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83" r:id="rId4"/>
    <p:sldMasterId id="2147483684" r:id="rId5"/>
    <p:sldMasterId id="2147483685" r:id="rId6"/>
    <p:sldMasterId id="2147483686" r:id="rId7"/>
  </p:sldMasterIdLst>
  <p:notesMasterIdLst>
    <p:notesMasterId r:id="rId8"/>
  </p:notes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</p:sldIdLst>
  <p:sldSz cy="6858000" cx="9144000"/>
  <p:notesSz cx="6797675" cy="992662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8861A808-32DC-45D4-9AA5-2F174A51B62C}">
  <a:tblStyle styleId="{8861A808-32DC-45D4-9AA5-2F174A51B62C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2.xml"/><Relationship Id="rId11" Type="http://schemas.openxmlformats.org/officeDocument/2006/relationships/slide" Target="slides/slide3.xml"/><Relationship Id="rId10" Type="http://schemas.openxmlformats.org/officeDocument/2006/relationships/slide" Target="slides/slide2.xml"/><Relationship Id="rId13" Type="http://schemas.openxmlformats.org/officeDocument/2006/relationships/slide" Target="slides/slide5.xml"/><Relationship Id="rId12" Type="http://schemas.openxmlformats.org/officeDocument/2006/relationships/slide" Target="slides/slide4.xml"/><Relationship Id="rId1" Type="http://schemas.openxmlformats.org/officeDocument/2006/relationships/theme" Target="theme/theme5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5" Type="http://schemas.openxmlformats.org/officeDocument/2006/relationships/slide" Target="slides/slide7.xml"/><Relationship Id="rId14" Type="http://schemas.openxmlformats.org/officeDocument/2006/relationships/slide" Target="slides/slide6.xml"/><Relationship Id="rId17" Type="http://schemas.openxmlformats.org/officeDocument/2006/relationships/slide" Target="slides/slide9.xml"/><Relationship Id="rId16" Type="http://schemas.openxmlformats.org/officeDocument/2006/relationships/slide" Target="slides/slide8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1.xml"/><Relationship Id="rId6" Type="http://schemas.openxmlformats.org/officeDocument/2006/relationships/slideMaster" Target="slideMasters/slideMaster3.xml"/><Relationship Id="rId18" Type="http://schemas.openxmlformats.org/officeDocument/2006/relationships/slide" Target="slides/slide10.xml"/><Relationship Id="rId7" Type="http://schemas.openxmlformats.org/officeDocument/2006/relationships/slideMaster" Target="slideMasters/slideMaster4.xml"/><Relationship Id="rId8" Type="http://schemas.openxmlformats.org/officeDocument/2006/relationships/notesMaster" Target="notesMasters/notesMaster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49687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28162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49687" y="9428162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4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4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16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16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18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p18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19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p19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6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6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7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7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9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9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0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10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2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p12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13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13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4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14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15:notes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15:notes"/>
          <p:cNvSpPr/>
          <p:nvPr>
            <p:ph idx="2" type="sldImg"/>
          </p:nvPr>
        </p:nvSpPr>
        <p:spPr>
          <a:xfrm>
            <a:off x="917575" y="744537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el en objec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gelijking" type="twoTxTwoObj">
  <p:cSld name="TWO_OBJECTS_WITH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Google Shape;72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Google Shape;73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ekop" type="secHead">
  <p:cSld name="SECTION_HEADER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2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e titel en tekst" type="vertTitleAndTx">
  <p:cSld name="VERTICAL_TITLE_AND_VERTICAL_TEX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2" name="Google Shape;92;p14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3" name="Google Shape;93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4" name="Google Shape;94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5" name="Google Shape;95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el en verticale tekst" type="vertTx">
  <p:cSld name="VERTICAL_TEX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8" name="Google Shape;98;p15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9" name="Google Shape;99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0" name="Google Shape;100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1" name="Google Shape;101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Afbeelding met bijschrift" type="picTx">
  <p:cSld name="PICTURE_WITH_CAPTION_TEX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4" name="Google Shape;104;p16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5" name="Google Shape;105;p16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6" name="Google Shape;106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7" name="Google Shape;107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8" name="Google Shape;108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nhoud met bijschrift" type="objTx">
  <p:cSld name="OBJECT_WITH_CAPTION_TEXT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7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1" name="Google Shape;111;p17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2" name="Google Shape;112;p17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3" name="Google Shape;113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4" name="Google Shape;114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5" name="Google Shape;115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Leeg" type="blank">
  <p:cSld name="BLANK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8" name="Google Shape;118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9" name="Google Shape;119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Alleen titel" type="titleOnly">
  <p:cSld name="TITLE_ONLY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2" name="Google Shape;122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3" name="Google Shape;123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4" name="Google Shape;124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gelijking" type="twoTxTwoObj">
  <p:cSld name="TWO_OBJECTS_WITH_TEXT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7" name="Google Shape;127;p2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8" name="Google Shape;128;p2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9" name="Google Shape;129;p2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0" name="Google Shape;130;p2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1" name="Google Shape;131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2" name="Google Shape;132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3" name="Google Shape;133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ee objecten" type="twoObj">
  <p:cSld name="TWO_OBJECTS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6" name="Google Shape;136;p21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7" name="Google Shape;137;p21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8" name="Google Shape;138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9" name="Google Shape;139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0" name="Google Shape;140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eldia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ekop" type="secHead">
  <p:cSld name="SECTION_HEADER"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2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3" name="Google Shape;143;p22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4" name="Google Shape;144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5" name="Google Shape;145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6" name="Google Shape;146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el en object" type="obj">
  <p:cSld name="OBJECT"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9" name="Google Shape;149;p23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0" name="Google Shape;150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1" name="Google Shape;151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2" name="Google Shape;152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eldia" type="title">
  <p:cSld name="TITLE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5" name="Google Shape;155;p2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6" name="Google Shape;156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7" name="Google Shape;157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8" name="Google Shape;158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Aangepaste indeling">
  <p:cSld name="Aangepaste indeling"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7" name="Google Shape;167;p2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8" name="Google Shape;168;p2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9" name="Google Shape;169;p2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e titel en tekst" type="vertTitleAndTx">
  <p:cSld name="VERTICAL_TITLE_AND_VERTICAL_TEXT"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7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2" name="Google Shape;172;p27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3" name="Google Shape;173;p2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4" name="Google Shape;174;p2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5" name="Google Shape;175;p2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el en verticale tekst" type="vertTx">
  <p:cSld name="VERTICAL_TEXT"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8" name="Google Shape;178;p28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9" name="Google Shape;179;p2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0" name="Google Shape;180;p2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1" name="Google Shape;181;p2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Afbeelding met bijschrift" type="picTx">
  <p:cSld name="PICTURE_WITH_CAPTION_TEXT"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4" name="Google Shape;184;p2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5" name="Google Shape;185;p2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6" name="Google Shape;186;p2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7" name="Google Shape;187;p2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8" name="Google Shape;188;p2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nhoud met bijschrift" type="objTx">
  <p:cSld name="OBJECT_WITH_CAPTION_TEXT"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1" name="Google Shape;191;p3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2" name="Google Shape;192;p3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3" name="Google Shape;193;p3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4" name="Google Shape;194;p3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5" name="Google Shape;195;p3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Leeg" type="blank">
  <p:cSld name="BLANK"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8" name="Google Shape;198;p3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9" name="Google Shape;199;p3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Alleen titel" type="titleOnly">
  <p:cSld name="TITLE_ONLY"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2" name="Google Shape;202;p3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3" name="Google Shape;203;p3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4" name="Google Shape;204;p3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Leeg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gelijking" type="twoTxTwoObj">
  <p:cSld name="TWO_OBJECTS_WITH_TEXT"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7" name="Google Shape;207;p33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8" name="Google Shape;208;p33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9" name="Google Shape;209;p33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0" name="Google Shape;210;p33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1" name="Google Shape;211;p3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2" name="Google Shape;212;p3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3" name="Google Shape;213;p3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ee objecten" type="twoObj">
  <p:cSld name="TWO_OBJECTS"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3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6" name="Google Shape;216;p34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7" name="Google Shape;217;p34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8" name="Google Shape;218;p3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9" name="Google Shape;219;p3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0" name="Google Shape;220;p3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ekop" type="secHead">
  <p:cSld name="SECTION_HEADER"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3" name="Google Shape;223;p3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4" name="Google Shape;224;p3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5" name="Google Shape;225;p3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6" name="Google Shape;226;p3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el en object" type="obj">
  <p:cSld name="OBJECT"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9" name="Google Shape;229;p36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0" name="Google Shape;230;p3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1" name="Google Shape;231;p3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2" name="Google Shape;232;p3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eldia" type="title">
  <p:cSld name="TITLE"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3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5" name="Google Shape;235;p3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6" name="Google Shape;236;p3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7" name="Google Shape;237;p3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8" name="Google Shape;238;p3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Aangepaste indeling">
  <p:cSld name="Aangepaste indeling"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7" name="Google Shape;247;p3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8" name="Google Shape;248;p3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9" name="Google Shape;249;p3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Afbeelding met bijschrift" type="picTx">
  <p:cSld name="PICTURE_WITH_CAPTIO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Google Shape;33;p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nhoud van twee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e titel en tekst" type="vertTitleAndTx">
  <p:cSld name="VERTICAL_TITLE_AND_VERTICAL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Google Shape;49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Google Shape;50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el en verticale tekst" type="vertTx">
  <p:cSld name="VERTICAL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8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nhoud met bijschrift" type="objTx">
  <p:cSld name="OBJECT_WITH_CAPTION_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Google Shape;59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Alleen titel" type="titleOnly">
  <p:cSld name="TITLE_ONLY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Google Shape;66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Google Shape;67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5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_rels/slideMaster3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3" Type="http://schemas.openxmlformats.org/officeDocument/2006/relationships/theme" Target="../theme/theme4.xml"/><Relationship Id="rId1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/Relationships>
</file>

<file path=ppt/slideMasters/_rels/slideMaster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2F2F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2F2F2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6" name="Google Shape;86;p13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7" name="Google Shape;87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8" name="Google Shape;88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9" name="Google Shape;89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2F2F2"/>
        </a:solid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1" name="Google Shape;161;p25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2" name="Google Shape;162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3" name="Google Shape;163;p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4" name="Google Shape;164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2F2F2"/>
        </a:solidFill>
      </p:bgPr>
    </p:bg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1" name="Google Shape;241;p38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2" name="Google Shape;242;p3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3" name="Google Shape;243;p3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4" name="Google Shape;244;p3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82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hyperlink" Target="http://dhcoursereg.hki.uni-koeln.de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 result for doing digital humanities" id="254" name="Google Shape;254;p4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900112" y="652462"/>
            <a:ext cx="10801350" cy="5400675"/>
          </a:xfrm>
          <a:prstGeom prst="rect">
            <a:avLst/>
          </a:prstGeom>
          <a:noFill/>
          <a:ln>
            <a:noFill/>
          </a:ln>
        </p:spPr>
      </p:pic>
      <p:sp>
        <p:nvSpPr>
          <p:cNvPr id="255" name="Google Shape;255;p40"/>
          <p:cNvSpPr txBox="1"/>
          <p:nvPr/>
        </p:nvSpPr>
        <p:spPr>
          <a:xfrm>
            <a:off x="1116012" y="1628775"/>
            <a:ext cx="4572000" cy="3446462"/>
          </a:xfrm>
          <a:prstGeom prst="rect">
            <a:avLst/>
          </a:prstGeom>
          <a:solidFill>
            <a:srgbClr val="F2F2F2"/>
          </a:solidFill>
          <a:ln cap="flat" cmpd="sng" w="9525">
            <a:solidFill>
              <a:srgbClr val="FF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1" i="0" lang="en-US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Strategies</a:t>
            </a: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integrating Digital Humanities skills and practices in the </a:t>
            </a:r>
            <a:r>
              <a:rPr b="1" i="0" lang="en-US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Humaniti</a:t>
            </a: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 Curriculum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Susan Aasman (University of Groningen)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Stef Scagliola (University of Luxembourg)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 result for doing digital humanities" id="315" name="Google Shape;315;p4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23162" y="-2047875"/>
            <a:ext cx="1620837" cy="10801350"/>
          </a:xfrm>
          <a:prstGeom prst="rect">
            <a:avLst/>
          </a:prstGeom>
          <a:noFill/>
          <a:ln>
            <a:noFill/>
          </a:ln>
        </p:spPr>
      </p:pic>
      <p:sp>
        <p:nvSpPr>
          <p:cNvPr id="316" name="Google Shape;316;p49"/>
          <p:cNvSpPr txBox="1"/>
          <p:nvPr>
            <p:ph type="title"/>
          </p:nvPr>
        </p:nvSpPr>
        <p:spPr>
          <a:xfrm>
            <a:off x="2411412" y="2603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4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Hands on</a:t>
            </a:r>
            <a:endParaRPr/>
          </a:p>
        </p:txBody>
      </p:sp>
      <p:sp>
        <p:nvSpPr>
          <p:cNvPr id="317" name="Google Shape;317;p49"/>
          <p:cNvSpPr txBox="1"/>
          <p:nvPr>
            <p:ph idx="1" type="body"/>
          </p:nvPr>
        </p:nvSpPr>
        <p:spPr>
          <a:xfrm>
            <a:off x="539750" y="981075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Arial"/>
              <a:buNone/>
            </a:pPr>
            <a:r>
              <a:rPr b="0" i="0" lang="en-US" sz="32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Part I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Defining the challenges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Introducing examples (3 cases: Stef and Susan)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 more examples (your turn)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Re-defining the challenges (scaling them)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Font typeface="Arial"/>
              <a:buNone/>
            </a:pPr>
            <a:r>
              <a:rPr b="0" i="0" lang="en-US" sz="32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Part II: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Working on solutions in small groups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Presenting possible solutions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Font typeface="Arial"/>
              <a:buNone/>
            </a:pPr>
            <a:r>
              <a:rPr b="0" i="0" lang="en-US" sz="32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Part III: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Conclusions (drawings)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Writing a Manifesto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 result for doing digital humanities" id="322" name="Google Shape;322;p5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90487" y="1412875"/>
            <a:ext cx="9504362" cy="4751387"/>
          </a:xfrm>
          <a:prstGeom prst="rect">
            <a:avLst/>
          </a:prstGeom>
          <a:noFill/>
          <a:ln>
            <a:noFill/>
          </a:ln>
        </p:spPr>
      </p:pic>
      <p:sp>
        <p:nvSpPr>
          <p:cNvPr id="323" name="Google Shape;323;p50"/>
          <p:cNvSpPr txBox="1"/>
          <p:nvPr>
            <p:ph type="title"/>
          </p:nvPr>
        </p:nvSpPr>
        <p:spPr>
          <a:xfrm>
            <a:off x="684212" y="2205037"/>
            <a:ext cx="4392612" cy="1143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0" i="0" lang="en-US" sz="6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manifesto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 result for doing digital humanities" id="328" name="Google Shape;328;p5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27200" y="-1790700"/>
            <a:ext cx="5688012" cy="11376025"/>
          </a:xfrm>
          <a:prstGeom prst="rect">
            <a:avLst/>
          </a:prstGeom>
          <a:noFill/>
          <a:ln>
            <a:noFill/>
          </a:ln>
        </p:spPr>
      </p:pic>
      <p:sp>
        <p:nvSpPr>
          <p:cNvPr id="329" name="Google Shape;329;p51"/>
          <p:cNvSpPr txBox="1"/>
          <p:nvPr>
            <p:ph type="title"/>
          </p:nvPr>
        </p:nvSpPr>
        <p:spPr>
          <a:xfrm>
            <a:off x="179387" y="15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manifesto</a:t>
            </a:r>
            <a:endParaRPr/>
          </a:p>
        </p:txBody>
      </p:sp>
      <p:sp>
        <p:nvSpPr>
          <p:cNvPr id="330" name="Google Shape;330;p51"/>
          <p:cNvSpPr txBox="1"/>
          <p:nvPr>
            <p:ph idx="1" type="body"/>
          </p:nvPr>
        </p:nvSpPr>
        <p:spPr>
          <a:xfrm>
            <a:off x="395287" y="1196975"/>
            <a:ext cx="4038600" cy="54006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Avoid overlap in courses 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Combine rather than divide the scarce expertise of teachers and limited student interest so far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Share best practices and course materials, to improve the quality of courses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 space for new expertise in existing curricula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Support the integration of DH practices in regular courses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Support the integration of Information Sciences in DH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 not underestimate the costs in terms of time and resources for teaching DH courses in small groups</a:t>
            </a:r>
            <a:endParaRPr/>
          </a:p>
          <a:p>
            <a:pPr indent="-2286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51"/>
          <p:cNvSpPr txBox="1"/>
          <p:nvPr>
            <p:ph idx="2" type="body"/>
          </p:nvPr>
        </p:nvSpPr>
        <p:spPr>
          <a:xfrm>
            <a:off x="4643437" y="1557337"/>
            <a:ext cx="4038600" cy="452596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 space for new expertise in existing curricula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Support the integration of DH practices in regular courses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Support the integration of Information Sciences in DH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 not underestimate the costs in terms of time and resources for teaching DH courses in small groups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……….</a:t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41"/>
          <p:cNvSpPr txBox="1"/>
          <p:nvPr>
            <p:ph type="ctrTitle"/>
          </p:nvPr>
        </p:nvSpPr>
        <p:spPr>
          <a:xfrm>
            <a:off x="323850" y="404812"/>
            <a:ext cx="8059737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4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Challenges:</a:t>
            </a:r>
            <a:br>
              <a:rPr b="0" i="0" lang="en-US" sz="4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261" name="Google Shape;261;p41"/>
          <p:cNvSpPr txBox="1"/>
          <p:nvPr>
            <p:ph idx="1" type="subTitle"/>
          </p:nvPr>
        </p:nvSpPr>
        <p:spPr>
          <a:xfrm>
            <a:off x="323850" y="1341437"/>
            <a:ext cx="8280400" cy="4968875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Huge variety of courses, certificates and degrees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Teaching general principles or engaging in specific research?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Variety in disciplines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Attracting students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Consensus about requirements of basic skills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Affordable software (commercial or open source?)  </a:t>
            </a:r>
            <a:endParaRPr b="0" i="0" sz="2400" u="none" cap="none" strike="noStrik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Clean ready to use and uncluttered data collections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Overview of tools often used in DH teaching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Literature and examples of DH research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Customized online environments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E-labs, computer labs, laptops for rent</a:t>
            </a:r>
            <a:endParaRPr/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79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79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1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1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1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1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1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1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1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 result for doing digital humanities" id="266" name="Google Shape;266;p4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23162" y="-2047875"/>
            <a:ext cx="1620837" cy="10801350"/>
          </a:xfrm>
          <a:prstGeom prst="rect">
            <a:avLst/>
          </a:prstGeom>
          <a:noFill/>
          <a:ln>
            <a:noFill/>
          </a:ln>
        </p:spPr>
      </p:pic>
      <p:sp>
        <p:nvSpPr>
          <p:cNvPr id="267" name="Google Shape;267;p42"/>
          <p:cNvSpPr txBox="1"/>
          <p:nvPr>
            <p:ph type="title"/>
          </p:nvPr>
        </p:nvSpPr>
        <p:spPr>
          <a:xfrm>
            <a:off x="2411412" y="2603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4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Hands on</a:t>
            </a:r>
            <a:endParaRPr/>
          </a:p>
        </p:txBody>
      </p:sp>
      <p:sp>
        <p:nvSpPr>
          <p:cNvPr id="268" name="Google Shape;268;p42"/>
          <p:cNvSpPr txBox="1"/>
          <p:nvPr>
            <p:ph idx="1" type="body"/>
          </p:nvPr>
        </p:nvSpPr>
        <p:spPr>
          <a:xfrm>
            <a:off x="539750" y="981075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Arial"/>
              <a:buNone/>
            </a:pPr>
            <a:r>
              <a:rPr b="0" i="0" lang="en-US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Part I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Defining the challenges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Introducing examples (3 cases: Stef and Susan)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 more examples (your turn)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Re-defining the challenges (scaling them)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Font typeface="Arial"/>
              <a:buNone/>
            </a:pPr>
            <a:r>
              <a:rPr b="0" i="0" lang="en-US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Part II: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Working on solutions in small groups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Presenting possible solutions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Font typeface="Arial"/>
              <a:buNone/>
            </a:pPr>
            <a:r>
              <a:rPr b="0" i="0" lang="en-US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Part III: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Conclusions (drawings by Sebastiaan Kohler)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Writing a Manifesto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3" name="Google Shape;273;p43"/>
          <p:cNvGraphicFramePr/>
          <p:nvPr/>
        </p:nvGraphicFramePr>
        <p:xfrm>
          <a:off x="596900" y="22764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{8861A808-32DC-45D4-9AA5-2F174A51B62C}</a:tableStyleId>
              </a:tblPr>
              <a:tblGrid>
                <a:gridCol w="1168400"/>
                <a:gridCol w="2154225"/>
                <a:gridCol w="2273300"/>
                <a:gridCol w="2181225"/>
              </a:tblGrid>
              <a:tr h="11715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Calibri"/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Blok 1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Calibri"/>
                        <a:buNone/>
                      </a:pPr>
                      <a:r>
                        <a:t/>
                      </a:r>
                      <a:endParaRPr b="1" i="0" sz="1100" u="none" cap="none" strike="noStrike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Calibri"/>
                        <a:buNone/>
                      </a:pPr>
                      <a:r>
                        <a:rPr b="1" i="0" lang="en-US" sz="11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Coding for humanities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1F944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Calibri"/>
                        <a:buNone/>
                      </a:pPr>
                      <a:r>
                        <a:t/>
                      </a:r>
                      <a:endParaRPr b="1" i="0" sz="1100" u="none" cap="none" strike="noStrike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Calibri"/>
                        <a:buNone/>
                      </a:pPr>
                      <a:r>
                        <a:rPr b="1" i="0" lang="en-US" sz="11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Analysing data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Calibri"/>
                        <a:buNone/>
                      </a:pPr>
                      <a:r>
                        <a:t/>
                      </a:r>
                      <a:endParaRPr b="1" i="0" sz="11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Calibri"/>
                        <a:buNone/>
                      </a:pPr>
                      <a:r>
                        <a:rPr b="1" i="0" lang="en-US" sz="11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Understanding Digital Humanities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</a:tr>
              <a:tr h="11715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Calibri"/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Blok 2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alibri"/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Database design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1F944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alibri"/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Collecting data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alibri"/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Software and Data as culture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</a:tr>
              <a:tr h="7731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Calibri"/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Blok 3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alibri"/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Thesis lab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alibri"/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Visualizing data/GIS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alibri"/>
                        <a:buNone/>
                      </a:pPr>
                      <a:r>
                        <a:rPr b="0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alibri"/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Data in society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</a:tr>
              <a:tr h="7731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Calibri"/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Blok 4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alibri"/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Thesis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alibri"/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thesis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Calibri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alibri"/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thesis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274" name="Google Shape;274;p43"/>
          <p:cNvSpPr txBox="1"/>
          <p:nvPr/>
        </p:nvSpPr>
        <p:spPr>
          <a:xfrm>
            <a:off x="611187" y="1484312"/>
            <a:ext cx="7777162" cy="307975"/>
          </a:xfrm>
          <a:prstGeom prst="rect">
            <a:avLst/>
          </a:prstGeom>
          <a:solidFill>
            <a:srgbClr val="D6FB8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Week 1:  Crash Course: intro DH Programme</a:t>
            </a:r>
            <a:endParaRPr/>
          </a:p>
        </p:txBody>
      </p:sp>
      <p:sp>
        <p:nvSpPr>
          <p:cNvPr id="275" name="Google Shape;275;p43"/>
          <p:cNvSpPr txBox="1"/>
          <p:nvPr/>
        </p:nvSpPr>
        <p:spPr>
          <a:xfrm>
            <a:off x="971550" y="581025"/>
            <a:ext cx="6813550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1" i="0" lang="en-US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Case 1: MA Digital Humanities, RUG 2017-18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4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Case 2: Digital Humanities in Luxembourg</a:t>
            </a:r>
            <a:endParaRPr/>
          </a:p>
        </p:txBody>
      </p:sp>
      <p:sp>
        <p:nvSpPr>
          <p:cNvPr id="281" name="Google Shape;281;p44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39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45"/>
          <p:cNvSpPr txBox="1"/>
          <p:nvPr>
            <p:ph type="title"/>
          </p:nvPr>
        </p:nvSpPr>
        <p:spPr>
          <a:xfrm>
            <a:off x="1792287" y="4800600"/>
            <a:ext cx="5486400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chermafbeelding 2014-06-06 om 14.51.34.png" id="287" name="Google Shape;287;p4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7902" r="7902" t="0"/>
          <a:stretch/>
        </p:blipFill>
        <p:spPr>
          <a:xfrm>
            <a:off x="1331912" y="1628775"/>
            <a:ext cx="6337300" cy="3897312"/>
          </a:xfrm>
          <a:prstGeom prst="rect">
            <a:avLst/>
          </a:prstGeom>
          <a:noFill/>
          <a:ln>
            <a:noFill/>
          </a:ln>
        </p:spPr>
      </p:pic>
      <p:sp>
        <p:nvSpPr>
          <p:cNvPr id="288" name="Google Shape;288;p45"/>
          <p:cNvSpPr txBox="1"/>
          <p:nvPr>
            <p:ph idx="1" type="body"/>
          </p:nvPr>
        </p:nvSpPr>
        <p:spPr>
          <a:xfrm>
            <a:off x="1763712" y="6092825"/>
            <a:ext cx="5300662" cy="576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4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http://dhcoursereg.hki.uni-koeln.de</a:t>
            </a:r>
            <a:endParaRPr/>
          </a:p>
        </p:txBody>
      </p:sp>
      <p:sp>
        <p:nvSpPr>
          <p:cNvPr id="289" name="Google Shape;289;p45"/>
          <p:cNvSpPr txBox="1"/>
          <p:nvPr/>
        </p:nvSpPr>
        <p:spPr>
          <a:xfrm>
            <a:off x="539750" y="406400"/>
            <a:ext cx="8353425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36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Case 3:  Course registry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 result for doing digital humanities" id="294" name="Google Shape;294;p4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23162" y="-2047875"/>
            <a:ext cx="1620837" cy="10801350"/>
          </a:xfrm>
          <a:prstGeom prst="rect">
            <a:avLst/>
          </a:prstGeom>
          <a:noFill/>
          <a:ln>
            <a:noFill/>
          </a:ln>
        </p:spPr>
      </p:pic>
      <p:sp>
        <p:nvSpPr>
          <p:cNvPr id="295" name="Google Shape;295;p46"/>
          <p:cNvSpPr txBox="1"/>
          <p:nvPr>
            <p:ph type="title"/>
          </p:nvPr>
        </p:nvSpPr>
        <p:spPr>
          <a:xfrm>
            <a:off x="2411412" y="2603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4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Hands on</a:t>
            </a:r>
            <a:endParaRPr/>
          </a:p>
        </p:txBody>
      </p:sp>
      <p:sp>
        <p:nvSpPr>
          <p:cNvPr id="296" name="Google Shape;296;p46"/>
          <p:cNvSpPr txBox="1"/>
          <p:nvPr>
            <p:ph idx="1" type="body"/>
          </p:nvPr>
        </p:nvSpPr>
        <p:spPr>
          <a:xfrm>
            <a:off x="539750" y="981075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Arial"/>
              <a:buNone/>
            </a:pPr>
            <a:r>
              <a:rPr b="0" i="0" lang="en-US" sz="32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Part I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Defining the challenges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Introducing examples (3 cases: Stef and Susan)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Some more examples (your turn)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 result for doing digital humanities" id="301" name="Google Shape;301;p4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23162" y="-2047875"/>
            <a:ext cx="1620837" cy="10801350"/>
          </a:xfrm>
          <a:prstGeom prst="rect">
            <a:avLst/>
          </a:prstGeom>
          <a:noFill/>
          <a:ln>
            <a:noFill/>
          </a:ln>
        </p:spPr>
      </p:pic>
      <p:sp>
        <p:nvSpPr>
          <p:cNvPr id="302" name="Google Shape;302;p47"/>
          <p:cNvSpPr txBox="1"/>
          <p:nvPr>
            <p:ph type="title"/>
          </p:nvPr>
        </p:nvSpPr>
        <p:spPr>
          <a:xfrm>
            <a:off x="2411412" y="2603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4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Hands on</a:t>
            </a:r>
            <a:endParaRPr/>
          </a:p>
        </p:txBody>
      </p:sp>
      <p:sp>
        <p:nvSpPr>
          <p:cNvPr id="303" name="Google Shape;303;p47"/>
          <p:cNvSpPr txBox="1"/>
          <p:nvPr>
            <p:ph idx="1" type="body"/>
          </p:nvPr>
        </p:nvSpPr>
        <p:spPr>
          <a:xfrm>
            <a:off x="539750" y="981075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Arial"/>
              <a:buNone/>
            </a:pPr>
            <a:r>
              <a:rPr b="0" i="0" lang="en-US" sz="32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Part I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Defining the challenges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Introducing examples (3 cases: Stef and Susan)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 more examples (your turn)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Re-defining the challenges (scaling them)</a:t>
            </a:r>
            <a:endParaRPr/>
          </a:p>
          <a:p>
            <a:pPr indent="20320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 result for doing digital humanities" id="308" name="Google Shape;308;p4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23162" y="-2047875"/>
            <a:ext cx="1620837" cy="10801350"/>
          </a:xfrm>
          <a:prstGeom prst="rect">
            <a:avLst/>
          </a:prstGeom>
          <a:noFill/>
          <a:ln>
            <a:noFill/>
          </a:ln>
        </p:spPr>
      </p:pic>
      <p:sp>
        <p:nvSpPr>
          <p:cNvPr id="309" name="Google Shape;309;p48"/>
          <p:cNvSpPr txBox="1"/>
          <p:nvPr>
            <p:ph type="title"/>
          </p:nvPr>
        </p:nvSpPr>
        <p:spPr>
          <a:xfrm>
            <a:off x="2411412" y="2603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4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Hands on</a:t>
            </a:r>
            <a:endParaRPr/>
          </a:p>
        </p:txBody>
      </p:sp>
      <p:sp>
        <p:nvSpPr>
          <p:cNvPr id="310" name="Google Shape;310;p48"/>
          <p:cNvSpPr txBox="1"/>
          <p:nvPr>
            <p:ph idx="1" type="body"/>
          </p:nvPr>
        </p:nvSpPr>
        <p:spPr>
          <a:xfrm>
            <a:off x="539750" y="981075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Arial"/>
              <a:buNone/>
            </a:pPr>
            <a:r>
              <a:rPr b="0" i="0" lang="en-US" sz="32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Part I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Defining the challenges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Introducing examples (3 cases: Stef and Susan)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 more examples (your turn)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Re-defining the challenges (scaling them)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Font typeface="Arial"/>
              <a:buNone/>
            </a:pPr>
            <a:r>
              <a:rPr b="0" i="0" lang="en-US" sz="32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Part II: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Working on solutions in small groups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Presenting possible solutions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1_Kantoorthema">
  <a:themeElements>
    <a:clrScheme name="Genesis">
      <a:dk1>
        <a:srgbClr val="000000"/>
      </a:dk1>
      <a:lt1>
        <a:srgbClr val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_Aangepast ontwerp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Aangepast ontwerp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Kantoorthema">
  <a:themeElements>
    <a:clrScheme name="Genesis">
      <a:dk1>
        <a:srgbClr val="000000"/>
      </a:dk1>
      <a:lt1>
        <a:srgbClr val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