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Gill Sans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3A103D95-0B82-4D79-90A3-9626459BEA0D}">
  <a:tblStyle styleId="{3A103D95-0B82-4D79-90A3-9626459BEA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GillSans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GillSans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d40f8e78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d40f8e78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a294d3b4a_1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STEFANIA</a:t>
            </a:r>
            <a:endParaRPr/>
          </a:p>
        </p:txBody>
      </p:sp>
      <p:sp>
        <p:nvSpPr>
          <p:cNvPr id="241" name="Google Shape;241;g3a294d3b4a_1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a294d3b4a_1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STEFANIA</a:t>
            </a:r>
            <a:endParaRPr/>
          </a:p>
        </p:txBody>
      </p:sp>
      <p:sp>
        <p:nvSpPr>
          <p:cNvPr id="267" name="Google Shape;267;g3a294d3b4a_1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a294d3b4a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a294d3b4a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5761674e5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STEFANIA</a:t>
            </a:r>
            <a:endParaRPr/>
          </a:p>
        </p:txBody>
      </p:sp>
      <p:sp>
        <p:nvSpPr>
          <p:cNvPr id="281" name="Google Shape;281;g35761674e5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5761674e5_0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Martine</a:t>
            </a:r>
            <a:endParaRPr/>
          </a:p>
        </p:txBody>
      </p:sp>
      <p:sp>
        <p:nvSpPr>
          <p:cNvPr id="290" name="Google Shape;290;g35761674e5_0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574745af3_1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Martine</a:t>
            </a:r>
            <a:endParaRPr/>
          </a:p>
        </p:txBody>
      </p:sp>
      <p:sp>
        <p:nvSpPr>
          <p:cNvPr id="299" name="Google Shape;299;g3574745af3_1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574745af3_1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Guido </a:t>
            </a:r>
            <a:endParaRPr/>
          </a:p>
        </p:txBody>
      </p:sp>
      <p:sp>
        <p:nvSpPr>
          <p:cNvPr id="307" name="Google Shape;307;g3574745af3_1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574745af3_1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Guido </a:t>
            </a:r>
            <a:endParaRPr/>
          </a:p>
        </p:txBody>
      </p:sp>
      <p:sp>
        <p:nvSpPr>
          <p:cNvPr id="317" name="Google Shape;317;g3574745af3_1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574745af3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574745af3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a294d3b4a_1_2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STEFANIA</a:t>
            </a:r>
            <a:endParaRPr/>
          </a:p>
        </p:txBody>
      </p:sp>
      <p:sp>
        <p:nvSpPr>
          <p:cNvPr id="330" name="Google Shape;330;g3a294d3b4a_1_2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76b4e2a4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STEFANIA</a:t>
            </a:r>
            <a:endParaRPr/>
          </a:p>
        </p:txBody>
      </p:sp>
      <p:sp>
        <p:nvSpPr>
          <p:cNvPr id="158" name="Google Shape;158;g3576b4e2a4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a294d3b4a_1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a294d3b4a_1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574745af3_1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STEFANIA</a:t>
            </a:r>
            <a:endParaRPr/>
          </a:p>
        </p:txBody>
      </p:sp>
      <p:sp>
        <p:nvSpPr>
          <p:cNvPr id="345" name="Google Shape;345;g3574745af3_1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70a6267b0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STEFANIA</a:t>
            </a:r>
            <a:endParaRPr/>
          </a:p>
        </p:txBody>
      </p:sp>
      <p:sp>
        <p:nvSpPr>
          <p:cNvPr id="351" name="Google Shape;351;g370a6267b0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a294d3b4a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STEFANIA</a:t>
            </a:r>
            <a:endParaRPr/>
          </a:p>
        </p:txBody>
      </p:sp>
      <p:sp>
        <p:nvSpPr>
          <p:cNvPr id="166" name="Google Shape;166;g3a294d3b4a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a294d3b4a_1_2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3a294d3b4a_1_2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74745af3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STEFANIA</a:t>
            </a:r>
            <a:endParaRPr/>
          </a:p>
        </p:txBody>
      </p:sp>
      <p:sp>
        <p:nvSpPr>
          <p:cNvPr id="190" name="Google Shape;190;g3574745af3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a294d3b4a_1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STEFANIA</a:t>
            </a:r>
            <a:endParaRPr/>
          </a:p>
        </p:txBody>
      </p:sp>
      <p:sp>
        <p:nvSpPr>
          <p:cNvPr id="197" name="Google Shape;197;g3a294d3b4a_1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a294d3b4a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a294d3b4a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a294d3b4a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a294d3b4a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a294d3b4a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a294d3b4a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">
  <p:cSld name="Cov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6-10-05_A7r_07365_Belval_UniLu_med.jpg" id="57" name="Google Shape;5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9159210" cy="486272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0" y="363766"/>
            <a:ext cx="9144000" cy="1013100"/>
          </a:xfrm>
          <a:prstGeom prst="rect">
            <a:avLst/>
          </a:prstGeom>
          <a:solidFill>
            <a:srgbClr val="000000">
              <a:alpha val="29409"/>
            </a:srgbClr>
          </a:solidFill>
          <a:ln>
            <a:noFill/>
          </a:ln>
        </p:spPr>
        <p:txBody>
          <a:bodyPr anchorCtr="0" anchor="b" bIns="0" lIns="0" spcFirstLastPara="1" rIns="0" wrap="square" tIns="13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59;p14"/>
          <p:cNvGrpSpPr/>
          <p:nvPr/>
        </p:nvGrpSpPr>
        <p:grpSpPr>
          <a:xfrm>
            <a:off x="7718401" y="4299287"/>
            <a:ext cx="1019340" cy="526406"/>
            <a:chOff x="7778187" y="681228"/>
            <a:chExt cx="900000" cy="576000"/>
          </a:xfrm>
        </p:grpSpPr>
        <p:sp>
          <p:nvSpPr>
            <p:cNvPr id="60" name="Google Shape;60;p14"/>
            <p:cNvSpPr/>
            <p:nvPr/>
          </p:nvSpPr>
          <p:spPr>
            <a:xfrm>
              <a:off x="7778187" y="681228"/>
              <a:ext cx="900000" cy="5760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4"/>
            <p:cNvSpPr/>
            <p:nvPr/>
          </p:nvSpPr>
          <p:spPr>
            <a:xfrm>
              <a:off x="7778187" y="1088020"/>
              <a:ext cx="900000" cy="169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14"/>
          <p:cNvSpPr/>
          <p:nvPr/>
        </p:nvSpPr>
        <p:spPr>
          <a:xfrm>
            <a:off x="0" y="4826150"/>
            <a:ext cx="9159300" cy="3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I_logo_quadri_def.pdf" id="63" name="Google Shape;63;p14"/>
          <p:cNvPicPr preferRelativeResize="0"/>
          <p:nvPr/>
        </p:nvPicPr>
        <p:blipFill rotWithShape="1">
          <a:blip r:embed="rId3">
            <a:alphaModFix/>
          </a:blip>
          <a:srcRect b="29131" l="24473" r="21984" t="27049"/>
          <a:stretch/>
        </p:blipFill>
        <p:spPr>
          <a:xfrm>
            <a:off x="7880677" y="4403721"/>
            <a:ext cx="747755" cy="45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Google Shape;64;p14"/>
          <p:cNvCxnSpPr/>
          <p:nvPr/>
        </p:nvCxnSpPr>
        <p:spPr>
          <a:xfrm rot="10800000">
            <a:off x="3711575" y="363887"/>
            <a:ext cx="0" cy="10131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65" name="Google Shape;65;p14"/>
          <p:cNvSpPr/>
          <p:nvPr/>
        </p:nvSpPr>
        <p:spPr>
          <a:xfrm>
            <a:off x="0" y="363766"/>
            <a:ext cx="196800" cy="1013100"/>
          </a:xfrm>
          <a:prstGeom prst="rect">
            <a:avLst/>
          </a:prstGeom>
          <a:solidFill>
            <a:srgbClr val="E0373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711576" y="364332"/>
            <a:ext cx="50364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4"/>
          <p:cNvSpPr txBox="1"/>
          <p:nvPr>
            <p:ph idx="2" type="body"/>
          </p:nvPr>
        </p:nvSpPr>
        <p:spPr>
          <a:xfrm>
            <a:off x="3711575" y="878401"/>
            <a:ext cx="50364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4"/>
          <p:cNvSpPr txBox="1"/>
          <p:nvPr/>
        </p:nvSpPr>
        <p:spPr>
          <a:xfrm>
            <a:off x="196851" y="664950"/>
            <a:ext cx="3514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University of Luxembourg</a:t>
            </a:r>
            <a:endParaRPr sz="1100"/>
          </a:p>
        </p:txBody>
      </p:sp>
      <p:sp>
        <p:nvSpPr>
          <p:cNvPr id="69" name="Google Shape;69;p14"/>
          <p:cNvSpPr txBox="1"/>
          <p:nvPr/>
        </p:nvSpPr>
        <p:spPr>
          <a:xfrm>
            <a:off x="196851" y="942124"/>
            <a:ext cx="3514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b="0" i="0" lang="en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Multilingual. Personalised. Connected.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Custom Layout">
  <p:cSld name="4_Custom Layout">
    <p:bg>
      <p:bgPr>
        <a:solidFill>
          <a:schemeClr val="lt2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0"/>
            <a:ext cx="9144000" cy="942900"/>
          </a:xfrm>
          <a:prstGeom prst="rect">
            <a:avLst/>
          </a:prstGeom>
          <a:solidFill>
            <a:srgbClr val="7F7F7F">
              <a:alpha val="796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" name="Google Shape;72;p15"/>
          <p:cNvGrpSpPr/>
          <p:nvPr/>
        </p:nvGrpSpPr>
        <p:grpSpPr>
          <a:xfrm>
            <a:off x="7790625" y="519049"/>
            <a:ext cx="867600" cy="455777"/>
            <a:chOff x="6793675" y="550964"/>
            <a:chExt cx="867600" cy="607703"/>
          </a:xfrm>
        </p:grpSpPr>
        <p:grpSp>
          <p:nvGrpSpPr>
            <p:cNvPr id="73" name="Google Shape;73;p15"/>
            <p:cNvGrpSpPr/>
            <p:nvPr/>
          </p:nvGrpSpPr>
          <p:grpSpPr>
            <a:xfrm>
              <a:off x="6793675" y="550964"/>
              <a:ext cx="867600" cy="576000"/>
              <a:chOff x="7778187" y="681228"/>
              <a:chExt cx="900000" cy="576000"/>
            </a:xfrm>
          </p:grpSpPr>
          <p:sp>
            <p:nvSpPr>
              <p:cNvPr id="74" name="Google Shape;74;p15"/>
              <p:cNvSpPr/>
              <p:nvPr/>
            </p:nvSpPr>
            <p:spPr>
              <a:xfrm>
                <a:off x="7778187" y="681228"/>
                <a:ext cx="900000" cy="57600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7778187" y="1088020"/>
                <a:ext cx="900000" cy="169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UNI_logo_quadri_def.pdf" id="76" name="Google Shape;76;p15"/>
            <p:cNvPicPr preferRelativeResize="0"/>
            <p:nvPr/>
          </p:nvPicPr>
          <p:blipFill rotWithShape="1">
            <a:blip r:embed="rId2">
              <a:alphaModFix/>
            </a:blip>
            <a:srcRect b="29131" l="24473" r="21984" t="27049"/>
            <a:stretch/>
          </p:blipFill>
          <p:spPr>
            <a:xfrm>
              <a:off x="6944400" y="658757"/>
              <a:ext cx="610800" cy="4999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" name="Google Shape;77;p15"/>
          <p:cNvSpPr/>
          <p:nvPr/>
        </p:nvSpPr>
        <p:spPr>
          <a:xfrm>
            <a:off x="-3773" y="180976"/>
            <a:ext cx="205500" cy="535800"/>
          </a:xfrm>
          <a:prstGeom prst="rect">
            <a:avLst/>
          </a:prstGeom>
          <a:solidFill>
            <a:srgbClr val="00A0C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498474" y="200025"/>
            <a:ext cx="57600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None/>
              <a:defRPr b="1" i="0" sz="1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496887" y="1350001"/>
            <a:ext cx="8136000" cy="3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C2DH_logo_def_vect_white.ai" id="80" name="Google Shape;80;p15"/>
          <p:cNvPicPr preferRelativeResize="0"/>
          <p:nvPr/>
        </p:nvPicPr>
        <p:blipFill rotWithShape="1">
          <a:blip r:embed="rId3">
            <a:alphaModFix/>
          </a:blip>
          <a:srcRect b="29919" l="28733" r="20021" t="26370"/>
          <a:stretch/>
        </p:blipFill>
        <p:spPr>
          <a:xfrm>
            <a:off x="6189135" y="149154"/>
            <a:ext cx="1405464" cy="686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6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0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21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21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21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23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33" name="Google Shape;133;p24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goo.gl/forms/ZWibNGABh8hxh8lo1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13.png"/><Relationship Id="rId7" Type="http://schemas.openxmlformats.org/officeDocument/2006/relationships/image" Target="../media/image18.png"/><Relationship Id="rId8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goo.gl/forms/ZWibNGABh8hxh8lo1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c2dh.github.io/ranketwo/" TargetMode="External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c2dh.uni.lu/thinkering/retrieval-digital-orphan-lhistoire-de-luxembourg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en.wikipedia.org/wiki/YouTube" TargetMode="External"/><Relationship Id="rId4" Type="http://schemas.openxmlformats.org/officeDocument/2006/relationships/hyperlink" Target="https://creatoracademy.youtube.com/page/lesson/jumpstart?cid=bootcamp-foundations&amp;hl=en" TargetMode="External"/><Relationship Id="rId5" Type="http://schemas.openxmlformats.org/officeDocument/2006/relationships/hyperlink" Target="https://www.youtube.com/watch?v=eEDX4E5LRQQ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europeana.eu/portal/de/german" TargetMode="External"/><Relationship Id="rId4" Type="http://schemas.openxmlformats.org/officeDocument/2006/relationships/hyperlink" Target="http://la.historiana.eu/la/" TargetMode="External"/><Relationship Id="rId5" Type="http://schemas.openxmlformats.org/officeDocument/2006/relationships/hyperlink" Target="http://www.dhm.de/lemo/" TargetMode="External"/><Relationship Id="rId6" Type="http://schemas.openxmlformats.org/officeDocument/2006/relationships/hyperlink" Target="https://www.histoire-image.org/fr/hors-series/france-allemagne" TargetMode="External"/><Relationship Id="rId7" Type="http://schemas.openxmlformats.org/officeDocument/2006/relationships/hyperlink" Target="https://www.c2dh.uni.lu/thinkering/retrieval-digital-orphan-lhistoire-de-luxembourg" TargetMode="External"/><Relationship Id="rId8" Type="http://schemas.openxmlformats.org/officeDocument/2006/relationships/hyperlink" Target="http://www.euscreen.eu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youtube.com/watch?v=FlPh0Z39Fqg" TargetMode="External"/><Relationship Id="rId4" Type="http://schemas.openxmlformats.org/officeDocument/2006/relationships/hyperlink" Target="http://bigthink.com/videos/the-digital-age-in-an-analog-world-2" TargetMode="External"/><Relationship Id="rId5" Type="http://schemas.openxmlformats.org/officeDocument/2006/relationships/hyperlink" Target="https://www.zdf.de/kinder/loewenzahn/digitale-nachrichten-104.html" TargetMode="External"/><Relationship Id="rId6" Type="http://schemas.openxmlformats.org/officeDocument/2006/relationships/hyperlink" Target="https://21cif.com/directory.php" TargetMode="External"/><Relationship Id="rId7" Type="http://schemas.openxmlformats.org/officeDocument/2006/relationships/hyperlink" Target="https://www.google.com/intl/ta/insidesearch/searcheducation/index.htm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webwise.ie" TargetMode="External"/><Relationship Id="rId4" Type="http://schemas.openxmlformats.org/officeDocument/2006/relationships/hyperlink" Target="https://youtu.be/p2k3C-iB88w" TargetMode="External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3711576" y="364332"/>
            <a:ext cx="5036400" cy="5082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Workshop Digital Source Criticism - Stefania Scagliola </a:t>
            </a:r>
            <a:endParaRPr/>
          </a:p>
        </p:txBody>
      </p:sp>
      <p:sp>
        <p:nvSpPr>
          <p:cNvPr id="155" name="Google Shape;155;p27"/>
          <p:cNvSpPr txBox="1"/>
          <p:nvPr>
            <p:ph idx="2" type="body"/>
          </p:nvPr>
        </p:nvSpPr>
        <p:spPr>
          <a:xfrm>
            <a:off x="3711575" y="878401"/>
            <a:ext cx="5036400" cy="504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26-6-2018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/>
          <p:nvPr>
            <p:ph type="title"/>
          </p:nvPr>
        </p:nvSpPr>
        <p:spPr>
          <a:xfrm>
            <a:off x="498475" y="200025"/>
            <a:ext cx="57600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1800">
                <a:solidFill>
                  <a:srgbClr val="F3F3F3"/>
                </a:solidFill>
              </a:rPr>
              <a:t>Different questions to different contexts 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244" name="Google Shape;244;p36"/>
          <p:cNvSpPr txBox="1"/>
          <p:nvPr>
            <p:ph idx="1" type="body"/>
          </p:nvPr>
        </p:nvSpPr>
        <p:spPr>
          <a:xfrm>
            <a:off x="496887" y="1350001"/>
            <a:ext cx="8136000" cy="3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6"/>
          <p:cNvSpPr txBox="1"/>
          <p:nvPr/>
        </p:nvSpPr>
        <p:spPr>
          <a:xfrm>
            <a:off x="0" y="938400"/>
            <a:ext cx="9069000" cy="4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lang="en"/>
              <a:t>  </a:t>
            </a: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Source criticism: asking questions about a source  							                                                   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     </a:t>
            </a:r>
            <a:endParaRPr b="1" sz="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lang="en" u="sng">
                <a:solidFill>
                  <a:schemeClr val="hlink"/>
                </a:solidFill>
                <a:hlinkClick r:id="rId3"/>
              </a:rPr>
              <a:t> </a:t>
            </a:r>
            <a:endParaRPr b="1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lang="en"/>
              <a:t> </a:t>
            </a:r>
            <a:endParaRPr/>
          </a:p>
        </p:txBody>
      </p:sp>
      <p:pic>
        <p:nvPicPr>
          <p:cNvPr id="246" name="Google Shape;24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950" y="2039775"/>
            <a:ext cx="2116139" cy="2641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47" name="Google Shape;247;p36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2006503">
            <a:off x="1501211" y="2366686"/>
            <a:ext cx="1183427" cy="80390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248" name="Google Shape;248;p36"/>
          <p:cNvSpPr/>
          <p:nvPr/>
        </p:nvSpPr>
        <p:spPr>
          <a:xfrm>
            <a:off x="163650" y="1770225"/>
            <a:ext cx="888000" cy="4908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Who wrote this?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6"/>
          <p:cNvSpPr/>
          <p:nvPr/>
        </p:nvSpPr>
        <p:spPr>
          <a:xfrm>
            <a:off x="163650" y="2354975"/>
            <a:ext cx="888000" cy="4908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When was it written?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6"/>
          <p:cNvSpPr/>
          <p:nvPr/>
        </p:nvSpPr>
        <p:spPr>
          <a:xfrm>
            <a:off x="188525" y="3652050"/>
            <a:ext cx="771600" cy="4908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How was it made ?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6"/>
          <p:cNvSpPr/>
          <p:nvPr/>
        </p:nvSpPr>
        <p:spPr>
          <a:xfrm>
            <a:off x="163650" y="3003525"/>
            <a:ext cx="833100" cy="4908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For what purpose?</a:t>
            </a:r>
            <a:r>
              <a:rPr lang="en" sz="1100"/>
              <a:t> </a:t>
            </a:r>
            <a:endParaRPr sz="1100"/>
          </a:p>
        </p:txBody>
      </p:sp>
      <p:sp>
        <p:nvSpPr>
          <p:cNvPr id="252" name="Google Shape;252;p36"/>
          <p:cNvSpPr/>
          <p:nvPr/>
        </p:nvSpPr>
        <p:spPr>
          <a:xfrm>
            <a:off x="1185275" y="3758175"/>
            <a:ext cx="1473300" cy="11094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What does it say about this person, this community or about society in general during this period?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6"/>
          <p:cNvSpPr/>
          <p:nvPr/>
        </p:nvSpPr>
        <p:spPr>
          <a:xfrm>
            <a:off x="163650" y="4300575"/>
            <a:ext cx="888000" cy="5574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What is it made of?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3725" y="2143300"/>
            <a:ext cx="2773624" cy="19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6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91">
            <a:off x="3539299" y="2726686"/>
            <a:ext cx="1183423" cy="80390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6"/>
          <p:cNvSpPr/>
          <p:nvPr/>
        </p:nvSpPr>
        <p:spPr>
          <a:xfrm>
            <a:off x="2718075" y="1929913"/>
            <a:ext cx="1220100" cy="490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How did it get into the archive? 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6"/>
          <p:cNvSpPr/>
          <p:nvPr/>
        </p:nvSpPr>
        <p:spPr>
          <a:xfrm>
            <a:off x="3520965" y="3836550"/>
            <a:ext cx="1220100" cy="8964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What name and place does it have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In the archive?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6"/>
          <p:cNvSpPr/>
          <p:nvPr/>
        </p:nvSpPr>
        <p:spPr>
          <a:xfrm>
            <a:off x="4329000" y="1767825"/>
            <a:ext cx="1415400" cy="652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does this say about the value of the document?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84975" y="2305325"/>
            <a:ext cx="2834951" cy="17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6"/>
          <p:cNvPicPr preferRelativeResize="0"/>
          <p:nvPr/>
        </p:nvPicPr>
        <p:blipFill rotWithShape="1">
          <a:blip r:embed="rId8">
            <a:alphaModFix amt="84000"/>
          </a:blip>
          <a:srcRect b="0" l="0" r="-5585" t="0"/>
          <a:stretch/>
        </p:blipFill>
        <p:spPr>
          <a:xfrm rot="-82">
            <a:off x="6810725" y="2640887"/>
            <a:ext cx="937602" cy="60320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6"/>
          <p:cNvSpPr/>
          <p:nvPr/>
        </p:nvSpPr>
        <p:spPr>
          <a:xfrm>
            <a:off x="7748325" y="1799625"/>
            <a:ext cx="1270500" cy="5574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How was it digitized? Was information lost? 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6"/>
          <p:cNvSpPr/>
          <p:nvPr/>
        </p:nvSpPr>
        <p:spPr>
          <a:xfrm>
            <a:off x="5868425" y="1770225"/>
            <a:ext cx="1473300" cy="6162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Why was this manuscript selected to be digitized?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6"/>
          <p:cNvSpPr/>
          <p:nvPr/>
        </p:nvSpPr>
        <p:spPr>
          <a:xfrm>
            <a:off x="5799450" y="3963150"/>
            <a:ext cx="1183500" cy="490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Who published it  online?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6"/>
          <p:cNvSpPr/>
          <p:nvPr/>
        </p:nvSpPr>
        <p:spPr>
          <a:xfrm>
            <a:off x="7756300" y="3963150"/>
            <a:ext cx="1183500" cy="490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When was it published?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 txBox="1"/>
          <p:nvPr>
            <p:ph type="title"/>
          </p:nvPr>
        </p:nvSpPr>
        <p:spPr>
          <a:xfrm>
            <a:off x="498475" y="200025"/>
            <a:ext cx="57600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1800">
                <a:solidFill>
                  <a:srgbClr val="F3F3F3"/>
                </a:solidFill>
              </a:rPr>
              <a:t> Different types of data 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270" name="Google Shape;270;p37"/>
          <p:cNvSpPr txBox="1"/>
          <p:nvPr>
            <p:ph idx="1" type="body"/>
          </p:nvPr>
        </p:nvSpPr>
        <p:spPr>
          <a:xfrm>
            <a:off x="496887" y="1350001"/>
            <a:ext cx="8136000" cy="3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7"/>
          <p:cNvSpPr txBox="1"/>
          <p:nvPr/>
        </p:nvSpPr>
        <p:spPr>
          <a:xfrm>
            <a:off x="336650" y="1080175"/>
            <a:ext cx="8732400" cy="3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lang="en"/>
              <a:t>  </a:t>
            </a:r>
            <a:r>
              <a:rPr b="1" lang="en" u="sng">
                <a:solidFill>
                  <a:schemeClr val="hlink"/>
                </a:solidFill>
                <a:hlinkClick r:id="rId3"/>
              </a:rPr>
              <a:t> </a:t>
            </a:r>
            <a:endParaRPr b="1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lang="en"/>
              <a:t> </a:t>
            </a:r>
            <a:endParaRPr/>
          </a:p>
        </p:txBody>
      </p:sp>
      <p:pic>
        <p:nvPicPr>
          <p:cNvPr id="272" name="Google Shape;27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650" y="1005175"/>
            <a:ext cx="7240900" cy="41383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8"/>
          <p:cNvSpPr txBox="1"/>
          <p:nvPr>
            <p:ph type="title"/>
          </p:nvPr>
        </p:nvSpPr>
        <p:spPr>
          <a:xfrm>
            <a:off x="498474" y="200025"/>
            <a:ext cx="5760000" cy="742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8"/>
          <p:cNvSpPr txBox="1"/>
          <p:nvPr>
            <p:ph idx="1" type="body"/>
          </p:nvPr>
        </p:nvSpPr>
        <p:spPr>
          <a:xfrm>
            <a:off x="496887" y="1350001"/>
            <a:ext cx="8136000" cy="3651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Draft Clip of Ranke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9"/>
          <p:cNvSpPr txBox="1"/>
          <p:nvPr>
            <p:ph type="title"/>
          </p:nvPr>
        </p:nvSpPr>
        <p:spPr>
          <a:xfrm>
            <a:off x="380224" y="52225"/>
            <a:ext cx="57600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   </a:t>
            </a:r>
            <a:r>
              <a:rPr lang="en">
                <a:solidFill>
                  <a:schemeClr val="dk1"/>
                </a:solidFill>
              </a:rPr>
              <a:t>The difference between  ‘information literacy’, ‘digital literacy’, ‘digital source criticism’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4" name="Google Shape;284;p39"/>
          <p:cNvSpPr txBox="1"/>
          <p:nvPr>
            <p:ph idx="1" type="body"/>
          </p:nvPr>
        </p:nvSpPr>
        <p:spPr>
          <a:xfrm>
            <a:off x="496887" y="1350001"/>
            <a:ext cx="8136000" cy="3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9"/>
          <p:cNvSpPr txBox="1"/>
          <p:nvPr/>
        </p:nvSpPr>
        <p:spPr>
          <a:xfrm>
            <a:off x="7071400" y="1313225"/>
            <a:ext cx="16629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https://c2dh.github.io/ranketwo/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9"/>
          <p:cNvSpPr txBox="1"/>
          <p:nvPr/>
        </p:nvSpPr>
        <p:spPr>
          <a:xfrm>
            <a:off x="1010871" y="2926816"/>
            <a:ext cx="71079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i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1300" y="999150"/>
            <a:ext cx="5257699" cy="414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"/>
          <p:cNvSpPr txBox="1"/>
          <p:nvPr>
            <p:ph type="title"/>
          </p:nvPr>
        </p:nvSpPr>
        <p:spPr>
          <a:xfrm>
            <a:off x="498474" y="200025"/>
            <a:ext cx="57600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34343"/>
                </a:solidFill>
              </a:rPr>
              <a:t>Assignment 1 -  Transformation of a source </a:t>
            </a:r>
            <a:endParaRPr b="1" i="0" sz="800" u="none" cap="none" strike="noStrike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3" name="Google Shape;293;p40"/>
          <p:cNvSpPr txBox="1"/>
          <p:nvPr>
            <p:ph idx="1" type="body"/>
          </p:nvPr>
        </p:nvSpPr>
        <p:spPr>
          <a:xfrm>
            <a:off x="496887" y="1350001"/>
            <a:ext cx="8136000" cy="3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0"/>
          <p:cNvSpPr txBox="1"/>
          <p:nvPr/>
        </p:nvSpPr>
        <p:spPr>
          <a:xfrm>
            <a:off x="315300" y="1133150"/>
            <a:ext cx="8375400" cy="3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Choose an image from your text book -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a photo of it with your phone and send it to your computer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Upload the image in Google image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 the results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there similarities? Are the various images or just one?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does the digital representation online say about a source?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the scheme that has been sent to you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2">
            <a:off x="499450" y="1218700"/>
            <a:ext cx="1898000" cy="22662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0"/>
          <p:cNvSpPr txBox="1"/>
          <p:nvPr/>
        </p:nvSpPr>
        <p:spPr>
          <a:xfrm>
            <a:off x="315300" y="3360025"/>
            <a:ext cx="1911600" cy="12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Le manuel d’Histoire franco-allemand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Tome 2 - L’Europe et le monde du congrès de Vienne à 1945, Nathan / Klett, Paris 2012, p.165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1"/>
          <p:cNvSpPr txBox="1"/>
          <p:nvPr>
            <p:ph type="title"/>
          </p:nvPr>
        </p:nvSpPr>
        <p:spPr>
          <a:xfrm>
            <a:off x="498474" y="200025"/>
            <a:ext cx="57600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34343"/>
                </a:solidFill>
              </a:rPr>
              <a:t>Analyse critique de sources numériques: ‘Hands on”</a:t>
            </a:r>
            <a:endParaRPr b="1" i="0" sz="800" u="none" cap="none" strike="noStrike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2" name="Google Shape;302;p41"/>
          <p:cNvSpPr txBox="1"/>
          <p:nvPr>
            <p:ph idx="1" type="body"/>
          </p:nvPr>
        </p:nvSpPr>
        <p:spPr>
          <a:xfrm>
            <a:off x="496887" y="1350001"/>
            <a:ext cx="8136000" cy="3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1"/>
          <p:cNvSpPr txBox="1"/>
          <p:nvPr/>
        </p:nvSpPr>
        <p:spPr>
          <a:xfrm>
            <a:off x="1010871" y="2926816"/>
            <a:ext cx="71079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i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41"/>
          <p:cNvPicPr preferRelativeResize="0"/>
          <p:nvPr/>
        </p:nvPicPr>
        <p:blipFill rotWithShape="1">
          <a:blip r:embed="rId3">
            <a:alphaModFix/>
          </a:blip>
          <a:srcRect b="0" l="4170" r="-4170" t="0"/>
          <a:stretch/>
        </p:blipFill>
        <p:spPr>
          <a:xfrm>
            <a:off x="576975" y="1129249"/>
            <a:ext cx="7856198" cy="441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2"/>
          <p:cNvSpPr txBox="1"/>
          <p:nvPr>
            <p:ph type="title"/>
          </p:nvPr>
        </p:nvSpPr>
        <p:spPr>
          <a:xfrm>
            <a:off x="498474" y="200025"/>
            <a:ext cx="57600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34343"/>
                </a:solidFill>
              </a:rPr>
              <a:t>Analyse critique de sources numériques: `hands on’</a:t>
            </a:r>
            <a:endParaRPr b="1" i="0" sz="800" u="none" cap="none" strike="noStrike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0" name="Google Shape;310;p42"/>
          <p:cNvSpPr txBox="1"/>
          <p:nvPr>
            <p:ph idx="1" type="body"/>
          </p:nvPr>
        </p:nvSpPr>
        <p:spPr>
          <a:xfrm>
            <a:off x="496887" y="1350001"/>
            <a:ext cx="8136000" cy="3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2"/>
          <p:cNvSpPr txBox="1"/>
          <p:nvPr/>
        </p:nvSpPr>
        <p:spPr>
          <a:xfrm>
            <a:off x="612625" y="1349999"/>
            <a:ext cx="6858000" cy="3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42"/>
          <p:cNvSpPr txBox="1"/>
          <p:nvPr/>
        </p:nvSpPr>
        <p:spPr>
          <a:xfrm>
            <a:off x="1010871" y="2926816"/>
            <a:ext cx="71079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i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42"/>
          <p:cNvSpPr txBox="1"/>
          <p:nvPr/>
        </p:nvSpPr>
        <p:spPr>
          <a:xfrm>
            <a:off x="6174950" y="1334550"/>
            <a:ext cx="2535900" cy="16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 manuel d’Histoire franco-allemand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Tome 2 - L’Europe et le monde du congrès de Vienne à 1945, Nathan / Klett, Paris 2012, p.165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42"/>
          <p:cNvPicPr preferRelativeResize="0"/>
          <p:nvPr/>
        </p:nvPicPr>
        <p:blipFill rotWithShape="1">
          <a:blip r:embed="rId3">
            <a:alphaModFix/>
          </a:blip>
          <a:srcRect b="0" l="18220" r="0" t="0"/>
          <a:stretch/>
        </p:blipFill>
        <p:spPr>
          <a:xfrm rot="10800000">
            <a:off x="361400" y="1095475"/>
            <a:ext cx="4436300" cy="4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3"/>
          <p:cNvSpPr txBox="1"/>
          <p:nvPr>
            <p:ph type="title"/>
          </p:nvPr>
        </p:nvSpPr>
        <p:spPr>
          <a:xfrm>
            <a:off x="498474" y="200025"/>
            <a:ext cx="57600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34343"/>
                </a:solidFill>
              </a:rPr>
              <a:t>Analyse critique de sources numériques: ‘Hands on”</a:t>
            </a:r>
            <a:endParaRPr b="1" i="0" sz="800" u="none" cap="none" strike="noStrike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0" name="Google Shape;320;p43"/>
          <p:cNvSpPr txBox="1"/>
          <p:nvPr>
            <p:ph idx="1" type="body"/>
          </p:nvPr>
        </p:nvSpPr>
        <p:spPr>
          <a:xfrm>
            <a:off x="496887" y="1350001"/>
            <a:ext cx="8136000" cy="3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3"/>
          <p:cNvSpPr txBox="1"/>
          <p:nvPr/>
        </p:nvSpPr>
        <p:spPr>
          <a:xfrm>
            <a:off x="1010871" y="2926816"/>
            <a:ext cx="71079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i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776" y="1076793"/>
            <a:ext cx="7743650" cy="4355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" name="Google Shape;327;p44"/>
          <p:cNvGraphicFramePr/>
          <p:nvPr/>
        </p:nvGraphicFramePr>
        <p:xfrm>
          <a:off x="812713" y="235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{3A103D95-0B82-4D79-90A3-9626459BEA0D}</a:tableStyleId>
              </a:tblPr>
              <a:tblGrid>
                <a:gridCol w="1521375"/>
                <a:gridCol w="1521375"/>
                <a:gridCol w="1521375"/>
                <a:gridCol w="1521375"/>
                <a:gridCol w="1521375"/>
              </a:tblGrid>
              <a:tr h="6565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Context of its first creation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ANALOGUE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Context of its printed representation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ANALOGUE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Context of its digital representation</a:t>
                      </a:r>
                      <a:endParaRPr b="1" sz="11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DIGITAL 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Has it changed?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is authentic?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Who 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When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Where 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Why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How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Technology that is used 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Material qualities 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Informational qualities </a:t>
                      </a:r>
                      <a:endParaRPr b="1"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historical/cultural/ political context</a:t>
                      </a:r>
                      <a:endParaRPr b="1"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5"/>
          <p:cNvSpPr txBox="1"/>
          <p:nvPr>
            <p:ph idx="1" type="body"/>
          </p:nvPr>
        </p:nvSpPr>
        <p:spPr>
          <a:xfrm>
            <a:off x="496887" y="1350001"/>
            <a:ext cx="8136000" cy="3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45"/>
          <p:cNvSpPr txBox="1"/>
          <p:nvPr/>
        </p:nvSpPr>
        <p:spPr>
          <a:xfrm>
            <a:off x="642050" y="1154525"/>
            <a:ext cx="6858000" cy="3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45"/>
          <p:cNvSpPr txBox="1"/>
          <p:nvPr/>
        </p:nvSpPr>
        <p:spPr>
          <a:xfrm>
            <a:off x="7264375" y="1889075"/>
            <a:ext cx="1674000" cy="19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Histoire de Luxembourg comme  orphelin digitale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45"/>
          <p:cNvSpPr txBox="1"/>
          <p:nvPr/>
        </p:nvSpPr>
        <p:spPr>
          <a:xfrm>
            <a:off x="272900" y="0"/>
            <a:ext cx="61050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"/>
              </a:spcBef>
              <a:spcAft>
                <a:spcPts val="10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Example of applying source criticism to Youtube clip</a:t>
            </a:r>
            <a:endParaRPr/>
          </a:p>
        </p:txBody>
      </p:sp>
      <p:pic>
        <p:nvPicPr>
          <p:cNvPr id="336" name="Google Shape;33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050" y="1043650"/>
            <a:ext cx="6742526" cy="401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/>
          <p:nvPr>
            <p:ph type="title"/>
          </p:nvPr>
        </p:nvSpPr>
        <p:spPr>
          <a:xfrm>
            <a:off x="498475" y="200025"/>
            <a:ext cx="57600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>
                <a:solidFill>
                  <a:schemeClr val="lt1"/>
                </a:solidFill>
              </a:rPr>
              <a:t>Workshop Digital Source Criticism - Stefania Scagliola </a:t>
            </a:r>
            <a:endParaRPr b="0">
              <a:solidFill>
                <a:schemeClr val="lt1"/>
              </a:solidFill>
            </a:endParaRPr>
          </a:p>
        </p:txBody>
      </p:sp>
      <p:sp>
        <p:nvSpPr>
          <p:cNvPr id="161" name="Google Shape;161;p28"/>
          <p:cNvSpPr txBox="1"/>
          <p:nvPr>
            <p:ph idx="1" type="body"/>
          </p:nvPr>
        </p:nvSpPr>
        <p:spPr>
          <a:xfrm>
            <a:off x="496887" y="1350001"/>
            <a:ext cx="8136000" cy="3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8"/>
          <p:cNvSpPr txBox="1"/>
          <p:nvPr/>
        </p:nvSpPr>
        <p:spPr>
          <a:xfrm>
            <a:off x="2222225" y="1162700"/>
            <a:ext cx="6921900" cy="38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Who am I?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Italian passport, Dutch citizen, employee in Luxembourg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2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Researcher at C2DH- Luxembourg Centre for Contemporary and Digital History - Universite de Luxembourg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➔"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2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Task: creating a teaching platform on Digital Source Criticism for bachelor students of Humanities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➔"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2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Expectation for today: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3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 to your teaching context - what do you teach students?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3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your own experience with the digital in the classroom?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3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 you some basic digital research skills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3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some of my teaching material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800" y="1841550"/>
            <a:ext cx="3281200" cy="21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6"/>
          <p:cNvSpPr txBox="1"/>
          <p:nvPr>
            <p:ph type="title"/>
          </p:nvPr>
        </p:nvSpPr>
        <p:spPr>
          <a:xfrm>
            <a:off x="498474" y="200025"/>
            <a:ext cx="5760000" cy="742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34343"/>
                </a:solidFill>
              </a:rPr>
              <a:t>Assignment 2 -  Analyzing a Youtube clip </a:t>
            </a:r>
            <a:endParaRPr/>
          </a:p>
        </p:txBody>
      </p:sp>
      <p:sp>
        <p:nvSpPr>
          <p:cNvPr id="342" name="Google Shape;342;p46"/>
          <p:cNvSpPr txBox="1"/>
          <p:nvPr>
            <p:ph idx="1" type="body"/>
          </p:nvPr>
        </p:nvSpPr>
        <p:spPr>
          <a:xfrm>
            <a:off x="496887" y="1350001"/>
            <a:ext cx="8136000" cy="3651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Youtube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Who created it? Who owns it? How does it work? 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https://en.wikipedia.org/wiki/YouTube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/>
              <a:t>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https://creatoracademy.youtube.com/page/lesson/jumpstart?cid=bootcamp-foundations&amp;hl=en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https://www.youtube.com/watch?v=eEDX4E5LRQQ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Choose a Youtube clip and explore all the navigation options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Apply source criticism to it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7"/>
          <p:cNvSpPr txBox="1"/>
          <p:nvPr>
            <p:ph type="title"/>
          </p:nvPr>
        </p:nvSpPr>
        <p:spPr>
          <a:xfrm>
            <a:off x="498474" y="200025"/>
            <a:ext cx="57600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34343"/>
                </a:solidFill>
              </a:rPr>
              <a:t>Analyse critique de sources numériques: l’Histoire du Luxembourg sur YouTube </a:t>
            </a:r>
            <a:endParaRPr b="1" i="0" sz="800" u="none" cap="none" strike="noStrike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8" name="Google Shape;348;p47"/>
          <p:cNvSpPr txBox="1"/>
          <p:nvPr/>
        </p:nvSpPr>
        <p:spPr>
          <a:xfrm>
            <a:off x="923650" y="1077750"/>
            <a:ext cx="7780800" cy="3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Ressources web utiles dans l’enseignement: matériel historique online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https://www.europeana.eu/portal/de/german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(art and history objects/documents from all over Europe)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http://la.historiana.eu/la/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(special section for teaching history in English) 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" sz="1100" u="sng">
                <a:solidFill>
                  <a:srgbClr val="954F72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http://www.dhm.de/lemo/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(teaching material Deutschen Historischen Museums)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" sz="1100" u="sng">
                <a:solidFill>
                  <a:srgbClr val="954F72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https://www.histoire-image.org/fr/hors-series/france-allemagne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(French/German historical themes, in French and  German)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https://www.c2dh.uni.lu/thinkering/retrieval-digital-orphan-lhistoire-de-luxembourg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animations on 4  themes about 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Luxemburgisch history in English, French and German)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b="1"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http://www.euscreen.eu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(collections of television clips from European countries, theme:European History)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8"/>
          <p:cNvSpPr txBox="1"/>
          <p:nvPr>
            <p:ph type="title"/>
          </p:nvPr>
        </p:nvSpPr>
        <p:spPr>
          <a:xfrm>
            <a:off x="498474" y="200025"/>
            <a:ext cx="57600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34343"/>
                </a:solidFill>
              </a:rPr>
              <a:t>Analyse critique de sources numériques: l’Histoire du Luxembourg sur YouTube </a:t>
            </a:r>
            <a:endParaRPr b="1" i="0" sz="800" u="none" cap="none" strike="noStrike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4" name="Google Shape;354;p48"/>
          <p:cNvSpPr txBox="1"/>
          <p:nvPr/>
        </p:nvSpPr>
        <p:spPr>
          <a:xfrm>
            <a:off x="923650" y="1077750"/>
            <a:ext cx="7780800" cy="3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Ressources web utiles dans l’enseignement: matériel sur </a:t>
            </a:r>
            <a:r>
              <a:rPr b="1" lang="en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alphabétisation numérique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https://www.youtube.com/watch?v=FlPh0Z39Fqg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(how learning starts with copying what others do, German)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http://bigthink.com/videos/the-digital-age-in-an-analog-world-2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(what the benefits are of digital signals, English)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https://www.zdf.de/kinder/loewenzahn/digitale-nachrichten-104.html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(how an image is scanned through digital signals,  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German)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https://21cif.com/directory.php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(course on information literacy, English)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https://www.google.com/intl/ta/insidesearch/searcheducation/index.html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(Google search education, English)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/>
          <p:nvPr>
            <p:ph type="title"/>
          </p:nvPr>
        </p:nvSpPr>
        <p:spPr>
          <a:xfrm>
            <a:off x="498475" y="200025"/>
            <a:ext cx="57600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>
                <a:solidFill>
                  <a:schemeClr val="lt1"/>
                </a:solidFill>
              </a:rPr>
              <a:t>Workshop Digital Source Criticism - Stefania Scagliola </a:t>
            </a:r>
            <a:endParaRPr b="0">
              <a:solidFill>
                <a:schemeClr val="lt1"/>
              </a:solidFill>
            </a:endParaRPr>
          </a:p>
        </p:txBody>
      </p:sp>
      <p:sp>
        <p:nvSpPr>
          <p:cNvPr id="169" name="Google Shape;169;p29"/>
          <p:cNvSpPr txBox="1"/>
          <p:nvPr>
            <p:ph idx="1" type="body"/>
          </p:nvPr>
        </p:nvSpPr>
        <p:spPr>
          <a:xfrm>
            <a:off x="496875" y="1350000"/>
            <a:ext cx="8136000" cy="37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9"/>
          <p:cNvSpPr txBox="1"/>
          <p:nvPr/>
        </p:nvSpPr>
        <p:spPr>
          <a:xfrm>
            <a:off x="2113825" y="1064225"/>
            <a:ext cx="69219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</a:t>
            </a: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What are we going to do? </a:t>
            </a: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min presentation round with participants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min presentation by me: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difference between  ‘information literacy’, ‘digital literacy’, ‘digital source criticism’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Source Criticism; why does it mean?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 draft of our Teaching platform </a:t>
            </a:r>
            <a:r>
              <a:rPr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Ranke.2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1 clip  and 1 assignment 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min hands on assignment 1 :  tracing the origin of an image that has been integrated in school history book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Pause 15 min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min hands on assignment 2 : analyzing  a Youtube clip. 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Who put it there? How does it work 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 up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525" y="1644675"/>
            <a:ext cx="3785073" cy="265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/>
          <p:nvPr/>
        </p:nvSpPr>
        <p:spPr>
          <a:xfrm>
            <a:off x="401600" y="2494525"/>
            <a:ext cx="1204200" cy="1204200"/>
          </a:xfrm>
          <a:prstGeom prst="teardrop">
            <a:avLst>
              <a:gd fmla="val 20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literacy</a:t>
            </a:r>
            <a:endParaRPr/>
          </a:p>
        </p:txBody>
      </p:sp>
      <p:sp>
        <p:nvSpPr>
          <p:cNvPr id="177" name="Google Shape;177;p30"/>
          <p:cNvSpPr/>
          <p:nvPr/>
        </p:nvSpPr>
        <p:spPr>
          <a:xfrm rot="-1402561">
            <a:off x="1408995" y="3534154"/>
            <a:ext cx="1157616" cy="1081982"/>
          </a:xfrm>
          <a:prstGeom prst="teardrop">
            <a:avLst>
              <a:gd fmla="val 20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literacy</a:t>
            </a:r>
            <a:endParaRPr/>
          </a:p>
        </p:txBody>
      </p:sp>
      <p:sp>
        <p:nvSpPr>
          <p:cNvPr id="178" name="Google Shape;178;p30"/>
          <p:cNvSpPr/>
          <p:nvPr/>
        </p:nvSpPr>
        <p:spPr>
          <a:xfrm rot="-1402561">
            <a:off x="2847642" y="3711528"/>
            <a:ext cx="1157616" cy="814983"/>
          </a:xfrm>
          <a:prstGeom prst="teardrop">
            <a:avLst>
              <a:gd fmla="val 20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0"/>
          <p:cNvSpPr/>
          <p:nvPr/>
        </p:nvSpPr>
        <p:spPr>
          <a:xfrm rot="879989">
            <a:off x="2331687" y="1665177"/>
            <a:ext cx="1157620" cy="949296"/>
          </a:xfrm>
          <a:prstGeom prst="teardrop">
            <a:avLst>
              <a:gd fmla="val 20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0"/>
          <p:cNvSpPr/>
          <p:nvPr/>
        </p:nvSpPr>
        <p:spPr>
          <a:xfrm rot="-427711">
            <a:off x="3808677" y="2015550"/>
            <a:ext cx="1830046" cy="867970"/>
          </a:xfrm>
          <a:prstGeom prst="teardrop">
            <a:avLst>
              <a:gd fmla="val 20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Interpretation</a:t>
            </a:r>
            <a:endParaRPr/>
          </a:p>
        </p:txBody>
      </p:sp>
      <p:sp>
        <p:nvSpPr>
          <p:cNvPr id="181" name="Google Shape;181;p30"/>
          <p:cNvSpPr/>
          <p:nvPr/>
        </p:nvSpPr>
        <p:spPr>
          <a:xfrm rot="-1402409">
            <a:off x="7152793" y="2269112"/>
            <a:ext cx="1380812" cy="1081982"/>
          </a:xfrm>
          <a:prstGeom prst="teardrop">
            <a:avLst>
              <a:gd fmla="val 20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Publicity</a:t>
            </a:r>
            <a:endParaRPr/>
          </a:p>
        </p:txBody>
      </p:sp>
      <p:sp>
        <p:nvSpPr>
          <p:cNvPr id="182" name="Google Shape;182;p30"/>
          <p:cNvSpPr/>
          <p:nvPr/>
        </p:nvSpPr>
        <p:spPr>
          <a:xfrm rot="-1402472">
            <a:off x="5220749" y="2379562"/>
            <a:ext cx="1834451" cy="861072"/>
          </a:xfrm>
          <a:prstGeom prst="teardrop">
            <a:avLst>
              <a:gd fmla="val 20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Propaganda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0"/>
          <p:cNvSpPr/>
          <p:nvPr/>
        </p:nvSpPr>
        <p:spPr>
          <a:xfrm rot="406570">
            <a:off x="4390736" y="3578093"/>
            <a:ext cx="1650127" cy="1081875"/>
          </a:xfrm>
          <a:prstGeom prst="teardrop">
            <a:avLst>
              <a:gd fmla="val 20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Knowledge</a:t>
            </a:r>
            <a:endParaRPr/>
          </a:p>
        </p:txBody>
      </p:sp>
      <p:sp>
        <p:nvSpPr>
          <p:cNvPr id="184" name="Google Shape;184;p30"/>
          <p:cNvSpPr/>
          <p:nvPr/>
        </p:nvSpPr>
        <p:spPr>
          <a:xfrm rot="-405084">
            <a:off x="6595386" y="3785899"/>
            <a:ext cx="1546424" cy="1082067"/>
          </a:xfrm>
          <a:prstGeom prst="teardrop">
            <a:avLst>
              <a:gd fmla="val 20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Historical Context </a:t>
            </a:r>
            <a:endParaRPr/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2900" y="395590"/>
            <a:ext cx="570225" cy="91236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/>
          <p:cNvSpPr/>
          <p:nvPr/>
        </p:nvSpPr>
        <p:spPr>
          <a:xfrm rot="879989">
            <a:off x="2331687" y="1665177"/>
            <a:ext cx="1157620" cy="949296"/>
          </a:xfrm>
          <a:prstGeom prst="teardrop">
            <a:avLst>
              <a:gd fmla="val 20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0"/>
          <p:cNvSpPr/>
          <p:nvPr/>
        </p:nvSpPr>
        <p:spPr>
          <a:xfrm>
            <a:off x="4947425" y="123500"/>
            <a:ext cx="2381100" cy="802800"/>
          </a:xfrm>
          <a:prstGeom prst="wedgeEllipseCallout">
            <a:avLst>
              <a:gd fmla="val -69683" name="adj1"/>
              <a:gd fmla="val 1875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Oh my God, where do I start?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type="title"/>
          </p:nvPr>
        </p:nvSpPr>
        <p:spPr>
          <a:xfrm>
            <a:off x="496874" y="140900"/>
            <a:ext cx="57600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FFFFFF"/>
                </a:solidFill>
              </a:rPr>
              <a:t>Di</a:t>
            </a: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fferen</a:t>
            </a:r>
            <a:r>
              <a:rPr lang="en" sz="1800">
                <a:solidFill>
                  <a:srgbClr val="FFFFFF"/>
                </a:solidFill>
              </a:rPr>
              <a:t>t forms of literacies</a:t>
            </a: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3" name="Google Shape;193;p31"/>
          <p:cNvSpPr txBox="1"/>
          <p:nvPr>
            <p:ph idx="1" type="body"/>
          </p:nvPr>
        </p:nvSpPr>
        <p:spPr>
          <a:xfrm>
            <a:off x="496887" y="1350001"/>
            <a:ext cx="8136000" cy="3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1"/>
          <p:cNvSpPr txBox="1"/>
          <p:nvPr/>
        </p:nvSpPr>
        <p:spPr>
          <a:xfrm>
            <a:off x="748850" y="1077750"/>
            <a:ext cx="7449300" cy="38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Literacy: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Understanding something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  literacy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level of comprehension of material that you read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Writing literacy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level of mastering language to express oneself and communicate with others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Media literacy </a:t>
            </a:r>
            <a:r>
              <a:rPr lang="en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- Understanding of how media works, being conscious of the fact that a message is not always accurate and objective, being able to understand the concept of ‘bias’ and ‘perspective’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Information literacy</a:t>
            </a:r>
            <a:r>
              <a:rPr lang="en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- this is about the information itself, regardless of the medium 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Technological literacy </a:t>
            </a:r>
            <a:r>
              <a:rPr lang="en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- your understanding of a technology and how well you can apply it in everyday life 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20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281700" y="315300"/>
            <a:ext cx="57600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FFFFFF"/>
                </a:solidFill>
              </a:rPr>
              <a:t>D</a:t>
            </a: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igital </a:t>
            </a:r>
            <a:r>
              <a:rPr lang="en" sz="1800">
                <a:solidFill>
                  <a:srgbClr val="FFFFFF"/>
                </a:solidFill>
              </a:rPr>
              <a:t>L</a:t>
            </a: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iteracy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0" name="Google Shape;200;p32"/>
          <p:cNvSpPr txBox="1"/>
          <p:nvPr>
            <p:ph idx="1" type="body"/>
          </p:nvPr>
        </p:nvSpPr>
        <p:spPr>
          <a:xfrm>
            <a:off x="496887" y="1350001"/>
            <a:ext cx="8136000" cy="3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2"/>
          <p:cNvSpPr txBox="1"/>
          <p:nvPr/>
        </p:nvSpPr>
        <p:spPr>
          <a:xfrm>
            <a:off x="591200" y="1077750"/>
            <a:ext cx="7190700" cy="39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Literacy:   </a:t>
            </a:r>
            <a:r>
              <a:rPr b="1"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https://www.webwise.ie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very useful website! 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Derby GB  </a:t>
            </a:r>
            <a:r>
              <a:rPr b="1"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https://youtu.be/p2k3C-iB88w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196" y="1886000"/>
            <a:ext cx="4360179" cy="311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2"/>
          <p:cNvSpPr/>
          <p:nvPr/>
        </p:nvSpPr>
        <p:spPr>
          <a:xfrm>
            <a:off x="5774125" y="1886000"/>
            <a:ext cx="2946300" cy="177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How do we translate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this to History and Source Criticism?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/>
          <p:nvPr>
            <p:ph type="title"/>
          </p:nvPr>
        </p:nvSpPr>
        <p:spPr>
          <a:xfrm>
            <a:off x="498474" y="200025"/>
            <a:ext cx="5760000" cy="742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You start with asking a series of simple questions</a:t>
            </a:r>
            <a:endParaRPr sz="2000"/>
          </a:p>
        </p:txBody>
      </p:sp>
      <p:sp>
        <p:nvSpPr>
          <p:cNvPr id="209" name="Google Shape;209;p33"/>
          <p:cNvSpPr txBox="1"/>
          <p:nvPr>
            <p:ph idx="1" type="body"/>
          </p:nvPr>
        </p:nvSpPr>
        <p:spPr>
          <a:xfrm>
            <a:off x="496887" y="1045201"/>
            <a:ext cx="8136000" cy="3651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33333"/>
                </a:solidFill>
              </a:rPr>
              <a:t>What type of source is it?</a:t>
            </a:r>
            <a:endParaRPr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33333"/>
                </a:solidFill>
              </a:rPr>
              <a:t>Who created it?</a:t>
            </a:r>
            <a:endParaRPr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33333"/>
                </a:solidFill>
              </a:rPr>
              <a:t>When?</a:t>
            </a:r>
            <a:endParaRPr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33333"/>
                </a:solidFill>
              </a:rPr>
              <a:t>Where?</a:t>
            </a:r>
            <a:endParaRPr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33333"/>
                </a:solidFill>
              </a:rPr>
              <a:t>Why was it created?</a:t>
            </a:r>
            <a:endParaRPr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33333"/>
                </a:solidFill>
              </a:rPr>
              <a:t>Who is it being addressed to?</a:t>
            </a:r>
            <a:endParaRPr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33333"/>
                </a:solidFill>
              </a:rPr>
              <a:t>How has it been transmitted?</a:t>
            </a:r>
            <a:endParaRPr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33333"/>
                </a:solidFill>
              </a:rPr>
              <a:t>What is its informational value? </a:t>
            </a:r>
            <a:endParaRPr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33333"/>
                </a:solidFill>
              </a:rPr>
              <a:t>What is missing? </a:t>
            </a:r>
            <a:endParaRPr sz="20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25"/>
              </a:spcBef>
              <a:spcAft>
                <a:spcPts val="825"/>
              </a:spcAft>
              <a:buNone/>
            </a:pPr>
            <a:r>
              <a:t/>
            </a:r>
            <a:endParaRPr sz="2000">
              <a:solidFill>
                <a:srgbClr val="333333"/>
              </a:solidFill>
            </a:endParaRPr>
          </a:p>
        </p:txBody>
      </p:sp>
      <p:sp>
        <p:nvSpPr>
          <p:cNvPr id="210" name="Google Shape;210;p33"/>
          <p:cNvSpPr txBox="1"/>
          <p:nvPr/>
        </p:nvSpPr>
        <p:spPr>
          <a:xfrm>
            <a:off x="5209650" y="1467750"/>
            <a:ext cx="3584700" cy="2208000"/>
          </a:xfrm>
          <a:prstGeom prst="rect">
            <a:avLst/>
          </a:prstGeom>
          <a:solidFill>
            <a:srgbClr val="C9DAF8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This applies to </a:t>
            </a: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primary sources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Sources that  have a direct relation to an event, object, person, or work of art. These  type of sources provide first hand testimony or direct evidence.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>
            <p:ph type="title"/>
          </p:nvPr>
        </p:nvSpPr>
        <p:spPr>
          <a:xfrm>
            <a:off x="498474" y="200025"/>
            <a:ext cx="5760000" cy="742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Then there are questions for secondary sources </a:t>
            </a:r>
            <a:endParaRPr sz="2000"/>
          </a:p>
        </p:txBody>
      </p:sp>
      <p:sp>
        <p:nvSpPr>
          <p:cNvPr id="216" name="Google Shape;216;p34"/>
          <p:cNvSpPr txBox="1"/>
          <p:nvPr>
            <p:ph idx="1" type="body"/>
          </p:nvPr>
        </p:nvSpPr>
        <p:spPr>
          <a:xfrm>
            <a:off x="163225" y="1045200"/>
            <a:ext cx="8469600" cy="4196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25"/>
              </a:spcAft>
              <a:buNone/>
            </a:pPr>
            <a:r>
              <a:t/>
            </a:r>
            <a:endParaRPr sz="2000">
              <a:solidFill>
                <a:srgbClr val="333333"/>
              </a:solidFill>
            </a:endParaRPr>
          </a:p>
        </p:txBody>
      </p:sp>
      <p:sp>
        <p:nvSpPr>
          <p:cNvPr id="217" name="Google Shape;217;p34"/>
          <p:cNvSpPr txBox="1"/>
          <p:nvPr/>
        </p:nvSpPr>
        <p:spPr>
          <a:xfrm>
            <a:off x="373025" y="1348575"/>
            <a:ext cx="3584700" cy="3397800"/>
          </a:xfrm>
          <a:prstGeom prst="rect">
            <a:avLst/>
          </a:prstGeom>
          <a:solidFill>
            <a:srgbClr val="FFF2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Secondary  sources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These </a:t>
            </a:r>
            <a:r>
              <a:rPr b="1" lang="en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sources</a:t>
            </a:r>
            <a:r>
              <a:rPr lang="en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contain an additional layer of interpretation by a second medium, that is generally added after an event has occurred. A secondary source describes, discusses, interprets, comments upon, analyses, evaluates, summarizes, or processes one or more primary sources.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4"/>
          <p:cNvSpPr txBox="1"/>
          <p:nvPr/>
        </p:nvSpPr>
        <p:spPr>
          <a:xfrm>
            <a:off x="4754750" y="1116525"/>
            <a:ext cx="4252800" cy="3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is the author?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can you say about his or her background?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topic that is addressed?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point is the author trying to make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is the source arranged and structured?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find the author’s arguments convincing?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kind of primary sources have been used?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have these sources been interpreted?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4"/>
          <p:cNvSpPr txBox="1"/>
          <p:nvPr/>
        </p:nvSpPr>
        <p:spPr>
          <a:xfrm rot="-1352406">
            <a:off x="1465635" y="2226931"/>
            <a:ext cx="6382229" cy="1087132"/>
          </a:xfrm>
          <a:prstGeom prst="rect">
            <a:avLst/>
          </a:prstGeom>
          <a:solidFill>
            <a:srgbClr val="D9EAD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  And then comes digital source criticism, why is this different? 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7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/>
          <p:nvPr>
            <p:ph type="title"/>
          </p:nvPr>
        </p:nvSpPr>
        <p:spPr>
          <a:xfrm>
            <a:off x="498474" y="200025"/>
            <a:ext cx="5760000" cy="742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5"/>
          <p:cNvSpPr txBox="1"/>
          <p:nvPr>
            <p:ph idx="1" type="body"/>
          </p:nvPr>
        </p:nvSpPr>
        <p:spPr>
          <a:xfrm>
            <a:off x="220900" y="200025"/>
            <a:ext cx="8136000" cy="480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 txBox="1"/>
          <p:nvPr/>
        </p:nvSpPr>
        <p:spPr>
          <a:xfrm>
            <a:off x="2194150" y="289725"/>
            <a:ext cx="3739800" cy="563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Digital Source Criticism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5"/>
          <p:cNvSpPr txBox="1"/>
          <p:nvPr/>
        </p:nvSpPr>
        <p:spPr>
          <a:xfrm>
            <a:off x="173900" y="1176225"/>
            <a:ext cx="3464400" cy="3400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 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human eye has identified  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 particular   feature in landscape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- camera captures light particles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 through sensors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- translation into digits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- pixels read signals and turn  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  them into color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- The image of a source  springing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  from a rock is fixed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5"/>
          <p:cNvSpPr txBox="1"/>
          <p:nvPr/>
        </p:nvSpPr>
        <p:spPr>
          <a:xfrm>
            <a:off x="4710875" y="1147725"/>
            <a:ext cx="4077000" cy="3457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Google images search: ‘source,’ semantic link,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- Website about  waterfilters,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- image has been uploaded on website,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 no credits, no provenance, no location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 mentioned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- I create print screen -  duplicate image in  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 lower resolution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- no idea of where this is, of who has  taken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  the  picture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30" name="Google Shape;23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7450" y="2428688"/>
            <a:ext cx="834263" cy="34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3950" y="1578750"/>
            <a:ext cx="216425" cy="44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3950" y="2407025"/>
            <a:ext cx="216425" cy="44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3950" y="3235300"/>
            <a:ext cx="216425" cy="44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3950" y="4018100"/>
            <a:ext cx="216425" cy="44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0073" y="1658713"/>
            <a:ext cx="216425" cy="44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6900" y="2653788"/>
            <a:ext cx="216425" cy="44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6900" y="3421500"/>
            <a:ext cx="216425" cy="44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5"/>
          <p:cNvSpPr txBox="1"/>
          <p:nvPr/>
        </p:nvSpPr>
        <p:spPr>
          <a:xfrm rot="1158046">
            <a:off x="1655334" y="2900721"/>
            <a:ext cx="5976818" cy="111483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IS THIS HAPPENING TO OUR HISTORICAL SOURCES!!! </a:t>
            </a:r>
            <a:endParaRPr b="1" sz="16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HORROR !!!!!! FAKE NEWS ???? FAKE HISTORY????</a:t>
            </a:r>
            <a:endParaRPr b="1" sz="16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