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8" r:id="rId3"/>
    <p:sldId id="259" r:id="rId4"/>
    <p:sldId id="267" r:id="rId5"/>
    <p:sldId id="269" r:id="rId6"/>
    <p:sldId id="286" r:id="rId7"/>
    <p:sldId id="283" r:id="rId8"/>
    <p:sldId id="266" r:id="rId9"/>
    <p:sldId id="280" r:id="rId10"/>
    <p:sldId id="285" r:id="rId11"/>
    <p:sldId id="287" r:id="rId12"/>
    <p:sldId id="284" r:id="rId13"/>
    <p:sldId id="279" r:id="rId14"/>
    <p:sldId id="272" r:id="rId15"/>
    <p:sldId id="288" r:id="rId16"/>
  </p:sldIdLst>
  <p:sldSz cx="12192000" cy="6858000"/>
  <p:notesSz cx="6797675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9" autoAdjust="0"/>
    <p:restoredTop sz="94708" autoAdjust="0"/>
  </p:normalViewPr>
  <p:slideViewPr>
    <p:cSldViewPr snapToGrid="0">
      <p:cViewPr varScale="1">
        <p:scale>
          <a:sx n="45" d="100"/>
          <a:sy n="45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4155-F355-413E-A88C-74E43D834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6838D8-D6DF-40BB-B794-BACD03262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E1F97-C917-4B48-9167-E462F4A9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FFA-F535-4FCC-AAFF-417E82935CD0}" type="datetimeFigureOut">
              <a:rPr lang="fr-BE" smtClean="0"/>
              <a:t>4/01/2019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30936-CD37-492E-B305-903344E92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D5804-2C34-4CAD-A040-EF3331CDD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D70A-0CCA-4794-A1EF-4BFA2824C1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6687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D079C-4886-4ECA-98FE-54F0E5C1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B1794-FDD5-46E7-A64D-B555161E4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2BDEA-30E8-4F77-833B-5B506663A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FFA-F535-4FCC-AAFF-417E82935CD0}" type="datetimeFigureOut">
              <a:rPr lang="fr-BE" smtClean="0"/>
              <a:t>4/01/2019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C950C-683E-4219-96C6-A84F01900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56783-DC48-4FBA-8A5F-A51542ED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D70A-0CCA-4794-A1EF-4BFA2824C1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1527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A59CF1-C488-4B13-A015-A971D764F7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AA583-104B-4656-97FB-33487577D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D3F9A-ADA9-41C9-A97D-FE7DB03E6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FFA-F535-4FCC-AAFF-417E82935CD0}" type="datetimeFigureOut">
              <a:rPr lang="fr-BE" smtClean="0"/>
              <a:t>4/01/2019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233CA-9C57-4A07-A316-B83CB454D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A3993-74CC-44CC-8059-3BBB526A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D70A-0CCA-4794-A1EF-4BFA2824C1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4337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D1A6-24EE-4E5D-B15B-4684D9BBD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0945C-63A6-47A1-8747-672F41E76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64BA4-59D9-4659-8608-48B762B18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FFA-F535-4FCC-AAFF-417E82935CD0}" type="datetimeFigureOut">
              <a:rPr lang="fr-BE" smtClean="0"/>
              <a:t>4/01/2019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5B066-D65D-421B-A507-4082C5682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5E9C8-0A3A-4278-AB23-D138CE3A1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D70A-0CCA-4794-A1EF-4BFA2824C1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7743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D15C1-3C68-42E9-A0C7-F9E5B5628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D1062-20BC-49D4-B66C-C2855C2D4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F5ECD-6386-46DD-B571-079B6583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FFA-F535-4FCC-AAFF-417E82935CD0}" type="datetimeFigureOut">
              <a:rPr lang="fr-BE" smtClean="0"/>
              <a:t>4/01/2019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B6839-0F88-43FB-AF21-13B7D231D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DE118-5265-4402-B283-D5542ED79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D70A-0CCA-4794-A1EF-4BFA2824C1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011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C7F19-0EE1-4851-B4BA-E0F52E2D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72C9B-C98F-4130-8AEE-E18C7D9AD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FC91E-F360-4151-B419-55FD2621A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7456B-45C3-4A3F-8C7E-217CC4146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FFA-F535-4FCC-AAFF-417E82935CD0}" type="datetimeFigureOut">
              <a:rPr lang="fr-BE" smtClean="0"/>
              <a:t>4/01/2019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C6DF1-A703-44BB-89AE-581E95CA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BBBE9-67A8-4C59-A6F6-568C2C2B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D70A-0CCA-4794-A1EF-4BFA2824C1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679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8F05C-176B-4A89-80D1-618433183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219C4-BCE8-4AC3-94C9-E223CE6E2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403D3-3940-40EE-9E32-44DC2284F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556FF0-9B9D-48FB-8165-25183FCD87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1ECEB1-2692-45B8-9833-704954E625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48A9B2-30AF-49E3-83FD-8A64FE5DB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FFA-F535-4FCC-AAFF-417E82935CD0}" type="datetimeFigureOut">
              <a:rPr lang="fr-BE" smtClean="0"/>
              <a:t>4/01/2019</a:t>
            </a:fld>
            <a:endParaRPr lang="fr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AA7E50-6364-483D-B740-E76402769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4D827-FE96-4B45-B3F9-93A95B72B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D70A-0CCA-4794-A1EF-4BFA2824C1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63224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10CF3-4A59-4F2C-BE6C-5B63FDCB8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F12EC-9C8D-4BAA-9545-D8A572EC8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FFA-F535-4FCC-AAFF-417E82935CD0}" type="datetimeFigureOut">
              <a:rPr lang="fr-BE" smtClean="0"/>
              <a:t>4/01/2019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752971-77D1-4490-A6EB-C18843E92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0D63C0-E537-454C-B6D6-9A0DA379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D70A-0CCA-4794-A1EF-4BFA2824C1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04438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738FB8-09A9-470D-81C7-1D38F4C20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FFA-F535-4FCC-AAFF-417E82935CD0}" type="datetimeFigureOut">
              <a:rPr lang="fr-BE" smtClean="0"/>
              <a:t>4/01/2019</a:t>
            </a:fld>
            <a:endParaRPr lang="fr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2C360-36C3-48D7-9845-AD392B58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57079-5D2D-4B8E-B02A-4ADCDEA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D70A-0CCA-4794-A1EF-4BFA2824C1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1368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8CAC0-46D2-45FE-AB97-20F7669B4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2A9A4-1F28-4306-8C99-AE8E100EA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69D81-B476-4DAC-AD87-33E102772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48945-A1C1-4F77-ADD1-E9AAF03AA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FFA-F535-4FCC-AAFF-417E82935CD0}" type="datetimeFigureOut">
              <a:rPr lang="fr-BE" smtClean="0"/>
              <a:t>4/01/2019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87692C-15DB-4D50-B9B2-3E1FEAC8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CB8F2-5861-44E9-8C7C-77478BB3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D70A-0CCA-4794-A1EF-4BFA2824C1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68070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47E8D-0CA7-4CDE-A2BF-A3354F7C9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8790B0-EAEB-4BFC-A59D-76A24E76AF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9FE25-93B2-4360-A9D3-AFE2BCE92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5D162-5899-4E23-B96C-F1AAB6F30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3CFFA-F535-4FCC-AAFF-417E82935CD0}" type="datetimeFigureOut">
              <a:rPr lang="fr-BE" smtClean="0"/>
              <a:t>4/01/2019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82C91-233D-4DDF-B1E3-5797FA37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59483-EE4E-4EF6-AA27-8172B68D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7D70A-0CCA-4794-A1EF-4BFA2824C1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453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43D181-7CBB-4353-925D-FAA4CC708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2A433-DE1B-460E-98EC-551F1E34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68DD5-BDD1-47CC-81C3-357CD0817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3CFFA-F535-4FCC-AAFF-417E82935CD0}" type="datetimeFigureOut">
              <a:rPr lang="fr-BE" smtClean="0"/>
              <a:t>4/01/2019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5D515-D778-4DBF-B173-0A9C93D6D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44243-E2F4-4102-9451-BE0C03F5C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7D70A-0CCA-4794-A1EF-4BFA2824C19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3516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CDDA3D-EC93-4D18-9241-9C985470347D}"/>
              </a:ext>
            </a:extLst>
          </p:cNvPr>
          <p:cNvSpPr txBox="1"/>
          <p:nvPr/>
        </p:nvSpPr>
        <p:spPr>
          <a:xfrm>
            <a:off x="1484852" y="1098958"/>
            <a:ext cx="793954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800" b="1" dirty="0"/>
              <a:t>Le « cas » </a:t>
            </a:r>
            <a:r>
              <a:rPr lang="fr-BE" sz="2800" b="1" i="1" dirty="0"/>
              <a:t>Enrico IV (Henri IV)</a:t>
            </a:r>
            <a:r>
              <a:rPr lang="fr-BE" sz="2800" b="1" dirty="0"/>
              <a:t> : sicilien ou universel ?</a:t>
            </a:r>
            <a:endParaRPr lang="fr-BE" sz="2800" dirty="0"/>
          </a:p>
          <a:p>
            <a:pPr algn="ctr"/>
            <a:endParaRPr lang="fr-BE" sz="2400" dirty="0"/>
          </a:p>
          <a:p>
            <a:pPr algn="ctr"/>
            <a:r>
              <a:rPr lang="fr-BE" dirty="0"/>
              <a:t>Nathalie </a:t>
            </a:r>
            <a:r>
              <a:rPr lang="fr-BE" dirty="0" err="1"/>
              <a:t>Roelens</a:t>
            </a:r>
            <a:r>
              <a:rPr lang="fr-BE" dirty="0"/>
              <a:t> (Université du Luxembourg)</a:t>
            </a:r>
          </a:p>
          <a:p>
            <a:pPr algn="ctr"/>
            <a:endParaRPr lang="fr-BE" dirty="0"/>
          </a:p>
          <a:p>
            <a:pPr algn="ctr"/>
            <a:r>
              <a:rPr lang="fr-BE" dirty="0"/>
              <a:t>17 décembre 2018</a:t>
            </a:r>
          </a:p>
          <a:p>
            <a:pPr algn="ctr"/>
            <a:endParaRPr lang="fr-BE" dirty="0"/>
          </a:p>
          <a:p>
            <a:pPr algn="ctr"/>
            <a:endParaRPr lang="fr-BE" dirty="0"/>
          </a:p>
          <a:p>
            <a:pPr algn="ctr"/>
            <a:endParaRPr lang="fr-BE" dirty="0"/>
          </a:p>
        </p:txBody>
      </p:sp>
      <p:pic>
        <p:nvPicPr>
          <p:cNvPr id="3" name="Picture 2" descr="http://www.giovannifighera.it/wp-content/uploads/2017/10/Enrico-IV-1.jpg">
            <a:extLst>
              <a:ext uri="{FF2B5EF4-FFF2-40B4-BE49-F238E27FC236}">
                <a16:creationId xmlns:a16="http://schemas.microsoft.com/office/drawing/2014/main" id="{B76E9067-CD4C-46A2-845B-613D32629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75" y="3059313"/>
            <a:ext cx="4045898" cy="253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34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ephelais.files.wordpress.com/2012/12/antonietta-portulano.jpeg">
            <a:extLst>
              <a:ext uri="{FF2B5EF4-FFF2-40B4-BE49-F238E27FC236}">
                <a16:creationId xmlns:a16="http://schemas.microsoft.com/office/drawing/2014/main" id="{2F977DCB-7366-4B29-8F34-CB6A64565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76" y="700826"/>
            <a:ext cx="291465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3934CC-523A-4AEE-8AC6-0DCBFEEE5DCA}"/>
              </a:ext>
            </a:extLst>
          </p:cNvPr>
          <p:cNvSpPr txBox="1"/>
          <p:nvPr/>
        </p:nvSpPr>
        <p:spPr>
          <a:xfrm>
            <a:off x="3559331" y="4049824"/>
            <a:ext cx="2153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Antonietta</a:t>
            </a:r>
            <a:r>
              <a:rPr lang="fr-BE" dirty="0"/>
              <a:t> </a:t>
            </a:r>
            <a:r>
              <a:rPr lang="fr-BE" dirty="0" err="1"/>
              <a:t>Portolano</a:t>
            </a:r>
            <a:endParaRPr lang="fr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532D80-BF6F-455F-9EEA-F7F597CA1D73}"/>
              </a:ext>
            </a:extLst>
          </p:cNvPr>
          <p:cNvSpPr/>
          <p:nvPr/>
        </p:nvSpPr>
        <p:spPr>
          <a:xfrm>
            <a:off x="5809676" y="253200"/>
            <a:ext cx="62105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Titillium Web"/>
              </a:rPr>
              <a:t>«</a:t>
            </a:r>
            <a:r>
              <a:rPr lang="it-IT" sz="1600" i="1" dirty="0"/>
              <a:t>Caro Ugo, forse da un pezzo ti sarà arrivata agli orecchi la notizia delle mie immeritatamente sciagurate condizioni familiari. </a:t>
            </a:r>
            <a:r>
              <a:rPr lang="it-IT" sz="1600" i="1" dirty="0">
                <a:solidFill>
                  <a:srgbClr val="FF0000"/>
                </a:solidFill>
              </a:rPr>
              <a:t>Ho la moglie, caro Ugo, da molti anni pazza</a:t>
            </a:r>
            <a:r>
              <a:rPr lang="it-IT" sz="1600" i="1" dirty="0"/>
              <a:t>. E la pazzia di mia moglie sono io</a:t>
            </a:r>
            <a:r>
              <a:rPr lang="it-IT" sz="1600" dirty="0"/>
              <a:t>, io che ho sempre vissuto per la mia famiglia, e per il mio lavoro, </a:t>
            </a:r>
            <a:r>
              <a:rPr lang="it-IT" sz="1600" i="1" dirty="0"/>
              <a:t>esiliato del tutto dal consorzio umano, per non dare a lei, alla sua pazzia, il minimo pretesto d’adombrarsi</a:t>
            </a:r>
            <a:r>
              <a:rPr lang="it-IT" sz="1600" dirty="0"/>
              <a:t>.» (Lettre de Pirandello a son ami Ugo Ojetti, 1914)</a:t>
            </a:r>
            <a:endParaRPr lang="fr-BE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085ABE-8BFC-44DC-A6D7-341D6D6B8AFB}"/>
              </a:ext>
            </a:extLst>
          </p:cNvPr>
          <p:cNvSpPr/>
          <p:nvPr/>
        </p:nvSpPr>
        <p:spPr>
          <a:xfrm>
            <a:off x="5809676" y="331116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Dans le certificat médical rédigé le 11 janvier 1919 par le docteur Ferruccio Montesano de l’université de Rome La Sapienza, on peut lire : </a:t>
            </a:r>
            <a:r>
              <a:rPr lang="it-IT" i="1" dirty="0"/>
              <a:t>Portulano Antonietta in Pirandello </a:t>
            </a:r>
            <a:r>
              <a:rPr lang="it-IT" i="1" dirty="0">
                <a:solidFill>
                  <a:srgbClr val="FF0000"/>
                </a:solidFill>
              </a:rPr>
              <a:t>affetta da delirio paranoide </a:t>
            </a:r>
            <a:r>
              <a:rPr lang="it-IT" i="1" dirty="0"/>
              <a:t>si è resa pericolosa per sé e per gli altri.</a:t>
            </a:r>
            <a:endParaRPr lang="fr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CE8AE8-9BEA-4A63-852C-A8E052A234AE}"/>
              </a:ext>
            </a:extLst>
          </p:cNvPr>
          <p:cNvSpPr/>
          <p:nvPr/>
        </p:nvSpPr>
        <p:spPr>
          <a:xfrm>
            <a:off x="5848170" y="223171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rgbClr val="0F0605"/>
                </a:solidFill>
              </a:rPr>
              <a:t>Tentative de suicide de Lietta dont Antonietta est jalouse</a:t>
            </a:r>
            <a:endParaRPr lang="fr-BE" dirty="0"/>
          </a:p>
        </p:txBody>
      </p:sp>
      <p:pic>
        <p:nvPicPr>
          <p:cNvPr id="1028" name="Picture 4" descr="Maria Antonietta Portulano con la figlia Lietta bambina">
            <a:extLst>
              <a:ext uri="{FF2B5EF4-FFF2-40B4-BE49-F238E27FC236}">
                <a16:creationId xmlns:a16="http://schemas.microsoft.com/office/drawing/2014/main" id="{BEFF605C-F766-4301-858B-A79C68B21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15" y="1049276"/>
            <a:ext cx="17430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BCDB8F-5499-47FA-926C-325D5CA4B9A5}"/>
              </a:ext>
            </a:extLst>
          </p:cNvPr>
          <p:cNvSpPr/>
          <p:nvPr/>
        </p:nvSpPr>
        <p:spPr>
          <a:xfrm>
            <a:off x="452347" y="4981896"/>
            <a:ext cx="107916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Elio Gioanola, </a:t>
            </a:r>
            <a:r>
              <a:rPr lang="it-IT" i="1" dirty="0"/>
              <a:t>Mito e follia nell’«Enrico IV», </a:t>
            </a:r>
            <a:r>
              <a:rPr lang="it-IT" dirty="0"/>
              <a:t>in AA.VV., </a:t>
            </a:r>
            <a:r>
              <a:rPr lang="it-IT" i="1" dirty="0"/>
              <a:t>La «persona» nell’opera di L. Pirandello</a:t>
            </a:r>
            <a:r>
              <a:rPr lang="it-IT" dirty="0"/>
              <a:t>, Roma, 1990 ; </a:t>
            </a:r>
            <a:r>
              <a:rPr lang="it-IT" i="1" dirty="0"/>
              <a:t>Pirandello’s Story. La vita o si vive o si scrive, </a:t>
            </a:r>
            <a:r>
              <a:rPr lang="it-IT" dirty="0"/>
              <a:t>Milano, Jaca Book, 2007</a:t>
            </a:r>
            <a:endParaRPr lang="fr-BE" dirty="0"/>
          </a:p>
          <a:p>
            <a:r>
              <a:rPr lang="fr-BE" dirty="0"/>
              <a:t>Hélène Richard, « Apparence de folie chez Pirandello », </a:t>
            </a:r>
            <a:r>
              <a:rPr lang="fr-BE" i="1" dirty="0"/>
              <a:t>Cahiers de théâtre Jeu</a:t>
            </a:r>
            <a:r>
              <a:rPr lang="fr-BE" dirty="0"/>
              <a:t>, n° 60, 1991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AE52C4-3743-4DFF-AA38-6FAD61062B64}"/>
              </a:ext>
            </a:extLst>
          </p:cNvPr>
          <p:cNvSpPr txBox="1"/>
          <p:nvPr/>
        </p:nvSpPr>
        <p:spPr>
          <a:xfrm>
            <a:off x="315883" y="119772"/>
            <a:ext cx="5131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/>
              <a:t>4. Faillite de la lecture psychanalytique</a:t>
            </a:r>
          </a:p>
        </p:txBody>
      </p:sp>
    </p:spTree>
    <p:extLst>
      <p:ext uri="{BB962C8B-B14F-4D97-AF65-F5344CB8AC3E}">
        <p14:creationId xmlns:p14="http://schemas.microsoft.com/office/powerpoint/2010/main" val="1412680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8001EF-72BE-49EE-A61B-605E9D0CA445}"/>
              </a:ext>
            </a:extLst>
          </p:cNvPr>
          <p:cNvSpPr txBox="1"/>
          <p:nvPr/>
        </p:nvSpPr>
        <p:spPr>
          <a:xfrm>
            <a:off x="113161" y="-60343"/>
            <a:ext cx="1132515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  <a:p>
            <a:r>
              <a:rPr lang="fr-BE" sz="2000" b="1" dirty="0"/>
              <a:t>La scène du contre-choc II (il veut confondre son entourage)  </a:t>
            </a:r>
          </a:p>
          <a:p>
            <a:endParaRPr lang="fr-BE" dirty="0"/>
          </a:p>
          <a:p>
            <a:r>
              <a:rPr lang="fr-BE" sz="1600" dirty="0"/>
              <a:t>HENRI IV – […] Tu ne vois donc pas comment je les traite, comment je les désarticule comment je les oblige à paraître devant moi, ces pantins demi-morts d’épouvante ! Ce qui les terrifie, c’est uniquement ceci : que je leur arrache leur masque et que je m’aperçois de leur déguisement : comme si ce n’était pas moi qui les avais contraints à se déguiser </a:t>
            </a:r>
            <a:r>
              <a:rPr lang="fr-BE" sz="1600" dirty="0">
                <a:solidFill>
                  <a:srgbClr val="FF0000"/>
                </a:solidFill>
              </a:rPr>
              <a:t>pour le plaisir que j’ai de faire le fou </a:t>
            </a:r>
            <a:r>
              <a:rPr lang="fr-BE" sz="1600" dirty="0"/>
              <a:t>! </a:t>
            </a:r>
          </a:p>
          <a:p>
            <a:r>
              <a:rPr lang="fr-BE" sz="1600" dirty="0"/>
              <a:t>LANDOLF, ARIALD et ORDULF, bouleversés, se regardant entre eux . – Comment ? Que dit-il ? Mais alors… (p. 51) </a:t>
            </a:r>
          </a:p>
          <a:p>
            <a:r>
              <a:rPr lang="fr-BE" sz="1600" dirty="0"/>
              <a:t>HENRI IV – […] Quelle révélation, n’est-ce pas? Le suis-je ou ne le suis-je pas ? – Eh oui, je suis fou (</a:t>
            </a:r>
            <a:r>
              <a:rPr lang="fr-BE" sz="1600" i="1" dirty="0"/>
              <a:t>il devient terrible</a:t>
            </a:r>
            <a:r>
              <a:rPr lang="fr-BE" sz="1600" dirty="0"/>
              <a:t>).</a:t>
            </a:r>
          </a:p>
          <a:p>
            <a:r>
              <a:rPr lang="fr-BE" sz="1600" dirty="0"/>
              <a:t>Mais alors, pardieu, à genoux, à genoux ! (</a:t>
            </a:r>
            <a:r>
              <a:rPr lang="fr-BE" sz="1600" i="1" dirty="0"/>
              <a:t>Il les force à s’agenouiller tous, l’un après l’autre</a:t>
            </a:r>
            <a:r>
              <a:rPr lang="fr-BE" sz="1600" dirty="0"/>
              <a:t>). Je vous l’ordonne : Tous à genoux devant moi ! – Comme cela ! Et touchez trois fois la terre du front ! Allons ! Devant les fous, tout le monde doit être à genoux ! (</a:t>
            </a:r>
            <a:r>
              <a:rPr lang="fr-BE" sz="1600" i="1" dirty="0"/>
              <a:t>Il regarde les quatre hommes agenouillés et sent brusquement sa féroce gaieté s’évaporer, il s’en indigne</a:t>
            </a:r>
            <a:r>
              <a:rPr lang="fr-BE" sz="1600" dirty="0"/>
              <a:t>.) Allons ! Bêtes de troupeau, relevez-vous ! – Vous m’avez obéi ? Alors que vous pouviez me passer la camisole de force !.... Ecraser quelqu’un sous le poids d’un mot, cela se fait comme rien, comme on écraserait une mouche ! </a:t>
            </a:r>
            <a:r>
              <a:rPr lang="fr-BE" sz="1600" dirty="0">
                <a:solidFill>
                  <a:srgbClr val="FF0000"/>
                </a:solidFill>
              </a:rPr>
              <a:t>Toute le vie est écrasée sous le poids des mots ! Le poids des morts </a:t>
            </a:r>
            <a:r>
              <a:rPr lang="fr-BE" sz="1600" dirty="0"/>
              <a:t>! Regardez-moi : pouvez-vous croire sérieusement qu’Henri IV vit encore ? Et pourtant, je parle et je vous commande, à vous qui êtes vivants. C’est moi qui vous veux ainsi ! Cela vous semble une plaisanterie que les morts continuent à dominer la vie ? – Ici, oui, c’est une plaisanterie mais, sortez d’ici, allez dans le monde des vivants. (pp. 52-53)</a:t>
            </a:r>
          </a:p>
          <a:p>
            <a:endParaRPr lang="fr-BE" dirty="0"/>
          </a:p>
        </p:txBody>
      </p:sp>
      <p:pic>
        <p:nvPicPr>
          <p:cNvPr id="1026" name="Picture 2" descr="RÃ©sultat de recherche d'images pour &quot;henri iv pirandello&quot;">
            <a:extLst>
              <a:ext uri="{FF2B5EF4-FFF2-40B4-BE49-F238E27FC236}">
                <a16:creationId xmlns:a16="http://schemas.microsoft.com/office/drawing/2014/main" id="{E000B71A-12C4-445F-BF68-99F8A6719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29" y="4218968"/>
            <a:ext cx="2649385" cy="225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Ã©sultat de recherche d'images pour &quot;henri iv pirandello&quot;">
            <a:extLst>
              <a:ext uri="{FF2B5EF4-FFF2-40B4-BE49-F238E27FC236}">
                <a16:creationId xmlns:a16="http://schemas.microsoft.com/office/drawing/2014/main" id="{42D320E5-1A80-48C3-BD61-0FC0B8DE5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710" y="4242364"/>
            <a:ext cx="2124423" cy="225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E6FB0C-D6B6-453B-BCEE-28E4942A7E19}"/>
              </a:ext>
            </a:extLst>
          </p:cNvPr>
          <p:cNvSpPr txBox="1"/>
          <p:nvPr/>
        </p:nvSpPr>
        <p:spPr>
          <a:xfrm>
            <a:off x="7745696" y="6108437"/>
            <a:ext cx="1646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Jean Vilar, 1961</a:t>
            </a:r>
          </a:p>
        </p:txBody>
      </p:sp>
    </p:spTree>
    <p:extLst>
      <p:ext uri="{BB962C8B-B14F-4D97-AF65-F5344CB8AC3E}">
        <p14:creationId xmlns:p14="http://schemas.microsoft.com/office/powerpoint/2010/main" val="1269422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F7529-8548-4429-83E8-7125AC359F50}"/>
              </a:ext>
            </a:extLst>
          </p:cNvPr>
          <p:cNvSpPr/>
          <p:nvPr/>
        </p:nvSpPr>
        <p:spPr>
          <a:xfrm>
            <a:off x="288021" y="704222"/>
            <a:ext cx="79498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dirty="0">
                <a:ea typeface="Times New Roman" panose="02020603050405020304" pitchFamily="18" charset="0"/>
              </a:rPr>
              <a:t>HENRI IV.—[…] se trouver devant un fou […] veut dire : se trouver devant quelqu’un qui ébanle jusque dans leurs assises toutes les choses que nous avons construites en nous, autour de nous, la logique, la logique de toutes nos constructions ! Il n’y a rien à y faire ! </a:t>
            </a:r>
            <a:r>
              <a:rPr lang="it-IT" dirty="0">
                <a:solidFill>
                  <a:srgbClr val="FF0000"/>
                </a:solidFill>
                <a:ea typeface="Times New Roman" panose="02020603050405020304" pitchFamily="18" charset="0"/>
              </a:rPr>
              <a:t>Les fous construisent sans logique </a:t>
            </a:r>
            <a:r>
              <a:rPr lang="it-IT" dirty="0">
                <a:ea typeface="Times New Roman" panose="02020603050405020304" pitchFamily="18" charset="0"/>
              </a:rPr>
              <a:t>; comme ils sont heureux, hein ! Ou bien avec une logique à eux, légère comme une plume ! Ah ! Quelle mobilité ! Quelle mobilité ! [</a:t>
            </a:r>
            <a:r>
              <a:rPr lang="it-IT" i="1" dirty="0">
                <a:ea typeface="Times New Roman" panose="02020603050405020304" pitchFamily="18" charset="0"/>
              </a:rPr>
              <a:t>una logica che vola come una piuma! Volubili! Volubili!</a:t>
            </a:r>
            <a:r>
              <a:rPr lang="it-IT" dirty="0">
                <a:ea typeface="Times New Roman" panose="02020603050405020304" pitchFamily="18" charset="0"/>
              </a:rPr>
              <a:t>] Aujourd’hui, d’une façon ; demain, d’une autre ! Qui sait comment ? Vous employez toute votre force à vous fixer, et eux, ils s’abandonnent. Quelle mobilité ! Quelle mobilité !  Vous dites « Cela ne peut pas être !» — Pour eux </a:t>
            </a:r>
            <a:r>
              <a:rPr lang="it-IT" dirty="0">
                <a:solidFill>
                  <a:srgbClr val="FF0000"/>
                </a:solidFill>
                <a:ea typeface="Times New Roman" panose="02020603050405020304" pitchFamily="18" charset="0"/>
              </a:rPr>
              <a:t>tout peut être</a:t>
            </a:r>
            <a:r>
              <a:rPr lang="it-IT" dirty="0">
                <a:ea typeface="Times New Roman" panose="02020603050405020304" pitchFamily="18" charset="0"/>
              </a:rPr>
              <a:t>. (pp. 54-55)</a:t>
            </a:r>
            <a:endParaRPr lang="fr-BE" dirty="0">
              <a:ea typeface="Times New Roman" panose="02020603050405020304" pitchFamily="18" charset="0"/>
            </a:endParaRPr>
          </a:p>
        </p:txBody>
      </p:sp>
      <p:pic>
        <p:nvPicPr>
          <p:cNvPr id="3" name="Picture 2" descr="RÃ©sultat de recherche d'images pour &quot;pirandello enrico iv&quot;">
            <a:extLst>
              <a:ext uri="{FF2B5EF4-FFF2-40B4-BE49-F238E27FC236}">
                <a16:creationId xmlns:a16="http://schemas.microsoft.com/office/drawing/2014/main" id="{829A9CFB-E39F-4F78-B432-091973749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88" y="3774423"/>
            <a:ext cx="4963489" cy="273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000A3A-9360-4B9F-A7F9-96A3C46531A6}"/>
              </a:ext>
            </a:extLst>
          </p:cNvPr>
          <p:cNvSpPr txBox="1"/>
          <p:nvPr/>
        </p:nvSpPr>
        <p:spPr>
          <a:xfrm>
            <a:off x="453002" y="242557"/>
            <a:ext cx="3061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/>
              <a:t>5. Lecture deleuzienne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3A2355-D177-4B78-AB36-2F674B8DB127}"/>
              </a:ext>
            </a:extLst>
          </p:cNvPr>
          <p:cNvSpPr/>
          <p:nvPr/>
        </p:nvSpPr>
        <p:spPr>
          <a:xfrm>
            <a:off x="5642997" y="3568455"/>
            <a:ext cx="62525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>
                <a:solidFill>
                  <a:srgbClr val="313131"/>
                </a:solidFill>
              </a:rPr>
              <a:t>« </a:t>
            </a:r>
            <a:r>
              <a:rPr lang="fr-BE" dirty="0" err="1">
                <a:solidFill>
                  <a:srgbClr val="313131"/>
                </a:solidFill>
              </a:rPr>
              <a:t>Bartleby</a:t>
            </a:r>
            <a:r>
              <a:rPr lang="fr-BE" dirty="0">
                <a:solidFill>
                  <a:srgbClr val="313131"/>
                </a:solidFill>
              </a:rPr>
              <a:t> n’est pas une métaphore de l’écrivain, ni le symbole de quoi que ce soit. C’est un texte violemment comique et le comique est toujours littéral. […] Il ne veut rien dire que ce qu’il dit littéralement. Et ce qu’il dit et qu’il répète, c’est JE PRÉFERERAIS NE PAS. </a:t>
            </a:r>
            <a:r>
              <a:rPr lang="fr-BE" i="1" dirty="0">
                <a:solidFill>
                  <a:srgbClr val="313131"/>
                </a:solidFill>
              </a:rPr>
              <a:t>I </a:t>
            </a:r>
            <a:r>
              <a:rPr lang="fr-BE" i="1" dirty="0" err="1">
                <a:solidFill>
                  <a:srgbClr val="313131"/>
                </a:solidFill>
              </a:rPr>
              <a:t>would</a:t>
            </a:r>
            <a:r>
              <a:rPr lang="fr-BE" i="1" dirty="0">
                <a:solidFill>
                  <a:srgbClr val="313131"/>
                </a:solidFill>
              </a:rPr>
              <a:t> </a:t>
            </a:r>
            <a:r>
              <a:rPr lang="fr-BE" i="1" dirty="0" err="1">
                <a:solidFill>
                  <a:srgbClr val="313131"/>
                </a:solidFill>
              </a:rPr>
              <a:t>prefer</a:t>
            </a:r>
            <a:r>
              <a:rPr lang="fr-BE" i="1" dirty="0">
                <a:solidFill>
                  <a:srgbClr val="313131"/>
                </a:solidFill>
              </a:rPr>
              <a:t> not to. </a:t>
            </a:r>
            <a:r>
              <a:rPr lang="fr-BE" dirty="0">
                <a:solidFill>
                  <a:srgbClr val="313131"/>
                </a:solidFill>
              </a:rPr>
              <a:t>C’est la formule de sa gloire, et chaque lecteur amoureux la répète à son tour. Un homme maigre et livide a prononcé la formule </a:t>
            </a:r>
            <a:r>
              <a:rPr lang="fr-BE" dirty="0">
                <a:solidFill>
                  <a:srgbClr val="FF0000"/>
                </a:solidFill>
              </a:rPr>
              <a:t>qui affole tout le monde</a:t>
            </a:r>
            <a:r>
              <a:rPr lang="fr-BE" dirty="0">
                <a:solidFill>
                  <a:srgbClr val="313131"/>
                </a:solidFill>
              </a:rPr>
              <a:t>. » </a:t>
            </a:r>
            <a:r>
              <a:rPr lang="fr-BE" dirty="0"/>
              <a:t>(Gilles Deleuze, « </a:t>
            </a:r>
            <a:r>
              <a:rPr lang="fr-BE" dirty="0" err="1"/>
              <a:t>Bartleby</a:t>
            </a:r>
            <a:r>
              <a:rPr lang="fr-BE" dirty="0"/>
              <a:t> ou la formule », </a:t>
            </a:r>
            <a:r>
              <a:rPr lang="fr-BE" i="1" dirty="0"/>
              <a:t>Critique et Clinique, </a:t>
            </a:r>
            <a:r>
              <a:rPr lang="fr-BE" dirty="0"/>
              <a:t>1993, Paris, Minuit, p. 89)</a:t>
            </a:r>
          </a:p>
        </p:txBody>
      </p:sp>
      <p:pic>
        <p:nvPicPr>
          <p:cNvPr id="2050" name="Picture 2" descr="RÃ©sultat de recherche d'images pour &quot;don quichotte loco&quot;">
            <a:extLst>
              <a:ext uri="{FF2B5EF4-FFF2-40B4-BE49-F238E27FC236}">
                <a16:creationId xmlns:a16="http://schemas.microsoft.com/office/drawing/2014/main" id="{3F459419-A354-4E36-86E5-2577EF35E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593" y="765072"/>
            <a:ext cx="3030238" cy="170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C767B7-F695-4994-B55D-D704EDCBF8FB}"/>
              </a:ext>
            </a:extLst>
          </p:cNvPr>
          <p:cNvSpPr txBox="1"/>
          <p:nvPr/>
        </p:nvSpPr>
        <p:spPr>
          <a:xfrm>
            <a:off x="9619861" y="2808514"/>
            <a:ext cx="190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Don </a:t>
            </a:r>
            <a:r>
              <a:rPr lang="fr-BE" dirty="0" err="1"/>
              <a:t>Quijote</a:t>
            </a:r>
            <a:r>
              <a:rPr lang="fr-BE" dirty="0"/>
              <a:t> (loco)</a:t>
            </a:r>
          </a:p>
        </p:txBody>
      </p:sp>
    </p:spTree>
    <p:extLst>
      <p:ext uri="{BB962C8B-B14F-4D97-AF65-F5344CB8AC3E}">
        <p14:creationId xmlns:p14="http://schemas.microsoft.com/office/powerpoint/2010/main" val="1558537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egory Peck as Captain Ahab in Moby Dick, 1954.">
            <a:extLst>
              <a:ext uri="{FF2B5EF4-FFF2-40B4-BE49-F238E27FC236}">
                <a16:creationId xmlns:a16="http://schemas.microsoft.com/office/drawing/2014/main" id="{6A94B06A-9668-4251-9236-1A2761706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51" y="378805"/>
            <a:ext cx="2077607" cy="362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Ã©sultat de recherche d'images pour &quot;moby dick immagine&quot;">
            <a:extLst>
              <a:ext uri="{FF2B5EF4-FFF2-40B4-BE49-F238E27FC236}">
                <a16:creationId xmlns:a16="http://schemas.microsoft.com/office/drawing/2014/main" id="{D5A55B95-59DB-4700-BA4B-4F14F5A23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2061" r="8460" b="2272"/>
          <a:stretch/>
        </p:blipFill>
        <p:spPr bwMode="auto">
          <a:xfrm>
            <a:off x="2940239" y="389843"/>
            <a:ext cx="2711696" cy="175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3A05B4-2B57-47A8-B3B0-A9A65024B0FF}"/>
              </a:ext>
            </a:extLst>
          </p:cNvPr>
          <p:cNvSpPr/>
          <p:nvPr/>
        </p:nvSpPr>
        <p:spPr>
          <a:xfrm>
            <a:off x="2786206" y="2401467"/>
            <a:ext cx="7594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600" b="1" dirty="0">
                <a:solidFill>
                  <a:srgbClr val="222222"/>
                </a:solidFill>
              </a:rPr>
              <a:t>John Huston, </a:t>
            </a:r>
            <a:r>
              <a:rPr lang="fr-BE" sz="1600" b="1" i="1" dirty="0">
                <a:solidFill>
                  <a:srgbClr val="222222"/>
                </a:solidFill>
              </a:rPr>
              <a:t>Moby Dick, </a:t>
            </a:r>
            <a:r>
              <a:rPr lang="fr-BE" sz="1600" b="1" dirty="0">
                <a:solidFill>
                  <a:srgbClr val="222222"/>
                </a:solidFill>
              </a:rPr>
              <a:t>1956, </a:t>
            </a:r>
          </a:p>
          <a:p>
            <a:r>
              <a:rPr lang="fr-BE" sz="1600" b="1" dirty="0">
                <a:solidFill>
                  <a:srgbClr val="222222"/>
                </a:solidFill>
              </a:rPr>
              <a:t>avec Gregory Peck (capitaine Achab)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03366E-DCA6-4DAA-91CF-64BE192E1286}"/>
              </a:ext>
            </a:extLst>
          </p:cNvPr>
          <p:cNvSpPr/>
          <p:nvPr/>
        </p:nvSpPr>
        <p:spPr>
          <a:xfrm>
            <a:off x="322309" y="4552454"/>
            <a:ext cx="3112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Herman Melville, </a:t>
            </a:r>
            <a:r>
              <a:rPr lang="en-US" sz="1600" b="1" i="1" dirty="0"/>
              <a:t>Moby Dick</a:t>
            </a:r>
            <a:r>
              <a:rPr lang="en-US" sz="1600" dirty="0"/>
              <a:t>, </a:t>
            </a:r>
            <a:r>
              <a:rPr lang="en-US" sz="1600" b="1" dirty="0"/>
              <a:t>1851</a:t>
            </a:r>
            <a:endParaRPr lang="fr-BE" sz="16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227C2E-1792-4E64-8E25-42F2E9B5878C}"/>
              </a:ext>
            </a:extLst>
          </p:cNvPr>
          <p:cNvSpPr/>
          <p:nvPr/>
        </p:nvSpPr>
        <p:spPr>
          <a:xfrm>
            <a:off x="594751" y="5674527"/>
            <a:ext cx="3205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600" b="1" dirty="0">
                <a:solidFill>
                  <a:srgbClr val="222222"/>
                </a:solidFill>
              </a:rPr>
              <a:t>Herman Melville, </a:t>
            </a:r>
            <a:r>
              <a:rPr lang="fr-BE" sz="1600" b="1" i="1" dirty="0" err="1">
                <a:solidFill>
                  <a:srgbClr val="222222"/>
                </a:solidFill>
              </a:rPr>
              <a:t>Bartleby</a:t>
            </a:r>
            <a:r>
              <a:rPr lang="fr-BE" sz="1600" b="1" i="1" dirty="0">
                <a:solidFill>
                  <a:srgbClr val="222222"/>
                </a:solidFill>
              </a:rPr>
              <a:t> le scribe </a:t>
            </a:r>
          </a:p>
          <a:p>
            <a:r>
              <a:rPr lang="fr-BE" sz="1600" b="1" i="1" dirty="0">
                <a:solidFill>
                  <a:srgbClr val="222222"/>
                </a:solidFill>
              </a:rPr>
              <a:t>(</a:t>
            </a:r>
            <a:r>
              <a:rPr lang="fr-BE" sz="1600" b="1" i="1" dirty="0" err="1">
                <a:solidFill>
                  <a:srgbClr val="222222"/>
                </a:solidFill>
              </a:rPr>
              <a:t>Bartleby</a:t>
            </a:r>
            <a:r>
              <a:rPr lang="fr-BE" sz="1600" b="1" i="1" dirty="0">
                <a:solidFill>
                  <a:srgbClr val="222222"/>
                </a:solidFill>
              </a:rPr>
              <a:t>, the Scrivener. </a:t>
            </a:r>
          </a:p>
          <a:p>
            <a:r>
              <a:rPr lang="en-US" sz="1600" b="1" i="1" dirty="0"/>
              <a:t>A Story of Wall Street</a:t>
            </a:r>
            <a:r>
              <a:rPr lang="fr-BE" sz="1600" b="1" i="1" dirty="0">
                <a:solidFill>
                  <a:srgbClr val="222222"/>
                </a:solidFill>
              </a:rPr>
              <a:t>, </a:t>
            </a:r>
            <a:r>
              <a:rPr lang="fr-BE" sz="1600" b="1" dirty="0">
                <a:solidFill>
                  <a:srgbClr val="222222"/>
                </a:solidFill>
              </a:rPr>
              <a:t>1853)</a:t>
            </a:r>
            <a:endParaRPr lang="fr-BE" sz="1600" b="1" dirty="0"/>
          </a:p>
        </p:txBody>
      </p:sp>
      <p:pic>
        <p:nvPicPr>
          <p:cNvPr id="1028" name="Picture 4" descr="RÃ©sultat de recherche d'images pour &quot;bartleby ronet lonsdale&quot;">
            <a:extLst>
              <a:ext uri="{FF2B5EF4-FFF2-40B4-BE49-F238E27FC236}">
                <a16:creationId xmlns:a16="http://schemas.microsoft.com/office/drawing/2014/main" id="{563258B6-5941-4A30-9AE2-4EC1E058D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783" y="3500561"/>
            <a:ext cx="3798434" cy="278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A6B26F-B5AD-4502-88A6-B8B6F925664D}"/>
              </a:ext>
            </a:extLst>
          </p:cNvPr>
          <p:cNvSpPr/>
          <p:nvPr/>
        </p:nvSpPr>
        <p:spPr>
          <a:xfrm>
            <a:off x="276464" y="182412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dirty="0">
                <a:solidFill>
                  <a:srgbClr val="16212C"/>
                </a:solidFill>
              </a:rPr>
              <a:t>. </a:t>
            </a:r>
            <a:endParaRPr lang="fr-B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20F0F3-27E6-479F-AEF6-6DEF63050919}"/>
              </a:ext>
            </a:extLst>
          </p:cNvPr>
          <p:cNvSpPr txBox="1"/>
          <p:nvPr/>
        </p:nvSpPr>
        <p:spPr>
          <a:xfrm>
            <a:off x="4304431" y="6276122"/>
            <a:ext cx="4907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/>
              <a:t>Maurice </a:t>
            </a:r>
            <a:r>
              <a:rPr lang="fr-BE" sz="1600" b="1" dirty="0" err="1"/>
              <a:t>Ronet</a:t>
            </a:r>
            <a:r>
              <a:rPr lang="fr-BE" sz="1600" b="1" dirty="0"/>
              <a:t>, </a:t>
            </a:r>
            <a:r>
              <a:rPr lang="fr-BE" sz="1600" b="1" i="1" dirty="0" err="1"/>
              <a:t>Bartleby</a:t>
            </a:r>
            <a:r>
              <a:rPr lang="fr-BE" sz="1600" b="1" i="1" dirty="0"/>
              <a:t> </a:t>
            </a:r>
            <a:r>
              <a:rPr lang="fr-BE" sz="1600" b="1" dirty="0"/>
              <a:t>(avec Michael </a:t>
            </a:r>
            <a:r>
              <a:rPr lang="fr-BE" sz="1600" b="1" dirty="0" err="1"/>
              <a:t>Lonsdale</a:t>
            </a:r>
            <a:r>
              <a:rPr lang="fr-BE" sz="1600" b="1" dirty="0"/>
              <a:t>, 1976)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C4F98D-991D-4ECD-B805-226FC2FDCBA3}"/>
              </a:ext>
            </a:extLst>
          </p:cNvPr>
          <p:cNvCxnSpPr>
            <a:cxnSpLocks/>
          </p:cNvCxnSpPr>
          <p:nvPr/>
        </p:nvCxnSpPr>
        <p:spPr>
          <a:xfrm flipV="1">
            <a:off x="3104864" y="4646612"/>
            <a:ext cx="2078369" cy="10279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7A9B55E-E6B5-4EC6-ADD1-75EE63D097E4}"/>
              </a:ext>
            </a:extLst>
          </p:cNvPr>
          <p:cNvSpPr txBox="1"/>
          <p:nvPr/>
        </p:nvSpPr>
        <p:spPr>
          <a:xfrm>
            <a:off x="5824170" y="389843"/>
            <a:ext cx="65060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LE DOCTEUR – Expliquez-vous !</a:t>
            </a:r>
          </a:p>
          <a:p>
            <a:r>
              <a:rPr lang="fr-BE" sz="1600" dirty="0"/>
              <a:t>BELCREDI – Voilà, il était exalté… mais à froid…</a:t>
            </a:r>
          </a:p>
          <a:p>
            <a:r>
              <a:rPr lang="fr-BE" sz="1600" dirty="0"/>
              <a:t>DONNA MATHILDE – Mais non, pas à froid ! Il était un peu étrange, certainement, mais parce qu’il débordait de vitalité ; c’était… un poète ! </a:t>
            </a:r>
          </a:p>
          <a:p>
            <a:r>
              <a:rPr lang="fr-BE" sz="1600" dirty="0"/>
              <a:t>BELCREDI – […] Il se qualifiait d’amateur en riant, mais c’était un </a:t>
            </a:r>
          </a:p>
          <a:p>
            <a:r>
              <a:rPr lang="fr-BE" sz="1600" dirty="0"/>
              <a:t>acteur tout à fait remarquable!</a:t>
            </a:r>
          </a:p>
          <a:p>
            <a:r>
              <a:rPr lang="fr-BE" sz="1600" dirty="0"/>
              <a:t>Di NOLLI – Sa folie a fait de lui un acteur magnifique et terrible ! (pp. 20-21)</a:t>
            </a:r>
          </a:p>
        </p:txBody>
      </p:sp>
    </p:spTree>
    <p:extLst>
      <p:ext uri="{BB962C8B-B14F-4D97-AF65-F5344CB8AC3E}">
        <p14:creationId xmlns:p14="http://schemas.microsoft.com/office/powerpoint/2010/main" val="1915133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CD3BC6-0D38-41C4-A435-A1C390F03DBD}"/>
              </a:ext>
            </a:extLst>
          </p:cNvPr>
          <p:cNvSpPr txBox="1"/>
          <p:nvPr/>
        </p:nvSpPr>
        <p:spPr>
          <a:xfrm>
            <a:off x="4177489" y="3161548"/>
            <a:ext cx="424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André Gide, </a:t>
            </a:r>
            <a:r>
              <a:rPr lang="fr-BE" i="1" dirty="0"/>
              <a:t>La séquestrée de Poitiers</a:t>
            </a:r>
            <a:r>
              <a:rPr lang="fr-BE" dirty="0"/>
              <a:t>, 1930</a:t>
            </a:r>
          </a:p>
        </p:txBody>
      </p:sp>
      <p:pic>
        <p:nvPicPr>
          <p:cNvPr id="1026" name="Picture 2" descr="Photo de Blanche Monnier Ã  son arrivÃ©e Ã  l'hÃ´pital">
            <a:extLst>
              <a:ext uri="{FF2B5EF4-FFF2-40B4-BE49-F238E27FC236}">
                <a16:creationId xmlns:a16="http://schemas.microsoft.com/office/drawing/2014/main" id="{B88EFD46-1B27-4594-BF03-6E20549F8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152" y="841023"/>
            <a:ext cx="2582563" cy="172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uverture du livre d'AndrÃ© Gide : La SÃ©questrÃ©e de Poitiers">
            <a:extLst>
              <a:ext uri="{FF2B5EF4-FFF2-40B4-BE49-F238E27FC236}">
                <a16:creationId xmlns:a16="http://schemas.microsoft.com/office/drawing/2014/main" id="{696AC290-2927-4BCA-96EB-F8505B18E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511" y="749666"/>
            <a:ext cx="1267746" cy="200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326E5A-3831-4AB1-AA50-980FFFC0FC0B}"/>
              </a:ext>
            </a:extLst>
          </p:cNvPr>
          <p:cNvSpPr/>
          <p:nvPr/>
        </p:nvSpPr>
        <p:spPr>
          <a:xfrm>
            <a:off x="587914" y="149447"/>
            <a:ext cx="8014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Conclusion : Portée universelle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26750" y="2609066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Blanche Monnier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E687F-FA72-40AD-9832-44354913814C}"/>
              </a:ext>
            </a:extLst>
          </p:cNvPr>
          <p:cNvSpPr txBox="1"/>
          <p:nvPr/>
        </p:nvSpPr>
        <p:spPr>
          <a:xfrm>
            <a:off x="7950169" y="2792216"/>
            <a:ext cx="402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Serguei Eisenstein, </a:t>
            </a:r>
            <a:r>
              <a:rPr lang="fr-BE" i="1" dirty="0" smtClean="0"/>
              <a:t>Ivan le terrible</a:t>
            </a:r>
            <a:r>
              <a:rPr lang="fr-BE" dirty="0" smtClean="0"/>
              <a:t>, 1945</a:t>
            </a:r>
            <a:endParaRPr lang="fr-BE" dirty="0"/>
          </a:p>
        </p:txBody>
      </p:sp>
      <p:pic>
        <p:nvPicPr>
          <p:cNvPr id="10" name="Picture 2" descr="GÃ©rard Philipe dans le rÃ´le de Caligula">
            <a:extLst>
              <a:ext uri="{FF2B5EF4-FFF2-40B4-BE49-F238E27FC236}">
                <a16:creationId xmlns:a16="http://schemas.microsoft.com/office/drawing/2014/main" id="{095B4FE9-83EE-46E5-8E75-71DE1DF4B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79" y="3829093"/>
            <a:ext cx="1532303" cy="214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CB184F-E528-4E35-928E-4B3F7C1F1C80}"/>
              </a:ext>
            </a:extLst>
          </p:cNvPr>
          <p:cNvSpPr/>
          <p:nvPr/>
        </p:nvSpPr>
        <p:spPr>
          <a:xfrm>
            <a:off x="6379982" y="6157400"/>
            <a:ext cx="4541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/>
              <a:t>Albert Camus, </a:t>
            </a:r>
            <a:r>
              <a:rPr lang="fr-BE" i="1" dirty="0"/>
              <a:t>Caligula</a:t>
            </a:r>
            <a:r>
              <a:rPr lang="fr-BE" dirty="0"/>
              <a:t>, 1938 (Gérard Philippe)</a:t>
            </a:r>
          </a:p>
        </p:txBody>
      </p:sp>
      <p:pic>
        <p:nvPicPr>
          <p:cNvPr id="8" name="Picture 2" descr="Yvonne jouÃ©e par Dana Ivgy au thÃ©Ã¢tre GesherÂ (en)(Tel-Aviv, 2011).">
            <a:extLst>
              <a:ext uri="{FF2B5EF4-FFF2-40B4-BE49-F238E27FC236}">
                <a16:creationId xmlns:a16="http://schemas.microsoft.com/office/drawing/2014/main" id="{F5388046-E681-4F01-8D6F-0BB2A9F09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61" y="4248394"/>
            <a:ext cx="1619123" cy="227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1DA296-6EBB-4190-B284-710D77B7F1D9}"/>
              </a:ext>
            </a:extLst>
          </p:cNvPr>
          <p:cNvSpPr/>
          <p:nvPr/>
        </p:nvSpPr>
        <p:spPr>
          <a:xfrm>
            <a:off x="1998784" y="5203293"/>
            <a:ext cx="36548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Witold Gombrowicz, </a:t>
            </a:r>
            <a:r>
              <a:rPr lang="fr-FR" i="1" dirty="0"/>
              <a:t>Yvonne, princesse de Bourgogne</a:t>
            </a:r>
            <a:r>
              <a:rPr lang="fr-FR" dirty="0"/>
              <a:t>  1938 </a:t>
            </a:r>
            <a:r>
              <a:rPr lang="fr-BE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fr-BE" sz="16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fr-BE" sz="1600" dirty="0">
                <a:latin typeface="Arial" panose="020B0604020202020204" pitchFamily="34" charset="0"/>
              </a:rPr>
              <a:t>Dana </a:t>
            </a:r>
            <a:r>
              <a:rPr lang="fr-BE" sz="1600" dirty="0" err="1">
                <a:latin typeface="Arial" panose="020B0604020202020204" pitchFamily="34" charset="0"/>
              </a:rPr>
              <a:t>Ivgy</a:t>
            </a:r>
            <a:r>
              <a:rPr lang="fr-BE" sz="1600" dirty="0">
                <a:latin typeface="Arial" panose="020B0604020202020204" pitchFamily="34" charset="0"/>
              </a:rPr>
              <a:t> au théâtre </a:t>
            </a:r>
            <a:r>
              <a:rPr lang="fr-BE" sz="1600" dirty="0" err="1">
                <a:latin typeface="Arial" panose="020B0604020202020204" pitchFamily="34" charset="0"/>
              </a:rPr>
              <a:t>Gesher</a:t>
            </a:r>
            <a:r>
              <a:rPr lang="fr-BE" sz="1600" dirty="0">
                <a:latin typeface="Arial" panose="020B0604020202020204" pitchFamily="34" charset="0"/>
              </a:rPr>
              <a:t>,</a:t>
            </a:r>
            <a:r>
              <a:rPr lang="fr-BE" sz="1600" dirty="0"/>
              <a:t/>
            </a:r>
            <a:br>
              <a:rPr lang="fr-BE" sz="1600" dirty="0"/>
            </a:br>
            <a:r>
              <a:rPr lang="fr-BE" sz="1600" dirty="0">
                <a:latin typeface="Arial" panose="020B0604020202020204" pitchFamily="34" charset="0"/>
              </a:rPr>
              <a:t>Tel-Aviv, 2011)</a:t>
            </a:r>
            <a:endParaRPr lang="fr-BE" sz="1600" dirty="0"/>
          </a:p>
        </p:txBody>
      </p:sp>
      <p:pic>
        <p:nvPicPr>
          <p:cNvPr id="11" name="Picture 4" descr="RÃ©sultat de recherche d'images pour &quot;nadja breton&quot;">
            <a:extLst>
              <a:ext uri="{FF2B5EF4-FFF2-40B4-BE49-F238E27FC236}">
                <a16:creationId xmlns:a16="http://schemas.microsoft.com/office/drawing/2014/main" id="{84030124-CDC0-4FAD-AB9E-3179FDE8D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58" y="824781"/>
            <a:ext cx="1559029" cy="257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387365-1060-4C6B-8EB8-182A7A96774C}"/>
              </a:ext>
            </a:extLst>
          </p:cNvPr>
          <p:cNvSpPr txBox="1"/>
          <p:nvPr/>
        </p:nvSpPr>
        <p:spPr>
          <a:xfrm>
            <a:off x="587914" y="349374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1928</a:t>
            </a:r>
          </a:p>
        </p:txBody>
      </p:sp>
      <p:pic>
        <p:nvPicPr>
          <p:cNvPr id="1030" name="Picture 6" descr="RÃ©sultat de recherche d'images pour &quot;la fleur des amants nadja&quot;">
            <a:extLst>
              <a:ext uri="{FF2B5EF4-FFF2-40B4-BE49-F238E27FC236}">
                <a16:creationId xmlns:a16="http://schemas.microsoft.com/office/drawing/2014/main" id="{340A40F4-96FE-4FEE-A3D7-8E29FC0B7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784" y="1047825"/>
            <a:ext cx="1964174" cy="263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Ã©sultat de recherche d'images pour &quot;ivan le terrible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282" y="765998"/>
            <a:ext cx="2541837" cy="190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Ã©sultat de recherche d'images pour &quot;ivan le terrible&quot;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447" y="3261281"/>
            <a:ext cx="2631528" cy="148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208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8C25A-67DB-4EA7-99C1-2D6D96ADE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3" y="1500256"/>
            <a:ext cx="4647020" cy="3095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11621-0CC4-4BEC-8E8B-38BE1058270D}"/>
              </a:ext>
            </a:extLst>
          </p:cNvPr>
          <p:cNvSpPr txBox="1"/>
          <p:nvPr/>
        </p:nvSpPr>
        <p:spPr>
          <a:xfrm>
            <a:off x="994119" y="4816267"/>
            <a:ext cx="817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Gilles de Binche Belgique années 1795 (révolte contre le régime politique français du </a:t>
            </a:r>
          </a:p>
          <a:p>
            <a:r>
              <a:rPr lang="fr-BE" dirty="0"/>
              <a:t>Directoire qui voulait interdire le « port du masque »)</a:t>
            </a:r>
          </a:p>
        </p:txBody>
      </p:sp>
      <p:pic>
        <p:nvPicPr>
          <p:cNvPr id="1026" name="Picture 2" descr="RÃ©sultat de recherche d'images pour &quot;ensor masque&quot;">
            <a:extLst>
              <a:ext uri="{FF2B5EF4-FFF2-40B4-BE49-F238E27FC236}">
                <a16:creationId xmlns:a16="http://schemas.microsoft.com/office/drawing/2014/main" id="{3AAA5B03-6F8B-4733-B5EC-98BBB61E0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87514"/>
            <a:ext cx="2492925" cy="20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D9BD69-988A-4859-84A8-B35790E3ED4C}"/>
              </a:ext>
            </a:extLst>
          </p:cNvPr>
          <p:cNvSpPr txBox="1"/>
          <p:nvPr/>
        </p:nvSpPr>
        <p:spPr>
          <a:xfrm>
            <a:off x="6009732" y="3523611"/>
            <a:ext cx="4170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James Ensor, </a:t>
            </a:r>
            <a:r>
              <a:rPr lang="fr-BE" i="1" dirty="0"/>
              <a:t>Les masques chantants</a:t>
            </a:r>
            <a:r>
              <a:rPr lang="fr-BE" dirty="0"/>
              <a:t>, 1928</a:t>
            </a:r>
          </a:p>
        </p:txBody>
      </p:sp>
    </p:spTree>
    <p:extLst>
      <p:ext uri="{BB962C8B-B14F-4D97-AF65-F5344CB8AC3E}">
        <p14:creationId xmlns:p14="http://schemas.microsoft.com/office/powerpoint/2010/main" val="371845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0DD7B5-CB3C-4C74-A18E-B48E4A7053FD}"/>
              </a:ext>
            </a:extLst>
          </p:cNvPr>
          <p:cNvSpPr/>
          <p:nvPr/>
        </p:nvSpPr>
        <p:spPr>
          <a:xfrm>
            <a:off x="6920916" y="453939"/>
            <a:ext cx="474537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L’homme est cet animal séparé, ce bizarre être vivant qui s’est opposé à tous les autres, qui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s’élève sur tous les autres, par ses… </a:t>
            </a:r>
            <a:r>
              <a:rPr lang="fr-FR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songes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- par l’intensité, l’enchaînement, la diversité de ses 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songes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! par leurs effets extraordinaires et qui vont jusqu’à modifier sa nature et non seulement sa nature, mais encore la nature même qui l’entoure, qu’il essaie infatigablement de soumettre à ses songes.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veux dire que l’homme est incessamment et nécessairement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opposé </a:t>
            </a:r>
            <a:r>
              <a:rPr lang="fr-FR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 ce qui est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 le souci de </a:t>
            </a:r>
            <a:r>
              <a:rPr lang="fr-FR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qui n’est pas !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qu’il enfante laborieusement, ou bien par génie, ce qu’il faut pour donner à ses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rêves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puissance et la précision même de la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réalité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et, d’autre part, pour imposer à cette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réalité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 altérations croissantes qui la rapprochent de ses </a:t>
            </a:r>
            <a:r>
              <a:rPr lang="fr-FR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rêves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» </a:t>
            </a:r>
            <a:r>
              <a:rPr lang="fr-F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(Paul Valéry, « Note (ou L’Européen) », 1919)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5FD41C-F723-4102-A342-78DA740A9407}"/>
              </a:ext>
            </a:extLst>
          </p:cNvPr>
          <p:cNvSpPr/>
          <p:nvPr/>
        </p:nvSpPr>
        <p:spPr>
          <a:xfrm>
            <a:off x="270939" y="667931"/>
            <a:ext cx="6096000" cy="28315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1600" dirty="0"/>
              <a:t>- « C’est bien la pire folie que de vouloir être sage dans un monde de fou. »  </a:t>
            </a:r>
          </a:p>
          <a:p>
            <a:r>
              <a:rPr lang="fr-BE" sz="1600" dirty="0"/>
              <a:t>- « Tels sont surtout les </a:t>
            </a:r>
            <a:r>
              <a:rPr lang="fr-BE" sz="1600" dirty="0">
                <a:solidFill>
                  <a:srgbClr val="FF0000"/>
                </a:solidFill>
              </a:rPr>
              <a:t>comédiens</a:t>
            </a:r>
            <a:r>
              <a:rPr lang="fr-BE" sz="1600" dirty="0"/>
              <a:t>, les musiciens, les orateurs et les poètes. Moins ils ont de talent, plus ils ont d’orgueil, de vanité, d’arrogance. Tous ces fous trouvent cependant </a:t>
            </a:r>
            <a:r>
              <a:rPr lang="fr-BE" sz="1600" dirty="0">
                <a:solidFill>
                  <a:srgbClr val="FF0000"/>
                </a:solidFill>
              </a:rPr>
              <a:t>d’autres fous qui les applaudissent</a:t>
            </a:r>
            <a:r>
              <a:rPr lang="fr-BE" sz="1600" dirty="0"/>
              <a:t>. »</a:t>
            </a:r>
          </a:p>
          <a:p>
            <a:r>
              <a:rPr lang="fr-BE" sz="1600" dirty="0"/>
              <a:t>- « N’est-ce pas là le but de ces parures, de ces fards, de ces bains, de ces frisures, de ces parfums, de ces odeurs, et enfin de toutes ces </a:t>
            </a:r>
            <a:r>
              <a:rPr lang="fr-BE" sz="1600" dirty="0">
                <a:solidFill>
                  <a:srgbClr val="FF0000"/>
                </a:solidFill>
              </a:rPr>
              <a:t>préparations cosmétiques</a:t>
            </a:r>
            <a:r>
              <a:rPr lang="fr-BE" sz="1600" dirty="0"/>
              <a:t>, qui servent à embellir, à peindre ou à déguiser le visage, les yeux et la peau? » </a:t>
            </a:r>
            <a:r>
              <a:rPr lang="fr-BE" sz="1600" b="1" dirty="0"/>
              <a:t>(Erasme, </a:t>
            </a:r>
            <a:r>
              <a:rPr lang="fr-BE" sz="1600" b="1" i="1" dirty="0"/>
              <a:t>Eloge de la folie (</a:t>
            </a:r>
            <a:r>
              <a:rPr lang="fr-BE" sz="1600" b="1" i="1" dirty="0" err="1"/>
              <a:t>Laus</a:t>
            </a:r>
            <a:r>
              <a:rPr lang="fr-BE" sz="1600" b="1" i="1" dirty="0"/>
              <a:t> </a:t>
            </a:r>
            <a:r>
              <a:rPr lang="fr-BE" sz="1600" b="1" i="1" dirty="0" err="1"/>
              <a:t>stultitiae</a:t>
            </a:r>
            <a:r>
              <a:rPr lang="fr-BE" sz="1600" b="1" i="1" dirty="0"/>
              <a:t>, </a:t>
            </a:r>
            <a:r>
              <a:rPr lang="el-GR" dirty="0"/>
              <a:t>Μωρίας ἐγκώμιον</a:t>
            </a:r>
            <a:r>
              <a:rPr lang="fr-BE" sz="1600" b="1" dirty="0"/>
              <a:t>), 1509)</a:t>
            </a:r>
          </a:p>
        </p:txBody>
      </p:sp>
      <p:pic>
        <p:nvPicPr>
          <p:cNvPr id="2050" name="Picture 2" descr="Image associÃ©e">
            <a:extLst>
              <a:ext uri="{FF2B5EF4-FFF2-40B4-BE49-F238E27FC236}">
                <a16:creationId xmlns:a16="http://schemas.microsoft.com/office/drawing/2014/main" id="{97E495B8-ADAA-4EFE-8FB0-08C2C9005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030" y="3631117"/>
            <a:ext cx="2944886" cy="294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F2BCE7-D5C4-450F-912A-44E22D0832A2}"/>
              </a:ext>
            </a:extLst>
          </p:cNvPr>
          <p:cNvSpPr txBox="1"/>
          <p:nvPr/>
        </p:nvSpPr>
        <p:spPr>
          <a:xfrm>
            <a:off x="525711" y="74624"/>
            <a:ext cx="4009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/>
              <a:t>Introduction : Eloge de la folie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8E5DDE-11DA-446F-AB7A-EBF858822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704" y="4690492"/>
            <a:ext cx="2830549" cy="188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00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ebayimg.com/images/g/rUAAAOSwKytZFy2C/s-l1600.jpg">
            <a:extLst>
              <a:ext uri="{FF2B5EF4-FFF2-40B4-BE49-F238E27FC236}">
                <a16:creationId xmlns:a16="http://schemas.microsoft.com/office/drawing/2014/main" id="{E4D69B82-41EF-49F4-993D-9BF36B67F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58" y="4435764"/>
            <a:ext cx="2302511" cy="232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associÃ©e">
            <a:extLst>
              <a:ext uri="{FF2B5EF4-FFF2-40B4-BE49-F238E27FC236}">
                <a16:creationId xmlns:a16="http://schemas.microsoft.com/office/drawing/2014/main" id="{126C7AD2-3A8B-439E-81FA-353148FE0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59" y="4259145"/>
            <a:ext cx="1965679" cy="207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DCFA4-AC9E-4BBA-8727-5A444A514964}"/>
              </a:ext>
            </a:extLst>
          </p:cNvPr>
          <p:cNvSpPr txBox="1"/>
          <p:nvPr/>
        </p:nvSpPr>
        <p:spPr>
          <a:xfrm>
            <a:off x="3958278" y="6461520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            Jean Vilar (TNP), 1961</a:t>
            </a:r>
          </a:p>
        </p:txBody>
      </p:sp>
      <p:pic>
        <p:nvPicPr>
          <p:cNvPr id="5" name="Picture 2" descr="Salvo Randone - Enrico IV">
            <a:extLst>
              <a:ext uri="{FF2B5EF4-FFF2-40B4-BE49-F238E27FC236}">
                <a16:creationId xmlns:a16="http://schemas.microsoft.com/office/drawing/2014/main" id="{84F3E730-46A3-424B-961D-43B7401E7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911" y="956561"/>
            <a:ext cx="2987596" cy="224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7FC970-4DBF-49D5-AF85-45E4E40B9DA6}"/>
              </a:ext>
            </a:extLst>
          </p:cNvPr>
          <p:cNvSpPr/>
          <p:nvPr/>
        </p:nvSpPr>
        <p:spPr>
          <a:xfrm>
            <a:off x="6096000" y="3268743"/>
            <a:ext cx="21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err="1"/>
              <a:t>Salvo</a:t>
            </a:r>
            <a:r>
              <a:rPr lang="fr-BE" dirty="0"/>
              <a:t> </a:t>
            </a:r>
            <a:r>
              <a:rPr lang="fr-BE" dirty="0" err="1"/>
              <a:t>Randone</a:t>
            </a:r>
            <a:r>
              <a:rPr lang="fr-BE" dirty="0"/>
              <a:t>, 1967</a:t>
            </a:r>
          </a:p>
        </p:txBody>
      </p:sp>
      <p:pic>
        <p:nvPicPr>
          <p:cNvPr id="7" name="Picture 2" descr="https://www.teatrostabiletorino.it/wp-content/uploads/2015/12/Enrico-IV_7768-scena-totale.jpg">
            <a:extLst>
              <a:ext uri="{FF2B5EF4-FFF2-40B4-BE49-F238E27FC236}">
                <a16:creationId xmlns:a16="http://schemas.microsoft.com/office/drawing/2014/main" id="{AFF05833-CCEC-4F79-818B-AB83F060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489" y="3638075"/>
            <a:ext cx="3257181" cy="216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www.teatrostabiletorino.it/wp-content/uploads/2015/12/Enrico-IV_7614Branciaroli-e-Zanoletti.jpg">
            <a:extLst>
              <a:ext uri="{FF2B5EF4-FFF2-40B4-BE49-F238E27FC236}">
                <a16:creationId xmlns:a16="http://schemas.microsoft.com/office/drawing/2014/main" id="{E508A7B2-7E49-4BBA-8BC1-99A10E69E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487" y="1536906"/>
            <a:ext cx="1241241" cy="186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679256-C03F-470F-AC87-86222943F0AE}"/>
              </a:ext>
            </a:extLst>
          </p:cNvPr>
          <p:cNvSpPr/>
          <p:nvPr/>
        </p:nvSpPr>
        <p:spPr>
          <a:xfrm>
            <a:off x="8592728" y="59501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0" i="0" dirty="0">
                <a:effectLst/>
              </a:rPr>
              <a:t>Franco Branciaroli, 2016, </a:t>
            </a:r>
          </a:p>
          <a:p>
            <a:r>
              <a:rPr lang="it-IT" b="0" i="0" dirty="0">
                <a:effectLst/>
              </a:rPr>
              <a:t>Teatro Carignano di Torino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E7AFE-DCFA-4A7B-97A6-168AB40643DE}"/>
              </a:ext>
            </a:extLst>
          </p:cNvPr>
          <p:cNvSpPr/>
          <p:nvPr/>
        </p:nvSpPr>
        <p:spPr>
          <a:xfrm>
            <a:off x="508996" y="101595"/>
            <a:ext cx="788297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fr-FR" sz="2400" b="1" dirty="0"/>
              <a:t>Luigi Pirandello, </a:t>
            </a:r>
            <a:r>
              <a:rPr lang="fr-FR" sz="2400" b="1" i="1" dirty="0"/>
              <a:t>Henri IV </a:t>
            </a:r>
            <a:r>
              <a:rPr lang="fr-FR" sz="2400" b="1" dirty="0"/>
              <a:t>(1922) et ses mises en scène</a:t>
            </a:r>
          </a:p>
          <a:p>
            <a:endParaRPr lang="fr-FR" sz="1400" dirty="0"/>
          </a:p>
          <a:p>
            <a:r>
              <a:rPr lang="fr-FR" sz="1400" dirty="0"/>
              <a:t>PERSONNAGES</a:t>
            </a:r>
          </a:p>
          <a:p>
            <a:r>
              <a:rPr lang="fr-FR" sz="1400" dirty="0">
                <a:solidFill>
                  <a:srgbClr val="FF0000"/>
                </a:solidFill>
              </a:rPr>
              <a:t>« HENRI IV »</a:t>
            </a:r>
          </a:p>
          <a:p>
            <a:r>
              <a:rPr lang="fr-FR" sz="1400" dirty="0"/>
              <a:t>LA MARQUISE MATHILDE SPINA</a:t>
            </a:r>
            <a:br>
              <a:rPr lang="fr-FR" sz="1400" dirty="0"/>
            </a:br>
            <a:r>
              <a:rPr lang="fr-FR" sz="1400" dirty="0"/>
              <a:t>SA FILLE FRIDA</a:t>
            </a:r>
          </a:p>
          <a:p>
            <a:r>
              <a:rPr lang="fr-FR" sz="1400" dirty="0"/>
              <a:t>LE JEUNE MARQUIS CARLO DI NOLLI</a:t>
            </a:r>
          </a:p>
          <a:p>
            <a:r>
              <a:rPr lang="fr-FR" sz="1400" dirty="0"/>
              <a:t>LE BARON TITO BELCREDI</a:t>
            </a:r>
          </a:p>
          <a:p>
            <a:r>
              <a:rPr lang="fr-FR" sz="1400" dirty="0"/>
              <a:t>LE DOCTEUR DIONISIO GENONI</a:t>
            </a:r>
          </a:p>
          <a:p>
            <a:r>
              <a:rPr lang="fr-FR" sz="1400" dirty="0"/>
              <a:t>LES QUATRE </a:t>
            </a:r>
            <a:r>
              <a:rPr lang="fr-FR" sz="1400" dirty="0">
                <a:solidFill>
                  <a:srgbClr val="FF0000"/>
                </a:solidFill>
              </a:rPr>
              <a:t>PSEUDO-</a:t>
            </a:r>
            <a:r>
              <a:rPr lang="fr-FR" sz="1400" dirty="0"/>
              <a:t>CONSEILLERS SECRETS :</a:t>
            </a:r>
          </a:p>
          <a:p>
            <a:pPr lvl="1"/>
            <a:r>
              <a:rPr lang="fr-FR" sz="1400" dirty="0"/>
              <a:t>1° ARIALD (Franco)</a:t>
            </a:r>
          </a:p>
          <a:p>
            <a:pPr lvl="1"/>
            <a:r>
              <a:rPr lang="fr-FR" sz="1400" dirty="0"/>
              <a:t>2° LANDOLF (Lolo)</a:t>
            </a:r>
          </a:p>
          <a:p>
            <a:pPr lvl="1"/>
            <a:r>
              <a:rPr lang="fr-FR" sz="1400" dirty="0"/>
              <a:t>3° ORDULF (Momo)</a:t>
            </a:r>
          </a:p>
          <a:p>
            <a:pPr lvl="1"/>
            <a:r>
              <a:rPr lang="fr-FR" sz="1400" dirty="0"/>
              <a:t>4° BERTHOLD (</a:t>
            </a:r>
            <a:r>
              <a:rPr lang="fr-FR" sz="1400" dirty="0" err="1"/>
              <a:t>Fino</a:t>
            </a:r>
            <a:r>
              <a:rPr lang="fr-FR" sz="1400" dirty="0"/>
              <a:t>)</a:t>
            </a:r>
          </a:p>
          <a:p>
            <a:r>
              <a:rPr lang="fr-FR" sz="1400" dirty="0"/>
              <a:t>LE VIEUX VALET DE CHAMBRE GIOVANNI</a:t>
            </a:r>
          </a:p>
          <a:p>
            <a:r>
              <a:rPr lang="fr-FR" sz="1400" dirty="0"/>
              <a:t>DEUX HOMMES D’ARMES EN COSTUME</a:t>
            </a:r>
          </a:p>
          <a:p>
            <a:r>
              <a:rPr lang="fr-FR" sz="1400" dirty="0"/>
              <a:t>De nos jours, en Ombrie, dans une villa isolée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2211801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rumes.files.wordpress.com/2010/03/henri.jpg?w=660">
            <a:extLst>
              <a:ext uri="{FF2B5EF4-FFF2-40B4-BE49-F238E27FC236}">
                <a16:creationId xmlns:a16="http://schemas.microsoft.com/office/drawing/2014/main" id="{C9A49A04-D472-4445-AC85-DC822DD16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240" y="4084192"/>
            <a:ext cx="3331694" cy="226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A scene from Enrico IV">
            <a:extLst>
              <a:ext uri="{FF2B5EF4-FFF2-40B4-BE49-F238E27FC236}">
                <a16:creationId xmlns:a16="http://schemas.microsoft.com/office/drawing/2014/main" id="{B36E8CE5-256E-4175-A1CE-744BC6A218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 descr="A scene from Enrico IV">
            <a:extLst>
              <a:ext uri="{FF2B5EF4-FFF2-40B4-BE49-F238E27FC236}">
                <a16:creationId xmlns:a16="http://schemas.microsoft.com/office/drawing/2014/main" id="{950D453A-EF42-4E04-AA9B-3BBF70F242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4463A-6FC5-4031-9B87-ED0726950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806" y="4084191"/>
            <a:ext cx="4153513" cy="2265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7D81A6-66A3-4A9A-92BD-AD9F2447BC02}"/>
              </a:ext>
            </a:extLst>
          </p:cNvPr>
          <p:cNvSpPr txBox="1"/>
          <p:nvPr/>
        </p:nvSpPr>
        <p:spPr>
          <a:xfrm>
            <a:off x="2533475" y="12247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12556F-A3E9-4AC8-96C2-FBE58F2F1FF5}"/>
              </a:ext>
            </a:extLst>
          </p:cNvPr>
          <p:cNvSpPr/>
          <p:nvPr/>
        </p:nvSpPr>
        <p:spPr>
          <a:xfrm>
            <a:off x="1789044" y="268075"/>
            <a:ext cx="9690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600" b="1" dirty="0"/>
              <a:t>Marco </a:t>
            </a:r>
            <a:r>
              <a:rPr lang="fr-BE" sz="1600" b="1" dirty="0" err="1"/>
              <a:t>Bellocchio</a:t>
            </a:r>
            <a:r>
              <a:rPr lang="fr-BE" sz="1600" b="1" dirty="0"/>
              <a:t>, </a:t>
            </a:r>
            <a:r>
              <a:rPr lang="fr-BE" sz="1600" b="1" i="1" dirty="0"/>
              <a:t>Enrico IV, </a:t>
            </a:r>
            <a:r>
              <a:rPr lang="fr-BE" sz="1600" b="1" dirty="0"/>
              <a:t>1984</a:t>
            </a:r>
            <a:r>
              <a:rPr lang="fr-BE" sz="1600" dirty="0"/>
              <a:t>, librement inspiré de…  (scénario : Marco </a:t>
            </a:r>
            <a:r>
              <a:rPr lang="fr-BE" sz="1600" dirty="0" err="1"/>
              <a:t>Bellocchio</a:t>
            </a:r>
            <a:r>
              <a:rPr lang="fr-BE" sz="1600" dirty="0"/>
              <a:t> et Tonino Guerra)</a:t>
            </a:r>
          </a:p>
          <a:p>
            <a:r>
              <a:rPr lang="fr-BE" sz="1600" dirty="0"/>
              <a:t>Avec : Marcello Mastroianni (Henri IV), Claudia Cardinale (Marie Adélaïde de Savoie, mère de Berthe de Suse, épouse d’Henri IV/ Mathilde), </a:t>
            </a:r>
            <a:r>
              <a:rPr lang="fr-BE" sz="1600" dirty="0" err="1"/>
              <a:t>Latou</a:t>
            </a:r>
            <a:r>
              <a:rPr lang="fr-BE" sz="1600" dirty="0"/>
              <a:t> Chardons (Mathilde jeune/ Frida)</a:t>
            </a:r>
          </a:p>
          <a:p>
            <a:r>
              <a:rPr lang="fr-BE" sz="1600" dirty="0"/>
              <a:t>Musique : Astor </a:t>
            </a:r>
            <a:r>
              <a:rPr lang="fr-BE" sz="1600" dirty="0" err="1"/>
              <a:t>Piazzola</a:t>
            </a:r>
            <a:endParaRPr lang="fr-BE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531D81-1917-491E-87D7-17C0F82DA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11576" r="18470" b="15171"/>
          <a:stretch/>
        </p:blipFill>
        <p:spPr>
          <a:xfrm>
            <a:off x="1882900" y="1625075"/>
            <a:ext cx="2659310" cy="17616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3D703A-79D3-4DAB-BBA3-3D79C7E240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5" t="9100" r="15680" b="10609"/>
          <a:stretch/>
        </p:blipFill>
        <p:spPr>
          <a:xfrm>
            <a:off x="7080900" y="1246874"/>
            <a:ext cx="2327254" cy="15269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8F3BD0-79AD-47A8-A874-29D9FD99BC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7" t="17744" r="29222" b="11063"/>
          <a:stretch/>
        </p:blipFill>
        <p:spPr>
          <a:xfrm>
            <a:off x="4895417" y="1246874"/>
            <a:ext cx="1804374" cy="15269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4C2974-BB5F-4B71-9825-68BD52D05061}"/>
              </a:ext>
            </a:extLst>
          </p:cNvPr>
          <p:cNvSpPr txBox="1"/>
          <p:nvPr/>
        </p:nvSpPr>
        <p:spPr>
          <a:xfrm>
            <a:off x="488821" y="5329027"/>
            <a:ext cx="317103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>
                <a:solidFill>
                  <a:schemeClr val="accent1">
                    <a:lumMod val="75000"/>
                  </a:schemeClr>
                </a:solidFill>
              </a:rPr>
              <a:t>« </a:t>
            </a:r>
            <a:r>
              <a:rPr lang="fr-BE" sz="1600" i="1" dirty="0">
                <a:solidFill>
                  <a:schemeClr val="accent1">
                    <a:lumMod val="75000"/>
                  </a:schemeClr>
                </a:solidFill>
              </a:rPr>
              <a:t>C’</a:t>
            </a:r>
            <a:r>
              <a:rPr lang="fr-BE" sz="1600" i="1" dirty="0" err="1">
                <a:solidFill>
                  <a:schemeClr val="accent1">
                    <a:lumMod val="75000"/>
                  </a:schemeClr>
                </a:solidFill>
              </a:rPr>
              <a:t>era</a:t>
            </a:r>
            <a:r>
              <a:rPr lang="fr-BE" sz="1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accent1">
                    <a:lumMod val="75000"/>
                  </a:schemeClr>
                </a:solidFill>
              </a:rPr>
              <a:t>uno</a:t>
            </a:r>
            <a:r>
              <a:rPr lang="fr-BE" sz="1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accent1">
                    <a:lumMod val="75000"/>
                  </a:schemeClr>
                </a:solidFill>
              </a:rPr>
              <a:t>che</a:t>
            </a:r>
            <a:r>
              <a:rPr lang="fr-BE" sz="1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accent1">
                    <a:lumMod val="75000"/>
                  </a:schemeClr>
                </a:solidFill>
              </a:rPr>
              <a:t>quando</a:t>
            </a:r>
            <a:r>
              <a:rPr lang="fr-BE" sz="1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accent1">
                    <a:lumMod val="75000"/>
                  </a:schemeClr>
                </a:solidFill>
              </a:rPr>
              <a:t>gli</a:t>
            </a:r>
            <a:r>
              <a:rPr lang="fr-BE" sz="1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accent1">
                    <a:lumMod val="75000"/>
                  </a:schemeClr>
                </a:solidFill>
              </a:rPr>
              <a:t>chiedevano</a:t>
            </a:r>
            <a:r>
              <a:rPr lang="fr-BE" sz="1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accent1">
                    <a:lumMod val="75000"/>
                  </a:schemeClr>
                </a:solidFill>
              </a:rPr>
              <a:t>dove</a:t>
            </a:r>
            <a:r>
              <a:rPr lang="fr-BE" sz="1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accent1">
                    <a:lumMod val="75000"/>
                  </a:schemeClr>
                </a:solidFill>
              </a:rPr>
              <a:t>abitava</a:t>
            </a:r>
            <a:r>
              <a:rPr lang="fr-BE" sz="16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BE" sz="1600" i="1" dirty="0" err="1">
                <a:solidFill>
                  <a:schemeClr val="accent1">
                    <a:lumMod val="75000"/>
                  </a:schemeClr>
                </a:solidFill>
              </a:rPr>
              <a:t>rispondeva</a:t>
            </a:r>
            <a:r>
              <a:rPr lang="fr-BE" sz="1600" i="1" dirty="0">
                <a:solidFill>
                  <a:schemeClr val="accent1">
                    <a:lumMod val="75000"/>
                  </a:schemeClr>
                </a:solidFill>
              </a:rPr>
              <a:t>: via dei </a:t>
            </a:r>
            <a:r>
              <a:rPr lang="fr-BE" sz="1600" i="1" dirty="0" err="1">
                <a:solidFill>
                  <a:schemeClr val="accent1">
                    <a:lumMod val="75000"/>
                  </a:schemeClr>
                </a:solidFill>
              </a:rPr>
              <a:t>materassi</a:t>
            </a:r>
            <a:r>
              <a:rPr lang="fr-BE" sz="16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fr-BE" sz="1600" i="1" dirty="0" err="1">
                <a:solidFill>
                  <a:schemeClr val="accent1">
                    <a:lumMod val="75000"/>
                  </a:schemeClr>
                </a:solidFill>
              </a:rPr>
              <a:t>numero</a:t>
            </a:r>
            <a:r>
              <a:rPr lang="fr-BE" sz="1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accent1">
                    <a:lumMod val="75000"/>
                  </a:schemeClr>
                </a:solidFill>
              </a:rPr>
              <a:t>cuscino</a:t>
            </a:r>
            <a:r>
              <a:rPr lang="fr-BE" sz="1600" dirty="0">
                <a:solidFill>
                  <a:schemeClr val="accent1">
                    <a:lumMod val="75000"/>
                  </a:schemeClr>
                </a:solidFill>
              </a:rPr>
              <a:t>. » </a:t>
            </a:r>
          </a:p>
          <a:p>
            <a:endParaRPr lang="fr-BE" sz="1600" dirty="0"/>
          </a:p>
          <a:p>
            <a:endParaRPr lang="fr-BE" dirty="0"/>
          </a:p>
          <a:p>
            <a:endParaRPr lang="fr-BE" dirty="0"/>
          </a:p>
        </p:txBody>
      </p:sp>
      <p:pic>
        <p:nvPicPr>
          <p:cNvPr id="1028" name="Picture 4" descr="RÃ©sultat de recherche d'images pour &quot;bellocchio enrico iv&quot;">
            <a:extLst>
              <a:ext uri="{FF2B5EF4-FFF2-40B4-BE49-F238E27FC236}">
                <a16:creationId xmlns:a16="http://schemas.microsoft.com/office/drawing/2014/main" id="{610F9B54-49F4-4F5F-945F-F88A98092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202" y="2300515"/>
            <a:ext cx="2078292" cy="153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Ã©sultat de recherche d'images pour &quot;bellocchio enrico iv&quot;">
            <a:extLst>
              <a:ext uri="{FF2B5EF4-FFF2-40B4-BE49-F238E27FC236}">
                <a16:creationId xmlns:a16="http://schemas.microsoft.com/office/drawing/2014/main" id="{40B55B93-5399-400A-8B06-282EDD9B8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2" y="332090"/>
            <a:ext cx="1829568" cy="182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8EA825-1EA9-4434-90B7-35BA06A5928A}"/>
              </a:ext>
            </a:extLst>
          </p:cNvPr>
          <p:cNvSpPr txBox="1"/>
          <p:nvPr/>
        </p:nvSpPr>
        <p:spPr>
          <a:xfrm>
            <a:off x="66119" y="3441018"/>
            <a:ext cx="7187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/>
              <a:t>DONNA MATHILDE – Je n’oublierai jamais cette scène ! Ces visages grimés, fardés,</a:t>
            </a:r>
          </a:p>
          <a:p>
            <a:r>
              <a:rPr lang="fr-BE" sz="1600" dirty="0"/>
              <a:t>décomposés en présence soudain de ce masque terrible qui n’était plus un masque, </a:t>
            </a:r>
          </a:p>
          <a:p>
            <a:r>
              <a:rPr lang="fr-BE" sz="1600" dirty="0"/>
              <a:t>qui était la Folie ! (p. 22)</a:t>
            </a:r>
          </a:p>
        </p:txBody>
      </p:sp>
    </p:spTree>
    <p:extLst>
      <p:ext uri="{BB962C8B-B14F-4D97-AF65-F5344CB8AC3E}">
        <p14:creationId xmlns:p14="http://schemas.microsoft.com/office/powerpoint/2010/main" val="1983504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0/03/Hugo-v-cluny_heinrich-iv_mathilde-v-tuszien_cod-vat-lat-4922_1115ad.jpg/320px-Hugo-v-cluny_heinrich-iv_mathilde-v-tuszien_cod-vat-lat-4922_1115ad.jpg">
            <a:extLst>
              <a:ext uri="{FF2B5EF4-FFF2-40B4-BE49-F238E27FC236}">
                <a16:creationId xmlns:a16="http://schemas.microsoft.com/office/drawing/2014/main" id="{96C8F0EA-C3E6-446E-BD4A-8525CE422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41" y="3812739"/>
            <a:ext cx="2046330" cy="246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Ã©sultat de recherche d'images pour &quot;henri iv&quot;">
            <a:extLst>
              <a:ext uri="{FF2B5EF4-FFF2-40B4-BE49-F238E27FC236}">
                <a16:creationId xmlns:a16="http://schemas.microsoft.com/office/drawing/2014/main" id="{6DF9F1D9-622A-42B5-8249-B2ACF659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609" y="212386"/>
            <a:ext cx="3435334" cy="171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llustration.">
            <a:extLst>
              <a:ext uri="{FF2B5EF4-FFF2-40B4-BE49-F238E27FC236}">
                <a16:creationId xmlns:a16="http://schemas.microsoft.com/office/drawing/2014/main" id="{A02DFCC1-23A3-439B-9C87-51A56A47C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21" y="170954"/>
            <a:ext cx="2026482" cy="351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C829C1-7AEF-4569-AAEE-8091E53D055D}"/>
              </a:ext>
            </a:extLst>
          </p:cNvPr>
          <p:cNvSpPr txBox="1"/>
          <p:nvPr/>
        </p:nvSpPr>
        <p:spPr>
          <a:xfrm>
            <a:off x="2944120" y="74084"/>
            <a:ext cx="47867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L’empereur Henri IV (miniature du 11</a:t>
            </a:r>
            <a:r>
              <a:rPr lang="fr-BE" sz="1600" baseline="30000" dirty="0"/>
              <a:t>ième</a:t>
            </a:r>
            <a:r>
              <a:rPr lang="fr-BE" sz="1600" dirty="0"/>
              <a:t> siècle), empereur du Saint-Empire de 1084 à 1105 (dynastie des Saliens)</a:t>
            </a:r>
          </a:p>
          <a:p>
            <a:r>
              <a:rPr lang="fr-BE" sz="1600" dirty="0"/>
              <a:t>1076 diète de Worms. A Grégoire VII :</a:t>
            </a:r>
          </a:p>
          <a:p>
            <a:r>
              <a:rPr lang="fr-BE" sz="1600" dirty="0"/>
              <a:t>« Moi, Henri, roi par la grâce de Dieu, te déclare avec tous mes évêques : démissionne, démissionne. »</a:t>
            </a:r>
          </a:p>
          <a:p>
            <a:r>
              <a:rPr lang="fr-BE" sz="1600" dirty="0"/>
              <a:t>Grégoire VII déclare Henri IV déchu et l’excommunie (</a:t>
            </a:r>
            <a:r>
              <a:rPr lang="fr-BE" sz="1600" i="1" dirty="0"/>
              <a:t>rex et </a:t>
            </a:r>
            <a:r>
              <a:rPr lang="fr-BE" sz="1600" i="1" dirty="0" err="1"/>
              <a:t>sacerdos</a:t>
            </a:r>
            <a:r>
              <a:rPr lang="fr-BE" sz="1600" i="1" dirty="0"/>
              <a:t>, </a:t>
            </a:r>
            <a:r>
              <a:rPr lang="fr-BE" sz="1600" i="1" dirty="0" err="1"/>
              <a:t>patricius</a:t>
            </a:r>
            <a:r>
              <a:rPr lang="fr-BE" sz="1600" i="1" dirty="0"/>
              <a:t> </a:t>
            </a:r>
            <a:r>
              <a:rPr lang="fr-BE" sz="1600" i="1" dirty="0" err="1"/>
              <a:t>Romanorum</a:t>
            </a:r>
            <a:r>
              <a:rPr lang="fr-BE" sz="1600" dirty="0"/>
              <a:t>)</a:t>
            </a:r>
          </a:p>
          <a:p>
            <a:r>
              <a:rPr lang="fr-BE" sz="1600" dirty="0"/>
              <a:t>« HENRI IV- […] Demain, à Bressanone, vingt-sept évêques allemands et lombards signeront avec moi la destitution du pape Grégoire VII, qui n’est pas le Souverain Pontife, mais qui n’est qu’un faux moine ! » (p. 33)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F39326-BD2A-4BC2-A3E1-CC8E74607361}"/>
              </a:ext>
            </a:extLst>
          </p:cNvPr>
          <p:cNvSpPr txBox="1"/>
          <p:nvPr/>
        </p:nvSpPr>
        <p:spPr>
          <a:xfrm>
            <a:off x="8250609" y="1974479"/>
            <a:ext cx="3628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/>
              <a:t>Le « bon » roi Henri (Henri IV de Navarre)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54BC7-4C5E-4C86-8E59-FDC5FE579FB6}"/>
              </a:ext>
            </a:extLst>
          </p:cNvPr>
          <p:cNvSpPr txBox="1"/>
          <p:nvPr/>
        </p:nvSpPr>
        <p:spPr>
          <a:xfrm>
            <a:off x="7862988" y="2192011"/>
            <a:ext cx="922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i="1" dirty="0"/>
              <a:t>vs</a:t>
            </a:r>
          </a:p>
        </p:txBody>
      </p:sp>
      <p:pic>
        <p:nvPicPr>
          <p:cNvPr id="1036" name="Picture 12" descr="penitence_cannossa">
            <a:extLst>
              <a:ext uri="{FF2B5EF4-FFF2-40B4-BE49-F238E27FC236}">
                <a16:creationId xmlns:a16="http://schemas.microsoft.com/office/drawing/2014/main" id="{961FCCFC-BCAC-44F7-B326-F732E9FE5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230" y="3350644"/>
            <a:ext cx="5518713" cy="28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DB903D-8F69-45CC-8379-FCA6ED0A9C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7" t="24260" r="15048" b="17632"/>
          <a:stretch/>
        </p:blipFill>
        <p:spPr>
          <a:xfrm>
            <a:off x="3277803" y="4160764"/>
            <a:ext cx="2414679" cy="16144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C2B587-9333-4293-ACD7-F8D2CCD0DF50}"/>
              </a:ext>
            </a:extLst>
          </p:cNvPr>
          <p:cNvSpPr txBox="1"/>
          <p:nvPr/>
        </p:nvSpPr>
        <p:spPr>
          <a:xfrm>
            <a:off x="3277803" y="5829663"/>
            <a:ext cx="221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Canossa, janvier 1077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C99A1A-D13E-4878-8DE0-B206172DF177}"/>
              </a:ext>
            </a:extLst>
          </p:cNvPr>
          <p:cNvSpPr txBox="1"/>
          <p:nvPr/>
        </p:nvSpPr>
        <p:spPr>
          <a:xfrm>
            <a:off x="2155972" y="6195897"/>
            <a:ext cx="9722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« Je suis déguisé aujourd’hui en pénitent ; lui le serait demain en prisonnier. Mais malheur à qui ne </a:t>
            </a:r>
          </a:p>
          <a:p>
            <a:r>
              <a:rPr lang="fr-BE" sz="1600" dirty="0"/>
              <a:t>sait pas porter son masque, que ce soit le masque d’un roi ou celui d’un pape » (p.34)</a:t>
            </a:r>
          </a:p>
        </p:txBody>
      </p:sp>
    </p:spTree>
    <p:extLst>
      <p:ext uri="{BB962C8B-B14F-4D97-AF65-F5344CB8AC3E}">
        <p14:creationId xmlns:p14="http://schemas.microsoft.com/office/powerpoint/2010/main" val="3463140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C5F88-B5E0-409C-9AD1-E77F7A787DC0}"/>
              </a:ext>
            </a:extLst>
          </p:cNvPr>
          <p:cNvSpPr txBox="1"/>
          <p:nvPr/>
        </p:nvSpPr>
        <p:spPr>
          <a:xfrm>
            <a:off x="1633406" y="545380"/>
            <a:ext cx="7886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HENRI IV – […] Vous, par exemple, Monseigneur [le docteur en évêque Hugues de Cluny], vous êtes là, vous ne bougez plus, vous vous agrippez à deux mains à votre saint vêtement, et vous ne prenez pas garde qu’il glisse de vos manches, qu’il coule de vos manches quelque chose, comme un serpent : c’est la vie !</a:t>
            </a:r>
          </a:p>
          <a:p>
            <a:r>
              <a:rPr lang="fr-BE" dirty="0"/>
              <a:t>Ah! Quelle surprise, quand, soudain, vous apercevez là, dressée devant vous, cette vie qui s’est échappée de vous-même. (pp. 31-32)</a:t>
            </a:r>
          </a:p>
          <a:p>
            <a:endParaRPr lang="fr-BE" dirty="0"/>
          </a:p>
          <a:p>
            <a:r>
              <a:rPr lang="fr-BE" dirty="0"/>
              <a:t>HENRI IV – […] Moi, je me teins pour rire. Vous, vous vous teignez pour de bon, mais vous avez beau le faire sérieusement, vous n’en êtes pas moins masquée, vous aussi, madame » (p.32)</a:t>
            </a:r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Cf « l’avertissement du contraire » (le comique) vs « Le sentiment du contraire » (l’humorisme), (Luigi Pirandello « L’</a:t>
            </a:r>
            <a:r>
              <a:rPr lang="fr-BE" dirty="0" err="1"/>
              <a:t>umorismo</a:t>
            </a:r>
            <a:r>
              <a:rPr lang="fr-BE" dirty="0"/>
              <a:t> », 1908)</a:t>
            </a:r>
          </a:p>
          <a:p>
            <a:endParaRPr lang="fr-BE" dirty="0"/>
          </a:p>
          <a:p>
            <a:endParaRPr lang="fr-BE" dirty="0"/>
          </a:p>
        </p:txBody>
      </p:sp>
      <p:pic>
        <p:nvPicPr>
          <p:cNvPr id="1028" name="Picture 4" descr="Quentin Matsys - A Grotesque old woman.jpg">
            <a:extLst>
              <a:ext uri="{FF2B5EF4-FFF2-40B4-BE49-F238E27FC236}">
                <a16:creationId xmlns:a16="http://schemas.microsoft.com/office/drawing/2014/main" id="{3A51787E-C142-4676-9A4C-5597ADB89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344" y="3246469"/>
            <a:ext cx="24765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081A05-6925-45E3-9A90-30CF1DE051FD}"/>
              </a:ext>
            </a:extLst>
          </p:cNvPr>
          <p:cNvSpPr txBox="1"/>
          <p:nvPr/>
        </p:nvSpPr>
        <p:spPr>
          <a:xfrm>
            <a:off x="6895493" y="6109162"/>
            <a:ext cx="224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Quentin Metsys, 1513</a:t>
            </a:r>
          </a:p>
        </p:txBody>
      </p:sp>
    </p:spTree>
    <p:extLst>
      <p:ext uri="{BB962C8B-B14F-4D97-AF65-F5344CB8AC3E}">
        <p14:creationId xmlns:p14="http://schemas.microsoft.com/office/powerpoint/2010/main" val="270952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B926FC-95DC-4929-9E20-32EE7D419D26}"/>
              </a:ext>
            </a:extLst>
          </p:cNvPr>
          <p:cNvSpPr txBox="1"/>
          <p:nvPr/>
        </p:nvSpPr>
        <p:spPr>
          <a:xfrm>
            <a:off x="838899" y="218265"/>
            <a:ext cx="54528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/>
              <a:t>La scène du contre-choc I (on veut le confondre)  </a:t>
            </a:r>
          </a:p>
          <a:p>
            <a:r>
              <a:rPr lang="fr-BE" dirty="0">
                <a:sym typeface="Wingdings" panose="05000000000000000000" pitchFamily="2" charset="2"/>
              </a:rPr>
              <a:t></a:t>
            </a:r>
            <a:r>
              <a:rPr lang="fr-BE" dirty="0"/>
              <a:t> passage de l’obscurité à la lumière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05439-7B96-427C-8C34-BE6A88DD3E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7" t="14873" r="18398" b="14212"/>
          <a:stretch/>
        </p:blipFill>
        <p:spPr>
          <a:xfrm>
            <a:off x="606769" y="1069281"/>
            <a:ext cx="3209730" cy="207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1C87E2-7B6F-4BE5-BED9-E303849EAA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9" t="13965" r="19254" b="15820"/>
          <a:stretch/>
        </p:blipFill>
        <p:spPr>
          <a:xfrm>
            <a:off x="3966128" y="1055096"/>
            <a:ext cx="3198770" cy="2072559"/>
          </a:xfrm>
          <a:prstGeom prst="rect">
            <a:avLst/>
          </a:prstGeom>
        </p:spPr>
      </p:pic>
      <p:pic>
        <p:nvPicPr>
          <p:cNvPr id="8" name="Picture 7" descr="RÃ©sultat de recherche d'images pour &quot;bain Ã  la lame brixton&quot;">
            <a:extLst>
              <a:ext uri="{FF2B5EF4-FFF2-40B4-BE49-F238E27FC236}">
                <a16:creationId xmlns:a16="http://schemas.microsoft.com/office/drawing/2014/main" id="{DEA05F60-9C0F-44F2-8AB2-8D97869940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5" y="3589295"/>
            <a:ext cx="3372103" cy="285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RÃ©sultat de recherche d'images pour &quot;bain a la lame&quot;">
            <a:extLst>
              <a:ext uri="{FF2B5EF4-FFF2-40B4-BE49-F238E27FC236}">
                <a16:creationId xmlns:a16="http://schemas.microsoft.com/office/drawing/2014/main" id="{E621CA5C-53CE-4E7B-9C12-B1D7512D6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82" y="3589295"/>
            <a:ext cx="3127109" cy="207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E98613-0306-41AC-B120-DE3431815413}"/>
              </a:ext>
            </a:extLst>
          </p:cNvPr>
          <p:cNvSpPr txBox="1"/>
          <p:nvPr/>
        </p:nvSpPr>
        <p:spPr>
          <a:xfrm>
            <a:off x="5037616" y="5593585"/>
            <a:ext cx="232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Bain à la lame (Etretat)</a:t>
            </a:r>
          </a:p>
        </p:txBody>
      </p:sp>
      <p:pic>
        <p:nvPicPr>
          <p:cNvPr id="1026" name="Picture 2" descr="RÃ©sultat de recherche d'images pour &quot;hystÃ©rie charcot&quot;">
            <a:extLst>
              <a:ext uri="{FF2B5EF4-FFF2-40B4-BE49-F238E27FC236}">
                <a16:creationId xmlns:a16="http://schemas.microsoft.com/office/drawing/2014/main" id="{3285A8F7-AD98-403C-8BDD-758D0CE5D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52" y="3767159"/>
            <a:ext cx="3045769" cy="171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0E5059-9495-4DCD-94A0-CE3B21A11C5A}"/>
              </a:ext>
            </a:extLst>
          </p:cNvPr>
          <p:cNvSpPr txBox="1"/>
          <p:nvPr/>
        </p:nvSpPr>
        <p:spPr>
          <a:xfrm>
            <a:off x="395274" y="5593585"/>
            <a:ext cx="3904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Charcot, Leçon clinique à la Salpêtrière </a:t>
            </a:r>
          </a:p>
          <a:p>
            <a:r>
              <a:rPr lang="fr-BE" dirty="0"/>
              <a:t>(sujets hystériques sous hypnose, 1885)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09611-60CE-414F-A8C8-316863B70AD1}"/>
              </a:ext>
            </a:extLst>
          </p:cNvPr>
          <p:cNvSpPr txBox="1"/>
          <p:nvPr/>
        </p:nvSpPr>
        <p:spPr>
          <a:xfrm>
            <a:off x="7360047" y="552492"/>
            <a:ext cx="472615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LE DOCTEUR – […] Si nous parvenons à l’ébranler, à rompre d’un coup, </a:t>
            </a:r>
            <a:r>
              <a:rPr lang="fr-BE" sz="1600" dirty="0">
                <a:solidFill>
                  <a:srgbClr val="FF0000"/>
                </a:solidFill>
              </a:rPr>
              <a:t>par ce choc violent</a:t>
            </a:r>
            <a:r>
              <a:rPr lang="fr-BE" sz="1600" dirty="0"/>
              <a:t>, le fil déjà usé qui le rattache encore à sa folie, en lui rendant ce qu’il demande lui-même (vous l’avez entendu : « On ne peut pas toujours avoir vingt-six ans, Madame ! »), oui, en le libérant de cet emprisonnement auquel il se sent condamné : en somme, si nous obtenons </a:t>
            </a:r>
            <a:r>
              <a:rPr lang="fr-BE" sz="1600" dirty="0">
                <a:solidFill>
                  <a:srgbClr val="FF0000"/>
                </a:solidFill>
              </a:rPr>
              <a:t>qu’il retrouve d’un coup la conscience de la durée…</a:t>
            </a:r>
            <a:r>
              <a:rPr lang="fr-BE" sz="1600" dirty="0"/>
              <a:t>  […] le remettre en marche comme une montre qui s’est </a:t>
            </a:r>
          </a:p>
          <a:p>
            <a:r>
              <a:rPr lang="fr-BE" sz="1600" dirty="0"/>
              <a:t>arrêtée à une certaine heure.  (p. 40-41)</a:t>
            </a:r>
          </a:p>
          <a:p>
            <a:r>
              <a:rPr lang="fr-BE" sz="1600" dirty="0"/>
              <a:t>L’impression que doit provoquer la confrontation doit être brusque, </a:t>
            </a:r>
            <a:r>
              <a:rPr lang="fr-BE" sz="1600" dirty="0">
                <a:solidFill>
                  <a:srgbClr val="FF0000"/>
                </a:solidFill>
              </a:rPr>
              <a:t>foudroyante</a:t>
            </a:r>
            <a:r>
              <a:rPr lang="fr-BE" sz="1600" dirty="0"/>
              <a:t>. (p. 46)</a:t>
            </a:r>
          </a:p>
        </p:txBody>
      </p:sp>
    </p:spTree>
    <p:extLst>
      <p:ext uri="{BB962C8B-B14F-4D97-AF65-F5344CB8AC3E}">
        <p14:creationId xmlns:p14="http://schemas.microsoft.com/office/powerpoint/2010/main" val="4041140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ésultat de recherche d'images pour &quot;villa palagonia&quot;">
            <a:extLst>
              <a:ext uri="{FF2B5EF4-FFF2-40B4-BE49-F238E27FC236}">
                <a16:creationId xmlns:a16="http://schemas.microsoft.com/office/drawing/2014/main" id="{8A104AC3-BB6E-4A3E-9C29-222E3E632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5" y="895143"/>
            <a:ext cx="3106535" cy="217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9A38C-9418-484F-9BD7-5BEAFAAF96C1}"/>
              </a:ext>
            </a:extLst>
          </p:cNvPr>
          <p:cNvSpPr txBox="1"/>
          <p:nvPr/>
        </p:nvSpPr>
        <p:spPr>
          <a:xfrm>
            <a:off x="823455" y="187015"/>
            <a:ext cx="2677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/>
              <a:t>2. Henri IV sicilien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1846D6-3F7E-4663-B9AC-7DB33FD611B2}"/>
              </a:ext>
            </a:extLst>
          </p:cNvPr>
          <p:cNvSpPr txBox="1"/>
          <p:nvPr/>
        </p:nvSpPr>
        <p:spPr>
          <a:xfrm>
            <a:off x="5276988" y="261016"/>
            <a:ext cx="500245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« les ordures les plus </a:t>
            </a:r>
            <a:r>
              <a:rPr lang="fr-BE" sz="1600" dirty="0">
                <a:solidFill>
                  <a:srgbClr val="FF0000"/>
                </a:solidFill>
              </a:rPr>
              <a:t>abominables</a:t>
            </a:r>
            <a:r>
              <a:rPr lang="fr-BE" sz="1600" dirty="0"/>
              <a:t> » ; « cette collection </a:t>
            </a:r>
            <a:r>
              <a:rPr lang="fr-BE" sz="1600" dirty="0">
                <a:solidFill>
                  <a:srgbClr val="FF0000"/>
                </a:solidFill>
              </a:rPr>
              <a:t>dégoûtante</a:t>
            </a:r>
            <a:r>
              <a:rPr lang="fr-BE" sz="1600" dirty="0"/>
              <a:t> » (Vivant Denon)</a:t>
            </a:r>
          </a:p>
          <a:p>
            <a:r>
              <a:rPr lang="fr-BE" sz="1600" dirty="0"/>
              <a:t>« une </a:t>
            </a:r>
            <a:r>
              <a:rPr lang="fr-BE" sz="1600" dirty="0">
                <a:solidFill>
                  <a:srgbClr val="FF0000"/>
                </a:solidFill>
              </a:rPr>
              <a:t>ménagerie d’êtres impossibles</a:t>
            </a:r>
            <a:r>
              <a:rPr lang="fr-BE" sz="1600" dirty="0"/>
              <a:t>, auxquels le prince, à chaque grossesse de sa femme, priait Dieu de donner une réalité, en  permettant que la princesse accouchât de quelque animal pareil à ceux qu’il avait soin de lui mettre sous les yeux pour amener cet heureux événement. » « Un autre caprice du prince était de se procurer toutes les </a:t>
            </a:r>
            <a:r>
              <a:rPr lang="fr-BE" sz="1600" dirty="0">
                <a:solidFill>
                  <a:srgbClr val="FF0000"/>
                </a:solidFill>
              </a:rPr>
              <a:t>cornes</a:t>
            </a:r>
            <a:r>
              <a:rPr lang="fr-BE" sz="1600" dirty="0"/>
              <a:t> qu’il pouvait trouver, bois de cerf, bois de daim, cornes de bœufs, cornes de chèvre, défenses d’éléphant […] Le palais était hérissé de cornes. » (Alexandre Dumas) « de quoi indisposer gravement les femmes enceintes » ; « on dit aussi que les maris sont au plus haut point mécontents de ce grand assortiment de cornes » </a:t>
            </a:r>
          </a:p>
          <a:p>
            <a:r>
              <a:rPr lang="fr-BE" sz="1600" dirty="0"/>
              <a:t>(Patrick </a:t>
            </a:r>
            <a:r>
              <a:rPr lang="fr-BE" sz="1600" dirty="0" err="1"/>
              <a:t>Brydone</a:t>
            </a:r>
            <a:r>
              <a:rPr lang="fr-BE" sz="1600" dirty="0"/>
              <a:t>, 1770)</a:t>
            </a:r>
          </a:p>
          <a:p>
            <a:endParaRPr lang="fr-BE" sz="1400" dirty="0"/>
          </a:p>
          <a:p>
            <a:r>
              <a:rPr lang="fr-BE" sz="1400" dirty="0"/>
              <a:t> </a:t>
            </a:r>
          </a:p>
          <a:p>
            <a:endParaRPr lang="fr-BE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6EF085-DDB9-41F9-81D2-ED2A3F45BCC0}"/>
              </a:ext>
            </a:extLst>
          </p:cNvPr>
          <p:cNvSpPr txBox="1"/>
          <p:nvPr/>
        </p:nvSpPr>
        <p:spPr>
          <a:xfrm>
            <a:off x="231198" y="3672777"/>
            <a:ext cx="11622221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BE" sz="1400" dirty="0"/>
          </a:p>
          <a:p>
            <a:endParaRPr lang="fr-BE" sz="1400" dirty="0"/>
          </a:p>
          <a:p>
            <a:r>
              <a:rPr lang="fr-BE" sz="1600" b="1" dirty="0"/>
              <a:t>Dominique Fernandez &amp; Ferrante </a:t>
            </a:r>
            <a:r>
              <a:rPr lang="fr-BE" sz="1600" b="1" dirty="0" err="1"/>
              <a:t>Ferranti</a:t>
            </a:r>
            <a:r>
              <a:rPr lang="fr-BE" sz="1600" b="1" dirty="0"/>
              <a:t>, </a:t>
            </a:r>
            <a:r>
              <a:rPr lang="fr-BE" sz="1600" b="1" i="1" dirty="0"/>
              <a:t>Le radeau de la Gorgone</a:t>
            </a:r>
            <a:r>
              <a:rPr lang="fr-BE" sz="1600" b="1" dirty="0"/>
              <a:t>, </a:t>
            </a:r>
            <a:r>
              <a:rPr lang="fr-BE" sz="1600" b="1" i="1" dirty="0"/>
              <a:t>Promenades en Sicile</a:t>
            </a:r>
            <a:r>
              <a:rPr lang="fr-BE" sz="1600" b="1" dirty="0"/>
              <a:t>, 1988</a:t>
            </a:r>
          </a:p>
          <a:p>
            <a:r>
              <a:rPr lang="fr-BE" sz="1600" dirty="0"/>
              <a:t>« grammaire complète du </a:t>
            </a:r>
            <a:r>
              <a:rPr lang="fr-BE" sz="1600" dirty="0">
                <a:solidFill>
                  <a:srgbClr val="FF0000"/>
                </a:solidFill>
              </a:rPr>
              <a:t>baroque</a:t>
            </a:r>
            <a:r>
              <a:rPr lang="fr-BE" sz="1600" dirty="0"/>
              <a:t> » (métamorphose, pléthore, illusion)  « sous l’influence de deux facteurs spécifiques,</a:t>
            </a:r>
          </a:p>
          <a:p>
            <a:r>
              <a:rPr lang="fr-BE" sz="1600" dirty="0"/>
              <a:t> l’exubérance plastique commune aux habitants de l’île, et un satanisme préromantique particulier au prince » ; </a:t>
            </a:r>
          </a:p>
          <a:p>
            <a:r>
              <a:rPr lang="fr-BE" sz="1600" dirty="0"/>
              <a:t>« Les psychiatres, bien entendu, se sont emparés du ‘cas’ </a:t>
            </a:r>
            <a:r>
              <a:rPr lang="fr-BE" sz="1600" dirty="0" err="1"/>
              <a:t>Palagonia</a:t>
            </a:r>
            <a:r>
              <a:rPr lang="fr-BE" sz="1600" dirty="0"/>
              <a:t> » (catatonie, hypocondrie, schizophrénie, désirs inavoués). </a:t>
            </a:r>
          </a:p>
          <a:p>
            <a:r>
              <a:rPr lang="fr-BE" sz="1600" dirty="0">
                <a:solidFill>
                  <a:srgbClr val="FF0000"/>
                </a:solidFill>
              </a:rPr>
              <a:t>Achim von Arnim </a:t>
            </a:r>
            <a:r>
              <a:rPr lang="fr-BE" sz="1600" dirty="0"/>
              <a:t>: légende d’un chevalier qui aurait eu un </a:t>
            </a:r>
            <a:r>
              <a:rPr lang="fr-BE" sz="1600" dirty="0">
                <a:solidFill>
                  <a:srgbClr val="FF0000"/>
                </a:solidFill>
              </a:rPr>
              <a:t>commerce avec une sirène </a:t>
            </a:r>
            <a:r>
              <a:rPr lang="fr-BE" sz="1600" dirty="0"/>
              <a:t>et d’où serait née la lignée</a:t>
            </a:r>
          </a:p>
          <a:p>
            <a:r>
              <a:rPr lang="fr-BE" sz="1600" dirty="0"/>
              <a:t>des </a:t>
            </a:r>
            <a:r>
              <a:rPr lang="fr-BE" sz="1600" dirty="0" err="1"/>
              <a:t>Palagonia</a:t>
            </a:r>
            <a:r>
              <a:rPr lang="fr-BE" sz="1600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BE" sz="1600" dirty="0">
                <a:sym typeface="Wingdings" panose="05000000000000000000" pitchFamily="2" charset="2"/>
              </a:rPr>
              <a:t>Le prince </a:t>
            </a:r>
            <a:r>
              <a:rPr lang="fr-BE" sz="1600" dirty="0"/>
              <a:t>aurait décoré sa villa de </a:t>
            </a:r>
            <a:r>
              <a:rPr lang="fr-BE" sz="1600" dirty="0" err="1"/>
              <a:t>Bagheria</a:t>
            </a:r>
            <a:r>
              <a:rPr lang="fr-BE" sz="1600" dirty="0"/>
              <a:t> de toute une tératologie de statues biscornues pour acquérir la réputation de fou,</a:t>
            </a:r>
          </a:p>
          <a:p>
            <a:r>
              <a:rPr lang="fr-BE" sz="1600" dirty="0"/>
              <a:t>rappelant Henri IV de la pièce éponyme de Pirandello.  La</a:t>
            </a:r>
            <a:r>
              <a:rPr lang="fr-FR" sz="1600" dirty="0"/>
              <a:t> « villa des monstres » serait ainsi « le témoignage d’une hypocondrie incurable, </a:t>
            </a:r>
          </a:p>
          <a:p>
            <a:r>
              <a:rPr lang="fr-FR" sz="1600" dirty="0"/>
              <a:t>en même temps que sa récusation sarcastique », une façon toute sicilienne « de se moquer de ses propres chimères » </a:t>
            </a:r>
            <a:endParaRPr lang="fr-BE" sz="1600" dirty="0"/>
          </a:p>
          <a:p>
            <a:endParaRPr lang="fr-BE" sz="1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upload.wikimedia.org/wikipedia/commons/thumb/7/7a/Flag_of_Sicily.svg/800px-Flag_of_Sicily.svg.png">
            <a:extLst>
              <a:ext uri="{FF2B5EF4-FFF2-40B4-BE49-F238E27FC236}">
                <a16:creationId xmlns:a16="http://schemas.microsoft.com/office/drawing/2014/main" id="{74D9BEEB-2372-4615-B210-DFAF3E9C9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976" y="3036795"/>
            <a:ext cx="1888668" cy="125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F0EB11-6103-4BA3-AB36-5451505CC712}"/>
              </a:ext>
            </a:extLst>
          </p:cNvPr>
          <p:cNvSpPr txBox="1"/>
          <p:nvPr/>
        </p:nvSpPr>
        <p:spPr>
          <a:xfrm>
            <a:off x="10835127" y="4450115"/>
            <a:ext cx="1018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/>
              <a:t>La </a:t>
            </a:r>
            <a:r>
              <a:rPr lang="fr-BE" sz="1400" dirty="0" err="1"/>
              <a:t>Trinacrie</a:t>
            </a:r>
            <a:endParaRPr lang="fr-BE" sz="1400" dirty="0"/>
          </a:p>
        </p:txBody>
      </p:sp>
      <p:pic>
        <p:nvPicPr>
          <p:cNvPr id="1028" name="Picture 4" descr="https://1.bp.blogspot.com/-2EUikU6RDRs/VZavEH3xQEI/AAAAAAAA9Qc/XMILambS7q4/s1600/P1470479.JPG">
            <a:extLst>
              <a:ext uri="{FF2B5EF4-FFF2-40B4-BE49-F238E27FC236}">
                <a16:creationId xmlns:a16="http://schemas.microsoft.com/office/drawing/2014/main" id="{11083BD8-4530-42EF-8A86-82BC080ED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946" y="925274"/>
            <a:ext cx="1635481" cy="163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DA1D9D-BD2A-400C-8B42-1EAA62B272A9}"/>
              </a:ext>
            </a:extLst>
          </p:cNvPr>
          <p:cNvSpPr txBox="1"/>
          <p:nvPr/>
        </p:nvSpPr>
        <p:spPr>
          <a:xfrm>
            <a:off x="171017" y="3351360"/>
            <a:ext cx="8661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1400" dirty="0"/>
          </a:p>
        </p:txBody>
      </p:sp>
      <p:pic>
        <p:nvPicPr>
          <p:cNvPr id="5" name="Picture 2" descr="Résultat de recherche d'images pour &quot;guttuso palagonia&quot;">
            <a:extLst>
              <a:ext uri="{FF2B5EF4-FFF2-40B4-BE49-F238E27FC236}">
                <a16:creationId xmlns:a16="http://schemas.microsoft.com/office/drawing/2014/main" id="{96725173-540A-42F2-8770-E7233E67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477" y="141112"/>
            <a:ext cx="1577263" cy="20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E7D7EA-36EF-4D64-B1EF-770C6A8F4D11}"/>
              </a:ext>
            </a:extLst>
          </p:cNvPr>
          <p:cNvSpPr txBox="1"/>
          <p:nvPr/>
        </p:nvSpPr>
        <p:spPr>
          <a:xfrm>
            <a:off x="10448568" y="2192219"/>
            <a:ext cx="1371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/>
              <a:t>Renato </a:t>
            </a:r>
            <a:r>
              <a:rPr lang="fr-BE" sz="1400" dirty="0" err="1"/>
              <a:t>Guttuso</a:t>
            </a:r>
            <a:r>
              <a:rPr lang="fr-BE" sz="1400" dirty="0"/>
              <a:t>,</a:t>
            </a:r>
          </a:p>
          <a:p>
            <a:r>
              <a:rPr lang="fr-BE" sz="1400" dirty="0"/>
              <a:t>1966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DF5771-19F0-4EAF-B7F6-7AF18CECE9BF}"/>
              </a:ext>
            </a:extLst>
          </p:cNvPr>
          <p:cNvSpPr/>
          <p:nvPr/>
        </p:nvSpPr>
        <p:spPr>
          <a:xfrm>
            <a:off x="7328477" y="609987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6D13D7-952D-4374-870F-1D089C9C105F}"/>
              </a:ext>
            </a:extLst>
          </p:cNvPr>
          <p:cNvSpPr/>
          <p:nvPr/>
        </p:nvSpPr>
        <p:spPr>
          <a:xfrm>
            <a:off x="286595" y="322501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1600" dirty="0"/>
              <a:t>Villa </a:t>
            </a:r>
            <a:r>
              <a:rPr lang="fr-BE" sz="1600" dirty="0" err="1"/>
              <a:t>Palagonia</a:t>
            </a:r>
            <a:r>
              <a:rPr lang="fr-BE" sz="1600" dirty="0"/>
              <a:t>, </a:t>
            </a:r>
            <a:r>
              <a:rPr lang="fr-BE" sz="1600" dirty="0" err="1"/>
              <a:t>Bagheria</a:t>
            </a:r>
            <a:r>
              <a:rPr lang="fr-BE" sz="1600" dirty="0"/>
              <a:t>, 1747, « villa des monstres »  </a:t>
            </a:r>
          </a:p>
          <a:p>
            <a:r>
              <a:rPr lang="fr-FR" sz="1600" dirty="0"/>
              <a:t>Francesco Ferdinando II Gravina, prince de </a:t>
            </a:r>
            <a:r>
              <a:rPr lang="fr-FR" sz="1600" dirty="0" err="1"/>
              <a:t>Palagonia</a:t>
            </a:r>
            <a:r>
              <a:rPr lang="fr-BE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063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C93B83-354F-49BD-8A88-052E0042CF1B}"/>
              </a:ext>
            </a:extLst>
          </p:cNvPr>
          <p:cNvSpPr txBox="1"/>
          <p:nvPr/>
        </p:nvSpPr>
        <p:spPr>
          <a:xfrm>
            <a:off x="1659811" y="6001001"/>
            <a:ext cx="6596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/>
              <a:t>Le carré sémiotique de la véridiction (</a:t>
            </a:r>
            <a:r>
              <a:rPr lang="fr-BE" sz="2000" dirty="0" err="1"/>
              <a:t>Algirdas</a:t>
            </a:r>
            <a:r>
              <a:rPr lang="fr-BE" sz="2000" dirty="0"/>
              <a:t> Julien Greimas)</a:t>
            </a:r>
          </a:p>
        </p:txBody>
      </p:sp>
      <p:pic>
        <p:nvPicPr>
          <p:cNvPr id="2053" name="Picture 5" descr="http://epublications.unilim.fr/revues/as/docannexe/image/5532/img-1.png">
            <a:extLst>
              <a:ext uri="{FF2B5EF4-FFF2-40B4-BE49-F238E27FC236}">
                <a16:creationId xmlns:a16="http://schemas.microsoft.com/office/drawing/2014/main" id="{D0820925-21E9-428B-9345-41E0CE715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62" y="1762125"/>
            <a:ext cx="4373172" cy="359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5D8359-2A83-4BFD-915F-EF127090BDC9}"/>
              </a:ext>
            </a:extLst>
          </p:cNvPr>
          <p:cNvSpPr txBox="1"/>
          <p:nvPr/>
        </p:nvSpPr>
        <p:spPr>
          <a:xfrm>
            <a:off x="4957894" y="1761688"/>
            <a:ext cx="4159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>
                <a:solidFill>
                  <a:schemeClr val="accent1"/>
                </a:solidFill>
              </a:rPr>
              <a:t>L’exclue</a:t>
            </a:r>
            <a:r>
              <a:rPr lang="fr-BE" dirty="0">
                <a:solidFill>
                  <a:schemeClr val="accent1"/>
                </a:solidFill>
              </a:rPr>
              <a:t> (</a:t>
            </a:r>
            <a:r>
              <a:rPr lang="fr-BE" i="1" dirty="0">
                <a:solidFill>
                  <a:schemeClr val="accent1"/>
                </a:solidFill>
              </a:rPr>
              <a:t>L’</a:t>
            </a:r>
            <a:r>
              <a:rPr lang="fr-BE" i="1" dirty="0" err="1">
                <a:solidFill>
                  <a:schemeClr val="accent1"/>
                </a:solidFill>
              </a:rPr>
              <a:t>esclusa</a:t>
            </a:r>
            <a:r>
              <a:rPr lang="fr-BE" dirty="0">
                <a:solidFill>
                  <a:schemeClr val="accent1"/>
                </a:solidFill>
              </a:rPr>
              <a:t>, 1893, remanié en 1927)</a:t>
            </a:r>
          </a:p>
          <a:p>
            <a:r>
              <a:rPr lang="fr-BE" dirty="0">
                <a:solidFill>
                  <a:schemeClr val="accent1"/>
                </a:solidFill>
              </a:rPr>
              <a:t>Marta </a:t>
            </a:r>
            <a:r>
              <a:rPr lang="fr-BE" dirty="0" err="1">
                <a:solidFill>
                  <a:schemeClr val="accent1"/>
                </a:solidFill>
              </a:rPr>
              <a:t>Ajala</a:t>
            </a:r>
            <a:endParaRPr lang="fr-BE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F15A77-A9B6-412F-A8FA-676A57D11E8B}"/>
              </a:ext>
            </a:extLst>
          </p:cNvPr>
          <p:cNvSpPr txBox="1"/>
          <p:nvPr/>
        </p:nvSpPr>
        <p:spPr>
          <a:xfrm>
            <a:off x="956345" y="4418919"/>
            <a:ext cx="259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>
                <a:solidFill>
                  <a:schemeClr val="accent1"/>
                </a:solidFill>
              </a:rPr>
              <a:t>Feu Mathias Pascal</a:t>
            </a:r>
          </a:p>
          <a:p>
            <a:r>
              <a:rPr lang="fr-BE" dirty="0">
                <a:solidFill>
                  <a:schemeClr val="accent1"/>
                </a:solidFill>
              </a:rPr>
              <a:t>(</a:t>
            </a:r>
            <a:r>
              <a:rPr lang="fr-BE" i="1" dirty="0">
                <a:solidFill>
                  <a:schemeClr val="accent1"/>
                </a:solidFill>
              </a:rPr>
              <a:t>Il fu </a:t>
            </a:r>
            <a:r>
              <a:rPr lang="fr-BE" i="1" dirty="0" err="1">
                <a:solidFill>
                  <a:schemeClr val="accent1"/>
                </a:solidFill>
              </a:rPr>
              <a:t>Mattia</a:t>
            </a:r>
            <a:r>
              <a:rPr lang="fr-BE" i="1" dirty="0">
                <a:solidFill>
                  <a:schemeClr val="accent1"/>
                </a:solidFill>
              </a:rPr>
              <a:t> Pascal</a:t>
            </a:r>
            <a:r>
              <a:rPr lang="fr-BE" dirty="0">
                <a:solidFill>
                  <a:schemeClr val="accent1"/>
                </a:solidFill>
              </a:rPr>
              <a:t>, 1904)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1837FF-0F39-49FE-B662-F880577FCA71}"/>
              </a:ext>
            </a:extLst>
          </p:cNvPr>
          <p:cNvSpPr txBox="1"/>
          <p:nvPr/>
        </p:nvSpPr>
        <p:spPr>
          <a:xfrm>
            <a:off x="5257366" y="4557418"/>
            <a:ext cx="255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i="1" dirty="0">
                <a:solidFill>
                  <a:schemeClr val="accent1"/>
                </a:solidFill>
              </a:rPr>
              <a:t>Henri IV (Enrico IV, </a:t>
            </a:r>
            <a:r>
              <a:rPr lang="fr-BE" b="1" dirty="0">
                <a:solidFill>
                  <a:schemeClr val="accent1"/>
                </a:solidFill>
              </a:rPr>
              <a:t>1922)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A35C02-6E73-4899-8536-8F78F1A96D3E}"/>
              </a:ext>
            </a:extLst>
          </p:cNvPr>
          <p:cNvSpPr/>
          <p:nvPr/>
        </p:nvSpPr>
        <p:spPr>
          <a:xfrm>
            <a:off x="956345" y="1900187"/>
            <a:ext cx="2548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i="1" dirty="0">
                <a:solidFill>
                  <a:schemeClr val="accent1"/>
                </a:solidFill>
              </a:rPr>
              <a:t>Henri IV (Enrico IV, </a:t>
            </a:r>
            <a:r>
              <a:rPr lang="fr-BE" b="1" dirty="0">
                <a:solidFill>
                  <a:schemeClr val="accent1"/>
                </a:solidFill>
              </a:rPr>
              <a:t>1922)</a:t>
            </a:r>
            <a:endParaRPr lang="fr-BE" b="1" i="1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3A229-3B15-484A-B511-6BEF12E6B26D}"/>
              </a:ext>
            </a:extLst>
          </p:cNvPr>
          <p:cNvSpPr txBox="1"/>
          <p:nvPr/>
        </p:nvSpPr>
        <p:spPr>
          <a:xfrm>
            <a:off x="4697835" y="5355107"/>
            <a:ext cx="283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FF0000"/>
                </a:solidFill>
              </a:rPr>
              <a:t>X qui se prend pour Henri IV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8AEC5D-78CD-4A87-B2A1-88DDFE9F96B8}"/>
              </a:ext>
            </a:extLst>
          </p:cNvPr>
          <p:cNvSpPr/>
          <p:nvPr/>
        </p:nvSpPr>
        <p:spPr>
          <a:xfrm>
            <a:off x="598735" y="244531"/>
            <a:ext cx="4406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b="1" dirty="0"/>
              <a:t>3. Faillite de l’analyse sémiotique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1AA37B-35EF-4288-81F7-6AAEA8C24AFA}"/>
              </a:ext>
            </a:extLst>
          </p:cNvPr>
          <p:cNvSpPr txBox="1"/>
          <p:nvPr/>
        </p:nvSpPr>
        <p:spPr>
          <a:xfrm>
            <a:off x="2982482" y="863125"/>
            <a:ext cx="4406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« délire aigu et extrêmement lucide » (p</a:t>
            </a:r>
            <a:r>
              <a:rPr lang="fr-BE" sz="2000" dirty="0"/>
              <a:t>. 37)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69817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1394</Words>
  <Application>Microsoft Office PowerPoint</Application>
  <PresentationFormat>Widescreen</PresentationFormat>
  <Paragraphs>142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Titillium Web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Nathalie ROELENS</cp:lastModifiedBy>
  <cp:revision>97</cp:revision>
  <cp:lastPrinted>2018-12-07T15:28:54Z</cp:lastPrinted>
  <dcterms:created xsi:type="dcterms:W3CDTF">2018-08-25T19:34:50Z</dcterms:created>
  <dcterms:modified xsi:type="dcterms:W3CDTF">2019-01-04T12:17:39Z</dcterms:modified>
</cp:coreProperties>
</file>