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291" r:id="rId4"/>
    <p:sldId id="301" r:id="rId5"/>
    <p:sldId id="286" r:id="rId6"/>
    <p:sldId id="294" r:id="rId7"/>
    <p:sldId id="297" r:id="rId8"/>
    <p:sldId id="284" r:id="rId9"/>
    <p:sldId id="293" r:id="rId10"/>
    <p:sldId id="280" r:id="rId11"/>
    <p:sldId id="308" r:id="rId12"/>
    <p:sldId id="279" r:id="rId13"/>
    <p:sldId id="307" r:id="rId14"/>
    <p:sldId id="282" r:id="rId15"/>
    <p:sldId id="303" r:id="rId16"/>
    <p:sldId id="285" r:id="rId17"/>
    <p:sldId id="287" r:id="rId18"/>
    <p:sldId id="288" r:id="rId19"/>
    <p:sldId id="302" r:id="rId20"/>
    <p:sldId id="304" r:id="rId21"/>
    <p:sldId id="260" r:id="rId22"/>
    <p:sldId id="264" r:id="rId23"/>
    <p:sldId id="263" r:id="rId24"/>
  </p:sldIdLst>
  <p:sldSz cx="12192000" cy="6858000"/>
  <p:notesSz cx="6761163" cy="99425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14" d="100"/>
          <a:sy n="114" d="100"/>
        </p:scale>
        <p:origin x="6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6AB2-91C6-4B50-85AA-42615C9F28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1847D5FA-B865-4452-B7D1-830916E30C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F9781BC6-373F-47CB-ACC9-ED17DD7C3A15}"/>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5" name="Footer Placeholder 4">
            <a:extLst>
              <a:ext uri="{FF2B5EF4-FFF2-40B4-BE49-F238E27FC236}">
                <a16:creationId xmlns:a16="http://schemas.microsoft.com/office/drawing/2014/main" id="{6C053216-87E0-40A3-A97F-D107B1653D59}"/>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2BC8CAAD-26D3-40BC-B00D-E253669267A0}"/>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32177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988A6-2A95-4A0F-999F-F0CD90B00F4D}"/>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26232029-9252-484F-8A55-626CD8AAD5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5D443A5-BDB1-4C37-AEA1-56A193929FC6}"/>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5" name="Footer Placeholder 4">
            <a:extLst>
              <a:ext uri="{FF2B5EF4-FFF2-40B4-BE49-F238E27FC236}">
                <a16:creationId xmlns:a16="http://schemas.microsoft.com/office/drawing/2014/main" id="{8E55830E-1854-4464-A37E-3EAA2D278EB9}"/>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72B61698-40F5-41AD-9C50-D570DE0C8B71}"/>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166748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C3176-74D2-483E-A71C-4A34AECD17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C5F294DD-90B0-47AA-8577-A9D252BB25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B393579-D745-4E2B-93A9-703D9335BAE2}"/>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5" name="Footer Placeholder 4">
            <a:extLst>
              <a:ext uri="{FF2B5EF4-FFF2-40B4-BE49-F238E27FC236}">
                <a16:creationId xmlns:a16="http://schemas.microsoft.com/office/drawing/2014/main" id="{0337665B-309F-4BD5-9DE5-A4F3885A43C6}"/>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6B590F38-07A0-4299-8D51-BD734423539B}"/>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210217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3D6D-ADDF-48F6-9F19-F0CBD670B3EB}"/>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09B68910-41AD-477E-929D-52D3B82AB7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2CF070C-9773-4BF3-BDB7-3AC042904512}"/>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5" name="Footer Placeholder 4">
            <a:extLst>
              <a:ext uri="{FF2B5EF4-FFF2-40B4-BE49-F238E27FC236}">
                <a16:creationId xmlns:a16="http://schemas.microsoft.com/office/drawing/2014/main" id="{900305E0-5673-4133-8B63-BEDA4118A0F0}"/>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966EF722-0618-482F-A3F8-F7D381EB50C1}"/>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141178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0C-BEE1-4DE3-8BF1-19884D0BB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C26C0862-3889-40D2-8039-9C4FFDB6C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1621B8-F5C7-4AB8-BCAB-9A590B88AA59}"/>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5" name="Footer Placeholder 4">
            <a:extLst>
              <a:ext uri="{FF2B5EF4-FFF2-40B4-BE49-F238E27FC236}">
                <a16:creationId xmlns:a16="http://schemas.microsoft.com/office/drawing/2014/main" id="{D4595E4F-6574-45A3-B4EB-F6ACFE740B62}"/>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D327B093-949A-425D-8726-7BAE6833F964}"/>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37402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EEF5-82D2-4197-A0CA-41D39CCB79F5}"/>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505061EC-A82F-445C-AC10-FA7823776F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715E2CDC-B9FB-475C-BAA4-844490EE60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93F0EE07-AFF5-428E-A2CB-DAE8B6B4EF6D}"/>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6" name="Footer Placeholder 5">
            <a:extLst>
              <a:ext uri="{FF2B5EF4-FFF2-40B4-BE49-F238E27FC236}">
                <a16:creationId xmlns:a16="http://schemas.microsoft.com/office/drawing/2014/main" id="{324175A3-F406-47F9-AD80-B8A370DFF859}"/>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9F5AFF3B-380C-46C1-A683-D09C02AFE8B9}"/>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360421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88F8-5C56-4538-B398-996B1E424155}"/>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CAF90F78-44B9-49FA-B5AA-565B761D2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3B9463-0FFD-4399-9A4B-68DAA3071C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254D9325-920C-4F2A-BCED-E8E13F4169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A643B8-B7CB-40AD-8AB0-2B928D4867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6EEFDC1B-1F58-4A8C-91DF-1B56D5BDFA89}"/>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8" name="Footer Placeholder 7">
            <a:extLst>
              <a:ext uri="{FF2B5EF4-FFF2-40B4-BE49-F238E27FC236}">
                <a16:creationId xmlns:a16="http://schemas.microsoft.com/office/drawing/2014/main" id="{8E192125-60D0-4571-B208-AC48F7C11EB8}"/>
              </a:ext>
            </a:extLst>
          </p:cNvPr>
          <p:cNvSpPr>
            <a:spLocks noGrp="1"/>
          </p:cNvSpPr>
          <p:nvPr>
            <p:ph type="ftr" sz="quarter" idx="11"/>
          </p:nvPr>
        </p:nvSpPr>
        <p:spPr/>
        <p:txBody>
          <a:bodyPr/>
          <a:lstStyle/>
          <a:p>
            <a:endParaRPr lang="fr-BE"/>
          </a:p>
        </p:txBody>
      </p:sp>
      <p:sp>
        <p:nvSpPr>
          <p:cNvPr id="9" name="Slide Number Placeholder 8">
            <a:extLst>
              <a:ext uri="{FF2B5EF4-FFF2-40B4-BE49-F238E27FC236}">
                <a16:creationId xmlns:a16="http://schemas.microsoft.com/office/drawing/2014/main" id="{16F5D1B8-D304-459C-BE59-4AA89BCBA24E}"/>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16728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053C-09E0-4437-BFA0-E29AF228630A}"/>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DB59ED7A-3340-49E9-B93D-85D986E5BE50}"/>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4" name="Footer Placeholder 3">
            <a:extLst>
              <a:ext uri="{FF2B5EF4-FFF2-40B4-BE49-F238E27FC236}">
                <a16:creationId xmlns:a16="http://schemas.microsoft.com/office/drawing/2014/main" id="{3D758A34-DAF4-41D8-A87E-EBDCDFB7165E}"/>
              </a:ext>
            </a:extLst>
          </p:cNvPr>
          <p:cNvSpPr>
            <a:spLocks noGrp="1"/>
          </p:cNvSpPr>
          <p:nvPr>
            <p:ph type="ftr" sz="quarter" idx="11"/>
          </p:nvPr>
        </p:nvSpPr>
        <p:spPr/>
        <p:txBody>
          <a:bodyPr/>
          <a:lstStyle/>
          <a:p>
            <a:endParaRPr lang="fr-BE"/>
          </a:p>
        </p:txBody>
      </p:sp>
      <p:sp>
        <p:nvSpPr>
          <p:cNvPr id="5" name="Slide Number Placeholder 4">
            <a:extLst>
              <a:ext uri="{FF2B5EF4-FFF2-40B4-BE49-F238E27FC236}">
                <a16:creationId xmlns:a16="http://schemas.microsoft.com/office/drawing/2014/main" id="{8336AB63-D477-4917-A144-E47F849B6AB6}"/>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300653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4FA0D-13F3-4963-A4AB-3ADF58A34A14}"/>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3" name="Footer Placeholder 2">
            <a:extLst>
              <a:ext uri="{FF2B5EF4-FFF2-40B4-BE49-F238E27FC236}">
                <a16:creationId xmlns:a16="http://schemas.microsoft.com/office/drawing/2014/main" id="{08D8D885-9190-4435-A436-C7F9A8C32EAD}"/>
              </a:ext>
            </a:extLst>
          </p:cNvPr>
          <p:cNvSpPr>
            <a:spLocks noGrp="1"/>
          </p:cNvSpPr>
          <p:nvPr>
            <p:ph type="ftr" sz="quarter" idx="11"/>
          </p:nvPr>
        </p:nvSpPr>
        <p:spPr/>
        <p:txBody>
          <a:bodyPr/>
          <a:lstStyle/>
          <a:p>
            <a:endParaRPr lang="fr-BE"/>
          </a:p>
        </p:txBody>
      </p:sp>
      <p:sp>
        <p:nvSpPr>
          <p:cNvPr id="4" name="Slide Number Placeholder 3">
            <a:extLst>
              <a:ext uri="{FF2B5EF4-FFF2-40B4-BE49-F238E27FC236}">
                <a16:creationId xmlns:a16="http://schemas.microsoft.com/office/drawing/2014/main" id="{BB2E3F2E-6258-44A5-995C-17CB476BBEFC}"/>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273746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6518-FD20-4508-B0D0-24B630BE1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12D6EC73-6946-49EB-88DD-7FA0782397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B95C7288-9CAB-4FE0-8DE8-60A9F5522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2AB38-E713-4F38-90C5-020970E79B46}"/>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6" name="Footer Placeholder 5">
            <a:extLst>
              <a:ext uri="{FF2B5EF4-FFF2-40B4-BE49-F238E27FC236}">
                <a16:creationId xmlns:a16="http://schemas.microsoft.com/office/drawing/2014/main" id="{4792BF4C-14B6-46A2-BDD6-91C614D79CD9}"/>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6E3553FB-70BC-4B88-BA83-100756E0D477}"/>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1037684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6757-BEFB-4DE5-82BE-7E2FA25FF4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D6D687A5-3067-448F-91C3-9A64127D8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DF90A668-B807-4CAB-985E-FC7AAB9C7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E25D1-7B30-4EA3-8035-B65C5588D259}"/>
              </a:ext>
            </a:extLst>
          </p:cNvPr>
          <p:cNvSpPr>
            <a:spLocks noGrp="1"/>
          </p:cNvSpPr>
          <p:nvPr>
            <p:ph type="dt" sz="half" idx="10"/>
          </p:nvPr>
        </p:nvSpPr>
        <p:spPr/>
        <p:txBody>
          <a:bodyPr/>
          <a:lstStyle/>
          <a:p>
            <a:fld id="{06F1C64E-95A5-48A9-A6AF-17FCF2E24175}" type="datetimeFigureOut">
              <a:rPr lang="fr-BE" smtClean="0"/>
              <a:t>21-10-18</a:t>
            </a:fld>
            <a:endParaRPr lang="fr-BE"/>
          </a:p>
        </p:txBody>
      </p:sp>
      <p:sp>
        <p:nvSpPr>
          <p:cNvPr id="6" name="Footer Placeholder 5">
            <a:extLst>
              <a:ext uri="{FF2B5EF4-FFF2-40B4-BE49-F238E27FC236}">
                <a16:creationId xmlns:a16="http://schemas.microsoft.com/office/drawing/2014/main" id="{22BB0BED-FA5F-4BA2-89D0-8DFD77740404}"/>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EB23357C-FC3A-4320-AADC-A56BE8EFC314}"/>
              </a:ext>
            </a:extLst>
          </p:cNvPr>
          <p:cNvSpPr>
            <a:spLocks noGrp="1"/>
          </p:cNvSpPr>
          <p:nvPr>
            <p:ph type="sldNum" sz="quarter" idx="12"/>
          </p:nvPr>
        </p:nvSpPr>
        <p:spPr/>
        <p:txBody>
          <a:bodyPr/>
          <a:lstStyle/>
          <a:p>
            <a:fld id="{C8DDDC59-F5AD-40FB-AD6F-D6D34652D63F}" type="slidenum">
              <a:rPr lang="fr-BE" smtClean="0"/>
              <a:t>‹#›</a:t>
            </a:fld>
            <a:endParaRPr lang="fr-BE"/>
          </a:p>
        </p:txBody>
      </p:sp>
    </p:spTree>
    <p:extLst>
      <p:ext uri="{BB962C8B-B14F-4D97-AF65-F5344CB8AC3E}">
        <p14:creationId xmlns:p14="http://schemas.microsoft.com/office/powerpoint/2010/main" val="46794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1F47B-C951-428C-9DDD-CBB53B4547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480E6C74-80F9-417C-A58D-9704F4CA3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70D2B328-1786-4B17-B9B3-4FD4EBA6EA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1C64E-95A5-48A9-A6AF-17FCF2E24175}" type="datetimeFigureOut">
              <a:rPr lang="fr-BE" smtClean="0"/>
              <a:t>21-10-18</a:t>
            </a:fld>
            <a:endParaRPr lang="fr-BE"/>
          </a:p>
        </p:txBody>
      </p:sp>
      <p:sp>
        <p:nvSpPr>
          <p:cNvPr id="5" name="Footer Placeholder 4">
            <a:extLst>
              <a:ext uri="{FF2B5EF4-FFF2-40B4-BE49-F238E27FC236}">
                <a16:creationId xmlns:a16="http://schemas.microsoft.com/office/drawing/2014/main" id="{34D89BCF-A1FB-4A69-A193-A035524F8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a:extLst>
              <a:ext uri="{FF2B5EF4-FFF2-40B4-BE49-F238E27FC236}">
                <a16:creationId xmlns:a16="http://schemas.microsoft.com/office/drawing/2014/main" id="{D659C0CD-8BC8-4AD1-B20F-01AAA9687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DDC59-F5AD-40FB-AD6F-D6D34652D63F}" type="slidenum">
              <a:rPr lang="fr-BE" smtClean="0"/>
              <a:t>‹#›</a:t>
            </a:fld>
            <a:endParaRPr lang="fr-BE"/>
          </a:p>
        </p:txBody>
      </p:sp>
    </p:spTree>
    <p:extLst>
      <p:ext uri="{BB962C8B-B14F-4D97-AF65-F5344CB8AC3E}">
        <p14:creationId xmlns:p14="http://schemas.microsoft.com/office/powerpoint/2010/main" val="3986923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C2350-0B0A-45F5-9587-8D09C14CE2C5}"/>
              </a:ext>
            </a:extLst>
          </p:cNvPr>
          <p:cNvSpPr txBox="1"/>
          <p:nvPr/>
        </p:nvSpPr>
        <p:spPr>
          <a:xfrm>
            <a:off x="2649415" y="1166070"/>
            <a:ext cx="7551860" cy="1200329"/>
          </a:xfrm>
          <a:prstGeom prst="rect">
            <a:avLst/>
          </a:prstGeom>
          <a:noFill/>
        </p:spPr>
        <p:txBody>
          <a:bodyPr wrap="square" rtlCol="0">
            <a:spAutoFit/>
          </a:bodyPr>
          <a:lstStyle/>
          <a:p>
            <a:pPr algn="ctr"/>
            <a:r>
              <a:rPr lang="fr-BE" sz="2400" b="1" dirty="0"/>
              <a:t>Motifs en transhumance (Matisse, Ben Jelloun et autres)</a:t>
            </a:r>
            <a:endParaRPr lang="en-US" sz="2400" dirty="0"/>
          </a:p>
          <a:p>
            <a:pPr algn="ctr"/>
            <a:r>
              <a:rPr lang="fr-BE" sz="2400" dirty="0"/>
              <a:t>Nathalie </a:t>
            </a:r>
            <a:r>
              <a:rPr lang="fr-BE" sz="2400" dirty="0" err="1"/>
              <a:t>Roelens</a:t>
            </a:r>
            <a:endParaRPr lang="fr-BE" sz="2400" dirty="0"/>
          </a:p>
          <a:p>
            <a:pPr algn="ctr"/>
            <a:r>
              <a:rPr lang="fr-BE" sz="2400" dirty="0"/>
              <a:t>(Université du Luxembourg)</a:t>
            </a:r>
          </a:p>
        </p:txBody>
      </p:sp>
      <p:pic>
        <p:nvPicPr>
          <p:cNvPr id="3" name="Picture 2" descr="Image associÃ©e">
            <a:extLst>
              <a:ext uri="{FF2B5EF4-FFF2-40B4-BE49-F238E27FC236}">
                <a16:creationId xmlns:a16="http://schemas.microsoft.com/office/drawing/2014/main" id="{D88122E7-7BF8-41A6-8CAE-6B5D56E6D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791" y="2776634"/>
            <a:ext cx="2526818" cy="251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5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our &quot;tahar ben jelloun peinture&quot;">
            <a:extLst>
              <a:ext uri="{FF2B5EF4-FFF2-40B4-BE49-F238E27FC236}">
                <a16:creationId xmlns:a16="http://schemas.microsoft.com/office/drawing/2014/main" id="{E2E2BECB-56D7-400A-BB45-CE768958C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92" t="9974" r="22800" b="9278"/>
          <a:stretch/>
        </p:blipFill>
        <p:spPr bwMode="auto">
          <a:xfrm>
            <a:off x="587230" y="206445"/>
            <a:ext cx="4499180" cy="4327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0387" y="4722347"/>
            <a:ext cx="4489242" cy="1754326"/>
          </a:xfrm>
          <a:prstGeom prst="rect">
            <a:avLst/>
          </a:prstGeom>
          <a:noFill/>
        </p:spPr>
        <p:txBody>
          <a:bodyPr wrap="none" rtlCol="0">
            <a:spAutoFit/>
          </a:bodyPr>
          <a:lstStyle/>
          <a:p>
            <a:r>
              <a:rPr lang="fr-FR" dirty="0"/>
              <a:t>« J’ai dessiné des papillons </a:t>
            </a:r>
          </a:p>
          <a:p>
            <a:r>
              <a:rPr lang="fr-FR" dirty="0"/>
              <a:t>Qui n’ont jamais existé</a:t>
            </a:r>
          </a:p>
          <a:p>
            <a:r>
              <a:rPr lang="fr-FR" dirty="0"/>
              <a:t>Des chevaux avec des ailes</a:t>
            </a:r>
          </a:p>
          <a:p>
            <a:r>
              <a:rPr lang="fr-FR" dirty="0"/>
              <a:t>Des ânes affables</a:t>
            </a:r>
          </a:p>
          <a:p>
            <a:r>
              <a:rPr lang="fr-FR" dirty="0"/>
              <a:t>Et des fleurs qui ressemblent à des fruits »</a:t>
            </a:r>
          </a:p>
          <a:p>
            <a:r>
              <a:rPr lang="fr-FR" dirty="0"/>
              <a:t>(TBJ : Acrylique sur toile, 200 x 200 cm, p. 66.)</a:t>
            </a:r>
          </a:p>
        </p:txBody>
      </p:sp>
      <p:sp>
        <p:nvSpPr>
          <p:cNvPr id="3" name="TextBox 2">
            <a:extLst>
              <a:ext uri="{FF2B5EF4-FFF2-40B4-BE49-F238E27FC236}">
                <a16:creationId xmlns:a16="http://schemas.microsoft.com/office/drawing/2014/main" id="{02593E72-28EE-44CD-8A8A-111F20295F1F}"/>
              </a:ext>
            </a:extLst>
          </p:cNvPr>
          <p:cNvSpPr txBox="1"/>
          <p:nvPr/>
        </p:nvSpPr>
        <p:spPr>
          <a:xfrm>
            <a:off x="6270095" y="5016266"/>
            <a:ext cx="5028108" cy="923330"/>
          </a:xfrm>
          <a:prstGeom prst="rect">
            <a:avLst/>
          </a:prstGeom>
          <a:noFill/>
        </p:spPr>
        <p:txBody>
          <a:bodyPr wrap="none" rtlCol="0">
            <a:spAutoFit/>
          </a:bodyPr>
          <a:lstStyle/>
          <a:p>
            <a:r>
              <a:rPr lang="fr-BE" dirty="0"/>
              <a:t>Cf </a:t>
            </a:r>
            <a:r>
              <a:rPr lang="fr-BE" dirty="0" err="1"/>
              <a:t>Maghribi</a:t>
            </a:r>
            <a:r>
              <a:rPr lang="fr-BE" dirty="0"/>
              <a:t> polychrome, Extrait du livre </a:t>
            </a:r>
            <a:r>
              <a:rPr lang="fr-BE" i="1" dirty="0" err="1"/>
              <a:t>Dakhira</a:t>
            </a:r>
            <a:r>
              <a:rPr lang="fr-BE" dirty="0"/>
              <a:t> de </a:t>
            </a:r>
          </a:p>
          <a:p>
            <a:r>
              <a:rPr lang="fr-BE" dirty="0"/>
              <a:t>la secte religieuse </a:t>
            </a:r>
            <a:r>
              <a:rPr lang="fr-BE" dirty="0" err="1"/>
              <a:t>Charquawa</a:t>
            </a:r>
            <a:r>
              <a:rPr lang="fr-BE" dirty="0"/>
              <a:t> (Maroc),</a:t>
            </a:r>
          </a:p>
          <a:p>
            <a:r>
              <a:rPr lang="fr-BE" dirty="0"/>
              <a:t>In Khatibi &amp; </a:t>
            </a:r>
            <a:r>
              <a:rPr lang="fr-BE" dirty="0" err="1"/>
              <a:t>Sijelmassi</a:t>
            </a:r>
            <a:r>
              <a:rPr lang="fr-BE" dirty="0"/>
              <a:t>, p. 53. </a:t>
            </a:r>
          </a:p>
        </p:txBody>
      </p:sp>
      <p:pic>
        <p:nvPicPr>
          <p:cNvPr id="7" name="Picture 6">
            <a:extLst>
              <a:ext uri="{FF2B5EF4-FFF2-40B4-BE49-F238E27FC236}">
                <a16:creationId xmlns:a16="http://schemas.microsoft.com/office/drawing/2014/main" id="{D0FEE50D-EA80-416F-93CC-4230E820F0F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633" t="5441" r="18257"/>
          <a:stretch/>
        </p:blipFill>
        <p:spPr>
          <a:xfrm rot="5400000">
            <a:off x="5563347" y="913193"/>
            <a:ext cx="4693592" cy="3280096"/>
          </a:xfrm>
          <a:prstGeom prst="rect">
            <a:avLst/>
          </a:prstGeom>
        </p:spPr>
      </p:pic>
    </p:spTree>
    <p:extLst>
      <p:ext uri="{BB962C8B-B14F-4D97-AF65-F5344CB8AC3E}">
        <p14:creationId xmlns:p14="http://schemas.microsoft.com/office/powerpoint/2010/main" val="3471912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User\AppData\Local\Microsoft\Windows\INetCache\Content.Word\uexkull 001.jpg"/>
          <p:cNvPicPr/>
          <p:nvPr/>
        </p:nvPicPr>
        <p:blipFill rotWithShape="1">
          <a:blip r:embed="rId2" cstate="print"/>
          <a:srcRect r="48277"/>
          <a:stretch/>
        </p:blipFill>
        <p:spPr bwMode="auto">
          <a:xfrm rot="16200000">
            <a:off x="838423" y="184081"/>
            <a:ext cx="4479720" cy="4900124"/>
          </a:xfrm>
          <a:prstGeom prst="rect">
            <a:avLst/>
          </a:prstGeom>
          <a:noFill/>
          <a:ln w="9525">
            <a:noFill/>
            <a:miter lim="800000"/>
            <a:headEnd/>
            <a:tailEnd/>
          </a:ln>
        </p:spPr>
      </p:pic>
      <p:sp>
        <p:nvSpPr>
          <p:cNvPr id="3" name="Rectangle 2"/>
          <p:cNvSpPr/>
          <p:nvPr/>
        </p:nvSpPr>
        <p:spPr>
          <a:xfrm>
            <a:off x="737753" y="5149981"/>
            <a:ext cx="5617115" cy="646331"/>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Jakob </a:t>
            </a:r>
            <a:r>
              <a:rPr lang="fr-FR" dirty="0" err="1">
                <a:latin typeface="Calibri" panose="020F0502020204030204" pitchFamily="34" charset="0"/>
                <a:ea typeface="Calibri" panose="020F0502020204030204" pitchFamily="34" charset="0"/>
                <a:cs typeface="Times New Roman" panose="02020603050405020304" pitchFamily="18" charset="0"/>
              </a:rPr>
              <a:t>von</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err="1">
                <a:latin typeface="Calibri" panose="020F0502020204030204" pitchFamily="34" charset="0"/>
                <a:ea typeface="Calibri" panose="020F0502020204030204" pitchFamily="34" charset="0"/>
                <a:cs typeface="Times New Roman" panose="02020603050405020304" pitchFamily="18" charset="0"/>
              </a:rPr>
              <a:t>Uexküll</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a:latin typeface="Calibri" panose="020F0502020204030204" pitchFamily="34" charset="0"/>
                <a:ea typeface="Calibri" panose="020F0502020204030204" pitchFamily="34" charset="0"/>
                <a:cs typeface="Times New Roman" panose="02020603050405020304" pitchFamily="18" charset="0"/>
              </a:rPr>
              <a:t>Milieu animal et milieu humain,</a:t>
            </a:r>
            <a:r>
              <a:rPr lang="fr-FR" dirty="0"/>
              <a:t>, 1956, </a:t>
            </a:r>
          </a:p>
          <a:p>
            <a:r>
              <a:rPr lang="fr-FR" dirty="0"/>
              <a:t>Paris, Payot &amp; Rivages, 2010</a:t>
            </a:r>
            <a:r>
              <a:rPr lang="fr-FR" dirty="0">
                <a:latin typeface="Calibri" panose="020F0502020204030204" pitchFamily="34" charset="0"/>
                <a:ea typeface="Calibri" panose="020F0502020204030204" pitchFamily="34" charset="0"/>
                <a:cs typeface="Times New Roman" panose="02020603050405020304" pitchFamily="18" charset="0"/>
              </a:rPr>
              <a:t>. p. 96.</a:t>
            </a:r>
            <a:endParaRPr lang="en-US" dirty="0"/>
          </a:p>
        </p:txBody>
      </p:sp>
      <p:pic>
        <p:nvPicPr>
          <p:cNvPr id="4" name="Image 1" descr="C:\Users\User\AppData\Local\Microsoft\Windows\INetCache\Content.Word\uexkull 001.jpg">
            <a:extLst>
              <a:ext uri="{FF2B5EF4-FFF2-40B4-BE49-F238E27FC236}">
                <a16:creationId xmlns:a16="http://schemas.microsoft.com/office/drawing/2014/main" id="{4EBA7954-3796-4CCE-98F6-F10902AF758D}"/>
              </a:ext>
            </a:extLst>
          </p:cNvPr>
          <p:cNvPicPr/>
          <p:nvPr/>
        </p:nvPicPr>
        <p:blipFill rotWithShape="1">
          <a:blip r:embed="rId2" cstate="print"/>
          <a:srcRect l="51936"/>
          <a:stretch/>
        </p:blipFill>
        <p:spPr bwMode="auto">
          <a:xfrm rot="16200000">
            <a:off x="6336105" y="197674"/>
            <a:ext cx="4247139" cy="5378589"/>
          </a:xfrm>
          <a:prstGeom prst="rect">
            <a:avLst/>
          </a:prstGeom>
          <a:noFill/>
          <a:ln w="9525">
            <a:noFill/>
            <a:miter lim="800000"/>
            <a:headEnd/>
            <a:tailEnd/>
          </a:ln>
        </p:spPr>
      </p:pic>
      <p:sp>
        <p:nvSpPr>
          <p:cNvPr id="5" name="TextBox 4">
            <a:extLst>
              <a:ext uri="{FF2B5EF4-FFF2-40B4-BE49-F238E27FC236}">
                <a16:creationId xmlns:a16="http://schemas.microsoft.com/office/drawing/2014/main" id="{023DD885-5B76-4668-B5AF-BA0F0EE348DF}"/>
              </a:ext>
            </a:extLst>
          </p:cNvPr>
          <p:cNvSpPr txBox="1"/>
          <p:nvPr/>
        </p:nvSpPr>
        <p:spPr>
          <a:xfrm>
            <a:off x="863542" y="209616"/>
            <a:ext cx="3589957" cy="400110"/>
          </a:xfrm>
          <a:prstGeom prst="rect">
            <a:avLst/>
          </a:prstGeom>
          <a:noFill/>
        </p:spPr>
        <p:txBody>
          <a:bodyPr wrap="none" rtlCol="0">
            <a:spAutoFit/>
          </a:bodyPr>
          <a:lstStyle/>
          <a:p>
            <a:r>
              <a:rPr lang="fr-BE" sz="2000" b="1" dirty="0"/>
              <a:t>Coloration : « Ton »/ « </a:t>
            </a:r>
            <a:r>
              <a:rPr lang="fr-BE" sz="2000" b="1" dirty="0" err="1"/>
              <a:t>Tönung</a:t>
            </a:r>
            <a:r>
              <a:rPr lang="fr-BE" sz="2000" b="1" dirty="0"/>
              <a:t> »</a:t>
            </a:r>
          </a:p>
        </p:txBody>
      </p:sp>
    </p:spTree>
    <p:extLst>
      <p:ext uri="{BB962C8B-B14F-4D97-AF65-F5344CB8AC3E}">
        <p14:creationId xmlns:p14="http://schemas.microsoft.com/office/powerpoint/2010/main" val="3635432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486431" y="5831082"/>
            <a:ext cx="4309293" cy="369332"/>
          </a:xfrm>
          <a:prstGeom prst="rect">
            <a:avLst/>
          </a:prstGeom>
          <a:noFill/>
          <a:ln w="9525">
            <a:noFill/>
            <a:miter lim="800000"/>
            <a:headEnd/>
            <a:tailEnd/>
          </a:ln>
        </p:spPr>
        <p:txBody>
          <a:bodyPr wrap="square">
            <a:spAutoFit/>
          </a:bodyPr>
          <a:lstStyle/>
          <a:p>
            <a:endParaRPr lang="en-US" dirty="0">
              <a:latin typeface="Calibri" pitchFamily="34" charset="0"/>
            </a:endParaRPr>
          </a:p>
        </p:txBody>
      </p:sp>
      <p:pic>
        <p:nvPicPr>
          <p:cNvPr id="9" name="Picture 2" descr="Résultat de recherche d'images">
            <a:extLst>
              <a:ext uri="{FF2B5EF4-FFF2-40B4-BE49-F238E27FC236}">
                <a16:creationId xmlns:a16="http://schemas.microsoft.com/office/drawing/2014/main" id="{3FB6B75A-51F8-45C9-981D-278D2EDCCE3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73374" y="703097"/>
            <a:ext cx="3402270" cy="33442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22D27FE-08C9-42B2-853A-441212E8A4FA}"/>
              </a:ext>
            </a:extLst>
          </p:cNvPr>
          <p:cNvSpPr/>
          <p:nvPr/>
        </p:nvSpPr>
        <p:spPr>
          <a:xfrm>
            <a:off x="416237" y="4049388"/>
            <a:ext cx="2224840" cy="369332"/>
          </a:xfrm>
          <a:prstGeom prst="rect">
            <a:avLst/>
          </a:prstGeom>
        </p:spPr>
        <p:txBody>
          <a:bodyPr wrap="none">
            <a:spAutoFit/>
          </a:bodyPr>
          <a:lstStyle/>
          <a:p>
            <a:r>
              <a:rPr lang="fr-BE" dirty="0" err="1"/>
              <a:t>caponata</a:t>
            </a:r>
            <a:r>
              <a:rPr lang="fr-BE" dirty="0"/>
              <a:t> alla </a:t>
            </a:r>
            <a:r>
              <a:rPr lang="fr-BE" dirty="0" err="1"/>
              <a:t>siciliana</a:t>
            </a:r>
            <a:endParaRPr lang="fr-BE" dirty="0"/>
          </a:p>
        </p:txBody>
      </p:sp>
      <p:pic>
        <p:nvPicPr>
          <p:cNvPr id="4098" name="Picture 2" descr="vucciria painting">
            <a:extLst>
              <a:ext uri="{FF2B5EF4-FFF2-40B4-BE49-F238E27FC236}">
                <a16:creationId xmlns:a16="http://schemas.microsoft.com/office/drawing/2014/main" id="{76280571-6C80-41FF-900F-98BBE24E1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520" y="285357"/>
            <a:ext cx="3868838" cy="3109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BCA599-C356-4031-982C-445C0D021086}"/>
              </a:ext>
            </a:extLst>
          </p:cNvPr>
          <p:cNvSpPr txBox="1"/>
          <p:nvPr/>
        </p:nvSpPr>
        <p:spPr>
          <a:xfrm>
            <a:off x="5269235" y="3429000"/>
            <a:ext cx="5734522" cy="923330"/>
          </a:xfrm>
          <a:prstGeom prst="rect">
            <a:avLst/>
          </a:prstGeom>
          <a:noFill/>
        </p:spPr>
        <p:txBody>
          <a:bodyPr wrap="square" rtlCol="0">
            <a:spAutoFit/>
          </a:bodyPr>
          <a:lstStyle/>
          <a:p>
            <a:r>
              <a:rPr lang="fr-BE" dirty="0"/>
              <a:t>Renato </a:t>
            </a:r>
            <a:r>
              <a:rPr lang="fr-BE" dirty="0" err="1"/>
              <a:t>Guttuso</a:t>
            </a:r>
            <a:r>
              <a:rPr lang="fr-BE" dirty="0"/>
              <a:t>, </a:t>
            </a:r>
            <a:r>
              <a:rPr lang="fr-BE" i="1" dirty="0"/>
              <a:t>La </a:t>
            </a:r>
            <a:r>
              <a:rPr lang="fr-BE" i="1" dirty="0" err="1"/>
              <a:t>Vucciria</a:t>
            </a:r>
            <a:r>
              <a:rPr lang="fr-BE" i="1" dirty="0"/>
              <a:t> </a:t>
            </a:r>
          </a:p>
          <a:p>
            <a:r>
              <a:rPr lang="fr-BE" dirty="0"/>
              <a:t>(&lt; boucherie), 1974, h/t, 300 x 300 cm, </a:t>
            </a:r>
          </a:p>
          <a:p>
            <a:r>
              <a:rPr lang="fr-BE" dirty="0" err="1"/>
              <a:t>Palazzo</a:t>
            </a:r>
            <a:r>
              <a:rPr lang="fr-BE" dirty="0"/>
              <a:t> </a:t>
            </a:r>
            <a:r>
              <a:rPr lang="fr-BE" dirty="0" err="1"/>
              <a:t>Steri</a:t>
            </a:r>
            <a:r>
              <a:rPr lang="fr-BE" dirty="0"/>
              <a:t>, Palerme</a:t>
            </a:r>
          </a:p>
        </p:txBody>
      </p:sp>
      <p:graphicFrame>
        <p:nvGraphicFramePr>
          <p:cNvPr id="7" name="Table 6">
            <a:extLst>
              <a:ext uri="{FF2B5EF4-FFF2-40B4-BE49-F238E27FC236}">
                <a16:creationId xmlns:a16="http://schemas.microsoft.com/office/drawing/2014/main" id="{264C49B3-E160-40DD-9CBF-A7CF384D6835}"/>
              </a:ext>
            </a:extLst>
          </p:cNvPr>
          <p:cNvGraphicFramePr>
            <a:graphicFrameLocks noGrp="1"/>
          </p:cNvGraphicFramePr>
          <p:nvPr>
            <p:extLst>
              <p:ext uri="{D42A27DB-BD31-4B8C-83A1-F6EECF244321}">
                <p14:modId xmlns:p14="http://schemas.microsoft.com/office/powerpoint/2010/main" val="2602855998"/>
              </p:ext>
            </p:extLst>
          </p:nvPr>
        </p:nvGraphicFramePr>
        <p:xfrm>
          <a:off x="7343232" y="5190993"/>
          <a:ext cx="10515600" cy="365760"/>
        </p:xfrm>
        <a:graphic>
          <a:graphicData uri="http://schemas.openxmlformats.org/drawingml/2006/table">
            <a:tbl>
              <a:tblPr/>
              <a:tblGrid>
                <a:gridCol w="10515600">
                  <a:extLst>
                    <a:ext uri="{9D8B030D-6E8A-4147-A177-3AD203B41FA5}">
                      <a16:colId xmlns:a16="http://schemas.microsoft.com/office/drawing/2014/main" val="3377136652"/>
                    </a:ext>
                  </a:extLst>
                </a:gridCol>
              </a:tblGrid>
              <a:tr h="0">
                <a:tc>
                  <a:txBody>
                    <a:bodyPr/>
                    <a:lstStyle/>
                    <a:p>
                      <a:endParaRPr lang="it-IT" dirty="0">
                        <a:effectLst/>
                      </a:endParaRPr>
                    </a:p>
                  </a:txBody>
                  <a:tcPr anchor="ctr">
                    <a:lnL>
                      <a:noFill/>
                    </a:lnL>
                    <a:lnR>
                      <a:noFill/>
                    </a:lnR>
                    <a:lnT>
                      <a:noFill/>
                    </a:lnT>
                    <a:lnB>
                      <a:noFill/>
                    </a:lnB>
                  </a:tcPr>
                </a:tc>
                <a:extLst>
                  <a:ext uri="{0D108BD9-81ED-4DB2-BD59-A6C34878D82A}">
                    <a16:rowId xmlns:a16="http://schemas.microsoft.com/office/drawing/2014/main" val="1038298202"/>
                  </a:ext>
                </a:extLst>
              </a:tr>
            </a:tbl>
          </a:graphicData>
        </a:graphic>
      </p:graphicFrame>
      <p:graphicFrame>
        <p:nvGraphicFramePr>
          <p:cNvPr id="8" name="Table 7">
            <a:extLst>
              <a:ext uri="{FF2B5EF4-FFF2-40B4-BE49-F238E27FC236}">
                <a16:creationId xmlns:a16="http://schemas.microsoft.com/office/drawing/2014/main" id="{B02ADFA9-9297-4763-8031-621AAB4D6BAB}"/>
              </a:ext>
            </a:extLst>
          </p:cNvPr>
          <p:cNvGraphicFramePr>
            <a:graphicFrameLocks noGrp="1"/>
          </p:cNvGraphicFramePr>
          <p:nvPr>
            <p:extLst/>
          </p:nvPr>
        </p:nvGraphicFramePr>
        <p:xfrm>
          <a:off x="8468882" y="6200414"/>
          <a:ext cx="6397526" cy="365760"/>
        </p:xfrm>
        <a:graphic>
          <a:graphicData uri="http://schemas.openxmlformats.org/drawingml/2006/table">
            <a:tbl>
              <a:tblPr/>
              <a:tblGrid>
                <a:gridCol w="6397526">
                  <a:extLst>
                    <a:ext uri="{9D8B030D-6E8A-4147-A177-3AD203B41FA5}">
                      <a16:colId xmlns:a16="http://schemas.microsoft.com/office/drawing/2014/main" val="1018549497"/>
                    </a:ext>
                  </a:extLst>
                </a:gridCol>
              </a:tblGrid>
              <a:tr h="0">
                <a:tc>
                  <a:txBody>
                    <a:bodyPr/>
                    <a:lstStyle/>
                    <a:p>
                      <a:endParaRPr lang="it-IT" dirty="0">
                        <a:effectLst/>
                      </a:endParaRPr>
                    </a:p>
                  </a:txBody>
                  <a:tcPr anchor="ctr">
                    <a:lnL>
                      <a:noFill/>
                    </a:lnL>
                    <a:lnR>
                      <a:noFill/>
                    </a:lnR>
                    <a:lnT>
                      <a:noFill/>
                    </a:lnT>
                    <a:lnB>
                      <a:noFill/>
                    </a:lnB>
                  </a:tcPr>
                </a:tc>
                <a:extLst>
                  <a:ext uri="{0D108BD9-81ED-4DB2-BD59-A6C34878D82A}">
                    <a16:rowId xmlns:a16="http://schemas.microsoft.com/office/drawing/2014/main" val="4139717422"/>
                  </a:ext>
                </a:extLst>
              </a:tr>
            </a:tbl>
          </a:graphicData>
        </a:graphic>
      </p:graphicFrame>
      <p:sp>
        <p:nvSpPr>
          <p:cNvPr id="2" name="TextBox 1">
            <a:extLst>
              <a:ext uri="{FF2B5EF4-FFF2-40B4-BE49-F238E27FC236}">
                <a16:creationId xmlns:a16="http://schemas.microsoft.com/office/drawing/2014/main" id="{656DA49D-E7D5-4194-BE89-095228FDEDE9}"/>
              </a:ext>
            </a:extLst>
          </p:cNvPr>
          <p:cNvSpPr txBox="1"/>
          <p:nvPr/>
        </p:nvSpPr>
        <p:spPr>
          <a:xfrm>
            <a:off x="5326634" y="4418720"/>
            <a:ext cx="6979411" cy="2031325"/>
          </a:xfrm>
          <a:prstGeom prst="rect">
            <a:avLst/>
          </a:prstGeom>
          <a:noFill/>
        </p:spPr>
        <p:txBody>
          <a:bodyPr wrap="none" rtlCol="0">
            <a:spAutoFit/>
          </a:bodyPr>
          <a:lstStyle/>
          <a:p>
            <a:r>
              <a:rPr lang="fr-BE" b="1" dirty="0"/>
              <a:t>Michel-Eugène Chevreul, </a:t>
            </a:r>
            <a:r>
              <a:rPr lang="fr-BE" b="1" i="1" dirty="0"/>
              <a:t>De la loi du contraste simultané des couleurs </a:t>
            </a:r>
          </a:p>
          <a:p>
            <a:r>
              <a:rPr lang="fr-BE" b="1" i="1" dirty="0"/>
              <a:t>et de l’assortiment des objets colorés</a:t>
            </a:r>
            <a:r>
              <a:rPr lang="fr-BE" b="1" dirty="0"/>
              <a:t> </a:t>
            </a:r>
            <a:r>
              <a:rPr lang="fr-BE" b="1" i="1" dirty="0"/>
              <a:t>considérés d’après cette loi </a:t>
            </a:r>
          </a:p>
          <a:p>
            <a:r>
              <a:rPr lang="fr-BE" b="1" i="1" dirty="0"/>
              <a:t>dans ses rapports avec la peinture, les tapisseries des Gobelins, </a:t>
            </a:r>
          </a:p>
          <a:p>
            <a:r>
              <a:rPr lang="fr-BE" b="1" i="1" dirty="0"/>
              <a:t>les tapisseries de Beauvais pour meubles, les tapis, la mosaïque, </a:t>
            </a:r>
          </a:p>
          <a:p>
            <a:r>
              <a:rPr lang="fr-BE" b="1" i="1" dirty="0"/>
              <a:t>les vitraux colorés, l’impression des étoffes, l’imprimerie, l’enluminure, </a:t>
            </a:r>
          </a:p>
          <a:p>
            <a:r>
              <a:rPr lang="fr-BE" b="1" i="1" dirty="0"/>
              <a:t>la décoration, des édifices, l’habillement et l’horticulture</a:t>
            </a:r>
            <a:r>
              <a:rPr lang="fr-BE" dirty="0"/>
              <a:t>,</a:t>
            </a:r>
          </a:p>
          <a:p>
            <a:r>
              <a:rPr lang="fr-BE" dirty="0"/>
              <a:t>Paris, </a:t>
            </a:r>
            <a:r>
              <a:rPr lang="fr-BE" dirty="0" err="1"/>
              <a:t>Pitois</a:t>
            </a:r>
            <a:r>
              <a:rPr lang="fr-BE" dirty="0"/>
              <a:t>-Levrault, 1839</a:t>
            </a:r>
          </a:p>
        </p:txBody>
      </p:sp>
      <p:pic>
        <p:nvPicPr>
          <p:cNvPr id="2050" name="Picture 2" descr="RÃ©sultat de recherche d'images pour &quot;colour simultaneous contrast chevreul&quot;">
            <a:extLst>
              <a:ext uri="{FF2B5EF4-FFF2-40B4-BE49-F238E27FC236}">
                <a16:creationId xmlns:a16="http://schemas.microsoft.com/office/drawing/2014/main" id="{CB22513F-60E4-4389-96D7-5A41295DE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38" y="5190296"/>
            <a:ext cx="2035428" cy="11513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2DC6BCD-8A4D-45D5-A2CE-4FC040D63DF2}"/>
              </a:ext>
            </a:extLst>
          </p:cNvPr>
          <p:cNvSpPr/>
          <p:nvPr/>
        </p:nvSpPr>
        <p:spPr>
          <a:xfrm>
            <a:off x="5751320" y="5323251"/>
            <a:ext cx="6982911" cy="369332"/>
          </a:xfrm>
          <a:prstGeom prst="rect">
            <a:avLst/>
          </a:prstGeom>
        </p:spPr>
        <p:txBody>
          <a:bodyPr wrap="square">
            <a:spAutoFit/>
          </a:bodyPr>
          <a:lstStyle/>
          <a:p>
            <a:endParaRPr lang="fr-BE" dirty="0"/>
          </a:p>
        </p:txBody>
      </p:sp>
      <p:pic>
        <p:nvPicPr>
          <p:cNvPr id="2052" name="Picture 4" descr="RÃ©sultat de recherche d'images pour &quot;chevreul couleurs&quot;">
            <a:extLst>
              <a:ext uri="{FF2B5EF4-FFF2-40B4-BE49-F238E27FC236}">
                <a16:creationId xmlns:a16="http://schemas.microsoft.com/office/drawing/2014/main" id="{45FDBAC3-398B-437A-8F0E-8A1EC669B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238" y="4047308"/>
            <a:ext cx="2478538" cy="24785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68F324-9E34-4DDE-9DCF-828C89D267C5}"/>
              </a:ext>
            </a:extLst>
          </p:cNvPr>
          <p:cNvSpPr txBox="1"/>
          <p:nvPr/>
        </p:nvSpPr>
        <p:spPr>
          <a:xfrm>
            <a:off x="983183" y="52301"/>
            <a:ext cx="1487138" cy="400110"/>
          </a:xfrm>
          <a:prstGeom prst="rect">
            <a:avLst/>
          </a:prstGeom>
          <a:noFill/>
        </p:spPr>
        <p:txBody>
          <a:bodyPr wrap="none" rtlCol="0">
            <a:spAutoFit/>
          </a:bodyPr>
          <a:lstStyle/>
          <a:p>
            <a:r>
              <a:rPr lang="fr-BE" sz="2000" b="1" dirty="0"/>
              <a:t>Assortiment</a:t>
            </a:r>
          </a:p>
        </p:txBody>
      </p:sp>
      <p:pic>
        <p:nvPicPr>
          <p:cNvPr id="14" name="Picture 13">
            <a:extLst>
              <a:ext uri="{FF2B5EF4-FFF2-40B4-BE49-F238E27FC236}">
                <a16:creationId xmlns:a16="http://schemas.microsoft.com/office/drawing/2014/main" id="{1C271138-3CB6-48C1-A9F2-901A8937E68D}"/>
              </a:ext>
            </a:extLst>
          </p:cNvPr>
          <p:cNvPicPr>
            <a:picLocks noChangeAspect="1"/>
          </p:cNvPicPr>
          <p:nvPr/>
        </p:nvPicPr>
        <p:blipFill rotWithShape="1">
          <a:blip r:embed="rId6">
            <a:extLst>
              <a:ext uri="{28A0092B-C50C-407E-A947-70E740481C1C}">
                <a14:useLocalDpi xmlns:a14="http://schemas.microsoft.com/office/drawing/2010/main" val="0"/>
              </a:ext>
            </a:extLst>
          </a:blip>
          <a:srcRect l="11927" t="11070" r="25267" b="10642"/>
          <a:stretch/>
        </p:blipFill>
        <p:spPr>
          <a:xfrm rot="5400000">
            <a:off x="8569419" y="736198"/>
            <a:ext cx="3119376" cy="2187149"/>
          </a:xfrm>
          <a:prstGeom prst="rect">
            <a:avLst/>
          </a:prstGeom>
        </p:spPr>
      </p:pic>
      <p:sp>
        <p:nvSpPr>
          <p:cNvPr id="10" name="TextBox 9">
            <a:extLst>
              <a:ext uri="{FF2B5EF4-FFF2-40B4-BE49-F238E27FC236}">
                <a16:creationId xmlns:a16="http://schemas.microsoft.com/office/drawing/2014/main" id="{8BF5A269-B632-4C1F-A1F1-4861CAB92A62}"/>
              </a:ext>
            </a:extLst>
          </p:cNvPr>
          <p:cNvSpPr txBox="1"/>
          <p:nvPr/>
        </p:nvSpPr>
        <p:spPr>
          <a:xfrm>
            <a:off x="8969410" y="3337053"/>
            <a:ext cx="2838149" cy="369332"/>
          </a:xfrm>
          <a:prstGeom prst="rect">
            <a:avLst/>
          </a:prstGeom>
          <a:noFill/>
        </p:spPr>
        <p:txBody>
          <a:bodyPr wrap="none" rtlCol="0">
            <a:spAutoFit/>
          </a:bodyPr>
          <a:lstStyle/>
          <a:p>
            <a:r>
              <a:rPr lang="fr-BE" dirty="0"/>
              <a:t>TBJ, </a:t>
            </a:r>
            <a:r>
              <a:rPr lang="fr-BE" i="1" dirty="0"/>
              <a:t>Le souk de Tanger</a:t>
            </a:r>
            <a:r>
              <a:rPr lang="fr-BE" dirty="0"/>
              <a:t>, 2013</a:t>
            </a:r>
          </a:p>
        </p:txBody>
      </p:sp>
    </p:spTree>
    <p:extLst>
      <p:ext uri="{BB962C8B-B14F-4D97-AF65-F5344CB8AC3E}">
        <p14:creationId xmlns:p14="http://schemas.microsoft.com/office/powerpoint/2010/main" val="278546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cineclubdecaen.com/peinture/peintres/matisse/naturemorteencamaieudebleu.jpg">
            <a:extLst>
              <a:ext uri="{FF2B5EF4-FFF2-40B4-BE49-F238E27FC236}">
                <a16:creationId xmlns:a16="http://schemas.microsoft.com/office/drawing/2014/main" id="{E20ED0DE-1EA9-483A-B67A-E7E9987EA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811" y="969610"/>
            <a:ext cx="4824343" cy="37243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D23BE42-CF7F-4AAA-BA43-F417A8B1C1CA}"/>
              </a:ext>
            </a:extLst>
          </p:cNvPr>
          <p:cNvSpPr/>
          <p:nvPr/>
        </p:nvSpPr>
        <p:spPr>
          <a:xfrm>
            <a:off x="6996418" y="4861314"/>
            <a:ext cx="6096000" cy="584775"/>
          </a:xfrm>
          <a:prstGeom prst="rect">
            <a:avLst/>
          </a:prstGeom>
        </p:spPr>
        <p:txBody>
          <a:bodyPr>
            <a:spAutoFit/>
          </a:bodyPr>
          <a:lstStyle/>
          <a:p>
            <a:r>
              <a:rPr lang="fr-BE" sz="1600" dirty="0">
                <a:solidFill>
                  <a:srgbClr val="000000"/>
                </a:solidFill>
              </a:rPr>
              <a:t>HM, </a:t>
            </a:r>
            <a:r>
              <a:rPr lang="fr-BE" sz="1600" i="1" dirty="0">
                <a:solidFill>
                  <a:srgbClr val="000000"/>
                </a:solidFill>
              </a:rPr>
              <a:t>Nature morte en camaïeu de bleu</a:t>
            </a:r>
            <a:r>
              <a:rPr lang="fr-BE" sz="1600" dirty="0">
                <a:solidFill>
                  <a:srgbClr val="000000"/>
                </a:solidFill>
              </a:rPr>
              <a:t>, 1909, h/t, </a:t>
            </a:r>
          </a:p>
          <a:p>
            <a:r>
              <a:rPr lang="fr-BE" sz="1600" dirty="0">
                <a:solidFill>
                  <a:srgbClr val="000000"/>
                </a:solidFill>
              </a:rPr>
              <a:t>88 × 118 cm, St Pétersbourg, Musée de l’Ermitage</a:t>
            </a:r>
            <a:endParaRPr lang="fr-BE" sz="1600" dirty="0"/>
          </a:p>
        </p:txBody>
      </p:sp>
      <p:pic>
        <p:nvPicPr>
          <p:cNvPr id="7" name="Picture 2" descr="Image associÃ©e">
            <a:extLst>
              <a:ext uri="{FF2B5EF4-FFF2-40B4-BE49-F238E27FC236}">
                <a16:creationId xmlns:a16="http://schemas.microsoft.com/office/drawing/2014/main" id="{7995BE11-21E4-4761-9EDD-367BA041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601" y="935115"/>
            <a:ext cx="4638272" cy="37933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CCA84F-1DD5-4065-B8F0-5933A3CB13D8}"/>
              </a:ext>
            </a:extLst>
          </p:cNvPr>
          <p:cNvSpPr/>
          <p:nvPr/>
        </p:nvSpPr>
        <p:spPr>
          <a:xfrm>
            <a:off x="1603084" y="4861314"/>
            <a:ext cx="6096000" cy="584775"/>
          </a:xfrm>
          <a:prstGeom prst="rect">
            <a:avLst/>
          </a:prstGeom>
        </p:spPr>
        <p:txBody>
          <a:bodyPr>
            <a:spAutoFit/>
          </a:bodyPr>
          <a:lstStyle/>
          <a:p>
            <a:r>
              <a:rPr lang="fr-BE" sz="1600" dirty="0"/>
              <a:t>HM, </a:t>
            </a:r>
            <a:r>
              <a:rPr lang="fr-BE" sz="1600" i="1" dirty="0"/>
              <a:t>La desserte, harmonie rouge</a:t>
            </a:r>
            <a:r>
              <a:rPr lang="fr-BE" sz="1600" dirty="0"/>
              <a:t>,  1908, h/t, </a:t>
            </a:r>
          </a:p>
          <a:p>
            <a:r>
              <a:rPr lang="fr-BE" sz="1600" dirty="0"/>
              <a:t>180,5 X 221 cm, Saint </a:t>
            </a:r>
            <a:r>
              <a:rPr lang="fr-BE" sz="1600" dirty="0" err="1"/>
              <a:t>Petersbourg</a:t>
            </a:r>
            <a:r>
              <a:rPr lang="fr-BE" sz="1600" dirty="0"/>
              <a:t>, Musée de l’Ermitage</a:t>
            </a:r>
          </a:p>
        </p:txBody>
      </p:sp>
      <p:pic>
        <p:nvPicPr>
          <p:cNvPr id="8" name="Picture 4" descr="Henri Matisse, La femme au chapeau, 1905, MoMA San Francisco">
            <a:extLst>
              <a:ext uri="{FF2B5EF4-FFF2-40B4-BE49-F238E27FC236}">
                <a16:creationId xmlns:a16="http://schemas.microsoft.com/office/drawing/2014/main" id="{49EC1ECE-646C-41A7-97BB-747C4F2E3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49" y="237641"/>
            <a:ext cx="1189814" cy="16885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E3BFA6-02B0-4566-8463-C80AB23832D6}"/>
              </a:ext>
            </a:extLst>
          </p:cNvPr>
          <p:cNvSpPr/>
          <p:nvPr/>
        </p:nvSpPr>
        <p:spPr>
          <a:xfrm>
            <a:off x="101958" y="2147109"/>
            <a:ext cx="6096000" cy="1077218"/>
          </a:xfrm>
          <a:prstGeom prst="rect">
            <a:avLst/>
          </a:prstGeom>
        </p:spPr>
        <p:txBody>
          <a:bodyPr>
            <a:spAutoFit/>
          </a:bodyPr>
          <a:lstStyle/>
          <a:p>
            <a:r>
              <a:rPr lang="fr-BE" sz="1600" dirty="0"/>
              <a:t>HM, </a:t>
            </a:r>
            <a:r>
              <a:rPr lang="fr-BE" sz="1600" i="1" dirty="0"/>
              <a:t>La femme </a:t>
            </a:r>
          </a:p>
          <a:p>
            <a:r>
              <a:rPr lang="fr-BE" sz="1600" i="1" dirty="0"/>
              <a:t>au chapeau</a:t>
            </a:r>
            <a:r>
              <a:rPr lang="fr-BE" sz="1600" dirty="0"/>
              <a:t>, 1905, </a:t>
            </a:r>
          </a:p>
          <a:p>
            <a:r>
              <a:rPr lang="fr-BE" sz="1600" dirty="0" err="1"/>
              <a:t>MoMA</a:t>
            </a:r>
            <a:r>
              <a:rPr lang="fr-BE" sz="1600" dirty="0"/>
              <a:t> </a:t>
            </a:r>
          </a:p>
          <a:p>
            <a:r>
              <a:rPr lang="fr-BE" sz="1600" dirty="0"/>
              <a:t>San Francisco</a:t>
            </a:r>
          </a:p>
        </p:txBody>
      </p:sp>
    </p:spTree>
    <p:extLst>
      <p:ext uri="{BB962C8B-B14F-4D97-AF65-F5344CB8AC3E}">
        <p14:creationId xmlns:p14="http://schemas.microsoft.com/office/powerpoint/2010/main" val="3919960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associÃ©e">
            <a:extLst>
              <a:ext uri="{FF2B5EF4-FFF2-40B4-BE49-F238E27FC236}">
                <a16:creationId xmlns:a16="http://schemas.microsoft.com/office/drawing/2014/main" id="{019C4D09-2684-4A85-80DD-600AA900E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0652" y="888379"/>
            <a:ext cx="3578575" cy="41302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3385E4-6DD2-498C-BB26-F85407551844}"/>
              </a:ext>
            </a:extLst>
          </p:cNvPr>
          <p:cNvSpPr txBox="1"/>
          <p:nvPr/>
        </p:nvSpPr>
        <p:spPr>
          <a:xfrm>
            <a:off x="5016617" y="412198"/>
            <a:ext cx="3462679" cy="369332"/>
          </a:xfrm>
          <a:prstGeom prst="rect">
            <a:avLst/>
          </a:prstGeom>
          <a:noFill/>
        </p:spPr>
        <p:txBody>
          <a:bodyPr wrap="none" rtlCol="0">
            <a:spAutoFit/>
          </a:bodyPr>
          <a:lstStyle/>
          <a:p>
            <a:r>
              <a:rPr lang="fr-BE" dirty="0"/>
              <a:t>Henri Matisse, </a:t>
            </a:r>
            <a:r>
              <a:rPr lang="fr-BE" i="1" dirty="0"/>
              <a:t>Triptyque marocain </a:t>
            </a:r>
          </a:p>
        </p:txBody>
      </p:sp>
      <p:pic>
        <p:nvPicPr>
          <p:cNvPr id="4" name="Picture 3">
            <a:extLst>
              <a:ext uri="{FF2B5EF4-FFF2-40B4-BE49-F238E27FC236}">
                <a16:creationId xmlns:a16="http://schemas.microsoft.com/office/drawing/2014/main" id="{995620F4-6284-4978-835A-F08B5ED73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 y="838651"/>
            <a:ext cx="2990013" cy="4212819"/>
          </a:xfrm>
          <a:prstGeom prst="rect">
            <a:avLst/>
          </a:prstGeom>
        </p:spPr>
      </p:pic>
      <p:sp>
        <p:nvSpPr>
          <p:cNvPr id="5" name="Rectangle 4">
            <a:extLst>
              <a:ext uri="{FF2B5EF4-FFF2-40B4-BE49-F238E27FC236}">
                <a16:creationId xmlns:a16="http://schemas.microsoft.com/office/drawing/2014/main" id="{8689C3B6-4D81-446E-874C-FE7400E565A3}"/>
              </a:ext>
            </a:extLst>
          </p:cNvPr>
          <p:cNvSpPr/>
          <p:nvPr/>
        </p:nvSpPr>
        <p:spPr>
          <a:xfrm>
            <a:off x="733439" y="5051470"/>
            <a:ext cx="6096000" cy="923330"/>
          </a:xfrm>
          <a:prstGeom prst="rect">
            <a:avLst/>
          </a:prstGeom>
        </p:spPr>
        <p:txBody>
          <a:bodyPr>
            <a:spAutoFit/>
          </a:bodyPr>
          <a:lstStyle/>
          <a:p>
            <a:r>
              <a:rPr lang="fr-BE" i="1" dirty="0">
                <a:solidFill>
                  <a:srgbClr val="000000"/>
                </a:solidFill>
              </a:rPr>
              <a:t>Paysage vu de la fenêtre, </a:t>
            </a:r>
            <a:r>
              <a:rPr lang="fr-BE" dirty="0">
                <a:solidFill>
                  <a:srgbClr val="000000"/>
                </a:solidFill>
              </a:rPr>
              <a:t>1912-1913</a:t>
            </a:r>
          </a:p>
          <a:p>
            <a:br>
              <a:rPr lang="fr-BE" dirty="0"/>
            </a:br>
            <a:endParaRPr lang="fr-BE" dirty="0"/>
          </a:p>
        </p:txBody>
      </p:sp>
      <p:sp>
        <p:nvSpPr>
          <p:cNvPr id="6" name="Rectangle 5">
            <a:extLst>
              <a:ext uri="{FF2B5EF4-FFF2-40B4-BE49-F238E27FC236}">
                <a16:creationId xmlns:a16="http://schemas.microsoft.com/office/drawing/2014/main" id="{9C2D738F-EEAC-4C13-BBC8-F36F2C004859}"/>
              </a:ext>
            </a:extLst>
          </p:cNvPr>
          <p:cNvSpPr/>
          <p:nvPr/>
        </p:nvSpPr>
        <p:spPr>
          <a:xfrm>
            <a:off x="4386298" y="5021723"/>
            <a:ext cx="2669962" cy="369332"/>
          </a:xfrm>
          <a:prstGeom prst="rect">
            <a:avLst/>
          </a:prstGeom>
        </p:spPr>
        <p:txBody>
          <a:bodyPr wrap="none">
            <a:spAutoFit/>
          </a:bodyPr>
          <a:lstStyle/>
          <a:p>
            <a:r>
              <a:rPr lang="fr-BE" i="1" dirty="0">
                <a:solidFill>
                  <a:srgbClr val="000000"/>
                </a:solidFill>
              </a:rPr>
              <a:t>Zohra sur la terrasse, </a:t>
            </a:r>
            <a:r>
              <a:rPr lang="fr-BE" dirty="0">
                <a:solidFill>
                  <a:srgbClr val="000000"/>
                </a:solidFill>
              </a:rPr>
              <a:t>1913</a:t>
            </a:r>
            <a:endParaRPr lang="fr-BE" dirty="0"/>
          </a:p>
        </p:txBody>
      </p:sp>
      <p:pic>
        <p:nvPicPr>
          <p:cNvPr id="1026" name="Picture 2" descr="La Porte de la casbah">
            <a:extLst>
              <a:ext uri="{FF2B5EF4-FFF2-40B4-BE49-F238E27FC236}">
                <a16:creationId xmlns:a16="http://schemas.microsoft.com/office/drawing/2014/main" id="{CA495B28-0EE0-4FFE-A969-AFEEA83BF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385" y="888379"/>
            <a:ext cx="3134959" cy="41302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C91B12-3527-4587-BA44-6C8D43352E63}"/>
              </a:ext>
            </a:extLst>
          </p:cNvPr>
          <p:cNvSpPr txBox="1"/>
          <p:nvPr/>
        </p:nvSpPr>
        <p:spPr>
          <a:xfrm>
            <a:off x="8410562" y="5018607"/>
            <a:ext cx="2748253" cy="369332"/>
          </a:xfrm>
          <a:prstGeom prst="rect">
            <a:avLst/>
          </a:prstGeom>
          <a:noFill/>
        </p:spPr>
        <p:txBody>
          <a:bodyPr wrap="none" rtlCol="0">
            <a:spAutoFit/>
          </a:bodyPr>
          <a:lstStyle/>
          <a:p>
            <a:r>
              <a:rPr lang="fr-BE" i="1" dirty="0"/>
              <a:t>La porte de la casbah</a:t>
            </a:r>
            <a:r>
              <a:rPr lang="fr-BE" dirty="0"/>
              <a:t>, 1912</a:t>
            </a:r>
          </a:p>
        </p:txBody>
      </p:sp>
    </p:spTree>
    <p:extLst>
      <p:ext uri="{BB962C8B-B14F-4D97-AF65-F5344CB8AC3E}">
        <p14:creationId xmlns:p14="http://schemas.microsoft.com/office/powerpoint/2010/main" val="216203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Paysage marocain (acanthes), 1912. Â© DR">
            <a:extLst>
              <a:ext uri="{FF2B5EF4-FFF2-40B4-BE49-F238E27FC236}">
                <a16:creationId xmlns:a16="http://schemas.microsoft.com/office/drawing/2014/main" id="{0508C78B-B5D2-4D3C-B2F6-D8364D11EF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3" name="AutoShape 4" descr="Paysage marocain (acanthes), 1912. Â© DR">
            <a:extLst>
              <a:ext uri="{FF2B5EF4-FFF2-40B4-BE49-F238E27FC236}">
                <a16:creationId xmlns:a16="http://schemas.microsoft.com/office/drawing/2014/main" id="{092C9587-D3C9-4A57-AD43-54042F27E41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5" name="Picture 4">
            <a:extLst>
              <a:ext uri="{FF2B5EF4-FFF2-40B4-BE49-F238E27FC236}">
                <a16:creationId xmlns:a16="http://schemas.microsoft.com/office/drawing/2014/main" id="{5586453C-6B7B-429C-967B-528739A22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50" y="400304"/>
            <a:ext cx="3142215" cy="4562669"/>
          </a:xfrm>
          <a:prstGeom prst="rect">
            <a:avLst/>
          </a:prstGeom>
        </p:spPr>
      </p:pic>
      <p:sp>
        <p:nvSpPr>
          <p:cNvPr id="6" name="Rectangle 5">
            <a:extLst>
              <a:ext uri="{FF2B5EF4-FFF2-40B4-BE49-F238E27FC236}">
                <a16:creationId xmlns:a16="http://schemas.microsoft.com/office/drawing/2014/main" id="{22320D9C-E3D8-476B-8417-B5C94D57EDE8}"/>
              </a:ext>
            </a:extLst>
          </p:cNvPr>
          <p:cNvSpPr/>
          <p:nvPr/>
        </p:nvSpPr>
        <p:spPr>
          <a:xfrm>
            <a:off x="152400" y="5020484"/>
            <a:ext cx="6096000" cy="923330"/>
          </a:xfrm>
          <a:prstGeom prst="rect">
            <a:avLst/>
          </a:prstGeom>
        </p:spPr>
        <p:txBody>
          <a:bodyPr>
            <a:spAutoFit/>
          </a:bodyPr>
          <a:lstStyle/>
          <a:p>
            <a:r>
              <a:rPr lang="fr-BE" dirty="0">
                <a:solidFill>
                  <a:srgbClr val="000000"/>
                </a:solidFill>
              </a:rPr>
              <a:t>HM, </a:t>
            </a:r>
            <a:r>
              <a:rPr lang="fr-BE" i="1" dirty="0">
                <a:solidFill>
                  <a:srgbClr val="000000"/>
                </a:solidFill>
              </a:rPr>
              <a:t>Paysage marocain (acanthes)</a:t>
            </a:r>
            <a:r>
              <a:rPr lang="fr-BE" dirty="0">
                <a:solidFill>
                  <a:srgbClr val="000000"/>
                </a:solidFill>
              </a:rPr>
              <a:t>, 1912</a:t>
            </a:r>
          </a:p>
          <a:p>
            <a:br>
              <a:rPr lang="fr-BE" dirty="0"/>
            </a:br>
            <a:endParaRPr lang="fr-BE" dirty="0"/>
          </a:p>
        </p:txBody>
      </p:sp>
      <p:sp>
        <p:nvSpPr>
          <p:cNvPr id="10" name="AutoShape 6" descr="Zohra en jaune, 1912 Â© DR">
            <a:extLst>
              <a:ext uri="{FF2B5EF4-FFF2-40B4-BE49-F238E27FC236}">
                <a16:creationId xmlns:a16="http://schemas.microsoft.com/office/drawing/2014/main" id="{0F69BA24-4BCE-4AE8-AC44-4A1C44E4390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3" name="Rectangle 12">
            <a:extLst>
              <a:ext uri="{FF2B5EF4-FFF2-40B4-BE49-F238E27FC236}">
                <a16:creationId xmlns:a16="http://schemas.microsoft.com/office/drawing/2014/main" id="{C2DA1466-8BFB-4CB4-8279-015751391924}"/>
              </a:ext>
            </a:extLst>
          </p:cNvPr>
          <p:cNvSpPr/>
          <p:nvPr/>
        </p:nvSpPr>
        <p:spPr>
          <a:xfrm>
            <a:off x="3556293" y="3471021"/>
            <a:ext cx="2518638" cy="369332"/>
          </a:xfrm>
          <a:prstGeom prst="rect">
            <a:avLst/>
          </a:prstGeom>
        </p:spPr>
        <p:txBody>
          <a:bodyPr wrap="square">
            <a:spAutoFit/>
          </a:bodyPr>
          <a:lstStyle/>
          <a:p>
            <a:r>
              <a:rPr lang="fr-BE" dirty="0">
                <a:solidFill>
                  <a:srgbClr val="000000"/>
                </a:solidFill>
              </a:rPr>
              <a:t>HM, </a:t>
            </a:r>
            <a:r>
              <a:rPr lang="fr-BE" i="1" dirty="0">
                <a:solidFill>
                  <a:srgbClr val="000000"/>
                </a:solidFill>
              </a:rPr>
              <a:t>Café arabe</a:t>
            </a:r>
            <a:r>
              <a:rPr lang="fr-BE" dirty="0">
                <a:solidFill>
                  <a:srgbClr val="000000"/>
                </a:solidFill>
              </a:rPr>
              <a:t>, 1913 </a:t>
            </a:r>
            <a:endParaRPr lang="fr-BE" dirty="0"/>
          </a:p>
        </p:txBody>
      </p:sp>
      <p:pic>
        <p:nvPicPr>
          <p:cNvPr id="16" name="Picture 15">
            <a:extLst>
              <a:ext uri="{FF2B5EF4-FFF2-40B4-BE49-F238E27FC236}">
                <a16:creationId xmlns:a16="http://schemas.microsoft.com/office/drawing/2014/main" id="{83B57889-0C12-4B93-9B88-9DB816DF9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667" y="603349"/>
            <a:ext cx="4154055" cy="2798194"/>
          </a:xfrm>
          <a:prstGeom prst="rect">
            <a:avLst/>
          </a:prstGeom>
        </p:spPr>
      </p:pic>
      <p:sp>
        <p:nvSpPr>
          <p:cNvPr id="17" name="Rectangle 16">
            <a:extLst>
              <a:ext uri="{FF2B5EF4-FFF2-40B4-BE49-F238E27FC236}">
                <a16:creationId xmlns:a16="http://schemas.microsoft.com/office/drawing/2014/main" id="{07BAE65E-47F2-473C-AB73-340F652E8955}"/>
              </a:ext>
            </a:extLst>
          </p:cNvPr>
          <p:cNvSpPr/>
          <p:nvPr/>
        </p:nvSpPr>
        <p:spPr>
          <a:xfrm>
            <a:off x="7243072" y="3456457"/>
            <a:ext cx="2554033" cy="369332"/>
          </a:xfrm>
          <a:prstGeom prst="rect">
            <a:avLst/>
          </a:prstGeom>
        </p:spPr>
        <p:txBody>
          <a:bodyPr wrap="none">
            <a:spAutoFit/>
          </a:bodyPr>
          <a:lstStyle/>
          <a:p>
            <a:r>
              <a:rPr lang="fr-BE" dirty="0">
                <a:solidFill>
                  <a:srgbClr val="000000"/>
                </a:solidFill>
              </a:rPr>
              <a:t>HM, </a:t>
            </a:r>
            <a:r>
              <a:rPr lang="fr-BE" i="1" dirty="0">
                <a:solidFill>
                  <a:srgbClr val="000000"/>
                </a:solidFill>
              </a:rPr>
              <a:t>Les Marocains</a:t>
            </a:r>
            <a:r>
              <a:rPr lang="fr-BE" dirty="0">
                <a:solidFill>
                  <a:srgbClr val="000000"/>
                </a:solidFill>
              </a:rPr>
              <a:t>, 1916</a:t>
            </a:r>
            <a:endParaRPr lang="fr-BE" dirty="0"/>
          </a:p>
        </p:txBody>
      </p:sp>
      <p:pic>
        <p:nvPicPr>
          <p:cNvPr id="6146" name="Picture 2" descr="RÃ©sultat de recherche d'images pour &quot;cafÃ© arabe matisse&quot;">
            <a:extLst>
              <a:ext uri="{FF2B5EF4-FFF2-40B4-BE49-F238E27FC236}">
                <a16:creationId xmlns:a16="http://schemas.microsoft.com/office/drawing/2014/main" id="{B815F049-3190-4D2B-B53E-1FA0EEBC0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442" y="580247"/>
            <a:ext cx="3498748" cy="292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3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Ã©sultat de recherche d'images pour &quot;tahar ben jelloun peinture&quot;">
            <a:extLst>
              <a:ext uri="{FF2B5EF4-FFF2-40B4-BE49-F238E27FC236}">
                <a16:creationId xmlns:a16="http://schemas.microsoft.com/office/drawing/2014/main" id="{A9237DB7-45BF-4553-987C-32954B648E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12" b="20616"/>
          <a:stretch/>
        </p:blipFill>
        <p:spPr bwMode="auto">
          <a:xfrm>
            <a:off x="259967" y="890355"/>
            <a:ext cx="10637425" cy="36599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4696" y="4624020"/>
            <a:ext cx="9884095" cy="923330"/>
          </a:xfrm>
          <a:prstGeom prst="rect">
            <a:avLst/>
          </a:prstGeom>
        </p:spPr>
        <p:txBody>
          <a:bodyPr wrap="square">
            <a:spAutoFit/>
          </a:bodyPr>
          <a:lstStyle/>
          <a:p>
            <a:r>
              <a:rPr lang="fr-FR" dirty="0"/>
              <a:t>TBJ, Acrylique sur toile, 50 x 150 cm, pp. 40-41</a:t>
            </a:r>
          </a:p>
          <a:p>
            <a:r>
              <a:rPr lang="fr-FR" dirty="0"/>
              <a:t>« tables de la loi entourées de texte »</a:t>
            </a:r>
            <a:endParaRPr lang="fr-BE" dirty="0"/>
          </a:p>
          <a:p>
            <a:endParaRPr lang="en-US" dirty="0"/>
          </a:p>
        </p:txBody>
      </p:sp>
      <p:sp>
        <p:nvSpPr>
          <p:cNvPr id="4" name="TextBox 3">
            <a:extLst>
              <a:ext uri="{FF2B5EF4-FFF2-40B4-BE49-F238E27FC236}">
                <a16:creationId xmlns:a16="http://schemas.microsoft.com/office/drawing/2014/main" id="{6AFAC274-6398-41DE-B3BF-E7E807A36903}"/>
              </a:ext>
            </a:extLst>
          </p:cNvPr>
          <p:cNvSpPr txBox="1"/>
          <p:nvPr/>
        </p:nvSpPr>
        <p:spPr>
          <a:xfrm>
            <a:off x="771788" y="354933"/>
            <a:ext cx="4806892" cy="461665"/>
          </a:xfrm>
          <a:prstGeom prst="rect">
            <a:avLst/>
          </a:prstGeom>
          <a:noFill/>
        </p:spPr>
        <p:txBody>
          <a:bodyPr wrap="square" rtlCol="0">
            <a:spAutoFit/>
          </a:bodyPr>
          <a:lstStyle/>
          <a:p>
            <a:r>
              <a:rPr lang="fr-BE" sz="2400" b="1" dirty="0"/>
              <a:t>3. Ben Jelloun-Matisse</a:t>
            </a:r>
          </a:p>
        </p:txBody>
      </p:sp>
    </p:spTree>
    <p:extLst>
      <p:ext uri="{BB962C8B-B14F-4D97-AF65-F5344CB8AC3E}">
        <p14:creationId xmlns:p14="http://schemas.microsoft.com/office/powerpoint/2010/main" val="161778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3630" y="423875"/>
            <a:ext cx="6096000" cy="646331"/>
          </a:xfrm>
          <a:prstGeom prst="rect">
            <a:avLst/>
          </a:prstGeom>
        </p:spPr>
        <p:txBody>
          <a:bodyPr>
            <a:spAutoFit/>
          </a:bodyPr>
          <a:lstStyle/>
          <a:p>
            <a:endParaRPr lang="fr-FR" dirty="0"/>
          </a:p>
          <a:p>
            <a:endParaRPr lang="fr-FR" dirty="0"/>
          </a:p>
        </p:txBody>
      </p:sp>
      <p:pic>
        <p:nvPicPr>
          <p:cNvPr id="3" name="Picture 2">
            <a:extLst>
              <a:ext uri="{FF2B5EF4-FFF2-40B4-BE49-F238E27FC236}">
                <a16:creationId xmlns:a16="http://schemas.microsoft.com/office/drawing/2014/main" id="{BAD36CCE-8990-4EEC-BE2D-D0312F5C9B1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8455" t="22603" r="20263" b="15061"/>
          <a:stretch/>
        </p:blipFill>
        <p:spPr>
          <a:xfrm>
            <a:off x="6560518" y="962461"/>
            <a:ext cx="5443411" cy="3114589"/>
          </a:xfrm>
          <a:prstGeom prst="rect">
            <a:avLst/>
          </a:prstGeom>
        </p:spPr>
      </p:pic>
      <p:pic>
        <p:nvPicPr>
          <p:cNvPr id="4" name="Picture 3">
            <a:extLst>
              <a:ext uri="{FF2B5EF4-FFF2-40B4-BE49-F238E27FC236}">
                <a16:creationId xmlns:a16="http://schemas.microsoft.com/office/drawing/2014/main" id="{07539AFE-27F6-46CE-BBF8-AA853B567F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201" y="962460"/>
            <a:ext cx="5537049" cy="3114590"/>
          </a:xfrm>
          <a:prstGeom prst="rect">
            <a:avLst/>
          </a:prstGeom>
        </p:spPr>
      </p:pic>
    </p:spTree>
    <p:extLst>
      <p:ext uri="{BB962C8B-B14F-4D97-AF65-F5344CB8AC3E}">
        <p14:creationId xmlns:p14="http://schemas.microsoft.com/office/powerpoint/2010/main" val="2713857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08" y="421450"/>
            <a:ext cx="5380594" cy="53626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9866" y="5870247"/>
            <a:ext cx="4229748" cy="369332"/>
          </a:xfrm>
          <a:prstGeom prst="rect">
            <a:avLst/>
          </a:prstGeom>
          <a:noFill/>
        </p:spPr>
        <p:txBody>
          <a:bodyPr wrap="none" rtlCol="0">
            <a:spAutoFit/>
          </a:bodyPr>
          <a:lstStyle/>
          <a:p>
            <a:r>
              <a:rPr lang="fr-FR" dirty="0"/>
              <a:t>TBJ, Acrylique sur toile, 150 x 150 cm, p. 77</a:t>
            </a:r>
            <a:endParaRPr lang="en-US" dirty="0"/>
          </a:p>
        </p:txBody>
      </p:sp>
      <p:pic>
        <p:nvPicPr>
          <p:cNvPr id="3076" name="Picture 4" descr="RÃ©sultat de recherche d'images pour &quot;matisse le lanceur de couteaux&quo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96000" y="3429000"/>
            <a:ext cx="3834388" cy="24911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7920" y="5920154"/>
            <a:ext cx="4461324" cy="646331"/>
          </a:xfrm>
          <a:prstGeom prst="rect">
            <a:avLst/>
          </a:prstGeom>
          <a:noFill/>
        </p:spPr>
        <p:txBody>
          <a:bodyPr wrap="square" rtlCol="0">
            <a:spAutoFit/>
          </a:bodyPr>
          <a:lstStyle/>
          <a:p>
            <a:r>
              <a:rPr lang="fr-FR" dirty="0"/>
              <a:t>HM, </a:t>
            </a:r>
            <a:r>
              <a:rPr lang="fr-FR" i="1" dirty="0"/>
              <a:t>Le lanceur de couteaux</a:t>
            </a:r>
            <a:r>
              <a:rPr lang="fr-FR" dirty="0"/>
              <a:t>, planche XV, pp. 78-79</a:t>
            </a:r>
            <a:endParaRPr lang="en-US" dirty="0"/>
          </a:p>
        </p:txBody>
      </p:sp>
      <p:pic>
        <p:nvPicPr>
          <p:cNvPr id="3078" name="Picture 6" descr="RÃ©sultat de recherche d'images pour &quot;matisse le  cauchemar de l'Ã©lÃ©phan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504" y="291515"/>
            <a:ext cx="3461380" cy="2232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21717" y="2642329"/>
            <a:ext cx="5120376" cy="646331"/>
          </a:xfrm>
          <a:prstGeom prst="rect">
            <a:avLst/>
          </a:prstGeom>
          <a:noFill/>
        </p:spPr>
        <p:txBody>
          <a:bodyPr wrap="none" rtlCol="0">
            <a:spAutoFit/>
          </a:bodyPr>
          <a:lstStyle/>
          <a:p>
            <a:r>
              <a:rPr lang="fr-FR" dirty="0"/>
              <a:t>HM, </a:t>
            </a:r>
            <a:r>
              <a:rPr lang="fr-FR" i="1" dirty="0"/>
              <a:t>Jazz</a:t>
            </a:r>
            <a:r>
              <a:rPr lang="fr-FR" dirty="0"/>
              <a:t>, 1947, </a:t>
            </a:r>
            <a:r>
              <a:rPr lang="fr-FR" i="1" dirty="0"/>
              <a:t>Le Cauchemar de l’éléphant blanc</a:t>
            </a:r>
            <a:r>
              <a:rPr lang="fr-FR" dirty="0"/>
              <a:t>, </a:t>
            </a:r>
          </a:p>
          <a:p>
            <a:r>
              <a:rPr lang="fr-FR" dirty="0"/>
              <a:t>planche IV, pochoir sur papier, Nice, Musée Matisse</a:t>
            </a:r>
            <a:endParaRPr lang="en-US" dirty="0"/>
          </a:p>
        </p:txBody>
      </p:sp>
    </p:spTree>
    <p:extLst>
      <p:ext uri="{BB962C8B-B14F-4D97-AF65-F5344CB8AC3E}">
        <p14:creationId xmlns:p14="http://schemas.microsoft.com/office/powerpoint/2010/main" val="192698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nri Matisse, &amp;quot;Cheval, cavalier et clown&amp;quot;, 1943, maquette pour la planche  V du livre &amp;quot;Jazz&amp;quot;, 1947">
            <a:extLst>
              <a:ext uri="{FF2B5EF4-FFF2-40B4-BE49-F238E27FC236}">
                <a16:creationId xmlns:a16="http://schemas.microsoft.com/office/drawing/2014/main" id="{383A3760-845C-4EA4-92DC-5BC8478F93C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395" y="646989"/>
            <a:ext cx="6096000" cy="3981450"/>
          </a:xfrm>
          <a:prstGeom prst="rect">
            <a:avLst/>
          </a:prstGeom>
          <a:noFill/>
          <a:ln>
            <a:noFill/>
          </a:ln>
        </p:spPr>
      </p:pic>
      <p:sp>
        <p:nvSpPr>
          <p:cNvPr id="3" name="Rectangle 2">
            <a:extLst>
              <a:ext uri="{FF2B5EF4-FFF2-40B4-BE49-F238E27FC236}">
                <a16:creationId xmlns:a16="http://schemas.microsoft.com/office/drawing/2014/main" id="{ADA21BE4-25F3-4D27-AE34-388BB9771DA1}"/>
              </a:ext>
            </a:extLst>
          </p:cNvPr>
          <p:cNvSpPr/>
          <p:nvPr/>
        </p:nvSpPr>
        <p:spPr>
          <a:xfrm>
            <a:off x="528070" y="4837089"/>
            <a:ext cx="6096000" cy="923330"/>
          </a:xfrm>
          <a:prstGeom prst="rect">
            <a:avLst/>
          </a:prstGeom>
        </p:spPr>
        <p:txBody>
          <a:bodyPr>
            <a:spAutoFit/>
          </a:bodyPr>
          <a:lstStyle/>
          <a:p>
            <a:r>
              <a:rPr lang="fr-BE" dirty="0">
                <a:ea typeface="Times New Roman" panose="02020603050405020304" pitchFamily="18" charset="0"/>
                <a:cs typeface="Times New Roman" panose="02020603050405020304" pitchFamily="18" charset="0"/>
              </a:rPr>
              <a:t>HM, </a:t>
            </a:r>
            <a:r>
              <a:rPr lang="fr-BE" i="1" dirty="0">
                <a:ea typeface="Times New Roman" panose="02020603050405020304" pitchFamily="18" charset="0"/>
                <a:cs typeface="Times New Roman" panose="02020603050405020304" pitchFamily="18" charset="0"/>
              </a:rPr>
              <a:t>Cheval, cavalier et clown</a:t>
            </a:r>
            <a:r>
              <a:rPr lang="fr-BE" dirty="0">
                <a:ea typeface="Times New Roman" panose="02020603050405020304" pitchFamily="18" charset="0"/>
                <a:cs typeface="Times New Roman" panose="02020603050405020304" pitchFamily="18" charset="0"/>
              </a:rPr>
              <a:t>, 1943, maquette pour la planche  V du livre « </a:t>
            </a:r>
            <a:r>
              <a:rPr lang="fr-BE" i="1" dirty="0">
                <a:ea typeface="Times New Roman" panose="02020603050405020304" pitchFamily="18" charset="0"/>
                <a:cs typeface="Times New Roman" panose="02020603050405020304" pitchFamily="18" charset="0"/>
              </a:rPr>
              <a:t>Jazz »</a:t>
            </a:r>
            <a:r>
              <a:rPr lang="fr-BE" dirty="0">
                <a:ea typeface="Times New Roman" panose="02020603050405020304" pitchFamily="18" charset="0"/>
                <a:cs typeface="Times New Roman" panose="02020603050405020304" pitchFamily="18" charset="0"/>
              </a:rPr>
              <a:t>, 1947, Centre Pompidou</a:t>
            </a:r>
            <a:endParaRPr lang="fr-BE" dirty="0">
              <a:ea typeface="Calibri" panose="020F0502020204030204" pitchFamily="34" charset="0"/>
              <a:cs typeface="Times New Roman" panose="02020603050405020304" pitchFamily="18" charset="0"/>
            </a:endParaRPr>
          </a:p>
          <a:p>
            <a:pPr algn="just"/>
            <a:r>
              <a:rPr lang="fr-BE" dirty="0">
                <a:ea typeface="Times New Roman" panose="02020603050405020304" pitchFamily="18" charset="0"/>
                <a:cs typeface="Times New Roman" panose="02020603050405020304" pitchFamily="18" charset="0"/>
              </a:rPr>
              <a:t> </a:t>
            </a:r>
            <a:endParaRPr lang="fr-BE" dirty="0">
              <a:ea typeface="Calibri" panose="020F0502020204030204" pitchFamily="34" charset="0"/>
              <a:cs typeface="Times New Roman" panose="02020603050405020304" pitchFamily="18" charset="0"/>
            </a:endParaRPr>
          </a:p>
        </p:txBody>
      </p:sp>
      <p:pic>
        <p:nvPicPr>
          <p:cNvPr id="4" name="Picture 3" descr="Henri Matisse, Nu bleu (I), 1952, Fondation Beyeler, Riehen/Bâle, photo Robert Bayer, Bâle">
            <a:extLst>
              <a:ext uri="{FF2B5EF4-FFF2-40B4-BE49-F238E27FC236}">
                <a16:creationId xmlns:a16="http://schemas.microsoft.com/office/drawing/2014/main" id="{9BF23345-4E6D-471C-871E-231711EE4AF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44650" y="646989"/>
            <a:ext cx="3247150" cy="3981450"/>
          </a:xfrm>
          <a:prstGeom prst="rect">
            <a:avLst/>
          </a:prstGeom>
          <a:noFill/>
          <a:ln>
            <a:noFill/>
          </a:ln>
        </p:spPr>
      </p:pic>
      <p:sp>
        <p:nvSpPr>
          <p:cNvPr id="5" name="Rectangle 4">
            <a:extLst>
              <a:ext uri="{FF2B5EF4-FFF2-40B4-BE49-F238E27FC236}">
                <a16:creationId xmlns:a16="http://schemas.microsoft.com/office/drawing/2014/main" id="{4FA27767-54C6-4452-BECC-E98B6B65D43B}"/>
              </a:ext>
            </a:extLst>
          </p:cNvPr>
          <p:cNvSpPr/>
          <p:nvPr/>
        </p:nvSpPr>
        <p:spPr>
          <a:xfrm>
            <a:off x="7001225" y="4837088"/>
            <a:ext cx="6096000" cy="923330"/>
          </a:xfrm>
          <a:prstGeom prst="rect">
            <a:avLst/>
          </a:prstGeom>
        </p:spPr>
        <p:txBody>
          <a:bodyPr>
            <a:spAutoFit/>
          </a:bodyPr>
          <a:lstStyle/>
          <a:p>
            <a:pPr algn="just"/>
            <a:r>
              <a:rPr lang="fr-BE" dirty="0">
                <a:ea typeface="Times New Roman" panose="02020603050405020304" pitchFamily="18" charset="0"/>
                <a:cs typeface="Times New Roman" panose="02020603050405020304" pitchFamily="18" charset="0"/>
              </a:rPr>
              <a:t>HM, </a:t>
            </a:r>
            <a:r>
              <a:rPr lang="fr-BE" i="1" dirty="0">
                <a:ea typeface="Times New Roman" panose="02020603050405020304" pitchFamily="18" charset="0"/>
                <a:cs typeface="Times New Roman" panose="02020603050405020304" pitchFamily="18" charset="0"/>
              </a:rPr>
              <a:t>Nu bleu </a:t>
            </a:r>
            <a:r>
              <a:rPr lang="fr-BE" dirty="0">
                <a:ea typeface="Times New Roman" panose="02020603050405020304" pitchFamily="18" charset="0"/>
                <a:cs typeface="Times New Roman" panose="02020603050405020304" pitchFamily="18" charset="0"/>
              </a:rPr>
              <a:t>(I), 1952, Fondation </a:t>
            </a:r>
            <a:r>
              <a:rPr lang="fr-BE" dirty="0" err="1">
                <a:ea typeface="Times New Roman" panose="02020603050405020304" pitchFamily="18" charset="0"/>
                <a:cs typeface="Times New Roman" panose="02020603050405020304" pitchFamily="18" charset="0"/>
              </a:rPr>
              <a:t>Beyeler</a:t>
            </a:r>
            <a:r>
              <a:rPr lang="fr-BE" dirty="0">
                <a:ea typeface="Times New Roman" panose="02020603050405020304" pitchFamily="18" charset="0"/>
                <a:cs typeface="Times New Roman" panose="02020603050405020304" pitchFamily="18" charset="0"/>
              </a:rPr>
              <a:t>, Riehen/Bâle</a:t>
            </a:r>
            <a:endParaRPr lang="fr-BE" dirty="0">
              <a:ea typeface="Calibri" panose="020F0502020204030204" pitchFamily="34" charset="0"/>
              <a:cs typeface="Times New Roman" panose="02020603050405020304" pitchFamily="18" charset="0"/>
            </a:endParaRPr>
          </a:p>
          <a:p>
            <a:pPr algn="just"/>
            <a:r>
              <a:rPr lang="fr-BE" dirty="0">
                <a:ea typeface="Times New Roman" panose="02020603050405020304" pitchFamily="18" charset="0"/>
                <a:cs typeface="Times New Roman" panose="02020603050405020304" pitchFamily="18" charset="0"/>
              </a:rPr>
              <a:t> </a:t>
            </a:r>
            <a:endParaRPr lang="fr-BE" dirty="0">
              <a:ea typeface="Calibri" panose="020F0502020204030204" pitchFamily="34" charset="0"/>
              <a:cs typeface="Times New Roman" panose="02020603050405020304" pitchFamily="18" charset="0"/>
            </a:endParaRPr>
          </a:p>
          <a:p>
            <a:pPr algn="just"/>
            <a:r>
              <a:rPr lang="fr-BE" dirty="0">
                <a:ea typeface="Times New Roman" panose="02020603050405020304" pitchFamily="18" charset="0"/>
                <a:cs typeface="Times New Roman" panose="02020603050405020304" pitchFamily="18" charset="0"/>
              </a:rPr>
              <a:t> </a:t>
            </a:r>
            <a:endParaRPr lang="fr-BE"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93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473B2-B388-46ED-B27B-54D9B0D88D68}"/>
              </a:ext>
            </a:extLst>
          </p:cNvPr>
          <p:cNvSpPr txBox="1"/>
          <p:nvPr/>
        </p:nvSpPr>
        <p:spPr>
          <a:xfrm>
            <a:off x="218026" y="183505"/>
            <a:ext cx="6506959" cy="4154984"/>
          </a:xfrm>
          <a:prstGeom prst="rect">
            <a:avLst/>
          </a:prstGeom>
          <a:noFill/>
        </p:spPr>
        <p:txBody>
          <a:bodyPr wrap="square" rtlCol="0">
            <a:spAutoFit/>
          </a:bodyPr>
          <a:lstStyle/>
          <a:p>
            <a:r>
              <a:rPr lang="fr-BE" sz="2400" b="1" dirty="0"/>
              <a:t>Introduction : le syncrétisme</a:t>
            </a:r>
            <a:endParaRPr lang="fr-BE" sz="2400" b="1" dirty="0">
              <a:solidFill>
                <a:srgbClr val="FF0000"/>
              </a:solidFill>
            </a:endParaRPr>
          </a:p>
          <a:p>
            <a:endParaRPr lang="fr-BE" sz="2400" b="1" dirty="0"/>
          </a:p>
          <a:p>
            <a:r>
              <a:rPr lang="en-US" b="1" dirty="0" err="1"/>
              <a:t>συγκρητισμός</a:t>
            </a:r>
            <a:r>
              <a:rPr lang="fr-FR" b="1" dirty="0"/>
              <a:t> </a:t>
            </a:r>
            <a:r>
              <a:rPr lang="fr-FR" dirty="0"/>
              <a:t> « union des Crétois » (coalition guerrière) </a:t>
            </a:r>
            <a:r>
              <a:rPr lang="fr-FR" dirty="0">
                <a:sym typeface="Wingdings" panose="05000000000000000000" pitchFamily="2" charset="2"/>
              </a:rPr>
              <a:t> m</a:t>
            </a:r>
            <a:r>
              <a:rPr lang="fr-FR" dirty="0"/>
              <a:t>élange, combinaison d’influences, tentative de conciliation </a:t>
            </a:r>
          </a:p>
          <a:p>
            <a:r>
              <a:rPr lang="fr-FR" dirty="0"/>
              <a:t>de différentes croyantes (œcuménisme) ;</a:t>
            </a:r>
          </a:p>
          <a:p>
            <a:r>
              <a:rPr lang="fr-FR" dirty="0"/>
              <a:t>rassemblement de doctrines disparates ; </a:t>
            </a:r>
          </a:p>
          <a:p>
            <a:r>
              <a:rPr lang="fr-FR" dirty="0">
                <a:solidFill>
                  <a:srgbClr val="FF0000"/>
                </a:solidFill>
              </a:rPr>
              <a:t>synthèse donnant lieu à des formes nouvelles   </a:t>
            </a:r>
          </a:p>
          <a:p>
            <a:r>
              <a:rPr lang="fr-FR" dirty="0">
                <a:solidFill>
                  <a:srgbClr val="FF0000"/>
                </a:solidFill>
              </a:rPr>
              <a:t>                     </a:t>
            </a:r>
          </a:p>
          <a:p>
            <a:pPr marL="285750" indent="-285750">
              <a:buFontTx/>
              <a:buChar char="-"/>
            </a:pPr>
            <a:r>
              <a:rPr lang="fr-FR" b="1" dirty="0"/>
              <a:t>synesthésie</a:t>
            </a:r>
            <a:r>
              <a:rPr lang="fr-FR" dirty="0"/>
              <a:t> (Baudelaire, Rimbaud, Leiris, Merleau-Ponty)</a:t>
            </a:r>
          </a:p>
          <a:p>
            <a:pPr marL="285750" indent="-285750">
              <a:buFontTx/>
              <a:buChar char="-"/>
            </a:pPr>
            <a:r>
              <a:rPr lang="fr-FR" b="1" dirty="0"/>
              <a:t>bricolage </a:t>
            </a:r>
            <a:r>
              <a:rPr lang="fr-FR" dirty="0"/>
              <a:t>(Lévi-Strauss, 1962)</a:t>
            </a:r>
          </a:p>
          <a:p>
            <a:pPr marL="285750" indent="-285750">
              <a:buFontTx/>
              <a:buChar char="-"/>
            </a:pPr>
            <a:r>
              <a:rPr lang="fr-FR" b="1" dirty="0"/>
              <a:t>pensée complexe </a:t>
            </a:r>
            <a:r>
              <a:rPr lang="fr-FR" dirty="0"/>
              <a:t>(Edgar Morin, 1990)</a:t>
            </a:r>
          </a:p>
          <a:p>
            <a:pPr marL="285750" indent="-285750">
              <a:buFontTx/>
              <a:buChar char="-"/>
            </a:pPr>
            <a:r>
              <a:rPr lang="fr-FR" b="1" dirty="0"/>
              <a:t>Atlas </a:t>
            </a:r>
            <a:r>
              <a:rPr lang="fr-FR" b="1" dirty="0" err="1"/>
              <a:t>mnemosyne</a:t>
            </a:r>
            <a:r>
              <a:rPr lang="fr-FR" b="1" dirty="0"/>
              <a:t> </a:t>
            </a:r>
            <a:r>
              <a:rPr lang="fr-FR" dirty="0"/>
              <a:t> (Aby Warburg, 1929)</a:t>
            </a:r>
          </a:p>
          <a:p>
            <a:pPr marL="285750" indent="-285750">
              <a:buFontTx/>
              <a:buChar char="-"/>
            </a:pPr>
            <a:endParaRPr lang="fr-BE" dirty="0"/>
          </a:p>
          <a:p>
            <a:endParaRPr lang="fr-BE" b="1" dirty="0"/>
          </a:p>
        </p:txBody>
      </p:sp>
      <p:sp>
        <p:nvSpPr>
          <p:cNvPr id="3" name="Rectangle 2">
            <a:extLst>
              <a:ext uri="{FF2B5EF4-FFF2-40B4-BE49-F238E27FC236}">
                <a16:creationId xmlns:a16="http://schemas.microsoft.com/office/drawing/2014/main" id="{0D10B6AB-691E-40E9-8F0F-E6EB6761E98C}"/>
              </a:ext>
            </a:extLst>
          </p:cNvPr>
          <p:cNvSpPr/>
          <p:nvPr/>
        </p:nvSpPr>
        <p:spPr>
          <a:xfrm>
            <a:off x="4300940" y="4294868"/>
            <a:ext cx="7553325" cy="2585323"/>
          </a:xfrm>
          <a:prstGeom prst="rect">
            <a:avLst/>
          </a:prstGeom>
        </p:spPr>
        <p:txBody>
          <a:bodyPr wrap="square">
            <a:spAutoFit/>
          </a:bodyPr>
          <a:lstStyle/>
          <a:p>
            <a:r>
              <a:rPr lang="fr-BE" sz="1600" dirty="0">
                <a:solidFill>
                  <a:schemeClr val="accent1"/>
                </a:solidFill>
              </a:rPr>
              <a:t>« Un soir, à moitié endormi sur une banquette de bar, j’essayais par jeu de dénombrer tous les langages qui entraient dans mon écoute : musiques, conversations, bruits de chaises, de verres, toute </a:t>
            </a:r>
            <a:r>
              <a:rPr lang="fr-BE" sz="1600" dirty="0">
                <a:solidFill>
                  <a:srgbClr val="FF0000"/>
                </a:solidFill>
              </a:rPr>
              <a:t>une stéréophonie </a:t>
            </a:r>
            <a:r>
              <a:rPr lang="fr-BE" sz="1600" dirty="0">
                <a:solidFill>
                  <a:schemeClr val="accent1"/>
                </a:solidFill>
              </a:rPr>
              <a:t>dont une place de Tanger (décrite par </a:t>
            </a:r>
            <a:r>
              <a:rPr lang="fr-BE" sz="1600" dirty="0" err="1">
                <a:solidFill>
                  <a:schemeClr val="accent1"/>
                </a:solidFill>
              </a:rPr>
              <a:t>Severo</a:t>
            </a:r>
            <a:r>
              <a:rPr lang="fr-BE" sz="1600" dirty="0">
                <a:solidFill>
                  <a:schemeClr val="accent1"/>
                </a:solidFill>
              </a:rPr>
              <a:t> </a:t>
            </a:r>
            <a:r>
              <a:rPr lang="fr-BE" sz="1600" dirty="0" err="1">
                <a:solidFill>
                  <a:schemeClr val="accent1"/>
                </a:solidFill>
              </a:rPr>
              <a:t>Sarduy</a:t>
            </a:r>
            <a:r>
              <a:rPr lang="fr-BE" sz="1600" dirty="0">
                <a:solidFill>
                  <a:schemeClr val="accent1"/>
                </a:solidFill>
              </a:rPr>
              <a:t>) est le lieu exemplaire.  En moi aussi cela parlait (c’est bien connu), et cette parole dite ‘intérieur’ ressemblait beaucoup au bruit de la place, à cet échelonnement de petite voix qui me venaient de l’extérieur : </a:t>
            </a:r>
            <a:r>
              <a:rPr lang="fr-BE" sz="1600" dirty="0">
                <a:solidFill>
                  <a:srgbClr val="FF0000"/>
                </a:solidFill>
              </a:rPr>
              <a:t>j’étais moi-même un lieu public, un souk</a:t>
            </a:r>
            <a:r>
              <a:rPr lang="fr-BE" sz="1600" dirty="0">
                <a:solidFill>
                  <a:schemeClr val="accent1"/>
                </a:solidFill>
              </a:rPr>
              <a:t> ; en moi passent les mots, les menus syntagmes, les bouts de formules, et aucune phrase ne se formait, comme si c’eût été la loi de ce langage-là. »  </a:t>
            </a:r>
          </a:p>
          <a:p>
            <a:r>
              <a:rPr lang="fr-BE" sz="1600" dirty="0"/>
              <a:t>(Roland Barthes, </a:t>
            </a:r>
            <a:r>
              <a:rPr lang="fr-BE" sz="1600" i="1" dirty="0"/>
              <a:t>Le plaisir du texte</a:t>
            </a:r>
            <a:r>
              <a:rPr lang="fr-BE" sz="1600" dirty="0"/>
              <a:t>, 1973, p. 79)</a:t>
            </a:r>
          </a:p>
          <a:p>
            <a:endParaRPr lang="fr-BE" dirty="0"/>
          </a:p>
        </p:txBody>
      </p:sp>
      <p:pic>
        <p:nvPicPr>
          <p:cNvPr id="1026" name="Picture 2" descr="PETIT SOCCO COULEUR">
            <a:extLst>
              <a:ext uri="{FF2B5EF4-FFF2-40B4-BE49-F238E27FC236}">
                <a16:creationId xmlns:a16="http://schemas.microsoft.com/office/drawing/2014/main" id="{377F435C-C5E1-42F0-8AF1-EE0516ECD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00" y="5234730"/>
            <a:ext cx="2153416" cy="1363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tangerrepaireaventure.files.wordpress.com/2014/10/henri-matisse-painting-004.jpg">
            <a:extLst>
              <a:ext uri="{FF2B5EF4-FFF2-40B4-BE49-F238E27FC236}">
                <a16:creationId xmlns:a16="http://schemas.microsoft.com/office/drawing/2014/main" id="{51BED705-F4DD-4446-8CDE-A34947E65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6825" y="856802"/>
            <a:ext cx="2388928" cy="19594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45DA14F-1A2D-4B45-A638-BDE055485ACF}"/>
              </a:ext>
            </a:extLst>
          </p:cNvPr>
          <p:cNvSpPr/>
          <p:nvPr/>
        </p:nvSpPr>
        <p:spPr>
          <a:xfrm>
            <a:off x="9803072" y="2879096"/>
            <a:ext cx="2404139" cy="584775"/>
          </a:xfrm>
          <a:prstGeom prst="rect">
            <a:avLst/>
          </a:prstGeom>
        </p:spPr>
        <p:txBody>
          <a:bodyPr wrap="square">
            <a:spAutoFit/>
          </a:bodyPr>
          <a:lstStyle/>
          <a:p>
            <a:r>
              <a:rPr lang="fr-BE" sz="1600" dirty="0"/>
              <a:t>Henri Matisse, </a:t>
            </a:r>
            <a:r>
              <a:rPr lang="fr-BE" sz="1600" i="1" dirty="0"/>
              <a:t>Vue sur la baie de Tanger, </a:t>
            </a:r>
            <a:r>
              <a:rPr lang="fr-BE" sz="1600" dirty="0"/>
              <a:t>1912</a:t>
            </a:r>
          </a:p>
        </p:txBody>
      </p:sp>
      <p:sp>
        <p:nvSpPr>
          <p:cNvPr id="6" name="Rectangle 5">
            <a:extLst>
              <a:ext uri="{FF2B5EF4-FFF2-40B4-BE49-F238E27FC236}">
                <a16:creationId xmlns:a16="http://schemas.microsoft.com/office/drawing/2014/main" id="{66C3612F-8870-4021-B22A-ABC1EE37D017}"/>
              </a:ext>
            </a:extLst>
          </p:cNvPr>
          <p:cNvSpPr/>
          <p:nvPr/>
        </p:nvSpPr>
        <p:spPr>
          <a:xfrm>
            <a:off x="5960013" y="522059"/>
            <a:ext cx="3843059" cy="3785652"/>
          </a:xfrm>
          <a:prstGeom prst="rect">
            <a:avLst/>
          </a:prstGeom>
        </p:spPr>
        <p:txBody>
          <a:bodyPr wrap="square">
            <a:spAutoFit/>
          </a:bodyPr>
          <a:lstStyle/>
          <a:p>
            <a:r>
              <a:rPr lang="fr-FR" sz="1600" dirty="0">
                <a:solidFill>
                  <a:schemeClr val="accent1"/>
                </a:solidFill>
                <a:ea typeface="Calibri" panose="020F0502020204030204" pitchFamily="34" charset="0"/>
              </a:rPr>
              <a:t>« Ce qu’il [le promeneur-lecteur] perçoit est multiple, irréductible, provenant de substances et de plans hétérogènes, décrochés : lumières, couleurs, végétations, chaleur, air, explosions ténues de bruits, minces cris d’oiseaux, voix d’enfants de l’autre côté de la vallée, passages, gestes, vêtements d’habitants tout près ou très loin ; tous ces incidents sont à demi identifiables : ils proviennent de codes connus, mais </a:t>
            </a:r>
            <a:r>
              <a:rPr lang="fr-FR" sz="1600" dirty="0">
                <a:solidFill>
                  <a:srgbClr val="FF0000"/>
                </a:solidFill>
                <a:ea typeface="Calibri" panose="020F0502020204030204" pitchFamily="34" charset="0"/>
              </a:rPr>
              <a:t>leur combinatoire est unique</a:t>
            </a:r>
            <a:r>
              <a:rPr lang="fr-FR" sz="1600" dirty="0">
                <a:solidFill>
                  <a:schemeClr val="accent1"/>
                </a:solidFill>
                <a:ea typeface="Calibri" panose="020F0502020204030204" pitchFamily="34" charset="0"/>
              </a:rPr>
              <a:t>, fonde la promenade, en différence qui ne pourra se répéter que comme différence. » </a:t>
            </a:r>
            <a:r>
              <a:rPr lang="fr-FR" sz="1600" dirty="0">
                <a:ea typeface="Calibri" panose="020F0502020204030204" pitchFamily="34" charset="0"/>
              </a:rPr>
              <a:t>(Roland Barthes, « De l’œuvre au texte », 1971, pp. 75-76) </a:t>
            </a:r>
            <a:endParaRPr lang="fr-BE" sz="1600" dirty="0"/>
          </a:p>
        </p:txBody>
      </p:sp>
    </p:spTree>
    <p:extLst>
      <p:ext uri="{BB962C8B-B14F-4D97-AF65-F5344CB8AC3E}">
        <p14:creationId xmlns:p14="http://schemas.microsoft.com/office/powerpoint/2010/main" val="1804338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koregos.org/Koregos/documents/mini_fig711179.jpg">
            <a:extLst>
              <a:ext uri="{FF2B5EF4-FFF2-40B4-BE49-F238E27FC236}">
                <a16:creationId xmlns:a16="http://schemas.microsoft.com/office/drawing/2014/main" id="{5A06762A-E9AE-4B75-B6E4-06AF8046C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214" y="598907"/>
            <a:ext cx="3329279" cy="33292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41AAE5-134D-484D-8193-2AED99AD6410}"/>
              </a:ext>
            </a:extLst>
          </p:cNvPr>
          <p:cNvSpPr/>
          <p:nvPr/>
        </p:nvSpPr>
        <p:spPr>
          <a:xfrm>
            <a:off x="936760" y="4203627"/>
            <a:ext cx="6096000" cy="646331"/>
          </a:xfrm>
          <a:prstGeom prst="rect">
            <a:avLst/>
          </a:prstGeom>
        </p:spPr>
        <p:txBody>
          <a:bodyPr>
            <a:spAutoFit/>
          </a:bodyPr>
          <a:lstStyle/>
          <a:p>
            <a:r>
              <a:rPr lang="fr-BE" dirty="0"/>
              <a:t>HM, </a:t>
            </a:r>
            <a:r>
              <a:rPr lang="fr-BE" i="1" dirty="0"/>
              <a:t>La Gerbe</a:t>
            </a:r>
            <a:r>
              <a:rPr lang="fr-BE" dirty="0"/>
              <a:t>, 1953, maquette pour une céramique, gouache sur papier, 294 x 350 cm</a:t>
            </a:r>
          </a:p>
        </p:txBody>
      </p:sp>
      <p:pic>
        <p:nvPicPr>
          <p:cNvPr id="2052" name="Picture 4" descr="http://koregos.org/Koregos/documents/mini_fig611178.jpg">
            <a:extLst>
              <a:ext uri="{FF2B5EF4-FFF2-40B4-BE49-F238E27FC236}">
                <a16:creationId xmlns:a16="http://schemas.microsoft.com/office/drawing/2014/main" id="{BFAF4CA4-0018-43D9-917B-93BC7A07A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491" y="682688"/>
            <a:ext cx="3329278" cy="3314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7E7B57E-76D5-433A-B75E-1B643068E490}"/>
              </a:ext>
            </a:extLst>
          </p:cNvPr>
          <p:cNvSpPr/>
          <p:nvPr/>
        </p:nvSpPr>
        <p:spPr>
          <a:xfrm>
            <a:off x="3294064" y="5203938"/>
            <a:ext cx="6096000" cy="369332"/>
          </a:xfrm>
          <a:prstGeom prst="rect">
            <a:avLst/>
          </a:prstGeom>
        </p:spPr>
        <p:txBody>
          <a:bodyPr>
            <a:spAutoFit/>
          </a:bodyPr>
          <a:lstStyle/>
          <a:p>
            <a:r>
              <a:rPr lang="fr-BE" dirty="0">
                <a:solidFill>
                  <a:srgbClr val="595959"/>
                </a:solidFill>
              </a:rPr>
              <a:t> </a:t>
            </a:r>
            <a:endParaRPr lang="fr-BE" dirty="0"/>
          </a:p>
        </p:txBody>
      </p:sp>
      <p:pic>
        <p:nvPicPr>
          <p:cNvPr id="2054" name="Picture 6" descr="http://koregos.org/Koregos/documents/fig311161.jpg">
            <a:extLst>
              <a:ext uri="{FF2B5EF4-FFF2-40B4-BE49-F238E27FC236}">
                <a16:creationId xmlns:a16="http://schemas.microsoft.com/office/drawing/2014/main" id="{94FA3C08-F217-47E5-8A2F-F449A92133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804816" y="683195"/>
            <a:ext cx="2631360" cy="3520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B613E6-23CB-4CA7-9FCA-D9E6DE1BDC57}"/>
              </a:ext>
            </a:extLst>
          </p:cNvPr>
          <p:cNvSpPr/>
          <p:nvPr/>
        </p:nvSpPr>
        <p:spPr>
          <a:xfrm>
            <a:off x="8550939" y="4277918"/>
            <a:ext cx="6096000" cy="646331"/>
          </a:xfrm>
          <a:prstGeom prst="rect">
            <a:avLst/>
          </a:prstGeom>
        </p:spPr>
        <p:txBody>
          <a:bodyPr>
            <a:spAutoFit/>
          </a:bodyPr>
          <a:lstStyle/>
          <a:p>
            <a:r>
              <a:rPr lang="fr-BE" dirty="0"/>
              <a:t>HM, </a:t>
            </a:r>
            <a:r>
              <a:rPr lang="fr-BE" i="1" dirty="0"/>
              <a:t>La Chute d’Icare</a:t>
            </a:r>
            <a:r>
              <a:rPr lang="fr-BE" dirty="0"/>
              <a:t>, 1953, </a:t>
            </a:r>
          </a:p>
          <a:p>
            <a:r>
              <a:rPr lang="fr-BE" dirty="0"/>
              <a:t>gouache sur papier, 35 x 27 cm</a:t>
            </a:r>
          </a:p>
        </p:txBody>
      </p:sp>
      <p:sp>
        <p:nvSpPr>
          <p:cNvPr id="5" name="TextBox 4">
            <a:extLst>
              <a:ext uri="{FF2B5EF4-FFF2-40B4-BE49-F238E27FC236}">
                <a16:creationId xmlns:a16="http://schemas.microsoft.com/office/drawing/2014/main" id="{076ADC05-F4A1-42B5-A280-4AB6069F97EE}"/>
              </a:ext>
            </a:extLst>
          </p:cNvPr>
          <p:cNvSpPr txBox="1"/>
          <p:nvPr/>
        </p:nvSpPr>
        <p:spPr>
          <a:xfrm>
            <a:off x="2647564" y="5845412"/>
            <a:ext cx="5181931" cy="369332"/>
          </a:xfrm>
          <a:prstGeom prst="rect">
            <a:avLst/>
          </a:prstGeom>
          <a:noFill/>
        </p:spPr>
        <p:txBody>
          <a:bodyPr wrap="none" rtlCol="0">
            <a:spAutoFit/>
          </a:bodyPr>
          <a:lstStyle/>
          <a:p>
            <a:r>
              <a:rPr lang="fr-BE" dirty="0"/>
              <a:t>« Matisse, découpeur de lumière » (Georges </a:t>
            </a:r>
            <a:r>
              <a:rPr lang="fr-BE" dirty="0" err="1"/>
              <a:t>Duthuit</a:t>
            </a:r>
            <a:r>
              <a:rPr lang="fr-BE" dirty="0"/>
              <a:t>)</a:t>
            </a:r>
          </a:p>
        </p:txBody>
      </p:sp>
    </p:spTree>
    <p:extLst>
      <p:ext uri="{BB962C8B-B14F-4D97-AF65-F5344CB8AC3E}">
        <p14:creationId xmlns:p14="http://schemas.microsoft.com/office/powerpoint/2010/main" val="1961483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palermo eremita&quot;">
            <a:extLst>
              <a:ext uri="{FF2B5EF4-FFF2-40B4-BE49-F238E27FC236}">
                <a16:creationId xmlns:a16="http://schemas.microsoft.com/office/drawing/2014/main" id="{BF34BEC8-89C7-4D0C-A80F-1FB366FA1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99" y="3404902"/>
            <a:ext cx="4497144" cy="29980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ésultat de recherche d'images pour &quot;cappella palatina&quot;">
            <a:extLst>
              <a:ext uri="{FF2B5EF4-FFF2-40B4-BE49-F238E27FC236}">
                <a16:creationId xmlns:a16="http://schemas.microsoft.com/office/drawing/2014/main" id="{F534EE02-26C4-4408-852E-684C5CCF0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870" y="406815"/>
            <a:ext cx="4112146" cy="27304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ésultat de recherche d'images pour &quot;palermo isravele&quot;">
            <a:extLst>
              <a:ext uri="{FF2B5EF4-FFF2-40B4-BE49-F238E27FC236}">
                <a16:creationId xmlns:a16="http://schemas.microsoft.com/office/drawing/2014/main" id="{61EB5586-0432-49B4-87D6-44734E97C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34" y="875567"/>
            <a:ext cx="4474674" cy="23322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ésultat de recherche d'images pour &quot;cappella palatina&quot;">
            <a:extLst>
              <a:ext uri="{FF2B5EF4-FFF2-40B4-BE49-F238E27FC236}">
                <a16:creationId xmlns:a16="http://schemas.microsoft.com/office/drawing/2014/main" id="{EFBF5386-7BC8-47E9-B571-55F05C1F5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808" y="3308544"/>
            <a:ext cx="4142269" cy="2726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4726E2-D22A-487F-915F-403A649EB21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8385" r="6363"/>
          <a:stretch/>
        </p:blipFill>
        <p:spPr>
          <a:xfrm>
            <a:off x="5330424" y="1518407"/>
            <a:ext cx="2206322" cy="2994870"/>
          </a:xfrm>
          <a:prstGeom prst="rect">
            <a:avLst/>
          </a:prstGeom>
        </p:spPr>
      </p:pic>
      <p:sp>
        <p:nvSpPr>
          <p:cNvPr id="2" name="TextBox 1">
            <a:extLst>
              <a:ext uri="{FF2B5EF4-FFF2-40B4-BE49-F238E27FC236}">
                <a16:creationId xmlns:a16="http://schemas.microsoft.com/office/drawing/2014/main" id="{2444DB12-C13A-491A-8FC1-CFF81FB1C8CB}"/>
              </a:ext>
            </a:extLst>
          </p:cNvPr>
          <p:cNvSpPr txBox="1"/>
          <p:nvPr/>
        </p:nvSpPr>
        <p:spPr>
          <a:xfrm>
            <a:off x="7312976" y="6119390"/>
            <a:ext cx="4707764" cy="646331"/>
          </a:xfrm>
          <a:prstGeom prst="rect">
            <a:avLst/>
          </a:prstGeom>
          <a:noFill/>
        </p:spPr>
        <p:txBody>
          <a:bodyPr wrap="none" rtlCol="0">
            <a:spAutoFit/>
          </a:bodyPr>
          <a:lstStyle/>
          <a:p>
            <a:r>
              <a:rPr lang="fr-BE" dirty="0"/>
              <a:t>Chapelle Palatine (Palais des Normands) </a:t>
            </a:r>
          </a:p>
          <a:p>
            <a:r>
              <a:rPr lang="fr-BE" dirty="0"/>
              <a:t>pour Roger II, premier roi normand, 12</a:t>
            </a:r>
            <a:r>
              <a:rPr lang="fr-BE" baseline="30000" dirty="0"/>
              <a:t>ième</a:t>
            </a:r>
            <a:r>
              <a:rPr lang="fr-BE" dirty="0"/>
              <a:t> siècle</a:t>
            </a:r>
          </a:p>
        </p:txBody>
      </p:sp>
      <p:sp>
        <p:nvSpPr>
          <p:cNvPr id="4" name="TextBox 3">
            <a:extLst>
              <a:ext uri="{FF2B5EF4-FFF2-40B4-BE49-F238E27FC236}">
                <a16:creationId xmlns:a16="http://schemas.microsoft.com/office/drawing/2014/main" id="{D3D3F252-41EE-4AA6-A448-1BE802DE8A28}"/>
              </a:ext>
            </a:extLst>
          </p:cNvPr>
          <p:cNvSpPr txBox="1"/>
          <p:nvPr/>
        </p:nvSpPr>
        <p:spPr>
          <a:xfrm flipH="1">
            <a:off x="5203163" y="4826061"/>
            <a:ext cx="3930662" cy="923330"/>
          </a:xfrm>
          <a:prstGeom prst="rect">
            <a:avLst/>
          </a:prstGeom>
          <a:noFill/>
        </p:spPr>
        <p:txBody>
          <a:bodyPr wrap="square" rtlCol="0">
            <a:spAutoFit/>
          </a:bodyPr>
          <a:lstStyle/>
          <a:p>
            <a:r>
              <a:rPr lang="fr-BE" dirty="0"/>
              <a:t>L’ermitage d’</a:t>
            </a:r>
            <a:r>
              <a:rPr lang="fr-BE" dirty="0" err="1"/>
              <a:t>Isravele</a:t>
            </a:r>
            <a:r>
              <a:rPr lang="fr-BE" dirty="0"/>
              <a:t>, </a:t>
            </a:r>
          </a:p>
          <a:p>
            <a:r>
              <a:rPr lang="fr-BE" dirty="0"/>
              <a:t>Capo Gallo (Palerme), </a:t>
            </a:r>
          </a:p>
          <a:p>
            <a:r>
              <a:rPr lang="fr-BE" dirty="0"/>
              <a:t>2015</a:t>
            </a:r>
          </a:p>
        </p:txBody>
      </p:sp>
      <p:sp>
        <p:nvSpPr>
          <p:cNvPr id="5" name="TextBox 4">
            <a:extLst>
              <a:ext uri="{FF2B5EF4-FFF2-40B4-BE49-F238E27FC236}">
                <a16:creationId xmlns:a16="http://schemas.microsoft.com/office/drawing/2014/main" id="{EBEF8ECB-6B56-4E74-A4E8-7BAF6B34391E}"/>
              </a:ext>
            </a:extLst>
          </p:cNvPr>
          <p:cNvSpPr txBox="1"/>
          <p:nvPr/>
        </p:nvSpPr>
        <p:spPr>
          <a:xfrm>
            <a:off x="629174" y="175982"/>
            <a:ext cx="5960863" cy="461665"/>
          </a:xfrm>
          <a:prstGeom prst="rect">
            <a:avLst/>
          </a:prstGeom>
          <a:noFill/>
        </p:spPr>
        <p:txBody>
          <a:bodyPr wrap="none" rtlCol="0">
            <a:spAutoFit/>
          </a:bodyPr>
          <a:lstStyle/>
          <a:p>
            <a:r>
              <a:rPr lang="fr-BE" sz="2400" b="1" dirty="0"/>
              <a:t>Conclusion : vers un œcuménisme esthétique</a:t>
            </a:r>
          </a:p>
        </p:txBody>
      </p:sp>
    </p:spTree>
    <p:extLst>
      <p:ext uri="{BB962C8B-B14F-4D97-AF65-F5344CB8AC3E}">
        <p14:creationId xmlns:p14="http://schemas.microsoft.com/office/powerpoint/2010/main" val="22453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torre palermo isravele&quot;">
            <a:extLst>
              <a:ext uri="{FF2B5EF4-FFF2-40B4-BE49-F238E27FC236}">
                <a16:creationId xmlns:a16="http://schemas.microsoft.com/office/drawing/2014/main" id="{AFB6FDD1-8779-4599-B375-0D391AC8B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0" r="1606"/>
          <a:stretch/>
        </p:blipFill>
        <p:spPr bwMode="auto">
          <a:xfrm>
            <a:off x="3911520" y="3053539"/>
            <a:ext cx="2423582" cy="14125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713C4E-C7ED-4DE2-9A4C-3AF45A0577C0}"/>
              </a:ext>
            </a:extLst>
          </p:cNvPr>
          <p:cNvSpPr txBox="1"/>
          <p:nvPr/>
        </p:nvSpPr>
        <p:spPr>
          <a:xfrm>
            <a:off x="351685" y="6175874"/>
            <a:ext cx="4594463" cy="646331"/>
          </a:xfrm>
          <a:prstGeom prst="rect">
            <a:avLst/>
          </a:prstGeom>
          <a:noFill/>
        </p:spPr>
        <p:txBody>
          <a:bodyPr wrap="none" rtlCol="0">
            <a:spAutoFit/>
          </a:bodyPr>
          <a:lstStyle/>
          <a:p>
            <a:r>
              <a:rPr lang="fr-BE" dirty="0" err="1"/>
              <a:t>Isravele</a:t>
            </a:r>
            <a:r>
              <a:rPr lang="fr-BE" dirty="0"/>
              <a:t> (anagramme d’« </a:t>
            </a:r>
            <a:r>
              <a:rPr lang="fr-BE" dirty="0" err="1"/>
              <a:t>elevarsi</a:t>
            </a:r>
            <a:r>
              <a:rPr lang="fr-BE" dirty="0"/>
              <a:t> », mai 2015)</a:t>
            </a:r>
          </a:p>
          <a:p>
            <a:endParaRPr lang="fr-BE" dirty="0"/>
          </a:p>
        </p:txBody>
      </p:sp>
      <p:pic>
        <p:nvPicPr>
          <p:cNvPr id="9" name="Picture 8">
            <a:extLst>
              <a:ext uri="{FF2B5EF4-FFF2-40B4-BE49-F238E27FC236}">
                <a16:creationId xmlns:a16="http://schemas.microsoft.com/office/drawing/2014/main" id="{80AE6B68-6A28-4D08-BD21-7895F94C61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4785" y="3471878"/>
            <a:ext cx="3041157" cy="2280868"/>
          </a:xfrm>
          <a:prstGeom prst="rect">
            <a:avLst/>
          </a:prstGeom>
        </p:spPr>
      </p:pic>
      <p:pic>
        <p:nvPicPr>
          <p:cNvPr id="4098" name="Picture 2" descr="Image illustrative de l'article Rosalie de Palerme">
            <a:extLst>
              <a:ext uri="{FF2B5EF4-FFF2-40B4-BE49-F238E27FC236}">
                <a16:creationId xmlns:a16="http://schemas.microsoft.com/office/drawing/2014/main" id="{6DAEAF11-39A8-450D-8BF1-6A3A189F6F6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36851" y="518058"/>
            <a:ext cx="1628727" cy="2249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B5E10E7-D04C-4693-82CA-F788D9948454}"/>
              </a:ext>
            </a:extLst>
          </p:cNvPr>
          <p:cNvSpPr/>
          <p:nvPr/>
        </p:nvSpPr>
        <p:spPr>
          <a:xfrm>
            <a:off x="2177365" y="1527180"/>
            <a:ext cx="6096000" cy="830997"/>
          </a:xfrm>
          <a:prstGeom prst="rect">
            <a:avLst/>
          </a:prstGeom>
        </p:spPr>
        <p:txBody>
          <a:bodyPr>
            <a:spAutoFit/>
          </a:bodyPr>
          <a:lstStyle/>
          <a:p>
            <a:r>
              <a:rPr lang="fr-BE" sz="1600" dirty="0"/>
              <a:t>Theodor </a:t>
            </a:r>
            <a:r>
              <a:rPr lang="fr-BE" sz="1600" dirty="0" err="1"/>
              <a:t>Boeyermans</a:t>
            </a:r>
            <a:r>
              <a:rPr lang="fr-BE" sz="1600" dirty="0"/>
              <a:t>, </a:t>
            </a:r>
          </a:p>
          <a:p>
            <a:r>
              <a:rPr lang="fr-BE" sz="1600" i="1" dirty="0"/>
              <a:t>L’extase de sainte Rosalie </a:t>
            </a:r>
          </a:p>
          <a:p>
            <a:r>
              <a:rPr lang="fr-BE" sz="1600" i="1" dirty="0"/>
              <a:t>de Palerme</a:t>
            </a:r>
            <a:r>
              <a:rPr lang="fr-BE" sz="1600" dirty="0"/>
              <a:t>, 17</a:t>
            </a:r>
            <a:r>
              <a:rPr lang="fr-BE" sz="1600" baseline="30000" dirty="0"/>
              <a:t>ième</a:t>
            </a:r>
            <a:r>
              <a:rPr lang="fr-BE" sz="1600" dirty="0"/>
              <a:t> s.</a:t>
            </a:r>
          </a:p>
        </p:txBody>
      </p:sp>
      <p:pic>
        <p:nvPicPr>
          <p:cNvPr id="4100" name="Picture 4" descr="Image associée">
            <a:extLst>
              <a:ext uri="{FF2B5EF4-FFF2-40B4-BE49-F238E27FC236}">
                <a16:creationId xmlns:a16="http://schemas.microsoft.com/office/drawing/2014/main" id="{FA5AD2F8-E066-4A1A-86D4-905C91BB82B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473255" y="586204"/>
            <a:ext cx="2628607" cy="17143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EBCE69-CDF8-42D6-A1B8-683E7D8E2805}"/>
              </a:ext>
            </a:extLst>
          </p:cNvPr>
          <p:cNvSpPr/>
          <p:nvPr/>
        </p:nvSpPr>
        <p:spPr>
          <a:xfrm>
            <a:off x="184766" y="5837372"/>
            <a:ext cx="6096000" cy="276999"/>
          </a:xfrm>
          <a:prstGeom prst="rect">
            <a:avLst/>
          </a:prstGeom>
        </p:spPr>
        <p:txBody>
          <a:bodyPr>
            <a:spAutoFit/>
          </a:bodyPr>
          <a:lstStyle/>
          <a:p>
            <a:endParaRPr lang="fr-BE" sz="1200" dirty="0"/>
          </a:p>
        </p:txBody>
      </p:sp>
      <p:sp>
        <p:nvSpPr>
          <p:cNvPr id="12" name="Rectangle 11"/>
          <p:cNvSpPr/>
          <p:nvPr/>
        </p:nvSpPr>
        <p:spPr>
          <a:xfrm>
            <a:off x="0" y="5534691"/>
            <a:ext cx="6096000" cy="369332"/>
          </a:xfrm>
          <a:prstGeom prst="rect">
            <a:avLst/>
          </a:prstGeom>
        </p:spPr>
        <p:txBody>
          <a:bodyPr>
            <a:spAutoFit/>
          </a:bodyPr>
          <a:lstStyle/>
          <a:p>
            <a:endParaRPr lang="fr-BE" dirty="0"/>
          </a:p>
        </p:txBody>
      </p:sp>
      <p:sp>
        <p:nvSpPr>
          <p:cNvPr id="13" name="TextBox 12"/>
          <p:cNvSpPr txBox="1"/>
          <p:nvPr/>
        </p:nvSpPr>
        <p:spPr>
          <a:xfrm>
            <a:off x="5419973" y="2435481"/>
            <a:ext cx="2183483" cy="338554"/>
          </a:xfrm>
          <a:prstGeom prst="rect">
            <a:avLst/>
          </a:prstGeom>
          <a:noFill/>
        </p:spPr>
        <p:txBody>
          <a:bodyPr wrap="none" rtlCol="0">
            <a:spAutoFit/>
          </a:bodyPr>
          <a:lstStyle/>
          <a:p>
            <a:r>
              <a:rPr lang="fr-FR" sz="1600" dirty="0"/>
              <a:t>Palais du Facteur Cheval</a:t>
            </a:r>
          </a:p>
        </p:txBody>
      </p:sp>
      <p:sp>
        <p:nvSpPr>
          <p:cNvPr id="14" name="Rectangle 13"/>
          <p:cNvSpPr/>
          <p:nvPr/>
        </p:nvSpPr>
        <p:spPr>
          <a:xfrm>
            <a:off x="3497508" y="4611361"/>
            <a:ext cx="4121769" cy="923330"/>
          </a:xfrm>
          <a:prstGeom prst="rect">
            <a:avLst/>
          </a:prstGeom>
        </p:spPr>
        <p:txBody>
          <a:bodyPr wrap="none">
            <a:spAutoFit/>
          </a:bodyPr>
          <a:lstStyle/>
          <a:p>
            <a:r>
              <a:rPr lang="fr-BE" dirty="0"/>
              <a:t>Sanctuaire de Monte Gallo &lt; tour de guet </a:t>
            </a:r>
          </a:p>
          <a:p>
            <a:r>
              <a:rPr lang="fr-BE" dirty="0" err="1"/>
              <a:t>bourbonne</a:t>
            </a:r>
            <a:r>
              <a:rPr lang="fr-BE" dirty="0"/>
              <a:t> du 19</a:t>
            </a:r>
            <a:r>
              <a:rPr lang="fr-BE" baseline="30000" dirty="0"/>
              <a:t>ième</a:t>
            </a:r>
            <a:r>
              <a:rPr lang="fr-BE" dirty="0"/>
              <a:t> siècle</a:t>
            </a:r>
          </a:p>
          <a:p>
            <a:r>
              <a:rPr lang="fr-BE" dirty="0"/>
              <a:t> </a:t>
            </a:r>
          </a:p>
        </p:txBody>
      </p:sp>
      <p:sp>
        <p:nvSpPr>
          <p:cNvPr id="6" name="TextBox 5">
            <a:extLst>
              <a:ext uri="{FF2B5EF4-FFF2-40B4-BE49-F238E27FC236}">
                <a16:creationId xmlns:a16="http://schemas.microsoft.com/office/drawing/2014/main" id="{483051B9-3058-474E-9E02-FEAE7C6BF028}"/>
              </a:ext>
            </a:extLst>
          </p:cNvPr>
          <p:cNvSpPr txBox="1"/>
          <p:nvPr/>
        </p:nvSpPr>
        <p:spPr>
          <a:xfrm>
            <a:off x="8357639" y="6132891"/>
            <a:ext cx="2598532" cy="369332"/>
          </a:xfrm>
          <a:prstGeom prst="rect">
            <a:avLst/>
          </a:prstGeom>
          <a:noFill/>
        </p:spPr>
        <p:txBody>
          <a:bodyPr wrap="none" rtlCol="0">
            <a:spAutoFit/>
          </a:bodyPr>
          <a:lstStyle/>
          <a:p>
            <a:r>
              <a:rPr lang="fr-BE" b="1" dirty="0"/>
              <a:t>« bricolage » Lévi-Strauss</a:t>
            </a:r>
          </a:p>
        </p:txBody>
      </p:sp>
      <p:pic>
        <p:nvPicPr>
          <p:cNvPr id="8" name="Picture 2" descr="Résultat de recherche d'images pour &quot;zellige&quot;">
            <a:extLst>
              <a:ext uri="{FF2B5EF4-FFF2-40B4-BE49-F238E27FC236}">
                <a16:creationId xmlns:a16="http://schemas.microsoft.com/office/drawing/2014/main" id="{CA9A1FFD-69DB-427D-8EA0-E3948151004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89022" y="272714"/>
            <a:ext cx="2346036" cy="17595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AEFFA1A-EEE5-41F5-86BA-5DE978B2EA6A}"/>
              </a:ext>
            </a:extLst>
          </p:cNvPr>
          <p:cNvSpPr/>
          <p:nvPr/>
        </p:nvSpPr>
        <p:spPr>
          <a:xfrm>
            <a:off x="8401959" y="2025159"/>
            <a:ext cx="5073887" cy="369332"/>
          </a:xfrm>
          <a:prstGeom prst="rect">
            <a:avLst/>
          </a:prstGeom>
        </p:spPr>
        <p:txBody>
          <a:bodyPr wrap="square">
            <a:spAutoFit/>
          </a:bodyPr>
          <a:lstStyle/>
          <a:p>
            <a:r>
              <a:rPr lang="fr-BE" sz="1400" dirty="0">
                <a:cs typeface="Arial" panose="020B0604020202020204" pitchFamily="34" charset="0"/>
              </a:rPr>
              <a:t> </a:t>
            </a:r>
            <a:r>
              <a:rPr lang="fr-BE" dirty="0">
                <a:cs typeface="Arial" panose="020B0604020202020204" pitchFamily="34" charset="0"/>
              </a:rPr>
              <a:t>zellige</a:t>
            </a:r>
            <a:r>
              <a:rPr lang="fr-BE" sz="1600" dirty="0">
                <a:cs typeface="Arial" panose="020B0604020202020204" pitchFamily="34" charset="0"/>
              </a:rPr>
              <a:t> </a:t>
            </a:r>
          </a:p>
        </p:txBody>
      </p:sp>
      <p:pic>
        <p:nvPicPr>
          <p:cNvPr id="19" name="Picture 18">
            <a:extLst>
              <a:ext uri="{FF2B5EF4-FFF2-40B4-BE49-F238E27FC236}">
                <a16:creationId xmlns:a16="http://schemas.microsoft.com/office/drawing/2014/main" id="{A0668DB9-FA0E-4330-94DE-BB2EABDE3EB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9805" t="7015" r="26010" b="13345"/>
          <a:stretch/>
        </p:blipFill>
        <p:spPr>
          <a:xfrm rot="5400000">
            <a:off x="8284085" y="2840430"/>
            <a:ext cx="2119236" cy="1972128"/>
          </a:xfrm>
          <a:prstGeom prst="rect">
            <a:avLst/>
          </a:prstGeom>
        </p:spPr>
      </p:pic>
      <p:cxnSp>
        <p:nvCxnSpPr>
          <p:cNvPr id="17" name="Straight Arrow Connector 16">
            <a:extLst>
              <a:ext uri="{FF2B5EF4-FFF2-40B4-BE49-F238E27FC236}">
                <a16:creationId xmlns:a16="http://schemas.microsoft.com/office/drawing/2014/main" id="{CA9B4693-6264-4FE4-9520-45442C23F699}"/>
              </a:ext>
            </a:extLst>
          </p:cNvPr>
          <p:cNvCxnSpPr>
            <a:cxnSpLocks/>
          </p:cNvCxnSpPr>
          <p:nvPr/>
        </p:nvCxnSpPr>
        <p:spPr>
          <a:xfrm>
            <a:off x="9309925" y="1862356"/>
            <a:ext cx="45452" cy="149394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E0412B-C44D-483A-852C-A6772A593D8E}"/>
              </a:ext>
            </a:extLst>
          </p:cNvPr>
          <p:cNvCxnSpPr>
            <a:cxnSpLocks/>
          </p:cNvCxnSpPr>
          <p:nvPr/>
        </p:nvCxnSpPr>
        <p:spPr>
          <a:xfrm>
            <a:off x="5211617" y="1768239"/>
            <a:ext cx="1" cy="158806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D1E8B2-3E6B-4E29-9DA8-4150192F591A}"/>
              </a:ext>
            </a:extLst>
          </p:cNvPr>
          <p:cNvCxnSpPr>
            <a:cxnSpLocks/>
          </p:cNvCxnSpPr>
          <p:nvPr/>
        </p:nvCxnSpPr>
        <p:spPr>
          <a:xfrm>
            <a:off x="1134567" y="2209825"/>
            <a:ext cx="0" cy="1939206"/>
          </a:xfrm>
          <a:prstGeom prst="straightConnector1">
            <a:avLst/>
          </a:prstGeom>
          <a:ln w="28575">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E21A1213-A900-46E2-89DC-6673EA33A887}"/>
              </a:ext>
            </a:extLst>
          </p:cNvPr>
          <p:cNvSpPr/>
          <p:nvPr/>
        </p:nvSpPr>
        <p:spPr>
          <a:xfrm>
            <a:off x="5530510" y="5468040"/>
            <a:ext cx="237566" cy="369332"/>
          </a:xfrm>
          <a:prstGeom prst="rect">
            <a:avLst/>
          </a:prstGeom>
        </p:spPr>
        <p:txBody>
          <a:bodyPr wrap="none">
            <a:spAutoFit/>
          </a:bodyPr>
          <a:lstStyle/>
          <a:p>
            <a:r>
              <a:rPr lang="fr-BE" dirty="0"/>
              <a:t> </a:t>
            </a:r>
          </a:p>
        </p:txBody>
      </p:sp>
    </p:spTree>
    <p:extLst>
      <p:ext uri="{BB962C8B-B14F-4D97-AF65-F5344CB8AC3E}">
        <p14:creationId xmlns:p14="http://schemas.microsoft.com/office/powerpoint/2010/main" val="2401825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87AEBB-181A-4C01-A1E8-1E40BAAA7D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64238" y="267333"/>
            <a:ext cx="3230631" cy="2422974"/>
          </a:xfrm>
          <a:prstGeom prst="rect">
            <a:avLst/>
          </a:prstGeom>
        </p:spPr>
      </p:pic>
      <p:pic>
        <p:nvPicPr>
          <p:cNvPr id="11" name="Picture 10">
            <a:extLst>
              <a:ext uri="{FF2B5EF4-FFF2-40B4-BE49-F238E27FC236}">
                <a16:creationId xmlns:a16="http://schemas.microsoft.com/office/drawing/2014/main" id="{27367D83-49BD-43EA-BD3F-2777ED005CEE}"/>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3914887" y="3260081"/>
            <a:ext cx="2621248" cy="1965936"/>
          </a:xfrm>
          <a:prstGeom prst="rect">
            <a:avLst/>
          </a:prstGeom>
        </p:spPr>
      </p:pic>
      <p:pic>
        <p:nvPicPr>
          <p:cNvPr id="13" name="Picture 12">
            <a:extLst>
              <a:ext uri="{FF2B5EF4-FFF2-40B4-BE49-F238E27FC236}">
                <a16:creationId xmlns:a16="http://schemas.microsoft.com/office/drawing/2014/main" id="{57F54E1F-ECD6-46A1-8FF5-5F46E7A1F2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053941" y="3260080"/>
            <a:ext cx="2621249" cy="1965937"/>
          </a:xfrm>
          <a:prstGeom prst="rect">
            <a:avLst/>
          </a:prstGeom>
        </p:spPr>
      </p:pic>
      <p:pic>
        <p:nvPicPr>
          <p:cNvPr id="15" name="Picture 14">
            <a:extLst>
              <a:ext uri="{FF2B5EF4-FFF2-40B4-BE49-F238E27FC236}">
                <a16:creationId xmlns:a16="http://schemas.microsoft.com/office/drawing/2014/main" id="{62627FCA-3157-4374-80CF-AB10C3E831B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4427" y="309454"/>
            <a:ext cx="3228784" cy="2421588"/>
          </a:xfrm>
          <a:prstGeom prst="rect">
            <a:avLst/>
          </a:prstGeom>
        </p:spPr>
      </p:pic>
      <p:sp>
        <p:nvSpPr>
          <p:cNvPr id="2" name="Rectangle 1">
            <a:extLst>
              <a:ext uri="{FF2B5EF4-FFF2-40B4-BE49-F238E27FC236}">
                <a16:creationId xmlns:a16="http://schemas.microsoft.com/office/drawing/2014/main" id="{B1B42574-738F-4D39-98C6-2BCA2AFA44C2}"/>
              </a:ext>
            </a:extLst>
          </p:cNvPr>
          <p:cNvSpPr/>
          <p:nvPr/>
        </p:nvSpPr>
        <p:spPr>
          <a:xfrm>
            <a:off x="3219527" y="3252283"/>
            <a:ext cx="184731" cy="369332"/>
          </a:xfrm>
          <a:prstGeom prst="rect">
            <a:avLst/>
          </a:prstGeom>
        </p:spPr>
        <p:txBody>
          <a:bodyPr wrap="none">
            <a:spAutoFit/>
          </a:bodyPr>
          <a:lstStyle/>
          <a:p>
            <a:endParaRPr lang="fr-BE" dirty="0"/>
          </a:p>
        </p:txBody>
      </p:sp>
      <p:pic>
        <p:nvPicPr>
          <p:cNvPr id="8" name="Picture 7">
            <a:extLst>
              <a:ext uri="{FF2B5EF4-FFF2-40B4-BE49-F238E27FC236}">
                <a16:creationId xmlns:a16="http://schemas.microsoft.com/office/drawing/2014/main" id="{FC595915-17EC-46A2-85F0-4E687F9AEB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4427" y="2857070"/>
            <a:ext cx="3494998" cy="2621248"/>
          </a:xfrm>
          <a:prstGeom prst="rect">
            <a:avLst/>
          </a:prstGeom>
        </p:spPr>
      </p:pic>
    </p:spTree>
    <p:extLst>
      <p:ext uri="{BB962C8B-B14F-4D97-AF65-F5344CB8AC3E}">
        <p14:creationId xmlns:p14="http://schemas.microsoft.com/office/powerpoint/2010/main" val="76458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BC8A4C-8A03-46AF-88E5-DE3E11989CD0}"/>
              </a:ext>
            </a:extLst>
          </p:cNvPr>
          <p:cNvSpPr/>
          <p:nvPr/>
        </p:nvSpPr>
        <p:spPr>
          <a:xfrm>
            <a:off x="845049" y="4444919"/>
            <a:ext cx="6168163" cy="646331"/>
          </a:xfrm>
          <a:prstGeom prst="rect">
            <a:avLst/>
          </a:prstGeom>
        </p:spPr>
        <p:txBody>
          <a:bodyPr wrap="none">
            <a:spAutoFit/>
          </a:bodyPr>
          <a:lstStyle/>
          <a:p>
            <a:r>
              <a:rPr lang="fr-FR" dirty="0"/>
              <a:t>Paris, Institut du monde arabe, </a:t>
            </a:r>
            <a:r>
              <a:rPr lang="fr-BE" dirty="0"/>
              <a:t>10 octobre 2017 - 7 janvier 2018</a:t>
            </a:r>
          </a:p>
          <a:p>
            <a:endParaRPr lang="fr-FR" dirty="0"/>
          </a:p>
        </p:txBody>
      </p:sp>
      <p:sp>
        <p:nvSpPr>
          <p:cNvPr id="5" name="TextBox 4">
            <a:extLst>
              <a:ext uri="{FF2B5EF4-FFF2-40B4-BE49-F238E27FC236}">
                <a16:creationId xmlns:a16="http://schemas.microsoft.com/office/drawing/2014/main" id="{03E735F8-B253-4DBF-A5F3-6F3219A6C190}"/>
              </a:ext>
            </a:extLst>
          </p:cNvPr>
          <p:cNvSpPr txBox="1"/>
          <p:nvPr/>
        </p:nvSpPr>
        <p:spPr>
          <a:xfrm>
            <a:off x="664135" y="449442"/>
            <a:ext cx="11346761" cy="923330"/>
          </a:xfrm>
          <a:prstGeom prst="rect">
            <a:avLst/>
          </a:prstGeom>
          <a:noFill/>
        </p:spPr>
        <p:txBody>
          <a:bodyPr wrap="none" rtlCol="0">
            <a:spAutoFit/>
          </a:bodyPr>
          <a:lstStyle/>
          <a:p>
            <a:r>
              <a:rPr lang="fr-BE" dirty="0"/>
              <a:t>« Je ne me considère pas comme un peintre. Je suis un écrivain qui essaie de se racheter </a:t>
            </a:r>
            <a:r>
              <a:rPr lang="fr-BE" dirty="0">
                <a:solidFill>
                  <a:srgbClr val="FF0000"/>
                </a:solidFill>
              </a:rPr>
              <a:t>en faisant danser </a:t>
            </a:r>
          </a:p>
          <a:p>
            <a:r>
              <a:rPr lang="fr-BE" dirty="0">
                <a:solidFill>
                  <a:srgbClr val="FF0000"/>
                </a:solidFill>
              </a:rPr>
              <a:t>des</a:t>
            </a:r>
            <a:r>
              <a:rPr lang="fr-BE" dirty="0"/>
              <a:t> </a:t>
            </a:r>
            <a:r>
              <a:rPr lang="fr-BE" dirty="0">
                <a:solidFill>
                  <a:srgbClr val="FF0000"/>
                </a:solidFill>
              </a:rPr>
              <a:t>couleurs prises dans le ciel et la mer de Tanger</a:t>
            </a:r>
            <a:r>
              <a:rPr lang="fr-BE" dirty="0"/>
              <a:t> » (Tahar Ben Jelloun, </a:t>
            </a:r>
            <a:r>
              <a:rPr lang="fr-FR" i="1" dirty="0"/>
              <a:t>J’essaie de peindre la lumière du monde</a:t>
            </a:r>
            <a:r>
              <a:rPr lang="fr-FR" dirty="0"/>
              <a:t>, Paris, </a:t>
            </a:r>
          </a:p>
          <a:p>
            <a:r>
              <a:rPr lang="fr-FR" dirty="0"/>
              <a:t>Gallimard/Institut du Monde Arabe, 2017 </a:t>
            </a:r>
            <a:r>
              <a:rPr lang="fr-BE" dirty="0"/>
              <a:t>p. 7)</a:t>
            </a:r>
          </a:p>
        </p:txBody>
      </p:sp>
      <p:pic>
        <p:nvPicPr>
          <p:cNvPr id="1026" name="Picture 2" descr="Image associÃ©e">
            <a:extLst>
              <a:ext uri="{FF2B5EF4-FFF2-40B4-BE49-F238E27FC236}">
                <a16:creationId xmlns:a16="http://schemas.microsoft.com/office/drawing/2014/main" id="{18374ED7-20C3-4B8E-BCBF-7B7E7128F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63" y="1941196"/>
            <a:ext cx="2416038" cy="2454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IS, FRANCE - SEPTEMBER 15:  Writer Tahar Ben Jelloun attends the 'Paintings Poems from Tahar Ben Jelloun - Furniture Scriptures from C.Saccomanno &amp; O.Dayot' : Press Preview at Galerie du Passage on September 15, 2015 in Paris, France.  (Photo by Bertrand Rindoff Petroff/Getty Images)">
            <a:extLst>
              <a:ext uri="{FF2B5EF4-FFF2-40B4-BE49-F238E27FC236}">
                <a16:creationId xmlns:a16="http://schemas.microsoft.com/office/drawing/2014/main" id="{85E52369-6DA6-4818-A0F2-0DB36D2B4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634" y="1937332"/>
            <a:ext cx="4917080" cy="24585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har ben jelloun">
            <a:extLst>
              <a:ext uri="{FF2B5EF4-FFF2-40B4-BE49-F238E27FC236}">
                <a16:creationId xmlns:a16="http://schemas.microsoft.com/office/drawing/2014/main" id="{5825BCA6-C604-470B-8E4E-A23519234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401" y="1937332"/>
            <a:ext cx="2709550" cy="40970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Ã©sultat de recherche d'images pour &quot;exposition tahar ben jelloun monde arabe institut&quot;">
            <a:extLst>
              <a:ext uri="{FF2B5EF4-FFF2-40B4-BE49-F238E27FC236}">
                <a16:creationId xmlns:a16="http://schemas.microsoft.com/office/drawing/2014/main" id="{54726F7D-0CC5-4750-806C-6842002E4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049" y="5247994"/>
            <a:ext cx="1253416" cy="125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9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Ã©e">
            <a:extLst>
              <a:ext uri="{FF2B5EF4-FFF2-40B4-BE49-F238E27FC236}">
                <a16:creationId xmlns:a16="http://schemas.microsoft.com/office/drawing/2014/main" id="{A3AF6154-B559-42B4-844C-EC1E45AC3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153" y="144855"/>
            <a:ext cx="8023929" cy="66202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BD77E3B2-532D-4B28-A8B3-94FB00C77058}"/>
              </a:ext>
            </a:extLst>
          </p:cNvPr>
          <p:cNvCxnSpPr>
            <a:cxnSpLocks/>
          </p:cNvCxnSpPr>
          <p:nvPr/>
        </p:nvCxnSpPr>
        <p:spPr>
          <a:xfrm flipV="1">
            <a:off x="4160939" y="1177637"/>
            <a:ext cx="5107752" cy="155247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26727AF2-CF3F-4104-B460-3A5CA49B2FA5}"/>
              </a:ext>
            </a:extLst>
          </p:cNvPr>
          <p:cNvCxnSpPr>
            <a:cxnSpLocks/>
          </p:cNvCxnSpPr>
          <p:nvPr/>
        </p:nvCxnSpPr>
        <p:spPr>
          <a:xfrm flipH="1">
            <a:off x="2265028" y="2730108"/>
            <a:ext cx="1856762" cy="278984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A271F8F8-6E2C-4DB0-BA85-8B538CF3E805}"/>
              </a:ext>
            </a:extLst>
          </p:cNvPr>
          <p:cNvCxnSpPr>
            <a:cxnSpLocks/>
          </p:cNvCxnSpPr>
          <p:nvPr/>
        </p:nvCxnSpPr>
        <p:spPr>
          <a:xfrm flipH="1" flipV="1">
            <a:off x="4341521" y="2860471"/>
            <a:ext cx="1792455" cy="27351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CEEC8124-CDF3-4547-831B-6BA00C1BEB14}"/>
              </a:ext>
            </a:extLst>
          </p:cNvPr>
          <p:cNvCxnSpPr>
            <a:cxnSpLocks/>
          </p:cNvCxnSpPr>
          <p:nvPr/>
        </p:nvCxnSpPr>
        <p:spPr>
          <a:xfrm flipH="1">
            <a:off x="6133976" y="4815281"/>
            <a:ext cx="2829929" cy="67662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9168E790-21C2-4752-AC80-FBCE2C5A2907}"/>
              </a:ext>
            </a:extLst>
          </p:cNvPr>
          <p:cNvCxnSpPr>
            <a:cxnSpLocks/>
          </p:cNvCxnSpPr>
          <p:nvPr/>
        </p:nvCxnSpPr>
        <p:spPr>
          <a:xfrm flipV="1">
            <a:off x="2235556" y="4951499"/>
            <a:ext cx="4223969" cy="72886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799355D4-7E6C-43F4-B470-487059A2EF7B}"/>
              </a:ext>
            </a:extLst>
          </p:cNvPr>
          <p:cNvCxnSpPr>
            <a:cxnSpLocks/>
          </p:cNvCxnSpPr>
          <p:nvPr/>
        </p:nvCxnSpPr>
        <p:spPr>
          <a:xfrm flipV="1">
            <a:off x="2376880" y="2809054"/>
            <a:ext cx="1803634" cy="268284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659F47F5-0D76-4EC9-BE2D-90CB3D474E15}"/>
              </a:ext>
            </a:extLst>
          </p:cNvPr>
          <p:cNvSpPr txBox="1"/>
          <p:nvPr/>
        </p:nvSpPr>
        <p:spPr>
          <a:xfrm>
            <a:off x="6037275" y="4617187"/>
            <a:ext cx="1051422" cy="369332"/>
          </a:xfrm>
          <a:prstGeom prst="rect">
            <a:avLst/>
          </a:prstGeom>
          <a:noFill/>
        </p:spPr>
        <p:txBody>
          <a:bodyPr wrap="square" rtlCol="0">
            <a:spAutoFit/>
          </a:bodyPr>
          <a:lstStyle/>
          <a:p>
            <a:r>
              <a:rPr lang="fr-BE" b="1" dirty="0"/>
              <a:t>Matera</a:t>
            </a:r>
          </a:p>
        </p:txBody>
      </p:sp>
      <p:sp>
        <p:nvSpPr>
          <p:cNvPr id="23" name="TextBox 22">
            <a:extLst>
              <a:ext uri="{FF2B5EF4-FFF2-40B4-BE49-F238E27FC236}">
                <a16:creationId xmlns:a16="http://schemas.microsoft.com/office/drawing/2014/main" id="{C4C17D31-82AE-4E6D-99D8-CA2472C9A281}"/>
              </a:ext>
            </a:extLst>
          </p:cNvPr>
          <p:cNvSpPr txBox="1"/>
          <p:nvPr/>
        </p:nvSpPr>
        <p:spPr>
          <a:xfrm>
            <a:off x="1772777" y="5483419"/>
            <a:ext cx="492251" cy="369332"/>
          </a:xfrm>
          <a:prstGeom prst="rect">
            <a:avLst/>
          </a:prstGeom>
          <a:noFill/>
        </p:spPr>
        <p:txBody>
          <a:bodyPr wrap="none" rtlCol="0">
            <a:spAutoFit/>
          </a:bodyPr>
          <a:lstStyle/>
          <a:p>
            <a:r>
              <a:rPr lang="fr-BE" b="1" dirty="0"/>
              <a:t>Fès</a:t>
            </a:r>
          </a:p>
        </p:txBody>
      </p:sp>
      <p:sp>
        <p:nvSpPr>
          <p:cNvPr id="24" name="TextBox 23">
            <a:extLst>
              <a:ext uri="{FF2B5EF4-FFF2-40B4-BE49-F238E27FC236}">
                <a16:creationId xmlns:a16="http://schemas.microsoft.com/office/drawing/2014/main" id="{C782412B-9797-435B-AC87-A5709F249AFB}"/>
              </a:ext>
            </a:extLst>
          </p:cNvPr>
          <p:cNvSpPr txBox="1"/>
          <p:nvPr/>
        </p:nvSpPr>
        <p:spPr>
          <a:xfrm>
            <a:off x="3287290" y="2488103"/>
            <a:ext cx="2082045" cy="369332"/>
          </a:xfrm>
          <a:prstGeom prst="rect">
            <a:avLst/>
          </a:prstGeom>
          <a:noFill/>
        </p:spPr>
        <p:txBody>
          <a:bodyPr wrap="none" rtlCol="0">
            <a:spAutoFit/>
          </a:bodyPr>
          <a:lstStyle/>
          <a:p>
            <a:r>
              <a:rPr lang="fr-BE" b="1" dirty="0" err="1"/>
              <a:t>Catteaux-Cambrésis</a:t>
            </a:r>
            <a:endParaRPr lang="fr-BE" b="1" dirty="0"/>
          </a:p>
        </p:txBody>
      </p:sp>
      <p:sp>
        <p:nvSpPr>
          <p:cNvPr id="25" name="TextBox 24">
            <a:extLst>
              <a:ext uri="{FF2B5EF4-FFF2-40B4-BE49-F238E27FC236}">
                <a16:creationId xmlns:a16="http://schemas.microsoft.com/office/drawing/2014/main" id="{5DFF6129-D17D-4BEA-9E2E-A2A4180801D5}"/>
              </a:ext>
            </a:extLst>
          </p:cNvPr>
          <p:cNvSpPr txBox="1"/>
          <p:nvPr/>
        </p:nvSpPr>
        <p:spPr>
          <a:xfrm>
            <a:off x="8089796" y="394663"/>
            <a:ext cx="1890518" cy="369332"/>
          </a:xfrm>
          <a:prstGeom prst="rect">
            <a:avLst/>
          </a:prstGeom>
          <a:noFill/>
        </p:spPr>
        <p:txBody>
          <a:bodyPr wrap="none" rtlCol="0">
            <a:spAutoFit/>
          </a:bodyPr>
          <a:lstStyle/>
          <a:p>
            <a:r>
              <a:rPr lang="fr-BE" b="1" dirty="0" err="1"/>
              <a:t>Saint-Petersbourg</a:t>
            </a:r>
            <a:endParaRPr lang="fr-BE" b="1" dirty="0"/>
          </a:p>
        </p:txBody>
      </p:sp>
      <p:sp>
        <p:nvSpPr>
          <p:cNvPr id="26" name="TextBox 25">
            <a:extLst>
              <a:ext uri="{FF2B5EF4-FFF2-40B4-BE49-F238E27FC236}">
                <a16:creationId xmlns:a16="http://schemas.microsoft.com/office/drawing/2014/main" id="{80C52251-1F5D-4808-A9FB-728760EB3998}"/>
              </a:ext>
            </a:extLst>
          </p:cNvPr>
          <p:cNvSpPr txBox="1"/>
          <p:nvPr/>
        </p:nvSpPr>
        <p:spPr>
          <a:xfrm>
            <a:off x="8742748" y="816787"/>
            <a:ext cx="943335" cy="369332"/>
          </a:xfrm>
          <a:prstGeom prst="rect">
            <a:avLst/>
          </a:prstGeom>
          <a:noFill/>
        </p:spPr>
        <p:txBody>
          <a:bodyPr wrap="none" rtlCol="0">
            <a:spAutoFit/>
          </a:bodyPr>
          <a:lstStyle/>
          <a:p>
            <a:r>
              <a:rPr lang="fr-BE" b="1" dirty="0"/>
              <a:t>Moscou</a:t>
            </a:r>
          </a:p>
        </p:txBody>
      </p:sp>
      <p:cxnSp>
        <p:nvCxnSpPr>
          <p:cNvPr id="28" name="Straight Arrow Connector 27">
            <a:extLst>
              <a:ext uri="{FF2B5EF4-FFF2-40B4-BE49-F238E27FC236}">
                <a16:creationId xmlns:a16="http://schemas.microsoft.com/office/drawing/2014/main" id="{0CCC27A1-99DF-446A-A66F-DCBB5609731E}"/>
              </a:ext>
            </a:extLst>
          </p:cNvPr>
          <p:cNvCxnSpPr>
            <a:cxnSpLocks/>
          </p:cNvCxnSpPr>
          <p:nvPr/>
        </p:nvCxnSpPr>
        <p:spPr>
          <a:xfrm flipV="1">
            <a:off x="8886465" y="1387197"/>
            <a:ext cx="154881" cy="335682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E5D47D9D-16D5-47A5-A139-FCFF62EDF267}"/>
              </a:ext>
            </a:extLst>
          </p:cNvPr>
          <p:cNvSpPr txBox="1"/>
          <p:nvPr/>
        </p:nvSpPr>
        <p:spPr>
          <a:xfrm>
            <a:off x="80809" y="143389"/>
            <a:ext cx="8083880" cy="461665"/>
          </a:xfrm>
          <a:prstGeom prst="rect">
            <a:avLst/>
          </a:prstGeom>
          <a:solidFill>
            <a:schemeClr val="bg1"/>
          </a:solidFill>
        </p:spPr>
        <p:txBody>
          <a:bodyPr wrap="none" rtlCol="0">
            <a:spAutoFit/>
          </a:bodyPr>
          <a:lstStyle/>
          <a:p>
            <a:r>
              <a:rPr lang="fr-BE" sz="2400" b="1" dirty="0"/>
              <a:t>1. Géo-esthétique (transmigration de motifs et de techniques)</a:t>
            </a:r>
          </a:p>
        </p:txBody>
      </p:sp>
      <p:cxnSp>
        <p:nvCxnSpPr>
          <p:cNvPr id="16" name="Straight Arrow Connector 15">
            <a:extLst>
              <a:ext uri="{FF2B5EF4-FFF2-40B4-BE49-F238E27FC236}">
                <a16:creationId xmlns:a16="http://schemas.microsoft.com/office/drawing/2014/main" id="{F772AF9A-43A2-47A5-8C8A-50F0B8430581}"/>
              </a:ext>
            </a:extLst>
          </p:cNvPr>
          <p:cNvCxnSpPr>
            <a:cxnSpLocks/>
          </p:cNvCxnSpPr>
          <p:nvPr/>
        </p:nvCxnSpPr>
        <p:spPr>
          <a:xfrm flipH="1">
            <a:off x="3998948" y="2936381"/>
            <a:ext cx="282646" cy="96430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6C6ABC92-CD76-4965-83E0-AB016006005F}"/>
              </a:ext>
            </a:extLst>
          </p:cNvPr>
          <p:cNvCxnSpPr>
            <a:cxnSpLocks/>
          </p:cNvCxnSpPr>
          <p:nvPr/>
        </p:nvCxnSpPr>
        <p:spPr>
          <a:xfrm flipH="1">
            <a:off x="2265028" y="4986519"/>
            <a:ext cx="4429388" cy="77544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D576CC2C-8549-4D5D-BDA4-230D9F238003}"/>
              </a:ext>
            </a:extLst>
          </p:cNvPr>
          <p:cNvCxnSpPr>
            <a:cxnSpLocks/>
          </p:cNvCxnSpPr>
          <p:nvPr/>
        </p:nvCxnSpPr>
        <p:spPr>
          <a:xfrm flipH="1" flipV="1">
            <a:off x="6459525" y="2455024"/>
            <a:ext cx="2504381" cy="233880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D1D74167-F645-41F7-99D9-8AF584D2AE65}"/>
              </a:ext>
            </a:extLst>
          </p:cNvPr>
          <p:cNvSpPr txBox="1"/>
          <p:nvPr/>
        </p:nvSpPr>
        <p:spPr>
          <a:xfrm>
            <a:off x="2376880" y="5132261"/>
            <a:ext cx="821956" cy="369332"/>
          </a:xfrm>
          <a:prstGeom prst="rect">
            <a:avLst/>
          </a:prstGeom>
          <a:noFill/>
        </p:spPr>
        <p:txBody>
          <a:bodyPr wrap="none" rtlCol="0">
            <a:spAutoFit/>
          </a:bodyPr>
          <a:lstStyle/>
          <a:p>
            <a:r>
              <a:rPr lang="fr-BE" b="1" dirty="0"/>
              <a:t>Tanger</a:t>
            </a:r>
          </a:p>
        </p:txBody>
      </p:sp>
      <p:cxnSp>
        <p:nvCxnSpPr>
          <p:cNvPr id="29" name="Straight Arrow Connector 28">
            <a:extLst>
              <a:ext uri="{FF2B5EF4-FFF2-40B4-BE49-F238E27FC236}">
                <a16:creationId xmlns:a16="http://schemas.microsoft.com/office/drawing/2014/main" id="{B0C9AD09-AE4C-4AD2-9F69-467860860194}"/>
              </a:ext>
            </a:extLst>
          </p:cNvPr>
          <p:cNvCxnSpPr>
            <a:cxnSpLocks/>
          </p:cNvCxnSpPr>
          <p:nvPr/>
        </p:nvCxnSpPr>
        <p:spPr>
          <a:xfrm>
            <a:off x="6096000" y="4402976"/>
            <a:ext cx="2894388" cy="35678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CC735D0B-C86D-4CCB-873A-AE481DC2EBB8}"/>
              </a:ext>
            </a:extLst>
          </p:cNvPr>
          <p:cNvSpPr txBox="1"/>
          <p:nvPr/>
        </p:nvSpPr>
        <p:spPr>
          <a:xfrm>
            <a:off x="8812551" y="4582167"/>
            <a:ext cx="957185" cy="369332"/>
          </a:xfrm>
          <a:prstGeom prst="rect">
            <a:avLst/>
          </a:prstGeom>
          <a:noFill/>
        </p:spPr>
        <p:txBody>
          <a:bodyPr wrap="none" rtlCol="0">
            <a:spAutoFit/>
          </a:bodyPr>
          <a:lstStyle/>
          <a:p>
            <a:r>
              <a:rPr lang="fr-BE" b="1" dirty="0"/>
              <a:t>Byzance</a:t>
            </a:r>
          </a:p>
        </p:txBody>
      </p:sp>
      <p:cxnSp>
        <p:nvCxnSpPr>
          <p:cNvPr id="30" name="Straight Arrow Connector 29">
            <a:extLst>
              <a:ext uri="{FF2B5EF4-FFF2-40B4-BE49-F238E27FC236}">
                <a16:creationId xmlns:a16="http://schemas.microsoft.com/office/drawing/2014/main" id="{696A2E0E-7AF7-446D-B4E9-C578D0883D22}"/>
              </a:ext>
            </a:extLst>
          </p:cNvPr>
          <p:cNvCxnSpPr>
            <a:cxnSpLocks/>
          </p:cNvCxnSpPr>
          <p:nvPr/>
        </p:nvCxnSpPr>
        <p:spPr>
          <a:xfrm>
            <a:off x="4254428" y="2882508"/>
            <a:ext cx="1337690" cy="173467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3F4A4EB5-3609-43F9-9C62-7A2545FDEBA6}"/>
              </a:ext>
            </a:extLst>
          </p:cNvPr>
          <p:cNvSpPr txBox="1"/>
          <p:nvPr/>
        </p:nvSpPr>
        <p:spPr>
          <a:xfrm>
            <a:off x="4027083" y="3720868"/>
            <a:ext cx="1039708" cy="369332"/>
          </a:xfrm>
          <a:prstGeom prst="rect">
            <a:avLst/>
          </a:prstGeom>
          <a:noFill/>
        </p:spPr>
        <p:txBody>
          <a:bodyPr wrap="none" rtlCol="0">
            <a:spAutoFit/>
          </a:bodyPr>
          <a:lstStyle/>
          <a:p>
            <a:r>
              <a:rPr lang="fr-BE" b="1" dirty="0"/>
              <a:t>Collioure</a:t>
            </a:r>
          </a:p>
        </p:txBody>
      </p:sp>
      <p:sp>
        <p:nvSpPr>
          <p:cNvPr id="2" name="TextBox 1">
            <a:extLst>
              <a:ext uri="{FF2B5EF4-FFF2-40B4-BE49-F238E27FC236}">
                <a16:creationId xmlns:a16="http://schemas.microsoft.com/office/drawing/2014/main" id="{5F557498-6CE6-4DDD-B8FF-20CC53CDA5CE}"/>
              </a:ext>
            </a:extLst>
          </p:cNvPr>
          <p:cNvSpPr txBox="1"/>
          <p:nvPr/>
        </p:nvSpPr>
        <p:spPr>
          <a:xfrm>
            <a:off x="9147609" y="4312558"/>
            <a:ext cx="1210588" cy="369332"/>
          </a:xfrm>
          <a:prstGeom prst="rect">
            <a:avLst/>
          </a:prstGeom>
          <a:noFill/>
        </p:spPr>
        <p:txBody>
          <a:bodyPr wrap="none" rtlCol="0">
            <a:spAutoFit/>
          </a:bodyPr>
          <a:lstStyle/>
          <a:p>
            <a:r>
              <a:rPr lang="fr-BE" b="1" dirty="0">
                <a:solidFill>
                  <a:srgbClr val="FF0000"/>
                </a:solidFill>
              </a:rPr>
              <a:t>mosaïques</a:t>
            </a:r>
          </a:p>
        </p:txBody>
      </p:sp>
      <p:sp>
        <p:nvSpPr>
          <p:cNvPr id="8" name="TextBox 7">
            <a:extLst>
              <a:ext uri="{FF2B5EF4-FFF2-40B4-BE49-F238E27FC236}">
                <a16:creationId xmlns:a16="http://schemas.microsoft.com/office/drawing/2014/main" id="{BE64D28B-2BB6-4427-A1A1-EEB7E7FB269B}"/>
              </a:ext>
            </a:extLst>
          </p:cNvPr>
          <p:cNvSpPr txBox="1"/>
          <p:nvPr/>
        </p:nvSpPr>
        <p:spPr>
          <a:xfrm>
            <a:off x="2372215" y="2419276"/>
            <a:ext cx="1277850" cy="646331"/>
          </a:xfrm>
          <a:prstGeom prst="rect">
            <a:avLst/>
          </a:prstGeom>
          <a:noFill/>
        </p:spPr>
        <p:txBody>
          <a:bodyPr wrap="none" rtlCol="0">
            <a:spAutoFit/>
          </a:bodyPr>
          <a:lstStyle/>
          <a:p>
            <a:r>
              <a:rPr lang="fr-BE" b="1" dirty="0">
                <a:solidFill>
                  <a:srgbClr val="FF0000"/>
                </a:solidFill>
              </a:rPr>
              <a:t>dentelles</a:t>
            </a:r>
          </a:p>
          <a:p>
            <a:r>
              <a:rPr lang="fr-BE" b="1" dirty="0">
                <a:solidFill>
                  <a:srgbClr val="FF0000"/>
                </a:solidFill>
              </a:rPr>
              <a:t>porcelaines</a:t>
            </a:r>
            <a:endParaRPr lang="fr-BE" dirty="0"/>
          </a:p>
        </p:txBody>
      </p:sp>
      <p:sp>
        <p:nvSpPr>
          <p:cNvPr id="9" name="TextBox 8">
            <a:extLst>
              <a:ext uri="{FF2B5EF4-FFF2-40B4-BE49-F238E27FC236}">
                <a16:creationId xmlns:a16="http://schemas.microsoft.com/office/drawing/2014/main" id="{2C824A2E-0AE5-4A2B-9528-E47086FAF68C}"/>
              </a:ext>
            </a:extLst>
          </p:cNvPr>
          <p:cNvSpPr txBox="1"/>
          <p:nvPr/>
        </p:nvSpPr>
        <p:spPr>
          <a:xfrm>
            <a:off x="709913" y="5602163"/>
            <a:ext cx="1300741" cy="1200329"/>
          </a:xfrm>
          <a:prstGeom prst="rect">
            <a:avLst/>
          </a:prstGeom>
          <a:noFill/>
        </p:spPr>
        <p:txBody>
          <a:bodyPr wrap="none" rtlCol="0">
            <a:spAutoFit/>
          </a:bodyPr>
          <a:lstStyle/>
          <a:p>
            <a:r>
              <a:rPr lang="fr-BE" b="1" dirty="0">
                <a:solidFill>
                  <a:srgbClr val="FF0000"/>
                </a:solidFill>
              </a:rPr>
              <a:t>calligraphie</a:t>
            </a:r>
          </a:p>
          <a:p>
            <a:r>
              <a:rPr lang="fr-BE" b="1" dirty="0">
                <a:solidFill>
                  <a:srgbClr val="FF0000"/>
                </a:solidFill>
              </a:rPr>
              <a:t>arabesques</a:t>
            </a:r>
          </a:p>
          <a:p>
            <a:r>
              <a:rPr lang="fr-BE" b="1" dirty="0">
                <a:solidFill>
                  <a:srgbClr val="FF0000"/>
                </a:solidFill>
              </a:rPr>
              <a:t>zellige</a:t>
            </a:r>
          </a:p>
          <a:p>
            <a:r>
              <a:rPr lang="fr-BE" b="1" dirty="0">
                <a:solidFill>
                  <a:srgbClr val="FF0000"/>
                </a:solidFill>
              </a:rPr>
              <a:t>broderies</a:t>
            </a:r>
          </a:p>
        </p:txBody>
      </p:sp>
      <p:sp>
        <p:nvSpPr>
          <p:cNvPr id="10" name="TextBox 9">
            <a:extLst>
              <a:ext uri="{FF2B5EF4-FFF2-40B4-BE49-F238E27FC236}">
                <a16:creationId xmlns:a16="http://schemas.microsoft.com/office/drawing/2014/main" id="{31769F85-45BF-47E7-B510-97D5F6E34762}"/>
              </a:ext>
            </a:extLst>
          </p:cNvPr>
          <p:cNvSpPr txBox="1"/>
          <p:nvPr/>
        </p:nvSpPr>
        <p:spPr>
          <a:xfrm>
            <a:off x="4426590" y="2932356"/>
            <a:ext cx="1391086" cy="369332"/>
          </a:xfrm>
          <a:prstGeom prst="rect">
            <a:avLst/>
          </a:prstGeom>
          <a:noFill/>
        </p:spPr>
        <p:txBody>
          <a:bodyPr wrap="none" rtlCol="0">
            <a:spAutoFit/>
          </a:bodyPr>
          <a:lstStyle/>
          <a:p>
            <a:r>
              <a:rPr lang="fr-BE" b="1" dirty="0">
                <a:solidFill>
                  <a:srgbClr val="FF0000"/>
                </a:solidFill>
              </a:rPr>
              <a:t>toile de Jouy</a:t>
            </a:r>
          </a:p>
        </p:txBody>
      </p:sp>
      <p:cxnSp>
        <p:nvCxnSpPr>
          <p:cNvPr id="31" name="Straight Arrow Connector 30">
            <a:extLst>
              <a:ext uri="{FF2B5EF4-FFF2-40B4-BE49-F238E27FC236}">
                <a16:creationId xmlns:a16="http://schemas.microsoft.com/office/drawing/2014/main" id="{0B9E8D29-3044-40BE-875D-18DDF4670918}"/>
              </a:ext>
            </a:extLst>
          </p:cNvPr>
          <p:cNvCxnSpPr>
            <a:cxnSpLocks/>
          </p:cNvCxnSpPr>
          <p:nvPr/>
        </p:nvCxnSpPr>
        <p:spPr>
          <a:xfrm flipH="1" flipV="1">
            <a:off x="8459384" y="703001"/>
            <a:ext cx="688225" cy="2751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40246E5A-ED65-4A48-9E05-CA8E6D7743C7}"/>
              </a:ext>
            </a:extLst>
          </p:cNvPr>
          <p:cNvCxnSpPr>
            <a:cxnSpLocks/>
          </p:cNvCxnSpPr>
          <p:nvPr/>
        </p:nvCxnSpPr>
        <p:spPr>
          <a:xfrm flipH="1">
            <a:off x="6459525" y="4821593"/>
            <a:ext cx="2283224" cy="5410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8989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vue de matera&quo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68479" y="555573"/>
            <a:ext cx="5260846" cy="3546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6153" y="4076852"/>
            <a:ext cx="11228646" cy="369332"/>
          </a:xfrm>
          <a:prstGeom prst="rect">
            <a:avLst/>
          </a:prstGeom>
          <a:noFill/>
        </p:spPr>
        <p:txBody>
          <a:bodyPr wrap="square" rtlCol="0">
            <a:spAutoFit/>
          </a:bodyPr>
          <a:lstStyle/>
          <a:p>
            <a:r>
              <a:rPr lang="fr-FR" dirty="0"/>
              <a:t>Vue de Matera (Basilicate, Italie)</a:t>
            </a:r>
            <a:endParaRPr lang="fr-BE" dirty="0"/>
          </a:p>
        </p:txBody>
      </p:sp>
      <p:sp>
        <p:nvSpPr>
          <p:cNvPr id="3" name="TextBox 2"/>
          <p:cNvSpPr txBox="1"/>
          <p:nvPr/>
        </p:nvSpPr>
        <p:spPr>
          <a:xfrm>
            <a:off x="6544287" y="3277465"/>
            <a:ext cx="5340373" cy="369332"/>
          </a:xfrm>
          <a:prstGeom prst="rect">
            <a:avLst/>
          </a:prstGeom>
          <a:noFill/>
        </p:spPr>
        <p:txBody>
          <a:bodyPr wrap="none" rtlCol="0">
            <a:spAutoFit/>
          </a:bodyPr>
          <a:lstStyle/>
          <a:p>
            <a:r>
              <a:rPr lang="fr-FR" dirty="0"/>
              <a:t>Tahar Ben Jelloun, Acrylique sur toile, 50 x 50 cm, p.96 </a:t>
            </a:r>
            <a:endParaRPr lang="en-US" dirty="0"/>
          </a:p>
        </p:txBody>
      </p:sp>
      <p:pic>
        <p:nvPicPr>
          <p:cNvPr id="6" name="Picture 5">
            <a:extLst>
              <a:ext uri="{FF2B5EF4-FFF2-40B4-BE49-F238E27FC236}">
                <a16:creationId xmlns:a16="http://schemas.microsoft.com/office/drawing/2014/main" id="{71580E90-3246-4926-BAB5-36DEBB4C8DC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046" t="60744" r="64562" b="6418"/>
          <a:stretch/>
        </p:blipFill>
        <p:spPr>
          <a:xfrm>
            <a:off x="3957388" y="4446184"/>
            <a:ext cx="1991170" cy="1999716"/>
          </a:xfrm>
          <a:prstGeom prst="rect">
            <a:avLst/>
          </a:prstGeom>
        </p:spPr>
      </p:pic>
      <p:sp>
        <p:nvSpPr>
          <p:cNvPr id="5" name="Rectangle 4">
            <a:extLst>
              <a:ext uri="{FF2B5EF4-FFF2-40B4-BE49-F238E27FC236}">
                <a16:creationId xmlns:a16="http://schemas.microsoft.com/office/drawing/2014/main" id="{A108B972-5B50-4009-8AA7-0D3FFB5D1684}"/>
              </a:ext>
            </a:extLst>
          </p:cNvPr>
          <p:cNvSpPr/>
          <p:nvPr/>
        </p:nvSpPr>
        <p:spPr>
          <a:xfrm>
            <a:off x="221624" y="4876239"/>
            <a:ext cx="4060331" cy="1200329"/>
          </a:xfrm>
          <a:prstGeom prst="rect">
            <a:avLst/>
          </a:prstGeom>
        </p:spPr>
        <p:txBody>
          <a:bodyPr wrap="square">
            <a:spAutoFit/>
          </a:bodyPr>
          <a:lstStyle/>
          <a:p>
            <a:r>
              <a:rPr lang="fr-BE" dirty="0"/>
              <a:t>« Je ne savais pas que la vieille ville </a:t>
            </a:r>
          </a:p>
          <a:p>
            <a:r>
              <a:rPr lang="fr-BE" dirty="0"/>
              <a:t>de Fès, […] avait une sœur jumelle en Italie, à l’ouest de Bari. Elle s’appelle </a:t>
            </a:r>
          </a:p>
          <a:p>
            <a:r>
              <a:rPr lang="fr-BE" dirty="0"/>
              <a:t>Matera » (TBJ, p. 93)</a:t>
            </a:r>
          </a:p>
        </p:txBody>
      </p:sp>
      <p:sp>
        <p:nvSpPr>
          <p:cNvPr id="7" name="TextBox 6">
            <a:extLst>
              <a:ext uri="{FF2B5EF4-FFF2-40B4-BE49-F238E27FC236}">
                <a16:creationId xmlns:a16="http://schemas.microsoft.com/office/drawing/2014/main" id="{ADB13732-4A2F-4C8A-8571-A48BC78C87A8}"/>
              </a:ext>
            </a:extLst>
          </p:cNvPr>
          <p:cNvSpPr txBox="1"/>
          <p:nvPr/>
        </p:nvSpPr>
        <p:spPr>
          <a:xfrm>
            <a:off x="460266" y="48670"/>
            <a:ext cx="5109860" cy="461665"/>
          </a:xfrm>
          <a:prstGeom prst="rect">
            <a:avLst/>
          </a:prstGeom>
          <a:noFill/>
        </p:spPr>
        <p:txBody>
          <a:bodyPr wrap="none" rtlCol="0">
            <a:spAutoFit/>
          </a:bodyPr>
          <a:lstStyle/>
          <a:p>
            <a:r>
              <a:rPr lang="fr-BE" sz="2400" b="1" dirty="0"/>
              <a:t>2. « Habiller » la pierre monochrome </a:t>
            </a:r>
          </a:p>
        </p:txBody>
      </p:sp>
      <p:sp>
        <p:nvSpPr>
          <p:cNvPr id="8" name="Rectangle 7">
            <a:extLst>
              <a:ext uri="{FF2B5EF4-FFF2-40B4-BE49-F238E27FC236}">
                <a16:creationId xmlns:a16="http://schemas.microsoft.com/office/drawing/2014/main" id="{5D7312A6-949A-48A1-96F0-CBAF3FC76B05}"/>
              </a:ext>
            </a:extLst>
          </p:cNvPr>
          <p:cNvSpPr/>
          <p:nvPr/>
        </p:nvSpPr>
        <p:spPr>
          <a:xfrm>
            <a:off x="6700343" y="4102109"/>
            <a:ext cx="5104455" cy="2585323"/>
          </a:xfrm>
          <a:prstGeom prst="rect">
            <a:avLst/>
          </a:prstGeom>
        </p:spPr>
        <p:txBody>
          <a:bodyPr wrap="square">
            <a:spAutoFit/>
          </a:bodyPr>
          <a:lstStyle/>
          <a:p>
            <a:r>
              <a:rPr lang="fr-BE" dirty="0">
                <a:ea typeface="Calibri" panose="020F0502020204030204" pitchFamily="34" charset="0"/>
              </a:rPr>
              <a:t>« J’ai eu envie </a:t>
            </a:r>
            <a:r>
              <a:rPr lang="fr-BE" dirty="0">
                <a:solidFill>
                  <a:srgbClr val="FF0000"/>
                </a:solidFill>
                <a:ea typeface="Calibri" panose="020F0502020204030204" pitchFamily="34" charset="0"/>
              </a:rPr>
              <a:t>d’habiller cette ville unique de rêves et couleurs </a:t>
            </a:r>
            <a:r>
              <a:rPr lang="fr-BE" dirty="0">
                <a:ea typeface="Calibri" panose="020F0502020204030204" pitchFamily="34" charset="0"/>
              </a:rPr>
              <a:t>parfois vives, de couleurs imaginées, posées là </a:t>
            </a:r>
            <a:r>
              <a:rPr lang="fr-BE" dirty="0">
                <a:solidFill>
                  <a:srgbClr val="FF0000"/>
                </a:solidFill>
                <a:ea typeface="Calibri" panose="020F0502020204030204" pitchFamily="34" charset="0"/>
              </a:rPr>
              <a:t>comme une robe sur les épaules de la mariée, une robe ou une broderie du XIXe siècle tissée par les mains de femmes de Fès avec des fils d’or acheté au </a:t>
            </a:r>
            <a:r>
              <a:rPr lang="fr-BE" i="1" dirty="0">
                <a:solidFill>
                  <a:srgbClr val="FF0000"/>
                </a:solidFill>
                <a:ea typeface="Calibri" panose="020F0502020204030204" pitchFamily="34" charset="0"/>
              </a:rPr>
              <a:t>mellah</a:t>
            </a:r>
            <a:r>
              <a:rPr lang="fr-BE" dirty="0">
                <a:ea typeface="Calibri" panose="020F0502020204030204" pitchFamily="34" charset="0"/>
              </a:rPr>
              <a:t>, quartier juif à la sortie de la médina. Cette </a:t>
            </a:r>
            <a:r>
              <a:rPr lang="fr-BE" dirty="0">
                <a:solidFill>
                  <a:srgbClr val="FF0000"/>
                </a:solidFill>
                <a:ea typeface="Calibri" panose="020F0502020204030204" pitchFamily="34" charset="0"/>
              </a:rPr>
              <a:t>robe</a:t>
            </a:r>
            <a:r>
              <a:rPr lang="fr-BE" dirty="0">
                <a:ea typeface="Calibri" panose="020F0502020204030204" pitchFamily="34" charset="0"/>
              </a:rPr>
              <a:t> couvre les terrasses quand la nuit arrive pleine de rêves impatients, de </a:t>
            </a:r>
            <a:r>
              <a:rPr lang="fr-BE" dirty="0">
                <a:solidFill>
                  <a:srgbClr val="FF0000"/>
                </a:solidFill>
                <a:ea typeface="Calibri" panose="020F0502020204030204" pitchFamily="34" charset="0"/>
              </a:rPr>
              <a:t>jarres de miel </a:t>
            </a:r>
            <a:r>
              <a:rPr lang="fr-BE" dirty="0">
                <a:ea typeface="Calibri" panose="020F0502020204030204" pitchFamily="34" charset="0"/>
              </a:rPr>
              <a:t>et </a:t>
            </a:r>
            <a:r>
              <a:rPr lang="fr-BE" dirty="0">
                <a:solidFill>
                  <a:srgbClr val="FF0000"/>
                </a:solidFill>
                <a:ea typeface="Calibri" panose="020F0502020204030204" pitchFamily="34" charset="0"/>
              </a:rPr>
              <a:t>d’huile d’olive</a:t>
            </a:r>
            <a:r>
              <a:rPr lang="fr-BE" dirty="0">
                <a:ea typeface="Calibri" panose="020F0502020204030204" pitchFamily="34" charset="0"/>
              </a:rPr>
              <a:t>. » (TBJ, p. 93)</a:t>
            </a:r>
            <a:endParaRPr lang="fr-BE" dirty="0"/>
          </a:p>
        </p:txBody>
      </p:sp>
      <p:sp>
        <p:nvSpPr>
          <p:cNvPr id="9" name="TextBox 8">
            <a:extLst>
              <a:ext uri="{FF2B5EF4-FFF2-40B4-BE49-F238E27FC236}">
                <a16:creationId xmlns:a16="http://schemas.microsoft.com/office/drawing/2014/main" id="{D14459E1-EC5A-41CB-BDE4-4DE8CED51664}"/>
              </a:ext>
            </a:extLst>
          </p:cNvPr>
          <p:cNvSpPr txBox="1"/>
          <p:nvPr/>
        </p:nvSpPr>
        <p:spPr>
          <a:xfrm>
            <a:off x="9313126" y="816266"/>
            <a:ext cx="2768838" cy="1477328"/>
          </a:xfrm>
          <a:prstGeom prst="rect">
            <a:avLst/>
          </a:prstGeom>
          <a:noFill/>
        </p:spPr>
        <p:txBody>
          <a:bodyPr wrap="square" rtlCol="0">
            <a:spAutoFit/>
          </a:bodyPr>
          <a:lstStyle/>
          <a:p>
            <a:r>
              <a:rPr lang="fr-BE" dirty="0"/>
              <a:t>C’est probablement dans </a:t>
            </a:r>
          </a:p>
          <a:p>
            <a:r>
              <a:rPr lang="fr-BE" dirty="0"/>
              <a:t>la grotte des Cent Saints que Dieu a séparé la lumière des ténèbres » </a:t>
            </a:r>
          </a:p>
          <a:p>
            <a:r>
              <a:rPr lang="fr-BE" dirty="0"/>
              <a:t>(TBJ, p. 94)</a:t>
            </a:r>
          </a:p>
        </p:txBody>
      </p:sp>
      <p:pic>
        <p:nvPicPr>
          <p:cNvPr id="3074" name="Picture 2" descr="https://img.over-blog-kiwi.com/2/16/84/06/20171013/ob_d4f66a_img-7930.JPG">
            <a:extLst>
              <a:ext uri="{FF2B5EF4-FFF2-40B4-BE49-F238E27FC236}">
                <a16:creationId xmlns:a16="http://schemas.microsoft.com/office/drawing/2014/main" id="{5D6B6770-2BC0-4BDB-97B7-734AD9CD8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287" y="583292"/>
            <a:ext cx="2768839" cy="260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15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BE051-77EF-4BE4-8BE0-C938895E343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596" r="11938"/>
          <a:stretch/>
        </p:blipFill>
        <p:spPr>
          <a:xfrm>
            <a:off x="8011972" y="349186"/>
            <a:ext cx="2852625" cy="2245259"/>
          </a:xfrm>
          <a:prstGeom prst="rect">
            <a:avLst/>
          </a:prstGeom>
        </p:spPr>
      </p:pic>
      <p:pic>
        <p:nvPicPr>
          <p:cNvPr id="1026" name="Picture 2" descr="RÃ©sultat de recherche d'images pour &quot;fÃ¨s photos ancienn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23" y="349186"/>
            <a:ext cx="4841351" cy="3388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80768" y="3738132"/>
            <a:ext cx="2475165" cy="369332"/>
          </a:xfrm>
          <a:prstGeom prst="rect">
            <a:avLst/>
          </a:prstGeom>
          <a:noFill/>
        </p:spPr>
        <p:txBody>
          <a:bodyPr wrap="none" rtlCol="0">
            <a:spAutoFit/>
          </a:bodyPr>
          <a:lstStyle/>
          <a:p>
            <a:r>
              <a:rPr lang="fr-FR" dirty="0"/>
              <a:t>Ancienne médina de Fès</a:t>
            </a:r>
            <a:endParaRPr lang="en-US" dirty="0"/>
          </a:p>
        </p:txBody>
      </p:sp>
      <p:sp>
        <p:nvSpPr>
          <p:cNvPr id="7" name="TextBox 6">
            <a:extLst>
              <a:ext uri="{FF2B5EF4-FFF2-40B4-BE49-F238E27FC236}">
                <a16:creationId xmlns:a16="http://schemas.microsoft.com/office/drawing/2014/main" id="{1F0D12DF-D54A-4898-8AAE-8BBF5DC3467B}"/>
              </a:ext>
            </a:extLst>
          </p:cNvPr>
          <p:cNvSpPr txBox="1"/>
          <p:nvPr/>
        </p:nvSpPr>
        <p:spPr>
          <a:xfrm>
            <a:off x="384323" y="4482972"/>
            <a:ext cx="7527136" cy="1754326"/>
          </a:xfrm>
          <a:prstGeom prst="rect">
            <a:avLst/>
          </a:prstGeom>
          <a:noFill/>
        </p:spPr>
        <p:txBody>
          <a:bodyPr wrap="square" rtlCol="0">
            <a:spAutoFit/>
          </a:bodyPr>
          <a:lstStyle/>
          <a:p>
            <a:r>
              <a:rPr lang="fr-BE" dirty="0"/>
              <a:t>« […] avoir cent ans à Tanger. Pourquoi Tanger ? Parce qu’il pense que c’est </a:t>
            </a:r>
          </a:p>
          <a:p>
            <a:r>
              <a:rPr lang="fr-BE" dirty="0"/>
              <a:t>une légende, pas tout à fait une ville. Il en a souvent entendu parler. Il l’imagine comme </a:t>
            </a:r>
            <a:r>
              <a:rPr lang="fr-BE" dirty="0">
                <a:solidFill>
                  <a:srgbClr val="FF0000"/>
                </a:solidFill>
              </a:rPr>
              <a:t>une superbe mariée toute de lumière, de perles, de diamants et de magie</a:t>
            </a:r>
            <a:r>
              <a:rPr lang="fr-BE" dirty="0"/>
              <a:t>. Il se dit que Tanger doit ressembler à Naples, moins grande, moins sale, moins folle mais avec autant de mystère. » </a:t>
            </a:r>
          </a:p>
          <a:p>
            <a:r>
              <a:rPr lang="fr-BE" dirty="0"/>
              <a:t>(TBJ, « Nuit africaine », in </a:t>
            </a:r>
            <a:r>
              <a:rPr lang="fr-BE" i="1" dirty="0"/>
              <a:t>L’ange aveugle</a:t>
            </a:r>
            <a:r>
              <a:rPr lang="fr-BE" dirty="0"/>
              <a:t>, Paris, Seuil, 1992, p. </a:t>
            </a:r>
            <a:r>
              <a:rPr lang="fr-BE"/>
              <a:t>81)</a:t>
            </a:r>
            <a:endParaRPr lang="fr-BE" dirty="0"/>
          </a:p>
        </p:txBody>
      </p:sp>
      <p:pic>
        <p:nvPicPr>
          <p:cNvPr id="5122" name="Picture 2" descr="https://img.over-blog-kiwi.com/2/16/84/06/20171013/ob_67fbbc_img-7934.JPG">
            <a:extLst>
              <a:ext uri="{FF2B5EF4-FFF2-40B4-BE49-F238E27FC236}">
                <a16:creationId xmlns:a16="http://schemas.microsoft.com/office/drawing/2014/main" id="{62130EEC-474F-4B42-9E8A-786DBC06D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556" y="349186"/>
            <a:ext cx="2406534" cy="31389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mg.over-blog-kiwi.com/2/16/84/06/20171013/ob_e3eb03_img-7931.JPG">
            <a:extLst>
              <a:ext uri="{FF2B5EF4-FFF2-40B4-BE49-F238E27FC236}">
                <a16:creationId xmlns:a16="http://schemas.microsoft.com/office/drawing/2014/main" id="{A9F7B82D-7961-4E5A-BB8B-99A6CC525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4053" y="3052778"/>
            <a:ext cx="2240544" cy="302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8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2157905-3793-4B5D-9642-4DCAB5501E7C}"/>
              </a:ext>
            </a:extLst>
          </p:cNvPr>
          <p:cNvSpPr>
            <a:spLocks noChangeArrowheads="1"/>
          </p:cNvSpPr>
          <p:nvPr/>
        </p:nvSpPr>
        <p:spPr bwMode="auto">
          <a:xfrm rot="10800000" flipV="1">
            <a:off x="687898" y="1728526"/>
            <a:ext cx="500822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076" name="Picture 4" descr="RÃ©sultat de recherche d'images pour &quot;calligraphie arabe khatibi&quot;">
            <a:extLst>
              <a:ext uri="{FF2B5EF4-FFF2-40B4-BE49-F238E27FC236}">
                <a16:creationId xmlns:a16="http://schemas.microsoft.com/office/drawing/2014/main" id="{40B30456-4A75-46A7-AB5A-29F0E0979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84" y="667139"/>
            <a:ext cx="4324358" cy="55237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libe.ma/photo/art/grande/22668702-25273069.jpg?v=1527857657">
            <a:extLst>
              <a:ext uri="{FF2B5EF4-FFF2-40B4-BE49-F238E27FC236}">
                <a16:creationId xmlns:a16="http://schemas.microsoft.com/office/drawing/2014/main" id="{D0456F55-1537-4693-9673-F88D03D9C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61" y="3981115"/>
            <a:ext cx="5050105" cy="2708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18F46E-8554-4399-80A4-463CE4CC5EDF}"/>
              </a:ext>
            </a:extLst>
          </p:cNvPr>
          <p:cNvSpPr txBox="1"/>
          <p:nvPr/>
        </p:nvSpPr>
        <p:spPr>
          <a:xfrm>
            <a:off x="6096000" y="6211669"/>
            <a:ext cx="6203108" cy="646331"/>
          </a:xfrm>
          <a:prstGeom prst="rect">
            <a:avLst/>
          </a:prstGeom>
          <a:noFill/>
        </p:spPr>
        <p:txBody>
          <a:bodyPr wrap="none" rtlCol="0">
            <a:spAutoFit/>
          </a:bodyPr>
          <a:lstStyle/>
          <a:p>
            <a:r>
              <a:rPr lang="fr-BE" dirty="0" err="1"/>
              <a:t>Maghribi</a:t>
            </a:r>
            <a:r>
              <a:rPr lang="fr-BE" dirty="0"/>
              <a:t>. Page de titre d’un ouvrage rédigé par l’historiographe </a:t>
            </a:r>
          </a:p>
          <a:p>
            <a:r>
              <a:rPr lang="fr-BE" dirty="0"/>
              <a:t>Al Baghdadi, Rabat, XVIIe siècle, bibliothèque royale</a:t>
            </a:r>
          </a:p>
        </p:txBody>
      </p:sp>
      <p:pic>
        <p:nvPicPr>
          <p:cNvPr id="6" name="Picture 2" descr="RÃ©sultat de recherche d'images pour &quot;zellige&quot;">
            <a:extLst>
              <a:ext uri="{FF2B5EF4-FFF2-40B4-BE49-F238E27FC236}">
                <a16:creationId xmlns:a16="http://schemas.microsoft.com/office/drawing/2014/main" id="{44CD151C-3058-4969-B4FE-55D390A3B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97" y="581701"/>
            <a:ext cx="3277048" cy="2457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ellige">
            <a:extLst>
              <a:ext uri="{FF2B5EF4-FFF2-40B4-BE49-F238E27FC236}">
                <a16:creationId xmlns:a16="http://schemas.microsoft.com/office/drawing/2014/main" id="{D9C448D4-A828-46E0-9975-5310356320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469" y="2486416"/>
            <a:ext cx="1534591" cy="1224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497B3F-D03A-4039-9173-B9201F5A2061}"/>
              </a:ext>
            </a:extLst>
          </p:cNvPr>
          <p:cNvSpPr txBox="1"/>
          <p:nvPr/>
        </p:nvSpPr>
        <p:spPr>
          <a:xfrm>
            <a:off x="480943" y="3067298"/>
            <a:ext cx="3170355" cy="369332"/>
          </a:xfrm>
          <a:prstGeom prst="rect">
            <a:avLst/>
          </a:prstGeom>
          <a:noFill/>
        </p:spPr>
        <p:txBody>
          <a:bodyPr wrap="none" rtlCol="0">
            <a:spAutoFit/>
          </a:bodyPr>
          <a:lstStyle/>
          <a:p>
            <a:r>
              <a:rPr lang="fr-BE" dirty="0"/>
              <a:t>Zellige (marqueterie de faïence)</a:t>
            </a:r>
          </a:p>
        </p:txBody>
      </p:sp>
      <p:pic>
        <p:nvPicPr>
          <p:cNvPr id="3074" name="Picture 2" descr="https://p8.storage.canalblog.com/84/10/373933/18516296.jpg">
            <a:extLst>
              <a:ext uri="{FF2B5EF4-FFF2-40B4-BE49-F238E27FC236}">
                <a16:creationId xmlns:a16="http://schemas.microsoft.com/office/drawing/2014/main" id="{0657F880-7CAE-40BE-806B-2BF586D48A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293" r="29734" b="9475"/>
          <a:stretch/>
        </p:blipFill>
        <p:spPr bwMode="auto">
          <a:xfrm>
            <a:off x="4237903" y="353632"/>
            <a:ext cx="1415188" cy="1938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587878-8C68-45B7-9B3C-2B8637CDE03C}"/>
              </a:ext>
            </a:extLst>
          </p:cNvPr>
          <p:cNvSpPr txBox="1"/>
          <p:nvPr/>
        </p:nvSpPr>
        <p:spPr>
          <a:xfrm>
            <a:off x="687898" y="176838"/>
            <a:ext cx="1181221" cy="369332"/>
          </a:xfrm>
          <a:prstGeom prst="rect">
            <a:avLst/>
          </a:prstGeom>
          <a:noFill/>
        </p:spPr>
        <p:txBody>
          <a:bodyPr wrap="none" rtlCol="0">
            <a:spAutoFit/>
          </a:bodyPr>
          <a:lstStyle/>
          <a:p>
            <a:r>
              <a:rPr lang="fr-BE" b="1" dirty="0"/>
              <a:t>Stylisation</a:t>
            </a:r>
          </a:p>
        </p:txBody>
      </p:sp>
    </p:spTree>
    <p:extLst>
      <p:ext uri="{BB962C8B-B14F-4D97-AF65-F5344CB8AC3E}">
        <p14:creationId xmlns:p14="http://schemas.microsoft.com/office/powerpoint/2010/main" val="278504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4E80013-E4D7-4C5B-BBA4-C98AF4282A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17228" y="1616015"/>
            <a:ext cx="4759373" cy="2677147"/>
          </a:xfrm>
          <a:prstGeom prst="rect">
            <a:avLst/>
          </a:prstGeom>
        </p:spPr>
      </p:pic>
      <p:sp>
        <p:nvSpPr>
          <p:cNvPr id="2" name="TextBox 1">
            <a:extLst>
              <a:ext uri="{FF2B5EF4-FFF2-40B4-BE49-F238E27FC236}">
                <a16:creationId xmlns:a16="http://schemas.microsoft.com/office/drawing/2014/main" id="{F3FB6A41-7ACA-4DB9-B6F3-4583D1A7CA80}"/>
              </a:ext>
            </a:extLst>
          </p:cNvPr>
          <p:cNvSpPr txBox="1"/>
          <p:nvPr/>
        </p:nvSpPr>
        <p:spPr>
          <a:xfrm>
            <a:off x="502791" y="5442688"/>
            <a:ext cx="7711085" cy="646331"/>
          </a:xfrm>
          <a:prstGeom prst="rect">
            <a:avLst/>
          </a:prstGeom>
          <a:noFill/>
        </p:spPr>
        <p:txBody>
          <a:bodyPr wrap="none" rtlCol="0">
            <a:spAutoFit/>
          </a:bodyPr>
          <a:lstStyle/>
          <a:p>
            <a:r>
              <a:rPr lang="fr-BE" i="1" dirty="0"/>
              <a:t>Broderie de Meknès</a:t>
            </a:r>
            <a:r>
              <a:rPr lang="fr-BE" dirty="0"/>
              <a:t>, de Rabat, de Fès XIXe siècle, fil de soie sur coton ou sur lin, </a:t>
            </a:r>
          </a:p>
          <a:p>
            <a:r>
              <a:rPr lang="fr-BE" dirty="0"/>
              <a:t>collection Nour et </a:t>
            </a:r>
            <a:r>
              <a:rPr lang="fr-BE" dirty="0" err="1"/>
              <a:t>Boubker</a:t>
            </a:r>
            <a:r>
              <a:rPr lang="fr-BE" dirty="0"/>
              <a:t> </a:t>
            </a:r>
            <a:r>
              <a:rPr lang="fr-BE" dirty="0" err="1"/>
              <a:t>Temli</a:t>
            </a:r>
            <a:endParaRPr lang="fr-BE" dirty="0"/>
          </a:p>
        </p:txBody>
      </p:sp>
      <p:pic>
        <p:nvPicPr>
          <p:cNvPr id="5" name="Picture 4">
            <a:extLst>
              <a:ext uri="{FF2B5EF4-FFF2-40B4-BE49-F238E27FC236}">
                <a16:creationId xmlns:a16="http://schemas.microsoft.com/office/drawing/2014/main" id="{22EBEB08-E9C1-41D4-9D88-01525C1DF2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590" t="15828" r="3570" b="27795"/>
          <a:stretch/>
        </p:blipFill>
        <p:spPr>
          <a:xfrm>
            <a:off x="3868991" y="3339273"/>
            <a:ext cx="5404209" cy="1886589"/>
          </a:xfrm>
          <a:prstGeom prst="rect">
            <a:avLst/>
          </a:prstGeom>
        </p:spPr>
      </p:pic>
      <p:pic>
        <p:nvPicPr>
          <p:cNvPr id="6" name="Picture 5">
            <a:extLst>
              <a:ext uri="{FF2B5EF4-FFF2-40B4-BE49-F238E27FC236}">
                <a16:creationId xmlns:a16="http://schemas.microsoft.com/office/drawing/2014/main" id="{276AACE0-6ACC-478E-AE9B-EBD894B9C2A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713" t="24603" r="2750" b="32061"/>
          <a:stretch/>
        </p:blipFill>
        <p:spPr>
          <a:xfrm rot="5400000">
            <a:off x="8111795" y="2286019"/>
            <a:ext cx="5130882" cy="1337139"/>
          </a:xfrm>
          <a:prstGeom prst="rect">
            <a:avLst/>
          </a:prstGeom>
        </p:spPr>
      </p:pic>
      <p:pic>
        <p:nvPicPr>
          <p:cNvPr id="1026" name="Picture 2" descr="Image associÃ©e">
            <a:extLst>
              <a:ext uri="{FF2B5EF4-FFF2-40B4-BE49-F238E27FC236}">
                <a16:creationId xmlns:a16="http://schemas.microsoft.com/office/drawing/2014/main" id="{44B34AD7-427F-4CAD-93E1-5BAC60B9C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0409" y="695600"/>
            <a:ext cx="2125303" cy="2054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4EAEF9-5D7C-466A-A928-953237554190}"/>
              </a:ext>
            </a:extLst>
          </p:cNvPr>
          <p:cNvSpPr/>
          <p:nvPr/>
        </p:nvSpPr>
        <p:spPr>
          <a:xfrm>
            <a:off x="4248923" y="2914207"/>
            <a:ext cx="4112729" cy="369332"/>
          </a:xfrm>
          <a:prstGeom prst="rect">
            <a:avLst/>
          </a:prstGeom>
        </p:spPr>
        <p:txBody>
          <a:bodyPr wrap="none">
            <a:spAutoFit/>
          </a:bodyPr>
          <a:lstStyle/>
          <a:p>
            <a:r>
              <a:rPr lang="fr-FR" dirty="0"/>
              <a:t>TBJ, Acrylique sur toile, 98 x 140 cm, p. 67</a:t>
            </a:r>
            <a:endParaRPr lang="en-US" dirty="0"/>
          </a:p>
        </p:txBody>
      </p:sp>
      <p:pic>
        <p:nvPicPr>
          <p:cNvPr id="2050" name="Picture 2" descr="tahar ben jelloun">
            <a:extLst>
              <a:ext uri="{FF2B5EF4-FFF2-40B4-BE49-F238E27FC236}">
                <a16:creationId xmlns:a16="http://schemas.microsoft.com/office/drawing/2014/main" id="{843E9B83-F680-44E8-904D-FFC06CBE2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991" y="510966"/>
            <a:ext cx="3450498" cy="240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5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AF666-B9F8-48D8-B9F2-2869394616A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267" r="21357"/>
          <a:stretch/>
        </p:blipFill>
        <p:spPr>
          <a:xfrm>
            <a:off x="562101" y="3792471"/>
            <a:ext cx="3041117" cy="2501794"/>
          </a:xfrm>
          <a:prstGeom prst="rect">
            <a:avLst/>
          </a:prstGeom>
        </p:spPr>
      </p:pic>
      <p:sp>
        <p:nvSpPr>
          <p:cNvPr id="3" name="TextBox 2"/>
          <p:cNvSpPr txBox="1"/>
          <p:nvPr/>
        </p:nvSpPr>
        <p:spPr>
          <a:xfrm>
            <a:off x="4448149" y="5832600"/>
            <a:ext cx="7743851" cy="923330"/>
          </a:xfrm>
          <a:prstGeom prst="rect">
            <a:avLst/>
          </a:prstGeom>
          <a:noFill/>
        </p:spPr>
        <p:txBody>
          <a:bodyPr wrap="square" rtlCol="0">
            <a:spAutoFit/>
          </a:bodyPr>
          <a:lstStyle/>
          <a:p>
            <a:r>
              <a:rPr lang="fr-FR" dirty="0" err="1"/>
              <a:t>Maghribi</a:t>
            </a:r>
            <a:r>
              <a:rPr lang="fr-FR" dirty="0"/>
              <a:t>, Coran de 1560, Signes diacritiques et vocaliques mis en valeur par des </a:t>
            </a:r>
          </a:p>
          <a:p>
            <a:r>
              <a:rPr lang="fr-FR" dirty="0"/>
              <a:t>couleurs différentes, in Khatibi &amp; </a:t>
            </a:r>
            <a:r>
              <a:rPr lang="fr-FR" dirty="0" err="1"/>
              <a:t>Sijelmassi</a:t>
            </a:r>
            <a:r>
              <a:rPr lang="fr-FR" dirty="0"/>
              <a:t>, </a:t>
            </a:r>
            <a:r>
              <a:rPr lang="fr-BE" i="1" dirty="0"/>
              <a:t>L’art calligraphique de l’Islam</a:t>
            </a:r>
            <a:r>
              <a:rPr lang="fr-BE" dirty="0"/>
              <a:t>, </a:t>
            </a:r>
          </a:p>
          <a:p>
            <a:r>
              <a:rPr lang="fr-BE" dirty="0"/>
              <a:t>Paris, Gallimard, 1994, </a:t>
            </a:r>
            <a:r>
              <a:rPr lang="fr-FR" dirty="0"/>
              <a:t>p. 57</a:t>
            </a:r>
            <a:endParaRPr lang="en-US" dirty="0"/>
          </a:p>
        </p:txBody>
      </p:sp>
      <p:pic>
        <p:nvPicPr>
          <p:cNvPr id="4" name="Picture 3">
            <a:extLst>
              <a:ext uri="{FF2B5EF4-FFF2-40B4-BE49-F238E27FC236}">
                <a16:creationId xmlns:a16="http://schemas.microsoft.com/office/drawing/2014/main" id="{228170FB-16CA-4D42-8C56-AAE52C3DF8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431" t="6383" r="18253" b="6299"/>
          <a:stretch/>
        </p:blipFill>
        <p:spPr>
          <a:xfrm>
            <a:off x="562101" y="797979"/>
            <a:ext cx="3081873" cy="2468710"/>
          </a:xfrm>
          <a:prstGeom prst="rect">
            <a:avLst/>
          </a:prstGeom>
        </p:spPr>
      </p:pic>
      <p:sp>
        <p:nvSpPr>
          <p:cNvPr id="5" name="Rectangle 4"/>
          <p:cNvSpPr/>
          <p:nvPr/>
        </p:nvSpPr>
        <p:spPr>
          <a:xfrm>
            <a:off x="396616" y="3363890"/>
            <a:ext cx="4112729" cy="369332"/>
          </a:xfrm>
          <a:prstGeom prst="rect">
            <a:avLst/>
          </a:prstGeom>
        </p:spPr>
        <p:txBody>
          <a:bodyPr wrap="none">
            <a:spAutoFit/>
          </a:bodyPr>
          <a:lstStyle/>
          <a:p>
            <a:r>
              <a:rPr lang="fr-FR" dirty="0"/>
              <a:t>TBJ, Acrylique sur toile, 50 x 70 cm, p. 103</a:t>
            </a:r>
            <a:endParaRPr lang="en-US" dirty="0"/>
          </a:p>
        </p:txBody>
      </p:sp>
      <p:pic>
        <p:nvPicPr>
          <p:cNvPr id="7" name="Picture 6">
            <a:extLst>
              <a:ext uri="{FF2B5EF4-FFF2-40B4-BE49-F238E27FC236}">
                <a16:creationId xmlns:a16="http://schemas.microsoft.com/office/drawing/2014/main" id="{D10912ED-55BA-419D-AA89-DD6CA4F8930A}"/>
              </a:ext>
            </a:extLst>
          </p:cNvPr>
          <p:cNvPicPr>
            <a:picLocks noChangeAspect="1"/>
          </p:cNvPicPr>
          <p:nvPr/>
        </p:nvPicPr>
        <p:blipFill rotWithShape="1">
          <a:blip r:embed="rId4">
            <a:extLst>
              <a:ext uri="{28A0092B-C50C-407E-A947-70E740481C1C}">
                <a14:useLocalDpi xmlns:a14="http://schemas.microsoft.com/office/drawing/2010/main" val="0"/>
              </a:ext>
            </a:extLst>
          </a:blip>
          <a:srcRect r="8771"/>
          <a:stretch/>
        </p:blipFill>
        <p:spPr>
          <a:xfrm rot="5400000">
            <a:off x="5516327" y="1390289"/>
            <a:ext cx="5377163" cy="3315447"/>
          </a:xfrm>
          <a:prstGeom prst="rect">
            <a:avLst/>
          </a:prstGeom>
        </p:spPr>
      </p:pic>
      <p:sp>
        <p:nvSpPr>
          <p:cNvPr id="8" name="Rectangle 7">
            <a:extLst>
              <a:ext uri="{FF2B5EF4-FFF2-40B4-BE49-F238E27FC236}">
                <a16:creationId xmlns:a16="http://schemas.microsoft.com/office/drawing/2014/main" id="{64AC041D-60F1-4FFD-B986-9FC2D1CCF9E3}"/>
              </a:ext>
            </a:extLst>
          </p:cNvPr>
          <p:cNvSpPr/>
          <p:nvPr/>
        </p:nvSpPr>
        <p:spPr>
          <a:xfrm>
            <a:off x="281701" y="6299133"/>
            <a:ext cx="6096000" cy="646331"/>
          </a:xfrm>
          <a:prstGeom prst="rect">
            <a:avLst/>
          </a:prstGeom>
        </p:spPr>
        <p:txBody>
          <a:bodyPr>
            <a:spAutoFit/>
          </a:bodyPr>
          <a:lstStyle/>
          <a:p>
            <a:r>
              <a:rPr lang="fr-FR" dirty="0"/>
              <a:t>TBJ, Acrylique sur toile, 50x 60 cm, p. 102</a:t>
            </a:r>
          </a:p>
          <a:p>
            <a:endParaRPr lang="fr-FR" dirty="0"/>
          </a:p>
        </p:txBody>
      </p:sp>
      <p:sp>
        <p:nvSpPr>
          <p:cNvPr id="6" name="TextBox 5">
            <a:extLst>
              <a:ext uri="{FF2B5EF4-FFF2-40B4-BE49-F238E27FC236}">
                <a16:creationId xmlns:a16="http://schemas.microsoft.com/office/drawing/2014/main" id="{B72CC474-AC85-48A0-B571-8826AC964E55}"/>
              </a:ext>
            </a:extLst>
          </p:cNvPr>
          <p:cNvSpPr txBox="1"/>
          <p:nvPr/>
        </p:nvSpPr>
        <p:spPr>
          <a:xfrm>
            <a:off x="979243" y="122751"/>
            <a:ext cx="1473737" cy="400110"/>
          </a:xfrm>
          <a:prstGeom prst="rect">
            <a:avLst/>
          </a:prstGeom>
          <a:noFill/>
        </p:spPr>
        <p:txBody>
          <a:bodyPr wrap="none" rtlCol="0">
            <a:spAutoFit/>
          </a:bodyPr>
          <a:lstStyle/>
          <a:p>
            <a:r>
              <a:rPr lang="fr-BE" sz="2000" b="1" dirty="0"/>
              <a:t>Vocalisation</a:t>
            </a:r>
          </a:p>
        </p:txBody>
      </p:sp>
    </p:spTree>
    <p:extLst>
      <p:ext uri="{BB962C8B-B14F-4D97-AF65-F5344CB8AC3E}">
        <p14:creationId xmlns:p14="http://schemas.microsoft.com/office/powerpoint/2010/main" val="3738147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1844</TotalTime>
  <Words>677</Words>
  <Application>Microsoft Office PowerPoint</Application>
  <PresentationFormat>Widescreen</PresentationFormat>
  <Paragraphs>142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95</cp:revision>
  <cp:lastPrinted>2018-10-21T15:42:01Z</cp:lastPrinted>
  <dcterms:created xsi:type="dcterms:W3CDTF">2018-08-22T18:57:07Z</dcterms:created>
  <dcterms:modified xsi:type="dcterms:W3CDTF">2018-10-21T18:04:42Z</dcterms:modified>
</cp:coreProperties>
</file>