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306" r:id="rId3"/>
    <p:sldId id="292" r:id="rId4"/>
    <p:sldId id="263" r:id="rId5"/>
    <p:sldId id="294" r:id="rId6"/>
    <p:sldId id="264" r:id="rId7"/>
    <p:sldId id="307" r:id="rId8"/>
    <p:sldId id="265" r:id="rId9"/>
    <p:sldId id="310" r:id="rId10"/>
    <p:sldId id="290" r:id="rId11"/>
    <p:sldId id="311" r:id="rId12"/>
    <p:sldId id="301" r:id="rId13"/>
    <p:sldId id="309" r:id="rId14"/>
    <p:sldId id="295" r:id="rId15"/>
    <p:sldId id="299" r:id="rId16"/>
    <p:sldId id="258" r:id="rId17"/>
    <p:sldId id="308" r:id="rId18"/>
    <p:sldId id="312" r:id="rId19"/>
    <p:sldId id="313" r:id="rId20"/>
    <p:sldId id="288" r:id="rId21"/>
    <p:sldId id="266" r:id="rId22"/>
    <p:sldId id="304" r:id="rId23"/>
    <p:sldId id="267" r:id="rId24"/>
    <p:sldId id="261" r:id="rId25"/>
    <p:sldId id="296" r:id="rId26"/>
    <p:sldId id="302" r:id="rId27"/>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114" d="100"/>
          <a:sy n="114" d="100"/>
        </p:scale>
        <p:origin x="4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317DFC36-6728-4F18-AE70-C6F5FB0FF226}" type="datetimeFigureOut">
              <a:rPr lang="en-US" smtClean="0"/>
              <a:t>10/3/2018</a:t>
            </a:fld>
            <a:endParaRPr lang="en-US"/>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A603A3F3-434C-45A0-9154-C8F3472E2F17}" type="slidenum">
              <a:rPr lang="en-US" smtClean="0"/>
              <a:t>‹#›</a:t>
            </a:fld>
            <a:endParaRPr lang="en-US"/>
          </a:p>
        </p:txBody>
      </p:sp>
    </p:spTree>
    <p:extLst>
      <p:ext uri="{BB962C8B-B14F-4D97-AF65-F5344CB8AC3E}">
        <p14:creationId xmlns:p14="http://schemas.microsoft.com/office/powerpoint/2010/main" val="35507854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D6DA0-D28B-43A2-BB8B-43E63A9727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E8019DCB-DCA0-44ED-BACC-87C9F23D3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F3BD1B54-9F0D-4E47-9605-42E3B6CC5EFD}"/>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5" name="Footer Placeholder 4">
            <a:extLst>
              <a:ext uri="{FF2B5EF4-FFF2-40B4-BE49-F238E27FC236}">
                <a16:creationId xmlns:a16="http://schemas.microsoft.com/office/drawing/2014/main" id="{C3B3A82D-9201-4ECD-AEFC-EEE36FF1C004}"/>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35836CC5-B246-40B4-911A-3408C48E16ED}"/>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54503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6EAA-1BF2-42A2-8341-6262E10034A1}"/>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B694A39B-4774-4EA2-913D-98C72A1739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726FAB3F-9D2B-41B8-A007-35458A325D3F}"/>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5" name="Footer Placeholder 4">
            <a:extLst>
              <a:ext uri="{FF2B5EF4-FFF2-40B4-BE49-F238E27FC236}">
                <a16:creationId xmlns:a16="http://schemas.microsoft.com/office/drawing/2014/main" id="{9C774007-D704-4BBB-AFC3-D549402087D2}"/>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DDA45D62-A8AA-4EC2-9A08-E5B5C6AEB83F}"/>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340880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3C9A2-8995-4F54-B61B-03F45EFCA8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2EAE234A-1F20-435A-BC0B-62D8B68DDB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6D170081-1A62-45CE-863B-0B7AECFC60C3}"/>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5" name="Footer Placeholder 4">
            <a:extLst>
              <a:ext uri="{FF2B5EF4-FFF2-40B4-BE49-F238E27FC236}">
                <a16:creationId xmlns:a16="http://schemas.microsoft.com/office/drawing/2014/main" id="{BE18F773-BF7B-457E-AF6A-62486EF635D4}"/>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559C430D-7B25-4BA6-B74E-75A978AED0D8}"/>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322387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CC6E-D7CB-4DAE-A3EA-F7B073FCA76C}"/>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74033758-FEFB-4E91-AB3E-1018D0562C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A75B384D-008A-4DCF-AFC4-7082B3D1ED8B}"/>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5" name="Footer Placeholder 4">
            <a:extLst>
              <a:ext uri="{FF2B5EF4-FFF2-40B4-BE49-F238E27FC236}">
                <a16:creationId xmlns:a16="http://schemas.microsoft.com/office/drawing/2014/main" id="{8E83E3BE-4D92-44DA-B228-ACB8FD7F1F10}"/>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7413212C-2B61-42E7-B7DB-3A9D6C53F2F2}"/>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94103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5F8C3-FC1D-42B3-BD3C-65B34E65B0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2B54489B-30B8-47C2-9064-C84B6B07B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668C05-BE63-44CA-8D69-69AF4F853864}"/>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5" name="Footer Placeholder 4">
            <a:extLst>
              <a:ext uri="{FF2B5EF4-FFF2-40B4-BE49-F238E27FC236}">
                <a16:creationId xmlns:a16="http://schemas.microsoft.com/office/drawing/2014/main" id="{9E6BD820-6D16-46E2-9E4C-A653DF10CBAF}"/>
              </a:ext>
            </a:extLst>
          </p:cNvPr>
          <p:cNvSpPr>
            <a:spLocks noGrp="1"/>
          </p:cNvSpPr>
          <p:nvPr>
            <p:ph type="ftr" sz="quarter" idx="11"/>
          </p:nvPr>
        </p:nvSpPr>
        <p:spPr/>
        <p:txBody>
          <a:bodyPr/>
          <a:lstStyle/>
          <a:p>
            <a:endParaRPr lang="fr-BE"/>
          </a:p>
        </p:txBody>
      </p:sp>
      <p:sp>
        <p:nvSpPr>
          <p:cNvPr id="6" name="Slide Number Placeholder 5">
            <a:extLst>
              <a:ext uri="{FF2B5EF4-FFF2-40B4-BE49-F238E27FC236}">
                <a16:creationId xmlns:a16="http://schemas.microsoft.com/office/drawing/2014/main" id="{42AF4612-9239-4F18-AEB2-D06DAA29C869}"/>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294332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AACD5-3F3C-439D-9DEA-20C6CD07145B}"/>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59B186FC-79DE-4A5B-A39C-84977D43A8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65E942F5-47DC-4F4B-9B43-AF698F937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6F30C488-A608-4EED-850E-FA0EDBEE54F7}"/>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6" name="Footer Placeholder 5">
            <a:extLst>
              <a:ext uri="{FF2B5EF4-FFF2-40B4-BE49-F238E27FC236}">
                <a16:creationId xmlns:a16="http://schemas.microsoft.com/office/drawing/2014/main" id="{1137C8AA-B6CB-4DBB-9357-8856094E4DEB}"/>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2D7E1183-32E4-4C29-A76B-BC432B8E32F7}"/>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189988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D183-77DD-459D-8FA0-7C3D1F407460}"/>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BC17291C-437A-4BE5-9843-43BC549D1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D2B2C-0916-4CC0-919B-A36CEDB9F7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2F625EF3-DE68-43E6-B136-6201AEC0F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556308-9254-425A-A8CA-3009D82545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40627343-A9A4-4671-8FF8-CA0BF86D6CC0}"/>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8" name="Footer Placeholder 7">
            <a:extLst>
              <a:ext uri="{FF2B5EF4-FFF2-40B4-BE49-F238E27FC236}">
                <a16:creationId xmlns:a16="http://schemas.microsoft.com/office/drawing/2014/main" id="{1AC9E30C-6C59-40B8-943D-3D87282BE4BE}"/>
              </a:ext>
            </a:extLst>
          </p:cNvPr>
          <p:cNvSpPr>
            <a:spLocks noGrp="1"/>
          </p:cNvSpPr>
          <p:nvPr>
            <p:ph type="ftr" sz="quarter" idx="11"/>
          </p:nvPr>
        </p:nvSpPr>
        <p:spPr/>
        <p:txBody>
          <a:bodyPr/>
          <a:lstStyle/>
          <a:p>
            <a:endParaRPr lang="fr-BE"/>
          </a:p>
        </p:txBody>
      </p:sp>
      <p:sp>
        <p:nvSpPr>
          <p:cNvPr id="9" name="Slide Number Placeholder 8">
            <a:extLst>
              <a:ext uri="{FF2B5EF4-FFF2-40B4-BE49-F238E27FC236}">
                <a16:creationId xmlns:a16="http://schemas.microsoft.com/office/drawing/2014/main" id="{D78C7386-2A04-484E-805E-C7F15D884AB6}"/>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68498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8A52-A8B2-4D47-BA45-6617EFDA3E6F}"/>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B84C4680-9D65-4423-92DC-D2C796E55E7B}"/>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4" name="Footer Placeholder 3">
            <a:extLst>
              <a:ext uri="{FF2B5EF4-FFF2-40B4-BE49-F238E27FC236}">
                <a16:creationId xmlns:a16="http://schemas.microsoft.com/office/drawing/2014/main" id="{36184D4C-94E2-4D00-83CB-330280601EB0}"/>
              </a:ext>
            </a:extLst>
          </p:cNvPr>
          <p:cNvSpPr>
            <a:spLocks noGrp="1"/>
          </p:cNvSpPr>
          <p:nvPr>
            <p:ph type="ftr" sz="quarter" idx="11"/>
          </p:nvPr>
        </p:nvSpPr>
        <p:spPr/>
        <p:txBody>
          <a:bodyPr/>
          <a:lstStyle/>
          <a:p>
            <a:endParaRPr lang="fr-BE"/>
          </a:p>
        </p:txBody>
      </p:sp>
      <p:sp>
        <p:nvSpPr>
          <p:cNvPr id="5" name="Slide Number Placeholder 4">
            <a:extLst>
              <a:ext uri="{FF2B5EF4-FFF2-40B4-BE49-F238E27FC236}">
                <a16:creationId xmlns:a16="http://schemas.microsoft.com/office/drawing/2014/main" id="{96B9C85D-B89A-4BBB-B6D4-D05B2BE79D33}"/>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28200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40CC3-A3ED-4AA4-9ECF-1A1559DFB24B}"/>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3" name="Footer Placeholder 2">
            <a:extLst>
              <a:ext uri="{FF2B5EF4-FFF2-40B4-BE49-F238E27FC236}">
                <a16:creationId xmlns:a16="http://schemas.microsoft.com/office/drawing/2014/main" id="{3715ABDC-3382-42E0-9FAE-73DE13B2A39B}"/>
              </a:ext>
            </a:extLst>
          </p:cNvPr>
          <p:cNvSpPr>
            <a:spLocks noGrp="1"/>
          </p:cNvSpPr>
          <p:nvPr>
            <p:ph type="ftr" sz="quarter" idx="11"/>
          </p:nvPr>
        </p:nvSpPr>
        <p:spPr/>
        <p:txBody>
          <a:bodyPr/>
          <a:lstStyle/>
          <a:p>
            <a:endParaRPr lang="fr-BE"/>
          </a:p>
        </p:txBody>
      </p:sp>
      <p:sp>
        <p:nvSpPr>
          <p:cNvPr id="4" name="Slide Number Placeholder 3">
            <a:extLst>
              <a:ext uri="{FF2B5EF4-FFF2-40B4-BE49-F238E27FC236}">
                <a16:creationId xmlns:a16="http://schemas.microsoft.com/office/drawing/2014/main" id="{0B0CE921-A58D-4958-AED8-16142B2E3302}"/>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321541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22C8-0926-4153-923F-2C9A33936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B0A01B9C-03F8-40B2-9CCA-BBF14D9908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87844926-F558-4AEC-B6BD-B81EEBD28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02355F-8E13-4E53-978F-9DD1B866EED8}"/>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6" name="Footer Placeholder 5">
            <a:extLst>
              <a:ext uri="{FF2B5EF4-FFF2-40B4-BE49-F238E27FC236}">
                <a16:creationId xmlns:a16="http://schemas.microsoft.com/office/drawing/2014/main" id="{E88B8B31-DC19-4567-B955-C7AA7FD9B355}"/>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DF211345-8CC8-4A25-AF6B-069E3FD070CC}"/>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286456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FA83-5CFE-4FE3-BD91-6E8ECC780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0389E50E-8C01-423D-8B05-62DA5C993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a:extLst>
              <a:ext uri="{FF2B5EF4-FFF2-40B4-BE49-F238E27FC236}">
                <a16:creationId xmlns:a16="http://schemas.microsoft.com/office/drawing/2014/main" id="{FB2EBFDF-CF1C-465D-B471-CD8CB8284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685C94-0612-484B-BF67-BDA64F973378}"/>
              </a:ext>
            </a:extLst>
          </p:cNvPr>
          <p:cNvSpPr>
            <a:spLocks noGrp="1"/>
          </p:cNvSpPr>
          <p:nvPr>
            <p:ph type="dt" sz="half" idx="10"/>
          </p:nvPr>
        </p:nvSpPr>
        <p:spPr/>
        <p:txBody>
          <a:bodyPr/>
          <a:lstStyle/>
          <a:p>
            <a:fld id="{E3EAC00C-9102-492B-BE64-481AB9731B60}" type="datetimeFigureOut">
              <a:rPr lang="fr-BE" smtClean="0"/>
              <a:t>03-10-18</a:t>
            </a:fld>
            <a:endParaRPr lang="fr-BE"/>
          </a:p>
        </p:txBody>
      </p:sp>
      <p:sp>
        <p:nvSpPr>
          <p:cNvPr id="6" name="Footer Placeholder 5">
            <a:extLst>
              <a:ext uri="{FF2B5EF4-FFF2-40B4-BE49-F238E27FC236}">
                <a16:creationId xmlns:a16="http://schemas.microsoft.com/office/drawing/2014/main" id="{CF2156A4-F60E-4EEC-969C-CB9B84E57751}"/>
              </a:ext>
            </a:extLst>
          </p:cNvPr>
          <p:cNvSpPr>
            <a:spLocks noGrp="1"/>
          </p:cNvSpPr>
          <p:nvPr>
            <p:ph type="ftr" sz="quarter" idx="11"/>
          </p:nvPr>
        </p:nvSpPr>
        <p:spPr/>
        <p:txBody>
          <a:bodyPr/>
          <a:lstStyle/>
          <a:p>
            <a:endParaRPr lang="fr-BE"/>
          </a:p>
        </p:txBody>
      </p:sp>
      <p:sp>
        <p:nvSpPr>
          <p:cNvPr id="7" name="Slide Number Placeholder 6">
            <a:extLst>
              <a:ext uri="{FF2B5EF4-FFF2-40B4-BE49-F238E27FC236}">
                <a16:creationId xmlns:a16="http://schemas.microsoft.com/office/drawing/2014/main" id="{03741EDB-402C-4A2E-8627-9C1FCBBE6E23}"/>
              </a:ext>
            </a:extLst>
          </p:cNvPr>
          <p:cNvSpPr>
            <a:spLocks noGrp="1"/>
          </p:cNvSpPr>
          <p:nvPr>
            <p:ph type="sldNum" sz="quarter" idx="12"/>
          </p:nvPr>
        </p:nvSpPr>
        <p:spPr/>
        <p:txBody>
          <a:bodyPr/>
          <a:lstStyle/>
          <a:p>
            <a:fld id="{B2B45575-9368-4C80-A38D-F1E6668F6722}" type="slidenum">
              <a:rPr lang="fr-BE" smtClean="0"/>
              <a:t>‹#›</a:t>
            </a:fld>
            <a:endParaRPr lang="fr-BE"/>
          </a:p>
        </p:txBody>
      </p:sp>
    </p:spTree>
    <p:extLst>
      <p:ext uri="{BB962C8B-B14F-4D97-AF65-F5344CB8AC3E}">
        <p14:creationId xmlns:p14="http://schemas.microsoft.com/office/powerpoint/2010/main" val="363691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05BB2-4BA3-4A29-88AF-E8AC165AD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0C20C80D-918F-470D-9A03-8C68B8E0B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51778C9-7141-40D3-A5E8-0CC5DC888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AC00C-9102-492B-BE64-481AB9731B60}" type="datetimeFigureOut">
              <a:rPr lang="fr-BE" smtClean="0"/>
              <a:t>03-10-18</a:t>
            </a:fld>
            <a:endParaRPr lang="fr-BE"/>
          </a:p>
        </p:txBody>
      </p:sp>
      <p:sp>
        <p:nvSpPr>
          <p:cNvPr id="5" name="Footer Placeholder 4">
            <a:extLst>
              <a:ext uri="{FF2B5EF4-FFF2-40B4-BE49-F238E27FC236}">
                <a16:creationId xmlns:a16="http://schemas.microsoft.com/office/drawing/2014/main" id="{40CFA1E0-CB92-4F60-A82D-4FD8FB6C5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4B0EB434-9F8A-4615-83A7-E0B251423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45575-9368-4C80-A38D-F1E6668F6722}" type="slidenum">
              <a:rPr lang="fr-BE" smtClean="0"/>
              <a:t>‹#›</a:t>
            </a:fld>
            <a:endParaRPr lang="fr-BE"/>
          </a:p>
        </p:txBody>
      </p:sp>
    </p:spTree>
    <p:extLst>
      <p:ext uri="{BB962C8B-B14F-4D97-AF65-F5344CB8AC3E}">
        <p14:creationId xmlns:p14="http://schemas.microsoft.com/office/powerpoint/2010/main" val="322220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hyperlink" Target="http://www.lastampa.it/" TargetMode="Externa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gif"/><Relationship Id="rId4" Type="http://schemas.openxmlformats.org/officeDocument/2006/relationships/hyperlink" Target="http://www.lastampa.it/ester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tpi.it/elezioni-italiane-2018/" TargetMode="Externa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it.wikipedia.org/wiki/File:Lazio_02-06-2006_cagliari_(4).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www.underwatersculpture.com/sculptures/overvie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hyperlink" Target="https://vimeo.com/102874866" TargetMode="External"/><Relationship Id="rId2" Type="http://schemas.openxmlformats.org/officeDocument/2006/relationships/image" Target="../media/image61.jpe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it.wikipedia.org/wiki/File:Inf._26,_Anonimo_fiorentino,_Il_naufragio_della_nave_di_Ulisse,_1390-1400_ca..jpg"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6CBD-6920-4BE1-B6D7-D0B22708D155}"/>
              </a:ext>
            </a:extLst>
          </p:cNvPr>
          <p:cNvSpPr>
            <a:spLocks noGrp="1"/>
          </p:cNvSpPr>
          <p:nvPr>
            <p:ph type="ctrTitle"/>
          </p:nvPr>
        </p:nvSpPr>
        <p:spPr/>
        <p:txBody>
          <a:bodyPr/>
          <a:lstStyle/>
          <a:p>
            <a:r>
              <a:rPr lang="fr-BE" dirty="0"/>
              <a:t>E la nave va</a:t>
            </a:r>
          </a:p>
        </p:txBody>
      </p:sp>
      <p:sp>
        <p:nvSpPr>
          <p:cNvPr id="3" name="Subtitle 2">
            <a:extLst>
              <a:ext uri="{FF2B5EF4-FFF2-40B4-BE49-F238E27FC236}">
                <a16:creationId xmlns:a16="http://schemas.microsoft.com/office/drawing/2014/main" id="{B1839530-08FD-4F4E-88F9-58DE269B1058}"/>
              </a:ext>
            </a:extLst>
          </p:cNvPr>
          <p:cNvSpPr>
            <a:spLocks noGrp="1"/>
          </p:cNvSpPr>
          <p:nvPr>
            <p:ph type="subTitle" idx="1"/>
          </p:nvPr>
        </p:nvSpPr>
        <p:spPr/>
        <p:txBody>
          <a:bodyPr/>
          <a:lstStyle/>
          <a:p>
            <a:r>
              <a:rPr lang="fr-BE" dirty="0"/>
              <a:t>L’</a:t>
            </a:r>
            <a:r>
              <a:rPr lang="fr-BE" dirty="0" err="1"/>
              <a:t>oggetto</a:t>
            </a:r>
            <a:r>
              <a:rPr lang="fr-BE" dirty="0"/>
              <a:t> </a:t>
            </a:r>
            <a:r>
              <a:rPr lang="fr-BE" dirty="0" err="1"/>
              <a:t>transizionale</a:t>
            </a:r>
            <a:r>
              <a:rPr lang="fr-BE" dirty="0"/>
              <a:t> </a:t>
            </a:r>
            <a:r>
              <a:rPr lang="fr-BE" dirty="0" err="1"/>
              <a:t>della</a:t>
            </a:r>
            <a:r>
              <a:rPr lang="fr-BE" dirty="0"/>
              <a:t> </a:t>
            </a:r>
            <a:r>
              <a:rPr lang="fr-BE" dirty="0" err="1"/>
              <a:t>fuga</a:t>
            </a:r>
            <a:endParaRPr lang="fr-BE" dirty="0"/>
          </a:p>
          <a:p>
            <a:r>
              <a:rPr lang="fr-BE" dirty="0"/>
              <a:t>Nathalie </a:t>
            </a:r>
            <a:r>
              <a:rPr lang="fr-BE" dirty="0" err="1"/>
              <a:t>Roelens</a:t>
            </a:r>
            <a:r>
              <a:rPr lang="fr-BE" dirty="0"/>
              <a:t> (</a:t>
            </a:r>
            <a:r>
              <a:rPr lang="fr-BE" dirty="0" err="1"/>
              <a:t>Università</a:t>
            </a:r>
            <a:r>
              <a:rPr lang="fr-BE" dirty="0"/>
              <a:t> </a:t>
            </a:r>
            <a:r>
              <a:rPr lang="fr-BE" dirty="0" err="1"/>
              <a:t>del</a:t>
            </a:r>
            <a:r>
              <a:rPr lang="fr-BE" dirty="0"/>
              <a:t> </a:t>
            </a:r>
            <a:r>
              <a:rPr lang="fr-BE" dirty="0" err="1"/>
              <a:t>Lussemburgo</a:t>
            </a:r>
            <a:r>
              <a:rPr lang="fr-BE" dirty="0"/>
              <a:t>)</a:t>
            </a:r>
          </a:p>
        </p:txBody>
      </p:sp>
    </p:spTree>
    <p:extLst>
      <p:ext uri="{BB962C8B-B14F-4D97-AF65-F5344CB8AC3E}">
        <p14:creationId xmlns:p14="http://schemas.microsoft.com/office/powerpoint/2010/main" val="426424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b/b1/Objet_transitionnel.svg/220px-Objet_transitionnel.svg.png">
            <a:extLst>
              <a:ext uri="{FF2B5EF4-FFF2-40B4-BE49-F238E27FC236}">
                <a16:creationId xmlns:a16="http://schemas.microsoft.com/office/drawing/2014/main" id="{436A5AED-3A53-4823-9DD8-F43CE55DF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643" y="1301437"/>
            <a:ext cx="3477490" cy="34774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2594968-ACCC-4BE9-B4AA-A3F4DB4AC557}"/>
              </a:ext>
            </a:extLst>
          </p:cNvPr>
          <p:cNvSpPr/>
          <p:nvPr/>
        </p:nvSpPr>
        <p:spPr>
          <a:xfrm>
            <a:off x="526474" y="4953881"/>
            <a:ext cx="6096000" cy="338554"/>
          </a:xfrm>
          <a:prstGeom prst="rect">
            <a:avLst/>
          </a:prstGeom>
        </p:spPr>
        <p:txBody>
          <a:bodyPr>
            <a:spAutoFit/>
          </a:bodyPr>
          <a:lstStyle/>
          <a:p>
            <a:r>
              <a:rPr lang="it-IT" sz="1600" dirty="0"/>
              <a:t>Legenda: (a) madre, (b) figlio, (1) illusione, (2) oggetto transizionale</a:t>
            </a:r>
            <a:endParaRPr lang="fr-BE" sz="1600" dirty="0"/>
          </a:p>
        </p:txBody>
      </p:sp>
      <p:pic>
        <p:nvPicPr>
          <p:cNvPr id="5" name="Picture 4" descr="https://areaprogetto5ap.files.wordpress.com/2014/04/f8d08-1031.jpg">
            <a:extLst>
              <a:ext uri="{FF2B5EF4-FFF2-40B4-BE49-F238E27FC236}">
                <a16:creationId xmlns:a16="http://schemas.microsoft.com/office/drawing/2014/main" id="{72D16013-839C-47F0-8A53-7F0E5119B346}"/>
              </a:ext>
            </a:extLst>
          </p:cNvPr>
          <p:cNvPicPr/>
          <p:nvPr/>
        </p:nvPicPr>
        <p:blipFill rotWithShape="1">
          <a:blip r:embed="rId3" cstate="print">
            <a:extLst>
              <a:ext uri="{28A0092B-C50C-407E-A947-70E740481C1C}">
                <a14:useLocalDpi xmlns:a14="http://schemas.microsoft.com/office/drawing/2010/main" val="0"/>
              </a:ext>
            </a:extLst>
          </a:blip>
          <a:srcRect l="32872" t="30630"/>
          <a:stretch/>
        </p:blipFill>
        <p:spPr bwMode="auto">
          <a:xfrm>
            <a:off x="9180755" y="1327014"/>
            <a:ext cx="2288339" cy="3796144"/>
          </a:xfrm>
          <a:prstGeom prst="rect">
            <a:avLst/>
          </a:prstGeom>
          <a:noFill/>
          <a:ln>
            <a:noFill/>
          </a:ln>
        </p:spPr>
      </p:pic>
      <p:pic>
        <p:nvPicPr>
          <p:cNvPr id="6" name="Picture 5" descr="RÃ©sultat de recherche d'images pour &quot;bÃ©bÃ© avec nounours&quot;">
            <a:extLst>
              <a:ext uri="{FF2B5EF4-FFF2-40B4-BE49-F238E27FC236}">
                <a16:creationId xmlns:a16="http://schemas.microsoft.com/office/drawing/2014/main" id="{92BA895E-E079-4248-8ACB-13AB6D67F8F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7699" y="1301437"/>
            <a:ext cx="2288339" cy="2824480"/>
          </a:xfrm>
          <a:prstGeom prst="rect">
            <a:avLst/>
          </a:prstGeom>
          <a:noFill/>
          <a:ln>
            <a:noFill/>
          </a:ln>
        </p:spPr>
      </p:pic>
      <p:sp>
        <p:nvSpPr>
          <p:cNvPr id="3" name="Rectangle 2">
            <a:extLst>
              <a:ext uri="{FF2B5EF4-FFF2-40B4-BE49-F238E27FC236}">
                <a16:creationId xmlns:a16="http://schemas.microsoft.com/office/drawing/2014/main" id="{90F62F41-2387-4B76-9A22-C466B6E76851}"/>
              </a:ext>
            </a:extLst>
          </p:cNvPr>
          <p:cNvSpPr/>
          <p:nvPr/>
        </p:nvSpPr>
        <p:spPr>
          <a:xfrm>
            <a:off x="816139" y="387819"/>
            <a:ext cx="6762108" cy="738664"/>
          </a:xfrm>
          <a:prstGeom prst="rect">
            <a:avLst/>
          </a:prstGeom>
        </p:spPr>
        <p:txBody>
          <a:bodyPr wrap="none">
            <a:spAutoFit/>
          </a:bodyPr>
          <a:lstStyle/>
          <a:p>
            <a:r>
              <a:rPr lang="fr-FR" sz="2400" b="1" dirty="0"/>
              <a:t>2.2. L’</a:t>
            </a:r>
            <a:r>
              <a:rPr lang="fr-FR" sz="2400" b="1" dirty="0" err="1"/>
              <a:t>oggetto</a:t>
            </a:r>
            <a:r>
              <a:rPr lang="fr-FR" sz="2400" b="1" dirty="0"/>
              <a:t> </a:t>
            </a:r>
            <a:r>
              <a:rPr lang="fr-FR" sz="2400" b="1" dirty="0" err="1"/>
              <a:t>transizionale</a:t>
            </a:r>
            <a:r>
              <a:rPr lang="fr-FR" sz="2400" b="1" dirty="0"/>
              <a:t> (Donald W. Winnicott) </a:t>
            </a:r>
          </a:p>
          <a:p>
            <a:endParaRPr lang="fr-FR" dirty="0"/>
          </a:p>
        </p:txBody>
      </p:sp>
    </p:spTree>
    <p:extLst>
      <p:ext uri="{BB962C8B-B14F-4D97-AF65-F5344CB8AC3E}">
        <p14:creationId xmlns:p14="http://schemas.microsoft.com/office/powerpoint/2010/main" val="360925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E482F3-1BE6-497A-9AB6-8581B9EC6F3A}"/>
              </a:ext>
            </a:extLst>
          </p:cNvPr>
          <p:cNvSpPr/>
          <p:nvPr/>
        </p:nvSpPr>
        <p:spPr>
          <a:xfrm>
            <a:off x="1449130" y="415849"/>
            <a:ext cx="6096000" cy="4708981"/>
          </a:xfrm>
          <a:prstGeom prst="rect">
            <a:avLst/>
          </a:prstGeom>
        </p:spPr>
        <p:txBody>
          <a:bodyPr>
            <a:spAutoFit/>
          </a:bodyPr>
          <a:lstStyle/>
          <a:p>
            <a:r>
              <a:rPr lang="fr-FR" sz="2400" b="1" dirty="0"/>
              <a:t>2.3. La </a:t>
            </a:r>
            <a:r>
              <a:rPr lang="fr-FR" sz="2400" b="1" dirty="0" err="1"/>
              <a:t>protesi</a:t>
            </a:r>
            <a:r>
              <a:rPr lang="fr-FR" sz="2400" b="1" dirty="0"/>
              <a:t> (Umberto Eco)</a:t>
            </a:r>
          </a:p>
          <a:p>
            <a:endParaRPr lang="fr-FR" sz="2400" b="1" dirty="0"/>
          </a:p>
          <a:p>
            <a:pPr marL="285750" indent="-285750">
              <a:buFontTx/>
              <a:buChar char="-"/>
            </a:pPr>
            <a:r>
              <a:rPr lang="fr-FR" dirty="0" err="1"/>
              <a:t>protesi</a:t>
            </a:r>
            <a:r>
              <a:rPr lang="fr-FR" dirty="0"/>
              <a:t>  </a:t>
            </a:r>
            <a:r>
              <a:rPr lang="fr-FR" dirty="0" err="1"/>
              <a:t>sostitutiva</a:t>
            </a:r>
            <a:endParaRPr lang="fr-FR" dirty="0"/>
          </a:p>
          <a:p>
            <a:pPr marL="285750" indent="-285750">
              <a:buFontTx/>
              <a:buChar char="-"/>
            </a:pPr>
            <a:endParaRPr lang="fr-FR" dirty="0"/>
          </a:p>
          <a:p>
            <a:pPr marL="285750" indent="-285750">
              <a:buFontTx/>
              <a:buChar char="-"/>
            </a:pPr>
            <a:r>
              <a:rPr lang="fr-FR" dirty="0" err="1"/>
              <a:t>protesi</a:t>
            </a:r>
            <a:r>
              <a:rPr lang="fr-FR" dirty="0"/>
              <a:t> </a:t>
            </a:r>
            <a:r>
              <a:rPr lang="fr-FR" dirty="0" err="1"/>
              <a:t>estensiva</a:t>
            </a:r>
            <a:r>
              <a:rPr lang="fr-FR" dirty="0"/>
              <a:t> </a:t>
            </a:r>
          </a:p>
          <a:p>
            <a:pPr marL="285750" indent="-285750">
              <a:buFontTx/>
              <a:buChar char="-"/>
            </a:pPr>
            <a:endParaRPr lang="fr-FR" dirty="0"/>
          </a:p>
          <a:p>
            <a:pPr marL="285750" indent="-285750">
              <a:buFontTx/>
              <a:buChar char="-"/>
            </a:pPr>
            <a:r>
              <a:rPr lang="fr-FR" dirty="0" err="1"/>
              <a:t>protesi</a:t>
            </a:r>
            <a:r>
              <a:rPr lang="fr-FR" dirty="0"/>
              <a:t> </a:t>
            </a:r>
            <a:r>
              <a:rPr lang="fr-FR" dirty="0" err="1"/>
              <a:t>magnificativa</a:t>
            </a:r>
            <a:endParaRPr lang="fr-FR" dirty="0"/>
          </a:p>
          <a:p>
            <a:pPr marL="285750" indent="-285750">
              <a:buFontTx/>
              <a:buChar char="-"/>
            </a:pPr>
            <a:endParaRPr lang="fr-FR" dirty="0"/>
          </a:p>
          <a:p>
            <a:r>
              <a:rPr lang="fr-BE" dirty="0"/>
              <a:t>(</a:t>
            </a:r>
            <a:r>
              <a:rPr lang="fr-BE" b="1" i="1" dirty="0"/>
              <a:t>Kant e l’</a:t>
            </a:r>
            <a:r>
              <a:rPr lang="fr-BE" b="1" i="1" dirty="0" err="1"/>
              <a:t>ornitorinco</a:t>
            </a:r>
            <a:r>
              <a:rPr lang="fr-BE" b="1" dirty="0"/>
              <a:t>, 1997</a:t>
            </a:r>
            <a:r>
              <a:rPr lang="fr-BE" dirty="0"/>
              <a:t>)</a:t>
            </a:r>
            <a:endParaRPr lang="fr-FR" dirty="0"/>
          </a:p>
          <a:p>
            <a:endParaRPr lang="fr-FR" dirty="0"/>
          </a:p>
          <a:p>
            <a:pPr marL="285750" indent="-285750">
              <a:buFontTx/>
              <a:buChar char="-"/>
            </a:pPr>
            <a:r>
              <a:rPr lang="fr-FR" dirty="0" err="1"/>
              <a:t>strumento</a:t>
            </a:r>
            <a:r>
              <a:rPr lang="fr-FR" dirty="0"/>
              <a:t> </a:t>
            </a:r>
          </a:p>
          <a:p>
            <a:pPr marL="285750" indent="-285750">
              <a:buFontTx/>
              <a:buChar char="-"/>
            </a:pPr>
            <a:endParaRPr lang="fr-FR" dirty="0"/>
          </a:p>
          <a:p>
            <a:pPr marL="285750" indent="-285750">
              <a:buFontTx/>
              <a:buChar char="-"/>
            </a:pPr>
            <a:r>
              <a:rPr lang="fr-FR" dirty="0" err="1"/>
              <a:t>macchina</a:t>
            </a:r>
            <a:r>
              <a:rPr lang="fr-FR" dirty="0"/>
              <a:t>  </a:t>
            </a:r>
          </a:p>
          <a:p>
            <a:pPr marL="285750" indent="-285750">
              <a:buFontTx/>
              <a:buChar char="-"/>
            </a:pPr>
            <a:endParaRPr lang="fr-FR" dirty="0"/>
          </a:p>
          <a:p>
            <a:r>
              <a:rPr lang="fr-FR" dirty="0"/>
              <a:t>(</a:t>
            </a:r>
            <a:r>
              <a:rPr lang="it-IT" b="1" dirty="0"/>
              <a:t>“Osservazioni sul design del futuro prossimo”, 2003</a:t>
            </a:r>
            <a:r>
              <a:rPr lang="it-IT" dirty="0"/>
              <a:t>)</a:t>
            </a:r>
            <a:endParaRPr lang="fr-BE" dirty="0"/>
          </a:p>
          <a:p>
            <a:endParaRPr lang="fr-BE" dirty="0"/>
          </a:p>
        </p:txBody>
      </p:sp>
      <p:cxnSp>
        <p:nvCxnSpPr>
          <p:cNvPr id="4" name="Straight Arrow Connector 3">
            <a:extLst>
              <a:ext uri="{FF2B5EF4-FFF2-40B4-BE49-F238E27FC236}">
                <a16:creationId xmlns:a16="http://schemas.microsoft.com/office/drawing/2014/main" id="{B640F6BC-45AA-497C-8B3F-F0C136562BFF}"/>
              </a:ext>
            </a:extLst>
          </p:cNvPr>
          <p:cNvCxnSpPr>
            <a:cxnSpLocks/>
          </p:cNvCxnSpPr>
          <p:nvPr/>
        </p:nvCxnSpPr>
        <p:spPr>
          <a:xfrm>
            <a:off x="1228352" y="992829"/>
            <a:ext cx="0" cy="36037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026" name="Picture 2" descr="RÃ©sultat de recherche d'images pour &quot;jambe de bois&quot;">
            <a:extLst>
              <a:ext uri="{FF2B5EF4-FFF2-40B4-BE49-F238E27FC236}">
                <a16:creationId xmlns:a16="http://schemas.microsoft.com/office/drawing/2014/main" id="{1E96194A-B3A4-40EF-BB6A-C51D8081D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872" y="1304750"/>
            <a:ext cx="1558160" cy="1517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domotique&quot;">
            <a:extLst>
              <a:ext uri="{FF2B5EF4-FFF2-40B4-BE49-F238E27FC236}">
                <a16:creationId xmlns:a16="http://schemas.microsoft.com/office/drawing/2014/main" id="{5027BB49-F6BF-40D4-83CC-E48EB13C8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872" y="3534609"/>
            <a:ext cx="2937773" cy="1472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1539" y="494969"/>
            <a:ext cx="6095999" cy="5909310"/>
          </a:xfrm>
          <a:prstGeom prst="rect">
            <a:avLst/>
          </a:prstGeom>
        </p:spPr>
        <p:txBody>
          <a:bodyPr wrap="square">
            <a:spAutoFit/>
          </a:bodyPr>
          <a:lstStyle/>
          <a:p>
            <a:r>
              <a:rPr lang="it-IT" dirty="0">
                <a:solidFill>
                  <a:schemeClr val="accent1"/>
                </a:solidFill>
              </a:rPr>
              <a:t>viluppo, aderenza organica al corpo</a:t>
            </a:r>
            <a:endParaRPr lang="fr-BE" dirty="0">
              <a:solidFill>
                <a:schemeClr val="accent1"/>
              </a:solidFill>
            </a:endParaRPr>
          </a:p>
          <a:p>
            <a:r>
              <a:rPr lang="fr-BE" dirty="0"/>
              <a:t>barca a </a:t>
            </a:r>
            <a:r>
              <a:rPr lang="fr-BE" dirty="0" err="1"/>
              <a:t>remi</a:t>
            </a:r>
            <a:r>
              <a:rPr lang="fr-BE" dirty="0"/>
              <a:t> </a:t>
            </a:r>
          </a:p>
          <a:p>
            <a:r>
              <a:rPr lang="fr-BE" dirty="0" err="1"/>
              <a:t>navicella</a:t>
            </a:r>
            <a:endParaRPr lang="fr-BE" dirty="0"/>
          </a:p>
          <a:p>
            <a:r>
              <a:rPr lang="fr-BE" dirty="0"/>
              <a:t>gondola</a:t>
            </a:r>
            <a:r>
              <a:rPr lang="it-IT" dirty="0"/>
              <a:t>: Venezia</a:t>
            </a:r>
          </a:p>
          <a:p>
            <a:r>
              <a:rPr lang="it-IT" dirty="0"/>
              <a:t>piroga: primitivo</a:t>
            </a:r>
          </a:p>
          <a:p>
            <a:r>
              <a:rPr lang="it-IT" dirty="0"/>
              <a:t>canoa: a pagaia</a:t>
            </a:r>
          </a:p>
          <a:p>
            <a:r>
              <a:rPr lang="fr-BE" dirty="0" err="1"/>
              <a:t>scialuppa</a:t>
            </a:r>
            <a:r>
              <a:rPr lang="fr-BE" dirty="0"/>
              <a:t>: </a:t>
            </a:r>
            <a:r>
              <a:rPr lang="fr-BE" dirty="0" err="1"/>
              <a:t>ausiliario</a:t>
            </a:r>
            <a:r>
              <a:rPr lang="fr-BE" dirty="0"/>
              <a:t> </a:t>
            </a:r>
          </a:p>
          <a:p>
            <a:r>
              <a:rPr lang="it-IT" dirty="0"/>
              <a:t>chiatta: abitazione / fiume</a:t>
            </a:r>
            <a:endParaRPr lang="fr-BE" dirty="0"/>
          </a:p>
          <a:p>
            <a:r>
              <a:rPr lang="it-IT" dirty="0"/>
              <a:t>peschereccio: funzione</a:t>
            </a:r>
            <a:endParaRPr lang="fr-BE" dirty="0"/>
          </a:p>
          <a:p>
            <a:r>
              <a:rPr lang="it-IT" dirty="0"/>
              <a:t>yacht: lusso, ozio</a:t>
            </a:r>
          </a:p>
          <a:p>
            <a:r>
              <a:rPr lang="it-IT" dirty="0"/>
              <a:t>baleniera:  componente di rischio</a:t>
            </a:r>
            <a:endParaRPr lang="fr-BE" dirty="0"/>
          </a:p>
          <a:p>
            <a:r>
              <a:rPr lang="fr-BE" dirty="0" err="1"/>
              <a:t>veliero</a:t>
            </a:r>
            <a:r>
              <a:rPr lang="fr-BE" dirty="0"/>
              <a:t>: </a:t>
            </a:r>
            <a:r>
              <a:rPr lang="fr-BE" dirty="0" err="1"/>
              <a:t>vela</a:t>
            </a:r>
            <a:r>
              <a:rPr lang="fr-BE" dirty="0"/>
              <a:t>, sport</a:t>
            </a:r>
          </a:p>
          <a:p>
            <a:r>
              <a:rPr lang="it-IT" dirty="0"/>
              <a:t>fregata</a:t>
            </a:r>
            <a:endParaRPr lang="fr-BE" dirty="0"/>
          </a:p>
          <a:p>
            <a:r>
              <a:rPr lang="it-IT" dirty="0"/>
              <a:t>nave de crociera: lusso</a:t>
            </a:r>
          </a:p>
          <a:p>
            <a:r>
              <a:rPr lang="it-IT" dirty="0"/>
              <a:t>transatlantico (il Titanic)</a:t>
            </a:r>
            <a:endParaRPr lang="fr-BE" dirty="0"/>
          </a:p>
          <a:p>
            <a:r>
              <a:rPr lang="it-IT" dirty="0"/>
              <a:t>piroscafo</a:t>
            </a:r>
            <a:endParaRPr lang="fr-BE" dirty="0"/>
          </a:p>
          <a:p>
            <a:r>
              <a:rPr lang="fr-FR" dirty="0" err="1"/>
              <a:t>incrociatore</a:t>
            </a:r>
            <a:r>
              <a:rPr lang="fr-FR" dirty="0"/>
              <a:t>: </a:t>
            </a:r>
            <a:r>
              <a:rPr lang="fr-FR" dirty="0" err="1"/>
              <a:t>militare</a:t>
            </a:r>
            <a:endParaRPr lang="fr-FR" dirty="0"/>
          </a:p>
          <a:p>
            <a:r>
              <a:rPr lang="fr-FR" dirty="0" err="1"/>
              <a:t>cacciatorpediniere</a:t>
            </a:r>
            <a:r>
              <a:rPr lang="fr-FR" dirty="0"/>
              <a:t> </a:t>
            </a:r>
          </a:p>
          <a:p>
            <a:r>
              <a:rPr lang="fr-BE" dirty="0">
                <a:solidFill>
                  <a:srgbClr val="FF0000"/>
                </a:solidFill>
              </a:rPr>
              <a:t>nave </a:t>
            </a:r>
            <a:r>
              <a:rPr lang="fr-BE" dirty="0" err="1">
                <a:solidFill>
                  <a:srgbClr val="FF0000"/>
                </a:solidFill>
              </a:rPr>
              <a:t>munito</a:t>
            </a:r>
            <a:r>
              <a:rPr lang="fr-BE" dirty="0">
                <a:solidFill>
                  <a:srgbClr val="FF0000"/>
                </a:solidFill>
              </a:rPr>
              <a:t> di un radar</a:t>
            </a:r>
          </a:p>
          <a:p>
            <a:endParaRPr lang="fr-BE" dirty="0">
              <a:solidFill>
                <a:srgbClr val="FF0000"/>
              </a:solidFill>
            </a:endParaRPr>
          </a:p>
          <a:p>
            <a:endParaRPr lang="fr-BE" dirty="0"/>
          </a:p>
        </p:txBody>
      </p:sp>
      <p:cxnSp>
        <p:nvCxnSpPr>
          <p:cNvPr id="5" name="Straight Arrow Connector 4">
            <a:extLst>
              <a:ext uri="{FF2B5EF4-FFF2-40B4-BE49-F238E27FC236}">
                <a16:creationId xmlns:a16="http://schemas.microsoft.com/office/drawing/2014/main" id="{0A517C5C-7C5C-43F7-A84F-297C00CC6BDC}"/>
              </a:ext>
            </a:extLst>
          </p:cNvPr>
          <p:cNvCxnSpPr>
            <a:cxnSpLocks/>
          </p:cNvCxnSpPr>
          <p:nvPr/>
        </p:nvCxnSpPr>
        <p:spPr>
          <a:xfrm>
            <a:off x="1471607" y="651164"/>
            <a:ext cx="0" cy="503657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452BD76F-8AA5-4504-BB83-BC749EFC397E}"/>
              </a:ext>
            </a:extLst>
          </p:cNvPr>
          <p:cNvSpPr/>
          <p:nvPr/>
        </p:nvSpPr>
        <p:spPr>
          <a:xfrm>
            <a:off x="650478" y="3080292"/>
            <a:ext cx="630622" cy="369332"/>
          </a:xfrm>
          <a:prstGeom prst="rect">
            <a:avLst/>
          </a:prstGeom>
        </p:spPr>
        <p:txBody>
          <a:bodyPr wrap="none">
            <a:spAutoFit/>
          </a:bodyPr>
          <a:lstStyle/>
          <a:p>
            <a:r>
              <a:rPr lang="fr-BE" dirty="0"/>
              <a:t>nave</a:t>
            </a:r>
          </a:p>
        </p:txBody>
      </p:sp>
      <p:sp>
        <p:nvSpPr>
          <p:cNvPr id="7" name="Rectangle 6">
            <a:extLst>
              <a:ext uri="{FF2B5EF4-FFF2-40B4-BE49-F238E27FC236}">
                <a16:creationId xmlns:a16="http://schemas.microsoft.com/office/drawing/2014/main" id="{210578FF-77D6-46AE-A48C-45C9FE92761E}"/>
              </a:ext>
            </a:extLst>
          </p:cNvPr>
          <p:cNvSpPr/>
          <p:nvPr/>
        </p:nvSpPr>
        <p:spPr>
          <a:xfrm>
            <a:off x="5445522" y="1695298"/>
            <a:ext cx="6096000" cy="1477328"/>
          </a:xfrm>
          <a:prstGeom prst="rect">
            <a:avLst/>
          </a:prstGeom>
        </p:spPr>
        <p:txBody>
          <a:bodyPr>
            <a:spAutoFit/>
          </a:bodyPr>
          <a:lstStyle/>
          <a:p>
            <a:r>
              <a:rPr lang="fr-BE" dirty="0" err="1">
                <a:solidFill>
                  <a:srgbClr val="FF0000"/>
                </a:solidFill>
              </a:rPr>
              <a:t>imbarcazione</a:t>
            </a:r>
            <a:r>
              <a:rPr lang="fr-BE" dirty="0">
                <a:solidFill>
                  <a:srgbClr val="FF0000"/>
                </a:solidFill>
              </a:rPr>
              <a:t> di </a:t>
            </a:r>
            <a:r>
              <a:rPr lang="fr-BE" dirty="0" err="1">
                <a:solidFill>
                  <a:srgbClr val="FF0000"/>
                </a:solidFill>
              </a:rPr>
              <a:t>fortuna</a:t>
            </a:r>
            <a:r>
              <a:rPr lang="it-IT" dirty="0"/>
              <a:t>: nave provvisoria, vulnerabile</a:t>
            </a:r>
            <a:endParaRPr lang="fr-BE" dirty="0">
              <a:solidFill>
                <a:srgbClr val="FF0000"/>
              </a:solidFill>
            </a:endParaRPr>
          </a:p>
          <a:p>
            <a:r>
              <a:rPr lang="fr-BE" dirty="0" err="1">
                <a:solidFill>
                  <a:srgbClr val="FF0000"/>
                </a:solidFill>
              </a:rPr>
              <a:t>gommone</a:t>
            </a:r>
            <a:r>
              <a:rPr lang="fr-BE" dirty="0"/>
              <a:t>: </a:t>
            </a:r>
            <a:r>
              <a:rPr lang="fr-BE" dirty="0" err="1"/>
              <a:t>sostanza</a:t>
            </a:r>
            <a:endParaRPr lang="fr-BE" dirty="0"/>
          </a:p>
          <a:p>
            <a:r>
              <a:rPr lang="it-IT" dirty="0">
                <a:solidFill>
                  <a:srgbClr val="FF0000"/>
                </a:solidFill>
              </a:rPr>
              <a:t>zattera</a:t>
            </a:r>
            <a:r>
              <a:rPr lang="it-IT" dirty="0"/>
              <a:t>: una nave incompleta, deficitaria</a:t>
            </a:r>
          </a:p>
          <a:p>
            <a:endParaRPr lang="fr-BE" dirty="0"/>
          </a:p>
          <a:p>
            <a:r>
              <a:rPr lang="fr-BE" dirty="0">
                <a:solidFill>
                  <a:srgbClr val="FF0000"/>
                </a:solidFill>
              </a:rPr>
              <a:t>il </a:t>
            </a:r>
            <a:r>
              <a:rPr lang="fr-BE" dirty="0" err="1">
                <a:solidFill>
                  <a:srgbClr val="FF0000"/>
                </a:solidFill>
              </a:rPr>
              <a:t>nuoto</a:t>
            </a:r>
            <a:r>
              <a:rPr lang="fr-BE" dirty="0">
                <a:solidFill>
                  <a:srgbClr val="FF0000"/>
                </a:solidFill>
              </a:rPr>
              <a:t>: </a:t>
            </a:r>
            <a:r>
              <a:rPr lang="fr-BE" dirty="0"/>
              <a:t>non-nave</a:t>
            </a:r>
          </a:p>
        </p:txBody>
      </p:sp>
      <p:pic>
        <p:nvPicPr>
          <p:cNvPr id="1026" name="Picture 2" descr="Welcome (2009).jpg">
            <a:extLst>
              <a:ext uri="{FF2B5EF4-FFF2-40B4-BE49-F238E27FC236}">
                <a16:creationId xmlns:a16="http://schemas.microsoft.com/office/drawing/2014/main" id="{CB516E8C-50B4-4745-8913-BB5D9A78C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400" y="3169450"/>
            <a:ext cx="3533036" cy="14947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ACD0A23-BCAB-4446-92E9-7154C113F688}"/>
              </a:ext>
            </a:extLst>
          </p:cNvPr>
          <p:cNvSpPr txBox="1"/>
          <p:nvPr/>
        </p:nvSpPr>
        <p:spPr>
          <a:xfrm>
            <a:off x="5445522" y="4664196"/>
            <a:ext cx="3108351" cy="369332"/>
          </a:xfrm>
          <a:prstGeom prst="rect">
            <a:avLst/>
          </a:prstGeom>
          <a:noFill/>
        </p:spPr>
        <p:txBody>
          <a:bodyPr wrap="none" rtlCol="0">
            <a:spAutoFit/>
          </a:bodyPr>
          <a:lstStyle/>
          <a:p>
            <a:r>
              <a:rPr lang="fr-BE" dirty="0"/>
              <a:t>Philippe </a:t>
            </a:r>
            <a:r>
              <a:rPr lang="fr-BE" dirty="0" err="1"/>
              <a:t>Lioret</a:t>
            </a:r>
            <a:r>
              <a:rPr lang="fr-BE" dirty="0"/>
              <a:t>, </a:t>
            </a:r>
            <a:r>
              <a:rPr lang="fr-BE" i="1" dirty="0" err="1"/>
              <a:t>Welcome</a:t>
            </a:r>
            <a:r>
              <a:rPr lang="fr-BE" dirty="0"/>
              <a:t>, 2009</a:t>
            </a:r>
          </a:p>
        </p:txBody>
      </p:sp>
    </p:spTree>
    <p:extLst>
      <p:ext uri="{BB962C8B-B14F-4D97-AF65-F5344CB8AC3E}">
        <p14:creationId xmlns:p14="http://schemas.microsoft.com/office/powerpoint/2010/main" val="425102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0E796C-2E4D-4D82-AAEF-B8C93170BE8C}"/>
              </a:ext>
            </a:extLst>
          </p:cNvPr>
          <p:cNvSpPr/>
          <p:nvPr/>
        </p:nvSpPr>
        <p:spPr>
          <a:xfrm>
            <a:off x="419449" y="2437347"/>
            <a:ext cx="9261447" cy="4031873"/>
          </a:xfrm>
          <a:prstGeom prst="rect">
            <a:avLst/>
          </a:prstGeom>
        </p:spPr>
        <p:txBody>
          <a:bodyPr wrap="square">
            <a:spAutoFit/>
          </a:bodyPr>
          <a:lstStyle/>
          <a:p>
            <a:pPr lvl="0" eaLnBrk="0" fontAlgn="base" hangingPunct="0">
              <a:spcBef>
                <a:spcPct val="0"/>
              </a:spcBef>
              <a:spcAft>
                <a:spcPct val="0"/>
              </a:spcAft>
            </a:pPr>
            <a:r>
              <a:rPr lang="it-IT" sz="1600" cap="all" dirty="0"/>
              <a:t>ITALIAOGGI - NUMERO 260   PAG. 11  DEL 02/11/2016</a:t>
            </a:r>
          </a:p>
          <a:p>
            <a:r>
              <a:rPr lang="it-IT" sz="1600" b="1" cap="all" dirty="0"/>
              <a:t>POLITICA</a:t>
            </a:r>
          </a:p>
          <a:p>
            <a:r>
              <a:rPr lang="it-IT" sz="1600" b="1" dirty="0"/>
              <a:t>Fragilissimi, servono una sola volta, dice l’ammiraglio Credendino </a:t>
            </a:r>
            <a:br>
              <a:rPr lang="it-IT" sz="1600" b="1" dirty="0"/>
            </a:br>
            <a:r>
              <a:rPr lang="it-IT" sz="1600" b="1" dirty="0"/>
              <a:t>I gommoni dei migranti vengono dalla Cina</a:t>
            </a:r>
          </a:p>
          <a:p>
            <a:pPr lvl="0" eaLnBrk="0" fontAlgn="base" hangingPunct="0">
              <a:spcBef>
                <a:spcPct val="0"/>
              </a:spcBef>
              <a:spcAft>
                <a:spcPct val="0"/>
              </a:spcAft>
            </a:pPr>
            <a:r>
              <a:rPr lang="fr-FR" altLang="fr-FR" sz="1600" dirty="0">
                <a:solidFill>
                  <a:srgbClr val="000000"/>
                </a:solidFill>
              </a:rPr>
              <a:t>«I </a:t>
            </a:r>
            <a:r>
              <a:rPr lang="fr-FR" altLang="fr-FR" sz="1600" dirty="0" err="1">
                <a:solidFill>
                  <a:srgbClr val="000000"/>
                </a:solidFill>
              </a:rPr>
              <a:t>gommoni</a:t>
            </a:r>
            <a:r>
              <a:rPr lang="fr-FR" altLang="fr-FR" sz="1600" dirty="0">
                <a:solidFill>
                  <a:srgbClr val="000000"/>
                </a:solidFill>
              </a:rPr>
              <a:t> </a:t>
            </a:r>
            <a:r>
              <a:rPr lang="fr-FR" altLang="fr-FR" sz="1600" dirty="0" err="1">
                <a:solidFill>
                  <a:srgbClr val="000000"/>
                </a:solidFill>
              </a:rPr>
              <a:t>usati</a:t>
            </a:r>
            <a:r>
              <a:rPr lang="fr-FR" altLang="fr-FR" sz="1600" dirty="0">
                <a:solidFill>
                  <a:srgbClr val="000000"/>
                </a:solidFill>
              </a:rPr>
              <a:t> per </a:t>
            </a:r>
            <a:r>
              <a:rPr lang="fr-FR" altLang="fr-FR" sz="1600" dirty="0" err="1">
                <a:solidFill>
                  <a:srgbClr val="000000"/>
                </a:solidFill>
              </a:rPr>
              <a:t>portare</a:t>
            </a:r>
            <a:r>
              <a:rPr lang="fr-FR" altLang="fr-FR" sz="1600" dirty="0">
                <a:solidFill>
                  <a:srgbClr val="000000"/>
                </a:solidFill>
              </a:rPr>
              <a:t> in </a:t>
            </a:r>
            <a:r>
              <a:rPr lang="fr-FR" altLang="fr-FR" sz="1600" dirty="0" err="1">
                <a:solidFill>
                  <a:srgbClr val="000000"/>
                </a:solidFill>
              </a:rPr>
              <a:t>migranti</a:t>
            </a:r>
            <a:r>
              <a:rPr lang="fr-FR" altLang="fr-FR" sz="1600" dirty="0">
                <a:solidFill>
                  <a:srgbClr val="000000"/>
                </a:solidFill>
              </a:rPr>
              <a:t> </a:t>
            </a:r>
            <a:r>
              <a:rPr lang="fr-FR" altLang="fr-FR" sz="1600" dirty="0" err="1">
                <a:solidFill>
                  <a:srgbClr val="000000"/>
                </a:solidFill>
              </a:rPr>
              <a:t>del</a:t>
            </a:r>
            <a:r>
              <a:rPr lang="fr-FR" altLang="fr-FR" sz="1600" dirty="0">
                <a:solidFill>
                  <a:srgbClr val="000000"/>
                </a:solidFill>
              </a:rPr>
              <a:t> Nord </a:t>
            </a:r>
            <a:r>
              <a:rPr lang="fr-FR" altLang="fr-FR" sz="1600" dirty="0" err="1">
                <a:solidFill>
                  <a:srgbClr val="000000"/>
                </a:solidFill>
              </a:rPr>
              <a:t>Africa</a:t>
            </a:r>
            <a:r>
              <a:rPr lang="fr-FR" altLang="fr-FR" sz="1600" dirty="0">
                <a:solidFill>
                  <a:srgbClr val="000000"/>
                </a:solidFill>
              </a:rPr>
              <a:t> </a:t>
            </a:r>
            <a:r>
              <a:rPr lang="fr-FR" altLang="fr-FR" sz="1600" dirty="0" err="1">
                <a:solidFill>
                  <a:srgbClr val="000000"/>
                </a:solidFill>
              </a:rPr>
              <a:t>alle</a:t>
            </a:r>
            <a:r>
              <a:rPr lang="fr-FR" altLang="fr-FR" sz="1600" dirty="0">
                <a:solidFill>
                  <a:srgbClr val="000000"/>
                </a:solidFill>
              </a:rPr>
              <a:t> </a:t>
            </a:r>
            <a:r>
              <a:rPr lang="fr-FR" altLang="fr-FR" sz="1600" dirty="0" err="1">
                <a:solidFill>
                  <a:srgbClr val="000000"/>
                </a:solidFill>
              </a:rPr>
              <a:t>coste</a:t>
            </a:r>
            <a:r>
              <a:rPr lang="fr-FR" altLang="fr-FR" sz="1600" dirty="0">
                <a:solidFill>
                  <a:srgbClr val="000000"/>
                </a:solidFill>
              </a:rPr>
              <a:t> </a:t>
            </a:r>
            <a:r>
              <a:rPr lang="fr-FR" altLang="fr-FR" sz="1600" dirty="0" err="1">
                <a:solidFill>
                  <a:srgbClr val="000000"/>
                </a:solidFill>
              </a:rPr>
              <a:t>italiane</a:t>
            </a:r>
            <a:r>
              <a:rPr lang="fr-FR" altLang="fr-FR" sz="1600" dirty="0">
                <a:solidFill>
                  <a:srgbClr val="000000"/>
                </a:solidFill>
              </a:rPr>
              <a:t> </a:t>
            </a:r>
            <a:r>
              <a:rPr lang="fr-FR" altLang="fr-FR" sz="1600" dirty="0" err="1">
                <a:solidFill>
                  <a:srgbClr val="000000"/>
                </a:solidFill>
              </a:rPr>
              <a:t>vengono</a:t>
            </a:r>
            <a:r>
              <a:rPr lang="fr-FR" altLang="fr-FR" sz="1600" dirty="0">
                <a:solidFill>
                  <a:srgbClr val="000000"/>
                </a:solidFill>
              </a:rPr>
              <a:t> dalla </a:t>
            </a:r>
            <a:r>
              <a:rPr lang="fr-FR" altLang="fr-FR" sz="1600" dirty="0" err="1">
                <a:solidFill>
                  <a:srgbClr val="000000"/>
                </a:solidFill>
              </a:rPr>
              <a:t>Cina</a:t>
            </a:r>
            <a:r>
              <a:rPr lang="fr-FR" altLang="fr-FR" sz="1600" dirty="0">
                <a:solidFill>
                  <a:srgbClr val="000000"/>
                </a:solidFill>
              </a:rPr>
              <a:t>: </a:t>
            </a:r>
            <a:r>
              <a:rPr lang="fr-FR" altLang="fr-FR" sz="1600" dirty="0" err="1">
                <a:solidFill>
                  <a:srgbClr val="000000"/>
                </a:solidFill>
              </a:rPr>
              <a:t>noi</a:t>
            </a:r>
            <a:r>
              <a:rPr lang="fr-FR" altLang="fr-FR" sz="1600" dirty="0">
                <a:solidFill>
                  <a:srgbClr val="000000"/>
                </a:solidFill>
              </a:rPr>
              <a:t> </a:t>
            </a:r>
            <a:r>
              <a:rPr lang="fr-FR" altLang="fr-FR" sz="1600" dirty="0" err="1">
                <a:solidFill>
                  <a:srgbClr val="000000"/>
                </a:solidFill>
              </a:rPr>
              <a:t>sappiamo</a:t>
            </a:r>
            <a:r>
              <a:rPr lang="fr-FR" altLang="fr-FR" sz="1600" dirty="0">
                <a:solidFill>
                  <a:srgbClr val="000000"/>
                </a:solidFill>
              </a:rPr>
              <a:t> </a:t>
            </a:r>
            <a:r>
              <a:rPr lang="fr-FR" altLang="fr-FR" sz="1600" dirty="0" err="1">
                <a:solidFill>
                  <a:srgbClr val="000000"/>
                </a:solidFill>
              </a:rPr>
              <a:t>benissimo</a:t>
            </a:r>
            <a:r>
              <a:rPr lang="fr-FR" altLang="fr-FR" sz="1600" dirty="0">
                <a:solidFill>
                  <a:srgbClr val="000000"/>
                </a:solidFill>
              </a:rPr>
              <a:t> da </a:t>
            </a:r>
            <a:r>
              <a:rPr lang="fr-FR" altLang="fr-FR" sz="1600" dirty="0" err="1">
                <a:solidFill>
                  <a:srgbClr val="000000"/>
                </a:solidFill>
              </a:rPr>
              <a:t>dove</a:t>
            </a:r>
            <a:r>
              <a:rPr lang="fr-FR" altLang="fr-FR" sz="1600" dirty="0">
                <a:solidFill>
                  <a:srgbClr val="000000"/>
                </a:solidFill>
              </a:rPr>
              <a:t> </a:t>
            </a:r>
            <a:r>
              <a:rPr lang="fr-FR" altLang="fr-FR" sz="1600" dirty="0" err="1">
                <a:solidFill>
                  <a:srgbClr val="000000"/>
                </a:solidFill>
              </a:rPr>
              <a:t>vengono</a:t>
            </a:r>
            <a:r>
              <a:rPr lang="fr-FR" altLang="fr-FR" sz="1600" dirty="0">
                <a:solidFill>
                  <a:srgbClr val="000000"/>
                </a:solidFill>
              </a:rPr>
              <a:t>, chi li </a:t>
            </a:r>
            <a:r>
              <a:rPr lang="fr-FR" altLang="fr-FR" sz="1600" dirty="0" err="1">
                <a:solidFill>
                  <a:srgbClr val="000000"/>
                </a:solidFill>
              </a:rPr>
              <a:t>fabbrica</a:t>
            </a:r>
            <a:r>
              <a:rPr lang="fr-FR" altLang="fr-FR" sz="1600" dirty="0">
                <a:solidFill>
                  <a:srgbClr val="000000"/>
                </a:solidFill>
              </a:rPr>
              <a:t>, </a:t>
            </a:r>
            <a:r>
              <a:rPr lang="fr-FR" altLang="fr-FR" sz="1600" dirty="0" err="1">
                <a:solidFill>
                  <a:srgbClr val="000000"/>
                </a:solidFill>
              </a:rPr>
              <a:t>che</a:t>
            </a:r>
            <a:r>
              <a:rPr lang="fr-FR" altLang="fr-FR" sz="1600" dirty="0">
                <a:solidFill>
                  <a:srgbClr val="000000"/>
                </a:solidFill>
              </a:rPr>
              <a:t> </a:t>
            </a:r>
            <a:r>
              <a:rPr lang="fr-FR" altLang="fr-FR" sz="1600" dirty="0" err="1">
                <a:solidFill>
                  <a:srgbClr val="000000"/>
                </a:solidFill>
              </a:rPr>
              <a:t>strada</a:t>
            </a:r>
            <a:r>
              <a:rPr lang="fr-FR" altLang="fr-FR" sz="1600" dirty="0">
                <a:solidFill>
                  <a:srgbClr val="000000"/>
                </a:solidFill>
              </a:rPr>
              <a:t> </a:t>
            </a:r>
            <a:r>
              <a:rPr lang="fr-FR" altLang="fr-FR" sz="1600" dirty="0" err="1">
                <a:solidFill>
                  <a:srgbClr val="000000"/>
                </a:solidFill>
              </a:rPr>
              <a:t>fanno</a:t>
            </a:r>
            <a:r>
              <a:rPr lang="fr-FR" altLang="fr-FR" sz="1600" dirty="0">
                <a:solidFill>
                  <a:srgbClr val="000000"/>
                </a:solidFill>
              </a:rPr>
              <a:t>, </a:t>
            </a:r>
            <a:r>
              <a:rPr lang="fr-FR" altLang="fr-FR" sz="1600" dirty="0" err="1">
                <a:solidFill>
                  <a:srgbClr val="000000"/>
                </a:solidFill>
              </a:rPr>
              <a:t>vanno</a:t>
            </a:r>
            <a:r>
              <a:rPr lang="fr-FR" altLang="fr-FR" sz="1600" dirty="0">
                <a:solidFill>
                  <a:srgbClr val="000000"/>
                </a:solidFill>
              </a:rPr>
              <a:t> in </a:t>
            </a:r>
            <a:r>
              <a:rPr lang="fr-FR" altLang="fr-FR" sz="1600" dirty="0" err="1">
                <a:solidFill>
                  <a:srgbClr val="000000"/>
                </a:solidFill>
              </a:rPr>
              <a:t>Turchia</a:t>
            </a:r>
            <a:r>
              <a:rPr lang="fr-FR" altLang="fr-FR" sz="1600" dirty="0">
                <a:solidFill>
                  <a:srgbClr val="000000"/>
                </a:solidFill>
              </a:rPr>
              <a:t>, </a:t>
            </a:r>
            <a:r>
              <a:rPr lang="fr-FR" altLang="fr-FR" sz="1600" dirty="0" err="1">
                <a:solidFill>
                  <a:srgbClr val="000000"/>
                </a:solidFill>
              </a:rPr>
              <a:t>poi</a:t>
            </a:r>
            <a:r>
              <a:rPr lang="fr-FR" altLang="fr-FR" sz="1600" dirty="0">
                <a:solidFill>
                  <a:srgbClr val="000000"/>
                </a:solidFill>
              </a:rPr>
              <a:t> a Malta, </a:t>
            </a:r>
            <a:r>
              <a:rPr lang="fr-FR" altLang="fr-FR" sz="1600" dirty="0" err="1">
                <a:solidFill>
                  <a:srgbClr val="000000"/>
                </a:solidFill>
              </a:rPr>
              <a:t>poi</a:t>
            </a:r>
            <a:r>
              <a:rPr lang="fr-FR" altLang="fr-FR" sz="1600" dirty="0">
                <a:solidFill>
                  <a:srgbClr val="000000"/>
                </a:solidFill>
              </a:rPr>
              <a:t> in </a:t>
            </a:r>
            <a:r>
              <a:rPr lang="fr-FR" altLang="fr-FR" sz="1600" dirty="0" err="1">
                <a:solidFill>
                  <a:srgbClr val="000000"/>
                </a:solidFill>
              </a:rPr>
              <a:t>Libia</a:t>
            </a:r>
            <a:r>
              <a:rPr lang="fr-FR" altLang="fr-FR" sz="1600" dirty="0">
                <a:solidFill>
                  <a:srgbClr val="000000"/>
                </a:solidFill>
              </a:rPr>
              <a:t>». È quanto ha </a:t>
            </a:r>
            <a:r>
              <a:rPr lang="fr-FR" altLang="fr-FR" sz="1600" dirty="0" err="1">
                <a:solidFill>
                  <a:srgbClr val="000000"/>
                </a:solidFill>
              </a:rPr>
              <a:t>detto</a:t>
            </a:r>
            <a:r>
              <a:rPr lang="fr-FR" altLang="fr-FR" sz="1600" dirty="0">
                <a:solidFill>
                  <a:srgbClr val="000000"/>
                </a:solidFill>
              </a:rPr>
              <a:t> l’</a:t>
            </a:r>
            <a:r>
              <a:rPr lang="fr-FR" altLang="fr-FR" sz="1600" dirty="0" err="1">
                <a:solidFill>
                  <a:srgbClr val="000000"/>
                </a:solidFill>
              </a:rPr>
              <a:t>ammiraglio</a:t>
            </a:r>
            <a:r>
              <a:rPr lang="fr-FR" altLang="fr-FR" sz="1600" dirty="0">
                <a:solidFill>
                  <a:srgbClr val="000000"/>
                </a:solidFill>
              </a:rPr>
              <a:t> di </a:t>
            </a:r>
            <a:r>
              <a:rPr lang="fr-FR" altLang="fr-FR" sz="1600" dirty="0" err="1">
                <a:solidFill>
                  <a:srgbClr val="000000"/>
                </a:solidFill>
              </a:rPr>
              <a:t>divisione</a:t>
            </a:r>
            <a:r>
              <a:rPr lang="fr-FR" altLang="fr-FR" sz="1600" dirty="0">
                <a:solidFill>
                  <a:srgbClr val="000000"/>
                </a:solidFill>
              </a:rPr>
              <a:t>, Enrico </a:t>
            </a:r>
            <a:r>
              <a:rPr lang="fr-FR" altLang="fr-FR" sz="1600" dirty="0" err="1">
                <a:solidFill>
                  <a:srgbClr val="000000"/>
                </a:solidFill>
              </a:rPr>
              <a:t>Credendino</a:t>
            </a:r>
            <a:r>
              <a:rPr lang="fr-FR" altLang="fr-FR" sz="1600" dirty="0">
                <a:solidFill>
                  <a:srgbClr val="000000"/>
                </a:solidFill>
              </a:rPr>
              <a:t>, </a:t>
            </a:r>
            <a:r>
              <a:rPr lang="fr-FR" altLang="fr-FR" sz="1600" dirty="0" err="1">
                <a:solidFill>
                  <a:srgbClr val="000000"/>
                </a:solidFill>
              </a:rPr>
              <a:t>comandante</a:t>
            </a:r>
            <a:r>
              <a:rPr lang="fr-FR" altLang="fr-FR" sz="1600" dirty="0">
                <a:solidFill>
                  <a:srgbClr val="000000"/>
                </a:solidFill>
              </a:rPr>
              <a:t> </a:t>
            </a:r>
            <a:r>
              <a:rPr lang="fr-FR" altLang="fr-FR" sz="1600" dirty="0" err="1">
                <a:solidFill>
                  <a:srgbClr val="000000"/>
                </a:solidFill>
              </a:rPr>
              <a:t>della</a:t>
            </a:r>
            <a:r>
              <a:rPr lang="fr-FR" altLang="fr-FR" sz="1600" dirty="0">
                <a:solidFill>
                  <a:srgbClr val="000000"/>
                </a:solidFill>
              </a:rPr>
              <a:t> </a:t>
            </a:r>
            <a:r>
              <a:rPr lang="fr-FR" altLang="fr-FR" sz="1600" dirty="0" err="1">
                <a:solidFill>
                  <a:srgbClr val="000000"/>
                </a:solidFill>
              </a:rPr>
              <a:t>missione</a:t>
            </a:r>
            <a:r>
              <a:rPr lang="fr-FR" altLang="fr-FR" sz="1600" dirty="0">
                <a:solidFill>
                  <a:srgbClr val="000000"/>
                </a:solidFill>
              </a:rPr>
              <a:t> </a:t>
            </a:r>
            <a:r>
              <a:rPr lang="fr-FR" altLang="fr-FR" sz="1600" dirty="0" err="1">
                <a:solidFill>
                  <a:srgbClr val="000000"/>
                </a:solidFill>
              </a:rPr>
              <a:t>EunavFor</a:t>
            </a:r>
            <a:r>
              <a:rPr lang="fr-FR" altLang="fr-FR" sz="1600" dirty="0">
                <a:solidFill>
                  <a:srgbClr val="000000"/>
                </a:solidFill>
              </a:rPr>
              <a:t> Med, </a:t>
            </a:r>
            <a:r>
              <a:rPr lang="fr-FR" altLang="fr-FR" sz="1600" dirty="0" err="1">
                <a:solidFill>
                  <a:srgbClr val="000000"/>
                </a:solidFill>
              </a:rPr>
              <a:t>durante</a:t>
            </a:r>
            <a:r>
              <a:rPr lang="fr-FR" altLang="fr-FR" sz="1600" dirty="0">
                <a:solidFill>
                  <a:srgbClr val="000000"/>
                </a:solidFill>
              </a:rPr>
              <a:t> </a:t>
            </a:r>
            <a:r>
              <a:rPr lang="fr-FR" altLang="fr-FR" sz="1600" dirty="0" err="1">
                <a:solidFill>
                  <a:srgbClr val="000000"/>
                </a:solidFill>
              </a:rPr>
              <a:t>un’audizione</a:t>
            </a:r>
            <a:r>
              <a:rPr lang="fr-FR" altLang="fr-FR" sz="1600" dirty="0">
                <a:solidFill>
                  <a:srgbClr val="000000"/>
                </a:solidFill>
              </a:rPr>
              <a:t> </a:t>
            </a:r>
            <a:r>
              <a:rPr lang="fr-FR" altLang="fr-FR" sz="1600" dirty="0" err="1">
                <a:solidFill>
                  <a:srgbClr val="000000"/>
                </a:solidFill>
              </a:rPr>
              <a:t>informale</a:t>
            </a:r>
            <a:r>
              <a:rPr lang="fr-FR" altLang="fr-FR" sz="1600" dirty="0">
                <a:solidFill>
                  <a:srgbClr val="000000"/>
                </a:solidFill>
              </a:rPr>
              <a:t> </a:t>
            </a:r>
            <a:r>
              <a:rPr lang="fr-FR" altLang="fr-FR" sz="1600" dirty="0" err="1">
                <a:solidFill>
                  <a:srgbClr val="000000"/>
                </a:solidFill>
              </a:rPr>
              <a:t>sull’andamento</a:t>
            </a:r>
            <a:r>
              <a:rPr lang="fr-FR" altLang="fr-FR" sz="1600" dirty="0">
                <a:solidFill>
                  <a:srgbClr val="000000"/>
                </a:solidFill>
              </a:rPr>
              <a:t> </a:t>
            </a:r>
            <a:r>
              <a:rPr lang="fr-FR" altLang="fr-FR" sz="1600" dirty="0" err="1">
                <a:solidFill>
                  <a:srgbClr val="000000"/>
                </a:solidFill>
              </a:rPr>
              <a:t>della</a:t>
            </a:r>
            <a:r>
              <a:rPr lang="fr-FR" altLang="fr-FR" sz="1600" dirty="0">
                <a:solidFill>
                  <a:srgbClr val="000000"/>
                </a:solidFill>
              </a:rPr>
              <a:t> </a:t>
            </a:r>
            <a:r>
              <a:rPr lang="fr-FR" altLang="fr-FR" sz="1600" dirty="0" err="1">
                <a:solidFill>
                  <a:srgbClr val="000000"/>
                </a:solidFill>
              </a:rPr>
              <a:t>missione</a:t>
            </a:r>
            <a:r>
              <a:rPr lang="fr-FR" altLang="fr-FR" sz="1600" dirty="0">
                <a:solidFill>
                  <a:srgbClr val="000000"/>
                </a:solidFill>
              </a:rPr>
              <a:t> </a:t>
            </a:r>
            <a:r>
              <a:rPr lang="fr-FR" altLang="fr-FR" sz="1600" dirty="0" err="1">
                <a:solidFill>
                  <a:srgbClr val="000000"/>
                </a:solidFill>
              </a:rPr>
              <a:t>Eunavfor</a:t>
            </a:r>
            <a:r>
              <a:rPr lang="fr-FR" altLang="fr-FR" sz="1600" dirty="0">
                <a:solidFill>
                  <a:srgbClr val="000000"/>
                </a:solidFill>
              </a:rPr>
              <a:t> Med Sophia </a:t>
            </a:r>
            <a:r>
              <a:rPr lang="fr-FR" altLang="fr-FR" sz="1600" dirty="0" err="1">
                <a:solidFill>
                  <a:srgbClr val="000000"/>
                </a:solidFill>
              </a:rPr>
              <a:t>nelle</a:t>
            </a:r>
            <a:r>
              <a:rPr lang="fr-FR" altLang="fr-FR" sz="1600" dirty="0">
                <a:solidFill>
                  <a:srgbClr val="000000"/>
                </a:solidFill>
              </a:rPr>
              <a:t> </a:t>
            </a:r>
            <a:r>
              <a:rPr lang="fr-FR" altLang="fr-FR" sz="1600" dirty="0" err="1">
                <a:solidFill>
                  <a:srgbClr val="000000"/>
                </a:solidFill>
              </a:rPr>
              <a:t>commissioni</a:t>
            </a:r>
            <a:r>
              <a:rPr lang="fr-FR" altLang="fr-FR" sz="1600" dirty="0">
                <a:solidFill>
                  <a:srgbClr val="000000"/>
                </a:solidFill>
              </a:rPr>
              <a:t> </a:t>
            </a:r>
            <a:r>
              <a:rPr lang="fr-FR" altLang="fr-FR" sz="1600" dirty="0" err="1">
                <a:solidFill>
                  <a:srgbClr val="000000"/>
                </a:solidFill>
              </a:rPr>
              <a:t>riunite</a:t>
            </a:r>
            <a:r>
              <a:rPr lang="fr-FR" altLang="fr-FR" sz="1600" dirty="0">
                <a:solidFill>
                  <a:srgbClr val="000000"/>
                </a:solidFill>
              </a:rPr>
              <a:t> </a:t>
            </a:r>
            <a:r>
              <a:rPr lang="fr-FR" altLang="fr-FR" sz="1600" dirty="0" err="1">
                <a:solidFill>
                  <a:srgbClr val="000000"/>
                </a:solidFill>
              </a:rPr>
              <a:t>Esteri</a:t>
            </a:r>
            <a:r>
              <a:rPr lang="fr-FR" altLang="fr-FR" sz="1600" dirty="0">
                <a:solidFill>
                  <a:srgbClr val="000000"/>
                </a:solidFill>
              </a:rPr>
              <a:t> e </a:t>
            </a:r>
            <a:r>
              <a:rPr lang="fr-FR" altLang="fr-FR" sz="1600" dirty="0" err="1">
                <a:solidFill>
                  <a:srgbClr val="000000"/>
                </a:solidFill>
              </a:rPr>
              <a:t>Difesa</a:t>
            </a:r>
            <a:r>
              <a:rPr lang="fr-FR" altLang="fr-FR" sz="1600" dirty="0">
                <a:solidFill>
                  <a:srgbClr val="000000"/>
                </a:solidFill>
              </a:rPr>
              <a:t> alla Camera.</a:t>
            </a:r>
          </a:p>
          <a:p>
            <a:pPr lvl="0" eaLnBrk="0" fontAlgn="base" hangingPunct="0">
              <a:spcBef>
                <a:spcPct val="0"/>
              </a:spcBef>
              <a:spcAft>
                <a:spcPct val="0"/>
              </a:spcAft>
            </a:pPr>
            <a:r>
              <a:rPr lang="fr-FR" altLang="fr-FR" sz="1600" dirty="0">
                <a:solidFill>
                  <a:srgbClr val="000000"/>
                </a:solidFill>
              </a:rPr>
              <a:t>«</a:t>
            </a:r>
            <a:r>
              <a:rPr lang="fr-FR" altLang="fr-FR" sz="1600" dirty="0" err="1">
                <a:solidFill>
                  <a:srgbClr val="000000"/>
                </a:solidFill>
              </a:rPr>
              <a:t>Purtroppo</a:t>
            </a:r>
            <a:r>
              <a:rPr lang="fr-FR" altLang="fr-FR" sz="1600" dirty="0">
                <a:solidFill>
                  <a:srgbClr val="000000"/>
                </a:solidFill>
              </a:rPr>
              <a:t> - ha </a:t>
            </a:r>
            <a:r>
              <a:rPr lang="fr-FR" altLang="fr-FR" sz="1600" dirty="0" err="1">
                <a:solidFill>
                  <a:srgbClr val="000000"/>
                </a:solidFill>
              </a:rPr>
              <a:t>aggiunto</a:t>
            </a:r>
            <a:r>
              <a:rPr lang="fr-FR" altLang="fr-FR" sz="1600" dirty="0">
                <a:solidFill>
                  <a:srgbClr val="000000"/>
                </a:solidFill>
              </a:rPr>
              <a:t> </a:t>
            </a:r>
            <a:r>
              <a:rPr lang="fr-FR" altLang="fr-FR" sz="1600" dirty="0" err="1">
                <a:solidFill>
                  <a:srgbClr val="000000"/>
                </a:solidFill>
              </a:rPr>
              <a:t>Credendino</a:t>
            </a:r>
            <a:r>
              <a:rPr lang="fr-FR" altLang="fr-FR" sz="1600" dirty="0">
                <a:solidFill>
                  <a:srgbClr val="000000"/>
                </a:solidFill>
              </a:rPr>
              <a:t> - </a:t>
            </a:r>
            <a:r>
              <a:rPr lang="fr-FR" altLang="fr-FR" sz="1600" dirty="0" err="1">
                <a:solidFill>
                  <a:srgbClr val="000000"/>
                </a:solidFill>
              </a:rPr>
              <a:t>essendo</a:t>
            </a:r>
            <a:r>
              <a:rPr lang="fr-FR" altLang="fr-FR" sz="1600" dirty="0">
                <a:solidFill>
                  <a:srgbClr val="000000"/>
                </a:solidFill>
              </a:rPr>
              <a:t> un </a:t>
            </a:r>
            <a:r>
              <a:rPr lang="fr-FR" altLang="fr-FR" sz="1600" dirty="0" err="1">
                <a:solidFill>
                  <a:srgbClr val="FF0000"/>
                </a:solidFill>
              </a:rPr>
              <a:t>commercio</a:t>
            </a:r>
            <a:r>
              <a:rPr lang="fr-FR" altLang="fr-FR" sz="1600" dirty="0">
                <a:solidFill>
                  <a:srgbClr val="000000"/>
                </a:solidFill>
              </a:rPr>
              <a:t> </a:t>
            </a:r>
            <a:r>
              <a:rPr lang="fr-FR" altLang="fr-FR" sz="1600" dirty="0">
                <a:solidFill>
                  <a:srgbClr val="FF0000"/>
                </a:solidFill>
              </a:rPr>
              <a:t>(</a:t>
            </a:r>
            <a:r>
              <a:rPr lang="fr-FR" altLang="fr-FR" sz="1600" dirty="0" err="1">
                <a:solidFill>
                  <a:srgbClr val="FF0000"/>
                </a:solidFill>
              </a:rPr>
              <a:t>legale</a:t>
            </a:r>
            <a:r>
              <a:rPr lang="fr-FR" altLang="fr-FR" sz="1600" dirty="0">
                <a:solidFill>
                  <a:srgbClr val="FF0000"/>
                </a:solidFill>
              </a:rPr>
              <a:t>)</a:t>
            </a:r>
            <a:r>
              <a:rPr lang="fr-FR" altLang="fr-FR" sz="1600" dirty="0">
                <a:solidFill>
                  <a:srgbClr val="000000"/>
                </a:solidFill>
              </a:rPr>
              <a:t>, non c'è modo di </a:t>
            </a:r>
            <a:r>
              <a:rPr lang="fr-FR" altLang="fr-FR" sz="1600" dirty="0" err="1">
                <a:solidFill>
                  <a:srgbClr val="000000"/>
                </a:solidFill>
              </a:rPr>
              <a:t>bloccare</a:t>
            </a:r>
            <a:r>
              <a:rPr lang="fr-FR" altLang="fr-FR" sz="1600" dirty="0">
                <a:solidFill>
                  <a:srgbClr val="000000"/>
                </a:solidFill>
              </a:rPr>
              <a:t> l’</a:t>
            </a:r>
            <a:r>
              <a:rPr lang="fr-FR" altLang="fr-FR" sz="1600" dirty="0" err="1">
                <a:solidFill>
                  <a:srgbClr val="000000"/>
                </a:solidFill>
              </a:rPr>
              <a:t>arrivo</a:t>
            </a:r>
            <a:r>
              <a:rPr lang="fr-FR" altLang="fr-FR" sz="1600" dirty="0">
                <a:solidFill>
                  <a:srgbClr val="000000"/>
                </a:solidFill>
              </a:rPr>
              <a:t> dei </a:t>
            </a:r>
            <a:r>
              <a:rPr lang="fr-FR" altLang="fr-FR" sz="1600" dirty="0" err="1">
                <a:solidFill>
                  <a:srgbClr val="000000"/>
                </a:solidFill>
              </a:rPr>
              <a:t>gommoni</a:t>
            </a:r>
            <a:r>
              <a:rPr lang="fr-FR" altLang="fr-FR" sz="1600" dirty="0">
                <a:solidFill>
                  <a:srgbClr val="000000"/>
                </a:solidFill>
              </a:rPr>
              <a:t> in </a:t>
            </a:r>
            <a:r>
              <a:rPr lang="fr-FR" altLang="fr-FR" sz="1600" dirty="0" err="1">
                <a:solidFill>
                  <a:srgbClr val="000000"/>
                </a:solidFill>
              </a:rPr>
              <a:t>Libia</a:t>
            </a:r>
            <a:r>
              <a:rPr lang="fr-FR" altLang="fr-FR" sz="1600" dirty="0">
                <a:solidFill>
                  <a:srgbClr val="000000"/>
                </a:solidFill>
              </a:rPr>
              <a:t>. </a:t>
            </a:r>
            <a:r>
              <a:rPr lang="fr-FR" altLang="fr-FR" sz="1600" dirty="0" err="1">
                <a:solidFill>
                  <a:srgbClr val="000000"/>
                </a:solidFill>
              </a:rPr>
              <a:t>Bisognerebbe</a:t>
            </a:r>
            <a:r>
              <a:rPr lang="fr-FR" altLang="fr-FR" sz="1600" dirty="0">
                <a:solidFill>
                  <a:srgbClr val="000000"/>
                </a:solidFill>
              </a:rPr>
              <a:t> </a:t>
            </a:r>
            <a:r>
              <a:rPr lang="fr-FR" altLang="fr-FR" sz="1600" dirty="0" err="1">
                <a:solidFill>
                  <a:srgbClr val="000000"/>
                </a:solidFill>
              </a:rPr>
              <a:t>convincere</a:t>
            </a:r>
            <a:r>
              <a:rPr lang="fr-FR" altLang="fr-FR" sz="1600" dirty="0">
                <a:solidFill>
                  <a:srgbClr val="000000"/>
                </a:solidFill>
              </a:rPr>
              <a:t> la </a:t>
            </a:r>
            <a:r>
              <a:rPr lang="fr-FR" altLang="fr-FR" sz="1600" dirty="0" err="1">
                <a:solidFill>
                  <a:srgbClr val="000000"/>
                </a:solidFill>
              </a:rPr>
              <a:t>Cina</a:t>
            </a:r>
            <a:r>
              <a:rPr lang="fr-FR" altLang="fr-FR" sz="1600" dirty="0">
                <a:solidFill>
                  <a:srgbClr val="000000"/>
                </a:solidFill>
              </a:rPr>
              <a:t> a non </a:t>
            </a:r>
            <a:r>
              <a:rPr lang="fr-FR" altLang="fr-FR" sz="1600" dirty="0" err="1">
                <a:solidFill>
                  <a:srgbClr val="000000"/>
                </a:solidFill>
              </a:rPr>
              <a:t>dare</a:t>
            </a:r>
            <a:r>
              <a:rPr lang="fr-FR" altLang="fr-FR" sz="1600" dirty="0">
                <a:solidFill>
                  <a:srgbClr val="000000"/>
                </a:solidFill>
              </a:rPr>
              <a:t> più </a:t>
            </a:r>
            <a:r>
              <a:rPr lang="fr-FR" altLang="fr-FR" sz="1600" dirty="0" err="1">
                <a:solidFill>
                  <a:srgbClr val="000000"/>
                </a:solidFill>
              </a:rPr>
              <a:t>questi</a:t>
            </a:r>
            <a:r>
              <a:rPr lang="fr-FR" altLang="fr-FR" sz="1600" dirty="0">
                <a:solidFill>
                  <a:srgbClr val="000000"/>
                </a:solidFill>
              </a:rPr>
              <a:t> </a:t>
            </a:r>
            <a:r>
              <a:rPr lang="fr-FR" altLang="fr-FR" sz="1600" dirty="0" err="1">
                <a:solidFill>
                  <a:srgbClr val="FF0000"/>
                </a:solidFill>
              </a:rPr>
              <a:t>gommoni</a:t>
            </a:r>
            <a:r>
              <a:rPr lang="fr-FR" altLang="fr-FR" sz="1600" dirty="0">
                <a:solidFill>
                  <a:srgbClr val="FF0000"/>
                </a:solidFill>
              </a:rPr>
              <a:t> </a:t>
            </a:r>
            <a:r>
              <a:rPr lang="fr-FR" altLang="fr-FR" sz="1600" dirty="0" err="1">
                <a:solidFill>
                  <a:srgbClr val="FF0000"/>
                </a:solidFill>
              </a:rPr>
              <a:t>fatiscenti</a:t>
            </a:r>
            <a:r>
              <a:rPr lang="fr-FR" altLang="fr-FR" sz="1600" dirty="0">
                <a:solidFill>
                  <a:srgbClr val="FF0000"/>
                </a:solidFill>
              </a:rPr>
              <a:t> </a:t>
            </a:r>
            <a:r>
              <a:rPr lang="fr-FR" altLang="fr-FR" sz="1600" dirty="0">
                <a:solidFill>
                  <a:srgbClr val="000000"/>
                </a:solidFill>
              </a:rPr>
              <a:t>alla </a:t>
            </a:r>
            <a:r>
              <a:rPr lang="fr-FR" altLang="fr-FR" sz="1600" dirty="0" err="1">
                <a:solidFill>
                  <a:srgbClr val="000000"/>
                </a:solidFill>
              </a:rPr>
              <a:t>Libia</a:t>
            </a:r>
            <a:r>
              <a:rPr lang="fr-FR" altLang="fr-FR" sz="1600" dirty="0">
                <a:solidFill>
                  <a:srgbClr val="000000"/>
                </a:solidFill>
              </a:rPr>
              <a:t>, non è semplice, non c’è modo di </a:t>
            </a:r>
            <a:r>
              <a:rPr lang="fr-FR" altLang="fr-FR" sz="1600" dirty="0" err="1">
                <a:solidFill>
                  <a:srgbClr val="000000"/>
                </a:solidFill>
              </a:rPr>
              <a:t>bloccarli</a:t>
            </a:r>
            <a:r>
              <a:rPr lang="fr-FR" altLang="fr-FR" sz="1600" dirty="0">
                <a:solidFill>
                  <a:srgbClr val="000000"/>
                </a:solidFill>
              </a:rPr>
              <a:t>. L’</a:t>
            </a:r>
            <a:r>
              <a:rPr lang="fr-FR" altLang="fr-FR" sz="1600" dirty="0" err="1">
                <a:solidFill>
                  <a:srgbClr val="000000"/>
                </a:solidFill>
              </a:rPr>
              <a:t>unica</a:t>
            </a:r>
            <a:r>
              <a:rPr lang="fr-FR" altLang="fr-FR" sz="1600" dirty="0">
                <a:solidFill>
                  <a:srgbClr val="000000"/>
                </a:solidFill>
              </a:rPr>
              <a:t> </a:t>
            </a:r>
            <a:r>
              <a:rPr lang="fr-FR" altLang="fr-FR" sz="1600" dirty="0" err="1">
                <a:solidFill>
                  <a:srgbClr val="000000"/>
                </a:solidFill>
              </a:rPr>
              <a:t>cosa</a:t>
            </a:r>
            <a:r>
              <a:rPr lang="fr-FR" altLang="fr-FR" sz="1600" dirty="0">
                <a:solidFill>
                  <a:srgbClr val="000000"/>
                </a:solidFill>
              </a:rPr>
              <a:t> </a:t>
            </a:r>
            <a:r>
              <a:rPr lang="fr-FR" altLang="fr-FR" sz="1600" dirty="0" err="1">
                <a:solidFill>
                  <a:srgbClr val="000000"/>
                </a:solidFill>
              </a:rPr>
              <a:t>che</a:t>
            </a:r>
            <a:r>
              <a:rPr lang="fr-FR" altLang="fr-FR" sz="1600" dirty="0">
                <a:solidFill>
                  <a:srgbClr val="000000"/>
                </a:solidFill>
              </a:rPr>
              <a:t> </a:t>
            </a:r>
            <a:r>
              <a:rPr lang="fr-FR" altLang="fr-FR" sz="1600" dirty="0" err="1">
                <a:solidFill>
                  <a:srgbClr val="000000"/>
                </a:solidFill>
              </a:rPr>
              <a:t>possiamo</a:t>
            </a:r>
            <a:r>
              <a:rPr lang="fr-FR" altLang="fr-FR" sz="1600" dirty="0">
                <a:solidFill>
                  <a:srgbClr val="000000"/>
                </a:solidFill>
              </a:rPr>
              <a:t> </a:t>
            </a:r>
            <a:r>
              <a:rPr lang="fr-FR" altLang="fr-FR" sz="1600" dirty="0" err="1">
                <a:solidFill>
                  <a:srgbClr val="000000"/>
                </a:solidFill>
              </a:rPr>
              <a:t>fare</a:t>
            </a:r>
            <a:r>
              <a:rPr lang="fr-FR" altLang="fr-FR" sz="1600" dirty="0">
                <a:solidFill>
                  <a:srgbClr val="000000"/>
                </a:solidFill>
              </a:rPr>
              <a:t> è, </a:t>
            </a:r>
            <a:r>
              <a:rPr lang="fr-FR" altLang="fr-FR" sz="1600" dirty="0" err="1">
                <a:solidFill>
                  <a:srgbClr val="000000"/>
                </a:solidFill>
              </a:rPr>
              <a:t>quando</a:t>
            </a:r>
            <a:r>
              <a:rPr lang="fr-FR" altLang="fr-FR" sz="1600" dirty="0">
                <a:solidFill>
                  <a:srgbClr val="000000"/>
                </a:solidFill>
              </a:rPr>
              <a:t> </a:t>
            </a:r>
            <a:r>
              <a:rPr lang="fr-FR" altLang="fr-FR" sz="1600" dirty="0" err="1">
                <a:solidFill>
                  <a:srgbClr val="000000"/>
                </a:solidFill>
              </a:rPr>
              <a:t>arrivano</a:t>
            </a:r>
            <a:r>
              <a:rPr lang="fr-FR" altLang="fr-FR" sz="1600" dirty="0">
                <a:solidFill>
                  <a:srgbClr val="000000"/>
                </a:solidFill>
              </a:rPr>
              <a:t> in </a:t>
            </a:r>
            <a:r>
              <a:rPr lang="fr-FR" altLang="fr-FR" sz="1600" dirty="0" err="1">
                <a:solidFill>
                  <a:srgbClr val="000000"/>
                </a:solidFill>
              </a:rPr>
              <a:t>Libia</a:t>
            </a:r>
            <a:r>
              <a:rPr lang="fr-FR" altLang="fr-FR" sz="1600" dirty="0">
                <a:solidFill>
                  <a:srgbClr val="000000"/>
                </a:solidFill>
              </a:rPr>
              <a:t> e sono </a:t>
            </a:r>
            <a:r>
              <a:rPr lang="fr-FR" altLang="fr-FR" sz="1600" dirty="0" err="1">
                <a:solidFill>
                  <a:srgbClr val="000000"/>
                </a:solidFill>
              </a:rPr>
              <a:t>nelle</a:t>
            </a:r>
            <a:r>
              <a:rPr lang="fr-FR" altLang="fr-FR" sz="1600" dirty="0">
                <a:solidFill>
                  <a:srgbClr val="000000"/>
                </a:solidFill>
              </a:rPr>
              <a:t> </a:t>
            </a:r>
            <a:r>
              <a:rPr lang="fr-FR" altLang="fr-FR" sz="1600" dirty="0" err="1">
                <a:solidFill>
                  <a:srgbClr val="000000"/>
                </a:solidFill>
              </a:rPr>
              <a:t>mani</a:t>
            </a:r>
            <a:r>
              <a:rPr lang="fr-FR" altLang="fr-FR" sz="1600" dirty="0">
                <a:solidFill>
                  <a:srgbClr val="000000"/>
                </a:solidFill>
              </a:rPr>
              <a:t> dei </a:t>
            </a:r>
            <a:r>
              <a:rPr lang="fr-FR" altLang="fr-FR" sz="1600" dirty="0" err="1">
                <a:solidFill>
                  <a:srgbClr val="000000"/>
                </a:solidFill>
              </a:rPr>
              <a:t>trafficanti</a:t>
            </a:r>
            <a:r>
              <a:rPr lang="fr-FR" altLang="fr-FR" sz="1600" dirty="0">
                <a:solidFill>
                  <a:srgbClr val="000000"/>
                </a:solidFill>
              </a:rPr>
              <a:t> (</a:t>
            </a:r>
            <a:r>
              <a:rPr lang="fr-FR" altLang="fr-FR" sz="1600" dirty="0" err="1">
                <a:solidFill>
                  <a:srgbClr val="000000"/>
                </a:solidFill>
              </a:rPr>
              <a:t>fase</a:t>
            </a:r>
            <a:r>
              <a:rPr lang="fr-FR" altLang="fr-FR" sz="1600" dirty="0">
                <a:solidFill>
                  <a:srgbClr val="000000"/>
                </a:solidFill>
              </a:rPr>
              <a:t> 3), </a:t>
            </a:r>
            <a:r>
              <a:rPr lang="fr-FR" altLang="fr-FR" sz="1600" dirty="0" err="1">
                <a:solidFill>
                  <a:srgbClr val="000000"/>
                </a:solidFill>
              </a:rPr>
              <a:t>distruggerli</a:t>
            </a:r>
            <a:r>
              <a:rPr lang="fr-FR" altLang="fr-FR" sz="1600" dirty="0">
                <a:solidFill>
                  <a:srgbClr val="000000"/>
                </a:solidFill>
              </a:rPr>
              <a:t>.</a:t>
            </a:r>
          </a:p>
          <a:p>
            <a:pPr lvl="0" eaLnBrk="0" fontAlgn="base" hangingPunct="0">
              <a:spcBef>
                <a:spcPct val="0"/>
              </a:spcBef>
              <a:spcAft>
                <a:spcPct val="0"/>
              </a:spcAft>
            </a:pPr>
            <a:r>
              <a:rPr lang="fr-FR" altLang="fr-FR" sz="1600" dirty="0">
                <a:solidFill>
                  <a:srgbClr val="000000"/>
                </a:solidFill>
              </a:rPr>
              <a:t>[…] </a:t>
            </a:r>
            <a:r>
              <a:rPr lang="fr-FR" altLang="fr-FR" sz="1600" dirty="0" err="1">
                <a:solidFill>
                  <a:srgbClr val="000000"/>
                </a:solidFill>
              </a:rPr>
              <a:t>vengono</a:t>
            </a:r>
            <a:r>
              <a:rPr lang="fr-FR" altLang="fr-FR" sz="1600" dirty="0">
                <a:solidFill>
                  <a:srgbClr val="000000"/>
                </a:solidFill>
              </a:rPr>
              <a:t> </a:t>
            </a:r>
            <a:r>
              <a:rPr lang="fr-FR" altLang="fr-FR" sz="1600" dirty="0" err="1">
                <a:solidFill>
                  <a:srgbClr val="000000"/>
                </a:solidFill>
              </a:rPr>
              <a:t>usati</a:t>
            </a:r>
            <a:r>
              <a:rPr lang="fr-FR" altLang="fr-FR" sz="1600" dirty="0">
                <a:solidFill>
                  <a:srgbClr val="000000"/>
                </a:solidFill>
              </a:rPr>
              <a:t> </a:t>
            </a:r>
            <a:r>
              <a:rPr lang="fr-FR" altLang="fr-FR" sz="1600" dirty="0" err="1">
                <a:solidFill>
                  <a:srgbClr val="FF0000"/>
                </a:solidFill>
              </a:rPr>
              <a:t>gommoni</a:t>
            </a:r>
            <a:r>
              <a:rPr lang="fr-FR" altLang="fr-FR" sz="1600" dirty="0">
                <a:solidFill>
                  <a:srgbClr val="FF0000"/>
                </a:solidFill>
              </a:rPr>
              <a:t> di </a:t>
            </a:r>
            <a:r>
              <a:rPr lang="fr-FR" altLang="fr-FR" sz="1600" dirty="0" err="1">
                <a:solidFill>
                  <a:srgbClr val="FF0000"/>
                </a:solidFill>
              </a:rPr>
              <a:t>fabbricazione</a:t>
            </a:r>
            <a:r>
              <a:rPr lang="fr-FR" altLang="fr-FR" sz="1600" dirty="0">
                <a:solidFill>
                  <a:srgbClr val="FF0000"/>
                </a:solidFill>
              </a:rPr>
              <a:t> </a:t>
            </a:r>
            <a:r>
              <a:rPr lang="fr-FR" altLang="fr-FR" sz="1600" dirty="0" err="1">
                <a:solidFill>
                  <a:srgbClr val="FF0000"/>
                </a:solidFill>
              </a:rPr>
              <a:t>cinese</a:t>
            </a:r>
            <a:r>
              <a:rPr lang="fr-FR" altLang="fr-FR" sz="1600" dirty="0">
                <a:solidFill>
                  <a:srgbClr val="FF0000"/>
                </a:solidFill>
              </a:rPr>
              <a:t> tanto </a:t>
            </a:r>
            <a:r>
              <a:rPr lang="fr-FR" altLang="fr-FR" sz="1600" dirty="0" err="1">
                <a:solidFill>
                  <a:srgbClr val="FF0000"/>
                </a:solidFill>
              </a:rPr>
              <a:t>sottili</a:t>
            </a:r>
            <a:r>
              <a:rPr lang="fr-FR" altLang="fr-FR" sz="1600" dirty="0">
                <a:solidFill>
                  <a:srgbClr val="FF0000"/>
                </a:solidFill>
              </a:rPr>
              <a:t> </a:t>
            </a:r>
            <a:r>
              <a:rPr lang="fr-FR" altLang="fr-FR" sz="1600" dirty="0" err="1">
                <a:solidFill>
                  <a:srgbClr val="FF0000"/>
                </a:solidFill>
              </a:rPr>
              <a:t>che</a:t>
            </a:r>
            <a:r>
              <a:rPr lang="fr-FR" altLang="fr-FR" sz="1600" dirty="0">
                <a:solidFill>
                  <a:srgbClr val="FF0000"/>
                </a:solidFill>
              </a:rPr>
              <a:t> </a:t>
            </a:r>
            <a:r>
              <a:rPr lang="fr-FR" altLang="fr-FR" sz="1600" dirty="0" err="1">
                <a:solidFill>
                  <a:srgbClr val="FF0000"/>
                </a:solidFill>
              </a:rPr>
              <a:t>affondano</a:t>
            </a:r>
            <a:r>
              <a:rPr lang="fr-FR" altLang="fr-FR" sz="1600" dirty="0">
                <a:solidFill>
                  <a:srgbClr val="FF0000"/>
                </a:solidFill>
              </a:rPr>
              <a:t> </a:t>
            </a:r>
            <a:r>
              <a:rPr lang="fr-FR" altLang="fr-FR" sz="1600" dirty="0" err="1">
                <a:solidFill>
                  <a:srgbClr val="FF0000"/>
                </a:solidFill>
              </a:rPr>
              <a:t>dopo</a:t>
            </a:r>
            <a:r>
              <a:rPr lang="fr-FR" altLang="fr-FR" sz="1600" dirty="0">
                <a:solidFill>
                  <a:srgbClr val="FF0000"/>
                </a:solidFill>
              </a:rPr>
              <a:t> il primo </a:t>
            </a:r>
            <a:r>
              <a:rPr lang="fr-FR" altLang="fr-FR" sz="1600" dirty="0" err="1">
                <a:solidFill>
                  <a:srgbClr val="FF0000"/>
                </a:solidFill>
              </a:rPr>
              <a:t>viaggio</a:t>
            </a:r>
            <a:r>
              <a:rPr lang="fr-FR" altLang="fr-FR" sz="1600" dirty="0">
                <a:solidFill>
                  <a:srgbClr val="000000"/>
                </a:solidFill>
              </a:rPr>
              <a:t>. La </a:t>
            </a:r>
            <a:r>
              <a:rPr lang="fr-FR" altLang="fr-FR" sz="1600" dirty="0" err="1">
                <a:solidFill>
                  <a:srgbClr val="000000"/>
                </a:solidFill>
              </a:rPr>
              <a:t>fornitura</a:t>
            </a:r>
            <a:r>
              <a:rPr lang="fr-FR" altLang="fr-FR" sz="1600" dirty="0">
                <a:solidFill>
                  <a:srgbClr val="000000"/>
                </a:solidFill>
              </a:rPr>
              <a:t> parte dalla </a:t>
            </a:r>
            <a:r>
              <a:rPr lang="fr-FR" altLang="fr-FR" sz="1600" dirty="0" err="1">
                <a:solidFill>
                  <a:srgbClr val="000000"/>
                </a:solidFill>
              </a:rPr>
              <a:t>Turchia</a:t>
            </a:r>
            <a:r>
              <a:rPr lang="fr-FR" altLang="fr-FR" sz="1600" dirty="0">
                <a:solidFill>
                  <a:srgbClr val="000000"/>
                </a:solidFill>
              </a:rPr>
              <a:t> e passa per Malta, </a:t>
            </a:r>
            <a:r>
              <a:rPr lang="fr-FR" altLang="fr-FR" sz="1600" dirty="0" err="1">
                <a:solidFill>
                  <a:srgbClr val="000000"/>
                </a:solidFill>
              </a:rPr>
              <a:t>costano</a:t>
            </a:r>
            <a:r>
              <a:rPr lang="fr-FR" altLang="fr-FR" sz="1600" dirty="0">
                <a:solidFill>
                  <a:srgbClr val="000000"/>
                </a:solidFill>
              </a:rPr>
              <a:t> 8.000 euro l’</a:t>
            </a:r>
            <a:r>
              <a:rPr lang="fr-FR" altLang="fr-FR" sz="1600" dirty="0" err="1">
                <a:solidFill>
                  <a:srgbClr val="000000"/>
                </a:solidFill>
              </a:rPr>
              <a:t>uno</a:t>
            </a:r>
            <a:r>
              <a:rPr lang="fr-FR" altLang="fr-FR" sz="1600" dirty="0">
                <a:solidFill>
                  <a:srgbClr val="000000"/>
                </a:solidFill>
              </a:rPr>
              <a:t> e </a:t>
            </a:r>
            <a:r>
              <a:rPr lang="fr-FR" altLang="fr-FR" sz="1600" dirty="0" err="1">
                <a:solidFill>
                  <a:srgbClr val="000000"/>
                </a:solidFill>
              </a:rPr>
              <a:t>imbarcano</a:t>
            </a:r>
            <a:r>
              <a:rPr lang="fr-FR" altLang="fr-FR" sz="1600" dirty="0">
                <a:solidFill>
                  <a:srgbClr val="000000"/>
                </a:solidFill>
              </a:rPr>
              <a:t> 100 </a:t>
            </a:r>
            <a:r>
              <a:rPr lang="fr-FR" altLang="fr-FR" sz="1600" dirty="0" err="1">
                <a:solidFill>
                  <a:srgbClr val="000000"/>
                </a:solidFill>
              </a:rPr>
              <a:t>persone</a:t>
            </a:r>
            <a:r>
              <a:rPr lang="fr-FR" altLang="fr-FR" sz="1600" dirty="0">
                <a:solidFill>
                  <a:srgbClr val="000000"/>
                </a:solidFill>
              </a:rPr>
              <a:t> e alla fine il </a:t>
            </a:r>
            <a:r>
              <a:rPr lang="fr-FR" altLang="fr-FR" sz="1600" dirty="0" err="1">
                <a:solidFill>
                  <a:srgbClr val="000000"/>
                </a:solidFill>
              </a:rPr>
              <a:t>guadagno</a:t>
            </a:r>
            <a:r>
              <a:rPr lang="fr-FR" altLang="fr-FR" sz="1600" dirty="0">
                <a:solidFill>
                  <a:srgbClr val="000000"/>
                </a:solidFill>
              </a:rPr>
              <a:t> è di 700-800 euro </a:t>
            </a:r>
            <a:r>
              <a:rPr lang="fr-FR" altLang="fr-FR" sz="1600" dirty="0" err="1">
                <a:solidFill>
                  <a:srgbClr val="000000"/>
                </a:solidFill>
              </a:rPr>
              <a:t>netti</a:t>
            </a:r>
            <a:r>
              <a:rPr lang="fr-FR" altLang="fr-FR" sz="1600" dirty="0">
                <a:solidFill>
                  <a:srgbClr val="000000"/>
                </a:solidFill>
              </a:rPr>
              <a:t> per migrante».</a:t>
            </a:r>
          </a:p>
        </p:txBody>
      </p:sp>
      <p:pic>
        <p:nvPicPr>
          <p:cNvPr id="3" name="Picture 4" descr="https://www.alternatives-economiques.fr/sites/default/files/public/styles/169-xlarge/public/field/image/rea_240023_019.jpg?itok=x_bHW1tJ">
            <a:extLst>
              <a:ext uri="{FF2B5EF4-FFF2-40B4-BE49-F238E27FC236}">
                <a16:creationId xmlns:a16="http://schemas.microsoft.com/office/drawing/2014/main" id="{78125F3A-1C54-4BF2-9C9A-D599A48D4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192" y="388779"/>
            <a:ext cx="4711162" cy="258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76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ssociÃ©e">
            <a:extLst>
              <a:ext uri="{FF2B5EF4-FFF2-40B4-BE49-F238E27FC236}">
                <a16:creationId xmlns:a16="http://schemas.microsoft.com/office/drawing/2014/main" id="{B2E01355-FD83-41DF-974B-772361291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81" y="193223"/>
            <a:ext cx="3562959" cy="20041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ng e migranti, vi racconto lo strano caso di alcune navi libiche">
            <a:extLst>
              <a:ext uri="{FF2B5EF4-FFF2-40B4-BE49-F238E27FC236}">
                <a16:creationId xmlns:a16="http://schemas.microsoft.com/office/drawing/2014/main" id="{49E60D6E-312A-469C-A58F-231A84648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787" y="352580"/>
            <a:ext cx="3604767" cy="22008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l buque &quot;Costa Concordia&quot;, tras su adrizamiento">
            <a:extLst>
              <a:ext uri="{FF2B5EF4-FFF2-40B4-BE49-F238E27FC236}">
                <a16:creationId xmlns:a16="http://schemas.microsoft.com/office/drawing/2014/main" id="{E5D2CEF3-20DB-4B46-893C-34B4D2E0B7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67" y="3297777"/>
            <a:ext cx="3148887" cy="18263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E4FB5D7-6496-4BD6-8224-C87C40AE1248}"/>
              </a:ext>
            </a:extLst>
          </p:cNvPr>
          <p:cNvSpPr/>
          <p:nvPr/>
        </p:nvSpPr>
        <p:spPr>
          <a:xfrm>
            <a:off x="264067" y="2212192"/>
            <a:ext cx="6096000" cy="584775"/>
          </a:xfrm>
          <a:prstGeom prst="rect">
            <a:avLst/>
          </a:prstGeom>
        </p:spPr>
        <p:txBody>
          <a:bodyPr>
            <a:spAutoFit/>
          </a:bodyPr>
          <a:lstStyle/>
          <a:p>
            <a:r>
              <a:rPr lang="it-IT" sz="1600" dirty="0">
                <a:solidFill>
                  <a:srgbClr val="222222"/>
                </a:solidFill>
                <a:latin typeface="Arial" panose="020B0604020202020204" pitchFamily="34" charset="0"/>
              </a:rPr>
              <a:t>Il</a:t>
            </a:r>
            <a:r>
              <a:rPr lang="it-IT" sz="1600" dirty="0"/>
              <a:t> naufragio della </a:t>
            </a:r>
            <a:r>
              <a:rPr lang="it-IT" sz="1600" i="1" dirty="0"/>
              <a:t>Costa Concordia</a:t>
            </a:r>
            <a:r>
              <a:rPr lang="it-IT" sz="1600" dirty="0"/>
              <a:t>,</a:t>
            </a:r>
          </a:p>
          <a:p>
            <a:r>
              <a:rPr lang="it-IT" sz="1600" dirty="0"/>
              <a:t>il 13 gennaio 2012</a:t>
            </a:r>
            <a:endParaRPr lang="it-IT" sz="1600" b="0" i="0" dirty="0">
              <a:effectLst/>
            </a:endParaRPr>
          </a:p>
        </p:txBody>
      </p:sp>
      <p:pic>
        <p:nvPicPr>
          <p:cNvPr id="3080" name="Picture 8" descr="RÃ©sultat de recherche d'images pour &quot;naufragio migranti&quot;">
            <a:extLst>
              <a:ext uri="{FF2B5EF4-FFF2-40B4-BE49-F238E27FC236}">
                <a16:creationId xmlns:a16="http://schemas.microsoft.com/office/drawing/2014/main" id="{35C5A6C1-F4EB-4849-A207-13E0C6E5D34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134129" y="3308565"/>
            <a:ext cx="3567425" cy="13972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8FD363-2F3C-4E48-9A2C-66D7BCB9A267}"/>
              </a:ext>
            </a:extLst>
          </p:cNvPr>
          <p:cNvSpPr txBox="1"/>
          <p:nvPr/>
        </p:nvSpPr>
        <p:spPr>
          <a:xfrm>
            <a:off x="8984356" y="4754799"/>
            <a:ext cx="1947969" cy="338554"/>
          </a:xfrm>
          <a:prstGeom prst="rect">
            <a:avLst/>
          </a:prstGeom>
          <a:noFill/>
        </p:spPr>
        <p:txBody>
          <a:bodyPr wrap="none" rtlCol="0">
            <a:spAutoFit/>
          </a:bodyPr>
          <a:lstStyle/>
          <a:p>
            <a:r>
              <a:rPr lang="fr-BE" sz="1600" dirty="0"/>
              <a:t>28 </a:t>
            </a:r>
            <a:r>
              <a:rPr lang="fr-BE" sz="1600" dirty="0" err="1"/>
              <a:t>giugno</a:t>
            </a:r>
            <a:r>
              <a:rPr lang="fr-BE" sz="1600" dirty="0"/>
              <a:t> 2018, </a:t>
            </a:r>
            <a:r>
              <a:rPr lang="fr-BE" sz="1600" dirty="0" err="1"/>
              <a:t>Libia</a:t>
            </a:r>
            <a:endParaRPr lang="fr-BE" sz="1600" dirty="0"/>
          </a:p>
        </p:txBody>
      </p:sp>
      <p:sp>
        <p:nvSpPr>
          <p:cNvPr id="3" name="Rectangle 2">
            <a:extLst>
              <a:ext uri="{FF2B5EF4-FFF2-40B4-BE49-F238E27FC236}">
                <a16:creationId xmlns:a16="http://schemas.microsoft.com/office/drawing/2014/main" id="{46425453-CCFD-4896-8F88-B4AB6C57301C}"/>
              </a:ext>
            </a:extLst>
          </p:cNvPr>
          <p:cNvSpPr/>
          <p:nvPr/>
        </p:nvSpPr>
        <p:spPr>
          <a:xfrm>
            <a:off x="3978675" y="184568"/>
            <a:ext cx="4118112" cy="4031873"/>
          </a:xfrm>
          <a:prstGeom prst="rect">
            <a:avLst/>
          </a:prstGeom>
        </p:spPr>
        <p:txBody>
          <a:bodyPr wrap="square">
            <a:spAutoFit/>
          </a:bodyPr>
          <a:lstStyle/>
          <a:p>
            <a:r>
              <a:rPr lang="en-US" sz="1600" dirty="0"/>
              <a:t>“The Mediterranean is becoming a ‘Solid Sea’. A territory ploughed by pre-determined routes, unsurpassable boundaries and subdivided into specialized and strictly regulated bands of water. A solid space, crossed at different depths and with different vectors by </a:t>
            </a:r>
            <a:r>
              <a:rPr lang="en-US" sz="1600" dirty="0">
                <a:solidFill>
                  <a:srgbClr val="FF0000"/>
                </a:solidFill>
              </a:rPr>
              <a:t>clearly distinct fluxes of people, goods, information and money </a:t>
            </a:r>
            <a:r>
              <a:rPr lang="en-US" sz="1600" dirty="0">
                <a:solidFill>
                  <a:schemeClr val="accent1"/>
                </a:solidFill>
              </a:rPr>
              <a:t>(</a:t>
            </a:r>
            <a:r>
              <a:rPr lang="en-US" sz="1600" dirty="0" err="1">
                <a:solidFill>
                  <a:schemeClr val="accent1"/>
                </a:solidFill>
              </a:rPr>
              <a:t>flussi</a:t>
            </a:r>
            <a:r>
              <a:rPr lang="en-US" sz="1600" dirty="0">
                <a:solidFill>
                  <a:schemeClr val="accent1"/>
                </a:solidFill>
              </a:rPr>
              <a:t> </a:t>
            </a:r>
            <a:r>
              <a:rPr lang="en-US" sz="1600" dirty="0" err="1">
                <a:solidFill>
                  <a:schemeClr val="accent1"/>
                </a:solidFill>
              </a:rPr>
              <a:t>chiaramente</a:t>
            </a:r>
            <a:r>
              <a:rPr lang="en-US" sz="1600" dirty="0">
                <a:solidFill>
                  <a:schemeClr val="accent1"/>
                </a:solidFill>
              </a:rPr>
              <a:t> </a:t>
            </a:r>
            <a:r>
              <a:rPr lang="en-US" sz="1600" dirty="0" err="1">
                <a:solidFill>
                  <a:schemeClr val="accent1"/>
                </a:solidFill>
              </a:rPr>
              <a:t>distinti</a:t>
            </a:r>
            <a:r>
              <a:rPr lang="en-US" sz="1600" dirty="0">
                <a:solidFill>
                  <a:schemeClr val="accent1"/>
                </a:solidFill>
              </a:rPr>
              <a:t> di </a:t>
            </a:r>
            <a:r>
              <a:rPr lang="en-US" sz="1600" dirty="0" err="1">
                <a:solidFill>
                  <a:schemeClr val="accent1"/>
                </a:solidFill>
              </a:rPr>
              <a:t>persone</a:t>
            </a:r>
            <a:r>
              <a:rPr lang="en-US" sz="1600" dirty="0">
                <a:solidFill>
                  <a:schemeClr val="accent1"/>
                </a:solidFill>
              </a:rPr>
              <a:t>, merci, </a:t>
            </a:r>
            <a:r>
              <a:rPr lang="en-US" sz="1600" dirty="0" err="1">
                <a:solidFill>
                  <a:schemeClr val="accent1"/>
                </a:solidFill>
              </a:rPr>
              <a:t>informazione</a:t>
            </a:r>
            <a:r>
              <a:rPr lang="en-US" sz="1600" dirty="0">
                <a:solidFill>
                  <a:schemeClr val="accent1"/>
                </a:solidFill>
              </a:rPr>
              <a:t>, </a:t>
            </a:r>
            <a:r>
              <a:rPr lang="en-US" sz="1600" dirty="0" err="1">
                <a:solidFill>
                  <a:schemeClr val="accent1"/>
                </a:solidFill>
              </a:rPr>
              <a:t>denaro</a:t>
            </a:r>
            <a:r>
              <a:rPr lang="en-US" sz="1600" dirty="0">
                <a:solidFill>
                  <a:schemeClr val="accent1"/>
                </a:solidFill>
              </a:rPr>
              <a:t>)</a:t>
            </a:r>
            <a:r>
              <a:rPr lang="en-US" sz="1600" dirty="0">
                <a:solidFill>
                  <a:srgbClr val="FF0000"/>
                </a:solidFill>
              </a:rPr>
              <a:t>.</a:t>
            </a:r>
            <a:r>
              <a:rPr lang="en-US" sz="1600" dirty="0"/>
              <a:t>  Whoever enters the Mediterranean today has to acquire a stable identity, and “whether they be immigrants, fisherman, military personnel, cruise passengers, oil platform workers, or beach holiday makers, their ‘costumes’ will not be abandoned until the end of their journey across the water”. (Stefano Boeri 2002)</a:t>
            </a:r>
            <a:endParaRPr lang="fr-BE" sz="1600" dirty="0"/>
          </a:p>
        </p:txBody>
      </p:sp>
      <p:pic>
        <p:nvPicPr>
          <p:cNvPr id="2050" name="Picture 2" descr="Sekula_fish story">
            <a:extLst>
              <a:ext uri="{FF2B5EF4-FFF2-40B4-BE49-F238E27FC236}">
                <a16:creationId xmlns:a16="http://schemas.microsoft.com/office/drawing/2014/main" id="{FE3FB7DA-68A9-46B4-87D5-79AE26AC43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1340" y="4326218"/>
            <a:ext cx="4193402" cy="21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448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C74D28-6DA9-4AA1-A335-D70D1A03F580}"/>
              </a:ext>
            </a:extLst>
          </p:cNvPr>
          <p:cNvSpPr/>
          <p:nvPr/>
        </p:nvSpPr>
        <p:spPr>
          <a:xfrm>
            <a:off x="878088" y="3924872"/>
            <a:ext cx="6096000" cy="1200329"/>
          </a:xfrm>
          <a:prstGeom prst="rect">
            <a:avLst/>
          </a:prstGeom>
        </p:spPr>
        <p:txBody>
          <a:bodyPr>
            <a:spAutoFit/>
          </a:bodyPr>
          <a:lstStyle/>
          <a:p>
            <a:r>
              <a:rPr lang="it-IT" dirty="0">
                <a:solidFill>
                  <a:srgbClr val="000000"/>
                </a:solidFill>
                <a:latin typeface="Lora"/>
              </a:rPr>
              <a:t>«una Ong impegnata nel soccorso in mare. Il centro del tracciato è la nave. Tutt’intorno, ogni puntino giallo segnala un gommone in avvicinamento, con cento o anche duecento persone a bordo» </a:t>
            </a:r>
            <a:endParaRPr lang="fr-BE" dirty="0"/>
          </a:p>
        </p:txBody>
      </p:sp>
      <p:pic>
        <p:nvPicPr>
          <p:cNvPr id="3078" name="Picture 6" descr="http://www.lastampa.it/rf/image_lowres/Pub/p4/2017/05/07/Esteri/Foto/RitagliWeb/migranti-knII-U11002651666297WcD-1024x576%40LaStampa.it.jpg">
            <a:extLst>
              <a:ext uri="{FF2B5EF4-FFF2-40B4-BE49-F238E27FC236}">
                <a16:creationId xmlns:a16="http://schemas.microsoft.com/office/drawing/2014/main" id="{DE845172-950B-42E0-BE7E-0908A6999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81" y="923577"/>
            <a:ext cx="4752976" cy="2681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D44375-E24F-4BB7-95B6-26512B948CF6}"/>
              </a:ext>
            </a:extLst>
          </p:cNvPr>
          <p:cNvSpPr/>
          <p:nvPr/>
        </p:nvSpPr>
        <p:spPr>
          <a:xfrm>
            <a:off x="6646877" y="3009000"/>
            <a:ext cx="6096000" cy="646331"/>
          </a:xfrm>
          <a:prstGeom prst="rect">
            <a:avLst/>
          </a:prstGeom>
        </p:spPr>
        <p:txBody>
          <a:bodyPr>
            <a:spAutoFit/>
          </a:bodyPr>
          <a:lstStyle/>
          <a:p>
            <a:r>
              <a:rPr lang="it-IT" dirty="0">
                <a:solidFill>
                  <a:srgbClr val="005189"/>
                </a:solidFill>
                <a:latin typeface="Lora"/>
              </a:rPr>
              <a:t>Il dramma dei migranti in una foto del radar: oltre 30 imbarcazioni attorno a una nave di una Ong</a:t>
            </a:r>
            <a:endParaRPr lang="it-IT" b="0" i="0" dirty="0">
              <a:solidFill>
                <a:srgbClr val="005189"/>
              </a:solidFill>
              <a:effectLst/>
              <a:latin typeface="Lora"/>
            </a:endParaRPr>
          </a:p>
        </p:txBody>
      </p:sp>
      <p:sp>
        <p:nvSpPr>
          <p:cNvPr id="5" name="Rectangle 7">
            <a:extLst>
              <a:ext uri="{FF2B5EF4-FFF2-40B4-BE49-F238E27FC236}">
                <a16:creationId xmlns:a16="http://schemas.microsoft.com/office/drawing/2014/main" id="{19B8A5DA-7322-47AE-854C-95739BDA4932}"/>
              </a:ext>
            </a:extLst>
          </p:cNvPr>
          <p:cNvSpPr>
            <a:spLocks noChangeArrowheads="1"/>
          </p:cNvSpPr>
          <p:nvPr/>
        </p:nvSpPr>
        <p:spPr bwMode="auto">
          <a:xfrm>
            <a:off x="7868421" y="923577"/>
            <a:ext cx="152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rgbClr val="005189"/>
                </a:solidFill>
                <a:effectLst/>
                <a:latin typeface="Droid Sans"/>
                <a:hlinkClick r:id="rId3"/>
              </a:rPr>
              <a:t>  </a:t>
            </a:r>
            <a:r>
              <a:rPr kumimoji="0" lang="fr-FR" altLang="fr-FR" sz="3300" b="0" i="0" u="none" strike="noStrike" cap="none" normalizeH="0" baseline="0" dirty="0">
                <a:ln>
                  <a:noFill/>
                </a:ln>
                <a:solidFill>
                  <a:srgbClr val="005189"/>
                </a:solidFill>
                <a:effectLst/>
                <a:latin typeface="Droid Sans"/>
              </a:rPr>
              <a:t> </a:t>
            </a:r>
            <a:r>
              <a:rPr kumimoji="0" lang="fr-FR" altLang="fr-FR" sz="900" b="0" i="0" u="none" strike="noStrike" cap="none" normalizeH="0" baseline="0" dirty="0">
                <a:ln>
                  <a:noFill/>
                </a:ln>
                <a:solidFill>
                  <a:srgbClr val="005189"/>
                </a:solidFill>
                <a:effectLst/>
                <a:latin typeface="Droid Sans"/>
              </a:rPr>
              <a:t>                                                                                              </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200" b="0" i="0" u="none" strike="noStrike" cap="none" normalizeH="0" baseline="0" dirty="0">
                <a:ln>
                  <a:noFill/>
                </a:ln>
                <a:solidFill>
                  <a:srgbClr val="7999BF"/>
                </a:solidFill>
                <a:effectLst/>
                <a:latin typeface="Lora"/>
                <a:hlinkClick r:id="rId4"/>
              </a:rPr>
              <a:t>MONDO</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a:ln>
                <a:noFill/>
              </a:ln>
              <a:solidFill>
                <a:srgbClr val="000000"/>
              </a:solidFill>
              <a:effectLst/>
              <a:latin typeface="Droid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900" dirty="0">
              <a:solidFill>
                <a:srgbClr val="000000"/>
              </a:solidFill>
              <a:latin typeface="Droid Sans"/>
            </a:endParaRPr>
          </a:p>
          <a:p>
            <a:pPr lvl="0"/>
            <a:r>
              <a:rPr lang="fr-BE" dirty="0"/>
              <a:t>07/05/2017</a:t>
            </a:r>
            <a:br>
              <a:rPr kumimoji="0" lang="fr-FR" altLang="fr-FR" sz="900" b="0" i="0" u="none" strike="noStrike" cap="none" normalizeH="0" baseline="0" dirty="0">
                <a:ln>
                  <a:noFill/>
                </a:ln>
                <a:solidFill>
                  <a:srgbClr val="000000"/>
                </a:solidFill>
                <a:effectLst/>
                <a:latin typeface="Droid Sans"/>
              </a:rPr>
            </a:br>
            <a:endParaRPr kumimoji="0" lang="fr-FR" altLang="fr-FR" sz="900" b="0" i="0" u="none" strike="noStrike" cap="none" normalizeH="0" baseline="0" dirty="0">
              <a:ln>
                <a:noFill/>
              </a:ln>
              <a:solidFill>
                <a:srgbClr val="005189"/>
              </a:solidFill>
              <a:effectLst/>
              <a:latin typeface="Droid Sans"/>
            </a:endParaRPr>
          </a:p>
        </p:txBody>
      </p:sp>
      <p:pic>
        <p:nvPicPr>
          <p:cNvPr id="3080" name="Picture 8" descr="LaStampa.it">
            <a:hlinkClick r:id="rId3"/>
            <a:extLst>
              <a:ext uri="{FF2B5EF4-FFF2-40B4-BE49-F238E27FC236}">
                <a16:creationId xmlns:a16="http://schemas.microsoft.com/office/drawing/2014/main" id="{013B8B1C-07CB-40DD-9EF2-CB92FD4E5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708" y="886999"/>
            <a:ext cx="30289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t1.ldh.be/60kqBLPKBUC95aDsR8nxSnKjv1c=/0x455:5221x3065/940x470/5b605aa65532692548680df3.jpg">
            <a:extLst>
              <a:ext uri="{FF2B5EF4-FFF2-40B4-BE49-F238E27FC236}">
                <a16:creationId xmlns:a16="http://schemas.microsoft.com/office/drawing/2014/main" id="{6E241B66-C3D1-4EFD-9EDD-690D1BACCA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1184" y="3934695"/>
            <a:ext cx="2618474" cy="130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45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wo Worlds">
            <a:extLst>
              <a:ext uri="{FF2B5EF4-FFF2-40B4-BE49-F238E27FC236}">
                <a16:creationId xmlns:a16="http://schemas.microsoft.com/office/drawing/2014/main" id="{B655D3FF-6AC8-4ADD-AC5B-164385178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22" y="263060"/>
            <a:ext cx="3631061" cy="2689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63C23B1-5200-41DE-BD98-A1C815368BC8}"/>
              </a:ext>
            </a:extLst>
          </p:cNvPr>
          <p:cNvSpPr/>
          <p:nvPr/>
        </p:nvSpPr>
        <p:spPr>
          <a:xfrm>
            <a:off x="573015" y="2948591"/>
            <a:ext cx="5023235" cy="338554"/>
          </a:xfrm>
          <a:prstGeom prst="rect">
            <a:avLst/>
          </a:prstGeom>
        </p:spPr>
        <p:txBody>
          <a:bodyPr wrap="none">
            <a:spAutoFit/>
          </a:bodyPr>
          <a:lstStyle/>
          <a:p>
            <a:r>
              <a:rPr lang="fr-BE" sz="1600" dirty="0" err="1"/>
              <a:t>Silvano</a:t>
            </a:r>
            <a:r>
              <a:rPr lang="fr-BE" sz="1600" dirty="0"/>
              <a:t> Mello, </a:t>
            </a:r>
            <a:r>
              <a:rPr lang="fr-BE" sz="1600" i="1" dirty="0" err="1"/>
              <a:t>Two</a:t>
            </a:r>
            <a:r>
              <a:rPr lang="fr-BE" sz="1600" i="1" dirty="0"/>
              <a:t> Worlds</a:t>
            </a:r>
            <a:r>
              <a:rPr lang="fr-BE" sz="1600" dirty="0"/>
              <a:t>, 4/3/2016 (</a:t>
            </a:r>
            <a:r>
              <a:rPr lang="fr-BE" sz="1600" i="1" dirty="0"/>
              <a:t>Cartoon </a:t>
            </a:r>
            <a:r>
              <a:rPr lang="fr-BE" sz="1600" i="1" dirty="0" err="1"/>
              <a:t>movement</a:t>
            </a:r>
            <a:r>
              <a:rPr lang="fr-BE" sz="1600" dirty="0"/>
              <a:t>)</a:t>
            </a:r>
          </a:p>
        </p:txBody>
      </p:sp>
      <p:pic>
        <p:nvPicPr>
          <p:cNvPr id="4" name="Picture 4" descr="Deadly Journey">
            <a:extLst>
              <a:ext uri="{FF2B5EF4-FFF2-40B4-BE49-F238E27FC236}">
                <a16:creationId xmlns:a16="http://schemas.microsoft.com/office/drawing/2014/main" id="{BC384F7D-AE72-480A-9C6B-1D85255F7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513" y="287670"/>
            <a:ext cx="3638214" cy="2572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690FC34-78EA-4C15-941C-7BEF424F8C75}"/>
              </a:ext>
            </a:extLst>
          </p:cNvPr>
          <p:cNvSpPr/>
          <p:nvPr/>
        </p:nvSpPr>
        <p:spPr>
          <a:xfrm>
            <a:off x="7357231" y="2978245"/>
            <a:ext cx="2213363" cy="338554"/>
          </a:xfrm>
          <a:prstGeom prst="rect">
            <a:avLst/>
          </a:prstGeom>
        </p:spPr>
        <p:txBody>
          <a:bodyPr wrap="none">
            <a:spAutoFit/>
          </a:bodyPr>
          <a:lstStyle/>
          <a:p>
            <a:r>
              <a:rPr lang="fr-FR" sz="1600" dirty="0"/>
              <a:t>Fadi Abou Hassan, 2011 </a:t>
            </a:r>
            <a:endParaRPr lang="en-US" sz="1600" dirty="0"/>
          </a:p>
        </p:txBody>
      </p:sp>
      <p:pic>
        <p:nvPicPr>
          <p:cNvPr id="2050" name="Picture 2" descr="CIMETIERE-550">
            <a:extLst>
              <a:ext uri="{FF2B5EF4-FFF2-40B4-BE49-F238E27FC236}">
                <a16:creationId xmlns:a16="http://schemas.microsoft.com/office/drawing/2014/main" id="{2F574E20-01AD-4FB1-B5AC-BE1D29FF4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254" y="3480111"/>
            <a:ext cx="3114829" cy="31148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575EF74-7FD1-4E2F-BAA7-8E61DD93E0F2}"/>
              </a:ext>
            </a:extLst>
          </p:cNvPr>
          <p:cNvSpPr txBox="1"/>
          <p:nvPr/>
        </p:nvSpPr>
        <p:spPr>
          <a:xfrm>
            <a:off x="4274159" y="6146203"/>
            <a:ext cx="2005357" cy="338554"/>
          </a:xfrm>
          <a:prstGeom prst="rect">
            <a:avLst/>
          </a:prstGeom>
          <a:noFill/>
        </p:spPr>
        <p:txBody>
          <a:bodyPr wrap="none" rtlCol="0">
            <a:spAutoFit/>
          </a:bodyPr>
          <a:lstStyle/>
          <a:p>
            <a:r>
              <a:rPr lang="fr-BE" sz="1600" dirty="0"/>
              <a:t>Plantu, 17 </a:t>
            </a:r>
            <a:r>
              <a:rPr lang="fr-BE" sz="1600" dirty="0" err="1"/>
              <a:t>aprile</a:t>
            </a:r>
            <a:r>
              <a:rPr lang="fr-BE" sz="1600" dirty="0"/>
              <a:t> 2015</a:t>
            </a:r>
          </a:p>
        </p:txBody>
      </p:sp>
      <p:pic>
        <p:nvPicPr>
          <p:cNvPr id="7" name="Picture 6">
            <a:extLst>
              <a:ext uri="{FF2B5EF4-FFF2-40B4-BE49-F238E27FC236}">
                <a16:creationId xmlns:a16="http://schemas.microsoft.com/office/drawing/2014/main" id="{20E70E24-EE3C-4052-B791-22A02B948E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342" y="3510425"/>
            <a:ext cx="3801890" cy="2851418"/>
          </a:xfrm>
          <a:prstGeom prst="rect">
            <a:avLst/>
          </a:prstGeom>
        </p:spPr>
      </p:pic>
      <p:sp>
        <p:nvSpPr>
          <p:cNvPr id="9" name="TextBox 8">
            <a:extLst>
              <a:ext uri="{FF2B5EF4-FFF2-40B4-BE49-F238E27FC236}">
                <a16:creationId xmlns:a16="http://schemas.microsoft.com/office/drawing/2014/main" id="{05173A4F-0E32-48E0-8C18-2B4B32EFAD8B}"/>
              </a:ext>
            </a:extLst>
          </p:cNvPr>
          <p:cNvSpPr txBox="1"/>
          <p:nvPr/>
        </p:nvSpPr>
        <p:spPr>
          <a:xfrm>
            <a:off x="8593402" y="6346258"/>
            <a:ext cx="601447" cy="338554"/>
          </a:xfrm>
          <a:prstGeom prst="rect">
            <a:avLst/>
          </a:prstGeom>
          <a:noFill/>
        </p:spPr>
        <p:txBody>
          <a:bodyPr wrap="none" rtlCol="0">
            <a:spAutoFit/>
          </a:bodyPr>
          <a:lstStyle/>
          <a:p>
            <a:r>
              <a:rPr lang="fr-BE" sz="1600" dirty="0"/>
              <a:t>2018</a:t>
            </a:r>
          </a:p>
        </p:txBody>
      </p:sp>
    </p:spTree>
    <p:extLst>
      <p:ext uri="{BB962C8B-B14F-4D97-AF65-F5344CB8AC3E}">
        <p14:creationId xmlns:p14="http://schemas.microsoft.com/office/powerpoint/2010/main" val="179077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7C9E0A-DB48-4F23-8EF3-D7D368E115C6}"/>
              </a:ext>
            </a:extLst>
          </p:cNvPr>
          <p:cNvSpPr/>
          <p:nvPr/>
        </p:nvSpPr>
        <p:spPr>
          <a:xfrm>
            <a:off x="1075177" y="3180457"/>
            <a:ext cx="6096000" cy="646331"/>
          </a:xfrm>
          <a:prstGeom prst="rect">
            <a:avLst/>
          </a:prstGeom>
        </p:spPr>
        <p:txBody>
          <a:bodyPr>
            <a:spAutoFit/>
          </a:bodyPr>
          <a:lstStyle/>
          <a:p>
            <a:r>
              <a:rPr lang="en-US" dirty="0"/>
              <a:t>Citizenship Studies, 2016 VOL. 20, NO. 5, 561–578 http://dx.doi.org/10.1080/13621025.2016.1182683</a:t>
            </a:r>
            <a:endParaRPr lang="fr-BE" dirty="0"/>
          </a:p>
        </p:txBody>
      </p:sp>
      <p:pic>
        <p:nvPicPr>
          <p:cNvPr id="1026" name="Picture 2" descr="RÃ©sultat de recherche d'images pour &quot;watch the med phone&quot;">
            <a:extLst>
              <a:ext uri="{FF2B5EF4-FFF2-40B4-BE49-F238E27FC236}">
                <a16:creationId xmlns:a16="http://schemas.microsoft.com/office/drawing/2014/main" id="{35353859-86E6-4242-96C6-E5F8568FB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674" y="527610"/>
            <a:ext cx="4077833" cy="230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655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5E974C-B229-4B7B-9922-4845145783AE}"/>
              </a:ext>
            </a:extLst>
          </p:cNvPr>
          <p:cNvSpPr/>
          <p:nvPr/>
        </p:nvSpPr>
        <p:spPr>
          <a:xfrm>
            <a:off x="209875" y="479688"/>
            <a:ext cx="7190141" cy="2800767"/>
          </a:xfrm>
          <a:prstGeom prst="rect">
            <a:avLst/>
          </a:prstGeom>
        </p:spPr>
        <p:txBody>
          <a:bodyPr wrap="square">
            <a:spAutoFit/>
          </a:bodyPr>
          <a:lstStyle/>
          <a:p>
            <a:pPr eaLnBrk="0" fontAlgn="base" hangingPunct="0">
              <a:spcBef>
                <a:spcPct val="0"/>
              </a:spcBef>
              <a:spcAft>
                <a:spcPct val="0"/>
              </a:spcAft>
            </a:pPr>
            <a:r>
              <a:rPr lang="fr-FR" altLang="fr-FR" sz="1600" i="1" dirty="0" err="1">
                <a:solidFill>
                  <a:srgbClr val="000000"/>
                </a:solidFill>
              </a:rPr>
              <a:t>Catania</a:t>
            </a:r>
            <a:r>
              <a:rPr lang="fr-FR" altLang="fr-FR" sz="1600" i="1" dirty="0">
                <a:solidFill>
                  <a:srgbClr val="000000"/>
                </a:solidFill>
              </a:rPr>
              <a:t> </a:t>
            </a:r>
            <a:r>
              <a:rPr lang="fr-FR" altLang="fr-FR" sz="1600" i="1" dirty="0" err="1">
                <a:solidFill>
                  <a:srgbClr val="000000"/>
                </a:solidFill>
              </a:rPr>
              <a:t>Today</a:t>
            </a:r>
            <a:r>
              <a:rPr lang="fr-FR" altLang="fr-FR" sz="1600" dirty="0">
                <a:solidFill>
                  <a:srgbClr val="000000"/>
                </a:solidFill>
              </a:rPr>
              <a:t>, 21 </a:t>
            </a:r>
            <a:r>
              <a:rPr lang="fr-FR" altLang="fr-FR" sz="1600" dirty="0" err="1">
                <a:solidFill>
                  <a:srgbClr val="000000"/>
                </a:solidFill>
              </a:rPr>
              <a:t>agosto</a:t>
            </a:r>
            <a:r>
              <a:rPr lang="fr-FR" altLang="fr-FR" sz="1600" dirty="0">
                <a:solidFill>
                  <a:srgbClr val="000000"/>
                </a:solidFill>
              </a:rPr>
              <a:t> 2018 08:32</a:t>
            </a:r>
          </a:p>
          <a:p>
            <a:pPr lvl="0" eaLnBrk="0" fontAlgn="base" hangingPunct="0">
              <a:spcBef>
                <a:spcPct val="0"/>
              </a:spcBef>
              <a:spcAft>
                <a:spcPct val="0"/>
              </a:spcAft>
            </a:pPr>
            <a:r>
              <a:rPr lang="fr-FR" altLang="fr-FR" sz="1600" b="1" dirty="0" err="1">
                <a:solidFill>
                  <a:srgbClr val="212121"/>
                </a:solidFill>
              </a:rPr>
              <a:t>Migranti</a:t>
            </a:r>
            <a:r>
              <a:rPr lang="fr-FR" altLang="fr-FR" sz="1600" b="1" dirty="0">
                <a:solidFill>
                  <a:srgbClr val="212121"/>
                </a:solidFill>
              </a:rPr>
              <a:t>, nave </a:t>
            </a:r>
            <a:r>
              <a:rPr lang="fr-FR" altLang="fr-FR" sz="1600" b="1" dirty="0" err="1">
                <a:solidFill>
                  <a:srgbClr val="212121"/>
                </a:solidFill>
              </a:rPr>
              <a:t>Diciotti</a:t>
            </a:r>
            <a:r>
              <a:rPr lang="fr-FR" altLang="fr-FR" sz="1600" b="1" dirty="0">
                <a:solidFill>
                  <a:srgbClr val="212121"/>
                </a:solidFill>
              </a:rPr>
              <a:t> </a:t>
            </a:r>
            <a:r>
              <a:rPr lang="fr-FR" altLang="fr-FR" sz="1600" b="1" dirty="0" err="1">
                <a:solidFill>
                  <a:srgbClr val="212121"/>
                </a:solidFill>
              </a:rPr>
              <a:t>ormeggiata</a:t>
            </a:r>
            <a:r>
              <a:rPr lang="fr-FR" altLang="fr-FR" sz="1600" b="1" dirty="0">
                <a:solidFill>
                  <a:srgbClr val="212121"/>
                </a:solidFill>
              </a:rPr>
              <a:t> a </a:t>
            </a:r>
            <a:r>
              <a:rPr lang="fr-FR" altLang="fr-FR" sz="1600" b="1" dirty="0" err="1">
                <a:solidFill>
                  <a:srgbClr val="212121"/>
                </a:solidFill>
              </a:rPr>
              <a:t>Catania</a:t>
            </a:r>
            <a:r>
              <a:rPr lang="fr-FR" altLang="fr-FR" sz="1600" b="1" dirty="0">
                <a:solidFill>
                  <a:srgbClr val="212121"/>
                </a:solidFill>
              </a:rPr>
              <a:t> ma </a:t>
            </a:r>
            <a:r>
              <a:rPr lang="fr-FR" altLang="fr-FR" sz="1600" b="1" dirty="0" err="1">
                <a:solidFill>
                  <a:srgbClr val="212121"/>
                </a:solidFill>
              </a:rPr>
              <a:t>nessuno</a:t>
            </a:r>
            <a:r>
              <a:rPr lang="fr-FR" altLang="fr-FR" sz="1600" b="1" dirty="0">
                <a:solidFill>
                  <a:srgbClr val="212121"/>
                </a:solidFill>
              </a:rPr>
              <a:t> </a:t>
            </a:r>
            <a:r>
              <a:rPr lang="fr-FR" altLang="fr-FR" sz="1600" b="1" dirty="0" err="1">
                <a:solidFill>
                  <a:srgbClr val="212121"/>
                </a:solidFill>
              </a:rPr>
              <a:t>sbarco</a:t>
            </a:r>
            <a:endParaRPr lang="fr-FR" altLang="fr-FR" sz="1600" b="1" dirty="0">
              <a:solidFill>
                <a:srgbClr val="212121"/>
              </a:solidFill>
            </a:endParaRPr>
          </a:p>
          <a:p>
            <a:pPr lvl="0" eaLnBrk="0" fontAlgn="base" hangingPunct="0">
              <a:spcBef>
                <a:spcPct val="0"/>
              </a:spcBef>
              <a:spcAft>
                <a:spcPct val="0"/>
              </a:spcAft>
            </a:pPr>
            <a:r>
              <a:rPr lang="fr-FR" altLang="fr-FR" sz="1600" dirty="0" err="1">
                <a:solidFill>
                  <a:srgbClr val="616161"/>
                </a:solidFill>
              </a:rPr>
              <a:t>Intanto</a:t>
            </a:r>
            <a:r>
              <a:rPr lang="fr-FR" altLang="fr-FR" sz="1600" dirty="0">
                <a:solidFill>
                  <a:srgbClr val="616161"/>
                </a:solidFill>
              </a:rPr>
              <a:t>, </a:t>
            </a:r>
            <a:r>
              <a:rPr lang="fr-FR" altLang="fr-FR" sz="1600" dirty="0" err="1">
                <a:solidFill>
                  <a:srgbClr val="616161"/>
                </a:solidFill>
              </a:rPr>
              <a:t>ieri</a:t>
            </a:r>
            <a:r>
              <a:rPr lang="fr-FR" altLang="fr-FR" sz="1600" dirty="0">
                <a:solidFill>
                  <a:srgbClr val="616161"/>
                </a:solidFill>
              </a:rPr>
              <a:t> sera, è </a:t>
            </a:r>
            <a:r>
              <a:rPr lang="fr-FR" altLang="fr-FR" sz="1600" dirty="0" err="1">
                <a:solidFill>
                  <a:srgbClr val="616161"/>
                </a:solidFill>
              </a:rPr>
              <a:t>stato</a:t>
            </a:r>
            <a:r>
              <a:rPr lang="fr-FR" altLang="fr-FR" sz="1600" dirty="0">
                <a:solidFill>
                  <a:srgbClr val="616161"/>
                </a:solidFill>
              </a:rPr>
              <a:t> </a:t>
            </a:r>
            <a:r>
              <a:rPr lang="fr-FR" altLang="fr-FR" sz="1600" dirty="0" err="1">
                <a:solidFill>
                  <a:srgbClr val="616161"/>
                </a:solidFill>
              </a:rPr>
              <a:t>diffuso</a:t>
            </a:r>
            <a:r>
              <a:rPr lang="fr-FR" altLang="fr-FR" sz="1600" dirty="0">
                <a:solidFill>
                  <a:srgbClr val="616161"/>
                </a:solidFill>
              </a:rPr>
              <a:t> l’</a:t>
            </a:r>
            <a:r>
              <a:rPr lang="fr-FR" altLang="fr-FR" sz="1600" dirty="0" err="1">
                <a:solidFill>
                  <a:srgbClr val="616161"/>
                </a:solidFill>
              </a:rPr>
              <a:t>appello</a:t>
            </a:r>
            <a:r>
              <a:rPr lang="fr-FR" altLang="fr-FR" sz="1600" dirty="0">
                <a:solidFill>
                  <a:srgbClr val="616161"/>
                </a:solidFill>
              </a:rPr>
              <a:t> di 15 </a:t>
            </a:r>
            <a:r>
              <a:rPr lang="fr-FR" altLang="fr-FR" sz="1600" dirty="0" err="1">
                <a:solidFill>
                  <a:srgbClr val="616161"/>
                </a:solidFill>
              </a:rPr>
              <a:t>associazioni</a:t>
            </a:r>
            <a:r>
              <a:rPr lang="fr-FR" altLang="fr-FR" sz="1600" dirty="0">
                <a:solidFill>
                  <a:srgbClr val="616161"/>
                </a:solidFill>
              </a:rPr>
              <a:t> e </a:t>
            </a:r>
            <a:r>
              <a:rPr lang="fr-FR" altLang="fr-FR" sz="1600" dirty="0" err="1">
                <a:solidFill>
                  <a:srgbClr val="616161"/>
                </a:solidFill>
              </a:rPr>
              <a:t>movimenti</a:t>
            </a:r>
            <a:r>
              <a:rPr lang="fr-FR" altLang="fr-FR" sz="1600" dirty="0">
                <a:solidFill>
                  <a:srgbClr val="616161"/>
                </a:solidFill>
              </a:rPr>
              <a:t> </a:t>
            </a:r>
            <a:r>
              <a:rPr lang="fr-FR" altLang="fr-FR" sz="1600" dirty="0" err="1">
                <a:solidFill>
                  <a:srgbClr val="616161"/>
                </a:solidFill>
              </a:rPr>
              <a:t>civili</a:t>
            </a:r>
            <a:r>
              <a:rPr lang="fr-FR" altLang="fr-FR" sz="1600" dirty="0">
                <a:solidFill>
                  <a:srgbClr val="616161"/>
                </a:solidFill>
              </a:rPr>
              <a:t> perché i </a:t>
            </a:r>
            <a:r>
              <a:rPr lang="fr-FR" altLang="fr-FR" sz="1600" dirty="0" err="1">
                <a:solidFill>
                  <a:srgbClr val="616161"/>
                </a:solidFill>
              </a:rPr>
              <a:t>migranti</a:t>
            </a:r>
            <a:r>
              <a:rPr lang="fr-FR" altLang="fr-FR" sz="1600" dirty="0">
                <a:solidFill>
                  <a:srgbClr val="616161"/>
                </a:solidFill>
              </a:rPr>
              <a:t> a </a:t>
            </a:r>
            <a:r>
              <a:rPr lang="fr-FR" altLang="fr-FR" sz="1600" dirty="0" err="1">
                <a:solidFill>
                  <a:srgbClr val="616161"/>
                </a:solidFill>
              </a:rPr>
              <a:t>bordo</a:t>
            </a:r>
            <a:r>
              <a:rPr lang="fr-FR" altLang="fr-FR" sz="1600" dirty="0">
                <a:solidFill>
                  <a:srgbClr val="616161"/>
                </a:solidFill>
              </a:rPr>
              <a:t> </a:t>
            </a:r>
            <a:r>
              <a:rPr lang="fr-FR" altLang="fr-FR" sz="1600" dirty="0" err="1">
                <a:solidFill>
                  <a:srgbClr val="616161"/>
                </a:solidFill>
              </a:rPr>
              <a:t>della</a:t>
            </a:r>
            <a:r>
              <a:rPr lang="fr-FR" altLang="fr-FR" sz="1600" dirty="0">
                <a:solidFill>
                  <a:srgbClr val="616161"/>
                </a:solidFill>
              </a:rPr>
              <a:t> nave </a:t>
            </a:r>
            <a:r>
              <a:rPr lang="fr-FR" altLang="fr-FR" sz="1600" dirty="0" err="1">
                <a:solidFill>
                  <a:srgbClr val="616161"/>
                </a:solidFill>
              </a:rPr>
              <a:t>della</a:t>
            </a:r>
            <a:r>
              <a:rPr lang="fr-FR" altLang="fr-FR" sz="1600" dirty="0">
                <a:solidFill>
                  <a:srgbClr val="616161"/>
                </a:solidFill>
              </a:rPr>
              <a:t> Guardia </a:t>
            </a:r>
            <a:r>
              <a:rPr lang="fr-FR" altLang="fr-FR" sz="1600" dirty="0" err="1">
                <a:solidFill>
                  <a:srgbClr val="616161"/>
                </a:solidFill>
              </a:rPr>
              <a:t>costiera</a:t>
            </a:r>
            <a:r>
              <a:rPr lang="fr-FR" altLang="fr-FR" sz="1600" dirty="0">
                <a:solidFill>
                  <a:srgbClr val="616161"/>
                </a:solidFill>
              </a:rPr>
              <a:t> </a:t>
            </a:r>
            <a:r>
              <a:rPr lang="fr-FR" altLang="fr-FR" sz="1600" dirty="0" err="1">
                <a:solidFill>
                  <a:srgbClr val="616161"/>
                </a:solidFill>
              </a:rPr>
              <a:t>Diciotti</a:t>
            </a:r>
            <a:r>
              <a:rPr lang="fr-FR" altLang="fr-FR" sz="1600" dirty="0">
                <a:solidFill>
                  <a:srgbClr val="616161"/>
                </a:solidFill>
              </a:rPr>
              <a:t> </a:t>
            </a:r>
            <a:r>
              <a:rPr lang="fr-FR" altLang="fr-FR" sz="1600" dirty="0" err="1">
                <a:solidFill>
                  <a:srgbClr val="616161"/>
                </a:solidFill>
              </a:rPr>
              <a:t>vengano</a:t>
            </a:r>
            <a:r>
              <a:rPr lang="fr-FR" altLang="fr-FR" sz="1600" dirty="0">
                <a:solidFill>
                  <a:srgbClr val="616161"/>
                </a:solidFill>
              </a:rPr>
              <a:t> </a:t>
            </a:r>
            <a:r>
              <a:rPr lang="fr-FR" altLang="fr-FR" sz="1600" dirty="0" err="1">
                <a:solidFill>
                  <a:srgbClr val="616161"/>
                </a:solidFill>
              </a:rPr>
              <a:t>lasciati</a:t>
            </a:r>
            <a:r>
              <a:rPr lang="fr-FR" altLang="fr-FR" sz="1600" dirty="0">
                <a:solidFill>
                  <a:srgbClr val="616161"/>
                </a:solidFill>
              </a:rPr>
              <a:t> </a:t>
            </a:r>
            <a:r>
              <a:rPr lang="fr-FR" altLang="fr-FR" sz="1600" dirty="0" err="1">
                <a:solidFill>
                  <a:srgbClr val="616161"/>
                </a:solidFill>
              </a:rPr>
              <a:t>sbarcare</a:t>
            </a:r>
            <a:endParaRPr lang="fr-FR" altLang="fr-FR" sz="1600" dirty="0">
              <a:solidFill>
                <a:srgbClr val="000000"/>
              </a:solidFill>
            </a:endParaRPr>
          </a:p>
          <a:p>
            <a:pPr lvl="0" eaLnBrk="0" fontAlgn="base" hangingPunct="0">
              <a:spcBef>
                <a:spcPct val="0"/>
              </a:spcBef>
              <a:spcAft>
                <a:spcPct val="0"/>
              </a:spcAft>
            </a:pPr>
            <a:r>
              <a:rPr lang="fr-FR" altLang="fr-FR" sz="1600" b="1" dirty="0" err="1">
                <a:solidFill>
                  <a:srgbClr val="424242"/>
                </a:solidFill>
              </a:rPr>
              <a:t>Redazione</a:t>
            </a:r>
            <a:endParaRPr lang="fr-FR" altLang="fr-FR" sz="1600" dirty="0">
              <a:solidFill>
                <a:srgbClr val="000000"/>
              </a:solidFill>
            </a:endParaRPr>
          </a:p>
          <a:p>
            <a:r>
              <a:rPr lang="fr-FR" altLang="fr-FR" sz="1600" dirty="0">
                <a:solidFill>
                  <a:srgbClr val="000000"/>
                </a:solidFill>
              </a:rPr>
              <a:t>“</a:t>
            </a:r>
            <a:r>
              <a:rPr lang="it-IT" sz="1600" b="1" dirty="0"/>
              <a:t>Diciotti, Salvini indagato dai pm di Agrigento</a:t>
            </a:r>
          </a:p>
          <a:p>
            <a:r>
              <a:rPr lang="it-IT" sz="1600" dirty="0">
                <a:hlinkClick r:id="rId2"/>
              </a:rPr>
              <a:t>Elezioni italiane 2018</a:t>
            </a:r>
            <a:endParaRPr lang="it-IT" sz="1600" dirty="0"/>
          </a:p>
          <a:p>
            <a:r>
              <a:rPr lang="it-IT" sz="1600" dirty="0"/>
              <a:t>Le ipotesi di reato per cui Salvini è stato indagato sono: sequestro di persona, arresto illegale e abuso d’ufficio</a:t>
            </a:r>
          </a:p>
          <a:p>
            <a:br>
              <a:rPr lang="fr-FR" altLang="fr-FR" sz="1600" dirty="0">
                <a:solidFill>
                  <a:srgbClr val="000000"/>
                </a:solidFill>
              </a:rPr>
            </a:br>
            <a:endParaRPr lang="fr-FR" altLang="fr-FR" sz="1600" dirty="0">
              <a:solidFill>
                <a:srgbClr val="000000"/>
              </a:solidFill>
            </a:endParaRPr>
          </a:p>
        </p:txBody>
      </p:sp>
      <p:pic>
        <p:nvPicPr>
          <p:cNvPr id="3" name="Picture 2" descr="RÃ©sultat de recherche d'images pour &quot;migranti nave diciotti&quot;">
            <a:extLst>
              <a:ext uri="{FF2B5EF4-FFF2-40B4-BE49-F238E27FC236}">
                <a16:creationId xmlns:a16="http://schemas.microsoft.com/office/drawing/2014/main" id="{7AA80DAA-3A34-4151-8899-179441B2D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864" y="172866"/>
            <a:ext cx="3073754" cy="22962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commons/thumb/c/c6/35_Vietnamese_boat_people_2.JPEG/800px-35_Vietnamese_boat_people_2.JPE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32607" y="2801432"/>
            <a:ext cx="2141386" cy="31906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45223" y="5936270"/>
            <a:ext cx="2861874" cy="338554"/>
          </a:xfrm>
          <a:prstGeom prst="rect">
            <a:avLst/>
          </a:prstGeom>
        </p:spPr>
        <p:txBody>
          <a:bodyPr wrap="none">
            <a:spAutoFit/>
          </a:bodyPr>
          <a:lstStyle/>
          <a:p>
            <a:r>
              <a:rPr lang="en-US" sz="1600" dirty="0">
                <a:solidFill>
                  <a:srgbClr val="222222"/>
                </a:solidFill>
              </a:rPr>
              <a:t>Boat-people </a:t>
            </a:r>
            <a:r>
              <a:rPr lang="en-US" sz="1600" dirty="0" err="1"/>
              <a:t>vietnamiti</a:t>
            </a:r>
            <a:r>
              <a:rPr lang="en-US" sz="1600" dirty="0"/>
              <a:t> </a:t>
            </a:r>
            <a:r>
              <a:rPr lang="en-US" sz="1600" dirty="0" err="1"/>
              <a:t>nel</a:t>
            </a:r>
            <a:r>
              <a:rPr lang="en-US" sz="1600" dirty="0"/>
              <a:t> 1984</a:t>
            </a:r>
          </a:p>
        </p:txBody>
      </p:sp>
      <p:sp>
        <p:nvSpPr>
          <p:cNvPr id="6" name="Rectangle 5"/>
          <p:cNvSpPr/>
          <p:nvPr/>
        </p:nvSpPr>
        <p:spPr>
          <a:xfrm>
            <a:off x="294711" y="4389810"/>
            <a:ext cx="2677020" cy="1077218"/>
          </a:xfrm>
          <a:prstGeom prst="rect">
            <a:avLst/>
          </a:prstGeom>
        </p:spPr>
        <p:txBody>
          <a:bodyPr wrap="square">
            <a:spAutoFit/>
          </a:bodyPr>
          <a:lstStyle/>
          <a:p>
            <a:r>
              <a:rPr lang="fr-CH" sz="1600" dirty="0" err="1">
                <a:solidFill>
                  <a:srgbClr val="000000"/>
                </a:solidFill>
              </a:rPr>
              <a:t>Nel</a:t>
            </a:r>
            <a:r>
              <a:rPr lang="fr-CH" sz="1600" dirty="0">
                <a:solidFill>
                  <a:srgbClr val="000000"/>
                </a:solidFill>
              </a:rPr>
              <a:t> 1979, </a:t>
            </a:r>
            <a:r>
              <a:rPr lang="fr-CH" sz="1600" dirty="0" err="1">
                <a:solidFill>
                  <a:srgbClr val="000000"/>
                </a:solidFill>
              </a:rPr>
              <a:t>politici</a:t>
            </a:r>
            <a:r>
              <a:rPr lang="fr-CH" sz="1600" dirty="0">
                <a:solidFill>
                  <a:srgbClr val="000000"/>
                </a:solidFill>
              </a:rPr>
              <a:t> e </a:t>
            </a:r>
            <a:r>
              <a:rPr lang="fr-CH" sz="1600" dirty="0" err="1">
                <a:solidFill>
                  <a:srgbClr val="000000"/>
                </a:solidFill>
              </a:rPr>
              <a:t>intellettuali</a:t>
            </a:r>
            <a:r>
              <a:rPr lang="fr-CH" sz="1600" dirty="0">
                <a:solidFill>
                  <a:srgbClr val="000000"/>
                </a:solidFill>
              </a:rPr>
              <a:t> </a:t>
            </a:r>
            <a:r>
              <a:rPr lang="fr-CH" sz="1600" dirty="0" err="1">
                <a:solidFill>
                  <a:srgbClr val="000000"/>
                </a:solidFill>
              </a:rPr>
              <a:t>francesi</a:t>
            </a:r>
            <a:r>
              <a:rPr lang="fr-CH" sz="1600" dirty="0">
                <a:solidFill>
                  <a:srgbClr val="000000"/>
                </a:solidFill>
              </a:rPr>
              <a:t> </a:t>
            </a:r>
            <a:r>
              <a:rPr lang="fr-CH" sz="1600" dirty="0" err="1">
                <a:solidFill>
                  <a:srgbClr val="000000"/>
                </a:solidFill>
              </a:rPr>
              <a:t>accolsero</a:t>
            </a:r>
            <a:r>
              <a:rPr lang="fr-CH" sz="1600" dirty="0">
                <a:solidFill>
                  <a:srgbClr val="000000"/>
                </a:solidFill>
              </a:rPr>
              <a:t> più di 120 000 </a:t>
            </a:r>
            <a:r>
              <a:rPr lang="fr-CH" sz="1600" dirty="0" err="1">
                <a:solidFill>
                  <a:srgbClr val="000000"/>
                </a:solidFill>
              </a:rPr>
              <a:t>profughi</a:t>
            </a:r>
            <a:r>
              <a:rPr lang="fr-CH" sz="1600" dirty="0">
                <a:solidFill>
                  <a:srgbClr val="000000"/>
                </a:solidFill>
              </a:rPr>
              <a:t> </a:t>
            </a:r>
            <a:r>
              <a:rPr lang="fr-CH" sz="1600" dirty="0" err="1">
                <a:solidFill>
                  <a:srgbClr val="000000"/>
                </a:solidFill>
              </a:rPr>
              <a:t>vietnamiti</a:t>
            </a:r>
            <a:r>
              <a:rPr lang="fr-CH" sz="1600" dirty="0">
                <a:solidFill>
                  <a:srgbClr val="000000"/>
                </a:solidFill>
              </a:rPr>
              <a:t> e </a:t>
            </a:r>
            <a:r>
              <a:rPr lang="fr-CH" sz="1600" dirty="0" err="1">
                <a:solidFill>
                  <a:srgbClr val="000000"/>
                </a:solidFill>
              </a:rPr>
              <a:t>cambogiani</a:t>
            </a:r>
            <a:r>
              <a:rPr lang="fr-CH" sz="1600" dirty="0">
                <a:solidFill>
                  <a:srgbClr val="000000"/>
                </a:solidFill>
              </a:rPr>
              <a:t> </a:t>
            </a:r>
            <a:endParaRPr lang="en-US" sz="1600" dirty="0"/>
          </a:p>
        </p:txBody>
      </p:sp>
      <p:sp>
        <p:nvSpPr>
          <p:cNvPr id="7" name="Rectangle 6">
            <a:extLst>
              <a:ext uri="{FF2B5EF4-FFF2-40B4-BE49-F238E27FC236}">
                <a16:creationId xmlns:a16="http://schemas.microsoft.com/office/drawing/2014/main" id="{2A92A1D8-D328-40C0-BC46-6E61C73FB8C2}"/>
              </a:ext>
            </a:extLst>
          </p:cNvPr>
          <p:cNvSpPr/>
          <p:nvPr/>
        </p:nvSpPr>
        <p:spPr>
          <a:xfrm>
            <a:off x="6259866" y="5936270"/>
            <a:ext cx="4791984" cy="584775"/>
          </a:xfrm>
          <a:prstGeom prst="rect">
            <a:avLst/>
          </a:prstGeom>
        </p:spPr>
        <p:txBody>
          <a:bodyPr wrap="square">
            <a:spAutoFit/>
          </a:bodyPr>
          <a:lstStyle/>
          <a:p>
            <a:r>
              <a:rPr lang="it-IT" sz="1600" dirty="0"/>
              <a:t>Sbarco in Puglia nell’agosto del 1991di migliaia di albanesi in fuga verso l'Italia.</a:t>
            </a:r>
            <a:endParaRPr lang="fr-BE" sz="1600" dirty="0"/>
          </a:p>
        </p:txBody>
      </p:sp>
      <p:pic>
        <p:nvPicPr>
          <p:cNvPr id="8" name="Picture 4" descr="Image associÃ©e">
            <a:extLst>
              <a:ext uri="{FF2B5EF4-FFF2-40B4-BE49-F238E27FC236}">
                <a16:creationId xmlns:a16="http://schemas.microsoft.com/office/drawing/2014/main" id="{57A52ABF-8AC0-4D40-BD41-95942AE580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6472" y="3171380"/>
            <a:ext cx="3877995" cy="26737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64899" y="2557314"/>
            <a:ext cx="6096000" cy="923330"/>
          </a:xfrm>
          <a:prstGeom prst="rect">
            <a:avLst/>
          </a:prstGeom>
        </p:spPr>
        <p:txBody>
          <a:bodyPr>
            <a:spAutoFit/>
          </a:bodyPr>
          <a:lstStyle/>
          <a:p>
            <a:r>
              <a:rPr lang="fr-BE" sz="1600" dirty="0"/>
              <a:t>Nave </a:t>
            </a:r>
            <a:r>
              <a:rPr lang="fr-BE" sz="1600" dirty="0" err="1"/>
              <a:t>della</a:t>
            </a:r>
            <a:r>
              <a:rPr lang="fr-BE" sz="1600" dirty="0"/>
              <a:t> </a:t>
            </a:r>
            <a:r>
              <a:rPr lang="fr-BE" sz="1600" dirty="0" err="1"/>
              <a:t>guardacostiera</a:t>
            </a:r>
            <a:r>
              <a:rPr lang="fr-BE" sz="1600" dirty="0"/>
              <a:t> (</a:t>
            </a:r>
            <a:r>
              <a:rPr lang="fr-BE" sz="1600" dirty="0" err="1"/>
              <a:t>agosto</a:t>
            </a:r>
            <a:r>
              <a:rPr lang="fr-BE" sz="1600" dirty="0"/>
              <a:t> 2018) </a:t>
            </a:r>
            <a:r>
              <a:rPr lang="fr-BE" sz="1600" dirty="0" err="1"/>
              <a:t>ormeggiato</a:t>
            </a:r>
            <a:r>
              <a:rPr lang="fr-BE" sz="1600" dirty="0"/>
              <a:t> a </a:t>
            </a:r>
            <a:r>
              <a:rPr lang="fr-BE" sz="1600" dirty="0" err="1"/>
              <a:t>Catania</a:t>
            </a:r>
            <a:endParaRPr lang="fr-BE" sz="1600" dirty="0"/>
          </a:p>
          <a:p>
            <a:pPr lvl="0" eaLnBrk="0" fontAlgn="base" hangingPunct="0">
              <a:spcBef>
                <a:spcPct val="0"/>
              </a:spcBef>
              <a:spcAft>
                <a:spcPct val="0"/>
              </a:spcAft>
            </a:pPr>
            <a:br>
              <a:rPr lang="fr-FR" altLang="fr-FR" dirty="0">
                <a:solidFill>
                  <a:srgbClr val="000000"/>
                </a:solidFill>
              </a:rPr>
            </a:br>
            <a:endParaRPr lang="en-US" dirty="0"/>
          </a:p>
        </p:txBody>
      </p:sp>
    </p:spTree>
    <p:extLst>
      <p:ext uri="{BB962C8B-B14F-4D97-AF65-F5344CB8AC3E}">
        <p14:creationId xmlns:p14="http://schemas.microsoft.com/office/powerpoint/2010/main" val="2665900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D93266-8594-4B6A-9C52-086176B83316}"/>
              </a:ext>
            </a:extLst>
          </p:cNvPr>
          <p:cNvSpPr/>
          <p:nvPr/>
        </p:nvSpPr>
        <p:spPr>
          <a:xfrm>
            <a:off x="760020" y="659550"/>
            <a:ext cx="7744692" cy="3231654"/>
          </a:xfrm>
          <a:prstGeom prst="rect">
            <a:avLst/>
          </a:prstGeom>
        </p:spPr>
        <p:txBody>
          <a:bodyPr wrap="square">
            <a:spAutoFit/>
          </a:bodyPr>
          <a:lstStyle/>
          <a:p>
            <a:r>
              <a:rPr lang="fr-BE" sz="2400" b="1" dirty="0"/>
              <a:t>3. </a:t>
            </a:r>
            <a:r>
              <a:rPr lang="fr-BE" sz="2400" b="1" i="1" dirty="0"/>
              <a:t>Fort/Da </a:t>
            </a:r>
            <a:r>
              <a:rPr lang="fr-BE" sz="2400" b="1" dirty="0"/>
              <a:t>– </a:t>
            </a:r>
            <a:r>
              <a:rPr lang="fr-BE" sz="2400" b="1" dirty="0" err="1"/>
              <a:t>Oggetto</a:t>
            </a:r>
            <a:r>
              <a:rPr lang="fr-BE" sz="2400" b="1" dirty="0"/>
              <a:t> </a:t>
            </a:r>
            <a:r>
              <a:rPr lang="fr-BE" sz="2400" b="1" dirty="0" err="1"/>
              <a:t>transizionale</a:t>
            </a:r>
            <a:r>
              <a:rPr lang="fr-BE" sz="2400" b="1" dirty="0"/>
              <a:t> – </a:t>
            </a:r>
            <a:r>
              <a:rPr lang="fr-BE" sz="2400" b="1" dirty="0" err="1"/>
              <a:t>Protesi</a:t>
            </a:r>
            <a:r>
              <a:rPr lang="fr-BE" sz="2400" b="1" dirty="0"/>
              <a:t>  (II)</a:t>
            </a:r>
          </a:p>
          <a:p>
            <a:endParaRPr lang="fr-FR" sz="2400" dirty="0"/>
          </a:p>
          <a:p>
            <a:r>
              <a:rPr lang="fr-FR" sz="2400" b="1" dirty="0"/>
              <a:t>3.1. </a:t>
            </a:r>
            <a:r>
              <a:rPr lang="fr-FR" sz="2400" b="1" i="1" dirty="0"/>
              <a:t>Fort</a:t>
            </a:r>
            <a:r>
              <a:rPr lang="fr-FR" sz="2400" b="1" dirty="0"/>
              <a:t> senza </a:t>
            </a:r>
            <a:r>
              <a:rPr lang="fr-FR" sz="2400" b="1" i="1" dirty="0"/>
              <a:t>Da</a:t>
            </a:r>
          </a:p>
          <a:p>
            <a:pPr marL="285750" indent="-285750">
              <a:buFontTx/>
              <a:buChar char="-"/>
            </a:pPr>
            <a:r>
              <a:rPr lang="de-DE" dirty="0"/>
              <a:t>die tolerante Offenheit, die Einladung an sie, DA zu bleiben</a:t>
            </a:r>
          </a:p>
          <a:p>
            <a:pPr marL="285750" indent="-285750">
              <a:buFontTx/>
              <a:buChar char="-"/>
            </a:pPr>
            <a:r>
              <a:rPr lang="de-DE" dirty="0"/>
              <a:t>dem xenophobischen Verlangen, dass sie in sicherer Distanz FORT bleiben</a:t>
            </a:r>
          </a:p>
          <a:p>
            <a:r>
              <a:rPr lang="de-DE" b="1" dirty="0"/>
              <a:t>(Slavoj Žižek, „Der traumatische Andere jehnseits des Fort-Da-Prinzips“, 2012)</a:t>
            </a:r>
          </a:p>
          <a:p>
            <a:pPr marL="285750" indent="-285750">
              <a:buFontTx/>
              <a:buChar char="-"/>
            </a:pPr>
            <a:endParaRPr lang="fr-FR" dirty="0"/>
          </a:p>
          <a:p>
            <a:r>
              <a:rPr lang="it-IT" sz="2400" b="1" dirty="0"/>
              <a:t>3.2. Deficit identitario </a:t>
            </a:r>
          </a:p>
          <a:p>
            <a:r>
              <a:rPr lang="it-IT" dirty="0"/>
              <a:t>«la madre non sufficientemente buona»</a:t>
            </a:r>
          </a:p>
          <a:p>
            <a:r>
              <a:rPr lang="it-IT" dirty="0"/>
              <a:t>Traghettatore </a:t>
            </a:r>
            <a:r>
              <a:rPr lang="it-IT" dirty="0">
                <a:sym typeface="Wingdings" panose="05000000000000000000" pitchFamily="2" charset="2"/>
              </a:rPr>
              <a:t> trafficante (</a:t>
            </a:r>
            <a:r>
              <a:rPr lang="it-IT" dirty="0"/>
              <a:t>matrigna)</a:t>
            </a:r>
          </a:p>
        </p:txBody>
      </p:sp>
    </p:spTree>
    <p:extLst>
      <p:ext uri="{BB962C8B-B14F-4D97-AF65-F5344CB8AC3E}">
        <p14:creationId xmlns:p14="http://schemas.microsoft.com/office/powerpoint/2010/main" val="102674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0BE0EB-DAFE-431C-B96A-C382AFE6FB0C}"/>
              </a:ext>
            </a:extLst>
          </p:cNvPr>
          <p:cNvSpPr/>
          <p:nvPr/>
        </p:nvSpPr>
        <p:spPr>
          <a:xfrm>
            <a:off x="758568" y="548971"/>
            <a:ext cx="6556632" cy="3785652"/>
          </a:xfrm>
          <a:prstGeom prst="rect">
            <a:avLst/>
          </a:prstGeom>
        </p:spPr>
        <p:txBody>
          <a:bodyPr wrap="square">
            <a:spAutoFit/>
          </a:bodyPr>
          <a:lstStyle/>
          <a:p>
            <a:r>
              <a:rPr lang="it-IT" sz="2400" b="1" dirty="0"/>
              <a:t>0. Introduzione : definizioni</a:t>
            </a:r>
          </a:p>
          <a:p>
            <a:endParaRPr lang="it-IT" dirty="0"/>
          </a:p>
          <a:p>
            <a:r>
              <a:rPr lang="it-IT" b="1" dirty="0"/>
              <a:t>La nave</a:t>
            </a:r>
            <a:r>
              <a:rPr lang="it-IT" dirty="0"/>
              <a:t> è un mezzo di trasporto concepito per il trasporto di merci, trasporto pubblico o per fini bellici marittimi ; </a:t>
            </a:r>
          </a:p>
          <a:p>
            <a:r>
              <a:rPr lang="it-IT" dirty="0"/>
              <a:t>(architettura navale) per nave si intende una costruzione che per forme, dimensioni e sistemazioni deve essere idonea a muoversi sull’acqua con i propri mezzi e </a:t>
            </a:r>
            <a:r>
              <a:rPr lang="it-IT" b="1" dirty="0"/>
              <a:t>con la necessaria sicurezza </a:t>
            </a:r>
            <a:r>
              <a:rPr lang="it-IT" dirty="0"/>
              <a:t>per trasportare persone e/o merci o per scopo di rimorchio, pesca, diporto o altro scopo.</a:t>
            </a:r>
          </a:p>
          <a:p>
            <a:endParaRPr lang="it-IT" dirty="0"/>
          </a:p>
          <a:p>
            <a:r>
              <a:rPr lang="fr-BE" dirty="0" err="1"/>
              <a:t>Naufragio</a:t>
            </a:r>
            <a:r>
              <a:rPr lang="fr-BE" dirty="0"/>
              <a:t> &lt;  </a:t>
            </a:r>
            <a:r>
              <a:rPr lang="fr-BE" i="1" dirty="0" err="1"/>
              <a:t>naufragus</a:t>
            </a:r>
            <a:r>
              <a:rPr lang="fr-BE" dirty="0"/>
              <a:t> &lt; </a:t>
            </a:r>
            <a:r>
              <a:rPr lang="fr-BE" i="1" dirty="0" err="1"/>
              <a:t>navis</a:t>
            </a:r>
            <a:r>
              <a:rPr lang="fr-BE" dirty="0"/>
              <a:t> (nave) et </a:t>
            </a:r>
            <a:r>
              <a:rPr lang="fr-BE" i="1" dirty="0" err="1"/>
              <a:t>frango</a:t>
            </a:r>
            <a:r>
              <a:rPr lang="fr-BE" i="1" dirty="0"/>
              <a:t> </a:t>
            </a:r>
            <a:r>
              <a:rPr lang="fr-BE" dirty="0"/>
              <a:t>(</a:t>
            </a:r>
            <a:r>
              <a:rPr lang="fr-BE" dirty="0" err="1"/>
              <a:t>frangere</a:t>
            </a:r>
            <a:r>
              <a:rPr lang="fr-BE" dirty="0"/>
              <a:t>).</a:t>
            </a:r>
          </a:p>
          <a:p>
            <a:endParaRPr lang="fr-BE" dirty="0"/>
          </a:p>
          <a:p>
            <a:r>
              <a:rPr lang="fr-BE" dirty="0" err="1"/>
              <a:t>Nausea</a:t>
            </a:r>
            <a:r>
              <a:rPr lang="fr-BE" dirty="0"/>
              <a:t> &lt; </a:t>
            </a:r>
            <a:r>
              <a:rPr lang="fr-BE" i="1" dirty="0" err="1"/>
              <a:t>nausea</a:t>
            </a:r>
            <a:r>
              <a:rPr lang="fr-BE" dirty="0"/>
              <a:t> &lt; </a:t>
            </a:r>
            <a:r>
              <a:rPr lang="fr-BE" i="1" dirty="0" err="1"/>
              <a:t>navis</a:t>
            </a:r>
            <a:r>
              <a:rPr lang="fr-BE" dirty="0"/>
              <a:t> (nave) : male </a:t>
            </a:r>
            <a:r>
              <a:rPr lang="fr-BE" dirty="0" err="1"/>
              <a:t>del</a:t>
            </a:r>
            <a:r>
              <a:rPr lang="fr-BE" dirty="0"/>
              <a:t> mare</a:t>
            </a:r>
          </a:p>
        </p:txBody>
      </p:sp>
      <p:pic>
        <p:nvPicPr>
          <p:cNvPr id="3" name="Picture 3" descr="https://upload.wikimedia.org/wikipedia/commons/thumb/4/4d/Lazio_02-06-2006_cagliari_%284%29.jpg/260px-Lazio_02-06-2006_cagliari_%284%29.jpg">
            <a:hlinkClick r:id="rId2"/>
            <a:extLst>
              <a:ext uri="{FF2B5EF4-FFF2-40B4-BE49-F238E27FC236}">
                <a16:creationId xmlns:a16="http://schemas.microsoft.com/office/drawing/2014/main" id="{BC212CEE-6EB6-4DEB-8075-205FBB681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011" y="1287979"/>
            <a:ext cx="3487347" cy="261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934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c.pics.livejournal.com/arabena/14736440/202609/202609_original.jpg">
            <a:extLst>
              <a:ext uri="{FF2B5EF4-FFF2-40B4-BE49-F238E27FC236}">
                <a16:creationId xmlns:a16="http://schemas.microsoft.com/office/drawing/2014/main" id="{3BDCBF2D-A40F-4E2A-BBAE-E4DB0FBEE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187" y="1322098"/>
            <a:ext cx="6712162" cy="3069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4249" y="4629263"/>
            <a:ext cx="10307274" cy="1200329"/>
          </a:xfrm>
          <a:prstGeom prst="rect">
            <a:avLst/>
          </a:prstGeom>
        </p:spPr>
        <p:txBody>
          <a:bodyPr wrap="square">
            <a:spAutoFit/>
          </a:bodyPr>
          <a:lstStyle/>
          <a:p>
            <a:r>
              <a:rPr lang="it-IT" dirty="0"/>
              <a:t>Beato Angelico, La </a:t>
            </a:r>
            <a:r>
              <a:rPr lang="it-IT" i="1" dirty="0"/>
              <a:t>Guarigione del diacono Giustiniano</a:t>
            </a:r>
            <a:r>
              <a:rPr lang="it-IT" dirty="0"/>
              <a:t>, tempera su tavola (37 x 45 cm), museo nazionale di San Marco, Firenze &lt; predella con le </a:t>
            </a:r>
            <a:r>
              <a:rPr lang="it-IT" i="1" dirty="0"/>
              <a:t>Storie dei santi Cosma e Damiano</a:t>
            </a:r>
            <a:r>
              <a:rPr lang="it-IT" dirty="0"/>
              <a:t> della </a:t>
            </a:r>
            <a:r>
              <a:rPr lang="it-IT" i="1" dirty="0"/>
              <a:t>Pala di San Marco</a:t>
            </a:r>
            <a:r>
              <a:rPr lang="it-IT" dirty="0"/>
              <a:t>, 1443</a:t>
            </a:r>
            <a:endParaRPr lang="fr-BE" dirty="0"/>
          </a:p>
          <a:p>
            <a:endParaRPr lang="fr-FR" dirty="0"/>
          </a:p>
          <a:p>
            <a:endParaRPr lang="en-US" dirty="0"/>
          </a:p>
        </p:txBody>
      </p:sp>
      <p:pic>
        <p:nvPicPr>
          <p:cNvPr id="5" name="Picture 2" descr="Angelico, predella dei santi cosma e damiano da pala di san marco, healing.jpg">
            <a:extLst>
              <a:ext uri="{FF2B5EF4-FFF2-40B4-BE49-F238E27FC236}">
                <a16:creationId xmlns:a16="http://schemas.microsoft.com/office/drawing/2014/main" id="{DBDE5BC2-CB4A-4ABD-AE63-36F691B9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18" y="1322098"/>
            <a:ext cx="4133894" cy="3069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A86844-E29C-4111-A1A7-BF5BC69087EE}"/>
              </a:ext>
            </a:extLst>
          </p:cNvPr>
          <p:cNvSpPr txBox="1"/>
          <p:nvPr/>
        </p:nvSpPr>
        <p:spPr>
          <a:xfrm>
            <a:off x="659558" y="510726"/>
            <a:ext cx="3641510" cy="461665"/>
          </a:xfrm>
          <a:prstGeom prst="rect">
            <a:avLst/>
          </a:prstGeom>
          <a:noFill/>
        </p:spPr>
        <p:txBody>
          <a:bodyPr wrap="none" rtlCol="0">
            <a:spAutoFit/>
          </a:bodyPr>
          <a:lstStyle/>
          <a:p>
            <a:r>
              <a:rPr lang="fr-BE" sz="2400" b="1" dirty="0"/>
              <a:t>3.3. </a:t>
            </a:r>
            <a:r>
              <a:rPr lang="fr-BE" sz="2400" b="1" dirty="0" err="1"/>
              <a:t>Protesi</a:t>
            </a:r>
            <a:r>
              <a:rPr lang="fr-BE" sz="2400" b="1" dirty="0"/>
              <a:t> come </a:t>
            </a:r>
            <a:r>
              <a:rPr lang="fr-BE" sz="2400" b="1" dirty="0" err="1"/>
              <a:t>trapianto</a:t>
            </a:r>
            <a:endParaRPr lang="fr-BE" sz="2400" b="1" dirty="0"/>
          </a:p>
        </p:txBody>
      </p:sp>
    </p:spTree>
    <p:extLst>
      <p:ext uri="{BB962C8B-B14F-4D97-AF65-F5344CB8AC3E}">
        <p14:creationId xmlns:p14="http://schemas.microsoft.com/office/powerpoint/2010/main" val="3040970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20170514_1525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752" y="1016140"/>
            <a:ext cx="3048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http://www.schengenborderart.com/wp-content/uploads/2016/09/jason-decaires-taylor-e14740265317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186" y="3473993"/>
            <a:ext cx="2980603" cy="19815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5144212" y="5968082"/>
            <a:ext cx="6032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altLang="en-US" sz="1600" dirty="0">
                <a:ea typeface="Calibri" panose="020F0502020204030204" pitchFamily="34" charset="0"/>
                <a:cs typeface="Times New Roman" panose="02020603050405020304" pitchFamily="18" charset="0"/>
              </a:rPr>
              <a:t>http://www.schengenborderart.com/portfolio/the-raft-of-lampedusa/</a:t>
            </a:r>
            <a:endParaRPr lang="en-US" altLang="en-US" sz="16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p:txBody>
      </p:sp>
      <p:sp>
        <p:nvSpPr>
          <p:cNvPr id="4" name="Rectangle 7"/>
          <p:cNvSpPr>
            <a:spLocks noChangeArrowheads="1"/>
          </p:cNvSpPr>
          <p:nvPr/>
        </p:nvSpPr>
        <p:spPr bwMode="auto">
          <a:xfrm>
            <a:off x="4578743" y="2818108"/>
            <a:ext cx="16037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fr-FR"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Tony </a:t>
            </a:r>
            <a:r>
              <a:rPr kumimoji="0" lang="fr-FR" altLang="en-US"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Cragg</a:t>
            </a:r>
            <a:r>
              <a:rPr kumimoji="0" lang="fr-FR"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2015</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 name="Rectangle 8"/>
          <p:cNvSpPr>
            <a:spLocks noChangeArrowheads="1"/>
          </p:cNvSpPr>
          <p:nvPr/>
        </p:nvSpPr>
        <p:spPr bwMode="auto">
          <a:xfrm>
            <a:off x="7745879" y="5466740"/>
            <a:ext cx="37641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666666"/>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000" b="1" i="0" u="sng" strike="noStrike" cap="none" normalizeH="0" baseline="0" dirty="0">
                <a:ln>
                  <a:noFill/>
                </a:ln>
                <a:solidFill>
                  <a:srgbClr val="0068B3"/>
                </a:solidFill>
                <a:effectLst/>
                <a:latin typeface="Helvetica" panose="020B0604020202020204" pitchFamily="34" charset="0"/>
                <a:ea typeface="Times New Roman" panose="02020603050405020304" pitchFamily="18" charset="0"/>
                <a:cs typeface="Times New Roman" panose="02020603050405020304" pitchFamily="18" charset="0"/>
                <a:hlinkClick r:id="rId4"/>
              </a:rPr>
              <a:t>http://www.underwatersculpture.com/sculptures/overview/</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9"/>
          <p:cNvSpPr>
            <a:spLocks noChangeArrowheads="1"/>
          </p:cNvSpPr>
          <p:nvPr/>
        </p:nvSpPr>
        <p:spPr bwMode="auto">
          <a:xfrm>
            <a:off x="0" y="7162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7002150" y="3124210"/>
            <a:ext cx="4507901" cy="338554"/>
          </a:xfrm>
          <a:prstGeom prst="rect">
            <a:avLst/>
          </a:prstGeom>
        </p:spPr>
        <p:txBody>
          <a:bodyPr wrap="none">
            <a:spAutoFit/>
          </a:bodyPr>
          <a:lstStyle/>
          <a:p>
            <a:r>
              <a:rPr lang="en-US" altLang="en-US" sz="1600" dirty="0">
                <a:ea typeface="Times New Roman" panose="02020603050405020304" pitchFamily="18" charset="0"/>
                <a:cs typeface="Times New Roman" panose="02020603050405020304" pitchFamily="18" charset="0"/>
              </a:rPr>
              <a:t>Jason de </a:t>
            </a:r>
            <a:r>
              <a:rPr lang="en-US" altLang="en-US" sz="1600" dirty="0" err="1">
                <a:ea typeface="Times New Roman" panose="02020603050405020304" pitchFamily="18" charset="0"/>
                <a:cs typeface="Times New Roman" panose="02020603050405020304" pitchFamily="18" charset="0"/>
              </a:rPr>
              <a:t>Caires</a:t>
            </a:r>
            <a:r>
              <a:rPr lang="en-US" altLang="en-US" sz="1600" dirty="0">
                <a:ea typeface="Times New Roman" panose="02020603050405020304" pitchFamily="18" charset="0"/>
                <a:cs typeface="Times New Roman" panose="02020603050405020304" pitchFamily="18" charset="0"/>
              </a:rPr>
              <a:t> Taylor, </a:t>
            </a:r>
            <a:r>
              <a:rPr lang="en-US" sz="1600" i="1" dirty="0">
                <a:solidFill>
                  <a:srgbClr val="333333"/>
                </a:solidFill>
              </a:rPr>
              <a:t>The Raft of Lampedusa</a:t>
            </a:r>
            <a:r>
              <a:rPr lang="en-US" sz="1600" dirty="0">
                <a:solidFill>
                  <a:srgbClr val="333333"/>
                </a:solidFill>
              </a:rPr>
              <a:t>, 2007</a:t>
            </a:r>
            <a:endParaRPr lang="en-US" sz="1600" dirty="0"/>
          </a:p>
        </p:txBody>
      </p:sp>
      <p:sp>
        <p:nvSpPr>
          <p:cNvPr id="8" name="Rectangle 7"/>
          <p:cNvSpPr/>
          <p:nvPr/>
        </p:nvSpPr>
        <p:spPr>
          <a:xfrm>
            <a:off x="0" y="3276967"/>
            <a:ext cx="6096000" cy="369332"/>
          </a:xfrm>
          <a:prstGeom prst="rect">
            <a:avLst/>
          </a:prstGeom>
        </p:spPr>
        <p:txBody>
          <a:bodyPr>
            <a:spAutoFit/>
          </a:bodyPr>
          <a:lstStyle/>
          <a:p>
            <a:pPr fontAlgn="base"/>
            <a:r>
              <a:rPr lang="en-US" b="1" dirty="0">
                <a:solidFill>
                  <a:srgbClr val="000000"/>
                </a:solidFill>
                <a:latin typeface="Quicksand"/>
              </a:rPr>
              <a:t> </a:t>
            </a:r>
            <a:endParaRPr lang="en-US" dirty="0">
              <a:solidFill>
                <a:srgbClr val="000000"/>
              </a:solidFill>
              <a:latin typeface="Quicksand"/>
            </a:endParaRPr>
          </a:p>
        </p:txBody>
      </p:sp>
      <p:pic>
        <p:nvPicPr>
          <p:cNvPr id="5122" name="Picture 2" descr="The Raft of Lampedusa, Lanzarote, Sp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5872" y="675198"/>
            <a:ext cx="3548917" cy="23659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16302AC-75ED-4C5E-9350-DB61178F7B5E}"/>
              </a:ext>
            </a:extLst>
          </p:cNvPr>
          <p:cNvSpPr txBox="1"/>
          <p:nvPr/>
        </p:nvSpPr>
        <p:spPr>
          <a:xfrm>
            <a:off x="423891" y="339802"/>
            <a:ext cx="3620928" cy="461665"/>
          </a:xfrm>
          <a:prstGeom prst="rect">
            <a:avLst/>
          </a:prstGeom>
          <a:noFill/>
        </p:spPr>
        <p:txBody>
          <a:bodyPr wrap="none" rtlCol="0">
            <a:spAutoFit/>
          </a:bodyPr>
          <a:lstStyle/>
          <a:p>
            <a:r>
              <a:rPr lang="fr-BE" sz="2400" b="1" dirty="0"/>
              <a:t>4. </a:t>
            </a:r>
            <a:r>
              <a:rPr lang="fr-BE" sz="2400" b="1" dirty="0" err="1"/>
              <a:t>L’arte</a:t>
            </a:r>
            <a:r>
              <a:rPr lang="fr-BE" sz="2400" b="1" dirty="0"/>
              <a:t> come </a:t>
            </a:r>
            <a:r>
              <a:rPr lang="fr-BE" sz="2400" b="1" dirty="0" err="1"/>
              <a:t>risarcimento</a:t>
            </a:r>
            <a:endParaRPr lang="fr-BE" sz="2400" b="1" dirty="0"/>
          </a:p>
        </p:txBody>
      </p:sp>
      <p:pic>
        <p:nvPicPr>
          <p:cNvPr id="12" name="Picture 11">
            <a:extLst>
              <a:ext uri="{FF2B5EF4-FFF2-40B4-BE49-F238E27FC236}">
                <a16:creationId xmlns:a16="http://schemas.microsoft.com/office/drawing/2014/main" id="{68DF9877-90BE-4BE0-82F8-D673AEC99D2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03755" y="3646299"/>
            <a:ext cx="3213401" cy="1807539"/>
          </a:xfrm>
          <a:prstGeom prst="rect">
            <a:avLst/>
          </a:prstGeom>
        </p:spPr>
      </p:pic>
      <p:sp>
        <p:nvSpPr>
          <p:cNvPr id="2" name="Rectangle 1">
            <a:extLst>
              <a:ext uri="{FF2B5EF4-FFF2-40B4-BE49-F238E27FC236}">
                <a16:creationId xmlns:a16="http://schemas.microsoft.com/office/drawing/2014/main" id="{C260F4BB-2AD5-4785-9318-0ADFB4AA106D}"/>
              </a:ext>
            </a:extLst>
          </p:cNvPr>
          <p:cNvSpPr/>
          <p:nvPr/>
        </p:nvSpPr>
        <p:spPr>
          <a:xfrm>
            <a:off x="3688413" y="5420573"/>
            <a:ext cx="3272755" cy="369332"/>
          </a:xfrm>
          <a:prstGeom prst="rect">
            <a:avLst/>
          </a:prstGeom>
        </p:spPr>
        <p:txBody>
          <a:bodyPr wrap="none">
            <a:spAutoFit/>
          </a:bodyPr>
          <a:lstStyle/>
          <a:p>
            <a:r>
              <a:rPr lang="fr-BE" dirty="0" err="1"/>
              <a:t>Parco</a:t>
            </a:r>
            <a:r>
              <a:rPr lang="fr-BE" dirty="0"/>
              <a:t> Leopoldo II, </a:t>
            </a:r>
            <a:r>
              <a:rPr lang="fr-BE" dirty="0" err="1"/>
              <a:t>Ostenda</a:t>
            </a:r>
            <a:r>
              <a:rPr lang="fr-BE" dirty="0"/>
              <a:t>, 2008</a:t>
            </a:r>
          </a:p>
        </p:txBody>
      </p:sp>
      <p:pic>
        <p:nvPicPr>
          <p:cNvPr id="14" name="Picture 2" descr="RÃ©sultat de recherche d'images pour &quot;the immigrant chaplin&quot;">
            <a:extLst>
              <a:ext uri="{FF2B5EF4-FFF2-40B4-BE49-F238E27FC236}">
                <a16:creationId xmlns:a16="http://schemas.microsoft.com/office/drawing/2014/main" id="{1F18E003-2FB5-4EB1-8C63-C88C22F542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077" y="2420652"/>
            <a:ext cx="3049193" cy="17126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43211" y="4308218"/>
            <a:ext cx="3652923" cy="369332"/>
          </a:xfrm>
          <a:prstGeom prst="rect">
            <a:avLst/>
          </a:prstGeom>
        </p:spPr>
        <p:txBody>
          <a:bodyPr wrap="none">
            <a:spAutoFit/>
          </a:bodyPr>
          <a:lstStyle/>
          <a:p>
            <a:r>
              <a:rPr lang="fr-BE" dirty="0"/>
              <a:t>Charly Chaplin, </a:t>
            </a:r>
            <a:r>
              <a:rPr lang="fr-BE" i="1" dirty="0"/>
              <a:t>The immigrant</a:t>
            </a:r>
            <a:r>
              <a:rPr lang="fr-BE" dirty="0"/>
              <a:t>, 1917 </a:t>
            </a:r>
          </a:p>
        </p:txBody>
      </p:sp>
    </p:spTree>
    <p:extLst>
      <p:ext uri="{BB962C8B-B14F-4D97-AF65-F5344CB8AC3E}">
        <p14:creationId xmlns:p14="http://schemas.microsoft.com/office/powerpoint/2010/main" val="414433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3046" y="2985014"/>
            <a:ext cx="2099934" cy="369332"/>
          </a:xfrm>
          <a:prstGeom prst="rect">
            <a:avLst/>
          </a:prstGeom>
        </p:spPr>
        <p:txBody>
          <a:bodyPr wrap="none">
            <a:spAutoFit/>
          </a:bodyPr>
          <a:lstStyle/>
          <a:p>
            <a:r>
              <a:rPr lang="en-US" b="1" dirty="0">
                <a:solidFill>
                  <a:srgbClr val="666666"/>
                </a:solidFill>
              </a:rPr>
              <a:t> </a:t>
            </a:r>
            <a:r>
              <a:rPr lang="en-US" dirty="0"/>
              <a:t>Banksy, Calais, 2015</a:t>
            </a:r>
          </a:p>
        </p:txBody>
      </p:sp>
      <p:pic>
        <p:nvPicPr>
          <p:cNvPr id="4" name="Picture 2" descr="RÃ©sultat de recherche d'images pour &quot;le radeau de fortune mÃ©relle&quot;">
            <a:extLst>
              <a:ext uri="{FF2B5EF4-FFF2-40B4-BE49-F238E27FC236}">
                <a16:creationId xmlns:a16="http://schemas.microsoft.com/office/drawing/2014/main" id="{933A4B4A-9B47-4849-BE65-AC410A05A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05" y="903923"/>
            <a:ext cx="3422886" cy="27383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BEB471B-CA7A-4DC8-96ED-982B55ED17E0}"/>
              </a:ext>
            </a:extLst>
          </p:cNvPr>
          <p:cNvSpPr/>
          <p:nvPr/>
        </p:nvSpPr>
        <p:spPr>
          <a:xfrm>
            <a:off x="5906808" y="3844142"/>
            <a:ext cx="6096000" cy="646331"/>
          </a:xfrm>
          <a:prstGeom prst="rect">
            <a:avLst/>
          </a:prstGeom>
        </p:spPr>
        <p:txBody>
          <a:bodyPr>
            <a:spAutoFit/>
          </a:bodyPr>
          <a:lstStyle/>
          <a:p>
            <a:r>
              <a:rPr lang="fr-FR" dirty="0"/>
              <a:t>Fabien </a:t>
            </a:r>
            <a:r>
              <a:rPr lang="fr-FR" dirty="0" err="1"/>
              <a:t>Merelle</a:t>
            </a:r>
            <a:r>
              <a:rPr lang="fr-FR" dirty="0"/>
              <a:t>, </a:t>
            </a:r>
            <a:r>
              <a:rPr lang="fr-FR" i="1" dirty="0"/>
              <a:t>La </a:t>
            </a:r>
            <a:r>
              <a:rPr lang="fr-FR" i="1" dirty="0" err="1"/>
              <a:t>zattera</a:t>
            </a:r>
            <a:r>
              <a:rPr lang="fr-FR" i="1" dirty="0"/>
              <a:t> </a:t>
            </a:r>
            <a:r>
              <a:rPr lang="fr-FR" i="1" dirty="0" err="1"/>
              <a:t>della</a:t>
            </a:r>
            <a:r>
              <a:rPr lang="fr-FR" i="1" dirty="0"/>
              <a:t> </a:t>
            </a:r>
            <a:r>
              <a:rPr lang="fr-FR" i="1" dirty="0" err="1"/>
              <a:t>fortuna</a:t>
            </a:r>
            <a:r>
              <a:rPr lang="fr-FR" dirty="0"/>
              <a:t>, 2016, </a:t>
            </a:r>
            <a:r>
              <a:rPr lang="fr-FR" dirty="0" err="1"/>
              <a:t>inchiostro</a:t>
            </a:r>
            <a:r>
              <a:rPr lang="fr-FR" dirty="0"/>
              <a:t> e aquarella su carta</a:t>
            </a:r>
            <a:endParaRPr lang="en-US" dirty="0"/>
          </a:p>
        </p:txBody>
      </p:sp>
      <p:pic>
        <p:nvPicPr>
          <p:cNvPr id="6" name="Picture 11" descr="Golden residencies, welcome to Espana, 2016 &amp; la zattera de la Medusa, 2017">
            <a:extLst>
              <a:ext uri="{FF2B5EF4-FFF2-40B4-BE49-F238E27FC236}">
                <a16:creationId xmlns:a16="http://schemas.microsoft.com/office/drawing/2014/main" id="{822E92D9-D142-4146-A325-691EB0F5E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76" y="3528461"/>
            <a:ext cx="3959265" cy="29729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EDE752F-DAE4-4882-8AEC-1CA25C8C125F}"/>
              </a:ext>
            </a:extLst>
          </p:cNvPr>
          <p:cNvSpPr/>
          <p:nvPr/>
        </p:nvSpPr>
        <p:spPr>
          <a:xfrm>
            <a:off x="747649" y="6326705"/>
            <a:ext cx="6615275" cy="369332"/>
          </a:xfrm>
          <a:prstGeom prst="rect">
            <a:avLst/>
          </a:prstGeom>
        </p:spPr>
        <p:txBody>
          <a:bodyPr wrap="square">
            <a:spAutoFit/>
          </a:bodyPr>
          <a:lstStyle/>
          <a:p>
            <a:pPr lvl="0" eaLnBrk="0" fontAlgn="base" hangingPunct="0">
              <a:spcBef>
                <a:spcPct val="0"/>
              </a:spcBef>
              <a:spcAft>
                <a:spcPct val="0"/>
              </a:spcAft>
            </a:pPr>
            <a:r>
              <a:rPr lang="en-US" altLang="fr-FR" dirty="0">
                <a:solidFill>
                  <a:srgbClr val="101010"/>
                </a:solidFill>
                <a:ea typeface="Times New Roman" panose="02020603050405020304" pitchFamily="18" charset="0"/>
                <a:cs typeface="Calibri" panose="020F0502020204030204" pitchFamily="34" charset="0"/>
              </a:rPr>
              <a:t>Giuseppe </a:t>
            </a:r>
            <a:r>
              <a:rPr lang="en-US" altLang="fr-FR" dirty="0" err="1">
                <a:solidFill>
                  <a:srgbClr val="101010"/>
                </a:solidFill>
                <a:ea typeface="Times New Roman" panose="02020603050405020304" pitchFamily="18" charset="0"/>
                <a:cs typeface="Calibri" panose="020F0502020204030204" pitchFamily="34" charset="0"/>
              </a:rPr>
              <a:t>Stampone</a:t>
            </a:r>
            <a:r>
              <a:rPr lang="en-US" altLang="fr-FR" dirty="0">
                <a:solidFill>
                  <a:srgbClr val="101010"/>
                </a:solidFill>
                <a:ea typeface="Times New Roman" panose="02020603050405020304" pitchFamily="18" charset="0"/>
                <a:cs typeface="Calibri" panose="020F0502020204030204" pitchFamily="34" charset="0"/>
              </a:rPr>
              <a:t>, </a:t>
            </a:r>
            <a:r>
              <a:rPr lang="en-US" altLang="fr-FR" i="1" dirty="0">
                <a:solidFill>
                  <a:srgbClr val="101010"/>
                </a:solidFill>
                <a:ea typeface="Times New Roman" panose="02020603050405020304" pitchFamily="18" charset="0"/>
                <a:cs typeface="Calibri" panose="020F0502020204030204" pitchFamily="34" charset="0"/>
              </a:rPr>
              <a:t>La </a:t>
            </a:r>
            <a:r>
              <a:rPr lang="en-US" altLang="fr-FR" i="1" dirty="0" err="1">
                <a:solidFill>
                  <a:srgbClr val="101010"/>
                </a:solidFill>
                <a:ea typeface="Times New Roman" panose="02020603050405020304" pitchFamily="18" charset="0"/>
                <a:cs typeface="Calibri" panose="020F0502020204030204" pitchFamily="34" charset="0"/>
              </a:rPr>
              <a:t>zattera</a:t>
            </a:r>
            <a:r>
              <a:rPr lang="en-US" altLang="fr-FR" i="1" dirty="0">
                <a:solidFill>
                  <a:srgbClr val="101010"/>
                </a:solidFill>
                <a:ea typeface="Times New Roman" panose="02020603050405020304" pitchFamily="18" charset="0"/>
                <a:cs typeface="Calibri" panose="020F0502020204030204" pitchFamily="34" charset="0"/>
              </a:rPr>
              <a:t> </a:t>
            </a:r>
            <a:r>
              <a:rPr lang="en-US" altLang="fr-FR" i="1" dirty="0" err="1">
                <a:solidFill>
                  <a:srgbClr val="101010"/>
                </a:solidFill>
                <a:ea typeface="Times New Roman" panose="02020603050405020304" pitchFamily="18" charset="0"/>
                <a:cs typeface="Calibri" panose="020F0502020204030204" pitchFamily="34" charset="0"/>
              </a:rPr>
              <a:t>della</a:t>
            </a:r>
            <a:r>
              <a:rPr lang="en-US" altLang="fr-FR" i="1" dirty="0">
                <a:solidFill>
                  <a:srgbClr val="101010"/>
                </a:solidFill>
                <a:ea typeface="Times New Roman" panose="02020603050405020304" pitchFamily="18" charset="0"/>
                <a:cs typeface="Calibri" panose="020F0502020204030204" pitchFamily="34" charset="0"/>
              </a:rPr>
              <a:t> Medusa</a:t>
            </a:r>
            <a:r>
              <a:rPr lang="en-US" altLang="fr-FR" dirty="0">
                <a:solidFill>
                  <a:srgbClr val="101010"/>
                </a:solidFill>
                <a:ea typeface="Times New Roman" panose="02020603050405020304" pitchFamily="18" charset="0"/>
                <a:cs typeface="Calibri" panose="020F0502020204030204" pitchFamily="34" charset="0"/>
              </a:rPr>
              <a:t>, 2017, biro </a:t>
            </a:r>
            <a:r>
              <a:rPr lang="en-US" altLang="fr-FR" dirty="0" err="1">
                <a:solidFill>
                  <a:srgbClr val="101010"/>
                </a:solidFill>
                <a:ea typeface="Times New Roman" panose="02020603050405020304" pitchFamily="18" charset="0"/>
                <a:cs typeface="Calibri" panose="020F0502020204030204" pitchFamily="34" charset="0"/>
              </a:rPr>
              <a:t>su</a:t>
            </a:r>
            <a:r>
              <a:rPr lang="en-US" altLang="fr-FR" dirty="0">
                <a:solidFill>
                  <a:srgbClr val="101010"/>
                </a:solidFill>
                <a:ea typeface="Times New Roman" panose="02020603050405020304" pitchFamily="18" charset="0"/>
                <a:cs typeface="Calibri" panose="020F0502020204030204" pitchFamily="34" charset="0"/>
              </a:rPr>
              <a:t> </a:t>
            </a:r>
            <a:r>
              <a:rPr lang="en-US" altLang="fr-FR" dirty="0" err="1">
                <a:solidFill>
                  <a:srgbClr val="101010"/>
                </a:solidFill>
                <a:ea typeface="Times New Roman" panose="02020603050405020304" pitchFamily="18" charset="0"/>
                <a:cs typeface="Calibri" panose="020F0502020204030204" pitchFamily="34" charset="0"/>
              </a:rPr>
              <a:t>legno</a:t>
            </a:r>
            <a:endParaRPr lang="en-US" altLang="fr-FR" dirty="0">
              <a:solidFill>
                <a:srgbClr val="2E74B5"/>
              </a:solidFill>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59767D7-8047-4818-94B7-AE3113503B37}"/>
              </a:ext>
            </a:extLst>
          </p:cNvPr>
          <p:cNvSpPr/>
          <p:nvPr/>
        </p:nvSpPr>
        <p:spPr>
          <a:xfrm>
            <a:off x="284187" y="50435"/>
            <a:ext cx="2806217" cy="646331"/>
          </a:xfrm>
          <a:prstGeom prst="rect">
            <a:avLst/>
          </a:prstGeom>
        </p:spPr>
        <p:txBody>
          <a:bodyPr wrap="none">
            <a:spAutoFit/>
          </a:bodyPr>
          <a:lstStyle/>
          <a:p>
            <a:r>
              <a:rPr lang="en-US" altLang="fr-FR" b="1" dirty="0">
                <a:solidFill>
                  <a:srgbClr val="101010"/>
                </a:solidFill>
                <a:ea typeface="Times New Roman" panose="02020603050405020304" pitchFamily="18" charset="0"/>
                <a:cs typeface="Calibri" panose="020F0502020204030204" pitchFamily="34" charset="0"/>
              </a:rPr>
              <a:t>Triennale </a:t>
            </a:r>
            <a:r>
              <a:rPr lang="en-US" altLang="fr-FR" b="1" dirty="0" err="1">
                <a:solidFill>
                  <a:srgbClr val="101010"/>
                </a:solidFill>
                <a:ea typeface="Times New Roman" panose="02020603050405020304" pitchFamily="18" charset="0"/>
                <a:cs typeface="Calibri" panose="020F0502020204030204" pitchFamily="34" charset="0"/>
              </a:rPr>
              <a:t>d’arte</a:t>
            </a:r>
            <a:r>
              <a:rPr lang="en-US" altLang="fr-FR" b="1" dirty="0">
                <a:solidFill>
                  <a:srgbClr val="101010"/>
                </a:solidFill>
                <a:ea typeface="Times New Roman" panose="02020603050405020304" pitchFamily="18" charset="0"/>
                <a:cs typeface="Calibri" panose="020F0502020204030204" pitchFamily="34" charset="0"/>
              </a:rPr>
              <a:t> “The Raft” </a:t>
            </a:r>
          </a:p>
          <a:p>
            <a:r>
              <a:rPr lang="en-US" altLang="fr-FR" b="1" dirty="0" err="1">
                <a:solidFill>
                  <a:srgbClr val="101010"/>
                </a:solidFill>
                <a:ea typeface="Times New Roman" panose="02020603050405020304" pitchFamily="18" charset="0"/>
                <a:cs typeface="Calibri" panose="020F0502020204030204" pitchFamily="34" charset="0"/>
              </a:rPr>
              <a:t>Ostenda</a:t>
            </a:r>
            <a:r>
              <a:rPr lang="en-US" altLang="fr-FR" b="1" dirty="0">
                <a:solidFill>
                  <a:srgbClr val="101010"/>
                </a:solidFill>
                <a:ea typeface="Times New Roman" panose="02020603050405020304" pitchFamily="18" charset="0"/>
                <a:cs typeface="Calibri" panose="020F0502020204030204" pitchFamily="34" charset="0"/>
              </a:rPr>
              <a:t>, 2017-2018</a:t>
            </a:r>
            <a:endParaRPr lang="en-US" altLang="fr-FR" b="1" dirty="0">
              <a:solidFill>
                <a:srgbClr val="2E74B5"/>
              </a:solidFill>
              <a:ea typeface="Times New Roman" panose="02020603050405020304" pitchFamily="18" charset="0"/>
              <a:cs typeface="Times New Roman" panose="02020603050405020304" pitchFamily="18" charset="0"/>
            </a:endParaRPr>
          </a:p>
        </p:txBody>
      </p:sp>
      <p:pic>
        <p:nvPicPr>
          <p:cNvPr id="1026" name="Picture 2" descr="http://www.artctualite.com/wp-content/uploads/2015/12/artctualite-banksy2.jpg">
            <a:extLst>
              <a:ext uri="{FF2B5EF4-FFF2-40B4-BE49-F238E27FC236}">
                <a16:creationId xmlns:a16="http://schemas.microsoft.com/office/drawing/2014/main" id="{62314DAF-CDB5-46B7-8EC4-772B4A4CF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494" y="764884"/>
            <a:ext cx="3300716" cy="22048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742BCA-820B-45CA-A631-780E5B481385}"/>
              </a:ext>
            </a:extLst>
          </p:cNvPr>
          <p:cNvSpPr txBox="1"/>
          <p:nvPr/>
        </p:nvSpPr>
        <p:spPr>
          <a:xfrm>
            <a:off x="5838301" y="1638579"/>
            <a:ext cx="668132" cy="369332"/>
          </a:xfrm>
          <a:prstGeom prst="rect">
            <a:avLst/>
          </a:prstGeom>
          <a:noFill/>
        </p:spPr>
        <p:txBody>
          <a:bodyPr wrap="none" rtlCol="0">
            <a:spAutoFit/>
          </a:bodyPr>
          <a:lstStyle/>
          <a:p>
            <a:r>
              <a:rPr lang="fr-BE" dirty="0"/>
              <a:t>Ferry</a:t>
            </a:r>
          </a:p>
        </p:txBody>
      </p:sp>
      <p:cxnSp>
        <p:nvCxnSpPr>
          <p:cNvPr id="10" name="Straight Arrow Connector 9">
            <a:extLst>
              <a:ext uri="{FF2B5EF4-FFF2-40B4-BE49-F238E27FC236}">
                <a16:creationId xmlns:a16="http://schemas.microsoft.com/office/drawing/2014/main" id="{FBA905DB-3986-431A-9FFF-A2C8B64CB338}"/>
              </a:ext>
            </a:extLst>
          </p:cNvPr>
          <p:cNvCxnSpPr>
            <a:cxnSpLocks/>
          </p:cNvCxnSpPr>
          <p:nvPr/>
        </p:nvCxnSpPr>
        <p:spPr>
          <a:xfrm>
            <a:off x="5196119" y="1823245"/>
            <a:ext cx="642182" cy="18463"/>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6003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0927" y="4365658"/>
            <a:ext cx="6096000" cy="338554"/>
          </a:xfrm>
          <a:prstGeom prst="rect">
            <a:avLst/>
          </a:prstGeom>
        </p:spPr>
        <p:txBody>
          <a:bodyPr>
            <a:spAutoFit/>
          </a:bodyPr>
          <a:lstStyle/>
          <a:p>
            <a:r>
              <a:rPr lang="nl-NL" sz="1600" b="0" i="0" dirty="0">
                <a:solidFill>
                  <a:srgbClr val="000000"/>
                </a:solidFill>
                <a:effectLst/>
              </a:rPr>
              <a:t>Video 6’</a:t>
            </a:r>
          </a:p>
        </p:txBody>
      </p:sp>
      <p:sp>
        <p:nvSpPr>
          <p:cNvPr id="3" name="Rectangle 2"/>
          <p:cNvSpPr/>
          <p:nvPr/>
        </p:nvSpPr>
        <p:spPr>
          <a:xfrm>
            <a:off x="596982" y="4411825"/>
            <a:ext cx="6136232" cy="584775"/>
          </a:xfrm>
          <a:prstGeom prst="rect">
            <a:avLst/>
          </a:prstGeom>
        </p:spPr>
        <p:txBody>
          <a:bodyPr wrap="none">
            <a:spAutoFit/>
          </a:bodyPr>
          <a:lstStyle/>
          <a:p>
            <a:r>
              <a:rPr lang="en-US" altLang="fr-FR" sz="1600" dirty="0"/>
              <a:t>Michael </a:t>
            </a:r>
            <a:r>
              <a:rPr lang="en-US" altLang="fr-FR" sz="1600" dirty="0" err="1"/>
              <a:t>Fliri</a:t>
            </a:r>
            <a:r>
              <a:rPr lang="en-US" altLang="fr-FR" sz="1600" dirty="0"/>
              <a:t>, </a:t>
            </a:r>
            <a:r>
              <a:rPr lang="en-US" altLang="fr-FR" sz="1600" i="1" dirty="0">
                <a:solidFill>
                  <a:srgbClr val="101010"/>
                </a:solidFill>
                <a:ea typeface="Times New Roman" panose="02020603050405020304" pitchFamily="18" charset="0"/>
                <a:cs typeface="Calibri" panose="020F0502020204030204" pitchFamily="34" charset="0"/>
              </a:rPr>
              <a:t>Early One Morning with Time to Waste,</a:t>
            </a:r>
            <a:r>
              <a:rPr lang="en-US" altLang="fr-FR" sz="1600" dirty="0">
                <a:solidFill>
                  <a:srgbClr val="101010"/>
                </a:solidFill>
                <a:ea typeface="Times New Roman" panose="02020603050405020304" pitchFamily="18" charset="0"/>
                <a:cs typeface="Calibri" panose="020F0502020204030204" pitchFamily="34" charset="0"/>
              </a:rPr>
              <a:t> 2017 </a:t>
            </a:r>
          </a:p>
          <a:p>
            <a:r>
              <a:rPr lang="en-US" altLang="fr-FR" sz="1600" dirty="0">
                <a:solidFill>
                  <a:srgbClr val="101010"/>
                </a:solidFill>
                <a:ea typeface="Times New Roman" panose="02020603050405020304" pitchFamily="18" charset="0"/>
                <a:cs typeface="Calibri" panose="020F0502020204030204" pitchFamily="34" charset="0"/>
              </a:rPr>
              <a:t>(5000 </a:t>
            </a:r>
            <a:r>
              <a:rPr lang="en-US" altLang="fr-FR" sz="1600" dirty="0" err="1">
                <a:solidFill>
                  <a:srgbClr val="101010"/>
                </a:solidFill>
                <a:ea typeface="Times New Roman" panose="02020603050405020304" pitchFamily="18" charset="0"/>
                <a:cs typeface="Calibri" panose="020F0502020204030204" pitchFamily="34" charset="0"/>
              </a:rPr>
              <a:t>bottiglie</a:t>
            </a:r>
            <a:r>
              <a:rPr lang="en-US" altLang="fr-FR" sz="1600" dirty="0">
                <a:solidFill>
                  <a:srgbClr val="101010"/>
                </a:solidFill>
                <a:ea typeface="Times New Roman" panose="02020603050405020304" pitchFamily="18" charset="0"/>
                <a:cs typeface="Calibri" panose="020F0502020204030204" pitchFamily="34" charset="0"/>
              </a:rPr>
              <a:t> di </a:t>
            </a:r>
            <a:r>
              <a:rPr lang="en-US" altLang="fr-FR" sz="1600" dirty="0" err="1">
                <a:solidFill>
                  <a:srgbClr val="101010"/>
                </a:solidFill>
                <a:ea typeface="Times New Roman" panose="02020603050405020304" pitchFamily="18" charset="0"/>
                <a:cs typeface="Calibri" panose="020F0502020204030204" pitchFamily="34" charset="0"/>
              </a:rPr>
              <a:t>plastica</a:t>
            </a:r>
            <a:r>
              <a:rPr lang="en-US" altLang="fr-FR" sz="1600" dirty="0">
                <a:solidFill>
                  <a:srgbClr val="101010"/>
                </a:solidFill>
                <a:ea typeface="Times New Roman" panose="02020603050405020304" pitchFamily="18" charset="0"/>
                <a:cs typeface="Calibri" panose="020F0502020204030204" pitchFamily="34" charset="0"/>
              </a:rPr>
              <a:t>), </a:t>
            </a:r>
            <a:r>
              <a:rPr lang="en-US" sz="1600" dirty="0" err="1">
                <a:solidFill>
                  <a:srgbClr val="333333"/>
                </a:solidFill>
              </a:rPr>
              <a:t>Poverello</a:t>
            </a:r>
            <a:r>
              <a:rPr lang="en-US" sz="1600" dirty="0">
                <a:solidFill>
                  <a:srgbClr val="333333"/>
                </a:solidFill>
              </a:rPr>
              <a:t> / Chiesa </a:t>
            </a:r>
            <a:r>
              <a:rPr lang="en-US" sz="1600" dirty="0" err="1">
                <a:solidFill>
                  <a:srgbClr val="333333"/>
                </a:solidFill>
              </a:rPr>
              <a:t>dei</a:t>
            </a:r>
            <a:r>
              <a:rPr lang="en-US" sz="1600" dirty="0">
                <a:solidFill>
                  <a:srgbClr val="333333"/>
                </a:solidFill>
              </a:rPr>
              <a:t> </a:t>
            </a:r>
            <a:r>
              <a:rPr lang="en-US" sz="1600" dirty="0" err="1">
                <a:solidFill>
                  <a:srgbClr val="333333"/>
                </a:solidFill>
              </a:rPr>
              <a:t>Domenicani</a:t>
            </a:r>
            <a:r>
              <a:rPr lang="en-US" sz="1600" dirty="0">
                <a:solidFill>
                  <a:srgbClr val="333333"/>
                </a:solidFill>
              </a:rPr>
              <a:t> (</a:t>
            </a:r>
            <a:r>
              <a:rPr lang="en-US" sz="1600" dirty="0" err="1">
                <a:solidFill>
                  <a:srgbClr val="333333"/>
                </a:solidFill>
              </a:rPr>
              <a:t>Ostenda</a:t>
            </a:r>
            <a:r>
              <a:rPr lang="en-US" sz="1600" dirty="0">
                <a:solidFill>
                  <a:srgbClr val="333333"/>
                </a:solidFill>
              </a:rPr>
              <a:t>)</a:t>
            </a:r>
            <a:endParaRPr lang="en-US" sz="1600" b="0" i="0" dirty="0">
              <a:solidFill>
                <a:srgbClr val="333333"/>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13" y="912848"/>
            <a:ext cx="5470373" cy="3386137"/>
          </a:xfrm>
          <a:prstGeom prst="rect">
            <a:avLst/>
          </a:prstGeom>
        </p:spPr>
      </p:pic>
      <p:pic>
        <p:nvPicPr>
          <p:cNvPr id="1025" name="Picture 8" descr="Early One Morning with Time to Waste, 2007">
            <a:extLst>
              <a:ext uri="{FF2B5EF4-FFF2-40B4-BE49-F238E27FC236}">
                <a16:creationId xmlns:a16="http://schemas.microsoft.com/office/drawing/2014/main" id="{72EE8262-F916-4249-8C15-23C07A43C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651" y="912847"/>
            <a:ext cx="5188436" cy="338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2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16DDFA-1EE8-4137-A3CF-50772BF39AC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5400000">
            <a:off x="949345" y="1522623"/>
            <a:ext cx="3379393" cy="1900908"/>
          </a:xfrm>
          <a:prstGeom prst="rect">
            <a:avLst/>
          </a:prstGeom>
        </p:spPr>
      </p:pic>
      <p:pic>
        <p:nvPicPr>
          <p:cNvPr id="7" name="Picture 6">
            <a:extLst>
              <a:ext uri="{FF2B5EF4-FFF2-40B4-BE49-F238E27FC236}">
                <a16:creationId xmlns:a16="http://schemas.microsoft.com/office/drawing/2014/main" id="{5C7E9F4F-56F0-4167-B4D0-ACAC4073664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92873" y="763078"/>
            <a:ext cx="5010539" cy="2818428"/>
          </a:xfrm>
          <a:prstGeom prst="rect">
            <a:avLst/>
          </a:prstGeom>
        </p:spPr>
      </p:pic>
      <p:pic>
        <p:nvPicPr>
          <p:cNvPr id="9" name="Picture 8">
            <a:extLst>
              <a:ext uri="{FF2B5EF4-FFF2-40B4-BE49-F238E27FC236}">
                <a16:creationId xmlns:a16="http://schemas.microsoft.com/office/drawing/2014/main" id="{273CE386-6A76-4C8C-8A7E-5C1363E59B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2361" y="4439772"/>
            <a:ext cx="3213360" cy="1807515"/>
          </a:xfrm>
          <a:prstGeom prst="rect">
            <a:avLst/>
          </a:prstGeom>
        </p:spPr>
      </p:pic>
      <p:sp>
        <p:nvSpPr>
          <p:cNvPr id="2" name="TextBox 1">
            <a:extLst>
              <a:ext uri="{FF2B5EF4-FFF2-40B4-BE49-F238E27FC236}">
                <a16:creationId xmlns:a16="http://schemas.microsoft.com/office/drawing/2014/main" id="{D13C75D6-6EB1-4DF2-8B1E-766992115257}"/>
              </a:ext>
            </a:extLst>
          </p:cNvPr>
          <p:cNvSpPr txBox="1"/>
          <p:nvPr/>
        </p:nvSpPr>
        <p:spPr>
          <a:xfrm>
            <a:off x="661240" y="4070440"/>
            <a:ext cx="5015127" cy="369332"/>
          </a:xfrm>
          <a:prstGeom prst="rect">
            <a:avLst/>
          </a:prstGeom>
          <a:noFill/>
        </p:spPr>
        <p:txBody>
          <a:bodyPr wrap="square" rtlCol="0">
            <a:spAutoFit/>
          </a:bodyPr>
          <a:lstStyle/>
          <a:p>
            <a:endParaRPr lang="fr-BE" dirty="0"/>
          </a:p>
        </p:txBody>
      </p:sp>
      <p:sp>
        <p:nvSpPr>
          <p:cNvPr id="4" name="TextBox 3">
            <a:extLst>
              <a:ext uri="{FF2B5EF4-FFF2-40B4-BE49-F238E27FC236}">
                <a16:creationId xmlns:a16="http://schemas.microsoft.com/office/drawing/2014/main" id="{68F1AB7F-22DA-4D5A-BB60-A365ACC6222B}"/>
              </a:ext>
            </a:extLst>
          </p:cNvPr>
          <p:cNvSpPr txBox="1"/>
          <p:nvPr/>
        </p:nvSpPr>
        <p:spPr>
          <a:xfrm flipH="1">
            <a:off x="1084037" y="175846"/>
            <a:ext cx="4408836" cy="461665"/>
          </a:xfrm>
          <a:prstGeom prst="rect">
            <a:avLst/>
          </a:prstGeom>
          <a:noFill/>
        </p:spPr>
        <p:txBody>
          <a:bodyPr wrap="square" rtlCol="0">
            <a:spAutoFit/>
          </a:bodyPr>
          <a:lstStyle/>
          <a:p>
            <a:r>
              <a:rPr lang="fr-BE" sz="2400" b="1" dirty="0" err="1"/>
              <a:t>Conclusione</a:t>
            </a:r>
            <a:r>
              <a:rPr lang="fr-BE" sz="2400" b="1" dirty="0"/>
              <a:t> : </a:t>
            </a:r>
            <a:r>
              <a:rPr lang="fr-BE" sz="2400" b="1" dirty="0" err="1"/>
              <a:t>rimitologizzazione</a:t>
            </a:r>
            <a:endParaRPr lang="fr-BE" sz="2400" b="1" dirty="0"/>
          </a:p>
        </p:txBody>
      </p:sp>
      <p:sp>
        <p:nvSpPr>
          <p:cNvPr id="6" name="TextBox 5">
            <a:extLst>
              <a:ext uri="{FF2B5EF4-FFF2-40B4-BE49-F238E27FC236}">
                <a16:creationId xmlns:a16="http://schemas.microsoft.com/office/drawing/2014/main" id="{BE7FD4C3-4B04-489C-AC09-F5C6C1C78D6F}"/>
              </a:ext>
            </a:extLst>
          </p:cNvPr>
          <p:cNvSpPr txBox="1"/>
          <p:nvPr/>
        </p:nvSpPr>
        <p:spPr>
          <a:xfrm>
            <a:off x="4542521" y="3832639"/>
            <a:ext cx="7460478" cy="2369880"/>
          </a:xfrm>
          <a:prstGeom prst="rect">
            <a:avLst/>
          </a:prstGeom>
          <a:noFill/>
        </p:spPr>
        <p:txBody>
          <a:bodyPr wrap="square" rtlCol="0">
            <a:spAutoFit/>
          </a:bodyPr>
          <a:lstStyle/>
          <a:p>
            <a:r>
              <a:rPr lang="fr-BE" sz="1600" dirty="0" err="1"/>
              <a:t>Reliquia</a:t>
            </a:r>
            <a:r>
              <a:rPr lang="fr-BE" sz="1600" dirty="0"/>
              <a:t> </a:t>
            </a:r>
            <a:r>
              <a:rPr lang="fr-BE" sz="1600" dirty="0" err="1"/>
              <a:t>della</a:t>
            </a:r>
            <a:r>
              <a:rPr lang="fr-BE" sz="1600" dirty="0"/>
              <a:t> </a:t>
            </a:r>
            <a:r>
              <a:rPr lang="fr-BE" sz="1600" dirty="0" err="1"/>
              <a:t>Madia</a:t>
            </a:r>
            <a:r>
              <a:rPr lang="fr-BE" sz="1600" dirty="0"/>
              <a:t> (</a:t>
            </a:r>
            <a:r>
              <a:rPr lang="fr-BE" sz="1600" dirty="0" err="1"/>
              <a:t>Basilica</a:t>
            </a:r>
            <a:r>
              <a:rPr lang="fr-BE" sz="1600" dirty="0"/>
              <a:t> di Maria </a:t>
            </a:r>
            <a:r>
              <a:rPr lang="fr-BE" sz="1600" dirty="0" err="1"/>
              <a:t>Santissima</a:t>
            </a:r>
            <a:r>
              <a:rPr lang="fr-BE" sz="1600" dirty="0"/>
              <a:t> </a:t>
            </a:r>
            <a:r>
              <a:rPr lang="fr-BE" sz="1600" dirty="0" err="1"/>
              <a:t>della</a:t>
            </a:r>
            <a:r>
              <a:rPr lang="fr-BE" sz="1600" dirty="0"/>
              <a:t> </a:t>
            </a:r>
            <a:r>
              <a:rPr lang="fr-BE" sz="1600" dirty="0" err="1"/>
              <a:t>Madia</a:t>
            </a:r>
            <a:r>
              <a:rPr lang="fr-BE" sz="1600" dirty="0"/>
              <a:t>, Monopoli) </a:t>
            </a:r>
          </a:p>
          <a:p>
            <a:endParaRPr lang="fr-BE" sz="1600" dirty="0"/>
          </a:p>
          <a:p>
            <a:r>
              <a:rPr lang="fr-BE" sz="1600" dirty="0"/>
              <a:t>Il </a:t>
            </a:r>
            <a:r>
              <a:rPr lang="fr-BE" sz="1600" dirty="0" err="1"/>
              <a:t>popolo</a:t>
            </a:r>
            <a:r>
              <a:rPr lang="fr-BE" sz="1600" dirty="0"/>
              <a:t> le </a:t>
            </a:r>
            <a:r>
              <a:rPr lang="fr-BE" sz="1600" dirty="0" err="1"/>
              <a:t>circonda</a:t>
            </a:r>
            <a:r>
              <a:rPr lang="fr-BE" sz="1600" dirty="0"/>
              <a:t> di </a:t>
            </a:r>
            <a:r>
              <a:rPr lang="fr-BE" sz="1600" dirty="0" err="1"/>
              <a:t>riverenza</a:t>
            </a:r>
            <a:r>
              <a:rPr lang="fr-BE" sz="1600" dirty="0"/>
              <a:t>, le ha care perché </a:t>
            </a:r>
            <a:r>
              <a:rPr lang="fr-BE" sz="1600" dirty="0" err="1"/>
              <a:t>furono</a:t>
            </a:r>
            <a:r>
              <a:rPr lang="fr-BE" sz="1600" dirty="0"/>
              <a:t> esse a </a:t>
            </a:r>
            <a:r>
              <a:rPr lang="fr-BE" sz="1600" dirty="0" err="1"/>
              <a:t>trasportare</a:t>
            </a:r>
            <a:r>
              <a:rPr lang="fr-BE" sz="1600" dirty="0"/>
              <a:t> la </a:t>
            </a:r>
            <a:r>
              <a:rPr lang="fr-BE" sz="1600" dirty="0" err="1"/>
              <a:t>mirabile</a:t>
            </a:r>
            <a:r>
              <a:rPr lang="fr-BE" sz="1600" dirty="0"/>
              <a:t> </a:t>
            </a:r>
            <a:r>
              <a:rPr lang="fr-BE" sz="1600" dirty="0" err="1"/>
              <a:t>immagine</a:t>
            </a:r>
            <a:r>
              <a:rPr lang="fr-BE" sz="1600" dirty="0"/>
              <a:t> </a:t>
            </a:r>
            <a:r>
              <a:rPr lang="fr-BE" sz="1600" dirty="0" err="1"/>
              <a:t>della</a:t>
            </a:r>
            <a:r>
              <a:rPr lang="fr-BE" sz="1600" dirty="0"/>
              <a:t> Madonna </a:t>
            </a:r>
            <a:r>
              <a:rPr lang="fr-BE" sz="1600" dirty="0" err="1"/>
              <a:t>della</a:t>
            </a:r>
            <a:r>
              <a:rPr lang="fr-BE" sz="1600" dirty="0"/>
              <a:t> </a:t>
            </a:r>
            <a:r>
              <a:rPr lang="fr-BE" sz="1600" dirty="0" err="1"/>
              <a:t>Madia</a:t>
            </a:r>
            <a:r>
              <a:rPr lang="fr-BE" sz="1600" dirty="0"/>
              <a:t>. Il </a:t>
            </a:r>
            <a:r>
              <a:rPr lang="fr-BE" sz="1600" dirty="0" err="1"/>
              <a:t>titolo</a:t>
            </a:r>
            <a:r>
              <a:rPr lang="fr-BE" sz="1600" dirty="0"/>
              <a:t> di </a:t>
            </a:r>
            <a:r>
              <a:rPr lang="fr-BE" sz="1600" dirty="0" err="1"/>
              <a:t>Madia</a:t>
            </a:r>
            <a:r>
              <a:rPr lang="fr-BE" sz="1600" dirty="0"/>
              <a:t> </a:t>
            </a:r>
            <a:r>
              <a:rPr lang="fr-BE" sz="1600" dirty="0" err="1"/>
              <a:t>deriva</a:t>
            </a:r>
            <a:r>
              <a:rPr lang="fr-BE" sz="1600" dirty="0"/>
              <a:t> dalle </a:t>
            </a:r>
            <a:r>
              <a:rPr lang="fr-BE" sz="1600" dirty="0" err="1"/>
              <a:t>parola</a:t>
            </a:r>
            <a:r>
              <a:rPr lang="fr-BE" sz="1600" dirty="0"/>
              <a:t> </a:t>
            </a:r>
            <a:r>
              <a:rPr lang="fr-BE" sz="1600" dirty="0" err="1"/>
              <a:t>spagnola</a:t>
            </a:r>
            <a:r>
              <a:rPr lang="fr-BE" sz="1600" dirty="0"/>
              <a:t>, di origine araba, « al-</a:t>
            </a:r>
            <a:r>
              <a:rPr lang="fr-BE" sz="1600" dirty="0" err="1"/>
              <a:t>madìa</a:t>
            </a:r>
            <a:r>
              <a:rPr lang="fr-BE" sz="1600" dirty="0"/>
              <a:t> » </a:t>
            </a:r>
            <a:r>
              <a:rPr lang="fr-BE" sz="1600" dirty="0" err="1"/>
              <a:t>che</a:t>
            </a:r>
            <a:r>
              <a:rPr lang="fr-BE" sz="1600" dirty="0"/>
              <a:t> </a:t>
            </a:r>
            <a:r>
              <a:rPr lang="fr-BE" sz="1600" dirty="0" err="1"/>
              <a:t>vuol</a:t>
            </a:r>
            <a:r>
              <a:rPr lang="fr-BE" sz="1600" dirty="0"/>
              <a:t> dire proprio </a:t>
            </a:r>
            <a:r>
              <a:rPr lang="fr-BE" sz="1600" dirty="0" err="1"/>
              <a:t>insieme</a:t>
            </a:r>
            <a:r>
              <a:rPr lang="fr-BE" sz="1600" dirty="0"/>
              <a:t> di </a:t>
            </a:r>
            <a:r>
              <a:rPr lang="fr-BE" sz="1600" dirty="0" err="1"/>
              <a:t>travi</a:t>
            </a:r>
            <a:r>
              <a:rPr lang="fr-BE" sz="1600" dirty="0"/>
              <a:t>, </a:t>
            </a:r>
            <a:r>
              <a:rPr lang="fr-BE" sz="1600" dirty="0" err="1"/>
              <a:t>zattera</a:t>
            </a:r>
            <a:r>
              <a:rPr lang="fr-BE" sz="1600" dirty="0"/>
              <a:t>. </a:t>
            </a:r>
            <a:r>
              <a:rPr lang="fr-BE" sz="1600" dirty="0" err="1"/>
              <a:t>Furono</a:t>
            </a:r>
            <a:r>
              <a:rPr lang="fr-BE" sz="1600" dirty="0"/>
              <a:t> 33 le </a:t>
            </a:r>
            <a:r>
              <a:rPr lang="fr-BE" sz="1600" dirty="0" err="1"/>
              <a:t>travi</a:t>
            </a:r>
            <a:r>
              <a:rPr lang="fr-BE" sz="1600" dirty="0"/>
              <a:t> </a:t>
            </a:r>
            <a:r>
              <a:rPr lang="fr-BE" sz="1600" dirty="0" err="1"/>
              <a:t>trovate</a:t>
            </a:r>
            <a:r>
              <a:rPr lang="fr-BE" sz="1600" dirty="0"/>
              <a:t> </a:t>
            </a:r>
            <a:r>
              <a:rPr lang="fr-BE" sz="1600" dirty="0" err="1"/>
              <a:t>accatastate</a:t>
            </a:r>
            <a:r>
              <a:rPr lang="fr-BE" sz="1600" dirty="0"/>
              <a:t> al porto e </a:t>
            </a:r>
            <a:r>
              <a:rPr lang="fr-BE" sz="1600" dirty="0" err="1"/>
              <a:t>che</a:t>
            </a:r>
            <a:r>
              <a:rPr lang="fr-BE" sz="1600" dirty="0"/>
              <a:t> il </a:t>
            </a:r>
            <a:r>
              <a:rPr lang="fr-BE" sz="1600" dirty="0" err="1"/>
              <a:t>vescovo</a:t>
            </a:r>
            <a:r>
              <a:rPr lang="fr-BE" sz="1600" dirty="0"/>
              <a:t> </a:t>
            </a:r>
            <a:r>
              <a:rPr lang="fr-BE" sz="1600" dirty="0" err="1"/>
              <a:t>Romualdo</a:t>
            </a:r>
            <a:r>
              <a:rPr lang="fr-BE" sz="1600" dirty="0"/>
              <a:t> </a:t>
            </a:r>
            <a:r>
              <a:rPr lang="fr-BE" sz="1600" dirty="0" err="1"/>
              <a:t>utilizzò</a:t>
            </a:r>
            <a:r>
              <a:rPr lang="fr-BE" sz="1600" dirty="0"/>
              <a:t> per </a:t>
            </a:r>
            <a:r>
              <a:rPr lang="fr-BE" sz="1600" dirty="0" err="1"/>
              <a:t>coprire</a:t>
            </a:r>
            <a:r>
              <a:rPr lang="fr-BE" sz="1600" dirty="0"/>
              <a:t> il </a:t>
            </a:r>
            <a:r>
              <a:rPr lang="fr-BE" sz="1600" dirty="0" err="1"/>
              <a:t>tetto</a:t>
            </a:r>
            <a:r>
              <a:rPr lang="fr-BE" sz="1600" dirty="0"/>
              <a:t> </a:t>
            </a:r>
            <a:r>
              <a:rPr lang="fr-BE" sz="1600" dirty="0" err="1"/>
              <a:t>della</a:t>
            </a:r>
            <a:r>
              <a:rPr lang="fr-BE" sz="1600" dirty="0"/>
              <a:t> </a:t>
            </a:r>
            <a:r>
              <a:rPr lang="fr-BE" sz="1600" dirty="0" err="1"/>
              <a:t>Cattedrale</a:t>
            </a:r>
            <a:r>
              <a:rPr lang="fr-BE" sz="1600" dirty="0"/>
              <a:t> romanica. Sono di </a:t>
            </a:r>
            <a:r>
              <a:rPr lang="fr-BE" sz="1600" dirty="0" err="1"/>
              <a:t>pino</a:t>
            </a:r>
            <a:r>
              <a:rPr lang="fr-BE" sz="1600" dirty="0"/>
              <a:t> d’</a:t>
            </a:r>
            <a:r>
              <a:rPr lang="fr-BE" sz="1600" dirty="0" err="1"/>
              <a:t>Aleppo</a:t>
            </a:r>
            <a:r>
              <a:rPr lang="fr-BE" sz="1600" dirty="0"/>
              <a:t>, non </a:t>
            </a:r>
            <a:r>
              <a:rPr lang="fr-BE" sz="1600" dirty="0" err="1"/>
              <a:t>hanno</a:t>
            </a:r>
            <a:r>
              <a:rPr lang="fr-BE" sz="1600" dirty="0"/>
              <a:t> </a:t>
            </a:r>
            <a:r>
              <a:rPr lang="fr-BE" sz="1600" dirty="0" err="1"/>
              <a:t>tarli</a:t>
            </a:r>
            <a:r>
              <a:rPr lang="fr-BE" sz="1600" dirty="0"/>
              <a:t> e, se le </a:t>
            </a:r>
            <a:r>
              <a:rPr lang="fr-BE" sz="1600" dirty="0" err="1"/>
              <a:t>ardi</a:t>
            </a:r>
            <a:r>
              <a:rPr lang="fr-BE" sz="1600" dirty="0"/>
              <a:t>, </a:t>
            </a:r>
            <a:r>
              <a:rPr lang="fr-BE" sz="1600" dirty="0" err="1"/>
              <a:t>profumano</a:t>
            </a:r>
            <a:r>
              <a:rPr lang="fr-BE" dirty="0"/>
              <a:t>.</a:t>
            </a:r>
          </a:p>
          <a:p>
            <a:endParaRPr lang="fr-BE" dirty="0"/>
          </a:p>
        </p:txBody>
      </p:sp>
    </p:spTree>
    <p:extLst>
      <p:ext uri="{BB962C8B-B14F-4D97-AF65-F5344CB8AC3E}">
        <p14:creationId xmlns:p14="http://schemas.microsoft.com/office/powerpoint/2010/main" val="259261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F3CF5D-A3D4-4280-970F-E9885DB78671}"/>
              </a:ext>
            </a:extLst>
          </p:cNvPr>
          <p:cNvSpPr txBox="1"/>
          <p:nvPr/>
        </p:nvSpPr>
        <p:spPr>
          <a:xfrm>
            <a:off x="6868975" y="5909822"/>
            <a:ext cx="4540245" cy="338554"/>
          </a:xfrm>
          <a:prstGeom prst="rect">
            <a:avLst/>
          </a:prstGeom>
          <a:noFill/>
        </p:spPr>
        <p:txBody>
          <a:bodyPr wrap="square" rtlCol="0">
            <a:spAutoFit/>
          </a:bodyPr>
          <a:lstStyle/>
          <a:p>
            <a:r>
              <a:rPr lang="fr-BE" sz="1600" dirty="0"/>
              <a:t>Jean Antoine Watteau, </a:t>
            </a:r>
            <a:r>
              <a:rPr lang="fr-BE" sz="1600" i="1" dirty="0" err="1"/>
              <a:t>Imbarco</a:t>
            </a:r>
            <a:r>
              <a:rPr lang="fr-BE" sz="1600" i="1" dirty="0"/>
              <a:t> per </a:t>
            </a:r>
            <a:r>
              <a:rPr lang="fr-BE" sz="1600" i="1" dirty="0" err="1"/>
              <a:t>Cyteria</a:t>
            </a:r>
            <a:r>
              <a:rPr lang="fr-BE" sz="1600" i="1" dirty="0"/>
              <a:t>, </a:t>
            </a:r>
            <a:r>
              <a:rPr lang="fr-BE" sz="1600" dirty="0"/>
              <a:t>1717</a:t>
            </a:r>
          </a:p>
        </p:txBody>
      </p:sp>
      <p:pic>
        <p:nvPicPr>
          <p:cNvPr id="1028" name="Picture 4" descr="Jheronimus Bosch 011.jpg">
            <a:extLst>
              <a:ext uri="{FF2B5EF4-FFF2-40B4-BE49-F238E27FC236}">
                <a16:creationId xmlns:a16="http://schemas.microsoft.com/office/drawing/2014/main" id="{29012981-1042-43F1-8ED8-4983F687C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121" y="1820001"/>
            <a:ext cx="1812022" cy="33801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8/88/Narrenschiff_%281549%29.jpg">
            <a:extLst>
              <a:ext uri="{FF2B5EF4-FFF2-40B4-BE49-F238E27FC236}">
                <a16:creationId xmlns:a16="http://schemas.microsoft.com/office/drawing/2014/main" id="{398EE145-DE3F-4B0D-AF40-1F7BF1CA4F2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83772" y="4436322"/>
            <a:ext cx="2620232" cy="15981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A07C7C1-4BD6-439C-8E04-F744DE5D97D1}"/>
              </a:ext>
            </a:extLst>
          </p:cNvPr>
          <p:cNvSpPr/>
          <p:nvPr/>
        </p:nvSpPr>
        <p:spPr>
          <a:xfrm>
            <a:off x="697739" y="6103679"/>
            <a:ext cx="6558737" cy="338554"/>
          </a:xfrm>
          <a:prstGeom prst="rect">
            <a:avLst/>
          </a:prstGeom>
        </p:spPr>
        <p:txBody>
          <a:bodyPr wrap="square">
            <a:spAutoFit/>
          </a:bodyPr>
          <a:lstStyle/>
          <a:p>
            <a:r>
              <a:rPr lang="fr-BE" sz="1600" i="1" dirty="0" err="1">
                <a:solidFill>
                  <a:srgbClr val="222222"/>
                </a:solidFill>
              </a:rPr>
              <a:t>Stultifera</a:t>
            </a:r>
            <a:r>
              <a:rPr lang="fr-BE" sz="1600" i="1" dirty="0">
                <a:solidFill>
                  <a:srgbClr val="222222"/>
                </a:solidFill>
              </a:rPr>
              <a:t> </a:t>
            </a:r>
            <a:r>
              <a:rPr lang="fr-BE" sz="1600" i="1" dirty="0" err="1">
                <a:solidFill>
                  <a:srgbClr val="222222"/>
                </a:solidFill>
              </a:rPr>
              <a:t>Navis</a:t>
            </a:r>
            <a:r>
              <a:rPr lang="fr-BE" sz="1600" dirty="0">
                <a:solidFill>
                  <a:srgbClr val="222222"/>
                </a:solidFill>
              </a:rPr>
              <a:t>, 1549 (</a:t>
            </a:r>
            <a:r>
              <a:rPr lang="fr-BE" sz="1600" i="1" dirty="0" err="1"/>
              <a:t>Narrenschiff</a:t>
            </a:r>
            <a:r>
              <a:rPr lang="fr-BE" sz="1600" dirty="0"/>
              <a:t>  Sebastian Brant, </a:t>
            </a:r>
            <a:r>
              <a:rPr lang="fr-BE" sz="1600" dirty="0" err="1"/>
              <a:t>Basilea</a:t>
            </a:r>
            <a:r>
              <a:rPr lang="fr-BE" sz="1600" dirty="0"/>
              <a:t>, 1494)</a:t>
            </a:r>
          </a:p>
        </p:txBody>
      </p:sp>
      <p:sp>
        <p:nvSpPr>
          <p:cNvPr id="7" name="TextBox 6">
            <a:extLst>
              <a:ext uri="{FF2B5EF4-FFF2-40B4-BE49-F238E27FC236}">
                <a16:creationId xmlns:a16="http://schemas.microsoft.com/office/drawing/2014/main" id="{E7601628-8034-45B7-A332-879DE42C1E39}"/>
              </a:ext>
            </a:extLst>
          </p:cNvPr>
          <p:cNvSpPr txBox="1"/>
          <p:nvPr/>
        </p:nvSpPr>
        <p:spPr>
          <a:xfrm>
            <a:off x="4184138" y="5200119"/>
            <a:ext cx="2111988" cy="338554"/>
          </a:xfrm>
          <a:prstGeom prst="rect">
            <a:avLst/>
          </a:prstGeom>
          <a:noFill/>
        </p:spPr>
        <p:txBody>
          <a:bodyPr wrap="none" rtlCol="0">
            <a:spAutoFit/>
          </a:bodyPr>
          <a:lstStyle/>
          <a:p>
            <a:r>
              <a:rPr lang="fr-BE" sz="1600" dirty="0"/>
              <a:t>Brueghel, 1500, Louvre</a:t>
            </a:r>
          </a:p>
        </p:txBody>
      </p:sp>
      <p:pic>
        <p:nvPicPr>
          <p:cNvPr id="1032" name="Picture 8" descr="https://upload.wikimedia.org/wikipedia/commons/thumb/2/25/Charon_by_Dore.jpg/220px-Charon_by_Dore.jpg">
            <a:extLst>
              <a:ext uri="{FF2B5EF4-FFF2-40B4-BE49-F238E27FC236}">
                <a16:creationId xmlns:a16="http://schemas.microsoft.com/office/drawing/2014/main" id="{6434EAA5-E5D9-4047-8657-494C841428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975" y="212560"/>
            <a:ext cx="2031527" cy="2567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AA1719-FA7A-4377-8ECC-E89F35916E46}"/>
              </a:ext>
            </a:extLst>
          </p:cNvPr>
          <p:cNvSpPr txBox="1"/>
          <p:nvPr/>
        </p:nvSpPr>
        <p:spPr>
          <a:xfrm>
            <a:off x="6629226" y="2818763"/>
            <a:ext cx="2580065" cy="338554"/>
          </a:xfrm>
          <a:prstGeom prst="rect">
            <a:avLst/>
          </a:prstGeom>
          <a:noFill/>
        </p:spPr>
        <p:txBody>
          <a:bodyPr wrap="none" rtlCol="0">
            <a:spAutoFit/>
          </a:bodyPr>
          <a:lstStyle/>
          <a:p>
            <a:r>
              <a:rPr lang="fr-BE" sz="1600" dirty="0"/>
              <a:t>Gustave Doré, Caronte, 1861</a:t>
            </a:r>
          </a:p>
        </p:txBody>
      </p:sp>
      <p:pic>
        <p:nvPicPr>
          <p:cNvPr id="4" name="Picture 2" descr="https://upload.wikimedia.org/wikipedia/commons/a/ae/Giotto_di_Bondone_-_Navicella_-_WGA09363.jpg">
            <a:extLst>
              <a:ext uri="{FF2B5EF4-FFF2-40B4-BE49-F238E27FC236}">
                <a16:creationId xmlns:a16="http://schemas.microsoft.com/office/drawing/2014/main" id="{AC96555E-DEFF-4006-A796-C2D9C3A4F7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84" y="891348"/>
            <a:ext cx="3671245" cy="26601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084C7C0-BEBF-4DE0-80AD-63AFEBC6FE1C}"/>
              </a:ext>
            </a:extLst>
          </p:cNvPr>
          <p:cNvSpPr txBox="1"/>
          <p:nvPr/>
        </p:nvSpPr>
        <p:spPr>
          <a:xfrm flipH="1">
            <a:off x="697739" y="3588808"/>
            <a:ext cx="3284223" cy="584775"/>
          </a:xfrm>
          <a:prstGeom prst="rect">
            <a:avLst/>
          </a:prstGeom>
          <a:noFill/>
        </p:spPr>
        <p:txBody>
          <a:bodyPr wrap="square" rtlCol="0">
            <a:spAutoFit/>
          </a:bodyPr>
          <a:lstStyle/>
          <a:p>
            <a:r>
              <a:rPr lang="fr-BE" sz="1600" dirty="0"/>
              <a:t>Giotto di </a:t>
            </a:r>
            <a:r>
              <a:rPr lang="fr-BE" sz="1600" dirty="0" err="1"/>
              <a:t>Bondone</a:t>
            </a:r>
            <a:r>
              <a:rPr lang="fr-BE" sz="1600" dirty="0"/>
              <a:t>, </a:t>
            </a:r>
            <a:r>
              <a:rPr lang="fr-BE" sz="1600" i="1" dirty="0"/>
              <a:t>La </a:t>
            </a:r>
            <a:r>
              <a:rPr lang="fr-BE" sz="1600" i="1" dirty="0" err="1"/>
              <a:t>navicella</a:t>
            </a:r>
            <a:r>
              <a:rPr lang="fr-BE" sz="1600" dirty="0"/>
              <a:t>, 1313 ca, </a:t>
            </a:r>
            <a:r>
              <a:rPr lang="fr-BE" sz="1600" dirty="0" err="1"/>
              <a:t>mosaico</a:t>
            </a:r>
            <a:r>
              <a:rPr lang="fr-BE" sz="1600" dirty="0"/>
              <a:t>, San Pietro</a:t>
            </a:r>
          </a:p>
        </p:txBody>
      </p:sp>
      <p:pic>
        <p:nvPicPr>
          <p:cNvPr id="9" name="Picture 4" descr="Watteau : l'Embarquement pour CythÃ¨re.">
            <a:extLst>
              <a:ext uri="{FF2B5EF4-FFF2-40B4-BE49-F238E27FC236}">
                <a16:creationId xmlns:a16="http://schemas.microsoft.com/office/drawing/2014/main" id="{65EE6BEF-31AB-4BE1-943D-7DFC599C5D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6278" y="3295817"/>
            <a:ext cx="3821631" cy="25447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27A4279-2C2B-4212-A7FA-B0C6C5FE55EF}"/>
              </a:ext>
            </a:extLst>
          </p:cNvPr>
          <p:cNvSpPr/>
          <p:nvPr/>
        </p:nvSpPr>
        <p:spPr>
          <a:xfrm>
            <a:off x="9211368" y="2506830"/>
            <a:ext cx="6096000" cy="584775"/>
          </a:xfrm>
          <a:prstGeom prst="rect">
            <a:avLst/>
          </a:prstGeom>
        </p:spPr>
        <p:txBody>
          <a:bodyPr>
            <a:spAutoFit/>
          </a:bodyPr>
          <a:lstStyle/>
          <a:p>
            <a:r>
              <a:rPr lang="it-IT" sz="1600" dirty="0">
                <a:solidFill>
                  <a:srgbClr val="231F20"/>
                </a:solidFill>
              </a:rPr>
              <a:t>Alberto Savino, </a:t>
            </a:r>
            <a:r>
              <a:rPr lang="it-IT" sz="1600" i="1" dirty="0">
                <a:solidFill>
                  <a:srgbClr val="231F20"/>
                </a:solidFill>
              </a:rPr>
              <a:t>Partenza degli </a:t>
            </a:r>
          </a:p>
          <a:p>
            <a:r>
              <a:rPr lang="it-IT" sz="1600" i="1" dirty="0">
                <a:solidFill>
                  <a:srgbClr val="231F20"/>
                </a:solidFill>
              </a:rPr>
              <a:t>Argonauti</a:t>
            </a:r>
            <a:r>
              <a:rPr lang="it-IT" sz="1600" dirty="0">
                <a:solidFill>
                  <a:srgbClr val="231F20"/>
                </a:solidFill>
              </a:rPr>
              <a:t>, ca. 1933 </a:t>
            </a:r>
            <a:endParaRPr lang="fr-BE" sz="1600" dirty="0"/>
          </a:p>
        </p:txBody>
      </p:sp>
      <p:pic>
        <p:nvPicPr>
          <p:cNvPr id="11" name="Picture 6" descr="Alberto Savinio *">
            <a:extLst>
              <a:ext uri="{FF2B5EF4-FFF2-40B4-BE49-F238E27FC236}">
                <a16:creationId xmlns:a16="http://schemas.microsoft.com/office/drawing/2014/main" id="{259D98EF-9C56-4E4D-BAD9-0D8C8C696A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5457" y="365181"/>
            <a:ext cx="2680132" cy="219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233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jection vidÃ©o Â«Â CRUZAR UN MUROÂ Â» de Enrique RAMIREZ â Images Hispano-AmÃ©ricaines â MJC de Novel â mercredi 18 mars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28" y="692912"/>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7083" y="4171009"/>
            <a:ext cx="7684745" cy="1077218"/>
          </a:xfrm>
          <a:prstGeom prst="rect">
            <a:avLst/>
          </a:prstGeom>
        </p:spPr>
        <p:txBody>
          <a:bodyPr wrap="square">
            <a:spAutoFit/>
          </a:bodyPr>
          <a:lstStyle/>
          <a:p>
            <a:r>
              <a:rPr lang="fr-CH" sz="1600" dirty="0"/>
              <a:t>Enrique Ramirez (</a:t>
            </a:r>
            <a:r>
              <a:rPr lang="fr-CH" sz="1600" dirty="0" err="1"/>
              <a:t>cileno</a:t>
            </a:r>
            <a:r>
              <a:rPr lang="fr-CH" sz="1600" dirty="0"/>
              <a:t>), </a:t>
            </a:r>
            <a:r>
              <a:rPr lang="fr-CH" sz="1600" i="1" dirty="0" err="1"/>
              <a:t>Cruzar</a:t>
            </a:r>
            <a:r>
              <a:rPr lang="fr-CH" sz="1600" i="1" dirty="0"/>
              <a:t> un </a:t>
            </a:r>
            <a:r>
              <a:rPr lang="fr-CH" sz="1600" i="1" dirty="0" err="1"/>
              <a:t>muro</a:t>
            </a:r>
            <a:r>
              <a:rPr lang="fr-CH" sz="1600" dirty="0"/>
              <a:t>,  </a:t>
            </a:r>
            <a:r>
              <a:rPr lang="fr-CH" sz="1600" dirty="0" err="1"/>
              <a:t>video</a:t>
            </a:r>
            <a:r>
              <a:rPr lang="fr-CH" sz="1600" dirty="0"/>
              <a:t> 5’12, 2012 </a:t>
            </a:r>
            <a:r>
              <a:rPr lang="fr-CH" sz="1600" dirty="0">
                <a:hlinkClick r:id="rId3"/>
              </a:rPr>
              <a:t>https://vimeo.com/102874866</a:t>
            </a:r>
            <a:r>
              <a:rPr lang="fr-CH" sz="1600" dirty="0"/>
              <a:t>, </a:t>
            </a:r>
            <a:r>
              <a:rPr lang="fr-CH" sz="1600" dirty="0" err="1"/>
              <a:t>basato</a:t>
            </a:r>
            <a:r>
              <a:rPr lang="fr-CH" sz="1600" dirty="0"/>
              <a:t> </a:t>
            </a:r>
            <a:r>
              <a:rPr lang="fr-CH" sz="1600" dirty="0" err="1"/>
              <a:t>sull’articolo</a:t>
            </a:r>
            <a:r>
              <a:rPr lang="fr-CH" sz="1600" dirty="0"/>
              <a:t> 13 </a:t>
            </a:r>
            <a:r>
              <a:rPr lang="fr-CH" sz="1600" dirty="0" err="1"/>
              <a:t>della</a:t>
            </a:r>
            <a:r>
              <a:rPr lang="fr-CH" sz="1600" dirty="0"/>
              <a:t> </a:t>
            </a:r>
            <a:r>
              <a:rPr lang="fr-CH" sz="1600" dirty="0" err="1"/>
              <a:t>dichiarazione</a:t>
            </a:r>
            <a:r>
              <a:rPr lang="fr-CH" sz="1600" dirty="0"/>
              <a:t> </a:t>
            </a:r>
            <a:r>
              <a:rPr lang="fr-CH" sz="1600" dirty="0" err="1"/>
              <a:t>universale</a:t>
            </a:r>
            <a:r>
              <a:rPr lang="fr-CH" sz="1600" dirty="0"/>
              <a:t> dei </a:t>
            </a:r>
            <a:r>
              <a:rPr lang="fr-CH" sz="1600" dirty="0" err="1"/>
              <a:t>diritti</a:t>
            </a:r>
            <a:r>
              <a:rPr lang="fr-CH" sz="1600" dirty="0"/>
              <a:t> </a:t>
            </a:r>
            <a:r>
              <a:rPr lang="fr-CH" sz="1600" dirty="0" err="1"/>
              <a:t>umani</a:t>
            </a:r>
            <a:r>
              <a:rPr lang="fr-CH" sz="1600" dirty="0"/>
              <a:t>, </a:t>
            </a:r>
            <a:r>
              <a:rPr lang="it-IT" sz="1600" dirty="0"/>
              <a:t>“Diritto di movimento” : ogni individuo ha diritto di lasciare qualsiasi paese, incluso il proprio, e di ritornare nel proprio paese</a:t>
            </a:r>
            <a:endParaRPr lang="en-US" sz="1600" dirty="0"/>
          </a:p>
        </p:txBody>
      </p:sp>
      <p:pic>
        <p:nvPicPr>
          <p:cNvPr id="4" name="Picture 4" descr="RÃ©sultat de recherche d'images pour &quot;la nave va fellini immagini&quot;">
            <a:extLst>
              <a:ext uri="{FF2B5EF4-FFF2-40B4-BE49-F238E27FC236}">
                <a16:creationId xmlns:a16="http://schemas.microsoft.com/office/drawing/2014/main" id="{826CA178-5740-4389-9C5C-89DEBF3E0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9024" y="692912"/>
            <a:ext cx="4098872" cy="2735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5606C00-6612-427B-803A-16E0F3E7D74A}"/>
              </a:ext>
            </a:extLst>
          </p:cNvPr>
          <p:cNvSpPr/>
          <p:nvPr/>
        </p:nvSpPr>
        <p:spPr>
          <a:xfrm>
            <a:off x="8052319" y="5373168"/>
            <a:ext cx="4062074" cy="615553"/>
          </a:xfrm>
          <a:prstGeom prst="rect">
            <a:avLst/>
          </a:prstGeom>
        </p:spPr>
        <p:txBody>
          <a:bodyPr wrap="none">
            <a:spAutoFit/>
          </a:bodyPr>
          <a:lstStyle/>
          <a:p>
            <a:r>
              <a:rPr lang="it-IT" b="1" i="1" dirty="0">
                <a:solidFill>
                  <a:srgbClr val="222222"/>
                </a:solidFill>
                <a:latin typeface="Arial" panose="020B0604020202020204" pitchFamily="34" charset="0"/>
              </a:rPr>
              <a:t> </a:t>
            </a:r>
            <a:r>
              <a:rPr lang="fr-BE" sz="1600" dirty="0"/>
              <a:t>«Via </a:t>
            </a:r>
            <a:r>
              <a:rPr lang="fr-BE" sz="1600" dirty="0" err="1"/>
              <a:t>sulle</a:t>
            </a:r>
            <a:r>
              <a:rPr lang="fr-BE" sz="1600" dirty="0"/>
              <a:t> </a:t>
            </a:r>
            <a:r>
              <a:rPr lang="fr-BE" sz="1600" dirty="0" err="1"/>
              <a:t>navi</a:t>
            </a:r>
            <a:r>
              <a:rPr lang="fr-BE" sz="1600" dirty="0"/>
              <a:t>, </a:t>
            </a:r>
            <a:r>
              <a:rPr lang="fr-BE" sz="1600" dirty="0" err="1"/>
              <a:t>filosofi</a:t>
            </a:r>
            <a:r>
              <a:rPr lang="fr-BE" sz="1600" dirty="0"/>
              <a:t>!» (Friedrich Nietzsche, </a:t>
            </a:r>
          </a:p>
          <a:p>
            <a:r>
              <a:rPr lang="fr-BE" sz="1600" i="1" dirty="0"/>
              <a:t>Columbus </a:t>
            </a:r>
            <a:r>
              <a:rPr lang="fr-BE" sz="1600" i="1" dirty="0" err="1"/>
              <a:t>novus</a:t>
            </a:r>
            <a:r>
              <a:rPr lang="fr-BE" sz="1600" i="1" dirty="0"/>
              <a:t>, </a:t>
            </a:r>
            <a:r>
              <a:rPr lang="fr-BE" sz="1600" dirty="0"/>
              <a:t>1982)</a:t>
            </a:r>
            <a:endParaRPr lang="en-US" sz="1600" dirty="0"/>
          </a:p>
        </p:txBody>
      </p:sp>
      <p:sp>
        <p:nvSpPr>
          <p:cNvPr id="5" name="Rectangle 4"/>
          <p:cNvSpPr/>
          <p:nvPr/>
        </p:nvSpPr>
        <p:spPr>
          <a:xfrm>
            <a:off x="7675802" y="3477701"/>
            <a:ext cx="6096000" cy="584775"/>
          </a:xfrm>
          <a:prstGeom prst="rect">
            <a:avLst/>
          </a:prstGeom>
        </p:spPr>
        <p:txBody>
          <a:bodyPr>
            <a:spAutoFit/>
          </a:bodyPr>
          <a:lstStyle/>
          <a:p>
            <a:r>
              <a:rPr lang="it-IT" sz="1600" dirty="0"/>
              <a:t>Federico Fellini, </a:t>
            </a:r>
            <a:r>
              <a:rPr lang="it-IT" sz="1600" i="1" dirty="0"/>
              <a:t> </a:t>
            </a:r>
            <a:r>
              <a:rPr lang="it-IT" sz="1600" i="1" dirty="0">
                <a:solidFill>
                  <a:srgbClr val="222222"/>
                </a:solidFill>
              </a:rPr>
              <a:t>E la nave va, </a:t>
            </a:r>
            <a:r>
              <a:rPr lang="it-IT" sz="1600" dirty="0">
                <a:solidFill>
                  <a:srgbClr val="222222"/>
                </a:solidFill>
              </a:rPr>
              <a:t>1983  </a:t>
            </a:r>
          </a:p>
          <a:p>
            <a:endParaRPr lang="it-IT" sz="1600" dirty="0">
              <a:solidFill>
                <a:srgbClr val="222222"/>
              </a:solidFill>
            </a:endParaRPr>
          </a:p>
        </p:txBody>
      </p:sp>
      <p:pic>
        <p:nvPicPr>
          <p:cNvPr id="1026" name="Picture 2" descr="RÃ©sultat de recherche d'images pour &quot;fluctuat nec mergitur&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4626" y="5158805"/>
            <a:ext cx="1269377" cy="150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66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457" y="977834"/>
            <a:ext cx="6096000" cy="4555093"/>
          </a:xfrm>
          <a:prstGeom prst="rect">
            <a:avLst/>
          </a:prstGeom>
        </p:spPr>
        <p:txBody>
          <a:bodyPr>
            <a:spAutoFit/>
          </a:bodyPr>
          <a:lstStyle/>
          <a:p>
            <a:endParaRPr lang="fr-CH" dirty="0"/>
          </a:p>
          <a:p>
            <a:r>
              <a:rPr lang="fr-CH" sz="1600" dirty="0"/>
              <a:t>[…] </a:t>
            </a:r>
            <a:r>
              <a:rPr lang="fr-CH" sz="1600" dirty="0">
                <a:solidFill>
                  <a:srgbClr val="FF0000"/>
                </a:solidFill>
              </a:rPr>
              <a:t>Notre âme est un trois-mâts </a:t>
            </a:r>
            <a:r>
              <a:rPr lang="fr-CH" sz="1600" dirty="0">
                <a:solidFill>
                  <a:schemeClr val="accent1"/>
                </a:solidFill>
              </a:rPr>
              <a:t>(</a:t>
            </a:r>
            <a:r>
              <a:rPr lang="fr-CH" sz="1600" dirty="0" err="1">
                <a:solidFill>
                  <a:schemeClr val="accent1"/>
                </a:solidFill>
              </a:rPr>
              <a:t>trialberi</a:t>
            </a:r>
            <a:r>
              <a:rPr lang="fr-CH" sz="1600" dirty="0">
                <a:solidFill>
                  <a:schemeClr val="accent1"/>
                </a:solidFill>
              </a:rPr>
              <a:t>) </a:t>
            </a:r>
            <a:r>
              <a:rPr lang="fr-CH" sz="1600" dirty="0">
                <a:solidFill>
                  <a:srgbClr val="FF0000"/>
                </a:solidFill>
              </a:rPr>
              <a:t>cherchant son Icarie</a:t>
            </a:r>
            <a:r>
              <a:rPr lang="fr-CH" sz="1600" dirty="0"/>
              <a:t>;</a:t>
            </a:r>
            <a:br>
              <a:rPr lang="fr-CH" sz="1600" dirty="0"/>
            </a:br>
            <a:r>
              <a:rPr lang="fr-CH" sz="1600" dirty="0"/>
              <a:t>Une voix retentit sur le pont: « Ouvre l’œil! »</a:t>
            </a:r>
            <a:br>
              <a:rPr lang="fr-CH" sz="1600" dirty="0"/>
            </a:br>
            <a:r>
              <a:rPr lang="fr-CH" sz="1600" dirty="0"/>
              <a:t>Une voix de la hune, </a:t>
            </a:r>
            <a:r>
              <a:rPr lang="fr-CH" sz="1600" dirty="0">
                <a:solidFill>
                  <a:srgbClr val="FF0000"/>
                </a:solidFill>
              </a:rPr>
              <a:t>ardente et folle</a:t>
            </a:r>
            <a:r>
              <a:rPr lang="fr-CH" sz="1600" dirty="0"/>
              <a:t>, crie:</a:t>
            </a:r>
            <a:br>
              <a:rPr lang="fr-CH" sz="1600" dirty="0"/>
            </a:br>
            <a:r>
              <a:rPr lang="fr-CH" sz="1600" dirty="0"/>
              <a:t>« Amour... gloire... bonheur! » Enfer! C’est un </a:t>
            </a:r>
            <a:r>
              <a:rPr lang="fr-CH" sz="1600" dirty="0">
                <a:solidFill>
                  <a:srgbClr val="FF0000"/>
                </a:solidFill>
              </a:rPr>
              <a:t>écueil</a:t>
            </a:r>
            <a:r>
              <a:rPr lang="fr-CH" sz="1600" dirty="0"/>
              <a:t>! </a:t>
            </a:r>
            <a:r>
              <a:rPr lang="fr-CH" sz="1600" dirty="0">
                <a:solidFill>
                  <a:schemeClr val="accent1"/>
                </a:solidFill>
              </a:rPr>
              <a:t>(</a:t>
            </a:r>
            <a:r>
              <a:rPr lang="fr-CH" sz="1600" dirty="0" err="1">
                <a:solidFill>
                  <a:schemeClr val="accent1"/>
                </a:solidFill>
              </a:rPr>
              <a:t>scoglio</a:t>
            </a:r>
            <a:r>
              <a:rPr lang="fr-CH" sz="1600" dirty="0">
                <a:solidFill>
                  <a:schemeClr val="accent1"/>
                </a:solidFill>
              </a:rPr>
              <a:t>)</a:t>
            </a:r>
            <a:br>
              <a:rPr lang="fr-CH" sz="1600" dirty="0">
                <a:solidFill>
                  <a:schemeClr val="accent1"/>
                </a:solidFill>
              </a:rPr>
            </a:br>
            <a:endParaRPr lang="fr-CH" sz="1600" dirty="0">
              <a:solidFill>
                <a:schemeClr val="accent1"/>
              </a:solidFill>
            </a:endParaRPr>
          </a:p>
          <a:p>
            <a:r>
              <a:rPr lang="fr-CH" sz="1600" dirty="0"/>
              <a:t>Chaque îlot signalé par l’homme de vigie </a:t>
            </a:r>
            <a:r>
              <a:rPr lang="fr-CH" sz="1600" dirty="0">
                <a:solidFill>
                  <a:schemeClr val="accent1"/>
                </a:solidFill>
              </a:rPr>
              <a:t>(</a:t>
            </a:r>
            <a:r>
              <a:rPr lang="fr-CH" sz="1600" dirty="0" err="1">
                <a:solidFill>
                  <a:schemeClr val="accent1"/>
                </a:solidFill>
              </a:rPr>
              <a:t>vedetta</a:t>
            </a:r>
            <a:r>
              <a:rPr lang="fr-CH" sz="1600" dirty="0">
                <a:solidFill>
                  <a:schemeClr val="accent1"/>
                </a:solidFill>
              </a:rPr>
              <a:t>)</a:t>
            </a:r>
            <a:br>
              <a:rPr lang="fr-CH" sz="1600" dirty="0">
                <a:solidFill>
                  <a:schemeClr val="accent1"/>
                </a:solidFill>
              </a:rPr>
            </a:br>
            <a:r>
              <a:rPr lang="fr-CH" sz="1600" dirty="0"/>
              <a:t>Est un </a:t>
            </a:r>
            <a:r>
              <a:rPr lang="fr-CH" sz="1600" dirty="0">
                <a:solidFill>
                  <a:srgbClr val="FF0000"/>
                </a:solidFill>
              </a:rPr>
              <a:t>Eldorado</a:t>
            </a:r>
            <a:r>
              <a:rPr lang="fr-CH" sz="1600" dirty="0"/>
              <a:t> promis par le Destin;</a:t>
            </a:r>
            <a:br>
              <a:rPr lang="fr-CH" sz="1600" dirty="0"/>
            </a:br>
            <a:r>
              <a:rPr lang="fr-CH" sz="1600" dirty="0"/>
              <a:t>L’Imagination qui dresse son orgie</a:t>
            </a:r>
            <a:br>
              <a:rPr lang="fr-CH" sz="1600" dirty="0"/>
            </a:br>
            <a:r>
              <a:rPr lang="fr-CH" sz="1600" dirty="0"/>
              <a:t>Ne trouve qu’un </a:t>
            </a:r>
            <a:r>
              <a:rPr lang="fr-CH" sz="1600" dirty="0">
                <a:solidFill>
                  <a:srgbClr val="FF0000"/>
                </a:solidFill>
              </a:rPr>
              <a:t>récif</a:t>
            </a:r>
            <a:r>
              <a:rPr lang="fr-CH" sz="1600" dirty="0"/>
              <a:t> aux clartés du matin. </a:t>
            </a:r>
            <a:r>
              <a:rPr lang="fr-CH" sz="1600" dirty="0">
                <a:solidFill>
                  <a:schemeClr val="accent1"/>
                </a:solidFill>
              </a:rPr>
              <a:t>(</a:t>
            </a:r>
            <a:r>
              <a:rPr lang="fr-CH" sz="1600" dirty="0" err="1">
                <a:solidFill>
                  <a:schemeClr val="accent1"/>
                </a:solidFill>
              </a:rPr>
              <a:t>scogliera</a:t>
            </a:r>
            <a:r>
              <a:rPr lang="fr-CH" sz="1600" dirty="0">
                <a:solidFill>
                  <a:schemeClr val="accent1"/>
                </a:solidFill>
              </a:rPr>
              <a:t>)</a:t>
            </a:r>
            <a:br>
              <a:rPr lang="fr-CH" sz="1600" dirty="0"/>
            </a:br>
            <a:endParaRPr lang="fr-CH" sz="1600" dirty="0"/>
          </a:p>
          <a:p>
            <a:r>
              <a:rPr lang="fr-CH" sz="1600" dirty="0"/>
              <a:t>Ô le pauvre amoureux des </a:t>
            </a:r>
            <a:r>
              <a:rPr lang="fr-CH" sz="1600" dirty="0">
                <a:solidFill>
                  <a:srgbClr val="FF0000"/>
                </a:solidFill>
              </a:rPr>
              <a:t>pays chimériques</a:t>
            </a:r>
            <a:r>
              <a:rPr lang="fr-CH" sz="1600" dirty="0"/>
              <a:t>! </a:t>
            </a:r>
            <a:r>
              <a:rPr lang="fr-CH" sz="1600" dirty="0">
                <a:solidFill>
                  <a:schemeClr val="accent1"/>
                </a:solidFill>
              </a:rPr>
              <a:t>(</a:t>
            </a:r>
            <a:r>
              <a:rPr lang="fr-CH" sz="1600" dirty="0" err="1">
                <a:solidFill>
                  <a:schemeClr val="accent1"/>
                </a:solidFill>
              </a:rPr>
              <a:t>paesi</a:t>
            </a:r>
            <a:r>
              <a:rPr lang="fr-CH" sz="1600" dirty="0">
                <a:solidFill>
                  <a:schemeClr val="accent1"/>
                </a:solidFill>
              </a:rPr>
              <a:t> </a:t>
            </a:r>
            <a:r>
              <a:rPr lang="fr-CH" sz="1600" dirty="0" err="1">
                <a:solidFill>
                  <a:schemeClr val="accent1"/>
                </a:solidFill>
              </a:rPr>
              <a:t>chimerici</a:t>
            </a:r>
            <a:r>
              <a:rPr lang="fr-CH" sz="1600" dirty="0">
                <a:solidFill>
                  <a:schemeClr val="accent1"/>
                </a:solidFill>
              </a:rPr>
              <a:t>)</a:t>
            </a:r>
            <a:br>
              <a:rPr lang="fr-CH" sz="1600" dirty="0">
                <a:solidFill>
                  <a:schemeClr val="accent1"/>
                </a:solidFill>
              </a:rPr>
            </a:br>
            <a:r>
              <a:rPr lang="fr-CH" sz="1600" dirty="0"/>
              <a:t>Faut-il le mettre aux fers, le jeter à la mer,</a:t>
            </a:r>
            <a:br>
              <a:rPr lang="fr-CH" sz="1600" dirty="0"/>
            </a:br>
            <a:r>
              <a:rPr lang="fr-CH" sz="1600" dirty="0"/>
              <a:t>Ce matelot ivrogne, inventeur d’Amériques</a:t>
            </a:r>
            <a:br>
              <a:rPr lang="fr-CH" sz="1600" dirty="0"/>
            </a:br>
            <a:r>
              <a:rPr lang="fr-CH" sz="1600" dirty="0"/>
              <a:t>Dont le </a:t>
            </a:r>
            <a:r>
              <a:rPr lang="fr-CH" sz="1600" dirty="0">
                <a:solidFill>
                  <a:srgbClr val="FF0000"/>
                </a:solidFill>
              </a:rPr>
              <a:t>mirage</a:t>
            </a:r>
            <a:r>
              <a:rPr lang="fr-CH" sz="1600" dirty="0"/>
              <a:t> rend le gouffre plus amer?</a:t>
            </a:r>
            <a:r>
              <a:rPr lang="fr-CH" sz="1600" b="1" dirty="0"/>
              <a:t> </a:t>
            </a:r>
            <a:r>
              <a:rPr lang="fr-CH" sz="1600" dirty="0">
                <a:solidFill>
                  <a:schemeClr val="accent1"/>
                </a:solidFill>
              </a:rPr>
              <a:t>(</a:t>
            </a:r>
            <a:r>
              <a:rPr lang="fr-CH" sz="1600" dirty="0" err="1">
                <a:solidFill>
                  <a:schemeClr val="accent1"/>
                </a:solidFill>
              </a:rPr>
              <a:t>miraggio</a:t>
            </a:r>
            <a:r>
              <a:rPr lang="fr-CH" sz="1600" dirty="0">
                <a:solidFill>
                  <a:schemeClr val="accent1"/>
                </a:solidFill>
              </a:rPr>
              <a:t>)</a:t>
            </a:r>
          </a:p>
          <a:p>
            <a:r>
              <a:rPr lang="fr-CH" sz="1600" b="1" dirty="0"/>
              <a:t>(Charles Baudelaire, «Le voyage», 1857)</a:t>
            </a:r>
            <a:endParaRPr lang="fr-CH" sz="1600" dirty="0"/>
          </a:p>
          <a:p>
            <a:br>
              <a:rPr lang="fr-CH" sz="1600" dirty="0"/>
            </a:br>
            <a:endParaRPr lang="fr-CH" sz="1600" dirty="0"/>
          </a:p>
        </p:txBody>
      </p:sp>
      <p:sp>
        <p:nvSpPr>
          <p:cNvPr id="3" name="Rectangle 2">
            <a:extLst>
              <a:ext uri="{FF2B5EF4-FFF2-40B4-BE49-F238E27FC236}">
                <a16:creationId xmlns:a16="http://schemas.microsoft.com/office/drawing/2014/main" id="{17A5C1C2-6C55-437C-8CD2-FA420D2E47AF}"/>
              </a:ext>
            </a:extLst>
          </p:cNvPr>
          <p:cNvSpPr/>
          <p:nvPr/>
        </p:nvSpPr>
        <p:spPr>
          <a:xfrm>
            <a:off x="6144317" y="1236650"/>
            <a:ext cx="6096000" cy="2831544"/>
          </a:xfrm>
          <a:prstGeom prst="rect">
            <a:avLst/>
          </a:prstGeom>
        </p:spPr>
        <p:txBody>
          <a:bodyPr>
            <a:spAutoFit/>
          </a:bodyPr>
          <a:lstStyle/>
          <a:p>
            <a:r>
              <a:rPr lang="fr-BE" sz="1600" dirty="0">
                <a:solidFill>
                  <a:srgbClr val="000000"/>
                </a:solidFill>
              </a:rPr>
              <a:t>[…] J’ai vu des archipels sidéraux ! et des îles</a:t>
            </a:r>
            <a:br>
              <a:rPr lang="fr-BE" sz="1600" dirty="0"/>
            </a:br>
            <a:r>
              <a:rPr lang="fr-BE" sz="1600" dirty="0">
                <a:solidFill>
                  <a:srgbClr val="000000"/>
                </a:solidFill>
              </a:rPr>
              <a:t>Dont les cieux </a:t>
            </a:r>
            <a:r>
              <a:rPr lang="fr-BE" sz="1600" dirty="0">
                <a:solidFill>
                  <a:srgbClr val="FF0000"/>
                </a:solidFill>
              </a:rPr>
              <a:t>délirants</a:t>
            </a:r>
            <a:r>
              <a:rPr lang="fr-BE" sz="1600" dirty="0">
                <a:solidFill>
                  <a:srgbClr val="000000"/>
                </a:solidFill>
              </a:rPr>
              <a:t> sont ouverts au vogueur :</a:t>
            </a:r>
            <a:br>
              <a:rPr lang="fr-BE" sz="1600" dirty="0"/>
            </a:br>
            <a:r>
              <a:rPr lang="fr-BE" sz="1600" dirty="0">
                <a:solidFill>
                  <a:srgbClr val="000000"/>
                </a:solidFill>
              </a:rPr>
              <a:t>— Est-ce en ces nuits sans fonds que tu dors et t'exiles,</a:t>
            </a:r>
            <a:br>
              <a:rPr lang="fr-BE" sz="1600" dirty="0"/>
            </a:br>
            <a:r>
              <a:rPr lang="fr-BE" sz="1600" dirty="0">
                <a:solidFill>
                  <a:srgbClr val="000000"/>
                </a:solidFill>
              </a:rPr>
              <a:t>Million d’oiseaux d’or, ô future Vigueur ? —</a:t>
            </a:r>
            <a:br>
              <a:rPr lang="fr-BE" sz="1600" dirty="0"/>
            </a:br>
            <a:r>
              <a:rPr lang="fr-BE" sz="1600" dirty="0">
                <a:solidFill>
                  <a:srgbClr val="000000"/>
                </a:solidFill>
              </a:rPr>
              <a:t> </a:t>
            </a:r>
            <a:br>
              <a:rPr lang="fr-BE" sz="1600" dirty="0"/>
            </a:br>
            <a:r>
              <a:rPr lang="fr-BE" sz="1600" dirty="0">
                <a:solidFill>
                  <a:srgbClr val="000000"/>
                </a:solidFill>
              </a:rPr>
              <a:t>Mais, vrai, j’ai trop pleuré ! Les Aubes sont navrantes.</a:t>
            </a:r>
            <a:br>
              <a:rPr lang="fr-BE" sz="1600" dirty="0"/>
            </a:br>
            <a:r>
              <a:rPr lang="fr-BE" sz="1600" dirty="0">
                <a:solidFill>
                  <a:srgbClr val="000000"/>
                </a:solidFill>
              </a:rPr>
              <a:t>Toute lune est atroce et tout soleil amer :</a:t>
            </a:r>
            <a:br>
              <a:rPr lang="fr-BE" sz="1600" dirty="0"/>
            </a:br>
            <a:r>
              <a:rPr lang="fr-BE" sz="1600" dirty="0">
                <a:solidFill>
                  <a:srgbClr val="000000"/>
                </a:solidFill>
              </a:rPr>
              <a:t>L’âcre amour m’a gonflé de torpeurs enivrantes</a:t>
            </a:r>
            <a:br>
              <a:rPr lang="fr-BE" sz="1600" dirty="0"/>
            </a:br>
            <a:r>
              <a:rPr lang="fr-BE" sz="1600" dirty="0">
                <a:solidFill>
                  <a:srgbClr val="FF0000"/>
                </a:solidFill>
              </a:rPr>
              <a:t>Ô que ma quille </a:t>
            </a:r>
            <a:r>
              <a:rPr lang="fr-BE" sz="1600" dirty="0">
                <a:solidFill>
                  <a:schemeClr val="accent1"/>
                </a:solidFill>
              </a:rPr>
              <a:t>(</a:t>
            </a:r>
            <a:r>
              <a:rPr lang="fr-BE" sz="1600" dirty="0" err="1">
                <a:solidFill>
                  <a:schemeClr val="accent1"/>
                </a:solidFill>
              </a:rPr>
              <a:t>chiglia</a:t>
            </a:r>
            <a:r>
              <a:rPr lang="fr-BE" sz="1600" dirty="0">
                <a:solidFill>
                  <a:schemeClr val="accent1"/>
                </a:solidFill>
              </a:rPr>
              <a:t>) </a:t>
            </a:r>
            <a:r>
              <a:rPr lang="fr-BE" sz="1600" dirty="0">
                <a:solidFill>
                  <a:srgbClr val="FF0000"/>
                </a:solidFill>
              </a:rPr>
              <a:t>éclate ! Ô que j'aille à la mer </a:t>
            </a:r>
            <a:r>
              <a:rPr lang="fr-BE" sz="1600" dirty="0">
                <a:solidFill>
                  <a:srgbClr val="000000"/>
                </a:solidFill>
              </a:rPr>
              <a:t>!</a:t>
            </a:r>
            <a:r>
              <a:rPr lang="fr-BE" sz="1600" b="1" dirty="0">
                <a:solidFill>
                  <a:srgbClr val="000000"/>
                </a:solidFill>
              </a:rPr>
              <a:t> </a:t>
            </a:r>
            <a:r>
              <a:rPr lang="fr-BE" sz="1600" dirty="0">
                <a:solidFill>
                  <a:srgbClr val="000000"/>
                </a:solidFill>
              </a:rPr>
              <a:t>[…]</a:t>
            </a:r>
          </a:p>
          <a:p>
            <a:r>
              <a:rPr lang="fr-BE" sz="1600" b="1" dirty="0">
                <a:solidFill>
                  <a:srgbClr val="000000"/>
                </a:solidFill>
              </a:rPr>
              <a:t>(Arthur Rimbaud, « Le bateau ivre », 1871)</a:t>
            </a:r>
          </a:p>
          <a:p>
            <a:endParaRPr lang="fr-BE" dirty="0"/>
          </a:p>
        </p:txBody>
      </p:sp>
      <p:sp>
        <p:nvSpPr>
          <p:cNvPr id="5" name="TextBox 4">
            <a:extLst>
              <a:ext uri="{FF2B5EF4-FFF2-40B4-BE49-F238E27FC236}">
                <a16:creationId xmlns:a16="http://schemas.microsoft.com/office/drawing/2014/main" id="{B51DC8CB-D87D-4712-A40C-396BCC0205DB}"/>
              </a:ext>
            </a:extLst>
          </p:cNvPr>
          <p:cNvSpPr txBox="1"/>
          <p:nvPr/>
        </p:nvSpPr>
        <p:spPr>
          <a:xfrm>
            <a:off x="571659" y="470002"/>
            <a:ext cx="8084714" cy="461665"/>
          </a:xfrm>
          <a:prstGeom prst="rect">
            <a:avLst/>
          </a:prstGeom>
          <a:noFill/>
        </p:spPr>
        <p:txBody>
          <a:bodyPr wrap="none" rtlCol="0">
            <a:spAutoFit/>
          </a:bodyPr>
          <a:lstStyle/>
          <a:p>
            <a:r>
              <a:rPr lang="fr-BE" sz="2400" b="1" dirty="0"/>
              <a:t>1. La nave, </a:t>
            </a:r>
            <a:r>
              <a:rPr lang="fr-BE" sz="2400" b="1" dirty="0" err="1"/>
              <a:t>emblema</a:t>
            </a:r>
            <a:r>
              <a:rPr lang="fr-BE" sz="2400" b="1" dirty="0"/>
              <a:t> </a:t>
            </a:r>
            <a:r>
              <a:rPr lang="fr-BE" sz="2400" b="1" dirty="0" err="1"/>
              <a:t>dell’emancipazione</a:t>
            </a:r>
            <a:r>
              <a:rPr lang="fr-BE" sz="2400" b="1" dirty="0"/>
              <a:t> e </a:t>
            </a:r>
            <a:r>
              <a:rPr lang="fr-BE" sz="2400" b="1" dirty="0" err="1"/>
              <a:t>della</a:t>
            </a:r>
            <a:r>
              <a:rPr lang="fr-BE" sz="2400" b="1" dirty="0"/>
              <a:t> </a:t>
            </a:r>
            <a:r>
              <a:rPr lang="fr-BE" sz="2400" b="1" dirty="0" err="1"/>
              <a:t>disubbidienza</a:t>
            </a:r>
            <a:endParaRPr lang="fr-BE" sz="2400" b="1" dirty="0"/>
          </a:p>
        </p:txBody>
      </p:sp>
      <p:sp>
        <p:nvSpPr>
          <p:cNvPr id="4" name="Rectangle 3">
            <a:extLst>
              <a:ext uri="{FF2B5EF4-FFF2-40B4-BE49-F238E27FC236}">
                <a16:creationId xmlns:a16="http://schemas.microsoft.com/office/drawing/2014/main" id="{4ACA1768-10A0-4738-BE00-C33DE6E0E291}"/>
              </a:ext>
            </a:extLst>
          </p:cNvPr>
          <p:cNvSpPr/>
          <p:nvPr/>
        </p:nvSpPr>
        <p:spPr>
          <a:xfrm>
            <a:off x="5082904" y="4752863"/>
            <a:ext cx="6836272" cy="1323439"/>
          </a:xfrm>
          <a:prstGeom prst="rect">
            <a:avLst/>
          </a:prstGeom>
        </p:spPr>
        <p:txBody>
          <a:bodyPr wrap="square">
            <a:spAutoFit/>
          </a:bodyPr>
          <a:lstStyle/>
          <a:p>
            <a:pPr lvl="0" eaLnBrk="0" fontAlgn="base" hangingPunct="0">
              <a:spcBef>
                <a:spcPct val="0"/>
              </a:spcBef>
              <a:spcAft>
                <a:spcPct val="0"/>
              </a:spcAft>
            </a:pPr>
            <a:r>
              <a:rPr lang="en-US" altLang="en-US" sz="1600" dirty="0" err="1"/>
              <a:t>Je</a:t>
            </a:r>
            <a:r>
              <a:rPr lang="en-US" altLang="en-US" sz="1600" dirty="0"/>
              <a:t> me </a:t>
            </a:r>
            <a:r>
              <a:rPr lang="en-US" altLang="en-US" sz="1600" dirty="0" err="1"/>
              <a:t>sentais</a:t>
            </a:r>
            <a:r>
              <a:rPr lang="en-US" altLang="en-US" sz="1600" dirty="0"/>
              <a:t>, </a:t>
            </a:r>
            <a:r>
              <a:rPr lang="en-US" altLang="en-US" sz="1600" dirty="0" err="1"/>
              <a:t>pareil</a:t>
            </a:r>
            <a:r>
              <a:rPr lang="en-US" altLang="en-US" sz="1600" dirty="0"/>
              <a:t> au </a:t>
            </a:r>
            <a:r>
              <a:rPr lang="en-US" altLang="en-US" sz="1600" dirty="0" err="1"/>
              <a:t>prisonnier</a:t>
            </a:r>
            <a:r>
              <a:rPr lang="en-US" altLang="en-US" sz="1600" dirty="0"/>
              <a:t> </a:t>
            </a:r>
            <a:r>
              <a:rPr lang="en-US" altLang="en-US" sz="1600" dirty="0" err="1"/>
              <a:t>brusquement</a:t>
            </a:r>
            <a:r>
              <a:rPr lang="en-US" altLang="en-US" sz="1600" dirty="0"/>
              <a:t> </a:t>
            </a:r>
            <a:r>
              <a:rPr lang="en-US" altLang="en-US" sz="1600" dirty="0" err="1"/>
              <a:t>élargi</a:t>
            </a:r>
            <a:r>
              <a:rPr lang="en-US" altLang="en-US" sz="1600" dirty="0"/>
              <a:t>, </a:t>
            </a:r>
            <a:r>
              <a:rPr lang="en-US" altLang="en-US" sz="1600" dirty="0" err="1"/>
              <a:t>pris</a:t>
            </a:r>
            <a:r>
              <a:rPr lang="en-US" altLang="en-US" sz="1600" dirty="0"/>
              <a:t> de </a:t>
            </a:r>
            <a:r>
              <a:rPr lang="en-US" altLang="en-US" sz="1600" dirty="0" err="1"/>
              <a:t>vertige</a:t>
            </a:r>
            <a:r>
              <a:rPr lang="en-US" altLang="en-US" sz="1600" dirty="0"/>
              <a:t>,</a:t>
            </a:r>
          </a:p>
          <a:p>
            <a:pPr lvl="0" eaLnBrk="0" fontAlgn="base" hangingPunct="0">
              <a:spcBef>
                <a:spcPct val="0"/>
              </a:spcBef>
              <a:spcAft>
                <a:spcPct val="0"/>
              </a:spcAft>
            </a:pPr>
            <a:r>
              <a:rPr lang="en-US" altLang="en-US" sz="1600" dirty="0" err="1"/>
              <a:t>pareil</a:t>
            </a:r>
            <a:r>
              <a:rPr lang="en-US" altLang="en-US" sz="1600" dirty="0"/>
              <a:t> au </a:t>
            </a:r>
            <a:r>
              <a:rPr lang="en-US" altLang="en-US" sz="1600" dirty="0" err="1"/>
              <a:t>cerf-volant</a:t>
            </a:r>
            <a:r>
              <a:rPr lang="en-US" altLang="en-US" sz="1600" dirty="0"/>
              <a:t> </a:t>
            </a:r>
            <a:r>
              <a:rPr lang="en-US" altLang="en-US" sz="1600" dirty="0" err="1"/>
              <a:t>dont</a:t>
            </a:r>
            <a:r>
              <a:rPr lang="en-US" altLang="en-US" sz="1600" dirty="0"/>
              <a:t> on </a:t>
            </a:r>
            <a:r>
              <a:rPr lang="en-US" altLang="en-US" sz="1600" dirty="0" err="1"/>
              <a:t>aurait</a:t>
            </a:r>
            <a:r>
              <a:rPr lang="en-US" altLang="en-US" sz="1600" dirty="0"/>
              <a:t> </a:t>
            </a:r>
            <a:r>
              <a:rPr lang="en-US" altLang="en-US" sz="1600" dirty="0" err="1"/>
              <a:t>soudain</a:t>
            </a:r>
            <a:r>
              <a:rPr lang="en-US" altLang="en-US" sz="1600" dirty="0"/>
              <a:t> coupé la </a:t>
            </a:r>
            <a:r>
              <a:rPr lang="en-US" altLang="en-US" sz="1600" dirty="0" err="1"/>
              <a:t>corde</a:t>
            </a:r>
            <a:r>
              <a:rPr lang="en-US" altLang="en-US" sz="1600" dirty="0"/>
              <a:t>, à </a:t>
            </a:r>
            <a:r>
              <a:rPr lang="en-US" altLang="en-US" sz="1600" dirty="0">
                <a:solidFill>
                  <a:srgbClr val="FF0000"/>
                </a:solidFill>
              </a:rPr>
              <a:t>la </a:t>
            </a:r>
            <a:r>
              <a:rPr lang="en-US" altLang="en-US" sz="1600" dirty="0" err="1">
                <a:solidFill>
                  <a:srgbClr val="FF0000"/>
                </a:solidFill>
              </a:rPr>
              <a:t>barque</a:t>
            </a:r>
            <a:r>
              <a:rPr lang="en-US" altLang="en-US" sz="1600" dirty="0">
                <a:solidFill>
                  <a:srgbClr val="FF0000"/>
                </a:solidFill>
              </a:rPr>
              <a:t> </a:t>
            </a:r>
            <a:r>
              <a:rPr lang="en-US" altLang="en-US" sz="1600" dirty="0" err="1">
                <a:solidFill>
                  <a:srgbClr val="FF0000"/>
                </a:solidFill>
              </a:rPr>
              <a:t>en</a:t>
            </a:r>
            <a:r>
              <a:rPr lang="en-US" altLang="en-US" sz="1600" dirty="0">
                <a:solidFill>
                  <a:srgbClr val="FF0000"/>
                </a:solidFill>
              </a:rPr>
              <a:t> rupture </a:t>
            </a:r>
            <a:r>
              <a:rPr lang="en-US" altLang="en-US" sz="1600" dirty="0" err="1">
                <a:solidFill>
                  <a:srgbClr val="FF0000"/>
                </a:solidFill>
              </a:rPr>
              <a:t>d’amarre</a:t>
            </a:r>
            <a:r>
              <a:rPr lang="en-US" altLang="en-US" sz="1600" dirty="0">
                <a:solidFill>
                  <a:srgbClr val="FF0000"/>
                </a:solidFill>
              </a:rPr>
              <a:t> </a:t>
            </a:r>
            <a:r>
              <a:rPr lang="en-US" altLang="en-US" sz="1600" i="1" dirty="0">
                <a:solidFill>
                  <a:schemeClr val="accent1"/>
                </a:solidFill>
              </a:rPr>
              <a:t>(la </a:t>
            </a:r>
            <a:r>
              <a:rPr lang="en-US" altLang="en-US" sz="1600" i="1" dirty="0" err="1">
                <a:solidFill>
                  <a:schemeClr val="accent1"/>
                </a:solidFill>
              </a:rPr>
              <a:t>barca</a:t>
            </a:r>
            <a:r>
              <a:rPr lang="en-US" altLang="en-US" sz="1600" i="1" dirty="0">
                <a:solidFill>
                  <a:schemeClr val="accent1"/>
                </a:solidFill>
              </a:rPr>
              <a:t> in </a:t>
            </a:r>
            <a:r>
              <a:rPr lang="en-US" altLang="en-US" sz="1600" i="1" dirty="0" err="1">
                <a:solidFill>
                  <a:schemeClr val="accent1"/>
                </a:solidFill>
              </a:rPr>
              <a:t>rottura</a:t>
            </a:r>
            <a:r>
              <a:rPr lang="en-US" altLang="en-US" sz="1600" i="1" dirty="0">
                <a:solidFill>
                  <a:schemeClr val="accent1"/>
                </a:solidFill>
              </a:rPr>
              <a:t> di </a:t>
            </a:r>
            <a:r>
              <a:rPr lang="en-US" altLang="en-US" sz="1600" i="1" dirty="0" err="1">
                <a:solidFill>
                  <a:schemeClr val="accent1"/>
                </a:solidFill>
              </a:rPr>
              <a:t>ormeggi</a:t>
            </a:r>
            <a:r>
              <a:rPr lang="en-US" altLang="en-US" sz="1600" i="1" dirty="0">
                <a:solidFill>
                  <a:schemeClr val="accent1"/>
                </a:solidFill>
              </a:rPr>
              <a:t>),  </a:t>
            </a:r>
            <a:r>
              <a:rPr lang="en-US" altLang="en-US" sz="1600" dirty="0"/>
              <a:t>à </a:t>
            </a:r>
            <a:r>
              <a:rPr lang="en-US" altLang="en-US" sz="1600" dirty="0" err="1">
                <a:solidFill>
                  <a:srgbClr val="FF0000"/>
                </a:solidFill>
              </a:rPr>
              <a:t>l'épave</a:t>
            </a:r>
            <a:r>
              <a:rPr lang="en-US" altLang="en-US" sz="1600" dirty="0">
                <a:solidFill>
                  <a:srgbClr val="FF0000"/>
                </a:solidFill>
              </a:rPr>
              <a:t> </a:t>
            </a:r>
            <a:r>
              <a:rPr lang="en-US" altLang="en-US" sz="1600" dirty="0" err="1">
                <a:solidFill>
                  <a:srgbClr val="FF0000"/>
                </a:solidFill>
              </a:rPr>
              <a:t>dont</a:t>
            </a:r>
            <a:r>
              <a:rPr lang="en-US" altLang="en-US" sz="1600" dirty="0">
                <a:solidFill>
                  <a:srgbClr val="FF0000"/>
                </a:solidFill>
              </a:rPr>
              <a:t> le vent et le </a:t>
            </a:r>
            <a:r>
              <a:rPr lang="en-US" altLang="en-US" sz="1600" dirty="0" err="1">
                <a:solidFill>
                  <a:srgbClr val="FF0000"/>
                </a:solidFill>
              </a:rPr>
              <a:t>flot</a:t>
            </a:r>
            <a:r>
              <a:rPr lang="en-US" altLang="en-US" sz="1600" dirty="0">
                <a:solidFill>
                  <a:srgbClr val="FF0000"/>
                </a:solidFill>
              </a:rPr>
              <a:t> </a:t>
            </a:r>
            <a:r>
              <a:rPr lang="en-US" altLang="en-US" sz="1600" dirty="0" err="1">
                <a:solidFill>
                  <a:srgbClr val="FF0000"/>
                </a:solidFill>
              </a:rPr>
              <a:t>vont</a:t>
            </a:r>
            <a:r>
              <a:rPr lang="en-US" altLang="en-US" sz="1600" dirty="0">
                <a:solidFill>
                  <a:srgbClr val="FF0000"/>
                </a:solidFill>
              </a:rPr>
              <a:t> </a:t>
            </a:r>
            <a:r>
              <a:rPr lang="en-US" altLang="en-US" sz="1600" dirty="0" err="1">
                <a:solidFill>
                  <a:srgbClr val="FF0000"/>
                </a:solidFill>
              </a:rPr>
              <a:t>jouer</a:t>
            </a:r>
            <a:r>
              <a:rPr lang="en-US" altLang="en-US" sz="1600" dirty="0">
                <a:solidFill>
                  <a:srgbClr val="FF0000"/>
                </a:solidFill>
              </a:rPr>
              <a:t> </a:t>
            </a:r>
            <a:r>
              <a:rPr lang="en-US" altLang="en-US" sz="1600" i="1" dirty="0">
                <a:solidFill>
                  <a:schemeClr val="accent1"/>
                </a:solidFill>
              </a:rPr>
              <a:t>(</a:t>
            </a:r>
            <a:r>
              <a:rPr lang="en-US" altLang="en-US" sz="1600" i="1" dirty="0" err="1">
                <a:solidFill>
                  <a:schemeClr val="accent1"/>
                </a:solidFill>
              </a:rPr>
              <a:t>il</a:t>
            </a:r>
            <a:r>
              <a:rPr lang="en-US" altLang="en-US" sz="1600" i="1" dirty="0">
                <a:solidFill>
                  <a:schemeClr val="accent1"/>
                </a:solidFill>
              </a:rPr>
              <a:t> </a:t>
            </a:r>
            <a:r>
              <a:rPr lang="en-US" altLang="en-US" sz="1600" i="1" dirty="0" err="1">
                <a:solidFill>
                  <a:schemeClr val="accent1"/>
                </a:solidFill>
              </a:rPr>
              <a:t>relitto</a:t>
            </a:r>
            <a:r>
              <a:rPr lang="en-US" altLang="en-US" sz="1600" i="1" dirty="0">
                <a:solidFill>
                  <a:schemeClr val="accent1"/>
                </a:solidFill>
              </a:rPr>
              <a:t> </a:t>
            </a:r>
            <a:r>
              <a:rPr lang="en-US" altLang="en-US" sz="1600" i="1" dirty="0" err="1">
                <a:solidFill>
                  <a:schemeClr val="accent1"/>
                </a:solidFill>
              </a:rPr>
              <a:t>alle</a:t>
            </a:r>
            <a:r>
              <a:rPr lang="en-US" altLang="en-US" sz="1600" i="1" dirty="0">
                <a:solidFill>
                  <a:schemeClr val="accent1"/>
                </a:solidFill>
              </a:rPr>
              <a:t> prese con </a:t>
            </a:r>
            <a:r>
              <a:rPr lang="en-US" altLang="en-US" sz="1600" i="1" dirty="0" err="1">
                <a:solidFill>
                  <a:schemeClr val="accent1"/>
                </a:solidFill>
              </a:rPr>
              <a:t>il</a:t>
            </a:r>
            <a:r>
              <a:rPr lang="en-US" altLang="en-US" sz="1600" i="1" dirty="0">
                <a:solidFill>
                  <a:schemeClr val="accent1"/>
                </a:solidFill>
              </a:rPr>
              <a:t> </a:t>
            </a:r>
            <a:r>
              <a:rPr lang="en-US" altLang="en-US" sz="1600" i="1" dirty="0" err="1">
                <a:solidFill>
                  <a:schemeClr val="accent1"/>
                </a:solidFill>
              </a:rPr>
              <a:t>vento</a:t>
            </a:r>
            <a:r>
              <a:rPr lang="en-US" altLang="en-US" sz="1600" i="1" dirty="0">
                <a:solidFill>
                  <a:schemeClr val="accent1"/>
                </a:solidFill>
              </a:rPr>
              <a:t> e I </a:t>
            </a:r>
            <a:r>
              <a:rPr lang="en-US" altLang="en-US" sz="1600" i="1" dirty="0" err="1">
                <a:solidFill>
                  <a:schemeClr val="accent1"/>
                </a:solidFill>
              </a:rPr>
              <a:t>flussi</a:t>
            </a:r>
            <a:r>
              <a:rPr lang="en-US" altLang="en-US" sz="1600" i="1" dirty="0">
                <a:solidFill>
                  <a:schemeClr val="accent1"/>
                </a:solidFill>
              </a:rPr>
              <a:t>) </a:t>
            </a:r>
          </a:p>
          <a:p>
            <a:pPr lvl="0" eaLnBrk="0" fontAlgn="base" hangingPunct="0">
              <a:spcBef>
                <a:spcPct val="0"/>
              </a:spcBef>
              <a:spcAft>
                <a:spcPct val="0"/>
              </a:spcAft>
            </a:pPr>
            <a:r>
              <a:rPr lang="en-US" altLang="en-US" sz="1600" b="1" dirty="0"/>
              <a:t>(André Gide, </a:t>
            </a:r>
            <a:r>
              <a:rPr lang="en-US" altLang="en-US" sz="1600" b="1" i="1" dirty="0"/>
              <a:t>Si le grain ne </a:t>
            </a:r>
            <a:r>
              <a:rPr lang="en-US" altLang="en-US" sz="1600" b="1" i="1" dirty="0" err="1"/>
              <a:t>meurt</a:t>
            </a:r>
            <a:r>
              <a:rPr lang="en-US" altLang="en-US" sz="1600" b="1" i="1" dirty="0"/>
              <a:t>, </a:t>
            </a:r>
            <a:r>
              <a:rPr lang="en-US" altLang="en-US" sz="1600" b="1" dirty="0"/>
              <a:t>1926)</a:t>
            </a:r>
          </a:p>
        </p:txBody>
      </p:sp>
    </p:spTree>
    <p:extLst>
      <p:ext uri="{BB962C8B-B14F-4D97-AF65-F5344CB8AC3E}">
        <p14:creationId xmlns:p14="http://schemas.microsoft.com/office/powerpoint/2010/main" val="43263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85969" y="3484623"/>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chemeClr val="tx1"/>
                </a:solidFill>
                <a:effectLst/>
                <a:latin typeface="+mn-lt"/>
              </a:rPr>
            </a:br>
            <a:br>
              <a:rPr kumimoji="0" lang="en-US" altLang="en-US" sz="1600" b="0" i="0" u="none" strike="noStrike" cap="none" normalizeH="0" baseline="0" dirty="0">
                <a:ln>
                  <a:noFill/>
                </a:ln>
                <a:solidFill>
                  <a:schemeClr val="tx1"/>
                </a:solidFill>
                <a:effectLst/>
                <a:latin typeface="+mn-lt"/>
              </a:rPr>
            </a:br>
            <a:endParaRPr kumimoji="0" lang="en-US" altLang="en-US" sz="1600" b="0" i="0" u="none" strike="noStrike" cap="none" normalizeH="0" baseline="0" dirty="0">
              <a:ln>
                <a:noFill/>
              </a:ln>
              <a:solidFill>
                <a:schemeClr val="tx1"/>
              </a:solidFill>
              <a:effectLst/>
              <a:latin typeface="+mn-lt"/>
            </a:endParaRPr>
          </a:p>
        </p:txBody>
      </p:sp>
      <p:sp>
        <p:nvSpPr>
          <p:cNvPr id="7" name="Rectangle 11"/>
          <p:cNvSpPr>
            <a:spLocks noChangeArrowheads="1"/>
          </p:cNvSpPr>
          <p:nvPr/>
        </p:nvSpPr>
        <p:spPr bwMode="auto">
          <a:xfrm>
            <a:off x="0" y="4922232"/>
            <a:ext cx="184731"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chemeClr val="tx1"/>
                </a:solidFill>
                <a:effectLst/>
                <a:latin typeface="+mn-lt"/>
              </a:rPr>
            </a:br>
            <a:br>
              <a:rPr kumimoji="0" lang="en-US" altLang="en-US" sz="1600" b="0" i="0" u="none" strike="noStrike" cap="none" normalizeH="0" baseline="0" dirty="0">
                <a:ln>
                  <a:noFill/>
                </a:ln>
                <a:solidFill>
                  <a:schemeClr val="tx1"/>
                </a:solidFill>
                <a:effectLst/>
                <a:latin typeface="+mn-lt"/>
              </a:rPr>
            </a:b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latin typeface="+mn-lt"/>
            </a:endParaRPr>
          </a:p>
        </p:txBody>
      </p:sp>
      <p:pic>
        <p:nvPicPr>
          <p:cNvPr id="1036" name="Picture 12" descr="André G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2200" y="-182563"/>
            <a:ext cx="10477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blogcamminarenellastoria.files.wordpress.com/2015/12/3-giona-ecc80-gettato-in-mare-otranto-mosaico-della-cattedrale.jpg">
            <a:extLst>
              <a:ext uri="{FF2B5EF4-FFF2-40B4-BE49-F238E27FC236}">
                <a16:creationId xmlns:a16="http://schemas.microsoft.com/office/drawing/2014/main" id="{7F701637-2B19-4CB9-8B04-1B01E9303F4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029161" y="310313"/>
            <a:ext cx="3219543" cy="22902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D076D05-0BFE-40B7-B018-F779FD57E8EF}"/>
              </a:ext>
            </a:extLst>
          </p:cNvPr>
          <p:cNvSpPr/>
          <p:nvPr/>
        </p:nvSpPr>
        <p:spPr>
          <a:xfrm>
            <a:off x="6421157" y="2600520"/>
            <a:ext cx="6096000" cy="338554"/>
          </a:xfrm>
          <a:prstGeom prst="rect">
            <a:avLst/>
          </a:prstGeom>
        </p:spPr>
        <p:txBody>
          <a:bodyPr>
            <a:spAutoFit/>
          </a:bodyPr>
          <a:lstStyle/>
          <a:p>
            <a:r>
              <a:rPr lang="it-IT" sz="1600" dirty="0"/>
              <a:t>Giona è gettato in mare (Otranto, mosaico della Cattedrale)</a:t>
            </a:r>
            <a:endParaRPr lang="fr-BE" sz="1600" dirty="0"/>
          </a:p>
        </p:txBody>
      </p:sp>
      <p:sp>
        <p:nvSpPr>
          <p:cNvPr id="12" name="Rectangle 11">
            <a:extLst>
              <a:ext uri="{FF2B5EF4-FFF2-40B4-BE49-F238E27FC236}">
                <a16:creationId xmlns:a16="http://schemas.microsoft.com/office/drawing/2014/main" id="{D4E03ADA-5F61-48D4-AE75-4785BAD7AEE2}"/>
              </a:ext>
            </a:extLst>
          </p:cNvPr>
          <p:cNvSpPr/>
          <p:nvPr/>
        </p:nvSpPr>
        <p:spPr>
          <a:xfrm>
            <a:off x="407784" y="379517"/>
            <a:ext cx="6096000" cy="2339102"/>
          </a:xfrm>
          <a:prstGeom prst="rect">
            <a:avLst/>
          </a:prstGeom>
        </p:spPr>
        <p:txBody>
          <a:bodyPr>
            <a:spAutoFit/>
          </a:bodyPr>
          <a:lstStyle/>
          <a:p>
            <a:r>
              <a:rPr lang="en-US" sz="1600" dirty="0"/>
              <a:t>With this </a:t>
            </a:r>
            <a:r>
              <a:rPr lang="en-US" sz="1600" b="1" dirty="0"/>
              <a:t>sin of</a:t>
            </a:r>
            <a:r>
              <a:rPr lang="en-US" sz="1600" dirty="0"/>
              <a:t> </a:t>
            </a:r>
            <a:r>
              <a:rPr lang="en-US" sz="1600" b="1" dirty="0"/>
              <a:t>disobedience</a:t>
            </a:r>
            <a:r>
              <a:rPr lang="en-US" sz="1600" dirty="0"/>
              <a:t> in him, Jonah still further flouts at God, by seeking to flee from Him. He thinks that a ship made by men will carry him into countries where God does not reign, but only the Captains of this earth. He skulks about the wharves of Joppa [Jaffa], and seeks a ship that’s bound for </a:t>
            </a:r>
            <a:r>
              <a:rPr lang="en-US" sz="1600" b="1" dirty="0"/>
              <a:t>Tarshish</a:t>
            </a:r>
            <a:r>
              <a:rPr lang="en-US" sz="1600" dirty="0"/>
              <a:t>. There lurks, perhaps, a hitherto unheeded meaning here. By all accounts Tarshish could have been no other city than the modern </a:t>
            </a:r>
            <a:r>
              <a:rPr lang="en-US" sz="1600" b="1" dirty="0"/>
              <a:t>Cadiz</a:t>
            </a:r>
            <a:r>
              <a:rPr lang="en-US" sz="1600" dirty="0"/>
              <a:t>.</a:t>
            </a:r>
          </a:p>
          <a:p>
            <a:r>
              <a:rPr lang="en-US" sz="1600" dirty="0"/>
              <a:t>(</a:t>
            </a:r>
            <a:r>
              <a:rPr lang="en-US" sz="1600" b="1" dirty="0"/>
              <a:t>Herman Melville, </a:t>
            </a:r>
            <a:r>
              <a:rPr lang="en-US" sz="1600" b="1" i="1" dirty="0"/>
              <a:t>Moby Dick</a:t>
            </a:r>
            <a:r>
              <a:rPr lang="en-US" sz="1600" dirty="0"/>
              <a:t>, 1851)</a:t>
            </a:r>
            <a:endParaRPr lang="fr-BE" sz="1600" dirty="0"/>
          </a:p>
          <a:p>
            <a:endParaRPr lang="fr-BE" dirty="0"/>
          </a:p>
        </p:txBody>
      </p:sp>
      <p:pic>
        <p:nvPicPr>
          <p:cNvPr id="10" name="Picture 4" descr="Gregory Peck as Captain Ahab in Moby Dick, 1954.">
            <a:extLst>
              <a:ext uri="{FF2B5EF4-FFF2-40B4-BE49-F238E27FC236}">
                <a16:creationId xmlns:a16="http://schemas.microsoft.com/office/drawing/2014/main" id="{4E84868C-C93D-4443-A626-D84F51F9B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284" y="3130085"/>
            <a:ext cx="1638547" cy="28623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Ã©sultat de recherche d'images pour &quot;moby dick immagine&quot;">
            <a:extLst>
              <a:ext uri="{FF2B5EF4-FFF2-40B4-BE49-F238E27FC236}">
                <a16:creationId xmlns:a16="http://schemas.microsoft.com/office/drawing/2014/main" id="{D0FEBD5C-B28C-4CCE-ABB6-B6C245E2CE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30" t="2061" r="8460" b="2272"/>
          <a:stretch/>
        </p:blipFill>
        <p:spPr bwMode="auto">
          <a:xfrm>
            <a:off x="6161880" y="3941909"/>
            <a:ext cx="3124227" cy="202045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07D11BA-13A2-4C40-A219-5B6944FB28FB}"/>
              </a:ext>
            </a:extLst>
          </p:cNvPr>
          <p:cNvSpPr/>
          <p:nvPr/>
        </p:nvSpPr>
        <p:spPr>
          <a:xfrm>
            <a:off x="3231786" y="6035158"/>
            <a:ext cx="8740872" cy="338554"/>
          </a:xfrm>
          <a:prstGeom prst="rect">
            <a:avLst/>
          </a:prstGeom>
        </p:spPr>
        <p:txBody>
          <a:bodyPr wrap="square">
            <a:spAutoFit/>
          </a:bodyPr>
          <a:lstStyle/>
          <a:p>
            <a:r>
              <a:rPr lang="fr-BE" sz="1600" dirty="0">
                <a:solidFill>
                  <a:srgbClr val="222222"/>
                </a:solidFill>
              </a:rPr>
              <a:t>John Huston, </a:t>
            </a:r>
            <a:r>
              <a:rPr lang="fr-BE" sz="1600" i="1" dirty="0">
                <a:solidFill>
                  <a:srgbClr val="222222"/>
                </a:solidFill>
              </a:rPr>
              <a:t>Moby Dick, </a:t>
            </a:r>
            <a:r>
              <a:rPr lang="fr-BE" sz="1600" dirty="0">
                <a:solidFill>
                  <a:srgbClr val="222222"/>
                </a:solidFill>
              </a:rPr>
              <a:t>1956, con Gregory Peck (</a:t>
            </a:r>
            <a:r>
              <a:rPr lang="fr-BE" sz="1600" dirty="0" err="1">
                <a:solidFill>
                  <a:srgbClr val="222222"/>
                </a:solidFill>
              </a:rPr>
              <a:t>capitano</a:t>
            </a:r>
            <a:r>
              <a:rPr lang="fr-BE" sz="1600" dirty="0">
                <a:solidFill>
                  <a:srgbClr val="222222"/>
                </a:solidFill>
              </a:rPr>
              <a:t> Achab)              </a:t>
            </a:r>
            <a:r>
              <a:rPr lang="fr-BE" sz="1600" dirty="0" err="1">
                <a:solidFill>
                  <a:srgbClr val="222222"/>
                </a:solidFill>
              </a:rPr>
              <a:t>Incisione</a:t>
            </a:r>
            <a:r>
              <a:rPr lang="fr-BE" sz="1600" dirty="0">
                <a:solidFill>
                  <a:srgbClr val="222222"/>
                </a:solidFill>
              </a:rPr>
              <a:t> per </a:t>
            </a:r>
            <a:r>
              <a:rPr lang="fr-BE" sz="1600" i="1" dirty="0">
                <a:solidFill>
                  <a:srgbClr val="222222"/>
                </a:solidFill>
              </a:rPr>
              <a:t>Moby Dick</a:t>
            </a:r>
          </a:p>
        </p:txBody>
      </p:sp>
      <p:pic>
        <p:nvPicPr>
          <p:cNvPr id="1028" name="Picture 4" descr="http://www.florenceprints.com/images/Mappe/Europa_Sanso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784" y="2939074"/>
            <a:ext cx="3674772" cy="28132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vemarieblog.files.wordpress.com/2014/05/moby-dick4.jpg?w=700&amp;h=">
            <a:extLst>
              <a:ext uri="{FF2B5EF4-FFF2-40B4-BE49-F238E27FC236}">
                <a16:creationId xmlns:a16="http://schemas.microsoft.com/office/drawing/2014/main" id="{8ADAFE9E-AA8C-41FB-9043-8717042DE1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69157" y="3429001"/>
            <a:ext cx="2410696" cy="260615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1121870" y="2128477"/>
            <a:ext cx="1921007" cy="29429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31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947" y="-77437"/>
            <a:ext cx="9136158" cy="2708434"/>
          </a:xfrm>
          <a:prstGeom prst="rect">
            <a:avLst/>
          </a:prstGeom>
          <a:noFill/>
        </p:spPr>
        <p:txBody>
          <a:bodyPr wrap="square" rtlCol="0">
            <a:spAutoFit/>
          </a:bodyPr>
          <a:lstStyle/>
          <a:p>
            <a:endParaRPr lang="fr-BE" b="1" dirty="0"/>
          </a:p>
          <a:p>
            <a:endParaRPr lang="fr-BE" sz="1600" b="1" dirty="0"/>
          </a:p>
          <a:p>
            <a:r>
              <a:rPr lang="it-IT" sz="1600" dirty="0"/>
              <a:t>Il</a:t>
            </a:r>
            <a:r>
              <a:rPr lang="fr-BE" sz="1600" dirty="0"/>
              <a:t> </a:t>
            </a:r>
            <a:r>
              <a:rPr lang="fr-BE" sz="1600" dirty="0" err="1"/>
              <a:t>tuffatore</a:t>
            </a:r>
            <a:r>
              <a:rPr lang="fr-BE" sz="1600" dirty="0"/>
              <a:t> di Paestum è </a:t>
            </a:r>
            <a:r>
              <a:rPr lang="fr-BE" sz="1600" dirty="0" err="1"/>
              <a:t>una</a:t>
            </a:r>
            <a:r>
              <a:rPr lang="fr-BE" sz="1600" dirty="0"/>
              <a:t> </a:t>
            </a:r>
            <a:r>
              <a:rPr lang="fr-BE" sz="1600" dirty="0" err="1"/>
              <a:t>splendida</a:t>
            </a:r>
            <a:r>
              <a:rPr lang="fr-BE" sz="1600" dirty="0"/>
              <a:t> </a:t>
            </a:r>
            <a:r>
              <a:rPr lang="fr-BE" sz="1600" dirty="0" err="1"/>
              <a:t>incarnazione</a:t>
            </a:r>
            <a:r>
              <a:rPr lang="fr-BE" sz="1600" dirty="0"/>
              <a:t> </a:t>
            </a:r>
            <a:r>
              <a:rPr lang="fr-BE" sz="1600" dirty="0" err="1"/>
              <a:t>del</a:t>
            </a:r>
            <a:r>
              <a:rPr lang="fr-BE" sz="1600" dirty="0"/>
              <a:t> </a:t>
            </a:r>
            <a:r>
              <a:rPr lang="fr-BE" sz="1600" i="1" dirty="0"/>
              <a:t>de-</a:t>
            </a:r>
            <a:r>
              <a:rPr lang="fr-BE" sz="1600" i="1" dirty="0" err="1"/>
              <a:t>siderium</a:t>
            </a:r>
            <a:r>
              <a:rPr lang="fr-BE" sz="1600" dirty="0"/>
              <a:t>,</a:t>
            </a:r>
          </a:p>
          <a:p>
            <a:r>
              <a:rPr lang="fr-BE" sz="1600" dirty="0" err="1"/>
              <a:t>questo</a:t>
            </a:r>
            <a:r>
              <a:rPr lang="fr-BE" sz="1600" dirty="0"/>
              <a:t> </a:t>
            </a:r>
            <a:r>
              <a:rPr lang="fr-BE" sz="1600" dirty="0" err="1"/>
              <a:t>misto</a:t>
            </a:r>
            <a:r>
              <a:rPr lang="fr-BE" sz="1600" dirty="0"/>
              <a:t> </a:t>
            </a:r>
            <a:r>
              <a:rPr lang="fr-BE" sz="1600" dirty="0" err="1"/>
              <a:t>inestricabile</a:t>
            </a:r>
            <a:r>
              <a:rPr lang="fr-BE" sz="1600" dirty="0"/>
              <a:t> tra </a:t>
            </a:r>
            <a:r>
              <a:rPr lang="fr-BE" sz="1600" dirty="0" err="1"/>
              <a:t>desiderio</a:t>
            </a:r>
            <a:r>
              <a:rPr lang="fr-BE" sz="1600" dirty="0"/>
              <a:t> e </a:t>
            </a:r>
            <a:r>
              <a:rPr lang="fr-BE" sz="1600" dirty="0" err="1"/>
              <a:t>frustrazione</a:t>
            </a:r>
            <a:r>
              <a:rPr lang="fr-BE" sz="1600" dirty="0"/>
              <a:t>. </a:t>
            </a:r>
          </a:p>
          <a:p>
            <a:r>
              <a:rPr lang="fr-BE" sz="1600" b="1" dirty="0"/>
              <a:t>(Bertrand Westphal, </a:t>
            </a:r>
            <a:r>
              <a:rPr lang="fr-BE" sz="1600" b="1" i="1" dirty="0"/>
              <a:t>Le monde plausible</a:t>
            </a:r>
            <a:r>
              <a:rPr lang="fr-BE" sz="1600" b="1" dirty="0"/>
              <a:t>, 2011)</a:t>
            </a:r>
          </a:p>
          <a:p>
            <a:endParaRPr lang="fr-BE" sz="1600" b="1" dirty="0"/>
          </a:p>
          <a:p>
            <a:endParaRPr lang="fr-BE" dirty="0"/>
          </a:p>
          <a:p>
            <a:endParaRPr lang="fr-BE" dirty="0"/>
          </a:p>
          <a:p>
            <a:endParaRPr lang="fr-BE" dirty="0"/>
          </a:p>
          <a:p>
            <a:endParaRPr lang="fr-BE" dirty="0"/>
          </a:p>
        </p:txBody>
      </p:sp>
      <p:pic>
        <p:nvPicPr>
          <p:cNvPr id="2050" name="Picture 2" descr="Paestum : la tombe du plongeur au mus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037" y="1536192"/>
            <a:ext cx="3921810" cy="20785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872" y="3654136"/>
            <a:ext cx="3412409" cy="338554"/>
          </a:xfrm>
          <a:prstGeom prst="rect">
            <a:avLst/>
          </a:prstGeom>
          <a:noFill/>
        </p:spPr>
        <p:txBody>
          <a:bodyPr wrap="none" rtlCol="0">
            <a:spAutoFit/>
          </a:bodyPr>
          <a:lstStyle/>
          <a:p>
            <a:r>
              <a:rPr lang="fr-BE" sz="1600" i="1" dirty="0"/>
              <a:t>Il </a:t>
            </a:r>
            <a:r>
              <a:rPr lang="fr-BE" sz="1600" i="1" dirty="0" err="1"/>
              <a:t>tuffatore</a:t>
            </a:r>
            <a:r>
              <a:rPr lang="fr-BE" sz="1600" dirty="0"/>
              <a:t>, </a:t>
            </a:r>
            <a:r>
              <a:rPr lang="fr-BE" sz="1600" dirty="0" err="1"/>
              <a:t>affresco</a:t>
            </a:r>
            <a:r>
              <a:rPr lang="fr-BE" sz="1600" dirty="0"/>
              <a:t>, Paestum, 480 </a:t>
            </a:r>
            <a:r>
              <a:rPr lang="fr-BE" sz="1600" dirty="0" err="1"/>
              <a:t>a.C</a:t>
            </a:r>
            <a:r>
              <a:rPr lang="fr-BE" sz="1600" dirty="0"/>
              <a:t>.</a:t>
            </a:r>
          </a:p>
        </p:txBody>
      </p:sp>
      <p:pic>
        <p:nvPicPr>
          <p:cNvPr id="6" name="Picture 2" descr="https://upload.wikimedia.org/wikipedia/commons/5/5a/Inf._26%2C_Anonimo_fiorentino%2C_Il_naufragio_della_nave_di_Ulisse%2C_1390-1400_ca..jpg">
            <a:hlinkClick r:id="rId3"/>
          </p:cNvPr>
          <p:cNvPicPr>
            <a:picLocks noChangeAspect="1"/>
          </p:cNvPicPr>
          <p:nvPr/>
        </p:nvPicPr>
        <p:blipFill>
          <a:blip r:embed="rId4"/>
          <a:srcRect/>
          <a:stretch>
            <a:fillRect/>
          </a:stretch>
        </p:blipFill>
        <p:spPr>
          <a:xfrm>
            <a:off x="9521513" y="2575471"/>
            <a:ext cx="2304325" cy="3456489"/>
          </a:xfrm>
          <a:prstGeom prst="rect">
            <a:avLst/>
          </a:prstGeom>
          <a:noFill/>
          <a:ln cap="flat">
            <a:noFill/>
          </a:ln>
        </p:spPr>
      </p:pic>
      <p:sp>
        <p:nvSpPr>
          <p:cNvPr id="4" name="Rectangle 3"/>
          <p:cNvSpPr/>
          <p:nvPr/>
        </p:nvSpPr>
        <p:spPr>
          <a:xfrm>
            <a:off x="5436312" y="1475084"/>
            <a:ext cx="6096000" cy="3570208"/>
          </a:xfrm>
          <a:prstGeom prst="rect">
            <a:avLst/>
          </a:prstGeom>
        </p:spPr>
        <p:txBody>
          <a:bodyPr>
            <a:spAutoFit/>
          </a:bodyPr>
          <a:lstStyle/>
          <a:p>
            <a:pPr>
              <a:defRPr sz="1800" b="0" i="0" u="none" strike="noStrike" kern="0" cap="none" spc="0" baseline="0">
                <a:solidFill>
                  <a:srgbClr val="000000"/>
                </a:solidFill>
                <a:uFillTx/>
              </a:defRPr>
            </a:pPr>
            <a:r>
              <a:rPr lang="it-IT" sz="1600" b="1" dirty="0"/>
              <a:t>Ma misi me per l’alto mare aperto</a:t>
            </a:r>
            <a:br>
              <a:rPr lang="fr-BE" sz="1600" dirty="0"/>
            </a:br>
            <a:r>
              <a:rPr lang="fr-BE" sz="1600" dirty="0"/>
              <a:t>[…]</a:t>
            </a:r>
          </a:p>
          <a:p>
            <a:pPr lvl="0">
              <a:defRPr sz="1800" b="0" i="0" u="none" strike="noStrike" kern="0" cap="none" spc="0" baseline="0">
                <a:solidFill>
                  <a:srgbClr val="000000"/>
                </a:solidFill>
                <a:uFillTx/>
              </a:defRPr>
            </a:pPr>
            <a:r>
              <a:rPr lang="fr-BE" sz="1600" dirty="0" err="1">
                <a:solidFill>
                  <a:srgbClr val="000000"/>
                </a:solidFill>
                <a:cs typeface="Arial" panose="020B0604020202020204" pitchFamily="34" charset="0"/>
              </a:rPr>
              <a:t>Considerate</a:t>
            </a:r>
            <a:r>
              <a:rPr lang="fr-BE" sz="1600" dirty="0">
                <a:solidFill>
                  <a:srgbClr val="000000"/>
                </a:solidFill>
                <a:cs typeface="Arial" panose="020B0604020202020204" pitchFamily="34" charset="0"/>
              </a:rPr>
              <a:t> la </a:t>
            </a:r>
            <a:r>
              <a:rPr lang="fr-BE" sz="1600" dirty="0" err="1">
                <a:solidFill>
                  <a:srgbClr val="000000"/>
                </a:solidFill>
                <a:cs typeface="Arial" panose="020B0604020202020204" pitchFamily="34" charset="0"/>
              </a:rPr>
              <a:t>vostra</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semenza</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err="1">
                <a:solidFill>
                  <a:srgbClr val="000000"/>
                </a:solidFill>
                <a:cs typeface="Arial" panose="020B0604020202020204" pitchFamily="34" charset="0"/>
              </a:rPr>
              <a:t>fatti</a:t>
            </a:r>
            <a:r>
              <a:rPr lang="fr-BE" sz="1600" dirty="0">
                <a:solidFill>
                  <a:srgbClr val="000000"/>
                </a:solidFill>
                <a:cs typeface="Arial" panose="020B0604020202020204" pitchFamily="34" charset="0"/>
              </a:rPr>
              <a:t> non </a:t>
            </a:r>
            <a:r>
              <a:rPr lang="fr-BE" sz="1600" dirty="0" err="1">
                <a:solidFill>
                  <a:srgbClr val="000000"/>
                </a:solidFill>
                <a:cs typeface="Arial" panose="020B0604020202020204" pitchFamily="34" charset="0"/>
              </a:rPr>
              <a:t>foste</a:t>
            </a:r>
            <a:r>
              <a:rPr lang="fr-BE" sz="1600" dirty="0">
                <a:solidFill>
                  <a:srgbClr val="000000"/>
                </a:solidFill>
                <a:cs typeface="Arial" panose="020B0604020202020204" pitchFamily="34" charset="0"/>
              </a:rPr>
              <a:t> a </a:t>
            </a:r>
            <a:r>
              <a:rPr lang="fr-BE" sz="1600" dirty="0" err="1">
                <a:solidFill>
                  <a:srgbClr val="000000"/>
                </a:solidFill>
                <a:cs typeface="Arial" panose="020B0604020202020204" pitchFamily="34" charset="0"/>
              </a:rPr>
              <a:t>viver</a:t>
            </a:r>
            <a:r>
              <a:rPr lang="fr-BE" sz="1600" dirty="0">
                <a:solidFill>
                  <a:srgbClr val="000000"/>
                </a:solidFill>
                <a:cs typeface="Arial" panose="020B0604020202020204" pitchFamily="34" charset="0"/>
              </a:rPr>
              <a:t> come </a:t>
            </a:r>
            <a:r>
              <a:rPr lang="fr-BE" sz="1600" dirty="0" err="1">
                <a:solidFill>
                  <a:srgbClr val="000000"/>
                </a:solidFill>
                <a:cs typeface="Arial" panose="020B0604020202020204" pitchFamily="34" charset="0"/>
              </a:rPr>
              <a:t>bruti</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ma per </a:t>
            </a:r>
            <a:r>
              <a:rPr lang="fr-BE" sz="1600" dirty="0" err="1">
                <a:solidFill>
                  <a:srgbClr val="000000"/>
                </a:solidFill>
                <a:cs typeface="Arial" panose="020B0604020202020204" pitchFamily="34" charset="0"/>
              </a:rPr>
              <a:t>seguir</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virtute</a:t>
            </a:r>
            <a:r>
              <a:rPr lang="fr-BE" sz="1600" dirty="0">
                <a:solidFill>
                  <a:srgbClr val="000000"/>
                </a:solidFill>
                <a:cs typeface="Arial" panose="020B0604020202020204" pitchFamily="34" charset="0"/>
              </a:rPr>
              <a:t> e </a:t>
            </a:r>
            <a:r>
              <a:rPr lang="fr-BE" sz="1600" dirty="0" err="1">
                <a:solidFill>
                  <a:srgbClr val="000000"/>
                </a:solidFill>
                <a:cs typeface="Arial" panose="020B0604020202020204" pitchFamily="34" charset="0"/>
              </a:rPr>
              <a:t>canoscenza</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it-IT" sz="1600" dirty="0"/>
              <a:t>de’ remi facemmo ali al </a:t>
            </a:r>
            <a:r>
              <a:rPr lang="it-IT" sz="1600" dirty="0">
                <a:solidFill>
                  <a:srgbClr val="FF0000"/>
                </a:solidFill>
              </a:rPr>
              <a:t>folle volo</a:t>
            </a:r>
            <a:r>
              <a:rPr lang="it-IT" sz="1600" dirty="0"/>
              <a:t>,</a:t>
            </a:r>
            <a:endParaRPr lang="fr-BE" sz="1600" dirty="0">
              <a:solidFill>
                <a:srgbClr val="000000"/>
              </a:solidFill>
              <a:cs typeface="Arial" panose="020B0604020202020204" pitchFamily="34" charset="0"/>
            </a:endParaRPr>
          </a:p>
          <a:p>
            <a:pPr>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err="1">
                <a:solidFill>
                  <a:srgbClr val="000000"/>
                </a:solidFill>
                <a:cs typeface="Arial" panose="020B0604020202020204" pitchFamily="34" charset="0"/>
              </a:rPr>
              <a:t>Tre</a:t>
            </a:r>
            <a:r>
              <a:rPr lang="fr-BE" sz="1600" dirty="0">
                <a:solidFill>
                  <a:srgbClr val="000000"/>
                </a:solidFill>
                <a:cs typeface="Arial" panose="020B0604020202020204" pitchFamily="34" charset="0"/>
              </a:rPr>
              <a:t> volte il </a:t>
            </a:r>
            <a:r>
              <a:rPr lang="fr-BE" sz="1600" dirty="0" err="1">
                <a:solidFill>
                  <a:srgbClr val="000000"/>
                </a:solidFill>
                <a:cs typeface="Arial" panose="020B0604020202020204" pitchFamily="34" charset="0"/>
              </a:rPr>
              <a:t>fé</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girar</a:t>
            </a:r>
            <a:r>
              <a:rPr lang="fr-BE" sz="1600" dirty="0">
                <a:solidFill>
                  <a:srgbClr val="000000"/>
                </a:solidFill>
                <a:cs typeface="Arial" panose="020B0604020202020204" pitchFamily="34" charset="0"/>
              </a:rPr>
              <a:t> con tutte l’</a:t>
            </a:r>
            <a:r>
              <a:rPr lang="fr-BE" sz="1600" dirty="0" err="1">
                <a:solidFill>
                  <a:srgbClr val="000000"/>
                </a:solidFill>
                <a:cs typeface="Arial" panose="020B0604020202020204" pitchFamily="34" charset="0"/>
              </a:rPr>
              <a:t>acque</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a la quarta </a:t>
            </a:r>
            <a:r>
              <a:rPr lang="fr-BE" sz="1600" dirty="0" err="1">
                <a:solidFill>
                  <a:srgbClr val="000000"/>
                </a:solidFill>
                <a:cs typeface="Arial" panose="020B0604020202020204" pitchFamily="34" charset="0"/>
              </a:rPr>
              <a:t>levar</a:t>
            </a:r>
            <a:r>
              <a:rPr lang="fr-BE" sz="1600" dirty="0">
                <a:solidFill>
                  <a:srgbClr val="000000"/>
                </a:solidFill>
                <a:cs typeface="Arial" panose="020B0604020202020204" pitchFamily="34" charset="0"/>
              </a:rPr>
              <a:t> la </a:t>
            </a:r>
            <a:r>
              <a:rPr lang="fr-BE" sz="1600" dirty="0" err="1">
                <a:solidFill>
                  <a:srgbClr val="000000"/>
                </a:solidFill>
                <a:cs typeface="Arial" panose="020B0604020202020204" pitchFamily="34" charset="0"/>
              </a:rPr>
              <a:t>poppa</a:t>
            </a:r>
            <a:r>
              <a:rPr lang="fr-BE" sz="1600" dirty="0">
                <a:solidFill>
                  <a:srgbClr val="000000"/>
                </a:solidFill>
                <a:cs typeface="Arial" panose="020B0604020202020204" pitchFamily="34" charset="0"/>
              </a:rPr>
              <a:t> in </a:t>
            </a:r>
            <a:r>
              <a:rPr lang="fr-BE" sz="1600" dirty="0" err="1">
                <a:solidFill>
                  <a:srgbClr val="000000"/>
                </a:solidFill>
                <a:cs typeface="Arial" panose="020B0604020202020204" pitchFamily="34" charset="0"/>
              </a:rPr>
              <a:t>suso</a:t>
            </a:r>
            <a:endParaRPr lang="fr-BE" sz="1600" dirty="0">
              <a:solidFill>
                <a:srgbClr val="000000"/>
              </a:solidFill>
              <a:cs typeface="Arial" panose="020B0604020202020204" pitchFamily="34" charset="0"/>
            </a:endParaRPr>
          </a:p>
          <a:p>
            <a:pPr lvl="0">
              <a:defRPr sz="1800" b="0" i="0" u="none" strike="noStrike" kern="0" cap="none" spc="0" baseline="0">
                <a:solidFill>
                  <a:srgbClr val="000000"/>
                </a:solidFill>
                <a:uFillTx/>
              </a:defRPr>
            </a:pPr>
            <a:r>
              <a:rPr lang="fr-BE" sz="1600" dirty="0">
                <a:solidFill>
                  <a:srgbClr val="000000"/>
                </a:solidFill>
                <a:cs typeface="Arial" panose="020B0604020202020204" pitchFamily="34" charset="0"/>
              </a:rPr>
              <a:t>e la </a:t>
            </a:r>
            <a:r>
              <a:rPr lang="fr-BE" sz="1600" dirty="0" err="1">
                <a:solidFill>
                  <a:srgbClr val="000000"/>
                </a:solidFill>
                <a:cs typeface="Arial" panose="020B0604020202020204" pitchFamily="34" charset="0"/>
              </a:rPr>
              <a:t>prora</a:t>
            </a:r>
            <a:r>
              <a:rPr lang="fr-BE" sz="1600" dirty="0">
                <a:solidFill>
                  <a:srgbClr val="000000"/>
                </a:solidFill>
                <a:cs typeface="Arial" panose="020B0604020202020204" pitchFamily="34" charset="0"/>
              </a:rPr>
              <a:t> ire in </a:t>
            </a:r>
            <a:r>
              <a:rPr lang="fr-BE" sz="1600" dirty="0" err="1">
                <a:solidFill>
                  <a:srgbClr val="000000"/>
                </a:solidFill>
                <a:cs typeface="Arial" panose="020B0604020202020204" pitchFamily="34" charset="0"/>
              </a:rPr>
              <a:t>giù</a:t>
            </a:r>
            <a:r>
              <a:rPr lang="fr-BE" sz="1600" dirty="0">
                <a:solidFill>
                  <a:srgbClr val="000000"/>
                </a:solidFill>
                <a:cs typeface="Arial" panose="020B0604020202020204" pitchFamily="34" charset="0"/>
              </a:rPr>
              <a:t>, com’ </a:t>
            </a:r>
            <a:r>
              <a:rPr lang="fr-BE" sz="1600" dirty="0" err="1">
                <a:solidFill>
                  <a:srgbClr val="000000"/>
                </a:solidFill>
                <a:cs typeface="Arial" panose="020B0604020202020204" pitchFamily="34" charset="0"/>
              </a:rPr>
              <a:t>altrui</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piacque</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endParaRPr lang="fr-BE" sz="1600" dirty="0">
              <a:solidFill>
                <a:srgbClr val="000000"/>
              </a:solidFill>
              <a:cs typeface="Arial" panose="020B0604020202020204" pitchFamily="34" charset="0"/>
            </a:endParaRPr>
          </a:p>
          <a:p>
            <a:pPr lvl="0">
              <a:defRPr sz="1800" b="0" i="0" u="none" strike="noStrike" kern="0" cap="none" spc="0" baseline="0">
                <a:solidFill>
                  <a:srgbClr val="000000"/>
                </a:solidFill>
                <a:uFillTx/>
              </a:defRPr>
            </a:pPr>
            <a:r>
              <a:rPr lang="fr-BE" sz="1600" dirty="0" err="1">
                <a:solidFill>
                  <a:srgbClr val="000000"/>
                </a:solidFill>
                <a:cs typeface="Arial" panose="020B0604020202020204" pitchFamily="34" charset="0"/>
              </a:rPr>
              <a:t>infin</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che</a:t>
            </a:r>
            <a:r>
              <a:rPr lang="fr-BE" sz="1600" dirty="0">
                <a:solidFill>
                  <a:srgbClr val="000000"/>
                </a:solidFill>
                <a:cs typeface="Arial" panose="020B0604020202020204" pitchFamily="34" charset="0"/>
              </a:rPr>
              <a:t> ‘l </a:t>
            </a:r>
            <a:r>
              <a:rPr lang="fr-BE" sz="1600" dirty="0" err="1">
                <a:solidFill>
                  <a:srgbClr val="000000"/>
                </a:solidFill>
                <a:cs typeface="Arial" panose="020B0604020202020204" pitchFamily="34" charset="0"/>
              </a:rPr>
              <a:t>mar</a:t>
            </a:r>
            <a:r>
              <a:rPr lang="fr-BE" sz="1600" dirty="0">
                <a:solidFill>
                  <a:srgbClr val="000000"/>
                </a:solidFill>
                <a:cs typeface="Arial" panose="020B0604020202020204" pitchFamily="34" charset="0"/>
              </a:rPr>
              <a:t> fu </a:t>
            </a:r>
            <a:r>
              <a:rPr lang="fr-BE" sz="1600" dirty="0" err="1">
                <a:solidFill>
                  <a:srgbClr val="000000"/>
                </a:solidFill>
                <a:cs typeface="Arial" panose="020B0604020202020204" pitchFamily="34" charset="0"/>
              </a:rPr>
              <a:t>sovra</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noi</a:t>
            </a:r>
            <a:r>
              <a:rPr lang="fr-BE" sz="1600" dirty="0">
                <a:solidFill>
                  <a:srgbClr val="000000"/>
                </a:solidFill>
                <a:cs typeface="Arial" panose="020B0604020202020204" pitchFamily="34" charset="0"/>
              </a:rPr>
              <a:t> </a:t>
            </a:r>
            <a:r>
              <a:rPr lang="fr-BE" sz="1600" dirty="0" err="1">
                <a:solidFill>
                  <a:srgbClr val="000000"/>
                </a:solidFill>
                <a:cs typeface="Arial" panose="020B0604020202020204" pitchFamily="34" charset="0"/>
              </a:rPr>
              <a:t>richiuso</a:t>
            </a:r>
            <a:r>
              <a:rPr lang="fr-BE" sz="1600" dirty="0">
                <a:solidFill>
                  <a:srgbClr val="000000"/>
                </a:solidFill>
                <a:cs typeface="Arial" panose="020B0604020202020204" pitchFamily="34" charset="0"/>
              </a:rPr>
              <a:t>.</a:t>
            </a:r>
          </a:p>
          <a:p>
            <a:pPr lvl="0">
              <a:defRPr sz="1800" b="0" i="0" u="none" strike="noStrike" kern="0" cap="none" spc="0" baseline="0">
                <a:solidFill>
                  <a:srgbClr val="000000"/>
                </a:solidFill>
                <a:uFillTx/>
              </a:defRPr>
            </a:pPr>
            <a:r>
              <a:rPr lang="fr-BE" sz="1600" b="1" dirty="0">
                <a:solidFill>
                  <a:srgbClr val="000000"/>
                </a:solidFill>
                <a:cs typeface="Arial" panose="020B0604020202020204" pitchFamily="34" charset="0"/>
              </a:rPr>
              <a:t>(Dante Alighieri, </a:t>
            </a:r>
            <a:r>
              <a:rPr lang="fr-BE" sz="1600" b="1" i="1" dirty="0">
                <a:solidFill>
                  <a:srgbClr val="000000"/>
                </a:solidFill>
                <a:cs typeface="Arial" panose="020B0604020202020204" pitchFamily="34" charset="0"/>
              </a:rPr>
              <a:t>L’</a:t>
            </a:r>
            <a:r>
              <a:rPr lang="fr-BE" sz="1600" b="1" i="1" dirty="0" err="1">
                <a:solidFill>
                  <a:srgbClr val="000000"/>
                </a:solidFill>
                <a:cs typeface="Arial" panose="020B0604020202020204" pitchFamily="34" charset="0"/>
              </a:rPr>
              <a:t>inferno</a:t>
            </a:r>
            <a:r>
              <a:rPr lang="fr-BE" sz="1600" b="1" i="1" dirty="0">
                <a:solidFill>
                  <a:srgbClr val="000000"/>
                </a:solidFill>
                <a:cs typeface="Arial" panose="020B0604020202020204" pitchFamily="34" charset="0"/>
              </a:rPr>
              <a:t>, </a:t>
            </a:r>
            <a:r>
              <a:rPr lang="fr-BE" sz="1600" b="1" dirty="0">
                <a:solidFill>
                  <a:srgbClr val="000000"/>
                </a:solidFill>
                <a:cs typeface="Arial" panose="020B0604020202020204" pitchFamily="34" charset="0"/>
              </a:rPr>
              <a:t>Canto XXVI, 100-142</a:t>
            </a:r>
            <a:r>
              <a:rPr lang="fr-BE" b="1" dirty="0">
                <a:solidFill>
                  <a:srgbClr val="000000"/>
                </a:solidFill>
                <a:cs typeface="Arial" panose="020B0604020202020204" pitchFamily="34" charset="0"/>
              </a:rPr>
              <a:t>)</a:t>
            </a:r>
          </a:p>
        </p:txBody>
      </p:sp>
      <p:sp>
        <p:nvSpPr>
          <p:cNvPr id="7" name="Rectangle 6"/>
          <p:cNvSpPr/>
          <p:nvPr/>
        </p:nvSpPr>
        <p:spPr>
          <a:xfrm>
            <a:off x="7704995" y="5774704"/>
            <a:ext cx="6096000" cy="584775"/>
          </a:xfrm>
          <a:prstGeom prst="rect">
            <a:avLst/>
          </a:prstGeom>
        </p:spPr>
        <p:txBody>
          <a:bodyPr>
            <a:spAutoFit/>
          </a:bodyPr>
          <a:lstStyle/>
          <a:p>
            <a:pPr lvl="0" hangingPunct="0">
              <a:defRPr sz="1800" b="0" i="0" u="none" strike="noStrike" kern="0" cap="none" spc="0" baseline="0">
                <a:solidFill>
                  <a:srgbClr val="000000"/>
                </a:solidFill>
                <a:uFillTx/>
              </a:defRPr>
            </a:pPr>
            <a:r>
              <a:rPr lang="en-US" sz="1600" dirty="0" err="1">
                <a:solidFill>
                  <a:srgbClr val="252525"/>
                </a:solidFill>
                <a:ea typeface="Calibri" pitchFamily="34"/>
                <a:cs typeface="Arial" panose="020B0604020202020204" pitchFamily="34" charset="0"/>
              </a:rPr>
              <a:t>Anonimo</a:t>
            </a:r>
            <a:r>
              <a:rPr lang="en-US" sz="1600" dirty="0">
                <a:solidFill>
                  <a:srgbClr val="252525"/>
                </a:solidFill>
                <a:ea typeface="Calibri" pitchFamily="34"/>
                <a:cs typeface="Arial" panose="020B0604020202020204" pitchFamily="34" charset="0"/>
              </a:rPr>
              <a:t> </a:t>
            </a:r>
            <a:r>
              <a:rPr lang="en-US" sz="1600" dirty="0" err="1">
                <a:solidFill>
                  <a:srgbClr val="252525"/>
                </a:solidFill>
                <a:ea typeface="Calibri" pitchFamily="34"/>
                <a:cs typeface="Arial" panose="020B0604020202020204" pitchFamily="34" charset="0"/>
              </a:rPr>
              <a:t>fiorentino</a:t>
            </a:r>
            <a:r>
              <a:rPr lang="en-US" sz="1600" dirty="0">
                <a:solidFill>
                  <a:srgbClr val="252525"/>
                </a:solidFill>
                <a:ea typeface="Calibri" pitchFamily="34"/>
                <a:cs typeface="Arial" panose="020B0604020202020204" pitchFamily="34" charset="0"/>
              </a:rPr>
              <a:t>, </a:t>
            </a:r>
          </a:p>
          <a:p>
            <a:pPr lvl="0" hangingPunct="0">
              <a:defRPr sz="1800" b="0" i="0" u="none" strike="noStrike" kern="0" cap="none" spc="0" baseline="0">
                <a:solidFill>
                  <a:srgbClr val="000000"/>
                </a:solidFill>
                <a:uFillTx/>
              </a:defRPr>
            </a:pPr>
            <a:r>
              <a:rPr lang="en-US" sz="1600" i="1" dirty="0">
                <a:solidFill>
                  <a:srgbClr val="252525"/>
                </a:solidFill>
                <a:ea typeface="Calibri" pitchFamily="34"/>
                <a:cs typeface="Arial" panose="020B0604020202020204" pitchFamily="34" charset="0"/>
              </a:rPr>
              <a:t>Il </a:t>
            </a:r>
            <a:r>
              <a:rPr lang="en-US" sz="1600" i="1" dirty="0" err="1">
                <a:solidFill>
                  <a:srgbClr val="252525"/>
                </a:solidFill>
                <a:ea typeface="Calibri" pitchFamily="34"/>
                <a:cs typeface="Arial" panose="020B0604020202020204" pitchFamily="34" charset="0"/>
              </a:rPr>
              <a:t>naufragio</a:t>
            </a:r>
            <a:r>
              <a:rPr lang="en-US" sz="1600" i="1" dirty="0">
                <a:solidFill>
                  <a:srgbClr val="252525"/>
                </a:solidFill>
                <a:ea typeface="Calibri" pitchFamily="34"/>
                <a:cs typeface="Arial" panose="020B0604020202020204" pitchFamily="34" charset="0"/>
              </a:rPr>
              <a:t> </a:t>
            </a:r>
            <a:r>
              <a:rPr lang="en-US" sz="1600" i="1" dirty="0" err="1">
                <a:solidFill>
                  <a:srgbClr val="252525"/>
                </a:solidFill>
                <a:ea typeface="Calibri" pitchFamily="34"/>
                <a:cs typeface="Arial" panose="020B0604020202020204" pitchFamily="34" charset="0"/>
              </a:rPr>
              <a:t>della</a:t>
            </a:r>
            <a:r>
              <a:rPr lang="en-US" sz="1600" i="1" dirty="0">
                <a:solidFill>
                  <a:srgbClr val="252525"/>
                </a:solidFill>
                <a:ea typeface="Calibri" pitchFamily="34"/>
                <a:cs typeface="Arial" panose="020B0604020202020204" pitchFamily="34" charset="0"/>
              </a:rPr>
              <a:t> nave di </a:t>
            </a:r>
            <a:r>
              <a:rPr lang="en-US" sz="1600" i="1" dirty="0" err="1">
                <a:solidFill>
                  <a:srgbClr val="252525"/>
                </a:solidFill>
                <a:ea typeface="Calibri" pitchFamily="34"/>
                <a:cs typeface="Arial" panose="020B0604020202020204" pitchFamily="34" charset="0"/>
              </a:rPr>
              <a:t>Ulisse</a:t>
            </a:r>
            <a:r>
              <a:rPr lang="en-US" sz="1600" dirty="0">
                <a:solidFill>
                  <a:srgbClr val="000000"/>
                </a:solidFill>
                <a:ea typeface="Calibri" pitchFamily="34"/>
                <a:cs typeface="Arial" panose="020B0604020202020204" pitchFamily="34" charset="0"/>
              </a:rPr>
              <a:t> (1390-1400)</a:t>
            </a:r>
            <a:endParaRPr lang="en-US" sz="1600" dirty="0">
              <a:solidFill>
                <a:srgbClr val="000000"/>
              </a:solidFill>
              <a:cs typeface="Arial" panose="020B0604020202020204" pitchFamily="34" charset="0"/>
            </a:endParaRPr>
          </a:p>
        </p:txBody>
      </p:sp>
      <p:sp>
        <p:nvSpPr>
          <p:cNvPr id="8" name="TextBox 7"/>
          <p:cNvSpPr txBox="1"/>
          <p:nvPr/>
        </p:nvSpPr>
        <p:spPr>
          <a:xfrm>
            <a:off x="1367942" y="4435820"/>
            <a:ext cx="1789336" cy="338554"/>
          </a:xfrm>
          <a:prstGeom prst="rect">
            <a:avLst/>
          </a:prstGeom>
          <a:noFill/>
        </p:spPr>
        <p:txBody>
          <a:bodyPr wrap="none" rtlCol="0">
            <a:spAutoFit/>
          </a:bodyPr>
          <a:lstStyle/>
          <a:p>
            <a:r>
              <a:rPr lang="fr-FR" sz="1600" dirty="0"/>
              <a:t>le Colonne d’</a:t>
            </a:r>
            <a:r>
              <a:rPr lang="fr-FR" sz="1600" dirty="0" err="1"/>
              <a:t>Ercole</a:t>
            </a:r>
            <a:endParaRPr lang="en-US" sz="1600" dirty="0"/>
          </a:p>
        </p:txBody>
      </p:sp>
      <p:cxnSp>
        <p:nvCxnSpPr>
          <p:cNvPr id="10" name="Straight Arrow Connector 9"/>
          <p:cNvCxnSpPr/>
          <p:nvPr/>
        </p:nvCxnSpPr>
        <p:spPr>
          <a:xfrm flipV="1">
            <a:off x="3101645" y="3445459"/>
            <a:ext cx="577901" cy="9509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6898" y="4785654"/>
            <a:ext cx="6096000" cy="1600438"/>
          </a:xfrm>
          <a:prstGeom prst="rect">
            <a:avLst/>
          </a:prstGeom>
          <a:noFill/>
        </p:spPr>
        <p:txBody>
          <a:bodyPr wrap="square" rtlCol="0">
            <a:spAutoFit/>
          </a:bodyPr>
          <a:lstStyle/>
          <a:p>
            <a:r>
              <a:rPr lang="it-IT" sz="1600" b="1" dirty="0"/>
              <a:t>Ulisse omerico </a:t>
            </a:r>
            <a:r>
              <a:rPr lang="it-IT" sz="1600" dirty="0"/>
              <a:t>: navigatore di povero cabotaggio»</a:t>
            </a:r>
          </a:p>
          <a:p>
            <a:r>
              <a:rPr lang="it-IT" sz="1600" dirty="0"/>
              <a:t>10 anni per arrivare a Itaca </a:t>
            </a:r>
          </a:p>
          <a:p>
            <a:r>
              <a:rPr lang="it-IT" sz="1600" i="1" dirty="0"/>
              <a:t>vs </a:t>
            </a:r>
            <a:r>
              <a:rPr lang="it-IT" sz="1600" b="1" dirty="0"/>
              <a:t>Ulisse dantesco </a:t>
            </a:r>
            <a:r>
              <a:rPr lang="it-IT" sz="1600" dirty="0"/>
              <a:t>: «Il mare, come ogni libertà, contiene in sé il rischio  del nichilismo e l’oceano è il momento in cui il mare perde la misura » </a:t>
            </a:r>
          </a:p>
          <a:p>
            <a:r>
              <a:rPr lang="it-IT" sz="1600" b="1" dirty="0"/>
              <a:t>(Franco Cassano, </a:t>
            </a:r>
            <a:r>
              <a:rPr lang="it-IT" sz="1600" b="1" i="1" dirty="0"/>
              <a:t>Il pensiero meridiano</a:t>
            </a:r>
            <a:r>
              <a:rPr lang="it-IT" sz="1600" b="1" dirty="0"/>
              <a:t>, 2015)</a:t>
            </a:r>
            <a:endParaRPr lang="en-US" sz="1600" b="1" dirty="0"/>
          </a:p>
          <a:p>
            <a:endParaRPr lang="fr-BE" b="1" dirty="0"/>
          </a:p>
        </p:txBody>
      </p:sp>
    </p:spTree>
    <p:extLst>
      <p:ext uri="{BB962C8B-B14F-4D97-AF65-F5344CB8AC3E}">
        <p14:creationId xmlns:p14="http://schemas.microsoft.com/office/powerpoint/2010/main" val="69476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83" y="1545581"/>
            <a:ext cx="5064369" cy="3455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72166" y="1545581"/>
            <a:ext cx="6096000" cy="2062103"/>
          </a:xfrm>
          <a:prstGeom prst="rect">
            <a:avLst/>
          </a:prstGeom>
        </p:spPr>
        <p:txBody>
          <a:bodyPr>
            <a:spAutoFit/>
          </a:bodyPr>
          <a:lstStyle/>
          <a:p>
            <a:r>
              <a:rPr lang="it-IT" sz="1600" dirty="0"/>
              <a:t>Non occorre che m’attardi sul pauroso pasto che seguì. Spettacoli simili possono essere immaginati, ma nessuna parola avrà mai la forza di trasmettere tutto l’orrore della realtà. Basti dire che, avendo in qualche modo appagato la terribile sete che ci ardeva bevendo il sangue della vittima, e avendo per comune consenso staccato mani, piedi e testa, buttandoli a mare con le viscere, divorammo il resto del corpo durante i quattro per sempre memorabili giorni del 17, 18, 19 e 20 del mese.</a:t>
            </a:r>
          </a:p>
          <a:p>
            <a:r>
              <a:rPr lang="it-IT" sz="1600" dirty="0"/>
              <a:t>(</a:t>
            </a:r>
            <a:r>
              <a:rPr lang="it-IT" sz="1600" b="1" dirty="0"/>
              <a:t>Edgar Allan Poe, </a:t>
            </a:r>
            <a:r>
              <a:rPr lang="it-IT" sz="1600" b="1" i="1" dirty="0"/>
              <a:t>Le avventure di Gordon Pym</a:t>
            </a:r>
            <a:r>
              <a:rPr lang="it-IT" sz="1600" dirty="0"/>
              <a:t>, 1838)</a:t>
            </a:r>
            <a:endParaRPr lang="en-US" sz="1600" dirty="0"/>
          </a:p>
        </p:txBody>
      </p:sp>
      <p:sp>
        <p:nvSpPr>
          <p:cNvPr id="3" name="TextBox 2"/>
          <p:cNvSpPr txBox="1"/>
          <p:nvPr/>
        </p:nvSpPr>
        <p:spPr>
          <a:xfrm>
            <a:off x="608883" y="431094"/>
            <a:ext cx="4223016" cy="861774"/>
          </a:xfrm>
          <a:prstGeom prst="rect">
            <a:avLst/>
          </a:prstGeom>
          <a:noFill/>
        </p:spPr>
        <p:txBody>
          <a:bodyPr wrap="none" rtlCol="0">
            <a:spAutoFit/>
          </a:bodyPr>
          <a:lstStyle/>
          <a:p>
            <a:r>
              <a:rPr lang="fr-FR" sz="1600" i="1" dirty="0"/>
              <a:t>L’</a:t>
            </a:r>
            <a:r>
              <a:rPr lang="fr-FR" sz="1600" i="1" dirty="0" err="1"/>
              <a:t>usanza</a:t>
            </a:r>
            <a:r>
              <a:rPr lang="fr-FR" sz="1600" i="1" dirty="0"/>
              <a:t> </a:t>
            </a:r>
            <a:r>
              <a:rPr lang="fr-FR" sz="1600" i="1" dirty="0" err="1"/>
              <a:t>del</a:t>
            </a:r>
            <a:r>
              <a:rPr lang="fr-FR" sz="1600" i="1" dirty="0"/>
              <a:t> mare</a:t>
            </a:r>
            <a:r>
              <a:rPr lang="fr-FR" sz="1600" dirty="0"/>
              <a:t> : </a:t>
            </a:r>
            <a:r>
              <a:rPr lang="fr-FR" sz="1600" dirty="0" err="1"/>
              <a:t>cannibalismo</a:t>
            </a:r>
            <a:r>
              <a:rPr lang="fr-FR" sz="1600" dirty="0"/>
              <a:t> </a:t>
            </a:r>
            <a:r>
              <a:rPr lang="fr-FR" sz="1600" dirty="0" err="1"/>
              <a:t>giustificato</a:t>
            </a:r>
            <a:endParaRPr lang="fr-FR" sz="1600" dirty="0"/>
          </a:p>
          <a:p>
            <a:r>
              <a:rPr lang="fr-FR" sz="1600" dirty="0"/>
              <a:t>cf. </a:t>
            </a:r>
            <a:r>
              <a:rPr lang="fr-FR" sz="1600" i="1" dirty="0"/>
              <a:t>Lo </a:t>
            </a:r>
            <a:r>
              <a:rPr lang="fr-FR" sz="1600" i="1" dirty="0" err="1"/>
              <a:t>stato</a:t>
            </a:r>
            <a:r>
              <a:rPr lang="fr-FR" sz="1600" i="1" dirty="0"/>
              <a:t> di </a:t>
            </a:r>
            <a:r>
              <a:rPr lang="fr-FR" sz="1600" i="1" dirty="0" err="1"/>
              <a:t>eccezione</a:t>
            </a:r>
            <a:r>
              <a:rPr lang="fr-FR" sz="1600" dirty="0"/>
              <a:t>, Giorgio </a:t>
            </a:r>
            <a:r>
              <a:rPr lang="fr-FR" sz="1600" dirty="0" err="1"/>
              <a:t>Agamben</a:t>
            </a:r>
            <a:r>
              <a:rPr lang="fr-FR" sz="1600" dirty="0"/>
              <a:t>, 2003 </a:t>
            </a:r>
          </a:p>
          <a:p>
            <a:endParaRPr lang="en-US" dirty="0"/>
          </a:p>
        </p:txBody>
      </p:sp>
      <p:sp>
        <p:nvSpPr>
          <p:cNvPr id="4" name="TextBox 3">
            <a:extLst>
              <a:ext uri="{FF2B5EF4-FFF2-40B4-BE49-F238E27FC236}">
                <a16:creationId xmlns:a16="http://schemas.microsoft.com/office/drawing/2014/main" id="{A9A9F486-DA90-47C8-9E70-FDE22C15A662}"/>
              </a:ext>
            </a:extLst>
          </p:cNvPr>
          <p:cNvSpPr txBox="1"/>
          <p:nvPr/>
        </p:nvSpPr>
        <p:spPr>
          <a:xfrm>
            <a:off x="608883" y="5127753"/>
            <a:ext cx="4386522" cy="338554"/>
          </a:xfrm>
          <a:prstGeom prst="rect">
            <a:avLst/>
          </a:prstGeom>
          <a:noFill/>
        </p:spPr>
        <p:txBody>
          <a:bodyPr wrap="none" rtlCol="0">
            <a:spAutoFit/>
          </a:bodyPr>
          <a:lstStyle/>
          <a:p>
            <a:r>
              <a:rPr lang="fr-BE" sz="1600" dirty="0"/>
              <a:t>Théodore Géricault, </a:t>
            </a:r>
            <a:r>
              <a:rPr lang="fr-BE" sz="1600" i="1" dirty="0"/>
              <a:t>Le radeau de la Méduse</a:t>
            </a:r>
            <a:r>
              <a:rPr lang="fr-BE" sz="1600" dirty="0"/>
              <a:t>, 1819</a:t>
            </a:r>
          </a:p>
        </p:txBody>
      </p:sp>
    </p:spTree>
    <p:extLst>
      <p:ext uri="{BB962C8B-B14F-4D97-AF65-F5344CB8AC3E}">
        <p14:creationId xmlns:p14="http://schemas.microsoft.com/office/powerpoint/2010/main" val="199308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7C129C-4A0A-4158-ADCF-357A048E6534}"/>
              </a:ext>
            </a:extLst>
          </p:cNvPr>
          <p:cNvSpPr txBox="1"/>
          <p:nvPr/>
        </p:nvSpPr>
        <p:spPr>
          <a:xfrm>
            <a:off x="578332" y="346000"/>
            <a:ext cx="8934784" cy="830997"/>
          </a:xfrm>
          <a:prstGeom prst="rect">
            <a:avLst/>
          </a:prstGeom>
          <a:noFill/>
        </p:spPr>
        <p:txBody>
          <a:bodyPr wrap="square" rtlCol="0">
            <a:spAutoFit/>
          </a:bodyPr>
          <a:lstStyle/>
          <a:p>
            <a:r>
              <a:rPr lang="fr-BE" sz="2400" b="1" dirty="0"/>
              <a:t>2. </a:t>
            </a:r>
            <a:r>
              <a:rPr lang="fr-BE" sz="2400" b="1" i="1" dirty="0"/>
              <a:t>Fort/Da </a:t>
            </a:r>
            <a:r>
              <a:rPr lang="fr-BE" sz="2400" b="1" dirty="0"/>
              <a:t>– </a:t>
            </a:r>
            <a:r>
              <a:rPr lang="fr-BE" sz="2400" b="1" dirty="0" err="1"/>
              <a:t>Oggetto</a:t>
            </a:r>
            <a:r>
              <a:rPr lang="fr-BE" sz="2400" b="1" dirty="0"/>
              <a:t> </a:t>
            </a:r>
            <a:r>
              <a:rPr lang="fr-BE" sz="2400" b="1" dirty="0" err="1"/>
              <a:t>transizionale</a:t>
            </a:r>
            <a:r>
              <a:rPr lang="fr-BE" sz="2400" b="1" dirty="0"/>
              <a:t> – </a:t>
            </a:r>
            <a:r>
              <a:rPr lang="fr-BE" sz="2400" b="1" dirty="0" err="1"/>
              <a:t>Protesi</a:t>
            </a:r>
            <a:r>
              <a:rPr lang="fr-BE" sz="2400" b="1" dirty="0"/>
              <a:t> (I)</a:t>
            </a:r>
          </a:p>
          <a:p>
            <a:r>
              <a:rPr lang="fr-BE" sz="2400" b="1" dirty="0"/>
              <a:t>2.1. Il </a:t>
            </a:r>
            <a:r>
              <a:rPr lang="fr-BE" sz="2400" b="1" dirty="0" err="1"/>
              <a:t>gioco</a:t>
            </a:r>
            <a:r>
              <a:rPr lang="fr-BE" sz="2400" b="1" dirty="0"/>
              <a:t> </a:t>
            </a:r>
            <a:r>
              <a:rPr lang="fr-BE" sz="2400" b="1" dirty="0" err="1"/>
              <a:t>del</a:t>
            </a:r>
            <a:r>
              <a:rPr lang="fr-BE" sz="2400" b="1" dirty="0"/>
              <a:t> </a:t>
            </a:r>
            <a:r>
              <a:rPr lang="fr-BE" sz="2400" b="1" i="1" dirty="0"/>
              <a:t>Fort/Da </a:t>
            </a:r>
            <a:r>
              <a:rPr lang="fr-BE" sz="2400" b="1" dirty="0"/>
              <a:t>(Freud) </a:t>
            </a:r>
          </a:p>
        </p:txBody>
      </p:sp>
      <p:pic>
        <p:nvPicPr>
          <p:cNvPr id="3" name="Picture 7" descr="RÃ©sultat de recherche d'images pour &quot;fort da freud bobine&quot;">
            <a:extLst>
              <a:ext uri="{FF2B5EF4-FFF2-40B4-BE49-F238E27FC236}">
                <a16:creationId xmlns:a16="http://schemas.microsoft.com/office/drawing/2014/main" id="{0FFF4D97-E740-4370-8251-5D192CE673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129"/>
          <a:stretch/>
        </p:blipFill>
        <p:spPr bwMode="auto">
          <a:xfrm>
            <a:off x="1501638" y="1341758"/>
            <a:ext cx="2243089" cy="33733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817C90-D0E8-49B1-AA89-A80FB5EE63D0}"/>
              </a:ext>
            </a:extLst>
          </p:cNvPr>
          <p:cNvSpPr/>
          <p:nvPr/>
        </p:nvSpPr>
        <p:spPr>
          <a:xfrm>
            <a:off x="578332" y="4887873"/>
            <a:ext cx="6096000" cy="830997"/>
          </a:xfrm>
          <a:prstGeom prst="rect">
            <a:avLst/>
          </a:prstGeom>
        </p:spPr>
        <p:txBody>
          <a:bodyPr>
            <a:spAutoFit/>
          </a:bodyPr>
          <a:lstStyle/>
          <a:p>
            <a:r>
              <a:rPr lang="fr-BE" sz="1600" dirty="0"/>
              <a:t>Il </a:t>
            </a:r>
            <a:r>
              <a:rPr lang="fr-BE" sz="1600" dirty="0" err="1"/>
              <a:t>gioco</a:t>
            </a:r>
            <a:r>
              <a:rPr lang="fr-BE" sz="1600" dirty="0"/>
              <a:t> </a:t>
            </a:r>
            <a:r>
              <a:rPr lang="fr-BE" sz="1600" dirty="0" err="1"/>
              <a:t>della</a:t>
            </a:r>
            <a:r>
              <a:rPr lang="fr-BE" sz="1600" dirty="0"/>
              <a:t> </a:t>
            </a:r>
            <a:r>
              <a:rPr lang="fr-BE" sz="1600" dirty="0" err="1"/>
              <a:t>rocchetto</a:t>
            </a:r>
            <a:r>
              <a:rPr lang="fr-BE" sz="1600" dirty="0"/>
              <a:t> (</a:t>
            </a:r>
            <a:r>
              <a:rPr lang="fr-BE" sz="1600" i="1" dirty="0"/>
              <a:t>Fort-Da</a:t>
            </a:r>
            <a:r>
              <a:rPr lang="fr-BE" sz="1600" dirty="0"/>
              <a:t>)  (</a:t>
            </a:r>
            <a:r>
              <a:rPr lang="fr-BE" sz="1600" i="1" dirty="0" err="1"/>
              <a:t>Holzspule</a:t>
            </a:r>
            <a:r>
              <a:rPr lang="fr-BE" sz="1600" dirty="0"/>
              <a:t>)</a:t>
            </a:r>
          </a:p>
          <a:p>
            <a:r>
              <a:rPr lang="fr-BE" sz="1600" b="1" dirty="0"/>
              <a:t>Sigmund Freud, </a:t>
            </a:r>
            <a:r>
              <a:rPr lang="fr-BE" sz="1600" b="1" i="1" dirty="0"/>
              <a:t>Al di là </a:t>
            </a:r>
            <a:r>
              <a:rPr lang="fr-BE" sz="1600" b="1" i="1" dirty="0" err="1"/>
              <a:t>del</a:t>
            </a:r>
            <a:r>
              <a:rPr lang="fr-BE" sz="1600" b="1" i="1" dirty="0"/>
              <a:t> </a:t>
            </a:r>
            <a:r>
              <a:rPr lang="fr-BE" sz="1600" b="1" i="1" dirty="0" err="1"/>
              <a:t>principio</a:t>
            </a:r>
            <a:r>
              <a:rPr lang="fr-BE" sz="1600" b="1" i="1" dirty="0"/>
              <a:t> di </a:t>
            </a:r>
            <a:r>
              <a:rPr lang="fr-BE" sz="1600" b="1" i="1" dirty="0" err="1"/>
              <a:t>piacere</a:t>
            </a:r>
            <a:r>
              <a:rPr lang="fr-BE" sz="1600" b="1" dirty="0"/>
              <a:t>, 1920 </a:t>
            </a:r>
          </a:p>
          <a:p>
            <a:r>
              <a:rPr lang="fr-BE" sz="1600" dirty="0"/>
              <a:t>(</a:t>
            </a:r>
            <a:r>
              <a:rPr lang="fr-BE" sz="1600" i="1" dirty="0" err="1"/>
              <a:t>Jenseits</a:t>
            </a:r>
            <a:r>
              <a:rPr lang="fr-BE" sz="1600" i="1" dirty="0"/>
              <a:t> des </a:t>
            </a:r>
            <a:r>
              <a:rPr lang="fr-BE" sz="1600" i="1" dirty="0" err="1"/>
              <a:t>Lustprinzips</a:t>
            </a:r>
            <a:r>
              <a:rPr lang="fr-BE" sz="1600" i="1" dirty="0"/>
              <a:t>)</a:t>
            </a:r>
            <a:endParaRPr lang="fr-BE" sz="1600" dirty="0"/>
          </a:p>
        </p:txBody>
      </p:sp>
      <p:pic>
        <p:nvPicPr>
          <p:cNvPr id="5" name="Picture 5" descr="RÃ©sultat de recherche d'images pour &quot;bateau de papier enfant flaque&quot;">
            <a:extLst>
              <a:ext uri="{FF2B5EF4-FFF2-40B4-BE49-F238E27FC236}">
                <a16:creationId xmlns:a16="http://schemas.microsoft.com/office/drawing/2014/main" id="{B259FD09-CCFA-4168-89B4-AC43B2B5B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676" y="2170861"/>
            <a:ext cx="2603599" cy="22874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E03716-D372-40E4-A0F2-B856EBD2A6BA}"/>
              </a:ext>
            </a:extLst>
          </p:cNvPr>
          <p:cNvSpPr/>
          <p:nvPr/>
        </p:nvSpPr>
        <p:spPr>
          <a:xfrm>
            <a:off x="5625673" y="4548108"/>
            <a:ext cx="6096000" cy="1569660"/>
          </a:xfrm>
          <a:prstGeom prst="rect">
            <a:avLst/>
          </a:prstGeom>
        </p:spPr>
        <p:txBody>
          <a:bodyPr>
            <a:spAutoFit/>
          </a:bodyPr>
          <a:lstStyle/>
          <a:p>
            <a:pPr lvl="0" eaLnBrk="0" fontAlgn="base" hangingPunct="0">
              <a:spcBef>
                <a:spcPct val="0"/>
              </a:spcBef>
              <a:spcAft>
                <a:spcPct val="0"/>
              </a:spcAft>
            </a:pPr>
            <a:r>
              <a:rPr lang="fr-BE" sz="1600" dirty="0"/>
              <a:t>Si je désire une eau d’Europe, c’est la flache </a:t>
            </a:r>
            <a:r>
              <a:rPr lang="fr-BE" sz="1600" dirty="0">
                <a:solidFill>
                  <a:schemeClr val="accent1"/>
                </a:solidFill>
              </a:rPr>
              <a:t>(</a:t>
            </a:r>
            <a:r>
              <a:rPr lang="fr-BE" sz="1600" dirty="0" err="1">
                <a:solidFill>
                  <a:schemeClr val="accent1"/>
                </a:solidFill>
              </a:rPr>
              <a:t>pozzanghera</a:t>
            </a:r>
            <a:r>
              <a:rPr lang="fr-BE" sz="1600" dirty="0">
                <a:solidFill>
                  <a:schemeClr val="accent1"/>
                </a:solidFill>
              </a:rPr>
              <a:t>)</a:t>
            </a:r>
            <a:br>
              <a:rPr lang="fr-BE" sz="1600" dirty="0"/>
            </a:br>
            <a:r>
              <a:rPr lang="fr-BE" sz="1600" dirty="0"/>
              <a:t>Noire et froide où vers le crépuscule embaumé</a:t>
            </a:r>
            <a:br>
              <a:rPr lang="fr-BE" sz="1600" dirty="0"/>
            </a:br>
            <a:r>
              <a:rPr lang="fr-BE" sz="1600" dirty="0"/>
              <a:t>Un enfant accroupi plein de tristesses, lâche</a:t>
            </a:r>
            <a:br>
              <a:rPr lang="fr-BE" sz="1600" dirty="0"/>
            </a:br>
            <a:r>
              <a:rPr lang="fr-BE" sz="1600" dirty="0"/>
              <a:t>Un bateau frêle comme un papillon de mai </a:t>
            </a:r>
            <a:r>
              <a:rPr lang="fr-BE" sz="1600" dirty="0">
                <a:solidFill>
                  <a:schemeClr val="accent1"/>
                </a:solidFill>
              </a:rPr>
              <a:t>(</a:t>
            </a:r>
            <a:r>
              <a:rPr lang="fr-BE" sz="1600" dirty="0" err="1">
                <a:solidFill>
                  <a:schemeClr val="accent1"/>
                </a:solidFill>
              </a:rPr>
              <a:t>una</a:t>
            </a:r>
            <a:r>
              <a:rPr lang="fr-BE" sz="1600" dirty="0">
                <a:solidFill>
                  <a:schemeClr val="accent1"/>
                </a:solidFill>
              </a:rPr>
              <a:t> nave fragile come </a:t>
            </a:r>
            <a:r>
              <a:rPr lang="fr-BE" sz="1600" dirty="0" err="1">
                <a:solidFill>
                  <a:schemeClr val="accent1"/>
                </a:solidFill>
              </a:rPr>
              <a:t>una</a:t>
            </a:r>
            <a:r>
              <a:rPr lang="fr-BE" sz="1600" dirty="0">
                <a:solidFill>
                  <a:schemeClr val="accent1"/>
                </a:solidFill>
              </a:rPr>
              <a:t> </a:t>
            </a:r>
            <a:r>
              <a:rPr lang="fr-BE" sz="1600" dirty="0" err="1">
                <a:solidFill>
                  <a:schemeClr val="accent1"/>
                </a:solidFill>
              </a:rPr>
              <a:t>farfalla</a:t>
            </a:r>
            <a:r>
              <a:rPr lang="fr-BE" sz="1600" dirty="0">
                <a:solidFill>
                  <a:schemeClr val="accent1"/>
                </a:solidFill>
              </a:rPr>
              <a:t> di </a:t>
            </a:r>
            <a:r>
              <a:rPr lang="fr-BE" sz="1600" dirty="0" err="1">
                <a:solidFill>
                  <a:schemeClr val="accent1"/>
                </a:solidFill>
              </a:rPr>
              <a:t>maggio</a:t>
            </a:r>
            <a:r>
              <a:rPr lang="fr-BE" sz="1600" dirty="0">
                <a:solidFill>
                  <a:schemeClr val="accent1"/>
                </a:solidFill>
              </a:rPr>
              <a:t>)</a:t>
            </a:r>
          </a:p>
          <a:p>
            <a:pPr lvl="0" eaLnBrk="0" fontAlgn="base" hangingPunct="0">
              <a:spcBef>
                <a:spcPct val="0"/>
              </a:spcBef>
              <a:spcAft>
                <a:spcPct val="0"/>
              </a:spcAft>
            </a:pPr>
            <a:r>
              <a:rPr lang="fr-BE" sz="1600" b="1" dirty="0"/>
              <a:t>(Arthur Rimbaud, « Le bateau ivre », 1871)</a:t>
            </a:r>
            <a:endParaRPr lang="en-US" altLang="en-US" sz="1600" b="1" dirty="0">
              <a:solidFill>
                <a:srgbClr val="000000"/>
              </a:solidFill>
              <a:latin typeface="Arial" panose="020B0604020202020204" pitchFamily="34" charset="0"/>
            </a:endParaRPr>
          </a:p>
        </p:txBody>
      </p:sp>
      <p:pic>
        <p:nvPicPr>
          <p:cNvPr id="7" name="Picture 2" descr="RÃ©sultat de recherche d'images pour &quot;messaggio in bottiglia&quot;">
            <a:extLst>
              <a:ext uri="{FF2B5EF4-FFF2-40B4-BE49-F238E27FC236}">
                <a16:creationId xmlns:a16="http://schemas.microsoft.com/office/drawing/2014/main" id="{63B4AF98-98AC-4E14-9DE7-5FF5814FB5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481" b="7280"/>
          <a:stretch/>
        </p:blipFill>
        <p:spPr bwMode="auto">
          <a:xfrm>
            <a:off x="9050814" y="841704"/>
            <a:ext cx="2603600" cy="1664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9476CED-73CD-4669-B913-7653C0F7E740}"/>
              </a:ext>
            </a:extLst>
          </p:cNvPr>
          <p:cNvSpPr/>
          <p:nvPr/>
        </p:nvSpPr>
        <p:spPr>
          <a:xfrm>
            <a:off x="9050814" y="2513774"/>
            <a:ext cx="2670859" cy="338554"/>
          </a:xfrm>
          <a:prstGeom prst="rect">
            <a:avLst/>
          </a:prstGeom>
        </p:spPr>
        <p:txBody>
          <a:bodyPr wrap="none">
            <a:spAutoFit/>
          </a:bodyPr>
          <a:lstStyle/>
          <a:p>
            <a:r>
              <a:rPr lang="fr-BE" sz="1600" dirty="0" err="1"/>
              <a:t>messaggio</a:t>
            </a:r>
            <a:r>
              <a:rPr lang="fr-BE" sz="1600" dirty="0"/>
              <a:t> in </a:t>
            </a:r>
            <a:r>
              <a:rPr lang="fr-BE" sz="1600" dirty="0" err="1"/>
              <a:t>bottiglia</a:t>
            </a:r>
            <a:r>
              <a:rPr lang="fr-BE" sz="1600" dirty="0"/>
              <a:t> </a:t>
            </a:r>
            <a:r>
              <a:rPr lang="fr-BE" sz="1600" dirty="0" err="1"/>
              <a:t>sigillato</a:t>
            </a:r>
            <a:endParaRPr lang="fr-BE" sz="1600" dirty="0"/>
          </a:p>
        </p:txBody>
      </p:sp>
    </p:spTree>
    <p:extLst>
      <p:ext uri="{BB962C8B-B14F-4D97-AF65-F5344CB8AC3E}">
        <p14:creationId xmlns:p14="http://schemas.microsoft.com/office/powerpoint/2010/main" val="95082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427" y="1090453"/>
            <a:ext cx="9001387" cy="2800767"/>
          </a:xfrm>
          <a:prstGeom prst="rect">
            <a:avLst/>
          </a:prstGeom>
        </p:spPr>
        <p:txBody>
          <a:bodyPr wrap="square">
            <a:spAutoFit/>
          </a:bodyPr>
          <a:lstStyle/>
          <a:p>
            <a:pPr>
              <a:buFont typeface="Arial" panose="020B0604020202020204" pitchFamily="34" charset="0"/>
              <a:buChar char="•"/>
            </a:pPr>
            <a:endParaRPr lang="fr-CH" sz="1600" dirty="0">
              <a:solidFill>
                <a:srgbClr val="333333"/>
              </a:solidFill>
            </a:endParaRPr>
          </a:p>
          <a:p>
            <a:r>
              <a:rPr lang="fr-BE" sz="1600" b="1" dirty="0"/>
              <a:t>Zone                       Zona </a:t>
            </a:r>
            <a:r>
              <a:rPr lang="fr-BE" sz="1600" b="1" dirty="0" err="1"/>
              <a:t>identitaria</a:t>
            </a:r>
            <a:r>
              <a:rPr lang="fr-BE" sz="1600" b="1" dirty="0"/>
              <a:t>              Zona </a:t>
            </a:r>
            <a:r>
              <a:rPr lang="fr-BE" sz="1600" b="1" dirty="0" err="1"/>
              <a:t>prossimale</a:t>
            </a:r>
            <a:r>
              <a:rPr lang="fr-BE" sz="1600" b="1" dirty="0"/>
              <a:t>                          Zona distale </a:t>
            </a:r>
          </a:p>
          <a:p>
            <a:endParaRPr lang="fr-BE" sz="1600" dirty="0"/>
          </a:p>
          <a:p>
            <a:r>
              <a:rPr lang="fr-BE" sz="1600" dirty="0" err="1"/>
              <a:t>Persone</a:t>
            </a:r>
            <a:r>
              <a:rPr lang="fr-BE" sz="1600" dirty="0"/>
              <a:t>                    IO, NOI                             TU</a:t>
            </a:r>
            <a:r>
              <a:rPr lang="fr-BE" sz="1600"/>
              <a:t>, VOI                                            </a:t>
            </a:r>
            <a:r>
              <a:rPr lang="fr-BE" sz="1600" dirty="0"/>
              <a:t>LUI, QUESTO </a:t>
            </a:r>
          </a:p>
          <a:p>
            <a:r>
              <a:rPr lang="fr-BE" sz="1600" dirty="0"/>
              <a:t>Tempi                        ORA                                  POCO TEMPO FA, FRA POCO     PASSATO, FUTURO </a:t>
            </a:r>
          </a:p>
          <a:p>
            <a:r>
              <a:rPr lang="fr-BE" sz="1600" dirty="0" err="1"/>
              <a:t>Spazi</a:t>
            </a:r>
            <a:r>
              <a:rPr lang="fr-BE" sz="1600" dirty="0"/>
              <a:t>                          QUI                                    LÀ                                                   LAGGIÙ, ALTROVE </a:t>
            </a:r>
          </a:p>
          <a:p>
            <a:r>
              <a:rPr lang="fr-BE" sz="1600" dirty="0"/>
              <a:t>Modi                         CERTO                               PROBABLE, POSSIBLE                  IRREALE   </a:t>
            </a:r>
          </a:p>
          <a:p>
            <a:endParaRPr lang="fr-BE" sz="1600" dirty="0"/>
          </a:p>
          <a:p>
            <a:r>
              <a:rPr lang="fr-BE" sz="1600" dirty="0" err="1"/>
              <a:t>Frontiere</a:t>
            </a:r>
            <a:r>
              <a:rPr lang="fr-BE" sz="1600" dirty="0"/>
              <a:t>                                      </a:t>
            </a:r>
            <a:r>
              <a:rPr lang="fr-BE" sz="1600" dirty="0" err="1"/>
              <a:t>frontiera</a:t>
            </a:r>
            <a:r>
              <a:rPr lang="fr-BE" sz="1600" dirty="0"/>
              <a:t> </a:t>
            </a:r>
            <a:r>
              <a:rPr lang="fr-BE" sz="1600" dirty="0" err="1"/>
              <a:t>empirica</a:t>
            </a:r>
            <a:r>
              <a:rPr lang="fr-BE" sz="1600" dirty="0"/>
              <a:t>                                    </a:t>
            </a:r>
            <a:r>
              <a:rPr lang="fr-BE" sz="1600" dirty="0" err="1"/>
              <a:t>frontiera</a:t>
            </a:r>
            <a:r>
              <a:rPr lang="fr-BE" sz="1600" dirty="0"/>
              <a:t> </a:t>
            </a:r>
            <a:r>
              <a:rPr lang="fr-BE" sz="1600" dirty="0" err="1"/>
              <a:t>transcendente</a:t>
            </a:r>
            <a:r>
              <a:rPr lang="fr-BE" sz="1600" dirty="0"/>
              <a:t> </a:t>
            </a:r>
            <a:r>
              <a:rPr lang="fr-CH" sz="1600" dirty="0">
                <a:solidFill>
                  <a:srgbClr val="333333"/>
                </a:solidFill>
                <a:latin typeface="Open Sans"/>
              </a:rPr>
              <a:t> </a:t>
            </a:r>
          </a:p>
          <a:p>
            <a:endParaRPr lang="fr-CH" sz="1600" b="0" i="0" dirty="0">
              <a:solidFill>
                <a:srgbClr val="333333"/>
              </a:solidFill>
              <a:effectLst/>
              <a:latin typeface="Open Sans"/>
            </a:endParaRPr>
          </a:p>
          <a:p>
            <a:r>
              <a:rPr lang="fr-CH" sz="1600" dirty="0">
                <a:solidFill>
                  <a:srgbClr val="333333"/>
                </a:solidFill>
                <a:latin typeface="Open Sans"/>
              </a:rPr>
              <a:t>                                                                            </a:t>
            </a:r>
            <a:r>
              <a:rPr lang="fr-CH" sz="1600" dirty="0" err="1">
                <a:solidFill>
                  <a:srgbClr val="333333"/>
                </a:solidFill>
              </a:rPr>
              <a:t>feticci</a:t>
            </a:r>
            <a:r>
              <a:rPr lang="fr-CH" sz="1600" dirty="0">
                <a:solidFill>
                  <a:srgbClr val="333333"/>
                </a:solidFill>
              </a:rPr>
              <a:t>                                      </a:t>
            </a:r>
            <a:r>
              <a:rPr lang="fr-CH" sz="1600" dirty="0" err="1">
                <a:solidFill>
                  <a:srgbClr val="333333"/>
                </a:solidFill>
              </a:rPr>
              <a:t>idoli</a:t>
            </a:r>
            <a:endParaRPr lang="fr-CH" sz="1600" b="0" i="0" dirty="0">
              <a:solidFill>
                <a:srgbClr val="333333"/>
              </a:solidFill>
              <a:effectLst/>
            </a:endParaRPr>
          </a:p>
        </p:txBody>
      </p:sp>
      <p:cxnSp>
        <p:nvCxnSpPr>
          <p:cNvPr id="5" name="Straight Connector 4">
            <a:extLst>
              <a:ext uri="{FF2B5EF4-FFF2-40B4-BE49-F238E27FC236}">
                <a16:creationId xmlns:a16="http://schemas.microsoft.com/office/drawing/2014/main" id="{B999D771-F326-4769-9B93-9CDEAE999419}"/>
              </a:ext>
            </a:extLst>
          </p:cNvPr>
          <p:cNvCxnSpPr>
            <a:cxnSpLocks/>
          </p:cNvCxnSpPr>
          <p:nvPr/>
        </p:nvCxnSpPr>
        <p:spPr>
          <a:xfrm>
            <a:off x="820427" y="1665977"/>
            <a:ext cx="6981334"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E8EFDF9A-2122-45CD-94E9-9B5B196083A9}"/>
              </a:ext>
            </a:extLst>
          </p:cNvPr>
          <p:cNvCxnSpPr>
            <a:cxnSpLocks/>
          </p:cNvCxnSpPr>
          <p:nvPr/>
        </p:nvCxnSpPr>
        <p:spPr>
          <a:xfrm>
            <a:off x="2098646" y="1665977"/>
            <a:ext cx="0" cy="1271497"/>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9E3BACA-3A2A-4A61-AB18-E1369D43AF45}"/>
              </a:ext>
            </a:extLst>
          </p:cNvPr>
          <p:cNvCxnSpPr>
            <a:cxnSpLocks/>
          </p:cNvCxnSpPr>
          <p:nvPr/>
        </p:nvCxnSpPr>
        <p:spPr>
          <a:xfrm flipV="1">
            <a:off x="820427" y="2980339"/>
            <a:ext cx="7298337" cy="2"/>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EBD0954-3D5E-4013-AB1C-59279167C068}"/>
              </a:ext>
            </a:extLst>
          </p:cNvPr>
          <p:cNvCxnSpPr>
            <a:cxnSpLocks/>
          </p:cNvCxnSpPr>
          <p:nvPr/>
        </p:nvCxnSpPr>
        <p:spPr>
          <a:xfrm>
            <a:off x="6814319" y="1685030"/>
            <a:ext cx="45214" cy="127625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60D2F9F-8912-42D1-9EE6-8CF1BA555B46}"/>
              </a:ext>
            </a:extLst>
          </p:cNvPr>
          <p:cNvCxnSpPr>
            <a:cxnSpLocks/>
          </p:cNvCxnSpPr>
          <p:nvPr/>
        </p:nvCxnSpPr>
        <p:spPr>
          <a:xfrm>
            <a:off x="3957189" y="1665977"/>
            <a:ext cx="0" cy="1295310"/>
          </a:xfrm>
          <a:prstGeom prst="line">
            <a:avLst/>
          </a:prstGeom>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6474B16E-0F78-48B4-994F-1D69960D120D}"/>
              </a:ext>
            </a:extLst>
          </p:cNvPr>
          <p:cNvSpPr/>
          <p:nvPr/>
        </p:nvSpPr>
        <p:spPr>
          <a:xfrm>
            <a:off x="931263" y="4077209"/>
            <a:ext cx="8464839" cy="923330"/>
          </a:xfrm>
          <a:prstGeom prst="rect">
            <a:avLst/>
          </a:prstGeom>
        </p:spPr>
        <p:txBody>
          <a:bodyPr wrap="square">
            <a:spAutoFit/>
          </a:bodyPr>
          <a:lstStyle/>
          <a:p>
            <a:r>
              <a:rPr lang="fr-CH" b="1" dirty="0">
                <a:solidFill>
                  <a:srgbClr val="333333"/>
                </a:solidFill>
              </a:rPr>
              <a:t>François Rastier, « L’action et le sens pour une sémiotique des cultures» (2001)</a:t>
            </a:r>
            <a:endParaRPr lang="fr-BE" b="1" dirty="0">
              <a:solidFill>
                <a:srgbClr val="333333"/>
              </a:solidFill>
            </a:endParaRPr>
          </a:p>
          <a:p>
            <a:pPr>
              <a:buFont typeface="Arial" panose="020B0604020202020204" pitchFamily="34" charset="0"/>
              <a:buChar char="•"/>
            </a:pPr>
            <a:endParaRPr lang="fr-BE" dirty="0"/>
          </a:p>
          <a:p>
            <a:pPr>
              <a:buFont typeface="Arial" panose="020B0604020202020204" pitchFamily="34" charset="0"/>
              <a:buChar char="•"/>
            </a:pPr>
            <a:endParaRPr lang="fr-BE" dirty="0"/>
          </a:p>
        </p:txBody>
      </p:sp>
    </p:spTree>
    <p:extLst>
      <p:ext uri="{BB962C8B-B14F-4D97-AF65-F5344CB8AC3E}">
        <p14:creationId xmlns:p14="http://schemas.microsoft.com/office/powerpoint/2010/main" val="396056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ssociÃ©e">
            <a:extLst>
              <a:ext uri="{FF2B5EF4-FFF2-40B4-BE49-F238E27FC236}">
                <a16:creationId xmlns:a16="http://schemas.microsoft.com/office/drawing/2014/main" id="{BB4CA535-9568-4103-9FC1-C3314482E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016" y="234404"/>
            <a:ext cx="3485088" cy="2369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4A81BD-0A5C-4E0B-A0A9-AD8B4518EE93}"/>
              </a:ext>
            </a:extLst>
          </p:cNvPr>
          <p:cNvSpPr txBox="1"/>
          <p:nvPr/>
        </p:nvSpPr>
        <p:spPr>
          <a:xfrm>
            <a:off x="1024017" y="2704907"/>
            <a:ext cx="4552950" cy="2215991"/>
          </a:xfrm>
          <a:prstGeom prst="rect">
            <a:avLst/>
          </a:prstGeom>
          <a:noFill/>
        </p:spPr>
        <p:txBody>
          <a:bodyPr wrap="square" rtlCol="0">
            <a:spAutoFit/>
          </a:bodyPr>
          <a:lstStyle/>
          <a:p>
            <a:r>
              <a:rPr lang="fr-BE" sz="1600" dirty="0"/>
              <a:t>Marcello </a:t>
            </a:r>
            <a:r>
              <a:rPr lang="fr-BE" sz="1600" dirty="0" err="1"/>
              <a:t>Merletto</a:t>
            </a:r>
            <a:r>
              <a:rPr lang="fr-BE" sz="1600" dirty="0"/>
              <a:t>, </a:t>
            </a:r>
            <a:r>
              <a:rPr lang="fr-BE" sz="1600" i="1" dirty="0" err="1"/>
              <a:t>Wallah</a:t>
            </a:r>
            <a:r>
              <a:rPr lang="fr-BE" sz="1600" i="1" dirty="0"/>
              <a:t> - Je te jure</a:t>
            </a:r>
            <a:r>
              <a:rPr lang="fr-BE" sz="1600" dirty="0"/>
              <a:t>, 2016</a:t>
            </a:r>
          </a:p>
          <a:p>
            <a:r>
              <a:rPr lang="it-IT" sz="1600" dirty="0"/>
              <a:t>(Dal Niger all’Italia, ti giuro che ci riuscirò)</a:t>
            </a:r>
          </a:p>
          <a:p>
            <a:endParaRPr lang="it-IT" sz="1600" b="1" dirty="0"/>
          </a:p>
          <a:p>
            <a:endParaRPr lang="it-IT" b="1" dirty="0"/>
          </a:p>
          <a:p>
            <a:endParaRPr lang="it-IT" b="1" dirty="0"/>
          </a:p>
          <a:p>
            <a:endParaRPr lang="it-IT" b="1" dirty="0"/>
          </a:p>
          <a:p>
            <a:endParaRPr lang="it-IT" b="1" dirty="0"/>
          </a:p>
          <a:p>
            <a:endParaRPr lang="fr-BE" dirty="0"/>
          </a:p>
        </p:txBody>
      </p:sp>
      <p:pic>
        <p:nvPicPr>
          <p:cNvPr id="5" name="Picture 4">
            <a:extLst>
              <a:ext uri="{FF2B5EF4-FFF2-40B4-BE49-F238E27FC236}">
                <a16:creationId xmlns:a16="http://schemas.microsoft.com/office/drawing/2014/main" id="{086AF836-86C3-45F6-B808-F12027B7BCE3}"/>
              </a:ext>
            </a:extLst>
          </p:cNvPr>
          <p:cNvPicPr>
            <a:picLocks noChangeAspect="1"/>
          </p:cNvPicPr>
          <p:nvPr/>
        </p:nvPicPr>
        <p:blipFill rotWithShape="1">
          <a:blip r:embed="rId3">
            <a:extLst>
              <a:ext uri="{28A0092B-C50C-407E-A947-70E740481C1C}">
                <a14:useLocalDpi xmlns:a14="http://schemas.microsoft.com/office/drawing/2010/main" val="0"/>
              </a:ext>
            </a:extLst>
          </a:blip>
          <a:srcRect l="19887" t="17143" r="19907" b="37718"/>
          <a:stretch/>
        </p:blipFill>
        <p:spPr>
          <a:xfrm>
            <a:off x="5576967" y="234404"/>
            <a:ext cx="5782811" cy="2438763"/>
          </a:xfrm>
          <a:prstGeom prst="rect">
            <a:avLst/>
          </a:prstGeom>
        </p:spPr>
      </p:pic>
      <p:pic>
        <p:nvPicPr>
          <p:cNvPr id="1026" name="Picture 2" descr="RÃ©sultat de recherche d'images pour &quot;fuocoammare&quot;">
            <a:extLst>
              <a:ext uri="{FF2B5EF4-FFF2-40B4-BE49-F238E27FC236}">
                <a16:creationId xmlns:a16="http://schemas.microsoft.com/office/drawing/2014/main" id="{4E27ECAE-1628-4CDD-89BE-C2C723D8F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9160" y="3478729"/>
            <a:ext cx="2176717" cy="29360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8BE415C-4A2C-494E-BD4E-BBBC88D8AC06}"/>
              </a:ext>
            </a:extLst>
          </p:cNvPr>
          <p:cNvSpPr/>
          <p:nvPr/>
        </p:nvSpPr>
        <p:spPr>
          <a:xfrm>
            <a:off x="5576967" y="2736520"/>
            <a:ext cx="6096000" cy="584775"/>
          </a:xfrm>
          <a:prstGeom prst="rect">
            <a:avLst/>
          </a:prstGeom>
        </p:spPr>
        <p:txBody>
          <a:bodyPr>
            <a:spAutoFit/>
          </a:bodyPr>
          <a:lstStyle/>
          <a:p>
            <a:r>
              <a:rPr lang="fr-BE" sz="1600" dirty="0"/>
              <a:t>Marcello </a:t>
            </a:r>
            <a:r>
              <a:rPr lang="fr-BE" sz="1600" dirty="0" err="1"/>
              <a:t>Merletto</a:t>
            </a:r>
            <a:r>
              <a:rPr lang="fr-BE" sz="1600" dirty="0"/>
              <a:t>,  </a:t>
            </a:r>
            <a:r>
              <a:rPr lang="fr-BE" sz="1600" i="1" dirty="0" err="1"/>
              <a:t>Issalam</a:t>
            </a:r>
            <a:r>
              <a:rPr lang="fr-BE" sz="1600" i="1" dirty="0"/>
              <a:t> Taret </a:t>
            </a:r>
            <a:r>
              <a:rPr lang="fr-BE" sz="1600" dirty="0"/>
              <a:t>-</a:t>
            </a:r>
            <a:r>
              <a:rPr lang="en-US" sz="1600" b="1" dirty="0"/>
              <a:t> </a:t>
            </a:r>
            <a:r>
              <a:rPr lang="en-US" sz="1600" i="1" dirty="0"/>
              <a:t>Any news from the road?,</a:t>
            </a:r>
            <a:r>
              <a:rPr lang="en-US" sz="1600" b="1" dirty="0"/>
              <a:t> </a:t>
            </a:r>
            <a:r>
              <a:rPr lang="en-US" sz="1600" dirty="0"/>
              <a:t>2018 (</a:t>
            </a:r>
            <a:r>
              <a:rPr lang="en-US" sz="1600" dirty="0" err="1"/>
              <a:t>legge</a:t>
            </a:r>
            <a:r>
              <a:rPr lang="en-US" sz="1600" dirty="0"/>
              <a:t> del 2015 in Niger </a:t>
            </a:r>
            <a:r>
              <a:rPr lang="en-US" sz="1600" dirty="0" err="1"/>
              <a:t>penalizzando</a:t>
            </a:r>
            <a:r>
              <a:rPr lang="en-US" sz="1600" dirty="0"/>
              <a:t> </a:t>
            </a:r>
            <a:r>
              <a:rPr lang="en-US" sz="1600" dirty="0" err="1"/>
              <a:t>il</a:t>
            </a:r>
            <a:r>
              <a:rPr lang="en-US" sz="1600" dirty="0"/>
              <a:t> </a:t>
            </a:r>
            <a:r>
              <a:rPr lang="en-US" sz="1600" dirty="0" err="1"/>
              <a:t>contrabbando</a:t>
            </a:r>
            <a:r>
              <a:rPr lang="en-US" sz="1600" dirty="0"/>
              <a:t> di </a:t>
            </a:r>
            <a:r>
              <a:rPr lang="en-US" sz="1600" dirty="0" err="1"/>
              <a:t>persone</a:t>
            </a:r>
            <a:r>
              <a:rPr lang="en-US" sz="1600" dirty="0"/>
              <a:t>) </a:t>
            </a:r>
            <a:endParaRPr lang="it-IT" sz="1600" dirty="0"/>
          </a:p>
        </p:txBody>
      </p:sp>
      <p:sp>
        <p:nvSpPr>
          <p:cNvPr id="4" name="Rectangle 3"/>
          <p:cNvSpPr/>
          <p:nvPr/>
        </p:nvSpPr>
        <p:spPr>
          <a:xfrm>
            <a:off x="4459300" y="3673149"/>
            <a:ext cx="7036013" cy="2554545"/>
          </a:xfrm>
          <a:prstGeom prst="rect">
            <a:avLst/>
          </a:prstGeom>
        </p:spPr>
        <p:txBody>
          <a:bodyPr wrap="square">
            <a:spAutoFit/>
          </a:bodyPr>
          <a:lstStyle/>
          <a:p>
            <a:r>
              <a:rPr lang="it-IT" sz="1600" dirty="0">
                <a:ea typeface="Calibri" panose="020F0502020204030204" pitchFamily="34" charset="0"/>
              </a:rPr>
              <a:t>Non potevamo restare in </a:t>
            </a:r>
            <a:r>
              <a:rPr lang="it-IT" sz="1600" dirty="0">
                <a:ea typeface="Calibri" panose="020F0502020204030204" pitchFamily="34" charset="0"/>
                <a:cs typeface="Times New Roman" panose="02020603050405020304" pitchFamily="18" charset="0"/>
              </a:rPr>
              <a:t>Nigeria</a:t>
            </a:r>
            <a:r>
              <a:rPr lang="it-IT" sz="1600" dirty="0">
                <a:ea typeface="Calibri" panose="020F0502020204030204" pitchFamily="34" charset="0"/>
              </a:rPr>
              <a:t>, molti morivano, c’erano i bombardamenti. Siamo scappati nel deserto, nel Sahara molti sono morti, sono stati uccisi, stuprati. Non potevamo restare. Siamo scappati in Libia, ma in Libia c’era l’ISIS e non potevamo rimanere. Abbiamo pianto in ginocchio: -Cosa faremo? Le montagne non ci nascondevano, la gente non ci nascondeva, siamo scappati verso il mare. </a:t>
            </a:r>
            <a:r>
              <a:rPr lang="it-IT" sz="1600" dirty="0">
                <a:solidFill>
                  <a:srgbClr val="FF0000"/>
                </a:solidFill>
                <a:ea typeface="Calibri" panose="020F0502020204030204" pitchFamily="34" charset="0"/>
              </a:rPr>
              <a:t>Nel viaggio in mare sono morti in tanti</a:t>
            </a:r>
            <a:r>
              <a:rPr lang="it-IT" sz="1600" dirty="0">
                <a:ea typeface="Calibri" panose="020F0502020204030204" pitchFamily="34" charset="0"/>
              </a:rPr>
              <a:t>. Si sono persi in mare. La barca aveva novanta passeggeri. Solo trenta sono stati salvati, gli altri sono morti. </a:t>
            </a:r>
            <a:r>
              <a:rPr lang="it-IT" sz="1600" dirty="0">
                <a:solidFill>
                  <a:srgbClr val="FF0000"/>
                </a:solidFill>
                <a:ea typeface="Calibri" panose="020F0502020204030204" pitchFamily="34" charset="0"/>
              </a:rPr>
              <a:t>Oggi siamo vivi. Il mare non è un luogo da oltrepassare. Il mare non è una strada. Ma oggi siamo vivi. Nella vita è rischioso non rischiare, perché la vita stessa è un rischio... </a:t>
            </a:r>
            <a:r>
              <a:rPr lang="en-US" sz="1600" dirty="0" err="1">
                <a:solidFill>
                  <a:srgbClr val="FF0000"/>
                </a:solidFill>
                <a:ea typeface="Calibri" panose="020F0502020204030204" pitchFamily="34" charset="0"/>
              </a:rPr>
              <a:t>Siamo</a:t>
            </a:r>
            <a:r>
              <a:rPr lang="en-US" sz="1600" dirty="0">
                <a:solidFill>
                  <a:srgbClr val="FF0000"/>
                </a:solidFill>
                <a:ea typeface="Calibri" panose="020F0502020204030204" pitchFamily="34" charset="0"/>
              </a:rPr>
              <a:t> </a:t>
            </a:r>
            <a:r>
              <a:rPr lang="en-US" sz="1600" dirty="0" err="1">
                <a:solidFill>
                  <a:srgbClr val="FF0000"/>
                </a:solidFill>
                <a:ea typeface="Calibri" panose="020F0502020204030204" pitchFamily="34" charset="0"/>
              </a:rPr>
              <a:t>andati</a:t>
            </a:r>
            <a:r>
              <a:rPr lang="en-US" sz="1600" dirty="0">
                <a:solidFill>
                  <a:srgbClr val="FF0000"/>
                </a:solidFill>
                <a:ea typeface="Calibri" panose="020F0502020204030204" pitchFamily="34" charset="0"/>
              </a:rPr>
              <a:t> in mare e non </a:t>
            </a:r>
            <a:r>
              <a:rPr lang="en-US" sz="1600" dirty="0" err="1">
                <a:solidFill>
                  <a:srgbClr val="FF0000"/>
                </a:solidFill>
                <a:ea typeface="Calibri" panose="020F0502020204030204" pitchFamily="34" charset="0"/>
              </a:rPr>
              <a:t>siamo</a:t>
            </a:r>
            <a:r>
              <a:rPr lang="en-US" sz="1600" dirty="0">
                <a:solidFill>
                  <a:srgbClr val="FF0000"/>
                </a:solidFill>
                <a:ea typeface="Calibri" panose="020F0502020204030204" pitchFamily="34" charset="0"/>
              </a:rPr>
              <a:t> </a:t>
            </a:r>
            <a:r>
              <a:rPr lang="en-US" sz="1600" dirty="0" err="1">
                <a:solidFill>
                  <a:srgbClr val="FF0000"/>
                </a:solidFill>
                <a:ea typeface="Calibri" panose="020F0502020204030204" pitchFamily="34" charset="0"/>
              </a:rPr>
              <a:t>morti</a:t>
            </a:r>
            <a:r>
              <a:rPr lang="en-US" sz="1600" dirty="0">
                <a:solidFill>
                  <a:srgbClr val="FF0000"/>
                </a:solidFill>
                <a:ea typeface="Calibri" panose="020F0502020204030204" pitchFamily="34" charset="0"/>
              </a:rPr>
              <a:t>.</a:t>
            </a:r>
            <a:endParaRPr lang="en-US" sz="1600" dirty="0">
              <a:solidFill>
                <a:srgbClr val="FF0000"/>
              </a:solidFill>
            </a:endParaRPr>
          </a:p>
        </p:txBody>
      </p:sp>
    </p:spTree>
    <p:extLst>
      <p:ext uri="{BB962C8B-B14F-4D97-AF65-F5344CB8AC3E}">
        <p14:creationId xmlns:p14="http://schemas.microsoft.com/office/powerpoint/2010/main" val="34500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1443</Words>
  <Application>Microsoft Office PowerPoint</Application>
  <PresentationFormat>Widescreen</PresentationFormat>
  <Paragraphs>214</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Calibri</vt:lpstr>
      <vt:lpstr>Calibri Light</vt:lpstr>
      <vt:lpstr>Droid Sans</vt:lpstr>
      <vt:lpstr>Helvetica</vt:lpstr>
      <vt:lpstr>Lora</vt:lpstr>
      <vt:lpstr>Open Sans</vt:lpstr>
      <vt:lpstr>Quicksand</vt:lpstr>
      <vt:lpstr>Times New Roman</vt:lpstr>
      <vt:lpstr>Wingdings</vt:lpstr>
      <vt:lpstr>Office Theme</vt:lpstr>
      <vt:lpstr>E la nave 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la nave va</dc:title>
  <dc:creator>User</dc:creator>
  <cp:lastModifiedBy>User</cp:lastModifiedBy>
  <cp:revision>131</cp:revision>
  <dcterms:created xsi:type="dcterms:W3CDTF">2018-05-05T16:03:06Z</dcterms:created>
  <dcterms:modified xsi:type="dcterms:W3CDTF">2018-10-03T20:26:25Z</dcterms:modified>
</cp:coreProperties>
</file>