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02" r:id="rId3"/>
    <p:sldId id="303" r:id="rId4"/>
    <p:sldId id="277" r:id="rId5"/>
    <p:sldId id="288" r:id="rId6"/>
    <p:sldId id="275" r:id="rId7"/>
    <p:sldId id="295" r:id="rId8"/>
    <p:sldId id="297" r:id="rId9"/>
    <p:sldId id="296" r:id="rId10"/>
    <p:sldId id="300" r:id="rId11"/>
    <p:sldId id="309" r:id="rId12"/>
    <p:sldId id="308" r:id="rId13"/>
    <p:sldId id="299" r:id="rId14"/>
    <p:sldId id="298" r:id="rId15"/>
    <p:sldId id="285" r:id="rId16"/>
    <p:sldId id="310" r:id="rId17"/>
    <p:sldId id="312" r:id="rId18"/>
    <p:sldId id="269" r:id="rId19"/>
    <p:sldId id="311" r:id="rId20"/>
    <p:sldId id="264" r:id="rId21"/>
    <p:sldId id="313" r:id="rId22"/>
    <p:sldId id="314" r:id="rId23"/>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CF9DE007-4D4E-4741-A97D-500E0FEC7897}" type="datetimeFigureOut">
              <a:rPr lang="fr-BE" smtClean="0"/>
              <a:t>02-07-18</a:t>
            </a:fld>
            <a:endParaRPr lang="fr-BE"/>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584B3C3A-D41B-4635-BEE5-7122EF0592FD}" type="slidenum">
              <a:rPr lang="fr-BE" smtClean="0"/>
              <a:t>‹#›</a:t>
            </a:fld>
            <a:endParaRPr lang="fr-BE"/>
          </a:p>
        </p:txBody>
      </p:sp>
    </p:spTree>
    <p:extLst>
      <p:ext uri="{BB962C8B-B14F-4D97-AF65-F5344CB8AC3E}">
        <p14:creationId xmlns:p14="http://schemas.microsoft.com/office/powerpoint/2010/main" val="445176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F96CB5DA-5611-46A1-84E0-101610532B01}" type="slidenum">
              <a:rPr lang="fr-BE" smtClean="0"/>
              <a:t>7</a:t>
            </a:fld>
            <a:endParaRPr lang="fr-BE"/>
          </a:p>
        </p:txBody>
      </p:sp>
    </p:spTree>
    <p:extLst>
      <p:ext uri="{BB962C8B-B14F-4D97-AF65-F5344CB8AC3E}">
        <p14:creationId xmlns:p14="http://schemas.microsoft.com/office/powerpoint/2010/main" val="3138995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BE37D9-E2F0-4905-988A-012733AA08A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FBC810B-3517-4C00-B19E-ABFBE4BDBA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86AC42F-7AC6-476A-8422-4F4C3F9A3246}"/>
              </a:ext>
            </a:extLst>
          </p:cNvPr>
          <p:cNvSpPr>
            <a:spLocks noGrp="1"/>
          </p:cNvSpPr>
          <p:nvPr>
            <p:ph type="dt" sz="half" idx="10"/>
          </p:nvPr>
        </p:nvSpPr>
        <p:spPr/>
        <p:txBody>
          <a:bodyPr/>
          <a:lstStyle/>
          <a:p>
            <a:fld id="{5E335780-C263-4ACE-A711-8A30F03B370B}" type="datetimeFigureOut">
              <a:rPr lang="fr-FR" smtClean="0"/>
              <a:t>02/07/2018</a:t>
            </a:fld>
            <a:endParaRPr lang="fr-FR"/>
          </a:p>
        </p:txBody>
      </p:sp>
      <p:sp>
        <p:nvSpPr>
          <p:cNvPr id="5" name="Espace réservé du pied de page 4">
            <a:extLst>
              <a:ext uri="{FF2B5EF4-FFF2-40B4-BE49-F238E27FC236}">
                <a16:creationId xmlns:a16="http://schemas.microsoft.com/office/drawing/2014/main" id="{85774726-A362-4514-B7DC-2A059CF5BC2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890B42A-2409-4625-8B82-54678024DE95}"/>
              </a:ext>
            </a:extLst>
          </p:cNvPr>
          <p:cNvSpPr>
            <a:spLocks noGrp="1"/>
          </p:cNvSpPr>
          <p:nvPr>
            <p:ph type="sldNum" sz="quarter" idx="12"/>
          </p:nvPr>
        </p:nvSpPr>
        <p:spPr/>
        <p:txBody>
          <a:bodyPr/>
          <a:lstStyle/>
          <a:p>
            <a:fld id="{120E4FBF-D19D-45EC-9719-26FEAB1D5EF3}" type="slidenum">
              <a:rPr lang="fr-FR" smtClean="0"/>
              <a:t>‹#›</a:t>
            </a:fld>
            <a:endParaRPr lang="fr-FR"/>
          </a:p>
        </p:txBody>
      </p:sp>
    </p:spTree>
    <p:extLst>
      <p:ext uri="{BB962C8B-B14F-4D97-AF65-F5344CB8AC3E}">
        <p14:creationId xmlns:p14="http://schemas.microsoft.com/office/powerpoint/2010/main" val="425700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18F6AA-E5C3-4937-B249-F6261FD7ED7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22C5C2C-57D1-4043-A52B-7099B664A034}"/>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6802133-B3CF-4F43-BC46-F031AE150545}"/>
              </a:ext>
            </a:extLst>
          </p:cNvPr>
          <p:cNvSpPr>
            <a:spLocks noGrp="1"/>
          </p:cNvSpPr>
          <p:nvPr>
            <p:ph type="dt" sz="half" idx="10"/>
          </p:nvPr>
        </p:nvSpPr>
        <p:spPr/>
        <p:txBody>
          <a:bodyPr/>
          <a:lstStyle/>
          <a:p>
            <a:fld id="{5E335780-C263-4ACE-A711-8A30F03B370B}" type="datetimeFigureOut">
              <a:rPr lang="fr-FR" smtClean="0"/>
              <a:t>02/07/2018</a:t>
            </a:fld>
            <a:endParaRPr lang="fr-FR"/>
          </a:p>
        </p:txBody>
      </p:sp>
      <p:sp>
        <p:nvSpPr>
          <p:cNvPr id="5" name="Espace réservé du pied de page 4">
            <a:extLst>
              <a:ext uri="{FF2B5EF4-FFF2-40B4-BE49-F238E27FC236}">
                <a16:creationId xmlns:a16="http://schemas.microsoft.com/office/drawing/2014/main" id="{D60FF896-008F-47D9-9B59-0E4C82F62AA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367835E-4E55-49A2-9780-942DEB96FDB3}"/>
              </a:ext>
            </a:extLst>
          </p:cNvPr>
          <p:cNvSpPr>
            <a:spLocks noGrp="1"/>
          </p:cNvSpPr>
          <p:nvPr>
            <p:ph type="sldNum" sz="quarter" idx="12"/>
          </p:nvPr>
        </p:nvSpPr>
        <p:spPr/>
        <p:txBody>
          <a:bodyPr/>
          <a:lstStyle/>
          <a:p>
            <a:fld id="{120E4FBF-D19D-45EC-9719-26FEAB1D5EF3}" type="slidenum">
              <a:rPr lang="fr-FR" smtClean="0"/>
              <a:t>‹#›</a:t>
            </a:fld>
            <a:endParaRPr lang="fr-FR"/>
          </a:p>
        </p:txBody>
      </p:sp>
    </p:spTree>
    <p:extLst>
      <p:ext uri="{BB962C8B-B14F-4D97-AF65-F5344CB8AC3E}">
        <p14:creationId xmlns:p14="http://schemas.microsoft.com/office/powerpoint/2010/main" val="364130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B2A0450-928D-4484-931C-D98CA0FB6F1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A7DF7BA-570D-4CF6-B5D9-E12049524C13}"/>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554ABB-CBDA-4651-911B-7AFEB7530041}"/>
              </a:ext>
            </a:extLst>
          </p:cNvPr>
          <p:cNvSpPr>
            <a:spLocks noGrp="1"/>
          </p:cNvSpPr>
          <p:nvPr>
            <p:ph type="dt" sz="half" idx="10"/>
          </p:nvPr>
        </p:nvSpPr>
        <p:spPr/>
        <p:txBody>
          <a:bodyPr/>
          <a:lstStyle/>
          <a:p>
            <a:fld id="{5E335780-C263-4ACE-A711-8A30F03B370B}" type="datetimeFigureOut">
              <a:rPr lang="fr-FR" smtClean="0"/>
              <a:t>02/07/2018</a:t>
            </a:fld>
            <a:endParaRPr lang="fr-FR"/>
          </a:p>
        </p:txBody>
      </p:sp>
      <p:sp>
        <p:nvSpPr>
          <p:cNvPr id="5" name="Espace réservé du pied de page 4">
            <a:extLst>
              <a:ext uri="{FF2B5EF4-FFF2-40B4-BE49-F238E27FC236}">
                <a16:creationId xmlns:a16="http://schemas.microsoft.com/office/drawing/2014/main" id="{BE68AFC8-3E78-409D-BA79-EBEEA51452D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275FA12-6670-45A4-AB54-29E2AC1E1CF7}"/>
              </a:ext>
            </a:extLst>
          </p:cNvPr>
          <p:cNvSpPr>
            <a:spLocks noGrp="1"/>
          </p:cNvSpPr>
          <p:nvPr>
            <p:ph type="sldNum" sz="quarter" idx="12"/>
          </p:nvPr>
        </p:nvSpPr>
        <p:spPr/>
        <p:txBody>
          <a:bodyPr/>
          <a:lstStyle/>
          <a:p>
            <a:fld id="{120E4FBF-D19D-45EC-9719-26FEAB1D5EF3}" type="slidenum">
              <a:rPr lang="fr-FR" smtClean="0"/>
              <a:t>‹#›</a:t>
            </a:fld>
            <a:endParaRPr lang="fr-FR"/>
          </a:p>
        </p:txBody>
      </p:sp>
    </p:spTree>
    <p:extLst>
      <p:ext uri="{BB962C8B-B14F-4D97-AF65-F5344CB8AC3E}">
        <p14:creationId xmlns:p14="http://schemas.microsoft.com/office/powerpoint/2010/main" val="1297813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9B2166-6253-4A0B-A107-C05287EFC48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89411B7-14D4-41D0-A68D-4290C13BBB85}"/>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38E7879-6205-468C-A0D0-BB26610313E6}"/>
              </a:ext>
            </a:extLst>
          </p:cNvPr>
          <p:cNvSpPr>
            <a:spLocks noGrp="1"/>
          </p:cNvSpPr>
          <p:nvPr>
            <p:ph type="dt" sz="half" idx="10"/>
          </p:nvPr>
        </p:nvSpPr>
        <p:spPr/>
        <p:txBody>
          <a:bodyPr/>
          <a:lstStyle/>
          <a:p>
            <a:fld id="{5E335780-C263-4ACE-A711-8A30F03B370B}" type="datetimeFigureOut">
              <a:rPr lang="fr-FR" smtClean="0"/>
              <a:t>02/07/2018</a:t>
            </a:fld>
            <a:endParaRPr lang="fr-FR"/>
          </a:p>
        </p:txBody>
      </p:sp>
      <p:sp>
        <p:nvSpPr>
          <p:cNvPr id="5" name="Espace réservé du pied de page 4">
            <a:extLst>
              <a:ext uri="{FF2B5EF4-FFF2-40B4-BE49-F238E27FC236}">
                <a16:creationId xmlns:a16="http://schemas.microsoft.com/office/drawing/2014/main" id="{EA58F0B5-D6F6-4011-91FB-644D6AAA539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2FBA0B0-28BA-4F4C-9692-21C4CE5AAC34}"/>
              </a:ext>
            </a:extLst>
          </p:cNvPr>
          <p:cNvSpPr>
            <a:spLocks noGrp="1"/>
          </p:cNvSpPr>
          <p:nvPr>
            <p:ph type="sldNum" sz="quarter" idx="12"/>
          </p:nvPr>
        </p:nvSpPr>
        <p:spPr/>
        <p:txBody>
          <a:bodyPr/>
          <a:lstStyle/>
          <a:p>
            <a:fld id="{120E4FBF-D19D-45EC-9719-26FEAB1D5EF3}" type="slidenum">
              <a:rPr lang="fr-FR" smtClean="0"/>
              <a:t>‹#›</a:t>
            </a:fld>
            <a:endParaRPr lang="fr-FR"/>
          </a:p>
        </p:txBody>
      </p:sp>
    </p:spTree>
    <p:extLst>
      <p:ext uri="{BB962C8B-B14F-4D97-AF65-F5344CB8AC3E}">
        <p14:creationId xmlns:p14="http://schemas.microsoft.com/office/powerpoint/2010/main" val="37461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E8C205-74AF-4F26-8215-AC44158E0FC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CAE0D56-9E9C-49D0-9E73-3819EA31FA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3229E882-3D98-4342-A89D-1D91D6A61763}"/>
              </a:ext>
            </a:extLst>
          </p:cNvPr>
          <p:cNvSpPr>
            <a:spLocks noGrp="1"/>
          </p:cNvSpPr>
          <p:nvPr>
            <p:ph type="dt" sz="half" idx="10"/>
          </p:nvPr>
        </p:nvSpPr>
        <p:spPr/>
        <p:txBody>
          <a:bodyPr/>
          <a:lstStyle/>
          <a:p>
            <a:fld id="{5E335780-C263-4ACE-A711-8A30F03B370B}" type="datetimeFigureOut">
              <a:rPr lang="fr-FR" smtClean="0"/>
              <a:t>02/07/2018</a:t>
            </a:fld>
            <a:endParaRPr lang="fr-FR"/>
          </a:p>
        </p:txBody>
      </p:sp>
      <p:sp>
        <p:nvSpPr>
          <p:cNvPr id="5" name="Espace réservé du pied de page 4">
            <a:extLst>
              <a:ext uri="{FF2B5EF4-FFF2-40B4-BE49-F238E27FC236}">
                <a16:creationId xmlns:a16="http://schemas.microsoft.com/office/drawing/2014/main" id="{2D13FBE9-868B-4BE4-9411-FCA4B6D66B7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4A765C5-973D-4572-AACD-4411B2197480}"/>
              </a:ext>
            </a:extLst>
          </p:cNvPr>
          <p:cNvSpPr>
            <a:spLocks noGrp="1"/>
          </p:cNvSpPr>
          <p:nvPr>
            <p:ph type="sldNum" sz="quarter" idx="12"/>
          </p:nvPr>
        </p:nvSpPr>
        <p:spPr/>
        <p:txBody>
          <a:bodyPr/>
          <a:lstStyle/>
          <a:p>
            <a:fld id="{120E4FBF-D19D-45EC-9719-26FEAB1D5EF3}" type="slidenum">
              <a:rPr lang="fr-FR" smtClean="0"/>
              <a:t>‹#›</a:t>
            </a:fld>
            <a:endParaRPr lang="fr-FR"/>
          </a:p>
        </p:txBody>
      </p:sp>
    </p:spTree>
    <p:extLst>
      <p:ext uri="{BB962C8B-B14F-4D97-AF65-F5344CB8AC3E}">
        <p14:creationId xmlns:p14="http://schemas.microsoft.com/office/powerpoint/2010/main" val="1748162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0183F-5323-48D3-9713-37546E5C62E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21187ED-84A2-4435-A440-819BF57798D6}"/>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502B85E-F1D3-4AD9-96AC-4B9525CC73EC}"/>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A24C993-C8B5-435E-A912-A34DF861936F}"/>
              </a:ext>
            </a:extLst>
          </p:cNvPr>
          <p:cNvSpPr>
            <a:spLocks noGrp="1"/>
          </p:cNvSpPr>
          <p:nvPr>
            <p:ph type="dt" sz="half" idx="10"/>
          </p:nvPr>
        </p:nvSpPr>
        <p:spPr/>
        <p:txBody>
          <a:bodyPr/>
          <a:lstStyle/>
          <a:p>
            <a:fld id="{5E335780-C263-4ACE-A711-8A30F03B370B}" type="datetimeFigureOut">
              <a:rPr lang="fr-FR" smtClean="0"/>
              <a:t>02/07/2018</a:t>
            </a:fld>
            <a:endParaRPr lang="fr-FR"/>
          </a:p>
        </p:txBody>
      </p:sp>
      <p:sp>
        <p:nvSpPr>
          <p:cNvPr id="6" name="Espace réservé du pied de page 5">
            <a:extLst>
              <a:ext uri="{FF2B5EF4-FFF2-40B4-BE49-F238E27FC236}">
                <a16:creationId xmlns:a16="http://schemas.microsoft.com/office/drawing/2014/main" id="{F2B73976-ECD2-4701-A9EA-8499D12CA4F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08F0CE1-7854-411C-AB31-156A12308020}"/>
              </a:ext>
            </a:extLst>
          </p:cNvPr>
          <p:cNvSpPr>
            <a:spLocks noGrp="1"/>
          </p:cNvSpPr>
          <p:nvPr>
            <p:ph type="sldNum" sz="quarter" idx="12"/>
          </p:nvPr>
        </p:nvSpPr>
        <p:spPr/>
        <p:txBody>
          <a:bodyPr/>
          <a:lstStyle/>
          <a:p>
            <a:fld id="{120E4FBF-D19D-45EC-9719-26FEAB1D5EF3}" type="slidenum">
              <a:rPr lang="fr-FR" smtClean="0"/>
              <a:t>‹#›</a:t>
            </a:fld>
            <a:endParaRPr lang="fr-FR"/>
          </a:p>
        </p:txBody>
      </p:sp>
    </p:spTree>
    <p:extLst>
      <p:ext uri="{BB962C8B-B14F-4D97-AF65-F5344CB8AC3E}">
        <p14:creationId xmlns:p14="http://schemas.microsoft.com/office/powerpoint/2010/main" val="1985404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30E42-1651-4E28-9E92-238B53384ED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9BC077E-8E73-4731-8650-B94497C5D9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41DB6F99-AE99-43AB-BBEB-E04933C87AEF}"/>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E418C22-3773-4332-B7D2-BEFD4CA9A8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66EB03C2-E792-49C4-862C-49B78AD7FEB8}"/>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6F30EEF-9044-4FC7-BA62-4A65A8497A4E}"/>
              </a:ext>
            </a:extLst>
          </p:cNvPr>
          <p:cNvSpPr>
            <a:spLocks noGrp="1"/>
          </p:cNvSpPr>
          <p:nvPr>
            <p:ph type="dt" sz="half" idx="10"/>
          </p:nvPr>
        </p:nvSpPr>
        <p:spPr/>
        <p:txBody>
          <a:bodyPr/>
          <a:lstStyle/>
          <a:p>
            <a:fld id="{5E335780-C263-4ACE-A711-8A30F03B370B}" type="datetimeFigureOut">
              <a:rPr lang="fr-FR" smtClean="0"/>
              <a:t>02/07/2018</a:t>
            </a:fld>
            <a:endParaRPr lang="fr-FR"/>
          </a:p>
        </p:txBody>
      </p:sp>
      <p:sp>
        <p:nvSpPr>
          <p:cNvPr id="8" name="Espace réservé du pied de page 7">
            <a:extLst>
              <a:ext uri="{FF2B5EF4-FFF2-40B4-BE49-F238E27FC236}">
                <a16:creationId xmlns:a16="http://schemas.microsoft.com/office/drawing/2014/main" id="{2BE36306-472C-428A-A6E2-3758FC815EB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6EEC027-0A3C-443F-92D9-976591A747CF}"/>
              </a:ext>
            </a:extLst>
          </p:cNvPr>
          <p:cNvSpPr>
            <a:spLocks noGrp="1"/>
          </p:cNvSpPr>
          <p:nvPr>
            <p:ph type="sldNum" sz="quarter" idx="12"/>
          </p:nvPr>
        </p:nvSpPr>
        <p:spPr/>
        <p:txBody>
          <a:bodyPr/>
          <a:lstStyle/>
          <a:p>
            <a:fld id="{120E4FBF-D19D-45EC-9719-26FEAB1D5EF3}" type="slidenum">
              <a:rPr lang="fr-FR" smtClean="0"/>
              <a:t>‹#›</a:t>
            </a:fld>
            <a:endParaRPr lang="fr-FR"/>
          </a:p>
        </p:txBody>
      </p:sp>
    </p:spTree>
    <p:extLst>
      <p:ext uri="{BB962C8B-B14F-4D97-AF65-F5344CB8AC3E}">
        <p14:creationId xmlns:p14="http://schemas.microsoft.com/office/powerpoint/2010/main" val="2164977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158890-DF95-4527-840D-AA8F103FFFE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15DB750-1D31-442C-9CF4-60B38E8CC7E7}"/>
              </a:ext>
            </a:extLst>
          </p:cNvPr>
          <p:cNvSpPr>
            <a:spLocks noGrp="1"/>
          </p:cNvSpPr>
          <p:nvPr>
            <p:ph type="dt" sz="half" idx="10"/>
          </p:nvPr>
        </p:nvSpPr>
        <p:spPr/>
        <p:txBody>
          <a:bodyPr/>
          <a:lstStyle/>
          <a:p>
            <a:fld id="{5E335780-C263-4ACE-A711-8A30F03B370B}" type="datetimeFigureOut">
              <a:rPr lang="fr-FR" smtClean="0"/>
              <a:t>02/07/2018</a:t>
            </a:fld>
            <a:endParaRPr lang="fr-FR"/>
          </a:p>
        </p:txBody>
      </p:sp>
      <p:sp>
        <p:nvSpPr>
          <p:cNvPr id="4" name="Espace réservé du pied de page 3">
            <a:extLst>
              <a:ext uri="{FF2B5EF4-FFF2-40B4-BE49-F238E27FC236}">
                <a16:creationId xmlns:a16="http://schemas.microsoft.com/office/drawing/2014/main" id="{1E4FF3CD-6372-49D2-B8D4-56009D6103B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E3EB998-342A-4DEA-BBFE-D652F623B23D}"/>
              </a:ext>
            </a:extLst>
          </p:cNvPr>
          <p:cNvSpPr>
            <a:spLocks noGrp="1"/>
          </p:cNvSpPr>
          <p:nvPr>
            <p:ph type="sldNum" sz="quarter" idx="12"/>
          </p:nvPr>
        </p:nvSpPr>
        <p:spPr/>
        <p:txBody>
          <a:bodyPr/>
          <a:lstStyle/>
          <a:p>
            <a:fld id="{120E4FBF-D19D-45EC-9719-26FEAB1D5EF3}" type="slidenum">
              <a:rPr lang="fr-FR" smtClean="0"/>
              <a:t>‹#›</a:t>
            </a:fld>
            <a:endParaRPr lang="fr-FR"/>
          </a:p>
        </p:txBody>
      </p:sp>
    </p:spTree>
    <p:extLst>
      <p:ext uri="{BB962C8B-B14F-4D97-AF65-F5344CB8AC3E}">
        <p14:creationId xmlns:p14="http://schemas.microsoft.com/office/powerpoint/2010/main" val="1143316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24AF47C-F788-4622-A92D-19F0C58F4DFD}"/>
              </a:ext>
            </a:extLst>
          </p:cNvPr>
          <p:cNvSpPr>
            <a:spLocks noGrp="1"/>
          </p:cNvSpPr>
          <p:nvPr>
            <p:ph type="dt" sz="half" idx="10"/>
          </p:nvPr>
        </p:nvSpPr>
        <p:spPr/>
        <p:txBody>
          <a:bodyPr/>
          <a:lstStyle/>
          <a:p>
            <a:fld id="{5E335780-C263-4ACE-A711-8A30F03B370B}" type="datetimeFigureOut">
              <a:rPr lang="fr-FR" smtClean="0"/>
              <a:t>02/07/2018</a:t>
            </a:fld>
            <a:endParaRPr lang="fr-FR"/>
          </a:p>
        </p:txBody>
      </p:sp>
      <p:sp>
        <p:nvSpPr>
          <p:cNvPr id="3" name="Espace réservé du pied de page 2">
            <a:extLst>
              <a:ext uri="{FF2B5EF4-FFF2-40B4-BE49-F238E27FC236}">
                <a16:creationId xmlns:a16="http://schemas.microsoft.com/office/drawing/2014/main" id="{7FD69ABA-0127-4AA6-A140-5BB396CCBDC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3FAEFEB-4075-4CED-8DB7-74F189E28B6F}"/>
              </a:ext>
            </a:extLst>
          </p:cNvPr>
          <p:cNvSpPr>
            <a:spLocks noGrp="1"/>
          </p:cNvSpPr>
          <p:nvPr>
            <p:ph type="sldNum" sz="quarter" idx="12"/>
          </p:nvPr>
        </p:nvSpPr>
        <p:spPr/>
        <p:txBody>
          <a:bodyPr/>
          <a:lstStyle/>
          <a:p>
            <a:fld id="{120E4FBF-D19D-45EC-9719-26FEAB1D5EF3}" type="slidenum">
              <a:rPr lang="fr-FR" smtClean="0"/>
              <a:t>‹#›</a:t>
            </a:fld>
            <a:endParaRPr lang="fr-FR"/>
          </a:p>
        </p:txBody>
      </p:sp>
    </p:spTree>
    <p:extLst>
      <p:ext uri="{BB962C8B-B14F-4D97-AF65-F5344CB8AC3E}">
        <p14:creationId xmlns:p14="http://schemas.microsoft.com/office/powerpoint/2010/main" val="378040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F90F39-D833-4DE4-B4E0-0B0A793F8A9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E6119A3-3D8E-489F-8C5C-59CBA2943F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2BFC4C3-1E33-4867-8BF7-B7F518952A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68A208F-0732-4B1F-A270-67E1541D485A}"/>
              </a:ext>
            </a:extLst>
          </p:cNvPr>
          <p:cNvSpPr>
            <a:spLocks noGrp="1"/>
          </p:cNvSpPr>
          <p:nvPr>
            <p:ph type="dt" sz="half" idx="10"/>
          </p:nvPr>
        </p:nvSpPr>
        <p:spPr/>
        <p:txBody>
          <a:bodyPr/>
          <a:lstStyle/>
          <a:p>
            <a:fld id="{5E335780-C263-4ACE-A711-8A30F03B370B}" type="datetimeFigureOut">
              <a:rPr lang="fr-FR" smtClean="0"/>
              <a:t>02/07/2018</a:t>
            </a:fld>
            <a:endParaRPr lang="fr-FR"/>
          </a:p>
        </p:txBody>
      </p:sp>
      <p:sp>
        <p:nvSpPr>
          <p:cNvPr id="6" name="Espace réservé du pied de page 5">
            <a:extLst>
              <a:ext uri="{FF2B5EF4-FFF2-40B4-BE49-F238E27FC236}">
                <a16:creationId xmlns:a16="http://schemas.microsoft.com/office/drawing/2014/main" id="{D7782FBA-950B-4BE7-8273-2EBC1DB82F1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9B907F-98C6-4503-ABCC-4CA5766EB336}"/>
              </a:ext>
            </a:extLst>
          </p:cNvPr>
          <p:cNvSpPr>
            <a:spLocks noGrp="1"/>
          </p:cNvSpPr>
          <p:nvPr>
            <p:ph type="sldNum" sz="quarter" idx="12"/>
          </p:nvPr>
        </p:nvSpPr>
        <p:spPr/>
        <p:txBody>
          <a:bodyPr/>
          <a:lstStyle/>
          <a:p>
            <a:fld id="{120E4FBF-D19D-45EC-9719-26FEAB1D5EF3}" type="slidenum">
              <a:rPr lang="fr-FR" smtClean="0"/>
              <a:t>‹#›</a:t>
            </a:fld>
            <a:endParaRPr lang="fr-FR"/>
          </a:p>
        </p:txBody>
      </p:sp>
    </p:spTree>
    <p:extLst>
      <p:ext uri="{BB962C8B-B14F-4D97-AF65-F5344CB8AC3E}">
        <p14:creationId xmlns:p14="http://schemas.microsoft.com/office/powerpoint/2010/main" val="392135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5B5066-E767-4942-A0A5-0DE8CE574AE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D466947-058C-4FDA-A4F9-A844E17940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43ADE65-C99E-4BE4-B0E0-84F60F498D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B5D781E-BE69-410D-8C3F-296A1D966E2A}"/>
              </a:ext>
            </a:extLst>
          </p:cNvPr>
          <p:cNvSpPr>
            <a:spLocks noGrp="1"/>
          </p:cNvSpPr>
          <p:nvPr>
            <p:ph type="dt" sz="half" idx="10"/>
          </p:nvPr>
        </p:nvSpPr>
        <p:spPr/>
        <p:txBody>
          <a:bodyPr/>
          <a:lstStyle/>
          <a:p>
            <a:fld id="{5E335780-C263-4ACE-A711-8A30F03B370B}" type="datetimeFigureOut">
              <a:rPr lang="fr-FR" smtClean="0"/>
              <a:t>02/07/2018</a:t>
            </a:fld>
            <a:endParaRPr lang="fr-FR"/>
          </a:p>
        </p:txBody>
      </p:sp>
      <p:sp>
        <p:nvSpPr>
          <p:cNvPr id="6" name="Espace réservé du pied de page 5">
            <a:extLst>
              <a:ext uri="{FF2B5EF4-FFF2-40B4-BE49-F238E27FC236}">
                <a16:creationId xmlns:a16="http://schemas.microsoft.com/office/drawing/2014/main" id="{89B0622C-DC67-44A3-BEFE-DB22CD939C4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4AC0537-8636-4668-B1CD-8ED38BCB17E5}"/>
              </a:ext>
            </a:extLst>
          </p:cNvPr>
          <p:cNvSpPr>
            <a:spLocks noGrp="1"/>
          </p:cNvSpPr>
          <p:nvPr>
            <p:ph type="sldNum" sz="quarter" idx="12"/>
          </p:nvPr>
        </p:nvSpPr>
        <p:spPr/>
        <p:txBody>
          <a:bodyPr/>
          <a:lstStyle/>
          <a:p>
            <a:fld id="{120E4FBF-D19D-45EC-9719-26FEAB1D5EF3}" type="slidenum">
              <a:rPr lang="fr-FR" smtClean="0"/>
              <a:t>‹#›</a:t>
            </a:fld>
            <a:endParaRPr lang="fr-FR"/>
          </a:p>
        </p:txBody>
      </p:sp>
    </p:spTree>
    <p:extLst>
      <p:ext uri="{BB962C8B-B14F-4D97-AF65-F5344CB8AC3E}">
        <p14:creationId xmlns:p14="http://schemas.microsoft.com/office/powerpoint/2010/main" val="3358921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5E21C2E-BE2B-439A-B277-054ED7CA8D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F4FECC3-3851-4E11-AC64-CB82ABADDC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6C702C-FB5B-4EF0-8C92-EDF0C56F01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35780-C263-4ACE-A711-8A30F03B370B}" type="datetimeFigureOut">
              <a:rPr lang="fr-FR" smtClean="0"/>
              <a:t>02/07/2018</a:t>
            </a:fld>
            <a:endParaRPr lang="fr-FR"/>
          </a:p>
        </p:txBody>
      </p:sp>
      <p:sp>
        <p:nvSpPr>
          <p:cNvPr id="5" name="Espace réservé du pied de page 4">
            <a:extLst>
              <a:ext uri="{FF2B5EF4-FFF2-40B4-BE49-F238E27FC236}">
                <a16:creationId xmlns:a16="http://schemas.microsoft.com/office/drawing/2014/main" id="{B1FBF75A-D677-4909-BC23-CF0522BCC0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26A161E-13DC-4E23-8688-265280DA39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E4FBF-D19D-45EC-9719-26FEAB1D5EF3}" type="slidenum">
              <a:rPr lang="fr-FR" smtClean="0"/>
              <a:t>‹#›</a:t>
            </a:fld>
            <a:endParaRPr lang="fr-FR"/>
          </a:p>
        </p:txBody>
      </p:sp>
    </p:spTree>
    <p:extLst>
      <p:ext uri="{BB962C8B-B14F-4D97-AF65-F5344CB8AC3E}">
        <p14:creationId xmlns:p14="http://schemas.microsoft.com/office/powerpoint/2010/main" val="4277695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it.wikipedia.org/wiki/File:Inf._26,_Anonimo_fiorentino,_Il_naufragio_della_nave_di_Ulisse,_1390-1400_ca..jpg"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commons.wikimedia.org/wiki/File:Terracotta_Europa_bull_Staatliche_Antikensammlungen.jpg?uselang=fr" TargetMode="Externa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7B4DBA-C991-4D85-B07A-C7880BD3C0F1}"/>
              </a:ext>
            </a:extLst>
          </p:cNvPr>
          <p:cNvSpPr>
            <a:spLocks noGrp="1"/>
          </p:cNvSpPr>
          <p:nvPr>
            <p:ph type="ctrTitle"/>
          </p:nvPr>
        </p:nvSpPr>
        <p:spPr>
          <a:xfrm>
            <a:off x="0" y="0"/>
            <a:ext cx="12192000" cy="3509963"/>
          </a:xfrm>
          <a:noFill/>
        </p:spPr>
        <p:txBody>
          <a:bodyPr anchor="ctr">
            <a:normAutofit/>
          </a:bodyPr>
          <a:lstStyle/>
          <a:p>
            <a:r>
              <a:rPr lang="fr-FR" sz="4400" b="1" dirty="0">
                <a:latin typeface="+mn-lt"/>
                <a:cs typeface="Dubai Light" panose="020B0303030403030204" pitchFamily="34" charset="-78"/>
              </a:rPr>
              <a:t>The </a:t>
            </a:r>
            <a:r>
              <a:rPr lang="fr-FR" sz="4400" b="1" dirty="0" err="1">
                <a:latin typeface="+mn-lt"/>
                <a:cs typeface="Dubai Light" panose="020B0303030403030204" pitchFamily="34" charset="-78"/>
              </a:rPr>
              <a:t>Mediterranean</a:t>
            </a:r>
            <a:r>
              <a:rPr lang="fr-FR" sz="4400" b="1" dirty="0">
                <a:latin typeface="+mn-lt"/>
                <a:cs typeface="Dubai Light" panose="020B0303030403030204" pitchFamily="34" charset="-78"/>
              </a:rPr>
              <a:t> as the return of the </a:t>
            </a:r>
            <a:r>
              <a:rPr lang="fr-FR" sz="4400" b="1" dirty="0" err="1">
                <a:latin typeface="+mn-lt"/>
                <a:cs typeface="Dubai Light" panose="020B0303030403030204" pitchFamily="34" charset="-78"/>
              </a:rPr>
              <a:t>repressed</a:t>
            </a:r>
            <a:r>
              <a:rPr lang="fr-FR" sz="4400" b="1" dirty="0">
                <a:latin typeface="+mn-lt"/>
                <a:cs typeface="Dubai Light" panose="020B0303030403030204" pitchFamily="34" charset="-78"/>
              </a:rPr>
              <a:t> in French </a:t>
            </a:r>
            <a:r>
              <a:rPr lang="fr-FR" sz="4400" b="1" dirty="0" err="1">
                <a:latin typeface="+mn-lt"/>
                <a:cs typeface="Dubai Light" panose="020B0303030403030204" pitchFamily="34" charset="-78"/>
              </a:rPr>
              <a:t>Thought</a:t>
            </a:r>
            <a:r>
              <a:rPr lang="fr-FR" sz="4400" b="1" dirty="0">
                <a:latin typeface="+mn-lt"/>
                <a:cs typeface="Dubai Light" panose="020B0303030403030204" pitchFamily="34" charset="-78"/>
              </a:rPr>
              <a:t> (</a:t>
            </a:r>
            <a:r>
              <a:rPr lang="fr-FR" sz="4400" b="1" dirty="0" err="1">
                <a:latin typeface="+mn-lt"/>
                <a:cs typeface="Dubai Light" panose="020B0303030403030204" pitchFamily="34" charset="-78"/>
              </a:rPr>
              <a:t>from</a:t>
            </a:r>
            <a:r>
              <a:rPr lang="fr-FR" sz="4400" b="1" dirty="0">
                <a:latin typeface="+mn-lt"/>
                <a:cs typeface="Dubai Light" panose="020B0303030403030204" pitchFamily="34" charset="-78"/>
              </a:rPr>
              <a:t> Valéry </a:t>
            </a:r>
            <a:r>
              <a:rPr lang="fr-FR" sz="4400" b="1" dirty="0" err="1">
                <a:latin typeface="+mn-lt"/>
                <a:cs typeface="Dubai Light" panose="020B0303030403030204" pitchFamily="34" charset="-78"/>
              </a:rPr>
              <a:t>until</a:t>
            </a:r>
            <a:r>
              <a:rPr lang="fr-FR" sz="4400" b="1" dirty="0">
                <a:latin typeface="+mn-lt"/>
                <a:cs typeface="Dubai Light" panose="020B0303030403030204" pitchFamily="34" charset="-78"/>
              </a:rPr>
              <a:t> Attali)</a:t>
            </a:r>
            <a:r>
              <a:rPr lang="fr-FR" sz="4400" b="1" dirty="0">
                <a:solidFill>
                  <a:schemeClr val="bg1"/>
                </a:solidFill>
                <a:latin typeface="+mn-lt"/>
                <a:cs typeface="Dubai Light" panose="020B0303030403030204" pitchFamily="34" charset="-78"/>
              </a:rPr>
              <a:t>)</a:t>
            </a:r>
          </a:p>
        </p:txBody>
      </p:sp>
      <p:pic>
        <p:nvPicPr>
          <p:cNvPr id="4" name="Picture 2" descr="logo bande.png">
            <a:extLst>
              <a:ext uri="{FF2B5EF4-FFF2-40B4-BE49-F238E27FC236}">
                <a16:creationId xmlns:a16="http://schemas.microsoft.com/office/drawing/2014/main" id="{78E9E8C5-4DC3-4AF0-B8A6-1C9EE4A8FD6E}"/>
              </a:ext>
            </a:extLst>
          </p:cNvPr>
          <p:cNvPicPr/>
          <p:nvPr/>
        </p:nvPicPr>
        <p:blipFill>
          <a:blip r:embed="rId2" cstate="print">
            <a:extLst>
              <a:ext uri="{28A0092B-C50C-407E-A947-70E740481C1C}">
                <a14:useLocalDpi xmlns:a14="http://schemas.microsoft.com/office/drawing/2010/main" val="0"/>
              </a:ext>
            </a:extLst>
          </a:blip>
          <a:srcRect l="5577" b="41133"/>
          <a:stretch>
            <a:fillRect/>
          </a:stretch>
        </p:blipFill>
        <p:spPr bwMode="auto">
          <a:xfrm>
            <a:off x="0" y="2484579"/>
            <a:ext cx="12192000" cy="1277654"/>
          </a:xfrm>
          <a:prstGeom prst="rect">
            <a:avLst/>
          </a:prstGeom>
          <a:noFill/>
          <a:ln>
            <a:noFill/>
          </a:ln>
        </p:spPr>
      </p:pic>
      <p:sp>
        <p:nvSpPr>
          <p:cNvPr id="7" name="ZoneTexte 6">
            <a:extLst>
              <a:ext uri="{FF2B5EF4-FFF2-40B4-BE49-F238E27FC236}">
                <a16:creationId xmlns:a16="http://schemas.microsoft.com/office/drawing/2014/main" id="{62B7AF22-624F-436D-A913-2543E0CD23C4}"/>
              </a:ext>
            </a:extLst>
          </p:cNvPr>
          <p:cNvSpPr txBox="1"/>
          <p:nvPr/>
        </p:nvSpPr>
        <p:spPr>
          <a:xfrm>
            <a:off x="-356461" y="3762233"/>
            <a:ext cx="12191999" cy="1200329"/>
          </a:xfrm>
          <a:prstGeom prst="rect">
            <a:avLst/>
          </a:prstGeom>
          <a:noFill/>
        </p:spPr>
        <p:txBody>
          <a:bodyPr wrap="square" rtlCol="0">
            <a:spAutoFit/>
          </a:bodyPr>
          <a:lstStyle/>
          <a:p>
            <a:pPr algn="ctr"/>
            <a:r>
              <a:rPr lang="fr-FR" sz="2400" dirty="0">
                <a:cs typeface="Dubai Light" panose="020B0303030403030204" pitchFamily="34" charset="-78"/>
              </a:rPr>
              <a:t>Nathalie ROELENS </a:t>
            </a:r>
          </a:p>
          <a:p>
            <a:pPr algn="ctr"/>
            <a:r>
              <a:rPr lang="fr-FR" sz="2400" dirty="0">
                <a:cs typeface="Dubai Light" panose="020B0303030403030204"/>
              </a:rPr>
              <a:t>(</a:t>
            </a:r>
            <a:r>
              <a:rPr lang="fr-FR" sz="2400" dirty="0" err="1">
                <a:cs typeface="Dubai Light" panose="020B0303030403030204"/>
              </a:rPr>
              <a:t>University</a:t>
            </a:r>
            <a:r>
              <a:rPr lang="fr-FR" sz="2400" dirty="0">
                <a:cs typeface="Dubai Light" panose="020B0303030403030204"/>
              </a:rPr>
              <a:t> of Luxembourg,</a:t>
            </a:r>
          </a:p>
          <a:p>
            <a:pPr algn="ctr"/>
            <a:r>
              <a:rPr lang="fr-FR" sz="2400" dirty="0">
                <a:cs typeface="Dubai Light" panose="020B0303030403030204"/>
              </a:rPr>
              <a:t>MIS, Migration and </a:t>
            </a:r>
            <a:r>
              <a:rPr lang="fr-FR" sz="2400" dirty="0" err="1">
                <a:cs typeface="Dubai Light" panose="020B0303030403030204"/>
              </a:rPr>
              <a:t>Intercultural</a:t>
            </a:r>
            <a:r>
              <a:rPr lang="fr-FR" sz="2400" dirty="0">
                <a:cs typeface="Dubai Light" panose="020B0303030403030204"/>
              </a:rPr>
              <a:t> </a:t>
            </a:r>
            <a:r>
              <a:rPr lang="fr-FR" sz="2400" dirty="0" err="1">
                <a:cs typeface="Dubai Light" panose="020B0303030403030204"/>
              </a:rPr>
              <a:t>Studies</a:t>
            </a:r>
            <a:r>
              <a:rPr lang="fr-FR" sz="2400" dirty="0">
                <a:cs typeface="Dubai Light" panose="020B0303030403030204"/>
              </a:rPr>
              <a:t>)</a:t>
            </a:r>
          </a:p>
        </p:txBody>
      </p:sp>
    </p:spTree>
    <p:extLst>
      <p:ext uri="{BB962C8B-B14F-4D97-AF65-F5344CB8AC3E}">
        <p14:creationId xmlns:p14="http://schemas.microsoft.com/office/powerpoint/2010/main" val="3075222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350" t="15624" r="31591" b="4548"/>
          <a:stretch/>
        </p:blipFill>
        <p:spPr>
          <a:xfrm>
            <a:off x="436123" y="246954"/>
            <a:ext cx="4640107" cy="5474661"/>
          </a:xfrm>
          <a:prstGeom prst="rect">
            <a:avLst/>
          </a:prstGeom>
        </p:spPr>
      </p:pic>
      <p:sp>
        <p:nvSpPr>
          <p:cNvPr id="3" name="Rectangle 2"/>
          <p:cNvSpPr/>
          <p:nvPr/>
        </p:nvSpPr>
        <p:spPr>
          <a:xfrm>
            <a:off x="4726652" y="1874408"/>
            <a:ext cx="6841343" cy="3847207"/>
          </a:xfrm>
          <a:prstGeom prst="rect">
            <a:avLst/>
          </a:prstGeom>
        </p:spPr>
        <p:txBody>
          <a:bodyPr wrap="square">
            <a:spAutoFit/>
          </a:bodyPr>
          <a:lstStyle/>
          <a:p>
            <a:pPr marL="457200" algn="just">
              <a:spcAft>
                <a:spcPts val="0"/>
              </a:spcAft>
            </a:pPr>
            <a:r>
              <a:rPr lang="en-GB" dirty="0"/>
              <a:t>“</a:t>
            </a:r>
            <a:r>
              <a:rPr lang="fr-FR" dirty="0">
                <a:ea typeface="Calibri" panose="020F0502020204030204" pitchFamily="34" charset="0"/>
                <a:cs typeface="Times New Roman" panose="02020603050405020304" pitchFamily="18" charset="0"/>
              </a:rPr>
              <a:t>The contradiction </a:t>
            </a:r>
            <a:r>
              <a:rPr lang="fr-FR" dirty="0" err="1">
                <a:ea typeface="Calibri" panose="020F0502020204030204" pitchFamily="34" charset="0"/>
                <a:cs typeface="Times New Roman" panose="02020603050405020304" pitchFamily="18" charset="0"/>
              </a:rPr>
              <a:t>between</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our</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physical</a:t>
            </a:r>
            <a:r>
              <a:rPr lang="fr-FR" dirty="0">
                <a:ea typeface="Calibri" panose="020F0502020204030204" pitchFamily="34" charset="0"/>
                <a:cs typeface="Times New Roman" panose="02020603050405020304" pitchFamily="18" charset="0"/>
              </a:rPr>
              <a:t> impotence and </a:t>
            </a:r>
            <a:r>
              <a:rPr lang="fr-FR" dirty="0" err="1">
                <a:ea typeface="Calibri" panose="020F0502020204030204" pitchFamily="34" charset="0"/>
                <a:cs typeface="Times New Roman" panose="02020603050405020304" pitchFamily="18" charset="0"/>
              </a:rPr>
              <a:t>our</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capacity</a:t>
            </a:r>
            <a:r>
              <a:rPr lang="fr-FR" dirty="0">
                <a:ea typeface="Calibri" panose="020F0502020204030204" pitchFamily="34" charset="0"/>
                <a:cs typeface="Times New Roman" panose="02020603050405020304" pitchFamily="18" charset="0"/>
              </a:rPr>
              <a:t> to </a:t>
            </a:r>
            <a:r>
              <a:rPr lang="fr-FR" dirty="0" err="1">
                <a:ea typeface="Calibri" panose="020F0502020204030204" pitchFamily="34" charset="0"/>
                <a:cs typeface="Times New Roman" panose="02020603050405020304" pitchFamily="18" charset="0"/>
              </a:rPr>
              <a:t>embrace</a:t>
            </a:r>
            <a:r>
              <a:rPr lang="fr-FR" dirty="0">
                <a:ea typeface="Calibri" panose="020F0502020204030204" pitchFamily="34" charset="0"/>
                <a:cs typeface="Times New Roman" panose="02020603050405020304" pitchFamily="18" charset="0"/>
              </a:rPr>
              <a:t> in spirit </a:t>
            </a:r>
            <a:r>
              <a:rPr lang="fr-FR" dirty="0" err="1">
                <a:ea typeface="Calibri" panose="020F0502020204030204" pitchFamily="34" charset="0"/>
                <a:cs typeface="Times New Roman" panose="02020603050405020304" pitchFamily="18" charset="0"/>
              </a:rPr>
              <a:t>terrestrial</a:t>
            </a:r>
            <a:r>
              <a:rPr lang="fr-FR" dirty="0">
                <a:ea typeface="Calibri" panose="020F0502020204030204" pitchFamily="34" charset="0"/>
                <a:cs typeface="Times New Roman" panose="02020603050405020304" pitchFamily="18" charset="0"/>
              </a:rPr>
              <a:t> and supra-</a:t>
            </a:r>
            <a:r>
              <a:rPr lang="fr-FR" dirty="0" err="1">
                <a:ea typeface="Calibri" panose="020F0502020204030204" pitchFamily="34" charset="0"/>
                <a:cs typeface="Times New Roman" panose="02020603050405020304" pitchFamily="18" charset="0"/>
              </a:rPr>
              <a:t>terrestrial</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domains</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is</a:t>
            </a:r>
            <a:r>
              <a:rPr lang="fr-FR" dirty="0">
                <a:ea typeface="Calibri" panose="020F0502020204030204" pitchFamily="34" charset="0"/>
                <a:cs typeface="Times New Roman" panose="02020603050405020304" pitchFamily="18" charset="0"/>
              </a:rPr>
              <a:t> the origine of the </a:t>
            </a:r>
            <a:r>
              <a:rPr lang="fr-FR" dirty="0" err="1">
                <a:ea typeface="Calibri" panose="020F0502020204030204" pitchFamily="34" charset="0"/>
                <a:cs typeface="Times New Roman" panose="02020603050405020304" pitchFamily="18" charset="0"/>
              </a:rPr>
              <a:t>human</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tragic</a:t>
            </a:r>
            <a:r>
              <a:rPr lang="fr-FR" dirty="0">
                <a:ea typeface="Calibri" panose="020F0502020204030204" pitchFamily="34" charset="0"/>
                <a:cs typeface="Times New Roman" panose="02020603050405020304" pitchFamily="18" charset="0"/>
              </a:rPr>
              <a:t>. This </a:t>
            </a:r>
            <a:r>
              <a:rPr lang="fr-FR" dirty="0" err="1">
                <a:ea typeface="Calibri" panose="020F0502020204030204" pitchFamily="34" charset="0"/>
                <a:cs typeface="Times New Roman" panose="02020603050405020304" pitchFamily="18" charset="0"/>
              </a:rPr>
              <a:t>antinomy</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between</a:t>
            </a:r>
            <a:r>
              <a:rPr lang="fr-FR" dirty="0">
                <a:ea typeface="Calibri" panose="020F0502020204030204" pitchFamily="34" charset="0"/>
                <a:cs typeface="Times New Roman" panose="02020603050405020304" pitchFamily="18" charset="0"/>
              </a:rPr>
              <a:t> power and </a:t>
            </a:r>
            <a:r>
              <a:rPr lang="fr-FR" dirty="0" err="1">
                <a:ea typeface="Calibri" panose="020F0502020204030204" pitchFamily="34" charset="0"/>
                <a:cs typeface="Times New Roman" panose="02020603050405020304" pitchFamily="18" charset="0"/>
              </a:rPr>
              <a:t>helplessness</a:t>
            </a:r>
            <a:r>
              <a:rPr lang="fr-FR" dirty="0">
                <a:ea typeface="Calibri" panose="020F0502020204030204" pitchFamily="34" charset="0"/>
                <a:cs typeface="Times New Roman" panose="02020603050405020304" pitchFamily="18" charset="0"/>
              </a:rPr>
              <a:t> </a:t>
            </a:r>
            <a:r>
              <a:rPr lang="fr-FR" dirty="0" err="1">
                <a:ea typeface="Calibri" panose="020F0502020204030204" pitchFamily="34" charset="0"/>
                <a:cs typeface="Times New Roman" panose="02020603050405020304" pitchFamily="18" charset="0"/>
              </a:rPr>
              <a:t>is</a:t>
            </a:r>
            <a:r>
              <a:rPr lang="fr-FR" dirty="0">
                <a:ea typeface="Calibri" panose="020F0502020204030204" pitchFamily="34" charset="0"/>
                <a:cs typeface="Times New Roman" panose="02020603050405020304" pitchFamily="18" charset="0"/>
              </a:rPr>
              <a:t> the </a:t>
            </a:r>
            <a:r>
              <a:rPr lang="fr-FR" dirty="0" err="1">
                <a:ea typeface="Calibri" panose="020F0502020204030204" pitchFamily="34" charset="0"/>
                <a:cs typeface="Times New Roman" panose="02020603050405020304" pitchFamily="18" charset="0"/>
              </a:rPr>
              <a:t>tearing</a:t>
            </a:r>
            <a:r>
              <a:rPr lang="fr-FR" dirty="0">
                <a:ea typeface="Calibri" panose="020F0502020204030204" pitchFamily="34" charset="0"/>
                <a:cs typeface="Times New Roman" panose="02020603050405020304" pitchFamily="18" charset="0"/>
              </a:rPr>
              <a:t> of </a:t>
            </a:r>
            <a:r>
              <a:rPr lang="fr-FR" dirty="0" err="1">
                <a:ea typeface="Calibri" panose="020F0502020204030204" pitchFamily="34" charset="0"/>
                <a:cs typeface="Times New Roman" panose="02020603050405020304" pitchFamily="18" charset="0"/>
              </a:rPr>
              <a:t>human</a:t>
            </a:r>
            <a:r>
              <a:rPr lang="fr-FR" dirty="0">
                <a:ea typeface="Calibri" panose="020F0502020204030204" pitchFamily="34" charset="0"/>
                <a:cs typeface="Times New Roman" panose="02020603050405020304" pitchFamily="18" charset="0"/>
              </a:rPr>
              <a:t> condition.</a:t>
            </a:r>
            <a:r>
              <a:rPr lang="en-GB" dirty="0"/>
              <a:t>”</a:t>
            </a:r>
            <a:r>
              <a:rPr lang="fr-FR" dirty="0">
                <a:ea typeface="Calibri" panose="020F0502020204030204" pitchFamily="34" charset="0"/>
                <a:cs typeface="Times New Roman" panose="02020603050405020304" pitchFamily="18" charset="0"/>
              </a:rPr>
              <a:t>  </a:t>
            </a:r>
            <a:endParaRPr lang="en-US" sz="2400" dirty="0">
              <a:ea typeface="Calibri" panose="020F0502020204030204" pitchFamily="34" charset="0"/>
              <a:cs typeface="Times New Roman" panose="02020603050405020304" pitchFamily="18" charset="0"/>
            </a:endParaRPr>
          </a:p>
          <a:p>
            <a:pPr algn="just">
              <a:spcAft>
                <a:spcPts val="0"/>
              </a:spcAft>
            </a:pPr>
            <a:r>
              <a:rPr lang="fr-FR" sz="2800" dirty="0">
                <a:latin typeface="Arial" panose="020B060402020202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p:txBody>
      </p:sp>
      <p:sp>
        <p:nvSpPr>
          <p:cNvPr id="5" name="TextBox 4"/>
          <p:cNvSpPr txBox="1"/>
          <p:nvPr/>
        </p:nvSpPr>
        <p:spPr>
          <a:xfrm>
            <a:off x="471401" y="6011807"/>
            <a:ext cx="4341701" cy="369332"/>
          </a:xfrm>
          <a:prstGeom prst="rect">
            <a:avLst/>
          </a:prstGeom>
          <a:noFill/>
        </p:spPr>
        <p:txBody>
          <a:bodyPr wrap="none" rtlCol="0">
            <a:spAutoFit/>
          </a:bodyPr>
          <a:lstStyle/>
          <a:p>
            <a:r>
              <a:rPr lang="fr-BE" dirty="0"/>
              <a:t>Paul Klee, </a:t>
            </a:r>
            <a:r>
              <a:rPr lang="fr-BE" i="1" dirty="0" err="1"/>
              <a:t>Pädagogisches</a:t>
            </a:r>
            <a:r>
              <a:rPr lang="fr-BE" i="1" dirty="0"/>
              <a:t> </a:t>
            </a:r>
            <a:r>
              <a:rPr lang="fr-BE" i="1" dirty="0" err="1"/>
              <a:t>Skizzenbuch</a:t>
            </a:r>
            <a:r>
              <a:rPr lang="fr-BE"/>
              <a:t>, 1925 </a:t>
            </a:r>
            <a:endParaRPr lang="fr-BE" dirty="0"/>
          </a:p>
        </p:txBody>
      </p:sp>
      <p:cxnSp>
        <p:nvCxnSpPr>
          <p:cNvPr id="7" name="Straight Arrow Connector 6">
            <a:extLst>
              <a:ext uri="{FF2B5EF4-FFF2-40B4-BE49-F238E27FC236}">
                <a16:creationId xmlns:a16="http://schemas.microsoft.com/office/drawing/2014/main" id="{08E31E1C-AD36-4859-B90A-21BFF2134F31}"/>
              </a:ext>
            </a:extLst>
          </p:cNvPr>
          <p:cNvCxnSpPr>
            <a:cxnSpLocks/>
          </p:cNvCxnSpPr>
          <p:nvPr/>
        </p:nvCxnSpPr>
        <p:spPr>
          <a:xfrm flipV="1">
            <a:off x="8347045" y="4219662"/>
            <a:ext cx="1283516" cy="5033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Freeform: Shape 16">
            <a:extLst>
              <a:ext uri="{FF2B5EF4-FFF2-40B4-BE49-F238E27FC236}">
                <a16:creationId xmlns:a16="http://schemas.microsoft.com/office/drawing/2014/main" id="{F16836B7-5671-4310-901F-4AC760030868}"/>
              </a:ext>
            </a:extLst>
          </p:cNvPr>
          <p:cNvSpPr/>
          <p:nvPr/>
        </p:nvSpPr>
        <p:spPr>
          <a:xfrm>
            <a:off x="6686026" y="3530950"/>
            <a:ext cx="4627691" cy="1703780"/>
          </a:xfrm>
          <a:custGeom>
            <a:avLst/>
            <a:gdLst>
              <a:gd name="connsiteX0" fmla="*/ 3112315 w 4627691"/>
              <a:gd name="connsiteY0" fmla="*/ 428654 h 1703780"/>
              <a:gd name="connsiteX1" fmla="*/ 3137482 w 4627691"/>
              <a:gd name="connsiteY1" fmla="*/ 797769 h 1703780"/>
              <a:gd name="connsiteX2" fmla="*/ 4404220 w 4627691"/>
              <a:gd name="connsiteY2" fmla="*/ 1007494 h 1703780"/>
              <a:gd name="connsiteX3" fmla="*/ 4613945 w 4627691"/>
              <a:gd name="connsiteY3" fmla="*/ 411876 h 1703780"/>
              <a:gd name="connsiteX4" fmla="*/ 4236440 w 4627691"/>
              <a:gd name="connsiteY4" fmla="*/ 101483 h 1703780"/>
              <a:gd name="connsiteX5" fmla="*/ 3028425 w 4627691"/>
              <a:gd name="connsiteY5" fmla="*/ 42760 h 1703780"/>
              <a:gd name="connsiteX6" fmla="*/ 2004968 w 4627691"/>
              <a:gd name="connsiteY6" fmla="*/ 697101 h 1703780"/>
              <a:gd name="connsiteX7" fmla="*/ 134224 w 4627691"/>
              <a:gd name="connsiteY7" fmla="*/ 1636668 h 1703780"/>
              <a:gd name="connsiteX8" fmla="*/ 134224 w 4627691"/>
              <a:gd name="connsiteY8" fmla="*/ 1636668 h 1703780"/>
              <a:gd name="connsiteX9" fmla="*/ 0 w 4627691"/>
              <a:gd name="connsiteY9" fmla="*/ 1703780 h 1703780"/>
              <a:gd name="connsiteX10" fmla="*/ 0 w 4627691"/>
              <a:gd name="connsiteY10" fmla="*/ 1703780 h 1703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27691" h="1703780">
                <a:moveTo>
                  <a:pt x="3112315" y="428654"/>
                </a:moveTo>
                <a:cubicBezTo>
                  <a:pt x="3017240" y="564975"/>
                  <a:pt x="2922165" y="701296"/>
                  <a:pt x="3137482" y="797769"/>
                </a:cubicBezTo>
                <a:cubicBezTo>
                  <a:pt x="3352799" y="894242"/>
                  <a:pt x="4158143" y="1071809"/>
                  <a:pt x="4404220" y="1007494"/>
                </a:cubicBezTo>
                <a:cubicBezTo>
                  <a:pt x="4650297" y="943179"/>
                  <a:pt x="4641908" y="562878"/>
                  <a:pt x="4613945" y="411876"/>
                </a:cubicBezTo>
                <a:cubicBezTo>
                  <a:pt x="4585982" y="260874"/>
                  <a:pt x="4500693" y="163002"/>
                  <a:pt x="4236440" y="101483"/>
                </a:cubicBezTo>
                <a:cubicBezTo>
                  <a:pt x="3972187" y="39964"/>
                  <a:pt x="3400337" y="-56510"/>
                  <a:pt x="3028425" y="42760"/>
                </a:cubicBezTo>
                <a:cubicBezTo>
                  <a:pt x="2656513" y="142030"/>
                  <a:pt x="2487335" y="431450"/>
                  <a:pt x="2004968" y="697101"/>
                </a:cubicBezTo>
                <a:cubicBezTo>
                  <a:pt x="1522601" y="962752"/>
                  <a:pt x="134224" y="1636668"/>
                  <a:pt x="134224" y="1636668"/>
                </a:cubicBezTo>
                <a:lnTo>
                  <a:pt x="134224" y="1636668"/>
                </a:lnTo>
                <a:lnTo>
                  <a:pt x="0" y="1703780"/>
                </a:lnTo>
                <a:lnTo>
                  <a:pt x="0" y="170378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TextBox 17">
            <a:extLst>
              <a:ext uri="{FF2B5EF4-FFF2-40B4-BE49-F238E27FC236}">
                <a16:creationId xmlns:a16="http://schemas.microsoft.com/office/drawing/2014/main" id="{F87231F4-849B-4159-B4E3-1020BA8F7A15}"/>
              </a:ext>
            </a:extLst>
          </p:cNvPr>
          <p:cNvSpPr txBox="1"/>
          <p:nvPr/>
        </p:nvSpPr>
        <p:spPr>
          <a:xfrm>
            <a:off x="9901476" y="3921067"/>
            <a:ext cx="1761688" cy="369332"/>
          </a:xfrm>
          <a:prstGeom prst="rect">
            <a:avLst/>
          </a:prstGeom>
          <a:noFill/>
        </p:spPr>
        <p:txBody>
          <a:bodyPr wrap="square" rtlCol="0">
            <a:spAutoFit/>
          </a:bodyPr>
          <a:lstStyle/>
          <a:p>
            <a:r>
              <a:rPr lang="fr-BE" dirty="0" err="1"/>
              <a:t>there</a:t>
            </a:r>
            <a:r>
              <a:rPr lang="fr-BE" dirty="0"/>
              <a:t> relief</a:t>
            </a:r>
          </a:p>
        </p:txBody>
      </p:sp>
      <p:sp>
        <p:nvSpPr>
          <p:cNvPr id="6" name="TextBox 5">
            <a:extLst>
              <a:ext uri="{FF2B5EF4-FFF2-40B4-BE49-F238E27FC236}">
                <a16:creationId xmlns:a16="http://schemas.microsoft.com/office/drawing/2014/main" id="{46DF62DA-D883-450E-985E-4E4C207B35B5}"/>
              </a:ext>
            </a:extLst>
          </p:cNvPr>
          <p:cNvSpPr txBox="1"/>
          <p:nvPr/>
        </p:nvSpPr>
        <p:spPr>
          <a:xfrm>
            <a:off x="8502981" y="4665073"/>
            <a:ext cx="1237390" cy="369332"/>
          </a:xfrm>
          <a:prstGeom prst="rect">
            <a:avLst/>
          </a:prstGeom>
          <a:noFill/>
        </p:spPr>
        <p:txBody>
          <a:bodyPr wrap="none" rtlCol="0">
            <a:spAutoFit/>
          </a:bodyPr>
          <a:lstStyle/>
          <a:p>
            <a:r>
              <a:rPr lang="fr-BE" dirty="0"/>
              <a:t>up to </a:t>
            </a:r>
            <a:r>
              <a:rPr lang="fr-BE" dirty="0" err="1"/>
              <a:t>there</a:t>
            </a:r>
            <a:endParaRPr lang="fr-BE" dirty="0"/>
          </a:p>
        </p:txBody>
      </p:sp>
      <p:sp>
        <p:nvSpPr>
          <p:cNvPr id="8" name="TextBox 7">
            <a:extLst>
              <a:ext uri="{FF2B5EF4-FFF2-40B4-BE49-F238E27FC236}">
                <a16:creationId xmlns:a16="http://schemas.microsoft.com/office/drawing/2014/main" id="{F13488F7-08B6-47E8-A677-38D9B57FCCCA}"/>
              </a:ext>
            </a:extLst>
          </p:cNvPr>
          <p:cNvSpPr txBox="1"/>
          <p:nvPr/>
        </p:nvSpPr>
        <p:spPr>
          <a:xfrm>
            <a:off x="6135243" y="5174798"/>
            <a:ext cx="1750287" cy="369332"/>
          </a:xfrm>
          <a:prstGeom prst="rect">
            <a:avLst/>
          </a:prstGeom>
          <a:noFill/>
        </p:spPr>
        <p:txBody>
          <a:bodyPr wrap="none" rtlCol="0">
            <a:spAutoFit/>
          </a:bodyPr>
          <a:lstStyle/>
          <a:p>
            <a:r>
              <a:rPr lang="fr-BE" dirty="0" err="1"/>
              <a:t>here</a:t>
            </a:r>
            <a:r>
              <a:rPr lang="fr-BE" dirty="0"/>
              <a:t> </a:t>
            </a:r>
            <a:r>
              <a:rPr lang="fr-BE" dirty="0" err="1"/>
              <a:t>attachment</a:t>
            </a:r>
            <a:endParaRPr lang="fr-BE" dirty="0"/>
          </a:p>
        </p:txBody>
      </p:sp>
    </p:spTree>
    <p:extLst>
      <p:ext uri="{BB962C8B-B14F-4D97-AF65-F5344CB8AC3E}">
        <p14:creationId xmlns:p14="http://schemas.microsoft.com/office/powerpoint/2010/main" val="3223980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Ã©sultat de recherche d'images pour &quot;ulysses travels map&quot;">
            <a:extLst>
              <a:ext uri="{FF2B5EF4-FFF2-40B4-BE49-F238E27FC236}">
                <a16:creationId xmlns:a16="http://schemas.microsoft.com/office/drawing/2014/main" id="{400FF5FB-19DA-452D-BAC2-D291C3D07E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066" y="2274877"/>
            <a:ext cx="8757881" cy="43351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480E39D-BCBF-4F80-AFF9-6AFCE2F01960}"/>
              </a:ext>
            </a:extLst>
          </p:cNvPr>
          <p:cNvSpPr/>
          <p:nvPr/>
        </p:nvSpPr>
        <p:spPr>
          <a:xfrm>
            <a:off x="383099" y="654240"/>
            <a:ext cx="11065078" cy="1754326"/>
          </a:xfrm>
          <a:prstGeom prst="rect">
            <a:avLst/>
          </a:prstGeom>
        </p:spPr>
        <p:txBody>
          <a:bodyPr wrap="square">
            <a:spAutoFit/>
          </a:bodyPr>
          <a:lstStyle/>
          <a:p>
            <a:r>
              <a:rPr lang="en-GB" dirty="0"/>
              <a:t>“</a:t>
            </a:r>
            <a:r>
              <a:rPr lang="fr-FR" dirty="0"/>
              <a:t>T</a:t>
            </a:r>
            <a:r>
              <a:rPr lang="en-GB" dirty="0"/>
              <a:t>he </a:t>
            </a:r>
            <a:r>
              <a:rPr lang="en-GB" i="1" dirty="0"/>
              <a:t>Iliad</a:t>
            </a:r>
            <a:r>
              <a:rPr lang="en-GB" dirty="0"/>
              <a:t> is oriented Eastward, from the vantage point of Greece, the </a:t>
            </a:r>
            <a:r>
              <a:rPr lang="en-GB" i="1" dirty="0"/>
              <a:t>Odyssey</a:t>
            </a:r>
            <a:r>
              <a:rPr lang="en-GB" dirty="0"/>
              <a:t> to the West</a:t>
            </a:r>
            <a:r>
              <a:rPr lang="en-US" dirty="0"/>
              <a:t> ” </a:t>
            </a:r>
          </a:p>
          <a:p>
            <a:r>
              <a:rPr lang="en-US" dirty="0"/>
              <a:t>“</a:t>
            </a:r>
            <a:r>
              <a:rPr lang="fr-BE" dirty="0"/>
              <a:t>As long as </a:t>
            </a:r>
            <a:r>
              <a:rPr lang="fr-BE" dirty="0" err="1"/>
              <a:t>we</a:t>
            </a:r>
            <a:r>
              <a:rPr lang="fr-BE" dirty="0"/>
              <a:t> continue to </a:t>
            </a:r>
            <a:r>
              <a:rPr lang="fr-BE" dirty="0" err="1"/>
              <a:t>believe</a:t>
            </a:r>
            <a:r>
              <a:rPr lang="fr-BE" dirty="0"/>
              <a:t> </a:t>
            </a:r>
            <a:r>
              <a:rPr lang="fr-BE" dirty="0" err="1"/>
              <a:t>that</a:t>
            </a:r>
            <a:r>
              <a:rPr lang="fr-BE" dirty="0"/>
              <a:t> the </a:t>
            </a:r>
            <a:r>
              <a:rPr lang="fr-BE" dirty="0" err="1"/>
              <a:t>inevitable</a:t>
            </a:r>
            <a:r>
              <a:rPr lang="fr-BE" dirty="0"/>
              <a:t> running </a:t>
            </a:r>
            <a:r>
              <a:rPr lang="fr-BE" dirty="0" err="1"/>
              <a:t>toward</a:t>
            </a:r>
            <a:r>
              <a:rPr lang="fr-BE" dirty="0"/>
              <a:t> the </a:t>
            </a:r>
            <a:r>
              <a:rPr lang="fr-BE" b="1" dirty="0"/>
              <a:t>West</a:t>
            </a:r>
            <a:r>
              <a:rPr lang="fr-BE" dirty="0"/>
              <a:t> </a:t>
            </a:r>
            <a:r>
              <a:rPr lang="fr-BE" dirty="0" err="1"/>
              <a:t>is</a:t>
            </a:r>
            <a:r>
              <a:rPr lang="fr-BE" dirty="0"/>
              <a:t> the </a:t>
            </a:r>
            <a:r>
              <a:rPr lang="fr-BE" dirty="0" err="1"/>
              <a:t>only</a:t>
            </a:r>
            <a:r>
              <a:rPr lang="fr-BE" dirty="0"/>
              <a:t> possible motion of the </a:t>
            </a:r>
            <a:r>
              <a:rPr lang="fr-BE" dirty="0" err="1"/>
              <a:t>day</a:t>
            </a:r>
            <a:r>
              <a:rPr lang="fr-BE" dirty="0"/>
              <a:t>, and </a:t>
            </a:r>
            <a:r>
              <a:rPr lang="fr-BE" dirty="0" err="1"/>
              <a:t>that</a:t>
            </a:r>
            <a:r>
              <a:rPr lang="fr-BE" dirty="0"/>
              <a:t> the </a:t>
            </a:r>
            <a:r>
              <a:rPr lang="fr-BE" dirty="0" err="1"/>
              <a:t>Mediterranean</a:t>
            </a:r>
            <a:r>
              <a:rPr lang="fr-BE" dirty="0"/>
              <a:t> </a:t>
            </a:r>
            <a:r>
              <a:rPr lang="fr-BE" dirty="0" err="1"/>
              <a:t>is</a:t>
            </a:r>
            <a:r>
              <a:rPr lang="fr-BE" dirty="0"/>
              <a:t> a </a:t>
            </a:r>
            <a:r>
              <a:rPr lang="fr-BE" dirty="0" err="1"/>
              <a:t>sea</a:t>
            </a:r>
            <a:r>
              <a:rPr lang="fr-BE" dirty="0"/>
              <a:t> of the </a:t>
            </a:r>
            <a:r>
              <a:rPr lang="fr-BE" dirty="0" err="1"/>
              <a:t>past</a:t>
            </a:r>
            <a:r>
              <a:rPr lang="fr-BE" dirty="0"/>
              <a:t>, </a:t>
            </a:r>
            <a:r>
              <a:rPr lang="fr-BE" dirty="0" err="1"/>
              <a:t>we</a:t>
            </a:r>
            <a:r>
              <a:rPr lang="fr-BE" dirty="0"/>
              <a:t> </a:t>
            </a:r>
            <a:r>
              <a:rPr lang="fr-BE" dirty="0" err="1"/>
              <a:t>will</a:t>
            </a:r>
            <a:r>
              <a:rPr lang="fr-BE" dirty="0"/>
              <a:t> </a:t>
            </a:r>
            <a:r>
              <a:rPr lang="fr-BE" dirty="0" err="1"/>
              <a:t>be</a:t>
            </a:r>
            <a:r>
              <a:rPr lang="fr-BE" dirty="0"/>
              <a:t> </a:t>
            </a:r>
            <a:r>
              <a:rPr lang="fr-BE" dirty="0" err="1"/>
              <a:t>focusing</a:t>
            </a:r>
            <a:r>
              <a:rPr lang="fr-BE" dirty="0"/>
              <a:t> </a:t>
            </a:r>
            <a:r>
              <a:rPr lang="fr-BE" dirty="0" err="1"/>
              <a:t>our</a:t>
            </a:r>
            <a:r>
              <a:rPr lang="fr-BE" dirty="0"/>
              <a:t> </a:t>
            </a:r>
            <a:r>
              <a:rPr lang="fr-BE" dirty="0" err="1"/>
              <a:t>eyes</a:t>
            </a:r>
            <a:r>
              <a:rPr lang="fr-BE" dirty="0"/>
              <a:t> in the </a:t>
            </a:r>
            <a:r>
              <a:rPr lang="fr-BE" dirty="0" err="1"/>
              <a:t>wrong</a:t>
            </a:r>
            <a:r>
              <a:rPr lang="fr-BE" dirty="0"/>
              <a:t> direction, and the </a:t>
            </a:r>
            <a:r>
              <a:rPr lang="fr-BE" dirty="0" err="1"/>
              <a:t>decay</a:t>
            </a:r>
            <a:r>
              <a:rPr lang="fr-BE" dirty="0"/>
              <a:t> </a:t>
            </a:r>
            <a:r>
              <a:rPr lang="fr-BE" dirty="0" err="1"/>
              <a:t>that</a:t>
            </a:r>
            <a:r>
              <a:rPr lang="fr-BE" dirty="0"/>
              <a:t> </a:t>
            </a:r>
            <a:r>
              <a:rPr lang="fr-BE" dirty="0" err="1"/>
              <a:t>surrounds</a:t>
            </a:r>
            <a:r>
              <a:rPr lang="fr-BE" dirty="0"/>
              <a:t> us </a:t>
            </a:r>
            <a:r>
              <a:rPr lang="fr-BE" dirty="0" err="1"/>
              <a:t>will</a:t>
            </a:r>
            <a:r>
              <a:rPr lang="fr-BE" dirty="0"/>
              <a:t> </a:t>
            </a:r>
            <a:r>
              <a:rPr lang="fr-BE" dirty="0" err="1"/>
              <a:t>never</a:t>
            </a:r>
            <a:r>
              <a:rPr lang="fr-BE" dirty="0"/>
              <a:t> </a:t>
            </a:r>
            <a:r>
              <a:rPr lang="fr-BE" dirty="0" err="1"/>
              <a:t>cease</a:t>
            </a:r>
            <a:r>
              <a:rPr lang="fr-BE" dirty="0"/>
              <a:t> to </a:t>
            </a:r>
            <a:r>
              <a:rPr lang="fr-BE" dirty="0" err="1"/>
              <a:t>grow</a:t>
            </a:r>
            <a:r>
              <a:rPr lang="fr-BE" dirty="0"/>
              <a:t>.</a:t>
            </a:r>
            <a:r>
              <a:rPr lang="en-GB" dirty="0"/>
              <a:t>”</a:t>
            </a:r>
            <a:r>
              <a:rPr lang="fr-BE" dirty="0"/>
              <a:t> (</a:t>
            </a:r>
            <a:r>
              <a:rPr lang="fr-BE" b="1" dirty="0" err="1"/>
              <a:t>Cassano</a:t>
            </a:r>
            <a:r>
              <a:rPr lang="fr-BE" dirty="0"/>
              <a:t>, </a:t>
            </a:r>
            <a:r>
              <a:rPr lang="fr-FR" dirty="0"/>
              <a:t>p. 45/35 and</a:t>
            </a:r>
            <a:r>
              <a:rPr lang="en-US" dirty="0"/>
              <a:t> </a:t>
            </a:r>
            <a:r>
              <a:rPr lang="fr-BE" dirty="0"/>
              <a:t>p. 47/ 38) </a:t>
            </a:r>
          </a:p>
          <a:p>
            <a:r>
              <a:rPr lang="fr-BE" dirty="0"/>
              <a:t>Levantine </a:t>
            </a:r>
            <a:r>
              <a:rPr lang="fr-BE" dirty="0" err="1"/>
              <a:t>cunning</a:t>
            </a:r>
            <a:r>
              <a:rPr lang="fr-BE" dirty="0"/>
              <a:t> + </a:t>
            </a:r>
            <a:r>
              <a:rPr lang="fr-BE" i="1" dirty="0"/>
              <a:t>NOSTOS</a:t>
            </a:r>
            <a:endParaRPr lang="en-US" i="1" dirty="0"/>
          </a:p>
          <a:p>
            <a:endParaRPr lang="fr-BE" dirty="0"/>
          </a:p>
        </p:txBody>
      </p:sp>
      <p:pic>
        <p:nvPicPr>
          <p:cNvPr id="1026" name="Picture 2" descr="RÃ©sultat de recherche d'images pour &quot;sun direction east to west&quot;">
            <a:extLst>
              <a:ext uri="{FF2B5EF4-FFF2-40B4-BE49-F238E27FC236}">
                <a16:creationId xmlns:a16="http://schemas.microsoft.com/office/drawing/2014/main" id="{8316F65D-6DDC-4B6F-AE2C-6A6C513B9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4210" y="2015508"/>
            <a:ext cx="3461212" cy="18518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68D02B7-3C6E-41F7-AA63-39F5EA40EE5B}"/>
              </a:ext>
            </a:extLst>
          </p:cNvPr>
          <p:cNvSpPr/>
          <p:nvPr/>
        </p:nvSpPr>
        <p:spPr>
          <a:xfrm>
            <a:off x="553674" y="133852"/>
            <a:ext cx="10978393" cy="461665"/>
          </a:xfrm>
          <a:prstGeom prst="rect">
            <a:avLst/>
          </a:prstGeom>
        </p:spPr>
        <p:txBody>
          <a:bodyPr wrap="square">
            <a:spAutoFit/>
          </a:bodyPr>
          <a:lstStyle/>
          <a:p>
            <a:r>
              <a:rPr lang="fr-FR" sz="2400" b="1" dirty="0"/>
              <a:t>2.2. The </a:t>
            </a:r>
            <a:r>
              <a:rPr lang="fr-FR" sz="2400" b="1" dirty="0" err="1"/>
              <a:t>wanderings</a:t>
            </a:r>
            <a:r>
              <a:rPr lang="fr-FR" sz="2400" b="1" dirty="0"/>
              <a:t> of </a:t>
            </a:r>
            <a:r>
              <a:rPr lang="fr-FR" sz="2400" b="1" dirty="0" err="1"/>
              <a:t>Ulysses</a:t>
            </a:r>
            <a:r>
              <a:rPr lang="fr-FR" sz="2400" b="1" dirty="0"/>
              <a:t> and </a:t>
            </a:r>
            <a:r>
              <a:rPr lang="fr-FR" sz="2400" b="1" dirty="0" err="1"/>
              <a:t>Aeneas</a:t>
            </a:r>
            <a:endParaRPr lang="fr-FR" sz="2400" b="1" dirty="0"/>
          </a:p>
        </p:txBody>
      </p:sp>
    </p:spTree>
    <p:extLst>
      <p:ext uri="{BB962C8B-B14F-4D97-AF65-F5344CB8AC3E}">
        <p14:creationId xmlns:p14="http://schemas.microsoft.com/office/powerpoint/2010/main" val="190836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Ã©sultat de recherche d'images pour &quot;aeneas travels map&quot;">
            <a:extLst>
              <a:ext uri="{FF2B5EF4-FFF2-40B4-BE49-F238E27FC236}">
                <a16:creationId xmlns:a16="http://schemas.microsoft.com/office/drawing/2014/main" id="{11D72CC6-F101-4690-8812-2FAE0FA2A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261" y="1706158"/>
            <a:ext cx="5405376" cy="333195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CEE9E6B-66F5-4BD6-846C-BC66EEF76ABF}"/>
              </a:ext>
            </a:extLst>
          </p:cNvPr>
          <p:cNvSpPr/>
          <p:nvPr/>
        </p:nvSpPr>
        <p:spPr>
          <a:xfrm>
            <a:off x="6096000" y="1706158"/>
            <a:ext cx="6096000" cy="3693319"/>
          </a:xfrm>
          <a:prstGeom prst="rect">
            <a:avLst/>
          </a:prstGeom>
        </p:spPr>
        <p:txBody>
          <a:bodyPr>
            <a:spAutoFit/>
          </a:bodyPr>
          <a:lstStyle/>
          <a:p>
            <a:pPr>
              <a:spcAft>
                <a:spcPts val="0"/>
              </a:spcAft>
            </a:pPr>
            <a:r>
              <a:rPr lang="en-GB" b="1" dirty="0">
                <a:solidFill>
                  <a:srgbClr val="222222"/>
                </a:solidFill>
              </a:rPr>
              <a:t>“</a:t>
            </a:r>
            <a:r>
              <a:rPr lang="en-US" b="1" dirty="0" err="1">
                <a:solidFill>
                  <a:srgbClr val="222222"/>
                </a:solidFill>
              </a:rPr>
              <a:t>H</a:t>
            </a:r>
            <a:r>
              <a:rPr lang="en-US" b="1" dirty="0" err="1"/>
              <a:t>uc</a:t>
            </a:r>
            <a:r>
              <a:rPr lang="en-US" b="1" dirty="0"/>
              <a:t> </a:t>
            </a:r>
            <a:r>
              <a:rPr lang="en-US" b="1" dirty="0" err="1"/>
              <a:t>geminas</a:t>
            </a:r>
            <a:r>
              <a:rPr lang="en-US" b="1" dirty="0"/>
              <a:t> </a:t>
            </a:r>
            <a:r>
              <a:rPr lang="en-US" b="1" dirty="0" err="1"/>
              <a:t>nunc</a:t>
            </a:r>
            <a:r>
              <a:rPr lang="en-US" b="1" dirty="0"/>
              <a:t> </a:t>
            </a:r>
            <a:r>
              <a:rPr lang="en-US" b="1" dirty="0" err="1"/>
              <a:t>flecte</a:t>
            </a:r>
            <a:r>
              <a:rPr lang="en-US" b="1" dirty="0"/>
              <a:t> </a:t>
            </a:r>
            <a:r>
              <a:rPr lang="en-US" b="1" dirty="0" err="1"/>
              <a:t>acies</a:t>
            </a:r>
            <a:r>
              <a:rPr lang="en-US" b="1" dirty="0"/>
              <a:t>, </a:t>
            </a:r>
            <a:r>
              <a:rPr lang="en-US" b="1" dirty="0" err="1"/>
              <a:t>hanc</a:t>
            </a:r>
            <a:r>
              <a:rPr lang="en-US" b="1" dirty="0"/>
              <a:t> </a:t>
            </a:r>
            <a:r>
              <a:rPr lang="en-US" b="1" dirty="0" err="1"/>
              <a:t>aspice</a:t>
            </a:r>
            <a:r>
              <a:rPr lang="en-US" b="1" dirty="0"/>
              <a:t> </a:t>
            </a:r>
            <a:r>
              <a:rPr lang="en-US" b="1" dirty="0" err="1"/>
              <a:t>gentem</a:t>
            </a:r>
            <a:br>
              <a:rPr lang="en-US" b="1" dirty="0"/>
            </a:br>
            <a:r>
              <a:rPr lang="en-US" b="1" dirty="0" err="1"/>
              <a:t>Romanosque</a:t>
            </a:r>
            <a:r>
              <a:rPr lang="en-US" b="1" dirty="0"/>
              <a:t> </a:t>
            </a:r>
            <a:r>
              <a:rPr lang="en-US" b="1" dirty="0" err="1"/>
              <a:t>tuos</a:t>
            </a:r>
            <a:r>
              <a:rPr lang="en-US" dirty="0"/>
              <a:t>”</a:t>
            </a:r>
          </a:p>
          <a:p>
            <a:pPr>
              <a:spcAft>
                <a:spcPts val="0"/>
              </a:spcAft>
            </a:pPr>
            <a:endParaRPr lang="en-US" dirty="0"/>
          </a:p>
          <a:p>
            <a:pPr>
              <a:spcAft>
                <a:spcPts val="0"/>
              </a:spcAft>
            </a:pPr>
            <a:r>
              <a:rPr lang="en-GB" b="1" dirty="0">
                <a:solidFill>
                  <a:srgbClr val="00B050"/>
                </a:solidFill>
                <a:ea typeface="Times New Roman" panose="02020603050405020304" pitchFamily="18" charset="0"/>
              </a:rPr>
              <a:t>“Turn your two eyes this way and see this people, </a:t>
            </a:r>
          </a:p>
          <a:p>
            <a:pPr>
              <a:spcAft>
                <a:spcPts val="0"/>
              </a:spcAft>
            </a:pPr>
            <a:r>
              <a:rPr lang="en-GB" b="1" dirty="0">
                <a:solidFill>
                  <a:srgbClr val="00B050"/>
                </a:solidFill>
                <a:ea typeface="Times New Roman" panose="02020603050405020304" pitchFamily="18" charset="0"/>
              </a:rPr>
              <a:t>your own Romans</a:t>
            </a:r>
            <a:r>
              <a:rPr lang="en-GB" dirty="0">
                <a:solidFill>
                  <a:srgbClr val="00B050"/>
                </a:solidFill>
                <a:ea typeface="Times New Roman" panose="02020603050405020304" pitchFamily="18" charset="0"/>
              </a:rPr>
              <a:t>. Here is Caesar, and all the line of </a:t>
            </a:r>
            <a:r>
              <a:rPr lang="en-GB" dirty="0" err="1">
                <a:solidFill>
                  <a:srgbClr val="00B050"/>
                </a:solidFill>
                <a:ea typeface="Times New Roman" panose="02020603050405020304" pitchFamily="18" charset="0"/>
              </a:rPr>
              <a:t>Iulus</a:t>
            </a:r>
            <a:r>
              <a:rPr lang="en-GB" dirty="0">
                <a:solidFill>
                  <a:srgbClr val="00B050"/>
                </a:solidFill>
                <a:ea typeface="Times New Roman" panose="02020603050405020304" pitchFamily="18" charset="0"/>
              </a:rPr>
              <a:t>,</a:t>
            </a:r>
            <a:br>
              <a:rPr lang="en-GB" dirty="0">
                <a:solidFill>
                  <a:srgbClr val="00B050"/>
                </a:solidFill>
                <a:ea typeface="Times New Roman" panose="02020603050405020304" pitchFamily="18" charset="0"/>
              </a:rPr>
            </a:br>
            <a:r>
              <a:rPr lang="en-GB" dirty="0">
                <a:solidFill>
                  <a:srgbClr val="00B050"/>
                </a:solidFill>
                <a:ea typeface="Times New Roman" panose="02020603050405020304" pitchFamily="18" charset="0"/>
              </a:rPr>
              <a:t>All who shall one day pass under the dome</a:t>
            </a:r>
            <a:br>
              <a:rPr lang="en-GB" dirty="0">
                <a:solidFill>
                  <a:srgbClr val="00B050"/>
                </a:solidFill>
                <a:ea typeface="Times New Roman" panose="02020603050405020304" pitchFamily="18" charset="0"/>
              </a:rPr>
            </a:br>
            <a:r>
              <a:rPr lang="en-GB" dirty="0">
                <a:solidFill>
                  <a:srgbClr val="00B050"/>
                </a:solidFill>
                <a:ea typeface="Times New Roman" panose="02020603050405020304" pitchFamily="18" charset="0"/>
              </a:rPr>
              <a:t>Of the great sky: this is the man, this one,</a:t>
            </a:r>
            <a:br>
              <a:rPr lang="en-GB" dirty="0">
                <a:solidFill>
                  <a:srgbClr val="00B050"/>
                </a:solidFill>
                <a:ea typeface="Times New Roman" panose="02020603050405020304" pitchFamily="18" charset="0"/>
              </a:rPr>
            </a:br>
            <a:r>
              <a:rPr lang="en-GB" dirty="0">
                <a:solidFill>
                  <a:srgbClr val="00B050"/>
                </a:solidFill>
                <a:ea typeface="Times New Roman" panose="02020603050405020304" pitchFamily="18" charset="0"/>
              </a:rPr>
              <a:t>Of whom so often you have heard the promise,</a:t>
            </a:r>
            <a:br>
              <a:rPr lang="en-GB" dirty="0">
                <a:solidFill>
                  <a:srgbClr val="00B050"/>
                </a:solidFill>
                <a:ea typeface="Times New Roman" panose="02020603050405020304" pitchFamily="18" charset="0"/>
              </a:rPr>
            </a:br>
            <a:r>
              <a:rPr lang="en-GB" dirty="0">
                <a:solidFill>
                  <a:srgbClr val="00B050"/>
                </a:solidFill>
                <a:ea typeface="Times New Roman" panose="02020603050405020304" pitchFamily="18" charset="0"/>
              </a:rPr>
              <a:t>Caesar Augustus, son of the deified,</a:t>
            </a:r>
            <a:br>
              <a:rPr lang="en-GB" dirty="0">
                <a:solidFill>
                  <a:srgbClr val="00B050"/>
                </a:solidFill>
                <a:ea typeface="Times New Roman" panose="02020603050405020304" pitchFamily="18" charset="0"/>
              </a:rPr>
            </a:br>
            <a:r>
              <a:rPr lang="en-GB" dirty="0">
                <a:solidFill>
                  <a:srgbClr val="00B050"/>
                </a:solidFill>
                <a:ea typeface="Times New Roman" panose="02020603050405020304" pitchFamily="18" charset="0"/>
              </a:rPr>
              <a:t>Who shall bring once again an Age of Gold</a:t>
            </a:r>
            <a:br>
              <a:rPr lang="en-GB" dirty="0">
                <a:solidFill>
                  <a:srgbClr val="00B050"/>
                </a:solidFill>
                <a:ea typeface="Times New Roman" panose="02020603050405020304" pitchFamily="18" charset="0"/>
              </a:rPr>
            </a:br>
            <a:r>
              <a:rPr lang="en-GB" dirty="0">
                <a:solidFill>
                  <a:srgbClr val="00B050"/>
                </a:solidFill>
                <a:ea typeface="Times New Roman" panose="02020603050405020304" pitchFamily="18" charset="0"/>
              </a:rPr>
              <a:t>To Latium, to the land where Saturn reigned</a:t>
            </a:r>
            <a:br>
              <a:rPr lang="en-GB" dirty="0">
                <a:solidFill>
                  <a:srgbClr val="00B050"/>
                </a:solidFill>
                <a:ea typeface="Times New Roman" panose="02020603050405020304" pitchFamily="18" charset="0"/>
              </a:rPr>
            </a:br>
            <a:r>
              <a:rPr lang="en-GB" dirty="0">
                <a:solidFill>
                  <a:srgbClr val="00B050"/>
                </a:solidFill>
                <a:ea typeface="Times New Roman" panose="02020603050405020304" pitchFamily="18" charset="0"/>
              </a:rPr>
              <a:t>In early times.”</a:t>
            </a:r>
          </a:p>
          <a:p>
            <a:pPr>
              <a:spcAft>
                <a:spcPts val="0"/>
              </a:spcAft>
            </a:pPr>
            <a:r>
              <a:rPr lang="en-GB" b="1" dirty="0">
                <a:solidFill>
                  <a:srgbClr val="222222"/>
                </a:solidFill>
                <a:ea typeface="Times New Roman" panose="02020603050405020304" pitchFamily="18" charset="0"/>
              </a:rPr>
              <a:t>Virgil, </a:t>
            </a:r>
            <a:r>
              <a:rPr lang="fr-BE" b="1" i="1" dirty="0" err="1">
                <a:solidFill>
                  <a:srgbClr val="222222"/>
                </a:solidFill>
                <a:ea typeface="Times New Roman" panose="02020603050405020304" pitchFamily="18" charset="0"/>
              </a:rPr>
              <a:t>Aeneid</a:t>
            </a:r>
            <a:r>
              <a:rPr lang="fr-BE" b="1" dirty="0">
                <a:solidFill>
                  <a:srgbClr val="222222"/>
                </a:solidFill>
                <a:ea typeface="Times New Roman" panose="02020603050405020304" pitchFamily="18" charset="0"/>
              </a:rPr>
              <a:t>, </a:t>
            </a:r>
            <a:r>
              <a:rPr lang="fr-BE" dirty="0">
                <a:solidFill>
                  <a:srgbClr val="222222"/>
                </a:solidFill>
                <a:ea typeface="Times New Roman" panose="02020603050405020304" pitchFamily="18" charset="0"/>
              </a:rPr>
              <a:t>Book 6, 788-789 (</a:t>
            </a:r>
            <a:r>
              <a:rPr lang="fr-BE" dirty="0" err="1">
                <a:solidFill>
                  <a:srgbClr val="222222"/>
                </a:solidFill>
                <a:ea typeface="Times New Roman" panose="02020603050405020304" pitchFamily="18" charset="0"/>
              </a:rPr>
              <a:t>transl</a:t>
            </a:r>
            <a:r>
              <a:rPr lang="fr-BE" dirty="0">
                <a:solidFill>
                  <a:srgbClr val="222222"/>
                </a:solidFill>
                <a:ea typeface="Times New Roman" panose="02020603050405020304" pitchFamily="18" charset="0"/>
              </a:rPr>
              <a:t>. Fitzgerald 1983)</a:t>
            </a:r>
            <a:endParaRPr lang="fr-BE" dirty="0">
              <a:ea typeface="Times New Roman" panose="02020603050405020304" pitchFamily="18" charset="0"/>
            </a:endParaRPr>
          </a:p>
        </p:txBody>
      </p:sp>
      <p:sp>
        <p:nvSpPr>
          <p:cNvPr id="9" name="Rectangle 8"/>
          <p:cNvSpPr/>
          <p:nvPr/>
        </p:nvSpPr>
        <p:spPr>
          <a:xfrm>
            <a:off x="2794000" y="2224773"/>
            <a:ext cx="6096000" cy="369332"/>
          </a:xfrm>
          <a:prstGeom prst="rect">
            <a:avLst/>
          </a:prstGeom>
        </p:spPr>
        <p:txBody>
          <a:bodyPr>
            <a:spAutoFit/>
          </a:bodyPr>
          <a:lstStyle/>
          <a:p>
            <a:pPr lvl="0" fontAlgn="t">
              <a:defRPr/>
            </a:pPr>
            <a:r>
              <a:rPr lang="en-US" dirty="0"/>
              <a:t>. </a:t>
            </a:r>
          </a:p>
        </p:txBody>
      </p:sp>
      <p:sp>
        <p:nvSpPr>
          <p:cNvPr id="6" name="Rectangle 5">
            <a:extLst>
              <a:ext uri="{FF2B5EF4-FFF2-40B4-BE49-F238E27FC236}">
                <a16:creationId xmlns:a16="http://schemas.microsoft.com/office/drawing/2014/main" id="{D46D31DA-5604-435D-BE1A-9250010756FB}"/>
              </a:ext>
            </a:extLst>
          </p:cNvPr>
          <p:cNvSpPr/>
          <p:nvPr/>
        </p:nvSpPr>
        <p:spPr>
          <a:xfrm>
            <a:off x="724250" y="477354"/>
            <a:ext cx="9661320" cy="646331"/>
          </a:xfrm>
          <a:prstGeom prst="rect">
            <a:avLst/>
          </a:prstGeom>
        </p:spPr>
        <p:txBody>
          <a:bodyPr wrap="square">
            <a:spAutoFit/>
          </a:bodyPr>
          <a:lstStyle/>
          <a:p>
            <a:r>
              <a:rPr lang="en-US" dirty="0"/>
              <a:t>“the whole Mediterranean littoral must be counted in Europe. Smyrna and Alexandria </a:t>
            </a:r>
          </a:p>
          <a:p>
            <a:r>
              <a:rPr lang="en-US" dirty="0"/>
              <a:t>are as much a part of Europe as Athens and Marseilles” (</a:t>
            </a:r>
            <a:r>
              <a:rPr lang="en-US" b="1" dirty="0"/>
              <a:t>Paul Valéry</a:t>
            </a:r>
            <a:r>
              <a:rPr lang="en-US" dirty="0"/>
              <a:t>, 1919)</a:t>
            </a:r>
            <a:endParaRPr lang="fr-FR" dirty="0"/>
          </a:p>
        </p:txBody>
      </p:sp>
    </p:spTree>
    <p:extLst>
      <p:ext uri="{BB962C8B-B14F-4D97-AF65-F5344CB8AC3E}">
        <p14:creationId xmlns:p14="http://schemas.microsoft.com/office/powerpoint/2010/main" val="699331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Résultat de recherche d'images pour &quot;cartes des invasions barbar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486" y="695569"/>
            <a:ext cx="2615372" cy="293038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associé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763" y="3771706"/>
            <a:ext cx="3788376" cy="28412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emplari: le battaglie dei crociat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1225" y="883404"/>
            <a:ext cx="5916587" cy="49817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9C7321E-1E4F-45AC-8D93-E51DB0B3F546}"/>
              </a:ext>
            </a:extLst>
          </p:cNvPr>
          <p:cNvSpPr txBox="1"/>
          <p:nvPr/>
        </p:nvSpPr>
        <p:spPr>
          <a:xfrm>
            <a:off x="990763" y="53883"/>
            <a:ext cx="2424190" cy="461665"/>
          </a:xfrm>
          <a:prstGeom prst="rect">
            <a:avLst/>
          </a:prstGeom>
          <a:noFill/>
        </p:spPr>
        <p:txBody>
          <a:bodyPr wrap="none" rtlCol="0">
            <a:spAutoFit/>
          </a:bodyPr>
          <a:lstStyle/>
          <a:p>
            <a:r>
              <a:rPr lang="fr-BE" sz="2400" b="1" dirty="0"/>
              <a:t>2.3. </a:t>
            </a:r>
            <a:r>
              <a:rPr lang="fr-BE" sz="2400" b="1" dirty="0" err="1"/>
              <a:t>Other</a:t>
            </a:r>
            <a:r>
              <a:rPr lang="fr-BE" sz="2400" b="1" dirty="0"/>
              <a:t> </a:t>
            </a:r>
            <a:r>
              <a:rPr lang="fr-BE" sz="2400" b="1" dirty="0" err="1"/>
              <a:t>arrows</a:t>
            </a:r>
            <a:endParaRPr lang="fr-BE" sz="2400" b="1" dirty="0"/>
          </a:p>
        </p:txBody>
      </p:sp>
    </p:spTree>
    <p:extLst>
      <p:ext uri="{BB962C8B-B14F-4D97-AF65-F5344CB8AC3E}">
        <p14:creationId xmlns:p14="http://schemas.microsoft.com/office/powerpoint/2010/main" val="3148262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hommelibre.blog.tdg.ch/media/01/01/26263423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157" y="885968"/>
            <a:ext cx="5924061" cy="46417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73929" y="5632189"/>
            <a:ext cx="6096000" cy="646331"/>
          </a:xfrm>
          <a:prstGeom prst="rect">
            <a:avLst/>
          </a:prstGeom>
        </p:spPr>
        <p:txBody>
          <a:bodyPr>
            <a:spAutoFit/>
          </a:bodyPr>
          <a:lstStyle/>
          <a:p>
            <a:r>
              <a:rPr lang="en-US" dirty="0">
                <a:solidFill>
                  <a:schemeClr val="accent5"/>
                </a:solidFill>
              </a:rPr>
              <a:t>http://hommelibre.blog.tdg.ch/archive/2017/08/13/exode-africain-que-faire-de-ces-gens-285597.html</a:t>
            </a:r>
          </a:p>
        </p:txBody>
      </p:sp>
      <p:pic>
        <p:nvPicPr>
          <p:cNvPr id="4" name="Picture 4" descr="Reaching Out to Europe">
            <a:extLst>
              <a:ext uri="{FF2B5EF4-FFF2-40B4-BE49-F238E27FC236}">
                <a16:creationId xmlns:a16="http://schemas.microsoft.com/office/drawing/2014/main" id="{101135C0-AF84-4715-BD98-42D58F10F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3260" y="196438"/>
            <a:ext cx="4807052" cy="30104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BA46696-5714-4C86-BDB3-A564F087894B}"/>
              </a:ext>
            </a:extLst>
          </p:cNvPr>
          <p:cNvSpPr/>
          <p:nvPr/>
        </p:nvSpPr>
        <p:spPr>
          <a:xfrm>
            <a:off x="7333974" y="3047759"/>
            <a:ext cx="6096000" cy="584775"/>
          </a:xfrm>
          <a:prstGeom prst="rect">
            <a:avLst/>
          </a:prstGeom>
        </p:spPr>
        <p:txBody>
          <a:bodyPr>
            <a:spAutoFit/>
          </a:bodyPr>
          <a:lstStyle/>
          <a:p>
            <a:r>
              <a:rPr lang="fr-BE" sz="1600" dirty="0">
                <a:solidFill>
                  <a:schemeClr val="accent5"/>
                </a:solidFill>
              </a:rPr>
              <a:t>Farid Ben </a:t>
            </a:r>
            <a:r>
              <a:rPr lang="fr-BE" sz="1600" dirty="0" err="1">
                <a:solidFill>
                  <a:schemeClr val="accent5"/>
                </a:solidFill>
              </a:rPr>
              <a:t>Morsli</a:t>
            </a:r>
            <a:r>
              <a:rPr lang="fr-BE" sz="1600" dirty="0">
                <a:solidFill>
                  <a:schemeClr val="accent5"/>
                </a:solidFill>
              </a:rPr>
              <a:t>, </a:t>
            </a:r>
            <a:r>
              <a:rPr lang="fr-BE" sz="1600" i="1" dirty="0" err="1">
                <a:solidFill>
                  <a:schemeClr val="accent5"/>
                </a:solidFill>
              </a:rPr>
              <a:t>Reaching</a:t>
            </a:r>
            <a:r>
              <a:rPr lang="fr-BE" sz="1600" i="1" dirty="0">
                <a:solidFill>
                  <a:schemeClr val="accent5"/>
                </a:solidFill>
              </a:rPr>
              <a:t> out to Europe</a:t>
            </a:r>
            <a:r>
              <a:rPr lang="fr-BE" sz="1600" dirty="0">
                <a:solidFill>
                  <a:schemeClr val="accent5"/>
                </a:solidFill>
              </a:rPr>
              <a:t>, </a:t>
            </a:r>
          </a:p>
          <a:p>
            <a:r>
              <a:rPr lang="fr-BE" sz="1600" dirty="0">
                <a:solidFill>
                  <a:schemeClr val="accent5"/>
                </a:solidFill>
              </a:rPr>
              <a:t>Cartoon </a:t>
            </a:r>
            <a:r>
              <a:rPr lang="fr-BE" sz="1600" dirty="0" err="1">
                <a:solidFill>
                  <a:schemeClr val="accent5"/>
                </a:solidFill>
              </a:rPr>
              <a:t>movement</a:t>
            </a:r>
            <a:r>
              <a:rPr lang="fr-BE" sz="1600" dirty="0">
                <a:solidFill>
                  <a:schemeClr val="accent5"/>
                </a:solidFill>
              </a:rPr>
              <a:t>, 5/2/2009</a:t>
            </a:r>
          </a:p>
        </p:txBody>
      </p:sp>
      <p:pic>
        <p:nvPicPr>
          <p:cNvPr id="6" name="Picture 2" descr="New World Map">
            <a:extLst>
              <a:ext uri="{FF2B5EF4-FFF2-40B4-BE49-F238E27FC236}">
                <a16:creationId xmlns:a16="http://schemas.microsoft.com/office/drawing/2014/main" id="{24E4C8FF-23C2-46F4-9C11-574CC9EA28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7685" y="3694090"/>
            <a:ext cx="3378202" cy="23886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32FCA27-6238-492C-B8AE-0B32B6184F05}"/>
              </a:ext>
            </a:extLst>
          </p:cNvPr>
          <p:cNvSpPr/>
          <p:nvPr/>
        </p:nvSpPr>
        <p:spPr>
          <a:xfrm>
            <a:off x="8064381" y="5837288"/>
            <a:ext cx="6096000" cy="646331"/>
          </a:xfrm>
          <a:prstGeom prst="rect">
            <a:avLst/>
          </a:prstGeom>
        </p:spPr>
        <p:txBody>
          <a:bodyPr>
            <a:spAutoFit/>
          </a:bodyPr>
          <a:lstStyle/>
          <a:p>
            <a:r>
              <a:rPr lang="en-US"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Azzam </a:t>
            </a:r>
            <a:r>
              <a:rPr lang="en-US" dirty="0" err="1">
                <a:solidFill>
                  <a:schemeClr val="accent5"/>
                </a:solidFill>
                <a:latin typeface="Calibri" panose="020F0502020204030204" pitchFamily="34" charset="0"/>
                <a:ea typeface="Calibri" panose="020F0502020204030204" pitchFamily="34" charset="0"/>
                <a:cs typeface="Times New Roman" panose="02020603050405020304" pitchFamily="18" charset="0"/>
              </a:rPr>
              <a:t>Daaboul</a:t>
            </a:r>
            <a:r>
              <a:rPr lang="en-US"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 </a:t>
            </a:r>
            <a:r>
              <a:rPr lang="en-US" i="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The new world map</a:t>
            </a:r>
          </a:p>
          <a:p>
            <a:r>
              <a:rPr lang="fr-BE" dirty="0" err="1">
                <a:solidFill>
                  <a:schemeClr val="accent5"/>
                </a:solidFill>
              </a:rPr>
              <a:t>Aylan</a:t>
            </a:r>
            <a:r>
              <a:rPr lang="fr-BE" dirty="0">
                <a:solidFill>
                  <a:schemeClr val="accent5"/>
                </a:solidFill>
              </a:rPr>
              <a:t> </a:t>
            </a:r>
            <a:r>
              <a:rPr lang="fr-BE" dirty="0" err="1">
                <a:solidFill>
                  <a:schemeClr val="accent5"/>
                </a:solidFill>
              </a:rPr>
              <a:t>Kurdi</a:t>
            </a:r>
            <a:r>
              <a:rPr lang="fr-BE" dirty="0">
                <a:solidFill>
                  <a:schemeClr val="accent5"/>
                </a:solidFill>
              </a:rPr>
              <a:t>, 4 septembre 2015</a:t>
            </a:r>
          </a:p>
        </p:txBody>
      </p:sp>
      <p:cxnSp>
        <p:nvCxnSpPr>
          <p:cNvPr id="8" name="Straight Arrow Connector 7">
            <a:extLst>
              <a:ext uri="{FF2B5EF4-FFF2-40B4-BE49-F238E27FC236}">
                <a16:creationId xmlns:a16="http://schemas.microsoft.com/office/drawing/2014/main" id="{21442ECF-0EA8-4877-9D1A-2693E524CDBB}"/>
              </a:ext>
            </a:extLst>
          </p:cNvPr>
          <p:cNvCxnSpPr>
            <a:cxnSpLocks/>
          </p:cNvCxnSpPr>
          <p:nvPr/>
        </p:nvCxnSpPr>
        <p:spPr>
          <a:xfrm flipH="1" flipV="1">
            <a:off x="3144853" y="2187725"/>
            <a:ext cx="1273323" cy="5554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9270DB2-C421-429F-8C4C-B11B14065E1C}"/>
              </a:ext>
            </a:extLst>
          </p:cNvPr>
          <p:cNvSpPr txBox="1"/>
          <p:nvPr/>
        </p:nvSpPr>
        <p:spPr>
          <a:xfrm>
            <a:off x="1097731" y="2385984"/>
            <a:ext cx="2924198" cy="461665"/>
          </a:xfrm>
          <a:prstGeom prst="rect">
            <a:avLst/>
          </a:prstGeom>
          <a:noFill/>
        </p:spPr>
        <p:txBody>
          <a:bodyPr wrap="none" rtlCol="0">
            <a:spAutoFit/>
          </a:bodyPr>
          <a:lstStyle/>
          <a:p>
            <a:r>
              <a:rPr lang="fr-BE" sz="2400" b="1" dirty="0">
                <a:solidFill>
                  <a:srgbClr val="0070C0"/>
                </a:solidFill>
              </a:rPr>
              <a:t>Aquarius, 13-17/6/18</a:t>
            </a:r>
          </a:p>
        </p:txBody>
      </p:sp>
    </p:spTree>
    <p:extLst>
      <p:ext uri="{BB962C8B-B14F-4D97-AF65-F5344CB8AC3E}">
        <p14:creationId xmlns:p14="http://schemas.microsoft.com/office/powerpoint/2010/main" val="1259302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ésultat de recherche d'images pour &quot;culinary map of europe according to italy&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916" y="734114"/>
            <a:ext cx="7771363" cy="5549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422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chel Onfray vent debout contre la centralis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7431" y="647738"/>
            <a:ext cx="1906588" cy="2937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ot;J'aime les villages de France, tous les villages&quot;, confie Michel Onf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917" y="3942949"/>
            <a:ext cx="3446382" cy="19385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20438" y="269746"/>
            <a:ext cx="8186993" cy="3323987"/>
          </a:xfrm>
          <a:prstGeom prst="rect">
            <a:avLst/>
          </a:prstGeom>
        </p:spPr>
        <p:txBody>
          <a:bodyPr wrap="square">
            <a:spAutoFit/>
          </a:bodyPr>
          <a:lstStyle/>
          <a:p>
            <a:r>
              <a:rPr lang="fr-BE" sz="2400" b="1" dirty="0">
                <a:cs typeface="Arial" panose="020B0604020202020204" pitchFamily="34" charset="0"/>
              </a:rPr>
              <a:t>3. Beyond </a:t>
            </a:r>
            <a:r>
              <a:rPr lang="fr-BE" sz="2400" b="1" dirty="0" err="1">
                <a:cs typeface="Arial" panose="020B0604020202020204" pitchFamily="34" charset="0"/>
              </a:rPr>
              <a:t>Narcisism</a:t>
            </a:r>
            <a:endParaRPr lang="fr-BE" sz="2400" b="1" dirty="0">
              <a:cs typeface="Arial" panose="020B0604020202020204" pitchFamily="34" charset="0"/>
            </a:endParaRPr>
          </a:p>
          <a:p>
            <a:r>
              <a:rPr lang="en-US" sz="2400" b="1" dirty="0">
                <a:cs typeface="Arial" panose="020B0604020202020204" pitchFamily="34" charset="0"/>
              </a:rPr>
              <a:t>3.1. Three outrages to humanity’s narcissism </a:t>
            </a:r>
            <a:endParaRPr lang="en-US" sz="2400" dirty="0">
              <a:cs typeface="Arial" panose="020B0604020202020204" pitchFamily="34" charset="0"/>
            </a:endParaRPr>
          </a:p>
          <a:p>
            <a:pPr marL="285750" indent="-285750">
              <a:buFontTx/>
              <a:buChar char="-"/>
            </a:pPr>
            <a:r>
              <a:rPr lang="en-US" dirty="0">
                <a:cs typeface="Arial" panose="020B0604020202020204" pitchFamily="34" charset="0"/>
              </a:rPr>
              <a:t>Copernicus (astronomic) earth </a:t>
            </a:r>
            <a:r>
              <a:rPr lang="en-US" dirty="0">
                <a:cs typeface="Arial" panose="020B0604020202020204" pitchFamily="34" charset="0"/>
                <a:sym typeface="Wingdings" panose="05000000000000000000" pitchFamily="2" charset="2"/>
              </a:rPr>
              <a:t> sun</a:t>
            </a:r>
            <a:endParaRPr lang="en-US" dirty="0">
              <a:cs typeface="Arial" panose="020B0604020202020204" pitchFamily="34" charset="0"/>
            </a:endParaRPr>
          </a:p>
          <a:p>
            <a:pPr marL="285750" indent="-285750">
              <a:buFontTx/>
              <a:buChar char="-"/>
            </a:pPr>
            <a:r>
              <a:rPr lang="en-US" dirty="0">
                <a:cs typeface="Arial" panose="020B0604020202020204" pitchFamily="34" charset="0"/>
              </a:rPr>
              <a:t>Darwin (biological) human </a:t>
            </a:r>
            <a:r>
              <a:rPr lang="en-US" dirty="0">
                <a:cs typeface="Arial" panose="020B0604020202020204" pitchFamily="34" charset="0"/>
                <a:sym typeface="Wingdings" panose="05000000000000000000" pitchFamily="2" charset="2"/>
              </a:rPr>
              <a:t> animal</a:t>
            </a:r>
            <a:endParaRPr lang="en-US" dirty="0">
              <a:cs typeface="Arial" panose="020B0604020202020204" pitchFamily="34" charset="0"/>
            </a:endParaRPr>
          </a:p>
          <a:p>
            <a:pPr marL="285750" indent="-285750">
              <a:buFontTx/>
              <a:buChar char="-"/>
            </a:pPr>
            <a:r>
              <a:rPr lang="en-US" dirty="0">
                <a:cs typeface="Arial" panose="020B0604020202020204" pitchFamily="34" charset="0"/>
              </a:rPr>
              <a:t>Freud (psychological) ego </a:t>
            </a:r>
            <a:r>
              <a:rPr lang="en-US" dirty="0">
                <a:cs typeface="Arial" panose="020B0604020202020204" pitchFamily="34" charset="0"/>
                <a:sym typeface="Wingdings" panose="05000000000000000000" pitchFamily="2" charset="2"/>
              </a:rPr>
              <a:t> unconscious</a:t>
            </a:r>
            <a:endParaRPr lang="en-US" dirty="0">
              <a:cs typeface="Arial" panose="020B0604020202020204" pitchFamily="34" charset="0"/>
            </a:endParaRPr>
          </a:p>
          <a:p>
            <a:r>
              <a:rPr lang="fr-BE" dirty="0">
                <a:cs typeface="Arial" panose="020B0604020202020204" pitchFamily="34" charset="0"/>
              </a:rPr>
              <a:t>(</a:t>
            </a:r>
            <a:r>
              <a:rPr lang="fr-BE" b="1" dirty="0">
                <a:cs typeface="Arial" panose="020B0604020202020204" pitchFamily="34" charset="0"/>
              </a:rPr>
              <a:t>Sigmund Freud, </a:t>
            </a:r>
            <a:r>
              <a:rPr lang="en-US" b="1" i="1" dirty="0">
                <a:solidFill>
                  <a:srgbClr val="323232"/>
                </a:solidFill>
                <a:latin typeface="Calibri" panose="020F0502020204030204" pitchFamily="34" charset="0"/>
                <a:cs typeface="Calibri" panose="020F0502020204030204" pitchFamily="34" charset="0"/>
              </a:rPr>
              <a:t>A General Introduction to Psychoanalysis, </a:t>
            </a:r>
            <a:r>
              <a:rPr lang="fr-BE" dirty="0">
                <a:cs typeface="Arial" panose="020B0604020202020204" pitchFamily="34" charset="0"/>
              </a:rPr>
              <a:t>1917)</a:t>
            </a:r>
          </a:p>
          <a:p>
            <a:endParaRPr lang="fr-BE" dirty="0">
              <a:cs typeface="Arial" panose="020B0604020202020204" pitchFamily="34" charset="0"/>
            </a:endParaRPr>
          </a:p>
          <a:p>
            <a:r>
              <a:rPr lang="fr-BE" dirty="0" err="1">
                <a:cs typeface="Arial" panose="020B0604020202020204" pitchFamily="34" charset="0"/>
              </a:rPr>
              <a:t>Fourth</a:t>
            </a:r>
            <a:r>
              <a:rPr lang="fr-BE" dirty="0">
                <a:cs typeface="Arial" panose="020B0604020202020204" pitchFamily="34" charset="0"/>
              </a:rPr>
              <a:t> outrage ?</a:t>
            </a:r>
          </a:p>
          <a:p>
            <a:pPr marL="285750" indent="-285750">
              <a:buFontTx/>
              <a:buChar char="-"/>
            </a:pPr>
            <a:r>
              <a:rPr lang="fr-BE" dirty="0">
                <a:cs typeface="Arial" panose="020B0604020202020204" pitchFamily="34" charset="0"/>
              </a:rPr>
              <a:t>Continental </a:t>
            </a:r>
            <a:r>
              <a:rPr lang="fr-BE" dirty="0" err="1">
                <a:cs typeface="Arial" panose="020B0604020202020204" pitchFamily="34" charset="0"/>
              </a:rPr>
              <a:t>solipsism</a:t>
            </a:r>
            <a:r>
              <a:rPr lang="fr-BE" dirty="0">
                <a:cs typeface="Arial" panose="020B0604020202020204" pitchFamily="34" charset="0"/>
              </a:rPr>
              <a:t>  </a:t>
            </a:r>
            <a:r>
              <a:rPr lang="fr-BE" dirty="0">
                <a:cs typeface="Arial" panose="020B0604020202020204" pitchFamily="34" charset="0"/>
                <a:sym typeface="Wingdings" panose="05000000000000000000" pitchFamily="2" charset="2"/>
              </a:rPr>
              <a:t> </a:t>
            </a:r>
            <a:r>
              <a:rPr lang="fr-BE" dirty="0" err="1">
                <a:cs typeface="Arial" panose="020B0604020202020204" pitchFamily="34" charset="0"/>
              </a:rPr>
              <a:t>decentration</a:t>
            </a:r>
            <a:r>
              <a:rPr lang="fr-BE" dirty="0">
                <a:cs typeface="Arial" panose="020B0604020202020204" pitchFamily="34" charset="0"/>
              </a:rPr>
              <a:t>, </a:t>
            </a:r>
            <a:r>
              <a:rPr lang="fr-BE" dirty="0" err="1">
                <a:cs typeface="Arial" panose="020B0604020202020204" pitchFamily="34" charset="0"/>
              </a:rPr>
              <a:t>mediterraneization</a:t>
            </a:r>
            <a:r>
              <a:rPr lang="fr-BE" dirty="0">
                <a:cs typeface="Arial" panose="020B0604020202020204" pitchFamily="34" charset="0"/>
              </a:rPr>
              <a:t>  </a:t>
            </a:r>
          </a:p>
          <a:p>
            <a:r>
              <a:rPr lang="fr-BE" dirty="0">
                <a:cs typeface="Arial" panose="020B0604020202020204" pitchFamily="34" charset="0"/>
                <a:sym typeface="Wingdings" panose="05000000000000000000" pitchFamily="2" charset="2"/>
              </a:rPr>
              <a:t> </a:t>
            </a:r>
            <a:r>
              <a:rPr lang="en-US" dirty="0"/>
              <a:t>“</a:t>
            </a:r>
            <a:r>
              <a:rPr lang="fr-BE" dirty="0" err="1">
                <a:cs typeface="Arial" panose="020B0604020202020204" pitchFamily="34" charset="0"/>
                <a:sym typeface="Wingdings" panose="05000000000000000000" pitchFamily="2" charset="2"/>
              </a:rPr>
              <a:t>mediterreanize</a:t>
            </a:r>
            <a:r>
              <a:rPr lang="fr-BE" dirty="0">
                <a:cs typeface="Arial" panose="020B0604020202020204" pitchFamily="34" charset="0"/>
                <a:sym typeface="Wingdings" panose="05000000000000000000" pitchFamily="2" charset="2"/>
              </a:rPr>
              <a:t> </a:t>
            </a:r>
            <a:r>
              <a:rPr lang="fr-BE" dirty="0" err="1">
                <a:cs typeface="Arial" panose="020B0604020202020204" pitchFamily="34" charset="0"/>
                <a:sym typeface="Wingdings" panose="05000000000000000000" pitchFamily="2" charset="2"/>
              </a:rPr>
              <a:t>thought</a:t>
            </a:r>
            <a:r>
              <a:rPr lang="fr-BE" dirty="0">
                <a:cs typeface="Arial" panose="020B0604020202020204" pitchFamily="34" charset="0"/>
                <a:sym typeface="Wingdings" panose="05000000000000000000" pitchFamily="2" charset="2"/>
              </a:rPr>
              <a:t> (Edgar Morin), </a:t>
            </a:r>
            <a:r>
              <a:rPr lang="en-US" dirty="0"/>
              <a:t>“</a:t>
            </a:r>
            <a:r>
              <a:rPr lang="fr-BE" dirty="0" err="1">
                <a:cs typeface="Arial" panose="020B0604020202020204" pitchFamily="34" charset="0"/>
                <a:sym typeface="Wingdings" panose="05000000000000000000" pitchFamily="2" charset="2"/>
              </a:rPr>
              <a:t>decolonize</a:t>
            </a:r>
            <a:r>
              <a:rPr lang="fr-BE" dirty="0">
                <a:cs typeface="Arial" panose="020B0604020202020204" pitchFamily="34" charset="0"/>
                <a:sym typeface="Wingdings" panose="05000000000000000000" pitchFamily="2" charset="2"/>
              </a:rPr>
              <a:t> provinces » (Michel Onfray) </a:t>
            </a:r>
          </a:p>
          <a:p>
            <a:endParaRPr lang="fr-BE"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962FE3A-D984-4C47-90EB-D1D15450551A}"/>
              </a:ext>
            </a:extLst>
          </p:cNvPr>
          <p:cNvSpPr/>
          <p:nvPr/>
        </p:nvSpPr>
        <p:spPr>
          <a:xfrm>
            <a:off x="5176670" y="5954079"/>
            <a:ext cx="6934899" cy="369332"/>
          </a:xfrm>
          <a:prstGeom prst="rect">
            <a:avLst/>
          </a:prstGeom>
        </p:spPr>
        <p:txBody>
          <a:bodyPr wrap="square">
            <a:spAutoFit/>
          </a:bodyPr>
          <a:lstStyle/>
          <a:p>
            <a:pPr indent="449580" algn="just">
              <a:spcAft>
                <a:spcPts val="0"/>
              </a:spcAft>
            </a:pPr>
            <a:r>
              <a:rPr lang="en-US" dirty="0">
                <a:ea typeface="Calibri" panose="020F0502020204030204" pitchFamily="34" charset="0"/>
                <a:cs typeface="Times New Roman" panose="02020603050405020304" pitchFamily="18" charset="0"/>
              </a:rPr>
              <a:t>“We need a </a:t>
            </a:r>
            <a:r>
              <a:rPr lang="en-US" dirty="0" err="1">
                <a:ea typeface="Calibri" panose="020F0502020204030204" pitchFamily="34" charset="0"/>
                <a:cs typeface="Times New Roman" panose="02020603050405020304" pitchFamily="18" charset="0"/>
              </a:rPr>
              <a:t>Girondine</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ecosophy</a:t>
            </a:r>
            <a:r>
              <a:rPr lang="en-US" dirty="0">
                <a:ea typeface="Calibri" panose="020F0502020204030204" pitchFamily="34" charset="0"/>
                <a:cs typeface="Times New Roman" panose="02020603050405020304" pitchFamily="18" charset="0"/>
              </a:rPr>
              <a:t> able to surpass Jacobine ecology”</a:t>
            </a:r>
            <a:endParaRPr lang="fr-BE"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9865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tropeamagazine.it/terremoto/antoniodespuig/marina.jpg">
            <a:extLst>
              <a:ext uri="{FF2B5EF4-FFF2-40B4-BE49-F238E27FC236}">
                <a16:creationId xmlns:a16="http://schemas.microsoft.com/office/drawing/2014/main" id="{68EC926C-D96A-4B96-A5E5-63B073E0C3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306" y="1326843"/>
            <a:ext cx="4281385" cy="22696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itloo : le chateau de l'oeuf">
            <a:extLst>
              <a:ext uri="{FF2B5EF4-FFF2-40B4-BE49-F238E27FC236}">
                <a16:creationId xmlns:a16="http://schemas.microsoft.com/office/drawing/2014/main" id="{3F9954E9-7FE4-4D1B-B1C5-F28A823FEB33}"/>
              </a:ext>
            </a:extLst>
          </p:cNvPr>
          <p:cNvPicPr>
            <a:picLocks noChangeAspect="1" noChangeArrowheads="1"/>
          </p:cNvPicPr>
          <p:nvPr/>
        </p:nvPicPr>
        <p:blipFill>
          <a:blip r:embed="rId3" cstate="print"/>
          <a:srcRect/>
          <a:stretch>
            <a:fillRect/>
          </a:stretch>
        </p:blipFill>
        <p:spPr bwMode="auto">
          <a:xfrm>
            <a:off x="5173118" y="1326843"/>
            <a:ext cx="3226559" cy="2375311"/>
          </a:xfrm>
          <a:prstGeom prst="rect">
            <a:avLst/>
          </a:prstGeom>
          <a:noFill/>
          <a:ln w="9525">
            <a:noFill/>
            <a:miter lim="800000"/>
            <a:headEnd/>
            <a:tailEnd/>
          </a:ln>
        </p:spPr>
      </p:pic>
      <p:sp>
        <p:nvSpPr>
          <p:cNvPr id="4" name="Rectangle 3">
            <a:extLst>
              <a:ext uri="{FF2B5EF4-FFF2-40B4-BE49-F238E27FC236}">
                <a16:creationId xmlns:a16="http://schemas.microsoft.com/office/drawing/2014/main" id="{BD28788C-BF07-4D22-8680-6F90452A3343}"/>
              </a:ext>
            </a:extLst>
          </p:cNvPr>
          <p:cNvSpPr/>
          <p:nvPr/>
        </p:nvSpPr>
        <p:spPr>
          <a:xfrm>
            <a:off x="577422" y="3702154"/>
            <a:ext cx="8667246" cy="2585323"/>
          </a:xfrm>
          <a:prstGeom prst="rect">
            <a:avLst/>
          </a:prstGeom>
        </p:spPr>
        <p:txBody>
          <a:bodyPr wrap="square">
            <a:spAutoFit/>
          </a:bodyPr>
          <a:lstStyle/>
          <a:p>
            <a:pPr algn="just"/>
            <a:r>
              <a:rPr lang="fr-FR" dirty="0">
                <a:cs typeface="Dubai Light" panose="020B0303030403030204" pitchFamily="34" charset="-78"/>
              </a:rPr>
              <a:t>« Un jour, c’était au commencement de l’été, au moment où le golfe de Naples, bordé de ses collines, de ses maisons blanches, de ses rochers tapissés de vignes grimpantes et entourant sa mer plus bleue que son ciel, ressemble à une coupe de vert antique qui blanchit d’écume, et dont le lierre et le pampre festonnent les anses et les bords ; c’était la saison où les pêcheurs du </a:t>
            </a:r>
            <a:r>
              <a:rPr lang="fr-FR" dirty="0" err="1">
                <a:cs typeface="Dubai Light" panose="020B0303030403030204" pitchFamily="34" charset="-78"/>
              </a:rPr>
              <a:t>Pausilippe</a:t>
            </a:r>
            <a:r>
              <a:rPr lang="fr-FR" dirty="0">
                <a:cs typeface="Dubai Light" panose="020B0303030403030204" pitchFamily="34" charset="-78"/>
              </a:rPr>
              <a:t>, qui suspendent leur cabane à ses rochers et qui étendent leurs filets sur ses petites plages de sable fin, s’éloignent de la terre avec confiance et vont pêcher la nuit à deux ou trois lieues en mer jusque sous les falaises de Capri, de Procida, d’Ischia, et au milieu du golfe de </a:t>
            </a:r>
            <a:r>
              <a:rPr lang="fr-FR" dirty="0" err="1">
                <a:cs typeface="Dubai Light" panose="020B0303030403030204" pitchFamily="34" charset="-78"/>
              </a:rPr>
              <a:t>Gaëte</a:t>
            </a:r>
            <a:r>
              <a:rPr lang="fr-FR" dirty="0">
                <a:cs typeface="Dubai Light" panose="020B0303030403030204" pitchFamily="34" charset="-78"/>
              </a:rPr>
              <a:t> ».</a:t>
            </a:r>
            <a:r>
              <a:rPr lang="fr-FR" b="1" dirty="0">
                <a:cs typeface="Dubai Light" panose="020B0303030403030204" pitchFamily="34" charset="-78"/>
              </a:rPr>
              <a:t> (Lamartine, </a:t>
            </a:r>
            <a:r>
              <a:rPr lang="fr-FR" b="1" i="1" dirty="0">
                <a:cs typeface="Dubai Light" panose="020B0303030403030204" pitchFamily="34" charset="-78"/>
              </a:rPr>
              <a:t>Graziella, </a:t>
            </a:r>
            <a:r>
              <a:rPr lang="fr-FR" b="1" dirty="0">
                <a:cs typeface="Dubai Light" panose="020B0303030403030204" pitchFamily="34" charset="-78"/>
              </a:rPr>
              <a:t>1852)</a:t>
            </a:r>
          </a:p>
          <a:p>
            <a:pPr algn="just"/>
            <a:endParaRPr lang="fr-FR" dirty="0">
              <a:cs typeface="Dubai Light" panose="020B0303030403030204" pitchFamily="34" charset="-78"/>
            </a:endParaRPr>
          </a:p>
        </p:txBody>
      </p:sp>
      <p:sp>
        <p:nvSpPr>
          <p:cNvPr id="5" name="TextBox 4">
            <a:extLst>
              <a:ext uri="{FF2B5EF4-FFF2-40B4-BE49-F238E27FC236}">
                <a16:creationId xmlns:a16="http://schemas.microsoft.com/office/drawing/2014/main" id="{5B1BF581-C013-4DEB-BAC7-FDA542748DE0}"/>
              </a:ext>
            </a:extLst>
          </p:cNvPr>
          <p:cNvSpPr txBox="1"/>
          <p:nvPr/>
        </p:nvSpPr>
        <p:spPr>
          <a:xfrm>
            <a:off x="489306" y="226503"/>
            <a:ext cx="8086957" cy="1015663"/>
          </a:xfrm>
          <a:prstGeom prst="rect">
            <a:avLst/>
          </a:prstGeom>
          <a:noFill/>
        </p:spPr>
        <p:txBody>
          <a:bodyPr wrap="none" rtlCol="0">
            <a:spAutoFit/>
          </a:bodyPr>
          <a:lstStyle/>
          <a:p>
            <a:r>
              <a:rPr lang="fr-BE" sz="2400" b="1" dirty="0"/>
              <a:t>3.2. Harbour </a:t>
            </a:r>
            <a:r>
              <a:rPr lang="fr-BE" sz="2400" b="1" dirty="0" err="1"/>
              <a:t>imaginary</a:t>
            </a:r>
            <a:endParaRPr lang="fr-BE" sz="2400" b="1" dirty="0"/>
          </a:p>
          <a:p>
            <a:r>
              <a:rPr lang="en-GB" dirty="0"/>
              <a:t>“Paranoia of the centre” / Heidegger’s </a:t>
            </a:r>
            <a:r>
              <a:rPr lang="en-GB" i="1" dirty="0" err="1"/>
              <a:t>Geviert</a:t>
            </a:r>
            <a:r>
              <a:rPr lang="en-GB" dirty="0"/>
              <a:t> (sky, earth, humans, gods): verticality </a:t>
            </a:r>
          </a:p>
          <a:p>
            <a:r>
              <a:rPr lang="en-GB" i="1" dirty="0"/>
              <a:t>vs</a:t>
            </a:r>
            <a:r>
              <a:rPr lang="en-GB" dirty="0"/>
              <a:t> horizontality “experience of the borderline (</a:t>
            </a:r>
            <a:r>
              <a:rPr lang="en-GB" i="1" dirty="0"/>
              <a:t>confine</a:t>
            </a:r>
            <a:r>
              <a:rPr lang="en-GB" dirty="0"/>
              <a:t>)” (</a:t>
            </a:r>
            <a:r>
              <a:rPr lang="en-GB" b="1" dirty="0" err="1"/>
              <a:t>Cassano</a:t>
            </a:r>
            <a:r>
              <a:rPr lang="en-GB" dirty="0"/>
              <a:t>, p. 36) </a:t>
            </a:r>
          </a:p>
        </p:txBody>
      </p:sp>
      <p:pic>
        <p:nvPicPr>
          <p:cNvPr id="7" name="Picture 6">
            <a:extLst>
              <a:ext uri="{FF2B5EF4-FFF2-40B4-BE49-F238E27FC236}">
                <a16:creationId xmlns:a16="http://schemas.microsoft.com/office/drawing/2014/main" id="{9AA370DC-D6A7-4D8C-8097-1616B39F34C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52604" t="2778"/>
          <a:stretch/>
        </p:blipFill>
        <p:spPr>
          <a:xfrm rot="19879063">
            <a:off x="9370134" y="538660"/>
            <a:ext cx="2039230" cy="2888376"/>
          </a:xfrm>
          <a:prstGeom prst="rect">
            <a:avLst/>
          </a:prstGeom>
        </p:spPr>
      </p:pic>
    </p:spTree>
    <p:extLst>
      <p:ext uri="{BB962C8B-B14F-4D97-AF65-F5344CB8AC3E}">
        <p14:creationId xmlns:p14="http://schemas.microsoft.com/office/powerpoint/2010/main" val="1658013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783E63-34E8-4655-AAB8-6D720DC0590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3092" y="983531"/>
            <a:ext cx="6337251" cy="2797444"/>
          </a:xfrm>
          <a:prstGeom prst="rect">
            <a:avLst/>
          </a:prstGeom>
        </p:spPr>
      </p:pic>
      <p:pic>
        <p:nvPicPr>
          <p:cNvPr id="4" name="Picture 2" descr="Micco Spadaro, Eruzione del Vesuvio, 1648-50, olio su tela, collezione privata ">
            <a:extLst>
              <a:ext uri="{FF2B5EF4-FFF2-40B4-BE49-F238E27FC236}">
                <a16:creationId xmlns:a16="http://schemas.microsoft.com/office/drawing/2014/main" id="{FF4C766E-FBD8-4B04-8E7E-CCB285E820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07" t="2202" r="1743"/>
          <a:stretch/>
        </p:blipFill>
        <p:spPr bwMode="auto">
          <a:xfrm>
            <a:off x="7242773" y="983531"/>
            <a:ext cx="3829616" cy="27974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10-04-03/60 Two Priapi, terracot...">
            <a:extLst>
              <a:ext uri="{FF2B5EF4-FFF2-40B4-BE49-F238E27FC236}">
                <a16:creationId xmlns:a16="http://schemas.microsoft.com/office/drawing/2014/main" id="{92F96489-C175-4699-B401-4CF3EDDC6E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5547" y="3927336"/>
            <a:ext cx="2832414" cy="22794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F61D1B2C-49E1-4219-98CA-0FA85A85DA5B}"/>
              </a:ext>
            </a:extLst>
          </p:cNvPr>
          <p:cNvPicPr>
            <a:picLocks noChangeAspect="1" noChangeArrowheads="1"/>
          </p:cNvPicPr>
          <p:nvPr/>
        </p:nvPicPr>
        <p:blipFill>
          <a:blip r:embed="rId5" cstate="print"/>
          <a:srcRect/>
          <a:stretch>
            <a:fillRect/>
          </a:stretch>
        </p:blipFill>
        <p:spPr bwMode="auto">
          <a:xfrm>
            <a:off x="1535968" y="3927336"/>
            <a:ext cx="1723608" cy="2472388"/>
          </a:xfrm>
          <a:prstGeom prst="rect">
            <a:avLst/>
          </a:prstGeom>
          <a:noFill/>
          <a:ln w="9525">
            <a:noFill/>
            <a:miter lim="800000"/>
            <a:headEnd/>
            <a:tailEnd/>
          </a:ln>
        </p:spPr>
      </p:pic>
      <p:sp>
        <p:nvSpPr>
          <p:cNvPr id="2" name="Rectangle 1">
            <a:extLst>
              <a:ext uri="{FF2B5EF4-FFF2-40B4-BE49-F238E27FC236}">
                <a16:creationId xmlns:a16="http://schemas.microsoft.com/office/drawing/2014/main" id="{753F6D97-7B7A-46B8-BAFC-A657C9E5B562}"/>
              </a:ext>
            </a:extLst>
          </p:cNvPr>
          <p:cNvSpPr/>
          <p:nvPr/>
        </p:nvSpPr>
        <p:spPr>
          <a:xfrm>
            <a:off x="7256612" y="4794198"/>
            <a:ext cx="3801938" cy="369332"/>
          </a:xfrm>
          <a:prstGeom prst="rect">
            <a:avLst/>
          </a:prstGeom>
        </p:spPr>
        <p:txBody>
          <a:bodyPr wrap="none">
            <a:spAutoFit/>
          </a:bodyPr>
          <a:lstStyle/>
          <a:p>
            <a:r>
              <a:rPr lang="fr-FR" i="1" dirty="0" err="1"/>
              <a:t>experience</a:t>
            </a:r>
            <a:r>
              <a:rPr lang="fr-FR" i="1" dirty="0"/>
              <a:t> </a:t>
            </a:r>
            <a:r>
              <a:rPr lang="fr-FR" dirty="0"/>
              <a:t>(π</a:t>
            </a:r>
            <a:r>
              <a:rPr lang="fr-FR" dirty="0" err="1"/>
              <a:t>εῖρ</a:t>
            </a:r>
            <a:r>
              <a:rPr lang="fr-FR" dirty="0"/>
              <a:t>α) ≈ </a:t>
            </a:r>
            <a:r>
              <a:rPr lang="fr-FR" i="1" dirty="0"/>
              <a:t>pirat </a:t>
            </a:r>
            <a:r>
              <a:rPr lang="fr-FR" dirty="0"/>
              <a:t>(πειρατής) </a:t>
            </a:r>
            <a:endParaRPr lang="en-US" dirty="0"/>
          </a:p>
        </p:txBody>
      </p:sp>
      <p:sp>
        <p:nvSpPr>
          <p:cNvPr id="7" name="Rectangle 6">
            <a:extLst>
              <a:ext uri="{FF2B5EF4-FFF2-40B4-BE49-F238E27FC236}">
                <a16:creationId xmlns:a16="http://schemas.microsoft.com/office/drawing/2014/main" id="{6F3223DF-F9B3-440A-847C-654FC1DDB251}"/>
              </a:ext>
            </a:extLst>
          </p:cNvPr>
          <p:cNvSpPr/>
          <p:nvPr/>
        </p:nvSpPr>
        <p:spPr>
          <a:xfrm>
            <a:off x="628703" y="153754"/>
            <a:ext cx="10797102" cy="646331"/>
          </a:xfrm>
          <a:prstGeom prst="rect">
            <a:avLst/>
          </a:prstGeom>
        </p:spPr>
        <p:txBody>
          <a:bodyPr wrap="square">
            <a:spAutoFit/>
          </a:bodyPr>
          <a:lstStyle/>
          <a:p>
            <a:r>
              <a:rPr lang="fr-FR" dirty="0"/>
              <a:t>The </a:t>
            </a:r>
            <a:r>
              <a:rPr lang="fr-FR" dirty="0" err="1"/>
              <a:t>harbour</a:t>
            </a:r>
            <a:r>
              <a:rPr lang="fr-FR" dirty="0"/>
              <a:t> as </a:t>
            </a:r>
            <a:r>
              <a:rPr lang="fr-FR" dirty="0" err="1"/>
              <a:t>centrifugal</a:t>
            </a:r>
            <a:r>
              <a:rPr lang="fr-FR" dirty="0"/>
              <a:t>, </a:t>
            </a:r>
            <a:r>
              <a:rPr lang="fr-FR" dirty="0" err="1"/>
              <a:t>excentric</a:t>
            </a:r>
            <a:r>
              <a:rPr lang="fr-FR" dirty="0"/>
              <a:t>, </a:t>
            </a:r>
            <a:r>
              <a:rPr lang="fr-FR" dirty="0" err="1"/>
              <a:t>excentred</a:t>
            </a:r>
            <a:endParaRPr lang="fr-FR" dirty="0"/>
          </a:p>
          <a:p>
            <a:r>
              <a:rPr lang="fr-FR" dirty="0"/>
              <a:t> centre </a:t>
            </a:r>
            <a:r>
              <a:rPr lang="fr-FR" i="1" dirty="0"/>
              <a:t>vs</a:t>
            </a:r>
            <a:r>
              <a:rPr lang="fr-FR" dirty="0"/>
              <a:t> </a:t>
            </a:r>
            <a:r>
              <a:rPr lang="fr-FR" dirty="0" err="1"/>
              <a:t>periphery</a:t>
            </a:r>
            <a:r>
              <a:rPr lang="fr-FR" dirty="0"/>
              <a:t>: </a:t>
            </a:r>
            <a:r>
              <a:rPr lang="en-GB" dirty="0"/>
              <a:t>“</a:t>
            </a:r>
            <a:r>
              <a:rPr lang="fr-FR" dirty="0"/>
              <a:t>violation of </a:t>
            </a:r>
            <a:r>
              <a:rPr lang="fr-FR" dirty="0" err="1"/>
              <a:t>semiotic</a:t>
            </a:r>
            <a:r>
              <a:rPr lang="fr-FR" dirty="0"/>
              <a:t> </a:t>
            </a:r>
            <a:r>
              <a:rPr lang="fr-FR" dirty="0" err="1"/>
              <a:t>boundaries</a:t>
            </a:r>
            <a:r>
              <a:rPr lang="en-GB" dirty="0"/>
              <a:t>”</a:t>
            </a:r>
            <a:r>
              <a:rPr lang="fr-FR" dirty="0"/>
              <a:t> (</a:t>
            </a:r>
            <a:r>
              <a:rPr lang="fr-FR" b="1" dirty="0"/>
              <a:t>Yuri </a:t>
            </a:r>
            <a:r>
              <a:rPr lang="fr-FR" b="1" dirty="0" err="1"/>
              <a:t>Lotman</a:t>
            </a:r>
            <a:r>
              <a:rPr lang="fr-FR" b="1" dirty="0"/>
              <a:t>, </a:t>
            </a:r>
            <a:r>
              <a:rPr lang="fr-FR" b="1" i="1" dirty="0"/>
              <a:t>On the </a:t>
            </a:r>
            <a:r>
              <a:rPr lang="fr-FR" b="1" i="1" dirty="0" err="1"/>
              <a:t>semiosphere</a:t>
            </a:r>
            <a:r>
              <a:rPr lang="fr-FR" b="1" i="1" dirty="0"/>
              <a:t>, </a:t>
            </a:r>
            <a:r>
              <a:rPr lang="fr-FR" dirty="0"/>
              <a:t>1984, 2005)</a:t>
            </a:r>
          </a:p>
        </p:txBody>
      </p:sp>
    </p:spTree>
    <p:extLst>
      <p:ext uri="{BB962C8B-B14F-4D97-AF65-F5344CB8AC3E}">
        <p14:creationId xmlns:p14="http://schemas.microsoft.com/office/powerpoint/2010/main" val="3859392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enkidoublog.files.wordpress.com/2015/08/fig_4.png">
            <a:extLst>
              <a:ext uri="{FF2B5EF4-FFF2-40B4-BE49-F238E27FC236}">
                <a16:creationId xmlns:a16="http://schemas.microsoft.com/office/drawing/2014/main" id="{0076C49D-5D5E-40F0-8C2E-C2A1F3D45AE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r="6384" b="2"/>
          <a:stretch/>
        </p:blipFill>
        <p:spPr bwMode="auto">
          <a:xfrm>
            <a:off x="1246909" y="359513"/>
            <a:ext cx="2715600" cy="219006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E3E87F5-24F4-4F61-B5DB-C6DAFC53FCBB}"/>
              </a:ext>
            </a:extLst>
          </p:cNvPr>
          <p:cNvSpPr/>
          <p:nvPr/>
        </p:nvSpPr>
        <p:spPr>
          <a:xfrm>
            <a:off x="702055" y="5654929"/>
            <a:ext cx="5338449" cy="369332"/>
          </a:xfrm>
          <a:prstGeom prst="rect">
            <a:avLst/>
          </a:prstGeom>
        </p:spPr>
        <p:txBody>
          <a:bodyPr wrap="none">
            <a:spAutoFit/>
          </a:bodyPr>
          <a:lstStyle/>
          <a:p>
            <a:r>
              <a:rPr lang="en-US" b="1" dirty="0">
                <a:latin typeface="Calibri" panose="020F0502020204030204" pitchFamily="34" charset="0"/>
                <a:cs typeface="Calibri" panose="020F0502020204030204" pitchFamily="34" charset="0"/>
              </a:rPr>
              <a:t>Curzio </a:t>
            </a:r>
            <a:r>
              <a:rPr lang="en-US" b="1" dirty="0" err="1">
                <a:latin typeface="Calibri" panose="020F0502020204030204" pitchFamily="34" charset="0"/>
                <a:cs typeface="Calibri" panose="020F0502020204030204" pitchFamily="34" charset="0"/>
              </a:rPr>
              <a:t>Malaparte</a:t>
            </a:r>
            <a:r>
              <a:rPr lang="en-US" b="1" dirty="0">
                <a:latin typeface="Calibri" panose="020F0502020204030204" pitchFamily="34" charset="0"/>
                <a:cs typeface="Calibri" panose="020F0502020204030204" pitchFamily="34" charset="0"/>
              </a:rPr>
              <a:t>, </a:t>
            </a:r>
            <a:r>
              <a:rPr lang="en-US" b="1" i="1" dirty="0">
                <a:latin typeface="Calibri" panose="020F0502020204030204" pitchFamily="34" charset="0"/>
                <a:cs typeface="Calibri" panose="020F0502020204030204" pitchFamily="34" charset="0"/>
              </a:rPr>
              <a:t>La </a:t>
            </a:r>
            <a:r>
              <a:rPr lang="en-US" b="1" i="1" dirty="0" err="1">
                <a:latin typeface="Calibri" panose="020F0502020204030204" pitchFamily="34" charset="0"/>
                <a:cs typeface="Calibri" panose="020F0502020204030204" pitchFamily="34" charset="0"/>
              </a:rPr>
              <a:t>pelle</a:t>
            </a:r>
            <a:r>
              <a:rPr lang="en-US" b="1" i="1"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 1947 (Liliana </a:t>
            </a:r>
            <a:r>
              <a:rPr lang="en-US" b="1" dirty="0" err="1">
                <a:latin typeface="Calibri" panose="020F0502020204030204" pitchFamily="34" charset="0"/>
                <a:cs typeface="Calibri" panose="020F0502020204030204" pitchFamily="34" charset="0"/>
              </a:rPr>
              <a:t>Cavani</a:t>
            </a:r>
            <a:r>
              <a:rPr lang="en-US" b="1" dirty="0">
                <a:latin typeface="Calibri" panose="020F0502020204030204" pitchFamily="34" charset="0"/>
                <a:cs typeface="Calibri" panose="020F0502020204030204" pitchFamily="34" charset="0"/>
              </a:rPr>
              <a:t>, 1981)</a:t>
            </a:r>
          </a:p>
        </p:txBody>
      </p:sp>
      <p:sp>
        <p:nvSpPr>
          <p:cNvPr id="4" name="TextBox 3">
            <a:extLst>
              <a:ext uri="{FF2B5EF4-FFF2-40B4-BE49-F238E27FC236}">
                <a16:creationId xmlns:a16="http://schemas.microsoft.com/office/drawing/2014/main" id="{933B09D4-129D-426B-B7F8-0DB64F0EC949}"/>
              </a:ext>
            </a:extLst>
          </p:cNvPr>
          <p:cNvSpPr txBox="1"/>
          <p:nvPr/>
        </p:nvSpPr>
        <p:spPr>
          <a:xfrm>
            <a:off x="702055" y="2763423"/>
            <a:ext cx="11084672" cy="2862322"/>
          </a:xfrm>
          <a:prstGeom prst="rect">
            <a:avLst/>
          </a:prstGeom>
          <a:noFill/>
        </p:spPr>
        <p:txBody>
          <a:bodyPr wrap="square" rtlCol="0">
            <a:spAutoFit/>
          </a:bodyPr>
          <a:lstStyle/>
          <a:p>
            <a:r>
              <a:rPr lang="it-IT" dirty="0"/>
              <a:t>«Tutti, in Europa, dissi, siamo più o meno napoletani » (p. 76)</a:t>
            </a:r>
          </a:p>
          <a:p>
            <a:r>
              <a:rPr lang="it-IT" dirty="0"/>
              <a:t>«Io ero l’Europa. Ero la storia d’Europa, la civiltà d’Europa, la poesia, l’arte, tutte le glorie et tutti i misteri dell’Europa. </a:t>
            </a:r>
          </a:p>
          <a:p>
            <a:r>
              <a:rPr lang="it-IT" dirty="0"/>
              <a:t>E mi sentivo inseime oppresso, distrutto, fucilato, invaso, liberato, mi sentivo viglacco ed eroe, </a:t>
            </a:r>
            <a:r>
              <a:rPr lang="it-IT" i="1" dirty="0"/>
              <a:t>bastard</a:t>
            </a:r>
            <a:r>
              <a:rPr lang="it-IT" dirty="0"/>
              <a:t> e </a:t>
            </a:r>
            <a:r>
              <a:rPr lang="it-IT" i="1" dirty="0"/>
              <a:t>charming</a:t>
            </a:r>
            <a:r>
              <a:rPr lang="it-IT" dirty="0"/>
              <a:t>, amicoe nemico, vinto e vincitore » (p. 195)</a:t>
            </a:r>
          </a:p>
          <a:p>
            <a:r>
              <a:rPr lang="it-IT" dirty="0"/>
              <a:t>« Non è una bambina » dissi « è un pesce ». </a:t>
            </a:r>
          </a:p>
          <a:p>
            <a:r>
              <a:rPr lang="it-IT" dirty="0"/>
              <a:t>[…] Non sono venuta in Europa perché il vostro amico Malaparte, and you, mi obbligiate a mangiare la carne umana, disse Mrs. Flat con voce tremante di sdegno « lasciamo a questo barbarous Italian people to eat children at dinner. I refuse. I am an honest american woman.  I don’t eat Italian children! »</a:t>
            </a:r>
          </a:p>
          <a:p>
            <a:r>
              <a:rPr lang="it-IT" dirty="0"/>
              <a:t>[…] « E è un pesce eccellente » risposi « e che importa se ha l’aspetto di una bambina ! E un pesce. In Europa, i pesci non sono obbligati ad assomiglare ad un pesce…  </a:t>
            </a:r>
            <a:r>
              <a:rPr lang="it-IT" dirty="0">
                <a:solidFill>
                  <a:srgbClr val="00B050"/>
                </a:solidFill>
              </a:rPr>
              <a:t>In Europe, fish don’t have to look like fish </a:t>
            </a:r>
            <a:r>
              <a:rPr lang="it-IT" dirty="0"/>
              <a:t>» (p.214)</a:t>
            </a:r>
          </a:p>
        </p:txBody>
      </p:sp>
      <p:sp>
        <p:nvSpPr>
          <p:cNvPr id="5" name="TextBox 4">
            <a:extLst>
              <a:ext uri="{FF2B5EF4-FFF2-40B4-BE49-F238E27FC236}">
                <a16:creationId xmlns:a16="http://schemas.microsoft.com/office/drawing/2014/main" id="{BF2F8599-56B4-4DA7-A9A3-13F7A4EB8586}"/>
              </a:ext>
            </a:extLst>
          </p:cNvPr>
          <p:cNvSpPr txBox="1"/>
          <p:nvPr/>
        </p:nvSpPr>
        <p:spPr>
          <a:xfrm>
            <a:off x="4714613" y="2231472"/>
            <a:ext cx="1529778" cy="369332"/>
          </a:xfrm>
          <a:prstGeom prst="rect">
            <a:avLst/>
          </a:prstGeom>
          <a:noFill/>
        </p:spPr>
        <p:txBody>
          <a:bodyPr wrap="none" rtlCol="0">
            <a:spAutoFit/>
          </a:bodyPr>
          <a:lstStyle/>
          <a:p>
            <a:r>
              <a:rPr lang="fr-BE" dirty="0" err="1"/>
              <a:t>siren</a:t>
            </a:r>
            <a:r>
              <a:rPr lang="fr-BE" dirty="0"/>
              <a:t> : girl/</a:t>
            </a:r>
            <a:r>
              <a:rPr lang="fr-BE" dirty="0" err="1"/>
              <a:t>fish</a:t>
            </a:r>
            <a:endParaRPr lang="fr-BE" dirty="0"/>
          </a:p>
        </p:txBody>
      </p:sp>
    </p:spTree>
    <p:extLst>
      <p:ext uri="{BB962C8B-B14F-4D97-AF65-F5344CB8AC3E}">
        <p14:creationId xmlns:p14="http://schemas.microsoft.com/office/powerpoint/2010/main" val="2120809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5227" y="-131458"/>
            <a:ext cx="9136158" cy="3077766"/>
          </a:xfrm>
          <a:prstGeom prst="rect">
            <a:avLst/>
          </a:prstGeom>
          <a:noFill/>
        </p:spPr>
        <p:txBody>
          <a:bodyPr wrap="square" rtlCol="0">
            <a:spAutoFit/>
          </a:bodyPr>
          <a:lstStyle/>
          <a:p>
            <a:endParaRPr lang="fr-BE" b="1" dirty="0"/>
          </a:p>
          <a:p>
            <a:r>
              <a:rPr lang="fr-BE" sz="2400" b="1" dirty="0"/>
              <a:t>1. The </a:t>
            </a:r>
            <a:r>
              <a:rPr lang="fr-BE" sz="2400" b="1" dirty="0" err="1"/>
              <a:t>Mediterranean</a:t>
            </a:r>
            <a:r>
              <a:rPr lang="fr-BE" sz="2400" b="1" dirty="0"/>
              <a:t> </a:t>
            </a:r>
            <a:r>
              <a:rPr lang="fr-BE" sz="2400" b="1" i="1" dirty="0"/>
              <a:t>vs</a:t>
            </a:r>
            <a:r>
              <a:rPr lang="fr-BE" sz="2400" b="1" dirty="0"/>
              <a:t> the Atlantic </a:t>
            </a:r>
            <a:r>
              <a:rPr lang="fr-BE" sz="2400" b="1" dirty="0" err="1"/>
              <a:t>Ocean</a:t>
            </a:r>
            <a:endParaRPr lang="fr-BE" sz="2400" b="1" dirty="0"/>
          </a:p>
          <a:p>
            <a:endParaRPr lang="fr-BE" sz="1600" b="1" dirty="0"/>
          </a:p>
          <a:p>
            <a:r>
              <a:rPr lang="en-GB" sz="1600" dirty="0"/>
              <a:t>“The diver of Paestum is a marvellous incarnation of the </a:t>
            </a:r>
            <a:r>
              <a:rPr lang="en-GB" sz="1600" i="1" dirty="0"/>
              <a:t>de-</a:t>
            </a:r>
            <a:r>
              <a:rPr lang="en-GB" sz="1600" i="1" dirty="0" err="1"/>
              <a:t>siderium</a:t>
            </a:r>
            <a:r>
              <a:rPr lang="en-GB" sz="1600" dirty="0"/>
              <a:t>,</a:t>
            </a:r>
          </a:p>
          <a:p>
            <a:r>
              <a:rPr lang="en-GB" sz="1600" dirty="0"/>
              <a:t>an inextricable intermingling of </a:t>
            </a:r>
            <a:r>
              <a:rPr lang="en-GB" sz="1600" b="1" dirty="0"/>
              <a:t>desire</a:t>
            </a:r>
            <a:r>
              <a:rPr lang="en-GB" sz="1600" dirty="0"/>
              <a:t> and </a:t>
            </a:r>
            <a:r>
              <a:rPr lang="en-GB" sz="1600" b="1" dirty="0"/>
              <a:t>bemoaning</a:t>
            </a:r>
            <a:r>
              <a:rPr lang="en-GB" sz="1600" dirty="0"/>
              <a:t>.”</a:t>
            </a:r>
          </a:p>
          <a:p>
            <a:r>
              <a:rPr lang="fr-BE" sz="1600" dirty="0"/>
              <a:t>(Bertrand Westphal, </a:t>
            </a:r>
            <a:r>
              <a:rPr lang="fr-BE" sz="1600" i="1" dirty="0"/>
              <a:t>Le monde plausible</a:t>
            </a:r>
            <a:r>
              <a:rPr lang="fr-BE" sz="1600" dirty="0"/>
              <a:t>, Paris, Minuit, 2011, p. 101)</a:t>
            </a:r>
          </a:p>
          <a:p>
            <a:endParaRPr lang="fr-BE" sz="1600" dirty="0"/>
          </a:p>
          <a:p>
            <a:endParaRPr lang="fr-BE" dirty="0"/>
          </a:p>
          <a:p>
            <a:endParaRPr lang="fr-BE" dirty="0"/>
          </a:p>
          <a:p>
            <a:endParaRPr lang="fr-BE" dirty="0"/>
          </a:p>
          <a:p>
            <a:endParaRPr lang="fr-BE" dirty="0"/>
          </a:p>
        </p:txBody>
      </p:sp>
      <p:pic>
        <p:nvPicPr>
          <p:cNvPr id="2050" name="Picture 2" descr="Paestum : la tombe du plongeur au mus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320" y="1577563"/>
            <a:ext cx="4068050" cy="21560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1616" y="3742711"/>
            <a:ext cx="3095271" cy="338554"/>
          </a:xfrm>
          <a:prstGeom prst="rect">
            <a:avLst/>
          </a:prstGeom>
          <a:noFill/>
        </p:spPr>
        <p:txBody>
          <a:bodyPr wrap="none" rtlCol="0">
            <a:spAutoFit/>
          </a:bodyPr>
          <a:lstStyle/>
          <a:p>
            <a:r>
              <a:rPr lang="fr-BE" sz="1600" i="1" dirty="0">
                <a:solidFill>
                  <a:srgbClr val="0070C0"/>
                </a:solidFill>
              </a:rPr>
              <a:t>The </a:t>
            </a:r>
            <a:r>
              <a:rPr lang="fr-BE" sz="1600" i="1" dirty="0" err="1">
                <a:solidFill>
                  <a:srgbClr val="0070C0"/>
                </a:solidFill>
              </a:rPr>
              <a:t>diver</a:t>
            </a:r>
            <a:r>
              <a:rPr lang="fr-BE" sz="1600" dirty="0">
                <a:solidFill>
                  <a:srgbClr val="0070C0"/>
                </a:solidFill>
              </a:rPr>
              <a:t>, </a:t>
            </a:r>
            <a:r>
              <a:rPr lang="fr-BE" sz="1600" dirty="0" err="1">
                <a:solidFill>
                  <a:srgbClr val="0070C0"/>
                </a:solidFill>
              </a:rPr>
              <a:t>fresco</a:t>
            </a:r>
            <a:r>
              <a:rPr lang="fr-BE" sz="1600" dirty="0">
                <a:solidFill>
                  <a:srgbClr val="0070C0"/>
                </a:solidFill>
              </a:rPr>
              <a:t>, Paestum, 480 BC.</a:t>
            </a:r>
          </a:p>
        </p:txBody>
      </p:sp>
      <p:pic>
        <p:nvPicPr>
          <p:cNvPr id="6" name="Picture 2" descr="https://upload.wikimedia.org/wikipedia/commons/5/5a/Inf._26%2C_Anonimo_fiorentino%2C_Il_naufragio_della_nave_di_Ulisse%2C_1390-1400_ca..jpg">
            <a:hlinkClick r:id="rId3"/>
          </p:cNvPr>
          <p:cNvPicPr>
            <a:picLocks noChangeAspect="1"/>
          </p:cNvPicPr>
          <p:nvPr/>
        </p:nvPicPr>
        <p:blipFill>
          <a:blip r:embed="rId4"/>
          <a:srcRect/>
          <a:stretch>
            <a:fillRect/>
          </a:stretch>
        </p:blipFill>
        <p:spPr>
          <a:xfrm>
            <a:off x="6005250" y="1567498"/>
            <a:ext cx="1691192" cy="2536789"/>
          </a:xfrm>
          <a:prstGeom prst="rect">
            <a:avLst/>
          </a:prstGeom>
          <a:noFill/>
          <a:ln cap="flat">
            <a:noFill/>
          </a:ln>
        </p:spPr>
      </p:pic>
      <p:sp>
        <p:nvSpPr>
          <p:cNvPr id="4" name="Rectangle 3"/>
          <p:cNvSpPr/>
          <p:nvPr/>
        </p:nvSpPr>
        <p:spPr>
          <a:xfrm>
            <a:off x="7836944" y="254124"/>
            <a:ext cx="6096000" cy="2646878"/>
          </a:xfrm>
          <a:prstGeom prst="rect">
            <a:avLst/>
          </a:prstGeom>
        </p:spPr>
        <p:txBody>
          <a:bodyPr>
            <a:spAutoFit/>
          </a:bodyPr>
          <a:lstStyle/>
          <a:p>
            <a:pPr lvl="0">
              <a:defRPr sz="1800" b="0" i="0" u="none" strike="noStrike" kern="0" cap="none" spc="0" baseline="0">
                <a:solidFill>
                  <a:srgbClr val="000000"/>
                </a:solidFill>
                <a:uFillTx/>
              </a:defRPr>
            </a:pPr>
            <a:r>
              <a:rPr lang="en-GB" sz="1600" dirty="0"/>
              <a:t>“</a:t>
            </a:r>
            <a:r>
              <a:rPr lang="fr-BE" sz="1600" dirty="0" err="1">
                <a:solidFill>
                  <a:srgbClr val="000000"/>
                </a:solidFill>
                <a:cs typeface="Arial" panose="020B0604020202020204" pitchFamily="34" charset="0"/>
              </a:rPr>
              <a:t>Considerate</a:t>
            </a:r>
            <a:r>
              <a:rPr lang="fr-BE" sz="1600" dirty="0">
                <a:solidFill>
                  <a:srgbClr val="000000"/>
                </a:solidFill>
                <a:cs typeface="Arial" panose="020B0604020202020204" pitchFamily="34" charset="0"/>
              </a:rPr>
              <a:t> la </a:t>
            </a:r>
            <a:r>
              <a:rPr lang="fr-BE" sz="1600" dirty="0" err="1">
                <a:solidFill>
                  <a:srgbClr val="000000"/>
                </a:solidFill>
                <a:cs typeface="Arial" panose="020B0604020202020204" pitchFamily="34" charset="0"/>
              </a:rPr>
              <a:t>vostra</a:t>
            </a:r>
            <a:r>
              <a:rPr lang="fr-BE" sz="1600" dirty="0">
                <a:solidFill>
                  <a:srgbClr val="000000"/>
                </a:solidFill>
                <a:cs typeface="Arial" panose="020B0604020202020204" pitchFamily="34" charset="0"/>
              </a:rPr>
              <a:t> </a:t>
            </a:r>
            <a:r>
              <a:rPr lang="fr-BE" sz="1600" dirty="0" err="1">
                <a:solidFill>
                  <a:srgbClr val="000000"/>
                </a:solidFill>
                <a:cs typeface="Arial" panose="020B0604020202020204" pitchFamily="34" charset="0"/>
              </a:rPr>
              <a:t>semenza</a:t>
            </a:r>
            <a:r>
              <a:rPr lang="fr-BE" sz="1600" dirty="0">
                <a:solidFill>
                  <a:srgbClr val="000000"/>
                </a:solidFill>
                <a:cs typeface="Arial" panose="020B0604020202020204" pitchFamily="34" charset="0"/>
              </a:rPr>
              <a:t>:</a:t>
            </a:r>
          </a:p>
          <a:p>
            <a:pPr lvl="0">
              <a:defRPr sz="1800" b="0" i="0" u="none" strike="noStrike" kern="0" cap="none" spc="0" baseline="0">
                <a:solidFill>
                  <a:srgbClr val="000000"/>
                </a:solidFill>
                <a:uFillTx/>
              </a:defRPr>
            </a:pPr>
            <a:r>
              <a:rPr lang="fr-BE" sz="1600" dirty="0" err="1">
                <a:solidFill>
                  <a:srgbClr val="000000"/>
                </a:solidFill>
                <a:cs typeface="Arial" panose="020B0604020202020204" pitchFamily="34" charset="0"/>
              </a:rPr>
              <a:t>fatti</a:t>
            </a:r>
            <a:r>
              <a:rPr lang="fr-BE" sz="1600" dirty="0">
                <a:solidFill>
                  <a:srgbClr val="000000"/>
                </a:solidFill>
                <a:cs typeface="Arial" panose="020B0604020202020204" pitchFamily="34" charset="0"/>
              </a:rPr>
              <a:t> non </a:t>
            </a:r>
            <a:r>
              <a:rPr lang="fr-BE" sz="1600" dirty="0" err="1">
                <a:solidFill>
                  <a:srgbClr val="000000"/>
                </a:solidFill>
                <a:cs typeface="Arial" panose="020B0604020202020204" pitchFamily="34" charset="0"/>
              </a:rPr>
              <a:t>foste</a:t>
            </a:r>
            <a:r>
              <a:rPr lang="fr-BE" sz="1600" dirty="0">
                <a:solidFill>
                  <a:srgbClr val="000000"/>
                </a:solidFill>
                <a:cs typeface="Arial" panose="020B0604020202020204" pitchFamily="34" charset="0"/>
              </a:rPr>
              <a:t> a </a:t>
            </a:r>
            <a:r>
              <a:rPr lang="fr-BE" sz="1600" dirty="0" err="1">
                <a:solidFill>
                  <a:srgbClr val="000000"/>
                </a:solidFill>
                <a:cs typeface="Arial" panose="020B0604020202020204" pitchFamily="34" charset="0"/>
              </a:rPr>
              <a:t>viver</a:t>
            </a:r>
            <a:r>
              <a:rPr lang="fr-BE" sz="1600" dirty="0">
                <a:solidFill>
                  <a:srgbClr val="000000"/>
                </a:solidFill>
                <a:cs typeface="Arial" panose="020B0604020202020204" pitchFamily="34" charset="0"/>
              </a:rPr>
              <a:t> come </a:t>
            </a:r>
            <a:r>
              <a:rPr lang="fr-BE" sz="1600" dirty="0" err="1">
                <a:solidFill>
                  <a:srgbClr val="000000"/>
                </a:solidFill>
                <a:cs typeface="Arial" panose="020B0604020202020204" pitchFamily="34" charset="0"/>
              </a:rPr>
              <a:t>bruti</a:t>
            </a:r>
            <a:r>
              <a:rPr lang="fr-BE" sz="1600" dirty="0">
                <a:solidFill>
                  <a:srgbClr val="000000"/>
                </a:solidFill>
                <a:cs typeface="Arial" panose="020B0604020202020204" pitchFamily="34" charset="0"/>
              </a:rPr>
              <a:t>,</a:t>
            </a:r>
          </a:p>
          <a:p>
            <a:pPr lvl="0">
              <a:defRPr sz="1800" b="0" i="0" u="none" strike="noStrike" kern="0" cap="none" spc="0" baseline="0">
                <a:solidFill>
                  <a:srgbClr val="000000"/>
                </a:solidFill>
                <a:uFillTx/>
              </a:defRPr>
            </a:pPr>
            <a:r>
              <a:rPr lang="fr-BE" sz="1600" dirty="0">
                <a:solidFill>
                  <a:srgbClr val="000000"/>
                </a:solidFill>
                <a:cs typeface="Arial" panose="020B0604020202020204" pitchFamily="34" charset="0"/>
              </a:rPr>
              <a:t>ma per </a:t>
            </a:r>
            <a:r>
              <a:rPr lang="fr-BE" sz="1600" dirty="0" err="1">
                <a:solidFill>
                  <a:srgbClr val="000000"/>
                </a:solidFill>
                <a:cs typeface="Arial" panose="020B0604020202020204" pitchFamily="34" charset="0"/>
              </a:rPr>
              <a:t>seguir</a:t>
            </a:r>
            <a:r>
              <a:rPr lang="fr-BE" sz="1600" dirty="0">
                <a:solidFill>
                  <a:srgbClr val="000000"/>
                </a:solidFill>
                <a:cs typeface="Arial" panose="020B0604020202020204" pitchFamily="34" charset="0"/>
              </a:rPr>
              <a:t> </a:t>
            </a:r>
            <a:r>
              <a:rPr lang="fr-BE" sz="1600" dirty="0" err="1">
                <a:solidFill>
                  <a:srgbClr val="000000"/>
                </a:solidFill>
                <a:cs typeface="Arial" panose="020B0604020202020204" pitchFamily="34" charset="0"/>
              </a:rPr>
              <a:t>virtute</a:t>
            </a:r>
            <a:r>
              <a:rPr lang="fr-BE" sz="1600" dirty="0">
                <a:solidFill>
                  <a:srgbClr val="000000"/>
                </a:solidFill>
                <a:cs typeface="Arial" panose="020B0604020202020204" pitchFamily="34" charset="0"/>
              </a:rPr>
              <a:t> e </a:t>
            </a:r>
            <a:r>
              <a:rPr lang="fr-BE" sz="1600" dirty="0" err="1">
                <a:solidFill>
                  <a:srgbClr val="FF0000"/>
                </a:solidFill>
                <a:cs typeface="Arial" panose="020B0604020202020204" pitchFamily="34" charset="0"/>
              </a:rPr>
              <a:t>canoscenza</a:t>
            </a:r>
            <a:r>
              <a:rPr lang="fr-BE" sz="1600" dirty="0">
                <a:solidFill>
                  <a:srgbClr val="000000"/>
                </a:solidFill>
                <a:cs typeface="Arial" panose="020B0604020202020204" pitchFamily="34" charset="0"/>
              </a:rPr>
              <a:t>.</a:t>
            </a:r>
          </a:p>
          <a:p>
            <a:pPr lvl="0">
              <a:defRPr sz="1800" b="0" i="0" u="none" strike="noStrike" kern="0" cap="none" spc="0" baseline="0">
                <a:solidFill>
                  <a:srgbClr val="000000"/>
                </a:solidFill>
                <a:uFillTx/>
              </a:defRPr>
            </a:pPr>
            <a:endParaRPr lang="fr-BE" sz="1600" dirty="0">
              <a:solidFill>
                <a:srgbClr val="000000"/>
              </a:solidFill>
              <a:cs typeface="Arial" panose="020B0604020202020204" pitchFamily="34" charset="0"/>
            </a:endParaRPr>
          </a:p>
          <a:p>
            <a:r>
              <a:rPr lang="fr-BE" sz="1600" dirty="0">
                <a:solidFill>
                  <a:srgbClr val="00B050"/>
                </a:solidFill>
              </a:rPr>
              <a:t>Call to </a:t>
            </a:r>
            <a:r>
              <a:rPr lang="fr-BE" sz="1600" dirty="0" err="1">
                <a:solidFill>
                  <a:srgbClr val="00B050"/>
                </a:solidFill>
              </a:rPr>
              <a:t>mind</a:t>
            </a:r>
            <a:r>
              <a:rPr lang="fr-BE" sz="1600" dirty="0">
                <a:solidFill>
                  <a:srgbClr val="00B050"/>
                </a:solidFill>
              </a:rPr>
              <a:t> </a:t>
            </a:r>
            <a:r>
              <a:rPr lang="fr-BE" sz="1600" dirty="0" err="1">
                <a:solidFill>
                  <a:srgbClr val="00B050"/>
                </a:solidFill>
              </a:rPr>
              <a:t>from</a:t>
            </a:r>
            <a:r>
              <a:rPr lang="fr-BE" sz="1600" dirty="0">
                <a:solidFill>
                  <a:srgbClr val="00B050"/>
                </a:solidFill>
              </a:rPr>
              <a:t> </a:t>
            </a:r>
            <a:r>
              <a:rPr lang="fr-BE" sz="1600" dirty="0" err="1">
                <a:solidFill>
                  <a:srgbClr val="00B050"/>
                </a:solidFill>
              </a:rPr>
              <a:t>whence</a:t>
            </a:r>
            <a:r>
              <a:rPr lang="fr-BE" sz="1600" dirty="0">
                <a:solidFill>
                  <a:srgbClr val="00B050"/>
                </a:solidFill>
              </a:rPr>
              <a:t> </a:t>
            </a:r>
            <a:r>
              <a:rPr lang="fr-BE" sz="1600" dirty="0" err="1">
                <a:solidFill>
                  <a:srgbClr val="00B050"/>
                </a:solidFill>
              </a:rPr>
              <a:t>ye</a:t>
            </a:r>
            <a:r>
              <a:rPr lang="fr-BE" sz="1600" dirty="0">
                <a:solidFill>
                  <a:srgbClr val="00B050"/>
                </a:solidFill>
              </a:rPr>
              <a:t> </a:t>
            </a:r>
            <a:r>
              <a:rPr lang="fr-BE" sz="1600" dirty="0" err="1">
                <a:solidFill>
                  <a:srgbClr val="00B050"/>
                </a:solidFill>
              </a:rPr>
              <a:t>sprang</a:t>
            </a:r>
            <a:r>
              <a:rPr lang="fr-BE" sz="1600" dirty="0">
                <a:solidFill>
                  <a:srgbClr val="00B050"/>
                </a:solidFill>
              </a:rPr>
              <a:t>:</a:t>
            </a:r>
          </a:p>
          <a:p>
            <a:r>
              <a:rPr lang="fr-BE" sz="1600" dirty="0" err="1">
                <a:solidFill>
                  <a:srgbClr val="00B050"/>
                </a:solidFill>
              </a:rPr>
              <a:t>Ye</a:t>
            </a:r>
            <a:r>
              <a:rPr lang="fr-BE" sz="1600" dirty="0">
                <a:solidFill>
                  <a:srgbClr val="00B050"/>
                </a:solidFill>
              </a:rPr>
              <a:t> </a:t>
            </a:r>
            <a:r>
              <a:rPr lang="fr-BE" sz="1600" dirty="0" err="1">
                <a:solidFill>
                  <a:srgbClr val="00B050"/>
                </a:solidFill>
              </a:rPr>
              <a:t>were</a:t>
            </a:r>
            <a:r>
              <a:rPr lang="fr-BE" sz="1600" dirty="0">
                <a:solidFill>
                  <a:srgbClr val="00B050"/>
                </a:solidFill>
              </a:rPr>
              <a:t> not </a:t>
            </a:r>
            <a:r>
              <a:rPr lang="fr-BE" sz="1600" dirty="0" err="1">
                <a:solidFill>
                  <a:srgbClr val="00B050"/>
                </a:solidFill>
              </a:rPr>
              <a:t>form’d</a:t>
            </a:r>
            <a:r>
              <a:rPr lang="fr-BE" sz="1600" dirty="0">
                <a:solidFill>
                  <a:srgbClr val="00B050"/>
                </a:solidFill>
              </a:rPr>
              <a:t> to live the life of brutes,</a:t>
            </a:r>
          </a:p>
          <a:p>
            <a:r>
              <a:rPr lang="fr-BE" sz="1600" dirty="0">
                <a:solidFill>
                  <a:srgbClr val="00B050"/>
                </a:solidFill>
              </a:rPr>
              <a:t>But </a:t>
            </a:r>
            <a:r>
              <a:rPr lang="fr-BE" sz="1600" dirty="0" err="1">
                <a:solidFill>
                  <a:srgbClr val="00B050"/>
                </a:solidFill>
              </a:rPr>
              <a:t>virtue</a:t>
            </a:r>
            <a:r>
              <a:rPr lang="fr-BE" sz="1600" dirty="0">
                <a:solidFill>
                  <a:srgbClr val="00B050"/>
                </a:solidFill>
              </a:rPr>
              <a:t> to </a:t>
            </a:r>
            <a:r>
              <a:rPr lang="fr-BE" sz="1600" dirty="0" err="1">
                <a:solidFill>
                  <a:srgbClr val="00B050"/>
                </a:solidFill>
              </a:rPr>
              <a:t>pursue</a:t>
            </a:r>
            <a:r>
              <a:rPr lang="fr-BE" sz="1600" dirty="0">
                <a:solidFill>
                  <a:srgbClr val="00B050"/>
                </a:solidFill>
              </a:rPr>
              <a:t> and </a:t>
            </a:r>
            <a:r>
              <a:rPr lang="fr-BE" sz="1600" b="1" dirty="0" err="1">
                <a:solidFill>
                  <a:srgbClr val="00B050"/>
                </a:solidFill>
              </a:rPr>
              <a:t>knowledge</a:t>
            </a:r>
            <a:r>
              <a:rPr lang="fr-BE" sz="1600" dirty="0">
                <a:solidFill>
                  <a:srgbClr val="00B050"/>
                </a:solidFill>
              </a:rPr>
              <a:t> high.</a:t>
            </a:r>
            <a:r>
              <a:rPr lang="en-GB" sz="1600" dirty="0">
                <a:solidFill>
                  <a:srgbClr val="00B050"/>
                </a:solidFill>
              </a:rPr>
              <a:t>”</a:t>
            </a:r>
            <a:endParaRPr lang="fr-BE" sz="1600" dirty="0">
              <a:solidFill>
                <a:srgbClr val="00B050"/>
              </a:solidFill>
            </a:endParaRPr>
          </a:p>
          <a:p>
            <a:pPr lvl="0">
              <a:defRPr sz="1800" b="0" i="0" u="none" strike="noStrike" kern="0" cap="none" spc="0" baseline="0">
                <a:solidFill>
                  <a:srgbClr val="000000"/>
                </a:solidFill>
                <a:uFillTx/>
              </a:defRPr>
            </a:pPr>
            <a:r>
              <a:rPr lang="fr-BE" sz="1600" b="1" dirty="0">
                <a:solidFill>
                  <a:srgbClr val="000000"/>
                </a:solidFill>
                <a:cs typeface="Arial" panose="020B0604020202020204" pitchFamily="34" charset="0"/>
              </a:rPr>
              <a:t>Dante Alighieri, </a:t>
            </a:r>
            <a:r>
              <a:rPr lang="fr-BE" sz="1600" b="1" i="1" dirty="0">
                <a:solidFill>
                  <a:srgbClr val="000000"/>
                </a:solidFill>
                <a:cs typeface="Arial" panose="020B0604020202020204" pitchFamily="34" charset="0"/>
              </a:rPr>
              <a:t>L’</a:t>
            </a:r>
            <a:r>
              <a:rPr lang="fr-BE" sz="1600" b="1" i="1" dirty="0" err="1">
                <a:solidFill>
                  <a:srgbClr val="000000"/>
                </a:solidFill>
                <a:cs typeface="Arial" panose="020B0604020202020204" pitchFamily="34" charset="0"/>
              </a:rPr>
              <a:t>inferno</a:t>
            </a:r>
            <a:r>
              <a:rPr lang="fr-BE" sz="1600" b="1" i="1" dirty="0">
                <a:solidFill>
                  <a:srgbClr val="000000"/>
                </a:solidFill>
                <a:cs typeface="Arial" panose="020B0604020202020204" pitchFamily="34" charset="0"/>
              </a:rPr>
              <a:t>, </a:t>
            </a:r>
            <a:r>
              <a:rPr lang="fr-BE" sz="1600" b="1" dirty="0">
                <a:solidFill>
                  <a:srgbClr val="000000"/>
                </a:solidFill>
                <a:cs typeface="Arial" panose="020B0604020202020204" pitchFamily="34" charset="0"/>
              </a:rPr>
              <a:t>Canto XXVI, 115-117</a:t>
            </a:r>
            <a:r>
              <a:rPr lang="fr-BE" b="1" dirty="0">
                <a:solidFill>
                  <a:srgbClr val="000000"/>
                </a:solidFill>
                <a:cs typeface="Arial" panose="020B0604020202020204" pitchFamily="34" charset="0"/>
              </a:rPr>
              <a:t>)</a:t>
            </a:r>
          </a:p>
          <a:p>
            <a:pPr>
              <a:defRPr sz="1800" b="0" i="0" u="none" strike="noStrike" kern="0" cap="none" spc="0" baseline="0">
                <a:solidFill>
                  <a:srgbClr val="000000"/>
                </a:solidFill>
                <a:uFillTx/>
              </a:defRPr>
            </a:pPr>
            <a:r>
              <a:rPr lang="en-US" sz="1600" dirty="0">
                <a:solidFill>
                  <a:srgbClr val="00B050"/>
                </a:solidFill>
              </a:rPr>
              <a:t>(transl. Henry Francis Cary, 1819)</a:t>
            </a:r>
          </a:p>
          <a:p>
            <a:pPr lvl="0">
              <a:defRPr sz="1800" b="0" i="0" u="none" strike="noStrike" kern="0" cap="none" spc="0" baseline="0">
                <a:solidFill>
                  <a:srgbClr val="000000"/>
                </a:solidFill>
                <a:uFillTx/>
              </a:defRPr>
            </a:pPr>
            <a:endParaRPr lang="fr-BE" dirty="0">
              <a:solidFill>
                <a:srgbClr val="000000"/>
              </a:solidFill>
              <a:cs typeface="Arial" panose="020B0604020202020204" pitchFamily="34" charset="0"/>
            </a:endParaRPr>
          </a:p>
        </p:txBody>
      </p:sp>
      <p:sp>
        <p:nvSpPr>
          <p:cNvPr id="7" name="Rectangle 6"/>
          <p:cNvSpPr/>
          <p:nvPr/>
        </p:nvSpPr>
        <p:spPr>
          <a:xfrm>
            <a:off x="7896313" y="3150179"/>
            <a:ext cx="6096000" cy="2708434"/>
          </a:xfrm>
          <a:prstGeom prst="rect">
            <a:avLst/>
          </a:prstGeom>
        </p:spPr>
        <p:txBody>
          <a:bodyPr>
            <a:spAutoFit/>
          </a:bodyPr>
          <a:lstStyle/>
          <a:p>
            <a:endParaRPr lang="en-GB" sz="1400" dirty="0"/>
          </a:p>
          <a:p>
            <a:r>
              <a:rPr lang="it-IT" sz="1400" dirty="0">
                <a:latin typeface="Calibri" panose="020F0502020204030204" pitchFamily="34" charset="0"/>
                <a:cs typeface="Calibri" panose="020F0502020204030204" pitchFamily="34" charset="0"/>
              </a:rPr>
              <a:t>e volta nostra poppa nel mattino,</a:t>
            </a:r>
            <a:br>
              <a:rPr lang="it-IT" sz="1400" dirty="0">
                <a:latin typeface="Calibri" panose="020F0502020204030204" pitchFamily="34" charset="0"/>
                <a:cs typeface="Calibri" panose="020F0502020204030204" pitchFamily="34" charset="0"/>
              </a:rPr>
            </a:br>
            <a:r>
              <a:rPr lang="it-IT" sz="1400" dirty="0">
                <a:latin typeface="Calibri" panose="020F0502020204030204" pitchFamily="34" charset="0"/>
                <a:cs typeface="Calibri" panose="020F0502020204030204" pitchFamily="34" charset="0"/>
              </a:rPr>
              <a:t>de’ remi facemmo ali al </a:t>
            </a:r>
            <a:r>
              <a:rPr lang="it-IT" sz="1400" dirty="0">
                <a:solidFill>
                  <a:srgbClr val="FF0000"/>
                </a:solidFill>
                <a:latin typeface="Calibri" panose="020F0502020204030204" pitchFamily="34" charset="0"/>
                <a:cs typeface="Calibri" panose="020F0502020204030204" pitchFamily="34" charset="0"/>
              </a:rPr>
              <a:t>folle volo </a:t>
            </a:r>
            <a:r>
              <a:rPr lang="it-IT" sz="1400" dirty="0">
                <a:solidFill>
                  <a:srgbClr val="00B050"/>
                </a:solidFill>
                <a:latin typeface="Calibri" panose="020F0502020204030204" pitchFamily="34" charset="0"/>
                <a:cs typeface="Calibri" panose="020F0502020204030204" pitchFamily="34" charset="0"/>
              </a:rPr>
              <a:t>[</a:t>
            </a:r>
            <a:r>
              <a:rPr lang="en-US" sz="1400" dirty="0">
                <a:solidFill>
                  <a:srgbClr val="00B050"/>
                </a:solidFill>
              </a:rPr>
              <a:t>witless flight]</a:t>
            </a:r>
            <a:r>
              <a:rPr lang="it-IT" sz="1400" dirty="0">
                <a:latin typeface="Calibri" panose="020F0502020204030204" pitchFamily="34" charset="0"/>
                <a:cs typeface="Calibri" panose="020F0502020204030204" pitchFamily="34" charset="0"/>
              </a:rPr>
              <a:t>,</a:t>
            </a:r>
            <a:br>
              <a:rPr lang="it-IT" sz="1400" dirty="0">
                <a:latin typeface="Calibri" panose="020F0502020204030204" pitchFamily="34" charset="0"/>
                <a:cs typeface="Calibri" panose="020F0502020204030204" pitchFamily="34" charset="0"/>
              </a:rPr>
            </a:br>
            <a:r>
              <a:rPr lang="it-IT" sz="1400" dirty="0">
                <a:latin typeface="Calibri" panose="020F0502020204030204" pitchFamily="34" charset="0"/>
                <a:cs typeface="Calibri" panose="020F0502020204030204" pitchFamily="34" charset="0"/>
              </a:rPr>
              <a:t>sempre acquistando dal lato mancino </a:t>
            </a:r>
            <a:r>
              <a:rPr lang="en-GB" sz="1400" dirty="0"/>
              <a:t>“ </a:t>
            </a:r>
            <a:r>
              <a:rPr lang="it-IT" sz="1400" dirty="0"/>
              <a:t>[…]</a:t>
            </a:r>
          </a:p>
          <a:p>
            <a:endParaRPr lang="it-IT" sz="1400" dirty="0"/>
          </a:p>
          <a:p>
            <a:r>
              <a:rPr lang="it-IT" sz="1400" dirty="0"/>
              <a:t>Tre volte il fé girar con tutte l’acque;</a:t>
            </a:r>
            <a:br>
              <a:rPr lang="it-IT" sz="1400" dirty="0"/>
            </a:br>
            <a:r>
              <a:rPr lang="it-IT" sz="1400" dirty="0"/>
              <a:t>a la quarta levar la poppa in suso</a:t>
            </a:r>
            <a:br>
              <a:rPr lang="it-IT" sz="1400" dirty="0"/>
            </a:br>
            <a:r>
              <a:rPr lang="it-IT" sz="1400" dirty="0"/>
              <a:t>e la prora ire in giù, com' altrui piacque,</a:t>
            </a:r>
          </a:p>
          <a:p>
            <a:endParaRPr lang="it-IT" sz="1400" dirty="0"/>
          </a:p>
          <a:p>
            <a:r>
              <a:rPr lang="it-IT" sz="1400" dirty="0"/>
              <a:t>infin che ‘l mar fu sovra noi richiuso.</a:t>
            </a:r>
            <a:r>
              <a:rPr lang="en-GB" sz="1400" dirty="0"/>
              <a:t> ”</a:t>
            </a:r>
            <a:endParaRPr lang="it-IT" sz="1400" dirty="0"/>
          </a:p>
          <a:p>
            <a:r>
              <a:rPr lang="it-IT" sz="1400" b="1" dirty="0"/>
              <a:t>Dante Alighieri, </a:t>
            </a:r>
            <a:r>
              <a:rPr lang="it-IT" sz="1400" b="1" i="1" dirty="0"/>
              <a:t>Inferno</a:t>
            </a:r>
            <a:r>
              <a:rPr lang="it-IT" sz="1400" b="1" dirty="0"/>
              <a:t>, Canto XXVI (124– 142).</a:t>
            </a:r>
          </a:p>
          <a:p>
            <a:pPr lvl="0" hangingPunct="0">
              <a:defRPr sz="1800" b="0" i="0" u="none" strike="noStrike" kern="0" cap="none" spc="0" baseline="0">
                <a:solidFill>
                  <a:srgbClr val="000000"/>
                </a:solidFill>
                <a:uFillTx/>
              </a:defRPr>
            </a:pPr>
            <a:endParaRPr lang="en-US" sz="1600" dirty="0">
              <a:solidFill>
                <a:srgbClr val="000000"/>
              </a:solidFill>
              <a:cs typeface="Arial" panose="020B0604020202020204" pitchFamily="34" charset="0"/>
            </a:endParaRPr>
          </a:p>
        </p:txBody>
      </p:sp>
      <p:sp>
        <p:nvSpPr>
          <p:cNvPr id="8" name="TextBox 7"/>
          <p:cNvSpPr txBox="1"/>
          <p:nvPr/>
        </p:nvSpPr>
        <p:spPr>
          <a:xfrm>
            <a:off x="1427117" y="4081265"/>
            <a:ext cx="1903726" cy="369332"/>
          </a:xfrm>
          <a:prstGeom prst="rect">
            <a:avLst/>
          </a:prstGeom>
          <a:noFill/>
        </p:spPr>
        <p:txBody>
          <a:bodyPr wrap="square" rtlCol="0">
            <a:spAutoFit/>
          </a:bodyPr>
          <a:lstStyle/>
          <a:p>
            <a:r>
              <a:rPr lang="fr-FR" dirty="0" err="1">
                <a:solidFill>
                  <a:srgbClr val="0070C0"/>
                </a:solidFill>
              </a:rPr>
              <a:t>Pillars</a:t>
            </a:r>
            <a:r>
              <a:rPr lang="fr-FR" dirty="0">
                <a:solidFill>
                  <a:srgbClr val="0070C0"/>
                </a:solidFill>
              </a:rPr>
              <a:t> of Hercules</a:t>
            </a:r>
            <a:endParaRPr lang="en-US" dirty="0">
              <a:solidFill>
                <a:srgbClr val="0070C0"/>
              </a:solidFill>
            </a:endParaRPr>
          </a:p>
        </p:txBody>
      </p:sp>
      <p:cxnSp>
        <p:nvCxnSpPr>
          <p:cNvPr id="10" name="Straight Arrow Connector 9"/>
          <p:cNvCxnSpPr/>
          <p:nvPr/>
        </p:nvCxnSpPr>
        <p:spPr>
          <a:xfrm flipV="1">
            <a:off x="3014420" y="3094411"/>
            <a:ext cx="763388" cy="10098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84396" y="4732572"/>
            <a:ext cx="7611917" cy="2062103"/>
          </a:xfrm>
          <a:prstGeom prst="rect">
            <a:avLst/>
          </a:prstGeom>
          <a:noFill/>
        </p:spPr>
        <p:txBody>
          <a:bodyPr wrap="square" rtlCol="0">
            <a:spAutoFit/>
          </a:bodyPr>
          <a:lstStyle/>
          <a:p>
            <a:r>
              <a:rPr lang="en-GB" sz="1600" dirty="0"/>
              <a:t>“ </a:t>
            </a:r>
            <a:r>
              <a:rPr lang="fr-BE" sz="1600" dirty="0" err="1"/>
              <a:t>Dante’s</a:t>
            </a:r>
            <a:r>
              <a:rPr lang="fr-BE" sz="1600" dirty="0"/>
              <a:t> </a:t>
            </a:r>
            <a:r>
              <a:rPr lang="fr-BE" sz="1600" dirty="0" err="1"/>
              <a:t>Ulysses</a:t>
            </a:r>
            <a:r>
              <a:rPr lang="fr-BE" sz="1600" dirty="0"/>
              <a:t>, the one </a:t>
            </a:r>
            <a:r>
              <a:rPr lang="fr-BE" sz="1600" dirty="0" err="1"/>
              <a:t>who</a:t>
            </a:r>
            <a:r>
              <a:rPr lang="fr-BE" sz="1600" dirty="0"/>
              <a:t> crosses the Hercules’ </a:t>
            </a:r>
            <a:r>
              <a:rPr lang="fr-BE" sz="1600" dirty="0" err="1"/>
              <a:t>Pillars</a:t>
            </a:r>
            <a:r>
              <a:rPr lang="fr-BE" sz="1600" dirty="0"/>
              <a:t>, shows the </a:t>
            </a:r>
            <a:r>
              <a:rPr lang="fr-BE" sz="1600" dirty="0" err="1"/>
              <a:t>beginning</a:t>
            </a:r>
            <a:r>
              <a:rPr lang="fr-BE" sz="1600" dirty="0"/>
              <a:t> of a </a:t>
            </a:r>
            <a:r>
              <a:rPr lang="fr-BE" sz="1600" dirty="0" err="1"/>
              <a:t>lack</a:t>
            </a:r>
            <a:r>
              <a:rPr lang="fr-BE" sz="1600" dirty="0"/>
              <a:t> of </a:t>
            </a:r>
            <a:r>
              <a:rPr lang="fr-BE" sz="1600" dirty="0" err="1"/>
              <a:t>moderation</a:t>
            </a:r>
            <a:r>
              <a:rPr lang="fr-BE" sz="1600" dirty="0"/>
              <a:t>, </a:t>
            </a:r>
            <a:r>
              <a:rPr lang="fr-BE" sz="1600" dirty="0" err="1"/>
              <a:t>whereby</a:t>
            </a:r>
            <a:r>
              <a:rPr lang="fr-BE" sz="1600" dirty="0"/>
              <a:t> </a:t>
            </a:r>
            <a:r>
              <a:rPr lang="fr-BE" sz="1600" dirty="0" err="1"/>
              <a:t>he</a:t>
            </a:r>
            <a:r>
              <a:rPr lang="fr-BE" sz="1600" dirty="0"/>
              <a:t> </a:t>
            </a:r>
            <a:r>
              <a:rPr lang="fr-BE" sz="1600" dirty="0" err="1"/>
              <a:t>risks</a:t>
            </a:r>
            <a:r>
              <a:rPr lang="fr-BE" sz="1600" dirty="0"/>
              <a:t> </a:t>
            </a:r>
            <a:r>
              <a:rPr lang="fr-BE" sz="1600" dirty="0" err="1"/>
              <a:t>even</a:t>
            </a:r>
            <a:r>
              <a:rPr lang="fr-BE" sz="1600" dirty="0"/>
              <a:t> </a:t>
            </a:r>
            <a:r>
              <a:rPr lang="fr-BE" sz="1600" dirty="0" err="1"/>
              <a:t>his</a:t>
            </a:r>
            <a:r>
              <a:rPr lang="fr-BE" sz="1600" dirty="0"/>
              <a:t> </a:t>
            </a:r>
            <a:r>
              <a:rPr lang="fr-BE" sz="1600" dirty="0" err="1"/>
              <a:t>survival</a:t>
            </a:r>
            <a:r>
              <a:rPr lang="fr-BE" sz="1600" dirty="0"/>
              <a:t> to </a:t>
            </a:r>
            <a:r>
              <a:rPr lang="fr-BE" sz="1600" dirty="0" err="1"/>
              <a:t>chase</a:t>
            </a:r>
            <a:r>
              <a:rPr lang="fr-BE" sz="1600" dirty="0"/>
              <a:t> the </a:t>
            </a:r>
            <a:r>
              <a:rPr lang="fr-BE" sz="1600" dirty="0" err="1">
                <a:solidFill>
                  <a:srgbClr val="FF0000"/>
                </a:solidFill>
              </a:rPr>
              <a:t>desire</a:t>
            </a:r>
            <a:r>
              <a:rPr lang="fr-BE" sz="1600" dirty="0">
                <a:solidFill>
                  <a:srgbClr val="FF0000"/>
                </a:solidFill>
              </a:rPr>
              <a:t> to explore and to </a:t>
            </a:r>
            <a:r>
              <a:rPr lang="fr-BE" sz="1600" dirty="0" err="1">
                <a:solidFill>
                  <a:srgbClr val="FF0000"/>
                </a:solidFill>
              </a:rPr>
              <a:t>discover</a:t>
            </a:r>
            <a:r>
              <a:rPr lang="fr-BE" sz="1600" dirty="0">
                <a:solidFill>
                  <a:srgbClr val="FF0000"/>
                </a:solidFill>
              </a:rPr>
              <a:t>. </a:t>
            </a:r>
            <a:r>
              <a:rPr lang="fr-BE" sz="1600" dirty="0"/>
              <a:t>» (</a:t>
            </a:r>
            <a:r>
              <a:rPr lang="fr-BE" sz="1600" b="1" dirty="0"/>
              <a:t>Franco </a:t>
            </a:r>
            <a:r>
              <a:rPr lang="fr-BE" sz="1600" b="1" dirty="0" err="1"/>
              <a:t>Cassano</a:t>
            </a:r>
            <a:r>
              <a:rPr lang="fr-BE" sz="1600" b="1" dirty="0"/>
              <a:t>, </a:t>
            </a:r>
            <a:r>
              <a:rPr lang="fr-BE" sz="1600" b="1" i="1" dirty="0"/>
              <a:t>Il </a:t>
            </a:r>
            <a:r>
              <a:rPr lang="fr-BE" sz="1600" b="1" i="1" dirty="0" err="1"/>
              <a:t>pensiero</a:t>
            </a:r>
            <a:r>
              <a:rPr lang="fr-BE" sz="1600" b="1" i="1" dirty="0"/>
              <a:t> </a:t>
            </a:r>
            <a:r>
              <a:rPr lang="fr-BE" sz="1600" b="1" i="1" dirty="0" err="1"/>
              <a:t>meridiano</a:t>
            </a:r>
            <a:r>
              <a:rPr lang="fr-BE" sz="1600" b="1" dirty="0"/>
              <a:t>, 1996/2015, </a:t>
            </a:r>
            <a:r>
              <a:rPr lang="fr-BE" sz="1600" dirty="0"/>
              <a:t>p. 44/35)</a:t>
            </a:r>
          </a:p>
          <a:p>
            <a:r>
              <a:rPr lang="en-GB" sz="1600" dirty="0"/>
              <a:t>“ </a:t>
            </a:r>
            <a:r>
              <a:rPr lang="en-US" sz="1600" dirty="0"/>
              <a:t>The sea, like every freedom, holds within itself the </a:t>
            </a:r>
            <a:r>
              <a:rPr lang="en-US" sz="1600" dirty="0">
                <a:solidFill>
                  <a:srgbClr val="FF0000"/>
                </a:solidFill>
              </a:rPr>
              <a:t>risk of nihilism</a:t>
            </a:r>
            <a:r>
              <a:rPr lang="en-US" sz="1600" dirty="0"/>
              <a:t>; and the ocean is the moment when the sea loses its moderation” ... (p. 46/36)</a:t>
            </a:r>
          </a:p>
          <a:p>
            <a:endParaRPr lang="fr-BE" sz="1600" dirty="0"/>
          </a:p>
          <a:p>
            <a:r>
              <a:rPr lang="en-GB" sz="1600" dirty="0"/>
              <a:t>“</a:t>
            </a:r>
            <a:r>
              <a:rPr lang="fr-BE" sz="1600" dirty="0" err="1"/>
              <a:t>smalltime</a:t>
            </a:r>
            <a:r>
              <a:rPr lang="fr-BE" sz="1600" dirty="0"/>
              <a:t> </a:t>
            </a:r>
            <a:r>
              <a:rPr lang="fr-BE" sz="1600" dirty="0" err="1"/>
              <a:t>seafarer</a:t>
            </a:r>
            <a:r>
              <a:rPr lang="fr-BE" sz="1600" dirty="0"/>
              <a:t> […]: </a:t>
            </a:r>
            <a:r>
              <a:rPr lang="fr-BE" sz="1600" dirty="0" err="1"/>
              <a:t>it</a:t>
            </a:r>
            <a:r>
              <a:rPr lang="fr-BE" sz="1600" dirty="0"/>
              <a:t> </a:t>
            </a:r>
            <a:r>
              <a:rPr lang="fr-BE" sz="1600" dirty="0" err="1"/>
              <a:t>took</a:t>
            </a:r>
            <a:r>
              <a:rPr lang="fr-BE" sz="1600" dirty="0"/>
              <a:t> </a:t>
            </a:r>
            <a:r>
              <a:rPr lang="fr-BE" sz="1600" dirty="0" err="1"/>
              <a:t>him</a:t>
            </a:r>
            <a:r>
              <a:rPr lang="fr-BE" sz="1600" dirty="0"/>
              <a:t> </a:t>
            </a:r>
            <a:r>
              <a:rPr lang="fr-BE" sz="1600" dirty="0" err="1"/>
              <a:t>ten</a:t>
            </a:r>
            <a:r>
              <a:rPr lang="fr-BE" sz="1600" dirty="0"/>
              <a:t> </a:t>
            </a:r>
            <a:r>
              <a:rPr lang="fr-BE" sz="1600" dirty="0" err="1"/>
              <a:t>years</a:t>
            </a:r>
            <a:r>
              <a:rPr lang="fr-BE" sz="1600" dirty="0"/>
              <a:t> to </a:t>
            </a:r>
            <a:r>
              <a:rPr lang="fr-BE" sz="1600" dirty="0" err="1"/>
              <a:t>reach</a:t>
            </a:r>
            <a:r>
              <a:rPr lang="fr-BE" sz="1600" dirty="0"/>
              <a:t> Ithaca</a:t>
            </a:r>
            <a:r>
              <a:rPr lang="en-GB" sz="1600" dirty="0"/>
              <a:t>”</a:t>
            </a:r>
            <a:r>
              <a:rPr lang="fr-BE" sz="1600" dirty="0"/>
              <a:t> </a:t>
            </a:r>
          </a:p>
          <a:p>
            <a:r>
              <a:rPr lang="fr-BE" sz="1600" dirty="0"/>
              <a:t>(Raffaele la </a:t>
            </a:r>
            <a:r>
              <a:rPr lang="fr-BE" sz="1600" dirty="0" err="1"/>
              <a:t>Capria</a:t>
            </a:r>
            <a:r>
              <a:rPr lang="fr-BE" sz="1600" dirty="0"/>
              <a:t>, </a:t>
            </a:r>
            <a:r>
              <a:rPr lang="fr-BE" sz="1600" i="1" dirty="0"/>
              <a:t>L’</a:t>
            </a:r>
            <a:r>
              <a:rPr lang="fr-BE" sz="1600" i="1" dirty="0" err="1"/>
              <a:t>occhio</a:t>
            </a:r>
            <a:r>
              <a:rPr lang="fr-BE" sz="1600" i="1" dirty="0"/>
              <a:t> di Napoli</a:t>
            </a:r>
            <a:r>
              <a:rPr lang="fr-BE" sz="1600" dirty="0"/>
              <a:t>, 1994 </a:t>
            </a:r>
            <a:r>
              <a:rPr lang="fr-BE" sz="1600" dirty="0" err="1"/>
              <a:t>quoted</a:t>
            </a:r>
            <a:r>
              <a:rPr lang="fr-BE" sz="1600" dirty="0"/>
              <a:t> by </a:t>
            </a:r>
            <a:r>
              <a:rPr lang="fr-BE" sz="1600" dirty="0" err="1"/>
              <a:t>Cassano</a:t>
            </a:r>
            <a:r>
              <a:rPr lang="fr-BE" sz="1600" dirty="0"/>
              <a:t>, p. 47/37)</a:t>
            </a:r>
          </a:p>
        </p:txBody>
      </p:sp>
      <p:sp>
        <p:nvSpPr>
          <p:cNvPr id="9" name="Rectangle 8">
            <a:extLst>
              <a:ext uri="{FF2B5EF4-FFF2-40B4-BE49-F238E27FC236}">
                <a16:creationId xmlns:a16="http://schemas.microsoft.com/office/drawing/2014/main" id="{E6E8E88A-B2F3-4CD2-AAAC-7D0E0E50D0C4}"/>
              </a:ext>
            </a:extLst>
          </p:cNvPr>
          <p:cNvSpPr/>
          <p:nvPr/>
        </p:nvSpPr>
        <p:spPr>
          <a:xfrm>
            <a:off x="3802846" y="3823872"/>
            <a:ext cx="6096000" cy="646331"/>
          </a:xfrm>
          <a:prstGeom prst="rect">
            <a:avLst/>
          </a:prstGeom>
        </p:spPr>
        <p:txBody>
          <a:bodyPr>
            <a:spAutoFit/>
          </a:bodyPr>
          <a:lstStyle/>
          <a:p>
            <a:pPr lvl="0" hangingPunct="0">
              <a:defRPr sz="1800" b="0" i="0" u="none" strike="noStrike" kern="0" cap="none" spc="0" baseline="0">
                <a:solidFill>
                  <a:srgbClr val="000000"/>
                </a:solidFill>
                <a:uFillTx/>
              </a:defRPr>
            </a:pPr>
            <a:r>
              <a:rPr lang="en-US" dirty="0" err="1">
                <a:solidFill>
                  <a:srgbClr val="0070C0"/>
                </a:solidFill>
                <a:ea typeface="Calibri" pitchFamily="34"/>
                <a:cs typeface="Arial" panose="020B0604020202020204" pitchFamily="34" charset="0"/>
              </a:rPr>
              <a:t>Anonimo</a:t>
            </a:r>
            <a:r>
              <a:rPr lang="en-US" dirty="0">
                <a:solidFill>
                  <a:srgbClr val="0070C0"/>
                </a:solidFill>
                <a:ea typeface="Calibri" pitchFamily="34"/>
                <a:cs typeface="Arial" panose="020B0604020202020204" pitchFamily="34" charset="0"/>
              </a:rPr>
              <a:t> </a:t>
            </a:r>
            <a:r>
              <a:rPr lang="en-US" dirty="0" err="1">
                <a:solidFill>
                  <a:srgbClr val="0070C0"/>
                </a:solidFill>
                <a:ea typeface="Calibri" pitchFamily="34"/>
                <a:cs typeface="Arial" panose="020B0604020202020204" pitchFamily="34" charset="0"/>
              </a:rPr>
              <a:t>fiorentino</a:t>
            </a:r>
            <a:r>
              <a:rPr lang="en-US" dirty="0">
                <a:solidFill>
                  <a:srgbClr val="0070C0"/>
                </a:solidFill>
                <a:ea typeface="Calibri" pitchFamily="34"/>
                <a:cs typeface="Arial" panose="020B0604020202020204" pitchFamily="34" charset="0"/>
              </a:rPr>
              <a:t>, </a:t>
            </a:r>
          </a:p>
          <a:p>
            <a:pPr lvl="0" hangingPunct="0">
              <a:defRPr sz="1800" b="0" i="0" u="none" strike="noStrike" kern="0" cap="none" spc="0" baseline="0">
                <a:solidFill>
                  <a:srgbClr val="000000"/>
                </a:solidFill>
                <a:uFillTx/>
              </a:defRPr>
            </a:pPr>
            <a:r>
              <a:rPr lang="en-US" i="1" dirty="0">
                <a:solidFill>
                  <a:srgbClr val="0070C0"/>
                </a:solidFill>
                <a:ea typeface="Calibri" pitchFamily="34"/>
                <a:cs typeface="Arial" panose="020B0604020202020204" pitchFamily="34" charset="0"/>
              </a:rPr>
              <a:t>The shipwreck of Ulysses’ boat</a:t>
            </a:r>
            <a:r>
              <a:rPr lang="en-US" dirty="0">
                <a:solidFill>
                  <a:srgbClr val="0070C0"/>
                </a:solidFill>
                <a:ea typeface="Calibri" pitchFamily="34"/>
                <a:cs typeface="Arial" panose="020B0604020202020204" pitchFamily="34" charset="0"/>
              </a:rPr>
              <a:t> (1390)</a:t>
            </a:r>
          </a:p>
        </p:txBody>
      </p:sp>
    </p:spTree>
    <p:extLst>
      <p:ext uri="{BB962C8B-B14F-4D97-AF65-F5344CB8AC3E}">
        <p14:creationId xmlns:p14="http://schemas.microsoft.com/office/powerpoint/2010/main" val="1178928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C1349D-A679-42AA-B308-4983E6048A48}"/>
              </a:ext>
            </a:extLst>
          </p:cNvPr>
          <p:cNvSpPr>
            <a:spLocks noGrp="1"/>
          </p:cNvSpPr>
          <p:nvPr>
            <p:ph type="title"/>
          </p:nvPr>
        </p:nvSpPr>
        <p:spPr>
          <a:xfrm>
            <a:off x="8671301" y="2185261"/>
            <a:ext cx="2814233" cy="947534"/>
          </a:xfrm>
        </p:spPr>
        <p:txBody>
          <a:bodyPr>
            <a:normAutofit fontScale="90000"/>
          </a:bodyPr>
          <a:lstStyle/>
          <a:p>
            <a:r>
              <a:rPr lang="en-GB" sz="1800" dirty="0">
                <a:latin typeface="+mn-lt"/>
              </a:rPr>
              <a:t>“Against the earth’s fundamentalism stands the fundamentalism of the sea, which pushes toward nihilism and the uncontrollable unleashing of technology.” (</a:t>
            </a:r>
            <a:r>
              <a:rPr lang="en-GB" sz="1800" b="1" dirty="0">
                <a:latin typeface="+mn-lt"/>
              </a:rPr>
              <a:t>Franco </a:t>
            </a:r>
            <a:r>
              <a:rPr lang="en-GB" sz="1800" b="1" dirty="0" err="1">
                <a:latin typeface="+mn-lt"/>
              </a:rPr>
              <a:t>Cassano</a:t>
            </a:r>
            <a:r>
              <a:rPr lang="en-GB" sz="1800" dirty="0">
                <a:latin typeface="+mn-lt"/>
              </a:rPr>
              <a:t>)</a:t>
            </a:r>
            <a:endParaRPr lang="fr-FR" sz="1800" b="1" dirty="0">
              <a:latin typeface="+mn-lt"/>
              <a:cs typeface="Dubai Light" panose="020B0303030403030204" pitchFamily="34" charset="-78"/>
            </a:endParaRPr>
          </a:p>
        </p:txBody>
      </p:sp>
      <p:sp>
        <p:nvSpPr>
          <p:cNvPr id="3" name="Espace réservé du contenu 2">
            <a:extLst>
              <a:ext uri="{FF2B5EF4-FFF2-40B4-BE49-F238E27FC236}">
                <a16:creationId xmlns:a16="http://schemas.microsoft.com/office/drawing/2014/main" id="{C102BB65-9A4B-495C-864B-8902CCA92FB0}"/>
              </a:ext>
            </a:extLst>
          </p:cNvPr>
          <p:cNvSpPr>
            <a:spLocks noGrp="1"/>
          </p:cNvSpPr>
          <p:nvPr>
            <p:ph idx="1"/>
          </p:nvPr>
        </p:nvSpPr>
        <p:spPr>
          <a:xfrm>
            <a:off x="419080" y="4566655"/>
            <a:ext cx="11462327" cy="5851235"/>
          </a:xfrm>
        </p:spPr>
        <p:txBody>
          <a:bodyPr>
            <a:noAutofit/>
          </a:bodyPr>
          <a:lstStyle/>
          <a:p>
            <a:pPr marL="0" indent="0" algn="just">
              <a:lnSpc>
                <a:spcPct val="100000"/>
              </a:lnSpc>
              <a:spcBef>
                <a:spcPts val="0"/>
              </a:spcBef>
              <a:buNone/>
            </a:pPr>
            <a:r>
              <a:rPr lang="en-GB" sz="1800" dirty="0">
                <a:cs typeface="Dubai Light" panose="020B0303030403030204" pitchFamily="34" charset="-78"/>
              </a:rPr>
              <a:t>“The sea of the gulf seems an immense bathtub full of hydrocarbon, not water, and bordered by the quay covered with thousands multi-coloured containers as an impassable barrier. Naples is surrounded by a wall of commodities, bulwarks which do not protect the city ; it is on the contrary a city which defends its bulwarks. No trace of the battalions of dockers, nor the picturesque populace of the harbours. One imagines the port as a noisy place, invaded by frenetic crowds, by the back and forth of men stitched by scars and speaking a lot of improbable languages. It is at the contrary the silence of a automatized factory that weights on it. »</a:t>
            </a:r>
            <a:r>
              <a:rPr lang="en-GB" sz="1800" b="1" dirty="0">
                <a:cs typeface="Dubai Light" panose="020B0303030403030204" pitchFamily="34" charset="-78"/>
              </a:rPr>
              <a:t>  (Roberto Saviano, </a:t>
            </a:r>
            <a:r>
              <a:rPr lang="en-GB" sz="1800" b="1" i="1" dirty="0">
                <a:cs typeface="Dubai Light" panose="020B0303030403030204" pitchFamily="34" charset="-78"/>
              </a:rPr>
              <a:t>Gomorra, </a:t>
            </a:r>
            <a:r>
              <a:rPr lang="en-GB" sz="1800" b="1" dirty="0">
                <a:cs typeface="Dubai Light" panose="020B0303030403030204" pitchFamily="34" charset="-78"/>
              </a:rPr>
              <a:t>2006)</a:t>
            </a:r>
          </a:p>
          <a:p>
            <a:pPr marL="0" indent="0" algn="just">
              <a:lnSpc>
                <a:spcPct val="100000"/>
              </a:lnSpc>
              <a:spcBef>
                <a:spcPts val="0"/>
              </a:spcBef>
              <a:buNone/>
            </a:pPr>
            <a:endParaRPr lang="fr-FR" sz="1800" dirty="0">
              <a:cs typeface="Dubai Light" panose="020B0303030403030204" pitchFamily="34" charset="-78"/>
            </a:endParaRPr>
          </a:p>
        </p:txBody>
      </p:sp>
      <p:pic>
        <p:nvPicPr>
          <p:cNvPr id="4" name="Picture 2" descr="http://www.portodigioiatauro.it/files/image/gallery/porto5.jpg">
            <a:extLst>
              <a:ext uri="{FF2B5EF4-FFF2-40B4-BE49-F238E27FC236}">
                <a16:creationId xmlns:a16="http://schemas.microsoft.com/office/drawing/2014/main" id="{4880486A-7CF7-4B30-A2A8-84AFF95B55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82" r="14012" b="2"/>
          <a:stretch/>
        </p:blipFill>
        <p:spPr bwMode="auto">
          <a:xfrm>
            <a:off x="3773837" y="599376"/>
            <a:ext cx="4547123" cy="3684494"/>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8964" y="230699"/>
            <a:ext cx="3004733" cy="461665"/>
          </a:xfrm>
          <a:prstGeom prst="rect">
            <a:avLst/>
          </a:prstGeom>
          <a:noFill/>
        </p:spPr>
        <p:txBody>
          <a:bodyPr wrap="none" rtlCol="0">
            <a:spAutoFit/>
          </a:bodyPr>
          <a:lstStyle/>
          <a:p>
            <a:r>
              <a:rPr lang="fr-FR" sz="2400" b="1" dirty="0"/>
              <a:t>3.3. </a:t>
            </a:r>
            <a:r>
              <a:rPr lang="fr-FR" sz="2400" b="1" dirty="0" err="1"/>
              <a:t>Paradigmatic</a:t>
            </a:r>
            <a:r>
              <a:rPr lang="fr-FR" sz="2400" b="1" dirty="0"/>
              <a:t> </a:t>
            </a:r>
            <a:r>
              <a:rPr lang="fr-FR" sz="2400" b="1" dirty="0" err="1"/>
              <a:t>turn</a:t>
            </a:r>
            <a:endParaRPr lang="en-US" sz="2400" b="1" dirty="0"/>
          </a:p>
        </p:txBody>
      </p:sp>
    </p:spTree>
    <p:extLst>
      <p:ext uri="{BB962C8B-B14F-4D97-AF65-F5344CB8AC3E}">
        <p14:creationId xmlns:p14="http://schemas.microsoft.com/office/powerpoint/2010/main" val="4221239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Ã©sultat de recherche d'images pour &quot;mediterranea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108" y="3286362"/>
            <a:ext cx="6540831" cy="32540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www.eliasmarine.com/wp-content/uploads/2017/12/shutterstock_2651625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5297" y="171337"/>
            <a:ext cx="5693695" cy="29302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ile:Inf. 26, Anonimo fiorentino, Il naufragio della nave di Ulisse, 1390-1400 c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523" y="324619"/>
            <a:ext cx="1485577" cy="22283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3401" y="2500312"/>
            <a:ext cx="6096000" cy="646331"/>
          </a:xfrm>
          <a:prstGeom prst="rect">
            <a:avLst/>
          </a:prstGeom>
        </p:spPr>
        <p:txBody>
          <a:bodyPr>
            <a:spAutoFit/>
          </a:bodyPr>
          <a:lstStyle/>
          <a:p>
            <a:r>
              <a:rPr lang="fr-FR" dirty="0" err="1"/>
              <a:t>Ulysses</a:t>
            </a:r>
            <a:r>
              <a:rPr lang="fr-FR" dirty="0"/>
              <a:t> </a:t>
            </a:r>
            <a:r>
              <a:rPr lang="fr-FR" dirty="0" err="1"/>
              <a:t>shipwreck</a:t>
            </a:r>
            <a:r>
              <a:rPr lang="fr-FR" dirty="0"/>
              <a:t> (DANTE), </a:t>
            </a:r>
            <a:r>
              <a:rPr lang="fr-FR" dirty="0" err="1"/>
              <a:t>emblematic</a:t>
            </a:r>
            <a:r>
              <a:rPr lang="fr-FR" dirty="0"/>
              <a:t> of </a:t>
            </a:r>
            <a:r>
              <a:rPr lang="fr-FR" dirty="0" err="1"/>
              <a:t>suicidal</a:t>
            </a:r>
            <a:r>
              <a:rPr lang="fr-FR" dirty="0"/>
              <a:t> </a:t>
            </a:r>
          </a:p>
          <a:p>
            <a:r>
              <a:rPr lang="fr-FR" dirty="0" err="1"/>
              <a:t>unbridled</a:t>
            </a:r>
            <a:r>
              <a:rPr lang="fr-FR" dirty="0"/>
              <a:t> </a:t>
            </a:r>
            <a:r>
              <a:rPr lang="fr-FR" dirty="0" err="1"/>
              <a:t>globalised</a:t>
            </a:r>
            <a:r>
              <a:rPr lang="fr-FR" dirty="0"/>
              <a:t> </a:t>
            </a:r>
            <a:r>
              <a:rPr lang="fr-FR" dirty="0" err="1"/>
              <a:t>trade</a:t>
            </a:r>
            <a:r>
              <a:rPr lang="fr-FR" dirty="0"/>
              <a:t> ?</a:t>
            </a:r>
            <a:endParaRPr lang="en-US" dirty="0"/>
          </a:p>
        </p:txBody>
      </p:sp>
      <p:sp>
        <p:nvSpPr>
          <p:cNvPr id="6" name="TextBox 5">
            <a:extLst>
              <a:ext uri="{FF2B5EF4-FFF2-40B4-BE49-F238E27FC236}">
                <a16:creationId xmlns:a16="http://schemas.microsoft.com/office/drawing/2014/main" id="{56B6EBF4-3CCC-4ED6-A3B2-7539C24B6250}"/>
              </a:ext>
            </a:extLst>
          </p:cNvPr>
          <p:cNvSpPr txBox="1"/>
          <p:nvPr/>
        </p:nvSpPr>
        <p:spPr>
          <a:xfrm>
            <a:off x="8786595" y="3101696"/>
            <a:ext cx="3208635" cy="369332"/>
          </a:xfrm>
          <a:prstGeom prst="rect">
            <a:avLst/>
          </a:prstGeom>
          <a:noFill/>
        </p:spPr>
        <p:txBody>
          <a:bodyPr wrap="none" rtlCol="0">
            <a:spAutoFit/>
          </a:bodyPr>
          <a:lstStyle/>
          <a:p>
            <a:r>
              <a:rPr lang="fr-BE" dirty="0"/>
              <a:t>The expansion of the Suez Canal</a:t>
            </a:r>
          </a:p>
        </p:txBody>
      </p:sp>
      <p:cxnSp>
        <p:nvCxnSpPr>
          <p:cNvPr id="8" name="Straight Arrow Connector 7">
            <a:extLst>
              <a:ext uri="{FF2B5EF4-FFF2-40B4-BE49-F238E27FC236}">
                <a16:creationId xmlns:a16="http://schemas.microsoft.com/office/drawing/2014/main" id="{3A9249A7-C33C-4AF5-888D-E9AB2D5D8D18}"/>
              </a:ext>
            </a:extLst>
          </p:cNvPr>
          <p:cNvCxnSpPr>
            <a:cxnSpLocks/>
          </p:cNvCxnSpPr>
          <p:nvPr/>
        </p:nvCxnSpPr>
        <p:spPr>
          <a:xfrm>
            <a:off x="2056818" y="1812022"/>
            <a:ext cx="708635" cy="368892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9099568F-65CE-4619-A564-01D6D5D19FED}"/>
              </a:ext>
            </a:extLst>
          </p:cNvPr>
          <p:cNvCxnSpPr/>
          <p:nvPr/>
        </p:nvCxnSpPr>
        <p:spPr>
          <a:xfrm flipH="1">
            <a:off x="6399401" y="2778368"/>
            <a:ext cx="2340528" cy="325492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48531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110" y="324840"/>
            <a:ext cx="7166001" cy="738664"/>
          </a:xfrm>
          <a:prstGeom prst="rect">
            <a:avLst/>
          </a:prstGeom>
          <a:noFill/>
        </p:spPr>
        <p:txBody>
          <a:bodyPr wrap="none" rtlCol="0">
            <a:spAutoFit/>
          </a:bodyPr>
          <a:lstStyle/>
          <a:p>
            <a:r>
              <a:rPr lang="fr-FR" sz="2400" b="1" dirty="0"/>
              <a:t>Conclusion : the </a:t>
            </a:r>
            <a:r>
              <a:rPr lang="fr-FR" sz="2400" b="1" dirty="0" err="1"/>
              <a:t>Mediterranean</a:t>
            </a:r>
            <a:r>
              <a:rPr lang="fr-FR" sz="2400" b="1" dirty="0"/>
              <a:t> as a </a:t>
            </a:r>
            <a:r>
              <a:rPr lang="fr-FR" sz="2400" b="1" dirty="0" err="1"/>
              <a:t>common</a:t>
            </a:r>
            <a:r>
              <a:rPr lang="fr-FR" sz="2400" b="1" dirty="0"/>
              <a:t> </a:t>
            </a:r>
            <a:r>
              <a:rPr lang="fr-FR" sz="2400" b="1" dirty="0" err="1"/>
              <a:t>property</a:t>
            </a:r>
            <a:endParaRPr lang="fr-FR" sz="2400" b="1" dirty="0"/>
          </a:p>
          <a:p>
            <a:endParaRPr lang="en-US" dirty="0"/>
          </a:p>
        </p:txBody>
      </p:sp>
      <p:sp>
        <p:nvSpPr>
          <p:cNvPr id="6" name="Rectangle 5"/>
          <p:cNvSpPr/>
          <p:nvPr/>
        </p:nvSpPr>
        <p:spPr>
          <a:xfrm>
            <a:off x="537392" y="1063504"/>
            <a:ext cx="10309571" cy="3970318"/>
          </a:xfrm>
          <a:prstGeom prst="rect">
            <a:avLst/>
          </a:prstGeom>
        </p:spPr>
        <p:txBody>
          <a:bodyPr wrap="square">
            <a:spAutoFit/>
          </a:bodyPr>
          <a:lstStyle/>
          <a:p>
            <a:r>
              <a:rPr lang="en-US" dirty="0">
                <a:solidFill>
                  <a:schemeClr val="accent1"/>
                </a:solidFill>
                <a:latin typeface="Calibri" panose="020F0502020204030204" pitchFamily="34" charset="0"/>
                <a:cs typeface="Calibri" panose="020F0502020204030204" pitchFamily="34" charset="0"/>
              </a:rPr>
              <a:t>Common:</a:t>
            </a:r>
          </a:p>
          <a:p>
            <a:r>
              <a:rPr lang="en-US" dirty="0">
                <a:solidFill>
                  <a:schemeClr val="accent1"/>
                </a:solidFill>
                <a:latin typeface="Calibri" panose="020F0502020204030204" pitchFamily="34" charset="0"/>
                <a:cs typeface="Calibri" panose="020F0502020204030204" pitchFamily="34" charset="0"/>
              </a:rPr>
              <a:t>c. 1300, “belonging to all, owned or used jointly, general, of a public nature or character,” from Latin </a:t>
            </a:r>
            <a:r>
              <a:rPr lang="en-US" i="1" dirty="0" err="1">
                <a:solidFill>
                  <a:schemeClr val="accent1"/>
                </a:solidFill>
                <a:latin typeface="Calibri" panose="020F0502020204030204" pitchFamily="34" charset="0"/>
                <a:cs typeface="Calibri" panose="020F0502020204030204" pitchFamily="34" charset="0"/>
              </a:rPr>
              <a:t>communis</a:t>
            </a:r>
            <a:r>
              <a:rPr lang="en-US" dirty="0">
                <a:solidFill>
                  <a:schemeClr val="accent1"/>
                </a:solidFill>
                <a:latin typeface="Calibri" panose="020F0502020204030204" pitchFamily="34" charset="0"/>
                <a:cs typeface="Calibri" panose="020F0502020204030204" pitchFamily="34" charset="0"/>
              </a:rPr>
              <a:t>  “in common, public, shared by all or many; general, not specific; familiar, not pretentious.” </a:t>
            </a:r>
          </a:p>
          <a:p>
            <a:endParaRPr lang="en-US" i="1" dirty="0">
              <a:solidFill>
                <a:schemeClr val="accent1"/>
              </a:solidFill>
              <a:latin typeface="Calibri" panose="020F0502020204030204" pitchFamily="34" charset="0"/>
              <a:cs typeface="Calibri" panose="020F0502020204030204" pitchFamily="34" charset="0"/>
            </a:endParaRPr>
          </a:p>
          <a:p>
            <a:r>
              <a:rPr lang="en-US" i="1" dirty="0">
                <a:solidFill>
                  <a:schemeClr val="accent1"/>
                </a:solidFill>
                <a:latin typeface="Calibri" panose="020F0502020204030204" pitchFamily="34" charset="0"/>
                <a:cs typeface="Calibri" panose="020F0502020204030204" pitchFamily="34" charset="0"/>
              </a:rPr>
              <a:t>Common good</a:t>
            </a:r>
            <a:r>
              <a:rPr lang="en-US" dirty="0">
                <a:solidFill>
                  <a:schemeClr val="accent1"/>
                </a:solidFill>
                <a:latin typeface="Calibri" panose="020F0502020204030204" pitchFamily="34" charset="0"/>
                <a:cs typeface="Calibri" panose="020F0502020204030204" pitchFamily="34" charset="0"/>
              </a:rPr>
              <a:t> (late 14c.) translates Latin </a:t>
            </a:r>
            <a:r>
              <a:rPr lang="en-US" i="1" dirty="0" err="1">
                <a:solidFill>
                  <a:schemeClr val="accent1"/>
                </a:solidFill>
                <a:latin typeface="Calibri" panose="020F0502020204030204" pitchFamily="34" charset="0"/>
                <a:cs typeface="Calibri" panose="020F0502020204030204" pitchFamily="34" charset="0"/>
              </a:rPr>
              <a:t>bonum</a:t>
            </a:r>
            <a:r>
              <a:rPr lang="en-US" i="1" dirty="0">
                <a:solidFill>
                  <a:schemeClr val="accent1"/>
                </a:solidFill>
                <a:latin typeface="Calibri" panose="020F0502020204030204" pitchFamily="34" charset="0"/>
                <a:cs typeface="Calibri" panose="020F0502020204030204" pitchFamily="34" charset="0"/>
              </a:rPr>
              <a:t> </a:t>
            </a:r>
            <a:r>
              <a:rPr lang="en-US" i="1" dirty="0" err="1">
                <a:solidFill>
                  <a:schemeClr val="accent1"/>
                </a:solidFill>
                <a:latin typeface="Calibri" panose="020F0502020204030204" pitchFamily="34" charset="0"/>
                <a:cs typeface="Calibri" panose="020F0502020204030204" pitchFamily="34" charset="0"/>
              </a:rPr>
              <a:t>publicum</a:t>
            </a:r>
            <a:r>
              <a:rPr lang="en-US" dirty="0">
                <a:solidFill>
                  <a:schemeClr val="accent1"/>
                </a:solidFill>
                <a:latin typeface="Calibri" panose="020F0502020204030204" pitchFamily="34" charset="0"/>
                <a:cs typeface="Calibri" panose="020F0502020204030204" pitchFamily="34" charset="0"/>
              </a:rPr>
              <a:t> "the common weal.“</a:t>
            </a:r>
          </a:p>
          <a:p>
            <a:endParaRPr lang="en-US" b="0" i="0" dirty="0">
              <a:solidFill>
                <a:schemeClr val="accent1"/>
              </a:solidFill>
              <a:effectLst/>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Edgar Morin, </a:t>
            </a:r>
            <a:r>
              <a:rPr lang="it-IT" b="1" dirty="0"/>
              <a:t>«</a:t>
            </a:r>
            <a:r>
              <a:rPr lang="it-IT" dirty="0"/>
              <a:t> </a:t>
            </a:r>
            <a:r>
              <a:rPr lang="en-US" b="1" dirty="0">
                <a:latin typeface="Calibri" panose="020F0502020204030204" pitchFamily="34" charset="0"/>
                <a:cs typeface="Calibri" panose="020F0502020204030204" pitchFamily="34" charset="0"/>
              </a:rPr>
              <a:t>P</a:t>
            </a:r>
            <a:r>
              <a:rPr lang="fr-FR" b="1" dirty="0" err="1"/>
              <a:t>enser</a:t>
            </a:r>
            <a:r>
              <a:rPr lang="fr-FR" b="1" dirty="0"/>
              <a:t> la Méditerranée et méditerranéiser la pensée » </a:t>
            </a:r>
            <a:r>
              <a:rPr lang="en-US" dirty="0">
                <a:latin typeface="Calibri" panose="020F0502020204030204" pitchFamily="34" charset="0"/>
                <a:cs typeface="Calibri" panose="020F0502020204030204" pitchFamily="34" charset="0"/>
              </a:rPr>
              <a:t>“Thinking the Mediterranean and </a:t>
            </a:r>
            <a:r>
              <a:rPr lang="en-US" dirty="0" err="1">
                <a:latin typeface="Calibri" panose="020F0502020204030204" pitchFamily="34" charset="0"/>
                <a:cs typeface="Calibri" panose="020F0502020204030204" pitchFamily="34" charset="0"/>
              </a:rPr>
              <a:t>mediterraneize</a:t>
            </a:r>
            <a:r>
              <a:rPr lang="en-US" dirty="0">
                <a:latin typeface="Calibri" panose="020F0502020204030204" pitchFamily="34" charset="0"/>
                <a:cs typeface="Calibri" panose="020F0502020204030204" pitchFamily="34" charset="0"/>
              </a:rPr>
              <a:t> thinking”, </a:t>
            </a:r>
            <a:r>
              <a:rPr lang="en-US" i="1" dirty="0">
                <a:latin typeface="Calibri" panose="020F0502020204030204" pitchFamily="34" charset="0"/>
                <a:cs typeface="Calibri" panose="020F0502020204030204" pitchFamily="34" charset="0"/>
              </a:rPr>
              <a:t>Confluences </a:t>
            </a:r>
            <a:r>
              <a:rPr lang="en-US" i="1" dirty="0" err="1">
                <a:latin typeface="Calibri" panose="020F0502020204030204" pitchFamily="34" charset="0"/>
                <a:cs typeface="Calibri" panose="020F0502020204030204" pitchFamily="34" charset="0"/>
              </a:rPr>
              <a:t>Méditerranée</a:t>
            </a:r>
            <a:r>
              <a:rPr lang="en-US" dirty="0">
                <a:latin typeface="Calibri" panose="020F0502020204030204" pitchFamily="34" charset="0"/>
                <a:cs typeface="Calibri" panose="020F0502020204030204" pitchFamily="34" charset="0"/>
              </a:rPr>
              <a:t>, n°28, 1998-1999</a:t>
            </a:r>
          </a:p>
          <a:p>
            <a:pPr marL="285750" indent="-285750">
              <a:buFontTx/>
              <a:buChar char="-"/>
            </a:pPr>
            <a:r>
              <a:rPr lang="en-US" b="0" i="0" dirty="0">
                <a:effectLst/>
                <a:latin typeface="Calibri" panose="020F0502020204030204" pitchFamily="34" charset="0"/>
                <a:cs typeface="Calibri" panose="020F0502020204030204" pitchFamily="34" charset="0"/>
              </a:rPr>
              <a:t>To stop seeing the Mediterranean as a frontier of </a:t>
            </a:r>
            <a:r>
              <a:rPr lang="en-US" dirty="0">
                <a:latin typeface="Calibri" panose="020F0502020204030204" pitchFamily="34" charset="0"/>
                <a:cs typeface="Calibri" panose="020F0502020204030204" pitchFamily="34" charset="0"/>
              </a:rPr>
              <a:t>Europe but perceive it as a common good and a big communicator</a:t>
            </a:r>
          </a:p>
          <a:p>
            <a:pPr marL="285750" indent="-285750">
              <a:buFontTx/>
              <a:buChar char="-"/>
            </a:pPr>
            <a:r>
              <a:rPr lang="en-US" b="0" i="0" dirty="0">
                <a:effectLst/>
                <a:latin typeface="Calibri" panose="020F0502020204030204" pitchFamily="34" charset="0"/>
                <a:cs typeface="Calibri" panose="020F0502020204030204" pitchFamily="34" charset="0"/>
              </a:rPr>
              <a:t>To regenerate tricontinental communication</a:t>
            </a:r>
          </a:p>
          <a:p>
            <a:pPr marL="285750" indent="-285750">
              <a:buFontTx/>
              <a:buChar char="-"/>
            </a:pPr>
            <a:r>
              <a:rPr lang="en-US" dirty="0">
                <a:latin typeface="Calibri" panose="020F0502020204030204" pitchFamily="34" charset="0"/>
                <a:cs typeface="Calibri" panose="020F0502020204030204" pitchFamily="34" charset="0"/>
              </a:rPr>
              <a:t>To recognize </a:t>
            </a:r>
            <a:r>
              <a:rPr lang="en-US" i="1" dirty="0" err="1">
                <a:latin typeface="Calibri" panose="020F0502020204030204" pitchFamily="34" charset="0"/>
                <a:cs typeface="Calibri" panose="020F0502020204030204" pitchFamily="34" charset="0"/>
              </a:rPr>
              <a:t>madre</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nuestra</a:t>
            </a:r>
            <a:r>
              <a:rPr lang="en-US" i="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in our </a:t>
            </a:r>
            <a:r>
              <a:rPr lang="en-US" i="1" dirty="0">
                <a:latin typeface="Calibri" panose="020F0502020204030204" pitchFamily="34" charset="0"/>
                <a:cs typeface="Calibri" panose="020F0502020204030204" pitchFamily="34" charset="0"/>
              </a:rPr>
              <a:t>mare nostrum</a:t>
            </a:r>
          </a:p>
          <a:p>
            <a:r>
              <a:rPr lang="en-US" b="1" dirty="0">
                <a:latin typeface="Calibri" panose="020F0502020204030204" pitchFamily="34" charset="0"/>
                <a:cs typeface="Calibri" panose="020F0502020204030204" pitchFamily="34" charset="0"/>
              </a:rPr>
              <a:t>Jacques </a:t>
            </a:r>
            <a:r>
              <a:rPr lang="en-US" b="1" dirty="0" err="1">
                <a:latin typeface="Calibri" panose="020F0502020204030204" pitchFamily="34" charset="0"/>
                <a:cs typeface="Calibri" panose="020F0502020204030204" pitchFamily="34" charset="0"/>
              </a:rPr>
              <a:t>Attali</a:t>
            </a:r>
            <a:r>
              <a:rPr lang="en-US" b="1" dirty="0">
                <a:latin typeface="Calibri" panose="020F0502020204030204" pitchFamily="34" charset="0"/>
                <a:cs typeface="Calibri" panose="020F0502020204030204" pitchFamily="34" charset="0"/>
              </a:rPr>
              <a:t>, </a:t>
            </a:r>
            <a:r>
              <a:rPr lang="en-US" b="1" i="1" dirty="0" err="1">
                <a:latin typeface="Calibri" panose="020F0502020204030204" pitchFamily="34" charset="0"/>
                <a:cs typeface="Calibri" panose="020F0502020204030204" pitchFamily="34" charset="0"/>
              </a:rPr>
              <a:t>Histoires</a:t>
            </a:r>
            <a:r>
              <a:rPr lang="en-US" b="1" i="1" dirty="0">
                <a:latin typeface="Calibri" panose="020F0502020204030204" pitchFamily="34" charset="0"/>
                <a:cs typeface="Calibri" panose="020F0502020204030204" pitchFamily="34" charset="0"/>
              </a:rPr>
              <a:t> de la </a:t>
            </a:r>
            <a:r>
              <a:rPr lang="en-US" b="1" i="1" dirty="0" err="1">
                <a:latin typeface="Calibri" panose="020F0502020204030204" pitchFamily="34" charset="0"/>
                <a:cs typeface="Calibri" panose="020F0502020204030204" pitchFamily="34" charset="0"/>
              </a:rPr>
              <a:t>mer</a:t>
            </a:r>
            <a:r>
              <a:rPr lang="en-US" b="1" i="1"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2017</a:t>
            </a:r>
          </a:p>
          <a:p>
            <a:r>
              <a:rPr lang="en-US" b="0" dirty="0">
                <a:effectLst/>
                <a:latin typeface="Calibri" panose="020F0502020204030204" pitchFamily="34" charset="0"/>
                <a:cs typeface="Calibri" panose="020F0502020204030204" pitchFamily="34" charset="0"/>
              </a:rPr>
              <a:t>Against “continental tropism”</a:t>
            </a:r>
          </a:p>
        </p:txBody>
      </p:sp>
      <p:sp>
        <p:nvSpPr>
          <p:cNvPr id="3" name="Rectangle 2">
            <a:extLst>
              <a:ext uri="{FF2B5EF4-FFF2-40B4-BE49-F238E27FC236}">
                <a16:creationId xmlns:a16="http://schemas.microsoft.com/office/drawing/2014/main" id="{4031B891-BDD5-476B-A934-5E99140913DB}"/>
              </a:ext>
            </a:extLst>
          </p:cNvPr>
          <p:cNvSpPr>
            <a:spLocks noChangeArrowheads="1"/>
          </p:cNvSpPr>
          <p:nvPr/>
        </p:nvSpPr>
        <p:spPr bwMode="auto">
          <a:xfrm rot="20752348">
            <a:off x="3941281" y="4821811"/>
            <a:ext cx="70205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12</a:t>
            </a:r>
            <a:r>
              <a:rPr kumimoji="0" lang="en-US" altLang="fr-FR" sz="1400" b="1" i="0" u="none" strike="noStrike" cap="none" normalizeH="0" baseline="3000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a:t>
            </a:r>
            <a:r>
              <a:rPr kumimoji="0" lang="en-US" altLang="fr-FR" sz="14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international IAWIS/AIERTI conference (6-10 July 2020) at the University of Luxembourg</a:t>
            </a:r>
            <a:endParaRPr kumimoji="0" lang="fr-BE" altLang="fr-FR" sz="800" b="0"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BE" altLang="fr-FR" sz="1800" b="0" i="0" u="none" strike="noStrike" cap="none" normalizeH="0" baseline="0" dirty="0">
              <a:ln>
                <a:noFill/>
              </a:ln>
              <a:solidFill>
                <a:schemeClr val="tx1"/>
              </a:solidFill>
              <a:effectLst/>
              <a:latin typeface="Arial" panose="020B0604020202020204" pitchFamily="34" charset="0"/>
            </a:endParaRPr>
          </a:p>
        </p:txBody>
      </p:sp>
      <p:pic>
        <p:nvPicPr>
          <p:cNvPr id="2049" name="Picture 2" descr="Résultat de recherche d'images pour &quot;logo irma uni lu&quot;">
            <a:extLst>
              <a:ext uri="{FF2B5EF4-FFF2-40B4-BE49-F238E27FC236}">
                <a16:creationId xmlns:a16="http://schemas.microsoft.com/office/drawing/2014/main" id="{6001DE7C-BB34-42BC-BE41-2BB09B729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52348">
            <a:off x="6882278" y="5310801"/>
            <a:ext cx="742950" cy="6667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97E8C1A-6FF4-499D-98EE-1F4B9FD6A428}"/>
              </a:ext>
            </a:extLst>
          </p:cNvPr>
          <p:cNvSpPr>
            <a:spLocks noChangeArrowheads="1"/>
          </p:cNvSpPr>
          <p:nvPr/>
        </p:nvSpPr>
        <p:spPr bwMode="auto">
          <a:xfrm rot="20752348">
            <a:off x="8103456" y="4493363"/>
            <a:ext cx="2773452"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GB" altLang="fr-FR" sz="14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Sea and water in texts and images</a:t>
            </a:r>
            <a:endParaRPr kumimoji="0" lang="fr-BE" altLang="fr-FR" sz="800" b="0"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BE"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53452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48773" y="206903"/>
            <a:ext cx="6096000" cy="4062651"/>
          </a:xfrm>
          <a:prstGeom prst="rect">
            <a:avLst/>
          </a:prstGeom>
        </p:spPr>
        <p:txBody>
          <a:bodyPr>
            <a:spAutoFit/>
          </a:bodyPr>
          <a:lstStyle/>
          <a:p>
            <a:r>
              <a:rPr lang="it-IT" sz="1600" dirty="0">
                <a:latin typeface="Calibri" panose="020F0502020204030204" pitchFamily="34" charset="0"/>
                <a:cs typeface="Calibri" panose="020F0502020204030204" pitchFamily="34" charset="0"/>
              </a:rPr>
              <a:t>L’un lito e l’altro vidi infin </a:t>
            </a:r>
            <a:r>
              <a:rPr lang="it-IT" sz="1600" dirty="0">
                <a:solidFill>
                  <a:srgbClr val="FF0000"/>
                </a:solidFill>
                <a:latin typeface="Calibri" panose="020F0502020204030204" pitchFamily="34" charset="0"/>
                <a:cs typeface="Calibri" panose="020F0502020204030204" pitchFamily="34" charset="0"/>
              </a:rPr>
              <a:t>la Spagna</a:t>
            </a:r>
            <a:r>
              <a:rPr lang="it-IT" sz="1600" dirty="0">
                <a:latin typeface="Calibri" panose="020F0502020204030204" pitchFamily="34" charset="0"/>
                <a:cs typeface="Calibri" panose="020F0502020204030204" pitchFamily="34" charset="0"/>
              </a:rPr>
              <a:t>,</a:t>
            </a:r>
            <a:br>
              <a:rPr lang="it-IT" sz="1600" dirty="0">
                <a:latin typeface="Calibri" panose="020F0502020204030204" pitchFamily="34" charset="0"/>
                <a:cs typeface="Calibri" panose="020F0502020204030204" pitchFamily="34" charset="0"/>
              </a:rPr>
            </a:br>
            <a:r>
              <a:rPr lang="it-IT" sz="1600" dirty="0">
                <a:latin typeface="Calibri" panose="020F0502020204030204" pitchFamily="34" charset="0"/>
                <a:cs typeface="Calibri" panose="020F0502020204030204" pitchFamily="34" charset="0"/>
              </a:rPr>
              <a:t>fin nel </a:t>
            </a:r>
            <a:r>
              <a:rPr lang="it-IT" sz="1600" dirty="0">
                <a:solidFill>
                  <a:srgbClr val="FF0000"/>
                </a:solidFill>
                <a:latin typeface="Calibri" panose="020F0502020204030204" pitchFamily="34" charset="0"/>
                <a:cs typeface="Calibri" panose="020F0502020204030204" pitchFamily="34" charset="0"/>
              </a:rPr>
              <a:t>Morrocco</a:t>
            </a:r>
            <a:r>
              <a:rPr lang="it-IT" sz="1600" dirty="0">
                <a:latin typeface="Calibri" panose="020F0502020204030204" pitchFamily="34" charset="0"/>
                <a:cs typeface="Calibri" panose="020F0502020204030204" pitchFamily="34" charset="0"/>
              </a:rPr>
              <a:t>, e l’isola d’</a:t>
            </a:r>
            <a:r>
              <a:rPr lang="it-IT" sz="1600" dirty="0">
                <a:solidFill>
                  <a:srgbClr val="FF0000"/>
                </a:solidFill>
                <a:latin typeface="Calibri" panose="020F0502020204030204" pitchFamily="34" charset="0"/>
                <a:cs typeface="Calibri" panose="020F0502020204030204" pitchFamily="34" charset="0"/>
              </a:rPr>
              <a:t>i</a:t>
            </a:r>
            <a:r>
              <a:rPr lang="it-IT" sz="1600" dirty="0">
                <a:latin typeface="Calibri" panose="020F0502020204030204" pitchFamily="34" charset="0"/>
                <a:cs typeface="Calibri" panose="020F0502020204030204" pitchFamily="34" charset="0"/>
              </a:rPr>
              <a:t> </a:t>
            </a:r>
            <a:r>
              <a:rPr lang="it-IT" sz="1600" dirty="0">
                <a:solidFill>
                  <a:srgbClr val="FF0000"/>
                </a:solidFill>
                <a:latin typeface="Calibri" panose="020F0502020204030204" pitchFamily="34" charset="0"/>
                <a:cs typeface="Calibri" panose="020F0502020204030204" pitchFamily="34" charset="0"/>
              </a:rPr>
              <a:t>Sardi</a:t>
            </a:r>
            <a:r>
              <a:rPr lang="it-IT" sz="1600" dirty="0">
                <a:latin typeface="Calibri" panose="020F0502020204030204" pitchFamily="34" charset="0"/>
                <a:cs typeface="Calibri" panose="020F0502020204030204" pitchFamily="34" charset="0"/>
              </a:rPr>
              <a:t>,</a:t>
            </a:r>
            <a:br>
              <a:rPr lang="it-IT" sz="1600" dirty="0">
                <a:latin typeface="Calibri" panose="020F0502020204030204" pitchFamily="34" charset="0"/>
                <a:cs typeface="Calibri" panose="020F0502020204030204" pitchFamily="34" charset="0"/>
              </a:rPr>
            </a:br>
            <a:r>
              <a:rPr lang="it-IT" sz="1600" dirty="0">
                <a:latin typeface="Calibri" panose="020F0502020204030204" pitchFamily="34" charset="0"/>
                <a:cs typeface="Calibri" panose="020F0502020204030204" pitchFamily="34" charset="0"/>
              </a:rPr>
              <a:t>e </a:t>
            </a:r>
            <a:r>
              <a:rPr lang="it-IT" sz="1600" dirty="0" err="1">
                <a:latin typeface="Calibri" panose="020F0502020204030204" pitchFamily="34" charset="0"/>
                <a:cs typeface="Calibri" panose="020F0502020204030204" pitchFamily="34" charset="0"/>
              </a:rPr>
              <a:t>l’altre</a:t>
            </a:r>
            <a:r>
              <a:rPr lang="it-IT" sz="1600" dirty="0">
                <a:latin typeface="Calibri" panose="020F0502020204030204" pitchFamily="34" charset="0"/>
                <a:cs typeface="Calibri" panose="020F0502020204030204" pitchFamily="34" charset="0"/>
              </a:rPr>
              <a:t> che quel mare intorno bagna.</a:t>
            </a:r>
          </a:p>
          <a:p>
            <a:endParaRPr lang="it-IT" sz="1600" dirty="0">
              <a:latin typeface="Calibri" panose="020F0502020204030204" pitchFamily="34" charset="0"/>
              <a:cs typeface="Calibri" panose="020F0502020204030204" pitchFamily="34" charset="0"/>
            </a:endParaRPr>
          </a:p>
          <a:p>
            <a:r>
              <a:rPr lang="it-IT" sz="1600" dirty="0">
                <a:latin typeface="Calibri" panose="020F0502020204030204" pitchFamily="34" charset="0"/>
                <a:cs typeface="Calibri" panose="020F0502020204030204" pitchFamily="34" charset="0"/>
              </a:rPr>
              <a:t>Io </a:t>
            </a:r>
            <a:r>
              <a:rPr lang="it-IT" sz="1600" dirty="0" err="1">
                <a:latin typeface="Calibri" panose="020F0502020204030204" pitchFamily="34" charset="0"/>
                <a:cs typeface="Calibri" panose="020F0502020204030204" pitchFamily="34" charset="0"/>
              </a:rPr>
              <a:t>e’</a:t>
            </a:r>
            <a:r>
              <a:rPr lang="it-IT" sz="1600" dirty="0">
                <a:latin typeface="Calibri" panose="020F0502020204030204" pitchFamily="34" charset="0"/>
                <a:cs typeface="Calibri" panose="020F0502020204030204" pitchFamily="34" charset="0"/>
              </a:rPr>
              <a:t> compagni eravam vecchi e tardi</a:t>
            </a:r>
            <a:br>
              <a:rPr lang="it-IT" sz="1600" dirty="0">
                <a:latin typeface="Calibri" panose="020F0502020204030204" pitchFamily="34" charset="0"/>
                <a:cs typeface="Calibri" panose="020F0502020204030204" pitchFamily="34" charset="0"/>
              </a:rPr>
            </a:br>
            <a:r>
              <a:rPr lang="it-IT" sz="1600" dirty="0">
                <a:latin typeface="Calibri" panose="020F0502020204030204" pitchFamily="34" charset="0"/>
                <a:cs typeface="Calibri" panose="020F0502020204030204" pitchFamily="34" charset="0"/>
              </a:rPr>
              <a:t>quando venimmo a quella foce stretta</a:t>
            </a:r>
            <a:br>
              <a:rPr lang="it-IT" sz="1600" dirty="0">
                <a:latin typeface="Calibri" panose="020F0502020204030204" pitchFamily="34" charset="0"/>
                <a:cs typeface="Calibri" panose="020F0502020204030204" pitchFamily="34" charset="0"/>
              </a:rPr>
            </a:br>
            <a:r>
              <a:rPr lang="it-IT" sz="1600" dirty="0">
                <a:latin typeface="Calibri" panose="020F0502020204030204" pitchFamily="34" charset="0"/>
                <a:cs typeface="Calibri" panose="020F0502020204030204" pitchFamily="34" charset="0"/>
              </a:rPr>
              <a:t>dov’ </a:t>
            </a:r>
            <a:r>
              <a:rPr lang="it-IT" sz="1600" dirty="0">
                <a:solidFill>
                  <a:srgbClr val="FF0000"/>
                </a:solidFill>
                <a:latin typeface="Calibri" panose="020F0502020204030204" pitchFamily="34" charset="0"/>
                <a:cs typeface="Calibri" panose="020F0502020204030204" pitchFamily="34" charset="0"/>
              </a:rPr>
              <a:t>Ercule</a:t>
            </a:r>
            <a:r>
              <a:rPr lang="it-IT" sz="1600" dirty="0">
                <a:latin typeface="Calibri" panose="020F0502020204030204" pitchFamily="34" charset="0"/>
                <a:cs typeface="Calibri" panose="020F0502020204030204" pitchFamily="34" charset="0"/>
              </a:rPr>
              <a:t> segnò li suoi riguardi</a:t>
            </a:r>
          </a:p>
          <a:p>
            <a:r>
              <a:rPr lang="en-US" sz="1600" dirty="0">
                <a:solidFill>
                  <a:srgbClr val="00B050"/>
                </a:solidFill>
              </a:rPr>
              <a:t>[To the strait pass, where Hercules </a:t>
            </a:r>
            <a:r>
              <a:rPr lang="en-US" sz="1600" dirty="0" err="1">
                <a:solidFill>
                  <a:srgbClr val="00B050"/>
                </a:solidFill>
              </a:rPr>
              <a:t>ordain’d</a:t>
            </a:r>
            <a:br>
              <a:rPr lang="en-US" sz="1600" dirty="0">
                <a:solidFill>
                  <a:srgbClr val="00B050"/>
                </a:solidFill>
              </a:rPr>
            </a:br>
            <a:r>
              <a:rPr lang="en-US" sz="1600" dirty="0">
                <a:solidFill>
                  <a:srgbClr val="00B050"/>
                </a:solidFill>
              </a:rPr>
              <a:t>The </a:t>
            </a:r>
            <a:r>
              <a:rPr lang="en-US" sz="1600" dirty="0" err="1">
                <a:solidFill>
                  <a:srgbClr val="00B050"/>
                </a:solidFill>
              </a:rPr>
              <a:t>bound’ries</a:t>
            </a:r>
            <a:r>
              <a:rPr lang="en-US" sz="1600" dirty="0">
                <a:solidFill>
                  <a:srgbClr val="00B050"/>
                </a:solidFill>
              </a:rPr>
              <a:t> not to be </a:t>
            </a:r>
            <a:r>
              <a:rPr lang="en-US" sz="1600" dirty="0" err="1">
                <a:solidFill>
                  <a:srgbClr val="00B050"/>
                </a:solidFill>
              </a:rPr>
              <a:t>o’erstepp’ed</a:t>
            </a:r>
            <a:r>
              <a:rPr lang="en-US" sz="1600" dirty="0">
                <a:solidFill>
                  <a:srgbClr val="00B050"/>
                </a:solidFill>
              </a:rPr>
              <a:t> by man]</a:t>
            </a:r>
            <a:r>
              <a:rPr lang="en-US" sz="1600" dirty="0"/>
              <a:t>.</a:t>
            </a:r>
            <a:r>
              <a:rPr lang="en-US" dirty="0"/>
              <a:t> </a:t>
            </a:r>
            <a:endParaRPr lang="it-IT" sz="1600" dirty="0">
              <a:latin typeface="Calibri" panose="020F0502020204030204" pitchFamily="34" charset="0"/>
              <a:cs typeface="Calibri" panose="020F0502020204030204" pitchFamily="34" charset="0"/>
            </a:endParaRPr>
          </a:p>
          <a:p>
            <a:endParaRPr lang="it-IT" sz="1600" dirty="0">
              <a:latin typeface="Calibri" panose="020F0502020204030204" pitchFamily="34" charset="0"/>
              <a:cs typeface="Calibri" panose="020F0502020204030204" pitchFamily="34" charset="0"/>
            </a:endParaRPr>
          </a:p>
          <a:p>
            <a:r>
              <a:rPr lang="it-IT" sz="1600" dirty="0">
                <a:latin typeface="Calibri" panose="020F0502020204030204" pitchFamily="34" charset="0"/>
                <a:cs typeface="Calibri" panose="020F0502020204030204" pitchFamily="34" charset="0"/>
              </a:rPr>
              <a:t>acciò che l’uom più oltre non si metta;</a:t>
            </a:r>
            <a:br>
              <a:rPr lang="it-IT" sz="1600" dirty="0">
                <a:latin typeface="Calibri" panose="020F0502020204030204" pitchFamily="34" charset="0"/>
                <a:cs typeface="Calibri" panose="020F0502020204030204" pitchFamily="34" charset="0"/>
              </a:rPr>
            </a:br>
            <a:r>
              <a:rPr lang="it-IT" sz="1600" dirty="0">
                <a:latin typeface="Calibri" panose="020F0502020204030204" pitchFamily="34" charset="0"/>
                <a:cs typeface="Calibri" panose="020F0502020204030204" pitchFamily="34" charset="0"/>
              </a:rPr>
              <a:t>da la man destra mi lasciai </a:t>
            </a:r>
            <a:r>
              <a:rPr lang="it-IT" sz="1600" dirty="0">
                <a:solidFill>
                  <a:srgbClr val="FF0000"/>
                </a:solidFill>
                <a:latin typeface="Calibri" panose="020F0502020204030204" pitchFamily="34" charset="0"/>
                <a:cs typeface="Calibri" panose="020F0502020204030204" pitchFamily="34" charset="0"/>
              </a:rPr>
              <a:t>Sibilia [Sevilla]</a:t>
            </a:r>
            <a:r>
              <a:rPr lang="it-IT" sz="1600" dirty="0">
                <a:latin typeface="Calibri" panose="020F0502020204030204" pitchFamily="34" charset="0"/>
                <a:cs typeface="Calibri" panose="020F0502020204030204" pitchFamily="34" charset="0"/>
              </a:rPr>
              <a:t>,</a:t>
            </a:r>
            <a:br>
              <a:rPr lang="it-IT" sz="1600" dirty="0">
                <a:latin typeface="Calibri" panose="020F0502020204030204" pitchFamily="34" charset="0"/>
                <a:cs typeface="Calibri" panose="020F0502020204030204" pitchFamily="34" charset="0"/>
              </a:rPr>
            </a:br>
            <a:r>
              <a:rPr lang="it-IT" sz="1600" dirty="0">
                <a:latin typeface="Calibri" panose="020F0502020204030204" pitchFamily="34" charset="0"/>
                <a:cs typeface="Calibri" panose="020F0502020204030204" pitchFamily="34" charset="0"/>
              </a:rPr>
              <a:t>da l’altra già m'avea lasciata </a:t>
            </a:r>
            <a:r>
              <a:rPr lang="it-IT" sz="1600" dirty="0">
                <a:solidFill>
                  <a:srgbClr val="FF0000"/>
                </a:solidFill>
                <a:latin typeface="Calibri" panose="020F0502020204030204" pitchFamily="34" charset="0"/>
                <a:cs typeface="Calibri" panose="020F0502020204030204" pitchFamily="34" charset="0"/>
              </a:rPr>
              <a:t>Setta [Ceuta] </a:t>
            </a:r>
            <a:r>
              <a:rPr lang="it-IT" sz="1600" dirty="0">
                <a:latin typeface="Calibri" panose="020F0502020204030204" pitchFamily="34" charset="0"/>
                <a:cs typeface="Calibri" panose="020F0502020204030204" pitchFamily="34" charset="0"/>
              </a:rPr>
              <a:t>(90-111)</a:t>
            </a:r>
          </a:p>
          <a:p>
            <a:endParaRPr lang="it-IT" sz="1600" dirty="0">
              <a:latin typeface="Calibri" panose="020F0502020204030204" pitchFamily="34" charset="0"/>
              <a:cs typeface="Calibri" panose="020F0502020204030204" pitchFamily="34" charset="0"/>
            </a:endParaRPr>
          </a:p>
          <a:p>
            <a:endParaRPr lang="it-IT" sz="1600" dirty="0">
              <a:latin typeface="Calibri" panose="020F0502020204030204" pitchFamily="34" charset="0"/>
              <a:cs typeface="Calibri" panose="020F0502020204030204" pitchFamily="34" charset="0"/>
            </a:endParaRPr>
          </a:p>
          <a:p>
            <a:endParaRPr lang="it-IT" sz="1600" dirty="0">
              <a:solidFill>
                <a:srgbClr val="8E8C8C"/>
              </a:solidFill>
              <a:latin typeface="georgia" panose="02040502050405020303" pitchFamily="18" charset="0"/>
            </a:endParaRPr>
          </a:p>
        </p:txBody>
      </p:sp>
      <p:sp>
        <p:nvSpPr>
          <p:cNvPr id="4" name="Rectangle 3"/>
          <p:cNvSpPr/>
          <p:nvPr/>
        </p:nvSpPr>
        <p:spPr>
          <a:xfrm>
            <a:off x="596174" y="59669"/>
            <a:ext cx="6096001" cy="5047536"/>
          </a:xfrm>
          <a:prstGeom prst="rect">
            <a:avLst/>
          </a:prstGeom>
        </p:spPr>
        <p:txBody>
          <a:bodyPr>
            <a:spAutoFit/>
          </a:bodyPr>
          <a:lstStyle/>
          <a:p>
            <a:r>
              <a:rPr lang="it-IT" sz="1600" dirty="0"/>
              <a:t>Quando</a:t>
            </a:r>
          </a:p>
          <a:p>
            <a:endParaRPr lang="it-IT" sz="1600" dirty="0"/>
          </a:p>
          <a:p>
            <a:r>
              <a:rPr lang="it-IT" sz="1600" dirty="0"/>
              <a:t>mi diparti’ da Circe, che sottrasse</a:t>
            </a:r>
            <a:br>
              <a:rPr lang="it-IT" sz="1600" dirty="0"/>
            </a:br>
            <a:r>
              <a:rPr lang="it-IT" sz="1600" dirty="0"/>
              <a:t>me più d’un anno là presso a </a:t>
            </a:r>
            <a:r>
              <a:rPr lang="it-IT" sz="1600" dirty="0">
                <a:solidFill>
                  <a:srgbClr val="FF0000"/>
                </a:solidFill>
              </a:rPr>
              <a:t>Gaeta</a:t>
            </a:r>
            <a:r>
              <a:rPr lang="it-IT" sz="1600" dirty="0"/>
              <a:t>,</a:t>
            </a:r>
            <a:br>
              <a:rPr lang="it-IT" sz="1600" dirty="0"/>
            </a:br>
            <a:r>
              <a:rPr lang="it-IT" sz="1600" dirty="0"/>
              <a:t>prima che sì Enëa la nomasse,</a:t>
            </a:r>
          </a:p>
          <a:p>
            <a:endParaRPr lang="it-IT" sz="1600" dirty="0"/>
          </a:p>
          <a:p>
            <a:r>
              <a:rPr lang="it-IT" sz="1600" dirty="0"/>
              <a:t>né dolcezza di figlio, né la pieta</a:t>
            </a:r>
            <a:br>
              <a:rPr lang="it-IT" sz="1600" dirty="0"/>
            </a:br>
            <a:r>
              <a:rPr lang="it-IT" sz="1600" dirty="0"/>
              <a:t>del vecchio padre, né ‘l debito amore</a:t>
            </a:r>
            <a:br>
              <a:rPr lang="it-IT" sz="1600" dirty="0"/>
            </a:br>
            <a:r>
              <a:rPr lang="it-IT" sz="1600" dirty="0"/>
              <a:t>lo qual dovea Penelopè far lieta,</a:t>
            </a:r>
          </a:p>
          <a:p>
            <a:endParaRPr lang="it-IT" sz="1600" dirty="0"/>
          </a:p>
          <a:p>
            <a:r>
              <a:rPr lang="it-IT" sz="1600" dirty="0"/>
              <a:t>vincer potero dentro a me </a:t>
            </a:r>
            <a:r>
              <a:rPr lang="it-IT" sz="1600" dirty="0">
                <a:solidFill>
                  <a:srgbClr val="FF0000"/>
                </a:solidFill>
              </a:rPr>
              <a:t>l’ardore</a:t>
            </a:r>
            <a:br>
              <a:rPr lang="it-IT" sz="1600" dirty="0"/>
            </a:br>
            <a:r>
              <a:rPr lang="it-IT" sz="1600" dirty="0"/>
              <a:t>ch’i’ ebbi a divenir del mondo esperto</a:t>
            </a:r>
            <a:br>
              <a:rPr lang="it-IT" sz="1600" dirty="0"/>
            </a:br>
            <a:r>
              <a:rPr lang="it-IT" sz="1600" dirty="0"/>
              <a:t>e de li vizi umani e del valore;</a:t>
            </a:r>
          </a:p>
          <a:p>
            <a:endParaRPr lang="it-IT" sz="1600" dirty="0"/>
          </a:p>
          <a:p>
            <a:r>
              <a:rPr lang="it-IT" sz="1600" b="1" dirty="0">
                <a:solidFill>
                  <a:srgbClr val="FF0000"/>
                </a:solidFill>
              </a:rPr>
              <a:t>ma misi me per l’alto mare aperto</a:t>
            </a:r>
          </a:p>
          <a:p>
            <a:r>
              <a:rPr lang="en-US" dirty="0">
                <a:solidFill>
                  <a:srgbClr val="00B050"/>
                </a:solidFill>
              </a:rPr>
              <a:t>[</a:t>
            </a:r>
            <a:r>
              <a:rPr lang="en-US" sz="1600" dirty="0">
                <a:solidFill>
                  <a:srgbClr val="00B050"/>
                </a:solidFill>
              </a:rPr>
              <a:t>Forth I </a:t>
            </a:r>
            <a:r>
              <a:rPr lang="en-US" sz="1600" dirty="0" err="1">
                <a:solidFill>
                  <a:srgbClr val="00B050"/>
                </a:solidFill>
              </a:rPr>
              <a:t>sail’d</a:t>
            </a:r>
            <a:br>
              <a:rPr lang="en-US" sz="1600" dirty="0">
                <a:solidFill>
                  <a:srgbClr val="00B050"/>
                </a:solidFill>
              </a:rPr>
            </a:br>
            <a:r>
              <a:rPr lang="en-US" sz="1600" dirty="0">
                <a:solidFill>
                  <a:srgbClr val="00B050"/>
                </a:solidFill>
              </a:rPr>
              <a:t>Into the deep illimitable main,] </a:t>
            </a:r>
            <a:br>
              <a:rPr lang="it-IT" sz="1600" dirty="0">
                <a:solidFill>
                  <a:srgbClr val="00B050"/>
                </a:solidFill>
              </a:rPr>
            </a:br>
            <a:r>
              <a:rPr lang="it-IT" sz="1600" dirty="0"/>
              <a:t>sol con un legno e con quella compagna</a:t>
            </a:r>
            <a:br>
              <a:rPr lang="it-IT" sz="1600" dirty="0"/>
            </a:br>
            <a:r>
              <a:rPr lang="it-IT" sz="1600" dirty="0"/>
              <a:t>picciola da la qual non fui diserto.</a:t>
            </a:r>
          </a:p>
          <a:p>
            <a:endParaRPr lang="it-IT" sz="1600" dirty="0"/>
          </a:p>
        </p:txBody>
      </p:sp>
      <p:sp>
        <p:nvSpPr>
          <p:cNvPr id="2" name="Rectangle 1"/>
          <p:cNvSpPr/>
          <p:nvPr/>
        </p:nvSpPr>
        <p:spPr>
          <a:xfrm rot="20514967">
            <a:off x="3587856" y="4181604"/>
            <a:ext cx="6596201" cy="1569660"/>
          </a:xfrm>
          <a:prstGeom prst="rect">
            <a:avLst/>
          </a:prstGeom>
        </p:spPr>
        <p:txBody>
          <a:bodyPr wrap="square">
            <a:spAutoFit/>
          </a:bodyPr>
          <a:lstStyle/>
          <a:p>
            <a:r>
              <a:rPr lang="en-GB" sz="1600" dirty="0">
                <a:solidFill>
                  <a:schemeClr val="accent1"/>
                </a:solidFill>
              </a:rPr>
              <a:t>“ </a:t>
            </a:r>
            <a:r>
              <a:rPr lang="fr-BE" sz="1600" dirty="0">
                <a:solidFill>
                  <a:schemeClr val="accent1"/>
                </a:solidFill>
              </a:rPr>
              <a:t> … </a:t>
            </a:r>
            <a:r>
              <a:rPr lang="it-IT" sz="1600" b="1" i="1" dirty="0">
                <a:solidFill>
                  <a:schemeClr val="accent1"/>
                </a:solidFill>
              </a:rPr>
              <a:t>Ma misi me per l’alto mare aperto</a:t>
            </a:r>
            <a:r>
              <a:rPr lang="it-IT" sz="1600" b="1" dirty="0">
                <a:solidFill>
                  <a:schemeClr val="accent1"/>
                </a:solidFill>
              </a:rPr>
              <a:t>.</a:t>
            </a:r>
          </a:p>
          <a:p>
            <a:r>
              <a:rPr lang="it-IT" sz="1600" dirty="0">
                <a:solidFill>
                  <a:schemeClr val="accent1"/>
                </a:solidFill>
              </a:rPr>
              <a:t>Di questo si, di questo sono sicuro, sono in grado di spiegare a Pikolo, di distinguere perché « misi me » non è « je me mis », è molto piu forte e più audace, è un vincolo infranto,  è scagliare se stessi al di là di una barriera, noi conosciamo bene questo impulso</a:t>
            </a:r>
            <a:r>
              <a:rPr lang="en-GB" sz="1600" dirty="0">
                <a:solidFill>
                  <a:schemeClr val="accent1"/>
                </a:solidFill>
              </a:rPr>
              <a:t>.”</a:t>
            </a:r>
            <a:r>
              <a:rPr lang="it-IT" sz="1600" dirty="0">
                <a:solidFill>
                  <a:schemeClr val="accent1"/>
                </a:solidFill>
              </a:rPr>
              <a:t> (</a:t>
            </a:r>
            <a:r>
              <a:rPr lang="fr-BE" sz="1600" dirty="0">
                <a:solidFill>
                  <a:schemeClr val="accent1"/>
                </a:solidFill>
              </a:rPr>
              <a:t>Primo Levi, </a:t>
            </a:r>
            <a:r>
              <a:rPr lang="en-GB" sz="1600" dirty="0">
                <a:solidFill>
                  <a:schemeClr val="accent1"/>
                </a:solidFill>
              </a:rPr>
              <a:t>“</a:t>
            </a:r>
            <a:r>
              <a:rPr lang="fr-BE" sz="1600" dirty="0">
                <a:solidFill>
                  <a:schemeClr val="accent1"/>
                </a:solidFill>
              </a:rPr>
              <a:t>Il canto di Ulysse</a:t>
            </a:r>
            <a:r>
              <a:rPr lang="en-GB" sz="1600" dirty="0">
                <a:solidFill>
                  <a:schemeClr val="accent1"/>
                </a:solidFill>
              </a:rPr>
              <a:t>”</a:t>
            </a:r>
            <a:r>
              <a:rPr lang="fr-BE" sz="1600" dirty="0">
                <a:solidFill>
                  <a:schemeClr val="accent1"/>
                </a:solidFill>
              </a:rPr>
              <a:t> in </a:t>
            </a:r>
            <a:r>
              <a:rPr lang="fr-BE" sz="1600" i="1" dirty="0">
                <a:solidFill>
                  <a:schemeClr val="accent1"/>
                </a:solidFill>
              </a:rPr>
              <a:t>Se </a:t>
            </a:r>
            <a:r>
              <a:rPr lang="fr-BE" sz="1600" i="1" dirty="0" err="1">
                <a:solidFill>
                  <a:schemeClr val="accent1"/>
                </a:solidFill>
              </a:rPr>
              <a:t>questo</a:t>
            </a:r>
            <a:r>
              <a:rPr lang="fr-BE" sz="1600" i="1" dirty="0">
                <a:solidFill>
                  <a:schemeClr val="accent1"/>
                </a:solidFill>
              </a:rPr>
              <a:t> è un </a:t>
            </a:r>
            <a:r>
              <a:rPr lang="fr-BE" sz="1600" i="1" dirty="0" err="1">
                <a:solidFill>
                  <a:schemeClr val="accent1"/>
                </a:solidFill>
              </a:rPr>
              <a:t>uomo</a:t>
            </a:r>
            <a:r>
              <a:rPr lang="fr-BE" sz="1600" dirty="0">
                <a:solidFill>
                  <a:schemeClr val="accent1"/>
                </a:solidFill>
              </a:rPr>
              <a:t>, 1958</a:t>
            </a:r>
            <a:r>
              <a:rPr lang="it-IT" sz="1600" dirty="0">
                <a:solidFill>
                  <a:schemeClr val="accent1"/>
                </a:solidFill>
              </a:rPr>
              <a:t>)</a:t>
            </a:r>
          </a:p>
        </p:txBody>
      </p:sp>
      <p:sp>
        <p:nvSpPr>
          <p:cNvPr id="5" name="Rectangle 4"/>
          <p:cNvSpPr/>
          <p:nvPr/>
        </p:nvSpPr>
        <p:spPr>
          <a:xfrm>
            <a:off x="5074056" y="5990319"/>
            <a:ext cx="184731" cy="369332"/>
          </a:xfrm>
          <a:prstGeom prst="rect">
            <a:avLst/>
          </a:prstGeom>
        </p:spPr>
        <p:txBody>
          <a:bodyPr wrap="none">
            <a:spAutoFit/>
          </a:bodyPr>
          <a:lstStyle/>
          <a:p>
            <a:endParaRPr lang="en-US" dirty="0">
              <a:solidFill>
                <a:srgbClr val="00B050"/>
              </a:solidFill>
            </a:endParaRPr>
          </a:p>
        </p:txBody>
      </p:sp>
    </p:spTree>
    <p:extLst>
      <p:ext uri="{BB962C8B-B14F-4D97-AF65-F5344CB8AC3E}">
        <p14:creationId xmlns:p14="http://schemas.microsoft.com/office/powerpoint/2010/main" val="592551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ésultat de recherche d'images pour &quot;projection mercator peter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67" y="365636"/>
            <a:ext cx="5141360" cy="32720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1119" y="3693483"/>
            <a:ext cx="8464492" cy="369332"/>
          </a:xfrm>
          <a:prstGeom prst="rect">
            <a:avLst/>
          </a:prstGeom>
          <a:noFill/>
        </p:spPr>
        <p:txBody>
          <a:bodyPr wrap="square" rtlCol="0">
            <a:spAutoFit/>
          </a:bodyPr>
          <a:lstStyle/>
          <a:p>
            <a:r>
              <a:rPr lang="fr-BE" dirty="0" err="1">
                <a:solidFill>
                  <a:srgbClr val="0070C0"/>
                </a:solidFill>
              </a:rPr>
              <a:t>Mercator’s</a:t>
            </a:r>
            <a:r>
              <a:rPr lang="fr-BE" dirty="0">
                <a:solidFill>
                  <a:srgbClr val="0070C0"/>
                </a:solidFill>
              </a:rPr>
              <a:t> projection (1569) in black / Gall-Peters’ projection (19th-20th C) in green</a:t>
            </a:r>
          </a:p>
        </p:txBody>
      </p:sp>
      <p:sp>
        <p:nvSpPr>
          <p:cNvPr id="5" name="TextBox 4"/>
          <p:cNvSpPr txBox="1"/>
          <p:nvPr/>
        </p:nvSpPr>
        <p:spPr>
          <a:xfrm>
            <a:off x="1477108" y="265723"/>
            <a:ext cx="237566" cy="369332"/>
          </a:xfrm>
          <a:prstGeom prst="rect">
            <a:avLst/>
          </a:prstGeom>
          <a:noFill/>
        </p:spPr>
        <p:txBody>
          <a:bodyPr wrap="none" rtlCol="0">
            <a:spAutoFit/>
          </a:bodyPr>
          <a:lstStyle/>
          <a:p>
            <a:r>
              <a:rPr lang="fr-FR" b="1" dirty="0"/>
              <a:t> </a:t>
            </a:r>
            <a:endParaRPr lang="en-US" b="1" dirty="0"/>
          </a:p>
        </p:txBody>
      </p:sp>
      <p:sp>
        <p:nvSpPr>
          <p:cNvPr id="7" name="Rectangle 6"/>
          <p:cNvSpPr/>
          <p:nvPr/>
        </p:nvSpPr>
        <p:spPr>
          <a:xfrm>
            <a:off x="837266" y="4337107"/>
            <a:ext cx="8474514" cy="1870512"/>
          </a:xfrm>
          <a:prstGeom prst="rect">
            <a:avLst/>
          </a:prstGeom>
        </p:spPr>
        <p:txBody>
          <a:bodyPr wrap="square">
            <a:spAutoFit/>
          </a:bodyPr>
          <a:lstStyle/>
          <a:p>
            <a:pPr>
              <a:lnSpc>
                <a:spcPct val="107000"/>
              </a:lnSpc>
              <a:spcAft>
                <a:spcPts val="0"/>
              </a:spcAft>
            </a:pPr>
            <a:r>
              <a:rPr lang="en-US" dirty="0">
                <a:ea typeface="Times New Roman" panose="02020603050405020304" pitchFamily="18" charset="0"/>
                <a:cs typeface="Times New Roman" panose="02020603050405020304" pitchFamily="18" charset="0"/>
              </a:rPr>
              <a:t>“Will Europe become </a:t>
            </a:r>
            <a:r>
              <a:rPr lang="en-US" i="1" dirty="0">
                <a:ea typeface="Times New Roman" panose="02020603050405020304" pitchFamily="18" charset="0"/>
                <a:cs typeface="Times New Roman" panose="02020603050405020304" pitchFamily="18" charset="0"/>
              </a:rPr>
              <a:t>what it is in reality</a:t>
            </a:r>
            <a:r>
              <a:rPr lang="en-US" dirty="0">
                <a:ea typeface="Times New Roman" panose="02020603050405020304" pitchFamily="18" charset="0"/>
                <a:cs typeface="Times New Roman" panose="02020603050405020304" pitchFamily="18" charset="0"/>
              </a:rPr>
              <a:t> </a:t>
            </a:r>
            <a:r>
              <a:rPr lang="fr-FR" dirty="0"/>
              <a:t> –</a:t>
            </a:r>
            <a:r>
              <a:rPr lang="en-US" dirty="0">
                <a:ea typeface="Times New Roman" panose="02020603050405020304" pitchFamily="18" charset="0"/>
                <a:cs typeface="Times New Roman" panose="02020603050405020304" pitchFamily="18" charset="0"/>
              </a:rPr>
              <a:t> that is, a little </a:t>
            </a:r>
            <a:r>
              <a:rPr lang="en-US" dirty="0">
                <a:solidFill>
                  <a:srgbClr val="FF0000"/>
                </a:solidFill>
                <a:ea typeface="Times New Roman" panose="02020603050405020304" pitchFamily="18" charset="0"/>
                <a:cs typeface="Times New Roman" panose="02020603050405020304" pitchFamily="18" charset="0"/>
              </a:rPr>
              <a:t>promontory</a:t>
            </a:r>
            <a:r>
              <a:rPr lang="en-US" dirty="0">
                <a:ea typeface="Times New Roman" panose="02020603050405020304" pitchFamily="18" charset="0"/>
                <a:cs typeface="Times New Roman" panose="02020603050405020304" pitchFamily="18" charset="0"/>
              </a:rPr>
              <a:t> on the continent of Asia? Or will it remain </a:t>
            </a:r>
            <a:r>
              <a:rPr lang="en-US" i="1" dirty="0">
                <a:ea typeface="Times New Roman" panose="02020603050405020304" pitchFamily="18" charset="0"/>
                <a:cs typeface="Times New Roman" panose="02020603050405020304" pitchFamily="18" charset="0"/>
              </a:rPr>
              <a:t>what it seems</a:t>
            </a:r>
            <a:r>
              <a:rPr lang="en-US" dirty="0">
                <a:ea typeface="Times New Roman" panose="02020603050405020304" pitchFamily="18" charset="0"/>
                <a:cs typeface="Times New Roman" panose="02020603050405020304" pitchFamily="18" charset="0"/>
              </a:rPr>
              <a:t> </a:t>
            </a:r>
            <a:r>
              <a:rPr lang="fr-FR" dirty="0"/>
              <a:t> –</a:t>
            </a:r>
            <a:r>
              <a:rPr lang="en-US" dirty="0">
                <a:ea typeface="Times New Roman" panose="02020603050405020304" pitchFamily="18" charset="0"/>
                <a:cs typeface="Times New Roman" panose="02020603050405020304" pitchFamily="18" charset="0"/>
              </a:rPr>
              <a:t> that is, the elect portion of the terrestrial globe, the pearl of the sphere, the </a:t>
            </a:r>
            <a:r>
              <a:rPr lang="en-US" b="1" dirty="0">
                <a:solidFill>
                  <a:srgbClr val="FF0000"/>
                </a:solidFill>
                <a:ea typeface="Times New Roman" panose="02020603050405020304" pitchFamily="18" charset="0"/>
                <a:cs typeface="Times New Roman" panose="02020603050405020304" pitchFamily="18" charset="0"/>
              </a:rPr>
              <a:t>brain</a:t>
            </a:r>
            <a:r>
              <a:rPr lang="en-US" dirty="0">
                <a:ea typeface="Times New Roman" panose="02020603050405020304" pitchFamily="18" charset="0"/>
                <a:cs typeface="Times New Roman" panose="02020603050405020304" pitchFamily="18" charset="0"/>
              </a:rPr>
              <a:t> of a vast body?”  </a:t>
            </a:r>
            <a:r>
              <a:rPr lang="en-US" dirty="0">
                <a:solidFill>
                  <a:srgbClr val="FF0000"/>
                </a:solidFill>
                <a:ea typeface="Times New Roman" panose="02020603050405020304" pitchFamily="18" charset="0"/>
                <a:cs typeface="Times New Roman" panose="02020603050405020304" pitchFamily="18" charset="0"/>
              </a:rPr>
              <a:t>mind, psyche, </a:t>
            </a:r>
            <a:r>
              <a:rPr lang="en-US" i="1" dirty="0">
                <a:solidFill>
                  <a:srgbClr val="FF0000"/>
                </a:solidFill>
                <a:ea typeface="Times New Roman" panose="02020603050405020304" pitchFamily="18" charset="0"/>
                <a:cs typeface="Times New Roman" panose="02020603050405020304" pitchFamily="18" charset="0"/>
              </a:rPr>
              <a:t>genius</a:t>
            </a:r>
          </a:p>
          <a:p>
            <a:pPr>
              <a:lnSpc>
                <a:spcPct val="107000"/>
              </a:lnSpc>
              <a:spcAft>
                <a:spcPts val="0"/>
              </a:spcAft>
            </a:pPr>
            <a:r>
              <a:rPr lang="en-US" i="1" dirty="0">
                <a:ea typeface="Times New Roman" panose="02020603050405020304" pitchFamily="18" charset="0"/>
                <a:cs typeface="Times New Roman" panose="02020603050405020304" pitchFamily="18" charset="0"/>
              </a:rPr>
              <a:t>“</a:t>
            </a:r>
            <a:r>
              <a:rPr lang="en-US" i="1" dirty="0" err="1">
                <a:ea typeface="Times New Roman" panose="02020603050405020304" pitchFamily="18" charset="0"/>
                <a:cs typeface="Times New Roman" panose="02020603050405020304" pitchFamily="18" charset="0"/>
              </a:rPr>
              <a:t>deminutio</a:t>
            </a:r>
            <a:r>
              <a:rPr lang="en-US" i="1" dirty="0">
                <a:ea typeface="Times New Roman" panose="02020603050405020304" pitchFamily="18" charset="0"/>
                <a:cs typeface="Times New Roman" panose="02020603050405020304" pitchFamily="18" charset="0"/>
              </a:rPr>
              <a:t> capitis” &lt; </a:t>
            </a:r>
            <a:r>
              <a:rPr lang="en-US" b="1" i="1" dirty="0">
                <a:solidFill>
                  <a:srgbClr val="FF0000"/>
                </a:solidFill>
                <a:ea typeface="Times New Roman" panose="02020603050405020304" pitchFamily="18" charset="0"/>
                <a:cs typeface="Times New Roman" panose="02020603050405020304" pitchFamily="18" charset="0"/>
              </a:rPr>
              <a:t>caput</a:t>
            </a:r>
            <a:r>
              <a:rPr lang="en-US" i="1" dirty="0">
                <a:ea typeface="Times New Roman" panose="02020603050405020304" pitchFamily="18" charset="0"/>
                <a:cs typeface="Times New Roman" panose="02020603050405020304" pitchFamily="18" charset="0"/>
              </a:rPr>
              <a:t> : </a:t>
            </a:r>
            <a:r>
              <a:rPr lang="en-US" dirty="0">
                <a:ea typeface="Times New Roman" panose="02020603050405020304" pitchFamily="18" charset="0"/>
                <a:cs typeface="Times New Roman" panose="02020603050405020304" pitchFamily="18" charset="0"/>
              </a:rPr>
              <a:t>head/promontory</a:t>
            </a:r>
          </a:p>
          <a:p>
            <a:pPr>
              <a:lnSpc>
                <a:spcPct val="107000"/>
              </a:lnSpc>
              <a:spcAft>
                <a:spcPts val="0"/>
              </a:spcAft>
            </a:pPr>
            <a:r>
              <a:rPr lang="en-US" dirty="0">
                <a:ea typeface="Times New Roman" panose="02020603050405020304" pitchFamily="18" charset="0"/>
                <a:cs typeface="Times New Roman" panose="02020603050405020304" pitchFamily="18" charset="0"/>
              </a:rPr>
              <a:t>(</a:t>
            </a:r>
            <a:r>
              <a:rPr lang="fr-FR" b="1" dirty="0"/>
              <a:t>Paul Valéry, </a:t>
            </a:r>
            <a:r>
              <a:rPr lang="fr-FR" b="1" i="1" dirty="0"/>
              <a:t>The </a:t>
            </a:r>
            <a:r>
              <a:rPr lang="fr-FR" b="1" i="1" dirty="0" err="1"/>
              <a:t>Crisis</a:t>
            </a:r>
            <a:r>
              <a:rPr lang="fr-FR" b="1" i="1" dirty="0"/>
              <a:t> of the </a:t>
            </a:r>
            <a:r>
              <a:rPr lang="fr-FR" b="1" i="1" dirty="0" err="1"/>
              <a:t>Mind</a:t>
            </a:r>
            <a:r>
              <a:rPr lang="fr-FR" b="1" dirty="0"/>
              <a:t>, 2</a:t>
            </a:r>
            <a:r>
              <a:rPr lang="fr-FR" b="1" baseline="30000" dirty="0"/>
              <a:t>nd</a:t>
            </a:r>
            <a:r>
              <a:rPr lang="fr-FR" b="1" dirty="0"/>
              <a:t> </a:t>
            </a:r>
            <a:r>
              <a:rPr lang="fr-FR" b="1" dirty="0" err="1"/>
              <a:t>Letter</a:t>
            </a:r>
            <a:r>
              <a:rPr lang="fr-FR" b="1" dirty="0"/>
              <a:t>, 1919</a:t>
            </a:r>
            <a:r>
              <a:rPr lang="fr-FR" dirty="0"/>
              <a:t>, </a:t>
            </a:r>
            <a:r>
              <a:rPr lang="fr-FR" dirty="0" err="1"/>
              <a:t>transl</a:t>
            </a:r>
            <a:r>
              <a:rPr lang="fr-FR" dirty="0"/>
              <a:t>. </a:t>
            </a:r>
            <a:r>
              <a:rPr lang="en-US" dirty="0" err="1"/>
              <a:t>D.Folliot</a:t>
            </a:r>
            <a:r>
              <a:rPr lang="en-US" dirty="0"/>
              <a:t> and J. Mathews</a:t>
            </a:r>
            <a:r>
              <a:rPr lang="fr-FR" dirty="0"/>
              <a:t>)</a:t>
            </a:r>
            <a:endParaRPr lang="en-US" dirty="0"/>
          </a:p>
          <a:p>
            <a:pPr>
              <a:lnSpc>
                <a:spcPct val="107000"/>
              </a:lnSpc>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Double Bracket 10">
            <a:extLst>
              <a:ext uri="{FF2B5EF4-FFF2-40B4-BE49-F238E27FC236}">
                <a16:creationId xmlns:a16="http://schemas.microsoft.com/office/drawing/2014/main" id="{F696E266-7700-4C26-8CAB-7A43D80B993C}"/>
              </a:ext>
            </a:extLst>
          </p:cNvPr>
          <p:cNvSpPr/>
          <p:nvPr/>
        </p:nvSpPr>
        <p:spPr>
          <a:xfrm>
            <a:off x="4360048" y="660115"/>
            <a:ext cx="612398" cy="413570"/>
          </a:xfrm>
          <a:prstGeom prst="bracketPair">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cxnSp>
        <p:nvCxnSpPr>
          <p:cNvPr id="13" name="Straight Arrow Connector 12">
            <a:extLst>
              <a:ext uri="{FF2B5EF4-FFF2-40B4-BE49-F238E27FC236}">
                <a16:creationId xmlns:a16="http://schemas.microsoft.com/office/drawing/2014/main" id="{9EFC83B7-E4C9-475F-88B7-1E0428EF4153}"/>
              </a:ext>
            </a:extLst>
          </p:cNvPr>
          <p:cNvCxnSpPr>
            <a:cxnSpLocks/>
          </p:cNvCxnSpPr>
          <p:nvPr/>
        </p:nvCxnSpPr>
        <p:spPr>
          <a:xfrm flipV="1">
            <a:off x="3473042" y="833343"/>
            <a:ext cx="1193205" cy="3629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361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4" descr="Description: 6308569_rrEhk.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02" y="1052646"/>
            <a:ext cx="4996482" cy="2654381"/>
          </a:xfrm>
          <a:prstGeom prst="rect">
            <a:avLst/>
          </a:prstGeom>
          <a:noFill/>
          <a:extLst>
            <a:ext uri="{909E8E84-426E-40DD-AFC4-6F175D3DCCD1}">
              <a14:hiddenFill xmlns:a14="http://schemas.microsoft.com/office/drawing/2010/main">
                <a:solidFill>
                  <a:srgbClr val="FFFFFF"/>
                </a:solidFill>
              </a14:hiddenFill>
            </a:ext>
          </a:extLst>
        </p:spPr>
      </p:pic>
      <p:pic>
        <p:nvPicPr>
          <p:cNvPr id="1025" name="Content Placeholder 3" descr="Description: eur.jpg"/>
          <p:cNvPicPr>
            <a:picLocks noChangeAspect="1" noChangeArrowheads="1"/>
          </p:cNvPicPr>
          <p:nvPr/>
        </p:nvPicPr>
        <p:blipFill>
          <a:blip r:embed="rId3">
            <a:extLst>
              <a:ext uri="{28A0092B-C50C-407E-A947-70E740481C1C}">
                <a14:useLocalDpi xmlns:a14="http://schemas.microsoft.com/office/drawing/2010/main" val="0"/>
              </a:ext>
            </a:extLst>
          </a:blip>
          <a:srcRect t="12495" b="12495"/>
          <a:stretch>
            <a:fillRect/>
          </a:stretch>
        </p:blipFill>
        <p:spPr bwMode="auto">
          <a:xfrm>
            <a:off x="5618584" y="795725"/>
            <a:ext cx="5872308" cy="31682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864974" y="4445082"/>
            <a:ext cx="485859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15900" algn="l"/>
              </a:tabLst>
              <a:defRPr>
                <a:solidFill>
                  <a:schemeClr val="tx1"/>
                </a:solidFill>
                <a:latin typeface="Arial" panose="020B0604020202020204" pitchFamily="34" charset="0"/>
              </a:defRPr>
            </a:lvl1pPr>
            <a:lvl2pPr eaLnBrk="0" fontAlgn="base" hangingPunct="0">
              <a:spcBef>
                <a:spcPct val="0"/>
              </a:spcBef>
              <a:spcAft>
                <a:spcPct val="0"/>
              </a:spcAft>
              <a:tabLst>
                <a:tab pos="215900" algn="l"/>
              </a:tabLst>
              <a:defRPr>
                <a:solidFill>
                  <a:schemeClr val="tx1"/>
                </a:solidFill>
                <a:latin typeface="Arial" panose="020B0604020202020204" pitchFamily="34" charset="0"/>
              </a:defRPr>
            </a:lvl2pPr>
            <a:lvl3pPr eaLnBrk="0" fontAlgn="base" hangingPunct="0">
              <a:spcBef>
                <a:spcPct val="0"/>
              </a:spcBef>
              <a:spcAft>
                <a:spcPct val="0"/>
              </a:spcAft>
              <a:tabLst>
                <a:tab pos="215900" algn="l"/>
              </a:tabLst>
              <a:defRPr>
                <a:solidFill>
                  <a:schemeClr val="tx1"/>
                </a:solidFill>
                <a:latin typeface="Arial" panose="020B0604020202020204" pitchFamily="34" charset="0"/>
              </a:defRPr>
            </a:lvl3pPr>
            <a:lvl4pPr eaLnBrk="0" fontAlgn="base" hangingPunct="0">
              <a:spcBef>
                <a:spcPct val="0"/>
              </a:spcBef>
              <a:spcAft>
                <a:spcPct val="0"/>
              </a:spcAft>
              <a:tabLst>
                <a:tab pos="215900" algn="l"/>
              </a:tabLst>
              <a:defRPr>
                <a:solidFill>
                  <a:schemeClr val="tx1"/>
                </a:solidFill>
                <a:latin typeface="Arial" panose="020B0604020202020204" pitchFamily="34" charset="0"/>
              </a:defRPr>
            </a:lvl4pPr>
            <a:lvl5pPr eaLnBrk="0" fontAlgn="base" hangingPunct="0">
              <a:spcBef>
                <a:spcPct val="0"/>
              </a:spcBef>
              <a:spcAft>
                <a:spcPct val="0"/>
              </a:spcAft>
              <a:tabLst>
                <a:tab pos="215900" algn="l"/>
              </a:tabLst>
              <a:defRPr>
                <a:solidFill>
                  <a:schemeClr val="tx1"/>
                </a:solidFill>
                <a:latin typeface="Arial" panose="020B0604020202020204" pitchFamily="34" charset="0"/>
              </a:defRPr>
            </a:lvl5pPr>
            <a:lvl6pPr eaLnBrk="0" fontAlgn="base" hangingPunct="0">
              <a:spcBef>
                <a:spcPct val="0"/>
              </a:spcBef>
              <a:spcAft>
                <a:spcPct val="0"/>
              </a:spcAft>
              <a:tabLst>
                <a:tab pos="215900" algn="l"/>
              </a:tabLst>
              <a:defRPr>
                <a:solidFill>
                  <a:schemeClr val="tx1"/>
                </a:solidFill>
                <a:latin typeface="Arial" panose="020B0604020202020204" pitchFamily="34" charset="0"/>
              </a:defRPr>
            </a:lvl6pPr>
            <a:lvl7pPr eaLnBrk="0" fontAlgn="base" hangingPunct="0">
              <a:spcBef>
                <a:spcPct val="0"/>
              </a:spcBef>
              <a:spcAft>
                <a:spcPct val="0"/>
              </a:spcAft>
              <a:tabLst>
                <a:tab pos="215900" algn="l"/>
              </a:tabLst>
              <a:defRPr>
                <a:solidFill>
                  <a:schemeClr val="tx1"/>
                </a:solidFill>
                <a:latin typeface="Arial" panose="020B0604020202020204" pitchFamily="34" charset="0"/>
              </a:defRPr>
            </a:lvl7pPr>
            <a:lvl8pPr eaLnBrk="0" fontAlgn="base" hangingPunct="0">
              <a:spcBef>
                <a:spcPct val="0"/>
              </a:spcBef>
              <a:spcAft>
                <a:spcPct val="0"/>
              </a:spcAft>
              <a:tabLst>
                <a:tab pos="215900" algn="l"/>
              </a:tabLst>
              <a:defRPr>
                <a:solidFill>
                  <a:schemeClr val="tx1"/>
                </a:solidFill>
                <a:latin typeface="Arial" panose="020B0604020202020204" pitchFamily="34" charset="0"/>
              </a:defRPr>
            </a:lvl8pPr>
            <a:lvl9pPr eaLnBrk="0" fontAlgn="base" hangingPunct="0">
              <a:spcBef>
                <a:spcPct val="0"/>
              </a:spcBef>
              <a:spcAft>
                <a:spcPct val="0"/>
              </a:spcAft>
              <a:tabLst>
                <a:tab pos="2159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15900" algn="l"/>
              </a:tabLst>
            </a:pPr>
            <a:r>
              <a:rPr lang="de-DE" altLang="fr-FR" sz="1000" dirty="0" err="1"/>
              <a:t>Courtesy</a:t>
            </a:r>
            <a:r>
              <a:rPr lang="de-DE" altLang="fr-FR" sz="1000" dirty="0"/>
              <a:t> Isabel Marcos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66164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9410264" y="4765021"/>
            <a:ext cx="23756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rgbClr val="000000"/>
                </a:solidFill>
                <a:effectLst/>
                <a:ea typeface="Times New Roman" panose="02020603050405020304" pitchFamily="18" charset="0"/>
                <a:cs typeface="Times New Roman" panose="02020603050405020304" pitchFamily="18" charset="0"/>
              </a:rPr>
              <a:t> </a:t>
            </a:r>
            <a:br>
              <a:rPr kumimoji="0" lang="fr-FR" altLang="fr-FR" b="0" i="0" u="none" strike="noStrike" cap="none" normalizeH="0" baseline="0" dirty="0">
                <a:ln>
                  <a:noFill/>
                </a:ln>
                <a:solidFill>
                  <a:srgbClr val="000000"/>
                </a:solidFill>
                <a:effectLst/>
                <a:ea typeface="Times New Roman" panose="02020603050405020304" pitchFamily="18" charset="0"/>
                <a:cs typeface="Times New Roman" panose="02020603050405020304" pitchFamily="18" charset="0"/>
              </a:rPr>
            </a:br>
            <a:endParaRPr kumimoji="0" lang="fr-FR" altLang="fr-FR" b="0" i="0" u="none" strike="noStrike" cap="none" normalizeH="0" baseline="0" dirty="0">
              <a:ln>
                <a:noFill/>
              </a:ln>
              <a:solidFill>
                <a:schemeClr val="tx1"/>
              </a:solidFill>
              <a:effectLst/>
            </a:endParaRPr>
          </a:p>
        </p:txBody>
      </p:sp>
      <p:sp>
        <p:nvSpPr>
          <p:cNvPr id="2" name="Rectangle 2"/>
          <p:cNvSpPr>
            <a:spLocks noChangeArrowheads="1"/>
          </p:cNvSpPr>
          <p:nvPr/>
        </p:nvSpPr>
        <p:spPr bwMode="auto">
          <a:xfrm>
            <a:off x="7581167" y="184698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5" name="Rectangle 3"/>
          <p:cNvSpPr>
            <a:spLocks noChangeArrowheads="1"/>
          </p:cNvSpPr>
          <p:nvPr/>
        </p:nvSpPr>
        <p:spPr bwMode="auto">
          <a:xfrm>
            <a:off x="13584801" y="4432634"/>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fr-FR" altLang="fr-FR" b="0" i="0" u="none" strike="noStrike" cap="none" normalizeH="0" baseline="0" dirty="0">
                <a:ln>
                  <a:noFill/>
                </a:ln>
                <a:solidFill>
                  <a:srgbClr val="0000FF"/>
                </a:solidFill>
                <a:effectLst/>
                <a:ea typeface="Calibri" panose="020F0502020204030204" pitchFamily="34" charset="0"/>
                <a:cs typeface="Times New Roman" panose="02020603050405020304" pitchFamily="18" charset="0"/>
              </a:rPr>
            </a:br>
            <a:endParaRPr kumimoji="0" lang="fr-FR" altLang="fr-FR" b="0" i="0" u="none" strike="noStrike" cap="none" normalizeH="0" baseline="0" dirty="0">
              <a:ln>
                <a:noFill/>
              </a:ln>
              <a:solidFill>
                <a:schemeClr val="tx1"/>
              </a:solidFill>
              <a:effectLst/>
            </a:endParaRPr>
          </a:p>
        </p:txBody>
      </p:sp>
      <p:sp>
        <p:nvSpPr>
          <p:cNvPr id="7" name="Rectangle 5"/>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Rectangle 6"/>
          <p:cNvSpPr>
            <a:spLocks noChangeArrowheads="1"/>
          </p:cNvSpPr>
          <p:nvPr/>
        </p:nvSpPr>
        <p:spPr bwMode="auto">
          <a:xfrm>
            <a:off x="6003634" y="499178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fr-FR" altLang="fr-FR" b="0" i="0" u="none" strike="noStrike" cap="none" normalizeH="0" baseline="0" dirty="0">
                <a:ln>
                  <a:noFill/>
                </a:ln>
                <a:solidFill>
                  <a:srgbClr val="0000FF"/>
                </a:solidFill>
                <a:effectLst/>
                <a:ea typeface="Times New Roman" panose="02020603050405020304" pitchFamily="18" charset="0"/>
                <a:cs typeface="Times New Roman" panose="02020603050405020304" pitchFamily="18" charset="0"/>
              </a:rPr>
            </a:br>
            <a:endParaRPr kumimoji="0" lang="fr-FR" altLang="fr-FR" b="0" i="0" u="none" strike="noStrike" cap="none" normalizeH="0" baseline="0" dirty="0">
              <a:ln>
                <a:noFill/>
              </a:ln>
              <a:solidFill>
                <a:schemeClr val="tx1"/>
              </a:solidFill>
              <a:effectLst/>
            </a:endParaRPr>
          </a:p>
        </p:txBody>
      </p:sp>
      <p:sp>
        <p:nvSpPr>
          <p:cNvPr id="10" name="Rectangle 8"/>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BE" altLang="fr-FR" b="0" i="0" u="none" strike="noStrike" cap="none" normalizeH="0" baseline="0" dirty="0">
              <a:ln>
                <a:noFill/>
              </a:ln>
              <a:solidFill>
                <a:schemeClr val="tx1"/>
              </a:solidFill>
              <a:effectLst/>
            </a:endParaRPr>
          </a:p>
        </p:txBody>
      </p:sp>
      <p:pic>
        <p:nvPicPr>
          <p:cNvPr id="1031" name="Picture 21" descr="https://upload.wikimedia.org/wikipedia/commons/thumb/b/b1/Terracotta_Europa_bull_Staatliche_Antikensammlungen.jpg/220px-Terracotta_Europa_bull_Staatliche_Antikensammlunge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7121" y="471984"/>
            <a:ext cx="1460761" cy="139436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18351" y="5268784"/>
            <a:ext cx="1902252" cy="369332"/>
          </a:xfrm>
          <a:prstGeom prst="rect">
            <a:avLst/>
          </a:prstGeom>
        </p:spPr>
        <p:txBody>
          <a:bodyPr wrap="none">
            <a:spAutoFit/>
          </a:bodyPr>
          <a:lstStyle/>
          <a:p>
            <a:r>
              <a:rPr lang="fr-FR" altLang="fr-FR" dirty="0">
                <a:ea typeface="Times New Roman" panose="02020603050405020304" pitchFamily="18" charset="0"/>
                <a:cs typeface="Times New Roman" panose="02020603050405020304" pitchFamily="18" charset="0"/>
              </a:rPr>
              <a:t>Guido Reni, 1639 </a:t>
            </a:r>
            <a:endParaRPr lang="en-US" dirty="0"/>
          </a:p>
        </p:txBody>
      </p:sp>
      <p:pic>
        <p:nvPicPr>
          <p:cNvPr id="2050" name="Picture 2" descr="Guido Reni 055.jpg">
            <a:extLst>
              <a:ext uri="{FF2B5EF4-FFF2-40B4-BE49-F238E27FC236}">
                <a16:creationId xmlns:a16="http://schemas.microsoft.com/office/drawing/2014/main" id="{6E50A137-BB0C-4D6A-9670-538C087A00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204" y="2572269"/>
            <a:ext cx="1950760" cy="27005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L'EnlÃ¨vement d'Europe"/>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560462" y="3320877"/>
            <a:ext cx="2419733" cy="19479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58988" y="5275221"/>
            <a:ext cx="2035237" cy="369332"/>
          </a:xfrm>
          <a:prstGeom prst="rect">
            <a:avLst/>
          </a:prstGeom>
          <a:noFill/>
        </p:spPr>
        <p:txBody>
          <a:bodyPr wrap="none" rtlCol="0">
            <a:spAutoFit/>
          </a:bodyPr>
          <a:lstStyle/>
          <a:p>
            <a:r>
              <a:rPr lang="fr-FR" dirty="0"/>
              <a:t>Félix </a:t>
            </a:r>
            <a:r>
              <a:rPr lang="fr-FR" dirty="0" err="1"/>
              <a:t>Valotton</a:t>
            </a:r>
            <a:r>
              <a:rPr lang="fr-FR" dirty="0"/>
              <a:t>, 1908</a:t>
            </a:r>
            <a:endParaRPr lang="en-US" dirty="0"/>
          </a:p>
        </p:txBody>
      </p:sp>
      <p:sp>
        <p:nvSpPr>
          <p:cNvPr id="4" name="Rectangle 3">
            <a:extLst>
              <a:ext uri="{FF2B5EF4-FFF2-40B4-BE49-F238E27FC236}">
                <a16:creationId xmlns:a16="http://schemas.microsoft.com/office/drawing/2014/main" id="{B95B5E18-34B3-4A43-88C2-42C753E9D686}"/>
              </a:ext>
            </a:extLst>
          </p:cNvPr>
          <p:cNvSpPr/>
          <p:nvPr/>
        </p:nvSpPr>
        <p:spPr>
          <a:xfrm>
            <a:off x="6206504" y="459358"/>
            <a:ext cx="5911432" cy="4247317"/>
          </a:xfrm>
          <a:prstGeom prst="rect">
            <a:avLst/>
          </a:prstGeom>
        </p:spPr>
        <p:txBody>
          <a:bodyPr wrap="square">
            <a:spAutoFit/>
          </a:bodyPr>
          <a:lstStyle/>
          <a:p>
            <a:r>
              <a:rPr lang="en-GB" dirty="0"/>
              <a:t>“</a:t>
            </a:r>
            <a:r>
              <a:rPr lang="fr-BE" dirty="0"/>
              <a:t>[…] </a:t>
            </a:r>
            <a:r>
              <a:rPr lang="fr-BE" dirty="0" err="1"/>
              <a:t>mediique</a:t>
            </a:r>
            <a:r>
              <a:rPr lang="fr-BE" dirty="0"/>
              <a:t> per </a:t>
            </a:r>
            <a:r>
              <a:rPr lang="fr-BE" dirty="0" err="1"/>
              <a:t>aequora</a:t>
            </a:r>
            <a:r>
              <a:rPr lang="fr-BE" dirty="0"/>
              <a:t> </a:t>
            </a:r>
            <a:r>
              <a:rPr lang="fr-BE" dirty="0" err="1"/>
              <a:t>ponti</a:t>
            </a:r>
            <a:endParaRPr lang="fr-BE" dirty="0"/>
          </a:p>
          <a:p>
            <a:r>
              <a:rPr lang="fr-BE" dirty="0"/>
              <a:t>Fert </a:t>
            </a:r>
            <a:r>
              <a:rPr lang="fr-BE" dirty="0" err="1"/>
              <a:t>praedam</a:t>
            </a:r>
            <a:r>
              <a:rPr lang="fr-BE" dirty="0"/>
              <a:t>. </a:t>
            </a:r>
            <a:r>
              <a:rPr lang="fr-BE" dirty="0" err="1"/>
              <a:t>Pavet</a:t>
            </a:r>
            <a:r>
              <a:rPr lang="fr-BE" dirty="0"/>
              <a:t> </a:t>
            </a:r>
            <a:r>
              <a:rPr lang="fr-BE" dirty="0" err="1"/>
              <a:t>haec</a:t>
            </a:r>
            <a:r>
              <a:rPr lang="fr-BE" dirty="0"/>
              <a:t> </a:t>
            </a:r>
            <a:r>
              <a:rPr lang="fr-BE" b="1" dirty="0" err="1"/>
              <a:t>litusque</a:t>
            </a:r>
            <a:r>
              <a:rPr lang="fr-BE" b="1" dirty="0"/>
              <a:t> ablata </a:t>
            </a:r>
            <a:r>
              <a:rPr lang="fr-BE" b="1" dirty="0" err="1"/>
              <a:t>relictum</a:t>
            </a:r>
            <a:endParaRPr lang="fr-BE" b="1" dirty="0"/>
          </a:p>
          <a:p>
            <a:r>
              <a:rPr lang="fr-BE" b="1" dirty="0" err="1"/>
              <a:t>Respicit</a:t>
            </a:r>
            <a:r>
              <a:rPr lang="fr-BE" dirty="0"/>
              <a:t> et </a:t>
            </a:r>
            <a:r>
              <a:rPr lang="fr-BE" dirty="0" err="1"/>
              <a:t>dextra</a:t>
            </a:r>
            <a:r>
              <a:rPr lang="fr-BE" dirty="0"/>
              <a:t> </a:t>
            </a:r>
            <a:r>
              <a:rPr lang="fr-BE" dirty="0" err="1"/>
              <a:t>cornum</a:t>
            </a:r>
            <a:r>
              <a:rPr lang="fr-BE" dirty="0"/>
              <a:t> </a:t>
            </a:r>
            <a:r>
              <a:rPr lang="fr-BE" dirty="0" err="1"/>
              <a:t>tenet</a:t>
            </a:r>
            <a:r>
              <a:rPr lang="fr-BE" dirty="0"/>
              <a:t>, </a:t>
            </a:r>
            <a:r>
              <a:rPr lang="fr-BE" dirty="0" err="1"/>
              <a:t>altera</a:t>
            </a:r>
            <a:r>
              <a:rPr lang="fr-BE" dirty="0"/>
              <a:t> dorso</a:t>
            </a:r>
          </a:p>
          <a:p>
            <a:r>
              <a:rPr lang="fr-BE" dirty="0" err="1"/>
              <a:t>Imposita</a:t>
            </a:r>
            <a:r>
              <a:rPr lang="fr-BE" dirty="0"/>
              <a:t> est; </a:t>
            </a:r>
            <a:r>
              <a:rPr lang="fr-BE" dirty="0" err="1"/>
              <a:t>tremulae</a:t>
            </a:r>
            <a:r>
              <a:rPr lang="fr-BE" dirty="0"/>
              <a:t> </a:t>
            </a:r>
            <a:r>
              <a:rPr lang="fr-BE" dirty="0" err="1"/>
              <a:t>sinuantur</a:t>
            </a:r>
            <a:r>
              <a:rPr lang="fr-BE" dirty="0"/>
              <a:t> flamine vestes</a:t>
            </a:r>
          </a:p>
          <a:p>
            <a:endParaRPr lang="en-US" dirty="0">
              <a:solidFill>
                <a:srgbClr val="00B050"/>
              </a:solidFill>
            </a:endParaRPr>
          </a:p>
          <a:p>
            <a:r>
              <a:rPr lang="en-US" dirty="0">
                <a:solidFill>
                  <a:srgbClr val="00B050"/>
                </a:solidFill>
              </a:rPr>
              <a:t>Thus swimming out farther, he carried his prey off   </a:t>
            </a:r>
          </a:p>
          <a:p>
            <a:r>
              <a:rPr lang="en-US" dirty="0">
                <a:solidFill>
                  <a:srgbClr val="00B050"/>
                </a:solidFill>
              </a:rPr>
              <a:t>into the midst of the sea. Almost fainting with terror </a:t>
            </a:r>
            <a:r>
              <a:rPr lang="en-US" b="1" dirty="0">
                <a:solidFill>
                  <a:srgbClr val="00B050"/>
                </a:solidFill>
              </a:rPr>
              <a:t>she glanced back, as she was carried away, at the shore left behind</a:t>
            </a:r>
            <a:r>
              <a:rPr lang="en-US" dirty="0">
                <a:solidFill>
                  <a:srgbClr val="00B050"/>
                </a:solidFill>
              </a:rPr>
              <a:t>. As she gripped one horn in her right hand while clutching the back of the beast with the other, meanwhile her fluttering draperies billowed behind on the sea breeze.</a:t>
            </a:r>
            <a:r>
              <a:rPr lang="en-US" dirty="0">
                <a:solidFill>
                  <a:srgbClr val="00B050"/>
                </a:solidFill>
                <a:ea typeface="Times New Roman" panose="02020603050405020304" pitchFamily="18" charset="0"/>
                <a:cs typeface="Times New Roman" panose="02020603050405020304" pitchFamily="18" charset="0"/>
              </a:rPr>
              <a:t>”</a:t>
            </a:r>
            <a:endParaRPr lang="en-US" dirty="0">
              <a:solidFill>
                <a:srgbClr val="00B050"/>
              </a:solidFill>
            </a:endParaRPr>
          </a:p>
          <a:p>
            <a:r>
              <a:rPr lang="en-US" dirty="0"/>
              <a:t>(</a:t>
            </a:r>
            <a:r>
              <a:rPr lang="fr-BE" b="1" dirty="0" err="1"/>
              <a:t>Ovid</a:t>
            </a:r>
            <a:r>
              <a:rPr lang="fr-BE" b="1" dirty="0"/>
              <a:t>,</a:t>
            </a:r>
            <a:r>
              <a:rPr lang="en-US" b="1" dirty="0"/>
              <a:t> “The Rape of Europa”, </a:t>
            </a:r>
            <a:r>
              <a:rPr lang="en-US" b="1" i="1" dirty="0"/>
              <a:t>Metamorphoses</a:t>
            </a:r>
            <a:r>
              <a:rPr lang="en-US" i="1" dirty="0"/>
              <a:t>, </a:t>
            </a:r>
            <a:r>
              <a:rPr lang="en-US" dirty="0"/>
              <a:t>Book II, 871-875, transl. Daryl Hine)</a:t>
            </a:r>
          </a:p>
          <a:p>
            <a:endParaRPr lang="en-US" dirty="0"/>
          </a:p>
          <a:p>
            <a:r>
              <a:rPr lang="fr-BE" dirty="0"/>
              <a:t>.	</a:t>
            </a:r>
          </a:p>
        </p:txBody>
      </p:sp>
      <p:sp>
        <p:nvSpPr>
          <p:cNvPr id="9" name="Rectangle 8"/>
          <p:cNvSpPr/>
          <p:nvPr/>
        </p:nvSpPr>
        <p:spPr>
          <a:xfrm>
            <a:off x="256671" y="155085"/>
            <a:ext cx="3965573" cy="830997"/>
          </a:xfrm>
          <a:prstGeom prst="rect">
            <a:avLst/>
          </a:prstGeom>
        </p:spPr>
        <p:txBody>
          <a:bodyPr wrap="none">
            <a:spAutoFit/>
          </a:bodyPr>
          <a:lstStyle/>
          <a:p>
            <a:r>
              <a:rPr lang="fr-FR" sz="2400" b="1" dirty="0"/>
              <a:t>2. A question of </a:t>
            </a:r>
            <a:r>
              <a:rPr lang="fr-FR" sz="2400" b="1" dirty="0" err="1"/>
              <a:t>arrows</a:t>
            </a:r>
            <a:r>
              <a:rPr lang="fr-FR" sz="2400" b="1" dirty="0"/>
              <a:t> </a:t>
            </a:r>
          </a:p>
          <a:p>
            <a:r>
              <a:rPr lang="fr-FR" sz="2400" b="1" dirty="0"/>
              <a:t>2.1.  The Abduction of Europa</a:t>
            </a:r>
            <a:endParaRPr lang="fr-BE" sz="2400" b="1" dirty="0"/>
          </a:p>
        </p:txBody>
      </p:sp>
      <p:sp>
        <p:nvSpPr>
          <p:cNvPr id="13" name="TextBox 12">
            <a:extLst>
              <a:ext uri="{FF2B5EF4-FFF2-40B4-BE49-F238E27FC236}">
                <a16:creationId xmlns:a16="http://schemas.microsoft.com/office/drawing/2014/main" id="{53F16CAE-ADFE-430D-AB80-8907F05EF86F}"/>
              </a:ext>
            </a:extLst>
          </p:cNvPr>
          <p:cNvSpPr txBox="1"/>
          <p:nvPr/>
        </p:nvSpPr>
        <p:spPr>
          <a:xfrm>
            <a:off x="5220053" y="4549676"/>
            <a:ext cx="7030765" cy="2308324"/>
          </a:xfrm>
          <a:prstGeom prst="rect">
            <a:avLst/>
          </a:prstGeom>
          <a:noFill/>
        </p:spPr>
        <p:txBody>
          <a:bodyPr wrap="square" rtlCol="0">
            <a:spAutoFit/>
          </a:bodyPr>
          <a:lstStyle/>
          <a:p>
            <a:r>
              <a:rPr lang="en-GB" dirty="0"/>
              <a:t>“ </a:t>
            </a:r>
            <a:r>
              <a:rPr lang="fr-BE" dirty="0"/>
              <a:t>the first </a:t>
            </a:r>
            <a:r>
              <a:rPr lang="fr-BE" dirty="0" err="1"/>
              <a:t>civilizations</a:t>
            </a:r>
            <a:r>
              <a:rPr lang="fr-BE" dirty="0"/>
              <a:t> are </a:t>
            </a:r>
            <a:r>
              <a:rPr lang="fr-BE" dirty="0" err="1"/>
              <a:t>born</a:t>
            </a:r>
            <a:r>
              <a:rPr lang="fr-BE" dirty="0"/>
              <a:t> in the oriental </a:t>
            </a:r>
            <a:r>
              <a:rPr lang="fr-BE" dirty="0" err="1"/>
              <a:t>Mediterranean</a:t>
            </a:r>
            <a:r>
              <a:rPr lang="fr-BE" dirty="0"/>
              <a:t> of the Middle East.</a:t>
            </a:r>
            <a:r>
              <a:rPr lang="en-GB" dirty="0"/>
              <a:t>”</a:t>
            </a:r>
            <a:r>
              <a:rPr lang="fr-BE" dirty="0"/>
              <a:t> </a:t>
            </a:r>
            <a:r>
              <a:rPr lang="en-GB" dirty="0"/>
              <a:t>“Troy, close to the Hellespont, shines already while Crete remains in the darkness. It is only around 2500 BC that a little light reaches her. The legend of Europe raped by Zeus on the coast of Phoenicia and conducted to Crete probably contains a part of truth.”</a:t>
            </a:r>
            <a:r>
              <a:rPr lang="fr-BE" b="1" dirty="0"/>
              <a:t> </a:t>
            </a:r>
          </a:p>
          <a:p>
            <a:r>
              <a:rPr lang="fr-BE" b="1" dirty="0"/>
              <a:t>(Fernand Braudel, </a:t>
            </a:r>
            <a:r>
              <a:rPr lang="fr-BE" b="1" i="1" dirty="0"/>
              <a:t>La Méditerranée, </a:t>
            </a:r>
            <a:r>
              <a:rPr lang="fr-BE" b="1" dirty="0"/>
              <a:t>1977</a:t>
            </a:r>
            <a:r>
              <a:rPr lang="fr-BE" dirty="0"/>
              <a:t>, Paris, Flammarion, 2017, p. 79 and 88)</a:t>
            </a:r>
          </a:p>
          <a:p>
            <a:endParaRPr lang="en-GB" dirty="0"/>
          </a:p>
        </p:txBody>
      </p:sp>
      <p:sp>
        <p:nvSpPr>
          <p:cNvPr id="14" name="Rectangle 13">
            <a:extLst>
              <a:ext uri="{FF2B5EF4-FFF2-40B4-BE49-F238E27FC236}">
                <a16:creationId xmlns:a16="http://schemas.microsoft.com/office/drawing/2014/main" id="{60CE5102-4F26-448E-BA97-E4C0DD9AFC9F}"/>
              </a:ext>
            </a:extLst>
          </p:cNvPr>
          <p:cNvSpPr/>
          <p:nvPr/>
        </p:nvSpPr>
        <p:spPr>
          <a:xfrm>
            <a:off x="381437" y="1996830"/>
            <a:ext cx="5389104" cy="369332"/>
          </a:xfrm>
          <a:prstGeom prst="rect">
            <a:avLst/>
          </a:prstGeom>
        </p:spPr>
        <p:txBody>
          <a:bodyPr wrap="none">
            <a:spAutoFit/>
          </a:bodyPr>
          <a:lstStyle/>
          <a:p>
            <a:pPr lvl="0" eaLnBrk="0" fontAlgn="base" hangingPunct="0">
              <a:spcBef>
                <a:spcPct val="0"/>
              </a:spcBef>
              <a:spcAft>
                <a:spcPct val="0"/>
              </a:spcAft>
            </a:pPr>
            <a:r>
              <a:rPr lang="fr-FR" altLang="fr-FR" i="1" dirty="0">
                <a:solidFill>
                  <a:srgbClr val="252525"/>
                </a:solidFill>
                <a:ea typeface="Calibri" panose="020F0502020204030204" pitchFamily="34" charset="0"/>
                <a:cs typeface="Arial" panose="020B0604020202020204" pitchFamily="34" charset="0"/>
              </a:rPr>
              <a:t>Europa on the bull</a:t>
            </a:r>
            <a:r>
              <a:rPr lang="fr-FR" altLang="fr-FR" dirty="0">
                <a:solidFill>
                  <a:srgbClr val="252525"/>
                </a:solidFill>
                <a:ea typeface="Calibri" panose="020F0502020204030204" pitchFamily="34" charset="0"/>
                <a:cs typeface="Arial" panose="020B0604020202020204" pitchFamily="34" charset="0"/>
              </a:rPr>
              <a:t>, terracotta </a:t>
            </a:r>
            <a:r>
              <a:rPr lang="fr-FR" altLang="fr-FR" dirty="0" err="1">
                <a:solidFill>
                  <a:srgbClr val="252525"/>
                </a:solidFill>
                <a:ea typeface="Calibri" panose="020F0502020204030204" pitchFamily="34" charset="0"/>
                <a:cs typeface="Arial" panose="020B0604020202020204" pitchFamily="34" charset="0"/>
              </a:rPr>
              <a:t>from</a:t>
            </a:r>
            <a:r>
              <a:rPr lang="fr-FR" altLang="fr-FR" dirty="0">
                <a:solidFill>
                  <a:srgbClr val="252525"/>
                </a:solidFill>
                <a:ea typeface="Calibri" panose="020F0502020204030204" pitchFamily="34" charset="0"/>
                <a:cs typeface="Arial" panose="020B0604020202020204" pitchFamily="34" charset="0"/>
              </a:rPr>
              <a:t> </a:t>
            </a:r>
            <a:r>
              <a:rPr lang="fr-FR" altLang="fr-FR" dirty="0" err="1">
                <a:solidFill>
                  <a:srgbClr val="252525"/>
                </a:solidFill>
                <a:ea typeface="Calibri" panose="020F0502020204030204" pitchFamily="34" charset="0"/>
                <a:cs typeface="Arial" panose="020B0604020202020204" pitchFamily="34" charset="0"/>
              </a:rPr>
              <a:t>Athens</a:t>
            </a:r>
            <a:r>
              <a:rPr lang="fr-FR" altLang="fr-FR" dirty="0">
                <a:solidFill>
                  <a:srgbClr val="252525"/>
                </a:solidFill>
                <a:ea typeface="Calibri" panose="020F0502020204030204" pitchFamily="34" charset="0"/>
                <a:cs typeface="Arial" panose="020B0604020202020204" pitchFamily="34" charset="0"/>
              </a:rPr>
              <a:t>, 480-460 BC,</a:t>
            </a:r>
          </a:p>
        </p:txBody>
      </p:sp>
    </p:spTree>
    <p:extLst>
      <p:ext uri="{BB962C8B-B14F-4D97-AF65-F5344CB8AC3E}">
        <p14:creationId xmlns:p14="http://schemas.microsoft.com/office/powerpoint/2010/main" val="3978511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The Abduction of Europa, Jean-François de Tro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741" y="3496551"/>
            <a:ext cx="3391584" cy="271688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416598" y="6232516"/>
            <a:ext cx="6096000" cy="369332"/>
          </a:xfrm>
          <a:prstGeom prst="rect">
            <a:avLst/>
          </a:prstGeom>
        </p:spPr>
        <p:txBody>
          <a:bodyPr>
            <a:spAutoFit/>
          </a:bodyPr>
          <a:lstStyle/>
          <a:p>
            <a:r>
              <a:rPr lang="en-US" dirty="0"/>
              <a:t>Jean François de Troy, 1718 </a:t>
            </a:r>
          </a:p>
        </p:txBody>
      </p:sp>
      <p:sp>
        <p:nvSpPr>
          <p:cNvPr id="8" name="Rectangle 7"/>
          <p:cNvSpPr/>
          <p:nvPr/>
        </p:nvSpPr>
        <p:spPr>
          <a:xfrm>
            <a:off x="5804676" y="1505259"/>
            <a:ext cx="6096000" cy="369332"/>
          </a:xfrm>
          <a:prstGeom prst="rect">
            <a:avLst/>
          </a:prstGeom>
        </p:spPr>
        <p:txBody>
          <a:bodyPr>
            <a:spAutoFit/>
          </a:bodyPr>
          <a:lstStyle/>
          <a:p>
            <a:pPr algn="just"/>
            <a:r>
              <a:rPr lang="it-IT" dirty="0">
                <a:ea typeface="Calibri" panose="020F0502020204030204" pitchFamily="34" charset="0"/>
                <a:cs typeface="Times New Roman" panose="02020603050405020304" pitchFamily="18" charset="0"/>
              </a:rPr>
              <a:t> </a:t>
            </a:r>
            <a:endParaRPr lang="fr-BE" dirty="0">
              <a:effectLst/>
              <a:ea typeface="Calibri" panose="020F0502020204030204" pitchFamily="34" charset="0"/>
              <a:cs typeface="Times New Roman" panose="02020603050405020304" pitchFamily="18" charset="0"/>
            </a:endParaRPr>
          </a:p>
        </p:txBody>
      </p:sp>
      <p:sp>
        <p:nvSpPr>
          <p:cNvPr id="9" name="Rectangle 3">
            <a:extLst>
              <a:ext uri="{FF2B5EF4-FFF2-40B4-BE49-F238E27FC236}">
                <a16:creationId xmlns:a16="http://schemas.microsoft.com/office/drawing/2014/main" id="{35A59108-948E-4362-A372-14F461F69BCF}"/>
              </a:ext>
            </a:extLst>
          </p:cNvPr>
          <p:cNvSpPr>
            <a:spLocks noChangeArrowheads="1"/>
          </p:cNvSpPr>
          <p:nvPr/>
        </p:nvSpPr>
        <p:spPr bwMode="auto">
          <a:xfrm>
            <a:off x="8345815" y="4721087"/>
            <a:ext cx="23756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rgbClr val="000000"/>
                </a:solidFill>
                <a:effectLst/>
                <a:ea typeface="Times New Roman" panose="02020603050405020304" pitchFamily="18" charset="0"/>
                <a:cs typeface="Times New Roman" panose="02020603050405020304" pitchFamily="18" charset="0"/>
              </a:rPr>
              <a:t> </a:t>
            </a:r>
            <a:br>
              <a:rPr kumimoji="0" lang="fr-FR" altLang="fr-FR" b="0" i="0" u="none" strike="noStrike" cap="none" normalizeH="0" baseline="0" dirty="0">
                <a:ln>
                  <a:noFill/>
                </a:ln>
                <a:solidFill>
                  <a:srgbClr val="000000"/>
                </a:solidFill>
                <a:effectLst/>
                <a:ea typeface="Times New Roman" panose="02020603050405020304" pitchFamily="18" charset="0"/>
                <a:cs typeface="Times New Roman" panose="02020603050405020304" pitchFamily="18" charset="0"/>
              </a:rPr>
            </a:br>
            <a:endParaRPr kumimoji="0" lang="fr-FR" altLang="fr-FR" b="0" i="0" u="none" strike="noStrike" cap="none" normalizeH="0" baseline="0" dirty="0">
              <a:ln>
                <a:noFill/>
              </a:ln>
              <a:solidFill>
                <a:schemeClr val="tx1"/>
              </a:solidFill>
              <a:effectLst/>
            </a:endParaRPr>
          </a:p>
        </p:txBody>
      </p:sp>
      <p:sp>
        <p:nvSpPr>
          <p:cNvPr id="10" name="Rectangle 2">
            <a:extLst>
              <a:ext uri="{FF2B5EF4-FFF2-40B4-BE49-F238E27FC236}">
                <a16:creationId xmlns:a16="http://schemas.microsoft.com/office/drawing/2014/main" id="{3873D217-2E02-4E9D-9918-26BEAA1240F9}"/>
              </a:ext>
            </a:extLst>
          </p:cNvPr>
          <p:cNvSpPr>
            <a:spLocks noChangeArrowheads="1"/>
          </p:cNvSpPr>
          <p:nvPr/>
        </p:nvSpPr>
        <p:spPr bwMode="auto">
          <a:xfrm>
            <a:off x="6516718" y="180304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1" name="Rectangle 3">
            <a:extLst>
              <a:ext uri="{FF2B5EF4-FFF2-40B4-BE49-F238E27FC236}">
                <a16:creationId xmlns:a16="http://schemas.microsoft.com/office/drawing/2014/main" id="{043EF04B-ED6C-4EA1-A485-6A0274BD4395}"/>
              </a:ext>
            </a:extLst>
          </p:cNvPr>
          <p:cNvSpPr>
            <a:spLocks noChangeArrowheads="1"/>
          </p:cNvSpPr>
          <p:nvPr/>
        </p:nvSpPr>
        <p:spPr bwMode="auto">
          <a:xfrm>
            <a:off x="12520352" y="4388700"/>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fr-FR" altLang="fr-FR" b="0" i="0" u="none" strike="noStrike" cap="none" normalizeH="0" baseline="0" dirty="0">
                <a:ln>
                  <a:noFill/>
                </a:ln>
                <a:solidFill>
                  <a:srgbClr val="0000FF"/>
                </a:solidFill>
                <a:effectLst/>
                <a:ea typeface="Calibri" panose="020F0502020204030204" pitchFamily="34" charset="0"/>
                <a:cs typeface="Times New Roman" panose="02020603050405020304" pitchFamily="18" charset="0"/>
              </a:rPr>
            </a:br>
            <a:endParaRPr kumimoji="0" lang="fr-FR" altLang="fr-FR" b="0" i="0" u="none" strike="noStrike" cap="none" normalizeH="0" baseline="0" dirty="0">
              <a:ln>
                <a:noFill/>
              </a:ln>
              <a:solidFill>
                <a:schemeClr val="tx1"/>
              </a:solidFill>
              <a:effectLst/>
            </a:endParaRPr>
          </a:p>
        </p:txBody>
      </p:sp>
      <p:sp>
        <p:nvSpPr>
          <p:cNvPr id="12" name="Rectangle 5">
            <a:extLst>
              <a:ext uri="{FF2B5EF4-FFF2-40B4-BE49-F238E27FC236}">
                <a16:creationId xmlns:a16="http://schemas.microsoft.com/office/drawing/2014/main" id="{F569EB11-0C5B-45FC-9858-8F01E8125587}"/>
              </a:ext>
            </a:extLst>
          </p:cNvPr>
          <p:cNvSpPr>
            <a:spLocks noChangeArrowheads="1"/>
          </p:cNvSpPr>
          <p:nvPr/>
        </p:nvSpPr>
        <p:spPr bwMode="auto">
          <a:xfrm>
            <a:off x="-1064449"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6">
            <a:extLst>
              <a:ext uri="{FF2B5EF4-FFF2-40B4-BE49-F238E27FC236}">
                <a16:creationId xmlns:a16="http://schemas.microsoft.com/office/drawing/2014/main" id="{C40F4A8F-2BF3-4ED4-B35F-65BBCE2AB1F0}"/>
              </a:ext>
            </a:extLst>
          </p:cNvPr>
          <p:cNvSpPr>
            <a:spLocks noChangeArrowheads="1"/>
          </p:cNvSpPr>
          <p:nvPr/>
        </p:nvSpPr>
        <p:spPr bwMode="auto">
          <a:xfrm>
            <a:off x="4939185" y="494785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fr-FR" altLang="fr-FR" b="0" i="0" u="none" strike="noStrike" cap="none" normalizeH="0" baseline="0" dirty="0">
                <a:ln>
                  <a:noFill/>
                </a:ln>
                <a:solidFill>
                  <a:srgbClr val="0000FF"/>
                </a:solidFill>
                <a:effectLst/>
                <a:ea typeface="Times New Roman" panose="02020603050405020304" pitchFamily="18" charset="0"/>
                <a:cs typeface="Times New Roman" panose="02020603050405020304" pitchFamily="18" charset="0"/>
              </a:rPr>
            </a:br>
            <a:endParaRPr kumimoji="0" lang="fr-FR" altLang="fr-FR" b="0" i="0" u="none" strike="noStrike" cap="none" normalizeH="0" baseline="0" dirty="0">
              <a:ln>
                <a:noFill/>
              </a:ln>
              <a:solidFill>
                <a:schemeClr val="tx1"/>
              </a:solidFill>
              <a:effectLst/>
            </a:endParaRPr>
          </a:p>
        </p:txBody>
      </p:sp>
      <p:sp>
        <p:nvSpPr>
          <p:cNvPr id="14" name="Rectangle 8">
            <a:extLst>
              <a:ext uri="{FF2B5EF4-FFF2-40B4-BE49-F238E27FC236}">
                <a16:creationId xmlns:a16="http://schemas.microsoft.com/office/drawing/2014/main" id="{4C2C8320-4EF8-47F9-9DB0-5AC5BF7BEBD5}"/>
              </a:ext>
            </a:extLst>
          </p:cNvPr>
          <p:cNvSpPr>
            <a:spLocks noChangeArrowheads="1"/>
          </p:cNvSpPr>
          <p:nvPr/>
        </p:nvSpPr>
        <p:spPr bwMode="auto">
          <a:xfrm>
            <a:off x="-1064449" y="0"/>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BE" altLang="fr-FR" b="0" i="0" u="none" strike="noStrike" cap="none" normalizeH="0" baseline="0" dirty="0">
              <a:ln>
                <a:noFill/>
              </a:ln>
              <a:solidFill>
                <a:schemeClr val="tx1"/>
              </a:solidFill>
              <a:effectLst/>
            </a:endParaRPr>
          </a:p>
        </p:txBody>
      </p:sp>
      <p:sp>
        <p:nvSpPr>
          <p:cNvPr id="16" name="Rectangle 9">
            <a:extLst>
              <a:ext uri="{FF2B5EF4-FFF2-40B4-BE49-F238E27FC236}">
                <a16:creationId xmlns:a16="http://schemas.microsoft.com/office/drawing/2014/main" id="{FE49292D-C24B-4B78-9776-048FBF7AFCCE}"/>
              </a:ext>
            </a:extLst>
          </p:cNvPr>
          <p:cNvSpPr>
            <a:spLocks noChangeArrowheads="1"/>
          </p:cNvSpPr>
          <p:nvPr/>
        </p:nvSpPr>
        <p:spPr bwMode="auto">
          <a:xfrm>
            <a:off x="743066" y="1656859"/>
            <a:ext cx="184731" cy="369332"/>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dirty="0">
              <a:ln>
                <a:noFill/>
              </a:ln>
              <a:solidFill>
                <a:schemeClr val="tx1"/>
              </a:solidFill>
              <a:effectLst/>
            </a:endParaRPr>
          </a:p>
        </p:txBody>
      </p:sp>
      <p:pic>
        <p:nvPicPr>
          <p:cNvPr id="19" name="Picture 2" descr="RÃ©sultat de recherche d'images pour &quot;rembrandt europe enlÃ¨vement&quot;"/>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947339" y="698383"/>
            <a:ext cx="3886874" cy="22927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39986" y="3017001"/>
            <a:ext cx="1812547" cy="369332"/>
          </a:xfrm>
          <a:prstGeom prst="rect">
            <a:avLst/>
          </a:prstGeom>
        </p:spPr>
        <p:txBody>
          <a:bodyPr wrap="none">
            <a:spAutoFit/>
          </a:bodyPr>
          <a:lstStyle/>
          <a:p>
            <a:r>
              <a:rPr lang="fr-FR" dirty="0"/>
              <a:t>Rembrandt, 1632</a:t>
            </a:r>
            <a:endParaRPr lang="en-US" dirty="0"/>
          </a:p>
        </p:txBody>
      </p:sp>
      <p:sp>
        <p:nvSpPr>
          <p:cNvPr id="3" name="AutoShape 4" descr="RÃ©sultat de recherche d'images pour &quot;goya europe enlÃ¨vemen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RÃ©sultat de recherche d'images pour &quot;goya europa rap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609" y="3713863"/>
            <a:ext cx="3522125" cy="25212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16851" y="6232516"/>
            <a:ext cx="1241174" cy="369332"/>
          </a:xfrm>
          <a:prstGeom prst="rect">
            <a:avLst/>
          </a:prstGeom>
          <a:noFill/>
        </p:spPr>
        <p:txBody>
          <a:bodyPr wrap="none" rtlCol="0">
            <a:spAutoFit/>
          </a:bodyPr>
          <a:lstStyle/>
          <a:p>
            <a:r>
              <a:rPr lang="fr-FR" dirty="0"/>
              <a:t>Goya, 1772</a:t>
            </a:r>
            <a:endParaRPr lang="en-US" dirty="0"/>
          </a:p>
        </p:txBody>
      </p:sp>
      <p:cxnSp>
        <p:nvCxnSpPr>
          <p:cNvPr id="21" name="Straight Arrow Connector 20">
            <a:extLst>
              <a:ext uri="{FF2B5EF4-FFF2-40B4-BE49-F238E27FC236}">
                <a16:creationId xmlns:a16="http://schemas.microsoft.com/office/drawing/2014/main" id="{BBC7084A-ED4A-4D4C-A8A3-D35207E654D8}"/>
              </a:ext>
            </a:extLst>
          </p:cNvPr>
          <p:cNvCxnSpPr>
            <a:cxnSpLocks/>
          </p:cNvCxnSpPr>
          <p:nvPr/>
        </p:nvCxnSpPr>
        <p:spPr>
          <a:xfrm>
            <a:off x="5973929" y="1703422"/>
            <a:ext cx="1455039" cy="66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6461B47-76C0-45FD-96BB-AAA6CB2172FE}"/>
              </a:ext>
            </a:extLst>
          </p:cNvPr>
          <p:cNvCxnSpPr>
            <a:cxnSpLocks/>
          </p:cNvCxnSpPr>
          <p:nvPr/>
        </p:nvCxnSpPr>
        <p:spPr>
          <a:xfrm>
            <a:off x="6890776" y="4361305"/>
            <a:ext cx="1455039" cy="66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A9C5594-E57D-4F5E-8BF6-CC0B9EA1CDE1}"/>
              </a:ext>
            </a:extLst>
          </p:cNvPr>
          <p:cNvCxnSpPr>
            <a:cxnSpLocks/>
          </p:cNvCxnSpPr>
          <p:nvPr/>
        </p:nvCxnSpPr>
        <p:spPr>
          <a:xfrm>
            <a:off x="1982740" y="5201914"/>
            <a:ext cx="1455039" cy="66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51" name="Rectangle 2050">
            <a:extLst>
              <a:ext uri="{FF2B5EF4-FFF2-40B4-BE49-F238E27FC236}">
                <a16:creationId xmlns:a16="http://schemas.microsoft.com/office/drawing/2014/main" id="{EA2A7115-5293-4AE7-93CF-33D3C7149BE2}"/>
              </a:ext>
            </a:extLst>
          </p:cNvPr>
          <p:cNvSpPr/>
          <p:nvPr/>
        </p:nvSpPr>
        <p:spPr>
          <a:xfrm>
            <a:off x="307975" y="167538"/>
            <a:ext cx="2489464" cy="369332"/>
          </a:xfrm>
          <a:prstGeom prst="rect">
            <a:avLst/>
          </a:prstGeom>
        </p:spPr>
        <p:txBody>
          <a:bodyPr wrap="none">
            <a:spAutoFit/>
          </a:bodyPr>
          <a:lstStyle/>
          <a:p>
            <a:r>
              <a:rPr lang="fr-FR" i="1" dirty="0"/>
              <a:t>The Abduction of Europa</a:t>
            </a:r>
            <a:endParaRPr lang="fr-BE" dirty="0"/>
          </a:p>
        </p:txBody>
      </p:sp>
      <p:pic>
        <p:nvPicPr>
          <p:cNvPr id="4" name="Picture 2" descr="RÃ©sultat de recherche d'images pour &quot;gillis coignet europe&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1323" y="648972"/>
            <a:ext cx="3005380" cy="23992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4172" y="3138980"/>
            <a:ext cx="2592761" cy="369332"/>
          </a:xfrm>
          <a:prstGeom prst="rect">
            <a:avLst/>
          </a:prstGeom>
          <a:noFill/>
        </p:spPr>
        <p:txBody>
          <a:bodyPr wrap="none" rtlCol="0">
            <a:spAutoFit/>
          </a:bodyPr>
          <a:lstStyle/>
          <a:p>
            <a:r>
              <a:rPr lang="fr-FR" dirty="0" err="1"/>
              <a:t>Gillis</a:t>
            </a:r>
            <a:r>
              <a:rPr lang="fr-FR" dirty="0"/>
              <a:t> Coignet, 1542-1599</a:t>
            </a:r>
            <a:endParaRPr lang="en-US" dirty="0"/>
          </a:p>
        </p:txBody>
      </p:sp>
      <p:cxnSp>
        <p:nvCxnSpPr>
          <p:cNvPr id="28" name="Straight Arrow Connector 27">
            <a:extLst>
              <a:ext uri="{FF2B5EF4-FFF2-40B4-BE49-F238E27FC236}">
                <a16:creationId xmlns:a16="http://schemas.microsoft.com/office/drawing/2014/main" id="{BBC7084A-ED4A-4D4C-A8A3-D35207E654D8}"/>
              </a:ext>
            </a:extLst>
          </p:cNvPr>
          <p:cNvCxnSpPr>
            <a:cxnSpLocks/>
          </p:cNvCxnSpPr>
          <p:nvPr/>
        </p:nvCxnSpPr>
        <p:spPr>
          <a:xfrm>
            <a:off x="2176964" y="1379610"/>
            <a:ext cx="1455039" cy="66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111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freccia di zenon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195" y="1028605"/>
            <a:ext cx="9295667" cy="38207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42195" y="382988"/>
            <a:ext cx="8873968" cy="461665"/>
          </a:xfrm>
          <a:prstGeom prst="rect">
            <a:avLst/>
          </a:prstGeom>
        </p:spPr>
        <p:txBody>
          <a:bodyPr wrap="square">
            <a:spAutoFit/>
          </a:bodyPr>
          <a:lstStyle/>
          <a:p>
            <a:pPr>
              <a:spcAft>
                <a:spcPts val="0"/>
              </a:spcAft>
            </a:pPr>
            <a:r>
              <a:rPr lang="it-IT" sz="2400" b="1" dirty="0">
                <a:latin typeface="Calibri" panose="020F0502020204030204" pitchFamily="34" charset="0"/>
                <a:ea typeface="Calibri" panose="020F0502020204030204" pitchFamily="34" charset="0"/>
                <a:cs typeface="Times New Roman" panose="02020603050405020304" pitchFamily="18" charset="0"/>
              </a:rPr>
              <a:t> </a:t>
            </a:r>
          </a:p>
        </p:txBody>
      </p:sp>
      <p:sp>
        <p:nvSpPr>
          <p:cNvPr id="3" name="Rectangle 2"/>
          <p:cNvSpPr/>
          <p:nvPr/>
        </p:nvSpPr>
        <p:spPr>
          <a:xfrm>
            <a:off x="1247613" y="5217302"/>
            <a:ext cx="8617840" cy="646331"/>
          </a:xfrm>
          <a:prstGeom prst="rect">
            <a:avLst/>
          </a:prstGeom>
        </p:spPr>
        <p:txBody>
          <a:bodyPr wrap="square">
            <a:spAutoFit/>
          </a:bodyPr>
          <a:lstStyle/>
          <a:p>
            <a:r>
              <a:rPr lang="en-GB" dirty="0"/>
              <a:t>“</a:t>
            </a:r>
            <a:r>
              <a:rPr lang="it-IT" dirty="0">
                <a:latin typeface="Calibri" panose="020F0502020204030204" pitchFamily="34" charset="0"/>
                <a:ea typeface="Calibri" panose="020F0502020204030204" pitchFamily="34" charset="0"/>
                <a:cs typeface="Times New Roman" panose="02020603050405020304" pitchFamily="18" charset="0"/>
              </a:rPr>
              <a:t>Asyncronicity between southern and northern Europe</a:t>
            </a:r>
            <a:r>
              <a:rPr lang="en-GB" dirty="0"/>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it-IT" b="1" dirty="0">
                <a:latin typeface="Calibri" panose="020F0502020204030204" pitchFamily="34" charset="0"/>
                <a:ea typeface="Calibri" panose="020F0502020204030204" pitchFamily="34" charset="0"/>
                <a:cs typeface="Times New Roman" panose="02020603050405020304" pitchFamily="18" charset="0"/>
              </a:rPr>
              <a:t>Cees Noteboom, “Zeno’s arrow”, </a:t>
            </a:r>
            <a:r>
              <a:rPr lang="it-IT" b="1" i="1" dirty="0">
                <a:latin typeface="Calibri" panose="020F0502020204030204" pitchFamily="34" charset="0"/>
                <a:ea typeface="Calibri" panose="020F0502020204030204" pitchFamily="34" charset="0"/>
                <a:cs typeface="Times New Roman" panose="02020603050405020304" pitchFamily="18" charset="0"/>
              </a:rPr>
              <a:t>The Rape of Europa, </a:t>
            </a:r>
            <a:r>
              <a:rPr lang="it-IT" dirty="0">
                <a:latin typeface="Calibri" panose="020F0502020204030204" pitchFamily="34" charset="0"/>
                <a:ea typeface="Calibri" panose="020F0502020204030204" pitchFamily="34" charset="0"/>
                <a:cs typeface="Times New Roman" panose="02020603050405020304" pitchFamily="18" charset="0"/>
              </a:rPr>
              <a:t>1993</a:t>
            </a:r>
          </a:p>
        </p:txBody>
      </p:sp>
    </p:spTree>
    <p:extLst>
      <p:ext uri="{BB962C8B-B14F-4D97-AF65-F5344CB8AC3E}">
        <p14:creationId xmlns:p14="http://schemas.microsoft.com/office/powerpoint/2010/main" val="1594777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4356" y="1510210"/>
            <a:ext cx="8220645" cy="338554"/>
          </a:xfrm>
          <a:prstGeom prst="rect">
            <a:avLst/>
          </a:prstGeom>
        </p:spPr>
        <p:txBody>
          <a:bodyPr wrap="square">
            <a:spAutoFit/>
          </a:bodyPr>
          <a:lstStyle/>
          <a:p>
            <a:r>
              <a:rPr lang="fr-FR" sz="1600" dirty="0">
                <a:latin typeface="Calibri" panose="020F0502020204030204" pitchFamily="34" charset="0"/>
                <a:ea typeface="Calibri" panose="020F0502020204030204" pitchFamily="34" charset="0"/>
                <a:cs typeface="Times New Roman" panose="02020603050405020304" pitchFamily="18" charset="0"/>
              </a:rPr>
              <a:t>Jacques </a:t>
            </a:r>
            <a:r>
              <a:rPr lang="fr-FR" sz="1600" dirty="0" err="1">
                <a:latin typeface="Calibri" panose="020F0502020204030204" pitchFamily="34" charset="0"/>
                <a:ea typeface="Calibri" panose="020F0502020204030204" pitchFamily="34" charset="0"/>
                <a:cs typeface="Times New Roman" panose="02020603050405020304" pitchFamily="18" charset="0"/>
              </a:rPr>
              <a:t>Fontanille</a:t>
            </a:r>
            <a:r>
              <a:rPr lang="fr-FR" sz="1600" dirty="0">
                <a:latin typeface="Calibri" panose="020F0502020204030204" pitchFamily="34" charset="0"/>
                <a:ea typeface="Calibri" panose="020F0502020204030204" pitchFamily="34" charset="0"/>
                <a:cs typeface="Times New Roman" panose="02020603050405020304" pitchFamily="18" charset="0"/>
              </a:rPr>
              <a:t>, </a:t>
            </a:r>
            <a:r>
              <a:rPr lang="fr-FR" sz="1600" i="1" dirty="0">
                <a:latin typeface="Calibri" panose="020F0502020204030204" pitchFamily="34" charset="0"/>
                <a:ea typeface="Calibri" panose="020F0502020204030204" pitchFamily="34" charset="0"/>
                <a:cs typeface="Times New Roman" panose="02020603050405020304" pitchFamily="18" charset="0"/>
              </a:rPr>
              <a:t>Les espaces subjectifs. Introduction à la sémiotique de l’observateur</a:t>
            </a:r>
            <a:r>
              <a:rPr lang="fr-FR" sz="1600" dirty="0">
                <a:latin typeface="Calibri" panose="020F0502020204030204" pitchFamily="34" charset="0"/>
                <a:ea typeface="Calibri" panose="020F0502020204030204" pitchFamily="34" charset="0"/>
                <a:cs typeface="Times New Roman" panose="02020603050405020304" pitchFamily="18" charset="0"/>
              </a:rPr>
              <a:t>, 1989</a:t>
            </a:r>
            <a:endParaRPr lang="en-US" sz="1600" dirty="0"/>
          </a:p>
        </p:txBody>
      </p:sp>
      <p:cxnSp>
        <p:nvCxnSpPr>
          <p:cNvPr id="5" name="Straight Arrow Connector 4"/>
          <p:cNvCxnSpPr>
            <a:cxnSpLocks/>
          </p:cNvCxnSpPr>
          <p:nvPr/>
        </p:nvCxnSpPr>
        <p:spPr>
          <a:xfrm flipH="1" flipV="1">
            <a:off x="2181138" y="1335986"/>
            <a:ext cx="5092117" cy="4983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1081790" y="3397083"/>
            <a:ext cx="6096000" cy="338554"/>
          </a:xfrm>
          <a:prstGeom prst="rect">
            <a:avLst/>
          </a:prstGeom>
        </p:spPr>
        <p:txBody>
          <a:bodyPr>
            <a:spAutoFit/>
          </a:bodyPr>
          <a:lstStyle/>
          <a:p>
            <a:r>
              <a:rPr lang="fr-FR" sz="1600" dirty="0">
                <a:latin typeface="Calibri" panose="020F0502020204030204" pitchFamily="34" charset="0"/>
                <a:ea typeface="Calibri" panose="020F0502020204030204" pitchFamily="34" charset="0"/>
                <a:cs typeface="Times New Roman" panose="02020603050405020304" pitchFamily="18" charset="0"/>
              </a:rPr>
              <a:t>Alexis </a:t>
            </a:r>
            <a:r>
              <a:rPr lang="fr-FR" sz="1600" dirty="0" err="1">
                <a:latin typeface="Calibri" panose="020F0502020204030204" pitchFamily="34" charset="0"/>
                <a:ea typeface="Calibri" panose="020F0502020204030204" pitchFamily="34" charset="0"/>
                <a:cs typeface="Times New Roman" panose="02020603050405020304" pitchFamily="18" charset="0"/>
              </a:rPr>
              <a:t>Nouss</a:t>
            </a:r>
            <a:r>
              <a:rPr lang="fr-FR" sz="1600" dirty="0">
                <a:latin typeface="Calibri" panose="020F0502020204030204" pitchFamily="34" charset="0"/>
                <a:ea typeface="Calibri" panose="020F0502020204030204" pitchFamily="34" charset="0"/>
                <a:cs typeface="Times New Roman" panose="02020603050405020304" pitchFamily="18" charset="0"/>
              </a:rPr>
              <a:t>, </a:t>
            </a:r>
            <a:r>
              <a:rPr lang="fr-FR" sz="1600" i="1" dirty="0">
                <a:latin typeface="Calibri" panose="020F0502020204030204" pitchFamily="34" charset="0"/>
                <a:ea typeface="Calibri" panose="020F0502020204030204" pitchFamily="34" charset="0"/>
                <a:cs typeface="Times New Roman" panose="02020603050405020304" pitchFamily="18" charset="0"/>
              </a:rPr>
              <a:t>La condition de l’exilé</a:t>
            </a:r>
            <a:r>
              <a:rPr lang="fr-FR" sz="1600" dirty="0">
                <a:latin typeface="Calibri" panose="020F0502020204030204" pitchFamily="34" charset="0"/>
                <a:ea typeface="Calibri" panose="020F0502020204030204" pitchFamily="34" charset="0"/>
                <a:cs typeface="Times New Roman" panose="02020603050405020304" pitchFamily="18" charset="0"/>
              </a:rPr>
              <a:t>, 2015</a:t>
            </a:r>
            <a:endParaRPr lang="en-US" sz="1600" dirty="0"/>
          </a:p>
        </p:txBody>
      </p:sp>
      <p:cxnSp>
        <p:nvCxnSpPr>
          <p:cNvPr id="12" name="Straight Arrow Connector 11"/>
          <p:cNvCxnSpPr>
            <a:cxnSpLocks/>
          </p:cNvCxnSpPr>
          <p:nvPr/>
        </p:nvCxnSpPr>
        <p:spPr>
          <a:xfrm flipH="1">
            <a:off x="2088859" y="4620057"/>
            <a:ext cx="901203" cy="106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1378976" y="2576189"/>
            <a:ext cx="6785832" cy="369332"/>
          </a:xfrm>
          <a:prstGeom prst="rect">
            <a:avLst/>
          </a:prstGeom>
          <a:noFill/>
        </p:spPr>
        <p:txBody>
          <a:bodyPr wrap="none" rtlCol="0">
            <a:spAutoFit/>
          </a:bodyPr>
          <a:lstStyle/>
          <a:p>
            <a:r>
              <a:rPr lang="fr-FR" dirty="0"/>
              <a:t>MIGRANT                                                         EXILED (narrative </a:t>
            </a:r>
            <a:r>
              <a:rPr lang="fr-FR" dirty="0" err="1"/>
              <a:t>identity</a:t>
            </a:r>
            <a:r>
              <a:rPr lang="fr-FR" dirty="0"/>
              <a:t>)</a:t>
            </a:r>
            <a:endParaRPr lang="en-US" dirty="0"/>
          </a:p>
        </p:txBody>
      </p:sp>
      <p:sp>
        <p:nvSpPr>
          <p:cNvPr id="14" name="TextBox 13"/>
          <p:cNvSpPr txBox="1"/>
          <p:nvPr/>
        </p:nvSpPr>
        <p:spPr>
          <a:xfrm>
            <a:off x="1081790" y="4914624"/>
            <a:ext cx="10428244" cy="369332"/>
          </a:xfrm>
          <a:prstGeom prst="rect">
            <a:avLst/>
          </a:prstGeom>
          <a:noFill/>
        </p:spPr>
        <p:txBody>
          <a:bodyPr wrap="square" rtlCol="0">
            <a:spAutoFit/>
          </a:bodyPr>
          <a:lstStyle/>
          <a:p>
            <a:r>
              <a:rPr lang="fr-FR" dirty="0"/>
              <a:t> </a:t>
            </a:r>
            <a:r>
              <a:rPr lang="fr-FR" sz="1600" dirty="0"/>
              <a:t>Gilles Deleuze &amp; Félix Guattari, « Traité de </a:t>
            </a:r>
            <a:r>
              <a:rPr lang="fr-FR" sz="1600" dirty="0" err="1"/>
              <a:t>nomadologie</a:t>
            </a:r>
            <a:r>
              <a:rPr lang="fr-FR" sz="1600" dirty="0"/>
              <a:t> : la machine de guerre », 1980</a:t>
            </a:r>
            <a:endParaRPr lang="en-US" sz="1600" dirty="0"/>
          </a:p>
        </p:txBody>
      </p:sp>
      <p:cxnSp>
        <p:nvCxnSpPr>
          <p:cNvPr id="8" name="Straight Arrow Connector 7"/>
          <p:cNvCxnSpPr/>
          <p:nvPr/>
        </p:nvCxnSpPr>
        <p:spPr>
          <a:xfrm>
            <a:off x="1900511" y="3164937"/>
            <a:ext cx="4883372" cy="1166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2593223" y="4076500"/>
            <a:ext cx="1948441" cy="369332"/>
          </a:xfrm>
          <a:prstGeom prst="rect">
            <a:avLst/>
          </a:prstGeom>
          <a:noFill/>
        </p:spPr>
        <p:txBody>
          <a:bodyPr wrap="square" rtlCol="0">
            <a:spAutoFit/>
          </a:bodyPr>
          <a:lstStyle/>
          <a:p>
            <a:r>
              <a:rPr lang="fr-BE" dirty="0"/>
              <a:t>NOMAD</a:t>
            </a:r>
          </a:p>
        </p:txBody>
      </p:sp>
      <p:cxnSp>
        <p:nvCxnSpPr>
          <p:cNvPr id="15" name="Straight Arrow Connector 14"/>
          <p:cNvCxnSpPr>
            <a:cxnSpLocks/>
          </p:cNvCxnSpPr>
          <p:nvPr/>
        </p:nvCxnSpPr>
        <p:spPr>
          <a:xfrm flipH="1">
            <a:off x="2986860" y="4620056"/>
            <a:ext cx="1477317"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a:cxnSpLocks/>
          </p:cNvCxnSpPr>
          <p:nvPr/>
        </p:nvCxnSpPr>
        <p:spPr>
          <a:xfrm flipH="1">
            <a:off x="4464177" y="4620056"/>
            <a:ext cx="905681" cy="201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flipH="1" flipV="1">
            <a:off x="1324863" y="3161948"/>
            <a:ext cx="587218" cy="298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 name="Rectangle 2"/>
          <p:cNvSpPr/>
          <p:nvPr/>
        </p:nvSpPr>
        <p:spPr>
          <a:xfrm>
            <a:off x="3328678" y="888808"/>
            <a:ext cx="793679" cy="369332"/>
          </a:xfrm>
          <a:prstGeom prst="rect">
            <a:avLst/>
          </a:prstGeom>
        </p:spPr>
        <p:txBody>
          <a:bodyPr wrap="none">
            <a:spAutoFit/>
          </a:bodyPr>
          <a:lstStyle/>
          <a:p>
            <a:r>
              <a:rPr lang="fr-FR" dirty="0">
                <a:latin typeface="Calibri" panose="020F0502020204030204" pitchFamily="34" charset="0"/>
                <a:ea typeface="Calibri" panose="020F0502020204030204" pitchFamily="34" charset="0"/>
                <a:cs typeface="Times New Roman" panose="02020603050405020304" pitchFamily="18" charset="0"/>
              </a:rPr>
              <a:t>TO GO</a:t>
            </a:r>
          </a:p>
        </p:txBody>
      </p:sp>
      <p:sp>
        <p:nvSpPr>
          <p:cNvPr id="4" name="Rectangle 3"/>
          <p:cNvSpPr/>
          <p:nvPr/>
        </p:nvSpPr>
        <p:spPr>
          <a:xfrm>
            <a:off x="1034058" y="1076452"/>
            <a:ext cx="1078565" cy="369332"/>
          </a:xfrm>
          <a:prstGeom prst="rect">
            <a:avLst/>
          </a:prstGeom>
        </p:spPr>
        <p:txBody>
          <a:bodyPr wrap="none">
            <a:spAutoFit/>
          </a:bodyPr>
          <a:lstStyle/>
          <a:p>
            <a:r>
              <a:rPr lang="fr-FR" dirty="0">
                <a:latin typeface="Calibri" panose="020F0502020204030204" pitchFamily="34" charset="0"/>
                <a:ea typeface="Calibri" panose="020F0502020204030204" pitchFamily="34" charset="0"/>
                <a:cs typeface="Times New Roman" panose="02020603050405020304" pitchFamily="18" charset="0"/>
              </a:rPr>
              <a:t>TO COME</a:t>
            </a:r>
          </a:p>
        </p:txBody>
      </p:sp>
      <p:sp>
        <p:nvSpPr>
          <p:cNvPr id="25" name="Arc 24">
            <a:extLst>
              <a:ext uri="{FF2B5EF4-FFF2-40B4-BE49-F238E27FC236}">
                <a16:creationId xmlns:a16="http://schemas.microsoft.com/office/drawing/2014/main" id="{16AFD243-B8AB-42A6-BA50-312154A58FB2}"/>
              </a:ext>
            </a:extLst>
          </p:cNvPr>
          <p:cNvSpPr/>
          <p:nvPr/>
        </p:nvSpPr>
        <p:spPr>
          <a:xfrm>
            <a:off x="2949527" y="1105582"/>
            <a:ext cx="2360526" cy="280234"/>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BE"/>
          </a:p>
        </p:txBody>
      </p:sp>
      <p:cxnSp>
        <p:nvCxnSpPr>
          <p:cNvPr id="18" name="Straight Arrow Connector 17">
            <a:extLst>
              <a:ext uri="{FF2B5EF4-FFF2-40B4-BE49-F238E27FC236}">
                <a16:creationId xmlns:a16="http://schemas.microsoft.com/office/drawing/2014/main" id="{5148BA55-813A-46EF-A366-F6BFF04EC7DF}"/>
              </a:ext>
            </a:extLst>
          </p:cNvPr>
          <p:cNvCxnSpPr>
            <a:cxnSpLocks/>
          </p:cNvCxnSpPr>
          <p:nvPr/>
        </p:nvCxnSpPr>
        <p:spPr>
          <a:xfrm flipH="1">
            <a:off x="5326653" y="4630723"/>
            <a:ext cx="905681" cy="201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8910011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1201</Words>
  <Application>Microsoft Office PowerPoint</Application>
  <PresentationFormat>Widescreen</PresentationFormat>
  <Paragraphs>181</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Dubai Light</vt:lpstr>
      <vt:lpstr>georgia</vt:lpstr>
      <vt:lpstr>Times New Roman</vt:lpstr>
      <vt:lpstr>Wingdings</vt:lpstr>
      <vt:lpstr>Thème Office</vt:lpstr>
      <vt:lpstr>The Mediterranean as the return of the repressed in French Thought (from Valéry until Attali))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“Against the earth’s fundamentalism stands the fundamentalism of the sea, which pushes toward nihilism and the uncontrollable unleashing of technology.” (Franco Cassano)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Éthique de la ville. Entre villes côtières et villes forteresses : un paradigme paradoxal</dc:title>
  <dc:creator>Christabel MARRAMA</dc:creator>
  <cp:lastModifiedBy>User</cp:lastModifiedBy>
  <cp:revision>155</cp:revision>
  <cp:lastPrinted>2018-07-02T09:33:11Z</cp:lastPrinted>
  <dcterms:created xsi:type="dcterms:W3CDTF">2017-11-28T18:49:22Z</dcterms:created>
  <dcterms:modified xsi:type="dcterms:W3CDTF">2018-07-02T21:02:55Z</dcterms:modified>
</cp:coreProperties>
</file>