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58" r:id="rId4"/>
    <p:sldId id="282" r:id="rId5"/>
    <p:sldId id="266" r:id="rId6"/>
    <p:sldId id="261" r:id="rId7"/>
    <p:sldId id="262" r:id="rId8"/>
    <p:sldId id="270" r:id="rId9"/>
    <p:sldId id="265" r:id="rId10"/>
    <p:sldId id="274" r:id="rId11"/>
    <p:sldId id="275" r:id="rId12"/>
    <p:sldId id="259" r:id="rId13"/>
    <p:sldId id="271" r:id="rId14"/>
    <p:sldId id="279" r:id="rId15"/>
    <p:sldId id="264" r:id="rId16"/>
    <p:sldId id="263" r:id="rId17"/>
    <p:sldId id="260" r:id="rId18"/>
    <p:sldId id="280" r:id="rId19"/>
    <p:sldId id="281" r:id="rId20"/>
  </p:sldIdLst>
  <p:sldSz cx="12192000" cy="6858000"/>
  <p:notesSz cx="6761163" cy="99425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9" d="100"/>
          <a:sy n="69" d="100"/>
        </p:scale>
        <p:origin x="13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FE83-7572-482A-AFB5-03911A55BA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47F43367-669C-4ECA-A33B-AFCCD06B4F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875B12CE-51C0-492E-AA7C-1AD7CCD289CB}"/>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E2EFA602-CFA3-4A8C-B422-4D47BDFCCC47}"/>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53BBEE3E-251F-4B6D-9531-65BD84A1C6F6}"/>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348312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B6FB-21BD-46F1-95E0-1DEF77B8C637}"/>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EBB987DB-7FEB-49BF-B8F6-9A5F7AE1EE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95EB38A-3797-4F04-8A54-12FF8B32D67D}"/>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3FBFD2FE-8002-4CE7-A000-01D80E4632B1}"/>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F6425FC6-5114-44CC-9E2B-15244AA087EE}"/>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355603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C6E3A-C0B9-40F2-AF15-5F887D5A77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2E0AEFFA-24CE-4F54-AFA8-BF83C1390A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8BDA3AB4-B72D-495E-B0F6-E9DD1D21F3B2}"/>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DF302765-5019-48BB-875E-1BFE21E9A50A}"/>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334F6F9-4D17-4F8C-AA8E-5CEFF2722EA0}"/>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305385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BB98-AAD6-49F0-8820-8034F1724645}"/>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0306B9C4-62AE-4314-B624-DF4F8D20FF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4AA653DE-4B47-4AC1-B43D-20881DD76B96}"/>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4B0D1110-5A04-4D67-9366-D5002A769203}"/>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5CCCE120-D316-45B3-B63D-57C3DC7DFB92}"/>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52589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C726-8035-4035-8BFC-8CB7E46E64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586397F1-EDA2-4FC4-A38F-608D67807C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107F62-51E7-4543-BDFA-1EB6974BD4A7}"/>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BB039115-9804-40E0-825A-1C34D0AEE771}"/>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6E01AC4F-207B-4E44-9040-0B5D3BE1B5FA}"/>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4609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9B2-6F4D-44E7-A8FA-92295655BBD9}"/>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FF2E222A-F51A-41DA-83C0-DDFA2856BB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A56361FE-5CF4-4196-B6F7-3B850C5496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4C41C831-5306-418A-89E9-A8A60C9EDCB2}"/>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6" name="Footer Placeholder 5">
            <a:extLst>
              <a:ext uri="{FF2B5EF4-FFF2-40B4-BE49-F238E27FC236}">
                <a16:creationId xmlns:a16="http://schemas.microsoft.com/office/drawing/2014/main" id="{C47249DA-7251-42A2-B773-E7B0936CE5A3}"/>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4C1FC4B5-C89A-479A-B233-5ECE6A2BF05C}"/>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357514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3578-BC14-4CBF-AA8C-5701613FE09D}"/>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603C2714-ECA6-49B6-AD7D-005FB8203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8729E1-FBDA-44D2-976A-648DC45E52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62D6BFF3-74F4-4A60-9A95-9E15D943B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059634-B0FA-421B-99D4-6EEDDC6829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67295349-A08E-4B4C-AB83-3A969546DB65}"/>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8" name="Footer Placeholder 7">
            <a:extLst>
              <a:ext uri="{FF2B5EF4-FFF2-40B4-BE49-F238E27FC236}">
                <a16:creationId xmlns:a16="http://schemas.microsoft.com/office/drawing/2014/main" id="{CEEAA767-519C-4617-8111-468D68D5B114}"/>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773F44DD-256C-471C-9734-E1E444A90707}"/>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247852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6586-89D3-4579-AAF0-6F2EECDFB0F6}"/>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995FC8A6-6C95-4181-B983-33460783798D}"/>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4" name="Footer Placeholder 3">
            <a:extLst>
              <a:ext uri="{FF2B5EF4-FFF2-40B4-BE49-F238E27FC236}">
                <a16:creationId xmlns:a16="http://schemas.microsoft.com/office/drawing/2014/main" id="{62214260-9663-429F-A61C-F15FDBB8A7C5}"/>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6FDEC664-B469-4D9E-952B-6C6891713684}"/>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221194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11E85-CA1F-4174-B0E5-4CCDB73537DF}"/>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3" name="Footer Placeholder 2">
            <a:extLst>
              <a:ext uri="{FF2B5EF4-FFF2-40B4-BE49-F238E27FC236}">
                <a16:creationId xmlns:a16="http://schemas.microsoft.com/office/drawing/2014/main" id="{A5ACA0D7-DC39-468E-B0F7-52F0033E1BE2}"/>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E25CB17D-4CCA-43BD-80B0-4FC4CB66078E}"/>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161856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089F-9B65-4B30-AA65-ACED9815B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39F0A250-E916-4605-BF60-5FF75FDEF9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76FE8E11-0D63-46E4-9493-5BD927FFB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65F5DB-3D23-4F99-8F4F-CFE4FA9A9429}"/>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6" name="Footer Placeholder 5">
            <a:extLst>
              <a:ext uri="{FF2B5EF4-FFF2-40B4-BE49-F238E27FC236}">
                <a16:creationId xmlns:a16="http://schemas.microsoft.com/office/drawing/2014/main" id="{935AB224-79EB-481B-BFA3-3E05B364B2D1}"/>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E4D3BE8D-CF01-4710-AA37-6014725B0AEB}"/>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334329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8D45-D7E0-4917-84C8-30F28C234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78D43AA0-8187-4884-953D-10871D65A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B9C3DC12-9219-41D7-9073-8D66E2853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2FD6C1-136C-41AB-B599-45FB0B83FD28}"/>
              </a:ext>
            </a:extLst>
          </p:cNvPr>
          <p:cNvSpPr>
            <a:spLocks noGrp="1"/>
          </p:cNvSpPr>
          <p:nvPr>
            <p:ph type="dt" sz="half" idx="10"/>
          </p:nvPr>
        </p:nvSpPr>
        <p:spPr/>
        <p:txBody>
          <a:bodyPr/>
          <a:lstStyle/>
          <a:p>
            <a:fld id="{A518FBAC-A5CC-4B0F-9C13-79E47EC5CCA1}" type="datetimeFigureOut">
              <a:rPr lang="fr-BE" smtClean="0"/>
              <a:t>18-03-18</a:t>
            </a:fld>
            <a:endParaRPr lang="fr-BE"/>
          </a:p>
        </p:txBody>
      </p:sp>
      <p:sp>
        <p:nvSpPr>
          <p:cNvPr id="6" name="Footer Placeholder 5">
            <a:extLst>
              <a:ext uri="{FF2B5EF4-FFF2-40B4-BE49-F238E27FC236}">
                <a16:creationId xmlns:a16="http://schemas.microsoft.com/office/drawing/2014/main" id="{42BE8582-C42B-43AF-BC75-98A53BDDD8F2}"/>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EB245D41-AD2B-416B-A0FC-1B72DE3B0871}"/>
              </a:ext>
            </a:extLst>
          </p:cNvPr>
          <p:cNvSpPr>
            <a:spLocks noGrp="1"/>
          </p:cNvSpPr>
          <p:nvPr>
            <p:ph type="sldNum" sz="quarter" idx="12"/>
          </p:nvPr>
        </p:nvSpPr>
        <p:spPr/>
        <p:txBody>
          <a:bodyPr/>
          <a:lstStyle/>
          <a:p>
            <a:fld id="{C2A7200D-7388-4059-82DF-40072BC759AA}" type="slidenum">
              <a:rPr lang="fr-BE" smtClean="0"/>
              <a:t>‹#›</a:t>
            </a:fld>
            <a:endParaRPr lang="fr-BE"/>
          </a:p>
        </p:txBody>
      </p:sp>
    </p:spTree>
    <p:extLst>
      <p:ext uri="{BB962C8B-B14F-4D97-AF65-F5344CB8AC3E}">
        <p14:creationId xmlns:p14="http://schemas.microsoft.com/office/powerpoint/2010/main" val="1197674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05792-8D9A-45C5-A520-79696F0255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C899EE55-F832-4561-968A-B08CEC2F0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700FD187-4D52-47F0-B971-7E2C2AB8E6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8FBAC-A5CC-4B0F-9C13-79E47EC5CCA1}" type="datetimeFigureOut">
              <a:rPr lang="fr-BE" smtClean="0"/>
              <a:t>18-03-18</a:t>
            </a:fld>
            <a:endParaRPr lang="fr-BE"/>
          </a:p>
        </p:txBody>
      </p:sp>
      <p:sp>
        <p:nvSpPr>
          <p:cNvPr id="5" name="Footer Placeholder 4">
            <a:extLst>
              <a:ext uri="{FF2B5EF4-FFF2-40B4-BE49-F238E27FC236}">
                <a16:creationId xmlns:a16="http://schemas.microsoft.com/office/drawing/2014/main" id="{9F554C1F-A003-45B3-9AA3-33929FC28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F658B805-0F11-4D1C-A754-39D5AFC293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7200D-7388-4059-82DF-40072BC759AA}" type="slidenum">
              <a:rPr lang="fr-BE" smtClean="0"/>
              <a:t>‹#›</a:t>
            </a:fld>
            <a:endParaRPr lang="fr-BE"/>
          </a:p>
        </p:txBody>
      </p:sp>
    </p:spTree>
    <p:extLst>
      <p:ext uri="{BB962C8B-B14F-4D97-AF65-F5344CB8AC3E}">
        <p14:creationId xmlns:p14="http://schemas.microsoft.com/office/powerpoint/2010/main" val="35301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hyperlink" Target="http://www.maredolce.com/2016/04/04/a-palermo-la-prima-giornata-nazionale-del-cricket-per-profughi-e-rifugiati/dscf7593-2/" TargetMode="External"/><Relationship Id="rId13"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38.jpeg"/><Relationship Id="rId12" Type="http://schemas.openxmlformats.org/officeDocument/2006/relationships/hyperlink" Target="http://www.maredolce.com/2016/04/04/a-palermo-la-prima-giornata-nazionale-del-cricket-per-profughi-e-rifugiati/dscf7642/" TargetMode="External"/><Relationship Id="rId17" Type="http://schemas.openxmlformats.org/officeDocument/2006/relationships/image" Target="../media/image43.jpeg"/><Relationship Id="rId2" Type="http://schemas.openxmlformats.org/officeDocument/2006/relationships/hyperlink" Target="http://www.maredolce.com/2016/04/04/a-palermo-la-prima-giornata-nazionale-del-cricket-per-profughi-e-rifugiati/dscf7555/" TargetMode="External"/><Relationship Id="rId16" Type="http://schemas.openxmlformats.org/officeDocument/2006/relationships/hyperlink" Target="http://www.maredolce.com/2016/04/04/a-palermo-la-prima-giornata-nazionale-del-cricket-per-profughi-e-rifugiati/dscf7700-2/" TargetMode="External"/><Relationship Id="rId1" Type="http://schemas.openxmlformats.org/officeDocument/2006/relationships/slideLayout" Target="../slideLayouts/slideLayout7.xml"/><Relationship Id="rId6" Type="http://schemas.openxmlformats.org/officeDocument/2006/relationships/hyperlink" Target="http://www.maredolce.com/2016/04/04/a-palermo-la-prima-giornata-nazionale-del-cricket-per-profughi-e-rifugiati/dscf7580-3/" TargetMode="External"/><Relationship Id="rId11" Type="http://schemas.openxmlformats.org/officeDocument/2006/relationships/image" Target="../media/image40.jpeg"/><Relationship Id="rId5" Type="http://schemas.openxmlformats.org/officeDocument/2006/relationships/image" Target="../media/image37.jpeg"/><Relationship Id="rId15" Type="http://schemas.openxmlformats.org/officeDocument/2006/relationships/image" Target="../media/image42.jpeg"/><Relationship Id="rId10" Type="http://schemas.openxmlformats.org/officeDocument/2006/relationships/hyperlink" Target="http://www.maredolce.com/2016/04/04/a-palermo-la-prima-giornata-nazionale-del-cricket-per-profughi-e-rifugiati/dscf7639/" TargetMode="External"/><Relationship Id="rId4" Type="http://schemas.openxmlformats.org/officeDocument/2006/relationships/hyperlink" Target="http://www.maredolce.com/2016/04/04/a-palermo-la-prima-giornata-nazionale-del-cricket-per-profughi-e-rifugiati/dscf7575-2/" TargetMode="External"/><Relationship Id="rId9" Type="http://schemas.openxmlformats.org/officeDocument/2006/relationships/image" Target="../media/image39.jpeg"/><Relationship Id="rId14" Type="http://schemas.openxmlformats.org/officeDocument/2006/relationships/hyperlink" Target="http://www.maredolce.com/2016/04/04/a-palermo-la-prima-giornata-nazionale-del-cricket-per-profughi-e-rifugiati/dscf767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6D5488-9AE3-4D58-AAC7-B9B191DA03FA}"/>
              </a:ext>
            </a:extLst>
          </p:cNvPr>
          <p:cNvSpPr/>
          <p:nvPr/>
        </p:nvSpPr>
        <p:spPr>
          <a:xfrm>
            <a:off x="514864" y="1612327"/>
            <a:ext cx="10326254" cy="1277914"/>
          </a:xfrm>
          <a:prstGeom prst="rect">
            <a:avLst/>
          </a:prstGeom>
        </p:spPr>
        <p:txBody>
          <a:bodyPr wrap="square">
            <a:spAutoFit/>
          </a:bodyPr>
          <a:lstStyle/>
          <a:p>
            <a:pPr algn="ctr">
              <a:lnSpc>
                <a:spcPct val="107000"/>
              </a:lnSpc>
              <a:spcAft>
                <a:spcPts val="0"/>
              </a:spcAft>
            </a:pPr>
            <a:r>
              <a:rPr lang="fr-BE" sz="3600" b="1" dirty="0">
                <a:ea typeface="Calibri" panose="020F0502020204030204" pitchFamily="34" charset="0"/>
                <a:cs typeface="Times New Roman" panose="02020603050405020304" pitchFamily="18" charset="0"/>
              </a:rPr>
              <a:t>Palerme, ville syncrétique</a:t>
            </a:r>
            <a:endParaRPr lang="fr-BE" sz="3600" dirty="0">
              <a:ea typeface="Calibri" panose="020F0502020204030204" pitchFamily="34" charset="0"/>
              <a:cs typeface="Times New Roman" panose="02020603050405020304" pitchFamily="18" charset="0"/>
            </a:endParaRPr>
          </a:p>
          <a:p>
            <a:pPr algn="ctr">
              <a:lnSpc>
                <a:spcPct val="107000"/>
              </a:lnSpc>
              <a:spcAft>
                <a:spcPts val="0"/>
              </a:spcAft>
            </a:pPr>
            <a:r>
              <a:rPr lang="fr-BE" sz="3600" b="1" dirty="0">
                <a:ea typeface="Calibri" panose="020F0502020204030204" pitchFamily="34" charset="0"/>
                <a:cs typeface="Times New Roman" panose="02020603050405020304" pitchFamily="18" charset="0"/>
              </a:rPr>
              <a:t>(Nathalie </a:t>
            </a:r>
            <a:r>
              <a:rPr lang="fr-BE" sz="3600" b="1" dirty="0" err="1">
                <a:ea typeface="Calibri" panose="020F0502020204030204" pitchFamily="34" charset="0"/>
                <a:cs typeface="Times New Roman" panose="02020603050405020304" pitchFamily="18" charset="0"/>
              </a:rPr>
              <a:t>Roelens</a:t>
            </a:r>
            <a:r>
              <a:rPr lang="fr-BE" sz="3600" b="1" dirty="0">
                <a:ea typeface="Calibri" panose="020F0502020204030204" pitchFamily="34" charset="0"/>
                <a:cs typeface="Times New Roman" panose="02020603050405020304" pitchFamily="18" charset="0"/>
              </a:rPr>
              <a:t>, Université du Luxembourg)</a:t>
            </a:r>
            <a:endParaRPr lang="fr-BE" sz="3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142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709" y="223693"/>
            <a:ext cx="2856231" cy="1846659"/>
          </a:xfrm>
          <a:prstGeom prst="rect">
            <a:avLst/>
          </a:prstGeom>
          <a:noFill/>
        </p:spPr>
        <p:txBody>
          <a:bodyPr wrap="none" rtlCol="0">
            <a:spAutoFit/>
          </a:bodyPr>
          <a:lstStyle/>
          <a:p>
            <a:r>
              <a:rPr lang="fr-FR" sz="2400" b="1" dirty="0"/>
              <a:t>6. Syncrétisme moral</a:t>
            </a:r>
          </a:p>
          <a:p>
            <a:endParaRPr lang="fr-FR" b="1" dirty="0"/>
          </a:p>
          <a:p>
            <a:endParaRPr lang="fr-FR" dirty="0"/>
          </a:p>
          <a:p>
            <a:r>
              <a:rPr lang="fr-FR" dirty="0"/>
              <a:t>déshonneur-honneur</a:t>
            </a:r>
          </a:p>
          <a:p>
            <a:r>
              <a:rPr lang="fr-FR" dirty="0"/>
              <a:t>résilience esthétique</a:t>
            </a:r>
          </a:p>
          <a:p>
            <a:endParaRPr lang="fr-FR" dirty="0"/>
          </a:p>
        </p:txBody>
      </p:sp>
      <p:pic>
        <p:nvPicPr>
          <p:cNvPr id="3" name="Picture 2" descr="Résultat de recherche d'images pour &quot;piazza della vergogna fernandez&quot;">
            <a:extLst>
              <a:ext uri="{FF2B5EF4-FFF2-40B4-BE49-F238E27FC236}">
                <a16:creationId xmlns:a16="http://schemas.microsoft.com/office/drawing/2014/main" id="{8287A753-466A-40F8-8D46-BEE8936901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32"/>
          <a:stretch/>
        </p:blipFill>
        <p:spPr bwMode="auto">
          <a:xfrm>
            <a:off x="3711511" y="3232483"/>
            <a:ext cx="2941402" cy="2105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E08A0F-DD54-4FB3-827D-E27CA57B41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2208" y="787950"/>
            <a:ext cx="3003277" cy="2252459"/>
          </a:xfrm>
          <a:prstGeom prst="rect">
            <a:avLst/>
          </a:prstGeom>
        </p:spPr>
      </p:pic>
      <p:pic>
        <p:nvPicPr>
          <p:cNvPr id="6" name="Picture 5">
            <a:extLst>
              <a:ext uri="{FF2B5EF4-FFF2-40B4-BE49-F238E27FC236}">
                <a16:creationId xmlns:a16="http://schemas.microsoft.com/office/drawing/2014/main" id="{F8596CE5-D99D-4F61-860C-CC8D9B689E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1144" y="386131"/>
            <a:ext cx="3539037" cy="2654278"/>
          </a:xfrm>
          <a:prstGeom prst="rect">
            <a:avLst/>
          </a:prstGeom>
        </p:spPr>
      </p:pic>
      <p:pic>
        <p:nvPicPr>
          <p:cNvPr id="7" name="Picture 6" descr="https://siviaggia.files.wordpress.com/2017/05/pizzo-sella1.jpg?w=1112"/>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711144" y="3090501"/>
            <a:ext cx="3478565" cy="2604186"/>
          </a:xfrm>
          <a:prstGeom prst="rect">
            <a:avLst/>
          </a:prstGeom>
          <a:noFill/>
          <a:ln>
            <a:noFill/>
          </a:ln>
        </p:spPr>
      </p:pic>
      <p:sp>
        <p:nvSpPr>
          <p:cNvPr id="9" name="Rectangle 8">
            <a:extLst>
              <a:ext uri="{FF2B5EF4-FFF2-40B4-BE49-F238E27FC236}">
                <a16:creationId xmlns:a16="http://schemas.microsoft.com/office/drawing/2014/main" id="{B8BA942C-E113-4455-8A1A-1386EA5E8994}"/>
              </a:ext>
            </a:extLst>
          </p:cNvPr>
          <p:cNvSpPr/>
          <p:nvPr/>
        </p:nvSpPr>
        <p:spPr>
          <a:xfrm>
            <a:off x="1224560" y="5530419"/>
            <a:ext cx="5751383" cy="915635"/>
          </a:xfrm>
          <a:prstGeom prst="rect">
            <a:avLst/>
          </a:prstGeom>
        </p:spPr>
        <p:txBody>
          <a:bodyPr wrap="none">
            <a:spAutoFit/>
          </a:bodyPr>
          <a:lstStyle/>
          <a:p>
            <a:pPr algn="just">
              <a:lnSpc>
                <a:spcPct val="107000"/>
              </a:lnSpc>
            </a:pPr>
            <a:r>
              <a:rPr lang="fr-FR" i="1" dirty="0"/>
              <a:t>Piazza Pretoria « </a:t>
            </a:r>
            <a:r>
              <a:rPr lang="fr-FR" i="1" dirty="0">
                <a:solidFill>
                  <a:srgbClr val="FF0000"/>
                </a:solidFill>
              </a:rPr>
              <a:t>piazza </a:t>
            </a:r>
            <a:r>
              <a:rPr lang="fr-FR" i="1" dirty="0" err="1">
                <a:solidFill>
                  <a:srgbClr val="FF0000"/>
                </a:solidFill>
              </a:rPr>
              <a:t>della</a:t>
            </a:r>
            <a:r>
              <a:rPr lang="fr-FR" i="1" dirty="0">
                <a:solidFill>
                  <a:srgbClr val="FF0000"/>
                </a:solidFill>
              </a:rPr>
              <a:t> </a:t>
            </a:r>
            <a:r>
              <a:rPr lang="fr-FR" i="1" dirty="0" err="1">
                <a:solidFill>
                  <a:srgbClr val="FF0000"/>
                </a:solidFill>
              </a:rPr>
              <a:t>vergogna</a:t>
            </a:r>
            <a:r>
              <a:rPr lang="fr-FR" i="1" dirty="0"/>
              <a:t> »</a:t>
            </a:r>
            <a:endParaRPr lang="en-US" i="1" dirty="0"/>
          </a:p>
          <a:p>
            <a:pPr algn="just">
              <a:lnSpc>
                <a:spcPct val="107000"/>
              </a:lnSpc>
              <a:spcAft>
                <a:spcPts val="0"/>
              </a:spcAft>
            </a:pPr>
            <a:r>
              <a:rPr lang="it-IT" sz="1600" dirty="0">
                <a:ea typeface="Times New Roman" panose="02020603050405020304" pitchFamily="18" charset="0"/>
                <a:cs typeface="Times New Roman" panose="02020603050405020304" pitchFamily="18" charset="0"/>
              </a:rPr>
              <a:t>Jeanne d’Anjou (1326-1382)  (</a:t>
            </a:r>
            <a:r>
              <a:rPr lang="it-IT" sz="1600" dirty="0">
                <a:solidFill>
                  <a:srgbClr val="FF0000"/>
                </a:solidFill>
                <a:ea typeface="Times New Roman" panose="02020603050405020304" pitchFamily="18" charset="0"/>
                <a:cs typeface="Times New Roman" panose="02020603050405020304" pitchFamily="18" charset="0"/>
              </a:rPr>
              <a:t>étalon</a:t>
            </a:r>
            <a:r>
              <a:rPr lang="it-IT" sz="1600" dirty="0">
                <a:ea typeface="Times New Roman" panose="02020603050405020304" pitchFamily="18" charset="0"/>
                <a:cs typeface="Times New Roman" panose="02020603050405020304" pitchFamily="18" charset="0"/>
              </a:rPr>
              <a:t>), </a:t>
            </a:r>
            <a:r>
              <a:rPr lang="it-IT" sz="1600" i="1" dirty="0">
                <a:ea typeface="Times New Roman" panose="02020603050405020304" pitchFamily="18" charset="0"/>
                <a:cs typeface="Times New Roman" panose="02020603050405020304" pitchFamily="18" charset="0"/>
              </a:rPr>
              <a:t>«Stanca si, ma sazia mai!» – </a:t>
            </a:r>
          </a:p>
          <a:p>
            <a:pPr algn="just">
              <a:lnSpc>
                <a:spcPct val="107000"/>
              </a:lnSpc>
              <a:spcAft>
                <a:spcPts val="0"/>
              </a:spcAft>
            </a:pPr>
            <a:r>
              <a:rPr lang="it-IT" sz="1600" i="1" dirty="0">
                <a:ea typeface="Times New Roman" panose="02020603050405020304" pitchFamily="18" charset="0"/>
                <a:cs typeface="Times New Roman" panose="02020603050405020304" pitchFamily="18" charset="0"/>
              </a:rPr>
              <a:t>architecte </a:t>
            </a:r>
            <a:r>
              <a:rPr lang="it-IT" sz="1600" i="1" dirty="0">
                <a:solidFill>
                  <a:srgbClr val="FF0000"/>
                </a:solidFill>
                <a:ea typeface="Times New Roman" panose="02020603050405020304" pitchFamily="18" charset="0"/>
                <a:cs typeface="Times New Roman" panose="02020603050405020304" pitchFamily="18" charset="0"/>
              </a:rPr>
              <a:t>Cavalli</a:t>
            </a:r>
            <a:endParaRPr lang="fr-BE" sz="1600" dirty="0">
              <a:solidFill>
                <a:srgbClr val="FF0000"/>
              </a:solidFill>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93F4528-6429-42B6-807F-7686F2B0208F}"/>
              </a:ext>
            </a:extLst>
          </p:cNvPr>
          <p:cNvSpPr/>
          <p:nvPr/>
        </p:nvSpPr>
        <p:spPr>
          <a:xfrm>
            <a:off x="8034174" y="5694687"/>
            <a:ext cx="6096000" cy="923330"/>
          </a:xfrm>
          <a:prstGeom prst="rect">
            <a:avLst/>
          </a:prstGeom>
        </p:spPr>
        <p:txBody>
          <a:bodyPr>
            <a:spAutoFit/>
          </a:bodyPr>
          <a:lstStyle/>
          <a:p>
            <a:r>
              <a:rPr lang="fr-BE" i="1" dirty="0"/>
              <a:t>« </a:t>
            </a:r>
            <a:r>
              <a:rPr lang="fr-BE" i="1" dirty="0">
                <a:solidFill>
                  <a:srgbClr val="FF0000"/>
                </a:solidFill>
              </a:rPr>
              <a:t>La </a:t>
            </a:r>
            <a:r>
              <a:rPr lang="fr-BE" i="1" dirty="0" err="1">
                <a:solidFill>
                  <a:srgbClr val="FF0000"/>
                </a:solidFill>
              </a:rPr>
              <a:t>collina</a:t>
            </a:r>
            <a:r>
              <a:rPr lang="fr-BE" i="1" dirty="0">
                <a:solidFill>
                  <a:srgbClr val="FF0000"/>
                </a:solidFill>
              </a:rPr>
              <a:t> </a:t>
            </a:r>
            <a:r>
              <a:rPr lang="fr-BE" i="1" dirty="0" err="1">
                <a:solidFill>
                  <a:srgbClr val="FF0000"/>
                </a:solidFill>
              </a:rPr>
              <a:t>del</a:t>
            </a:r>
            <a:r>
              <a:rPr lang="fr-BE" i="1" dirty="0">
                <a:solidFill>
                  <a:srgbClr val="FF0000"/>
                </a:solidFill>
              </a:rPr>
              <a:t> </a:t>
            </a:r>
            <a:r>
              <a:rPr lang="fr-BE" i="1" dirty="0" err="1">
                <a:solidFill>
                  <a:srgbClr val="FF0000"/>
                </a:solidFill>
              </a:rPr>
              <a:t>disonore</a:t>
            </a:r>
            <a:r>
              <a:rPr lang="fr-BE" i="1" dirty="0"/>
              <a:t> »</a:t>
            </a:r>
          </a:p>
          <a:p>
            <a:r>
              <a:rPr lang="fr-BE" dirty="0"/>
              <a:t>(</a:t>
            </a:r>
            <a:r>
              <a:rPr lang="fr-BE" dirty="0" err="1"/>
              <a:t>Pizzo</a:t>
            </a:r>
            <a:r>
              <a:rPr lang="fr-BE" dirty="0"/>
              <a:t> Sella projet de régénération </a:t>
            </a:r>
          </a:p>
          <a:p>
            <a:r>
              <a:rPr lang="fr-BE" dirty="0"/>
              <a:t>par le </a:t>
            </a:r>
            <a:r>
              <a:rPr lang="fr-BE" dirty="0" err="1"/>
              <a:t>street</a:t>
            </a:r>
            <a:r>
              <a:rPr lang="fr-BE" dirty="0"/>
              <a:t> art) </a:t>
            </a:r>
          </a:p>
        </p:txBody>
      </p:sp>
      <p:pic>
        <p:nvPicPr>
          <p:cNvPr id="2050" name="Picture 2" descr="Résultat de recherche d'images pour &quot;piazza pretoria palermo cavallo&quot;">
            <a:extLst>
              <a:ext uri="{FF2B5EF4-FFF2-40B4-BE49-F238E27FC236}">
                <a16:creationId xmlns:a16="http://schemas.microsoft.com/office/drawing/2014/main" id="{E1F1AB55-9C0F-49D1-9622-4D404FDD1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72" y="3202848"/>
            <a:ext cx="3260436" cy="216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4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La_Zisa_a.jpg/800px-La_Zisa_a.jpg">
            <a:extLst>
              <a:ext uri="{FF2B5EF4-FFF2-40B4-BE49-F238E27FC236}">
                <a16:creationId xmlns:a16="http://schemas.microsoft.com/office/drawing/2014/main" id="{2A8C5A28-7795-46BE-B67B-5C1CEDBA8D7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79744" y="2886874"/>
            <a:ext cx="1877592" cy="2504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7/7f/La_Zisa_f.jpg/800px-La_Zisa_f.jpg">
            <a:extLst>
              <a:ext uri="{FF2B5EF4-FFF2-40B4-BE49-F238E27FC236}">
                <a16:creationId xmlns:a16="http://schemas.microsoft.com/office/drawing/2014/main" id="{0C6A30D1-330D-4978-8B98-A4BACF04DDD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28099" y="2879987"/>
            <a:ext cx="1851307" cy="2469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5E3062-1E2A-4702-87C1-D1855C1B5FAC}"/>
              </a:ext>
            </a:extLst>
          </p:cNvPr>
          <p:cNvSpPr txBox="1"/>
          <p:nvPr/>
        </p:nvSpPr>
        <p:spPr>
          <a:xfrm>
            <a:off x="416932" y="497720"/>
            <a:ext cx="6974047" cy="1200329"/>
          </a:xfrm>
          <a:prstGeom prst="rect">
            <a:avLst/>
          </a:prstGeom>
          <a:noFill/>
        </p:spPr>
        <p:txBody>
          <a:bodyPr wrap="square" rtlCol="0">
            <a:spAutoFit/>
          </a:bodyPr>
          <a:lstStyle/>
          <a:p>
            <a:r>
              <a:rPr lang="fr-BE" i="1" dirty="0"/>
              <a:t>La Marina </a:t>
            </a:r>
            <a:r>
              <a:rPr lang="fr-BE" dirty="0"/>
              <a:t>« il règne à cette promenade </a:t>
            </a:r>
            <a:r>
              <a:rPr lang="fr-BE" dirty="0">
                <a:solidFill>
                  <a:srgbClr val="FF0000"/>
                </a:solidFill>
              </a:rPr>
              <a:t>l’obscurité</a:t>
            </a:r>
            <a:r>
              <a:rPr lang="fr-BE" dirty="0"/>
              <a:t> la plus mystérieuse et la plus respectée : tout le monde s’y confond et s’y perd, s’y cherche et s’y retrouve » « indulgence plénière » « petites libertés </a:t>
            </a:r>
            <a:r>
              <a:rPr lang="fr-BE" dirty="0">
                <a:solidFill>
                  <a:srgbClr val="FF0000"/>
                </a:solidFill>
              </a:rPr>
              <a:t>clandestines </a:t>
            </a:r>
            <a:r>
              <a:rPr lang="fr-BE" dirty="0"/>
              <a:t>» (Vivant Denon, p. 70) </a:t>
            </a:r>
          </a:p>
        </p:txBody>
      </p:sp>
      <p:pic>
        <p:nvPicPr>
          <p:cNvPr id="3074" name="Picture 2" descr="https://i.ebayimg.com/images/g/fW8AAOSwTA9X8m5w/s-l1600.jpg">
            <a:extLst>
              <a:ext uri="{FF2B5EF4-FFF2-40B4-BE49-F238E27FC236}">
                <a16:creationId xmlns:a16="http://schemas.microsoft.com/office/drawing/2014/main" id="{D83AEB83-C6BC-4F47-A07C-C0FB89753A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482980" y="151758"/>
            <a:ext cx="3261143" cy="24560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0751BC-16AE-4BA9-BAD1-40F3DE98F561}"/>
              </a:ext>
            </a:extLst>
          </p:cNvPr>
          <p:cNvSpPr/>
          <p:nvPr/>
        </p:nvSpPr>
        <p:spPr>
          <a:xfrm>
            <a:off x="420678" y="1990913"/>
            <a:ext cx="6096000" cy="4247317"/>
          </a:xfrm>
          <a:prstGeom prst="rect">
            <a:avLst/>
          </a:prstGeom>
        </p:spPr>
        <p:txBody>
          <a:bodyPr>
            <a:spAutoFit/>
          </a:bodyPr>
          <a:lstStyle/>
          <a:p>
            <a:r>
              <a:rPr lang="fr-BE" i="1" dirty="0"/>
              <a:t>Palais de la </a:t>
            </a:r>
            <a:r>
              <a:rPr lang="fr-BE" i="1" dirty="0" err="1"/>
              <a:t>Zisa</a:t>
            </a:r>
            <a:r>
              <a:rPr lang="fr-BE" i="1" dirty="0"/>
              <a:t>  </a:t>
            </a:r>
            <a:r>
              <a:rPr lang="fr-BE" dirty="0"/>
              <a:t>« Sur le beau chemin qui conduit de Mont-</a:t>
            </a:r>
            <a:r>
              <a:rPr lang="fr-BE" dirty="0" err="1"/>
              <a:t>Reale</a:t>
            </a:r>
            <a:r>
              <a:rPr lang="fr-BE" dirty="0"/>
              <a:t> à Palerme, qui a été construit des deniers du dernier évêque, et décoré avec plus de dépense que d’intelligence et de goût, on trouve un vieux château qui sert maintenant de caserne à un régiment de cavalerie : on dit qu’il a été construit par les Sarrasins, et qu’il </a:t>
            </a:r>
            <a:r>
              <a:rPr lang="fr-BE" dirty="0">
                <a:solidFill>
                  <a:srgbClr val="FF0000"/>
                </a:solidFill>
              </a:rPr>
              <a:t>communique par un souterrain </a:t>
            </a:r>
            <a:r>
              <a:rPr lang="fr-BE" dirty="0"/>
              <a:t>à un autre plus considérable du même genre appelé </a:t>
            </a:r>
            <a:r>
              <a:rPr lang="fr-BE" dirty="0" err="1"/>
              <a:t>Castol-Reale</a:t>
            </a:r>
            <a:r>
              <a:rPr lang="fr-BE" dirty="0"/>
              <a:t> et autrefois de </a:t>
            </a:r>
            <a:r>
              <a:rPr lang="fr-BE" dirty="0" err="1">
                <a:solidFill>
                  <a:srgbClr val="FF0000"/>
                </a:solidFill>
              </a:rPr>
              <a:t>Zizza</a:t>
            </a:r>
            <a:r>
              <a:rPr lang="fr-BE" dirty="0"/>
              <a:t> (en langue sarrasine, </a:t>
            </a:r>
            <a:r>
              <a:rPr lang="fr-BE" dirty="0">
                <a:solidFill>
                  <a:srgbClr val="FF0000"/>
                </a:solidFill>
              </a:rPr>
              <a:t>lieu de plaisance</a:t>
            </a:r>
            <a:r>
              <a:rPr lang="fr-BE" dirty="0"/>
              <a:t>). On dit aussi que ce château </a:t>
            </a:r>
            <a:r>
              <a:rPr lang="fr-BE" dirty="0" err="1"/>
              <a:t>servoit</a:t>
            </a:r>
            <a:r>
              <a:rPr lang="fr-BE" dirty="0"/>
              <a:t> de </a:t>
            </a:r>
            <a:r>
              <a:rPr lang="fr-BE" i="1" dirty="0"/>
              <a:t>villa</a:t>
            </a:r>
            <a:r>
              <a:rPr lang="fr-BE" dirty="0"/>
              <a:t> aux </a:t>
            </a:r>
            <a:r>
              <a:rPr lang="fr-BE" dirty="0" err="1"/>
              <a:t>vicerois</a:t>
            </a:r>
            <a:r>
              <a:rPr lang="fr-BE" dirty="0"/>
              <a:t> sarrasins. Palerme, après avoir été la place d’armes du temps des  </a:t>
            </a:r>
            <a:r>
              <a:rPr lang="fr-BE" dirty="0" err="1"/>
              <a:t>Cartaginois</a:t>
            </a:r>
            <a:r>
              <a:rPr lang="fr-BE" dirty="0"/>
              <a:t> du temps des Grecs, devient celle des Sarrasins, du temps de l’empire d’orient ; elle fut toujours comme la capitale de leurs possessions, et le lieu chéri des gouverneurs ou émirs qu’y </a:t>
            </a:r>
            <a:r>
              <a:rPr lang="fr-BE" dirty="0" err="1"/>
              <a:t>envoyoient</a:t>
            </a:r>
            <a:r>
              <a:rPr lang="fr-BE" dirty="0"/>
              <a:t> leurs califes d’Afrique dans les dixième et onzième siècles. (Vivant Denon, p. 78) </a:t>
            </a:r>
          </a:p>
        </p:txBody>
      </p:sp>
      <p:sp>
        <p:nvSpPr>
          <p:cNvPr id="4" name="TextBox 3">
            <a:extLst>
              <a:ext uri="{FF2B5EF4-FFF2-40B4-BE49-F238E27FC236}">
                <a16:creationId xmlns:a16="http://schemas.microsoft.com/office/drawing/2014/main" id="{FE093403-9CCB-4CB7-A8B9-9EC8E2FB9E97}"/>
              </a:ext>
            </a:extLst>
          </p:cNvPr>
          <p:cNvSpPr txBox="1"/>
          <p:nvPr/>
        </p:nvSpPr>
        <p:spPr>
          <a:xfrm>
            <a:off x="7256477" y="5767852"/>
            <a:ext cx="45719" cy="369332"/>
          </a:xfrm>
          <a:prstGeom prst="rect">
            <a:avLst/>
          </a:prstGeom>
          <a:noFill/>
        </p:spPr>
        <p:txBody>
          <a:bodyPr wrap="square" rtlCol="0">
            <a:spAutoFit/>
          </a:bodyPr>
          <a:lstStyle/>
          <a:p>
            <a:r>
              <a:rPr lang="fr-BE" dirty="0"/>
              <a:t> </a:t>
            </a:r>
          </a:p>
        </p:txBody>
      </p:sp>
      <p:sp>
        <p:nvSpPr>
          <p:cNvPr id="5" name="TextBox 4">
            <a:extLst>
              <a:ext uri="{FF2B5EF4-FFF2-40B4-BE49-F238E27FC236}">
                <a16:creationId xmlns:a16="http://schemas.microsoft.com/office/drawing/2014/main" id="{6D6BBD8D-A580-4078-B50A-F8E779D2DF94}"/>
              </a:ext>
            </a:extLst>
          </p:cNvPr>
          <p:cNvSpPr txBox="1"/>
          <p:nvPr/>
        </p:nvSpPr>
        <p:spPr>
          <a:xfrm>
            <a:off x="6516678" y="5515698"/>
            <a:ext cx="5592713" cy="1200329"/>
          </a:xfrm>
          <a:prstGeom prst="rect">
            <a:avLst/>
          </a:prstGeom>
          <a:noFill/>
        </p:spPr>
        <p:txBody>
          <a:bodyPr wrap="square" rtlCol="0">
            <a:spAutoFit/>
          </a:bodyPr>
          <a:lstStyle/>
          <a:p>
            <a:r>
              <a:rPr lang="fr-BE" dirty="0"/>
              <a:t>« On y voit encore une grande salle mauresque à plafond en ogive, décorée d’arabesques et de mosaïques. Une fontaine qui jaillit dans deus bassins octogones continue de rafraîchir cette salle » (Dumas, p. 371)</a:t>
            </a:r>
          </a:p>
        </p:txBody>
      </p:sp>
    </p:spTree>
    <p:extLst>
      <p:ext uri="{BB962C8B-B14F-4D97-AF65-F5344CB8AC3E}">
        <p14:creationId xmlns:p14="http://schemas.microsoft.com/office/powerpoint/2010/main" val="390390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descr="http://siciliainformazioni.com/wp-content/uploads/2016/11/Cripta-696x380.png">
            <a:extLst>
              <a:ext uri="{FF2B5EF4-FFF2-40B4-BE49-F238E27FC236}">
                <a16:creationId xmlns:a16="http://schemas.microsoft.com/office/drawing/2014/main" id="{A0A9850F-B7F5-4ED0-B536-26164E333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80" y="930628"/>
            <a:ext cx="3310170" cy="18072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ssociée">
            <a:extLst>
              <a:ext uri="{FF2B5EF4-FFF2-40B4-BE49-F238E27FC236}">
                <a16:creationId xmlns:a16="http://schemas.microsoft.com/office/drawing/2014/main" id="{49318E4A-935B-4EEC-A8EA-D7DF835D69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812290" y="903285"/>
            <a:ext cx="2554190" cy="1809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7717D2-0D65-4A18-AAE0-A6E7AB1C5F44}"/>
              </a:ext>
            </a:extLst>
          </p:cNvPr>
          <p:cNvSpPr txBox="1"/>
          <p:nvPr/>
        </p:nvSpPr>
        <p:spPr>
          <a:xfrm>
            <a:off x="248873" y="257240"/>
            <a:ext cx="7001588" cy="738664"/>
          </a:xfrm>
          <a:prstGeom prst="rect">
            <a:avLst/>
          </a:prstGeom>
          <a:noFill/>
        </p:spPr>
        <p:txBody>
          <a:bodyPr wrap="square" rtlCol="0">
            <a:spAutoFit/>
          </a:bodyPr>
          <a:lstStyle/>
          <a:p>
            <a:r>
              <a:rPr lang="fr-BE" sz="2400" b="1" dirty="0"/>
              <a:t>7. Syncrétisme existentiel (vie-mort)</a:t>
            </a:r>
          </a:p>
          <a:p>
            <a:endParaRPr lang="fr-BE" dirty="0"/>
          </a:p>
        </p:txBody>
      </p:sp>
      <p:sp>
        <p:nvSpPr>
          <p:cNvPr id="3" name="TextBox 2">
            <a:extLst>
              <a:ext uri="{FF2B5EF4-FFF2-40B4-BE49-F238E27FC236}">
                <a16:creationId xmlns:a16="http://schemas.microsoft.com/office/drawing/2014/main" id="{5A35C0EE-B700-433D-84A4-8C4A430C7016}"/>
              </a:ext>
            </a:extLst>
          </p:cNvPr>
          <p:cNvSpPr txBox="1"/>
          <p:nvPr/>
        </p:nvSpPr>
        <p:spPr>
          <a:xfrm>
            <a:off x="6748207" y="995904"/>
            <a:ext cx="4858040" cy="5262979"/>
          </a:xfrm>
          <a:prstGeom prst="rect">
            <a:avLst/>
          </a:prstGeom>
          <a:noFill/>
        </p:spPr>
        <p:txBody>
          <a:bodyPr wrap="square" rtlCol="0">
            <a:spAutoFit/>
          </a:bodyPr>
          <a:lstStyle/>
          <a:p>
            <a:r>
              <a:rPr lang="fr-BE" sz="1600" dirty="0"/>
              <a:t>« On nous conduisit de là au lieu où l’on conserve les corps après les avoir desséchés dans une chaux mitigée ; mais cette méthode conserve mal, et n’offre que des </a:t>
            </a:r>
            <a:r>
              <a:rPr lang="fr-BE" sz="1600" dirty="0">
                <a:solidFill>
                  <a:srgbClr val="FF0000"/>
                </a:solidFill>
              </a:rPr>
              <a:t>figures aussi hideuses qu’informes</a:t>
            </a:r>
            <a:r>
              <a:rPr lang="fr-BE" sz="1600" dirty="0"/>
              <a:t>, qui, par des grimaces grotesques, approchent plus du ridicule que de la sainte terreur que l’on cherche à inspirer en offrant l’image de la mort » (Vivant Denon,  p. 76)</a:t>
            </a:r>
          </a:p>
          <a:p>
            <a:endParaRPr lang="fr-BE" sz="1600" dirty="0"/>
          </a:p>
          <a:p>
            <a:pPr algn="just"/>
            <a:r>
              <a:rPr lang="fr-BE" sz="1600" dirty="0"/>
              <a:t>« On meurt à Palerme avec plus de </a:t>
            </a:r>
            <a:r>
              <a:rPr lang="fr-BE" sz="1600" dirty="0">
                <a:solidFill>
                  <a:srgbClr val="FF0000"/>
                </a:solidFill>
              </a:rPr>
              <a:t>faste</a:t>
            </a:r>
            <a:r>
              <a:rPr lang="fr-BE" sz="1600" dirty="0"/>
              <a:t> qu’on y a vécu » (J.-M. Roland de la Platière, 1777)</a:t>
            </a:r>
          </a:p>
          <a:p>
            <a:pPr algn="just"/>
            <a:endParaRPr lang="fr-BE" sz="1600" dirty="0"/>
          </a:p>
          <a:p>
            <a:pPr algn="just"/>
            <a:r>
              <a:rPr lang="fr-BE" sz="1600" dirty="0"/>
              <a:t>« Caricatures humaines, cauchemars palpables, spectres mille fois plus hideux que les squelettes pendus dans un cabinet d’anatomie, tous revêtus de robe de capucins, que trouent leurs membres disloqués » ; Francesco </a:t>
            </a:r>
            <a:r>
              <a:rPr lang="fr-BE" sz="1600" dirty="0" err="1"/>
              <a:t>Tollari</a:t>
            </a:r>
            <a:r>
              <a:rPr lang="fr-BE" sz="1600" dirty="0"/>
              <a:t>, porte à la main à bâton « on l’avait élevé à la dignité de concierge […] pour qu’il empêchait les autres de sortir » ; « habitué dès l’enfance à regarder comme un </a:t>
            </a:r>
            <a:r>
              <a:rPr lang="fr-BE" sz="1600" dirty="0">
                <a:solidFill>
                  <a:srgbClr val="FF0000"/>
                </a:solidFill>
              </a:rPr>
              <a:t>honneur</a:t>
            </a:r>
            <a:r>
              <a:rPr lang="fr-BE" sz="1600" dirty="0"/>
              <a:t> rendu à la mémoire ce que nous regardons comme une </a:t>
            </a:r>
            <a:r>
              <a:rPr lang="fr-BE" sz="1600" dirty="0">
                <a:solidFill>
                  <a:srgbClr val="FF0000"/>
                </a:solidFill>
              </a:rPr>
              <a:t>profanation</a:t>
            </a:r>
            <a:r>
              <a:rPr lang="fr-BE" sz="1600" dirty="0"/>
              <a:t> du tombeau » (Dumas, pp. 371- 372)</a:t>
            </a:r>
          </a:p>
        </p:txBody>
      </p:sp>
      <p:pic>
        <p:nvPicPr>
          <p:cNvPr id="5122" name="Picture 2" descr="Trionfo della morte, già a palazzo sclafani, galleria regionale di Palazzo Abbatellis, palermo (1446) , affresco staccato.jpg">
            <a:extLst>
              <a:ext uri="{FF2B5EF4-FFF2-40B4-BE49-F238E27FC236}">
                <a16:creationId xmlns:a16="http://schemas.microsoft.com/office/drawing/2014/main" id="{D6C0A601-B4C1-42C3-9FFD-189AB2CE2E7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94219" y="3525725"/>
            <a:ext cx="2947521" cy="2461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98BAD2-203E-44A5-A917-CAD0247AF6F7}"/>
              </a:ext>
            </a:extLst>
          </p:cNvPr>
          <p:cNvSpPr txBox="1"/>
          <p:nvPr/>
        </p:nvSpPr>
        <p:spPr>
          <a:xfrm flipH="1">
            <a:off x="154460" y="6096515"/>
            <a:ext cx="6593747" cy="523220"/>
          </a:xfrm>
          <a:prstGeom prst="rect">
            <a:avLst/>
          </a:prstGeom>
          <a:noFill/>
        </p:spPr>
        <p:txBody>
          <a:bodyPr wrap="square" rtlCol="0">
            <a:spAutoFit/>
          </a:bodyPr>
          <a:lstStyle/>
          <a:p>
            <a:r>
              <a:rPr lang="fr-BE" sz="1400" dirty="0"/>
              <a:t>Maître de Barthélémy</a:t>
            </a:r>
            <a:r>
              <a:rPr lang="fr-BE" sz="1400" i="1" dirty="0"/>
              <a:t>, Le triomphe de la Mort</a:t>
            </a:r>
            <a:r>
              <a:rPr lang="fr-BE" sz="1400" dirty="0"/>
              <a:t>, 1446, 600 x 642 cm, </a:t>
            </a:r>
            <a:r>
              <a:rPr lang="fr-BE" sz="1400" dirty="0" err="1"/>
              <a:t>Galleria</a:t>
            </a:r>
            <a:r>
              <a:rPr lang="fr-BE" sz="1400" dirty="0"/>
              <a:t> </a:t>
            </a:r>
            <a:r>
              <a:rPr lang="fr-BE" sz="1400" dirty="0" err="1"/>
              <a:t>regionale</a:t>
            </a:r>
            <a:r>
              <a:rPr lang="fr-BE" sz="1400" dirty="0"/>
              <a:t> di </a:t>
            </a:r>
            <a:r>
              <a:rPr lang="fr-BE" sz="1400" dirty="0" err="1"/>
              <a:t>Palazzo</a:t>
            </a:r>
            <a:r>
              <a:rPr lang="fr-BE" sz="1400" dirty="0"/>
              <a:t> </a:t>
            </a:r>
            <a:r>
              <a:rPr lang="fr-BE" sz="1400" dirty="0" err="1"/>
              <a:t>Abatellis</a:t>
            </a:r>
            <a:r>
              <a:rPr lang="fr-BE" sz="1400" dirty="0"/>
              <a:t> (Wim Wenders, </a:t>
            </a:r>
            <a:r>
              <a:rPr lang="fr-BE" sz="1400" i="1" dirty="0" err="1"/>
              <a:t>Palermo</a:t>
            </a:r>
            <a:r>
              <a:rPr lang="fr-BE" sz="1400" i="1" dirty="0"/>
              <a:t> Shooting</a:t>
            </a:r>
            <a:r>
              <a:rPr lang="fr-BE" sz="1400" dirty="0"/>
              <a:t>, 2008 avec Dennis Hopper)</a:t>
            </a:r>
          </a:p>
        </p:txBody>
      </p:sp>
      <p:pic>
        <p:nvPicPr>
          <p:cNvPr id="5124" name="Picture 4" descr="https://i.ytimg.com/vi/Osp8Js-l4SA/maxresdefault.jpg">
            <a:extLst>
              <a:ext uri="{FF2B5EF4-FFF2-40B4-BE49-F238E27FC236}">
                <a16:creationId xmlns:a16="http://schemas.microsoft.com/office/drawing/2014/main" id="{71723FC5-4D88-4C2E-8D87-CB0F3E7804F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38897" y="4462940"/>
            <a:ext cx="2761673" cy="15534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BEEE09-F2B2-41CC-A3AA-57042F83DF35}"/>
              </a:ext>
            </a:extLst>
          </p:cNvPr>
          <p:cNvSpPr/>
          <p:nvPr/>
        </p:nvSpPr>
        <p:spPr>
          <a:xfrm>
            <a:off x="248873" y="2770095"/>
            <a:ext cx="6096000" cy="523220"/>
          </a:xfrm>
          <a:prstGeom prst="rect">
            <a:avLst/>
          </a:prstGeom>
        </p:spPr>
        <p:txBody>
          <a:bodyPr>
            <a:spAutoFit/>
          </a:bodyPr>
          <a:lstStyle/>
          <a:p>
            <a:r>
              <a:rPr lang="fr-FR" sz="1400" dirty="0"/>
              <a:t>Francesco Rosi, </a:t>
            </a:r>
            <a:r>
              <a:rPr lang="fr-FR" sz="1400" i="1" dirty="0"/>
              <a:t>Cadavres exquis</a:t>
            </a:r>
            <a:r>
              <a:rPr lang="fr-FR" sz="1400" dirty="0"/>
              <a:t> (</a:t>
            </a:r>
            <a:r>
              <a:rPr lang="fr-FR" sz="1400" i="1" dirty="0" err="1"/>
              <a:t>Cadaveri</a:t>
            </a:r>
            <a:r>
              <a:rPr lang="fr-FR" sz="1400" i="1" dirty="0"/>
              <a:t> </a:t>
            </a:r>
            <a:r>
              <a:rPr lang="fr-FR" sz="1400" i="1" dirty="0" err="1"/>
              <a:t>eccellenti</a:t>
            </a:r>
            <a:r>
              <a:rPr lang="fr-FR" sz="1400" dirty="0"/>
              <a:t>), 1976, adapté du roman </a:t>
            </a:r>
            <a:r>
              <a:rPr lang="fr-FR" sz="1400" i="1" dirty="0"/>
              <a:t>Il </a:t>
            </a:r>
            <a:r>
              <a:rPr lang="fr-FR" sz="1400" i="1" dirty="0" err="1"/>
              <a:t>contesto</a:t>
            </a:r>
            <a:r>
              <a:rPr lang="fr-FR" sz="1400" i="1" dirty="0"/>
              <a:t> </a:t>
            </a:r>
            <a:r>
              <a:rPr lang="fr-FR" sz="1400" dirty="0"/>
              <a:t>de Leonardo Sciascia, 1971 </a:t>
            </a:r>
            <a:endParaRPr lang="fr-BE" sz="1400" dirty="0"/>
          </a:p>
        </p:txBody>
      </p:sp>
    </p:spTree>
    <p:extLst>
      <p:ext uri="{BB962C8B-B14F-4D97-AF65-F5344CB8AC3E}">
        <p14:creationId xmlns:p14="http://schemas.microsoft.com/office/powerpoint/2010/main" val="366095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1D6D9-502F-4606-BE56-5D585D92AC8A}"/>
              </a:ext>
            </a:extLst>
          </p:cNvPr>
          <p:cNvSpPr/>
          <p:nvPr/>
        </p:nvSpPr>
        <p:spPr>
          <a:xfrm>
            <a:off x="231570" y="222044"/>
            <a:ext cx="5719766" cy="1541319"/>
          </a:xfrm>
          <a:prstGeom prst="rect">
            <a:avLst/>
          </a:prstGeom>
        </p:spPr>
        <p:txBody>
          <a:bodyPr wrap="square">
            <a:spAutoFit/>
          </a:bodyPr>
          <a:lstStyle/>
          <a:p>
            <a:pPr indent="449580">
              <a:lnSpc>
                <a:spcPct val="107000"/>
              </a:lnSpc>
              <a:spcAft>
                <a:spcPts val="0"/>
              </a:spcAft>
            </a:pPr>
            <a:r>
              <a:rPr lang="fr-FR" sz="2400" b="1" dirty="0">
                <a:latin typeface="Calibri" panose="020F0502020204030204" pitchFamily="34" charset="0"/>
                <a:ea typeface="Calibri" panose="020F0502020204030204" pitchFamily="34" charset="0"/>
                <a:cs typeface="Times New Roman" panose="02020603050405020304" pitchFamily="18" charset="0"/>
              </a:rPr>
              <a:t>8. Syncrétisme culturel</a:t>
            </a:r>
          </a:p>
          <a:p>
            <a:pPr indent="449580">
              <a:lnSpc>
                <a:spcPct val="107000"/>
              </a:lnSpc>
              <a:spcAft>
                <a:spcPts val="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indent="449580">
              <a:lnSpc>
                <a:spcPct val="107000"/>
              </a:lnSpc>
              <a:spcAft>
                <a:spcPts val="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BE"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059F4A0-01DA-4197-A77F-FE8086C44DC7}"/>
              </a:ext>
            </a:extLst>
          </p:cNvPr>
          <p:cNvSpPr/>
          <p:nvPr/>
        </p:nvSpPr>
        <p:spPr>
          <a:xfrm>
            <a:off x="8369753" y="3181443"/>
            <a:ext cx="2221827" cy="338554"/>
          </a:xfrm>
          <a:prstGeom prst="rect">
            <a:avLst/>
          </a:prstGeom>
        </p:spPr>
        <p:txBody>
          <a:bodyPr wrap="none">
            <a:spAutoFit/>
          </a:bodyPr>
          <a:lstStyle/>
          <a:p>
            <a:r>
              <a:rPr lang="fr-BE" sz="1600" dirty="0" err="1">
                <a:solidFill>
                  <a:srgbClr val="222222"/>
                </a:solidFill>
              </a:rPr>
              <a:t>sindaco</a:t>
            </a:r>
            <a:r>
              <a:rPr lang="fr-BE" sz="1600" dirty="0">
                <a:solidFill>
                  <a:srgbClr val="222222"/>
                </a:solidFill>
              </a:rPr>
              <a:t> </a:t>
            </a:r>
            <a:r>
              <a:rPr lang="fr-BE" sz="1600" dirty="0" err="1">
                <a:solidFill>
                  <a:srgbClr val="222222"/>
                </a:solidFill>
              </a:rPr>
              <a:t>Leoluca</a:t>
            </a:r>
            <a:r>
              <a:rPr lang="fr-BE" sz="1600" dirty="0">
                <a:solidFill>
                  <a:srgbClr val="222222"/>
                </a:solidFill>
              </a:rPr>
              <a:t> Orlando</a:t>
            </a:r>
            <a:endParaRPr lang="fr-BE" sz="1600" dirty="0"/>
          </a:p>
        </p:txBody>
      </p:sp>
      <p:pic>
        <p:nvPicPr>
          <p:cNvPr id="5122" name="Picture 2" descr="http://www.maredolce.com/wp-content/uploads/2016/04/DSCF7555-300x200.jpg">
            <a:hlinkClick r:id="rId2"/>
            <a:extLst>
              <a:ext uri="{FF2B5EF4-FFF2-40B4-BE49-F238E27FC236}">
                <a16:creationId xmlns:a16="http://schemas.microsoft.com/office/drawing/2014/main" id="{9A91ABE0-705C-45FE-A37E-FCEB465E8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898" y="1764010"/>
            <a:ext cx="1995755" cy="133050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ttp://www.maredolce.com/wp-content/uploads/2016/04/DSCF75751-300x200.jpg">
            <a:hlinkClick r:id="rId4"/>
            <a:extLst>
              <a:ext uri="{FF2B5EF4-FFF2-40B4-BE49-F238E27FC236}">
                <a16:creationId xmlns:a16="http://schemas.microsoft.com/office/drawing/2014/main" id="{3CC6BC6A-A365-4674-840D-33D62FB5F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865" y="2850347"/>
            <a:ext cx="2656288" cy="17708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aredolce.com/wp-content/uploads/2016/04/DSCF75802-300x200.jpg">
            <a:hlinkClick r:id="rId6"/>
            <a:extLst>
              <a:ext uri="{FF2B5EF4-FFF2-40B4-BE49-F238E27FC236}">
                <a16:creationId xmlns:a16="http://schemas.microsoft.com/office/drawing/2014/main" id="{35E799B6-B022-4863-B742-18EE685DD4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9898" y="258144"/>
            <a:ext cx="1970363" cy="13135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www.maredolce.com/wp-content/uploads/2016/04/DSCF75931-300x200.jpg">
            <a:hlinkClick r:id="rId8"/>
            <a:extLst>
              <a:ext uri="{FF2B5EF4-FFF2-40B4-BE49-F238E27FC236}">
                <a16:creationId xmlns:a16="http://schemas.microsoft.com/office/drawing/2014/main" id="{C756AB3F-3EC0-4A6D-A282-BE9248AE49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9898" y="3724635"/>
            <a:ext cx="2319711" cy="154647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http://www.maredolce.com/wp-content/uploads/2016/04/DSCF7639-300x200.jpg">
            <a:hlinkClick r:id="rId10"/>
            <a:extLst>
              <a:ext uri="{FF2B5EF4-FFF2-40B4-BE49-F238E27FC236}">
                <a16:creationId xmlns:a16="http://schemas.microsoft.com/office/drawing/2014/main" id="{21B48F1A-D550-416C-8640-2DB8C79E35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3979" y="3779770"/>
            <a:ext cx="2237009" cy="14913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maredolce.com/wp-content/uploads/2016/04/DSCF7642-300x200.jpg">
            <a:hlinkClick r:id="rId12"/>
            <a:extLst>
              <a:ext uri="{FF2B5EF4-FFF2-40B4-BE49-F238E27FC236}">
                <a16:creationId xmlns:a16="http://schemas.microsoft.com/office/drawing/2014/main" id="{C4F635B0-1837-48D9-9C18-EC95CF6B8A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865" y="2823139"/>
            <a:ext cx="2697101" cy="1798067"/>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www.maredolce.com/wp-content/uploads/2016/04/DSCF7678-300x200.jpg">
            <a:hlinkClick r:id="rId14"/>
            <a:extLst>
              <a:ext uri="{FF2B5EF4-FFF2-40B4-BE49-F238E27FC236}">
                <a16:creationId xmlns:a16="http://schemas.microsoft.com/office/drawing/2014/main" id="{05023ED7-D8B3-4C26-B542-FC0958EE3E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9609" y="258144"/>
            <a:ext cx="1932263" cy="128817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maredolce.com/wp-content/uploads/2016/04/DSCF77001-300x200.jpg">
            <a:hlinkClick r:id="rId16"/>
            <a:extLst>
              <a:ext uri="{FF2B5EF4-FFF2-40B4-BE49-F238E27FC236}">
                <a16:creationId xmlns:a16="http://schemas.microsoft.com/office/drawing/2014/main" id="{7F0150CB-BDFB-4549-82F6-EBC508C283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9609" y="1764010"/>
            <a:ext cx="2066771" cy="1377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694214-EC46-4CFC-8E1D-6E1C2765DB99}"/>
              </a:ext>
            </a:extLst>
          </p:cNvPr>
          <p:cNvSpPr/>
          <p:nvPr/>
        </p:nvSpPr>
        <p:spPr>
          <a:xfrm>
            <a:off x="487794" y="4727510"/>
            <a:ext cx="6096000" cy="1384995"/>
          </a:xfrm>
          <a:prstGeom prst="rect">
            <a:avLst/>
          </a:prstGeom>
        </p:spPr>
        <p:txBody>
          <a:bodyPr>
            <a:spAutoFit/>
          </a:bodyPr>
          <a:lstStyle/>
          <a:p>
            <a:pPr lvl="0" eaLnBrk="0" fontAlgn="base" hangingPunct="0">
              <a:spcBef>
                <a:spcPct val="0"/>
              </a:spcBef>
              <a:spcAft>
                <a:spcPct val="0"/>
              </a:spcAft>
            </a:pPr>
            <a:r>
              <a:rPr lang="fr-FR" altLang="fr-FR" sz="1600" dirty="0">
                <a:solidFill>
                  <a:srgbClr val="222222"/>
                </a:solidFill>
              </a:rPr>
              <a:t>Anna </a:t>
            </a:r>
            <a:r>
              <a:rPr lang="fr-FR" altLang="fr-FR" sz="1600" dirty="0" err="1">
                <a:solidFill>
                  <a:srgbClr val="222222"/>
                </a:solidFill>
              </a:rPr>
              <a:t>Fici</a:t>
            </a:r>
            <a:r>
              <a:rPr lang="fr-FR" altLang="fr-FR" sz="1600" dirty="0">
                <a:solidFill>
                  <a:srgbClr val="222222"/>
                </a:solidFill>
              </a:rPr>
              <a:t>, </a:t>
            </a:r>
            <a:r>
              <a:rPr lang="fr-FR" altLang="fr-FR" sz="1600" dirty="0" err="1">
                <a:solidFill>
                  <a:srgbClr val="222222"/>
                </a:solidFill>
              </a:rPr>
              <a:t>Galleria</a:t>
            </a:r>
            <a:r>
              <a:rPr lang="fr-FR" altLang="fr-FR" sz="1600" dirty="0">
                <a:solidFill>
                  <a:srgbClr val="222222"/>
                </a:solidFill>
              </a:rPr>
              <a:t> </a:t>
            </a:r>
            <a:r>
              <a:rPr lang="fr-FR" altLang="fr-FR" sz="1600" dirty="0" err="1">
                <a:solidFill>
                  <a:srgbClr val="222222"/>
                </a:solidFill>
              </a:rPr>
              <a:t>fotografica</a:t>
            </a:r>
            <a:r>
              <a:rPr lang="fr-FR" altLang="fr-FR" sz="1600" dirty="0">
                <a:solidFill>
                  <a:srgbClr val="222222"/>
                </a:solidFill>
              </a:rPr>
              <a:t> di </a:t>
            </a:r>
            <a:r>
              <a:rPr lang="fr-FR" altLang="fr-FR" sz="1600" dirty="0" err="1">
                <a:solidFill>
                  <a:srgbClr val="222222"/>
                </a:solidFill>
              </a:rPr>
              <a:t>sulla</a:t>
            </a:r>
            <a:r>
              <a:rPr lang="fr-FR" altLang="fr-FR" sz="1600" dirty="0">
                <a:solidFill>
                  <a:srgbClr val="222222"/>
                </a:solidFill>
              </a:rPr>
              <a:t> prima </a:t>
            </a:r>
            <a:r>
              <a:rPr lang="fr-FR" altLang="fr-FR" sz="1600" dirty="0" err="1">
                <a:solidFill>
                  <a:srgbClr val="222222"/>
                </a:solidFill>
              </a:rPr>
              <a:t>giornata</a:t>
            </a:r>
            <a:r>
              <a:rPr lang="fr-FR" altLang="fr-FR" sz="1600" dirty="0">
                <a:solidFill>
                  <a:srgbClr val="222222"/>
                </a:solidFill>
              </a:rPr>
              <a:t> </a:t>
            </a:r>
            <a:r>
              <a:rPr lang="fr-FR" altLang="fr-FR" sz="1600" dirty="0" err="1">
                <a:solidFill>
                  <a:srgbClr val="222222"/>
                </a:solidFill>
              </a:rPr>
              <a:t>nazionale</a:t>
            </a:r>
            <a:r>
              <a:rPr lang="fr-FR" altLang="fr-FR" sz="1600" dirty="0">
                <a:solidFill>
                  <a:srgbClr val="222222"/>
                </a:solidFill>
              </a:rPr>
              <a:t> </a:t>
            </a:r>
            <a:r>
              <a:rPr lang="fr-FR" altLang="fr-FR" sz="1600" dirty="0" err="1">
                <a:solidFill>
                  <a:srgbClr val="222222"/>
                </a:solidFill>
              </a:rPr>
              <a:t>del</a:t>
            </a:r>
            <a:r>
              <a:rPr lang="fr-FR" altLang="fr-FR" sz="1600" dirty="0">
                <a:solidFill>
                  <a:srgbClr val="222222"/>
                </a:solidFill>
              </a:rPr>
              <a:t> cricket per </a:t>
            </a:r>
            <a:r>
              <a:rPr lang="fr-FR" altLang="fr-FR" sz="1600" dirty="0" err="1">
                <a:solidFill>
                  <a:srgbClr val="222222"/>
                </a:solidFill>
              </a:rPr>
              <a:t>profughi</a:t>
            </a:r>
            <a:r>
              <a:rPr lang="fr-FR" altLang="fr-FR" sz="1600" dirty="0">
                <a:solidFill>
                  <a:srgbClr val="222222"/>
                </a:solidFill>
              </a:rPr>
              <a:t> e </a:t>
            </a:r>
            <a:r>
              <a:rPr lang="fr-FR" altLang="fr-FR" sz="1600" dirty="0" err="1">
                <a:solidFill>
                  <a:srgbClr val="222222"/>
                </a:solidFill>
              </a:rPr>
              <a:t>rifugiati</a:t>
            </a:r>
            <a:r>
              <a:rPr lang="fr-FR" altLang="fr-FR" sz="1600" dirty="0">
                <a:solidFill>
                  <a:srgbClr val="222222"/>
                </a:solidFill>
              </a:rPr>
              <a:t> a </a:t>
            </a:r>
            <a:r>
              <a:rPr lang="fr-FR" altLang="fr-FR" sz="1600" dirty="0" err="1">
                <a:solidFill>
                  <a:srgbClr val="222222"/>
                </a:solidFill>
              </a:rPr>
              <a:t>Palermo</a:t>
            </a:r>
            <a:r>
              <a:rPr lang="fr-FR" altLang="fr-FR" sz="1600" dirty="0">
                <a:solidFill>
                  <a:srgbClr val="222222"/>
                </a:solidFill>
              </a:rPr>
              <a:t>, 2 </a:t>
            </a:r>
            <a:r>
              <a:rPr lang="fr-FR" altLang="fr-FR" sz="1600" dirty="0" err="1">
                <a:solidFill>
                  <a:srgbClr val="222222"/>
                </a:solidFill>
              </a:rPr>
              <a:t>aprile</a:t>
            </a:r>
            <a:r>
              <a:rPr lang="fr-FR" altLang="fr-FR" sz="1600" dirty="0">
                <a:solidFill>
                  <a:srgbClr val="222222"/>
                </a:solidFill>
              </a:rPr>
              <a:t> 2016.</a:t>
            </a:r>
          </a:p>
          <a:p>
            <a:pPr lvl="0" eaLnBrk="0" fontAlgn="base" hangingPunct="0">
              <a:spcBef>
                <a:spcPct val="0"/>
              </a:spcBef>
              <a:spcAft>
                <a:spcPct val="0"/>
              </a:spcAft>
            </a:pPr>
            <a:endParaRPr lang="fr-FR" altLang="fr-FR" sz="1600" dirty="0">
              <a:solidFill>
                <a:srgbClr val="222222"/>
              </a:solidFill>
            </a:endParaRPr>
          </a:p>
          <a:p>
            <a:pPr lvl="0" eaLnBrk="0" fontAlgn="base" hangingPunct="0">
              <a:spcBef>
                <a:spcPct val="0"/>
              </a:spcBef>
              <a:spcAft>
                <a:spcPct val="0"/>
              </a:spcAft>
            </a:pPr>
            <a:r>
              <a:rPr lang="fr-FR" altLang="fr-FR" dirty="0">
                <a:solidFill>
                  <a:srgbClr val="222222"/>
                </a:solidFill>
              </a:rPr>
              <a:t>Prato </a:t>
            </a:r>
            <a:r>
              <a:rPr lang="fr-FR" altLang="fr-FR" dirty="0" err="1">
                <a:solidFill>
                  <a:srgbClr val="222222"/>
                </a:solidFill>
              </a:rPr>
              <a:t>del</a:t>
            </a:r>
            <a:r>
              <a:rPr lang="fr-FR" altLang="fr-FR" dirty="0">
                <a:solidFill>
                  <a:srgbClr val="222222"/>
                </a:solidFill>
              </a:rPr>
              <a:t> </a:t>
            </a:r>
            <a:r>
              <a:rPr lang="fr-FR" altLang="fr-FR" dirty="0" err="1">
                <a:solidFill>
                  <a:srgbClr val="222222"/>
                </a:solidFill>
              </a:rPr>
              <a:t>foro</a:t>
            </a:r>
            <a:r>
              <a:rPr lang="fr-FR" altLang="fr-FR" dirty="0">
                <a:solidFill>
                  <a:srgbClr val="222222"/>
                </a:solidFill>
              </a:rPr>
              <a:t> </a:t>
            </a:r>
            <a:r>
              <a:rPr lang="fr-FR" altLang="fr-FR" dirty="0" err="1">
                <a:solidFill>
                  <a:srgbClr val="222222"/>
                </a:solidFill>
              </a:rPr>
              <a:t>italico</a:t>
            </a:r>
            <a:r>
              <a:rPr lang="fr-FR" altLang="fr-FR" dirty="0">
                <a:solidFill>
                  <a:srgbClr val="222222"/>
                </a:solidFill>
              </a:rPr>
              <a:t> : « socialisation critique » (Marrone, 2010)</a:t>
            </a:r>
            <a:endParaRPr lang="fr-FR" altLang="fr-FR" dirty="0"/>
          </a:p>
          <a:p>
            <a:pPr lvl="0" eaLnBrk="0" fontAlgn="base" hangingPunct="0">
              <a:spcBef>
                <a:spcPct val="0"/>
              </a:spcBef>
              <a:spcAft>
                <a:spcPct val="0"/>
              </a:spcAft>
            </a:pPr>
            <a:r>
              <a:rPr lang="fr-FR" altLang="fr-FR" b="1" dirty="0">
                <a:solidFill>
                  <a:srgbClr val="222222"/>
                </a:solidFill>
                <a:hlinkClick r:id="rId2"/>
              </a:rPr>
              <a:t>  </a:t>
            </a:r>
            <a:endParaRPr lang="fr-FR" altLang="fr-FR" b="1" dirty="0">
              <a:solidFill>
                <a:srgbClr val="222222"/>
              </a:solidFill>
            </a:endParaRPr>
          </a:p>
        </p:txBody>
      </p:sp>
      <p:sp>
        <p:nvSpPr>
          <p:cNvPr id="6" name="Rectangle 5">
            <a:extLst>
              <a:ext uri="{FF2B5EF4-FFF2-40B4-BE49-F238E27FC236}">
                <a16:creationId xmlns:a16="http://schemas.microsoft.com/office/drawing/2014/main" id="{504824BB-6DB1-4F8C-97CD-F5181924AAA5}"/>
              </a:ext>
            </a:extLst>
          </p:cNvPr>
          <p:cNvSpPr/>
          <p:nvPr/>
        </p:nvSpPr>
        <p:spPr>
          <a:xfrm>
            <a:off x="555526" y="886200"/>
            <a:ext cx="6096000" cy="1569660"/>
          </a:xfrm>
          <a:prstGeom prst="rect">
            <a:avLst/>
          </a:prstGeom>
        </p:spPr>
        <p:txBody>
          <a:bodyPr>
            <a:spAutoFit/>
          </a:bodyPr>
          <a:lstStyle/>
          <a:p>
            <a:r>
              <a:rPr lang="fr-FR" sz="1600" dirty="0">
                <a:latin typeface="Calibri" panose="020F0502020204030204" pitchFamily="34" charset="0"/>
                <a:ea typeface="Calibri" panose="020F0502020204030204" pitchFamily="34" charset="0"/>
                <a:cs typeface="Times New Roman" panose="02020603050405020304" pitchFamily="18" charset="0"/>
              </a:rPr>
              <a:t>« A quatre heures, on nous prévint que la table d’hôte était servie ; nous descendîmes, et nous trouvâmes une table autour de laquelle étaient réunis des échantillions de tous les peuples de la terre. Il y avait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Français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Espagnols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Anglais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Allemands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Polonais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Russes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Valaques</a:t>
            </a:r>
            <a:r>
              <a:rPr lang="fr-FR" sz="1600" dirty="0">
                <a:latin typeface="Calibri" panose="020F0502020204030204" pitchFamily="34" charset="0"/>
                <a:ea typeface="Calibri" panose="020F0502020204030204" pitchFamily="34" charset="0"/>
                <a:cs typeface="Times New Roman" panose="02020603050405020304" pitchFamily="18" charset="0"/>
              </a:rPr>
              <a:t>, des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Turcs</a:t>
            </a:r>
            <a:r>
              <a:rPr lang="fr-FR" sz="1600" dirty="0">
                <a:latin typeface="Calibri" panose="020F0502020204030204" pitchFamily="34" charset="0"/>
                <a:ea typeface="Calibri" panose="020F0502020204030204" pitchFamily="34" charset="0"/>
                <a:cs typeface="Times New Roman" panose="02020603050405020304" pitchFamily="18" charset="0"/>
              </a:rPr>
              <a:t>, des Grecs et des Tunisiens. » (Dumas, pp. 323-324)</a:t>
            </a:r>
            <a:endParaRPr lang="fr-BE" sz="1600" dirty="0"/>
          </a:p>
        </p:txBody>
      </p:sp>
    </p:spTree>
    <p:extLst>
      <p:ext uri="{BB962C8B-B14F-4D97-AF65-F5344CB8AC3E}">
        <p14:creationId xmlns:p14="http://schemas.microsoft.com/office/powerpoint/2010/main" val="68314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_0190"/>
          <p:cNvPicPr>
            <a:picLocks noChangeAspect="1" noChangeArrowheads="1"/>
          </p:cNvPicPr>
          <p:nvPr/>
        </p:nvPicPr>
        <p:blipFill>
          <a:blip r:embed="rId2" cstate="print"/>
          <a:srcRect t="19788" r="7285" b="2061"/>
          <a:stretch>
            <a:fillRect/>
          </a:stretch>
        </p:blipFill>
        <p:spPr bwMode="auto">
          <a:xfrm>
            <a:off x="486431" y="734642"/>
            <a:ext cx="2239884" cy="2839504"/>
          </a:xfrm>
          <a:prstGeom prst="rect">
            <a:avLst/>
          </a:prstGeom>
          <a:noFill/>
          <a:ln w="9525">
            <a:noFill/>
            <a:miter lim="800000"/>
            <a:headEnd/>
            <a:tailEnd/>
          </a:ln>
        </p:spPr>
      </p:pic>
      <p:pic>
        <p:nvPicPr>
          <p:cNvPr id="5124" name="Picture 4" descr="100_0572"/>
          <p:cNvPicPr>
            <a:picLocks noChangeAspect="1" noChangeArrowheads="1"/>
          </p:cNvPicPr>
          <p:nvPr/>
        </p:nvPicPr>
        <p:blipFill>
          <a:blip r:embed="rId3" cstate="print"/>
          <a:srcRect/>
          <a:stretch>
            <a:fillRect/>
          </a:stretch>
        </p:blipFill>
        <p:spPr bwMode="auto">
          <a:xfrm>
            <a:off x="486431" y="3746529"/>
            <a:ext cx="3107673" cy="2071782"/>
          </a:xfrm>
          <a:prstGeom prst="rect">
            <a:avLst/>
          </a:prstGeom>
          <a:noFill/>
          <a:ln w="9525">
            <a:noFill/>
            <a:miter lim="800000"/>
            <a:headEnd/>
            <a:tailEnd/>
          </a:ln>
        </p:spPr>
      </p:pic>
      <p:sp>
        <p:nvSpPr>
          <p:cNvPr id="5125" name="Text Box 5"/>
          <p:cNvSpPr txBox="1">
            <a:spLocks noChangeArrowheads="1"/>
          </p:cNvSpPr>
          <p:nvPr/>
        </p:nvSpPr>
        <p:spPr bwMode="auto">
          <a:xfrm>
            <a:off x="41515" y="5900689"/>
            <a:ext cx="4309293" cy="369332"/>
          </a:xfrm>
          <a:prstGeom prst="rect">
            <a:avLst/>
          </a:prstGeom>
          <a:noFill/>
          <a:ln w="9525">
            <a:noFill/>
            <a:miter lim="800000"/>
            <a:headEnd/>
            <a:tailEnd/>
          </a:ln>
        </p:spPr>
        <p:txBody>
          <a:bodyPr wrap="square">
            <a:spAutoFit/>
          </a:bodyPr>
          <a:lstStyle/>
          <a:p>
            <a:r>
              <a:rPr lang="nl-NL" dirty="0">
                <a:latin typeface="Calibri" pitchFamily="34" charset="0"/>
              </a:rPr>
              <a:t>Jean-Noël Schifano, Naples : ville sfogliatelle</a:t>
            </a:r>
            <a:endParaRPr lang="en-US" dirty="0">
              <a:latin typeface="Calibri" pitchFamily="34" charset="0"/>
            </a:endParaRPr>
          </a:p>
        </p:txBody>
      </p:sp>
      <p:pic>
        <p:nvPicPr>
          <p:cNvPr id="1026" name="Picture 2" descr="Résultat de recherche d'images pour &quot;palermo cipolla&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370" y="388991"/>
            <a:ext cx="2669738" cy="14999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9888" y="1946080"/>
            <a:ext cx="2624821" cy="369332"/>
          </a:xfrm>
          <a:prstGeom prst="rect">
            <a:avLst/>
          </a:prstGeom>
          <a:noFill/>
        </p:spPr>
        <p:txBody>
          <a:bodyPr wrap="none" rtlCol="0">
            <a:spAutoFit/>
          </a:bodyPr>
          <a:lstStyle/>
          <a:p>
            <a:r>
              <a:rPr lang="fr-FR" dirty="0" err="1"/>
              <a:t>Panino</a:t>
            </a:r>
            <a:r>
              <a:rPr lang="fr-FR" dirty="0"/>
              <a:t> </a:t>
            </a:r>
            <a:r>
              <a:rPr lang="fr-FR" dirty="0" err="1"/>
              <a:t>cipolla</a:t>
            </a:r>
            <a:r>
              <a:rPr lang="fr-FR" dirty="0"/>
              <a:t> e </a:t>
            </a:r>
            <a:r>
              <a:rPr lang="fr-FR" dirty="0" err="1"/>
              <a:t>porchetta</a:t>
            </a:r>
            <a:endParaRPr lang="en-US" dirty="0"/>
          </a:p>
        </p:txBody>
      </p:sp>
      <p:sp>
        <p:nvSpPr>
          <p:cNvPr id="4" name="Rectangle 3">
            <a:extLst>
              <a:ext uri="{FF2B5EF4-FFF2-40B4-BE49-F238E27FC236}">
                <a16:creationId xmlns:a16="http://schemas.microsoft.com/office/drawing/2014/main" id="{48774F27-812E-47D9-BEDA-BBC691CCBB73}"/>
              </a:ext>
            </a:extLst>
          </p:cNvPr>
          <p:cNvSpPr/>
          <p:nvPr/>
        </p:nvSpPr>
        <p:spPr>
          <a:xfrm>
            <a:off x="486431" y="158158"/>
            <a:ext cx="3208955" cy="461665"/>
          </a:xfrm>
          <a:prstGeom prst="rect">
            <a:avLst/>
          </a:prstGeom>
        </p:spPr>
        <p:txBody>
          <a:bodyPr wrap="none">
            <a:spAutoFit/>
          </a:bodyPr>
          <a:lstStyle/>
          <a:p>
            <a:r>
              <a:rPr lang="fr-BE" sz="2400" b="1" dirty="0"/>
              <a:t>9. Syncrétisme culinaire</a:t>
            </a:r>
          </a:p>
        </p:txBody>
      </p:sp>
      <p:pic>
        <p:nvPicPr>
          <p:cNvPr id="9" name="Picture 2" descr="Résultat de recherche d'images">
            <a:extLst>
              <a:ext uri="{FF2B5EF4-FFF2-40B4-BE49-F238E27FC236}">
                <a16:creationId xmlns:a16="http://schemas.microsoft.com/office/drawing/2014/main" id="{3FB6B75A-51F8-45C9-981D-278D2EDCCE3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96370" y="2558715"/>
            <a:ext cx="2471250" cy="24290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22D27FE-08C9-42B2-853A-441212E8A4FA}"/>
              </a:ext>
            </a:extLst>
          </p:cNvPr>
          <p:cNvSpPr/>
          <p:nvPr/>
        </p:nvSpPr>
        <p:spPr>
          <a:xfrm>
            <a:off x="4350808" y="4987793"/>
            <a:ext cx="2252411" cy="369332"/>
          </a:xfrm>
          <a:prstGeom prst="rect">
            <a:avLst/>
          </a:prstGeom>
        </p:spPr>
        <p:txBody>
          <a:bodyPr wrap="none">
            <a:spAutoFit/>
          </a:bodyPr>
          <a:lstStyle/>
          <a:p>
            <a:r>
              <a:rPr lang="fr-BE" dirty="0" err="1"/>
              <a:t>Caponata</a:t>
            </a:r>
            <a:r>
              <a:rPr lang="fr-BE" dirty="0"/>
              <a:t> alla </a:t>
            </a:r>
            <a:r>
              <a:rPr lang="fr-BE" dirty="0" err="1"/>
              <a:t>siciliana</a:t>
            </a:r>
            <a:endParaRPr lang="fr-BE" dirty="0"/>
          </a:p>
        </p:txBody>
      </p:sp>
      <p:pic>
        <p:nvPicPr>
          <p:cNvPr id="4098" name="Picture 2" descr="vucciria painting">
            <a:extLst>
              <a:ext uri="{FF2B5EF4-FFF2-40B4-BE49-F238E27FC236}">
                <a16:creationId xmlns:a16="http://schemas.microsoft.com/office/drawing/2014/main" id="{76280571-6C80-41FF-900F-98BBE24E1D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232" y="388991"/>
            <a:ext cx="4274165" cy="3435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BCA599-C356-4031-982C-445C0D021086}"/>
              </a:ext>
            </a:extLst>
          </p:cNvPr>
          <p:cNvSpPr txBox="1"/>
          <p:nvPr/>
        </p:nvSpPr>
        <p:spPr>
          <a:xfrm>
            <a:off x="7343232" y="3886976"/>
            <a:ext cx="4181914" cy="646331"/>
          </a:xfrm>
          <a:prstGeom prst="rect">
            <a:avLst/>
          </a:prstGeom>
          <a:noFill/>
        </p:spPr>
        <p:txBody>
          <a:bodyPr wrap="none" rtlCol="0">
            <a:spAutoFit/>
          </a:bodyPr>
          <a:lstStyle/>
          <a:p>
            <a:r>
              <a:rPr lang="fr-BE" dirty="0"/>
              <a:t>Renato </a:t>
            </a:r>
            <a:r>
              <a:rPr lang="fr-BE" dirty="0" err="1"/>
              <a:t>Guttuso</a:t>
            </a:r>
            <a:r>
              <a:rPr lang="fr-BE" dirty="0"/>
              <a:t>, </a:t>
            </a:r>
            <a:r>
              <a:rPr lang="fr-BE" i="1" dirty="0"/>
              <a:t>La </a:t>
            </a:r>
            <a:r>
              <a:rPr lang="fr-BE" i="1" dirty="0" err="1"/>
              <a:t>Vucciria</a:t>
            </a:r>
            <a:r>
              <a:rPr lang="fr-BE" i="1" dirty="0"/>
              <a:t> </a:t>
            </a:r>
            <a:r>
              <a:rPr lang="fr-BE" dirty="0"/>
              <a:t>(&lt; boucherie), </a:t>
            </a:r>
          </a:p>
          <a:p>
            <a:r>
              <a:rPr lang="fr-BE" dirty="0"/>
              <a:t>1974, h/t, 300 x 300 cm, </a:t>
            </a:r>
            <a:r>
              <a:rPr lang="fr-BE" dirty="0" err="1"/>
              <a:t>Palazzo</a:t>
            </a:r>
            <a:r>
              <a:rPr lang="fr-BE" dirty="0"/>
              <a:t> </a:t>
            </a:r>
            <a:r>
              <a:rPr lang="fr-BE" dirty="0" err="1"/>
              <a:t>Steri</a:t>
            </a:r>
            <a:endParaRPr lang="fr-BE" dirty="0"/>
          </a:p>
        </p:txBody>
      </p:sp>
      <p:graphicFrame>
        <p:nvGraphicFramePr>
          <p:cNvPr id="7" name="Table 6">
            <a:extLst>
              <a:ext uri="{FF2B5EF4-FFF2-40B4-BE49-F238E27FC236}">
                <a16:creationId xmlns:a16="http://schemas.microsoft.com/office/drawing/2014/main" id="{264C49B3-E160-40DD-9CBF-A7CF384D6835}"/>
              </a:ext>
            </a:extLst>
          </p:cNvPr>
          <p:cNvGraphicFramePr>
            <a:graphicFrameLocks noGrp="1"/>
          </p:cNvGraphicFramePr>
          <p:nvPr>
            <p:extLst>
              <p:ext uri="{D42A27DB-BD31-4B8C-83A1-F6EECF244321}">
                <p14:modId xmlns:p14="http://schemas.microsoft.com/office/powerpoint/2010/main" val="790799239"/>
              </p:ext>
            </p:extLst>
          </p:nvPr>
        </p:nvGraphicFramePr>
        <p:xfrm>
          <a:off x="7343232" y="4667753"/>
          <a:ext cx="10515600" cy="640080"/>
        </p:xfrm>
        <a:graphic>
          <a:graphicData uri="http://schemas.openxmlformats.org/drawingml/2006/table">
            <a:tbl>
              <a:tblPr/>
              <a:tblGrid>
                <a:gridCol w="10515600">
                  <a:extLst>
                    <a:ext uri="{9D8B030D-6E8A-4147-A177-3AD203B41FA5}">
                      <a16:colId xmlns:a16="http://schemas.microsoft.com/office/drawing/2014/main" val="3377136652"/>
                    </a:ext>
                  </a:extLst>
                </a:gridCol>
              </a:tblGrid>
              <a:tr h="0">
                <a:tc>
                  <a:txBody>
                    <a:bodyPr/>
                    <a:lstStyle/>
                    <a:p>
                      <a:r>
                        <a:rPr lang="it-IT" dirty="0">
                          <a:effectLst/>
                        </a:rPr>
                        <a:t>« </a:t>
                      </a:r>
                      <a:r>
                        <a:rPr lang="it-IT" i="1" dirty="0">
                          <a:effectLst/>
                        </a:rPr>
                        <a:t>i balati ra Vucciria 'un s'asciucanu mai»</a:t>
                      </a:r>
                    </a:p>
                    <a:p>
                      <a:r>
                        <a:rPr lang="it-IT" i="1" dirty="0">
                          <a:effectLst/>
                        </a:rPr>
                        <a:t> </a:t>
                      </a:r>
                      <a:r>
                        <a:rPr lang="it-IT" i="0" dirty="0">
                          <a:effectLst/>
                        </a:rPr>
                        <a:t>(</a:t>
                      </a:r>
                      <a:r>
                        <a:rPr lang="it-IT" i="1" dirty="0">
                          <a:effectLst/>
                        </a:rPr>
                        <a:t>Les pavés</a:t>
                      </a:r>
                      <a:r>
                        <a:rPr lang="it-IT" dirty="0">
                          <a:effectLst/>
                        </a:rPr>
                        <a:t> de la Vucciria ne sèchent jamais)</a:t>
                      </a:r>
                    </a:p>
                  </a:txBody>
                  <a:tcPr anchor="ctr">
                    <a:lnL>
                      <a:noFill/>
                    </a:lnL>
                    <a:lnR>
                      <a:noFill/>
                    </a:lnR>
                    <a:lnT>
                      <a:noFill/>
                    </a:lnT>
                    <a:lnB>
                      <a:noFill/>
                    </a:lnB>
                  </a:tcPr>
                </a:tc>
                <a:extLst>
                  <a:ext uri="{0D108BD9-81ED-4DB2-BD59-A6C34878D82A}">
                    <a16:rowId xmlns:a16="http://schemas.microsoft.com/office/drawing/2014/main" val="1038298202"/>
                  </a:ext>
                </a:extLst>
              </a:tr>
            </a:tbl>
          </a:graphicData>
        </a:graphic>
      </p:graphicFrame>
      <p:graphicFrame>
        <p:nvGraphicFramePr>
          <p:cNvPr id="8" name="Table 7">
            <a:extLst>
              <a:ext uri="{FF2B5EF4-FFF2-40B4-BE49-F238E27FC236}">
                <a16:creationId xmlns:a16="http://schemas.microsoft.com/office/drawing/2014/main" id="{B02ADFA9-9297-4763-8031-621AAB4D6BAB}"/>
              </a:ext>
            </a:extLst>
          </p:cNvPr>
          <p:cNvGraphicFramePr>
            <a:graphicFrameLocks noGrp="1"/>
          </p:cNvGraphicFramePr>
          <p:nvPr>
            <p:extLst>
              <p:ext uri="{D42A27DB-BD31-4B8C-83A1-F6EECF244321}">
                <p14:modId xmlns:p14="http://schemas.microsoft.com/office/powerpoint/2010/main" val="3221544488"/>
              </p:ext>
            </p:extLst>
          </p:nvPr>
        </p:nvGraphicFramePr>
        <p:xfrm>
          <a:off x="8468882" y="6200414"/>
          <a:ext cx="6397526" cy="365760"/>
        </p:xfrm>
        <a:graphic>
          <a:graphicData uri="http://schemas.openxmlformats.org/drawingml/2006/table">
            <a:tbl>
              <a:tblPr/>
              <a:tblGrid>
                <a:gridCol w="6397526">
                  <a:extLst>
                    <a:ext uri="{9D8B030D-6E8A-4147-A177-3AD203B41FA5}">
                      <a16:colId xmlns:a16="http://schemas.microsoft.com/office/drawing/2014/main" val="1018549497"/>
                    </a:ext>
                  </a:extLst>
                </a:gridCol>
              </a:tblGrid>
              <a:tr h="0">
                <a:tc>
                  <a:txBody>
                    <a:bodyPr/>
                    <a:lstStyle/>
                    <a:p>
                      <a:endParaRPr lang="it-IT" dirty="0">
                        <a:effectLst/>
                      </a:endParaRPr>
                    </a:p>
                  </a:txBody>
                  <a:tcPr anchor="ctr">
                    <a:lnL>
                      <a:noFill/>
                    </a:lnL>
                    <a:lnR>
                      <a:noFill/>
                    </a:lnR>
                    <a:lnT>
                      <a:noFill/>
                    </a:lnT>
                    <a:lnB>
                      <a:noFill/>
                    </a:lnB>
                  </a:tcPr>
                </a:tc>
                <a:extLst>
                  <a:ext uri="{0D108BD9-81ED-4DB2-BD59-A6C34878D82A}">
                    <a16:rowId xmlns:a16="http://schemas.microsoft.com/office/drawing/2014/main" val="4139717422"/>
                  </a:ext>
                </a:extLst>
              </a:tr>
            </a:tbl>
          </a:graphicData>
        </a:graphic>
      </p:graphicFrame>
    </p:spTree>
    <p:extLst>
      <p:ext uri="{BB962C8B-B14F-4D97-AF65-F5344CB8AC3E}">
        <p14:creationId xmlns:p14="http://schemas.microsoft.com/office/powerpoint/2010/main" val="2785468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BA95F5-D1F6-446B-865D-A2C978DD4EE0}"/>
              </a:ext>
            </a:extLst>
          </p:cNvPr>
          <p:cNvSpPr/>
          <p:nvPr/>
        </p:nvSpPr>
        <p:spPr>
          <a:xfrm>
            <a:off x="321578" y="-39016"/>
            <a:ext cx="6096000" cy="738664"/>
          </a:xfrm>
          <a:prstGeom prst="rect">
            <a:avLst/>
          </a:prstGeom>
        </p:spPr>
        <p:txBody>
          <a:bodyPr>
            <a:spAutoFit/>
          </a:bodyPr>
          <a:lstStyle/>
          <a:p>
            <a:endParaRPr lang="fr-BE" dirty="0"/>
          </a:p>
          <a:p>
            <a:r>
              <a:rPr lang="fr-BE" sz="2400" b="1" dirty="0"/>
              <a:t>10. L’Ermitage d’</a:t>
            </a:r>
            <a:r>
              <a:rPr lang="fr-BE" sz="2400" b="1" dirty="0" err="1"/>
              <a:t>Isravele</a:t>
            </a:r>
            <a:endParaRPr lang="fr-BE" sz="2400" b="1" dirty="0"/>
          </a:p>
        </p:txBody>
      </p:sp>
      <p:pic>
        <p:nvPicPr>
          <p:cNvPr id="1026" name="Picture 2" descr="Résultat de recherche d'images pour &quot;torre palermo isravele&quot;">
            <a:extLst>
              <a:ext uri="{FF2B5EF4-FFF2-40B4-BE49-F238E27FC236}">
                <a16:creationId xmlns:a16="http://schemas.microsoft.com/office/drawing/2014/main" id="{AFB6FDD1-8779-4599-B375-0D391AC8B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0" r="1606"/>
          <a:stretch/>
        </p:blipFill>
        <p:spPr bwMode="auto">
          <a:xfrm>
            <a:off x="3911520" y="3053539"/>
            <a:ext cx="2423582" cy="1412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D1C57F-6D7E-43DC-8997-3F7C5E044E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105353" y="4627718"/>
            <a:ext cx="973558" cy="730169"/>
          </a:xfrm>
          <a:prstGeom prst="rect">
            <a:avLst/>
          </a:prstGeom>
        </p:spPr>
      </p:pic>
      <p:pic>
        <p:nvPicPr>
          <p:cNvPr id="7" name="Picture 6">
            <a:extLst>
              <a:ext uri="{FF2B5EF4-FFF2-40B4-BE49-F238E27FC236}">
                <a16:creationId xmlns:a16="http://schemas.microsoft.com/office/drawing/2014/main" id="{08F4BC40-302A-49D9-A925-75DF59701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21061" y="4532698"/>
            <a:ext cx="1294029" cy="970522"/>
          </a:xfrm>
          <a:prstGeom prst="rect">
            <a:avLst/>
          </a:prstGeom>
        </p:spPr>
      </p:pic>
      <p:sp>
        <p:nvSpPr>
          <p:cNvPr id="4" name="TextBox 3">
            <a:extLst>
              <a:ext uri="{FF2B5EF4-FFF2-40B4-BE49-F238E27FC236}">
                <a16:creationId xmlns:a16="http://schemas.microsoft.com/office/drawing/2014/main" id="{EE713C4E-C7ED-4DE2-9A4C-3AF45A0577C0}"/>
              </a:ext>
            </a:extLst>
          </p:cNvPr>
          <p:cNvSpPr txBox="1"/>
          <p:nvPr/>
        </p:nvSpPr>
        <p:spPr>
          <a:xfrm>
            <a:off x="394929" y="6295852"/>
            <a:ext cx="5392630" cy="646331"/>
          </a:xfrm>
          <a:prstGeom prst="rect">
            <a:avLst/>
          </a:prstGeom>
          <a:noFill/>
        </p:spPr>
        <p:txBody>
          <a:bodyPr wrap="none" rtlCol="0">
            <a:spAutoFit/>
          </a:bodyPr>
          <a:lstStyle/>
          <a:p>
            <a:r>
              <a:rPr lang="fr-BE" dirty="0"/>
              <a:t>L’ermite </a:t>
            </a:r>
            <a:r>
              <a:rPr lang="fr-BE" dirty="0" err="1"/>
              <a:t>Isravele</a:t>
            </a:r>
            <a:r>
              <a:rPr lang="fr-BE" dirty="0"/>
              <a:t> (anagramme de « </a:t>
            </a:r>
            <a:r>
              <a:rPr lang="fr-BE" dirty="0" err="1"/>
              <a:t>elevarsi</a:t>
            </a:r>
            <a:r>
              <a:rPr lang="fr-BE" dirty="0"/>
              <a:t> », mai 2015)</a:t>
            </a:r>
          </a:p>
          <a:p>
            <a:endParaRPr lang="fr-BE" dirty="0"/>
          </a:p>
        </p:txBody>
      </p:sp>
      <p:pic>
        <p:nvPicPr>
          <p:cNvPr id="9" name="Picture 8">
            <a:extLst>
              <a:ext uri="{FF2B5EF4-FFF2-40B4-BE49-F238E27FC236}">
                <a16:creationId xmlns:a16="http://schemas.microsoft.com/office/drawing/2014/main" id="{80AE6B68-6A28-4D08-BD21-7895F94C61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14785" y="3471878"/>
            <a:ext cx="3041157" cy="2280868"/>
          </a:xfrm>
          <a:prstGeom prst="rect">
            <a:avLst/>
          </a:prstGeom>
        </p:spPr>
      </p:pic>
      <p:pic>
        <p:nvPicPr>
          <p:cNvPr id="4098" name="Picture 2" descr="Image illustrative de l'article Rosalie de Palerme">
            <a:extLst>
              <a:ext uri="{FF2B5EF4-FFF2-40B4-BE49-F238E27FC236}">
                <a16:creationId xmlns:a16="http://schemas.microsoft.com/office/drawing/2014/main" id="{6DAEAF11-39A8-450D-8BF1-6A3A189F6F6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6852" y="897363"/>
            <a:ext cx="1354082" cy="1870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B5E10E7-D04C-4693-82CA-F788D9948454}"/>
              </a:ext>
            </a:extLst>
          </p:cNvPr>
          <p:cNvSpPr/>
          <p:nvPr/>
        </p:nvSpPr>
        <p:spPr>
          <a:xfrm>
            <a:off x="1808649" y="1551795"/>
            <a:ext cx="6096000" cy="830997"/>
          </a:xfrm>
          <a:prstGeom prst="rect">
            <a:avLst/>
          </a:prstGeom>
        </p:spPr>
        <p:txBody>
          <a:bodyPr>
            <a:spAutoFit/>
          </a:bodyPr>
          <a:lstStyle/>
          <a:p>
            <a:r>
              <a:rPr lang="fr-BE" sz="1600" dirty="0"/>
              <a:t>Theodor </a:t>
            </a:r>
            <a:r>
              <a:rPr lang="fr-BE" sz="1600" dirty="0" err="1"/>
              <a:t>Boeyermans</a:t>
            </a:r>
            <a:r>
              <a:rPr lang="fr-BE" sz="1600" dirty="0"/>
              <a:t>, </a:t>
            </a:r>
          </a:p>
          <a:p>
            <a:r>
              <a:rPr lang="fr-BE" sz="1600" i="1" dirty="0"/>
              <a:t>L'extase de sainte Rosalie </a:t>
            </a:r>
          </a:p>
          <a:p>
            <a:r>
              <a:rPr lang="fr-BE" sz="1600" i="1" dirty="0"/>
              <a:t>de Palerme</a:t>
            </a:r>
            <a:r>
              <a:rPr lang="fr-BE" sz="1600" dirty="0"/>
              <a:t>, 17</a:t>
            </a:r>
            <a:r>
              <a:rPr lang="fr-BE" sz="1600" baseline="30000" dirty="0"/>
              <a:t>ième</a:t>
            </a:r>
            <a:r>
              <a:rPr lang="fr-BE" sz="1600" dirty="0"/>
              <a:t> s.</a:t>
            </a:r>
          </a:p>
        </p:txBody>
      </p:sp>
      <p:pic>
        <p:nvPicPr>
          <p:cNvPr id="4100" name="Picture 4" descr="Image associée">
            <a:extLst>
              <a:ext uri="{FF2B5EF4-FFF2-40B4-BE49-F238E27FC236}">
                <a16:creationId xmlns:a16="http://schemas.microsoft.com/office/drawing/2014/main" id="{FA5AD2F8-E066-4A1A-86D4-905C91BB82B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723428" y="277968"/>
            <a:ext cx="2628607" cy="1714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EBCE69-CDF8-42D6-A1B8-683E7D8E2805}"/>
              </a:ext>
            </a:extLst>
          </p:cNvPr>
          <p:cNvSpPr/>
          <p:nvPr/>
        </p:nvSpPr>
        <p:spPr>
          <a:xfrm>
            <a:off x="184766" y="5837372"/>
            <a:ext cx="6096000" cy="276999"/>
          </a:xfrm>
          <a:prstGeom prst="rect">
            <a:avLst/>
          </a:prstGeom>
        </p:spPr>
        <p:txBody>
          <a:bodyPr>
            <a:spAutoFit/>
          </a:bodyPr>
          <a:lstStyle/>
          <a:p>
            <a:endParaRPr lang="fr-BE" sz="1200" dirty="0"/>
          </a:p>
        </p:txBody>
      </p:sp>
      <p:sp>
        <p:nvSpPr>
          <p:cNvPr id="12" name="Rectangle 11"/>
          <p:cNvSpPr/>
          <p:nvPr/>
        </p:nvSpPr>
        <p:spPr>
          <a:xfrm>
            <a:off x="0" y="5534691"/>
            <a:ext cx="6096000" cy="369332"/>
          </a:xfrm>
          <a:prstGeom prst="rect">
            <a:avLst/>
          </a:prstGeom>
        </p:spPr>
        <p:txBody>
          <a:bodyPr>
            <a:spAutoFit/>
          </a:bodyPr>
          <a:lstStyle/>
          <a:p>
            <a:endParaRPr lang="fr-BE" dirty="0"/>
          </a:p>
        </p:txBody>
      </p:sp>
      <p:sp>
        <p:nvSpPr>
          <p:cNvPr id="13" name="TextBox 12"/>
          <p:cNvSpPr txBox="1"/>
          <p:nvPr/>
        </p:nvSpPr>
        <p:spPr>
          <a:xfrm>
            <a:off x="4634037" y="2006626"/>
            <a:ext cx="2952347" cy="584775"/>
          </a:xfrm>
          <a:prstGeom prst="rect">
            <a:avLst/>
          </a:prstGeom>
          <a:noFill/>
        </p:spPr>
        <p:txBody>
          <a:bodyPr wrap="none" rtlCol="0">
            <a:spAutoFit/>
          </a:bodyPr>
          <a:lstStyle/>
          <a:p>
            <a:r>
              <a:rPr lang="fr-FR" sz="1600" dirty="0"/>
              <a:t>Palais du Facteur Cheval</a:t>
            </a:r>
          </a:p>
          <a:p>
            <a:r>
              <a:rPr lang="fr-FR" sz="1600" dirty="0"/>
              <a:t>« </a:t>
            </a:r>
            <a:r>
              <a:rPr lang="fr-FR" sz="1600" dirty="0" err="1"/>
              <a:t>margivagante</a:t>
            </a:r>
            <a:r>
              <a:rPr lang="fr-FR" sz="1600" dirty="0"/>
              <a:t> » (Eva di Stefano)</a:t>
            </a:r>
            <a:endParaRPr lang="en-US" sz="1600" dirty="0"/>
          </a:p>
        </p:txBody>
      </p:sp>
      <p:sp>
        <p:nvSpPr>
          <p:cNvPr id="14" name="Rectangle 13"/>
          <p:cNvSpPr/>
          <p:nvPr/>
        </p:nvSpPr>
        <p:spPr>
          <a:xfrm>
            <a:off x="2930198" y="5468040"/>
            <a:ext cx="4121769" cy="923330"/>
          </a:xfrm>
          <a:prstGeom prst="rect">
            <a:avLst/>
          </a:prstGeom>
        </p:spPr>
        <p:txBody>
          <a:bodyPr wrap="none">
            <a:spAutoFit/>
          </a:bodyPr>
          <a:lstStyle/>
          <a:p>
            <a:r>
              <a:rPr lang="fr-BE" dirty="0"/>
              <a:t>Sanctuaire de Monte Gallo &lt; tour de guet </a:t>
            </a:r>
          </a:p>
          <a:p>
            <a:r>
              <a:rPr lang="fr-BE" dirty="0" err="1"/>
              <a:t>bourbonne</a:t>
            </a:r>
            <a:r>
              <a:rPr lang="fr-BE" dirty="0"/>
              <a:t> du 19</a:t>
            </a:r>
            <a:r>
              <a:rPr lang="fr-BE" baseline="30000" dirty="0"/>
              <a:t>ième</a:t>
            </a:r>
            <a:r>
              <a:rPr lang="fr-BE" dirty="0"/>
              <a:t> siècle</a:t>
            </a:r>
          </a:p>
          <a:p>
            <a:r>
              <a:rPr lang="fr-BE" dirty="0"/>
              <a:t> </a:t>
            </a:r>
          </a:p>
        </p:txBody>
      </p:sp>
      <p:sp>
        <p:nvSpPr>
          <p:cNvPr id="6" name="TextBox 5">
            <a:extLst>
              <a:ext uri="{FF2B5EF4-FFF2-40B4-BE49-F238E27FC236}">
                <a16:creationId xmlns:a16="http://schemas.microsoft.com/office/drawing/2014/main" id="{483051B9-3058-474E-9E02-FEAE7C6BF028}"/>
              </a:ext>
            </a:extLst>
          </p:cNvPr>
          <p:cNvSpPr txBox="1"/>
          <p:nvPr/>
        </p:nvSpPr>
        <p:spPr>
          <a:xfrm>
            <a:off x="8015560" y="5791205"/>
            <a:ext cx="2548968" cy="369332"/>
          </a:xfrm>
          <a:prstGeom prst="rect">
            <a:avLst/>
          </a:prstGeom>
          <a:noFill/>
        </p:spPr>
        <p:txBody>
          <a:bodyPr wrap="none" rtlCol="0">
            <a:spAutoFit/>
          </a:bodyPr>
          <a:lstStyle/>
          <a:p>
            <a:r>
              <a:rPr lang="fr-BE" dirty="0"/>
              <a:t>« bricolage » Lévi-Strauss</a:t>
            </a:r>
          </a:p>
        </p:txBody>
      </p:sp>
      <p:pic>
        <p:nvPicPr>
          <p:cNvPr id="8" name="Picture 2" descr="Résultat de recherche d'images pour &quot;zellige&quot;">
            <a:extLst>
              <a:ext uri="{FF2B5EF4-FFF2-40B4-BE49-F238E27FC236}">
                <a16:creationId xmlns:a16="http://schemas.microsoft.com/office/drawing/2014/main" id="{CA9A1FFD-69DB-427D-8EA0-E3948151004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289022" y="272714"/>
            <a:ext cx="2346036" cy="17595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AEFFA1A-EEE5-41F5-86BA-5DE978B2EA6A}"/>
              </a:ext>
            </a:extLst>
          </p:cNvPr>
          <p:cNvSpPr/>
          <p:nvPr/>
        </p:nvSpPr>
        <p:spPr>
          <a:xfrm>
            <a:off x="8183261" y="2147339"/>
            <a:ext cx="5073887" cy="830997"/>
          </a:xfrm>
          <a:prstGeom prst="rect">
            <a:avLst/>
          </a:prstGeom>
        </p:spPr>
        <p:txBody>
          <a:bodyPr wrap="square">
            <a:spAutoFit/>
          </a:bodyPr>
          <a:lstStyle/>
          <a:p>
            <a:r>
              <a:rPr lang="fr-BE" sz="1400" dirty="0">
                <a:cs typeface="Arial" panose="020B0604020202020204" pitchFamily="34" charset="0"/>
              </a:rPr>
              <a:t> </a:t>
            </a:r>
            <a:r>
              <a:rPr lang="fr-BE" sz="1600" dirty="0">
                <a:cs typeface="Arial" panose="020B0604020202020204" pitchFamily="34" charset="0"/>
              </a:rPr>
              <a:t>zellige (en arabe : petite pierre polie) </a:t>
            </a:r>
          </a:p>
          <a:p>
            <a:r>
              <a:rPr lang="fr-BE" sz="1600" dirty="0">
                <a:cs typeface="Arial" panose="020B0604020202020204" pitchFamily="34" charset="0"/>
              </a:rPr>
              <a:t>&lt; architecture mauresque </a:t>
            </a:r>
          </a:p>
          <a:p>
            <a:r>
              <a:rPr lang="fr-BE" sz="1600" dirty="0">
                <a:cs typeface="Arial" panose="020B0604020202020204" pitchFamily="34" charset="0"/>
              </a:rPr>
              <a:t>&lt; mosaïque romaine puis byzantine</a:t>
            </a:r>
          </a:p>
        </p:txBody>
      </p:sp>
      <p:pic>
        <p:nvPicPr>
          <p:cNvPr id="19" name="Picture 18">
            <a:extLst>
              <a:ext uri="{FF2B5EF4-FFF2-40B4-BE49-F238E27FC236}">
                <a16:creationId xmlns:a16="http://schemas.microsoft.com/office/drawing/2014/main" id="{A0668DB9-FA0E-4330-94DE-BB2EABDE3EB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9805" t="7015" r="26010" b="13345"/>
          <a:stretch/>
        </p:blipFill>
        <p:spPr>
          <a:xfrm rot="5400000">
            <a:off x="8331508" y="3376809"/>
            <a:ext cx="2119236" cy="1972128"/>
          </a:xfrm>
          <a:prstGeom prst="rect">
            <a:avLst/>
          </a:prstGeom>
        </p:spPr>
      </p:pic>
      <p:cxnSp>
        <p:nvCxnSpPr>
          <p:cNvPr id="17" name="Straight Arrow Connector 16">
            <a:extLst>
              <a:ext uri="{FF2B5EF4-FFF2-40B4-BE49-F238E27FC236}">
                <a16:creationId xmlns:a16="http://schemas.microsoft.com/office/drawing/2014/main" id="{CA9B4693-6264-4FE4-9520-45442C23F699}"/>
              </a:ext>
            </a:extLst>
          </p:cNvPr>
          <p:cNvCxnSpPr>
            <a:cxnSpLocks/>
          </p:cNvCxnSpPr>
          <p:nvPr/>
        </p:nvCxnSpPr>
        <p:spPr>
          <a:xfrm>
            <a:off x="9309925" y="1862356"/>
            <a:ext cx="21876" cy="211866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E0412B-C44D-483A-852C-A6772A593D8E}"/>
              </a:ext>
            </a:extLst>
          </p:cNvPr>
          <p:cNvCxnSpPr>
            <a:cxnSpLocks/>
          </p:cNvCxnSpPr>
          <p:nvPr/>
        </p:nvCxnSpPr>
        <p:spPr>
          <a:xfrm>
            <a:off x="5211617" y="1768239"/>
            <a:ext cx="1" cy="158806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D1E8B2-3E6B-4E29-9DA8-4150192F591A}"/>
              </a:ext>
            </a:extLst>
          </p:cNvPr>
          <p:cNvCxnSpPr>
            <a:cxnSpLocks/>
          </p:cNvCxnSpPr>
          <p:nvPr/>
        </p:nvCxnSpPr>
        <p:spPr>
          <a:xfrm>
            <a:off x="1134567" y="2209825"/>
            <a:ext cx="0" cy="1939206"/>
          </a:xfrm>
          <a:prstGeom prst="straightConnector1">
            <a:avLst/>
          </a:prstGeom>
          <a:ln w="28575">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E21A1213-A900-46E2-89DC-6673EA33A887}"/>
              </a:ext>
            </a:extLst>
          </p:cNvPr>
          <p:cNvSpPr/>
          <p:nvPr/>
        </p:nvSpPr>
        <p:spPr>
          <a:xfrm>
            <a:off x="5530510" y="5468040"/>
            <a:ext cx="237566" cy="369332"/>
          </a:xfrm>
          <a:prstGeom prst="rect">
            <a:avLst/>
          </a:prstGeom>
        </p:spPr>
        <p:txBody>
          <a:bodyPr wrap="none">
            <a:spAutoFit/>
          </a:bodyPr>
          <a:lstStyle/>
          <a:p>
            <a:r>
              <a:rPr lang="fr-BE" dirty="0"/>
              <a:t> </a:t>
            </a:r>
          </a:p>
        </p:txBody>
      </p:sp>
    </p:spTree>
    <p:extLst>
      <p:ext uri="{BB962C8B-B14F-4D97-AF65-F5344CB8AC3E}">
        <p14:creationId xmlns:p14="http://schemas.microsoft.com/office/powerpoint/2010/main" val="240182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87AEBB-181A-4C01-A1E8-1E40BAAA7D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09270" y="320406"/>
            <a:ext cx="3230631" cy="2422974"/>
          </a:xfrm>
          <a:prstGeom prst="rect">
            <a:avLst/>
          </a:prstGeom>
        </p:spPr>
      </p:pic>
      <p:pic>
        <p:nvPicPr>
          <p:cNvPr id="11" name="Picture 10">
            <a:extLst>
              <a:ext uri="{FF2B5EF4-FFF2-40B4-BE49-F238E27FC236}">
                <a16:creationId xmlns:a16="http://schemas.microsoft.com/office/drawing/2014/main" id="{27367D83-49BD-43EA-BD3F-2777ED005CEE}"/>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6951233" y="629645"/>
            <a:ext cx="2357816" cy="1768362"/>
          </a:xfrm>
          <a:prstGeom prst="rect">
            <a:avLst/>
          </a:prstGeom>
        </p:spPr>
      </p:pic>
      <p:pic>
        <p:nvPicPr>
          <p:cNvPr id="13" name="Picture 12">
            <a:extLst>
              <a:ext uri="{FF2B5EF4-FFF2-40B4-BE49-F238E27FC236}">
                <a16:creationId xmlns:a16="http://schemas.microsoft.com/office/drawing/2014/main" id="{57F54E1F-ECD6-46A1-8FF5-5F46E7A1F2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945143" y="638570"/>
            <a:ext cx="2429214" cy="1821911"/>
          </a:xfrm>
          <a:prstGeom prst="rect">
            <a:avLst/>
          </a:prstGeom>
        </p:spPr>
      </p:pic>
      <p:pic>
        <p:nvPicPr>
          <p:cNvPr id="15" name="Picture 14">
            <a:extLst>
              <a:ext uri="{FF2B5EF4-FFF2-40B4-BE49-F238E27FC236}">
                <a16:creationId xmlns:a16="http://schemas.microsoft.com/office/drawing/2014/main" id="{62627FCA-3157-4374-80CF-AB10C3E831B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4427" y="334918"/>
            <a:ext cx="3228784" cy="2421588"/>
          </a:xfrm>
          <a:prstGeom prst="rect">
            <a:avLst/>
          </a:prstGeom>
        </p:spPr>
      </p:pic>
      <p:sp>
        <p:nvSpPr>
          <p:cNvPr id="2" name="Rectangle 1">
            <a:extLst>
              <a:ext uri="{FF2B5EF4-FFF2-40B4-BE49-F238E27FC236}">
                <a16:creationId xmlns:a16="http://schemas.microsoft.com/office/drawing/2014/main" id="{B1B42574-738F-4D39-98C6-2BCA2AFA44C2}"/>
              </a:ext>
            </a:extLst>
          </p:cNvPr>
          <p:cNvSpPr/>
          <p:nvPr/>
        </p:nvSpPr>
        <p:spPr>
          <a:xfrm>
            <a:off x="3219527" y="3252283"/>
            <a:ext cx="184731" cy="369332"/>
          </a:xfrm>
          <a:prstGeom prst="rect">
            <a:avLst/>
          </a:prstGeom>
        </p:spPr>
        <p:txBody>
          <a:bodyPr wrap="none">
            <a:spAutoFit/>
          </a:bodyPr>
          <a:lstStyle/>
          <a:p>
            <a:endParaRPr lang="fr-BE" dirty="0"/>
          </a:p>
        </p:txBody>
      </p:sp>
      <p:pic>
        <p:nvPicPr>
          <p:cNvPr id="8" name="Picture 7">
            <a:extLst>
              <a:ext uri="{FF2B5EF4-FFF2-40B4-BE49-F238E27FC236}">
                <a16:creationId xmlns:a16="http://schemas.microsoft.com/office/drawing/2014/main" id="{FC595915-17EC-46A2-85F0-4E687F9AEB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4427" y="4009193"/>
            <a:ext cx="3494998" cy="2621248"/>
          </a:xfrm>
          <a:prstGeom prst="rect">
            <a:avLst/>
          </a:prstGeom>
        </p:spPr>
      </p:pic>
      <p:pic>
        <p:nvPicPr>
          <p:cNvPr id="12" name="Picture 11">
            <a:extLst>
              <a:ext uri="{FF2B5EF4-FFF2-40B4-BE49-F238E27FC236}">
                <a16:creationId xmlns:a16="http://schemas.microsoft.com/office/drawing/2014/main" id="{C497EA03-31DC-4857-825E-C31CA6E7B42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11121199" y="1997832"/>
            <a:ext cx="852055" cy="639041"/>
          </a:xfrm>
          <a:prstGeom prst="rect">
            <a:avLst/>
          </a:prstGeom>
        </p:spPr>
      </p:pic>
      <p:sp>
        <p:nvSpPr>
          <p:cNvPr id="6" name="Rectangle 5">
            <a:extLst>
              <a:ext uri="{FF2B5EF4-FFF2-40B4-BE49-F238E27FC236}">
                <a16:creationId xmlns:a16="http://schemas.microsoft.com/office/drawing/2014/main" id="{A8C5FA2C-FC40-4F0E-84C3-BCA89143B49D}"/>
              </a:ext>
            </a:extLst>
          </p:cNvPr>
          <p:cNvSpPr/>
          <p:nvPr/>
        </p:nvSpPr>
        <p:spPr>
          <a:xfrm>
            <a:off x="448593" y="2750799"/>
            <a:ext cx="10972800" cy="1200329"/>
          </a:xfrm>
          <a:prstGeom prst="rect">
            <a:avLst/>
          </a:prstGeom>
        </p:spPr>
        <p:txBody>
          <a:bodyPr wrap="square">
            <a:spAutoFit/>
          </a:bodyPr>
          <a:lstStyle/>
          <a:p>
            <a:r>
              <a:rPr lang="fr-BE" dirty="0"/>
              <a:t>Tessons de bouteilles, terre cuite, culs de bouteilles, morceaux de verre, coquillages </a:t>
            </a:r>
            <a:r>
              <a:rPr lang="fr-BE" dirty="0">
                <a:sym typeface="Wingdings" panose="05000000000000000000" pitchFamily="2" charset="2"/>
              </a:rPr>
              <a:t> m</a:t>
            </a:r>
            <a:r>
              <a:rPr lang="fr-BE" dirty="0"/>
              <a:t>étastases formelles, foisonnement centrifuge et centripète, décors en mandorle dotés d’emblèmes ou d’attributs religieux : hébraïsme (2 triangles emboîtés), catholicisme (agneaux), islam (main de Fatima), </a:t>
            </a:r>
            <a:r>
              <a:rPr lang="fr-BE" dirty="0" err="1"/>
              <a:t>maçonnisme</a:t>
            </a:r>
            <a:r>
              <a:rPr lang="fr-BE" dirty="0"/>
              <a:t> (équerre), imagerie populaire (cœurs), piété (Padre Pio) + registre onirique fantasmatique, mythologie personnelle</a:t>
            </a:r>
          </a:p>
        </p:txBody>
      </p:sp>
    </p:spTree>
    <p:extLst>
      <p:ext uri="{BB962C8B-B14F-4D97-AF65-F5344CB8AC3E}">
        <p14:creationId xmlns:p14="http://schemas.microsoft.com/office/powerpoint/2010/main" val="76458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palermo eremita&quot;">
            <a:extLst>
              <a:ext uri="{FF2B5EF4-FFF2-40B4-BE49-F238E27FC236}">
                <a16:creationId xmlns:a16="http://schemas.microsoft.com/office/drawing/2014/main" id="{BF34BEC8-89C7-4D0C-A80F-1FB366FA1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64" y="2902591"/>
            <a:ext cx="4497144" cy="2998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e recherche d'images pour &quot;cappella palatina&quot;">
            <a:extLst>
              <a:ext uri="{FF2B5EF4-FFF2-40B4-BE49-F238E27FC236}">
                <a16:creationId xmlns:a16="http://schemas.microsoft.com/office/drawing/2014/main" id="{F534EE02-26C4-4408-852E-684C5CCF0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870" y="406815"/>
            <a:ext cx="4112146" cy="27304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ésultat de recherche d'images pour &quot;palermo isravele&quot;">
            <a:extLst>
              <a:ext uri="{FF2B5EF4-FFF2-40B4-BE49-F238E27FC236}">
                <a16:creationId xmlns:a16="http://schemas.microsoft.com/office/drawing/2014/main" id="{61EB5586-0432-49B4-87D6-44734E97C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34" y="394282"/>
            <a:ext cx="4474674" cy="23322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ésultat de recherche d'images pour &quot;cappella palatina&quot;">
            <a:extLst>
              <a:ext uri="{FF2B5EF4-FFF2-40B4-BE49-F238E27FC236}">
                <a16:creationId xmlns:a16="http://schemas.microsoft.com/office/drawing/2014/main" id="{EFBF5386-7BC8-47E9-B571-55F05C1F5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808" y="3308544"/>
            <a:ext cx="4142269" cy="2726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4726E2-D22A-487F-915F-403A649EB21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385" r="6363"/>
          <a:stretch/>
        </p:blipFill>
        <p:spPr>
          <a:xfrm>
            <a:off x="5192028" y="394282"/>
            <a:ext cx="2206322" cy="2994870"/>
          </a:xfrm>
          <a:prstGeom prst="rect">
            <a:avLst/>
          </a:prstGeom>
        </p:spPr>
      </p:pic>
      <p:sp>
        <p:nvSpPr>
          <p:cNvPr id="2" name="TextBox 1">
            <a:extLst>
              <a:ext uri="{FF2B5EF4-FFF2-40B4-BE49-F238E27FC236}">
                <a16:creationId xmlns:a16="http://schemas.microsoft.com/office/drawing/2014/main" id="{2444DB12-C13A-491A-8FC1-CFF81FB1C8CB}"/>
              </a:ext>
            </a:extLst>
          </p:cNvPr>
          <p:cNvSpPr txBox="1"/>
          <p:nvPr/>
        </p:nvSpPr>
        <p:spPr>
          <a:xfrm>
            <a:off x="7312976" y="6119390"/>
            <a:ext cx="4707764" cy="646331"/>
          </a:xfrm>
          <a:prstGeom prst="rect">
            <a:avLst/>
          </a:prstGeom>
          <a:noFill/>
        </p:spPr>
        <p:txBody>
          <a:bodyPr wrap="none" rtlCol="0">
            <a:spAutoFit/>
          </a:bodyPr>
          <a:lstStyle/>
          <a:p>
            <a:r>
              <a:rPr lang="fr-BE" dirty="0"/>
              <a:t>Chapelle Palatine (Palais des Normands) </a:t>
            </a:r>
          </a:p>
          <a:p>
            <a:r>
              <a:rPr lang="fr-BE" dirty="0"/>
              <a:t>pour Roger II, premier roi normand, 12</a:t>
            </a:r>
            <a:r>
              <a:rPr lang="fr-BE" baseline="30000" dirty="0"/>
              <a:t>ième</a:t>
            </a:r>
            <a:r>
              <a:rPr lang="fr-BE" dirty="0"/>
              <a:t> siècle</a:t>
            </a:r>
          </a:p>
        </p:txBody>
      </p:sp>
    </p:spTree>
    <p:extLst>
      <p:ext uri="{BB962C8B-B14F-4D97-AF65-F5344CB8AC3E}">
        <p14:creationId xmlns:p14="http://schemas.microsoft.com/office/powerpoint/2010/main" val="224538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D74CFF-E7E4-4C96-9603-87BC8AF21D04}"/>
              </a:ext>
            </a:extLst>
          </p:cNvPr>
          <p:cNvSpPr/>
          <p:nvPr/>
        </p:nvSpPr>
        <p:spPr>
          <a:xfrm>
            <a:off x="1194032" y="1247106"/>
            <a:ext cx="9392874" cy="2677656"/>
          </a:xfrm>
          <a:prstGeom prst="rect">
            <a:avLst/>
          </a:prstGeom>
        </p:spPr>
        <p:txBody>
          <a:bodyPr wrap="square">
            <a:spAutoFit/>
          </a:bodyPr>
          <a:lstStyle/>
          <a:p>
            <a:r>
              <a:rPr lang="fr-BE" sz="2400" b="1" dirty="0"/>
              <a:t>Conclusion</a:t>
            </a:r>
          </a:p>
          <a:p>
            <a:endParaRPr lang="fr-BE" dirty="0"/>
          </a:p>
          <a:p>
            <a:r>
              <a:rPr lang="fr-BE" dirty="0"/>
              <a:t>La question de la patrimonialisation ?</a:t>
            </a:r>
          </a:p>
          <a:p>
            <a:endParaRPr lang="fr-BE" dirty="0"/>
          </a:p>
          <a:p>
            <a:r>
              <a:rPr lang="fr-BE" dirty="0"/>
              <a:t>Palerme appartient aux villes qui « continuent au travers des années et des changements à </a:t>
            </a:r>
            <a:r>
              <a:rPr lang="fr-BE" dirty="0">
                <a:solidFill>
                  <a:srgbClr val="FF0000"/>
                </a:solidFill>
              </a:rPr>
              <a:t>donner leur forme aux désirs</a:t>
            </a:r>
            <a:r>
              <a:rPr lang="fr-BE" dirty="0"/>
              <a:t> » et non à celles « où les désirs en viennent à effacer la ville, ou bien sont effacés par elle » (Calvino, « </a:t>
            </a:r>
            <a:r>
              <a:rPr lang="fr-BE" dirty="0" err="1"/>
              <a:t>Zenobie</a:t>
            </a:r>
            <a:r>
              <a:rPr lang="fr-BE" dirty="0"/>
              <a:t> », p. 46)</a:t>
            </a:r>
          </a:p>
          <a:p>
            <a:endParaRPr lang="fr-BE" dirty="0"/>
          </a:p>
          <a:p>
            <a:r>
              <a:rPr lang="fr-BE" dirty="0"/>
              <a:t>« On dit : Voir Naples et mourir. – Il faut dire : </a:t>
            </a:r>
            <a:r>
              <a:rPr lang="fr-BE" dirty="0">
                <a:solidFill>
                  <a:srgbClr val="FF0000"/>
                </a:solidFill>
              </a:rPr>
              <a:t>Voir Palerme et vivre</a:t>
            </a:r>
            <a:r>
              <a:rPr lang="fr-BE" dirty="0"/>
              <a:t>. » (Dumas) </a:t>
            </a:r>
          </a:p>
        </p:txBody>
      </p:sp>
    </p:spTree>
    <p:extLst>
      <p:ext uri="{BB962C8B-B14F-4D97-AF65-F5344CB8AC3E}">
        <p14:creationId xmlns:p14="http://schemas.microsoft.com/office/powerpoint/2010/main" val="9659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lermo, chiesa di Santa Maria della Catena - church">
            <a:extLst>
              <a:ext uri="{FF2B5EF4-FFF2-40B4-BE49-F238E27FC236}">
                <a16:creationId xmlns:a16="http://schemas.microsoft.com/office/drawing/2014/main" id="{F209DF54-822A-4AC0-9FE5-13D96E71B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17" y="369116"/>
            <a:ext cx="3450756" cy="2447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E39021-A2C9-47BC-A470-1303BAE4190E}"/>
              </a:ext>
            </a:extLst>
          </p:cNvPr>
          <p:cNvSpPr/>
          <p:nvPr/>
        </p:nvSpPr>
        <p:spPr>
          <a:xfrm>
            <a:off x="796954" y="2816866"/>
            <a:ext cx="9076888" cy="2031325"/>
          </a:xfrm>
          <a:prstGeom prst="rect">
            <a:avLst/>
          </a:prstGeom>
        </p:spPr>
        <p:txBody>
          <a:bodyPr wrap="square">
            <a:spAutoFit/>
          </a:bodyPr>
          <a:lstStyle/>
          <a:p>
            <a:r>
              <a:rPr lang="it-IT" dirty="0">
                <a:solidFill>
                  <a:srgbClr val="333333"/>
                </a:solidFill>
              </a:rPr>
              <a:t>«[…] Era solo, un naufrago alla deriva su una zattera, in preda a correnti indomabili. […] Fra il gruppetto ad un tratto si fece largo una giovane signora: snella, con un vestito marrone da viaggio ad ampia tournure, con un cappellino di paglia ornato da un velo a pallottoline che non riusciva a nascondere la maliosa avvenenza del volto. […] Era lei, la creatura bramata da sempre che veniva a prenderlo,[…] Giunta faccia a faccia con lui sollevò il velo e così, pudica ma pronta ad esser posseduta, gli apparve più bella di come mai l’avesse intravista negli spazi stellari. Il fragore del mare si placò del tutto» Giuseppe Tommasi di Lampedusa, </a:t>
            </a:r>
            <a:r>
              <a:rPr lang="it-IT" i="1" dirty="0">
                <a:solidFill>
                  <a:srgbClr val="333333"/>
                </a:solidFill>
              </a:rPr>
              <a:t>Il gattopardo</a:t>
            </a:r>
            <a:r>
              <a:rPr lang="it-IT" dirty="0">
                <a:solidFill>
                  <a:srgbClr val="333333"/>
                </a:solidFill>
              </a:rPr>
              <a:t>, 1958</a:t>
            </a:r>
            <a:endParaRPr lang="fr-BE" dirty="0"/>
          </a:p>
        </p:txBody>
      </p:sp>
      <p:sp>
        <p:nvSpPr>
          <p:cNvPr id="3" name="TextBox 2">
            <a:extLst>
              <a:ext uri="{FF2B5EF4-FFF2-40B4-BE49-F238E27FC236}">
                <a16:creationId xmlns:a16="http://schemas.microsoft.com/office/drawing/2014/main" id="{11E2B234-DD59-4D19-95E7-58369CA29D2F}"/>
              </a:ext>
            </a:extLst>
          </p:cNvPr>
          <p:cNvSpPr txBox="1"/>
          <p:nvPr/>
        </p:nvSpPr>
        <p:spPr>
          <a:xfrm>
            <a:off x="4622334" y="578840"/>
            <a:ext cx="2523511" cy="369332"/>
          </a:xfrm>
          <a:prstGeom prst="rect">
            <a:avLst/>
          </a:prstGeom>
          <a:noFill/>
        </p:spPr>
        <p:txBody>
          <a:bodyPr wrap="none" rtlCol="0">
            <a:spAutoFit/>
          </a:bodyPr>
          <a:lstStyle/>
          <a:p>
            <a:r>
              <a:rPr lang="fr-BE" dirty="0"/>
              <a:t>Santa Maria </a:t>
            </a:r>
            <a:r>
              <a:rPr lang="fr-BE" dirty="0" err="1"/>
              <a:t>della</a:t>
            </a:r>
            <a:r>
              <a:rPr lang="fr-BE" dirty="0"/>
              <a:t> </a:t>
            </a:r>
            <a:r>
              <a:rPr lang="fr-BE" dirty="0" err="1"/>
              <a:t>Catena</a:t>
            </a:r>
            <a:endParaRPr lang="fr-BE" dirty="0"/>
          </a:p>
        </p:txBody>
      </p:sp>
    </p:spTree>
    <p:extLst>
      <p:ext uri="{BB962C8B-B14F-4D97-AF65-F5344CB8AC3E}">
        <p14:creationId xmlns:p14="http://schemas.microsoft.com/office/powerpoint/2010/main" val="294113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473B2-B388-46ED-B27B-54D9B0D88D68}"/>
              </a:ext>
            </a:extLst>
          </p:cNvPr>
          <p:cNvSpPr txBox="1"/>
          <p:nvPr/>
        </p:nvSpPr>
        <p:spPr>
          <a:xfrm>
            <a:off x="133123" y="443176"/>
            <a:ext cx="6506959" cy="5816977"/>
          </a:xfrm>
          <a:prstGeom prst="rect">
            <a:avLst/>
          </a:prstGeom>
          <a:noFill/>
        </p:spPr>
        <p:txBody>
          <a:bodyPr wrap="square" rtlCol="0">
            <a:spAutoFit/>
          </a:bodyPr>
          <a:lstStyle/>
          <a:p>
            <a:r>
              <a:rPr lang="fr-BE" sz="2400" b="1" dirty="0"/>
              <a:t>Introduction méthodologique : </a:t>
            </a:r>
            <a:r>
              <a:rPr lang="fr-BE" sz="2400" b="1" dirty="0">
                <a:solidFill>
                  <a:srgbClr val="FF0000"/>
                </a:solidFill>
              </a:rPr>
              <a:t>le syncrétisme</a:t>
            </a:r>
          </a:p>
          <a:p>
            <a:endParaRPr lang="fr-BE" sz="2400" b="1" dirty="0"/>
          </a:p>
          <a:p>
            <a:r>
              <a:rPr lang="en-US" dirty="0" err="1">
                <a:solidFill>
                  <a:srgbClr val="FF0000"/>
                </a:solidFill>
              </a:rPr>
              <a:t>συγκρητισμός</a:t>
            </a:r>
            <a:r>
              <a:rPr lang="fr-FR" dirty="0"/>
              <a:t>  « union des Crétois » (coalition guerrière) </a:t>
            </a:r>
            <a:r>
              <a:rPr lang="fr-FR" dirty="0">
                <a:sym typeface="Wingdings" panose="05000000000000000000" pitchFamily="2" charset="2"/>
              </a:rPr>
              <a:t> m</a:t>
            </a:r>
            <a:r>
              <a:rPr lang="fr-FR" dirty="0"/>
              <a:t>élange, combinaison d’influences, tentative de conciliation de différentes croyantes (œcuménisme) ; rassemblement de doctrines disparates ; synthèse donnant lieu à des formes nouvelles</a:t>
            </a:r>
          </a:p>
          <a:p>
            <a:endParaRPr lang="fr-BE" dirty="0"/>
          </a:p>
          <a:p>
            <a:r>
              <a:rPr lang="fr-FR" b="1" dirty="0"/>
              <a:t>- « bricolage » </a:t>
            </a:r>
            <a:r>
              <a:rPr lang="fr-FR" dirty="0"/>
              <a:t>(Lévi-Strauss, 1962)</a:t>
            </a:r>
          </a:p>
          <a:p>
            <a:endParaRPr lang="fr-FR" dirty="0"/>
          </a:p>
          <a:p>
            <a:r>
              <a:rPr lang="fr-FR" b="1" dirty="0"/>
              <a:t>- « la pensée complexe » </a:t>
            </a:r>
            <a:r>
              <a:rPr lang="fr-FR" i="1" dirty="0"/>
              <a:t>vs</a:t>
            </a:r>
            <a:r>
              <a:rPr lang="fr-FR" dirty="0"/>
              <a:t> confusion (Edgar Morin, 1990)</a:t>
            </a:r>
          </a:p>
          <a:p>
            <a:endParaRPr lang="fr-FR" dirty="0"/>
          </a:p>
          <a:p>
            <a:r>
              <a:rPr lang="fr-FR" b="1" dirty="0"/>
              <a:t>- « morphogenèse » d’une ville </a:t>
            </a:r>
            <a:r>
              <a:rPr lang="fr-FR" dirty="0"/>
              <a:t>(Gaétan Desmarais, 2000)</a:t>
            </a:r>
          </a:p>
          <a:p>
            <a:endParaRPr lang="fr-FR" dirty="0"/>
          </a:p>
          <a:p>
            <a:r>
              <a:rPr lang="fr-FR" b="1" dirty="0"/>
              <a:t>- « </a:t>
            </a:r>
            <a:r>
              <a:rPr lang="fr-FR" b="1" dirty="0" err="1"/>
              <a:t>multifocalité</a:t>
            </a:r>
            <a:r>
              <a:rPr lang="fr-FR" b="1" dirty="0"/>
              <a:t> » </a:t>
            </a:r>
            <a:r>
              <a:rPr lang="fr-FR" dirty="0"/>
              <a:t>(Bertrand Westphal, 2006)</a:t>
            </a:r>
            <a:r>
              <a:rPr lang="fr-FR" b="1" dirty="0"/>
              <a:t> </a:t>
            </a:r>
          </a:p>
          <a:p>
            <a:endParaRPr lang="fr-FR" b="1" dirty="0"/>
          </a:p>
          <a:p>
            <a:r>
              <a:rPr lang="fr-FR" b="1" dirty="0"/>
              <a:t>- « interprétation actualisante » </a:t>
            </a:r>
            <a:r>
              <a:rPr lang="fr-FR" dirty="0"/>
              <a:t>(</a:t>
            </a:r>
            <a:r>
              <a:rPr lang="fr-BE" dirty="0"/>
              <a:t>Yves </a:t>
            </a:r>
            <a:r>
              <a:rPr lang="fr-BE" dirty="0" err="1"/>
              <a:t>Citton</a:t>
            </a:r>
            <a:r>
              <a:rPr lang="fr-BE" dirty="0"/>
              <a:t>, 2007</a:t>
            </a:r>
            <a:r>
              <a:rPr lang="fr-FR" dirty="0"/>
              <a:t>) </a:t>
            </a:r>
          </a:p>
          <a:p>
            <a:endParaRPr lang="fr-FR" b="1" dirty="0"/>
          </a:p>
          <a:p>
            <a:r>
              <a:rPr lang="fr-FR" b="1" dirty="0">
                <a:sym typeface="Wingdings" panose="05000000000000000000" pitchFamily="2" charset="2"/>
              </a:rPr>
              <a:t></a:t>
            </a:r>
            <a:r>
              <a:rPr lang="fr-FR" dirty="0"/>
              <a:t> </a:t>
            </a:r>
            <a:r>
              <a:rPr lang="fr-FR" b="1" dirty="0"/>
              <a:t>« </a:t>
            </a:r>
            <a:r>
              <a:rPr lang="fr-FR" b="1" dirty="0" err="1"/>
              <a:t>Bilderatlas</a:t>
            </a:r>
            <a:r>
              <a:rPr lang="fr-FR" b="1" dirty="0"/>
              <a:t> </a:t>
            </a:r>
            <a:r>
              <a:rPr lang="fr-FR" b="1" dirty="0" err="1"/>
              <a:t>Mnemosyne</a:t>
            </a:r>
            <a:r>
              <a:rPr lang="fr-FR" b="1" dirty="0"/>
              <a:t> »</a:t>
            </a:r>
            <a:r>
              <a:rPr lang="fr-FR" dirty="0"/>
              <a:t> (Aby Warburg, 1929)</a:t>
            </a:r>
          </a:p>
          <a:p>
            <a:pPr marL="285750" indent="-285750">
              <a:buFontTx/>
              <a:buChar char="-"/>
            </a:pPr>
            <a:endParaRPr lang="fr-BE" dirty="0"/>
          </a:p>
          <a:p>
            <a:endParaRPr lang="fr-BE" b="1" dirty="0"/>
          </a:p>
        </p:txBody>
      </p:sp>
      <p:sp>
        <p:nvSpPr>
          <p:cNvPr id="3" name="Rectangle 2">
            <a:extLst>
              <a:ext uri="{FF2B5EF4-FFF2-40B4-BE49-F238E27FC236}">
                <a16:creationId xmlns:a16="http://schemas.microsoft.com/office/drawing/2014/main" id="{F185B577-F283-43C4-9ED8-4AC97E9595BC}"/>
              </a:ext>
            </a:extLst>
          </p:cNvPr>
          <p:cNvSpPr/>
          <p:nvPr/>
        </p:nvSpPr>
        <p:spPr>
          <a:xfrm>
            <a:off x="6534084" y="996849"/>
            <a:ext cx="5360565" cy="5262979"/>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fr-FR" sz="1400" dirty="0"/>
              <a:t>« La manière de </a:t>
            </a:r>
            <a:r>
              <a:rPr lang="fr-FR" sz="1400" i="1" dirty="0"/>
              <a:t>sentir </a:t>
            </a:r>
            <a:r>
              <a:rPr lang="fr-FR" sz="1400" dirty="0"/>
              <a:t>de l’Italie est absurde pour les habitants du Nord.[…] Cela se réduit à </a:t>
            </a:r>
            <a:r>
              <a:rPr lang="fr-FR" sz="1400" dirty="0">
                <a:solidFill>
                  <a:srgbClr val="FF0000"/>
                </a:solidFill>
              </a:rPr>
              <a:t>l’absurdité du tigre qui voudrait faire sentir au cerf les délices qu’il trouve à boire du sang </a:t>
            </a:r>
            <a:r>
              <a:rPr lang="fr-FR" sz="1400" dirty="0"/>
              <a:t>». (Stendhal, </a:t>
            </a:r>
            <a:r>
              <a:rPr lang="fr-FR" sz="1400" i="1" dirty="0"/>
              <a:t>Rome, Naples et Florence en 1817</a:t>
            </a:r>
            <a:r>
              <a:rPr lang="fr-FR" sz="1400" dirty="0"/>
              <a:t>, p. 182)</a:t>
            </a:r>
          </a:p>
          <a:p>
            <a:endParaRPr lang="fr-FR" sz="1400" dirty="0"/>
          </a:p>
          <a:p>
            <a:r>
              <a:rPr lang="fr-FR" sz="1400" b="1" dirty="0">
                <a:solidFill>
                  <a:srgbClr val="FF0000"/>
                </a:solidFill>
              </a:rPr>
              <a:t>ÉMERVEILLEMENT SCANDALISÉ</a:t>
            </a:r>
          </a:p>
          <a:p>
            <a:endParaRPr lang="fr-FR" sz="1400" b="1" dirty="0">
              <a:solidFill>
                <a:srgbClr val="FF0000"/>
              </a:solidFill>
            </a:endParaRPr>
          </a:p>
          <a:p>
            <a:r>
              <a:rPr lang="fr-FR" sz="1400" dirty="0">
                <a:latin typeface="Calibri" panose="020F0502020204030204" pitchFamily="34" charset="0"/>
                <a:cs typeface="Times New Roman" panose="02020603050405020304" pitchFamily="18" charset="0"/>
              </a:rPr>
              <a:t>« Plusieurs de ces belles églises sont gâtées par le revêtement en marqueterie en marbre, surabondance de richesses qui </a:t>
            </a:r>
            <a:r>
              <a:rPr lang="fr-FR" sz="1400" dirty="0">
                <a:solidFill>
                  <a:srgbClr val="FF0000"/>
                </a:solidFill>
                <a:latin typeface="Calibri" panose="020F0502020204030204" pitchFamily="34" charset="0"/>
                <a:cs typeface="Times New Roman" panose="02020603050405020304" pitchFamily="18" charset="0"/>
              </a:rPr>
              <a:t>papillotent</a:t>
            </a:r>
            <a:r>
              <a:rPr lang="fr-FR" sz="1400" dirty="0">
                <a:latin typeface="Calibri" panose="020F0502020204030204" pitchFamily="34" charset="0"/>
                <a:cs typeface="Times New Roman" panose="02020603050405020304" pitchFamily="18" charset="0"/>
              </a:rPr>
              <a:t>, </a:t>
            </a:r>
            <a:r>
              <a:rPr lang="fr-FR" sz="1400" dirty="0">
                <a:solidFill>
                  <a:srgbClr val="FF0000"/>
                </a:solidFill>
                <a:latin typeface="Calibri" panose="020F0502020204030204" pitchFamily="34" charset="0"/>
                <a:cs typeface="Times New Roman" panose="02020603050405020304" pitchFamily="18" charset="0"/>
              </a:rPr>
              <a:t>fatiguent la vue et nuisent au bon goût, qui est toujours simple</a:t>
            </a:r>
            <a:r>
              <a:rPr lang="fr-FR" sz="1400" dirty="0">
                <a:latin typeface="Calibri" panose="020F0502020204030204" pitchFamily="34" charset="0"/>
                <a:cs typeface="Times New Roman" panose="02020603050405020304" pitchFamily="18" charset="0"/>
              </a:rPr>
              <a:t> » (</a:t>
            </a:r>
            <a:r>
              <a:rPr lang="fr-BE" sz="1400" dirty="0"/>
              <a:t>Dominique Vivant Denon, </a:t>
            </a:r>
            <a:r>
              <a:rPr lang="fr-BE" sz="1400" i="1" dirty="0"/>
              <a:t>Voyage en Sicile</a:t>
            </a:r>
            <a:r>
              <a:rPr lang="fr-BE" sz="1400" dirty="0"/>
              <a:t>, 1778, 1993 : 69)</a:t>
            </a:r>
          </a:p>
          <a:p>
            <a:endParaRPr lang="fr-FR" sz="1400" dirty="0"/>
          </a:p>
          <a:p>
            <a:r>
              <a:rPr lang="fr-FR" sz="1400" dirty="0">
                <a:latin typeface="Calibri" panose="020F0502020204030204" pitchFamily="34" charset="0"/>
                <a:ea typeface="Calibri" panose="020F0502020204030204" pitchFamily="34" charset="0"/>
                <a:cs typeface="Times New Roman" panose="02020603050405020304" pitchFamily="18" charset="0"/>
              </a:rPr>
              <a:t>« Le granit, le porphyre, le lapis-lazuli, l’agate, les pierres dures, les variétés de l’albâtre, et toutes les sortes de marbre sont employés en marqueterie, en placage, en relief, en ronde-bosse, avec une variété de couleurs et une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confusion</a:t>
            </a:r>
            <a:r>
              <a:rPr lang="fr-FR" sz="1400" dirty="0">
                <a:latin typeface="Calibri" panose="020F0502020204030204" pitchFamily="34" charset="0"/>
                <a:ea typeface="Calibri" panose="020F0502020204030204" pitchFamily="34" charset="0"/>
                <a:cs typeface="Times New Roman" panose="02020603050405020304" pitchFamily="18" charset="0"/>
              </a:rPr>
              <a:t> de dessins qu’on ne saurait se figurer sans les voir » «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la vue est brouillée</a:t>
            </a:r>
            <a:r>
              <a:rPr lang="fr-FR" sz="1400" dirty="0">
                <a:latin typeface="Calibri" panose="020F0502020204030204" pitchFamily="34" charset="0"/>
                <a:ea typeface="Calibri" panose="020F0502020204030204" pitchFamily="34" charset="0"/>
                <a:cs typeface="Times New Roman" panose="02020603050405020304" pitchFamily="18" charset="0"/>
              </a:rPr>
              <a:t> » «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mauvais goût </a:t>
            </a:r>
            <a:r>
              <a:rPr lang="fr-FR" sz="1400" dirty="0">
                <a:latin typeface="Calibri" panose="020F0502020204030204" pitchFamily="34" charset="0"/>
                <a:ea typeface="Calibri" panose="020F0502020204030204" pitchFamily="34" charset="0"/>
                <a:cs typeface="Times New Roman" panose="02020603050405020304" pitchFamily="18" charset="0"/>
              </a:rPr>
              <a:t>» (J.-M. Roland de la Platière, </a:t>
            </a:r>
            <a:r>
              <a:rPr lang="fr-FR" sz="1400" i="1" dirty="0">
                <a:latin typeface="Calibri" panose="020F0502020204030204" pitchFamily="34" charset="0"/>
                <a:ea typeface="Calibri" panose="020F0502020204030204" pitchFamily="34" charset="0"/>
                <a:cs typeface="Times New Roman" panose="02020603050405020304" pitchFamily="18" charset="0"/>
              </a:rPr>
              <a:t>Lettres écrites de Suisse, d’Italie, de Sicile et de Malte</a:t>
            </a:r>
            <a:r>
              <a:rPr lang="fr-FR" sz="1400" dirty="0">
                <a:latin typeface="Calibri" panose="020F0502020204030204" pitchFamily="34" charset="0"/>
                <a:ea typeface="Calibri" panose="020F0502020204030204" pitchFamily="34" charset="0"/>
                <a:cs typeface="Times New Roman" panose="02020603050405020304" pitchFamily="18" charset="0"/>
              </a:rPr>
              <a:t>, 1780)</a:t>
            </a:r>
          </a:p>
          <a:p>
            <a:endParaRPr lang="fr-FR" sz="1400" dirty="0">
              <a:latin typeface="Calibri" panose="020F0502020204030204" pitchFamily="34" charset="0"/>
              <a:ea typeface="Calibri" panose="020F0502020204030204" pitchFamily="34" charset="0"/>
              <a:cs typeface="Times New Roman" panose="02020603050405020304" pitchFamily="18" charset="0"/>
            </a:endParaRPr>
          </a:p>
          <a:p>
            <a:r>
              <a:rPr lang="fr-FR" sz="1400" dirty="0">
                <a:latin typeface="Calibri" panose="020F0502020204030204" pitchFamily="34" charset="0"/>
                <a:ea typeface="Calibri" panose="020F0502020204030204" pitchFamily="34" charset="0"/>
                <a:cs typeface="Times New Roman" panose="02020603050405020304" pitchFamily="18" charset="0"/>
              </a:rPr>
              <a:t>(palais </a:t>
            </a:r>
            <a:r>
              <a:rPr lang="fr-FR" sz="1400" dirty="0" err="1">
                <a:latin typeface="Calibri" panose="020F0502020204030204" pitchFamily="34" charset="0"/>
                <a:ea typeface="Calibri" panose="020F0502020204030204" pitchFamily="34" charset="0"/>
                <a:cs typeface="Times New Roman" panose="02020603050405020304" pitchFamily="18" charset="0"/>
              </a:rPr>
              <a:t>Palagonia</a:t>
            </a:r>
            <a:r>
              <a:rPr lang="fr-FR" sz="1400" dirty="0">
                <a:latin typeface="Calibri" panose="020F0502020204030204" pitchFamily="34" charset="0"/>
                <a:ea typeface="Calibri" panose="020F0502020204030204" pitchFamily="34" charset="0"/>
                <a:cs typeface="Times New Roman" panose="02020603050405020304" pitchFamily="18" charset="0"/>
              </a:rPr>
              <a:t>) « L’art n’a rien à faire dans une pareille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débauche d’imagination</a:t>
            </a:r>
            <a:r>
              <a:rPr lang="fr-FR" sz="1400" dirty="0">
                <a:latin typeface="Calibri" panose="020F0502020204030204" pitchFamily="34" charset="0"/>
                <a:ea typeface="Calibri" panose="020F0502020204030204" pitchFamily="34" charset="0"/>
                <a:cs typeface="Times New Roman" panose="02020603050405020304" pitchFamily="18" charset="0"/>
              </a:rPr>
              <a:t> : palais cours, jardin, tout cela est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d’un goût détestable</a:t>
            </a:r>
            <a:r>
              <a:rPr lang="fr-FR" sz="1400" dirty="0">
                <a:latin typeface="Calibri" panose="020F0502020204030204" pitchFamily="34" charset="0"/>
                <a:ea typeface="Calibri" panose="020F0502020204030204" pitchFamily="34" charset="0"/>
                <a:cs typeface="Times New Roman" panose="02020603050405020304" pitchFamily="18" charset="0"/>
              </a:rPr>
              <a:t>, et ressemble à une maison bâtie par une colonie de fous. </a:t>
            </a:r>
            <a:r>
              <a:rPr lang="fr-FR" sz="1400" dirty="0" err="1">
                <a:latin typeface="Calibri" panose="020F0502020204030204" pitchFamily="34" charset="0"/>
                <a:ea typeface="Calibri" panose="020F0502020204030204" pitchFamily="34" charset="0"/>
                <a:cs typeface="Times New Roman" panose="02020603050405020304" pitchFamily="18" charset="0"/>
              </a:rPr>
              <a:t>Jadin</a:t>
            </a:r>
            <a:r>
              <a:rPr lang="fr-FR" sz="1400" dirty="0">
                <a:latin typeface="Calibri" panose="020F0502020204030204" pitchFamily="34" charset="0"/>
                <a:ea typeface="Calibri" panose="020F0502020204030204" pitchFamily="34" charset="0"/>
                <a:cs typeface="Times New Roman" panose="02020603050405020304" pitchFamily="18" charset="0"/>
              </a:rPr>
              <a:t> ne voulut pas même compromettre son crayon jusqu’à en faire un croquis » (Dumas, </a:t>
            </a:r>
            <a:r>
              <a:rPr lang="fr-FR" sz="1400" i="1" dirty="0">
                <a:latin typeface="Calibri" panose="020F0502020204030204" pitchFamily="34" charset="0"/>
                <a:ea typeface="Calibri" panose="020F0502020204030204" pitchFamily="34" charset="0"/>
                <a:cs typeface="Times New Roman" panose="02020603050405020304" pitchFamily="18" charset="0"/>
              </a:rPr>
              <a:t>Le </a:t>
            </a:r>
            <a:r>
              <a:rPr lang="fr-FR" sz="1400" i="1" dirty="0" err="1">
                <a:latin typeface="Calibri" panose="020F0502020204030204" pitchFamily="34" charset="0"/>
                <a:ea typeface="Calibri" panose="020F0502020204030204" pitchFamily="34" charset="0"/>
                <a:cs typeface="Times New Roman" panose="02020603050405020304" pitchFamily="18" charset="0"/>
              </a:rPr>
              <a:t>Speronare</a:t>
            </a:r>
            <a:r>
              <a:rPr lang="fr-FR" sz="1400" dirty="0">
                <a:latin typeface="Calibri" panose="020F0502020204030204" pitchFamily="34" charset="0"/>
                <a:ea typeface="Calibri" panose="020F0502020204030204" pitchFamily="34" charset="0"/>
                <a:cs typeface="Times New Roman" panose="02020603050405020304" pitchFamily="18" charset="0"/>
              </a:rPr>
              <a:t>, 1842, p. 367) </a:t>
            </a:r>
            <a:endParaRPr lang="fr-FR" dirty="0"/>
          </a:p>
        </p:txBody>
      </p:sp>
      <p:cxnSp>
        <p:nvCxnSpPr>
          <p:cNvPr id="5" name="Straight Arrow Connector 4">
            <a:extLst>
              <a:ext uri="{FF2B5EF4-FFF2-40B4-BE49-F238E27FC236}">
                <a16:creationId xmlns:a16="http://schemas.microsoft.com/office/drawing/2014/main" id="{2AADEA77-3B39-45C3-9F04-2CFC750E4D16}"/>
              </a:ext>
            </a:extLst>
          </p:cNvPr>
          <p:cNvCxnSpPr/>
          <p:nvPr/>
        </p:nvCxnSpPr>
        <p:spPr>
          <a:xfrm>
            <a:off x="5181473" y="4927006"/>
            <a:ext cx="1182848"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04338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renice">
            <a:extLst>
              <a:ext uri="{FF2B5EF4-FFF2-40B4-BE49-F238E27FC236}">
                <a16:creationId xmlns:a16="http://schemas.microsoft.com/office/drawing/2014/main" id="{BFF9BAFC-5CCD-48F9-91AA-BC99DFE8C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399" y="944600"/>
            <a:ext cx="1761355" cy="2390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E21275-A3F9-416B-872E-DB5E8E6C7BD7}"/>
              </a:ext>
            </a:extLst>
          </p:cNvPr>
          <p:cNvSpPr txBox="1"/>
          <p:nvPr/>
        </p:nvSpPr>
        <p:spPr>
          <a:xfrm>
            <a:off x="2295361" y="5494086"/>
            <a:ext cx="742511" cy="338554"/>
          </a:xfrm>
          <a:prstGeom prst="rect">
            <a:avLst/>
          </a:prstGeom>
          <a:noFill/>
        </p:spPr>
        <p:txBody>
          <a:bodyPr wrap="none" rtlCol="0">
            <a:spAutoFit/>
          </a:bodyPr>
          <a:lstStyle/>
          <a:p>
            <a:r>
              <a:rPr lang="fr-BE" sz="1600" dirty="0"/>
              <a:t>            </a:t>
            </a:r>
          </a:p>
        </p:txBody>
      </p:sp>
      <p:pic>
        <p:nvPicPr>
          <p:cNvPr id="1028" name="Picture 4" descr="zenobia">
            <a:extLst>
              <a:ext uri="{FF2B5EF4-FFF2-40B4-BE49-F238E27FC236}">
                <a16:creationId xmlns:a16="http://schemas.microsoft.com/office/drawing/2014/main" id="{2F057EFB-2637-4E6F-B32E-63C0857D209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5386" y="720748"/>
            <a:ext cx="1259690" cy="2480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47A55C4-4904-4271-8DAB-CB1DE63FDC8F}"/>
              </a:ext>
            </a:extLst>
          </p:cNvPr>
          <p:cNvSpPr/>
          <p:nvPr/>
        </p:nvSpPr>
        <p:spPr>
          <a:xfrm>
            <a:off x="152025" y="3081937"/>
            <a:ext cx="2633814" cy="2739211"/>
          </a:xfrm>
          <a:prstGeom prst="rect">
            <a:avLst/>
          </a:prstGeom>
        </p:spPr>
        <p:txBody>
          <a:bodyPr wrap="square">
            <a:spAutoFit/>
          </a:bodyPr>
          <a:lstStyle/>
          <a:p>
            <a:r>
              <a:rPr lang="fr-BE" sz="1400" dirty="0"/>
              <a:t>Colleen </a:t>
            </a:r>
            <a:r>
              <a:rPr lang="fr-BE" sz="1400" dirty="0" err="1"/>
              <a:t>Corradi</a:t>
            </a:r>
            <a:r>
              <a:rPr lang="fr-BE" sz="1400" dirty="0"/>
              <a:t> </a:t>
            </a:r>
            <a:r>
              <a:rPr lang="fr-BE" sz="1400" dirty="0" err="1"/>
              <a:t>Brannigan</a:t>
            </a:r>
            <a:r>
              <a:rPr lang="fr-BE" sz="1400" dirty="0"/>
              <a:t>, </a:t>
            </a:r>
          </a:p>
          <a:p>
            <a:r>
              <a:rPr lang="fr-BE" sz="1400" dirty="0"/>
              <a:t>aquarelle sur coton,  1999-2009</a:t>
            </a:r>
          </a:p>
          <a:p>
            <a:endParaRPr lang="fr-BE" sz="1600" dirty="0">
              <a:solidFill>
                <a:srgbClr val="FF0000"/>
              </a:solidFill>
            </a:endParaRPr>
          </a:p>
          <a:p>
            <a:r>
              <a:rPr lang="fr-BE" sz="1600" dirty="0">
                <a:solidFill>
                  <a:srgbClr val="FF0000"/>
                </a:solidFill>
              </a:rPr>
              <a:t>Zénobie</a:t>
            </a:r>
            <a:r>
              <a:rPr lang="fr-BE" sz="1600" dirty="0"/>
              <a:t> : ville « effilée » « qui peut-être a grandi par superpositions successives d’un premier dessein désormais indéchiffrable. »  (Italo Calvino</a:t>
            </a:r>
            <a:r>
              <a:rPr lang="fr-BE" sz="1600" i="1" dirty="0"/>
              <a:t>, Les villes invisibles</a:t>
            </a:r>
            <a:r>
              <a:rPr lang="fr-BE" sz="1600" dirty="0"/>
              <a:t>, 1972, p. 46)</a:t>
            </a:r>
          </a:p>
          <a:p>
            <a:endParaRPr lang="fr-BE" sz="1600" dirty="0"/>
          </a:p>
        </p:txBody>
      </p:sp>
      <p:sp>
        <p:nvSpPr>
          <p:cNvPr id="5" name="TextBox 4">
            <a:extLst>
              <a:ext uri="{FF2B5EF4-FFF2-40B4-BE49-F238E27FC236}">
                <a16:creationId xmlns:a16="http://schemas.microsoft.com/office/drawing/2014/main" id="{98F1302D-9D95-4240-A145-036E75FD19AB}"/>
              </a:ext>
            </a:extLst>
          </p:cNvPr>
          <p:cNvSpPr txBox="1"/>
          <p:nvPr/>
        </p:nvSpPr>
        <p:spPr>
          <a:xfrm>
            <a:off x="483121" y="157603"/>
            <a:ext cx="2943113" cy="461665"/>
          </a:xfrm>
          <a:prstGeom prst="rect">
            <a:avLst/>
          </a:prstGeom>
          <a:noFill/>
        </p:spPr>
        <p:txBody>
          <a:bodyPr wrap="none" rtlCol="0">
            <a:spAutoFit/>
          </a:bodyPr>
          <a:lstStyle/>
          <a:p>
            <a:r>
              <a:rPr lang="fr-BE" sz="2400" b="1" dirty="0"/>
              <a:t>1. Syncrétisme urbain</a:t>
            </a:r>
          </a:p>
        </p:txBody>
      </p:sp>
      <p:sp>
        <p:nvSpPr>
          <p:cNvPr id="6" name="Rectangle 5">
            <a:extLst>
              <a:ext uri="{FF2B5EF4-FFF2-40B4-BE49-F238E27FC236}">
                <a16:creationId xmlns:a16="http://schemas.microsoft.com/office/drawing/2014/main" id="{4595530A-B250-4DF8-9207-CC5024CA7256}"/>
              </a:ext>
            </a:extLst>
          </p:cNvPr>
          <p:cNvSpPr/>
          <p:nvPr/>
        </p:nvSpPr>
        <p:spPr>
          <a:xfrm>
            <a:off x="303157" y="5922628"/>
            <a:ext cx="6096000" cy="584775"/>
          </a:xfrm>
          <a:prstGeom prst="rect">
            <a:avLst/>
          </a:prstGeom>
        </p:spPr>
        <p:txBody>
          <a:bodyPr>
            <a:spAutoFit/>
          </a:bodyPr>
          <a:lstStyle/>
          <a:p>
            <a:r>
              <a:rPr lang="fr-BE" sz="1600" dirty="0"/>
              <a:t>« Plus on voit Palerme, plus il s’embellit par les détails » </a:t>
            </a:r>
          </a:p>
          <a:p>
            <a:r>
              <a:rPr lang="fr-BE" sz="1600" dirty="0"/>
              <a:t>(Vivant Denon) </a:t>
            </a:r>
          </a:p>
        </p:txBody>
      </p:sp>
      <p:sp>
        <p:nvSpPr>
          <p:cNvPr id="7" name="Rectangle 6">
            <a:extLst>
              <a:ext uri="{FF2B5EF4-FFF2-40B4-BE49-F238E27FC236}">
                <a16:creationId xmlns:a16="http://schemas.microsoft.com/office/drawing/2014/main" id="{DD513E09-0889-4D49-AF54-4CAD7B35F84C}"/>
              </a:ext>
            </a:extLst>
          </p:cNvPr>
          <p:cNvSpPr/>
          <p:nvPr/>
        </p:nvSpPr>
        <p:spPr>
          <a:xfrm>
            <a:off x="5687710" y="157603"/>
            <a:ext cx="6504290" cy="6415602"/>
          </a:xfrm>
          <a:prstGeom prst="rect">
            <a:avLst/>
          </a:prstGeom>
        </p:spPr>
        <p:txBody>
          <a:bodyPr wrap="square">
            <a:spAutoFit/>
          </a:bodyPr>
          <a:lstStyle/>
          <a:p>
            <a:pPr>
              <a:lnSpc>
                <a:spcPct val="107000"/>
              </a:lnSpc>
              <a:spcAft>
                <a:spcPts val="0"/>
              </a:spcAft>
            </a:pPr>
            <a:r>
              <a:rPr lang="fr-BE" sz="1600" dirty="0">
                <a:ea typeface="Calibri" panose="020F0502020204030204" pitchFamily="34" charset="0"/>
                <a:cs typeface="Times New Roman" panose="02020603050405020304" pitchFamily="18" charset="0"/>
              </a:rPr>
              <a:t>« </a:t>
            </a:r>
            <a:r>
              <a:rPr lang="fr-BE" sz="1600" dirty="0">
                <a:solidFill>
                  <a:srgbClr val="FF0000"/>
                </a:solidFill>
                <a:ea typeface="Calibri" panose="020F0502020204030204" pitchFamily="34" charset="0"/>
                <a:cs typeface="Times New Roman" panose="02020603050405020304" pitchFamily="18" charset="0"/>
              </a:rPr>
              <a:t>la Conca d’</a:t>
            </a:r>
            <a:r>
              <a:rPr lang="fr-BE" sz="1600" dirty="0" err="1">
                <a:solidFill>
                  <a:srgbClr val="FF0000"/>
                </a:solidFill>
                <a:ea typeface="Calibri" panose="020F0502020204030204" pitchFamily="34" charset="0"/>
                <a:cs typeface="Times New Roman" panose="02020603050405020304" pitchFamily="18" charset="0"/>
              </a:rPr>
              <a:t>oro</a:t>
            </a:r>
            <a:r>
              <a:rPr lang="fr-BE" sz="1600" dirty="0">
                <a:ea typeface="Calibri" panose="020F0502020204030204" pitchFamily="34" charset="0"/>
                <a:cs typeface="Times New Roman" panose="02020603050405020304" pitchFamily="18" charset="0"/>
              </a:rPr>
              <a:t>, une anse naturelle entourée de promontoires avec ses plantations d’agrumes et jardins arabes, le faste baroque espagnol, les civilisations qui se chevauchent, les dominations étrangères qui se succèdent, la destination obligée du Grand Tour, la terre où fleurit le citron ; </a:t>
            </a:r>
            <a:r>
              <a:rPr lang="fr-BE" sz="1600" dirty="0">
                <a:solidFill>
                  <a:srgbClr val="FF0000"/>
                </a:solidFill>
                <a:ea typeface="Calibri" panose="020F0502020204030204" pitchFamily="34" charset="0"/>
                <a:cs typeface="Times New Roman" panose="02020603050405020304" pitchFamily="18" charset="0"/>
              </a:rPr>
              <a:t>la ville moderne ternie par la mafia et la spéculation immobilière</a:t>
            </a:r>
            <a:r>
              <a:rPr lang="fr-BE" sz="1600" dirty="0">
                <a:ea typeface="Calibri" panose="020F0502020204030204" pitchFamily="34" charset="0"/>
                <a:cs typeface="Times New Roman" panose="02020603050405020304" pitchFamily="18" charset="0"/>
              </a:rPr>
              <a:t>  ; </a:t>
            </a:r>
            <a:r>
              <a:rPr lang="fr-BE" sz="1600" dirty="0">
                <a:solidFill>
                  <a:srgbClr val="FF0000"/>
                </a:solidFill>
                <a:ea typeface="Calibri" panose="020F0502020204030204" pitchFamily="34" charset="0"/>
                <a:cs typeface="Times New Roman" panose="02020603050405020304" pitchFamily="18" charset="0"/>
              </a:rPr>
              <a:t>la Palerme postmoderne, revitalisée</a:t>
            </a:r>
            <a:r>
              <a:rPr lang="fr-BE" sz="1600" dirty="0">
                <a:ea typeface="Calibri" panose="020F0502020204030204" pitchFamily="34" charset="0"/>
                <a:cs typeface="Times New Roman" panose="02020603050405020304" pitchFamily="18" charset="0"/>
              </a:rPr>
              <a:t>, par exemple le ‘</a:t>
            </a:r>
            <a:r>
              <a:rPr lang="fr-BE" sz="1600" dirty="0" err="1">
                <a:ea typeface="Calibri" panose="020F0502020204030204" pitchFamily="34" charset="0"/>
                <a:cs typeface="Times New Roman" panose="02020603050405020304" pitchFamily="18" charset="0"/>
              </a:rPr>
              <a:t>prato</a:t>
            </a:r>
            <a:r>
              <a:rPr lang="fr-BE" sz="1600" dirty="0">
                <a:ea typeface="Calibri" panose="020F0502020204030204" pitchFamily="34" charset="0"/>
                <a:cs typeface="Times New Roman" panose="02020603050405020304" pitchFamily="18" charset="0"/>
              </a:rPr>
              <a:t> </a:t>
            </a:r>
            <a:r>
              <a:rPr lang="fr-BE" sz="1600" dirty="0" err="1">
                <a:ea typeface="Calibri" panose="020F0502020204030204" pitchFamily="34" charset="0"/>
                <a:cs typeface="Times New Roman" panose="02020603050405020304" pitchFamily="18" charset="0"/>
              </a:rPr>
              <a:t>del</a:t>
            </a:r>
            <a:r>
              <a:rPr lang="fr-BE" sz="1600" dirty="0">
                <a:ea typeface="Calibri" panose="020F0502020204030204" pitchFamily="34" charset="0"/>
                <a:cs typeface="Times New Roman" panose="02020603050405020304" pitchFamily="18" charset="0"/>
              </a:rPr>
              <a:t> </a:t>
            </a:r>
            <a:r>
              <a:rPr lang="fr-BE" sz="1600" dirty="0" err="1">
                <a:ea typeface="Calibri" panose="020F0502020204030204" pitchFamily="34" charset="0"/>
                <a:cs typeface="Times New Roman" panose="02020603050405020304" pitchFamily="18" charset="0"/>
              </a:rPr>
              <a:t>Foro</a:t>
            </a:r>
            <a:r>
              <a:rPr lang="fr-BE" sz="1600" dirty="0">
                <a:ea typeface="Calibri" panose="020F0502020204030204" pitchFamily="34" charset="0"/>
                <a:cs typeface="Times New Roman" panose="02020603050405020304" pitchFamily="18" charset="0"/>
              </a:rPr>
              <a:t> </a:t>
            </a:r>
            <a:r>
              <a:rPr lang="fr-BE" sz="1600" dirty="0" err="1">
                <a:ea typeface="Calibri" panose="020F0502020204030204" pitchFamily="34" charset="0"/>
                <a:cs typeface="Times New Roman" panose="02020603050405020304" pitchFamily="18" charset="0"/>
              </a:rPr>
              <a:t>italico</a:t>
            </a:r>
            <a:r>
              <a:rPr lang="fr-BE" sz="1600" dirty="0">
                <a:ea typeface="Calibri" panose="020F0502020204030204" pitchFamily="34" charset="0"/>
                <a:cs typeface="Times New Roman" panose="02020603050405020304" pitchFamily="18" charset="0"/>
              </a:rPr>
              <a:t>’ par de nouvelles formes de socialisation » (Giovanni Marrone, 2010). </a:t>
            </a:r>
          </a:p>
          <a:p>
            <a:pPr>
              <a:lnSpc>
                <a:spcPct val="107000"/>
              </a:lnSpc>
              <a:spcAft>
                <a:spcPts val="0"/>
              </a:spcAft>
            </a:pPr>
            <a:endParaRPr lang="fr-BE" sz="1600" dirty="0">
              <a:ea typeface="Calibri" panose="020F0502020204030204" pitchFamily="34" charset="0"/>
              <a:cs typeface="Times New Roman" panose="02020603050405020304" pitchFamily="18" charset="0"/>
            </a:endParaRPr>
          </a:p>
          <a:p>
            <a:pPr>
              <a:lnSpc>
                <a:spcPct val="107000"/>
              </a:lnSpc>
            </a:pPr>
            <a:r>
              <a:rPr lang="fr-FR" sz="1600" dirty="0"/>
              <a:t>« Au cours des années 1960-1970, la vieille ville a été désertée, à la faveur des nouveaux quartiers résidentiels sans âme voulus par le maire de l’époque, Vito </a:t>
            </a:r>
            <a:r>
              <a:rPr lang="fr-FR" sz="1600" dirty="0" err="1"/>
              <a:t>Ciancimino</a:t>
            </a:r>
            <a:r>
              <a:rPr lang="fr-FR" sz="1600" dirty="0"/>
              <a:t>, pour moderniser la ville et rendre service à ses amis mafieux. Ainsi, le centre historique est devenu la proie des plus démunis et des immigrés. Aujourd’hui Palerme est l’une des seules grandes villes européennes où les pauvres vivent dans le centre-ville, et les riches en banlieue. » (</a:t>
            </a:r>
            <a:r>
              <a:rPr lang="fr-FR" sz="1600" dirty="0">
                <a:solidFill>
                  <a:srgbClr val="16212C"/>
                </a:solidFill>
                <a:ea typeface="Calibri" panose="020F0502020204030204" pitchFamily="34" charset="0"/>
                <a:cs typeface="Times New Roman" panose="02020603050405020304" pitchFamily="18" charset="0"/>
              </a:rPr>
              <a:t>Roberto </a:t>
            </a:r>
            <a:r>
              <a:rPr lang="fr-FR" sz="1600" dirty="0" err="1">
                <a:solidFill>
                  <a:srgbClr val="16212C"/>
                </a:solidFill>
                <a:ea typeface="Calibri" panose="020F0502020204030204" pitchFamily="34" charset="0"/>
                <a:cs typeface="Times New Roman" panose="02020603050405020304" pitchFamily="18" charset="0"/>
              </a:rPr>
              <a:t>Alajmo</a:t>
            </a:r>
            <a:r>
              <a:rPr lang="fr-FR" sz="1600" dirty="0">
                <a:solidFill>
                  <a:srgbClr val="16212C"/>
                </a:solidFill>
                <a:ea typeface="Calibri" panose="020F0502020204030204" pitchFamily="34" charset="0"/>
                <a:cs typeface="Times New Roman" panose="02020603050405020304" pitchFamily="18" charset="0"/>
              </a:rPr>
              <a:t>, </a:t>
            </a:r>
            <a:r>
              <a:rPr lang="fr-FR" sz="1600" i="1" dirty="0" err="1">
                <a:solidFill>
                  <a:srgbClr val="FF0000"/>
                </a:solidFill>
                <a:ea typeface="Calibri" panose="020F0502020204030204" pitchFamily="34" charset="0"/>
                <a:cs typeface="Times New Roman" panose="02020603050405020304" pitchFamily="18" charset="0"/>
              </a:rPr>
              <a:t>Palermo</a:t>
            </a:r>
            <a:r>
              <a:rPr lang="fr-FR" sz="1600" i="1" dirty="0">
                <a:solidFill>
                  <a:srgbClr val="FF0000"/>
                </a:solidFill>
                <a:ea typeface="Calibri" panose="020F0502020204030204" pitchFamily="34" charset="0"/>
                <a:cs typeface="Times New Roman" panose="02020603050405020304" pitchFamily="18" charset="0"/>
              </a:rPr>
              <a:t> è </a:t>
            </a:r>
            <a:r>
              <a:rPr lang="fr-FR" sz="1600" i="1" dirty="0" err="1">
                <a:solidFill>
                  <a:srgbClr val="FF0000"/>
                </a:solidFill>
                <a:ea typeface="Calibri" panose="020F0502020204030204" pitchFamily="34" charset="0"/>
                <a:cs typeface="Times New Roman" panose="02020603050405020304" pitchFamily="18" charset="0"/>
              </a:rPr>
              <a:t>una</a:t>
            </a:r>
            <a:r>
              <a:rPr lang="fr-FR" sz="1600" i="1" dirty="0">
                <a:solidFill>
                  <a:srgbClr val="FF0000"/>
                </a:solidFill>
                <a:ea typeface="Calibri" panose="020F0502020204030204" pitchFamily="34" charset="0"/>
                <a:cs typeface="Times New Roman" panose="02020603050405020304" pitchFamily="18" charset="0"/>
              </a:rPr>
              <a:t> </a:t>
            </a:r>
            <a:r>
              <a:rPr lang="fr-FR" sz="1600" i="1" dirty="0" err="1">
                <a:solidFill>
                  <a:srgbClr val="FF0000"/>
                </a:solidFill>
                <a:ea typeface="Calibri" panose="020F0502020204030204" pitchFamily="34" charset="0"/>
                <a:cs typeface="Times New Roman" panose="02020603050405020304" pitchFamily="18" charset="0"/>
              </a:rPr>
              <a:t>cipolla</a:t>
            </a:r>
            <a:r>
              <a:rPr lang="fr-FR" sz="1600" dirty="0">
                <a:solidFill>
                  <a:srgbClr val="16212C"/>
                </a:solidFill>
                <a:ea typeface="Calibri" panose="020F0502020204030204" pitchFamily="34" charset="0"/>
                <a:cs typeface="Times New Roman" panose="02020603050405020304" pitchFamily="18" charset="0"/>
              </a:rPr>
              <a:t>, 2005)</a:t>
            </a:r>
            <a:endParaRPr lang="fr-BE" sz="1600" dirty="0"/>
          </a:p>
          <a:p>
            <a:pPr>
              <a:lnSpc>
                <a:spcPct val="107000"/>
              </a:lnSpc>
            </a:pPr>
            <a:endParaRPr lang="fr-FR" sz="1600" dirty="0"/>
          </a:p>
          <a:p>
            <a:pPr>
              <a:lnSpc>
                <a:spcPct val="107000"/>
              </a:lnSpc>
            </a:pPr>
            <a:r>
              <a:rPr lang="fr-FR" sz="1600" dirty="0">
                <a:solidFill>
                  <a:srgbClr val="FF0000"/>
                </a:solidFill>
                <a:ea typeface="Calibri" panose="020F0502020204030204" pitchFamily="34" charset="0"/>
                <a:cs typeface="Times New Roman" panose="02020603050405020304" pitchFamily="18" charset="0"/>
              </a:rPr>
              <a:t>la </a:t>
            </a:r>
            <a:r>
              <a:rPr lang="fr-FR" sz="1600" dirty="0" err="1">
                <a:solidFill>
                  <a:srgbClr val="FF0000"/>
                </a:solidFill>
                <a:ea typeface="Calibri" panose="020F0502020204030204" pitchFamily="34" charset="0"/>
                <a:cs typeface="Times New Roman" panose="02020603050405020304" pitchFamily="18" charset="0"/>
              </a:rPr>
              <a:t>Kalsa</a:t>
            </a:r>
            <a:r>
              <a:rPr lang="fr-FR" sz="1600" dirty="0">
                <a:solidFill>
                  <a:srgbClr val="FF0000"/>
                </a:solidFill>
                <a:ea typeface="Calibri" panose="020F0502020204030204" pitchFamily="34" charset="0"/>
                <a:cs typeface="Times New Roman" panose="02020603050405020304" pitchFamily="18" charset="0"/>
              </a:rPr>
              <a:t> </a:t>
            </a:r>
            <a:r>
              <a:rPr lang="fr-FR" sz="1600" dirty="0">
                <a:ea typeface="Calibri" panose="020F0502020204030204" pitchFamily="34" charset="0"/>
                <a:cs typeface="Times New Roman" panose="02020603050405020304" pitchFamily="18" charset="0"/>
              </a:rPr>
              <a:t>&lt; </a:t>
            </a:r>
            <a:r>
              <a:rPr lang="fr-FR" sz="1600" i="1" dirty="0">
                <a:ea typeface="Calibri" panose="020F0502020204030204" pitchFamily="34" charset="0"/>
                <a:cs typeface="Times New Roman" panose="02020603050405020304" pitchFamily="18" charset="0"/>
              </a:rPr>
              <a:t>al-</a:t>
            </a:r>
            <a:r>
              <a:rPr lang="fr-FR" sz="1600" i="1" dirty="0" err="1">
                <a:ea typeface="Calibri" panose="020F0502020204030204" pitchFamily="34" charset="0"/>
                <a:cs typeface="Times New Roman" panose="02020603050405020304" pitchFamily="18" charset="0"/>
              </a:rPr>
              <a:t>Khalisa</a:t>
            </a:r>
            <a:r>
              <a:rPr lang="fr-FR" sz="1600" dirty="0">
                <a:ea typeface="Calibri" panose="020F0502020204030204" pitchFamily="34" charset="0"/>
                <a:cs typeface="Times New Roman" panose="02020603050405020304" pitchFamily="18" charset="0"/>
              </a:rPr>
              <a:t>, la pure, l’élue </a:t>
            </a:r>
          </a:p>
          <a:p>
            <a:pPr>
              <a:lnSpc>
                <a:spcPct val="107000"/>
              </a:lnSpc>
            </a:pPr>
            <a:r>
              <a:rPr lang="fr-BE" sz="1600" dirty="0"/>
              <a:t>Église de Sainte-Marie-du-Spasme</a:t>
            </a:r>
          </a:p>
          <a:p>
            <a:pPr>
              <a:lnSpc>
                <a:spcPct val="107000"/>
              </a:lnSpc>
            </a:pPr>
            <a:r>
              <a:rPr lang="fr-BE" sz="1600" dirty="0">
                <a:solidFill>
                  <a:schemeClr val="accent1"/>
                </a:solidFill>
              </a:rPr>
              <a:t>SOLE LUNA DOC FILM FESTIVAL</a:t>
            </a:r>
            <a:br>
              <a:rPr lang="fr-BE" sz="1600" dirty="0">
                <a:solidFill>
                  <a:schemeClr val="accent1"/>
                </a:solidFill>
              </a:rPr>
            </a:br>
            <a:r>
              <a:rPr lang="fr-BE" sz="1600" dirty="0" err="1">
                <a:solidFill>
                  <a:schemeClr val="accent1"/>
                </a:solidFill>
              </a:rPr>
              <a:t>Dodicesima</a:t>
            </a:r>
            <a:r>
              <a:rPr lang="fr-BE" sz="1600" dirty="0">
                <a:solidFill>
                  <a:schemeClr val="accent1"/>
                </a:solidFill>
              </a:rPr>
              <a:t> </a:t>
            </a:r>
            <a:r>
              <a:rPr lang="fr-BE" sz="1600" dirty="0" err="1">
                <a:solidFill>
                  <a:schemeClr val="accent1"/>
                </a:solidFill>
              </a:rPr>
              <a:t>edizione</a:t>
            </a:r>
            <a:r>
              <a:rPr lang="fr-BE" sz="1600" dirty="0">
                <a:solidFill>
                  <a:schemeClr val="accent1"/>
                </a:solidFill>
              </a:rPr>
              <a:t> </a:t>
            </a:r>
            <a:br>
              <a:rPr lang="fr-BE" sz="1600" dirty="0">
                <a:solidFill>
                  <a:schemeClr val="accent1"/>
                </a:solidFill>
              </a:rPr>
            </a:br>
            <a:r>
              <a:rPr lang="fr-BE" sz="1600" dirty="0">
                <a:solidFill>
                  <a:schemeClr val="accent1"/>
                </a:solidFill>
              </a:rPr>
              <a:t>3/9 </a:t>
            </a:r>
            <a:r>
              <a:rPr lang="fr-BE" sz="1600" dirty="0" err="1">
                <a:solidFill>
                  <a:schemeClr val="accent1"/>
                </a:solidFill>
              </a:rPr>
              <a:t>luglio</a:t>
            </a:r>
            <a:r>
              <a:rPr lang="fr-BE" sz="1600" dirty="0">
                <a:solidFill>
                  <a:schemeClr val="accent1"/>
                </a:solidFill>
              </a:rPr>
              <a:t> 2017</a:t>
            </a:r>
            <a:br>
              <a:rPr lang="fr-BE" sz="1600" dirty="0">
                <a:solidFill>
                  <a:schemeClr val="accent1"/>
                </a:solidFill>
              </a:rPr>
            </a:br>
            <a:r>
              <a:rPr lang="fr-BE" sz="1600" dirty="0">
                <a:solidFill>
                  <a:schemeClr val="accent1"/>
                </a:solidFill>
              </a:rPr>
              <a:t>Santa Maria </a:t>
            </a:r>
            <a:r>
              <a:rPr lang="fr-BE" sz="1600" dirty="0" err="1">
                <a:solidFill>
                  <a:schemeClr val="accent1"/>
                </a:solidFill>
              </a:rPr>
              <a:t>dello</a:t>
            </a:r>
            <a:r>
              <a:rPr lang="fr-BE" sz="1600" dirty="0">
                <a:solidFill>
                  <a:schemeClr val="accent1"/>
                </a:solidFill>
              </a:rPr>
              <a:t> </a:t>
            </a:r>
            <a:r>
              <a:rPr lang="fr-BE" sz="1600" dirty="0" err="1">
                <a:solidFill>
                  <a:schemeClr val="accent1"/>
                </a:solidFill>
              </a:rPr>
              <a:t>Spasimo</a:t>
            </a:r>
            <a:endParaRPr lang="fr-BE" sz="1600" dirty="0">
              <a:solidFill>
                <a:schemeClr val="accent1"/>
              </a:solidFill>
            </a:endParaRPr>
          </a:p>
          <a:p>
            <a:pPr>
              <a:lnSpc>
                <a:spcPct val="107000"/>
              </a:lnSpc>
            </a:pPr>
            <a:endParaRPr lang="fr-BE" sz="1600" dirty="0"/>
          </a:p>
          <a:p>
            <a:pPr>
              <a:lnSpc>
                <a:spcPct val="107000"/>
              </a:lnSpc>
              <a:spcAft>
                <a:spcPts val="0"/>
              </a:spcAft>
            </a:pPr>
            <a:endParaRPr lang="fr-BE" sz="1600" dirty="0">
              <a:ea typeface="Calibri" panose="020F0502020204030204" pitchFamily="34" charset="0"/>
              <a:cs typeface="Times New Roman" panose="02020603050405020304" pitchFamily="18" charset="0"/>
            </a:endParaRPr>
          </a:p>
        </p:txBody>
      </p:sp>
      <p:pic>
        <p:nvPicPr>
          <p:cNvPr id="3074" name="Picture 2" descr="http://www.ioamolasicilia.com/wp-content/uploads/ngg_featured/DSCF3180.jpg">
            <a:extLst>
              <a:ext uri="{FF2B5EF4-FFF2-40B4-BE49-F238E27FC236}">
                <a16:creationId xmlns:a16="http://schemas.microsoft.com/office/drawing/2014/main" id="{2E6E0FB6-E277-4C9E-A10A-9750AF917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646" y="4207335"/>
            <a:ext cx="3198923" cy="218593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9731E17-8A53-44F8-8EC2-076514B2728D}"/>
              </a:ext>
            </a:extLst>
          </p:cNvPr>
          <p:cNvCxnSpPr/>
          <p:nvPr/>
        </p:nvCxnSpPr>
        <p:spPr>
          <a:xfrm>
            <a:off x="7972832" y="5922628"/>
            <a:ext cx="2093957" cy="32609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E4D2350-E059-4D09-9B68-973CB3213B4D}"/>
              </a:ext>
            </a:extLst>
          </p:cNvPr>
          <p:cNvSpPr/>
          <p:nvPr/>
        </p:nvSpPr>
        <p:spPr>
          <a:xfrm>
            <a:off x="2479083" y="3486832"/>
            <a:ext cx="3460660" cy="1815882"/>
          </a:xfrm>
          <a:prstGeom prst="rect">
            <a:avLst/>
          </a:prstGeom>
        </p:spPr>
        <p:txBody>
          <a:bodyPr wrap="square">
            <a:spAutoFit/>
          </a:bodyPr>
          <a:lstStyle/>
          <a:p>
            <a:r>
              <a:rPr lang="fr-BE" sz="1600" dirty="0">
                <a:solidFill>
                  <a:srgbClr val="FF0000"/>
                </a:solidFill>
              </a:rPr>
              <a:t>Bérénice</a:t>
            </a:r>
            <a:r>
              <a:rPr lang="fr-BE" sz="1600" dirty="0"/>
              <a:t> : ville « cachée » dont l’injustice se trame dans les arrière-boutiques mais qui contient aussi le germe d’un réveil vers plus de justice </a:t>
            </a:r>
          </a:p>
          <a:p>
            <a:r>
              <a:rPr lang="fr-BE" sz="1600" dirty="0"/>
              <a:t>et dont la cuisine sobre mais savoureuse « rappelle un très ancien âge d’or ». (p. 186) </a:t>
            </a:r>
          </a:p>
        </p:txBody>
      </p:sp>
    </p:spTree>
    <p:extLst>
      <p:ext uri="{BB962C8B-B14F-4D97-AF65-F5344CB8AC3E}">
        <p14:creationId xmlns:p14="http://schemas.microsoft.com/office/powerpoint/2010/main" val="69357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ssociée">
            <a:extLst>
              <a:ext uri="{FF2B5EF4-FFF2-40B4-BE49-F238E27FC236}">
                <a16:creationId xmlns:a16="http://schemas.microsoft.com/office/drawing/2014/main" id="{94A43FC6-EEF1-443E-B3B9-3C13BC449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43" y="1898541"/>
            <a:ext cx="4242774" cy="22009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upload.wikimedia.org/wikipedia/commons/thumb/0/04/Martorana_RogerII2008.jpg/800px-Martorana_RogerII2008.jpg">
            <a:extLst>
              <a:ext uri="{FF2B5EF4-FFF2-40B4-BE49-F238E27FC236}">
                <a16:creationId xmlns:a16="http://schemas.microsoft.com/office/drawing/2014/main" id="{D5FC127F-78A0-410C-B370-CC701B2533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25675" y="4771670"/>
            <a:ext cx="1378706" cy="1880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associée">
            <a:extLst>
              <a:ext uri="{FF2B5EF4-FFF2-40B4-BE49-F238E27FC236}">
                <a16:creationId xmlns:a16="http://schemas.microsoft.com/office/drawing/2014/main" id="{CCE945AD-31E0-465C-BA68-9CA190A27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062" y="546324"/>
            <a:ext cx="1944999" cy="1570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commons/thumb/e/ed/Martoranaarabic.jpg/1920px-Martoranaarabic.jpg">
            <a:extLst>
              <a:ext uri="{FF2B5EF4-FFF2-40B4-BE49-F238E27FC236}">
                <a16:creationId xmlns:a16="http://schemas.microsoft.com/office/drawing/2014/main" id="{F17963E0-2CA8-4ABD-9312-3F44779DE1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10622" y="2768837"/>
            <a:ext cx="2669434" cy="1779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upload.wikimedia.org/wikipedia/commons/9/95/Perlberg_Palermo_La_Martorana.jpg">
            <a:extLst>
              <a:ext uri="{FF2B5EF4-FFF2-40B4-BE49-F238E27FC236}">
                <a16:creationId xmlns:a16="http://schemas.microsoft.com/office/drawing/2014/main" id="{BD6EC0D8-4CBC-4F62-BFEE-B3D164B9A2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027" y="2625815"/>
            <a:ext cx="1486968" cy="19797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536530-5504-4750-BDD3-7C28DAF8F787}"/>
              </a:ext>
            </a:extLst>
          </p:cNvPr>
          <p:cNvSpPr/>
          <p:nvPr/>
        </p:nvSpPr>
        <p:spPr>
          <a:xfrm>
            <a:off x="538943" y="4605607"/>
            <a:ext cx="5310145" cy="1200329"/>
          </a:xfrm>
          <a:prstGeom prst="rect">
            <a:avLst/>
          </a:prstGeom>
        </p:spPr>
        <p:txBody>
          <a:bodyPr wrap="square">
            <a:spAutoFit/>
          </a:bodyPr>
          <a:lstStyle/>
          <a:p>
            <a:r>
              <a:rPr lang="fr-BE" dirty="0"/>
              <a:t>La mère église « la matrice » : « Elle est parfaitement conservée , et donne à la place un </a:t>
            </a:r>
            <a:r>
              <a:rPr lang="fr-BE" dirty="0">
                <a:solidFill>
                  <a:srgbClr val="FF0000"/>
                </a:solidFill>
              </a:rPr>
              <a:t>air asiatique </a:t>
            </a:r>
            <a:r>
              <a:rPr lang="fr-BE" dirty="0"/>
              <a:t>que j’e n’ai trouvé nulle part, sinon à celle de Bruxelles. » (Vivant Denon, p. 67) </a:t>
            </a:r>
          </a:p>
        </p:txBody>
      </p:sp>
      <p:sp>
        <p:nvSpPr>
          <p:cNvPr id="8" name="Rectangle 7">
            <a:extLst>
              <a:ext uri="{FF2B5EF4-FFF2-40B4-BE49-F238E27FC236}">
                <a16:creationId xmlns:a16="http://schemas.microsoft.com/office/drawing/2014/main" id="{159A2265-EBE1-428A-A13F-0269C896AA5A}"/>
              </a:ext>
            </a:extLst>
          </p:cNvPr>
          <p:cNvSpPr/>
          <p:nvPr/>
        </p:nvSpPr>
        <p:spPr>
          <a:xfrm>
            <a:off x="538943" y="580811"/>
            <a:ext cx="6096000" cy="1200329"/>
          </a:xfrm>
          <a:prstGeom prst="rect">
            <a:avLst/>
          </a:prstGeom>
        </p:spPr>
        <p:txBody>
          <a:bodyPr>
            <a:spAutoFit/>
          </a:bodyPr>
          <a:lstStyle/>
          <a:p>
            <a:r>
              <a:rPr lang="fr-BE" b="1" dirty="0"/>
              <a:t> </a:t>
            </a:r>
          </a:p>
          <a:p>
            <a:r>
              <a:rPr lang="fr-BE" b="1" dirty="0"/>
              <a:t> - style arabo-normand </a:t>
            </a:r>
          </a:p>
          <a:p>
            <a:r>
              <a:rPr lang="fr-BE" dirty="0"/>
              <a:t>(</a:t>
            </a:r>
            <a:r>
              <a:rPr lang="fr-FR" dirty="0"/>
              <a:t>combine des éléments d'architectures </a:t>
            </a:r>
          </a:p>
          <a:p>
            <a:r>
              <a:rPr lang="fr-FR" dirty="0"/>
              <a:t>romane, byzantine et arabe</a:t>
            </a:r>
            <a:r>
              <a:rPr lang="fr-BE" dirty="0"/>
              <a:t>) 12</a:t>
            </a:r>
            <a:r>
              <a:rPr lang="fr-BE" baseline="30000" dirty="0"/>
              <a:t>ième</a:t>
            </a:r>
            <a:r>
              <a:rPr lang="fr-BE" dirty="0"/>
              <a:t> siècle</a:t>
            </a:r>
          </a:p>
        </p:txBody>
      </p:sp>
      <p:sp>
        <p:nvSpPr>
          <p:cNvPr id="10" name="Rectangle 9">
            <a:extLst>
              <a:ext uri="{FF2B5EF4-FFF2-40B4-BE49-F238E27FC236}">
                <a16:creationId xmlns:a16="http://schemas.microsoft.com/office/drawing/2014/main" id="{E61B1BAE-9463-4A73-B009-6F007C81C466}"/>
              </a:ext>
            </a:extLst>
          </p:cNvPr>
          <p:cNvSpPr/>
          <p:nvPr/>
        </p:nvSpPr>
        <p:spPr>
          <a:xfrm>
            <a:off x="558821" y="4099480"/>
            <a:ext cx="2441246" cy="369332"/>
          </a:xfrm>
          <a:prstGeom prst="rect">
            <a:avLst/>
          </a:prstGeom>
        </p:spPr>
        <p:txBody>
          <a:bodyPr wrap="none">
            <a:spAutoFit/>
          </a:bodyPr>
          <a:lstStyle/>
          <a:p>
            <a:r>
              <a:rPr lang="fr-BE" dirty="0"/>
              <a:t>Cathédrale, 12</a:t>
            </a:r>
            <a:r>
              <a:rPr lang="fr-BE" baseline="30000" dirty="0"/>
              <a:t>ième</a:t>
            </a:r>
            <a:r>
              <a:rPr lang="fr-BE" dirty="0"/>
              <a:t> siècle</a:t>
            </a:r>
          </a:p>
        </p:txBody>
      </p:sp>
      <p:sp>
        <p:nvSpPr>
          <p:cNvPr id="11" name="Rectangle 10">
            <a:extLst>
              <a:ext uri="{FF2B5EF4-FFF2-40B4-BE49-F238E27FC236}">
                <a16:creationId xmlns:a16="http://schemas.microsoft.com/office/drawing/2014/main" id="{67B72910-A1D3-462A-BB73-8A54794341F1}"/>
              </a:ext>
            </a:extLst>
          </p:cNvPr>
          <p:cNvSpPr/>
          <p:nvPr/>
        </p:nvSpPr>
        <p:spPr>
          <a:xfrm>
            <a:off x="6090482" y="2087895"/>
            <a:ext cx="1289007" cy="369332"/>
          </a:xfrm>
          <a:prstGeom prst="rect">
            <a:avLst/>
          </a:prstGeom>
        </p:spPr>
        <p:txBody>
          <a:bodyPr wrap="none">
            <a:spAutoFit/>
          </a:bodyPr>
          <a:lstStyle/>
          <a:p>
            <a:r>
              <a:rPr lang="fr-BE" dirty="0"/>
              <a:t>San </a:t>
            </a:r>
            <a:r>
              <a:rPr lang="fr-BE" dirty="0" err="1"/>
              <a:t>Cataldo</a:t>
            </a:r>
            <a:endParaRPr lang="fr-BE" dirty="0"/>
          </a:p>
        </p:txBody>
      </p:sp>
      <p:sp>
        <p:nvSpPr>
          <p:cNvPr id="12" name="Rectangle 11">
            <a:extLst>
              <a:ext uri="{FF2B5EF4-FFF2-40B4-BE49-F238E27FC236}">
                <a16:creationId xmlns:a16="http://schemas.microsoft.com/office/drawing/2014/main" id="{47F77EB8-0533-49FB-A7FA-AF6DA6FCD818}"/>
              </a:ext>
            </a:extLst>
          </p:cNvPr>
          <p:cNvSpPr/>
          <p:nvPr/>
        </p:nvSpPr>
        <p:spPr>
          <a:xfrm>
            <a:off x="8022061" y="4705882"/>
            <a:ext cx="4060792" cy="369332"/>
          </a:xfrm>
          <a:prstGeom prst="rect">
            <a:avLst/>
          </a:prstGeom>
        </p:spPr>
        <p:txBody>
          <a:bodyPr wrap="none">
            <a:spAutoFit/>
          </a:bodyPr>
          <a:lstStyle/>
          <a:p>
            <a:r>
              <a:rPr lang="fr-BE" dirty="0"/>
              <a:t>La </a:t>
            </a:r>
            <a:r>
              <a:rPr lang="fr-BE" dirty="0" err="1"/>
              <a:t>martorana</a:t>
            </a:r>
            <a:r>
              <a:rPr lang="fr-BE" dirty="0"/>
              <a:t> (Santa Maria </a:t>
            </a:r>
            <a:r>
              <a:rPr lang="fr-BE" dirty="0" err="1"/>
              <a:t>dell’Amiraglia</a:t>
            </a:r>
            <a:r>
              <a:rPr lang="fr-BE" dirty="0"/>
              <a:t>)</a:t>
            </a:r>
          </a:p>
        </p:txBody>
      </p:sp>
      <p:sp>
        <p:nvSpPr>
          <p:cNvPr id="13" name="Rectangle 12">
            <a:extLst>
              <a:ext uri="{FF2B5EF4-FFF2-40B4-BE49-F238E27FC236}">
                <a16:creationId xmlns:a16="http://schemas.microsoft.com/office/drawing/2014/main" id="{D09978FC-5D59-4B22-960A-6E3C7365C16E}"/>
              </a:ext>
            </a:extLst>
          </p:cNvPr>
          <p:cNvSpPr/>
          <p:nvPr/>
        </p:nvSpPr>
        <p:spPr>
          <a:xfrm>
            <a:off x="7767995" y="5482770"/>
            <a:ext cx="6096000" cy="646331"/>
          </a:xfrm>
          <a:prstGeom prst="rect">
            <a:avLst/>
          </a:prstGeom>
        </p:spPr>
        <p:txBody>
          <a:bodyPr>
            <a:spAutoFit/>
          </a:bodyPr>
          <a:lstStyle/>
          <a:p>
            <a:r>
              <a:rPr lang="fr-BE" dirty="0">
                <a:solidFill>
                  <a:srgbClr val="222222"/>
                </a:solidFill>
              </a:rPr>
              <a:t>Syncrétisme linguistique (latin/grec)</a:t>
            </a:r>
          </a:p>
          <a:p>
            <a:r>
              <a:rPr lang="fr-BE" i="1" dirty="0" err="1"/>
              <a:t>Rogerios</a:t>
            </a:r>
            <a:r>
              <a:rPr lang="fr-BE" i="1" dirty="0"/>
              <a:t> Rex</a:t>
            </a:r>
            <a:r>
              <a:rPr lang="fr-BE" dirty="0"/>
              <a:t> </a:t>
            </a:r>
            <a:r>
              <a:rPr lang="el-GR" dirty="0"/>
              <a:t>ΡΟΓΕΡΙΟΣ ΡΗΞ</a:t>
            </a:r>
            <a:endParaRPr lang="fr-BE" dirty="0"/>
          </a:p>
        </p:txBody>
      </p:sp>
      <p:pic>
        <p:nvPicPr>
          <p:cNvPr id="1026" name="Picture 2" descr="San Giovanni degli Eremiti">
            <a:extLst>
              <a:ext uri="{FF2B5EF4-FFF2-40B4-BE49-F238E27FC236}">
                <a16:creationId xmlns:a16="http://schemas.microsoft.com/office/drawing/2014/main" id="{E312BB3A-BF33-4E29-9051-F18AA692B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7102" y="742415"/>
            <a:ext cx="2016645" cy="13454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4F60DC-5FF7-448A-9C15-728A539CE3B0}"/>
              </a:ext>
            </a:extLst>
          </p:cNvPr>
          <p:cNvSpPr txBox="1"/>
          <p:nvPr/>
        </p:nvSpPr>
        <p:spPr>
          <a:xfrm>
            <a:off x="8310622" y="2057416"/>
            <a:ext cx="2636234" cy="369332"/>
          </a:xfrm>
          <a:prstGeom prst="rect">
            <a:avLst/>
          </a:prstGeom>
          <a:noFill/>
        </p:spPr>
        <p:txBody>
          <a:bodyPr wrap="none" rtlCol="0">
            <a:spAutoFit/>
          </a:bodyPr>
          <a:lstStyle/>
          <a:p>
            <a:r>
              <a:rPr lang="fr-BE" dirty="0"/>
              <a:t>San Giovanni </a:t>
            </a:r>
            <a:r>
              <a:rPr lang="fr-BE" dirty="0" err="1"/>
              <a:t>degli</a:t>
            </a:r>
            <a:r>
              <a:rPr lang="fr-BE" dirty="0"/>
              <a:t> </a:t>
            </a:r>
            <a:r>
              <a:rPr lang="fr-BE" dirty="0" err="1"/>
              <a:t>eremiti</a:t>
            </a:r>
            <a:endParaRPr lang="fr-BE" dirty="0"/>
          </a:p>
        </p:txBody>
      </p:sp>
      <p:sp>
        <p:nvSpPr>
          <p:cNvPr id="14" name="Rectangle 13">
            <a:extLst>
              <a:ext uri="{FF2B5EF4-FFF2-40B4-BE49-F238E27FC236}">
                <a16:creationId xmlns:a16="http://schemas.microsoft.com/office/drawing/2014/main" id="{CC6F18D5-9F02-4A3E-8AB7-0BA061ECBD9A}"/>
              </a:ext>
            </a:extLst>
          </p:cNvPr>
          <p:cNvSpPr/>
          <p:nvPr/>
        </p:nvSpPr>
        <p:spPr>
          <a:xfrm>
            <a:off x="627188" y="213183"/>
            <a:ext cx="3726533" cy="461665"/>
          </a:xfrm>
          <a:prstGeom prst="rect">
            <a:avLst/>
          </a:prstGeom>
        </p:spPr>
        <p:txBody>
          <a:bodyPr wrap="none">
            <a:spAutoFit/>
          </a:bodyPr>
          <a:lstStyle/>
          <a:p>
            <a:r>
              <a:rPr lang="fr-BE" sz="2400" b="1" dirty="0"/>
              <a:t>2. Syncrétisme architectural</a:t>
            </a:r>
          </a:p>
        </p:txBody>
      </p:sp>
    </p:spTree>
    <p:extLst>
      <p:ext uri="{BB962C8B-B14F-4D97-AF65-F5344CB8AC3E}">
        <p14:creationId xmlns:p14="http://schemas.microsoft.com/office/powerpoint/2010/main" val="216206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villa palagonia&quot;">
            <a:extLst>
              <a:ext uri="{FF2B5EF4-FFF2-40B4-BE49-F238E27FC236}">
                <a16:creationId xmlns:a16="http://schemas.microsoft.com/office/drawing/2014/main" id="{8A104AC3-BB6E-4A3E-9C29-222E3E632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24" y="1154876"/>
            <a:ext cx="3106535" cy="2174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39A38C-9418-484F-9BD7-5BEAFAAF96C1}"/>
              </a:ext>
            </a:extLst>
          </p:cNvPr>
          <p:cNvSpPr txBox="1"/>
          <p:nvPr/>
        </p:nvSpPr>
        <p:spPr>
          <a:xfrm>
            <a:off x="279655" y="189839"/>
            <a:ext cx="4249561" cy="984885"/>
          </a:xfrm>
          <a:prstGeom prst="rect">
            <a:avLst/>
          </a:prstGeom>
          <a:noFill/>
        </p:spPr>
        <p:txBody>
          <a:bodyPr wrap="none" rtlCol="0">
            <a:spAutoFit/>
          </a:bodyPr>
          <a:lstStyle/>
          <a:p>
            <a:r>
              <a:rPr lang="fr-BE" sz="1600" b="1" dirty="0"/>
              <a:t>- Villa </a:t>
            </a:r>
            <a:r>
              <a:rPr lang="fr-BE" sz="1600" b="1" dirty="0" err="1"/>
              <a:t>Palagonia</a:t>
            </a:r>
            <a:r>
              <a:rPr lang="fr-BE" sz="1600" b="1" dirty="0"/>
              <a:t>, </a:t>
            </a:r>
            <a:r>
              <a:rPr lang="fr-BE" sz="1600" b="1" dirty="0" err="1"/>
              <a:t>Bagheria</a:t>
            </a:r>
            <a:r>
              <a:rPr lang="fr-BE" sz="1600" b="1" dirty="0"/>
              <a:t>, 1747</a:t>
            </a:r>
          </a:p>
          <a:p>
            <a:endParaRPr lang="fr-BE" sz="1400" dirty="0"/>
          </a:p>
          <a:p>
            <a:r>
              <a:rPr lang="fr-BE" sz="1400" dirty="0"/>
              <a:t>« villa des monstres »  </a:t>
            </a:r>
            <a:r>
              <a:rPr lang="fr-FR" sz="1400" dirty="0"/>
              <a:t>Francesco Ferdinando II Gravina, </a:t>
            </a:r>
          </a:p>
          <a:p>
            <a:r>
              <a:rPr lang="fr-FR" sz="1400" dirty="0"/>
              <a:t>prince de </a:t>
            </a:r>
            <a:r>
              <a:rPr lang="fr-FR" sz="1400" dirty="0" err="1"/>
              <a:t>Palagonia</a:t>
            </a:r>
            <a:r>
              <a:rPr lang="fr-BE" sz="1400" dirty="0"/>
              <a:t> </a:t>
            </a:r>
          </a:p>
        </p:txBody>
      </p:sp>
      <p:sp>
        <p:nvSpPr>
          <p:cNvPr id="3" name="TextBox 2">
            <a:extLst>
              <a:ext uri="{FF2B5EF4-FFF2-40B4-BE49-F238E27FC236}">
                <a16:creationId xmlns:a16="http://schemas.microsoft.com/office/drawing/2014/main" id="{0B1846D6-3F7E-4663-B9AC-7DB33FD611B2}"/>
              </a:ext>
            </a:extLst>
          </p:cNvPr>
          <p:cNvSpPr txBox="1"/>
          <p:nvPr/>
        </p:nvSpPr>
        <p:spPr>
          <a:xfrm>
            <a:off x="5602872" y="314710"/>
            <a:ext cx="4445851" cy="3323987"/>
          </a:xfrm>
          <a:prstGeom prst="rect">
            <a:avLst/>
          </a:prstGeom>
          <a:noFill/>
        </p:spPr>
        <p:txBody>
          <a:bodyPr wrap="square" rtlCol="0">
            <a:spAutoFit/>
          </a:bodyPr>
          <a:lstStyle/>
          <a:p>
            <a:r>
              <a:rPr lang="fr-BE" sz="1400" dirty="0"/>
              <a:t>« les ordures les plus </a:t>
            </a:r>
            <a:r>
              <a:rPr lang="fr-BE" sz="1400" dirty="0">
                <a:solidFill>
                  <a:srgbClr val="FF0000"/>
                </a:solidFill>
              </a:rPr>
              <a:t>abominables</a:t>
            </a:r>
            <a:r>
              <a:rPr lang="fr-BE" sz="1400" dirty="0"/>
              <a:t> » ; « cette collection </a:t>
            </a:r>
            <a:r>
              <a:rPr lang="fr-BE" sz="1400" dirty="0">
                <a:solidFill>
                  <a:srgbClr val="FF0000"/>
                </a:solidFill>
              </a:rPr>
              <a:t>dégoûtante</a:t>
            </a:r>
            <a:r>
              <a:rPr lang="fr-BE" sz="1400" dirty="0"/>
              <a:t> » ; « Heureusement que la confusion des objets les fait oublier à mesure qu’on les voit, </a:t>
            </a:r>
          </a:p>
          <a:p>
            <a:r>
              <a:rPr lang="fr-BE" sz="1400" dirty="0"/>
              <a:t>et qu’on ne conserve qu’une idée vague de cet amas fait sans motif, et aussi difficile à décrier que désagréable à revoir en dessin comme en réalité » (Vivant Denon, p. 65)</a:t>
            </a:r>
          </a:p>
          <a:p>
            <a:endParaRPr lang="fr-BE" sz="1400" dirty="0"/>
          </a:p>
          <a:p>
            <a:r>
              <a:rPr lang="fr-BE" sz="1400" dirty="0"/>
              <a:t>« une </a:t>
            </a:r>
            <a:r>
              <a:rPr lang="fr-BE" sz="1400" dirty="0">
                <a:solidFill>
                  <a:srgbClr val="FF0000"/>
                </a:solidFill>
              </a:rPr>
              <a:t>ménagerie d’êtres impossibles</a:t>
            </a:r>
            <a:r>
              <a:rPr lang="fr-BE" sz="1400" dirty="0"/>
              <a:t>, auxquels le prince, à chaque grossesse de sa femme, priait Dieu de donner une réalité, en  permettant que la princesse accouchât de quelque animal pareil à ceux qu’il avait soin de lui mettre sous les yeux pour amener cet heureux événement. » (Dumas, p. 366)</a:t>
            </a:r>
          </a:p>
          <a:p>
            <a:r>
              <a:rPr lang="fr-BE" sz="1400" dirty="0"/>
              <a:t> </a:t>
            </a:r>
          </a:p>
          <a:p>
            <a:endParaRPr lang="fr-BE" sz="1400" dirty="0"/>
          </a:p>
        </p:txBody>
      </p:sp>
      <p:sp>
        <p:nvSpPr>
          <p:cNvPr id="4" name="TextBox 3">
            <a:extLst>
              <a:ext uri="{FF2B5EF4-FFF2-40B4-BE49-F238E27FC236}">
                <a16:creationId xmlns:a16="http://schemas.microsoft.com/office/drawing/2014/main" id="{326EF085-DDB9-41F9-81D2-ED2A3F45BCC0}"/>
              </a:ext>
            </a:extLst>
          </p:cNvPr>
          <p:cNvSpPr txBox="1"/>
          <p:nvPr/>
        </p:nvSpPr>
        <p:spPr>
          <a:xfrm>
            <a:off x="171017" y="3626109"/>
            <a:ext cx="11676915" cy="2893100"/>
          </a:xfrm>
          <a:prstGeom prst="rect">
            <a:avLst/>
          </a:prstGeom>
          <a:noFill/>
        </p:spPr>
        <p:txBody>
          <a:bodyPr wrap="none" rtlCol="0">
            <a:spAutoFit/>
          </a:bodyPr>
          <a:lstStyle/>
          <a:p>
            <a:endParaRPr lang="fr-BE" sz="1400" dirty="0"/>
          </a:p>
          <a:p>
            <a:r>
              <a:rPr lang="fr-BE" sz="1400" dirty="0"/>
              <a:t>« de quoi indisposer gravement les femmes enceintes » ; « on dit aussi que les maris sont au plus haut point mécontents de ce grand assortiment de cornes » </a:t>
            </a:r>
          </a:p>
          <a:p>
            <a:r>
              <a:rPr lang="fr-BE" sz="1400" dirty="0"/>
              <a:t>(Patrick </a:t>
            </a:r>
            <a:r>
              <a:rPr lang="fr-BE" sz="1400" dirty="0" err="1"/>
              <a:t>Brydone</a:t>
            </a:r>
            <a:r>
              <a:rPr lang="fr-BE" sz="1400" dirty="0"/>
              <a:t>, </a:t>
            </a:r>
            <a:r>
              <a:rPr lang="fr-BE" sz="1400" i="1" dirty="0"/>
              <a:t>A tour </a:t>
            </a:r>
            <a:r>
              <a:rPr lang="fr-BE" sz="1400" i="1" dirty="0" err="1"/>
              <a:t>through</a:t>
            </a:r>
            <a:r>
              <a:rPr lang="fr-BE" sz="1400" i="1" dirty="0"/>
              <a:t> </a:t>
            </a:r>
            <a:r>
              <a:rPr lang="fr-BE" sz="1400" i="1" dirty="0" err="1"/>
              <a:t>Sicily</a:t>
            </a:r>
            <a:r>
              <a:rPr lang="fr-BE" sz="1400" i="1" dirty="0"/>
              <a:t> and Malta</a:t>
            </a:r>
            <a:r>
              <a:rPr lang="fr-BE" sz="1400" dirty="0"/>
              <a:t>, 1770)</a:t>
            </a:r>
          </a:p>
          <a:p>
            <a:endParaRPr lang="fr-BE" sz="1400" dirty="0"/>
          </a:p>
          <a:p>
            <a:r>
              <a:rPr lang="fr-BE" sz="1400" dirty="0"/>
              <a:t>« Les maris, comme les  parturientes, n’ont plus rien à craindre. Les cornes sont tombées en poussière depuis longtemps »</a:t>
            </a:r>
          </a:p>
          <a:p>
            <a:endParaRPr lang="fr-BE" sz="1400" dirty="0"/>
          </a:p>
          <a:p>
            <a:r>
              <a:rPr lang="fr-BE" sz="1400" dirty="0"/>
              <a:t>« grammaire complète du </a:t>
            </a:r>
            <a:r>
              <a:rPr lang="fr-BE" sz="1400" dirty="0">
                <a:solidFill>
                  <a:srgbClr val="FF0000"/>
                </a:solidFill>
              </a:rPr>
              <a:t>baroque</a:t>
            </a:r>
            <a:r>
              <a:rPr lang="fr-BE" sz="1400" dirty="0"/>
              <a:t> » (métamorphose, pléthore, illusion)  « sous l’influence de deux facteurs spécifiques,</a:t>
            </a:r>
          </a:p>
          <a:p>
            <a:r>
              <a:rPr lang="fr-BE" sz="1400" dirty="0"/>
              <a:t> l’exubérance plastique commune aux habitants de l’île, et un satanisme préromantique particulier au prince » ; </a:t>
            </a:r>
          </a:p>
          <a:p>
            <a:r>
              <a:rPr lang="fr-BE" sz="1400" dirty="0"/>
              <a:t>« Les psychiatres, bien entendu, se sont emparés du ‘cas’ </a:t>
            </a:r>
            <a:r>
              <a:rPr lang="fr-BE" sz="1400" dirty="0" err="1"/>
              <a:t>Palagonia</a:t>
            </a:r>
            <a:r>
              <a:rPr lang="fr-BE" sz="1400" dirty="0"/>
              <a:t> » (catatonie, hypocondrie, schizophrénie). </a:t>
            </a:r>
          </a:p>
          <a:p>
            <a:r>
              <a:rPr lang="fr-BE" sz="1400" dirty="0"/>
              <a:t>Le Guide bleu « ces monstres avaient les traits des amoureux  de la princesse » qui devant ce décor de cauchemar </a:t>
            </a:r>
          </a:p>
          <a:p>
            <a:r>
              <a:rPr lang="fr-BE" sz="1400" dirty="0"/>
              <a:t>« devait méditer sur ses fautes, et l’horreur de ses désirs, même inavoués » ; </a:t>
            </a:r>
          </a:p>
          <a:p>
            <a:r>
              <a:rPr lang="fr-BE" sz="1400" dirty="0">
                <a:solidFill>
                  <a:srgbClr val="FF0000"/>
                </a:solidFill>
              </a:rPr>
              <a:t>Achim von Arnim </a:t>
            </a:r>
            <a:r>
              <a:rPr lang="fr-BE" sz="1400" dirty="0"/>
              <a:t>: légende d’un chevalier qui aurait eu un </a:t>
            </a:r>
            <a:r>
              <a:rPr lang="fr-BE" sz="1400" dirty="0">
                <a:solidFill>
                  <a:srgbClr val="FF0000"/>
                </a:solidFill>
              </a:rPr>
              <a:t>commerce avec une sirène </a:t>
            </a:r>
            <a:r>
              <a:rPr lang="fr-BE" sz="1400" dirty="0"/>
              <a:t>et d’où serait née la lignée</a:t>
            </a:r>
          </a:p>
          <a:p>
            <a:r>
              <a:rPr lang="fr-BE" sz="1400"/>
              <a:t>des </a:t>
            </a:r>
            <a:r>
              <a:rPr lang="fr-BE" sz="1400" dirty="0" err="1"/>
              <a:t>Palagonia</a:t>
            </a:r>
            <a:r>
              <a:rPr lang="fr-BE" sz="1400" dirty="0"/>
              <a:t>. (Dominique Fernandez &amp; Ferrante </a:t>
            </a:r>
            <a:r>
              <a:rPr lang="fr-BE" sz="1400" dirty="0" err="1"/>
              <a:t>Ferranti</a:t>
            </a:r>
            <a:r>
              <a:rPr lang="fr-BE" sz="1400" dirty="0"/>
              <a:t>, </a:t>
            </a:r>
            <a:r>
              <a:rPr lang="fr-BE" sz="1400" i="1" dirty="0"/>
              <a:t>Le radeau de la Gorgone</a:t>
            </a:r>
            <a:r>
              <a:rPr lang="fr-BE" sz="1400" dirty="0"/>
              <a:t>, </a:t>
            </a:r>
            <a:r>
              <a:rPr lang="fr-BE" sz="1400" i="1" dirty="0"/>
              <a:t>Promenades en Sicile</a:t>
            </a:r>
            <a:r>
              <a:rPr lang="fr-BE" sz="1400" dirty="0"/>
              <a:t>, 1988)  </a:t>
            </a:r>
            <a:endParaRPr lang="fr-BE" sz="1400" dirty="0">
              <a:solidFill>
                <a:srgbClr val="FF0000"/>
              </a:solidFill>
            </a:endParaRPr>
          </a:p>
        </p:txBody>
      </p:sp>
      <p:pic>
        <p:nvPicPr>
          <p:cNvPr id="1026" name="Picture 2" descr="https://upload.wikimedia.org/wikipedia/commons/thumb/7/7a/Flag_of_Sicily.svg/800px-Flag_of_Sicily.svg.png">
            <a:extLst>
              <a:ext uri="{FF2B5EF4-FFF2-40B4-BE49-F238E27FC236}">
                <a16:creationId xmlns:a16="http://schemas.microsoft.com/office/drawing/2014/main" id="{74D9BEEB-2372-4615-B210-DFAF3E9C944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2055" y="4806893"/>
            <a:ext cx="1888668" cy="1258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F0EB11-6103-4BA3-AB36-5451505CC712}"/>
              </a:ext>
            </a:extLst>
          </p:cNvPr>
          <p:cNvSpPr txBox="1"/>
          <p:nvPr/>
        </p:nvSpPr>
        <p:spPr>
          <a:xfrm>
            <a:off x="10193154" y="6167197"/>
            <a:ext cx="1018292" cy="307777"/>
          </a:xfrm>
          <a:prstGeom prst="rect">
            <a:avLst/>
          </a:prstGeom>
          <a:noFill/>
        </p:spPr>
        <p:txBody>
          <a:bodyPr wrap="none" rtlCol="0">
            <a:spAutoFit/>
          </a:bodyPr>
          <a:lstStyle/>
          <a:p>
            <a:r>
              <a:rPr lang="fr-BE" sz="1400" dirty="0"/>
              <a:t>La </a:t>
            </a:r>
            <a:r>
              <a:rPr lang="fr-BE" sz="1400" dirty="0" err="1"/>
              <a:t>Trinacrie</a:t>
            </a:r>
            <a:endParaRPr lang="fr-BE" sz="1400" dirty="0"/>
          </a:p>
        </p:txBody>
      </p:sp>
      <p:pic>
        <p:nvPicPr>
          <p:cNvPr id="1028" name="Picture 4" descr="https://1.bp.blogspot.com/-2EUikU6RDRs/VZavEH3xQEI/AAAAAAAA9Qc/XMILambS7q4/s1600/P1470479.JPG">
            <a:extLst>
              <a:ext uri="{FF2B5EF4-FFF2-40B4-BE49-F238E27FC236}">
                <a16:creationId xmlns:a16="http://schemas.microsoft.com/office/drawing/2014/main" id="{11083BD8-4530-42EF-8A86-82BC080ED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75" y="1196011"/>
            <a:ext cx="1635481" cy="16354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DA1D9D-BD2A-400C-8B42-1EAA62B272A9}"/>
              </a:ext>
            </a:extLst>
          </p:cNvPr>
          <p:cNvSpPr txBox="1"/>
          <p:nvPr/>
        </p:nvSpPr>
        <p:spPr>
          <a:xfrm>
            <a:off x="171017" y="3358510"/>
            <a:ext cx="8661356" cy="523220"/>
          </a:xfrm>
          <a:prstGeom prst="rect">
            <a:avLst/>
          </a:prstGeom>
          <a:noFill/>
        </p:spPr>
        <p:txBody>
          <a:bodyPr wrap="square" rtlCol="0">
            <a:spAutoFit/>
          </a:bodyPr>
          <a:lstStyle/>
          <a:p>
            <a:r>
              <a:rPr lang="fr-BE" sz="1400" dirty="0"/>
              <a:t>« Un autre caprice du prince était de se procurer toutes les </a:t>
            </a:r>
            <a:r>
              <a:rPr lang="fr-BE" sz="1400" dirty="0">
                <a:solidFill>
                  <a:srgbClr val="FF0000"/>
                </a:solidFill>
              </a:rPr>
              <a:t>cornes</a:t>
            </a:r>
            <a:r>
              <a:rPr lang="fr-BE" sz="1400" dirty="0"/>
              <a:t> qu’il pouvait trouver, bois de cerf, bois de daim, cornes de bœufs, cornes de chèvre, défenses d’éléphant […] Le palais était hérissé de cornes. » (Dumas, 367) </a:t>
            </a:r>
          </a:p>
        </p:txBody>
      </p:sp>
      <p:pic>
        <p:nvPicPr>
          <p:cNvPr id="5" name="Picture 2" descr="Résultat de recherche d'images pour &quot;guttuso palagonia&quot;">
            <a:extLst>
              <a:ext uri="{FF2B5EF4-FFF2-40B4-BE49-F238E27FC236}">
                <a16:creationId xmlns:a16="http://schemas.microsoft.com/office/drawing/2014/main" id="{96725173-540A-42F2-8770-E7233E67F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723" y="221333"/>
            <a:ext cx="1577263" cy="20511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E7D7EA-36EF-4D64-B1EF-770C6A8F4D11}"/>
              </a:ext>
            </a:extLst>
          </p:cNvPr>
          <p:cNvSpPr txBox="1"/>
          <p:nvPr/>
        </p:nvSpPr>
        <p:spPr>
          <a:xfrm>
            <a:off x="10048723" y="2352360"/>
            <a:ext cx="1371337" cy="523220"/>
          </a:xfrm>
          <a:prstGeom prst="rect">
            <a:avLst/>
          </a:prstGeom>
          <a:noFill/>
        </p:spPr>
        <p:txBody>
          <a:bodyPr wrap="none" rtlCol="0">
            <a:spAutoFit/>
          </a:bodyPr>
          <a:lstStyle/>
          <a:p>
            <a:r>
              <a:rPr lang="fr-BE" sz="1400" dirty="0"/>
              <a:t>Renato </a:t>
            </a:r>
            <a:r>
              <a:rPr lang="fr-BE" sz="1400" dirty="0" err="1"/>
              <a:t>Guttuso</a:t>
            </a:r>
            <a:r>
              <a:rPr lang="fr-BE" sz="1400" dirty="0"/>
              <a:t>,</a:t>
            </a:r>
          </a:p>
          <a:p>
            <a:r>
              <a:rPr lang="fr-BE" sz="1400" dirty="0"/>
              <a:t>1966</a:t>
            </a:r>
          </a:p>
        </p:txBody>
      </p:sp>
      <p:sp>
        <p:nvSpPr>
          <p:cNvPr id="9" name="Rectangle 8">
            <a:extLst>
              <a:ext uri="{FF2B5EF4-FFF2-40B4-BE49-F238E27FC236}">
                <a16:creationId xmlns:a16="http://schemas.microsoft.com/office/drawing/2014/main" id="{4DDF5771-19F0-4EAF-B7F6-7AF18CECE9BF}"/>
              </a:ext>
            </a:extLst>
          </p:cNvPr>
          <p:cNvSpPr/>
          <p:nvPr/>
        </p:nvSpPr>
        <p:spPr>
          <a:xfrm>
            <a:off x="7328477" y="6099874"/>
            <a:ext cx="6096000" cy="369332"/>
          </a:xfrm>
          <a:prstGeom prst="rect">
            <a:avLst/>
          </a:prstGeom>
        </p:spPr>
        <p:txBody>
          <a:bodyPr>
            <a:spAutoFit/>
          </a:bodyPr>
          <a:lstStyle/>
          <a:p>
            <a:endParaRPr lang="fr-BE" dirty="0">
              <a:solidFill>
                <a:srgbClr val="FF0000"/>
              </a:solidFill>
            </a:endParaRPr>
          </a:p>
        </p:txBody>
      </p:sp>
    </p:spTree>
    <p:extLst>
      <p:ext uri="{BB962C8B-B14F-4D97-AF65-F5344CB8AC3E}">
        <p14:creationId xmlns:p14="http://schemas.microsoft.com/office/powerpoint/2010/main" val="180063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lhelm Tischbein, Bildnis Goethes, Aquarell, 1786/87">
            <a:extLst>
              <a:ext uri="{FF2B5EF4-FFF2-40B4-BE49-F238E27FC236}">
                <a16:creationId xmlns:a16="http://schemas.microsoft.com/office/drawing/2014/main" id="{AD38BAC9-12BC-4C8C-95EB-6BFC5B1AE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971" y="1983119"/>
            <a:ext cx="804547" cy="1063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oethezeitportal.de/fileadmin/Images/wd/projekte-pool/italien/reisestationen/palermo/land_leute/Porta_Felice_Trenkler_11697_schwarz-weiss_Palermo__755x500_.jpg">
            <a:extLst>
              <a:ext uri="{FF2B5EF4-FFF2-40B4-BE49-F238E27FC236}">
                <a16:creationId xmlns:a16="http://schemas.microsoft.com/office/drawing/2014/main" id="{7750F5C5-29EB-49F3-93E0-C54C34D92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89" y="1057013"/>
            <a:ext cx="4796276" cy="3176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465864-B6EC-4FBF-9B43-680E71C8FCE3}"/>
              </a:ext>
            </a:extLst>
          </p:cNvPr>
          <p:cNvSpPr txBox="1"/>
          <p:nvPr/>
        </p:nvSpPr>
        <p:spPr>
          <a:xfrm>
            <a:off x="436089" y="265543"/>
            <a:ext cx="2830903" cy="461665"/>
          </a:xfrm>
          <a:prstGeom prst="rect">
            <a:avLst/>
          </a:prstGeom>
          <a:noFill/>
        </p:spPr>
        <p:txBody>
          <a:bodyPr wrap="none" rtlCol="0">
            <a:spAutoFit/>
          </a:bodyPr>
          <a:lstStyle/>
          <a:p>
            <a:r>
              <a:rPr lang="fr-BE" sz="2400" b="1" dirty="0"/>
              <a:t>3. Syncrétisme social</a:t>
            </a:r>
          </a:p>
        </p:txBody>
      </p:sp>
      <p:sp>
        <p:nvSpPr>
          <p:cNvPr id="7" name="Rectangle 6">
            <a:extLst>
              <a:ext uri="{FF2B5EF4-FFF2-40B4-BE49-F238E27FC236}">
                <a16:creationId xmlns:a16="http://schemas.microsoft.com/office/drawing/2014/main" id="{67CB8FAC-7DDC-4818-A2D4-FC153E20F17F}"/>
              </a:ext>
            </a:extLst>
          </p:cNvPr>
          <p:cNvSpPr/>
          <p:nvPr/>
        </p:nvSpPr>
        <p:spPr>
          <a:xfrm>
            <a:off x="5754848" y="3439992"/>
            <a:ext cx="5776447" cy="3077766"/>
          </a:xfrm>
          <a:prstGeom prst="rect">
            <a:avLst/>
          </a:prstGeom>
        </p:spPr>
        <p:txBody>
          <a:bodyPr wrap="square">
            <a:spAutoFit/>
          </a:bodyPr>
          <a:lstStyle/>
          <a:p>
            <a:r>
              <a:rPr lang="fr-FR" sz="1600" dirty="0">
                <a:latin typeface="Calibri" panose="020F0502020204030204" pitchFamily="34" charset="0"/>
                <a:ea typeface="Calibri" panose="020F0502020204030204" pitchFamily="34" charset="0"/>
                <a:cs typeface="Times New Roman" panose="02020603050405020304" pitchFamily="18" charset="0"/>
              </a:rPr>
              <a:t>Qu’on se figure cette immense rue </a:t>
            </a:r>
            <a:r>
              <a:rPr lang="fr-FR" sz="1600" dirty="0" err="1">
                <a:latin typeface="Calibri" panose="020F0502020204030204" pitchFamily="34" charset="0"/>
                <a:ea typeface="Calibri" panose="020F0502020204030204" pitchFamily="34" charset="0"/>
                <a:cs typeface="Times New Roman" panose="02020603050405020304" pitchFamily="18" charset="0"/>
              </a:rPr>
              <a:t>del</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dirty="0" err="1">
                <a:latin typeface="Calibri" panose="020F0502020204030204" pitchFamily="34" charset="0"/>
                <a:ea typeface="Calibri" panose="020F0502020204030204" pitchFamily="34" charset="0"/>
                <a:cs typeface="Times New Roman" panose="02020603050405020304" pitchFamily="18" charset="0"/>
              </a:rPr>
              <a:t>Cassaro</a:t>
            </a:r>
            <a:r>
              <a:rPr lang="fr-FR" sz="1600" dirty="0">
                <a:latin typeface="Calibri" panose="020F0502020204030204" pitchFamily="34" charset="0"/>
                <a:ea typeface="Calibri" panose="020F0502020204030204" pitchFamily="34" charset="0"/>
                <a:cs typeface="Times New Roman" panose="02020603050405020304" pitchFamily="18" charset="0"/>
              </a:rPr>
              <a:t> illuminée d’un bout à l’autre, non pas aux fenêtres, mais sur ces portiques et ces pyramides de bois que j’avais déjà remarqués dans la journée ; peuplée d’un bout à l’autre des carrosses de tous les princes, ducs, marquis, comtes et barons dont la ville abonde ; dans ces carrosses, les plus belles femmes de Palerme sous leurs habits de grand gala ; </a:t>
            </a:r>
            <a:r>
              <a:rPr lang="fr-F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de chaque côté de la rue, deux épaisses haies de peuple, cachant sous la toilette des dimanches les haillons quotidiens </a:t>
            </a:r>
            <a:r>
              <a:rPr lang="fr-FR" sz="1600" dirty="0">
                <a:latin typeface="Calibri" panose="020F0502020204030204" pitchFamily="34" charset="0"/>
                <a:ea typeface="Calibri" panose="020F0502020204030204" pitchFamily="34" charset="0"/>
                <a:cs typeface="Times New Roman" panose="02020603050405020304" pitchFamily="18" charset="0"/>
              </a:rPr>
              <a:t>; du monde à tous les balcons, des drapeaux à toutes les fenêtres, une musique invisible partout, et on aura une idée de ce que c’est que le corso nocturne de sainte Rosalie (</a:t>
            </a:r>
            <a:r>
              <a:rPr lang="fr-BE" sz="1600" dirty="0"/>
              <a:t>Dumas)</a:t>
            </a:r>
          </a:p>
          <a:p>
            <a:endParaRPr lang="fr-BE" dirty="0"/>
          </a:p>
        </p:txBody>
      </p:sp>
      <p:sp>
        <p:nvSpPr>
          <p:cNvPr id="8" name="Rectangle 7">
            <a:extLst>
              <a:ext uri="{FF2B5EF4-FFF2-40B4-BE49-F238E27FC236}">
                <a16:creationId xmlns:a16="http://schemas.microsoft.com/office/drawing/2014/main" id="{8075EAAD-CE0E-4047-BD55-F33AC82FD81B}"/>
              </a:ext>
            </a:extLst>
          </p:cNvPr>
          <p:cNvSpPr/>
          <p:nvPr/>
        </p:nvSpPr>
        <p:spPr>
          <a:xfrm>
            <a:off x="5754848" y="265543"/>
            <a:ext cx="6339306" cy="1569660"/>
          </a:xfrm>
          <a:prstGeom prst="rect">
            <a:avLst/>
          </a:prstGeom>
        </p:spPr>
        <p:txBody>
          <a:bodyPr wrap="square">
            <a:spAutoFit/>
          </a:bodyPr>
          <a:lstStyle/>
          <a:p>
            <a:r>
              <a:rPr lang="fr-BE" sz="1600" dirty="0">
                <a:ea typeface="Calibri" panose="020F0502020204030204" pitchFamily="34" charset="0"/>
              </a:rPr>
              <a:t>La noblesse garde pour ses carrosses cette couche molle d’immondices qui jonchent le sol « afin de pouvoir faire commodément sa promenade le soir </a:t>
            </a:r>
            <a:r>
              <a:rPr lang="fr-BE" sz="1600" dirty="0">
                <a:solidFill>
                  <a:srgbClr val="FF0000"/>
                </a:solidFill>
                <a:ea typeface="Calibri" panose="020F0502020204030204" pitchFamily="34" charset="0"/>
              </a:rPr>
              <a:t>sur un sol élastique</a:t>
            </a:r>
            <a:r>
              <a:rPr lang="fr-BE" sz="1600" dirty="0">
                <a:ea typeface="Calibri" panose="020F0502020204030204" pitchFamily="34" charset="0"/>
              </a:rPr>
              <a:t> » </a:t>
            </a:r>
            <a:r>
              <a:rPr lang="fr-FR" sz="1600" dirty="0"/>
              <a:t>Lors de la procession pour sainte Rosalie, se côtoient la plèbe, les nobles poudrés et frisés en habit de soie et le clergé « élégant et dévot, qui récitait ses prières et se pavanait en parcourant une avenue de </a:t>
            </a:r>
            <a:r>
              <a:rPr lang="fr-FR" sz="1600" dirty="0">
                <a:solidFill>
                  <a:srgbClr val="FF0000"/>
                </a:solidFill>
              </a:rPr>
              <a:t>fange amoncelée</a:t>
            </a:r>
            <a:r>
              <a:rPr lang="fr-FR" sz="1600" dirty="0"/>
              <a:t> » (</a:t>
            </a:r>
            <a:r>
              <a:rPr lang="fr-BE" sz="1600" dirty="0">
                <a:ea typeface="Calibri" panose="020F0502020204030204" pitchFamily="34" charset="0"/>
              </a:rPr>
              <a:t>Goethe, </a:t>
            </a:r>
            <a:r>
              <a:rPr lang="fr-BE" sz="1600" i="1" dirty="0">
                <a:ea typeface="Calibri" panose="020F0502020204030204" pitchFamily="34" charset="0"/>
              </a:rPr>
              <a:t>Voyage en Italie</a:t>
            </a:r>
            <a:r>
              <a:rPr lang="fr-BE" sz="1600" dirty="0">
                <a:ea typeface="Calibri" panose="020F0502020204030204" pitchFamily="34" charset="0"/>
              </a:rPr>
              <a:t>, 1787, 1816)</a:t>
            </a:r>
            <a:r>
              <a:rPr lang="fr-FR" sz="1600" dirty="0"/>
              <a:t> </a:t>
            </a:r>
            <a:endParaRPr lang="fr-BE" sz="1600" dirty="0"/>
          </a:p>
        </p:txBody>
      </p:sp>
      <p:sp>
        <p:nvSpPr>
          <p:cNvPr id="4" name="TextBox 3">
            <a:extLst>
              <a:ext uri="{FF2B5EF4-FFF2-40B4-BE49-F238E27FC236}">
                <a16:creationId xmlns:a16="http://schemas.microsoft.com/office/drawing/2014/main" id="{DBE25BB8-A1D8-4830-AA53-8C55B984A582}"/>
              </a:ext>
            </a:extLst>
          </p:cNvPr>
          <p:cNvSpPr txBox="1"/>
          <p:nvPr/>
        </p:nvSpPr>
        <p:spPr>
          <a:xfrm>
            <a:off x="146172" y="4406963"/>
            <a:ext cx="4915705" cy="1323439"/>
          </a:xfrm>
          <a:prstGeom prst="rect">
            <a:avLst/>
          </a:prstGeom>
          <a:noFill/>
        </p:spPr>
        <p:txBody>
          <a:bodyPr wrap="none" rtlCol="0">
            <a:spAutoFit/>
          </a:bodyPr>
          <a:lstStyle/>
          <a:p>
            <a:r>
              <a:rPr lang="fr-BE" sz="1600" dirty="0"/>
              <a:t>« Il est tellement du goût des Palermitains d’être portés, </a:t>
            </a:r>
          </a:p>
          <a:p>
            <a:r>
              <a:rPr lang="fr-BE" sz="1600" dirty="0"/>
              <a:t>que le </a:t>
            </a:r>
            <a:r>
              <a:rPr lang="fr-BE" sz="1600" dirty="0">
                <a:solidFill>
                  <a:srgbClr val="FF0000"/>
                </a:solidFill>
              </a:rPr>
              <a:t>carrosse</a:t>
            </a:r>
            <a:r>
              <a:rPr lang="fr-BE" sz="1600" dirty="0"/>
              <a:t> y est devenu absolument nécessaire, </a:t>
            </a:r>
          </a:p>
          <a:p>
            <a:r>
              <a:rPr lang="fr-BE" sz="1600" dirty="0"/>
              <a:t>et que cette jouissance de pur agrément dans une ville </a:t>
            </a:r>
          </a:p>
          <a:p>
            <a:r>
              <a:rPr lang="fr-BE" sz="1600" dirty="0"/>
              <a:t>aussi propre est prise souvent </a:t>
            </a:r>
            <a:r>
              <a:rPr lang="fr-BE" sz="1600" dirty="0">
                <a:solidFill>
                  <a:srgbClr val="FF0000"/>
                </a:solidFill>
              </a:rPr>
              <a:t>aux dépens des choses de </a:t>
            </a:r>
          </a:p>
          <a:p>
            <a:r>
              <a:rPr lang="fr-BE" sz="1600" dirty="0">
                <a:solidFill>
                  <a:srgbClr val="FF0000"/>
                </a:solidFill>
              </a:rPr>
              <a:t>première utilité</a:t>
            </a:r>
            <a:r>
              <a:rPr lang="fr-BE" sz="1600" dirty="0"/>
              <a:t> » (Vivant Denon, p. 71)</a:t>
            </a:r>
          </a:p>
        </p:txBody>
      </p:sp>
    </p:spTree>
    <p:extLst>
      <p:ext uri="{BB962C8B-B14F-4D97-AF65-F5344CB8AC3E}">
        <p14:creationId xmlns:p14="http://schemas.microsoft.com/office/powerpoint/2010/main" val="112465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D84776-D802-4897-ABB6-748DE48BA03A}"/>
              </a:ext>
            </a:extLst>
          </p:cNvPr>
          <p:cNvSpPr txBox="1"/>
          <p:nvPr/>
        </p:nvSpPr>
        <p:spPr>
          <a:xfrm>
            <a:off x="339111" y="163736"/>
            <a:ext cx="3808415" cy="461665"/>
          </a:xfrm>
          <a:prstGeom prst="rect">
            <a:avLst/>
          </a:prstGeom>
          <a:noFill/>
        </p:spPr>
        <p:txBody>
          <a:bodyPr wrap="none" rtlCol="0">
            <a:spAutoFit/>
          </a:bodyPr>
          <a:lstStyle/>
          <a:p>
            <a:r>
              <a:rPr lang="fr-BE" sz="2400" b="1" dirty="0"/>
              <a:t>4. Syncrétisme </a:t>
            </a:r>
            <a:r>
              <a:rPr lang="fr-BE" sz="2400" b="1" dirty="0" err="1"/>
              <a:t>polysensoriel</a:t>
            </a:r>
            <a:endParaRPr lang="fr-BE" sz="2400" b="1" dirty="0"/>
          </a:p>
        </p:txBody>
      </p:sp>
      <p:pic>
        <p:nvPicPr>
          <p:cNvPr id="7" name="Picture 6">
            <a:extLst>
              <a:ext uri="{FF2B5EF4-FFF2-40B4-BE49-F238E27FC236}">
                <a16:creationId xmlns:a16="http://schemas.microsoft.com/office/drawing/2014/main" id="{FA303D22-12BD-4D79-A0DA-BBBBB1D86B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47343" y="1250165"/>
            <a:ext cx="2304473" cy="1728355"/>
          </a:xfrm>
          <a:prstGeom prst="rect">
            <a:avLst/>
          </a:prstGeom>
        </p:spPr>
      </p:pic>
      <p:pic>
        <p:nvPicPr>
          <p:cNvPr id="9" name="Picture 8">
            <a:extLst>
              <a:ext uri="{FF2B5EF4-FFF2-40B4-BE49-F238E27FC236}">
                <a16:creationId xmlns:a16="http://schemas.microsoft.com/office/drawing/2014/main" id="{62C43AD5-39C8-41D4-A6C2-23E87C684F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7915" y="3976383"/>
            <a:ext cx="3419912" cy="2564934"/>
          </a:xfrm>
          <a:prstGeom prst="rect">
            <a:avLst/>
          </a:prstGeom>
        </p:spPr>
      </p:pic>
      <p:pic>
        <p:nvPicPr>
          <p:cNvPr id="11" name="Picture 10">
            <a:extLst>
              <a:ext uri="{FF2B5EF4-FFF2-40B4-BE49-F238E27FC236}">
                <a16:creationId xmlns:a16="http://schemas.microsoft.com/office/drawing/2014/main" id="{CAFE8A35-9020-4BD4-82E5-D1A685B185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816079" y="4221191"/>
            <a:ext cx="2651573" cy="1988680"/>
          </a:xfrm>
          <a:prstGeom prst="rect">
            <a:avLst/>
          </a:prstGeom>
        </p:spPr>
      </p:pic>
      <p:sp>
        <p:nvSpPr>
          <p:cNvPr id="12" name="Rectangle 11">
            <a:extLst>
              <a:ext uri="{FF2B5EF4-FFF2-40B4-BE49-F238E27FC236}">
                <a16:creationId xmlns:a16="http://schemas.microsoft.com/office/drawing/2014/main" id="{A6CB8EC2-4EE5-4428-9882-4312FD4688D1}"/>
              </a:ext>
            </a:extLst>
          </p:cNvPr>
          <p:cNvSpPr/>
          <p:nvPr/>
        </p:nvSpPr>
        <p:spPr>
          <a:xfrm>
            <a:off x="2678509" y="670177"/>
            <a:ext cx="8545961" cy="2893100"/>
          </a:xfrm>
          <a:prstGeom prst="rect">
            <a:avLst/>
          </a:prstGeom>
        </p:spPr>
        <p:txBody>
          <a:bodyPr wrap="square">
            <a:spAutoFit/>
          </a:bodyPr>
          <a:lstStyle/>
          <a:p>
            <a:r>
              <a:rPr lang="fr-FR" sz="1400" dirty="0">
                <a:latin typeface="Calibri" panose="020F0502020204030204" pitchFamily="34" charset="0"/>
                <a:ea typeface="Calibri" panose="020F0502020204030204" pitchFamily="34" charset="0"/>
                <a:cs typeface="Times New Roman" panose="02020603050405020304" pitchFamily="18" charset="0"/>
              </a:rPr>
              <a:t>En effet, s’il est une ville au monde qui réunisse toutes les conditions du bonheur, c’est cette insoucieuse fille des Phéniciens qu’on appelle </a:t>
            </a:r>
            <a:r>
              <a:rPr lang="fr-FR" sz="1400" dirty="0" err="1">
                <a:latin typeface="Calibri" panose="020F0502020204030204" pitchFamily="34" charset="0"/>
                <a:ea typeface="Calibri" panose="020F0502020204030204" pitchFamily="34" charset="0"/>
                <a:cs typeface="Times New Roman" panose="02020603050405020304" pitchFamily="18" charset="0"/>
              </a:rPr>
              <a:t>Palermo</a:t>
            </a:r>
            <a:r>
              <a:rPr lang="fr-FR" sz="1400" dirty="0">
                <a:latin typeface="Calibri" panose="020F0502020204030204" pitchFamily="34" charset="0"/>
                <a:ea typeface="Calibri" panose="020F0502020204030204" pitchFamily="34" charset="0"/>
                <a:cs typeface="Times New Roman" panose="02020603050405020304" pitchFamily="18" charset="0"/>
              </a:rPr>
              <a:t> Felice, et que les anciens représentaient assise comme Vénus dans une conque d’or. Bâtie entre le monte Pellegrino qui l’abrite de la </a:t>
            </a:r>
            <a:r>
              <a:rPr lang="fr-FR" sz="1400" dirty="0" err="1">
                <a:latin typeface="Calibri" panose="020F0502020204030204" pitchFamily="34" charset="0"/>
                <a:ea typeface="Calibri" panose="020F0502020204030204" pitchFamily="34" charset="0"/>
                <a:cs typeface="Times New Roman" panose="02020603050405020304" pitchFamily="18" charset="0"/>
              </a:rPr>
              <a:t>tramontana</a:t>
            </a:r>
            <a:r>
              <a:rPr lang="fr-FR" sz="1400" dirty="0">
                <a:latin typeface="Calibri" panose="020F0502020204030204" pitchFamily="34" charset="0"/>
                <a:ea typeface="Calibri" panose="020F0502020204030204" pitchFamily="34" charset="0"/>
                <a:cs typeface="Times New Roman" panose="02020603050405020304" pitchFamily="18" charset="0"/>
              </a:rPr>
              <a:t> et la chaîne de la </a:t>
            </a:r>
            <a:r>
              <a:rPr lang="fr-FR" sz="1400" dirty="0" err="1">
                <a:latin typeface="Calibri" panose="020F0502020204030204" pitchFamily="34" charset="0"/>
                <a:ea typeface="Calibri" panose="020F0502020204030204" pitchFamily="34" charset="0"/>
                <a:cs typeface="Times New Roman" panose="02020603050405020304" pitchFamily="18" charset="0"/>
              </a:rPr>
              <a:t>Bagherie</a:t>
            </a:r>
            <a:r>
              <a:rPr lang="fr-FR" sz="1400" dirty="0">
                <a:latin typeface="Calibri" panose="020F0502020204030204" pitchFamily="34" charset="0"/>
                <a:ea typeface="Calibri" panose="020F0502020204030204" pitchFamily="34" charset="0"/>
                <a:cs typeface="Times New Roman" panose="02020603050405020304" pitchFamily="18" charset="0"/>
              </a:rPr>
              <a:t> qui la protège contre le sirocco ; couchée au bord d’un golfe qui n’a que celui de Naples pour rival ; </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entourée d’une verdoyante ceinture d’orangers, de grenadiers, de cédrats, de </a:t>
            </a:r>
            <a:r>
              <a:rPr lang="fr-FR" sz="1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myrthes</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d’aloès et de lauriers roses qui la couvrent de leurs ombres, qui l’embaument de leurs parfums </a:t>
            </a:r>
            <a:r>
              <a:rPr lang="fr-FR" sz="1400" dirty="0">
                <a:latin typeface="Calibri" panose="020F0502020204030204" pitchFamily="34" charset="0"/>
                <a:ea typeface="Calibri" panose="020F0502020204030204" pitchFamily="34" charset="0"/>
                <a:cs typeface="Times New Roman" panose="02020603050405020304" pitchFamily="18" charset="0"/>
              </a:rPr>
              <a:t>; héritière des Sarrasins qui lui ont laissé leurs palais ; des Normands qui lui ont laissé leurs églises ; des Espagnols qui lui ont laissé leurs sérénades,</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elle est à la fois poétique comme une Sultane, gracieuse comme une Française, amoureuse comme une Andalouse</a:t>
            </a:r>
            <a:r>
              <a:rPr lang="fr-FR" sz="1400" dirty="0">
                <a:latin typeface="Calibri" panose="020F0502020204030204" pitchFamily="34" charset="0"/>
                <a:ea typeface="Calibri" panose="020F0502020204030204" pitchFamily="34" charset="0"/>
                <a:cs typeface="Times New Roman" panose="02020603050405020304" pitchFamily="18" charset="0"/>
              </a:rPr>
              <a:t>. Aussi son bonheur à elle est-il un de ces bonheurs qui viennent de Dieu, et que les hommes ne peuvent détruire. Les Romains l’ont occupée, les Sarrasins l’ont conquise, les Normands l’ont possédée, les Espagnols la quittent à peine, et, à tous ces différents maîtres dont elle a fini par faire ses amants, elle a souri du même sourire, molle courtisane qui n’a jamais eu de force que pour une éternelle volupté. L’amour est la principale affaire de Palerme ; partout ailleurs, on vit, on travaille, on pense, on spécule, on discute, on combat : à Palerme, on aime. (Dumas)</a:t>
            </a:r>
            <a:endParaRPr lang="fr-BE" sz="1400" i="1" dirty="0"/>
          </a:p>
        </p:txBody>
      </p:sp>
      <p:pic>
        <p:nvPicPr>
          <p:cNvPr id="6146" name="Picture 2" descr="https://upload.wikimedia.org/wikipedia/commons/1/1a/Orto_botanico_PA.jpg">
            <a:extLst>
              <a:ext uri="{FF2B5EF4-FFF2-40B4-BE49-F238E27FC236}">
                <a16:creationId xmlns:a16="http://schemas.microsoft.com/office/drawing/2014/main" id="{E72F505A-29AD-4D70-B646-67522554B7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27686" y="3908969"/>
            <a:ext cx="2853222" cy="18392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17670D7-DE12-476F-81AC-7DED83BD9E4F}"/>
              </a:ext>
            </a:extLst>
          </p:cNvPr>
          <p:cNvSpPr/>
          <p:nvPr/>
        </p:nvSpPr>
        <p:spPr>
          <a:xfrm>
            <a:off x="6583579" y="5878485"/>
            <a:ext cx="6096000" cy="861774"/>
          </a:xfrm>
          <a:prstGeom prst="rect">
            <a:avLst/>
          </a:prstGeom>
        </p:spPr>
        <p:txBody>
          <a:bodyPr>
            <a:spAutoFit/>
          </a:bodyPr>
          <a:lstStyle/>
          <a:p>
            <a:r>
              <a:rPr lang="fr-BE" sz="1600" dirty="0">
                <a:solidFill>
                  <a:srgbClr val="222222"/>
                </a:solidFill>
                <a:latin typeface="Arial" panose="020B0604020202020204" pitchFamily="34" charset="0"/>
              </a:rPr>
              <a:t>Flora « un des plus beaux jardins botaniques </a:t>
            </a:r>
          </a:p>
          <a:p>
            <a:r>
              <a:rPr lang="fr-BE" sz="1600" dirty="0">
                <a:solidFill>
                  <a:srgbClr val="222222"/>
                </a:solidFill>
                <a:latin typeface="Arial" panose="020B0604020202020204" pitchFamily="34" charset="0"/>
              </a:rPr>
              <a:t>du monde » (Dumas) </a:t>
            </a:r>
            <a:r>
              <a:rPr lang="fr-BE" sz="1600" i="1" dirty="0">
                <a:solidFill>
                  <a:srgbClr val="222222"/>
                </a:solidFill>
                <a:latin typeface="Arial" panose="020B0604020202020204" pitchFamily="34" charset="0"/>
              </a:rPr>
              <a:t>Orto </a:t>
            </a:r>
            <a:r>
              <a:rPr lang="fr-BE" sz="1600" i="1" dirty="0" err="1">
                <a:solidFill>
                  <a:srgbClr val="222222"/>
                </a:solidFill>
                <a:latin typeface="Arial" panose="020B0604020202020204" pitchFamily="34" charset="0"/>
              </a:rPr>
              <a:t>botanico</a:t>
            </a:r>
            <a:r>
              <a:rPr lang="fr-BE" sz="1600" i="1" dirty="0">
                <a:solidFill>
                  <a:srgbClr val="222222"/>
                </a:solidFill>
                <a:latin typeface="Arial" panose="020B0604020202020204" pitchFamily="34" charset="0"/>
              </a:rPr>
              <a:t> di </a:t>
            </a:r>
            <a:r>
              <a:rPr lang="fr-BE" sz="1600" i="1" dirty="0" err="1">
                <a:solidFill>
                  <a:srgbClr val="222222"/>
                </a:solidFill>
                <a:latin typeface="Arial" panose="020B0604020202020204" pitchFamily="34" charset="0"/>
              </a:rPr>
              <a:t>Palermo</a:t>
            </a:r>
            <a:endParaRPr lang="fr-BE" sz="1600" dirty="0">
              <a:solidFill>
                <a:srgbClr val="222222"/>
              </a:solidFill>
              <a:latin typeface="Arial" panose="020B0604020202020204" pitchFamily="34" charset="0"/>
            </a:endParaRPr>
          </a:p>
          <a:p>
            <a:endParaRPr lang="fr-BE" dirty="0"/>
          </a:p>
        </p:txBody>
      </p:sp>
    </p:spTree>
    <p:extLst>
      <p:ext uri="{BB962C8B-B14F-4D97-AF65-F5344CB8AC3E}">
        <p14:creationId xmlns:p14="http://schemas.microsoft.com/office/powerpoint/2010/main" val="72548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D6CCE3-8C7A-443F-95A3-E6420D4BF102}"/>
              </a:ext>
            </a:extLst>
          </p:cNvPr>
          <p:cNvSpPr txBox="1"/>
          <p:nvPr/>
        </p:nvSpPr>
        <p:spPr>
          <a:xfrm>
            <a:off x="478564" y="235185"/>
            <a:ext cx="7935314" cy="461665"/>
          </a:xfrm>
          <a:prstGeom prst="rect">
            <a:avLst/>
          </a:prstGeom>
          <a:noFill/>
        </p:spPr>
        <p:txBody>
          <a:bodyPr wrap="none" rtlCol="0">
            <a:spAutoFit/>
          </a:bodyPr>
          <a:lstStyle/>
          <a:p>
            <a:r>
              <a:rPr lang="fr-BE" sz="2400" b="1" dirty="0"/>
              <a:t>5. Syncrétisme religieux </a:t>
            </a:r>
            <a:r>
              <a:rPr lang="fr-BE" sz="1600" dirty="0"/>
              <a:t>(chrétien/païen, dépouillement/faste, croyance/magie)</a:t>
            </a:r>
          </a:p>
        </p:txBody>
      </p:sp>
      <p:sp>
        <p:nvSpPr>
          <p:cNvPr id="4" name="TextBox 3">
            <a:extLst>
              <a:ext uri="{FF2B5EF4-FFF2-40B4-BE49-F238E27FC236}">
                <a16:creationId xmlns:a16="http://schemas.microsoft.com/office/drawing/2014/main" id="{7CAA96B3-8BC1-4241-AF9E-426F3E1BFFAF}"/>
              </a:ext>
            </a:extLst>
          </p:cNvPr>
          <p:cNvSpPr txBox="1"/>
          <p:nvPr/>
        </p:nvSpPr>
        <p:spPr>
          <a:xfrm>
            <a:off x="4880050" y="1040979"/>
            <a:ext cx="6430346" cy="2554545"/>
          </a:xfrm>
          <a:prstGeom prst="rect">
            <a:avLst/>
          </a:prstGeom>
          <a:noFill/>
        </p:spPr>
        <p:txBody>
          <a:bodyPr wrap="square" rtlCol="0">
            <a:spAutoFit/>
          </a:bodyPr>
          <a:lstStyle/>
          <a:p>
            <a:r>
              <a:rPr lang="fr-BE" sz="1600" dirty="0"/>
              <a:t>« Nous arrivâmes le 2 juillet, dix jours avant la fameuse fête de sainte Rosalie, ancienne citoyenne de Palerme, que l’on s’est avisé d’aller déterrer dans une grotte du mont Pellegrino, au milieu des sépultures et des ossements gigantesques des </a:t>
            </a:r>
            <a:r>
              <a:rPr lang="fr-BE" sz="1600" dirty="0">
                <a:solidFill>
                  <a:srgbClr val="FF0000"/>
                </a:solidFill>
              </a:rPr>
              <a:t>Sarrasins</a:t>
            </a:r>
            <a:r>
              <a:rPr lang="fr-BE" sz="1600" dirty="0"/>
              <a:t> enterrés dans le même lieu. On l’a apportée heureusement à Palerme, où elle ne cesse de faire annuellement et journellement nombre de </a:t>
            </a:r>
            <a:r>
              <a:rPr lang="fr-BE" sz="1600" dirty="0">
                <a:solidFill>
                  <a:srgbClr val="FF0000"/>
                </a:solidFill>
              </a:rPr>
              <a:t>miracles</a:t>
            </a:r>
            <a:r>
              <a:rPr lang="fr-BE" sz="1600" dirty="0"/>
              <a:t> ; et le plus grand sans doute est de mettre en mouvement cinq jours de l’année un des plus graves peuples de l’Europe » (Vivant Denon, p. 67)  </a:t>
            </a:r>
          </a:p>
          <a:p>
            <a:endParaRPr lang="fr-BE" sz="1600" dirty="0"/>
          </a:p>
          <a:p>
            <a:endParaRPr lang="fr-BE" sz="1600" dirty="0"/>
          </a:p>
        </p:txBody>
      </p:sp>
      <p:sp>
        <p:nvSpPr>
          <p:cNvPr id="5" name="Rectangle 4">
            <a:extLst>
              <a:ext uri="{FF2B5EF4-FFF2-40B4-BE49-F238E27FC236}">
                <a16:creationId xmlns:a16="http://schemas.microsoft.com/office/drawing/2014/main" id="{C50E89F2-6B57-48F3-85D4-36F30FCDE2CE}"/>
              </a:ext>
            </a:extLst>
          </p:cNvPr>
          <p:cNvSpPr/>
          <p:nvPr/>
        </p:nvSpPr>
        <p:spPr>
          <a:xfrm>
            <a:off x="792392" y="3799403"/>
            <a:ext cx="9725892" cy="2308324"/>
          </a:xfrm>
          <a:prstGeom prst="rect">
            <a:avLst/>
          </a:prstGeom>
        </p:spPr>
        <p:txBody>
          <a:bodyPr wrap="square">
            <a:spAutoFit/>
          </a:bodyPr>
          <a:lstStyle/>
          <a:p>
            <a:r>
              <a:rPr lang="fr-BE" sz="1600" dirty="0"/>
              <a:t>« Sainte Rosalie était fiancée au roi Roger, lorsqu’au lieu d’attendre tranquillement, dans la maison paternelle, son royal époux elle s’enfuit un matin, et disparut pour ne plus revenir. Elle avait alors quatorze ans.  Sainte Rosalie </a:t>
            </a:r>
            <a:r>
              <a:rPr lang="fr-BE" sz="1600" dirty="0">
                <a:solidFill>
                  <a:srgbClr val="FF0000"/>
                </a:solidFill>
              </a:rPr>
              <a:t>se réfugia dans la caverne du mont Pellegrino</a:t>
            </a:r>
            <a:r>
              <a:rPr lang="fr-BE" sz="1600" dirty="0"/>
              <a:t>, où elle vécut solitaire et mourut ignorée, se livrant à la méditation et conversant avec les anges. Au mois de juillet 1624, au milieu d’une peste terrible qui dévastait le ville de Palerme, un homme du peuple eut </a:t>
            </a:r>
            <a:r>
              <a:rPr lang="fr-BE" sz="1600" dirty="0">
                <a:solidFill>
                  <a:srgbClr val="FF0000"/>
                </a:solidFill>
              </a:rPr>
              <a:t>une vision</a:t>
            </a:r>
            <a:r>
              <a:rPr lang="fr-BE" sz="1600" dirty="0"/>
              <a:t>… » </a:t>
            </a:r>
          </a:p>
          <a:p>
            <a:endParaRPr lang="fr-BE" sz="1600" dirty="0"/>
          </a:p>
          <a:p>
            <a:r>
              <a:rPr lang="fr-BE" sz="1600" dirty="0"/>
              <a:t>« La chapelle de Sainte-Rosalie est </a:t>
            </a:r>
            <a:r>
              <a:rPr lang="fr-BE" sz="1600" dirty="0">
                <a:solidFill>
                  <a:srgbClr val="FF0000"/>
                </a:solidFill>
              </a:rPr>
              <a:t>le refuge des amours persécutés</a:t>
            </a:r>
            <a:r>
              <a:rPr lang="fr-BE" sz="1600" dirty="0"/>
              <a:t>. Si les amants qu’on veut séparer parviennent au beau matin à se réunir, et qu’on ne les rattrape pas dans le trajet qui sépare Palerme de la montagne, ils sont sauvés. […] la messe finie, ils sont mariés » (Dumas, pp. 364, 365) </a:t>
            </a:r>
          </a:p>
        </p:txBody>
      </p:sp>
      <p:pic>
        <p:nvPicPr>
          <p:cNvPr id="8" name="Picture 4" descr="https://upload.wikimedia.org/wikipedia/commons/0/01/Incorpora%2C_Giuseppe_%281834-1914%29_-_n._221_-_Grotta_S._Rosalia.jpg">
            <a:extLst>
              <a:ext uri="{FF2B5EF4-FFF2-40B4-BE49-F238E27FC236}">
                <a16:creationId xmlns:a16="http://schemas.microsoft.com/office/drawing/2014/main" id="{74959BA6-11B1-4361-9A51-2C8D8E39384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99122" y="931695"/>
            <a:ext cx="3447099" cy="263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7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4208C-9036-4A2C-938D-59BC9346BFB3}"/>
              </a:ext>
            </a:extLst>
          </p:cNvPr>
          <p:cNvSpPr/>
          <p:nvPr/>
        </p:nvSpPr>
        <p:spPr>
          <a:xfrm>
            <a:off x="382891" y="4328244"/>
            <a:ext cx="4225330" cy="584775"/>
          </a:xfrm>
          <a:prstGeom prst="rect">
            <a:avLst/>
          </a:prstGeom>
        </p:spPr>
        <p:txBody>
          <a:bodyPr wrap="square">
            <a:spAutoFit/>
          </a:bodyPr>
          <a:lstStyle/>
          <a:p>
            <a:endParaRPr lang="fr-BE" sz="1600" dirty="0"/>
          </a:p>
          <a:p>
            <a:r>
              <a:rPr lang="it-IT" sz="1600" dirty="0">
                <a:solidFill>
                  <a:srgbClr val="222222"/>
                </a:solidFill>
              </a:rPr>
              <a:t> </a:t>
            </a:r>
            <a:endParaRPr lang="fr-BE" sz="1600" dirty="0"/>
          </a:p>
        </p:txBody>
      </p:sp>
      <p:sp>
        <p:nvSpPr>
          <p:cNvPr id="13" name="TextBox 12">
            <a:extLst>
              <a:ext uri="{FF2B5EF4-FFF2-40B4-BE49-F238E27FC236}">
                <a16:creationId xmlns:a16="http://schemas.microsoft.com/office/drawing/2014/main" id="{C0C5FE10-C0E9-481A-9AB7-6A1DE34AEEDA}"/>
              </a:ext>
            </a:extLst>
          </p:cNvPr>
          <p:cNvSpPr txBox="1"/>
          <p:nvPr/>
        </p:nvSpPr>
        <p:spPr>
          <a:xfrm>
            <a:off x="8201424" y="645112"/>
            <a:ext cx="184731" cy="1077218"/>
          </a:xfrm>
          <a:prstGeom prst="rect">
            <a:avLst/>
          </a:prstGeom>
          <a:noFill/>
        </p:spPr>
        <p:txBody>
          <a:bodyPr wrap="none" rtlCol="0">
            <a:spAutoFit/>
          </a:bodyPr>
          <a:lstStyle/>
          <a:p>
            <a:endParaRPr lang="fr-BE" sz="1600" dirty="0"/>
          </a:p>
          <a:p>
            <a:endParaRPr lang="fr-BE" sz="1600" dirty="0"/>
          </a:p>
          <a:p>
            <a:endParaRPr lang="fr-BE" sz="1600" dirty="0"/>
          </a:p>
          <a:p>
            <a:endParaRPr lang="fr-BE" sz="1600" dirty="0"/>
          </a:p>
        </p:txBody>
      </p:sp>
      <p:pic>
        <p:nvPicPr>
          <p:cNvPr id="2050" name="Picture 2" descr="Résultat de recherche d'images pour &quot;ficus palazzo steri&quot;">
            <a:extLst>
              <a:ext uri="{FF2B5EF4-FFF2-40B4-BE49-F238E27FC236}">
                <a16:creationId xmlns:a16="http://schemas.microsoft.com/office/drawing/2014/main" id="{FE446411-8B18-4802-AE93-357DFC60A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615" y="3542110"/>
            <a:ext cx="3120704" cy="2340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sultat de recherche d'images pour &quot;ficus palazzo steri&quot;">
            <a:extLst>
              <a:ext uri="{FF2B5EF4-FFF2-40B4-BE49-F238E27FC236}">
                <a16:creationId xmlns:a16="http://schemas.microsoft.com/office/drawing/2014/main" id="{CD6F5775-7510-42E1-BC7B-6BB15B9E8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26" y="3528988"/>
            <a:ext cx="3842695" cy="23536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D83902-00AA-4988-AE62-4527D5871376}"/>
              </a:ext>
            </a:extLst>
          </p:cNvPr>
          <p:cNvSpPr txBox="1"/>
          <p:nvPr/>
        </p:nvSpPr>
        <p:spPr>
          <a:xfrm>
            <a:off x="673730" y="5840836"/>
            <a:ext cx="4412683" cy="646331"/>
          </a:xfrm>
          <a:prstGeom prst="rect">
            <a:avLst/>
          </a:prstGeom>
          <a:noFill/>
        </p:spPr>
        <p:txBody>
          <a:bodyPr wrap="none" rtlCol="0">
            <a:spAutoFit/>
          </a:bodyPr>
          <a:lstStyle/>
          <a:p>
            <a:r>
              <a:rPr lang="fr-BE" dirty="0" err="1"/>
              <a:t>Palazzo</a:t>
            </a:r>
            <a:r>
              <a:rPr lang="fr-BE" dirty="0"/>
              <a:t> </a:t>
            </a:r>
            <a:r>
              <a:rPr lang="fr-BE" dirty="0" err="1"/>
              <a:t>Sferi</a:t>
            </a:r>
            <a:r>
              <a:rPr lang="fr-BE" dirty="0"/>
              <a:t> : siège de l’Inquisition &gt; rectorat</a:t>
            </a:r>
          </a:p>
          <a:p>
            <a:r>
              <a:rPr lang="fr-BE" dirty="0"/>
              <a:t>autodafé des hérétiques &gt; cendres &gt; ficus</a:t>
            </a:r>
          </a:p>
        </p:txBody>
      </p:sp>
      <p:sp>
        <p:nvSpPr>
          <p:cNvPr id="3" name="Rectangle 2">
            <a:extLst>
              <a:ext uri="{FF2B5EF4-FFF2-40B4-BE49-F238E27FC236}">
                <a16:creationId xmlns:a16="http://schemas.microsoft.com/office/drawing/2014/main" id="{686ADFD2-FDC4-4213-95AD-CB449353AF12}"/>
              </a:ext>
            </a:extLst>
          </p:cNvPr>
          <p:cNvSpPr/>
          <p:nvPr/>
        </p:nvSpPr>
        <p:spPr>
          <a:xfrm>
            <a:off x="765526" y="3093397"/>
            <a:ext cx="2550185" cy="338554"/>
          </a:xfrm>
          <a:prstGeom prst="rect">
            <a:avLst/>
          </a:prstGeom>
        </p:spPr>
        <p:txBody>
          <a:bodyPr wrap="none">
            <a:spAutoFit/>
          </a:bodyPr>
          <a:lstStyle/>
          <a:p>
            <a:r>
              <a:rPr lang="fr-BE" sz="1600" b="1" dirty="0"/>
              <a:t>syncrétisme culture-nature</a:t>
            </a:r>
            <a:r>
              <a:rPr lang="fr-BE" sz="1600" dirty="0"/>
              <a:t> </a:t>
            </a:r>
          </a:p>
        </p:txBody>
      </p:sp>
      <p:pic>
        <p:nvPicPr>
          <p:cNvPr id="10" name="Picture 2" descr="Résultat de recherche d'images pour &quot;rosalie sainte palerme&quot;">
            <a:extLst>
              <a:ext uri="{FF2B5EF4-FFF2-40B4-BE49-F238E27FC236}">
                <a16:creationId xmlns:a16="http://schemas.microsoft.com/office/drawing/2014/main" id="{6C1EBE20-1C3F-4058-B5EF-D7BF57CAF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29" y="313334"/>
            <a:ext cx="3098431" cy="2120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2DB4B78-9AAB-48C0-8648-38EC242AC0D7}"/>
              </a:ext>
            </a:extLst>
          </p:cNvPr>
          <p:cNvSpPr/>
          <p:nvPr/>
        </p:nvSpPr>
        <p:spPr>
          <a:xfrm>
            <a:off x="436755" y="2485380"/>
            <a:ext cx="6096000" cy="523220"/>
          </a:xfrm>
          <a:prstGeom prst="rect">
            <a:avLst/>
          </a:prstGeom>
        </p:spPr>
        <p:txBody>
          <a:bodyPr>
            <a:spAutoFit/>
          </a:bodyPr>
          <a:lstStyle/>
          <a:p>
            <a:r>
              <a:rPr lang="fr-BE" sz="1400" dirty="0" err="1"/>
              <a:t>Caggini</a:t>
            </a:r>
            <a:r>
              <a:rPr lang="fr-BE" sz="1400" dirty="0"/>
              <a:t>, </a:t>
            </a:r>
            <a:r>
              <a:rPr lang="fr-BE" sz="1400" i="1" dirty="0"/>
              <a:t>Sainte Rosalie</a:t>
            </a:r>
            <a:r>
              <a:rPr lang="fr-BE" sz="1400" dirty="0"/>
              <a:t>, marbre, robe, </a:t>
            </a:r>
          </a:p>
          <a:p>
            <a:r>
              <a:rPr lang="fr-BE" sz="1400" dirty="0"/>
              <a:t>don de Charles III</a:t>
            </a:r>
          </a:p>
        </p:txBody>
      </p:sp>
      <p:sp>
        <p:nvSpPr>
          <p:cNvPr id="4" name="Rectangle 3">
            <a:extLst>
              <a:ext uri="{FF2B5EF4-FFF2-40B4-BE49-F238E27FC236}">
                <a16:creationId xmlns:a16="http://schemas.microsoft.com/office/drawing/2014/main" id="{7BDEB31A-8EFA-4F06-8896-01706133D5D1}"/>
              </a:ext>
            </a:extLst>
          </p:cNvPr>
          <p:cNvSpPr/>
          <p:nvPr/>
        </p:nvSpPr>
        <p:spPr>
          <a:xfrm>
            <a:off x="3589833" y="469166"/>
            <a:ext cx="8104909" cy="1077218"/>
          </a:xfrm>
          <a:prstGeom prst="rect">
            <a:avLst/>
          </a:prstGeom>
        </p:spPr>
        <p:txBody>
          <a:bodyPr wrap="square">
            <a:spAutoFit/>
          </a:bodyPr>
          <a:lstStyle/>
          <a:p>
            <a:r>
              <a:rPr lang="fr-BE" sz="1600" dirty="0"/>
              <a:t>« Toute la ville est illuminée au centuple de ce qu’on fait ordinairement. Point d’équipages dans les rues ; on n’y voit, avec un concours étonnant, que le fameux </a:t>
            </a:r>
            <a:r>
              <a:rPr lang="fr-BE" sz="1600" dirty="0">
                <a:solidFill>
                  <a:srgbClr val="FF0000"/>
                </a:solidFill>
              </a:rPr>
              <a:t>char de triomphe, haut comme le toit des maisons</a:t>
            </a:r>
            <a:r>
              <a:rPr lang="fr-BE" sz="1600" dirty="0"/>
              <a:t>, rempli de musiciens, garni de cierges, enjolivé de fleurs et de toutes sortes d’ornements, et traîné par quarante mules. » (Jean-Marie Roland de la Platière)</a:t>
            </a:r>
          </a:p>
        </p:txBody>
      </p:sp>
      <p:sp>
        <p:nvSpPr>
          <p:cNvPr id="7" name="Rectangle 6">
            <a:extLst>
              <a:ext uri="{FF2B5EF4-FFF2-40B4-BE49-F238E27FC236}">
                <a16:creationId xmlns:a16="http://schemas.microsoft.com/office/drawing/2014/main" id="{9EE59FCC-F510-4B97-A871-F3B5F1B7B062}"/>
              </a:ext>
            </a:extLst>
          </p:cNvPr>
          <p:cNvSpPr/>
          <p:nvPr/>
        </p:nvSpPr>
        <p:spPr>
          <a:xfrm>
            <a:off x="3589833" y="1736756"/>
            <a:ext cx="8645236" cy="1569660"/>
          </a:xfrm>
          <a:prstGeom prst="rect">
            <a:avLst/>
          </a:prstGeom>
        </p:spPr>
        <p:txBody>
          <a:bodyPr wrap="square">
            <a:spAutoFit/>
          </a:bodyPr>
          <a:lstStyle/>
          <a:p>
            <a:r>
              <a:rPr lang="fr-BE" sz="1600" dirty="0"/>
              <a:t>« un énorme balcon,  </a:t>
            </a:r>
            <a:r>
              <a:rPr lang="fr-BE" sz="1600" dirty="0">
                <a:solidFill>
                  <a:srgbClr val="FF0000"/>
                </a:solidFill>
              </a:rPr>
              <a:t>manière de cage</a:t>
            </a:r>
            <a:r>
              <a:rPr lang="fr-BE" sz="1600" dirty="0"/>
              <a:t> » « volière » « en Sicile comme partout ailleurs, les religieuses sont censées n’avoir plus aucun commerce avec le monde ; mais en Sicile, pays indulgent par excellence, on leur permet de regarder </a:t>
            </a:r>
            <a:r>
              <a:rPr lang="fr-BE" sz="1600" dirty="0">
                <a:solidFill>
                  <a:srgbClr val="FF0000"/>
                </a:solidFill>
              </a:rPr>
              <a:t>le fruit défendu </a:t>
            </a:r>
            <a:r>
              <a:rPr lang="fr-BE" sz="1600" dirty="0"/>
              <a:t>auquel elles ne doivent pas toucher. […]</a:t>
            </a:r>
          </a:p>
          <a:p>
            <a:r>
              <a:rPr lang="fr-BE" sz="1600" dirty="0"/>
              <a:t> On m’a assuré que, lors de la révolution de 1820, quelques religieuses, plus patriotes  que les autres, avaient, emportées par leur enthousiasme national, versé du haut de ce fort imprenable, de l’eau bouillante sur les soldats napolitains » (Dumas, p. 360). </a:t>
            </a:r>
          </a:p>
        </p:txBody>
      </p:sp>
    </p:spTree>
    <p:extLst>
      <p:ext uri="{BB962C8B-B14F-4D97-AF65-F5344CB8AC3E}">
        <p14:creationId xmlns:p14="http://schemas.microsoft.com/office/powerpoint/2010/main" val="1443637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1032</Words>
  <Application>Microsoft Office PowerPoint</Application>
  <PresentationFormat>Widescreen</PresentationFormat>
  <Paragraphs>179</Paragraphs>
  <Slides>19</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172</cp:revision>
  <cp:lastPrinted>2018-03-18T14:38:15Z</cp:lastPrinted>
  <dcterms:created xsi:type="dcterms:W3CDTF">2018-01-14T20:30:16Z</dcterms:created>
  <dcterms:modified xsi:type="dcterms:W3CDTF">2018-03-18T14:48:11Z</dcterms:modified>
</cp:coreProperties>
</file>