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91" r:id="rId3"/>
    <p:sldId id="276" r:id="rId4"/>
    <p:sldId id="317" r:id="rId5"/>
    <p:sldId id="359" r:id="rId6"/>
    <p:sldId id="298" r:id="rId7"/>
    <p:sldId id="356" r:id="rId8"/>
    <p:sldId id="360" r:id="rId9"/>
    <p:sldId id="318" r:id="rId10"/>
    <p:sldId id="319" r:id="rId11"/>
    <p:sldId id="308" r:id="rId12"/>
    <p:sldId id="321" r:id="rId13"/>
    <p:sldId id="324" r:id="rId14"/>
    <p:sldId id="313" r:id="rId15"/>
    <p:sldId id="323" r:id="rId16"/>
    <p:sldId id="325" r:id="rId17"/>
    <p:sldId id="361" r:id="rId18"/>
    <p:sldId id="326" r:id="rId19"/>
    <p:sldId id="322" r:id="rId20"/>
    <p:sldId id="330" r:id="rId21"/>
    <p:sldId id="329" r:id="rId22"/>
    <p:sldId id="331" r:id="rId23"/>
    <p:sldId id="362" r:id="rId24"/>
    <p:sldId id="31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ha VYSOTSKAYA" initials="" lastIdx="0" clrIdx="0"/>
  <p:cmAuthor id="1" name="Michaela Scheid" initials="M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40C"/>
    <a:srgbClr val="162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1" autoAdjust="0"/>
    <p:restoredTop sz="89987" autoAdjust="0"/>
  </p:normalViewPr>
  <p:slideViewPr>
    <p:cSldViewPr snapToGrid="0">
      <p:cViewPr varScale="1">
        <p:scale>
          <a:sx n="119" d="100"/>
          <a:sy n="119" d="100"/>
        </p:scale>
        <p:origin x="1440" y="192"/>
      </p:cViewPr>
      <p:guideLst>
        <p:guide orient="horz" pos="2160"/>
        <p:guide pos="2880"/>
      </p:guideLst>
    </p:cSldViewPr>
  </p:slideViewPr>
  <p:outlineViewPr>
    <p:cViewPr>
      <p:scale>
        <a:sx n="33" d="100"/>
        <a:sy n="33" d="100"/>
      </p:scale>
      <p:origin x="0" y="969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99" d="100"/>
          <a:sy n="99" d="100"/>
        </p:scale>
        <p:origin x="-3888"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UL students (WS 2016/2017), in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Lux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Bachelor (N=3007)</c:v>
                </c:pt>
                <c:pt idx="1">
                  <c:v>Master (N=1525)</c:v>
                </c:pt>
                <c:pt idx="2">
                  <c:v>PhD (N=637)</c:v>
                </c:pt>
              </c:strCache>
            </c:strRef>
          </c:cat>
          <c:val>
            <c:numRef>
              <c:f>Sheet1!$B$2:$B$4</c:f>
              <c:numCache>
                <c:formatCode>General</c:formatCode>
                <c:ptCount val="3"/>
                <c:pt idx="0">
                  <c:v>58</c:v>
                </c:pt>
                <c:pt idx="1">
                  <c:v>25</c:v>
                </c:pt>
                <c:pt idx="2">
                  <c:v>14</c:v>
                </c:pt>
              </c:numCache>
            </c:numRef>
          </c:val>
          <c:extLst>
            <c:ext xmlns:c16="http://schemas.microsoft.com/office/drawing/2014/chart" uri="{C3380CC4-5D6E-409C-BE32-E72D297353CC}">
              <c16:uniqueId val="{00000000-FD5E-5740-98CD-08BCE6F6F718}"/>
            </c:ext>
          </c:extLst>
        </c:ser>
        <c:ser>
          <c:idx val="1"/>
          <c:order val="1"/>
          <c:tx>
            <c:strRef>
              <c:f>Sheet1!$C$1</c:f>
              <c:strCache>
                <c:ptCount val="1"/>
                <c:pt idx="0">
                  <c:v>EU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Bachelor (N=3007)</c:v>
                </c:pt>
                <c:pt idx="1">
                  <c:v>Master (N=1525)</c:v>
                </c:pt>
                <c:pt idx="2">
                  <c:v>PhD (N=637)</c:v>
                </c:pt>
              </c:strCache>
            </c:strRef>
          </c:cat>
          <c:val>
            <c:numRef>
              <c:f>Sheet1!$C$2:$C$4</c:f>
              <c:numCache>
                <c:formatCode>General</c:formatCode>
                <c:ptCount val="3"/>
                <c:pt idx="0">
                  <c:v>35</c:v>
                </c:pt>
                <c:pt idx="1">
                  <c:v>49</c:v>
                </c:pt>
                <c:pt idx="2">
                  <c:v>57</c:v>
                </c:pt>
              </c:numCache>
            </c:numRef>
          </c:val>
          <c:extLst>
            <c:ext xmlns:c16="http://schemas.microsoft.com/office/drawing/2014/chart" uri="{C3380CC4-5D6E-409C-BE32-E72D297353CC}">
              <c16:uniqueId val="{00000001-FD5E-5740-98CD-08BCE6F6F718}"/>
            </c:ext>
          </c:extLst>
        </c:ser>
        <c:ser>
          <c:idx val="2"/>
          <c:order val="2"/>
          <c:tx>
            <c:strRef>
              <c:f>Sheet1!$D$1</c:f>
              <c:strCache>
                <c:ptCount val="1"/>
                <c:pt idx="0">
                  <c:v>non EU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Bachelor (N=3007)</c:v>
                </c:pt>
                <c:pt idx="1">
                  <c:v>Master (N=1525)</c:v>
                </c:pt>
                <c:pt idx="2">
                  <c:v>PhD (N=637)</c:v>
                </c:pt>
              </c:strCache>
            </c:strRef>
          </c:cat>
          <c:val>
            <c:numRef>
              <c:f>Sheet1!$D$2:$D$4</c:f>
              <c:numCache>
                <c:formatCode>General</c:formatCode>
                <c:ptCount val="3"/>
                <c:pt idx="0">
                  <c:v>7</c:v>
                </c:pt>
                <c:pt idx="1">
                  <c:v>26</c:v>
                </c:pt>
                <c:pt idx="2">
                  <c:v>29</c:v>
                </c:pt>
              </c:numCache>
            </c:numRef>
          </c:val>
          <c:extLst>
            <c:ext xmlns:c16="http://schemas.microsoft.com/office/drawing/2014/chart" uri="{C3380CC4-5D6E-409C-BE32-E72D297353CC}">
              <c16:uniqueId val="{00000002-FD5E-5740-98CD-08BCE6F6F718}"/>
            </c:ext>
          </c:extLst>
        </c:ser>
        <c:dLbls>
          <c:dLblPos val="inEnd"/>
          <c:showLegendKey val="0"/>
          <c:showVal val="1"/>
          <c:showCatName val="0"/>
          <c:showSerName val="0"/>
          <c:showPercent val="0"/>
          <c:showBubbleSize val="0"/>
        </c:dLbls>
        <c:gapWidth val="219"/>
        <c:overlap val="-27"/>
        <c:axId val="810717568"/>
        <c:axId val="811286096"/>
      </c:barChart>
      <c:catAx>
        <c:axId val="8107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11286096"/>
        <c:crosses val="autoZero"/>
        <c:auto val="1"/>
        <c:lblAlgn val="ctr"/>
        <c:lblOffset val="100"/>
        <c:noMultiLvlLbl val="0"/>
      </c:catAx>
      <c:valAx>
        <c:axId val="81128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1071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CD220-6DD0-E147-811E-17DC843D30BD}"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1C71D96E-BAE4-DE4C-B4A7-675BC6B85201}">
      <dgm:prSet phldrT="[Text]"/>
      <dgm:spPr/>
      <dgm:t>
        <a:bodyPr/>
        <a:lstStyle/>
        <a:p>
          <a:r>
            <a:rPr lang="en-US" dirty="0">
              <a:solidFill>
                <a:srgbClr val="000000"/>
              </a:solidFill>
            </a:rPr>
            <a:t>student mobility</a:t>
          </a:r>
        </a:p>
      </dgm:t>
    </dgm:pt>
    <dgm:pt modelId="{A515B89A-F099-684E-9B2C-E818FB1E4205}" type="parTrans" cxnId="{468E9002-D015-B744-9151-FE2388B652F7}">
      <dgm:prSet/>
      <dgm:spPr/>
      <dgm:t>
        <a:bodyPr/>
        <a:lstStyle/>
        <a:p>
          <a:endParaRPr lang="en-US"/>
        </a:p>
      </dgm:t>
    </dgm:pt>
    <dgm:pt modelId="{C51B1D3F-E09E-5D45-8E04-75C7AE19802D}" type="sibTrans" cxnId="{468E9002-D015-B744-9151-FE2388B652F7}">
      <dgm:prSet/>
      <dgm:spPr/>
      <dgm:t>
        <a:bodyPr/>
        <a:lstStyle/>
        <a:p>
          <a:endParaRPr lang="en-US"/>
        </a:p>
      </dgm:t>
    </dgm:pt>
    <dgm:pt modelId="{52B22417-3473-3843-8387-4B0FC9E3F6E2}">
      <dgm:prSet phldrT="[Text]"/>
      <dgm:spPr/>
      <dgm:t>
        <a:bodyPr/>
        <a:lstStyle/>
        <a:p>
          <a:r>
            <a:rPr lang="en-US" dirty="0">
              <a:solidFill>
                <a:srgbClr val="000000"/>
              </a:solidFill>
            </a:rPr>
            <a:t>degree mobility</a:t>
          </a:r>
        </a:p>
      </dgm:t>
    </dgm:pt>
    <dgm:pt modelId="{45A2530D-BB70-1C48-BE14-88EB545B6A74}" type="parTrans" cxnId="{3C874662-1D63-F441-B97B-DCD0A70503FA}">
      <dgm:prSet/>
      <dgm:spPr/>
      <dgm:t>
        <a:bodyPr/>
        <a:lstStyle/>
        <a:p>
          <a:endParaRPr lang="en-US"/>
        </a:p>
      </dgm:t>
    </dgm:pt>
    <dgm:pt modelId="{A50D076B-66E2-D64F-B01F-CE88DF2D429C}" type="sibTrans" cxnId="{3C874662-1D63-F441-B97B-DCD0A70503FA}">
      <dgm:prSet/>
      <dgm:spPr/>
      <dgm:t>
        <a:bodyPr/>
        <a:lstStyle/>
        <a:p>
          <a:endParaRPr lang="en-US"/>
        </a:p>
      </dgm:t>
    </dgm:pt>
    <dgm:pt modelId="{BEE11D9F-A140-6C4B-A1E7-D648179CC45A}">
      <dgm:prSet phldrT="[Text]"/>
      <dgm:spPr/>
      <dgm:t>
        <a:bodyPr/>
        <a:lstStyle/>
        <a:p>
          <a:r>
            <a:rPr lang="en-US" dirty="0">
              <a:solidFill>
                <a:srgbClr val="000000"/>
              </a:solidFill>
            </a:rPr>
            <a:t>credit mobility</a:t>
          </a:r>
        </a:p>
      </dgm:t>
    </dgm:pt>
    <dgm:pt modelId="{21DB4573-EB31-F144-86FF-AFDD5F40DA14}" type="parTrans" cxnId="{3C1E49F1-3D70-884A-B480-C943E4679401}">
      <dgm:prSet/>
      <dgm:spPr/>
      <dgm:t>
        <a:bodyPr/>
        <a:lstStyle/>
        <a:p>
          <a:endParaRPr lang="en-US"/>
        </a:p>
      </dgm:t>
    </dgm:pt>
    <dgm:pt modelId="{391104AA-418B-FD4C-955D-BA37258F9895}" type="sibTrans" cxnId="{3C1E49F1-3D70-884A-B480-C943E4679401}">
      <dgm:prSet/>
      <dgm:spPr/>
      <dgm:t>
        <a:bodyPr/>
        <a:lstStyle/>
        <a:p>
          <a:endParaRPr lang="en-US"/>
        </a:p>
      </dgm:t>
    </dgm:pt>
    <dgm:pt modelId="{2A3030CB-ABE4-2848-B50B-F5FB5FCEEB59}">
      <dgm:prSet phldrT="[Text]"/>
      <dgm:spPr/>
      <dgm:t>
        <a:bodyPr/>
        <a:lstStyle/>
        <a:p>
          <a:r>
            <a:rPr lang="en-US" dirty="0">
              <a:solidFill>
                <a:srgbClr val="000000"/>
              </a:solidFill>
            </a:rPr>
            <a:t>part of programme abroad</a:t>
          </a:r>
        </a:p>
      </dgm:t>
    </dgm:pt>
    <dgm:pt modelId="{3CD05C3E-8D0B-4C44-990B-AEC6EB128744}" type="parTrans" cxnId="{ACF16ACD-246A-C748-A51E-B7DB75BF9853}">
      <dgm:prSet/>
      <dgm:spPr/>
      <dgm:t>
        <a:bodyPr/>
        <a:lstStyle/>
        <a:p>
          <a:endParaRPr lang="en-US"/>
        </a:p>
      </dgm:t>
    </dgm:pt>
    <dgm:pt modelId="{A0309F6A-9B7A-3142-9358-FE8B6C28D67E}" type="sibTrans" cxnId="{ACF16ACD-246A-C748-A51E-B7DB75BF9853}">
      <dgm:prSet/>
      <dgm:spPr/>
      <dgm:t>
        <a:bodyPr/>
        <a:lstStyle/>
        <a:p>
          <a:endParaRPr lang="en-US"/>
        </a:p>
      </dgm:t>
    </dgm:pt>
    <dgm:pt modelId="{81CFDE23-78F6-4E43-BAF6-39E9C45B2B77}">
      <dgm:prSet phldrT="[Text]"/>
      <dgm:spPr/>
      <dgm:t>
        <a:bodyPr/>
        <a:lstStyle/>
        <a:p>
          <a:r>
            <a:rPr lang="en-US" dirty="0">
              <a:solidFill>
                <a:srgbClr val="000000"/>
              </a:solidFill>
            </a:rPr>
            <a:t>complete programme abroad</a:t>
          </a:r>
        </a:p>
      </dgm:t>
    </dgm:pt>
    <dgm:pt modelId="{39F14E25-5133-0048-A1B1-3C36E61FF133}" type="sibTrans" cxnId="{98D26AF9-2963-5D40-BC3A-B9FA20A154D2}">
      <dgm:prSet/>
      <dgm:spPr/>
      <dgm:t>
        <a:bodyPr/>
        <a:lstStyle/>
        <a:p>
          <a:endParaRPr lang="en-US"/>
        </a:p>
      </dgm:t>
    </dgm:pt>
    <dgm:pt modelId="{7F0FA96E-3627-E748-80F9-EF0D7B49A41A}" type="parTrans" cxnId="{98D26AF9-2963-5D40-BC3A-B9FA20A154D2}">
      <dgm:prSet/>
      <dgm:spPr/>
      <dgm:t>
        <a:bodyPr/>
        <a:lstStyle/>
        <a:p>
          <a:endParaRPr lang="en-US"/>
        </a:p>
      </dgm:t>
    </dgm:pt>
    <dgm:pt modelId="{1852AB0B-CEAE-234E-A863-92C6BF98D99F}" type="pres">
      <dgm:prSet presAssocID="{F24CD220-6DD0-E147-811E-17DC843D30BD}" presName="Name0" presStyleCnt="0">
        <dgm:presLayoutVars>
          <dgm:chPref val="1"/>
          <dgm:dir/>
          <dgm:animOne val="branch"/>
          <dgm:animLvl val="lvl"/>
          <dgm:resizeHandles/>
        </dgm:presLayoutVars>
      </dgm:prSet>
      <dgm:spPr/>
    </dgm:pt>
    <dgm:pt modelId="{71F33437-DE7D-3D4E-AE1F-995D1EEFB816}" type="pres">
      <dgm:prSet presAssocID="{1C71D96E-BAE4-DE4C-B4A7-675BC6B85201}" presName="vertOne" presStyleCnt="0"/>
      <dgm:spPr/>
    </dgm:pt>
    <dgm:pt modelId="{3FE2A659-A122-4841-9C9A-2858C5662B7F}" type="pres">
      <dgm:prSet presAssocID="{1C71D96E-BAE4-DE4C-B4A7-675BC6B85201}" presName="txOne" presStyleLbl="node0" presStyleIdx="0" presStyleCnt="1" custLinFactNeighborX="-36" custLinFactNeighborY="-628">
        <dgm:presLayoutVars>
          <dgm:chPref val="3"/>
        </dgm:presLayoutVars>
      </dgm:prSet>
      <dgm:spPr/>
    </dgm:pt>
    <dgm:pt modelId="{996E2F9C-DDE1-F342-99FD-00CDD25C0157}" type="pres">
      <dgm:prSet presAssocID="{1C71D96E-BAE4-DE4C-B4A7-675BC6B85201}" presName="parTransOne" presStyleCnt="0"/>
      <dgm:spPr/>
    </dgm:pt>
    <dgm:pt modelId="{8E290C4F-A002-BF43-8101-BBE8AF06C992}" type="pres">
      <dgm:prSet presAssocID="{1C71D96E-BAE4-DE4C-B4A7-675BC6B85201}" presName="horzOne" presStyleCnt="0"/>
      <dgm:spPr/>
    </dgm:pt>
    <dgm:pt modelId="{5E514709-D5CC-574B-9EFF-827594419A52}" type="pres">
      <dgm:prSet presAssocID="{52B22417-3473-3843-8387-4B0FC9E3F6E2}" presName="vertTwo" presStyleCnt="0"/>
      <dgm:spPr/>
    </dgm:pt>
    <dgm:pt modelId="{48215AD2-216D-7044-8450-6BA00F88357E}" type="pres">
      <dgm:prSet presAssocID="{52B22417-3473-3843-8387-4B0FC9E3F6E2}" presName="txTwo" presStyleLbl="node2" presStyleIdx="0" presStyleCnt="2" custScaleX="161314">
        <dgm:presLayoutVars>
          <dgm:chPref val="3"/>
        </dgm:presLayoutVars>
      </dgm:prSet>
      <dgm:spPr/>
    </dgm:pt>
    <dgm:pt modelId="{543276B3-C654-9A46-80C3-11E594A8489B}" type="pres">
      <dgm:prSet presAssocID="{52B22417-3473-3843-8387-4B0FC9E3F6E2}" presName="parTransTwo" presStyleCnt="0"/>
      <dgm:spPr/>
    </dgm:pt>
    <dgm:pt modelId="{294343B0-670E-8C43-84D9-EEA61114AA0E}" type="pres">
      <dgm:prSet presAssocID="{52B22417-3473-3843-8387-4B0FC9E3F6E2}" presName="horzTwo" presStyleCnt="0"/>
      <dgm:spPr/>
    </dgm:pt>
    <dgm:pt modelId="{5B15870A-E7F6-D245-9EB2-1518FB402000}" type="pres">
      <dgm:prSet presAssocID="{81CFDE23-78F6-4E43-BAF6-39E9C45B2B77}" presName="vertThree" presStyleCnt="0"/>
      <dgm:spPr/>
    </dgm:pt>
    <dgm:pt modelId="{A9026637-8EF3-3241-87D7-8D6123AC53CB}" type="pres">
      <dgm:prSet presAssocID="{81CFDE23-78F6-4E43-BAF6-39E9C45B2B77}" presName="txThree" presStyleLbl="node3" presStyleIdx="0" presStyleCnt="2" custScaleX="146894" custLinFactNeighborX="-1649" custLinFactNeighborY="-18321">
        <dgm:presLayoutVars>
          <dgm:chPref val="3"/>
        </dgm:presLayoutVars>
      </dgm:prSet>
      <dgm:spPr/>
    </dgm:pt>
    <dgm:pt modelId="{B4393E43-F465-EF46-BD74-BBB79BCD77D6}" type="pres">
      <dgm:prSet presAssocID="{81CFDE23-78F6-4E43-BAF6-39E9C45B2B77}" presName="horzThree" presStyleCnt="0"/>
      <dgm:spPr/>
    </dgm:pt>
    <dgm:pt modelId="{E8A3775B-6663-8D44-91EA-BF539582A8F8}" type="pres">
      <dgm:prSet presAssocID="{A50D076B-66E2-D64F-B01F-CE88DF2D429C}" presName="sibSpaceTwo" presStyleCnt="0"/>
      <dgm:spPr/>
    </dgm:pt>
    <dgm:pt modelId="{7D0B0F16-9CEA-E542-9DD2-33142CACD10C}" type="pres">
      <dgm:prSet presAssocID="{BEE11D9F-A140-6C4B-A1E7-D648179CC45A}" presName="vertTwo" presStyleCnt="0"/>
      <dgm:spPr/>
    </dgm:pt>
    <dgm:pt modelId="{E2CCE211-D65A-4E47-8E73-C5542CABF176}" type="pres">
      <dgm:prSet presAssocID="{BEE11D9F-A140-6C4B-A1E7-D648179CC45A}" presName="txTwo" presStyleLbl="node2" presStyleIdx="1" presStyleCnt="2" custScaleX="162668">
        <dgm:presLayoutVars>
          <dgm:chPref val="3"/>
        </dgm:presLayoutVars>
      </dgm:prSet>
      <dgm:spPr/>
    </dgm:pt>
    <dgm:pt modelId="{675D2E6E-57CD-5A48-9A9A-6D660535C958}" type="pres">
      <dgm:prSet presAssocID="{BEE11D9F-A140-6C4B-A1E7-D648179CC45A}" presName="parTransTwo" presStyleCnt="0"/>
      <dgm:spPr/>
    </dgm:pt>
    <dgm:pt modelId="{B976F61F-354B-2F46-B035-C2CFBFC25F11}" type="pres">
      <dgm:prSet presAssocID="{BEE11D9F-A140-6C4B-A1E7-D648179CC45A}" presName="horzTwo" presStyleCnt="0"/>
      <dgm:spPr/>
    </dgm:pt>
    <dgm:pt modelId="{982F2FBB-B142-3849-94B9-030B1F84D8A3}" type="pres">
      <dgm:prSet presAssocID="{2A3030CB-ABE4-2848-B50B-F5FB5FCEEB59}" presName="vertThree" presStyleCnt="0"/>
      <dgm:spPr/>
    </dgm:pt>
    <dgm:pt modelId="{EE116016-35E4-784A-8C24-963740ADE7AC}" type="pres">
      <dgm:prSet presAssocID="{2A3030CB-ABE4-2848-B50B-F5FB5FCEEB59}" presName="txThree" presStyleLbl="node3" presStyleIdx="1" presStyleCnt="2" custScaleX="162908" custLinFactNeighborX="2839" custLinFactNeighborY="-18441">
        <dgm:presLayoutVars>
          <dgm:chPref val="3"/>
        </dgm:presLayoutVars>
      </dgm:prSet>
      <dgm:spPr/>
    </dgm:pt>
    <dgm:pt modelId="{D966370D-C2B9-504E-8BBF-4B8DEA443582}" type="pres">
      <dgm:prSet presAssocID="{2A3030CB-ABE4-2848-B50B-F5FB5FCEEB59}" presName="horzThree" presStyleCnt="0"/>
      <dgm:spPr/>
    </dgm:pt>
  </dgm:ptLst>
  <dgm:cxnLst>
    <dgm:cxn modelId="{468E9002-D015-B744-9151-FE2388B652F7}" srcId="{F24CD220-6DD0-E147-811E-17DC843D30BD}" destId="{1C71D96E-BAE4-DE4C-B4A7-675BC6B85201}" srcOrd="0" destOrd="0" parTransId="{A515B89A-F099-684E-9B2C-E818FB1E4205}" sibTransId="{C51B1D3F-E09E-5D45-8E04-75C7AE19802D}"/>
    <dgm:cxn modelId="{BC08F218-1648-4469-9A98-EDED28AC965F}" type="presOf" srcId="{52B22417-3473-3843-8387-4B0FC9E3F6E2}" destId="{48215AD2-216D-7044-8450-6BA00F88357E}" srcOrd="0" destOrd="0" presId="urn:microsoft.com/office/officeart/2005/8/layout/hierarchy4"/>
    <dgm:cxn modelId="{50F0C92A-1B12-4C61-9519-5471B5B25365}" type="presOf" srcId="{1C71D96E-BAE4-DE4C-B4A7-675BC6B85201}" destId="{3FE2A659-A122-4841-9C9A-2858C5662B7F}" srcOrd="0" destOrd="0" presId="urn:microsoft.com/office/officeart/2005/8/layout/hierarchy4"/>
    <dgm:cxn modelId="{8FEA1630-24F6-4889-BE9A-26649DF5B50B}" type="presOf" srcId="{F24CD220-6DD0-E147-811E-17DC843D30BD}" destId="{1852AB0B-CEAE-234E-A863-92C6BF98D99F}" srcOrd="0" destOrd="0" presId="urn:microsoft.com/office/officeart/2005/8/layout/hierarchy4"/>
    <dgm:cxn modelId="{996F4F42-F4C0-42D9-9E4C-B3D682C6278B}" type="presOf" srcId="{2A3030CB-ABE4-2848-B50B-F5FB5FCEEB59}" destId="{EE116016-35E4-784A-8C24-963740ADE7AC}" srcOrd="0" destOrd="0" presId="urn:microsoft.com/office/officeart/2005/8/layout/hierarchy4"/>
    <dgm:cxn modelId="{3C874662-1D63-F441-B97B-DCD0A70503FA}" srcId="{1C71D96E-BAE4-DE4C-B4A7-675BC6B85201}" destId="{52B22417-3473-3843-8387-4B0FC9E3F6E2}" srcOrd="0" destOrd="0" parTransId="{45A2530D-BB70-1C48-BE14-88EB545B6A74}" sibTransId="{A50D076B-66E2-D64F-B01F-CE88DF2D429C}"/>
    <dgm:cxn modelId="{87B5DB78-D6E4-4FB9-9203-26FC0418C5CE}" type="presOf" srcId="{BEE11D9F-A140-6C4B-A1E7-D648179CC45A}" destId="{E2CCE211-D65A-4E47-8E73-C5542CABF176}" srcOrd="0" destOrd="0" presId="urn:microsoft.com/office/officeart/2005/8/layout/hierarchy4"/>
    <dgm:cxn modelId="{5C718FA5-DB16-45EE-AD43-C20B9779F046}" type="presOf" srcId="{81CFDE23-78F6-4E43-BAF6-39E9C45B2B77}" destId="{A9026637-8EF3-3241-87D7-8D6123AC53CB}" srcOrd="0" destOrd="0" presId="urn:microsoft.com/office/officeart/2005/8/layout/hierarchy4"/>
    <dgm:cxn modelId="{ACF16ACD-246A-C748-A51E-B7DB75BF9853}" srcId="{BEE11D9F-A140-6C4B-A1E7-D648179CC45A}" destId="{2A3030CB-ABE4-2848-B50B-F5FB5FCEEB59}" srcOrd="0" destOrd="0" parTransId="{3CD05C3E-8D0B-4C44-990B-AEC6EB128744}" sibTransId="{A0309F6A-9B7A-3142-9358-FE8B6C28D67E}"/>
    <dgm:cxn modelId="{3C1E49F1-3D70-884A-B480-C943E4679401}" srcId="{1C71D96E-BAE4-DE4C-B4A7-675BC6B85201}" destId="{BEE11D9F-A140-6C4B-A1E7-D648179CC45A}" srcOrd="1" destOrd="0" parTransId="{21DB4573-EB31-F144-86FF-AFDD5F40DA14}" sibTransId="{391104AA-418B-FD4C-955D-BA37258F9895}"/>
    <dgm:cxn modelId="{98D26AF9-2963-5D40-BC3A-B9FA20A154D2}" srcId="{52B22417-3473-3843-8387-4B0FC9E3F6E2}" destId="{81CFDE23-78F6-4E43-BAF6-39E9C45B2B77}" srcOrd="0" destOrd="0" parTransId="{7F0FA96E-3627-E748-80F9-EF0D7B49A41A}" sibTransId="{39F14E25-5133-0048-A1B1-3C36E61FF133}"/>
    <dgm:cxn modelId="{E2E6CBAE-2485-47AD-852E-F9D92D15542D}" type="presParOf" srcId="{1852AB0B-CEAE-234E-A863-92C6BF98D99F}" destId="{71F33437-DE7D-3D4E-AE1F-995D1EEFB816}" srcOrd="0" destOrd="0" presId="urn:microsoft.com/office/officeart/2005/8/layout/hierarchy4"/>
    <dgm:cxn modelId="{126180FE-85BB-427A-AFBE-99BA55F7C0BA}" type="presParOf" srcId="{71F33437-DE7D-3D4E-AE1F-995D1EEFB816}" destId="{3FE2A659-A122-4841-9C9A-2858C5662B7F}" srcOrd="0" destOrd="0" presId="urn:microsoft.com/office/officeart/2005/8/layout/hierarchy4"/>
    <dgm:cxn modelId="{0DE96368-B4CC-4C2C-A68D-2C64B38ED1C8}" type="presParOf" srcId="{71F33437-DE7D-3D4E-AE1F-995D1EEFB816}" destId="{996E2F9C-DDE1-F342-99FD-00CDD25C0157}" srcOrd="1" destOrd="0" presId="urn:microsoft.com/office/officeart/2005/8/layout/hierarchy4"/>
    <dgm:cxn modelId="{0985B8CB-428D-4402-94EC-2DD9885711B6}" type="presParOf" srcId="{71F33437-DE7D-3D4E-AE1F-995D1EEFB816}" destId="{8E290C4F-A002-BF43-8101-BBE8AF06C992}" srcOrd="2" destOrd="0" presId="urn:microsoft.com/office/officeart/2005/8/layout/hierarchy4"/>
    <dgm:cxn modelId="{F80500A8-3439-4C44-B038-D56FF0F5ED3E}" type="presParOf" srcId="{8E290C4F-A002-BF43-8101-BBE8AF06C992}" destId="{5E514709-D5CC-574B-9EFF-827594419A52}" srcOrd="0" destOrd="0" presId="urn:microsoft.com/office/officeart/2005/8/layout/hierarchy4"/>
    <dgm:cxn modelId="{57525CD3-FF83-458B-9D54-B75EA0EE4C25}" type="presParOf" srcId="{5E514709-D5CC-574B-9EFF-827594419A52}" destId="{48215AD2-216D-7044-8450-6BA00F88357E}" srcOrd="0" destOrd="0" presId="urn:microsoft.com/office/officeart/2005/8/layout/hierarchy4"/>
    <dgm:cxn modelId="{1E004A9E-8CEC-4572-934F-FEBD59215675}" type="presParOf" srcId="{5E514709-D5CC-574B-9EFF-827594419A52}" destId="{543276B3-C654-9A46-80C3-11E594A8489B}" srcOrd="1" destOrd="0" presId="urn:microsoft.com/office/officeart/2005/8/layout/hierarchy4"/>
    <dgm:cxn modelId="{9D99388B-91B9-468D-98E6-6BC716FE8E2C}" type="presParOf" srcId="{5E514709-D5CC-574B-9EFF-827594419A52}" destId="{294343B0-670E-8C43-84D9-EEA61114AA0E}" srcOrd="2" destOrd="0" presId="urn:microsoft.com/office/officeart/2005/8/layout/hierarchy4"/>
    <dgm:cxn modelId="{07CC17E4-689E-49E4-AA44-471BCB4D9E5F}" type="presParOf" srcId="{294343B0-670E-8C43-84D9-EEA61114AA0E}" destId="{5B15870A-E7F6-D245-9EB2-1518FB402000}" srcOrd="0" destOrd="0" presId="urn:microsoft.com/office/officeart/2005/8/layout/hierarchy4"/>
    <dgm:cxn modelId="{660DA829-783A-485A-BDA5-CF4DDB1E9903}" type="presParOf" srcId="{5B15870A-E7F6-D245-9EB2-1518FB402000}" destId="{A9026637-8EF3-3241-87D7-8D6123AC53CB}" srcOrd="0" destOrd="0" presId="urn:microsoft.com/office/officeart/2005/8/layout/hierarchy4"/>
    <dgm:cxn modelId="{D9FF2F8A-560F-4636-81EE-3362F02BD85C}" type="presParOf" srcId="{5B15870A-E7F6-D245-9EB2-1518FB402000}" destId="{B4393E43-F465-EF46-BD74-BBB79BCD77D6}" srcOrd="1" destOrd="0" presId="urn:microsoft.com/office/officeart/2005/8/layout/hierarchy4"/>
    <dgm:cxn modelId="{231D5698-AFFD-451A-B7DE-5C749907B6AC}" type="presParOf" srcId="{8E290C4F-A002-BF43-8101-BBE8AF06C992}" destId="{E8A3775B-6663-8D44-91EA-BF539582A8F8}" srcOrd="1" destOrd="0" presId="urn:microsoft.com/office/officeart/2005/8/layout/hierarchy4"/>
    <dgm:cxn modelId="{CD1560A6-D136-4B23-90A4-8F5A926B10DF}" type="presParOf" srcId="{8E290C4F-A002-BF43-8101-BBE8AF06C992}" destId="{7D0B0F16-9CEA-E542-9DD2-33142CACD10C}" srcOrd="2" destOrd="0" presId="urn:microsoft.com/office/officeart/2005/8/layout/hierarchy4"/>
    <dgm:cxn modelId="{31A896CB-FB51-4CA2-A2FA-250FEFB60D4C}" type="presParOf" srcId="{7D0B0F16-9CEA-E542-9DD2-33142CACD10C}" destId="{E2CCE211-D65A-4E47-8E73-C5542CABF176}" srcOrd="0" destOrd="0" presId="urn:microsoft.com/office/officeart/2005/8/layout/hierarchy4"/>
    <dgm:cxn modelId="{761055CB-3871-40BB-8F4A-1AD2E028399B}" type="presParOf" srcId="{7D0B0F16-9CEA-E542-9DD2-33142CACD10C}" destId="{675D2E6E-57CD-5A48-9A9A-6D660535C958}" srcOrd="1" destOrd="0" presId="urn:microsoft.com/office/officeart/2005/8/layout/hierarchy4"/>
    <dgm:cxn modelId="{B051D6EA-22EA-403E-AA54-19B50F8E7C03}" type="presParOf" srcId="{7D0B0F16-9CEA-E542-9DD2-33142CACD10C}" destId="{B976F61F-354B-2F46-B035-C2CFBFC25F11}" srcOrd="2" destOrd="0" presId="urn:microsoft.com/office/officeart/2005/8/layout/hierarchy4"/>
    <dgm:cxn modelId="{67FEC9F3-3F3D-4D99-B122-DBA26839D0A8}" type="presParOf" srcId="{B976F61F-354B-2F46-B035-C2CFBFC25F11}" destId="{982F2FBB-B142-3849-94B9-030B1F84D8A3}" srcOrd="0" destOrd="0" presId="urn:microsoft.com/office/officeart/2005/8/layout/hierarchy4"/>
    <dgm:cxn modelId="{B5E2814C-DC1D-44A7-8650-47968718DE9B}" type="presParOf" srcId="{982F2FBB-B142-3849-94B9-030B1F84D8A3}" destId="{EE116016-35E4-784A-8C24-963740ADE7AC}" srcOrd="0" destOrd="0" presId="urn:microsoft.com/office/officeart/2005/8/layout/hierarchy4"/>
    <dgm:cxn modelId="{08D51FA0-B659-4A5B-8297-4221CEF401FF}" type="presParOf" srcId="{982F2FBB-B142-3849-94B9-030B1F84D8A3}" destId="{D966370D-C2B9-504E-8BBF-4B8DEA44358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2A659-A122-4841-9C9A-2858C5662B7F}">
      <dsp:nvSpPr>
        <dsp:cNvPr id="0" name=""/>
        <dsp:cNvSpPr/>
      </dsp:nvSpPr>
      <dsp:spPr>
        <a:xfrm>
          <a:off x="0" y="0"/>
          <a:ext cx="9137493" cy="7904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000000"/>
              </a:solidFill>
            </a:rPr>
            <a:t>student mobility</a:t>
          </a:r>
        </a:p>
      </dsp:txBody>
      <dsp:txXfrm>
        <a:off x="23153" y="23153"/>
        <a:ext cx="9091187" cy="744188"/>
      </dsp:txXfrm>
    </dsp:sp>
    <dsp:sp modelId="{48215AD2-216D-7044-8450-6BA00F88357E}">
      <dsp:nvSpPr>
        <dsp:cNvPr id="0" name=""/>
        <dsp:cNvSpPr/>
      </dsp:nvSpPr>
      <dsp:spPr>
        <a:xfrm>
          <a:off x="12172" y="942713"/>
          <a:ext cx="4234265" cy="7904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000000"/>
              </a:solidFill>
            </a:rPr>
            <a:t>degree mobility</a:t>
          </a:r>
        </a:p>
      </dsp:txBody>
      <dsp:txXfrm>
        <a:off x="35325" y="965866"/>
        <a:ext cx="4187959" cy="744188"/>
      </dsp:txXfrm>
    </dsp:sp>
    <dsp:sp modelId="{A9026637-8EF3-3241-87D7-8D6123AC53CB}">
      <dsp:nvSpPr>
        <dsp:cNvPr id="0" name=""/>
        <dsp:cNvSpPr/>
      </dsp:nvSpPr>
      <dsp:spPr>
        <a:xfrm>
          <a:off x="787409" y="1739650"/>
          <a:ext cx="2624859" cy="7904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complete programme abroad</a:t>
          </a:r>
        </a:p>
      </dsp:txBody>
      <dsp:txXfrm>
        <a:off x="810562" y="1762803"/>
        <a:ext cx="2578553" cy="744188"/>
      </dsp:txXfrm>
    </dsp:sp>
    <dsp:sp modelId="{E2CCE211-D65A-4E47-8E73-C5542CABF176}">
      <dsp:nvSpPr>
        <dsp:cNvPr id="0" name=""/>
        <dsp:cNvSpPr/>
      </dsp:nvSpPr>
      <dsp:spPr>
        <a:xfrm>
          <a:off x="4396538" y="942713"/>
          <a:ext cx="4735289" cy="7904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000000"/>
              </a:solidFill>
            </a:rPr>
            <a:t>credit mobility</a:t>
          </a:r>
        </a:p>
      </dsp:txBody>
      <dsp:txXfrm>
        <a:off x="4419691" y="965866"/>
        <a:ext cx="4688983" cy="744188"/>
      </dsp:txXfrm>
    </dsp:sp>
    <dsp:sp modelId="{EE116016-35E4-784A-8C24-963740ADE7AC}">
      <dsp:nvSpPr>
        <dsp:cNvPr id="0" name=""/>
        <dsp:cNvSpPr/>
      </dsp:nvSpPr>
      <dsp:spPr>
        <a:xfrm>
          <a:off x="5359405" y="1738701"/>
          <a:ext cx="2911014" cy="7904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part of programme abroad</a:t>
          </a:r>
        </a:p>
      </dsp:txBody>
      <dsp:txXfrm>
        <a:off x="5382558" y="1761854"/>
        <a:ext cx="2864708" cy="7441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DA2017-D10B-6B43-B27E-E95964170F9B}" type="datetimeFigureOut">
              <a:rPr lang="de-DE" smtClean="0"/>
              <a:t>14.12.18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04B3BA-AE5C-0240-A89C-BC69920353DF}" type="slidenum">
              <a:rPr lang="de-DE" smtClean="0"/>
              <a:t>‹#›</a:t>
            </a:fld>
            <a:endParaRPr lang="de-DE"/>
          </a:p>
        </p:txBody>
      </p:sp>
    </p:spTree>
    <p:extLst>
      <p:ext uri="{BB962C8B-B14F-4D97-AF65-F5344CB8AC3E}">
        <p14:creationId xmlns:p14="http://schemas.microsoft.com/office/powerpoint/2010/main" val="50111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1C4BD-5E40-884B-AD04-9FB7934B8568}" type="datetimeFigureOut">
              <a:rPr lang="en-US" smtClean="0"/>
              <a:t>12/14/18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87B00-B06B-4C46-962B-3797A076765E}" type="slidenum">
              <a:rPr lang="en-US" smtClean="0"/>
              <a:t>‹#›</a:t>
            </a:fld>
            <a:endParaRPr lang="en-US"/>
          </a:p>
        </p:txBody>
      </p:sp>
    </p:spTree>
    <p:extLst>
      <p:ext uri="{BB962C8B-B14F-4D97-AF65-F5344CB8AC3E}">
        <p14:creationId xmlns:p14="http://schemas.microsoft.com/office/powerpoint/2010/main" val="12640692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87B00-B06B-4C46-962B-3797A076765E}" type="slidenum">
              <a:rPr lang="en-US" smtClean="0"/>
              <a:t>1</a:t>
            </a:fld>
            <a:endParaRPr lang="en-US"/>
          </a:p>
        </p:txBody>
      </p:sp>
    </p:spTree>
    <p:extLst>
      <p:ext uri="{BB962C8B-B14F-4D97-AF65-F5344CB8AC3E}">
        <p14:creationId xmlns:p14="http://schemas.microsoft.com/office/powerpoint/2010/main" val="405341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1BDE1AF-BCB9-EE4A-BC4C-B408AC429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EE98BA2-EB6C-6547-BE82-356A367F8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5843" name="Slide Number Placeholder 3">
            <a:extLst>
              <a:ext uri="{FF2B5EF4-FFF2-40B4-BE49-F238E27FC236}">
                <a16:creationId xmlns:a16="http://schemas.microsoft.com/office/drawing/2014/main" id="{5EF5B1CE-4F31-E042-B12A-0C2240ED5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1CF63F-5191-224B-93FE-2A7B3FB2AE19}" type="slidenum">
              <a:rPr lang="en-US" altLang="fr-FR"/>
              <a:pPr>
                <a:spcBef>
                  <a:spcPct val="0"/>
                </a:spcBef>
              </a:pPr>
              <a:t>11</a:t>
            </a:fld>
            <a:endParaRPr lang="en-US" altLang="fr-FR"/>
          </a:p>
        </p:txBody>
      </p:sp>
    </p:spTree>
    <p:extLst>
      <p:ext uri="{BB962C8B-B14F-4D97-AF65-F5344CB8AC3E}">
        <p14:creationId xmlns:p14="http://schemas.microsoft.com/office/powerpoint/2010/main" val="384435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12</a:t>
            </a:fld>
            <a:endParaRPr lang="en-US" altLang="fr-FR"/>
          </a:p>
        </p:txBody>
      </p:sp>
    </p:spTree>
    <p:extLst>
      <p:ext uri="{BB962C8B-B14F-4D97-AF65-F5344CB8AC3E}">
        <p14:creationId xmlns:p14="http://schemas.microsoft.com/office/powerpoint/2010/main" val="134241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13</a:t>
            </a:fld>
            <a:endParaRPr lang="en-US" altLang="fr-FR"/>
          </a:p>
        </p:txBody>
      </p:sp>
    </p:spTree>
    <p:extLst>
      <p:ext uri="{BB962C8B-B14F-4D97-AF65-F5344CB8AC3E}">
        <p14:creationId xmlns:p14="http://schemas.microsoft.com/office/powerpoint/2010/main" val="371788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1BDE1AF-BCB9-EE4A-BC4C-B408AC429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EE98BA2-EB6C-6547-BE82-356A367F8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a:p>
        </p:txBody>
      </p:sp>
      <p:sp>
        <p:nvSpPr>
          <p:cNvPr id="35843" name="Slide Number Placeholder 3">
            <a:extLst>
              <a:ext uri="{FF2B5EF4-FFF2-40B4-BE49-F238E27FC236}">
                <a16:creationId xmlns:a16="http://schemas.microsoft.com/office/drawing/2014/main" id="{5EF5B1CE-4F31-E042-B12A-0C2240ED5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1CF63F-5191-224B-93FE-2A7B3FB2AE19}" type="slidenum">
              <a:rPr lang="en-US" altLang="fr-FR"/>
              <a:pPr>
                <a:spcBef>
                  <a:spcPct val="0"/>
                </a:spcBef>
              </a:pPr>
              <a:t>14</a:t>
            </a:fld>
            <a:endParaRPr lang="en-US" altLang="fr-FR"/>
          </a:p>
        </p:txBody>
      </p:sp>
    </p:spTree>
    <p:extLst>
      <p:ext uri="{BB962C8B-B14F-4D97-AF65-F5344CB8AC3E}">
        <p14:creationId xmlns:p14="http://schemas.microsoft.com/office/powerpoint/2010/main" val="81496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15</a:t>
            </a:fld>
            <a:endParaRPr lang="en-US" altLang="fr-FR"/>
          </a:p>
        </p:txBody>
      </p:sp>
    </p:spTree>
    <p:extLst>
      <p:ext uri="{BB962C8B-B14F-4D97-AF65-F5344CB8AC3E}">
        <p14:creationId xmlns:p14="http://schemas.microsoft.com/office/powerpoint/2010/main" val="4219885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16</a:t>
            </a:fld>
            <a:endParaRPr lang="en-US" altLang="fr-FR"/>
          </a:p>
        </p:txBody>
      </p:sp>
    </p:spTree>
    <p:extLst>
      <p:ext uri="{BB962C8B-B14F-4D97-AF65-F5344CB8AC3E}">
        <p14:creationId xmlns:p14="http://schemas.microsoft.com/office/powerpoint/2010/main" val="333223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17</a:t>
            </a:fld>
            <a:endParaRPr lang="en-US" altLang="fr-FR"/>
          </a:p>
        </p:txBody>
      </p:sp>
    </p:spTree>
    <p:extLst>
      <p:ext uri="{BB962C8B-B14F-4D97-AF65-F5344CB8AC3E}">
        <p14:creationId xmlns:p14="http://schemas.microsoft.com/office/powerpoint/2010/main" val="365235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18</a:t>
            </a:fld>
            <a:endParaRPr lang="en-US" altLang="fr-FR"/>
          </a:p>
        </p:txBody>
      </p:sp>
    </p:spTree>
    <p:extLst>
      <p:ext uri="{BB962C8B-B14F-4D97-AF65-F5344CB8AC3E}">
        <p14:creationId xmlns:p14="http://schemas.microsoft.com/office/powerpoint/2010/main" val="148357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1BDE1AF-BCB9-EE4A-BC4C-B408AC429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EE98BA2-EB6C-6547-BE82-356A367F8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a:p>
        </p:txBody>
      </p:sp>
      <p:sp>
        <p:nvSpPr>
          <p:cNvPr id="35843" name="Slide Number Placeholder 3">
            <a:extLst>
              <a:ext uri="{FF2B5EF4-FFF2-40B4-BE49-F238E27FC236}">
                <a16:creationId xmlns:a16="http://schemas.microsoft.com/office/drawing/2014/main" id="{5EF5B1CE-4F31-E042-B12A-0C2240ED5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1CF63F-5191-224B-93FE-2A7B3FB2AE19}" type="slidenum">
              <a:rPr lang="en-US" altLang="fr-FR"/>
              <a:pPr>
                <a:spcBef>
                  <a:spcPct val="0"/>
                </a:spcBef>
              </a:pPr>
              <a:t>19</a:t>
            </a:fld>
            <a:endParaRPr lang="en-US" altLang="fr-FR"/>
          </a:p>
        </p:txBody>
      </p:sp>
    </p:spTree>
    <p:extLst>
      <p:ext uri="{BB962C8B-B14F-4D97-AF65-F5344CB8AC3E}">
        <p14:creationId xmlns:p14="http://schemas.microsoft.com/office/powerpoint/2010/main" val="196722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20</a:t>
            </a:fld>
            <a:endParaRPr lang="en-US" altLang="fr-FR"/>
          </a:p>
        </p:txBody>
      </p:sp>
    </p:spTree>
    <p:extLst>
      <p:ext uri="{BB962C8B-B14F-4D97-AF65-F5344CB8AC3E}">
        <p14:creationId xmlns:p14="http://schemas.microsoft.com/office/powerpoint/2010/main" val="70747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E87B00-B06B-4C46-962B-3797A076765E}" type="slidenum">
              <a:rPr lang="en-US" smtClean="0"/>
              <a:t>2</a:t>
            </a:fld>
            <a:endParaRPr lang="en-US"/>
          </a:p>
        </p:txBody>
      </p:sp>
    </p:spTree>
    <p:extLst>
      <p:ext uri="{BB962C8B-B14F-4D97-AF65-F5344CB8AC3E}">
        <p14:creationId xmlns:p14="http://schemas.microsoft.com/office/powerpoint/2010/main" val="35792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21</a:t>
            </a:fld>
            <a:endParaRPr lang="en-US" altLang="fr-FR"/>
          </a:p>
        </p:txBody>
      </p:sp>
    </p:spTree>
    <p:extLst>
      <p:ext uri="{BB962C8B-B14F-4D97-AF65-F5344CB8AC3E}">
        <p14:creationId xmlns:p14="http://schemas.microsoft.com/office/powerpoint/2010/main" val="766304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22</a:t>
            </a:fld>
            <a:endParaRPr lang="en-US" altLang="fr-FR"/>
          </a:p>
        </p:txBody>
      </p:sp>
    </p:spTree>
    <p:extLst>
      <p:ext uri="{BB962C8B-B14F-4D97-AF65-F5344CB8AC3E}">
        <p14:creationId xmlns:p14="http://schemas.microsoft.com/office/powerpoint/2010/main" val="342858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23</a:t>
            </a:fld>
            <a:endParaRPr lang="en-US" altLang="fr-FR"/>
          </a:p>
        </p:txBody>
      </p:sp>
    </p:spTree>
    <p:extLst>
      <p:ext uri="{BB962C8B-B14F-4D97-AF65-F5344CB8AC3E}">
        <p14:creationId xmlns:p14="http://schemas.microsoft.com/office/powerpoint/2010/main" val="374411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3E87B00-B06B-4C46-962B-3797A076765E}" type="slidenum">
              <a:rPr lang="en-US" smtClean="0"/>
              <a:t>4</a:t>
            </a:fld>
            <a:endParaRPr lang="en-US"/>
          </a:p>
        </p:txBody>
      </p:sp>
    </p:spTree>
    <p:extLst>
      <p:ext uri="{BB962C8B-B14F-4D97-AF65-F5344CB8AC3E}">
        <p14:creationId xmlns:p14="http://schemas.microsoft.com/office/powerpoint/2010/main" val="52706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87B00-B06B-4C46-962B-3797A076765E}" type="slidenum">
              <a:rPr lang="en-US" smtClean="0"/>
              <a:t>5</a:t>
            </a:fld>
            <a:endParaRPr lang="en-US"/>
          </a:p>
        </p:txBody>
      </p:sp>
    </p:spTree>
    <p:extLst>
      <p:ext uri="{BB962C8B-B14F-4D97-AF65-F5344CB8AC3E}">
        <p14:creationId xmlns:p14="http://schemas.microsoft.com/office/powerpoint/2010/main" val="275919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1BDE1AF-BCB9-EE4A-BC4C-B408AC429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EE98BA2-EB6C-6547-BE82-356A367F8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a:p>
        </p:txBody>
      </p:sp>
      <p:sp>
        <p:nvSpPr>
          <p:cNvPr id="35843" name="Slide Number Placeholder 3">
            <a:extLst>
              <a:ext uri="{FF2B5EF4-FFF2-40B4-BE49-F238E27FC236}">
                <a16:creationId xmlns:a16="http://schemas.microsoft.com/office/drawing/2014/main" id="{5EF5B1CE-4F31-E042-B12A-0C2240ED5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1CF63F-5191-224B-93FE-2A7B3FB2AE19}" type="slidenum">
              <a:rPr lang="en-US" altLang="fr-FR"/>
              <a:pPr>
                <a:spcBef>
                  <a:spcPct val="0"/>
                </a:spcBef>
              </a:pPr>
              <a:t>6</a:t>
            </a:fld>
            <a:endParaRPr lang="en-US" altLang="fr-FR"/>
          </a:p>
        </p:txBody>
      </p:sp>
    </p:spTree>
    <p:extLst>
      <p:ext uri="{BB962C8B-B14F-4D97-AF65-F5344CB8AC3E}">
        <p14:creationId xmlns:p14="http://schemas.microsoft.com/office/powerpoint/2010/main" val="48205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122253-8770-A948-B388-DB823AB94A0B}" type="slidenum">
              <a:rPr lang="en-US" smtClean="0"/>
              <a:pPr/>
              <a:t>7</a:t>
            </a:fld>
            <a:endParaRPr lang="en-US" dirty="0"/>
          </a:p>
        </p:txBody>
      </p:sp>
    </p:spTree>
    <p:extLst>
      <p:ext uri="{BB962C8B-B14F-4D97-AF65-F5344CB8AC3E}">
        <p14:creationId xmlns:p14="http://schemas.microsoft.com/office/powerpoint/2010/main" val="184315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122253-8770-A948-B388-DB823AB94A0B}" type="slidenum">
              <a:rPr lang="en-US" smtClean="0"/>
              <a:pPr/>
              <a:t>8</a:t>
            </a:fld>
            <a:endParaRPr lang="en-US" dirty="0"/>
          </a:p>
        </p:txBody>
      </p:sp>
    </p:spTree>
    <p:extLst>
      <p:ext uri="{BB962C8B-B14F-4D97-AF65-F5344CB8AC3E}">
        <p14:creationId xmlns:p14="http://schemas.microsoft.com/office/powerpoint/2010/main" val="272415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122253-8770-A948-B388-DB823AB94A0B}" type="slidenum">
              <a:rPr lang="en-US" smtClean="0"/>
              <a:pPr/>
              <a:t>9</a:t>
            </a:fld>
            <a:endParaRPr lang="en-US" dirty="0"/>
          </a:p>
        </p:txBody>
      </p:sp>
    </p:spTree>
    <p:extLst>
      <p:ext uri="{BB962C8B-B14F-4D97-AF65-F5344CB8AC3E}">
        <p14:creationId xmlns:p14="http://schemas.microsoft.com/office/powerpoint/2010/main" val="4058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57AD23F-919D-0245-A9E0-7330B33CF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09B318D-ABEA-8F4C-972E-E2324C65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fr-FR" dirty="0"/>
          </a:p>
        </p:txBody>
      </p:sp>
      <p:sp>
        <p:nvSpPr>
          <p:cNvPr id="33795" name="Slide Number Placeholder 3">
            <a:extLst>
              <a:ext uri="{FF2B5EF4-FFF2-40B4-BE49-F238E27FC236}">
                <a16:creationId xmlns:a16="http://schemas.microsoft.com/office/drawing/2014/main" id="{A30760EE-E047-0B42-8709-7F230C427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643D2-3B3F-5C41-8828-FB8123F91EA2}" type="slidenum">
              <a:rPr lang="en-US" altLang="fr-FR"/>
              <a:pPr>
                <a:spcBef>
                  <a:spcPct val="0"/>
                </a:spcBef>
              </a:pPr>
              <a:t>10</a:t>
            </a:fld>
            <a:endParaRPr lang="en-US" altLang="fr-FR"/>
          </a:p>
        </p:txBody>
      </p:sp>
    </p:spTree>
    <p:extLst>
      <p:ext uri="{BB962C8B-B14F-4D97-AF65-F5344CB8AC3E}">
        <p14:creationId xmlns:p14="http://schemas.microsoft.com/office/powerpoint/2010/main" val="558401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09363" y="1302974"/>
            <a:ext cx="7831718" cy="2523789"/>
          </a:xfrm>
        </p:spPr>
        <p:txBody>
          <a:bodyPr anchor="b"/>
          <a:lstStyle>
            <a:lvl1pPr algn="l">
              <a:defRPr sz="6000">
                <a:solidFill>
                  <a:srgbClr val="162559"/>
                </a:solidFill>
                <a:latin typeface="+mn-lt"/>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809363" y="3918838"/>
            <a:ext cx="7831717" cy="1655762"/>
          </a:xfrm>
        </p:spPr>
        <p:txBody>
          <a:bodyPr/>
          <a:lstStyle>
            <a:lvl1pPr marL="0" indent="0" algn="l">
              <a:buNone/>
              <a:defRPr sz="2400">
                <a:solidFill>
                  <a:schemeClr val="bg1">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469C867-AA10-42FE-9900-474239875666}" type="datetimeFigureOut">
              <a:rPr lang="de-DE" smtClean="0"/>
              <a:t>14.12.18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4A372C8-FA9B-496A-8105-5356EB5E347F}" type="slidenum">
              <a:rPr lang="de-DE" smtClean="0"/>
              <a:t>‹#›</a:t>
            </a:fld>
            <a:endParaRPr lang="de-DE"/>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877" y="708586"/>
            <a:ext cx="7451610" cy="169837"/>
          </a:xfrm>
          <a:prstGeom prst="rect">
            <a:avLst/>
          </a:prstGeom>
        </p:spPr>
      </p:pic>
      <p:grpSp>
        <p:nvGrpSpPr>
          <p:cNvPr id="17" name="Gruppieren 16"/>
          <p:cNvGrpSpPr/>
          <p:nvPr userDrawn="1"/>
        </p:nvGrpSpPr>
        <p:grpSpPr>
          <a:xfrm>
            <a:off x="-1174434" y="3707999"/>
            <a:ext cx="2223127" cy="2979959"/>
            <a:chOff x="-1959104" y="1323973"/>
            <a:chExt cx="3764385" cy="5045918"/>
          </a:xfrm>
        </p:grpSpPr>
        <p:sp>
          <p:nvSpPr>
            <p:cNvPr id="18"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9"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0"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1"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2"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3"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pic>
        <p:nvPicPr>
          <p:cNvPr id="24" name="Picture 2" descr="N:\Horizon_Projekte\MOVE_VB_UT_5040_Karl_UL\Proposal\4_Logo\Move-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21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789926"/>
            <a:ext cx="7694550" cy="1325563"/>
          </a:xfrm>
        </p:spPr>
        <p:txBody>
          <a:bodyPr/>
          <a:lstStyle>
            <a:lvl1pPr>
              <a:defRPr>
                <a:solidFill>
                  <a:srgbClr val="162559"/>
                </a:solidFill>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2250425"/>
            <a:ext cx="7694550" cy="4013575"/>
          </a:xfrm>
        </p:spPr>
        <p:txBody>
          <a:bodyPr vert="eaVert"/>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0469C867-AA10-42FE-9900-474239875666}" type="datetimeFigureOut">
              <a:rPr lang="de-DE" smtClean="0"/>
              <a:t>14.12.18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4A372C8-FA9B-496A-8105-5356EB5E347F}" type="slidenum">
              <a:rPr lang="de-DE" smtClean="0"/>
              <a:t>‹#›</a:t>
            </a:fld>
            <a:endParaRPr lang="de-DE"/>
          </a:p>
        </p:txBody>
      </p:sp>
      <p:pic>
        <p:nvPicPr>
          <p:cNvPr id="7"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uppieren 7"/>
          <p:cNvGrpSpPr/>
          <p:nvPr userDrawn="1"/>
        </p:nvGrpSpPr>
        <p:grpSpPr>
          <a:xfrm>
            <a:off x="-1174434" y="3707999"/>
            <a:ext cx="2223127" cy="2979959"/>
            <a:chOff x="-1959104" y="1323973"/>
            <a:chExt cx="3764385" cy="5045918"/>
          </a:xfrm>
        </p:grpSpPr>
        <p:sp>
          <p:nvSpPr>
            <p:cNvPr id="9"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0"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277114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76799"/>
            <a:ext cx="1664325" cy="5500163"/>
          </a:xfrm>
        </p:spPr>
        <p:txBody>
          <a:bodyPr vert="eaVert"/>
          <a:lstStyle>
            <a:lvl1pPr>
              <a:defRPr>
                <a:solidFill>
                  <a:srgbClr val="162559"/>
                </a:solidFill>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676799"/>
            <a:ext cx="5800725" cy="5500163"/>
          </a:xfrm>
        </p:spPr>
        <p:txBody>
          <a:bodyPr vert="eaVert"/>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0469C867-AA10-42FE-9900-474239875666}" type="datetimeFigureOut">
              <a:rPr lang="de-DE" smtClean="0"/>
              <a:t>14.12.18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4A372C8-FA9B-496A-8105-5356EB5E347F}" type="slidenum">
              <a:rPr lang="de-DE" smtClean="0"/>
              <a:t>‹#›</a:t>
            </a:fld>
            <a:endParaRPr lang="de-DE"/>
          </a:p>
        </p:txBody>
      </p:sp>
      <p:pic>
        <p:nvPicPr>
          <p:cNvPr id="7"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uppieren 7"/>
          <p:cNvGrpSpPr/>
          <p:nvPr userDrawn="1"/>
        </p:nvGrpSpPr>
        <p:grpSpPr>
          <a:xfrm>
            <a:off x="-1174434" y="3707999"/>
            <a:ext cx="2223127" cy="2979959"/>
            <a:chOff x="-1959104" y="1323973"/>
            <a:chExt cx="3764385" cy="5045918"/>
          </a:xfrm>
        </p:grpSpPr>
        <p:sp>
          <p:nvSpPr>
            <p:cNvPr id="9"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0"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391240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58250" y="614034"/>
            <a:ext cx="7593750" cy="1076655"/>
          </a:xfrm>
        </p:spPr>
        <p:txBody>
          <a:bodyPr/>
          <a:lstStyle>
            <a:lvl1pPr>
              <a:defRPr>
                <a:solidFill>
                  <a:srgbClr val="162559"/>
                </a:solidFill>
              </a:defRPr>
            </a:lvl1pPr>
          </a:lstStyle>
          <a:p>
            <a:r>
              <a:rPr lang="de-DE" dirty="0"/>
              <a:t>Titelmasterformat durch Klicken bearbeiten</a:t>
            </a:r>
            <a:endParaRPr lang="en-US" dirty="0"/>
          </a:p>
        </p:txBody>
      </p:sp>
      <p:sp>
        <p:nvSpPr>
          <p:cNvPr id="3" name="Content Placeholder 2"/>
          <p:cNvSpPr>
            <a:spLocks noGrp="1"/>
          </p:cNvSpPr>
          <p:nvPr>
            <p:ph idx="1"/>
          </p:nvPr>
        </p:nvSpPr>
        <p:spPr>
          <a:xfrm>
            <a:off x="758250" y="1825625"/>
            <a:ext cx="7593750" cy="4351338"/>
          </a:xfrm>
        </p:spPr>
        <p:txBody>
          <a:bodyPr/>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0469C867-AA10-42FE-9900-474239875666}" type="datetimeFigureOut">
              <a:rPr lang="de-DE" smtClean="0"/>
              <a:t>14.12.18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4A372C8-FA9B-496A-8105-5356EB5E347F}" type="slidenum">
              <a:rPr lang="de-DE" smtClean="0"/>
              <a:t>‹#›</a:t>
            </a:fld>
            <a:endParaRPr lang="de-DE"/>
          </a:p>
        </p:txBody>
      </p:sp>
      <p:grpSp>
        <p:nvGrpSpPr>
          <p:cNvPr id="8" name="Gruppieren 7"/>
          <p:cNvGrpSpPr/>
          <p:nvPr userDrawn="1"/>
        </p:nvGrpSpPr>
        <p:grpSpPr>
          <a:xfrm>
            <a:off x="-1174434" y="3707999"/>
            <a:ext cx="2223127" cy="2979959"/>
            <a:chOff x="-1959104" y="1323973"/>
            <a:chExt cx="3764385" cy="5045918"/>
          </a:xfrm>
        </p:grpSpPr>
        <p:sp>
          <p:nvSpPr>
            <p:cNvPr id="9"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0"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334190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09362" y="1145157"/>
            <a:ext cx="7701225" cy="3296946"/>
          </a:xfrm>
        </p:spPr>
        <p:txBody>
          <a:bodyPr anchor="b"/>
          <a:lstStyle>
            <a:lvl1pPr>
              <a:defRPr sz="6000">
                <a:solidFill>
                  <a:srgbClr val="162559"/>
                </a:solidFill>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809362" y="4564684"/>
            <a:ext cx="7701225" cy="1524967"/>
          </a:xfrm>
        </p:spPr>
        <p:txBody>
          <a:bodyPr/>
          <a:lstStyle>
            <a:lvl1pPr marL="0" indent="0">
              <a:buNone/>
              <a:defRPr sz="2400">
                <a:solidFill>
                  <a:srgbClr val="162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4" name="Date Placeholder 3"/>
          <p:cNvSpPr>
            <a:spLocks noGrp="1"/>
          </p:cNvSpPr>
          <p:nvPr>
            <p:ph type="dt" sz="half" idx="10"/>
          </p:nvPr>
        </p:nvSpPr>
        <p:spPr/>
        <p:txBody>
          <a:bodyPr/>
          <a:lstStyle/>
          <a:p>
            <a:fld id="{0469C867-AA10-42FE-9900-474239875666}" type="datetimeFigureOut">
              <a:rPr lang="de-DE" smtClean="0"/>
              <a:t>14.12.18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4A372C8-FA9B-496A-8105-5356EB5E347F}" type="slidenum">
              <a:rPr lang="de-DE" smtClean="0"/>
              <a:t>‹#›</a:t>
            </a:fld>
            <a:endParaRPr lang="de-DE"/>
          </a:p>
        </p:txBody>
      </p:sp>
      <p:pic>
        <p:nvPicPr>
          <p:cNvPr id="7"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uppieren 7"/>
          <p:cNvGrpSpPr/>
          <p:nvPr userDrawn="1"/>
        </p:nvGrpSpPr>
        <p:grpSpPr>
          <a:xfrm>
            <a:off x="-1174434" y="3707999"/>
            <a:ext cx="2223127" cy="2979959"/>
            <a:chOff x="-1959104" y="1323973"/>
            <a:chExt cx="3764385" cy="5045918"/>
          </a:xfrm>
        </p:grpSpPr>
        <p:sp>
          <p:nvSpPr>
            <p:cNvPr id="9"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0"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172714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28650" y="655200"/>
            <a:ext cx="7550550" cy="1035489"/>
          </a:xfrm>
        </p:spPr>
        <p:txBody>
          <a:bodyPr/>
          <a:lstStyle>
            <a:lvl1pPr>
              <a:defRPr>
                <a:solidFill>
                  <a:srgbClr val="162559"/>
                </a:solidFill>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628650" y="1825625"/>
            <a:ext cx="3672450" cy="4351338"/>
          </a:xfrm>
        </p:spPr>
        <p:txBody>
          <a:bodyPr/>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506750" y="1825625"/>
            <a:ext cx="3672450" cy="4351338"/>
          </a:xfrm>
        </p:spPr>
        <p:txBody>
          <a:bodyPr/>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0469C867-AA10-42FE-9900-474239875666}" type="datetimeFigureOut">
              <a:rPr lang="de-DE" smtClean="0"/>
              <a:t>14.12.18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4A372C8-FA9B-496A-8105-5356EB5E347F}" type="slidenum">
              <a:rPr lang="de-DE" smtClean="0"/>
              <a:t>‹#›</a:t>
            </a:fld>
            <a:endParaRPr lang="de-DE"/>
          </a:p>
        </p:txBody>
      </p:sp>
      <p:pic>
        <p:nvPicPr>
          <p:cNvPr id="8"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uppieren 8"/>
          <p:cNvGrpSpPr/>
          <p:nvPr userDrawn="1"/>
        </p:nvGrpSpPr>
        <p:grpSpPr>
          <a:xfrm>
            <a:off x="-1174434" y="3707999"/>
            <a:ext cx="2223127" cy="2979959"/>
            <a:chOff x="-1959104" y="1323973"/>
            <a:chExt cx="3764385" cy="5045918"/>
          </a:xfrm>
        </p:grpSpPr>
        <p:sp>
          <p:nvSpPr>
            <p:cNvPr id="10"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1"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5"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230586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7968" y="789995"/>
            <a:ext cx="7533233" cy="1122086"/>
          </a:xfrm>
        </p:spPr>
        <p:txBody>
          <a:bodyPr/>
          <a:lstStyle>
            <a:lvl1pPr>
              <a:defRPr>
                <a:solidFill>
                  <a:srgbClr val="162559"/>
                </a:solidFill>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717968" y="1993407"/>
            <a:ext cx="3673583" cy="823912"/>
          </a:xfrm>
        </p:spPr>
        <p:txBody>
          <a:bodyPr anchor="b"/>
          <a:lstStyle>
            <a:lvl1pPr marL="0" indent="0">
              <a:buNone/>
              <a:defRPr sz="2400" b="1">
                <a:solidFill>
                  <a:srgbClr val="F1940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7968" y="2851199"/>
            <a:ext cx="3673583" cy="3338464"/>
          </a:xfrm>
        </p:spPr>
        <p:txBody>
          <a:bodyPr/>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470577" y="1993407"/>
            <a:ext cx="3780624" cy="823912"/>
          </a:xfrm>
        </p:spPr>
        <p:txBody>
          <a:bodyPr anchor="b"/>
          <a:lstStyle>
            <a:lvl1pPr marL="0" indent="0">
              <a:buNone/>
              <a:defRPr sz="2400" b="1">
                <a:solidFill>
                  <a:srgbClr val="F1940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470577" y="2851199"/>
            <a:ext cx="3780624" cy="3338463"/>
          </a:xfrm>
        </p:spPr>
        <p:txBody>
          <a:bodyPr/>
          <a:lstStyle>
            <a:lvl1pPr>
              <a:defRPr>
                <a:solidFill>
                  <a:srgbClr val="162559"/>
                </a:solidFill>
              </a:defRPr>
            </a:lvl1pPr>
            <a:lvl2pPr>
              <a:buClr>
                <a:srgbClr val="F1940C"/>
              </a:buClr>
              <a:defRPr>
                <a:solidFill>
                  <a:srgbClr val="162559"/>
                </a:solidFill>
              </a:defRPr>
            </a:lvl2pPr>
            <a:lvl3pPr>
              <a:defRPr>
                <a:solidFill>
                  <a:srgbClr val="162559"/>
                </a:solidFill>
              </a:defRPr>
            </a:lvl3pPr>
            <a:lvl4pPr>
              <a:buClr>
                <a:srgbClr val="F1940C"/>
              </a:buClr>
              <a:defRPr>
                <a:solidFill>
                  <a:srgbClr val="162559"/>
                </a:solidFill>
              </a:defRPr>
            </a:lvl4pPr>
            <a:lvl5pPr>
              <a:defRPr>
                <a:solidFill>
                  <a:srgbClr val="16255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0469C867-AA10-42FE-9900-474239875666}" type="datetimeFigureOut">
              <a:rPr lang="de-DE" smtClean="0"/>
              <a:t>14.12.18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4A372C8-FA9B-496A-8105-5356EB5E347F}" type="slidenum">
              <a:rPr lang="de-DE" smtClean="0"/>
              <a:t>‹#›</a:t>
            </a:fld>
            <a:endParaRPr lang="de-DE"/>
          </a:p>
        </p:txBody>
      </p:sp>
      <p:pic>
        <p:nvPicPr>
          <p:cNvPr id="10"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uppieren 10"/>
          <p:cNvGrpSpPr/>
          <p:nvPr userDrawn="1"/>
        </p:nvGrpSpPr>
        <p:grpSpPr>
          <a:xfrm>
            <a:off x="-1174434" y="3707999"/>
            <a:ext cx="2223127" cy="2979959"/>
            <a:chOff x="-1959104" y="1323973"/>
            <a:chExt cx="3764385" cy="5045918"/>
          </a:xfrm>
        </p:grpSpPr>
        <p:sp>
          <p:nvSpPr>
            <p:cNvPr id="12"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3"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5"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6"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7"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361807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28650" y="598585"/>
            <a:ext cx="7886700" cy="1325563"/>
          </a:xfrm>
        </p:spPr>
        <p:txBody>
          <a:bodyPr/>
          <a:lstStyle>
            <a:lvl1pPr>
              <a:defRPr>
                <a:solidFill>
                  <a:srgbClr val="162559"/>
                </a:solidFill>
              </a:defRPr>
            </a:lvl1p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fld id="{0469C867-AA10-42FE-9900-474239875666}" type="datetimeFigureOut">
              <a:rPr lang="de-DE" smtClean="0"/>
              <a:t>14.12.18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4A372C8-FA9B-496A-8105-5356EB5E347F}" type="slidenum">
              <a:rPr lang="de-DE" smtClean="0"/>
              <a:t>‹#›</a:t>
            </a:fld>
            <a:endParaRPr lang="de-DE"/>
          </a:p>
        </p:txBody>
      </p:sp>
      <p:pic>
        <p:nvPicPr>
          <p:cNvPr id="6"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uppieren 6"/>
          <p:cNvGrpSpPr/>
          <p:nvPr userDrawn="1"/>
        </p:nvGrpSpPr>
        <p:grpSpPr>
          <a:xfrm>
            <a:off x="-1174434" y="3707999"/>
            <a:ext cx="2223127" cy="2979959"/>
            <a:chOff x="-1959104" y="1323973"/>
            <a:chExt cx="3764385" cy="5045918"/>
          </a:xfrm>
        </p:grpSpPr>
        <p:sp>
          <p:nvSpPr>
            <p:cNvPr id="8"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9"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0"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38373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9C867-AA10-42FE-9900-474239875666}" type="datetimeFigureOut">
              <a:rPr lang="de-DE" smtClean="0"/>
              <a:t>14.12.18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4A372C8-FA9B-496A-8105-5356EB5E347F}" type="slidenum">
              <a:rPr lang="de-DE" smtClean="0"/>
              <a:t>‹#›</a:t>
            </a:fld>
            <a:endParaRPr lang="de-DE"/>
          </a:p>
        </p:txBody>
      </p:sp>
      <p:pic>
        <p:nvPicPr>
          <p:cNvPr id="5"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uppieren 5"/>
          <p:cNvGrpSpPr/>
          <p:nvPr userDrawn="1"/>
        </p:nvGrpSpPr>
        <p:grpSpPr>
          <a:xfrm>
            <a:off x="-1174434" y="3707999"/>
            <a:ext cx="2223127" cy="2979959"/>
            <a:chOff x="-1959104" y="1323973"/>
            <a:chExt cx="3764385" cy="5045918"/>
          </a:xfrm>
        </p:grpSpPr>
        <p:sp>
          <p:nvSpPr>
            <p:cNvPr id="7"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8"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9"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0"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345851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162559"/>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solidFill>
                  <a:srgbClr val="162559"/>
                </a:solidFill>
              </a:defRPr>
            </a:lvl1pPr>
            <a:lvl2pPr>
              <a:buClr>
                <a:srgbClr val="F1940C"/>
              </a:buClr>
              <a:defRPr sz="2800">
                <a:solidFill>
                  <a:srgbClr val="162559"/>
                </a:solidFill>
              </a:defRPr>
            </a:lvl2pPr>
            <a:lvl3pPr>
              <a:defRPr sz="2400">
                <a:solidFill>
                  <a:srgbClr val="162559"/>
                </a:solidFill>
              </a:defRPr>
            </a:lvl3pPr>
            <a:lvl4pPr>
              <a:buClr>
                <a:srgbClr val="F1940C"/>
              </a:buClr>
              <a:defRPr sz="2000">
                <a:solidFill>
                  <a:srgbClr val="162559"/>
                </a:solidFill>
              </a:defRPr>
            </a:lvl4pPr>
            <a:lvl5pPr>
              <a:defRPr sz="2000">
                <a:solidFill>
                  <a:srgbClr val="162559"/>
                </a:solidFill>
              </a:defRPr>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rgbClr val="1625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0469C867-AA10-42FE-9900-474239875666}" type="datetimeFigureOut">
              <a:rPr lang="de-DE" smtClean="0"/>
              <a:t>14.12.18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4A372C8-FA9B-496A-8105-5356EB5E347F}" type="slidenum">
              <a:rPr lang="de-DE" smtClean="0"/>
              <a:t>‹#›</a:t>
            </a:fld>
            <a:endParaRPr lang="de-DE"/>
          </a:p>
        </p:txBody>
      </p:sp>
      <p:pic>
        <p:nvPicPr>
          <p:cNvPr id="8"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uppieren 8"/>
          <p:cNvGrpSpPr/>
          <p:nvPr userDrawn="1"/>
        </p:nvGrpSpPr>
        <p:grpSpPr>
          <a:xfrm>
            <a:off x="-1174434" y="3707999"/>
            <a:ext cx="2223127" cy="2979959"/>
            <a:chOff x="-1959104" y="1323973"/>
            <a:chExt cx="3764385" cy="5045918"/>
          </a:xfrm>
        </p:grpSpPr>
        <p:sp>
          <p:nvSpPr>
            <p:cNvPr id="10"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1"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5"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221483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35600"/>
            <a:ext cx="2949178" cy="1600200"/>
          </a:xfrm>
        </p:spPr>
        <p:txBody>
          <a:bodyPr anchor="b"/>
          <a:lstStyle>
            <a:lvl1pPr>
              <a:defRPr sz="3200">
                <a:solidFill>
                  <a:srgbClr val="162559"/>
                </a:solidFill>
              </a:defRPr>
            </a:lvl1pPr>
          </a:lstStyle>
          <a:p>
            <a:r>
              <a:rPr lang="de-DE" dirty="0"/>
              <a:t>Titelmasterformat durch Klicken bearbeiten</a:t>
            </a:r>
            <a:endParaRPr lang="en-US" dirty="0"/>
          </a:p>
        </p:txBody>
      </p:sp>
      <p:sp>
        <p:nvSpPr>
          <p:cNvPr id="3" name="Picture Placeholder 2"/>
          <p:cNvSpPr>
            <a:spLocks noGrp="1" noChangeAspect="1"/>
          </p:cNvSpPr>
          <p:nvPr>
            <p:ph type="pic" idx="1"/>
          </p:nvPr>
        </p:nvSpPr>
        <p:spPr>
          <a:xfrm>
            <a:off x="3887391" y="965826"/>
            <a:ext cx="4629150" cy="4873625"/>
          </a:xfrm>
        </p:spPr>
        <p:txBody>
          <a:bodyPr anchor="t"/>
          <a:lstStyle>
            <a:lvl1pPr marL="0" indent="0">
              <a:buNone/>
              <a:defRPr sz="3200">
                <a:solidFill>
                  <a:srgbClr val="1625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35800"/>
            <a:ext cx="2949178" cy="3811588"/>
          </a:xfrm>
        </p:spPr>
        <p:txBody>
          <a:bodyPr/>
          <a:lstStyle>
            <a:lvl1pPr marL="0" indent="0">
              <a:buNone/>
              <a:defRPr sz="1600">
                <a:solidFill>
                  <a:srgbClr val="16255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0469C867-AA10-42FE-9900-474239875666}" type="datetimeFigureOut">
              <a:rPr lang="de-DE" smtClean="0"/>
              <a:t>14.12.18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4A372C8-FA9B-496A-8105-5356EB5E347F}" type="slidenum">
              <a:rPr lang="de-DE" smtClean="0"/>
              <a:t>‹#›</a:t>
            </a:fld>
            <a:endParaRPr lang="de-DE"/>
          </a:p>
        </p:txBody>
      </p:sp>
      <p:pic>
        <p:nvPicPr>
          <p:cNvPr id="8" name="Picture 2" descr="N:\Horizon_Projekte\MOVE_VB_UT_5040_Karl_UL\Proposal\4_Logo\Mov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4800" y="52013"/>
            <a:ext cx="2599200" cy="10931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uppieren 8"/>
          <p:cNvGrpSpPr/>
          <p:nvPr userDrawn="1"/>
        </p:nvGrpSpPr>
        <p:grpSpPr>
          <a:xfrm>
            <a:off x="-1174434" y="3707999"/>
            <a:ext cx="2223127" cy="2979959"/>
            <a:chOff x="-1959104" y="1323973"/>
            <a:chExt cx="3764385" cy="5045918"/>
          </a:xfrm>
        </p:grpSpPr>
        <p:sp>
          <p:nvSpPr>
            <p:cNvPr id="10" name="Bogen 3"/>
            <p:cNvSpPr/>
            <p:nvPr userDrawn="1"/>
          </p:nvSpPr>
          <p:spPr>
            <a:xfrm rot="2437978">
              <a:off x="-1959104" y="1884062"/>
              <a:ext cx="3764385" cy="4107686"/>
            </a:xfrm>
            <a:custGeom>
              <a:avLst/>
              <a:gdLst>
                <a:gd name="connsiteX0" fmla="*/ 4808854 w 9617709"/>
                <a:gd name="connsiteY0" fmla="*/ 0 h 10400755"/>
                <a:gd name="connsiteX1" fmla="*/ 9617709 w 9617709"/>
                <a:gd name="connsiteY1" fmla="*/ 5200378 h 10400755"/>
                <a:gd name="connsiteX2" fmla="*/ 4808855 w 9617709"/>
                <a:gd name="connsiteY2" fmla="*/ 5200378 h 10400755"/>
                <a:gd name="connsiteX3" fmla="*/ 4808854 w 9617709"/>
                <a:gd name="connsiteY3" fmla="*/ 0 h 10400755"/>
                <a:gd name="connsiteX0" fmla="*/ 4808854 w 9617709"/>
                <a:gd name="connsiteY0" fmla="*/ 0 h 10400755"/>
                <a:gd name="connsiteX1" fmla="*/ 9617709 w 9617709"/>
                <a:gd name="connsiteY1" fmla="*/ 5200378 h 10400755"/>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8855 w 4808855"/>
                <a:gd name="connsiteY1" fmla="*/ 5292626 h 5292626"/>
                <a:gd name="connsiteX0" fmla="*/ 0 w 4808855"/>
                <a:gd name="connsiteY0" fmla="*/ 92248 h 5292626"/>
                <a:gd name="connsiteX1" fmla="*/ 4808855 w 4808855"/>
                <a:gd name="connsiteY1" fmla="*/ 5292626 h 5292626"/>
                <a:gd name="connsiteX2" fmla="*/ 1 w 4808855"/>
                <a:gd name="connsiteY2" fmla="*/ 5292626 h 5292626"/>
                <a:gd name="connsiteX3" fmla="*/ 0 w 4808855"/>
                <a:gd name="connsiteY3" fmla="*/ 92248 h 5292626"/>
                <a:gd name="connsiteX0" fmla="*/ 301539 w 4808855"/>
                <a:gd name="connsiteY0" fmla="*/ 0 h 5292626"/>
                <a:gd name="connsiteX1" fmla="*/ 4803088 w 4808855"/>
                <a:gd name="connsiteY1" fmla="*/ 5143952 h 5292626"/>
                <a:gd name="connsiteX0" fmla="*/ 0 w 4817239"/>
                <a:gd name="connsiteY0" fmla="*/ 92248 h 5292626"/>
                <a:gd name="connsiteX1" fmla="*/ 4808855 w 4817239"/>
                <a:gd name="connsiteY1" fmla="*/ 5292626 h 5292626"/>
                <a:gd name="connsiteX2" fmla="*/ 1 w 4817239"/>
                <a:gd name="connsiteY2" fmla="*/ 5292626 h 5292626"/>
                <a:gd name="connsiteX3" fmla="*/ 0 w 4817239"/>
                <a:gd name="connsiteY3" fmla="*/ 92248 h 5292626"/>
                <a:gd name="connsiteX0" fmla="*/ 301539 w 4817239"/>
                <a:gd name="connsiteY0" fmla="*/ 0 h 5292626"/>
                <a:gd name="connsiteX1" fmla="*/ 4817239 w 4817239"/>
                <a:gd name="connsiteY1" fmla="*/ 5131198 h 5292626"/>
                <a:gd name="connsiteX0" fmla="*/ 287387 w 4817238"/>
                <a:gd name="connsiteY0" fmla="*/ 12753 h 5292626"/>
                <a:gd name="connsiteX1" fmla="*/ 4808854 w 4817238"/>
                <a:gd name="connsiteY1" fmla="*/ 5292626 h 5292626"/>
                <a:gd name="connsiteX2" fmla="*/ 0 w 4817238"/>
                <a:gd name="connsiteY2" fmla="*/ 5292626 h 5292626"/>
                <a:gd name="connsiteX3" fmla="*/ 287387 w 4817238"/>
                <a:gd name="connsiteY3" fmla="*/ 12753 h 5292626"/>
                <a:gd name="connsiteX0" fmla="*/ 301538 w 4817238"/>
                <a:gd name="connsiteY0" fmla="*/ 0 h 5292626"/>
                <a:gd name="connsiteX1" fmla="*/ 4817238 w 4817238"/>
                <a:gd name="connsiteY1" fmla="*/ 5131198 h 5292626"/>
                <a:gd name="connsiteX0" fmla="*/ 287387 w 4808854"/>
                <a:gd name="connsiteY0" fmla="*/ 12753 h 5292626"/>
                <a:gd name="connsiteX1" fmla="*/ 4808854 w 4808854"/>
                <a:gd name="connsiteY1" fmla="*/ 5292626 h 5292626"/>
                <a:gd name="connsiteX2" fmla="*/ 0 w 4808854"/>
                <a:gd name="connsiteY2" fmla="*/ 5292626 h 5292626"/>
                <a:gd name="connsiteX3" fmla="*/ 287387 w 4808854"/>
                <a:gd name="connsiteY3" fmla="*/ 12753 h 5292626"/>
                <a:gd name="connsiteX0" fmla="*/ 301538 w 4808854"/>
                <a:gd name="connsiteY0" fmla="*/ 0 h 5292626"/>
                <a:gd name="connsiteX1" fmla="*/ 4771816 w 4808854"/>
                <a:gd name="connsiteY1" fmla="*/ 5195277 h 5292626"/>
              </a:gdLst>
              <a:ahLst/>
              <a:cxnLst>
                <a:cxn ang="0">
                  <a:pos x="connsiteX0" y="connsiteY0"/>
                </a:cxn>
                <a:cxn ang="0">
                  <a:pos x="connsiteX1" y="connsiteY1"/>
                </a:cxn>
              </a:cxnLst>
              <a:rect l="l" t="t" r="r" b="b"/>
              <a:pathLst>
                <a:path w="4808854" h="5292626" stroke="0" extrusionOk="0">
                  <a:moveTo>
                    <a:pt x="287387" y="12753"/>
                  </a:moveTo>
                  <a:cubicBezTo>
                    <a:pt x="2943244" y="12753"/>
                    <a:pt x="4808854" y="2420537"/>
                    <a:pt x="4808854" y="5292626"/>
                  </a:cubicBezTo>
                  <a:lnTo>
                    <a:pt x="0" y="5292626"/>
                  </a:lnTo>
                  <a:cubicBezTo>
                    <a:pt x="0" y="3559167"/>
                    <a:pt x="287387" y="1746212"/>
                    <a:pt x="287387" y="12753"/>
                  </a:cubicBezTo>
                  <a:close/>
                </a:path>
                <a:path w="4808854" h="5292626" fill="none">
                  <a:moveTo>
                    <a:pt x="301538" y="0"/>
                  </a:moveTo>
                  <a:cubicBezTo>
                    <a:pt x="2957395" y="0"/>
                    <a:pt x="4771816" y="2323188"/>
                    <a:pt x="4771816" y="519527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sz="1800"/>
            </a:p>
          </p:txBody>
        </p:sp>
        <p:sp>
          <p:nvSpPr>
            <p:cNvPr id="11" name="Freeform 16"/>
            <p:cNvSpPr>
              <a:spLocks/>
            </p:cNvSpPr>
            <p:nvPr userDrawn="1"/>
          </p:nvSpPr>
          <p:spPr bwMode="auto">
            <a:xfrm>
              <a:off x="57882" y="1323973"/>
              <a:ext cx="340853" cy="340853"/>
            </a:xfrm>
            <a:custGeom>
              <a:avLst/>
              <a:gdLst>
                <a:gd name="T0" fmla="*/ 128 w 184"/>
                <a:gd name="T1" fmla="*/ 165 h 185"/>
                <a:gd name="T2" fmla="*/ 19 w 184"/>
                <a:gd name="T3" fmla="*/ 128 h 185"/>
                <a:gd name="T4" fmla="*/ 56 w 184"/>
                <a:gd name="T5" fmla="*/ 20 h 185"/>
                <a:gd name="T6" fmla="*/ 165 w 184"/>
                <a:gd name="T7" fmla="*/ 57 h 185"/>
                <a:gd name="T8" fmla="*/ 128 w 184"/>
                <a:gd name="T9" fmla="*/ 165 h 185"/>
              </a:gdLst>
              <a:ahLst/>
              <a:cxnLst>
                <a:cxn ang="0">
                  <a:pos x="T0" y="T1"/>
                </a:cxn>
                <a:cxn ang="0">
                  <a:pos x="T2" y="T3"/>
                </a:cxn>
                <a:cxn ang="0">
                  <a:pos x="T4" y="T5"/>
                </a:cxn>
                <a:cxn ang="0">
                  <a:pos x="T6" y="T7"/>
                </a:cxn>
                <a:cxn ang="0">
                  <a:pos x="T8" y="T9"/>
                </a:cxn>
              </a:cxnLst>
              <a:rect l="0" t="0" r="r" b="b"/>
              <a:pathLst>
                <a:path w="184" h="185">
                  <a:moveTo>
                    <a:pt x="128" y="165"/>
                  </a:moveTo>
                  <a:cubicBezTo>
                    <a:pt x="88" y="185"/>
                    <a:pt x="39" y="168"/>
                    <a:pt x="19" y="128"/>
                  </a:cubicBezTo>
                  <a:cubicBezTo>
                    <a:pt x="0" y="88"/>
                    <a:pt x="16" y="39"/>
                    <a:pt x="56" y="20"/>
                  </a:cubicBezTo>
                  <a:cubicBezTo>
                    <a:pt x="96" y="0"/>
                    <a:pt x="145" y="17"/>
                    <a:pt x="165" y="57"/>
                  </a:cubicBezTo>
                  <a:cubicBezTo>
                    <a:pt x="184" y="97"/>
                    <a:pt x="168" y="145"/>
                    <a:pt x="128" y="16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14"/>
            <p:cNvSpPr>
              <a:spLocks/>
            </p:cNvSpPr>
            <p:nvPr userDrawn="1"/>
          </p:nvSpPr>
          <p:spPr bwMode="auto">
            <a:xfrm>
              <a:off x="605261" y="2107369"/>
              <a:ext cx="376783" cy="374736"/>
            </a:xfrm>
            <a:custGeom>
              <a:avLst/>
              <a:gdLst>
                <a:gd name="T0" fmla="*/ 65 w 182"/>
                <a:gd name="T1" fmla="*/ 168 h 182"/>
                <a:gd name="T2" fmla="*/ 15 w 182"/>
                <a:gd name="T3" fmla="*/ 65 h 182"/>
                <a:gd name="T4" fmla="*/ 117 w 182"/>
                <a:gd name="T5" fmla="*/ 15 h 182"/>
                <a:gd name="T6" fmla="*/ 168 w 182"/>
                <a:gd name="T7" fmla="*/ 117 h 182"/>
                <a:gd name="T8" fmla="*/ 65 w 182"/>
                <a:gd name="T9" fmla="*/ 168 h 182"/>
              </a:gdLst>
              <a:ahLst/>
              <a:cxnLst>
                <a:cxn ang="0">
                  <a:pos x="T0" y="T1"/>
                </a:cxn>
                <a:cxn ang="0">
                  <a:pos x="T2" y="T3"/>
                </a:cxn>
                <a:cxn ang="0">
                  <a:pos x="T4" y="T5"/>
                </a:cxn>
                <a:cxn ang="0">
                  <a:pos x="T6" y="T7"/>
                </a:cxn>
                <a:cxn ang="0">
                  <a:pos x="T8" y="T9"/>
                </a:cxn>
              </a:cxnLst>
              <a:rect l="0" t="0" r="r" b="b"/>
              <a:pathLst>
                <a:path w="182" h="182">
                  <a:moveTo>
                    <a:pt x="65" y="168"/>
                  </a:moveTo>
                  <a:cubicBezTo>
                    <a:pt x="23" y="154"/>
                    <a:pt x="0" y="108"/>
                    <a:pt x="15" y="65"/>
                  </a:cubicBezTo>
                  <a:cubicBezTo>
                    <a:pt x="29" y="23"/>
                    <a:pt x="75" y="0"/>
                    <a:pt x="117" y="15"/>
                  </a:cubicBezTo>
                  <a:cubicBezTo>
                    <a:pt x="160" y="29"/>
                    <a:pt x="182" y="75"/>
                    <a:pt x="168" y="117"/>
                  </a:cubicBezTo>
                  <a:cubicBezTo>
                    <a:pt x="153" y="160"/>
                    <a:pt x="107" y="182"/>
                    <a:pt x="65" y="168"/>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3" name="Freeform 15"/>
            <p:cNvSpPr>
              <a:spLocks/>
            </p:cNvSpPr>
            <p:nvPr userDrawn="1"/>
          </p:nvSpPr>
          <p:spPr bwMode="auto">
            <a:xfrm>
              <a:off x="850642" y="3174514"/>
              <a:ext cx="549386" cy="546806"/>
            </a:xfrm>
            <a:custGeom>
              <a:avLst/>
              <a:gdLst>
                <a:gd name="T0" fmla="*/ 22 w 211"/>
                <a:gd name="T1" fmla="*/ 146 h 211"/>
                <a:gd name="T2" fmla="*/ 65 w 211"/>
                <a:gd name="T3" fmla="*/ 22 h 211"/>
                <a:gd name="T4" fmla="*/ 189 w 211"/>
                <a:gd name="T5" fmla="*/ 64 h 211"/>
                <a:gd name="T6" fmla="*/ 146 w 211"/>
                <a:gd name="T7" fmla="*/ 189 h 211"/>
                <a:gd name="T8" fmla="*/ 22 w 211"/>
                <a:gd name="T9" fmla="*/ 146 h 211"/>
              </a:gdLst>
              <a:ahLst/>
              <a:cxnLst>
                <a:cxn ang="0">
                  <a:pos x="T0" y="T1"/>
                </a:cxn>
                <a:cxn ang="0">
                  <a:pos x="T2" y="T3"/>
                </a:cxn>
                <a:cxn ang="0">
                  <a:pos x="T4" y="T5"/>
                </a:cxn>
                <a:cxn ang="0">
                  <a:pos x="T6" y="T7"/>
                </a:cxn>
                <a:cxn ang="0">
                  <a:pos x="T8" y="T9"/>
                </a:cxn>
              </a:cxnLst>
              <a:rect l="0" t="0" r="r" b="b"/>
              <a:pathLst>
                <a:path w="211" h="211">
                  <a:moveTo>
                    <a:pt x="22" y="146"/>
                  </a:moveTo>
                  <a:cubicBezTo>
                    <a:pt x="0" y="100"/>
                    <a:pt x="19" y="45"/>
                    <a:pt x="65" y="22"/>
                  </a:cubicBezTo>
                  <a:cubicBezTo>
                    <a:pt x="111" y="0"/>
                    <a:pt x="166" y="19"/>
                    <a:pt x="189" y="64"/>
                  </a:cubicBezTo>
                  <a:cubicBezTo>
                    <a:pt x="211" y="110"/>
                    <a:pt x="192" y="166"/>
                    <a:pt x="146" y="189"/>
                  </a:cubicBezTo>
                  <a:cubicBezTo>
                    <a:pt x="101" y="211"/>
                    <a:pt x="45" y="192"/>
                    <a:pt x="22" y="146"/>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Freeform 17"/>
            <p:cNvSpPr>
              <a:spLocks/>
            </p:cNvSpPr>
            <p:nvPr userDrawn="1"/>
          </p:nvSpPr>
          <p:spPr bwMode="auto">
            <a:xfrm>
              <a:off x="703699" y="4522883"/>
              <a:ext cx="594250" cy="594250"/>
            </a:xfrm>
            <a:custGeom>
              <a:avLst/>
              <a:gdLst>
                <a:gd name="T0" fmla="*/ 19 w 238"/>
                <a:gd name="T1" fmla="*/ 85 h 238"/>
                <a:gd name="T2" fmla="*/ 153 w 238"/>
                <a:gd name="T3" fmla="*/ 19 h 238"/>
                <a:gd name="T4" fmla="*/ 219 w 238"/>
                <a:gd name="T5" fmla="*/ 153 h 238"/>
                <a:gd name="T6" fmla="*/ 85 w 238"/>
                <a:gd name="T7" fmla="*/ 219 h 238"/>
                <a:gd name="T8" fmla="*/ 19 w 238"/>
                <a:gd name="T9" fmla="*/ 85 h 238"/>
              </a:gdLst>
              <a:ahLst/>
              <a:cxnLst>
                <a:cxn ang="0">
                  <a:pos x="T0" y="T1"/>
                </a:cxn>
                <a:cxn ang="0">
                  <a:pos x="T2" y="T3"/>
                </a:cxn>
                <a:cxn ang="0">
                  <a:pos x="T4" y="T5"/>
                </a:cxn>
                <a:cxn ang="0">
                  <a:pos x="T6" y="T7"/>
                </a:cxn>
                <a:cxn ang="0">
                  <a:pos x="T8" y="T9"/>
                </a:cxn>
              </a:cxnLst>
              <a:rect l="0" t="0" r="r" b="b"/>
              <a:pathLst>
                <a:path w="238" h="238">
                  <a:moveTo>
                    <a:pt x="19" y="85"/>
                  </a:moveTo>
                  <a:cubicBezTo>
                    <a:pt x="38" y="30"/>
                    <a:pt x="98" y="0"/>
                    <a:pt x="153" y="19"/>
                  </a:cubicBezTo>
                  <a:cubicBezTo>
                    <a:pt x="208" y="38"/>
                    <a:pt x="238" y="98"/>
                    <a:pt x="219" y="153"/>
                  </a:cubicBezTo>
                  <a:cubicBezTo>
                    <a:pt x="200" y="208"/>
                    <a:pt x="140" y="238"/>
                    <a:pt x="85" y="219"/>
                  </a:cubicBezTo>
                  <a:cubicBezTo>
                    <a:pt x="30" y="200"/>
                    <a:pt x="0" y="140"/>
                    <a:pt x="19" y="85"/>
                  </a:cubicBezTo>
                  <a:close/>
                </a:path>
              </a:pathLst>
            </a:cu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5" name="Oval 13"/>
            <p:cNvSpPr>
              <a:spLocks noChangeArrowheads="1"/>
            </p:cNvSpPr>
            <p:nvPr userDrawn="1"/>
          </p:nvSpPr>
          <p:spPr bwMode="auto">
            <a:xfrm>
              <a:off x="189521" y="5775316"/>
              <a:ext cx="597193" cy="594575"/>
            </a:xfrm>
            <a:prstGeom prst="ellipse">
              <a:avLst/>
            </a:prstGeom>
            <a:solidFill>
              <a:srgbClr val="F39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373228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9C867-AA10-42FE-9900-474239875666}" type="datetimeFigureOut">
              <a:rPr lang="de-DE" smtClean="0"/>
              <a:t>14.12.18</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372C8-FA9B-496A-8105-5356EB5E347F}" type="slidenum">
              <a:rPr lang="de-DE" smtClean="0"/>
              <a:t>‹#›</a:t>
            </a:fld>
            <a:endParaRPr lang="de-DE"/>
          </a:p>
        </p:txBody>
      </p:sp>
    </p:spTree>
    <p:extLst>
      <p:ext uri="{BB962C8B-B14F-4D97-AF65-F5344CB8AC3E}">
        <p14:creationId xmlns:p14="http://schemas.microsoft.com/office/powerpoint/2010/main" val="1010144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rbilu.uni.lu/handle/10993/3669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ute.karl@uni.lu" TargetMode="External"/><Relationship Id="rId1" Type="http://schemas.openxmlformats.org/officeDocument/2006/relationships/slideLayout" Target="../slideLayouts/slideLayout2.xml"/><Relationship Id="rId6" Type="http://schemas.openxmlformats.org/officeDocument/2006/relationships/hyperlink" Target="http://www.move-project.eu/"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9363" y="1302975"/>
            <a:ext cx="7831718" cy="2102378"/>
          </a:xfrm>
        </p:spPr>
        <p:txBody>
          <a:bodyPr>
            <a:noAutofit/>
          </a:bodyPr>
          <a:lstStyle/>
          <a:p>
            <a:r>
              <a:rPr lang="en-GB" sz="3200" dirty="0">
                <a:solidFill>
                  <a:srgbClr val="F1940C"/>
                </a:solidFill>
              </a:rPr>
              <a:t>Designing the (Most) Mobile University: The</a:t>
            </a:r>
            <a:br>
              <a:rPr lang="en-GB" sz="3200" dirty="0">
                <a:solidFill>
                  <a:srgbClr val="F1940C"/>
                </a:solidFill>
              </a:rPr>
            </a:br>
            <a:r>
              <a:rPr lang="en-GB" sz="3200" dirty="0">
                <a:solidFill>
                  <a:srgbClr val="F1940C"/>
                </a:solidFill>
              </a:rPr>
              <a:t>Centrality of International Student Mobility</a:t>
            </a:r>
            <a:br>
              <a:rPr lang="en-GB" sz="3200" dirty="0">
                <a:solidFill>
                  <a:srgbClr val="F1940C"/>
                </a:solidFill>
              </a:rPr>
            </a:br>
            <a:r>
              <a:rPr lang="en-GB" sz="3200" dirty="0">
                <a:solidFill>
                  <a:srgbClr val="F1940C"/>
                </a:solidFill>
              </a:rPr>
              <a:t>in Luxembourg’s Higher Education Policy</a:t>
            </a:r>
            <a:br>
              <a:rPr lang="en-GB" sz="3200" dirty="0">
                <a:solidFill>
                  <a:srgbClr val="F1940C"/>
                </a:solidFill>
              </a:rPr>
            </a:br>
            <a:r>
              <a:rPr lang="en-GB" sz="3200" dirty="0">
                <a:solidFill>
                  <a:srgbClr val="F1940C"/>
                </a:solidFill>
              </a:rPr>
              <a:t>Discourse</a:t>
            </a:r>
          </a:p>
        </p:txBody>
      </p:sp>
      <p:sp>
        <p:nvSpPr>
          <p:cNvPr id="3" name="Untertitel 2"/>
          <p:cNvSpPr>
            <a:spLocks noGrp="1"/>
          </p:cNvSpPr>
          <p:nvPr>
            <p:ph type="subTitle" idx="1"/>
          </p:nvPr>
        </p:nvSpPr>
        <p:spPr>
          <a:xfrm>
            <a:off x="875263" y="3430107"/>
            <a:ext cx="7831717" cy="566665"/>
          </a:xfrm>
        </p:spPr>
        <p:txBody>
          <a:bodyPr>
            <a:normAutofit fontScale="62500" lnSpcReduction="20000"/>
          </a:bodyPr>
          <a:lstStyle/>
          <a:p>
            <a:pPr>
              <a:defRPr/>
            </a:pPr>
            <a:r>
              <a:rPr lang="en-GB" dirty="0"/>
              <a:t>SRHE conference,  6 December</a:t>
            </a:r>
            <a:r>
              <a:rPr lang="en-GB" dirty="0">
                <a:latin typeface="Cambria"/>
                <a:cs typeface="Cambria"/>
              </a:rPr>
              <a:t> 2018 </a:t>
            </a:r>
          </a:p>
          <a:p>
            <a:pPr>
              <a:defRPr/>
            </a:pPr>
            <a:r>
              <a:rPr lang="en-GB" dirty="0">
                <a:latin typeface="Cambria"/>
                <a:cs typeface="Cambria"/>
              </a:rPr>
              <a:t>Newport</a:t>
            </a:r>
          </a:p>
          <a:p>
            <a:endParaRPr lang="en-GB" dirty="0"/>
          </a:p>
        </p:txBody>
      </p:sp>
      <p:sp>
        <p:nvSpPr>
          <p:cNvPr id="4" name="Untertitel 2"/>
          <p:cNvSpPr txBox="1">
            <a:spLocks/>
          </p:cNvSpPr>
          <p:nvPr/>
        </p:nvSpPr>
        <p:spPr>
          <a:xfrm>
            <a:off x="875263" y="4156817"/>
            <a:ext cx="3087137" cy="14048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pPr>
            <a:r>
              <a:rPr lang="en-GB" altLang="fr-FR" dirty="0">
                <a:solidFill>
                  <a:schemeClr val="accent5">
                    <a:lumMod val="50000"/>
                  </a:schemeClr>
                </a:solidFill>
                <a:latin typeface="Cambria" panose="02040503050406030204" pitchFamily="18" charset="0"/>
              </a:rPr>
              <a:t>Emilia Kmiotek-Meier</a:t>
            </a:r>
          </a:p>
          <a:p>
            <a:r>
              <a:rPr lang="en-GB" dirty="0">
                <a:solidFill>
                  <a:schemeClr val="accent5">
                    <a:lumMod val="50000"/>
                  </a:schemeClr>
                </a:solidFill>
                <a:latin typeface="Cambria" panose="02040503050406030204" pitchFamily="18" charset="0"/>
              </a:rPr>
              <a:t>Ute Karl</a:t>
            </a:r>
          </a:p>
          <a:p>
            <a:r>
              <a:rPr lang="en-GB" dirty="0">
                <a:solidFill>
                  <a:schemeClr val="accent5">
                    <a:lumMod val="50000"/>
                  </a:schemeClr>
                </a:solidFill>
                <a:latin typeface="Cambria" panose="02040503050406030204" pitchFamily="18" charset="0"/>
              </a:rPr>
              <a:t>Justin Powell</a:t>
            </a:r>
          </a:p>
        </p:txBody>
      </p:sp>
      <p:sp>
        <p:nvSpPr>
          <p:cNvPr id="5" name="Textfeld 4"/>
          <p:cNvSpPr txBox="1"/>
          <p:nvPr/>
        </p:nvSpPr>
        <p:spPr>
          <a:xfrm>
            <a:off x="875264" y="6153072"/>
            <a:ext cx="7831717" cy="369332"/>
          </a:xfrm>
          <a:prstGeom prst="rect">
            <a:avLst/>
          </a:prstGeom>
          <a:noFill/>
        </p:spPr>
        <p:txBody>
          <a:bodyPr wrap="square" rtlCol="0">
            <a:spAutoFit/>
          </a:bodyPr>
          <a:lstStyle/>
          <a:p>
            <a:endParaRPr lang="en-GB"/>
          </a:p>
        </p:txBody>
      </p:sp>
      <p:pic>
        <p:nvPicPr>
          <p:cNvPr id="9" name="Picture 8">
            <a:extLst>
              <a:ext uri="{FF2B5EF4-FFF2-40B4-BE49-F238E27FC236}">
                <a16:creationId xmlns:a16="http://schemas.microsoft.com/office/drawing/2014/main" id="{CCC544F9-37A2-0C48-A669-862A02D57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031" y="5561653"/>
            <a:ext cx="717050" cy="643335"/>
          </a:xfrm>
          <a:prstGeom prst="rect">
            <a:avLst/>
          </a:prstGeom>
        </p:spPr>
      </p:pic>
      <p:sp>
        <p:nvSpPr>
          <p:cNvPr id="10" name="Untertitel 2">
            <a:extLst>
              <a:ext uri="{FF2B5EF4-FFF2-40B4-BE49-F238E27FC236}">
                <a16:creationId xmlns:a16="http://schemas.microsoft.com/office/drawing/2014/main" id="{E144485C-0F76-3A4E-9271-88749A3369DD}"/>
              </a:ext>
            </a:extLst>
          </p:cNvPr>
          <p:cNvSpPr txBox="1">
            <a:spLocks/>
          </p:cNvSpPr>
          <p:nvPr/>
        </p:nvSpPr>
        <p:spPr>
          <a:xfrm>
            <a:off x="5110480" y="5252638"/>
            <a:ext cx="4033520" cy="14048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pPr>
            <a:endParaRPr lang="en-GB" altLang="fr-FR" dirty="0">
              <a:solidFill>
                <a:schemeClr val="accent5">
                  <a:lumMod val="50000"/>
                </a:schemeClr>
              </a:solidFill>
              <a:latin typeface="Cambria" panose="02040503050406030204" pitchFamily="18" charset="0"/>
            </a:endParaRPr>
          </a:p>
          <a:p>
            <a:r>
              <a:rPr lang="en-GB" sz="1800" dirty="0">
                <a:solidFill>
                  <a:schemeClr val="accent5">
                    <a:lumMod val="60000"/>
                    <a:lumOff val="40000"/>
                  </a:schemeClr>
                </a:solidFill>
                <a:latin typeface="Cambria" panose="02040503050406030204" pitchFamily="18" charset="0"/>
              </a:rPr>
              <a:t>University of Luxembourg</a:t>
            </a:r>
          </a:p>
        </p:txBody>
      </p:sp>
    </p:spTree>
    <p:extLst>
      <p:ext uri="{BB962C8B-B14F-4D97-AF65-F5344CB8AC3E}">
        <p14:creationId xmlns:p14="http://schemas.microsoft.com/office/powerpoint/2010/main" val="67982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ISM in Luxembourg</a:t>
            </a: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789272" y="1160945"/>
            <a:ext cx="8126128" cy="5306116"/>
          </a:xfrm>
        </p:spPr>
        <p:txBody>
          <a:bodyPr rtlCol="0">
            <a:normAutofit/>
          </a:bodyPr>
          <a:lstStyle/>
          <a:p>
            <a:pPr marL="0" indent="0" eaLnBrk="1" fontAlgn="auto" hangingPunct="1">
              <a:spcAft>
                <a:spcPts val="0"/>
              </a:spcAft>
              <a:buFont typeface="Arial"/>
              <a:buNone/>
              <a:defRPr/>
            </a:pPr>
            <a:endParaRPr lang="en-GB" sz="2900" dirty="0"/>
          </a:p>
          <a:p>
            <a:pPr eaLnBrk="1" fontAlgn="auto" hangingPunct="1">
              <a:spcAft>
                <a:spcPts val="0"/>
              </a:spcAft>
              <a:buFont typeface="Arial"/>
              <a:buChar char="•"/>
              <a:defRPr/>
            </a:pPr>
            <a:endParaRPr lang="en-GB" sz="2900" dirty="0"/>
          </a:p>
          <a:p>
            <a:pPr marL="0" indent="0">
              <a:buNone/>
            </a:pPr>
            <a:r>
              <a:rPr lang="en-GB" sz="2900" u="sng" dirty="0"/>
              <a:t>UL – the most international university in the world</a:t>
            </a:r>
          </a:p>
          <a:p>
            <a:r>
              <a:rPr lang="en-GB" sz="2900" dirty="0"/>
              <a:t>number one in the Times World University Ranking 2018: ‘international outlook’</a:t>
            </a:r>
          </a:p>
          <a:p>
            <a:pPr eaLnBrk="1" fontAlgn="auto" hangingPunct="1">
              <a:spcAft>
                <a:spcPts val="0"/>
              </a:spcAft>
              <a:buFont typeface="Arial"/>
              <a:buChar char="•"/>
              <a:defRPr/>
            </a:pPr>
            <a:endParaRPr lang="en-GB" sz="2300" dirty="0"/>
          </a:p>
          <a:p>
            <a:pPr marL="0" indent="0">
              <a:buNone/>
            </a:pPr>
            <a:r>
              <a:rPr lang="en-GB" u="sng" dirty="0"/>
              <a:t>Emphasis on</a:t>
            </a:r>
          </a:p>
          <a:p>
            <a:r>
              <a:rPr lang="en-GB" dirty="0"/>
              <a:t>the importance of student degree outgoing mobility</a:t>
            </a:r>
          </a:p>
          <a:p>
            <a:pPr lvl="1"/>
            <a:r>
              <a:rPr lang="en-GB" dirty="0"/>
              <a:t> especially for Luxembourgish industry</a:t>
            </a:r>
          </a:p>
          <a:p>
            <a:pPr lvl="1"/>
            <a:r>
              <a:rPr lang="en-GB" dirty="0"/>
              <a:t>returning students bring not only knowledge and knowhow but also their networks from abroad </a:t>
            </a:r>
            <a:r>
              <a:rPr lang="en-GB" sz="1800" dirty="0"/>
              <a:t>(</a:t>
            </a:r>
            <a:r>
              <a:rPr lang="en-GB" sz="1800" dirty="0" err="1"/>
              <a:t>Rohstock</a:t>
            </a:r>
            <a:r>
              <a:rPr lang="en-GB" sz="1800" dirty="0"/>
              <a:t> and Schreiber, 2012 )</a:t>
            </a:r>
          </a:p>
          <a:p>
            <a:pPr marL="0" indent="0" eaLnBrk="1" fontAlgn="auto" hangingPunct="1">
              <a:spcAft>
                <a:spcPts val="0"/>
              </a:spcAft>
              <a:buFont typeface="Arial"/>
              <a:buNone/>
              <a:defRPr/>
            </a:pPr>
            <a:endParaRPr lang="en-GB"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10</a:t>
            </a:fld>
            <a:endParaRPr lang="en-US" altLang="fr-FR" sz="1200">
              <a:solidFill>
                <a:srgbClr val="898989"/>
              </a:solidFill>
            </a:endParaRPr>
          </a:p>
        </p:txBody>
      </p:sp>
    </p:spTree>
    <p:extLst>
      <p:ext uri="{BB962C8B-B14F-4D97-AF65-F5344CB8AC3E}">
        <p14:creationId xmlns:p14="http://schemas.microsoft.com/office/powerpoint/2010/main" val="3634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976E931-4D5D-DE42-9266-835990FC26D8}"/>
              </a:ext>
            </a:extLst>
          </p:cNvPr>
          <p:cNvSpPr>
            <a:spLocks noGrp="1"/>
          </p:cNvSpPr>
          <p:nvPr>
            <p:ph type="title"/>
          </p:nvPr>
        </p:nvSpPr>
        <p:spPr>
          <a:xfrm>
            <a:off x="457199" y="2350922"/>
            <a:ext cx="8435009" cy="1478956"/>
          </a:xfrm>
        </p:spPr>
        <p:txBody>
          <a:bodyPr>
            <a:normAutofit/>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 III  Most international? Yes.</a:t>
            </a:r>
            <a:b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br>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…but why?</a:t>
            </a:r>
          </a:p>
        </p:txBody>
      </p:sp>
      <p:sp>
        <p:nvSpPr>
          <p:cNvPr id="34818" name="Slide Number Placeholder 4">
            <a:extLst>
              <a:ext uri="{FF2B5EF4-FFF2-40B4-BE49-F238E27FC236}">
                <a16:creationId xmlns:a16="http://schemas.microsoft.com/office/drawing/2014/main" id="{23BF70E3-72E7-BB4D-A956-A18CFE2620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A08BC0-F6AB-7644-9A53-8F369E672106}" type="slidenum">
              <a:rPr lang="en-US" altLang="fr-FR" sz="1200">
                <a:solidFill>
                  <a:srgbClr val="898989"/>
                </a:solidFill>
              </a:rPr>
              <a:pPr>
                <a:spcBef>
                  <a:spcPct val="0"/>
                </a:spcBef>
                <a:buFontTx/>
                <a:buNone/>
              </a:pPr>
              <a:t>11</a:t>
            </a:fld>
            <a:endParaRPr lang="en-US" altLang="fr-FR" sz="1200">
              <a:solidFill>
                <a:srgbClr val="898989"/>
              </a:solidFill>
            </a:endParaRPr>
          </a:p>
        </p:txBody>
      </p:sp>
    </p:spTree>
    <p:extLst>
      <p:ext uri="{BB962C8B-B14F-4D97-AF65-F5344CB8AC3E}">
        <p14:creationId xmlns:p14="http://schemas.microsoft.com/office/powerpoint/2010/main" val="392226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Data</a:t>
            </a: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229600" cy="5306116"/>
          </a:xfrm>
        </p:spPr>
        <p:txBody>
          <a:bodyPr rtlCol="0">
            <a:normAutofit lnSpcReduction="10000"/>
          </a:bodyPr>
          <a:lstStyle/>
          <a:p>
            <a:pPr marL="0" indent="0" eaLnBrk="1" fontAlgn="auto" hangingPunct="1">
              <a:spcAft>
                <a:spcPts val="0"/>
              </a:spcAft>
              <a:buFont typeface="Arial"/>
              <a:buNone/>
              <a:defRPr/>
            </a:pPr>
            <a:endParaRPr lang="en-GB" sz="2900" dirty="0"/>
          </a:p>
          <a:p>
            <a:r>
              <a:rPr lang="en-GB" dirty="0"/>
              <a:t>No systematically integrated policy at the national level relating to outgoing or incoming student mobility in Luxembourg</a:t>
            </a:r>
          </a:p>
          <a:p>
            <a:pPr eaLnBrk="1" fontAlgn="auto" hangingPunct="1">
              <a:spcAft>
                <a:spcPts val="0"/>
              </a:spcAft>
              <a:buFont typeface="Arial"/>
              <a:buChar char="•"/>
              <a:defRPr/>
            </a:pPr>
            <a:endParaRPr lang="en-GB" sz="2900" dirty="0"/>
          </a:p>
          <a:p>
            <a:pPr marL="0" indent="0">
              <a:buNone/>
            </a:pPr>
            <a:r>
              <a:rPr lang="en-GB" sz="2900" u="sng" dirty="0"/>
              <a:t>BUT…</a:t>
            </a:r>
          </a:p>
          <a:p>
            <a:r>
              <a:rPr lang="en-GB" sz="2900" dirty="0"/>
              <a:t>Debates </a:t>
            </a:r>
            <a:r>
              <a:rPr lang="en-GB" dirty="0"/>
              <a:t>prior to the establishment of the UL in 2002/2003 in written form </a:t>
            </a:r>
          </a:p>
          <a:p>
            <a:pPr lvl="1"/>
            <a:r>
              <a:rPr lang="en-GB" dirty="0"/>
              <a:t>14 pieces of writing, </a:t>
            </a:r>
            <a:r>
              <a:rPr lang="en-GB" dirty="0" err="1"/>
              <a:t>i.a</a:t>
            </a:r>
            <a:r>
              <a:rPr lang="en-GB" dirty="0"/>
              <a:t>. </a:t>
            </a:r>
          </a:p>
          <a:p>
            <a:pPr lvl="2"/>
            <a:r>
              <a:rPr lang="en-GB" dirty="0"/>
              <a:t>Bill on Foundation of the University of Luxembourg</a:t>
            </a:r>
          </a:p>
          <a:p>
            <a:pPr lvl="2"/>
            <a:r>
              <a:rPr lang="en-GB" dirty="0"/>
              <a:t>Opinion of Chamber for civil servants and public employees, </a:t>
            </a:r>
          </a:p>
          <a:p>
            <a:pPr lvl="2"/>
            <a:r>
              <a:rPr lang="en-GB" dirty="0"/>
              <a:t>Report of Commission of the higher education, research and culture …</a:t>
            </a:r>
            <a:endParaRPr lang="en-GB" sz="2500" dirty="0"/>
          </a:p>
          <a:p>
            <a:pPr eaLnBrk="1" fontAlgn="auto" hangingPunct="1">
              <a:spcAft>
                <a:spcPts val="0"/>
              </a:spcAft>
              <a:buFont typeface="Arial"/>
              <a:buChar char="•"/>
              <a:defRPr/>
            </a:pPr>
            <a:endParaRPr lang="en-GB" sz="2300" dirty="0"/>
          </a:p>
          <a:p>
            <a:pPr marL="0" indent="0" eaLnBrk="1" fontAlgn="auto" hangingPunct="1">
              <a:spcAft>
                <a:spcPts val="0"/>
              </a:spcAft>
              <a:buFont typeface="Arial"/>
              <a:buNone/>
              <a:defRPr/>
            </a:pPr>
            <a:endParaRPr lang="en-GB"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12</a:t>
            </a:fld>
            <a:endParaRPr lang="en-US" altLang="fr-FR" sz="1200">
              <a:solidFill>
                <a:srgbClr val="898989"/>
              </a:solidFill>
            </a:endParaRPr>
          </a:p>
        </p:txBody>
      </p:sp>
    </p:spTree>
    <p:extLst>
      <p:ext uri="{BB962C8B-B14F-4D97-AF65-F5344CB8AC3E}">
        <p14:creationId xmlns:p14="http://schemas.microsoft.com/office/powerpoint/2010/main" val="388733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Methods</a:t>
            </a: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458200" cy="5306116"/>
          </a:xfrm>
        </p:spPr>
        <p:txBody>
          <a:bodyPr rtlCol="0">
            <a:normAutofit/>
          </a:bodyPr>
          <a:lstStyle/>
          <a:p>
            <a:r>
              <a:rPr lang="en-GB" dirty="0"/>
              <a:t>Leaned on grounded theory methodology </a:t>
            </a:r>
            <a:r>
              <a:rPr lang="en-GB" sz="1800" dirty="0"/>
              <a:t>(Charmaz 2014)</a:t>
            </a:r>
          </a:p>
          <a:p>
            <a:pPr eaLnBrk="1" fontAlgn="auto" hangingPunct="1">
              <a:spcAft>
                <a:spcPts val="0"/>
              </a:spcAft>
              <a:buFont typeface="Arial"/>
              <a:buChar char="•"/>
              <a:defRPr/>
            </a:pPr>
            <a:endParaRPr lang="en-GB" sz="2900" dirty="0"/>
          </a:p>
          <a:p>
            <a:pPr marL="514350" indent="-514350">
              <a:buFont typeface="+mj-lt"/>
              <a:buAutoNum type="arabicPeriod"/>
            </a:pPr>
            <a:r>
              <a:rPr lang="en-GB" dirty="0"/>
              <a:t>Thematic coding </a:t>
            </a:r>
          </a:p>
          <a:p>
            <a:pPr marL="457200" lvl="1" indent="0">
              <a:buNone/>
            </a:pPr>
            <a:r>
              <a:rPr lang="en-GB" dirty="0"/>
              <a:t>searching for all sequences dealing with student mobility (credit/degree and outgoing/incoming).</a:t>
            </a:r>
          </a:p>
          <a:p>
            <a:pPr marL="457200" indent="-457200" eaLnBrk="1" fontAlgn="auto" hangingPunct="1">
              <a:spcAft>
                <a:spcPts val="0"/>
              </a:spcAft>
              <a:buFont typeface="+mj-lt"/>
              <a:buAutoNum type="arabicPeriod"/>
              <a:defRPr/>
            </a:pPr>
            <a:endParaRPr lang="en-GB" sz="2300" dirty="0"/>
          </a:p>
          <a:p>
            <a:pPr marL="514350" indent="-514350">
              <a:buFont typeface="+mj-lt"/>
              <a:buAutoNum type="arabicPeriod"/>
              <a:defRPr/>
            </a:pPr>
            <a:r>
              <a:rPr lang="en-GB" dirty="0"/>
              <a:t>In-depth analysis of selected extracts of the documents</a:t>
            </a:r>
          </a:p>
          <a:p>
            <a:pPr marL="514350" indent="-514350">
              <a:buFont typeface="+mj-lt"/>
              <a:buAutoNum type="arabicPeriod"/>
              <a:defRPr/>
            </a:pPr>
            <a:endParaRPr lang="en-GB" dirty="0"/>
          </a:p>
          <a:p>
            <a:pPr marL="514350" indent="-514350">
              <a:buFont typeface="+mj-lt"/>
              <a:buAutoNum type="arabicPeriod"/>
              <a:defRPr/>
            </a:pPr>
            <a:r>
              <a:rPr lang="en-GB" dirty="0"/>
              <a:t>Development of more theoretical concepts, i.e. the three lines of argumentation</a:t>
            </a:r>
          </a:p>
          <a:p>
            <a:pPr marL="0" indent="0" eaLnBrk="1" fontAlgn="auto" hangingPunct="1">
              <a:spcAft>
                <a:spcPts val="0"/>
              </a:spcAft>
              <a:buFont typeface="Arial"/>
              <a:buNone/>
              <a:defRPr/>
            </a:pPr>
            <a:endParaRPr lang="en-GB"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13</a:t>
            </a:fld>
            <a:endParaRPr lang="en-US" altLang="fr-FR" sz="1200">
              <a:solidFill>
                <a:srgbClr val="898989"/>
              </a:solidFill>
            </a:endParaRPr>
          </a:p>
        </p:txBody>
      </p:sp>
    </p:spTree>
    <p:extLst>
      <p:ext uri="{BB962C8B-B14F-4D97-AF65-F5344CB8AC3E}">
        <p14:creationId xmlns:p14="http://schemas.microsoft.com/office/powerpoint/2010/main" val="12837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976E931-4D5D-DE42-9266-835990FC26D8}"/>
              </a:ext>
            </a:extLst>
          </p:cNvPr>
          <p:cNvSpPr>
            <a:spLocks noGrp="1"/>
          </p:cNvSpPr>
          <p:nvPr>
            <p:ph type="title"/>
          </p:nvPr>
        </p:nvSpPr>
        <p:spPr>
          <a:xfrm>
            <a:off x="457200" y="2350922"/>
            <a:ext cx="8229600" cy="1143000"/>
          </a:xfrm>
        </p:spPr>
        <p:txBody>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 IV  Results</a:t>
            </a:r>
          </a:p>
        </p:txBody>
      </p:sp>
      <p:sp>
        <p:nvSpPr>
          <p:cNvPr id="34818" name="Slide Number Placeholder 4">
            <a:extLst>
              <a:ext uri="{FF2B5EF4-FFF2-40B4-BE49-F238E27FC236}">
                <a16:creationId xmlns:a16="http://schemas.microsoft.com/office/drawing/2014/main" id="{23BF70E3-72E7-BB4D-A956-A18CFE2620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A08BC0-F6AB-7644-9A53-8F369E672106}" type="slidenum">
              <a:rPr lang="en-US" altLang="fr-FR" sz="1200">
                <a:solidFill>
                  <a:srgbClr val="898989"/>
                </a:solidFill>
              </a:rPr>
              <a:pPr>
                <a:spcBef>
                  <a:spcPct val="0"/>
                </a:spcBef>
                <a:buFontTx/>
                <a:buNone/>
              </a:pPr>
              <a:t>14</a:t>
            </a:fld>
            <a:endParaRPr lang="en-US" altLang="fr-FR" sz="1200">
              <a:solidFill>
                <a:srgbClr val="898989"/>
              </a:solidFill>
            </a:endParaRPr>
          </a:p>
        </p:txBody>
      </p:sp>
    </p:spTree>
    <p:extLst>
      <p:ext uri="{BB962C8B-B14F-4D97-AF65-F5344CB8AC3E}">
        <p14:creationId xmlns:p14="http://schemas.microsoft.com/office/powerpoint/2010/main" val="33570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normAutofit fontScale="90000"/>
          </a:bodyPr>
          <a:lstStyle/>
          <a:p>
            <a:br>
              <a:rPr lang="fr-FR" dirty="0">
                <a:solidFill>
                  <a:srgbClr val="F79505"/>
                </a:solidFill>
                <a:latin typeface="Cambria" panose="02040503050406030204" pitchFamily="18" charset="0"/>
              </a:rPr>
            </a:br>
            <a:r>
              <a:rPr lang="fr-FR" dirty="0">
                <a:solidFill>
                  <a:srgbClr val="F79505"/>
                </a:solidFill>
                <a:latin typeface="Cambria" panose="02040503050406030204" pitchFamily="18" charset="0"/>
              </a:rPr>
              <a:t>The future (vision) of the</a:t>
            </a:r>
            <a:br>
              <a:rPr lang="fr-FR" dirty="0">
                <a:solidFill>
                  <a:srgbClr val="F79505"/>
                </a:solidFill>
                <a:latin typeface="Cambria" panose="02040503050406030204" pitchFamily="18" charset="0"/>
              </a:rPr>
            </a:br>
            <a:r>
              <a:rPr lang="fr-FR" dirty="0" err="1">
                <a:solidFill>
                  <a:srgbClr val="F79505"/>
                </a:solidFill>
                <a:latin typeface="Cambria" panose="02040503050406030204" pitchFamily="18" charset="0"/>
              </a:rPr>
              <a:t>Luxembourgish</a:t>
            </a:r>
            <a:r>
              <a:rPr lang="fr-FR" dirty="0">
                <a:solidFill>
                  <a:srgbClr val="F79505"/>
                </a:solidFill>
                <a:latin typeface="Cambria" panose="02040503050406030204" pitchFamily="18" charset="0"/>
              </a:rPr>
              <a:t> society (I)</a:t>
            </a:r>
            <a:br>
              <a:rPr lang="fr-FR" dirty="0"/>
            </a:b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15</a:t>
            </a:fld>
            <a:endParaRPr lang="en-US" altLang="fr-FR" sz="1200">
              <a:solidFill>
                <a:srgbClr val="898989"/>
              </a:solidFill>
            </a:endParaRPr>
          </a:p>
        </p:txBody>
      </p:sp>
      <p:sp>
        <p:nvSpPr>
          <p:cNvPr id="6" name="Content Placeholder 2">
            <a:extLst>
              <a:ext uri="{FF2B5EF4-FFF2-40B4-BE49-F238E27FC236}">
                <a16:creationId xmlns:a16="http://schemas.microsoft.com/office/drawing/2014/main" id="{EAF5E752-E12B-8548-A3E7-F71C4E308539}"/>
              </a:ext>
            </a:extLst>
          </p:cNvPr>
          <p:cNvSpPr txBox="1">
            <a:spLocks/>
          </p:cNvSpPr>
          <p:nvPr/>
        </p:nvSpPr>
        <p:spPr>
          <a:xfrm>
            <a:off x="685800" y="1232797"/>
            <a:ext cx="8458200" cy="53061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Key concepts: </a:t>
            </a:r>
          </a:p>
          <a:p>
            <a:pPr lvl="1"/>
            <a:r>
              <a:rPr lang="en-GB" dirty="0"/>
              <a:t>knowledge society</a:t>
            </a:r>
          </a:p>
          <a:p>
            <a:pPr lvl="1"/>
            <a:r>
              <a:rPr lang="en-GB" dirty="0"/>
              <a:t>future development of the country</a:t>
            </a:r>
          </a:p>
          <a:p>
            <a:pPr lvl="1"/>
            <a:r>
              <a:rPr lang="en-GB" dirty="0"/>
              <a:t>innovation</a:t>
            </a:r>
          </a:p>
          <a:p>
            <a:pPr lvl="1"/>
            <a:r>
              <a:rPr lang="en-GB" dirty="0"/>
              <a:t>international competition and labour force</a:t>
            </a:r>
          </a:p>
          <a:p>
            <a:endParaRPr lang="en-GB" dirty="0"/>
          </a:p>
          <a:p>
            <a:r>
              <a:rPr lang="en-GB" dirty="0"/>
              <a:t>Development of Luxembourgish society and economy within European and global contexts</a:t>
            </a:r>
          </a:p>
          <a:p>
            <a:r>
              <a:rPr lang="en-GB" dirty="0"/>
              <a:t>Investment in higher education: a step towards diversification of the economy</a:t>
            </a:r>
          </a:p>
          <a:p>
            <a:r>
              <a:rPr lang="en-GB" dirty="0"/>
              <a:t>‘[</a:t>
            </a:r>
            <a:r>
              <a:rPr lang="en-GB" dirty="0" err="1"/>
              <a:t>i</a:t>
            </a:r>
            <a:r>
              <a:rPr lang="en-GB" dirty="0"/>
              <a:t>]</a:t>
            </a:r>
            <a:r>
              <a:rPr lang="en-GB" dirty="0" err="1"/>
              <a:t>nvestment</a:t>
            </a:r>
            <a:r>
              <a:rPr lang="en-GB" dirty="0"/>
              <a:t> in higher education is commonly considered a means to achieve innovation, increased productivity and enhanced national competitiveness’ </a:t>
            </a:r>
            <a:r>
              <a:rPr lang="en-GB" sz="1900" dirty="0"/>
              <a:t>(</a:t>
            </a:r>
            <a:r>
              <a:rPr lang="en-GB" sz="1900" dirty="0" err="1"/>
              <a:t>Urbanovic</a:t>
            </a:r>
            <a:r>
              <a:rPr lang="en-GB" sz="1900" dirty="0"/>
              <a:t> and Wilkins, 2013, 374)</a:t>
            </a:r>
          </a:p>
          <a:p>
            <a:endParaRPr lang="en-GB" dirty="0"/>
          </a:p>
          <a:p>
            <a:pPr marL="0" indent="0">
              <a:buNone/>
            </a:pPr>
            <a:endParaRPr lang="en-GB" dirty="0"/>
          </a:p>
          <a:p>
            <a:endParaRPr lang="en-GB" b="1" dirty="0"/>
          </a:p>
          <a:p>
            <a:pPr marL="0" indent="0">
              <a:buFont typeface="Arial"/>
              <a:buNone/>
              <a:defRPr/>
            </a:pPr>
            <a:endParaRPr lang="en-GB" sz="2200" dirty="0"/>
          </a:p>
        </p:txBody>
      </p:sp>
    </p:spTree>
    <p:extLst>
      <p:ext uri="{BB962C8B-B14F-4D97-AF65-F5344CB8AC3E}">
        <p14:creationId xmlns:p14="http://schemas.microsoft.com/office/powerpoint/2010/main" val="346073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normAutofit fontScale="90000"/>
          </a:bodyPr>
          <a:lstStyle/>
          <a:p>
            <a:br>
              <a:rPr lang="fr-FR" dirty="0">
                <a:solidFill>
                  <a:srgbClr val="F79505"/>
                </a:solidFill>
                <a:latin typeface="Cambria" panose="02040503050406030204" pitchFamily="18" charset="0"/>
              </a:rPr>
            </a:br>
            <a:r>
              <a:rPr lang="fr-FR" dirty="0">
                <a:solidFill>
                  <a:srgbClr val="F79505"/>
                </a:solidFill>
                <a:latin typeface="Cambria" panose="02040503050406030204" pitchFamily="18" charset="0"/>
              </a:rPr>
              <a:t>The the </a:t>
            </a:r>
            <a:r>
              <a:rPr lang="fr-FR" dirty="0" err="1">
                <a:solidFill>
                  <a:srgbClr val="F79505"/>
                </a:solidFill>
                <a:latin typeface="Cambria" panose="02040503050406030204" pitchFamily="18" charset="0"/>
              </a:rPr>
              <a:t>current</a:t>
            </a:r>
            <a:r>
              <a:rPr lang="fr-FR" dirty="0">
                <a:solidFill>
                  <a:srgbClr val="F79505"/>
                </a:solidFill>
                <a:latin typeface="Cambria" panose="02040503050406030204" pitchFamily="18" charset="0"/>
              </a:rPr>
              <a:t> state</a:t>
            </a:r>
            <a:br>
              <a:rPr lang="fr-FR" dirty="0"/>
            </a:br>
            <a:r>
              <a:rPr lang="fr-FR" dirty="0">
                <a:solidFill>
                  <a:srgbClr val="F79505"/>
                </a:solidFill>
                <a:latin typeface="Cambria" panose="02040503050406030204" pitchFamily="18" charset="0"/>
              </a:rPr>
              <a:t> of the </a:t>
            </a:r>
            <a:r>
              <a:rPr lang="fr-FR" dirty="0" err="1">
                <a:solidFill>
                  <a:srgbClr val="F79505"/>
                </a:solidFill>
                <a:latin typeface="Cambria" panose="02040503050406030204" pitchFamily="18" charset="0"/>
              </a:rPr>
              <a:t>Luxembourgish</a:t>
            </a:r>
            <a:r>
              <a:rPr lang="fr-FR" dirty="0">
                <a:solidFill>
                  <a:srgbClr val="F79505"/>
                </a:solidFill>
                <a:latin typeface="Cambria" panose="02040503050406030204" pitchFamily="18" charset="0"/>
              </a:rPr>
              <a:t> society (I)</a:t>
            </a:r>
            <a:br>
              <a:rPr lang="fr-FR" dirty="0"/>
            </a:b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16</a:t>
            </a:fld>
            <a:endParaRPr lang="en-US" altLang="fr-FR" sz="1200">
              <a:solidFill>
                <a:srgbClr val="898989"/>
              </a:solidFill>
            </a:endParaRPr>
          </a:p>
        </p:txBody>
      </p:sp>
      <p:sp>
        <p:nvSpPr>
          <p:cNvPr id="5" name="Content Placeholder 2">
            <a:extLst>
              <a:ext uri="{FF2B5EF4-FFF2-40B4-BE49-F238E27FC236}">
                <a16:creationId xmlns:a16="http://schemas.microsoft.com/office/drawing/2014/main" id="{C18AB748-0CA3-0F40-9BF1-4823C23861A5}"/>
              </a:ext>
            </a:extLst>
          </p:cNvPr>
          <p:cNvSpPr txBox="1">
            <a:spLocks/>
          </p:cNvSpPr>
          <p:nvPr/>
        </p:nvSpPr>
        <p:spPr>
          <a:xfrm>
            <a:off x="685800" y="1289050"/>
            <a:ext cx="8458200" cy="5306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 concepts: </a:t>
            </a:r>
          </a:p>
          <a:p>
            <a:pPr lvl="1"/>
            <a:r>
              <a:rPr lang="en-GB" dirty="0"/>
              <a:t>elites</a:t>
            </a:r>
          </a:p>
          <a:p>
            <a:pPr lvl="1"/>
            <a:r>
              <a:rPr lang="en-GB" dirty="0"/>
              <a:t>sovereignty</a:t>
            </a:r>
          </a:p>
          <a:p>
            <a:endParaRPr lang="en-GB" dirty="0"/>
          </a:p>
          <a:p>
            <a:r>
              <a:rPr lang="en-GB" dirty="0"/>
              <a:t>The initiative of the UL’s foundation questioned the strategy to build up the country’s elites AND development of young adults</a:t>
            </a:r>
          </a:p>
          <a:p>
            <a:pPr lvl="1"/>
            <a:r>
              <a:rPr lang="en-GB" i="1" dirty="0"/>
              <a:t>« Additionally, and it has always been the argument put forward first, that the young were forced to leave their ‘village’ to organise themselves in an unknown and much broader milieu, and to measure themselves with colleagues from all horizons » </a:t>
            </a:r>
            <a:r>
              <a:rPr lang="en-GB" sz="2000" i="1" dirty="0">
                <a:solidFill>
                  <a:schemeClr val="tx1"/>
                </a:solidFill>
              </a:rPr>
              <a:t>(Opinion of Chamber of private employees)</a:t>
            </a:r>
          </a:p>
          <a:p>
            <a:pPr lvl="1"/>
            <a:endParaRPr lang="en-GB" dirty="0"/>
          </a:p>
          <a:p>
            <a:endParaRPr lang="en-GB" dirty="0"/>
          </a:p>
        </p:txBody>
      </p:sp>
    </p:spTree>
    <p:extLst>
      <p:ext uri="{BB962C8B-B14F-4D97-AF65-F5344CB8AC3E}">
        <p14:creationId xmlns:p14="http://schemas.microsoft.com/office/powerpoint/2010/main" val="271682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normAutofit fontScale="90000"/>
          </a:bodyPr>
          <a:lstStyle/>
          <a:p>
            <a:br>
              <a:rPr lang="en-GB">
                <a:solidFill>
                  <a:srgbClr val="F79505"/>
                </a:solidFill>
                <a:latin typeface="Cambria" panose="02040503050406030204" pitchFamily="18" charset="0"/>
              </a:rPr>
            </a:br>
            <a:r>
              <a:rPr lang="en-GB">
                <a:solidFill>
                  <a:srgbClr val="F79505"/>
                </a:solidFill>
                <a:latin typeface="Cambria" panose="02040503050406030204" pitchFamily="18" charset="0"/>
              </a:rPr>
              <a:t>The the current state</a:t>
            </a:r>
            <a:br>
              <a:rPr lang="en-GB"/>
            </a:br>
            <a:r>
              <a:rPr lang="en-GB">
                <a:solidFill>
                  <a:srgbClr val="F79505"/>
                </a:solidFill>
                <a:latin typeface="Cambria" panose="02040503050406030204" pitchFamily="18" charset="0"/>
              </a:rPr>
              <a:t> of the Luxembourgish society (II)</a:t>
            </a:r>
            <a:br>
              <a:rPr lang="en-GB"/>
            </a:br>
            <a:endParaRPr lang="en-GB" altLang="fr-FR">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GB" altLang="fr-FR" sz="1200" smtClean="0">
                <a:solidFill>
                  <a:srgbClr val="898989"/>
                </a:solidFill>
              </a:rPr>
              <a:pPr>
                <a:spcBef>
                  <a:spcPct val="0"/>
                </a:spcBef>
                <a:buFontTx/>
                <a:buNone/>
              </a:pPr>
              <a:t>17</a:t>
            </a:fld>
            <a:endParaRPr lang="en-GB" altLang="fr-FR" sz="1200">
              <a:solidFill>
                <a:srgbClr val="898989"/>
              </a:solidFill>
            </a:endParaRPr>
          </a:p>
        </p:txBody>
      </p:sp>
      <p:sp>
        <p:nvSpPr>
          <p:cNvPr id="5" name="Content Placeholder 2">
            <a:extLst>
              <a:ext uri="{FF2B5EF4-FFF2-40B4-BE49-F238E27FC236}">
                <a16:creationId xmlns:a16="http://schemas.microsoft.com/office/drawing/2014/main" id="{C18AB748-0CA3-0F40-9BF1-4823C23861A5}"/>
              </a:ext>
            </a:extLst>
          </p:cNvPr>
          <p:cNvSpPr txBox="1">
            <a:spLocks/>
          </p:cNvSpPr>
          <p:nvPr/>
        </p:nvSpPr>
        <p:spPr>
          <a:xfrm>
            <a:off x="685800" y="1289050"/>
            <a:ext cx="8458200" cy="5306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 Outgoing mobility as a tool to foster the internationally competitive knowledge society:</a:t>
            </a:r>
          </a:p>
          <a:p>
            <a:pPr marL="0" indent="0">
              <a:buNone/>
            </a:pPr>
            <a:r>
              <a:rPr lang="en-GB" dirty="0"/>
              <a:t>	Study abroad -&gt; new insights and international 	networks </a:t>
            </a:r>
          </a:p>
          <a:p>
            <a:pPr marL="0" indent="0">
              <a:buNone/>
            </a:pPr>
            <a:r>
              <a:rPr lang="en-GB" dirty="0"/>
              <a:t>	Return to Luxembourg -&gt; contribution to the 	economic and social development</a:t>
            </a:r>
          </a:p>
          <a:p>
            <a:endParaRPr lang="en-GB" dirty="0"/>
          </a:p>
          <a:p>
            <a:r>
              <a:rPr lang="en-GB" dirty="0"/>
              <a:t>‘Soft power’ receiving countries may have on Luxembourgish elites </a:t>
            </a:r>
            <a:r>
              <a:rPr lang="en-GB" sz="1900" dirty="0"/>
              <a:t>(Haugen, 2013) </a:t>
            </a:r>
            <a:endParaRPr lang="en-GB" dirty="0"/>
          </a:p>
        </p:txBody>
      </p:sp>
      <p:cxnSp>
        <p:nvCxnSpPr>
          <p:cNvPr id="3" name="Straight Arrow Connector 2">
            <a:extLst>
              <a:ext uri="{FF2B5EF4-FFF2-40B4-BE49-F238E27FC236}">
                <a16:creationId xmlns:a16="http://schemas.microsoft.com/office/drawing/2014/main" id="{27B0EFB1-E85A-464F-BF9D-4B3C51D3F9CD}"/>
              </a:ext>
            </a:extLst>
          </p:cNvPr>
          <p:cNvCxnSpPr/>
          <p:nvPr/>
        </p:nvCxnSpPr>
        <p:spPr>
          <a:xfrm>
            <a:off x="3364854" y="3154692"/>
            <a:ext cx="0" cy="3860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9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normAutofit fontScale="90000"/>
          </a:bodyPr>
          <a:lstStyle/>
          <a:p>
            <a:br>
              <a:rPr lang="fr-FR" dirty="0">
                <a:solidFill>
                  <a:srgbClr val="F79505"/>
                </a:solidFill>
                <a:latin typeface="Cambria" panose="02040503050406030204" pitchFamily="18" charset="0"/>
              </a:rPr>
            </a:br>
            <a:br>
              <a:rPr lang="fr-FR" dirty="0">
                <a:solidFill>
                  <a:srgbClr val="F79505"/>
                </a:solidFill>
                <a:latin typeface="Cambria" panose="02040503050406030204" pitchFamily="18" charset="0"/>
              </a:rPr>
            </a:br>
            <a:r>
              <a:rPr lang="fr-FR" dirty="0">
                <a:solidFill>
                  <a:srgbClr val="F79505"/>
                </a:solidFill>
                <a:latin typeface="Cambria" panose="02040503050406030204" pitchFamily="18" charset="0"/>
              </a:rPr>
              <a:t>The territorial areas of</a:t>
            </a:r>
            <a:br>
              <a:rPr lang="fr-FR" dirty="0">
                <a:solidFill>
                  <a:srgbClr val="F79505"/>
                </a:solidFill>
                <a:latin typeface="Cambria" panose="02040503050406030204" pitchFamily="18" charset="0"/>
              </a:rPr>
            </a:br>
            <a:r>
              <a:rPr lang="fr-FR" dirty="0">
                <a:solidFill>
                  <a:srgbClr val="F79505"/>
                </a:solidFill>
                <a:latin typeface="Cambria" panose="02040503050406030204" pitchFamily="18" charset="0"/>
              </a:rPr>
              <a:t>internationalisation of the UL</a:t>
            </a:r>
            <a:br>
              <a:rPr lang="fr-FR" dirty="0"/>
            </a:br>
            <a:br>
              <a:rPr lang="fr-FR" dirty="0"/>
            </a:b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229600" cy="5306116"/>
          </a:xfrm>
        </p:spPr>
        <p:txBody>
          <a:bodyPr rtlCol="0">
            <a:normAutofit/>
          </a:bodyPr>
          <a:lstStyle/>
          <a:p>
            <a:endParaRPr lang="en-GB" dirty="0"/>
          </a:p>
          <a:p>
            <a:r>
              <a:rPr lang="en-GB" dirty="0"/>
              <a:t>Greater Region</a:t>
            </a:r>
          </a:p>
          <a:p>
            <a:pPr lvl="1"/>
            <a:r>
              <a:rPr lang="en-GB" dirty="0"/>
              <a:t>Existing links: the biggest group in the labour force in Luxembourg is that of cross-border employees and workers from the Greater Region (Brosius et al. 2014)</a:t>
            </a:r>
          </a:p>
          <a:p>
            <a:pPr lvl="1"/>
            <a:r>
              <a:rPr lang="en-GB" dirty="0"/>
              <a:t>Competition for degree students </a:t>
            </a:r>
          </a:p>
          <a:p>
            <a:pPr lvl="1"/>
            <a:r>
              <a:rPr lang="en-GB" dirty="0"/>
              <a:t>Implementation level occurs rather regionally</a:t>
            </a:r>
          </a:p>
          <a:p>
            <a:pPr lvl="1"/>
            <a:endParaRPr lang="en-GB" dirty="0"/>
          </a:p>
          <a:p>
            <a:r>
              <a:rPr lang="en-GB" dirty="0"/>
              <a:t>The EU and Europe</a:t>
            </a:r>
          </a:p>
          <a:p>
            <a:pPr lvl="1"/>
            <a:r>
              <a:rPr lang="en-GB" dirty="0"/>
              <a:t>Country at the heart of the EU, « model university »</a:t>
            </a:r>
          </a:p>
          <a:p>
            <a:pPr lvl="1"/>
            <a:endParaRPr lang="en-GB" dirty="0"/>
          </a:p>
          <a:p>
            <a:pPr marL="457200" lvl="1" indent="0">
              <a:buNone/>
            </a:pPr>
            <a:endParaRPr lang="en-GB" dirty="0"/>
          </a:p>
          <a:p>
            <a:pPr lvl="1"/>
            <a:endParaRPr lang="en-GB" dirty="0"/>
          </a:p>
          <a:p>
            <a:pPr marL="0" indent="0">
              <a:buNone/>
            </a:pPr>
            <a:endParaRPr lang="en-GB"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18</a:t>
            </a:fld>
            <a:endParaRPr lang="en-US" altLang="fr-FR" sz="1200">
              <a:solidFill>
                <a:srgbClr val="898989"/>
              </a:solidFill>
            </a:endParaRPr>
          </a:p>
        </p:txBody>
      </p:sp>
    </p:spTree>
    <p:extLst>
      <p:ext uri="{BB962C8B-B14F-4D97-AF65-F5344CB8AC3E}">
        <p14:creationId xmlns:p14="http://schemas.microsoft.com/office/powerpoint/2010/main" val="351638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976E931-4D5D-DE42-9266-835990FC26D8}"/>
              </a:ext>
            </a:extLst>
          </p:cNvPr>
          <p:cNvSpPr>
            <a:spLocks noGrp="1"/>
          </p:cNvSpPr>
          <p:nvPr>
            <p:ph type="title"/>
          </p:nvPr>
        </p:nvSpPr>
        <p:spPr>
          <a:xfrm>
            <a:off x="457200" y="2350922"/>
            <a:ext cx="8229600" cy="1143000"/>
          </a:xfrm>
        </p:spPr>
        <p:txBody>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 V  Discussion</a:t>
            </a:r>
          </a:p>
        </p:txBody>
      </p:sp>
      <p:sp>
        <p:nvSpPr>
          <p:cNvPr id="34818" name="Slide Number Placeholder 4">
            <a:extLst>
              <a:ext uri="{FF2B5EF4-FFF2-40B4-BE49-F238E27FC236}">
                <a16:creationId xmlns:a16="http://schemas.microsoft.com/office/drawing/2014/main" id="{23BF70E3-72E7-BB4D-A956-A18CFE2620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A08BC0-F6AB-7644-9A53-8F369E672106}" type="slidenum">
              <a:rPr lang="en-US" altLang="fr-FR" sz="1200">
                <a:solidFill>
                  <a:srgbClr val="898989"/>
                </a:solidFill>
              </a:rPr>
              <a:pPr>
                <a:spcBef>
                  <a:spcPct val="0"/>
                </a:spcBef>
                <a:buFontTx/>
                <a:buNone/>
              </a:pPr>
              <a:t>19</a:t>
            </a:fld>
            <a:endParaRPr lang="en-US" altLang="fr-FR" sz="1200">
              <a:solidFill>
                <a:srgbClr val="898989"/>
              </a:solidFill>
            </a:endParaRPr>
          </a:p>
        </p:txBody>
      </p:sp>
    </p:spTree>
    <p:extLst>
      <p:ext uri="{BB962C8B-B14F-4D97-AF65-F5344CB8AC3E}">
        <p14:creationId xmlns:p14="http://schemas.microsoft.com/office/powerpoint/2010/main" val="274927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Overview</a:t>
            </a:r>
            <a:endParaRPr lang="en-GB" dirty="0"/>
          </a:p>
        </p:txBody>
      </p:sp>
      <p:sp>
        <p:nvSpPr>
          <p:cNvPr id="3" name="Content Placeholder 2"/>
          <p:cNvSpPr>
            <a:spLocks noGrp="1"/>
          </p:cNvSpPr>
          <p:nvPr>
            <p:ph idx="1"/>
          </p:nvPr>
        </p:nvSpPr>
        <p:spPr/>
        <p:txBody>
          <a:bodyPr>
            <a:normAutofit/>
          </a:bodyPr>
          <a:lstStyle/>
          <a:p>
            <a:pPr marL="809625"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International student mobility </a:t>
            </a:r>
          </a:p>
          <a:p>
            <a:pPr marL="809625"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Higher education in Luxembourg</a:t>
            </a:r>
          </a:p>
          <a:p>
            <a:pPr marL="809625"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Analysis </a:t>
            </a:r>
          </a:p>
          <a:p>
            <a:pPr marL="809625"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Results</a:t>
            </a:r>
          </a:p>
          <a:p>
            <a:pPr marL="1266825" lvl="1"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Future vision / Labour market</a:t>
            </a:r>
          </a:p>
          <a:p>
            <a:pPr marL="1266825" lvl="1"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Elites / </a:t>
            </a:r>
            <a:r>
              <a:rPr lang="en-GB" dirty="0">
                <a:solidFill>
                  <a:srgbClr val="000000"/>
                </a:solidFill>
              </a:rPr>
              <a:t>sovereignty</a:t>
            </a:r>
          </a:p>
          <a:p>
            <a:pPr marL="1266825" lvl="1"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Geographic embeddedness </a:t>
            </a:r>
          </a:p>
          <a:p>
            <a:pPr marL="809625" indent="-809625">
              <a:buFont typeface="Calibri" panose="020F0502020204030204" pitchFamily="34" charset="0"/>
              <a:buAutoNum type="romanUcPeriod"/>
            </a:pPr>
            <a:r>
              <a:rPr lang="en-GB" altLang="fr-FR" dirty="0">
                <a:solidFill>
                  <a:srgbClr val="000000"/>
                </a:solidFill>
                <a:ea typeface="Cambria" panose="02040503050406030204" pitchFamily="18" charset="0"/>
                <a:cs typeface="Cambria" panose="02040503050406030204" pitchFamily="18" charset="0"/>
              </a:rPr>
              <a:t>Discussion</a:t>
            </a:r>
          </a:p>
        </p:txBody>
      </p:sp>
    </p:spTree>
    <p:extLst>
      <p:ext uri="{BB962C8B-B14F-4D97-AF65-F5344CB8AC3E}">
        <p14:creationId xmlns:p14="http://schemas.microsoft.com/office/powerpoint/2010/main" val="12152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normAutofit/>
          </a:bodyPr>
          <a:lstStyle/>
          <a:p>
            <a:r>
              <a:rPr lang="fr-FR" dirty="0" err="1">
                <a:solidFill>
                  <a:srgbClr val="F79505"/>
                </a:solidFill>
                <a:latin typeface="Cambria" panose="02040503050406030204" pitchFamily="18" charset="0"/>
              </a:rPr>
              <a:t>Only</a:t>
            </a:r>
            <a:r>
              <a:rPr lang="fr-FR" dirty="0">
                <a:solidFill>
                  <a:srgbClr val="F79505"/>
                </a:solidFill>
                <a:latin typeface="Cambria" panose="02040503050406030204" pitchFamily="18" charset="0"/>
              </a:rPr>
              <a:t> Luxembourg?</a:t>
            </a: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229600" cy="5306116"/>
          </a:xfrm>
        </p:spPr>
        <p:txBody>
          <a:bodyPr rtlCol="0">
            <a:normAutofit/>
          </a:bodyPr>
          <a:lstStyle/>
          <a:p>
            <a:pPr marL="0" indent="0" eaLnBrk="1" fontAlgn="auto" hangingPunct="1">
              <a:spcAft>
                <a:spcPts val="0"/>
              </a:spcAft>
              <a:buFont typeface="Arial"/>
              <a:buNone/>
              <a:defRPr/>
            </a:pPr>
            <a:r>
              <a:rPr lang="en-US" sz="2900" dirty="0"/>
              <a:t> </a:t>
            </a:r>
          </a:p>
          <a:p>
            <a:pPr eaLnBrk="1" fontAlgn="auto" hangingPunct="1">
              <a:spcAft>
                <a:spcPts val="0"/>
              </a:spcAft>
              <a:buFont typeface="Arial"/>
              <a:buChar char="•"/>
              <a:defRPr/>
            </a:pPr>
            <a:endParaRPr lang="en-US" sz="2300" dirty="0"/>
          </a:p>
          <a:p>
            <a:pPr marL="0" indent="0" eaLnBrk="1" fontAlgn="auto" hangingPunct="1">
              <a:spcAft>
                <a:spcPts val="0"/>
              </a:spcAft>
              <a:buFont typeface="Arial"/>
              <a:buNone/>
              <a:defRPr/>
            </a:pPr>
            <a:endParaRPr lang="en-US"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20</a:t>
            </a:fld>
            <a:endParaRPr lang="en-US" altLang="fr-FR" sz="1200">
              <a:solidFill>
                <a:srgbClr val="898989"/>
              </a:solidFill>
            </a:endParaRPr>
          </a:p>
        </p:txBody>
      </p:sp>
      <p:sp>
        <p:nvSpPr>
          <p:cNvPr id="6" name="Content Placeholder 2">
            <a:extLst>
              <a:ext uri="{FF2B5EF4-FFF2-40B4-BE49-F238E27FC236}">
                <a16:creationId xmlns:a16="http://schemas.microsoft.com/office/drawing/2014/main" id="{EAF5E752-E12B-8548-A3E7-F71C4E308539}"/>
              </a:ext>
            </a:extLst>
          </p:cNvPr>
          <p:cNvSpPr txBox="1">
            <a:spLocks/>
          </p:cNvSpPr>
          <p:nvPr/>
        </p:nvSpPr>
        <p:spPr>
          <a:xfrm>
            <a:off x="685800" y="1288153"/>
            <a:ext cx="8458200" cy="5306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Small and wealthy Luxembourg, </a:t>
            </a:r>
            <a:r>
              <a:rPr lang="en-GB" u="sng" dirty="0"/>
              <a:t>but lacking</a:t>
            </a:r>
            <a:r>
              <a:rPr lang="en-GB" dirty="0"/>
              <a:t> the opportunities of a fully-developed and differentiated tertiary education system</a:t>
            </a:r>
          </a:p>
          <a:p>
            <a:endParaRPr lang="en-GB" dirty="0"/>
          </a:p>
          <a:p>
            <a:r>
              <a:rPr lang="en-GB" dirty="0"/>
              <a:t>Taking advantage of the higher education infrastructure of other countries </a:t>
            </a:r>
          </a:p>
          <a:p>
            <a:pPr lvl="1"/>
            <a:r>
              <a:rPr lang="en-GB" dirty="0"/>
              <a:t>ISM from less wealthy or less developed countries to more developed countries </a:t>
            </a:r>
            <a:r>
              <a:rPr lang="en-GB" sz="1800" dirty="0"/>
              <a:t>(</a:t>
            </a:r>
            <a:r>
              <a:rPr lang="en-GB" sz="1800" dirty="0" err="1"/>
              <a:t>Woldegiorgis</a:t>
            </a:r>
            <a:r>
              <a:rPr lang="en-GB" sz="1800" dirty="0"/>
              <a:t> and </a:t>
            </a:r>
            <a:r>
              <a:rPr lang="en-GB" sz="1800" dirty="0" err="1"/>
              <a:t>Doevenspeck</a:t>
            </a:r>
            <a:r>
              <a:rPr lang="en-GB" sz="1800" dirty="0"/>
              <a:t> 2015; </a:t>
            </a:r>
            <a:r>
              <a:rPr lang="en-GB" sz="1800" dirty="0" err="1"/>
              <a:t>Baláž</a:t>
            </a:r>
            <a:r>
              <a:rPr lang="en-GB" sz="1800" dirty="0"/>
              <a:t> and Williams 2004)</a:t>
            </a:r>
          </a:p>
          <a:p>
            <a:endParaRPr lang="en-GB" dirty="0"/>
          </a:p>
          <a:p>
            <a:endParaRPr lang="en-GB" dirty="0"/>
          </a:p>
          <a:p>
            <a:pPr marL="457200" lvl="1" indent="0">
              <a:buNone/>
            </a:pPr>
            <a:endParaRPr lang="en-GB" dirty="0"/>
          </a:p>
          <a:p>
            <a:pPr marL="457200" lvl="1" indent="0">
              <a:buNone/>
            </a:pPr>
            <a:endParaRPr lang="en-GB" dirty="0"/>
          </a:p>
          <a:p>
            <a:endParaRPr lang="en-GB" dirty="0"/>
          </a:p>
          <a:p>
            <a:endParaRPr lang="en-GB" b="1" dirty="0"/>
          </a:p>
          <a:p>
            <a:pPr marL="0" indent="0">
              <a:buFont typeface="Arial"/>
              <a:buNone/>
              <a:defRPr/>
            </a:pPr>
            <a:endParaRPr lang="en-GB" sz="2200" dirty="0"/>
          </a:p>
        </p:txBody>
      </p:sp>
    </p:spTree>
    <p:extLst>
      <p:ext uri="{BB962C8B-B14F-4D97-AF65-F5344CB8AC3E}">
        <p14:creationId xmlns:p14="http://schemas.microsoft.com/office/powerpoint/2010/main" val="256788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1143000"/>
          </a:xfrm>
        </p:spPr>
        <p:txBody>
          <a:bodyPr>
            <a:normAutofit/>
          </a:bodyPr>
          <a:lstStyle/>
          <a:p>
            <a:r>
              <a:rPr lang="fr-FR" dirty="0" err="1">
                <a:solidFill>
                  <a:srgbClr val="F79505"/>
                </a:solidFill>
                <a:latin typeface="Cambria" panose="02040503050406030204" pitchFamily="18" charset="0"/>
              </a:rPr>
              <a:t>Economic</a:t>
            </a:r>
            <a:r>
              <a:rPr lang="fr-FR" dirty="0">
                <a:solidFill>
                  <a:srgbClr val="F79505"/>
                </a:solidFill>
                <a:latin typeface="Cambria" panose="02040503050406030204" pitchFamily="18" charset="0"/>
              </a:rPr>
              <a:t> </a:t>
            </a:r>
            <a:r>
              <a:rPr lang="fr-FR" dirty="0" err="1">
                <a:solidFill>
                  <a:srgbClr val="F79505"/>
                </a:solidFill>
                <a:latin typeface="Cambria" panose="02040503050406030204" pitchFamily="18" charset="0"/>
              </a:rPr>
              <a:t>imperative</a:t>
            </a:r>
            <a:r>
              <a:rPr lang="fr-FR" dirty="0">
                <a:solidFill>
                  <a:srgbClr val="F79505"/>
                </a:solidFill>
                <a:latin typeface="Cambria" panose="02040503050406030204" pitchFamily="18" charset="0"/>
              </a:rPr>
              <a:t>?</a:t>
            </a: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229600" cy="5306116"/>
          </a:xfrm>
        </p:spPr>
        <p:txBody>
          <a:bodyPr rtlCol="0">
            <a:normAutofit/>
          </a:bodyPr>
          <a:lstStyle/>
          <a:p>
            <a:pPr marL="0" indent="0" eaLnBrk="1" fontAlgn="auto" hangingPunct="1">
              <a:spcAft>
                <a:spcPts val="0"/>
              </a:spcAft>
              <a:buFont typeface="Arial"/>
              <a:buNone/>
              <a:defRPr/>
            </a:pPr>
            <a:r>
              <a:rPr lang="en-US" sz="2900" dirty="0"/>
              <a:t> </a:t>
            </a:r>
          </a:p>
          <a:p>
            <a:pPr eaLnBrk="1" fontAlgn="auto" hangingPunct="1">
              <a:spcAft>
                <a:spcPts val="0"/>
              </a:spcAft>
              <a:buFont typeface="Arial"/>
              <a:buChar char="•"/>
              <a:defRPr/>
            </a:pPr>
            <a:endParaRPr lang="en-US" sz="2300" dirty="0"/>
          </a:p>
          <a:p>
            <a:pPr marL="0" indent="0" eaLnBrk="1" fontAlgn="auto" hangingPunct="1">
              <a:spcAft>
                <a:spcPts val="0"/>
              </a:spcAft>
              <a:buFont typeface="Arial"/>
              <a:buNone/>
              <a:defRPr/>
            </a:pPr>
            <a:endParaRPr lang="en-US"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21</a:t>
            </a:fld>
            <a:endParaRPr lang="en-US" altLang="fr-FR" sz="1200">
              <a:solidFill>
                <a:srgbClr val="898989"/>
              </a:solidFill>
            </a:endParaRPr>
          </a:p>
        </p:txBody>
      </p:sp>
      <p:sp>
        <p:nvSpPr>
          <p:cNvPr id="6" name="Content Placeholder 2">
            <a:extLst>
              <a:ext uri="{FF2B5EF4-FFF2-40B4-BE49-F238E27FC236}">
                <a16:creationId xmlns:a16="http://schemas.microsoft.com/office/drawing/2014/main" id="{EAF5E752-E12B-8548-A3E7-F71C4E308539}"/>
              </a:ext>
            </a:extLst>
          </p:cNvPr>
          <p:cNvSpPr txBox="1">
            <a:spLocks/>
          </p:cNvSpPr>
          <p:nvPr/>
        </p:nvSpPr>
        <p:spPr>
          <a:xfrm>
            <a:off x="685800" y="1288153"/>
            <a:ext cx="8458200" cy="5306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UL’s foundation - a strategic step for improving Luxembourg’s position within the global competition for the best and brightest </a:t>
            </a:r>
          </a:p>
          <a:p>
            <a:pPr lvl="1"/>
            <a:r>
              <a:rPr lang="en-GB" dirty="0"/>
              <a:t> ‘international students are (..) prospective skilled workers in the globalising competition for talent’ </a:t>
            </a:r>
            <a:r>
              <a:rPr lang="en-GB" sz="1800" dirty="0"/>
              <a:t>(</a:t>
            </a:r>
            <a:r>
              <a:rPr lang="en-GB" sz="1800" dirty="0" err="1"/>
              <a:t>Mosneaga</a:t>
            </a:r>
            <a:r>
              <a:rPr lang="en-GB" sz="1800" dirty="0"/>
              <a:t> and </a:t>
            </a:r>
            <a:r>
              <a:rPr lang="en-GB" sz="1800" dirty="0" err="1"/>
              <a:t>Winther</a:t>
            </a:r>
            <a:r>
              <a:rPr lang="en-GB" sz="1800" dirty="0"/>
              <a:t> 2013: 181)</a:t>
            </a:r>
          </a:p>
          <a:p>
            <a:pPr lvl="1"/>
            <a:r>
              <a:rPr lang="en-GB" dirty="0"/>
              <a:t>Long-term perspective: Different than in many other countries</a:t>
            </a:r>
          </a:p>
          <a:p>
            <a:r>
              <a:rPr lang="en-GB" dirty="0"/>
              <a:t>We want it all!</a:t>
            </a:r>
          </a:p>
          <a:p>
            <a:pPr lvl="1"/>
            <a:r>
              <a:rPr lang="en-GB" dirty="0"/>
              <a:t>Degree outgoing &amp; incoming / credit outgoing</a:t>
            </a:r>
          </a:p>
          <a:p>
            <a:pPr lvl="1"/>
            <a:r>
              <a:rPr lang="en-GB" dirty="0"/>
              <a:t>Credit incoming ?</a:t>
            </a:r>
          </a:p>
          <a:p>
            <a:r>
              <a:rPr lang="en-GB" dirty="0"/>
              <a:t> To secure innovation, Luxembourg needs both incoming and  outgoing mobility of talented students</a:t>
            </a:r>
          </a:p>
          <a:p>
            <a:pPr lvl="1"/>
            <a:endParaRPr lang="en-GB" dirty="0"/>
          </a:p>
          <a:p>
            <a:endParaRPr lang="en-GB" b="1" dirty="0"/>
          </a:p>
          <a:p>
            <a:pPr marL="0" indent="0">
              <a:buFont typeface="Arial"/>
              <a:buNone/>
              <a:defRPr/>
            </a:pPr>
            <a:endParaRPr lang="en-GB" sz="2200" dirty="0"/>
          </a:p>
        </p:txBody>
      </p:sp>
    </p:spTree>
    <p:extLst>
      <p:ext uri="{BB962C8B-B14F-4D97-AF65-F5344CB8AC3E}">
        <p14:creationId xmlns:p14="http://schemas.microsoft.com/office/powerpoint/2010/main" val="17246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887687"/>
          </a:xfrm>
        </p:spPr>
        <p:txBody>
          <a:bodyPr>
            <a:normAutofit/>
          </a:bodyPr>
          <a:lstStyle/>
          <a:p>
            <a:r>
              <a:rPr lang="fr-FR" altLang="fr-FR" dirty="0" err="1">
                <a:solidFill>
                  <a:srgbClr val="F79505"/>
                </a:solidFill>
                <a:latin typeface="Cambria" panose="02040503050406030204" pitchFamily="18" charset="0"/>
                <a:ea typeface="Cambria" panose="02040503050406030204" pitchFamily="18" charset="0"/>
                <a:cs typeface="Cambria" panose="02040503050406030204" pitchFamily="18" charset="0"/>
              </a:rPr>
              <a:t>References</a:t>
            </a:r>
            <a:r>
              <a:rPr lang="fr-FR"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 (I)</a:t>
            </a: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229600" cy="5306116"/>
          </a:xfrm>
        </p:spPr>
        <p:txBody>
          <a:bodyPr rtlCol="0">
            <a:normAutofit/>
          </a:bodyPr>
          <a:lstStyle/>
          <a:p>
            <a:pPr marL="0" indent="0" eaLnBrk="1" fontAlgn="auto" hangingPunct="1">
              <a:spcAft>
                <a:spcPts val="0"/>
              </a:spcAft>
              <a:buFont typeface="Arial"/>
              <a:buNone/>
              <a:defRPr/>
            </a:pPr>
            <a:r>
              <a:rPr lang="en-US" sz="2900" dirty="0"/>
              <a:t> </a:t>
            </a:r>
          </a:p>
          <a:p>
            <a:pPr eaLnBrk="1" fontAlgn="auto" hangingPunct="1">
              <a:spcAft>
                <a:spcPts val="0"/>
              </a:spcAft>
              <a:buFont typeface="Arial"/>
              <a:buChar char="•"/>
              <a:defRPr/>
            </a:pPr>
            <a:endParaRPr lang="en-US" sz="2300" dirty="0"/>
          </a:p>
          <a:p>
            <a:pPr marL="0" indent="0" eaLnBrk="1" fontAlgn="auto" hangingPunct="1">
              <a:spcAft>
                <a:spcPts val="0"/>
              </a:spcAft>
              <a:buFont typeface="Arial"/>
              <a:buNone/>
              <a:defRPr/>
            </a:pPr>
            <a:endParaRPr lang="en-US"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22</a:t>
            </a:fld>
            <a:endParaRPr lang="en-US" altLang="fr-FR" sz="1200">
              <a:solidFill>
                <a:srgbClr val="898989"/>
              </a:solidFill>
            </a:endParaRPr>
          </a:p>
        </p:txBody>
      </p:sp>
      <p:sp>
        <p:nvSpPr>
          <p:cNvPr id="6" name="Content Placeholder 2">
            <a:extLst>
              <a:ext uri="{FF2B5EF4-FFF2-40B4-BE49-F238E27FC236}">
                <a16:creationId xmlns:a16="http://schemas.microsoft.com/office/drawing/2014/main" id="{EAF5E752-E12B-8548-A3E7-F71C4E308539}"/>
              </a:ext>
            </a:extLst>
          </p:cNvPr>
          <p:cNvSpPr txBox="1">
            <a:spLocks/>
          </p:cNvSpPr>
          <p:nvPr/>
        </p:nvSpPr>
        <p:spPr>
          <a:xfrm>
            <a:off x="890336" y="1263316"/>
            <a:ext cx="8253663" cy="5594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None/>
            </a:pPr>
            <a:r>
              <a:rPr lang="fr-FR" sz="1600" dirty="0" err="1"/>
              <a:t>Balaz</a:t>
            </a:r>
            <a:r>
              <a:rPr lang="fr-FR" sz="1600" dirty="0"/>
              <a:t>, V. and Williams, A.M. (2004) ‘’Been There, </a:t>
            </a:r>
            <a:r>
              <a:rPr lang="fr-FR" sz="1600" dirty="0" err="1"/>
              <a:t>Done</a:t>
            </a:r>
            <a:r>
              <a:rPr lang="fr-FR" sz="1600" dirty="0"/>
              <a:t> That’: International </a:t>
            </a:r>
            <a:r>
              <a:rPr lang="fr-FR" sz="1600" dirty="0" err="1"/>
              <a:t>Student</a:t>
            </a:r>
            <a:r>
              <a:rPr lang="fr-FR" sz="1600" dirty="0"/>
              <a:t> Migration and </a:t>
            </a:r>
            <a:r>
              <a:rPr lang="fr-FR" sz="1600" dirty="0" err="1"/>
              <a:t>Human</a:t>
            </a:r>
            <a:r>
              <a:rPr lang="fr-FR" sz="1600" dirty="0"/>
              <a:t> Capital </a:t>
            </a:r>
            <a:r>
              <a:rPr lang="fr-FR" sz="1600" dirty="0" err="1"/>
              <a:t>Transfers</a:t>
            </a:r>
            <a:r>
              <a:rPr lang="fr-FR" sz="1600" dirty="0"/>
              <a:t> </a:t>
            </a:r>
            <a:r>
              <a:rPr lang="fr-FR" sz="1600" dirty="0" err="1"/>
              <a:t>from</a:t>
            </a:r>
            <a:r>
              <a:rPr lang="fr-FR" sz="1600" dirty="0"/>
              <a:t> the UK to </a:t>
            </a:r>
            <a:r>
              <a:rPr lang="fr-FR" sz="1600" dirty="0" err="1"/>
              <a:t>Slovakia</a:t>
            </a:r>
            <a:r>
              <a:rPr lang="fr-FR" sz="1600" dirty="0"/>
              <a:t>’, Population, </a:t>
            </a:r>
            <a:r>
              <a:rPr lang="fr-FR" sz="1600" dirty="0" err="1"/>
              <a:t>Space</a:t>
            </a:r>
            <a:r>
              <a:rPr lang="fr-FR" sz="1600" dirty="0"/>
              <a:t> and Place 10(3): 217–237.</a:t>
            </a:r>
          </a:p>
          <a:p>
            <a:pPr marL="358775" indent="-358775">
              <a:buNone/>
            </a:pPr>
            <a:r>
              <a:rPr lang="fr-FR" sz="1600" dirty="0" err="1"/>
              <a:t>Bolsmann</a:t>
            </a:r>
            <a:r>
              <a:rPr lang="fr-FR" sz="1600" dirty="0"/>
              <a:t>, C. and Miller, H. (2009) ‘International </a:t>
            </a:r>
            <a:r>
              <a:rPr lang="fr-FR" sz="1600" dirty="0" err="1"/>
              <a:t>Student</a:t>
            </a:r>
            <a:r>
              <a:rPr lang="fr-FR" sz="1600" dirty="0"/>
              <a:t> </a:t>
            </a:r>
            <a:r>
              <a:rPr lang="fr-FR" sz="1600" dirty="0" err="1"/>
              <a:t>Recruitment</a:t>
            </a:r>
            <a:r>
              <a:rPr lang="fr-FR" sz="1600" dirty="0"/>
              <a:t> to </a:t>
            </a:r>
            <a:r>
              <a:rPr lang="fr-FR" sz="1600" dirty="0" err="1"/>
              <a:t>Universities</a:t>
            </a:r>
            <a:r>
              <a:rPr lang="fr-FR" sz="1600" dirty="0"/>
              <a:t> in </a:t>
            </a:r>
            <a:r>
              <a:rPr lang="fr-FR" sz="1600" dirty="0" err="1"/>
              <a:t>England</a:t>
            </a:r>
            <a:r>
              <a:rPr lang="fr-FR" sz="1600" dirty="0"/>
              <a:t>: </a:t>
            </a:r>
            <a:r>
              <a:rPr lang="fr-FR" sz="1600" dirty="0" err="1"/>
              <a:t>Discourse</a:t>
            </a:r>
            <a:r>
              <a:rPr lang="fr-FR" sz="1600" dirty="0"/>
              <a:t>, </a:t>
            </a:r>
            <a:r>
              <a:rPr lang="fr-FR" sz="1600" dirty="0" err="1"/>
              <a:t>Rationales</a:t>
            </a:r>
            <a:r>
              <a:rPr lang="fr-FR" sz="1600" dirty="0"/>
              <a:t> and Globalisation’, Globalisation, </a:t>
            </a:r>
            <a:r>
              <a:rPr lang="fr-FR" sz="1600" dirty="0" err="1"/>
              <a:t>Societies</a:t>
            </a:r>
            <a:r>
              <a:rPr lang="fr-FR" sz="1600" dirty="0"/>
              <a:t> and Education 6(1): 75–88.</a:t>
            </a:r>
          </a:p>
          <a:p>
            <a:pPr marL="358775" indent="-358775">
              <a:buNone/>
            </a:pPr>
            <a:r>
              <a:rPr lang="fr-FR" sz="1600" dirty="0" err="1"/>
              <a:t>Brosius</a:t>
            </a:r>
            <a:r>
              <a:rPr lang="fr-FR" sz="1600" dirty="0"/>
              <a:t>, J., Ray, J.-C., Verheyden, B. and Williams, D.R. (2014) </a:t>
            </a:r>
            <a:r>
              <a:rPr lang="fr-FR" sz="1600" dirty="0" err="1"/>
              <a:t>Wage</a:t>
            </a:r>
            <a:r>
              <a:rPr lang="fr-FR" sz="1600" dirty="0"/>
              <a:t> </a:t>
            </a:r>
            <a:r>
              <a:rPr lang="fr-FR" sz="1600" dirty="0" err="1"/>
              <a:t>Differentials</a:t>
            </a:r>
            <a:r>
              <a:rPr lang="fr-FR" sz="1600" dirty="0"/>
              <a:t> </a:t>
            </a:r>
            <a:r>
              <a:rPr lang="fr-FR" sz="1600" dirty="0" err="1"/>
              <a:t>Between</a:t>
            </a:r>
            <a:r>
              <a:rPr lang="fr-FR" sz="1600" dirty="0"/>
              <a:t> Natives and Cross-Border </a:t>
            </a:r>
            <a:r>
              <a:rPr lang="fr-FR" sz="1600" dirty="0" err="1"/>
              <a:t>Workers</a:t>
            </a:r>
            <a:r>
              <a:rPr lang="fr-FR" sz="1600" dirty="0"/>
              <a:t> </a:t>
            </a:r>
            <a:r>
              <a:rPr lang="fr-FR" sz="1600" dirty="0" err="1"/>
              <a:t>Within</a:t>
            </a:r>
            <a:r>
              <a:rPr lang="fr-FR" sz="1600" dirty="0"/>
              <a:t> and </a:t>
            </a:r>
            <a:r>
              <a:rPr lang="fr-FR" sz="1600" dirty="0" err="1"/>
              <a:t>Across</a:t>
            </a:r>
            <a:r>
              <a:rPr lang="fr-FR" sz="1600" dirty="0"/>
              <a:t> Establishments. Esch-sur-Alzette, Luxembourg: Luxemburg Institute of </a:t>
            </a:r>
            <a:r>
              <a:rPr lang="fr-FR" sz="1600" dirty="0" err="1"/>
              <a:t>Socio-Economic</a:t>
            </a:r>
            <a:r>
              <a:rPr lang="fr-FR" sz="1600" dirty="0"/>
              <a:t> </a:t>
            </a:r>
            <a:r>
              <a:rPr lang="fr-FR" sz="1600" dirty="0" err="1"/>
              <a:t>Research</a:t>
            </a:r>
            <a:r>
              <a:rPr lang="fr-FR" sz="1600" dirty="0"/>
              <a:t> (LISER). </a:t>
            </a:r>
            <a:r>
              <a:rPr lang="fr-FR" sz="1600" dirty="0" err="1"/>
              <a:t>Working</a:t>
            </a:r>
            <a:r>
              <a:rPr lang="fr-FR" sz="1600" dirty="0"/>
              <a:t> Paper </a:t>
            </a:r>
            <a:r>
              <a:rPr lang="fr-FR" sz="1600" dirty="0" err="1"/>
              <a:t>Series</a:t>
            </a:r>
            <a:r>
              <a:rPr lang="fr-FR" sz="1600" dirty="0"/>
              <a:t> no. 2014-04.</a:t>
            </a:r>
          </a:p>
          <a:p>
            <a:pPr marL="358775" indent="-358775">
              <a:buNone/>
            </a:pPr>
            <a:r>
              <a:rPr lang="fr-FR" sz="1600" dirty="0"/>
              <a:t>Charmaz, K.C. (2014) </a:t>
            </a:r>
            <a:r>
              <a:rPr lang="fr-FR" sz="1600" dirty="0" err="1"/>
              <a:t>Constructing</a:t>
            </a:r>
            <a:r>
              <a:rPr lang="fr-FR" sz="1600" dirty="0"/>
              <a:t> </a:t>
            </a:r>
            <a:r>
              <a:rPr lang="fr-FR" sz="1600" dirty="0" err="1"/>
              <a:t>Grounded</a:t>
            </a:r>
            <a:r>
              <a:rPr lang="fr-FR" sz="1600" dirty="0"/>
              <a:t> Theory, London: SAGE.</a:t>
            </a:r>
          </a:p>
          <a:p>
            <a:pPr marL="358775" indent="-358775">
              <a:buNone/>
            </a:pPr>
            <a:r>
              <a:rPr lang="fr-FR" sz="1600" dirty="0"/>
              <a:t>Findlay, A.M. (2011) ‘An </a:t>
            </a:r>
            <a:r>
              <a:rPr lang="fr-FR" sz="1600" dirty="0" err="1"/>
              <a:t>Assessment</a:t>
            </a:r>
            <a:r>
              <a:rPr lang="fr-FR" sz="1600" dirty="0"/>
              <a:t> of </a:t>
            </a:r>
            <a:r>
              <a:rPr lang="fr-FR" sz="1600" dirty="0" err="1"/>
              <a:t>Supply</a:t>
            </a:r>
            <a:r>
              <a:rPr lang="fr-FR" sz="1600" dirty="0"/>
              <a:t> and </a:t>
            </a:r>
            <a:r>
              <a:rPr lang="fr-FR" sz="1600" dirty="0" err="1"/>
              <a:t>Demand-Side</a:t>
            </a:r>
            <a:r>
              <a:rPr lang="fr-FR" sz="1600" dirty="0"/>
              <a:t> </a:t>
            </a:r>
            <a:r>
              <a:rPr lang="fr-FR" sz="1600" dirty="0" err="1"/>
              <a:t>Theorizations</a:t>
            </a:r>
            <a:r>
              <a:rPr lang="fr-FR" sz="1600" dirty="0"/>
              <a:t> of International </a:t>
            </a:r>
            <a:r>
              <a:rPr lang="fr-FR" sz="1600" dirty="0" err="1"/>
              <a:t>Student</a:t>
            </a:r>
            <a:r>
              <a:rPr lang="fr-FR" sz="1600" dirty="0"/>
              <a:t> Mobility’, International Migration 49(2): 162–189.</a:t>
            </a:r>
          </a:p>
          <a:p>
            <a:pPr marL="358775" indent="-358775">
              <a:buNone/>
            </a:pPr>
            <a:r>
              <a:rPr lang="fr-FR" sz="1600" dirty="0"/>
              <a:t>Graf, L. and </a:t>
            </a:r>
            <a:r>
              <a:rPr lang="fr-FR" sz="1600" dirty="0" err="1"/>
              <a:t>Gardin</a:t>
            </a:r>
            <a:r>
              <a:rPr lang="fr-FR" sz="1600" dirty="0"/>
              <a:t>, M. (2018) ‘Transnational </a:t>
            </a:r>
            <a:r>
              <a:rPr lang="fr-FR" sz="1600" dirty="0" err="1"/>
              <a:t>Skills</a:t>
            </a:r>
            <a:r>
              <a:rPr lang="fr-FR" sz="1600" dirty="0"/>
              <a:t> </a:t>
            </a:r>
            <a:r>
              <a:rPr lang="fr-FR" sz="1600" dirty="0" err="1"/>
              <a:t>Development</a:t>
            </a:r>
            <a:r>
              <a:rPr lang="fr-FR" sz="1600" dirty="0"/>
              <a:t> in </a:t>
            </a:r>
            <a:r>
              <a:rPr lang="fr-FR" sz="1600" dirty="0" err="1"/>
              <a:t>Post-industrial</a:t>
            </a:r>
            <a:r>
              <a:rPr lang="fr-FR" sz="1600" dirty="0"/>
              <a:t> </a:t>
            </a:r>
            <a:r>
              <a:rPr lang="fr-FR" sz="1600" dirty="0" err="1"/>
              <a:t>Knowledge</a:t>
            </a:r>
            <a:r>
              <a:rPr lang="fr-FR" sz="1600" dirty="0"/>
              <a:t> Economies: The Case of Luxembourg and the </a:t>
            </a:r>
            <a:r>
              <a:rPr lang="fr-FR" sz="1600" dirty="0" err="1"/>
              <a:t>Greater</a:t>
            </a:r>
            <a:r>
              <a:rPr lang="fr-FR" sz="1600" dirty="0"/>
              <a:t> </a:t>
            </a:r>
            <a:r>
              <a:rPr lang="fr-FR" sz="1600" dirty="0" err="1"/>
              <a:t>Region</a:t>
            </a:r>
            <a:r>
              <a:rPr lang="fr-FR" sz="1600" dirty="0"/>
              <a:t>’, Journal of Education and </a:t>
            </a:r>
            <a:r>
              <a:rPr lang="fr-FR" sz="1600" dirty="0" err="1"/>
              <a:t>Work</a:t>
            </a:r>
            <a:r>
              <a:rPr lang="fr-FR" sz="1600" dirty="0"/>
              <a:t> 31(1): 1–15.</a:t>
            </a:r>
          </a:p>
          <a:p>
            <a:pPr marL="358775" indent="-358775">
              <a:buNone/>
            </a:pPr>
            <a:r>
              <a:rPr lang="fr-FR" sz="1600" dirty="0" err="1"/>
              <a:t>Haugen</a:t>
            </a:r>
            <a:r>
              <a:rPr lang="fr-FR" sz="1600" dirty="0"/>
              <a:t>, H.Ø. (2013) ‘</a:t>
            </a:r>
            <a:r>
              <a:rPr lang="fr-FR" sz="1600" dirty="0" err="1"/>
              <a:t>China’s</a:t>
            </a:r>
            <a:r>
              <a:rPr lang="fr-FR" sz="1600" dirty="0"/>
              <a:t> </a:t>
            </a:r>
            <a:r>
              <a:rPr lang="fr-FR" sz="1600" dirty="0" err="1"/>
              <a:t>Recruitment</a:t>
            </a:r>
            <a:r>
              <a:rPr lang="fr-FR" sz="1600" dirty="0"/>
              <a:t> of </a:t>
            </a:r>
            <a:r>
              <a:rPr lang="fr-FR" sz="1600" dirty="0" err="1"/>
              <a:t>African</a:t>
            </a:r>
            <a:r>
              <a:rPr lang="fr-FR" sz="1600" dirty="0"/>
              <a:t> </a:t>
            </a:r>
            <a:r>
              <a:rPr lang="fr-FR" sz="1600" dirty="0" err="1"/>
              <a:t>University</a:t>
            </a:r>
            <a:r>
              <a:rPr lang="fr-FR" sz="1600" dirty="0"/>
              <a:t> </a:t>
            </a:r>
            <a:r>
              <a:rPr lang="fr-FR" sz="1600" dirty="0" err="1"/>
              <a:t>Students</a:t>
            </a:r>
            <a:r>
              <a:rPr lang="fr-FR" sz="1600" dirty="0"/>
              <a:t>: Policy </a:t>
            </a:r>
            <a:r>
              <a:rPr lang="fr-FR" sz="1600" dirty="0" err="1"/>
              <a:t>Efficacy</a:t>
            </a:r>
            <a:r>
              <a:rPr lang="fr-FR" sz="1600" dirty="0"/>
              <a:t> and </a:t>
            </a:r>
            <a:r>
              <a:rPr lang="fr-FR" sz="1600" dirty="0" err="1"/>
              <a:t>Unintended</a:t>
            </a:r>
            <a:r>
              <a:rPr lang="fr-FR" sz="1600" dirty="0"/>
              <a:t> </a:t>
            </a:r>
            <a:r>
              <a:rPr lang="fr-FR" sz="1600" dirty="0" err="1"/>
              <a:t>Outcomes</a:t>
            </a:r>
            <a:r>
              <a:rPr lang="fr-FR" sz="1600" dirty="0"/>
              <a:t>’, Globalisation, </a:t>
            </a:r>
            <a:r>
              <a:rPr lang="fr-FR" sz="1600" dirty="0" err="1"/>
              <a:t>Societies</a:t>
            </a:r>
            <a:r>
              <a:rPr lang="fr-FR" sz="1600" dirty="0"/>
              <a:t> and Education 11(3): 315–334.</a:t>
            </a:r>
          </a:p>
          <a:p>
            <a:pPr marL="0" indent="0">
              <a:buNone/>
            </a:pPr>
            <a:endParaRPr lang="fr-FR" sz="1600" dirty="0"/>
          </a:p>
        </p:txBody>
      </p:sp>
    </p:spTree>
    <p:extLst>
      <p:ext uri="{BB962C8B-B14F-4D97-AF65-F5344CB8AC3E}">
        <p14:creationId xmlns:p14="http://schemas.microsoft.com/office/powerpoint/2010/main" val="383102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C6361-C159-D042-B063-FDC196D2E84E}"/>
              </a:ext>
            </a:extLst>
          </p:cNvPr>
          <p:cNvSpPr>
            <a:spLocks noGrp="1"/>
          </p:cNvSpPr>
          <p:nvPr>
            <p:ph type="title"/>
          </p:nvPr>
        </p:nvSpPr>
        <p:spPr>
          <a:xfrm>
            <a:off x="228600" y="146050"/>
            <a:ext cx="8686800" cy="887687"/>
          </a:xfrm>
        </p:spPr>
        <p:txBody>
          <a:bodyPr>
            <a:normAutofit/>
          </a:bodyPr>
          <a:lstStyle/>
          <a:p>
            <a:r>
              <a:rPr lang="fr-FR" altLang="fr-FR" dirty="0" err="1">
                <a:solidFill>
                  <a:srgbClr val="F79505"/>
                </a:solidFill>
                <a:latin typeface="Cambria" panose="02040503050406030204" pitchFamily="18" charset="0"/>
                <a:ea typeface="Cambria" panose="02040503050406030204" pitchFamily="18" charset="0"/>
                <a:cs typeface="Cambria" panose="02040503050406030204" pitchFamily="18" charset="0"/>
              </a:rPr>
              <a:t>References</a:t>
            </a:r>
            <a:r>
              <a:rPr lang="fr-FR"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 (II)</a:t>
            </a: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a:extLst>
              <a:ext uri="{FF2B5EF4-FFF2-40B4-BE49-F238E27FC236}">
                <a16:creationId xmlns:a16="http://schemas.microsoft.com/office/drawing/2014/main" id="{8AEB8714-65E3-8A43-B214-8ED711EC6A00}"/>
              </a:ext>
            </a:extLst>
          </p:cNvPr>
          <p:cNvSpPr>
            <a:spLocks noGrp="1"/>
          </p:cNvSpPr>
          <p:nvPr>
            <p:ph idx="1"/>
          </p:nvPr>
        </p:nvSpPr>
        <p:spPr>
          <a:xfrm>
            <a:off x="685800" y="1160945"/>
            <a:ext cx="8229600" cy="5306116"/>
          </a:xfrm>
        </p:spPr>
        <p:txBody>
          <a:bodyPr rtlCol="0">
            <a:normAutofit/>
          </a:bodyPr>
          <a:lstStyle/>
          <a:p>
            <a:pPr marL="0" indent="0" eaLnBrk="1" fontAlgn="auto" hangingPunct="1">
              <a:spcAft>
                <a:spcPts val="0"/>
              </a:spcAft>
              <a:buFont typeface="Arial"/>
              <a:buNone/>
              <a:defRPr/>
            </a:pPr>
            <a:r>
              <a:rPr lang="en-US" sz="2900" dirty="0"/>
              <a:t> </a:t>
            </a:r>
          </a:p>
          <a:p>
            <a:pPr eaLnBrk="1" fontAlgn="auto" hangingPunct="1">
              <a:spcAft>
                <a:spcPts val="0"/>
              </a:spcAft>
              <a:buFont typeface="Arial"/>
              <a:buChar char="•"/>
              <a:defRPr/>
            </a:pPr>
            <a:endParaRPr lang="en-US" sz="2300" dirty="0"/>
          </a:p>
          <a:p>
            <a:pPr marL="0" indent="0" eaLnBrk="1" fontAlgn="auto" hangingPunct="1">
              <a:spcAft>
                <a:spcPts val="0"/>
              </a:spcAft>
              <a:buFont typeface="Arial"/>
              <a:buNone/>
              <a:defRPr/>
            </a:pPr>
            <a:endParaRPr lang="en-US" sz="2200" dirty="0"/>
          </a:p>
        </p:txBody>
      </p:sp>
      <p:sp>
        <p:nvSpPr>
          <p:cNvPr id="32771" name="Slide Number Placeholder 4">
            <a:extLst>
              <a:ext uri="{FF2B5EF4-FFF2-40B4-BE49-F238E27FC236}">
                <a16:creationId xmlns:a16="http://schemas.microsoft.com/office/drawing/2014/main" id="{B8792F86-6E07-BA40-B897-4111557ABC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C2AE4-A4DD-474D-A764-8F3FC936A248}" type="slidenum">
              <a:rPr lang="en-US" altLang="fr-FR" sz="1200">
                <a:solidFill>
                  <a:srgbClr val="898989"/>
                </a:solidFill>
              </a:rPr>
              <a:pPr>
                <a:spcBef>
                  <a:spcPct val="0"/>
                </a:spcBef>
                <a:buFontTx/>
                <a:buNone/>
              </a:pPr>
              <a:t>23</a:t>
            </a:fld>
            <a:endParaRPr lang="en-US" altLang="fr-FR" sz="1200">
              <a:solidFill>
                <a:srgbClr val="898989"/>
              </a:solidFill>
            </a:endParaRPr>
          </a:p>
        </p:txBody>
      </p:sp>
      <p:sp>
        <p:nvSpPr>
          <p:cNvPr id="6" name="Content Placeholder 2">
            <a:extLst>
              <a:ext uri="{FF2B5EF4-FFF2-40B4-BE49-F238E27FC236}">
                <a16:creationId xmlns:a16="http://schemas.microsoft.com/office/drawing/2014/main" id="{EAF5E752-E12B-8548-A3E7-F71C4E308539}"/>
              </a:ext>
            </a:extLst>
          </p:cNvPr>
          <p:cNvSpPr txBox="1">
            <a:spLocks/>
          </p:cNvSpPr>
          <p:nvPr/>
        </p:nvSpPr>
        <p:spPr>
          <a:xfrm>
            <a:off x="878304" y="1359568"/>
            <a:ext cx="8265695" cy="5498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None/>
            </a:pPr>
            <a:r>
              <a:rPr lang="fr-FR" sz="1600" u="sng" dirty="0"/>
              <a:t>Kmiotek-Meier, E.A., Karl, U. and Powell, J.J.W (2018) </a:t>
            </a:r>
            <a:r>
              <a:rPr lang="fr-FR" sz="1600" u="sng" dirty="0">
                <a:hlinkClick r:id="rId3">
                  <a:extLst>
                    <a:ext uri="{A12FA001-AC4F-418D-AE19-62706E023703}">
                      <ahyp:hlinkClr xmlns:ahyp="http://schemas.microsoft.com/office/drawing/2018/hyperlinkcolor" val="tx"/>
                    </a:ext>
                  </a:extLst>
                </a:hlinkClick>
              </a:rPr>
              <a:t>‘Designing the (Most) Mobile University: The Centrality of International Student Mobility in Luxembourg’s Higher Education Policy Discourse</a:t>
            </a:r>
            <a:r>
              <a:rPr lang="fr-FR" sz="1600" u="sng" dirty="0"/>
              <a:t>’, </a:t>
            </a:r>
            <a:r>
              <a:rPr lang="fr-FR" sz="1600" u="sng" dirty="0" err="1"/>
              <a:t>Higher</a:t>
            </a:r>
            <a:r>
              <a:rPr lang="fr-FR" sz="1600" u="sng" dirty="0"/>
              <a:t> Education Policy (2018), 31(online first), 1-24.</a:t>
            </a:r>
          </a:p>
          <a:p>
            <a:pPr marL="358775" indent="-358775">
              <a:buNone/>
            </a:pPr>
            <a:r>
              <a:rPr lang="fr-FR" sz="1600" dirty="0" err="1"/>
              <a:t>Mosneaga</a:t>
            </a:r>
            <a:r>
              <a:rPr lang="fr-FR" sz="1600" dirty="0"/>
              <a:t>, A. and </a:t>
            </a:r>
            <a:r>
              <a:rPr lang="fr-FR" sz="1600" dirty="0" err="1"/>
              <a:t>Winther</a:t>
            </a:r>
            <a:r>
              <a:rPr lang="fr-FR" sz="1600" dirty="0"/>
              <a:t>, L. (2013). ‘</a:t>
            </a:r>
            <a:r>
              <a:rPr lang="fr-FR" sz="1600" dirty="0" err="1"/>
              <a:t>Emerging</a:t>
            </a:r>
            <a:r>
              <a:rPr lang="fr-FR" sz="1600" dirty="0"/>
              <a:t> Talents? International </a:t>
            </a:r>
            <a:r>
              <a:rPr lang="fr-FR" sz="1600" dirty="0" err="1"/>
              <a:t>Students</a:t>
            </a:r>
            <a:r>
              <a:rPr lang="fr-FR" sz="1600" dirty="0"/>
              <a:t> </a:t>
            </a:r>
            <a:r>
              <a:rPr lang="fr-FR" sz="1600" dirty="0" err="1"/>
              <a:t>Before</a:t>
            </a:r>
            <a:r>
              <a:rPr lang="fr-FR" sz="1600" dirty="0"/>
              <a:t> and </a:t>
            </a:r>
            <a:r>
              <a:rPr lang="fr-FR" sz="1600" dirty="0" err="1"/>
              <a:t>After</a:t>
            </a:r>
            <a:r>
              <a:rPr lang="fr-FR" sz="1600" dirty="0"/>
              <a:t> </a:t>
            </a:r>
            <a:r>
              <a:rPr lang="fr-FR" sz="1600" dirty="0" err="1"/>
              <a:t>Their</a:t>
            </a:r>
            <a:r>
              <a:rPr lang="fr-FR" sz="1600" dirty="0"/>
              <a:t> Career Start in </a:t>
            </a:r>
            <a:r>
              <a:rPr lang="fr-FR" sz="1600" dirty="0" err="1"/>
              <a:t>Denmark</a:t>
            </a:r>
            <a:r>
              <a:rPr lang="fr-FR" sz="1600" dirty="0"/>
              <a:t>’, Population, </a:t>
            </a:r>
            <a:r>
              <a:rPr lang="fr-FR" sz="1600" dirty="0" err="1"/>
              <a:t>Space</a:t>
            </a:r>
            <a:r>
              <a:rPr lang="fr-FR" sz="1600" dirty="0"/>
              <a:t> and Place 19(2): 181–195.</a:t>
            </a:r>
          </a:p>
          <a:p>
            <a:pPr marL="358775" indent="-358775">
              <a:buNone/>
            </a:pPr>
            <a:r>
              <a:rPr lang="fr-FR" sz="1600" dirty="0" err="1"/>
              <a:t>Raghuram</a:t>
            </a:r>
            <a:r>
              <a:rPr lang="fr-FR" sz="1600" dirty="0"/>
              <a:t>, P. (2013) ‘</a:t>
            </a:r>
            <a:r>
              <a:rPr lang="fr-FR" sz="1600" dirty="0" err="1"/>
              <a:t>Theorising</a:t>
            </a:r>
            <a:r>
              <a:rPr lang="fr-FR" sz="1600" dirty="0"/>
              <a:t> the </a:t>
            </a:r>
            <a:r>
              <a:rPr lang="fr-FR" sz="1600" dirty="0" err="1"/>
              <a:t>Spaces</a:t>
            </a:r>
            <a:r>
              <a:rPr lang="fr-FR" sz="1600" dirty="0"/>
              <a:t> of </a:t>
            </a:r>
            <a:r>
              <a:rPr lang="fr-FR" sz="1600" dirty="0" err="1"/>
              <a:t>Student</a:t>
            </a:r>
            <a:r>
              <a:rPr lang="fr-FR" sz="1600" dirty="0"/>
              <a:t> Migration’, Population, </a:t>
            </a:r>
            <a:r>
              <a:rPr lang="fr-FR" sz="1600" dirty="0" err="1"/>
              <a:t>Space</a:t>
            </a:r>
            <a:r>
              <a:rPr lang="fr-FR" sz="1600" dirty="0"/>
              <a:t> and Place 19(2): 138–154.</a:t>
            </a:r>
          </a:p>
          <a:p>
            <a:pPr marL="358775" indent="-358775">
              <a:buNone/>
            </a:pPr>
            <a:r>
              <a:rPr lang="fr-FR" sz="1600" dirty="0" err="1"/>
              <a:t>Rohstock</a:t>
            </a:r>
            <a:r>
              <a:rPr lang="fr-FR" sz="1600" dirty="0"/>
              <a:t>, A. and Schreiber, C. (2012) ‘The Grand </a:t>
            </a:r>
            <a:r>
              <a:rPr lang="fr-FR" sz="1600" dirty="0" err="1"/>
              <a:t>Duchy</a:t>
            </a:r>
            <a:r>
              <a:rPr lang="fr-FR" sz="1600" dirty="0"/>
              <a:t> on the Grand Tour: A </a:t>
            </a:r>
            <a:r>
              <a:rPr lang="fr-FR" sz="1600" dirty="0" err="1"/>
              <a:t>Historical</a:t>
            </a:r>
            <a:r>
              <a:rPr lang="fr-FR" sz="1600" dirty="0"/>
              <a:t> </a:t>
            </a:r>
            <a:r>
              <a:rPr lang="fr-FR" sz="1600" dirty="0" err="1"/>
              <a:t>Study</a:t>
            </a:r>
            <a:r>
              <a:rPr lang="fr-FR" sz="1600" dirty="0"/>
              <a:t> of </a:t>
            </a:r>
            <a:r>
              <a:rPr lang="fr-FR" sz="1600" dirty="0" err="1"/>
              <a:t>Student</a:t>
            </a:r>
            <a:r>
              <a:rPr lang="fr-FR" sz="1600" dirty="0"/>
              <a:t> Migration in Luxembourg’, </a:t>
            </a:r>
            <a:r>
              <a:rPr lang="fr-FR" sz="1600" dirty="0" err="1"/>
              <a:t>Paedagogica</a:t>
            </a:r>
            <a:r>
              <a:rPr lang="fr-FR" sz="1600" dirty="0"/>
              <a:t> </a:t>
            </a:r>
            <a:r>
              <a:rPr lang="fr-FR" sz="1600" dirty="0" err="1"/>
              <a:t>Historica</a:t>
            </a:r>
            <a:r>
              <a:rPr lang="fr-FR" sz="1600" dirty="0"/>
              <a:t> 49(2): 174–193.</a:t>
            </a:r>
          </a:p>
          <a:p>
            <a:pPr marL="358775" indent="-358775">
              <a:buNone/>
            </a:pPr>
            <a:r>
              <a:rPr lang="fr-FR" sz="1600" dirty="0"/>
              <a:t>UL (2016) Key Performance </a:t>
            </a:r>
            <a:r>
              <a:rPr lang="fr-FR" sz="1600" dirty="0" err="1"/>
              <a:t>Indicators</a:t>
            </a:r>
            <a:r>
              <a:rPr lang="fr-FR" sz="1600" dirty="0"/>
              <a:t>, https://</a:t>
            </a:r>
            <a:r>
              <a:rPr lang="fr-FR" sz="1600" dirty="0" err="1"/>
              <a:t>wwwen.uni.lu</a:t>
            </a:r>
            <a:r>
              <a:rPr lang="fr-FR" sz="1600" dirty="0"/>
              <a:t>/</a:t>
            </a:r>
            <a:r>
              <a:rPr lang="fr-FR" sz="1600" dirty="0" err="1"/>
              <a:t>university</a:t>
            </a:r>
            <a:r>
              <a:rPr lang="fr-FR" sz="1600" dirty="0"/>
              <a:t>/</a:t>
            </a:r>
            <a:r>
              <a:rPr lang="fr-FR" sz="1600" dirty="0" err="1"/>
              <a:t>official_documents</a:t>
            </a:r>
            <a:r>
              <a:rPr lang="fr-FR" sz="1600" dirty="0"/>
              <a:t>, </a:t>
            </a:r>
            <a:r>
              <a:rPr lang="fr-FR" sz="1600" dirty="0" err="1"/>
              <a:t>accessed</a:t>
            </a:r>
            <a:r>
              <a:rPr lang="fr-FR" sz="1600" dirty="0"/>
              <a:t> 13 </a:t>
            </a:r>
            <a:r>
              <a:rPr lang="fr-FR" sz="1600" dirty="0" err="1"/>
              <a:t>February</a:t>
            </a:r>
            <a:r>
              <a:rPr lang="fr-FR" sz="1600" dirty="0"/>
              <a:t> 2018.</a:t>
            </a:r>
          </a:p>
          <a:p>
            <a:pPr marL="358775" indent="-358775">
              <a:buNone/>
            </a:pPr>
            <a:r>
              <a:rPr lang="fr-FR" sz="1600" dirty="0" err="1"/>
              <a:t>Urbanovic</a:t>
            </a:r>
            <a:r>
              <a:rPr lang="fr-FR" sz="1600" dirty="0"/>
              <a:t>ˇ, J. and Wilkins, S. (2013) ‘Internationalisation as a </a:t>
            </a:r>
            <a:r>
              <a:rPr lang="fr-FR" sz="1600" dirty="0" err="1"/>
              <a:t>Strategy</a:t>
            </a:r>
            <a:r>
              <a:rPr lang="fr-FR" sz="1600" dirty="0"/>
              <a:t> to </a:t>
            </a:r>
            <a:r>
              <a:rPr lang="fr-FR" sz="1600" dirty="0" err="1"/>
              <a:t>Improve</a:t>
            </a:r>
            <a:r>
              <a:rPr lang="fr-FR" sz="1600" dirty="0"/>
              <a:t> the </a:t>
            </a:r>
            <a:r>
              <a:rPr lang="fr-FR" sz="1600" dirty="0" err="1"/>
              <a:t>Quality</a:t>
            </a:r>
            <a:r>
              <a:rPr lang="fr-FR" sz="1600" dirty="0"/>
              <a:t> of </a:t>
            </a:r>
            <a:r>
              <a:rPr lang="fr-FR" sz="1600" dirty="0" err="1"/>
              <a:t>Higher</a:t>
            </a:r>
            <a:r>
              <a:rPr lang="fr-FR" sz="1600" dirty="0"/>
              <a:t> Education in Small States: </a:t>
            </a:r>
            <a:r>
              <a:rPr lang="fr-FR" sz="1600" dirty="0" err="1"/>
              <a:t>Stakeholder</a:t>
            </a:r>
            <a:r>
              <a:rPr lang="fr-FR" sz="1600" dirty="0"/>
              <a:t> Perspectives in </a:t>
            </a:r>
            <a:r>
              <a:rPr lang="fr-FR" sz="1600" dirty="0" err="1"/>
              <a:t>Lithuania</a:t>
            </a:r>
            <a:r>
              <a:rPr lang="fr-FR" sz="1600" dirty="0"/>
              <a:t>’, </a:t>
            </a:r>
            <a:r>
              <a:rPr lang="fr-FR" sz="1600" dirty="0" err="1"/>
              <a:t>Higher</a:t>
            </a:r>
            <a:r>
              <a:rPr lang="fr-FR" sz="1600" dirty="0"/>
              <a:t> Education Policy 26(3): 373–396.</a:t>
            </a:r>
          </a:p>
          <a:p>
            <a:pPr marL="358775" indent="-358775">
              <a:buNone/>
            </a:pPr>
            <a:r>
              <a:rPr lang="fr-FR" sz="1600" dirty="0" err="1"/>
              <a:t>Woldegiorgis</a:t>
            </a:r>
            <a:r>
              <a:rPr lang="fr-FR" sz="1600" dirty="0"/>
              <a:t>, E.T. and </a:t>
            </a:r>
            <a:r>
              <a:rPr lang="fr-FR" sz="1600" dirty="0" err="1"/>
              <a:t>Doevenspeck</a:t>
            </a:r>
            <a:r>
              <a:rPr lang="fr-FR" sz="1600" dirty="0"/>
              <a:t>, M. (2015) ‘</a:t>
            </a:r>
            <a:r>
              <a:rPr lang="fr-FR" sz="1600" dirty="0" err="1"/>
              <a:t>Current</a:t>
            </a:r>
            <a:r>
              <a:rPr lang="fr-FR" sz="1600" dirty="0"/>
              <a:t> Trends, Challenges and Prospects of </a:t>
            </a:r>
            <a:r>
              <a:rPr lang="fr-FR" sz="1600" dirty="0" err="1"/>
              <a:t>Student</a:t>
            </a:r>
            <a:r>
              <a:rPr lang="fr-FR" sz="1600" dirty="0"/>
              <a:t> Mobility in the </a:t>
            </a:r>
            <a:r>
              <a:rPr lang="fr-FR" sz="1600" dirty="0" err="1"/>
              <a:t>African</a:t>
            </a:r>
            <a:r>
              <a:rPr lang="fr-FR" sz="1600" dirty="0"/>
              <a:t> </a:t>
            </a:r>
            <a:r>
              <a:rPr lang="fr-FR" sz="1600" dirty="0" err="1"/>
              <a:t>Higher</a:t>
            </a:r>
            <a:r>
              <a:rPr lang="fr-FR" sz="1600" dirty="0"/>
              <a:t> Education </a:t>
            </a:r>
            <a:r>
              <a:rPr lang="fr-FR" sz="1600" dirty="0" err="1"/>
              <a:t>Landscape</a:t>
            </a:r>
            <a:r>
              <a:rPr lang="fr-FR" sz="1600" dirty="0"/>
              <a:t>’, International Journal of </a:t>
            </a:r>
            <a:r>
              <a:rPr lang="fr-FR" sz="1600" dirty="0" err="1"/>
              <a:t>Higher</a:t>
            </a:r>
            <a:r>
              <a:rPr lang="fr-FR" sz="1600" dirty="0"/>
              <a:t> Education 4(2): 105–115.</a:t>
            </a:r>
          </a:p>
        </p:txBody>
      </p:sp>
    </p:spTree>
    <p:extLst>
      <p:ext uri="{BB962C8B-B14F-4D97-AF65-F5344CB8AC3E}">
        <p14:creationId xmlns:p14="http://schemas.microsoft.com/office/powerpoint/2010/main" val="1655883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67B6BAAB-DFFC-6A46-97C9-3AA21C339877}"/>
              </a:ext>
            </a:extLst>
          </p:cNvPr>
          <p:cNvSpPr>
            <a:spLocks noGrp="1"/>
          </p:cNvSpPr>
          <p:nvPr>
            <p:ph type="title"/>
          </p:nvPr>
        </p:nvSpPr>
        <p:spPr>
          <a:xfrm>
            <a:off x="457200" y="11113"/>
            <a:ext cx="8229600" cy="1143000"/>
          </a:xfrm>
        </p:spPr>
        <p:txBody>
          <a:bodyPr/>
          <a:lstStyle/>
          <a:p>
            <a:pPr algn="l"/>
            <a:r>
              <a:rPr lang="en-US" altLang="fr-FR">
                <a:solidFill>
                  <a:srgbClr val="F79505"/>
                </a:solidFill>
                <a:latin typeface="Cambria" panose="02040503050406030204" pitchFamily="18" charset="0"/>
                <a:ea typeface="Cambria" panose="02040503050406030204" pitchFamily="18" charset="0"/>
                <a:cs typeface="Cambria" panose="02040503050406030204" pitchFamily="18" charset="0"/>
                <a:sym typeface="Cambria" panose="02040503050406030204" pitchFamily="18" charset="0"/>
              </a:rPr>
              <a:t>Thank you for your attention!</a:t>
            </a:r>
            <a:endParaRPr lang="en-US" altLang="fr-FR"/>
          </a:p>
        </p:txBody>
      </p:sp>
      <p:sp>
        <p:nvSpPr>
          <p:cNvPr id="3" name="Content Placeholder 2">
            <a:extLst>
              <a:ext uri="{FF2B5EF4-FFF2-40B4-BE49-F238E27FC236}">
                <a16:creationId xmlns:a16="http://schemas.microsoft.com/office/drawing/2014/main" id="{B7A6090E-FB8E-194E-AC91-8501449E8090}"/>
              </a:ext>
            </a:extLst>
          </p:cNvPr>
          <p:cNvSpPr>
            <a:spLocks noGrp="1"/>
          </p:cNvSpPr>
          <p:nvPr>
            <p:ph idx="1"/>
          </p:nvPr>
        </p:nvSpPr>
        <p:spPr>
          <a:xfrm>
            <a:off x="1171713" y="1613452"/>
            <a:ext cx="3457575" cy="1185863"/>
          </a:xfrm>
        </p:spPr>
        <p:txBody>
          <a:bodyPr>
            <a:normAutofit fontScale="40000" lnSpcReduction="20000"/>
          </a:bodyPr>
          <a:lstStyle/>
          <a:p>
            <a:pPr marL="0" indent="0" defTabSz="321457">
              <a:buFont typeface="Arial" panose="020B0604020202020204" pitchFamily="34" charset="0"/>
              <a:buNone/>
              <a:defRPr sz="1800"/>
            </a:pPr>
            <a:endParaRPr lang="en-US" sz="4000" dirty="0">
              <a:solidFill>
                <a:srgbClr val="F79505"/>
              </a:solidFill>
              <a:latin typeface="Cambria"/>
              <a:ea typeface="Cambria"/>
              <a:cs typeface="Cambria"/>
              <a:sym typeface="Cambria"/>
            </a:endParaRPr>
          </a:p>
          <a:p>
            <a:pPr marL="0" indent="0" defTabSz="321457">
              <a:buFont typeface="Arial" panose="020B0604020202020204" pitchFamily="34" charset="0"/>
              <a:buNone/>
              <a:defRPr sz="1800"/>
            </a:pPr>
            <a:r>
              <a:rPr lang="en-US" sz="4000" dirty="0">
                <a:latin typeface="Cambria"/>
                <a:cs typeface="Cambria"/>
                <a:sym typeface="Cambria"/>
              </a:rPr>
              <a:t>Contact: </a:t>
            </a:r>
          </a:p>
          <a:p>
            <a:pPr marL="0" indent="0" defTabSz="321457">
              <a:buFont typeface="Arial" panose="020B0604020202020204" pitchFamily="34" charset="0"/>
              <a:buNone/>
              <a:defRPr sz="1800"/>
            </a:pPr>
            <a:r>
              <a:rPr lang="en-US" sz="4000" b="1" dirty="0">
                <a:latin typeface="Cambria"/>
                <a:cs typeface="Cambria"/>
                <a:sym typeface="Cambria"/>
              </a:rPr>
              <a:t>Emilia Kmiotek-Meier </a:t>
            </a:r>
          </a:p>
          <a:p>
            <a:pPr marL="0" indent="0" defTabSz="321457">
              <a:buFont typeface="Arial" panose="020B0604020202020204" pitchFamily="34" charset="0"/>
              <a:buNone/>
              <a:defRPr sz="1800"/>
            </a:pPr>
            <a:r>
              <a:rPr lang="en-US" sz="4000" dirty="0">
                <a:latin typeface="Cambria"/>
                <a:cs typeface="Cambria"/>
                <a:sym typeface="Cambria"/>
                <a:hlinkClick r:id="rId2"/>
              </a:rPr>
              <a:t>emilia.kmiotek@uni.lu</a:t>
            </a:r>
            <a:endParaRPr lang="en-US" sz="4000" dirty="0">
              <a:latin typeface="Cambria"/>
              <a:cs typeface="Cambria"/>
              <a:sym typeface="Cambria"/>
            </a:endParaRPr>
          </a:p>
          <a:p>
            <a:pPr marL="0" indent="0" defTabSz="321457">
              <a:buFont typeface="Arial" panose="020B0604020202020204" pitchFamily="34" charset="0"/>
              <a:buNone/>
              <a:defRPr sz="1800"/>
            </a:pPr>
            <a:endParaRPr lang="en-US" sz="4000" dirty="0">
              <a:latin typeface="Cambria"/>
              <a:cs typeface="Cambria"/>
              <a:sym typeface="Cambria"/>
            </a:endParaRPr>
          </a:p>
          <a:p>
            <a:pPr marL="0" indent="0" defTabSz="321457">
              <a:buFont typeface="Arial" panose="020B0604020202020204" pitchFamily="34" charset="0"/>
              <a:buNone/>
              <a:defRPr sz="1800"/>
            </a:pPr>
            <a:endParaRPr lang="en-US" sz="4000" dirty="0">
              <a:latin typeface="Cambria"/>
              <a:cs typeface="Cambria"/>
              <a:sym typeface="Cambria"/>
            </a:endParaRPr>
          </a:p>
          <a:p>
            <a:pPr marL="0" indent="0" defTabSz="321457">
              <a:buFont typeface="Arial" panose="020B0604020202020204" pitchFamily="34" charset="0"/>
              <a:buNone/>
              <a:defRPr sz="1800"/>
            </a:pPr>
            <a:endParaRPr lang="en-US" sz="4000" dirty="0">
              <a:latin typeface="Cambria"/>
              <a:cs typeface="Cambria"/>
            </a:endParaRPr>
          </a:p>
          <a:p>
            <a:pPr marL="0" indent="0" defTabSz="321457">
              <a:buFont typeface="Arial" panose="020B0604020202020204" pitchFamily="34" charset="0"/>
              <a:buNone/>
              <a:defRPr sz="1800"/>
            </a:pPr>
            <a:endParaRPr lang="en-US" sz="4000" dirty="0">
              <a:solidFill>
                <a:srgbClr val="F79505"/>
              </a:solidFill>
              <a:latin typeface="Cambria"/>
              <a:ea typeface="Cambria"/>
              <a:cs typeface="Cambria"/>
              <a:sym typeface="Cambria"/>
            </a:endParaRPr>
          </a:p>
        </p:txBody>
      </p:sp>
      <p:pic>
        <p:nvPicPr>
          <p:cNvPr id="69635" name="pasted-image.pdf">
            <a:extLst>
              <a:ext uri="{FF2B5EF4-FFF2-40B4-BE49-F238E27FC236}">
                <a16:creationId xmlns:a16="http://schemas.microsoft.com/office/drawing/2014/main" id="{FB2D7DF6-D766-1241-A01E-6CD3D5EE2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6269038"/>
            <a:ext cx="7191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9636" name="Shape 35">
            <a:extLst>
              <a:ext uri="{FF2B5EF4-FFF2-40B4-BE49-F238E27FC236}">
                <a16:creationId xmlns:a16="http://schemas.microsoft.com/office/drawing/2014/main" id="{4927EED5-1F7D-B94F-A546-84D7DEA80AE8}"/>
              </a:ext>
            </a:extLst>
          </p:cNvPr>
          <p:cNvSpPr>
            <a:spLocks noChangeArrowheads="1"/>
          </p:cNvSpPr>
          <p:nvPr/>
        </p:nvSpPr>
        <p:spPr bwMode="auto">
          <a:xfrm>
            <a:off x="782638" y="6269038"/>
            <a:ext cx="6626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400">
                <a:solidFill>
                  <a:srgbClr val="172559"/>
                </a:solidFill>
                <a:latin typeface="Cambria" panose="02040503050406030204" pitchFamily="18" charset="0"/>
                <a:sym typeface="Cambria" panose="02040503050406030204" pitchFamily="18" charset="0"/>
              </a:rPr>
              <a:t>The research from the MOVE project leading to these results has received funding from Horizon 2020 under Grant Agreement N° 649263. </a:t>
            </a:r>
          </a:p>
        </p:txBody>
      </p:sp>
      <p:pic>
        <p:nvPicPr>
          <p:cNvPr id="69637" name="Picture 6" descr="N:\Horizon_Projekte\MOVE_VB_UT_5040_Karl_UL\Proposal\4_Logo\Move-Logo.png">
            <a:extLst>
              <a:ext uri="{FF2B5EF4-FFF2-40B4-BE49-F238E27FC236}">
                <a16:creationId xmlns:a16="http://schemas.microsoft.com/office/drawing/2014/main" id="{18CBE44E-9563-404D-BC00-49AF0798F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300" y="6215063"/>
            <a:ext cx="13271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7" descr="http://wwwde.uni.lu/var/storage/images/snt/research/apsia/events/vvsw_2013/uni/711097-1-fre-FR/uni.jpg">
            <a:extLst>
              <a:ext uri="{FF2B5EF4-FFF2-40B4-BE49-F238E27FC236}">
                <a16:creationId xmlns:a16="http://schemas.microsoft.com/office/drawing/2014/main" id="{9ABFEA3C-EEF2-EE47-A103-7D18FEBDF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813" y="2799315"/>
            <a:ext cx="7937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Slide Number Placeholder 9">
            <a:extLst>
              <a:ext uri="{FF2B5EF4-FFF2-40B4-BE49-F238E27FC236}">
                <a16:creationId xmlns:a16="http://schemas.microsoft.com/office/drawing/2014/main" id="{CF7B16EB-B126-E34C-9091-045E748D7C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97C679-F7AF-E14B-8FA1-3E1315060131}" type="slidenum">
              <a:rPr lang="en-US" altLang="fr-FR">
                <a:solidFill>
                  <a:srgbClr val="898989"/>
                </a:solidFill>
                <a:latin typeface="Calibri" panose="020F0502020204030204" pitchFamily="34" charset="0"/>
              </a:rPr>
              <a:pPr/>
              <a:t>24</a:t>
            </a:fld>
            <a:endParaRPr lang="en-US" altLang="fr-FR">
              <a:solidFill>
                <a:srgbClr val="898989"/>
              </a:solidFill>
              <a:latin typeface="Calibri" panose="020F0502020204030204" pitchFamily="34" charset="0"/>
            </a:endParaRPr>
          </a:p>
        </p:txBody>
      </p:sp>
      <p:sp>
        <p:nvSpPr>
          <p:cNvPr id="11" name="Content Placeholder 2">
            <a:extLst>
              <a:ext uri="{FF2B5EF4-FFF2-40B4-BE49-F238E27FC236}">
                <a16:creationId xmlns:a16="http://schemas.microsoft.com/office/drawing/2014/main" id="{B2EF37A1-8A75-8841-8074-8C44CC2366B8}"/>
              </a:ext>
            </a:extLst>
          </p:cNvPr>
          <p:cNvSpPr txBox="1">
            <a:spLocks/>
          </p:cNvSpPr>
          <p:nvPr/>
        </p:nvSpPr>
        <p:spPr>
          <a:xfrm>
            <a:off x="1171713" y="3539090"/>
            <a:ext cx="3457575" cy="2536825"/>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21457">
              <a:buFont typeface="Arial"/>
              <a:buNone/>
              <a:defRPr sz="1800"/>
            </a:pPr>
            <a:r>
              <a:rPr lang="en-US" sz="4000" b="1" dirty="0">
                <a:solidFill>
                  <a:srgbClr val="000000"/>
                </a:solidFill>
                <a:latin typeface="Cambria"/>
                <a:ea typeface="Cambria"/>
                <a:cs typeface="Cambria"/>
                <a:sym typeface="Cambria"/>
              </a:rPr>
              <a:t>University of Luxembourg</a:t>
            </a:r>
          </a:p>
          <a:p>
            <a:pPr marL="0" indent="0" defTabSz="321457">
              <a:buFont typeface="Arial"/>
              <a:buNone/>
              <a:defRPr sz="1800"/>
            </a:pPr>
            <a:r>
              <a:rPr lang="en-US" sz="4000" dirty="0">
                <a:latin typeface="Cambria"/>
                <a:cs typeface="Cambria"/>
              </a:rPr>
              <a:t>Faculté des Lettres, des Sciences Humaines, </a:t>
            </a:r>
          </a:p>
          <a:p>
            <a:pPr marL="0" indent="0" defTabSz="321457">
              <a:buFont typeface="Arial"/>
              <a:buNone/>
              <a:defRPr sz="1800"/>
            </a:pPr>
            <a:r>
              <a:rPr lang="en-US" sz="4000" dirty="0">
                <a:latin typeface="Cambria"/>
                <a:cs typeface="Cambria"/>
              </a:rPr>
              <a:t>des Arts et des Sciences de l'Education</a:t>
            </a:r>
          </a:p>
          <a:p>
            <a:pPr marL="0" indent="0" defTabSz="321457">
              <a:buFont typeface="Arial"/>
              <a:buNone/>
              <a:defRPr sz="1800"/>
            </a:pPr>
            <a:endParaRPr lang="en-US" sz="2000" dirty="0">
              <a:latin typeface="Cambria"/>
              <a:cs typeface="Cambria"/>
            </a:endParaRPr>
          </a:p>
          <a:p>
            <a:pPr marL="0" indent="0" defTabSz="321457">
              <a:buFont typeface="Arial"/>
              <a:buNone/>
              <a:defRPr sz="1800"/>
            </a:pPr>
            <a:endParaRPr lang="en-US" sz="2000" dirty="0">
              <a:latin typeface="Cambria"/>
              <a:cs typeface="Cambria"/>
            </a:endParaRPr>
          </a:p>
          <a:p>
            <a:pPr marL="0" indent="0" defTabSz="321457">
              <a:buNone/>
              <a:defRPr sz="1800"/>
            </a:pPr>
            <a:r>
              <a:rPr lang="fr-FR" sz="4000" dirty="0">
                <a:latin typeface="Cambria"/>
              </a:rPr>
              <a:t>Institute of </a:t>
            </a:r>
            <a:r>
              <a:rPr lang="fr-FR" sz="4000" dirty="0" err="1">
                <a:latin typeface="Cambria"/>
              </a:rPr>
              <a:t>Geography</a:t>
            </a:r>
            <a:r>
              <a:rPr lang="fr-FR" sz="4000" dirty="0">
                <a:latin typeface="Cambria"/>
              </a:rPr>
              <a:t> and Spatial Planning</a:t>
            </a:r>
            <a:br>
              <a:rPr lang="fr-FR" sz="4000" dirty="0">
                <a:latin typeface="Cambria"/>
              </a:rPr>
            </a:br>
            <a:endParaRPr lang="en-US" sz="4000" dirty="0">
              <a:latin typeface="Cambria"/>
            </a:endParaRPr>
          </a:p>
          <a:p>
            <a:pPr marL="0" indent="0" defTabSz="321457">
              <a:buFont typeface="Arial"/>
              <a:buNone/>
              <a:defRPr sz="1800"/>
            </a:pPr>
            <a:endParaRPr lang="en-US" sz="4000" dirty="0">
              <a:latin typeface="Cambria"/>
              <a:cs typeface="Cambria"/>
            </a:endParaRPr>
          </a:p>
          <a:p>
            <a:pPr marL="0" indent="0" defTabSz="321457">
              <a:buFont typeface="Arial"/>
              <a:buNone/>
              <a:defRPr sz="1800"/>
            </a:pPr>
            <a:endParaRPr lang="en-US" sz="4000" dirty="0">
              <a:latin typeface="Cambria"/>
              <a:cs typeface="Cambria"/>
            </a:endParaRPr>
          </a:p>
          <a:p>
            <a:pPr marL="0" indent="0" defTabSz="321457">
              <a:buFont typeface="Arial"/>
              <a:buNone/>
              <a:defRPr sz="1800"/>
            </a:pPr>
            <a:r>
              <a:rPr lang="en-US" sz="4000" u="sng" dirty="0">
                <a:latin typeface="Cambria"/>
                <a:cs typeface="Cambria"/>
                <a:hlinkClick r:id="rId6"/>
              </a:rPr>
              <a:t>http://www.move-project.eu</a:t>
            </a:r>
            <a:r>
              <a:rPr lang="en-US" sz="4000" u="sng" dirty="0">
                <a:latin typeface="Cambria"/>
                <a:cs typeface="Cambria"/>
              </a:rPr>
              <a:t> </a:t>
            </a:r>
            <a:endParaRPr lang="en-US" sz="4000" dirty="0">
              <a:latin typeface="Cambria"/>
              <a:cs typeface="Cambria"/>
            </a:endParaRPr>
          </a:p>
          <a:p>
            <a:pPr marL="0" indent="0" defTabSz="321457">
              <a:buFont typeface="Arial"/>
              <a:buNone/>
              <a:defRPr sz="1800"/>
            </a:pPr>
            <a:endParaRPr lang="en-US" sz="4000" dirty="0">
              <a:latin typeface="Cambria"/>
              <a:cs typeface="Cambria"/>
            </a:endParaRPr>
          </a:p>
          <a:p>
            <a:pPr marL="0" indent="0" defTabSz="321457">
              <a:buFont typeface="Arial"/>
              <a:buNone/>
              <a:defRPr sz="1800"/>
            </a:pPr>
            <a:endParaRPr lang="en-US" sz="4000" dirty="0">
              <a:solidFill>
                <a:srgbClr val="F79505"/>
              </a:solidFill>
              <a:latin typeface="Cambria"/>
              <a:ea typeface="Cambria"/>
              <a:cs typeface="Cambria"/>
              <a:sym typeface="Cambria"/>
            </a:endParaRPr>
          </a:p>
        </p:txBody>
      </p:sp>
    </p:spTree>
    <p:extLst>
      <p:ext uri="{BB962C8B-B14F-4D97-AF65-F5344CB8AC3E}">
        <p14:creationId xmlns:p14="http://schemas.microsoft.com/office/powerpoint/2010/main" val="123794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8250" y="1450428"/>
            <a:ext cx="7593750" cy="4855779"/>
          </a:xfrm>
        </p:spPr>
        <p:txBody>
          <a:bodyPr>
            <a:normAutofit/>
          </a:bodyPr>
          <a:lstStyle/>
          <a:p>
            <a:pPr marL="914400" lvl="2" indent="0">
              <a:buNone/>
            </a:pPr>
            <a:endParaRPr lang="de-DE" dirty="0"/>
          </a:p>
          <a:p>
            <a:pPr lvl="2"/>
            <a:endParaRPr lang="de-DE" dirty="0"/>
          </a:p>
          <a:p>
            <a:pPr lvl="1"/>
            <a:endParaRPr lang="de-DE" dirty="0"/>
          </a:p>
        </p:txBody>
      </p:sp>
      <p:sp>
        <p:nvSpPr>
          <p:cNvPr id="6" name="Title 1">
            <a:extLst>
              <a:ext uri="{FF2B5EF4-FFF2-40B4-BE49-F238E27FC236}">
                <a16:creationId xmlns:a16="http://schemas.microsoft.com/office/drawing/2014/main" id="{5B37C010-D568-CB43-8AF7-805AB4D4A399}"/>
              </a:ext>
            </a:extLst>
          </p:cNvPr>
          <p:cNvSpPr txBox="1">
            <a:spLocks/>
          </p:cNvSpPr>
          <p:nvPr/>
        </p:nvSpPr>
        <p:spPr>
          <a:xfrm>
            <a:off x="457200" y="2350922"/>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62559"/>
                </a:solidFill>
                <a:latin typeface="+mj-lt"/>
                <a:ea typeface="+mj-ea"/>
                <a:cs typeface="+mj-cs"/>
              </a:defRPr>
            </a:lvl1pPr>
          </a:lstStyle>
          <a:p>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 I  International student mobility</a:t>
            </a:r>
          </a:p>
        </p:txBody>
      </p:sp>
    </p:spTree>
    <p:extLst>
      <p:ext uri="{BB962C8B-B14F-4D97-AF65-F5344CB8AC3E}">
        <p14:creationId xmlns:p14="http://schemas.microsoft.com/office/powerpoint/2010/main" val="342839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05DC2-1EA4-354F-A565-4F643063F520}"/>
              </a:ext>
            </a:extLst>
          </p:cNvPr>
          <p:cNvSpPr>
            <a:spLocks noGrp="1"/>
          </p:cNvSpPr>
          <p:nvPr>
            <p:ph type="title"/>
          </p:nvPr>
        </p:nvSpPr>
        <p:spPr>
          <a:xfrm>
            <a:off x="431800" y="261938"/>
            <a:ext cx="8229600" cy="1143000"/>
          </a:xfrm>
        </p:spPr>
        <p:txBody>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Student mobility</a:t>
            </a:r>
          </a:p>
        </p:txBody>
      </p:sp>
      <p:graphicFrame>
        <p:nvGraphicFramePr>
          <p:cNvPr id="5" name="Diagram 4">
            <a:extLst>
              <a:ext uri="{FF2B5EF4-FFF2-40B4-BE49-F238E27FC236}">
                <a16:creationId xmlns:a16="http://schemas.microsoft.com/office/drawing/2014/main" id="{B6643D35-452E-754D-BE60-05E2A9678FE4}"/>
              </a:ext>
            </a:extLst>
          </p:cNvPr>
          <p:cNvGraphicFramePr/>
          <p:nvPr/>
        </p:nvGraphicFramePr>
        <p:xfrm>
          <a:off x="0" y="1397000"/>
          <a:ext cx="9144000" cy="2675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0EF6C977-847C-6747-AEFA-251455CBEFD4}"/>
              </a:ext>
            </a:extLst>
          </p:cNvPr>
          <p:cNvSpPr>
            <a:spLocks noGrp="1"/>
          </p:cNvSpPr>
          <p:nvPr>
            <p:ph idx="1"/>
          </p:nvPr>
        </p:nvSpPr>
        <p:spPr>
          <a:xfrm>
            <a:off x="734392" y="4072921"/>
            <a:ext cx="8237330" cy="2376005"/>
          </a:xfrm>
        </p:spPr>
        <p:txBody>
          <a:bodyPr rtlCol="0">
            <a:normAutofit fontScale="85000" lnSpcReduction="20000"/>
          </a:bodyPr>
          <a:lstStyle/>
          <a:p>
            <a:pPr eaLnBrk="1" fontAlgn="auto" hangingPunct="1">
              <a:spcAft>
                <a:spcPts val="0"/>
              </a:spcAft>
              <a:buFont typeface="Arial"/>
              <a:buChar char="•"/>
              <a:defRPr/>
            </a:pPr>
            <a:r>
              <a:rPr lang="en-GB" sz="2600" dirty="0"/>
              <a:t>Degree / the EU rather credit mobility (ERASMUS)</a:t>
            </a:r>
          </a:p>
          <a:p>
            <a:r>
              <a:rPr lang="en-GB" dirty="0"/>
              <a:t>‘Analysed as part of individual decision-making’ </a:t>
            </a:r>
            <a:r>
              <a:rPr lang="en-GB" sz="2100" dirty="0"/>
              <a:t>(Raghuram 2013: 143)</a:t>
            </a:r>
          </a:p>
          <a:p>
            <a:r>
              <a:rPr lang="en-GB" dirty="0"/>
              <a:t>Main lenses: factors influencing ISM (migration theories), students’ experiences, students’ employability (social inequalities, knowledge flows, social capital, mobility capital)</a:t>
            </a:r>
          </a:p>
          <a:p>
            <a:r>
              <a:rPr lang="en-GB" dirty="0"/>
              <a:t>Role of broader frames? Family? Institutions? </a:t>
            </a:r>
            <a:r>
              <a:rPr lang="en-GB" b="1" dirty="0"/>
              <a:t>State?</a:t>
            </a:r>
          </a:p>
          <a:p>
            <a:endParaRPr lang="en-GB" dirty="0"/>
          </a:p>
          <a:p>
            <a:pPr marL="0" indent="0" eaLnBrk="1" fontAlgn="auto" hangingPunct="1">
              <a:spcAft>
                <a:spcPts val="0"/>
              </a:spcAft>
              <a:buFont typeface="Arial"/>
              <a:buNone/>
              <a:defRPr/>
            </a:pPr>
            <a:endParaRPr lang="en-GB" dirty="0"/>
          </a:p>
        </p:txBody>
      </p:sp>
    </p:spTree>
    <p:extLst>
      <p:ext uri="{BB962C8B-B14F-4D97-AF65-F5344CB8AC3E}">
        <p14:creationId xmlns:p14="http://schemas.microsoft.com/office/powerpoint/2010/main" val="390650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05DC2-1EA4-354F-A565-4F643063F520}"/>
              </a:ext>
            </a:extLst>
          </p:cNvPr>
          <p:cNvSpPr>
            <a:spLocks noGrp="1"/>
          </p:cNvSpPr>
          <p:nvPr>
            <p:ph type="title"/>
          </p:nvPr>
        </p:nvSpPr>
        <p:spPr>
          <a:xfrm>
            <a:off x="431800" y="261938"/>
            <a:ext cx="8539922" cy="1143000"/>
          </a:xfrm>
        </p:spPr>
        <p:txBody>
          <a:bodyPr>
            <a:normAutofit/>
          </a:bodyPr>
          <a:lstStyle/>
          <a:p>
            <a:pPr algn="l" eaLnBrk="1" hangingPunct="1"/>
            <a:r>
              <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rPr>
              <a:t>Student mobility &amp; the role of state</a:t>
            </a:r>
          </a:p>
        </p:txBody>
      </p:sp>
      <p:sp>
        <p:nvSpPr>
          <p:cNvPr id="6" name="Content Placeholder 2">
            <a:extLst>
              <a:ext uri="{FF2B5EF4-FFF2-40B4-BE49-F238E27FC236}">
                <a16:creationId xmlns:a16="http://schemas.microsoft.com/office/drawing/2014/main" id="{0EF6C977-847C-6747-AEFA-251455CBEFD4}"/>
              </a:ext>
            </a:extLst>
          </p:cNvPr>
          <p:cNvSpPr>
            <a:spLocks noGrp="1"/>
          </p:cNvSpPr>
          <p:nvPr>
            <p:ph idx="1"/>
          </p:nvPr>
        </p:nvSpPr>
        <p:spPr>
          <a:xfrm>
            <a:off x="770020" y="1936113"/>
            <a:ext cx="8373979" cy="4060426"/>
          </a:xfrm>
        </p:spPr>
        <p:txBody>
          <a:bodyPr rtlCol="0">
            <a:normAutofit/>
          </a:bodyPr>
          <a:lstStyle/>
          <a:p>
            <a:r>
              <a:rPr lang="en-GB" dirty="0"/>
              <a:t>Filling in the gaps in financing higher education </a:t>
            </a:r>
            <a:r>
              <a:rPr lang="en-GB" sz="1800" dirty="0"/>
              <a:t>(Findlay, 2011 )</a:t>
            </a:r>
          </a:p>
          <a:p>
            <a:r>
              <a:rPr lang="en-GB" dirty="0"/>
              <a:t>Neo-liberal rationale in competing for the best and brightest to satisfy labour market needs</a:t>
            </a:r>
          </a:p>
          <a:p>
            <a:r>
              <a:rPr lang="en-GB" dirty="0"/>
              <a:t>Host country’s soft power</a:t>
            </a:r>
          </a:p>
          <a:p>
            <a:endParaRPr lang="en-GB" dirty="0"/>
          </a:p>
          <a:p>
            <a:pPr marL="0" indent="0">
              <a:buNone/>
            </a:pPr>
            <a:r>
              <a:rPr lang="en-GB" dirty="0"/>
              <a:t>-&gt; Economically driven interests in hosting international students </a:t>
            </a:r>
            <a:r>
              <a:rPr lang="en-GB" sz="1800" dirty="0"/>
              <a:t>(</a:t>
            </a:r>
            <a:r>
              <a:rPr lang="en-GB" sz="1800" dirty="0" err="1"/>
              <a:t>Bolsmann</a:t>
            </a:r>
            <a:r>
              <a:rPr lang="en-GB" sz="1800" dirty="0"/>
              <a:t> and Miller, 2009)</a:t>
            </a:r>
          </a:p>
          <a:p>
            <a:endParaRPr lang="en-GB" dirty="0"/>
          </a:p>
          <a:p>
            <a:pPr marL="0" indent="0" eaLnBrk="1" fontAlgn="auto" hangingPunct="1">
              <a:spcAft>
                <a:spcPts val="0"/>
              </a:spcAft>
              <a:buFont typeface="Arial"/>
              <a:buNone/>
              <a:defRPr/>
            </a:pPr>
            <a:endParaRPr lang="en-GB" dirty="0"/>
          </a:p>
        </p:txBody>
      </p:sp>
    </p:spTree>
    <p:extLst>
      <p:ext uri="{BB962C8B-B14F-4D97-AF65-F5344CB8AC3E}">
        <p14:creationId xmlns:p14="http://schemas.microsoft.com/office/powerpoint/2010/main" val="229432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976E931-4D5D-DE42-9266-835990FC26D8}"/>
              </a:ext>
            </a:extLst>
          </p:cNvPr>
          <p:cNvSpPr>
            <a:spLocks noGrp="1"/>
          </p:cNvSpPr>
          <p:nvPr>
            <p:ph type="title"/>
          </p:nvPr>
        </p:nvSpPr>
        <p:spPr>
          <a:xfrm>
            <a:off x="457200" y="2350922"/>
            <a:ext cx="8686800" cy="1143000"/>
          </a:xfrm>
        </p:spPr>
        <p:txBody>
          <a:bodyPr>
            <a:normAutofit fontScale="90000"/>
          </a:bodyPr>
          <a:lstStyle/>
          <a:p>
            <a:r>
              <a:rPr lang="en-US" altLang="fr-FR" sz="4900" dirty="0">
                <a:solidFill>
                  <a:srgbClr val="F79505"/>
                </a:solidFill>
                <a:latin typeface="Cambria" panose="02040503050406030204" pitchFamily="18" charset="0"/>
                <a:ea typeface="Cambria" panose="02040503050406030204" pitchFamily="18" charset="0"/>
                <a:cs typeface="Cambria" panose="02040503050406030204" pitchFamily="18" charset="0"/>
              </a:rPr>
              <a:t>II  </a:t>
            </a:r>
            <a:r>
              <a:rPr lang="en-US" altLang="fr-FR" sz="4900" dirty="0">
                <a:solidFill>
                  <a:srgbClr val="F79505"/>
                </a:solidFill>
                <a:latin typeface="Cambria" panose="02040503050406030204" pitchFamily="18" charset="0"/>
              </a:rPr>
              <a:t>Higher Education in Luxembourg</a:t>
            </a:r>
            <a:br>
              <a:rPr lang="en-US" altLang="fr-FR" dirty="0">
                <a:solidFill>
                  <a:srgbClr val="000000"/>
                </a:solidFill>
                <a:ea typeface="Cambria" panose="02040503050406030204" pitchFamily="18" charset="0"/>
                <a:cs typeface="Cambria" panose="02040503050406030204" pitchFamily="18" charset="0"/>
              </a:rPr>
            </a:br>
            <a:endParaRPr lang="en-US" altLang="fr-FR" dirty="0">
              <a:solidFill>
                <a:srgbClr val="F79505"/>
              </a:solidFill>
              <a:latin typeface="Cambria" panose="02040503050406030204" pitchFamily="18" charset="0"/>
              <a:ea typeface="Cambria" panose="02040503050406030204" pitchFamily="18" charset="0"/>
              <a:cs typeface="Cambria" panose="02040503050406030204" pitchFamily="18" charset="0"/>
            </a:endParaRPr>
          </a:p>
        </p:txBody>
      </p:sp>
      <p:sp>
        <p:nvSpPr>
          <p:cNvPr id="34818" name="Slide Number Placeholder 4">
            <a:extLst>
              <a:ext uri="{FF2B5EF4-FFF2-40B4-BE49-F238E27FC236}">
                <a16:creationId xmlns:a16="http://schemas.microsoft.com/office/drawing/2014/main" id="{23BF70E3-72E7-BB4D-A956-A18CFE2620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A08BC0-F6AB-7644-9A53-8F369E672106}" type="slidenum">
              <a:rPr lang="en-US" altLang="fr-FR" sz="1200">
                <a:solidFill>
                  <a:srgbClr val="898989"/>
                </a:solidFill>
              </a:rPr>
              <a:pPr>
                <a:spcBef>
                  <a:spcPct val="0"/>
                </a:spcBef>
                <a:buFontTx/>
                <a:buNone/>
              </a:pPr>
              <a:t>6</a:t>
            </a:fld>
            <a:endParaRPr lang="en-US" altLang="fr-FR" sz="1200">
              <a:solidFill>
                <a:srgbClr val="898989"/>
              </a:solidFill>
            </a:endParaRPr>
          </a:p>
        </p:txBody>
      </p:sp>
    </p:spTree>
    <p:extLst>
      <p:ext uri="{BB962C8B-B14F-4D97-AF65-F5344CB8AC3E}">
        <p14:creationId xmlns:p14="http://schemas.microsoft.com/office/powerpoint/2010/main" val="20136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3" y="44716"/>
            <a:ext cx="8844455" cy="1143000"/>
          </a:xfrm>
        </p:spPr>
        <p:txBody>
          <a:bodyPr>
            <a:normAutofit/>
          </a:bodyPr>
          <a:lstStyle/>
          <a:p>
            <a:pPr algn="l"/>
            <a:r>
              <a:rPr lang="en-US" dirty="0">
                <a:solidFill>
                  <a:srgbClr val="F79505"/>
                </a:solidFill>
                <a:latin typeface="Cambria"/>
                <a:ea typeface="Cambria"/>
                <a:cs typeface="Cambria"/>
              </a:rPr>
              <a:t>Luxembourg</a:t>
            </a:r>
          </a:p>
        </p:txBody>
      </p:sp>
      <p:sp>
        <p:nvSpPr>
          <p:cNvPr id="3" name="Content Placeholder 2"/>
          <p:cNvSpPr>
            <a:spLocks noGrp="1"/>
          </p:cNvSpPr>
          <p:nvPr>
            <p:ph idx="1"/>
          </p:nvPr>
        </p:nvSpPr>
        <p:spPr>
          <a:xfrm>
            <a:off x="683394" y="1187716"/>
            <a:ext cx="8003406" cy="4938448"/>
          </a:xfrm>
        </p:spPr>
        <p:txBody>
          <a:bodyPr>
            <a:normAutofit/>
          </a:bodyPr>
          <a:lstStyle/>
          <a:p>
            <a:pPr marL="0" indent="0">
              <a:buNone/>
            </a:pPr>
            <a:endParaRPr lang="en-US" sz="2200" dirty="0"/>
          </a:p>
          <a:p>
            <a:pPr marL="0" indent="0">
              <a:buNone/>
            </a:pPr>
            <a:endParaRPr lang="en-US" sz="2200" dirty="0"/>
          </a:p>
        </p:txBody>
      </p:sp>
      <p:sp>
        <p:nvSpPr>
          <p:cNvPr id="5" name="Slide Number Placeholder 4"/>
          <p:cNvSpPr>
            <a:spLocks noGrp="1"/>
          </p:cNvSpPr>
          <p:nvPr>
            <p:ph type="sldNum" sz="quarter" idx="12"/>
          </p:nvPr>
        </p:nvSpPr>
        <p:spPr/>
        <p:txBody>
          <a:bodyPr/>
          <a:lstStyle/>
          <a:p>
            <a:r>
              <a:rPr lang="en-US" dirty="0"/>
              <a:t>Source: </a:t>
            </a:r>
            <a:r>
              <a:rPr lang="en-US" dirty="0" err="1"/>
              <a:t>freeworldmaps.net</a:t>
            </a:r>
            <a:endParaRPr lang="en-US" dirty="0"/>
          </a:p>
        </p:txBody>
      </p:sp>
      <p:pic>
        <p:nvPicPr>
          <p:cNvPr id="4" name="Picture 3">
            <a:extLst>
              <a:ext uri="{FF2B5EF4-FFF2-40B4-BE49-F238E27FC236}">
                <a16:creationId xmlns:a16="http://schemas.microsoft.com/office/drawing/2014/main" id="{AF82A0BD-81AE-1547-B8F6-B84656819518}"/>
              </a:ext>
            </a:extLst>
          </p:cNvPr>
          <p:cNvPicPr>
            <a:picLocks noChangeAspect="1"/>
          </p:cNvPicPr>
          <p:nvPr/>
        </p:nvPicPr>
        <p:blipFill rotWithShape="1">
          <a:blip r:embed="rId3"/>
          <a:srcRect l="5244"/>
          <a:stretch/>
        </p:blipFill>
        <p:spPr>
          <a:xfrm>
            <a:off x="6929694" y="4206240"/>
            <a:ext cx="2119945" cy="2150110"/>
          </a:xfrm>
          <a:prstGeom prst="rect">
            <a:avLst/>
          </a:prstGeom>
        </p:spPr>
      </p:pic>
      <p:sp>
        <p:nvSpPr>
          <p:cNvPr id="7" name="Content Placeholder 2">
            <a:extLst>
              <a:ext uri="{FF2B5EF4-FFF2-40B4-BE49-F238E27FC236}">
                <a16:creationId xmlns:a16="http://schemas.microsoft.com/office/drawing/2014/main" id="{EDB6FF47-A22B-FD4F-A190-CCD43D338B02}"/>
              </a:ext>
            </a:extLst>
          </p:cNvPr>
          <p:cNvSpPr txBox="1">
            <a:spLocks/>
          </p:cNvSpPr>
          <p:nvPr/>
        </p:nvSpPr>
        <p:spPr>
          <a:xfrm>
            <a:off x="835794" y="1340116"/>
            <a:ext cx="8003406" cy="4938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559"/>
                </a:solidFill>
                <a:latin typeface="+mn-lt"/>
                <a:ea typeface="+mn-ea"/>
                <a:cs typeface="+mn-cs"/>
              </a:defRPr>
            </a:lvl1pPr>
            <a:lvl2pPr marL="685800" indent="-228600" algn="l" defTabSz="914400" rtl="0" eaLnBrk="1" latinLnBrk="0" hangingPunct="1">
              <a:lnSpc>
                <a:spcPct val="90000"/>
              </a:lnSpc>
              <a:spcBef>
                <a:spcPts val="500"/>
              </a:spcBef>
              <a:buClr>
                <a:srgbClr val="F1940C"/>
              </a:buClr>
              <a:buFont typeface="Arial" panose="020B0604020202020204" pitchFamily="34" charset="0"/>
              <a:buChar char="•"/>
              <a:defRPr sz="2400" kern="1200">
                <a:solidFill>
                  <a:srgbClr val="162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559"/>
                </a:solidFill>
                <a:latin typeface="+mn-lt"/>
                <a:ea typeface="+mn-ea"/>
                <a:cs typeface="+mn-cs"/>
              </a:defRPr>
            </a:lvl3pPr>
            <a:lvl4pPr marL="1600200" indent="-228600" algn="l" defTabSz="914400" rtl="0" eaLnBrk="1" latinLnBrk="0" hangingPunct="1">
              <a:lnSpc>
                <a:spcPct val="90000"/>
              </a:lnSpc>
              <a:spcBef>
                <a:spcPts val="500"/>
              </a:spcBef>
              <a:buClr>
                <a:srgbClr val="F1940C"/>
              </a:buClr>
              <a:buFont typeface="Arial" panose="020B0604020202020204" pitchFamily="34" charset="0"/>
              <a:buChar char="•"/>
              <a:defRPr sz="1800" kern="1200">
                <a:solidFill>
                  <a:srgbClr val="162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Luxembourg’s labour market </a:t>
            </a:r>
            <a:r>
              <a:rPr lang="en-GB" sz="1800" dirty="0"/>
              <a:t>(Graf and </a:t>
            </a:r>
            <a:r>
              <a:rPr lang="en-GB" sz="1800" dirty="0" err="1"/>
              <a:t>Gardin</a:t>
            </a:r>
            <a:r>
              <a:rPr lang="en-GB" sz="1800" dirty="0"/>
              <a:t>, 2018)</a:t>
            </a:r>
            <a:r>
              <a:rPr lang="en-GB" dirty="0"/>
              <a:t>:</a:t>
            </a:r>
          </a:p>
          <a:p>
            <a:r>
              <a:rPr lang="en-GB" dirty="0"/>
              <a:t>highly paid jobs that have (among the most attractive in Europe)</a:t>
            </a:r>
          </a:p>
          <a:p>
            <a:r>
              <a:rPr lang="en-GB" dirty="0"/>
              <a:t>extraordinarily internationalised </a:t>
            </a:r>
          </a:p>
          <a:p>
            <a:r>
              <a:rPr lang="en-GB" dirty="0"/>
              <a:t>160,000 cross-border workers per day commuting from France, Belgium, and Germany</a:t>
            </a:r>
          </a:p>
          <a:p>
            <a:endParaRPr lang="en-GB" dirty="0"/>
          </a:p>
          <a:p>
            <a:pPr marL="0" indent="0">
              <a:buNone/>
            </a:pPr>
            <a:r>
              <a:rPr lang="en-GB" dirty="0"/>
              <a:t>Luxemburgish society:</a:t>
            </a:r>
          </a:p>
          <a:p>
            <a:r>
              <a:rPr lang="en-GB" dirty="0" err="1"/>
              <a:t>hyperdiverse</a:t>
            </a:r>
            <a:r>
              <a:rPr lang="en-GB" dirty="0"/>
              <a:t> and multilingual society </a:t>
            </a:r>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p:txBody>
      </p:sp>
    </p:spTree>
    <p:extLst>
      <p:ext uri="{BB962C8B-B14F-4D97-AF65-F5344CB8AC3E}">
        <p14:creationId xmlns:p14="http://schemas.microsoft.com/office/powerpoint/2010/main" val="157493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3" y="44716"/>
            <a:ext cx="8844455" cy="1143000"/>
          </a:xfrm>
        </p:spPr>
        <p:txBody>
          <a:bodyPr>
            <a:normAutofit/>
          </a:bodyPr>
          <a:lstStyle/>
          <a:p>
            <a:pPr algn="l"/>
            <a:r>
              <a:rPr lang="en-US" dirty="0">
                <a:solidFill>
                  <a:srgbClr val="F79505"/>
                </a:solidFill>
                <a:latin typeface="Cambria"/>
                <a:ea typeface="Cambria"/>
                <a:cs typeface="Cambria"/>
              </a:rPr>
              <a:t>Student mobility from Luxembourg</a:t>
            </a:r>
          </a:p>
        </p:txBody>
      </p:sp>
      <p:sp>
        <p:nvSpPr>
          <p:cNvPr id="3" name="Content Placeholder 2"/>
          <p:cNvSpPr>
            <a:spLocks noGrp="1"/>
          </p:cNvSpPr>
          <p:nvPr>
            <p:ph idx="1"/>
          </p:nvPr>
        </p:nvSpPr>
        <p:spPr>
          <a:xfrm>
            <a:off x="683394" y="1187716"/>
            <a:ext cx="8003406" cy="4938448"/>
          </a:xfrm>
        </p:spPr>
        <p:txBody>
          <a:bodyPr>
            <a:normAutofit/>
          </a:bodyPr>
          <a:lstStyle/>
          <a:p>
            <a:pPr marL="0" indent="0">
              <a:buNone/>
            </a:pPr>
            <a:r>
              <a:rPr lang="en-US" sz="2200" dirty="0"/>
              <a:t>2003 foundation of the University of Luxembourg</a:t>
            </a:r>
          </a:p>
          <a:p>
            <a:pPr marL="0" indent="0">
              <a:buNone/>
            </a:pPr>
            <a:endParaRPr lang="en-US" sz="2200" u="sng" dirty="0"/>
          </a:p>
          <a:p>
            <a:pPr marL="0" indent="0">
              <a:buNone/>
            </a:pPr>
            <a:r>
              <a:rPr lang="en-US" sz="2200" u="sng" dirty="0"/>
              <a:t>Degree mobility from Luxembourg</a:t>
            </a:r>
          </a:p>
          <a:p>
            <a:r>
              <a:rPr lang="en-US" sz="2200" dirty="0"/>
              <a:t>75-80 % of all enrolled in tertiary education study abroad</a:t>
            </a:r>
          </a:p>
          <a:p>
            <a:r>
              <a:rPr lang="en-US" sz="2200" dirty="0"/>
              <a:t>mainly DE, FR, BE (</a:t>
            </a:r>
            <a:r>
              <a:rPr lang="en-US" sz="1800" dirty="0"/>
              <a:t>language and geographical proximity</a:t>
            </a:r>
            <a:r>
              <a:rPr lang="en-US" sz="2200" dirty="0"/>
              <a:t>)</a:t>
            </a:r>
          </a:p>
          <a:p>
            <a:pPr marL="0" indent="0">
              <a:buNone/>
            </a:pPr>
            <a:endParaRPr lang="en-US" sz="2200" dirty="0"/>
          </a:p>
          <a:p>
            <a:pPr marL="0" indent="0">
              <a:buNone/>
            </a:pPr>
            <a:r>
              <a:rPr lang="en-US" sz="2200" u="sng" dirty="0"/>
              <a:t>Credit mobility from Luxembourg</a:t>
            </a:r>
          </a:p>
          <a:p>
            <a:r>
              <a:rPr lang="en-US" sz="2200" dirty="0"/>
              <a:t>an obligatory semester abroad for undergraduates</a:t>
            </a:r>
          </a:p>
          <a:p>
            <a:r>
              <a:rPr lang="en-US" sz="2200" dirty="0"/>
              <a:t>mainly other EU-countries </a:t>
            </a:r>
          </a:p>
          <a:p>
            <a:pPr marL="0" indent="0">
              <a:buNone/>
            </a:pPr>
            <a:endParaRPr lang="en-US" sz="2200" dirty="0"/>
          </a:p>
          <a:p>
            <a:pPr marL="0" indent="0">
              <a:buNone/>
            </a:pPr>
            <a:r>
              <a:rPr lang="en-US" sz="2200" u="sng" dirty="0"/>
              <a:t>Almost 100% student mobility from Luxembourg</a:t>
            </a: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23916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72" y="263270"/>
            <a:ext cx="8844455" cy="1143000"/>
          </a:xfrm>
        </p:spPr>
        <p:txBody>
          <a:bodyPr>
            <a:normAutofit fontScale="90000"/>
          </a:bodyPr>
          <a:lstStyle/>
          <a:p>
            <a:pPr algn="l"/>
            <a:r>
              <a:rPr lang="en-US" dirty="0">
                <a:solidFill>
                  <a:srgbClr val="F79505"/>
                </a:solidFill>
                <a:latin typeface="Cambria"/>
                <a:ea typeface="Cambria"/>
                <a:cs typeface="Cambria"/>
              </a:rPr>
              <a:t>Students UL – </a:t>
            </a:r>
            <a:br>
              <a:rPr lang="en-US" dirty="0">
                <a:solidFill>
                  <a:srgbClr val="F79505"/>
                </a:solidFill>
                <a:latin typeface="Cambria"/>
                <a:ea typeface="Cambria"/>
                <a:cs typeface="Cambria"/>
              </a:rPr>
            </a:br>
            <a:r>
              <a:rPr lang="en-US" dirty="0">
                <a:solidFill>
                  <a:srgbClr val="F79505"/>
                </a:solidFill>
                <a:latin typeface="Cambria"/>
                <a:ea typeface="Cambria"/>
                <a:cs typeface="Cambria"/>
              </a:rPr>
              <a:t>degree ISM towards Luxembourg</a:t>
            </a:r>
          </a:p>
        </p:txBody>
      </p:sp>
      <p:sp>
        <p:nvSpPr>
          <p:cNvPr id="3" name="Content Placeholder 2"/>
          <p:cNvSpPr>
            <a:spLocks noGrp="1"/>
          </p:cNvSpPr>
          <p:nvPr>
            <p:ph idx="1"/>
          </p:nvPr>
        </p:nvSpPr>
        <p:spPr>
          <a:xfrm>
            <a:off x="457200" y="1187716"/>
            <a:ext cx="8229600" cy="4938448"/>
          </a:xfrm>
        </p:spPr>
        <p:txBody>
          <a:bodyPr>
            <a:normAutofit/>
          </a:bodyPr>
          <a:lstStyle/>
          <a:p>
            <a:pPr marL="0" indent="0">
              <a:buNone/>
            </a:pPr>
            <a:endParaRPr lang="en-US" sz="2200" u="sng" dirty="0"/>
          </a:p>
          <a:p>
            <a:pPr marL="0" indent="0">
              <a:buNone/>
            </a:pPr>
            <a:endParaRPr lang="en-US" sz="2200" u="sng" dirty="0"/>
          </a:p>
          <a:p>
            <a:pPr marL="0" indent="0">
              <a:buNone/>
            </a:pPr>
            <a:endParaRPr lang="en-US" sz="2200" dirty="0"/>
          </a:p>
          <a:p>
            <a:pPr marL="0" indent="0">
              <a:buNone/>
            </a:pPr>
            <a:endParaRPr lang="en-US" sz="2200" dirty="0"/>
          </a:p>
        </p:txBody>
      </p:sp>
      <p:sp>
        <p:nvSpPr>
          <p:cNvPr id="5" name="Slide Number Placeholder 4"/>
          <p:cNvSpPr>
            <a:spLocks noGrp="1"/>
          </p:cNvSpPr>
          <p:nvPr>
            <p:ph type="sldNum" sz="quarter" idx="12"/>
          </p:nvPr>
        </p:nvSpPr>
        <p:spPr/>
        <p:txBody>
          <a:bodyPr/>
          <a:lstStyle/>
          <a:p>
            <a:fld id="{BB378123-A702-0444-9EEB-F1F97E1351D4}" type="slidenum">
              <a:rPr lang="en-US" smtClean="0"/>
              <a:pPr/>
              <a:t>9</a:t>
            </a:fld>
            <a:endParaRPr lang="en-US" dirty="0"/>
          </a:p>
        </p:txBody>
      </p:sp>
      <p:graphicFrame>
        <p:nvGraphicFramePr>
          <p:cNvPr id="8" name="Chart 7"/>
          <p:cNvGraphicFramePr/>
          <p:nvPr>
            <p:extLst>
              <p:ext uri="{D42A27DB-BD31-4B8C-83A1-F6EECF244321}">
                <p14:modId xmlns:p14="http://schemas.microsoft.com/office/powerpoint/2010/main" val="657958259"/>
              </p:ext>
            </p:extLst>
          </p:nvPr>
        </p:nvGraphicFramePr>
        <p:xfrm>
          <a:off x="733646" y="1446028"/>
          <a:ext cx="6921795" cy="49103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80028" y="6087369"/>
            <a:ext cx="839972" cy="307777"/>
          </a:xfrm>
          <a:prstGeom prst="rect">
            <a:avLst/>
          </a:prstGeom>
          <a:noFill/>
        </p:spPr>
        <p:txBody>
          <a:bodyPr wrap="square" rtlCol="0">
            <a:spAutoFit/>
          </a:bodyPr>
          <a:lstStyle/>
          <a:p>
            <a:r>
              <a:rPr lang="en-GB" sz="1400" dirty="0"/>
              <a:t>N=6,153</a:t>
            </a:r>
          </a:p>
        </p:txBody>
      </p:sp>
      <p:sp>
        <p:nvSpPr>
          <p:cNvPr id="4" name="TextBox 3">
            <a:extLst>
              <a:ext uri="{FF2B5EF4-FFF2-40B4-BE49-F238E27FC236}">
                <a16:creationId xmlns:a16="http://schemas.microsoft.com/office/drawing/2014/main" id="{4EA9BB08-802B-B24E-B6F8-06DA47206A9E}"/>
              </a:ext>
            </a:extLst>
          </p:cNvPr>
          <p:cNvSpPr txBox="1"/>
          <p:nvPr/>
        </p:nvSpPr>
        <p:spPr>
          <a:xfrm>
            <a:off x="541421" y="6352144"/>
            <a:ext cx="1661224" cy="338554"/>
          </a:xfrm>
          <a:prstGeom prst="rect">
            <a:avLst/>
          </a:prstGeom>
          <a:noFill/>
        </p:spPr>
        <p:txBody>
          <a:bodyPr wrap="none" rtlCol="0">
            <a:spAutoFit/>
          </a:bodyPr>
          <a:lstStyle/>
          <a:p>
            <a:r>
              <a:rPr lang="en-GB" sz="1600" dirty="0">
                <a:solidFill>
                  <a:schemeClr val="bg1">
                    <a:lumMod val="65000"/>
                  </a:schemeClr>
                </a:solidFill>
              </a:rPr>
              <a:t>Source: UL (2016)</a:t>
            </a:r>
          </a:p>
        </p:txBody>
      </p:sp>
    </p:spTree>
    <p:extLst>
      <p:ext uri="{BB962C8B-B14F-4D97-AF65-F5344CB8AC3E}">
        <p14:creationId xmlns:p14="http://schemas.microsoft.com/office/powerpoint/2010/main" val="1331840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1687</TotalTime>
  <Words>1400</Words>
  <Application>Microsoft Macintosh PowerPoint</Application>
  <PresentationFormat>On-screen Show (4:3)</PresentationFormat>
  <Paragraphs>229</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vt:lpstr>
      <vt:lpstr>Office Theme</vt:lpstr>
      <vt:lpstr>Designing the (Most) Mobile University: The Centrality of International Student Mobility in Luxembourg’s Higher Education Policy Discourse</vt:lpstr>
      <vt:lpstr>Overview</vt:lpstr>
      <vt:lpstr>PowerPoint Presentation</vt:lpstr>
      <vt:lpstr>Student mobility</vt:lpstr>
      <vt:lpstr>Student mobility &amp; the role of state</vt:lpstr>
      <vt:lpstr>II  Higher Education in Luxembourg </vt:lpstr>
      <vt:lpstr>Luxembourg</vt:lpstr>
      <vt:lpstr>Student mobility from Luxembourg</vt:lpstr>
      <vt:lpstr>Students UL –  degree ISM towards Luxembourg</vt:lpstr>
      <vt:lpstr>ISM in Luxembourg</vt:lpstr>
      <vt:lpstr> III  Most international? Yes. …but why?</vt:lpstr>
      <vt:lpstr>Data</vt:lpstr>
      <vt:lpstr>Methods</vt:lpstr>
      <vt:lpstr> IV  Results</vt:lpstr>
      <vt:lpstr> The future (vision) of the Luxembourgish society (I) </vt:lpstr>
      <vt:lpstr> The the current state  of the Luxembourgish society (I) </vt:lpstr>
      <vt:lpstr> The the current state  of the Luxembourgish society (II) </vt:lpstr>
      <vt:lpstr>  The territorial areas of internationalisation of the UL  </vt:lpstr>
      <vt:lpstr> V  Discussion</vt:lpstr>
      <vt:lpstr>Only Luxembourg?</vt:lpstr>
      <vt:lpstr>Economic imperative?</vt:lpstr>
      <vt:lpstr>References (I)</vt:lpstr>
      <vt:lpstr>References (II)</vt:lpstr>
      <vt:lpstr>Thank you for your attention!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Nina Weiler</dc:creator>
  <cp:lastModifiedBy>EKM</cp:lastModifiedBy>
  <cp:revision>116</cp:revision>
  <cp:lastPrinted>2016-05-23T11:21:42Z</cp:lastPrinted>
  <dcterms:created xsi:type="dcterms:W3CDTF">2015-06-26T09:41:23Z</dcterms:created>
  <dcterms:modified xsi:type="dcterms:W3CDTF">2018-12-14T11:14:02Z</dcterms:modified>
</cp:coreProperties>
</file>