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4"/>
    <p:sldMasterId id="2147483650" r:id="rId5"/>
  </p:sldMasterIdLst>
  <p:notesMasterIdLst>
    <p:notesMasterId r:id="rId41"/>
  </p:notesMasterIdLst>
  <p:handoutMasterIdLst>
    <p:handoutMasterId r:id="rId42"/>
  </p:handoutMasterIdLst>
  <p:sldIdLst>
    <p:sldId id="256" r:id="rId6"/>
    <p:sldId id="310" r:id="rId7"/>
    <p:sldId id="311" r:id="rId8"/>
    <p:sldId id="312" r:id="rId9"/>
    <p:sldId id="317" r:id="rId10"/>
    <p:sldId id="313" r:id="rId11"/>
    <p:sldId id="340" r:id="rId12"/>
    <p:sldId id="314" r:id="rId13"/>
    <p:sldId id="315" r:id="rId14"/>
    <p:sldId id="316" r:id="rId15"/>
    <p:sldId id="318" r:id="rId16"/>
    <p:sldId id="319" r:id="rId17"/>
    <p:sldId id="321" r:id="rId18"/>
    <p:sldId id="341" r:id="rId19"/>
    <p:sldId id="343" r:id="rId20"/>
    <p:sldId id="345" r:id="rId21"/>
    <p:sldId id="344" r:id="rId22"/>
    <p:sldId id="322" r:id="rId23"/>
    <p:sldId id="324" r:id="rId24"/>
    <p:sldId id="323" r:id="rId25"/>
    <p:sldId id="326" r:id="rId26"/>
    <p:sldId id="329" r:id="rId27"/>
    <p:sldId id="330" r:id="rId28"/>
    <p:sldId id="331" r:id="rId29"/>
    <p:sldId id="332" r:id="rId30"/>
    <p:sldId id="333" r:id="rId31"/>
    <p:sldId id="347" r:id="rId32"/>
    <p:sldId id="346" r:id="rId33"/>
    <p:sldId id="334" r:id="rId34"/>
    <p:sldId id="335" r:id="rId35"/>
    <p:sldId id="336" r:id="rId36"/>
    <p:sldId id="337" r:id="rId37"/>
    <p:sldId id="338" r:id="rId38"/>
    <p:sldId id="348" r:id="rId39"/>
    <p:sldId id="291" r:id="rId40"/>
  </p:sldIdLst>
  <p:sldSz cx="9144000" cy="6858000" type="screen4x3"/>
  <p:notesSz cx="6797675" cy="9926638"/>
  <p:defaultTextStyle>
    <a:defPPr>
      <a:defRPr lang="lt-L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2ECB6"/>
    <a:srgbClr val="FFCDCD"/>
    <a:srgbClr val="737373"/>
    <a:srgbClr val="074603"/>
    <a:srgbClr val="D43721"/>
    <a:srgbClr val="008B91"/>
    <a:srgbClr val="767878"/>
    <a:srgbClr val="701139"/>
    <a:srgbClr val="4F5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1" autoAdjust="0"/>
    <p:restoredTop sz="78054" autoAdjust="0"/>
  </p:normalViewPr>
  <p:slideViewPr>
    <p:cSldViewPr>
      <p:cViewPr varScale="1">
        <p:scale>
          <a:sx n="71" d="100"/>
          <a:sy n="71" d="100"/>
        </p:scale>
        <p:origin x="1990" y="22"/>
      </p:cViewPr>
      <p:guideLst>
        <p:guide orient="horz" pos="2160"/>
        <p:guide pos="2880"/>
      </p:guideLst>
    </p:cSldViewPr>
  </p:slideViewPr>
  <p:outlineViewPr>
    <p:cViewPr>
      <p:scale>
        <a:sx n="33" d="100"/>
        <a:sy n="33" d="100"/>
      </p:scale>
      <p:origin x="0" y="-13696"/>
    </p:cViewPr>
  </p:outlineViewPr>
  <p:notesTextViewPr>
    <p:cViewPr>
      <p:scale>
        <a:sx n="3" d="2"/>
        <a:sy n="3" d="2"/>
      </p:scale>
      <p:origin x="0" y="0"/>
    </p:cViewPr>
  </p:notesTextViewPr>
  <p:sorterViewPr>
    <p:cViewPr>
      <p:scale>
        <a:sx n="180" d="100"/>
        <a:sy n="180" d="100"/>
      </p:scale>
      <p:origin x="0" y="-22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A4F1C70D-4D01-47E1-B794-A45F421D9CC3}" type="datetimeFigureOut">
              <a:rPr lang="de-DE"/>
              <a:pPr>
                <a:defRPr/>
              </a:pPr>
              <a:t>08.12.2018</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7EA81C9C-17E4-4463-AA74-6B02DE826206}"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44" charset="-128"/>
              </a:defRPr>
            </a:lvl1pPr>
          </a:lstStyle>
          <a:p>
            <a:pPr>
              <a:defRPr/>
            </a:pPr>
            <a:endParaRPr lang="lt-LT" altLang="fr-FR"/>
          </a:p>
        </p:txBody>
      </p:sp>
      <p:sp>
        <p:nvSpPr>
          <p:cNvPr id="5123" name="Rectangle 3"/>
          <p:cNvSpPr>
            <a:spLocks noGrp="1" noChangeArrowheads="1"/>
          </p:cNvSpPr>
          <p:nvPr>
            <p:ph type="dt" idx="1"/>
          </p:nvPr>
        </p:nvSpPr>
        <p:spPr bwMode="auto">
          <a:xfrm>
            <a:off x="3852016" y="0"/>
            <a:ext cx="2945659"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44" charset="-128"/>
              </a:defRPr>
            </a:lvl1pPr>
          </a:lstStyle>
          <a:p>
            <a:pPr>
              <a:defRPr/>
            </a:pPr>
            <a:endParaRPr lang="lt-LT" altLang="fr-FR"/>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06357" y="4715153"/>
            <a:ext cx="4984962"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fr-FR" noProof="0"/>
              <a:t>Click to edit Master text styles</a:t>
            </a:r>
          </a:p>
          <a:p>
            <a:pPr lvl="1"/>
            <a:r>
              <a:rPr lang="lt-LT" altLang="fr-FR" noProof="0"/>
              <a:t>Second level</a:t>
            </a:r>
          </a:p>
          <a:p>
            <a:pPr lvl="2"/>
            <a:r>
              <a:rPr lang="lt-LT" altLang="fr-FR" noProof="0"/>
              <a:t>Third level</a:t>
            </a:r>
          </a:p>
          <a:p>
            <a:pPr lvl="3"/>
            <a:r>
              <a:rPr lang="lt-LT" altLang="fr-FR" noProof="0"/>
              <a:t>Fourth level</a:t>
            </a:r>
          </a:p>
          <a:p>
            <a:pPr lvl="4"/>
            <a:r>
              <a:rPr lang="lt-LT" altLang="fr-FR" noProof="0"/>
              <a:t>Fifth level</a:t>
            </a:r>
          </a:p>
        </p:txBody>
      </p:sp>
      <p:sp>
        <p:nvSpPr>
          <p:cNvPr id="5126" name="Rectangle 6"/>
          <p:cNvSpPr>
            <a:spLocks noGrp="1" noChangeArrowheads="1"/>
          </p:cNvSpPr>
          <p:nvPr>
            <p:ph type="ftr" sz="quarter" idx="4"/>
          </p:nvPr>
        </p:nvSpPr>
        <p:spPr bwMode="auto">
          <a:xfrm>
            <a:off x="0" y="9430306"/>
            <a:ext cx="2945659"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44" charset="-128"/>
              </a:defRPr>
            </a:lvl1pPr>
          </a:lstStyle>
          <a:p>
            <a:pPr>
              <a:defRPr/>
            </a:pPr>
            <a:endParaRPr lang="lt-LT" altLang="fr-FR"/>
          </a:p>
        </p:txBody>
      </p:sp>
      <p:sp>
        <p:nvSpPr>
          <p:cNvPr id="5127" name="Rectangle 7"/>
          <p:cNvSpPr>
            <a:spLocks noGrp="1" noChangeArrowheads="1"/>
          </p:cNvSpPr>
          <p:nvPr>
            <p:ph type="sldNum" sz="quarter" idx="5"/>
          </p:nvPr>
        </p:nvSpPr>
        <p:spPr bwMode="auto">
          <a:xfrm>
            <a:off x="3852016" y="9430306"/>
            <a:ext cx="2945659"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A46AC748-D290-4E41-8571-CC1C6BFFBFCD}" type="slidenum">
              <a:rPr lang="lt-LT" altLang="fr-FR"/>
              <a:pPr>
                <a:defRPr/>
              </a:pPr>
              <a:t>‹#›</a:t>
            </a:fld>
            <a:endParaRPr lang="lt-LT"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channel/UCEop3hhM4RddNXXasTxT0u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onsstad.vdl.lu/index.php?id=242&amp;L=0&amp;tx_ttnews%5bauthor%5d=48&amp;tx_ttnews%5bletter%5d=A&amp;tx_ttnews%5bswords%5d=#&amp;tx_ttnews[tt_news]=1075&amp;tx_ttnews[backPid]=240&amp;cHash=9571b08b0b99d0cb8c6ceaf0d8be8092"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onsstad.vdl.lu/index.php?id=246&amp;no_cache=1&amp;L=0&amp;no_cache=1&amp;tx_ttnews%5bauthor%5d=48&amp;tx_ttnews%5bletter%5d=A&amp;tx_ttnews%5bswords%5d=#&amp;tx_ttnews[tt_news]=1075&amp;cHash=9571b08b0b99d0cb8c6ceaf0d8be8092&amp;tx_ttnews[backPid]=24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onsstad.vdl.lu/index.php?id=242&amp;L=0&amp;tx_ttnews%5bauthor%5d=48&amp;tx_ttnews%5bletter%5d=A&amp;tx_ttnews%5bswords%5d=#&amp;tx_ttnews[tt_news]=1075&amp;tx_ttnews[backPid]=240&amp;cHash=9571b08b0b99d0cb8c6ceaf0d8be8092"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onsstad.vdl.lu/index.php?id=246&amp;no_cache=1&amp;L=0&amp;no_cache=1&amp;tx_ttnews%5bauthor%5d=48&amp;tx_ttnews%5bletter%5d=A&amp;tx_ttnews%5bswords%5d=#&amp;tx_ttnews[tt_news]=1075&amp;cHash=9571b08b0b99d0cb8c6ceaf0d8be8092&amp;tx_ttnews[backPid]=240"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1</a:t>
            </a:fld>
            <a:endParaRPr lang="lt-LT" altLang="fr-FR"/>
          </a:p>
        </p:txBody>
      </p:sp>
    </p:spTree>
    <p:extLst>
      <p:ext uri="{BB962C8B-B14F-4D97-AF65-F5344CB8AC3E}">
        <p14:creationId xmlns:p14="http://schemas.microsoft.com/office/powerpoint/2010/main" val="61643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S. Sagrillo, </a:t>
            </a:r>
            <a:r>
              <a:rPr lang="de-CH" dirty="0" err="1" smtClean="0"/>
              <a:t>Solfège</a:t>
            </a:r>
            <a:endParaRPr lang="de-CH" dirty="0"/>
          </a:p>
        </p:txBody>
      </p:sp>
      <p:sp>
        <p:nvSpPr>
          <p:cNvPr id="4" name="Slide Number Placeholder 3"/>
          <p:cNvSpPr>
            <a:spLocks noGrp="1"/>
          </p:cNvSpPr>
          <p:nvPr>
            <p:ph type="sldNum" sz="quarter" idx="10"/>
          </p:nvPr>
        </p:nvSpPr>
        <p:spPr/>
        <p:txBody>
          <a:bodyPr/>
          <a:lstStyle/>
          <a:p>
            <a:fld id="{E4C1A734-93F1-4795-8CB7-EB7AAA8927C7}" type="slidenum">
              <a:rPr lang="fr-CH" smtClean="0"/>
              <a:t>12</a:t>
            </a:fld>
            <a:endParaRPr lang="fr-CH"/>
          </a:p>
        </p:txBody>
      </p:sp>
    </p:spTree>
    <p:extLst>
      <p:ext uri="{BB962C8B-B14F-4D97-AF65-F5344CB8AC3E}">
        <p14:creationId xmlns:p14="http://schemas.microsoft.com/office/powerpoint/2010/main" val="272662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err="1"/>
              <a:t>Souhaitty</a:t>
            </a:r>
            <a:r>
              <a:rPr lang="de-CH"/>
              <a:t>,</a:t>
            </a:r>
            <a:r>
              <a:rPr lang="de-CH" baseline="0"/>
              <a:t> Vorlage für Rousseaus Ziffernnotation</a:t>
            </a:r>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13</a:t>
            </a:fld>
            <a:endParaRPr lang="fr-CH"/>
          </a:p>
        </p:txBody>
      </p:sp>
    </p:spTree>
    <p:extLst>
      <p:ext uri="{BB962C8B-B14F-4D97-AF65-F5344CB8AC3E}">
        <p14:creationId xmlns:p14="http://schemas.microsoft.com/office/powerpoint/2010/main" val="258419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a:t>Ziffernnotation, heute noch in China gebräuchlich</a:t>
            </a:r>
            <a:endParaRPr lang="en-GB"/>
          </a:p>
          <a:p>
            <a:pPr marL="0" marR="0" indent="0" algn="l" defTabSz="914400" rtl="0" eaLnBrk="0" fontAlgn="base" latinLnBrk="0" hangingPunct="0">
              <a:lnSpc>
                <a:spcPct val="100000"/>
              </a:lnSpc>
              <a:spcBef>
                <a:spcPct val="30000"/>
              </a:spcBef>
              <a:spcAft>
                <a:spcPct val="0"/>
              </a:spcAft>
              <a:buClrTx/>
              <a:buSzTx/>
              <a:buFontTx/>
              <a:buNone/>
              <a:tabLst/>
              <a:defRPr/>
            </a:pPr>
            <a:endParaRPr lang="en-GB"/>
          </a:p>
          <a:p>
            <a:pPr marL="0" marR="0" indent="0" algn="l" defTabSz="914400" rtl="0" eaLnBrk="0" fontAlgn="base" latinLnBrk="0" hangingPunct="0">
              <a:lnSpc>
                <a:spcPct val="100000"/>
              </a:lnSpc>
              <a:spcBef>
                <a:spcPct val="30000"/>
              </a:spcBef>
              <a:spcAft>
                <a:spcPct val="0"/>
              </a:spcAft>
              <a:buClrTx/>
              <a:buSzTx/>
              <a:buFontTx/>
              <a:buNone/>
              <a:tabLst/>
              <a:defRPr/>
            </a:pPr>
            <a:r>
              <a:rPr lang="en-GB"/>
              <a:t>https://www.rousseauonline.ch/images/t8/t8_20_217d9f98.jpg</a:t>
            </a:r>
          </a:p>
          <a:p>
            <a:endParaRPr lang="en-GB"/>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14</a:t>
            </a:fld>
            <a:endParaRPr lang="lt-LT" altLang="fr-FR"/>
          </a:p>
        </p:txBody>
      </p:sp>
    </p:spTree>
    <p:extLst>
      <p:ext uri="{BB962C8B-B14F-4D97-AF65-F5344CB8AC3E}">
        <p14:creationId xmlns:p14="http://schemas.microsoft.com/office/powerpoint/2010/main" val="201426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Ästhetische</a:t>
            </a:r>
            <a:r>
              <a:rPr lang="de-CH" baseline="0" dirty="0"/>
              <a:t> Gesichtspunkte</a:t>
            </a:r>
            <a:endParaRPr lang="de-CH" dirty="0"/>
          </a:p>
          <a:p>
            <a:r>
              <a:rPr lang="de-CH" dirty="0"/>
              <a:t>Struktur, Arbeit</a:t>
            </a:r>
            <a:r>
              <a:rPr lang="de-CH" baseline="0" dirty="0"/>
              <a:t> mit kurzen Motiven</a:t>
            </a:r>
          </a:p>
          <a:p>
            <a:r>
              <a:rPr lang="de-CH" baseline="0" dirty="0" smtClean="0"/>
              <a:t>Kann als Duett oder mit Begleitung interpretiert werden</a:t>
            </a:r>
          </a:p>
          <a:p>
            <a:endParaRPr lang="de-CH" baseline="0" dirty="0"/>
          </a:p>
          <a:p>
            <a:r>
              <a:rPr lang="de-CH" baseline="0" dirty="0"/>
              <a:t>Neuedition von A. </a:t>
            </a:r>
            <a:r>
              <a:rPr lang="de-CH" baseline="0" dirty="0" err="1"/>
              <a:t>Panseron</a:t>
            </a:r>
            <a:r>
              <a:rPr lang="de-CH" baseline="0" dirty="0"/>
              <a:t> von </a:t>
            </a:r>
            <a:r>
              <a:rPr lang="de-CH" baseline="0" dirty="0" err="1"/>
              <a:t>Heugel</a:t>
            </a:r>
            <a:r>
              <a:rPr lang="de-CH" baseline="0" dirty="0"/>
              <a:t> et </a:t>
            </a:r>
            <a:r>
              <a:rPr lang="de-CH" baseline="0" dirty="0" err="1"/>
              <a:t>Cie</a:t>
            </a:r>
            <a:r>
              <a:rPr lang="de-CH" baseline="0" dirty="0"/>
              <a:t>, Paris1864, Nr. 120 S. 60</a:t>
            </a:r>
            <a:endParaRPr lang="en-GB" dirty="0"/>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15</a:t>
            </a:fld>
            <a:endParaRPr lang="lt-LT" altLang="fr-FR"/>
          </a:p>
        </p:txBody>
      </p:sp>
    </p:spTree>
    <p:extLst>
      <p:ext uri="{BB962C8B-B14F-4D97-AF65-F5344CB8AC3E}">
        <p14:creationId xmlns:p14="http://schemas.microsoft.com/office/powerpoint/2010/main" val="337985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Konzertant, introvertiert, eignet sich als Konzertzugabe</a:t>
            </a:r>
          </a:p>
          <a:p>
            <a:endParaRPr lang="en-GB" dirty="0"/>
          </a:p>
          <a:p>
            <a:r>
              <a:rPr lang="en-GB" dirty="0"/>
              <a:t>https://www.youtube.com/watch?v=S4kC_bmPrfM</a:t>
            </a:r>
          </a:p>
          <a:p>
            <a:r>
              <a:rPr lang="en-GB" dirty="0">
                <a:hlinkClick r:id="rId3"/>
              </a:rPr>
              <a:t>St. Petersburg Rimsky-Korsakov State Conservatory</a:t>
            </a:r>
            <a:r>
              <a:rPr lang="en-GB" dirty="0"/>
              <a:t> </a:t>
            </a:r>
          </a:p>
          <a:p>
            <a:r>
              <a:rPr lang="en-GB" dirty="0"/>
              <a:t>Published on 4 Apr 2018</a:t>
            </a:r>
          </a:p>
          <a:p>
            <a:r>
              <a:rPr lang="en-GB" dirty="0"/>
              <a:t>Johann Adolph </a:t>
            </a:r>
            <a:r>
              <a:rPr lang="en-GB" dirty="0" err="1"/>
              <a:t>Hasse</a:t>
            </a:r>
            <a:r>
              <a:rPr lang="en-GB" dirty="0"/>
              <a:t> (1699 – 1783) </a:t>
            </a:r>
            <a:r>
              <a:rPr lang="en-GB" dirty="0" err="1"/>
              <a:t>Solfège</a:t>
            </a:r>
            <a:r>
              <a:rPr lang="en-GB" dirty="0"/>
              <a:t> № 1 Julian MILKIS, clarinet (USA) </a:t>
            </a:r>
            <a:r>
              <a:rPr lang="en-GB" dirty="0" err="1"/>
              <a:t>Evgeny</a:t>
            </a:r>
            <a:r>
              <a:rPr lang="en-GB" dirty="0"/>
              <a:t> SINAISKY, piano (Austria)</a:t>
            </a:r>
          </a:p>
          <a:p>
            <a:endParaRPr lang="en-GB" dirty="0"/>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17</a:t>
            </a:fld>
            <a:endParaRPr lang="lt-LT" altLang="fr-FR"/>
          </a:p>
        </p:txBody>
      </p:sp>
    </p:spTree>
    <p:extLst>
      <p:ext uri="{BB962C8B-B14F-4D97-AF65-F5344CB8AC3E}">
        <p14:creationId xmlns:p14="http://schemas.microsoft.com/office/powerpoint/2010/main" val="269886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E4C1A734-93F1-4795-8CB7-EB7AAA8927C7}" type="slidenum">
              <a:rPr lang="fr-CH" smtClean="0"/>
              <a:t>18</a:t>
            </a:fld>
            <a:endParaRPr lang="fr-CH"/>
          </a:p>
        </p:txBody>
      </p:sp>
    </p:spTree>
    <p:extLst>
      <p:ext uri="{BB962C8B-B14F-4D97-AF65-F5344CB8AC3E}">
        <p14:creationId xmlns:p14="http://schemas.microsoft.com/office/powerpoint/2010/main" val="260733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19</a:t>
            </a:fld>
            <a:endParaRPr lang="lt-LT" altLang="fr-FR"/>
          </a:p>
        </p:txBody>
      </p:sp>
    </p:spTree>
    <p:extLst>
      <p:ext uri="{BB962C8B-B14F-4D97-AF65-F5344CB8AC3E}">
        <p14:creationId xmlns:p14="http://schemas.microsoft.com/office/powerpoint/2010/main" val="4184542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Übung aber auch Zweck an sich!</a:t>
            </a:r>
            <a:endParaRPr lang="en-GB" dirty="0" smtClean="0"/>
          </a:p>
          <a:p>
            <a:endParaRPr lang="en-GB" dirty="0" smtClean="0"/>
          </a:p>
          <a:p>
            <a:r>
              <a:rPr lang="en-GB" dirty="0" smtClean="0"/>
              <a:t>Almost every composer who worked in the international Italian style wrote </a:t>
            </a:r>
            <a:r>
              <a:rPr lang="en-GB" dirty="0" err="1" smtClean="0"/>
              <a:t>solfeggi</a:t>
            </a:r>
            <a:r>
              <a:rPr lang="en-GB" dirty="0" smtClean="0"/>
              <a:t>, and Mozart was no exception. The </a:t>
            </a:r>
            <a:r>
              <a:rPr lang="en-GB" dirty="0" err="1" smtClean="0"/>
              <a:t>solfeggi</a:t>
            </a:r>
            <a:r>
              <a:rPr lang="en-GB" dirty="0" smtClean="0"/>
              <a:t> known as K. 393 may have been connected with the vocal preparation of his bride </a:t>
            </a:r>
            <a:r>
              <a:rPr lang="en-GB" dirty="0" err="1" smtClean="0"/>
              <a:t>Costanze</a:t>
            </a:r>
            <a:r>
              <a:rPr lang="en-GB" dirty="0" smtClean="0"/>
              <a:t> (the marriage took place August 4, 1782 in Vienna) for a performance of Mozart's Mass in C Minor (K. 427) the next year in Salzburg. In this regard Mozart was following the model of the Naples-trained Johann Adolf </a:t>
            </a:r>
            <a:r>
              <a:rPr lang="en-GB" dirty="0" err="1" smtClean="0"/>
              <a:t>Hasse</a:t>
            </a:r>
            <a:r>
              <a:rPr lang="en-GB" dirty="0" smtClean="0"/>
              <a:t>, many of whose </a:t>
            </a:r>
            <a:r>
              <a:rPr lang="en-GB" dirty="0" err="1" smtClean="0"/>
              <a:t>solfeggi</a:t>
            </a:r>
            <a:r>
              <a:rPr lang="en-GB" dirty="0" smtClean="0"/>
              <a:t> are presumed to have been written for his wife, the great singer </a:t>
            </a:r>
            <a:r>
              <a:rPr lang="en-GB" dirty="0" err="1" smtClean="0"/>
              <a:t>Faustina</a:t>
            </a:r>
            <a:r>
              <a:rPr lang="en-GB" dirty="0" smtClean="0"/>
              <a:t> </a:t>
            </a:r>
            <a:r>
              <a:rPr lang="en-GB" dirty="0" err="1" smtClean="0"/>
              <a:t>Bordoni</a:t>
            </a:r>
            <a:r>
              <a:rPr lang="en-GB" dirty="0" smtClean="0"/>
              <a:t>. In comparison to Neapolitan </a:t>
            </a:r>
            <a:r>
              <a:rPr lang="en-GB" dirty="0" err="1" smtClean="0"/>
              <a:t>solfeggi</a:t>
            </a:r>
            <a:r>
              <a:rPr lang="en-GB" dirty="0" smtClean="0"/>
              <a:t>, Mozart's are somewhat longer, contain more cadenzas, and modulate more frequently, although there are only three surviving Mozart </a:t>
            </a:r>
            <a:r>
              <a:rPr lang="en-GB" dirty="0" err="1" smtClean="0"/>
              <a:t>solfeggi</a:t>
            </a:r>
            <a:r>
              <a:rPr lang="en-GB" dirty="0" smtClean="0"/>
              <a:t> as evidence. Only the first two are complete, the third was given a bass by the editors of the nineteenth-century complete edition of Mozart's works. The addition of the bass indicates that, even in the late nineteenth century, it was still common knowledge that </a:t>
            </a:r>
            <a:r>
              <a:rPr lang="en-GB" dirty="0" err="1" smtClean="0"/>
              <a:t>solfeggi</a:t>
            </a:r>
            <a:r>
              <a:rPr lang="en-GB" dirty="0" smtClean="0"/>
              <a:t> had accompaniments. The "Exercises" (</a:t>
            </a:r>
            <a:r>
              <a:rPr lang="en-GB" i="1" dirty="0" err="1" smtClean="0"/>
              <a:t>Esercizj</a:t>
            </a:r>
            <a:r>
              <a:rPr lang="en-GB" dirty="0" smtClean="0"/>
              <a:t>) included as the fourth solfeggio are generic vocal drills on typical sixteenth-note patterns.</a:t>
            </a:r>
            <a:endParaRPr lang="fr-FR" dirty="0" smtClean="0"/>
          </a:p>
          <a:p>
            <a:r>
              <a:rPr lang="fr-FR" dirty="0" smtClean="0"/>
              <a:t>http://faculty-web.at.northwestern.edu/music/gjerdingen/solfeggi/collections/Mozart/index.htm </a:t>
            </a:r>
          </a:p>
          <a:p>
            <a:endParaRPr lang="fr-FR" dirty="0" smtClean="0"/>
          </a:p>
          <a:p>
            <a:r>
              <a:rPr lang="fr-FR" dirty="0" smtClean="0"/>
              <a:t>https://www.youtube.com/watch?v=uJXkNZyc5_4</a:t>
            </a:r>
          </a:p>
          <a:p>
            <a:r>
              <a:rPr lang="fr-FR" dirty="0" smtClean="0"/>
              <a:t>https://www.youtube.com/watch?v=ehnnae8SZPg</a:t>
            </a:r>
          </a:p>
          <a:p>
            <a:endParaRPr lang="fr-FR" dirty="0" smtClean="0"/>
          </a:p>
          <a:p>
            <a:r>
              <a:rPr lang="fr-FR" dirty="0" smtClean="0"/>
              <a:t>Rossini</a:t>
            </a:r>
            <a:r>
              <a:rPr lang="fr-FR" dirty="0"/>
              <a:t>: https://books.google.lu/books?id=mcEiihJ5p9MC&amp;pg=PR22&amp;lpg=PR22&amp;dq=Rossini+Gorgheggi+e+solfeggi&amp;source=bl&amp;ots=be-WGg5hKM&amp;sig=eKg4YVidAQBpLyQmUoZm5bBjCUk&amp;hl=de&amp;sa=X&amp;ved=2ahUKEwinwpOg7OXeAhVOzaQKHSAQDTY4ChDoATAPegQIBxAB#v=onepage&amp;q=Rossini%20Gorgheggi%20e%20solfeggi&amp;f=false </a:t>
            </a:r>
          </a:p>
        </p:txBody>
      </p:sp>
      <p:sp>
        <p:nvSpPr>
          <p:cNvPr id="4" name="Foliennummernplatzhalter 3"/>
          <p:cNvSpPr>
            <a:spLocks noGrp="1"/>
          </p:cNvSpPr>
          <p:nvPr>
            <p:ph type="sldNum" sz="quarter" idx="5"/>
          </p:nvPr>
        </p:nvSpPr>
        <p:spPr/>
        <p:txBody>
          <a:bodyPr/>
          <a:lstStyle/>
          <a:p>
            <a:pPr>
              <a:defRPr/>
            </a:pPr>
            <a:fld id="{A46AC748-D290-4E41-8571-CC1C6BFFBFCD}" type="slidenum">
              <a:rPr lang="lt-LT" altLang="fr-FR" smtClean="0"/>
              <a:pPr>
                <a:defRPr/>
              </a:pPr>
              <a:t>20</a:t>
            </a:fld>
            <a:endParaRPr lang="lt-LT" altLang="fr-FR"/>
          </a:p>
        </p:txBody>
      </p:sp>
    </p:spTree>
    <p:extLst>
      <p:ext uri="{BB962C8B-B14F-4D97-AF65-F5344CB8AC3E}">
        <p14:creationId xmlns:p14="http://schemas.microsoft.com/office/powerpoint/2010/main" val="184427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https://www.youtube.com/watch?v=qjHNrqOeHrs</a:t>
            </a:r>
          </a:p>
        </p:txBody>
      </p:sp>
      <p:sp>
        <p:nvSpPr>
          <p:cNvPr id="4" name="Slide Number Placeholder 3"/>
          <p:cNvSpPr>
            <a:spLocks noGrp="1"/>
          </p:cNvSpPr>
          <p:nvPr>
            <p:ph type="sldNum" sz="quarter" idx="10"/>
          </p:nvPr>
        </p:nvSpPr>
        <p:spPr/>
        <p:txBody>
          <a:bodyPr/>
          <a:lstStyle/>
          <a:p>
            <a:fld id="{C878D2A0-E377-EE45-8813-9C0A0302AF22}" type="slidenum">
              <a:rPr lang="en-US" smtClean="0"/>
              <a:t>21</a:t>
            </a:fld>
            <a:endParaRPr lang="en-US"/>
          </a:p>
        </p:txBody>
      </p:sp>
    </p:spTree>
    <p:extLst>
      <p:ext uri="{BB962C8B-B14F-4D97-AF65-F5344CB8AC3E}">
        <p14:creationId xmlns:p14="http://schemas.microsoft.com/office/powerpoint/2010/main" val="303083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23</a:t>
            </a:fld>
            <a:endParaRPr lang="fr-CH"/>
          </a:p>
        </p:txBody>
      </p:sp>
    </p:spTree>
    <p:extLst>
      <p:ext uri="{BB962C8B-B14F-4D97-AF65-F5344CB8AC3E}">
        <p14:creationId xmlns:p14="http://schemas.microsoft.com/office/powerpoint/2010/main" val="231537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Ray Charles, Stevie Wonder, Andrea </a:t>
            </a:r>
            <a:r>
              <a:rPr lang="de-CH" dirty="0" err="1" smtClean="0"/>
              <a:t>Boccelli</a:t>
            </a:r>
            <a:endParaRPr lang="en-GB" dirty="0"/>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2</a:t>
            </a:fld>
            <a:endParaRPr lang="lt-LT" altLang="fr-FR"/>
          </a:p>
        </p:txBody>
      </p:sp>
    </p:spTree>
    <p:extLst>
      <p:ext uri="{BB962C8B-B14F-4D97-AF65-F5344CB8AC3E}">
        <p14:creationId xmlns:p14="http://schemas.microsoft.com/office/powerpoint/2010/main" val="2284331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24</a:t>
            </a:fld>
            <a:endParaRPr lang="fr-CH"/>
          </a:p>
        </p:txBody>
      </p:sp>
    </p:spTree>
    <p:extLst>
      <p:ext uri="{BB962C8B-B14F-4D97-AF65-F5344CB8AC3E}">
        <p14:creationId xmlns:p14="http://schemas.microsoft.com/office/powerpoint/2010/main" val="1572667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25</a:t>
            </a:fld>
            <a:endParaRPr lang="fr-CH"/>
          </a:p>
        </p:txBody>
      </p:sp>
    </p:spTree>
    <p:extLst>
      <p:ext uri="{BB962C8B-B14F-4D97-AF65-F5344CB8AC3E}">
        <p14:creationId xmlns:p14="http://schemas.microsoft.com/office/powerpoint/2010/main" val="1247025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i="1"/>
              <a:t>„Ein Gesangslehrer der Dorfschule ist viel wichtiger als der Direktor der Oper in Budapest. Ein schlechter Operndirektor wird bald davon gejagt, aber ein schlechter Lehrer kann </a:t>
            </a:r>
            <a:r>
              <a:rPr lang="de-DE" i="1" err="1"/>
              <a:t>dreissig</a:t>
            </a:r>
            <a:r>
              <a:rPr lang="de-DE" i="1"/>
              <a:t> Jahre lang in Tausenden von Kindern die Liebe zur Musik abtöten.“ </a:t>
            </a:r>
            <a:endParaRPr lang="en-GB" i="1"/>
          </a:p>
          <a:p>
            <a:endParaRPr lang="de-CH"/>
          </a:p>
          <a:p>
            <a:endParaRPr lang="de-CH"/>
          </a:p>
          <a:p>
            <a:r>
              <a:rPr lang="de-CH"/>
              <a:t>zit.</a:t>
            </a:r>
            <a:r>
              <a:rPr lang="de-CH" baseline="0"/>
              <a:t> nach </a:t>
            </a:r>
            <a:r>
              <a:rPr lang="en-GB"/>
              <a:t>Stefanie </a:t>
            </a:r>
            <a:r>
              <a:rPr lang="en-GB" err="1"/>
              <a:t>Stadler</a:t>
            </a:r>
            <a:r>
              <a:rPr lang="en-GB"/>
              <a:t> Elmer, </a:t>
            </a:r>
            <a:r>
              <a:rPr lang="de-DE"/>
              <a:t>„</a:t>
            </a:r>
            <a:r>
              <a:rPr lang="de-DE" sz="1200" kern="1200">
                <a:solidFill>
                  <a:schemeClr val="tx1"/>
                </a:solidFill>
                <a:effectLst/>
                <a:latin typeface="Arial" charset="0"/>
                <a:ea typeface="ＭＳ Ｐゴシック" pitchFamily="-44" charset="-128"/>
                <a:cs typeface="+mn-cs"/>
              </a:rPr>
              <a:t>Curriculare Normen der musikpädagogischen Ausbildung von Lehrerinnen und Lehrern“, in: </a:t>
            </a:r>
            <a:r>
              <a:rPr lang="de-DE" sz="1200" i="1" kern="1200">
                <a:solidFill>
                  <a:schemeClr val="tx1"/>
                </a:solidFill>
                <a:effectLst/>
                <a:latin typeface="Arial" charset="0"/>
                <a:ea typeface="ＭＳ Ｐゴシック" pitchFamily="-44" charset="-128"/>
                <a:cs typeface="+mn-cs"/>
              </a:rPr>
              <a:t>Beiträge zur Lehrerbildung</a:t>
            </a:r>
            <a:r>
              <a:rPr lang="de-DE" sz="1200" kern="1200">
                <a:solidFill>
                  <a:schemeClr val="tx1"/>
                </a:solidFill>
                <a:effectLst/>
                <a:latin typeface="Arial" charset="0"/>
                <a:ea typeface="ＭＳ Ｐゴシック" pitchFamily="-44" charset="-128"/>
                <a:cs typeface="+mn-cs"/>
              </a:rPr>
              <a:t>, 22 (3), S. 375-385</a:t>
            </a:r>
          </a:p>
          <a:p>
            <a:endParaRPr lang="en-GB"/>
          </a:p>
        </p:txBody>
      </p:sp>
      <p:sp>
        <p:nvSpPr>
          <p:cNvPr id="4" name="Slide Number Placeholder 3"/>
          <p:cNvSpPr>
            <a:spLocks noGrp="1"/>
          </p:cNvSpPr>
          <p:nvPr>
            <p:ph type="sldNum" sz="quarter" idx="10"/>
          </p:nvPr>
        </p:nvSpPr>
        <p:spPr/>
        <p:txBody>
          <a:bodyPr/>
          <a:lstStyle/>
          <a:p>
            <a:pPr>
              <a:defRPr/>
            </a:pPr>
            <a:fld id="{A46AC748-D290-4E41-8571-CC1C6BFFBFCD}" type="slidenum">
              <a:rPr lang="lt-LT" altLang="fr-FR" smtClean="0"/>
              <a:pPr>
                <a:defRPr/>
              </a:pPr>
              <a:t>27</a:t>
            </a:fld>
            <a:endParaRPr lang="lt-LT" altLang="fr-FR"/>
          </a:p>
        </p:txBody>
      </p:sp>
    </p:spTree>
    <p:extLst>
      <p:ext uri="{BB962C8B-B14F-4D97-AF65-F5344CB8AC3E}">
        <p14:creationId xmlns:p14="http://schemas.microsoft.com/office/powerpoint/2010/main" val="3667840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de-CH"/>
              <a:t>Akzent auf Singen</a:t>
            </a:r>
          </a:p>
          <a:p>
            <a:pPr lvl="1"/>
            <a:r>
              <a:rPr lang="de-CH"/>
              <a:t>Akzent auf Intonation</a:t>
            </a:r>
          </a:p>
          <a:p>
            <a:pPr lvl="1"/>
            <a:r>
              <a:rPr lang="de-CH"/>
              <a:t>Akzent auf die Entwicklung der Hörfähigkeit</a:t>
            </a:r>
          </a:p>
          <a:p>
            <a:pPr lvl="1"/>
            <a:r>
              <a:rPr lang="de-CH"/>
              <a:t>Basis ist die ungarische Volksmusik</a:t>
            </a:r>
            <a:endParaRPr lang="en-GB"/>
          </a:p>
          <a:p>
            <a:endParaRPr lang="fr-FR"/>
          </a:p>
        </p:txBody>
      </p:sp>
      <p:sp>
        <p:nvSpPr>
          <p:cNvPr id="4" name="Foliennummernplatzhalter 3"/>
          <p:cNvSpPr>
            <a:spLocks noGrp="1"/>
          </p:cNvSpPr>
          <p:nvPr>
            <p:ph type="sldNum" sz="quarter" idx="5"/>
          </p:nvPr>
        </p:nvSpPr>
        <p:spPr/>
        <p:txBody>
          <a:bodyPr/>
          <a:lstStyle/>
          <a:p>
            <a:pPr>
              <a:defRPr/>
            </a:pPr>
            <a:fld id="{A46AC748-D290-4E41-8571-CC1C6BFFBFCD}" type="slidenum">
              <a:rPr lang="lt-LT" altLang="fr-FR" smtClean="0"/>
              <a:pPr>
                <a:defRPr/>
              </a:pPr>
              <a:t>28</a:t>
            </a:fld>
            <a:endParaRPr lang="lt-LT" altLang="fr-FR"/>
          </a:p>
        </p:txBody>
      </p:sp>
    </p:spTree>
    <p:extLst>
      <p:ext uri="{BB962C8B-B14F-4D97-AF65-F5344CB8AC3E}">
        <p14:creationId xmlns:p14="http://schemas.microsoft.com/office/powerpoint/2010/main" val="371736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Solfege 18 Kodaly Class </a:t>
            </a:r>
          </a:p>
          <a:p>
            <a:r>
              <a:rPr lang="en-GB" b="1"/>
              <a:t>https://www.youtube.com/watch?v=LcOYqiKR-LY </a:t>
            </a:r>
          </a:p>
        </p:txBody>
      </p:sp>
      <p:sp>
        <p:nvSpPr>
          <p:cNvPr id="4" name="Slide Number Placeholder 3"/>
          <p:cNvSpPr>
            <a:spLocks noGrp="1"/>
          </p:cNvSpPr>
          <p:nvPr>
            <p:ph type="sldNum" sz="quarter" idx="10"/>
          </p:nvPr>
        </p:nvSpPr>
        <p:spPr/>
        <p:txBody>
          <a:bodyPr/>
          <a:lstStyle/>
          <a:p>
            <a:fld id="{C878D2A0-E377-EE45-8813-9C0A0302AF22}" type="slidenum">
              <a:rPr lang="en-US" smtClean="0"/>
              <a:t>29</a:t>
            </a:fld>
            <a:endParaRPr lang="en-US"/>
          </a:p>
        </p:txBody>
      </p:sp>
    </p:spTree>
    <p:extLst>
      <p:ext uri="{BB962C8B-B14F-4D97-AF65-F5344CB8AC3E}">
        <p14:creationId xmlns:p14="http://schemas.microsoft.com/office/powerpoint/2010/main" val="1600861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smtClean="0"/>
              <a:t>9.45</a:t>
            </a:r>
          </a:p>
          <a:p>
            <a:r>
              <a:rPr lang="de-CH" b="1" dirty="0" smtClean="0"/>
              <a:t>Handzeichen</a:t>
            </a:r>
            <a:endParaRPr lang="en-GB" b="1" dirty="0"/>
          </a:p>
          <a:p>
            <a:r>
              <a:rPr lang="en-GB" b="1" dirty="0" err="1"/>
              <a:t>Es</a:t>
            </a:r>
            <a:r>
              <a:rPr lang="en-GB" b="1" dirty="0"/>
              <a:t> </a:t>
            </a:r>
            <a:r>
              <a:rPr lang="en-GB" b="1" dirty="0" err="1"/>
              <a:t>wird</a:t>
            </a:r>
            <a:r>
              <a:rPr lang="en-GB" b="1" dirty="0"/>
              <a:t> </a:t>
            </a:r>
            <a:r>
              <a:rPr lang="en-GB" b="1" dirty="0" err="1"/>
              <a:t>viel</a:t>
            </a:r>
            <a:r>
              <a:rPr lang="en-GB" b="1" dirty="0"/>
              <a:t> Wert auf die </a:t>
            </a:r>
            <a:r>
              <a:rPr lang="en-GB" b="1" dirty="0" err="1"/>
              <a:t>Reinheit</a:t>
            </a:r>
            <a:r>
              <a:rPr lang="en-GB" b="1" dirty="0"/>
              <a:t> der Intonation </a:t>
            </a:r>
            <a:r>
              <a:rPr lang="en-GB" b="1" dirty="0" err="1"/>
              <a:t>gelegt</a:t>
            </a:r>
            <a:r>
              <a:rPr lang="en-GB" b="1" dirty="0"/>
              <a:t>!</a:t>
            </a:r>
          </a:p>
          <a:p>
            <a:r>
              <a:rPr lang="en-GB" b="1" dirty="0"/>
              <a:t>Solfege 18 Kodaly Class </a:t>
            </a:r>
          </a:p>
          <a:p>
            <a:r>
              <a:rPr lang="en-GB" b="1" dirty="0"/>
              <a:t>https://www.youtube.com/watch?v=LcOYqiKR-LY </a:t>
            </a:r>
          </a:p>
        </p:txBody>
      </p:sp>
      <p:sp>
        <p:nvSpPr>
          <p:cNvPr id="4" name="Slide Number Placeholder 3"/>
          <p:cNvSpPr>
            <a:spLocks noGrp="1"/>
          </p:cNvSpPr>
          <p:nvPr>
            <p:ph type="sldNum" sz="quarter" idx="10"/>
          </p:nvPr>
        </p:nvSpPr>
        <p:spPr/>
        <p:txBody>
          <a:bodyPr/>
          <a:lstStyle/>
          <a:p>
            <a:fld id="{C878D2A0-E377-EE45-8813-9C0A0302AF22}" type="slidenum">
              <a:rPr lang="en-US" smtClean="0"/>
              <a:t>30</a:t>
            </a:fld>
            <a:endParaRPr lang="en-US"/>
          </a:p>
        </p:txBody>
      </p:sp>
    </p:spTree>
    <p:extLst>
      <p:ext uri="{BB962C8B-B14F-4D97-AF65-F5344CB8AC3E}">
        <p14:creationId xmlns:p14="http://schemas.microsoft.com/office/powerpoint/2010/main" val="66157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a:p>
        </p:txBody>
      </p:sp>
      <p:sp>
        <p:nvSpPr>
          <p:cNvPr id="4" name="Foliennummernplatzhalter 3"/>
          <p:cNvSpPr>
            <a:spLocks noGrp="1"/>
          </p:cNvSpPr>
          <p:nvPr>
            <p:ph type="sldNum" sz="quarter" idx="5"/>
          </p:nvPr>
        </p:nvSpPr>
        <p:spPr/>
        <p:txBody>
          <a:bodyPr/>
          <a:lstStyle/>
          <a:p>
            <a:fld id="{C878D2A0-E377-EE45-8813-9C0A0302AF22}" type="slidenum">
              <a:rPr lang="en-US" smtClean="0"/>
              <a:t>31</a:t>
            </a:fld>
            <a:endParaRPr lang="en-US"/>
          </a:p>
        </p:txBody>
      </p:sp>
    </p:spTree>
    <p:extLst>
      <p:ext uri="{BB962C8B-B14F-4D97-AF65-F5344CB8AC3E}">
        <p14:creationId xmlns:p14="http://schemas.microsoft.com/office/powerpoint/2010/main" val="4168615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err="1">
                <a:hlinkClick r:id="rId3" tooltip="Wie aus dem &quot;Conservatoire de Musique de Ja Ville de Luxembourg&quot; eine &quot;Landesmusikschule&quot; wurde"/>
              </a:rPr>
              <a:t>Wie</a:t>
            </a:r>
            <a:r>
              <a:rPr lang="en-GB">
                <a:hlinkClick r:id="rId3" tooltip="Wie aus dem &quot;Conservatoire de Musique de Ja Ville de Luxembourg&quot; eine &quot;Landesmusikschule&quot; wurde"/>
              </a:rPr>
              <a:t> </a:t>
            </a:r>
            <a:r>
              <a:rPr lang="en-GB" err="1">
                <a:hlinkClick r:id="rId3" tooltip="Wie aus dem &quot;Conservatoire de Musique de Ja Ville de Luxembourg&quot; eine &quot;Landesmusikschule&quot; wurde"/>
              </a:rPr>
              <a:t>aus</a:t>
            </a:r>
            <a:r>
              <a:rPr lang="en-GB">
                <a:hlinkClick r:id="rId3" tooltip="Wie aus dem &quot;Conservatoire de Musique de Ja Ville de Luxembourg&quot; eine &quot;Landesmusikschule&quot; wurde"/>
              </a:rPr>
              <a:t> </a:t>
            </a:r>
            <a:r>
              <a:rPr lang="en-GB" err="1">
                <a:hlinkClick r:id="rId3" tooltip="Wie aus dem &quot;Conservatoire de Musique de Ja Ville de Luxembourg&quot; eine &quot;Landesmusikschule&quot; wurde"/>
              </a:rPr>
              <a:t>dem</a:t>
            </a:r>
            <a:r>
              <a:rPr lang="en-GB">
                <a:hlinkClick r:id="rId3" tooltip="Wie aus dem &quot;Conservatoire de Musique de Ja Ville de Luxembourg&quot; eine &quot;Landesmusikschule&quot; wurde"/>
              </a:rPr>
              <a:t> "Conservatoire de </a:t>
            </a:r>
            <a:r>
              <a:rPr lang="en-GB" err="1">
                <a:hlinkClick r:id="rId3" tooltip="Wie aus dem &quot;Conservatoire de Musique de Ja Ville de Luxembourg&quot; eine &quot;Landesmusikschule&quot; wurde"/>
              </a:rPr>
              <a:t>Musique</a:t>
            </a:r>
            <a:r>
              <a:rPr lang="en-GB">
                <a:hlinkClick r:id="rId3" tooltip="Wie aus dem &quot;Conservatoire de Musique de Ja Ville de Luxembourg&quot; eine &quot;Landesmusikschule&quot; wurde"/>
              </a:rPr>
              <a:t> de </a:t>
            </a:r>
            <a:r>
              <a:rPr lang="en-GB" err="1">
                <a:hlinkClick r:id="rId3" tooltip="Wie aus dem &quot;Conservatoire de Musique de Ja Ville de Luxembourg&quot; eine &quot;Landesmusikschule&quot; wurde"/>
              </a:rPr>
              <a:t>Ja</a:t>
            </a:r>
            <a:r>
              <a:rPr lang="en-GB">
                <a:hlinkClick r:id="rId3" tooltip="Wie aus dem &quot;Conservatoire de Musique de Ja Ville de Luxembourg&quot; eine &quot;Landesmusikschule&quot; wurde"/>
              </a:rPr>
              <a:t> Ville de Luxembourg" </a:t>
            </a:r>
            <a:r>
              <a:rPr lang="en-GB" err="1">
                <a:hlinkClick r:id="rId3" tooltip="Wie aus dem &quot;Conservatoire de Musique de Ja Ville de Luxembourg&quot; eine &quot;Landesmusikschule&quot; wurde"/>
              </a:rPr>
              <a:t>eine</a:t>
            </a:r>
            <a:r>
              <a:rPr lang="en-GB">
                <a:hlinkClick r:id="rId3" tooltip="Wie aus dem &quot;Conservatoire de Musique de Ja Ville de Luxembourg&quot; eine &quot;Landesmusikschule&quot; wurde"/>
              </a:rPr>
              <a:t> "</a:t>
            </a:r>
            <a:r>
              <a:rPr lang="en-GB" err="1">
                <a:hlinkClick r:id="rId3" tooltip="Wie aus dem &quot;Conservatoire de Musique de Ja Ville de Luxembourg&quot; eine &quot;Landesmusikschule&quot; wurde"/>
              </a:rPr>
              <a:t>Landesmusikschule</a:t>
            </a:r>
            <a:r>
              <a:rPr lang="en-GB">
                <a:hlinkClick r:id="rId3" tooltip="Wie aus dem &quot;Conservatoire de Musique de Ja Ville de Luxembourg&quot; eine &quot;Landesmusikschule&quot; wurde"/>
              </a:rPr>
              <a:t>" </a:t>
            </a:r>
            <a:r>
              <a:rPr lang="en-GB" err="1">
                <a:hlinkClick r:id="rId3" tooltip="Wie aus dem &quot;Conservatoire de Musique de Ja Ville de Luxembourg&quot; eine &quot;Landesmusikschule&quot; wurde"/>
              </a:rPr>
              <a:t>wurde</a:t>
            </a:r>
            <a:r>
              <a:rPr lang="en-GB"/>
              <a:t> / </a:t>
            </a:r>
            <a:r>
              <a:rPr lang="en-GB">
                <a:hlinkClick r:id="rId4"/>
              </a:rPr>
              <a:t>Paul </a:t>
            </a:r>
            <a:r>
              <a:rPr lang="en-GB" err="1">
                <a:hlinkClick r:id="rId4"/>
              </a:rPr>
              <a:t>Dostert</a:t>
            </a:r>
            <a:r>
              <a:rPr lang="en-GB"/>
              <a:t> in:</a:t>
            </a:r>
            <a:r>
              <a:rPr lang="en-GB" baseline="0"/>
              <a:t> </a:t>
            </a:r>
            <a:r>
              <a:rPr lang="en-GB" baseline="0" err="1"/>
              <a:t>Ons</a:t>
            </a:r>
            <a:r>
              <a:rPr lang="en-GB" baseline="0"/>
              <a:t> </a:t>
            </a:r>
            <a:r>
              <a:rPr lang="en-GB" baseline="0" err="1"/>
              <a:t>Stad</a:t>
            </a:r>
            <a:r>
              <a:rPr lang="en-GB" baseline="0"/>
              <a:t> 65/2000, S. 18</a:t>
            </a:r>
            <a:endParaRPr lang="fr-FR"/>
          </a:p>
        </p:txBody>
      </p:sp>
      <p:sp>
        <p:nvSpPr>
          <p:cNvPr id="4" name="Foliennummernplatzhalter 3"/>
          <p:cNvSpPr>
            <a:spLocks noGrp="1"/>
          </p:cNvSpPr>
          <p:nvPr>
            <p:ph type="sldNum" sz="quarter" idx="5"/>
          </p:nvPr>
        </p:nvSpPr>
        <p:spPr/>
        <p:txBody>
          <a:bodyPr/>
          <a:lstStyle/>
          <a:p>
            <a:fld id="{C878D2A0-E377-EE45-8813-9C0A0302AF22}" type="slidenum">
              <a:rPr lang="en-US" smtClean="0"/>
              <a:t>32</a:t>
            </a:fld>
            <a:endParaRPr lang="en-US"/>
          </a:p>
        </p:txBody>
      </p:sp>
    </p:spTree>
    <p:extLst>
      <p:ext uri="{BB962C8B-B14F-4D97-AF65-F5344CB8AC3E}">
        <p14:creationId xmlns:p14="http://schemas.microsoft.com/office/powerpoint/2010/main" val="929328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2" algn="just"/>
            <a:r>
              <a:rPr lang="de-DE"/>
              <a:t>“Während die Lehrmethoden der vorstehend aufgeführten Lehrer des Konservatoriums im Grundsatz den bei uns im </a:t>
            </a:r>
            <a:r>
              <a:rPr lang="de-DE" err="1"/>
              <a:t>Altreich</a:t>
            </a:r>
            <a:r>
              <a:rPr lang="de-DE"/>
              <a:t> üblichen gleichen, hebt sich als besonders bemerkenswert die Unterrichtsmethode des Solfeggien-Singens heraus, das wir in Deutschland nicht kennen, das aber am hiesigen Konservatorium mit ganz besonderem Eifer und Nachdruck, ja, man kann sagen, mit einem gewissen Fanatismus gelehrt wird. Sämtliche Schüler der Anstalt, ganz gleich welches Fach sie studieren, haben obligatorisch an diesem Unterricht teil zu nehmen. Das Endergebnis des vier Jahre andauernden, progressiv geordneten Unterrichts im Solfeggien-Singen ist ein höchst bemerkenswertes: kein Schüler verlässt die Anstalt, der nicht ein vollendeter </a:t>
            </a:r>
            <a:r>
              <a:rPr lang="de-DE" err="1"/>
              <a:t>Vomblattsänger</a:t>
            </a:r>
            <a:r>
              <a:rPr lang="de-DE"/>
              <a:t> wäre.“</a:t>
            </a:r>
          </a:p>
          <a:p>
            <a:pPr lvl="4"/>
            <a:r>
              <a:rPr lang="de-DE"/>
              <a:t>Paul </a:t>
            </a:r>
            <a:r>
              <a:rPr lang="de-DE" err="1"/>
              <a:t>Dostert</a:t>
            </a:r>
            <a:r>
              <a:rPr lang="de-DE"/>
              <a:t> in: </a:t>
            </a:r>
            <a:r>
              <a:rPr lang="de-DE" err="1"/>
              <a:t>Ons</a:t>
            </a:r>
            <a:r>
              <a:rPr lang="de-DE"/>
              <a:t> Stad 65/2000, S. 18</a:t>
            </a:r>
          </a:p>
          <a:p>
            <a:endParaRPr lang="en-GB">
              <a:hlinkClick r:id="rId3" tooltip="Wie aus dem &quot;Conservatoire de Musique de Ja Ville de Luxembourg&quot; eine &quot;Landesmusikschule&quot; wurde"/>
            </a:endParaRPr>
          </a:p>
          <a:p>
            <a:r>
              <a:rPr lang="en-GB">
                <a:hlinkClick r:id="rId3" tooltip="Wie aus dem &quot;Conservatoire de Musique de Ja Ville de Luxembourg&quot; eine &quot;Landesmusikschule&quot; wurde"/>
              </a:rPr>
              <a:t>Wie aus dem "Conservatoire de Musique de la Ville de Luxembourg" eine "Landesmusikschule" wurde</a:t>
            </a:r>
            <a:r>
              <a:rPr lang="en-GB"/>
              <a:t> / </a:t>
            </a:r>
            <a:r>
              <a:rPr lang="en-GB">
                <a:hlinkClick r:id="rId4"/>
              </a:rPr>
              <a:t>Paul Dostert</a:t>
            </a:r>
            <a:r>
              <a:rPr lang="en-GB"/>
              <a:t> in:</a:t>
            </a:r>
            <a:r>
              <a:rPr lang="en-GB" baseline="0"/>
              <a:t> </a:t>
            </a:r>
            <a:r>
              <a:rPr lang="en-GB" baseline="0" err="1"/>
              <a:t>Ons</a:t>
            </a:r>
            <a:r>
              <a:rPr lang="en-GB" baseline="0"/>
              <a:t> </a:t>
            </a:r>
            <a:r>
              <a:rPr lang="en-GB" baseline="0" err="1"/>
              <a:t>Stad</a:t>
            </a:r>
            <a:r>
              <a:rPr lang="en-GB" baseline="0"/>
              <a:t> 65/2000, S. 18</a:t>
            </a:r>
            <a:endParaRPr lang="fr-FR"/>
          </a:p>
        </p:txBody>
      </p:sp>
      <p:sp>
        <p:nvSpPr>
          <p:cNvPr id="4" name="Foliennummernplatzhalter 3"/>
          <p:cNvSpPr>
            <a:spLocks noGrp="1"/>
          </p:cNvSpPr>
          <p:nvPr>
            <p:ph type="sldNum" sz="quarter" idx="5"/>
          </p:nvPr>
        </p:nvSpPr>
        <p:spPr/>
        <p:txBody>
          <a:bodyPr/>
          <a:lstStyle/>
          <a:p>
            <a:fld id="{C878D2A0-E377-EE45-8813-9C0A0302AF22}" type="slidenum">
              <a:rPr lang="en-US" smtClean="0"/>
              <a:t>33</a:t>
            </a:fld>
            <a:endParaRPr lang="en-US"/>
          </a:p>
        </p:txBody>
      </p:sp>
    </p:spTree>
    <p:extLst>
      <p:ext uri="{BB962C8B-B14F-4D97-AF65-F5344CB8AC3E}">
        <p14:creationId xmlns:p14="http://schemas.microsoft.com/office/powerpoint/2010/main" val="433425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pitchFamily="-44" charset="-128"/>
                <a:cs typeface="+mn-cs"/>
              </a:rPr>
              <a:t>Sollte man dem französischen Komponisten und Musikbeauftragten des französischen Kulturministers André Malraux unter Charles de Gaulle Marcel </a:t>
            </a:r>
            <a:r>
              <a:rPr lang="de-DE" sz="1200" kern="1200" dirty="0" err="1">
                <a:solidFill>
                  <a:schemeClr val="tx1"/>
                </a:solidFill>
                <a:effectLst/>
                <a:latin typeface="Arial" charset="0"/>
                <a:ea typeface="ＭＳ Ｐゴシック" pitchFamily="-44" charset="-128"/>
                <a:cs typeface="+mn-cs"/>
              </a:rPr>
              <a:t>Landowski</a:t>
            </a:r>
            <a:r>
              <a:rPr lang="de-DE" sz="1200" kern="1200" dirty="0">
                <a:solidFill>
                  <a:schemeClr val="tx1"/>
                </a:solidFill>
                <a:effectLst/>
                <a:latin typeface="Arial" charset="0"/>
                <a:ea typeface="ＭＳ Ｐゴシック" pitchFamily="-44" charset="-128"/>
                <a:cs typeface="+mn-cs"/>
              </a:rPr>
              <a:t> beipflichten, wenn er fordert, man müsse den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töten, sonst töte dieser die Musik (</a:t>
            </a:r>
            <a:r>
              <a:rPr lang="de-DE" sz="1200" kern="1200" dirty="0" err="1">
                <a:solidFill>
                  <a:schemeClr val="tx1"/>
                </a:solidFill>
                <a:effectLst/>
                <a:latin typeface="Arial" charset="0"/>
                <a:ea typeface="ＭＳ Ｐゴシック" pitchFamily="-44" charset="-128"/>
                <a:cs typeface="+mn-cs"/>
              </a:rPr>
              <a:t>Sagrillo</a:t>
            </a:r>
            <a:r>
              <a:rPr lang="de-DE" sz="1200" kern="1200" dirty="0">
                <a:solidFill>
                  <a:schemeClr val="tx1"/>
                </a:solidFill>
                <a:effectLst/>
                <a:latin typeface="Arial" charset="0"/>
                <a:ea typeface="ＭＳ Ｐゴシック" pitchFamily="-44" charset="-128"/>
                <a:cs typeface="+mn-cs"/>
              </a:rPr>
              <a:t>, </a:t>
            </a:r>
            <a:r>
              <a:rPr lang="de-DE" sz="1200" i="1"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oder sollte man etwas differenzierter vorgehen und verstehen, dass es für die Musik des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bedarf? Antoine </a:t>
            </a:r>
            <a:r>
              <a:rPr lang="de-DE" sz="1200" kern="1200" dirty="0" err="1">
                <a:solidFill>
                  <a:schemeClr val="tx1"/>
                </a:solidFill>
                <a:effectLst/>
                <a:latin typeface="Arial" charset="0"/>
                <a:ea typeface="ＭＳ Ｐゴシック" pitchFamily="-44" charset="-128"/>
                <a:cs typeface="+mn-cs"/>
              </a:rPr>
              <a:t>Hennion</a:t>
            </a:r>
            <a:r>
              <a:rPr lang="de-DE" sz="1200" kern="1200" dirty="0">
                <a:solidFill>
                  <a:schemeClr val="tx1"/>
                </a:solidFill>
                <a:effectLst/>
                <a:latin typeface="Arial" charset="0"/>
                <a:ea typeface="ＭＳ Ｐゴシック" pitchFamily="-44" charset="-128"/>
                <a:cs typeface="+mn-cs"/>
              </a:rPr>
              <a:t> (1988, S. 3), der französische Soziologe gibt zu bedenken, dass für (französische) Schüler Musik ist, was nach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kommt. In diesem Sinne ist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nicht gute Musik, sondern Mittel zum Zweck, d.h. eine Vorbereitung zum Musizieren bzw. eine Vorbereitung auf </a:t>
            </a:r>
            <a:r>
              <a:rPr lang="de-DE" sz="1200" b="1" kern="1200" dirty="0">
                <a:solidFill>
                  <a:schemeClr val="tx1"/>
                </a:solidFill>
                <a:effectLst/>
                <a:latin typeface="Arial" charset="0"/>
                <a:ea typeface="ＭＳ Ｐゴシック" pitchFamily="-44" charset="-128"/>
                <a:cs typeface="+mn-cs"/>
              </a:rPr>
              <a:t>gute</a:t>
            </a:r>
            <a:r>
              <a:rPr lang="de-DE" sz="1200" kern="1200" dirty="0">
                <a:solidFill>
                  <a:schemeClr val="tx1"/>
                </a:solidFill>
                <a:effectLst/>
                <a:latin typeface="Arial" charset="0"/>
                <a:ea typeface="ＭＳ Ｐゴシック" pitchFamily="-44" charset="-128"/>
                <a:cs typeface="+mn-cs"/>
              </a:rPr>
              <a:t> Musik. Musik sei also nicht das Mittel der Musik (le </a:t>
            </a:r>
            <a:r>
              <a:rPr lang="de-DE" sz="1200" kern="1200" dirty="0" err="1">
                <a:solidFill>
                  <a:schemeClr val="tx1"/>
                </a:solidFill>
                <a:effectLst/>
                <a:latin typeface="Arial" charset="0"/>
                <a:ea typeface="ＭＳ Ｐゴシック" pitchFamily="-44" charset="-128"/>
                <a:cs typeface="+mn-cs"/>
              </a:rPr>
              <a:t>moyen</a:t>
            </a:r>
            <a:r>
              <a:rPr lang="de-DE" sz="1200" kern="1200" dirty="0">
                <a:solidFill>
                  <a:schemeClr val="tx1"/>
                </a:solidFill>
                <a:effectLst/>
                <a:latin typeface="Arial" charset="0"/>
                <a:ea typeface="ＭＳ Ｐゴシック" pitchFamily="-44" charset="-128"/>
                <a:cs typeface="+mn-cs"/>
              </a:rPr>
              <a:t> de la </a:t>
            </a:r>
            <a:r>
              <a:rPr lang="de-DE" sz="1200" kern="1200" dirty="0" err="1">
                <a:solidFill>
                  <a:schemeClr val="tx1"/>
                </a:solidFill>
                <a:effectLst/>
                <a:latin typeface="Arial" charset="0"/>
                <a:ea typeface="ＭＳ Ｐゴシック" pitchFamily="-44" charset="-128"/>
                <a:cs typeface="+mn-cs"/>
              </a:rPr>
              <a:t>musique</a:t>
            </a:r>
            <a:r>
              <a:rPr lang="de-DE" sz="1200" kern="1200" dirty="0">
                <a:solidFill>
                  <a:schemeClr val="tx1"/>
                </a:solidFill>
                <a:effectLst/>
                <a:latin typeface="Arial" charset="0"/>
                <a:ea typeface="ＭＳ Ｐゴシック" pitchFamily="-44" charset="-128"/>
                <a:cs typeface="+mn-cs"/>
              </a:rPr>
              <a:t>), sondern der Vermittler, der Musik ermöglicht.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wird aber zum Selbstzweck, wenn er, wie von manchen </a:t>
            </a:r>
            <a:r>
              <a:rPr lang="de-DE" sz="1200" kern="1200" dirty="0" err="1">
                <a:solidFill>
                  <a:schemeClr val="tx1"/>
                </a:solidFill>
                <a:effectLst/>
                <a:latin typeface="Arial" charset="0"/>
                <a:ea typeface="ＭＳ Ｐゴシック" pitchFamily="-44" charset="-128"/>
                <a:cs typeface="+mn-cs"/>
              </a:rPr>
              <a:t>Solfègelehrern</a:t>
            </a:r>
            <a:r>
              <a:rPr lang="de-DE" sz="1200" kern="1200" dirty="0">
                <a:solidFill>
                  <a:schemeClr val="tx1"/>
                </a:solidFill>
                <a:effectLst/>
                <a:latin typeface="Arial" charset="0"/>
                <a:ea typeface="ＭＳ Ｐゴシック" pitchFamily="-44" charset="-128"/>
                <a:cs typeface="+mn-cs"/>
              </a:rPr>
              <a:t>, neben der allgemeinbildenden Schule und neben dem Instrumentalunterricht als Finalität und nicht als Vorbereitung zum Musizieren angesehen wird.</a:t>
            </a:r>
            <a:endParaRPr lang="de-CH" sz="1200" kern="1200" dirty="0">
              <a:solidFill>
                <a:schemeClr val="tx1"/>
              </a:solidFill>
              <a:effectLst/>
              <a:latin typeface="Arial" charset="0"/>
              <a:ea typeface="ＭＳ Ｐゴシック" pitchFamily="-44" charset="-128"/>
              <a:cs typeface="+mn-cs"/>
            </a:endParaRPr>
          </a:p>
          <a:p>
            <a:r>
              <a:rPr lang="de-CH" sz="1200" kern="1200" dirty="0">
                <a:solidFill>
                  <a:schemeClr val="tx1"/>
                </a:solidFill>
                <a:effectLst/>
                <a:latin typeface="Arial" charset="0"/>
                <a:ea typeface="ＭＳ Ｐゴシック" pitchFamily="-44" charset="-128"/>
                <a:cs typeface="+mn-cs"/>
              </a:rPr>
              <a:t> </a:t>
            </a:r>
          </a:p>
          <a:p>
            <a:r>
              <a:rPr lang="de-DE" sz="1200" kern="1200" dirty="0">
                <a:solidFill>
                  <a:schemeClr val="tx1"/>
                </a:solidFill>
                <a:effectLst/>
                <a:latin typeface="Arial" charset="0"/>
                <a:ea typeface="ＭＳ Ｐゴシック" pitchFamily="-44" charset="-128"/>
                <a:cs typeface="+mn-cs"/>
              </a:rPr>
              <a:t>Trifft diese Feststellung auch auf ungarische Schüler zu? Nicht ganz! Wie wir gesehen haben, wird der Entwicklung der Musikalität im </a:t>
            </a:r>
            <a:r>
              <a:rPr lang="de-DE" sz="1200" kern="1200" dirty="0" err="1">
                <a:solidFill>
                  <a:schemeClr val="tx1"/>
                </a:solidFill>
                <a:effectLst/>
                <a:latin typeface="Arial" charset="0"/>
                <a:ea typeface="ＭＳ Ｐゴシック" pitchFamily="-44" charset="-128"/>
                <a:cs typeface="+mn-cs"/>
              </a:rPr>
              <a:t>Solfègeunterricht</a:t>
            </a:r>
            <a:r>
              <a:rPr lang="de-DE" sz="1200" kern="1200" dirty="0">
                <a:solidFill>
                  <a:schemeClr val="tx1"/>
                </a:solidFill>
                <a:effectLst/>
                <a:latin typeface="Arial" charset="0"/>
                <a:ea typeface="ＭＳ Ｐゴシック" pitchFamily="-44" charset="-128"/>
                <a:cs typeface="+mn-cs"/>
              </a:rPr>
              <a:t> viel Gewicht zugemessen. Der Musikunterricht ist in ungarischen allgemeinbildenden Schulen nach dem </a:t>
            </a:r>
            <a:r>
              <a:rPr lang="de-CH" sz="1200" kern="1200" dirty="0" err="1">
                <a:solidFill>
                  <a:schemeClr val="tx1"/>
                </a:solidFill>
                <a:effectLst/>
                <a:latin typeface="Arial" charset="0"/>
                <a:ea typeface="ＭＳ Ｐゴシック" pitchFamily="-44" charset="-128"/>
                <a:cs typeface="+mn-cs"/>
              </a:rPr>
              <a:t>Kodály</a:t>
            </a:r>
            <a:r>
              <a:rPr lang="de-CH" sz="1200" kern="1200" dirty="0">
                <a:solidFill>
                  <a:schemeClr val="tx1"/>
                </a:solidFill>
                <a:effectLst/>
                <a:latin typeface="Arial" charset="0"/>
                <a:ea typeface="ＭＳ Ｐゴシック" pitchFamily="-44" charset="-128"/>
                <a:cs typeface="+mn-cs"/>
              </a:rPr>
              <a:t>-, d.h. nach dem </a:t>
            </a:r>
            <a:r>
              <a:rPr lang="de-CH" sz="1200" kern="1200" dirty="0" err="1">
                <a:solidFill>
                  <a:schemeClr val="tx1"/>
                </a:solidFill>
                <a:effectLst/>
                <a:latin typeface="Arial" charset="0"/>
                <a:ea typeface="ＭＳ Ｐゴシック" pitchFamily="-44" charset="-128"/>
                <a:cs typeface="+mn-cs"/>
              </a:rPr>
              <a:t>Solfègemodell</a:t>
            </a:r>
            <a:r>
              <a:rPr lang="de-CH" sz="1200" kern="1200" dirty="0">
                <a:solidFill>
                  <a:schemeClr val="tx1"/>
                </a:solidFill>
                <a:effectLst/>
                <a:latin typeface="Arial" charset="0"/>
                <a:ea typeface="ＭＳ Ｐゴシック" pitchFamily="-44" charset="-128"/>
                <a:cs typeface="+mn-cs"/>
              </a:rPr>
              <a:t> organisiert, wird für diejenigen Schüler, die keinen speziellen Musikunterricht durchlaufen zur </a:t>
            </a:r>
            <a:r>
              <a:rPr lang="de-CH" sz="1200" b="1" kern="1200" dirty="0">
                <a:solidFill>
                  <a:schemeClr val="tx1"/>
                </a:solidFill>
                <a:effectLst/>
                <a:latin typeface="Arial" charset="0"/>
                <a:ea typeface="ＭＳ Ｐゴシック" pitchFamily="-44" charset="-128"/>
                <a:cs typeface="+mn-cs"/>
              </a:rPr>
              <a:t>Finalität</a:t>
            </a:r>
            <a:r>
              <a:rPr lang="de-CH" sz="1200" kern="1200" dirty="0">
                <a:solidFill>
                  <a:schemeClr val="tx1"/>
                </a:solidFill>
                <a:effectLst/>
                <a:latin typeface="Arial" charset="0"/>
                <a:ea typeface="ＭＳ Ｐゴシック" pitchFamily="-44" charset="-128"/>
                <a:cs typeface="+mn-cs"/>
              </a:rPr>
              <a:t> </a:t>
            </a:r>
            <a:r>
              <a:rPr lang="de-DE" sz="1200" kern="1200" dirty="0">
                <a:solidFill>
                  <a:schemeClr val="tx1"/>
                </a:solidFill>
                <a:effectLst/>
                <a:latin typeface="Arial" charset="0"/>
                <a:ea typeface="ＭＳ Ｐゴシック" pitchFamily="-44" charset="-128"/>
                <a:cs typeface="+mn-cs"/>
              </a:rPr>
              <a:t>und ist in dem Sinne gute Musik, weil er ästhetische Prinzipien beachtet und weil er die sozialen Aspekte musikalischen Lernens mitberücksichtigt. Lernen im sozialen Umfeld wird im medialen Umfeld des 21. Jahrhunderts problematischer, und die Frage sei erlaubt, ob damit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überlebt ist. Mitnichten! Die Verantwortlichen für musikalische Grundausbildung müssen darauf bedacht sein, das Curriculum dem medialen Umfeld des 21. Jahrhunderts anzupassen. Die Notwendigkeit zu Reformen wurde in Ungarn vor kurzem erkannt; die Ungarische Akademie der Wissenschaft finanziert zurzeit zwei musikpädagogische Projekte, bei denen u.a. elektronische Unterhaltungsmedien für den Musikunterricht zur Anwendung kommen. </a:t>
            </a:r>
            <a:endParaRPr lang="de-CH" sz="1200" kern="1200" dirty="0">
              <a:solidFill>
                <a:schemeClr val="tx1"/>
              </a:solidFill>
              <a:effectLst/>
              <a:latin typeface="Arial" charset="0"/>
              <a:ea typeface="ＭＳ Ｐゴシック" pitchFamily="-44" charset="-128"/>
              <a:cs typeface="+mn-cs"/>
            </a:endParaRPr>
          </a:p>
          <a:p>
            <a:r>
              <a:rPr lang="de-DE" sz="1200" kern="1200" dirty="0">
                <a:solidFill>
                  <a:schemeClr val="tx1"/>
                </a:solidFill>
                <a:effectLst/>
                <a:latin typeface="Arial" charset="0"/>
                <a:ea typeface="ＭＳ Ｐゴシック" pitchFamily="-44" charset="-128"/>
                <a:cs typeface="+mn-cs"/>
              </a:rPr>
              <a:t> </a:t>
            </a:r>
            <a:endParaRPr lang="de-CH" sz="1200" kern="1200" dirty="0">
              <a:solidFill>
                <a:schemeClr val="tx1"/>
              </a:solidFill>
              <a:effectLst/>
              <a:latin typeface="Arial" charset="0"/>
              <a:ea typeface="ＭＳ Ｐゴシック" pitchFamily="-44" charset="-128"/>
              <a:cs typeface="+mn-cs"/>
            </a:endParaRPr>
          </a:p>
          <a:p>
            <a:r>
              <a:rPr lang="de-DE" sz="1200" kern="1200" dirty="0">
                <a:solidFill>
                  <a:schemeClr val="tx1"/>
                </a:solidFill>
                <a:effectLst/>
                <a:latin typeface="Arial" charset="0"/>
                <a:ea typeface="ＭＳ Ｐゴシック" pitchFamily="-44" charset="-128"/>
                <a:cs typeface="+mn-cs"/>
              </a:rPr>
              <a:t>Aber nicht nur in Ungarn stellt man das Festhalten des rigorosen </a:t>
            </a:r>
            <a:r>
              <a:rPr lang="de-DE" sz="1200" kern="1200" dirty="0" err="1">
                <a:solidFill>
                  <a:schemeClr val="tx1"/>
                </a:solidFill>
                <a:effectLst/>
                <a:latin typeface="Arial" charset="0"/>
                <a:ea typeface="ＭＳ Ｐゴシック" pitchFamily="-44" charset="-128"/>
                <a:cs typeface="+mn-cs"/>
              </a:rPr>
              <a:t>Solfègeunterrichts</a:t>
            </a:r>
            <a:r>
              <a:rPr lang="de-DE" sz="1200" kern="1200" dirty="0">
                <a:solidFill>
                  <a:schemeClr val="tx1"/>
                </a:solidFill>
                <a:effectLst/>
                <a:latin typeface="Arial" charset="0"/>
                <a:ea typeface="ＭＳ Ｐゴシック" pitchFamily="-44" charset="-128"/>
                <a:cs typeface="+mn-cs"/>
              </a:rPr>
              <a:t> in Frage: In Frankreich nach </a:t>
            </a:r>
            <a:r>
              <a:rPr lang="de-DE" sz="1200" kern="1200" dirty="0" err="1">
                <a:solidFill>
                  <a:schemeClr val="tx1"/>
                </a:solidFill>
                <a:effectLst/>
                <a:latin typeface="Arial" charset="0"/>
                <a:ea typeface="ＭＳ Ｐゴシック" pitchFamily="-44" charset="-128"/>
                <a:cs typeface="+mn-cs"/>
              </a:rPr>
              <a:t>Landowski</a:t>
            </a:r>
            <a:r>
              <a:rPr lang="de-DE" sz="1200" kern="1200" dirty="0">
                <a:solidFill>
                  <a:schemeClr val="tx1"/>
                </a:solidFill>
                <a:effectLst/>
                <a:latin typeface="Arial" charset="0"/>
                <a:ea typeface="ＭＳ Ｐゴシック" pitchFamily="-44" charset="-128"/>
                <a:cs typeface="+mn-cs"/>
              </a:rPr>
              <a:t> hat man von oben herab Reformen angemahnt. Am Pariser ist das Fach kurzum aus dem Lehrangebot verschwunden, und die entsprechenden Inhalte werden zu </a:t>
            </a:r>
            <a:r>
              <a:rPr lang="de-DE" sz="1200" kern="1200" dirty="0" err="1">
                <a:solidFill>
                  <a:schemeClr val="tx1"/>
                </a:solidFill>
                <a:effectLst/>
                <a:latin typeface="Arial" charset="0"/>
                <a:ea typeface="ＭＳ Ｐゴシック" pitchFamily="-44" charset="-128"/>
                <a:cs typeface="+mn-cs"/>
              </a:rPr>
              <a:t>Beginndes</a:t>
            </a:r>
            <a:r>
              <a:rPr lang="de-DE" sz="1200" kern="1200" dirty="0">
                <a:solidFill>
                  <a:schemeClr val="tx1"/>
                </a:solidFill>
                <a:effectLst/>
                <a:latin typeface="Arial" charset="0"/>
                <a:ea typeface="ＭＳ Ｐゴシック" pitchFamily="-44" charset="-128"/>
                <a:cs typeface="+mn-cs"/>
              </a:rPr>
              <a:t> Studiums als bekannt vorausgesetzt. Unterhalb des Pariser Konservatoriums wurde dies an der Tatsache wahrnehmbar, dass der Begriff </a:t>
            </a:r>
            <a:r>
              <a:rPr lang="de-DE" sz="1200" kern="1200" dirty="0" err="1">
                <a:solidFill>
                  <a:schemeClr val="tx1"/>
                </a:solidFill>
                <a:effectLst/>
                <a:latin typeface="Arial" charset="0"/>
                <a:ea typeface="ＭＳ Ｐゴシック" pitchFamily="-44" charset="-128"/>
                <a:cs typeface="+mn-cs"/>
              </a:rPr>
              <a:t>Solfège</a:t>
            </a:r>
            <a:r>
              <a:rPr lang="de-DE" sz="1200" kern="1200" dirty="0">
                <a:solidFill>
                  <a:schemeClr val="tx1"/>
                </a:solidFill>
                <a:effectLst/>
                <a:latin typeface="Arial" charset="0"/>
                <a:ea typeface="ＭＳ Ｐゴシック" pitchFamily="-44" charset="-128"/>
                <a:cs typeface="+mn-cs"/>
              </a:rPr>
              <a:t> durch </a:t>
            </a:r>
            <a:r>
              <a:rPr lang="de-DE" sz="1200" i="1" kern="1200" dirty="0" err="1">
                <a:solidFill>
                  <a:schemeClr val="tx1"/>
                </a:solidFill>
                <a:effectLst/>
                <a:latin typeface="Arial" charset="0"/>
                <a:ea typeface="ＭＳ Ｐゴシック" pitchFamily="-44" charset="-128"/>
                <a:cs typeface="+mn-cs"/>
              </a:rPr>
              <a:t>formation</a:t>
            </a:r>
            <a:r>
              <a:rPr lang="de-DE" sz="1200" i="1" kern="1200" dirty="0">
                <a:solidFill>
                  <a:schemeClr val="tx1"/>
                </a:solidFill>
                <a:effectLst/>
                <a:latin typeface="Arial" charset="0"/>
                <a:ea typeface="ＭＳ Ｐゴシック" pitchFamily="-44" charset="-128"/>
                <a:cs typeface="+mn-cs"/>
              </a:rPr>
              <a:t> </a:t>
            </a:r>
            <a:r>
              <a:rPr lang="de-DE" sz="1200" i="1" kern="1200" dirty="0" err="1">
                <a:solidFill>
                  <a:schemeClr val="tx1"/>
                </a:solidFill>
                <a:effectLst/>
                <a:latin typeface="Arial" charset="0"/>
                <a:ea typeface="ＭＳ Ｐゴシック" pitchFamily="-44" charset="-128"/>
                <a:cs typeface="+mn-cs"/>
              </a:rPr>
              <a:t>musicale</a:t>
            </a:r>
            <a:r>
              <a:rPr lang="de-DE" sz="1200" kern="1200" dirty="0">
                <a:solidFill>
                  <a:schemeClr val="tx1"/>
                </a:solidFill>
                <a:effectLst/>
                <a:latin typeface="Arial" charset="0"/>
                <a:ea typeface="ＭＳ Ｐゴシック" pitchFamily="-44" charset="-128"/>
                <a:cs typeface="+mn-cs"/>
              </a:rPr>
              <a:t> (musikalische Ausbildung – Grundausbildung) ersetzt wurde. Inhaltlich war man darauf bedacht, der Entwicklung der Musikalität, d.h. musikästhetischen Kriterien fortan größeres Gewicht beizumessen, indem mehr musiziert und weniger mechanische Lesetechnik vermittelt wird. Doch die Tradition hat eine Lobby, und die ist </a:t>
            </a:r>
            <a:r>
              <a:rPr lang="de-DE" sz="1200" kern="1200" dirty="0" smtClean="0">
                <a:solidFill>
                  <a:schemeClr val="tx1"/>
                </a:solidFill>
                <a:effectLst/>
                <a:latin typeface="Arial" charset="0"/>
                <a:ea typeface="ＭＳ Ｐゴシック" pitchFamily="-44" charset="-128"/>
                <a:cs typeface="+mn-cs"/>
              </a:rPr>
              <a:t>hartnäckig und um Jahrzehnte alte curriculare Normen abzuändern,</a:t>
            </a:r>
            <a:r>
              <a:rPr lang="de-DE" sz="1200" kern="1200" baseline="0" dirty="0" smtClean="0">
                <a:solidFill>
                  <a:schemeClr val="tx1"/>
                </a:solidFill>
                <a:effectLst/>
                <a:latin typeface="Arial" charset="0"/>
                <a:ea typeface="ＭＳ Ｐゴシック" pitchFamily="-44" charset="-128"/>
                <a:cs typeface="+mn-cs"/>
              </a:rPr>
              <a:t> braucht es Akzeptanz</a:t>
            </a:r>
            <a:r>
              <a:rPr lang="de-DE" sz="1200" kern="1200" dirty="0" smtClean="0">
                <a:solidFill>
                  <a:schemeClr val="tx1"/>
                </a:solidFill>
                <a:effectLst/>
                <a:latin typeface="Arial" charset="0"/>
                <a:ea typeface="ＭＳ Ｐゴシック" pitchFamily="-44" charset="-128"/>
                <a:cs typeface="+mn-cs"/>
              </a:rPr>
              <a:t>. Ich schließe </a:t>
            </a:r>
            <a:r>
              <a:rPr lang="de-DE" sz="1200" kern="1200" dirty="0">
                <a:solidFill>
                  <a:schemeClr val="tx1"/>
                </a:solidFill>
                <a:effectLst/>
                <a:latin typeface="Arial" charset="0"/>
                <a:ea typeface="ＭＳ Ｐゴシック" pitchFamily="-44" charset="-128"/>
                <a:cs typeface="+mn-cs"/>
              </a:rPr>
              <a:t>mit </a:t>
            </a:r>
            <a:r>
              <a:rPr lang="de-DE" sz="1200" kern="1200" dirty="0" err="1" smtClean="0">
                <a:solidFill>
                  <a:schemeClr val="tx1"/>
                </a:solidFill>
                <a:effectLst/>
                <a:latin typeface="Arial" charset="0"/>
                <a:ea typeface="ＭＳ Ｐゴシック" pitchFamily="-44" charset="-128"/>
                <a:cs typeface="+mn-cs"/>
              </a:rPr>
              <a:t>Hennion</a:t>
            </a:r>
            <a:r>
              <a:rPr lang="de-DE" sz="1200" kern="1200" dirty="0" smtClean="0">
                <a:solidFill>
                  <a:schemeClr val="tx1"/>
                </a:solidFill>
                <a:effectLst/>
                <a:latin typeface="Arial" charset="0"/>
                <a:ea typeface="ＭＳ Ｐゴシック" pitchFamily="-44" charset="-128"/>
                <a:cs typeface="+mn-cs"/>
              </a:rPr>
              <a:t>: </a:t>
            </a:r>
            <a:r>
              <a:rPr lang="de-CH" sz="1200" kern="1200" dirty="0">
                <a:solidFill>
                  <a:schemeClr val="tx1"/>
                </a:solidFill>
                <a:effectLst/>
                <a:latin typeface="Arial" charset="0"/>
                <a:ea typeface="ＭＳ Ｐゴシック" pitchFamily="-44" charset="-128"/>
                <a:cs typeface="+mn-cs"/>
              </a:rPr>
              <a:t>(la </a:t>
            </a:r>
            <a:r>
              <a:rPr lang="de-CH" sz="1200" kern="1200" dirty="0" err="1">
                <a:solidFill>
                  <a:schemeClr val="tx1"/>
                </a:solidFill>
                <a:effectLst/>
                <a:latin typeface="Arial" charset="0"/>
                <a:ea typeface="ＭＳ Ｐゴシック" pitchFamily="-44" charset="-128"/>
                <a:cs typeface="+mn-cs"/>
              </a:rPr>
              <a:t>réforme</a:t>
            </a:r>
            <a:r>
              <a:rPr lang="de-CH" sz="1200" kern="1200" dirty="0">
                <a:solidFill>
                  <a:schemeClr val="tx1"/>
                </a:solidFill>
                <a:effectLst/>
                <a:latin typeface="Arial" charset="0"/>
                <a:ea typeface="ＭＳ Ｐゴシック" pitchFamily="-44" charset="-128"/>
                <a:cs typeface="+mn-cs"/>
              </a:rPr>
              <a:t> </a:t>
            </a:r>
            <a:r>
              <a:rPr lang="de-CH" sz="1200" kern="1200" dirty="0" err="1">
                <a:solidFill>
                  <a:schemeClr val="tx1"/>
                </a:solidFill>
                <a:effectLst/>
                <a:latin typeface="Arial" charset="0"/>
                <a:ea typeface="ＭＳ Ｐゴシック" pitchFamily="-44" charset="-128"/>
                <a:cs typeface="+mn-cs"/>
              </a:rPr>
              <a:t>est</a:t>
            </a:r>
            <a:r>
              <a:rPr lang="de-CH" sz="1200" kern="1200" dirty="0">
                <a:solidFill>
                  <a:schemeClr val="tx1"/>
                </a:solidFill>
                <a:effectLst/>
                <a:latin typeface="Arial" charset="0"/>
                <a:ea typeface="ＭＳ Ｐゴシック" pitchFamily="-44" charset="-128"/>
                <a:cs typeface="+mn-cs"/>
              </a:rPr>
              <a:t> </a:t>
            </a:r>
            <a:r>
              <a:rPr lang="de-CH" sz="1200" kern="1200" dirty="0" err="1">
                <a:solidFill>
                  <a:schemeClr val="tx1"/>
                </a:solidFill>
                <a:effectLst/>
                <a:latin typeface="Arial" charset="0"/>
                <a:ea typeface="ＭＳ Ｐゴシック" pitchFamily="-44" charset="-128"/>
                <a:cs typeface="+mn-cs"/>
              </a:rPr>
              <a:t>bavarde</a:t>
            </a:r>
            <a:r>
              <a:rPr lang="de-CH" sz="1200" kern="1200" dirty="0">
                <a:solidFill>
                  <a:schemeClr val="tx1"/>
                </a:solidFill>
                <a:effectLst/>
                <a:latin typeface="Arial" charset="0"/>
                <a:ea typeface="ＭＳ Ｐゴシック" pitchFamily="-44" charset="-128"/>
                <a:cs typeface="+mn-cs"/>
              </a:rPr>
              <a:t>, la </a:t>
            </a:r>
            <a:r>
              <a:rPr lang="de-CH" sz="1200" kern="1200" dirty="0" err="1">
                <a:solidFill>
                  <a:schemeClr val="tx1"/>
                </a:solidFill>
                <a:effectLst/>
                <a:latin typeface="Arial" charset="0"/>
                <a:ea typeface="ＭＳ Ｐゴシック" pitchFamily="-44" charset="-128"/>
                <a:cs typeface="+mn-cs"/>
              </a:rPr>
              <a:t>tradition</a:t>
            </a:r>
            <a:r>
              <a:rPr lang="de-CH" sz="1200" kern="1200" dirty="0">
                <a:solidFill>
                  <a:schemeClr val="tx1"/>
                </a:solidFill>
                <a:effectLst/>
                <a:latin typeface="Arial" charset="0"/>
                <a:ea typeface="ＭＳ Ｐゴシック" pitchFamily="-44" charset="-128"/>
                <a:cs typeface="+mn-cs"/>
              </a:rPr>
              <a:t> se </a:t>
            </a:r>
            <a:r>
              <a:rPr lang="de-CH" sz="1200" kern="1200" dirty="0" err="1">
                <a:solidFill>
                  <a:schemeClr val="tx1"/>
                </a:solidFill>
                <a:effectLst/>
                <a:latin typeface="Arial" charset="0"/>
                <a:ea typeface="ＭＳ Ｐゴシック" pitchFamily="-44" charset="-128"/>
                <a:cs typeface="+mn-cs"/>
              </a:rPr>
              <a:t>tait</a:t>
            </a:r>
            <a:r>
              <a:rPr lang="de-CH" sz="1200" kern="1200" dirty="0">
                <a:solidFill>
                  <a:schemeClr val="tx1"/>
                </a:solidFill>
                <a:effectLst/>
                <a:latin typeface="Arial" charset="0"/>
                <a:ea typeface="ＭＳ Ｐゴシック" pitchFamily="-44" charset="-128"/>
                <a:cs typeface="+mn-cs"/>
              </a:rPr>
              <a:t>) </a:t>
            </a:r>
            <a:r>
              <a:rPr lang="de-DE" sz="1200" kern="1200" dirty="0">
                <a:solidFill>
                  <a:schemeClr val="tx1"/>
                </a:solidFill>
                <a:effectLst/>
                <a:latin typeface="Arial" charset="0"/>
                <a:ea typeface="ＭＳ Ｐゴシック" pitchFamily="-44" charset="-128"/>
                <a:cs typeface="+mn-cs"/>
              </a:rPr>
              <a:t>„Die Reform ist gesprächig, die Tradition schweigt“ (S. 81)</a:t>
            </a:r>
            <a:endParaRPr lang="de-CH" sz="1200" kern="1200" dirty="0">
              <a:solidFill>
                <a:schemeClr val="tx1"/>
              </a:solidFill>
              <a:effectLst/>
              <a:latin typeface="Arial" charset="0"/>
              <a:ea typeface="ＭＳ Ｐゴシック" pitchFamily="-44" charset="-128"/>
              <a:cs typeface="+mn-cs"/>
            </a:endParaRPr>
          </a:p>
          <a:p>
            <a:r>
              <a:rPr lang="de-CH" sz="1200" kern="1200" dirty="0">
                <a:solidFill>
                  <a:schemeClr val="tx1"/>
                </a:solidFill>
                <a:effectLst/>
                <a:latin typeface="Arial" charset="0"/>
                <a:ea typeface="ＭＳ Ｐゴシック" pitchFamily="-44" charset="-128"/>
                <a:cs typeface="+mn-cs"/>
              </a:rPr>
              <a:t> </a:t>
            </a:r>
          </a:p>
          <a:p>
            <a:pPr lvl="2" algn="just"/>
            <a:endParaRPr lang="de-DE" noProof="0" dirty="0"/>
          </a:p>
        </p:txBody>
      </p:sp>
      <p:sp>
        <p:nvSpPr>
          <p:cNvPr id="4" name="Foliennummernplatzhalter 3"/>
          <p:cNvSpPr>
            <a:spLocks noGrp="1"/>
          </p:cNvSpPr>
          <p:nvPr>
            <p:ph type="sldNum" sz="quarter" idx="5"/>
          </p:nvPr>
        </p:nvSpPr>
        <p:spPr/>
        <p:txBody>
          <a:bodyPr/>
          <a:lstStyle/>
          <a:p>
            <a:fld id="{C878D2A0-E377-EE45-8813-9C0A0302AF22}" type="slidenum">
              <a:rPr lang="en-US" smtClean="0"/>
              <a:t>34</a:t>
            </a:fld>
            <a:endParaRPr lang="en-US"/>
          </a:p>
        </p:txBody>
      </p:sp>
    </p:spTree>
    <p:extLst>
      <p:ext uri="{BB962C8B-B14F-4D97-AF65-F5344CB8AC3E}">
        <p14:creationId xmlns:p14="http://schemas.microsoft.com/office/powerpoint/2010/main" val="351074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Smits v.</a:t>
            </a:r>
            <a:r>
              <a:rPr lang="de-CH" baseline="0" dirty="0"/>
              <a:t> </a:t>
            </a:r>
            <a:r>
              <a:rPr lang="de-CH" baseline="0" dirty="0" err="1"/>
              <a:t>Wasberghe</a:t>
            </a:r>
            <a:r>
              <a:rPr lang="de-CH" baseline="0" dirty="0"/>
              <a:t>, S. 112</a:t>
            </a:r>
            <a:endParaRPr lang="en-GB" dirty="0"/>
          </a:p>
        </p:txBody>
      </p:sp>
      <p:sp>
        <p:nvSpPr>
          <p:cNvPr id="4" name="Slide Number Placeholder 3"/>
          <p:cNvSpPr>
            <a:spLocks noGrp="1"/>
          </p:cNvSpPr>
          <p:nvPr>
            <p:ph type="sldNum" sz="quarter" idx="10"/>
          </p:nvPr>
        </p:nvSpPr>
        <p:spPr/>
        <p:txBody>
          <a:bodyPr/>
          <a:lstStyle/>
          <a:p>
            <a:fld id="{C878D2A0-E377-EE45-8813-9C0A0302AF22}" type="slidenum">
              <a:rPr lang="en-US" smtClean="0"/>
              <a:t>3</a:t>
            </a:fld>
            <a:endParaRPr lang="en-US"/>
          </a:p>
        </p:txBody>
      </p:sp>
    </p:spTree>
    <p:extLst>
      <p:ext uri="{BB962C8B-B14F-4D97-AF65-F5344CB8AC3E}">
        <p14:creationId xmlns:p14="http://schemas.microsoft.com/office/powerpoint/2010/main" val="35469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t>Smits v.</a:t>
            </a:r>
            <a:r>
              <a:rPr lang="de-CH" baseline="0"/>
              <a:t> </a:t>
            </a:r>
            <a:r>
              <a:rPr lang="de-CH" baseline="0" err="1"/>
              <a:t>Wasberghe</a:t>
            </a:r>
            <a:r>
              <a:rPr lang="de-CH" baseline="0"/>
              <a:t>, S. 112</a:t>
            </a:r>
          </a:p>
          <a:p>
            <a:endParaRPr lang="de-CH" baseline="0"/>
          </a:p>
          <a:p>
            <a:pPr marL="0" marR="0" indent="0" algn="l" defTabSz="457200" rtl="0" eaLnBrk="1" fontAlgn="auto" latinLnBrk="0" hangingPunct="1">
              <a:lnSpc>
                <a:spcPct val="100000"/>
              </a:lnSpc>
              <a:spcBef>
                <a:spcPts val="0"/>
              </a:spcBef>
              <a:spcAft>
                <a:spcPts val="0"/>
              </a:spcAft>
              <a:buClrTx/>
              <a:buSzTx/>
              <a:buFontTx/>
              <a:buNone/>
              <a:tabLst/>
              <a:defRPr/>
            </a:pPr>
            <a:r>
              <a:rPr lang="de-CH"/>
              <a:t>Die Sieben Freien Künste</a:t>
            </a:r>
            <a:br>
              <a:rPr lang="de-CH"/>
            </a:br>
            <a:r>
              <a:rPr lang="de-CH" i="1" err="1"/>
              <a:t>Septem</a:t>
            </a:r>
            <a:r>
              <a:rPr lang="de-CH" i="1"/>
              <a:t> </a:t>
            </a:r>
            <a:r>
              <a:rPr lang="de-CH" i="1" err="1"/>
              <a:t>artes</a:t>
            </a:r>
            <a:r>
              <a:rPr lang="de-CH" i="1"/>
              <a:t> liberales</a:t>
            </a:r>
            <a:endParaRPr lang="fr-CH" i="1"/>
          </a:p>
          <a:p>
            <a:endParaRPr lang="en-GB"/>
          </a:p>
        </p:txBody>
      </p:sp>
      <p:sp>
        <p:nvSpPr>
          <p:cNvPr id="4" name="Slide Number Placeholder 3"/>
          <p:cNvSpPr>
            <a:spLocks noGrp="1"/>
          </p:cNvSpPr>
          <p:nvPr>
            <p:ph type="sldNum" sz="quarter" idx="10"/>
          </p:nvPr>
        </p:nvSpPr>
        <p:spPr/>
        <p:txBody>
          <a:bodyPr/>
          <a:lstStyle/>
          <a:p>
            <a:fld id="{C878D2A0-E377-EE45-8813-9C0A0302AF22}" type="slidenum">
              <a:rPr lang="en-US" smtClean="0"/>
              <a:t>4</a:t>
            </a:fld>
            <a:endParaRPr lang="en-US"/>
          </a:p>
        </p:txBody>
      </p:sp>
    </p:spTree>
    <p:extLst>
      <p:ext uri="{BB962C8B-B14F-4D97-AF65-F5344CB8AC3E}">
        <p14:creationId xmlns:p14="http://schemas.microsoft.com/office/powerpoint/2010/main" val="11200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5</a:t>
            </a:fld>
            <a:endParaRPr lang="fr-CH"/>
          </a:p>
        </p:txBody>
      </p:sp>
    </p:spTree>
    <p:extLst>
      <p:ext uri="{BB962C8B-B14F-4D97-AF65-F5344CB8AC3E}">
        <p14:creationId xmlns:p14="http://schemas.microsoft.com/office/powerpoint/2010/main" val="39337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4C1A734-93F1-4795-8CB7-EB7AAA8927C7}" type="slidenum">
              <a:rPr lang="fr-CH" smtClean="0"/>
              <a:t>6</a:t>
            </a:fld>
            <a:endParaRPr lang="fr-CH"/>
          </a:p>
        </p:txBody>
      </p:sp>
    </p:spTree>
    <p:extLst>
      <p:ext uri="{BB962C8B-B14F-4D97-AF65-F5344CB8AC3E}">
        <p14:creationId xmlns:p14="http://schemas.microsoft.com/office/powerpoint/2010/main" val="12204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78D2A0-E377-EE45-8813-9C0A0302AF22}" type="slidenum">
              <a:rPr lang="en-US" smtClean="0"/>
              <a:t>7</a:t>
            </a:fld>
            <a:endParaRPr lang="en-US"/>
          </a:p>
        </p:txBody>
      </p:sp>
    </p:spTree>
    <p:extLst>
      <p:ext uri="{BB962C8B-B14F-4D97-AF65-F5344CB8AC3E}">
        <p14:creationId xmlns:p14="http://schemas.microsoft.com/office/powerpoint/2010/main" val="11711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t>Lehrpläne</a:t>
            </a:r>
            <a:r>
              <a:rPr lang="de-CH" baseline="0"/>
              <a:t> Musikschulen Österreich</a:t>
            </a:r>
            <a:endParaRPr lang="en-GB"/>
          </a:p>
          <a:p>
            <a:r>
              <a:rPr lang="en-GB"/>
              <a:t>http://www.komu.at/lehrplan/instrument_emp.asp </a:t>
            </a:r>
          </a:p>
        </p:txBody>
      </p:sp>
      <p:sp>
        <p:nvSpPr>
          <p:cNvPr id="4" name="Slide Number Placeholder 3"/>
          <p:cNvSpPr>
            <a:spLocks noGrp="1"/>
          </p:cNvSpPr>
          <p:nvPr>
            <p:ph type="sldNum" sz="quarter" idx="10"/>
          </p:nvPr>
        </p:nvSpPr>
        <p:spPr/>
        <p:txBody>
          <a:bodyPr/>
          <a:lstStyle/>
          <a:p>
            <a:fld id="{C878D2A0-E377-EE45-8813-9C0A0302AF22}" type="slidenum">
              <a:rPr lang="en-US" smtClean="0"/>
              <a:t>8</a:t>
            </a:fld>
            <a:endParaRPr lang="en-US"/>
          </a:p>
        </p:txBody>
      </p:sp>
    </p:spTree>
    <p:extLst>
      <p:ext uri="{BB962C8B-B14F-4D97-AF65-F5344CB8AC3E}">
        <p14:creationId xmlns:p14="http://schemas.microsoft.com/office/powerpoint/2010/main" val="230323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t>Smits v.</a:t>
            </a:r>
            <a:r>
              <a:rPr lang="de-CH" baseline="0"/>
              <a:t> </a:t>
            </a:r>
            <a:r>
              <a:rPr lang="de-CH" baseline="0" err="1"/>
              <a:t>Wasberghe</a:t>
            </a:r>
            <a:r>
              <a:rPr lang="de-CH" baseline="0"/>
              <a:t>, S. 112</a:t>
            </a:r>
            <a:endParaRPr lang="en-GB"/>
          </a:p>
        </p:txBody>
      </p:sp>
      <p:sp>
        <p:nvSpPr>
          <p:cNvPr id="4" name="Slide Number Placeholder 3"/>
          <p:cNvSpPr>
            <a:spLocks noGrp="1"/>
          </p:cNvSpPr>
          <p:nvPr>
            <p:ph type="sldNum" sz="quarter" idx="10"/>
          </p:nvPr>
        </p:nvSpPr>
        <p:spPr/>
        <p:txBody>
          <a:bodyPr/>
          <a:lstStyle/>
          <a:p>
            <a:fld id="{C878D2A0-E377-EE45-8813-9C0A0302AF22}" type="slidenum">
              <a:rPr lang="en-US" smtClean="0"/>
              <a:t>10</a:t>
            </a:fld>
            <a:endParaRPr lang="en-US"/>
          </a:p>
        </p:txBody>
      </p:sp>
    </p:spTree>
    <p:extLst>
      <p:ext uri="{BB962C8B-B14F-4D97-AF65-F5344CB8AC3E}">
        <p14:creationId xmlns:p14="http://schemas.microsoft.com/office/powerpoint/2010/main" val="40064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fr-L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LU"/>
          </a:p>
        </p:txBody>
      </p:sp>
      <p:sp>
        <p:nvSpPr>
          <p:cNvPr id="4" name="Rectangle 4"/>
          <p:cNvSpPr>
            <a:spLocks noGrp="1" noChangeArrowheads="1"/>
          </p:cNvSpPr>
          <p:nvPr>
            <p:ph type="dt" sz="half" idx="10"/>
          </p:nvPr>
        </p:nvSpPr>
        <p:spPr>
          <a:ln/>
        </p:spPr>
        <p:txBody>
          <a:bodyPr/>
          <a:lstStyle>
            <a:lvl1pPr>
              <a:defRPr/>
            </a:lvl1pPr>
          </a:lstStyle>
          <a:p>
            <a:endParaRPr lang="en-US" altLang="fr-FR"/>
          </a:p>
        </p:txBody>
      </p:sp>
      <p:sp>
        <p:nvSpPr>
          <p:cNvPr id="5" name="Rectangle 5"/>
          <p:cNvSpPr>
            <a:spLocks noGrp="1" noChangeArrowheads="1"/>
          </p:cNvSpPr>
          <p:nvPr>
            <p:ph type="ftr" sz="quarter" idx="11"/>
          </p:nvPr>
        </p:nvSpPr>
        <p:spPr>
          <a:ln/>
        </p:spPr>
        <p:txBody>
          <a:bodyPr/>
          <a:lstStyle>
            <a:lvl1pPr>
              <a:defRPr/>
            </a:lvl1pPr>
          </a:lstStyle>
          <a:p>
            <a:endParaRPr lang="en-US" altLang="fr-FR"/>
          </a:p>
        </p:txBody>
      </p:sp>
      <p:sp>
        <p:nvSpPr>
          <p:cNvPr id="6" name="Rectangle 6"/>
          <p:cNvSpPr>
            <a:spLocks noGrp="1" noChangeArrowheads="1"/>
          </p:cNvSpPr>
          <p:nvPr>
            <p:ph type="sldNum" sz="quarter" idx="12"/>
          </p:nvPr>
        </p:nvSpPr>
        <p:spPr>
          <a:ln/>
        </p:spPr>
        <p:txBody>
          <a:bodyPr/>
          <a:lstStyle>
            <a:lvl1pPr>
              <a:defRPr/>
            </a:lvl1pPr>
          </a:lstStyle>
          <a:p>
            <a:fld id="{6B8BBD82-654D-49C3-B82C-7737C574400F}" type="slidenum">
              <a:rPr lang="en-US" altLang="fr-FR"/>
              <a:pPr/>
              <a:t>‹#›</a:t>
            </a:fld>
            <a:endParaRPr lang="en-US" altLang="fr-FR"/>
          </a:p>
        </p:txBody>
      </p:sp>
    </p:spTree>
    <p:extLst>
      <p:ext uri="{BB962C8B-B14F-4D97-AF65-F5344CB8AC3E}">
        <p14:creationId xmlns:p14="http://schemas.microsoft.com/office/powerpoint/2010/main" val="423462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L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ln/>
        </p:spPr>
        <p:txBody>
          <a:bodyPr/>
          <a:lstStyle>
            <a:lvl1pPr>
              <a:defRPr/>
            </a:lvl1pPr>
          </a:lstStyle>
          <a:p>
            <a:endParaRPr lang="en-US" altLang="fr-FR"/>
          </a:p>
        </p:txBody>
      </p:sp>
      <p:sp>
        <p:nvSpPr>
          <p:cNvPr id="5" name="Rectangle 5"/>
          <p:cNvSpPr>
            <a:spLocks noGrp="1" noChangeArrowheads="1"/>
          </p:cNvSpPr>
          <p:nvPr>
            <p:ph type="ftr" sz="quarter" idx="11"/>
          </p:nvPr>
        </p:nvSpPr>
        <p:spPr>
          <a:ln/>
        </p:spPr>
        <p:txBody>
          <a:bodyPr/>
          <a:lstStyle>
            <a:lvl1pPr>
              <a:defRPr/>
            </a:lvl1pPr>
          </a:lstStyle>
          <a:p>
            <a:endParaRPr lang="en-US" altLang="fr-FR"/>
          </a:p>
        </p:txBody>
      </p:sp>
      <p:sp>
        <p:nvSpPr>
          <p:cNvPr id="6" name="Rectangle 6"/>
          <p:cNvSpPr>
            <a:spLocks noGrp="1" noChangeArrowheads="1"/>
          </p:cNvSpPr>
          <p:nvPr>
            <p:ph type="sldNum" sz="quarter" idx="12"/>
          </p:nvPr>
        </p:nvSpPr>
        <p:spPr>
          <a:ln/>
        </p:spPr>
        <p:txBody>
          <a:bodyPr/>
          <a:lstStyle>
            <a:lvl1pPr>
              <a:defRPr/>
            </a:lvl1pPr>
          </a:lstStyle>
          <a:p>
            <a:fld id="{E1AEC3E6-8F7E-438E-A028-B79CC810E526}" type="slidenum">
              <a:rPr lang="en-US" altLang="fr-FR"/>
              <a:pPr/>
              <a:t>‹#›</a:t>
            </a:fld>
            <a:endParaRPr lang="en-US" altLang="fr-FR"/>
          </a:p>
        </p:txBody>
      </p:sp>
    </p:spTree>
    <p:extLst>
      <p:ext uri="{BB962C8B-B14F-4D97-AF65-F5344CB8AC3E}">
        <p14:creationId xmlns:p14="http://schemas.microsoft.com/office/powerpoint/2010/main" val="10464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L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ln/>
        </p:spPr>
        <p:txBody>
          <a:bodyPr/>
          <a:lstStyle>
            <a:lvl1pPr>
              <a:defRPr/>
            </a:lvl1pPr>
          </a:lstStyle>
          <a:p>
            <a:endParaRPr lang="en-US" altLang="fr-FR"/>
          </a:p>
        </p:txBody>
      </p:sp>
      <p:sp>
        <p:nvSpPr>
          <p:cNvPr id="5" name="Rectangle 5"/>
          <p:cNvSpPr>
            <a:spLocks noGrp="1" noChangeArrowheads="1"/>
          </p:cNvSpPr>
          <p:nvPr>
            <p:ph type="ftr" sz="quarter" idx="11"/>
          </p:nvPr>
        </p:nvSpPr>
        <p:spPr>
          <a:ln/>
        </p:spPr>
        <p:txBody>
          <a:bodyPr/>
          <a:lstStyle>
            <a:lvl1pPr>
              <a:defRPr/>
            </a:lvl1pPr>
          </a:lstStyle>
          <a:p>
            <a:endParaRPr lang="en-US" altLang="fr-FR"/>
          </a:p>
        </p:txBody>
      </p:sp>
      <p:sp>
        <p:nvSpPr>
          <p:cNvPr id="6" name="Rectangle 6"/>
          <p:cNvSpPr>
            <a:spLocks noGrp="1" noChangeArrowheads="1"/>
          </p:cNvSpPr>
          <p:nvPr>
            <p:ph type="sldNum" sz="quarter" idx="12"/>
          </p:nvPr>
        </p:nvSpPr>
        <p:spPr>
          <a:ln/>
        </p:spPr>
        <p:txBody>
          <a:bodyPr/>
          <a:lstStyle>
            <a:lvl1pPr>
              <a:defRPr/>
            </a:lvl1pPr>
          </a:lstStyle>
          <a:p>
            <a:fld id="{545D7666-2DB0-42EB-81BD-F6E70C0CD3B3}" type="slidenum">
              <a:rPr lang="en-US" altLang="fr-FR"/>
              <a:pPr/>
              <a:t>‹#›</a:t>
            </a:fld>
            <a:endParaRPr lang="en-US" altLang="fr-FR"/>
          </a:p>
        </p:txBody>
      </p:sp>
    </p:spTree>
    <p:extLst>
      <p:ext uri="{BB962C8B-B14F-4D97-AF65-F5344CB8AC3E}">
        <p14:creationId xmlns:p14="http://schemas.microsoft.com/office/powerpoint/2010/main" val="2217852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L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LU"/>
          </a:p>
        </p:txBody>
      </p:sp>
      <p:sp>
        <p:nvSpPr>
          <p:cNvPr id="4"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5" name="Rectangle 5"/>
          <p:cNvSpPr>
            <a:spLocks noGrp="1" noChangeArrowheads="1"/>
          </p:cNvSpPr>
          <p:nvPr>
            <p:ph type="ftr" sz="quarter" idx="11"/>
          </p:nvPr>
        </p:nvSpPr>
        <p:spPr/>
        <p:txBody>
          <a:bodyPr/>
          <a:lstStyle>
            <a:lvl1pPr>
              <a:defRPr/>
            </a:lvl1pPr>
          </a:lstStyle>
          <a:p>
            <a:endParaRPr lang="en-US" altLang="fr-FR"/>
          </a:p>
        </p:txBody>
      </p:sp>
      <p:sp>
        <p:nvSpPr>
          <p:cNvPr id="6" name="Rectangle 6"/>
          <p:cNvSpPr>
            <a:spLocks noGrp="1" noChangeArrowheads="1"/>
          </p:cNvSpPr>
          <p:nvPr>
            <p:ph type="sldNum" sz="quarter" idx="12"/>
          </p:nvPr>
        </p:nvSpPr>
        <p:spPr/>
        <p:txBody>
          <a:bodyPr/>
          <a:lstStyle>
            <a:lvl1pPr>
              <a:defRPr/>
            </a:lvl1pPr>
          </a:lstStyle>
          <a:p>
            <a:fld id="{317504B2-1BE1-4D0B-B74E-90FDB17E9E3D}" type="slidenum">
              <a:rPr lang="en-US" altLang="fr-FR"/>
              <a:pPr/>
              <a:t>‹#›</a:t>
            </a:fld>
            <a:endParaRPr lang="en-US" altLang="fr-FR"/>
          </a:p>
        </p:txBody>
      </p:sp>
    </p:spTree>
    <p:extLst>
      <p:ext uri="{BB962C8B-B14F-4D97-AF65-F5344CB8AC3E}">
        <p14:creationId xmlns:p14="http://schemas.microsoft.com/office/powerpoint/2010/main" val="26004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LU" dirty="0"/>
          </a:p>
        </p:txBody>
      </p:sp>
      <p:sp>
        <p:nvSpPr>
          <p:cNvPr id="5" name="Date Placeholder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6" name="Footer Placeholder 5"/>
          <p:cNvSpPr>
            <a:spLocks noGrp="1" noChangeArrowheads="1"/>
          </p:cNvSpPr>
          <p:nvPr>
            <p:ph type="ftr" sz="quarter" idx="11"/>
          </p:nvPr>
        </p:nvSpPr>
        <p:spPr/>
        <p:txBody>
          <a:bodyPr/>
          <a:lstStyle>
            <a:lvl1pPr>
              <a:defRPr/>
            </a:lvl1pPr>
          </a:lstStyle>
          <a:p>
            <a:endParaRPr lang="en-US" altLang="fr-FR"/>
          </a:p>
        </p:txBody>
      </p:sp>
      <p:sp>
        <p:nvSpPr>
          <p:cNvPr id="7" name="Slide Number Placeholder 6"/>
          <p:cNvSpPr>
            <a:spLocks noGrp="1" noChangeArrowheads="1"/>
          </p:cNvSpPr>
          <p:nvPr>
            <p:ph type="sldNum" sz="quarter" idx="12"/>
          </p:nvPr>
        </p:nvSpPr>
        <p:spPr>
          <a:xfrm>
            <a:off x="-33252" y="6578310"/>
            <a:ext cx="2133600" cy="476250"/>
          </a:xfrm>
        </p:spPr>
        <p:txBody>
          <a:bodyPr/>
          <a:lstStyle>
            <a:lvl1pPr>
              <a:defRPr/>
            </a:lvl1pPr>
          </a:lstStyle>
          <a:p>
            <a:fld id="{94DDF779-049D-4D45-8638-FD0C66CBAEE0}" type="slidenum">
              <a:rPr lang="en-US" altLang="fr-FR"/>
              <a:pPr/>
              <a:t>‹#›</a:t>
            </a:fld>
            <a:endParaRPr lang="en-US" altLang="fr-FR"/>
          </a:p>
        </p:txBody>
      </p:sp>
    </p:spTree>
    <p:extLst>
      <p:ext uri="{BB962C8B-B14F-4D97-AF65-F5344CB8AC3E}">
        <p14:creationId xmlns:p14="http://schemas.microsoft.com/office/powerpoint/2010/main" val="1369372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L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5" name="Rectangle 5"/>
          <p:cNvSpPr>
            <a:spLocks noGrp="1" noChangeArrowheads="1"/>
          </p:cNvSpPr>
          <p:nvPr>
            <p:ph type="ftr" sz="quarter" idx="11"/>
          </p:nvPr>
        </p:nvSpPr>
        <p:spPr/>
        <p:txBody>
          <a:bodyPr/>
          <a:lstStyle>
            <a:lvl1pPr>
              <a:defRPr/>
            </a:lvl1pPr>
          </a:lstStyle>
          <a:p>
            <a:endParaRPr lang="en-US" altLang="fr-FR"/>
          </a:p>
        </p:txBody>
      </p:sp>
      <p:sp>
        <p:nvSpPr>
          <p:cNvPr id="6" name="Rectangle 6"/>
          <p:cNvSpPr>
            <a:spLocks noGrp="1" noChangeArrowheads="1"/>
          </p:cNvSpPr>
          <p:nvPr>
            <p:ph type="sldNum" sz="quarter" idx="12"/>
          </p:nvPr>
        </p:nvSpPr>
        <p:spPr/>
        <p:txBody>
          <a:bodyPr/>
          <a:lstStyle>
            <a:lvl1pPr>
              <a:defRPr/>
            </a:lvl1pPr>
          </a:lstStyle>
          <a:p>
            <a:fld id="{D2CDB75C-9A78-4899-90E4-2E810D59922C}" type="slidenum">
              <a:rPr lang="en-US" altLang="fr-FR"/>
              <a:pPr/>
              <a:t>‹#›</a:t>
            </a:fld>
            <a:endParaRPr lang="en-US" altLang="fr-FR"/>
          </a:p>
        </p:txBody>
      </p:sp>
    </p:spTree>
    <p:extLst>
      <p:ext uri="{BB962C8B-B14F-4D97-AF65-F5344CB8AC3E}">
        <p14:creationId xmlns:p14="http://schemas.microsoft.com/office/powerpoint/2010/main" val="3634735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Date Placeholder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6" name="Footer Placeholder 5"/>
          <p:cNvSpPr>
            <a:spLocks noGrp="1" noChangeArrowheads="1"/>
          </p:cNvSpPr>
          <p:nvPr>
            <p:ph type="ftr" sz="quarter" idx="11"/>
          </p:nvPr>
        </p:nvSpPr>
        <p:spPr/>
        <p:txBody>
          <a:bodyPr/>
          <a:lstStyle>
            <a:lvl1pPr>
              <a:defRPr/>
            </a:lvl1pPr>
          </a:lstStyle>
          <a:p>
            <a:endParaRPr lang="en-US" altLang="fr-FR"/>
          </a:p>
        </p:txBody>
      </p:sp>
      <p:sp>
        <p:nvSpPr>
          <p:cNvPr id="7" name="Slide Number Placeholder 6"/>
          <p:cNvSpPr>
            <a:spLocks noGrp="1" noChangeArrowheads="1"/>
          </p:cNvSpPr>
          <p:nvPr>
            <p:ph type="sldNum" sz="quarter" idx="12"/>
          </p:nvPr>
        </p:nvSpPr>
        <p:spPr/>
        <p:txBody>
          <a:bodyPr/>
          <a:lstStyle>
            <a:lvl1pPr>
              <a:defRPr/>
            </a:lvl1pPr>
          </a:lstStyle>
          <a:p>
            <a:fld id="{F361A6F9-64A0-4765-9A92-6FEA1994C798}" type="slidenum">
              <a:rPr lang="en-US" altLang="fr-FR"/>
              <a:pPr/>
              <a:t>‹#›</a:t>
            </a:fld>
            <a:endParaRPr lang="en-US" altLang="fr-FR"/>
          </a:p>
        </p:txBody>
      </p:sp>
    </p:spTree>
    <p:extLst>
      <p:ext uri="{BB962C8B-B14F-4D97-AF65-F5344CB8AC3E}">
        <p14:creationId xmlns:p14="http://schemas.microsoft.com/office/powerpoint/2010/main" val="1133495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L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7"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8" name="Rectangle 5"/>
          <p:cNvSpPr>
            <a:spLocks noGrp="1" noChangeArrowheads="1"/>
          </p:cNvSpPr>
          <p:nvPr>
            <p:ph type="ftr" sz="quarter" idx="11"/>
          </p:nvPr>
        </p:nvSpPr>
        <p:spPr/>
        <p:txBody>
          <a:bodyPr/>
          <a:lstStyle>
            <a:lvl1pPr>
              <a:defRPr/>
            </a:lvl1pPr>
          </a:lstStyle>
          <a:p>
            <a:endParaRPr lang="en-US" altLang="fr-FR"/>
          </a:p>
        </p:txBody>
      </p:sp>
      <p:sp>
        <p:nvSpPr>
          <p:cNvPr id="9" name="Rectangle 6"/>
          <p:cNvSpPr>
            <a:spLocks noGrp="1" noChangeArrowheads="1"/>
          </p:cNvSpPr>
          <p:nvPr>
            <p:ph type="sldNum" sz="quarter" idx="12"/>
          </p:nvPr>
        </p:nvSpPr>
        <p:spPr>
          <a:xfrm>
            <a:off x="0" y="6587018"/>
            <a:ext cx="2133600" cy="357814"/>
          </a:xfrm>
        </p:spPr>
        <p:txBody>
          <a:bodyPr/>
          <a:lstStyle>
            <a:lvl1pPr>
              <a:defRPr/>
            </a:lvl1pPr>
          </a:lstStyle>
          <a:p>
            <a:fld id="{4A268779-A034-454F-A4CC-6F0B21A0A90D}" type="slidenum">
              <a:rPr lang="en-US" altLang="fr-FR"/>
              <a:pPr/>
              <a:t>‹#›</a:t>
            </a:fld>
            <a:endParaRPr lang="en-US" altLang="fr-FR"/>
          </a:p>
        </p:txBody>
      </p:sp>
    </p:spTree>
    <p:extLst>
      <p:ext uri="{BB962C8B-B14F-4D97-AF65-F5344CB8AC3E}">
        <p14:creationId xmlns:p14="http://schemas.microsoft.com/office/powerpoint/2010/main" val="2311463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4" name="Rectangle 5"/>
          <p:cNvSpPr>
            <a:spLocks noGrp="1" noChangeArrowheads="1"/>
          </p:cNvSpPr>
          <p:nvPr>
            <p:ph type="ftr" sz="quarter" idx="11"/>
          </p:nvPr>
        </p:nvSpPr>
        <p:spPr/>
        <p:txBody>
          <a:bodyPr/>
          <a:lstStyle>
            <a:lvl1pPr>
              <a:defRPr/>
            </a:lvl1pPr>
          </a:lstStyle>
          <a:p>
            <a:endParaRPr lang="en-US" altLang="fr-FR"/>
          </a:p>
        </p:txBody>
      </p:sp>
      <p:sp>
        <p:nvSpPr>
          <p:cNvPr id="5" name="Rectangle 6"/>
          <p:cNvSpPr>
            <a:spLocks noGrp="1" noChangeArrowheads="1"/>
          </p:cNvSpPr>
          <p:nvPr>
            <p:ph type="sldNum" sz="quarter" idx="12"/>
          </p:nvPr>
        </p:nvSpPr>
        <p:spPr/>
        <p:txBody>
          <a:bodyPr/>
          <a:lstStyle>
            <a:lvl1pPr>
              <a:defRPr/>
            </a:lvl1pPr>
          </a:lstStyle>
          <a:p>
            <a:fld id="{7337F004-78B2-4EAE-8889-2D805643C8F6}" type="slidenum">
              <a:rPr lang="en-US" altLang="fr-FR"/>
              <a:pPr/>
              <a:t>‹#›</a:t>
            </a:fld>
            <a:endParaRPr lang="en-US" altLang="fr-FR"/>
          </a:p>
        </p:txBody>
      </p:sp>
    </p:spTree>
    <p:extLst>
      <p:ext uri="{BB962C8B-B14F-4D97-AF65-F5344CB8AC3E}">
        <p14:creationId xmlns:p14="http://schemas.microsoft.com/office/powerpoint/2010/main" val="335409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3" name="Rectangle 5"/>
          <p:cNvSpPr>
            <a:spLocks noGrp="1" noChangeArrowheads="1"/>
          </p:cNvSpPr>
          <p:nvPr>
            <p:ph type="ftr" sz="quarter" idx="11"/>
          </p:nvPr>
        </p:nvSpPr>
        <p:spPr/>
        <p:txBody>
          <a:bodyPr/>
          <a:lstStyle>
            <a:lvl1pPr>
              <a:defRPr/>
            </a:lvl1pPr>
          </a:lstStyle>
          <a:p>
            <a:endParaRPr lang="en-US" altLang="fr-FR"/>
          </a:p>
        </p:txBody>
      </p:sp>
      <p:sp>
        <p:nvSpPr>
          <p:cNvPr id="4" name="Rectangle 6"/>
          <p:cNvSpPr>
            <a:spLocks noGrp="1" noChangeArrowheads="1"/>
          </p:cNvSpPr>
          <p:nvPr>
            <p:ph type="sldNum" sz="quarter" idx="12"/>
          </p:nvPr>
        </p:nvSpPr>
        <p:spPr/>
        <p:txBody>
          <a:bodyPr/>
          <a:lstStyle>
            <a:lvl1pPr>
              <a:defRPr/>
            </a:lvl1pPr>
          </a:lstStyle>
          <a:p>
            <a:fld id="{78D0D046-F707-4982-B642-34F5178B0BC9}" type="slidenum">
              <a:rPr lang="en-US" altLang="fr-FR"/>
              <a:pPr/>
              <a:t>‹#›</a:t>
            </a:fld>
            <a:endParaRPr lang="en-US" altLang="fr-FR"/>
          </a:p>
        </p:txBody>
      </p:sp>
    </p:spTree>
    <p:extLst>
      <p:ext uri="{BB962C8B-B14F-4D97-AF65-F5344CB8AC3E}">
        <p14:creationId xmlns:p14="http://schemas.microsoft.com/office/powerpoint/2010/main" val="2135368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L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6" name="Footer Placeholder 5"/>
          <p:cNvSpPr>
            <a:spLocks noGrp="1" noChangeArrowheads="1"/>
          </p:cNvSpPr>
          <p:nvPr>
            <p:ph type="ftr" sz="quarter" idx="11"/>
          </p:nvPr>
        </p:nvSpPr>
        <p:spPr/>
        <p:txBody>
          <a:bodyPr/>
          <a:lstStyle>
            <a:lvl1pPr>
              <a:defRPr/>
            </a:lvl1pPr>
          </a:lstStyle>
          <a:p>
            <a:endParaRPr lang="en-US" altLang="fr-FR"/>
          </a:p>
        </p:txBody>
      </p:sp>
      <p:sp>
        <p:nvSpPr>
          <p:cNvPr id="7" name="Slide Number Placeholder 6"/>
          <p:cNvSpPr>
            <a:spLocks noGrp="1" noChangeArrowheads="1"/>
          </p:cNvSpPr>
          <p:nvPr>
            <p:ph type="sldNum" sz="quarter" idx="12"/>
          </p:nvPr>
        </p:nvSpPr>
        <p:spPr/>
        <p:txBody>
          <a:bodyPr/>
          <a:lstStyle>
            <a:lvl1pPr>
              <a:defRPr/>
            </a:lvl1pPr>
          </a:lstStyle>
          <a:p>
            <a:fld id="{4CCD3EC1-012E-4EB3-B70E-33A5AF7E4E56}" type="slidenum">
              <a:rPr lang="en-US" altLang="fr-FR"/>
              <a:pPr/>
              <a:t>‹#›</a:t>
            </a:fld>
            <a:endParaRPr lang="en-US" altLang="fr-FR"/>
          </a:p>
        </p:txBody>
      </p:sp>
    </p:spTree>
    <p:extLst>
      <p:ext uri="{BB962C8B-B14F-4D97-AF65-F5344CB8AC3E}">
        <p14:creationId xmlns:p14="http://schemas.microsoft.com/office/powerpoint/2010/main" val="31686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L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LU" dirty="0"/>
          </a:p>
        </p:txBody>
      </p:sp>
      <p:sp>
        <p:nvSpPr>
          <p:cNvPr id="4" name="Rectangle 4"/>
          <p:cNvSpPr>
            <a:spLocks noGrp="1" noChangeArrowheads="1"/>
          </p:cNvSpPr>
          <p:nvPr>
            <p:ph type="dt" sz="half" idx="10"/>
          </p:nvPr>
        </p:nvSpPr>
        <p:spPr>
          <a:ln/>
        </p:spPr>
        <p:txBody>
          <a:bodyPr/>
          <a:lstStyle>
            <a:lvl1pPr>
              <a:defRPr/>
            </a:lvl1pPr>
          </a:lstStyle>
          <a:p>
            <a:endParaRPr lang="en-US" altLang="fr-FR"/>
          </a:p>
        </p:txBody>
      </p:sp>
      <p:sp>
        <p:nvSpPr>
          <p:cNvPr id="5" name="Rectangle 5"/>
          <p:cNvSpPr>
            <a:spLocks noGrp="1" noChangeArrowheads="1"/>
          </p:cNvSpPr>
          <p:nvPr>
            <p:ph type="ftr" sz="quarter" idx="11"/>
          </p:nvPr>
        </p:nvSpPr>
        <p:spPr>
          <a:ln/>
        </p:spPr>
        <p:txBody>
          <a:bodyPr/>
          <a:lstStyle>
            <a:lvl1pPr>
              <a:defRPr/>
            </a:lvl1pPr>
          </a:lstStyle>
          <a:p>
            <a:endParaRPr lang="en-US" altLang="fr-FR"/>
          </a:p>
        </p:txBody>
      </p:sp>
      <p:sp>
        <p:nvSpPr>
          <p:cNvPr id="6" name="Rectangle 6"/>
          <p:cNvSpPr>
            <a:spLocks noGrp="1" noChangeArrowheads="1"/>
          </p:cNvSpPr>
          <p:nvPr>
            <p:ph type="sldNum" sz="quarter" idx="12"/>
          </p:nvPr>
        </p:nvSpPr>
        <p:spPr>
          <a:ln/>
        </p:spPr>
        <p:txBody>
          <a:bodyPr/>
          <a:lstStyle>
            <a:lvl1pPr>
              <a:defRPr/>
            </a:lvl1pPr>
          </a:lstStyle>
          <a:p>
            <a:fld id="{CAB00D15-4E0C-4626-B6FC-F0B975417C2C}" type="slidenum">
              <a:rPr lang="en-US" altLang="fr-FR"/>
              <a:pPr/>
              <a:t>‹#›</a:t>
            </a:fld>
            <a:endParaRPr lang="en-US" altLang="fr-FR"/>
          </a:p>
        </p:txBody>
      </p:sp>
    </p:spTree>
    <p:extLst>
      <p:ext uri="{BB962C8B-B14F-4D97-AF65-F5344CB8AC3E}">
        <p14:creationId xmlns:p14="http://schemas.microsoft.com/office/powerpoint/2010/main" val="2842604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L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L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6" name="Footer Placeholder 5"/>
          <p:cNvSpPr>
            <a:spLocks noGrp="1" noChangeArrowheads="1"/>
          </p:cNvSpPr>
          <p:nvPr>
            <p:ph type="ftr" sz="quarter" idx="11"/>
          </p:nvPr>
        </p:nvSpPr>
        <p:spPr/>
        <p:txBody>
          <a:bodyPr/>
          <a:lstStyle>
            <a:lvl1pPr>
              <a:defRPr/>
            </a:lvl1pPr>
          </a:lstStyle>
          <a:p>
            <a:endParaRPr lang="en-US" altLang="fr-FR"/>
          </a:p>
        </p:txBody>
      </p:sp>
      <p:sp>
        <p:nvSpPr>
          <p:cNvPr id="7" name="Slide Number Placeholder 6"/>
          <p:cNvSpPr>
            <a:spLocks noGrp="1" noChangeArrowheads="1"/>
          </p:cNvSpPr>
          <p:nvPr>
            <p:ph type="sldNum" sz="quarter" idx="12"/>
          </p:nvPr>
        </p:nvSpPr>
        <p:spPr/>
        <p:txBody>
          <a:bodyPr/>
          <a:lstStyle>
            <a:lvl1pPr>
              <a:defRPr/>
            </a:lvl1pPr>
          </a:lstStyle>
          <a:p>
            <a:fld id="{4D469282-DBC8-4C31-8D82-D045E1AAE68A}" type="slidenum">
              <a:rPr lang="en-US" altLang="fr-FR"/>
              <a:pPr/>
              <a:t>‹#›</a:t>
            </a:fld>
            <a:endParaRPr lang="en-US" altLang="fr-FR"/>
          </a:p>
        </p:txBody>
      </p:sp>
    </p:spTree>
    <p:extLst>
      <p:ext uri="{BB962C8B-B14F-4D97-AF65-F5344CB8AC3E}">
        <p14:creationId xmlns:p14="http://schemas.microsoft.com/office/powerpoint/2010/main" val="118663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5" name="Rectangle 5"/>
          <p:cNvSpPr>
            <a:spLocks noGrp="1" noChangeArrowheads="1"/>
          </p:cNvSpPr>
          <p:nvPr>
            <p:ph type="ftr" sz="quarter" idx="11"/>
          </p:nvPr>
        </p:nvSpPr>
        <p:spPr/>
        <p:txBody>
          <a:bodyPr/>
          <a:lstStyle>
            <a:lvl1pPr>
              <a:defRPr/>
            </a:lvl1pPr>
          </a:lstStyle>
          <a:p>
            <a:endParaRPr lang="en-US" altLang="fr-FR"/>
          </a:p>
        </p:txBody>
      </p:sp>
      <p:sp>
        <p:nvSpPr>
          <p:cNvPr id="6" name="Rectangle 6"/>
          <p:cNvSpPr>
            <a:spLocks noGrp="1" noChangeArrowheads="1"/>
          </p:cNvSpPr>
          <p:nvPr>
            <p:ph type="sldNum" sz="quarter" idx="12"/>
          </p:nvPr>
        </p:nvSpPr>
        <p:spPr/>
        <p:txBody>
          <a:bodyPr/>
          <a:lstStyle>
            <a:lvl1pPr>
              <a:defRPr/>
            </a:lvl1pPr>
          </a:lstStyle>
          <a:p>
            <a:fld id="{089672AE-52F0-405A-9091-C4E210222193}" type="slidenum">
              <a:rPr lang="en-US" altLang="fr-FR"/>
              <a:pPr/>
              <a:t>‹#›</a:t>
            </a:fld>
            <a:endParaRPr lang="en-US" altLang="fr-FR"/>
          </a:p>
        </p:txBody>
      </p:sp>
    </p:spTree>
    <p:extLst>
      <p:ext uri="{BB962C8B-B14F-4D97-AF65-F5344CB8AC3E}">
        <p14:creationId xmlns:p14="http://schemas.microsoft.com/office/powerpoint/2010/main" val="1820548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L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xfrm>
            <a:off x="4953000" y="5305425"/>
            <a:ext cx="2133600" cy="476250"/>
          </a:xfrm>
          <a:prstGeom prst="rect">
            <a:avLst/>
          </a:prstGeom>
        </p:spPr>
        <p:txBody>
          <a:bodyPr/>
          <a:lstStyle>
            <a:lvl1pPr>
              <a:defRPr>
                <a:latin typeface="Arial" charset="0"/>
                <a:ea typeface="ＭＳ Ｐゴシック" charset="-128"/>
              </a:defRPr>
            </a:lvl1pPr>
          </a:lstStyle>
          <a:p>
            <a:pPr>
              <a:defRPr/>
            </a:pPr>
            <a:endParaRPr lang="en-US" altLang="fr-FR"/>
          </a:p>
        </p:txBody>
      </p:sp>
      <p:sp>
        <p:nvSpPr>
          <p:cNvPr id="5" name="Rectangle 5"/>
          <p:cNvSpPr>
            <a:spLocks noGrp="1" noChangeArrowheads="1"/>
          </p:cNvSpPr>
          <p:nvPr>
            <p:ph type="ftr" sz="quarter" idx="11"/>
          </p:nvPr>
        </p:nvSpPr>
        <p:spPr/>
        <p:txBody>
          <a:bodyPr/>
          <a:lstStyle>
            <a:lvl1pPr>
              <a:defRPr/>
            </a:lvl1pPr>
          </a:lstStyle>
          <a:p>
            <a:endParaRPr lang="en-US" altLang="fr-FR"/>
          </a:p>
        </p:txBody>
      </p:sp>
      <p:sp>
        <p:nvSpPr>
          <p:cNvPr id="6" name="Rectangle 6"/>
          <p:cNvSpPr>
            <a:spLocks noGrp="1" noChangeArrowheads="1"/>
          </p:cNvSpPr>
          <p:nvPr>
            <p:ph type="sldNum" sz="quarter" idx="12"/>
          </p:nvPr>
        </p:nvSpPr>
        <p:spPr/>
        <p:txBody>
          <a:bodyPr/>
          <a:lstStyle>
            <a:lvl1pPr>
              <a:defRPr/>
            </a:lvl1pPr>
          </a:lstStyle>
          <a:p>
            <a:fld id="{37242256-85C1-49B6-A0CA-92FCD73B3080}" type="slidenum">
              <a:rPr lang="en-US" altLang="fr-FR"/>
              <a:pPr/>
              <a:t>‹#›</a:t>
            </a:fld>
            <a:endParaRPr lang="en-US" altLang="fr-FR"/>
          </a:p>
        </p:txBody>
      </p:sp>
    </p:spTree>
    <p:extLst>
      <p:ext uri="{BB962C8B-B14F-4D97-AF65-F5344CB8AC3E}">
        <p14:creationId xmlns:p14="http://schemas.microsoft.com/office/powerpoint/2010/main" val="21475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fr-L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fr-FR"/>
          </a:p>
        </p:txBody>
      </p:sp>
      <p:sp>
        <p:nvSpPr>
          <p:cNvPr id="5" name="Rectangle 5"/>
          <p:cNvSpPr>
            <a:spLocks noGrp="1" noChangeArrowheads="1"/>
          </p:cNvSpPr>
          <p:nvPr>
            <p:ph type="ftr" sz="quarter" idx="11"/>
          </p:nvPr>
        </p:nvSpPr>
        <p:spPr>
          <a:ln/>
        </p:spPr>
        <p:txBody>
          <a:bodyPr/>
          <a:lstStyle>
            <a:lvl1pPr>
              <a:defRPr/>
            </a:lvl1pPr>
          </a:lstStyle>
          <a:p>
            <a:endParaRPr lang="en-US" altLang="fr-FR"/>
          </a:p>
        </p:txBody>
      </p:sp>
      <p:sp>
        <p:nvSpPr>
          <p:cNvPr id="6" name="Rectangle 6"/>
          <p:cNvSpPr>
            <a:spLocks noGrp="1" noChangeArrowheads="1"/>
          </p:cNvSpPr>
          <p:nvPr>
            <p:ph type="sldNum" sz="quarter" idx="12"/>
          </p:nvPr>
        </p:nvSpPr>
        <p:spPr>
          <a:ln/>
        </p:spPr>
        <p:txBody>
          <a:bodyPr/>
          <a:lstStyle>
            <a:lvl1pPr>
              <a:defRPr/>
            </a:lvl1pPr>
          </a:lstStyle>
          <a:p>
            <a:fld id="{DA63CEA4-529F-4220-B5DF-C48F3DABE6A0}" type="slidenum">
              <a:rPr lang="en-US" altLang="fr-FR"/>
              <a:pPr/>
              <a:t>‹#›</a:t>
            </a:fld>
            <a:endParaRPr lang="en-US" altLang="fr-FR"/>
          </a:p>
        </p:txBody>
      </p:sp>
    </p:spTree>
    <p:extLst>
      <p:ext uri="{BB962C8B-B14F-4D97-AF65-F5344CB8AC3E}">
        <p14:creationId xmlns:p14="http://schemas.microsoft.com/office/powerpoint/2010/main" val="8951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L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Content Placeholder 3"/>
          <p:cNvSpPr>
            <a:spLocks noGrp="1"/>
          </p:cNvSpPr>
          <p:nvPr>
            <p:ph sz="half" idx="2"/>
          </p:nvPr>
        </p:nvSpPr>
        <p:spPr>
          <a:xfrm>
            <a:off x="4649174" y="148478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Rectangle 4"/>
          <p:cNvSpPr>
            <a:spLocks noGrp="1" noChangeArrowheads="1"/>
          </p:cNvSpPr>
          <p:nvPr>
            <p:ph type="dt" sz="half" idx="10"/>
          </p:nvPr>
        </p:nvSpPr>
        <p:spPr>
          <a:ln/>
        </p:spPr>
        <p:txBody>
          <a:bodyPr/>
          <a:lstStyle>
            <a:lvl1pPr>
              <a:defRPr/>
            </a:lvl1pPr>
          </a:lstStyle>
          <a:p>
            <a:endParaRPr lang="en-US" altLang="fr-FR"/>
          </a:p>
        </p:txBody>
      </p:sp>
      <p:sp>
        <p:nvSpPr>
          <p:cNvPr id="6" name="Rectangle 5"/>
          <p:cNvSpPr>
            <a:spLocks noGrp="1" noChangeArrowheads="1"/>
          </p:cNvSpPr>
          <p:nvPr>
            <p:ph type="ftr" sz="quarter" idx="11"/>
          </p:nvPr>
        </p:nvSpPr>
        <p:spPr>
          <a:ln/>
        </p:spPr>
        <p:txBody>
          <a:bodyPr/>
          <a:lstStyle>
            <a:lvl1pPr>
              <a:defRPr/>
            </a:lvl1pPr>
          </a:lstStyle>
          <a:p>
            <a:endParaRPr lang="en-US" altLang="fr-FR"/>
          </a:p>
        </p:txBody>
      </p:sp>
      <p:sp>
        <p:nvSpPr>
          <p:cNvPr id="7" name="Rectangle 6"/>
          <p:cNvSpPr>
            <a:spLocks noGrp="1" noChangeArrowheads="1"/>
          </p:cNvSpPr>
          <p:nvPr>
            <p:ph type="sldNum" sz="quarter" idx="12"/>
          </p:nvPr>
        </p:nvSpPr>
        <p:spPr>
          <a:ln/>
        </p:spPr>
        <p:txBody>
          <a:bodyPr/>
          <a:lstStyle>
            <a:lvl1pPr>
              <a:defRPr/>
            </a:lvl1pPr>
          </a:lstStyle>
          <a:p>
            <a:fld id="{2265BEE4-DDC1-423E-95D5-9C18BBA68E5F}" type="slidenum">
              <a:rPr lang="en-US" altLang="fr-FR"/>
              <a:pPr/>
              <a:t>‹#›</a:t>
            </a:fld>
            <a:endParaRPr lang="en-US" altLang="fr-FR"/>
          </a:p>
        </p:txBody>
      </p:sp>
    </p:spTree>
    <p:extLst>
      <p:ext uri="{BB962C8B-B14F-4D97-AF65-F5344CB8AC3E}">
        <p14:creationId xmlns:p14="http://schemas.microsoft.com/office/powerpoint/2010/main" val="33336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fr-L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7" name="Rectangle 4"/>
          <p:cNvSpPr>
            <a:spLocks noGrp="1" noChangeArrowheads="1"/>
          </p:cNvSpPr>
          <p:nvPr>
            <p:ph type="dt" sz="half" idx="10"/>
          </p:nvPr>
        </p:nvSpPr>
        <p:spPr>
          <a:ln/>
        </p:spPr>
        <p:txBody>
          <a:bodyPr/>
          <a:lstStyle>
            <a:lvl1pPr>
              <a:defRPr/>
            </a:lvl1pPr>
          </a:lstStyle>
          <a:p>
            <a:endParaRPr lang="en-US" altLang="fr-FR"/>
          </a:p>
        </p:txBody>
      </p:sp>
      <p:sp>
        <p:nvSpPr>
          <p:cNvPr id="8" name="Rectangle 5"/>
          <p:cNvSpPr>
            <a:spLocks noGrp="1" noChangeArrowheads="1"/>
          </p:cNvSpPr>
          <p:nvPr>
            <p:ph type="ftr" sz="quarter" idx="11"/>
          </p:nvPr>
        </p:nvSpPr>
        <p:spPr>
          <a:ln/>
        </p:spPr>
        <p:txBody>
          <a:bodyPr/>
          <a:lstStyle>
            <a:lvl1pPr>
              <a:defRPr/>
            </a:lvl1pPr>
          </a:lstStyle>
          <a:p>
            <a:endParaRPr lang="en-US" altLang="fr-FR"/>
          </a:p>
        </p:txBody>
      </p:sp>
      <p:sp>
        <p:nvSpPr>
          <p:cNvPr id="9" name="Rectangle 6"/>
          <p:cNvSpPr>
            <a:spLocks noGrp="1" noChangeArrowheads="1"/>
          </p:cNvSpPr>
          <p:nvPr>
            <p:ph type="sldNum" sz="quarter" idx="12"/>
          </p:nvPr>
        </p:nvSpPr>
        <p:spPr>
          <a:ln/>
        </p:spPr>
        <p:txBody>
          <a:bodyPr/>
          <a:lstStyle>
            <a:lvl1pPr>
              <a:defRPr/>
            </a:lvl1pPr>
          </a:lstStyle>
          <a:p>
            <a:fld id="{EA2C6266-2C5D-4F59-9539-409571C9DADA}" type="slidenum">
              <a:rPr lang="en-US" altLang="fr-FR"/>
              <a:pPr/>
              <a:t>‹#›</a:t>
            </a:fld>
            <a:endParaRPr lang="en-US" altLang="fr-FR"/>
          </a:p>
        </p:txBody>
      </p:sp>
    </p:spTree>
    <p:extLst>
      <p:ext uri="{BB962C8B-B14F-4D97-AF65-F5344CB8AC3E}">
        <p14:creationId xmlns:p14="http://schemas.microsoft.com/office/powerpoint/2010/main" val="297399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LU"/>
          </a:p>
        </p:txBody>
      </p:sp>
      <p:sp>
        <p:nvSpPr>
          <p:cNvPr id="3" name="Rectangle 4"/>
          <p:cNvSpPr>
            <a:spLocks noGrp="1" noChangeArrowheads="1"/>
          </p:cNvSpPr>
          <p:nvPr>
            <p:ph type="dt" sz="half" idx="10"/>
          </p:nvPr>
        </p:nvSpPr>
        <p:spPr>
          <a:ln/>
        </p:spPr>
        <p:txBody>
          <a:bodyPr/>
          <a:lstStyle>
            <a:lvl1pPr>
              <a:defRPr/>
            </a:lvl1pPr>
          </a:lstStyle>
          <a:p>
            <a:endParaRPr lang="en-US" altLang="fr-FR"/>
          </a:p>
        </p:txBody>
      </p:sp>
      <p:sp>
        <p:nvSpPr>
          <p:cNvPr id="4" name="Rectangle 5"/>
          <p:cNvSpPr>
            <a:spLocks noGrp="1" noChangeArrowheads="1"/>
          </p:cNvSpPr>
          <p:nvPr>
            <p:ph type="ftr" sz="quarter" idx="11"/>
          </p:nvPr>
        </p:nvSpPr>
        <p:spPr>
          <a:ln/>
        </p:spPr>
        <p:txBody>
          <a:bodyPr/>
          <a:lstStyle>
            <a:lvl1pPr>
              <a:defRPr/>
            </a:lvl1pPr>
          </a:lstStyle>
          <a:p>
            <a:endParaRPr lang="en-US" altLang="fr-FR"/>
          </a:p>
        </p:txBody>
      </p:sp>
      <p:sp>
        <p:nvSpPr>
          <p:cNvPr id="5" name="Rectangle 6"/>
          <p:cNvSpPr>
            <a:spLocks noGrp="1" noChangeArrowheads="1"/>
          </p:cNvSpPr>
          <p:nvPr>
            <p:ph type="sldNum" sz="quarter" idx="12"/>
          </p:nvPr>
        </p:nvSpPr>
        <p:spPr>
          <a:ln/>
        </p:spPr>
        <p:txBody>
          <a:bodyPr/>
          <a:lstStyle>
            <a:lvl1pPr>
              <a:defRPr/>
            </a:lvl1pPr>
          </a:lstStyle>
          <a:p>
            <a:fld id="{92D64F70-92C6-46F9-B74C-2901BBD5AC67}" type="slidenum">
              <a:rPr lang="en-US" altLang="fr-FR"/>
              <a:pPr/>
              <a:t>‹#›</a:t>
            </a:fld>
            <a:endParaRPr lang="en-US" altLang="fr-FR"/>
          </a:p>
        </p:txBody>
      </p:sp>
    </p:spTree>
    <p:extLst>
      <p:ext uri="{BB962C8B-B14F-4D97-AF65-F5344CB8AC3E}">
        <p14:creationId xmlns:p14="http://schemas.microsoft.com/office/powerpoint/2010/main" val="222771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fr-FR"/>
          </a:p>
        </p:txBody>
      </p:sp>
      <p:sp>
        <p:nvSpPr>
          <p:cNvPr id="3" name="Rectangle 5"/>
          <p:cNvSpPr>
            <a:spLocks noGrp="1" noChangeArrowheads="1"/>
          </p:cNvSpPr>
          <p:nvPr>
            <p:ph type="ftr" sz="quarter" idx="11"/>
          </p:nvPr>
        </p:nvSpPr>
        <p:spPr>
          <a:ln/>
        </p:spPr>
        <p:txBody>
          <a:bodyPr/>
          <a:lstStyle>
            <a:lvl1pPr>
              <a:defRPr/>
            </a:lvl1pPr>
          </a:lstStyle>
          <a:p>
            <a:endParaRPr lang="en-US" altLang="fr-FR"/>
          </a:p>
        </p:txBody>
      </p:sp>
      <p:sp>
        <p:nvSpPr>
          <p:cNvPr id="4" name="Rectangle 6"/>
          <p:cNvSpPr>
            <a:spLocks noGrp="1" noChangeArrowheads="1"/>
          </p:cNvSpPr>
          <p:nvPr>
            <p:ph type="sldNum" sz="quarter" idx="12"/>
          </p:nvPr>
        </p:nvSpPr>
        <p:spPr>
          <a:ln/>
        </p:spPr>
        <p:txBody>
          <a:bodyPr/>
          <a:lstStyle>
            <a:lvl1pPr>
              <a:defRPr/>
            </a:lvl1pPr>
          </a:lstStyle>
          <a:p>
            <a:fld id="{751D4F25-ACAD-4A43-9140-9ADE1793CD07}" type="slidenum">
              <a:rPr lang="en-US" altLang="fr-FR"/>
              <a:pPr/>
              <a:t>‹#›</a:t>
            </a:fld>
            <a:endParaRPr lang="en-US" altLang="fr-FR"/>
          </a:p>
        </p:txBody>
      </p:sp>
    </p:spTree>
    <p:extLst>
      <p:ext uri="{BB962C8B-B14F-4D97-AF65-F5344CB8AC3E}">
        <p14:creationId xmlns:p14="http://schemas.microsoft.com/office/powerpoint/2010/main" val="79249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fr-L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fr-FR"/>
          </a:p>
        </p:txBody>
      </p:sp>
      <p:sp>
        <p:nvSpPr>
          <p:cNvPr id="6" name="Rectangle 5"/>
          <p:cNvSpPr>
            <a:spLocks noGrp="1" noChangeArrowheads="1"/>
          </p:cNvSpPr>
          <p:nvPr>
            <p:ph type="ftr" sz="quarter" idx="11"/>
          </p:nvPr>
        </p:nvSpPr>
        <p:spPr>
          <a:ln/>
        </p:spPr>
        <p:txBody>
          <a:bodyPr/>
          <a:lstStyle>
            <a:lvl1pPr>
              <a:defRPr/>
            </a:lvl1pPr>
          </a:lstStyle>
          <a:p>
            <a:endParaRPr lang="en-US" altLang="fr-FR"/>
          </a:p>
        </p:txBody>
      </p:sp>
      <p:sp>
        <p:nvSpPr>
          <p:cNvPr id="7" name="Rectangle 6"/>
          <p:cNvSpPr>
            <a:spLocks noGrp="1" noChangeArrowheads="1"/>
          </p:cNvSpPr>
          <p:nvPr>
            <p:ph type="sldNum" sz="quarter" idx="12"/>
          </p:nvPr>
        </p:nvSpPr>
        <p:spPr>
          <a:ln/>
        </p:spPr>
        <p:txBody>
          <a:bodyPr/>
          <a:lstStyle>
            <a:lvl1pPr>
              <a:defRPr/>
            </a:lvl1pPr>
          </a:lstStyle>
          <a:p>
            <a:fld id="{7F35E205-630F-416E-94C2-90E1EE2B46AC}" type="slidenum">
              <a:rPr lang="en-US" altLang="fr-FR"/>
              <a:pPr/>
              <a:t>‹#›</a:t>
            </a:fld>
            <a:endParaRPr lang="en-US" altLang="fr-FR"/>
          </a:p>
        </p:txBody>
      </p:sp>
    </p:spTree>
    <p:extLst>
      <p:ext uri="{BB962C8B-B14F-4D97-AF65-F5344CB8AC3E}">
        <p14:creationId xmlns:p14="http://schemas.microsoft.com/office/powerpoint/2010/main" val="162897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fr-L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LU"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fr-FR"/>
          </a:p>
        </p:txBody>
      </p:sp>
      <p:sp>
        <p:nvSpPr>
          <p:cNvPr id="6" name="Rectangle 5"/>
          <p:cNvSpPr>
            <a:spLocks noGrp="1" noChangeArrowheads="1"/>
          </p:cNvSpPr>
          <p:nvPr>
            <p:ph type="ftr" sz="quarter" idx="11"/>
          </p:nvPr>
        </p:nvSpPr>
        <p:spPr>
          <a:ln/>
        </p:spPr>
        <p:txBody>
          <a:bodyPr/>
          <a:lstStyle>
            <a:lvl1pPr>
              <a:defRPr/>
            </a:lvl1pPr>
          </a:lstStyle>
          <a:p>
            <a:endParaRPr lang="en-US" altLang="fr-FR"/>
          </a:p>
        </p:txBody>
      </p:sp>
      <p:sp>
        <p:nvSpPr>
          <p:cNvPr id="7" name="Rectangle 6"/>
          <p:cNvSpPr>
            <a:spLocks noGrp="1" noChangeArrowheads="1"/>
          </p:cNvSpPr>
          <p:nvPr>
            <p:ph type="sldNum" sz="quarter" idx="12"/>
          </p:nvPr>
        </p:nvSpPr>
        <p:spPr>
          <a:ln/>
        </p:spPr>
        <p:txBody>
          <a:bodyPr/>
          <a:lstStyle>
            <a:lvl1pPr>
              <a:defRPr/>
            </a:lvl1pPr>
          </a:lstStyle>
          <a:p>
            <a:fld id="{34C988C2-6B08-4A6E-B42B-0C5610651AD9}" type="slidenum">
              <a:rPr lang="en-US" altLang="fr-FR"/>
              <a:pPr/>
              <a:t>‹#›</a:t>
            </a:fld>
            <a:endParaRPr lang="en-US" altLang="fr-FR"/>
          </a:p>
        </p:txBody>
      </p:sp>
    </p:spTree>
    <p:extLst>
      <p:ext uri="{BB962C8B-B14F-4D97-AF65-F5344CB8AC3E}">
        <p14:creationId xmlns:p14="http://schemas.microsoft.com/office/powerpoint/2010/main" val="19851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6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fr-FR"/>
          </a:p>
        </p:txBody>
      </p:sp>
      <p:sp>
        <p:nvSpPr>
          <p:cNvPr id="1136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fr-FR"/>
          </a:p>
        </p:txBody>
      </p:sp>
      <p:sp>
        <p:nvSpPr>
          <p:cNvPr id="1136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CEE780E-D6D5-4B35-8FE2-A447BA4F0C6D}" type="slidenum">
              <a:rPr lang="en-US" altLang="fr-FR"/>
              <a:pPr/>
              <a:t>‹#›</a:t>
            </a:fld>
            <a:endParaRPr lang="en-US" altLang="fr-FR"/>
          </a:p>
        </p:txBody>
      </p:sp>
      <p:pic>
        <p:nvPicPr>
          <p:cNvPr id="1029" name="Picture 18" descr="Bande_Logo_UNI_affiche_ULNV"/>
          <p:cNvPicPr>
            <a:picLocks noChangeAspect="1" noChangeArrowheads="1"/>
          </p:cNvPicPr>
          <p:nvPr userDrawn="1"/>
        </p:nvPicPr>
        <p:blipFill>
          <a:blip r:embed="rId13">
            <a:extLst>
              <a:ext uri="{28A0092B-C50C-407E-A947-70E740481C1C}">
                <a14:useLocalDpi xmlns:a14="http://schemas.microsoft.com/office/drawing/2010/main" val="0"/>
              </a:ext>
            </a:extLst>
          </a:blip>
          <a:srcRect r="636" b="6799"/>
          <a:stretch>
            <a:fillRect/>
          </a:stretch>
        </p:blipFill>
        <p:spPr bwMode="auto">
          <a:xfrm>
            <a:off x="-8732" y="2996952"/>
            <a:ext cx="9161463"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1" descr="emblème+faculté_FLSHASE_E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58800" y="484188"/>
            <a:ext cx="578643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dt="0"/>
  <p:txStyles>
    <p:titleStyle>
      <a:lvl1pPr algn="l" rtl="0" eaLnBrk="0" fontAlgn="base" hangingPunct="0">
        <a:spcBef>
          <a:spcPct val="0"/>
        </a:spcBef>
        <a:spcAft>
          <a:spcPct val="0"/>
        </a:spcAft>
        <a:defRPr sz="3800">
          <a:solidFill>
            <a:srgbClr val="701139"/>
          </a:solidFill>
          <a:latin typeface="+mj-lt"/>
          <a:ea typeface="+mj-ea"/>
          <a:cs typeface="+mj-cs"/>
        </a:defRPr>
      </a:lvl1pPr>
      <a:lvl2pPr algn="l" rtl="0" eaLnBrk="0" fontAlgn="base" hangingPunct="0">
        <a:spcBef>
          <a:spcPct val="0"/>
        </a:spcBef>
        <a:spcAft>
          <a:spcPct val="0"/>
        </a:spcAft>
        <a:defRPr sz="3800">
          <a:solidFill>
            <a:srgbClr val="701139"/>
          </a:solidFill>
          <a:latin typeface="Arial Narrow" pitchFamily="34" charset="0"/>
        </a:defRPr>
      </a:lvl2pPr>
      <a:lvl3pPr algn="l" rtl="0" eaLnBrk="0" fontAlgn="base" hangingPunct="0">
        <a:spcBef>
          <a:spcPct val="0"/>
        </a:spcBef>
        <a:spcAft>
          <a:spcPct val="0"/>
        </a:spcAft>
        <a:defRPr sz="3800">
          <a:solidFill>
            <a:srgbClr val="701139"/>
          </a:solidFill>
          <a:latin typeface="Arial Narrow" pitchFamily="34" charset="0"/>
        </a:defRPr>
      </a:lvl3pPr>
      <a:lvl4pPr algn="l" rtl="0" eaLnBrk="0" fontAlgn="base" hangingPunct="0">
        <a:spcBef>
          <a:spcPct val="0"/>
        </a:spcBef>
        <a:spcAft>
          <a:spcPct val="0"/>
        </a:spcAft>
        <a:defRPr sz="3800">
          <a:solidFill>
            <a:srgbClr val="701139"/>
          </a:solidFill>
          <a:latin typeface="Arial Narrow" pitchFamily="34" charset="0"/>
        </a:defRPr>
      </a:lvl4pPr>
      <a:lvl5pPr algn="l" rtl="0" eaLnBrk="0" fontAlgn="base" hangingPunct="0">
        <a:spcBef>
          <a:spcPct val="0"/>
        </a:spcBef>
        <a:spcAft>
          <a:spcPct val="0"/>
        </a:spcAft>
        <a:defRPr sz="3800">
          <a:solidFill>
            <a:srgbClr val="701139"/>
          </a:solidFill>
          <a:latin typeface="Arial Narrow" pitchFamily="34" charset="0"/>
        </a:defRPr>
      </a:lvl5pPr>
      <a:lvl6pPr marL="457200" algn="l" rtl="0" fontAlgn="base">
        <a:spcBef>
          <a:spcPct val="0"/>
        </a:spcBef>
        <a:spcAft>
          <a:spcPct val="0"/>
        </a:spcAft>
        <a:defRPr sz="3800">
          <a:solidFill>
            <a:srgbClr val="701139"/>
          </a:solidFill>
          <a:latin typeface="Arial Narrow" pitchFamily="34" charset="0"/>
        </a:defRPr>
      </a:lvl6pPr>
      <a:lvl7pPr marL="914400" algn="l" rtl="0" fontAlgn="base">
        <a:spcBef>
          <a:spcPct val="0"/>
        </a:spcBef>
        <a:spcAft>
          <a:spcPct val="0"/>
        </a:spcAft>
        <a:defRPr sz="3800">
          <a:solidFill>
            <a:srgbClr val="701139"/>
          </a:solidFill>
          <a:latin typeface="Arial Narrow" pitchFamily="34" charset="0"/>
        </a:defRPr>
      </a:lvl7pPr>
      <a:lvl8pPr marL="1371600" algn="l" rtl="0" fontAlgn="base">
        <a:spcBef>
          <a:spcPct val="0"/>
        </a:spcBef>
        <a:spcAft>
          <a:spcPct val="0"/>
        </a:spcAft>
        <a:defRPr sz="3800">
          <a:solidFill>
            <a:srgbClr val="701139"/>
          </a:solidFill>
          <a:latin typeface="Arial Narrow" pitchFamily="34" charset="0"/>
        </a:defRPr>
      </a:lvl8pPr>
      <a:lvl9pPr marL="1828800" algn="l" rtl="0" fontAlgn="base">
        <a:spcBef>
          <a:spcPct val="0"/>
        </a:spcBef>
        <a:spcAft>
          <a:spcPct val="0"/>
        </a:spcAft>
        <a:defRPr sz="3800">
          <a:solidFill>
            <a:srgbClr val="70113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fr-FR"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fr-FR" dirty="0"/>
              <a:t>Click to edit Master text styles</a:t>
            </a:r>
          </a:p>
          <a:p>
            <a:pPr lvl="1"/>
            <a:r>
              <a:rPr lang="en-US" altLang="fr-FR" dirty="0"/>
              <a:t>Second level</a:t>
            </a:r>
          </a:p>
          <a:p>
            <a:pPr lvl="2"/>
            <a:r>
              <a:rPr lang="en-US" altLang="fr-FR" dirty="0"/>
              <a:t>Third level</a:t>
            </a:r>
          </a:p>
          <a:p>
            <a:pPr lvl="3"/>
            <a:r>
              <a:rPr lang="en-US" altLang="fr-FR" dirty="0"/>
              <a:t>Fourth level</a:t>
            </a:r>
          </a:p>
          <a:p>
            <a:pPr lvl="4"/>
            <a:r>
              <a:rPr lang="en-US" altLang="fr-FR" dirty="0"/>
              <a:t>Fifth level</a:t>
            </a: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fr-FR"/>
          </a:p>
        </p:txBody>
      </p:sp>
      <p:sp>
        <p:nvSpPr>
          <p:cNvPr id="138246" name="Rectangle 6"/>
          <p:cNvSpPr>
            <a:spLocks noGrp="1" noChangeArrowheads="1"/>
          </p:cNvSpPr>
          <p:nvPr>
            <p:ph type="sldNum" sz="quarter" idx="4"/>
          </p:nvPr>
        </p:nvSpPr>
        <p:spPr bwMode="auto">
          <a:xfrm>
            <a:off x="0" y="63896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8E5FF1A9-B079-4FD0-B4F2-EFA662022392}" type="slidenum">
              <a:rPr lang="en-US" altLang="fr-FR"/>
              <a:pPr/>
              <a:t>‹#›</a:t>
            </a:fld>
            <a:endParaRPr lang="en-US" altLang="fr-FR"/>
          </a:p>
        </p:txBody>
      </p:sp>
      <p:pic>
        <p:nvPicPr>
          <p:cNvPr id="13318" name="Picture 7" descr="bande_kle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2055" r="3700" b="36719"/>
          <a:stretch>
            <a:fillRect/>
          </a:stretch>
        </p:blipFill>
        <p:spPr bwMode="auto">
          <a:xfrm>
            <a:off x="-483394" y="5952649"/>
            <a:ext cx="10110788" cy="9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dt="0"/>
  <p:txStyles>
    <p:titleStyle>
      <a:lvl1pPr algn="l" rtl="0" eaLnBrk="0" fontAlgn="base" hangingPunct="0">
        <a:spcBef>
          <a:spcPct val="0"/>
        </a:spcBef>
        <a:spcAft>
          <a:spcPct val="0"/>
        </a:spcAft>
        <a:defRPr sz="3800" b="1" u="sng">
          <a:solidFill>
            <a:srgbClr val="D43721"/>
          </a:solidFill>
          <a:latin typeface="+mj-lt"/>
          <a:ea typeface="+mj-ea"/>
          <a:cs typeface="+mj-cs"/>
        </a:defRPr>
      </a:lvl1pPr>
      <a:lvl2pPr algn="l" rtl="0" eaLnBrk="0" fontAlgn="base" hangingPunct="0">
        <a:spcBef>
          <a:spcPct val="0"/>
        </a:spcBef>
        <a:spcAft>
          <a:spcPct val="0"/>
        </a:spcAft>
        <a:defRPr sz="3800" b="1" u="sng">
          <a:solidFill>
            <a:srgbClr val="D43721"/>
          </a:solidFill>
          <a:latin typeface="Arial Narrow" pitchFamily="34" charset="0"/>
        </a:defRPr>
      </a:lvl2pPr>
      <a:lvl3pPr algn="l" rtl="0" eaLnBrk="0" fontAlgn="base" hangingPunct="0">
        <a:spcBef>
          <a:spcPct val="0"/>
        </a:spcBef>
        <a:spcAft>
          <a:spcPct val="0"/>
        </a:spcAft>
        <a:defRPr sz="3800" b="1" u="sng">
          <a:solidFill>
            <a:srgbClr val="D43721"/>
          </a:solidFill>
          <a:latin typeface="Arial Narrow" pitchFamily="34" charset="0"/>
        </a:defRPr>
      </a:lvl3pPr>
      <a:lvl4pPr algn="l" rtl="0" eaLnBrk="0" fontAlgn="base" hangingPunct="0">
        <a:spcBef>
          <a:spcPct val="0"/>
        </a:spcBef>
        <a:spcAft>
          <a:spcPct val="0"/>
        </a:spcAft>
        <a:defRPr sz="3800" b="1" u="sng">
          <a:solidFill>
            <a:srgbClr val="D43721"/>
          </a:solidFill>
          <a:latin typeface="Arial Narrow" pitchFamily="34" charset="0"/>
        </a:defRPr>
      </a:lvl4pPr>
      <a:lvl5pPr algn="l" rtl="0" eaLnBrk="0" fontAlgn="base" hangingPunct="0">
        <a:spcBef>
          <a:spcPct val="0"/>
        </a:spcBef>
        <a:spcAft>
          <a:spcPct val="0"/>
        </a:spcAft>
        <a:defRPr sz="3800" b="1" u="sng">
          <a:solidFill>
            <a:srgbClr val="D43721"/>
          </a:solidFill>
          <a:latin typeface="Arial Narrow" pitchFamily="34" charset="0"/>
        </a:defRPr>
      </a:lvl5pPr>
      <a:lvl6pPr marL="457200" algn="l" rtl="0" fontAlgn="base">
        <a:spcBef>
          <a:spcPct val="0"/>
        </a:spcBef>
        <a:spcAft>
          <a:spcPct val="0"/>
        </a:spcAft>
        <a:defRPr sz="3800" b="1" u="sng">
          <a:solidFill>
            <a:srgbClr val="D43721"/>
          </a:solidFill>
          <a:latin typeface="Arial Narrow" pitchFamily="34" charset="0"/>
        </a:defRPr>
      </a:lvl6pPr>
      <a:lvl7pPr marL="914400" algn="l" rtl="0" fontAlgn="base">
        <a:spcBef>
          <a:spcPct val="0"/>
        </a:spcBef>
        <a:spcAft>
          <a:spcPct val="0"/>
        </a:spcAft>
        <a:defRPr sz="3800" b="1" u="sng">
          <a:solidFill>
            <a:srgbClr val="D43721"/>
          </a:solidFill>
          <a:latin typeface="Arial Narrow" pitchFamily="34" charset="0"/>
        </a:defRPr>
      </a:lvl7pPr>
      <a:lvl8pPr marL="1371600" algn="l" rtl="0" fontAlgn="base">
        <a:spcBef>
          <a:spcPct val="0"/>
        </a:spcBef>
        <a:spcAft>
          <a:spcPct val="0"/>
        </a:spcAft>
        <a:defRPr sz="3800" b="1" u="sng">
          <a:solidFill>
            <a:srgbClr val="D43721"/>
          </a:solidFill>
          <a:latin typeface="Arial Narrow" pitchFamily="34" charset="0"/>
        </a:defRPr>
      </a:lvl8pPr>
      <a:lvl9pPr marL="1828800" algn="l" rtl="0" fontAlgn="base">
        <a:spcBef>
          <a:spcPct val="0"/>
        </a:spcBef>
        <a:spcAft>
          <a:spcPct val="0"/>
        </a:spcAft>
        <a:defRPr sz="3800" b="1" u="sng">
          <a:solidFill>
            <a:srgbClr val="D437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7.xml"/><Relationship Id="rId5" Type="http://schemas.openxmlformats.org/officeDocument/2006/relationships/slideLayout" Target="../slideLayouts/slideLayout13.xml"/><Relationship Id="rId4" Type="http://schemas.openxmlformats.org/officeDocument/2006/relationships/audio" Target="../media/media3.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hyperlink" Target="https://www.solfege.org/le-solfege-histoire-et-evolution-depuis-le-moyen-age/"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Bild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 y="44450"/>
            <a:ext cx="41624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feld 5"/>
          <p:cNvSpPr txBox="1">
            <a:spLocks noChangeArrowheads="1"/>
          </p:cNvSpPr>
          <p:nvPr/>
        </p:nvSpPr>
        <p:spPr bwMode="auto">
          <a:xfrm>
            <a:off x="1889413" y="5543833"/>
            <a:ext cx="5724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1600" dirty="0"/>
              <a:t>Damien Sagrillo, </a:t>
            </a:r>
            <a:r>
              <a:rPr lang="de-DE" altLang="de-DE" sz="1600" dirty="0" err="1"/>
              <a:t>Université</a:t>
            </a:r>
            <a:r>
              <a:rPr lang="de-DE" altLang="de-DE" sz="1600" dirty="0"/>
              <a:t> du </a:t>
            </a:r>
            <a:r>
              <a:rPr lang="de-DE" altLang="de-DE" sz="1600" dirty="0" smtClean="0"/>
              <a:t>Luxembourg</a:t>
            </a:r>
            <a:endParaRPr lang="de-DE" altLang="de-DE" sz="1600" dirty="0"/>
          </a:p>
        </p:txBody>
      </p:sp>
      <p:sp>
        <p:nvSpPr>
          <p:cNvPr id="27652" name="Textfeld 8"/>
          <p:cNvSpPr txBox="1">
            <a:spLocks noChangeArrowheads="1"/>
          </p:cNvSpPr>
          <p:nvPr/>
        </p:nvSpPr>
        <p:spPr bwMode="auto">
          <a:xfrm>
            <a:off x="-26988" y="1277938"/>
            <a:ext cx="7573963" cy="477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a:t>         </a:t>
            </a:r>
          </a:p>
        </p:txBody>
      </p:sp>
      <p:sp>
        <p:nvSpPr>
          <p:cNvPr id="27653" name="Textfeld 9"/>
          <p:cNvSpPr txBox="1">
            <a:spLocks noChangeArrowheads="1"/>
          </p:cNvSpPr>
          <p:nvPr/>
        </p:nvSpPr>
        <p:spPr bwMode="auto">
          <a:xfrm>
            <a:off x="125413" y="1430338"/>
            <a:ext cx="7573962" cy="477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a:t>         </a:t>
            </a:r>
          </a:p>
        </p:txBody>
      </p:sp>
      <p:sp>
        <p:nvSpPr>
          <p:cNvPr id="27654" name="Textfeld 10"/>
          <p:cNvSpPr txBox="1">
            <a:spLocks noChangeArrowheads="1"/>
          </p:cNvSpPr>
          <p:nvPr/>
        </p:nvSpPr>
        <p:spPr bwMode="auto">
          <a:xfrm>
            <a:off x="4140200" y="457200"/>
            <a:ext cx="2709863" cy="477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a:t>         </a:t>
            </a:r>
          </a:p>
        </p:txBody>
      </p:sp>
      <p:sp>
        <p:nvSpPr>
          <p:cNvPr id="27655" name="Textfeld 6"/>
          <p:cNvSpPr txBox="1">
            <a:spLocks noChangeArrowheads="1"/>
          </p:cNvSpPr>
          <p:nvPr/>
        </p:nvSpPr>
        <p:spPr bwMode="auto">
          <a:xfrm>
            <a:off x="-19050" y="838200"/>
            <a:ext cx="7573963" cy="477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27656" name="Rectangle 5"/>
          <p:cNvSpPr>
            <a:spLocks noGrp="1" noChangeArrowheads="1"/>
          </p:cNvSpPr>
          <p:nvPr>
            <p:ph type="title"/>
          </p:nvPr>
        </p:nvSpPr>
        <p:spPr bwMode="auto">
          <a:xfrm>
            <a:off x="1889414" y="1316038"/>
            <a:ext cx="6408738" cy="28082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sz="4800" b="1" dirty="0"/>
              <a:t>Ist</a:t>
            </a:r>
            <a:r>
              <a:rPr lang="de-CH" sz="4800" dirty="0"/>
              <a:t> </a:t>
            </a:r>
            <a:r>
              <a:rPr lang="de-CH" sz="4800" b="1" dirty="0" err="1"/>
              <a:t>Solfège</a:t>
            </a:r>
            <a:r>
              <a:rPr lang="de-CH" sz="4800" b="1" dirty="0"/>
              <a:t> gute Musik</a:t>
            </a:r>
            <a:r>
              <a:rPr lang="de-CH" sz="4800" b="1" dirty="0" smtClean="0"/>
              <a:t>?</a:t>
            </a:r>
            <a:endParaRPr lang="en-GB" altLang="fr-FR" sz="4800" b="1" dirty="0">
              <a:solidFill>
                <a:srgbClr val="D43721"/>
              </a:solidFill>
            </a:endParaRPr>
          </a:p>
        </p:txBody>
      </p:sp>
      <p:sp>
        <p:nvSpPr>
          <p:cNvPr id="27657" name="Rechteck 4"/>
          <p:cNvSpPr>
            <a:spLocks noChangeArrowheads="1"/>
          </p:cNvSpPr>
          <p:nvPr/>
        </p:nvSpPr>
        <p:spPr bwMode="auto">
          <a:xfrm>
            <a:off x="1890711" y="2450625"/>
            <a:ext cx="60610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CH" sz="3200" b="1" dirty="0"/>
              <a:t>Eine musikpädagogischer Ansatz zwischen Ästhetik und Selbstzweck</a:t>
            </a:r>
            <a:endParaRPr lang="fr-FR" sz="3200" dirty="0"/>
          </a:p>
        </p:txBody>
      </p:sp>
      <p:sp>
        <p:nvSpPr>
          <p:cNvPr id="27658" name="Fußzeilenplatzhalter 7"/>
          <p:cNvSpPr>
            <a:spLocks noGrp="1"/>
          </p:cNvSpPr>
          <p:nvPr>
            <p:ph type="ftr" sz="quarter" idx="11"/>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fr-FR" sz="1400"/>
          </a:p>
        </p:txBody>
      </p:sp>
      <p:sp>
        <p:nvSpPr>
          <p:cNvPr id="11" name="Textfeld 5"/>
          <p:cNvSpPr txBox="1">
            <a:spLocks noChangeArrowheads="1"/>
          </p:cNvSpPr>
          <p:nvPr/>
        </p:nvSpPr>
        <p:spPr bwMode="auto">
          <a:xfrm>
            <a:off x="1889414" y="4480292"/>
            <a:ext cx="5724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de-DE" sz="2000" b="1" dirty="0" smtClean="0"/>
              <a:t>Universität Mozarteum </a:t>
            </a:r>
            <a:endParaRPr lang="de-DE" altLang="de-DE" sz="2000" b="1" dirty="0"/>
          </a:p>
          <a:p>
            <a:r>
              <a:rPr lang="de-DE" altLang="de-DE" sz="2000" b="1" dirty="0"/>
              <a:t>Salzburg, 24. November 2018</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Nach der mechanischen Aneignung</a:t>
            </a:r>
            <a:endParaRPr lang="en-GB"/>
          </a:p>
        </p:txBody>
      </p:sp>
      <p:sp>
        <p:nvSpPr>
          <p:cNvPr id="3" name="Content Placeholder 2"/>
          <p:cNvSpPr>
            <a:spLocks noGrp="1"/>
          </p:cNvSpPr>
          <p:nvPr>
            <p:ph idx="1"/>
          </p:nvPr>
        </p:nvSpPr>
        <p:spPr/>
        <p:txBody>
          <a:bodyPr>
            <a:normAutofit/>
          </a:bodyPr>
          <a:lstStyle/>
          <a:p>
            <a:r>
              <a:rPr lang="de-CH" dirty="0"/>
              <a:t>Nach der mechanischen Aneignung setzt mit der Interpretation der ästhetische Prozess ein</a:t>
            </a:r>
          </a:p>
          <a:p>
            <a:pPr lvl="1"/>
            <a:r>
              <a:rPr lang="de-CH" dirty="0"/>
              <a:t>Kürzer in Ländern mit </a:t>
            </a:r>
            <a:r>
              <a:rPr lang="de-CH" i="1" dirty="0" err="1"/>
              <a:t>Solfège</a:t>
            </a:r>
            <a:r>
              <a:rPr lang="de-CH" dirty="0" err="1"/>
              <a:t>tradition</a:t>
            </a:r>
            <a:r>
              <a:rPr lang="de-CH" dirty="0"/>
              <a:t>, aber Gefahr einer relativen Oberflächlichkeit </a:t>
            </a:r>
            <a:r>
              <a:rPr lang="de-CH" dirty="0" smtClean="0"/>
              <a:t>bei der </a:t>
            </a:r>
            <a:r>
              <a:rPr lang="de-CH" dirty="0"/>
              <a:t>Interpretation</a:t>
            </a:r>
          </a:p>
          <a:p>
            <a:pPr lvl="1"/>
            <a:r>
              <a:rPr lang="de-CH" dirty="0"/>
              <a:t>Länger in Ländern ohne diese Tradition, aber dafür akribische Probenarbeit und Interpretation mit mehr Substanz</a:t>
            </a:r>
          </a:p>
          <a:p>
            <a:pPr lvl="1"/>
            <a:endParaRPr lang="de-CH" dirty="0"/>
          </a:p>
          <a:p>
            <a:pPr marL="457200" lvl="1" indent="0">
              <a:buNone/>
            </a:pPr>
            <a:endParaRPr lang="de-CH" dirty="0"/>
          </a:p>
          <a:p>
            <a:endParaRPr lang="en-GB" dirty="0"/>
          </a:p>
        </p:txBody>
      </p:sp>
      <p:sp>
        <p:nvSpPr>
          <p:cNvPr id="4" name="Slide Number Placeholder 3"/>
          <p:cNvSpPr>
            <a:spLocks noGrp="1"/>
          </p:cNvSpPr>
          <p:nvPr>
            <p:ph type="sldNum" sz="quarter" idx="12"/>
          </p:nvPr>
        </p:nvSpPr>
        <p:spPr/>
        <p:txBody>
          <a:bodyPr/>
          <a:lstStyle/>
          <a:p>
            <a:fld id="{487B05E6-8FA7-1048-BF60-998C2531B643}" type="slidenum">
              <a:rPr lang="en-US" smtClean="0"/>
              <a:t>10</a:t>
            </a:fld>
            <a:endParaRPr lang="en-US"/>
          </a:p>
        </p:txBody>
      </p:sp>
    </p:spTree>
    <p:extLst>
      <p:ext uri="{BB962C8B-B14F-4D97-AF65-F5344CB8AC3E}">
        <p14:creationId xmlns:p14="http://schemas.microsoft.com/office/powerpoint/2010/main" val="333351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127"/>
            <a:ext cx="8229600" cy="1143000"/>
          </a:xfrm>
        </p:spPr>
        <p:txBody>
          <a:bodyPr>
            <a:normAutofit fontScale="90000"/>
          </a:bodyPr>
          <a:lstStyle/>
          <a:p>
            <a:r>
              <a:rPr lang="de-CH" i="1" err="1"/>
              <a:t>Solfège</a:t>
            </a:r>
            <a:r>
              <a:rPr lang="de-CH"/>
              <a:t>:</a:t>
            </a:r>
            <a:br>
              <a:rPr lang="de-CH"/>
            </a:br>
            <a:r>
              <a:rPr lang="de-CH"/>
              <a:t>Weit verbreitet über Zeiten und Regionen</a:t>
            </a:r>
            <a:endParaRPr lang="en-GB"/>
          </a:p>
        </p:txBody>
      </p:sp>
      <p:sp>
        <p:nvSpPr>
          <p:cNvPr id="3" name="Content Placeholder 2"/>
          <p:cNvSpPr>
            <a:spLocks noGrp="1"/>
          </p:cNvSpPr>
          <p:nvPr>
            <p:ph idx="1"/>
          </p:nvPr>
        </p:nvSpPr>
        <p:spPr>
          <a:xfrm>
            <a:off x="457200" y="2195512"/>
            <a:ext cx="8229600" cy="4525963"/>
          </a:xfrm>
        </p:spPr>
        <p:txBody>
          <a:bodyPr/>
          <a:lstStyle/>
          <a:p>
            <a:r>
              <a:rPr lang="de-CH" dirty="0"/>
              <a:t>Die Verbreitung über Zeit und Raum führt zur Weiterentwicklung und Diversifizierung des Konzepts</a:t>
            </a:r>
          </a:p>
          <a:p>
            <a:pPr marL="0" indent="0">
              <a:buNone/>
            </a:pPr>
            <a:endParaRPr lang="de-CH" dirty="0"/>
          </a:p>
          <a:p>
            <a:r>
              <a:rPr lang="de-CH" dirty="0"/>
              <a:t>Die Verbreitung über Regionen hinweg führt aber auch zur </a:t>
            </a:r>
            <a:r>
              <a:rPr lang="de-CH" dirty="0" smtClean="0"/>
              <a:t>Bildung musikpädagogischer </a:t>
            </a:r>
            <a:r>
              <a:rPr lang="de-CH" dirty="0"/>
              <a:t>Ideologien</a:t>
            </a:r>
            <a:endParaRPr lang="en-GB" dirty="0"/>
          </a:p>
        </p:txBody>
      </p:sp>
      <p:sp>
        <p:nvSpPr>
          <p:cNvPr id="4" name="Slide Number Placeholder 3"/>
          <p:cNvSpPr>
            <a:spLocks noGrp="1"/>
          </p:cNvSpPr>
          <p:nvPr>
            <p:ph type="sldNum" sz="quarter" idx="12"/>
          </p:nvPr>
        </p:nvSpPr>
        <p:spPr/>
        <p:txBody>
          <a:bodyPr/>
          <a:lstStyle/>
          <a:p>
            <a:fld id="{487B05E6-8FA7-1048-BF60-998C2531B643}" type="slidenum">
              <a:rPr lang="en-US" smtClean="0"/>
              <a:t>11</a:t>
            </a:fld>
            <a:endParaRPr lang="en-US"/>
          </a:p>
        </p:txBody>
      </p:sp>
    </p:spTree>
    <p:extLst>
      <p:ext uri="{BB962C8B-B14F-4D97-AF65-F5344CB8AC3E}">
        <p14:creationId xmlns:p14="http://schemas.microsoft.com/office/powerpoint/2010/main" val="8476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12</a:t>
            </a:fld>
            <a:endParaRPr lang="en-US"/>
          </a:p>
        </p:txBody>
      </p:sp>
      <p:pic>
        <p:nvPicPr>
          <p:cNvPr id="8" name="Picture 7"/>
          <p:cNvPicPr>
            <a:picLocks noChangeAspect="1"/>
          </p:cNvPicPr>
          <p:nvPr/>
        </p:nvPicPr>
        <p:blipFill>
          <a:blip r:embed="rId3"/>
          <a:stretch>
            <a:fillRect/>
          </a:stretch>
        </p:blipFill>
        <p:spPr>
          <a:xfrm>
            <a:off x="1619672" y="439221"/>
            <a:ext cx="6188146" cy="5885614"/>
          </a:xfrm>
          <a:prstGeom prst="rect">
            <a:avLst/>
          </a:prstGeom>
        </p:spPr>
      </p:pic>
      <p:sp>
        <p:nvSpPr>
          <p:cNvPr id="5" name="Rectangle 4"/>
          <p:cNvSpPr/>
          <p:nvPr/>
        </p:nvSpPr>
        <p:spPr>
          <a:xfrm>
            <a:off x="2558712" y="2177146"/>
            <a:ext cx="5397664" cy="523220"/>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de-CH" sz="2800">
                <a:solidFill>
                  <a:srgbClr val="FF0000"/>
                </a:solidFill>
              </a:rPr>
              <a:t>Guido </a:t>
            </a:r>
            <a:r>
              <a:rPr lang="de-CH" sz="2800" err="1">
                <a:solidFill>
                  <a:srgbClr val="FF0000"/>
                </a:solidFill>
              </a:rPr>
              <a:t>of</a:t>
            </a:r>
            <a:r>
              <a:rPr lang="de-CH" sz="2800">
                <a:solidFill>
                  <a:srgbClr val="FF0000"/>
                </a:solidFill>
              </a:rPr>
              <a:t> Arezzo (</a:t>
            </a:r>
            <a:r>
              <a:rPr lang="fr-CH" sz="2800">
                <a:solidFill>
                  <a:srgbClr val="FF0000"/>
                </a:solidFill>
              </a:rPr>
              <a:t>~ </a:t>
            </a:r>
            <a:r>
              <a:rPr lang="de-DE" sz="2800">
                <a:solidFill>
                  <a:srgbClr val="FF0000"/>
                </a:solidFill>
              </a:rPr>
              <a:t>992 – 1050)</a:t>
            </a:r>
            <a:endParaRPr lang="fr-CH" sz="2800">
              <a:solidFill>
                <a:srgbClr val="FF0000"/>
              </a:solidFill>
            </a:endParaRPr>
          </a:p>
        </p:txBody>
      </p:sp>
      <p:sp>
        <p:nvSpPr>
          <p:cNvPr id="11" name="Rectangle 10"/>
          <p:cNvSpPr/>
          <p:nvPr/>
        </p:nvSpPr>
        <p:spPr>
          <a:xfrm>
            <a:off x="2967902" y="1084049"/>
            <a:ext cx="5348514" cy="461665"/>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de-CH" err="1">
                <a:solidFill>
                  <a:srgbClr val="FF0000"/>
                </a:solidFill>
              </a:rPr>
              <a:t>Ospedale</a:t>
            </a:r>
            <a:r>
              <a:rPr lang="de-CH">
                <a:solidFill>
                  <a:srgbClr val="FF0000"/>
                </a:solidFill>
              </a:rPr>
              <a:t> della </a:t>
            </a:r>
            <a:r>
              <a:rPr lang="de-CH" err="1">
                <a:solidFill>
                  <a:srgbClr val="FF0000"/>
                </a:solidFill>
              </a:rPr>
              <a:t>Pietà</a:t>
            </a:r>
            <a:r>
              <a:rPr lang="de-CH">
                <a:solidFill>
                  <a:srgbClr val="FF0000"/>
                </a:solidFill>
              </a:rPr>
              <a:t> </a:t>
            </a:r>
            <a:r>
              <a:rPr lang="de-CH" err="1">
                <a:solidFill>
                  <a:srgbClr val="FF0000"/>
                </a:solidFill>
              </a:rPr>
              <a:t>Venecia</a:t>
            </a:r>
            <a:r>
              <a:rPr lang="de-CH">
                <a:solidFill>
                  <a:srgbClr val="FF0000"/>
                </a:solidFill>
              </a:rPr>
              <a:t> (1346) </a:t>
            </a:r>
            <a:endParaRPr lang="fr-CH">
              <a:solidFill>
                <a:srgbClr val="FF0000"/>
              </a:solidFill>
            </a:endParaRPr>
          </a:p>
        </p:txBody>
      </p:sp>
      <p:sp>
        <p:nvSpPr>
          <p:cNvPr id="12" name="Rectangle 11"/>
          <p:cNvSpPr/>
          <p:nvPr/>
        </p:nvSpPr>
        <p:spPr>
          <a:xfrm>
            <a:off x="1992874" y="4056761"/>
            <a:ext cx="5531454" cy="461665"/>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de-CH" err="1">
                <a:solidFill>
                  <a:srgbClr val="FF0000"/>
                </a:solidFill>
              </a:rPr>
              <a:t>Conservatoires</a:t>
            </a:r>
            <a:r>
              <a:rPr lang="de-CH">
                <a:solidFill>
                  <a:srgbClr val="FF0000"/>
                </a:solidFill>
              </a:rPr>
              <a:t> in </a:t>
            </a:r>
            <a:r>
              <a:rPr lang="de-CH" err="1">
                <a:solidFill>
                  <a:srgbClr val="FF0000"/>
                </a:solidFill>
              </a:rPr>
              <a:t>Naples</a:t>
            </a:r>
            <a:r>
              <a:rPr lang="de-CH">
                <a:solidFill>
                  <a:srgbClr val="FF0000"/>
                </a:solidFill>
              </a:rPr>
              <a:t> (</a:t>
            </a:r>
            <a:r>
              <a:rPr lang="de-CH" err="1">
                <a:solidFill>
                  <a:srgbClr val="FF0000"/>
                </a:solidFill>
              </a:rPr>
              <a:t>from</a:t>
            </a:r>
            <a:r>
              <a:rPr lang="de-CH">
                <a:solidFill>
                  <a:srgbClr val="FF0000"/>
                </a:solidFill>
              </a:rPr>
              <a:t> 1537)</a:t>
            </a:r>
            <a:endParaRPr lang="fr-CH">
              <a:solidFill>
                <a:srgbClr val="FF0000"/>
              </a:solidFill>
            </a:endParaRPr>
          </a:p>
        </p:txBody>
      </p:sp>
    </p:spTree>
    <p:extLst>
      <p:ext uri="{BB962C8B-B14F-4D97-AF65-F5344CB8AC3E}">
        <p14:creationId xmlns:p14="http://schemas.microsoft.com/office/powerpoint/2010/main" val="33896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3000"/>
                                        <p:tgtEl>
                                          <p:spTgt spid="5"/>
                                        </p:tgtEl>
                                      </p:cBhvr>
                                    </p:animEffect>
                                  </p:childTnLst>
                                </p:cTn>
                              </p:par>
                            </p:childTnLst>
                          </p:cTn>
                        </p:par>
                        <p:par>
                          <p:cTn id="12" fill="hold">
                            <p:stCondLst>
                              <p:cond delay="5000"/>
                            </p:stCondLst>
                            <p:childTnLst>
                              <p:par>
                                <p:cTn id="13" presetID="3"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3000"/>
                                        <p:tgtEl>
                                          <p:spTgt spid="11"/>
                                        </p:tgtEl>
                                      </p:cBhvr>
                                    </p:animEffect>
                                  </p:childTnLst>
                                </p:cTn>
                              </p:par>
                            </p:childTnLst>
                          </p:cTn>
                        </p:par>
                        <p:par>
                          <p:cTn id="16" fill="hold">
                            <p:stCondLst>
                              <p:cond delay="8000"/>
                            </p:stCondLst>
                            <p:childTnLst>
                              <p:par>
                                <p:cTn id="17" presetID="3"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13</a:t>
            </a:fld>
            <a:endParaRPr lang="en-US"/>
          </a:p>
        </p:txBody>
      </p:sp>
      <p:pic>
        <p:nvPicPr>
          <p:cNvPr id="5" name="Picture 4"/>
          <p:cNvPicPr>
            <a:picLocks noChangeAspect="1"/>
          </p:cNvPicPr>
          <p:nvPr/>
        </p:nvPicPr>
        <p:blipFill>
          <a:blip r:embed="rId3"/>
          <a:stretch>
            <a:fillRect/>
          </a:stretch>
        </p:blipFill>
        <p:spPr>
          <a:xfrm>
            <a:off x="1231900" y="469900"/>
            <a:ext cx="6667500" cy="5905500"/>
          </a:xfrm>
          <a:prstGeom prst="rect">
            <a:avLst/>
          </a:prstGeom>
        </p:spPr>
      </p:pic>
      <p:sp>
        <p:nvSpPr>
          <p:cNvPr id="8" name="Rectangle 7"/>
          <p:cNvSpPr/>
          <p:nvPr/>
        </p:nvSpPr>
        <p:spPr>
          <a:xfrm>
            <a:off x="2475287" y="2483516"/>
            <a:ext cx="5149246" cy="1323439"/>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fr-CH" sz="2000">
                <a:solidFill>
                  <a:srgbClr val="FF0000"/>
                </a:solidFill>
              </a:rPr>
              <a:t>Jean-Jacques Rousseau (1712 – 1778)</a:t>
            </a:r>
          </a:p>
          <a:p>
            <a:pPr algn="ctr"/>
            <a:r>
              <a:rPr lang="de-CH" sz="2000">
                <a:solidFill>
                  <a:srgbClr val="FF0000"/>
                </a:solidFill>
              </a:rPr>
              <a:t>1742/43: </a:t>
            </a:r>
          </a:p>
          <a:p>
            <a:pPr algn="ctr"/>
            <a:r>
              <a:rPr lang="de-CH" sz="2000" i="1" err="1">
                <a:solidFill>
                  <a:srgbClr val="FF0000"/>
                </a:solidFill>
              </a:rPr>
              <a:t>Projet</a:t>
            </a:r>
            <a:r>
              <a:rPr lang="de-CH" sz="2000" i="1">
                <a:solidFill>
                  <a:srgbClr val="FF0000"/>
                </a:solidFill>
              </a:rPr>
              <a:t> </a:t>
            </a:r>
            <a:r>
              <a:rPr lang="de-CH" sz="2000" i="1" err="1">
                <a:solidFill>
                  <a:srgbClr val="FF0000"/>
                </a:solidFill>
              </a:rPr>
              <a:t>d’un</a:t>
            </a:r>
            <a:r>
              <a:rPr lang="de-CH" sz="2000" i="1">
                <a:solidFill>
                  <a:srgbClr val="FF0000"/>
                </a:solidFill>
              </a:rPr>
              <a:t> </a:t>
            </a:r>
            <a:r>
              <a:rPr lang="de-CH" sz="2000" i="1" err="1">
                <a:solidFill>
                  <a:srgbClr val="FF0000"/>
                </a:solidFill>
              </a:rPr>
              <a:t>nouveau</a:t>
            </a:r>
            <a:r>
              <a:rPr lang="de-CH" sz="2000" i="1">
                <a:solidFill>
                  <a:srgbClr val="FF0000"/>
                </a:solidFill>
              </a:rPr>
              <a:t> </a:t>
            </a:r>
            <a:r>
              <a:rPr lang="de-CH" sz="2000" i="1" err="1">
                <a:solidFill>
                  <a:srgbClr val="FF0000"/>
                </a:solidFill>
              </a:rPr>
              <a:t>système</a:t>
            </a:r>
            <a:endParaRPr lang="de-CH" sz="2000" i="1">
              <a:solidFill>
                <a:srgbClr val="FF0000"/>
              </a:solidFill>
            </a:endParaRPr>
          </a:p>
          <a:p>
            <a:pPr algn="ctr"/>
            <a:r>
              <a:rPr lang="de-CH" sz="2000" i="1">
                <a:solidFill>
                  <a:srgbClr val="FF0000"/>
                </a:solidFill>
              </a:rPr>
              <a:t>Dissertation </a:t>
            </a:r>
            <a:r>
              <a:rPr lang="de-CH" sz="2000" i="1" err="1">
                <a:solidFill>
                  <a:srgbClr val="FF0000"/>
                </a:solidFill>
              </a:rPr>
              <a:t>sur</a:t>
            </a:r>
            <a:r>
              <a:rPr lang="de-CH" sz="2000" i="1">
                <a:solidFill>
                  <a:srgbClr val="FF0000"/>
                </a:solidFill>
              </a:rPr>
              <a:t> la </a:t>
            </a:r>
            <a:r>
              <a:rPr lang="de-CH" sz="2000" i="1" err="1">
                <a:solidFill>
                  <a:srgbClr val="FF0000"/>
                </a:solidFill>
              </a:rPr>
              <a:t>musique</a:t>
            </a:r>
            <a:r>
              <a:rPr lang="de-CH" sz="2000" i="1">
                <a:solidFill>
                  <a:srgbClr val="FF0000"/>
                </a:solidFill>
              </a:rPr>
              <a:t> moderne</a:t>
            </a:r>
            <a:endParaRPr lang="fr-CH" sz="2000" i="1">
              <a:solidFill>
                <a:srgbClr val="FF0000"/>
              </a:solidFill>
            </a:endParaRPr>
          </a:p>
        </p:txBody>
      </p:sp>
      <p:sp>
        <p:nvSpPr>
          <p:cNvPr id="11" name="Rectangle 10"/>
          <p:cNvSpPr/>
          <p:nvPr/>
        </p:nvSpPr>
        <p:spPr>
          <a:xfrm>
            <a:off x="2916824" y="939634"/>
            <a:ext cx="4266172" cy="1323439"/>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fr-FR" sz="2000" err="1">
                <a:solidFill>
                  <a:srgbClr val="FF0000"/>
                </a:solidFill>
              </a:rPr>
              <a:t>Souhaitty</a:t>
            </a:r>
            <a:r>
              <a:rPr lang="fr-FR" sz="2000">
                <a:solidFill>
                  <a:srgbClr val="FF0000"/>
                </a:solidFill>
              </a:rPr>
              <a:t> Jean-Jacques</a:t>
            </a:r>
          </a:p>
          <a:p>
            <a:pPr algn="ctr"/>
            <a:r>
              <a:rPr lang="fr-FR" sz="2000">
                <a:solidFill>
                  <a:srgbClr val="FF0000"/>
                </a:solidFill>
              </a:rPr>
              <a:t>v. 1632 - v. 1697</a:t>
            </a:r>
          </a:p>
          <a:p>
            <a:pPr algn="ctr"/>
            <a:r>
              <a:rPr lang="fr-FR" sz="2000" i="1">
                <a:solidFill>
                  <a:srgbClr val="FF0000"/>
                </a:solidFill>
              </a:rPr>
              <a:t>Nouveaux </a:t>
            </a:r>
            <a:r>
              <a:rPr lang="fr-FR" sz="2000" i="1" err="1">
                <a:solidFill>
                  <a:srgbClr val="FF0000"/>
                </a:solidFill>
              </a:rPr>
              <a:t>élémens</a:t>
            </a:r>
            <a:r>
              <a:rPr lang="fr-FR" sz="2000" i="1">
                <a:solidFill>
                  <a:srgbClr val="FF0000"/>
                </a:solidFill>
              </a:rPr>
              <a:t> de chant, ou L'</a:t>
            </a:r>
            <a:r>
              <a:rPr lang="fr-FR" sz="2000" i="1" err="1">
                <a:solidFill>
                  <a:srgbClr val="FF0000"/>
                </a:solidFill>
              </a:rPr>
              <a:t>essay</a:t>
            </a:r>
            <a:r>
              <a:rPr lang="fr-FR" sz="2000" i="1">
                <a:solidFill>
                  <a:srgbClr val="FF0000"/>
                </a:solidFill>
              </a:rPr>
              <a:t> d'une nouvelle découverte</a:t>
            </a:r>
            <a:endParaRPr lang="fr-CH" sz="2000" i="1">
              <a:solidFill>
                <a:srgbClr val="FF0000"/>
              </a:solidFill>
            </a:endParaRPr>
          </a:p>
        </p:txBody>
      </p:sp>
      <p:sp>
        <p:nvSpPr>
          <p:cNvPr id="9" name="Rectangle 8"/>
          <p:cNvSpPr/>
          <p:nvPr/>
        </p:nvSpPr>
        <p:spPr>
          <a:xfrm>
            <a:off x="3580367" y="4378841"/>
            <a:ext cx="3113247" cy="400110"/>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fr-CH" sz="2000" i="1">
                <a:solidFill>
                  <a:srgbClr val="FF0000"/>
                </a:solidFill>
              </a:rPr>
              <a:t>ca.1772: Solfèges d'Italie </a:t>
            </a:r>
            <a:endParaRPr lang="en-US" sz="2000">
              <a:solidFill>
                <a:srgbClr val="FF0000"/>
              </a:solidFill>
            </a:endParaRPr>
          </a:p>
        </p:txBody>
      </p:sp>
      <p:sp>
        <p:nvSpPr>
          <p:cNvPr id="10" name="Rectangle 9"/>
          <p:cNvSpPr/>
          <p:nvPr/>
        </p:nvSpPr>
        <p:spPr>
          <a:xfrm>
            <a:off x="2791517" y="5350838"/>
            <a:ext cx="4516787" cy="707886"/>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de-DE" sz="2000">
                <a:solidFill>
                  <a:srgbClr val="FF0000"/>
                </a:solidFill>
              </a:rPr>
              <a:t>Jean-Joseph Rodolphe (1730 – 1812): </a:t>
            </a:r>
            <a:br>
              <a:rPr lang="de-DE" sz="2000">
                <a:solidFill>
                  <a:srgbClr val="FF0000"/>
                </a:solidFill>
              </a:rPr>
            </a:br>
            <a:r>
              <a:rPr lang="de-DE" sz="2000">
                <a:solidFill>
                  <a:srgbClr val="FF0000"/>
                </a:solidFill>
              </a:rPr>
              <a:t>1784: </a:t>
            </a:r>
            <a:r>
              <a:rPr lang="de-DE" sz="2000" i="1" err="1">
                <a:solidFill>
                  <a:srgbClr val="FF0000"/>
                </a:solidFill>
              </a:rPr>
              <a:t>Solfèges</a:t>
            </a:r>
            <a:endParaRPr lang="en-US" sz="2000">
              <a:solidFill>
                <a:srgbClr val="FF0000"/>
              </a:solidFill>
            </a:endParaRPr>
          </a:p>
        </p:txBody>
      </p:sp>
    </p:spTree>
    <p:extLst>
      <p:ext uri="{BB962C8B-B14F-4D97-AF65-F5344CB8AC3E}">
        <p14:creationId xmlns:p14="http://schemas.microsoft.com/office/powerpoint/2010/main" val="174406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par>
                          <p:cTn id="8" fill="hold">
                            <p:stCondLst>
                              <p:cond delay="3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3000"/>
                                        <p:tgtEl>
                                          <p:spTgt spid="8"/>
                                        </p:tgtEl>
                                      </p:cBhvr>
                                    </p:animEffect>
                                  </p:childTnLst>
                                </p:cTn>
                              </p:par>
                            </p:childTnLst>
                          </p:cTn>
                        </p:par>
                        <p:par>
                          <p:cTn id="12" fill="hold">
                            <p:stCondLst>
                              <p:cond delay="6000"/>
                            </p:stCondLst>
                            <p:childTnLst>
                              <p:par>
                                <p:cTn id="13" presetID="6"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3000"/>
                                        <p:tgtEl>
                                          <p:spTgt spid="11"/>
                                        </p:tgtEl>
                                      </p:cBhvr>
                                    </p:animEffect>
                                  </p:childTnLst>
                                </p:cTn>
                              </p:par>
                              <p:par>
                                <p:cTn id="16" presetID="6" presetClass="entr" presetSubtype="16" fill="hold" grpId="0" nodeType="withEffect">
                                  <p:stCondLst>
                                    <p:cond delay="300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3000"/>
                                        <p:tgtEl>
                                          <p:spTgt spid="9"/>
                                        </p:tgtEl>
                                      </p:cBhvr>
                                    </p:animEffect>
                                  </p:childTnLst>
                                </p:cTn>
                              </p:par>
                            </p:childTnLst>
                          </p:cTn>
                        </p:par>
                        <p:par>
                          <p:cTn id="19" fill="hold">
                            <p:stCondLst>
                              <p:cond delay="12000"/>
                            </p:stCondLst>
                            <p:childTnLst>
                              <p:par>
                                <p:cTn id="20" presetID="6"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7B05E6-8FA7-1048-BF60-998C2531B643}" type="slidenum">
              <a:rPr lang="en-US" smtClean="0"/>
              <a:t>14</a:t>
            </a:fld>
            <a:endParaRPr lang="en-US"/>
          </a:p>
        </p:txBody>
      </p:sp>
      <p:sp>
        <p:nvSpPr>
          <p:cNvPr id="10" name="Rectangle 9"/>
          <p:cNvSpPr/>
          <p:nvPr/>
        </p:nvSpPr>
        <p:spPr>
          <a:xfrm>
            <a:off x="5148064" y="188640"/>
            <a:ext cx="399593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fontScale="97500"/>
          </a:bodyPr>
          <a:lstStyle/>
          <a:p>
            <a:r>
              <a:rPr lang="fr-CH" sz="3800" b="1" u="sng">
                <a:solidFill>
                  <a:srgbClr val="D43721"/>
                </a:solidFill>
                <a:latin typeface="+mj-lt"/>
                <a:ea typeface="+mj-ea"/>
                <a:cs typeface="+mj-cs"/>
              </a:rPr>
              <a:t>Jean-Jacques Rousseau (</a:t>
            </a:r>
            <a:r>
              <a:rPr lang="de-CH" sz="3800" b="1" u="sng">
                <a:solidFill>
                  <a:srgbClr val="D43721"/>
                </a:solidFill>
                <a:latin typeface="+mj-lt"/>
                <a:ea typeface="+mj-ea"/>
                <a:cs typeface="+mj-cs"/>
              </a:rPr>
              <a:t>1742/43): </a:t>
            </a:r>
          </a:p>
          <a:p>
            <a:r>
              <a:rPr lang="de-CH" sz="3800" b="1" u="sng" err="1">
                <a:solidFill>
                  <a:srgbClr val="D43721"/>
                </a:solidFill>
                <a:latin typeface="+mj-lt"/>
                <a:ea typeface="+mj-ea"/>
                <a:cs typeface="+mj-cs"/>
              </a:rPr>
              <a:t>Projet</a:t>
            </a:r>
            <a:r>
              <a:rPr lang="de-CH" sz="3800" b="1" u="sng">
                <a:solidFill>
                  <a:srgbClr val="D43721"/>
                </a:solidFill>
                <a:latin typeface="+mj-lt"/>
                <a:ea typeface="+mj-ea"/>
                <a:cs typeface="+mj-cs"/>
              </a:rPr>
              <a:t> </a:t>
            </a:r>
            <a:r>
              <a:rPr lang="de-CH" sz="3800" b="1" u="sng" err="1">
                <a:solidFill>
                  <a:srgbClr val="D43721"/>
                </a:solidFill>
                <a:latin typeface="+mj-lt"/>
                <a:ea typeface="+mj-ea"/>
                <a:cs typeface="+mj-cs"/>
              </a:rPr>
              <a:t>d’un</a:t>
            </a:r>
            <a:r>
              <a:rPr lang="de-CH" sz="3800" b="1" u="sng">
                <a:solidFill>
                  <a:srgbClr val="D43721"/>
                </a:solidFill>
                <a:latin typeface="+mj-lt"/>
                <a:ea typeface="+mj-ea"/>
                <a:cs typeface="+mj-cs"/>
              </a:rPr>
              <a:t> </a:t>
            </a:r>
            <a:r>
              <a:rPr lang="de-CH" sz="3800" b="1" u="sng" err="1">
                <a:solidFill>
                  <a:srgbClr val="D43721"/>
                </a:solidFill>
                <a:latin typeface="+mj-lt"/>
                <a:ea typeface="+mj-ea"/>
                <a:cs typeface="+mj-cs"/>
              </a:rPr>
              <a:t>nouveau</a:t>
            </a:r>
            <a:r>
              <a:rPr lang="de-CH" sz="3800" b="1" u="sng">
                <a:solidFill>
                  <a:srgbClr val="D43721"/>
                </a:solidFill>
                <a:latin typeface="+mj-lt"/>
                <a:ea typeface="+mj-ea"/>
                <a:cs typeface="+mj-cs"/>
              </a:rPr>
              <a:t> </a:t>
            </a:r>
            <a:r>
              <a:rPr lang="de-CH" sz="3800" b="1" u="sng" err="1">
                <a:solidFill>
                  <a:srgbClr val="D43721"/>
                </a:solidFill>
                <a:latin typeface="+mj-lt"/>
                <a:ea typeface="+mj-ea"/>
                <a:cs typeface="+mj-cs"/>
              </a:rPr>
              <a:t>système</a:t>
            </a:r>
            <a:r>
              <a:rPr lang="de-CH" sz="3800" b="1" u="sng">
                <a:solidFill>
                  <a:srgbClr val="D43721"/>
                </a:solidFill>
                <a:latin typeface="+mj-lt"/>
                <a:ea typeface="+mj-ea"/>
                <a:cs typeface="+mj-cs"/>
              </a:rPr>
              <a:t> </a:t>
            </a:r>
          </a:p>
          <a:p>
            <a:r>
              <a:rPr lang="de-CH" sz="3800" b="1" u="sng">
                <a:solidFill>
                  <a:srgbClr val="D43721"/>
                </a:solidFill>
                <a:latin typeface="+mj-lt"/>
                <a:ea typeface="+mj-ea"/>
                <a:cs typeface="+mj-cs"/>
              </a:rPr>
              <a:t>Dissertation </a:t>
            </a:r>
            <a:r>
              <a:rPr lang="de-CH" sz="3800" b="1" u="sng" err="1">
                <a:solidFill>
                  <a:srgbClr val="D43721"/>
                </a:solidFill>
                <a:latin typeface="+mj-lt"/>
                <a:ea typeface="+mj-ea"/>
                <a:cs typeface="+mj-cs"/>
              </a:rPr>
              <a:t>sur</a:t>
            </a:r>
            <a:r>
              <a:rPr lang="de-CH" sz="3800" b="1" u="sng">
                <a:solidFill>
                  <a:srgbClr val="D43721"/>
                </a:solidFill>
                <a:latin typeface="+mj-lt"/>
                <a:ea typeface="+mj-ea"/>
                <a:cs typeface="+mj-cs"/>
              </a:rPr>
              <a:t> la </a:t>
            </a:r>
            <a:r>
              <a:rPr lang="de-CH" sz="3800" b="1" u="sng" err="1">
                <a:solidFill>
                  <a:srgbClr val="D43721"/>
                </a:solidFill>
                <a:latin typeface="+mj-lt"/>
                <a:ea typeface="+mj-ea"/>
                <a:cs typeface="+mj-cs"/>
              </a:rPr>
              <a:t>musique</a:t>
            </a:r>
            <a:r>
              <a:rPr lang="de-CH" sz="3800" b="1" u="sng">
                <a:solidFill>
                  <a:srgbClr val="D43721"/>
                </a:solidFill>
                <a:latin typeface="+mj-lt"/>
                <a:ea typeface="+mj-ea"/>
                <a:cs typeface="+mj-cs"/>
              </a:rPr>
              <a:t> moderne</a:t>
            </a:r>
            <a:endParaRPr lang="fr-CH" sz="3800" b="1" u="sng">
              <a:solidFill>
                <a:srgbClr val="D43721"/>
              </a:solidFill>
              <a:latin typeface="+mj-lt"/>
              <a:ea typeface="+mj-ea"/>
              <a:cs typeface="+mj-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15"/>
            <a:ext cx="4810125" cy="6553200"/>
          </a:xfrm>
          <a:prstGeom prst="rect">
            <a:avLst/>
          </a:prstGeom>
        </p:spPr>
      </p:pic>
    </p:spTree>
    <p:extLst>
      <p:ext uri="{BB962C8B-B14F-4D97-AF65-F5344CB8AC3E}">
        <p14:creationId xmlns:p14="http://schemas.microsoft.com/office/powerpoint/2010/main" val="280549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9552" y="1844824"/>
            <a:ext cx="8181975" cy="4038600"/>
          </a:xfrm>
          <a:prstGeom prst="rect">
            <a:avLst/>
          </a:prstGeom>
        </p:spPr>
      </p:pic>
      <p:sp>
        <p:nvSpPr>
          <p:cNvPr id="4" name="Slide Number Placeholder 3"/>
          <p:cNvSpPr>
            <a:spLocks noGrp="1"/>
          </p:cNvSpPr>
          <p:nvPr>
            <p:ph type="sldNum" sz="quarter" idx="12"/>
          </p:nvPr>
        </p:nvSpPr>
        <p:spPr/>
        <p:txBody>
          <a:bodyPr/>
          <a:lstStyle/>
          <a:p>
            <a:fld id="{487B05E6-8FA7-1048-BF60-998C2531B643}" type="slidenum">
              <a:rPr lang="en-US" smtClean="0"/>
              <a:t>15</a:t>
            </a:fld>
            <a:endParaRPr lang="en-US"/>
          </a:p>
        </p:txBody>
      </p:sp>
      <p:sp>
        <p:nvSpPr>
          <p:cNvPr id="3" name="Rectangle 2"/>
          <p:cNvSpPr/>
          <p:nvPr/>
        </p:nvSpPr>
        <p:spPr>
          <a:xfrm>
            <a:off x="755576" y="-1835"/>
            <a:ext cx="734481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fontScale="97500"/>
          </a:bodyPr>
          <a:lstStyle/>
          <a:p>
            <a:r>
              <a:rPr lang="de-DE" sz="3800" b="1" u="sng">
                <a:solidFill>
                  <a:srgbClr val="D43721"/>
                </a:solidFill>
                <a:latin typeface="+mj-lt"/>
                <a:ea typeface="+mj-ea"/>
                <a:cs typeface="+mj-cs"/>
              </a:rPr>
              <a:t>Jean-Joseph Rodolphe (1730 – 1812): </a:t>
            </a:r>
            <a:br>
              <a:rPr lang="de-DE" sz="3800" b="1" u="sng">
                <a:solidFill>
                  <a:srgbClr val="D43721"/>
                </a:solidFill>
                <a:latin typeface="+mj-lt"/>
                <a:ea typeface="+mj-ea"/>
                <a:cs typeface="+mj-cs"/>
              </a:rPr>
            </a:br>
            <a:r>
              <a:rPr lang="de-DE" sz="3800" b="1" i="1" u="sng" err="1">
                <a:solidFill>
                  <a:srgbClr val="D43721"/>
                </a:solidFill>
                <a:latin typeface="+mj-lt"/>
                <a:ea typeface="+mj-ea"/>
                <a:cs typeface="+mj-cs"/>
              </a:rPr>
              <a:t>Solfèges</a:t>
            </a:r>
            <a:r>
              <a:rPr lang="de-DE" sz="3800" b="1" u="sng">
                <a:solidFill>
                  <a:srgbClr val="D43721"/>
                </a:solidFill>
                <a:latin typeface="+mj-lt"/>
                <a:ea typeface="+mj-ea"/>
                <a:cs typeface="+mj-cs"/>
              </a:rPr>
              <a:t> (1784) </a:t>
            </a:r>
            <a:endParaRPr lang="en-US" sz="3800" b="1" u="sng">
              <a:solidFill>
                <a:srgbClr val="D43721"/>
              </a:solidFill>
              <a:latin typeface="+mj-lt"/>
              <a:ea typeface="+mj-ea"/>
              <a:cs typeface="+mj-cs"/>
            </a:endParaRPr>
          </a:p>
        </p:txBody>
      </p:sp>
      <p:sp>
        <p:nvSpPr>
          <p:cNvPr id="8" name="Rectangle 7"/>
          <p:cNvSpPr/>
          <p:nvPr/>
        </p:nvSpPr>
        <p:spPr>
          <a:xfrm>
            <a:off x="539527" y="6026689"/>
            <a:ext cx="7560840" cy="338554"/>
          </a:xfrm>
          <a:prstGeom prst="rect">
            <a:avLst/>
          </a:prstGeom>
        </p:spPr>
        <p:txBody>
          <a:bodyPr wrap="square">
            <a:spAutoFit/>
          </a:bodyPr>
          <a:lstStyle/>
          <a:p>
            <a:r>
              <a:rPr lang="de-CH" sz="1600"/>
              <a:t>Neuedition von A. </a:t>
            </a:r>
            <a:r>
              <a:rPr lang="de-CH" sz="1600" err="1"/>
              <a:t>Panseron</a:t>
            </a:r>
            <a:r>
              <a:rPr lang="de-CH" sz="1600"/>
              <a:t> von </a:t>
            </a:r>
            <a:r>
              <a:rPr lang="de-CH" sz="1600" err="1"/>
              <a:t>Heugel</a:t>
            </a:r>
            <a:r>
              <a:rPr lang="de-CH" sz="1600"/>
              <a:t> et </a:t>
            </a:r>
            <a:r>
              <a:rPr lang="de-CH" sz="1600" err="1"/>
              <a:t>Cie</a:t>
            </a:r>
            <a:r>
              <a:rPr lang="de-CH" sz="1600"/>
              <a:t>, Paris1864, Nr. 120 S. 60</a:t>
            </a:r>
            <a:endParaRPr lang="en-GB" sz="1600"/>
          </a:p>
        </p:txBody>
      </p:sp>
    </p:spTree>
    <p:extLst>
      <p:ext uri="{BB962C8B-B14F-4D97-AF65-F5344CB8AC3E}">
        <p14:creationId xmlns:p14="http://schemas.microsoft.com/office/powerpoint/2010/main" val="2097790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40"/>
            <a:ext cx="8229600" cy="1143000"/>
          </a:xfrm>
        </p:spPr>
        <p:txBody>
          <a:bodyPr/>
          <a:lstStyle/>
          <a:p>
            <a:r>
              <a:rPr lang="de-CH" i="1" err="1"/>
              <a:t>Solfèges</a:t>
            </a:r>
            <a:r>
              <a:rPr lang="de-CH" i="1"/>
              <a:t> </a:t>
            </a:r>
            <a:r>
              <a:rPr lang="de-CH" i="1" err="1"/>
              <a:t>italiens</a:t>
            </a:r>
            <a:endParaRPr lang="en-GB"/>
          </a:p>
        </p:txBody>
      </p:sp>
      <p:sp>
        <p:nvSpPr>
          <p:cNvPr id="3" name="Content Placeholder 2"/>
          <p:cNvSpPr>
            <a:spLocks noGrp="1"/>
          </p:cNvSpPr>
          <p:nvPr>
            <p:ph idx="1"/>
          </p:nvPr>
        </p:nvSpPr>
        <p:spPr>
          <a:xfrm>
            <a:off x="457200" y="1772816"/>
            <a:ext cx="8229600" cy="4805494"/>
          </a:xfrm>
        </p:spPr>
        <p:txBody>
          <a:bodyPr>
            <a:normAutofit/>
          </a:bodyPr>
          <a:lstStyle/>
          <a:p>
            <a:pPr>
              <a:buFont typeface="Arial" panose="020B0604020202020204" pitchFamily="34" charset="0"/>
              <a:buChar char="•"/>
            </a:pPr>
            <a:r>
              <a:rPr lang="en-GB" b="1" i="1" dirty="0" err="1"/>
              <a:t>Solfèges</a:t>
            </a:r>
            <a:r>
              <a:rPr lang="en-GB" b="1" i="1" dirty="0"/>
              <a:t> </a:t>
            </a:r>
            <a:r>
              <a:rPr lang="en-GB" b="1" i="1" dirty="0" err="1"/>
              <a:t>d'Italie</a:t>
            </a:r>
            <a:r>
              <a:rPr lang="en-GB" b="1" i="1" dirty="0"/>
              <a:t> </a:t>
            </a:r>
            <a:r>
              <a:rPr lang="en-GB" dirty="0"/>
              <a:t>ab 1772</a:t>
            </a:r>
          </a:p>
          <a:p>
            <a:pPr marL="800100" lvl="1" indent="-342900">
              <a:buFontTx/>
              <a:buChar char="‒"/>
            </a:pPr>
            <a:r>
              <a:rPr lang="de-DE" dirty="0"/>
              <a:t>„</a:t>
            </a:r>
            <a:r>
              <a:rPr lang="de-DE" i="1" dirty="0" err="1"/>
              <a:t>Solfège</a:t>
            </a:r>
            <a:r>
              <a:rPr lang="de-DE" dirty="0"/>
              <a:t> großer Italienischer Meister“</a:t>
            </a:r>
          </a:p>
          <a:p>
            <a:pPr marL="800100" lvl="1" indent="-342900">
              <a:buFontTx/>
              <a:buChar char="‒"/>
            </a:pPr>
            <a:r>
              <a:rPr lang="de-CH" b="1" dirty="0"/>
              <a:t>Mehr Musik, weniger Theorie </a:t>
            </a:r>
            <a:r>
              <a:rPr lang="de-CH" dirty="0"/>
              <a:t>als bei   Rodolphe</a:t>
            </a:r>
            <a:endParaRPr lang="en-GB" dirty="0"/>
          </a:p>
          <a:p>
            <a:pPr marL="800100" lvl="1" indent="-342900">
              <a:buFontTx/>
              <a:buChar char="‒"/>
            </a:pPr>
            <a:r>
              <a:rPr lang="de-DE" dirty="0"/>
              <a:t>„</a:t>
            </a:r>
            <a:r>
              <a:rPr lang="en-GB" dirty="0"/>
              <a:t>avec la </a:t>
            </a:r>
            <a:r>
              <a:rPr lang="en-GB" dirty="0" err="1"/>
              <a:t>basse</a:t>
            </a:r>
            <a:r>
              <a:rPr lang="en-GB" dirty="0"/>
              <a:t> </a:t>
            </a:r>
            <a:r>
              <a:rPr lang="en-GB" dirty="0" err="1"/>
              <a:t>chiffrée</a:t>
            </a:r>
            <a:r>
              <a:rPr lang="en-GB" dirty="0"/>
              <a:t> </a:t>
            </a:r>
            <a:r>
              <a:rPr lang="en-GB" dirty="0" err="1"/>
              <a:t>composés</a:t>
            </a:r>
            <a:r>
              <a:rPr lang="en-GB" dirty="0"/>
              <a:t> par Leo, Durante, Scarlatti, </a:t>
            </a:r>
            <a:r>
              <a:rPr lang="en-GB" dirty="0" err="1"/>
              <a:t>Hasse</a:t>
            </a:r>
            <a:r>
              <a:rPr lang="en-GB" dirty="0"/>
              <a:t>, </a:t>
            </a:r>
            <a:r>
              <a:rPr lang="en-GB" dirty="0" err="1"/>
              <a:t>Porpora</a:t>
            </a:r>
            <a:r>
              <a:rPr lang="en-GB" dirty="0"/>
              <a:t>, </a:t>
            </a:r>
            <a:r>
              <a:rPr lang="en-GB" dirty="0" err="1"/>
              <a:t>Mazzoni</a:t>
            </a:r>
            <a:r>
              <a:rPr lang="en-GB" dirty="0"/>
              <a:t>, </a:t>
            </a:r>
            <a:r>
              <a:rPr lang="en-GB" dirty="0" err="1"/>
              <a:t>Caffaro</a:t>
            </a:r>
            <a:r>
              <a:rPr lang="en-GB" dirty="0"/>
              <a:t>, Perez, </a:t>
            </a:r>
            <a:r>
              <a:rPr lang="en-GB" dirty="0" err="1"/>
              <a:t>Ottani</a:t>
            </a:r>
            <a:r>
              <a:rPr lang="en-GB" dirty="0"/>
              <a:t>, Levesque, </a:t>
            </a:r>
            <a:r>
              <a:rPr lang="en-GB" dirty="0" err="1"/>
              <a:t>Bêche</a:t>
            </a:r>
            <a:r>
              <a:rPr lang="en-GB" dirty="0"/>
              <a:t>”</a:t>
            </a:r>
          </a:p>
          <a:p>
            <a:pPr marL="800100" lvl="1" indent="-342900">
              <a:buFontTx/>
              <a:buChar char="‒"/>
            </a:pPr>
            <a:r>
              <a:rPr lang="de-DE" dirty="0"/>
              <a:t>Viele verschiedene Versionen und Folgeeditionen, u.a. von Ignaz </a:t>
            </a:r>
            <a:r>
              <a:rPr lang="de-DE" dirty="0" err="1"/>
              <a:t>Pleyel</a:t>
            </a:r>
            <a:r>
              <a:rPr lang="de-DE" dirty="0"/>
              <a:t>, o.J.</a:t>
            </a:r>
            <a:endParaRPr lang="en-GB" dirty="0"/>
          </a:p>
        </p:txBody>
      </p:sp>
      <p:sp>
        <p:nvSpPr>
          <p:cNvPr id="4" name="Footer Placeholder 3"/>
          <p:cNvSpPr>
            <a:spLocks noGrp="1"/>
          </p:cNvSpPr>
          <p:nvPr>
            <p:ph type="ftr" sz="quarter" idx="11"/>
          </p:nvPr>
        </p:nvSpPr>
        <p:spPr/>
        <p:txBody>
          <a:bodyPr/>
          <a:lstStyle/>
          <a:p>
            <a:endParaRPr lang="en-US" altLang="fr-FR"/>
          </a:p>
        </p:txBody>
      </p:sp>
      <p:sp>
        <p:nvSpPr>
          <p:cNvPr id="5" name="Slide Number Placeholder 4"/>
          <p:cNvSpPr>
            <a:spLocks noGrp="1"/>
          </p:cNvSpPr>
          <p:nvPr>
            <p:ph type="sldNum" sz="quarter" idx="12"/>
          </p:nvPr>
        </p:nvSpPr>
        <p:spPr/>
        <p:txBody>
          <a:bodyPr/>
          <a:lstStyle/>
          <a:p>
            <a:fld id="{94DDF779-049D-4D45-8638-FD0C66CBAEE0}" type="slidenum">
              <a:rPr lang="en-US" altLang="fr-FR" smtClean="0"/>
              <a:pPr/>
              <a:t>16</a:t>
            </a:fld>
            <a:endParaRPr lang="en-US" altLang="fr-FR"/>
          </a:p>
        </p:txBody>
      </p:sp>
      <p:sp>
        <p:nvSpPr>
          <p:cNvPr id="6" name="Inhaltsplatzhalter 2">
            <a:extLst>
              <a:ext uri="{FF2B5EF4-FFF2-40B4-BE49-F238E27FC236}">
                <a16:creationId xmlns:a16="http://schemas.microsoft.com/office/drawing/2014/main" id="{E8B2FF95-5830-214B-BFA8-108F6A39FE6F}"/>
              </a:ext>
            </a:extLst>
          </p:cNvPr>
          <p:cNvSpPr txBox="1">
            <a:spLocks/>
          </p:cNvSpPr>
          <p:nvPr/>
        </p:nvSpPr>
        <p:spPr bwMode="auto">
          <a:xfrm>
            <a:off x="4716016" y="1004761"/>
            <a:ext cx="1868750" cy="20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4300" indent="0">
              <a:buFontTx/>
              <a:buNone/>
            </a:pPr>
            <a:r>
              <a:rPr lang="de-CH" sz="800" kern="0"/>
              <a:t>Philippe </a:t>
            </a:r>
            <a:r>
              <a:rPr lang="de-CH" sz="800" kern="0" err="1"/>
              <a:t>Lescat</a:t>
            </a:r>
            <a:r>
              <a:rPr lang="de-CH" sz="800" kern="0"/>
              <a:t> (2001, S. 91ff)</a:t>
            </a:r>
          </a:p>
        </p:txBody>
      </p:sp>
    </p:spTree>
    <p:extLst>
      <p:ext uri="{BB962C8B-B14F-4D97-AF65-F5344CB8AC3E}">
        <p14:creationId xmlns:p14="http://schemas.microsoft.com/office/powerpoint/2010/main" val="48084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188"/>
            <a:ext cx="8229600" cy="1143000"/>
          </a:xfrm>
        </p:spPr>
        <p:txBody>
          <a:bodyPr/>
          <a:lstStyle/>
          <a:p>
            <a:r>
              <a:rPr lang="de-DE" i="1" err="1"/>
              <a:t>Solfèges</a:t>
            </a:r>
            <a:r>
              <a:rPr lang="de-DE" i="1"/>
              <a:t> </a:t>
            </a:r>
            <a:r>
              <a:rPr lang="de-DE" i="1" err="1"/>
              <a:t>italiens</a:t>
            </a:r>
            <a:r>
              <a:rPr lang="en-US"/>
              <a:t/>
            </a:r>
            <a:br>
              <a:rPr lang="en-US"/>
            </a:br>
            <a:endParaRPr lang="en-GB"/>
          </a:p>
        </p:txBody>
      </p:sp>
      <p:sp>
        <p:nvSpPr>
          <p:cNvPr id="4" name="Footer Placeholder 3"/>
          <p:cNvSpPr>
            <a:spLocks noGrp="1"/>
          </p:cNvSpPr>
          <p:nvPr>
            <p:ph type="ftr" sz="quarter" idx="11"/>
          </p:nvPr>
        </p:nvSpPr>
        <p:spPr/>
        <p:txBody>
          <a:bodyPr/>
          <a:lstStyle/>
          <a:p>
            <a:endParaRPr lang="en-US" altLang="fr-FR"/>
          </a:p>
        </p:txBody>
      </p:sp>
      <p:sp>
        <p:nvSpPr>
          <p:cNvPr id="5" name="Slide Number Placeholder 4"/>
          <p:cNvSpPr>
            <a:spLocks noGrp="1"/>
          </p:cNvSpPr>
          <p:nvPr>
            <p:ph type="sldNum" sz="quarter" idx="12"/>
          </p:nvPr>
        </p:nvSpPr>
        <p:spPr/>
        <p:txBody>
          <a:bodyPr/>
          <a:lstStyle/>
          <a:p>
            <a:fld id="{94DDF779-049D-4D45-8638-FD0C66CBAEE0}" type="slidenum">
              <a:rPr lang="en-US" altLang="fr-FR" smtClean="0"/>
              <a:pPr/>
              <a:t>17</a:t>
            </a:fld>
            <a:endParaRPr lang="en-US" altLang="fr-FR"/>
          </a:p>
        </p:txBody>
      </p:sp>
      <p:sp>
        <p:nvSpPr>
          <p:cNvPr id="7" name="Inhaltsplatzhalter 2">
            <a:extLst>
              <a:ext uri="{FF2B5EF4-FFF2-40B4-BE49-F238E27FC236}">
                <a16:creationId xmlns:a16="http://schemas.microsoft.com/office/drawing/2014/main" id="{E8B2FF95-5830-214B-BFA8-108F6A39FE6F}"/>
              </a:ext>
            </a:extLst>
          </p:cNvPr>
          <p:cNvSpPr txBox="1">
            <a:spLocks/>
          </p:cNvSpPr>
          <p:nvPr/>
        </p:nvSpPr>
        <p:spPr bwMode="auto">
          <a:xfrm>
            <a:off x="4572000" y="163188"/>
            <a:ext cx="1868750" cy="20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4300" indent="0">
              <a:buFontTx/>
              <a:buNone/>
            </a:pPr>
            <a:r>
              <a:rPr lang="de-CH" sz="800" kern="0"/>
              <a:t>Philippe </a:t>
            </a:r>
            <a:r>
              <a:rPr lang="de-CH" sz="800" kern="0" err="1"/>
              <a:t>Lescat</a:t>
            </a:r>
            <a:r>
              <a:rPr lang="de-CH" sz="800" kern="0"/>
              <a:t> (2001, S. 91ff)</a:t>
            </a:r>
          </a:p>
        </p:txBody>
      </p:sp>
      <p:pic>
        <p:nvPicPr>
          <p:cNvPr id="10" name="Picture 9"/>
          <p:cNvPicPr>
            <a:picLocks noChangeAspect="1"/>
          </p:cNvPicPr>
          <p:nvPr/>
        </p:nvPicPr>
        <p:blipFill>
          <a:blip r:embed="rId5"/>
          <a:stretch>
            <a:fillRect/>
          </a:stretch>
        </p:blipFill>
        <p:spPr>
          <a:xfrm>
            <a:off x="-88578" y="1024728"/>
            <a:ext cx="9252000" cy="5501957"/>
          </a:xfrm>
          <a:prstGeom prst="rect">
            <a:avLst/>
          </a:prstGeom>
        </p:spPr>
      </p:pic>
      <p:sp>
        <p:nvSpPr>
          <p:cNvPr id="11" name="Inhaltsplatzhalter 2">
            <a:extLst>
              <a:ext uri="{FF2B5EF4-FFF2-40B4-BE49-F238E27FC236}">
                <a16:creationId xmlns:a16="http://schemas.microsoft.com/office/drawing/2014/main" id="{E8B2FF95-5830-214B-BFA8-108F6A39FE6F}"/>
              </a:ext>
            </a:extLst>
          </p:cNvPr>
          <p:cNvSpPr txBox="1">
            <a:spLocks/>
          </p:cNvSpPr>
          <p:nvPr/>
        </p:nvSpPr>
        <p:spPr bwMode="auto">
          <a:xfrm>
            <a:off x="3851920" y="480954"/>
            <a:ext cx="5184576" cy="34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4300" indent="0">
              <a:buFontTx/>
              <a:buNone/>
            </a:pPr>
            <a:r>
              <a:rPr lang="de-CH" sz="1200" kern="0" err="1"/>
              <a:t>Nouvelle</a:t>
            </a:r>
            <a:r>
              <a:rPr lang="de-CH" sz="1200" kern="0"/>
              <a:t> </a:t>
            </a:r>
            <a:r>
              <a:rPr lang="de-CH" sz="1200" kern="0" err="1"/>
              <a:t>éditions</a:t>
            </a:r>
            <a:r>
              <a:rPr lang="de-CH" sz="1200" kern="0"/>
              <a:t> </a:t>
            </a:r>
            <a:r>
              <a:rPr lang="de-CH" sz="1200" kern="0" err="1"/>
              <a:t>vendu</a:t>
            </a:r>
            <a:r>
              <a:rPr lang="de-CH" sz="1200" kern="0"/>
              <a:t> par Ignaz </a:t>
            </a:r>
            <a:r>
              <a:rPr lang="de-CH" sz="1200" kern="0" err="1"/>
              <a:t>Pleyel</a:t>
            </a:r>
            <a:r>
              <a:rPr lang="de-CH" sz="1200" kern="0"/>
              <a:t>, Paris o.J. (189?)</a:t>
            </a:r>
          </a:p>
        </p:txBody>
      </p:sp>
      <p:pic>
        <p:nvPicPr>
          <p:cNvPr id="12" name="J_Hasse-SolfÃge_ 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0" y="4581128"/>
            <a:ext cx="609600" cy="595337"/>
          </a:xfrm>
          <a:prstGeom prst="rect">
            <a:avLst/>
          </a:prstGeom>
        </p:spPr>
      </p:pic>
    </p:spTree>
    <p:extLst>
      <p:ext uri="{BB962C8B-B14F-4D97-AF65-F5344CB8AC3E}">
        <p14:creationId xmlns:p14="http://schemas.microsoft.com/office/powerpoint/2010/main" val="31755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18</a:t>
            </a:fld>
            <a:endParaRPr lang="en-US"/>
          </a:p>
        </p:txBody>
      </p:sp>
      <p:pic>
        <p:nvPicPr>
          <p:cNvPr id="5" name="Picture 4"/>
          <p:cNvPicPr>
            <a:picLocks noChangeAspect="1"/>
          </p:cNvPicPr>
          <p:nvPr/>
        </p:nvPicPr>
        <p:blipFill>
          <a:blip r:embed="rId3"/>
          <a:stretch>
            <a:fillRect/>
          </a:stretch>
        </p:blipFill>
        <p:spPr>
          <a:xfrm>
            <a:off x="1231900" y="469900"/>
            <a:ext cx="6667500" cy="5905500"/>
          </a:xfrm>
          <a:prstGeom prst="rect">
            <a:avLst/>
          </a:prstGeom>
        </p:spPr>
      </p:pic>
      <p:sp>
        <p:nvSpPr>
          <p:cNvPr id="12" name="Content Placeholder 2"/>
          <p:cNvSpPr txBox="1">
            <a:spLocks/>
          </p:cNvSpPr>
          <p:nvPr/>
        </p:nvSpPr>
        <p:spPr>
          <a:xfrm>
            <a:off x="736600" y="1577496"/>
            <a:ext cx="7950200" cy="3662541"/>
          </a:xfrm>
          <a:prstGeom prst="rect">
            <a:avLst/>
          </a:prstGeom>
          <a:gradFill>
            <a:gsLst>
              <a:gs pos="0">
                <a:srgbClr val="FFFF00"/>
              </a:gs>
              <a:gs pos="100000">
                <a:schemeClr val="accent4">
                  <a:tint val="50000"/>
                  <a:shade val="100000"/>
                  <a:satMod val="350000"/>
                  <a:alpha val="39000"/>
                </a:schemeClr>
              </a:gs>
            </a:gsLst>
          </a:gradFill>
        </p:spPr>
        <p:style>
          <a:lnRef idx="1">
            <a:schemeClr val="accent4"/>
          </a:lnRef>
          <a:fillRef idx="3">
            <a:schemeClr val="accent4"/>
          </a:fillRef>
          <a:effectRef idx="2">
            <a:schemeClr val="accent4"/>
          </a:effectRef>
          <a:fontRef idx="minor">
            <a:schemeClr val="lt1"/>
          </a:fontRef>
        </p:style>
        <p:txBody>
          <a:bodyPr wrap="square">
            <a:spAutoFit/>
          </a:bodyPr>
          <a:lstStyle>
            <a:defPPr>
              <a:defRPr lang="en-US"/>
            </a:defPPr>
            <a:lvl1pPr algn="ctr">
              <a:defRPr>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fr-CH" sz="1800" dirty="0"/>
          </a:p>
          <a:p>
            <a:r>
              <a:rPr lang="fr-CH" sz="2800" b="1" dirty="0"/>
              <a:t>Édouard BATISTE (1820-1876)</a:t>
            </a:r>
            <a:r>
              <a:rPr lang="fr-CH" sz="1800" dirty="0"/>
              <a:t>	</a:t>
            </a:r>
          </a:p>
          <a:p>
            <a:pPr lvl="1" algn="ctr"/>
            <a:r>
              <a:rPr lang="fr-CH" sz="1800" b="1" dirty="0">
                <a:solidFill>
                  <a:schemeClr val="bg1"/>
                </a:solidFill>
              </a:rPr>
              <a:t>1)</a:t>
            </a:r>
            <a:r>
              <a:rPr lang="fr-CH" sz="1800" dirty="0">
                <a:solidFill>
                  <a:srgbClr val="FF0000"/>
                </a:solidFill>
              </a:rPr>
              <a:t> </a:t>
            </a:r>
            <a:r>
              <a:rPr lang="fr-CH" b="1" dirty="0">
                <a:solidFill>
                  <a:srgbClr val="FF0000"/>
                </a:solidFill>
              </a:rPr>
              <a:t>Solfèges du Conservatoire </a:t>
            </a:r>
            <a:r>
              <a:rPr lang="fr-CH" sz="1800" dirty="0">
                <a:solidFill>
                  <a:srgbClr val="FF0000"/>
                </a:solidFill>
              </a:rPr>
              <a:t>par </a:t>
            </a:r>
            <a:r>
              <a:rPr lang="fr-CH" sz="1800" dirty="0" err="1">
                <a:solidFill>
                  <a:srgbClr val="FF0000"/>
                </a:solidFill>
              </a:rPr>
              <a:t>Chérubini</a:t>
            </a:r>
            <a:r>
              <a:rPr lang="fr-CH" sz="1800" dirty="0">
                <a:solidFill>
                  <a:srgbClr val="FF0000"/>
                </a:solidFill>
              </a:rPr>
              <a:t>, </a:t>
            </a:r>
            <a:r>
              <a:rPr lang="fr-CH" sz="1800" dirty="0" err="1">
                <a:solidFill>
                  <a:srgbClr val="FF0000"/>
                </a:solidFill>
              </a:rPr>
              <a:t>Catel</a:t>
            </a:r>
            <a:r>
              <a:rPr lang="fr-CH" sz="1800" dirty="0">
                <a:solidFill>
                  <a:srgbClr val="FF0000"/>
                </a:solidFill>
              </a:rPr>
              <a:t>, Méhul, Gossec, </a:t>
            </a:r>
            <a:r>
              <a:rPr lang="fr-CH" sz="1800" dirty="0" err="1">
                <a:solidFill>
                  <a:srgbClr val="FF0000"/>
                </a:solidFill>
              </a:rPr>
              <a:t>Langlé</a:t>
            </a:r>
            <a:r>
              <a:rPr lang="fr-CH" sz="1800" dirty="0">
                <a:solidFill>
                  <a:srgbClr val="FF0000"/>
                </a:solidFill>
              </a:rPr>
              <a:t> ...’, 10 vol., Paris 1865–1869</a:t>
            </a:r>
          </a:p>
          <a:p>
            <a:pPr lvl="1" algn="ctr"/>
            <a:r>
              <a:rPr lang="fr-CH" sz="1800" b="1" dirty="0">
                <a:solidFill>
                  <a:schemeClr val="bg1"/>
                </a:solidFill>
              </a:rPr>
              <a:t>2)</a:t>
            </a:r>
            <a:r>
              <a:rPr lang="fr-CH" sz="1800" dirty="0">
                <a:solidFill>
                  <a:srgbClr val="FF0000"/>
                </a:solidFill>
              </a:rPr>
              <a:t> Leçons sur toutes les clefs et à changement de clefs, </a:t>
            </a:r>
            <a:br>
              <a:rPr lang="fr-CH" sz="1800" dirty="0">
                <a:solidFill>
                  <a:srgbClr val="FF0000"/>
                </a:solidFill>
              </a:rPr>
            </a:br>
            <a:r>
              <a:rPr lang="fr-CH" sz="1800" dirty="0">
                <a:solidFill>
                  <a:srgbClr val="FF0000"/>
                </a:solidFill>
              </a:rPr>
              <a:t>édition populaire sans accompagnement</a:t>
            </a:r>
          </a:p>
          <a:p>
            <a:pPr lvl="1" algn="ctr"/>
            <a:r>
              <a:rPr lang="fr-CH" sz="1800" b="1" dirty="0">
                <a:solidFill>
                  <a:schemeClr val="bg1"/>
                </a:solidFill>
              </a:rPr>
              <a:t>3) </a:t>
            </a:r>
            <a:r>
              <a:rPr lang="fr-CH" sz="1800" dirty="0">
                <a:solidFill>
                  <a:srgbClr val="FF0000"/>
                </a:solidFill>
              </a:rPr>
              <a:t>Petit solfège harmonique , ou Traité d’harmonie élémentaire</a:t>
            </a:r>
          </a:p>
          <a:p>
            <a:pPr lvl="1" algn="ctr"/>
            <a:r>
              <a:rPr lang="fr-CH" sz="1800" b="1" dirty="0">
                <a:solidFill>
                  <a:schemeClr val="bg1"/>
                </a:solidFill>
              </a:rPr>
              <a:t>4) </a:t>
            </a:r>
            <a:r>
              <a:rPr lang="fr-CH" sz="1800" dirty="0">
                <a:solidFill>
                  <a:srgbClr val="FF0000"/>
                </a:solidFill>
              </a:rPr>
              <a:t>Petit solfège mélodique, théorique et pratique, </a:t>
            </a:r>
            <a:br>
              <a:rPr lang="fr-CH" sz="1800" dirty="0">
                <a:solidFill>
                  <a:srgbClr val="FF0000"/>
                </a:solidFill>
              </a:rPr>
            </a:br>
            <a:r>
              <a:rPr lang="fr-CH" sz="1800" dirty="0">
                <a:solidFill>
                  <a:srgbClr val="FF0000"/>
                </a:solidFill>
              </a:rPr>
              <a:t>comprenant 100 leçons mélodiques et progressives sans accompagnement, dont 90 en clé de sol 2 e , et 10 en clé de fa 4 e</a:t>
            </a:r>
          </a:p>
          <a:p>
            <a:pPr lvl="1" algn="ctr"/>
            <a:r>
              <a:rPr lang="fr-CH" sz="1800" b="1" dirty="0">
                <a:solidFill>
                  <a:schemeClr val="bg1"/>
                </a:solidFill>
              </a:rPr>
              <a:t>5)</a:t>
            </a:r>
            <a:r>
              <a:rPr lang="fr-CH" sz="1800" dirty="0">
                <a:solidFill>
                  <a:srgbClr val="FF0000"/>
                </a:solidFill>
              </a:rPr>
              <a:t> Leçons de solfège sur toutes les clés et à changements des clés</a:t>
            </a:r>
          </a:p>
          <a:p>
            <a:endParaRPr lang="fr-CH" sz="1800" dirty="0"/>
          </a:p>
        </p:txBody>
      </p:sp>
    </p:spTree>
    <p:extLst>
      <p:ext uri="{BB962C8B-B14F-4D97-AF65-F5344CB8AC3E}">
        <p14:creationId xmlns:p14="http://schemas.microsoft.com/office/powerpoint/2010/main" val="2484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
                                        <p:tgtEl>
                                          <p:spTgt spid="5"/>
                                        </p:tgtEl>
                                      </p:cBhvr>
                                    </p:animEffect>
                                  </p:childTnLst>
                                </p:cTn>
                              </p:par>
                            </p:childTnLst>
                          </p:cTn>
                        </p:par>
                        <p:par>
                          <p:cTn id="8" fill="hold">
                            <p:stCondLst>
                              <p:cond delay="1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a:t>Édouard BATISTE (1820-1876)</a:t>
            </a:r>
            <a:r>
              <a:rPr lang="en-GB"/>
              <a:t/>
            </a:r>
            <a:br>
              <a:rPr lang="en-GB"/>
            </a:br>
            <a:r>
              <a:rPr lang="fr-CH"/>
              <a:t>Solfèges du Conservatoire</a:t>
            </a:r>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19</a:t>
            </a:fld>
            <a:endParaRPr lang="en-US"/>
          </a:p>
        </p:txBody>
      </p:sp>
      <p:pic>
        <p:nvPicPr>
          <p:cNvPr id="3" name="Picture 2"/>
          <p:cNvPicPr>
            <a:picLocks noChangeAspect="1"/>
          </p:cNvPicPr>
          <p:nvPr/>
        </p:nvPicPr>
        <p:blipFill>
          <a:blip r:embed="rId3"/>
          <a:stretch>
            <a:fillRect/>
          </a:stretch>
        </p:blipFill>
        <p:spPr>
          <a:xfrm>
            <a:off x="457200" y="4029256"/>
            <a:ext cx="7366164" cy="2549054"/>
          </a:xfrm>
          <a:prstGeom prst="rect">
            <a:avLst/>
          </a:prstGeom>
        </p:spPr>
      </p:pic>
      <p:sp>
        <p:nvSpPr>
          <p:cNvPr id="6" name="Content Placeholder 2"/>
          <p:cNvSpPr>
            <a:spLocks noGrp="1"/>
          </p:cNvSpPr>
          <p:nvPr>
            <p:ph idx="1"/>
          </p:nvPr>
        </p:nvSpPr>
        <p:spPr>
          <a:xfrm>
            <a:off x="457200" y="1600201"/>
            <a:ext cx="8229600" cy="1756792"/>
          </a:xfrm>
        </p:spPr>
        <p:txBody>
          <a:bodyPr/>
          <a:lstStyle/>
          <a:p>
            <a:r>
              <a:rPr lang="de-CH"/>
              <a:t>Nach dem Vorbild der </a:t>
            </a:r>
            <a:r>
              <a:rPr lang="de-CH" i="1" err="1"/>
              <a:t>Solfèges</a:t>
            </a:r>
            <a:r>
              <a:rPr lang="de-CH"/>
              <a:t> </a:t>
            </a:r>
            <a:r>
              <a:rPr lang="de-CH" err="1"/>
              <a:t>d’Italie</a:t>
            </a:r>
            <a:endParaRPr lang="de-CH"/>
          </a:p>
          <a:p>
            <a:r>
              <a:rPr lang="de-CH"/>
              <a:t>Singübungen bekannter französischer Meister (und Cherubinis)</a:t>
            </a:r>
            <a:endParaRPr lang="en-GB"/>
          </a:p>
        </p:txBody>
      </p:sp>
    </p:spTree>
    <p:extLst>
      <p:ext uri="{BB962C8B-B14F-4D97-AF65-F5344CB8AC3E}">
        <p14:creationId xmlns:p14="http://schemas.microsoft.com/office/powerpoint/2010/main" val="2500921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0234AA-AA8A-0F4E-9695-AA83748B755D}"/>
              </a:ext>
            </a:extLst>
          </p:cNvPr>
          <p:cNvSpPr>
            <a:spLocks noGrp="1"/>
          </p:cNvSpPr>
          <p:nvPr>
            <p:ph type="title"/>
          </p:nvPr>
        </p:nvSpPr>
        <p:spPr/>
        <p:txBody>
          <a:bodyPr/>
          <a:lstStyle/>
          <a:p>
            <a:r>
              <a:rPr lang="de-DE" dirty="0" smtClean="0"/>
              <a:t>Vorüberlegung</a:t>
            </a:r>
            <a:endParaRPr lang="de-DE" dirty="0"/>
          </a:p>
        </p:txBody>
      </p:sp>
      <p:sp>
        <p:nvSpPr>
          <p:cNvPr id="3" name="Inhaltsplatzhalter 2">
            <a:extLst>
              <a:ext uri="{FF2B5EF4-FFF2-40B4-BE49-F238E27FC236}">
                <a16:creationId xmlns:a16="http://schemas.microsoft.com/office/drawing/2014/main" id="{FE096B60-6EE9-7B4E-BF26-41C7A9DACE98}"/>
              </a:ext>
            </a:extLst>
          </p:cNvPr>
          <p:cNvSpPr>
            <a:spLocks noGrp="1"/>
          </p:cNvSpPr>
          <p:nvPr>
            <p:ph idx="1"/>
          </p:nvPr>
        </p:nvSpPr>
        <p:spPr/>
        <p:txBody>
          <a:bodyPr/>
          <a:lstStyle/>
          <a:p>
            <a:r>
              <a:rPr lang="de-DE" dirty="0" smtClean="0"/>
              <a:t>Anthropologischer Gesichtspunkt: </a:t>
            </a:r>
          </a:p>
          <a:p>
            <a:pPr lvl="1"/>
            <a:r>
              <a:rPr lang="de-DE" dirty="0" smtClean="0"/>
              <a:t>“Musik gehört zum Menschen”</a:t>
            </a:r>
          </a:p>
          <a:p>
            <a:pPr lvl="1"/>
            <a:r>
              <a:rPr lang="de-DE" dirty="0" smtClean="0"/>
              <a:t>Musizieren steht über Musik lesen und Musik verstehen</a:t>
            </a:r>
          </a:p>
          <a:p>
            <a:pPr lvl="1"/>
            <a:r>
              <a:rPr lang="de-DE" dirty="0" smtClean="0"/>
              <a:t>99% (?) der Menschen können mit dem abendländischen Notensystem nichts anfangen</a:t>
            </a:r>
          </a:p>
          <a:p>
            <a:pPr lvl="1"/>
            <a:r>
              <a:rPr lang="de-DE" dirty="0" smtClean="0"/>
              <a:t>Viele berühmte Musiker sind musikalische „Analphabeten“</a:t>
            </a:r>
            <a:endParaRPr lang="de-DE" dirty="0"/>
          </a:p>
        </p:txBody>
      </p:sp>
      <p:sp>
        <p:nvSpPr>
          <p:cNvPr id="4" name="Foliennummernplatzhalter 3">
            <a:extLst>
              <a:ext uri="{FF2B5EF4-FFF2-40B4-BE49-F238E27FC236}">
                <a16:creationId xmlns:a16="http://schemas.microsoft.com/office/drawing/2014/main" id="{AB939618-92B1-5642-A119-CFF7F51CEF19}"/>
              </a:ext>
            </a:extLst>
          </p:cNvPr>
          <p:cNvSpPr>
            <a:spLocks noGrp="1"/>
          </p:cNvSpPr>
          <p:nvPr>
            <p:ph type="sldNum" sz="quarter" idx="12"/>
          </p:nvPr>
        </p:nvSpPr>
        <p:spPr/>
        <p:txBody>
          <a:bodyPr/>
          <a:lstStyle/>
          <a:p>
            <a:fld id="{487B05E6-8FA7-1048-BF60-998C2531B643}" type="slidenum">
              <a:rPr lang="de-DE" smtClean="0"/>
              <a:t>2</a:t>
            </a:fld>
            <a:endParaRPr lang="de-DE" dirty="0"/>
          </a:p>
        </p:txBody>
      </p:sp>
    </p:spTree>
    <p:extLst>
      <p:ext uri="{BB962C8B-B14F-4D97-AF65-F5344CB8AC3E}">
        <p14:creationId xmlns:p14="http://schemas.microsoft.com/office/powerpoint/2010/main" val="2848682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Solfeggien „großer Meister“</a:t>
            </a:r>
          </a:p>
        </p:txBody>
      </p:sp>
      <p:sp>
        <p:nvSpPr>
          <p:cNvPr id="3" name="Content Placeholder 2"/>
          <p:cNvSpPr>
            <a:spLocks noGrp="1"/>
          </p:cNvSpPr>
          <p:nvPr>
            <p:ph idx="1"/>
          </p:nvPr>
        </p:nvSpPr>
        <p:spPr/>
        <p:txBody>
          <a:bodyPr/>
          <a:lstStyle/>
          <a:p>
            <a:r>
              <a:rPr lang="de-DE" dirty="0"/>
              <a:t>… mit hohem musikästhetischen Anspruch</a:t>
            </a:r>
            <a:endParaRPr lang="de-DE" i="1" dirty="0"/>
          </a:p>
          <a:p>
            <a:pPr lvl="1"/>
            <a:r>
              <a:rPr lang="de-DE" dirty="0"/>
              <a:t>CPE Bach</a:t>
            </a:r>
          </a:p>
          <a:p>
            <a:pPr lvl="1"/>
            <a:r>
              <a:rPr lang="de-DE" dirty="0"/>
              <a:t>W.A. Mozart (um 1782</a:t>
            </a:r>
            <a:r>
              <a:rPr lang="de-DE" dirty="0" smtClean="0"/>
              <a:t>)</a:t>
            </a:r>
          </a:p>
          <a:p>
            <a:pPr lvl="2">
              <a:buFont typeface="Wingdings" panose="05000000000000000000" pitchFamily="2" charset="2"/>
              <a:buChar char="§"/>
            </a:pPr>
            <a:r>
              <a:rPr lang="de-DE" dirty="0" smtClean="0"/>
              <a:t>Für seine Frau Konstanze als </a:t>
            </a:r>
            <a:r>
              <a:rPr lang="de-DE" b="1" dirty="0" smtClean="0"/>
              <a:t>Übung</a:t>
            </a:r>
            <a:endParaRPr lang="de-DE" b="1" dirty="0"/>
          </a:p>
          <a:p>
            <a:pPr lvl="1"/>
            <a:r>
              <a:rPr lang="de-DE" dirty="0"/>
              <a:t>G. Rossini: </a:t>
            </a:r>
            <a:r>
              <a:rPr lang="de-DE" dirty="0" err="1"/>
              <a:t>Gorgheggi</a:t>
            </a:r>
            <a:r>
              <a:rPr lang="de-DE" dirty="0"/>
              <a:t> e </a:t>
            </a:r>
            <a:r>
              <a:rPr lang="de-DE" dirty="0" err="1"/>
              <a:t>solfeggi</a:t>
            </a:r>
            <a:r>
              <a:rPr lang="de-DE" dirty="0"/>
              <a:t> (1827)</a:t>
            </a:r>
          </a:p>
          <a:p>
            <a:pPr lvl="2">
              <a:buFont typeface="Wingdings" pitchFamily="2" charset="2"/>
              <a:buChar char="§"/>
            </a:pPr>
            <a:r>
              <a:rPr lang="de-DE" dirty="0"/>
              <a:t>Begonnen im Sommer 1822, veröffentlicht 1827</a:t>
            </a:r>
          </a:p>
          <a:p>
            <a:pPr lvl="2">
              <a:buFont typeface="Wingdings" pitchFamily="2" charset="2"/>
              <a:buChar char="§"/>
            </a:pPr>
            <a:r>
              <a:rPr lang="de-DE" dirty="0"/>
              <a:t>„</a:t>
            </a:r>
            <a:r>
              <a:rPr lang="de-DE" dirty="0" err="1"/>
              <a:t>Vocalises</a:t>
            </a:r>
            <a:r>
              <a:rPr lang="de-DE" dirty="0"/>
              <a:t> et </a:t>
            </a:r>
            <a:r>
              <a:rPr lang="de-DE" dirty="0" err="1"/>
              <a:t>solfèges</a:t>
            </a:r>
            <a:r>
              <a:rPr lang="de-DE" dirty="0"/>
              <a:t> </a:t>
            </a:r>
            <a:r>
              <a:rPr lang="de-DE" dirty="0" err="1"/>
              <a:t>pour</a:t>
            </a:r>
            <a:r>
              <a:rPr lang="de-DE" dirty="0"/>
              <a:t> rendre la </a:t>
            </a:r>
            <a:r>
              <a:rPr lang="de-DE" dirty="0" err="1"/>
              <a:t>voix</a:t>
            </a:r>
            <a:r>
              <a:rPr lang="de-DE" dirty="0"/>
              <a:t> agile et </a:t>
            </a:r>
            <a:r>
              <a:rPr lang="de-DE" dirty="0" err="1"/>
              <a:t>pour</a:t>
            </a:r>
            <a:r>
              <a:rPr lang="de-DE" dirty="0"/>
              <a:t> </a:t>
            </a:r>
            <a:r>
              <a:rPr lang="de-DE" dirty="0" err="1"/>
              <a:t>apprendre</a:t>
            </a:r>
            <a:r>
              <a:rPr lang="de-DE" dirty="0"/>
              <a:t> à </a:t>
            </a:r>
            <a:r>
              <a:rPr lang="de-DE" dirty="0" err="1"/>
              <a:t>chanter</a:t>
            </a:r>
            <a:r>
              <a:rPr lang="de-DE" dirty="0"/>
              <a:t> </a:t>
            </a:r>
            <a:r>
              <a:rPr lang="de-DE" dirty="0" err="1"/>
              <a:t>selon</a:t>
            </a:r>
            <a:r>
              <a:rPr lang="de-DE" dirty="0"/>
              <a:t> le </a:t>
            </a:r>
            <a:r>
              <a:rPr lang="de-DE" dirty="0" err="1"/>
              <a:t>goût</a:t>
            </a:r>
            <a:r>
              <a:rPr lang="de-DE" dirty="0"/>
              <a:t> moderne</a:t>
            </a:r>
            <a:r>
              <a:rPr lang="de-DE" dirty="0" smtClean="0"/>
              <a:t>”</a:t>
            </a:r>
            <a:r>
              <a:rPr lang="de-DE" dirty="0"/>
              <a:t> </a:t>
            </a:r>
            <a:r>
              <a:rPr lang="de-DE" dirty="0" smtClean="0"/>
              <a:t>=&gt; </a:t>
            </a:r>
            <a:r>
              <a:rPr lang="de-DE" b="1" dirty="0" smtClean="0"/>
              <a:t>Übung</a:t>
            </a:r>
          </a:p>
        </p:txBody>
      </p:sp>
      <p:sp>
        <p:nvSpPr>
          <p:cNvPr id="4" name="Slide Number Placeholder 3"/>
          <p:cNvSpPr>
            <a:spLocks noGrp="1"/>
          </p:cNvSpPr>
          <p:nvPr>
            <p:ph type="sldNum" sz="quarter" idx="12"/>
          </p:nvPr>
        </p:nvSpPr>
        <p:spPr/>
        <p:txBody>
          <a:bodyPr/>
          <a:lstStyle/>
          <a:p>
            <a:fld id="{487B05E6-8FA7-1048-BF60-998C2531B643}" type="slidenum">
              <a:rPr lang="de-DE" smtClean="0"/>
              <a:t>20</a:t>
            </a:fld>
            <a:endParaRPr lang="de-DE"/>
          </a:p>
        </p:txBody>
      </p:sp>
      <p:pic>
        <p:nvPicPr>
          <p:cNvPr id="5" name="-Sabine_Devieilhe_Solfeggio_2_in_F_major_KV_393_Wolfgang_Amadeus_Moz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144" y="2636912"/>
            <a:ext cx="609600" cy="609600"/>
          </a:xfrm>
          <a:prstGeom prst="rect">
            <a:avLst/>
          </a:prstGeom>
        </p:spPr>
      </p:pic>
      <p:pic>
        <p:nvPicPr>
          <p:cNvPr id="6" name="-G_Rossini_Solfeggio_No_1_For_Bassoon_and_Harp">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95548" y="5742637"/>
            <a:ext cx="609600" cy="609600"/>
          </a:xfrm>
          <a:prstGeom prst="rect">
            <a:avLst/>
          </a:prstGeom>
        </p:spPr>
      </p:pic>
    </p:spTree>
    <p:extLst>
      <p:ext uri="{BB962C8B-B14F-4D97-AF65-F5344CB8AC3E}">
        <p14:creationId xmlns:p14="http://schemas.microsoft.com/office/powerpoint/2010/main" val="1269689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10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161"/>
            <a:ext cx="8229600" cy="504851"/>
          </a:xfrm>
        </p:spPr>
        <p:txBody>
          <a:bodyPr>
            <a:normAutofit fontScale="90000"/>
          </a:bodyPr>
          <a:lstStyle/>
          <a:p>
            <a:r>
              <a:rPr lang="de-CH" err="1"/>
              <a:t>Solfège</a:t>
            </a:r>
            <a:r>
              <a:rPr lang="de-CH"/>
              <a:t> ohne ästhetischen Anspruch</a:t>
            </a:r>
            <a:br>
              <a:rPr lang="de-CH"/>
            </a:br>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21</a:t>
            </a:fld>
            <a:endParaRPr lang="en-US"/>
          </a:p>
        </p:txBody>
      </p:sp>
      <p:sp>
        <p:nvSpPr>
          <p:cNvPr id="6" name="Rectangle 5"/>
          <p:cNvSpPr/>
          <p:nvPr/>
        </p:nvSpPr>
        <p:spPr>
          <a:xfrm>
            <a:off x="457200" y="1004822"/>
            <a:ext cx="7817370" cy="1200329"/>
          </a:xfrm>
          <a:prstGeom prst="rect">
            <a:avLst/>
          </a:prstGeom>
        </p:spPr>
        <p:txBody>
          <a:bodyPr wrap="square">
            <a:spAutoFit/>
          </a:bodyPr>
          <a:lstStyle/>
          <a:p>
            <a:pPr marL="285750" indent="-285750">
              <a:buFont typeface="Arial" panose="020B0604020202020204" pitchFamily="34" charset="0"/>
              <a:buChar char="•"/>
            </a:pPr>
            <a:r>
              <a:rPr lang="de-CH" sz="2400" dirty="0"/>
              <a:t>Ziel: Musikalische Lesekompetenz</a:t>
            </a:r>
          </a:p>
          <a:p>
            <a:pPr marL="285750" indent="-285750">
              <a:buFont typeface="Arial" panose="020B0604020202020204" pitchFamily="34" charset="0"/>
              <a:buChar char="•"/>
            </a:pPr>
            <a:r>
              <a:rPr lang="de-CH" sz="2400" dirty="0"/>
              <a:t>Schüler </a:t>
            </a:r>
            <a:r>
              <a:rPr lang="de-CH" sz="2400" dirty="0" smtClean="0"/>
              <a:t>13-15 Jahre: Frontalunterricht</a:t>
            </a:r>
            <a:r>
              <a:rPr lang="de-CH" sz="2400" dirty="0"/>
              <a:t>, </a:t>
            </a:r>
            <a:r>
              <a:rPr lang="de-CH" sz="2400" dirty="0" err="1"/>
              <a:t>Solfègeübung</a:t>
            </a:r>
            <a:r>
              <a:rPr lang="de-CH" sz="2400" dirty="0"/>
              <a:t> mit vier </a:t>
            </a:r>
            <a:r>
              <a:rPr lang="de-CH" sz="2400" dirty="0" smtClean="0"/>
              <a:t>Schlüsseln </a:t>
            </a:r>
            <a:r>
              <a:rPr lang="de-CH" sz="2400" dirty="0"/>
              <a:t>im Wechsel</a:t>
            </a:r>
            <a:endParaRPr lang="en-GB" sz="2400" dirty="0"/>
          </a:p>
        </p:txBody>
      </p:sp>
      <p:pic>
        <p:nvPicPr>
          <p:cNvPr id="7" name="-dÃchiffrage_LIVE_partition_Georges_FRIBOUL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480" y="2254640"/>
            <a:ext cx="7941040" cy="4466835"/>
          </a:xfrm>
          <a:prstGeom prst="rect">
            <a:avLst/>
          </a:prstGeom>
        </p:spPr>
      </p:pic>
      <p:sp>
        <p:nvSpPr>
          <p:cNvPr id="8" name="Rectangle 7"/>
          <p:cNvSpPr/>
          <p:nvPr/>
        </p:nvSpPr>
        <p:spPr>
          <a:xfrm rot="20123748">
            <a:off x="252214" y="3153418"/>
            <a:ext cx="3696268" cy="584775"/>
          </a:xfrm>
          <a:prstGeom prst="rect">
            <a:avLst/>
          </a:prstGeom>
        </p:spPr>
        <p:txBody>
          <a:bodyPr wrap="none">
            <a:spAutoFit/>
          </a:bodyPr>
          <a:lstStyle/>
          <a:p>
            <a:r>
              <a:rPr lang="de-CH" sz="3200">
                <a:solidFill>
                  <a:srgbClr val="FF0000"/>
                </a:solidFill>
              </a:rPr>
              <a:t>Absolute Solmisation</a:t>
            </a:r>
            <a:endParaRPr lang="en-GB" sz="3200">
              <a:solidFill>
                <a:srgbClr val="FF0000"/>
              </a:solidFill>
            </a:endParaRPr>
          </a:p>
        </p:txBody>
      </p:sp>
    </p:spTree>
    <p:extLst>
      <p:ext uri="{BB962C8B-B14F-4D97-AF65-F5344CB8AC3E}">
        <p14:creationId xmlns:p14="http://schemas.microsoft.com/office/powerpoint/2010/main" val="16882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Reform des </a:t>
            </a:r>
            <a:r>
              <a:rPr lang="de-CH" err="1"/>
              <a:t>Solfège</a:t>
            </a:r>
            <a:endParaRPr lang="en-GB"/>
          </a:p>
        </p:txBody>
      </p:sp>
      <p:sp>
        <p:nvSpPr>
          <p:cNvPr id="3" name="Content Placeholder 2"/>
          <p:cNvSpPr>
            <a:spLocks noGrp="1"/>
          </p:cNvSpPr>
          <p:nvPr>
            <p:ph idx="1"/>
          </p:nvPr>
        </p:nvSpPr>
        <p:spPr/>
        <p:txBody>
          <a:bodyPr/>
          <a:lstStyle/>
          <a:p>
            <a:r>
              <a:rPr lang="de-CH"/>
              <a:t>Mehr Musik</a:t>
            </a:r>
          </a:p>
          <a:p>
            <a:r>
              <a:rPr lang="de-CH"/>
              <a:t>Weniger mechanische Lesetechnik</a:t>
            </a:r>
          </a:p>
          <a:p>
            <a:r>
              <a:rPr lang="en-GB">
                <a:hlinkClick r:id="rId2"/>
              </a:rPr>
              <a:t>https://www.solfege.org/le-solfege-histoire-et-evolution-depuis-le-moyen-age/</a:t>
            </a:r>
            <a:r>
              <a:rPr lang="en-GB"/>
              <a:t> </a:t>
            </a:r>
          </a:p>
        </p:txBody>
      </p:sp>
      <p:sp>
        <p:nvSpPr>
          <p:cNvPr id="4" name="Slide Number Placeholder 3"/>
          <p:cNvSpPr>
            <a:spLocks noGrp="1"/>
          </p:cNvSpPr>
          <p:nvPr>
            <p:ph type="sldNum" sz="quarter" idx="12"/>
          </p:nvPr>
        </p:nvSpPr>
        <p:spPr/>
        <p:txBody>
          <a:bodyPr/>
          <a:lstStyle/>
          <a:p>
            <a:fld id="{487B05E6-8FA7-1048-BF60-998C2531B643}" type="slidenum">
              <a:rPr lang="en-US" smtClean="0"/>
              <a:t>22</a:t>
            </a:fld>
            <a:endParaRPr lang="en-US"/>
          </a:p>
        </p:txBody>
      </p:sp>
    </p:spTree>
    <p:extLst>
      <p:ext uri="{BB962C8B-B14F-4D97-AF65-F5344CB8AC3E}">
        <p14:creationId xmlns:p14="http://schemas.microsoft.com/office/powerpoint/2010/main" val="228964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23</a:t>
            </a:fld>
            <a:endParaRPr lang="en-US"/>
          </a:p>
        </p:txBody>
      </p:sp>
      <p:pic>
        <p:nvPicPr>
          <p:cNvPr id="5" name="Picture 4"/>
          <p:cNvPicPr>
            <a:picLocks noChangeAspect="1"/>
          </p:cNvPicPr>
          <p:nvPr/>
        </p:nvPicPr>
        <p:blipFill>
          <a:blip r:embed="rId3"/>
          <a:stretch>
            <a:fillRect/>
          </a:stretch>
        </p:blipFill>
        <p:spPr>
          <a:xfrm>
            <a:off x="2120900" y="0"/>
            <a:ext cx="4898571" cy="6858000"/>
          </a:xfrm>
          <a:prstGeom prst="rect">
            <a:avLst/>
          </a:prstGeom>
        </p:spPr>
      </p:pic>
      <p:sp>
        <p:nvSpPr>
          <p:cNvPr id="10" name="Rectangle 9"/>
          <p:cNvSpPr/>
          <p:nvPr/>
        </p:nvSpPr>
        <p:spPr>
          <a:xfrm>
            <a:off x="2945346" y="1426211"/>
            <a:ext cx="4578982" cy="830997"/>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de-DE" sz="2000" dirty="0">
                <a:solidFill>
                  <a:srgbClr val="FF0000"/>
                </a:solidFill>
              </a:rPr>
              <a:t>Sarah Ann Glover (1785–1867)</a:t>
            </a:r>
            <a:endParaRPr lang="fr-CH" sz="2000" dirty="0">
              <a:solidFill>
                <a:srgbClr val="FF0000"/>
              </a:solidFill>
            </a:endParaRPr>
          </a:p>
          <a:p>
            <a:pPr lvl="1"/>
            <a:r>
              <a:rPr lang="fr-CH" dirty="0"/>
              <a:t>Norwich sol-fa </a:t>
            </a:r>
            <a:r>
              <a:rPr lang="fr-CH" dirty="0" err="1"/>
              <a:t>method</a:t>
            </a:r>
            <a:endParaRPr lang="fr-CH" dirty="0"/>
          </a:p>
        </p:txBody>
      </p:sp>
      <p:sp>
        <p:nvSpPr>
          <p:cNvPr id="11" name="Rectangle 10"/>
          <p:cNvSpPr/>
          <p:nvPr/>
        </p:nvSpPr>
        <p:spPr>
          <a:xfrm>
            <a:off x="2411760" y="3575907"/>
            <a:ext cx="4320480" cy="769441"/>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sz="2000" dirty="0">
                <a:solidFill>
                  <a:srgbClr val="FF0000"/>
                </a:solidFill>
              </a:rPr>
              <a:t>John Curwen (1816–</a:t>
            </a:r>
            <a:r>
              <a:rPr lang="fr-CH" sz="2000" dirty="0">
                <a:solidFill>
                  <a:srgbClr val="FF0000"/>
                </a:solidFill>
              </a:rPr>
              <a:t>1880)</a:t>
            </a:r>
          </a:p>
          <a:p>
            <a:pPr algn="ctr"/>
            <a:r>
              <a:rPr lang="fr-CH" dirty="0" err="1"/>
              <a:t>Handzeichen</a:t>
            </a:r>
            <a:endParaRPr lang="fr-CH" dirty="0"/>
          </a:p>
        </p:txBody>
      </p:sp>
      <p:sp>
        <p:nvSpPr>
          <p:cNvPr id="12" name="Striped Right Arrow 11"/>
          <p:cNvSpPr/>
          <p:nvPr/>
        </p:nvSpPr>
        <p:spPr>
          <a:xfrm rot="3107626">
            <a:off x="5561794" y="4937885"/>
            <a:ext cx="2553362" cy="826043"/>
          </a:xfrm>
          <a:prstGeom prst="stripedRightArrow">
            <a:avLst>
              <a:gd name="adj1" fmla="val 50000"/>
              <a:gd name="adj2" fmla="val 52985"/>
            </a:avLst>
          </a:prstGeom>
          <a:solidFill>
            <a:srgbClr val="FF0000"/>
          </a:solidFill>
        </p:spPr>
        <p:txBody>
          <a:bodyPr wrap="square" rtlCol="0" anchor="ctr">
            <a:spAutoFit/>
          </a:bodyPr>
          <a:lstStyle/>
          <a:p>
            <a:pPr algn="ctr"/>
            <a:endParaRPr lang="en-US"/>
          </a:p>
        </p:txBody>
      </p:sp>
    </p:spTree>
    <p:extLst>
      <p:ext uri="{BB962C8B-B14F-4D97-AF65-F5344CB8AC3E}">
        <p14:creationId xmlns:p14="http://schemas.microsoft.com/office/powerpoint/2010/main" val="15912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par>
                          <p:cTn id="8" fill="hold">
                            <p:stCondLst>
                              <p:cond delay="3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3000"/>
                                        <p:tgtEl>
                                          <p:spTgt spid="10"/>
                                        </p:tgtEl>
                                      </p:cBhvr>
                                    </p:animEffect>
                                  </p:childTnLst>
                                </p:cTn>
                              </p:par>
                            </p:childTnLst>
                          </p:cTn>
                        </p:par>
                        <p:par>
                          <p:cTn id="12" fill="hold">
                            <p:stCondLst>
                              <p:cond delay="6000"/>
                            </p:stCondLst>
                            <p:childTnLst>
                              <p:par>
                                <p:cTn id="13" presetID="6"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3000"/>
                                        <p:tgtEl>
                                          <p:spTgt spid="11"/>
                                        </p:tgtEl>
                                      </p:cBhvr>
                                    </p:animEffect>
                                  </p:childTnLst>
                                </p:cTn>
                              </p:par>
                            </p:childTnLst>
                          </p:cTn>
                        </p:par>
                        <p:par>
                          <p:cTn id="16" fill="hold">
                            <p:stCondLst>
                              <p:cond delay="9000"/>
                            </p:stCondLst>
                            <p:childTnLst>
                              <p:par>
                                <p:cTn id="17" presetID="6"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24</a:t>
            </a:fld>
            <a:endParaRPr lang="en-US"/>
          </a:p>
        </p:txBody>
      </p:sp>
      <p:pic>
        <p:nvPicPr>
          <p:cNvPr id="5" name="Picture 4"/>
          <p:cNvPicPr>
            <a:picLocks noChangeAspect="1"/>
          </p:cNvPicPr>
          <p:nvPr/>
        </p:nvPicPr>
        <p:blipFill>
          <a:blip r:embed="rId3"/>
          <a:stretch>
            <a:fillRect/>
          </a:stretch>
        </p:blipFill>
        <p:spPr>
          <a:xfrm>
            <a:off x="2095500" y="0"/>
            <a:ext cx="4936253" cy="6858000"/>
          </a:xfrm>
          <a:prstGeom prst="rect">
            <a:avLst/>
          </a:prstGeom>
        </p:spPr>
      </p:pic>
      <p:sp>
        <p:nvSpPr>
          <p:cNvPr id="9" name="Rectangle 8"/>
          <p:cNvSpPr/>
          <p:nvPr/>
        </p:nvSpPr>
        <p:spPr>
          <a:xfrm>
            <a:off x="2626222" y="2720756"/>
            <a:ext cx="4178026" cy="769441"/>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it-IT" sz="2000" dirty="0" smtClean="0">
                <a:solidFill>
                  <a:srgbClr val="FF0000"/>
                </a:solidFill>
              </a:rPr>
              <a:t>Agnes </a:t>
            </a:r>
            <a:r>
              <a:rPr lang="it-IT" sz="2000" dirty="0" err="1">
                <a:solidFill>
                  <a:srgbClr val="FF0000"/>
                </a:solidFill>
              </a:rPr>
              <a:t>Hundoegger</a:t>
            </a:r>
            <a:r>
              <a:rPr lang="it-IT" sz="2000" dirty="0">
                <a:solidFill>
                  <a:srgbClr val="FF0000"/>
                </a:solidFill>
              </a:rPr>
              <a:t> (1</a:t>
            </a:r>
            <a:r>
              <a:rPr lang="fr-CH" sz="2000" dirty="0">
                <a:solidFill>
                  <a:srgbClr val="FF0000"/>
                </a:solidFill>
              </a:rPr>
              <a:t>858 – 1927)</a:t>
            </a:r>
          </a:p>
          <a:p>
            <a:pPr algn="ctr"/>
            <a:r>
              <a:rPr lang="fr-CH" dirty="0" err="1"/>
              <a:t>Tonika</a:t>
            </a:r>
            <a:r>
              <a:rPr lang="fr-CH" dirty="0"/>
              <a:t> Sol-Fa </a:t>
            </a:r>
            <a:r>
              <a:rPr lang="fr-CH" dirty="0" err="1"/>
              <a:t>Methode</a:t>
            </a:r>
            <a:endParaRPr lang="fr-CH" dirty="0"/>
          </a:p>
        </p:txBody>
      </p:sp>
      <p:sp>
        <p:nvSpPr>
          <p:cNvPr id="8" name="Striped Right Arrow 7"/>
          <p:cNvSpPr/>
          <p:nvPr/>
        </p:nvSpPr>
        <p:spPr>
          <a:xfrm rot="3107626">
            <a:off x="120167" y="1082921"/>
            <a:ext cx="3157311" cy="826043"/>
          </a:xfrm>
          <a:prstGeom prst="stripedRightArrow">
            <a:avLst>
              <a:gd name="adj1" fmla="val 50000"/>
              <a:gd name="adj2" fmla="val 52985"/>
            </a:avLst>
          </a:prstGeom>
          <a:solidFill>
            <a:srgbClr val="FF0000"/>
          </a:solidFill>
        </p:spPr>
        <p:txBody>
          <a:bodyPr wrap="square" rtlCol="0" anchor="ctr">
            <a:spAutoFit/>
          </a:bodyPr>
          <a:lstStyle/>
          <a:p>
            <a:pPr algn="ctr"/>
            <a:endParaRPr lang="en-US"/>
          </a:p>
        </p:txBody>
      </p:sp>
    </p:spTree>
    <p:extLst>
      <p:ext uri="{BB962C8B-B14F-4D97-AF65-F5344CB8AC3E}">
        <p14:creationId xmlns:p14="http://schemas.microsoft.com/office/powerpoint/2010/main" val="127515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3000"/>
                                        <p:tgtEl>
                                          <p:spTgt spid="5"/>
                                        </p:tgtEl>
                                      </p:cBhvr>
                                    </p:animEffect>
                                  </p:childTnLst>
                                </p:cTn>
                              </p:par>
                            </p:childTnLst>
                          </p:cTn>
                        </p:par>
                        <p:par>
                          <p:cTn id="11" fill="hold">
                            <p:stCondLst>
                              <p:cond delay="4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46100"/>
            <a:ext cx="9144000" cy="5740924"/>
          </a:xfrm>
          <a:prstGeom prst="rect">
            <a:avLst/>
          </a:prstGeom>
        </p:spPr>
      </p:pic>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25</a:t>
            </a:fld>
            <a:endParaRPr lang="en-US"/>
          </a:p>
        </p:txBody>
      </p:sp>
      <p:sp>
        <p:nvSpPr>
          <p:cNvPr id="9" name="Rectangle 8"/>
          <p:cNvSpPr/>
          <p:nvPr/>
        </p:nvSpPr>
        <p:spPr>
          <a:xfrm>
            <a:off x="2626222" y="3408363"/>
            <a:ext cx="3674245" cy="769441"/>
          </a:xfrm>
          <a:prstGeom prst="rect">
            <a:avLst/>
          </a:prstGeom>
          <a:gradFill flip="none" rotWithShape="1">
            <a:gsLst>
              <a:gs pos="0">
                <a:schemeClr val="accent4">
                  <a:lumMod val="0"/>
                  <a:lumOff val="100000"/>
                </a:schemeClr>
              </a:gs>
              <a:gs pos="21000">
                <a:schemeClr val="accent4">
                  <a:lumMod val="0"/>
                  <a:lumOff val="100000"/>
                </a:schemeClr>
              </a:gs>
              <a:gs pos="95000">
                <a:schemeClr val="accent4">
                  <a:lumMod val="100000"/>
                  <a:alpha val="50000"/>
                </a:schemeClr>
              </a:gs>
            </a:gsLst>
            <a:path path="circle">
              <a:fillToRect l="50000" t="-80000" r="50000" b="180000"/>
            </a:path>
            <a:tileRect/>
          </a:gradFill>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sz="2000" dirty="0" err="1">
                <a:solidFill>
                  <a:srgbClr val="FF0000"/>
                </a:solidFill>
              </a:rPr>
              <a:t>Zoltán</a:t>
            </a:r>
            <a:r>
              <a:rPr lang="en-US" sz="2000" dirty="0">
                <a:solidFill>
                  <a:srgbClr val="FF0000"/>
                </a:solidFill>
              </a:rPr>
              <a:t> </a:t>
            </a:r>
            <a:r>
              <a:rPr lang="en-US" sz="2000" dirty="0" err="1">
                <a:solidFill>
                  <a:srgbClr val="FF0000"/>
                </a:solidFill>
              </a:rPr>
              <a:t>Kodály</a:t>
            </a:r>
            <a:r>
              <a:rPr lang="en-US" sz="2000" dirty="0">
                <a:solidFill>
                  <a:srgbClr val="FF0000"/>
                </a:solidFill>
              </a:rPr>
              <a:t> </a:t>
            </a:r>
            <a:r>
              <a:rPr lang="de-CH" sz="2000" dirty="0">
                <a:solidFill>
                  <a:srgbClr val="FF0000"/>
                </a:solidFill>
              </a:rPr>
              <a:t>(1882 – 1967)</a:t>
            </a:r>
          </a:p>
          <a:p>
            <a:pPr algn="ctr"/>
            <a:r>
              <a:rPr lang="en-US" dirty="0" err="1"/>
              <a:t>Kodály</a:t>
            </a:r>
            <a:r>
              <a:rPr lang="en-US" sz="2000" i="1" dirty="0">
                <a:solidFill>
                  <a:srgbClr val="FF0000"/>
                </a:solidFill>
              </a:rPr>
              <a:t> </a:t>
            </a:r>
            <a:r>
              <a:rPr lang="fr-CH" dirty="0" err="1"/>
              <a:t>Methode</a:t>
            </a:r>
            <a:endParaRPr lang="fr-CH" dirty="0"/>
          </a:p>
        </p:txBody>
      </p:sp>
    </p:spTree>
    <p:extLst>
      <p:ext uri="{BB962C8B-B14F-4D97-AF65-F5344CB8AC3E}">
        <p14:creationId xmlns:p14="http://schemas.microsoft.com/office/powerpoint/2010/main" val="418578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3000"/>
                                        <p:tgtEl>
                                          <p:spTgt spid="2"/>
                                        </p:tgtEl>
                                      </p:cBhvr>
                                    </p:animEffect>
                                  </p:childTnLst>
                                </p:cTn>
                              </p:par>
                            </p:childTnLst>
                          </p:cTn>
                        </p:par>
                        <p:par>
                          <p:cTn id="8" fill="hold">
                            <p:stCondLst>
                              <p:cond delay="3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Kodály</a:t>
            </a:r>
            <a:endParaRPr lang="en-GB" dirty="0"/>
          </a:p>
        </p:txBody>
      </p:sp>
      <p:sp>
        <p:nvSpPr>
          <p:cNvPr id="3" name="Content Placeholder 2"/>
          <p:cNvSpPr>
            <a:spLocks noGrp="1"/>
          </p:cNvSpPr>
          <p:nvPr>
            <p:ph idx="1"/>
          </p:nvPr>
        </p:nvSpPr>
        <p:spPr>
          <a:xfrm>
            <a:off x="457200" y="1600200"/>
            <a:ext cx="8229600" cy="5121275"/>
          </a:xfrm>
        </p:spPr>
        <p:txBody>
          <a:bodyPr>
            <a:normAutofit lnSpcReduction="10000"/>
          </a:bodyPr>
          <a:lstStyle/>
          <a:p>
            <a:r>
              <a:rPr lang="de-CH" dirty="0" smtClean="0"/>
              <a:t>Berücksichtigung der musikalischen Entwicklungspsychologie</a:t>
            </a:r>
          </a:p>
          <a:p>
            <a:r>
              <a:rPr lang="de-CH" dirty="0" smtClean="0"/>
              <a:t>Stimmbildung: Reinheit der Stimmen im Zusammenklang</a:t>
            </a:r>
          </a:p>
          <a:p>
            <a:r>
              <a:rPr lang="de-CH" dirty="0" smtClean="0"/>
              <a:t>Unterschied zu </a:t>
            </a:r>
            <a:r>
              <a:rPr lang="de-CH" i="1" dirty="0" err="1" smtClean="0"/>
              <a:t>Solfège</a:t>
            </a:r>
            <a:r>
              <a:rPr lang="de-CH" dirty="0" smtClean="0"/>
              <a:t> französischer Prägung?</a:t>
            </a:r>
          </a:p>
          <a:p>
            <a:pPr lvl="1"/>
            <a:r>
              <a:rPr lang="de-CH" dirty="0" smtClean="0"/>
              <a:t>Akzent auf ästhetischem Aspekt</a:t>
            </a:r>
          </a:p>
          <a:p>
            <a:pPr lvl="1"/>
            <a:r>
              <a:rPr lang="de-CH" dirty="0" smtClean="0"/>
              <a:t>Akzent auf Singen</a:t>
            </a:r>
          </a:p>
          <a:p>
            <a:pPr lvl="1"/>
            <a:r>
              <a:rPr lang="de-CH" dirty="0" smtClean="0"/>
              <a:t>Akzent auf Intonation</a:t>
            </a:r>
          </a:p>
          <a:p>
            <a:pPr lvl="1"/>
            <a:r>
              <a:rPr lang="de-CH" dirty="0" smtClean="0"/>
              <a:t>Basis ist die ungarische Volksmusik</a:t>
            </a:r>
            <a:endParaRPr lang="de-CH" dirty="0"/>
          </a:p>
        </p:txBody>
      </p:sp>
      <p:sp>
        <p:nvSpPr>
          <p:cNvPr id="4" name="Slide Number Placeholder 3"/>
          <p:cNvSpPr>
            <a:spLocks noGrp="1"/>
          </p:cNvSpPr>
          <p:nvPr>
            <p:ph type="sldNum" sz="quarter" idx="12"/>
          </p:nvPr>
        </p:nvSpPr>
        <p:spPr/>
        <p:txBody>
          <a:bodyPr/>
          <a:lstStyle/>
          <a:p>
            <a:fld id="{487B05E6-8FA7-1048-BF60-998C2531B643}" type="slidenum">
              <a:rPr lang="en-US" smtClean="0"/>
              <a:t>26</a:t>
            </a:fld>
            <a:endParaRPr lang="en-US"/>
          </a:p>
        </p:txBody>
      </p:sp>
    </p:spTree>
    <p:extLst>
      <p:ext uri="{BB962C8B-B14F-4D97-AF65-F5344CB8AC3E}">
        <p14:creationId xmlns:p14="http://schemas.microsoft.com/office/powerpoint/2010/main" val="128739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solidFill>
                  <a:srgbClr val="FF0000"/>
                </a:solidFill>
              </a:rPr>
              <a:t>Kodály</a:t>
            </a:r>
            <a:endParaRPr lang="de-DE" dirty="0"/>
          </a:p>
        </p:txBody>
      </p:sp>
      <p:sp>
        <p:nvSpPr>
          <p:cNvPr id="3" name="Content Placeholder 2"/>
          <p:cNvSpPr>
            <a:spLocks noGrp="1"/>
          </p:cNvSpPr>
          <p:nvPr>
            <p:ph idx="1"/>
          </p:nvPr>
        </p:nvSpPr>
        <p:spPr>
          <a:xfrm>
            <a:off x="457200" y="2708920"/>
            <a:ext cx="8229600" cy="2029604"/>
          </a:xfrm>
        </p:spPr>
        <p:txBody>
          <a:bodyPr>
            <a:normAutofit/>
          </a:bodyPr>
          <a:lstStyle/>
          <a:p>
            <a:pPr algn="just"/>
            <a:r>
              <a:rPr lang="de-DE" dirty="0" smtClean="0"/>
              <a:t>Vergleich</a:t>
            </a:r>
          </a:p>
          <a:p>
            <a:pPr lvl="1" algn="just"/>
            <a:r>
              <a:rPr lang="de-DE" dirty="0" smtClean="0"/>
              <a:t>Lehrer an einer Dorfschule vs. </a:t>
            </a:r>
          </a:p>
          <a:p>
            <a:pPr lvl="1" algn="just"/>
            <a:r>
              <a:rPr lang="de-DE" dirty="0" smtClean="0"/>
              <a:t>Operndirektor</a:t>
            </a:r>
          </a:p>
        </p:txBody>
      </p:sp>
      <p:sp>
        <p:nvSpPr>
          <p:cNvPr id="4" name="Slide Number Placeholder 3"/>
          <p:cNvSpPr>
            <a:spLocks noGrp="1"/>
          </p:cNvSpPr>
          <p:nvPr>
            <p:ph type="sldNum" sz="quarter" idx="12"/>
          </p:nvPr>
        </p:nvSpPr>
        <p:spPr/>
        <p:txBody>
          <a:bodyPr/>
          <a:lstStyle/>
          <a:p>
            <a:fld id="{487B05E6-8FA7-1048-BF60-998C2531B643}" type="slidenum">
              <a:rPr lang="de-DE" smtClean="0"/>
              <a:t>27</a:t>
            </a:fld>
            <a:endParaRPr lang="de-DE" dirty="0"/>
          </a:p>
        </p:txBody>
      </p:sp>
      <p:sp>
        <p:nvSpPr>
          <p:cNvPr id="6" name="Rectangle 5"/>
          <p:cNvSpPr/>
          <p:nvPr/>
        </p:nvSpPr>
        <p:spPr>
          <a:xfrm>
            <a:off x="457200" y="5877272"/>
            <a:ext cx="5410944" cy="553998"/>
          </a:xfrm>
          <a:prstGeom prst="rect">
            <a:avLst/>
          </a:prstGeom>
        </p:spPr>
        <p:txBody>
          <a:bodyPr wrap="square">
            <a:spAutoFit/>
          </a:bodyPr>
          <a:lstStyle/>
          <a:p>
            <a:r>
              <a:rPr lang="de-DE" sz="1000" dirty="0" smtClean="0"/>
              <a:t>zit. nach Stefanie Stadler Elmer, „</a:t>
            </a:r>
            <a:r>
              <a:rPr lang="de-DE" sz="1000" dirty="0" smtClean="0">
                <a:latin typeface="Arial" charset="0"/>
                <a:ea typeface="ＭＳ Ｐゴシック" pitchFamily="-44" charset="-128"/>
              </a:rPr>
              <a:t>Curriculare Normen der musikpädagogischen Ausbildung von Lehrerinnen und Lehrern“, in: </a:t>
            </a:r>
            <a:r>
              <a:rPr lang="de-DE" sz="1000" i="1" dirty="0" smtClean="0">
                <a:latin typeface="Arial" charset="0"/>
                <a:ea typeface="ＭＳ Ｐゴシック" pitchFamily="-44" charset="-128"/>
              </a:rPr>
              <a:t>Beiträge zur Lehrerbildung</a:t>
            </a:r>
            <a:r>
              <a:rPr lang="de-DE" sz="1000" dirty="0" smtClean="0">
                <a:latin typeface="Arial" charset="0"/>
                <a:ea typeface="ＭＳ Ｐゴシック" pitchFamily="-44" charset="-128"/>
              </a:rPr>
              <a:t>, 22 (3), S. 375-385</a:t>
            </a:r>
          </a:p>
          <a:p>
            <a:endParaRPr lang="de-DE" sz="1000" dirty="0"/>
          </a:p>
        </p:txBody>
      </p:sp>
    </p:spTree>
    <p:extLst>
      <p:ext uri="{BB962C8B-B14F-4D97-AF65-F5344CB8AC3E}">
        <p14:creationId xmlns:p14="http://schemas.microsoft.com/office/powerpoint/2010/main" val="567470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1E2749C5-4A8C-0742-9EAC-1EC4F482B558}"/>
              </a:ext>
            </a:extLst>
          </p:cNvPr>
          <p:cNvGraphicFramePr>
            <a:graphicFrameLocks noGrp="1"/>
          </p:cNvGraphicFramePr>
          <p:nvPr>
            <p:extLst>
              <p:ext uri="{D42A27DB-BD31-4B8C-83A1-F6EECF244321}">
                <p14:modId xmlns:p14="http://schemas.microsoft.com/office/powerpoint/2010/main" val="3434919056"/>
              </p:ext>
            </p:extLst>
          </p:nvPr>
        </p:nvGraphicFramePr>
        <p:xfrm>
          <a:off x="352425" y="1484784"/>
          <a:ext cx="8439150" cy="5120528"/>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562708764"/>
                    </a:ext>
                  </a:extLst>
                </a:gridCol>
                <a:gridCol w="4219575">
                  <a:extLst>
                    <a:ext uri="{9D8B030D-6E8A-4147-A177-3AD203B41FA5}">
                      <a16:colId xmlns:a16="http://schemas.microsoft.com/office/drawing/2014/main" val="2910022979"/>
                    </a:ext>
                  </a:extLst>
                </a:gridCol>
              </a:tblGrid>
              <a:tr h="502906">
                <a:tc>
                  <a:txBody>
                    <a:bodyPr/>
                    <a:lstStyle/>
                    <a:p>
                      <a:pPr algn="ctr"/>
                      <a:r>
                        <a:rPr lang="de-DE" sz="2000" noProof="0">
                          <a:solidFill>
                            <a:schemeClr val="tx1"/>
                          </a:solidFill>
                        </a:rPr>
                        <a:t>F / B (W) / CH (R) </a:t>
                      </a:r>
                      <a:r>
                        <a:rPr lang="de-DE" sz="2000" noProof="0" err="1">
                          <a:solidFill>
                            <a:schemeClr val="tx1"/>
                          </a:solidFill>
                        </a:rPr>
                        <a:t>etc</a:t>
                      </a:r>
                      <a:endParaRPr lang="de-DE" sz="2000" noProof="0">
                        <a:solidFill>
                          <a:schemeClr val="tx1"/>
                        </a:solidFill>
                      </a:endParaRPr>
                    </a:p>
                  </a:txBody>
                  <a:tcPr anchor="ctr">
                    <a:solidFill>
                      <a:srgbClr val="FFFF00"/>
                    </a:solidFill>
                  </a:tcPr>
                </a:tc>
                <a:tc>
                  <a:txBody>
                    <a:bodyPr/>
                    <a:lstStyle/>
                    <a:p>
                      <a:pPr algn="ctr"/>
                      <a:r>
                        <a:rPr lang="de-DE" sz="2000" noProof="0">
                          <a:solidFill>
                            <a:schemeClr val="tx1"/>
                          </a:solidFill>
                        </a:rPr>
                        <a:t>Ungarn</a:t>
                      </a:r>
                    </a:p>
                  </a:txBody>
                  <a:tcPr anchor="ctr">
                    <a:solidFill>
                      <a:srgbClr val="FFFF00"/>
                    </a:solidFill>
                  </a:tcPr>
                </a:tc>
                <a:extLst>
                  <a:ext uri="{0D108BD9-81ED-4DB2-BD59-A6C34878D82A}">
                    <a16:rowId xmlns:a16="http://schemas.microsoft.com/office/drawing/2014/main" val="692003828"/>
                  </a:ext>
                </a:extLst>
              </a:tr>
              <a:tr h="394413">
                <a:tc gridSpan="2">
                  <a:txBody>
                    <a:bodyPr/>
                    <a:lstStyle/>
                    <a:p>
                      <a:pPr algn="ctr"/>
                      <a:r>
                        <a:rPr lang="de-DE" sz="2000" noProof="0">
                          <a:solidFill>
                            <a:schemeClr val="tx1"/>
                          </a:solidFill>
                        </a:rPr>
                        <a:t>« Arezzo » - Silben </a:t>
                      </a:r>
                    </a:p>
                  </a:txBody>
                  <a:tcPr anchor="ctr">
                    <a:solidFill>
                      <a:srgbClr val="FFFF00"/>
                    </a:solidFill>
                  </a:tcPr>
                </a:tc>
                <a:tc hMerge="1">
                  <a:txBody>
                    <a:bodyPr/>
                    <a:lstStyle/>
                    <a:p>
                      <a:endParaRPr lang="de-DE" sz="2000" noProof="0" dirty="0">
                        <a:solidFill>
                          <a:schemeClr val="tx1"/>
                        </a:solidFill>
                      </a:endParaRPr>
                    </a:p>
                  </a:txBody>
                  <a:tcPr>
                    <a:solidFill>
                      <a:srgbClr val="FFFF00"/>
                    </a:solidFill>
                  </a:tcPr>
                </a:tc>
                <a:extLst>
                  <a:ext uri="{0D108BD9-81ED-4DB2-BD59-A6C34878D82A}">
                    <a16:rowId xmlns:a16="http://schemas.microsoft.com/office/drawing/2014/main" val="3921546484"/>
                  </a:ext>
                </a:extLst>
              </a:tr>
              <a:tr h="502906">
                <a:tc>
                  <a:txBody>
                    <a:bodyPr/>
                    <a:lstStyle/>
                    <a:p>
                      <a:r>
                        <a:rPr lang="de-DE" sz="2000" noProof="0">
                          <a:solidFill>
                            <a:schemeClr val="tx1"/>
                          </a:solidFill>
                        </a:rPr>
                        <a:t>Absolute Solmisation</a:t>
                      </a:r>
                    </a:p>
                  </a:txBody>
                  <a:tcPr anchor="ctr">
                    <a:solidFill>
                      <a:srgbClr val="FFFF00"/>
                    </a:solidFill>
                  </a:tcPr>
                </a:tc>
                <a:tc>
                  <a:txBody>
                    <a:bodyPr/>
                    <a:lstStyle/>
                    <a:p>
                      <a:r>
                        <a:rPr lang="de-DE" sz="2000" noProof="0">
                          <a:solidFill>
                            <a:schemeClr val="tx1"/>
                          </a:solidFill>
                        </a:rPr>
                        <a:t>Relative Solmisation</a:t>
                      </a:r>
                    </a:p>
                  </a:txBody>
                  <a:tcPr anchor="ctr">
                    <a:solidFill>
                      <a:srgbClr val="FFFF00"/>
                    </a:solidFill>
                  </a:tcPr>
                </a:tc>
                <a:extLst>
                  <a:ext uri="{0D108BD9-81ED-4DB2-BD59-A6C34878D82A}">
                    <a16:rowId xmlns:a16="http://schemas.microsoft.com/office/drawing/2014/main" val="3832721472"/>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000"/>
                        <a:t>Akzent auf ästhetischem Aspekt</a:t>
                      </a:r>
                      <a:endParaRPr lang="de-DE" sz="2000" noProof="0">
                        <a:solidFill>
                          <a:schemeClr val="tx1"/>
                        </a:solidFill>
                      </a:endParaRPr>
                    </a:p>
                  </a:txBody>
                  <a:tcPr anchor="ctr">
                    <a:solidFill>
                      <a:srgbClr val="FFFF00"/>
                    </a:solidFill>
                  </a:tcPr>
                </a:tc>
                <a:tc row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a:solidFill>
                            <a:schemeClr val="tx1"/>
                          </a:solidFill>
                        </a:rPr>
                        <a:t>Akzent auf Lesefähigkeit</a:t>
                      </a:r>
                    </a:p>
                  </a:txBody>
                  <a:tcPr anchor="ctr">
                    <a:solidFill>
                      <a:srgbClr val="FFFF00"/>
                    </a:solidFill>
                  </a:tcPr>
                </a:tc>
                <a:extLst>
                  <a:ext uri="{0D108BD9-81ED-4DB2-BD59-A6C34878D82A}">
                    <a16:rowId xmlns:a16="http://schemas.microsoft.com/office/drawing/2014/main" val="2219249147"/>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000"/>
                        <a:t>Akzent auf Singen</a:t>
                      </a:r>
                      <a:endParaRPr lang="de-DE" sz="2000" noProof="0">
                        <a:solidFill>
                          <a:schemeClr val="tx1"/>
                        </a:solidFill>
                      </a:endParaRPr>
                    </a:p>
                  </a:txBody>
                  <a:tcPr anchor="ctr">
                    <a:solidFill>
                      <a:srgbClr val="FFFF00"/>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noProof="0" dirty="0">
                        <a:solidFill>
                          <a:schemeClr val="tx1"/>
                        </a:solidFill>
                      </a:endParaRPr>
                    </a:p>
                  </a:txBody>
                  <a:tcPr>
                    <a:solidFill>
                      <a:srgbClr val="FFFF00"/>
                    </a:solidFill>
                  </a:tcPr>
                </a:tc>
                <a:extLst>
                  <a:ext uri="{0D108BD9-81ED-4DB2-BD59-A6C34878D82A}">
                    <a16:rowId xmlns:a16="http://schemas.microsoft.com/office/drawing/2014/main" val="3618207822"/>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000"/>
                        <a:t>Akzent auf Intonation</a:t>
                      </a:r>
                      <a:endParaRPr lang="de-DE" sz="2000" noProof="0">
                        <a:solidFill>
                          <a:schemeClr val="tx1"/>
                        </a:solidFill>
                      </a:endParaRPr>
                    </a:p>
                  </a:txBody>
                  <a:tcPr anchor="ctr">
                    <a:solidFill>
                      <a:srgbClr val="FFFF00"/>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noProof="0" dirty="0">
                        <a:solidFill>
                          <a:schemeClr val="tx1"/>
                        </a:solidFill>
                      </a:endParaRPr>
                    </a:p>
                  </a:txBody>
                  <a:tcPr>
                    <a:solidFill>
                      <a:srgbClr val="FFFF00"/>
                    </a:solidFill>
                  </a:tcPr>
                </a:tc>
                <a:extLst>
                  <a:ext uri="{0D108BD9-81ED-4DB2-BD59-A6C34878D82A}">
                    <a16:rowId xmlns:a16="http://schemas.microsoft.com/office/drawing/2014/main" val="3104207091"/>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2000" noProof="0">
                          <a:solidFill>
                            <a:schemeClr val="tx1"/>
                          </a:solidFill>
                        </a:rPr>
                        <a:t>Akzent auf Entwicklung von Musikalität</a:t>
                      </a:r>
                    </a:p>
                  </a:txBody>
                  <a:tcPr anchor="ctr">
                    <a:solidFill>
                      <a:srgbClr val="FFFF00"/>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noProof="0" dirty="0">
                        <a:solidFill>
                          <a:schemeClr val="tx1"/>
                        </a:solidFill>
                      </a:endParaRPr>
                    </a:p>
                  </a:txBody>
                  <a:tcPr anchor="ctr">
                    <a:solidFill>
                      <a:srgbClr val="FFFF00"/>
                    </a:solidFill>
                  </a:tcPr>
                </a:tc>
                <a:extLst>
                  <a:ext uri="{0D108BD9-81ED-4DB2-BD59-A6C34878D82A}">
                    <a16:rowId xmlns:a16="http://schemas.microsoft.com/office/drawing/2014/main" val="2620094545"/>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000"/>
                        <a:t>Basis ist die ungarische Volksmusik</a:t>
                      </a:r>
                      <a:endParaRPr lang="de-DE" sz="2000" noProof="0">
                        <a:solidFill>
                          <a:schemeClr val="tx1"/>
                        </a:solidFill>
                      </a:endParaRPr>
                    </a:p>
                  </a:txBody>
                  <a:tcPr anchor="ct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a:solidFill>
                            <a:schemeClr val="tx1"/>
                          </a:solidFill>
                        </a:rPr>
                        <a:t>Neu „komponierte“ Übungen</a:t>
                      </a:r>
                    </a:p>
                  </a:txBody>
                  <a:tcPr anchor="ctr">
                    <a:solidFill>
                      <a:srgbClr val="FFFF00"/>
                    </a:solidFill>
                  </a:tcPr>
                </a:tc>
                <a:extLst>
                  <a:ext uri="{0D108BD9-81ED-4DB2-BD59-A6C34878D82A}">
                    <a16:rowId xmlns:a16="http://schemas.microsoft.com/office/drawing/2014/main" val="2326962860"/>
                  </a:ext>
                </a:extLst>
              </a:tr>
              <a:tr h="502906">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2000" noProof="0">
                          <a:solidFill>
                            <a:schemeClr val="tx1"/>
                          </a:solidFill>
                        </a:rPr>
                        <a:t>Vorbereitung für weiterführenden Unterricht</a:t>
                      </a:r>
                    </a:p>
                  </a:txBody>
                  <a:tcPr anchor="ctr">
                    <a:solidFill>
                      <a:srgbClr val="FFFF00"/>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noProof="0" dirty="0">
                        <a:solidFill>
                          <a:schemeClr val="tx1"/>
                        </a:solidFill>
                      </a:endParaRPr>
                    </a:p>
                  </a:txBody>
                  <a:tcPr>
                    <a:solidFill>
                      <a:srgbClr val="FFFF00"/>
                    </a:solidFill>
                  </a:tcPr>
                </a:tc>
                <a:extLst>
                  <a:ext uri="{0D108BD9-81ED-4DB2-BD59-A6C34878D82A}">
                    <a16:rowId xmlns:a16="http://schemas.microsoft.com/office/drawing/2014/main" val="1455080109"/>
                  </a:ext>
                </a:extLst>
              </a:tr>
              <a:tr h="5029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2000" noProof="0">
                        <a:solidFill>
                          <a:schemeClr val="tx1"/>
                        </a:solidFill>
                      </a:endParaRPr>
                    </a:p>
                  </a:txBody>
                  <a:tcPr anchor="ct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a:solidFill>
                            <a:schemeClr val="tx1"/>
                          </a:solidFill>
                        </a:rPr>
                        <a:t>Wurde oft zum Selbstzweck</a:t>
                      </a:r>
                    </a:p>
                  </a:txBody>
                  <a:tcPr anchor="ctr">
                    <a:solidFill>
                      <a:srgbClr val="FFFF00"/>
                    </a:solidFill>
                  </a:tcPr>
                </a:tc>
                <a:extLst>
                  <a:ext uri="{0D108BD9-81ED-4DB2-BD59-A6C34878D82A}">
                    <a16:rowId xmlns:a16="http://schemas.microsoft.com/office/drawing/2014/main" val="3455674107"/>
                  </a:ext>
                </a:extLst>
              </a:tr>
            </a:tbl>
          </a:graphicData>
        </a:graphic>
      </p:graphicFrame>
      <p:sp>
        <p:nvSpPr>
          <p:cNvPr id="2" name="Title 1"/>
          <p:cNvSpPr>
            <a:spLocks noGrp="1"/>
          </p:cNvSpPr>
          <p:nvPr>
            <p:ph type="title"/>
          </p:nvPr>
        </p:nvSpPr>
        <p:spPr>
          <a:xfrm>
            <a:off x="457200" y="548680"/>
            <a:ext cx="8229600" cy="61400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US" err="1"/>
              <a:t>Kodály</a:t>
            </a:r>
            <a:r>
              <a:rPr lang="en-US"/>
              <a:t> – </a:t>
            </a:r>
            <a:r>
              <a:rPr lang="de-CH"/>
              <a:t>Parallelen und Unterschiede zu </a:t>
            </a:r>
            <a:r>
              <a:rPr lang="de-CH" err="1"/>
              <a:t>Solfège</a:t>
            </a:r>
            <a:r>
              <a:rPr lang="de-CH"/>
              <a:t> französischer Prägung?</a:t>
            </a:r>
            <a:br>
              <a:rPr lang="de-CH"/>
            </a:br>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28</a:t>
            </a:fld>
            <a:endParaRPr lang="en-US"/>
          </a:p>
        </p:txBody>
      </p:sp>
    </p:spTree>
    <p:extLst>
      <p:ext uri="{BB962C8B-B14F-4D97-AF65-F5344CB8AC3E}">
        <p14:creationId xmlns:p14="http://schemas.microsoft.com/office/powerpoint/2010/main" val="232742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03" y="154716"/>
            <a:ext cx="8229600" cy="50485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de-CH"/>
              <a:t>Ungarische Solfège-Methode</a:t>
            </a:r>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29</a:t>
            </a:fld>
            <a:endParaRPr lang="en-US"/>
          </a:p>
        </p:txBody>
      </p:sp>
      <p:sp>
        <p:nvSpPr>
          <p:cNvPr id="6" name="Rectangle 5"/>
          <p:cNvSpPr/>
          <p:nvPr/>
        </p:nvSpPr>
        <p:spPr>
          <a:xfrm>
            <a:off x="375012" y="836712"/>
            <a:ext cx="840698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normAutofit fontScale="92500" lnSpcReduction="10000"/>
          </a:bodyPr>
          <a:lstStyle/>
          <a:p>
            <a:pPr marL="342900" indent="-342900">
              <a:spcBef>
                <a:spcPct val="20000"/>
              </a:spcBef>
              <a:buChar char="•"/>
            </a:pPr>
            <a:r>
              <a:rPr lang="de-CH" sz="3200" dirty="0" smtClean="0">
                <a:latin typeface="+mn-lt"/>
                <a:ea typeface="+mn-ea"/>
              </a:rPr>
              <a:t>Beispiel</a:t>
            </a:r>
            <a:endParaRPr lang="de-CH" sz="3200" dirty="0">
              <a:latin typeface="+mn-lt"/>
              <a:ea typeface="+mn-ea"/>
            </a:endParaRPr>
          </a:p>
          <a:p>
            <a:pPr marL="742950" lvl="1" indent="-285750">
              <a:spcBef>
                <a:spcPct val="20000"/>
              </a:spcBef>
              <a:buChar char="–"/>
            </a:pPr>
            <a:r>
              <a:rPr lang="de-CH" sz="2800" dirty="0">
                <a:latin typeface="+mn-lt"/>
              </a:rPr>
              <a:t>Ästhetischer Anspruch: 2st viertönig halbtonfrei auf Basis eines </a:t>
            </a:r>
            <a:r>
              <a:rPr lang="de-CH" sz="2800" dirty="0" smtClean="0">
                <a:latin typeface="+mn-lt"/>
              </a:rPr>
              <a:t>Volkslieds</a:t>
            </a:r>
            <a:endParaRPr lang="de-CH" sz="2800" dirty="0">
              <a:latin typeface="+mn-lt"/>
            </a:endParaRPr>
          </a:p>
          <a:p>
            <a:pPr marL="742950" lvl="1" indent="-285750">
              <a:spcBef>
                <a:spcPct val="20000"/>
              </a:spcBef>
              <a:buChar char="–"/>
            </a:pPr>
            <a:r>
              <a:rPr lang="de-CH" sz="2800" dirty="0">
                <a:latin typeface="+mn-lt"/>
              </a:rPr>
              <a:t>Entwicklung von Hörkompetenz und Musikalität</a:t>
            </a:r>
          </a:p>
          <a:p>
            <a:pPr marL="742950" lvl="1" indent="-285750">
              <a:spcBef>
                <a:spcPct val="20000"/>
              </a:spcBef>
              <a:buChar char="–"/>
            </a:pPr>
            <a:r>
              <a:rPr lang="de-CH" sz="2800" dirty="0">
                <a:latin typeface="+mn-lt"/>
              </a:rPr>
              <a:t>Musikalische Lesekompetenz nachgeordnet</a:t>
            </a:r>
          </a:p>
          <a:p>
            <a:pPr marL="742950" lvl="1" indent="-285750">
              <a:spcBef>
                <a:spcPct val="20000"/>
              </a:spcBef>
              <a:buChar char="–"/>
            </a:pPr>
            <a:r>
              <a:rPr lang="de-CH" sz="2800" dirty="0">
                <a:latin typeface="+mn-lt"/>
              </a:rPr>
              <a:t>Relative Solmisation</a:t>
            </a:r>
          </a:p>
        </p:txBody>
      </p:sp>
      <p:pic>
        <p:nvPicPr>
          <p:cNvPr id="5" name="-Solfege_18_Kodaly_Cla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0729" y="4509415"/>
            <a:ext cx="3002541" cy="1688929"/>
          </a:xfrm>
          <a:prstGeom prst="rect">
            <a:avLst/>
          </a:prstGeom>
        </p:spPr>
      </p:pic>
    </p:spTree>
    <p:extLst>
      <p:ext uri="{BB962C8B-B14F-4D97-AF65-F5344CB8AC3E}">
        <p14:creationId xmlns:p14="http://schemas.microsoft.com/office/powerpoint/2010/main" val="4149787145"/>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i="1" dirty="0"/>
              <a:t>Ad </a:t>
            </a:r>
            <a:r>
              <a:rPr lang="de-CH" i="1" dirty="0" err="1"/>
              <a:t>inveniendum</a:t>
            </a:r>
            <a:r>
              <a:rPr lang="de-CH" i="1" dirty="0"/>
              <a:t> </a:t>
            </a:r>
            <a:r>
              <a:rPr lang="de-CH" i="1" dirty="0" err="1"/>
              <a:t>ignotum</a:t>
            </a:r>
            <a:r>
              <a:rPr lang="de-CH" i="1" dirty="0"/>
              <a:t> </a:t>
            </a:r>
            <a:r>
              <a:rPr lang="de-CH" i="1" dirty="0" err="1"/>
              <a:t>cantum</a:t>
            </a:r>
            <a:endParaRPr lang="en-GB" i="1" dirty="0"/>
          </a:p>
        </p:txBody>
      </p:sp>
      <p:sp>
        <p:nvSpPr>
          <p:cNvPr id="3" name="Content Placeholder 2"/>
          <p:cNvSpPr>
            <a:spLocks noGrp="1"/>
          </p:cNvSpPr>
          <p:nvPr>
            <p:ph idx="1"/>
          </p:nvPr>
        </p:nvSpPr>
        <p:spPr/>
        <p:txBody>
          <a:bodyPr>
            <a:normAutofit/>
          </a:bodyPr>
          <a:lstStyle/>
          <a:p>
            <a:r>
              <a:rPr lang="de-CH" dirty="0"/>
              <a:t>Guido v. Arezzos geniales Konzept zum Erlernen unbekannter Lieder</a:t>
            </a:r>
          </a:p>
          <a:p>
            <a:pPr lvl="1"/>
            <a:r>
              <a:rPr lang="de-CH" dirty="0"/>
              <a:t>Von der oralen zur schriftlichen Überlieferung</a:t>
            </a:r>
          </a:p>
          <a:p>
            <a:pPr lvl="1"/>
            <a:r>
              <a:rPr lang="de-CH" dirty="0"/>
              <a:t>Vom </a:t>
            </a:r>
            <a:r>
              <a:rPr lang="de-CH" i="1" dirty="0" err="1"/>
              <a:t>campo</a:t>
            </a:r>
            <a:r>
              <a:rPr lang="de-CH" i="1" dirty="0"/>
              <a:t> </a:t>
            </a:r>
            <a:r>
              <a:rPr lang="de-CH" i="1" dirty="0" err="1"/>
              <a:t>aperto</a:t>
            </a:r>
            <a:r>
              <a:rPr lang="de-CH" i="1" dirty="0"/>
              <a:t> </a:t>
            </a:r>
            <a:r>
              <a:rPr lang="de-CH" dirty="0"/>
              <a:t>zum Liniensystem</a:t>
            </a:r>
          </a:p>
          <a:p>
            <a:pPr lvl="1"/>
            <a:r>
              <a:rPr lang="de-CH" dirty="0"/>
              <a:t>Von den Neumen zu den Solmisationslinien</a:t>
            </a:r>
          </a:p>
          <a:p>
            <a:pPr lvl="1"/>
            <a:r>
              <a:rPr lang="de-CH" dirty="0"/>
              <a:t>Vom Auswendiglernen zur mechanischen Aneignung von Notentexten</a:t>
            </a:r>
          </a:p>
          <a:p>
            <a:pPr lvl="1"/>
            <a:endParaRPr lang="de-CH" dirty="0"/>
          </a:p>
          <a:p>
            <a:endParaRPr lang="en-GB" dirty="0"/>
          </a:p>
        </p:txBody>
      </p:sp>
      <p:sp>
        <p:nvSpPr>
          <p:cNvPr id="4" name="Slide Number Placeholder 3"/>
          <p:cNvSpPr>
            <a:spLocks noGrp="1"/>
          </p:cNvSpPr>
          <p:nvPr>
            <p:ph type="sldNum" sz="quarter" idx="12"/>
          </p:nvPr>
        </p:nvSpPr>
        <p:spPr/>
        <p:txBody>
          <a:bodyPr/>
          <a:lstStyle/>
          <a:p>
            <a:fld id="{487B05E6-8FA7-1048-BF60-998C2531B643}" type="slidenum">
              <a:rPr lang="en-US" smtClean="0"/>
              <a:t>3</a:t>
            </a:fld>
            <a:endParaRPr lang="en-US"/>
          </a:p>
        </p:txBody>
      </p:sp>
    </p:spTree>
    <p:extLst>
      <p:ext uri="{BB962C8B-B14F-4D97-AF65-F5344CB8AC3E}">
        <p14:creationId xmlns:p14="http://schemas.microsoft.com/office/powerpoint/2010/main" val="1044034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531"/>
            <a:ext cx="8229600" cy="504851"/>
          </a:xfrm>
        </p:spPr>
        <p:txBody>
          <a:bodyPr>
            <a:normAutofit fontScale="90000"/>
          </a:bodyPr>
          <a:lstStyle/>
          <a:p>
            <a:r>
              <a:rPr lang="de-CH" dirty="0"/>
              <a:t>Ungarische </a:t>
            </a:r>
            <a:r>
              <a:rPr lang="de-CH" dirty="0" err="1"/>
              <a:t>Solfège</a:t>
            </a:r>
            <a:r>
              <a:rPr lang="de-CH" dirty="0"/>
              <a:t>-Methode</a:t>
            </a:r>
            <a:br>
              <a:rPr lang="de-CH" dirty="0"/>
            </a:br>
            <a:endParaRPr lang="en-GB" dirty="0"/>
          </a:p>
        </p:txBody>
      </p:sp>
      <p:sp>
        <p:nvSpPr>
          <p:cNvPr id="4" name="Slide Number Placeholder 3"/>
          <p:cNvSpPr>
            <a:spLocks noGrp="1"/>
          </p:cNvSpPr>
          <p:nvPr>
            <p:ph type="sldNum" sz="quarter" idx="12"/>
          </p:nvPr>
        </p:nvSpPr>
        <p:spPr/>
        <p:txBody>
          <a:bodyPr/>
          <a:lstStyle/>
          <a:p>
            <a:fld id="{487B05E6-8FA7-1048-BF60-998C2531B643}" type="slidenum">
              <a:rPr lang="en-US" smtClean="0"/>
              <a:t>30</a:t>
            </a:fld>
            <a:endParaRPr lang="en-US"/>
          </a:p>
        </p:txBody>
      </p:sp>
      <p:sp>
        <p:nvSpPr>
          <p:cNvPr id="6" name="Rectangle 5"/>
          <p:cNvSpPr/>
          <p:nvPr/>
        </p:nvSpPr>
        <p:spPr>
          <a:xfrm>
            <a:off x="677484" y="756084"/>
            <a:ext cx="6928500" cy="3046988"/>
          </a:xfrm>
          <a:prstGeom prst="rect">
            <a:avLst/>
          </a:prstGeom>
        </p:spPr>
        <p:txBody>
          <a:bodyPr wrap="none">
            <a:spAutoFit/>
          </a:bodyPr>
          <a:lstStyle/>
          <a:p>
            <a:pPr marL="285750" indent="-285750">
              <a:buFont typeface="Arial" panose="020B0604020202020204" pitchFamily="34" charset="0"/>
              <a:buChar char="•"/>
            </a:pPr>
            <a:r>
              <a:rPr lang="de-CH" sz="2400" dirty="0" smtClean="0"/>
              <a:t>Handzeichen</a:t>
            </a:r>
          </a:p>
          <a:p>
            <a:pPr marL="285750" indent="-285750">
              <a:buFont typeface="Arial" panose="020B0604020202020204" pitchFamily="34" charset="0"/>
              <a:buChar char="•"/>
            </a:pPr>
            <a:r>
              <a:rPr lang="de-CH" sz="2400" dirty="0" smtClean="0"/>
              <a:t>Ästhetischer </a:t>
            </a:r>
            <a:r>
              <a:rPr lang="de-CH" sz="2400" dirty="0"/>
              <a:t>Anspruch: </a:t>
            </a:r>
          </a:p>
          <a:p>
            <a:pPr marL="800100" lvl="1" indent="-342900">
              <a:buFont typeface="Calibri" panose="020F0502020204030204" pitchFamily="34" charset="0"/>
              <a:buChar char="−"/>
            </a:pPr>
            <a:r>
              <a:rPr lang="de-CH" sz="2400" dirty="0"/>
              <a:t>Dreitönig</a:t>
            </a:r>
          </a:p>
          <a:p>
            <a:pPr marL="800100" lvl="1" indent="-342900">
              <a:buFont typeface="Calibri" panose="020F0502020204030204" pitchFamily="34" charset="0"/>
              <a:buChar char="−"/>
            </a:pPr>
            <a:r>
              <a:rPr lang="de-CH" sz="2400" dirty="0"/>
              <a:t>2st pentatonisch halbtonfrei auf </a:t>
            </a:r>
            <a:br>
              <a:rPr lang="de-CH" sz="2400" dirty="0"/>
            </a:br>
            <a:r>
              <a:rPr lang="de-CH" sz="2400" dirty="0"/>
              <a:t>Basis eines </a:t>
            </a:r>
            <a:r>
              <a:rPr lang="de-CH" sz="2400" dirty="0" err="1"/>
              <a:t>Vlk.s</a:t>
            </a:r>
            <a:endParaRPr lang="de-CH" sz="2400" dirty="0"/>
          </a:p>
          <a:p>
            <a:pPr marL="285750" indent="-285750">
              <a:buFont typeface="Arial" panose="020B0604020202020204" pitchFamily="34" charset="0"/>
              <a:buChar char="•"/>
            </a:pPr>
            <a:r>
              <a:rPr lang="de-CH" sz="2400" dirty="0"/>
              <a:t>Entwicklung von Hörkompetenz und Musikalität</a:t>
            </a:r>
          </a:p>
          <a:p>
            <a:pPr marL="285750" indent="-285750">
              <a:buFont typeface="Arial" panose="020B0604020202020204" pitchFamily="34" charset="0"/>
              <a:buChar char="•"/>
            </a:pPr>
            <a:r>
              <a:rPr lang="de-CH" sz="2400" dirty="0"/>
              <a:t>Musikalische Lesekompetenz nachgeordnet</a:t>
            </a:r>
          </a:p>
          <a:p>
            <a:pPr marL="285750" indent="-285750">
              <a:buFont typeface="Arial" panose="020B0604020202020204" pitchFamily="34" charset="0"/>
              <a:buChar char="•"/>
            </a:pPr>
            <a:r>
              <a:rPr lang="de-CH" dirty="0"/>
              <a:t>Relative Solmisation</a:t>
            </a:r>
            <a:endParaRPr lang="de-CH" sz="2400" dirty="0"/>
          </a:p>
        </p:txBody>
      </p:sp>
    </p:spTree>
    <p:extLst>
      <p:ext uri="{BB962C8B-B14F-4D97-AF65-F5344CB8AC3E}">
        <p14:creationId xmlns:p14="http://schemas.microsoft.com/office/powerpoint/2010/main" val="29342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D0EA5-A26A-2340-978E-D9FE37A8BA76}"/>
              </a:ext>
            </a:extLst>
          </p:cNvPr>
          <p:cNvSpPr>
            <a:spLocks noGrp="1"/>
          </p:cNvSpPr>
          <p:nvPr>
            <p:ph type="title"/>
          </p:nvPr>
        </p:nvSpPr>
        <p:spPr/>
        <p:txBody>
          <a:bodyPr/>
          <a:lstStyle/>
          <a:p>
            <a:r>
              <a:rPr lang="de-DE" dirty="0" smtClean="0"/>
              <a:t>Diskussion</a:t>
            </a:r>
            <a:endParaRPr lang="de-DE" dirty="0"/>
          </a:p>
        </p:txBody>
      </p:sp>
      <p:sp>
        <p:nvSpPr>
          <p:cNvPr id="3" name="Inhaltsplatzhalter 2">
            <a:extLst>
              <a:ext uri="{FF2B5EF4-FFF2-40B4-BE49-F238E27FC236}">
                <a16:creationId xmlns:a16="http://schemas.microsoft.com/office/drawing/2014/main" id="{2CE9B296-3ACA-5948-BFB7-E19CF15BD6B0}"/>
              </a:ext>
            </a:extLst>
          </p:cNvPr>
          <p:cNvSpPr>
            <a:spLocks noGrp="1"/>
          </p:cNvSpPr>
          <p:nvPr>
            <p:ph idx="1"/>
          </p:nvPr>
        </p:nvSpPr>
        <p:spPr/>
        <p:txBody>
          <a:bodyPr>
            <a:normAutofit/>
          </a:bodyPr>
          <a:lstStyle/>
          <a:p>
            <a:r>
              <a:rPr lang="de-DE" dirty="0" smtClean="0"/>
              <a:t>Auf Frankreich bezogen: Anpassung der Methode im Hinblick auf eine „neue musikalische Ästhetik“: aktuelle Musik, Jazz, Weltmusik usw.</a:t>
            </a:r>
          </a:p>
          <a:p>
            <a:pPr lvl="1"/>
            <a:r>
              <a:rPr lang="de-DE" dirty="0" smtClean="0"/>
              <a:t>Neue Angebote online</a:t>
            </a:r>
          </a:p>
          <a:p>
            <a:pPr lvl="4"/>
            <a:r>
              <a:rPr lang="de-DE" sz="1000" dirty="0" smtClean="0"/>
              <a:t>Lucie Large, </a:t>
            </a:r>
            <a:r>
              <a:rPr lang="de-DE" sz="1000" i="1" dirty="0" err="1" smtClean="0"/>
              <a:t>Redonner</a:t>
            </a:r>
            <a:r>
              <a:rPr lang="de-DE" sz="1000" i="1" dirty="0" smtClean="0"/>
              <a:t> du sens au </a:t>
            </a:r>
            <a:r>
              <a:rPr lang="de-DE" sz="1000" i="1" dirty="0" err="1" smtClean="0"/>
              <a:t>cours</a:t>
            </a:r>
            <a:r>
              <a:rPr lang="de-DE" sz="1000" i="1" dirty="0" smtClean="0"/>
              <a:t> de </a:t>
            </a:r>
            <a:r>
              <a:rPr lang="de-DE" sz="1000" i="1" dirty="0" err="1" smtClean="0"/>
              <a:t>formation</a:t>
            </a:r>
            <a:r>
              <a:rPr lang="de-DE" sz="1000" i="1" dirty="0" smtClean="0"/>
              <a:t> </a:t>
            </a:r>
            <a:r>
              <a:rPr lang="de-DE" sz="1000" i="1" dirty="0" err="1" smtClean="0"/>
              <a:t>musicale</a:t>
            </a:r>
            <a:r>
              <a:rPr lang="de-DE" sz="1000" i="1" dirty="0" smtClean="0"/>
              <a:t> </a:t>
            </a:r>
            <a:r>
              <a:rPr lang="de-DE" sz="1000" i="1" dirty="0" err="1" smtClean="0"/>
              <a:t>auhourd’hui</a:t>
            </a:r>
            <a:r>
              <a:rPr lang="de-DE" sz="1000" dirty="0" smtClean="0"/>
              <a:t>; </a:t>
            </a:r>
            <a:r>
              <a:rPr lang="de-DE" sz="1000" dirty="0" err="1" smtClean="0"/>
              <a:t>Cefedem</a:t>
            </a:r>
            <a:r>
              <a:rPr lang="de-DE" sz="1000" dirty="0" smtClean="0"/>
              <a:t> Auvergne-Rhône-Alpes 2017</a:t>
            </a:r>
          </a:p>
          <a:p>
            <a:r>
              <a:rPr lang="de-DE" dirty="0" smtClean="0"/>
              <a:t>Auf Ungarn bezogen: Anpassung an das mediale Zeitalter (Laszlo Nemes)</a:t>
            </a:r>
            <a:endParaRPr lang="de-DE" dirty="0"/>
          </a:p>
        </p:txBody>
      </p:sp>
      <p:sp>
        <p:nvSpPr>
          <p:cNvPr id="4" name="Foliennummernplatzhalter 3">
            <a:extLst>
              <a:ext uri="{FF2B5EF4-FFF2-40B4-BE49-F238E27FC236}">
                <a16:creationId xmlns:a16="http://schemas.microsoft.com/office/drawing/2014/main" id="{59F627CF-8ADA-0045-8098-71E3B6EFB73B}"/>
              </a:ext>
            </a:extLst>
          </p:cNvPr>
          <p:cNvSpPr>
            <a:spLocks noGrp="1"/>
          </p:cNvSpPr>
          <p:nvPr>
            <p:ph type="sldNum" sz="quarter" idx="12"/>
          </p:nvPr>
        </p:nvSpPr>
        <p:spPr/>
        <p:txBody>
          <a:bodyPr/>
          <a:lstStyle/>
          <a:p>
            <a:fld id="{487B05E6-8FA7-1048-BF60-998C2531B643}" type="slidenum">
              <a:rPr lang="de-DE" smtClean="0"/>
              <a:t>31</a:t>
            </a:fld>
            <a:endParaRPr lang="de-DE" dirty="0"/>
          </a:p>
        </p:txBody>
      </p:sp>
    </p:spTree>
    <p:extLst>
      <p:ext uri="{BB962C8B-B14F-4D97-AF65-F5344CB8AC3E}">
        <p14:creationId xmlns:p14="http://schemas.microsoft.com/office/powerpoint/2010/main" val="40940851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D0EA5-A26A-2340-978E-D9FE37A8BA76}"/>
              </a:ext>
            </a:extLst>
          </p:cNvPr>
          <p:cNvSpPr>
            <a:spLocks noGrp="1"/>
          </p:cNvSpPr>
          <p:nvPr>
            <p:ph type="title"/>
          </p:nvPr>
        </p:nvSpPr>
        <p:spPr/>
        <p:txBody>
          <a:bodyPr/>
          <a:lstStyle/>
          <a:p>
            <a:r>
              <a:rPr lang="fr-FR" err="1"/>
              <a:t>Diskussion</a:t>
            </a:r>
            <a:endParaRPr lang="de-DE"/>
          </a:p>
        </p:txBody>
      </p:sp>
      <p:sp>
        <p:nvSpPr>
          <p:cNvPr id="3" name="Inhaltsplatzhalter 2">
            <a:extLst>
              <a:ext uri="{FF2B5EF4-FFF2-40B4-BE49-F238E27FC236}">
                <a16:creationId xmlns:a16="http://schemas.microsoft.com/office/drawing/2014/main" id="{2CE9B296-3ACA-5948-BFB7-E19CF15BD6B0}"/>
              </a:ext>
            </a:extLst>
          </p:cNvPr>
          <p:cNvSpPr>
            <a:spLocks noGrp="1"/>
          </p:cNvSpPr>
          <p:nvPr>
            <p:ph idx="1"/>
          </p:nvPr>
        </p:nvSpPr>
        <p:spPr/>
        <p:txBody>
          <a:bodyPr>
            <a:normAutofit fontScale="92500" lnSpcReduction="20000"/>
          </a:bodyPr>
          <a:lstStyle/>
          <a:p>
            <a:r>
              <a:rPr lang="de-DE"/>
              <a:t>Immaterielles Kulturerbe der UNESCO</a:t>
            </a:r>
          </a:p>
          <a:p>
            <a:pPr lvl="1"/>
            <a:r>
              <a:rPr lang="de-DE"/>
              <a:t>Ungarische Tanzhausmethode</a:t>
            </a:r>
          </a:p>
          <a:p>
            <a:pPr lvl="1"/>
            <a:r>
              <a:rPr lang="de-DE" err="1"/>
              <a:t>Kodály</a:t>
            </a:r>
            <a:r>
              <a:rPr lang="de-DE"/>
              <a:t>-Konzept</a:t>
            </a:r>
          </a:p>
          <a:p>
            <a:pPr lvl="1"/>
            <a:r>
              <a:rPr lang="de-DE"/>
              <a:t>Wieso nicht die </a:t>
            </a:r>
            <a:r>
              <a:rPr lang="de-DE" err="1"/>
              <a:t>Solfège</a:t>
            </a:r>
            <a:r>
              <a:rPr lang="de-DE"/>
              <a:t>-Methode?</a:t>
            </a:r>
          </a:p>
          <a:p>
            <a:pPr lvl="2">
              <a:buFont typeface="Wingdings" panose="05000000000000000000" pitchFamily="2" charset="2"/>
              <a:buChar char="§"/>
            </a:pPr>
            <a:r>
              <a:rPr lang="de-DE"/>
              <a:t>1000 Jahre alt</a:t>
            </a:r>
          </a:p>
          <a:p>
            <a:pPr lvl="2">
              <a:buFont typeface="Wingdings" panose="05000000000000000000" pitchFamily="2" charset="2"/>
              <a:buChar char="§"/>
            </a:pPr>
            <a:r>
              <a:rPr lang="de-DE"/>
              <a:t>Umstritten und oft angepasst </a:t>
            </a:r>
          </a:p>
          <a:p>
            <a:pPr lvl="2">
              <a:buFont typeface="Wingdings" panose="05000000000000000000" pitchFamily="2" charset="2"/>
              <a:buChar char="§"/>
            </a:pPr>
            <a:r>
              <a:rPr lang="de-DE"/>
              <a:t>Nationale Ausprägungen</a:t>
            </a:r>
          </a:p>
          <a:p>
            <a:pPr lvl="2">
              <a:buFont typeface="Wingdings" panose="05000000000000000000" pitchFamily="2" charset="2"/>
              <a:buChar char="§"/>
            </a:pPr>
            <a:r>
              <a:rPr lang="de-DE" err="1"/>
              <a:t>Kodály</a:t>
            </a:r>
            <a:r>
              <a:rPr lang="de-DE"/>
              <a:t>-Konzept als ein Teil davon mit musikästhetischem und musikethnologischem Anspruch?</a:t>
            </a:r>
          </a:p>
          <a:p>
            <a:pPr lvl="2">
              <a:buFont typeface="Wingdings" panose="05000000000000000000" pitchFamily="2" charset="2"/>
              <a:buChar char="§"/>
            </a:pPr>
            <a:r>
              <a:rPr lang="de-DE" err="1"/>
              <a:t>Kodály</a:t>
            </a:r>
            <a:r>
              <a:rPr lang="de-DE"/>
              <a:t>-Konzept wäre ohne Guido v. Arezzos System nicht denkbar</a:t>
            </a:r>
          </a:p>
          <a:p>
            <a:pPr lvl="1"/>
            <a:endParaRPr lang="de-DE"/>
          </a:p>
          <a:p>
            <a:pPr lvl="1"/>
            <a:endParaRPr lang="de-DE"/>
          </a:p>
        </p:txBody>
      </p:sp>
      <p:sp>
        <p:nvSpPr>
          <p:cNvPr id="4" name="Foliennummernplatzhalter 3">
            <a:extLst>
              <a:ext uri="{FF2B5EF4-FFF2-40B4-BE49-F238E27FC236}">
                <a16:creationId xmlns:a16="http://schemas.microsoft.com/office/drawing/2014/main" id="{59F627CF-8ADA-0045-8098-71E3B6EFB73B}"/>
              </a:ext>
            </a:extLst>
          </p:cNvPr>
          <p:cNvSpPr>
            <a:spLocks noGrp="1"/>
          </p:cNvSpPr>
          <p:nvPr>
            <p:ph type="sldNum" sz="quarter" idx="12"/>
          </p:nvPr>
        </p:nvSpPr>
        <p:spPr/>
        <p:txBody>
          <a:bodyPr/>
          <a:lstStyle/>
          <a:p>
            <a:fld id="{487B05E6-8FA7-1048-BF60-998C2531B643}" type="slidenum">
              <a:rPr lang="de-DE" smtClean="0"/>
              <a:t>32</a:t>
            </a:fld>
            <a:endParaRPr lang="de-DE"/>
          </a:p>
        </p:txBody>
      </p:sp>
    </p:spTree>
    <p:extLst>
      <p:ext uri="{BB962C8B-B14F-4D97-AF65-F5344CB8AC3E}">
        <p14:creationId xmlns:p14="http://schemas.microsoft.com/office/powerpoint/2010/main" val="18233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D0EA5-A26A-2340-978E-D9FE37A8BA76}"/>
              </a:ext>
            </a:extLst>
          </p:cNvPr>
          <p:cNvSpPr>
            <a:spLocks noGrp="1"/>
          </p:cNvSpPr>
          <p:nvPr>
            <p:ph type="title"/>
          </p:nvPr>
        </p:nvSpPr>
        <p:spPr>
          <a:xfrm>
            <a:off x="457200" y="41275"/>
            <a:ext cx="8229600" cy="1143000"/>
          </a:xfrm>
        </p:spPr>
        <p:txBody>
          <a:bodyPr/>
          <a:lstStyle/>
          <a:p>
            <a:r>
              <a:rPr lang="fr-FR" err="1"/>
              <a:t>Diskussion</a:t>
            </a:r>
            <a:endParaRPr lang="fr-FR"/>
          </a:p>
        </p:txBody>
      </p:sp>
      <p:sp>
        <p:nvSpPr>
          <p:cNvPr id="3" name="Inhaltsplatzhalter 2">
            <a:extLst>
              <a:ext uri="{FF2B5EF4-FFF2-40B4-BE49-F238E27FC236}">
                <a16:creationId xmlns:a16="http://schemas.microsoft.com/office/drawing/2014/main" id="{2CE9B296-3ACA-5948-BFB7-E19CF15BD6B0}"/>
              </a:ext>
            </a:extLst>
          </p:cNvPr>
          <p:cNvSpPr>
            <a:spLocks noGrp="1"/>
          </p:cNvSpPr>
          <p:nvPr>
            <p:ph idx="1"/>
          </p:nvPr>
        </p:nvSpPr>
        <p:spPr>
          <a:xfrm>
            <a:off x="457200" y="1556792"/>
            <a:ext cx="8229600" cy="4044925"/>
          </a:xfrm>
        </p:spPr>
        <p:txBody>
          <a:bodyPr>
            <a:normAutofit/>
          </a:bodyPr>
          <a:lstStyle/>
          <a:p>
            <a:r>
              <a:rPr lang="de-DE"/>
              <a:t>Traditionen trennen, führen aber nicht zum Konflikt, sondern zu gegenseitigem Respekt und Anerkennung </a:t>
            </a:r>
          </a:p>
          <a:p>
            <a:pPr lvl="1"/>
            <a:r>
              <a:rPr lang="de-DE"/>
              <a:t>Hans Herwig, Leiter des Konservatoriums / Landesmusikschule Luxemburg 1940–1945</a:t>
            </a:r>
          </a:p>
          <a:p>
            <a:pPr lvl="1"/>
            <a:r>
              <a:rPr lang="de-DE"/>
              <a:t>Anerkennung des französischen Unterrichtkonzepts in Sachen Musik</a:t>
            </a:r>
          </a:p>
        </p:txBody>
      </p:sp>
      <p:sp>
        <p:nvSpPr>
          <p:cNvPr id="4" name="Foliennummernplatzhalter 3">
            <a:extLst>
              <a:ext uri="{FF2B5EF4-FFF2-40B4-BE49-F238E27FC236}">
                <a16:creationId xmlns:a16="http://schemas.microsoft.com/office/drawing/2014/main" id="{59F627CF-8ADA-0045-8098-71E3B6EFB73B}"/>
              </a:ext>
            </a:extLst>
          </p:cNvPr>
          <p:cNvSpPr>
            <a:spLocks noGrp="1"/>
          </p:cNvSpPr>
          <p:nvPr>
            <p:ph type="sldNum" sz="quarter" idx="12"/>
          </p:nvPr>
        </p:nvSpPr>
        <p:spPr/>
        <p:txBody>
          <a:bodyPr/>
          <a:lstStyle/>
          <a:p>
            <a:fld id="{487B05E6-8FA7-1048-BF60-998C2531B643}" type="slidenum">
              <a:rPr lang="en-US" smtClean="0"/>
              <a:t>33</a:t>
            </a:fld>
            <a:endParaRPr lang="en-US"/>
          </a:p>
        </p:txBody>
      </p:sp>
    </p:spTree>
    <p:extLst>
      <p:ext uri="{BB962C8B-B14F-4D97-AF65-F5344CB8AC3E}">
        <p14:creationId xmlns:p14="http://schemas.microsoft.com/office/powerpoint/2010/main" val="827532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D0EA5-A26A-2340-978E-D9FE37A8BA76}"/>
              </a:ext>
            </a:extLst>
          </p:cNvPr>
          <p:cNvSpPr>
            <a:spLocks noGrp="1"/>
          </p:cNvSpPr>
          <p:nvPr>
            <p:ph type="title"/>
          </p:nvPr>
        </p:nvSpPr>
        <p:spPr>
          <a:xfrm>
            <a:off x="457200" y="41275"/>
            <a:ext cx="8229600" cy="1143000"/>
          </a:xfrm>
        </p:spPr>
        <p:txBody>
          <a:bodyPr/>
          <a:lstStyle/>
          <a:p>
            <a:r>
              <a:rPr lang="fr-FR" err="1"/>
              <a:t>Diskussion</a:t>
            </a:r>
            <a:endParaRPr lang="fr-FR"/>
          </a:p>
        </p:txBody>
      </p:sp>
      <p:sp>
        <p:nvSpPr>
          <p:cNvPr id="3" name="Inhaltsplatzhalter 2">
            <a:extLst>
              <a:ext uri="{FF2B5EF4-FFF2-40B4-BE49-F238E27FC236}">
                <a16:creationId xmlns:a16="http://schemas.microsoft.com/office/drawing/2014/main" id="{2CE9B296-3ACA-5948-BFB7-E19CF15BD6B0}"/>
              </a:ext>
            </a:extLst>
          </p:cNvPr>
          <p:cNvSpPr>
            <a:spLocks noGrp="1"/>
          </p:cNvSpPr>
          <p:nvPr>
            <p:ph idx="1"/>
          </p:nvPr>
        </p:nvSpPr>
        <p:spPr>
          <a:xfrm>
            <a:off x="457200" y="1556792"/>
            <a:ext cx="8229600" cy="4044925"/>
          </a:xfrm>
        </p:spPr>
        <p:txBody>
          <a:bodyPr>
            <a:normAutofit/>
          </a:bodyPr>
          <a:lstStyle/>
          <a:p>
            <a:r>
              <a:rPr lang="de-DE"/>
              <a:t>Ist </a:t>
            </a:r>
            <a:r>
              <a:rPr lang="de-DE" i="1" err="1"/>
              <a:t>Solfège</a:t>
            </a:r>
            <a:r>
              <a:rPr lang="de-DE"/>
              <a:t> „gute Musik“?</a:t>
            </a:r>
          </a:p>
          <a:p>
            <a:r>
              <a:rPr lang="de-DE"/>
              <a:t>Ist </a:t>
            </a:r>
            <a:r>
              <a:rPr lang="de-DE" i="1" err="1"/>
              <a:t>Solfège</a:t>
            </a:r>
            <a:r>
              <a:rPr lang="de-DE"/>
              <a:t> ästhetisch?</a:t>
            </a:r>
          </a:p>
          <a:p>
            <a:r>
              <a:rPr lang="de-DE"/>
              <a:t>Ist </a:t>
            </a:r>
            <a:r>
              <a:rPr lang="de-DE" i="1" err="1"/>
              <a:t>Solfège</a:t>
            </a:r>
            <a:r>
              <a:rPr lang="de-DE"/>
              <a:t> Selbstzweck?</a:t>
            </a:r>
          </a:p>
          <a:p>
            <a:r>
              <a:rPr lang="de-DE"/>
              <a:t>… oder ist </a:t>
            </a:r>
            <a:r>
              <a:rPr lang="de-DE" i="1" err="1"/>
              <a:t>Solfège</a:t>
            </a:r>
            <a:r>
              <a:rPr lang="de-DE"/>
              <a:t> ein überlebtes musikpädagogisches Angebot?</a:t>
            </a:r>
          </a:p>
        </p:txBody>
      </p:sp>
      <p:sp>
        <p:nvSpPr>
          <p:cNvPr id="4" name="Foliennummernplatzhalter 3">
            <a:extLst>
              <a:ext uri="{FF2B5EF4-FFF2-40B4-BE49-F238E27FC236}">
                <a16:creationId xmlns:a16="http://schemas.microsoft.com/office/drawing/2014/main" id="{59F627CF-8ADA-0045-8098-71E3B6EFB73B}"/>
              </a:ext>
            </a:extLst>
          </p:cNvPr>
          <p:cNvSpPr>
            <a:spLocks noGrp="1"/>
          </p:cNvSpPr>
          <p:nvPr>
            <p:ph type="sldNum" sz="quarter" idx="12"/>
          </p:nvPr>
        </p:nvSpPr>
        <p:spPr/>
        <p:txBody>
          <a:bodyPr/>
          <a:lstStyle/>
          <a:p>
            <a:fld id="{487B05E6-8FA7-1048-BF60-998C2531B643}" type="slidenum">
              <a:rPr lang="en-US" smtClean="0"/>
              <a:t>34</a:t>
            </a:fld>
            <a:endParaRPr lang="en-US"/>
          </a:p>
        </p:txBody>
      </p:sp>
    </p:spTree>
    <p:extLst>
      <p:ext uri="{BB962C8B-B14F-4D97-AF65-F5344CB8AC3E}">
        <p14:creationId xmlns:p14="http://schemas.microsoft.com/office/powerpoint/2010/main" val="3914959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4603"/>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5721976"/>
            <a:ext cx="1543050" cy="273844"/>
          </a:xfrm>
          <a:prstGeom prst="rect">
            <a:avLst/>
          </a:prstGeom>
        </p:spPr>
        <p:txBody>
          <a:bodyPr/>
          <a:lstStyle/>
          <a:p>
            <a:fld id="{E675D374-3F58-48B2-80A0-A4D81EDDE988}" type="slidenum">
              <a:rPr lang="en-US" smtClean="0"/>
              <a:t>35</a:t>
            </a:fld>
            <a:endParaRPr lang="en-US"/>
          </a:p>
        </p:txBody>
      </p:sp>
      <p:sp>
        <p:nvSpPr>
          <p:cNvPr id="5" name="Subtitle 2"/>
          <p:cNvSpPr txBox="1">
            <a:spLocks/>
          </p:cNvSpPr>
          <p:nvPr/>
        </p:nvSpPr>
        <p:spPr>
          <a:xfrm>
            <a:off x="2195736" y="4361961"/>
            <a:ext cx="4800600" cy="1314450"/>
          </a:xfrm>
          <a:prstGeom prst="rect">
            <a:avLst/>
          </a:prstGeom>
        </p:spPr>
        <p:txBody>
          <a:bodyPr/>
          <a:lstStyle>
            <a:lvl1pPr marL="228600" indent="-228600" algn="l" rtl="0" eaLnBrk="1" fontAlgn="base" hangingPunct="1">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2pPr>
            <a:lvl3pPr marL="6858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4pPr>
            <a:lvl5pPr marL="11430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b="1">
                <a:solidFill>
                  <a:srgbClr val="FF6600"/>
                </a:solidFill>
              </a:rPr>
              <a:t>Damien Sagrillo, </a:t>
            </a:r>
            <a:r>
              <a:rPr lang="en-US" sz="1500" b="1" err="1">
                <a:solidFill>
                  <a:srgbClr val="FF6600"/>
                </a:solidFill>
              </a:rPr>
              <a:t>Université</a:t>
            </a:r>
            <a:r>
              <a:rPr lang="en-US" sz="1500" b="1">
                <a:solidFill>
                  <a:srgbClr val="FF6600"/>
                </a:solidFill>
              </a:rPr>
              <a:t> du Luxembourg</a:t>
            </a:r>
          </a:p>
        </p:txBody>
      </p:sp>
      <p:sp>
        <p:nvSpPr>
          <p:cNvPr id="6" name="Rechteck 1"/>
          <p:cNvSpPr/>
          <p:nvPr/>
        </p:nvSpPr>
        <p:spPr>
          <a:xfrm>
            <a:off x="3126298" y="3760907"/>
            <a:ext cx="4254014" cy="553998"/>
          </a:xfrm>
          <a:prstGeom prst="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txBody>
          <a:bodyPr wrap="square">
            <a:spAutoFit/>
          </a:bodyPr>
          <a:lstStyle/>
          <a:p>
            <a:pPr algn="ctr"/>
            <a:r>
              <a:rPr lang="hu-HU" sz="3000">
                <a:solidFill>
                  <a:schemeClr val="accent2">
                    <a:lumMod val="60000"/>
                    <a:lumOff val="40000"/>
                  </a:schemeClr>
                </a:solidFill>
              </a:rPr>
              <a:t>Köszönöm a figyelmet</a:t>
            </a:r>
            <a:endParaRPr lang="de-LU" sz="3000">
              <a:solidFill>
                <a:schemeClr val="accent2">
                  <a:lumMod val="60000"/>
                  <a:lumOff val="40000"/>
                </a:schemeClr>
              </a:solidFill>
            </a:endParaRPr>
          </a:p>
        </p:txBody>
      </p:sp>
      <p:sp>
        <p:nvSpPr>
          <p:cNvPr id="7" name="Rechteck 6"/>
          <p:cNvSpPr/>
          <p:nvPr/>
        </p:nvSpPr>
        <p:spPr>
          <a:xfrm rot="20504447">
            <a:off x="2768359" y="2864209"/>
            <a:ext cx="3514873"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fr-FR" sz="2400"/>
              <a:t>Merci pour votre attention</a:t>
            </a:r>
            <a:endParaRPr lang="de-LU" sz="2400"/>
          </a:p>
        </p:txBody>
      </p:sp>
      <p:sp>
        <p:nvSpPr>
          <p:cNvPr id="8" name="Rechteck 7"/>
          <p:cNvSpPr/>
          <p:nvPr/>
        </p:nvSpPr>
        <p:spPr>
          <a:xfrm rot="2712287">
            <a:off x="4321864" y="2397099"/>
            <a:ext cx="4611723" cy="461665"/>
          </a:xfrm>
          <a:prstGeom prst="rect">
            <a:avLst/>
          </a:prstGeom>
          <a:solidFill>
            <a:schemeClr val="accent1">
              <a:lumMod val="40000"/>
              <a:lumOff val="60000"/>
            </a:schemeClr>
          </a:solidFill>
          <a:scene3d>
            <a:camera prst="obliqueBottomRight"/>
            <a:lightRig rig="threePt" dir="t"/>
          </a:scene3d>
          <a:sp3d>
            <a:bevelT prst="relaxedInset"/>
          </a:sp3d>
        </p:spPr>
        <p:txBody>
          <a:bodyPr wrap="square">
            <a:spAutoFit/>
          </a:bodyPr>
          <a:lstStyle/>
          <a:p>
            <a:pPr algn="ctr"/>
            <a:r>
              <a:rPr lang="de-DE" sz="2400">
                <a:solidFill>
                  <a:srgbClr val="C00000"/>
                </a:solidFill>
              </a:rPr>
              <a:t>Danke für Ihre Aufmerksamkeit</a:t>
            </a:r>
            <a:endParaRPr lang="de-LU" sz="2400">
              <a:solidFill>
                <a:srgbClr val="C00000"/>
              </a:solidFill>
            </a:endParaRPr>
          </a:p>
        </p:txBody>
      </p:sp>
      <p:sp>
        <p:nvSpPr>
          <p:cNvPr id="9" name="Rechteck 8"/>
          <p:cNvSpPr/>
          <p:nvPr/>
        </p:nvSpPr>
        <p:spPr>
          <a:xfrm rot="20123759">
            <a:off x="1062725" y="1709976"/>
            <a:ext cx="4011939" cy="461665"/>
          </a:xfrm>
          <a:prstGeom prst="rect">
            <a:avLst/>
          </a:prstGeom>
          <a:solidFill>
            <a:srgbClr val="FFC000"/>
          </a:solidFill>
          <a:scene3d>
            <a:camera prst="orthographicFront"/>
            <a:lightRig rig="threePt" dir="t"/>
          </a:scene3d>
          <a:sp3d>
            <a:bevelT/>
          </a:sp3d>
        </p:spPr>
        <p:txBody>
          <a:bodyPr wrap="square">
            <a:spAutoFit/>
          </a:bodyPr>
          <a:lstStyle/>
          <a:p>
            <a:pPr algn="ctr"/>
            <a:r>
              <a:rPr lang="de-LU" sz="2400">
                <a:solidFill>
                  <a:schemeClr val="accent2">
                    <a:lumMod val="75000"/>
                  </a:schemeClr>
                </a:solidFill>
              </a:rPr>
              <a:t>Merci </a:t>
            </a:r>
            <a:r>
              <a:rPr lang="de-LU" sz="2400" err="1">
                <a:solidFill>
                  <a:schemeClr val="accent2">
                    <a:lumMod val="75000"/>
                  </a:schemeClr>
                </a:solidFill>
              </a:rPr>
              <a:t>fir</a:t>
            </a:r>
            <a:r>
              <a:rPr lang="de-LU" sz="2400">
                <a:solidFill>
                  <a:schemeClr val="accent2">
                    <a:lumMod val="75000"/>
                  </a:schemeClr>
                </a:solidFill>
              </a:rPr>
              <a:t> </a:t>
            </a:r>
            <a:r>
              <a:rPr lang="de-LU" sz="2400" err="1">
                <a:solidFill>
                  <a:schemeClr val="accent2">
                    <a:lumMod val="75000"/>
                  </a:schemeClr>
                </a:solidFill>
              </a:rPr>
              <a:t>Äert</a:t>
            </a:r>
            <a:r>
              <a:rPr lang="de-LU" sz="2400">
                <a:solidFill>
                  <a:schemeClr val="accent2">
                    <a:lumMod val="75000"/>
                  </a:schemeClr>
                </a:solidFill>
              </a:rPr>
              <a:t> </a:t>
            </a:r>
            <a:r>
              <a:rPr lang="de-LU" sz="2400" err="1">
                <a:solidFill>
                  <a:schemeClr val="accent2">
                    <a:lumMod val="75000"/>
                  </a:schemeClr>
                </a:solidFill>
              </a:rPr>
              <a:t>Nolauschteren</a:t>
            </a:r>
            <a:endParaRPr lang="de-LU" sz="2400">
              <a:solidFill>
                <a:schemeClr val="accent2">
                  <a:lumMod val="75000"/>
                </a:schemeClr>
              </a:solidFill>
            </a:endParaRPr>
          </a:p>
        </p:txBody>
      </p:sp>
      <p:sp>
        <p:nvSpPr>
          <p:cNvPr id="10" name="Rechteck 10"/>
          <p:cNvSpPr/>
          <p:nvPr/>
        </p:nvSpPr>
        <p:spPr>
          <a:xfrm rot="19394740">
            <a:off x="1025402" y="2970995"/>
            <a:ext cx="3288558" cy="461665"/>
          </a:xfrm>
          <a:prstGeom prst="rect">
            <a:avLst/>
          </a:prstGeom>
          <a:ln>
            <a:solidFill>
              <a:srgbClr val="FF0000"/>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it-IT" sz="2400">
                <a:solidFill>
                  <a:srgbClr val="FF0000"/>
                </a:solidFill>
              </a:rPr>
              <a:t>Grazie per l'attenzione</a:t>
            </a:r>
            <a:endParaRPr lang="de-LU" sz="2400">
              <a:solidFill>
                <a:srgbClr val="FF0000"/>
              </a:solidFill>
            </a:endParaRPr>
          </a:p>
        </p:txBody>
      </p:sp>
      <p:sp>
        <p:nvSpPr>
          <p:cNvPr id="11" name="Rechteck 9"/>
          <p:cNvSpPr/>
          <p:nvPr/>
        </p:nvSpPr>
        <p:spPr>
          <a:xfrm rot="21239590">
            <a:off x="2797642" y="4843594"/>
            <a:ext cx="4020330" cy="461665"/>
          </a:xfrm>
          <a:prstGeom prst="rect">
            <a:avLst/>
          </a:prstGeom>
          <a:solidFill>
            <a:srgbClr val="92D050"/>
          </a:solidFill>
          <a:effectLst>
            <a:glow rad="139700">
              <a:schemeClr val="accent4">
                <a:satMod val="175000"/>
                <a:alpha val="40000"/>
              </a:schemeClr>
            </a:glow>
          </a:effectLst>
        </p:spPr>
        <p:txBody>
          <a:bodyPr wrap="square">
            <a:spAutoFit/>
          </a:bodyPr>
          <a:lstStyle/>
          <a:p>
            <a:pPr algn="ctr"/>
            <a:r>
              <a:rPr lang="fr-FR" sz="2400" err="1">
                <a:solidFill>
                  <a:schemeClr val="accent1">
                    <a:lumMod val="50000"/>
                  </a:schemeClr>
                </a:solidFill>
              </a:rPr>
              <a:t>Thank</a:t>
            </a:r>
            <a:r>
              <a:rPr lang="fr-FR" sz="2400">
                <a:solidFill>
                  <a:schemeClr val="accent1">
                    <a:lumMod val="50000"/>
                  </a:schemeClr>
                </a:solidFill>
              </a:rPr>
              <a:t> </a:t>
            </a:r>
            <a:r>
              <a:rPr lang="fr-FR" sz="2400" err="1">
                <a:solidFill>
                  <a:schemeClr val="accent1">
                    <a:lumMod val="50000"/>
                  </a:schemeClr>
                </a:solidFill>
              </a:rPr>
              <a:t>you</a:t>
            </a:r>
            <a:r>
              <a:rPr lang="fr-FR" sz="2400">
                <a:solidFill>
                  <a:schemeClr val="accent1">
                    <a:lumMod val="50000"/>
                  </a:schemeClr>
                </a:solidFill>
              </a:rPr>
              <a:t> for </a:t>
            </a:r>
            <a:r>
              <a:rPr lang="fr-FR" sz="2400" err="1">
                <a:solidFill>
                  <a:schemeClr val="accent1">
                    <a:lumMod val="50000"/>
                  </a:schemeClr>
                </a:solidFill>
              </a:rPr>
              <a:t>your</a:t>
            </a:r>
            <a:r>
              <a:rPr lang="fr-FR" sz="2400">
                <a:solidFill>
                  <a:schemeClr val="accent1">
                    <a:lumMod val="50000"/>
                  </a:schemeClr>
                </a:solidFill>
              </a:rPr>
              <a:t> attention</a:t>
            </a:r>
            <a:endParaRPr lang="de-LU" sz="2400">
              <a:solidFill>
                <a:schemeClr val="accent1">
                  <a:lumMod val="50000"/>
                </a:schemeClr>
              </a:solidFill>
            </a:endParaRPr>
          </a:p>
        </p:txBody>
      </p:sp>
      <p:sp>
        <p:nvSpPr>
          <p:cNvPr id="12" name="Rechteck 9"/>
          <p:cNvSpPr/>
          <p:nvPr/>
        </p:nvSpPr>
        <p:spPr>
          <a:xfrm rot="252924">
            <a:off x="1628471" y="5741404"/>
            <a:ext cx="4841963" cy="474851"/>
          </a:xfrm>
          <a:prstGeom prst="rect">
            <a:avLst/>
          </a:prstGeom>
          <a:solidFill>
            <a:srgbClr val="FF0000"/>
          </a:solidFill>
          <a:scene3d>
            <a:camera prst="orthographicFront"/>
            <a:lightRig rig="threePt" dir="t"/>
          </a:scene3d>
          <a:sp3d>
            <a:bevelT w="114300" prst="artDeco"/>
          </a:sp3d>
        </p:spPr>
        <p:txBody>
          <a:bodyPr wrap="square">
            <a:spAutoFit/>
          </a:bodyPr>
          <a:lstStyle/>
          <a:p>
            <a:pPr algn="ctr"/>
            <a:r>
              <a:rPr lang="de-DE">
                <a:solidFill>
                  <a:srgbClr val="D2ECB6"/>
                </a:solidFill>
              </a:rPr>
              <a:t>Muchas </a:t>
            </a:r>
            <a:r>
              <a:rPr lang="de-DE" err="1">
                <a:solidFill>
                  <a:srgbClr val="D2ECB6"/>
                </a:solidFill>
              </a:rPr>
              <a:t>gracias</a:t>
            </a:r>
            <a:r>
              <a:rPr lang="de-DE">
                <a:solidFill>
                  <a:srgbClr val="D2ECB6"/>
                </a:solidFill>
              </a:rPr>
              <a:t> </a:t>
            </a:r>
            <a:r>
              <a:rPr lang="de-DE" err="1">
                <a:solidFill>
                  <a:srgbClr val="D2ECB6"/>
                </a:solidFill>
              </a:rPr>
              <a:t>por</a:t>
            </a:r>
            <a:r>
              <a:rPr lang="de-DE">
                <a:solidFill>
                  <a:srgbClr val="D2ECB6"/>
                </a:solidFill>
              </a:rPr>
              <a:t> </a:t>
            </a:r>
            <a:r>
              <a:rPr lang="de-DE" err="1">
                <a:solidFill>
                  <a:srgbClr val="D2ECB6"/>
                </a:solidFill>
              </a:rPr>
              <a:t>su</a:t>
            </a:r>
            <a:r>
              <a:rPr lang="de-DE">
                <a:solidFill>
                  <a:srgbClr val="D2ECB6"/>
                </a:solidFill>
              </a:rPr>
              <a:t>  </a:t>
            </a:r>
            <a:r>
              <a:rPr lang="de-DE" err="1">
                <a:solidFill>
                  <a:srgbClr val="D2ECB6"/>
                </a:solidFill>
              </a:rPr>
              <a:t>atención</a:t>
            </a:r>
            <a:endParaRPr lang="de-DE">
              <a:solidFill>
                <a:srgbClr val="D2ECB6"/>
              </a:solidFill>
            </a:endParaRPr>
          </a:p>
        </p:txBody>
      </p:sp>
      <p:sp>
        <p:nvSpPr>
          <p:cNvPr id="14" name="Rechteck 13"/>
          <p:cNvSpPr/>
          <p:nvPr/>
        </p:nvSpPr>
        <p:spPr>
          <a:xfrm>
            <a:off x="1182093" y="131810"/>
            <a:ext cx="4335483" cy="461665"/>
          </a:xfrm>
          <a:prstGeom prst="rect">
            <a:avLst/>
          </a:prstGeom>
          <a:solidFill>
            <a:schemeClr val="accent6">
              <a:lumMod val="40000"/>
              <a:lumOff val="60000"/>
            </a:schemeClr>
          </a:solidFill>
          <a:effectLst>
            <a:reflection blurRad="6350" stA="50000" endA="300" endPos="55000" dir="5400000" sy="-100000" algn="bl" rotWithShape="0"/>
          </a:effectLst>
        </p:spPr>
        <p:txBody>
          <a:bodyPr wrap="square">
            <a:spAutoFit/>
          </a:bodyPr>
          <a:lstStyle/>
          <a:p>
            <a:pPr algn="ctr"/>
            <a:r>
              <a:rPr lang="de-DE" err="1">
                <a:solidFill>
                  <a:srgbClr val="FFFF00"/>
                </a:solidFill>
              </a:rPr>
              <a:t>Muito</a:t>
            </a:r>
            <a:r>
              <a:rPr lang="de-DE">
                <a:solidFill>
                  <a:srgbClr val="FFFF00"/>
                </a:solidFill>
              </a:rPr>
              <a:t> </a:t>
            </a:r>
            <a:r>
              <a:rPr lang="de-DE" err="1">
                <a:solidFill>
                  <a:srgbClr val="FFFF00"/>
                </a:solidFill>
              </a:rPr>
              <a:t>obrigado</a:t>
            </a:r>
            <a:r>
              <a:rPr lang="de-DE">
                <a:solidFill>
                  <a:srgbClr val="FFFF00"/>
                </a:solidFill>
              </a:rPr>
              <a:t> </a:t>
            </a:r>
            <a:r>
              <a:rPr lang="de-DE" err="1">
                <a:solidFill>
                  <a:srgbClr val="FFFF00"/>
                </a:solidFill>
              </a:rPr>
              <a:t>pela</a:t>
            </a:r>
            <a:r>
              <a:rPr lang="de-DE">
                <a:solidFill>
                  <a:srgbClr val="FFFF00"/>
                </a:solidFill>
              </a:rPr>
              <a:t> </a:t>
            </a:r>
            <a:r>
              <a:rPr lang="de-DE" err="1">
                <a:solidFill>
                  <a:srgbClr val="FFFF00"/>
                </a:solidFill>
              </a:rPr>
              <a:t>atenção</a:t>
            </a:r>
            <a:endParaRPr lang="de-DE">
              <a:solidFill>
                <a:srgbClr val="FFFF00"/>
              </a:solidFill>
            </a:endParaRPr>
          </a:p>
        </p:txBody>
      </p:sp>
      <p:sp>
        <p:nvSpPr>
          <p:cNvPr id="2" name="Rectangle 1"/>
          <p:cNvSpPr/>
          <p:nvPr/>
        </p:nvSpPr>
        <p:spPr>
          <a:xfrm rot="2080253">
            <a:off x="5161005" y="1588229"/>
            <a:ext cx="4211859" cy="461665"/>
          </a:xfrm>
          <a:prstGeom prst="rect">
            <a:avLst/>
          </a:prstGeom>
          <a:solidFill>
            <a:srgbClr val="FFCDCD"/>
          </a:solidFill>
          <a:effectLst>
            <a:glow rad="101600">
              <a:schemeClr val="accent5">
                <a:satMod val="175000"/>
                <a:alpha val="40000"/>
              </a:schemeClr>
            </a:glow>
          </a:effectLst>
        </p:spPr>
        <p:txBody>
          <a:bodyPr wrap="none">
            <a:spAutoFit/>
          </a:bodyPr>
          <a:lstStyle/>
          <a:p>
            <a:r>
              <a:rPr lang="az-Cyrl-AZ">
                <a:solidFill>
                  <a:srgbClr val="00B050"/>
                </a:solidFill>
              </a:rPr>
              <a:t>Благодарю вас за внимание</a:t>
            </a:r>
            <a:endParaRPr lang="en-GB">
              <a:solidFill>
                <a:srgbClr val="00B050"/>
              </a:solidFill>
            </a:endParaRPr>
          </a:p>
        </p:txBody>
      </p:sp>
    </p:spTree>
    <p:extLst>
      <p:ext uri="{BB962C8B-B14F-4D97-AF65-F5344CB8AC3E}">
        <p14:creationId xmlns:p14="http://schemas.microsoft.com/office/powerpoint/2010/main" val="99851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800"/>
                                        <p:tgtEl>
                                          <p:spTgt spid="9"/>
                                        </p:tgtEl>
                                      </p:cBhvr>
                                    </p:animEffect>
                                    <p:anim calcmode="lin" valueType="num">
                                      <p:cBhvr>
                                        <p:cTn id="15" dur="1800" fill="hold"/>
                                        <p:tgtEl>
                                          <p:spTgt spid="9"/>
                                        </p:tgtEl>
                                        <p:attrNameLst>
                                          <p:attrName>ppt_x</p:attrName>
                                        </p:attrNameLst>
                                      </p:cBhvr>
                                      <p:tavLst>
                                        <p:tav tm="0">
                                          <p:val>
                                            <p:strVal val="#ppt_x"/>
                                          </p:val>
                                        </p:tav>
                                        <p:tav tm="100000">
                                          <p:val>
                                            <p:strVal val="#ppt_x"/>
                                          </p:val>
                                        </p:tav>
                                      </p:tavLst>
                                    </p:anim>
                                    <p:anim calcmode="lin" valueType="num">
                                      <p:cBhvr>
                                        <p:cTn id="16" dur="1800" fill="hold"/>
                                        <p:tgtEl>
                                          <p:spTgt spid="9"/>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20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21" presetClass="entr" presetSubtype="1"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6" presetClass="entr" presetSubtype="16" fill="hold" grpId="0" nodeType="withEffect">
                                  <p:stCondLst>
                                    <p:cond delay="20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26" presetClass="entr" presetSubtype="0" fill="hold" grpId="0" nodeType="withEffect">
                                  <p:stCondLst>
                                    <p:cond delay="20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31" presetClass="entr" presetSubtype="0" fill="hold" grpId="0" nodeType="withEffect">
                                  <p:stCondLst>
                                    <p:cond delay="400"/>
                                  </p:stCondLst>
                                  <p:childTnLst>
                                    <p:set>
                                      <p:cBhvr>
                                        <p:cTn id="43" dur="1" fill="hold">
                                          <p:stCondLst>
                                            <p:cond delay="0"/>
                                          </p:stCondLst>
                                        </p:cTn>
                                        <p:tgtEl>
                                          <p:spTgt spid="6"/>
                                        </p:tgtEl>
                                        <p:attrNameLst>
                                          <p:attrName>style.visibility</p:attrName>
                                        </p:attrNameLst>
                                      </p:cBhvr>
                                      <p:to>
                                        <p:strVal val="visible"/>
                                      </p:to>
                                    </p:set>
                                    <p:anim calcmode="lin" valueType="num">
                                      <p:cBhvr>
                                        <p:cTn id="44" dur="3900" fill="hold"/>
                                        <p:tgtEl>
                                          <p:spTgt spid="6"/>
                                        </p:tgtEl>
                                        <p:attrNameLst>
                                          <p:attrName>ppt_w</p:attrName>
                                        </p:attrNameLst>
                                      </p:cBhvr>
                                      <p:tavLst>
                                        <p:tav tm="0">
                                          <p:val>
                                            <p:fltVal val="0"/>
                                          </p:val>
                                        </p:tav>
                                        <p:tav tm="100000">
                                          <p:val>
                                            <p:strVal val="#ppt_w"/>
                                          </p:val>
                                        </p:tav>
                                      </p:tavLst>
                                    </p:anim>
                                    <p:anim calcmode="lin" valueType="num">
                                      <p:cBhvr>
                                        <p:cTn id="45" dur="3900" fill="hold"/>
                                        <p:tgtEl>
                                          <p:spTgt spid="6"/>
                                        </p:tgtEl>
                                        <p:attrNameLst>
                                          <p:attrName>ppt_h</p:attrName>
                                        </p:attrNameLst>
                                      </p:cBhvr>
                                      <p:tavLst>
                                        <p:tav tm="0">
                                          <p:val>
                                            <p:fltVal val="0"/>
                                          </p:val>
                                        </p:tav>
                                        <p:tav tm="100000">
                                          <p:val>
                                            <p:strVal val="#ppt_h"/>
                                          </p:val>
                                        </p:tav>
                                      </p:tavLst>
                                    </p:anim>
                                    <p:anim calcmode="lin" valueType="num">
                                      <p:cBhvr>
                                        <p:cTn id="46" dur="3900" fill="hold"/>
                                        <p:tgtEl>
                                          <p:spTgt spid="6"/>
                                        </p:tgtEl>
                                        <p:attrNameLst>
                                          <p:attrName>style.rotation</p:attrName>
                                        </p:attrNameLst>
                                      </p:cBhvr>
                                      <p:tavLst>
                                        <p:tav tm="0">
                                          <p:val>
                                            <p:fltVal val="90"/>
                                          </p:val>
                                        </p:tav>
                                        <p:tav tm="100000">
                                          <p:val>
                                            <p:fltVal val="0"/>
                                          </p:val>
                                        </p:tav>
                                      </p:tavLst>
                                    </p:anim>
                                    <p:animEffect transition="in" filter="fade">
                                      <p:cBhvr>
                                        <p:cTn id="47" dur="3900"/>
                                        <p:tgtEl>
                                          <p:spTgt spid="6"/>
                                        </p:tgtEl>
                                      </p:cBhvr>
                                    </p:animEffect>
                                  </p:childTnLst>
                                </p:cTn>
                              </p:par>
                              <p:par>
                                <p:cTn id="48" presetID="26" presetClass="entr" presetSubtype="0" fill="hold" grpId="0" nodeType="withEffect">
                                  <p:stCondLst>
                                    <p:cond delay="20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par>
                                <p:cTn id="64" presetID="26" presetClass="entr" presetSubtype="0" fill="hold" grpId="0" nodeType="withEffect">
                                  <p:stCondLst>
                                    <p:cond delay="20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80">
                                          <p:stCondLst>
                                            <p:cond delay="0"/>
                                          </p:stCondLst>
                                        </p:cTn>
                                        <p:tgtEl>
                                          <p:spTgt spid="12"/>
                                        </p:tgtEl>
                                      </p:cBhvr>
                                    </p:animEffect>
                                    <p:anim calcmode="lin" valueType="num">
                                      <p:cBhvr>
                                        <p:cTn id="6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2" dur="26">
                                          <p:stCondLst>
                                            <p:cond delay="650"/>
                                          </p:stCondLst>
                                        </p:cTn>
                                        <p:tgtEl>
                                          <p:spTgt spid="12"/>
                                        </p:tgtEl>
                                      </p:cBhvr>
                                      <p:to x="100000" y="60000"/>
                                    </p:animScale>
                                    <p:animScale>
                                      <p:cBhvr>
                                        <p:cTn id="73" dur="166" decel="50000">
                                          <p:stCondLst>
                                            <p:cond delay="676"/>
                                          </p:stCondLst>
                                        </p:cTn>
                                        <p:tgtEl>
                                          <p:spTgt spid="12"/>
                                        </p:tgtEl>
                                      </p:cBhvr>
                                      <p:to x="100000" y="100000"/>
                                    </p:animScale>
                                    <p:animScale>
                                      <p:cBhvr>
                                        <p:cTn id="74" dur="26">
                                          <p:stCondLst>
                                            <p:cond delay="1312"/>
                                          </p:stCondLst>
                                        </p:cTn>
                                        <p:tgtEl>
                                          <p:spTgt spid="12"/>
                                        </p:tgtEl>
                                      </p:cBhvr>
                                      <p:to x="100000" y="80000"/>
                                    </p:animScale>
                                    <p:animScale>
                                      <p:cBhvr>
                                        <p:cTn id="75" dur="166" decel="50000">
                                          <p:stCondLst>
                                            <p:cond delay="1338"/>
                                          </p:stCondLst>
                                        </p:cTn>
                                        <p:tgtEl>
                                          <p:spTgt spid="12"/>
                                        </p:tgtEl>
                                      </p:cBhvr>
                                      <p:to x="100000" y="100000"/>
                                    </p:animScale>
                                    <p:animScale>
                                      <p:cBhvr>
                                        <p:cTn id="76" dur="26">
                                          <p:stCondLst>
                                            <p:cond delay="1642"/>
                                          </p:stCondLst>
                                        </p:cTn>
                                        <p:tgtEl>
                                          <p:spTgt spid="12"/>
                                        </p:tgtEl>
                                      </p:cBhvr>
                                      <p:to x="100000" y="90000"/>
                                    </p:animScale>
                                    <p:animScale>
                                      <p:cBhvr>
                                        <p:cTn id="77" dur="166" decel="50000">
                                          <p:stCondLst>
                                            <p:cond delay="1668"/>
                                          </p:stCondLst>
                                        </p:cTn>
                                        <p:tgtEl>
                                          <p:spTgt spid="12"/>
                                        </p:tgtEl>
                                      </p:cBhvr>
                                      <p:to x="100000" y="100000"/>
                                    </p:animScale>
                                    <p:animScale>
                                      <p:cBhvr>
                                        <p:cTn id="78" dur="26">
                                          <p:stCondLst>
                                            <p:cond delay="1808"/>
                                          </p:stCondLst>
                                        </p:cTn>
                                        <p:tgtEl>
                                          <p:spTgt spid="12"/>
                                        </p:tgtEl>
                                      </p:cBhvr>
                                      <p:to x="100000" y="95000"/>
                                    </p:animScale>
                                    <p:animScale>
                                      <p:cBhvr>
                                        <p:cTn id="79" dur="166" decel="50000">
                                          <p:stCondLst>
                                            <p:cond delay="1834"/>
                                          </p:stCondLst>
                                        </p:cTn>
                                        <p:tgtEl>
                                          <p:spTgt spid="12"/>
                                        </p:tgtEl>
                                      </p:cBhvr>
                                      <p:to x="100000" y="100000"/>
                                    </p:animScale>
                                  </p:childTnLst>
                                </p:cTn>
                              </p:par>
                              <p:par>
                                <p:cTn id="80" presetID="42"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800"/>
                                        <p:tgtEl>
                                          <p:spTgt spid="14"/>
                                        </p:tgtEl>
                                      </p:cBhvr>
                                    </p:animEffect>
                                    <p:anim calcmode="lin" valueType="num">
                                      <p:cBhvr>
                                        <p:cTn id="83" dur="1800" fill="hold"/>
                                        <p:tgtEl>
                                          <p:spTgt spid="14"/>
                                        </p:tgtEl>
                                        <p:attrNameLst>
                                          <p:attrName>ppt_x</p:attrName>
                                        </p:attrNameLst>
                                      </p:cBhvr>
                                      <p:tavLst>
                                        <p:tav tm="0">
                                          <p:val>
                                            <p:strVal val="#ppt_x"/>
                                          </p:val>
                                        </p:tav>
                                        <p:tav tm="100000">
                                          <p:val>
                                            <p:strVal val="#ppt_x"/>
                                          </p:val>
                                        </p:tav>
                                      </p:tavLst>
                                    </p:anim>
                                    <p:anim calcmode="lin" valueType="num">
                                      <p:cBhvr>
                                        <p:cTn id="84" dur="18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1038730"/>
            <a:ext cx="3687580" cy="1143000"/>
          </a:xfrm>
        </p:spPr>
        <p:txBody>
          <a:bodyPr>
            <a:normAutofit fontScale="90000"/>
          </a:bodyPr>
          <a:lstStyle/>
          <a:p>
            <a:r>
              <a:rPr lang="de-CH" i="1"/>
              <a:t>Ad </a:t>
            </a:r>
            <a:r>
              <a:rPr lang="de-CH" i="1" err="1"/>
              <a:t>inveniendum</a:t>
            </a:r>
            <a:r>
              <a:rPr lang="de-CH" i="1"/>
              <a:t> </a:t>
            </a:r>
            <a:r>
              <a:rPr lang="de-CH" i="1" err="1"/>
              <a:t>ignotum</a:t>
            </a:r>
            <a:r>
              <a:rPr lang="de-CH" i="1"/>
              <a:t> </a:t>
            </a:r>
            <a:r>
              <a:rPr lang="de-CH" i="1" err="1"/>
              <a:t>cantum</a:t>
            </a:r>
            <a:endParaRPr lang="en-GB" i="1"/>
          </a:p>
        </p:txBody>
      </p:sp>
      <p:sp>
        <p:nvSpPr>
          <p:cNvPr id="3" name="Content Placeholder 2"/>
          <p:cNvSpPr>
            <a:spLocks noGrp="1"/>
          </p:cNvSpPr>
          <p:nvPr>
            <p:ph idx="1"/>
          </p:nvPr>
        </p:nvSpPr>
        <p:spPr>
          <a:xfrm>
            <a:off x="5250304" y="3220459"/>
            <a:ext cx="3560163" cy="581297"/>
          </a:xfrm>
        </p:spPr>
        <p:txBody>
          <a:bodyPr>
            <a:noAutofit/>
          </a:bodyPr>
          <a:lstStyle/>
          <a:p>
            <a:pPr lvl="1"/>
            <a:r>
              <a:rPr lang="de-CH"/>
              <a:t>Von der Prügelstrafe zum verstehenden Lernen</a:t>
            </a:r>
          </a:p>
          <a:p>
            <a:pPr lvl="1"/>
            <a:endParaRPr lang="de-CH"/>
          </a:p>
          <a:p>
            <a:pPr lvl="1"/>
            <a:endParaRPr lang="de-CH"/>
          </a:p>
          <a:p>
            <a:pPr lvl="1"/>
            <a:endParaRPr lang="de-CH"/>
          </a:p>
          <a:p>
            <a:pPr lvl="1"/>
            <a:endParaRPr lang="de-CH"/>
          </a:p>
          <a:p>
            <a:pPr lvl="1"/>
            <a:endParaRPr lang="de-CH"/>
          </a:p>
          <a:p>
            <a:pPr lvl="1"/>
            <a:endParaRPr lang="de-CH"/>
          </a:p>
          <a:p>
            <a:pPr lvl="1"/>
            <a:endParaRPr lang="de-CH"/>
          </a:p>
          <a:p>
            <a:pPr lvl="1"/>
            <a:endParaRPr lang="de-CH"/>
          </a:p>
          <a:p>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4</a:t>
            </a:fld>
            <a:endParaRPr lang="en-US"/>
          </a:p>
        </p:txBody>
      </p:sp>
      <p:pic>
        <p:nvPicPr>
          <p:cNvPr id="5" name="Picture 4"/>
          <p:cNvPicPr>
            <a:picLocks noChangeAspect="1"/>
          </p:cNvPicPr>
          <p:nvPr/>
        </p:nvPicPr>
        <p:blipFill>
          <a:blip r:embed="rId3"/>
          <a:stretch>
            <a:fillRect/>
          </a:stretch>
        </p:blipFill>
        <p:spPr>
          <a:xfrm>
            <a:off x="0" y="0"/>
            <a:ext cx="5580000" cy="68544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 y="579102"/>
            <a:ext cx="5571889" cy="5696262"/>
          </a:xfrm>
          <a:prstGeom prst="rect">
            <a:avLst/>
          </a:prstGeom>
        </p:spPr>
      </p:pic>
      <p:sp>
        <p:nvSpPr>
          <p:cNvPr id="7" name="Oval 6"/>
          <p:cNvSpPr/>
          <p:nvPr/>
        </p:nvSpPr>
        <p:spPr>
          <a:xfrm rot="1203196">
            <a:off x="1154546" y="1542319"/>
            <a:ext cx="993562" cy="2021196"/>
          </a:xfrm>
          <a:prstGeom prst="ellipse">
            <a:avLst/>
          </a:prstGeom>
          <a:solidFill>
            <a:srgbClr val="FF0000">
              <a:alpha val="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113" y="5885468"/>
            <a:ext cx="2952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5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xit" presetSubtype="4" fill="hold" nodeType="withEffect">
                                  <p:stCondLst>
                                    <p:cond delay="0"/>
                                  </p:stCondLst>
                                  <p:childTnLst>
                                    <p:animEffect transition="out" filter="wipe(dow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264"/>
            <a:ext cx="8229600" cy="4525963"/>
          </a:xfrm>
        </p:spPr>
        <p:txBody>
          <a:bodyPr>
            <a:normAutofit/>
          </a:bodyPr>
          <a:lstStyle/>
          <a:p>
            <a:pPr marL="742950" lvl="2" indent="-342900"/>
            <a:endParaRPr lang="en-US"/>
          </a:p>
          <a:p>
            <a:pPr marL="400050" lvl="2" indent="0">
              <a:buNone/>
            </a:pPr>
            <a:endParaRPr lang="en-US"/>
          </a:p>
          <a:p>
            <a:pPr marL="342900" lvl="1" indent="-342900"/>
            <a:endParaRPr lang="en-US"/>
          </a:p>
          <a:p>
            <a:pPr marL="342900" lvl="1" indent="-342900">
              <a:buFont typeface="Arial"/>
              <a:buChar char="•"/>
            </a:pPr>
            <a:endParaRPr lang="en-US"/>
          </a:p>
          <a:p>
            <a:pPr marL="400050" lvl="2" indent="0">
              <a:buNone/>
            </a:pPr>
            <a:endParaRPr lang="en-US"/>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p:txBody>
          <a:bodyPr/>
          <a:lstStyle/>
          <a:p>
            <a:fld id="{487B05E6-8FA7-1048-BF60-998C2531B643}" type="slidenum">
              <a:rPr lang="en-US" smtClean="0"/>
              <a:t>5</a:t>
            </a:fld>
            <a:endParaRPr lang="en-US"/>
          </a:p>
        </p:txBody>
      </p:sp>
      <p:pic>
        <p:nvPicPr>
          <p:cNvPr id="10" name="Picture 9"/>
          <p:cNvPicPr>
            <a:picLocks noChangeAspect="1"/>
          </p:cNvPicPr>
          <p:nvPr/>
        </p:nvPicPr>
        <p:blipFill>
          <a:blip r:embed="rId3"/>
          <a:stretch>
            <a:fillRect/>
          </a:stretch>
        </p:blipFill>
        <p:spPr>
          <a:xfrm>
            <a:off x="1143000" y="0"/>
            <a:ext cx="6838293" cy="6858000"/>
          </a:xfrm>
          <a:prstGeom prst="rect">
            <a:avLst/>
          </a:prstGeom>
        </p:spPr>
      </p:pic>
      <p:cxnSp>
        <p:nvCxnSpPr>
          <p:cNvPr id="12" name="Straight Arrow Connector 11"/>
          <p:cNvCxnSpPr/>
          <p:nvPr/>
        </p:nvCxnSpPr>
        <p:spPr>
          <a:xfrm flipH="1" flipV="1">
            <a:off x="3276600" y="3649381"/>
            <a:ext cx="2160790" cy="1615097"/>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589790" y="4771319"/>
            <a:ext cx="0" cy="64556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589790" y="5416879"/>
            <a:ext cx="402435" cy="91534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700200" y="2638404"/>
            <a:ext cx="2889590" cy="277847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4839403" y="3156222"/>
            <a:ext cx="750387" cy="218223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89790" y="4191856"/>
            <a:ext cx="1487447" cy="122502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itle 1"/>
          <p:cNvSpPr txBox="1">
            <a:spLocks/>
          </p:cNvSpPr>
          <p:nvPr/>
        </p:nvSpPr>
        <p:spPr>
          <a:xfrm>
            <a:off x="395536" y="210223"/>
            <a:ext cx="8229600" cy="1689632"/>
          </a:xfrm>
          <a:prstGeom prst="rect">
            <a:avLst/>
          </a:prstGeom>
          <a:solidFill>
            <a:srgbClr val="FFFF00">
              <a:alpha val="44000"/>
            </a:srgbClr>
          </a:solidFill>
          <a:ln>
            <a:noFill/>
          </a:ln>
          <a:effectLst/>
        </p:spPr>
        <p:txBody>
          <a:bodyPr vert="horz" wrap="square" lIns="91440" tIns="45720" rIns="91440" bIns="45720" numCol="1" anchor="ctr" anchorCtr="0" compatLnSpc="1">
            <a:prstTxWarp prst="textNoShape">
              <a:avLst/>
            </a:prstTxWarp>
            <a:normAutofit/>
          </a:bodyPr>
          <a:lstStyle>
            <a:lvl1pPr>
              <a:defRPr sz="3800" b="1" u="sng">
                <a:solidFill>
                  <a:srgbClr val="D43721"/>
                </a:solidFill>
                <a:latin typeface="+mj-lt"/>
                <a:ea typeface="+mj-ea"/>
                <a:cs typeface="+mj-cs"/>
              </a:defRPr>
            </a:lvl1pPr>
            <a:lvl2pPr>
              <a:defRPr sz="3800" b="1" u="sng">
                <a:solidFill>
                  <a:srgbClr val="D43721"/>
                </a:solidFill>
                <a:latin typeface="Arial Narrow" pitchFamily="34" charset="0"/>
              </a:defRPr>
            </a:lvl2pPr>
            <a:lvl3pPr>
              <a:defRPr sz="3800" b="1" u="sng">
                <a:solidFill>
                  <a:srgbClr val="D43721"/>
                </a:solidFill>
                <a:latin typeface="Arial Narrow" pitchFamily="34" charset="0"/>
              </a:defRPr>
            </a:lvl3pPr>
            <a:lvl4pPr>
              <a:defRPr sz="3800" b="1" u="sng">
                <a:solidFill>
                  <a:srgbClr val="D43721"/>
                </a:solidFill>
                <a:latin typeface="Arial Narrow" pitchFamily="34" charset="0"/>
              </a:defRPr>
            </a:lvl4pPr>
            <a:lvl5pPr>
              <a:defRPr sz="3800" b="1" u="sng">
                <a:solidFill>
                  <a:srgbClr val="D43721"/>
                </a:solidFill>
                <a:latin typeface="Arial Narrow" pitchFamily="34" charset="0"/>
              </a:defRPr>
            </a:lvl5pPr>
            <a:lvl6pPr marL="457200" fontAlgn="base">
              <a:spcBef>
                <a:spcPct val="0"/>
              </a:spcBef>
              <a:spcAft>
                <a:spcPct val="0"/>
              </a:spcAft>
              <a:defRPr sz="3800" b="1" u="sng">
                <a:solidFill>
                  <a:srgbClr val="D43721"/>
                </a:solidFill>
                <a:latin typeface="Arial Narrow" pitchFamily="34" charset="0"/>
              </a:defRPr>
            </a:lvl6pPr>
            <a:lvl7pPr marL="914400" fontAlgn="base">
              <a:spcBef>
                <a:spcPct val="0"/>
              </a:spcBef>
              <a:spcAft>
                <a:spcPct val="0"/>
              </a:spcAft>
              <a:defRPr sz="3800" b="1" u="sng">
                <a:solidFill>
                  <a:srgbClr val="D43721"/>
                </a:solidFill>
                <a:latin typeface="Arial Narrow" pitchFamily="34" charset="0"/>
              </a:defRPr>
            </a:lvl7pPr>
            <a:lvl8pPr marL="1371600" fontAlgn="base">
              <a:spcBef>
                <a:spcPct val="0"/>
              </a:spcBef>
              <a:spcAft>
                <a:spcPct val="0"/>
              </a:spcAft>
              <a:defRPr sz="3800" b="1" u="sng">
                <a:solidFill>
                  <a:srgbClr val="D43721"/>
                </a:solidFill>
                <a:latin typeface="Arial Narrow" pitchFamily="34" charset="0"/>
              </a:defRPr>
            </a:lvl8pPr>
            <a:lvl9pPr marL="1828800" fontAlgn="base">
              <a:spcBef>
                <a:spcPct val="0"/>
              </a:spcBef>
              <a:spcAft>
                <a:spcPct val="0"/>
              </a:spcAft>
              <a:defRPr sz="3800" b="1" u="sng">
                <a:solidFill>
                  <a:srgbClr val="D43721"/>
                </a:solidFill>
                <a:latin typeface="Arial Narrow" pitchFamily="34" charset="0"/>
              </a:defRPr>
            </a:lvl9pPr>
          </a:lstStyle>
          <a:p>
            <a:r>
              <a:rPr lang="en-US" err="1"/>
              <a:t>Solfège</a:t>
            </a:r>
            <a:r>
              <a:rPr lang="en-US"/>
              <a:t> – </a:t>
            </a:r>
            <a:r>
              <a:rPr lang="en-US" err="1"/>
              <a:t>ein</a:t>
            </a:r>
            <a:r>
              <a:rPr lang="en-US"/>
              <a:t> </a:t>
            </a:r>
            <a:r>
              <a:rPr lang="en-US" err="1"/>
              <a:t>geographischer</a:t>
            </a:r>
            <a:r>
              <a:rPr lang="en-US"/>
              <a:t> </a:t>
            </a:r>
            <a:r>
              <a:rPr lang="en-US" err="1"/>
              <a:t>Prozess</a:t>
            </a:r>
            <a:endParaRPr lang="en-US"/>
          </a:p>
        </p:txBody>
      </p:sp>
    </p:spTree>
    <p:extLst>
      <p:ext uri="{BB962C8B-B14F-4D97-AF65-F5344CB8AC3E}">
        <p14:creationId xmlns:p14="http://schemas.microsoft.com/office/powerpoint/2010/main" val="41087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rgb" dir="cw">
                                      <p:cBhvr override="childStyle">
                                        <p:cTn id="6" dur="500" fill="hold"/>
                                        <p:tgtEl>
                                          <p:spTgt spid="29"/>
                                        </p:tgtEl>
                                        <p:attrNameLst>
                                          <p:attrName>style.color</p:attrName>
                                        </p:attrNameLst>
                                      </p:cBhvr>
                                      <p:by>
                                        <p:hsl h="7200000" s="0" l="0"/>
                                      </p:by>
                                    </p:animClr>
                                    <p:animClr clrSpc="rgb" dir="cw">
                                      <p:cBhvr>
                                        <p:cTn id="7" dur="500" fill="hold"/>
                                        <p:tgtEl>
                                          <p:spTgt spid="29"/>
                                        </p:tgtEl>
                                        <p:attrNameLst>
                                          <p:attrName>fillcolor</p:attrName>
                                        </p:attrNameLst>
                                      </p:cBhvr>
                                      <p:by>
                                        <p:hsl h="7200000" s="0" l="0"/>
                                      </p:by>
                                    </p:animClr>
                                    <p:animClr clrSpc="rgb" dir="cw">
                                      <p:cBhvr>
                                        <p:cTn id="8" dur="500" fill="hold"/>
                                        <p:tgtEl>
                                          <p:spTgt spid="29"/>
                                        </p:tgtEl>
                                        <p:attrNameLst>
                                          <p:attrName>stroke.color</p:attrName>
                                        </p:attrNameLst>
                                      </p:cBhvr>
                                      <p:by>
                                        <p:hsl h="7200000" s="0" l="0"/>
                                      </p:by>
                                    </p:animClr>
                                    <p:set>
                                      <p:cBhvr>
                                        <p:cTn id="9" dur="500" fill="hold"/>
                                        <p:tgtEl>
                                          <p:spTgt spid="29"/>
                                        </p:tgtEl>
                                        <p:attrNameLst>
                                          <p:attrName>fill.type</p:attrName>
                                        </p:attrNameLst>
                                      </p:cBhvr>
                                      <p:to>
                                        <p:strVal val="solid"/>
                                      </p:to>
                                    </p:set>
                                  </p:childTnLst>
                                </p:cTn>
                              </p:par>
                            </p:childTnLst>
                          </p:cTn>
                        </p:par>
                        <p:par>
                          <p:cTn id="10" fill="hold">
                            <p:stCondLst>
                              <p:cond delay="500"/>
                            </p:stCondLst>
                            <p:childTnLst>
                              <p:par>
                                <p:cTn id="11" presetID="22" presetClass="entr" presetSubtype="4"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childTnLst>
                          </p:cTn>
                        </p:par>
                        <p:par>
                          <p:cTn id="14" fill="hold">
                            <p:stCondLst>
                              <p:cond delay="2000"/>
                            </p:stCondLst>
                            <p:childTnLst>
                              <p:par>
                                <p:cTn id="15" presetID="3" presetClass="entr" presetSubtype="10" fill="hold" nodeType="after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1000"/>
                                        <p:tgtEl>
                                          <p:spTgt spid="12"/>
                                        </p:tgtEl>
                                      </p:cBhvr>
                                    </p:animEffect>
                                  </p:childTnLst>
                                </p:cTn>
                              </p:par>
                            </p:childTnLst>
                          </p:cTn>
                        </p:par>
                        <p:par>
                          <p:cTn id="18" fill="hold">
                            <p:stCondLst>
                              <p:cond delay="4000"/>
                            </p:stCondLst>
                            <p:childTnLst>
                              <p:par>
                                <p:cTn id="19" presetID="3" presetClass="entr" presetSubtype="10" fill="hold"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1000"/>
                                        <p:tgtEl>
                                          <p:spTgt spid="15"/>
                                        </p:tgtEl>
                                      </p:cBhvr>
                                    </p:animEffect>
                                  </p:childTnLst>
                                </p:cTn>
                              </p:par>
                            </p:childTnLst>
                          </p:cTn>
                        </p:par>
                        <p:par>
                          <p:cTn id="22" fill="hold">
                            <p:stCondLst>
                              <p:cond delay="6000"/>
                            </p:stCondLst>
                            <p:childTnLst>
                              <p:par>
                                <p:cTn id="23" presetID="3" presetClass="entr" presetSubtype="10" fill="hold"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1000"/>
                                        <p:tgtEl>
                                          <p:spTgt spid="13"/>
                                        </p:tgtEl>
                                      </p:cBhvr>
                                    </p:animEffect>
                                  </p:childTnLst>
                                </p:cTn>
                              </p:par>
                            </p:childTnLst>
                          </p:cTn>
                        </p:par>
                        <p:par>
                          <p:cTn id="26" fill="hold">
                            <p:stCondLst>
                              <p:cond delay="8000"/>
                            </p:stCondLst>
                            <p:childTnLst>
                              <p:par>
                                <p:cTn id="27" presetID="3" presetClass="entr" presetSubtype="10" fill="hold" nodeType="after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1000"/>
                                        <p:tgtEl>
                                          <p:spTgt spid="19"/>
                                        </p:tgtEl>
                                      </p:cBhvr>
                                    </p:animEffect>
                                  </p:childTnLst>
                                </p:cTn>
                              </p:par>
                            </p:childTnLst>
                          </p:cTn>
                        </p:par>
                        <p:par>
                          <p:cTn id="30" fill="hold">
                            <p:stCondLst>
                              <p:cond delay="10000"/>
                            </p:stCondLst>
                            <p:childTnLst>
                              <p:par>
                                <p:cTn id="31" presetID="3" presetClass="entr" presetSubtype="10" fill="hold" nodeType="after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1000"/>
                                        <p:tgtEl>
                                          <p:spTgt spid="21"/>
                                        </p:tgtEl>
                                      </p:cBhvr>
                                    </p:animEffect>
                                  </p:childTnLst>
                                </p:cTn>
                              </p:par>
                            </p:childTnLst>
                          </p:cTn>
                        </p:par>
                        <p:par>
                          <p:cTn id="34" fill="hold">
                            <p:stCondLst>
                              <p:cond delay="12000"/>
                            </p:stCondLst>
                            <p:childTnLst>
                              <p:par>
                                <p:cTn id="35" presetID="3" presetClass="entr" presetSubtype="10" fill="hold" nodeType="afterEffect">
                                  <p:stCondLst>
                                    <p:cond delay="100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209"/>
            <a:ext cx="8686800" cy="106155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a:bodyPr>
          <a:lstStyle/>
          <a:p>
            <a:r>
              <a:rPr lang="de-DE">
                <a:solidFill>
                  <a:srgbClr val="D43721"/>
                </a:solidFill>
                <a:latin typeface="+mj-lt"/>
                <a:ea typeface="+mj-ea"/>
                <a:cs typeface="+mj-cs"/>
              </a:rPr>
              <a:t>Musikalische „Alphabetisierung“ mit </a:t>
            </a:r>
            <a:r>
              <a:rPr lang="de-DE" err="1">
                <a:solidFill>
                  <a:srgbClr val="D43721"/>
                </a:solidFill>
                <a:latin typeface="+mj-lt"/>
                <a:ea typeface="+mj-ea"/>
                <a:cs typeface="+mj-cs"/>
              </a:rPr>
              <a:t>Solfège</a:t>
            </a:r>
            <a:endParaRPr lang="de-DE">
              <a:solidFill>
                <a:srgbClr val="D43721"/>
              </a:solidFill>
              <a:latin typeface="+mj-lt"/>
              <a:ea typeface="+mj-ea"/>
              <a:cs typeface="+mj-cs"/>
            </a:endParaRPr>
          </a:p>
        </p:txBody>
      </p:sp>
      <p:sp>
        <p:nvSpPr>
          <p:cNvPr id="3" name="Content Placeholder 2"/>
          <p:cNvSpPr>
            <a:spLocks noGrp="1"/>
          </p:cNvSpPr>
          <p:nvPr>
            <p:ph idx="1"/>
          </p:nvPr>
        </p:nvSpPr>
        <p:spPr>
          <a:xfrm>
            <a:off x="539552" y="1844824"/>
            <a:ext cx="8229600" cy="3168352"/>
          </a:xfrm>
        </p:spPr>
        <p:txBody>
          <a:bodyPr>
            <a:normAutofit lnSpcReduction="10000"/>
          </a:bodyPr>
          <a:lstStyle/>
          <a:p>
            <a:pPr marL="342900" lvl="1" indent="-342900">
              <a:buFont typeface="Arial"/>
              <a:buChar char="•"/>
            </a:pPr>
            <a:r>
              <a:rPr lang="de-DE" sz="3200" i="1" dirty="0" err="1"/>
              <a:t>Solfège</a:t>
            </a:r>
            <a:r>
              <a:rPr lang="de-DE" sz="3200" dirty="0"/>
              <a:t> als einer unter vielen musikpädagogischen Ansätzen</a:t>
            </a:r>
          </a:p>
          <a:p>
            <a:pPr lvl="1"/>
            <a:r>
              <a:rPr lang="de-DE" dirty="0"/>
              <a:t>„Geboren“ in Italien</a:t>
            </a:r>
          </a:p>
          <a:p>
            <a:pPr lvl="1"/>
            <a:r>
              <a:rPr lang="de-DE" dirty="0"/>
              <a:t>Perfektioniert in Frankreich</a:t>
            </a:r>
          </a:p>
          <a:p>
            <a:pPr lvl="1"/>
            <a:r>
              <a:rPr lang="de-DE" dirty="0" smtClean="0"/>
              <a:t>Seit über 200 Jahren </a:t>
            </a:r>
            <a:r>
              <a:rPr lang="de-DE" dirty="0"/>
              <a:t>angewendet als musikalische Grundausbildung in Ländern romanischer Sprache</a:t>
            </a:r>
          </a:p>
        </p:txBody>
      </p:sp>
      <p:sp>
        <p:nvSpPr>
          <p:cNvPr id="6" name="Footer Placeholder 3"/>
          <p:cNvSpPr txBox="1">
            <a:spLocks/>
          </p:cNvSpPr>
          <p:nvPr/>
        </p:nvSpPr>
        <p:spPr>
          <a:xfrm>
            <a:off x="3276600" y="65087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Slide Number Placeholder 6"/>
          <p:cNvSpPr>
            <a:spLocks noGrp="1"/>
          </p:cNvSpPr>
          <p:nvPr>
            <p:ph type="sldNum" sz="quarter" idx="12"/>
          </p:nvPr>
        </p:nvSpPr>
        <p:spPr/>
        <p:txBody>
          <a:bodyPr/>
          <a:lstStyle/>
          <a:p>
            <a:fld id="{487B05E6-8FA7-1048-BF60-998C2531B643}" type="slidenum">
              <a:rPr lang="de-DE" smtClean="0"/>
              <a:t>6</a:t>
            </a:fld>
            <a:endParaRPr lang="de-DE"/>
          </a:p>
        </p:txBody>
      </p:sp>
    </p:spTree>
    <p:extLst>
      <p:ext uri="{BB962C8B-B14F-4D97-AF65-F5344CB8AC3E}">
        <p14:creationId xmlns:p14="http://schemas.microsoft.com/office/powerpoint/2010/main" val="421288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59523-CF24-7849-A263-A078BF60F26F}"/>
              </a:ext>
            </a:extLst>
          </p:cNvPr>
          <p:cNvSpPr>
            <a:spLocks noGrp="1"/>
          </p:cNvSpPr>
          <p:nvPr>
            <p:ph type="title"/>
          </p:nvPr>
        </p:nvSpPr>
        <p:spPr>
          <a:xfrm>
            <a:off x="561975" y="314820"/>
            <a:ext cx="8229600" cy="1143000"/>
          </a:xfrm>
        </p:spPr>
        <p:txBody>
          <a:bodyPr>
            <a:normAutofit fontScale="90000"/>
          </a:bodyPr>
          <a:lstStyle/>
          <a:p>
            <a:r>
              <a:rPr lang="fr-FR" err="1"/>
              <a:t>Unterschiede</a:t>
            </a:r>
            <a:r>
              <a:rPr lang="fr-FR"/>
              <a:t> – deutsche </a:t>
            </a:r>
            <a:r>
              <a:rPr lang="fr-FR" err="1"/>
              <a:t>und</a:t>
            </a:r>
            <a:r>
              <a:rPr lang="fr-FR"/>
              <a:t> </a:t>
            </a:r>
            <a:r>
              <a:rPr lang="fr-FR" err="1"/>
              <a:t>französische</a:t>
            </a:r>
            <a:r>
              <a:rPr lang="fr-FR"/>
              <a:t> Tradition</a:t>
            </a:r>
            <a:br>
              <a:rPr lang="fr-FR"/>
            </a:br>
            <a:endParaRPr lang="fr-FR"/>
          </a:p>
        </p:txBody>
      </p:sp>
      <p:sp>
        <p:nvSpPr>
          <p:cNvPr id="3" name="Inhaltsplatzhalter 2">
            <a:extLst>
              <a:ext uri="{FF2B5EF4-FFF2-40B4-BE49-F238E27FC236}">
                <a16:creationId xmlns:a16="http://schemas.microsoft.com/office/drawing/2014/main" id="{E8B2FF95-5830-214B-BFA8-108F6A39FE6F}"/>
              </a:ext>
            </a:extLst>
          </p:cNvPr>
          <p:cNvSpPr>
            <a:spLocks noGrp="1"/>
          </p:cNvSpPr>
          <p:nvPr>
            <p:ph idx="1"/>
          </p:nvPr>
        </p:nvSpPr>
        <p:spPr>
          <a:xfrm>
            <a:off x="2267744" y="782871"/>
            <a:ext cx="1868750" cy="206898"/>
          </a:xfrm>
        </p:spPr>
        <p:txBody>
          <a:bodyPr>
            <a:normAutofit lnSpcReduction="10000"/>
          </a:bodyPr>
          <a:lstStyle/>
          <a:p>
            <a:pPr marL="114300" indent="0">
              <a:buNone/>
            </a:pPr>
            <a:r>
              <a:rPr lang="de-CH" sz="800"/>
              <a:t>Violaine de </a:t>
            </a:r>
            <a:r>
              <a:rPr lang="de-CH" sz="800" err="1"/>
              <a:t>Larminat</a:t>
            </a:r>
            <a:r>
              <a:rPr lang="de-CH" sz="800"/>
              <a:t> (2008)</a:t>
            </a:r>
          </a:p>
        </p:txBody>
      </p:sp>
      <p:sp>
        <p:nvSpPr>
          <p:cNvPr id="4" name="Foliennummernplatzhalter 3">
            <a:extLst>
              <a:ext uri="{FF2B5EF4-FFF2-40B4-BE49-F238E27FC236}">
                <a16:creationId xmlns:a16="http://schemas.microsoft.com/office/drawing/2014/main" id="{6F8915B4-85F8-3B4F-BC63-896F4CE1D1B2}"/>
              </a:ext>
            </a:extLst>
          </p:cNvPr>
          <p:cNvSpPr>
            <a:spLocks noGrp="1"/>
          </p:cNvSpPr>
          <p:nvPr>
            <p:ph type="sldNum" sz="quarter" idx="12"/>
          </p:nvPr>
        </p:nvSpPr>
        <p:spPr>
          <a:xfrm>
            <a:off x="6553200" y="6492875"/>
            <a:ext cx="2133600" cy="365125"/>
          </a:xfrm>
        </p:spPr>
        <p:txBody>
          <a:bodyPr/>
          <a:lstStyle/>
          <a:p>
            <a:fld id="{487B05E6-8FA7-1048-BF60-998C2531B643}" type="slidenum">
              <a:rPr lang="en-US" smtClean="0"/>
              <a:t>7</a:t>
            </a:fld>
            <a:endParaRPr lang="en-US"/>
          </a:p>
        </p:txBody>
      </p:sp>
      <p:graphicFrame>
        <p:nvGraphicFramePr>
          <p:cNvPr id="5" name="Tabelle 4">
            <a:extLst>
              <a:ext uri="{FF2B5EF4-FFF2-40B4-BE49-F238E27FC236}">
                <a16:creationId xmlns:a16="http://schemas.microsoft.com/office/drawing/2014/main" id="{E550300A-9B48-4445-9755-AE4BA22411B1}"/>
              </a:ext>
            </a:extLst>
          </p:cNvPr>
          <p:cNvGraphicFramePr>
            <a:graphicFrameLocks noGrp="1"/>
          </p:cNvGraphicFramePr>
          <p:nvPr>
            <p:extLst>
              <p:ext uri="{D42A27DB-BD31-4B8C-83A1-F6EECF244321}">
                <p14:modId xmlns:p14="http://schemas.microsoft.com/office/powerpoint/2010/main" val="1892660382"/>
              </p:ext>
            </p:extLst>
          </p:nvPr>
        </p:nvGraphicFramePr>
        <p:xfrm>
          <a:off x="352425" y="1772816"/>
          <a:ext cx="8439150" cy="4130026"/>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562708764"/>
                    </a:ext>
                  </a:extLst>
                </a:gridCol>
                <a:gridCol w="4219575">
                  <a:extLst>
                    <a:ext uri="{9D8B030D-6E8A-4147-A177-3AD203B41FA5}">
                      <a16:colId xmlns:a16="http://schemas.microsoft.com/office/drawing/2014/main" val="2910022979"/>
                    </a:ext>
                  </a:extLst>
                </a:gridCol>
              </a:tblGrid>
              <a:tr h="502906">
                <a:tc>
                  <a:txBody>
                    <a:bodyPr/>
                    <a:lstStyle/>
                    <a:p>
                      <a:pPr algn="ctr"/>
                      <a:r>
                        <a:rPr lang="de-DE" sz="2000" noProof="0">
                          <a:solidFill>
                            <a:schemeClr val="tx1"/>
                          </a:solidFill>
                        </a:rPr>
                        <a:t>F / B (W) / CH (R) </a:t>
                      </a:r>
                      <a:r>
                        <a:rPr lang="de-DE" sz="2000" noProof="0" err="1">
                          <a:solidFill>
                            <a:schemeClr val="tx1"/>
                          </a:solidFill>
                        </a:rPr>
                        <a:t>etc</a:t>
                      </a:r>
                      <a:endParaRPr lang="de-DE" sz="2000" noProof="0">
                        <a:solidFill>
                          <a:schemeClr val="tx1"/>
                        </a:solidFill>
                      </a:endParaRPr>
                    </a:p>
                  </a:txBody>
                  <a:tcPr>
                    <a:solidFill>
                      <a:srgbClr val="FFFF00"/>
                    </a:solidFill>
                  </a:tcPr>
                </a:tc>
                <a:tc>
                  <a:txBody>
                    <a:bodyPr/>
                    <a:lstStyle/>
                    <a:p>
                      <a:pPr algn="ctr"/>
                      <a:r>
                        <a:rPr lang="de-DE" sz="2000" noProof="0">
                          <a:solidFill>
                            <a:schemeClr val="tx1"/>
                          </a:solidFill>
                        </a:rPr>
                        <a:t>D / A / CH (</a:t>
                      </a:r>
                      <a:r>
                        <a:rPr lang="de-DE" sz="2000" noProof="0" err="1">
                          <a:solidFill>
                            <a:schemeClr val="tx1"/>
                          </a:solidFill>
                        </a:rPr>
                        <a:t>dt</a:t>
                      </a:r>
                      <a:r>
                        <a:rPr lang="de-DE" sz="2000" noProof="0">
                          <a:solidFill>
                            <a:schemeClr val="tx1"/>
                          </a:solidFill>
                        </a:rPr>
                        <a:t>) etc.</a:t>
                      </a:r>
                    </a:p>
                  </a:txBody>
                  <a:tcPr>
                    <a:solidFill>
                      <a:srgbClr val="FFFF00"/>
                    </a:solidFill>
                  </a:tcPr>
                </a:tc>
                <a:extLst>
                  <a:ext uri="{0D108BD9-81ED-4DB2-BD59-A6C34878D82A}">
                    <a16:rowId xmlns:a16="http://schemas.microsoft.com/office/drawing/2014/main" val="692003828"/>
                  </a:ext>
                </a:extLst>
              </a:tr>
              <a:tr h="394413">
                <a:tc>
                  <a:txBody>
                    <a:bodyPr/>
                    <a:lstStyle/>
                    <a:p>
                      <a:r>
                        <a:rPr lang="de-DE" sz="2000" noProof="0">
                          <a:solidFill>
                            <a:schemeClr val="tx1"/>
                          </a:solidFill>
                        </a:rPr>
                        <a:t>« Arezzo » - Silben &amp; Absolute Solmisation</a:t>
                      </a:r>
                    </a:p>
                  </a:txBody>
                  <a:tcPr>
                    <a:solidFill>
                      <a:srgbClr val="FFFF00"/>
                    </a:solidFill>
                  </a:tcPr>
                </a:tc>
                <a:tc>
                  <a:txBody>
                    <a:bodyPr/>
                    <a:lstStyle/>
                    <a:p>
                      <a:r>
                        <a:rPr lang="de-DE" sz="2000" noProof="0">
                          <a:solidFill>
                            <a:schemeClr val="tx1"/>
                          </a:solidFill>
                        </a:rPr>
                        <a:t>Deutsche Notennamen</a:t>
                      </a:r>
                    </a:p>
                  </a:txBody>
                  <a:tcPr>
                    <a:solidFill>
                      <a:srgbClr val="FFFF00"/>
                    </a:solidFill>
                  </a:tcPr>
                </a:tc>
                <a:extLst>
                  <a:ext uri="{0D108BD9-81ED-4DB2-BD59-A6C34878D82A}">
                    <a16:rowId xmlns:a16="http://schemas.microsoft.com/office/drawing/2014/main" val="3921546484"/>
                  </a:ext>
                </a:extLst>
              </a:tr>
              <a:tr h="502906">
                <a:tc>
                  <a:txBody>
                    <a:bodyPr/>
                    <a:lstStyle/>
                    <a:p>
                      <a:r>
                        <a:rPr lang="de-DE" sz="2000" noProof="0">
                          <a:solidFill>
                            <a:schemeClr val="tx1"/>
                          </a:solidFill>
                        </a:rPr>
                        <a:t>Trainieren des absoluten Gehörs</a:t>
                      </a:r>
                    </a:p>
                  </a:txBody>
                  <a:tcPr>
                    <a:solidFill>
                      <a:srgbClr val="FFFF00"/>
                    </a:solidFill>
                  </a:tcPr>
                </a:tc>
                <a:tc>
                  <a:txBody>
                    <a:bodyPr/>
                    <a:lstStyle/>
                    <a:p>
                      <a:r>
                        <a:rPr lang="de-DE" sz="2000" noProof="0">
                          <a:solidFill>
                            <a:schemeClr val="tx1"/>
                          </a:solidFill>
                        </a:rPr>
                        <a:t>Entweder angeboren, sollte aber nicht Gegenstand von Musikpädagogik sein</a:t>
                      </a:r>
                    </a:p>
                  </a:txBody>
                  <a:tcPr>
                    <a:solidFill>
                      <a:srgbClr val="FFFF00"/>
                    </a:solidFill>
                  </a:tcPr>
                </a:tc>
                <a:extLst>
                  <a:ext uri="{0D108BD9-81ED-4DB2-BD59-A6C34878D82A}">
                    <a16:rowId xmlns:a16="http://schemas.microsoft.com/office/drawing/2014/main" val="3832721472"/>
                  </a:ext>
                </a:extLst>
              </a:tr>
              <a:tr h="5029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i="1" noProof="0" dirty="0" err="1">
                          <a:solidFill>
                            <a:schemeClr val="tx1"/>
                          </a:solidFill>
                        </a:rPr>
                        <a:t>Solfège</a:t>
                      </a:r>
                      <a:r>
                        <a:rPr lang="de-DE" sz="2000" i="1" noProof="0" dirty="0">
                          <a:solidFill>
                            <a:schemeClr val="tx1"/>
                          </a:solidFill>
                        </a:rPr>
                        <a:t>,</a:t>
                      </a:r>
                      <a:r>
                        <a:rPr lang="de-DE" sz="2000" i="1" baseline="0" noProof="0" dirty="0">
                          <a:solidFill>
                            <a:schemeClr val="tx1"/>
                          </a:solidFill>
                        </a:rPr>
                        <a:t> </a:t>
                      </a:r>
                      <a:r>
                        <a:rPr lang="de-DE" sz="2000" i="1" baseline="0" noProof="0" dirty="0" err="1">
                          <a:solidFill>
                            <a:schemeClr val="tx1"/>
                          </a:solidFill>
                        </a:rPr>
                        <a:t>formation</a:t>
                      </a:r>
                      <a:r>
                        <a:rPr lang="de-DE" sz="2000" i="1" baseline="0" noProof="0" dirty="0">
                          <a:solidFill>
                            <a:schemeClr val="tx1"/>
                          </a:solidFill>
                        </a:rPr>
                        <a:t> </a:t>
                      </a:r>
                      <a:r>
                        <a:rPr lang="de-DE" sz="2000" i="1" baseline="0" noProof="0" dirty="0" err="1">
                          <a:solidFill>
                            <a:schemeClr val="tx1"/>
                          </a:solidFill>
                        </a:rPr>
                        <a:t>musicale</a:t>
                      </a:r>
                      <a:r>
                        <a:rPr lang="de-DE" sz="2000" baseline="0" noProof="0" dirty="0">
                          <a:solidFill>
                            <a:schemeClr val="tx1"/>
                          </a:solidFill>
                        </a:rPr>
                        <a:t>, inkl. Musiktheorie und Abschlussprüfung, die bestanden werden </a:t>
                      </a:r>
                      <a:r>
                        <a:rPr lang="de-DE" sz="2000" b="1" baseline="0" noProof="0" dirty="0" smtClean="0">
                          <a:solidFill>
                            <a:srgbClr val="FF0000"/>
                          </a:solidFill>
                        </a:rPr>
                        <a:t>muss</a:t>
                      </a:r>
                      <a:endParaRPr lang="de-DE" sz="2000" b="1" noProof="0"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dirty="0">
                          <a:solidFill>
                            <a:schemeClr val="tx1"/>
                          </a:solidFill>
                        </a:rPr>
                        <a:t>Verpflichtend</a:t>
                      </a:r>
                      <a:r>
                        <a:rPr lang="de-DE" sz="2000" baseline="0" noProof="0" dirty="0">
                          <a:solidFill>
                            <a:schemeClr val="tx1"/>
                          </a:solidFill>
                        </a:rPr>
                        <a:t> </a:t>
                      </a:r>
                      <a:r>
                        <a:rPr lang="de-DE" sz="2000" b="1" baseline="0" noProof="0" dirty="0">
                          <a:solidFill>
                            <a:srgbClr val="FF0000"/>
                          </a:solidFill>
                        </a:rPr>
                        <a:t>vor</a:t>
                      </a:r>
                      <a:r>
                        <a:rPr lang="de-DE" sz="2000" baseline="0" noProof="0" dirty="0">
                          <a:solidFill>
                            <a:schemeClr val="tx1"/>
                          </a:solidFill>
                        </a:rPr>
                        <a:t> Beginn des Instrumentalunterrichts</a:t>
                      </a:r>
                      <a:endParaRPr lang="de-DE" sz="2000" noProof="0" dirty="0">
                        <a:solidFill>
                          <a:schemeClr val="tx1"/>
                        </a:solidFill>
                      </a:endParaRPr>
                    </a:p>
                  </a:txBody>
                  <a:tcP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dirty="0">
                          <a:solidFill>
                            <a:schemeClr val="tx1"/>
                          </a:solidFill>
                        </a:rPr>
                        <a:t>MFE  und MGA (optional)</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dirty="0">
                          <a:solidFill>
                            <a:schemeClr val="tx1"/>
                          </a:solidFill>
                        </a:rPr>
                        <a:t>Gehörbildung oft erst während des Studiums</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noProof="0" dirty="0">
                          <a:solidFill>
                            <a:schemeClr val="tx1"/>
                          </a:solidFill>
                        </a:rPr>
                        <a:t>Gemeinsam</a:t>
                      </a:r>
                      <a:r>
                        <a:rPr lang="de-DE" sz="2000" baseline="0" noProof="0" dirty="0">
                          <a:solidFill>
                            <a:schemeClr val="tx1"/>
                          </a:solidFill>
                        </a:rPr>
                        <a:t> mit dem Instrumentalunterricht</a:t>
                      </a:r>
                      <a:endParaRPr lang="de-DE" sz="2000" noProof="0" dirty="0">
                        <a:solidFill>
                          <a:schemeClr val="tx1"/>
                        </a:solidFill>
                      </a:endParaRPr>
                    </a:p>
                  </a:txBody>
                  <a:tcPr>
                    <a:solidFill>
                      <a:srgbClr val="FFFF00"/>
                    </a:solidFill>
                  </a:tcPr>
                </a:tc>
                <a:extLst>
                  <a:ext uri="{0D108BD9-81ED-4DB2-BD59-A6C34878D82A}">
                    <a16:rowId xmlns:a16="http://schemas.microsoft.com/office/drawing/2014/main" val="2219249147"/>
                  </a:ext>
                </a:extLst>
              </a:tr>
            </a:tbl>
          </a:graphicData>
        </a:graphic>
      </p:graphicFrame>
    </p:spTree>
    <p:extLst>
      <p:ext uri="{BB962C8B-B14F-4D97-AF65-F5344CB8AC3E}">
        <p14:creationId xmlns:p14="http://schemas.microsoft.com/office/powerpoint/2010/main" val="191256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59523-CF24-7849-A263-A078BF60F26F}"/>
              </a:ext>
            </a:extLst>
          </p:cNvPr>
          <p:cNvSpPr>
            <a:spLocks noGrp="1"/>
          </p:cNvSpPr>
          <p:nvPr>
            <p:ph type="title"/>
          </p:nvPr>
        </p:nvSpPr>
        <p:spPr>
          <a:xfrm>
            <a:off x="561975" y="548680"/>
            <a:ext cx="8229600" cy="1143000"/>
          </a:xfrm>
        </p:spPr>
        <p:txBody>
          <a:bodyPr>
            <a:normAutofit fontScale="90000"/>
          </a:bodyPr>
          <a:lstStyle/>
          <a:p>
            <a:r>
              <a:rPr lang="fr-FR" err="1"/>
              <a:t>Unterschiede</a:t>
            </a:r>
            <a:r>
              <a:rPr lang="fr-FR"/>
              <a:t> – deutsche </a:t>
            </a:r>
            <a:r>
              <a:rPr lang="fr-FR" err="1"/>
              <a:t>und</a:t>
            </a:r>
            <a:r>
              <a:rPr lang="fr-FR"/>
              <a:t> </a:t>
            </a:r>
            <a:r>
              <a:rPr lang="fr-FR" err="1"/>
              <a:t>französische</a:t>
            </a:r>
            <a:r>
              <a:rPr lang="fr-FR"/>
              <a:t> Tradition</a:t>
            </a:r>
            <a:br>
              <a:rPr lang="fr-FR"/>
            </a:br>
            <a:endParaRPr lang="fr-FR"/>
          </a:p>
        </p:txBody>
      </p:sp>
      <p:sp>
        <p:nvSpPr>
          <p:cNvPr id="3" name="Inhaltsplatzhalter 2">
            <a:extLst>
              <a:ext uri="{FF2B5EF4-FFF2-40B4-BE49-F238E27FC236}">
                <a16:creationId xmlns:a16="http://schemas.microsoft.com/office/drawing/2014/main" id="{E8B2FF95-5830-214B-BFA8-108F6A39FE6F}"/>
              </a:ext>
            </a:extLst>
          </p:cNvPr>
          <p:cNvSpPr>
            <a:spLocks noGrp="1"/>
          </p:cNvSpPr>
          <p:nvPr>
            <p:ph idx="1"/>
          </p:nvPr>
        </p:nvSpPr>
        <p:spPr>
          <a:xfrm>
            <a:off x="2267744" y="1016731"/>
            <a:ext cx="1868750" cy="206898"/>
          </a:xfrm>
        </p:spPr>
        <p:txBody>
          <a:bodyPr>
            <a:normAutofit lnSpcReduction="10000"/>
          </a:bodyPr>
          <a:lstStyle/>
          <a:p>
            <a:pPr marL="114300" indent="0">
              <a:buNone/>
            </a:pPr>
            <a:r>
              <a:rPr lang="de-CH" sz="800"/>
              <a:t>Violaine de </a:t>
            </a:r>
            <a:r>
              <a:rPr lang="de-CH" sz="800" err="1"/>
              <a:t>Larminat</a:t>
            </a:r>
            <a:r>
              <a:rPr lang="de-CH" sz="800"/>
              <a:t> (2008)</a:t>
            </a:r>
          </a:p>
        </p:txBody>
      </p:sp>
      <p:sp>
        <p:nvSpPr>
          <p:cNvPr id="4" name="Foliennummernplatzhalter 3">
            <a:extLst>
              <a:ext uri="{FF2B5EF4-FFF2-40B4-BE49-F238E27FC236}">
                <a16:creationId xmlns:a16="http://schemas.microsoft.com/office/drawing/2014/main" id="{6F8915B4-85F8-3B4F-BC63-896F4CE1D1B2}"/>
              </a:ext>
            </a:extLst>
          </p:cNvPr>
          <p:cNvSpPr>
            <a:spLocks noGrp="1"/>
          </p:cNvSpPr>
          <p:nvPr>
            <p:ph type="sldNum" sz="quarter" idx="12"/>
          </p:nvPr>
        </p:nvSpPr>
        <p:spPr>
          <a:xfrm>
            <a:off x="6553200" y="6492875"/>
            <a:ext cx="2133600" cy="365125"/>
          </a:xfrm>
        </p:spPr>
        <p:txBody>
          <a:bodyPr/>
          <a:lstStyle/>
          <a:p>
            <a:fld id="{487B05E6-8FA7-1048-BF60-998C2531B643}" type="slidenum">
              <a:rPr lang="en-US" smtClean="0"/>
              <a:t>8</a:t>
            </a:fld>
            <a:endParaRPr lang="en-US"/>
          </a:p>
        </p:txBody>
      </p:sp>
      <p:graphicFrame>
        <p:nvGraphicFramePr>
          <p:cNvPr id="5" name="Tabelle 4">
            <a:extLst>
              <a:ext uri="{FF2B5EF4-FFF2-40B4-BE49-F238E27FC236}">
                <a16:creationId xmlns:a16="http://schemas.microsoft.com/office/drawing/2014/main" id="{E550300A-9B48-4445-9755-AE4BA22411B1}"/>
              </a:ext>
            </a:extLst>
          </p:cNvPr>
          <p:cNvGraphicFramePr>
            <a:graphicFrameLocks noGrp="1"/>
          </p:cNvGraphicFramePr>
          <p:nvPr>
            <p:extLst>
              <p:ext uri="{D42A27DB-BD31-4B8C-83A1-F6EECF244321}">
                <p14:modId xmlns:p14="http://schemas.microsoft.com/office/powerpoint/2010/main" val="3513737605"/>
              </p:ext>
            </p:extLst>
          </p:nvPr>
        </p:nvGraphicFramePr>
        <p:xfrm>
          <a:off x="457200" y="2159730"/>
          <a:ext cx="8439150" cy="3789549"/>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562708764"/>
                    </a:ext>
                  </a:extLst>
                </a:gridCol>
                <a:gridCol w="4219575">
                  <a:extLst>
                    <a:ext uri="{9D8B030D-6E8A-4147-A177-3AD203B41FA5}">
                      <a16:colId xmlns:a16="http://schemas.microsoft.com/office/drawing/2014/main" val="2910022979"/>
                    </a:ext>
                  </a:extLst>
                </a:gridCol>
              </a:tblGrid>
              <a:tr h="555787">
                <a:tc>
                  <a:txBody>
                    <a:bodyPr/>
                    <a:lstStyle/>
                    <a:p>
                      <a:pPr algn="ctr"/>
                      <a:r>
                        <a:rPr lang="de-DE" sz="2000" noProof="0">
                          <a:solidFill>
                            <a:schemeClr val="tx1"/>
                          </a:solidFill>
                        </a:rPr>
                        <a:t>F / B (W) / CH (R) </a:t>
                      </a:r>
                      <a:r>
                        <a:rPr lang="de-DE" sz="2000" noProof="0" err="1">
                          <a:solidFill>
                            <a:schemeClr val="tx1"/>
                          </a:solidFill>
                        </a:rPr>
                        <a:t>etc</a:t>
                      </a:r>
                      <a:endParaRPr lang="de-DE" sz="2000" noProof="0">
                        <a:solidFill>
                          <a:schemeClr val="tx1"/>
                        </a:solidFill>
                      </a:endParaRPr>
                    </a:p>
                  </a:txBody>
                  <a:tcPr>
                    <a:solidFill>
                      <a:srgbClr val="FFFF00"/>
                    </a:solidFill>
                  </a:tcPr>
                </a:tc>
                <a:tc>
                  <a:txBody>
                    <a:bodyPr/>
                    <a:lstStyle/>
                    <a:p>
                      <a:pPr algn="ctr"/>
                      <a:r>
                        <a:rPr lang="de-DE" sz="2000" noProof="0">
                          <a:solidFill>
                            <a:schemeClr val="tx1"/>
                          </a:solidFill>
                        </a:rPr>
                        <a:t>D / A / CH (</a:t>
                      </a:r>
                      <a:r>
                        <a:rPr lang="de-DE" sz="2000" noProof="0" err="1">
                          <a:solidFill>
                            <a:schemeClr val="tx1"/>
                          </a:solidFill>
                        </a:rPr>
                        <a:t>dt</a:t>
                      </a:r>
                      <a:r>
                        <a:rPr lang="de-DE" sz="2000" noProof="0">
                          <a:solidFill>
                            <a:schemeClr val="tx1"/>
                          </a:solidFill>
                        </a:rPr>
                        <a:t>) etc.</a:t>
                      </a:r>
                    </a:p>
                  </a:txBody>
                  <a:tcPr>
                    <a:solidFill>
                      <a:srgbClr val="FFFF00"/>
                    </a:solidFill>
                  </a:tcPr>
                </a:tc>
                <a:extLst>
                  <a:ext uri="{0D108BD9-81ED-4DB2-BD59-A6C34878D82A}">
                    <a16:rowId xmlns:a16="http://schemas.microsoft.com/office/drawing/2014/main" val="692003828"/>
                  </a:ext>
                </a:extLst>
              </a:tr>
              <a:tr h="1448456">
                <a:tc>
                  <a:txBody>
                    <a:bodyPr/>
                    <a:lstStyle/>
                    <a:p>
                      <a:r>
                        <a:rPr lang="de-DE" sz="2000" noProof="0">
                          <a:solidFill>
                            <a:schemeClr val="tx1"/>
                          </a:solidFill>
                        </a:rPr>
                        <a:t>Blattsingen bis</a:t>
                      </a:r>
                      <a:r>
                        <a:rPr lang="de-DE" sz="2000" baseline="0" noProof="0">
                          <a:solidFill>
                            <a:schemeClr val="tx1"/>
                          </a:solidFill>
                        </a:rPr>
                        <a:t> zu 7 Schlüssel</a:t>
                      </a:r>
                      <a:r>
                        <a:rPr lang="de-DE" sz="2000" noProof="0">
                          <a:solidFill>
                            <a:schemeClr val="tx1"/>
                          </a:solidFill>
                        </a:rPr>
                        <a:t>,</a:t>
                      </a:r>
                      <a:r>
                        <a:rPr lang="de-DE" sz="2000" baseline="0" noProof="0">
                          <a:solidFill>
                            <a:schemeClr val="tx1"/>
                          </a:solidFill>
                        </a:rPr>
                        <a:t> „Lesearbeit“</a:t>
                      </a:r>
                    </a:p>
                    <a:p>
                      <a:r>
                        <a:rPr lang="de-DE" sz="2000" baseline="0" noProof="0">
                          <a:solidFill>
                            <a:schemeClr val="tx1"/>
                          </a:solidFill>
                        </a:rPr>
                        <a:t>Inneres Hören ab frühestem Musikunterricht</a:t>
                      </a:r>
                      <a:endParaRPr lang="de-DE" sz="2000" noProof="0">
                        <a:solidFill>
                          <a:schemeClr val="tx1"/>
                        </a:solidFill>
                      </a:endParaRPr>
                    </a:p>
                  </a:txBody>
                  <a:tcPr>
                    <a:solidFill>
                      <a:srgbClr val="FFFF00"/>
                    </a:solidFill>
                  </a:tcPr>
                </a:tc>
                <a:tc>
                  <a:txBody>
                    <a:bodyPr/>
                    <a:lstStyle/>
                    <a:p>
                      <a:r>
                        <a:rPr lang="de-DE" sz="2000" noProof="0">
                          <a:solidFill>
                            <a:schemeClr val="tx1"/>
                          </a:solidFill>
                        </a:rPr>
                        <a:t>Intonation</a:t>
                      </a:r>
                    </a:p>
                    <a:p>
                      <a:r>
                        <a:rPr lang="de-DE" sz="2000" noProof="0">
                          <a:solidFill>
                            <a:schemeClr val="tx1"/>
                          </a:solidFill>
                        </a:rPr>
                        <a:t>Inneres Hören erst später</a:t>
                      </a:r>
                    </a:p>
                  </a:txBody>
                  <a:tcPr>
                    <a:solidFill>
                      <a:srgbClr val="FFFF00"/>
                    </a:solidFill>
                  </a:tcPr>
                </a:tc>
                <a:extLst>
                  <a:ext uri="{0D108BD9-81ED-4DB2-BD59-A6C34878D82A}">
                    <a16:rowId xmlns:a16="http://schemas.microsoft.com/office/drawing/2014/main" val="4169811341"/>
                  </a:ext>
                </a:extLst>
              </a:tr>
              <a:tr h="1785306">
                <a:tc>
                  <a:txBody>
                    <a:bodyPr/>
                    <a:lstStyle/>
                    <a:p>
                      <a:r>
                        <a:rPr lang="de-DE" sz="2000" noProof="0" dirty="0" err="1" smtClean="0">
                          <a:solidFill>
                            <a:schemeClr val="tx1"/>
                          </a:solidFill>
                        </a:rPr>
                        <a:t>Notenlesenkönnen</a:t>
                      </a:r>
                      <a:r>
                        <a:rPr lang="de-DE" sz="2000" baseline="0" noProof="0" dirty="0" smtClean="0">
                          <a:solidFill>
                            <a:schemeClr val="tx1"/>
                          </a:solidFill>
                        </a:rPr>
                        <a:t> </a:t>
                      </a:r>
                      <a:r>
                        <a:rPr lang="de-DE" sz="2000" baseline="0" noProof="0" dirty="0">
                          <a:solidFill>
                            <a:schemeClr val="tx1"/>
                          </a:solidFill>
                        </a:rPr>
                        <a:t>als Bedingung für Instrumentalunterricht</a:t>
                      </a:r>
                    </a:p>
                    <a:p>
                      <a:r>
                        <a:rPr lang="de-DE" sz="2000" baseline="0" noProof="0" dirty="0">
                          <a:solidFill>
                            <a:srgbClr val="FF0000"/>
                          </a:solidFill>
                        </a:rPr>
                        <a:t>Vorteil</a:t>
                      </a:r>
                      <a:r>
                        <a:rPr lang="de-DE" sz="2000" baseline="0" noProof="0" dirty="0">
                          <a:solidFill>
                            <a:schemeClr val="tx1"/>
                          </a:solidFill>
                        </a:rPr>
                        <a:t>: </a:t>
                      </a:r>
                      <a:r>
                        <a:rPr lang="de-DE" sz="2000" baseline="0" noProof="0" dirty="0" smtClean="0">
                          <a:solidFill>
                            <a:schemeClr val="tx1"/>
                          </a:solidFill>
                        </a:rPr>
                        <a:t>Zeitgewinn</a:t>
                      </a:r>
                    </a:p>
                    <a:p>
                      <a:r>
                        <a:rPr lang="de-DE" sz="2000" baseline="0" noProof="0" dirty="0" smtClean="0">
                          <a:solidFill>
                            <a:srgbClr val="FF0000"/>
                          </a:solidFill>
                        </a:rPr>
                        <a:t>Nachteil</a:t>
                      </a:r>
                      <a:r>
                        <a:rPr lang="de-DE" sz="2000" baseline="0" noProof="0" dirty="0" smtClean="0">
                          <a:solidFill>
                            <a:schemeClr val="tx1"/>
                          </a:solidFill>
                        </a:rPr>
                        <a:t>: Vernachlässigung </a:t>
                      </a:r>
                      <a:r>
                        <a:rPr lang="de-DE" sz="2000" baseline="0" noProof="0" dirty="0">
                          <a:solidFill>
                            <a:schemeClr val="tx1"/>
                          </a:solidFill>
                        </a:rPr>
                        <a:t>musikästhetischer </a:t>
                      </a:r>
                      <a:r>
                        <a:rPr lang="de-DE" sz="2000" baseline="0" noProof="0" dirty="0" smtClean="0">
                          <a:solidFill>
                            <a:schemeClr val="tx1"/>
                          </a:solidFill>
                        </a:rPr>
                        <a:t>Gesichtspunkte</a:t>
                      </a:r>
                      <a:endParaRPr lang="de-DE" sz="2000" baseline="0" noProof="0" dirty="0">
                        <a:solidFill>
                          <a:schemeClr val="tx1"/>
                        </a:solidFill>
                      </a:endParaRPr>
                    </a:p>
                  </a:txBody>
                  <a:tcPr>
                    <a:solidFill>
                      <a:srgbClr val="FFFF00"/>
                    </a:solidFill>
                  </a:tcPr>
                </a:tc>
                <a:tc>
                  <a:txBody>
                    <a:bodyPr/>
                    <a:lstStyle/>
                    <a:p>
                      <a:r>
                        <a:rPr lang="de-DE" sz="2000" noProof="0" dirty="0" err="1" smtClean="0">
                          <a:solidFill>
                            <a:schemeClr val="tx1"/>
                          </a:solidFill>
                        </a:rPr>
                        <a:t>Notenlesenkönnen</a:t>
                      </a:r>
                      <a:r>
                        <a:rPr lang="de-DE" sz="2000" baseline="0" noProof="0" dirty="0" smtClean="0">
                          <a:solidFill>
                            <a:schemeClr val="tx1"/>
                          </a:solidFill>
                        </a:rPr>
                        <a:t> </a:t>
                      </a:r>
                      <a:r>
                        <a:rPr lang="de-DE" sz="2000" baseline="0" noProof="0" dirty="0">
                          <a:solidFill>
                            <a:schemeClr val="tx1"/>
                          </a:solidFill>
                        </a:rPr>
                        <a:t>mit dem Instrumentalunterricht</a:t>
                      </a:r>
                    </a:p>
                    <a:p>
                      <a:r>
                        <a:rPr lang="de-DE" sz="2000" baseline="0" noProof="0" dirty="0" smtClean="0">
                          <a:solidFill>
                            <a:srgbClr val="FF0000"/>
                          </a:solidFill>
                        </a:rPr>
                        <a:t>Nachteil</a:t>
                      </a:r>
                      <a:r>
                        <a:rPr lang="de-DE" sz="2000" baseline="0" noProof="0" dirty="0" smtClean="0">
                          <a:solidFill>
                            <a:schemeClr val="tx1"/>
                          </a:solidFill>
                        </a:rPr>
                        <a:t>: </a:t>
                      </a:r>
                      <a:r>
                        <a:rPr lang="de-DE" sz="2000" baseline="0" noProof="0" dirty="0">
                          <a:solidFill>
                            <a:schemeClr val="tx1"/>
                          </a:solidFill>
                        </a:rPr>
                        <a:t>Zeitverlust</a:t>
                      </a:r>
                    </a:p>
                    <a:p>
                      <a:r>
                        <a:rPr lang="de-DE" sz="2000" baseline="0" noProof="0" dirty="0" smtClean="0">
                          <a:solidFill>
                            <a:srgbClr val="FF0000"/>
                          </a:solidFill>
                        </a:rPr>
                        <a:t>Vorteil</a:t>
                      </a:r>
                      <a:r>
                        <a:rPr lang="de-DE" sz="2000" baseline="0" noProof="0" dirty="0">
                          <a:solidFill>
                            <a:schemeClr val="tx1"/>
                          </a:solidFill>
                        </a:rPr>
                        <a:t>: Zeit zur Berücksichtigung musikästhetischer Gesichtspunkte</a:t>
                      </a:r>
                      <a:endParaRPr lang="de-DE" sz="2000" noProof="0" dirty="0">
                        <a:solidFill>
                          <a:schemeClr val="tx1"/>
                        </a:solidFill>
                      </a:endParaRPr>
                    </a:p>
                  </a:txBody>
                  <a:tcPr>
                    <a:solidFill>
                      <a:srgbClr val="FFFF00"/>
                    </a:solidFill>
                  </a:tcPr>
                </a:tc>
                <a:extLst>
                  <a:ext uri="{0D108BD9-81ED-4DB2-BD59-A6C34878D82A}">
                    <a16:rowId xmlns:a16="http://schemas.microsoft.com/office/drawing/2014/main" val="3038976093"/>
                  </a:ext>
                </a:extLst>
              </a:tr>
            </a:tbl>
          </a:graphicData>
        </a:graphic>
      </p:graphicFrame>
    </p:spTree>
    <p:extLst>
      <p:ext uri="{BB962C8B-B14F-4D97-AF65-F5344CB8AC3E}">
        <p14:creationId xmlns:p14="http://schemas.microsoft.com/office/powerpoint/2010/main" val="285060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Musikalische Lesekompetenz</a:t>
            </a:r>
            <a:endParaRPr lang="en-GB"/>
          </a:p>
        </p:txBody>
      </p:sp>
      <p:sp>
        <p:nvSpPr>
          <p:cNvPr id="3" name="Content Placeholder 2"/>
          <p:cNvSpPr>
            <a:spLocks noGrp="1"/>
          </p:cNvSpPr>
          <p:nvPr>
            <p:ph idx="1"/>
          </p:nvPr>
        </p:nvSpPr>
        <p:spPr/>
        <p:txBody>
          <a:bodyPr/>
          <a:lstStyle/>
          <a:p>
            <a:r>
              <a:rPr lang="de-CH"/>
              <a:t>Vorteile von </a:t>
            </a:r>
            <a:r>
              <a:rPr lang="de-CH" err="1"/>
              <a:t>Solfège</a:t>
            </a:r>
            <a:endParaRPr lang="de-CH"/>
          </a:p>
          <a:p>
            <a:pPr lvl="1"/>
            <a:r>
              <a:rPr lang="de-CH"/>
              <a:t>Aussage eines mit der </a:t>
            </a:r>
            <a:r>
              <a:rPr lang="de-CH" err="1"/>
              <a:t>Solfège</a:t>
            </a:r>
            <a:r>
              <a:rPr lang="de-CH"/>
              <a:t>-Tradition verbundenen Professor am Pariser Konservatorium:</a:t>
            </a:r>
          </a:p>
          <a:p>
            <a:pPr lvl="2"/>
            <a:r>
              <a:rPr lang="de-CH"/>
              <a:t>Die Vorbereitung einer zeitgenössischen Tradition mit dem </a:t>
            </a:r>
            <a:r>
              <a:rPr lang="de-CH" i="1" err="1"/>
              <a:t>Orchestre</a:t>
            </a:r>
            <a:r>
              <a:rPr lang="de-CH" i="1"/>
              <a:t> de Paris </a:t>
            </a:r>
            <a:r>
              <a:rPr lang="de-CH"/>
              <a:t>dauert zwei, mit den </a:t>
            </a:r>
            <a:r>
              <a:rPr lang="de-CH" i="1"/>
              <a:t>Wiener Philharmonikern</a:t>
            </a:r>
            <a:r>
              <a:rPr lang="de-CH"/>
              <a:t> vier Stunden</a:t>
            </a:r>
          </a:p>
          <a:p>
            <a:pPr lvl="4"/>
            <a:r>
              <a:rPr lang="de-CH"/>
              <a:t>Antoine </a:t>
            </a:r>
            <a:r>
              <a:rPr lang="de-CH" err="1"/>
              <a:t>Hennion</a:t>
            </a:r>
            <a:r>
              <a:rPr lang="de-CH"/>
              <a:t>, </a:t>
            </a:r>
            <a:r>
              <a:rPr lang="fr-FR" i="1"/>
              <a:t>Comment la musique vient aux enfants</a:t>
            </a:r>
            <a:r>
              <a:rPr lang="fr-FR"/>
              <a:t>, Paris 1988, S. 58 </a:t>
            </a:r>
            <a:r>
              <a:rPr lang="fr-FR" err="1"/>
              <a:t>ff</a:t>
            </a:r>
            <a:endParaRPr lang="en-GB"/>
          </a:p>
        </p:txBody>
      </p:sp>
      <p:sp>
        <p:nvSpPr>
          <p:cNvPr id="4" name="Slide Number Placeholder 3"/>
          <p:cNvSpPr>
            <a:spLocks noGrp="1"/>
          </p:cNvSpPr>
          <p:nvPr>
            <p:ph type="sldNum" sz="quarter" idx="12"/>
          </p:nvPr>
        </p:nvSpPr>
        <p:spPr/>
        <p:txBody>
          <a:bodyPr/>
          <a:lstStyle/>
          <a:p>
            <a:fld id="{487B05E6-8FA7-1048-BF60-998C2531B643}" type="slidenum">
              <a:rPr lang="en-US" smtClean="0"/>
              <a:t>9</a:t>
            </a:fld>
            <a:endParaRPr lang="en-US"/>
          </a:p>
        </p:txBody>
      </p:sp>
    </p:spTree>
    <p:extLst>
      <p:ext uri="{BB962C8B-B14F-4D97-AF65-F5344CB8AC3E}">
        <p14:creationId xmlns:p14="http://schemas.microsoft.com/office/powerpoint/2010/main" val="3035711237"/>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B28E44565E5DAF4A9C5BFDEF38C8E95F" ma:contentTypeVersion="2" ma:contentTypeDescription="Upload an image." ma:contentTypeScope="" ma:versionID="7861207c62e8cee0342f90cb4ae422e2">
  <xsd:schema xmlns:xsd="http://www.w3.org/2001/XMLSchema" xmlns:xs="http://www.w3.org/2001/XMLSchema" xmlns:p="http://schemas.microsoft.com/office/2006/metadata/properties" xmlns:ns1="http://schemas.microsoft.com/sharepoint/v3" xmlns:ns2="559BFC5D-DDA9-4BB3-932C-AE207DEE608B" xmlns:ns3="http://schemas.microsoft.com/sharepoint/v3/fields" xmlns:ns4="a6c533f7-61db-40a9-92cc-7bf39d0de398" targetNamespace="http://schemas.microsoft.com/office/2006/metadata/properties" ma:root="true" ma:fieldsID="30f258388e591d35b795017a393f47e5" ns1:_="" ns2:_="" ns3:_="" ns4:_="">
    <xsd:import namespace="http://schemas.microsoft.com/sharepoint/v3"/>
    <xsd:import namespace="559BFC5D-DDA9-4BB3-932C-AE207DEE608B"/>
    <xsd:import namespace="http://schemas.microsoft.com/sharepoint/v3/fields"/>
    <xsd:import namespace="a6c533f7-61db-40a9-92cc-7bf39d0de398"/>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element ref="ns4:o606121503634f60aadbd34f286ff3d9" minOccurs="0"/>
                <xsd:element ref="ns4:TaxCatchAll" minOccurs="0"/>
                <xsd:element ref="ns4:TaxCatchAllLabel" minOccurs="0"/>
                <xsd:element ref="ns4:a60e8a9bb7a5498084be0308f3b5162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9BFC5D-DDA9-4BB3-932C-AE207DEE608B"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533f7-61db-40a9-92cc-7bf39d0de398" elementFormDefault="qualified">
    <xsd:import namespace="http://schemas.microsoft.com/office/2006/documentManagement/types"/>
    <xsd:import namespace="http://schemas.microsoft.com/office/infopath/2007/PartnerControls"/>
    <xsd:element name="o606121503634f60aadbd34f286ff3d9" ma:index="29" nillable="true" ma:taxonomy="true" ma:internalName="o606121503634f60aadbd34f286ff3d9" ma:taxonomyFieldName="Document_x0020_Category" ma:displayName="Document Category" ma:default="" ma:fieldId="{86061215-0363-4f60-aadb-d34f286ff3d9}" ma:taxonomyMulti="true" ma:sspId="ceefa7fb-4336-4fa1-9d81-8bd6ad6a0761" ma:termSetId="8467628b-cc19-41c8-84de-1e197b3524fe" ma:anchorId="00000000-0000-0000-0000-000000000000" ma:open="false" ma:isKeyword="false">
      <xsd:complexType>
        <xsd:sequence>
          <xsd:element ref="pc:Terms" minOccurs="0" maxOccurs="1"/>
        </xsd:sequence>
      </xsd:complexType>
    </xsd:element>
    <xsd:element name="TaxCatchAll" ma:index="30" nillable="true" ma:displayName="Taxonomy Catch All Column" ma:hidden="true" ma:list="{88da9af2-fc06-457f-9f9b-54ea4b8c2f8e}" ma:internalName="TaxCatchAll" ma:showField="CatchAllData"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TaxCatchAllLabel" ma:index="31" nillable="true" ma:displayName="Taxonomy Catch All Column1" ma:hidden="true" ma:list="{88da9af2-fc06-457f-9f9b-54ea4b8c2f8e}" ma:internalName="TaxCatchAllLabel" ma:readOnly="true" ma:showField="CatchAllDataLabel"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a60e8a9bb7a5498084be0308f3b51622" ma:index="33" nillable="true" ma:taxonomy="true" ma:internalName="a60e8a9bb7a5498084be0308f3b51622" ma:taxonomyFieldName="The_x0020_University" ma:displayName="The University" ma:default="" ma:fieldId="{a60e8a9b-b7a5-4980-84be-0308f3b51622}" ma:taxonomyMulti="true" ma:sspId="ceefa7fb-4336-4fa1-9d81-8bd6ad6a0761" ma:termSetId="d027352d-354c-4edb-9a10-0a26093ac2d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6c533f7-61db-40a9-92cc-7bf39d0de398"/>
    <o606121503634f60aadbd34f286ff3d9 xmlns="a6c533f7-61db-40a9-92cc-7bf39d0de398">
      <Terms xmlns="http://schemas.microsoft.com/office/infopath/2007/PartnerControls"/>
    </o606121503634f60aadbd34f286ff3d9>
    <a60e8a9bb7a5498084be0308f3b51622 xmlns="a6c533f7-61db-40a9-92cc-7bf39d0de398">
      <Terms xmlns="http://schemas.microsoft.com/office/infopath/2007/PartnerControls"/>
    </a60e8a9bb7a5498084be0308f3b51622>
    <PublishingExpirationDate xmlns="http://schemas.microsoft.com/sharepoint/v3" xsi:nil="true"/>
    <PublishingStartDate xmlns="http://schemas.microsoft.com/sharepoint/v3" xsi:nil="true"/>
    <wic_System_Copyright xmlns="http://schemas.microsoft.com/sharepoint/v3/fields" xsi:nil="true"/>
    <ImageCreateDate xmlns="559BFC5D-DDA9-4BB3-932C-AE207DEE608B" xsi:nil="true"/>
  </documentManagement>
</p:properties>
</file>

<file path=customXml/itemProps1.xml><?xml version="1.0" encoding="utf-8"?>
<ds:datastoreItem xmlns:ds="http://schemas.openxmlformats.org/officeDocument/2006/customXml" ds:itemID="{98D77648-52B2-4E6C-A215-1765154C6760}">
  <ds:schemaRefs>
    <ds:schemaRef ds:uri="http://schemas.microsoft.com/office/2006/metadata/longProperties"/>
  </ds:schemaRefs>
</ds:datastoreItem>
</file>

<file path=customXml/itemProps2.xml><?xml version="1.0" encoding="utf-8"?>
<ds:datastoreItem xmlns:ds="http://schemas.openxmlformats.org/officeDocument/2006/customXml" ds:itemID="{6FE84E24-A394-4E44-9B87-AA08DB6883B2}">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559BFC5D-DDA9-4BB3-932C-AE207DEE608B"/>
    <ds:schemaRef ds:uri="http://schemas.microsoft.com/sharepoint/v3/fields"/>
    <ds:schemaRef ds:uri="a6c533f7-61db-40a9-92cc-7bf39d0de39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17B03-F840-41B3-AB5C-F3F4746A311F}">
  <ds:schemaRefs>
    <ds:schemaRef ds:uri="http://schemas.microsoft.com/office/2006/documentManagement/types"/>
    <ds:schemaRef ds:uri="http://purl.org/dc/elements/1.1/"/>
    <ds:schemaRef ds:uri="559BFC5D-DDA9-4BB3-932C-AE207DEE608B"/>
    <ds:schemaRef ds:uri="a6c533f7-61db-40a9-92cc-7bf39d0de398"/>
    <ds:schemaRef ds:uri="http://www.w3.org/XML/1998/namespace"/>
    <ds:schemaRef ds:uri="http://schemas.microsoft.com/sharepoint/v3"/>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131</TotalTime>
  <Words>2090</Words>
  <Application>Microsoft Office PowerPoint</Application>
  <PresentationFormat>On-screen Show (4:3)</PresentationFormat>
  <Paragraphs>355</Paragraphs>
  <Slides>35</Slides>
  <Notes>29</Notes>
  <HiddenSlides>1</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ＭＳ Ｐゴシック</vt:lpstr>
      <vt:lpstr>Arial</vt:lpstr>
      <vt:lpstr>Arial Narrow</vt:lpstr>
      <vt:lpstr>Calibri</vt:lpstr>
      <vt:lpstr>Wingdings</vt:lpstr>
      <vt:lpstr>Custom Design</vt:lpstr>
      <vt:lpstr>1_Custom Design</vt:lpstr>
      <vt:lpstr>Ist Solfège gute Musik?</vt:lpstr>
      <vt:lpstr>Vorüberlegung</vt:lpstr>
      <vt:lpstr>Ad inveniendum ignotum cantum</vt:lpstr>
      <vt:lpstr>Ad inveniendum ignotum cantum</vt:lpstr>
      <vt:lpstr>PowerPoint Presentation</vt:lpstr>
      <vt:lpstr>Musikalische „Alphabetisierung“ mit Solfège</vt:lpstr>
      <vt:lpstr>Unterschiede – deutsche und französische Tradition </vt:lpstr>
      <vt:lpstr>Unterschiede – deutsche und französische Tradition </vt:lpstr>
      <vt:lpstr>Musikalische Lesekompetenz</vt:lpstr>
      <vt:lpstr>Nach der mechanischen Aneignung</vt:lpstr>
      <vt:lpstr>Solfège: Weit verbreitet über Zeiten und Regionen</vt:lpstr>
      <vt:lpstr>PowerPoint Presentation</vt:lpstr>
      <vt:lpstr>PowerPoint Presentation</vt:lpstr>
      <vt:lpstr>PowerPoint Presentation</vt:lpstr>
      <vt:lpstr>PowerPoint Presentation</vt:lpstr>
      <vt:lpstr>Solfèges italiens</vt:lpstr>
      <vt:lpstr>Solfèges italiens </vt:lpstr>
      <vt:lpstr>PowerPoint Presentation</vt:lpstr>
      <vt:lpstr>Édouard BATISTE (1820-1876) Solfèges du Conservatoire</vt:lpstr>
      <vt:lpstr>Solfeggien „großer Meister“</vt:lpstr>
      <vt:lpstr>Solfège ohne ästhetischen Anspruch </vt:lpstr>
      <vt:lpstr>Reform des Solfège</vt:lpstr>
      <vt:lpstr>PowerPoint Presentation</vt:lpstr>
      <vt:lpstr>PowerPoint Presentation</vt:lpstr>
      <vt:lpstr>PowerPoint Presentation</vt:lpstr>
      <vt:lpstr>Kodály</vt:lpstr>
      <vt:lpstr>Kodály</vt:lpstr>
      <vt:lpstr>Kodály – Parallelen und Unterschiede zu Solfège französischer Prägung? </vt:lpstr>
      <vt:lpstr>Ungarische Solfège-Methode</vt:lpstr>
      <vt:lpstr>Ungarische Solfège-Methode </vt:lpstr>
      <vt:lpstr>Diskussion</vt:lpstr>
      <vt:lpstr>Diskussion</vt:lpstr>
      <vt:lpstr>Diskussion</vt:lpstr>
      <vt:lpstr>Diskussion</vt:lpstr>
      <vt:lpstr>PowerPoint Presentation</vt:lpstr>
    </vt:vector>
  </TitlesOfParts>
  <Manager/>
  <Company>université du Luxembourg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Damien Sagrillo</dc:creator>
  <cp:keywords>FLSHASe, presentation, powerpoint</cp:keywords>
  <dc:description/>
  <cp:lastModifiedBy>Damien Francois SAGRILLO</cp:lastModifiedBy>
  <cp:revision>429</cp:revision>
  <cp:lastPrinted>2018-01-17T11:40:11Z</cp:lastPrinted>
  <dcterms:created xsi:type="dcterms:W3CDTF">2008-06-13T07:46:09Z</dcterms:created>
  <dcterms:modified xsi:type="dcterms:W3CDTF">2018-12-08T11:46:16Z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_x0020_Category">
    <vt:lpwstr/>
  </property>
  <property fmtid="{D5CDD505-2E9C-101B-9397-08002B2CF9AE}" pid="3" name="The_x0020_University">
    <vt:lpwstr/>
  </property>
</Properties>
</file>