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83" r:id="rId3"/>
    <p:sldId id="284" r:id="rId4"/>
    <p:sldId id="281" r:id="rId5"/>
    <p:sldId id="258" r:id="rId6"/>
    <p:sldId id="282" r:id="rId7"/>
    <p:sldId id="263" r:id="rId8"/>
    <p:sldId id="265" r:id="rId9"/>
    <p:sldId id="260" r:id="rId10"/>
    <p:sldId id="262" r:id="rId11"/>
    <p:sldId id="259" r:id="rId12"/>
    <p:sldId id="288" r:id="rId13"/>
    <p:sldId id="268" r:id="rId14"/>
    <p:sldId id="272" r:id="rId15"/>
    <p:sldId id="273" r:id="rId16"/>
    <p:sldId id="277" r:id="rId17"/>
    <p:sldId id="270" r:id="rId18"/>
    <p:sldId id="276" r:id="rId19"/>
    <p:sldId id="286" r:id="rId20"/>
    <p:sldId id="264" r:id="rId21"/>
    <p:sldId id="285" r:id="rId22"/>
    <p:sldId id="266" r:id="rId23"/>
    <p:sldId id="287" r:id="rId24"/>
    <p:sldId id="279" r:id="rId25"/>
    <p:sldId id="28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95" autoAdjust="0"/>
    <p:restoredTop sz="9466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C5DB1-F2E8-4953-B176-427482FC4CF4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A16A5-D85F-4F09-AFDC-43B2A935BFF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4032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A16A5-D85F-4F09-AFDC-43B2A935BFF8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763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3921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4626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9799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8082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7356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3560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5090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3825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6807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79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2737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9DED9-8672-49F9-9B1E-424370B40FBA}" type="datetimeFigureOut">
              <a:rPr lang="fr-FR" smtClean="0"/>
              <a:pPr/>
              <a:t>08/04/2014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7C644-FD51-4F87-9FE0-0030DFDEB9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266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hyperlink" Target="http://commons.wikimedia.org/wiki/File:Zabriskie_Point.jpg" TargetMode="Externa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Image-Disney_Concert_Hall_by_Carol_Highsmith_edit.jpg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hyperlink" Target="//upload.wikimedia.org/wikipedia/en/7/70/El_Toro_Y_at_405,5.jpg" TargetMode="Externa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124200" y="-349538"/>
            <a:ext cx="67214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4800000"/>
            </a:camera>
            <a:lightRig rig="threePt" dir="t"/>
          </a:scene3d>
        </p:spPr>
        <p:txBody>
          <a:bodyPr lIns="536406" anchor="ctr">
            <a:spAutoFit/>
          </a:bodyPr>
          <a:lstStyle/>
          <a:p>
            <a:r>
              <a:rPr lang="en-US" dirty="0"/>
              <a:t>  </a:t>
            </a:r>
            <a:r>
              <a:rPr lang="en-US" sz="17400" dirty="0"/>
              <a:t> </a:t>
            </a:r>
            <a:r>
              <a:rPr lang="en-US" dirty="0"/>
              <a:t>                                                            </a:t>
            </a:r>
          </a:p>
          <a:p>
            <a:pPr eaLnBrk="0" hangingPunct="0"/>
            <a:r>
              <a:rPr lang="en-US" dirty="0"/>
              <a:t>	</a:t>
            </a:r>
            <a:endParaRPr lang="en-US" sz="1600" dirty="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676400" y="6172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/>
        </p:nvGraphicFramePr>
        <p:xfrm>
          <a:off x="1524000" y="4722813"/>
          <a:ext cx="868363" cy="736600"/>
        </p:xfrm>
        <a:graphic>
          <a:graphicData uri="http://schemas.openxmlformats.org/presentationml/2006/ole">
            <p:oleObj spid="_x0000_s1028" name="Document" r:id="rId3" imgW="868934" imgH="737022" progId="Word.Document.12">
              <p:embed/>
            </p:oleObj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404664"/>
            <a:ext cx="848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i="1" dirty="0" err="1" smtClean="0"/>
              <a:t>Lost</a:t>
            </a:r>
            <a:r>
              <a:rPr lang="fr-BE" sz="1600" b="1" i="1" dirty="0" smtClean="0"/>
              <a:t> in L.A.</a:t>
            </a:r>
            <a:r>
              <a:rPr lang="fr-BE" sz="1600" b="1" dirty="0" smtClean="0"/>
              <a:t> : le regard français</a:t>
            </a:r>
          </a:p>
          <a:p>
            <a:pPr algn="ctr"/>
            <a:r>
              <a:rPr lang="fr-BE" sz="1600" b="1" dirty="0" smtClean="0"/>
              <a:t>Nathalie </a:t>
            </a:r>
            <a:r>
              <a:rPr lang="fr-BE" sz="1600" b="1" dirty="0" err="1" smtClean="0"/>
              <a:t>Roelens</a:t>
            </a:r>
            <a:r>
              <a:rPr lang="fr-BE" sz="1600" b="1" dirty="0" smtClean="0"/>
              <a:t> (Université du Luxembourg)</a:t>
            </a:r>
          </a:p>
          <a:p>
            <a:pPr algn="ctr"/>
            <a:r>
              <a:rPr lang="fr-BE" sz="1600" b="1" dirty="0" smtClean="0"/>
              <a:t>10 avril 2014</a:t>
            </a:r>
          </a:p>
        </p:txBody>
      </p:sp>
      <p:pic>
        <p:nvPicPr>
          <p:cNvPr id="2061" name="Picture 13" descr="http://3.bp.blogspot.com/-5Tfuyd9iRxA/Th2gaIYXrgI/AAAAAAAABKg/E4OQDM2FmIo/s1600/Los-Angeles-City-Map%25281%2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643050"/>
            <a:ext cx="6868209" cy="4572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062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1.bp.blogspot.com/-KyN5ogHbjh8/T_rdo0aYpUI/AAAAAAAAZmA/uuD_x2IahAM/s1600/OJ+SIMPSON+Course+Poursuite+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5644458" cy="3531088"/>
          </a:xfrm>
          <a:prstGeom prst="rect">
            <a:avLst/>
          </a:prstGeom>
          <a:noFill/>
        </p:spPr>
      </p:pic>
      <p:pic>
        <p:nvPicPr>
          <p:cNvPr id="32772" name="Picture 4" descr="http://3.bp.blogspot.com/-v_3gYauDzQA/T_rd-2UXcQI/AAAAAAAAZmM/PELXA90E5kQ/s1600/OJ+Simpson+arr%C3%AAt%C3%A9+pour+meurt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836712"/>
            <a:ext cx="2342571" cy="291199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979712" y="4653136"/>
            <a:ext cx="478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La célèbre course poursuite d’O.J.Simpson (1994)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1760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mbouteillage à Los Ange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293468" cy="3356992"/>
          </a:xfrm>
          <a:prstGeom prst="rect">
            <a:avLst/>
          </a:prstGeom>
          <a:noFill/>
        </p:spPr>
      </p:pic>
      <p:pic>
        <p:nvPicPr>
          <p:cNvPr id="31748" name="Picture 4" descr="http://www.lefigaro.fr/medias/2007/03/05/20070305.FIG000000132_599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20688"/>
            <a:ext cx="4457700" cy="3009901"/>
          </a:xfrm>
          <a:prstGeom prst="rect">
            <a:avLst/>
          </a:prstGeom>
          <a:noFill/>
        </p:spPr>
      </p:pic>
      <p:pic>
        <p:nvPicPr>
          <p:cNvPr id="31750" name="Picture 6" descr="http://us.123rf.com/400wm/400/400/odessa4/odessa40810/odessa4081000039/3781490-embouteillage-a-los-ange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365104"/>
            <a:ext cx="1512168" cy="2265420"/>
          </a:xfrm>
          <a:prstGeom prst="rect">
            <a:avLst/>
          </a:prstGeom>
          <a:noFill/>
        </p:spPr>
      </p:pic>
      <p:pic>
        <p:nvPicPr>
          <p:cNvPr id="31752" name="Picture 8" descr="http://www.leblogauto.com/wp-content/uploads/2007/05/Joest_Jonathan_Ouaknine/Los_Angeles_trafic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365104"/>
            <a:ext cx="3219397" cy="2212479"/>
          </a:xfrm>
          <a:prstGeom prst="rect">
            <a:avLst/>
          </a:prstGeom>
          <a:noFill/>
        </p:spPr>
      </p:pic>
      <p:pic>
        <p:nvPicPr>
          <p:cNvPr id="6" name="Picture 2" descr="File:Sunset Blvd sig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4857760"/>
            <a:ext cx="2057392" cy="154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04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Losangeles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4268360" cy="253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viaterra.net/photos/bzh/nantes-vue-du-ci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071810"/>
            <a:ext cx="7048500" cy="307657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00100" y="6215082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Nantes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film-documentaire.fr/photos/articles/etats%20inven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9166"/>
            <a:ext cx="2958598" cy="19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224" y="1643050"/>
            <a:ext cx="677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Pierre Guimond, </a:t>
            </a:r>
            <a:r>
              <a:rPr lang="fr-FR" i="1" dirty="0" smtClean="0"/>
              <a:t>Les Etats imaginés d’Amérique</a:t>
            </a:r>
            <a:r>
              <a:rPr lang="fr-FR" dirty="0" smtClean="0"/>
              <a:t>, photomontages, 2010</a:t>
            </a:r>
            <a:endParaRPr lang="fr-FR" dirty="0"/>
          </a:p>
        </p:txBody>
      </p:sp>
      <p:pic>
        <p:nvPicPr>
          <p:cNvPr id="10244" name="Picture 4" descr="http://3.bp.blogspot.com/-W2xMFamxOVk/TkFI7l1JY5I/AAAAAAAAAD4/xhrRXFnNYh0/s400/images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2428868"/>
            <a:ext cx="2428892" cy="187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2.bp.blogspot.com/-r_BS_O7uH8Y/TkFI7WXBQ8I/AAAAAAAAADo/chXMd-aMp18/s1600/images-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4500570"/>
            <a:ext cx="2633628" cy="192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1.bp.blogspot.com/-0tUV96d5WMI/TkFI7Iv9_4I/AAAAAAAAADY/qdTyti3ZDnc/s1600/images-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428868"/>
            <a:ext cx="1857388" cy="18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4348" y="571480"/>
            <a:ext cx="6164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BE" dirty="0" smtClean="0"/>
              <a:t> Jean </a:t>
            </a:r>
            <a:r>
              <a:rPr lang="fr-BE" dirty="0" err="1" smtClean="0"/>
              <a:t>Baudrillar</a:t>
            </a:r>
            <a:r>
              <a:rPr lang="fr-FR" dirty="0" smtClean="0"/>
              <a:t>d, </a:t>
            </a:r>
            <a:r>
              <a:rPr lang="fr-FR" i="1" dirty="0" smtClean="0"/>
              <a:t>Amérique</a:t>
            </a:r>
            <a:r>
              <a:rPr lang="fr-FR" dirty="0" smtClean="0"/>
              <a:t>, 1986</a:t>
            </a:r>
          </a:p>
          <a:p>
            <a:pPr>
              <a:buFontTx/>
              <a:buChar char="-"/>
            </a:pPr>
            <a:r>
              <a:rPr lang="fr-BE" dirty="0" smtClean="0"/>
              <a:t> Louis Marin, </a:t>
            </a:r>
            <a:r>
              <a:rPr lang="fr-FR" dirty="0" smtClean="0"/>
              <a:t>« Dégénérescence utopique : Disneyland », 2008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0178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dn.blogosfere.it/pellicolerovinate/images/zabriskie-point-heroine-et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571876"/>
            <a:ext cx="2000264" cy="133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5.googleusercontent.com/-qBgOiRuDH8o/TW-8U-BebMI/AAAAAAAAJ_M/Z0e9AeWSyBs/s1600/ZabriskiePoint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5143512"/>
            <a:ext cx="1752210" cy="11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50ansdecinema.files.wordpress.com/2011/03/zabriskie_point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3714752"/>
            <a:ext cx="1744722" cy="111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472" y="32146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 smtClean="0"/>
              <a:t>Michelangelo Antonioni, </a:t>
            </a:r>
            <a:r>
              <a:rPr lang="fr-CH" i="1" dirty="0" err="1" smtClean="0"/>
              <a:t>Zabriskie</a:t>
            </a:r>
            <a:r>
              <a:rPr lang="fr-CH" i="1" dirty="0" smtClean="0"/>
              <a:t> Point, </a:t>
            </a:r>
            <a:r>
              <a:rPr lang="fr-CH" dirty="0" smtClean="0"/>
              <a:t>1970</a:t>
            </a:r>
            <a:endParaRPr lang="fr-FR" dirty="0"/>
          </a:p>
        </p:txBody>
      </p:sp>
      <p:pic>
        <p:nvPicPr>
          <p:cNvPr id="6" name="Picture 5" descr="http://upload.wikimedia.org/wikipedia/commons/thumb/2/25/Zabriskie_Point.jpg/220px-Zabriskie_Point.jpg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5143512"/>
            <a:ext cx="1714512" cy="12144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714348" y="500042"/>
            <a:ext cx="307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Denis Hopper, </a:t>
            </a:r>
            <a:r>
              <a:rPr lang="fr-BE" i="1" dirty="0" err="1" smtClean="0"/>
              <a:t>Easy</a:t>
            </a:r>
            <a:r>
              <a:rPr lang="fr-BE" i="1" dirty="0" smtClean="0"/>
              <a:t> Rider</a:t>
            </a:r>
            <a:r>
              <a:rPr lang="fr-BE" dirty="0" smtClean="0"/>
              <a:t>, 1969</a:t>
            </a:r>
            <a:endParaRPr lang="fr-FR" dirty="0"/>
          </a:p>
        </p:txBody>
      </p:sp>
      <p:pic>
        <p:nvPicPr>
          <p:cNvPr id="25602" name="Picture 2" descr="http://2.bp.blogspot.com/_JWOh52cZJwI/TH7s8m5bFcI/AAAAAAAAAE4/Dzvhx7r1Qyc/s400/lg6850107%2Bdennis-hopper-peter-fonda-easy-rider-art-print.jpg"/>
          <p:cNvPicPr>
            <a:picLocks noChangeAspect="1" noChangeArrowheads="1"/>
          </p:cNvPicPr>
          <p:nvPr/>
        </p:nvPicPr>
        <p:blipFill>
          <a:blip r:embed="rId7"/>
          <a:srcRect l="7500" t="10601" r="8124" b="9893"/>
          <a:stretch>
            <a:fillRect/>
          </a:stretch>
        </p:blipFill>
        <p:spPr bwMode="auto">
          <a:xfrm>
            <a:off x="785786" y="928670"/>
            <a:ext cx="3214710" cy="214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62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323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Wim Wenders, </a:t>
            </a:r>
            <a:r>
              <a:rPr lang="fr-FR" i="1" dirty="0" smtClean="0"/>
              <a:t>Paris-Texas, </a:t>
            </a:r>
            <a:r>
              <a:rPr lang="fr-FR" dirty="0" smtClean="0"/>
              <a:t>1984</a:t>
            </a:r>
          </a:p>
          <a:p>
            <a:endParaRPr lang="fr-FR" dirty="0"/>
          </a:p>
        </p:txBody>
      </p:sp>
      <p:pic>
        <p:nvPicPr>
          <p:cNvPr id="3076" name="Picture 4" descr="http://verleih.polyfilm.at/wim_wenders/Paris/paris_texas2-pres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71480"/>
            <a:ext cx="1928826" cy="137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ariepier60.files.wordpress.com/2012/02/paris_texas_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071678"/>
            <a:ext cx="2571768" cy="143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155.imageshack.us/img155/9008/paristexascoverresgh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214422"/>
            <a:ext cx="2786082" cy="186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0034" y="3786190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Percy </a:t>
            </a:r>
            <a:r>
              <a:rPr lang="fr-CH" dirty="0" err="1" smtClean="0"/>
              <a:t>Adlon</a:t>
            </a:r>
            <a:r>
              <a:rPr lang="fr-CH" dirty="0" smtClean="0"/>
              <a:t>, </a:t>
            </a:r>
            <a:r>
              <a:rPr lang="fr-CH" i="1" dirty="0" smtClean="0"/>
              <a:t>Bagdad Café</a:t>
            </a:r>
            <a:r>
              <a:rPr lang="fr-CH" dirty="0" smtClean="0"/>
              <a:t> (</a:t>
            </a:r>
            <a:r>
              <a:rPr lang="fr-CH" i="1" dirty="0" smtClean="0"/>
              <a:t>Out of Rosenheim</a:t>
            </a:r>
            <a:r>
              <a:rPr lang="fr-CH" dirty="0" smtClean="0"/>
              <a:t>), 1987</a:t>
            </a:r>
            <a:endParaRPr lang="fr-FR" dirty="0"/>
          </a:p>
        </p:txBody>
      </p:sp>
      <p:pic>
        <p:nvPicPr>
          <p:cNvPr id="7" name="Picture 2" descr="http://i89.servimg.com/u/f89/11/69/59/15/1034_b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4429132"/>
            <a:ext cx="323850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media-cdn.tripadvisor.com/media/photo-s/01/22/23/59/bagdad-caf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357694"/>
            <a:ext cx="3286148" cy="218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03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306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Sean Penn, </a:t>
            </a:r>
            <a:r>
              <a:rPr lang="fr-FR" i="1" dirty="0" err="1" smtClean="0"/>
              <a:t>Into</a:t>
            </a:r>
            <a:r>
              <a:rPr lang="fr-FR" i="1" dirty="0" smtClean="0"/>
              <a:t> the Wild, </a:t>
            </a:r>
            <a:r>
              <a:rPr lang="fr-FR" dirty="0" smtClean="0"/>
              <a:t>2007</a:t>
            </a:r>
            <a:endParaRPr lang="fr-FR" dirty="0"/>
          </a:p>
        </p:txBody>
      </p:sp>
      <p:pic>
        <p:nvPicPr>
          <p:cNvPr id="3074" name="Picture 2" descr="http://1.bp.blogspot.com/-9koQwrxfoXY/T2hpbyaoXdI/AAAAAAAAAFo/8J4Uep8XE_I/s1600/photo_04_hi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182668" cy="18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mbresetlumieres.com/wp-content/uploads/2008/01/into_the_wi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2808312" cy="17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ages.fanpop.com/images/image_uploads/Into-the-Wild-upcoming-movies-216162_1024_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596572"/>
            <a:ext cx="2499760" cy="18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1.bp.blogspot.com/-QySQ6GKYQeA/TuOoChfRyzI/AAAAAAAABd0/YrzcyUedVSw/s1600/into-the-wi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3096344" cy="206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scenario-buzz.com/wp-content/uploads/2010/04/sunsetb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57166"/>
            <a:ext cx="3151082" cy="236331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548680"/>
            <a:ext cx="353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Billy Wilder, </a:t>
            </a:r>
            <a:r>
              <a:rPr lang="fr-BE" i="1" dirty="0" smtClean="0"/>
              <a:t>Sunset boulevard</a:t>
            </a:r>
            <a:r>
              <a:rPr lang="fr-BE" dirty="0" smtClean="0"/>
              <a:t>, 1950</a:t>
            </a:r>
            <a:endParaRPr lang="fr-BE" dirty="0"/>
          </a:p>
        </p:txBody>
      </p:sp>
      <p:pic>
        <p:nvPicPr>
          <p:cNvPr id="34820" name="Picture 4" descr="http://annyas.com/screenshots/images/1950/sunset-blvd-billy-wilder-blu-ray-movie-ti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266" y="1142985"/>
            <a:ext cx="2031517" cy="150019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5720" y="2857496"/>
            <a:ext cx="6072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smtClean="0"/>
              <a:t>Nicolas Ray, </a:t>
            </a:r>
            <a:r>
              <a:rPr lang="fr-BE" i="1" dirty="0" smtClean="0"/>
              <a:t>Rebel </a:t>
            </a:r>
            <a:r>
              <a:rPr lang="fr-BE" i="1" dirty="0" err="1" smtClean="0"/>
              <a:t>without</a:t>
            </a:r>
            <a:r>
              <a:rPr lang="fr-BE" i="1" dirty="0" smtClean="0"/>
              <a:t> a cause (La fureur de vivre), </a:t>
            </a:r>
            <a:r>
              <a:rPr lang="fr-BE" dirty="0" smtClean="0"/>
              <a:t>1955</a:t>
            </a:r>
            <a:endParaRPr lang="fr-BE" dirty="0"/>
          </a:p>
        </p:txBody>
      </p:sp>
      <p:pic>
        <p:nvPicPr>
          <p:cNvPr id="7" name="Picture 2" descr="http://www.vodkaster.com/var/vodkaster/storage/images/films/la-fureur-de-vivre/screenshots/41875e-image-de-la-fureur-de-vivre-1675/22251694-1-fre-FR/41875e-image-de-La-Fureur-de-vivre-1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357562"/>
            <a:ext cx="4714908" cy="1778553"/>
          </a:xfrm>
          <a:prstGeom prst="rect">
            <a:avLst/>
          </a:prstGeom>
          <a:noFill/>
        </p:spPr>
      </p:pic>
      <p:pic>
        <p:nvPicPr>
          <p:cNvPr id="8" name="Picture 6" descr="http://cdn-premiere.ladmedia.fr/var/premiere/storage/images/cinema/photos/reportages/dennis-hopper-le-mythe-en-images-3160846/la-fureur-de-vivre-de-nicholas-ray-1954/56627224-1-fre-FR/La-Fureur-de-vivre-de-Nicholas-Ray-1954_portrait_w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5214950"/>
            <a:ext cx="2000264" cy="1440190"/>
          </a:xfrm>
          <a:prstGeom prst="rect">
            <a:avLst/>
          </a:prstGeom>
          <a:noFill/>
        </p:spPr>
      </p:pic>
      <p:pic>
        <p:nvPicPr>
          <p:cNvPr id="9" name="Picture 8" descr="http://actuzz.com/wp-content/uploads/2011/07/james_dean_porsche_spyder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572008"/>
            <a:ext cx="3081561" cy="198247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000760" y="4143380"/>
            <a:ext cx="2023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Porsche 550 </a:t>
            </a:r>
            <a:r>
              <a:rPr lang="fr-BE" dirty="0" err="1" smtClean="0"/>
              <a:t>Spyder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384182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idata.over-blog.com/3/15/83/71/3006-LA/mapABCDEAR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857496"/>
            <a:ext cx="3857653" cy="2185623"/>
          </a:xfrm>
          <a:prstGeom prst="rect">
            <a:avLst/>
          </a:prstGeom>
          <a:noFill/>
        </p:spPr>
      </p:pic>
      <p:pic>
        <p:nvPicPr>
          <p:cNvPr id="105476" name="Picture 4" descr="http://www.cinemartmagazine.it/wp-content/uploads/2013/01/840a6bc70450b51c4c64ab9a61a76d93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516296"/>
            <a:ext cx="1714512" cy="1141317"/>
          </a:xfrm>
          <a:prstGeom prst="rect">
            <a:avLst/>
          </a:prstGeom>
          <a:noFill/>
        </p:spPr>
      </p:pic>
      <p:pic>
        <p:nvPicPr>
          <p:cNvPr id="105478" name="Picture 6" descr="http://www.cinemartmagazine.it/wp-content/uploads/2013/01/300px-Mulholland_Drive_fil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5214950"/>
            <a:ext cx="2857500" cy="145732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142976" y="2285992"/>
            <a:ext cx="359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David Lynch, </a:t>
            </a:r>
            <a:r>
              <a:rPr lang="fr-BE" i="1" dirty="0" err="1" smtClean="0"/>
              <a:t>Mulholland</a:t>
            </a:r>
            <a:r>
              <a:rPr lang="fr-BE" i="1" dirty="0" smtClean="0"/>
              <a:t> Drive</a:t>
            </a:r>
            <a:r>
              <a:rPr lang="fr-BE" dirty="0" smtClean="0"/>
              <a:t>, 2001</a:t>
            </a:r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1071538" y="142852"/>
            <a:ext cx="322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David Lynch, </a:t>
            </a:r>
            <a:r>
              <a:rPr lang="fr-FR" i="1" dirty="0" err="1" smtClean="0"/>
              <a:t>Lost</a:t>
            </a:r>
            <a:r>
              <a:rPr lang="fr-FR" i="1" dirty="0" smtClean="0"/>
              <a:t> </a:t>
            </a:r>
            <a:r>
              <a:rPr lang="fr-FR" i="1" dirty="0" err="1" smtClean="0"/>
              <a:t>Highway</a:t>
            </a:r>
            <a:r>
              <a:rPr lang="fr-FR" i="1" dirty="0" smtClean="0"/>
              <a:t>, </a:t>
            </a:r>
            <a:r>
              <a:rPr lang="fr-FR" dirty="0" smtClean="0"/>
              <a:t>1997</a:t>
            </a:r>
          </a:p>
        </p:txBody>
      </p:sp>
      <p:pic>
        <p:nvPicPr>
          <p:cNvPr id="7" name="Picture 2" descr="http://www.agora-photo.com/photos-Red%20Fish/lost_highw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714356"/>
            <a:ext cx="1357322" cy="13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les-lectures-de-cachou.com/wp-content/uploads/2012/07/Lost-Highway-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714356"/>
            <a:ext cx="3357586" cy="14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54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2.bp.blogspot.com/-7GPRhV0oSZg/Tz_BvQdrQrI/AAAAAAAABvQ/XMo5sL1M1_I/s1600/Collater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2"/>
            <a:ext cx="3214710" cy="214314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28596" y="428604"/>
            <a:ext cx="311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Michael Mann, </a:t>
            </a:r>
            <a:r>
              <a:rPr lang="fr-BE" i="1" dirty="0" err="1" smtClean="0"/>
              <a:t>Collateral</a:t>
            </a:r>
            <a:r>
              <a:rPr lang="fr-BE" dirty="0" smtClean="0"/>
              <a:t>, 2004</a:t>
            </a:r>
            <a:endParaRPr lang="fr-FR" dirty="0"/>
          </a:p>
        </p:txBody>
      </p:sp>
      <p:pic>
        <p:nvPicPr>
          <p:cNvPr id="44036" name="Picture 4" descr="http://www.mojomotors.com/blog/wp-content/uploads/2011/09/Screen-Shot-2011-09-26-at-6.34.00-P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69" y="4000504"/>
            <a:ext cx="4537143" cy="246958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285984" y="3429000"/>
            <a:ext cx="335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Nicolas </a:t>
            </a:r>
            <a:r>
              <a:rPr lang="fr-BE" dirty="0" err="1" smtClean="0"/>
              <a:t>Winding</a:t>
            </a:r>
            <a:r>
              <a:rPr lang="fr-BE" dirty="0" smtClean="0"/>
              <a:t> </a:t>
            </a:r>
            <a:r>
              <a:rPr lang="fr-BE" dirty="0" err="1" smtClean="0"/>
              <a:t>Refn</a:t>
            </a:r>
            <a:r>
              <a:rPr lang="fr-BE" dirty="0" smtClean="0"/>
              <a:t>, </a:t>
            </a:r>
            <a:r>
              <a:rPr lang="fr-BE" i="1" dirty="0" smtClean="0"/>
              <a:t>Drive</a:t>
            </a:r>
            <a:r>
              <a:rPr lang="fr-BE" dirty="0" smtClean="0"/>
              <a:t>, 2011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214810" y="428604"/>
            <a:ext cx="326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Sofia Coppola, </a:t>
            </a:r>
            <a:r>
              <a:rPr lang="fr-BE" i="1" dirty="0" err="1" smtClean="0"/>
              <a:t>Somewhere</a:t>
            </a:r>
            <a:r>
              <a:rPr lang="fr-BE" dirty="0" smtClean="0"/>
              <a:t>, 2011</a:t>
            </a:r>
            <a:endParaRPr lang="fr-BE" dirty="0"/>
          </a:p>
        </p:txBody>
      </p:sp>
      <p:pic>
        <p:nvPicPr>
          <p:cNvPr id="7" name="Picture 2" descr="http://www.autoguide.com/auto-news/wp-content/uploads/2011/02/johnnymarcosw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857232"/>
            <a:ext cx="4214842" cy="214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ssemblee-nationale.fr/histoire/Esclavage/cand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2714644" cy="4055678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3786182" y="1571612"/>
            <a:ext cx="43344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714348" y="214290"/>
            <a:ext cx="3672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 </a:t>
            </a:r>
          </a:p>
          <a:p>
            <a:r>
              <a:rPr lang="fr-BE" b="1" dirty="0" smtClean="0"/>
              <a:t>1. Généalogie de la hantise française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214810" y="4357694"/>
            <a:ext cx="273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Michel Butor, </a:t>
            </a:r>
            <a:r>
              <a:rPr lang="fr-BE" i="1" dirty="0" smtClean="0"/>
              <a:t>Mobile</a:t>
            </a:r>
            <a:r>
              <a:rPr lang="fr-BE" dirty="0" smtClean="0"/>
              <a:t>, 1962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14282" y="1071546"/>
            <a:ext cx="538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       Roger Caillois, </a:t>
            </a:r>
            <a:r>
              <a:rPr lang="fr-BE" i="1" dirty="0" smtClean="0"/>
              <a:t>Espace américain. Randonnées, </a:t>
            </a:r>
            <a:r>
              <a:rPr lang="fr-BE" dirty="0" smtClean="0"/>
              <a:t>1949</a:t>
            </a:r>
            <a:endParaRPr lang="fr-FR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929198"/>
            <a:ext cx="1937074" cy="128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 descr="http://www.atsushistory.osteachers.com/assignments/99-washington/student-work/2b/Team22B/WTrip_team22B/jefferson%20memorial.jpg"/>
          <p:cNvPicPr>
            <a:picLocks noChangeAspect="1" noChangeArrowheads="1"/>
          </p:cNvPicPr>
          <p:nvPr/>
        </p:nvPicPr>
        <p:blipFill>
          <a:blip r:embed="rId5"/>
          <a:srcRect t="4545" r="19446" b="18182"/>
          <a:stretch>
            <a:fillRect/>
          </a:stretch>
        </p:blipFill>
        <p:spPr bwMode="auto">
          <a:xfrm>
            <a:off x="3857620" y="4929198"/>
            <a:ext cx="2071702" cy="1304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LosAngeles downtow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3973358"/>
            <a:ext cx="2928958" cy="19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224" y="6143644"/>
            <a:ext cx="236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Downtown</a:t>
            </a:r>
            <a:r>
              <a:rPr lang="fr-FR" dirty="0" smtClean="0"/>
              <a:t> Los Angeles</a:t>
            </a:r>
            <a:endParaRPr lang="fr-FR" dirty="0"/>
          </a:p>
        </p:txBody>
      </p:sp>
      <p:pic>
        <p:nvPicPr>
          <p:cNvPr id="4" name="Image 3" descr="http://upload.wikimedia.org/wikipedia/commons/thumb/2/2e/Image-Disney_Concert_Hall_by_Carol_Highsmith_edit.jpg/220px-Image-Disney_Concert_Hall_by_Carol_Highsmith_edit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861048"/>
            <a:ext cx="20955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012160" y="5733256"/>
            <a:ext cx="2549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Frank </a:t>
            </a:r>
            <a:r>
              <a:rPr lang="fr-FR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Gehry</a:t>
            </a:r>
            <a:r>
              <a:rPr lang="fr-FR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Walt Disney Concert </a:t>
            </a:r>
            <a:r>
              <a:rPr kumimoji="0" lang="fr-FR" b="0" i="0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HalL</a:t>
            </a:r>
            <a:endParaRPr kumimoji="0" lang="fr-FR" b="0" i="0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6" name="Picture 2" descr="File:Los angeles 19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2285992"/>
            <a:ext cx="76200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00430" y="3571876"/>
            <a:ext cx="209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Los Angeles en 1908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00034" y="214290"/>
            <a:ext cx="7643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BE" dirty="0" smtClean="0"/>
              <a:t> Paul </a:t>
            </a:r>
            <a:r>
              <a:rPr lang="fr-BE" dirty="0" err="1" smtClean="0"/>
              <a:t>Virilio</a:t>
            </a:r>
            <a:r>
              <a:rPr lang="fr-BE" dirty="0" smtClean="0"/>
              <a:t>, </a:t>
            </a:r>
            <a:r>
              <a:rPr lang="fr-BE" i="1" dirty="0" smtClean="0"/>
              <a:t>La ville panique. Ailleurs commence ici</a:t>
            </a:r>
            <a:r>
              <a:rPr lang="fr-BE" dirty="0" smtClean="0"/>
              <a:t>, 2004</a:t>
            </a:r>
          </a:p>
          <a:p>
            <a:pPr>
              <a:buFontTx/>
              <a:buChar char="-"/>
            </a:pPr>
            <a:r>
              <a:rPr lang="fr-FR" dirty="0" smtClean="0"/>
              <a:t> Claude Mangin « D’</a:t>
            </a:r>
            <a:r>
              <a:rPr lang="fr-FR" dirty="0" err="1" smtClean="0"/>
              <a:t>angelinopolis</a:t>
            </a:r>
            <a:r>
              <a:rPr lang="fr-FR" dirty="0" smtClean="0"/>
              <a:t> à </a:t>
            </a:r>
            <a:r>
              <a:rPr lang="fr-FR" dirty="0" err="1" smtClean="0"/>
              <a:t>Postmétropolis</a:t>
            </a:r>
            <a:r>
              <a:rPr lang="fr-FR" dirty="0" smtClean="0"/>
              <a:t>, ou l’exception devenant paradigme : un modèle pour la ville mondiale ? », 2001</a:t>
            </a:r>
          </a:p>
          <a:p>
            <a:pPr lvl="1">
              <a:buFont typeface="Arial" charset="0"/>
              <a:buChar char="•"/>
            </a:pPr>
            <a:r>
              <a:rPr lang="fr-BE" dirty="0" smtClean="0"/>
              <a:t> </a:t>
            </a:r>
            <a:r>
              <a:rPr lang="fr-BE" dirty="0" err="1" smtClean="0"/>
              <a:t>Ghettopolis</a:t>
            </a:r>
            <a:endParaRPr lang="fr-BE" dirty="0" smtClean="0"/>
          </a:p>
          <a:p>
            <a:pPr lvl="1">
              <a:buFont typeface="Arial" charset="0"/>
              <a:buChar char="•"/>
            </a:pPr>
            <a:r>
              <a:rPr lang="fr-BE" dirty="0" smtClean="0"/>
              <a:t> </a:t>
            </a:r>
            <a:r>
              <a:rPr lang="fr-BE" dirty="0" err="1" smtClean="0"/>
              <a:t>Riskopolis</a:t>
            </a:r>
            <a:endParaRPr lang="fr-BE" dirty="0" smtClean="0"/>
          </a:p>
          <a:p>
            <a:pPr lvl="1">
              <a:buFont typeface="Arial" charset="0"/>
              <a:buChar char="•"/>
            </a:pPr>
            <a:r>
              <a:rPr lang="fr-BE" smtClean="0"/>
              <a:t> Cosmopolis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4987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7272" y="285728"/>
            <a:ext cx="89375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dirty="0" smtClean="0"/>
          </a:p>
          <a:p>
            <a:r>
              <a:rPr lang="fr-BE" b="1" dirty="0" smtClean="0"/>
              <a:t>2. Nouvelles perspectives. La fin de la honte</a:t>
            </a:r>
          </a:p>
          <a:p>
            <a:endParaRPr lang="fr-BE" b="1" dirty="0" smtClean="0"/>
          </a:p>
          <a:p>
            <a:r>
              <a:rPr lang="fr-BE" dirty="0" smtClean="0">
                <a:sym typeface="Wingdings" pitchFamily="2" charset="2"/>
              </a:rPr>
              <a:t> </a:t>
            </a:r>
            <a:r>
              <a:rPr lang="fr-BE" dirty="0" smtClean="0"/>
              <a:t>Nancy, Baudrillard, </a:t>
            </a:r>
            <a:r>
              <a:rPr lang="fr-BE" dirty="0" err="1" smtClean="0"/>
              <a:t>Mongin</a:t>
            </a:r>
            <a:endParaRPr lang="fr-BE" dirty="0" smtClean="0"/>
          </a:p>
          <a:p>
            <a:endParaRPr lang="fr-BE" dirty="0" smtClean="0"/>
          </a:p>
          <a:p>
            <a:r>
              <a:rPr lang="fr-BE" dirty="0" smtClean="0"/>
              <a:t>- Mike Davis, </a:t>
            </a:r>
            <a:r>
              <a:rPr lang="fr-BE" i="1" dirty="0" smtClean="0"/>
              <a:t>The City of </a:t>
            </a:r>
            <a:r>
              <a:rPr lang="fr-BE" i="1" dirty="0" err="1" smtClean="0"/>
              <a:t>Quarz</a:t>
            </a:r>
            <a:r>
              <a:rPr lang="fr-BE" i="1" dirty="0" smtClean="0"/>
              <a:t>. </a:t>
            </a:r>
            <a:r>
              <a:rPr lang="fr-BE" i="1" dirty="0" err="1" smtClean="0"/>
              <a:t>Excavating</a:t>
            </a:r>
            <a:r>
              <a:rPr lang="fr-BE" i="1" dirty="0" smtClean="0"/>
              <a:t> the Future in Los Angeles</a:t>
            </a:r>
            <a:r>
              <a:rPr lang="fr-BE" dirty="0" smtClean="0"/>
              <a:t>, 1990</a:t>
            </a:r>
          </a:p>
          <a:p>
            <a:endParaRPr lang="fr-BE" dirty="0" smtClean="0"/>
          </a:p>
          <a:p>
            <a:r>
              <a:rPr lang="fr-BE" dirty="0" smtClean="0"/>
              <a:t>- Edward Soja, </a:t>
            </a:r>
            <a:r>
              <a:rPr lang="fr-BE" i="1" dirty="0" err="1" smtClean="0"/>
              <a:t>Thirdspace</a:t>
            </a:r>
            <a:r>
              <a:rPr lang="fr-BE" i="1" dirty="0" smtClean="0"/>
              <a:t>. </a:t>
            </a:r>
            <a:r>
              <a:rPr lang="en-US" i="1" dirty="0" smtClean="0"/>
              <a:t>Journeys to Los Angeles and Other Real-and-Imagined Places, </a:t>
            </a:r>
            <a:r>
              <a:rPr lang="en-US" dirty="0" smtClean="0"/>
              <a:t>1996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- Edward </a:t>
            </a:r>
            <a:r>
              <a:rPr lang="en-US" dirty="0" err="1" smtClean="0">
                <a:ea typeface="Times New Roman" pitchFamily="18" charset="0"/>
                <a:cs typeface="Times New Roman" pitchFamily="18" charset="0"/>
              </a:rPr>
              <a:t>Soja</a:t>
            </a:r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i="1" dirty="0" smtClean="0">
                <a:ea typeface="Times New Roman" pitchFamily="18" charset="0"/>
                <a:cs typeface="Times New Roman" pitchFamily="18" charset="0"/>
              </a:rPr>
              <a:t>Visions for Los Angeles</a:t>
            </a:r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, 2008</a:t>
            </a:r>
            <a:endParaRPr lang="fr-BE" dirty="0" smtClean="0">
              <a:solidFill>
                <a:srgbClr val="4F81BD"/>
              </a:solidFill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err="1" smtClean="0">
                <a:ea typeface="Calibri" pitchFamily="34" charset="0"/>
                <a:cs typeface="Times New Roman" pitchFamily="18" charset="0"/>
              </a:rPr>
              <a:t>Flexicity</a:t>
            </a:r>
            <a:endParaRPr lang="fr-BE" dirty="0" smtClean="0"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err="1" smtClean="0">
                <a:ea typeface="Calibri" pitchFamily="34" charset="0"/>
                <a:cs typeface="Times New Roman" pitchFamily="18" charset="0"/>
              </a:rPr>
              <a:t>Cosmopolis</a:t>
            </a:r>
            <a:endParaRPr lang="fr-BE" dirty="0" smtClean="0"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err="1" smtClean="0">
                <a:ea typeface="Calibri" pitchFamily="34" charset="0"/>
                <a:cs typeface="Times New Roman" pitchFamily="18" charset="0"/>
              </a:rPr>
              <a:t>Exopolis</a:t>
            </a:r>
            <a:endParaRPr lang="fr-BE" dirty="0" smtClean="0"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err="1" smtClean="0">
                <a:ea typeface="Calibri" pitchFamily="34" charset="0"/>
                <a:cs typeface="Times New Roman" pitchFamily="18" charset="0"/>
              </a:rPr>
              <a:t>Metropolarities</a:t>
            </a:r>
            <a:endParaRPr lang="fr-BE" dirty="0" smtClean="0"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err="1" smtClean="0">
                <a:ea typeface="Calibri" pitchFamily="34" charset="0"/>
                <a:cs typeface="Times New Roman" pitchFamily="18" charset="0"/>
              </a:rPr>
              <a:t>Carceral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 Archipelagos</a:t>
            </a:r>
            <a:endParaRPr lang="fr-BE" dirty="0" smtClean="0"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err="1" smtClean="0">
                <a:ea typeface="Calibri" pitchFamily="34" charset="0"/>
                <a:cs typeface="Times New Roman" pitchFamily="18" charset="0"/>
              </a:rPr>
              <a:t>Simcity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 </a:t>
            </a:r>
          </a:p>
          <a:p>
            <a:endParaRPr lang="fr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428868"/>
            <a:ext cx="418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La </a:t>
            </a:r>
            <a:r>
              <a:rPr lang="fr-CH" dirty="0" err="1"/>
              <a:t>Third</a:t>
            </a:r>
            <a:r>
              <a:rPr lang="fr-CH" dirty="0"/>
              <a:t> Street Promenade à Santa Monica</a:t>
            </a:r>
            <a:endParaRPr lang="fr-FR" dirty="0"/>
          </a:p>
        </p:txBody>
      </p:sp>
      <p:pic>
        <p:nvPicPr>
          <p:cNvPr id="18434" name="Picture 2" descr="http://4.bp.blogspot.com/-gBtPWB-MUuc/TqTr98_4CsI/AAAAAAAAAWM/ztr0AEdJszo/s640/3rdstre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2571768" cy="1887628"/>
          </a:xfrm>
          <a:prstGeom prst="rect">
            <a:avLst/>
          </a:prstGeom>
          <a:noFill/>
        </p:spPr>
      </p:pic>
      <p:pic>
        <p:nvPicPr>
          <p:cNvPr id="18436" name="Picture 4" descr="http://www.restreets.org/sites/default/files/ii/iiCSthir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500042"/>
            <a:ext cx="2857520" cy="1931683"/>
          </a:xfrm>
          <a:prstGeom prst="rect">
            <a:avLst/>
          </a:prstGeom>
          <a:noFill/>
        </p:spPr>
      </p:pic>
      <p:pic>
        <p:nvPicPr>
          <p:cNvPr id="18438" name="Picture 6" descr="http://www.oldpasadena.org/images/home/flash-a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876"/>
            <a:ext cx="3571900" cy="197198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000100" y="5786454"/>
            <a:ext cx="201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Old</a:t>
            </a:r>
            <a:r>
              <a:rPr lang="fr-BE" dirty="0" smtClean="0"/>
              <a:t> </a:t>
            </a:r>
            <a:r>
              <a:rPr lang="fr-BE" dirty="0" err="1" smtClean="0"/>
              <a:t>Town</a:t>
            </a:r>
            <a:r>
              <a:rPr lang="fr-BE" dirty="0" smtClean="0"/>
              <a:t> Pasadena</a:t>
            </a:r>
            <a:endParaRPr lang="fr-FR" dirty="0"/>
          </a:p>
        </p:txBody>
      </p:sp>
      <p:pic>
        <p:nvPicPr>
          <p:cNvPr id="18440" name="Picture 8" descr="http://cdn.la8.net/images/los-angeles/santee-alley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714884"/>
            <a:ext cx="1643074" cy="123230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286248" y="6000768"/>
            <a:ext cx="4572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Santee Alley in the Fashion District of Downtown Los Angeles, </a:t>
            </a:r>
            <a:r>
              <a:rPr lang="en-US" i="1" dirty="0" smtClean="0"/>
              <a:t>Outdoor Shopping</a:t>
            </a:r>
            <a:endParaRPr lang="fr-FR" dirty="0"/>
          </a:p>
        </p:txBody>
      </p:sp>
      <p:pic>
        <p:nvPicPr>
          <p:cNvPr id="18442" name="Picture 10" descr="http://images.starpulse.com/pictures/2013/02/01/previews/90210b-20130201-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4786322"/>
            <a:ext cx="1571636" cy="1156991"/>
          </a:xfrm>
          <a:prstGeom prst="rect">
            <a:avLst/>
          </a:prstGeom>
          <a:noFill/>
        </p:spPr>
      </p:pic>
      <p:pic>
        <p:nvPicPr>
          <p:cNvPr id="18444" name="Picture 12" descr="http://3.bp.blogspot.com/_VRtwmFgJB6c/SA0VAO13lnI/AAAAAAAAAFU/--pk-8M-KJU/s400/santee-alle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3000372"/>
            <a:ext cx="2000264" cy="1503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15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0/08/The_Big_Du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85728"/>
            <a:ext cx="3714776" cy="2489327"/>
          </a:xfrm>
          <a:prstGeom prst="rect">
            <a:avLst/>
          </a:prstGeom>
          <a:noFill/>
        </p:spPr>
      </p:pic>
      <p:pic>
        <p:nvPicPr>
          <p:cNvPr id="44034" name="Picture 2" descr="http://1.bp.blogspot.com/-_H1-suqOvbA/UMm0hYfO9gI/AAAAAAAABRs/YymP7oC1lpM/s640/tumblr_ma4l2xy1Yg1rc9dtko1_1280.jpg"/>
          <p:cNvPicPr>
            <a:picLocks noChangeAspect="1" noChangeArrowheads="1"/>
          </p:cNvPicPr>
          <p:nvPr/>
        </p:nvPicPr>
        <p:blipFill>
          <a:blip r:embed="rId3"/>
          <a:srcRect t="-2272" r="15407"/>
          <a:stretch>
            <a:fillRect/>
          </a:stretch>
        </p:blipFill>
        <p:spPr bwMode="auto">
          <a:xfrm>
            <a:off x="0" y="1643050"/>
            <a:ext cx="2500298" cy="3214686"/>
          </a:xfrm>
          <a:prstGeom prst="rect">
            <a:avLst/>
          </a:prstGeom>
          <a:noFill/>
        </p:spPr>
      </p:pic>
      <p:pic>
        <p:nvPicPr>
          <p:cNvPr id="44036" name="Picture 4" descr="http://www.eslarp.uiuc.edu/la/la338-s01/groups/g/Slide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4500570"/>
            <a:ext cx="1714512" cy="1781679"/>
          </a:xfrm>
          <a:prstGeom prst="rect">
            <a:avLst/>
          </a:prstGeom>
          <a:noFill/>
        </p:spPr>
      </p:pic>
      <p:pic>
        <p:nvPicPr>
          <p:cNvPr id="44038" name="Picture 6" descr="http://www.imageandnarrative.be/inarchive/thinking_pictures/images/small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143248"/>
            <a:ext cx="2786082" cy="2758222"/>
          </a:xfrm>
          <a:prstGeom prst="rect">
            <a:avLst/>
          </a:prstGeom>
          <a:noFill/>
        </p:spPr>
      </p:pic>
      <p:pic>
        <p:nvPicPr>
          <p:cNvPr id="44040" name="Picture 8" descr="http://classconnection.s3.amazonaws.com/1416/flashcards/678373/png/presentation-016-008.png"/>
          <p:cNvPicPr>
            <a:picLocks noChangeAspect="1" noChangeArrowheads="1"/>
          </p:cNvPicPr>
          <p:nvPr/>
        </p:nvPicPr>
        <p:blipFill>
          <a:blip r:embed="rId6"/>
          <a:srcRect l="32408" t="64067" r="30274"/>
          <a:stretch>
            <a:fillRect/>
          </a:stretch>
        </p:blipFill>
        <p:spPr bwMode="auto">
          <a:xfrm>
            <a:off x="6286512" y="642918"/>
            <a:ext cx="2714644" cy="1682819"/>
          </a:xfrm>
          <a:prstGeom prst="rect">
            <a:avLst/>
          </a:prstGeom>
          <a:noFill/>
        </p:spPr>
      </p:pic>
      <p:pic>
        <p:nvPicPr>
          <p:cNvPr id="8" name="Picture 8" descr="http://classconnection.s3.amazonaws.com/1416/flashcards/678373/png/presentation-016-008.png"/>
          <p:cNvPicPr>
            <a:picLocks noChangeAspect="1" noChangeArrowheads="1"/>
          </p:cNvPicPr>
          <p:nvPr/>
        </p:nvPicPr>
        <p:blipFill>
          <a:blip r:embed="rId6"/>
          <a:srcRect l="32408" t="28983" r="30274" b="35933"/>
          <a:stretch>
            <a:fillRect/>
          </a:stretch>
        </p:blipFill>
        <p:spPr bwMode="auto">
          <a:xfrm>
            <a:off x="6286512" y="2857496"/>
            <a:ext cx="2714644" cy="1643074"/>
          </a:xfrm>
          <a:prstGeom prst="rect">
            <a:avLst/>
          </a:prstGeom>
          <a:noFill/>
        </p:spPr>
      </p:pic>
      <p:pic>
        <p:nvPicPr>
          <p:cNvPr id="44042" name="Picture 10" descr="http://mediation.centrepompidou.fr/education/ressources/ENS-dreamlands/images/l/9_ventur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4929198"/>
            <a:ext cx="1905000" cy="1266826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428596" y="214290"/>
            <a:ext cx="19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3. Learning </a:t>
            </a:r>
            <a:r>
              <a:rPr lang="fr-BE" b="1" dirty="0" err="1" smtClean="0"/>
              <a:t>from</a:t>
            </a:r>
            <a:r>
              <a:rPr lang="fr-BE" b="1" dirty="0" smtClean="0"/>
              <a:t>…</a:t>
            </a:r>
            <a:endParaRPr lang="fr-FR" b="1" dirty="0"/>
          </a:p>
        </p:txBody>
      </p:sp>
      <p:sp>
        <p:nvSpPr>
          <p:cNvPr id="10" name="Rectangle 9"/>
          <p:cNvSpPr/>
          <p:nvPr/>
        </p:nvSpPr>
        <p:spPr>
          <a:xfrm>
            <a:off x="500034" y="6357958"/>
            <a:ext cx="6715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smtClean="0"/>
              <a:t>Robert Venturi  &amp; Denise Scott Brown, </a:t>
            </a:r>
            <a:r>
              <a:rPr lang="fr-BE" i="1" dirty="0" smtClean="0"/>
              <a:t>Learning </a:t>
            </a:r>
            <a:r>
              <a:rPr lang="fr-BE" i="1" dirty="0" err="1" smtClean="0"/>
              <a:t>from</a:t>
            </a:r>
            <a:r>
              <a:rPr lang="fr-BE" i="1" dirty="0" smtClean="0"/>
              <a:t> Las Vegas</a:t>
            </a:r>
            <a:r>
              <a:rPr lang="fr-BE" dirty="0" smtClean="0"/>
              <a:t>, 1977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swimminginthespace.files.wordpress.com/2011/01/muru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2857500" cy="3381375"/>
          </a:xfrm>
          <a:prstGeom prst="rect">
            <a:avLst/>
          </a:prstGeom>
          <a:noFill/>
        </p:spPr>
      </p:pic>
      <p:pic>
        <p:nvPicPr>
          <p:cNvPr id="89092" name="Picture 4" descr="http://swimminginthespace.files.wordpress.com/2011/01/mursmurs-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357298"/>
            <a:ext cx="3810000" cy="28575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55576" y="404664"/>
            <a:ext cx="295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Agnès Varda, </a:t>
            </a:r>
            <a:r>
              <a:rPr lang="fr-BE" i="1" dirty="0" smtClean="0"/>
              <a:t>Mur murs</a:t>
            </a:r>
            <a:r>
              <a:rPr lang="fr-BE" dirty="0" smtClean="0"/>
              <a:t>, 1980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273547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hotogenique.fr/dc/public/2009-03-27_-_Errance/286depardon_err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0512"/>
            <a:ext cx="2555576" cy="3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photogenique.fr/dc/public/2009-03-27_-_Errance/287depardon_newyo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70512"/>
            <a:ext cx="1800200" cy="27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photogenique.fr/dc/public/2009-03-27_-_Errance/errance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610" y="4023133"/>
            <a:ext cx="2474739" cy="185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lintermede.com/images/r/ray/raymonddepardo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24547"/>
            <a:ext cx="2808312" cy="415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88640"/>
            <a:ext cx="345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Raymond Depardon, </a:t>
            </a:r>
            <a:r>
              <a:rPr lang="fr-FR" i="1" dirty="0" smtClean="0"/>
              <a:t>Errance, </a:t>
            </a:r>
            <a:r>
              <a:rPr lang="fr-FR" dirty="0" smtClean="0"/>
              <a:t>2000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717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benros.com/images/Freedomland%20Images/New%20York%20Freedomland%20Trip%20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803330"/>
            <a:ext cx="3643338" cy="272370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928662" y="285728"/>
            <a:ext cx="24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Freedomland</a:t>
            </a:r>
            <a:r>
              <a:rPr lang="fr-BE" dirty="0" smtClean="0"/>
              <a:t>, New York</a:t>
            </a:r>
            <a:endParaRPr lang="fr-FR" dirty="0"/>
          </a:p>
        </p:txBody>
      </p:sp>
      <p:pic>
        <p:nvPicPr>
          <p:cNvPr id="15364" name="Picture 4" descr="http://www.backinthebronx.com/images/e/bx69/01-freedomla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785794"/>
            <a:ext cx="4000528" cy="2745363"/>
          </a:xfrm>
          <a:prstGeom prst="rect">
            <a:avLst/>
          </a:prstGeom>
          <a:noFill/>
        </p:spPr>
      </p:pic>
      <p:pic>
        <p:nvPicPr>
          <p:cNvPr id="15366" name="Picture 6" descr="http://friendsofpleasureisland.org/freedomland/freedomland_bo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857628"/>
            <a:ext cx="1785950" cy="2573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image-archeology.com/Clifton's_The_Cafeteria_of_the_Golden_Rule_Olive_at_Sixth_Los_Ange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3714776" cy="2338271"/>
          </a:xfrm>
          <a:prstGeom prst="rect">
            <a:avLst/>
          </a:prstGeom>
          <a:noFill/>
        </p:spPr>
      </p:pic>
      <p:pic>
        <p:nvPicPr>
          <p:cNvPr id="40964" name="Picture 4" descr="http://www.image-archeology.com/Clifton's_Pacific_Seas_Cafeteria_Olive_at_Sixth_Los_Ange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00108"/>
            <a:ext cx="3786214" cy="2462878"/>
          </a:xfrm>
          <a:prstGeom prst="rect">
            <a:avLst/>
          </a:prstGeom>
          <a:noFill/>
        </p:spPr>
      </p:pic>
      <p:pic>
        <p:nvPicPr>
          <p:cNvPr id="40966" name="Picture 6" descr="http://www.collectorsweekly.com/articles/wp-content/uploads/2014/02/cliftons-interior-postc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3571900" cy="2267319"/>
          </a:xfrm>
          <a:prstGeom prst="rect">
            <a:avLst/>
          </a:prstGeom>
          <a:noFill/>
        </p:spPr>
      </p:pic>
      <p:pic>
        <p:nvPicPr>
          <p:cNvPr id="40968" name="Picture 8" descr="http://farm3.staticflickr.com/2261/5716097083_4c2fd23c3a_z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714752"/>
            <a:ext cx="2952728" cy="252366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00034" y="428604"/>
            <a:ext cx="403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Clifton’s</a:t>
            </a:r>
            <a:r>
              <a:rPr lang="fr-BE" dirty="0" smtClean="0"/>
              <a:t> </a:t>
            </a:r>
            <a:r>
              <a:rPr lang="fr-BE" dirty="0" err="1" smtClean="0"/>
              <a:t>Brookdale</a:t>
            </a:r>
            <a:r>
              <a:rPr lang="fr-BE" dirty="0" smtClean="0"/>
              <a:t> Cafeteria, Los Angeles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8730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s Angeles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l="10978" t="11151" r="13749" b="48929"/>
          <a:stretch>
            <a:fillRect/>
          </a:stretch>
        </p:blipFill>
        <p:spPr>
          <a:xfrm>
            <a:off x="827584" y="692696"/>
            <a:ext cx="72008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7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heudericus.free.fr/Vauban/Vauban_Schema_Fortifications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4429156" cy="2701785"/>
          </a:xfrm>
          <a:prstGeom prst="rect">
            <a:avLst/>
          </a:prstGeom>
          <a:noFill/>
        </p:spPr>
      </p:pic>
      <p:pic>
        <p:nvPicPr>
          <p:cNvPr id="15364" name="Picture 4" descr="http://upload.wikimedia.org/wikipedia/commons/f/fa/Vue_Besan%C3%A7on_Pierre_d'Arge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17714" y="8501098"/>
            <a:ext cx="21155025" cy="15259051"/>
          </a:xfrm>
          <a:prstGeom prst="rect">
            <a:avLst/>
          </a:prstGeom>
          <a:noFill/>
        </p:spPr>
      </p:pic>
      <p:pic>
        <p:nvPicPr>
          <p:cNvPr id="15370" name="Picture 10" descr="File:Vue Besançon Pierre d'Arge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71876"/>
            <a:ext cx="3476596" cy="250749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28596" y="60722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 smtClean="0"/>
              <a:t>Vue cavalière de Besançon, peinte par Pierre d’Argent en 1575.</a:t>
            </a:r>
            <a:endParaRPr lang="fr-FR" dirty="0"/>
          </a:p>
        </p:txBody>
      </p:sp>
      <p:pic>
        <p:nvPicPr>
          <p:cNvPr id="15372" name="Picture 12" descr="http://1.bp.blogspot.com/_qUW1IVOzako/TK-mBeLIQKI/AAAAAAAAERY/xSNBs48tFX0/s1600/mont-st-mich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857496"/>
            <a:ext cx="2071702" cy="157276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5720" y="142852"/>
            <a:ext cx="383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Julien Gracq, </a:t>
            </a:r>
            <a:r>
              <a:rPr lang="fr-BE" i="1" dirty="0" smtClean="0"/>
              <a:t>La forme d’une ville</a:t>
            </a:r>
            <a:r>
              <a:rPr lang="fr-BE" dirty="0" smtClean="0"/>
              <a:t>, 1985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928670"/>
            <a:ext cx="23415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http://www.exibart.com/foto/447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4714884"/>
            <a:ext cx="4286250" cy="140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lethist.lautre.net/los_angeles_car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436892"/>
            <a:ext cx="4283545" cy="31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5720" y="214290"/>
            <a:ext cx="90726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smtClean="0"/>
              <a:t>Jean-Luc Nancy, </a:t>
            </a:r>
            <a:r>
              <a:rPr lang="fr-BE" i="1" dirty="0" smtClean="0"/>
              <a:t>La ville au loin</a:t>
            </a:r>
            <a:r>
              <a:rPr lang="fr-BE" dirty="0" smtClean="0"/>
              <a:t>, 2011 </a:t>
            </a:r>
          </a:p>
          <a:p>
            <a:r>
              <a:rPr lang="fr-BE" dirty="0" smtClean="0"/>
              <a:t>- « Au loin… Los Angeles », 1987 </a:t>
            </a:r>
          </a:p>
          <a:p>
            <a:r>
              <a:rPr lang="fr-BE" dirty="0" smtClean="0"/>
              <a:t>- « La ville au loin », 1999</a:t>
            </a:r>
          </a:p>
          <a:p>
            <a:endParaRPr lang="fr-BE" dirty="0" smtClean="0"/>
          </a:p>
          <a:p>
            <a:r>
              <a:rPr lang="fr-BE" dirty="0" smtClean="0"/>
              <a:t>- Olivier </a:t>
            </a:r>
            <a:r>
              <a:rPr lang="fr-BE" dirty="0" err="1" smtClean="0"/>
              <a:t>Mongin</a:t>
            </a:r>
            <a:r>
              <a:rPr lang="fr-BE" i="1" dirty="0" smtClean="0"/>
              <a:t>, La ville des flux. L’envers et l’endroit de la mondialisation urbaine,</a:t>
            </a:r>
            <a:r>
              <a:rPr lang="fr-BE" dirty="0" smtClean="0"/>
              <a:t> 2013</a:t>
            </a:r>
          </a:p>
          <a:p>
            <a:r>
              <a:rPr lang="fr-BE" dirty="0" smtClean="0"/>
              <a:t>- Rem </a:t>
            </a:r>
            <a:r>
              <a:rPr lang="fr-BE" dirty="0" err="1" smtClean="0"/>
              <a:t>Koolhaas</a:t>
            </a:r>
            <a:r>
              <a:rPr lang="fr-BE" dirty="0" smtClean="0"/>
              <a:t>, </a:t>
            </a:r>
            <a:r>
              <a:rPr lang="fr-BE" i="1" dirty="0" err="1" smtClean="0"/>
              <a:t>Junkspace</a:t>
            </a:r>
            <a:r>
              <a:rPr lang="fr-BE" i="1" dirty="0" smtClean="0"/>
              <a:t>, Repenser radicalement l’espace urbain</a:t>
            </a:r>
            <a:r>
              <a:rPr lang="fr-BE" dirty="0" smtClean="0"/>
              <a:t>, 2001</a:t>
            </a:r>
          </a:p>
        </p:txBody>
      </p:sp>
      <p:pic>
        <p:nvPicPr>
          <p:cNvPr id="31746" name="Picture 2" descr="Open-air market on the Plaza, circa 1880s. Courtesy of the California Historical Society Collection, USC Librarie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214818"/>
            <a:ext cx="2643206" cy="187725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71538" y="6215082"/>
            <a:ext cx="208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La </a:t>
            </a:r>
            <a:r>
              <a:rPr lang="fr-BE" dirty="0" err="1" smtClean="0"/>
              <a:t>Plaza</a:t>
            </a:r>
            <a:r>
              <a:rPr lang="fr-BE" dirty="0" smtClean="0"/>
              <a:t>, 1869, 1880</a:t>
            </a:r>
            <a:endParaRPr lang="fr-FR" dirty="0"/>
          </a:p>
        </p:txBody>
      </p:sp>
      <p:pic>
        <p:nvPicPr>
          <p:cNvPr id="31748" name="Picture 4" descr="Hand-tinted 1869 photograph of the Los Angeles Plaza and Plaza church. Courtesy of the Los Angeles Public Library Photograph Collection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143116"/>
            <a:ext cx="2659989" cy="2143140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>
            <a:off x="3929058" y="4500570"/>
            <a:ext cx="2714644" cy="5715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041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Downtown Los Angeles Skyline from 10 freew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4440425" cy="309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5511" y="3645024"/>
            <a:ext cx="442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Los Angeles depuis la Santa Monica Free </a:t>
            </a:r>
            <a:r>
              <a:rPr lang="fr-FR" dirty="0" err="1" smtClean="0"/>
              <a:t>Way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699792" y="436510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“You won’t </a:t>
            </a:r>
            <a:r>
              <a:rPr lang="en-US" i="1" dirty="0"/>
              <a:t>see a cop </a:t>
            </a:r>
            <a:r>
              <a:rPr lang="en-US" i="1" dirty="0" err="1" smtClean="0"/>
              <a:t>walkin</a:t>
            </a:r>
            <a:r>
              <a:rPr lang="en-US" i="1" dirty="0" smtClean="0"/>
              <a:t>’ </a:t>
            </a:r>
            <a:r>
              <a:rPr lang="en-US" i="1" dirty="0"/>
              <a:t>on the beat </a:t>
            </a:r>
            <a:endParaRPr lang="en-US" i="1" dirty="0" smtClean="0"/>
          </a:p>
          <a:p>
            <a:r>
              <a:rPr lang="en-US" i="1" dirty="0" smtClean="0"/>
              <a:t>You </a:t>
            </a:r>
            <a:r>
              <a:rPr lang="en-US" i="1" dirty="0"/>
              <a:t>only see </a:t>
            </a:r>
            <a:r>
              <a:rPr lang="en-US" i="1" dirty="0" smtClean="0"/>
              <a:t>‘</a:t>
            </a:r>
            <a:r>
              <a:rPr lang="en-US" i="1" dirty="0" err="1" smtClean="0"/>
              <a:t>em</a:t>
            </a:r>
            <a:r>
              <a:rPr lang="en-US" i="1" dirty="0" smtClean="0"/>
              <a:t> </a:t>
            </a:r>
            <a:r>
              <a:rPr lang="en-US" i="1" dirty="0" err="1" smtClean="0"/>
              <a:t>drivin</a:t>
            </a:r>
            <a:r>
              <a:rPr lang="en-US" i="1" dirty="0" smtClean="0"/>
              <a:t>’ </a:t>
            </a:r>
            <a:r>
              <a:rPr lang="en-US" i="1" dirty="0"/>
              <a:t>cars out on the street </a:t>
            </a:r>
            <a:r>
              <a:rPr lang="en-US" i="1" dirty="0" smtClean="0"/>
              <a:t>You </a:t>
            </a:r>
            <a:r>
              <a:rPr lang="en-US" i="1" dirty="0"/>
              <a:t>won't see a kid </a:t>
            </a:r>
            <a:r>
              <a:rPr lang="en-US" i="1" dirty="0" err="1" smtClean="0"/>
              <a:t>walkin</a:t>
            </a:r>
            <a:r>
              <a:rPr lang="en-US" i="1" dirty="0" smtClean="0"/>
              <a:t>’ </a:t>
            </a:r>
            <a:r>
              <a:rPr lang="en-US" i="1" dirty="0"/>
              <a:t>home from school </a:t>
            </a:r>
            <a:r>
              <a:rPr lang="en-US" i="1" dirty="0" smtClean="0"/>
              <a:t>Their </a:t>
            </a:r>
            <a:r>
              <a:rPr lang="en-US" i="1" dirty="0"/>
              <a:t>mothers pick </a:t>
            </a:r>
            <a:r>
              <a:rPr lang="en-US" i="1" dirty="0" smtClean="0"/>
              <a:t>‘</a:t>
            </a:r>
            <a:r>
              <a:rPr lang="en-US" i="1" dirty="0" err="1" smtClean="0"/>
              <a:t>em</a:t>
            </a:r>
            <a:r>
              <a:rPr lang="en-US" i="1" dirty="0" smtClean="0"/>
              <a:t> </a:t>
            </a:r>
            <a:r>
              <a:rPr lang="en-US" i="1" dirty="0"/>
              <a:t>up in a car pool </a:t>
            </a:r>
            <a:r>
              <a:rPr lang="en-US" i="1" dirty="0" smtClean="0"/>
              <a:t> Nobody’s </a:t>
            </a:r>
            <a:r>
              <a:rPr lang="en-US" i="1" dirty="0" err="1" smtClean="0"/>
              <a:t>walkin</a:t>
            </a:r>
            <a:r>
              <a:rPr lang="en-US" i="1" dirty="0" smtClean="0"/>
              <a:t>’ </a:t>
            </a:r>
            <a:r>
              <a:rPr lang="en-US" i="1" dirty="0" err="1" smtClean="0"/>
              <a:t>walkin</a:t>
            </a:r>
            <a:r>
              <a:rPr lang="en-US" i="1" dirty="0" smtClean="0"/>
              <a:t>’ </a:t>
            </a:r>
            <a:r>
              <a:rPr lang="en-US" i="1" dirty="0" err="1" smtClean="0"/>
              <a:t>walkin</a:t>
            </a:r>
            <a:r>
              <a:rPr lang="en-US" i="1" dirty="0" smtClean="0"/>
              <a:t>’ </a:t>
            </a:r>
            <a:r>
              <a:rPr lang="en-US" i="1" dirty="0" err="1"/>
              <a:t>walkin</a:t>
            </a:r>
            <a:r>
              <a:rPr lang="en-US" i="1" dirty="0"/>
              <a:t>—nobody walks in </a:t>
            </a:r>
            <a:r>
              <a:rPr lang="en-US" i="1" dirty="0" smtClean="0"/>
              <a:t>LA”</a:t>
            </a:r>
            <a:r>
              <a:rPr lang="en-US" dirty="0"/>
              <a:t> </a:t>
            </a:r>
            <a:endParaRPr lang="fr-FR" dirty="0"/>
          </a:p>
          <a:p>
            <a:r>
              <a:rPr lang="en-US" dirty="0" smtClean="0"/>
              <a:t>Missing </a:t>
            </a:r>
            <a:r>
              <a:rPr lang="en-US" dirty="0"/>
              <a:t>Persons, </a:t>
            </a:r>
            <a:r>
              <a:rPr lang="en-US" dirty="0" smtClean="0"/>
              <a:t>“Walking </a:t>
            </a:r>
            <a:r>
              <a:rPr lang="en-US" dirty="0"/>
              <a:t>in </a:t>
            </a:r>
            <a:r>
              <a:rPr lang="en-US" dirty="0" smtClean="0"/>
              <a:t>LA”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3615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airn.info/loadimg.php?FILE=FLUX/FLUX_066/FLUX_066_0008/fullFLUX_idPAS_D_ISBN_pu2006-04d_sa02_art02_img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328829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votebits.com/wp-content/uploads/2011/08/S4w-EarthFromAbove180-UnitedStates-LosAngeles-InterchangeBetweenPasadenaAndSantaMonicaFreeway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071546"/>
            <a:ext cx="2640293" cy="19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www.virtualtripping.com/wp-content/uploads/2008/06/eastlaintersec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714752"/>
            <a:ext cx="3410582" cy="218963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785918" y="5929330"/>
            <a:ext cx="288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East Los Angeles </a:t>
            </a:r>
            <a:r>
              <a:rPr lang="fr-BE" dirty="0" err="1" smtClean="0"/>
              <a:t>Interchange</a:t>
            </a:r>
            <a:endParaRPr lang="fr-BE" dirty="0"/>
          </a:p>
        </p:txBody>
      </p:sp>
      <p:pic>
        <p:nvPicPr>
          <p:cNvPr id="29700" name="Picture 4" descr="File:El Toro Y at 405,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071546"/>
            <a:ext cx="2517236" cy="2013789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857620" y="3143248"/>
            <a:ext cx="132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El </a:t>
            </a:r>
            <a:r>
              <a:rPr lang="fr-BE" dirty="0" err="1" smtClean="0"/>
              <a:t>Toro</a:t>
            </a:r>
            <a:r>
              <a:rPr lang="fr-BE" dirty="0" smtClean="0"/>
              <a:t> « Y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939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435</Words>
  <Application>Microsoft Office PowerPoint</Application>
  <PresentationFormat>Affichage à l'écran (4:3)</PresentationFormat>
  <Paragraphs>76</Paragraphs>
  <Slides>25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7" baseType="lpstr">
      <vt:lpstr>Office Theme</vt:lpstr>
      <vt:lpstr>Document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Nathalie ROELENS</dc:creator>
  <cp:lastModifiedBy>User</cp:lastModifiedBy>
  <cp:revision>71</cp:revision>
  <dcterms:created xsi:type="dcterms:W3CDTF">2014-02-19T09:08:18Z</dcterms:created>
  <dcterms:modified xsi:type="dcterms:W3CDTF">2014-04-08T16:59:03Z</dcterms:modified>
</cp:coreProperties>
</file>