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3"/>
  </p:notesMasterIdLst>
  <p:handoutMasterIdLst>
    <p:handoutMasterId r:id="rId24"/>
  </p:handoutMasterIdLst>
  <p:sldIdLst>
    <p:sldId id="256" r:id="rId2"/>
    <p:sldId id="345" r:id="rId3"/>
    <p:sldId id="344" r:id="rId4"/>
    <p:sldId id="346" r:id="rId5"/>
    <p:sldId id="351" r:id="rId6"/>
    <p:sldId id="352" r:id="rId7"/>
    <p:sldId id="323" r:id="rId8"/>
    <p:sldId id="353" r:id="rId9"/>
    <p:sldId id="354" r:id="rId10"/>
    <p:sldId id="355" r:id="rId11"/>
    <p:sldId id="340" r:id="rId12"/>
    <p:sldId id="356" r:id="rId13"/>
    <p:sldId id="357" r:id="rId14"/>
    <p:sldId id="358" r:id="rId15"/>
    <p:sldId id="320" r:id="rId16"/>
    <p:sldId id="359" r:id="rId17"/>
    <p:sldId id="360" r:id="rId18"/>
    <p:sldId id="361" r:id="rId19"/>
    <p:sldId id="347" r:id="rId20"/>
    <p:sldId id="362" r:id="rId21"/>
    <p:sldId id="35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8">
          <p15:clr>
            <a:srgbClr val="A4A3A4"/>
          </p15:clr>
        </p15:guide>
        <p15:guide id="2" pos="395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09" autoAdjust="0"/>
    <p:restoredTop sz="89374" autoAdjust="0"/>
  </p:normalViewPr>
  <p:slideViewPr>
    <p:cSldViewPr snapToGrid="0" snapToObjects="1" showGuides="1">
      <p:cViewPr varScale="1">
        <p:scale>
          <a:sx n="102" d="100"/>
          <a:sy n="102" d="100"/>
        </p:scale>
        <p:origin x="732" y="108"/>
      </p:cViewPr>
      <p:guideLst>
        <p:guide orient="horz" pos="2158"/>
        <p:guide pos="3951"/>
      </p:guideLst>
    </p:cSldViewPr>
  </p:slideViewPr>
  <p:outlineViewPr>
    <p:cViewPr>
      <p:scale>
        <a:sx n="33" d="100"/>
        <a:sy n="33" d="100"/>
      </p:scale>
      <p:origin x="0" y="-2978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AC21659-8518-0543-9D40-646EEE1096AD}" type="datetimeFigureOut">
              <a:rPr lang="en-US" smtClean="0"/>
              <a:t>7/5/2018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146E291-4441-1A4B-BFD0-9295238D35B3}" type="slidenum">
              <a:rPr lang="en-US" smtClean="0"/>
              <a:t>‹#›</a:t>
            </a:fld>
            <a:endParaRPr lang="en-US"/>
          </a:p>
        </p:txBody>
      </p:sp>
    </p:spTree>
    <p:extLst>
      <p:ext uri="{BB962C8B-B14F-4D97-AF65-F5344CB8AC3E}">
        <p14:creationId xmlns:p14="http://schemas.microsoft.com/office/powerpoint/2010/main" val="15160769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E12930-DA5C-FA43-BD7A-0B1C8A78E1CA}" type="datetimeFigureOut">
              <a:rPr lang="en-US" smtClean="0"/>
              <a:t>7/5/2018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E1F048-0B42-8A4A-B393-585D258143E9}" type="slidenum">
              <a:rPr lang="en-US" smtClean="0"/>
              <a:t>‹#›</a:t>
            </a:fld>
            <a:endParaRPr lang="en-US"/>
          </a:p>
        </p:txBody>
      </p:sp>
    </p:spTree>
    <p:extLst>
      <p:ext uri="{BB962C8B-B14F-4D97-AF65-F5344CB8AC3E}">
        <p14:creationId xmlns:p14="http://schemas.microsoft.com/office/powerpoint/2010/main" val="262028503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b="0" dirty="0"/>
          </a:p>
        </p:txBody>
      </p:sp>
      <p:sp>
        <p:nvSpPr>
          <p:cNvPr id="4" name="Slide Number Placeholder 3"/>
          <p:cNvSpPr>
            <a:spLocks noGrp="1"/>
          </p:cNvSpPr>
          <p:nvPr>
            <p:ph type="sldNum" sz="quarter" idx="10"/>
          </p:nvPr>
        </p:nvSpPr>
        <p:spPr/>
        <p:txBody>
          <a:bodyPr/>
          <a:lstStyle/>
          <a:p>
            <a:fld id="{34E1F048-0B42-8A4A-B393-585D258143E9}" type="slidenum">
              <a:rPr lang="en-US" smtClean="0"/>
              <a:t>1</a:t>
            </a:fld>
            <a:endParaRPr lang="en-US"/>
          </a:p>
        </p:txBody>
      </p:sp>
    </p:spTree>
    <p:extLst>
      <p:ext uri="{BB962C8B-B14F-4D97-AF65-F5344CB8AC3E}">
        <p14:creationId xmlns:p14="http://schemas.microsoft.com/office/powerpoint/2010/main" val="36556270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34E1F048-0B42-8A4A-B393-585D258143E9}" type="slidenum">
              <a:rPr lang="en-US" smtClean="0"/>
              <a:t>10</a:t>
            </a:fld>
            <a:endParaRPr lang="en-US"/>
          </a:p>
        </p:txBody>
      </p:sp>
    </p:spTree>
    <p:extLst>
      <p:ext uri="{BB962C8B-B14F-4D97-AF65-F5344CB8AC3E}">
        <p14:creationId xmlns:p14="http://schemas.microsoft.com/office/powerpoint/2010/main" val="3894483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fr-FR"/>
          </a:p>
        </p:txBody>
      </p:sp>
      <p:sp>
        <p:nvSpPr>
          <p:cNvPr id="4" name="Foliennummernplatzhalter 3"/>
          <p:cNvSpPr>
            <a:spLocks noGrp="1"/>
          </p:cNvSpPr>
          <p:nvPr>
            <p:ph type="sldNum" sz="quarter" idx="10"/>
          </p:nvPr>
        </p:nvSpPr>
        <p:spPr/>
        <p:txBody>
          <a:bodyPr/>
          <a:lstStyle/>
          <a:p>
            <a:fld id="{34E1F048-0B42-8A4A-B393-585D258143E9}" type="slidenum">
              <a:rPr lang="en-US" smtClean="0"/>
              <a:t>12</a:t>
            </a:fld>
            <a:endParaRPr lang="en-US"/>
          </a:p>
        </p:txBody>
      </p:sp>
    </p:spTree>
    <p:extLst>
      <p:ext uri="{BB962C8B-B14F-4D97-AF65-F5344CB8AC3E}">
        <p14:creationId xmlns:p14="http://schemas.microsoft.com/office/powerpoint/2010/main" val="491720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fr-FR"/>
          </a:p>
        </p:txBody>
      </p:sp>
      <p:sp>
        <p:nvSpPr>
          <p:cNvPr id="4" name="Foliennummernplatzhalter 3"/>
          <p:cNvSpPr>
            <a:spLocks noGrp="1"/>
          </p:cNvSpPr>
          <p:nvPr>
            <p:ph type="sldNum" sz="quarter" idx="10"/>
          </p:nvPr>
        </p:nvSpPr>
        <p:spPr/>
        <p:txBody>
          <a:bodyPr/>
          <a:lstStyle/>
          <a:p>
            <a:fld id="{34E1F048-0B42-8A4A-B393-585D258143E9}" type="slidenum">
              <a:rPr lang="en-US" smtClean="0"/>
              <a:t>13</a:t>
            </a:fld>
            <a:endParaRPr lang="en-US"/>
          </a:p>
        </p:txBody>
      </p:sp>
    </p:spTree>
    <p:extLst>
      <p:ext uri="{BB962C8B-B14F-4D97-AF65-F5344CB8AC3E}">
        <p14:creationId xmlns:p14="http://schemas.microsoft.com/office/powerpoint/2010/main" val="232852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fr-FR"/>
          </a:p>
        </p:txBody>
      </p:sp>
      <p:sp>
        <p:nvSpPr>
          <p:cNvPr id="4" name="Foliennummernplatzhalter 3"/>
          <p:cNvSpPr>
            <a:spLocks noGrp="1"/>
          </p:cNvSpPr>
          <p:nvPr>
            <p:ph type="sldNum" sz="quarter" idx="10"/>
          </p:nvPr>
        </p:nvSpPr>
        <p:spPr/>
        <p:txBody>
          <a:bodyPr/>
          <a:lstStyle/>
          <a:p>
            <a:fld id="{34E1F048-0B42-8A4A-B393-585D258143E9}" type="slidenum">
              <a:rPr lang="en-US" smtClean="0"/>
              <a:t>14</a:t>
            </a:fld>
            <a:endParaRPr lang="en-US"/>
          </a:p>
        </p:txBody>
      </p:sp>
    </p:spTree>
    <p:extLst>
      <p:ext uri="{BB962C8B-B14F-4D97-AF65-F5344CB8AC3E}">
        <p14:creationId xmlns:p14="http://schemas.microsoft.com/office/powerpoint/2010/main" val="12596286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a:p>
        </p:txBody>
      </p:sp>
      <p:sp>
        <p:nvSpPr>
          <p:cNvPr id="4" name="Foliennummernplatzhalter 3"/>
          <p:cNvSpPr>
            <a:spLocks noGrp="1"/>
          </p:cNvSpPr>
          <p:nvPr>
            <p:ph type="sldNum" sz="quarter" idx="10"/>
          </p:nvPr>
        </p:nvSpPr>
        <p:spPr/>
        <p:txBody>
          <a:bodyPr/>
          <a:lstStyle/>
          <a:p>
            <a:fld id="{34E1F048-0B42-8A4A-B393-585D258143E9}" type="slidenum">
              <a:rPr lang="en-US" smtClean="0"/>
              <a:t>15</a:t>
            </a:fld>
            <a:endParaRPr lang="en-US"/>
          </a:p>
        </p:txBody>
      </p:sp>
    </p:spTree>
    <p:extLst>
      <p:ext uri="{BB962C8B-B14F-4D97-AF65-F5344CB8AC3E}">
        <p14:creationId xmlns:p14="http://schemas.microsoft.com/office/powerpoint/2010/main" val="1930941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a:p>
        </p:txBody>
      </p:sp>
      <p:sp>
        <p:nvSpPr>
          <p:cNvPr id="4" name="Foliennummernplatzhalter 3"/>
          <p:cNvSpPr>
            <a:spLocks noGrp="1"/>
          </p:cNvSpPr>
          <p:nvPr>
            <p:ph type="sldNum" sz="quarter" idx="10"/>
          </p:nvPr>
        </p:nvSpPr>
        <p:spPr/>
        <p:txBody>
          <a:bodyPr/>
          <a:lstStyle/>
          <a:p>
            <a:fld id="{34E1F048-0B42-8A4A-B393-585D258143E9}" type="slidenum">
              <a:rPr lang="en-US" smtClean="0"/>
              <a:t>16</a:t>
            </a:fld>
            <a:endParaRPr lang="en-US"/>
          </a:p>
        </p:txBody>
      </p:sp>
    </p:spTree>
    <p:extLst>
      <p:ext uri="{BB962C8B-B14F-4D97-AF65-F5344CB8AC3E}">
        <p14:creationId xmlns:p14="http://schemas.microsoft.com/office/powerpoint/2010/main" val="15732275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a:p>
        </p:txBody>
      </p:sp>
      <p:sp>
        <p:nvSpPr>
          <p:cNvPr id="4" name="Foliennummernplatzhalter 3"/>
          <p:cNvSpPr>
            <a:spLocks noGrp="1"/>
          </p:cNvSpPr>
          <p:nvPr>
            <p:ph type="sldNum" sz="quarter" idx="10"/>
          </p:nvPr>
        </p:nvSpPr>
        <p:spPr/>
        <p:txBody>
          <a:bodyPr/>
          <a:lstStyle/>
          <a:p>
            <a:fld id="{34E1F048-0B42-8A4A-B393-585D258143E9}" type="slidenum">
              <a:rPr lang="en-US" smtClean="0"/>
              <a:t>17</a:t>
            </a:fld>
            <a:endParaRPr lang="en-US"/>
          </a:p>
        </p:txBody>
      </p:sp>
    </p:spTree>
    <p:extLst>
      <p:ext uri="{BB962C8B-B14F-4D97-AF65-F5344CB8AC3E}">
        <p14:creationId xmlns:p14="http://schemas.microsoft.com/office/powerpoint/2010/main" val="21133915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a:p>
        </p:txBody>
      </p:sp>
      <p:sp>
        <p:nvSpPr>
          <p:cNvPr id="4" name="Foliennummernplatzhalter 3"/>
          <p:cNvSpPr>
            <a:spLocks noGrp="1"/>
          </p:cNvSpPr>
          <p:nvPr>
            <p:ph type="sldNum" sz="quarter" idx="10"/>
          </p:nvPr>
        </p:nvSpPr>
        <p:spPr/>
        <p:txBody>
          <a:bodyPr/>
          <a:lstStyle/>
          <a:p>
            <a:fld id="{34E1F048-0B42-8A4A-B393-585D258143E9}" type="slidenum">
              <a:rPr lang="en-US" smtClean="0"/>
              <a:t>18</a:t>
            </a:fld>
            <a:endParaRPr lang="en-US"/>
          </a:p>
        </p:txBody>
      </p:sp>
    </p:spTree>
    <p:extLst>
      <p:ext uri="{BB962C8B-B14F-4D97-AF65-F5344CB8AC3E}">
        <p14:creationId xmlns:p14="http://schemas.microsoft.com/office/powerpoint/2010/main" val="869245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a:p>
        </p:txBody>
      </p:sp>
      <p:sp>
        <p:nvSpPr>
          <p:cNvPr id="4" name="Slide Number Placeholder 3"/>
          <p:cNvSpPr>
            <a:spLocks noGrp="1"/>
          </p:cNvSpPr>
          <p:nvPr>
            <p:ph type="sldNum" sz="quarter" idx="10"/>
          </p:nvPr>
        </p:nvSpPr>
        <p:spPr/>
        <p:txBody>
          <a:bodyPr/>
          <a:lstStyle/>
          <a:p>
            <a:fld id="{34E1F048-0B42-8A4A-B393-585D258143E9}" type="slidenum">
              <a:rPr lang="en-US" smtClean="0"/>
              <a:t>2</a:t>
            </a:fld>
            <a:endParaRPr lang="en-US"/>
          </a:p>
        </p:txBody>
      </p:sp>
    </p:spTree>
    <p:extLst>
      <p:ext uri="{BB962C8B-B14F-4D97-AF65-F5344CB8AC3E}">
        <p14:creationId xmlns:p14="http://schemas.microsoft.com/office/powerpoint/2010/main" val="1545243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sz="1200" kern="1200">
              <a:solidFill>
                <a:schemeClr val="tx1"/>
              </a:solidFill>
              <a:effectLst/>
              <a:latin typeface="+mn-lt"/>
              <a:ea typeface="+mn-ea"/>
              <a:cs typeface="+mn-cs"/>
            </a:endParaRPr>
          </a:p>
          <a:p>
            <a:pPr marL="228600" indent="-228600">
              <a:buAutoNum type="arabicParenR"/>
            </a:pPr>
            <a:endParaRPr lang="de-DE" b="0"/>
          </a:p>
          <a:p>
            <a:pPr marL="0" indent="0">
              <a:buNone/>
            </a:pPr>
            <a:endParaRPr lang="de-DE" b="0"/>
          </a:p>
          <a:p>
            <a:endParaRPr lang="en-US"/>
          </a:p>
        </p:txBody>
      </p:sp>
      <p:sp>
        <p:nvSpPr>
          <p:cNvPr id="4" name="Slide Number Placeholder 3"/>
          <p:cNvSpPr>
            <a:spLocks noGrp="1"/>
          </p:cNvSpPr>
          <p:nvPr>
            <p:ph type="sldNum" sz="quarter" idx="10"/>
          </p:nvPr>
        </p:nvSpPr>
        <p:spPr/>
        <p:txBody>
          <a:bodyPr/>
          <a:lstStyle/>
          <a:p>
            <a:fld id="{34E1F048-0B42-8A4A-B393-585D258143E9}" type="slidenum">
              <a:rPr lang="en-US" smtClean="0"/>
              <a:t>3</a:t>
            </a:fld>
            <a:endParaRPr lang="en-US"/>
          </a:p>
        </p:txBody>
      </p:sp>
    </p:spTree>
    <p:extLst>
      <p:ext uri="{BB962C8B-B14F-4D97-AF65-F5344CB8AC3E}">
        <p14:creationId xmlns:p14="http://schemas.microsoft.com/office/powerpoint/2010/main" val="3455059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E1F048-0B42-8A4A-B393-585D258143E9}" type="slidenum">
              <a:rPr lang="en-US" smtClean="0"/>
              <a:t>4</a:t>
            </a:fld>
            <a:endParaRPr lang="en-US"/>
          </a:p>
        </p:txBody>
      </p:sp>
    </p:spTree>
    <p:extLst>
      <p:ext uri="{BB962C8B-B14F-4D97-AF65-F5344CB8AC3E}">
        <p14:creationId xmlns:p14="http://schemas.microsoft.com/office/powerpoint/2010/main" val="424555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E1F048-0B42-8A4A-B393-585D258143E9}" type="slidenum">
              <a:rPr lang="en-US" smtClean="0"/>
              <a:t>5</a:t>
            </a:fld>
            <a:endParaRPr lang="en-US"/>
          </a:p>
        </p:txBody>
      </p:sp>
    </p:spTree>
    <p:extLst>
      <p:ext uri="{BB962C8B-B14F-4D97-AF65-F5344CB8AC3E}">
        <p14:creationId xmlns:p14="http://schemas.microsoft.com/office/powerpoint/2010/main" val="1326608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4E1F048-0B42-8A4A-B393-585D258143E9}" type="slidenum">
              <a:rPr lang="en-US" smtClean="0"/>
              <a:t>6</a:t>
            </a:fld>
            <a:endParaRPr lang="en-US"/>
          </a:p>
        </p:txBody>
      </p:sp>
    </p:spTree>
    <p:extLst>
      <p:ext uri="{BB962C8B-B14F-4D97-AF65-F5344CB8AC3E}">
        <p14:creationId xmlns:p14="http://schemas.microsoft.com/office/powerpoint/2010/main" val="1145182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34E1F048-0B42-8A4A-B393-585D258143E9}" type="slidenum">
              <a:rPr lang="en-US" smtClean="0"/>
              <a:t>7</a:t>
            </a:fld>
            <a:endParaRPr lang="en-US"/>
          </a:p>
        </p:txBody>
      </p:sp>
    </p:spTree>
    <p:extLst>
      <p:ext uri="{BB962C8B-B14F-4D97-AF65-F5344CB8AC3E}">
        <p14:creationId xmlns:p14="http://schemas.microsoft.com/office/powerpoint/2010/main" val="9292888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34E1F048-0B42-8A4A-B393-585D258143E9}" type="slidenum">
              <a:rPr lang="en-US" smtClean="0"/>
              <a:t>8</a:t>
            </a:fld>
            <a:endParaRPr lang="en-US"/>
          </a:p>
        </p:txBody>
      </p:sp>
    </p:spTree>
    <p:extLst>
      <p:ext uri="{BB962C8B-B14F-4D97-AF65-F5344CB8AC3E}">
        <p14:creationId xmlns:p14="http://schemas.microsoft.com/office/powerpoint/2010/main" val="20876460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34E1F048-0B42-8A4A-B393-585D258143E9}" type="slidenum">
              <a:rPr lang="en-US" smtClean="0"/>
              <a:t>9</a:t>
            </a:fld>
            <a:endParaRPr lang="en-US"/>
          </a:p>
        </p:txBody>
      </p:sp>
    </p:spTree>
    <p:extLst>
      <p:ext uri="{BB962C8B-B14F-4D97-AF65-F5344CB8AC3E}">
        <p14:creationId xmlns:p14="http://schemas.microsoft.com/office/powerpoint/2010/main" val="8046478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http://www.uni.lu/intranet/images/logonom_100x90.jpg" TargetMode="External"/><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de-DE"/>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Click to edit Master subtitle style</a:t>
            </a:r>
            <a:endParaRPr lang="en-US"/>
          </a:p>
        </p:txBody>
      </p:sp>
      <p:sp>
        <p:nvSpPr>
          <p:cNvPr id="4" name="Date Placeholder 3"/>
          <p:cNvSpPr>
            <a:spLocks noGrp="1"/>
          </p:cNvSpPr>
          <p:nvPr>
            <p:ph type="dt" sz="half" idx="10"/>
          </p:nvPr>
        </p:nvSpPr>
        <p:spPr/>
        <p:txBody>
          <a:bodyPr/>
          <a:lstStyle/>
          <a:p>
            <a:fld id="{7376019A-7915-C447-A564-02D46EB85B0C}" type="datetime1">
              <a:rPr lang="de-LU" smtClean="0"/>
              <a:t>05.07.2018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50D45-E6CD-1E47-8700-F1192548FD56}" type="slidenum">
              <a:rPr lang="en-US" smtClean="0"/>
              <a:t>‹#›</a:t>
            </a:fld>
            <a:endParaRPr lang="en-US"/>
          </a:p>
        </p:txBody>
      </p:sp>
      <p:pic>
        <p:nvPicPr>
          <p:cNvPr id="7" name="Picture 2" descr="http://www.uni.lu/intranet/images/logonom_100x90.jpg"/>
          <p:cNvPicPr>
            <a:picLocks noChangeAspect="1" noChangeArrowheads="1"/>
          </p:cNvPicPr>
          <p:nvPr userDrawn="1"/>
        </p:nvPicPr>
        <p:blipFill>
          <a:blip r:embed="rId2" r:link="rId3"/>
          <a:srcRect/>
          <a:stretch>
            <a:fillRect/>
          </a:stretch>
        </p:blipFill>
        <p:spPr bwMode="auto">
          <a:xfrm>
            <a:off x="0" y="6000750"/>
            <a:ext cx="952500" cy="857250"/>
          </a:xfrm>
          <a:prstGeom prst="rect">
            <a:avLst/>
          </a:prstGeom>
          <a:noFill/>
          <a:ln w="9525">
            <a:noFill/>
            <a:miter lim="800000"/>
            <a:headEnd/>
            <a:tailEnd/>
          </a:ln>
        </p:spPr>
      </p:pic>
    </p:spTree>
    <p:extLst>
      <p:ext uri="{BB962C8B-B14F-4D97-AF65-F5344CB8AC3E}">
        <p14:creationId xmlns:p14="http://schemas.microsoft.com/office/powerpoint/2010/main" val="2560527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4" name="Date Placeholder 3"/>
          <p:cNvSpPr>
            <a:spLocks noGrp="1"/>
          </p:cNvSpPr>
          <p:nvPr>
            <p:ph type="dt" sz="half" idx="10"/>
          </p:nvPr>
        </p:nvSpPr>
        <p:spPr/>
        <p:txBody>
          <a:bodyPr/>
          <a:lstStyle/>
          <a:p>
            <a:fld id="{DC80FE5F-7C0A-B444-8941-9E35B3ACB0AB}" type="datetime1">
              <a:rPr lang="de-LU" smtClean="0"/>
              <a:t>05.07.2018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50D45-E6CD-1E47-8700-F1192548FD56}" type="slidenum">
              <a:rPr lang="en-US" smtClean="0"/>
              <a:t>‹#›</a:t>
            </a:fld>
            <a:endParaRPr lang="en-US"/>
          </a:p>
        </p:txBody>
      </p:sp>
    </p:spTree>
    <p:extLst>
      <p:ext uri="{BB962C8B-B14F-4D97-AF65-F5344CB8AC3E}">
        <p14:creationId xmlns:p14="http://schemas.microsoft.com/office/powerpoint/2010/main" val="1962486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e-DE"/>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4" name="Date Placeholder 3"/>
          <p:cNvSpPr>
            <a:spLocks noGrp="1"/>
          </p:cNvSpPr>
          <p:nvPr>
            <p:ph type="dt" sz="half" idx="10"/>
          </p:nvPr>
        </p:nvSpPr>
        <p:spPr/>
        <p:txBody>
          <a:bodyPr/>
          <a:lstStyle/>
          <a:p>
            <a:fld id="{D14E5A89-572E-624F-866B-3F6072341E1A}" type="datetime1">
              <a:rPr lang="de-LU" smtClean="0"/>
              <a:t>05.07.2018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50D45-E6CD-1E47-8700-F1192548FD56}" type="slidenum">
              <a:rPr lang="en-US" smtClean="0"/>
              <a:t>‹#›</a:t>
            </a:fld>
            <a:endParaRPr lang="en-US"/>
          </a:p>
        </p:txBody>
      </p:sp>
    </p:spTree>
    <p:extLst>
      <p:ext uri="{BB962C8B-B14F-4D97-AF65-F5344CB8AC3E}">
        <p14:creationId xmlns:p14="http://schemas.microsoft.com/office/powerpoint/2010/main" val="534296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Click to edit Master title style</a:t>
            </a:r>
            <a:endParaRPr lang="en-US"/>
          </a:p>
        </p:txBody>
      </p:sp>
      <p:sp>
        <p:nvSpPr>
          <p:cNvPr id="3" name="Content Placeholder 2"/>
          <p:cNvSpPr>
            <a:spLocks noGrp="1"/>
          </p:cNvSpPr>
          <p:nvPr>
            <p:ph idx="1"/>
          </p:nvPr>
        </p:nvSpPr>
        <p:spPr/>
        <p:txBody>
          <a:bodyPr/>
          <a:lstStyle>
            <a:lvl3pPr marL="1143000" indent="-228600">
              <a:buFont typeface="Wingdings" panose="05000000000000000000" pitchFamily="2" charset="2"/>
              <a:buChar char="§"/>
              <a:defRPr/>
            </a:lvl3pPr>
            <a:lvl4pPr marL="1600200" indent="-228600">
              <a:buFont typeface="Courier New" panose="02070309020205020404" pitchFamily="49" charset="0"/>
              <a:buChar char="o"/>
              <a:defRPr/>
            </a:lvl4pPr>
          </a:lstStyle>
          <a:p>
            <a:pPr lvl="0"/>
            <a:r>
              <a:rPr lang="de-DE" dirty="0"/>
              <a:t>Click </a:t>
            </a:r>
            <a:r>
              <a:rPr lang="de-DE" dirty="0" err="1"/>
              <a:t>to</a:t>
            </a:r>
            <a:r>
              <a:rPr lang="de-DE" dirty="0"/>
              <a:t> </a:t>
            </a:r>
            <a:r>
              <a:rPr lang="de-DE" dirty="0" err="1"/>
              <a:t>edit</a:t>
            </a:r>
            <a:r>
              <a:rPr lang="de-DE" dirty="0"/>
              <a:t> Master </a:t>
            </a:r>
            <a:r>
              <a:rPr lang="de-DE" dirty="0" err="1"/>
              <a:t>text</a:t>
            </a:r>
            <a:r>
              <a:rPr lang="de-DE" dirty="0"/>
              <a:t> </a:t>
            </a:r>
            <a:r>
              <a:rPr lang="de-DE" dirty="0" err="1"/>
              <a:t>styles</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Fourth</a:t>
            </a:r>
            <a:r>
              <a:rPr lang="de-DE" dirty="0"/>
              <a:t> </a:t>
            </a:r>
            <a:r>
              <a:rPr lang="de-DE" dirty="0" err="1"/>
              <a:t>level</a:t>
            </a:r>
            <a:endParaRPr lang="de-DE" dirty="0"/>
          </a:p>
          <a:p>
            <a:pPr lvl="4"/>
            <a:r>
              <a:rPr lang="de-DE" dirty="0" err="1"/>
              <a:t>Fifth</a:t>
            </a:r>
            <a:r>
              <a:rPr lang="de-DE" dirty="0"/>
              <a:t> </a:t>
            </a:r>
            <a:r>
              <a:rPr lang="de-DE" dirty="0" err="1"/>
              <a:t>level</a:t>
            </a:r>
            <a:endParaRPr lang="en-US" dirty="0"/>
          </a:p>
        </p:txBody>
      </p:sp>
      <p:sp>
        <p:nvSpPr>
          <p:cNvPr id="4" name="Date Placeholder 3"/>
          <p:cNvSpPr>
            <a:spLocks noGrp="1"/>
          </p:cNvSpPr>
          <p:nvPr>
            <p:ph type="dt" sz="half" idx="10"/>
          </p:nvPr>
        </p:nvSpPr>
        <p:spPr/>
        <p:txBody>
          <a:bodyPr/>
          <a:lstStyle/>
          <a:p>
            <a:fld id="{9A165F2E-8CE1-2540-AA1A-1BC0031714CF}" type="datetime1">
              <a:rPr lang="de-LU" smtClean="0"/>
              <a:t>05.07.2018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50D45-E6CD-1E47-8700-F1192548FD56}" type="slidenum">
              <a:rPr lang="en-US" smtClean="0"/>
              <a:t>‹#›</a:t>
            </a:fld>
            <a:endParaRPr lang="en-US"/>
          </a:p>
        </p:txBody>
      </p:sp>
    </p:spTree>
    <p:extLst>
      <p:ext uri="{BB962C8B-B14F-4D97-AF65-F5344CB8AC3E}">
        <p14:creationId xmlns:p14="http://schemas.microsoft.com/office/powerpoint/2010/main" val="2661410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e-DE"/>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Click to edit Master text styles</a:t>
            </a:r>
          </a:p>
        </p:txBody>
      </p:sp>
      <p:sp>
        <p:nvSpPr>
          <p:cNvPr id="4" name="Date Placeholder 3"/>
          <p:cNvSpPr>
            <a:spLocks noGrp="1"/>
          </p:cNvSpPr>
          <p:nvPr>
            <p:ph type="dt" sz="half" idx="10"/>
          </p:nvPr>
        </p:nvSpPr>
        <p:spPr/>
        <p:txBody>
          <a:bodyPr/>
          <a:lstStyle/>
          <a:p>
            <a:fld id="{78C533A4-CA86-7C43-99DD-3CBE376F2215}" type="datetime1">
              <a:rPr lang="de-LU" smtClean="0"/>
              <a:t>05.07.2018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50D45-E6CD-1E47-8700-F1192548FD56}" type="slidenum">
              <a:rPr lang="en-US" smtClean="0"/>
              <a:t>‹#›</a:t>
            </a:fld>
            <a:endParaRPr lang="en-US"/>
          </a:p>
        </p:txBody>
      </p:sp>
    </p:spTree>
    <p:extLst>
      <p:ext uri="{BB962C8B-B14F-4D97-AF65-F5344CB8AC3E}">
        <p14:creationId xmlns:p14="http://schemas.microsoft.com/office/powerpoint/2010/main" val="2850881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5" name="Date Placeholder 4"/>
          <p:cNvSpPr>
            <a:spLocks noGrp="1"/>
          </p:cNvSpPr>
          <p:nvPr>
            <p:ph type="dt" sz="half" idx="10"/>
          </p:nvPr>
        </p:nvSpPr>
        <p:spPr/>
        <p:txBody>
          <a:bodyPr/>
          <a:lstStyle/>
          <a:p>
            <a:fld id="{8C5B5ECD-FEA4-ED45-B9F5-C5FA87292EF2}" type="datetime1">
              <a:rPr lang="de-LU" smtClean="0"/>
              <a:t>05.07.2018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50D45-E6CD-1E47-8700-F1192548FD56}" type="slidenum">
              <a:rPr lang="en-US" smtClean="0"/>
              <a:t>‹#›</a:t>
            </a:fld>
            <a:endParaRPr lang="en-US"/>
          </a:p>
        </p:txBody>
      </p:sp>
    </p:spTree>
    <p:extLst>
      <p:ext uri="{BB962C8B-B14F-4D97-AF65-F5344CB8AC3E}">
        <p14:creationId xmlns:p14="http://schemas.microsoft.com/office/powerpoint/2010/main" val="657105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7" name="Date Placeholder 6"/>
          <p:cNvSpPr>
            <a:spLocks noGrp="1"/>
          </p:cNvSpPr>
          <p:nvPr>
            <p:ph type="dt" sz="half" idx="10"/>
          </p:nvPr>
        </p:nvSpPr>
        <p:spPr/>
        <p:txBody>
          <a:bodyPr/>
          <a:lstStyle/>
          <a:p>
            <a:fld id="{9E9A0BDF-CC5A-B245-9438-2D4D2F52566B}" type="datetime1">
              <a:rPr lang="de-LU" smtClean="0"/>
              <a:t>05.07.2018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850D45-E6CD-1E47-8700-F1192548FD56}" type="slidenum">
              <a:rPr lang="en-US" smtClean="0"/>
              <a:t>‹#›</a:t>
            </a:fld>
            <a:endParaRPr lang="en-US"/>
          </a:p>
        </p:txBody>
      </p:sp>
    </p:spTree>
    <p:extLst>
      <p:ext uri="{BB962C8B-B14F-4D97-AF65-F5344CB8AC3E}">
        <p14:creationId xmlns:p14="http://schemas.microsoft.com/office/powerpoint/2010/main" val="1799111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Click to edit Master title style</a:t>
            </a:r>
            <a:endParaRPr lang="en-US"/>
          </a:p>
        </p:txBody>
      </p:sp>
      <p:sp>
        <p:nvSpPr>
          <p:cNvPr id="3" name="Date Placeholder 2"/>
          <p:cNvSpPr>
            <a:spLocks noGrp="1"/>
          </p:cNvSpPr>
          <p:nvPr>
            <p:ph type="dt" sz="half" idx="10"/>
          </p:nvPr>
        </p:nvSpPr>
        <p:spPr/>
        <p:txBody>
          <a:bodyPr/>
          <a:lstStyle/>
          <a:p>
            <a:fld id="{49C46E21-F711-FD46-AF92-6FCC1EDA4FCB}" type="datetime1">
              <a:rPr lang="de-LU" smtClean="0"/>
              <a:t>05.07.2018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850D45-E6CD-1E47-8700-F1192548FD56}" type="slidenum">
              <a:rPr lang="en-US" smtClean="0"/>
              <a:t>‹#›</a:t>
            </a:fld>
            <a:endParaRPr lang="en-US"/>
          </a:p>
        </p:txBody>
      </p:sp>
    </p:spTree>
    <p:extLst>
      <p:ext uri="{BB962C8B-B14F-4D97-AF65-F5344CB8AC3E}">
        <p14:creationId xmlns:p14="http://schemas.microsoft.com/office/powerpoint/2010/main" val="4224663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2207C1-BD65-264D-99FA-5B7DB6354F63}" type="datetime1">
              <a:rPr lang="de-LU" smtClean="0"/>
              <a:t>05.07.2018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850D45-E6CD-1E47-8700-F1192548FD56}" type="slidenum">
              <a:rPr lang="en-US" smtClean="0"/>
              <a:t>‹#›</a:t>
            </a:fld>
            <a:endParaRPr lang="en-US"/>
          </a:p>
        </p:txBody>
      </p:sp>
    </p:spTree>
    <p:extLst>
      <p:ext uri="{BB962C8B-B14F-4D97-AF65-F5344CB8AC3E}">
        <p14:creationId xmlns:p14="http://schemas.microsoft.com/office/powerpoint/2010/main" val="2046199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de-DE"/>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Click to edit Master text styles</a:t>
            </a:r>
          </a:p>
        </p:txBody>
      </p:sp>
      <p:sp>
        <p:nvSpPr>
          <p:cNvPr id="5" name="Date Placeholder 4"/>
          <p:cNvSpPr>
            <a:spLocks noGrp="1"/>
          </p:cNvSpPr>
          <p:nvPr>
            <p:ph type="dt" sz="half" idx="10"/>
          </p:nvPr>
        </p:nvSpPr>
        <p:spPr/>
        <p:txBody>
          <a:bodyPr/>
          <a:lstStyle/>
          <a:p>
            <a:fld id="{F61FA61F-7EE6-5B43-95BB-76B74F791F8A}" type="datetime1">
              <a:rPr lang="de-LU" smtClean="0"/>
              <a:t>05.07.2018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50D45-E6CD-1E47-8700-F1192548FD56}" type="slidenum">
              <a:rPr lang="en-US" smtClean="0"/>
              <a:t>‹#›</a:t>
            </a:fld>
            <a:endParaRPr lang="en-US"/>
          </a:p>
        </p:txBody>
      </p:sp>
    </p:spTree>
    <p:extLst>
      <p:ext uri="{BB962C8B-B14F-4D97-AF65-F5344CB8AC3E}">
        <p14:creationId xmlns:p14="http://schemas.microsoft.com/office/powerpoint/2010/main" val="3277739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de-DE"/>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Click to edit Master text styles</a:t>
            </a:r>
          </a:p>
        </p:txBody>
      </p:sp>
      <p:sp>
        <p:nvSpPr>
          <p:cNvPr id="5" name="Date Placeholder 4"/>
          <p:cNvSpPr>
            <a:spLocks noGrp="1"/>
          </p:cNvSpPr>
          <p:nvPr>
            <p:ph type="dt" sz="half" idx="10"/>
          </p:nvPr>
        </p:nvSpPr>
        <p:spPr/>
        <p:txBody>
          <a:bodyPr/>
          <a:lstStyle/>
          <a:p>
            <a:fld id="{F0AF1091-DB3A-CA4D-B779-4880A8579469}" type="datetime1">
              <a:rPr lang="de-LU" smtClean="0"/>
              <a:t>05.07.2018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50D45-E6CD-1E47-8700-F1192548FD56}" type="slidenum">
              <a:rPr lang="en-US" smtClean="0"/>
              <a:t>‹#›</a:t>
            </a:fld>
            <a:endParaRPr lang="en-US"/>
          </a:p>
        </p:txBody>
      </p:sp>
    </p:spTree>
    <p:extLst>
      <p:ext uri="{BB962C8B-B14F-4D97-AF65-F5344CB8AC3E}">
        <p14:creationId xmlns:p14="http://schemas.microsoft.com/office/powerpoint/2010/main" val="27410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http://www.uni.lu/intranet/images/logonom_100x90.jp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6338FB-09AE-7B41-B12F-BACB6C0C9E01}" type="datetime1">
              <a:rPr lang="de-LU" smtClean="0"/>
              <a:t>05.07.2018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850D45-E6CD-1E47-8700-F1192548FD56}" type="slidenum">
              <a:rPr lang="en-US" smtClean="0"/>
              <a:t>‹#›</a:t>
            </a:fld>
            <a:endParaRPr lang="en-US"/>
          </a:p>
        </p:txBody>
      </p:sp>
      <p:pic>
        <p:nvPicPr>
          <p:cNvPr id="7" name="Picture 2" descr="http://www.uni.lu/intranet/images/logonom_100x90.jpg"/>
          <p:cNvPicPr>
            <a:picLocks noChangeAspect="1" noChangeArrowheads="1"/>
          </p:cNvPicPr>
          <p:nvPr userDrawn="1"/>
        </p:nvPicPr>
        <p:blipFill>
          <a:blip r:embed="rId13" r:link="rId14"/>
          <a:srcRect/>
          <a:stretch>
            <a:fillRect/>
          </a:stretch>
        </p:blipFill>
        <p:spPr bwMode="auto">
          <a:xfrm>
            <a:off x="0" y="6000750"/>
            <a:ext cx="952500" cy="857250"/>
          </a:xfrm>
          <a:prstGeom prst="rect">
            <a:avLst/>
          </a:prstGeom>
          <a:noFill/>
          <a:ln w="9525">
            <a:noFill/>
            <a:miter lim="800000"/>
            <a:headEnd/>
            <a:tailEnd/>
          </a:ln>
        </p:spPr>
      </p:pic>
    </p:spTree>
    <p:extLst>
      <p:ext uri="{BB962C8B-B14F-4D97-AF65-F5344CB8AC3E}">
        <p14:creationId xmlns:p14="http://schemas.microsoft.com/office/powerpoint/2010/main" val="1811970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640991"/>
            <a:ext cx="7772400" cy="1470025"/>
          </a:xfrm>
        </p:spPr>
        <p:txBody>
          <a:bodyPr>
            <a:normAutofit fontScale="90000"/>
          </a:bodyPr>
          <a:lstStyle/>
          <a:p>
            <a:r>
              <a:rPr lang="fr-FR" dirty="0"/>
              <a:t>Apprentissage formel, non-formel et informel de musique dans la communauté</a:t>
            </a:r>
            <a:r>
              <a:rPr lang="de-DE" dirty="0"/>
              <a:t> </a:t>
            </a:r>
          </a:p>
        </p:txBody>
      </p:sp>
      <p:sp>
        <p:nvSpPr>
          <p:cNvPr id="4" name="Rechteck 3"/>
          <p:cNvSpPr/>
          <p:nvPr/>
        </p:nvSpPr>
        <p:spPr>
          <a:xfrm>
            <a:off x="2285999" y="5127984"/>
            <a:ext cx="4572000" cy="1200329"/>
          </a:xfrm>
          <a:prstGeom prst="rect">
            <a:avLst/>
          </a:prstGeom>
        </p:spPr>
        <p:txBody>
          <a:bodyPr>
            <a:spAutoFit/>
          </a:bodyPr>
          <a:lstStyle/>
          <a:p>
            <a:pPr algn="ctr"/>
            <a:r>
              <a:rPr lang="de-CH" dirty="0"/>
              <a:t>Damien </a:t>
            </a:r>
            <a:r>
              <a:rPr lang="de-CH" dirty="0" err="1"/>
              <a:t>Sagrillo</a:t>
            </a:r>
            <a:r>
              <a:rPr lang="de-CH" dirty="0"/>
              <a:t/>
            </a:r>
            <a:br>
              <a:rPr lang="de-CH" dirty="0"/>
            </a:br>
            <a:r>
              <a:rPr lang="de-CH" dirty="0" err="1"/>
              <a:t>Université</a:t>
            </a:r>
            <a:r>
              <a:rPr lang="de-CH" dirty="0"/>
              <a:t> du Luxembourg</a:t>
            </a:r>
          </a:p>
          <a:p>
            <a:pPr algn="ctr"/>
            <a:endParaRPr lang="de-CH" dirty="0"/>
          </a:p>
          <a:p>
            <a:pPr algn="ctr"/>
            <a:r>
              <a:rPr lang="de-CH" dirty="0" smtClean="0"/>
              <a:t>Lausanne, le 2 </a:t>
            </a:r>
            <a:r>
              <a:rPr lang="de-CH" dirty="0" err="1" smtClean="0"/>
              <a:t>juin</a:t>
            </a:r>
            <a:r>
              <a:rPr lang="de-CH" dirty="0" smtClean="0"/>
              <a:t> </a:t>
            </a:r>
            <a:r>
              <a:rPr lang="de-CH" dirty="0"/>
              <a:t>2018</a:t>
            </a:r>
          </a:p>
        </p:txBody>
      </p:sp>
      <p:sp>
        <p:nvSpPr>
          <p:cNvPr id="5" name="Untertitel 4"/>
          <p:cNvSpPr>
            <a:spLocks noGrp="1"/>
          </p:cNvSpPr>
          <p:nvPr>
            <p:ph type="subTitle" idx="1"/>
          </p:nvPr>
        </p:nvSpPr>
        <p:spPr>
          <a:xfrm>
            <a:off x="478631" y="2743200"/>
            <a:ext cx="8186737" cy="1752600"/>
          </a:xfrm>
        </p:spPr>
        <p:txBody>
          <a:bodyPr>
            <a:normAutofit/>
          </a:bodyPr>
          <a:lstStyle/>
          <a:p>
            <a:r>
              <a:rPr lang="de-DE" sz="2800" dirty="0" err="1"/>
              <a:t>DIDACTIQUE</a:t>
            </a:r>
            <a:r>
              <a:rPr lang="de-DE" sz="2800" dirty="0"/>
              <a:t> </a:t>
            </a:r>
            <a:r>
              <a:rPr lang="de-DE" sz="2800" dirty="0" smtClean="0"/>
              <a:t>DE </a:t>
            </a:r>
            <a:r>
              <a:rPr lang="de-DE" sz="2800" dirty="0" err="1" smtClean="0"/>
              <a:t>L’ENSEIGNEMENT</a:t>
            </a:r>
            <a:r>
              <a:rPr lang="de-DE" sz="2800" dirty="0" smtClean="0"/>
              <a:t> INSTRUMENTAL : ENTRE </a:t>
            </a:r>
            <a:r>
              <a:rPr lang="de-DE" sz="2800" dirty="0" err="1"/>
              <a:t>TÂCHE</a:t>
            </a:r>
            <a:r>
              <a:rPr lang="de-DE" sz="2800" dirty="0"/>
              <a:t> </a:t>
            </a:r>
            <a:r>
              <a:rPr lang="de-DE" sz="2800" dirty="0" smtClean="0"/>
              <a:t>ET </a:t>
            </a:r>
            <a:r>
              <a:rPr lang="de-DE" sz="2800" dirty="0" err="1" smtClean="0"/>
              <a:t>ACTIVITÉ</a:t>
            </a:r>
            <a:r>
              <a:rPr lang="de-DE" sz="2800" dirty="0"/>
              <a:t>, </a:t>
            </a:r>
            <a:endParaRPr lang="de-DE" sz="2800" dirty="0" smtClean="0"/>
          </a:p>
          <a:p>
            <a:r>
              <a:rPr lang="de-DE" sz="2800" dirty="0" err="1" smtClean="0"/>
              <a:t>UNE</a:t>
            </a:r>
            <a:r>
              <a:rPr lang="de-DE" sz="2800" dirty="0" smtClean="0"/>
              <a:t> ANALYSE DES </a:t>
            </a:r>
            <a:r>
              <a:rPr lang="de-DE" sz="2800" dirty="0" err="1"/>
              <a:t>PRATIQUES</a:t>
            </a:r>
            <a:endParaRPr lang="de-DE" sz="2800" dirty="0"/>
          </a:p>
          <a:p>
            <a:endParaRPr lang="en-GB" dirty="0"/>
          </a:p>
        </p:txBody>
      </p:sp>
    </p:spTree>
    <p:extLst>
      <p:ext uri="{BB962C8B-B14F-4D97-AF65-F5344CB8AC3E}">
        <p14:creationId xmlns:p14="http://schemas.microsoft.com/office/powerpoint/2010/main" val="16534292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pct75">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GB"/>
              <a:t>Les </a:t>
            </a:r>
            <a:r>
              <a:rPr lang="en-GB" err="1"/>
              <a:t>catégories</a:t>
            </a:r>
            <a:r>
              <a:rPr lang="en-GB"/>
              <a:t> </a:t>
            </a:r>
            <a:r>
              <a:rPr lang="en-GB" err="1"/>
              <a:t>d’apprentissage</a:t>
            </a:r>
            <a:r>
              <a:rPr lang="en-GB"/>
              <a:t> </a:t>
            </a:r>
            <a:r>
              <a:rPr lang="en-GB" err="1"/>
              <a:t>en</a:t>
            </a:r>
            <a:r>
              <a:rPr lang="en-GB"/>
              <a:t> </a:t>
            </a:r>
            <a:r>
              <a:rPr lang="en-GB" err="1"/>
              <a:t>éducation</a:t>
            </a:r>
            <a:r>
              <a:rPr lang="en-GB"/>
              <a:t> </a:t>
            </a:r>
            <a:r>
              <a:rPr lang="en-GB" smtClean="0"/>
              <a:t>musicale (3)</a:t>
            </a:r>
            <a:endParaRPr lang="en-GB"/>
          </a:p>
        </p:txBody>
      </p:sp>
      <p:sp>
        <p:nvSpPr>
          <p:cNvPr id="4" name="Foliennummernplatzhalter 3"/>
          <p:cNvSpPr>
            <a:spLocks noGrp="1"/>
          </p:cNvSpPr>
          <p:nvPr>
            <p:ph type="sldNum" sz="quarter" idx="12"/>
          </p:nvPr>
        </p:nvSpPr>
        <p:spPr/>
        <p:txBody>
          <a:bodyPr/>
          <a:lstStyle/>
          <a:p>
            <a:fld id="{5D850D45-E6CD-1E47-8700-F1192548FD56}" type="slidenum">
              <a:rPr lang="en-GB" smtClean="0"/>
              <a:t>10</a:t>
            </a:fld>
            <a:endParaRPr lang="en-GB"/>
          </a:p>
        </p:txBody>
      </p:sp>
      <p:graphicFrame>
        <p:nvGraphicFramePr>
          <p:cNvPr id="7" name="Tabelle 6"/>
          <p:cNvGraphicFramePr>
            <a:graphicFrameLocks noGrp="1"/>
          </p:cNvGraphicFramePr>
          <p:nvPr>
            <p:extLst>
              <p:ext uri="{D42A27DB-BD31-4B8C-83A1-F6EECF244321}">
                <p14:modId xmlns:p14="http://schemas.microsoft.com/office/powerpoint/2010/main" val="1383290814"/>
              </p:ext>
            </p:extLst>
          </p:nvPr>
        </p:nvGraphicFramePr>
        <p:xfrm>
          <a:off x="-6" y="17970"/>
          <a:ext cx="9144007" cy="6885566"/>
        </p:xfrm>
        <a:graphic>
          <a:graphicData uri="http://schemas.openxmlformats.org/drawingml/2006/table">
            <a:tbl>
              <a:tblPr firstRow="1" firstCol="1" bandRow="1">
                <a:tableStyleId>{5C22544A-7EE6-4342-B048-85BDC9FD1C3A}</a:tableStyleId>
              </a:tblPr>
              <a:tblGrid>
                <a:gridCol w="1971681">
                  <a:extLst>
                    <a:ext uri="{9D8B030D-6E8A-4147-A177-3AD203B41FA5}">
                      <a16:colId xmlns:a16="http://schemas.microsoft.com/office/drawing/2014/main" val="20000"/>
                    </a:ext>
                  </a:extLst>
                </a:gridCol>
                <a:gridCol w="2686046">
                  <a:extLst>
                    <a:ext uri="{9D8B030D-6E8A-4147-A177-3AD203B41FA5}">
                      <a16:colId xmlns:a16="http://schemas.microsoft.com/office/drawing/2014/main" val="20001"/>
                    </a:ext>
                  </a:extLst>
                </a:gridCol>
                <a:gridCol w="3071817">
                  <a:extLst>
                    <a:ext uri="{9D8B030D-6E8A-4147-A177-3AD203B41FA5}">
                      <a16:colId xmlns:a16="http://schemas.microsoft.com/office/drawing/2014/main" val="20002"/>
                    </a:ext>
                  </a:extLst>
                </a:gridCol>
                <a:gridCol w="1414463">
                  <a:extLst>
                    <a:ext uri="{9D8B030D-6E8A-4147-A177-3AD203B41FA5}">
                      <a16:colId xmlns:a16="http://schemas.microsoft.com/office/drawing/2014/main" val="20003"/>
                    </a:ext>
                  </a:extLst>
                </a:gridCol>
              </a:tblGrid>
              <a:tr h="175605">
                <a:tc>
                  <a:txBody>
                    <a:bodyPr/>
                    <a:lstStyle/>
                    <a:p>
                      <a:pPr algn="l">
                        <a:lnSpc>
                          <a:spcPct val="107000"/>
                        </a:lnSpc>
                        <a:spcAft>
                          <a:spcPts val="0"/>
                        </a:spcAft>
                      </a:pPr>
                      <a:r>
                        <a:rPr lang="fr-FR" sz="2000" spc="300" smtClean="0">
                          <a:solidFill>
                            <a:schemeClr val="bg1"/>
                          </a:solidFill>
                          <a:effectLst/>
                          <a:latin typeface="+mn-lt"/>
                        </a:rPr>
                        <a:t>TABLEAU</a:t>
                      </a:r>
                    </a:p>
                    <a:p>
                      <a:pPr algn="l">
                        <a:lnSpc>
                          <a:spcPct val="107000"/>
                        </a:lnSpc>
                        <a:spcAft>
                          <a:spcPts val="0"/>
                        </a:spcAft>
                      </a:pPr>
                      <a:r>
                        <a:rPr lang="fr-FR" sz="2000" spc="300" smtClean="0">
                          <a:solidFill>
                            <a:schemeClr val="bg1"/>
                          </a:solidFill>
                          <a:effectLst/>
                          <a:latin typeface="+mn-lt"/>
                          <a:ea typeface="Calibri" charset="0"/>
                          <a:cs typeface="Times New Roman" charset="0"/>
                        </a:rPr>
                        <a:t>SYNOPTIQUE</a:t>
                      </a:r>
                      <a:endParaRPr lang="de-DE" sz="2000" spc="300">
                        <a:solidFill>
                          <a:schemeClr val="bg1"/>
                        </a:solidFill>
                        <a:effectLst/>
                        <a:latin typeface="+mn-lt"/>
                        <a:ea typeface="Calibri" charset="0"/>
                        <a:cs typeface="Times New Roman" charset="0"/>
                      </a:endParaRPr>
                    </a:p>
                  </a:txBody>
                  <a:tcPr marL="65636" marR="65636" marT="0" marB="0"/>
                </a:tc>
                <a:tc>
                  <a:txBody>
                    <a:bodyPr/>
                    <a:lstStyle/>
                    <a:p>
                      <a:pPr algn="ctr">
                        <a:lnSpc>
                          <a:spcPct val="107000"/>
                        </a:lnSpc>
                        <a:spcAft>
                          <a:spcPts val="0"/>
                        </a:spcAft>
                      </a:pPr>
                      <a:endParaRPr lang="fr-FR" sz="800" smtClean="0">
                        <a:effectLst/>
                      </a:endParaRPr>
                    </a:p>
                    <a:p>
                      <a:pPr algn="ctr">
                        <a:lnSpc>
                          <a:spcPct val="107000"/>
                        </a:lnSpc>
                        <a:spcAft>
                          <a:spcPts val="0"/>
                        </a:spcAft>
                      </a:pPr>
                      <a:r>
                        <a:rPr lang="fr-FR" sz="2000" smtClean="0">
                          <a:effectLst/>
                        </a:rPr>
                        <a:t>Contexte </a:t>
                      </a:r>
                      <a:r>
                        <a:rPr lang="fr-FR" sz="2000">
                          <a:effectLst/>
                        </a:rPr>
                        <a:t>scolaire</a:t>
                      </a:r>
                      <a:endParaRPr lang="de-DE" sz="2000">
                        <a:effectLst/>
                        <a:latin typeface="Arial" charset="0"/>
                        <a:ea typeface="Calibri" charset="0"/>
                        <a:cs typeface="Times New Roman" charset="0"/>
                      </a:endParaRPr>
                    </a:p>
                  </a:txBody>
                  <a:tcPr marL="65636" marR="65636" marT="0" marB="0"/>
                </a:tc>
                <a:tc>
                  <a:txBody>
                    <a:bodyPr/>
                    <a:lstStyle/>
                    <a:p>
                      <a:pPr algn="ctr">
                        <a:lnSpc>
                          <a:spcPct val="107000"/>
                        </a:lnSpc>
                        <a:spcAft>
                          <a:spcPts val="0"/>
                        </a:spcAft>
                      </a:pPr>
                      <a:endParaRPr lang="fr-FR" sz="800" smtClean="0">
                        <a:effectLst/>
                      </a:endParaRPr>
                    </a:p>
                    <a:p>
                      <a:pPr algn="ctr">
                        <a:lnSpc>
                          <a:spcPct val="107000"/>
                        </a:lnSpc>
                        <a:spcAft>
                          <a:spcPts val="0"/>
                        </a:spcAft>
                      </a:pPr>
                      <a:r>
                        <a:rPr lang="fr-FR" sz="2000" smtClean="0">
                          <a:effectLst/>
                        </a:rPr>
                        <a:t>Contexte </a:t>
                      </a:r>
                      <a:r>
                        <a:rPr lang="fr-FR" sz="2000">
                          <a:effectLst/>
                        </a:rPr>
                        <a:t>extrascolaire</a:t>
                      </a:r>
                      <a:endParaRPr lang="de-DE" sz="2000">
                        <a:effectLst/>
                        <a:latin typeface="Arial" charset="0"/>
                        <a:ea typeface="Calibri" charset="0"/>
                        <a:cs typeface="Times New Roman" charset="0"/>
                      </a:endParaRPr>
                    </a:p>
                  </a:txBody>
                  <a:tcPr marL="65636" marR="65636" marT="0" marB="0"/>
                </a:tc>
                <a:tc>
                  <a:txBody>
                    <a:bodyPr/>
                    <a:lstStyle/>
                    <a:p>
                      <a:pPr algn="ctr">
                        <a:lnSpc>
                          <a:spcPct val="107000"/>
                        </a:lnSpc>
                        <a:spcAft>
                          <a:spcPts val="0"/>
                        </a:spcAft>
                      </a:pPr>
                      <a:r>
                        <a:rPr lang="fr-FR" sz="2000">
                          <a:effectLst/>
                        </a:rPr>
                        <a:t>Contexte privé</a:t>
                      </a:r>
                      <a:endParaRPr lang="de-DE" sz="2000">
                        <a:effectLst/>
                        <a:latin typeface="Arial" charset="0"/>
                        <a:ea typeface="Calibri" charset="0"/>
                        <a:cs typeface="Times New Roman" charset="0"/>
                      </a:endParaRPr>
                    </a:p>
                  </a:txBody>
                  <a:tcPr marL="65636" marR="65636" marT="0" marB="0"/>
                </a:tc>
                <a:extLst>
                  <a:ext uri="{0D108BD9-81ED-4DB2-BD59-A6C34878D82A}">
                    <a16:rowId xmlns:a16="http://schemas.microsoft.com/office/drawing/2014/main" val="10000"/>
                  </a:ext>
                </a:extLst>
              </a:tr>
              <a:tr h="1062168">
                <a:tc>
                  <a:txBody>
                    <a:bodyPr/>
                    <a:lstStyle/>
                    <a:p>
                      <a:pPr algn="l">
                        <a:lnSpc>
                          <a:spcPct val="107000"/>
                        </a:lnSpc>
                        <a:spcAft>
                          <a:spcPts val="0"/>
                        </a:spcAft>
                      </a:pPr>
                      <a:r>
                        <a:rPr lang="fr-FR" sz="1800">
                          <a:effectLst/>
                        </a:rPr>
                        <a:t>Apprentissage formalisé</a:t>
                      </a:r>
                      <a:endParaRPr lang="de-DE" sz="1800">
                        <a:effectLst/>
                        <a:latin typeface="Arial" charset="0"/>
                        <a:ea typeface="Calibri" charset="0"/>
                        <a:cs typeface="Times New Roman" charset="0"/>
                      </a:endParaRPr>
                    </a:p>
                  </a:txBody>
                  <a:tcPr marL="65636" marR="65636" marT="0" marB="0"/>
                </a:tc>
                <a:tc>
                  <a:txBody>
                    <a:bodyPr/>
                    <a:lstStyle/>
                    <a:p>
                      <a:pPr marL="342900" lvl="0" indent="-342900" algn="l">
                        <a:lnSpc>
                          <a:spcPct val="107000"/>
                        </a:lnSpc>
                        <a:spcAft>
                          <a:spcPts val="0"/>
                        </a:spcAft>
                        <a:buFont typeface="Symbol" charset="2"/>
                        <a:buChar char=""/>
                      </a:pPr>
                      <a:r>
                        <a:rPr lang="fr-FR" sz="1800" b="1">
                          <a:solidFill>
                            <a:schemeClr val="tx1"/>
                          </a:solidFill>
                          <a:effectLst/>
                        </a:rPr>
                        <a:t>Enseignement primaire</a:t>
                      </a:r>
                      <a:endParaRPr lang="de-DE" sz="1800" b="1">
                        <a:solidFill>
                          <a:schemeClr val="tx1"/>
                        </a:solidFill>
                        <a:effectLst/>
                      </a:endParaRPr>
                    </a:p>
                    <a:p>
                      <a:pPr marL="342900" lvl="0" indent="-342900" algn="l">
                        <a:lnSpc>
                          <a:spcPct val="107000"/>
                        </a:lnSpc>
                        <a:spcAft>
                          <a:spcPts val="0"/>
                        </a:spcAft>
                        <a:buFont typeface="Symbol" charset="2"/>
                        <a:buChar char=""/>
                      </a:pPr>
                      <a:r>
                        <a:rPr lang="fr-FR" sz="1800" b="1">
                          <a:solidFill>
                            <a:schemeClr val="tx1"/>
                          </a:solidFill>
                          <a:effectLst/>
                        </a:rPr>
                        <a:t>Enseignement secondaire</a:t>
                      </a:r>
                      <a:endParaRPr lang="de-DE" sz="1800" b="1">
                        <a:solidFill>
                          <a:schemeClr val="tx1"/>
                        </a:solidFill>
                        <a:effectLst/>
                      </a:endParaRPr>
                    </a:p>
                    <a:p>
                      <a:pPr marL="342900" lvl="0" indent="-342900" algn="l">
                        <a:lnSpc>
                          <a:spcPct val="107000"/>
                        </a:lnSpc>
                        <a:spcAft>
                          <a:spcPts val="0"/>
                        </a:spcAft>
                        <a:buFont typeface="Symbol" charset="2"/>
                        <a:buChar char=""/>
                      </a:pPr>
                      <a:r>
                        <a:rPr lang="fr-FR" sz="1800" b="1">
                          <a:solidFill>
                            <a:schemeClr val="tx1"/>
                          </a:solidFill>
                          <a:effectLst/>
                        </a:rPr>
                        <a:t>Université. Etudes de musique</a:t>
                      </a:r>
                      <a:endParaRPr lang="de-DE" sz="1800" b="1">
                        <a:solidFill>
                          <a:schemeClr val="tx1"/>
                        </a:solidFill>
                        <a:effectLst/>
                        <a:latin typeface="Arial" charset="0"/>
                        <a:ea typeface="Calibri" charset="0"/>
                        <a:cs typeface="Times New Roman" charset="0"/>
                      </a:endParaRPr>
                    </a:p>
                  </a:txBody>
                  <a:tcPr marL="65636" marR="65636" marT="0" marB="0"/>
                </a:tc>
                <a:tc>
                  <a:txBody>
                    <a:bodyPr/>
                    <a:lstStyle/>
                    <a:p>
                      <a:pPr algn="l">
                        <a:lnSpc>
                          <a:spcPct val="107000"/>
                        </a:lnSpc>
                        <a:spcAft>
                          <a:spcPts val="0"/>
                        </a:spcAft>
                      </a:pPr>
                      <a:r>
                        <a:rPr lang="fr-FR" sz="1800">
                          <a:effectLst/>
                        </a:rPr>
                        <a:t>Ecole de musique publique</a:t>
                      </a:r>
                      <a:endParaRPr lang="de-DE" sz="1800">
                        <a:effectLst/>
                        <a:latin typeface="Arial" charset="0"/>
                        <a:ea typeface="Calibri" charset="0"/>
                        <a:cs typeface="Times New Roman" charset="0"/>
                      </a:endParaRPr>
                    </a:p>
                  </a:txBody>
                  <a:tcPr marL="65636" marR="65636" marT="0" marB="0"/>
                </a:tc>
                <a:tc>
                  <a:txBody>
                    <a:bodyPr/>
                    <a:lstStyle/>
                    <a:p>
                      <a:pPr algn="l">
                        <a:lnSpc>
                          <a:spcPct val="107000"/>
                        </a:lnSpc>
                        <a:spcAft>
                          <a:spcPts val="0"/>
                        </a:spcAft>
                      </a:pPr>
                      <a:r>
                        <a:rPr lang="fr-FR" sz="1800">
                          <a:effectLst/>
                        </a:rPr>
                        <a:t> </a:t>
                      </a:r>
                      <a:endParaRPr lang="de-DE" sz="1800">
                        <a:effectLst/>
                        <a:latin typeface="Arial" charset="0"/>
                        <a:ea typeface="Calibri" charset="0"/>
                        <a:cs typeface="Times New Roman" charset="0"/>
                      </a:endParaRPr>
                    </a:p>
                  </a:txBody>
                  <a:tcPr marL="65636" marR="65636" marT="0" marB="0"/>
                </a:tc>
                <a:extLst>
                  <a:ext uri="{0D108BD9-81ED-4DB2-BD59-A6C34878D82A}">
                    <a16:rowId xmlns:a16="http://schemas.microsoft.com/office/drawing/2014/main" val="10001"/>
                  </a:ext>
                </a:extLst>
              </a:tr>
              <a:tr h="1770280">
                <a:tc>
                  <a:txBody>
                    <a:bodyPr/>
                    <a:lstStyle/>
                    <a:p>
                      <a:pPr algn="l">
                        <a:lnSpc>
                          <a:spcPct val="107000"/>
                        </a:lnSpc>
                        <a:spcAft>
                          <a:spcPts val="0"/>
                        </a:spcAft>
                      </a:pPr>
                      <a:r>
                        <a:rPr lang="fr-FR" sz="1800">
                          <a:effectLst/>
                        </a:rPr>
                        <a:t>Apprentissage semi-formalisé</a:t>
                      </a:r>
                      <a:endParaRPr lang="de-DE" sz="1800">
                        <a:effectLst/>
                        <a:latin typeface="Arial" charset="0"/>
                        <a:ea typeface="Calibri" charset="0"/>
                        <a:cs typeface="Times New Roman" charset="0"/>
                      </a:endParaRPr>
                    </a:p>
                  </a:txBody>
                  <a:tcPr marL="65636" marR="65636" marT="0" marB="0"/>
                </a:tc>
                <a:tc>
                  <a:txBody>
                    <a:bodyPr/>
                    <a:lstStyle/>
                    <a:p>
                      <a:pPr marL="342900" lvl="0" indent="-342900" algn="l">
                        <a:lnSpc>
                          <a:spcPct val="107000"/>
                        </a:lnSpc>
                        <a:spcAft>
                          <a:spcPts val="0"/>
                        </a:spcAft>
                        <a:buFont typeface="Symbol" charset="2"/>
                        <a:buChar char=""/>
                      </a:pPr>
                      <a:r>
                        <a:rPr lang="fr-FR" sz="1800">
                          <a:effectLst/>
                        </a:rPr>
                        <a:t>Apprentissage musical assisté par ordinateur dans le cadre des cours de musique scolaires</a:t>
                      </a:r>
                      <a:endParaRPr lang="de-DE" sz="1800">
                        <a:effectLst/>
                      </a:endParaRPr>
                    </a:p>
                    <a:p>
                      <a:pPr marL="342900" lvl="0" indent="-342900" algn="l">
                        <a:lnSpc>
                          <a:spcPct val="107000"/>
                        </a:lnSpc>
                        <a:spcAft>
                          <a:spcPts val="0"/>
                        </a:spcAft>
                        <a:buFont typeface="Symbol" charset="2"/>
                        <a:buChar char=""/>
                      </a:pPr>
                      <a:r>
                        <a:rPr lang="fr-FR" sz="1800">
                          <a:effectLst/>
                        </a:rPr>
                        <a:t>Projet musical en milieu scolaire ou universitaire faisant partie intégrante du curriculum</a:t>
                      </a:r>
                      <a:endParaRPr lang="de-DE" sz="1800">
                        <a:effectLst/>
                        <a:latin typeface="Arial" charset="0"/>
                        <a:ea typeface="Calibri" charset="0"/>
                        <a:cs typeface="Times New Roman" charset="0"/>
                      </a:endParaRPr>
                    </a:p>
                  </a:txBody>
                  <a:tcPr marL="65636" marR="65636" marT="0" marB="0"/>
                </a:tc>
                <a:tc>
                  <a:txBody>
                    <a:bodyPr/>
                    <a:lstStyle/>
                    <a:p>
                      <a:pPr marL="342900" lvl="0" indent="-342900" algn="l">
                        <a:lnSpc>
                          <a:spcPct val="107000"/>
                        </a:lnSpc>
                        <a:spcAft>
                          <a:spcPts val="0"/>
                        </a:spcAft>
                        <a:buFont typeface="Symbol" charset="2"/>
                        <a:buChar char=""/>
                      </a:pPr>
                      <a:r>
                        <a:rPr lang="fr-FR" sz="1800">
                          <a:effectLst/>
                        </a:rPr>
                        <a:t>Ecole de musique privée</a:t>
                      </a:r>
                      <a:endParaRPr lang="de-DE" sz="1800">
                        <a:effectLst/>
                      </a:endParaRPr>
                    </a:p>
                    <a:p>
                      <a:pPr marL="342900" lvl="0" indent="-342900" algn="l">
                        <a:lnSpc>
                          <a:spcPct val="107000"/>
                        </a:lnSpc>
                        <a:spcAft>
                          <a:spcPts val="0"/>
                        </a:spcAft>
                        <a:buFont typeface="Symbol" charset="2"/>
                        <a:buChar char=""/>
                      </a:pPr>
                      <a:r>
                        <a:rPr lang="fr-FR" sz="1800">
                          <a:effectLst/>
                        </a:rPr>
                        <a:t>Cours de musique privés</a:t>
                      </a:r>
                      <a:endParaRPr lang="de-DE" sz="1800">
                        <a:effectLst/>
                      </a:endParaRPr>
                    </a:p>
                    <a:p>
                      <a:pPr marL="342900" lvl="0" indent="-342900" algn="l">
                        <a:lnSpc>
                          <a:spcPct val="107000"/>
                        </a:lnSpc>
                        <a:spcAft>
                          <a:spcPts val="0"/>
                        </a:spcAft>
                        <a:buFont typeface="Symbol" charset="2"/>
                        <a:buChar char=""/>
                      </a:pPr>
                      <a:r>
                        <a:rPr lang="fr-FR" sz="1800">
                          <a:effectLst/>
                        </a:rPr>
                        <a:t>Apprentissage musical tout au long de la vie, p.ex. pour les instituteurs </a:t>
                      </a:r>
                      <a:r>
                        <a:rPr lang="fr-FR" sz="1800" err="1">
                          <a:effectLst/>
                        </a:rPr>
                        <a:t>non-spécialisés</a:t>
                      </a:r>
                      <a:endParaRPr lang="de-DE" sz="1800">
                        <a:effectLst/>
                        <a:latin typeface="Arial" charset="0"/>
                        <a:ea typeface="Calibri" charset="0"/>
                        <a:cs typeface="Times New Roman" charset="0"/>
                      </a:endParaRPr>
                    </a:p>
                  </a:txBody>
                  <a:tcPr marL="65636" marR="65636" marT="0" marB="0"/>
                </a:tc>
                <a:tc>
                  <a:txBody>
                    <a:bodyPr/>
                    <a:lstStyle/>
                    <a:p>
                      <a:pPr algn="l">
                        <a:lnSpc>
                          <a:spcPct val="107000"/>
                        </a:lnSpc>
                        <a:spcAft>
                          <a:spcPts val="0"/>
                        </a:spcAft>
                      </a:pPr>
                      <a:r>
                        <a:rPr lang="fr-FR" sz="1800" i="1">
                          <a:effectLst/>
                        </a:rPr>
                        <a:t>Participation dans un ensemble musical extra-scolaire</a:t>
                      </a:r>
                      <a:endParaRPr lang="de-DE" sz="1800" i="1">
                        <a:effectLst/>
                        <a:latin typeface="Arial" charset="0"/>
                        <a:ea typeface="Calibri" charset="0"/>
                        <a:cs typeface="Times New Roman" charset="0"/>
                      </a:endParaRPr>
                    </a:p>
                  </a:txBody>
                  <a:tcPr marL="65636" marR="65636" marT="0" marB="0"/>
                </a:tc>
                <a:extLst>
                  <a:ext uri="{0D108BD9-81ED-4DB2-BD59-A6C34878D82A}">
                    <a16:rowId xmlns:a16="http://schemas.microsoft.com/office/drawing/2014/main" val="10002"/>
                  </a:ext>
                </a:extLst>
              </a:tr>
              <a:tr h="2124336">
                <a:tc>
                  <a:txBody>
                    <a:bodyPr/>
                    <a:lstStyle/>
                    <a:p>
                      <a:pPr algn="l">
                        <a:lnSpc>
                          <a:spcPct val="107000"/>
                        </a:lnSpc>
                        <a:spcAft>
                          <a:spcPts val="0"/>
                        </a:spcAft>
                      </a:pPr>
                      <a:r>
                        <a:rPr lang="fr-FR" sz="1800">
                          <a:effectLst/>
                        </a:rPr>
                        <a:t>Apprentissage non-formalisé</a:t>
                      </a:r>
                      <a:endParaRPr lang="de-DE" sz="1800">
                        <a:effectLst/>
                        <a:latin typeface="Arial" charset="0"/>
                        <a:ea typeface="Calibri" charset="0"/>
                        <a:cs typeface="Times New Roman" charset="0"/>
                      </a:endParaRPr>
                    </a:p>
                  </a:txBody>
                  <a:tcPr marL="65636" marR="65636" marT="0" marB="0"/>
                </a:tc>
                <a:tc>
                  <a:txBody>
                    <a:bodyPr/>
                    <a:lstStyle/>
                    <a:p>
                      <a:pPr algn="l">
                        <a:lnSpc>
                          <a:spcPct val="107000"/>
                        </a:lnSpc>
                        <a:spcAft>
                          <a:spcPts val="0"/>
                        </a:spcAft>
                      </a:pPr>
                      <a:r>
                        <a:rPr lang="fr-FR" sz="1800" i="1">
                          <a:effectLst/>
                        </a:rPr>
                        <a:t>Participation à un ensemble musical dans le cadre d’une structure formalisée (école secondaire avec dominante musicale, université)</a:t>
                      </a:r>
                      <a:endParaRPr lang="de-DE" sz="1800" i="1">
                        <a:effectLst/>
                        <a:latin typeface="Arial" charset="0"/>
                        <a:ea typeface="Calibri" charset="0"/>
                        <a:cs typeface="Times New Roman" charset="0"/>
                      </a:endParaRPr>
                    </a:p>
                  </a:txBody>
                  <a:tcPr marL="65636" marR="65636" marT="0" marB="0"/>
                </a:tc>
                <a:tc>
                  <a:txBody>
                    <a:bodyPr/>
                    <a:lstStyle/>
                    <a:p>
                      <a:pPr marL="342900" lvl="0" indent="-342900" algn="l">
                        <a:lnSpc>
                          <a:spcPct val="107000"/>
                        </a:lnSpc>
                        <a:spcAft>
                          <a:spcPts val="0"/>
                        </a:spcAft>
                        <a:buFont typeface="Symbol" charset="2"/>
                        <a:buChar char=""/>
                      </a:pPr>
                      <a:r>
                        <a:rPr lang="fr-FR" sz="1600">
                          <a:effectLst/>
                        </a:rPr>
                        <a:t>Participation dans un ensemble musical d’une école de musique faisant partie intégrante du cursus d’études</a:t>
                      </a:r>
                      <a:endParaRPr lang="de-DE" sz="1600">
                        <a:effectLst/>
                      </a:endParaRPr>
                    </a:p>
                    <a:p>
                      <a:pPr marL="342900" lvl="0" indent="-342900" algn="l">
                        <a:lnSpc>
                          <a:spcPct val="107000"/>
                        </a:lnSpc>
                        <a:spcAft>
                          <a:spcPts val="0"/>
                        </a:spcAft>
                        <a:buFont typeface="Symbol" charset="2"/>
                        <a:buChar char=""/>
                      </a:pPr>
                      <a:r>
                        <a:rPr lang="fr-FR" sz="1600" i="1">
                          <a:effectLst/>
                        </a:rPr>
                        <a:t>Participation facultative dans un ensemble musical d’une école de musique </a:t>
                      </a:r>
                      <a:endParaRPr lang="de-DE" sz="1600" i="1">
                        <a:effectLst/>
                        <a:latin typeface="Arial" charset="0"/>
                        <a:ea typeface="Calibri" charset="0"/>
                        <a:cs typeface="Times New Roman" charset="0"/>
                      </a:endParaRPr>
                    </a:p>
                  </a:txBody>
                  <a:tcPr marL="65636" marR="65636" marT="0" marB="0"/>
                </a:tc>
                <a:tc>
                  <a:txBody>
                    <a:bodyPr/>
                    <a:lstStyle/>
                    <a:p>
                      <a:pPr algn="l">
                        <a:lnSpc>
                          <a:spcPct val="107000"/>
                        </a:lnSpc>
                        <a:spcAft>
                          <a:spcPts val="0"/>
                        </a:spcAft>
                      </a:pPr>
                      <a:r>
                        <a:rPr lang="fr-FR" sz="1800" i="1">
                          <a:effectLst/>
                        </a:rPr>
                        <a:t>Visite de concerts</a:t>
                      </a:r>
                      <a:endParaRPr lang="de-DE" sz="1800" i="1">
                        <a:effectLst/>
                        <a:latin typeface="Arial" charset="0"/>
                        <a:ea typeface="Calibri" charset="0"/>
                        <a:cs typeface="Times New Roman" charset="0"/>
                      </a:endParaRPr>
                    </a:p>
                  </a:txBody>
                  <a:tcPr marL="65636" marR="65636" marT="0" marB="0"/>
                </a:tc>
                <a:extLst>
                  <a:ext uri="{0D108BD9-81ED-4DB2-BD59-A6C34878D82A}">
                    <a16:rowId xmlns:a16="http://schemas.microsoft.com/office/drawing/2014/main" val="10003"/>
                  </a:ext>
                </a:extLst>
              </a:tr>
            </a:tbl>
          </a:graphicData>
        </a:graphic>
      </p:graphicFrame>
      <p:sp>
        <p:nvSpPr>
          <p:cNvPr id="8" name="Rechteck 7"/>
          <p:cNvSpPr/>
          <p:nvPr/>
        </p:nvSpPr>
        <p:spPr>
          <a:xfrm rot="20802400">
            <a:off x="1355170" y="2378425"/>
            <a:ext cx="6433654" cy="2653290"/>
          </a:xfrm>
          <a:prstGeom prst="rect">
            <a:avLst/>
          </a:prstGeom>
          <a:pattFill prst="pct70">
            <a:fgClr>
              <a:schemeClr val="accent3">
                <a:lumMod val="40000"/>
                <a:lumOff val="60000"/>
              </a:schemeClr>
            </a:fgClr>
            <a:bgClr>
              <a:schemeClr val="bg1"/>
            </a:bgClr>
          </a:pattFill>
          <a:effectLst>
            <a:softEdge rad="0"/>
          </a:effectLst>
          <a:scene3d>
            <a:camera prst="orthographicFront"/>
            <a:lightRig rig="threePt" dir="t"/>
          </a:scene3d>
          <a:sp3d>
            <a:bevelT w="165100" prst="coolSlant"/>
          </a:sp3d>
        </p:spPr>
        <p:txBody>
          <a:bodyPr wrap="square">
            <a:spAutoFit/>
          </a:bodyPr>
          <a:lstStyle/>
          <a:p>
            <a:pPr algn="ctr">
              <a:lnSpc>
                <a:spcPct val="107000"/>
              </a:lnSpc>
              <a:spcAft>
                <a:spcPts val="300"/>
              </a:spcAft>
            </a:pPr>
            <a:r>
              <a:rPr lang="fr-FR" sz="2800" b="1" smtClean="0">
                <a:solidFill>
                  <a:srgbClr val="FF0000"/>
                </a:solidFill>
                <a:latin typeface="Arial" charset="0"/>
                <a:ea typeface="Calibri" charset="0"/>
                <a:cs typeface="Times New Roman" charset="0"/>
              </a:rPr>
              <a:t>Tableau synoptique </a:t>
            </a:r>
            <a:r>
              <a:rPr lang="fr-FR" sz="2800" b="1">
                <a:solidFill>
                  <a:srgbClr val="FF0000"/>
                </a:solidFill>
                <a:latin typeface="Arial" charset="0"/>
                <a:ea typeface="Calibri" charset="0"/>
                <a:cs typeface="Times New Roman" charset="0"/>
              </a:rPr>
              <a:t>des catégories d’apprentissage </a:t>
            </a:r>
            <a:r>
              <a:rPr lang="fr-FR" sz="2800" b="1" smtClean="0">
                <a:solidFill>
                  <a:srgbClr val="FF0000"/>
                </a:solidFill>
                <a:latin typeface="Arial" charset="0"/>
                <a:ea typeface="Calibri" charset="0"/>
                <a:cs typeface="Times New Roman" charset="0"/>
              </a:rPr>
              <a:t>musical</a:t>
            </a:r>
          </a:p>
          <a:p>
            <a:pPr algn="ctr">
              <a:spcAft>
                <a:spcPts val="0"/>
              </a:spcAft>
            </a:pPr>
            <a:endParaRPr lang="de-DE" sz="1400">
              <a:solidFill>
                <a:srgbClr val="FF0000"/>
              </a:solidFill>
              <a:latin typeface="Arial" charset="0"/>
              <a:ea typeface="Calibri" charset="0"/>
              <a:cs typeface="Times New Roman" charset="0"/>
            </a:endParaRPr>
          </a:p>
          <a:p>
            <a:pPr algn="ctr">
              <a:spcAft>
                <a:spcPts val="0"/>
              </a:spcAft>
            </a:pPr>
            <a:r>
              <a:rPr lang="fr-FR" sz="2400" b="1" smtClean="0">
                <a:latin typeface="Arial" charset="0"/>
                <a:ea typeface="Calibri" charset="0"/>
                <a:cs typeface="Times New Roman" charset="0"/>
              </a:rPr>
              <a:t>Apprentissage </a:t>
            </a:r>
            <a:r>
              <a:rPr lang="fr-FR" sz="2400" b="1">
                <a:latin typeface="Arial" charset="0"/>
                <a:ea typeface="Calibri" charset="0"/>
                <a:cs typeface="Times New Roman" charset="0"/>
              </a:rPr>
              <a:t>formel (en gras</a:t>
            </a:r>
            <a:r>
              <a:rPr lang="fr-FR" sz="2400" b="1" smtClean="0">
                <a:latin typeface="Arial" charset="0"/>
                <a:ea typeface="Calibri" charset="0"/>
                <a:cs typeface="Times New Roman" charset="0"/>
              </a:rPr>
              <a:t>)</a:t>
            </a:r>
            <a:r>
              <a:rPr lang="fr-FR" sz="2400">
                <a:latin typeface="Arial" charset="0"/>
                <a:ea typeface="Calibri" charset="0"/>
                <a:cs typeface="Times New Roman" charset="0"/>
              </a:rPr>
              <a:t/>
            </a:r>
            <a:br>
              <a:rPr lang="fr-FR" sz="2400">
                <a:latin typeface="Arial" charset="0"/>
                <a:ea typeface="Calibri" charset="0"/>
                <a:cs typeface="Times New Roman" charset="0"/>
              </a:rPr>
            </a:br>
            <a:r>
              <a:rPr lang="fr-FR" sz="2400">
                <a:latin typeface="Arial" charset="0"/>
                <a:ea typeface="Calibri" charset="0"/>
                <a:cs typeface="Times New Roman" charset="0"/>
              </a:rPr>
              <a:t>apprentissage non-formel (standard</a:t>
            </a:r>
            <a:r>
              <a:rPr lang="fr-FR" sz="2400" smtClean="0">
                <a:latin typeface="Arial" charset="0"/>
                <a:ea typeface="Calibri" charset="0"/>
                <a:cs typeface="Times New Roman" charset="0"/>
              </a:rPr>
              <a:t>)</a:t>
            </a:r>
            <a:r>
              <a:rPr lang="fr-FR" sz="2400">
                <a:latin typeface="Arial" charset="0"/>
                <a:ea typeface="Calibri" charset="0"/>
                <a:cs typeface="Times New Roman" charset="0"/>
              </a:rPr>
              <a:t/>
            </a:r>
            <a:br>
              <a:rPr lang="fr-FR" sz="2400">
                <a:latin typeface="Arial" charset="0"/>
                <a:ea typeface="Calibri" charset="0"/>
                <a:cs typeface="Times New Roman" charset="0"/>
              </a:rPr>
            </a:br>
            <a:r>
              <a:rPr lang="fr-FR" sz="2400" i="1">
                <a:latin typeface="Arial" charset="0"/>
                <a:ea typeface="Calibri" charset="0"/>
                <a:cs typeface="Times New Roman" charset="0"/>
              </a:rPr>
              <a:t>apprentissage informel (cursif</a:t>
            </a:r>
            <a:r>
              <a:rPr lang="fr-FR" sz="2400" i="1" smtClean="0">
                <a:latin typeface="Arial" charset="0"/>
                <a:ea typeface="Calibri" charset="0"/>
                <a:cs typeface="Times New Roman" charset="0"/>
              </a:rPr>
              <a:t>)</a:t>
            </a:r>
            <a:endParaRPr lang="de-DE" sz="2400" i="1">
              <a:latin typeface="Arial" charset="0"/>
              <a:ea typeface="Calibri" charset="0"/>
              <a:cs typeface="Times New Roman" charset="0"/>
            </a:endParaRPr>
          </a:p>
          <a:p>
            <a:pPr algn="ctr">
              <a:spcAft>
                <a:spcPts val="0"/>
              </a:spcAft>
            </a:pPr>
            <a:endParaRPr lang="de-DE">
              <a:effectLst/>
              <a:latin typeface="Arial" charset="0"/>
              <a:ea typeface="Calibri" charset="0"/>
              <a:cs typeface="Times New Roman" charset="0"/>
            </a:endParaRPr>
          </a:p>
        </p:txBody>
      </p:sp>
    </p:spTree>
    <p:extLst>
      <p:ext uri="{BB962C8B-B14F-4D97-AF65-F5344CB8AC3E}">
        <p14:creationId xmlns:p14="http://schemas.microsoft.com/office/powerpoint/2010/main" val="958066391"/>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grpId="0" nodeType="clickEffect">
                                  <p:stCondLst>
                                    <p:cond delay="0"/>
                                  </p:stCondLst>
                                  <p:childTnLst>
                                    <p:animEffect transition="out" filter="circle(out)">
                                      <p:cBhvr>
                                        <p:cTn id="6" dur="2000"/>
                                        <p:tgtEl>
                                          <p:spTgt spid="8"/>
                                        </p:tgtEl>
                                      </p:cBhvr>
                                    </p:animEffect>
                                    <p:set>
                                      <p:cBhvr>
                                        <p:cTn id="7" dur="1" fill="hold">
                                          <p:stCondLst>
                                            <p:cond delay="1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7013"/>
            <a:ext cx="8229600" cy="1143000"/>
          </a:xfrm>
        </p:spPr>
        <p:txBody>
          <a:bodyPr>
            <a:normAutofit fontScale="90000"/>
          </a:bodyPr>
          <a:lstStyle/>
          <a:p>
            <a:r>
              <a:rPr lang="fr-FR"/>
              <a:t>La musique dans la communauté </a:t>
            </a:r>
            <a:r>
              <a:rPr lang="fr-FR" smtClean="0"/>
              <a:t>«</a:t>
            </a:r>
            <a:r>
              <a:rPr lang="fr-FR"/>
              <a:t> </a:t>
            </a:r>
            <a:r>
              <a:rPr lang="fr-FR" err="1"/>
              <a:t>Community</a:t>
            </a:r>
            <a:r>
              <a:rPr lang="fr-FR"/>
              <a:t> Music </a:t>
            </a:r>
            <a:r>
              <a:rPr lang="fr-FR" smtClean="0"/>
              <a:t>» (1)</a:t>
            </a:r>
            <a:endParaRPr lang="fr-FR"/>
          </a:p>
        </p:txBody>
      </p:sp>
      <p:sp>
        <p:nvSpPr>
          <p:cNvPr id="4" name="Slide Number Placeholder 3"/>
          <p:cNvSpPr>
            <a:spLocks noGrp="1"/>
          </p:cNvSpPr>
          <p:nvPr>
            <p:ph type="sldNum" sz="quarter" idx="12"/>
          </p:nvPr>
        </p:nvSpPr>
        <p:spPr/>
        <p:txBody>
          <a:bodyPr/>
          <a:lstStyle/>
          <a:p>
            <a:fld id="{5D850D45-E6CD-1E47-8700-F1192548FD56}" type="slidenum">
              <a:rPr lang="en-US" smtClean="0"/>
              <a:t>11</a:t>
            </a:fld>
            <a:endParaRPr lang="en-US"/>
          </a:p>
        </p:txBody>
      </p:sp>
      <p:sp>
        <p:nvSpPr>
          <p:cNvPr id="6" name="Inhaltsplatzhalter 5"/>
          <p:cNvSpPr>
            <a:spLocks noGrp="1"/>
          </p:cNvSpPr>
          <p:nvPr>
            <p:ph idx="1"/>
          </p:nvPr>
        </p:nvSpPr>
        <p:spPr/>
        <p:txBody>
          <a:bodyPr/>
          <a:lstStyle/>
          <a:p>
            <a:r>
              <a:rPr lang="fr-FR"/>
              <a:t>P</a:t>
            </a:r>
            <a:r>
              <a:rPr lang="fr-FR" smtClean="0"/>
              <a:t>as </a:t>
            </a:r>
            <a:r>
              <a:rPr lang="fr-FR"/>
              <a:t>de traduction littérale en </a:t>
            </a:r>
            <a:r>
              <a:rPr lang="fr-FR" smtClean="0"/>
              <a:t>français</a:t>
            </a:r>
          </a:p>
          <a:p>
            <a:r>
              <a:rPr lang="fr-FR" smtClean="0"/>
              <a:t>Multiples approches à une définition</a:t>
            </a:r>
          </a:p>
          <a:p>
            <a:r>
              <a:rPr lang="fr-FR" smtClean="0"/>
              <a:t>Mots clé</a:t>
            </a:r>
          </a:p>
          <a:p>
            <a:pPr lvl="4"/>
            <a:r>
              <a:rPr lang="fr-FR" smtClean="0"/>
              <a:t>Selon Lee Higgins</a:t>
            </a:r>
          </a:p>
          <a:p>
            <a:pPr lvl="1"/>
            <a:r>
              <a:rPr lang="fr-FR"/>
              <a:t>L</a:t>
            </a:r>
            <a:r>
              <a:rPr lang="fr-FR" smtClean="0"/>
              <a:t>a </a:t>
            </a:r>
            <a:r>
              <a:rPr lang="fr-FR"/>
              <a:t>musique d’une communauté</a:t>
            </a:r>
            <a:endParaRPr lang="fr-FR" smtClean="0"/>
          </a:p>
          <a:p>
            <a:pPr lvl="1"/>
            <a:r>
              <a:rPr lang="fr-FR" smtClean="0"/>
              <a:t>La </a:t>
            </a:r>
            <a:r>
              <a:rPr lang="fr-FR"/>
              <a:t>musique en </a:t>
            </a:r>
            <a:r>
              <a:rPr lang="fr-FR" smtClean="0"/>
              <a:t>communauté</a:t>
            </a:r>
          </a:p>
          <a:p>
            <a:pPr lvl="1"/>
            <a:r>
              <a:rPr lang="fr-FR"/>
              <a:t>U</a:t>
            </a:r>
            <a:r>
              <a:rPr lang="fr-FR" smtClean="0"/>
              <a:t>ne </a:t>
            </a:r>
            <a:r>
              <a:rPr lang="fr-FR"/>
              <a:t>interaction active entre un dirigeant musical et des participants</a:t>
            </a:r>
            <a:endParaRPr lang="fr-FR" smtClean="0"/>
          </a:p>
          <a:p>
            <a:pPr lvl="1"/>
            <a:endParaRPr lang="fr-FR"/>
          </a:p>
        </p:txBody>
      </p:sp>
    </p:spTree>
    <p:extLst>
      <p:ext uri="{BB962C8B-B14F-4D97-AF65-F5344CB8AC3E}">
        <p14:creationId xmlns:p14="http://schemas.microsoft.com/office/powerpoint/2010/main" val="3620391188"/>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7013"/>
            <a:ext cx="8229600" cy="1143000"/>
          </a:xfrm>
        </p:spPr>
        <p:txBody>
          <a:bodyPr>
            <a:normAutofit fontScale="90000"/>
          </a:bodyPr>
          <a:lstStyle/>
          <a:p>
            <a:r>
              <a:rPr lang="fr-FR"/>
              <a:t>La musique dans la communauté </a:t>
            </a:r>
            <a:r>
              <a:rPr lang="fr-FR" smtClean="0"/>
              <a:t>«</a:t>
            </a:r>
            <a:r>
              <a:rPr lang="fr-FR"/>
              <a:t> </a:t>
            </a:r>
            <a:r>
              <a:rPr lang="fr-FR" err="1"/>
              <a:t>Community</a:t>
            </a:r>
            <a:r>
              <a:rPr lang="fr-FR"/>
              <a:t> Music </a:t>
            </a:r>
            <a:r>
              <a:rPr lang="fr-FR" smtClean="0"/>
              <a:t>» (2)</a:t>
            </a:r>
            <a:endParaRPr lang="fr-FR"/>
          </a:p>
        </p:txBody>
      </p:sp>
      <p:sp>
        <p:nvSpPr>
          <p:cNvPr id="4" name="Slide Number Placeholder 3"/>
          <p:cNvSpPr>
            <a:spLocks noGrp="1"/>
          </p:cNvSpPr>
          <p:nvPr>
            <p:ph type="sldNum" sz="quarter" idx="12"/>
          </p:nvPr>
        </p:nvSpPr>
        <p:spPr/>
        <p:txBody>
          <a:bodyPr/>
          <a:lstStyle/>
          <a:p>
            <a:fld id="{5D850D45-E6CD-1E47-8700-F1192548FD56}" type="slidenum">
              <a:rPr lang="en-US" smtClean="0"/>
              <a:t>12</a:t>
            </a:fld>
            <a:endParaRPr lang="en-US"/>
          </a:p>
        </p:txBody>
      </p:sp>
      <p:sp>
        <p:nvSpPr>
          <p:cNvPr id="6" name="Inhaltsplatzhalter 5"/>
          <p:cNvSpPr>
            <a:spLocks noGrp="1"/>
          </p:cNvSpPr>
          <p:nvPr>
            <p:ph idx="1"/>
          </p:nvPr>
        </p:nvSpPr>
        <p:spPr>
          <a:xfrm>
            <a:off x="457200" y="1471613"/>
            <a:ext cx="8229600" cy="5600699"/>
          </a:xfrm>
        </p:spPr>
        <p:txBody>
          <a:bodyPr>
            <a:normAutofit fontScale="92500" lnSpcReduction="10000"/>
          </a:bodyPr>
          <a:lstStyle/>
          <a:p>
            <a:r>
              <a:rPr lang="fr-FR"/>
              <a:t>3 catégories </a:t>
            </a:r>
            <a:r>
              <a:rPr lang="fr-FR" smtClean="0"/>
              <a:t>et 9 domaines subordonnés</a:t>
            </a:r>
          </a:p>
          <a:p>
            <a:pPr lvl="4"/>
            <a:r>
              <a:rPr lang="fr-FR" smtClean="0"/>
              <a:t>Selon </a:t>
            </a:r>
            <a:r>
              <a:rPr lang="en-GB" err="1"/>
              <a:t>Huib</a:t>
            </a:r>
            <a:r>
              <a:rPr lang="en-GB"/>
              <a:t> </a:t>
            </a:r>
            <a:r>
              <a:rPr lang="en-GB" err="1"/>
              <a:t>Schippers</a:t>
            </a:r>
            <a:r>
              <a:rPr lang="en-GB"/>
              <a:t> </a:t>
            </a:r>
            <a:r>
              <a:rPr lang="en-GB" smtClean="0"/>
              <a:t>et </a:t>
            </a:r>
            <a:r>
              <a:rPr lang="en-GB" err="1"/>
              <a:t>Brydie</a:t>
            </a:r>
            <a:r>
              <a:rPr lang="en-GB"/>
              <a:t>-Leigh </a:t>
            </a:r>
            <a:r>
              <a:rPr lang="en-GB" err="1"/>
              <a:t>Bartleet</a:t>
            </a:r>
            <a:r>
              <a:rPr lang="de-DE"/>
              <a:t> </a:t>
            </a:r>
            <a:endParaRPr lang="de-DE" smtClean="0"/>
          </a:p>
          <a:p>
            <a:pPr marL="971550" lvl="1" indent="-514350">
              <a:buFont typeface="+mj-lt"/>
              <a:buAutoNum type="arabicPeriod"/>
            </a:pPr>
            <a:r>
              <a:rPr lang="fr-FR"/>
              <a:t>S</a:t>
            </a:r>
            <a:r>
              <a:rPr lang="fr-FR" smtClean="0"/>
              <a:t>tructures </a:t>
            </a:r>
            <a:r>
              <a:rPr lang="fr-FR"/>
              <a:t>et aspects </a:t>
            </a:r>
            <a:r>
              <a:rPr lang="fr-FR" smtClean="0"/>
              <a:t>pratiques</a:t>
            </a:r>
          </a:p>
          <a:p>
            <a:pPr marL="1371600" lvl="2" indent="-514350">
              <a:buFont typeface="+mj-lt"/>
              <a:buAutoNum type="arabicPeriod"/>
            </a:pPr>
            <a:r>
              <a:rPr lang="fr-FR" smtClean="0"/>
              <a:t>Infrastructure</a:t>
            </a:r>
          </a:p>
          <a:p>
            <a:pPr marL="1371600" lvl="2" indent="-514350">
              <a:buFont typeface="+mj-lt"/>
              <a:buAutoNum type="arabicPeriod"/>
            </a:pPr>
            <a:r>
              <a:rPr lang="fr-FR" smtClean="0"/>
              <a:t>Organisation</a:t>
            </a:r>
          </a:p>
          <a:p>
            <a:pPr marL="1371600" lvl="2" indent="-514350">
              <a:buFont typeface="+mj-lt"/>
              <a:buAutoNum type="arabicPeriod"/>
            </a:pPr>
            <a:r>
              <a:rPr lang="fr-FR" smtClean="0"/>
              <a:t>Visibilité</a:t>
            </a:r>
          </a:p>
          <a:p>
            <a:pPr marL="971550" lvl="1" indent="-514350">
              <a:buFont typeface="+mj-lt"/>
              <a:buAutoNum type="arabicPeriod"/>
            </a:pPr>
            <a:r>
              <a:rPr lang="fr-FR" smtClean="0"/>
              <a:t>L’aspect humain</a:t>
            </a:r>
          </a:p>
          <a:p>
            <a:pPr marL="1371600" lvl="2" indent="-514350">
              <a:buFont typeface="+mj-lt"/>
              <a:buAutoNum type="arabicPeriod" startAt="4"/>
            </a:pPr>
            <a:r>
              <a:rPr lang="fr-FR" smtClean="0"/>
              <a:t>L’endroit</a:t>
            </a:r>
          </a:p>
          <a:p>
            <a:pPr marL="1371600" lvl="2" indent="-514350">
              <a:buFont typeface="+mj-lt"/>
              <a:buAutoNum type="arabicPeriod" startAt="4"/>
            </a:pPr>
            <a:r>
              <a:rPr lang="fr-FR" smtClean="0"/>
              <a:t>L’infrastructure</a:t>
            </a:r>
          </a:p>
          <a:p>
            <a:pPr marL="1371600" lvl="2" indent="-514350">
              <a:buFont typeface="+mj-lt"/>
              <a:buAutoNum type="arabicPeriod" startAt="4"/>
            </a:pPr>
            <a:r>
              <a:rPr lang="fr-FR" smtClean="0"/>
              <a:t>Le réseautage</a:t>
            </a:r>
          </a:p>
          <a:p>
            <a:pPr marL="971550" lvl="1" indent="-514350">
              <a:buFont typeface="+mj-lt"/>
              <a:buAutoNum type="arabicPeriod"/>
            </a:pPr>
            <a:r>
              <a:rPr lang="fr-FR" smtClean="0"/>
              <a:t>La pratique et l’apprentissage musicaux</a:t>
            </a:r>
          </a:p>
          <a:p>
            <a:pPr marL="1371600" lvl="2" indent="-514350">
              <a:buFont typeface="+mj-lt"/>
              <a:buAutoNum type="arabicPeriod" startAt="7"/>
            </a:pPr>
            <a:r>
              <a:rPr lang="fr-FR" smtClean="0"/>
              <a:t>Le dynamisme de la pratique musicale</a:t>
            </a:r>
          </a:p>
          <a:p>
            <a:pPr marL="1371600" lvl="2" indent="-514350">
              <a:buFont typeface="+mj-lt"/>
              <a:buAutoNum type="arabicPeriod" startAt="7"/>
            </a:pPr>
            <a:r>
              <a:rPr lang="fr-FR" smtClean="0"/>
              <a:t>L’engagement pédagogique</a:t>
            </a:r>
          </a:p>
          <a:p>
            <a:pPr marL="1371600" lvl="2" indent="-514350">
              <a:buFont typeface="+mj-lt"/>
              <a:buAutoNum type="arabicPeriod" startAt="7"/>
            </a:pPr>
            <a:r>
              <a:rPr lang="fr-FR" smtClean="0"/>
              <a:t>La relation avec les écoles</a:t>
            </a:r>
            <a:endParaRPr lang="fr-FR"/>
          </a:p>
        </p:txBody>
      </p:sp>
    </p:spTree>
    <p:extLst>
      <p:ext uri="{BB962C8B-B14F-4D97-AF65-F5344CB8AC3E}">
        <p14:creationId xmlns:p14="http://schemas.microsoft.com/office/powerpoint/2010/main" val="1667185793"/>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7013"/>
            <a:ext cx="8229600" cy="1143000"/>
          </a:xfrm>
        </p:spPr>
        <p:txBody>
          <a:bodyPr>
            <a:normAutofit fontScale="90000"/>
          </a:bodyPr>
          <a:lstStyle/>
          <a:p>
            <a:r>
              <a:rPr lang="fr-FR"/>
              <a:t>La musique dans la communauté </a:t>
            </a:r>
            <a:r>
              <a:rPr lang="fr-FR" smtClean="0"/>
              <a:t>«</a:t>
            </a:r>
            <a:r>
              <a:rPr lang="fr-FR"/>
              <a:t> </a:t>
            </a:r>
            <a:r>
              <a:rPr lang="fr-FR" err="1"/>
              <a:t>Community</a:t>
            </a:r>
            <a:r>
              <a:rPr lang="fr-FR"/>
              <a:t> Music </a:t>
            </a:r>
            <a:r>
              <a:rPr lang="fr-FR" smtClean="0"/>
              <a:t>» (3)</a:t>
            </a:r>
            <a:endParaRPr lang="fr-FR"/>
          </a:p>
        </p:txBody>
      </p:sp>
      <p:sp>
        <p:nvSpPr>
          <p:cNvPr id="4" name="Slide Number Placeholder 3"/>
          <p:cNvSpPr>
            <a:spLocks noGrp="1"/>
          </p:cNvSpPr>
          <p:nvPr>
            <p:ph type="sldNum" sz="quarter" idx="12"/>
          </p:nvPr>
        </p:nvSpPr>
        <p:spPr/>
        <p:txBody>
          <a:bodyPr/>
          <a:lstStyle/>
          <a:p>
            <a:fld id="{5D850D45-E6CD-1E47-8700-F1192548FD56}" type="slidenum">
              <a:rPr lang="en-US" smtClean="0"/>
              <a:t>13</a:t>
            </a:fld>
            <a:endParaRPr lang="en-US"/>
          </a:p>
        </p:txBody>
      </p:sp>
      <p:sp>
        <p:nvSpPr>
          <p:cNvPr id="6" name="Inhaltsplatzhalter 5"/>
          <p:cNvSpPr>
            <a:spLocks noGrp="1"/>
          </p:cNvSpPr>
          <p:nvPr>
            <p:ph idx="1"/>
          </p:nvPr>
        </p:nvSpPr>
        <p:spPr>
          <a:xfrm>
            <a:off x="457200" y="1471613"/>
            <a:ext cx="8229600" cy="5600699"/>
          </a:xfrm>
        </p:spPr>
        <p:txBody>
          <a:bodyPr>
            <a:normAutofit/>
          </a:bodyPr>
          <a:lstStyle/>
          <a:p>
            <a:r>
              <a:rPr lang="de-CH" err="1" smtClean="0"/>
              <a:t>Définition</a:t>
            </a:r>
            <a:r>
              <a:rPr lang="de-CH" smtClean="0"/>
              <a:t>?</a:t>
            </a:r>
          </a:p>
          <a:p>
            <a:pPr lvl="4"/>
            <a:r>
              <a:rPr lang="de-CH" err="1" smtClean="0"/>
              <a:t>Selon</a:t>
            </a:r>
            <a:r>
              <a:rPr lang="de-CH" smtClean="0"/>
              <a:t> Veblen</a:t>
            </a:r>
          </a:p>
          <a:p>
            <a:pPr lvl="1"/>
            <a:r>
              <a:rPr lang="en-GB"/>
              <a:t>A central theme in community music is active music making, including performing, creating and improvising. All genres and diversities of music may be involved and they may be part of cultural and arts events, linked with celebrations, ceremonies, rituals, play, education, social uplift or life passages.</a:t>
            </a:r>
            <a:endParaRPr lang="fr-FR"/>
          </a:p>
        </p:txBody>
      </p:sp>
    </p:spTree>
    <p:extLst>
      <p:ext uri="{BB962C8B-B14F-4D97-AF65-F5344CB8AC3E}">
        <p14:creationId xmlns:p14="http://schemas.microsoft.com/office/powerpoint/2010/main" val="1801091972"/>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7013"/>
            <a:ext cx="8229600" cy="1143000"/>
          </a:xfrm>
        </p:spPr>
        <p:txBody>
          <a:bodyPr>
            <a:normAutofit fontScale="90000"/>
          </a:bodyPr>
          <a:lstStyle/>
          <a:p>
            <a:r>
              <a:rPr lang="fr-FR"/>
              <a:t>La musique dans la communauté </a:t>
            </a:r>
            <a:r>
              <a:rPr lang="fr-FR" smtClean="0"/>
              <a:t>«</a:t>
            </a:r>
            <a:r>
              <a:rPr lang="fr-FR"/>
              <a:t> </a:t>
            </a:r>
            <a:r>
              <a:rPr lang="fr-FR" err="1"/>
              <a:t>Community</a:t>
            </a:r>
            <a:r>
              <a:rPr lang="fr-FR"/>
              <a:t> Music </a:t>
            </a:r>
            <a:r>
              <a:rPr lang="fr-FR" smtClean="0"/>
              <a:t>» (4)</a:t>
            </a:r>
            <a:endParaRPr lang="fr-FR"/>
          </a:p>
        </p:txBody>
      </p:sp>
      <p:sp>
        <p:nvSpPr>
          <p:cNvPr id="4" name="Slide Number Placeholder 3"/>
          <p:cNvSpPr>
            <a:spLocks noGrp="1"/>
          </p:cNvSpPr>
          <p:nvPr>
            <p:ph type="sldNum" sz="quarter" idx="12"/>
          </p:nvPr>
        </p:nvSpPr>
        <p:spPr/>
        <p:txBody>
          <a:bodyPr/>
          <a:lstStyle/>
          <a:p>
            <a:fld id="{5D850D45-E6CD-1E47-8700-F1192548FD56}" type="slidenum">
              <a:rPr lang="en-US" smtClean="0"/>
              <a:t>14</a:t>
            </a:fld>
            <a:endParaRPr lang="en-US"/>
          </a:p>
        </p:txBody>
      </p:sp>
      <p:sp>
        <p:nvSpPr>
          <p:cNvPr id="6" name="Inhaltsplatzhalter 5"/>
          <p:cNvSpPr>
            <a:spLocks noGrp="1"/>
          </p:cNvSpPr>
          <p:nvPr>
            <p:ph idx="1"/>
          </p:nvPr>
        </p:nvSpPr>
        <p:spPr>
          <a:xfrm>
            <a:off x="457200" y="2070100"/>
            <a:ext cx="8229600" cy="4286250"/>
          </a:xfrm>
        </p:spPr>
        <p:txBody>
          <a:bodyPr>
            <a:normAutofit/>
          </a:bodyPr>
          <a:lstStyle/>
          <a:p>
            <a:r>
              <a:rPr lang="fr-FR"/>
              <a:t>La musique dans la </a:t>
            </a:r>
            <a:r>
              <a:rPr lang="fr-FR" smtClean="0"/>
              <a:t>communauté, une autre forme d’apprentissage?</a:t>
            </a:r>
          </a:p>
          <a:p>
            <a:pPr lvl="1"/>
            <a:r>
              <a:rPr lang="fr-FR" smtClean="0"/>
              <a:t>Oui et non! Ne pourra pas remplacer l’apprentissage traditionnel de musique</a:t>
            </a:r>
          </a:p>
          <a:p>
            <a:pPr lvl="1"/>
            <a:r>
              <a:rPr lang="fr-FR" smtClean="0"/>
              <a:t>Cependant : liens étroits entre CM et apprentissage informel</a:t>
            </a:r>
          </a:p>
          <a:p>
            <a:pPr lvl="1"/>
            <a:r>
              <a:rPr lang="fr-FR" smtClean="0"/>
              <a:t>MA en « </a:t>
            </a:r>
            <a:r>
              <a:rPr lang="fr-FR" err="1" smtClean="0"/>
              <a:t>community</a:t>
            </a:r>
            <a:r>
              <a:rPr lang="fr-FR" smtClean="0"/>
              <a:t> music » dans certaines universités anglo-saxonnes</a:t>
            </a:r>
          </a:p>
          <a:p>
            <a:pPr marL="457200" lvl="1" indent="0">
              <a:buNone/>
            </a:pPr>
            <a:endParaRPr lang="fr-FR"/>
          </a:p>
        </p:txBody>
      </p:sp>
    </p:spTree>
    <p:extLst>
      <p:ext uri="{BB962C8B-B14F-4D97-AF65-F5344CB8AC3E}">
        <p14:creationId xmlns:p14="http://schemas.microsoft.com/office/powerpoint/2010/main" val="1345909733"/>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Inhaltsplatzhalter 2"/>
          <p:cNvSpPr>
            <a:spLocks noGrp="1"/>
          </p:cNvSpPr>
          <p:nvPr>
            <p:ph idx="1"/>
          </p:nvPr>
        </p:nvSpPr>
        <p:spPr>
          <a:xfrm>
            <a:off x="585787" y="1600200"/>
            <a:ext cx="8229600" cy="5121275"/>
          </a:xfrm>
        </p:spPr>
        <p:txBody>
          <a:bodyPr>
            <a:normAutofit/>
          </a:bodyPr>
          <a:lstStyle/>
          <a:p>
            <a:r>
              <a:rPr lang="fr-FR" smtClean="0"/>
              <a:t>Mise en relation des catégories d’apprentissage avec la musique dans la communauté </a:t>
            </a:r>
          </a:p>
          <a:p>
            <a:r>
              <a:rPr lang="fr-FR" smtClean="0"/>
              <a:t>Harmonies </a:t>
            </a:r>
            <a:r>
              <a:rPr lang="fr-FR"/>
              <a:t>et fanfares dans </a:t>
            </a:r>
            <a:r>
              <a:rPr lang="fr-FR" smtClean="0"/>
              <a:t>beaucoup de pays et de régions d’Europe</a:t>
            </a:r>
          </a:p>
          <a:p>
            <a:r>
              <a:rPr lang="fr-FR" smtClean="0"/>
              <a:t>Cependant : L’aspect </a:t>
            </a:r>
            <a:r>
              <a:rPr lang="fr-FR"/>
              <a:t>sociétal implique une organisation statuaire </a:t>
            </a:r>
            <a:endParaRPr lang="fr-FR" smtClean="0"/>
          </a:p>
          <a:p>
            <a:r>
              <a:rPr lang="fr-FR" smtClean="0"/>
              <a:t>Généralement : Les sociétés de musique sont subsidiées par les municipalités</a:t>
            </a:r>
          </a:p>
          <a:p>
            <a:endParaRPr lang="fr-FR"/>
          </a:p>
        </p:txBody>
      </p:sp>
      <p:sp>
        <p:nvSpPr>
          <p:cNvPr id="4" name="Foliennummernplatzhalter 3"/>
          <p:cNvSpPr>
            <a:spLocks noGrp="1"/>
          </p:cNvSpPr>
          <p:nvPr>
            <p:ph type="sldNum" sz="quarter" idx="12"/>
          </p:nvPr>
        </p:nvSpPr>
        <p:spPr/>
        <p:txBody>
          <a:bodyPr/>
          <a:lstStyle/>
          <a:p>
            <a:fld id="{5D850D45-E6CD-1E47-8700-F1192548FD56}" type="slidenum">
              <a:rPr lang="fr-FR" smtClean="0"/>
              <a:t>15</a:t>
            </a:fld>
            <a:endParaRPr lang="fr-FR"/>
          </a:p>
        </p:txBody>
      </p:sp>
      <p:sp>
        <p:nvSpPr>
          <p:cNvPr id="6" name="Titel 1"/>
          <p:cNvSpPr txBox="1">
            <a:spLocks/>
          </p:cNvSpPr>
          <p:nvPr/>
        </p:nvSpPr>
        <p:spPr>
          <a:xfrm>
            <a:off x="0" y="146051"/>
            <a:ext cx="9143999" cy="1143000"/>
          </a:xfrm>
          <a:prstGeom prst="rect">
            <a:avLst/>
          </a:prstGeom>
        </p:spPr>
        <p:txBody>
          <a:bodyPr vert="horz" lIns="91440" tIns="45720" rIns="91440" bIns="45720" rtlCol="0" anchor="ctr">
            <a:normAutofit fontScale="9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mtClean="0"/>
              <a:t>Exemplification</a:t>
            </a:r>
            <a:br>
              <a:rPr lang="fr-FR" smtClean="0"/>
            </a:br>
            <a:r>
              <a:rPr lang="fr-FR" smtClean="0"/>
              <a:t>La musique à vent amateur sociétale (1)</a:t>
            </a:r>
            <a:endParaRPr lang="fr-FR"/>
          </a:p>
        </p:txBody>
      </p:sp>
    </p:spTree>
    <p:extLst>
      <p:ext uri="{BB962C8B-B14F-4D97-AF65-F5344CB8AC3E}">
        <p14:creationId xmlns:p14="http://schemas.microsoft.com/office/powerpoint/2010/main" val="1786241043"/>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0" y="146051"/>
            <a:ext cx="9143999" cy="1143000"/>
          </a:xfrm>
        </p:spPr>
        <p:txBody>
          <a:bodyPr>
            <a:normAutofit fontScale="90000"/>
          </a:bodyPr>
          <a:lstStyle/>
          <a:p>
            <a:r>
              <a:rPr lang="fr-FR" smtClean="0"/>
              <a:t>Exemplification</a:t>
            </a:r>
            <a:br>
              <a:rPr lang="fr-FR" smtClean="0"/>
            </a:br>
            <a:r>
              <a:rPr lang="fr-FR" smtClean="0"/>
              <a:t>La musique à vent amateur sociétale (2)</a:t>
            </a:r>
            <a:endParaRPr lang="fr-FR"/>
          </a:p>
        </p:txBody>
      </p:sp>
      <p:sp>
        <p:nvSpPr>
          <p:cNvPr id="4" name="Foliennummernplatzhalter 3"/>
          <p:cNvSpPr>
            <a:spLocks noGrp="1"/>
          </p:cNvSpPr>
          <p:nvPr>
            <p:ph type="sldNum" sz="quarter" idx="12"/>
          </p:nvPr>
        </p:nvSpPr>
        <p:spPr/>
        <p:txBody>
          <a:bodyPr/>
          <a:lstStyle/>
          <a:p>
            <a:fld id="{5D850D45-E6CD-1E47-8700-F1192548FD56}" type="slidenum">
              <a:rPr lang="fr-FR" smtClean="0"/>
              <a:t>16</a:t>
            </a:fld>
            <a:endParaRPr lang="fr-FR"/>
          </a:p>
        </p:txBody>
      </p:sp>
      <p:sp>
        <p:nvSpPr>
          <p:cNvPr id="6" name="Inhaltsplatzhalter 2"/>
          <p:cNvSpPr txBox="1">
            <a:spLocks/>
          </p:cNvSpPr>
          <p:nvPr/>
        </p:nvSpPr>
        <p:spPr>
          <a:xfrm>
            <a:off x="457200" y="1736725"/>
            <a:ext cx="8229600" cy="5121275"/>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Courier New" panose="02070309020205020404" pitchFamily="49" charset="0"/>
              <a:buChar char="o"/>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fr-FR" smtClean="0"/>
              <a:t>Processus dans le temps</a:t>
            </a:r>
          </a:p>
          <a:p>
            <a:pPr lvl="4"/>
            <a:r>
              <a:rPr lang="fr-FR" smtClean="0"/>
              <a:t>Interview menée par </a:t>
            </a:r>
            <a:r>
              <a:rPr lang="en-GB" smtClean="0"/>
              <a:t>Philippe </a:t>
            </a:r>
            <a:r>
              <a:rPr lang="en-GB" err="1" smtClean="0"/>
              <a:t>Gumplowicz</a:t>
            </a:r>
            <a:endParaRPr lang="fr-FR" smtClean="0"/>
          </a:p>
          <a:p>
            <a:pPr lvl="1"/>
            <a:r>
              <a:rPr lang="fr-FR" smtClean="0"/>
              <a:t>Débuts d’autodidacte </a:t>
            </a:r>
            <a:r>
              <a:rPr lang="fr-FR" smtClean="0">
                <a:solidFill>
                  <a:schemeClr val="accent6">
                    <a:lumMod val="20000"/>
                    <a:lumOff val="80000"/>
                  </a:schemeClr>
                </a:solidFill>
              </a:rPr>
              <a:t>=&gt; </a:t>
            </a:r>
            <a:r>
              <a:rPr lang="fr-FR" b="1" err="1" smtClean="0">
                <a:solidFill>
                  <a:schemeClr val="accent6">
                    <a:lumMod val="20000"/>
                    <a:lumOff val="80000"/>
                  </a:schemeClr>
                </a:solidFill>
              </a:rPr>
              <a:t>appr</a:t>
            </a:r>
            <a:r>
              <a:rPr lang="fr-FR" b="1" smtClean="0">
                <a:solidFill>
                  <a:schemeClr val="accent6">
                    <a:lumMod val="20000"/>
                    <a:lumOff val="80000"/>
                  </a:schemeClr>
                </a:solidFill>
              </a:rPr>
              <a:t>. informel</a:t>
            </a:r>
          </a:p>
          <a:p>
            <a:pPr lvl="1"/>
            <a:r>
              <a:rPr lang="fr-FR" smtClean="0"/>
              <a:t>Apprendre par imitation, par transmission orale, comme dans les musiques traditionnelles </a:t>
            </a:r>
            <a:r>
              <a:rPr lang="fr-FR">
                <a:solidFill>
                  <a:schemeClr val="accent6">
                    <a:lumMod val="20000"/>
                    <a:lumOff val="80000"/>
                  </a:schemeClr>
                </a:solidFill>
              </a:rPr>
              <a:t>=&gt; </a:t>
            </a:r>
            <a:r>
              <a:rPr lang="fr-FR" err="1">
                <a:solidFill>
                  <a:schemeClr val="accent6">
                    <a:lumMod val="20000"/>
                    <a:lumOff val="80000"/>
                  </a:schemeClr>
                </a:solidFill>
              </a:rPr>
              <a:t>appr</a:t>
            </a:r>
            <a:r>
              <a:rPr lang="fr-FR">
                <a:solidFill>
                  <a:schemeClr val="accent6">
                    <a:lumMod val="20000"/>
                    <a:lumOff val="80000"/>
                  </a:schemeClr>
                </a:solidFill>
              </a:rPr>
              <a:t>. informel</a:t>
            </a:r>
          </a:p>
          <a:p>
            <a:pPr lvl="1"/>
            <a:r>
              <a:rPr lang="fr-FR" smtClean="0"/>
              <a:t>Nécessité d’être intégré à un « système didactique théorique » </a:t>
            </a:r>
            <a:r>
              <a:rPr lang="fr-FR">
                <a:solidFill>
                  <a:schemeClr val="accent6">
                    <a:lumMod val="20000"/>
                    <a:lumOff val="80000"/>
                  </a:schemeClr>
                </a:solidFill>
              </a:rPr>
              <a:t>=&gt; </a:t>
            </a:r>
            <a:r>
              <a:rPr lang="fr-FR" err="1">
                <a:solidFill>
                  <a:schemeClr val="accent6">
                    <a:lumMod val="20000"/>
                    <a:lumOff val="80000"/>
                  </a:schemeClr>
                </a:solidFill>
              </a:rPr>
              <a:t>appr</a:t>
            </a:r>
            <a:r>
              <a:rPr lang="fr-FR">
                <a:solidFill>
                  <a:schemeClr val="accent6">
                    <a:lumMod val="20000"/>
                    <a:lumOff val="80000"/>
                  </a:schemeClr>
                </a:solidFill>
              </a:rPr>
              <a:t>. non-formel</a:t>
            </a:r>
          </a:p>
          <a:p>
            <a:pPr lvl="1"/>
            <a:r>
              <a:rPr lang="fr-FR" smtClean="0"/>
              <a:t>Pratique collective de la musique (« l’orchestre d’harmonie, une manière de troisième cycle ») </a:t>
            </a:r>
            <a:br>
              <a:rPr lang="fr-FR" smtClean="0"/>
            </a:br>
            <a:r>
              <a:rPr lang="fr-FR">
                <a:solidFill>
                  <a:schemeClr val="accent6">
                    <a:lumMod val="20000"/>
                    <a:lumOff val="80000"/>
                  </a:schemeClr>
                </a:solidFill>
              </a:rPr>
              <a:t>=&gt; </a:t>
            </a:r>
            <a:r>
              <a:rPr lang="fr-FR" err="1">
                <a:solidFill>
                  <a:schemeClr val="accent6">
                    <a:lumMod val="20000"/>
                    <a:lumOff val="80000"/>
                  </a:schemeClr>
                </a:solidFill>
              </a:rPr>
              <a:t>appr</a:t>
            </a:r>
            <a:r>
              <a:rPr lang="fr-FR">
                <a:solidFill>
                  <a:schemeClr val="accent6">
                    <a:lumMod val="20000"/>
                    <a:lumOff val="80000"/>
                  </a:schemeClr>
                </a:solidFill>
              </a:rPr>
              <a:t>. informel et </a:t>
            </a:r>
            <a:r>
              <a:rPr lang="fr-FR" err="1">
                <a:solidFill>
                  <a:schemeClr val="accent6">
                    <a:lumMod val="20000"/>
                    <a:lumOff val="80000"/>
                  </a:schemeClr>
                </a:solidFill>
              </a:rPr>
              <a:t>appr</a:t>
            </a:r>
            <a:r>
              <a:rPr lang="fr-FR">
                <a:solidFill>
                  <a:schemeClr val="accent6">
                    <a:lumMod val="20000"/>
                    <a:lumOff val="80000"/>
                  </a:schemeClr>
                </a:solidFill>
              </a:rPr>
              <a:t>. non-formel</a:t>
            </a:r>
          </a:p>
        </p:txBody>
      </p:sp>
      <p:sp>
        <p:nvSpPr>
          <p:cNvPr id="8" name="Inhaltsplatzhalter 2"/>
          <p:cNvSpPr>
            <a:spLocks noGrp="1"/>
          </p:cNvSpPr>
          <p:nvPr>
            <p:ph idx="1"/>
          </p:nvPr>
        </p:nvSpPr>
        <p:spPr>
          <a:xfrm>
            <a:off x="460664" y="1737303"/>
            <a:ext cx="8229600" cy="5121275"/>
          </a:xfrm>
        </p:spPr>
        <p:txBody>
          <a:bodyPr>
            <a:normAutofit lnSpcReduction="10000"/>
          </a:bodyPr>
          <a:lstStyle/>
          <a:p>
            <a:r>
              <a:rPr lang="fr-FR" smtClean="0"/>
              <a:t>Processus dans le temps</a:t>
            </a:r>
          </a:p>
          <a:p>
            <a:pPr lvl="4"/>
            <a:r>
              <a:rPr lang="fr-FR" smtClean="0"/>
              <a:t>Interview menée par </a:t>
            </a:r>
            <a:r>
              <a:rPr lang="en-GB"/>
              <a:t>Philippe </a:t>
            </a:r>
            <a:r>
              <a:rPr lang="en-GB" err="1"/>
              <a:t>Gumplowicz</a:t>
            </a:r>
            <a:endParaRPr lang="fr-FR" smtClean="0"/>
          </a:p>
          <a:p>
            <a:pPr lvl="1"/>
            <a:r>
              <a:rPr lang="fr-FR"/>
              <a:t>D</a:t>
            </a:r>
            <a:r>
              <a:rPr lang="fr-FR" smtClean="0"/>
              <a:t>ébuts d’autodidacte =&gt; </a:t>
            </a:r>
            <a:r>
              <a:rPr lang="fr-FR" b="1" err="1" smtClean="0">
                <a:solidFill>
                  <a:srgbClr val="FF0000"/>
                </a:solidFill>
              </a:rPr>
              <a:t>appr</a:t>
            </a:r>
            <a:r>
              <a:rPr lang="fr-FR" b="1" smtClean="0">
                <a:solidFill>
                  <a:srgbClr val="FF0000"/>
                </a:solidFill>
              </a:rPr>
              <a:t>. informel</a:t>
            </a:r>
          </a:p>
          <a:p>
            <a:pPr lvl="1"/>
            <a:r>
              <a:rPr lang="fr-FR"/>
              <a:t>A</a:t>
            </a:r>
            <a:r>
              <a:rPr lang="fr-FR" smtClean="0"/>
              <a:t>pprendre par </a:t>
            </a:r>
            <a:r>
              <a:rPr lang="fr-FR"/>
              <a:t>imitation, par transmission orale, comme dans les musiques </a:t>
            </a:r>
            <a:r>
              <a:rPr lang="fr-FR" smtClean="0"/>
              <a:t>traditionnelles </a:t>
            </a:r>
            <a:br>
              <a:rPr lang="fr-FR" smtClean="0"/>
            </a:br>
            <a:r>
              <a:rPr lang="fr-FR" smtClean="0"/>
              <a:t>=&gt; </a:t>
            </a:r>
            <a:r>
              <a:rPr lang="fr-FR" b="1" err="1">
                <a:solidFill>
                  <a:srgbClr val="FF0000"/>
                </a:solidFill>
              </a:rPr>
              <a:t>appr</a:t>
            </a:r>
            <a:r>
              <a:rPr lang="fr-FR" b="1">
                <a:solidFill>
                  <a:srgbClr val="FF0000"/>
                </a:solidFill>
              </a:rPr>
              <a:t>. informel</a:t>
            </a:r>
            <a:endParaRPr lang="fr-FR" smtClean="0"/>
          </a:p>
          <a:p>
            <a:pPr lvl="1"/>
            <a:r>
              <a:rPr lang="fr-FR" smtClean="0"/>
              <a:t>Nécessité d’être intégré </a:t>
            </a:r>
            <a:r>
              <a:rPr lang="fr-FR"/>
              <a:t>à un « système didactique théorique </a:t>
            </a:r>
            <a:r>
              <a:rPr lang="fr-FR" smtClean="0"/>
              <a:t>» =&gt; </a:t>
            </a:r>
            <a:r>
              <a:rPr lang="fr-FR" b="1" err="1">
                <a:solidFill>
                  <a:srgbClr val="FF0000"/>
                </a:solidFill>
              </a:rPr>
              <a:t>appr</a:t>
            </a:r>
            <a:r>
              <a:rPr lang="fr-FR" b="1">
                <a:solidFill>
                  <a:srgbClr val="FF0000"/>
                </a:solidFill>
              </a:rPr>
              <a:t>. </a:t>
            </a:r>
            <a:r>
              <a:rPr lang="fr-FR" b="1" smtClean="0">
                <a:solidFill>
                  <a:srgbClr val="FF0000"/>
                </a:solidFill>
              </a:rPr>
              <a:t>non-formel</a:t>
            </a:r>
            <a:endParaRPr lang="fr-FR" smtClean="0"/>
          </a:p>
          <a:p>
            <a:pPr lvl="1"/>
            <a:r>
              <a:rPr lang="fr-FR" smtClean="0"/>
              <a:t>Pratique </a:t>
            </a:r>
            <a:r>
              <a:rPr lang="fr-FR"/>
              <a:t>collective de la </a:t>
            </a:r>
            <a:r>
              <a:rPr lang="fr-FR" smtClean="0"/>
              <a:t>musique (« l’orchestre d’harmonie, </a:t>
            </a:r>
            <a:r>
              <a:rPr lang="fr-FR"/>
              <a:t>une manière de troisième </a:t>
            </a:r>
            <a:r>
              <a:rPr lang="fr-FR" smtClean="0"/>
              <a:t>cycle ») </a:t>
            </a:r>
            <a:br>
              <a:rPr lang="fr-FR" smtClean="0"/>
            </a:br>
            <a:r>
              <a:rPr lang="fr-FR" smtClean="0"/>
              <a:t>=&gt; </a:t>
            </a:r>
            <a:r>
              <a:rPr lang="fr-FR" b="1" err="1" smtClean="0">
                <a:solidFill>
                  <a:srgbClr val="FF0000"/>
                </a:solidFill>
              </a:rPr>
              <a:t>appr</a:t>
            </a:r>
            <a:r>
              <a:rPr lang="fr-FR" b="1">
                <a:solidFill>
                  <a:srgbClr val="FF0000"/>
                </a:solidFill>
              </a:rPr>
              <a:t>. </a:t>
            </a:r>
            <a:r>
              <a:rPr lang="fr-FR" b="1" smtClean="0">
                <a:solidFill>
                  <a:srgbClr val="FF0000"/>
                </a:solidFill>
              </a:rPr>
              <a:t>informel</a:t>
            </a:r>
            <a:r>
              <a:rPr lang="fr-FR"/>
              <a:t> </a:t>
            </a:r>
            <a:r>
              <a:rPr lang="fr-FR" smtClean="0"/>
              <a:t>et </a:t>
            </a:r>
            <a:r>
              <a:rPr lang="fr-FR" b="1" err="1">
                <a:solidFill>
                  <a:srgbClr val="FF0000"/>
                </a:solidFill>
              </a:rPr>
              <a:t>appr</a:t>
            </a:r>
            <a:r>
              <a:rPr lang="fr-FR" b="1">
                <a:solidFill>
                  <a:srgbClr val="FF0000"/>
                </a:solidFill>
              </a:rPr>
              <a:t>. non-formel</a:t>
            </a:r>
            <a:endParaRPr lang="fr-FR"/>
          </a:p>
        </p:txBody>
      </p:sp>
    </p:spTree>
    <p:extLst>
      <p:ext uri="{BB962C8B-B14F-4D97-AF65-F5344CB8AC3E}">
        <p14:creationId xmlns:p14="http://schemas.microsoft.com/office/powerpoint/2010/main" val="1572470220"/>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circle(in)">
                                      <p:cBhvr>
                                        <p:cTn id="7" dur="2000"/>
                                        <p:tgtEl>
                                          <p:spTgt spid="8">
                                            <p:txEl>
                                              <p:pRg st="0" end="0"/>
                                            </p:txEl>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circle(in)">
                                      <p:cBhvr>
                                        <p:cTn id="10" dur="2000"/>
                                        <p:tgtEl>
                                          <p:spTgt spid="8">
                                            <p:txEl>
                                              <p:pRg st="1" end="1"/>
                                            </p:txEl>
                                          </p:spTgt>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Effect transition="in" filter="circle(in)">
                                      <p:cBhvr>
                                        <p:cTn id="13" dur="2000"/>
                                        <p:tgtEl>
                                          <p:spTgt spid="8">
                                            <p:txEl>
                                              <p:pRg st="2" end="2"/>
                                            </p:txEl>
                                          </p:spTgt>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8">
                                            <p:txEl>
                                              <p:pRg st="3" end="3"/>
                                            </p:txEl>
                                          </p:spTgt>
                                        </p:tgtEl>
                                        <p:attrNameLst>
                                          <p:attrName>style.visibility</p:attrName>
                                        </p:attrNameLst>
                                      </p:cBhvr>
                                      <p:to>
                                        <p:strVal val="visible"/>
                                      </p:to>
                                    </p:set>
                                    <p:animEffect transition="in" filter="circle(in)">
                                      <p:cBhvr>
                                        <p:cTn id="16" dur="2000"/>
                                        <p:tgtEl>
                                          <p:spTgt spid="8">
                                            <p:txEl>
                                              <p:pRg st="3" end="3"/>
                                            </p:txEl>
                                          </p:spTgt>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animEffect transition="in" filter="circle(in)">
                                      <p:cBhvr>
                                        <p:cTn id="19" dur="2000"/>
                                        <p:tgtEl>
                                          <p:spTgt spid="8">
                                            <p:txEl>
                                              <p:pRg st="4" end="4"/>
                                            </p:txEl>
                                          </p:spTgt>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8">
                                            <p:txEl>
                                              <p:pRg st="5" end="5"/>
                                            </p:txEl>
                                          </p:spTgt>
                                        </p:tgtEl>
                                        <p:attrNameLst>
                                          <p:attrName>style.visibility</p:attrName>
                                        </p:attrNameLst>
                                      </p:cBhvr>
                                      <p:to>
                                        <p:strVal val="visible"/>
                                      </p:to>
                                    </p:set>
                                    <p:animEffect transition="in" filter="circle(in)">
                                      <p:cBhvr>
                                        <p:cTn id="22" dur="20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Inhaltsplatzhalter 2"/>
          <p:cNvSpPr>
            <a:spLocks noGrp="1"/>
          </p:cNvSpPr>
          <p:nvPr>
            <p:ph idx="1"/>
          </p:nvPr>
        </p:nvSpPr>
        <p:spPr>
          <a:xfrm>
            <a:off x="585787" y="1840346"/>
            <a:ext cx="8229600" cy="4217554"/>
          </a:xfrm>
        </p:spPr>
        <p:txBody>
          <a:bodyPr>
            <a:normAutofit/>
          </a:bodyPr>
          <a:lstStyle/>
          <a:p>
            <a:r>
              <a:rPr lang="fr-FR" smtClean="0"/>
              <a:t>La </a:t>
            </a:r>
            <a:r>
              <a:rPr lang="fr-FR"/>
              <a:t>« pédagogie de la vie collective » </a:t>
            </a:r>
            <a:endParaRPr lang="fr-FR" smtClean="0"/>
          </a:p>
          <a:p>
            <a:pPr lvl="4"/>
            <a:r>
              <a:rPr lang="fr-FR" smtClean="0"/>
              <a:t>Selon </a:t>
            </a:r>
            <a:r>
              <a:rPr lang="en-GB"/>
              <a:t>Vincent </a:t>
            </a:r>
            <a:r>
              <a:rPr lang="en-GB" smtClean="0"/>
              <a:t>Dubois, </a:t>
            </a:r>
            <a:r>
              <a:rPr lang="en-GB"/>
              <a:t>Jean-</a:t>
            </a:r>
            <a:r>
              <a:rPr lang="en-GB" err="1"/>
              <a:t>Matthieu</a:t>
            </a:r>
            <a:r>
              <a:rPr lang="en-GB"/>
              <a:t> </a:t>
            </a:r>
            <a:r>
              <a:rPr lang="en-GB" err="1" smtClean="0"/>
              <a:t>Méon</a:t>
            </a:r>
            <a:r>
              <a:rPr lang="en-GB" smtClean="0"/>
              <a:t>, </a:t>
            </a:r>
            <a:r>
              <a:rPr lang="en-GB"/>
              <a:t>Emmanuel </a:t>
            </a:r>
            <a:r>
              <a:rPr lang="en-GB" err="1" smtClean="0"/>
              <a:t>Pierru</a:t>
            </a:r>
            <a:endParaRPr lang="fr-FR"/>
          </a:p>
          <a:p>
            <a:pPr lvl="1"/>
            <a:r>
              <a:rPr lang="fr-FR" b="1" smtClean="0">
                <a:solidFill>
                  <a:srgbClr val="FF0000"/>
                </a:solidFill>
              </a:rPr>
              <a:t>Effet social </a:t>
            </a:r>
            <a:r>
              <a:rPr lang="fr-FR"/>
              <a:t>comme </a:t>
            </a:r>
            <a:r>
              <a:rPr lang="fr-FR" smtClean="0"/>
              <a:t>conséquence </a:t>
            </a:r>
            <a:r>
              <a:rPr lang="fr-FR"/>
              <a:t>secondaire désirable </a:t>
            </a:r>
            <a:endParaRPr lang="fr-FR" smtClean="0"/>
          </a:p>
          <a:p>
            <a:pPr lvl="1"/>
            <a:r>
              <a:rPr lang="fr-FR"/>
              <a:t>Les musiciens, membres d’une harmonie ou d’une fanfare municipale, se sentent au </a:t>
            </a:r>
            <a:r>
              <a:rPr lang="fr-FR" b="1">
                <a:solidFill>
                  <a:srgbClr val="FF0000"/>
                </a:solidFill>
              </a:rPr>
              <a:t>service du bien collectif</a:t>
            </a:r>
            <a:r>
              <a:rPr lang="fr-FR"/>
              <a:t> et comprennent leur dévouement </a:t>
            </a:r>
            <a:r>
              <a:rPr lang="fr-FR" smtClean="0"/>
              <a:t/>
            </a:r>
            <a:br>
              <a:rPr lang="fr-FR" smtClean="0"/>
            </a:br>
            <a:r>
              <a:rPr lang="fr-FR" b="1" smtClean="0">
                <a:solidFill>
                  <a:srgbClr val="FF0000"/>
                </a:solidFill>
              </a:rPr>
              <a:t>au-delà </a:t>
            </a:r>
            <a:r>
              <a:rPr lang="fr-FR" b="1">
                <a:solidFill>
                  <a:srgbClr val="FF0000"/>
                </a:solidFill>
              </a:rPr>
              <a:t>de la seule activité musicale</a:t>
            </a:r>
            <a:endParaRPr lang="en-GB" b="1" smtClean="0">
              <a:solidFill>
                <a:srgbClr val="FF0000"/>
              </a:solidFill>
            </a:endParaRPr>
          </a:p>
        </p:txBody>
      </p:sp>
      <p:sp>
        <p:nvSpPr>
          <p:cNvPr id="4" name="Foliennummernplatzhalter 3"/>
          <p:cNvSpPr>
            <a:spLocks noGrp="1"/>
          </p:cNvSpPr>
          <p:nvPr>
            <p:ph type="sldNum" sz="quarter" idx="12"/>
          </p:nvPr>
        </p:nvSpPr>
        <p:spPr/>
        <p:txBody>
          <a:bodyPr/>
          <a:lstStyle/>
          <a:p>
            <a:fld id="{5D850D45-E6CD-1E47-8700-F1192548FD56}" type="slidenum">
              <a:rPr lang="fr-FR" smtClean="0"/>
              <a:t>17</a:t>
            </a:fld>
            <a:endParaRPr lang="fr-FR"/>
          </a:p>
        </p:txBody>
      </p:sp>
      <p:sp>
        <p:nvSpPr>
          <p:cNvPr id="6" name="Titel 1"/>
          <p:cNvSpPr txBox="1">
            <a:spLocks/>
          </p:cNvSpPr>
          <p:nvPr/>
        </p:nvSpPr>
        <p:spPr>
          <a:xfrm>
            <a:off x="0" y="146051"/>
            <a:ext cx="9143999" cy="1143000"/>
          </a:xfrm>
          <a:prstGeom prst="rect">
            <a:avLst/>
          </a:prstGeom>
        </p:spPr>
        <p:txBody>
          <a:bodyPr vert="horz" lIns="91440" tIns="45720" rIns="91440" bIns="45720" rtlCol="0" anchor="ctr">
            <a:normAutofit fontScale="9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mtClean="0"/>
              <a:t>Exemplification</a:t>
            </a:r>
            <a:br>
              <a:rPr lang="fr-FR" smtClean="0"/>
            </a:br>
            <a:r>
              <a:rPr lang="fr-FR" smtClean="0"/>
              <a:t>La musique à vent amateur sociétale (3)</a:t>
            </a:r>
            <a:endParaRPr lang="fr-FR"/>
          </a:p>
        </p:txBody>
      </p:sp>
    </p:spTree>
    <p:extLst>
      <p:ext uri="{BB962C8B-B14F-4D97-AF65-F5344CB8AC3E}">
        <p14:creationId xmlns:p14="http://schemas.microsoft.com/office/powerpoint/2010/main" val="3475253702"/>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Inhaltsplatzhalter 2"/>
          <p:cNvSpPr>
            <a:spLocks noGrp="1"/>
          </p:cNvSpPr>
          <p:nvPr>
            <p:ph idx="1"/>
          </p:nvPr>
        </p:nvSpPr>
        <p:spPr>
          <a:xfrm>
            <a:off x="585787" y="1840346"/>
            <a:ext cx="8229600" cy="3830782"/>
          </a:xfrm>
        </p:spPr>
        <p:txBody>
          <a:bodyPr>
            <a:normAutofit/>
          </a:bodyPr>
          <a:lstStyle/>
          <a:p>
            <a:r>
              <a:rPr lang="fr-FR" smtClean="0"/>
              <a:t>Les orchestres à vent des écoles secondaires et universitaires en Amérique du Nord</a:t>
            </a:r>
          </a:p>
          <a:p>
            <a:pPr lvl="1"/>
            <a:r>
              <a:rPr lang="fr-FR" smtClean="0"/>
              <a:t>Middle </a:t>
            </a:r>
            <a:r>
              <a:rPr lang="fr-FR" err="1" smtClean="0"/>
              <a:t>School</a:t>
            </a:r>
            <a:r>
              <a:rPr lang="fr-FR" smtClean="0"/>
              <a:t> Band</a:t>
            </a:r>
          </a:p>
          <a:p>
            <a:pPr lvl="1"/>
            <a:r>
              <a:rPr lang="fr-FR" smtClean="0"/>
              <a:t>High </a:t>
            </a:r>
            <a:r>
              <a:rPr lang="fr-FR" err="1" smtClean="0"/>
              <a:t>School</a:t>
            </a:r>
            <a:r>
              <a:rPr lang="fr-FR" smtClean="0"/>
              <a:t> Band</a:t>
            </a:r>
          </a:p>
          <a:p>
            <a:pPr lvl="1"/>
            <a:r>
              <a:rPr lang="fr-FR" err="1" smtClean="0"/>
              <a:t>College</a:t>
            </a:r>
            <a:r>
              <a:rPr lang="fr-FR" smtClean="0"/>
              <a:t> Band</a:t>
            </a:r>
          </a:p>
          <a:p>
            <a:r>
              <a:rPr lang="fr-FR" smtClean="0"/>
              <a:t>Les « </a:t>
            </a:r>
            <a:r>
              <a:rPr lang="fr-FR" err="1" smtClean="0"/>
              <a:t>Bläserklasse</a:t>
            </a:r>
            <a:r>
              <a:rPr lang="fr-FR" smtClean="0"/>
              <a:t> » en Allemagne</a:t>
            </a:r>
          </a:p>
        </p:txBody>
      </p:sp>
      <p:sp>
        <p:nvSpPr>
          <p:cNvPr id="4" name="Foliennummernplatzhalter 3"/>
          <p:cNvSpPr>
            <a:spLocks noGrp="1"/>
          </p:cNvSpPr>
          <p:nvPr>
            <p:ph type="sldNum" sz="quarter" idx="12"/>
          </p:nvPr>
        </p:nvSpPr>
        <p:spPr/>
        <p:txBody>
          <a:bodyPr/>
          <a:lstStyle/>
          <a:p>
            <a:fld id="{5D850D45-E6CD-1E47-8700-F1192548FD56}" type="slidenum">
              <a:rPr lang="fr-FR" smtClean="0"/>
              <a:t>18</a:t>
            </a:fld>
            <a:endParaRPr lang="fr-FR"/>
          </a:p>
        </p:txBody>
      </p:sp>
      <p:sp>
        <p:nvSpPr>
          <p:cNvPr id="6" name="Titel 1"/>
          <p:cNvSpPr txBox="1">
            <a:spLocks/>
          </p:cNvSpPr>
          <p:nvPr/>
        </p:nvSpPr>
        <p:spPr>
          <a:xfrm>
            <a:off x="0" y="146051"/>
            <a:ext cx="9143999" cy="1143000"/>
          </a:xfrm>
          <a:prstGeom prst="rect">
            <a:avLst/>
          </a:prstGeom>
        </p:spPr>
        <p:txBody>
          <a:bodyPr vert="horz" lIns="91440" tIns="45720" rIns="91440" bIns="45720" rtlCol="0" anchor="ctr">
            <a:normAutofit fontScale="9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mtClean="0"/>
              <a:t>Exemplification</a:t>
            </a:r>
            <a:br>
              <a:rPr lang="fr-FR" smtClean="0"/>
            </a:br>
            <a:r>
              <a:rPr lang="fr-FR" smtClean="0"/>
              <a:t>La musique à vent à vocation pédagogique</a:t>
            </a:r>
            <a:endParaRPr lang="fr-FR"/>
          </a:p>
        </p:txBody>
      </p:sp>
    </p:spTree>
    <p:extLst>
      <p:ext uri="{BB962C8B-B14F-4D97-AF65-F5344CB8AC3E}">
        <p14:creationId xmlns:p14="http://schemas.microsoft.com/office/powerpoint/2010/main" val="2802032500"/>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731056" cy="5874327"/>
          </a:xfrm>
        </p:spPr>
        <p:txBody>
          <a:bodyPr>
            <a:normAutofit/>
          </a:bodyPr>
          <a:lstStyle/>
          <a:p>
            <a:r>
              <a:rPr lang="en-GB" err="1" smtClean="0">
                <a:solidFill>
                  <a:srgbClr val="FF0000"/>
                </a:solidFill>
              </a:rPr>
              <a:t>Ré</a:t>
            </a:r>
            <a:r>
              <a:rPr lang="en-GB" smtClean="0">
                <a:solidFill>
                  <a:srgbClr val="FF0000"/>
                </a:solidFill>
              </a:rPr>
              <a:t/>
            </a:r>
            <a:br>
              <a:rPr lang="en-GB" smtClean="0">
                <a:solidFill>
                  <a:srgbClr val="FF0000"/>
                </a:solidFill>
              </a:rPr>
            </a:br>
            <a:r>
              <a:rPr lang="en-GB" smtClean="0">
                <a:solidFill>
                  <a:srgbClr val="FF0000"/>
                </a:solidFill>
              </a:rPr>
              <a:t>s</a:t>
            </a:r>
            <a:br>
              <a:rPr lang="en-GB" smtClean="0">
                <a:solidFill>
                  <a:srgbClr val="FF0000"/>
                </a:solidFill>
              </a:rPr>
            </a:br>
            <a:r>
              <a:rPr lang="en-GB" err="1" smtClean="0">
                <a:solidFill>
                  <a:srgbClr val="FF0000"/>
                </a:solidFill>
              </a:rPr>
              <a:t>umé</a:t>
            </a:r>
            <a:endParaRPr lang="en-GB">
              <a:solidFill>
                <a:srgbClr val="FF0000"/>
              </a:solidFill>
            </a:endParaRPr>
          </a:p>
        </p:txBody>
      </p:sp>
      <p:sp>
        <p:nvSpPr>
          <p:cNvPr id="4" name="Slide Number Placeholder 3"/>
          <p:cNvSpPr>
            <a:spLocks noGrp="1"/>
          </p:cNvSpPr>
          <p:nvPr>
            <p:ph type="sldNum" sz="quarter" idx="12"/>
          </p:nvPr>
        </p:nvSpPr>
        <p:spPr/>
        <p:txBody>
          <a:bodyPr/>
          <a:lstStyle/>
          <a:p>
            <a:fld id="{5D850D45-E6CD-1E47-8700-F1192548FD56}" type="slidenum">
              <a:rPr lang="en-GB" smtClean="0">
                <a:latin typeface="+mj-lt"/>
              </a:rPr>
              <a:t>19</a:t>
            </a:fld>
            <a:endParaRPr lang="en-GB">
              <a:latin typeface="+mj-lt"/>
            </a:endParaRPr>
          </a:p>
        </p:txBody>
      </p:sp>
      <p:sp>
        <p:nvSpPr>
          <p:cNvPr id="7" name="Rectangle 6"/>
          <p:cNvSpPr/>
          <p:nvPr/>
        </p:nvSpPr>
        <p:spPr>
          <a:xfrm>
            <a:off x="945033" y="6138802"/>
            <a:ext cx="7918263" cy="400110"/>
          </a:xfrm>
          <a:prstGeom prst="rect">
            <a:avLst/>
          </a:prstGeom>
        </p:spPr>
        <p:txBody>
          <a:bodyPr wrap="square">
            <a:spAutoFit/>
          </a:bodyPr>
          <a:lstStyle/>
          <a:p>
            <a:r>
              <a:rPr lang="fr-FR" sz="2000" b="1">
                <a:solidFill>
                  <a:srgbClr val="FF0000"/>
                </a:solidFill>
                <a:latin typeface="+mj-lt"/>
                <a:ea typeface="Calibri" panose="020F0502020204030204" pitchFamily="34" charset="0"/>
                <a:cs typeface="Times New Roman" panose="02020603050405020304" pitchFamily="18" charset="0"/>
              </a:rPr>
              <a:t>Synoptique des degrés de communauté et d’apprentissage </a:t>
            </a:r>
            <a:r>
              <a:rPr lang="fr-FR" sz="2000" b="1" smtClean="0">
                <a:solidFill>
                  <a:srgbClr val="FF0000"/>
                </a:solidFill>
                <a:latin typeface="+mj-lt"/>
                <a:ea typeface="Calibri" panose="020F0502020204030204" pitchFamily="34" charset="0"/>
                <a:cs typeface="Times New Roman" panose="02020603050405020304" pitchFamily="18" charset="0"/>
              </a:rPr>
              <a:t>musical (1)</a:t>
            </a:r>
            <a:endParaRPr lang="en-GB" sz="2000">
              <a:solidFill>
                <a:srgbClr val="FF0000"/>
              </a:solidFill>
              <a:latin typeface="+mj-lt"/>
            </a:endParaRPr>
          </a:p>
        </p:txBody>
      </p:sp>
      <p:pic>
        <p:nvPicPr>
          <p:cNvPr id="3" name="Bild 2"/>
          <p:cNvPicPr>
            <a:picLocks noChangeAspect="1"/>
          </p:cNvPicPr>
          <p:nvPr/>
        </p:nvPicPr>
        <p:blipFill>
          <a:blip r:embed="rId2"/>
          <a:stretch>
            <a:fillRect/>
          </a:stretch>
        </p:blipFill>
        <p:spPr>
          <a:xfrm>
            <a:off x="684000" y="17341"/>
            <a:ext cx="8460000" cy="6012687"/>
          </a:xfrm>
          <a:prstGeom prst="rect">
            <a:avLst/>
          </a:prstGeom>
        </p:spPr>
      </p:pic>
    </p:spTree>
    <p:extLst>
      <p:ext uri="{BB962C8B-B14F-4D97-AF65-F5344CB8AC3E}">
        <p14:creationId xmlns:p14="http://schemas.microsoft.com/office/powerpoint/2010/main" val="2852214358"/>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9389"/>
            <a:ext cx="8229600" cy="1143000"/>
          </a:xfrm>
        </p:spPr>
        <p:txBody>
          <a:bodyPr/>
          <a:lstStyle/>
          <a:p>
            <a:r>
              <a:rPr lang="de-DE"/>
              <a:t>Aperçu</a:t>
            </a:r>
            <a:endParaRPr lang="fr-CH"/>
          </a:p>
        </p:txBody>
      </p:sp>
      <p:sp>
        <p:nvSpPr>
          <p:cNvPr id="3" name="Content Placeholder 2"/>
          <p:cNvSpPr>
            <a:spLocks noGrp="1"/>
          </p:cNvSpPr>
          <p:nvPr>
            <p:ph idx="1"/>
          </p:nvPr>
        </p:nvSpPr>
        <p:spPr>
          <a:xfrm>
            <a:off x="0" y="1178393"/>
            <a:ext cx="9144000" cy="584775"/>
          </a:xfrm>
          <a:solidFill>
            <a:schemeClr val="bg2">
              <a:lumMod val="90000"/>
            </a:schemeClr>
          </a:solidFill>
          <a:ln>
            <a:solidFill>
              <a:schemeClr val="bg2">
                <a:lumMod val="90000"/>
              </a:schemeClr>
            </a:solidFill>
          </a:ln>
        </p:spPr>
        <p:txBody>
          <a:bodyPr wrap="square">
            <a:spAutoFit/>
          </a:bodyPr>
          <a:lstStyle/>
          <a:p>
            <a:pPr marL="0" indent="0" algn="ctr">
              <a:buNone/>
            </a:pPr>
            <a:r>
              <a:rPr lang="fr-FR" smtClean="0"/>
              <a:t>Les apprentissages formel, non-formel et informel</a:t>
            </a:r>
            <a:endParaRPr lang="fr-CH"/>
          </a:p>
        </p:txBody>
      </p:sp>
      <p:sp>
        <p:nvSpPr>
          <p:cNvPr id="4" name="Slide Number Placeholder 3"/>
          <p:cNvSpPr>
            <a:spLocks noGrp="1"/>
          </p:cNvSpPr>
          <p:nvPr>
            <p:ph type="sldNum" sz="quarter" idx="12"/>
          </p:nvPr>
        </p:nvSpPr>
        <p:spPr>
          <a:xfrm>
            <a:off x="6553200" y="6227760"/>
            <a:ext cx="2133600" cy="365125"/>
          </a:xfrm>
        </p:spPr>
        <p:txBody>
          <a:bodyPr/>
          <a:lstStyle/>
          <a:p>
            <a:fld id="{5D850D45-E6CD-1E47-8700-F1192548FD56}" type="slidenum">
              <a:rPr lang="en-US" smtClean="0"/>
              <a:t>2</a:t>
            </a:fld>
            <a:endParaRPr lang="en-US"/>
          </a:p>
        </p:txBody>
      </p:sp>
      <p:sp>
        <p:nvSpPr>
          <p:cNvPr id="5" name="Rectangle 4"/>
          <p:cNvSpPr/>
          <p:nvPr/>
        </p:nvSpPr>
        <p:spPr>
          <a:xfrm>
            <a:off x="0" y="3114914"/>
            <a:ext cx="9144000" cy="1077218"/>
          </a:xfrm>
          <a:prstGeom prst="rect">
            <a:avLst/>
          </a:prstGeom>
          <a:solidFill>
            <a:srgbClr val="FFFF00"/>
          </a:solidFill>
          <a:ln>
            <a:solidFill>
              <a:schemeClr val="accent1">
                <a:lumMod val="20000"/>
                <a:lumOff val="80000"/>
              </a:schemeClr>
            </a:solidFill>
          </a:ln>
        </p:spPr>
        <p:txBody>
          <a:bodyPr wrap="square">
            <a:spAutoFit/>
          </a:bodyPr>
          <a:lstStyle/>
          <a:p>
            <a:pPr algn="ctr"/>
            <a:r>
              <a:rPr lang="fr-FR" sz="3200"/>
              <a:t>La musique dans la communauté </a:t>
            </a:r>
            <a:r>
              <a:rPr lang="fr-FR" sz="3200" smtClean="0"/>
              <a:t/>
            </a:r>
            <a:br>
              <a:rPr lang="fr-FR" sz="3200" smtClean="0"/>
            </a:br>
            <a:r>
              <a:rPr lang="fr-FR" sz="3200" smtClean="0"/>
              <a:t>«</a:t>
            </a:r>
            <a:r>
              <a:rPr lang="fr-FR" sz="3200"/>
              <a:t> </a:t>
            </a:r>
            <a:r>
              <a:rPr lang="fr-FR" sz="3200" err="1"/>
              <a:t>Community</a:t>
            </a:r>
            <a:r>
              <a:rPr lang="fr-FR" sz="3200"/>
              <a:t> Music »</a:t>
            </a:r>
            <a:endParaRPr lang="de-DE" sz="3200"/>
          </a:p>
        </p:txBody>
      </p:sp>
      <p:sp>
        <p:nvSpPr>
          <p:cNvPr id="6" name="Rectangle 5"/>
          <p:cNvSpPr/>
          <p:nvPr/>
        </p:nvSpPr>
        <p:spPr>
          <a:xfrm>
            <a:off x="0" y="4575617"/>
            <a:ext cx="9144000" cy="584775"/>
          </a:xfrm>
          <a:prstGeom prst="rect">
            <a:avLst/>
          </a:prstGeom>
          <a:solidFill>
            <a:schemeClr val="accent6">
              <a:lumMod val="20000"/>
              <a:lumOff val="80000"/>
            </a:schemeClr>
          </a:solidFill>
        </p:spPr>
        <p:txBody>
          <a:bodyPr wrap="square">
            <a:spAutoFit/>
          </a:bodyPr>
          <a:lstStyle/>
          <a:p>
            <a:pPr algn="ctr"/>
            <a:r>
              <a:rPr lang="fr-FR" sz="3200" smtClean="0"/>
              <a:t>Exemplification. La </a:t>
            </a:r>
            <a:r>
              <a:rPr lang="fr-FR" sz="3200"/>
              <a:t>musique à vent</a:t>
            </a:r>
            <a:endParaRPr lang="de-DE" sz="3200"/>
          </a:p>
        </p:txBody>
      </p:sp>
      <p:sp>
        <p:nvSpPr>
          <p:cNvPr id="7" name="Rectangle 6"/>
          <p:cNvSpPr/>
          <p:nvPr/>
        </p:nvSpPr>
        <p:spPr>
          <a:xfrm>
            <a:off x="0" y="2146653"/>
            <a:ext cx="9144000" cy="584776"/>
          </a:xfrm>
          <a:prstGeom prst="rect">
            <a:avLst/>
          </a:prstGeom>
          <a:solidFill>
            <a:schemeClr val="tx2">
              <a:lumMod val="20000"/>
              <a:lumOff val="80000"/>
            </a:schemeClr>
          </a:solidFill>
          <a:ln>
            <a:solidFill>
              <a:schemeClr val="accent6">
                <a:lumMod val="20000"/>
                <a:lumOff val="80000"/>
              </a:schemeClr>
            </a:solidFill>
          </a:ln>
        </p:spPr>
        <p:txBody>
          <a:bodyPr wrap="square">
            <a:spAutoFit/>
          </a:bodyPr>
          <a:lstStyle/>
          <a:p>
            <a:pPr algn="ctr"/>
            <a:r>
              <a:rPr lang="fr-FR" sz="3200" smtClean="0"/>
              <a:t>Les apprentissages dans l‘enseignement musical </a:t>
            </a:r>
            <a:endParaRPr lang="fr-FR" sz="3200"/>
          </a:p>
        </p:txBody>
      </p:sp>
      <p:sp>
        <p:nvSpPr>
          <p:cNvPr id="8" name="Rectangle 7"/>
          <p:cNvSpPr/>
          <p:nvPr/>
        </p:nvSpPr>
        <p:spPr>
          <a:xfrm>
            <a:off x="0" y="5457142"/>
            <a:ext cx="9144000" cy="584775"/>
          </a:xfrm>
          <a:prstGeom prst="rect">
            <a:avLst/>
          </a:prstGeom>
          <a:solidFill>
            <a:schemeClr val="accent3">
              <a:lumMod val="20000"/>
              <a:lumOff val="80000"/>
            </a:schemeClr>
          </a:solidFill>
        </p:spPr>
        <p:txBody>
          <a:bodyPr wrap="square">
            <a:spAutoFit/>
          </a:bodyPr>
          <a:lstStyle/>
          <a:p>
            <a:pPr algn="ctr"/>
            <a:r>
              <a:rPr lang="fr-FR" sz="3200" smtClean="0"/>
              <a:t>Résumé</a:t>
            </a:r>
            <a:endParaRPr lang="de-DE" sz="3200"/>
          </a:p>
        </p:txBody>
      </p:sp>
    </p:spTree>
    <p:extLst>
      <p:ext uri="{BB962C8B-B14F-4D97-AF65-F5344CB8AC3E}">
        <p14:creationId xmlns:p14="http://schemas.microsoft.com/office/powerpoint/2010/main" val="2632759893"/>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731056" cy="5874327"/>
          </a:xfrm>
        </p:spPr>
        <p:txBody>
          <a:bodyPr>
            <a:normAutofit/>
          </a:bodyPr>
          <a:lstStyle/>
          <a:p>
            <a:r>
              <a:rPr lang="en-GB" err="1" smtClean="0">
                <a:solidFill>
                  <a:srgbClr val="FF0000"/>
                </a:solidFill>
              </a:rPr>
              <a:t>Ré</a:t>
            </a:r>
            <a:r>
              <a:rPr lang="en-GB" smtClean="0">
                <a:solidFill>
                  <a:srgbClr val="FF0000"/>
                </a:solidFill>
              </a:rPr>
              <a:t/>
            </a:r>
            <a:br>
              <a:rPr lang="en-GB" smtClean="0">
                <a:solidFill>
                  <a:srgbClr val="FF0000"/>
                </a:solidFill>
              </a:rPr>
            </a:br>
            <a:r>
              <a:rPr lang="en-GB" smtClean="0">
                <a:solidFill>
                  <a:srgbClr val="FF0000"/>
                </a:solidFill>
              </a:rPr>
              <a:t>s</a:t>
            </a:r>
            <a:br>
              <a:rPr lang="en-GB" smtClean="0">
                <a:solidFill>
                  <a:srgbClr val="FF0000"/>
                </a:solidFill>
              </a:rPr>
            </a:br>
            <a:r>
              <a:rPr lang="en-GB" err="1" smtClean="0">
                <a:solidFill>
                  <a:srgbClr val="FF0000"/>
                </a:solidFill>
              </a:rPr>
              <a:t>umé</a:t>
            </a:r>
            <a:endParaRPr lang="en-GB">
              <a:solidFill>
                <a:srgbClr val="FF0000"/>
              </a:solidFill>
            </a:endParaRPr>
          </a:p>
        </p:txBody>
      </p:sp>
      <p:sp>
        <p:nvSpPr>
          <p:cNvPr id="4" name="Slide Number Placeholder 3"/>
          <p:cNvSpPr>
            <a:spLocks noGrp="1"/>
          </p:cNvSpPr>
          <p:nvPr>
            <p:ph type="sldNum" sz="quarter" idx="12"/>
          </p:nvPr>
        </p:nvSpPr>
        <p:spPr/>
        <p:txBody>
          <a:bodyPr/>
          <a:lstStyle/>
          <a:p>
            <a:fld id="{5D850D45-E6CD-1E47-8700-F1192548FD56}" type="slidenum">
              <a:rPr lang="en-GB" smtClean="0">
                <a:latin typeface="+mj-lt"/>
              </a:rPr>
              <a:t>20</a:t>
            </a:fld>
            <a:endParaRPr lang="en-GB">
              <a:latin typeface="+mj-lt"/>
            </a:endParaRPr>
          </a:p>
        </p:txBody>
      </p:sp>
      <p:sp>
        <p:nvSpPr>
          <p:cNvPr id="8" name="Rectangle 7"/>
          <p:cNvSpPr/>
          <p:nvPr/>
        </p:nvSpPr>
        <p:spPr>
          <a:xfrm>
            <a:off x="864549" y="5956240"/>
            <a:ext cx="8201890" cy="400110"/>
          </a:xfrm>
          <a:prstGeom prst="rect">
            <a:avLst/>
          </a:prstGeom>
        </p:spPr>
        <p:txBody>
          <a:bodyPr wrap="square">
            <a:spAutoFit/>
          </a:bodyPr>
          <a:lstStyle/>
          <a:p>
            <a:pPr algn="ctr"/>
            <a:r>
              <a:rPr lang="fr-FR" sz="2000" b="1">
                <a:solidFill>
                  <a:srgbClr val="FF0000"/>
                </a:solidFill>
                <a:latin typeface="+mj-lt"/>
                <a:ea typeface="Calibri" panose="020F0502020204030204" pitchFamily="34" charset="0"/>
                <a:cs typeface="Times New Roman" panose="02020603050405020304" pitchFamily="18" charset="0"/>
              </a:rPr>
              <a:t>Synoptique des degrés de communauté et d’apprentissage </a:t>
            </a:r>
            <a:r>
              <a:rPr lang="fr-FR" sz="2000" b="1" smtClean="0">
                <a:solidFill>
                  <a:srgbClr val="FF0000"/>
                </a:solidFill>
                <a:latin typeface="+mj-lt"/>
                <a:ea typeface="Calibri" panose="020F0502020204030204" pitchFamily="34" charset="0"/>
                <a:cs typeface="Times New Roman" panose="02020603050405020304" pitchFamily="18" charset="0"/>
              </a:rPr>
              <a:t>musical (2)</a:t>
            </a:r>
            <a:endParaRPr lang="en-GB" sz="2000">
              <a:solidFill>
                <a:srgbClr val="FF0000"/>
              </a:solidFill>
              <a:latin typeface="+mj-lt"/>
            </a:endParaRPr>
          </a:p>
        </p:txBody>
      </p:sp>
      <p:pic>
        <p:nvPicPr>
          <p:cNvPr id="9" name="Picture 8"/>
          <p:cNvPicPr>
            <a:picLocks noChangeAspect="1"/>
          </p:cNvPicPr>
          <p:nvPr/>
        </p:nvPicPr>
        <p:blipFill>
          <a:blip r:embed="rId2"/>
          <a:stretch>
            <a:fillRect/>
          </a:stretch>
        </p:blipFill>
        <p:spPr>
          <a:xfrm>
            <a:off x="731056" y="0"/>
            <a:ext cx="8468877" cy="5781964"/>
          </a:xfrm>
          <a:prstGeom prst="rect">
            <a:avLst/>
          </a:prstGeom>
        </p:spPr>
      </p:pic>
    </p:spTree>
    <p:extLst>
      <p:ext uri="{BB962C8B-B14F-4D97-AF65-F5344CB8AC3E}">
        <p14:creationId xmlns:p14="http://schemas.microsoft.com/office/powerpoint/2010/main" val="1934235195"/>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6457950" y="5721976"/>
            <a:ext cx="1543050" cy="273844"/>
          </a:xfrm>
          <a:prstGeom prst="rect">
            <a:avLst/>
          </a:prstGeom>
        </p:spPr>
        <p:txBody>
          <a:bodyPr/>
          <a:lstStyle/>
          <a:p>
            <a:fld id="{E675D374-3F58-48B2-80A0-A4D81EDDE988}" type="slidenum">
              <a:rPr lang="en-US" smtClean="0"/>
              <a:t>21</a:t>
            </a:fld>
            <a:endParaRPr lang="en-US"/>
          </a:p>
        </p:txBody>
      </p:sp>
      <p:sp>
        <p:nvSpPr>
          <p:cNvPr id="5" name="Subtitle 2"/>
          <p:cNvSpPr txBox="1">
            <a:spLocks/>
          </p:cNvSpPr>
          <p:nvPr/>
        </p:nvSpPr>
        <p:spPr>
          <a:xfrm>
            <a:off x="2195736" y="4361961"/>
            <a:ext cx="4800600" cy="1314450"/>
          </a:xfrm>
          <a:prstGeom prst="rect">
            <a:avLst/>
          </a:prstGeom>
        </p:spPr>
        <p:txBody>
          <a:bodyPr/>
          <a:lstStyle>
            <a:lvl1pPr marL="228600" indent="-228600" algn="l" rtl="0" eaLnBrk="1" fontAlgn="base" hangingPunct="1">
              <a:spcBef>
                <a:spcPts val="2000"/>
              </a:spcBef>
              <a:spcAft>
                <a:spcPct val="0"/>
              </a:spcAft>
              <a:buClr>
                <a:schemeClr val="accent1"/>
              </a:buClr>
              <a:buSzPct val="75000"/>
              <a:buFont typeface="Wingdings" charset="0"/>
              <a:buChar char="n"/>
              <a:defRPr sz="2000" kern="1200">
                <a:solidFill>
                  <a:srgbClr val="595959"/>
                </a:solidFill>
                <a:latin typeface="+mn-lt"/>
                <a:ea typeface="ＭＳ Ｐゴシック" charset="0"/>
                <a:cs typeface="ＭＳ Ｐゴシック" charset="0"/>
              </a:defRPr>
            </a:lvl1pPr>
            <a:lvl2pPr marL="457200" indent="-228600" algn="l" rtl="0" eaLnBrk="1" fontAlgn="base" hangingPunct="1">
              <a:spcBef>
                <a:spcPts val="600"/>
              </a:spcBef>
              <a:spcAft>
                <a:spcPct val="0"/>
              </a:spcAft>
              <a:buClr>
                <a:srgbClr val="7ACBE0"/>
              </a:buClr>
              <a:buSzPct val="75000"/>
              <a:buFont typeface="Wingdings" charset="0"/>
              <a:buChar char="n"/>
              <a:defRPr kern="1200">
                <a:solidFill>
                  <a:srgbClr val="595959"/>
                </a:solidFill>
                <a:latin typeface="+mn-lt"/>
                <a:ea typeface="ＭＳ Ｐゴシック" charset="0"/>
                <a:cs typeface="+mn-cs"/>
              </a:defRPr>
            </a:lvl2pPr>
            <a:lvl3pPr marL="685800" indent="-228600" algn="l" rtl="0" eaLnBrk="1" fontAlgn="base" hangingPunct="1">
              <a:spcBef>
                <a:spcPts val="600"/>
              </a:spcBef>
              <a:spcAft>
                <a:spcPct val="0"/>
              </a:spcAft>
              <a:buClr>
                <a:schemeClr val="accent1"/>
              </a:buClr>
              <a:buSzPct val="75000"/>
              <a:buFont typeface="Wingdings" charset="0"/>
              <a:buChar char="n"/>
              <a:defRPr kern="1200">
                <a:solidFill>
                  <a:srgbClr val="595959"/>
                </a:solidFill>
                <a:latin typeface="+mn-lt"/>
                <a:ea typeface="ＭＳ Ｐゴシック" charset="0"/>
                <a:cs typeface="+mn-cs"/>
              </a:defRPr>
            </a:lvl3pPr>
            <a:lvl4pPr marL="914400" indent="-228600" algn="l" rtl="0" eaLnBrk="1" fontAlgn="base" hangingPunct="1">
              <a:spcBef>
                <a:spcPts val="600"/>
              </a:spcBef>
              <a:spcAft>
                <a:spcPct val="0"/>
              </a:spcAft>
              <a:buClr>
                <a:srgbClr val="7ACBE0"/>
              </a:buClr>
              <a:buSzPct val="75000"/>
              <a:buFont typeface="Wingdings" charset="0"/>
              <a:buChar char="n"/>
              <a:defRPr kern="1200">
                <a:solidFill>
                  <a:srgbClr val="595959"/>
                </a:solidFill>
                <a:latin typeface="+mn-lt"/>
                <a:ea typeface="ＭＳ Ｐゴシック" charset="0"/>
                <a:cs typeface="+mn-cs"/>
              </a:defRPr>
            </a:lvl4pPr>
            <a:lvl5pPr marL="1143000" indent="-228600" algn="l" rtl="0" eaLnBrk="1" fontAlgn="base" hangingPunct="1">
              <a:spcBef>
                <a:spcPts val="600"/>
              </a:spcBef>
              <a:spcAft>
                <a:spcPct val="0"/>
              </a:spcAft>
              <a:buClr>
                <a:schemeClr val="accent1"/>
              </a:buClr>
              <a:buSzPct val="75000"/>
              <a:buFont typeface="Wingdings" charset="0"/>
              <a:buChar char="n"/>
              <a:defRPr kern="1200">
                <a:solidFill>
                  <a:srgbClr val="595959"/>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500" b="1">
                <a:solidFill>
                  <a:srgbClr val="FF6600"/>
                </a:solidFill>
              </a:rPr>
              <a:t>Damien </a:t>
            </a:r>
            <a:r>
              <a:rPr lang="en-US" sz="1500" b="1" err="1">
                <a:solidFill>
                  <a:srgbClr val="FF6600"/>
                </a:solidFill>
              </a:rPr>
              <a:t>Sagrillo</a:t>
            </a:r>
            <a:endParaRPr lang="en-US" sz="1500" b="1">
              <a:solidFill>
                <a:srgbClr val="FF6600"/>
              </a:solidFill>
            </a:endParaRPr>
          </a:p>
        </p:txBody>
      </p:sp>
      <p:sp>
        <p:nvSpPr>
          <p:cNvPr id="6" name="Rechteck 1"/>
          <p:cNvSpPr/>
          <p:nvPr/>
        </p:nvSpPr>
        <p:spPr>
          <a:xfrm>
            <a:off x="3126298" y="3760907"/>
            <a:ext cx="4254014" cy="553998"/>
          </a:xfrm>
          <a:prstGeom prst="rect">
            <a:avLst/>
          </a:prstGeom>
          <a:solidFill>
            <a:srgbClr val="FFFF00"/>
          </a:solidFill>
        </p:spPr>
        <p:txBody>
          <a:bodyPr wrap="square">
            <a:spAutoFit/>
          </a:bodyPr>
          <a:lstStyle/>
          <a:p>
            <a:pPr algn="ctr"/>
            <a:r>
              <a:rPr lang="hu-HU" sz="3000" b="1"/>
              <a:t>Köszönöm a figyelmet</a:t>
            </a:r>
            <a:endParaRPr lang="de-LU" sz="3000" b="1"/>
          </a:p>
        </p:txBody>
      </p:sp>
      <p:sp>
        <p:nvSpPr>
          <p:cNvPr id="7" name="Rechteck 6"/>
          <p:cNvSpPr/>
          <p:nvPr/>
        </p:nvSpPr>
        <p:spPr>
          <a:xfrm rot="20504447">
            <a:off x="2884976" y="2871928"/>
            <a:ext cx="3514873" cy="461665"/>
          </a:xfrm>
          <a:prstGeom prst="rect">
            <a:avLst/>
          </a:prstGeom>
          <a:solidFill>
            <a:schemeClr val="accent4">
              <a:lumMod val="60000"/>
              <a:lumOff val="40000"/>
            </a:schemeClr>
          </a:solidFill>
        </p:spPr>
        <p:txBody>
          <a:bodyPr wrap="none">
            <a:spAutoFit/>
          </a:bodyPr>
          <a:lstStyle/>
          <a:p>
            <a:pPr algn="ctr"/>
            <a:r>
              <a:rPr lang="fr-FR" sz="2400"/>
              <a:t>Merci pour votre attention</a:t>
            </a:r>
            <a:endParaRPr lang="de-LU" sz="2400"/>
          </a:p>
        </p:txBody>
      </p:sp>
      <p:sp>
        <p:nvSpPr>
          <p:cNvPr id="8" name="Rechteck 7"/>
          <p:cNvSpPr/>
          <p:nvPr/>
        </p:nvSpPr>
        <p:spPr>
          <a:xfrm rot="2712287">
            <a:off x="4400346" y="2208582"/>
            <a:ext cx="4080412" cy="461665"/>
          </a:xfrm>
          <a:prstGeom prst="rect">
            <a:avLst/>
          </a:prstGeom>
          <a:solidFill>
            <a:schemeClr val="accent1">
              <a:lumMod val="40000"/>
              <a:lumOff val="60000"/>
            </a:schemeClr>
          </a:solidFill>
        </p:spPr>
        <p:txBody>
          <a:bodyPr wrap="none">
            <a:spAutoFit/>
          </a:bodyPr>
          <a:lstStyle/>
          <a:p>
            <a:pPr algn="ctr"/>
            <a:r>
              <a:rPr lang="de-DE" sz="2400"/>
              <a:t>Danke für Ihre Aufmerksamkeit</a:t>
            </a:r>
            <a:endParaRPr lang="de-LU" sz="2400"/>
          </a:p>
        </p:txBody>
      </p:sp>
      <p:sp>
        <p:nvSpPr>
          <p:cNvPr id="9" name="Rechteck 8"/>
          <p:cNvSpPr/>
          <p:nvPr/>
        </p:nvSpPr>
        <p:spPr>
          <a:xfrm rot="20123759">
            <a:off x="1314852" y="1654995"/>
            <a:ext cx="3747822" cy="461665"/>
          </a:xfrm>
          <a:prstGeom prst="rect">
            <a:avLst/>
          </a:prstGeom>
          <a:solidFill>
            <a:srgbClr val="FFC000"/>
          </a:solidFill>
        </p:spPr>
        <p:txBody>
          <a:bodyPr wrap="none">
            <a:spAutoFit/>
          </a:bodyPr>
          <a:lstStyle/>
          <a:p>
            <a:pPr algn="ctr"/>
            <a:r>
              <a:rPr lang="de-LU" sz="2400"/>
              <a:t>Merci </a:t>
            </a:r>
            <a:r>
              <a:rPr lang="de-LU" sz="2400" err="1"/>
              <a:t>fir</a:t>
            </a:r>
            <a:r>
              <a:rPr lang="de-LU" sz="2400"/>
              <a:t> </a:t>
            </a:r>
            <a:r>
              <a:rPr lang="de-LU" sz="2400" err="1"/>
              <a:t>Äert</a:t>
            </a:r>
            <a:r>
              <a:rPr lang="de-LU" sz="2400"/>
              <a:t> </a:t>
            </a:r>
            <a:r>
              <a:rPr lang="de-LU" sz="2400" err="1"/>
              <a:t>Nolauschteren</a:t>
            </a:r>
            <a:endParaRPr lang="de-LU" sz="2400"/>
          </a:p>
        </p:txBody>
      </p:sp>
      <p:sp>
        <p:nvSpPr>
          <p:cNvPr id="10" name="Rechteck 10"/>
          <p:cNvSpPr/>
          <p:nvPr/>
        </p:nvSpPr>
        <p:spPr>
          <a:xfrm rot="19394740">
            <a:off x="1025402" y="2970995"/>
            <a:ext cx="3288558" cy="461665"/>
          </a:xfrm>
          <a:prstGeom prst="rect">
            <a:avLst/>
          </a:prstGeom>
          <a:solidFill>
            <a:srgbClr val="00B050"/>
          </a:solidFill>
        </p:spPr>
        <p:txBody>
          <a:bodyPr wrap="square">
            <a:spAutoFit/>
          </a:bodyPr>
          <a:lstStyle/>
          <a:p>
            <a:pPr algn="ctr"/>
            <a:r>
              <a:rPr lang="it-IT" sz="2400"/>
              <a:t>Grazie per l'attenzione</a:t>
            </a:r>
            <a:endParaRPr lang="de-LU" sz="2400"/>
          </a:p>
        </p:txBody>
      </p:sp>
      <p:sp>
        <p:nvSpPr>
          <p:cNvPr id="11" name="Rechteck 9"/>
          <p:cNvSpPr/>
          <p:nvPr/>
        </p:nvSpPr>
        <p:spPr>
          <a:xfrm rot="21239590">
            <a:off x="2801714" y="4854337"/>
            <a:ext cx="4020330" cy="461665"/>
          </a:xfrm>
          <a:prstGeom prst="rect">
            <a:avLst/>
          </a:prstGeom>
          <a:solidFill>
            <a:srgbClr val="92D050"/>
          </a:solidFill>
        </p:spPr>
        <p:txBody>
          <a:bodyPr wrap="square">
            <a:spAutoFit/>
          </a:bodyPr>
          <a:lstStyle/>
          <a:p>
            <a:pPr algn="ctr"/>
            <a:r>
              <a:rPr lang="fr-FR" sz="2400" err="1"/>
              <a:t>Thank</a:t>
            </a:r>
            <a:r>
              <a:rPr lang="fr-FR" sz="2400"/>
              <a:t> </a:t>
            </a:r>
            <a:r>
              <a:rPr lang="fr-FR" sz="2400" err="1"/>
              <a:t>you</a:t>
            </a:r>
            <a:r>
              <a:rPr lang="fr-FR" sz="2400"/>
              <a:t> for </a:t>
            </a:r>
            <a:r>
              <a:rPr lang="fr-FR" sz="2400" err="1"/>
              <a:t>your</a:t>
            </a:r>
            <a:r>
              <a:rPr lang="fr-FR" sz="2400"/>
              <a:t> attention</a:t>
            </a:r>
            <a:endParaRPr lang="de-LU" sz="2400"/>
          </a:p>
        </p:txBody>
      </p:sp>
    </p:spTree>
    <p:extLst>
      <p:ext uri="{BB962C8B-B14F-4D97-AF65-F5344CB8AC3E}">
        <p14:creationId xmlns:p14="http://schemas.microsoft.com/office/powerpoint/2010/main" val="3095368032"/>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800"/>
                                        <p:tgtEl>
                                          <p:spTgt spid="9"/>
                                        </p:tgtEl>
                                      </p:cBhvr>
                                    </p:animEffect>
                                    <p:anim calcmode="lin" valueType="num">
                                      <p:cBhvr>
                                        <p:cTn id="8" dur="1800" fill="hold"/>
                                        <p:tgtEl>
                                          <p:spTgt spid="9"/>
                                        </p:tgtEl>
                                        <p:attrNameLst>
                                          <p:attrName>ppt_x</p:attrName>
                                        </p:attrNameLst>
                                      </p:cBhvr>
                                      <p:tavLst>
                                        <p:tav tm="0">
                                          <p:val>
                                            <p:strVal val="#ppt_x"/>
                                          </p:val>
                                        </p:tav>
                                        <p:tav tm="100000">
                                          <p:val>
                                            <p:strVal val="#ppt_x"/>
                                          </p:val>
                                        </p:tav>
                                      </p:tavLst>
                                    </p:anim>
                                    <p:anim calcmode="lin" valueType="num">
                                      <p:cBhvr>
                                        <p:cTn id="9" dur="1800" fill="hold"/>
                                        <p:tgtEl>
                                          <p:spTgt spid="9"/>
                                        </p:tgtEl>
                                        <p:attrNameLst>
                                          <p:attrName>ppt_y</p:attrName>
                                        </p:attrNameLst>
                                      </p:cBhvr>
                                      <p:tavLst>
                                        <p:tav tm="0">
                                          <p:val>
                                            <p:strVal val="#ppt_y+.1"/>
                                          </p:val>
                                        </p:tav>
                                        <p:tav tm="100000">
                                          <p:val>
                                            <p:strVal val="#ppt_y"/>
                                          </p:val>
                                        </p:tav>
                                      </p:tavLst>
                                    </p:anim>
                                  </p:childTnLst>
                                </p:cTn>
                              </p:par>
                              <p:par>
                                <p:cTn id="10" presetID="6" presetClass="entr" presetSubtype="16" fill="hold" grpId="0" nodeType="withEffect">
                                  <p:stCondLst>
                                    <p:cond delay="20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par>
                                <p:cTn id="13" presetID="21" presetClass="entr" presetSubtype="1" fill="hold" grpId="0" nodeType="withEffect">
                                  <p:stCondLst>
                                    <p:cond delay="200"/>
                                  </p:stCondLst>
                                  <p:childTnLst>
                                    <p:set>
                                      <p:cBhvr>
                                        <p:cTn id="14" dur="1" fill="hold">
                                          <p:stCondLst>
                                            <p:cond delay="0"/>
                                          </p:stCondLst>
                                        </p:cTn>
                                        <p:tgtEl>
                                          <p:spTgt spid="10"/>
                                        </p:tgtEl>
                                        <p:attrNameLst>
                                          <p:attrName>style.visibility</p:attrName>
                                        </p:attrNameLst>
                                      </p:cBhvr>
                                      <p:to>
                                        <p:strVal val="visible"/>
                                      </p:to>
                                    </p:set>
                                    <p:animEffect transition="in" filter="wheel(1)">
                                      <p:cBhvr>
                                        <p:cTn id="15" dur="2000"/>
                                        <p:tgtEl>
                                          <p:spTgt spid="10"/>
                                        </p:tgtEl>
                                      </p:cBhvr>
                                    </p:animEffect>
                                  </p:childTnLst>
                                </p:cTn>
                              </p:par>
                              <p:par>
                                <p:cTn id="16" presetID="26" presetClass="entr" presetSubtype="0" fill="hold" grpId="0" nodeType="withEffect">
                                  <p:stCondLst>
                                    <p:cond delay="200"/>
                                  </p:stCondLst>
                                  <p:childTnLst>
                                    <p:set>
                                      <p:cBhvr>
                                        <p:cTn id="17" dur="1" fill="hold">
                                          <p:stCondLst>
                                            <p:cond delay="0"/>
                                          </p:stCondLst>
                                        </p:cTn>
                                        <p:tgtEl>
                                          <p:spTgt spid="7"/>
                                        </p:tgtEl>
                                        <p:attrNameLst>
                                          <p:attrName>style.visibility</p:attrName>
                                        </p:attrNameLst>
                                      </p:cBhvr>
                                      <p:to>
                                        <p:strVal val="visible"/>
                                      </p:to>
                                    </p:set>
                                    <p:animEffect transition="in" filter="wipe(down)">
                                      <p:cBhvr>
                                        <p:cTn id="18" dur="580">
                                          <p:stCondLst>
                                            <p:cond delay="0"/>
                                          </p:stCondLst>
                                        </p:cTn>
                                        <p:tgtEl>
                                          <p:spTgt spid="7"/>
                                        </p:tgtEl>
                                      </p:cBhvr>
                                    </p:animEffect>
                                    <p:anim calcmode="lin" valueType="num">
                                      <p:cBhvr>
                                        <p:cTn id="19"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4" dur="26">
                                          <p:stCondLst>
                                            <p:cond delay="650"/>
                                          </p:stCondLst>
                                        </p:cTn>
                                        <p:tgtEl>
                                          <p:spTgt spid="7"/>
                                        </p:tgtEl>
                                      </p:cBhvr>
                                      <p:to x="100000" y="60000"/>
                                    </p:animScale>
                                    <p:animScale>
                                      <p:cBhvr>
                                        <p:cTn id="25" dur="166" decel="50000">
                                          <p:stCondLst>
                                            <p:cond delay="676"/>
                                          </p:stCondLst>
                                        </p:cTn>
                                        <p:tgtEl>
                                          <p:spTgt spid="7"/>
                                        </p:tgtEl>
                                      </p:cBhvr>
                                      <p:to x="100000" y="100000"/>
                                    </p:animScale>
                                    <p:animScale>
                                      <p:cBhvr>
                                        <p:cTn id="26" dur="26">
                                          <p:stCondLst>
                                            <p:cond delay="1312"/>
                                          </p:stCondLst>
                                        </p:cTn>
                                        <p:tgtEl>
                                          <p:spTgt spid="7"/>
                                        </p:tgtEl>
                                      </p:cBhvr>
                                      <p:to x="100000" y="80000"/>
                                    </p:animScale>
                                    <p:animScale>
                                      <p:cBhvr>
                                        <p:cTn id="27" dur="166" decel="50000">
                                          <p:stCondLst>
                                            <p:cond delay="1338"/>
                                          </p:stCondLst>
                                        </p:cTn>
                                        <p:tgtEl>
                                          <p:spTgt spid="7"/>
                                        </p:tgtEl>
                                      </p:cBhvr>
                                      <p:to x="100000" y="100000"/>
                                    </p:animScale>
                                    <p:animScale>
                                      <p:cBhvr>
                                        <p:cTn id="28" dur="26">
                                          <p:stCondLst>
                                            <p:cond delay="1642"/>
                                          </p:stCondLst>
                                        </p:cTn>
                                        <p:tgtEl>
                                          <p:spTgt spid="7"/>
                                        </p:tgtEl>
                                      </p:cBhvr>
                                      <p:to x="100000" y="90000"/>
                                    </p:animScale>
                                    <p:animScale>
                                      <p:cBhvr>
                                        <p:cTn id="29" dur="166" decel="50000">
                                          <p:stCondLst>
                                            <p:cond delay="1668"/>
                                          </p:stCondLst>
                                        </p:cTn>
                                        <p:tgtEl>
                                          <p:spTgt spid="7"/>
                                        </p:tgtEl>
                                      </p:cBhvr>
                                      <p:to x="100000" y="100000"/>
                                    </p:animScale>
                                    <p:animScale>
                                      <p:cBhvr>
                                        <p:cTn id="30" dur="26">
                                          <p:stCondLst>
                                            <p:cond delay="1808"/>
                                          </p:stCondLst>
                                        </p:cTn>
                                        <p:tgtEl>
                                          <p:spTgt spid="7"/>
                                        </p:tgtEl>
                                      </p:cBhvr>
                                      <p:to x="100000" y="95000"/>
                                    </p:animScale>
                                    <p:animScale>
                                      <p:cBhvr>
                                        <p:cTn id="31" dur="166" decel="50000">
                                          <p:stCondLst>
                                            <p:cond delay="1834"/>
                                          </p:stCondLst>
                                        </p:cTn>
                                        <p:tgtEl>
                                          <p:spTgt spid="7"/>
                                        </p:tgtEl>
                                      </p:cBhvr>
                                      <p:to x="100000" y="100000"/>
                                    </p:animScale>
                                  </p:childTnLst>
                                </p:cTn>
                              </p:par>
                              <p:par>
                                <p:cTn id="32" presetID="31" presetClass="entr" presetSubtype="0" fill="hold" grpId="0" nodeType="withEffect">
                                  <p:stCondLst>
                                    <p:cond delay="400"/>
                                  </p:stCondLst>
                                  <p:childTnLst>
                                    <p:set>
                                      <p:cBhvr>
                                        <p:cTn id="33" dur="1" fill="hold">
                                          <p:stCondLst>
                                            <p:cond delay="0"/>
                                          </p:stCondLst>
                                        </p:cTn>
                                        <p:tgtEl>
                                          <p:spTgt spid="6"/>
                                        </p:tgtEl>
                                        <p:attrNameLst>
                                          <p:attrName>style.visibility</p:attrName>
                                        </p:attrNameLst>
                                      </p:cBhvr>
                                      <p:to>
                                        <p:strVal val="visible"/>
                                      </p:to>
                                    </p:set>
                                    <p:anim calcmode="lin" valueType="num">
                                      <p:cBhvr>
                                        <p:cTn id="34" dur="3900" fill="hold"/>
                                        <p:tgtEl>
                                          <p:spTgt spid="6"/>
                                        </p:tgtEl>
                                        <p:attrNameLst>
                                          <p:attrName>ppt_w</p:attrName>
                                        </p:attrNameLst>
                                      </p:cBhvr>
                                      <p:tavLst>
                                        <p:tav tm="0">
                                          <p:val>
                                            <p:fltVal val="0"/>
                                          </p:val>
                                        </p:tav>
                                        <p:tav tm="100000">
                                          <p:val>
                                            <p:strVal val="#ppt_w"/>
                                          </p:val>
                                        </p:tav>
                                      </p:tavLst>
                                    </p:anim>
                                    <p:anim calcmode="lin" valueType="num">
                                      <p:cBhvr>
                                        <p:cTn id="35" dur="3900" fill="hold"/>
                                        <p:tgtEl>
                                          <p:spTgt spid="6"/>
                                        </p:tgtEl>
                                        <p:attrNameLst>
                                          <p:attrName>ppt_h</p:attrName>
                                        </p:attrNameLst>
                                      </p:cBhvr>
                                      <p:tavLst>
                                        <p:tav tm="0">
                                          <p:val>
                                            <p:fltVal val="0"/>
                                          </p:val>
                                        </p:tav>
                                        <p:tav tm="100000">
                                          <p:val>
                                            <p:strVal val="#ppt_h"/>
                                          </p:val>
                                        </p:tav>
                                      </p:tavLst>
                                    </p:anim>
                                    <p:anim calcmode="lin" valueType="num">
                                      <p:cBhvr>
                                        <p:cTn id="36" dur="3900" fill="hold"/>
                                        <p:tgtEl>
                                          <p:spTgt spid="6"/>
                                        </p:tgtEl>
                                        <p:attrNameLst>
                                          <p:attrName>style.rotation</p:attrName>
                                        </p:attrNameLst>
                                      </p:cBhvr>
                                      <p:tavLst>
                                        <p:tav tm="0">
                                          <p:val>
                                            <p:fltVal val="90"/>
                                          </p:val>
                                        </p:tav>
                                        <p:tav tm="100000">
                                          <p:val>
                                            <p:fltVal val="0"/>
                                          </p:val>
                                        </p:tav>
                                      </p:tavLst>
                                    </p:anim>
                                    <p:animEffect transition="in" filter="fade">
                                      <p:cBhvr>
                                        <p:cTn id="37" dur="3900"/>
                                        <p:tgtEl>
                                          <p:spTgt spid="6"/>
                                        </p:tgtEl>
                                      </p:cBhvr>
                                    </p:animEffect>
                                  </p:childTnLst>
                                </p:cTn>
                              </p:par>
                              <p:par>
                                <p:cTn id="38" presetID="26" presetClass="entr" presetSubtype="0" fill="hold" grpId="0" nodeType="withEffect">
                                  <p:stCondLst>
                                    <p:cond delay="200"/>
                                  </p:stCondLst>
                                  <p:childTnLst>
                                    <p:set>
                                      <p:cBhvr>
                                        <p:cTn id="39" dur="1" fill="hold">
                                          <p:stCondLst>
                                            <p:cond delay="0"/>
                                          </p:stCondLst>
                                        </p:cTn>
                                        <p:tgtEl>
                                          <p:spTgt spid="11"/>
                                        </p:tgtEl>
                                        <p:attrNameLst>
                                          <p:attrName>style.visibility</p:attrName>
                                        </p:attrNameLst>
                                      </p:cBhvr>
                                      <p:to>
                                        <p:strVal val="visible"/>
                                      </p:to>
                                    </p:set>
                                    <p:animEffect transition="in" filter="wipe(down)">
                                      <p:cBhvr>
                                        <p:cTn id="40" dur="580">
                                          <p:stCondLst>
                                            <p:cond delay="0"/>
                                          </p:stCondLst>
                                        </p:cTn>
                                        <p:tgtEl>
                                          <p:spTgt spid="11"/>
                                        </p:tgtEl>
                                      </p:cBhvr>
                                    </p:animEffect>
                                    <p:anim calcmode="lin" valueType="num">
                                      <p:cBhvr>
                                        <p:cTn id="41"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46" dur="26">
                                          <p:stCondLst>
                                            <p:cond delay="650"/>
                                          </p:stCondLst>
                                        </p:cTn>
                                        <p:tgtEl>
                                          <p:spTgt spid="11"/>
                                        </p:tgtEl>
                                      </p:cBhvr>
                                      <p:to x="100000" y="60000"/>
                                    </p:animScale>
                                    <p:animScale>
                                      <p:cBhvr>
                                        <p:cTn id="47" dur="166" decel="50000">
                                          <p:stCondLst>
                                            <p:cond delay="676"/>
                                          </p:stCondLst>
                                        </p:cTn>
                                        <p:tgtEl>
                                          <p:spTgt spid="11"/>
                                        </p:tgtEl>
                                      </p:cBhvr>
                                      <p:to x="100000" y="100000"/>
                                    </p:animScale>
                                    <p:animScale>
                                      <p:cBhvr>
                                        <p:cTn id="48" dur="26">
                                          <p:stCondLst>
                                            <p:cond delay="1312"/>
                                          </p:stCondLst>
                                        </p:cTn>
                                        <p:tgtEl>
                                          <p:spTgt spid="11"/>
                                        </p:tgtEl>
                                      </p:cBhvr>
                                      <p:to x="100000" y="80000"/>
                                    </p:animScale>
                                    <p:animScale>
                                      <p:cBhvr>
                                        <p:cTn id="49" dur="166" decel="50000">
                                          <p:stCondLst>
                                            <p:cond delay="1338"/>
                                          </p:stCondLst>
                                        </p:cTn>
                                        <p:tgtEl>
                                          <p:spTgt spid="11"/>
                                        </p:tgtEl>
                                      </p:cBhvr>
                                      <p:to x="100000" y="100000"/>
                                    </p:animScale>
                                    <p:animScale>
                                      <p:cBhvr>
                                        <p:cTn id="50" dur="26">
                                          <p:stCondLst>
                                            <p:cond delay="1642"/>
                                          </p:stCondLst>
                                        </p:cTn>
                                        <p:tgtEl>
                                          <p:spTgt spid="11"/>
                                        </p:tgtEl>
                                      </p:cBhvr>
                                      <p:to x="100000" y="90000"/>
                                    </p:animScale>
                                    <p:animScale>
                                      <p:cBhvr>
                                        <p:cTn id="51" dur="166" decel="50000">
                                          <p:stCondLst>
                                            <p:cond delay="1668"/>
                                          </p:stCondLst>
                                        </p:cTn>
                                        <p:tgtEl>
                                          <p:spTgt spid="11"/>
                                        </p:tgtEl>
                                      </p:cBhvr>
                                      <p:to x="100000" y="100000"/>
                                    </p:animScale>
                                    <p:animScale>
                                      <p:cBhvr>
                                        <p:cTn id="52" dur="26">
                                          <p:stCondLst>
                                            <p:cond delay="1808"/>
                                          </p:stCondLst>
                                        </p:cTn>
                                        <p:tgtEl>
                                          <p:spTgt spid="11"/>
                                        </p:tgtEl>
                                      </p:cBhvr>
                                      <p:to x="100000" y="95000"/>
                                    </p:animScale>
                                    <p:animScale>
                                      <p:cBhvr>
                                        <p:cTn id="53"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Concept des apprentissages</a:t>
            </a:r>
            <a:endParaRPr lang="de-DE"/>
          </a:p>
        </p:txBody>
      </p:sp>
      <p:sp>
        <p:nvSpPr>
          <p:cNvPr id="3" name="Content Placeholder 2"/>
          <p:cNvSpPr>
            <a:spLocks noGrp="1"/>
          </p:cNvSpPr>
          <p:nvPr>
            <p:ph idx="1"/>
          </p:nvPr>
        </p:nvSpPr>
        <p:spPr>
          <a:xfrm>
            <a:off x="457200" y="1700213"/>
            <a:ext cx="8229600" cy="4029075"/>
          </a:xfrm>
        </p:spPr>
        <p:txBody>
          <a:bodyPr>
            <a:normAutofit/>
          </a:bodyPr>
          <a:lstStyle/>
          <a:p>
            <a:r>
              <a:rPr lang="fr-FR" smtClean="0"/>
              <a:t>Apprentissages </a:t>
            </a:r>
            <a:r>
              <a:rPr lang="fr-FR"/>
              <a:t>formel, non-formel et informel </a:t>
            </a:r>
            <a:r>
              <a:rPr lang="fr-FR" smtClean="0"/>
              <a:t>supposés </a:t>
            </a:r>
            <a:r>
              <a:rPr lang="fr-FR"/>
              <a:t>connu </a:t>
            </a:r>
            <a:r>
              <a:rPr lang="fr-FR" smtClean="0"/>
              <a:t>en ce qui concerne leurs orientations  générales</a:t>
            </a:r>
          </a:p>
          <a:p>
            <a:endParaRPr lang="fr-FR" smtClean="0"/>
          </a:p>
          <a:p>
            <a:r>
              <a:rPr lang="fr-FR" smtClean="0"/>
              <a:t>Cependant moins évidents concernant la pédagogie musicale</a:t>
            </a:r>
          </a:p>
          <a:p>
            <a:endParaRPr lang="en-GB" sz="1200"/>
          </a:p>
          <a:p>
            <a:pPr lvl="1"/>
            <a:endParaRPr lang="en-GB"/>
          </a:p>
          <a:p>
            <a:pPr lvl="1"/>
            <a:endParaRPr lang="en-GB"/>
          </a:p>
        </p:txBody>
      </p:sp>
      <p:sp>
        <p:nvSpPr>
          <p:cNvPr id="4" name="Slide Number Placeholder 3"/>
          <p:cNvSpPr>
            <a:spLocks noGrp="1"/>
          </p:cNvSpPr>
          <p:nvPr>
            <p:ph type="sldNum" sz="quarter" idx="12"/>
          </p:nvPr>
        </p:nvSpPr>
        <p:spPr/>
        <p:txBody>
          <a:bodyPr/>
          <a:lstStyle/>
          <a:p>
            <a:fld id="{5D850D45-E6CD-1E47-8700-F1192548FD56}" type="slidenum">
              <a:rPr lang="de-DE" smtClean="0"/>
              <a:t>3</a:t>
            </a:fld>
            <a:endParaRPr lang="de-DE"/>
          </a:p>
        </p:txBody>
      </p:sp>
    </p:spTree>
    <p:extLst>
      <p:ext uri="{BB962C8B-B14F-4D97-AF65-F5344CB8AC3E}">
        <p14:creationId xmlns:p14="http://schemas.microsoft.com/office/powerpoint/2010/main" val="11047653"/>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fr-FR" smtClean="0"/>
              <a:t>Caractéristiques</a:t>
            </a:r>
            <a:endParaRPr lang="fr-FR"/>
          </a:p>
        </p:txBody>
      </p:sp>
      <p:sp>
        <p:nvSpPr>
          <p:cNvPr id="3" name="Content Placeholder 2"/>
          <p:cNvSpPr>
            <a:spLocks noGrp="1"/>
          </p:cNvSpPr>
          <p:nvPr>
            <p:ph idx="1"/>
          </p:nvPr>
        </p:nvSpPr>
        <p:spPr>
          <a:xfrm>
            <a:off x="457200" y="765806"/>
            <a:ext cx="8229600" cy="6092194"/>
          </a:xfrm>
        </p:spPr>
        <p:txBody>
          <a:bodyPr>
            <a:normAutofit fontScale="92500" lnSpcReduction="20000"/>
          </a:bodyPr>
          <a:lstStyle/>
          <a:p>
            <a:pPr marL="0" indent="0">
              <a:buNone/>
            </a:pPr>
            <a:endParaRPr lang="fr-FR" smtClean="0"/>
          </a:p>
          <a:p>
            <a:r>
              <a:rPr lang="fr-FR" smtClean="0"/>
              <a:t>4 critères régissant l’action des apprentissages</a:t>
            </a:r>
          </a:p>
          <a:p>
            <a:pPr lvl="4"/>
            <a:r>
              <a:rPr lang="fr-FR" smtClean="0"/>
              <a:t>Selon Thierry </a:t>
            </a:r>
            <a:r>
              <a:rPr lang="fr-FR" err="1" smtClean="0"/>
              <a:t>Ardouin</a:t>
            </a:r>
            <a:endParaRPr lang="fr-FR" smtClean="0"/>
          </a:p>
          <a:p>
            <a:pPr lvl="4"/>
            <a:endParaRPr lang="fr-FR" smtClean="0"/>
          </a:p>
          <a:p>
            <a:pPr marL="971550" lvl="1" indent="-514350">
              <a:buFont typeface="+mj-lt"/>
              <a:buAutoNum type="arabicPeriod"/>
            </a:pPr>
            <a:r>
              <a:rPr lang="fr-FR" smtClean="0"/>
              <a:t>Ils ont lieu dans les institutions publiques …</a:t>
            </a:r>
          </a:p>
          <a:p>
            <a:pPr marL="971550" lvl="1" indent="-514350">
              <a:buFont typeface="+mj-lt"/>
              <a:buAutoNum type="arabicPeriod"/>
            </a:pPr>
            <a:r>
              <a:rPr lang="fr-FR" smtClean="0"/>
              <a:t>… ou non-publiques</a:t>
            </a:r>
          </a:p>
          <a:p>
            <a:pPr marL="971550" lvl="1" indent="-514350">
              <a:buFont typeface="+mj-lt"/>
              <a:buAutoNum type="arabicPeriod"/>
            </a:pPr>
            <a:r>
              <a:rPr lang="fr-FR" smtClean="0"/>
              <a:t>Ils sont organisés pour un public cible et …</a:t>
            </a:r>
          </a:p>
          <a:p>
            <a:pPr marL="971550" lvl="1" indent="-514350">
              <a:buFont typeface="+mj-lt"/>
              <a:buAutoNum type="arabicPeriod"/>
            </a:pPr>
            <a:r>
              <a:rPr lang="fr-FR" smtClean="0"/>
              <a:t>… avec des objectifs définis</a:t>
            </a:r>
          </a:p>
          <a:p>
            <a:pPr marL="971550" lvl="1" indent="-514350">
              <a:buFont typeface="+mj-lt"/>
              <a:buAutoNum type="arabicPeriod"/>
            </a:pPr>
            <a:endParaRPr lang="fr-FR" smtClean="0"/>
          </a:p>
          <a:p>
            <a:pPr marL="571500" indent="-514350">
              <a:lnSpc>
                <a:spcPct val="130000"/>
              </a:lnSpc>
            </a:pPr>
            <a:r>
              <a:rPr lang="fr-FR" smtClean="0"/>
              <a:t>L‘apprentissage </a:t>
            </a:r>
            <a:r>
              <a:rPr lang="fr-FR" b="1" smtClean="0">
                <a:solidFill>
                  <a:srgbClr val="FF0000"/>
                </a:solidFill>
              </a:rPr>
              <a:t>formel</a:t>
            </a:r>
            <a:r>
              <a:rPr lang="fr-FR" smtClean="0">
                <a:solidFill>
                  <a:srgbClr val="FF0000"/>
                </a:solidFill>
              </a:rPr>
              <a:t> </a:t>
            </a:r>
            <a:r>
              <a:rPr lang="fr-FR" smtClean="0"/>
              <a:t>répond aux 4 critères</a:t>
            </a:r>
          </a:p>
          <a:p>
            <a:pPr marL="571500" indent="-514350">
              <a:lnSpc>
                <a:spcPct val="120000"/>
              </a:lnSpc>
            </a:pPr>
            <a:r>
              <a:rPr lang="fr-FR" smtClean="0"/>
              <a:t>L‘apprentissage </a:t>
            </a:r>
            <a:r>
              <a:rPr lang="fr-FR" b="1" smtClean="0">
                <a:solidFill>
                  <a:srgbClr val="FF0000"/>
                </a:solidFill>
              </a:rPr>
              <a:t>non-formel</a:t>
            </a:r>
            <a:r>
              <a:rPr lang="fr-FR" smtClean="0"/>
              <a:t> répond aux </a:t>
            </a:r>
            <a:br>
              <a:rPr lang="fr-FR" smtClean="0"/>
            </a:br>
            <a:r>
              <a:rPr lang="fr-FR" smtClean="0"/>
              <a:t>3 derniers critères</a:t>
            </a:r>
          </a:p>
          <a:p>
            <a:pPr marL="571500" indent="-514350">
              <a:lnSpc>
                <a:spcPct val="120000"/>
              </a:lnSpc>
            </a:pPr>
            <a:r>
              <a:rPr lang="fr-FR" smtClean="0"/>
              <a:t>L‘apprentissage </a:t>
            </a:r>
            <a:r>
              <a:rPr lang="fr-FR" b="1" smtClean="0">
                <a:solidFill>
                  <a:srgbClr val="FF0000"/>
                </a:solidFill>
              </a:rPr>
              <a:t>informel</a:t>
            </a:r>
            <a:r>
              <a:rPr lang="fr-FR" smtClean="0">
                <a:solidFill>
                  <a:srgbClr val="FF0000"/>
                </a:solidFill>
              </a:rPr>
              <a:t> </a:t>
            </a:r>
            <a:r>
              <a:rPr lang="fr-FR" smtClean="0"/>
              <a:t>ne répond pas directement à un des 4 critères</a:t>
            </a:r>
          </a:p>
        </p:txBody>
      </p:sp>
      <p:sp>
        <p:nvSpPr>
          <p:cNvPr id="4" name="Slide Number Placeholder 3"/>
          <p:cNvSpPr>
            <a:spLocks noGrp="1"/>
          </p:cNvSpPr>
          <p:nvPr>
            <p:ph type="sldNum" sz="quarter" idx="12"/>
          </p:nvPr>
        </p:nvSpPr>
        <p:spPr/>
        <p:txBody>
          <a:bodyPr/>
          <a:lstStyle/>
          <a:p>
            <a:fld id="{5D850D45-E6CD-1E47-8700-F1192548FD56}" type="slidenum">
              <a:rPr lang="fr-FR" smtClean="0"/>
              <a:t>4</a:t>
            </a:fld>
            <a:endParaRPr lang="fr-FR"/>
          </a:p>
        </p:txBody>
      </p:sp>
    </p:spTree>
    <p:extLst>
      <p:ext uri="{BB962C8B-B14F-4D97-AF65-F5344CB8AC3E}">
        <p14:creationId xmlns:p14="http://schemas.microsoft.com/office/powerpoint/2010/main" val="2305164263"/>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circle(in)">
                                      <p:cBhvr>
                                        <p:cTn id="7" dur="2000"/>
                                        <p:tgtEl>
                                          <p:spTgt spid="3">
                                            <p:txEl>
                                              <p:pRg st="9" end="9"/>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0" end="10"/>
                                            </p:txEl>
                                          </p:spTgt>
                                        </p:tgtEl>
                                        <p:attrNameLst>
                                          <p:attrName>style.visibility</p:attrName>
                                        </p:attrNameLst>
                                      </p:cBhvr>
                                      <p:to>
                                        <p:strVal val="visible"/>
                                      </p:to>
                                    </p:set>
                                    <p:animEffect transition="in" filter="circle(in)">
                                      <p:cBhvr>
                                        <p:cTn id="10" dur="2000"/>
                                        <p:tgtEl>
                                          <p:spTgt spid="3">
                                            <p:txEl>
                                              <p:pRg st="10" end="10"/>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animEffect transition="in" filter="circle(in)">
                                      <p:cBhvr>
                                        <p:cTn id="13"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fr-FR" smtClean="0"/>
              <a:t>A considérer !</a:t>
            </a:r>
            <a:endParaRPr lang="fr-FR"/>
          </a:p>
        </p:txBody>
      </p:sp>
      <p:sp>
        <p:nvSpPr>
          <p:cNvPr id="3" name="Content Placeholder 2"/>
          <p:cNvSpPr>
            <a:spLocks noGrp="1"/>
          </p:cNvSpPr>
          <p:nvPr>
            <p:ph idx="1"/>
          </p:nvPr>
        </p:nvSpPr>
        <p:spPr>
          <a:xfrm>
            <a:off x="592282" y="1143000"/>
            <a:ext cx="8229600" cy="5213350"/>
          </a:xfrm>
        </p:spPr>
        <p:txBody>
          <a:bodyPr>
            <a:normAutofit/>
          </a:bodyPr>
          <a:lstStyle/>
          <a:p>
            <a:r>
              <a:rPr lang="fr-FR" smtClean="0"/>
              <a:t>L‘</a:t>
            </a:r>
            <a:r>
              <a:rPr lang="fr-FR" b="1" smtClean="0">
                <a:solidFill>
                  <a:srgbClr val="FF0000"/>
                </a:solidFill>
              </a:rPr>
              <a:t>obligation</a:t>
            </a:r>
            <a:r>
              <a:rPr lang="fr-FR" smtClean="0"/>
              <a:t> de scolarité concernant l‘apprentissage </a:t>
            </a:r>
            <a:r>
              <a:rPr lang="fr-FR" b="1" smtClean="0">
                <a:solidFill>
                  <a:srgbClr val="FF0000"/>
                </a:solidFill>
              </a:rPr>
              <a:t>formel</a:t>
            </a:r>
          </a:p>
          <a:p>
            <a:pPr lvl="1"/>
            <a:r>
              <a:rPr lang="fr-FR" smtClean="0"/>
              <a:t>(toutefois jusqu‘à la limite d‘âge légal de scolarité)</a:t>
            </a:r>
          </a:p>
          <a:p>
            <a:r>
              <a:rPr lang="fr-FR" smtClean="0"/>
              <a:t>Critère souvent oublié dans le discours scientifique : L‘apprentissage dans l‘enseignement général est </a:t>
            </a:r>
            <a:r>
              <a:rPr lang="fr-FR" b="1" smtClean="0">
                <a:solidFill>
                  <a:srgbClr val="FF0000"/>
                </a:solidFill>
              </a:rPr>
              <a:t>formel</a:t>
            </a:r>
            <a:r>
              <a:rPr lang="fr-FR" smtClean="0">
                <a:solidFill>
                  <a:srgbClr val="FF0000"/>
                </a:solidFill>
              </a:rPr>
              <a:t> </a:t>
            </a:r>
            <a:r>
              <a:rPr lang="fr-FR" b="1" u="sng" smtClean="0"/>
              <a:t>et</a:t>
            </a:r>
            <a:r>
              <a:rPr lang="fr-FR" smtClean="0"/>
              <a:t> </a:t>
            </a:r>
            <a:r>
              <a:rPr lang="fr-FR" b="1" smtClean="0">
                <a:solidFill>
                  <a:srgbClr val="FF0000"/>
                </a:solidFill>
              </a:rPr>
              <a:t>obligatoire</a:t>
            </a:r>
          </a:p>
          <a:p>
            <a:r>
              <a:rPr lang="fr-FR" smtClean="0"/>
              <a:t>L‘apprentissage de musique dans l‘enseignement musical spécialisé </a:t>
            </a:r>
            <a:r>
              <a:rPr lang="fr-FR" b="1" smtClean="0">
                <a:solidFill>
                  <a:srgbClr val="FF0000"/>
                </a:solidFill>
              </a:rPr>
              <a:t>n‘est pas obligatoire</a:t>
            </a:r>
            <a:r>
              <a:rPr lang="fr-FR" smtClean="0"/>
              <a:t>,</a:t>
            </a:r>
            <a:r>
              <a:rPr lang="fr-FR" b="1" smtClean="0">
                <a:solidFill>
                  <a:srgbClr val="FF0000"/>
                </a:solidFill>
              </a:rPr>
              <a:t> </a:t>
            </a:r>
            <a:r>
              <a:rPr lang="fr-FR" smtClean="0"/>
              <a:t>et il est</a:t>
            </a:r>
            <a:r>
              <a:rPr lang="fr-FR" b="1" smtClean="0">
                <a:solidFill>
                  <a:srgbClr val="FF0000"/>
                </a:solidFill>
              </a:rPr>
              <a:t> non-formel</a:t>
            </a:r>
            <a:endParaRPr lang="fr-FR" b="1" smtClean="0"/>
          </a:p>
        </p:txBody>
      </p:sp>
      <p:sp>
        <p:nvSpPr>
          <p:cNvPr id="4" name="Slide Number Placeholder 3"/>
          <p:cNvSpPr>
            <a:spLocks noGrp="1"/>
          </p:cNvSpPr>
          <p:nvPr>
            <p:ph type="sldNum" sz="quarter" idx="12"/>
          </p:nvPr>
        </p:nvSpPr>
        <p:spPr/>
        <p:txBody>
          <a:bodyPr/>
          <a:lstStyle/>
          <a:p>
            <a:fld id="{5D850D45-E6CD-1E47-8700-F1192548FD56}" type="slidenum">
              <a:rPr lang="fr-FR" smtClean="0"/>
              <a:t>5</a:t>
            </a:fld>
            <a:endParaRPr lang="fr-FR"/>
          </a:p>
        </p:txBody>
      </p:sp>
    </p:spTree>
    <p:extLst>
      <p:ext uri="{BB962C8B-B14F-4D97-AF65-F5344CB8AC3E}">
        <p14:creationId xmlns:p14="http://schemas.microsoft.com/office/powerpoint/2010/main" val="2131718706"/>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fr-FR" smtClean="0"/>
              <a:t>L‘apprentissage informel</a:t>
            </a:r>
            <a:endParaRPr lang="fr-FR"/>
          </a:p>
        </p:txBody>
      </p:sp>
      <p:sp>
        <p:nvSpPr>
          <p:cNvPr id="3" name="Content Placeholder 2"/>
          <p:cNvSpPr>
            <a:spLocks noGrp="1"/>
          </p:cNvSpPr>
          <p:nvPr>
            <p:ph idx="1"/>
          </p:nvPr>
        </p:nvSpPr>
        <p:spPr>
          <a:xfrm>
            <a:off x="457200" y="1143000"/>
            <a:ext cx="8229600" cy="5213350"/>
          </a:xfrm>
        </p:spPr>
        <p:txBody>
          <a:bodyPr>
            <a:normAutofit/>
          </a:bodyPr>
          <a:lstStyle/>
          <a:p>
            <a:r>
              <a:rPr lang="fr-FR" smtClean="0"/>
              <a:t>Il existe trois sous-catégories</a:t>
            </a:r>
          </a:p>
          <a:p>
            <a:pPr lvl="4"/>
            <a:r>
              <a:rPr lang="fr-FR" smtClean="0"/>
              <a:t>Selon Daniel </a:t>
            </a:r>
            <a:r>
              <a:rPr lang="fr-FR" err="1" smtClean="0"/>
              <a:t>Schugurensky</a:t>
            </a:r>
            <a:r>
              <a:rPr lang="fr-FR" smtClean="0"/>
              <a:t> </a:t>
            </a:r>
          </a:p>
          <a:p>
            <a:pPr marL="971550" lvl="1" indent="-514350">
              <a:buFont typeface="+mj-lt"/>
              <a:buAutoNum type="arabicPeriod"/>
            </a:pPr>
            <a:r>
              <a:rPr lang="fr-FR" smtClean="0"/>
              <a:t>L’apprentissage autodirigé sans l’appui d’un pédagogue </a:t>
            </a:r>
          </a:p>
          <a:p>
            <a:pPr marL="971550" lvl="1" indent="-514350">
              <a:buFont typeface="+mj-lt"/>
              <a:buAutoNum type="arabicPeriod"/>
            </a:pPr>
            <a:r>
              <a:rPr lang="fr-FR" smtClean="0"/>
              <a:t>L’apprentissage fortuit, c’est-à-dire, l’intention d’apprendre n’existe pas au départ</a:t>
            </a:r>
          </a:p>
          <a:p>
            <a:pPr marL="971550" lvl="1" indent="-514350">
              <a:buFont typeface="+mj-lt"/>
              <a:buAutoNum type="arabicPeriod"/>
            </a:pPr>
            <a:r>
              <a:rPr lang="fr-FR" smtClean="0"/>
              <a:t>L’apprentissage informel par la socialisation</a:t>
            </a:r>
          </a:p>
          <a:p>
            <a:pPr lvl="2"/>
            <a:r>
              <a:rPr lang="fr-FR" smtClean="0"/>
              <a:t>Par exemple : l’acquisition de normes et de valeurs de façon inconsciente dans la vie quotidienne </a:t>
            </a:r>
          </a:p>
        </p:txBody>
      </p:sp>
      <p:sp>
        <p:nvSpPr>
          <p:cNvPr id="4" name="Slide Number Placeholder 3"/>
          <p:cNvSpPr>
            <a:spLocks noGrp="1"/>
          </p:cNvSpPr>
          <p:nvPr>
            <p:ph type="sldNum" sz="quarter" idx="12"/>
          </p:nvPr>
        </p:nvSpPr>
        <p:spPr/>
        <p:txBody>
          <a:bodyPr/>
          <a:lstStyle/>
          <a:p>
            <a:fld id="{5D850D45-E6CD-1E47-8700-F1192548FD56}" type="slidenum">
              <a:rPr lang="fr-FR" smtClean="0"/>
              <a:t>6</a:t>
            </a:fld>
            <a:endParaRPr lang="fr-FR"/>
          </a:p>
        </p:txBody>
      </p:sp>
    </p:spTree>
    <p:extLst>
      <p:ext uri="{BB962C8B-B14F-4D97-AF65-F5344CB8AC3E}">
        <p14:creationId xmlns:p14="http://schemas.microsoft.com/office/powerpoint/2010/main" val="304296052"/>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fr-FR" smtClean="0"/>
              <a:t>Les catégories d’apprentissage en éducation musicale (1)</a:t>
            </a:r>
            <a:endParaRPr lang="fr-FR"/>
          </a:p>
        </p:txBody>
      </p:sp>
      <p:sp>
        <p:nvSpPr>
          <p:cNvPr id="3" name="Inhaltsplatzhalter 2"/>
          <p:cNvSpPr>
            <a:spLocks noGrp="1"/>
          </p:cNvSpPr>
          <p:nvPr>
            <p:ph idx="1"/>
          </p:nvPr>
        </p:nvSpPr>
        <p:spPr>
          <a:xfrm>
            <a:off x="457200" y="1600200"/>
            <a:ext cx="8229600" cy="5121275"/>
          </a:xfrm>
        </p:spPr>
        <p:txBody>
          <a:bodyPr>
            <a:normAutofit/>
          </a:bodyPr>
          <a:lstStyle/>
          <a:p>
            <a:r>
              <a:rPr lang="fr-FR" smtClean="0"/>
              <a:t>L’apprentissage musical </a:t>
            </a:r>
            <a:r>
              <a:rPr lang="fr-FR" b="1" smtClean="0">
                <a:solidFill>
                  <a:srgbClr val="FF0000"/>
                </a:solidFill>
              </a:rPr>
              <a:t>formel</a:t>
            </a:r>
            <a:r>
              <a:rPr lang="fr-FR" smtClean="0">
                <a:solidFill>
                  <a:srgbClr val="FF0000"/>
                </a:solidFill>
              </a:rPr>
              <a:t> </a:t>
            </a:r>
            <a:r>
              <a:rPr lang="fr-FR" smtClean="0"/>
              <a:t>a lieu dans l’enseignement général primaire et secondaire</a:t>
            </a:r>
          </a:p>
          <a:p>
            <a:endParaRPr lang="fr-FR" smtClean="0"/>
          </a:p>
          <a:p>
            <a:r>
              <a:rPr lang="fr-FR" smtClean="0"/>
              <a:t>L’apprentissage musical </a:t>
            </a:r>
            <a:r>
              <a:rPr lang="fr-FR" b="1" smtClean="0">
                <a:solidFill>
                  <a:srgbClr val="FF0000"/>
                </a:solidFill>
              </a:rPr>
              <a:t>non-formel</a:t>
            </a:r>
            <a:r>
              <a:rPr lang="fr-FR" smtClean="0"/>
              <a:t> a lieu dans les écoles et conservatoires de musique</a:t>
            </a:r>
          </a:p>
          <a:p>
            <a:pPr lvl="1"/>
            <a:r>
              <a:rPr lang="fr-FR" smtClean="0"/>
              <a:t>Critères (cf. en haut)</a:t>
            </a:r>
          </a:p>
          <a:p>
            <a:pPr lvl="2"/>
            <a:r>
              <a:rPr lang="fr-FR" smtClean="0"/>
              <a:t>Pas obligatoire</a:t>
            </a:r>
          </a:p>
          <a:p>
            <a:pPr lvl="2"/>
            <a:r>
              <a:rPr lang="fr-FR" smtClean="0"/>
              <a:t>Pour un public cible</a:t>
            </a:r>
          </a:p>
          <a:p>
            <a:pPr lvl="2"/>
            <a:r>
              <a:rPr lang="fr-FR" smtClean="0"/>
              <a:t>Objectifs définis</a:t>
            </a:r>
          </a:p>
          <a:p>
            <a:pPr lvl="2"/>
            <a:r>
              <a:rPr lang="fr-FR" smtClean="0"/>
              <a:t>Evaluation</a:t>
            </a:r>
          </a:p>
          <a:p>
            <a:pPr lvl="2"/>
            <a:endParaRPr lang="fr-FR"/>
          </a:p>
        </p:txBody>
      </p:sp>
      <p:sp>
        <p:nvSpPr>
          <p:cNvPr id="4" name="Foliennummernplatzhalter 3"/>
          <p:cNvSpPr>
            <a:spLocks noGrp="1"/>
          </p:cNvSpPr>
          <p:nvPr>
            <p:ph type="sldNum" sz="quarter" idx="12"/>
          </p:nvPr>
        </p:nvSpPr>
        <p:spPr/>
        <p:txBody>
          <a:bodyPr/>
          <a:lstStyle/>
          <a:p>
            <a:fld id="{5D850D45-E6CD-1E47-8700-F1192548FD56}" type="slidenum">
              <a:rPr lang="fr-FR" smtClean="0"/>
              <a:t>7</a:t>
            </a:fld>
            <a:endParaRPr lang="fr-FR"/>
          </a:p>
        </p:txBody>
      </p:sp>
    </p:spTree>
    <p:extLst>
      <p:ext uri="{BB962C8B-B14F-4D97-AF65-F5344CB8AC3E}">
        <p14:creationId xmlns:p14="http://schemas.microsoft.com/office/powerpoint/2010/main" val="476521438"/>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fr-FR" smtClean="0"/>
              <a:t>Les catégories d’apprentissage en éducation musicale (2)</a:t>
            </a:r>
            <a:endParaRPr lang="fr-FR"/>
          </a:p>
        </p:txBody>
      </p:sp>
      <p:sp>
        <p:nvSpPr>
          <p:cNvPr id="3" name="Inhaltsplatzhalter 2"/>
          <p:cNvSpPr>
            <a:spLocks noGrp="1"/>
          </p:cNvSpPr>
          <p:nvPr>
            <p:ph idx="1"/>
          </p:nvPr>
        </p:nvSpPr>
        <p:spPr>
          <a:xfrm>
            <a:off x="457200" y="1985964"/>
            <a:ext cx="8229600" cy="3629024"/>
          </a:xfrm>
        </p:spPr>
        <p:txBody>
          <a:bodyPr>
            <a:normAutofit/>
          </a:bodyPr>
          <a:lstStyle/>
          <a:p>
            <a:pPr>
              <a:lnSpc>
                <a:spcPct val="150000"/>
              </a:lnSpc>
            </a:pPr>
            <a:r>
              <a:rPr lang="fr-FR" smtClean="0"/>
              <a:t>L’apprentissage musical </a:t>
            </a:r>
            <a:r>
              <a:rPr lang="fr-FR" b="1" smtClean="0">
                <a:solidFill>
                  <a:srgbClr val="FF0000"/>
                </a:solidFill>
              </a:rPr>
              <a:t>informel</a:t>
            </a:r>
            <a:r>
              <a:rPr lang="fr-FR" smtClean="0">
                <a:solidFill>
                  <a:srgbClr val="FF0000"/>
                </a:solidFill>
              </a:rPr>
              <a:t> </a:t>
            </a:r>
            <a:r>
              <a:rPr lang="fr-FR" smtClean="0"/>
              <a:t>couvre un vaste éventail d’activités musicales ne dépendant pas forcément de l’intentionnalité de l’apprenant. </a:t>
            </a:r>
          </a:p>
          <a:p>
            <a:pPr>
              <a:lnSpc>
                <a:spcPct val="150000"/>
              </a:lnSpc>
            </a:pPr>
            <a:endParaRPr lang="fr-FR"/>
          </a:p>
        </p:txBody>
      </p:sp>
      <p:sp>
        <p:nvSpPr>
          <p:cNvPr id="4" name="Foliennummernplatzhalter 3"/>
          <p:cNvSpPr>
            <a:spLocks noGrp="1"/>
          </p:cNvSpPr>
          <p:nvPr>
            <p:ph type="sldNum" sz="quarter" idx="12"/>
          </p:nvPr>
        </p:nvSpPr>
        <p:spPr/>
        <p:txBody>
          <a:bodyPr/>
          <a:lstStyle/>
          <a:p>
            <a:fld id="{5D850D45-E6CD-1E47-8700-F1192548FD56}" type="slidenum">
              <a:rPr lang="fr-FR" smtClean="0"/>
              <a:t>8</a:t>
            </a:fld>
            <a:endParaRPr lang="fr-FR"/>
          </a:p>
        </p:txBody>
      </p:sp>
    </p:spTree>
    <p:extLst>
      <p:ext uri="{BB962C8B-B14F-4D97-AF65-F5344CB8AC3E}">
        <p14:creationId xmlns:p14="http://schemas.microsoft.com/office/powerpoint/2010/main" val="551465436"/>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0"/>
            <a:ext cx="8229600" cy="1143000"/>
          </a:xfrm>
        </p:spPr>
        <p:txBody>
          <a:bodyPr>
            <a:normAutofit fontScale="90000"/>
          </a:bodyPr>
          <a:lstStyle/>
          <a:p>
            <a:r>
              <a:rPr lang="fr-FR" dirty="0" smtClean="0"/>
              <a:t>Les catégories d’apprentissage en éducation musicale (3)</a:t>
            </a:r>
            <a:endParaRPr lang="fr-FR" dirty="0"/>
          </a:p>
        </p:txBody>
      </p:sp>
      <p:sp>
        <p:nvSpPr>
          <p:cNvPr id="3" name="Inhaltsplatzhalter 2"/>
          <p:cNvSpPr>
            <a:spLocks noGrp="1"/>
          </p:cNvSpPr>
          <p:nvPr>
            <p:ph idx="1"/>
          </p:nvPr>
        </p:nvSpPr>
        <p:spPr>
          <a:xfrm>
            <a:off x="457200" y="1417637"/>
            <a:ext cx="8229600" cy="5440363"/>
          </a:xfrm>
        </p:spPr>
        <p:txBody>
          <a:bodyPr>
            <a:normAutofit lnSpcReduction="10000"/>
          </a:bodyPr>
          <a:lstStyle/>
          <a:p>
            <a:r>
              <a:rPr lang="fr-FR" dirty="0" smtClean="0"/>
              <a:t>Catégories</a:t>
            </a:r>
          </a:p>
          <a:p>
            <a:pPr lvl="4"/>
            <a:r>
              <a:rPr lang="fr-FR" dirty="0" smtClean="0"/>
              <a:t>Selon Lucie Green</a:t>
            </a:r>
          </a:p>
          <a:p>
            <a:pPr marL="971550" lvl="1" indent="-514350">
              <a:buFont typeface="+mj-lt"/>
              <a:buAutoNum type="arabicPeriod"/>
            </a:pPr>
            <a:r>
              <a:rPr lang="fr-FR" dirty="0" smtClean="0"/>
              <a:t>L’écoute – issue d’un choix personnel comprenant des pièces connues</a:t>
            </a:r>
          </a:p>
          <a:p>
            <a:pPr marL="971550" lvl="1" indent="-514350">
              <a:buFont typeface="+mj-lt"/>
              <a:buAutoNum type="arabicPeriod"/>
            </a:pPr>
            <a:r>
              <a:rPr lang="fr-FR" dirty="0" smtClean="0"/>
              <a:t>1</a:t>
            </a:r>
            <a:r>
              <a:rPr lang="fr-FR" baseline="30000" dirty="0" smtClean="0"/>
              <a:t>ères</a:t>
            </a:r>
            <a:r>
              <a:rPr lang="fr-FR" dirty="0" smtClean="0"/>
              <a:t> compétences musicales par l’écoute</a:t>
            </a:r>
          </a:p>
          <a:p>
            <a:pPr marL="971550" lvl="1" indent="-514350">
              <a:buFont typeface="+mj-lt"/>
              <a:buAutoNum type="arabicPeriod"/>
            </a:pPr>
            <a:r>
              <a:rPr lang="fr-FR" dirty="0" smtClean="0"/>
              <a:t>L’aspect social</a:t>
            </a:r>
          </a:p>
          <a:p>
            <a:pPr marL="1371600" lvl="2" indent="-514350"/>
            <a:r>
              <a:rPr lang="fr-FR" dirty="0" smtClean="0"/>
              <a:t>Cf. par exemple </a:t>
            </a:r>
            <a:r>
              <a:rPr lang="fr-FR" i="1" dirty="0" smtClean="0"/>
              <a:t>El </a:t>
            </a:r>
            <a:r>
              <a:rPr lang="fr-FR" i="1" dirty="0" err="1" smtClean="0"/>
              <a:t>Sistema</a:t>
            </a:r>
            <a:r>
              <a:rPr lang="fr-FR" i="1" dirty="0" smtClean="0"/>
              <a:t> </a:t>
            </a:r>
            <a:r>
              <a:rPr lang="fr-FR" dirty="0" smtClean="0"/>
              <a:t>au Venezuela</a:t>
            </a:r>
          </a:p>
          <a:p>
            <a:pPr marL="971550" lvl="1" indent="-514350">
              <a:buFont typeface="+mj-lt"/>
              <a:buAutoNum type="arabicPeriod"/>
            </a:pPr>
            <a:r>
              <a:rPr lang="fr-FR" dirty="0" smtClean="0"/>
              <a:t>Les aptitudes musicales peuvent se développer au hasard, de façon idiosyncratique et holistique…</a:t>
            </a:r>
          </a:p>
          <a:p>
            <a:pPr marL="971550" lvl="1" indent="-514350">
              <a:buFont typeface="+mj-lt"/>
              <a:buAutoNum type="arabicPeriod"/>
            </a:pPr>
            <a:r>
              <a:rPr lang="fr-FR" dirty="0" smtClean="0"/>
              <a:t>… pour mener enfin à la créativité musicale comprenant la composition, l’improvisation etc.</a:t>
            </a:r>
          </a:p>
          <a:p>
            <a:pPr marL="971550" lvl="1" indent="-514350">
              <a:buFont typeface="+mj-lt"/>
              <a:buAutoNum type="arabicPeriod"/>
            </a:pPr>
            <a:endParaRPr lang="fr-FR" dirty="0" smtClean="0"/>
          </a:p>
        </p:txBody>
      </p:sp>
      <p:sp>
        <p:nvSpPr>
          <p:cNvPr id="4" name="Foliennummernplatzhalter 3"/>
          <p:cNvSpPr>
            <a:spLocks noGrp="1"/>
          </p:cNvSpPr>
          <p:nvPr>
            <p:ph type="sldNum" sz="quarter" idx="12"/>
          </p:nvPr>
        </p:nvSpPr>
        <p:spPr/>
        <p:txBody>
          <a:bodyPr/>
          <a:lstStyle/>
          <a:p>
            <a:fld id="{5D850D45-E6CD-1E47-8700-F1192548FD56}" type="slidenum">
              <a:rPr lang="fr-FR" smtClean="0"/>
              <a:t>9</a:t>
            </a:fld>
            <a:endParaRPr lang="fr-FR" dirty="0"/>
          </a:p>
        </p:txBody>
      </p:sp>
    </p:spTree>
    <p:extLst>
      <p:ext uri="{BB962C8B-B14F-4D97-AF65-F5344CB8AC3E}">
        <p14:creationId xmlns:p14="http://schemas.microsoft.com/office/powerpoint/2010/main" val="76711777"/>
      </p:ext>
    </p:extLst>
  </p:cSld>
  <p:clrMapOvr>
    <a:masterClrMapping/>
  </p:clrMapOvr>
  <mc:AlternateContent xmlns:mc="http://schemas.openxmlformats.org/markup-compatibility/2006" xmlns:p14="http://schemas.microsoft.com/office/powerpoint/2010/main">
    <mc:Choice Requires="p14">
      <p:transition spd="slow" p14:dur="2000">
        <p14:reveal thruBlk="1"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TotalTime>
  <Words>935</Words>
  <Application>Microsoft Office PowerPoint</Application>
  <PresentationFormat>On-screen Show (4:3)</PresentationFormat>
  <Paragraphs>202</Paragraphs>
  <Slides>21</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ＭＳ Ｐゴシック</vt:lpstr>
      <vt:lpstr>Arial</vt:lpstr>
      <vt:lpstr>Calibri</vt:lpstr>
      <vt:lpstr>Courier New</vt:lpstr>
      <vt:lpstr>Symbol</vt:lpstr>
      <vt:lpstr>Times New Roman</vt:lpstr>
      <vt:lpstr>Wingdings</vt:lpstr>
      <vt:lpstr>Office Theme</vt:lpstr>
      <vt:lpstr>Apprentissage formel, non-formel et informel de musique dans la communauté </vt:lpstr>
      <vt:lpstr>Aperçu</vt:lpstr>
      <vt:lpstr>Concept des apprentissages</vt:lpstr>
      <vt:lpstr>Caractéristiques</vt:lpstr>
      <vt:lpstr>A considérer !</vt:lpstr>
      <vt:lpstr>L‘apprentissage informel</vt:lpstr>
      <vt:lpstr>Les catégories d’apprentissage en éducation musicale (1)</vt:lpstr>
      <vt:lpstr>Les catégories d’apprentissage en éducation musicale (2)</vt:lpstr>
      <vt:lpstr>Les catégories d’apprentissage en éducation musicale (3)</vt:lpstr>
      <vt:lpstr>Les catégories d’apprentissage en éducation musicale (3)</vt:lpstr>
      <vt:lpstr>La musique dans la communauté « Community Music » (1)</vt:lpstr>
      <vt:lpstr>La musique dans la communauté « Community Music » (2)</vt:lpstr>
      <vt:lpstr>La musique dans la communauté « Community Music » (3)</vt:lpstr>
      <vt:lpstr>La musique dans la communauté « Community Music » (4)</vt:lpstr>
      <vt:lpstr>PowerPoint Presentation</vt:lpstr>
      <vt:lpstr>Exemplification La musique à vent amateur sociétale (2)</vt:lpstr>
      <vt:lpstr>PowerPoint Presentation</vt:lpstr>
      <vt:lpstr>PowerPoint Presentation</vt:lpstr>
      <vt:lpstr>Ré s umé</vt:lpstr>
      <vt:lpstr>Ré s umé</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Repertoirewandel</dc:title>
  <dc:creator>Damien Sagrillo</dc:creator>
  <cp:lastModifiedBy>Damien Francois SAGRILLO</cp:lastModifiedBy>
  <cp:revision>693</cp:revision>
  <dcterms:created xsi:type="dcterms:W3CDTF">2011-08-05T13:24:47Z</dcterms:created>
  <dcterms:modified xsi:type="dcterms:W3CDTF">2018-07-05T16:16:58Z</dcterms:modified>
</cp:coreProperties>
</file>