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345" r:id="rId3"/>
    <p:sldId id="344" r:id="rId4"/>
    <p:sldId id="346" r:id="rId5"/>
    <p:sldId id="273" r:id="rId6"/>
    <p:sldId id="302" r:id="rId7"/>
    <p:sldId id="275" r:id="rId8"/>
    <p:sldId id="318" r:id="rId9"/>
    <p:sldId id="323" r:id="rId10"/>
    <p:sldId id="325" r:id="rId11"/>
    <p:sldId id="322" r:id="rId12"/>
    <p:sldId id="324" r:id="rId13"/>
    <p:sldId id="321" r:id="rId14"/>
    <p:sldId id="326" r:id="rId15"/>
    <p:sldId id="327" r:id="rId16"/>
    <p:sldId id="328" r:id="rId17"/>
    <p:sldId id="331" r:id="rId18"/>
    <p:sldId id="319" r:id="rId19"/>
    <p:sldId id="340" r:id="rId20"/>
    <p:sldId id="341" r:id="rId21"/>
    <p:sldId id="343" r:id="rId22"/>
    <p:sldId id="320" r:id="rId23"/>
    <p:sldId id="333" r:id="rId24"/>
    <p:sldId id="334" r:id="rId25"/>
    <p:sldId id="332" r:id="rId26"/>
    <p:sldId id="335" r:id="rId27"/>
    <p:sldId id="336" r:id="rId28"/>
    <p:sldId id="347" r:id="rId29"/>
    <p:sldId id="350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9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907" autoAdjust="0"/>
    <p:restoredTop sz="60972" autoAdjust="0"/>
  </p:normalViewPr>
  <p:slideViewPr>
    <p:cSldViewPr snapToGrid="0" snapToObjects="1" showGuides="1">
      <p:cViewPr varScale="1">
        <p:scale>
          <a:sx n="77" d="100"/>
          <a:sy n="77" d="100"/>
        </p:scale>
        <p:origin x="2148" y="78"/>
      </p:cViewPr>
      <p:guideLst>
        <p:guide orient="horz" pos="2158"/>
        <p:guide pos="3951"/>
      </p:guideLst>
    </p:cSldViewPr>
  </p:slideViewPr>
  <p:outlineViewPr>
    <p:cViewPr>
      <p:scale>
        <a:sx n="33" d="100"/>
        <a:sy n="33" d="100"/>
      </p:scale>
      <p:origin x="0" y="-2978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21659-8518-0543-9D40-646EEE1096AD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6E291-4441-1A4B-BFD0-9295238D3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769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12930-DA5C-FA43-BD7A-0B1C8A78E1CA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1F048-0B42-8A4A-B393-585D25814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85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c-oup-com.proxy.bnl.lu/mq/article/89/1/17/2883199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c-oup-com.proxy.bnl.lu/mq/article/89/1/17/2883199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lyricstranslate.com/de/lili-marleen-lili-marleen.html-7#ixzz5BmcuxqK7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45cat.com/imageview/1B2A0FC5066CA239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rakoczi-indulo.oszk.hu/index_eng.html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books.google.lu/books?hl=de&amp;lr=&amp;id=PHQiAgAAQBAJ&amp;oi=fnd&amp;pg=PP4&amp;dq=%22R%C3%A1k%C3%B3czi+March%22&amp;ots=Zrygf8kwO0&amp;sig=vXUAKJfQcpQhRbqunL10lyCEFvc&amp;redir_esc=y#v=onepage&amp;q=%22R%C3%A1k%C3%B3czi%20March%22&amp;f=false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rakoczi-indulo.oszk.hu/index_eng.html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books.google.lu/books?hl=de&amp;lr=&amp;id=PHQiAgAAQBAJ&amp;oi=fnd&amp;pg=PP4&amp;dq=%22R%C3%A1k%C3%B3czi+March%22&amp;ots=Zrygf8kwO0&amp;sig=vXUAKJfQcpQhRbqunL10lyCEFvc&amp;redir_esc=y#v=onepage&amp;q=%22R%C3%A1k%C3%B3czi%20March%22&amp;f=false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rakoczi-indulo.oszk.hu/index_eng.html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books.google.lu/books?hl=de&amp;lr=&amp;id=PHQiAgAAQBAJ&amp;oi=fnd&amp;pg=PP4&amp;dq=%22R%C3%A1k%C3%B3czi+March%22&amp;ots=Zrygf8kwO0&amp;sig=vXUAKJfQcpQhRbqunL10lyCEFvc&amp;redir_esc=y#v=onepage&amp;q=%22R%C3%A1k%C3%B3czi%20March%22&amp;f=false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rakoczi-indulo.oszk.hu/index_eng.html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books.google.lu/books?hl=de&amp;lr=&amp;id=PHQiAgAAQBAJ&amp;oi=fnd&amp;pg=PP4&amp;dq=%22R%C3%A1k%C3%B3czi+March%22&amp;ots=Zrygf8kwO0&amp;sig=vXUAKJfQcpQhRbqunL10lyCEFvc&amp;redir_esc=y#v=onepage&amp;q=%22R%C3%A1k%C3%B3czi%20March%22&amp;f=false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1F048-0B42-8A4A-B393-585D258143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27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https://www.britannica.com/event/Battle-of-Waterloo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1F048-0B42-8A4A-B393-585D258143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51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1F048-0B42-8A4A-B393-585D258143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8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1F048-0B42-8A4A-B393-585D258143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83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http://unheardbeethoven.org/search.php?Identifier=hess97</a:t>
            </a:r>
          </a:p>
          <a:p>
            <a:r>
              <a:rPr lang="fr-FR"/>
              <a:t>https://www.britannica.com/biography/Arthur-Wellesley-1st-Duke-of-Wellington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1F048-0B42-8A4A-B393-585D258143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04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hlinkClick r:id="rId3"/>
              </a:rPr>
              <a:t>https://academic-oup-com.proxy.bnl.lu/mq/article/89/1/17/2883199</a:t>
            </a:r>
            <a:r>
              <a:rPr lang="de-DE" dirty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https://www.britannica.com/biography/Arthur-Wellesley-1st-Duke-of-Wellington </a:t>
            </a:r>
          </a:p>
          <a:p>
            <a:endParaRPr lang="de-CH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Beethoven </a:t>
            </a:r>
            <a:r>
              <a:rPr lang="fr-FR" b="1" dirty="0" err="1"/>
              <a:t>Welilngton's</a:t>
            </a:r>
            <a:r>
              <a:rPr lang="fr-FR" b="1" dirty="0"/>
              <a:t> Victory Berlin </a:t>
            </a:r>
            <a:r>
              <a:rPr lang="fr-FR" b="1" dirty="0" err="1"/>
              <a:t>Philharmonic</a:t>
            </a:r>
            <a:r>
              <a:rPr lang="fr-FR" b="1" dirty="0"/>
              <a:t> Orchestra Herbert </a:t>
            </a:r>
            <a:r>
              <a:rPr lang="fr-FR" b="1" dirty="0" err="1"/>
              <a:t>von</a:t>
            </a:r>
            <a:r>
              <a:rPr lang="fr-FR" b="1" dirty="0"/>
              <a:t> Karajan</a:t>
            </a:r>
          </a:p>
          <a:p>
            <a:r>
              <a:rPr lang="fr-FR" dirty="0"/>
              <a:t>https://www.youtube.com/watch?v=R_ibES7i-HU&amp;t=662s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1F048-0B42-8A4A-B393-585D258143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64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>
                <a:hlinkClick r:id="rId3"/>
              </a:rPr>
              <a:t>https://academic-oup-com.proxy.bnl.lu/mq/article/89/1/17/2883199</a:t>
            </a:r>
            <a:r>
              <a:rPr lang="de-DE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https://www.britannica.com/biography/Arthur-Wellesley-1st-Duke-of-Wellington </a:t>
            </a:r>
          </a:p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1F048-0B42-8A4A-B393-585D258143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77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https://upload.wikimedia.org/wikipedia/commons/8/82/Wilhelm_von_Kaulbach_001.jpg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1F048-0B42-8A4A-B393-585D258143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35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de-DE" b="0" dirty="0"/>
              <a:t>Franz</a:t>
            </a:r>
            <a:r>
              <a:rPr lang="de-DE" b="0" baseline="0" dirty="0"/>
              <a:t> </a:t>
            </a:r>
            <a:r>
              <a:rPr lang="de-DE" b="0" baseline="0" dirty="0" err="1"/>
              <a:t>Körndle</a:t>
            </a:r>
            <a:r>
              <a:rPr lang="de-DE" b="0" baseline="0" dirty="0"/>
              <a:t>, „Schlacht im Salon. Musikalischer Gefechtslärm in der Zeit um 1800“, S. 65</a:t>
            </a:r>
            <a:endParaRPr lang="de-DE" b="0" dirty="0"/>
          </a:p>
          <a:p>
            <a:pPr rtl="0"/>
            <a:r>
              <a:rPr lang="de-DE" b="1" dirty="0"/>
              <a:t>Musik in der Geschichte - zwischen Funktion und Autonomie</a:t>
            </a:r>
          </a:p>
          <a:p>
            <a:r>
              <a:rPr lang="de-DE" dirty="0"/>
              <a:t>herausgegeben von Inga Mai Groote</a:t>
            </a:r>
          </a:p>
          <a:p>
            <a:r>
              <a:rPr lang="de-DE" dirty="0"/>
              <a:t>https://books.google.lu/books?id=Vau4RKQwvIEC&amp;pg=PA65&amp;lpg=PA65&amp;dq=musikalische+schlachtengem%C3%A4lde&amp;source=bl&amp;ots=iS-T8cQGKf&amp;sig=UrPMAEIH1xJ1mm87R7OSxM5Nmso&amp;hl=de&amp;sa=X&amp;ved=0ahUKEwi3lpnMwaPaAhUCaFAKHfKLDNkQ6AEIRzAJ#v=onepage&amp;q=musikalische%20schlachtengem%C3%A4lde&amp;f=false </a:t>
            </a:r>
          </a:p>
          <a:p>
            <a:endParaRPr lang="de-DE" dirty="0"/>
          </a:p>
          <a:p>
            <a:pPr rtl="0"/>
            <a:r>
              <a:rPr lang="de-DE" dirty="0"/>
              <a:t>Musikalische Schlachtengemälde in der Zeit von 1756 bis 1815 </a:t>
            </a:r>
            <a:r>
              <a:rPr lang="de-DE" dirty="0" err="1"/>
              <a:t>Verf.angabe</a:t>
            </a:r>
            <a:r>
              <a:rPr lang="de-DE" dirty="0"/>
              <a:t>: Karin Schulin </a:t>
            </a:r>
            <a:r>
              <a:rPr lang="de-DE" dirty="0" err="1"/>
              <a:t>Verlagsort:Tutzing</a:t>
            </a:r>
            <a:r>
              <a:rPr lang="de-DE" dirty="0"/>
              <a:t> </a:t>
            </a:r>
            <a:r>
              <a:rPr lang="de-DE" dirty="0" err="1"/>
              <a:t>Verlag:Schneider</a:t>
            </a:r>
            <a:r>
              <a:rPr lang="de-DE" dirty="0"/>
              <a:t> Jahr:1986</a:t>
            </a:r>
            <a:r>
              <a:rPr lang="de-DE" b="0" dirty="0"/>
              <a:t>Franz</a:t>
            </a:r>
            <a:r>
              <a:rPr lang="de-DE" b="0" baseline="0" dirty="0"/>
              <a:t> </a:t>
            </a:r>
            <a:r>
              <a:rPr lang="de-DE" b="0" baseline="0" dirty="0" err="1"/>
              <a:t>Körndle</a:t>
            </a:r>
            <a:r>
              <a:rPr lang="de-DE" b="0" baseline="0" dirty="0"/>
              <a:t>, „Schlacht im Salon. Musikalischer Gefechtslärm in der Zeit um 1800“, S. 65</a:t>
            </a:r>
            <a:endParaRPr lang="de-DE" b="0" dirty="0"/>
          </a:p>
          <a:p>
            <a:pPr rtl="0"/>
            <a:r>
              <a:rPr lang="de-DE" b="1" dirty="0"/>
              <a:t>Musik in der Geschichte - zwischen Funktion und Autonomie</a:t>
            </a:r>
          </a:p>
          <a:p>
            <a:r>
              <a:rPr lang="de-DE" dirty="0"/>
              <a:t>herausgegeben von Inga Mai Groote</a:t>
            </a:r>
          </a:p>
          <a:p>
            <a:r>
              <a:rPr lang="de-DE" dirty="0"/>
              <a:t>https://books.google.lu/books?id=Vau4RKQwvIEC&amp;pg=PA65&amp;lpg=PA65&amp;dq=musikalische+schlachtengem%C3%A4lde&amp;source=bl&amp;ots=iS-T8cQGKf&amp;sig=UrPMAEIH1xJ1mm87R7OSxM5Nmso&amp;hl=de&amp;sa=X&amp;ved=0ahUKEwi3lpnMwaPaAhUCaFAKHfKLDNkQ6AEIRzAJ#v=onepage&amp;q=musikalische%20schlachtengem%C3%A4lde&amp;f=false </a:t>
            </a:r>
          </a:p>
          <a:p>
            <a:endParaRPr lang="de-DE" dirty="0"/>
          </a:p>
          <a:p>
            <a:r>
              <a:rPr lang="de-DE" dirty="0"/>
              <a:t>Musikalische Schlachtengemälde in der Zeit von 1756 bis 1815 </a:t>
            </a:r>
            <a:r>
              <a:rPr lang="de-DE" dirty="0" err="1"/>
              <a:t>Verf.angabe</a:t>
            </a:r>
            <a:r>
              <a:rPr lang="de-DE" dirty="0"/>
              <a:t>: Karin Schulin </a:t>
            </a:r>
            <a:r>
              <a:rPr lang="de-DE" dirty="0" err="1"/>
              <a:t>Verlagsort:Tutzing</a:t>
            </a:r>
            <a:r>
              <a:rPr lang="de-DE" dirty="0"/>
              <a:t> </a:t>
            </a:r>
            <a:r>
              <a:rPr lang="de-DE" dirty="0" err="1"/>
              <a:t>Verlag:Schneider</a:t>
            </a:r>
            <a:r>
              <a:rPr lang="de-DE" dirty="0"/>
              <a:t> Jahr:1986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1F048-0B42-8A4A-B393-585D258143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29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"Lili Marleen" (</a:t>
            </a:r>
            <a:r>
              <a:rPr lang="fr-FR" b="1" dirty="0" err="1"/>
              <a:t>Lale</a:t>
            </a:r>
            <a:r>
              <a:rPr lang="fr-FR" b="1" dirty="0"/>
              <a:t> Andersen, 1942 [English Version])</a:t>
            </a:r>
          </a:p>
          <a:p>
            <a:r>
              <a:rPr lang="de-DE" dirty="0"/>
              <a:t>https://www.youtube.com/watch?v=y0P_m7SZBvQ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Katja </a:t>
            </a:r>
            <a:r>
              <a:rPr lang="fr-FR" b="1" dirty="0" err="1"/>
              <a:t>Protte</a:t>
            </a:r>
            <a:r>
              <a:rPr lang="fr-FR" b="1" dirty="0"/>
              <a:t>, </a:t>
            </a:r>
            <a:r>
              <a:rPr lang="de-DE" b="1" dirty="0"/>
              <a:t>Mythos »Lili Marleen« - Ein Lied im Zeitalter der Weltkriege, in: Militärgeschichtliche Zeitschrift 63(2004), pp. 354-400.</a:t>
            </a:r>
            <a:endParaRPr lang="fr-FR" dirty="0"/>
          </a:p>
          <a:p>
            <a:endParaRPr lang="de-DE" dirty="0"/>
          </a:p>
          <a:p>
            <a:r>
              <a:rPr lang="de-DE" dirty="0"/>
              <a:t>https://upload.wikimedia.org/wikipedia/commons/3/3e/Wasserturm_Langeoog.jpg</a:t>
            </a:r>
          </a:p>
          <a:p>
            <a:endParaRPr lang="de-DE" dirty="0"/>
          </a:p>
          <a:p>
            <a:r>
              <a:rPr lang="de-DE" dirty="0"/>
              <a:t>https://www.britannica.com/topic/Lili-Marleen</a:t>
            </a:r>
          </a:p>
          <a:p>
            <a:endParaRPr lang="de-DE" dirty="0"/>
          </a:p>
          <a:p>
            <a:r>
              <a:rPr lang="de-DE" dirty="0"/>
              <a:t>https://www.ninahalpern.com/flyer-2.jpg</a:t>
            </a:r>
          </a:p>
          <a:p>
            <a:r>
              <a:rPr lang="de-DE" dirty="0"/>
              <a:t>Lili Marleen </a:t>
            </a:r>
            <a:r>
              <a:rPr lang="de-DE" dirty="0" err="1"/>
              <a:t>memorial</a:t>
            </a:r>
            <a:r>
              <a:rPr lang="de-DE" dirty="0"/>
              <a:t> in Langeoog Germany</a:t>
            </a:r>
          </a:p>
          <a:p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Outside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barracks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corner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light</a:t>
            </a:r>
            <a:b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I'll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always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stand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wait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night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I'll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wait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whole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night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Lili Marlene</a:t>
            </a:r>
            <a:b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Lili Marlene</a:t>
            </a:r>
          </a:p>
          <a:p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Bugler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tonight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don't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arms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evening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her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charms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goodbye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I'll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always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heart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Lili Marlene</a:t>
            </a:r>
            <a:b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Lili Marlene</a:t>
            </a:r>
          </a:p>
          <a:p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care</a:t>
            </a:r>
            <a:b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stem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lock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golden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hair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Surely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tomorrow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you'll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feel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love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that's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Lili Marlene</a:t>
            </a:r>
            <a:b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Lili Marlene</a:t>
            </a:r>
          </a:p>
          <a:p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marching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cold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pack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seems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hold</a:t>
            </a:r>
            <a:b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love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renews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might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I'm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warm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again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pack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light</a:t>
            </a:r>
            <a:b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It's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Lili Marlene</a:t>
            </a:r>
            <a:b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It's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Lili Marlene</a:t>
            </a:r>
          </a:p>
          <a:p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love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renews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might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I'm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warm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again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pack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light</a:t>
            </a:r>
            <a:b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It's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Lili Marlene</a:t>
            </a:r>
            <a:b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It's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Lili Marlene</a:t>
            </a:r>
          </a:p>
          <a:p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https://lyricstranslate.com/de/lili-marleen-lili-marleen.html-7#ixzz5BmcuxqK7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Vor der Kaserne, vor dem großen Tor,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 eine Laterne -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 steht sie noch davor.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woll'n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wir uns da wiedersehn,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der Laterne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woll'n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wir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stehn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 einst Lili Marleen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 einst Lili Marleen.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Uns're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beiden Schatten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sah'n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wie einer aus;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Dass wir so lieb uns hatten,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sah man gleich daraus.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 alle Leute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soll'n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sehn,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Wenn wir bei der Laterne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steh'n</a:t>
            </a: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 einst Lili Marleen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 einst Lili Marleen.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Schon rief der Posten, sie bliesen Zapfenstreich.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"Es kann drei Tage kosten!" -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"Kamerad, ich komm ja gleich!"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sagten wir: "Auf Wiedersehn"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 gerne würd' ich mit dir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gehn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 dir, Lili Marleen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 dir, Lili Marleen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Deine Schritte kennt sie,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Deinen schönen Gang.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Abend brennt sie,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Doch mich vergaß sie lang.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 sollte mir ein Leid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geschehn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 wird bei der Laterne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stehn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 dir, Lili Marleen?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 dir, Lili Marleen?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 dem stillen Raume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 der Erde Grund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Hebt mich wie im Traume dein verliebter Mund.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Wenn sich die späten Nebel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drehn</a:t>
            </a: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Werd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ich bei der Laterne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stehn</a:t>
            </a: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 einst Lili Marleen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 einst Lili Marleen.</a:t>
            </a:r>
          </a:p>
          <a:p>
            <a:r>
              <a:rPr lang="de-DE" dirty="0"/>
              <a:t/>
            </a:r>
            <a:br>
              <a:rPr lang="de-DE" dirty="0"/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1F048-0B42-8A4A-B393-585D258143E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76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/>
            </a:r>
            <a:br>
              <a:rPr lang="fr-FR" dirty="0"/>
            </a:br>
            <a:r>
              <a:rPr lang="fr-FR" dirty="0">
                <a:effectLst/>
                <a:hlinkClick r:id="rId3"/>
              </a:rPr>
              <a:t>http://www.45cat.com/imageview/1B2A0FC5066CA239</a:t>
            </a:r>
            <a:endParaRPr lang="fr-FR" dirty="0">
              <a:effectLst/>
            </a:endParaRPr>
          </a:p>
          <a:p>
            <a:endParaRPr lang="fr-FR" dirty="0"/>
          </a:p>
          <a:p>
            <a:r>
              <a:rPr lang="fr-FR" dirty="0"/>
              <a:t>https://is4-ssl.mzstatic.com/image/thumb/Music/v4/eb/a4/2f/eba42ff5-e2b8-a47f-1672-c515f4b25ee9/cover.jpg/1200x630bb.jpg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1F048-0B42-8A4A-B393-585D258143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77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Die</a:t>
            </a:r>
            <a:r>
              <a:rPr lang="en-US" baseline="0" dirty="0"/>
              <a:t> </a:t>
            </a:r>
            <a:r>
              <a:rPr lang="en-US" baseline="0" dirty="0" err="1"/>
              <a:t>Idee</a:t>
            </a:r>
            <a:r>
              <a:rPr lang="en-US" baseline="0" dirty="0"/>
              <a:t>, </a:t>
            </a:r>
            <a:r>
              <a:rPr lang="en-US" baseline="0" dirty="0" err="1"/>
              <a:t>Erinnerungskultur</a:t>
            </a:r>
            <a:r>
              <a:rPr lang="en-US" baseline="0" dirty="0"/>
              <a:t> und Blas- </a:t>
            </a:r>
            <a:r>
              <a:rPr lang="en-US" baseline="0" dirty="0" err="1"/>
              <a:t>bzw</a:t>
            </a:r>
            <a:r>
              <a:rPr lang="en-US" baseline="0" dirty="0"/>
              <a:t>. </a:t>
            </a:r>
            <a:r>
              <a:rPr lang="en-US" baseline="0" dirty="0" err="1"/>
              <a:t>Militärmusik</a:t>
            </a:r>
            <a:r>
              <a:rPr lang="en-US" baseline="0" dirty="0"/>
              <a:t> </a:t>
            </a:r>
            <a:r>
              <a:rPr lang="en-US" baseline="0" dirty="0" err="1"/>
              <a:t>als</a:t>
            </a:r>
            <a:r>
              <a:rPr lang="en-US" baseline="0" dirty="0"/>
              <a:t> </a:t>
            </a:r>
            <a:r>
              <a:rPr lang="en-US" baseline="0" dirty="0" err="1"/>
              <a:t>Thema</a:t>
            </a:r>
            <a:r>
              <a:rPr lang="en-US" baseline="0" dirty="0"/>
              <a:t> </a:t>
            </a:r>
            <a:r>
              <a:rPr lang="en-US" baseline="0" dirty="0" err="1"/>
              <a:t>zu</a:t>
            </a:r>
            <a:r>
              <a:rPr lang="en-US" baseline="0" dirty="0"/>
              <a:t> </a:t>
            </a:r>
            <a:r>
              <a:rPr lang="en-US" baseline="0" dirty="0" err="1"/>
              <a:t>diesem</a:t>
            </a:r>
            <a:r>
              <a:rPr lang="en-US" baseline="0" dirty="0"/>
              <a:t> Symposium </a:t>
            </a:r>
            <a:r>
              <a:rPr lang="en-US" baseline="0" dirty="0" err="1"/>
              <a:t>zu</a:t>
            </a:r>
            <a:r>
              <a:rPr lang="en-US" baseline="0" dirty="0"/>
              <a:t> </a:t>
            </a:r>
            <a:r>
              <a:rPr lang="en-US" baseline="0" dirty="0" err="1"/>
              <a:t>nehmen</a:t>
            </a:r>
            <a:r>
              <a:rPr lang="en-US" baseline="0" dirty="0"/>
              <a:t> hat </a:t>
            </a:r>
            <a:r>
              <a:rPr lang="en-US" baseline="0" dirty="0" err="1"/>
              <a:t>mich</a:t>
            </a:r>
            <a:r>
              <a:rPr lang="en-US" baseline="0" dirty="0"/>
              <a:t> </a:t>
            </a:r>
            <a:r>
              <a:rPr lang="en-US" baseline="0" dirty="0" err="1"/>
              <a:t>beflügelt</a:t>
            </a:r>
            <a:r>
              <a:rPr lang="en-US" baseline="0" dirty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Obwohl Luxemburg klein ist, wird es unmöglich sein, einen umfassenden Überblick zu geben. Mann könnte,</a:t>
            </a:r>
            <a:r>
              <a:rPr lang="de-DE" baseline="0" dirty="0"/>
              <a:t> rein auf Luxemburg bezogen, ein Buch damit füllen.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Dem pädagogischen Aspekt kommt dabei eine Aufgabe zu, die mir bis zum jetzigen Zeitpunkt nicht in den Sinn gekommen wäre.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(Im Referat einige Aspekte; weitere, aus Zeitgründen, in der schriftlichen Fassung)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Dicks und die </a:t>
            </a:r>
            <a:r>
              <a:rPr lang="en-US" dirty="0" err="1"/>
              <a:t>Popularisierung</a:t>
            </a:r>
            <a:r>
              <a:rPr lang="en-US" dirty="0"/>
              <a:t> seiner </a:t>
            </a:r>
            <a:r>
              <a:rPr lang="en-US" dirty="0" err="1"/>
              <a:t>Werke</a:t>
            </a:r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“</a:t>
            </a:r>
            <a:r>
              <a:rPr lang="en-US" dirty="0" err="1"/>
              <a:t>Vum</a:t>
            </a:r>
            <a:r>
              <a:rPr lang="en-US" dirty="0"/>
              <a:t> </a:t>
            </a:r>
            <a:r>
              <a:rPr lang="en-US" dirty="0" err="1"/>
              <a:t>Minett</a:t>
            </a:r>
            <a:r>
              <a:rPr lang="en-US" dirty="0"/>
              <a:t> an </a:t>
            </a:r>
            <a:r>
              <a:rPr lang="en-US" dirty="0" err="1"/>
              <a:t>t’Eisleck</a:t>
            </a:r>
            <a:r>
              <a:rPr lang="en-US" dirty="0"/>
              <a:t>”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err="1"/>
              <a:t>Pierrard</a:t>
            </a:r>
            <a:r>
              <a:rPr lang="en-US" dirty="0"/>
              <a:t>, </a:t>
            </a:r>
            <a:r>
              <a:rPr lang="en-US" dirty="0" err="1"/>
              <a:t>Rampini</a:t>
            </a: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err="1"/>
              <a:t>Nachlassender</a:t>
            </a:r>
            <a:r>
              <a:rPr lang="en-US" dirty="0"/>
              <a:t> </a:t>
            </a:r>
            <a:r>
              <a:rPr lang="en-US" dirty="0" err="1"/>
              <a:t>Patriotismus</a:t>
            </a:r>
            <a:r>
              <a:rPr lang="en-US" dirty="0"/>
              <a:t>: </a:t>
            </a:r>
            <a:r>
              <a:rPr lang="en-US" dirty="0" err="1"/>
              <a:t>heute</a:t>
            </a:r>
            <a:r>
              <a:rPr lang="en-US" dirty="0"/>
              <a:t> </a:t>
            </a:r>
            <a:r>
              <a:rPr lang="en-US" dirty="0" err="1"/>
              <a:t>weniger</a:t>
            </a:r>
            <a:r>
              <a:rPr lang="en-US" dirty="0"/>
              <a:t> </a:t>
            </a:r>
            <a:r>
              <a:rPr lang="en-US" dirty="0" err="1"/>
              <a:t>aufgeführt</a:t>
            </a:r>
            <a:endParaRPr lang="fr-CH" dirty="0"/>
          </a:p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1F048-0B42-8A4A-B393-585D258143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434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Shay</a:t>
            </a:r>
            <a:r>
              <a:rPr lang="de-DE" dirty="0"/>
              <a:t> </a:t>
            </a:r>
            <a:r>
              <a:rPr lang="de-DE" dirty="0" err="1"/>
              <a:t>Loya</a:t>
            </a:r>
            <a:r>
              <a:rPr lang="de-DE" dirty="0"/>
              <a:t>,</a:t>
            </a:r>
            <a:r>
              <a:rPr lang="de-DE" baseline="0" dirty="0"/>
              <a:t> </a:t>
            </a:r>
            <a:r>
              <a:rPr lang="de-DE" dirty="0"/>
              <a:t>„</a:t>
            </a:r>
            <a:r>
              <a:rPr lang="de-DE" dirty="0" err="1"/>
              <a:t>Four</a:t>
            </a:r>
            <a:r>
              <a:rPr lang="de-DE" dirty="0"/>
              <a:t> </a:t>
            </a:r>
            <a:r>
              <a:rPr lang="de-DE" dirty="0" err="1"/>
              <a:t>Transcultural</a:t>
            </a:r>
            <a:r>
              <a:rPr lang="de-DE" dirty="0"/>
              <a:t> Readings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Liszt’s</a:t>
            </a:r>
            <a:r>
              <a:rPr lang="de-DE" dirty="0"/>
              <a:t> Marche </a:t>
            </a:r>
            <a:r>
              <a:rPr lang="de-DE" dirty="0" err="1"/>
              <a:t>hongroise</a:t>
            </a:r>
            <a:r>
              <a:rPr lang="de-DE" dirty="0"/>
              <a:t> </a:t>
            </a:r>
            <a:r>
              <a:rPr lang="de-DE" dirty="0" err="1"/>
              <a:t>d‘après</a:t>
            </a:r>
            <a:r>
              <a:rPr lang="de-DE" dirty="0"/>
              <a:t> Schubert“ in: Journal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American </a:t>
            </a:r>
            <a:r>
              <a:rPr lang="de-DE" dirty="0" err="1"/>
              <a:t>Musicological</a:t>
            </a:r>
            <a:r>
              <a:rPr lang="de-DE" dirty="0"/>
              <a:t> Society</a:t>
            </a:r>
            <a:r>
              <a:rPr lang="de-DE" baseline="0" dirty="0"/>
              <a:t>, pp. 411-</a:t>
            </a:r>
            <a:endParaRPr lang="de-DE" dirty="0"/>
          </a:p>
          <a:p>
            <a:endParaRPr lang="de-DE" dirty="0">
              <a:hlinkClick r:id="rId3"/>
            </a:endParaRPr>
          </a:p>
          <a:p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Anna G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de-DE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Piotrowska</a:t>
            </a:r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Topos </a:t>
            </a:r>
            <a:r>
              <a:rPr lang="de-DE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Gypsy</a:t>
            </a:r>
            <a:r>
              <a:rPr lang="de-DE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Music in European Culture,</a:t>
            </a:r>
            <a:r>
              <a:rPr lang="de-DE" sz="1200" b="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Northeastern</a:t>
            </a:r>
            <a:r>
              <a:rPr lang="de-DE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University 2013, </a:t>
            </a:r>
          </a:p>
          <a:p>
            <a:r>
              <a:rPr lang="de-DE" dirty="0">
                <a:hlinkClick r:id="rId3"/>
              </a:rPr>
              <a:t>https://books.google.lu/books?id=PHQiAgAAQBAJ&amp;printsec=frontcover&amp;hl=de&amp;source=gbs_ge_summary_r&amp;cad=0#v=onepage&amp;q&amp;f=false </a:t>
            </a:r>
          </a:p>
          <a:p>
            <a:endParaRPr lang="de-DE" dirty="0">
              <a:hlinkClick r:id="rId3"/>
            </a:endParaRPr>
          </a:p>
          <a:p>
            <a:r>
              <a:rPr lang="de-DE" dirty="0">
                <a:hlinkClick r:id="rId3"/>
              </a:rPr>
              <a:t>https://rakoczi-indulo.oszk.hu/index_eng.html</a:t>
            </a:r>
            <a:r>
              <a:rPr lang="de-DE" dirty="0"/>
              <a:t> </a:t>
            </a:r>
          </a:p>
          <a:p>
            <a:r>
              <a:rPr lang="de-DE" dirty="0">
                <a:hlinkClick r:id="rId4"/>
              </a:rPr>
              <a:t>https://books.google.lu/books?hl=de&amp;lr=&amp;id=PHQiAgAAQBAJ&amp;oi=fnd&amp;pg=PP4&amp;dq=%22R%C3%A1k%C3%B3czi+March%22&amp;ots=Zrygf8kwO0&amp;sig=vXUAKJfQcpQhRbqunL10lyCEFvc&amp;redir_esc=y#v=onepage&amp;q=%22R%C3%A1k%C3%B3czi%20March%22&amp;f=false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/>
              <a:t>https://</a:t>
            </a:r>
            <a:r>
              <a:rPr lang="de-DE" dirty="0" err="1"/>
              <a:t>books.google.lu</a:t>
            </a:r>
            <a:r>
              <a:rPr lang="de-DE" dirty="0"/>
              <a:t>/</a:t>
            </a:r>
            <a:r>
              <a:rPr lang="de-DE" dirty="0" err="1"/>
              <a:t>books?id</a:t>
            </a:r>
            <a:r>
              <a:rPr lang="de-DE" dirty="0"/>
              <a:t>=</a:t>
            </a:r>
            <a:r>
              <a:rPr lang="de-DE" dirty="0" err="1"/>
              <a:t>PHQiAgAAQBAJ&amp;pg</a:t>
            </a:r>
            <a:r>
              <a:rPr lang="de-DE" dirty="0"/>
              <a:t>=PA28&amp;lpg=PA28&amp;dq=%22R%C3%A1k%C3%B3czi+March%22&amp;source=</a:t>
            </a:r>
            <a:r>
              <a:rPr lang="de-DE" dirty="0" err="1"/>
              <a:t>bl&amp;ots</a:t>
            </a:r>
            <a:r>
              <a:rPr lang="de-DE" dirty="0"/>
              <a:t>=ZryfoagnI1&amp;sig=r9FBw8D6wuxdHsQjvuQIn5fmoGM&amp;hl=</a:t>
            </a:r>
            <a:r>
              <a:rPr lang="de-DE" dirty="0" err="1"/>
              <a:t>de&amp;sa</a:t>
            </a:r>
            <a:r>
              <a:rPr lang="de-DE" dirty="0"/>
              <a:t>=</a:t>
            </a:r>
            <a:r>
              <a:rPr lang="de-DE" dirty="0" err="1"/>
              <a:t>X&amp;ved</a:t>
            </a:r>
            <a:r>
              <a:rPr lang="de-DE" dirty="0"/>
              <a:t>=0ahUKEwjWm67s5aPaAhVEblAKHWmHALg4KBDoAQgmMAA#v=</a:t>
            </a:r>
            <a:r>
              <a:rPr lang="de-DE" dirty="0" err="1"/>
              <a:t>onepage&amp;q</a:t>
            </a:r>
            <a:r>
              <a:rPr lang="de-DE" dirty="0"/>
              <a:t>=%22R%C3%A1k%C3%B3czi%20March%22&amp;f=</a:t>
            </a:r>
            <a:r>
              <a:rPr lang="de-DE" dirty="0" err="1"/>
              <a:t>false</a:t>
            </a:r>
            <a:r>
              <a:rPr lang="de-DE" dirty="0"/>
              <a:t> </a:t>
            </a:r>
          </a:p>
          <a:p>
            <a:r>
              <a:rPr lang="de-DE" dirty="0"/>
              <a:t>https://</a:t>
            </a:r>
            <a:r>
              <a:rPr lang="de-DE" dirty="0" err="1"/>
              <a:t>books.google.lu</a:t>
            </a:r>
            <a:r>
              <a:rPr lang="de-DE" dirty="0"/>
              <a:t>/</a:t>
            </a:r>
            <a:r>
              <a:rPr lang="de-DE" dirty="0" err="1"/>
              <a:t>books?id</a:t>
            </a:r>
            <a:r>
              <a:rPr lang="de-DE" dirty="0"/>
              <a:t>=</a:t>
            </a:r>
            <a:r>
              <a:rPr lang="de-DE" dirty="0" err="1"/>
              <a:t>ybNqORIKIekC&amp;pg</a:t>
            </a:r>
            <a:r>
              <a:rPr lang="de-DE" dirty="0"/>
              <a:t>=PA264&amp;lpg=PA264&amp;dq=%22R%C3%A1k%C3%B3czi+March%22&amp;source=</a:t>
            </a:r>
            <a:r>
              <a:rPr lang="de-DE" dirty="0" err="1"/>
              <a:t>bl&amp;ots</a:t>
            </a:r>
            <a:r>
              <a:rPr lang="de-DE" dirty="0"/>
              <a:t>=</a:t>
            </a:r>
            <a:r>
              <a:rPr lang="de-DE" dirty="0" err="1"/>
              <a:t>cezaXPhjKD&amp;sig</a:t>
            </a:r>
            <a:r>
              <a:rPr lang="de-DE" dirty="0"/>
              <a:t>=as31W5K1zdGZY-zk5t5Bwl4DsOw&amp;hl=</a:t>
            </a:r>
            <a:r>
              <a:rPr lang="de-DE" dirty="0" err="1"/>
              <a:t>de&amp;sa</a:t>
            </a:r>
            <a:r>
              <a:rPr lang="de-DE" dirty="0"/>
              <a:t>=</a:t>
            </a:r>
            <a:r>
              <a:rPr lang="de-DE" dirty="0" err="1"/>
              <a:t>X&amp;ved</a:t>
            </a:r>
            <a:r>
              <a:rPr lang="de-DE" dirty="0"/>
              <a:t>=0ahUKEwjWm67s5aPaAhVEblAKHWmHALg4KBDoAQg5MAM#v=</a:t>
            </a:r>
            <a:r>
              <a:rPr lang="de-DE" dirty="0" err="1"/>
              <a:t>onepage&amp;q</a:t>
            </a:r>
            <a:r>
              <a:rPr lang="de-DE" dirty="0"/>
              <a:t>=%22R%C3%A1k%C3%B3czi%20March%22&amp;f=</a:t>
            </a:r>
            <a:r>
              <a:rPr lang="de-DE" dirty="0" err="1"/>
              <a:t>false</a:t>
            </a:r>
            <a:r>
              <a:rPr lang="de-DE" dirty="0"/>
              <a:t> 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https://books.google.lu/books?id=mwGfDAAAQBAJ&amp;pg=PT304&amp;lpg=PT304&amp;dq=R%C3%A1k%C3%B3czi+Song&amp;source=bl&amp;ots=RA3KND4gxJ&amp;sig=NJ8rCqplA0XBCxDBzW6bE1VJNs0&amp;hl=de&amp;sa=X&amp;ved=0ahUKEwjh1K6p-KXaAhXpKcAKHepYCoIQ6AEIUjAG#v=onepage&amp;q=R%C3%A1k%C3%B3czi&amp;f=false</a:t>
            </a:r>
          </a:p>
          <a:p>
            <a:endParaRPr lang="de-DE" dirty="0"/>
          </a:p>
          <a:p>
            <a:r>
              <a:rPr lang="de-DE" dirty="0"/>
              <a:t>INDEX http://hsozkult.geschichte.hu-berlin.de/media/beitraege/rezbuecher/toc_22445.pdf </a:t>
            </a:r>
          </a:p>
          <a:p>
            <a:r>
              <a:rPr lang="en-GB" dirty="0" err="1"/>
              <a:t>Lujza</a:t>
            </a:r>
            <a:r>
              <a:rPr lang="en-GB" dirty="0"/>
              <a:t> Tari, “Revolution,</a:t>
            </a:r>
            <a:r>
              <a:rPr lang="en-GB" baseline="0" dirty="0"/>
              <a:t> War of </a:t>
            </a:r>
            <a:r>
              <a:rPr lang="en-GB" baseline="0" dirty="0" err="1"/>
              <a:t>Idependance</a:t>
            </a:r>
            <a:r>
              <a:rPr lang="en-GB" baseline="0" dirty="0"/>
              <a:t> in 1848/49 and its Remembering in the Traditional Music, in: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Barbara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Boisits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(ed.) </a:t>
            </a:r>
            <a:r>
              <a:rPr lang="en-GB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Musik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 Revolution. Die </a:t>
            </a:r>
            <a:r>
              <a:rPr lang="en-GB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Produktion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von </a:t>
            </a:r>
            <a:r>
              <a:rPr lang="en-GB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Identität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 </a:t>
            </a:r>
            <a:r>
              <a:rPr lang="en-GB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Raum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durch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Musik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 </a:t>
            </a:r>
            <a:r>
              <a:rPr lang="en-GB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Zentraleuropa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1848/49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Hollitzer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Wien 2013,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p. 189-208.</a:t>
            </a:r>
          </a:p>
          <a:p>
            <a:endParaRPr lang="en-GB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err="1"/>
              <a:t>Rákóczi</a:t>
            </a:r>
            <a:r>
              <a:rPr lang="fr-FR" b="1" dirty="0"/>
              <a:t> </a:t>
            </a:r>
            <a:r>
              <a:rPr lang="fr-FR" b="1" dirty="0" err="1"/>
              <a:t>induló</a:t>
            </a:r>
            <a:r>
              <a:rPr lang="fr-FR" b="1" dirty="0"/>
              <a:t> - a </a:t>
            </a:r>
            <a:r>
              <a:rPr lang="fr-FR" b="1" dirty="0" err="1"/>
              <a:t>csókai</a:t>
            </a:r>
            <a:r>
              <a:rPr lang="fr-FR" b="1" dirty="0"/>
              <a:t> </a:t>
            </a:r>
            <a:r>
              <a:rPr lang="fr-FR" b="1" dirty="0" err="1"/>
              <a:t>Rákóczi</a:t>
            </a:r>
            <a:r>
              <a:rPr lang="fr-FR" b="1" dirty="0"/>
              <a:t> </a:t>
            </a:r>
            <a:r>
              <a:rPr lang="fr-FR" b="1" dirty="0" err="1"/>
              <a:t>Férfikórus</a:t>
            </a:r>
            <a:r>
              <a:rPr lang="fr-FR" b="1" dirty="0"/>
              <a:t> </a:t>
            </a:r>
            <a:r>
              <a:rPr lang="fr-FR" b="1" dirty="0" err="1"/>
              <a:t>előadásában</a:t>
            </a:r>
            <a:endParaRPr lang="fr-FR" b="1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https://www.youtube.com/watch?v=6prh7brK7SQ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Liszt - </a:t>
            </a:r>
            <a:r>
              <a:rPr lang="fr-FR" b="1" dirty="0" err="1"/>
              <a:t>Hungarian</a:t>
            </a:r>
            <a:r>
              <a:rPr lang="fr-FR" b="1" dirty="0"/>
              <a:t> </a:t>
            </a:r>
            <a:r>
              <a:rPr lang="fr-FR" b="1" dirty="0" err="1"/>
              <a:t>Rhapsody</a:t>
            </a:r>
            <a:r>
              <a:rPr lang="fr-FR" b="1" dirty="0"/>
              <a:t> No. 15 - Rakoczy March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https://www.youtube.com/watch?v=GehjNVO2p5Q&amp;list=RDGehjNVO2p5Q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BERLIOZ Marche </a:t>
            </a:r>
            <a:r>
              <a:rPr lang="en-US" b="1" dirty="0" err="1"/>
              <a:t>Hongroise</a:t>
            </a:r>
            <a:r>
              <a:rPr lang="en-US" b="1" dirty="0"/>
              <a:t> (from The Damnation of Faust, Op. 24) - "The President's Own" Marine Band</a:t>
            </a:r>
          </a:p>
          <a:p>
            <a:r>
              <a:rPr lang="de-DE" b="0" i="1" dirty="0"/>
              <a:t>https://www.youtube.com/watch?v=LkSbzdvKClM&amp;list=RDLkSbzdvKClM 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1F048-0B42-8A4A-B393-585D258143E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41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Shay</a:t>
            </a:r>
            <a:r>
              <a:rPr lang="de-DE" dirty="0"/>
              <a:t> </a:t>
            </a:r>
            <a:r>
              <a:rPr lang="de-DE" dirty="0" err="1"/>
              <a:t>Loya</a:t>
            </a:r>
            <a:r>
              <a:rPr lang="de-DE" dirty="0"/>
              <a:t>,</a:t>
            </a:r>
            <a:r>
              <a:rPr lang="de-DE" baseline="0" dirty="0"/>
              <a:t> </a:t>
            </a:r>
            <a:r>
              <a:rPr lang="de-DE" dirty="0"/>
              <a:t>„</a:t>
            </a:r>
            <a:r>
              <a:rPr lang="de-DE" dirty="0" err="1"/>
              <a:t>Four</a:t>
            </a:r>
            <a:r>
              <a:rPr lang="de-DE" dirty="0"/>
              <a:t> </a:t>
            </a:r>
            <a:r>
              <a:rPr lang="de-DE" dirty="0" err="1"/>
              <a:t>Transcultural</a:t>
            </a:r>
            <a:r>
              <a:rPr lang="de-DE" dirty="0"/>
              <a:t> Readings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Liszt’s</a:t>
            </a:r>
            <a:r>
              <a:rPr lang="de-DE" dirty="0"/>
              <a:t> Marche </a:t>
            </a:r>
            <a:r>
              <a:rPr lang="de-DE" dirty="0" err="1"/>
              <a:t>hongroise</a:t>
            </a:r>
            <a:r>
              <a:rPr lang="de-DE" dirty="0"/>
              <a:t> </a:t>
            </a:r>
            <a:r>
              <a:rPr lang="de-DE" dirty="0" err="1"/>
              <a:t>d‘après</a:t>
            </a:r>
            <a:r>
              <a:rPr lang="de-DE" dirty="0"/>
              <a:t> Schubert“ in: Journal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American </a:t>
            </a:r>
            <a:r>
              <a:rPr lang="de-DE" dirty="0" err="1"/>
              <a:t>Musicological</a:t>
            </a:r>
            <a:r>
              <a:rPr lang="de-DE" dirty="0"/>
              <a:t> Society</a:t>
            </a:r>
            <a:r>
              <a:rPr lang="de-DE" baseline="0" dirty="0"/>
              <a:t>, pp. 411-</a:t>
            </a:r>
            <a:endParaRPr lang="de-DE" dirty="0">
              <a:hlinkClick r:id="rId3"/>
            </a:endParaRPr>
          </a:p>
          <a:p>
            <a:endParaRPr lang="de-DE" dirty="0">
              <a:hlinkClick r:id="rId3"/>
            </a:endParaRPr>
          </a:p>
          <a:p>
            <a:r>
              <a:rPr lang="de-DE" dirty="0">
                <a:hlinkClick r:id="rId3"/>
              </a:rPr>
              <a:t>https://rakoczi-indulo.oszk.hu/index_eng.html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>
                <a:hlinkClick r:id="rId4"/>
              </a:rPr>
              <a:t>https://books.google.lu/books?hl=de&amp;lr=&amp;id=PHQiAgAAQBAJ&amp;oi=fnd&amp;pg=PP4&amp;dq=%22R%C3%A1k%C3%B3czi+March%22&amp;ots=Zrygf8kwO0&amp;sig=vXUAKJfQcpQhRbqunL10lyCEFvc&amp;redir_esc=y#v=onepage&amp;q=%22R%C3%A1k%C3%B3czi%20March%22&amp;f=false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/>
              <a:t>https://</a:t>
            </a:r>
            <a:r>
              <a:rPr lang="de-DE" dirty="0" err="1"/>
              <a:t>books.google.lu</a:t>
            </a:r>
            <a:r>
              <a:rPr lang="de-DE" dirty="0"/>
              <a:t>/</a:t>
            </a:r>
            <a:r>
              <a:rPr lang="de-DE" dirty="0" err="1"/>
              <a:t>books?id</a:t>
            </a:r>
            <a:r>
              <a:rPr lang="de-DE" dirty="0"/>
              <a:t>=</a:t>
            </a:r>
            <a:r>
              <a:rPr lang="de-DE" dirty="0" err="1"/>
              <a:t>PHQiAgAAQBAJ&amp;pg</a:t>
            </a:r>
            <a:r>
              <a:rPr lang="de-DE" dirty="0"/>
              <a:t>=PA28&amp;lpg=PA28&amp;dq=%22R%C3%A1k%C3%B3czi+March%22&amp;source=</a:t>
            </a:r>
            <a:r>
              <a:rPr lang="de-DE" dirty="0" err="1"/>
              <a:t>bl&amp;ots</a:t>
            </a:r>
            <a:r>
              <a:rPr lang="de-DE" dirty="0"/>
              <a:t>=ZryfoagnI1&amp;sig=r9FBw8D6wuxdHsQjvuQIn5fmoGM&amp;hl=</a:t>
            </a:r>
            <a:r>
              <a:rPr lang="de-DE" dirty="0" err="1"/>
              <a:t>de&amp;sa</a:t>
            </a:r>
            <a:r>
              <a:rPr lang="de-DE" dirty="0"/>
              <a:t>=</a:t>
            </a:r>
            <a:r>
              <a:rPr lang="de-DE" dirty="0" err="1"/>
              <a:t>X&amp;ved</a:t>
            </a:r>
            <a:r>
              <a:rPr lang="de-DE" dirty="0"/>
              <a:t>=0ahUKEwjWm67s5aPaAhVEblAKHWmHALg4KBDoAQgmMAA#v=</a:t>
            </a:r>
            <a:r>
              <a:rPr lang="de-DE" dirty="0" err="1"/>
              <a:t>onepage&amp;q</a:t>
            </a:r>
            <a:r>
              <a:rPr lang="de-DE" dirty="0"/>
              <a:t>=%22R%C3%A1k%C3%B3czi%20March%22&amp;f=</a:t>
            </a:r>
            <a:r>
              <a:rPr lang="de-DE" dirty="0" err="1"/>
              <a:t>false</a:t>
            </a:r>
            <a:r>
              <a:rPr lang="de-DE" dirty="0"/>
              <a:t> </a:t>
            </a:r>
          </a:p>
          <a:p>
            <a:r>
              <a:rPr lang="de-DE" dirty="0"/>
              <a:t>https://</a:t>
            </a:r>
            <a:r>
              <a:rPr lang="de-DE" dirty="0" err="1"/>
              <a:t>books.google.lu</a:t>
            </a:r>
            <a:r>
              <a:rPr lang="de-DE" dirty="0"/>
              <a:t>/</a:t>
            </a:r>
            <a:r>
              <a:rPr lang="de-DE" dirty="0" err="1"/>
              <a:t>books?id</a:t>
            </a:r>
            <a:r>
              <a:rPr lang="de-DE" dirty="0"/>
              <a:t>=</a:t>
            </a:r>
            <a:r>
              <a:rPr lang="de-DE" dirty="0" err="1"/>
              <a:t>ybNqORIKIekC&amp;pg</a:t>
            </a:r>
            <a:r>
              <a:rPr lang="de-DE" dirty="0"/>
              <a:t>=PA264&amp;lpg=PA264&amp;dq=%22R%C3%A1k%C3%B3czi+March%22&amp;source=</a:t>
            </a:r>
            <a:r>
              <a:rPr lang="de-DE" dirty="0" err="1"/>
              <a:t>bl&amp;ots</a:t>
            </a:r>
            <a:r>
              <a:rPr lang="de-DE" dirty="0"/>
              <a:t>=</a:t>
            </a:r>
            <a:r>
              <a:rPr lang="de-DE" dirty="0" err="1"/>
              <a:t>cezaXPhjKD&amp;sig</a:t>
            </a:r>
            <a:r>
              <a:rPr lang="de-DE" dirty="0"/>
              <a:t>=as31W5K1zdGZY-zk5t5Bwl4DsOw&amp;hl=</a:t>
            </a:r>
            <a:r>
              <a:rPr lang="de-DE" dirty="0" err="1"/>
              <a:t>de&amp;sa</a:t>
            </a:r>
            <a:r>
              <a:rPr lang="de-DE" dirty="0"/>
              <a:t>=</a:t>
            </a:r>
            <a:r>
              <a:rPr lang="de-DE" dirty="0" err="1"/>
              <a:t>X&amp;ved</a:t>
            </a:r>
            <a:r>
              <a:rPr lang="de-DE" dirty="0"/>
              <a:t>=0ahUKEwjWm67s5aPaAhVEblAKHWmHALg4KBDoAQg5MAM#v=</a:t>
            </a:r>
            <a:r>
              <a:rPr lang="de-DE" dirty="0" err="1"/>
              <a:t>onepage&amp;q</a:t>
            </a:r>
            <a:r>
              <a:rPr lang="de-DE" dirty="0"/>
              <a:t>=%22R%C3%A1k%C3%B3czi%20March%22&amp;f=</a:t>
            </a:r>
            <a:r>
              <a:rPr lang="de-DE" dirty="0" err="1"/>
              <a:t>false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Hector Berlioz Website - Site Hector Berlioz MÉMOIRES de HECTOR BERLIOZ (DEUXIÈME VOYAGE EN ALLEMAGNE) A M. HUMBERT FERRAND 3</a:t>
            </a:r>
            <a:r>
              <a:rPr lang="de-DE" sz="1200" b="1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LETTRE PESTH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www.hberlioz.com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Writings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/HBM2VAL3.htm#marche </a:t>
            </a:r>
          </a:p>
          <a:p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Hector Berlioz Website - Site Hector Berlioz MÉMOIRES de HECTOR BERLIOZ LIV</a:t>
            </a:r>
            <a:endParaRPr lang="fr-FR" dirty="0"/>
          </a:p>
          <a:p>
            <a:pPr marL="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http://</a:t>
            </a:r>
            <a:r>
              <a:rPr lang="fr-FR" dirty="0" err="1"/>
              <a:t>www.hberlioz.com</a:t>
            </a:r>
            <a:r>
              <a:rPr lang="fr-FR" dirty="0"/>
              <a:t>/</a:t>
            </a:r>
            <a:r>
              <a:rPr lang="fr-FR" dirty="0" err="1"/>
              <a:t>Writings</a:t>
            </a:r>
            <a:r>
              <a:rPr lang="fr-FR" dirty="0"/>
              <a:t>/HBM54.htm</a:t>
            </a:r>
          </a:p>
          <a:p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1F048-0B42-8A4A-B393-585D258143E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6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Shay</a:t>
            </a:r>
            <a:r>
              <a:rPr lang="de-DE"/>
              <a:t> </a:t>
            </a:r>
            <a:r>
              <a:rPr lang="de-DE" err="1"/>
              <a:t>Loya</a:t>
            </a:r>
            <a:r>
              <a:rPr lang="de-DE"/>
              <a:t>,</a:t>
            </a:r>
            <a:r>
              <a:rPr lang="de-DE" baseline="0"/>
              <a:t> </a:t>
            </a:r>
            <a:r>
              <a:rPr lang="de-DE"/>
              <a:t>„</a:t>
            </a:r>
            <a:r>
              <a:rPr lang="de-DE" err="1"/>
              <a:t>Four</a:t>
            </a:r>
            <a:r>
              <a:rPr lang="de-DE"/>
              <a:t> </a:t>
            </a:r>
            <a:r>
              <a:rPr lang="de-DE" err="1"/>
              <a:t>Transcultural</a:t>
            </a:r>
            <a:r>
              <a:rPr lang="de-DE"/>
              <a:t> Readings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Liszt’s</a:t>
            </a:r>
            <a:r>
              <a:rPr lang="de-DE"/>
              <a:t> Marche </a:t>
            </a:r>
            <a:r>
              <a:rPr lang="de-DE" err="1"/>
              <a:t>hongroise</a:t>
            </a:r>
            <a:r>
              <a:rPr lang="de-DE"/>
              <a:t> </a:t>
            </a:r>
            <a:r>
              <a:rPr lang="de-DE" err="1"/>
              <a:t>d‘après</a:t>
            </a:r>
            <a:r>
              <a:rPr lang="de-DE"/>
              <a:t> Schubert“ in: Journal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American </a:t>
            </a:r>
            <a:r>
              <a:rPr lang="de-DE" err="1"/>
              <a:t>Musicological</a:t>
            </a:r>
            <a:r>
              <a:rPr lang="de-DE"/>
              <a:t> Society</a:t>
            </a:r>
            <a:r>
              <a:rPr lang="de-DE" baseline="0"/>
              <a:t>, pp. 411-</a:t>
            </a:r>
            <a:endParaRPr lang="de-DE">
              <a:hlinkClick r:id="rId3"/>
            </a:endParaRPr>
          </a:p>
          <a:p>
            <a:endParaRPr lang="de-DE">
              <a:hlinkClick r:id="rId3"/>
            </a:endParaRPr>
          </a:p>
          <a:p>
            <a:r>
              <a:rPr lang="de-DE">
                <a:hlinkClick r:id="rId3"/>
              </a:rPr>
              <a:t>https://rakoczi-indulo.oszk.hu/index_eng.html</a:t>
            </a:r>
            <a:r>
              <a:rPr lang="de-DE"/>
              <a:t> </a:t>
            </a:r>
          </a:p>
          <a:p>
            <a:endParaRPr lang="de-DE"/>
          </a:p>
          <a:p>
            <a:r>
              <a:rPr lang="de-DE">
                <a:hlinkClick r:id="rId4"/>
              </a:rPr>
              <a:t>https://books.google.lu/books?hl=de&amp;lr=&amp;id=PHQiAgAAQBAJ&amp;oi=fnd&amp;pg=PP4&amp;dq=%22R%C3%A1k%C3%B3czi+March%22&amp;ots=Zrygf8kwO0&amp;sig=vXUAKJfQcpQhRbqunL10lyCEFvc&amp;redir_esc=y#v=onepage&amp;q=%22R%C3%A1k%C3%B3czi%20March%22&amp;f=false</a:t>
            </a:r>
            <a:r>
              <a:rPr lang="de-DE"/>
              <a:t> </a:t>
            </a:r>
          </a:p>
          <a:p>
            <a:endParaRPr lang="de-DE"/>
          </a:p>
          <a:p>
            <a:r>
              <a:rPr lang="de-DE"/>
              <a:t>https://</a:t>
            </a:r>
            <a:r>
              <a:rPr lang="de-DE" err="1"/>
              <a:t>books.google.lu</a:t>
            </a:r>
            <a:r>
              <a:rPr lang="de-DE"/>
              <a:t>/</a:t>
            </a:r>
            <a:r>
              <a:rPr lang="de-DE" err="1"/>
              <a:t>books?id</a:t>
            </a:r>
            <a:r>
              <a:rPr lang="de-DE"/>
              <a:t>=</a:t>
            </a:r>
            <a:r>
              <a:rPr lang="de-DE" err="1"/>
              <a:t>PHQiAgAAQBAJ&amp;pg</a:t>
            </a:r>
            <a:r>
              <a:rPr lang="de-DE"/>
              <a:t>=PA28&amp;lpg=PA28&amp;dq=%22R%C3%A1k%C3%B3czi+March%22&amp;source=</a:t>
            </a:r>
            <a:r>
              <a:rPr lang="de-DE" err="1"/>
              <a:t>bl&amp;ots</a:t>
            </a:r>
            <a:r>
              <a:rPr lang="de-DE"/>
              <a:t>=ZryfoagnI1&amp;sig=r9FBw8D6wuxdHsQjvuQIn5fmoGM&amp;hl=</a:t>
            </a:r>
            <a:r>
              <a:rPr lang="de-DE" err="1"/>
              <a:t>de&amp;sa</a:t>
            </a:r>
            <a:r>
              <a:rPr lang="de-DE"/>
              <a:t>=</a:t>
            </a:r>
            <a:r>
              <a:rPr lang="de-DE" err="1"/>
              <a:t>X&amp;ved</a:t>
            </a:r>
            <a:r>
              <a:rPr lang="de-DE"/>
              <a:t>=0ahUKEwjWm67s5aPaAhVEblAKHWmHALg4KBDoAQgmMAA#v=</a:t>
            </a:r>
            <a:r>
              <a:rPr lang="de-DE" err="1"/>
              <a:t>onepage&amp;q</a:t>
            </a:r>
            <a:r>
              <a:rPr lang="de-DE"/>
              <a:t>=%22R%C3%A1k%C3%B3czi%20March%22&amp;f=</a:t>
            </a:r>
            <a:r>
              <a:rPr lang="de-DE" err="1"/>
              <a:t>false</a:t>
            </a:r>
            <a:r>
              <a:rPr lang="de-DE"/>
              <a:t> </a:t>
            </a:r>
          </a:p>
          <a:p>
            <a:r>
              <a:rPr lang="de-DE"/>
              <a:t>https://</a:t>
            </a:r>
            <a:r>
              <a:rPr lang="de-DE" err="1"/>
              <a:t>books.google.lu</a:t>
            </a:r>
            <a:r>
              <a:rPr lang="de-DE"/>
              <a:t>/</a:t>
            </a:r>
            <a:r>
              <a:rPr lang="de-DE" err="1"/>
              <a:t>books?id</a:t>
            </a:r>
            <a:r>
              <a:rPr lang="de-DE"/>
              <a:t>=</a:t>
            </a:r>
            <a:r>
              <a:rPr lang="de-DE" err="1"/>
              <a:t>ybNqORIKIekC&amp;pg</a:t>
            </a:r>
            <a:r>
              <a:rPr lang="de-DE"/>
              <a:t>=PA264&amp;lpg=PA264&amp;dq=%22R%C3%A1k%C3%B3czi+March%22&amp;source=</a:t>
            </a:r>
            <a:r>
              <a:rPr lang="de-DE" err="1"/>
              <a:t>bl&amp;ots</a:t>
            </a:r>
            <a:r>
              <a:rPr lang="de-DE"/>
              <a:t>=</a:t>
            </a:r>
            <a:r>
              <a:rPr lang="de-DE" err="1"/>
              <a:t>cezaXPhjKD&amp;sig</a:t>
            </a:r>
            <a:r>
              <a:rPr lang="de-DE"/>
              <a:t>=as31W5K1zdGZY-zk5t5Bwl4DsOw&amp;hl=</a:t>
            </a:r>
            <a:r>
              <a:rPr lang="de-DE" err="1"/>
              <a:t>de&amp;sa</a:t>
            </a:r>
            <a:r>
              <a:rPr lang="de-DE"/>
              <a:t>=</a:t>
            </a:r>
            <a:r>
              <a:rPr lang="de-DE" err="1"/>
              <a:t>X&amp;ved</a:t>
            </a:r>
            <a:r>
              <a:rPr lang="de-DE"/>
              <a:t>=0ahUKEwjWm67s5aPaAhVEblAKHWmHALg4KBDoAQg5MAM#v=</a:t>
            </a:r>
            <a:r>
              <a:rPr lang="de-DE" err="1"/>
              <a:t>onepage&amp;q</a:t>
            </a:r>
            <a:r>
              <a:rPr lang="de-DE"/>
              <a:t>=%22R%C3%A1k%C3%B3czi%20March%22&amp;f=</a:t>
            </a:r>
            <a:r>
              <a:rPr lang="de-DE" err="1"/>
              <a:t>false</a:t>
            </a:r>
            <a:r>
              <a:rPr lang="de-DE"/>
              <a:t> </a:t>
            </a:r>
          </a:p>
          <a:p>
            <a:endParaRPr lang="de-DE"/>
          </a:p>
          <a:p>
            <a:r>
              <a:rPr lang="de-DE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Hector Berlioz Website - Site Hector Berlioz MÉMOIRES de HECTOR BERLIOZ (DEUXIÈME VOYAGE EN ALLEMAGNE) A M. HUMBERT FERRAND 3</a:t>
            </a:r>
            <a:r>
              <a:rPr lang="de-DE" sz="1200" b="1" i="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de-DE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LETTRE PESTH</a:t>
            </a:r>
          </a:p>
          <a:p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www.hberlioz.com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Writings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/HBM2VAL3.htm#marche </a:t>
            </a:r>
          </a:p>
          <a:p>
            <a:endParaRPr lang="de-DE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Hector Berlioz Website - Site Hector Berlioz MÉMOIRES de HECTOR BERLIOZ LIV</a:t>
            </a:r>
            <a:endParaRPr lang="fr-FR"/>
          </a:p>
          <a:p>
            <a:pPr marL="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http://</a:t>
            </a:r>
            <a:r>
              <a:rPr lang="fr-FR" err="1"/>
              <a:t>www.hberlioz.com</a:t>
            </a:r>
            <a:r>
              <a:rPr lang="fr-FR"/>
              <a:t>/</a:t>
            </a:r>
            <a:r>
              <a:rPr lang="fr-FR" err="1"/>
              <a:t>Writings</a:t>
            </a:r>
            <a:r>
              <a:rPr lang="fr-FR"/>
              <a:t>/HBM54.htm</a:t>
            </a:r>
          </a:p>
          <a:p>
            <a:endParaRPr lang="de-DE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1F048-0B42-8A4A-B393-585D258143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955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hlinkClick r:id="rId3"/>
              </a:rPr>
              <a:t>https://rakoczi-indulo.oszk.hu/index_eng.html</a:t>
            </a:r>
            <a:r>
              <a:rPr lang="de-DE" dirty="0"/>
              <a:t> </a:t>
            </a:r>
          </a:p>
          <a:p>
            <a:r>
              <a:rPr lang="de-DE" dirty="0">
                <a:hlinkClick r:id="rId4"/>
              </a:rPr>
              <a:t>https://books.google.lu/books?hl=de&amp;lr=&amp;id=PHQiAgAAQBAJ&amp;oi=fnd&amp;pg=PP4&amp;dq=%22R%C3%A1k%C3%B3czi+March%22&amp;ots=Zrygf8kwO0&amp;sig=vXUAKJfQcpQhRbqunL10lyCEFvc&amp;redir_esc=y#v=onepage&amp;q=%22R%C3%A1k%C3%B3czi%20March%22&amp;f=false</a:t>
            </a:r>
            <a:r>
              <a:rPr lang="de-DE" dirty="0"/>
              <a:t> </a:t>
            </a:r>
          </a:p>
          <a:p>
            <a:r>
              <a:rPr lang="de-DE" dirty="0"/>
              <a:t>https://books.google.lu/books?id=PHQiAgAAQBAJ&amp;pg=PA28&amp;lpg=PA28&amp;dq=%22R%C3%A1k%C3%B3czi+March%22&amp;source=bl&amp;ots=ZryfoagnI1&amp;sig=r9FBw8D6wuxdHsQjvuQIn5fmoGM&amp;hl=de&amp;sa=X&amp;ved=0ahUKEwjWm67s5aPaAhVEblAKHWmHALg4KBDoAQgmMAA#v=onepage&amp;q=%22R%C3%A1k%C3%B3czi%20March%22&amp;f=false </a:t>
            </a:r>
          </a:p>
          <a:p>
            <a:r>
              <a:rPr lang="de-DE" dirty="0"/>
              <a:t>https://books.google.lu/books?id=ybNqORIKIekC&amp;pg=PA264&amp;lpg=PA264&amp;dq=%22R%C3%A1k%C3%B3czi+March%22&amp;source=bl&amp;ots=cezaXPhjKD&amp;sig=as31W5K1zdGZY-zk5t5Bwl4DsOw&amp;hl=de&amp;sa=X&amp;ved=0ahUKEwjWm67s5aPaAhVEblAKHWmHALg4KBDoAQg5MAM#v=onepage&amp;q=%22R%C3%A1k%C3%B3czi%20March%22&amp;f=false 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1F048-0B42-8A4A-B393-585D258143E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690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Das </a:t>
            </a:r>
            <a:r>
              <a:rPr lang="de-DE" err="1"/>
              <a:t>Steigerlied</a:t>
            </a:r>
            <a:endParaRPr lang="de-DE"/>
          </a:p>
          <a:p>
            <a:pPr lvl="1"/>
            <a:r>
              <a:rPr lang="de-DE"/>
              <a:t>Ursprünge in Sachsen im 16. Jahrhundert</a:t>
            </a:r>
          </a:p>
          <a:p>
            <a:pPr lvl="1"/>
            <a:r>
              <a:rPr lang="de-DE"/>
              <a:t>1935 beim Wiederbeitritt ins Deutsche Reich: Neutextierung „Deutsch ist die Saar“</a:t>
            </a:r>
          </a:p>
          <a:p>
            <a:pPr lvl="1"/>
            <a:r>
              <a:rPr lang="de-DE"/>
              <a:t>Ein Art „Nationalhymne“ der Saarländer</a:t>
            </a:r>
          </a:p>
          <a:p>
            <a:pPr lvl="2"/>
            <a:r>
              <a:rPr lang="de-DE"/>
              <a:t>Pausenzeichen des SR </a:t>
            </a:r>
          </a:p>
          <a:p>
            <a:pPr lvl="2"/>
            <a:endParaRPr lang="de-DE"/>
          </a:p>
          <a:p>
            <a:pPr lvl="0"/>
            <a:r>
              <a:rPr lang="de-DE"/>
              <a:t>„Bald prangt den Morgen zu verkünden“ (3 Knaben)</a:t>
            </a:r>
          </a:p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1F048-0B42-8A4A-B393-585D258143E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908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1F048-0B42-8A4A-B393-585D258143E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60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de-DE" b="1" dirty="0"/>
              <a:t>Nora, Pierre </a:t>
            </a:r>
            <a:r>
              <a:rPr lang="de-DE" b="0" dirty="0"/>
              <a:t>/ François, Étienne,</a:t>
            </a:r>
            <a:r>
              <a:rPr lang="de-DE" b="0" baseline="0" dirty="0"/>
              <a:t> </a:t>
            </a:r>
            <a:r>
              <a:rPr lang="de-DE" b="0" dirty="0"/>
              <a:t>Erinnerungsorte Frankreichs, </a:t>
            </a:r>
            <a:r>
              <a:rPr lang="de-DE" b="0" dirty="0" err="1"/>
              <a:t>C.H</a:t>
            </a:r>
            <a:r>
              <a:rPr lang="de-DE" b="0" dirty="0"/>
              <a:t>. Beck, München 2005, gekürzt auf. 667 S </a:t>
            </a:r>
          </a:p>
          <a:p>
            <a:pPr marL="228600" indent="-228600">
              <a:buAutoNum type="arabicParenR"/>
            </a:pPr>
            <a:r>
              <a:rPr lang="de-DE" b="0" dirty="0"/>
              <a:t>Nora, Pierre,</a:t>
            </a:r>
            <a:r>
              <a:rPr lang="de-DE" b="0" baseline="0" dirty="0"/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Memory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 Memory and History: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Lieux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Mémoire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Representations No. 26, Special Issue: Memory and Counter-Memory. (Spring, 1989), pp. 7-24, http://rep.ucpress.edu/content/ucprep/26/7.full.pdf 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arenR"/>
            </a:pPr>
            <a:endParaRPr lang="de-DE" b="0" dirty="0"/>
          </a:p>
          <a:p>
            <a:pPr marL="0" indent="0">
              <a:buNone/>
            </a:pPr>
            <a:endParaRPr lang="de-DE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1F048-0B42-8A4A-B393-585D258143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59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rtl="0">
              <a:buAutoNum type="arabicParenR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Christoph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Cornelißen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Erinnerungskulturen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Version: 2.0, in: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Docupedia-Zeitgeschichte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22. 10.2012, URL: http://docupedia.de/zg/, S. 1</a:t>
            </a:r>
          </a:p>
          <a:p>
            <a:pPr marL="0" indent="0" rtl="0">
              <a:buNone/>
            </a:pPr>
            <a:r>
              <a:rPr lang="de-DE" dirty="0"/>
              <a:t>„als einen formalen Oberbegriff für alle denkbaren Formen der bewussten Erinnerung an historische Ereignisse, Persönlichkeiten und Prozesse ..., seien sie ästhetischer, politischer oder kognitiver Natur“</a:t>
            </a:r>
            <a:endParaRPr lang="en-US" dirty="0"/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2) </a:t>
            </a:r>
            <a:r>
              <a:rPr lang="de-DE" dirty="0"/>
              <a:t>http://books.google.de/books?id=ySw4_OjP3jgC&amp;printsec=frontcover&amp;hl=de&amp;source=gbs_ge_summary_r&amp;cad=0#v=onepage&amp;q&amp;f=false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Lieux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memoire » tome 1 :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conflits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partages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Pierre Nora et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collègues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 Paris.</a:t>
            </a:r>
          </a:p>
          <a:p>
            <a:r>
              <a:rPr lang="hr-H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Gallimard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1993, </a:t>
            </a:r>
            <a:r>
              <a:rPr lang="hr-H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S. </a:t>
            </a:r>
            <a:r>
              <a:rPr lang="hr-HR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MUSS</a:t>
            </a:r>
            <a:r>
              <a:rPr lang="hr-H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r-HR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NOCH</a:t>
            </a:r>
            <a:r>
              <a:rPr lang="hr-H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r-HR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GESUCHT</a:t>
            </a:r>
            <a:r>
              <a:rPr lang="hr-H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r-HR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WERDEN</a:t>
            </a:r>
            <a:r>
              <a:rPr lang="hr-H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!!!</a:t>
            </a:r>
            <a:endParaRPr lang="de-DE" b="1" dirty="0"/>
          </a:p>
          <a:p>
            <a:r>
              <a:rPr lang="de-DE" dirty="0"/>
              <a:t>sonst</a:t>
            </a:r>
            <a:r>
              <a:rPr lang="de-DE" baseline="0" dirty="0"/>
              <a:t> zit. nach: </a:t>
            </a:r>
            <a:r>
              <a:rPr lang="de-DE" dirty="0"/>
              <a:t>Marcel </a:t>
            </a:r>
            <a:r>
              <a:rPr lang="de-DE" dirty="0" err="1"/>
              <a:t>Piney</a:t>
            </a:r>
            <a:r>
              <a:rPr lang="de-DE" b="0" dirty="0"/>
              <a:t>, </a:t>
            </a:r>
            <a:r>
              <a:rPr lang="de-DE" b="0" dirty="0" err="1"/>
              <a:t>Coopération</a:t>
            </a:r>
            <a:r>
              <a:rPr lang="de-DE" b="0" dirty="0"/>
              <a:t> sportive </a:t>
            </a:r>
            <a:r>
              <a:rPr lang="de-DE" b="0" dirty="0" err="1"/>
              <a:t>française</a:t>
            </a:r>
            <a:r>
              <a:rPr lang="de-DE" b="0" dirty="0"/>
              <a:t> en </a:t>
            </a:r>
            <a:r>
              <a:rPr lang="de-DE" b="0" dirty="0" err="1"/>
              <a:t>Afrique</a:t>
            </a:r>
            <a:r>
              <a:rPr lang="de-DE" b="0" dirty="0"/>
              <a:t> 1960-2000, </a:t>
            </a:r>
            <a:r>
              <a:rPr lang="de-DE" dirty="0" err="1"/>
              <a:t>L'Harmattan</a:t>
            </a:r>
            <a:r>
              <a:rPr lang="de-DE" dirty="0"/>
              <a:t>, Paris 2011, S. 29.</a:t>
            </a:r>
            <a:endParaRPr lang="de-DE" b="0" dirty="0"/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Vergleich</a:t>
            </a:r>
            <a:r>
              <a:rPr lang="de-DE" baseline="0" dirty="0"/>
              <a:t> der beiden Standpunkte: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Übereinstimmung: Abstufung, Oberbegriff („</a:t>
            </a:r>
            <a:r>
              <a:rPr lang="de-DE" baseline="0" dirty="0" err="1"/>
              <a:t>dans</a:t>
            </a:r>
            <a:r>
              <a:rPr lang="de-DE" baseline="0" dirty="0"/>
              <a:t> </a:t>
            </a:r>
            <a:r>
              <a:rPr lang="de-DE" baseline="0" dirty="0" err="1"/>
              <a:t>tous</a:t>
            </a:r>
            <a:r>
              <a:rPr lang="de-DE" baseline="0" dirty="0"/>
              <a:t> les sens“)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Abweichungen:</a:t>
            </a:r>
          </a:p>
          <a:p>
            <a:pPr marL="228600" marR="0" lvl="2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de-DE" baseline="0" dirty="0"/>
              <a:t>Bei </a:t>
            </a:r>
            <a:r>
              <a:rPr lang="de-DE" baseline="0" dirty="0" err="1"/>
              <a:t>Cornelißen</a:t>
            </a:r>
            <a:r>
              <a:rPr lang="de-DE" baseline="0" dirty="0"/>
              <a:t> fehlt das materielle Objekt 2) Dagegen fehlt bei N. eine </a:t>
            </a:r>
            <a:r>
              <a:rPr lang="de-DE" baseline="0" dirty="0" err="1"/>
              <a:t>nuanciertere</a:t>
            </a:r>
            <a:r>
              <a:rPr lang="de-DE" baseline="0" dirty="0"/>
              <a:t> Auseinandersetzung mit dem Begriffspaar „</a:t>
            </a:r>
            <a:r>
              <a:rPr lang="de-DE" baseline="0" dirty="0" err="1"/>
              <a:t>intellectuellement</a:t>
            </a:r>
            <a:r>
              <a:rPr lang="de-DE" baseline="0" dirty="0"/>
              <a:t> </a:t>
            </a:r>
            <a:r>
              <a:rPr lang="de-DE" baseline="0" dirty="0" err="1"/>
              <a:t>construit</a:t>
            </a:r>
            <a:r>
              <a:rPr lang="de-DE" baseline="0" dirty="0"/>
              <a:t>“</a:t>
            </a:r>
          </a:p>
          <a:p>
            <a:pPr marL="228600" marR="0" lvl="2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de-DE" baseline="0" dirty="0"/>
              <a:t>Insgesamt gefällt mir von der Prägnanz Noras Definitionsansatz aber besser =&gt; CLICK</a:t>
            </a:r>
          </a:p>
          <a:p>
            <a:pPr marL="228600" marR="0" lvl="2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de-DE" baseline="0" dirty="0"/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 a formal generic term for all conceivable forms of conscious memory of historical events, personalities and processes ... whatever they are aesthetic, political or cognitive</a:t>
            </a:r>
            <a:endParaRPr lang="de-DE" baseline="0" dirty="0"/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1F048-0B42-8A4A-B393-585D258143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5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rtl="0">
              <a:buAutoNum type="arabicParenR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Christoph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Cornelißen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Erinnerungskulturen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Version: 2.0, in: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Docupedia-Zeitgeschichte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22. 10.2012, URL: http://docupedia.de/zg/, S. 1</a:t>
            </a:r>
          </a:p>
          <a:p>
            <a:pPr marL="0" indent="0" rtl="0">
              <a:buNone/>
            </a:pPr>
            <a:r>
              <a:rPr lang="de-DE" dirty="0"/>
              <a:t>„als einen formalen Oberbegriff für alle denkbaren Formen der bewussten Erinnerung an historische Ereignisse, Persönlichkeiten und Prozesse ..., seien sie ästhetischer, politischer oder kognitiver Natur“</a:t>
            </a:r>
            <a:endParaRPr lang="en-US" dirty="0"/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2) </a:t>
            </a:r>
            <a:r>
              <a:rPr lang="de-DE" dirty="0"/>
              <a:t>http://books.google.de/books?id=ySw4_OjP3jgC&amp;printsec=frontcover&amp;hl=de&amp;source=gbs_ge_summary_r&amp;cad=0#v=onepage&amp;q&amp;f=false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Lieux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memoire » tome 1 :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conflits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partages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Pierre Nora et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collègues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 Paris.</a:t>
            </a:r>
          </a:p>
          <a:p>
            <a:r>
              <a:rPr lang="hr-H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Gallimard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1993, </a:t>
            </a:r>
            <a:r>
              <a:rPr lang="hr-H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S. </a:t>
            </a:r>
            <a:r>
              <a:rPr lang="hr-HR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MUSS</a:t>
            </a:r>
            <a:r>
              <a:rPr lang="hr-H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r-HR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NOCH</a:t>
            </a:r>
            <a:r>
              <a:rPr lang="hr-H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r-HR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GESUCHT</a:t>
            </a:r>
            <a:r>
              <a:rPr lang="hr-H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r-HR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WERDEN</a:t>
            </a:r>
            <a:r>
              <a:rPr lang="hr-H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!!!</a:t>
            </a:r>
            <a:endParaRPr lang="de-DE" b="1" dirty="0"/>
          </a:p>
          <a:p>
            <a:r>
              <a:rPr lang="de-DE" dirty="0"/>
              <a:t>sonst</a:t>
            </a:r>
            <a:r>
              <a:rPr lang="de-DE" baseline="0" dirty="0"/>
              <a:t> zit. nach: </a:t>
            </a:r>
            <a:r>
              <a:rPr lang="de-DE" dirty="0"/>
              <a:t>Marcel </a:t>
            </a:r>
            <a:r>
              <a:rPr lang="de-DE" dirty="0" err="1"/>
              <a:t>Piney</a:t>
            </a:r>
            <a:r>
              <a:rPr lang="de-DE" b="0" dirty="0"/>
              <a:t>, </a:t>
            </a:r>
            <a:r>
              <a:rPr lang="de-DE" b="0" dirty="0" err="1"/>
              <a:t>Coopération</a:t>
            </a:r>
            <a:r>
              <a:rPr lang="de-DE" b="0" dirty="0"/>
              <a:t> sportive </a:t>
            </a:r>
            <a:r>
              <a:rPr lang="de-DE" b="0" dirty="0" err="1"/>
              <a:t>française</a:t>
            </a:r>
            <a:r>
              <a:rPr lang="de-DE" b="0" dirty="0"/>
              <a:t> en </a:t>
            </a:r>
            <a:r>
              <a:rPr lang="de-DE" b="0" dirty="0" err="1"/>
              <a:t>Afrique</a:t>
            </a:r>
            <a:r>
              <a:rPr lang="de-DE" b="0" dirty="0"/>
              <a:t> 1960-2000, </a:t>
            </a:r>
            <a:r>
              <a:rPr lang="de-DE" dirty="0" err="1"/>
              <a:t>L'Harmattan</a:t>
            </a:r>
            <a:r>
              <a:rPr lang="de-DE" dirty="0"/>
              <a:t>, Paris 2011, S. 29.</a:t>
            </a:r>
            <a:endParaRPr lang="de-DE" b="0" dirty="0"/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Vergleich</a:t>
            </a:r>
            <a:r>
              <a:rPr lang="de-DE" baseline="0" dirty="0"/>
              <a:t> der beiden Standpunkte: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Übereinstimmung: Abstufung, Oberbegriff („</a:t>
            </a:r>
            <a:r>
              <a:rPr lang="de-DE" baseline="0" dirty="0" err="1"/>
              <a:t>dans</a:t>
            </a:r>
            <a:r>
              <a:rPr lang="de-DE" baseline="0" dirty="0"/>
              <a:t> </a:t>
            </a:r>
            <a:r>
              <a:rPr lang="de-DE" baseline="0" dirty="0" err="1"/>
              <a:t>tous</a:t>
            </a:r>
            <a:r>
              <a:rPr lang="de-DE" baseline="0" dirty="0"/>
              <a:t> les sens“)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Abweichungen:</a:t>
            </a:r>
          </a:p>
          <a:p>
            <a:pPr marL="228600" marR="0" lvl="2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de-DE" baseline="0" dirty="0"/>
              <a:t>Bei </a:t>
            </a:r>
            <a:r>
              <a:rPr lang="de-DE" baseline="0" dirty="0" err="1"/>
              <a:t>Cornelißen</a:t>
            </a:r>
            <a:r>
              <a:rPr lang="de-DE" baseline="0" dirty="0"/>
              <a:t> fehlt das materielle Objekt 2) Dagegen fehlt bei N. eine </a:t>
            </a:r>
            <a:r>
              <a:rPr lang="de-DE" baseline="0" dirty="0" err="1"/>
              <a:t>nuanciertere</a:t>
            </a:r>
            <a:r>
              <a:rPr lang="de-DE" baseline="0" dirty="0"/>
              <a:t> Auseinandersetzung mit dem Begriffspaar „</a:t>
            </a:r>
            <a:r>
              <a:rPr lang="de-DE" baseline="0" dirty="0" err="1"/>
              <a:t>intellectuellement</a:t>
            </a:r>
            <a:r>
              <a:rPr lang="de-DE" baseline="0" dirty="0"/>
              <a:t> </a:t>
            </a:r>
            <a:r>
              <a:rPr lang="de-DE" baseline="0" dirty="0" err="1"/>
              <a:t>construit</a:t>
            </a:r>
            <a:r>
              <a:rPr lang="de-DE" baseline="0" dirty="0"/>
              <a:t>“</a:t>
            </a:r>
          </a:p>
          <a:p>
            <a:pPr marL="228600" marR="0" lvl="2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de-DE" baseline="0" dirty="0"/>
              <a:t>Insgesamt gefällt mir von der Prägnanz Noras Definitionsansatz aber besser =&gt; CLICK</a:t>
            </a:r>
          </a:p>
          <a:p>
            <a:pPr marL="228600" marR="0" lvl="2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de-DE" baseline="0" dirty="0"/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 a formal generic term for all conceivable forms of conscious memory of historical events, personalities and processes ... whatever they are aesthetic, political or cognitive</a:t>
            </a:r>
            <a:endParaRPr lang="de-DE" baseline="0" dirty="0"/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1F048-0B42-8A4A-B393-585D258143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56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 </a:t>
            </a:r>
            <a:r>
              <a:rPr lang="en-US" dirty="0" err="1"/>
              <a:t>Beispiele</a:t>
            </a:r>
            <a:endParaRPr lang="en-US" dirty="0"/>
          </a:p>
          <a:p>
            <a:r>
              <a:rPr lang="de-DE" dirty="0"/>
              <a:t>Die Werke aus der “großen” Musikliteratur</a:t>
            </a:r>
          </a:p>
          <a:p>
            <a:pPr lvl="1"/>
            <a:r>
              <a:rPr lang="de-DE" dirty="0"/>
              <a:t>Wellingtons Sieg oder Die Schlacht bei Viktoria 1812</a:t>
            </a:r>
          </a:p>
          <a:p>
            <a:r>
              <a:rPr lang="de-DE" dirty="0"/>
              <a:t>	Obwohl Luxemburg klein ist, wird es unmöglich sein, einen umfassenden Überblick zu geben.</a:t>
            </a:r>
          </a:p>
          <a:p>
            <a:r>
              <a:rPr lang="de-DE" dirty="0"/>
              <a:t>Beispiele</a:t>
            </a:r>
            <a:r>
              <a:rPr lang="de-DE" baseline="0" dirty="0"/>
              <a:t> aus Luxemburg später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1F048-0B42-8A4A-B393-585D258143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56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1) s. </a:t>
            </a:r>
            <a:r>
              <a:rPr lang="en-US" err="1"/>
              <a:t>Noras</a:t>
            </a:r>
            <a:r>
              <a:rPr lang="en-US"/>
              <a:t> Definition </a:t>
            </a:r>
            <a:r>
              <a:rPr lang="en-US" err="1"/>
              <a:t>oben</a:t>
            </a:r>
            <a:r>
              <a:rPr lang="en-US"/>
              <a:t> "un lieu de </a:t>
            </a:r>
            <a:r>
              <a:rPr lang="en-US" err="1"/>
              <a:t>mémoire</a:t>
            </a:r>
            <a:r>
              <a:rPr lang="en-US"/>
              <a:t> </a:t>
            </a:r>
            <a:r>
              <a:rPr lang="en-US" err="1"/>
              <a:t>dans</a:t>
            </a:r>
            <a:r>
              <a:rPr lang="en-US"/>
              <a:t> </a:t>
            </a:r>
            <a:r>
              <a:rPr lang="en-US" err="1"/>
              <a:t>tous</a:t>
            </a:r>
            <a:r>
              <a:rPr lang="en-US"/>
              <a:t> les </a:t>
            </a:r>
            <a:r>
              <a:rPr lang="en-US" err="1"/>
              <a:t>sens</a:t>
            </a:r>
            <a:r>
              <a:rPr lang="en-US"/>
              <a:t> du mot </a:t>
            </a:r>
            <a:r>
              <a:rPr lang="en-US" err="1"/>
              <a:t>va</a:t>
            </a:r>
            <a:r>
              <a:rPr lang="en-US"/>
              <a:t> de </a:t>
            </a:r>
            <a:r>
              <a:rPr lang="en-US" err="1"/>
              <a:t>l'objet</a:t>
            </a:r>
            <a:r>
              <a:rPr lang="en-US"/>
              <a:t> le plus </a:t>
            </a:r>
            <a:r>
              <a:rPr lang="en-US" err="1"/>
              <a:t>matériel</a:t>
            </a:r>
            <a:r>
              <a:rPr lang="en-US"/>
              <a:t> et </a:t>
            </a:r>
            <a:r>
              <a:rPr lang="en-US" err="1"/>
              <a:t>concret</a:t>
            </a:r>
            <a:r>
              <a:rPr lang="en-US"/>
              <a:t>, </a:t>
            </a:r>
            <a:r>
              <a:rPr lang="en-US" err="1"/>
              <a:t>éventuellement</a:t>
            </a:r>
            <a:r>
              <a:rPr lang="en-US"/>
              <a:t> </a:t>
            </a:r>
            <a:r>
              <a:rPr lang="en-US" err="1"/>
              <a:t>géographiquement</a:t>
            </a:r>
            <a:r>
              <a:rPr lang="en-US"/>
              <a:t> </a:t>
            </a:r>
            <a:r>
              <a:rPr lang="en-US" err="1"/>
              <a:t>situé</a:t>
            </a:r>
            <a:r>
              <a:rPr lang="en-US"/>
              <a:t>, à </a:t>
            </a:r>
            <a:r>
              <a:rPr lang="en-US" err="1"/>
              <a:t>l'objet</a:t>
            </a:r>
            <a:r>
              <a:rPr lang="en-US"/>
              <a:t> le plus </a:t>
            </a:r>
            <a:r>
              <a:rPr lang="en-US" err="1"/>
              <a:t>abstrait</a:t>
            </a:r>
            <a:r>
              <a:rPr lang="en-US"/>
              <a:t> et </a:t>
            </a:r>
            <a:r>
              <a:rPr lang="en-US" err="1"/>
              <a:t>intellectuellement</a:t>
            </a:r>
            <a:r>
              <a:rPr lang="en-US"/>
              <a:t> </a:t>
            </a:r>
            <a:r>
              <a:rPr lang="en-US" err="1"/>
              <a:t>construit</a:t>
            </a:r>
            <a:r>
              <a:rPr lang="en-US"/>
              <a:t>” </a:t>
            </a:r>
          </a:p>
          <a:p>
            <a:r>
              <a:rPr lang="en-US"/>
              <a:t>Band</a:t>
            </a:r>
            <a:r>
              <a:rPr lang="en-US" baseline="0"/>
              <a:t> 3 “</a:t>
            </a:r>
            <a:r>
              <a:rPr lang="en-US" baseline="0" err="1"/>
              <a:t>conflits</a:t>
            </a:r>
            <a:r>
              <a:rPr lang="en-US" baseline="0"/>
              <a:t> et </a:t>
            </a:r>
            <a:r>
              <a:rPr lang="en-US" baseline="0" err="1"/>
              <a:t>partages</a:t>
            </a:r>
            <a:r>
              <a:rPr lang="en-US" baseline="0"/>
              <a:t>”</a:t>
            </a:r>
          </a:p>
          <a:p>
            <a:endParaRPr lang="en-US" baseline="0"/>
          </a:p>
          <a:p>
            <a:endParaRPr lang="en-US" baseline="0"/>
          </a:p>
          <a:p>
            <a:r>
              <a:rPr lang="de-DE"/>
              <a:t>D/F</a:t>
            </a:r>
          </a:p>
          <a:p>
            <a:r>
              <a:rPr lang="de-DE"/>
              <a:t>Erinnerungskultur und Nationalfeiertag</a:t>
            </a:r>
          </a:p>
          <a:p>
            <a:r>
              <a:rPr lang="de-DE"/>
              <a:t>http://</a:t>
            </a:r>
            <a:r>
              <a:rPr lang="de-DE" err="1"/>
              <a:t>www.amazon.de</a:t>
            </a:r>
            <a:r>
              <a:rPr lang="de-DE"/>
              <a:t>/Gefeierte-Nation-Erinnerungskultur-Nationalfeiertag-Deutschland/</a:t>
            </a:r>
            <a:r>
              <a:rPr lang="de-DE" err="1"/>
              <a:t>dp</a:t>
            </a:r>
            <a:r>
              <a:rPr lang="de-DE"/>
              <a:t>/3593391929/</a:t>
            </a:r>
            <a:r>
              <a:rPr lang="de-DE" err="1"/>
              <a:t>ref</a:t>
            </a:r>
            <a:r>
              <a:rPr lang="de-DE"/>
              <a:t>=sr_1_12?s=</a:t>
            </a:r>
            <a:r>
              <a:rPr lang="de-DE" err="1"/>
              <a:t>books&amp;ie</a:t>
            </a:r>
            <a:r>
              <a:rPr lang="de-DE"/>
              <a:t>=UTF8&amp;qid=1375177589&amp;sr=1-12&amp;keywords=La+Marseillaise#reader_3593391929</a:t>
            </a:r>
            <a:endParaRPr lang="en-US"/>
          </a:p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1F048-0B42-8A4A-B393-585D258143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06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1F048-0B42-8A4A-B393-585D258143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71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Obamacare</a:t>
            </a:r>
            <a:r>
              <a:rPr lang="de-DE"/>
              <a:t>: https://</a:t>
            </a:r>
            <a:r>
              <a:rPr lang="de-DE" err="1"/>
              <a:t>www.theatlantic.com</a:t>
            </a:r>
            <a:r>
              <a:rPr lang="de-DE"/>
              <a:t>/</a:t>
            </a:r>
            <a:r>
              <a:rPr lang="de-DE" err="1"/>
              <a:t>politics</a:t>
            </a:r>
            <a:r>
              <a:rPr lang="de-DE"/>
              <a:t>/</a:t>
            </a:r>
            <a:r>
              <a:rPr lang="de-DE" err="1"/>
              <a:t>archive</a:t>
            </a:r>
            <a:r>
              <a:rPr lang="de-DE"/>
              <a:t>/2009/07/</a:t>
            </a:r>
            <a:r>
              <a:rPr lang="de-DE" err="1"/>
              <a:t>waterloo</a:t>
            </a:r>
            <a:r>
              <a:rPr lang="de-DE"/>
              <a:t>-</a:t>
            </a:r>
            <a:r>
              <a:rPr lang="de-DE" err="1"/>
              <a:t>or</a:t>
            </a:r>
            <a:r>
              <a:rPr lang="de-DE"/>
              <a:t>-verdun/21863/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1F048-0B42-8A4A-B393-585D258143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88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http://www.uni.lu/intranet/images/logonom_100x90.jpg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6019A-7915-C447-A564-02D46EB85B0C}" type="datetime1">
              <a:rPr lang="de-LU" smtClean="0"/>
              <a:t>05.06.2018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http://www.uni.lu/intranet/images/logonom_100x90.jpg"/>
          <p:cNvPicPr>
            <a:picLocks noChangeAspect="1" noChangeArrowheads="1"/>
          </p:cNvPicPr>
          <p:nvPr userDrawn="1"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0" y="6000750"/>
            <a:ext cx="9525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0527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FE5F-7C0A-B444-8941-9E35B3ACB0AB}" type="datetime1">
              <a:rPr lang="de-LU" smtClean="0"/>
              <a:t>05.06.2018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86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5A89-572E-624F-866B-3F6072341E1A}" type="datetime1">
              <a:rPr lang="de-LU" smtClean="0"/>
              <a:t>05.06.2018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96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5F2E-8CE1-2540-AA1A-1BC0031714CF}" type="datetime1">
              <a:rPr lang="de-LU" smtClean="0"/>
              <a:t>05.06.2018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10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33A4-CA86-7C43-99DD-3CBE376F2215}" type="datetime1">
              <a:rPr lang="de-LU" smtClean="0"/>
              <a:t>05.06.2018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8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B5ECD-FEA4-ED45-B9F5-C5FA87292EF2}" type="datetime1">
              <a:rPr lang="de-LU" smtClean="0"/>
              <a:t>05.06.2018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05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0BDF-CC5A-B245-9438-2D4D2F52566B}" type="datetime1">
              <a:rPr lang="de-LU" smtClean="0"/>
              <a:t>05.06.2018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11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6E21-F711-FD46-AF92-6FCC1EDA4FCB}" type="datetime1">
              <a:rPr lang="de-LU" smtClean="0"/>
              <a:t>05.06.2018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63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207C1-BD65-264D-99FA-5B7DB6354F63}" type="datetime1">
              <a:rPr lang="de-LU" smtClean="0"/>
              <a:t>05.06.2018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99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A61F-7EE6-5B43-95BB-76B74F791F8A}" type="datetime1">
              <a:rPr lang="de-LU" smtClean="0"/>
              <a:t>05.06.2018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39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1091-DB3A-CA4D-B779-4880A8579469}" type="datetime1">
              <a:rPr lang="de-LU" smtClean="0"/>
              <a:t>05.06.2018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3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http://www.uni.lu/intranet/images/logonom_100x90.jp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338FB-09AE-7B41-B12F-BACB6C0C9E01}" type="datetime1">
              <a:rPr lang="de-LU" smtClean="0"/>
              <a:t>05.06.2018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50D45-E6CD-1E47-8700-F1192548FD5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http://www.uni.lu/intranet/images/logonom_100x90.jpg"/>
          <p:cNvPicPr>
            <a:picLocks noChangeAspect="1" noChangeArrowheads="1"/>
          </p:cNvPicPr>
          <p:nvPr userDrawn="1"/>
        </p:nvPicPr>
        <p:blipFill>
          <a:blip r:embed="rId13" r:link="rId14"/>
          <a:srcRect/>
          <a:stretch>
            <a:fillRect/>
          </a:stretch>
        </p:blipFill>
        <p:spPr bwMode="auto">
          <a:xfrm>
            <a:off x="0" y="6000750"/>
            <a:ext cx="9525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197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14.png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video" Target="../media/media6.mp4"/><Relationship Id="rId11" Type="http://schemas.openxmlformats.org/officeDocument/2006/relationships/image" Target="../media/image12.png"/><Relationship Id="rId5" Type="http://schemas.microsoft.com/office/2007/relationships/media" Target="../media/media6.mp4"/><Relationship Id="rId10" Type="http://schemas.openxmlformats.org/officeDocument/2006/relationships/notesSlide" Target="../notesSlides/notesSlide23.xml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12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image" Target="../media/image1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15.png"/><Relationship Id="rId5" Type="http://schemas.microsoft.com/office/2007/relationships/media" Target="../media/media10.mp3"/><Relationship Id="rId10" Type="http://schemas.openxmlformats.org/officeDocument/2006/relationships/notesSlide" Target="../notesSlides/notesSlide24.xml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98241"/>
            <a:ext cx="7772400" cy="1470025"/>
          </a:xfrm>
        </p:spPr>
        <p:txBody>
          <a:bodyPr>
            <a:normAutofit/>
          </a:bodyPr>
          <a:lstStyle/>
          <a:p>
            <a:r>
              <a:rPr lang="de-DE" b="1" dirty="0"/>
              <a:t>Music </a:t>
            </a:r>
            <a:r>
              <a:rPr lang="de-DE" b="1" dirty="0" err="1"/>
              <a:t>as</a:t>
            </a:r>
            <a:r>
              <a:rPr lang="de-DE" b="1" dirty="0"/>
              <a:t> Education in </a:t>
            </a:r>
            <a:r>
              <a:rPr lang="de-DE" b="1" dirty="0" err="1"/>
              <a:t>History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58155"/>
            <a:ext cx="6400800" cy="1752600"/>
          </a:xfrm>
        </p:spPr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Music as </a:t>
            </a:r>
            <a:r>
              <a:rPr lang="fr-FR" b="1" dirty="0" err="1">
                <a:solidFill>
                  <a:srgbClr val="FF0000"/>
                </a:solidFill>
              </a:rPr>
              <a:t>Memorial</a:t>
            </a:r>
            <a:r>
              <a:rPr lang="fr-FR" b="1" dirty="0">
                <a:solidFill>
                  <a:srgbClr val="FF0000"/>
                </a:solidFill>
              </a:rPr>
              <a:t> Culture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286000" y="468910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CH" dirty="0"/>
              <a:t>Damien Sagrillo</a:t>
            </a:r>
            <a:br>
              <a:rPr lang="de-CH" dirty="0"/>
            </a:br>
            <a:r>
              <a:rPr lang="de-CH" dirty="0" err="1"/>
              <a:t>Université</a:t>
            </a:r>
            <a:r>
              <a:rPr lang="de-CH" dirty="0"/>
              <a:t> du Luxembourg</a:t>
            </a:r>
          </a:p>
          <a:p>
            <a:pPr algn="ctr"/>
            <a:endParaRPr lang="de-CH" dirty="0"/>
          </a:p>
          <a:p>
            <a:pPr algn="ctr"/>
            <a:r>
              <a:rPr lang="de-CH" dirty="0"/>
              <a:t>Kecskemét, 3 May 2018</a:t>
            </a:r>
          </a:p>
        </p:txBody>
      </p:sp>
    </p:spTree>
    <p:extLst>
      <p:ext uri="{BB962C8B-B14F-4D97-AF65-F5344CB8AC3E}">
        <p14:creationId xmlns:p14="http://schemas.microsoft.com/office/powerpoint/2010/main" val="1653429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Abba – </a:t>
            </a:r>
            <a:r>
              <a:rPr lang="en-GB" i="1"/>
              <a:t>Waterloo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 fontScale="92500" lnSpcReduction="10000"/>
          </a:bodyPr>
          <a:lstStyle/>
          <a:p>
            <a:r>
              <a:rPr lang="en-GB"/>
              <a:t>The battle of Waterloo  </a:t>
            </a:r>
          </a:p>
          <a:p>
            <a:pPr lvl="1"/>
            <a:r>
              <a:rPr lang="en-GB"/>
              <a:t>A small town in the south-west area of Brussels</a:t>
            </a:r>
          </a:p>
          <a:p>
            <a:pPr lvl="1"/>
            <a:r>
              <a:rPr lang="en-GB"/>
              <a:t>The most famous battle in history?</a:t>
            </a:r>
          </a:p>
          <a:p>
            <a:pPr lvl="2"/>
            <a:r>
              <a:rPr lang="en-GB"/>
              <a:t>Fought on 18th June 1815</a:t>
            </a:r>
          </a:p>
          <a:p>
            <a:pPr lvl="2"/>
            <a:r>
              <a:rPr lang="en-GB"/>
              <a:t>Between the French Army of Napoleon Bonaparte and a British led coalition, including Prussia</a:t>
            </a:r>
          </a:p>
          <a:p>
            <a:pPr lvl="2"/>
            <a:r>
              <a:rPr lang="en-GB"/>
              <a:t>The final point of Napoleon’s decline</a:t>
            </a:r>
          </a:p>
          <a:p>
            <a:pPr lvl="3"/>
            <a:r>
              <a:rPr lang="en-GB"/>
              <a:t>End of 23 years of warfare between France and the rest of Europe</a:t>
            </a:r>
          </a:p>
          <a:p>
            <a:pPr lvl="2"/>
            <a:r>
              <a:rPr lang="en-GB"/>
              <a:t>Beginning of the Anglo-Saxon hegemony? </a:t>
            </a:r>
            <a:r>
              <a:rPr lang="en-GB">
                <a:solidFill>
                  <a:srgbClr val="FF0000"/>
                </a:solidFill>
              </a:rPr>
              <a:t>on the one hand?</a:t>
            </a:r>
          </a:p>
          <a:p>
            <a:pPr lvl="3"/>
            <a:r>
              <a:rPr lang="en-GB"/>
              <a:t>Waterloo memorials</a:t>
            </a:r>
          </a:p>
          <a:p>
            <a:pPr lvl="3"/>
            <a:r>
              <a:rPr lang="en-GB"/>
              <a:t>Many places in Anglo-Saxon countries with the name </a:t>
            </a:r>
            <a:r>
              <a:rPr lang="en-GB" i="1"/>
              <a:t>Waterloo</a:t>
            </a:r>
          </a:p>
          <a:p>
            <a:pPr lvl="3"/>
            <a:r>
              <a:rPr lang="en-GB" i="1"/>
              <a:t>Waterloo </a:t>
            </a:r>
            <a:r>
              <a:rPr lang="en-GB"/>
              <a:t>as companies and brands</a:t>
            </a:r>
          </a:p>
          <a:p>
            <a:pPr lvl="3"/>
            <a:r>
              <a:rPr lang="en-GB" i="1"/>
              <a:t>Waterloo</a:t>
            </a:r>
            <a:r>
              <a:rPr lang="en-GB"/>
              <a:t> University in Waterloo / Ontario / Canada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403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Abba – </a:t>
            </a:r>
            <a:r>
              <a:rPr lang="en-GB" i="1"/>
              <a:t>Waterloo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GB" smtClean="0"/>
              <a:t>11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58" y="1285875"/>
            <a:ext cx="7308134" cy="49084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00380" y="6356350"/>
            <a:ext cx="5879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/>
              <a:t>https://www.britannica.com/event/Battle-of-Waterloo</a:t>
            </a:r>
          </a:p>
        </p:txBody>
      </p:sp>
    </p:spTree>
    <p:extLst>
      <p:ext uri="{BB962C8B-B14F-4D97-AF65-F5344CB8AC3E}">
        <p14:creationId xmlns:p14="http://schemas.microsoft.com/office/powerpoint/2010/main" val="1049618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Abba – </a:t>
            </a:r>
            <a:r>
              <a:rPr lang="en-GB" i="1"/>
              <a:t>Waterloo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 lnSpcReduction="10000"/>
          </a:bodyPr>
          <a:lstStyle/>
          <a:p>
            <a:pPr lvl="1"/>
            <a:r>
              <a:rPr lang="en-GB"/>
              <a:t>The most famous battle in history? Also before the 1974 song contest winning entry?</a:t>
            </a:r>
          </a:p>
          <a:p>
            <a:pPr lvl="2"/>
            <a:r>
              <a:rPr lang="en-GB"/>
              <a:t>Yes, because of </a:t>
            </a:r>
            <a:r>
              <a:rPr lang="en-GB" i="1"/>
              <a:t>Waterloo </a:t>
            </a:r>
            <a:r>
              <a:rPr lang="en-GB"/>
              <a:t>existing long time before in Anglo-Saxon art, entertainment, movies etc.</a:t>
            </a:r>
          </a:p>
          <a:p>
            <a:pPr lvl="2"/>
            <a:r>
              <a:rPr lang="en-GB"/>
              <a:t>But the song was an amplifier!</a:t>
            </a:r>
          </a:p>
          <a:p>
            <a:r>
              <a:rPr lang="en-GB"/>
              <a:t>Song text: comparison between a love relationship doomed to fail and the ultimate defeat of Napoleon</a:t>
            </a:r>
            <a:endParaRPr lang="de-DE"/>
          </a:p>
          <a:p>
            <a:pPr lvl="1"/>
            <a:r>
              <a:rPr lang="en-GB"/>
              <a:t>Won the European Song Contest in 1974</a:t>
            </a:r>
            <a:endParaRPr lang="de-DE"/>
          </a:p>
          <a:p>
            <a:pPr lvl="1"/>
            <a:r>
              <a:rPr lang="de-DE"/>
              <a:t>Interrupted the Anglo-Saxon hegemony in the pop music industry </a:t>
            </a:r>
            <a:r>
              <a:rPr lang="de-DE">
                <a:solidFill>
                  <a:srgbClr val="FF0000"/>
                </a:solidFill>
              </a:rPr>
              <a:t>on the other hand</a:t>
            </a:r>
          </a:p>
          <a:p>
            <a:pPr lvl="1"/>
            <a:endParaRPr lang="en-GB"/>
          </a:p>
          <a:p>
            <a:pPr marL="914400" lvl="2" indent="0">
              <a:buNone/>
            </a:pPr>
            <a:endParaRPr lang="en-GB"/>
          </a:p>
          <a:p>
            <a:pPr lvl="2"/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563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Beethoven – Wellingtons Sieg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34" y="1924050"/>
            <a:ext cx="4381500" cy="300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0" y="1295400"/>
            <a:ext cx="3181350" cy="4267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28918" y="5769184"/>
            <a:ext cx="4029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/>
              <a:t>Arthur Wellesley, 1st duke of Wellington</a:t>
            </a:r>
            <a:endParaRPr lang="fr-FR" b="1"/>
          </a:p>
        </p:txBody>
      </p:sp>
      <p:sp>
        <p:nvSpPr>
          <p:cNvPr id="9" name="Rectangle 8"/>
          <p:cNvSpPr/>
          <p:nvPr/>
        </p:nvSpPr>
        <p:spPr>
          <a:xfrm>
            <a:off x="1144821" y="5193268"/>
            <a:ext cx="3491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/>
              <a:t>Wellington at the Battle of Vittoria</a:t>
            </a:r>
          </a:p>
        </p:txBody>
      </p:sp>
    </p:spTree>
    <p:extLst>
      <p:ext uri="{BB962C8B-B14F-4D97-AF65-F5344CB8AC3E}">
        <p14:creationId xmlns:p14="http://schemas.microsoft.com/office/powerpoint/2010/main" val="1679308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Beethoven – Wellingtons Sieg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 Battle of Vittoria, 21</a:t>
            </a:r>
            <a:r>
              <a:rPr lang="en-GB" baseline="30000" dirty="0"/>
              <a:t>th</a:t>
            </a:r>
            <a:r>
              <a:rPr lang="en-GB" dirty="0"/>
              <a:t> June 1813 </a:t>
            </a:r>
          </a:p>
          <a:p>
            <a:r>
              <a:rPr lang="en-GB" dirty="0"/>
              <a:t>Opposing parties: </a:t>
            </a:r>
          </a:p>
          <a:p>
            <a:pPr lvl="1"/>
            <a:r>
              <a:rPr lang="en-GB" dirty="0"/>
              <a:t>Joseph Napoleon, King of Spain, brother </a:t>
            </a:r>
            <a:r>
              <a:rPr lang="en-GB"/>
              <a:t>of Napoleon Bonaparte, </a:t>
            </a:r>
            <a:r>
              <a:rPr lang="en-GB" dirty="0"/>
              <a:t>supported by the French army against </a:t>
            </a:r>
          </a:p>
          <a:p>
            <a:pPr lvl="1"/>
            <a:r>
              <a:rPr lang="en-GB" dirty="0"/>
              <a:t>The allied British, Spanish and Portuguese forces under the command of Arthur Wellesley, 1st Duke of Wellington (later British Prime Minister)</a:t>
            </a:r>
          </a:p>
          <a:p>
            <a:r>
              <a:rPr lang="en-GB" dirty="0"/>
              <a:t>Location: Vitoria, Spain</a:t>
            </a:r>
          </a:p>
          <a:p>
            <a:r>
              <a:rPr lang="en-GB" dirty="0"/>
              <a:t>Decisive defeat of Napoleon in the Peninsular War in Spain (1808-1814)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US" smtClean="0"/>
              <a:t>14</a:t>
            </a:fld>
            <a:endParaRPr lang="en-US"/>
          </a:p>
        </p:txBody>
      </p:sp>
      <p:pic>
        <p:nvPicPr>
          <p:cNvPr id="8" name="Beethoven Welilngtons Sie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945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5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Beethoven – Wellingtons Sieg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431890"/>
          </a:xfrm>
        </p:spPr>
        <p:txBody>
          <a:bodyPr>
            <a:normAutofit fontScale="92500" lnSpcReduction="20000"/>
          </a:bodyPr>
          <a:lstStyle/>
          <a:p>
            <a:r>
              <a:rPr lang="en-GB" b="1" i="1"/>
              <a:t>Wellington's Victory, or, the Battle of Vitoria</a:t>
            </a:r>
          </a:p>
          <a:p>
            <a:pPr lvl="1"/>
            <a:r>
              <a:rPr lang="en-GB"/>
              <a:t>Premiered on 8</a:t>
            </a:r>
            <a:r>
              <a:rPr lang="en-GB" baseline="30000"/>
              <a:t>th</a:t>
            </a:r>
            <a:r>
              <a:rPr lang="en-GB"/>
              <a:t> December 1813</a:t>
            </a:r>
          </a:p>
          <a:p>
            <a:r>
              <a:rPr lang="en-US"/>
              <a:t>Structure</a:t>
            </a:r>
          </a:p>
          <a:p>
            <a:pPr lvl="1"/>
            <a:r>
              <a:rPr lang="en-US"/>
              <a:t>Drums and trumpets on the English side </a:t>
            </a:r>
          </a:p>
          <a:p>
            <a:pPr lvl="1"/>
            <a:r>
              <a:rPr lang="en-US" i="1"/>
              <a:t>Rule Britannia </a:t>
            </a:r>
          </a:p>
          <a:p>
            <a:pPr lvl="1"/>
            <a:r>
              <a:rPr lang="en-US"/>
              <a:t>Drums and trumpets on the French side </a:t>
            </a:r>
          </a:p>
          <a:p>
            <a:pPr lvl="1"/>
            <a:r>
              <a:rPr lang="en-US" i="1"/>
              <a:t>Marlborough </a:t>
            </a:r>
            <a:r>
              <a:rPr lang="en-US" i="1" err="1"/>
              <a:t>s’en</a:t>
            </a:r>
            <a:r>
              <a:rPr lang="en-US" i="1"/>
              <a:t> </a:t>
            </a:r>
            <a:r>
              <a:rPr lang="en-US" i="1" err="1"/>
              <a:t>va</a:t>
            </a:r>
            <a:r>
              <a:rPr lang="en-US" i="1"/>
              <a:t>-t-</a:t>
            </a:r>
            <a:r>
              <a:rPr lang="en-US" i="1" err="1"/>
              <a:t>en</a:t>
            </a:r>
            <a:r>
              <a:rPr lang="en-US" i="1"/>
              <a:t> Guerre</a:t>
            </a:r>
          </a:p>
          <a:p>
            <a:pPr lvl="1"/>
            <a:r>
              <a:rPr lang="en-US"/>
              <a:t>Invitation and Response </a:t>
            </a:r>
          </a:p>
          <a:p>
            <a:pPr lvl="1"/>
            <a:r>
              <a:rPr lang="en-US"/>
              <a:t>Battle, Storm &amp; March </a:t>
            </a:r>
          </a:p>
          <a:p>
            <a:pPr lvl="1"/>
            <a:r>
              <a:rPr lang="en-US"/>
              <a:t>Victory Symphony with </a:t>
            </a:r>
            <a:r>
              <a:rPr lang="en-US" i="1"/>
              <a:t>God Save the Queen</a:t>
            </a:r>
            <a:endParaRPr lang="de-DE" i="1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96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664"/>
            <a:ext cx="8229600" cy="1143000"/>
          </a:xfrm>
        </p:spPr>
        <p:txBody>
          <a:bodyPr/>
          <a:lstStyle/>
          <a:p>
            <a:r>
              <a:rPr lang="en-GB"/>
              <a:t>Tradition of Battles in Music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54" y="2888338"/>
            <a:ext cx="3539846" cy="26633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2200"/>
            <a:ext cx="8229600" cy="5546650"/>
          </a:xfrm>
        </p:spPr>
        <p:txBody>
          <a:bodyPr>
            <a:normAutofit fontScale="92500" lnSpcReduction="20000"/>
          </a:bodyPr>
          <a:lstStyle/>
          <a:p>
            <a:r>
              <a:rPr lang="en-GB" dirty="0" err="1"/>
              <a:t>Pyotr</a:t>
            </a:r>
            <a:r>
              <a:rPr lang="en-GB" dirty="0"/>
              <a:t> </a:t>
            </a:r>
            <a:r>
              <a:rPr lang="en-GB" dirty="0" err="1"/>
              <a:t>Ilyich</a:t>
            </a:r>
            <a:r>
              <a:rPr lang="en-GB" dirty="0"/>
              <a:t> Tchaikovsky – Overture 1812</a:t>
            </a:r>
          </a:p>
          <a:p>
            <a:pPr lvl="1"/>
            <a:r>
              <a:rPr lang="en-GB" dirty="0"/>
              <a:t>Written in 1880, first performed in 1882</a:t>
            </a:r>
          </a:p>
          <a:p>
            <a:pPr lvl="1"/>
            <a:r>
              <a:rPr lang="en-GB" dirty="0"/>
              <a:t>Commemoration of the victory of Russia against Napoleon </a:t>
            </a:r>
          </a:p>
          <a:p>
            <a:r>
              <a:rPr lang="en-GB" dirty="0"/>
              <a:t>Franz Liszt – </a:t>
            </a:r>
            <a:r>
              <a:rPr lang="en-GB" dirty="0" err="1"/>
              <a:t>Hunnenschlacht</a:t>
            </a:r>
            <a:r>
              <a:rPr lang="en-GB" dirty="0"/>
              <a:t>, </a:t>
            </a:r>
          </a:p>
          <a:p>
            <a:pPr lvl="1"/>
            <a:r>
              <a:rPr lang="en-GB" dirty="0"/>
              <a:t>First performed in 1857</a:t>
            </a:r>
          </a:p>
          <a:p>
            <a:pPr lvl="1"/>
            <a:r>
              <a:rPr lang="en-GB" dirty="0"/>
              <a:t>Based on a painting by </a:t>
            </a:r>
            <a:br>
              <a:rPr lang="en-GB" dirty="0"/>
            </a:br>
            <a:r>
              <a:rPr lang="en-GB" dirty="0"/>
              <a:t>Wilhelm von </a:t>
            </a:r>
            <a:r>
              <a:rPr lang="en-GB" dirty="0" err="1"/>
              <a:t>Kaulbach</a:t>
            </a:r>
            <a:endParaRPr lang="en-GB" dirty="0"/>
          </a:p>
          <a:p>
            <a:pPr lvl="1"/>
            <a:r>
              <a:rPr lang="en-GB" dirty="0"/>
              <a:t>Featuring a ferocious </a:t>
            </a:r>
            <a:br>
              <a:rPr lang="en-GB" dirty="0"/>
            </a:br>
            <a:r>
              <a:rPr lang="en-GB" dirty="0"/>
              <a:t>battle of the Huns against</a:t>
            </a:r>
            <a:br>
              <a:rPr lang="en-GB" dirty="0"/>
            </a:br>
            <a:r>
              <a:rPr lang="en-GB" dirty="0"/>
              <a:t>the Romans where, </a:t>
            </a:r>
            <a:r>
              <a:rPr lang="en-GB" dirty="0" smtClean="0"/>
              <a:t>according </a:t>
            </a:r>
            <a:br>
              <a:rPr lang="en-GB" dirty="0" smtClean="0"/>
            </a:br>
            <a:r>
              <a:rPr lang="en-GB" smtClean="0"/>
              <a:t>to the myth</a:t>
            </a:r>
            <a:r>
              <a:rPr lang="en-GB" dirty="0"/>
              <a:t>, the killed </a:t>
            </a:r>
            <a:br>
              <a:rPr lang="en-GB" dirty="0"/>
            </a:br>
            <a:r>
              <a:rPr lang="en-GB" dirty="0"/>
              <a:t>warriors continued to fight </a:t>
            </a:r>
            <a:br>
              <a:rPr lang="en-GB" dirty="0"/>
            </a:br>
            <a:r>
              <a:rPr lang="en-GB" dirty="0"/>
              <a:t>in Heaven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201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664"/>
            <a:ext cx="8229600" cy="1143000"/>
          </a:xfrm>
        </p:spPr>
        <p:txBody>
          <a:bodyPr/>
          <a:lstStyle/>
          <a:p>
            <a:r>
              <a:rPr lang="en-GB"/>
              <a:t>Tradition of Battles in Music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9980"/>
            <a:ext cx="8229600" cy="5036370"/>
          </a:xfrm>
        </p:spPr>
        <p:txBody>
          <a:bodyPr>
            <a:normAutofit lnSpcReduction="10000"/>
          </a:bodyPr>
          <a:lstStyle/>
          <a:p>
            <a:r>
              <a:rPr lang="en-GB"/>
              <a:t>The first battle in music was composed by Clément </a:t>
            </a:r>
            <a:r>
              <a:rPr lang="en-GB" err="1"/>
              <a:t>Janequin</a:t>
            </a:r>
            <a:r>
              <a:rPr lang="en-GB"/>
              <a:t> (c. 1485-1558)</a:t>
            </a:r>
          </a:p>
          <a:p>
            <a:pPr lvl="1"/>
            <a:r>
              <a:rPr lang="en-GB" i="1" err="1"/>
              <a:t>Bataille</a:t>
            </a:r>
            <a:r>
              <a:rPr lang="en-GB" i="1"/>
              <a:t> de </a:t>
            </a:r>
            <a:r>
              <a:rPr lang="en-GB" i="1" err="1"/>
              <a:t>Marignan</a:t>
            </a:r>
            <a:r>
              <a:rPr lang="en-GB" i="1"/>
              <a:t> </a:t>
            </a:r>
            <a:r>
              <a:rPr lang="en-GB"/>
              <a:t>or </a:t>
            </a:r>
            <a:r>
              <a:rPr lang="en-GB" i="1"/>
              <a:t>La Guerra </a:t>
            </a:r>
          </a:p>
          <a:p>
            <a:pPr lvl="2"/>
            <a:r>
              <a:rPr lang="en-GB"/>
              <a:t>Short onomatopoeic chanson featuring the battle of </a:t>
            </a:r>
            <a:r>
              <a:rPr lang="en-GB" err="1"/>
              <a:t>Marignano</a:t>
            </a:r>
            <a:r>
              <a:rPr lang="en-GB"/>
              <a:t> in 1515 between France and the Old Swiss Confederacy</a:t>
            </a:r>
          </a:p>
          <a:p>
            <a:pPr lvl="4"/>
            <a:r>
              <a:rPr lang="en-GB"/>
              <a:t>(</a:t>
            </a:r>
            <a:r>
              <a:rPr lang="en-GB" err="1"/>
              <a:t>Körndle</a:t>
            </a:r>
            <a:r>
              <a:rPr lang="en-GB"/>
              <a:t>, p. 65)</a:t>
            </a:r>
          </a:p>
          <a:p>
            <a:r>
              <a:rPr lang="en-GB"/>
              <a:t>About 160 battles in music (</a:t>
            </a:r>
            <a:r>
              <a:rPr lang="en-GB" err="1"/>
              <a:t>musikalische</a:t>
            </a:r>
            <a:r>
              <a:rPr lang="en-GB"/>
              <a:t> </a:t>
            </a:r>
            <a:r>
              <a:rPr lang="en-GB" err="1"/>
              <a:t>Schlachtengemälde</a:t>
            </a:r>
            <a:r>
              <a:rPr lang="en-GB"/>
              <a:t>) were composed between 1756 and 1815 </a:t>
            </a:r>
          </a:p>
          <a:p>
            <a:pPr lvl="4"/>
            <a:r>
              <a:rPr lang="en-GB"/>
              <a:t>(</a:t>
            </a:r>
            <a:r>
              <a:rPr lang="en-GB" err="1"/>
              <a:t>Schulin</a:t>
            </a:r>
            <a:r>
              <a:rPr lang="en-GB"/>
              <a:t>, p. 65)</a:t>
            </a:r>
          </a:p>
          <a:p>
            <a:pPr lvl="2"/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953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82457" cy="1143000"/>
          </a:xfrm>
        </p:spPr>
        <p:txBody>
          <a:bodyPr/>
          <a:lstStyle/>
          <a:p>
            <a:r>
              <a:rPr lang="en-GB" dirty="0"/>
              <a:t>Lili Marleen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1600200"/>
            <a:ext cx="4782457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German love song</a:t>
            </a:r>
          </a:p>
          <a:p>
            <a:pPr lvl="1"/>
            <a:r>
              <a:rPr lang="en-GB" dirty="0"/>
              <a:t>Song text written in 1915</a:t>
            </a:r>
          </a:p>
          <a:p>
            <a:pPr lvl="1"/>
            <a:r>
              <a:rPr lang="en-GB" dirty="0"/>
              <a:t>Melody composed in 1939 and recorded by </a:t>
            </a:r>
            <a:r>
              <a:rPr lang="en-GB" dirty="0" err="1"/>
              <a:t>Lale</a:t>
            </a:r>
            <a:r>
              <a:rPr lang="en-GB" dirty="0"/>
              <a:t> Andersen </a:t>
            </a:r>
          </a:p>
          <a:p>
            <a:pPr lvl="1"/>
            <a:r>
              <a:rPr lang="en-GB" dirty="0"/>
              <a:t>Became most popular through its regular broadcasting in 1941</a:t>
            </a:r>
          </a:p>
          <a:p>
            <a:pPr lvl="1"/>
            <a:r>
              <a:rPr lang="en-GB" dirty="0"/>
              <a:t>Became popular among German </a:t>
            </a:r>
            <a:r>
              <a:rPr lang="en-GB" b="1" dirty="0">
                <a:solidFill>
                  <a:srgbClr val="FF0000"/>
                </a:solidFill>
              </a:rPr>
              <a:t>and</a:t>
            </a:r>
            <a:r>
              <a:rPr lang="en-GB" dirty="0"/>
              <a:t> allied forces</a:t>
            </a:r>
          </a:p>
          <a:p>
            <a:pPr lvl="1"/>
            <a:r>
              <a:rPr lang="en-GB" dirty="0"/>
              <a:t>Still popular today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GB" smtClean="0"/>
              <a:t>18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9762" y="54707"/>
            <a:ext cx="2541242" cy="61640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20081" y="6264612"/>
            <a:ext cx="3398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Lili Marleen memorial </a:t>
            </a:r>
            <a:br>
              <a:rPr lang="en-GB" dirty="0"/>
            </a:br>
            <a:r>
              <a:rPr lang="en-GB" dirty="0"/>
              <a:t>in </a:t>
            </a:r>
            <a:r>
              <a:rPr lang="en-GB" dirty="0" err="1"/>
              <a:t>Langeoog</a:t>
            </a:r>
            <a:r>
              <a:rPr lang="en-GB" dirty="0"/>
              <a:t> Germany</a:t>
            </a:r>
          </a:p>
        </p:txBody>
      </p:sp>
      <p:pic>
        <p:nvPicPr>
          <p:cNvPr id="7" name="Lili Marle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0481" y="572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5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846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Lili Marleen</a:t>
            </a:r>
            <a:br>
              <a:rPr lang="fr-FR" dirty="0"/>
            </a:br>
            <a:r>
              <a:rPr lang="fr-FR" dirty="0" err="1"/>
              <a:t>German</a:t>
            </a:r>
            <a:r>
              <a:rPr lang="fr-FR" dirty="0"/>
              <a:t> French and English Lyrics</a:t>
            </a:r>
            <a:br>
              <a:rPr lang="fr-FR" dirty="0"/>
            </a:br>
            <a:r>
              <a:rPr lang="fr-FR" dirty="0"/>
              <a:t>1st Verse </a:t>
            </a:r>
            <a:br>
              <a:rPr lang="fr-FR" dirty="0"/>
            </a:b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4" y="1668689"/>
            <a:ext cx="4804228" cy="2594429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Vor der Kaserne, vor dem großen Tor,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Stand eine Laterne -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Und steht sie noch davor.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So </a:t>
            </a:r>
            <a:r>
              <a:rPr lang="de-DE" sz="2400" dirty="0" err="1">
                <a:solidFill>
                  <a:schemeClr val="accent5">
                    <a:lumMod val="50000"/>
                  </a:schemeClr>
                </a:solidFill>
              </a:rPr>
              <a:t>woll'n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 wir uns da wiedersehn,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Bei der Laterne </a:t>
            </a:r>
            <a:r>
              <a:rPr lang="de-DE" sz="2400" dirty="0" err="1">
                <a:solidFill>
                  <a:schemeClr val="accent5">
                    <a:lumMod val="50000"/>
                  </a:schemeClr>
                </a:solidFill>
              </a:rPr>
              <a:t>woll'n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 wir </a:t>
            </a:r>
            <a:r>
              <a:rPr lang="de-DE" sz="2400" dirty="0" err="1">
                <a:solidFill>
                  <a:schemeClr val="accent5">
                    <a:lumMod val="50000"/>
                  </a:schemeClr>
                </a:solidFill>
              </a:rPr>
              <a:t>stehn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Wie einst Lili Marleen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Wie einst Lili Marleen.</a:t>
            </a:r>
          </a:p>
          <a:p>
            <a:pPr marL="0" indent="0" algn="ctr">
              <a:buNone/>
            </a:pPr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US" smtClean="0"/>
              <a:t>19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307771" y="4442051"/>
            <a:ext cx="5907314" cy="2231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Outside </a:t>
            </a: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the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barracks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by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the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corner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 light</a:t>
            </a:r>
            <a:br>
              <a:rPr lang="de-DE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I'll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always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 stand </a:t>
            </a: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and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wait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for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you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 at </a:t>
            </a: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night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de-DE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We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 will </a:t>
            </a: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create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 a </a:t>
            </a: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world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for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two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de-DE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I'll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wait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for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you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the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whole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night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through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de-DE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For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you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, Lili Marlene</a:t>
            </a:r>
            <a:br>
              <a:rPr lang="de-DE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For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2">
                    <a:lumMod val="50000"/>
                  </a:schemeClr>
                </a:solidFill>
              </a:rPr>
              <a:t>you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, Lili Marlene</a:t>
            </a:r>
          </a:p>
          <a:p>
            <a:pPr marL="0" indent="0" algn="ctr">
              <a:buFont typeface="Arial"/>
              <a:buNone/>
            </a:pPr>
            <a:endParaRPr lang="fr-FR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 rot="10800000" flipV="1">
            <a:off x="4223658" y="807668"/>
            <a:ext cx="5058226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400" b="0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 marL="45720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Devant la caserne</a:t>
            </a:r>
          </a:p>
          <a:p>
            <a:pPr marL="45720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Quand le jour s'enfuit,</a:t>
            </a:r>
          </a:p>
          <a:p>
            <a:pPr marL="45720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La vieille lanterne</a:t>
            </a:r>
          </a:p>
          <a:p>
            <a:pPr marL="45720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Soudain s'allume et luit.</a:t>
            </a:r>
          </a:p>
          <a:p>
            <a:pPr marL="45720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C'est dans ce coin-là que le soir</a:t>
            </a:r>
          </a:p>
          <a:p>
            <a:pPr marL="45720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On s'attendait, remplis d'espoir</a:t>
            </a:r>
          </a:p>
          <a:p>
            <a:pPr lvl="1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Tous deux, Lily Marlène</a:t>
            </a:r>
            <a:b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fr-FR" altLang="fr-FR" sz="2400" dirty="0">
                <a:solidFill>
                  <a:schemeClr val="accent6">
                    <a:lumMod val="50000"/>
                  </a:schemeClr>
                </a:solidFill>
              </a:rPr>
              <a:t>Tous deux, Lily Marlène</a:t>
            </a:r>
            <a:endParaRPr kumimoji="0" lang="fr-FR" altLang="fr-FR" sz="2400" b="0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20391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3362"/>
            <a:ext cx="8229600" cy="1143000"/>
          </a:xfrm>
        </p:spPr>
        <p:txBody>
          <a:bodyPr/>
          <a:lstStyle/>
          <a:p>
            <a:r>
              <a:rPr lang="de-DE" dirty="0" err="1"/>
              <a:t>Overview</a:t>
            </a:r>
            <a:endParaRPr lang="fr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2201"/>
            <a:ext cx="8686800" cy="584776"/>
          </a:xfr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/>
            <a:r>
              <a:rPr lang="de-DE" dirty="0"/>
              <a:t>Memorial Culture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US" smtClean="0"/>
              <a:t>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3028722"/>
            <a:ext cx="8686800" cy="584776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de-DE" sz="3200" dirty="0"/>
              <a:t>Lili Marleen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998647"/>
            <a:ext cx="860690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fr-FR" sz="3200" i="1" dirty="0" err="1"/>
              <a:t>Rákóczi-induló</a:t>
            </a:r>
            <a:endParaRPr lang="de-DE" sz="3200" dirty="0"/>
          </a:p>
        </p:txBody>
      </p:sp>
      <p:sp>
        <p:nvSpPr>
          <p:cNvPr id="7" name="Rectangle 6"/>
          <p:cNvSpPr/>
          <p:nvPr/>
        </p:nvSpPr>
        <p:spPr>
          <a:xfrm>
            <a:off x="457200" y="2149830"/>
            <a:ext cx="8686800" cy="5847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de-DE" sz="3200" dirty="0" err="1"/>
              <a:t>Battles</a:t>
            </a:r>
            <a:r>
              <a:rPr lang="de-DE" sz="3200" dirty="0"/>
              <a:t> in Music: Abba, Beethoven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457200" y="4923498"/>
            <a:ext cx="8606908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fr-FR" sz="3200" dirty="0" err="1"/>
              <a:t>Example</a:t>
            </a:r>
            <a:r>
              <a:rPr lang="fr-FR" sz="3200" dirty="0"/>
              <a:t> of Luxembourg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632759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two</a:t>
            </a:r>
            <a:r>
              <a:rPr lang="fr-FR" dirty="0"/>
              <a:t> faces of Lili Marleen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216" y="1417638"/>
            <a:ext cx="4594538" cy="45259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565" y="1710645"/>
            <a:ext cx="3933392" cy="393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55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8250"/>
            <a:ext cx="8229600" cy="5538107"/>
          </a:xfrm>
        </p:spPr>
        <p:txBody>
          <a:bodyPr>
            <a:normAutofit fontScale="85000" lnSpcReduction="20000"/>
          </a:bodyPr>
          <a:lstStyle/>
          <a:p>
            <a:endParaRPr lang="fr-FR" dirty="0"/>
          </a:p>
          <a:p>
            <a:r>
              <a:rPr lang="fr-FR" dirty="0"/>
              <a:t>A </a:t>
            </a:r>
            <a:r>
              <a:rPr lang="fr-FR" dirty="0" err="1"/>
              <a:t>song</a:t>
            </a:r>
            <a:r>
              <a:rPr lang="fr-FR" dirty="0"/>
              <a:t> as an</a:t>
            </a:r>
          </a:p>
          <a:p>
            <a:pPr lvl="1"/>
            <a:r>
              <a:rPr lang="fr-FR" dirty="0"/>
              <a:t>Identification Mark </a:t>
            </a:r>
            <a:r>
              <a:rPr lang="fr-FR" dirty="0" err="1"/>
              <a:t>Across</a:t>
            </a:r>
            <a:r>
              <a:rPr lang="fr-FR" dirty="0"/>
              <a:t> </a:t>
            </a:r>
            <a:r>
              <a:rPr lang="fr-FR" dirty="0" err="1"/>
              <a:t>Boarders</a:t>
            </a:r>
            <a:r>
              <a:rPr lang="fr-FR" dirty="0"/>
              <a:t> and </a:t>
            </a:r>
            <a:r>
              <a:rPr lang="fr-FR" dirty="0" err="1"/>
              <a:t>Ideologies</a:t>
            </a:r>
            <a:r>
              <a:rPr lang="fr-FR" dirty="0"/>
              <a:t>?</a:t>
            </a:r>
            <a:endParaRPr lang="en-GB" dirty="0"/>
          </a:p>
          <a:p>
            <a:r>
              <a:rPr lang="en-GB" dirty="0"/>
              <a:t>A song </a:t>
            </a:r>
          </a:p>
          <a:p>
            <a:pPr lvl="1"/>
            <a:r>
              <a:rPr lang="en-GB" dirty="0"/>
              <a:t>as ONE of more common elements between </a:t>
            </a:r>
          </a:p>
          <a:p>
            <a:pPr marL="0" lvl="1" indent="0" algn="ctr">
              <a:buNone/>
            </a:pPr>
            <a:r>
              <a:rPr lang="en-GB" dirty="0">
                <a:solidFill>
                  <a:srgbClr val="FF0000"/>
                </a:solidFill>
              </a:rPr>
              <a:t>soldiers</a:t>
            </a:r>
          </a:p>
          <a:p>
            <a:pPr marL="0" indent="0" algn="ctr">
              <a:buNone/>
            </a:pPr>
            <a:r>
              <a:rPr lang="en-GB" dirty="0"/>
              <a:t>OR </a:t>
            </a:r>
          </a:p>
          <a:p>
            <a:pPr lvl="1"/>
            <a:r>
              <a:rPr lang="en-GB" dirty="0"/>
              <a:t>as ONLY common element among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FF0000"/>
                </a:solidFill>
              </a:rPr>
              <a:t>decision makers </a:t>
            </a:r>
          </a:p>
          <a:p>
            <a:pPr marL="0" indent="0" algn="ctr">
              <a:buNone/>
            </a:pPr>
            <a:r>
              <a:rPr lang="en-GB" dirty="0"/>
              <a:t>on both sides?</a:t>
            </a:r>
          </a:p>
          <a:p>
            <a:pPr lvl="1"/>
            <a:r>
              <a:rPr lang="en-GB" dirty="0"/>
              <a:t>Answers not easy to provide: Victim’s association to Nazi atrocities</a:t>
            </a:r>
          </a:p>
          <a:p>
            <a:pPr lvl="4"/>
            <a:r>
              <a:rPr lang="en-GB" dirty="0" err="1"/>
              <a:t>Protte</a:t>
            </a:r>
            <a:r>
              <a:rPr lang="en-GB" dirty="0"/>
              <a:t>, p. 394</a:t>
            </a:r>
          </a:p>
          <a:p>
            <a:r>
              <a:rPr lang="en-GB" dirty="0"/>
              <a:t>A song as a remembrance place today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87552"/>
            <a:ext cx="8229600" cy="1143000"/>
          </a:xfrm>
        </p:spPr>
        <p:txBody>
          <a:bodyPr>
            <a:noAutofit/>
          </a:bodyPr>
          <a:lstStyle/>
          <a:p>
            <a:r>
              <a:rPr lang="fr-FR" dirty="0"/>
              <a:t>Lili Marleen </a:t>
            </a:r>
          </a:p>
        </p:txBody>
      </p:sp>
    </p:spTree>
    <p:extLst>
      <p:ext uri="{BB962C8B-B14F-4D97-AF65-F5344CB8AC3E}">
        <p14:creationId xmlns:p14="http://schemas.microsoft.com/office/powerpoint/2010/main" val="3831239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 err="1"/>
              <a:t>Rákóczi-induló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The </a:t>
            </a:r>
            <a:r>
              <a:rPr lang="en-GB" i="1" dirty="0" err="1"/>
              <a:t>Rákóczi</a:t>
            </a:r>
            <a:r>
              <a:rPr lang="en-GB" dirty="0" err="1"/>
              <a:t>-nóta</a:t>
            </a:r>
            <a:r>
              <a:rPr lang="en-GB" i="1" dirty="0"/>
              <a:t> </a:t>
            </a:r>
            <a:r>
              <a:rPr lang="en-GB" dirty="0"/>
              <a:t>was / </a:t>
            </a:r>
            <a:r>
              <a:rPr lang="en-GB"/>
              <a:t>is a </a:t>
            </a:r>
            <a:r>
              <a:rPr lang="en-GB" dirty="0"/>
              <a:t>symbol against the oppression of the Hungarians by the Habsburgs</a:t>
            </a:r>
          </a:p>
          <a:p>
            <a:pPr lvl="4"/>
            <a:r>
              <a:rPr lang="en-GB" dirty="0"/>
              <a:t>(</a:t>
            </a:r>
            <a:r>
              <a:rPr lang="en-GB" dirty="0" err="1"/>
              <a:t>Loya</a:t>
            </a:r>
            <a:r>
              <a:rPr lang="en-GB" dirty="0"/>
              <a:t>, p. 415)</a:t>
            </a:r>
          </a:p>
          <a:p>
            <a:pPr lvl="1"/>
            <a:r>
              <a:rPr lang="en-GB" dirty="0"/>
              <a:t>Melody based on a folk tune </a:t>
            </a:r>
          </a:p>
          <a:p>
            <a:pPr lvl="1"/>
            <a:r>
              <a:rPr lang="en-GB" dirty="0"/>
              <a:t>War of independence of Habsburg (1703-1711) with II. </a:t>
            </a:r>
            <a:r>
              <a:rPr lang="en-GB" dirty="0" err="1"/>
              <a:t>Rákóczi</a:t>
            </a:r>
            <a:r>
              <a:rPr lang="en-GB" dirty="0"/>
              <a:t> </a:t>
            </a:r>
            <a:r>
              <a:rPr lang="en-GB" dirty="0" err="1"/>
              <a:t>Ferenc</a:t>
            </a:r>
            <a:r>
              <a:rPr lang="en-GB" dirty="0"/>
              <a:t> (1676-1735) as figurehead</a:t>
            </a:r>
          </a:p>
          <a:p>
            <a:pPr lvl="1"/>
            <a:r>
              <a:rPr lang="en-GB" dirty="0"/>
              <a:t>War accompanied by songs</a:t>
            </a:r>
          </a:p>
          <a:p>
            <a:pPr lvl="2"/>
            <a:r>
              <a:rPr lang="en-GB" dirty="0"/>
              <a:t>The most famous: </a:t>
            </a:r>
            <a:r>
              <a:rPr lang="en-GB" i="1" dirty="0" err="1"/>
              <a:t>Rákóczi</a:t>
            </a:r>
            <a:r>
              <a:rPr lang="en-GB" dirty="0" err="1"/>
              <a:t>-nóta</a:t>
            </a:r>
            <a:r>
              <a:rPr lang="en-GB" dirty="0"/>
              <a:t> with reference to the famous fighter for independence</a:t>
            </a:r>
          </a:p>
          <a:p>
            <a:pPr lvl="3"/>
            <a:r>
              <a:rPr lang="en-GB" dirty="0" err="1"/>
              <a:t>Jaj</a:t>
            </a:r>
            <a:r>
              <a:rPr lang="en-GB" dirty="0"/>
              <a:t>, </a:t>
            </a:r>
            <a:r>
              <a:rPr lang="en-GB" dirty="0" err="1"/>
              <a:t>Rákóczi</a:t>
            </a:r>
            <a:r>
              <a:rPr lang="en-GB" dirty="0"/>
              <a:t>, </a:t>
            </a:r>
            <a:r>
              <a:rPr lang="en-GB" dirty="0" err="1"/>
              <a:t>Bercsényi</a:t>
            </a:r>
            <a:r>
              <a:rPr lang="en-GB" dirty="0"/>
              <a:t> </a:t>
            </a:r>
            <a:r>
              <a:rPr lang="en-GB" dirty="0" err="1"/>
              <a:t>Magyarok</a:t>
            </a:r>
            <a:r>
              <a:rPr lang="en-GB" dirty="0"/>
              <a:t> </a:t>
            </a:r>
            <a:r>
              <a:rPr lang="en-GB" dirty="0" err="1"/>
              <a:t>híres</a:t>
            </a:r>
            <a:r>
              <a:rPr lang="en-GB" dirty="0"/>
              <a:t> </a:t>
            </a:r>
            <a:r>
              <a:rPr lang="en-GB" dirty="0" err="1"/>
              <a:t>vezéri</a:t>
            </a:r>
            <a:r>
              <a:rPr lang="en-GB" dirty="0"/>
              <a:t>, </a:t>
            </a:r>
            <a:r>
              <a:rPr lang="en-GB" dirty="0" err="1"/>
              <a:t>Bezerédi</a:t>
            </a:r>
            <a:r>
              <a:rPr lang="en-GB" dirty="0"/>
              <a:t>!</a:t>
            </a:r>
          </a:p>
          <a:p>
            <a:pPr lvl="3"/>
            <a:r>
              <a:rPr lang="en-GB" dirty="0"/>
              <a:t>Oh, </a:t>
            </a:r>
            <a:r>
              <a:rPr lang="en-GB" dirty="0" err="1"/>
              <a:t>Rákóczi</a:t>
            </a:r>
            <a:r>
              <a:rPr lang="en-GB" dirty="0"/>
              <a:t>, </a:t>
            </a:r>
            <a:r>
              <a:rPr lang="en-GB" dirty="0" err="1"/>
              <a:t>Bercsényi</a:t>
            </a:r>
            <a:r>
              <a:rPr lang="en-GB" dirty="0"/>
              <a:t> famous leader of the Hungarians</a:t>
            </a:r>
          </a:p>
          <a:p>
            <a:pPr lvl="4"/>
            <a:r>
              <a:rPr lang="en-GB" dirty="0" err="1"/>
              <a:t>Lujza</a:t>
            </a:r>
            <a:r>
              <a:rPr lang="en-GB" dirty="0"/>
              <a:t> Tari, p. 191sq</a:t>
            </a:r>
          </a:p>
          <a:p>
            <a:pPr lvl="2"/>
            <a:r>
              <a:rPr lang="en-GB" dirty="0"/>
              <a:t>The evocation of </a:t>
            </a:r>
            <a:r>
              <a:rPr lang="en-GB" dirty="0" err="1"/>
              <a:t>Rákóczi</a:t>
            </a:r>
            <a:r>
              <a:rPr lang="en-GB" dirty="0"/>
              <a:t> helped to boost the melody as a national symbol</a:t>
            </a:r>
          </a:p>
          <a:p>
            <a:pPr lvl="4"/>
            <a:r>
              <a:rPr lang="de-DE" dirty="0" err="1"/>
              <a:t>Piotrowska</a:t>
            </a:r>
            <a:r>
              <a:rPr lang="de-DE" dirty="0"/>
              <a:t>, p. 28</a:t>
            </a:r>
            <a:endParaRPr lang="en-GB" dirty="0"/>
          </a:p>
          <a:p>
            <a:pPr lvl="4"/>
            <a:endParaRPr lang="en-GB" dirty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41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 err="1"/>
              <a:t>Rákóczi-induló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 fontScale="92500" lnSpcReduction="20000"/>
          </a:bodyPr>
          <a:lstStyle/>
          <a:p>
            <a:pPr lvl="2"/>
            <a:r>
              <a:rPr lang="fr-FR"/>
              <a:t>First </a:t>
            </a:r>
            <a:r>
              <a:rPr lang="fr-FR" err="1"/>
              <a:t>manuscript</a:t>
            </a:r>
            <a:r>
              <a:rPr lang="fr-FR"/>
              <a:t> of the </a:t>
            </a:r>
            <a:r>
              <a:rPr lang="fr-FR" err="1"/>
              <a:t>song</a:t>
            </a:r>
            <a:r>
              <a:rPr lang="fr-FR"/>
              <a:t> in 1813</a:t>
            </a:r>
          </a:p>
          <a:p>
            <a:pPr lvl="2"/>
            <a:r>
              <a:rPr lang="fr-FR"/>
              <a:t>First arranger of a march: Miklós </a:t>
            </a:r>
            <a:r>
              <a:rPr lang="fr-FR" err="1"/>
              <a:t>Scholl</a:t>
            </a:r>
            <a:r>
              <a:rPr lang="fr-FR"/>
              <a:t> (1778-1822) an </a:t>
            </a:r>
            <a:r>
              <a:rPr lang="fr-FR" err="1"/>
              <a:t>Hungarian-Austrian</a:t>
            </a:r>
            <a:r>
              <a:rPr lang="fr-FR"/>
              <a:t> </a:t>
            </a:r>
            <a:r>
              <a:rPr lang="fr-FR" err="1"/>
              <a:t>military</a:t>
            </a:r>
            <a:r>
              <a:rPr lang="fr-FR"/>
              <a:t> band </a:t>
            </a:r>
            <a:r>
              <a:rPr lang="fr-FR" err="1"/>
              <a:t>conductor</a:t>
            </a:r>
            <a:endParaRPr lang="fr-FR"/>
          </a:p>
          <a:p>
            <a:r>
              <a:rPr lang="fr-FR"/>
              <a:t>Berlioz </a:t>
            </a:r>
            <a:r>
              <a:rPr lang="fr-FR" err="1"/>
              <a:t>was</a:t>
            </a:r>
            <a:r>
              <a:rPr lang="fr-FR"/>
              <a:t> </a:t>
            </a:r>
            <a:r>
              <a:rPr lang="fr-FR" err="1"/>
              <a:t>faster</a:t>
            </a:r>
            <a:r>
              <a:rPr lang="fr-FR"/>
              <a:t> </a:t>
            </a:r>
            <a:r>
              <a:rPr lang="fr-FR" err="1"/>
              <a:t>than</a:t>
            </a:r>
            <a:r>
              <a:rPr lang="fr-FR"/>
              <a:t> Liszt and </a:t>
            </a:r>
            <a:r>
              <a:rPr lang="fr-FR" err="1"/>
              <a:t>integrated</a:t>
            </a:r>
            <a:r>
              <a:rPr lang="fr-FR"/>
              <a:t> the </a:t>
            </a:r>
            <a:r>
              <a:rPr lang="fr-FR" err="1"/>
              <a:t>Rákóczi</a:t>
            </a:r>
            <a:r>
              <a:rPr lang="fr-FR"/>
              <a:t> </a:t>
            </a:r>
            <a:r>
              <a:rPr lang="fr-FR" err="1"/>
              <a:t>song</a:t>
            </a:r>
            <a:r>
              <a:rPr lang="fr-FR"/>
              <a:t> as a March in the first </a:t>
            </a:r>
            <a:r>
              <a:rPr lang="fr-FR" err="1"/>
              <a:t>act</a:t>
            </a:r>
            <a:r>
              <a:rPr lang="fr-FR"/>
              <a:t> of </a:t>
            </a:r>
            <a:r>
              <a:rPr lang="fr-FR" err="1"/>
              <a:t>his</a:t>
            </a:r>
            <a:r>
              <a:rPr lang="fr-FR"/>
              <a:t> </a:t>
            </a:r>
            <a:r>
              <a:rPr lang="fr-FR" err="1"/>
              <a:t>opera</a:t>
            </a:r>
            <a:r>
              <a:rPr lang="fr-FR"/>
              <a:t> « La damnation de Faust »</a:t>
            </a:r>
          </a:p>
          <a:p>
            <a:pPr lvl="1"/>
            <a:r>
              <a:rPr lang="fr-FR"/>
              <a:t>« Si vous voulez plaire aux Hongrois, me dit-il, écrivez un morceau sur un de leurs thèmes nationaux ; ils en seront ravis et vous me donnerez au retour des nouvelles de leurs </a:t>
            </a:r>
            <a:r>
              <a:rPr lang="fr-FR" i="1"/>
              <a:t>Elien </a:t>
            </a:r>
            <a:r>
              <a:rPr lang="fr-FR"/>
              <a:t>(vivat) et de leurs applaudissements. En voici une collection dans laquelle vous n’avez qu’à choisir. » Je suivis le conseil et choisis le thème de </a:t>
            </a:r>
            <a:r>
              <a:rPr lang="fr-FR" err="1"/>
              <a:t>Rákóczy</a:t>
            </a:r>
            <a:r>
              <a:rPr lang="fr-FR"/>
              <a:t>, sur lequel je fis la grande marche que vous connaissez.</a:t>
            </a:r>
          </a:p>
          <a:p>
            <a:pPr lvl="4"/>
            <a:r>
              <a:rPr lang="fr-FR"/>
              <a:t>Berlioz, </a:t>
            </a:r>
            <a:r>
              <a:rPr lang="fr-FR" err="1"/>
              <a:t>Letter</a:t>
            </a:r>
            <a:r>
              <a:rPr lang="fr-FR"/>
              <a:t> to A.M. Humbert Ferrand</a:t>
            </a:r>
          </a:p>
          <a:p>
            <a:endParaRPr lang="fr-FR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63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err="1"/>
              <a:t>Rákóczi-induló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fr-FR"/>
              <a:t>J’ai dit à quelle occasion et comment je fis en une nuit, à Vienne également, la marche sur le thème hongrois de </a:t>
            </a:r>
            <a:r>
              <a:rPr lang="fr-FR" err="1"/>
              <a:t>Rákóczy</a:t>
            </a:r>
            <a:r>
              <a:rPr lang="fr-FR"/>
              <a:t>. L’effet extraordinaire qu’elle produisit à </a:t>
            </a:r>
            <a:r>
              <a:rPr lang="fr-FR" err="1"/>
              <a:t>Pesth</a:t>
            </a:r>
            <a:r>
              <a:rPr lang="fr-FR"/>
              <a:t> m’engagea à l’introduire dans ma partition de </a:t>
            </a:r>
            <a:r>
              <a:rPr lang="fr-FR" i="1"/>
              <a:t>Faust, </a:t>
            </a:r>
            <a:r>
              <a:rPr lang="fr-FR"/>
              <a:t>en prenant la liberté de placer mon héros en Hongrie au début de l’action, et en le faisant assister au passage d’une armée hongroise à travers la plaine où il promène ses rêveries. Un critique allemand a trouvé fort étrange que j’aie fait voyager Faust en pareil lieu. </a:t>
            </a:r>
          </a:p>
          <a:p>
            <a:pPr lvl="4"/>
            <a:r>
              <a:rPr lang="fr-FR"/>
              <a:t>Berlioz, Mémoires, Ch. LIV</a:t>
            </a:r>
          </a:p>
          <a:p>
            <a:r>
              <a:rPr lang="fr-FR" err="1"/>
              <a:t>Today</a:t>
            </a:r>
            <a:r>
              <a:rPr lang="fr-FR"/>
              <a:t>, </a:t>
            </a:r>
            <a:r>
              <a:rPr lang="fr-FR" err="1"/>
              <a:t>it</a:t>
            </a:r>
            <a:r>
              <a:rPr lang="fr-FR"/>
              <a:t> </a:t>
            </a:r>
            <a:r>
              <a:rPr lang="fr-FR" err="1"/>
              <a:t>remains</a:t>
            </a:r>
            <a:r>
              <a:rPr lang="fr-FR"/>
              <a:t> </a:t>
            </a:r>
            <a:r>
              <a:rPr lang="fr-FR" err="1"/>
              <a:t>still</a:t>
            </a:r>
            <a:r>
              <a:rPr lang="fr-FR"/>
              <a:t> a musical </a:t>
            </a:r>
            <a:r>
              <a:rPr lang="fr-FR" err="1"/>
              <a:t>symbol</a:t>
            </a:r>
            <a:r>
              <a:rPr lang="fr-FR"/>
              <a:t> of </a:t>
            </a:r>
            <a:r>
              <a:rPr lang="fr-FR" err="1"/>
              <a:t>Hungarian</a:t>
            </a:r>
            <a:r>
              <a:rPr lang="fr-FR"/>
              <a:t> </a:t>
            </a:r>
            <a:r>
              <a:rPr lang="fr-FR" err="1"/>
              <a:t>identity</a:t>
            </a:r>
            <a:r>
              <a:rPr lang="fr-FR"/>
              <a:t> </a:t>
            </a:r>
          </a:p>
          <a:p>
            <a:endParaRPr lang="fr-FR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00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err="1"/>
              <a:t>Rákóczi-induló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/>
              <a:t>Symbol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identity</a:t>
            </a:r>
            <a:r>
              <a:rPr lang="de-DE" dirty="0"/>
              <a:t> </a:t>
            </a:r>
          </a:p>
          <a:p>
            <a:pPr lvl="1"/>
            <a:r>
              <a:rPr lang="de-DE" i="1" dirty="0"/>
              <a:t>“»</a:t>
            </a:r>
            <a:r>
              <a:rPr lang="de-DE" i="1" dirty="0" err="1"/>
              <a:t>Rákóczy</a:t>
            </a:r>
            <a:r>
              <a:rPr lang="de-DE" i="1" dirty="0"/>
              <a:t> March« </a:t>
            </a:r>
            <a:r>
              <a:rPr lang="de-DE" i="1" dirty="0" err="1"/>
              <a:t>is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same </a:t>
            </a:r>
            <a:r>
              <a:rPr lang="de-DE" i="1" dirty="0" err="1"/>
              <a:t>to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Hungarians</a:t>
            </a:r>
            <a:r>
              <a:rPr lang="de-DE" i="1" dirty="0"/>
              <a:t> </a:t>
            </a:r>
            <a:r>
              <a:rPr lang="de-DE" i="1" dirty="0" err="1"/>
              <a:t>as</a:t>
            </a:r>
            <a:r>
              <a:rPr lang="de-DE" i="1" dirty="0"/>
              <a:t> </a:t>
            </a:r>
            <a:r>
              <a:rPr lang="de-DE" i="1" dirty="0" err="1"/>
              <a:t>Homer’s</a:t>
            </a:r>
            <a:r>
              <a:rPr lang="de-DE" i="1" dirty="0"/>
              <a:t> »</a:t>
            </a:r>
            <a:r>
              <a:rPr lang="de-DE" i="1" dirty="0" err="1"/>
              <a:t>Iliad</a:t>
            </a:r>
            <a:r>
              <a:rPr lang="de-DE" i="1" dirty="0"/>
              <a:t>« </a:t>
            </a:r>
            <a:r>
              <a:rPr lang="de-DE" i="1" dirty="0" err="1"/>
              <a:t>is</a:t>
            </a:r>
            <a:r>
              <a:rPr lang="de-DE" i="1" dirty="0"/>
              <a:t> </a:t>
            </a:r>
            <a:r>
              <a:rPr lang="de-DE" i="1" dirty="0" err="1"/>
              <a:t>to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Greeks</a:t>
            </a:r>
            <a:r>
              <a:rPr lang="de-DE" i="1" dirty="0"/>
              <a:t>, </a:t>
            </a:r>
            <a:r>
              <a:rPr lang="de-DE" i="1" dirty="0" err="1"/>
              <a:t>the</a:t>
            </a:r>
            <a:r>
              <a:rPr lang="de-DE" i="1" dirty="0"/>
              <a:t> »Talmud« </a:t>
            </a:r>
            <a:r>
              <a:rPr lang="de-DE" i="1" dirty="0" err="1"/>
              <a:t>is</a:t>
            </a:r>
            <a:r>
              <a:rPr lang="de-DE" i="1" dirty="0"/>
              <a:t> </a:t>
            </a:r>
            <a:r>
              <a:rPr lang="de-DE" i="1" dirty="0" err="1"/>
              <a:t>to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Jewish</a:t>
            </a:r>
            <a:r>
              <a:rPr lang="de-DE" i="1" dirty="0"/>
              <a:t> </a:t>
            </a:r>
            <a:r>
              <a:rPr lang="de-DE" i="1" dirty="0" err="1"/>
              <a:t>nation</a:t>
            </a:r>
            <a:r>
              <a:rPr lang="de-DE" i="1" dirty="0"/>
              <a:t>, </a:t>
            </a:r>
            <a:r>
              <a:rPr lang="de-DE" i="1" dirty="0" err="1"/>
              <a:t>the</a:t>
            </a:r>
            <a:r>
              <a:rPr lang="de-DE" i="1" dirty="0"/>
              <a:t> »</a:t>
            </a:r>
            <a:r>
              <a:rPr lang="de-DE" i="1" dirty="0" err="1"/>
              <a:t>Bible</a:t>
            </a:r>
            <a:r>
              <a:rPr lang="de-DE" i="1" dirty="0"/>
              <a:t>« </a:t>
            </a:r>
            <a:r>
              <a:rPr lang="de-DE" i="1" dirty="0" err="1"/>
              <a:t>is</a:t>
            </a:r>
            <a:r>
              <a:rPr lang="de-DE" i="1" dirty="0"/>
              <a:t> </a:t>
            </a:r>
            <a:r>
              <a:rPr lang="de-DE" i="1" dirty="0" err="1"/>
              <a:t>to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Christians, </a:t>
            </a:r>
            <a:r>
              <a:rPr lang="de-DE" i="1" dirty="0" err="1"/>
              <a:t>or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»</a:t>
            </a:r>
            <a:r>
              <a:rPr lang="de-DE" i="1" dirty="0" err="1"/>
              <a:t>Quran</a:t>
            </a:r>
            <a:r>
              <a:rPr lang="de-DE" i="1" dirty="0"/>
              <a:t>« </a:t>
            </a:r>
            <a:r>
              <a:rPr lang="de-DE" i="1" dirty="0" err="1"/>
              <a:t>is</a:t>
            </a:r>
            <a:r>
              <a:rPr lang="de-DE" i="1" dirty="0"/>
              <a:t> </a:t>
            </a:r>
            <a:r>
              <a:rPr lang="de-DE" i="1" dirty="0" err="1"/>
              <a:t>to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Turks. </a:t>
            </a:r>
            <a:r>
              <a:rPr lang="de-DE" i="1" dirty="0" err="1"/>
              <a:t>It</a:t>
            </a:r>
            <a:r>
              <a:rPr lang="de-DE" i="1" dirty="0"/>
              <a:t> </a:t>
            </a:r>
            <a:r>
              <a:rPr lang="de-DE" i="1" dirty="0" err="1"/>
              <a:t>is</a:t>
            </a:r>
            <a:r>
              <a:rPr lang="de-DE" i="1" dirty="0"/>
              <a:t> </a:t>
            </a:r>
            <a:r>
              <a:rPr lang="de-DE" i="1" dirty="0" err="1"/>
              <a:t>our</a:t>
            </a:r>
            <a:r>
              <a:rPr lang="de-DE" i="1" dirty="0"/>
              <a:t> </a:t>
            </a:r>
            <a:r>
              <a:rPr lang="de-DE" i="1" dirty="0" err="1"/>
              <a:t>holy</a:t>
            </a:r>
            <a:r>
              <a:rPr lang="de-DE" i="1" dirty="0"/>
              <a:t> national </a:t>
            </a:r>
            <a:r>
              <a:rPr lang="de-DE" i="1" dirty="0" err="1"/>
              <a:t>relic</a:t>
            </a:r>
            <a:r>
              <a:rPr lang="de-DE" i="1" dirty="0"/>
              <a:t>, </a:t>
            </a:r>
            <a:r>
              <a:rPr lang="de-DE" i="1" dirty="0" err="1"/>
              <a:t>to</a:t>
            </a:r>
            <a:r>
              <a:rPr lang="de-DE" i="1" dirty="0"/>
              <a:t> </a:t>
            </a:r>
            <a:r>
              <a:rPr lang="de-DE" i="1" dirty="0" err="1"/>
              <a:t>which</a:t>
            </a:r>
            <a:r>
              <a:rPr lang="de-DE" i="1" dirty="0"/>
              <a:t> </a:t>
            </a:r>
            <a:r>
              <a:rPr lang="de-DE" i="1" dirty="0" err="1"/>
              <a:t>fabulous</a:t>
            </a:r>
            <a:r>
              <a:rPr lang="de-DE" i="1" dirty="0"/>
              <a:t> </a:t>
            </a:r>
            <a:r>
              <a:rPr lang="de-DE" i="1" dirty="0" err="1"/>
              <a:t>historical</a:t>
            </a:r>
            <a:r>
              <a:rPr lang="de-DE" i="1" dirty="0"/>
              <a:t> </a:t>
            </a:r>
            <a:r>
              <a:rPr lang="de-DE" i="1" dirty="0" err="1"/>
              <a:t>memories</a:t>
            </a:r>
            <a:r>
              <a:rPr lang="de-DE" i="1" dirty="0"/>
              <a:t> </a:t>
            </a:r>
            <a:r>
              <a:rPr lang="de-DE" i="1" dirty="0" err="1"/>
              <a:t>are</a:t>
            </a:r>
            <a:r>
              <a:rPr lang="de-DE" i="1" dirty="0"/>
              <a:t> </a:t>
            </a:r>
            <a:r>
              <a:rPr lang="de-DE" i="1" dirty="0" err="1"/>
              <a:t>attached</a:t>
            </a:r>
            <a:r>
              <a:rPr lang="de-DE" i="1" dirty="0"/>
              <a:t>.”</a:t>
            </a:r>
            <a:r>
              <a:rPr lang="de-DE" dirty="0"/>
              <a:t>So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not </a:t>
            </a:r>
            <a:r>
              <a:rPr lang="de-DE" dirty="0" err="1"/>
              <a:t>surprising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Rákóczi</a:t>
            </a:r>
            <a:r>
              <a:rPr lang="de-DE" dirty="0"/>
              <a:t> March </a:t>
            </a:r>
            <a:r>
              <a:rPr lang="de-DE" dirty="0" err="1"/>
              <a:t>got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print</a:t>
            </a:r>
            <a:r>
              <a:rPr lang="de-DE" dirty="0"/>
              <a:t>, </a:t>
            </a:r>
            <a:r>
              <a:rPr lang="de-DE" dirty="0" err="1"/>
              <a:t>entitled</a:t>
            </a:r>
            <a:r>
              <a:rPr lang="de-DE" dirty="0"/>
              <a:t> “</a:t>
            </a:r>
            <a:r>
              <a:rPr lang="de-DE" i="1" dirty="0"/>
              <a:t>The </a:t>
            </a:r>
            <a:r>
              <a:rPr lang="de-DE" i="1" dirty="0" err="1"/>
              <a:t>Three</a:t>
            </a:r>
            <a:r>
              <a:rPr lang="de-DE" i="1" dirty="0"/>
              <a:t> Songs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Nation</a:t>
            </a:r>
            <a:r>
              <a:rPr lang="de-DE" dirty="0"/>
              <a:t>” </a:t>
            </a:r>
          </a:p>
          <a:p>
            <a:pPr lvl="4"/>
            <a:r>
              <a:rPr lang="de-DE" i="1" dirty="0" err="1"/>
              <a:t>Zenészeti</a:t>
            </a:r>
            <a:r>
              <a:rPr lang="de-DE" i="1" dirty="0"/>
              <a:t> </a:t>
            </a:r>
            <a:r>
              <a:rPr lang="de-DE" i="1" dirty="0" err="1"/>
              <a:t>Lapok</a:t>
            </a:r>
            <a:r>
              <a:rPr lang="de-DE" i="1" dirty="0"/>
              <a:t> (Musical Papers)</a:t>
            </a:r>
            <a:r>
              <a:rPr lang="de-DE" dirty="0"/>
              <a:t> in 1860</a:t>
            </a:r>
          </a:p>
          <a:p>
            <a:pPr lvl="1"/>
            <a:r>
              <a:rPr lang="de-DE" dirty="0" err="1"/>
              <a:t>Interval</a:t>
            </a:r>
            <a:r>
              <a:rPr lang="de-DE" dirty="0"/>
              <a:t> </a:t>
            </a:r>
            <a:r>
              <a:rPr lang="de-DE" dirty="0" err="1"/>
              <a:t>signals</a:t>
            </a:r>
            <a:r>
              <a:rPr lang="de-DE" dirty="0"/>
              <a:t> at </a:t>
            </a:r>
            <a:r>
              <a:rPr lang="de-DE" dirty="0" err="1"/>
              <a:t>radio</a:t>
            </a:r>
            <a:r>
              <a:rPr lang="de-DE" dirty="0"/>
              <a:t> </a:t>
            </a:r>
            <a:r>
              <a:rPr lang="de-DE" dirty="0" err="1"/>
              <a:t>stations</a:t>
            </a:r>
            <a:endParaRPr lang="de-DE" dirty="0"/>
          </a:p>
          <a:p>
            <a:pPr lvl="2"/>
            <a:r>
              <a:rPr lang="de-DE" dirty="0"/>
              <a:t>Budapest 1 </a:t>
            </a:r>
            <a:r>
              <a:rPr lang="de-DE" dirty="0" err="1"/>
              <a:t>radio</a:t>
            </a:r>
            <a:r>
              <a:rPr lang="de-DE" dirty="0"/>
              <a:t> </a:t>
            </a:r>
            <a:r>
              <a:rPr lang="de-DE" dirty="0" err="1"/>
              <a:t>station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WWII</a:t>
            </a:r>
            <a:endParaRPr lang="de-DE" dirty="0"/>
          </a:p>
          <a:p>
            <a:pPr lvl="2"/>
            <a:r>
              <a:rPr lang="de-DE" dirty="0"/>
              <a:t>Radio Luxembourg</a:t>
            </a:r>
          </a:p>
          <a:p>
            <a:pPr lvl="2"/>
            <a:r>
              <a:rPr lang="de-DE" dirty="0"/>
              <a:t>Saarländischer Rundfunk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US" smtClean="0"/>
              <a:t>25</a:t>
            </a:fld>
            <a:endParaRPr lang="en-US"/>
          </a:p>
        </p:txBody>
      </p:sp>
      <p:pic>
        <p:nvPicPr>
          <p:cNvPr id="5" name="RTL-_station_ID(Paus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57626" y="4876354"/>
            <a:ext cx="609600" cy="609600"/>
          </a:xfrm>
          <a:prstGeom prst="rect">
            <a:avLst/>
          </a:prstGeom>
        </p:spPr>
      </p:pic>
      <p:pic>
        <p:nvPicPr>
          <p:cNvPr id="6" name="SR Pausezeichen Steigerlie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67226" y="5196458"/>
            <a:ext cx="609600" cy="609600"/>
          </a:xfrm>
          <a:prstGeom prst="rect">
            <a:avLst/>
          </a:prstGeom>
        </p:spPr>
      </p:pic>
      <p:pic>
        <p:nvPicPr>
          <p:cNvPr id="7" name="rakoczi-radio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5598985" y="4664546"/>
            <a:ext cx="635424" cy="423616"/>
          </a:xfrm>
          <a:prstGeom prst="rect">
            <a:avLst/>
          </a:prstGeom>
        </p:spPr>
      </p:pic>
      <p:pic>
        <p:nvPicPr>
          <p:cNvPr id="8" name="Rákócz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43700" y="4730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8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4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54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928"/>
            <a:ext cx="8229600" cy="1143000"/>
          </a:xfrm>
        </p:spPr>
        <p:txBody>
          <a:bodyPr/>
          <a:lstStyle/>
          <a:p>
            <a:r>
              <a:rPr lang="en-US" i="1" dirty="0"/>
              <a:t>De </a:t>
            </a:r>
            <a:r>
              <a:rPr lang="en-US" i="1" dirty="0" err="1"/>
              <a:t>Feierwon</a:t>
            </a:r>
            <a:r>
              <a:rPr lang="en-US" i="1" dirty="0"/>
              <a:t> </a:t>
            </a:r>
            <a:r>
              <a:rPr lang="en-US" dirty="0"/>
              <a:t>– The Fire Wagon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0000"/>
            <a:ext cx="8229600" cy="5431221"/>
          </a:xfrm>
        </p:spPr>
        <p:txBody>
          <a:bodyPr>
            <a:normAutofit/>
          </a:bodyPr>
          <a:lstStyle/>
          <a:p>
            <a:r>
              <a:rPr lang="en-US" dirty="0"/>
              <a:t>Text and melody: Michel Lentz (1820-1893)</a:t>
            </a:r>
          </a:p>
          <a:p>
            <a:r>
              <a:rPr lang="en-US" dirty="0"/>
              <a:t>Historical background: The inauguration of the first railway line in Luxembourg in 1859</a:t>
            </a:r>
          </a:p>
          <a:p>
            <a:r>
              <a:rPr lang="en-US" dirty="0"/>
              <a:t>The original version </a:t>
            </a:r>
          </a:p>
          <a:p>
            <a:r>
              <a:rPr lang="en-US" dirty="0" err="1"/>
              <a:t>Popularisation</a:t>
            </a:r>
            <a:r>
              <a:rPr lang="en-US" dirty="0"/>
              <a:t> through further use and integration in other compositions</a:t>
            </a:r>
          </a:p>
          <a:p>
            <a:pPr lvl="1"/>
            <a:r>
              <a:rPr lang="en-US" dirty="0"/>
              <a:t>Dicks-Lentz-</a:t>
            </a:r>
            <a:r>
              <a:rPr lang="en-US" dirty="0" err="1"/>
              <a:t>Marsch</a:t>
            </a:r>
            <a:r>
              <a:rPr lang="en-US" dirty="0"/>
              <a:t> (Trio) </a:t>
            </a:r>
          </a:p>
          <a:p>
            <a:pPr lvl="1"/>
            <a:r>
              <a:rPr lang="en-US" dirty="0"/>
              <a:t>The carillon of the cathedral in LU-city </a:t>
            </a:r>
          </a:p>
          <a:p>
            <a:pPr lvl="1"/>
            <a:r>
              <a:rPr lang="en-US" dirty="0"/>
              <a:t>RTL-Jingle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US" smtClean="0"/>
              <a:t>26</a:t>
            </a:fld>
            <a:endParaRPr lang="en-US"/>
          </a:p>
        </p:txBody>
      </p:sp>
      <p:pic>
        <p:nvPicPr>
          <p:cNvPr id="5" name="Michel Lentz - De Feierw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6319" y="3055768"/>
            <a:ext cx="451361" cy="451361"/>
          </a:xfrm>
          <a:prstGeom prst="rect">
            <a:avLst/>
          </a:prstGeom>
        </p:spPr>
      </p:pic>
      <p:pic>
        <p:nvPicPr>
          <p:cNvPr id="6" name="CNAFeierwon_Carillion_Cathédral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62452" y="5243750"/>
            <a:ext cx="441434" cy="441434"/>
          </a:xfrm>
          <a:prstGeom prst="rect">
            <a:avLst/>
          </a:prstGeom>
        </p:spPr>
      </p:pic>
      <p:pic>
        <p:nvPicPr>
          <p:cNvPr id="7" name="CNA_DicksLentzMarsch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04081" y="4760687"/>
            <a:ext cx="576554" cy="490508"/>
          </a:xfrm>
          <a:prstGeom prst="rect">
            <a:avLst/>
          </a:prstGeom>
        </p:spPr>
      </p:pic>
      <p:pic>
        <p:nvPicPr>
          <p:cNvPr id="12" name="CNA_01840_-_Feierwon_ORTL,Pensis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12664" y="56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3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6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2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40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645" y="-41221"/>
            <a:ext cx="5318783" cy="689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1919" y="-20599"/>
            <a:ext cx="4275484" cy="1143000"/>
          </a:xfrm>
        </p:spPr>
        <p:txBody>
          <a:bodyPr/>
          <a:lstStyle/>
          <a:p>
            <a:r>
              <a:rPr lang="de-CH" i="1" dirty="0"/>
              <a:t>De </a:t>
            </a:r>
            <a:r>
              <a:rPr lang="de-CH" i="1" dirty="0" err="1"/>
              <a:t>Feierwon</a:t>
            </a:r>
            <a:endParaRPr lang="fr-CH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23848"/>
            <a:ext cx="3773214" cy="4525963"/>
          </a:xfrm>
        </p:spPr>
        <p:txBody>
          <a:bodyPr/>
          <a:lstStyle/>
          <a:p>
            <a:pPr marL="0" indent="0">
              <a:buNone/>
            </a:pPr>
            <a:r>
              <a:rPr lang="de-CH" dirty="0" err="1"/>
              <a:t>What</a:t>
            </a:r>
            <a:r>
              <a:rPr lang="de-CH" dirty="0"/>
              <a:t> do </a:t>
            </a:r>
            <a:r>
              <a:rPr lang="de-CH" dirty="0" err="1"/>
              <a:t>history</a:t>
            </a:r>
            <a:r>
              <a:rPr lang="de-CH" dirty="0"/>
              <a:t> </a:t>
            </a:r>
            <a:r>
              <a:rPr lang="de-CH" dirty="0" err="1"/>
              <a:t>books</a:t>
            </a:r>
            <a:r>
              <a:rPr lang="de-CH" dirty="0"/>
              <a:t> </a:t>
            </a:r>
            <a:r>
              <a:rPr lang="de-CH" dirty="0" err="1"/>
              <a:t>say</a:t>
            </a:r>
            <a:r>
              <a:rPr lang="de-CH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US" smtClean="0"/>
              <a:t>27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62" y="3301048"/>
            <a:ext cx="2755024" cy="279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3773214" y="3552495"/>
            <a:ext cx="5370786" cy="1146027"/>
          </a:xfrm>
          <a:prstGeom prst="ellipse">
            <a:avLst/>
          </a:prstGeom>
          <a:solidFill>
            <a:schemeClr val="accent1">
              <a:alpha val="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1761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8524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30383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Criteria concerning the choice of examples</a:t>
            </a:r>
          </a:p>
          <a:p>
            <a:pPr lvl="1"/>
            <a:r>
              <a:rPr lang="en-GB" dirty="0"/>
              <a:t>Deeply anchored in the population</a:t>
            </a:r>
          </a:p>
          <a:p>
            <a:pPr lvl="1"/>
            <a:r>
              <a:rPr lang="en-GB" dirty="0"/>
              <a:t>Suitable for music education</a:t>
            </a:r>
          </a:p>
          <a:p>
            <a:pPr lvl="1"/>
            <a:r>
              <a:rPr lang="en-GB" dirty="0"/>
              <a:t>Prerequisite for music pieces: textual background</a:t>
            </a:r>
          </a:p>
          <a:p>
            <a:pPr lvl="2"/>
            <a:r>
              <a:rPr lang="en-GB" dirty="0"/>
              <a:t>As text underlay (song)</a:t>
            </a:r>
          </a:p>
          <a:p>
            <a:pPr lvl="2"/>
            <a:r>
              <a:rPr lang="en-GB" dirty="0"/>
              <a:t>In form of a programme</a:t>
            </a:r>
          </a:p>
          <a:p>
            <a:pPr lvl="1"/>
            <a:r>
              <a:rPr lang="en-GB" dirty="0"/>
              <a:t>Significant historic event</a:t>
            </a:r>
          </a:p>
          <a:p>
            <a:pPr lvl="2"/>
            <a:r>
              <a:rPr lang="en-GB"/>
              <a:t>Here, in most cases: </a:t>
            </a:r>
            <a:r>
              <a:rPr lang="en-GB" dirty="0"/>
              <a:t>historical battles</a:t>
            </a:r>
          </a:p>
          <a:p>
            <a:pPr lvl="1"/>
            <a:r>
              <a:rPr lang="en-GB" altLang="fr-FR" dirty="0"/>
              <a:t>Awareness and acceptance in the population	</a:t>
            </a:r>
          </a:p>
          <a:p>
            <a:pPr lvl="2"/>
            <a:r>
              <a:rPr lang="en-GB" altLang="fr-FR" dirty="0"/>
              <a:t>Here: acceptance beyond the borders of </a:t>
            </a:r>
            <a:r>
              <a:rPr lang="en-GB" altLang="fr-FR"/>
              <a:t>war opponents</a:t>
            </a:r>
            <a:endParaRPr lang="en-GB" altLang="fr-FR" dirty="0"/>
          </a:p>
          <a:p>
            <a:pPr lvl="2"/>
            <a:r>
              <a:rPr lang="en-GB" altLang="fr-FR" dirty="0"/>
              <a:t>Here: </a:t>
            </a:r>
            <a:r>
              <a:rPr lang="en-GB" dirty="0"/>
              <a:t>II. </a:t>
            </a:r>
            <a:r>
              <a:rPr lang="en-GB" dirty="0" err="1"/>
              <a:t>Rákóczi</a:t>
            </a:r>
            <a:r>
              <a:rPr lang="en-GB" dirty="0"/>
              <a:t> </a:t>
            </a:r>
            <a:r>
              <a:rPr lang="en-GB" dirty="0" err="1"/>
              <a:t>Ferenc</a:t>
            </a:r>
            <a:r>
              <a:rPr lang="en-GB" dirty="0"/>
              <a:t> </a:t>
            </a:r>
          </a:p>
          <a:p>
            <a:pPr lvl="1"/>
            <a:r>
              <a:rPr lang="en-GB" altLang="fr-FR"/>
              <a:t>Example(s) </a:t>
            </a:r>
            <a:r>
              <a:rPr lang="en-GB" altLang="fr-FR" dirty="0"/>
              <a:t>of Luxembourg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2214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57950" y="5721976"/>
            <a:ext cx="1543050" cy="273844"/>
          </a:xfrm>
          <a:prstGeom prst="rect">
            <a:avLst/>
          </a:prstGeom>
        </p:spPr>
        <p:txBody>
          <a:bodyPr/>
          <a:lstStyle/>
          <a:p>
            <a:fld id="{E675D374-3F58-48B2-80A0-A4D81EDDE988}" type="slidenum">
              <a:rPr lang="en-US" smtClean="0"/>
              <a:t>29</a:t>
            </a:fld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195736" y="4361961"/>
            <a:ext cx="4800600" cy="1314450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n"/>
              <a:defRPr sz="2000" kern="1200">
                <a:solidFill>
                  <a:srgbClr val="595959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-2286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7ACBE0"/>
              </a:buClr>
              <a:buSzPct val="75000"/>
              <a:buFont typeface="Wingdings" charset="0"/>
              <a:buChar char="n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2pPr>
            <a:lvl3pPr marL="685800" indent="-2286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n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3pPr>
            <a:lvl4pPr marL="914400" indent="-2286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7ACBE0"/>
              </a:buClr>
              <a:buSzPct val="75000"/>
              <a:buFont typeface="Wingdings" charset="0"/>
              <a:buChar char="n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4pPr>
            <a:lvl5pPr marL="1143000" indent="-2286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n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solidFill>
                  <a:srgbClr val="FF6600"/>
                </a:solidFill>
              </a:rPr>
              <a:t>Damien </a:t>
            </a:r>
            <a:r>
              <a:rPr lang="en-US" sz="1500" b="1" dirty="0" err="1">
                <a:solidFill>
                  <a:srgbClr val="FF6600"/>
                </a:solidFill>
              </a:rPr>
              <a:t>Sagrillo</a:t>
            </a:r>
            <a:endParaRPr lang="en-US" sz="1500" b="1" dirty="0">
              <a:solidFill>
                <a:srgbClr val="FF6600"/>
              </a:solidFill>
            </a:endParaRPr>
          </a:p>
        </p:txBody>
      </p:sp>
      <p:sp>
        <p:nvSpPr>
          <p:cNvPr id="6" name="Rechteck 1"/>
          <p:cNvSpPr/>
          <p:nvPr/>
        </p:nvSpPr>
        <p:spPr>
          <a:xfrm>
            <a:off x="3126298" y="3760907"/>
            <a:ext cx="4254014" cy="5539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hu-HU" sz="3000" b="1" dirty="0"/>
              <a:t>Köszönöm a figyelmet</a:t>
            </a:r>
            <a:endParaRPr lang="de-LU" sz="3000" b="1" dirty="0"/>
          </a:p>
        </p:txBody>
      </p:sp>
      <p:sp>
        <p:nvSpPr>
          <p:cNvPr id="7" name="Rechteck 6"/>
          <p:cNvSpPr/>
          <p:nvPr/>
        </p:nvSpPr>
        <p:spPr>
          <a:xfrm rot="20504447">
            <a:off x="2884976" y="2871928"/>
            <a:ext cx="3514873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fr-FR" sz="2400" dirty="0"/>
              <a:t>Merci pour votre attention</a:t>
            </a:r>
            <a:endParaRPr lang="de-LU" sz="2400" dirty="0"/>
          </a:p>
        </p:txBody>
      </p:sp>
      <p:sp>
        <p:nvSpPr>
          <p:cNvPr id="8" name="Rechteck 7"/>
          <p:cNvSpPr/>
          <p:nvPr/>
        </p:nvSpPr>
        <p:spPr>
          <a:xfrm rot="2712287">
            <a:off x="4400346" y="2208582"/>
            <a:ext cx="408041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de-DE" sz="2400" dirty="0"/>
              <a:t>Danke für Ihre Aufmerksamkeit</a:t>
            </a:r>
            <a:endParaRPr lang="de-LU" sz="2400" dirty="0"/>
          </a:p>
        </p:txBody>
      </p:sp>
      <p:sp>
        <p:nvSpPr>
          <p:cNvPr id="9" name="Rechteck 8"/>
          <p:cNvSpPr/>
          <p:nvPr/>
        </p:nvSpPr>
        <p:spPr>
          <a:xfrm rot="20123759">
            <a:off x="1314852" y="1654995"/>
            <a:ext cx="3747822" cy="46166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/>
            <a:r>
              <a:rPr lang="de-LU" sz="2400" dirty="0"/>
              <a:t>Merci </a:t>
            </a:r>
            <a:r>
              <a:rPr lang="de-LU" sz="2400" dirty="0" err="1"/>
              <a:t>fir</a:t>
            </a:r>
            <a:r>
              <a:rPr lang="de-LU" sz="2400" dirty="0"/>
              <a:t> </a:t>
            </a:r>
            <a:r>
              <a:rPr lang="de-LU" sz="2400" dirty="0" err="1"/>
              <a:t>Äert</a:t>
            </a:r>
            <a:r>
              <a:rPr lang="de-LU" sz="2400" dirty="0"/>
              <a:t> </a:t>
            </a:r>
            <a:r>
              <a:rPr lang="de-LU" sz="2400" dirty="0" err="1"/>
              <a:t>Nolauschteren</a:t>
            </a:r>
            <a:endParaRPr lang="de-LU" sz="2400" dirty="0"/>
          </a:p>
        </p:txBody>
      </p:sp>
      <p:sp>
        <p:nvSpPr>
          <p:cNvPr id="10" name="Rechteck 10"/>
          <p:cNvSpPr/>
          <p:nvPr/>
        </p:nvSpPr>
        <p:spPr>
          <a:xfrm rot="19394740">
            <a:off x="1025402" y="2970995"/>
            <a:ext cx="3288558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Grazie per l'attenzione</a:t>
            </a:r>
            <a:endParaRPr lang="de-LU" sz="2400" dirty="0"/>
          </a:p>
        </p:txBody>
      </p:sp>
      <p:sp>
        <p:nvSpPr>
          <p:cNvPr id="11" name="Rechteck 9"/>
          <p:cNvSpPr/>
          <p:nvPr/>
        </p:nvSpPr>
        <p:spPr>
          <a:xfrm rot="21239590">
            <a:off x="2801714" y="4854337"/>
            <a:ext cx="4020330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 err="1"/>
              <a:t>Thank</a:t>
            </a:r>
            <a:r>
              <a:rPr lang="fr-FR" sz="2400" dirty="0"/>
              <a:t> </a:t>
            </a:r>
            <a:r>
              <a:rPr lang="fr-FR" sz="2400" dirty="0" err="1"/>
              <a:t>you</a:t>
            </a:r>
            <a:r>
              <a:rPr lang="fr-FR" sz="2400" dirty="0"/>
              <a:t> for </a:t>
            </a:r>
            <a:r>
              <a:rPr lang="fr-FR" sz="2400" dirty="0" err="1"/>
              <a:t>your</a:t>
            </a:r>
            <a:r>
              <a:rPr lang="fr-FR" sz="2400" dirty="0"/>
              <a:t> attention</a:t>
            </a:r>
            <a:endParaRPr lang="de-LU" sz="2400" dirty="0"/>
          </a:p>
        </p:txBody>
      </p:sp>
    </p:spTree>
    <p:extLst>
      <p:ext uri="{BB962C8B-B14F-4D97-AF65-F5344CB8AC3E}">
        <p14:creationId xmlns:p14="http://schemas.microsoft.com/office/powerpoint/2010/main" val="309536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Idea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Memorial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France: Pierre Nora, „</a:t>
            </a:r>
            <a:r>
              <a:rPr lang="en-GB" b="1" dirty="0" err="1">
                <a:solidFill>
                  <a:srgbClr val="FF0000"/>
                </a:solidFill>
              </a:rPr>
              <a:t>Lieux</a:t>
            </a:r>
            <a:r>
              <a:rPr lang="en-GB" b="1" dirty="0">
                <a:solidFill>
                  <a:srgbClr val="FF0000"/>
                </a:solidFill>
              </a:rPr>
              <a:t> de </a:t>
            </a:r>
            <a:r>
              <a:rPr lang="en-GB" b="1" dirty="0" err="1">
                <a:solidFill>
                  <a:srgbClr val="FF0000"/>
                </a:solidFill>
              </a:rPr>
              <a:t>mémoire</a:t>
            </a:r>
            <a:r>
              <a:rPr lang="en-GB" dirty="0" err="1"/>
              <a:t>“s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Three parts between 1984 and 1997 </a:t>
            </a:r>
          </a:p>
          <a:p>
            <a:pPr lvl="1"/>
            <a:r>
              <a:rPr lang="en-GB" dirty="0"/>
              <a:t>Seven volumes</a:t>
            </a:r>
          </a:p>
          <a:p>
            <a:pPr lvl="1"/>
            <a:r>
              <a:rPr lang="en-GB" dirty="0"/>
              <a:t>4.700 pages</a:t>
            </a:r>
          </a:p>
          <a:p>
            <a:r>
              <a:rPr lang="en-GB" dirty="0"/>
              <a:t>Nora‘s questions instead of a definition</a:t>
            </a:r>
          </a:p>
          <a:p>
            <a:pPr marL="711200" lvl="1" indent="-254000" defTabSz="238125"/>
            <a:r>
              <a:rPr lang="en-GB" dirty="0"/>
              <a:t>Are not every great historical work and the historical genre itself, every great event and the notion of event itself, in some sense by definition </a:t>
            </a:r>
            <a:r>
              <a:rPr lang="en-GB" i="1" dirty="0" err="1"/>
              <a:t>lieux</a:t>
            </a:r>
            <a:r>
              <a:rPr lang="en-GB" i="1" dirty="0"/>
              <a:t> de </a:t>
            </a:r>
            <a:r>
              <a:rPr lang="en-GB" i="1" dirty="0" err="1"/>
              <a:t>mémoire</a:t>
            </a:r>
            <a:r>
              <a:rPr lang="en-GB" dirty="0"/>
              <a:t>? The question calls for a precise answer. 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	Among history books, only those founded on a revision of memory or serving as its pedagogical 	breviaries are </a:t>
            </a:r>
            <a:r>
              <a:rPr lang="en-GB" i="1" dirty="0" err="1"/>
              <a:t>lieux</a:t>
            </a:r>
            <a:r>
              <a:rPr lang="en-GB" i="1" dirty="0"/>
              <a:t> de </a:t>
            </a:r>
            <a:r>
              <a:rPr lang="en-GB" i="1" dirty="0" err="1"/>
              <a:t>mémoire</a:t>
            </a:r>
            <a:r>
              <a:rPr lang="en-GB" dirty="0"/>
              <a:t>.</a:t>
            </a:r>
          </a:p>
          <a:p>
            <a:pPr marL="2025650" lvl="4" indent="-254000" defTabSz="238125"/>
            <a:r>
              <a:rPr lang="en-GB" dirty="0"/>
              <a:t>Nora, p. 21</a:t>
            </a:r>
          </a:p>
          <a:p>
            <a:endParaRPr lang="en-GB" sz="1200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47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20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Attempt</a:t>
            </a:r>
            <a:r>
              <a:rPr lang="de-DE" dirty="0"/>
              <a:t> at </a:t>
            </a:r>
            <a:r>
              <a:rPr lang="de-DE" dirty="0" err="1"/>
              <a:t>Definitions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Memorial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468" y="948368"/>
            <a:ext cx="8229600" cy="55905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lvl="1"/>
            <a:r>
              <a:rPr lang="de-DE"/>
              <a:t>Memorial culture can be understood as</a:t>
            </a:r>
          </a:p>
          <a:p>
            <a:pPr lvl="2"/>
            <a:r>
              <a:rPr lang="en-US"/>
              <a:t>As </a:t>
            </a:r>
            <a:r>
              <a:rPr lang="en-US" dirty="0"/>
              <a:t>a formal generic term for all conceivable forms of conscious memory of historical events, personalities and processes ... whatever they are aesthetic, political or cognitive</a:t>
            </a:r>
          </a:p>
          <a:p>
            <a:pPr lvl="4"/>
            <a:r>
              <a:rPr lang="en-US" dirty="0" err="1"/>
              <a:t>Cornelißen</a:t>
            </a:r>
            <a:r>
              <a:rPr lang="en-US" dirty="0"/>
              <a:t>, http://docupedia.de/zg/, p. 1</a:t>
            </a:r>
          </a:p>
          <a:p>
            <a:pPr lvl="4"/>
            <a:endParaRPr lang="de-DE" dirty="0"/>
          </a:p>
          <a:p>
            <a:pPr lvl="1"/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de-DE" smtClean="0"/>
              <a:t>4</a:t>
            </a:fld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2286000" y="415521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„als einen formalen Oberbegriff für alle denkbaren Formen der bewussten Erinnerung an historische Ereignisse, Persönlichkeiten und Prozesse ..., seien sie ästhetischer, politischer oder kognitiver Natur“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164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8-07 at 16.48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06" y="4447862"/>
            <a:ext cx="8198202" cy="9517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20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Attempt at Definitions of </a:t>
            </a:r>
            <a:br>
              <a:rPr lang="en-GB" dirty="0"/>
            </a:br>
            <a:r>
              <a:rPr lang="en-GB" dirty="0"/>
              <a:t>Memorial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468" y="948368"/>
            <a:ext cx="8229600" cy="55905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1" dirty="0"/>
          </a:p>
          <a:p>
            <a:pPr lvl="1"/>
            <a:r>
              <a:rPr lang="en-GB" altLang="fr-FR" dirty="0"/>
              <a:t>A place of memory understood in the broadest sense, proceeds from the most concrete and material object, which can also be determined geographically, to the most abstract and </a:t>
            </a:r>
            <a:r>
              <a:rPr lang="en-GB" altLang="fr-FR"/>
              <a:t>intellectually constructed!</a:t>
            </a:r>
            <a:endParaRPr lang="en-GB" altLang="fr-FR" dirty="0"/>
          </a:p>
          <a:p>
            <a:pPr lvl="4"/>
            <a:r>
              <a:rPr lang="en-GB" altLang="fr-FR" dirty="0"/>
              <a:t>Nora, </a:t>
            </a:r>
            <a:r>
              <a:rPr lang="en-GB" altLang="fr-FR" dirty="0" err="1"/>
              <a:t>Piney</a:t>
            </a:r>
            <a:r>
              <a:rPr lang="en-GB" altLang="fr-FR" dirty="0"/>
              <a:t>, p. 29</a:t>
            </a:r>
          </a:p>
          <a:p>
            <a:pPr lvl="4"/>
            <a:endParaRPr lang="en-GB" altLang="fr-FR" dirty="0"/>
          </a:p>
          <a:p>
            <a:pPr lvl="4"/>
            <a:endParaRPr lang="en-GB" altLang="fr-FR" sz="4600" dirty="0">
              <a:latin typeface="Arial" panose="020B0604020202020204" pitchFamily="34" charset="0"/>
            </a:endParaRPr>
          </a:p>
          <a:p>
            <a:pPr lvl="1"/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36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Memorial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fr-FR" dirty="0"/>
              <a:t>Memorial culture as punctual approaches to history are a matter of education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fr-FR" dirty="0"/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GB" altLang="fr-FR" dirty="0"/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/>
              <a:t>Concerning </a:t>
            </a:r>
            <a:r>
              <a:rPr lang="en-GB" dirty="0">
                <a:solidFill>
                  <a:srgbClr val="FF0000"/>
                </a:solidFill>
              </a:rPr>
              <a:t>music</a:t>
            </a:r>
            <a:r>
              <a:rPr lang="en-GB" dirty="0"/>
              <a:t>: A memorial place is increasingly perceived as such, if it is taught in schools and if it is associated with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1656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910"/>
            <a:ext cx="8229600" cy="1143000"/>
          </a:xfrm>
        </p:spPr>
        <p:txBody>
          <a:bodyPr/>
          <a:lstStyle/>
          <a:p>
            <a:r>
              <a:rPr lang="en-GB" dirty="0"/>
              <a:t>Categories of memorial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Tangible </a:t>
            </a:r>
          </a:p>
          <a:p>
            <a:pPr lvl="1"/>
            <a:r>
              <a:rPr lang="en-GB" dirty="0"/>
              <a:t>Personality</a:t>
            </a:r>
          </a:p>
          <a:p>
            <a:pPr lvl="1"/>
            <a:r>
              <a:rPr lang="en-GB" dirty="0"/>
              <a:t>Monument</a:t>
            </a:r>
          </a:p>
          <a:p>
            <a:pPr lvl="1"/>
            <a:r>
              <a:rPr lang="en-GB" dirty="0"/>
              <a:t>Architecture</a:t>
            </a:r>
            <a:br>
              <a:rPr lang="en-GB" dirty="0"/>
            </a:br>
            <a:endParaRPr lang="en-GB" dirty="0"/>
          </a:p>
          <a:p>
            <a:r>
              <a:rPr lang="en-GB" dirty="0"/>
              <a:t>Intangible, symbols</a:t>
            </a:r>
          </a:p>
          <a:p>
            <a:pPr lvl="1"/>
            <a:r>
              <a:rPr lang="en-GB" dirty="0"/>
              <a:t>Flag</a:t>
            </a:r>
          </a:p>
          <a:p>
            <a:pPr lvl="1"/>
            <a:r>
              <a:rPr lang="en-GB" dirty="0"/>
              <a:t>Music composition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Music composition as a catalyst of memory</a:t>
            </a:r>
          </a:p>
          <a:p>
            <a:pPr lvl="1"/>
            <a:r>
              <a:rPr lang="en-GB" dirty="0"/>
              <a:t>Anecdotes, legends, ...</a:t>
            </a:r>
          </a:p>
          <a:p>
            <a:r>
              <a:rPr lang="en-GB" dirty="0"/>
              <a:t>Memorial culture as an identity-forming phenomenon</a:t>
            </a:r>
            <a:br>
              <a:rPr lang="en-GB" dirty="0"/>
            </a:br>
            <a:endParaRPr lang="en-GB" dirty="0"/>
          </a:p>
          <a:p>
            <a:pPr lvl="4"/>
            <a:r>
              <a:rPr lang="en-GB" dirty="0"/>
              <a:t>cf. Nora‘s definition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9347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Abba – </a:t>
            </a:r>
            <a:r>
              <a:rPr lang="de-DE" i="1"/>
              <a:t>Waterloo</a:t>
            </a:r>
          </a:p>
        </p:txBody>
      </p:sp>
      <p:pic>
        <p:nvPicPr>
          <p:cNvPr id="5" name="Waterloo - Mr. Burns and Smither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1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Abba – </a:t>
            </a:r>
            <a:r>
              <a:rPr lang="en-GB" i="1"/>
              <a:t>Waterloo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/>
          </a:bodyPr>
          <a:lstStyle/>
          <a:p>
            <a:r>
              <a:rPr lang="en-GB"/>
              <a:t>Taping over Wagner’s </a:t>
            </a:r>
            <a:r>
              <a:rPr lang="en-GB" i="1"/>
              <a:t>Ride of the Valkyries </a:t>
            </a:r>
            <a:r>
              <a:rPr lang="en-GB"/>
              <a:t>by Abba’s </a:t>
            </a:r>
            <a:r>
              <a:rPr lang="en-GB" i="1"/>
              <a:t>Waterloo</a:t>
            </a:r>
          </a:p>
          <a:p>
            <a:r>
              <a:rPr lang="en-GB"/>
              <a:t>Allusions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i="1"/>
              <a:t>Apocalypse Now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/>
              <a:t>Napoleon’s defeat at the Belgian place of Waterloo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/>
              <a:t>English saying: “to meet one’s Waterloo” as a synonym for experiencing a defeat</a:t>
            </a:r>
          </a:p>
          <a:p>
            <a:pPr marL="1371600" lvl="2" indent="-514350">
              <a:buFont typeface="Symbol" charset="2"/>
              <a:buChar char="-"/>
            </a:pPr>
            <a:r>
              <a:rPr lang="en-GB"/>
              <a:t>Example: Obama’s health care often was designated as his Waterloo</a:t>
            </a:r>
          </a:p>
          <a:p>
            <a:pPr marL="971550" lvl="1" indent="-514350">
              <a:buFont typeface="+mj-lt"/>
              <a:buAutoNum type="arabicPeriod"/>
            </a:pPr>
            <a:endParaRPr lang="en-GB"/>
          </a:p>
          <a:p>
            <a:pPr lvl="2"/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0D45-E6CD-1E47-8700-F1192548FD5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521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2458</Words>
  <Application>Microsoft Office PowerPoint</Application>
  <PresentationFormat>On-screen Show (4:3)</PresentationFormat>
  <Paragraphs>476</Paragraphs>
  <Slides>29</Slides>
  <Notes>25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ＭＳ Ｐゴシック</vt:lpstr>
      <vt:lpstr>Arial</vt:lpstr>
      <vt:lpstr>Calibri</vt:lpstr>
      <vt:lpstr>Courier New</vt:lpstr>
      <vt:lpstr>Symbol</vt:lpstr>
      <vt:lpstr>Wingdings</vt:lpstr>
      <vt:lpstr>Office Theme</vt:lpstr>
      <vt:lpstr>Music as Education in History</vt:lpstr>
      <vt:lpstr>Overview</vt:lpstr>
      <vt:lpstr>The Idea of Memorial Culture</vt:lpstr>
      <vt:lpstr>Attempt at Definitions of  Memorial Culture</vt:lpstr>
      <vt:lpstr>Attempt at Definitions of  Memorial Culture</vt:lpstr>
      <vt:lpstr>Memorial Culture</vt:lpstr>
      <vt:lpstr>Categories of memorial culture</vt:lpstr>
      <vt:lpstr>Abba – Waterloo</vt:lpstr>
      <vt:lpstr>Abba – Waterloo</vt:lpstr>
      <vt:lpstr>Abba – Waterloo</vt:lpstr>
      <vt:lpstr>Abba – Waterloo</vt:lpstr>
      <vt:lpstr>Abba – Waterloo</vt:lpstr>
      <vt:lpstr>Beethoven – Wellingtons Sieg</vt:lpstr>
      <vt:lpstr>Beethoven – Wellingtons Sieg</vt:lpstr>
      <vt:lpstr>Beethoven – Wellingtons Sieg</vt:lpstr>
      <vt:lpstr>Tradition of Battles in Music</vt:lpstr>
      <vt:lpstr>Tradition of Battles in Music</vt:lpstr>
      <vt:lpstr>Lili Marleen</vt:lpstr>
      <vt:lpstr>Lili Marleen German French and English Lyrics 1st Verse  </vt:lpstr>
      <vt:lpstr>The two faces of Lili Marleen</vt:lpstr>
      <vt:lpstr>Lili Marleen </vt:lpstr>
      <vt:lpstr>Rákóczi-induló</vt:lpstr>
      <vt:lpstr>Rákóczi-induló</vt:lpstr>
      <vt:lpstr>Rákóczi-induló</vt:lpstr>
      <vt:lpstr>Rákóczi-induló</vt:lpstr>
      <vt:lpstr>De Feierwon – The Fire Wagon</vt:lpstr>
      <vt:lpstr>De Feierwon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Repertoirewandel</dc:title>
  <dc:creator>Damien Sagrillo</dc:creator>
  <cp:lastModifiedBy>Damien Francois SAGRILLO</cp:lastModifiedBy>
  <cp:revision>623</cp:revision>
  <dcterms:created xsi:type="dcterms:W3CDTF">2011-08-05T13:24:47Z</dcterms:created>
  <dcterms:modified xsi:type="dcterms:W3CDTF">2018-06-05T19:02:38Z</dcterms:modified>
</cp:coreProperties>
</file>