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56" r:id="rId3"/>
    <p:sldId id="277" r:id="rId4"/>
    <p:sldId id="347" r:id="rId5"/>
    <p:sldId id="339" r:id="rId6"/>
    <p:sldId id="348" r:id="rId7"/>
    <p:sldId id="340" r:id="rId8"/>
    <p:sldId id="281" r:id="rId9"/>
    <p:sldId id="338" r:id="rId10"/>
    <p:sldId id="343" r:id="rId11"/>
    <p:sldId id="355" r:id="rId12"/>
    <p:sldId id="354" r:id="rId13"/>
    <p:sldId id="351" r:id="rId14"/>
    <p:sldId id="350" r:id="rId15"/>
    <p:sldId id="344" r:id="rId16"/>
    <p:sldId id="345" r:id="rId17"/>
    <p:sldId id="352" r:id="rId18"/>
    <p:sldId id="321" r:id="rId19"/>
    <p:sldId id="31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ile Kmiotek-Mei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922E"/>
    <a:srgbClr val="FFD579"/>
    <a:srgbClr val="D6BB93"/>
    <a:srgbClr val="FFF2A0"/>
    <a:srgbClr val="E6B424"/>
    <a:srgbClr val="82B022"/>
    <a:srgbClr val="1DA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73" autoAdjust="0"/>
    <p:restoredTop sz="83714" autoAdjust="0"/>
  </p:normalViewPr>
  <p:slideViewPr>
    <p:cSldViewPr snapToGrid="0" snapToObjects="1">
      <p:cViewPr varScale="1">
        <p:scale>
          <a:sx n="90" d="100"/>
          <a:sy n="90" d="100"/>
        </p:scale>
        <p:origin x="1712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UL students (WS 2016/2017)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Lux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Bachelor (N=3007)</c:v>
                </c:pt>
                <c:pt idx="1">
                  <c:v>Master (N=1525)</c:v>
                </c:pt>
                <c:pt idx="2">
                  <c:v>PhD (N=637)</c:v>
                </c:pt>
                <c:pt idx="3">
                  <c:v>Vocational &amp; LLL (N=984)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58</c:v>
                </c:pt>
                <c:pt idx="1">
                  <c:v>25</c:v>
                </c:pt>
                <c:pt idx="2">
                  <c:v>14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2B-1D4C-8ECA-2FD464BF28F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Bachelor (N=3007)</c:v>
                </c:pt>
                <c:pt idx="1">
                  <c:v>Master (N=1525)</c:v>
                </c:pt>
                <c:pt idx="2">
                  <c:v>PhD (N=637)</c:v>
                </c:pt>
                <c:pt idx="3">
                  <c:v>Vocational &amp; LLL (N=984)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35</c:v>
                </c:pt>
                <c:pt idx="1">
                  <c:v>49</c:v>
                </c:pt>
                <c:pt idx="2">
                  <c:v>57</c:v>
                </c:pt>
                <c:pt idx="3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2B-1D4C-8ECA-2FD464BF28F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 EU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Bachelor (N=3007)</c:v>
                </c:pt>
                <c:pt idx="1">
                  <c:v>Master (N=1525)</c:v>
                </c:pt>
                <c:pt idx="2">
                  <c:v>PhD (N=637)</c:v>
                </c:pt>
                <c:pt idx="3">
                  <c:v>Vocational &amp; LLL (N=984)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7</c:v>
                </c:pt>
                <c:pt idx="1">
                  <c:v>26</c:v>
                </c:pt>
                <c:pt idx="2">
                  <c:v>29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2B-1D4C-8ECA-2FD464BF28F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10717568"/>
        <c:axId val="811286096"/>
      </c:barChart>
      <c:catAx>
        <c:axId val="81071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11286096"/>
        <c:crosses val="autoZero"/>
        <c:auto val="1"/>
        <c:lblAlgn val="ctr"/>
        <c:lblOffset val="100"/>
        <c:noMultiLvlLbl val="0"/>
      </c:catAx>
      <c:valAx>
        <c:axId val="811286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1071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Social network </a:t>
            </a:r>
            <a:r>
              <a:rPr lang="mr-IN" dirty="0"/>
              <a:t>–</a:t>
            </a:r>
            <a:r>
              <a:rPr lang="en-GB" dirty="0"/>
              <a:t> study abroad; % of yes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5.2359677543011802E-2"/>
          <c:y val="0.112264264264264"/>
          <c:w val="0.92888806858032003"/>
          <c:h val="0.63756260197205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Luxembourg (N=707-939)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sibling(s) abroad</c:v>
                </c:pt>
                <c:pt idx="1">
                  <c:v>parent(s) abroad</c:v>
                </c:pt>
                <c:pt idx="2">
                  <c:v>friends abroad: degree</c:v>
                </c:pt>
                <c:pt idx="3">
                  <c:v>friends abroad: credit exchange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51.8</c:v>
                </c:pt>
                <c:pt idx="1">
                  <c:v>33.5</c:v>
                </c:pt>
                <c:pt idx="2">
                  <c:v>91.1</c:v>
                </c:pt>
                <c:pt idx="3">
                  <c:v>78.3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31-7343-B301-5ED8AD8781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Spain (N=1774-2083)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sibling(s) abroad</c:v>
                </c:pt>
                <c:pt idx="1">
                  <c:v>parent(s) abroad</c:v>
                </c:pt>
                <c:pt idx="2">
                  <c:v>friends abroad: degree</c:v>
                </c:pt>
                <c:pt idx="3">
                  <c:v>friends abroad: credit exchange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21.4</c:v>
                </c:pt>
                <c:pt idx="1">
                  <c:v>13.1</c:v>
                </c:pt>
                <c:pt idx="2">
                  <c:v>34.5</c:v>
                </c:pt>
                <c:pt idx="3">
                  <c:v>74.5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31-7343-B301-5ED8AD87819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Germany (N=1633-1845)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sibling(s) abroad</c:v>
                </c:pt>
                <c:pt idx="1">
                  <c:v>parent(s) abroad</c:v>
                </c:pt>
                <c:pt idx="2">
                  <c:v>friends abroad: degree</c:v>
                </c:pt>
                <c:pt idx="3">
                  <c:v>friends abroad: credit exchange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17.7</c:v>
                </c:pt>
                <c:pt idx="1">
                  <c:v>12.8</c:v>
                </c:pt>
                <c:pt idx="2">
                  <c:v>20.100000000000001</c:v>
                </c:pt>
                <c:pt idx="3">
                  <c:v>62.7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31-7343-B301-5ED8AD87819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Norway (N=926-1027)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sibling(s) abroad</c:v>
                </c:pt>
                <c:pt idx="1">
                  <c:v>parent(s) abroad</c:v>
                </c:pt>
                <c:pt idx="2">
                  <c:v>friends abroad: degree</c:v>
                </c:pt>
                <c:pt idx="3">
                  <c:v>friends abroad: credit exchange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20.9</c:v>
                </c:pt>
                <c:pt idx="1">
                  <c:v>22.7</c:v>
                </c:pt>
                <c:pt idx="2">
                  <c:v>60.3</c:v>
                </c:pt>
                <c:pt idx="3">
                  <c:v>60.9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031-7343-B301-5ED8AD87819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Romania (N=972-1264)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sibling(s) abroad</c:v>
                </c:pt>
                <c:pt idx="1">
                  <c:v>parent(s) abroad</c:v>
                </c:pt>
                <c:pt idx="2">
                  <c:v>friends abroad: degree</c:v>
                </c:pt>
                <c:pt idx="3">
                  <c:v>friends abroad: credit exchange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9.1999999999999993</c:v>
                </c:pt>
                <c:pt idx="1">
                  <c:v>3.8</c:v>
                </c:pt>
                <c:pt idx="2">
                  <c:v>54</c:v>
                </c:pt>
                <c:pt idx="3">
                  <c:v>41.3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031-7343-B301-5ED8AD87819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Hungary (N=1079-1130)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sibling(s) abroad</c:v>
                </c:pt>
                <c:pt idx="1">
                  <c:v>parent(s) abroad</c:v>
                </c:pt>
                <c:pt idx="2">
                  <c:v>friends abroad: degree</c:v>
                </c:pt>
                <c:pt idx="3">
                  <c:v>friends abroad: credit exchange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10.5</c:v>
                </c:pt>
                <c:pt idx="1">
                  <c:v>10.4</c:v>
                </c:pt>
                <c:pt idx="2">
                  <c:v>45.6</c:v>
                </c:pt>
                <c:pt idx="3">
                  <c:v>58.1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031-7343-B301-5ED8AD878192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ALL (N=7091-8310)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sibling(s) abroad</c:v>
                </c:pt>
                <c:pt idx="1">
                  <c:v>parent(s) abroad</c:v>
                </c:pt>
                <c:pt idx="2">
                  <c:v>friends abroad: degree</c:v>
                </c:pt>
                <c:pt idx="3">
                  <c:v>friends abroad: credit exchange</c:v>
                </c:pt>
              </c:strCache>
            </c:strRef>
          </c:cat>
          <c:val>
            <c:numRef>
              <c:f>Sheet1!$H$2:$H$5</c:f>
              <c:numCache>
                <c:formatCode>General</c:formatCode>
                <c:ptCount val="4"/>
                <c:pt idx="0">
                  <c:v>20.6</c:v>
                </c:pt>
                <c:pt idx="1">
                  <c:v>14.6</c:v>
                </c:pt>
                <c:pt idx="2">
                  <c:v>45.4</c:v>
                </c:pt>
                <c:pt idx="3">
                  <c:v>63.4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031-7343-B301-5ED8AD878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10479296"/>
        <c:axId val="810439680"/>
      </c:barChart>
      <c:catAx>
        <c:axId val="810479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10439680"/>
        <c:crosses val="autoZero"/>
        <c:auto val="1"/>
        <c:lblAlgn val="ctr"/>
        <c:lblOffset val="100"/>
        <c:noMultiLvlLbl val="0"/>
      </c:catAx>
      <c:valAx>
        <c:axId val="810439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10479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3426204883423104E-3"/>
          <c:y val="0.87765075311532004"/>
          <c:w val="0.990657379511658"/>
          <c:h val="0.1031300276654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Social network </a:t>
            </a:r>
            <a:r>
              <a:rPr lang="mr-IN" dirty="0"/>
              <a:t>–</a:t>
            </a:r>
            <a:r>
              <a:rPr lang="en-GB" dirty="0"/>
              <a:t> </a:t>
            </a:r>
            <a:r>
              <a:rPr lang="en-GB" b="1" dirty="0"/>
              <a:t>recommendation</a:t>
            </a:r>
            <a:r>
              <a:rPr lang="en-GB" dirty="0"/>
              <a:t> for</a:t>
            </a:r>
            <a:r>
              <a:rPr lang="en-GB" baseline="0" dirty="0"/>
              <a:t> </a:t>
            </a:r>
            <a:r>
              <a:rPr lang="en-GB" dirty="0"/>
              <a:t>study abroad; % of yes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4.3611086659605697E-2"/>
          <c:y val="0.112264264264264"/>
          <c:w val="0.93763665946372599"/>
          <c:h val="0.639965004374453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Luxembourg (N=707-939)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sibling(s) recommendation</c:v>
                </c:pt>
                <c:pt idx="1">
                  <c:v>parent(s) recommendation</c:v>
                </c:pt>
                <c:pt idx="2">
                  <c:v>firend(s) recommendation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33.200000000000003</c:v>
                </c:pt>
                <c:pt idx="1">
                  <c:v>56.7</c:v>
                </c:pt>
                <c:pt idx="2">
                  <c:v>71.400000000000006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92-3E46-8CD5-FDF9D18A6B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Spain (N=1774-2083)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sibling(s) recommendation</c:v>
                </c:pt>
                <c:pt idx="1">
                  <c:v>parent(s) recommendation</c:v>
                </c:pt>
                <c:pt idx="2">
                  <c:v>firend(s) recommendation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37.200000000000003</c:v>
                </c:pt>
                <c:pt idx="1">
                  <c:v>55.2</c:v>
                </c:pt>
                <c:pt idx="2">
                  <c:v>66.900000000000006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92-3E46-8CD5-FDF9D18A6B3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Germany (N=1633-1845)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sibling(s) recommendation</c:v>
                </c:pt>
                <c:pt idx="1">
                  <c:v>parent(s) recommendation</c:v>
                </c:pt>
                <c:pt idx="2">
                  <c:v>firend(s) recommendation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18.600000000000001</c:v>
                </c:pt>
                <c:pt idx="1">
                  <c:v>32.299999999999997</c:v>
                </c:pt>
                <c:pt idx="2">
                  <c:v>37.1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92-3E46-8CD5-FDF9D18A6B3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Norway (N=926-1027)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sibling(s) recommendation</c:v>
                </c:pt>
                <c:pt idx="1">
                  <c:v>parent(s) recommendation</c:v>
                </c:pt>
                <c:pt idx="2">
                  <c:v>firend(s) recommendation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22.4</c:v>
                </c:pt>
                <c:pt idx="1">
                  <c:v>33.1</c:v>
                </c:pt>
                <c:pt idx="2">
                  <c:v>48.3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92-3E46-8CD5-FDF9D18A6B3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Romania (N=972-1264)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sibling(s) recommendation</c:v>
                </c:pt>
                <c:pt idx="1">
                  <c:v>parent(s) recommendation</c:v>
                </c:pt>
                <c:pt idx="2">
                  <c:v>firend(s) recommendation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31.1</c:v>
                </c:pt>
                <c:pt idx="1">
                  <c:v>46.1</c:v>
                </c:pt>
                <c:pt idx="2">
                  <c:v>59.7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92-3E46-8CD5-FDF9D18A6B3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Hungary (N=1079-1130)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sibling(s) recommendation</c:v>
                </c:pt>
                <c:pt idx="1">
                  <c:v>parent(s) recommendation</c:v>
                </c:pt>
                <c:pt idx="2">
                  <c:v>firend(s) recommendation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13.3</c:v>
                </c:pt>
                <c:pt idx="1">
                  <c:v>32.799999999999997</c:v>
                </c:pt>
                <c:pt idx="2">
                  <c:v>44.8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92-3E46-8CD5-FDF9D18A6B39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ALL (N=7091-8310)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sibling(s) recommendation</c:v>
                </c:pt>
                <c:pt idx="1">
                  <c:v>parent(s) recommendation</c:v>
                </c:pt>
                <c:pt idx="2">
                  <c:v>firend(s) recommendation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26.1</c:v>
                </c:pt>
                <c:pt idx="1">
                  <c:v>43</c:v>
                </c:pt>
                <c:pt idx="2">
                  <c:v>54.3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92-3E46-8CD5-FDF9D18A6B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36583184"/>
        <c:axId val="836585504"/>
      </c:barChart>
      <c:catAx>
        <c:axId val="83658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36585504"/>
        <c:crosses val="autoZero"/>
        <c:auto val="1"/>
        <c:lblAlgn val="ctr"/>
        <c:lblOffset val="100"/>
        <c:noMultiLvlLbl val="0"/>
      </c:catAx>
      <c:valAx>
        <c:axId val="83658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3658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151772860343403E-3"/>
          <c:y val="0.87765075311532004"/>
          <c:w val="0.99498482271396604"/>
          <c:h val="0.1031300276654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6E2BA-683F-C140-A6BC-8FF0F8DC9043}" type="datetimeFigureOut">
              <a:rPr lang="en-US" smtClean="0"/>
              <a:pPr/>
              <a:t>4/12/18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2E448-1996-6B4C-9583-A39A199D63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449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C8BFD-1CB8-A244-8FC3-EE0470BEB15A}" type="datetimeFigureOut">
              <a:rPr lang="en-US" smtClean="0"/>
              <a:pPr/>
              <a:t>4/12/18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22253-8770-A948-B388-DB823AB94A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104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47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2828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8157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721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8613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3385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9982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18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501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241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485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432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4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2828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8180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118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Emilia Kmiotek-Meier &amp; Ute Karl: Student mobility research and mixed methods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33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Emilia Kmiotek-Meier &amp; Ute Karl: Student mobility research and mixed methods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85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Emilia Kmiotek-Meier &amp; Ute Karl: Student mobility research and mixed methods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96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4/12/18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2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4/12/18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18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4/12/18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4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4/12/18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2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4/12/18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00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4/12/18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00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4/12/18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61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4/12/18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9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Emilia Kmiotek-Meier &amp; Ute Karl: Student mobility research and mixed methods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747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4/12/18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94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4/12/18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34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4/12/18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3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Emilia Kmiotek-Meier &amp; Ute Karl: Student mobility research and mixed methods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11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Emilia Kmiotek-Meier &amp; Ute Karl: Student mobility research and mixed methods approach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92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07/16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Emilia Kmiotek-Meier &amp; Ute Karl: Student mobility research and mixed methods approach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2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07/16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Emilia Kmiotek-Meier &amp; Ute Karl: Student mobility research and mixed methods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86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07/16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Emilia Kmiotek-Meier &amp; Ute Karl: Student mobility research and mixed methods approach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774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Emilia Kmiotek-Meier &amp; Ute Karl: Student mobility research and mixed methods approach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602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Emilia Kmiotek-Meier &amp; Ute Karl: Student mobility research and mixed methods approach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20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 dirty="0"/>
              <a:t>07/16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76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39D2B-D297-4D41-A4EF-5F9ABA3AE31B}" type="datetimeFigureOut">
              <a:rPr lang="en-US" smtClean="0"/>
              <a:pPr/>
              <a:t>4/12/18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4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ute.karl@uni.l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ove-project.eu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tiff"/><Relationship Id="rId4" Type="http://schemas.openxmlformats.org/officeDocument/2006/relationships/image" Target="../media/image5.tif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52333"/>
            <a:ext cx="8458200" cy="2136421"/>
          </a:xfrm>
        </p:spPr>
        <p:txBody>
          <a:bodyPr>
            <a:noAutofit/>
          </a:bodyPr>
          <a:lstStyle/>
          <a:p>
            <a:pPr algn="l"/>
            <a:r>
              <a:rPr lang="en-GB" sz="32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“Because everybody does it” – student mobility as social norm</a:t>
            </a:r>
            <a:r>
              <a:rPr lang="en-GB" sz="3200" dirty="0">
                <a:solidFill>
                  <a:srgbClr val="FF0000"/>
                </a:solidFill>
                <a:latin typeface="Cambria"/>
                <a:ea typeface="Cambria"/>
                <a:cs typeface="Cambria"/>
              </a:rPr>
              <a:t>?</a:t>
            </a:r>
            <a:r>
              <a:rPr lang="en-GB" sz="32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Case study Luxembourg</a:t>
            </a:r>
            <a:endParaRPr lang="en-US" sz="3200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709318"/>
            <a:ext cx="6798733" cy="869123"/>
          </a:xfrm>
        </p:spPr>
        <p:txBody>
          <a:bodyPr>
            <a:normAutofit/>
          </a:bodyPr>
          <a:lstStyle/>
          <a:p>
            <a:pPr algn="l"/>
            <a:r>
              <a:rPr lang="en-US" sz="1700" dirty="0"/>
              <a:t>Global Students: Mapping the Field of University Lives </a:t>
            </a:r>
            <a:r>
              <a:rPr lang="en-GB" sz="1700" dirty="0"/>
              <a:t>Research </a:t>
            </a:r>
          </a:p>
          <a:p>
            <a:pPr algn="l"/>
            <a:r>
              <a:rPr lang="en-GB" sz="1700" i="1" dirty="0"/>
              <a:t>7-9 December 2017, University of Bielefeld, </a:t>
            </a:r>
            <a:r>
              <a:rPr lang="en-GB" sz="1700" i="1" dirty="0" err="1"/>
              <a:t>ZiF</a:t>
            </a:r>
            <a:endParaRPr lang="en-GB" sz="1700" dirty="0"/>
          </a:p>
          <a:p>
            <a:pPr algn="l"/>
            <a:endParaRPr lang="en-GB" sz="2400" dirty="0"/>
          </a:p>
          <a:p>
            <a:pPr algn="l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2935371"/>
            <a:ext cx="4958255" cy="10132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CH" sz="2400" dirty="0">
                <a:latin typeface="Cambria"/>
                <a:cs typeface="Cambria"/>
              </a:rPr>
              <a:t>Emilia Kmiotek-Meier, M.A.</a:t>
            </a:r>
          </a:p>
          <a:p>
            <a:pPr algn="l"/>
            <a:r>
              <a:rPr lang="de-CH" sz="1800" dirty="0">
                <a:latin typeface="Cambria"/>
                <a:cs typeface="Cambria"/>
              </a:rPr>
              <a:t>University </a:t>
            </a:r>
            <a:r>
              <a:rPr lang="de-CH" sz="1800" dirty="0" err="1">
                <a:latin typeface="Cambria"/>
                <a:cs typeface="Cambria"/>
              </a:rPr>
              <a:t>of</a:t>
            </a:r>
            <a:r>
              <a:rPr lang="de-CH" sz="1800" dirty="0">
                <a:latin typeface="Cambria"/>
                <a:cs typeface="Cambria"/>
              </a:rPr>
              <a:t> Luxembourg</a:t>
            </a:r>
          </a:p>
        </p:txBody>
      </p:sp>
      <p:pic>
        <p:nvPicPr>
          <p:cNvPr id="5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328" y="6269690"/>
            <a:ext cx="720080" cy="43204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35"/>
          <p:cNvSpPr/>
          <p:nvPr/>
        </p:nvSpPr>
        <p:spPr>
          <a:xfrm>
            <a:off x="783408" y="6269690"/>
            <a:ext cx="662473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1800"/>
            </a:pPr>
            <a:r>
              <a:rPr lang="en-US" sz="1400" dirty="0">
                <a:solidFill>
                  <a:srgbClr val="172559"/>
                </a:solidFill>
                <a:latin typeface="Cambria"/>
                <a:ea typeface="Cambria"/>
                <a:cs typeface="Cambria"/>
                <a:sym typeface="Cambria"/>
              </a:rPr>
              <a:t>The research from the MOVE project leading to these results has received funding from Horizon 2020 under Grant Agreement N° 649263. </a:t>
            </a:r>
          </a:p>
        </p:txBody>
      </p:sp>
      <p:pic>
        <p:nvPicPr>
          <p:cNvPr id="7" name="Picture 6" descr="N:\Horizon_Projekte\MOVE_VB_UT_5040_Karl_UL\Proposal\4_Logo\Move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284973"/>
            <a:ext cx="1016629" cy="416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wwwde.uni.lu/var/storage/images/snt/research/apsia/events/vvsw_2013/uni/711097-1-fre-FR/uni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131" y="6090520"/>
            <a:ext cx="856504" cy="76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536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36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Findings: survey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9483252"/>
              </p:ext>
            </p:extLst>
          </p:nvPr>
        </p:nvGraphicFramePr>
        <p:xfrm>
          <a:off x="127000" y="1316038"/>
          <a:ext cx="8804275" cy="5286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515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36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Findings: narrations - degree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591" y="1315371"/>
            <a:ext cx="8803758" cy="52874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400" dirty="0"/>
              <a:t>Strong similarities between narrations of young people and the national discourse: ALL degree mobile students refer to idea of studying abroad in Luxembourg as normal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“</a:t>
            </a:r>
            <a:r>
              <a:rPr lang="en-GB" sz="2400" b="1" dirty="0"/>
              <a:t>All</a:t>
            </a:r>
            <a:r>
              <a:rPr lang="en-GB" sz="2400" dirty="0"/>
              <a:t> have studied abroad” (Anna, degree mobility)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“I think if one went to Luxembourgish school, </a:t>
            </a:r>
            <a:r>
              <a:rPr lang="en-GB" sz="2400" b="1" dirty="0"/>
              <a:t>it was rather interesting for the most to study abroad</a:t>
            </a:r>
            <a:r>
              <a:rPr lang="en-GB" sz="2400" dirty="0"/>
              <a:t>, at least in the close-abroad, because Luxembourg has only one </a:t>
            </a:r>
            <a:r>
              <a:rPr lang="en-GB" sz="2400" dirty="0" err="1"/>
              <a:t>uni</a:t>
            </a:r>
            <a:r>
              <a:rPr lang="en-GB" sz="2400" dirty="0"/>
              <a:t> and it is very small (</a:t>
            </a:r>
            <a:r>
              <a:rPr lang="mr-IN" sz="2400" dirty="0"/>
              <a:t>…</a:t>
            </a:r>
            <a:r>
              <a:rPr lang="en-GB" sz="2400" dirty="0"/>
              <a:t>) For me it was not an option to study in Luxembourg, </a:t>
            </a:r>
            <a:r>
              <a:rPr lang="en-GB" sz="2400" b="1" dirty="0"/>
              <a:t>it was just normal to go abroad</a:t>
            </a:r>
            <a:r>
              <a:rPr lang="en-GB" sz="2400" dirty="0"/>
              <a:t>” (Celine, degree mobility)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“I have registered at </a:t>
            </a:r>
            <a:r>
              <a:rPr lang="en-GB" sz="2400" dirty="0" err="1"/>
              <a:t>Uni.lu</a:t>
            </a:r>
            <a:r>
              <a:rPr lang="en-GB" sz="2400" dirty="0"/>
              <a:t> but as an emergency option</a:t>
            </a:r>
            <a:r>
              <a:rPr lang="mr-IN" sz="2400" dirty="0"/>
              <a:t>…</a:t>
            </a:r>
            <a:r>
              <a:rPr lang="en-GB" sz="2400" dirty="0"/>
              <a:t> because I think </a:t>
            </a:r>
            <a:r>
              <a:rPr lang="en-GB" sz="2400" b="1" dirty="0"/>
              <a:t>a lot of us in Luxembourg want to leave someday [for study] (</a:t>
            </a:r>
            <a:r>
              <a:rPr lang="mr-IN" sz="2400" b="1" dirty="0"/>
              <a:t>…</a:t>
            </a:r>
            <a:r>
              <a:rPr lang="en-GB" sz="2400" b="1" dirty="0"/>
              <a:t>) you did not want to be the one who stays at the </a:t>
            </a:r>
            <a:r>
              <a:rPr lang="en-GB" sz="2400" b="1" dirty="0" err="1"/>
              <a:t>Uni.lu</a:t>
            </a:r>
            <a:r>
              <a:rPr lang="en-GB" sz="2400" dirty="0"/>
              <a:t>” (Ingo, degree mobility)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-&gt; referring to collective narration (“all”, “we”, </a:t>
            </a:r>
            <a:r>
              <a:rPr lang="mr-IN" sz="2400" dirty="0"/>
              <a:t>…</a:t>
            </a:r>
            <a:r>
              <a:rPr lang="en-GB" sz="2400" dirty="0"/>
              <a:t>)</a:t>
            </a:r>
          </a:p>
          <a:p>
            <a:pPr marL="0" indent="0">
              <a:buNone/>
            </a:pPr>
            <a:r>
              <a:rPr lang="en-GB" sz="2400" dirty="0"/>
              <a:t>-&gt; peers oriented /  </a:t>
            </a:r>
            <a:r>
              <a:rPr lang="en-GB" sz="1900" dirty="0"/>
              <a:t>siblings/parents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00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36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Findings: narrations - degree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958" y="1315371"/>
            <a:ext cx="8952614" cy="49384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400" dirty="0"/>
              <a:t>The social norm to go abroad: yes </a:t>
            </a:r>
            <a:r>
              <a:rPr lang="mr-IN" sz="2400" dirty="0"/>
              <a:t>…</a:t>
            </a:r>
            <a:r>
              <a:rPr lang="en-GB" sz="2400" dirty="0"/>
              <a:t> reason(s): ?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u="sng" dirty="0"/>
              <a:t>Discourse</a:t>
            </a:r>
            <a:r>
              <a:rPr lang="en-GB" sz="2400" dirty="0"/>
              <a:t>: </a:t>
            </a:r>
          </a:p>
          <a:p>
            <a:pPr marL="0" indent="0">
              <a:buNone/>
            </a:pPr>
            <a:r>
              <a:rPr lang="en-GB" sz="2400" dirty="0"/>
              <a:t>strong knowledge-based economy, prosperity, know-how -&gt; country level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u="sng" dirty="0"/>
              <a:t>Students</a:t>
            </a:r>
            <a:r>
              <a:rPr lang="en-GB" sz="2400" dirty="0"/>
              <a:t>: </a:t>
            </a:r>
          </a:p>
          <a:p>
            <a:pPr>
              <a:buFont typeface="Wingdings" charset="2"/>
              <a:buChar char="Ø"/>
            </a:pPr>
            <a:r>
              <a:rPr lang="en-GB" sz="2400" dirty="0"/>
              <a:t>personal development, freedom, being autonomous and independent, mostly in regard to their parents</a:t>
            </a:r>
          </a:p>
          <a:p>
            <a:pPr>
              <a:buFont typeface="Wingdings" charset="2"/>
              <a:buChar char="Ø"/>
            </a:pPr>
            <a:r>
              <a:rPr lang="en-GB" sz="2400" dirty="0"/>
              <a:t>open-mindedness, new cultures, new people, new horizons</a:t>
            </a:r>
          </a:p>
          <a:p>
            <a:pPr>
              <a:buFont typeface="Wingdings" charset="2"/>
              <a:buChar char="Ø"/>
            </a:pPr>
            <a:r>
              <a:rPr lang="en-GB" sz="2400" dirty="0"/>
              <a:t>leaving SMALL Luxembourg for some time, enormous social control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reason(s): DIFFERENT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64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36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Findings: narrations - credit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958" y="1315371"/>
            <a:ext cx="8112642" cy="4938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All interviewees from UL (credit mobility) have considered, have applied to or have studied abroad</a:t>
            </a:r>
          </a:p>
          <a:p>
            <a:pPr>
              <a:buFont typeface="Wingdings" charset="2"/>
              <a:buChar char="Ø"/>
            </a:pPr>
            <a:r>
              <a:rPr lang="en-GB" sz="2400" dirty="0"/>
              <a:t>the first idea was never the UL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BUT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divided opinions about the </a:t>
            </a:r>
            <a:r>
              <a:rPr lang="en-GB" sz="2400" b="1" dirty="0"/>
              <a:t>mobility imperative in Luxembourg </a:t>
            </a:r>
            <a:r>
              <a:rPr lang="en-GB" sz="2400" dirty="0"/>
              <a:t>among credit mobile students</a:t>
            </a:r>
          </a:p>
          <a:p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8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36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Findings: narrations - credit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1386" y="1315371"/>
                <a:ext cx="8846288" cy="493844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2400" dirty="0"/>
                  <a:t>Voices against forced mobility -&gt; new strategies</a:t>
                </a:r>
              </a:p>
              <a:p>
                <a:pPr marL="0" indent="0">
                  <a:buNone/>
                </a:pPr>
                <a:endParaRPr lang="en-GB" sz="2400" dirty="0"/>
              </a:p>
              <a:p>
                <a:pPr marL="0" indent="0">
                  <a:buNone/>
                </a:pPr>
                <a:r>
                  <a:rPr lang="en-GB" sz="2400" dirty="0"/>
                  <a:t>commuting mobilities 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charset="0"/>
                        <a:ea typeface="Cambria Math" charset="0"/>
                        <a:cs typeface="Cambria Math" charset="0"/>
                      </a:rPr>
                      <m:t>~ </m:t>
                    </m:r>
                  </m:oMath>
                </a14:m>
                <a:r>
                  <a:rPr lang="en-GB" sz="2400" dirty="0"/>
                  <a:t>25%)</a:t>
                </a:r>
              </a:p>
              <a:p>
                <a:pPr>
                  <a:buFontTx/>
                  <a:buChar char="-"/>
                </a:pPr>
                <a:r>
                  <a:rPr lang="en-GB" sz="2400" dirty="0"/>
                  <a:t>radius &lt; 200km, </a:t>
                </a:r>
              </a:p>
              <a:p>
                <a:pPr>
                  <a:buFontTx/>
                  <a:buChar char="-"/>
                </a:pPr>
                <a:r>
                  <a:rPr lang="en-GB" sz="2400" dirty="0"/>
                  <a:t>because</a:t>
                </a:r>
                <a:r>
                  <a:rPr lang="mr-IN" sz="2400" dirty="0"/>
                  <a:t>…</a:t>
                </a:r>
                <a:r>
                  <a:rPr lang="en-GB" sz="2400" dirty="0"/>
                  <a:t> possibility to come back home on regularly basis (still mobility?)</a:t>
                </a:r>
              </a:p>
              <a:p>
                <a:pPr marL="0" indent="0">
                  <a:buNone/>
                </a:pPr>
                <a:endParaRPr lang="en-GB" sz="2400" dirty="0"/>
              </a:p>
              <a:p>
                <a:pPr marL="0" indent="0">
                  <a:buNone/>
                </a:pPr>
                <a:r>
                  <a:rPr lang="en-GB" sz="2400" dirty="0"/>
                  <a:t>Avoidance</a:t>
                </a:r>
              </a:p>
              <a:p>
                <a:pPr>
                  <a:buFontTx/>
                  <a:buChar char="-"/>
                </a:pPr>
                <a:r>
                  <a:rPr lang="en-GB" sz="2400" dirty="0"/>
                  <a:t>(one particular semester)</a:t>
                </a:r>
              </a:p>
              <a:p>
                <a:pPr>
                  <a:buFontTx/>
                  <a:buChar char="-"/>
                </a:pPr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1386" y="1315371"/>
                <a:ext cx="8846288" cy="4938448"/>
              </a:xfrm>
              <a:blipFill rotWithShape="0">
                <a:blip r:embed="rId3"/>
                <a:stretch>
                  <a:fillRect l="-1102" t="-9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30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36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Findings: Luxembourg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018" y="1315371"/>
            <a:ext cx="8484782" cy="49384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400" dirty="0"/>
              <a:t>New actor: the UL opened </a:t>
            </a:r>
            <a:r>
              <a:rPr lang="en-GB" sz="2400" b="1" dirty="0"/>
              <a:t>new degrees of freedom </a:t>
            </a:r>
            <a:r>
              <a:rPr lang="en-GB" sz="2400" dirty="0"/>
              <a:t>-&gt; new strategies</a:t>
            </a:r>
          </a:p>
          <a:p>
            <a:pPr marL="0" indent="0">
              <a:buNone/>
            </a:pPr>
            <a:r>
              <a:rPr lang="en-GB" sz="2400" dirty="0">
                <a:sym typeface="Wingdings"/>
              </a:rPr>
              <a:t> </a:t>
            </a:r>
            <a:r>
              <a:rPr lang="en-GB" sz="2400" dirty="0"/>
              <a:t>questioning the “normality” and the idea of student mobility</a:t>
            </a:r>
            <a:endParaRPr lang="en-GB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Redefining the idea of forced mobility -&gt; </a:t>
            </a:r>
            <a:r>
              <a:rPr lang="en-GB" sz="2400" b="1" dirty="0"/>
              <a:t>redefining the Luxembourgish idea of study in general</a:t>
            </a:r>
            <a:r>
              <a:rPr lang="mr-IN" sz="2400" dirty="0"/>
              <a:t>…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	hitherto study = stay abroad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It is </a:t>
            </a:r>
            <a:r>
              <a:rPr lang="en-GB" sz="2400" b="1" dirty="0"/>
              <a:t>becoming </a:t>
            </a:r>
            <a:r>
              <a:rPr lang="en-GB" sz="2400" b="1" dirty="0" err="1"/>
              <a:t>legitim</a:t>
            </a:r>
            <a:r>
              <a:rPr lang="en-GB" sz="2400" dirty="0"/>
              <a:t> to study in Luxembourg</a:t>
            </a:r>
          </a:p>
          <a:p>
            <a:pPr lvl="1"/>
            <a:r>
              <a:rPr lang="en-GB" sz="2000" dirty="0"/>
              <a:t>at least a part of the studies</a:t>
            </a:r>
          </a:p>
          <a:p>
            <a:pPr lvl="1"/>
            <a:r>
              <a:rPr lang="en-GB" sz="2000" dirty="0"/>
              <a:t>at least in some professions</a:t>
            </a:r>
          </a:p>
          <a:p>
            <a:pPr marL="0" indent="0">
              <a:buNone/>
            </a:pPr>
            <a:r>
              <a:rPr lang="en-GB" sz="2400" dirty="0"/>
              <a:t> </a:t>
            </a:r>
          </a:p>
          <a:p>
            <a:pPr marL="0" indent="0">
              <a:buNone/>
            </a:pPr>
            <a:r>
              <a:rPr lang="en-GB" sz="2400" dirty="0"/>
              <a:t>HOWEVER</a:t>
            </a:r>
          </a:p>
          <a:p>
            <a:pPr marL="0" indent="0">
              <a:buNone/>
            </a:pPr>
            <a:r>
              <a:rPr lang="en-GB" sz="2400" dirty="0"/>
              <a:t>still, more common to study abroad the entire programme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 </a:t>
            </a:r>
            <a:r>
              <a:rPr lang="mr-IN" sz="2400" dirty="0"/>
              <a:t>…</a:t>
            </a:r>
            <a:r>
              <a:rPr lang="en-GB" sz="2400" dirty="0"/>
              <a:t>let’s see in 10 years:&gt;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11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36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222" y="1315371"/>
            <a:ext cx="8888820" cy="49384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400" dirty="0"/>
              <a:t> Study abroad as </a:t>
            </a:r>
            <a:r>
              <a:rPr lang="en-GB" sz="2400" b="1" dirty="0"/>
              <a:t>social norm? </a:t>
            </a:r>
            <a:r>
              <a:rPr lang="en-GB" sz="2400" dirty="0"/>
              <a:t>probably not only in Lux</a:t>
            </a:r>
            <a:r>
              <a:rPr lang="mr-IN" sz="2400" dirty="0"/>
              <a:t>…</a:t>
            </a:r>
            <a:r>
              <a:rPr lang="en-GB" sz="2400" dirty="0"/>
              <a:t> </a:t>
            </a:r>
            <a:r>
              <a:rPr lang="en-GB" sz="2400" b="1" dirty="0"/>
              <a:t>which levels? </a:t>
            </a:r>
          </a:p>
          <a:p>
            <a:pPr marL="0" indent="0">
              <a:buNone/>
            </a:pPr>
            <a:r>
              <a:rPr lang="en-GB" sz="2400" dirty="0"/>
              <a:t>-&gt; country / supra-national</a:t>
            </a:r>
          </a:p>
          <a:p>
            <a:pPr marL="0" indent="0">
              <a:buNone/>
            </a:pPr>
            <a:r>
              <a:rPr lang="en-GB" sz="2400" dirty="0"/>
              <a:t>-&gt; subject </a:t>
            </a:r>
            <a:r>
              <a:rPr lang="en-GB" sz="1700" dirty="0"/>
              <a:t>(</a:t>
            </a:r>
            <a:r>
              <a:rPr lang="en-GB" sz="1700" dirty="0" err="1"/>
              <a:t>Petzold</a:t>
            </a:r>
            <a:r>
              <a:rPr lang="en-GB" sz="1700" dirty="0"/>
              <a:t> &amp; Peter, 2015)</a:t>
            </a:r>
          </a:p>
          <a:p>
            <a:pPr marL="0" indent="0">
              <a:buNone/>
            </a:pPr>
            <a:r>
              <a:rPr lang="en-GB" sz="2400" dirty="0"/>
              <a:t>-&gt; class / social status </a:t>
            </a:r>
          </a:p>
          <a:p>
            <a:pPr marL="0" indent="0">
              <a:buNone/>
            </a:pPr>
            <a:r>
              <a:rPr lang="en-GB" sz="2400" dirty="0"/>
              <a:t>-&gt; profession (law?)?</a:t>
            </a:r>
            <a:endParaRPr lang="en-GB" sz="2400" b="1" dirty="0"/>
          </a:p>
          <a:p>
            <a:pPr marL="0" indent="0">
              <a:buNone/>
            </a:pPr>
            <a:r>
              <a:rPr lang="en-GB" sz="2400" dirty="0"/>
              <a:t>-&gt; ??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Transformations due to?</a:t>
            </a:r>
          </a:p>
          <a:p>
            <a:pPr marL="0" indent="0">
              <a:buNone/>
            </a:pPr>
            <a:r>
              <a:rPr lang="en-GB" sz="2400" dirty="0"/>
              <a:t>-&gt; mass education?</a:t>
            </a:r>
          </a:p>
          <a:p>
            <a:pPr marL="0" indent="0">
              <a:buNone/>
            </a:pPr>
            <a:r>
              <a:rPr lang="en-GB" sz="2400" dirty="0"/>
              <a:t>-&gt; new institutions (as UL)</a:t>
            </a:r>
          </a:p>
          <a:p>
            <a:pPr marL="0" indent="0">
              <a:buNone/>
            </a:pPr>
            <a:r>
              <a:rPr lang="en-GB" sz="2400" dirty="0"/>
              <a:t>-&gt; legislation (why?)</a:t>
            </a:r>
          </a:p>
          <a:p>
            <a:pPr marL="0" indent="0">
              <a:buNone/>
            </a:pPr>
            <a:r>
              <a:rPr lang="en-GB" sz="2400" dirty="0"/>
              <a:t> </a:t>
            </a:r>
          </a:p>
          <a:p>
            <a:pPr marL="0" indent="0">
              <a:buNone/>
            </a:pPr>
            <a:r>
              <a:rPr lang="en-GB" sz="2400" dirty="0"/>
              <a:t>sanctions???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687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References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93" y="1600200"/>
            <a:ext cx="859110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Juncker, J.-C. (1997): </a:t>
            </a:r>
            <a:r>
              <a:rPr lang="en-US" sz="1600" dirty="0" err="1"/>
              <a:t>Mit</a:t>
            </a:r>
            <a:r>
              <a:rPr lang="en-US" sz="1600" dirty="0"/>
              <a:t> </a:t>
            </a:r>
            <a:r>
              <a:rPr lang="en-US" sz="1600" dirty="0" err="1"/>
              <a:t>Sozialklauseln</a:t>
            </a:r>
            <a:r>
              <a:rPr lang="en-US" sz="1600" dirty="0"/>
              <a:t> die </a:t>
            </a:r>
            <a:r>
              <a:rPr lang="en-US" sz="1600" dirty="0" err="1"/>
              <a:t>Globalisierung</a:t>
            </a:r>
            <a:r>
              <a:rPr lang="en-US" sz="1600" dirty="0"/>
              <a:t> </a:t>
            </a:r>
            <a:r>
              <a:rPr lang="en-US" sz="1600" dirty="0" err="1"/>
              <a:t>abfedern</a:t>
            </a:r>
            <a:r>
              <a:rPr lang="en-US" sz="1600" dirty="0"/>
              <a:t>. </a:t>
            </a:r>
            <a:r>
              <a:rPr lang="en-US" sz="1600" dirty="0" err="1"/>
              <a:t>Ein</a:t>
            </a:r>
            <a:r>
              <a:rPr lang="en-US" sz="1600" dirty="0"/>
              <a:t> forum-</a:t>
            </a:r>
          </a:p>
          <a:p>
            <a:pPr marL="0" indent="0">
              <a:buNone/>
            </a:pPr>
            <a:r>
              <a:rPr lang="en-US" sz="1600" dirty="0" err="1"/>
              <a:t>Gespräch</a:t>
            </a:r>
            <a:r>
              <a:rPr lang="en-US" sz="1600" dirty="0"/>
              <a:t> </a:t>
            </a:r>
            <a:r>
              <a:rPr lang="en-US" sz="1600" dirty="0" err="1"/>
              <a:t>mit</a:t>
            </a:r>
            <a:r>
              <a:rPr lang="en-US" sz="1600" dirty="0"/>
              <a:t> </a:t>
            </a:r>
            <a:r>
              <a:rPr lang="en-US" sz="1600" dirty="0" err="1"/>
              <a:t>Premierminister</a:t>
            </a:r>
            <a:r>
              <a:rPr lang="en-US" sz="1600" dirty="0"/>
              <a:t> Jean-Claude Juncker, In: forum, </a:t>
            </a:r>
            <a:r>
              <a:rPr lang="en-US" sz="1600" dirty="0" err="1"/>
              <a:t>Nr</a:t>
            </a:r>
            <a:r>
              <a:rPr lang="en-US" sz="1600" dirty="0"/>
              <a:t>. 175, S. 5–15.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GB" sz="1600" dirty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GB" sz="1600" dirty="0"/>
              <a:t>Kmiotek-Meier, E., U. Karl &amp; J. Powell (2017): </a:t>
            </a:r>
            <a:r>
              <a:rPr lang="en-GB" sz="1600" i="1" dirty="0"/>
              <a:t>Agenda for now and future </a:t>
            </a:r>
            <a:r>
              <a:rPr lang="mr-IN" sz="1600" i="1" dirty="0"/>
              <a:t>–</a:t>
            </a:r>
            <a:r>
              <a:rPr lang="en-GB" sz="1600" i="1" dirty="0"/>
              <a:t> International Student Mobility in Luxembourg. Case study: Luxembourg</a:t>
            </a:r>
            <a:r>
              <a:rPr lang="en-GB" sz="1600" dirty="0"/>
              <a:t> (Manuscript in preparation).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sz="1600" dirty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US" sz="1600" dirty="0" err="1"/>
              <a:t>Petzold</a:t>
            </a:r>
            <a:r>
              <a:rPr lang="en-US" sz="1600" dirty="0"/>
              <a:t>, K., &amp; Peter, T. (2015). The social norm to study abroad: determinants and effects. </a:t>
            </a:r>
            <a:r>
              <a:rPr lang="en-US" sz="1600" i="1" dirty="0"/>
              <a:t>Higher Education</a:t>
            </a:r>
            <a:r>
              <a:rPr lang="en-US" sz="1600" dirty="0"/>
              <a:t>, </a:t>
            </a:r>
            <a:r>
              <a:rPr lang="en-US" sz="1600" i="1" dirty="0"/>
              <a:t>69</a:t>
            </a:r>
            <a:r>
              <a:rPr lang="en-US" sz="1600" dirty="0"/>
              <a:t>, 885–900.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sz="1600" dirty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US" sz="1600" dirty="0" err="1"/>
              <a:t>Rohstock</a:t>
            </a:r>
            <a:r>
              <a:rPr lang="en-US" sz="1600" dirty="0"/>
              <a:t>, A., &amp; Schreiber, C. (2012). The Grand Duchy on the Grand Tour: a historical study of student migration in Luxembourg. </a:t>
            </a:r>
            <a:r>
              <a:rPr lang="en-US" sz="1600" i="1" dirty="0" err="1"/>
              <a:t>Paedagogica</a:t>
            </a:r>
            <a:r>
              <a:rPr lang="en-US" sz="1600" i="1" dirty="0"/>
              <a:t> </a:t>
            </a:r>
            <a:r>
              <a:rPr lang="en-US" sz="1600" i="1" dirty="0" err="1"/>
              <a:t>Historica</a:t>
            </a:r>
            <a:r>
              <a:rPr lang="en-US" sz="1600" i="1" dirty="0"/>
              <a:t>: International Journal of the History of Education</a:t>
            </a:r>
            <a:r>
              <a:rPr lang="en-US" sz="1600" dirty="0"/>
              <a:t>, </a:t>
            </a:r>
            <a:r>
              <a:rPr lang="en-US" sz="1600" i="1" dirty="0"/>
              <a:t>49</a:t>
            </a:r>
            <a:r>
              <a:rPr lang="en-US" sz="1600" dirty="0"/>
              <a:t>(2), 174–193. https://</a:t>
            </a:r>
            <a:r>
              <a:rPr lang="en-US" sz="1600" dirty="0" err="1"/>
              <a:t>doi.org</a:t>
            </a:r>
            <a:r>
              <a:rPr lang="en-US" sz="1600" dirty="0"/>
              <a:t>/10.1080/00309230.2012.701221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 defTabSz="914400">
              <a:spcBef>
                <a:spcPts val="0"/>
              </a:spcBef>
              <a:buNone/>
            </a:pPr>
            <a:endParaRPr lang="en-US" sz="1600" dirty="0"/>
          </a:p>
          <a:p>
            <a:pPr marL="0" indent="0" defTabSz="914400">
              <a:spcBef>
                <a:spcPts val="0"/>
              </a:spcBef>
              <a:buNone/>
            </a:pPr>
            <a:endParaRPr lang="en-US" sz="16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40782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50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  <a:sym typeface="Cambria"/>
              </a:rPr>
              <a:t>Thank you for your attention!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368" y="1071942"/>
            <a:ext cx="3457673" cy="2151991"/>
          </a:xfrm>
        </p:spPr>
        <p:txBody>
          <a:bodyPr>
            <a:normAutofit fontScale="62500" lnSpcReduction="20000"/>
          </a:bodyPr>
          <a:lstStyle/>
          <a:p>
            <a:pPr marL="0" indent="0" defTabSz="321457"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r>
              <a:rPr lang="en-US" sz="4000" dirty="0">
                <a:latin typeface="Cambria"/>
                <a:cs typeface="Cambria"/>
                <a:sym typeface="Cambria"/>
              </a:rPr>
              <a:t>Contact: </a:t>
            </a:r>
          </a:p>
          <a:p>
            <a:pPr marL="0" indent="0" defTabSz="321457">
              <a:buNone/>
              <a:defRPr sz="1800"/>
            </a:pPr>
            <a:r>
              <a:rPr lang="en-US" sz="4000" b="1" dirty="0">
                <a:latin typeface="Cambria"/>
                <a:cs typeface="Cambria"/>
                <a:sym typeface="Cambria"/>
              </a:rPr>
              <a:t>Emilia Kmiotek-Meier </a:t>
            </a:r>
          </a:p>
          <a:p>
            <a:pPr marL="0" indent="0" defTabSz="321457">
              <a:buNone/>
              <a:defRPr sz="1800"/>
            </a:pPr>
            <a:r>
              <a:rPr lang="en-US" sz="4000" dirty="0">
                <a:latin typeface="Cambria"/>
                <a:cs typeface="Cambria"/>
                <a:sym typeface="Cambria"/>
                <a:hlinkClick r:id="rId2"/>
              </a:rPr>
              <a:t>emilia.kmiotek@uni.lu</a:t>
            </a: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5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3328" y="6269690"/>
            <a:ext cx="720080" cy="43204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35"/>
          <p:cNvSpPr/>
          <p:nvPr/>
        </p:nvSpPr>
        <p:spPr>
          <a:xfrm>
            <a:off x="783408" y="6269690"/>
            <a:ext cx="662473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1800"/>
            </a:pPr>
            <a:r>
              <a:rPr lang="en-US" sz="1400" dirty="0">
                <a:solidFill>
                  <a:srgbClr val="172559"/>
                </a:solidFill>
                <a:latin typeface="Cambria"/>
                <a:ea typeface="Cambria"/>
                <a:cs typeface="Cambria"/>
                <a:sym typeface="Cambria"/>
              </a:rPr>
              <a:t>The research from the MOVE project leading to these results has received funding from Horizon 2020 under Grant Agreement N° 649263. </a:t>
            </a:r>
          </a:p>
        </p:txBody>
      </p:sp>
      <p:pic>
        <p:nvPicPr>
          <p:cNvPr id="7" name="Picture 6" descr="N:\Horizon_Projekte\MOVE_VB_UT_5040_Karl_UL\Proposal\4_Logo\Move-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604" y="6215030"/>
            <a:ext cx="1326783" cy="54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wwwde.uni.lu/var/storage/images/snt/research/apsia/events/vvsw_2013/uni/711097-1-fre-FR/uni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085019"/>
            <a:ext cx="794530" cy="711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645195" y="1901100"/>
            <a:ext cx="4391060" cy="1671833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21457">
              <a:buFont typeface="Arial"/>
              <a:buNone/>
              <a:defRPr sz="1800"/>
            </a:pPr>
            <a:r>
              <a:rPr lang="en-US" sz="4000" b="1" dirty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University of Luxembourg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>
                <a:latin typeface="Cambria"/>
                <a:cs typeface="Cambria"/>
              </a:rPr>
              <a:t>Faculté des Lettres, des Sciences Humaines, 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>
                <a:latin typeface="Cambria"/>
                <a:cs typeface="Cambria"/>
              </a:rPr>
              <a:t>des Arts et des Sciences de l'Education</a:t>
            </a:r>
          </a:p>
          <a:p>
            <a:pPr marL="0" indent="0" defTabSz="321457">
              <a:buFont typeface="Arial"/>
              <a:buNone/>
              <a:defRPr sz="1800"/>
            </a:pPr>
            <a:endParaRPr lang="en-US" sz="2000" dirty="0">
              <a:latin typeface="Cambria"/>
              <a:cs typeface="Cambria"/>
            </a:endParaRPr>
          </a:p>
          <a:p>
            <a:pPr marL="0" indent="0" defTabSz="321457">
              <a:buNone/>
              <a:defRPr sz="1800"/>
            </a:pPr>
            <a:r>
              <a:rPr lang="en-US" sz="4000" dirty="0">
                <a:latin typeface="Cambria"/>
                <a:cs typeface="Cambria"/>
              </a:rPr>
              <a:t>Institute of Geography and Spatial Planning</a:t>
            </a:r>
            <a:br>
              <a:rPr lang="en-US" sz="4000" dirty="0">
                <a:latin typeface="Cambria"/>
                <a:cs typeface="Cambria"/>
              </a:rPr>
            </a:b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u="sng" dirty="0">
                <a:latin typeface="Cambria"/>
                <a:cs typeface="Cambria"/>
                <a:hlinkClick r:id="rId6"/>
              </a:rPr>
              <a:t>http://www.move-project.eu</a:t>
            </a:r>
            <a:r>
              <a:rPr lang="en-US" sz="4000" u="sng" dirty="0">
                <a:latin typeface="Cambria"/>
                <a:cs typeface="Cambria"/>
              </a:rPr>
              <a:t> </a:t>
            </a:r>
            <a:endParaRPr lang="en-US" sz="4000" dirty="0">
              <a:latin typeface="Cambria"/>
              <a:cs typeface="Cambr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8800" y="4368800"/>
            <a:ext cx="713406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FINAL CONFERENCE</a:t>
            </a:r>
          </a:p>
          <a:p>
            <a:r>
              <a:rPr lang="en-US" b="1" dirty="0"/>
              <a:t>Youth Mobility and Migration in Europe – Keep on Moving?</a:t>
            </a:r>
            <a:br>
              <a:rPr lang="en-US" b="1" dirty="0"/>
            </a:br>
            <a:r>
              <a:rPr lang="en-US" b="1" i="1" dirty="0"/>
              <a:t>Pathways, Institutions and Structural Effects of Youth Mobility in Europe</a:t>
            </a:r>
            <a:r>
              <a:rPr lang="en-US" dirty="0"/>
              <a:t> </a:t>
            </a:r>
          </a:p>
          <a:p>
            <a:r>
              <a:rPr lang="en-US" dirty="0"/>
              <a:t>7th – 9th of March 2018 </a:t>
            </a:r>
            <a:br>
              <a:rPr lang="en-US" dirty="0"/>
            </a:br>
            <a:r>
              <a:rPr lang="en-US" dirty="0"/>
              <a:t>University of Luxembourg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919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545" y="44715"/>
            <a:ext cx="8844455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Student mobility in Luxembourg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84" y="1187716"/>
            <a:ext cx="8463516" cy="4938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2003 foundation of the University of Luxembourg</a:t>
            </a:r>
          </a:p>
          <a:p>
            <a:pPr marL="0" indent="0">
              <a:buNone/>
            </a:pPr>
            <a:endParaRPr lang="en-US" sz="2200" u="sng" dirty="0"/>
          </a:p>
          <a:p>
            <a:pPr marL="0" indent="0">
              <a:buNone/>
            </a:pPr>
            <a:r>
              <a:rPr lang="en-US" sz="2200" u="sng" dirty="0"/>
              <a:t>degree mobility from Luxembourg</a:t>
            </a:r>
          </a:p>
          <a:p>
            <a:r>
              <a:rPr lang="en-US" sz="2200" dirty="0"/>
              <a:t>75-80 % of all enrolled in tertiary education study abroad</a:t>
            </a:r>
          </a:p>
          <a:p>
            <a:r>
              <a:rPr lang="en-US" sz="2200" dirty="0"/>
              <a:t>mainly DE, FR, BE (</a:t>
            </a:r>
            <a:r>
              <a:rPr lang="en-US" sz="1800" dirty="0"/>
              <a:t>language and geographical proximity</a:t>
            </a:r>
            <a:r>
              <a:rPr lang="en-US" sz="2200" dirty="0"/>
              <a:t>)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u="sng" dirty="0"/>
              <a:t>credit mobility from Luxembourg</a:t>
            </a:r>
          </a:p>
          <a:p>
            <a:r>
              <a:rPr lang="en-US" sz="2200" dirty="0"/>
              <a:t>an obligatory semester abroad for undergraduates</a:t>
            </a:r>
          </a:p>
          <a:p>
            <a:r>
              <a:rPr lang="en-US" sz="2200" dirty="0"/>
              <a:t>mainly other EU-countries 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u="sng" dirty="0"/>
              <a:t>almost 100% student mobility from Luxembourg</a:t>
            </a: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46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545" y="44715"/>
            <a:ext cx="8844455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Luxembourgish Student Associations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753" y="1417902"/>
            <a:ext cx="8506047" cy="49384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>
              <a:buFont typeface="Wingdings" charset="2"/>
              <a:buChar char="Ø"/>
            </a:pPr>
            <a:r>
              <a:rPr lang="en-US" sz="2000" dirty="0"/>
              <a:t>umbrella associations of Lux student unions in many (mostly) European cities</a:t>
            </a:r>
          </a:p>
          <a:p>
            <a:pPr lvl="1">
              <a:buFont typeface="Wingdings" charset="2"/>
              <a:buChar char="Ø"/>
            </a:pPr>
            <a:r>
              <a:rPr lang="en-US" sz="1600" dirty="0"/>
              <a:t>umbrella association ACEL - </a:t>
            </a:r>
            <a:r>
              <a:rPr lang="en-US" sz="1600" dirty="0" err="1"/>
              <a:t>Cercles</a:t>
            </a:r>
            <a:r>
              <a:rPr lang="en-US" sz="1600" dirty="0"/>
              <a:t> </a:t>
            </a:r>
            <a:r>
              <a:rPr lang="en-US" sz="1600" dirty="0" err="1"/>
              <a:t>d’Etudiants</a:t>
            </a:r>
            <a:r>
              <a:rPr lang="en-US" sz="1600" dirty="0"/>
              <a:t> </a:t>
            </a:r>
            <a:r>
              <a:rPr lang="en-US" sz="1600" dirty="0" err="1"/>
              <a:t>Luxembourgeois</a:t>
            </a:r>
            <a:endParaRPr lang="en-US" sz="1600" dirty="0"/>
          </a:p>
          <a:p>
            <a:pPr>
              <a:buFont typeface="Wingdings" charset="2"/>
              <a:buChar char="Ø"/>
            </a:pPr>
            <a:r>
              <a:rPr lang="en-US" sz="2000" dirty="0"/>
              <a:t>seen as elite formation / networking opportunity</a:t>
            </a:r>
          </a:p>
          <a:p>
            <a:pPr lvl="1">
              <a:buFont typeface="Wingdings" charset="2"/>
              <a:buChar char="Ø"/>
            </a:pPr>
            <a:r>
              <a:rPr lang="en-US" sz="1600" dirty="0"/>
              <a:t>e.g. REEL (</a:t>
            </a:r>
            <a:r>
              <a:rPr lang="en-US" sz="1600" dirty="0" err="1"/>
              <a:t>Réunion</a:t>
            </a:r>
            <a:r>
              <a:rPr lang="en-US" sz="1600" dirty="0"/>
              <a:t> </a:t>
            </a:r>
            <a:r>
              <a:rPr lang="en-US" sz="1600" dirty="0" err="1"/>
              <a:t>Européenne</a:t>
            </a:r>
            <a:r>
              <a:rPr lang="en-US" sz="1600" dirty="0"/>
              <a:t> des </a:t>
            </a:r>
            <a:r>
              <a:rPr lang="en-US" sz="1600" dirty="0" err="1"/>
              <a:t>Etudiants</a:t>
            </a:r>
            <a:r>
              <a:rPr lang="en-US" sz="1600" dirty="0"/>
              <a:t> </a:t>
            </a:r>
            <a:r>
              <a:rPr lang="en-US" sz="1600" dirty="0" err="1"/>
              <a:t>Luxembourgeois</a:t>
            </a:r>
            <a:r>
              <a:rPr lang="en-US" sz="1600" dirty="0"/>
              <a:t>) where students meet politics and industry stakeholders</a:t>
            </a:r>
          </a:p>
          <a:p>
            <a:pPr>
              <a:buFont typeface="Wingdings" charset="2"/>
              <a:buChar char="Ø"/>
            </a:pPr>
            <a:r>
              <a:rPr lang="en-US" sz="2000" dirty="0"/>
              <a:t>former presidents of the associations -&gt; careers in politics, prominent industrialists, entrepreneurs and lawyers</a:t>
            </a:r>
          </a:p>
          <a:p>
            <a:pPr>
              <a:buFont typeface="Wingdings" charset="2"/>
              <a:buChar char="Ø"/>
            </a:pPr>
            <a:r>
              <a:rPr lang="en-US" sz="2000" dirty="0"/>
              <a:t>“promotion prospects of mostly male Luxembourgish student youth across a political spectrum from conservative Catholic to liberal Catholic” 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en-US" sz="2000" dirty="0"/>
              <a:t>(</a:t>
            </a:r>
            <a:r>
              <a:rPr lang="en-US" sz="2000" dirty="0" err="1"/>
              <a:t>Rohstock</a:t>
            </a:r>
            <a:r>
              <a:rPr lang="en-US" sz="2000" dirty="0"/>
              <a:t> &amp; Schreiber, 2013: 188ff)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95850"/>
            <a:ext cx="1714500" cy="1460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4977" y="5102963"/>
            <a:ext cx="2698799" cy="10462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0400" y="2451986"/>
            <a:ext cx="812800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71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36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Outgoing student </a:t>
            </a:r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mobility in Luxembourg </a:t>
            </a:r>
            <a:r>
              <a:rPr lang="mr-IN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–</a:t>
            </a:r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national discourse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488" y="1315371"/>
            <a:ext cx="8070112" cy="4938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“I am </a:t>
            </a:r>
            <a:r>
              <a:rPr lang="mr-IN" sz="1800" dirty="0"/>
              <a:t>–</a:t>
            </a:r>
            <a:r>
              <a:rPr lang="en-US" sz="1800" dirty="0"/>
              <a:t> with endlessness </a:t>
            </a:r>
            <a:r>
              <a:rPr lang="en-US" sz="1800" dirty="0" err="1"/>
              <a:t>fanatism</a:t>
            </a:r>
            <a:r>
              <a:rPr lang="en-US" sz="1800" dirty="0"/>
              <a:t> - against  a Luxembourgish university, as I am afraid of blindness (German: </a:t>
            </a:r>
            <a:r>
              <a:rPr lang="en-US" sz="1800" dirty="0" err="1"/>
              <a:t>Betriebsblindheit</a:t>
            </a:r>
            <a:r>
              <a:rPr lang="en-US" sz="1800" dirty="0"/>
              <a:t>) of young Luxembourgers who have not studied abroad at least four years. I am afraid of the academic incest.” (Juncker 1997: 13, own translation)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for years</a:t>
            </a:r>
            <a:r>
              <a:rPr lang="en-US" sz="1800" dirty="0"/>
              <a:t>: “migration of budding academics was considered a necessary requirement for an </a:t>
            </a:r>
            <a:r>
              <a:rPr lang="en-US" sz="1800" b="1" dirty="0"/>
              <a:t>intellectual, cultural and scientific expansion</a:t>
            </a:r>
            <a:r>
              <a:rPr lang="en-US" sz="1800" dirty="0"/>
              <a:t> of Luxembourg’s horizons and, thus, beneficial to the homeland.” (</a:t>
            </a:r>
            <a:r>
              <a:rPr lang="en-US" sz="1800" dirty="0" err="1"/>
              <a:t>Rohstock</a:t>
            </a:r>
            <a:r>
              <a:rPr lang="en-US" sz="1800" dirty="0"/>
              <a:t> &amp; Schreiber, 2013: 175)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now</a:t>
            </a:r>
            <a:r>
              <a:rPr lang="en-US" sz="1800" dirty="0"/>
              <a:t>: outgoing mobility </a:t>
            </a:r>
            <a:r>
              <a:rPr lang="en-GB" sz="1800" dirty="0"/>
              <a:t>linked with concepts such as </a:t>
            </a:r>
            <a:r>
              <a:rPr lang="en-GB" sz="1800" b="1" dirty="0"/>
              <a:t>knowledge economy and building of national elites, </a:t>
            </a:r>
            <a:r>
              <a:rPr lang="en-GB" sz="1800" dirty="0"/>
              <a:t>need for </a:t>
            </a:r>
            <a:r>
              <a:rPr lang="en-GB" sz="1800" b="1" dirty="0"/>
              <a:t>international know-how and networks </a:t>
            </a:r>
            <a:r>
              <a:rPr lang="en-GB" sz="1800" dirty="0"/>
              <a:t>brought into the country by Luxembourgish youth graduated from higher institutions abroad</a:t>
            </a:r>
          </a:p>
          <a:p>
            <a:pPr marL="0" indent="0">
              <a:buNone/>
            </a:pPr>
            <a:r>
              <a:rPr lang="en-GB" sz="1800" dirty="0"/>
              <a:t>(Kmiotek-Meier, Karl &amp; Powell 2017)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during the foundation of the University</a:t>
            </a:r>
            <a:r>
              <a:rPr lang="en-US" sz="1800" dirty="0"/>
              <a:t>: resulting from tradition of study abroad an </a:t>
            </a:r>
            <a:r>
              <a:rPr lang="en-US" sz="1800" b="1" dirty="0"/>
              <a:t>obligatory mobility semester </a:t>
            </a:r>
            <a:r>
              <a:rPr lang="en-US" sz="1800" dirty="0"/>
              <a:t>for all undergraduates; </a:t>
            </a:r>
            <a:r>
              <a:rPr lang="en-US" sz="1800" b="1" dirty="0"/>
              <a:t>not too many should stay at home </a:t>
            </a:r>
            <a:r>
              <a:rPr lang="en-US" sz="1800" dirty="0"/>
              <a:t>to study -&gt; international orientation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5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545" y="44715"/>
            <a:ext cx="8844455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Students University of Luxembourg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7716"/>
            <a:ext cx="8229600" cy="49384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u="sng" dirty="0"/>
          </a:p>
          <a:p>
            <a:pPr marL="0" indent="0">
              <a:buNone/>
            </a:pPr>
            <a:endParaRPr lang="en-US" sz="2200" u="sng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750662223"/>
              </p:ext>
            </p:extLst>
          </p:nvPr>
        </p:nvGraphicFramePr>
        <p:xfrm>
          <a:off x="733646" y="1446028"/>
          <a:ext cx="6921795" cy="4910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80028" y="6087369"/>
            <a:ext cx="839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N=6153</a:t>
            </a:r>
          </a:p>
        </p:txBody>
      </p:sp>
    </p:spTree>
    <p:extLst>
      <p:ext uri="{BB962C8B-B14F-4D97-AF65-F5344CB8AC3E}">
        <p14:creationId xmlns:p14="http://schemas.microsoft.com/office/powerpoint/2010/main" val="426544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36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Mobility as normality?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856" y="1315371"/>
            <a:ext cx="8080744" cy="4938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Discourse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Outgoing mobility of Luxembourgish students seen as</a:t>
            </a:r>
          </a:p>
          <a:p>
            <a:pPr marL="0" indent="0">
              <a:buNone/>
            </a:pPr>
            <a:r>
              <a:rPr lang="en-US" sz="2000" dirty="0"/>
              <a:t>needed / traditional / normal / good (but for who?)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Questions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But what about young people? </a:t>
            </a:r>
          </a:p>
          <a:p>
            <a:pPr marL="0" indent="0">
              <a:buNone/>
            </a:pPr>
            <a:r>
              <a:rPr lang="en-US" sz="2000" dirty="0"/>
              <a:t>-&gt; until foundation of the UL : a norm </a:t>
            </a:r>
            <a:r>
              <a:rPr lang="mr-IN" sz="2000" dirty="0"/>
              <a:t>–</a:t>
            </a:r>
            <a:r>
              <a:rPr lang="en-US" sz="2000" dirty="0"/>
              <a:t> a must </a:t>
            </a:r>
            <a:r>
              <a:rPr lang="mr-IN" sz="2000" dirty="0"/>
              <a:t>–</a:t>
            </a:r>
            <a:r>
              <a:rPr lang="en-US" sz="2000" dirty="0"/>
              <a:t> no alternative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-&gt; now: ?</a:t>
            </a:r>
          </a:p>
          <a:p>
            <a:pPr marL="0" indent="0">
              <a:buNone/>
            </a:pPr>
            <a:r>
              <a:rPr lang="en-GB" sz="2000" dirty="0"/>
              <a:t>How do young people relate to (forced) student mobility? </a:t>
            </a:r>
          </a:p>
          <a:p>
            <a:pPr marL="0" indent="0">
              <a:buNone/>
            </a:pPr>
            <a:r>
              <a:rPr lang="en-GB" sz="2000" dirty="0"/>
              <a:t>How does it fit with the national discourse on it? 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227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Data overview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791529"/>
              </p:ext>
            </p:extLst>
          </p:nvPr>
        </p:nvGraphicFramePr>
        <p:xfrm>
          <a:off x="236579" y="984515"/>
          <a:ext cx="8623641" cy="51816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340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2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119">
                <a:tc gridSpan="2"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Data overview / QUALITATIV - Interviews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Data collection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from October 2015 until July 2017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Instrument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Semi-structured interview;</a:t>
                      </a:r>
                      <a:r>
                        <a:rPr lang="en-US" sz="2200" baseline="0" dirty="0"/>
                        <a:t> German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Target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Outgoing mobility: nationality or A-Level from Luxembourg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725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Study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Credit: 7 / Degree: 8   =    </a:t>
                      </a:r>
                      <a:r>
                        <a:rPr lang="en-US" sz="2200" b="1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Germany (5), Belgium (4), Austria (3), France (3),  England (2), Holland (1) -&gt; Ba/Ma/credit in different countries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Gender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Female: 9 / Male: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Programme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Humanities: 12 / Technical &amp; Economical sciences: 3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875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Data overview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27695"/>
              </p:ext>
            </p:extLst>
          </p:nvPr>
        </p:nvGraphicFramePr>
        <p:xfrm>
          <a:off x="236579" y="984515"/>
          <a:ext cx="8623641" cy="557784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340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2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119">
                <a:tc gridSpan="2"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Data overview / QUANTITATIV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mr-IN" sz="2200" baseline="0" dirty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</a:rPr>
                        <a:t> Survey(s)</a:t>
                      </a:r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Data collection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November 2016 until February 2017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Instrument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Self-administrated online survey; all official</a:t>
                      </a:r>
                      <a:r>
                        <a:rPr lang="en-US" sz="2200" baseline="0" dirty="0"/>
                        <a:t> languages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Target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Outgoing mobility: nationality or A-Level from Luxembourg,</a:t>
                      </a:r>
                      <a:r>
                        <a:rPr lang="en-US" sz="2200" baseline="0" dirty="0"/>
                        <a:t> </a:t>
                      </a:r>
                      <a:r>
                        <a:rPr lang="en-US" sz="2200" dirty="0"/>
                        <a:t>Germany, Romania, Spain, Norway and Hungary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725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725">
                <a:tc>
                  <a:txBody>
                    <a:bodyPr/>
                    <a:lstStyle/>
                    <a:p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Luxembourg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Germany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Romania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Spain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Norway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Hungary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970</a:t>
                      </a:r>
                    </a:p>
                    <a:p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2.085</a:t>
                      </a:r>
                    </a:p>
                    <a:p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1.330</a:t>
                      </a:r>
                    </a:p>
                    <a:p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2.131</a:t>
                      </a:r>
                    </a:p>
                    <a:p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1.153</a:t>
                      </a:r>
                    </a:p>
                    <a:p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1.137</a:t>
                      </a:r>
                    </a:p>
                    <a:p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8.706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005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36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Findings: survey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207485"/>
              </p:ext>
            </p:extLst>
          </p:nvPr>
        </p:nvGraphicFramePr>
        <p:xfrm>
          <a:off x="127000" y="1316038"/>
          <a:ext cx="8804275" cy="5286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18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29099</TotalTime>
  <Words>1155</Words>
  <Application>Microsoft Macintosh PowerPoint</Application>
  <PresentationFormat>On-screen Show (4:3)</PresentationFormat>
  <Paragraphs>233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Cambria</vt:lpstr>
      <vt:lpstr>Cambria Math</vt:lpstr>
      <vt:lpstr>Mangal</vt:lpstr>
      <vt:lpstr>Wingdings</vt:lpstr>
      <vt:lpstr>Office Theme</vt:lpstr>
      <vt:lpstr>Custom Design</vt:lpstr>
      <vt:lpstr>“Because everybody does it” – student mobility as social norm? Case study Luxembourg</vt:lpstr>
      <vt:lpstr>Student mobility in Luxembourg</vt:lpstr>
      <vt:lpstr>Luxembourgish Student Associations</vt:lpstr>
      <vt:lpstr>Outgoing student mobility in Luxembourg – national discourse</vt:lpstr>
      <vt:lpstr>Students University of Luxembourg</vt:lpstr>
      <vt:lpstr>Mobility as normality?</vt:lpstr>
      <vt:lpstr>Data overview </vt:lpstr>
      <vt:lpstr>Data overview</vt:lpstr>
      <vt:lpstr>Findings: survey</vt:lpstr>
      <vt:lpstr>Findings: survey</vt:lpstr>
      <vt:lpstr>Findings: narrations - degree</vt:lpstr>
      <vt:lpstr>Findings: narrations - degree</vt:lpstr>
      <vt:lpstr>Findings: narrations - credit</vt:lpstr>
      <vt:lpstr>Findings: narrations - credit</vt:lpstr>
      <vt:lpstr>Findings: Luxembourg</vt:lpstr>
      <vt:lpstr>Discussion</vt:lpstr>
      <vt:lpstr>References</vt:lpstr>
      <vt:lpstr>Thank you for your attention!</vt:lpstr>
    </vt:vector>
  </TitlesOfParts>
  <Company>University of Luxembourg</Company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mobility research and mixed methods approach</dc:title>
  <dc:creator>profile Kmiotek-Meier</dc:creator>
  <cp:lastModifiedBy>EKM</cp:lastModifiedBy>
  <cp:revision>221</cp:revision>
  <cp:lastPrinted>2017-08-29T06:56:05Z</cp:lastPrinted>
  <dcterms:created xsi:type="dcterms:W3CDTF">2016-07-26T12:38:27Z</dcterms:created>
  <dcterms:modified xsi:type="dcterms:W3CDTF">2018-04-12T13:14:53Z</dcterms:modified>
</cp:coreProperties>
</file>