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1" r:id="rId3"/>
    <p:sldId id="276" r:id="rId4"/>
    <p:sldId id="359" r:id="rId5"/>
    <p:sldId id="362" r:id="rId6"/>
    <p:sldId id="358" r:id="rId7"/>
    <p:sldId id="343" r:id="rId8"/>
    <p:sldId id="345" r:id="rId9"/>
    <p:sldId id="298" r:id="rId10"/>
    <p:sldId id="321" r:id="rId11"/>
    <p:sldId id="313" r:id="rId12"/>
    <p:sldId id="346" r:id="rId13"/>
    <p:sldId id="339" r:id="rId14"/>
    <p:sldId id="368" r:id="rId15"/>
    <p:sldId id="371" r:id="rId16"/>
    <p:sldId id="361" r:id="rId17"/>
    <p:sldId id="374" r:id="rId18"/>
    <p:sldId id="369" r:id="rId19"/>
    <p:sldId id="349" r:id="rId20"/>
    <p:sldId id="373" r:id="rId21"/>
    <p:sldId id="370" r:id="rId22"/>
    <p:sldId id="365" r:id="rId23"/>
    <p:sldId id="366" r:id="rId24"/>
    <p:sldId id="341" r:id="rId25"/>
    <p:sldId id="355" r:id="rId26"/>
    <p:sldId id="375" r:id="rId27"/>
    <p:sldId id="357" r:id="rId28"/>
    <p:sldId id="360" r:id="rId29"/>
    <p:sldId id="316" r:id="rId30"/>
    <p:sldId id="363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ha VYSOTSKAYA" initials="" lastIdx="0" clrIdx="0"/>
  <p:cmAuthor id="1" name="Michaela Scheid" initials="MS" lastIdx="2" clrIdx="1"/>
  <p:cmAuthor id="2" name="Eryica Secretariat" initials="ES [1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40C"/>
    <a:srgbClr val="162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5" autoAdjust="0"/>
    <p:restoredTop sz="89942" autoAdjust="0"/>
  </p:normalViewPr>
  <p:slideViewPr>
    <p:cSldViewPr snapToGrid="0">
      <p:cViewPr varScale="1">
        <p:scale>
          <a:sx n="74" d="100"/>
          <a:sy n="74" d="100"/>
        </p:scale>
        <p:origin x="1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9" d="100"/>
          <a:sy n="99" d="100"/>
        </p:scale>
        <p:origin x="-3888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A2017-D10B-6B43-B27E-E95964170F9B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B3BA-AE5C-0240-A89C-BC69920353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11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1C4BD-5E40-884B-AD04-9FB7934B8568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7B00-B06B-4C46-962B-3797A076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6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1BDE1AF-BCB9-EE4A-BC4C-B408AC429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5EE98BA2-EB6C-6547-BE82-356A367F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fr-FR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EF5B1CE-4F31-E042-B12A-0C2240ED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CF63F-5191-224B-93FE-2A7B3FB2AE19}" type="slidenum">
              <a:rPr lang="en-US" altLang="fr-FR"/>
              <a:pPr>
                <a:spcBef>
                  <a:spcPct val="0"/>
                </a:spcBef>
              </a:pPr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0535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9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8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1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43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1BDE1AF-BCB9-EE4A-BC4C-B408AC429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5EE98BA2-EB6C-6547-BE82-356A367F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fr-FR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EF5B1CE-4F31-E042-B12A-0C2240ED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CF63F-5191-224B-93FE-2A7B3FB2AE19}" type="slidenum">
              <a:rPr lang="en-US" altLang="fr-FR"/>
              <a:pPr>
                <a:spcBef>
                  <a:spcPct val="0"/>
                </a:spcBef>
              </a:pPr>
              <a:t>22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5664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1BDE1AF-BCB9-EE4A-BC4C-B408AC429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5EE98BA2-EB6C-6547-BE82-356A367F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fr-FR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EF5B1CE-4F31-E042-B12A-0C2240ED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CF63F-5191-224B-93FE-2A7B3FB2AE19}" type="slidenum">
              <a:rPr lang="en-US" altLang="fr-FR"/>
              <a:pPr>
                <a:spcBef>
                  <a:spcPct val="0"/>
                </a:spcBef>
              </a:pPr>
              <a:t>24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6148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3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8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1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1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C57AD23F-919D-0245-A9E0-7330B33CF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09B318D-ABEA-8F4C-972E-E2324C651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fr-FR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30760EE-E047-0B42-8709-7F230C427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7643D2-3B3F-5C41-8828-FB8123F91EA2}" type="slidenum">
              <a:rPr lang="en-US" altLang="fr-FR"/>
              <a:pPr>
                <a:spcBef>
                  <a:spcPct val="0"/>
                </a:spcBef>
              </a:pPr>
              <a:t>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9428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C57AD23F-919D-0245-A9E0-7330B33CF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09B318D-ABEA-8F4C-972E-E2324C651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fr-FR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30760EE-E047-0B42-8709-7F230C427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7643D2-3B3F-5C41-8828-FB8123F91EA2}" type="slidenum">
              <a:rPr lang="en-US" altLang="fr-FR"/>
              <a:pPr>
                <a:spcBef>
                  <a:spcPct val="0"/>
                </a:spcBef>
              </a:pPr>
              <a:t>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8673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1BDE1AF-BCB9-EE4A-BC4C-B408AC429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5EE98BA2-EB6C-6547-BE82-356A367F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fr-FR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EF5B1CE-4F31-E042-B12A-0C2240ED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CF63F-5191-224B-93FE-2A7B3FB2AE19}" type="slidenum">
              <a:rPr lang="en-US" altLang="fr-FR"/>
              <a:pPr>
                <a:spcBef>
                  <a:spcPct val="0"/>
                </a:spcBef>
              </a:pPr>
              <a:t>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8205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C57AD23F-919D-0245-A9E0-7330B33CF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09B318D-ABEA-8F4C-972E-E2324C651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fr-FR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30760EE-E047-0B42-8709-7F230C427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7643D2-3B3F-5C41-8828-FB8123F91EA2}" type="slidenum">
              <a:rPr lang="en-US" altLang="fr-FR"/>
              <a:pPr>
                <a:spcBef>
                  <a:spcPct val="0"/>
                </a:spcBef>
              </a:pPr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4241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1BDE1AF-BCB9-EE4A-BC4C-B408AC429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5EE98BA2-EB6C-6547-BE82-356A367F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fr-FR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EF5B1CE-4F31-E042-B12A-0C2240ED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CF63F-5191-224B-93FE-2A7B3FB2AE19}" type="slidenum">
              <a:rPr lang="en-US" altLang="fr-FR"/>
              <a:pPr>
                <a:spcBef>
                  <a:spcPct val="0"/>
                </a:spcBef>
              </a:pPr>
              <a:t>11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1496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363" y="1302974"/>
            <a:ext cx="7831718" cy="2523789"/>
          </a:xfrm>
        </p:spPr>
        <p:txBody>
          <a:bodyPr anchor="b"/>
          <a:lstStyle>
            <a:lvl1pPr algn="l">
              <a:defRPr sz="6000">
                <a:solidFill>
                  <a:srgbClr val="162559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363" y="3918838"/>
            <a:ext cx="78317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742153" y="5896220"/>
            <a:ext cx="1699723" cy="161810"/>
          </a:xfrm>
          <a:custGeom>
            <a:avLst/>
            <a:gdLst>
              <a:gd name="T0" fmla="*/ 401 w 410"/>
              <a:gd name="T1" fmla="*/ 9 h 39"/>
              <a:gd name="T2" fmla="*/ 394 w 410"/>
              <a:gd name="T3" fmla="*/ 21 h 39"/>
              <a:gd name="T4" fmla="*/ 392 w 410"/>
              <a:gd name="T5" fmla="*/ 28 h 39"/>
              <a:gd name="T6" fmla="*/ 381 w 410"/>
              <a:gd name="T7" fmla="*/ 17 h 39"/>
              <a:gd name="T8" fmla="*/ 384 w 410"/>
              <a:gd name="T9" fmla="*/ 28 h 39"/>
              <a:gd name="T10" fmla="*/ 385 w 410"/>
              <a:gd name="T11" fmla="*/ 20 h 39"/>
              <a:gd name="T12" fmla="*/ 370 w 410"/>
              <a:gd name="T13" fmla="*/ 27 h 39"/>
              <a:gd name="T14" fmla="*/ 362 w 410"/>
              <a:gd name="T15" fmla="*/ 26 h 39"/>
              <a:gd name="T16" fmla="*/ 347 w 410"/>
              <a:gd name="T17" fmla="*/ 29 h 39"/>
              <a:gd name="T18" fmla="*/ 350 w 410"/>
              <a:gd name="T19" fmla="*/ 27 h 39"/>
              <a:gd name="T20" fmla="*/ 346 w 410"/>
              <a:gd name="T21" fmla="*/ 4 h 39"/>
              <a:gd name="T22" fmla="*/ 335 w 410"/>
              <a:gd name="T23" fmla="*/ 13 h 39"/>
              <a:gd name="T24" fmla="*/ 321 w 410"/>
              <a:gd name="T25" fmla="*/ 19 h 39"/>
              <a:gd name="T26" fmla="*/ 336 w 410"/>
              <a:gd name="T27" fmla="*/ 23 h 39"/>
              <a:gd name="T28" fmla="*/ 304 w 410"/>
              <a:gd name="T29" fmla="*/ 17 h 39"/>
              <a:gd name="T30" fmla="*/ 315 w 410"/>
              <a:gd name="T31" fmla="*/ 25 h 39"/>
              <a:gd name="T32" fmla="*/ 318 w 410"/>
              <a:gd name="T33" fmla="*/ 18 h 39"/>
              <a:gd name="T34" fmla="*/ 309 w 410"/>
              <a:gd name="T35" fmla="*/ 30 h 39"/>
              <a:gd name="T36" fmla="*/ 295 w 410"/>
              <a:gd name="T37" fmla="*/ 9 h 39"/>
              <a:gd name="T38" fmla="*/ 288 w 410"/>
              <a:gd name="T39" fmla="*/ 35 h 39"/>
              <a:gd name="T40" fmla="*/ 295 w 410"/>
              <a:gd name="T41" fmla="*/ 9 h 39"/>
              <a:gd name="T42" fmla="*/ 280 w 410"/>
              <a:gd name="T43" fmla="*/ 25 h 39"/>
              <a:gd name="T44" fmla="*/ 276 w 410"/>
              <a:gd name="T45" fmla="*/ 30 h 39"/>
              <a:gd name="T46" fmla="*/ 266 w 410"/>
              <a:gd name="T47" fmla="*/ 19 h 39"/>
              <a:gd name="T48" fmla="*/ 260 w 410"/>
              <a:gd name="T49" fmla="*/ 28 h 39"/>
              <a:gd name="T50" fmla="*/ 263 w 410"/>
              <a:gd name="T51" fmla="*/ 9 h 39"/>
              <a:gd name="T52" fmla="*/ 253 w 410"/>
              <a:gd name="T53" fmla="*/ 12 h 39"/>
              <a:gd name="T54" fmla="*/ 234 w 410"/>
              <a:gd name="T55" fmla="*/ 12 h 39"/>
              <a:gd name="T56" fmla="*/ 232 w 410"/>
              <a:gd name="T57" fmla="*/ 35 h 39"/>
              <a:gd name="T58" fmla="*/ 244 w 410"/>
              <a:gd name="T59" fmla="*/ 12 h 39"/>
              <a:gd name="T60" fmla="*/ 229 w 410"/>
              <a:gd name="T61" fmla="*/ 12 h 39"/>
              <a:gd name="T62" fmla="*/ 221 w 410"/>
              <a:gd name="T63" fmla="*/ 20 h 39"/>
              <a:gd name="T64" fmla="*/ 195 w 410"/>
              <a:gd name="T65" fmla="*/ 13 h 39"/>
              <a:gd name="T66" fmla="*/ 198 w 410"/>
              <a:gd name="T67" fmla="*/ 27 h 39"/>
              <a:gd name="T68" fmla="*/ 198 w 410"/>
              <a:gd name="T69" fmla="*/ 9 h 39"/>
              <a:gd name="T70" fmla="*/ 174 w 410"/>
              <a:gd name="T71" fmla="*/ 9 h 39"/>
              <a:gd name="T72" fmla="*/ 186 w 410"/>
              <a:gd name="T73" fmla="*/ 11 h 39"/>
              <a:gd name="T74" fmla="*/ 176 w 410"/>
              <a:gd name="T75" fmla="*/ 25 h 39"/>
              <a:gd name="T76" fmla="*/ 154 w 410"/>
              <a:gd name="T77" fmla="*/ 12 h 39"/>
              <a:gd name="T78" fmla="*/ 148 w 410"/>
              <a:gd name="T79" fmla="*/ 20 h 39"/>
              <a:gd name="T80" fmla="*/ 163 w 410"/>
              <a:gd name="T81" fmla="*/ 19 h 39"/>
              <a:gd name="T82" fmla="*/ 116 w 410"/>
              <a:gd name="T83" fmla="*/ 30 h 39"/>
              <a:gd name="T84" fmla="*/ 122 w 410"/>
              <a:gd name="T85" fmla="*/ 17 h 39"/>
              <a:gd name="T86" fmla="*/ 126 w 410"/>
              <a:gd name="T87" fmla="*/ 17 h 39"/>
              <a:gd name="T88" fmla="*/ 132 w 410"/>
              <a:gd name="T89" fmla="*/ 30 h 39"/>
              <a:gd name="T90" fmla="*/ 128 w 410"/>
              <a:gd name="T91" fmla="*/ 10 h 39"/>
              <a:gd name="T92" fmla="*/ 106 w 410"/>
              <a:gd name="T93" fmla="*/ 9 h 39"/>
              <a:gd name="T94" fmla="*/ 98 w 410"/>
              <a:gd name="T95" fmla="*/ 26 h 39"/>
              <a:gd name="T96" fmla="*/ 68 w 410"/>
              <a:gd name="T97" fmla="*/ 12 h 39"/>
              <a:gd name="T98" fmla="*/ 86 w 410"/>
              <a:gd name="T99" fmla="*/ 30 h 39"/>
              <a:gd name="T100" fmla="*/ 91 w 410"/>
              <a:gd name="T101" fmla="*/ 12 h 39"/>
              <a:gd name="T102" fmla="*/ 76 w 410"/>
              <a:gd name="T103" fmla="*/ 22 h 39"/>
              <a:gd name="T104" fmla="*/ 41 w 410"/>
              <a:gd name="T105" fmla="*/ 9 h 39"/>
              <a:gd name="T106" fmla="*/ 48 w 410"/>
              <a:gd name="T107" fmla="*/ 14 h 39"/>
              <a:gd name="T108" fmla="*/ 64 w 410"/>
              <a:gd name="T109" fmla="*/ 9 h 39"/>
              <a:gd name="T110" fmla="*/ 54 w 410"/>
              <a:gd name="T111" fmla="*/ 22 h 39"/>
              <a:gd name="T112" fmla="*/ 39 w 410"/>
              <a:gd name="T113" fmla="*/ 12 h 39"/>
              <a:gd name="T114" fmla="*/ 7 w 410"/>
              <a:gd name="T115" fmla="*/ 30 h 39"/>
              <a:gd name="T116" fmla="*/ 23 w 410"/>
              <a:gd name="T117" fmla="*/ 30 h 39"/>
              <a:gd name="T118" fmla="*/ 22 w 410"/>
              <a:gd name="T119" fmla="*/ 22 h 39"/>
              <a:gd name="T120" fmla="*/ 9 w 410"/>
              <a:gd name="T12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0" h="39">
                <a:moveTo>
                  <a:pt x="404" y="30"/>
                </a:moveTo>
                <a:cubicBezTo>
                  <a:pt x="410" y="30"/>
                  <a:pt x="410" y="30"/>
                  <a:pt x="410" y="30"/>
                </a:cubicBezTo>
                <a:cubicBezTo>
                  <a:pt x="410" y="28"/>
                  <a:pt x="410" y="28"/>
                  <a:pt x="410" y="28"/>
                </a:cubicBezTo>
                <a:cubicBezTo>
                  <a:pt x="407" y="27"/>
                  <a:pt x="407" y="27"/>
                  <a:pt x="407" y="27"/>
                </a:cubicBezTo>
                <a:cubicBezTo>
                  <a:pt x="407" y="9"/>
                  <a:pt x="407" y="9"/>
                  <a:pt x="407" y="9"/>
                </a:cubicBezTo>
                <a:cubicBezTo>
                  <a:pt x="404" y="9"/>
                  <a:pt x="404" y="9"/>
                  <a:pt x="404" y="9"/>
                </a:cubicBezTo>
                <a:cubicBezTo>
                  <a:pt x="401" y="9"/>
                  <a:pt x="401" y="9"/>
                  <a:pt x="401" y="9"/>
                </a:cubicBezTo>
                <a:cubicBezTo>
                  <a:pt x="401" y="11"/>
                  <a:pt x="401" y="11"/>
                  <a:pt x="401" y="11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04" y="24"/>
                  <a:pt x="404" y="24"/>
                  <a:pt x="404" y="24"/>
                </a:cubicBezTo>
                <a:cubicBezTo>
                  <a:pt x="403" y="25"/>
                  <a:pt x="403" y="26"/>
                  <a:pt x="402" y="26"/>
                </a:cubicBezTo>
                <a:cubicBezTo>
                  <a:pt x="401" y="27"/>
                  <a:pt x="400" y="27"/>
                  <a:pt x="398" y="27"/>
                </a:cubicBezTo>
                <a:cubicBezTo>
                  <a:pt x="397" y="27"/>
                  <a:pt x="396" y="27"/>
                  <a:pt x="395" y="26"/>
                </a:cubicBezTo>
                <a:cubicBezTo>
                  <a:pt x="394" y="25"/>
                  <a:pt x="394" y="24"/>
                  <a:pt x="394" y="21"/>
                </a:cubicBezTo>
                <a:cubicBezTo>
                  <a:pt x="394" y="9"/>
                  <a:pt x="394" y="9"/>
                  <a:pt x="394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88" y="9"/>
                  <a:pt x="388" y="9"/>
                  <a:pt x="388" y="9"/>
                </a:cubicBezTo>
                <a:cubicBezTo>
                  <a:pt x="388" y="11"/>
                  <a:pt x="388" y="11"/>
                  <a:pt x="388" y="11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90" y="24"/>
                  <a:pt x="391" y="27"/>
                  <a:pt x="392" y="28"/>
                </a:cubicBezTo>
                <a:cubicBezTo>
                  <a:pt x="393" y="30"/>
                  <a:pt x="395" y="30"/>
                  <a:pt x="398" y="30"/>
                </a:cubicBezTo>
                <a:cubicBezTo>
                  <a:pt x="399" y="30"/>
                  <a:pt x="400" y="30"/>
                  <a:pt x="401" y="30"/>
                </a:cubicBezTo>
                <a:cubicBezTo>
                  <a:pt x="402" y="29"/>
                  <a:pt x="403" y="28"/>
                  <a:pt x="404" y="27"/>
                </a:cubicBezTo>
                <a:lnTo>
                  <a:pt x="404" y="30"/>
                </a:lnTo>
                <a:close/>
                <a:moveTo>
                  <a:pt x="380" y="13"/>
                </a:moveTo>
                <a:cubicBezTo>
                  <a:pt x="381" y="14"/>
                  <a:pt x="381" y="15"/>
                  <a:pt x="381" y="17"/>
                </a:cubicBezTo>
                <a:cubicBezTo>
                  <a:pt x="381" y="17"/>
                  <a:pt x="381" y="17"/>
                  <a:pt x="381" y="17"/>
                </a:cubicBezTo>
                <a:cubicBezTo>
                  <a:pt x="371" y="17"/>
                  <a:pt x="371" y="17"/>
                  <a:pt x="371" y="17"/>
                </a:cubicBezTo>
                <a:cubicBezTo>
                  <a:pt x="371" y="17"/>
                  <a:pt x="371" y="17"/>
                  <a:pt x="371" y="17"/>
                </a:cubicBezTo>
                <a:cubicBezTo>
                  <a:pt x="371" y="16"/>
                  <a:pt x="372" y="14"/>
                  <a:pt x="373" y="13"/>
                </a:cubicBezTo>
                <a:cubicBezTo>
                  <a:pt x="374" y="12"/>
                  <a:pt x="375" y="12"/>
                  <a:pt x="376" y="12"/>
                </a:cubicBezTo>
                <a:cubicBezTo>
                  <a:pt x="378" y="12"/>
                  <a:pt x="379" y="12"/>
                  <a:pt x="380" y="13"/>
                </a:cubicBezTo>
                <a:moveTo>
                  <a:pt x="381" y="30"/>
                </a:moveTo>
                <a:cubicBezTo>
                  <a:pt x="383" y="29"/>
                  <a:pt x="384" y="29"/>
                  <a:pt x="384" y="28"/>
                </a:cubicBezTo>
                <a:cubicBezTo>
                  <a:pt x="383" y="25"/>
                  <a:pt x="383" y="25"/>
                  <a:pt x="383" y="25"/>
                </a:cubicBezTo>
                <a:cubicBezTo>
                  <a:pt x="382" y="26"/>
                  <a:pt x="381" y="27"/>
                  <a:pt x="380" y="27"/>
                </a:cubicBezTo>
                <a:cubicBezTo>
                  <a:pt x="379" y="27"/>
                  <a:pt x="378" y="27"/>
                  <a:pt x="377" y="27"/>
                </a:cubicBezTo>
                <a:cubicBezTo>
                  <a:pt x="375" y="27"/>
                  <a:pt x="374" y="27"/>
                  <a:pt x="373" y="25"/>
                </a:cubicBezTo>
                <a:cubicBezTo>
                  <a:pt x="372" y="24"/>
                  <a:pt x="371" y="22"/>
                  <a:pt x="371" y="20"/>
                </a:cubicBezTo>
                <a:cubicBezTo>
                  <a:pt x="371" y="20"/>
                  <a:pt x="371" y="20"/>
                  <a:pt x="371" y="20"/>
                </a:cubicBezTo>
                <a:cubicBezTo>
                  <a:pt x="385" y="20"/>
                  <a:pt x="385" y="20"/>
                  <a:pt x="385" y="20"/>
                </a:cubicBezTo>
                <a:cubicBezTo>
                  <a:pt x="385" y="18"/>
                  <a:pt x="385" y="18"/>
                  <a:pt x="385" y="18"/>
                </a:cubicBezTo>
                <a:cubicBezTo>
                  <a:pt x="385" y="15"/>
                  <a:pt x="384" y="13"/>
                  <a:pt x="383" y="11"/>
                </a:cubicBezTo>
                <a:cubicBezTo>
                  <a:pt x="381" y="9"/>
                  <a:pt x="379" y="9"/>
                  <a:pt x="376" y="9"/>
                </a:cubicBezTo>
                <a:cubicBezTo>
                  <a:pt x="374" y="9"/>
                  <a:pt x="372" y="10"/>
                  <a:pt x="370" y="12"/>
                </a:cubicBezTo>
                <a:cubicBezTo>
                  <a:pt x="368" y="14"/>
                  <a:pt x="367" y="16"/>
                  <a:pt x="367" y="19"/>
                </a:cubicBezTo>
                <a:cubicBezTo>
                  <a:pt x="367" y="20"/>
                  <a:pt x="367" y="20"/>
                  <a:pt x="367" y="20"/>
                </a:cubicBezTo>
                <a:cubicBezTo>
                  <a:pt x="367" y="23"/>
                  <a:pt x="368" y="26"/>
                  <a:pt x="370" y="27"/>
                </a:cubicBezTo>
                <a:cubicBezTo>
                  <a:pt x="372" y="29"/>
                  <a:pt x="374" y="30"/>
                  <a:pt x="377" y="30"/>
                </a:cubicBezTo>
                <a:cubicBezTo>
                  <a:pt x="379" y="30"/>
                  <a:pt x="380" y="30"/>
                  <a:pt x="381" y="30"/>
                </a:cubicBezTo>
                <a:moveTo>
                  <a:pt x="362" y="26"/>
                </a:moveTo>
                <a:cubicBezTo>
                  <a:pt x="359" y="26"/>
                  <a:pt x="359" y="26"/>
                  <a:pt x="359" y="26"/>
                </a:cubicBezTo>
                <a:cubicBezTo>
                  <a:pt x="359" y="30"/>
                  <a:pt x="359" y="30"/>
                  <a:pt x="359" y="30"/>
                </a:cubicBezTo>
                <a:cubicBezTo>
                  <a:pt x="362" y="30"/>
                  <a:pt x="362" y="30"/>
                  <a:pt x="362" y="30"/>
                </a:cubicBezTo>
                <a:lnTo>
                  <a:pt x="362" y="26"/>
                </a:lnTo>
                <a:close/>
                <a:moveTo>
                  <a:pt x="346" y="4"/>
                </a:moveTo>
                <a:cubicBezTo>
                  <a:pt x="346" y="9"/>
                  <a:pt x="346" y="9"/>
                  <a:pt x="346" y="9"/>
                </a:cubicBezTo>
                <a:cubicBezTo>
                  <a:pt x="342" y="9"/>
                  <a:pt x="342" y="9"/>
                  <a:pt x="342" y="9"/>
                </a:cubicBezTo>
                <a:cubicBezTo>
                  <a:pt x="342" y="12"/>
                  <a:pt x="342" y="12"/>
                  <a:pt x="342" y="12"/>
                </a:cubicBezTo>
                <a:cubicBezTo>
                  <a:pt x="346" y="12"/>
                  <a:pt x="346" y="12"/>
                  <a:pt x="346" y="12"/>
                </a:cubicBezTo>
                <a:cubicBezTo>
                  <a:pt x="346" y="25"/>
                  <a:pt x="346" y="25"/>
                  <a:pt x="346" y="25"/>
                </a:cubicBezTo>
                <a:cubicBezTo>
                  <a:pt x="346" y="27"/>
                  <a:pt x="346" y="28"/>
                  <a:pt x="347" y="29"/>
                </a:cubicBezTo>
                <a:cubicBezTo>
                  <a:pt x="348" y="30"/>
                  <a:pt x="349" y="30"/>
                  <a:pt x="351" y="30"/>
                </a:cubicBezTo>
                <a:cubicBezTo>
                  <a:pt x="352" y="30"/>
                  <a:pt x="352" y="30"/>
                  <a:pt x="353" y="30"/>
                </a:cubicBezTo>
                <a:cubicBezTo>
                  <a:pt x="354" y="30"/>
                  <a:pt x="354" y="30"/>
                  <a:pt x="355" y="30"/>
                </a:cubicBezTo>
                <a:cubicBezTo>
                  <a:pt x="354" y="27"/>
                  <a:pt x="354" y="27"/>
                  <a:pt x="354" y="27"/>
                </a:cubicBezTo>
                <a:cubicBezTo>
                  <a:pt x="354" y="27"/>
                  <a:pt x="353" y="27"/>
                  <a:pt x="353" y="27"/>
                </a:cubicBezTo>
                <a:cubicBezTo>
                  <a:pt x="353" y="27"/>
                  <a:pt x="352" y="27"/>
                  <a:pt x="352" y="27"/>
                </a:cubicBezTo>
                <a:cubicBezTo>
                  <a:pt x="351" y="27"/>
                  <a:pt x="351" y="27"/>
                  <a:pt x="350" y="27"/>
                </a:cubicBezTo>
                <a:cubicBezTo>
                  <a:pt x="350" y="26"/>
                  <a:pt x="350" y="26"/>
                  <a:pt x="350" y="25"/>
                </a:cubicBezTo>
                <a:cubicBezTo>
                  <a:pt x="350" y="12"/>
                  <a:pt x="350" y="12"/>
                  <a:pt x="350" y="12"/>
                </a:cubicBezTo>
                <a:cubicBezTo>
                  <a:pt x="354" y="12"/>
                  <a:pt x="354" y="12"/>
                  <a:pt x="354" y="12"/>
                </a:cubicBezTo>
                <a:cubicBezTo>
                  <a:pt x="354" y="9"/>
                  <a:pt x="354" y="9"/>
                  <a:pt x="354" y="9"/>
                </a:cubicBezTo>
                <a:cubicBezTo>
                  <a:pt x="350" y="9"/>
                  <a:pt x="350" y="9"/>
                  <a:pt x="350" y="9"/>
                </a:cubicBezTo>
                <a:cubicBezTo>
                  <a:pt x="350" y="4"/>
                  <a:pt x="350" y="4"/>
                  <a:pt x="350" y="4"/>
                </a:cubicBezTo>
                <a:lnTo>
                  <a:pt x="346" y="4"/>
                </a:lnTo>
                <a:close/>
                <a:moveTo>
                  <a:pt x="326" y="25"/>
                </a:moveTo>
                <a:cubicBezTo>
                  <a:pt x="326" y="24"/>
                  <a:pt x="325" y="22"/>
                  <a:pt x="325" y="20"/>
                </a:cubicBezTo>
                <a:cubicBezTo>
                  <a:pt x="325" y="19"/>
                  <a:pt x="325" y="19"/>
                  <a:pt x="325" y="19"/>
                </a:cubicBezTo>
                <a:cubicBezTo>
                  <a:pt x="325" y="17"/>
                  <a:pt x="326" y="15"/>
                  <a:pt x="326" y="14"/>
                </a:cubicBezTo>
                <a:cubicBezTo>
                  <a:pt x="327" y="12"/>
                  <a:pt x="329" y="12"/>
                  <a:pt x="331" y="12"/>
                </a:cubicBezTo>
                <a:cubicBezTo>
                  <a:pt x="332" y="12"/>
                  <a:pt x="333" y="12"/>
                  <a:pt x="333" y="12"/>
                </a:cubicBezTo>
                <a:cubicBezTo>
                  <a:pt x="334" y="12"/>
                  <a:pt x="335" y="13"/>
                  <a:pt x="335" y="13"/>
                </a:cubicBezTo>
                <a:cubicBezTo>
                  <a:pt x="336" y="16"/>
                  <a:pt x="336" y="16"/>
                  <a:pt x="336" y="16"/>
                </a:cubicBezTo>
                <a:cubicBezTo>
                  <a:pt x="339" y="16"/>
                  <a:pt x="339" y="16"/>
                  <a:pt x="339" y="16"/>
                </a:cubicBezTo>
                <a:cubicBezTo>
                  <a:pt x="339" y="12"/>
                  <a:pt x="339" y="12"/>
                  <a:pt x="339" y="12"/>
                </a:cubicBezTo>
                <a:cubicBezTo>
                  <a:pt x="338" y="11"/>
                  <a:pt x="337" y="10"/>
                  <a:pt x="335" y="9"/>
                </a:cubicBezTo>
                <a:cubicBezTo>
                  <a:pt x="334" y="9"/>
                  <a:pt x="332" y="9"/>
                  <a:pt x="331" y="9"/>
                </a:cubicBezTo>
                <a:cubicBezTo>
                  <a:pt x="328" y="9"/>
                  <a:pt x="325" y="10"/>
                  <a:pt x="324" y="12"/>
                </a:cubicBezTo>
                <a:cubicBezTo>
                  <a:pt x="322" y="14"/>
                  <a:pt x="321" y="16"/>
                  <a:pt x="321" y="19"/>
                </a:cubicBezTo>
                <a:cubicBezTo>
                  <a:pt x="321" y="20"/>
                  <a:pt x="321" y="20"/>
                  <a:pt x="321" y="20"/>
                </a:cubicBezTo>
                <a:cubicBezTo>
                  <a:pt x="321" y="23"/>
                  <a:pt x="322" y="25"/>
                  <a:pt x="324" y="27"/>
                </a:cubicBezTo>
                <a:cubicBezTo>
                  <a:pt x="325" y="29"/>
                  <a:pt x="328" y="30"/>
                  <a:pt x="331" y="30"/>
                </a:cubicBezTo>
                <a:cubicBezTo>
                  <a:pt x="333" y="30"/>
                  <a:pt x="335" y="30"/>
                  <a:pt x="337" y="28"/>
                </a:cubicBezTo>
                <a:cubicBezTo>
                  <a:pt x="338" y="27"/>
                  <a:pt x="339" y="25"/>
                  <a:pt x="339" y="23"/>
                </a:cubicBezTo>
                <a:cubicBezTo>
                  <a:pt x="339" y="23"/>
                  <a:pt x="339" y="23"/>
                  <a:pt x="339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24"/>
                  <a:pt x="335" y="25"/>
                  <a:pt x="334" y="26"/>
                </a:cubicBezTo>
                <a:cubicBezTo>
                  <a:pt x="333" y="27"/>
                  <a:pt x="332" y="27"/>
                  <a:pt x="331" y="27"/>
                </a:cubicBezTo>
                <a:cubicBezTo>
                  <a:pt x="329" y="27"/>
                  <a:pt x="327" y="27"/>
                  <a:pt x="326" y="25"/>
                </a:cubicBezTo>
                <a:moveTo>
                  <a:pt x="312" y="13"/>
                </a:moveTo>
                <a:cubicBezTo>
                  <a:pt x="313" y="14"/>
                  <a:pt x="314" y="15"/>
                  <a:pt x="314" y="17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304" y="17"/>
                  <a:pt x="304" y="17"/>
                  <a:pt x="304" y="17"/>
                </a:cubicBezTo>
                <a:cubicBezTo>
                  <a:pt x="304" y="17"/>
                  <a:pt x="304" y="17"/>
                  <a:pt x="304" y="17"/>
                </a:cubicBezTo>
                <a:cubicBezTo>
                  <a:pt x="304" y="16"/>
                  <a:pt x="305" y="14"/>
                  <a:pt x="306" y="13"/>
                </a:cubicBezTo>
                <a:cubicBezTo>
                  <a:pt x="306" y="12"/>
                  <a:pt x="308" y="12"/>
                  <a:pt x="309" y="12"/>
                </a:cubicBezTo>
                <a:cubicBezTo>
                  <a:pt x="310" y="12"/>
                  <a:pt x="312" y="12"/>
                  <a:pt x="312" y="13"/>
                </a:cubicBezTo>
                <a:moveTo>
                  <a:pt x="314" y="30"/>
                </a:moveTo>
                <a:cubicBezTo>
                  <a:pt x="315" y="29"/>
                  <a:pt x="316" y="29"/>
                  <a:pt x="317" y="28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5" y="26"/>
                  <a:pt x="314" y="27"/>
                  <a:pt x="313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8" y="27"/>
                  <a:pt x="306" y="27"/>
                  <a:pt x="305" y="25"/>
                </a:cubicBezTo>
                <a:cubicBezTo>
                  <a:pt x="304" y="24"/>
                  <a:pt x="304" y="22"/>
                  <a:pt x="304" y="20"/>
                </a:cubicBezTo>
                <a:cubicBezTo>
                  <a:pt x="304" y="20"/>
                  <a:pt x="304" y="20"/>
                  <a:pt x="304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8" y="18"/>
                  <a:pt x="318" y="18"/>
                  <a:pt x="318" y="18"/>
                </a:cubicBezTo>
                <a:cubicBezTo>
                  <a:pt x="318" y="15"/>
                  <a:pt x="317" y="13"/>
                  <a:pt x="315" y="11"/>
                </a:cubicBezTo>
                <a:cubicBezTo>
                  <a:pt x="314" y="9"/>
                  <a:pt x="312" y="9"/>
                  <a:pt x="309" y="9"/>
                </a:cubicBezTo>
                <a:cubicBezTo>
                  <a:pt x="306" y="9"/>
                  <a:pt x="304" y="10"/>
                  <a:pt x="303" y="12"/>
                </a:cubicBezTo>
                <a:cubicBezTo>
                  <a:pt x="301" y="14"/>
                  <a:pt x="300" y="16"/>
                  <a:pt x="300" y="19"/>
                </a:cubicBezTo>
                <a:cubicBezTo>
                  <a:pt x="300" y="20"/>
                  <a:pt x="300" y="20"/>
                  <a:pt x="300" y="20"/>
                </a:cubicBezTo>
                <a:cubicBezTo>
                  <a:pt x="300" y="23"/>
                  <a:pt x="301" y="26"/>
                  <a:pt x="302" y="27"/>
                </a:cubicBezTo>
                <a:cubicBezTo>
                  <a:pt x="304" y="29"/>
                  <a:pt x="307" y="30"/>
                  <a:pt x="309" y="30"/>
                </a:cubicBezTo>
                <a:cubicBezTo>
                  <a:pt x="311" y="30"/>
                  <a:pt x="313" y="30"/>
                  <a:pt x="314" y="30"/>
                </a:cubicBezTo>
                <a:moveTo>
                  <a:pt x="295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91" y="3"/>
                  <a:pt x="291" y="3"/>
                  <a:pt x="291" y="3"/>
                </a:cubicBezTo>
                <a:cubicBezTo>
                  <a:pt x="295" y="3"/>
                  <a:pt x="295" y="3"/>
                  <a:pt x="295" y="3"/>
                </a:cubicBezTo>
                <a:lnTo>
                  <a:pt x="295" y="0"/>
                </a:lnTo>
                <a:close/>
                <a:moveTo>
                  <a:pt x="295" y="9"/>
                </a:moveTo>
                <a:cubicBezTo>
                  <a:pt x="288" y="9"/>
                  <a:pt x="288" y="9"/>
                  <a:pt x="288" y="9"/>
                </a:cubicBezTo>
                <a:cubicBezTo>
                  <a:pt x="288" y="11"/>
                  <a:pt x="288" y="11"/>
                  <a:pt x="288" y="11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32"/>
                  <a:pt x="291" y="32"/>
                  <a:pt x="291" y="32"/>
                </a:cubicBezTo>
                <a:cubicBezTo>
                  <a:pt x="291" y="33"/>
                  <a:pt x="291" y="34"/>
                  <a:pt x="291" y="35"/>
                </a:cubicBezTo>
                <a:cubicBezTo>
                  <a:pt x="290" y="35"/>
                  <a:pt x="289" y="35"/>
                  <a:pt x="289" y="35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87" y="35"/>
                  <a:pt x="287" y="35"/>
                  <a:pt x="287" y="35"/>
                </a:cubicBezTo>
                <a:cubicBezTo>
                  <a:pt x="287" y="38"/>
                  <a:pt x="287" y="38"/>
                  <a:pt x="287" y="38"/>
                </a:cubicBezTo>
                <a:cubicBezTo>
                  <a:pt x="287" y="38"/>
                  <a:pt x="287" y="38"/>
                  <a:pt x="288" y="38"/>
                </a:cubicBezTo>
                <a:cubicBezTo>
                  <a:pt x="288" y="39"/>
                  <a:pt x="288" y="39"/>
                  <a:pt x="289" y="39"/>
                </a:cubicBezTo>
                <a:cubicBezTo>
                  <a:pt x="291" y="39"/>
                  <a:pt x="292" y="38"/>
                  <a:pt x="294" y="37"/>
                </a:cubicBezTo>
                <a:cubicBezTo>
                  <a:pt x="295" y="36"/>
                  <a:pt x="295" y="34"/>
                  <a:pt x="295" y="32"/>
                </a:cubicBezTo>
                <a:lnTo>
                  <a:pt x="295" y="9"/>
                </a:lnTo>
                <a:close/>
                <a:moveTo>
                  <a:pt x="270" y="19"/>
                </a:moveTo>
                <a:cubicBezTo>
                  <a:pt x="270" y="17"/>
                  <a:pt x="271" y="15"/>
                  <a:pt x="271" y="14"/>
                </a:cubicBezTo>
                <a:cubicBezTo>
                  <a:pt x="272" y="12"/>
                  <a:pt x="274" y="12"/>
                  <a:pt x="276" y="12"/>
                </a:cubicBezTo>
                <a:cubicBezTo>
                  <a:pt x="278" y="12"/>
                  <a:pt x="279" y="12"/>
                  <a:pt x="280" y="14"/>
                </a:cubicBezTo>
                <a:cubicBezTo>
                  <a:pt x="281" y="15"/>
                  <a:pt x="281" y="17"/>
                  <a:pt x="281" y="19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22"/>
                  <a:pt x="281" y="24"/>
                  <a:pt x="280" y="25"/>
                </a:cubicBezTo>
                <a:cubicBezTo>
                  <a:pt x="279" y="27"/>
                  <a:pt x="278" y="27"/>
                  <a:pt x="276" y="27"/>
                </a:cubicBezTo>
                <a:cubicBezTo>
                  <a:pt x="274" y="27"/>
                  <a:pt x="272" y="27"/>
                  <a:pt x="271" y="25"/>
                </a:cubicBezTo>
                <a:cubicBezTo>
                  <a:pt x="271" y="24"/>
                  <a:pt x="270" y="22"/>
                  <a:pt x="270" y="20"/>
                </a:cubicBezTo>
                <a:lnTo>
                  <a:pt x="270" y="19"/>
                </a:lnTo>
                <a:close/>
                <a:moveTo>
                  <a:pt x="266" y="20"/>
                </a:moveTo>
                <a:cubicBezTo>
                  <a:pt x="266" y="23"/>
                  <a:pt x="267" y="25"/>
                  <a:pt x="269" y="27"/>
                </a:cubicBezTo>
                <a:cubicBezTo>
                  <a:pt x="270" y="29"/>
                  <a:pt x="273" y="30"/>
                  <a:pt x="276" y="30"/>
                </a:cubicBezTo>
                <a:cubicBezTo>
                  <a:pt x="279" y="30"/>
                  <a:pt x="281" y="29"/>
                  <a:pt x="283" y="27"/>
                </a:cubicBezTo>
                <a:cubicBezTo>
                  <a:pt x="284" y="25"/>
                  <a:pt x="285" y="23"/>
                  <a:pt x="285" y="20"/>
                </a:cubicBezTo>
                <a:cubicBezTo>
                  <a:pt x="285" y="19"/>
                  <a:pt x="285" y="19"/>
                  <a:pt x="285" y="19"/>
                </a:cubicBezTo>
                <a:cubicBezTo>
                  <a:pt x="285" y="16"/>
                  <a:pt x="284" y="14"/>
                  <a:pt x="283" y="12"/>
                </a:cubicBezTo>
                <a:cubicBezTo>
                  <a:pt x="281" y="10"/>
                  <a:pt x="279" y="9"/>
                  <a:pt x="276" y="9"/>
                </a:cubicBezTo>
                <a:cubicBezTo>
                  <a:pt x="273" y="9"/>
                  <a:pt x="270" y="10"/>
                  <a:pt x="269" y="12"/>
                </a:cubicBezTo>
                <a:cubicBezTo>
                  <a:pt x="267" y="14"/>
                  <a:pt x="266" y="16"/>
                  <a:pt x="266" y="19"/>
                </a:cubicBezTo>
                <a:lnTo>
                  <a:pt x="266" y="20"/>
                </a:lnTo>
                <a:close/>
                <a:moveTo>
                  <a:pt x="253" y="12"/>
                </a:moveTo>
                <a:cubicBezTo>
                  <a:pt x="253" y="27"/>
                  <a:pt x="253" y="27"/>
                  <a:pt x="253" y="27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60" y="30"/>
                  <a:pt x="260" y="30"/>
                  <a:pt x="260" y="30"/>
                </a:cubicBezTo>
                <a:cubicBezTo>
                  <a:pt x="260" y="28"/>
                  <a:pt x="260" y="28"/>
                  <a:pt x="260" y="28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7" y="15"/>
                  <a:pt x="257" y="15"/>
                  <a:pt x="257" y="15"/>
                </a:cubicBezTo>
                <a:cubicBezTo>
                  <a:pt x="257" y="14"/>
                  <a:pt x="258" y="13"/>
                  <a:pt x="259" y="13"/>
                </a:cubicBezTo>
                <a:cubicBezTo>
                  <a:pt x="259" y="12"/>
                  <a:pt x="260" y="12"/>
                  <a:pt x="261" y="12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4" y="9"/>
                  <a:pt x="264" y="9"/>
                  <a:pt x="264" y="9"/>
                </a:cubicBezTo>
                <a:cubicBezTo>
                  <a:pt x="264" y="9"/>
                  <a:pt x="264" y="9"/>
                  <a:pt x="263" y="9"/>
                </a:cubicBezTo>
                <a:cubicBezTo>
                  <a:pt x="263" y="9"/>
                  <a:pt x="263" y="9"/>
                  <a:pt x="262" y="9"/>
                </a:cubicBezTo>
                <a:cubicBezTo>
                  <a:pt x="261" y="9"/>
                  <a:pt x="260" y="9"/>
                  <a:pt x="259" y="9"/>
                </a:cubicBezTo>
                <a:cubicBezTo>
                  <a:pt x="258" y="10"/>
                  <a:pt x="258" y="11"/>
                  <a:pt x="257" y="12"/>
                </a:cubicBezTo>
                <a:cubicBezTo>
                  <a:pt x="257" y="9"/>
                  <a:pt x="257" y="9"/>
                  <a:pt x="257" y="9"/>
                </a:cubicBezTo>
                <a:cubicBezTo>
                  <a:pt x="250" y="9"/>
                  <a:pt x="250" y="9"/>
                  <a:pt x="250" y="9"/>
                </a:cubicBezTo>
                <a:cubicBezTo>
                  <a:pt x="250" y="11"/>
                  <a:pt x="250" y="11"/>
                  <a:pt x="250" y="11"/>
                </a:cubicBezTo>
                <a:lnTo>
                  <a:pt x="253" y="12"/>
                </a:lnTo>
                <a:close/>
                <a:moveTo>
                  <a:pt x="243" y="20"/>
                </a:moveTo>
                <a:cubicBezTo>
                  <a:pt x="243" y="22"/>
                  <a:pt x="242" y="24"/>
                  <a:pt x="241" y="25"/>
                </a:cubicBezTo>
                <a:cubicBezTo>
                  <a:pt x="240" y="27"/>
                  <a:pt x="239" y="27"/>
                  <a:pt x="237" y="27"/>
                </a:cubicBezTo>
                <a:cubicBezTo>
                  <a:pt x="236" y="27"/>
                  <a:pt x="235" y="27"/>
                  <a:pt x="234" y="27"/>
                </a:cubicBezTo>
                <a:cubicBezTo>
                  <a:pt x="234" y="26"/>
                  <a:pt x="233" y="26"/>
                  <a:pt x="232" y="25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33" y="14"/>
                  <a:pt x="234" y="13"/>
                  <a:pt x="234" y="12"/>
                </a:cubicBezTo>
                <a:cubicBezTo>
                  <a:pt x="235" y="12"/>
                  <a:pt x="236" y="12"/>
                  <a:pt x="237" y="12"/>
                </a:cubicBezTo>
                <a:cubicBezTo>
                  <a:pt x="239" y="12"/>
                  <a:pt x="240" y="12"/>
                  <a:pt x="241" y="14"/>
                </a:cubicBezTo>
                <a:cubicBezTo>
                  <a:pt x="242" y="15"/>
                  <a:pt x="243" y="17"/>
                  <a:pt x="243" y="20"/>
                </a:cubicBezTo>
                <a:close/>
                <a:moveTo>
                  <a:pt x="225" y="38"/>
                </a:moveTo>
                <a:cubicBezTo>
                  <a:pt x="236" y="38"/>
                  <a:pt x="236" y="38"/>
                  <a:pt x="236" y="38"/>
                </a:cubicBezTo>
                <a:cubicBezTo>
                  <a:pt x="236" y="36"/>
                  <a:pt x="236" y="36"/>
                  <a:pt x="236" y="36"/>
                </a:cubicBezTo>
                <a:cubicBezTo>
                  <a:pt x="232" y="35"/>
                  <a:pt x="232" y="35"/>
                  <a:pt x="232" y="35"/>
                </a:cubicBezTo>
                <a:cubicBezTo>
                  <a:pt x="232" y="28"/>
                  <a:pt x="232" y="28"/>
                  <a:pt x="232" y="28"/>
                </a:cubicBezTo>
                <a:cubicBezTo>
                  <a:pt x="233" y="29"/>
                  <a:pt x="234" y="29"/>
                  <a:pt x="235" y="30"/>
                </a:cubicBezTo>
                <a:cubicBezTo>
                  <a:pt x="236" y="30"/>
                  <a:pt x="237" y="30"/>
                  <a:pt x="238" y="30"/>
                </a:cubicBezTo>
                <a:cubicBezTo>
                  <a:pt x="241" y="30"/>
                  <a:pt x="243" y="30"/>
                  <a:pt x="244" y="28"/>
                </a:cubicBezTo>
                <a:cubicBezTo>
                  <a:pt x="246" y="26"/>
                  <a:pt x="247" y="23"/>
                  <a:pt x="247" y="20"/>
                </a:cubicBezTo>
                <a:cubicBezTo>
                  <a:pt x="247" y="20"/>
                  <a:pt x="247" y="20"/>
                  <a:pt x="247" y="20"/>
                </a:cubicBezTo>
                <a:cubicBezTo>
                  <a:pt x="247" y="16"/>
                  <a:pt x="246" y="14"/>
                  <a:pt x="244" y="12"/>
                </a:cubicBezTo>
                <a:cubicBezTo>
                  <a:pt x="243" y="10"/>
                  <a:pt x="241" y="9"/>
                  <a:pt x="238" y="9"/>
                </a:cubicBezTo>
                <a:cubicBezTo>
                  <a:pt x="237" y="9"/>
                  <a:pt x="236" y="9"/>
                  <a:pt x="235" y="9"/>
                </a:cubicBezTo>
                <a:cubicBezTo>
                  <a:pt x="234" y="10"/>
                  <a:pt x="233" y="11"/>
                  <a:pt x="232" y="11"/>
                </a:cubicBezTo>
                <a:cubicBezTo>
                  <a:pt x="232" y="9"/>
                  <a:pt x="232" y="9"/>
                  <a:pt x="232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29" y="35"/>
                  <a:pt x="229" y="35"/>
                  <a:pt x="229" y="35"/>
                </a:cubicBezTo>
                <a:cubicBezTo>
                  <a:pt x="225" y="36"/>
                  <a:pt x="225" y="36"/>
                  <a:pt x="225" y="36"/>
                </a:cubicBezTo>
                <a:lnTo>
                  <a:pt x="225" y="38"/>
                </a:lnTo>
                <a:close/>
                <a:moveTo>
                  <a:pt x="221" y="17"/>
                </a:moveTo>
                <a:cubicBezTo>
                  <a:pt x="212" y="17"/>
                  <a:pt x="212" y="17"/>
                  <a:pt x="212" y="17"/>
                </a:cubicBezTo>
                <a:cubicBezTo>
                  <a:pt x="212" y="20"/>
                  <a:pt x="212" y="20"/>
                  <a:pt x="212" y="20"/>
                </a:cubicBezTo>
                <a:cubicBezTo>
                  <a:pt x="221" y="20"/>
                  <a:pt x="221" y="20"/>
                  <a:pt x="221" y="20"/>
                </a:cubicBezTo>
                <a:lnTo>
                  <a:pt x="221" y="17"/>
                </a:lnTo>
                <a:close/>
                <a:moveTo>
                  <a:pt x="201" y="13"/>
                </a:moveTo>
                <a:cubicBezTo>
                  <a:pt x="202" y="14"/>
                  <a:pt x="203" y="15"/>
                  <a:pt x="203" y="17"/>
                </a:cubicBezTo>
                <a:cubicBezTo>
                  <a:pt x="203" y="17"/>
                  <a:pt x="203" y="17"/>
                  <a:pt x="203" y="17"/>
                </a:cubicBezTo>
                <a:cubicBezTo>
                  <a:pt x="193" y="17"/>
                  <a:pt x="193" y="17"/>
                  <a:pt x="193" y="17"/>
                </a:cubicBezTo>
                <a:cubicBezTo>
                  <a:pt x="193" y="17"/>
                  <a:pt x="193" y="17"/>
                  <a:pt x="193" y="17"/>
                </a:cubicBezTo>
                <a:cubicBezTo>
                  <a:pt x="193" y="16"/>
                  <a:pt x="194" y="14"/>
                  <a:pt x="195" y="13"/>
                </a:cubicBezTo>
                <a:cubicBezTo>
                  <a:pt x="195" y="12"/>
                  <a:pt x="197" y="12"/>
                  <a:pt x="198" y="12"/>
                </a:cubicBezTo>
                <a:cubicBezTo>
                  <a:pt x="199" y="12"/>
                  <a:pt x="201" y="12"/>
                  <a:pt x="201" y="13"/>
                </a:cubicBezTo>
                <a:moveTo>
                  <a:pt x="203" y="30"/>
                </a:moveTo>
                <a:cubicBezTo>
                  <a:pt x="204" y="29"/>
                  <a:pt x="205" y="29"/>
                  <a:pt x="206" y="28"/>
                </a:cubicBezTo>
                <a:cubicBezTo>
                  <a:pt x="204" y="25"/>
                  <a:pt x="204" y="25"/>
                  <a:pt x="204" y="25"/>
                </a:cubicBezTo>
                <a:cubicBezTo>
                  <a:pt x="204" y="26"/>
                  <a:pt x="203" y="27"/>
                  <a:pt x="202" y="27"/>
                </a:cubicBezTo>
                <a:cubicBezTo>
                  <a:pt x="201" y="27"/>
                  <a:pt x="200" y="27"/>
                  <a:pt x="198" y="27"/>
                </a:cubicBezTo>
                <a:cubicBezTo>
                  <a:pt x="197" y="27"/>
                  <a:pt x="195" y="27"/>
                  <a:pt x="194" y="25"/>
                </a:cubicBezTo>
                <a:cubicBezTo>
                  <a:pt x="193" y="24"/>
                  <a:pt x="193" y="22"/>
                  <a:pt x="193" y="20"/>
                </a:cubicBezTo>
                <a:cubicBezTo>
                  <a:pt x="193" y="20"/>
                  <a:pt x="193" y="20"/>
                  <a:pt x="193" y="20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206" y="18"/>
                  <a:pt x="206" y="18"/>
                  <a:pt x="206" y="18"/>
                </a:cubicBezTo>
                <a:cubicBezTo>
                  <a:pt x="206" y="15"/>
                  <a:pt x="206" y="13"/>
                  <a:pt x="204" y="11"/>
                </a:cubicBezTo>
                <a:cubicBezTo>
                  <a:pt x="203" y="9"/>
                  <a:pt x="201" y="9"/>
                  <a:pt x="198" y="9"/>
                </a:cubicBezTo>
                <a:cubicBezTo>
                  <a:pt x="195" y="9"/>
                  <a:pt x="193" y="10"/>
                  <a:pt x="191" y="12"/>
                </a:cubicBezTo>
                <a:cubicBezTo>
                  <a:pt x="190" y="14"/>
                  <a:pt x="189" y="16"/>
                  <a:pt x="189" y="19"/>
                </a:cubicBezTo>
                <a:cubicBezTo>
                  <a:pt x="189" y="20"/>
                  <a:pt x="189" y="20"/>
                  <a:pt x="189" y="20"/>
                </a:cubicBezTo>
                <a:cubicBezTo>
                  <a:pt x="189" y="23"/>
                  <a:pt x="190" y="26"/>
                  <a:pt x="191" y="27"/>
                </a:cubicBezTo>
                <a:cubicBezTo>
                  <a:pt x="193" y="29"/>
                  <a:pt x="195" y="30"/>
                  <a:pt x="198" y="30"/>
                </a:cubicBezTo>
                <a:cubicBezTo>
                  <a:pt x="200" y="30"/>
                  <a:pt x="202" y="30"/>
                  <a:pt x="203" y="30"/>
                </a:cubicBezTo>
                <a:moveTo>
                  <a:pt x="174" y="9"/>
                </a:moveTo>
                <a:cubicBezTo>
                  <a:pt x="166" y="9"/>
                  <a:pt x="166" y="9"/>
                  <a:pt x="166" y="9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8" y="30"/>
                  <a:pt x="178" y="30"/>
                  <a:pt x="178" y="30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9"/>
                  <a:pt x="186" y="9"/>
                  <a:pt x="186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11"/>
                  <a:pt x="178" y="11"/>
                  <a:pt x="178" y="11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1" y="12"/>
                  <a:pt x="171" y="12"/>
                  <a:pt x="171" y="12"/>
                </a:cubicBezTo>
                <a:cubicBezTo>
                  <a:pt x="174" y="11"/>
                  <a:pt x="174" y="11"/>
                  <a:pt x="174" y="11"/>
                </a:cubicBezTo>
                <a:lnTo>
                  <a:pt x="174" y="9"/>
                </a:lnTo>
                <a:close/>
                <a:moveTo>
                  <a:pt x="148" y="19"/>
                </a:moveTo>
                <a:cubicBezTo>
                  <a:pt x="148" y="17"/>
                  <a:pt x="149" y="15"/>
                  <a:pt x="150" y="14"/>
                </a:cubicBezTo>
                <a:cubicBezTo>
                  <a:pt x="151" y="12"/>
                  <a:pt x="152" y="12"/>
                  <a:pt x="154" y="12"/>
                </a:cubicBezTo>
                <a:cubicBezTo>
                  <a:pt x="156" y="12"/>
                  <a:pt x="157" y="12"/>
                  <a:pt x="158" y="14"/>
                </a:cubicBezTo>
                <a:cubicBezTo>
                  <a:pt x="159" y="15"/>
                  <a:pt x="160" y="17"/>
                  <a:pt x="160" y="19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0" y="22"/>
                  <a:pt x="159" y="24"/>
                  <a:pt x="158" y="25"/>
                </a:cubicBezTo>
                <a:cubicBezTo>
                  <a:pt x="157" y="27"/>
                  <a:pt x="156" y="27"/>
                  <a:pt x="154" y="27"/>
                </a:cubicBezTo>
                <a:cubicBezTo>
                  <a:pt x="152" y="27"/>
                  <a:pt x="151" y="27"/>
                  <a:pt x="150" y="25"/>
                </a:cubicBezTo>
                <a:cubicBezTo>
                  <a:pt x="149" y="24"/>
                  <a:pt x="148" y="22"/>
                  <a:pt x="148" y="20"/>
                </a:cubicBezTo>
                <a:lnTo>
                  <a:pt x="148" y="19"/>
                </a:lnTo>
                <a:close/>
                <a:moveTo>
                  <a:pt x="145" y="20"/>
                </a:moveTo>
                <a:cubicBezTo>
                  <a:pt x="145" y="23"/>
                  <a:pt x="145" y="25"/>
                  <a:pt x="147" y="27"/>
                </a:cubicBezTo>
                <a:cubicBezTo>
                  <a:pt x="149" y="29"/>
                  <a:pt x="151" y="30"/>
                  <a:pt x="154" y="30"/>
                </a:cubicBezTo>
                <a:cubicBezTo>
                  <a:pt x="157" y="30"/>
                  <a:pt x="159" y="29"/>
                  <a:pt x="161" y="27"/>
                </a:cubicBezTo>
                <a:cubicBezTo>
                  <a:pt x="163" y="25"/>
                  <a:pt x="163" y="23"/>
                  <a:pt x="163" y="20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16"/>
                  <a:pt x="163" y="14"/>
                  <a:pt x="161" y="12"/>
                </a:cubicBezTo>
                <a:cubicBezTo>
                  <a:pt x="159" y="10"/>
                  <a:pt x="157" y="9"/>
                  <a:pt x="154" y="9"/>
                </a:cubicBezTo>
                <a:cubicBezTo>
                  <a:pt x="151" y="9"/>
                  <a:pt x="149" y="10"/>
                  <a:pt x="147" y="12"/>
                </a:cubicBezTo>
                <a:cubicBezTo>
                  <a:pt x="145" y="14"/>
                  <a:pt x="145" y="16"/>
                  <a:pt x="145" y="19"/>
                </a:cubicBezTo>
                <a:lnTo>
                  <a:pt x="145" y="20"/>
                </a:lnTo>
                <a:close/>
                <a:moveTo>
                  <a:pt x="106" y="30"/>
                </a:moveTo>
                <a:cubicBezTo>
                  <a:pt x="116" y="30"/>
                  <a:pt x="116" y="30"/>
                  <a:pt x="116" y="30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4" y="14"/>
                  <a:pt x="114" y="13"/>
                  <a:pt x="115" y="12"/>
                </a:cubicBezTo>
                <a:cubicBezTo>
                  <a:pt x="116" y="12"/>
                  <a:pt x="117" y="12"/>
                  <a:pt x="118" y="12"/>
                </a:cubicBezTo>
                <a:cubicBezTo>
                  <a:pt x="119" y="12"/>
                  <a:pt x="120" y="12"/>
                  <a:pt x="121" y="13"/>
                </a:cubicBezTo>
                <a:cubicBezTo>
                  <a:pt x="122" y="14"/>
                  <a:pt x="122" y="15"/>
                  <a:pt x="122" y="1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6" y="15"/>
                  <a:pt x="127" y="14"/>
                  <a:pt x="127" y="13"/>
                </a:cubicBezTo>
                <a:cubicBezTo>
                  <a:pt x="128" y="12"/>
                  <a:pt x="129" y="12"/>
                  <a:pt x="131" y="12"/>
                </a:cubicBezTo>
                <a:cubicBezTo>
                  <a:pt x="132" y="12"/>
                  <a:pt x="133" y="12"/>
                  <a:pt x="134" y="13"/>
                </a:cubicBezTo>
                <a:cubicBezTo>
                  <a:pt x="135" y="14"/>
                  <a:pt x="135" y="15"/>
                  <a:pt x="135" y="17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39" y="14"/>
                  <a:pt x="138" y="12"/>
                  <a:pt x="137" y="11"/>
                </a:cubicBezTo>
                <a:cubicBezTo>
                  <a:pt x="136" y="9"/>
                  <a:pt x="134" y="9"/>
                  <a:pt x="132" y="9"/>
                </a:cubicBezTo>
                <a:cubicBezTo>
                  <a:pt x="130" y="9"/>
                  <a:pt x="129" y="9"/>
                  <a:pt x="128" y="10"/>
                </a:cubicBezTo>
                <a:cubicBezTo>
                  <a:pt x="127" y="10"/>
                  <a:pt x="126" y="11"/>
                  <a:pt x="125" y="12"/>
                </a:cubicBezTo>
                <a:cubicBezTo>
                  <a:pt x="125" y="11"/>
                  <a:pt x="124" y="10"/>
                  <a:pt x="123" y="9"/>
                </a:cubicBezTo>
                <a:cubicBezTo>
                  <a:pt x="122" y="9"/>
                  <a:pt x="121" y="9"/>
                  <a:pt x="119" y="9"/>
                </a:cubicBezTo>
                <a:cubicBezTo>
                  <a:pt x="118" y="9"/>
                  <a:pt x="117" y="9"/>
                  <a:pt x="116" y="9"/>
                </a:cubicBezTo>
                <a:cubicBezTo>
                  <a:pt x="115" y="10"/>
                  <a:pt x="114" y="11"/>
                  <a:pt x="113" y="12"/>
                </a:cubicBezTo>
                <a:cubicBezTo>
                  <a:pt x="113" y="9"/>
                  <a:pt x="113" y="9"/>
                  <a:pt x="113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6" y="28"/>
                  <a:pt x="106" y="28"/>
                  <a:pt x="106" y="28"/>
                </a:cubicBezTo>
                <a:lnTo>
                  <a:pt x="106" y="30"/>
                </a:lnTo>
                <a:close/>
                <a:moveTo>
                  <a:pt x="102" y="26"/>
                </a:moveTo>
                <a:cubicBezTo>
                  <a:pt x="98" y="26"/>
                  <a:pt x="98" y="26"/>
                  <a:pt x="98" y="26"/>
                </a:cubicBezTo>
                <a:cubicBezTo>
                  <a:pt x="98" y="30"/>
                  <a:pt x="98" y="30"/>
                  <a:pt x="98" y="30"/>
                </a:cubicBezTo>
                <a:cubicBezTo>
                  <a:pt x="102" y="30"/>
                  <a:pt x="102" y="30"/>
                  <a:pt x="102" y="30"/>
                </a:cubicBezTo>
                <a:lnTo>
                  <a:pt x="102" y="26"/>
                </a:lnTo>
                <a:close/>
                <a:moveTo>
                  <a:pt x="74" y="9"/>
                </a:moveTo>
                <a:cubicBezTo>
                  <a:pt x="66" y="9"/>
                  <a:pt x="66" y="9"/>
                  <a:pt x="66" y="9"/>
                </a:cubicBezTo>
                <a:cubicBezTo>
                  <a:pt x="66" y="11"/>
                  <a:pt x="66" y="11"/>
                  <a:pt x="66" y="11"/>
                </a:cubicBezTo>
                <a:cubicBezTo>
                  <a:pt x="68" y="12"/>
                  <a:pt x="68" y="12"/>
                  <a:pt x="68" y="12"/>
                </a:cubicBezTo>
                <a:cubicBezTo>
                  <a:pt x="73" y="30"/>
                  <a:pt x="73" y="30"/>
                  <a:pt x="73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80" y="17"/>
                  <a:pt x="80" y="17"/>
                  <a:pt x="80" y="17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82" y="17"/>
                  <a:pt x="82" y="17"/>
                  <a:pt x="82" y="17"/>
                </a:cubicBezTo>
                <a:cubicBezTo>
                  <a:pt x="86" y="30"/>
                  <a:pt x="86" y="30"/>
                  <a:pt x="86" y="30"/>
                </a:cubicBezTo>
                <a:cubicBezTo>
                  <a:pt x="89" y="30"/>
                  <a:pt x="89" y="30"/>
                  <a:pt x="89" y="30"/>
                </a:cubicBezTo>
                <a:cubicBezTo>
                  <a:pt x="95" y="12"/>
                  <a:pt x="95" y="12"/>
                  <a:pt x="95" y="12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9"/>
                  <a:pt x="97" y="9"/>
                  <a:pt x="97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89" y="11"/>
                  <a:pt x="89" y="11"/>
                  <a:pt x="89" y="11"/>
                </a:cubicBezTo>
                <a:cubicBezTo>
                  <a:pt x="91" y="12"/>
                  <a:pt x="91" y="12"/>
                  <a:pt x="91" y="12"/>
                </a:cubicBezTo>
                <a:cubicBezTo>
                  <a:pt x="88" y="22"/>
                  <a:pt x="88" y="22"/>
                  <a:pt x="88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2"/>
                  <a:pt x="87" y="22"/>
                  <a:pt x="87" y="22"/>
                </a:cubicBezTo>
                <a:cubicBezTo>
                  <a:pt x="83" y="9"/>
                  <a:pt x="83" y="9"/>
                  <a:pt x="83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76" y="22"/>
                  <a:pt x="76" y="22"/>
                  <a:pt x="76" y="22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2"/>
                  <a:pt x="75" y="22"/>
                  <a:pt x="75" y="2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1"/>
                  <a:pt x="74" y="11"/>
                  <a:pt x="74" y="11"/>
                </a:cubicBezTo>
                <a:lnTo>
                  <a:pt x="74" y="9"/>
                </a:lnTo>
                <a:close/>
                <a:moveTo>
                  <a:pt x="41" y="9"/>
                </a:moveTo>
                <a:cubicBezTo>
                  <a:pt x="33" y="9"/>
                  <a:pt x="33" y="9"/>
                  <a:pt x="33" y="9"/>
                </a:cubicBezTo>
                <a:cubicBezTo>
                  <a:pt x="33" y="11"/>
                  <a:pt x="33" y="11"/>
                  <a:pt x="33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40" y="30"/>
                  <a:pt x="40" y="30"/>
                  <a:pt x="40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7"/>
                  <a:pt x="49" y="17"/>
                  <a:pt x="49" y="17"/>
                </a:cubicBezTo>
                <a:cubicBezTo>
                  <a:pt x="53" y="30"/>
                  <a:pt x="53" y="30"/>
                  <a:pt x="53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9"/>
                  <a:pt x="64" y="9"/>
                  <a:pt x="64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11"/>
                  <a:pt x="56" y="11"/>
                  <a:pt x="56" y="11"/>
                </a:cubicBezTo>
                <a:cubicBezTo>
                  <a:pt x="58" y="12"/>
                  <a:pt x="58" y="12"/>
                  <a:pt x="58" y="1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4" y="22"/>
                  <a:pt x="54" y="22"/>
                  <a:pt x="54" y="22"/>
                </a:cubicBezTo>
                <a:cubicBezTo>
                  <a:pt x="50" y="9"/>
                  <a:pt x="50" y="9"/>
                  <a:pt x="50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2"/>
                  <a:pt x="39" y="12"/>
                  <a:pt x="39" y="12"/>
                </a:cubicBezTo>
                <a:cubicBezTo>
                  <a:pt x="41" y="11"/>
                  <a:pt x="41" y="11"/>
                  <a:pt x="41" y="11"/>
                </a:cubicBezTo>
                <a:lnTo>
                  <a:pt x="41" y="9"/>
                </a:lnTo>
                <a:close/>
                <a:moveTo>
                  <a:pt x="8" y="9"/>
                </a:move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7" y="30"/>
                  <a:pt x="7" y="30"/>
                  <a:pt x="7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7"/>
                  <a:pt x="16" y="17"/>
                  <a:pt x="16" y="17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9"/>
                  <a:pt x="31" y="9"/>
                  <a:pt x="31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11"/>
                  <a:pt x="22" y="11"/>
                  <a:pt x="22" y="11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2"/>
                  <a:pt x="21" y="22"/>
                  <a:pt x="21" y="22"/>
                </a:cubicBez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2"/>
                  <a:pt x="8" y="22"/>
                  <a:pt x="8" y="22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1"/>
                  <a:pt x="8" y="11"/>
                  <a:pt x="8" y="11"/>
                </a:cubicBezTo>
                <a:lnTo>
                  <a:pt x="8" y="9"/>
                </a:lnTo>
                <a:close/>
              </a:path>
            </a:pathLst>
          </a:custGeom>
          <a:solidFill>
            <a:srgbClr val="F2940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7" y="708586"/>
            <a:ext cx="7451610" cy="169837"/>
          </a:xfrm>
          <a:prstGeom prst="rect">
            <a:avLst/>
          </a:prstGeom>
        </p:spPr>
      </p:pic>
      <p:grpSp>
        <p:nvGrpSpPr>
          <p:cNvPr id="17" name="Gruppieren 16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8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3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pic>
        <p:nvPicPr>
          <p:cNvPr id="24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9926"/>
            <a:ext cx="7694550" cy="1325563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50425"/>
            <a:ext cx="7694550" cy="4013575"/>
          </a:xfrm>
        </p:spPr>
        <p:txBody>
          <a:bodyPr vert="eaVert"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9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77114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76799"/>
            <a:ext cx="1664325" cy="5500163"/>
          </a:xfrm>
        </p:spPr>
        <p:txBody>
          <a:bodyPr vert="eaVert"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76799"/>
            <a:ext cx="5800725" cy="5500163"/>
          </a:xfrm>
        </p:spPr>
        <p:txBody>
          <a:bodyPr vert="eaVert"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9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91240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50" y="614034"/>
            <a:ext cx="7593750" cy="1076655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50" y="1825625"/>
            <a:ext cx="7593750" cy="4351338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9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34190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362" y="1145157"/>
            <a:ext cx="7701225" cy="3296946"/>
          </a:xfrm>
        </p:spPr>
        <p:txBody>
          <a:bodyPr anchor="b"/>
          <a:lstStyle>
            <a:lvl1pPr>
              <a:defRPr sz="6000">
                <a:solidFill>
                  <a:srgbClr val="1625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362" y="4564684"/>
            <a:ext cx="7701225" cy="1524967"/>
          </a:xfrm>
        </p:spPr>
        <p:txBody>
          <a:bodyPr/>
          <a:lstStyle>
            <a:lvl1pPr marL="0" indent="0">
              <a:buNone/>
              <a:defRPr sz="2400">
                <a:solidFill>
                  <a:srgbClr val="1625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9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172714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200"/>
            <a:ext cx="7550550" cy="1035489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672450" cy="4351338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750" y="1825625"/>
            <a:ext cx="3672450" cy="4351338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0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5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3058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68" y="789995"/>
            <a:ext cx="7533233" cy="1122086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968" y="1993407"/>
            <a:ext cx="367358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1940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968" y="2851199"/>
            <a:ext cx="3673583" cy="3338464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0577" y="1993407"/>
            <a:ext cx="378062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1940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0577" y="2851199"/>
            <a:ext cx="3780624" cy="3338463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2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7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61807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8585"/>
            <a:ext cx="7886700" cy="1325563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6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8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9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8373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7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8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4585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62559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 sz="2800">
                <a:solidFill>
                  <a:srgbClr val="162559"/>
                </a:solidFill>
              </a:defRPr>
            </a:lvl2pPr>
            <a:lvl3pPr>
              <a:defRPr sz="2400"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 sz="2000">
                <a:solidFill>
                  <a:srgbClr val="162559"/>
                </a:solidFill>
              </a:defRPr>
            </a:lvl4pPr>
            <a:lvl5pPr>
              <a:defRPr sz="2000">
                <a:solidFill>
                  <a:srgbClr val="1625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25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0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5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21483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56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625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658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1625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358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25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0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5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73228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C867-AA10-42FE-9900-474239875666}" type="datetimeFigureOut">
              <a:rPr lang="de-DE" smtClean="0"/>
              <a:t>29.03.18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72C8-FA9B-496A-8105-5356EB5E34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14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ute.karl@uni.l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ve-project.e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2139/ssrn.261580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1576092"/>
            <a:ext cx="9143999" cy="112072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1940C"/>
                </a:solidFill>
              </a:rPr>
              <a:t>Youth Mobility – experiencing (un)certainties</a:t>
            </a:r>
            <a:r>
              <a:rPr lang="fr-FR" sz="3600" dirty="0">
                <a:solidFill>
                  <a:srgbClr val="F1940C"/>
                </a:solidFill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2673" y="4354287"/>
            <a:ext cx="7831717" cy="96629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 dirty="0"/>
              <a:t>26. Kongress der </a:t>
            </a:r>
            <a:r>
              <a:rPr lang="de-DE" dirty="0" err="1"/>
              <a:t>DGfE</a:t>
            </a:r>
            <a:r>
              <a:rPr lang="fr-FR" dirty="0"/>
              <a:t>, </a:t>
            </a:r>
            <a:r>
              <a:rPr lang="de-DE" dirty="0"/>
              <a:t>Universität Duisburg-Essen, 19.03.2018</a:t>
            </a:r>
          </a:p>
          <a:p>
            <a:r>
              <a:rPr lang="en-GB" b="1" dirty="0"/>
              <a:t>Symposium: Moving to Nowhere Land?. </a:t>
            </a:r>
            <a:r>
              <a:rPr lang="en-US" b="1" dirty="0"/>
              <a:t>(</a:t>
            </a:r>
            <a:r>
              <a:rPr lang="en-GB" b="1" dirty="0"/>
              <a:t>Un)Certainties in career and training pathways of the young generation</a:t>
            </a:r>
            <a:endParaRPr lang="fr-FR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78578" y="2787061"/>
            <a:ext cx="7831717" cy="93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Emilia Kmiotek-Meier (</a:t>
            </a:r>
            <a:r>
              <a:rPr lang="fr-FR" dirty="0" err="1">
                <a:solidFill>
                  <a:schemeClr val="tx1"/>
                </a:solidFill>
              </a:rPr>
              <a:t>University</a:t>
            </a:r>
            <a:r>
              <a:rPr lang="fr-FR" dirty="0">
                <a:solidFill>
                  <a:schemeClr val="tx1"/>
                </a:solidFill>
              </a:rPr>
              <a:t> of Luxembourg)</a:t>
            </a:r>
          </a:p>
          <a:p>
            <a:r>
              <a:rPr lang="fr-FR" dirty="0">
                <a:solidFill>
                  <a:schemeClr val="tx1"/>
                </a:solidFill>
              </a:rPr>
              <a:t>Volha </a:t>
            </a:r>
            <a:r>
              <a:rPr lang="fr-FR" dirty="0" err="1">
                <a:solidFill>
                  <a:schemeClr val="tx1"/>
                </a:solidFill>
              </a:rPr>
              <a:t>Vysotskaya</a:t>
            </a:r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dirty="0" err="1">
                <a:solidFill>
                  <a:schemeClr val="tx1"/>
                </a:solidFill>
              </a:rPr>
              <a:t>University</a:t>
            </a:r>
            <a:r>
              <a:rPr lang="fr-FR" dirty="0">
                <a:solidFill>
                  <a:schemeClr val="tx1"/>
                </a:solidFill>
              </a:rPr>
              <a:t> of Luxembourg)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75264" y="6153072"/>
            <a:ext cx="783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 descr="EU Fla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0" y="6132891"/>
            <a:ext cx="773072" cy="4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1685315" y="6050252"/>
            <a:ext cx="718907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/>
              <a:t>MOVE has received funding from the European Union’s Horizon 2020 research and innovation </a:t>
            </a:r>
            <a:r>
              <a:rPr lang="en-US" sz="1600" dirty="0" err="1"/>
              <a:t>programme</a:t>
            </a:r>
            <a:r>
              <a:rPr lang="en-US" sz="1600" dirty="0"/>
              <a:t> under Grant Agreement No. 649263</a:t>
            </a:r>
            <a:endParaRPr lang="de-DE" sz="1600" dirty="0">
              <a:ea typeface="Calibri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544F9-37A2-0C48-A669-862A02D57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17050" cy="64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2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DBC6361-C159-D042-B063-FDC196D2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605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B8714-65E3-8A43-B214-8ED711EC6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0" y="1160945"/>
            <a:ext cx="8546690" cy="5306116"/>
          </a:xfrm>
        </p:spPr>
        <p:txBody>
          <a:bodyPr rtlCol="0">
            <a:normAutofit/>
          </a:bodyPr>
          <a:lstStyle/>
          <a:p>
            <a:r>
              <a:rPr lang="fr-FR" b="1" dirty="0"/>
              <a:t>Online </a:t>
            </a:r>
            <a:r>
              <a:rPr lang="fr-FR" b="1" dirty="0" err="1"/>
              <a:t>survey</a:t>
            </a:r>
            <a:r>
              <a:rPr lang="fr-FR" b="1" dirty="0"/>
              <a:t> (</a:t>
            </a:r>
            <a:r>
              <a:rPr lang="fr-FR" b="1" dirty="0" err="1"/>
              <a:t>only</a:t>
            </a:r>
            <a:r>
              <a:rPr lang="fr-FR" b="1" dirty="0"/>
              <a:t> mobile)</a:t>
            </a:r>
          </a:p>
          <a:p>
            <a:pPr lvl="1"/>
            <a:r>
              <a:rPr lang="fr-FR" dirty="0" err="1"/>
              <a:t>Representative</a:t>
            </a:r>
            <a:r>
              <a:rPr lang="fr-FR" dirty="0"/>
              <a:t> part + </a:t>
            </a:r>
            <a:r>
              <a:rPr lang="fr-FR" dirty="0" err="1"/>
              <a:t>snow</a:t>
            </a:r>
            <a:r>
              <a:rPr lang="fr-FR" dirty="0"/>
              <a:t> </a:t>
            </a:r>
            <a:r>
              <a:rPr lang="fr-FR" dirty="0" err="1"/>
              <a:t>ball</a:t>
            </a:r>
            <a:r>
              <a:rPr lang="fr-FR" dirty="0"/>
              <a:t> part; N=5,275</a:t>
            </a:r>
          </a:p>
          <a:p>
            <a:pPr lvl="1"/>
            <a:r>
              <a:rPr lang="fr-FR" dirty="0" err="1"/>
              <a:t>November</a:t>
            </a:r>
            <a:r>
              <a:rPr lang="fr-FR" dirty="0"/>
              <a:t> 2016 - </a:t>
            </a:r>
            <a:r>
              <a:rPr lang="fr-FR" dirty="0" err="1"/>
              <a:t>January</a:t>
            </a:r>
            <a:r>
              <a:rPr lang="fr-FR" dirty="0"/>
              <a:t> 2017</a:t>
            </a:r>
          </a:p>
          <a:p>
            <a:r>
              <a:rPr lang="fr-FR" sz="2900" b="1" dirty="0"/>
              <a:t>Interviews </a:t>
            </a:r>
            <a:r>
              <a:rPr lang="fr-FR" sz="2900" b="1" dirty="0" err="1"/>
              <a:t>with</a:t>
            </a:r>
            <a:r>
              <a:rPr lang="fr-FR" sz="2900" b="1" dirty="0"/>
              <a:t> </a:t>
            </a:r>
            <a:r>
              <a:rPr lang="fr-FR" sz="2900" b="1" dirty="0" err="1"/>
              <a:t>young</a:t>
            </a:r>
            <a:r>
              <a:rPr lang="fr-FR" sz="2900" b="1" dirty="0"/>
              <a:t> mobile people:</a:t>
            </a:r>
          </a:p>
          <a:p>
            <a:pPr lvl="1"/>
            <a:r>
              <a:rPr lang="fr-FR" sz="2500" dirty="0" err="1"/>
              <a:t>different</a:t>
            </a:r>
            <a:r>
              <a:rPr lang="fr-FR" sz="2500" dirty="0"/>
              <a:t> stages (</a:t>
            </a:r>
            <a:r>
              <a:rPr lang="fr-FR" sz="2500" dirty="0" err="1"/>
              <a:t>during</a:t>
            </a:r>
            <a:r>
              <a:rPr lang="fr-FR" sz="2500" dirty="0"/>
              <a:t> &amp; </a:t>
            </a:r>
            <a:r>
              <a:rPr lang="fr-FR" sz="2500" dirty="0" err="1"/>
              <a:t>after</a:t>
            </a:r>
            <a:r>
              <a:rPr lang="fr-FR" sz="2500" dirty="0"/>
              <a:t>)</a:t>
            </a:r>
          </a:p>
          <a:p>
            <a:pPr lvl="1"/>
            <a:r>
              <a:rPr lang="fr-FR" dirty="0" err="1"/>
              <a:t>January</a:t>
            </a:r>
            <a:r>
              <a:rPr lang="fr-FR" dirty="0"/>
              <a:t> 2016 - </a:t>
            </a:r>
            <a:r>
              <a:rPr lang="fr-FR" dirty="0" err="1"/>
              <a:t>Dezember</a:t>
            </a:r>
            <a:r>
              <a:rPr lang="fr-FR" dirty="0"/>
              <a:t> 2016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200" dirty="0"/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B8792F86-6E07-BA40-B897-4111557AB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C2AE4-A4DD-474D-A764-8F3FC936A248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02283C-0F3D-0942-8B0B-C61245556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37199"/>
              </p:ext>
            </p:extLst>
          </p:nvPr>
        </p:nvGraphicFramePr>
        <p:xfrm>
          <a:off x="228600" y="4216829"/>
          <a:ext cx="857618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319733543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03899857"/>
                    </a:ext>
                  </a:extLst>
                </a:gridCol>
                <a:gridCol w="1991032">
                  <a:extLst>
                    <a:ext uri="{9D8B030D-6E8A-4147-A177-3AD203B41FA5}">
                      <a16:colId xmlns:a16="http://schemas.microsoft.com/office/drawing/2014/main" val="616595311"/>
                    </a:ext>
                  </a:extLst>
                </a:gridCol>
                <a:gridCol w="1784555">
                  <a:extLst>
                    <a:ext uri="{9D8B030D-6E8A-4147-A177-3AD203B41FA5}">
                      <a16:colId xmlns:a16="http://schemas.microsoft.com/office/drawing/2014/main" val="1376391529"/>
                    </a:ext>
                  </a:extLst>
                </a:gridCol>
              </a:tblGrid>
              <a:tr h="378649">
                <a:tc>
                  <a:txBody>
                    <a:bodyPr/>
                    <a:lstStyle/>
                    <a:p>
                      <a:r>
                        <a:rPr lang="en-GB" sz="2000" dirty="0"/>
                        <a:t>Mobility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incoming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outgoing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315294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529162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employment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9905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963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3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6976E931-4D5D-DE42-9266-835990FC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92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IV  Results</a:t>
            </a:r>
          </a:p>
        </p:txBody>
      </p:sp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23BF70E3-72E7-BB4D-A956-A18CFE262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08BC0-F6AB-7644-9A53-8F369E672106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6976E931-4D5D-DE42-9266-835990FC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92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Interviews</a:t>
            </a:r>
          </a:p>
        </p:txBody>
      </p:sp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23BF70E3-72E7-BB4D-A956-A18CFE262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08BC0-F6AB-7644-9A53-8F369E672106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–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40" y="1801874"/>
            <a:ext cx="8338250" cy="4351338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Financial security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Experience &amp; stabilization and financial / material independence</a:t>
            </a:r>
            <a:r>
              <a:rPr lang="fr-FR" dirty="0"/>
              <a:t> 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 err="1"/>
              <a:t>Employment</a:t>
            </a:r>
            <a:r>
              <a:rPr lang="fr-FR" dirty="0"/>
              <a:t> mobility &amp; </a:t>
            </a:r>
            <a:r>
              <a:rPr lang="fr-FR" dirty="0" err="1"/>
              <a:t>student</a:t>
            </a:r>
            <a:r>
              <a:rPr lang="fr-FR" dirty="0"/>
              <a:t> degree mobility</a:t>
            </a:r>
          </a:p>
          <a:p>
            <a:pPr marL="457200" lvl="1" indent="0"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20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–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40" y="1801874"/>
            <a:ext cx="8338250" cy="480040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“</a:t>
            </a:r>
            <a:r>
              <a:rPr lang="fr-FR" i="1" dirty="0"/>
              <a:t> You </a:t>
            </a:r>
            <a:r>
              <a:rPr lang="fr-FR" i="1" dirty="0" err="1"/>
              <a:t>realise</a:t>
            </a:r>
            <a:r>
              <a:rPr lang="fr-FR" i="1" dirty="0"/>
              <a:t> </a:t>
            </a:r>
            <a:r>
              <a:rPr lang="fr-FR" i="1" dirty="0" err="1"/>
              <a:t>that</a:t>
            </a:r>
            <a:r>
              <a:rPr lang="fr-FR" i="1" dirty="0"/>
              <a:t> </a:t>
            </a:r>
            <a:r>
              <a:rPr lang="fr-FR" i="1" dirty="0" err="1"/>
              <a:t>you</a:t>
            </a:r>
            <a:r>
              <a:rPr lang="fr-FR" i="1" dirty="0"/>
              <a:t> </a:t>
            </a:r>
            <a:r>
              <a:rPr lang="fr-FR" i="1" dirty="0" err="1"/>
              <a:t>earn</a:t>
            </a:r>
            <a:r>
              <a:rPr lang="fr-FR" i="1" dirty="0"/>
              <a:t> money, </a:t>
            </a:r>
            <a:r>
              <a:rPr lang="fr-FR" b="1" i="1" dirty="0"/>
              <a:t>and </a:t>
            </a:r>
            <a:r>
              <a:rPr lang="fr-FR" b="1" i="1" dirty="0" err="1"/>
              <a:t>you</a:t>
            </a:r>
            <a:r>
              <a:rPr lang="fr-FR" b="1" i="1" dirty="0"/>
              <a:t> </a:t>
            </a:r>
            <a:r>
              <a:rPr lang="fr-FR" b="1" i="1" dirty="0" err="1"/>
              <a:t>cannot</a:t>
            </a:r>
            <a:r>
              <a:rPr lang="fr-FR" b="1" i="1" dirty="0"/>
              <a:t> </a:t>
            </a:r>
            <a:r>
              <a:rPr lang="fr-FR" b="1" i="1" dirty="0" err="1"/>
              <a:t>even</a:t>
            </a:r>
            <a:r>
              <a:rPr lang="fr-FR" b="1" i="1" dirty="0"/>
              <a:t> survive </a:t>
            </a:r>
            <a:r>
              <a:rPr lang="fr-FR" b="1" i="1" dirty="0" err="1"/>
              <a:t>from</a:t>
            </a:r>
            <a:r>
              <a:rPr lang="fr-FR" b="1" i="1" dirty="0"/>
              <a:t> first to first (</a:t>
            </a:r>
            <a:r>
              <a:rPr lang="fr-FR" b="1" i="1" dirty="0" err="1"/>
              <a:t>month</a:t>
            </a:r>
            <a:r>
              <a:rPr lang="fr-FR" i="1" dirty="0"/>
              <a:t>), </a:t>
            </a:r>
            <a:r>
              <a:rPr lang="fr-FR" i="1" dirty="0" err="1"/>
              <a:t>so</a:t>
            </a:r>
            <a:r>
              <a:rPr lang="fr-FR" i="1" dirty="0"/>
              <a:t> </a:t>
            </a:r>
            <a:r>
              <a:rPr lang="fr-FR" i="1" dirty="0" err="1"/>
              <a:t>it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</a:t>
            </a:r>
            <a:r>
              <a:rPr lang="fr-FR" i="1" dirty="0" err="1"/>
              <a:t>very</a:t>
            </a:r>
            <a:r>
              <a:rPr lang="fr-FR" i="1" dirty="0"/>
              <a:t> important, the </a:t>
            </a:r>
            <a:r>
              <a:rPr lang="fr-FR" i="1" dirty="0" err="1"/>
              <a:t>economy</a:t>
            </a:r>
            <a:r>
              <a:rPr lang="fr-FR" i="1" dirty="0"/>
              <a:t> </a:t>
            </a:r>
            <a:r>
              <a:rPr lang="fr-FR" i="1" dirty="0" err="1"/>
              <a:t>was</a:t>
            </a:r>
            <a:r>
              <a:rPr lang="fr-FR" i="1" dirty="0"/>
              <a:t> </a:t>
            </a:r>
            <a:r>
              <a:rPr lang="fr-FR" i="1" dirty="0" err="1"/>
              <a:t>very</a:t>
            </a:r>
            <a:r>
              <a:rPr lang="fr-FR" i="1" dirty="0"/>
              <a:t> important for us (…)</a:t>
            </a:r>
            <a:r>
              <a:rPr lang="en-US" i="1" dirty="0"/>
              <a:t>“</a:t>
            </a:r>
            <a:endParaRPr lang="fr-FR" i="1" dirty="0"/>
          </a:p>
          <a:p>
            <a:r>
              <a:rPr lang="en-US" i="1" dirty="0"/>
              <a:t>“ We just decided to come here, we packed out things, we stopped renting our apartment in [city B in Poland] and we said, </a:t>
            </a:r>
            <a:r>
              <a:rPr lang="en-US" b="1" i="1" dirty="0"/>
              <a:t>okay, let's try somewhere else</a:t>
            </a:r>
            <a:r>
              <a:rPr lang="en-US" i="1" dirty="0"/>
              <a:t>. Because in Poland,… maybe we can come back to Poland, we have nothing here, so we don't lose anything. </a:t>
            </a:r>
            <a:r>
              <a:rPr lang="en-US" b="1" i="1" dirty="0"/>
              <a:t>and then maybe we can get something in Luxembourg, we'll find experience</a:t>
            </a:r>
            <a:r>
              <a:rPr lang="en-US" i="1" dirty="0"/>
              <a:t>, our, I don't know, if it doesn't work, because </a:t>
            </a:r>
            <a:r>
              <a:rPr lang="en-US" b="1" i="1" dirty="0"/>
              <a:t>it was easy for us because we had an apartment /with my mum/, we don't have to pay, we didn't have to pay for rent</a:t>
            </a:r>
            <a:r>
              <a:rPr lang="en-US" i="1" dirty="0"/>
              <a:t>.” </a:t>
            </a:r>
          </a:p>
          <a:p>
            <a:pPr marL="1371600" lvl="3" indent="0">
              <a:buNone/>
              <a:defRPr/>
            </a:pPr>
            <a:r>
              <a:rPr lang="fr-FR" dirty="0"/>
              <a:t>		</a:t>
            </a:r>
            <a:r>
              <a:rPr lang="fr-FR" sz="1900" dirty="0">
                <a:solidFill>
                  <a:schemeClr val="tx1"/>
                </a:solidFill>
              </a:rPr>
              <a:t>(</a:t>
            </a:r>
            <a:r>
              <a:rPr lang="fr-FR" sz="1900" dirty="0" err="1">
                <a:solidFill>
                  <a:schemeClr val="tx1"/>
                </a:solidFill>
              </a:rPr>
              <a:t>employment</a:t>
            </a:r>
            <a:r>
              <a:rPr lang="fr-FR" sz="1900" dirty="0">
                <a:solidFill>
                  <a:schemeClr val="tx1"/>
                </a:solidFill>
              </a:rPr>
              <a:t> mobility </a:t>
            </a:r>
            <a:r>
              <a:rPr lang="fr-FR" sz="1900" dirty="0" err="1">
                <a:solidFill>
                  <a:schemeClr val="tx1"/>
                </a:solidFill>
              </a:rPr>
              <a:t>from</a:t>
            </a: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err="1">
                <a:solidFill>
                  <a:schemeClr val="tx1"/>
                </a:solidFill>
              </a:rPr>
              <a:t>Poland</a:t>
            </a:r>
            <a:r>
              <a:rPr lang="fr-FR" sz="1900" dirty="0">
                <a:solidFill>
                  <a:schemeClr val="tx1"/>
                </a:solidFill>
              </a:rPr>
              <a:t> to Luxembourg, EM5)</a:t>
            </a:r>
          </a:p>
        </p:txBody>
      </p:sp>
    </p:spTree>
    <p:extLst>
      <p:ext uri="{BB962C8B-B14F-4D97-AF65-F5344CB8AC3E}">
        <p14:creationId xmlns:p14="http://schemas.microsoft.com/office/powerpoint/2010/main" val="375762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–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40" y="1801874"/>
            <a:ext cx="8338250" cy="43513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fr-FR" dirty="0" err="1"/>
              <a:t>Flexicurity</a:t>
            </a:r>
            <a:r>
              <a:rPr lang="fr-FR" dirty="0"/>
              <a:t> 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Flexible – </a:t>
            </a:r>
            <a:r>
              <a:rPr lang="fr-FR" dirty="0" err="1"/>
              <a:t>young</a:t>
            </a:r>
            <a:r>
              <a:rPr lang="fr-FR" dirty="0"/>
              <a:t> people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Security – </a:t>
            </a:r>
            <a:r>
              <a:rPr lang="fr-FR" dirty="0" err="1"/>
              <a:t>provided</a:t>
            </a:r>
            <a:r>
              <a:rPr lang="fr-FR" dirty="0"/>
              <a:t> by </a:t>
            </a:r>
            <a:r>
              <a:rPr lang="fr-FR" dirty="0" err="1"/>
              <a:t>family</a:t>
            </a:r>
            <a:r>
              <a:rPr lang="fr-FR" dirty="0"/>
              <a:t> (</a:t>
            </a:r>
            <a:r>
              <a:rPr lang="fr-FR" dirty="0" err="1"/>
              <a:t>safety</a:t>
            </a:r>
            <a:r>
              <a:rPr lang="fr-FR" dirty="0"/>
              <a:t> net) </a:t>
            </a:r>
          </a:p>
        </p:txBody>
      </p:sp>
    </p:spTree>
    <p:extLst>
      <p:ext uri="{BB962C8B-B14F-4D97-AF65-F5344CB8AC3E}">
        <p14:creationId xmlns:p14="http://schemas.microsoft.com/office/powerpoint/2010/main" val="197296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-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77" y="1916352"/>
            <a:ext cx="8338250" cy="494164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GB" dirty="0"/>
              <a:t>Stable country (institutions)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Secure country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Mobility as strategy to escape insecure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0082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-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50" y="1692063"/>
            <a:ext cx="8338250" cy="4941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/>
              <a:t>”</a:t>
            </a:r>
            <a:r>
              <a:rPr lang="fr-FR" sz="2600" i="1" dirty="0"/>
              <a:t>I: </a:t>
            </a:r>
            <a:r>
              <a:rPr lang="fr-FR" sz="2600" i="1" dirty="0" err="1"/>
              <a:t>You’ve</a:t>
            </a:r>
            <a:r>
              <a:rPr lang="fr-FR" sz="2600" i="1" dirty="0"/>
              <a:t> </a:t>
            </a:r>
            <a:r>
              <a:rPr lang="fr-FR" sz="2600" i="1" dirty="0" err="1"/>
              <a:t>mentioned</a:t>
            </a:r>
            <a:r>
              <a:rPr lang="fr-FR" sz="2600" i="1" dirty="0"/>
              <a:t> good living conditions and </a:t>
            </a:r>
            <a:r>
              <a:rPr lang="fr-FR" sz="2600" i="1" dirty="0" err="1"/>
              <a:t>small</a:t>
            </a:r>
            <a:r>
              <a:rPr lang="fr-FR" sz="2600" i="1" dirty="0"/>
              <a:t> city. And </a:t>
            </a:r>
            <a:r>
              <a:rPr lang="fr-FR" sz="2600" i="1" dirty="0" err="1"/>
              <a:t>you’ve</a:t>
            </a:r>
            <a:r>
              <a:rPr lang="fr-FR" sz="2600" i="1" dirty="0"/>
              <a:t> </a:t>
            </a:r>
            <a:r>
              <a:rPr lang="fr-FR" sz="2600" i="1" dirty="0" err="1"/>
              <a:t>mentioned</a:t>
            </a:r>
            <a:r>
              <a:rPr lang="fr-FR" sz="2600" i="1" dirty="0"/>
              <a:t> </a:t>
            </a:r>
            <a:r>
              <a:rPr lang="fr-FR" sz="2600" i="1" dirty="0" err="1"/>
              <a:t>this</a:t>
            </a:r>
            <a:r>
              <a:rPr lang="fr-FR" sz="2600" i="1" dirty="0"/>
              <a:t> </a:t>
            </a:r>
            <a:r>
              <a:rPr lang="fr-FR" sz="2600" i="1" dirty="0" err="1"/>
              <a:t>low</a:t>
            </a:r>
            <a:r>
              <a:rPr lang="fr-FR" sz="2600" i="1" dirty="0"/>
              <a:t> </a:t>
            </a:r>
            <a:r>
              <a:rPr lang="fr-FR" sz="2600" i="1" dirty="0" err="1"/>
              <a:t>criminality</a:t>
            </a:r>
            <a:r>
              <a:rPr lang="fr-FR" sz="2600" i="1" dirty="0"/>
              <a:t> rate and </a:t>
            </a:r>
            <a:r>
              <a:rPr lang="fr-FR" sz="2600" i="1" dirty="0" err="1"/>
              <a:t>did</a:t>
            </a:r>
            <a:r>
              <a:rPr lang="fr-FR" sz="2600" i="1" dirty="0"/>
              <a:t> </a:t>
            </a:r>
            <a:r>
              <a:rPr lang="fr-FR" sz="2600" i="1" dirty="0" err="1"/>
              <a:t>you</a:t>
            </a:r>
            <a:r>
              <a:rPr lang="fr-FR" sz="2600" i="1" dirty="0"/>
              <a:t> </a:t>
            </a:r>
            <a:r>
              <a:rPr lang="fr-FR" sz="2600" i="1" dirty="0" err="1"/>
              <a:t>feel</a:t>
            </a:r>
            <a:r>
              <a:rPr lang="fr-FR" sz="2600" i="1" dirty="0"/>
              <a:t> </a:t>
            </a:r>
            <a:r>
              <a:rPr lang="fr-FR" sz="2600" i="1" dirty="0" err="1"/>
              <a:t>insecure</a:t>
            </a:r>
            <a:r>
              <a:rPr lang="fr-FR" sz="2600" i="1" dirty="0"/>
              <a:t> in </a:t>
            </a:r>
            <a:r>
              <a:rPr lang="fr-FR" sz="2600" i="1" dirty="0" err="1"/>
              <a:t>your</a:t>
            </a:r>
            <a:r>
              <a:rPr lang="fr-FR" sz="2600" i="1" dirty="0"/>
              <a:t> homeland?</a:t>
            </a:r>
          </a:p>
          <a:p>
            <a:pPr marL="0" indent="0">
              <a:buNone/>
            </a:pPr>
            <a:r>
              <a:rPr lang="fr-FR" sz="2600" i="1" dirty="0"/>
              <a:t>IP:  In </a:t>
            </a:r>
            <a:r>
              <a:rPr lang="fr-FR" sz="2600" i="1" dirty="0" err="1"/>
              <a:t>my</a:t>
            </a:r>
            <a:r>
              <a:rPr lang="fr-FR" sz="2600" i="1" dirty="0"/>
              <a:t> home? </a:t>
            </a:r>
            <a:r>
              <a:rPr lang="fr-FR" sz="2600" b="1" i="1" dirty="0"/>
              <a:t>In </a:t>
            </a:r>
            <a:r>
              <a:rPr lang="fr-FR" sz="2600" b="1" i="1" dirty="0" err="1"/>
              <a:t>my</a:t>
            </a:r>
            <a:r>
              <a:rPr lang="fr-FR" sz="2600" b="1" i="1" dirty="0"/>
              <a:t> </a:t>
            </a:r>
            <a:r>
              <a:rPr lang="fr-FR" sz="2600" b="1" i="1" dirty="0" err="1"/>
              <a:t>hometown</a:t>
            </a:r>
            <a:r>
              <a:rPr lang="fr-FR" sz="2600" b="1" i="1" dirty="0"/>
              <a:t>. </a:t>
            </a:r>
            <a:r>
              <a:rPr lang="fr-FR" sz="2600" b="1" i="1" dirty="0" err="1"/>
              <a:t>Jaa</a:t>
            </a:r>
            <a:r>
              <a:rPr lang="fr-FR" sz="2600" b="1" i="1" dirty="0"/>
              <a:t>. I </a:t>
            </a:r>
            <a:r>
              <a:rPr lang="fr-FR" sz="2600" b="1" i="1" dirty="0" err="1"/>
              <a:t>feel</a:t>
            </a:r>
            <a:r>
              <a:rPr lang="fr-FR" sz="2600" b="1" i="1" dirty="0"/>
              <a:t> </a:t>
            </a:r>
            <a:r>
              <a:rPr lang="fr-FR" sz="2600" b="1" i="1" dirty="0" err="1"/>
              <a:t>very</a:t>
            </a:r>
            <a:r>
              <a:rPr lang="fr-FR" sz="2600" b="1" i="1" dirty="0"/>
              <a:t> </a:t>
            </a:r>
            <a:r>
              <a:rPr lang="fr-FR" sz="2600" b="1" i="1" dirty="0" err="1"/>
              <a:t>insecure</a:t>
            </a:r>
            <a:r>
              <a:rPr lang="fr-FR" sz="2600" b="1" i="1" dirty="0"/>
              <a:t>, </a:t>
            </a:r>
            <a:r>
              <a:rPr lang="fr-FR" sz="2600" i="1" dirty="0" err="1"/>
              <a:t>although</a:t>
            </a:r>
            <a:r>
              <a:rPr lang="fr-FR" sz="2600" i="1" dirty="0"/>
              <a:t> I live in a </a:t>
            </a:r>
            <a:r>
              <a:rPr lang="fr-FR" sz="2600" i="1" dirty="0" err="1"/>
              <a:t>very</a:t>
            </a:r>
            <a:r>
              <a:rPr lang="fr-FR" sz="2600" i="1" dirty="0"/>
              <a:t> (.) public and </a:t>
            </a:r>
            <a:r>
              <a:rPr lang="fr-FR" sz="2600" i="1" dirty="0" err="1"/>
              <a:t>crowded</a:t>
            </a:r>
            <a:r>
              <a:rPr lang="fr-FR" sz="2600" i="1" dirty="0"/>
              <a:t>… I live </a:t>
            </a:r>
            <a:r>
              <a:rPr lang="fr-FR" sz="2600" i="1" dirty="0" err="1"/>
              <a:t>actually</a:t>
            </a:r>
            <a:r>
              <a:rPr lang="fr-FR" sz="2600" i="1" dirty="0"/>
              <a:t> in a </a:t>
            </a:r>
            <a:r>
              <a:rPr lang="fr-FR" sz="2600" i="1" dirty="0" err="1"/>
              <a:t>big</a:t>
            </a:r>
            <a:r>
              <a:rPr lang="fr-FR" sz="2600" i="1" dirty="0"/>
              <a:t> plateau ((</a:t>
            </a:r>
            <a:r>
              <a:rPr lang="fr-FR" sz="2600" i="1" dirty="0" err="1"/>
              <a:t>incomp</a:t>
            </a:r>
            <a:r>
              <a:rPr lang="fr-FR" sz="2600" i="1" dirty="0"/>
              <a:t>)). </a:t>
            </a:r>
            <a:r>
              <a:rPr lang="fr-FR" sz="2600" b="1" i="1" dirty="0"/>
              <a:t>And </a:t>
            </a:r>
            <a:r>
              <a:rPr lang="fr-FR" sz="2600" b="1" i="1" dirty="0" err="1"/>
              <a:t>although</a:t>
            </a:r>
            <a:r>
              <a:rPr lang="fr-FR" sz="2600" b="1" i="1" dirty="0"/>
              <a:t> </a:t>
            </a:r>
            <a:r>
              <a:rPr lang="fr-FR" sz="2600" b="1" i="1" dirty="0">
                <a:solidFill>
                  <a:schemeClr val="accent2">
                    <a:lumMod val="75000"/>
                  </a:schemeClr>
                </a:solidFill>
              </a:rPr>
              <a:t>the police station</a:t>
            </a:r>
            <a:r>
              <a:rPr lang="fr-FR" sz="2600" b="1" i="1" dirty="0"/>
              <a:t> </a:t>
            </a:r>
            <a:r>
              <a:rPr lang="fr-FR" sz="2600" b="1" i="1" dirty="0" err="1"/>
              <a:t>is</a:t>
            </a:r>
            <a:r>
              <a:rPr lang="fr-FR" sz="2600" b="1" i="1" dirty="0"/>
              <a:t> </a:t>
            </a:r>
            <a:r>
              <a:rPr lang="fr-FR" sz="2600" b="1" i="1" dirty="0" err="1"/>
              <a:t>some</a:t>
            </a:r>
            <a:r>
              <a:rPr lang="fr-FR" sz="2600" b="1" i="1" dirty="0"/>
              <a:t> </a:t>
            </a:r>
            <a:r>
              <a:rPr lang="fr-FR" sz="2600" b="1" i="1" dirty="0" err="1"/>
              <a:t>meters</a:t>
            </a:r>
            <a:r>
              <a:rPr lang="fr-FR" sz="2600" b="1" i="1" dirty="0"/>
              <a:t> </a:t>
            </a:r>
            <a:r>
              <a:rPr lang="fr-FR" sz="2600" b="1" i="1" dirty="0" err="1"/>
              <a:t>away</a:t>
            </a:r>
            <a:r>
              <a:rPr lang="fr-FR" sz="2600" b="1" i="1" dirty="0"/>
              <a:t> </a:t>
            </a:r>
            <a:r>
              <a:rPr lang="fr-FR" sz="2600" b="1" i="1" dirty="0" err="1"/>
              <a:t>from</a:t>
            </a:r>
            <a:r>
              <a:rPr lang="fr-FR" sz="2600" b="1" i="1" dirty="0"/>
              <a:t> </a:t>
            </a:r>
            <a:r>
              <a:rPr lang="fr-FR" sz="2600" b="1" i="1" dirty="0" err="1"/>
              <a:t>my</a:t>
            </a:r>
            <a:r>
              <a:rPr lang="fr-FR" sz="2600" b="1" i="1" dirty="0"/>
              <a:t> building, </a:t>
            </a:r>
            <a:r>
              <a:rPr lang="fr-FR" sz="2600" b="1" i="1" dirty="0" err="1"/>
              <a:t>where</a:t>
            </a:r>
            <a:r>
              <a:rPr lang="fr-FR" sz="2600" b="1" i="1" dirty="0"/>
              <a:t> I live in (.) </a:t>
            </a:r>
            <a:r>
              <a:rPr lang="fr-FR" sz="2600" b="1" i="1" dirty="0" err="1"/>
              <a:t>it’s</a:t>
            </a:r>
            <a:r>
              <a:rPr lang="fr-FR" sz="2600" b="1" i="1" dirty="0"/>
              <a:t> </a:t>
            </a:r>
            <a:r>
              <a:rPr lang="fr-FR" sz="2600" b="1" i="1" dirty="0" err="1"/>
              <a:t>quite</a:t>
            </a:r>
            <a:r>
              <a:rPr lang="fr-FR" sz="2600" b="1" i="1" dirty="0"/>
              <a:t> </a:t>
            </a:r>
            <a:r>
              <a:rPr lang="fr-FR" sz="2600" b="1" i="1" dirty="0" err="1"/>
              <a:t>scary</a:t>
            </a:r>
            <a:r>
              <a:rPr lang="fr-FR" sz="2600" b="1" i="1" dirty="0"/>
              <a:t> me </a:t>
            </a:r>
            <a:r>
              <a:rPr lang="fr-FR" sz="2600" i="1" dirty="0"/>
              <a:t>(.) in the </a:t>
            </a:r>
            <a:r>
              <a:rPr lang="fr-FR" sz="2600" i="1" dirty="0" err="1"/>
              <a:t>winter</a:t>
            </a:r>
            <a:r>
              <a:rPr lang="fr-FR" sz="2600" i="1" dirty="0"/>
              <a:t>, </a:t>
            </a:r>
            <a:r>
              <a:rPr lang="fr-FR" sz="2600" i="1" dirty="0" err="1"/>
              <a:t>that</a:t>
            </a:r>
            <a:r>
              <a:rPr lang="fr-FR" sz="2600" i="1" dirty="0"/>
              <a:t> </a:t>
            </a:r>
            <a:r>
              <a:rPr lang="fr-FR" sz="2600" i="1" dirty="0" err="1"/>
              <a:t>gets</a:t>
            </a:r>
            <a:r>
              <a:rPr lang="fr-FR" sz="2600" i="1" dirty="0"/>
              <a:t> </a:t>
            </a:r>
            <a:r>
              <a:rPr lang="fr-FR" sz="2600" i="1" dirty="0" err="1"/>
              <a:t>dark</a:t>
            </a:r>
            <a:r>
              <a:rPr lang="fr-FR" sz="2600" i="1" dirty="0"/>
              <a:t> </a:t>
            </a:r>
            <a:r>
              <a:rPr lang="fr-FR" sz="2600" i="1" dirty="0" err="1"/>
              <a:t>really</a:t>
            </a:r>
            <a:r>
              <a:rPr lang="fr-FR" sz="2600" i="1" dirty="0"/>
              <a:t> </a:t>
            </a:r>
            <a:r>
              <a:rPr lang="fr-FR" sz="2600" i="1" dirty="0" err="1"/>
              <a:t>early</a:t>
            </a:r>
            <a:r>
              <a:rPr lang="fr-FR" sz="2600" i="1" dirty="0"/>
              <a:t> </a:t>
            </a:r>
            <a:r>
              <a:rPr lang="fr-FR" sz="2600" i="1" dirty="0" err="1"/>
              <a:t>you</a:t>
            </a:r>
            <a:r>
              <a:rPr lang="fr-FR" sz="2600" i="1" dirty="0"/>
              <a:t> are </a:t>
            </a:r>
            <a:r>
              <a:rPr lang="fr-FR" sz="2600" i="1" dirty="0" err="1"/>
              <a:t>very</a:t>
            </a:r>
            <a:r>
              <a:rPr lang="fr-FR" sz="2600" i="1" dirty="0"/>
              <a:t> </a:t>
            </a:r>
            <a:r>
              <a:rPr lang="fr-FR" sz="2600" i="1" dirty="0" err="1"/>
              <a:t>unsafe</a:t>
            </a:r>
            <a:r>
              <a:rPr lang="fr-FR" sz="2600" i="1" dirty="0"/>
              <a:t> as a </a:t>
            </a:r>
            <a:r>
              <a:rPr lang="fr-FR" sz="2600" i="1" dirty="0" err="1"/>
              <a:t>women</a:t>
            </a:r>
            <a:r>
              <a:rPr lang="fr-FR" sz="2600" i="1" dirty="0"/>
              <a:t> to </a:t>
            </a:r>
            <a:r>
              <a:rPr lang="fr-FR" sz="2600" i="1" dirty="0" err="1"/>
              <a:t>walk</a:t>
            </a:r>
            <a:r>
              <a:rPr lang="fr-FR" sz="2600" i="1" dirty="0"/>
              <a:t> </a:t>
            </a:r>
            <a:r>
              <a:rPr lang="fr-FR" sz="2600" i="1" dirty="0" err="1"/>
              <a:t>after</a:t>
            </a:r>
            <a:r>
              <a:rPr lang="fr-FR" sz="2600" i="1" dirty="0"/>
              <a:t> </a:t>
            </a:r>
            <a:r>
              <a:rPr lang="fr-FR" sz="2600" i="1" dirty="0" err="1"/>
              <a:t>eight</a:t>
            </a:r>
            <a:r>
              <a:rPr lang="fr-FR" sz="2600" i="1" dirty="0"/>
              <a:t> </a:t>
            </a:r>
            <a:r>
              <a:rPr lang="fr-FR" sz="2600" i="1" dirty="0" err="1"/>
              <a:t>o’clock</a:t>
            </a:r>
            <a:r>
              <a:rPr lang="fr-FR" sz="2600" i="1" dirty="0"/>
              <a:t> in the </a:t>
            </a:r>
            <a:r>
              <a:rPr lang="fr-FR" sz="2600" i="1" dirty="0" err="1"/>
              <a:t>street</a:t>
            </a:r>
            <a:r>
              <a:rPr lang="fr-FR" sz="2600" i="1" dirty="0"/>
              <a:t>. </a:t>
            </a:r>
            <a:r>
              <a:rPr lang="fr-FR" sz="2600" i="1" dirty="0" err="1"/>
              <a:t>Really</a:t>
            </a:r>
            <a:r>
              <a:rPr lang="fr-FR" sz="2600" i="1" dirty="0"/>
              <a:t> I </a:t>
            </a:r>
            <a:r>
              <a:rPr lang="fr-FR" sz="2600" i="1" dirty="0" err="1"/>
              <a:t>walk</a:t>
            </a:r>
            <a:r>
              <a:rPr lang="fr-FR" sz="2600" i="1" dirty="0"/>
              <a:t> and </a:t>
            </a:r>
            <a:r>
              <a:rPr lang="fr-FR" sz="2600" b="1" i="1" dirty="0"/>
              <a:t>I </a:t>
            </a:r>
            <a:r>
              <a:rPr lang="fr-FR" sz="2600" b="1" i="1" dirty="0" err="1"/>
              <a:t>don’t</a:t>
            </a:r>
            <a:r>
              <a:rPr lang="fr-FR" sz="2600" b="1" i="1" dirty="0"/>
              <a:t> I look in front of me, I look all the time </a:t>
            </a:r>
            <a:r>
              <a:rPr lang="fr-FR" sz="2600" b="1" i="1" dirty="0" err="1"/>
              <a:t>behind</a:t>
            </a:r>
            <a:r>
              <a:rPr lang="fr-FR" sz="2600" b="1" i="1" dirty="0"/>
              <a:t> me. </a:t>
            </a:r>
            <a:r>
              <a:rPr lang="fr-FR" sz="2600" i="1" dirty="0"/>
              <a:t>And yeah, the </a:t>
            </a:r>
            <a:r>
              <a:rPr lang="fr-FR" sz="2600" i="1" dirty="0" err="1">
                <a:solidFill>
                  <a:schemeClr val="accent2">
                    <a:lumMod val="75000"/>
                  </a:schemeClr>
                </a:solidFill>
              </a:rPr>
              <a:t>government</a:t>
            </a:r>
            <a:r>
              <a:rPr lang="fr-FR" sz="2600" i="1" dirty="0"/>
              <a:t> </a:t>
            </a:r>
            <a:r>
              <a:rPr lang="fr-FR" sz="2600" i="1" dirty="0" err="1"/>
              <a:t>doesn’t</a:t>
            </a:r>
            <a:r>
              <a:rPr lang="fr-FR" sz="2600" i="1" dirty="0"/>
              <a:t> </a:t>
            </a:r>
            <a:r>
              <a:rPr lang="fr-FR" sz="2600" i="1" dirty="0" err="1"/>
              <a:t>provide</a:t>
            </a:r>
            <a:r>
              <a:rPr lang="fr-FR" sz="2600" i="1" dirty="0"/>
              <a:t> us </a:t>
            </a:r>
            <a:r>
              <a:rPr lang="fr-FR" sz="2600" i="1" dirty="0" err="1"/>
              <a:t>with</a:t>
            </a:r>
            <a:r>
              <a:rPr lang="fr-FR" sz="2600" i="1" dirty="0"/>
              <a:t> the </a:t>
            </a:r>
            <a:r>
              <a:rPr lang="fr-FR" sz="2600" i="1" dirty="0" err="1"/>
              <a:t>security</a:t>
            </a:r>
            <a:r>
              <a:rPr lang="fr-FR" sz="2600" i="1" dirty="0"/>
              <a:t>, </a:t>
            </a:r>
            <a:r>
              <a:rPr lang="fr-FR" sz="2600" i="1" dirty="0" err="1"/>
              <a:t>neither</a:t>
            </a:r>
            <a:r>
              <a:rPr lang="fr-FR" sz="2600" i="1" dirty="0"/>
              <a:t> the police, </a:t>
            </a:r>
            <a:r>
              <a:rPr lang="fr-FR" sz="2600" i="1" dirty="0" err="1"/>
              <a:t>nor</a:t>
            </a:r>
            <a:r>
              <a:rPr lang="fr-FR" sz="2600" i="1" dirty="0"/>
              <a:t> the </a:t>
            </a:r>
            <a:r>
              <a:rPr lang="fr-FR" sz="2600" i="1" dirty="0" err="1"/>
              <a:t>government</a:t>
            </a:r>
            <a:r>
              <a:rPr lang="fr-FR" sz="2600" i="1" dirty="0"/>
              <a:t>.</a:t>
            </a:r>
            <a:r>
              <a:rPr lang="en-US" sz="2400" i="1" dirty="0"/>
              <a:t>”</a:t>
            </a:r>
            <a:endParaRPr lang="fr-FR" sz="2600" i="1" dirty="0"/>
          </a:p>
          <a:p>
            <a:pPr marL="2286000" lvl="5" indent="0">
              <a:buNone/>
            </a:pPr>
            <a:r>
              <a:rPr lang="fr-FR" dirty="0"/>
              <a:t>(</a:t>
            </a:r>
            <a:r>
              <a:rPr lang="fr-FR" dirty="0" err="1"/>
              <a:t>student</a:t>
            </a:r>
            <a:r>
              <a:rPr lang="fr-FR" dirty="0"/>
              <a:t> degree mobility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Greece</a:t>
            </a:r>
            <a:r>
              <a:rPr lang="fr-FR" dirty="0"/>
              <a:t> to Luxembourg, HE2)</a:t>
            </a:r>
          </a:p>
        </p:txBody>
      </p:sp>
    </p:spTree>
    <p:extLst>
      <p:ext uri="{BB962C8B-B14F-4D97-AF65-F5344CB8AC3E}">
        <p14:creationId xmlns:p14="http://schemas.microsoft.com/office/powerpoint/2010/main" val="201273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-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80" y="1690689"/>
            <a:ext cx="8338250" cy="4941648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i="1" dirty="0"/>
              <a:t>“Y: So when I was actually contacted by the institutions in </a:t>
            </a:r>
            <a:r>
              <a:rPr lang="en-US" b="1" i="1" dirty="0"/>
              <a:t>Luxembourg I was a bit disappointed </a:t>
            </a:r>
            <a:r>
              <a:rPr lang="en-US" i="1" dirty="0"/>
              <a:t>that it was here, what did that have to happen. (I: hmm) But then, once it did happen ... it was actually good, fairly okay, or something and then I mean, not that that has anything to do with it, but I mean it was just high alert level in [city A in Belgium</a:t>
            </a:r>
            <a:r>
              <a:rPr lang="en-US" b="1" i="1" dirty="0"/>
              <a:t>], just exactly at that (I: okay) time everybody was thinking you know, next bomb was </a:t>
            </a:r>
            <a:r>
              <a:rPr lang="en-US" b="1" i="1" dirty="0" err="1"/>
              <a:t>gonna</a:t>
            </a:r>
            <a:r>
              <a:rPr lang="en-US" b="1" i="1" dirty="0"/>
              <a:t> go up like within days and I thought, yeah maybe it's just a bit safer.</a:t>
            </a:r>
            <a:r>
              <a:rPr lang="en-US" i="1" dirty="0"/>
              <a:t>”</a:t>
            </a:r>
          </a:p>
          <a:p>
            <a:pPr marL="457200" lvl="1" indent="0">
              <a:buNone/>
              <a:defRPr/>
            </a:pPr>
            <a:r>
              <a:rPr lang="en-US" i="1" dirty="0"/>
              <a:t>		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(</a:t>
            </a:r>
            <a:r>
              <a:rPr lang="fr-FR" sz="1800" dirty="0" err="1">
                <a:solidFill>
                  <a:schemeClr val="tx1"/>
                </a:solidFill>
              </a:rPr>
              <a:t>employment</a:t>
            </a:r>
            <a:r>
              <a:rPr lang="fr-FR" sz="1800" dirty="0">
                <a:solidFill>
                  <a:schemeClr val="tx1"/>
                </a:solidFill>
              </a:rPr>
              <a:t> mobility </a:t>
            </a:r>
            <a:r>
              <a:rPr lang="fr-FR" sz="1800" dirty="0" err="1">
                <a:solidFill>
                  <a:schemeClr val="tx1"/>
                </a:solidFill>
              </a:rPr>
              <a:t>from</a:t>
            </a:r>
            <a:r>
              <a:rPr lang="fr-FR" sz="1800" dirty="0">
                <a:solidFill>
                  <a:schemeClr val="tx1"/>
                </a:solidFill>
              </a:rPr>
              <a:t> Germany to Luxembourg, EM8)</a:t>
            </a:r>
          </a:p>
          <a:p>
            <a:pPr marL="457200" lvl="1" indent="0"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20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40" y="1801874"/>
            <a:ext cx="8338250" cy="43513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GB" dirty="0"/>
              <a:t>Limits &lt; - &gt; Safety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Escape social control (especially from parents) </a:t>
            </a:r>
          </a:p>
          <a:p>
            <a:pPr marL="457200" lvl="1" indent="0">
              <a:buNone/>
              <a:defRPr/>
            </a:pPr>
            <a:r>
              <a:rPr lang="en-GB" dirty="0"/>
              <a:t>	but -&gt; need to feel safe and protected</a:t>
            </a:r>
          </a:p>
          <a:p>
            <a:pPr marL="457200" lvl="1" indent="0">
              <a:buNone/>
              <a:defRPr/>
            </a:pPr>
            <a:r>
              <a:rPr lang="en-GB" dirty="0"/>
              <a:t>	neglected by policy in the mobility discourse</a:t>
            </a:r>
          </a:p>
          <a:p>
            <a:pPr marL="457200" lvl="1" indent="0">
              <a:buNone/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Mobility as a challenge</a:t>
            </a:r>
          </a:p>
          <a:p>
            <a:pPr marL="457200" lvl="1" indent="0">
              <a:buNone/>
              <a:defRPr/>
            </a:pPr>
            <a:endParaRPr lang="en-GB" dirty="0"/>
          </a:p>
          <a:p>
            <a:pPr marL="457200" lvl="1" indent="0">
              <a:buNone/>
              <a:defRPr/>
            </a:pPr>
            <a:r>
              <a:rPr lang="fr-FR" dirty="0"/>
              <a:t> </a:t>
            </a:r>
            <a:endParaRPr lang="en-GB" dirty="0"/>
          </a:p>
          <a:p>
            <a:pPr marL="457200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3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9625" indent="-809625">
              <a:buFont typeface="Calibri" panose="020F0502020204030204" pitchFamily="34" charset="0"/>
              <a:buAutoNum type="romanUcPeriod"/>
            </a:pPr>
            <a:r>
              <a:rPr lang="en-US" altLang="fr-FR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Introduction</a:t>
            </a:r>
          </a:p>
          <a:p>
            <a:pPr marL="809625" indent="-809625">
              <a:buFont typeface="Calibri" panose="020F0502020204030204" pitchFamily="34" charset="0"/>
              <a:buAutoNum type="romanUcPeriod"/>
            </a:pPr>
            <a:r>
              <a:rPr lang="en-US" altLang="fr-FR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Project MOVE</a:t>
            </a:r>
          </a:p>
          <a:p>
            <a:pPr marL="809625" indent="-809625">
              <a:buFont typeface="Calibri" panose="020F0502020204030204" pitchFamily="34" charset="0"/>
              <a:buAutoNum type="romanUcPeriod"/>
            </a:pPr>
            <a:r>
              <a:rPr lang="en-US" altLang="fr-FR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Data</a:t>
            </a:r>
          </a:p>
          <a:p>
            <a:pPr marL="809625" indent="-809625">
              <a:buFont typeface="Calibri" panose="020F0502020204030204" pitchFamily="34" charset="0"/>
              <a:buAutoNum type="romanUcPeriod"/>
            </a:pPr>
            <a:r>
              <a:rPr lang="en-US" altLang="fr-FR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Results</a:t>
            </a:r>
          </a:p>
          <a:p>
            <a:pPr marL="809625" indent="-809625">
              <a:buFont typeface="Calibri" panose="020F0502020204030204" pitchFamily="34" charset="0"/>
              <a:buAutoNum type="romanUcPeriod"/>
            </a:pPr>
            <a:r>
              <a:rPr lang="en-US" altLang="fr-FR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152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32" y="1801874"/>
            <a:ext cx="81440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”</a:t>
            </a:r>
            <a:r>
              <a:rPr lang="fr-FR" sz="3200" i="1" dirty="0"/>
              <a:t>I have the </a:t>
            </a:r>
            <a:r>
              <a:rPr lang="fr-FR" sz="3200" i="1" dirty="0" err="1"/>
              <a:t>scholarship</a:t>
            </a:r>
            <a:r>
              <a:rPr lang="fr-FR" sz="3200" i="1" dirty="0"/>
              <a:t> and I have a </a:t>
            </a:r>
            <a:r>
              <a:rPr lang="fr-FR" sz="3200" i="1" dirty="0" err="1"/>
              <a:t>loan</a:t>
            </a:r>
            <a:r>
              <a:rPr lang="fr-FR" sz="3200" i="1" dirty="0"/>
              <a:t>, and </a:t>
            </a:r>
            <a:r>
              <a:rPr lang="fr-FR" sz="3200" i="1" dirty="0" err="1"/>
              <a:t>I’m</a:t>
            </a:r>
            <a:r>
              <a:rPr lang="fr-FR" sz="3200" i="1" dirty="0"/>
              <a:t> minimal </a:t>
            </a:r>
            <a:r>
              <a:rPr lang="fr-FR" sz="3200" i="1" dirty="0" err="1"/>
              <a:t>supported</a:t>
            </a:r>
            <a:r>
              <a:rPr lang="fr-FR" sz="3200" i="1" dirty="0"/>
              <a:t> by </a:t>
            </a:r>
            <a:r>
              <a:rPr lang="fr-FR" sz="3200" i="1" dirty="0" err="1"/>
              <a:t>my</a:t>
            </a:r>
            <a:r>
              <a:rPr lang="fr-FR" sz="3200" i="1" dirty="0"/>
              <a:t> parents. And the </a:t>
            </a:r>
            <a:r>
              <a:rPr lang="fr-FR" sz="3200" i="1" dirty="0" err="1"/>
              <a:t>reason</a:t>
            </a:r>
            <a:r>
              <a:rPr lang="fr-FR" sz="3200" i="1" dirty="0"/>
              <a:t> </a:t>
            </a:r>
            <a:r>
              <a:rPr lang="fr-FR" sz="3200" i="1" dirty="0" err="1"/>
              <a:t>is</a:t>
            </a:r>
            <a:r>
              <a:rPr lang="fr-FR" sz="3200" i="1" dirty="0"/>
              <a:t> </a:t>
            </a:r>
            <a:r>
              <a:rPr lang="fr-FR" sz="3200" i="1" dirty="0" err="1"/>
              <a:t>that</a:t>
            </a:r>
            <a:r>
              <a:rPr lang="fr-FR" sz="3200" i="1" dirty="0"/>
              <a:t> </a:t>
            </a:r>
            <a:r>
              <a:rPr lang="fr-FR" sz="3200" i="1" dirty="0" err="1"/>
              <a:t>my</a:t>
            </a:r>
            <a:r>
              <a:rPr lang="fr-FR" sz="3200" i="1" dirty="0"/>
              <a:t> </a:t>
            </a:r>
            <a:r>
              <a:rPr lang="fr-FR" sz="3200" i="1" dirty="0" err="1"/>
              <a:t>father</a:t>
            </a:r>
            <a:r>
              <a:rPr lang="fr-FR" sz="3200" i="1" dirty="0"/>
              <a:t> </a:t>
            </a:r>
            <a:r>
              <a:rPr lang="fr-FR" sz="3200" i="1" dirty="0" err="1"/>
              <a:t>says</a:t>
            </a:r>
            <a:r>
              <a:rPr lang="fr-FR" sz="3200" i="1" dirty="0"/>
              <a:t>, </a:t>
            </a:r>
            <a:r>
              <a:rPr lang="fr-FR" sz="3200" b="1" i="1" dirty="0"/>
              <a:t>I </a:t>
            </a:r>
            <a:r>
              <a:rPr lang="fr-FR" sz="3200" b="1" i="1" dirty="0" err="1"/>
              <a:t>should</a:t>
            </a:r>
            <a:r>
              <a:rPr lang="fr-FR" sz="3200" b="1" i="1" dirty="0"/>
              <a:t> manage </a:t>
            </a:r>
            <a:r>
              <a:rPr lang="fr-FR" sz="3200" b="1" i="1" dirty="0" err="1"/>
              <a:t>with</a:t>
            </a:r>
            <a:r>
              <a:rPr lang="fr-FR" sz="3200" b="1" i="1" dirty="0"/>
              <a:t> the money I </a:t>
            </a:r>
            <a:r>
              <a:rPr lang="fr-FR" sz="3200" b="1" i="1" dirty="0" err="1"/>
              <a:t>get</a:t>
            </a:r>
            <a:r>
              <a:rPr lang="fr-FR" sz="3200" i="1" dirty="0"/>
              <a:t>… but if </a:t>
            </a:r>
            <a:r>
              <a:rPr lang="fr-FR" sz="3200" i="1" dirty="0" err="1"/>
              <a:t>it</a:t>
            </a:r>
            <a:r>
              <a:rPr lang="fr-FR" sz="3200" i="1" dirty="0"/>
              <a:t> </a:t>
            </a:r>
            <a:r>
              <a:rPr lang="fr-FR" sz="3200" i="1" dirty="0" err="1"/>
              <a:t>is</a:t>
            </a:r>
            <a:r>
              <a:rPr lang="fr-FR" sz="3200" i="1" dirty="0"/>
              <a:t> not </a:t>
            </a:r>
            <a:r>
              <a:rPr lang="fr-FR" sz="3200" i="1" dirty="0" err="1"/>
              <a:t>enough</a:t>
            </a:r>
            <a:r>
              <a:rPr lang="fr-FR" sz="3200" i="1" dirty="0"/>
              <a:t> </a:t>
            </a:r>
            <a:r>
              <a:rPr lang="fr-FR" sz="3200" i="1" dirty="0" err="1"/>
              <a:t>then</a:t>
            </a:r>
            <a:r>
              <a:rPr lang="fr-FR" sz="3200" i="1" dirty="0"/>
              <a:t> </a:t>
            </a:r>
            <a:r>
              <a:rPr lang="fr-FR" sz="3200" b="1" i="1" dirty="0"/>
              <a:t>I </a:t>
            </a:r>
            <a:r>
              <a:rPr lang="fr-FR" sz="3200" b="1" i="1" dirty="0" err="1"/>
              <a:t>just</a:t>
            </a:r>
            <a:r>
              <a:rPr lang="fr-FR" sz="3200" b="1" i="1" dirty="0"/>
              <a:t> have to call and </a:t>
            </a:r>
            <a:r>
              <a:rPr lang="fr-FR" sz="3200" b="1" i="1" dirty="0" err="1"/>
              <a:t>my</a:t>
            </a:r>
            <a:r>
              <a:rPr lang="fr-FR" sz="3200" b="1" i="1" dirty="0"/>
              <a:t> </a:t>
            </a:r>
            <a:r>
              <a:rPr lang="fr-FR" sz="3200" b="1" i="1" dirty="0" err="1"/>
              <a:t>mom</a:t>
            </a:r>
            <a:r>
              <a:rPr lang="fr-FR" sz="3200" i="1" dirty="0"/>
              <a:t>, </a:t>
            </a:r>
            <a:r>
              <a:rPr lang="fr-FR" sz="3200" i="1" dirty="0" err="1"/>
              <a:t>she</a:t>
            </a:r>
            <a:r>
              <a:rPr lang="fr-FR" sz="3200" i="1" dirty="0"/>
              <a:t> </a:t>
            </a:r>
            <a:r>
              <a:rPr lang="fr-FR" sz="3200" i="1" dirty="0" err="1"/>
              <a:t>will</a:t>
            </a:r>
            <a:r>
              <a:rPr lang="fr-FR" sz="3200" i="1" dirty="0"/>
              <a:t> do </a:t>
            </a:r>
            <a:r>
              <a:rPr lang="fr-FR" sz="3200" i="1" dirty="0" err="1"/>
              <a:t>it</a:t>
            </a:r>
            <a:r>
              <a:rPr lang="fr-FR" sz="3200" i="1" dirty="0"/>
              <a:t>.</a:t>
            </a:r>
            <a:r>
              <a:rPr lang="en-US" sz="3200" i="1" dirty="0"/>
              <a:t> ”</a:t>
            </a:r>
            <a:endParaRPr lang="fr-FR" sz="3200" i="1" dirty="0"/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			</a:t>
            </a:r>
            <a:r>
              <a:rPr lang="fr-FR" sz="1800" dirty="0">
                <a:solidFill>
                  <a:schemeClr val="tx1"/>
                </a:solidFill>
              </a:rPr>
              <a:t>(</a:t>
            </a:r>
            <a:r>
              <a:rPr lang="fr-FR" sz="1800" dirty="0" err="1">
                <a:solidFill>
                  <a:schemeClr val="tx1"/>
                </a:solidFill>
              </a:rPr>
              <a:t>student</a:t>
            </a:r>
            <a:r>
              <a:rPr lang="fr-FR" sz="1800" dirty="0">
                <a:solidFill>
                  <a:schemeClr val="tx1"/>
                </a:solidFill>
              </a:rPr>
              <a:t> degree mobility </a:t>
            </a:r>
            <a:r>
              <a:rPr lang="fr-FR" sz="1800" dirty="0" err="1">
                <a:solidFill>
                  <a:schemeClr val="tx1"/>
                </a:solidFill>
              </a:rPr>
              <a:t>from</a:t>
            </a:r>
            <a:r>
              <a:rPr lang="fr-FR" sz="1800" dirty="0">
                <a:solidFill>
                  <a:schemeClr val="tx1"/>
                </a:solidFill>
              </a:rPr>
              <a:t> Luxembourg, HE9)</a:t>
            </a:r>
          </a:p>
          <a:p>
            <a:endParaRPr lang="fr-FR" dirty="0"/>
          </a:p>
          <a:p>
            <a:pPr marL="457200" lvl="1" indent="0">
              <a:buNone/>
              <a:defRPr/>
            </a:pPr>
            <a:r>
              <a:rPr lang="fr-FR" dirty="0"/>
              <a:t> </a:t>
            </a:r>
            <a:endParaRPr lang="en-GB" dirty="0"/>
          </a:p>
          <a:p>
            <a:pPr marL="457200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843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40" y="1801874"/>
            <a:ext cx="83382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“Y: It is a matter of comparison, and for example, I am, why did I tell you </a:t>
            </a:r>
            <a:r>
              <a:rPr lang="en-US" b="1" i="1" dirty="0"/>
              <a:t>that I feel lucky in Luxembourg</a:t>
            </a:r>
            <a:r>
              <a:rPr lang="en-US" i="1" dirty="0"/>
              <a:t>? Because, that experience in Australia, now </a:t>
            </a:r>
            <a:r>
              <a:rPr lang="en-US" b="1" i="1" dirty="0"/>
              <a:t>I have job security, I live in a European country, I can speak languages and meet wonderful people</a:t>
            </a:r>
            <a:r>
              <a:rPr lang="en-US" i="1" dirty="0"/>
              <a:t>. It is amazing if you think about it. ... (…) Well, for example they [parents] told me, </a:t>
            </a:r>
            <a:r>
              <a:rPr lang="en-US" i="1" dirty="0" err="1"/>
              <a:t>ya</a:t>
            </a:r>
            <a:r>
              <a:rPr lang="en-US" i="1" dirty="0"/>
              <a:t> I mean, who, because you know, </a:t>
            </a:r>
            <a:r>
              <a:rPr lang="en-US" b="1" i="1" dirty="0"/>
              <a:t>it is still Europe, it is close, and whatever you need, just ask us.</a:t>
            </a:r>
            <a:r>
              <a:rPr lang="en-US" i="1" dirty="0"/>
              <a:t> I mean, whether it is money or anything else. You just ask us, and we are just one phone call away. </a:t>
            </a:r>
            <a:r>
              <a:rPr lang="en-US" b="1" i="1" dirty="0"/>
              <a:t>SO that gave me a bit of safety</a:t>
            </a:r>
            <a:r>
              <a:rPr lang="en-US" i="1" dirty="0"/>
              <a:t>. You know. At the time of leaving Italy, for Luxembourg. So I felt safer to have them back in Italy.” </a:t>
            </a:r>
            <a:endParaRPr lang="en-US" sz="2000" i="1" dirty="0"/>
          </a:p>
          <a:p>
            <a:pPr marL="457200" lvl="1" indent="0">
              <a:buNone/>
            </a:pPr>
            <a:r>
              <a:rPr lang="fr-FR" sz="2300" dirty="0">
                <a:solidFill>
                  <a:schemeClr val="tx1"/>
                </a:solidFill>
              </a:rPr>
              <a:t>		 (</a:t>
            </a:r>
            <a:r>
              <a:rPr lang="fr-FR" sz="2300" dirty="0" err="1">
                <a:solidFill>
                  <a:schemeClr val="tx1"/>
                </a:solidFill>
              </a:rPr>
              <a:t>employment</a:t>
            </a:r>
            <a:r>
              <a:rPr lang="fr-FR" sz="2300" dirty="0">
                <a:solidFill>
                  <a:schemeClr val="tx1"/>
                </a:solidFill>
              </a:rPr>
              <a:t> mobility </a:t>
            </a:r>
            <a:r>
              <a:rPr lang="fr-FR" sz="2300" dirty="0" err="1">
                <a:solidFill>
                  <a:schemeClr val="tx1"/>
                </a:solidFill>
              </a:rPr>
              <a:t>from</a:t>
            </a:r>
            <a:r>
              <a:rPr lang="fr-FR" sz="2300" dirty="0">
                <a:solidFill>
                  <a:schemeClr val="tx1"/>
                </a:solidFill>
              </a:rPr>
              <a:t>  </a:t>
            </a:r>
            <a:r>
              <a:rPr lang="fr-FR" sz="2300" dirty="0" err="1">
                <a:solidFill>
                  <a:schemeClr val="tx1"/>
                </a:solidFill>
              </a:rPr>
              <a:t>Italy</a:t>
            </a:r>
            <a:r>
              <a:rPr lang="fr-FR" sz="2300" dirty="0">
                <a:solidFill>
                  <a:schemeClr val="tx1"/>
                </a:solidFill>
              </a:rPr>
              <a:t> to Luxembourg, EM3)</a:t>
            </a:r>
          </a:p>
          <a:p>
            <a:endParaRPr lang="fr-FR" sz="2000" dirty="0"/>
          </a:p>
          <a:p>
            <a:pPr marL="457200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6976E931-4D5D-DE42-9266-835990FC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92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Survey</a:t>
            </a:r>
          </a:p>
        </p:txBody>
      </p:sp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23BF70E3-72E7-BB4D-A956-A18CFE262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08BC0-F6AB-7644-9A53-8F369E672106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949AEF-C72F-9B41-8060-9BC51D579AA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0686" y="1421391"/>
          <a:ext cx="8876332" cy="532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552">
                  <a:extLst>
                    <a:ext uri="{9D8B030D-6E8A-4147-A177-3AD203B41FA5}">
                      <a16:colId xmlns:a16="http://schemas.microsoft.com/office/drawing/2014/main" val="595880507"/>
                    </a:ext>
                  </a:extLst>
                </a:gridCol>
                <a:gridCol w="2531780">
                  <a:extLst>
                    <a:ext uri="{9D8B030D-6E8A-4147-A177-3AD203B41FA5}">
                      <a16:colId xmlns:a16="http://schemas.microsoft.com/office/drawing/2014/main" val="1135505910"/>
                    </a:ext>
                  </a:extLst>
                </a:gridCol>
              </a:tblGrid>
              <a:tr h="641992">
                <a:tc>
                  <a:txBody>
                    <a:bodyPr/>
                    <a:lstStyle/>
                    <a:p>
                      <a:r>
                        <a:rPr lang="en-GB" dirty="0"/>
                        <a:t>Obstacles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MOBILES %     </a:t>
                      </a:r>
                    </a:p>
                    <a:p>
                      <a:pPr algn="r"/>
                      <a:r>
                        <a:rPr lang="en-GB" dirty="0"/>
                        <a:t>(N=1,644)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82808"/>
                  </a:ext>
                </a:extLst>
              </a:tr>
              <a:tr h="371948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 Lack of sufficient language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60622"/>
                  </a:ext>
                </a:extLst>
              </a:tr>
              <a:tr h="371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fr-FR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Lack</a:t>
                      </a:r>
                      <a:r>
                        <a:rPr lang="fr-F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support or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78574"/>
                  </a:ext>
                </a:extLst>
              </a:tr>
              <a:tr h="371948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Difficulties to register in education/training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9050"/>
                  </a:ext>
                </a:extLst>
              </a:tr>
              <a:tr h="422956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4 Obstacles or differences in recognition of qualifications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149973"/>
                  </a:ext>
                </a:extLst>
              </a:tr>
              <a:tr h="37194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5 Difficulties finding a job abroad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4816"/>
                  </a:ext>
                </a:extLst>
              </a:tr>
              <a:tr h="37194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6 Difficulties to obtain a work permit abroad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953319"/>
                  </a:ext>
                </a:extLst>
              </a:tr>
              <a:tr h="37194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7 A worse welfare system (pensions/healthcare)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76599"/>
                  </a:ext>
                </a:extLst>
              </a:tr>
              <a:tr h="37194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8 My partner is not willing to 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88979"/>
                  </a:ext>
                </a:extLst>
              </a:tr>
              <a:tr h="641992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 Psychological well-being (fear of suffering from stress/loneliness/sadness)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49989"/>
                  </a:ext>
                </a:extLst>
              </a:tr>
              <a:tr h="64199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10 Financial commitments in my current place of residency (e.g. bank loans or owning a property)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83859"/>
                  </a:ext>
                </a:extLst>
              </a:tr>
              <a:tr h="371948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11 Lack of financial resources to move abroad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7609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8958350-CC47-AB4F-8EF2-5EC27E98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93750" cy="1076655"/>
          </a:xfrm>
        </p:spPr>
        <p:txBody>
          <a:bodyPr>
            <a:normAutofit fontScale="90000"/>
          </a:bodyPr>
          <a:lstStyle/>
          <a:p>
            <a:r>
              <a:rPr lang="en-US" dirty="0"/>
              <a:t>Main hindering factors</a:t>
            </a:r>
            <a:br>
              <a:rPr lang="en-US" dirty="0"/>
            </a:br>
            <a:r>
              <a:rPr lang="en-US" sz="2200" dirty="0"/>
              <a:t>*mobile: at least 2 weeks abroad other than holiday or family visit (only with at least one answer; multiple answer)</a:t>
            </a:r>
          </a:p>
        </p:txBody>
      </p:sp>
    </p:spTree>
    <p:extLst>
      <p:ext uri="{BB962C8B-B14F-4D97-AF65-F5344CB8AC3E}">
        <p14:creationId xmlns:p14="http://schemas.microsoft.com/office/powerpoint/2010/main" val="3435905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6976E931-4D5D-DE42-9266-835990FC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92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  Discussion</a:t>
            </a:r>
          </a:p>
        </p:txBody>
      </p:sp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23BF70E3-72E7-BB4D-A956-A18CFE262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08BC0-F6AB-7644-9A53-8F369E672106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34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34" y="1165090"/>
            <a:ext cx="7593750" cy="334044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Mobility is an adventure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17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34" y="1165090"/>
            <a:ext cx="7593750" cy="44297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Mobility is an adventure (?)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- finances</a:t>
            </a:r>
            <a:br>
              <a:rPr lang="en-US" sz="2400" dirty="0"/>
            </a:br>
            <a:r>
              <a:rPr lang="en-US" sz="2400" dirty="0"/>
              <a:t>- accommodation</a:t>
            </a:r>
            <a:br>
              <a:rPr lang="en-US" sz="2400" dirty="0"/>
            </a:br>
            <a:r>
              <a:rPr lang="en-US" sz="2400" dirty="0"/>
              <a:t>- struggle in new system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89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34" y="1165090"/>
            <a:ext cx="7593750" cy="49102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Mobility / migration…</a:t>
            </a:r>
            <a:br>
              <a:rPr lang="en-US" dirty="0"/>
            </a:br>
            <a:r>
              <a:rPr lang="en-US" dirty="0"/>
              <a:t>and the difference is?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- different mobilities</a:t>
            </a:r>
            <a:br>
              <a:rPr lang="en-US" sz="2400" dirty="0"/>
            </a:br>
            <a:r>
              <a:rPr lang="en-US" sz="2400" dirty="0"/>
              <a:t>- way to survive</a:t>
            </a:r>
            <a:br>
              <a:rPr lang="en-US" sz="2400" dirty="0"/>
            </a:br>
            <a:r>
              <a:rPr lang="en-US" sz="2400" dirty="0"/>
              <a:t>- boundaries by labeling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34" y="1165090"/>
            <a:ext cx="7593750" cy="4941242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Mobility imperative</a:t>
            </a:r>
            <a:br>
              <a:rPr lang="en-US" dirty="0"/>
            </a:br>
            <a:r>
              <a:rPr lang="en-US" dirty="0"/>
              <a:t>… costs a lot</a:t>
            </a:r>
            <a:br>
              <a:rPr lang="en-US" dirty="0"/>
            </a:br>
            <a:r>
              <a:rPr lang="en-US" dirty="0"/>
              <a:t>… but whom?</a:t>
            </a:r>
            <a:br>
              <a:rPr lang="en-US" dirty="0"/>
            </a:br>
            <a:r>
              <a:rPr lang="en-US" sz="2400" dirty="0"/>
              <a:t>State?</a:t>
            </a:r>
            <a:br>
              <a:rPr lang="en-US" sz="2400" dirty="0"/>
            </a:br>
            <a:r>
              <a:rPr lang="en-US" sz="2400" dirty="0"/>
              <a:t>Young people?</a:t>
            </a:r>
            <a:br>
              <a:rPr lang="en-US" sz="2400" dirty="0"/>
            </a:br>
            <a:r>
              <a:rPr lang="en-US" sz="2400" dirty="0"/>
              <a:t>Families?</a:t>
            </a:r>
            <a:br>
              <a:rPr lang="en-US" sz="2400" dirty="0"/>
            </a:br>
            <a:r>
              <a:rPr lang="en-US" dirty="0"/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43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67B6BAAB-DFFC-6A46-97C9-3AA21C33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8" y="354397"/>
            <a:ext cx="8229600" cy="1143000"/>
          </a:xfrm>
        </p:spPr>
        <p:txBody>
          <a:bodyPr/>
          <a:lstStyle/>
          <a:p>
            <a:pPr algn="l"/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Cambria" panose="02040503050406030204" pitchFamily="18" charset="0"/>
              </a:rPr>
              <a:t>Thank you for your attention!</a:t>
            </a:r>
            <a:endParaRPr lang="en-US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090E-FB8E-194E-AC91-8501449E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713" y="1613452"/>
            <a:ext cx="3457575" cy="1185863"/>
          </a:xfrm>
        </p:spPr>
        <p:txBody>
          <a:bodyPr>
            <a:normAutofit fontScale="40000" lnSpcReduction="20000"/>
          </a:bodyPr>
          <a:lstStyle/>
          <a:p>
            <a:pPr marL="0" indent="0" defTabSz="321457">
              <a:buFont typeface="Arial" panose="020B0604020202020204" pitchFamily="34" charset="0"/>
              <a:buNone/>
              <a:defRPr sz="1800"/>
            </a:pPr>
            <a:endParaRPr lang="en-US" sz="4000" dirty="0">
              <a:solidFill>
                <a:srgbClr val="F7950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indent="0" defTabSz="321457">
              <a:buFont typeface="Arial" panose="020B0604020202020204" pitchFamily="34" charset="0"/>
              <a:buNone/>
              <a:defRPr sz="1800"/>
            </a:pPr>
            <a:r>
              <a:rPr lang="en-US" sz="4000" dirty="0">
                <a:latin typeface="Cambria"/>
                <a:cs typeface="Cambria"/>
                <a:sym typeface="Cambria"/>
              </a:rPr>
              <a:t>Contact: </a:t>
            </a:r>
          </a:p>
          <a:p>
            <a:pPr marL="0" indent="0" defTabSz="321457">
              <a:buFont typeface="Arial" panose="020B0604020202020204" pitchFamily="34" charset="0"/>
              <a:buNone/>
              <a:defRPr sz="1800"/>
            </a:pPr>
            <a:r>
              <a:rPr lang="en-US" sz="4000" b="1" dirty="0">
                <a:latin typeface="Cambria"/>
                <a:cs typeface="Cambria"/>
                <a:sym typeface="Cambria"/>
              </a:rPr>
              <a:t>Emilia Kmiotek-Meier </a:t>
            </a:r>
          </a:p>
          <a:p>
            <a:pPr marL="0" indent="0" defTabSz="321457">
              <a:buFont typeface="Arial" panose="020B0604020202020204" pitchFamily="34" charset="0"/>
              <a:buNone/>
              <a:defRPr sz="1800"/>
            </a:pPr>
            <a:r>
              <a:rPr lang="en-US" sz="4000" dirty="0">
                <a:latin typeface="Cambria"/>
                <a:cs typeface="Cambria"/>
                <a:sym typeface="Cambria"/>
                <a:hlinkClick r:id="rId2"/>
              </a:rPr>
              <a:t>emilia.kmiotek@uni.lu</a:t>
            </a:r>
            <a:endParaRPr lang="en-US" sz="4000" dirty="0">
              <a:latin typeface="Cambria"/>
              <a:cs typeface="Cambria"/>
              <a:sym typeface="Cambria"/>
            </a:endParaRPr>
          </a:p>
          <a:p>
            <a:pPr marL="0" indent="0" defTabSz="321457">
              <a:buFont typeface="Arial" panose="020B0604020202020204" pitchFamily="34" charset="0"/>
              <a:buNone/>
              <a:defRPr sz="1800"/>
            </a:pPr>
            <a:endParaRPr lang="en-US" sz="4000" dirty="0">
              <a:latin typeface="Cambria"/>
              <a:cs typeface="Cambria"/>
              <a:sym typeface="Cambria"/>
            </a:endParaRPr>
          </a:p>
          <a:p>
            <a:pPr marL="0" indent="0" defTabSz="321457">
              <a:buFont typeface="Arial" panose="020B0604020202020204" pitchFamily="34" charset="0"/>
              <a:buNone/>
              <a:defRPr sz="1800"/>
            </a:pPr>
            <a:endParaRPr lang="en-US" sz="4000" dirty="0">
              <a:latin typeface="Cambria"/>
              <a:cs typeface="Cambria"/>
              <a:sym typeface="Cambria"/>
            </a:endParaRPr>
          </a:p>
          <a:p>
            <a:pPr marL="0" indent="0" defTabSz="321457">
              <a:buFont typeface="Arial" panose="020B0604020202020204" pitchFamily="34" charset="0"/>
              <a:buNone/>
              <a:defRPr sz="1800"/>
            </a:pPr>
            <a:endParaRPr lang="en-US" sz="4000" dirty="0">
              <a:latin typeface="Cambria"/>
              <a:cs typeface="Cambria"/>
            </a:endParaRPr>
          </a:p>
          <a:p>
            <a:pPr marL="0" indent="0" defTabSz="321457">
              <a:buFont typeface="Arial" panose="020B0604020202020204" pitchFamily="34" charset="0"/>
              <a:buNone/>
              <a:defRPr sz="1800"/>
            </a:pPr>
            <a:endParaRPr lang="en-US" sz="4000" dirty="0">
              <a:solidFill>
                <a:srgbClr val="F7950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9635" name="pasted-image.pdf">
            <a:extLst>
              <a:ext uri="{FF2B5EF4-FFF2-40B4-BE49-F238E27FC236}">
                <a16:creationId xmlns:a16="http://schemas.microsoft.com/office/drawing/2014/main" id="{FB2D7DF6-D766-1241-A01E-6CD3D5EE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69038"/>
            <a:ext cx="7191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9636" name="Shape 35">
            <a:extLst>
              <a:ext uri="{FF2B5EF4-FFF2-40B4-BE49-F238E27FC236}">
                <a16:creationId xmlns:a16="http://schemas.microsoft.com/office/drawing/2014/main" id="{4927EED5-1F7D-B94F-A546-84D7DEA80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269038"/>
            <a:ext cx="6626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>
                <a:solidFill>
                  <a:srgbClr val="172559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The research from the MOVE project leading to these results has received funding from Horizon 2020 under Grant Agreement N° 649263. </a:t>
            </a:r>
          </a:p>
        </p:txBody>
      </p:sp>
      <p:pic>
        <p:nvPicPr>
          <p:cNvPr id="69637" name="Picture 6" descr="N:\Horizon_Projekte\MOVE_VB_UT_5040_Karl_UL\Proposal\4_Logo\Move-Logo.png">
            <a:extLst>
              <a:ext uri="{FF2B5EF4-FFF2-40B4-BE49-F238E27FC236}">
                <a16:creationId xmlns:a16="http://schemas.microsoft.com/office/drawing/2014/main" id="{18CBE44E-9563-404D-BC00-49AF0798F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6215063"/>
            <a:ext cx="13271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7" descr="http://wwwde.uni.lu/var/storage/images/snt/research/apsia/events/vvsw_2013/uni/711097-1-fre-FR/uni.jpg">
            <a:extLst>
              <a:ext uri="{FF2B5EF4-FFF2-40B4-BE49-F238E27FC236}">
                <a16:creationId xmlns:a16="http://schemas.microsoft.com/office/drawing/2014/main" id="{9ABFEA3C-EEF2-EE47-A103-7D18FEBDF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13" y="2799315"/>
            <a:ext cx="7937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Slide Number Placeholder 9">
            <a:extLst>
              <a:ext uri="{FF2B5EF4-FFF2-40B4-BE49-F238E27FC236}">
                <a16:creationId xmlns:a16="http://schemas.microsoft.com/office/drawing/2014/main" id="{CF7B16EB-B126-E34C-9091-045E748D7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97C679-F7AF-E14B-8FA1-3E1315060131}" type="slidenum">
              <a:rPr lang="en-US" altLang="fr-F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EF37A1-8A75-8841-8074-8C44CC2366B8}"/>
              </a:ext>
            </a:extLst>
          </p:cNvPr>
          <p:cNvSpPr txBox="1">
            <a:spLocks/>
          </p:cNvSpPr>
          <p:nvPr/>
        </p:nvSpPr>
        <p:spPr>
          <a:xfrm>
            <a:off x="1171713" y="3539090"/>
            <a:ext cx="3457575" cy="253682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1457">
              <a:buFont typeface="Arial"/>
              <a:buNone/>
              <a:defRPr sz="1800"/>
            </a:pPr>
            <a:r>
              <a:rPr lang="en-US" sz="40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University of Luxembourg</a:t>
            </a:r>
          </a:p>
          <a:p>
            <a:pPr marL="0" indent="0" defTabSz="321457">
              <a:buFont typeface="Arial"/>
              <a:buNone/>
              <a:defRPr sz="1800"/>
            </a:pPr>
            <a:r>
              <a:rPr lang="en-US" sz="4000" dirty="0">
                <a:latin typeface="Cambria"/>
                <a:cs typeface="Cambria"/>
              </a:rPr>
              <a:t>Faculté des Lettres, des Sciences Humaines, </a:t>
            </a:r>
          </a:p>
          <a:p>
            <a:pPr marL="0" indent="0" defTabSz="321457">
              <a:buFont typeface="Arial"/>
              <a:buNone/>
              <a:defRPr sz="1800"/>
            </a:pPr>
            <a:r>
              <a:rPr lang="en-US" sz="4000" dirty="0">
                <a:latin typeface="Cambria"/>
                <a:cs typeface="Cambria"/>
              </a:rPr>
              <a:t>des Arts et des Sciences de l'Education</a:t>
            </a:r>
          </a:p>
          <a:p>
            <a:pPr marL="0" indent="0" defTabSz="321457">
              <a:buFont typeface="Arial"/>
              <a:buNone/>
              <a:defRPr sz="1800"/>
            </a:pPr>
            <a:endParaRPr lang="en-US" sz="2000" dirty="0">
              <a:latin typeface="Cambria"/>
              <a:cs typeface="Cambria"/>
            </a:endParaRPr>
          </a:p>
          <a:p>
            <a:pPr marL="0" indent="0" defTabSz="321457">
              <a:buFont typeface="Arial"/>
              <a:buNone/>
              <a:defRPr sz="1800"/>
            </a:pPr>
            <a:endParaRPr lang="en-US" sz="2000" dirty="0">
              <a:latin typeface="Cambria"/>
              <a:cs typeface="Cambria"/>
            </a:endParaRPr>
          </a:p>
          <a:p>
            <a:pPr marL="0" indent="0" defTabSz="321457">
              <a:buNone/>
              <a:defRPr sz="1800"/>
            </a:pPr>
            <a:r>
              <a:rPr lang="fr-FR" sz="4000" dirty="0">
                <a:latin typeface="Cambria"/>
              </a:rPr>
              <a:t>Institute of </a:t>
            </a:r>
            <a:r>
              <a:rPr lang="fr-FR" sz="4000" dirty="0" err="1">
                <a:latin typeface="Cambria"/>
              </a:rPr>
              <a:t>Geography</a:t>
            </a:r>
            <a:r>
              <a:rPr lang="fr-FR" sz="4000" dirty="0">
                <a:latin typeface="Cambria"/>
              </a:rPr>
              <a:t> and Spatial Planning</a:t>
            </a:r>
            <a:br>
              <a:rPr lang="fr-FR" sz="4000" dirty="0">
                <a:latin typeface="Cambria"/>
              </a:rPr>
            </a:br>
            <a:endParaRPr lang="en-US" sz="4000" dirty="0">
              <a:latin typeface="Cambria"/>
            </a:endParaRPr>
          </a:p>
          <a:p>
            <a:pPr marL="0" indent="0" defTabSz="321457">
              <a:buFont typeface="Arial"/>
              <a:buNone/>
              <a:defRPr sz="1800"/>
            </a:pPr>
            <a:endParaRPr lang="en-US" sz="4000" dirty="0">
              <a:latin typeface="Cambria"/>
              <a:cs typeface="Cambria"/>
            </a:endParaRPr>
          </a:p>
          <a:p>
            <a:pPr marL="0" indent="0" defTabSz="321457">
              <a:buFont typeface="Arial"/>
              <a:buNone/>
              <a:defRPr sz="1800"/>
            </a:pPr>
            <a:endParaRPr lang="en-US" sz="4000" dirty="0">
              <a:latin typeface="Cambria"/>
              <a:cs typeface="Cambria"/>
            </a:endParaRPr>
          </a:p>
          <a:p>
            <a:pPr marL="0" indent="0" defTabSz="321457">
              <a:buFont typeface="Arial"/>
              <a:buNone/>
              <a:defRPr sz="1800"/>
            </a:pPr>
            <a:r>
              <a:rPr lang="en-US" sz="4000" u="sng" dirty="0">
                <a:latin typeface="Cambria"/>
                <a:cs typeface="Cambria"/>
                <a:hlinkClick r:id="rId6"/>
              </a:rPr>
              <a:t>http://www.move-project.eu</a:t>
            </a:r>
            <a:r>
              <a:rPr lang="en-US" sz="4000" u="sng" dirty="0">
                <a:latin typeface="Cambria"/>
                <a:cs typeface="Cambria"/>
              </a:rPr>
              <a:t> </a:t>
            </a:r>
            <a:endParaRPr lang="en-US" sz="4000" dirty="0">
              <a:latin typeface="Cambria"/>
              <a:cs typeface="Cambria"/>
            </a:endParaRPr>
          </a:p>
          <a:p>
            <a:pPr marL="0" indent="0" defTabSz="321457">
              <a:buFont typeface="Arial"/>
              <a:buNone/>
              <a:defRPr sz="1800"/>
            </a:pPr>
            <a:endParaRPr lang="en-US" sz="4000" dirty="0">
              <a:latin typeface="Cambria"/>
              <a:cs typeface="Cambria"/>
            </a:endParaRPr>
          </a:p>
          <a:p>
            <a:pPr marL="0" indent="0" defTabSz="321457">
              <a:buFont typeface="Arial"/>
              <a:buNone/>
              <a:defRPr sz="1800"/>
            </a:pPr>
            <a:endParaRPr lang="en-US" sz="4000" dirty="0">
              <a:solidFill>
                <a:srgbClr val="F7950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3794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8250" y="1450428"/>
            <a:ext cx="7593750" cy="485577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37C010-D568-CB43-8AF7-805AB4D4A399}"/>
              </a:ext>
            </a:extLst>
          </p:cNvPr>
          <p:cNvSpPr txBox="1">
            <a:spLocks/>
          </p:cNvSpPr>
          <p:nvPr/>
        </p:nvSpPr>
        <p:spPr>
          <a:xfrm>
            <a:off x="457200" y="23509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625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  Introduction</a:t>
            </a:r>
          </a:p>
          <a:p>
            <a:r>
              <a:rPr lang="en-US" altLang="fr-FR" sz="3000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8391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3750" cy="1076655"/>
          </a:xfrm>
        </p:spPr>
        <p:txBody>
          <a:bodyPr>
            <a:normAutofit/>
          </a:bodyPr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71" y="1076655"/>
            <a:ext cx="9012729" cy="5603114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/>
              <a:t>Brosius</a:t>
            </a:r>
            <a:r>
              <a:rPr lang="fr-FR" dirty="0"/>
              <a:t>, J., J.-C. Ray, B. Verheyden, and D.R. Williams. 2014. </a:t>
            </a:r>
            <a:r>
              <a:rPr lang="fr-FR" dirty="0" err="1"/>
              <a:t>Wage</a:t>
            </a:r>
            <a:r>
              <a:rPr lang="fr-FR" dirty="0"/>
              <a:t> </a:t>
            </a:r>
            <a:r>
              <a:rPr lang="fr-FR" dirty="0" err="1"/>
              <a:t>Differentials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Natives and Cross-Border </a:t>
            </a:r>
            <a:r>
              <a:rPr lang="fr-FR" dirty="0" err="1"/>
              <a:t>Workers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and </a:t>
            </a:r>
            <a:r>
              <a:rPr lang="fr-FR" dirty="0" err="1"/>
              <a:t>Across</a:t>
            </a:r>
            <a:r>
              <a:rPr lang="fr-FR" dirty="0"/>
              <a:t> Establishments. Rochester, NY: Social Science </a:t>
            </a:r>
            <a:r>
              <a:rPr lang="fr-FR" dirty="0" err="1"/>
              <a:t>Research</a:t>
            </a:r>
            <a:r>
              <a:rPr lang="fr-FR" dirty="0"/>
              <a:t> Network. </a:t>
            </a:r>
            <a:r>
              <a:rPr lang="fr-FR" dirty="0">
                <a:hlinkClick r:id="rId3"/>
              </a:rPr>
              <a:t>http://dx.doi.org/10.2139/ssrn.2615809</a:t>
            </a:r>
            <a:r>
              <a:rPr lang="fr-FR" dirty="0"/>
              <a:t>.</a:t>
            </a:r>
          </a:p>
          <a:p>
            <a:r>
              <a:rPr lang="fr-FR" dirty="0"/>
              <a:t>COM 72 2002, „Action plan for </a:t>
            </a:r>
            <a:r>
              <a:rPr lang="fr-FR" dirty="0" err="1"/>
              <a:t>skills</a:t>
            </a:r>
            <a:r>
              <a:rPr lang="fr-FR" dirty="0"/>
              <a:t> and mobility“ in: Official Journal of the </a:t>
            </a:r>
            <a:r>
              <a:rPr lang="fr-FR" dirty="0" err="1"/>
              <a:t>European</a:t>
            </a:r>
            <a:r>
              <a:rPr lang="fr-FR" dirty="0"/>
              <a:t> Union, 2002, http:// </a:t>
            </a:r>
            <a:r>
              <a:rPr lang="fr-FR" dirty="0" err="1"/>
              <a:t>europa.eu</a:t>
            </a:r>
            <a:r>
              <a:rPr lang="fr-FR" dirty="0"/>
              <a:t>/</a:t>
            </a:r>
            <a:r>
              <a:rPr lang="fr-FR" dirty="0" err="1"/>
              <a:t>legislation_summaries</a:t>
            </a:r>
            <a:r>
              <a:rPr lang="fr-FR" dirty="0"/>
              <a:t>/</a:t>
            </a:r>
            <a:r>
              <a:rPr lang="fr-FR" dirty="0" err="1"/>
              <a:t>internal_market</a:t>
            </a:r>
            <a:r>
              <a:rPr lang="fr-FR" dirty="0"/>
              <a:t>/living _</a:t>
            </a:r>
            <a:r>
              <a:rPr lang="fr-FR" dirty="0" err="1"/>
              <a:t>and_working_in_the</a:t>
            </a:r>
            <a:r>
              <a:rPr lang="fr-FR" dirty="0"/>
              <a:t> _</a:t>
            </a:r>
            <a:r>
              <a:rPr lang="fr-FR" dirty="0" err="1"/>
              <a:t>internal_market</a:t>
            </a:r>
            <a:r>
              <a:rPr lang="fr-FR" dirty="0"/>
              <a:t>/c11056_en.htm, </a:t>
            </a:r>
            <a:r>
              <a:rPr lang="fr-FR" dirty="0" err="1"/>
              <a:t>accessed</a:t>
            </a:r>
            <a:r>
              <a:rPr lang="fr-FR" dirty="0"/>
              <a:t> 25 </a:t>
            </a:r>
            <a:r>
              <a:rPr lang="fr-FR" dirty="0" err="1"/>
              <a:t>June</a:t>
            </a:r>
            <a:r>
              <a:rPr lang="fr-FR" dirty="0"/>
              <a:t> 2015.</a:t>
            </a:r>
          </a:p>
          <a:p>
            <a:r>
              <a:rPr lang="fr-FR" dirty="0"/>
              <a:t>Di Pietro, G., „Do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abroad</a:t>
            </a:r>
            <a:r>
              <a:rPr lang="fr-FR" dirty="0"/>
              <a:t> programs </a:t>
            </a:r>
            <a:r>
              <a:rPr lang="fr-FR" dirty="0" err="1"/>
              <a:t>enhance</a:t>
            </a:r>
            <a:r>
              <a:rPr lang="fr-FR" dirty="0"/>
              <a:t> the </a:t>
            </a:r>
            <a:r>
              <a:rPr lang="fr-FR" dirty="0" err="1"/>
              <a:t>employability</a:t>
            </a:r>
            <a:r>
              <a:rPr lang="fr-FR" dirty="0"/>
              <a:t> of </a:t>
            </a:r>
            <a:r>
              <a:rPr lang="fr-FR" dirty="0" err="1"/>
              <a:t>graduates</a:t>
            </a:r>
            <a:r>
              <a:rPr lang="fr-FR" dirty="0"/>
              <a:t>?“ in: IZA Discussion Paper, Institute for the </a:t>
            </a:r>
            <a:r>
              <a:rPr lang="fr-FR" dirty="0" err="1"/>
              <a:t>Study</a:t>
            </a:r>
            <a:r>
              <a:rPr lang="fr-FR" dirty="0"/>
              <a:t> of Labor, Bonn, 2013. </a:t>
            </a:r>
            <a:r>
              <a:rPr lang="fr-FR" dirty="0" err="1"/>
              <a:t>Sowie</a:t>
            </a:r>
            <a:r>
              <a:rPr lang="fr-FR" dirty="0"/>
              <a:t>: Jones, E., „</a:t>
            </a:r>
            <a:r>
              <a:rPr lang="fr-FR" dirty="0" err="1"/>
              <a:t>Internationalization</a:t>
            </a:r>
            <a:r>
              <a:rPr lang="fr-FR" dirty="0"/>
              <a:t> and </a:t>
            </a:r>
            <a:r>
              <a:rPr lang="fr-FR" dirty="0" err="1"/>
              <a:t>employability</a:t>
            </a:r>
            <a:r>
              <a:rPr lang="fr-FR" dirty="0"/>
              <a:t>: the </a:t>
            </a:r>
            <a:r>
              <a:rPr lang="fr-FR" dirty="0" err="1"/>
              <a:t>role</a:t>
            </a:r>
            <a:r>
              <a:rPr lang="fr-FR" dirty="0"/>
              <a:t> of </a:t>
            </a:r>
            <a:r>
              <a:rPr lang="fr-FR" dirty="0" err="1"/>
              <a:t>intercultural</a:t>
            </a:r>
            <a:r>
              <a:rPr lang="fr-FR" dirty="0"/>
              <a:t> </a:t>
            </a:r>
            <a:r>
              <a:rPr lang="fr-FR" dirty="0" err="1"/>
              <a:t>experiences</a:t>
            </a:r>
            <a:r>
              <a:rPr lang="fr-FR" dirty="0"/>
              <a:t> in the </a:t>
            </a: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transferable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“ in: Public Money and Management, 33 (2), 2013, S. 95-104.</a:t>
            </a:r>
          </a:p>
          <a:p>
            <a:endParaRPr lang="fr-FR" dirty="0"/>
          </a:p>
          <a:p>
            <a:pPr marL="457200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62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Luxembourgish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40" y="1801874"/>
            <a:ext cx="8338250" cy="43513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GB" b="1" dirty="0"/>
              <a:t>Three official languages: Luxembourgish, French, German</a:t>
            </a:r>
          </a:p>
          <a:p>
            <a:pPr marL="457200" lvl="1" indent="0">
              <a:buNone/>
              <a:defRPr/>
            </a:pPr>
            <a:endParaRPr lang="en-GB" b="1" dirty="0"/>
          </a:p>
          <a:p>
            <a:pPr lvl="1">
              <a:defRPr/>
            </a:pPr>
            <a:r>
              <a:rPr lang="en-GB" b="1" dirty="0"/>
              <a:t>Employment mobility:</a:t>
            </a:r>
          </a:p>
          <a:p>
            <a:pPr lvl="2"/>
            <a:r>
              <a:rPr lang="fr-FR" dirty="0"/>
              <a:t>the </a:t>
            </a:r>
            <a:r>
              <a:rPr lang="fr-FR" dirty="0" err="1"/>
              <a:t>biggest</a:t>
            </a:r>
            <a:r>
              <a:rPr lang="fr-FR" dirty="0"/>
              <a:t> group in the labour force in Luxembourg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of cross-border </a:t>
            </a:r>
            <a:r>
              <a:rPr lang="fr-FR" dirty="0" err="1"/>
              <a:t>employees</a:t>
            </a:r>
            <a:r>
              <a:rPr lang="fr-FR" dirty="0"/>
              <a:t> and </a:t>
            </a:r>
            <a:r>
              <a:rPr lang="fr-FR" dirty="0" err="1"/>
              <a:t>workers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Greater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 (</a:t>
            </a:r>
            <a:r>
              <a:rPr lang="fr-FR" dirty="0" err="1"/>
              <a:t>Brosius</a:t>
            </a:r>
            <a:r>
              <a:rPr lang="fr-FR" dirty="0"/>
              <a:t> et al. 2014)</a:t>
            </a:r>
          </a:p>
          <a:p>
            <a:pPr lvl="2">
              <a:defRPr/>
            </a:pPr>
            <a:endParaRPr lang="en-GB" b="1" dirty="0"/>
          </a:p>
          <a:p>
            <a:pPr lvl="1">
              <a:defRPr/>
            </a:pPr>
            <a:r>
              <a:rPr lang="en-GB" b="1" dirty="0"/>
              <a:t>Student mobility:</a:t>
            </a:r>
          </a:p>
          <a:p>
            <a:pPr lvl="2">
              <a:defRPr/>
            </a:pPr>
            <a:r>
              <a:rPr lang="en-US" dirty="0"/>
              <a:t>75 % of all enrolled in tertiary education study abroad</a:t>
            </a:r>
          </a:p>
          <a:p>
            <a:pPr lvl="2">
              <a:defRPr/>
            </a:pPr>
            <a:r>
              <a:rPr lang="en-US" dirty="0"/>
              <a:t>+ 50% of students enrolled have no LU nationality</a:t>
            </a:r>
          </a:p>
          <a:p>
            <a:pPr lvl="2">
              <a:defRPr/>
            </a:pPr>
            <a:r>
              <a:rPr lang="en-US" dirty="0"/>
              <a:t>an obligatory semester abroad for undergraduates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565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40" y="1801874"/>
            <a:ext cx="8718260" cy="4351338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en-GB" dirty="0"/>
              <a:t>Resource (proxy for openness, creativity, etc., </a:t>
            </a:r>
            <a:r>
              <a:rPr lang="fr-FR" dirty="0"/>
              <a:t>Di Pietro 2013)</a:t>
            </a:r>
            <a:endParaRPr lang="en-GB" dirty="0"/>
          </a:p>
          <a:p>
            <a:pPr lvl="1">
              <a:defRPr/>
            </a:pPr>
            <a:r>
              <a:rPr lang="en-GB" dirty="0"/>
              <a:t>Successful </a:t>
            </a:r>
          </a:p>
          <a:p>
            <a:pPr lvl="1">
              <a:defRPr/>
            </a:pPr>
            <a:r>
              <a:rPr lang="en-GB" dirty="0"/>
              <a:t>“Cool” / youth practice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Construct (vs. migration)</a:t>
            </a:r>
          </a:p>
          <a:p>
            <a:pPr lvl="1">
              <a:defRPr/>
            </a:pPr>
            <a:r>
              <a:rPr lang="en-GB" dirty="0"/>
              <a:t>Tool (shortages in the EU labour market, knowledge economy, human capital)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200" dirty="0"/>
              <a:t>“</a:t>
            </a:r>
            <a:r>
              <a:rPr lang="fr-FR" sz="2200" dirty="0" err="1"/>
              <a:t>Although</a:t>
            </a:r>
            <a:r>
              <a:rPr lang="fr-FR" sz="2200" dirty="0"/>
              <a:t> </a:t>
            </a:r>
            <a:r>
              <a:rPr lang="fr-FR" sz="2200" dirty="0" err="1"/>
              <a:t>geographic</a:t>
            </a:r>
            <a:r>
              <a:rPr lang="fr-FR" sz="2200" dirty="0"/>
              <a:t> mobility </a:t>
            </a:r>
            <a:r>
              <a:rPr lang="fr-FR" sz="2200" dirty="0" err="1"/>
              <a:t>is</a:t>
            </a:r>
            <a:r>
              <a:rPr lang="fr-FR" sz="2200" dirty="0"/>
              <a:t> not a goal in </a:t>
            </a:r>
            <a:r>
              <a:rPr lang="fr-FR" sz="2200" dirty="0" err="1"/>
              <a:t>itself</a:t>
            </a:r>
            <a:r>
              <a:rPr lang="fr-FR" sz="2200" dirty="0"/>
              <a:t>, </a:t>
            </a:r>
            <a:r>
              <a:rPr lang="fr-FR" sz="2200" dirty="0" err="1"/>
              <a:t>it</a:t>
            </a:r>
            <a:r>
              <a:rPr lang="fr-FR" sz="2200" dirty="0"/>
              <a:t> </a:t>
            </a:r>
            <a:r>
              <a:rPr lang="fr-FR" sz="2200" dirty="0" err="1"/>
              <a:t>may</a:t>
            </a:r>
            <a:r>
              <a:rPr lang="fr-FR" sz="2200" dirty="0"/>
              <a:t> </a:t>
            </a:r>
            <a:r>
              <a:rPr lang="fr-FR" sz="2200" dirty="0" err="1"/>
              <a:t>offer</a:t>
            </a:r>
            <a:r>
              <a:rPr lang="fr-FR" sz="2200" dirty="0"/>
              <a:t> 	people </a:t>
            </a:r>
            <a:r>
              <a:rPr lang="fr-FR" sz="2200" dirty="0" err="1"/>
              <a:t>better</a:t>
            </a:r>
            <a:r>
              <a:rPr lang="fr-FR" sz="2200" dirty="0"/>
              <a:t> career prospects or </a:t>
            </a:r>
            <a:r>
              <a:rPr lang="fr-FR" sz="2200" dirty="0" err="1"/>
              <a:t>professional</a:t>
            </a:r>
            <a:r>
              <a:rPr lang="fr-FR" sz="2200" dirty="0"/>
              <a:t> alternatives.” 	</a:t>
            </a:r>
            <a:r>
              <a:rPr lang="en-GB" sz="2200" dirty="0"/>
              <a:t>(</a:t>
            </a:r>
            <a:r>
              <a:rPr lang="fr-FR" sz="2200" dirty="0"/>
              <a:t>COM 72 2002</a:t>
            </a:r>
            <a:r>
              <a:rPr lang="en-GB" sz="2200" dirty="0"/>
              <a:t>)</a:t>
            </a:r>
          </a:p>
          <a:p>
            <a:pPr marL="457200" lvl="1" indent="0">
              <a:buNone/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Different types of mobility</a:t>
            </a:r>
          </a:p>
          <a:p>
            <a:pPr lvl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48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8250" y="1450428"/>
            <a:ext cx="7593750" cy="485577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37C010-D568-CB43-8AF7-805AB4D4A399}"/>
              </a:ext>
            </a:extLst>
          </p:cNvPr>
          <p:cNvSpPr txBox="1">
            <a:spLocks/>
          </p:cNvSpPr>
          <p:nvPr/>
        </p:nvSpPr>
        <p:spPr>
          <a:xfrm>
            <a:off x="457200" y="23509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625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II  Project MOVE</a:t>
            </a:r>
          </a:p>
          <a:p>
            <a:r>
              <a:rPr lang="en-US" altLang="fr-FR" sz="3000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(May 2015 – April 2018)</a:t>
            </a:r>
          </a:p>
        </p:txBody>
      </p:sp>
    </p:spTree>
    <p:extLst>
      <p:ext uri="{BB962C8B-B14F-4D97-AF65-F5344CB8AC3E}">
        <p14:creationId xmlns:p14="http://schemas.microsoft.com/office/powerpoint/2010/main" val="192775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B8792F86-6E07-BA40-B897-4111557AB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C2AE4-A4DD-474D-A764-8F3FC936A248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CBE79D-C869-A04E-862F-523389B608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"/>
            <a:ext cx="8515350" cy="635635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122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B8792F86-6E07-BA40-B897-4111557AB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C2AE4-A4DD-474D-A764-8F3FC936A248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4" name="case studies.pdf">
            <a:extLst>
              <a:ext uri="{FF2B5EF4-FFF2-40B4-BE49-F238E27FC236}">
                <a16:creationId xmlns:a16="http://schemas.microsoft.com/office/drawing/2014/main" id="{5013C466-5E1B-2D4D-8F63-BB1D2C5265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87" y="1017641"/>
            <a:ext cx="6573069" cy="494956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9031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6976E931-4D5D-DE42-9266-835990FC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922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fr-FR" sz="4900" dirty="0">
                <a:solidFill>
                  <a:srgbClr val="F7950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III  </a:t>
            </a:r>
            <a:r>
              <a:rPr lang="en-US" altLang="fr-FR" sz="4900" dirty="0">
                <a:solidFill>
                  <a:srgbClr val="F79505"/>
                </a:solidFill>
                <a:latin typeface="Cambria" panose="02040503050406030204" pitchFamily="18" charset="0"/>
              </a:rPr>
              <a:t>Data</a:t>
            </a:r>
            <a:endParaRPr lang="en-US" altLang="fr-FR" dirty="0">
              <a:solidFill>
                <a:srgbClr val="F79505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23BF70E3-72E7-BB4D-A956-A18CFE262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08BC0-F6AB-7644-9A53-8F369E672106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5C17931-1973-7940-A79E-67314371444E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8525</TotalTime>
  <Words>1117</Words>
  <Application>Microsoft Macintosh PowerPoint</Application>
  <PresentationFormat>On-screen Show (4:3)</PresentationFormat>
  <Paragraphs>206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Office Theme</vt:lpstr>
      <vt:lpstr>Youth Mobility – experiencing (un)certainties </vt:lpstr>
      <vt:lpstr>Overview</vt:lpstr>
      <vt:lpstr>PowerPoint Presentation</vt:lpstr>
      <vt:lpstr>Luxembourgish context</vt:lpstr>
      <vt:lpstr>Mobility</vt:lpstr>
      <vt:lpstr>PowerPoint Presentation</vt:lpstr>
      <vt:lpstr>PowerPoint Presentation</vt:lpstr>
      <vt:lpstr>PowerPoint Presentation</vt:lpstr>
      <vt:lpstr>III  Data</vt:lpstr>
      <vt:lpstr>Data</vt:lpstr>
      <vt:lpstr> IV  Results</vt:lpstr>
      <vt:lpstr> Interviews</vt:lpstr>
      <vt:lpstr>Security – economy</vt:lpstr>
      <vt:lpstr>Security – economy</vt:lpstr>
      <vt:lpstr>Security – economy</vt:lpstr>
      <vt:lpstr>Security - body</vt:lpstr>
      <vt:lpstr>Security - body</vt:lpstr>
      <vt:lpstr>Security - body</vt:lpstr>
      <vt:lpstr>Safety</vt:lpstr>
      <vt:lpstr>Safety</vt:lpstr>
      <vt:lpstr>Safety</vt:lpstr>
      <vt:lpstr> Survey</vt:lpstr>
      <vt:lpstr>Main hindering factors *mobile: at least 2 weeks abroad other than holiday or family visit (only with at least one answer; multiple answer)</vt:lpstr>
      <vt:lpstr> V  Discussion</vt:lpstr>
      <vt:lpstr>Mobility is an adventure </vt:lpstr>
      <vt:lpstr>Mobility is an adventure (?)  - finances - accommodation - struggle in new system</vt:lpstr>
      <vt:lpstr>Mobility / migration… and the difference is?  - different mobilities - way to survive - boundaries by labeling </vt:lpstr>
      <vt:lpstr> Mobility imperative … costs a lot … but whom? State? Young people? Families?  </vt:lpstr>
      <vt:lpstr>Thank you for your attention!</vt:lpstr>
      <vt:lpstr>Literature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Weiler</dc:creator>
  <cp:lastModifiedBy>EKM</cp:lastModifiedBy>
  <cp:revision>133</cp:revision>
  <cp:lastPrinted>2018-03-07T20:15:06Z</cp:lastPrinted>
  <dcterms:created xsi:type="dcterms:W3CDTF">2015-06-26T09:41:23Z</dcterms:created>
  <dcterms:modified xsi:type="dcterms:W3CDTF">2018-03-29T12:11:52Z</dcterms:modified>
</cp:coreProperties>
</file>