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handoutMasterIdLst>
    <p:handoutMasterId r:id="rId19"/>
  </p:handoutMasterIdLst>
  <p:sldIdLst>
    <p:sldId id="256" r:id="rId2"/>
    <p:sldId id="291" r:id="rId3"/>
    <p:sldId id="276" r:id="rId4"/>
    <p:sldId id="317" r:id="rId5"/>
    <p:sldId id="298" r:id="rId6"/>
    <p:sldId id="297" r:id="rId7"/>
    <p:sldId id="318" r:id="rId8"/>
    <p:sldId id="319" r:id="rId9"/>
    <p:sldId id="308" r:id="rId10"/>
    <p:sldId id="321" r:id="rId11"/>
    <p:sldId id="324" r:id="rId12"/>
    <p:sldId id="322" r:id="rId13"/>
    <p:sldId id="330" r:id="rId14"/>
    <p:sldId id="329" r:id="rId15"/>
    <p:sldId id="331" r:id="rId16"/>
    <p:sldId id="316" r:id="rId17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Volha VYSOTSKAYA" initials="" lastIdx="0" clrIdx="0"/>
  <p:cmAuthor id="1" name="Michaela Scheid" initials="MS" lastIdx="2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2559"/>
    <a:srgbClr val="F194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ittlere Formatvorlage 2 - Akz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843" autoAdjust="0"/>
    <p:restoredTop sz="90015" autoAdjust="0"/>
  </p:normalViewPr>
  <p:slideViewPr>
    <p:cSldViewPr snapToGrid="0">
      <p:cViewPr varScale="1">
        <p:scale>
          <a:sx n="100" d="100"/>
          <a:sy n="100" d="100"/>
        </p:scale>
        <p:origin x="1264" y="1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969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>
        <p:scale>
          <a:sx n="99" d="100"/>
          <a:sy n="99" d="100"/>
        </p:scale>
        <p:origin x="-3888" y="-8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dirty="0"/>
              <a:t>UL students (WS 2016/2017), in %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Lux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Bachelor (N=3007)</c:v>
                </c:pt>
                <c:pt idx="1">
                  <c:v>Master (N=1525)</c:v>
                </c:pt>
                <c:pt idx="2">
                  <c:v>PhD (N=637)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58</c:v>
                </c:pt>
                <c:pt idx="1">
                  <c:v>25</c:v>
                </c:pt>
                <c:pt idx="2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D5E-5740-98CD-08BCE6F6F71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EU 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Bachelor (N=3007)</c:v>
                </c:pt>
                <c:pt idx="1">
                  <c:v>Master (N=1525)</c:v>
                </c:pt>
                <c:pt idx="2">
                  <c:v>PhD (N=637)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35</c:v>
                </c:pt>
                <c:pt idx="1">
                  <c:v>49</c:v>
                </c:pt>
                <c:pt idx="2">
                  <c:v>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D5E-5740-98CD-08BCE6F6F718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non EU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Bachelor (N=3007)</c:v>
                </c:pt>
                <c:pt idx="1">
                  <c:v>Master (N=1525)</c:v>
                </c:pt>
                <c:pt idx="2">
                  <c:v>PhD (N=637)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7</c:v>
                </c:pt>
                <c:pt idx="1">
                  <c:v>26</c:v>
                </c:pt>
                <c:pt idx="2">
                  <c:v>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D5E-5740-98CD-08BCE6F6F718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810717568"/>
        <c:axId val="811286096"/>
      </c:barChart>
      <c:catAx>
        <c:axId val="8107175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811286096"/>
        <c:crosses val="autoZero"/>
        <c:auto val="1"/>
        <c:lblAlgn val="ctr"/>
        <c:lblOffset val="100"/>
        <c:noMultiLvlLbl val="0"/>
      </c:catAx>
      <c:valAx>
        <c:axId val="8112860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8107175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24CD220-6DD0-E147-811E-17DC843D30BD}" type="doc">
      <dgm:prSet loTypeId="urn:microsoft.com/office/officeart/2005/8/layout/hierarchy4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C71D96E-BAE4-DE4C-B4A7-675BC6B85201}">
      <dgm:prSet phldrT="[Text]"/>
      <dgm:spPr/>
      <dgm:t>
        <a:bodyPr/>
        <a:lstStyle/>
        <a:p>
          <a:r>
            <a:rPr lang="en-US" dirty="0">
              <a:solidFill>
                <a:srgbClr val="000000"/>
              </a:solidFill>
            </a:rPr>
            <a:t>student mobility</a:t>
          </a:r>
        </a:p>
      </dgm:t>
    </dgm:pt>
    <dgm:pt modelId="{A515B89A-F099-684E-9B2C-E818FB1E4205}" type="parTrans" cxnId="{468E9002-D015-B744-9151-FE2388B652F7}">
      <dgm:prSet/>
      <dgm:spPr/>
      <dgm:t>
        <a:bodyPr/>
        <a:lstStyle/>
        <a:p>
          <a:endParaRPr lang="en-US"/>
        </a:p>
      </dgm:t>
    </dgm:pt>
    <dgm:pt modelId="{C51B1D3F-E09E-5D45-8E04-75C7AE19802D}" type="sibTrans" cxnId="{468E9002-D015-B744-9151-FE2388B652F7}">
      <dgm:prSet/>
      <dgm:spPr/>
      <dgm:t>
        <a:bodyPr/>
        <a:lstStyle/>
        <a:p>
          <a:endParaRPr lang="en-US"/>
        </a:p>
      </dgm:t>
    </dgm:pt>
    <dgm:pt modelId="{52B22417-3473-3843-8387-4B0FC9E3F6E2}">
      <dgm:prSet phldrT="[Text]"/>
      <dgm:spPr/>
      <dgm:t>
        <a:bodyPr/>
        <a:lstStyle/>
        <a:p>
          <a:r>
            <a:rPr lang="en-US" dirty="0">
              <a:solidFill>
                <a:srgbClr val="000000"/>
              </a:solidFill>
            </a:rPr>
            <a:t>degree mobility</a:t>
          </a:r>
        </a:p>
      </dgm:t>
    </dgm:pt>
    <dgm:pt modelId="{45A2530D-BB70-1C48-BE14-88EB545B6A74}" type="parTrans" cxnId="{3C874662-1D63-F441-B97B-DCD0A70503FA}">
      <dgm:prSet/>
      <dgm:spPr/>
      <dgm:t>
        <a:bodyPr/>
        <a:lstStyle/>
        <a:p>
          <a:endParaRPr lang="en-US"/>
        </a:p>
      </dgm:t>
    </dgm:pt>
    <dgm:pt modelId="{A50D076B-66E2-D64F-B01F-CE88DF2D429C}" type="sibTrans" cxnId="{3C874662-1D63-F441-B97B-DCD0A70503FA}">
      <dgm:prSet/>
      <dgm:spPr/>
      <dgm:t>
        <a:bodyPr/>
        <a:lstStyle/>
        <a:p>
          <a:endParaRPr lang="en-US"/>
        </a:p>
      </dgm:t>
    </dgm:pt>
    <dgm:pt modelId="{BEE11D9F-A140-6C4B-A1E7-D648179CC45A}">
      <dgm:prSet phldrT="[Text]"/>
      <dgm:spPr/>
      <dgm:t>
        <a:bodyPr/>
        <a:lstStyle/>
        <a:p>
          <a:r>
            <a:rPr lang="en-US" dirty="0">
              <a:solidFill>
                <a:srgbClr val="000000"/>
              </a:solidFill>
            </a:rPr>
            <a:t>credit mobility</a:t>
          </a:r>
        </a:p>
      </dgm:t>
    </dgm:pt>
    <dgm:pt modelId="{21DB4573-EB31-F144-86FF-AFDD5F40DA14}" type="parTrans" cxnId="{3C1E49F1-3D70-884A-B480-C943E4679401}">
      <dgm:prSet/>
      <dgm:spPr/>
      <dgm:t>
        <a:bodyPr/>
        <a:lstStyle/>
        <a:p>
          <a:endParaRPr lang="en-US"/>
        </a:p>
      </dgm:t>
    </dgm:pt>
    <dgm:pt modelId="{391104AA-418B-FD4C-955D-BA37258F9895}" type="sibTrans" cxnId="{3C1E49F1-3D70-884A-B480-C943E4679401}">
      <dgm:prSet/>
      <dgm:spPr/>
      <dgm:t>
        <a:bodyPr/>
        <a:lstStyle/>
        <a:p>
          <a:endParaRPr lang="en-US"/>
        </a:p>
      </dgm:t>
    </dgm:pt>
    <dgm:pt modelId="{2A3030CB-ABE4-2848-B50B-F5FB5FCEEB59}">
      <dgm:prSet phldrT="[Text]"/>
      <dgm:spPr/>
      <dgm:t>
        <a:bodyPr/>
        <a:lstStyle/>
        <a:p>
          <a:r>
            <a:rPr lang="en-US" dirty="0">
              <a:solidFill>
                <a:srgbClr val="000000"/>
              </a:solidFill>
            </a:rPr>
            <a:t>part of programme abroad</a:t>
          </a:r>
        </a:p>
      </dgm:t>
    </dgm:pt>
    <dgm:pt modelId="{3CD05C3E-8D0B-4C44-990B-AEC6EB128744}" type="parTrans" cxnId="{ACF16ACD-246A-C748-A51E-B7DB75BF9853}">
      <dgm:prSet/>
      <dgm:spPr/>
      <dgm:t>
        <a:bodyPr/>
        <a:lstStyle/>
        <a:p>
          <a:endParaRPr lang="en-US"/>
        </a:p>
      </dgm:t>
    </dgm:pt>
    <dgm:pt modelId="{A0309F6A-9B7A-3142-9358-FE8B6C28D67E}" type="sibTrans" cxnId="{ACF16ACD-246A-C748-A51E-B7DB75BF9853}">
      <dgm:prSet/>
      <dgm:spPr/>
      <dgm:t>
        <a:bodyPr/>
        <a:lstStyle/>
        <a:p>
          <a:endParaRPr lang="en-US"/>
        </a:p>
      </dgm:t>
    </dgm:pt>
    <dgm:pt modelId="{81CFDE23-78F6-4E43-BAF6-39E9C45B2B77}">
      <dgm:prSet phldrT="[Text]"/>
      <dgm:spPr/>
      <dgm:t>
        <a:bodyPr/>
        <a:lstStyle/>
        <a:p>
          <a:r>
            <a:rPr lang="en-US" dirty="0">
              <a:solidFill>
                <a:srgbClr val="000000"/>
              </a:solidFill>
            </a:rPr>
            <a:t>complete programme abroad</a:t>
          </a:r>
        </a:p>
      </dgm:t>
    </dgm:pt>
    <dgm:pt modelId="{39F14E25-5133-0048-A1B1-3C36E61FF133}" type="sibTrans" cxnId="{98D26AF9-2963-5D40-BC3A-B9FA20A154D2}">
      <dgm:prSet/>
      <dgm:spPr/>
      <dgm:t>
        <a:bodyPr/>
        <a:lstStyle/>
        <a:p>
          <a:endParaRPr lang="en-US"/>
        </a:p>
      </dgm:t>
    </dgm:pt>
    <dgm:pt modelId="{7F0FA96E-3627-E748-80F9-EF0D7B49A41A}" type="parTrans" cxnId="{98D26AF9-2963-5D40-BC3A-B9FA20A154D2}">
      <dgm:prSet/>
      <dgm:spPr/>
      <dgm:t>
        <a:bodyPr/>
        <a:lstStyle/>
        <a:p>
          <a:endParaRPr lang="en-US"/>
        </a:p>
      </dgm:t>
    </dgm:pt>
    <dgm:pt modelId="{1852AB0B-CEAE-234E-A863-92C6BF98D99F}" type="pres">
      <dgm:prSet presAssocID="{F24CD220-6DD0-E147-811E-17DC843D30BD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71F33437-DE7D-3D4E-AE1F-995D1EEFB816}" type="pres">
      <dgm:prSet presAssocID="{1C71D96E-BAE4-DE4C-B4A7-675BC6B85201}" presName="vertOne" presStyleCnt="0"/>
      <dgm:spPr/>
    </dgm:pt>
    <dgm:pt modelId="{3FE2A659-A122-4841-9C9A-2858C5662B7F}" type="pres">
      <dgm:prSet presAssocID="{1C71D96E-BAE4-DE4C-B4A7-675BC6B85201}" presName="txOne" presStyleLbl="node0" presStyleIdx="0" presStyleCnt="1" custLinFactNeighborX="-36" custLinFactNeighborY="-628">
        <dgm:presLayoutVars>
          <dgm:chPref val="3"/>
        </dgm:presLayoutVars>
      </dgm:prSet>
      <dgm:spPr/>
    </dgm:pt>
    <dgm:pt modelId="{996E2F9C-DDE1-F342-99FD-00CDD25C0157}" type="pres">
      <dgm:prSet presAssocID="{1C71D96E-BAE4-DE4C-B4A7-675BC6B85201}" presName="parTransOne" presStyleCnt="0"/>
      <dgm:spPr/>
    </dgm:pt>
    <dgm:pt modelId="{8E290C4F-A002-BF43-8101-BBE8AF06C992}" type="pres">
      <dgm:prSet presAssocID="{1C71D96E-BAE4-DE4C-B4A7-675BC6B85201}" presName="horzOne" presStyleCnt="0"/>
      <dgm:spPr/>
    </dgm:pt>
    <dgm:pt modelId="{5E514709-D5CC-574B-9EFF-827594419A52}" type="pres">
      <dgm:prSet presAssocID="{52B22417-3473-3843-8387-4B0FC9E3F6E2}" presName="vertTwo" presStyleCnt="0"/>
      <dgm:spPr/>
    </dgm:pt>
    <dgm:pt modelId="{48215AD2-216D-7044-8450-6BA00F88357E}" type="pres">
      <dgm:prSet presAssocID="{52B22417-3473-3843-8387-4B0FC9E3F6E2}" presName="txTwo" presStyleLbl="node2" presStyleIdx="0" presStyleCnt="2" custScaleX="161314">
        <dgm:presLayoutVars>
          <dgm:chPref val="3"/>
        </dgm:presLayoutVars>
      </dgm:prSet>
      <dgm:spPr/>
    </dgm:pt>
    <dgm:pt modelId="{543276B3-C654-9A46-80C3-11E594A8489B}" type="pres">
      <dgm:prSet presAssocID="{52B22417-3473-3843-8387-4B0FC9E3F6E2}" presName="parTransTwo" presStyleCnt="0"/>
      <dgm:spPr/>
    </dgm:pt>
    <dgm:pt modelId="{294343B0-670E-8C43-84D9-EEA61114AA0E}" type="pres">
      <dgm:prSet presAssocID="{52B22417-3473-3843-8387-4B0FC9E3F6E2}" presName="horzTwo" presStyleCnt="0"/>
      <dgm:spPr/>
    </dgm:pt>
    <dgm:pt modelId="{5B15870A-E7F6-D245-9EB2-1518FB402000}" type="pres">
      <dgm:prSet presAssocID="{81CFDE23-78F6-4E43-BAF6-39E9C45B2B77}" presName="vertThree" presStyleCnt="0"/>
      <dgm:spPr/>
    </dgm:pt>
    <dgm:pt modelId="{A9026637-8EF3-3241-87D7-8D6123AC53CB}" type="pres">
      <dgm:prSet presAssocID="{81CFDE23-78F6-4E43-BAF6-39E9C45B2B77}" presName="txThree" presStyleLbl="node3" presStyleIdx="0" presStyleCnt="2" custScaleX="146894" custLinFactNeighborX="-1649" custLinFactNeighborY="-18321">
        <dgm:presLayoutVars>
          <dgm:chPref val="3"/>
        </dgm:presLayoutVars>
      </dgm:prSet>
      <dgm:spPr/>
    </dgm:pt>
    <dgm:pt modelId="{B4393E43-F465-EF46-BD74-BBB79BCD77D6}" type="pres">
      <dgm:prSet presAssocID="{81CFDE23-78F6-4E43-BAF6-39E9C45B2B77}" presName="horzThree" presStyleCnt="0"/>
      <dgm:spPr/>
    </dgm:pt>
    <dgm:pt modelId="{E8A3775B-6663-8D44-91EA-BF539582A8F8}" type="pres">
      <dgm:prSet presAssocID="{A50D076B-66E2-D64F-B01F-CE88DF2D429C}" presName="sibSpaceTwo" presStyleCnt="0"/>
      <dgm:spPr/>
    </dgm:pt>
    <dgm:pt modelId="{7D0B0F16-9CEA-E542-9DD2-33142CACD10C}" type="pres">
      <dgm:prSet presAssocID="{BEE11D9F-A140-6C4B-A1E7-D648179CC45A}" presName="vertTwo" presStyleCnt="0"/>
      <dgm:spPr/>
    </dgm:pt>
    <dgm:pt modelId="{E2CCE211-D65A-4E47-8E73-C5542CABF176}" type="pres">
      <dgm:prSet presAssocID="{BEE11D9F-A140-6C4B-A1E7-D648179CC45A}" presName="txTwo" presStyleLbl="node2" presStyleIdx="1" presStyleCnt="2" custScaleX="162668">
        <dgm:presLayoutVars>
          <dgm:chPref val="3"/>
        </dgm:presLayoutVars>
      </dgm:prSet>
      <dgm:spPr/>
    </dgm:pt>
    <dgm:pt modelId="{675D2E6E-57CD-5A48-9A9A-6D660535C958}" type="pres">
      <dgm:prSet presAssocID="{BEE11D9F-A140-6C4B-A1E7-D648179CC45A}" presName="parTransTwo" presStyleCnt="0"/>
      <dgm:spPr/>
    </dgm:pt>
    <dgm:pt modelId="{B976F61F-354B-2F46-B035-C2CFBFC25F11}" type="pres">
      <dgm:prSet presAssocID="{BEE11D9F-A140-6C4B-A1E7-D648179CC45A}" presName="horzTwo" presStyleCnt="0"/>
      <dgm:spPr/>
    </dgm:pt>
    <dgm:pt modelId="{982F2FBB-B142-3849-94B9-030B1F84D8A3}" type="pres">
      <dgm:prSet presAssocID="{2A3030CB-ABE4-2848-B50B-F5FB5FCEEB59}" presName="vertThree" presStyleCnt="0"/>
      <dgm:spPr/>
    </dgm:pt>
    <dgm:pt modelId="{EE116016-35E4-784A-8C24-963740ADE7AC}" type="pres">
      <dgm:prSet presAssocID="{2A3030CB-ABE4-2848-B50B-F5FB5FCEEB59}" presName="txThree" presStyleLbl="node3" presStyleIdx="1" presStyleCnt="2" custScaleX="162908" custLinFactNeighborX="2839" custLinFactNeighborY="-18441">
        <dgm:presLayoutVars>
          <dgm:chPref val="3"/>
        </dgm:presLayoutVars>
      </dgm:prSet>
      <dgm:spPr/>
    </dgm:pt>
    <dgm:pt modelId="{D966370D-C2B9-504E-8BBF-4B8DEA443582}" type="pres">
      <dgm:prSet presAssocID="{2A3030CB-ABE4-2848-B50B-F5FB5FCEEB59}" presName="horzThree" presStyleCnt="0"/>
      <dgm:spPr/>
    </dgm:pt>
  </dgm:ptLst>
  <dgm:cxnLst>
    <dgm:cxn modelId="{468E9002-D015-B744-9151-FE2388B652F7}" srcId="{F24CD220-6DD0-E147-811E-17DC843D30BD}" destId="{1C71D96E-BAE4-DE4C-B4A7-675BC6B85201}" srcOrd="0" destOrd="0" parTransId="{A515B89A-F099-684E-9B2C-E818FB1E4205}" sibTransId="{C51B1D3F-E09E-5D45-8E04-75C7AE19802D}"/>
    <dgm:cxn modelId="{BC08F218-1648-4469-9A98-EDED28AC965F}" type="presOf" srcId="{52B22417-3473-3843-8387-4B0FC9E3F6E2}" destId="{48215AD2-216D-7044-8450-6BA00F88357E}" srcOrd="0" destOrd="0" presId="urn:microsoft.com/office/officeart/2005/8/layout/hierarchy4"/>
    <dgm:cxn modelId="{50F0C92A-1B12-4C61-9519-5471B5B25365}" type="presOf" srcId="{1C71D96E-BAE4-DE4C-B4A7-675BC6B85201}" destId="{3FE2A659-A122-4841-9C9A-2858C5662B7F}" srcOrd="0" destOrd="0" presId="urn:microsoft.com/office/officeart/2005/8/layout/hierarchy4"/>
    <dgm:cxn modelId="{8FEA1630-24F6-4889-BE9A-26649DF5B50B}" type="presOf" srcId="{F24CD220-6DD0-E147-811E-17DC843D30BD}" destId="{1852AB0B-CEAE-234E-A863-92C6BF98D99F}" srcOrd="0" destOrd="0" presId="urn:microsoft.com/office/officeart/2005/8/layout/hierarchy4"/>
    <dgm:cxn modelId="{996F4F42-F4C0-42D9-9E4C-B3D682C6278B}" type="presOf" srcId="{2A3030CB-ABE4-2848-B50B-F5FB5FCEEB59}" destId="{EE116016-35E4-784A-8C24-963740ADE7AC}" srcOrd="0" destOrd="0" presId="urn:microsoft.com/office/officeart/2005/8/layout/hierarchy4"/>
    <dgm:cxn modelId="{3C874662-1D63-F441-B97B-DCD0A70503FA}" srcId="{1C71D96E-BAE4-DE4C-B4A7-675BC6B85201}" destId="{52B22417-3473-3843-8387-4B0FC9E3F6E2}" srcOrd="0" destOrd="0" parTransId="{45A2530D-BB70-1C48-BE14-88EB545B6A74}" sibTransId="{A50D076B-66E2-D64F-B01F-CE88DF2D429C}"/>
    <dgm:cxn modelId="{87B5DB78-D6E4-4FB9-9203-26FC0418C5CE}" type="presOf" srcId="{BEE11D9F-A140-6C4B-A1E7-D648179CC45A}" destId="{E2CCE211-D65A-4E47-8E73-C5542CABF176}" srcOrd="0" destOrd="0" presId="urn:microsoft.com/office/officeart/2005/8/layout/hierarchy4"/>
    <dgm:cxn modelId="{5C718FA5-DB16-45EE-AD43-C20B9779F046}" type="presOf" srcId="{81CFDE23-78F6-4E43-BAF6-39E9C45B2B77}" destId="{A9026637-8EF3-3241-87D7-8D6123AC53CB}" srcOrd="0" destOrd="0" presId="urn:microsoft.com/office/officeart/2005/8/layout/hierarchy4"/>
    <dgm:cxn modelId="{ACF16ACD-246A-C748-A51E-B7DB75BF9853}" srcId="{BEE11D9F-A140-6C4B-A1E7-D648179CC45A}" destId="{2A3030CB-ABE4-2848-B50B-F5FB5FCEEB59}" srcOrd="0" destOrd="0" parTransId="{3CD05C3E-8D0B-4C44-990B-AEC6EB128744}" sibTransId="{A0309F6A-9B7A-3142-9358-FE8B6C28D67E}"/>
    <dgm:cxn modelId="{3C1E49F1-3D70-884A-B480-C943E4679401}" srcId="{1C71D96E-BAE4-DE4C-B4A7-675BC6B85201}" destId="{BEE11D9F-A140-6C4B-A1E7-D648179CC45A}" srcOrd="1" destOrd="0" parTransId="{21DB4573-EB31-F144-86FF-AFDD5F40DA14}" sibTransId="{391104AA-418B-FD4C-955D-BA37258F9895}"/>
    <dgm:cxn modelId="{98D26AF9-2963-5D40-BC3A-B9FA20A154D2}" srcId="{52B22417-3473-3843-8387-4B0FC9E3F6E2}" destId="{81CFDE23-78F6-4E43-BAF6-39E9C45B2B77}" srcOrd="0" destOrd="0" parTransId="{7F0FA96E-3627-E748-80F9-EF0D7B49A41A}" sibTransId="{39F14E25-5133-0048-A1B1-3C36E61FF133}"/>
    <dgm:cxn modelId="{E2E6CBAE-2485-47AD-852E-F9D92D15542D}" type="presParOf" srcId="{1852AB0B-CEAE-234E-A863-92C6BF98D99F}" destId="{71F33437-DE7D-3D4E-AE1F-995D1EEFB816}" srcOrd="0" destOrd="0" presId="urn:microsoft.com/office/officeart/2005/8/layout/hierarchy4"/>
    <dgm:cxn modelId="{126180FE-85BB-427A-AFBE-99BA55F7C0BA}" type="presParOf" srcId="{71F33437-DE7D-3D4E-AE1F-995D1EEFB816}" destId="{3FE2A659-A122-4841-9C9A-2858C5662B7F}" srcOrd="0" destOrd="0" presId="urn:microsoft.com/office/officeart/2005/8/layout/hierarchy4"/>
    <dgm:cxn modelId="{0DE96368-B4CC-4C2C-A68D-2C64B38ED1C8}" type="presParOf" srcId="{71F33437-DE7D-3D4E-AE1F-995D1EEFB816}" destId="{996E2F9C-DDE1-F342-99FD-00CDD25C0157}" srcOrd="1" destOrd="0" presId="urn:microsoft.com/office/officeart/2005/8/layout/hierarchy4"/>
    <dgm:cxn modelId="{0985B8CB-428D-4402-94EC-2DD9885711B6}" type="presParOf" srcId="{71F33437-DE7D-3D4E-AE1F-995D1EEFB816}" destId="{8E290C4F-A002-BF43-8101-BBE8AF06C992}" srcOrd="2" destOrd="0" presId="urn:microsoft.com/office/officeart/2005/8/layout/hierarchy4"/>
    <dgm:cxn modelId="{F80500A8-3439-4C44-B038-D56FF0F5ED3E}" type="presParOf" srcId="{8E290C4F-A002-BF43-8101-BBE8AF06C992}" destId="{5E514709-D5CC-574B-9EFF-827594419A52}" srcOrd="0" destOrd="0" presId="urn:microsoft.com/office/officeart/2005/8/layout/hierarchy4"/>
    <dgm:cxn modelId="{57525CD3-FF83-458B-9D54-B75EA0EE4C25}" type="presParOf" srcId="{5E514709-D5CC-574B-9EFF-827594419A52}" destId="{48215AD2-216D-7044-8450-6BA00F88357E}" srcOrd="0" destOrd="0" presId="urn:microsoft.com/office/officeart/2005/8/layout/hierarchy4"/>
    <dgm:cxn modelId="{1E004A9E-8CEC-4572-934F-FEBD59215675}" type="presParOf" srcId="{5E514709-D5CC-574B-9EFF-827594419A52}" destId="{543276B3-C654-9A46-80C3-11E594A8489B}" srcOrd="1" destOrd="0" presId="urn:microsoft.com/office/officeart/2005/8/layout/hierarchy4"/>
    <dgm:cxn modelId="{9D99388B-91B9-468D-98E6-6BC716FE8E2C}" type="presParOf" srcId="{5E514709-D5CC-574B-9EFF-827594419A52}" destId="{294343B0-670E-8C43-84D9-EEA61114AA0E}" srcOrd="2" destOrd="0" presId="urn:microsoft.com/office/officeart/2005/8/layout/hierarchy4"/>
    <dgm:cxn modelId="{07CC17E4-689E-49E4-AA44-471BCB4D9E5F}" type="presParOf" srcId="{294343B0-670E-8C43-84D9-EEA61114AA0E}" destId="{5B15870A-E7F6-D245-9EB2-1518FB402000}" srcOrd="0" destOrd="0" presId="urn:microsoft.com/office/officeart/2005/8/layout/hierarchy4"/>
    <dgm:cxn modelId="{660DA829-783A-485A-BDA5-CF4DDB1E9903}" type="presParOf" srcId="{5B15870A-E7F6-D245-9EB2-1518FB402000}" destId="{A9026637-8EF3-3241-87D7-8D6123AC53CB}" srcOrd="0" destOrd="0" presId="urn:microsoft.com/office/officeart/2005/8/layout/hierarchy4"/>
    <dgm:cxn modelId="{D9FF2F8A-560F-4636-81EE-3362F02BD85C}" type="presParOf" srcId="{5B15870A-E7F6-D245-9EB2-1518FB402000}" destId="{B4393E43-F465-EF46-BD74-BBB79BCD77D6}" srcOrd="1" destOrd="0" presId="urn:microsoft.com/office/officeart/2005/8/layout/hierarchy4"/>
    <dgm:cxn modelId="{231D5698-AFFD-451A-B7DE-5C749907B6AC}" type="presParOf" srcId="{8E290C4F-A002-BF43-8101-BBE8AF06C992}" destId="{E8A3775B-6663-8D44-91EA-BF539582A8F8}" srcOrd="1" destOrd="0" presId="urn:microsoft.com/office/officeart/2005/8/layout/hierarchy4"/>
    <dgm:cxn modelId="{CD1560A6-D136-4B23-90A4-8F5A926B10DF}" type="presParOf" srcId="{8E290C4F-A002-BF43-8101-BBE8AF06C992}" destId="{7D0B0F16-9CEA-E542-9DD2-33142CACD10C}" srcOrd="2" destOrd="0" presId="urn:microsoft.com/office/officeart/2005/8/layout/hierarchy4"/>
    <dgm:cxn modelId="{31A896CB-FB51-4CA2-A2FA-250FEFB60D4C}" type="presParOf" srcId="{7D0B0F16-9CEA-E542-9DD2-33142CACD10C}" destId="{E2CCE211-D65A-4E47-8E73-C5542CABF176}" srcOrd="0" destOrd="0" presId="urn:microsoft.com/office/officeart/2005/8/layout/hierarchy4"/>
    <dgm:cxn modelId="{761055CB-3871-40BB-8F4A-1AD2E028399B}" type="presParOf" srcId="{7D0B0F16-9CEA-E542-9DD2-33142CACD10C}" destId="{675D2E6E-57CD-5A48-9A9A-6D660535C958}" srcOrd="1" destOrd="0" presId="urn:microsoft.com/office/officeart/2005/8/layout/hierarchy4"/>
    <dgm:cxn modelId="{B051D6EA-22EA-403E-AA54-19B50F8E7C03}" type="presParOf" srcId="{7D0B0F16-9CEA-E542-9DD2-33142CACD10C}" destId="{B976F61F-354B-2F46-B035-C2CFBFC25F11}" srcOrd="2" destOrd="0" presId="urn:microsoft.com/office/officeart/2005/8/layout/hierarchy4"/>
    <dgm:cxn modelId="{67FEC9F3-3F3D-4D99-B122-DBA26839D0A8}" type="presParOf" srcId="{B976F61F-354B-2F46-B035-C2CFBFC25F11}" destId="{982F2FBB-B142-3849-94B9-030B1F84D8A3}" srcOrd="0" destOrd="0" presId="urn:microsoft.com/office/officeart/2005/8/layout/hierarchy4"/>
    <dgm:cxn modelId="{B5E2814C-DC1D-44A7-8650-47968718DE9B}" type="presParOf" srcId="{982F2FBB-B142-3849-94B9-030B1F84D8A3}" destId="{EE116016-35E4-784A-8C24-963740ADE7AC}" srcOrd="0" destOrd="0" presId="urn:microsoft.com/office/officeart/2005/8/layout/hierarchy4"/>
    <dgm:cxn modelId="{08D51FA0-B659-4A5B-8297-4221CEF401FF}" type="presParOf" srcId="{982F2FBB-B142-3849-94B9-030B1F84D8A3}" destId="{D966370D-C2B9-504E-8BBF-4B8DEA443582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E2A659-A122-4841-9C9A-2858C5662B7F}">
      <dsp:nvSpPr>
        <dsp:cNvPr id="0" name=""/>
        <dsp:cNvSpPr/>
      </dsp:nvSpPr>
      <dsp:spPr>
        <a:xfrm>
          <a:off x="0" y="0"/>
          <a:ext cx="9137493" cy="79049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>
              <a:solidFill>
                <a:srgbClr val="000000"/>
              </a:solidFill>
            </a:rPr>
            <a:t>student mobility</a:t>
          </a:r>
        </a:p>
      </dsp:txBody>
      <dsp:txXfrm>
        <a:off x="23153" y="23153"/>
        <a:ext cx="9091187" cy="744188"/>
      </dsp:txXfrm>
    </dsp:sp>
    <dsp:sp modelId="{48215AD2-216D-7044-8450-6BA00F88357E}">
      <dsp:nvSpPr>
        <dsp:cNvPr id="0" name=""/>
        <dsp:cNvSpPr/>
      </dsp:nvSpPr>
      <dsp:spPr>
        <a:xfrm>
          <a:off x="12172" y="942713"/>
          <a:ext cx="4234265" cy="79049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>
              <a:solidFill>
                <a:srgbClr val="000000"/>
              </a:solidFill>
            </a:rPr>
            <a:t>degree mobility</a:t>
          </a:r>
        </a:p>
      </dsp:txBody>
      <dsp:txXfrm>
        <a:off x="35325" y="965866"/>
        <a:ext cx="4187959" cy="744188"/>
      </dsp:txXfrm>
    </dsp:sp>
    <dsp:sp modelId="{A9026637-8EF3-3241-87D7-8D6123AC53CB}">
      <dsp:nvSpPr>
        <dsp:cNvPr id="0" name=""/>
        <dsp:cNvSpPr/>
      </dsp:nvSpPr>
      <dsp:spPr>
        <a:xfrm>
          <a:off x="787409" y="1739650"/>
          <a:ext cx="2624859" cy="79049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solidFill>
                <a:srgbClr val="000000"/>
              </a:solidFill>
            </a:rPr>
            <a:t>complete programme abroad</a:t>
          </a:r>
        </a:p>
      </dsp:txBody>
      <dsp:txXfrm>
        <a:off x="810562" y="1762803"/>
        <a:ext cx="2578553" cy="744188"/>
      </dsp:txXfrm>
    </dsp:sp>
    <dsp:sp modelId="{E2CCE211-D65A-4E47-8E73-C5542CABF176}">
      <dsp:nvSpPr>
        <dsp:cNvPr id="0" name=""/>
        <dsp:cNvSpPr/>
      </dsp:nvSpPr>
      <dsp:spPr>
        <a:xfrm>
          <a:off x="4396538" y="942713"/>
          <a:ext cx="4735289" cy="79049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>
              <a:solidFill>
                <a:srgbClr val="000000"/>
              </a:solidFill>
            </a:rPr>
            <a:t>credit mobility</a:t>
          </a:r>
        </a:p>
      </dsp:txBody>
      <dsp:txXfrm>
        <a:off x="4419691" y="965866"/>
        <a:ext cx="4688983" cy="744188"/>
      </dsp:txXfrm>
    </dsp:sp>
    <dsp:sp modelId="{EE116016-35E4-784A-8C24-963740ADE7AC}">
      <dsp:nvSpPr>
        <dsp:cNvPr id="0" name=""/>
        <dsp:cNvSpPr/>
      </dsp:nvSpPr>
      <dsp:spPr>
        <a:xfrm>
          <a:off x="5359405" y="1738701"/>
          <a:ext cx="2911014" cy="79049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solidFill>
                <a:srgbClr val="000000"/>
              </a:solidFill>
            </a:rPr>
            <a:t>part of programme abroad</a:t>
          </a:r>
        </a:p>
      </dsp:txBody>
      <dsp:txXfrm>
        <a:off x="5382558" y="1761854"/>
        <a:ext cx="2864708" cy="7441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DA2017-D10B-6B43-B27E-E95964170F9B}" type="datetimeFigureOut">
              <a:rPr lang="de-DE" smtClean="0"/>
              <a:t>29.03.18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04B3BA-AE5C-0240-A89C-BC69920353D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011185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C1C4BD-5E40-884B-AD04-9FB7934B8568}" type="datetimeFigureOut">
              <a:rPr lang="en-US" smtClean="0"/>
              <a:t>3/29/18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CH"/>
              <a:t>Click to edit Master text styles</a:t>
            </a:r>
          </a:p>
          <a:p>
            <a:pPr lvl="1"/>
            <a:r>
              <a:rPr lang="fr-CH"/>
              <a:t>Second level</a:t>
            </a:r>
          </a:p>
          <a:p>
            <a:pPr lvl="2"/>
            <a:r>
              <a:rPr lang="fr-CH"/>
              <a:t>Third level</a:t>
            </a:r>
          </a:p>
          <a:p>
            <a:pPr lvl="3"/>
            <a:r>
              <a:rPr lang="fr-CH"/>
              <a:t>Fourth level</a:t>
            </a:r>
          </a:p>
          <a:p>
            <a:pPr lvl="4"/>
            <a:r>
              <a:rPr lang="fr-CH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E87B00-B06B-4C46-962B-3797A07676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0692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E87B00-B06B-4C46-962B-3797A076765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41490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>
            <a:extLst>
              <a:ext uri="{FF2B5EF4-FFF2-40B4-BE49-F238E27FC236}">
                <a16:creationId xmlns:a16="http://schemas.microsoft.com/office/drawing/2014/main" id="{61BDE1AF-BCB9-EE4A-BC4C-B408AC42931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2" name="Notes Placeholder 2">
            <a:extLst>
              <a:ext uri="{FF2B5EF4-FFF2-40B4-BE49-F238E27FC236}">
                <a16:creationId xmlns:a16="http://schemas.microsoft.com/office/drawing/2014/main" id="{5EE98BA2-EB6C-6547-BE82-356A367F82A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hu-HU" altLang="fr-FR"/>
          </a:p>
        </p:txBody>
      </p:sp>
      <p:sp>
        <p:nvSpPr>
          <p:cNvPr id="35843" name="Slide Number Placeholder 3">
            <a:extLst>
              <a:ext uri="{FF2B5EF4-FFF2-40B4-BE49-F238E27FC236}">
                <a16:creationId xmlns:a16="http://schemas.microsoft.com/office/drawing/2014/main" id="{5EF5B1CE-4F31-E042-B12A-0C2240ED50A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B1CF63F-5191-224B-93FE-2A7B3FB2AE19}" type="slidenum">
              <a:rPr lang="en-US" altLang="fr-FR"/>
              <a:pPr>
                <a:spcBef>
                  <a:spcPct val="0"/>
                </a:spcBef>
              </a:pPr>
              <a:t>12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196722682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>
            <a:extLst>
              <a:ext uri="{FF2B5EF4-FFF2-40B4-BE49-F238E27FC236}">
                <a16:creationId xmlns:a16="http://schemas.microsoft.com/office/drawing/2014/main" id="{C57AD23F-919D-0245-A9E0-7330B33CF89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4" name="Notes Placeholder 2">
            <a:extLst>
              <a:ext uri="{FF2B5EF4-FFF2-40B4-BE49-F238E27FC236}">
                <a16:creationId xmlns:a16="http://schemas.microsoft.com/office/drawing/2014/main" id="{F09B318D-ABEA-8F4C-972E-E2324C6510A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hu-HU" altLang="fr-FR" dirty="0"/>
          </a:p>
        </p:txBody>
      </p:sp>
      <p:sp>
        <p:nvSpPr>
          <p:cNvPr id="33795" name="Slide Number Placeholder 3">
            <a:extLst>
              <a:ext uri="{FF2B5EF4-FFF2-40B4-BE49-F238E27FC236}">
                <a16:creationId xmlns:a16="http://schemas.microsoft.com/office/drawing/2014/main" id="{A30760EE-E047-0B42-8709-7F230C4276A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C7643D2-3B3F-5C41-8828-FB8123F91EA2}" type="slidenum">
              <a:rPr lang="en-US" altLang="fr-FR"/>
              <a:pPr>
                <a:spcBef>
                  <a:spcPct val="0"/>
                </a:spcBef>
              </a:pPr>
              <a:t>13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70747783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>
            <a:extLst>
              <a:ext uri="{FF2B5EF4-FFF2-40B4-BE49-F238E27FC236}">
                <a16:creationId xmlns:a16="http://schemas.microsoft.com/office/drawing/2014/main" id="{C57AD23F-919D-0245-A9E0-7330B33CF89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4" name="Notes Placeholder 2">
            <a:extLst>
              <a:ext uri="{FF2B5EF4-FFF2-40B4-BE49-F238E27FC236}">
                <a16:creationId xmlns:a16="http://schemas.microsoft.com/office/drawing/2014/main" id="{F09B318D-ABEA-8F4C-972E-E2324C6510A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hu-HU" altLang="fr-FR" dirty="0"/>
          </a:p>
        </p:txBody>
      </p:sp>
      <p:sp>
        <p:nvSpPr>
          <p:cNvPr id="33795" name="Slide Number Placeholder 3">
            <a:extLst>
              <a:ext uri="{FF2B5EF4-FFF2-40B4-BE49-F238E27FC236}">
                <a16:creationId xmlns:a16="http://schemas.microsoft.com/office/drawing/2014/main" id="{A30760EE-E047-0B42-8709-7F230C4276A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C7643D2-3B3F-5C41-8828-FB8123F91EA2}" type="slidenum">
              <a:rPr lang="en-US" altLang="fr-FR"/>
              <a:pPr>
                <a:spcBef>
                  <a:spcPct val="0"/>
                </a:spcBef>
              </a:pPr>
              <a:t>14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76630460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>
            <a:extLst>
              <a:ext uri="{FF2B5EF4-FFF2-40B4-BE49-F238E27FC236}">
                <a16:creationId xmlns:a16="http://schemas.microsoft.com/office/drawing/2014/main" id="{C57AD23F-919D-0245-A9E0-7330B33CF89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4" name="Notes Placeholder 2">
            <a:extLst>
              <a:ext uri="{FF2B5EF4-FFF2-40B4-BE49-F238E27FC236}">
                <a16:creationId xmlns:a16="http://schemas.microsoft.com/office/drawing/2014/main" id="{F09B318D-ABEA-8F4C-972E-E2324C6510A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hu-HU" altLang="fr-FR" dirty="0"/>
          </a:p>
        </p:txBody>
      </p:sp>
      <p:sp>
        <p:nvSpPr>
          <p:cNvPr id="33795" name="Slide Number Placeholder 3">
            <a:extLst>
              <a:ext uri="{FF2B5EF4-FFF2-40B4-BE49-F238E27FC236}">
                <a16:creationId xmlns:a16="http://schemas.microsoft.com/office/drawing/2014/main" id="{A30760EE-E047-0B42-8709-7F230C4276A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C7643D2-3B3F-5C41-8828-FB8123F91EA2}" type="slidenum">
              <a:rPr lang="en-US" altLang="fr-FR"/>
              <a:pPr>
                <a:spcBef>
                  <a:spcPct val="0"/>
                </a:spcBef>
              </a:pPr>
              <a:t>15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34285854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E87B00-B06B-4C46-962B-3797A076765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249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>
            <a:extLst>
              <a:ext uri="{FF2B5EF4-FFF2-40B4-BE49-F238E27FC236}">
                <a16:creationId xmlns:a16="http://schemas.microsoft.com/office/drawing/2014/main" id="{61BDE1AF-BCB9-EE4A-BC4C-B408AC42931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2" name="Notes Placeholder 2">
            <a:extLst>
              <a:ext uri="{FF2B5EF4-FFF2-40B4-BE49-F238E27FC236}">
                <a16:creationId xmlns:a16="http://schemas.microsoft.com/office/drawing/2014/main" id="{5EE98BA2-EB6C-6547-BE82-356A367F82A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hu-HU" altLang="fr-FR"/>
          </a:p>
        </p:txBody>
      </p:sp>
      <p:sp>
        <p:nvSpPr>
          <p:cNvPr id="35843" name="Slide Number Placeholder 3">
            <a:extLst>
              <a:ext uri="{FF2B5EF4-FFF2-40B4-BE49-F238E27FC236}">
                <a16:creationId xmlns:a16="http://schemas.microsoft.com/office/drawing/2014/main" id="{5EF5B1CE-4F31-E042-B12A-0C2240ED50A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B1CF63F-5191-224B-93FE-2A7B3FB2AE19}" type="slidenum">
              <a:rPr lang="en-US" altLang="fr-FR"/>
              <a:pPr>
                <a:spcBef>
                  <a:spcPct val="0"/>
                </a:spcBef>
              </a:pPr>
              <a:t>5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4820596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>
            <a:extLst>
              <a:ext uri="{FF2B5EF4-FFF2-40B4-BE49-F238E27FC236}">
                <a16:creationId xmlns:a16="http://schemas.microsoft.com/office/drawing/2014/main" id="{C57AD23F-919D-0245-A9E0-7330B33CF89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4" name="Notes Placeholder 2">
            <a:extLst>
              <a:ext uri="{FF2B5EF4-FFF2-40B4-BE49-F238E27FC236}">
                <a16:creationId xmlns:a16="http://schemas.microsoft.com/office/drawing/2014/main" id="{F09B318D-ABEA-8F4C-972E-E2324C6510A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hu-HU" altLang="fr-FR"/>
          </a:p>
        </p:txBody>
      </p:sp>
      <p:sp>
        <p:nvSpPr>
          <p:cNvPr id="33795" name="Slide Number Placeholder 3">
            <a:extLst>
              <a:ext uri="{FF2B5EF4-FFF2-40B4-BE49-F238E27FC236}">
                <a16:creationId xmlns:a16="http://schemas.microsoft.com/office/drawing/2014/main" id="{A30760EE-E047-0B42-8709-7F230C4276A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C7643D2-3B3F-5C41-8828-FB8123F91EA2}" type="slidenum">
              <a:rPr lang="en-US" altLang="fr-FR"/>
              <a:pPr>
                <a:spcBef>
                  <a:spcPct val="0"/>
                </a:spcBef>
              </a:pPr>
              <a:t>6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38661499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122253-8770-A948-B388-DB823AB94A0B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850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>
            <a:extLst>
              <a:ext uri="{FF2B5EF4-FFF2-40B4-BE49-F238E27FC236}">
                <a16:creationId xmlns:a16="http://schemas.microsoft.com/office/drawing/2014/main" id="{C57AD23F-919D-0245-A9E0-7330B33CF89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4" name="Notes Placeholder 2">
            <a:extLst>
              <a:ext uri="{FF2B5EF4-FFF2-40B4-BE49-F238E27FC236}">
                <a16:creationId xmlns:a16="http://schemas.microsoft.com/office/drawing/2014/main" id="{F09B318D-ABEA-8F4C-972E-E2324C6510A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hu-HU" altLang="fr-FR"/>
          </a:p>
        </p:txBody>
      </p:sp>
      <p:sp>
        <p:nvSpPr>
          <p:cNvPr id="33795" name="Slide Number Placeholder 3">
            <a:extLst>
              <a:ext uri="{FF2B5EF4-FFF2-40B4-BE49-F238E27FC236}">
                <a16:creationId xmlns:a16="http://schemas.microsoft.com/office/drawing/2014/main" id="{A30760EE-E047-0B42-8709-7F230C4276A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C7643D2-3B3F-5C41-8828-FB8123F91EA2}" type="slidenum">
              <a:rPr lang="en-US" altLang="fr-FR"/>
              <a:pPr>
                <a:spcBef>
                  <a:spcPct val="0"/>
                </a:spcBef>
              </a:pPr>
              <a:t>8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5584013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>
            <a:extLst>
              <a:ext uri="{FF2B5EF4-FFF2-40B4-BE49-F238E27FC236}">
                <a16:creationId xmlns:a16="http://schemas.microsoft.com/office/drawing/2014/main" id="{61BDE1AF-BCB9-EE4A-BC4C-B408AC42931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2" name="Notes Placeholder 2">
            <a:extLst>
              <a:ext uri="{FF2B5EF4-FFF2-40B4-BE49-F238E27FC236}">
                <a16:creationId xmlns:a16="http://schemas.microsoft.com/office/drawing/2014/main" id="{5EE98BA2-EB6C-6547-BE82-356A367F82A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hu-HU" altLang="fr-FR" dirty="0"/>
              <a:t> </a:t>
            </a:r>
          </a:p>
        </p:txBody>
      </p:sp>
      <p:sp>
        <p:nvSpPr>
          <p:cNvPr id="35843" name="Slide Number Placeholder 3">
            <a:extLst>
              <a:ext uri="{FF2B5EF4-FFF2-40B4-BE49-F238E27FC236}">
                <a16:creationId xmlns:a16="http://schemas.microsoft.com/office/drawing/2014/main" id="{5EF5B1CE-4F31-E042-B12A-0C2240ED50A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B1CF63F-5191-224B-93FE-2A7B3FB2AE19}" type="slidenum">
              <a:rPr lang="en-US" altLang="fr-FR"/>
              <a:pPr>
                <a:spcBef>
                  <a:spcPct val="0"/>
                </a:spcBef>
              </a:pPr>
              <a:t>9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38443508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>
            <a:extLst>
              <a:ext uri="{FF2B5EF4-FFF2-40B4-BE49-F238E27FC236}">
                <a16:creationId xmlns:a16="http://schemas.microsoft.com/office/drawing/2014/main" id="{C57AD23F-919D-0245-A9E0-7330B33CF89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4" name="Notes Placeholder 2">
            <a:extLst>
              <a:ext uri="{FF2B5EF4-FFF2-40B4-BE49-F238E27FC236}">
                <a16:creationId xmlns:a16="http://schemas.microsoft.com/office/drawing/2014/main" id="{F09B318D-ABEA-8F4C-972E-E2324C6510A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hu-HU" altLang="fr-FR" dirty="0"/>
          </a:p>
        </p:txBody>
      </p:sp>
      <p:sp>
        <p:nvSpPr>
          <p:cNvPr id="33795" name="Slide Number Placeholder 3">
            <a:extLst>
              <a:ext uri="{FF2B5EF4-FFF2-40B4-BE49-F238E27FC236}">
                <a16:creationId xmlns:a16="http://schemas.microsoft.com/office/drawing/2014/main" id="{A30760EE-E047-0B42-8709-7F230C4276A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C7643D2-3B3F-5C41-8828-FB8123F91EA2}" type="slidenum">
              <a:rPr lang="en-US" altLang="fr-FR"/>
              <a:pPr>
                <a:spcBef>
                  <a:spcPct val="0"/>
                </a:spcBef>
              </a:pPr>
              <a:t>10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134241873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>
            <a:extLst>
              <a:ext uri="{FF2B5EF4-FFF2-40B4-BE49-F238E27FC236}">
                <a16:creationId xmlns:a16="http://schemas.microsoft.com/office/drawing/2014/main" id="{C57AD23F-919D-0245-A9E0-7330B33CF89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4" name="Notes Placeholder 2">
            <a:extLst>
              <a:ext uri="{FF2B5EF4-FFF2-40B4-BE49-F238E27FC236}">
                <a16:creationId xmlns:a16="http://schemas.microsoft.com/office/drawing/2014/main" id="{F09B318D-ABEA-8F4C-972E-E2324C6510A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hu-HU" altLang="fr-FR" dirty="0"/>
          </a:p>
        </p:txBody>
      </p:sp>
      <p:sp>
        <p:nvSpPr>
          <p:cNvPr id="33795" name="Slide Number Placeholder 3">
            <a:extLst>
              <a:ext uri="{FF2B5EF4-FFF2-40B4-BE49-F238E27FC236}">
                <a16:creationId xmlns:a16="http://schemas.microsoft.com/office/drawing/2014/main" id="{A30760EE-E047-0B42-8709-7F230C4276A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C7643D2-3B3F-5C41-8828-FB8123F91EA2}" type="slidenum">
              <a:rPr lang="en-US" altLang="fr-FR"/>
              <a:pPr>
                <a:spcBef>
                  <a:spcPct val="0"/>
                </a:spcBef>
              </a:pPr>
              <a:t>11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37178805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9363" y="1302974"/>
            <a:ext cx="7831718" cy="2523789"/>
          </a:xfrm>
        </p:spPr>
        <p:txBody>
          <a:bodyPr anchor="b"/>
          <a:lstStyle>
            <a:lvl1pPr algn="l">
              <a:defRPr sz="6000">
                <a:solidFill>
                  <a:srgbClr val="162559"/>
                </a:solidFill>
                <a:latin typeface="+mn-lt"/>
              </a:defRPr>
            </a:lvl1pPr>
          </a:lstStyle>
          <a:p>
            <a:r>
              <a:rPr lang="de-DE" dirty="0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9363" y="3918838"/>
            <a:ext cx="7831717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9C867-AA10-42FE-9900-474239875666}" type="datetimeFigureOut">
              <a:rPr lang="de-DE" smtClean="0"/>
              <a:t>29.03.18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372C8-FA9B-496A-8105-5356EB5E347F}" type="slidenum">
              <a:rPr lang="de-DE" smtClean="0"/>
              <a:t>‹#›</a:t>
            </a:fld>
            <a:endParaRPr lang="de-DE"/>
          </a:p>
        </p:txBody>
      </p:sp>
      <p:sp>
        <p:nvSpPr>
          <p:cNvPr id="8" name="Freeform 6"/>
          <p:cNvSpPr>
            <a:spLocks noEditPoints="1"/>
          </p:cNvSpPr>
          <p:nvPr userDrawn="1"/>
        </p:nvSpPr>
        <p:spPr bwMode="auto">
          <a:xfrm>
            <a:off x="742153" y="5896220"/>
            <a:ext cx="1699723" cy="161810"/>
          </a:xfrm>
          <a:custGeom>
            <a:avLst/>
            <a:gdLst>
              <a:gd name="T0" fmla="*/ 401 w 410"/>
              <a:gd name="T1" fmla="*/ 9 h 39"/>
              <a:gd name="T2" fmla="*/ 394 w 410"/>
              <a:gd name="T3" fmla="*/ 21 h 39"/>
              <a:gd name="T4" fmla="*/ 392 w 410"/>
              <a:gd name="T5" fmla="*/ 28 h 39"/>
              <a:gd name="T6" fmla="*/ 381 w 410"/>
              <a:gd name="T7" fmla="*/ 17 h 39"/>
              <a:gd name="T8" fmla="*/ 384 w 410"/>
              <a:gd name="T9" fmla="*/ 28 h 39"/>
              <a:gd name="T10" fmla="*/ 385 w 410"/>
              <a:gd name="T11" fmla="*/ 20 h 39"/>
              <a:gd name="T12" fmla="*/ 370 w 410"/>
              <a:gd name="T13" fmla="*/ 27 h 39"/>
              <a:gd name="T14" fmla="*/ 362 w 410"/>
              <a:gd name="T15" fmla="*/ 26 h 39"/>
              <a:gd name="T16" fmla="*/ 347 w 410"/>
              <a:gd name="T17" fmla="*/ 29 h 39"/>
              <a:gd name="T18" fmla="*/ 350 w 410"/>
              <a:gd name="T19" fmla="*/ 27 h 39"/>
              <a:gd name="T20" fmla="*/ 346 w 410"/>
              <a:gd name="T21" fmla="*/ 4 h 39"/>
              <a:gd name="T22" fmla="*/ 335 w 410"/>
              <a:gd name="T23" fmla="*/ 13 h 39"/>
              <a:gd name="T24" fmla="*/ 321 w 410"/>
              <a:gd name="T25" fmla="*/ 19 h 39"/>
              <a:gd name="T26" fmla="*/ 336 w 410"/>
              <a:gd name="T27" fmla="*/ 23 h 39"/>
              <a:gd name="T28" fmla="*/ 304 w 410"/>
              <a:gd name="T29" fmla="*/ 17 h 39"/>
              <a:gd name="T30" fmla="*/ 315 w 410"/>
              <a:gd name="T31" fmla="*/ 25 h 39"/>
              <a:gd name="T32" fmla="*/ 318 w 410"/>
              <a:gd name="T33" fmla="*/ 18 h 39"/>
              <a:gd name="T34" fmla="*/ 309 w 410"/>
              <a:gd name="T35" fmla="*/ 30 h 39"/>
              <a:gd name="T36" fmla="*/ 295 w 410"/>
              <a:gd name="T37" fmla="*/ 9 h 39"/>
              <a:gd name="T38" fmla="*/ 288 w 410"/>
              <a:gd name="T39" fmla="*/ 35 h 39"/>
              <a:gd name="T40" fmla="*/ 295 w 410"/>
              <a:gd name="T41" fmla="*/ 9 h 39"/>
              <a:gd name="T42" fmla="*/ 280 w 410"/>
              <a:gd name="T43" fmla="*/ 25 h 39"/>
              <a:gd name="T44" fmla="*/ 276 w 410"/>
              <a:gd name="T45" fmla="*/ 30 h 39"/>
              <a:gd name="T46" fmla="*/ 266 w 410"/>
              <a:gd name="T47" fmla="*/ 19 h 39"/>
              <a:gd name="T48" fmla="*/ 260 w 410"/>
              <a:gd name="T49" fmla="*/ 28 h 39"/>
              <a:gd name="T50" fmla="*/ 263 w 410"/>
              <a:gd name="T51" fmla="*/ 9 h 39"/>
              <a:gd name="T52" fmla="*/ 253 w 410"/>
              <a:gd name="T53" fmla="*/ 12 h 39"/>
              <a:gd name="T54" fmla="*/ 234 w 410"/>
              <a:gd name="T55" fmla="*/ 12 h 39"/>
              <a:gd name="T56" fmla="*/ 232 w 410"/>
              <a:gd name="T57" fmla="*/ 35 h 39"/>
              <a:gd name="T58" fmla="*/ 244 w 410"/>
              <a:gd name="T59" fmla="*/ 12 h 39"/>
              <a:gd name="T60" fmla="*/ 229 w 410"/>
              <a:gd name="T61" fmla="*/ 12 h 39"/>
              <a:gd name="T62" fmla="*/ 221 w 410"/>
              <a:gd name="T63" fmla="*/ 20 h 39"/>
              <a:gd name="T64" fmla="*/ 195 w 410"/>
              <a:gd name="T65" fmla="*/ 13 h 39"/>
              <a:gd name="T66" fmla="*/ 198 w 410"/>
              <a:gd name="T67" fmla="*/ 27 h 39"/>
              <a:gd name="T68" fmla="*/ 198 w 410"/>
              <a:gd name="T69" fmla="*/ 9 h 39"/>
              <a:gd name="T70" fmla="*/ 174 w 410"/>
              <a:gd name="T71" fmla="*/ 9 h 39"/>
              <a:gd name="T72" fmla="*/ 186 w 410"/>
              <a:gd name="T73" fmla="*/ 11 h 39"/>
              <a:gd name="T74" fmla="*/ 176 w 410"/>
              <a:gd name="T75" fmla="*/ 25 h 39"/>
              <a:gd name="T76" fmla="*/ 154 w 410"/>
              <a:gd name="T77" fmla="*/ 12 h 39"/>
              <a:gd name="T78" fmla="*/ 148 w 410"/>
              <a:gd name="T79" fmla="*/ 20 h 39"/>
              <a:gd name="T80" fmla="*/ 163 w 410"/>
              <a:gd name="T81" fmla="*/ 19 h 39"/>
              <a:gd name="T82" fmla="*/ 116 w 410"/>
              <a:gd name="T83" fmla="*/ 30 h 39"/>
              <a:gd name="T84" fmla="*/ 122 w 410"/>
              <a:gd name="T85" fmla="*/ 17 h 39"/>
              <a:gd name="T86" fmla="*/ 126 w 410"/>
              <a:gd name="T87" fmla="*/ 17 h 39"/>
              <a:gd name="T88" fmla="*/ 132 w 410"/>
              <a:gd name="T89" fmla="*/ 30 h 39"/>
              <a:gd name="T90" fmla="*/ 128 w 410"/>
              <a:gd name="T91" fmla="*/ 10 h 39"/>
              <a:gd name="T92" fmla="*/ 106 w 410"/>
              <a:gd name="T93" fmla="*/ 9 h 39"/>
              <a:gd name="T94" fmla="*/ 98 w 410"/>
              <a:gd name="T95" fmla="*/ 26 h 39"/>
              <a:gd name="T96" fmla="*/ 68 w 410"/>
              <a:gd name="T97" fmla="*/ 12 h 39"/>
              <a:gd name="T98" fmla="*/ 86 w 410"/>
              <a:gd name="T99" fmla="*/ 30 h 39"/>
              <a:gd name="T100" fmla="*/ 91 w 410"/>
              <a:gd name="T101" fmla="*/ 12 h 39"/>
              <a:gd name="T102" fmla="*/ 76 w 410"/>
              <a:gd name="T103" fmla="*/ 22 h 39"/>
              <a:gd name="T104" fmla="*/ 41 w 410"/>
              <a:gd name="T105" fmla="*/ 9 h 39"/>
              <a:gd name="T106" fmla="*/ 48 w 410"/>
              <a:gd name="T107" fmla="*/ 14 h 39"/>
              <a:gd name="T108" fmla="*/ 64 w 410"/>
              <a:gd name="T109" fmla="*/ 9 h 39"/>
              <a:gd name="T110" fmla="*/ 54 w 410"/>
              <a:gd name="T111" fmla="*/ 22 h 39"/>
              <a:gd name="T112" fmla="*/ 39 w 410"/>
              <a:gd name="T113" fmla="*/ 12 h 39"/>
              <a:gd name="T114" fmla="*/ 7 w 410"/>
              <a:gd name="T115" fmla="*/ 30 h 39"/>
              <a:gd name="T116" fmla="*/ 23 w 410"/>
              <a:gd name="T117" fmla="*/ 30 h 39"/>
              <a:gd name="T118" fmla="*/ 22 w 410"/>
              <a:gd name="T119" fmla="*/ 22 h 39"/>
              <a:gd name="T120" fmla="*/ 9 w 410"/>
              <a:gd name="T121" fmla="*/ 25 h 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410" h="39">
                <a:moveTo>
                  <a:pt x="404" y="30"/>
                </a:moveTo>
                <a:cubicBezTo>
                  <a:pt x="410" y="30"/>
                  <a:pt x="410" y="30"/>
                  <a:pt x="410" y="30"/>
                </a:cubicBezTo>
                <a:cubicBezTo>
                  <a:pt x="410" y="28"/>
                  <a:pt x="410" y="28"/>
                  <a:pt x="410" y="28"/>
                </a:cubicBezTo>
                <a:cubicBezTo>
                  <a:pt x="407" y="27"/>
                  <a:pt x="407" y="27"/>
                  <a:pt x="407" y="27"/>
                </a:cubicBezTo>
                <a:cubicBezTo>
                  <a:pt x="407" y="9"/>
                  <a:pt x="407" y="9"/>
                  <a:pt x="407" y="9"/>
                </a:cubicBezTo>
                <a:cubicBezTo>
                  <a:pt x="404" y="9"/>
                  <a:pt x="404" y="9"/>
                  <a:pt x="404" y="9"/>
                </a:cubicBezTo>
                <a:cubicBezTo>
                  <a:pt x="401" y="9"/>
                  <a:pt x="401" y="9"/>
                  <a:pt x="401" y="9"/>
                </a:cubicBezTo>
                <a:cubicBezTo>
                  <a:pt x="401" y="11"/>
                  <a:pt x="401" y="11"/>
                  <a:pt x="401" y="11"/>
                </a:cubicBezTo>
                <a:cubicBezTo>
                  <a:pt x="404" y="12"/>
                  <a:pt x="404" y="12"/>
                  <a:pt x="404" y="12"/>
                </a:cubicBezTo>
                <a:cubicBezTo>
                  <a:pt x="404" y="24"/>
                  <a:pt x="404" y="24"/>
                  <a:pt x="404" y="24"/>
                </a:cubicBezTo>
                <a:cubicBezTo>
                  <a:pt x="403" y="25"/>
                  <a:pt x="403" y="26"/>
                  <a:pt x="402" y="26"/>
                </a:cubicBezTo>
                <a:cubicBezTo>
                  <a:pt x="401" y="27"/>
                  <a:pt x="400" y="27"/>
                  <a:pt x="398" y="27"/>
                </a:cubicBezTo>
                <a:cubicBezTo>
                  <a:pt x="397" y="27"/>
                  <a:pt x="396" y="27"/>
                  <a:pt x="395" y="26"/>
                </a:cubicBezTo>
                <a:cubicBezTo>
                  <a:pt x="394" y="25"/>
                  <a:pt x="394" y="24"/>
                  <a:pt x="394" y="21"/>
                </a:cubicBezTo>
                <a:cubicBezTo>
                  <a:pt x="394" y="9"/>
                  <a:pt x="394" y="9"/>
                  <a:pt x="394" y="9"/>
                </a:cubicBezTo>
                <a:cubicBezTo>
                  <a:pt x="390" y="9"/>
                  <a:pt x="390" y="9"/>
                  <a:pt x="390" y="9"/>
                </a:cubicBezTo>
                <a:cubicBezTo>
                  <a:pt x="388" y="9"/>
                  <a:pt x="388" y="9"/>
                  <a:pt x="388" y="9"/>
                </a:cubicBezTo>
                <a:cubicBezTo>
                  <a:pt x="388" y="11"/>
                  <a:pt x="388" y="11"/>
                  <a:pt x="388" y="11"/>
                </a:cubicBezTo>
                <a:cubicBezTo>
                  <a:pt x="390" y="12"/>
                  <a:pt x="390" y="12"/>
                  <a:pt x="390" y="12"/>
                </a:cubicBezTo>
                <a:cubicBezTo>
                  <a:pt x="390" y="21"/>
                  <a:pt x="390" y="21"/>
                  <a:pt x="390" y="21"/>
                </a:cubicBezTo>
                <a:cubicBezTo>
                  <a:pt x="390" y="24"/>
                  <a:pt x="391" y="27"/>
                  <a:pt x="392" y="28"/>
                </a:cubicBezTo>
                <a:cubicBezTo>
                  <a:pt x="393" y="30"/>
                  <a:pt x="395" y="30"/>
                  <a:pt x="398" y="30"/>
                </a:cubicBezTo>
                <a:cubicBezTo>
                  <a:pt x="399" y="30"/>
                  <a:pt x="400" y="30"/>
                  <a:pt x="401" y="30"/>
                </a:cubicBezTo>
                <a:cubicBezTo>
                  <a:pt x="402" y="29"/>
                  <a:pt x="403" y="28"/>
                  <a:pt x="404" y="27"/>
                </a:cubicBezTo>
                <a:lnTo>
                  <a:pt x="404" y="30"/>
                </a:lnTo>
                <a:close/>
                <a:moveTo>
                  <a:pt x="380" y="13"/>
                </a:moveTo>
                <a:cubicBezTo>
                  <a:pt x="381" y="14"/>
                  <a:pt x="381" y="15"/>
                  <a:pt x="381" y="17"/>
                </a:cubicBezTo>
                <a:cubicBezTo>
                  <a:pt x="381" y="17"/>
                  <a:pt x="381" y="17"/>
                  <a:pt x="381" y="17"/>
                </a:cubicBezTo>
                <a:cubicBezTo>
                  <a:pt x="371" y="17"/>
                  <a:pt x="371" y="17"/>
                  <a:pt x="371" y="17"/>
                </a:cubicBezTo>
                <a:cubicBezTo>
                  <a:pt x="371" y="17"/>
                  <a:pt x="371" y="17"/>
                  <a:pt x="371" y="17"/>
                </a:cubicBezTo>
                <a:cubicBezTo>
                  <a:pt x="371" y="16"/>
                  <a:pt x="372" y="14"/>
                  <a:pt x="373" y="13"/>
                </a:cubicBezTo>
                <a:cubicBezTo>
                  <a:pt x="374" y="12"/>
                  <a:pt x="375" y="12"/>
                  <a:pt x="376" y="12"/>
                </a:cubicBezTo>
                <a:cubicBezTo>
                  <a:pt x="378" y="12"/>
                  <a:pt x="379" y="12"/>
                  <a:pt x="380" y="13"/>
                </a:cubicBezTo>
                <a:moveTo>
                  <a:pt x="381" y="30"/>
                </a:moveTo>
                <a:cubicBezTo>
                  <a:pt x="383" y="29"/>
                  <a:pt x="384" y="29"/>
                  <a:pt x="384" y="28"/>
                </a:cubicBezTo>
                <a:cubicBezTo>
                  <a:pt x="383" y="25"/>
                  <a:pt x="383" y="25"/>
                  <a:pt x="383" y="25"/>
                </a:cubicBezTo>
                <a:cubicBezTo>
                  <a:pt x="382" y="26"/>
                  <a:pt x="381" y="27"/>
                  <a:pt x="380" y="27"/>
                </a:cubicBezTo>
                <a:cubicBezTo>
                  <a:pt x="379" y="27"/>
                  <a:pt x="378" y="27"/>
                  <a:pt x="377" y="27"/>
                </a:cubicBezTo>
                <a:cubicBezTo>
                  <a:pt x="375" y="27"/>
                  <a:pt x="374" y="27"/>
                  <a:pt x="373" y="25"/>
                </a:cubicBezTo>
                <a:cubicBezTo>
                  <a:pt x="372" y="24"/>
                  <a:pt x="371" y="22"/>
                  <a:pt x="371" y="20"/>
                </a:cubicBezTo>
                <a:cubicBezTo>
                  <a:pt x="371" y="20"/>
                  <a:pt x="371" y="20"/>
                  <a:pt x="371" y="20"/>
                </a:cubicBezTo>
                <a:cubicBezTo>
                  <a:pt x="385" y="20"/>
                  <a:pt x="385" y="20"/>
                  <a:pt x="385" y="20"/>
                </a:cubicBezTo>
                <a:cubicBezTo>
                  <a:pt x="385" y="18"/>
                  <a:pt x="385" y="18"/>
                  <a:pt x="385" y="18"/>
                </a:cubicBezTo>
                <a:cubicBezTo>
                  <a:pt x="385" y="15"/>
                  <a:pt x="384" y="13"/>
                  <a:pt x="383" y="11"/>
                </a:cubicBezTo>
                <a:cubicBezTo>
                  <a:pt x="381" y="9"/>
                  <a:pt x="379" y="9"/>
                  <a:pt x="376" y="9"/>
                </a:cubicBezTo>
                <a:cubicBezTo>
                  <a:pt x="374" y="9"/>
                  <a:pt x="372" y="10"/>
                  <a:pt x="370" y="12"/>
                </a:cubicBezTo>
                <a:cubicBezTo>
                  <a:pt x="368" y="14"/>
                  <a:pt x="367" y="16"/>
                  <a:pt x="367" y="19"/>
                </a:cubicBezTo>
                <a:cubicBezTo>
                  <a:pt x="367" y="20"/>
                  <a:pt x="367" y="20"/>
                  <a:pt x="367" y="20"/>
                </a:cubicBezTo>
                <a:cubicBezTo>
                  <a:pt x="367" y="23"/>
                  <a:pt x="368" y="26"/>
                  <a:pt x="370" y="27"/>
                </a:cubicBezTo>
                <a:cubicBezTo>
                  <a:pt x="372" y="29"/>
                  <a:pt x="374" y="30"/>
                  <a:pt x="377" y="30"/>
                </a:cubicBezTo>
                <a:cubicBezTo>
                  <a:pt x="379" y="30"/>
                  <a:pt x="380" y="30"/>
                  <a:pt x="381" y="30"/>
                </a:cubicBezTo>
                <a:moveTo>
                  <a:pt x="362" y="26"/>
                </a:moveTo>
                <a:cubicBezTo>
                  <a:pt x="359" y="26"/>
                  <a:pt x="359" y="26"/>
                  <a:pt x="359" y="26"/>
                </a:cubicBezTo>
                <a:cubicBezTo>
                  <a:pt x="359" y="30"/>
                  <a:pt x="359" y="30"/>
                  <a:pt x="359" y="30"/>
                </a:cubicBezTo>
                <a:cubicBezTo>
                  <a:pt x="362" y="30"/>
                  <a:pt x="362" y="30"/>
                  <a:pt x="362" y="30"/>
                </a:cubicBezTo>
                <a:lnTo>
                  <a:pt x="362" y="26"/>
                </a:lnTo>
                <a:close/>
                <a:moveTo>
                  <a:pt x="346" y="4"/>
                </a:moveTo>
                <a:cubicBezTo>
                  <a:pt x="346" y="9"/>
                  <a:pt x="346" y="9"/>
                  <a:pt x="346" y="9"/>
                </a:cubicBezTo>
                <a:cubicBezTo>
                  <a:pt x="342" y="9"/>
                  <a:pt x="342" y="9"/>
                  <a:pt x="342" y="9"/>
                </a:cubicBezTo>
                <a:cubicBezTo>
                  <a:pt x="342" y="12"/>
                  <a:pt x="342" y="12"/>
                  <a:pt x="342" y="12"/>
                </a:cubicBezTo>
                <a:cubicBezTo>
                  <a:pt x="346" y="12"/>
                  <a:pt x="346" y="12"/>
                  <a:pt x="346" y="12"/>
                </a:cubicBezTo>
                <a:cubicBezTo>
                  <a:pt x="346" y="25"/>
                  <a:pt x="346" y="25"/>
                  <a:pt x="346" y="25"/>
                </a:cubicBezTo>
                <a:cubicBezTo>
                  <a:pt x="346" y="27"/>
                  <a:pt x="346" y="28"/>
                  <a:pt x="347" y="29"/>
                </a:cubicBezTo>
                <a:cubicBezTo>
                  <a:pt x="348" y="30"/>
                  <a:pt x="349" y="30"/>
                  <a:pt x="351" y="30"/>
                </a:cubicBezTo>
                <a:cubicBezTo>
                  <a:pt x="352" y="30"/>
                  <a:pt x="352" y="30"/>
                  <a:pt x="353" y="30"/>
                </a:cubicBezTo>
                <a:cubicBezTo>
                  <a:pt x="354" y="30"/>
                  <a:pt x="354" y="30"/>
                  <a:pt x="355" y="30"/>
                </a:cubicBezTo>
                <a:cubicBezTo>
                  <a:pt x="354" y="27"/>
                  <a:pt x="354" y="27"/>
                  <a:pt x="354" y="27"/>
                </a:cubicBezTo>
                <a:cubicBezTo>
                  <a:pt x="354" y="27"/>
                  <a:pt x="353" y="27"/>
                  <a:pt x="353" y="27"/>
                </a:cubicBezTo>
                <a:cubicBezTo>
                  <a:pt x="353" y="27"/>
                  <a:pt x="352" y="27"/>
                  <a:pt x="352" y="27"/>
                </a:cubicBezTo>
                <a:cubicBezTo>
                  <a:pt x="351" y="27"/>
                  <a:pt x="351" y="27"/>
                  <a:pt x="350" y="27"/>
                </a:cubicBezTo>
                <a:cubicBezTo>
                  <a:pt x="350" y="26"/>
                  <a:pt x="350" y="26"/>
                  <a:pt x="350" y="25"/>
                </a:cubicBezTo>
                <a:cubicBezTo>
                  <a:pt x="350" y="12"/>
                  <a:pt x="350" y="12"/>
                  <a:pt x="350" y="12"/>
                </a:cubicBezTo>
                <a:cubicBezTo>
                  <a:pt x="354" y="12"/>
                  <a:pt x="354" y="12"/>
                  <a:pt x="354" y="12"/>
                </a:cubicBezTo>
                <a:cubicBezTo>
                  <a:pt x="354" y="9"/>
                  <a:pt x="354" y="9"/>
                  <a:pt x="354" y="9"/>
                </a:cubicBezTo>
                <a:cubicBezTo>
                  <a:pt x="350" y="9"/>
                  <a:pt x="350" y="9"/>
                  <a:pt x="350" y="9"/>
                </a:cubicBezTo>
                <a:cubicBezTo>
                  <a:pt x="350" y="4"/>
                  <a:pt x="350" y="4"/>
                  <a:pt x="350" y="4"/>
                </a:cubicBezTo>
                <a:lnTo>
                  <a:pt x="346" y="4"/>
                </a:lnTo>
                <a:close/>
                <a:moveTo>
                  <a:pt x="326" y="25"/>
                </a:moveTo>
                <a:cubicBezTo>
                  <a:pt x="326" y="24"/>
                  <a:pt x="325" y="22"/>
                  <a:pt x="325" y="20"/>
                </a:cubicBezTo>
                <a:cubicBezTo>
                  <a:pt x="325" y="19"/>
                  <a:pt x="325" y="19"/>
                  <a:pt x="325" y="19"/>
                </a:cubicBezTo>
                <a:cubicBezTo>
                  <a:pt x="325" y="17"/>
                  <a:pt x="326" y="15"/>
                  <a:pt x="326" y="14"/>
                </a:cubicBezTo>
                <a:cubicBezTo>
                  <a:pt x="327" y="12"/>
                  <a:pt x="329" y="12"/>
                  <a:pt x="331" y="12"/>
                </a:cubicBezTo>
                <a:cubicBezTo>
                  <a:pt x="332" y="12"/>
                  <a:pt x="333" y="12"/>
                  <a:pt x="333" y="12"/>
                </a:cubicBezTo>
                <a:cubicBezTo>
                  <a:pt x="334" y="12"/>
                  <a:pt x="335" y="13"/>
                  <a:pt x="335" y="13"/>
                </a:cubicBezTo>
                <a:cubicBezTo>
                  <a:pt x="336" y="16"/>
                  <a:pt x="336" y="16"/>
                  <a:pt x="336" y="16"/>
                </a:cubicBezTo>
                <a:cubicBezTo>
                  <a:pt x="339" y="16"/>
                  <a:pt x="339" y="16"/>
                  <a:pt x="339" y="16"/>
                </a:cubicBezTo>
                <a:cubicBezTo>
                  <a:pt x="339" y="12"/>
                  <a:pt x="339" y="12"/>
                  <a:pt x="339" y="12"/>
                </a:cubicBezTo>
                <a:cubicBezTo>
                  <a:pt x="338" y="11"/>
                  <a:pt x="337" y="10"/>
                  <a:pt x="335" y="9"/>
                </a:cubicBezTo>
                <a:cubicBezTo>
                  <a:pt x="334" y="9"/>
                  <a:pt x="332" y="9"/>
                  <a:pt x="331" y="9"/>
                </a:cubicBezTo>
                <a:cubicBezTo>
                  <a:pt x="328" y="9"/>
                  <a:pt x="325" y="10"/>
                  <a:pt x="324" y="12"/>
                </a:cubicBezTo>
                <a:cubicBezTo>
                  <a:pt x="322" y="14"/>
                  <a:pt x="321" y="16"/>
                  <a:pt x="321" y="19"/>
                </a:cubicBezTo>
                <a:cubicBezTo>
                  <a:pt x="321" y="20"/>
                  <a:pt x="321" y="20"/>
                  <a:pt x="321" y="20"/>
                </a:cubicBezTo>
                <a:cubicBezTo>
                  <a:pt x="321" y="23"/>
                  <a:pt x="322" y="25"/>
                  <a:pt x="324" y="27"/>
                </a:cubicBezTo>
                <a:cubicBezTo>
                  <a:pt x="325" y="29"/>
                  <a:pt x="328" y="30"/>
                  <a:pt x="331" y="30"/>
                </a:cubicBezTo>
                <a:cubicBezTo>
                  <a:pt x="333" y="30"/>
                  <a:pt x="335" y="30"/>
                  <a:pt x="337" y="28"/>
                </a:cubicBezTo>
                <a:cubicBezTo>
                  <a:pt x="338" y="27"/>
                  <a:pt x="339" y="25"/>
                  <a:pt x="339" y="23"/>
                </a:cubicBezTo>
                <a:cubicBezTo>
                  <a:pt x="339" y="23"/>
                  <a:pt x="339" y="23"/>
                  <a:pt x="339" y="23"/>
                </a:cubicBezTo>
                <a:cubicBezTo>
                  <a:pt x="336" y="23"/>
                  <a:pt x="336" y="23"/>
                  <a:pt x="336" y="23"/>
                </a:cubicBezTo>
                <a:cubicBezTo>
                  <a:pt x="336" y="24"/>
                  <a:pt x="335" y="25"/>
                  <a:pt x="334" y="26"/>
                </a:cubicBezTo>
                <a:cubicBezTo>
                  <a:pt x="333" y="27"/>
                  <a:pt x="332" y="27"/>
                  <a:pt x="331" y="27"/>
                </a:cubicBezTo>
                <a:cubicBezTo>
                  <a:pt x="329" y="27"/>
                  <a:pt x="327" y="27"/>
                  <a:pt x="326" y="25"/>
                </a:cubicBezTo>
                <a:moveTo>
                  <a:pt x="312" y="13"/>
                </a:moveTo>
                <a:cubicBezTo>
                  <a:pt x="313" y="14"/>
                  <a:pt x="314" y="15"/>
                  <a:pt x="314" y="17"/>
                </a:cubicBezTo>
                <a:cubicBezTo>
                  <a:pt x="314" y="17"/>
                  <a:pt x="314" y="17"/>
                  <a:pt x="314" y="17"/>
                </a:cubicBezTo>
                <a:cubicBezTo>
                  <a:pt x="304" y="17"/>
                  <a:pt x="304" y="17"/>
                  <a:pt x="304" y="17"/>
                </a:cubicBezTo>
                <a:cubicBezTo>
                  <a:pt x="304" y="17"/>
                  <a:pt x="304" y="17"/>
                  <a:pt x="304" y="17"/>
                </a:cubicBezTo>
                <a:cubicBezTo>
                  <a:pt x="304" y="16"/>
                  <a:pt x="305" y="14"/>
                  <a:pt x="306" y="13"/>
                </a:cubicBezTo>
                <a:cubicBezTo>
                  <a:pt x="306" y="12"/>
                  <a:pt x="308" y="12"/>
                  <a:pt x="309" y="12"/>
                </a:cubicBezTo>
                <a:cubicBezTo>
                  <a:pt x="310" y="12"/>
                  <a:pt x="312" y="12"/>
                  <a:pt x="312" y="13"/>
                </a:cubicBezTo>
                <a:moveTo>
                  <a:pt x="314" y="30"/>
                </a:moveTo>
                <a:cubicBezTo>
                  <a:pt x="315" y="29"/>
                  <a:pt x="316" y="29"/>
                  <a:pt x="317" y="28"/>
                </a:cubicBezTo>
                <a:cubicBezTo>
                  <a:pt x="315" y="25"/>
                  <a:pt x="315" y="25"/>
                  <a:pt x="315" y="25"/>
                </a:cubicBezTo>
                <a:cubicBezTo>
                  <a:pt x="315" y="26"/>
                  <a:pt x="314" y="27"/>
                  <a:pt x="313" y="27"/>
                </a:cubicBezTo>
                <a:cubicBezTo>
                  <a:pt x="312" y="27"/>
                  <a:pt x="311" y="27"/>
                  <a:pt x="309" y="27"/>
                </a:cubicBezTo>
                <a:cubicBezTo>
                  <a:pt x="308" y="27"/>
                  <a:pt x="306" y="27"/>
                  <a:pt x="305" y="25"/>
                </a:cubicBezTo>
                <a:cubicBezTo>
                  <a:pt x="304" y="24"/>
                  <a:pt x="304" y="22"/>
                  <a:pt x="304" y="20"/>
                </a:cubicBezTo>
                <a:cubicBezTo>
                  <a:pt x="304" y="20"/>
                  <a:pt x="304" y="20"/>
                  <a:pt x="304" y="20"/>
                </a:cubicBezTo>
                <a:cubicBezTo>
                  <a:pt x="318" y="20"/>
                  <a:pt x="318" y="20"/>
                  <a:pt x="318" y="20"/>
                </a:cubicBezTo>
                <a:cubicBezTo>
                  <a:pt x="318" y="18"/>
                  <a:pt x="318" y="18"/>
                  <a:pt x="318" y="18"/>
                </a:cubicBezTo>
                <a:cubicBezTo>
                  <a:pt x="318" y="15"/>
                  <a:pt x="317" y="13"/>
                  <a:pt x="315" y="11"/>
                </a:cubicBezTo>
                <a:cubicBezTo>
                  <a:pt x="314" y="9"/>
                  <a:pt x="312" y="9"/>
                  <a:pt x="309" y="9"/>
                </a:cubicBezTo>
                <a:cubicBezTo>
                  <a:pt x="306" y="9"/>
                  <a:pt x="304" y="10"/>
                  <a:pt x="303" y="12"/>
                </a:cubicBezTo>
                <a:cubicBezTo>
                  <a:pt x="301" y="14"/>
                  <a:pt x="300" y="16"/>
                  <a:pt x="300" y="19"/>
                </a:cubicBezTo>
                <a:cubicBezTo>
                  <a:pt x="300" y="20"/>
                  <a:pt x="300" y="20"/>
                  <a:pt x="300" y="20"/>
                </a:cubicBezTo>
                <a:cubicBezTo>
                  <a:pt x="300" y="23"/>
                  <a:pt x="301" y="26"/>
                  <a:pt x="302" y="27"/>
                </a:cubicBezTo>
                <a:cubicBezTo>
                  <a:pt x="304" y="29"/>
                  <a:pt x="307" y="30"/>
                  <a:pt x="309" y="30"/>
                </a:cubicBezTo>
                <a:cubicBezTo>
                  <a:pt x="311" y="30"/>
                  <a:pt x="313" y="30"/>
                  <a:pt x="314" y="30"/>
                </a:cubicBezTo>
                <a:moveTo>
                  <a:pt x="295" y="0"/>
                </a:moveTo>
                <a:cubicBezTo>
                  <a:pt x="291" y="0"/>
                  <a:pt x="291" y="0"/>
                  <a:pt x="291" y="0"/>
                </a:cubicBezTo>
                <a:cubicBezTo>
                  <a:pt x="291" y="3"/>
                  <a:pt x="291" y="3"/>
                  <a:pt x="291" y="3"/>
                </a:cubicBezTo>
                <a:cubicBezTo>
                  <a:pt x="295" y="3"/>
                  <a:pt x="295" y="3"/>
                  <a:pt x="295" y="3"/>
                </a:cubicBezTo>
                <a:lnTo>
                  <a:pt x="295" y="0"/>
                </a:lnTo>
                <a:close/>
                <a:moveTo>
                  <a:pt x="295" y="9"/>
                </a:moveTo>
                <a:cubicBezTo>
                  <a:pt x="288" y="9"/>
                  <a:pt x="288" y="9"/>
                  <a:pt x="288" y="9"/>
                </a:cubicBezTo>
                <a:cubicBezTo>
                  <a:pt x="288" y="11"/>
                  <a:pt x="288" y="11"/>
                  <a:pt x="288" y="11"/>
                </a:cubicBezTo>
                <a:cubicBezTo>
                  <a:pt x="291" y="12"/>
                  <a:pt x="291" y="12"/>
                  <a:pt x="291" y="12"/>
                </a:cubicBezTo>
                <a:cubicBezTo>
                  <a:pt x="291" y="32"/>
                  <a:pt x="291" y="32"/>
                  <a:pt x="291" y="32"/>
                </a:cubicBezTo>
                <a:cubicBezTo>
                  <a:pt x="291" y="33"/>
                  <a:pt x="291" y="34"/>
                  <a:pt x="291" y="35"/>
                </a:cubicBezTo>
                <a:cubicBezTo>
                  <a:pt x="290" y="35"/>
                  <a:pt x="289" y="35"/>
                  <a:pt x="289" y="35"/>
                </a:cubicBezTo>
                <a:cubicBezTo>
                  <a:pt x="288" y="35"/>
                  <a:pt x="288" y="35"/>
                  <a:pt x="288" y="35"/>
                </a:cubicBezTo>
                <a:cubicBezTo>
                  <a:pt x="287" y="35"/>
                  <a:pt x="287" y="35"/>
                  <a:pt x="287" y="35"/>
                </a:cubicBezTo>
                <a:cubicBezTo>
                  <a:pt x="287" y="38"/>
                  <a:pt x="287" y="38"/>
                  <a:pt x="287" y="38"/>
                </a:cubicBezTo>
                <a:cubicBezTo>
                  <a:pt x="287" y="38"/>
                  <a:pt x="287" y="38"/>
                  <a:pt x="288" y="38"/>
                </a:cubicBezTo>
                <a:cubicBezTo>
                  <a:pt x="288" y="39"/>
                  <a:pt x="288" y="39"/>
                  <a:pt x="289" y="39"/>
                </a:cubicBezTo>
                <a:cubicBezTo>
                  <a:pt x="291" y="39"/>
                  <a:pt x="292" y="38"/>
                  <a:pt x="294" y="37"/>
                </a:cubicBezTo>
                <a:cubicBezTo>
                  <a:pt x="295" y="36"/>
                  <a:pt x="295" y="34"/>
                  <a:pt x="295" y="32"/>
                </a:cubicBezTo>
                <a:lnTo>
                  <a:pt x="295" y="9"/>
                </a:lnTo>
                <a:close/>
                <a:moveTo>
                  <a:pt x="270" y="19"/>
                </a:moveTo>
                <a:cubicBezTo>
                  <a:pt x="270" y="17"/>
                  <a:pt x="271" y="15"/>
                  <a:pt x="271" y="14"/>
                </a:cubicBezTo>
                <a:cubicBezTo>
                  <a:pt x="272" y="12"/>
                  <a:pt x="274" y="12"/>
                  <a:pt x="276" y="12"/>
                </a:cubicBezTo>
                <a:cubicBezTo>
                  <a:pt x="278" y="12"/>
                  <a:pt x="279" y="12"/>
                  <a:pt x="280" y="14"/>
                </a:cubicBezTo>
                <a:cubicBezTo>
                  <a:pt x="281" y="15"/>
                  <a:pt x="281" y="17"/>
                  <a:pt x="281" y="19"/>
                </a:cubicBezTo>
                <a:cubicBezTo>
                  <a:pt x="281" y="20"/>
                  <a:pt x="281" y="20"/>
                  <a:pt x="281" y="20"/>
                </a:cubicBezTo>
                <a:cubicBezTo>
                  <a:pt x="281" y="22"/>
                  <a:pt x="281" y="24"/>
                  <a:pt x="280" y="25"/>
                </a:cubicBezTo>
                <a:cubicBezTo>
                  <a:pt x="279" y="27"/>
                  <a:pt x="278" y="27"/>
                  <a:pt x="276" y="27"/>
                </a:cubicBezTo>
                <a:cubicBezTo>
                  <a:pt x="274" y="27"/>
                  <a:pt x="272" y="27"/>
                  <a:pt x="271" y="25"/>
                </a:cubicBezTo>
                <a:cubicBezTo>
                  <a:pt x="271" y="24"/>
                  <a:pt x="270" y="22"/>
                  <a:pt x="270" y="20"/>
                </a:cubicBezTo>
                <a:lnTo>
                  <a:pt x="270" y="19"/>
                </a:lnTo>
                <a:close/>
                <a:moveTo>
                  <a:pt x="266" y="20"/>
                </a:moveTo>
                <a:cubicBezTo>
                  <a:pt x="266" y="23"/>
                  <a:pt x="267" y="25"/>
                  <a:pt x="269" y="27"/>
                </a:cubicBezTo>
                <a:cubicBezTo>
                  <a:pt x="270" y="29"/>
                  <a:pt x="273" y="30"/>
                  <a:pt x="276" y="30"/>
                </a:cubicBezTo>
                <a:cubicBezTo>
                  <a:pt x="279" y="30"/>
                  <a:pt x="281" y="29"/>
                  <a:pt x="283" y="27"/>
                </a:cubicBezTo>
                <a:cubicBezTo>
                  <a:pt x="284" y="25"/>
                  <a:pt x="285" y="23"/>
                  <a:pt x="285" y="20"/>
                </a:cubicBezTo>
                <a:cubicBezTo>
                  <a:pt x="285" y="19"/>
                  <a:pt x="285" y="19"/>
                  <a:pt x="285" y="19"/>
                </a:cubicBezTo>
                <a:cubicBezTo>
                  <a:pt x="285" y="16"/>
                  <a:pt x="284" y="14"/>
                  <a:pt x="283" y="12"/>
                </a:cubicBezTo>
                <a:cubicBezTo>
                  <a:pt x="281" y="10"/>
                  <a:pt x="279" y="9"/>
                  <a:pt x="276" y="9"/>
                </a:cubicBezTo>
                <a:cubicBezTo>
                  <a:pt x="273" y="9"/>
                  <a:pt x="270" y="10"/>
                  <a:pt x="269" y="12"/>
                </a:cubicBezTo>
                <a:cubicBezTo>
                  <a:pt x="267" y="14"/>
                  <a:pt x="266" y="16"/>
                  <a:pt x="266" y="19"/>
                </a:cubicBezTo>
                <a:lnTo>
                  <a:pt x="266" y="20"/>
                </a:lnTo>
                <a:close/>
                <a:moveTo>
                  <a:pt x="253" y="12"/>
                </a:moveTo>
                <a:cubicBezTo>
                  <a:pt x="253" y="27"/>
                  <a:pt x="253" y="27"/>
                  <a:pt x="253" y="27"/>
                </a:cubicBezTo>
                <a:cubicBezTo>
                  <a:pt x="250" y="28"/>
                  <a:pt x="250" y="28"/>
                  <a:pt x="250" y="28"/>
                </a:cubicBezTo>
                <a:cubicBezTo>
                  <a:pt x="250" y="30"/>
                  <a:pt x="250" y="30"/>
                  <a:pt x="250" y="30"/>
                </a:cubicBezTo>
                <a:cubicBezTo>
                  <a:pt x="260" y="30"/>
                  <a:pt x="260" y="30"/>
                  <a:pt x="260" y="30"/>
                </a:cubicBezTo>
                <a:cubicBezTo>
                  <a:pt x="260" y="28"/>
                  <a:pt x="260" y="28"/>
                  <a:pt x="260" y="28"/>
                </a:cubicBezTo>
                <a:cubicBezTo>
                  <a:pt x="257" y="27"/>
                  <a:pt x="257" y="27"/>
                  <a:pt x="257" y="27"/>
                </a:cubicBezTo>
                <a:cubicBezTo>
                  <a:pt x="257" y="15"/>
                  <a:pt x="257" y="15"/>
                  <a:pt x="257" y="15"/>
                </a:cubicBezTo>
                <a:cubicBezTo>
                  <a:pt x="257" y="14"/>
                  <a:pt x="258" y="13"/>
                  <a:pt x="259" y="13"/>
                </a:cubicBezTo>
                <a:cubicBezTo>
                  <a:pt x="259" y="12"/>
                  <a:pt x="260" y="12"/>
                  <a:pt x="261" y="12"/>
                </a:cubicBezTo>
                <a:cubicBezTo>
                  <a:pt x="263" y="12"/>
                  <a:pt x="263" y="12"/>
                  <a:pt x="263" y="12"/>
                </a:cubicBezTo>
                <a:cubicBezTo>
                  <a:pt x="264" y="9"/>
                  <a:pt x="264" y="9"/>
                  <a:pt x="264" y="9"/>
                </a:cubicBezTo>
                <a:cubicBezTo>
                  <a:pt x="264" y="9"/>
                  <a:pt x="264" y="9"/>
                  <a:pt x="263" y="9"/>
                </a:cubicBezTo>
                <a:cubicBezTo>
                  <a:pt x="263" y="9"/>
                  <a:pt x="263" y="9"/>
                  <a:pt x="262" y="9"/>
                </a:cubicBezTo>
                <a:cubicBezTo>
                  <a:pt x="261" y="9"/>
                  <a:pt x="260" y="9"/>
                  <a:pt x="259" y="9"/>
                </a:cubicBezTo>
                <a:cubicBezTo>
                  <a:pt x="258" y="10"/>
                  <a:pt x="258" y="11"/>
                  <a:pt x="257" y="12"/>
                </a:cubicBezTo>
                <a:cubicBezTo>
                  <a:pt x="257" y="9"/>
                  <a:pt x="257" y="9"/>
                  <a:pt x="257" y="9"/>
                </a:cubicBezTo>
                <a:cubicBezTo>
                  <a:pt x="250" y="9"/>
                  <a:pt x="250" y="9"/>
                  <a:pt x="250" y="9"/>
                </a:cubicBezTo>
                <a:cubicBezTo>
                  <a:pt x="250" y="11"/>
                  <a:pt x="250" y="11"/>
                  <a:pt x="250" y="11"/>
                </a:cubicBezTo>
                <a:lnTo>
                  <a:pt x="253" y="12"/>
                </a:lnTo>
                <a:close/>
                <a:moveTo>
                  <a:pt x="243" y="20"/>
                </a:moveTo>
                <a:cubicBezTo>
                  <a:pt x="243" y="22"/>
                  <a:pt x="242" y="24"/>
                  <a:pt x="241" y="25"/>
                </a:cubicBezTo>
                <a:cubicBezTo>
                  <a:pt x="240" y="27"/>
                  <a:pt x="239" y="27"/>
                  <a:pt x="237" y="27"/>
                </a:cubicBezTo>
                <a:cubicBezTo>
                  <a:pt x="236" y="27"/>
                  <a:pt x="235" y="27"/>
                  <a:pt x="234" y="27"/>
                </a:cubicBezTo>
                <a:cubicBezTo>
                  <a:pt x="234" y="26"/>
                  <a:pt x="233" y="26"/>
                  <a:pt x="232" y="25"/>
                </a:cubicBezTo>
                <a:cubicBezTo>
                  <a:pt x="232" y="14"/>
                  <a:pt x="232" y="14"/>
                  <a:pt x="232" y="14"/>
                </a:cubicBezTo>
                <a:cubicBezTo>
                  <a:pt x="233" y="14"/>
                  <a:pt x="234" y="13"/>
                  <a:pt x="234" y="12"/>
                </a:cubicBezTo>
                <a:cubicBezTo>
                  <a:pt x="235" y="12"/>
                  <a:pt x="236" y="12"/>
                  <a:pt x="237" y="12"/>
                </a:cubicBezTo>
                <a:cubicBezTo>
                  <a:pt x="239" y="12"/>
                  <a:pt x="240" y="12"/>
                  <a:pt x="241" y="14"/>
                </a:cubicBezTo>
                <a:cubicBezTo>
                  <a:pt x="242" y="15"/>
                  <a:pt x="243" y="17"/>
                  <a:pt x="243" y="20"/>
                </a:cubicBezTo>
                <a:close/>
                <a:moveTo>
                  <a:pt x="225" y="38"/>
                </a:moveTo>
                <a:cubicBezTo>
                  <a:pt x="236" y="38"/>
                  <a:pt x="236" y="38"/>
                  <a:pt x="236" y="38"/>
                </a:cubicBezTo>
                <a:cubicBezTo>
                  <a:pt x="236" y="36"/>
                  <a:pt x="236" y="36"/>
                  <a:pt x="236" y="36"/>
                </a:cubicBezTo>
                <a:cubicBezTo>
                  <a:pt x="232" y="35"/>
                  <a:pt x="232" y="35"/>
                  <a:pt x="232" y="35"/>
                </a:cubicBezTo>
                <a:cubicBezTo>
                  <a:pt x="232" y="28"/>
                  <a:pt x="232" y="28"/>
                  <a:pt x="232" y="28"/>
                </a:cubicBezTo>
                <a:cubicBezTo>
                  <a:pt x="233" y="29"/>
                  <a:pt x="234" y="29"/>
                  <a:pt x="235" y="30"/>
                </a:cubicBezTo>
                <a:cubicBezTo>
                  <a:pt x="236" y="30"/>
                  <a:pt x="237" y="30"/>
                  <a:pt x="238" y="30"/>
                </a:cubicBezTo>
                <a:cubicBezTo>
                  <a:pt x="241" y="30"/>
                  <a:pt x="243" y="30"/>
                  <a:pt x="244" y="28"/>
                </a:cubicBezTo>
                <a:cubicBezTo>
                  <a:pt x="246" y="26"/>
                  <a:pt x="247" y="23"/>
                  <a:pt x="247" y="20"/>
                </a:cubicBezTo>
                <a:cubicBezTo>
                  <a:pt x="247" y="20"/>
                  <a:pt x="247" y="20"/>
                  <a:pt x="247" y="20"/>
                </a:cubicBezTo>
                <a:cubicBezTo>
                  <a:pt x="247" y="16"/>
                  <a:pt x="246" y="14"/>
                  <a:pt x="244" y="12"/>
                </a:cubicBezTo>
                <a:cubicBezTo>
                  <a:pt x="243" y="10"/>
                  <a:pt x="241" y="9"/>
                  <a:pt x="238" y="9"/>
                </a:cubicBezTo>
                <a:cubicBezTo>
                  <a:pt x="237" y="9"/>
                  <a:pt x="236" y="9"/>
                  <a:pt x="235" y="9"/>
                </a:cubicBezTo>
                <a:cubicBezTo>
                  <a:pt x="234" y="10"/>
                  <a:pt x="233" y="11"/>
                  <a:pt x="232" y="11"/>
                </a:cubicBezTo>
                <a:cubicBezTo>
                  <a:pt x="232" y="9"/>
                  <a:pt x="232" y="9"/>
                  <a:pt x="232" y="9"/>
                </a:cubicBezTo>
                <a:cubicBezTo>
                  <a:pt x="225" y="9"/>
                  <a:pt x="225" y="9"/>
                  <a:pt x="225" y="9"/>
                </a:cubicBezTo>
                <a:cubicBezTo>
                  <a:pt x="225" y="11"/>
                  <a:pt x="225" y="11"/>
                  <a:pt x="225" y="11"/>
                </a:cubicBezTo>
                <a:cubicBezTo>
                  <a:pt x="229" y="12"/>
                  <a:pt x="229" y="12"/>
                  <a:pt x="229" y="12"/>
                </a:cubicBezTo>
                <a:cubicBezTo>
                  <a:pt x="229" y="35"/>
                  <a:pt x="229" y="35"/>
                  <a:pt x="229" y="35"/>
                </a:cubicBezTo>
                <a:cubicBezTo>
                  <a:pt x="225" y="36"/>
                  <a:pt x="225" y="36"/>
                  <a:pt x="225" y="36"/>
                </a:cubicBezTo>
                <a:lnTo>
                  <a:pt x="225" y="38"/>
                </a:lnTo>
                <a:close/>
                <a:moveTo>
                  <a:pt x="221" y="17"/>
                </a:moveTo>
                <a:cubicBezTo>
                  <a:pt x="212" y="17"/>
                  <a:pt x="212" y="17"/>
                  <a:pt x="212" y="17"/>
                </a:cubicBezTo>
                <a:cubicBezTo>
                  <a:pt x="212" y="20"/>
                  <a:pt x="212" y="20"/>
                  <a:pt x="212" y="20"/>
                </a:cubicBezTo>
                <a:cubicBezTo>
                  <a:pt x="221" y="20"/>
                  <a:pt x="221" y="20"/>
                  <a:pt x="221" y="20"/>
                </a:cubicBezTo>
                <a:lnTo>
                  <a:pt x="221" y="17"/>
                </a:lnTo>
                <a:close/>
                <a:moveTo>
                  <a:pt x="201" y="13"/>
                </a:moveTo>
                <a:cubicBezTo>
                  <a:pt x="202" y="14"/>
                  <a:pt x="203" y="15"/>
                  <a:pt x="203" y="17"/>
                </a:cubicBezTo>
                <a:cubicBezTo>
                  <a:pt x="203" y="17"/>
                  <a:pt x="203" y="17"/>
                  <a:pt x="203" y="17"/>
                </a:cubicBezTo>
                <a:cubicBezTo>
                  <a:pt x="193" y="17"/>
                  <a:pt x="193" y="17"/>
                  <a:pt x="193" y="17"/>
                </a:cubicBezTo>
                <a:cubicBezTo>
                  <a:pt x="193" y="17"/>
                  <a:pt x="193" y="17"/>
                  <a:pt x="193" y="17"/>
                </a:cubicBezTo>
                <a:cubicBezTo>
                  <a:pt x="193" y="16"/>
                  <a:pt x="194" y="14"/>
                  <a:pt x="195" y="13"/>
                </a:cubicBezTo>
                <a:cubicBezTo>
                  <a:pt x="195" y="12"/>
                  <a:pt x="197" y="12"/>
                  <a:pt x="198" y="12"/>
                </a:cubicBezTo>
                <a:cubicBezTo>
                  <a:pt x="199" y="12"/>
                  <a:pt x="201" y="12"/>
                  <a:pt x="201" y="13"/>
                </a:cubicBezTo>
                <a:moveTo>
                  <a:pt x="203" y="30"/>
                </a:moveTo>
                <a:cubicBezTo>
                  <a:pt x="204" y="29"/>
                  <a:pt x="205" y="29"/>
                  <a:pt x="206" y="28"/>
                </a:cubicBezTo>
                <a:cubicBezTo>
                  <a:pt x="204" y="25"/>
                  <a:pt x="204" y="25"/>
                  <a:pt x="204" y="25"/>
                </a:cubicBezTo>
                <a:cubicBezTo>
                  <a:pt x="204" y="26"/>
                  <a:pt x="203" y="27"/>
                  <a:pt x="202" y="27"/>
                </a:cubicBezTo>
                <a:cubicBezTo>
                  <a:pt x="201" y="27"/>
                  <a:pt x="200" y="27"/>
                  <a:pt x="198" y="27"/>
                </a:cubicBezTo>
                <a:cubicBezTo>
                  <a:pt x="197" y="27"/>
                  <a:pt x="195" y="27"/>
                  <a:pt x="194" y="25"/>
                </a:cubicBezTo>
                <a:cubicBezTo>
                  <a:pt x="193" y="24"/>
                  <a:pt x="193" y="22"/>
                  <a:pt x="193" y="20"/>
                </a:cubicBezTo>
                <a:cubicBezTo>
                  <a:pt x="193" y="20"/>
                  <a:pt x="193" y="20"/>
                  <a:pt x="193" y="20"/>
                </a:cubicBezTo>
                <a:cubicBezTo>
                  <a:pt x="206" y="20"/>
                  <a:pt x="206" y="20"/>
                  <a:pt x="206" y="20"/>
                </a:cubicBezTo>
                <a:cubicBezTo>
                  <a:pt x="206" y="18"/>
                  <a:pt x="206" y="18"/>
                  <a:pt x="206" y="18"/>
                </a:cubicBezTo>
                <a:cubicBezTo>
                  <a:pt x="206" y="15"/>
                  <a:pt x="206" y="13"/>
                  <a:pt x="204" y="11"/>
                </a:cubicBezTo>
                <a:cubicBezTo>
                  <a:pt x="203" y="9"/>
                  <a:pt x="201" y="9"/>
                  <a:pt x="198" y="9"/>
                </a:cubicBezTo>
                <a:cubicBezTo>
                  <a:pt x="195" y="9"/>
                  <a:pt x="193" y="10"/>
                  <a:pt x="191" y="12"/>
                </a:cubicBezTo>
                <a:cubicBezTo>
                  <a:pt x="190" y="14"/>
                  <a:pt x="189" y="16"/>
                  <a:pt x="189" y="19"/>
                </a:cubicBezTo>
                <a:cubicBezTo>
                  <a:pt x="189" y="20"/>
                  <a:pt x="189" y="20"/>
                  <a:pt x="189" y="20"/>
                </a:cubicBezTo>
                <a:cubicBezTo>
                  <a:pt x="189" y="23"/>
                  <a:pt x="190" y="26"/>
                  <a:pt x="191" y="27"/>
                </a:cubicBezTo>
                <a:cubicBezTo>
                  <a:pt x="193" y="29"/>
                  <a:pt x="195" y="30"/>
                  <a:pt x="198" y="30"/>
                </a:cubicBezTo>
                <a:cubicBezTo>
                  <a:pt x="200" y="30"/>
                  <a:pt x="202" y="30"/>
                  <a:pt x="203" y="30"/>
                </a:cubicBezTo>
                <a:moveTo>
                  <a:pt x="174" y="9"/>
                </a:moveTo>
                <a:cubicBezTo>
                  <a:pt x="166" y="9"/>
                  <a:pt x="166" y="9"/>
                  <a:pt x="166" y="9"/>
                </a:cubicBezTo>
                <a:cubicBezTo>
                  <a:pt x="166" y="11"/>
                  <a:pt x="166" y="11"/>
                  <a:pt x="166" y="11"/>
                </a:cubicBezTo>
                <a:cubicBezTo>
                  <a:pt x="168" y="12"/>
                  <a:pt x="168" y="12"/>
                  <a:pt x="168" y="12"/>
                </a:cubicBezTo>
                <a:cubicBezTo>
                  <a:pt x="175" y="30"/>
                  <a:pt x="175" y="30"/>
                  <a:pt x="175" y="30"/>
                </a:cubicBezTo>
                <a:cubicBezTo>
                  <a:pt x="178" y="30"/>
                  <a:pt x="178" y="30"/>
                  <a:pt x="178" y="30"/>
                </a:cubicBezTo>
                <a:cubicBezTo>
                  <a:pt x="185" y="12"/>
                  <a:pt x="185" y="12"/>
                  <a:pt x="185" y="12"/>
                </a:cubicBezTo>
                <a:cubicBezTo>
                  <a:pt x="186" y="11"/>
                  <a:pt x="186" y="11"/>
                  <a:pt x="186" y="11"/>
                </a:cubicBezTo>
                <a:cubicBezTo>
                  <a:pt x="186" y="9"/>
                  <a:pt x="186" y="9"/>
                  <a:pt x="186" y="9"/>
                </a:cubicBezTo>
                <a:cubicBezTo>
                  <a:pt x="178" y="9"/>
                  <a:pt x="178" y="9"/>
                  <a:pt x="178" y="9"/>
                </a:cubicBezTo>
                <a:cubicBezTo>
                  <a:pt x="178" y="11"/>
                  <a:pt x="178" y="11"/>
                  <a:pt x="178" y="11"/>
                </a:cubicBezTo>
                <a:cubicBezTo>
                  <a:pt x="181" y="12"/>
                  <a:pt x="181" y="12"/>
                  <a:pt x="181" y="12"/>
                </a:cubicBezTo>
                <a:cubicBezTo>
                  <a:pt x="177" y="24"/>
                  <a:pt x="177" y="24"/>
                  <a:pt x="177" y="24"/>
                </a:cubicBezTo>
                <a:cubicBezTo>
                  <a:pt x="176" y="25"/>
                  <a:pt x="176" y="25"/>
                  <a:pt x="176" y="25"/>
                </a:cubicBezTo>
                <a:cubicBezTo>
                  <a:pt x="176" y="25"/>
                  <a:pt x="176" y="25"/>
                  <a:pt x="176" y="25"/>
                </a:cubicBezTo>
                <a:cubicBezTo>
                  <a:pt x="176" y="24"/>
                  <a:pt x="176" y="24"/>
                  <a:pt x="176" y="24"/>
                </a:cubicBezTo>
                <a:cubicBezTo>
                  <a:pt x="171" y="12"/>
                  <a:pt x="171" y="12"/>
                  <a:pt x="171" y="12"/>
                </a:cubicBezTo>
                <a:cubicBezTo>
                  <a:pt x="174" y="11"/>
                  <a:pt x="174" y="11"/>
                  <a:pt x="174" y="11"/>
                </a:cubicBezTo>
                <a:lnTo>
                  <a:pt x="174" y="9"/>
                </a:lnTo>
                <a:close/>
                <a:moveTo>
                  <a:pt x="148" y="19"/>
                </a:moveTo>
                <a:cubicBezTo>
                  <a:pt x="148" y="17"/>
                  <a:pt x="149" y="15"/>
                  <a:pt x="150" y="14"/>
                </a:cubicBezTo>
                <a:cubicBezTo>
                  <a:pt x="151" y="12"/>
                  <a:pt x="152" y="12"/>
                  <a:pt x="154" y="12"/>
                </a:cubicBezTo>
                <a:cubicBezTo>
                  <a:pt x="156" y="12"/>
                  <a:pt x="157" y="12"/>
                  <a:pt x="158" y="14"/>
                </a:cubicBezTo>
                <a:cubicBezTo>
                  <a:pt x="159" y="15"/>
                  <a:pt x="160" y="17"/>
                  <a:pt x="160" y="19"/>
                </a:cubicBezTo>
                <a:cubicBezTo>
                  <a:pt x="160" y="20"/>
                  <a:pt x="160" y="20"/>
                  <a:pt x="160" y="20"/>
                </a:cubicBezTo>
                <a:cubicBezTo>
                  <a:pt x="160" y="22"/>
                  <a:pt x="159" y="24"/>
                  <a:pt x="158" y="25"/>
                </a:cubicBezTo>
                <a:cubicBezTo>
                  <a:pt x="157" y="27"/>
                  <a:pt x="156" y="27"/>
                  <a:pt x="154" y="27"/>
                </a:cubicBezTo>
                <a:cubicBezTo>
                  <a:pt x="152" y="27"/>
                  <a:pt x="151" y="27"/>
                  <a:pt x="150" y="25"/>
                </a:cubicBezTo>
                <a:cubicBezTo>
                  <a:pt x="149" y="24"/>
                  <a:pt x="148" y="22"/>
                  <a:pt x="148" y="20"/>
                </a:cubicBezTo>
                <a:lnTo>
                  <a:pt x="148" y="19"/>
                </a:lnTo>
                <a:close/>
                <a:moveTo>
                  <a:pt x="145" y="20"/>
                </a:moveTo>
                <a:cubicBezTo>
                  <a:pt x="145" y="23"/>
                  <a:pt x="145" y="25"/>
                  <a:pt x="147" y="27"/>
                </a:cubicBezTo>
                <a:cubicBezTo>
                  <a:pt x="149" y="29"/>
                  <a:pt x="151" y="30"/>
                  <a:pt x="154" y="30"/>
                </a:cubicBezTo>
                <a:cubicBezTo>
                  <a:pt x="157" y="30"/>
                  <a:pt x="159" y="29"/>
                  <a:pt x="161" y="27"/>
                </a:cubicBezTo>
                <a:cubicBezTo>
                  <a:pt x="163" y="25"/>
                  <a:pt x="163" y="23"/>
                  <a:pt x="163" y="20"/>
                </a:cubicBezTo>
                <a:cubicBezTo>
                  <a:pt x="163" y="19"/>
                  <a:pt x="163" y="19"/>
                  <a:pt x="163" y="19"/>
                </a:cubicBezTo>
                <a:cubicBezTo>
                  <a:pt x="163" y="16"/>
                  <a:pt x="163" y="14"/>
                  <a:pt x="161" y="12"/>
                </a:cubicBezTo>
                <a:cubicBezTo>
                  <a:pt x="159" y="10"/>
                  <a:pt x="157" y="9"/>
                  <a:pt x="154" y="9"/>
                </a:cubicBezTo>
                <a:cubicBezTo>
                  <a:pt x="151" y="9"/>
                  <a:pt x="149" y="10"/>
                  <a:pt x="147" y="12"/>
                </a:cubicBezTo>
                <a:cubicBezTo>
                  <a:pt x="145" y="14"/>
                  <a:pt x="145" y="16"/>
                  <a:pt x="145" y="19"/>
                </a:cubicBezTo>
                <a:lnTo>
                  <a:pt x="145" y="20"/>
                </a:lnTo>
                <a:close/>
                <a:moveTo>
                  <a:pt x="106" y="30"/>
                </a:moveTo>
                <a:cubicBezTo>
                  <a:pt x="116" y="30"/>
                  <a:pt x="116" y="30"/>
                  <a:pt x="116" y="30"/>
                </a:cubicBezTo>
                <a:cubicBezTo>
                  <a:pt x="116" y="28"/>
                  <a:pt x="116" y="28"/>
                  <a:pt x="116" y="28"/>
                </a:cubicBezTo>
                <a:cubicBezTo>
                  <a:pt x="113" y="27"/>
                  <a:pt x="113" y="27"/>
                  <a:pt x="113" y="27"/>
                </a:cubicBezTo>
                <a:cubicBezTo>
                  <a:pt x="113" y="14"/>
                  <a:pt x="113" y="14"/>
                  <a:pt x="113" y="14"/>
                </a:cubicBezTo>
                <a:cubicBezTo>
                  <a:pt x="114" y="14"/>
                  <a:pt x="114" y="13"/>
                  <a:pt x="115" y="12"/>
                </a:cubicBezTo>
                <a:cubicBezTo>
                  <a:pt x="116" y="12"/>
                  <a:pt x="117" y="12"/>
                  <a:pt x="118" y="12"/>
                </a:cubicBezTo>
                <a:cubicBezTo>
                  <a:pt x="119" y="12"/>
                  <a:pt x="120" y="12"/>
                  <a:pt x="121" y="13"/>
                </a:cubicBezTo>
                <a:cubicBezTo>
                  <a:pt x="122" y="14"/>
                  <a:pt x="122" y="15"/>
                  <a:pt x="122" y="17"/>
                </a:cubicBezTo>
                <a:cubicBezTo>
                  <a:pt x="122" y="27"/>
                  <a:pt x="122" y="27"/>
                  <a:pt x="122" y="27"/>
                </a:cubicBezTo>
                <a:cubicBezTo>
                  <a:pt x="119" y="28"/>
                  <a:pt x="119" y="28"/>
                  <a:pt x="119" y="28"/>
                </a:cubicBezTo>
                <a:cubicBezTo>
                  <a:pt x="119" y="30"/>
                  <a:pt x="119" y="30"/>
                  <a:pt x="119" y="30"/>
                </a:cubicBezTo>
                <a:cubicBezTo>
                  <a:pt x="129" y="30"/>
                  <a:pt x="129" y="30"/>
                  <a:pt x="129" y="30"/>
                </a:cubicBezTo>
                <a:cubicBezTo>
                  <a:pt x="129" y="28"/>
                  <a:pt x="129" y="28"/>
                  <a:pt x="129" y="28"/>
                </a:cubicBezTo>
                <a:cubicBezTo>
                  <a:pt x="126" y="27"/>
                  <a:pt x="126" y="27"/>
                  <a:pt x="126" y="27"/>
                </a:cubicBezTo>
                <a:cubicBezTo>
                  <a:pt x="126" y="17"/>
                  <a:pt x="126" y="17"/>
                  <a:pt x="126" y="17"/>
                </a:cubicBezTo>
                <a:cubicBezTo>
                  <a:pt x="126" y="15"/>
                  <a:pt x="127" y="14"/>
                  <a:pt x="127" y="13"/>
                </a:cubicBezTo>
                <a:cubicBezTo>
                  <a:pt x="128" y="12"/>
                  <a:pt x="129" y="12"/>
                  <a:pt x="131" y="12"/>
                </a:cubicBezTo>
                <a:cubicBezTo>
                  <a:pt x="132" y="12"/>
                  <a:pt x="133" y="12"/>
                  <a:pt x="134" y="13"/>
                </a:cubicBezTo>
                <a:cubicBezTo>
                  <a:pt x="135" y="14"/>
                  <a:pt x="135" y="15"/>
                  <a:pt x="135" y="17"/>
                </a:cubicBezTo>
                <a:cubicBezTo>
                  <a:pt x="135" y="27"/>
                  <a:pt x="135" y="27"/>
                  <a:pt x="135" y="27"/>
                </a:cubicBezTo>
                <a:cubicBezTo>
                  <a:pt x="132" y="28"/>
                  <a:pt x="132" y="28"/>
                  <a:pt x="132" y="28"/>
                </a:cubicBezTo>
                <a:cubicBezTo>
                  <a:pt x="132" y="30"/>
                  <a:pt x="132" y="30"/>
                  <a:pt x="132" y="30"/>
                </a:cubicBezTo>
                <a:cubicBezTo>
                  <a:pt x="142" y="30"/>
                  <a:pt x="142" y="30"/>
                  <a:pt x="142" y="30"/>
                </a:cubicBezTo>
                <a:cubicBezTo>
                  <a:pt x="142" y="28"/>
                  <a:pt x="142" y="28"/>
                  <a:pt x="142" y="28"/>
                </a:cubicBezTo>
                <a:cubicBezTo>
                  <a:pt x="139" y="27"/>
                  <a:pt x="139" y="27"/>
                  <a:pt x="139" y="27"/>
                </a:cubicBezTo>
                <a:cubicBezTo>
                  <a:pt x="139" y="17"/>
                  <a:pt x="139" y="17"/>
                  <a:pt x="139" y="17"/>
                </a:cubicBezTo>
                <a:cubicBezTo>
                  <a:pt x="139" y="14"/>
                  <a:pt x="138" y="12"/>
                  <a:pt x="137" y="11"/>
                </a:cubicBezTo>
                <a:cubicBezTo>
                  <a:pt x="136" y="9"/>
                  <a:pt x="134" y="9"/>
                  <a:pt x="132" y="9"/>
                </a:cubicBezTo>
                <a:cubicBezTo>
                  <a:pt x="130" y="9"/>
                  <a:pt x="129" y="9"/>
                  <a:pt x="128" y="10"/>
                </a:cubicBezTo>
                <a:cubicBezTo>
                  <a:pt x="127" y="10"/>
                  <a:pt x="126" y="11"/>
                  <a:pt x="125" y="12"/>
                </a:cubicBezTo>
                <a:cubicBezTo>
                  <a:pt x="125" y="11"/>
                  <a:pt x="124" y="10"/>
                  <a:pt x="123" y="9"/>
                </a:cubicBezTo>
                <a:cubicBezTo>
                  <a:pt x="122" y="9"/>
                  <a:pt x="121" y="9"/>
                  <a:pt x="119" y="9"/>
                </a:cubicBezTo>
                <a:cubicBezTo>
                  <a:pt x="118" y="9"/>
                  <a:pt x="117" y="9"/>
                  <a:pt x="116" y="9"/>
                </a:cubicBezTo>
                <a:cubicBezTo>
                  <a:pt x="115" y="10"/>
                  <a:pt x="114" y="11"/>
                  <a:pt x="113" y="12"/>
                </a:cubicBezTo>
                <a:cubicBezTo>
                  <a:pt x="113" y="9"/>
                  <a:pt x="113" y="9"/>
                  <a:pt x="113" y="9"/>
                </a:cubicBezTo>
                <a:cubicBezTo>
                  <a:pt x="106" y="9"/>
                  <a:pt x="106" y="9"/>
                  <a:pt x="106" y="9"/>
                </a:cubicBezTo>
                <a:cubicBezTo>
                  <a:pt x="106" y="11"/>
                  <a:pt x="106" y="11"/>
                  <a:pt x="106" y="11"/>
                </a:cubicBezTo>
                <a:cubicBezTo>
                  <a:pt x="109" y="12"/>
                  <a:pt x="109" y="12"/>
                  <a:pt x="109" y="12"/>
                </a:cubicBezTo>
                <a:cubicBezTo>
                  <a:pt x="109" y="27"/>
                  <a:pt x="109" y="27"/>
                  <a:pt x="109" y="27"/>
                </a:cubicBezTo>
                <a:cubicBezTo>
                  <a:pt x="106" y="28"/>
                  <a:pt x="106" y="28"/>
                  <a:pt x="106" y="28"/>
                </a:cubicBezTo>
                <a:lnTo>
                  <a:pt x="106" y="30"/>
                </a:lnTo>
                <a:close/>
                <a:moveTo>
                  <a:pt x="102" y="26"/>
                </a:moveTo>
                <a:cubicBezTo>
                  <a:pt x="98" y="26"/>
                  <a:pt x="98" y="26"/>
                  <a:pt x="98" y="26"/>
                </a:cubicBezTo>
                <a:cubicBezTo>
                  <a:pt x="98" y="30"/>
                  <a:pt x="98" y="30"/>
                  <a:pt x="98" y="30"/>
                </a:cubicBezTo>
                <a:cubicBezTo>
                  <a:pt x="102" y="30"/>
                  <a:pt x="102" y="30"/>
                  <a:pt x="102" y="30"/>
                </a:cubicBezTo>
                <a:lnTo>
                  <a:pt x="102" y="26"/>
                </a:lnTo>
                <a:close/>
                <a:moveTo>
                  <a:pt x="74" y="9"/>
                </a:moveTo>
                <a:cubicBezTo>
                  <a:pt x="66" y="9"/>
                  <a:pt x="66" y="9"/>
                  <a:pt x="66" y="9"/>
                </a:cubicBezTo>
                <a:cubicBezTo>
                  <a:pt x="66" y="11"/>
                  <a:pt x="66" y="11"/>
                  <a:pt x="66" y="11"/>
                </a:cubicBezTo>
                <a:cubicBezTo>
                  <a:pt x="68" y="12"/>
                  <a:pt x="68" y="12"/>
                  <a:pt x="68" y="12"/>
                </a:cubicBezTo>
                <a:cubicBezTo>
                  <a:pt x="73" y="30"/>
                  <a:pt x="73" y="30"/>
                  <a:pt x="73" y="30"/>
                </a:cubicBezTo>
                <a:cubicBezTo>
                  <a:pt x="76" y="30"/>
                  <a:pt x="76" y="30"/>
                  <a:pt x="76" y="30"/>
                </a:cubicBezTo>
                <a:cubicBezTo>
                  <a:pt x="80" y="17"/>
                  <a:pt x="80" y="17"/>
                  <a:pt x="80" y="17"/>
                </a:cubicBezTo>
                <a:cubicBezTo>
                  <a:pt x="81" y="14"/>
                  <a:pt x="81" y="14"/>
                  <a:pt x="81" y="14"/>
                </a:cubicBezTo>
                <a:cubicBezTo>
                  <a:pt x="81" y="14"/>
                  <a:pt x="81" y="14"/>
                  <a:pt x="81" y="14"/>
                </a:cubicBezTo>
                <a:cubicBezTo>
                  <a:pt x="82" y="17"/>
                  <a:pt x="82" y="17"/>
                  <a:pt x="82" y="17"/>
                </a:cubicBezTo>
                <a:cubicBezTo>
                  <a:pt x="86" y="30"/>
                  <a:pt x="86" y="30"/>
                  <a:pt x="86" y="30"/>
                </a:cubicBezTo>
                <a:cubicBezTo>
                  <a:pt x="89" y="30"/>
                  <a:pt x="89" y="30"/>
                  <a:pt x="89" y="30"/>
                </a:cubicBezTo>
                <a:cubicBezTo>
                  <a:pt x="95" y="12"/>
                  <a:pt x="95" y="12"/>
                  <a:pt x="95" y="12"/>
                </a:cubicBezTo>
                <a:cubicBezTo>
                  <a:pt x="97" y="11"/>
                  <a:pt x="97" y="11"/>
                  <a:pt x="97" y="11"/>
                </a:cubicBezTo>
                <a:cubicBezTo>
                  <a:pt x="97" y="9"/>
                  <a:pt x="97" y="9"/>
                  <a:pt x="97" y="9"/>
                </a:cubicBezTo>
                <a:cubicBezTo>
                  <a:pt x="89" y="9"/>
                  <a:pt x="89" y="9"/>
                  <a:pt x="89" y="9"/>
                </a:cubicBezTo>
                <a:cubicBezTo>
                  <a:pt x="89" y="11"/>
                  <a:pt x="89" y="11"/>
                  <a:pt x="89" y="11"/>
                </a:cubicBezTo>
                <a:cubicBezTo>
                  <a:pt x="91" y="12"/>
                  <a:pt x="91" y="12"/>
                  <a:pt x="91" y="12"/>
                </a:cubicBezTo>
                <a:cubicBezTo>
                  <a:pt x="88" y="22"/>
                  <a:pt x="88" y="22"/>
                  <a:pt x="88" y="22"/>
                </a:cubicBezTo>
                <a:cubicBezTo>
                  <a:pt x="88" y="25"/>
                  <a:pt x="88" y="25"/>
                  <a:pt x="88" y="25"/>
                </a:cubicBezTo>
                <a:cubicBezTo>
                  <a:pt x="88" y="25"/>
                  <a:pt x="88" y="25"/>
                  <a:pt x="88" y="25"/>
                </a:cubicBezTo>
                <a:cubicBezTo>
                  <a:pt x="87" y="22"/>
                  <a:pt x="87" y="22"/>
                  <a:pt x="87" y="22"/>
                </a:cubicBezTo>
                <a:cubicBezTo>
                  <a:pt x="83" y="9"/>
                  <a:pt x="83" y="9"/>
                  <a:pt x="83" y="9"/>
                </a:cubicBezTo>
                <a:cubicBezTo>
                  <a:pt x="80" y="9"/>
                  <a:pt x="80" y="9"/>
                  <a:pt x="80" y="9"/>
                </a:cubicBezTo>
                <a:cubicBezTo>
                  <a:pt x="76" y="22"/>
                  <a:pt x="76" y="22"/>
                  <a:pt x="76" y="22"/>
                </a:cubicBezTo>
                <a:cubicBezTo>
                  <a:pt x="75" y="25"/>
                  <a:pt x="75" y="25"/>
                  <a:pt x="75" y="25"/>
                </a:cubicBezTo>
                <a:cubicBezTo>
                  <a:pt x="75" y="25"/>
                  <a:pt x="75" y="25"/>
                  <a:pt x="75" y="25"/>
                </a:cubicBezTo>
                <a:cubicBezTo>
                  <a:pt x="75" y="22"/>
                  <a:pt x="75" y="22"/>
                  <a:pt x="75" y="22"/>
                </a:cubicBezTo>
                <a:cubicBezTo>
                  <a:pt x="72" y="12"/>
                  <a:pt x="72" y="12"/>
                  <a:pt x="72" y="12"/>
                </a:cubicBezTo>
                <a:cubicBezTo>
                  <a:pt x="74" y="11"/>
                  <a:pt x="74" y="11"/>
                  <a:pt x="74" y="11"/>
                </a:cubicBezTo>
                <a:lnTo>
                  <a:pt x="74" y="9"/>
                </a:lnTo>
                <a:close/>
                <a:moveTo>
                  <a:pt x="41" y="9"/>
                </a:moveTo>
                <a:cubicBezTo>
                  <a:pt x="33" y="9"/>
                  <a:pt x="33" y="9"/>
                  <a:pt x="33" y="9"/>
                </a:cubicBezTo>
                <a:cubicBezTo>
                  <a:pt x="33" y="11"/>
                  <a:pt x="33" y="11"/>
                  <a:pt x="33" y="11"/>
                </a:cubicBezTo>
                <a:cubicBezTo>
                  <a:pt x="35" y="12"/>
                  <a:pt x="35" y="12"/>
                  <a:pt x="35" y="12"/>
                </a:cubicBezTo>
                <a:cubicBezTo>
                  <a:pt x="40" y="30"/>
                  <a:pt x="40" y="30"/>
                  <a:pt x="40" y="30"/>
                </a:cubicBezTo>
                <a:cubicBezTo>
                  <a:pt x="43" y="30"/>
                  <a:pt x="43" y="30"/>
                  <a:pt x="43" y="30"/>
                </a:cubicBezTo>
                <a:cubicBezTo>
                  <a:pt x="47" y="17"/>
                  <a:pt x="47" y="17"/>
                  <a:pt x="47" y="17"/>
                </a:cubicBezTo>
                <a:cubicBezTo>
                  <a:pt x="48" y="14"/>
                  <a:pt x="48" y="14"/>
                  <a:pt x="48" y="14"/>
                </a:cubicBezTo>
                <a:cubicBezTo>
                  <a:pt x="48" y="14"/>
                  <a:pt x="48" y="14"/>
                  <a:pt x="48" y="14"/>
                </a:cubicBezTo>
                <a:cubicBezTo>
                  <a:pt x="49" y="17"/>
                  <a:pt x="49" y="17"/>
                  <a:pt x="49" y="17"/>
                </a:cubicBezTo>
                <a:cubicBezTo>
                  <a:pt x="53" y="30"/>
                  <a:pt x="53" y="30"/>
                  <a:pt x="53" y="30"/>
                </a:cubicBezTo>
                <a:cubicBezTo>
                  <a:pt x="56" y="30"/>
                  <a:pt x="56" y="30"/>
                  <a:pt x="56" y="30"/>
                </a:cubicBezTo>
                <a:cubicBezTo>
                  <a:pt x="62" y="12"/>
                  <a:pt x="62" y="12"/>
                  <a:pt x="62" y="12"/>
                </a:cubicBezTo>
                <a:cubicBezTo>
                  <a:pt x="64" y="11"/>
                  <a:pt x="64" y="11"/>
                  <a:pt x="64" y="11"/>
                </a:cubicBezTo>
                <a:cubicBezTo>
                  <a:pt x="64" y="9"/>
                  <a:pt x="64" y="9"/>
                  <a:pt x="64" y="9"/>
                </a:cubicBezTo>
                <a:cubicBezTo>
                  <a:pt x="56" y="9"/>
                  <a:pt x="56" y="9"/>
                  <a:pt x="56" y="9"/>
                </a:cubicBezTo>
                <a:cubicBezTo>
                  <a:pt x="56" y="11"/>
                  <a:pt x="56" y="11"/>
                  <a:pt x="56" y="11"/>
                </a:cubicBezTo>
                <a:cubicBezTo>
                  <a:pt x="58" y="12"/>
                  <a:pt x="58" y="12"/>
                  <a:pt x="58" y="12"/>
                </a:cubicBezTo>
                <a:cubicBezTo>
                  <a:pt x="55" y="22"/>
                  <a:pt x="55" y="22"/>
                  <a:pt x="55" y="22"/>
                </a:cubicBezTo>
                <a:cubicBezTo>
                  <a:pt x="55" y="25"/>
                  <a:pt x="55" y="25"/>
                  <a:pt x="55" y="25"/>
                </a:cubicBezTo>
                <a:cubicBezTo>
                  <a:pt x="55" y="25"/>
                  <a:pt x="55" y="25"/>
                  <a:pt x="55" y="25"/>
                </a:cubicBezTo>
                <a:cubicBezTo>
                  <a:pt x="54" y="22"/>
                  <a:pt x="54" y="22"/>
                  <a:pt x="54" y="22"/>
                </a:cubicBezTo>
                <a:cubicBezTo>
                  <a:pt x="50" y="9"/>
                  <a:pt x="50" y="9"/>
                  <a:pt x="50" y="9"/>
                </a:cubicBezTo>
                <a:cubicBezTo>
                  <a:pt x="47" y="9"/>
                  <a:pt x="47" y="9"/>
                  <a:pt x="47" y="9"/>
                </a:cubicBezTo>
                <a:cubicBezTo>
                  <a:pt x="43" y="22"/>
                  <a:pt x="43" y="22"/>
                  <a:pt x="43" y="22"/>
                </a:cubicBezTo>
                <a:cubicBezTo>
                  <a:pt x="42" y="25"/>
                  <a:pt x="42" y="25"/>
                  <a:pt x="42" y="25"/>
                </a:cubicBezTo>
                <a:cubicBezTo>
                  <a:pt x="42" y="25"/>
                  <a:pt x="42" y="25"/>
                  <a:pt x="42" y="25"/>
                </a:cubicBezTo>
                <a:cubicBezTo>
                  <a:pt x="41" y="22"/>
                  <a:pt x="41" y="22"/>
                  <a:pt x="41" y="22"/>
                </a:cubicBezTo>
                <a:cubicBezTo>
                  <a:pt x="39" y="12"/>
                  <a:pt x="39" y="12"/>
                  <a:pt x="39" y="12"/>
                </a:cubicBezTo>
                <a:cubicBezTo>
                  <a:pt x="41" y="11"/>
                  <a:pt x="41" y="11"/>
                  <a:pt x="41" y="11"/>
                </a:cubicBezTo>
                <a:lnTo>
                  <a:pt x="41" y="9"/>
                </a:lnTo>
                <a:close/>
                <a:moveTo>
                  <a:pt x="8" y="9"/>
                </a:moveTo>
                <a:cubicBezTo>
                  <a:pt x="0" y="9"/>
                  <a:pt x="0" y="9"/>
                  <a:pt x="0" y="9"/>
                </a:cubicBezTo>
                <a:cubicBezTo>
                  <a:pt x="0" y="11"/>
                  <a:pt x="0" y="11"/>
                  <a:pt x="0" y="11"/>
                </a:cubicBezTo>
                <a:cubicBezTo>
                  <a:pt x="2" y="12"/>
                  <a:pt x="2" y="12"/>
                  <a:pt x="2" y="12"/>
                </a:cubicBezTo>
                <a:cubicBezTo>
                  <a:pt x="7" y="30"/>
                  <a:pt x="7" y="30"/>
                  <a:pt x="7" y="30"/>
                </a:cubicBezTo>
                <a:cubicBezTo>
                  <a:pt x="10" y="30"/>
                  <a:pt x="10" y="30"/>
                  <a:pt x="10" y="30"/>
                </a:cubicBezTo>
                <a:cubicBezTo>
                  <a:pt x="14" y="17"/>
                  <a:pt x="14" y="17"/>
                  <a:pt x="14" y="17"/>
                </a:cubicBezTo>
                <a:cubicBezTo>
                  <a:pt x="15" y="14"/>
                  <a:pt x="15" y="14"/>
                  <a:pt x="15" y="14"/>
                </a:cubicBezTo>
                <a:cubicBezTo>
                  <a:pt x="15" y="14"/>
                  <a:pt x="15" y="14"/>
                  <a:pt x="15" y="14"/>
                </a:cubicBezTo>
                <a:cubicBezTo>
                  <a:pt x="16" y="17"/>
                  <a:pt x="16" y="17"/>
                  <a:pt x="16" y="17"/>
                </a:cubicBezTo>
                <a:cubicBezTo>
                  <a:pt x="20" y="30"/>
                  <a:pt x="20" y="30"/>
                  <a:pt x="20" y="30"/>
                </a:cubicBezTo>
                <a:cubicBezTo>
                  <a:pt x="23" y="30"/>
                  <a:pt x="23" y="30"/>
                  <a:pt x="23" y="30"/>
                </a:cubicBezTo>
                <a:cubicBezTo>
                  <a:pt x="29" y="12"/>
                  <a:pt x="29" y="12"/>
                  <a:pt x="29" y="12"/>
                </a:cubicBezTo>
                <a:cubicBezTo>
                  <a:pt x="31" y="11"/>
                  <a:pt x="31" y="11"/>
                  <a:pt x="31" y="11"/>
                </a:cubicBezTo>
                <a:cubicBezTo>
                  <a:pt x="31" y="9"/>
                  <a:pt x="31" y="9"/>
                  <a:pt x="31" y="9"/>
                </a:cubicBezTo>
                <a:cubicBezTo>
                  <a:pt x="22" y="9"/>
                  <a:pt x="22" y="9"/>
                  <a:pt x="22" y="9"/>
                </a:cubicBezTo>
                <a:cubicBezTo>
                  <a:pt x="22" y="11"/>
                  <a:pt x="22" y="11"/>
                  <a:pt x="22" y="11"/>
                </a:cubicBezTo>
                <a:cubicBezTo>
                  <a:pt x="25" y="12"/>
                  <a:pt x="25" y="12"/>
                  <a:pt x="25" y="12"/>
                </a:cubicBezTo>
                <a:cubicBezTo>
                  <a:pt x="22" y="22"/>
                  <a:pt x="22" y="22"/>
                  <a:pt x="22" y="22"/>
                </a:cubicBezTo>
                <a:cubicBezTo>
                  <a:pt x="22" y="25"/>
                  <a:pt x="22" y="25"/>
                  <a:pt x="22" y="25"/>
                </a:cubicBezTo>
                <a:cubicBezTo>
                  <a:pt x="22" y="25"/>
                  <a:pt x="22" y="25"/>
                  <a:pt x="22" y="25"/>
                </a:cubicBezTo>
                <a:cubicBezTo>
                  <a:pt x="21" y="22"/>
                  <a:pt x="21" y="22"/>
                  <a:pt x="21" y="22"/>
                </a:cubicBezTo>
                <a:cubicBezTo>
                  <a:pt x="17" y="9"/>
                  <a:pt x="17" y="9"/>
                  <a:pt x="17" y="9"/>
                </a:cubicBezTo>
                <a:cubicBezTo>
                  <a:pt x="14" y="9"/>
                  <a:pt x="14" y="9"/>
                  <a:pt x="14" y="9"/>
                </a:cubicBezTo>
                <a:cubicBezTo>
                  <a:pt x="9" y="22"/>
                  <a:pt x="9" y="22"/>
                  <a:pt x="9" y="22"/>
                </a:cubicBezTo>
                <a:cubicBezTo>
                  <a:pt x="9" y="25"/>
                  <a:pt x="9" y="25"/>
                  <a:pt x="9" y="25"/>
                </a:cubicBezTo>
                <a:cubicBezTo>
                  <a:pt x="9" y="25"/>
                  <a:pt x="9" y="25"/>
                  <a:pt x="9" y="25"/>
                </a:cubicBezTo>
                <a:cubicBezTo>
                  <a:pt x="8" y="22"/>
                  <a:pt x="8" y="22"/>
                  <a:pt x="8" y="22"/>
                </a:cubicBezTo>
                <a:cubicBezTo>
                  <a:pt x="6" y="12"/>
                  <a:pt x="6" y="12"/>
                  <a:pt x="6" y="12"/>
                </a:cubicBezTo>
                <a:cubicBezTo>
                  <a:pt x="8" y="11"/>
                  <a:pt x="8" y="11"/>
                  <a:pt x="8" y="11"/>
                </a:cubicBezTo>
                <a:lnTo>
                  <a:pt x="8" y="9"/>
                </a:lnTo>
                <a:close/>
              </a:path>
            </a:pathLst>
          </a:custGeom>
          <a:solidFill>
            <a:srgbClr val="F29407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sz="1800"/>
          </a:p>
        </p:txBody>
      </p:sp>
      <p:pic>
        <p:nvPicPr>
          <p:cNvPr id="9" name="Grafik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877" y="708586"/>
            <a:ext cx="7451610" cy="169837"/>
          </a:xfrm>
          <a:prstGeom prst="rect">
            <a:avLst/>
          </a:prstGeom>
        </p:spPr>
      </p:pic>
      <p:grpSp>
        <p:nvGrpSpPr>
          <p:cNvPr id="17" name="Gruppieren 16"/>
          <p:cNvGrpSpPr/>
          <p:nvPr userDrawn="1"/>
        </p:nvGrpSpPr>
        <p:grpSpPr>
          <a:xfrm>
            <a:off x="-1174434" y="3707999"/>
            <a:ext cx="2223127" cy="2979959"/>
            <a:chOff x="-1959104" y="1323973"/>
            <a:chExt cx="3764385" cy="5045918"/>
          </a:xfrm>
        </p:grpSpPr>
        <p:sp>
          <p:nvSpPr>
            <p:cNvPr id="18" name="Bogen 3"/>
            <p:cNvSpPr/>
            <p:nvPr userDrawn="1"/>
          </p:nvSpPr>
          <p:spPr>
            <a:xfrm rot="2437978">
              <a:off x="-1959104" y="1884062"/>
              <a:ext cx="3764385" cy="4107686"/>
            </a:xfrm>
            <a:custGeom>
              <a:avLst/>
              <a:gdLst>
                <a:gd name="connsiteX0" fmla="*/ 4808854 w 9617709"/>
                <a:gd name="connsiteY0" fmla="*/ 0 h 10400755"/>
                <a:gd name="connsiteX1" fmla="*/ 9617709 w 9617709"/>
                <a:gd name="connsiteY1" fmla="*/ 5200378 h 10400755"/>
                <a:gd name="connsiteX2" fmla="*/ 4808855 w 9617709"/>
                <a:gd name="connsiteY2" fmla="*/ 5200378 h 10400755"/>
                <a:gd name="connsiteX3" fmla="*/ 4808854 w 9617709"/>
                <a:gd name="connsiteY3" fmla="*/ 0 h 10400755"/>
                <a:gd name="connsiteX0" fmla="*/ 4808854 w 9617709"/>
                <a:gd name="connsiteY0" fmla="*/ 0 h 10400755"/>
                <a:gd name="connsiteX1" fmla="*/ 9617709 w 9617709"/>
                <a:gd name="connsiteY1" fmla="*/ 5200378 h 10400755"/>
                <a:gd name="connsiteX0" fmla="*/ 0 w 4808855"/>
                <a:gd name="connsiteY0" fmla="*/ 92248 h 5292626"/>
                <a:gd name="connsiteX1" fmla="*/ 4808855 w 4808855"/>
                <a:gd name="connsiteY1" fmla="*/ 5292626 h 5292626"/>
                <a:gd name="connsiteX2" fmla="*/ 1 w 4808855"/>
                <a:gd name="connsiteY2" fmla="*/ 5292626 h 5292626"/>
                <a:gd name="connsiteX3" fmla="*/ 0 w 4808855"/>
                <a:gd name="connsiteY3" fmla="*/ 92248 h 5292626"/>
                <a:gd name="connsiteX0" fmla="*/ 301539 w 4808855"/>
                <a:gd name="connsiteY0" fmla="*/ 0 h 5292626"/>
                <a:gd name="connsiteX1" fmla="*/ 4808855 w 4808855"/>
                <a:gd name="connsiteY1" fmla="*/ 5292626 h 5292626"/>
                <a:gd name="connsiteX0" fmla="*/ 0 w 4808855"/>
                <a:gd name="connsiteY0" fmla="*/ 92248 h 5292626"/>
                <a:gd name="connsiteX1" fmla="*/ 4808855 w 4808855"/>
                <a:gd name="connsiteY1" fmla="*/ 5292626 h 5292626"/>
                <a:gd name="connsiteX2" fmla="*/ 1 w 4808855"/>
                <a:gd name="connsiteY2" fmla="*/ 5292626 h 5292626"/>
                <a:gd name="connsiteX3" fmla="*/ 0 w 4808855"/>
                <a:gd name="connsiteY3" fmla="*/ 92248 h 5292626"/>
                <a:gd name="connsiteX0" fmla="*/ 301539 w 4808855"/>
                <a:gd name="connsiteY0" fmla="*/ 0 h 5292626"/>
                <a:gd name="connsiteX1" fmla="*/ 4803088 w 4808855"/>
                <a:gd name="connsiteY1" fmla="*/ 5143952 h 5292626"/>
                <a:gd name="connsiteX0" fmla="*/ 0 w 4817239"/>
                <a:gd name="connsiteY0" fmla="*/ 92248 h 5292626"/>
                <a:gd name="connsiteX1" fmla="*/ 4808855 w 4817239"/>
                <a:gd name="connsiteY1" fmla="*/ 5292626 h 5292626"/>
                <a:gd name="connsiteX2" fmla="*/ 1 w 4817239"/>
                <a:gd name="connsiteY2" fmla="*/ 5292626 h 5292626"/>
                <a:gd name="connsiteX3" fmla="*/ 0 w 4817239"/>
                <a:gd name="connsiteY3" fmla="*/ 92248 h 5292626"/>
                <a:gd name="connsiteX0" fmla="*/ 301539 w 4817239"/>
                <a:gd name="connsiteY0" fmla="*/ 0 h 5292626"/>
                <a:gd name="connsiteX1" fmla="*/ 4817239 w 4817239"/>
                <a:gd name="connsiteY1" fmla="*/ 5131198 h 5292626"/>
                <a:gd name="connsiteX0" fmla="*/ 287387 w 4817238"/>
                <a:gd name="connsiteY0" fmla="*/ 12753 h 5292626"/>
                <a:gd name="connsiteX1" fmla="*/ 4808854 w 4817238"/>
                <a:gd name="connsiteY1" fmla="*/ 5292626 h 5292626"/>
                <a:gd name="connsiteX2" fmla="*/ 0 w 4817238"/>
                <a:gd name="connsiteY2" fmla="*/ 5292626 h 5292626"/>
                <a:gd name="connsiteX3" fmla="*/ 287387 w 4817238"/>
                <a:gd name="connsiteY3" fmla="*/ 12753 h 5292626"/>
                <a:gd name="connsiteX0" fmla="*/ 301538 w 4817238"/>
                <a:gd name="connsiteY0" fmla="*/ 0 h 5292626"/>
                <a:gd name="connsiteX1" fmla="*/ 4817238 w 4817238"/>
                <a:gd name="connsiteY1" fmla="*/ 5131198 h 5292626"/>
                <a:gd name="connsiteX0" fmla="*/ 287387 w 4808854"/>
                <a:gd name="connsiteY0" fmla="*/ 12753 h 5292626"/>
                <a:gd name="connsiteX1" fmla="*/ 4808854 w 4808854"/>
                <a:gd name="connsiteY1" fmla="*/ 5292626 h 5292626"/>
                <a:gd name="connsiteX2" fmla="*/ 0 w 4808854"/>
                <a:gd name="connsiteY2" fmla="*/ 5292626 h 5292626"/>
                <a:gd name="connsiteX3" fmla="*/ 287387 w 4808854"/>
                <a:gd name="connsiteY3" fmla="*/ 12753 h 5292626"/>
                <a:gd name="connsiteX0" fmla="*/ 301538 w 4808854"/>
                <a:gd name="connsiteY0" fmla="*/ 0 h 5292626"/>
                <a:gd name="connsiteX1" fmla="*/ 4771816 w 4808854"/>
                <a:gd name="connsiteY1" fmla="*/ 5195277 h 5292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808854" h="5292626" stroke="0" extrusionOk="0">
                  <a:moveTo>
                    <a:pt x="287387" y="12753"/>
                  </a:moveTo>
                  <a:cubicBezTo>
                    <a:pt x="2943244" y="12753"/>
                    <a:pt x="4808854" y="2420537"/>
                    <a:pt x="4808854" y="5292626"/>
                  </a:cubicBezTo>
                  <a:lnTo>
                    <a:pt x="0" y="5292626"/>
                  </a:lnTo>
                  <a:cubicBezTo>
                    <a:pt x="0" y="3559167"/>
                    <a:pt x="287387" y="1746212"/>
                    <a:pt x="287387" y="12753"/>
                  </a:cubicBezTo>
                  <a:close/>
                </a:path>
                <a:path w="4808854" h="5292626" fill="none">
                  <a:moveTo>
                    <a:pt x="301538" y="0"/>
                  </a:moveTo>
                  <a:cubicBezTo>
                    <a:pt x="2957395" y="0"/>
                    <a:pt x="4771816" y="2323188"/>
                    <a:pt x="4771816" y="5195277"/>
                  </a:cubicBezTo>
                </a:path>
              </a:pathLst>
            </a:cu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 sz="1800"/>
            </a:p>
          </p:txBody>
        </p:sp>
        <p:sp>
          <p:nvSpPr>
            <p:cNvPr id="19" name="Freeform 16"/>
            <p:cNvSpPr>
              <a:spLocks/>
            </p:cNvSpPr>
            <p:nvPr userDrawn="1"/>
          </p:nvSpPr>
          <p:spPr bwMode="auto">
            <a:xfrm>
              <a:off x="57882" y="1323973"/>
              <a:ext cx="340853" cy="340853"/>
            </a:xfrm>
            <a:custGeom>
              <a:avLst/>
              <a:gdLst>
                <a:gd name="T0" fmla="*/ 128 w 184"/>
                <a:gd name="T1" fmla="*/ 165 h 185"/>
                <a:gd name="T2" fmla="*/ 19 w 184"/>
                <a:gd name="T3" fmla="*/ 128 h 185"/>
                <a:gd name="T4" fmla="*/ 56 w 184"/>
                <a:gd name="T5" fmla="*/ 20 h 185"/>
                <a:gd name="T6" fmla="*/ 165 w 184"/>
                <a:gd name="T7" fmla="*/ 57 h 185"/>
                <a:gd name="T8" fmla="*/ 128 w 184"/>
                <a:gd name="T9" fmla="*/ 165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4" h="185">
                  <a:moveTo>
                    <a:pt x="128" y="165"/>
                  </a:moveTo>
                  <a:cubicBezTo>
                    <a:pt x="88" y="185"/>
                    <a:pt x="39" y="168"/>
                    <a:pt x="19" y="128"/>
                  </a:cubicBezTo>
                  <a:cubicBezTo>
                    <a:pt x="0" y="88"/>
                    <a:pt x="16" y="39"/>
                    <a:pt x="56" y="20"/>
                  </a:cubicBezTo>
                  <a:cubicBezTo>
                    <a:pt x="96" y="0"/>
                    <a:pt x="145" y="17"/>
                    <a:pt x="165" y="57"/>
                  </a:cubicBezTo>
                  <a:cubicBezTo>
                    <a:pt x="184" y="97"/>
                    <a:pt x="168" y="145"/>
                    <a:pt x="128" y="165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20" name="Freeform 14"/>
            <p:cNvSpPr>
              <a:spLocks/>
            </p:cNvSpPr>
            <p:nvPr userDrawn="1"/>
          </p:nvSpPr>
          <p:spPr bwMode="auto">
            <a:xfrm>
              <a:off x="605261" y="2107369"/>
              <a:ext cx="376783" cy="374736"/>
            </a:xfrm>
            <a:custGeom>
              <a:avLst/>
              <a:gdLst>
                <a:gd name="T0" fmla="*/ 65 w 182"/>
                <a:gd name="T1" fmla="*/ 168 h 182"/>
                <a:gd name="T2" fmla="*/ 15 w 182"/>
                <a:gd name="T3" fmla="*/ 65 h 182"/>
                <a:gd name="T4" fmla="*/ 117 w 182"/>
                <a:gd name="T5" fmla="*/ 15 h 182"/>
                <a:gd name="T6" fmla="*/ 168 w 182"/>
                <a:gd name="T7" fmla="*/ 117 h 182"/>
                <a:gd name="T8" fmla="*/ 65 w 182"/>
                <a:gd name="T9" fmla="*/ 168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2" h="182">
                  <a:moveTo>
                    <a:pt x="65" y="168"/>
                  </a:moveTo>
                  <a:cubicBezTo>
                    <a:pt x="23" y="154"/>
                    <a:pt x="0" y="108"/>
                    <a:pt x="15" y="65"/>
                  </a:cubicBezTo>
                  <a:cubicBezTo>
                    <a:pt x="29" y="23"/>
                    <a:pt x="75" y="0"/>
                    <a:pt x="117" y="15"/>
                  </a:cubicBezTo>
                  <a:cubicBezTo>
                    <a:pt x="160" y="29"/>
                    <a:pt x="182" y="75"/>
                    <a:pt x="168" y="117"/>
                  </a:cubicBezTo>
                  <a:cubicBezTo>
                    <a:pt x="153" y="160"/>
                    <a:pt x="107" y="182"/>
                    <a:pt x="65" y="168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21" name="Freeform 15"/>
            <p:cNvSpPr>
              <a:spLocks/>
            </p:cNvSpPr>
            <p:nvPr userDrawn="1"/>
          </p:nvSpPr>
          <p:spPr bwMode="auto">
            <a:xfrm>
              <a:off x="850642" y="3174514"/>
              <a:ext cx="549386" cy="546806"/>
            </a:xfrm>
            <a:custGeom>
              <a:avLst/>
              <a:gdLst>
                <a:gd name="T0" fmla="*/ 22 w 211"/>
                <a:gd name="T1" fmla="*/ 146 h 211"/>
                <a:gd name="T2" fmla="*/ 65 w 211"/>
                <a:gd name="T3" fmla="*/ 22 h 211"/>
                <a:gd name="T4" fmla="*/ 189 w 211"/>
                <a:gd name="T5" fmla="*/ 64 h 211"/>
                <a:gd name="T6" fmla="*/ 146 w 211"/>
                <a:gd name="T7" fmla="*/ 189 h 211"/>
                <a:gd name="T8" fmla="*/ 22 w 211"/>
                <a:gd name="T9" fmla="*/ 146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1" h="211">
                  <a:moveTo>
                    <a:pt x="22" y="146"/>
                  </a:moveTo>
                  <a:cubicBezTo>
                    <a:pt x="0" y="100"/>
                    <a:pt x="19" y="45"/>
                    <a:pt x="65" y="22"/>
                  </a:cubicBezTo>
                  <a:cubicBezTo>
                    <a:pt x="111" y="0"/>
                    <a:pt x="166" y="19"/>
                    <a:pt x="189" y="64"/>
                  </a:cubicBezTo>
                  <a:cubicBezTo>
                    <a:pt x="211" y="110"/>
                    <a:pt x="192" y="166"/>
                    <a:pt x="146" y="189"/>
                  </a:cubicBezTo>
                  <a:cubicBezTo>
                    <a:pt x="101" y="211"/>
                    <a:pt x="45" y="192"/>
                    <a:pt x="22" y="146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22" name="Freeform 17"/>
            <p:cNvSpPr>
              <a:spLocks/>
            </p:cNvSpPr>
            <p:nvPr userDrawn="1"/>
          </p:nvSpPr>
          <p:spPr bwMode="auto">
            <a:xfrm>
              <a:off x="703699" y="4522883"/>
              <a:ext cx="594250" cy="594250"/>
            </a:xfrm>
            <a:custGeom>
              <a:avLst/>
              <a:gdLst>
                <a:gd name="T0" fmla="*/ 19 w 238"/>
                <a:gd name="T1" fmla="*/ 85 h 238"/>
                <a:gd name="T2" fmla="*/ 153 w 238"/>
                <a:gd name="T3" fmla="*/ 19 h 238"/>
                <a:gd name="T4" fmla="*/ 219 w 238"/>
                <a:gd name="T5" fmla="*/ 153 h 238"/>
                <a:gd name="T6" fmla="*/ 85 w 238"/>
                <a:gd name="T7" fmla="*/ 219 h 238"/>
                <a:gd name="T8" fmla="*/ 19 w 238"/>
                <a:gd name="T9" fmla="*/ 85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8" h="238">
                  <a:moveTo>
                    <a:pt x="19" y="85"/>
                  </a:moveTo>
                  <a:cubicBezTo>
                    <a:pt x="38" y="30"/>
                    <a:pt x="98" y="0"/>
                    <a:pt x="153" y="19"/>
                  </a:cubicBezTo>
                  <a:cubicBezTo>
                    <a:pt x="208" y="38"/>
                    <a:pt x="238" y="98"/>
                    <a:pt x="219" y="153"/>
                  </a:cubicBezTo>
                  <a:cubicBezTo>
                    <a:pt x="200" y="208"/>
                    <a:pt x="140" y="238"/>
                    <a:pt x="85" y="219"/>
                  </a:cubicBezTo>
                  <a:cubicBezTo>
                    <a:pt x="30" y="200"/>
                    <a:pt x="0" y="140"/>
                    <a:pt x="19" y="85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23" name="Oval 13"/>
            <p:cNvSpPr>
              <a:spLocks noChangeArrowheads="1"/>
            </p:cNvSpPr>
            <p:nvPr userDrawn="1"/>
          </p:nvSpPr>
          <p:spPr bwMode="auto">
            <a:xfrm>
              <a:off x="189521" y="5775316"/>
              <a:ext cx="597193" cy="594575"/>
            </a:xfrm>
            <a:prstGeom prst="ellipse">
              <a:avLst/>
            </a:pr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</p:grpSp>
      <p:pic>
        <p:nvPicPr>
          <p:cNvPr id="24" name="Picture 2" descr="N:\Horizon_Projekte\MOVE_VB_UT_5040_Karl_UL\Proposal\4_Logo\Move-Logo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4800" y="52013"/>
            <a:ext cx="2599200" cy="109314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21462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789926"/>
            <a:ext cx="7694550" cy="1325563"/>
          </a:xfrm>
        </p:spPr>
        <p:txBody>
          <a:bodyPr/>
          <a:lstStyle>
            <a:lvl1pPr>
              <a:defRPr>
                <a:solidFill>
                  <a:srgbClr val="162559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250425"/>
            <a:ext cx="7694550" cy="4013575"/>
          </a:xfrm>
        </p:spPr>
        <p:txBody>
          <a:bodyPr vert="eaVert"/>
          <a:lstStyle>
            <a:lvl1pPr>
              <a:defRPr>
                <a:solidFill>
                  <a:srgbClr val="162559"/>
                </a:solidFill>
              </a:defRPr>
            </a:lvl1pPr>
            <a:lvl2pPr>
              <a:buClr>
                <a:srgbClr val="F1940C"/>
              </a:buClr>
              <a:defRPr>
                <a:solidFill>
                  <a:srgbClr val="162559"/>
                </a:solidFill>
              </a:defRPr>
            </a:lvl2pPr>
            <a:lvl3pPr>
              <a:defRPr>
                <a:solidFill>
                  <a:srgbClr val="162559"/>
                </a:solidFill>
              </a:defRPr>
            </a:lvl3pPr>
            <a:lvl4pPr>
              <a:buClr>
                <a:srgbClr val="F1940C"/>
              </a:buClr>
              <a:defRPr>
                <a:solidFill>
                  <a:srgbClr val="162559"/>
                </a:solidFill>
              </a:defRPr>
            </a:lvl4pPr>
            <a:lvl5pPr>
              <a:defRPr>
                <a:solidFill>
                  <a:srgbClr val="162559"/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9C867-AA10-42FE-9900-474239875666}" type="datetimeFigureOut">
              <a:rPr lang="de-DE" smtClean="0"/>
              <a:t>29.03.18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372C8-FA9B-496A-8105-5356EB5E347F}" type="slidenum">
              <a:rPr lang="de-DE" smtClean="0"/>
              <a:t>‹#›</a:t>
            </a:fld>
            <a:endParaRPr lang="de-DE"/>
          </a:p>
        </p:txBody>
      </p:sp>
      <p:pic>
        <p:nvPicPr>
          <p:cNvPr id="7" name="Picture 2" descr="N:\Horizon_Projekte\MOVE_VB_UT_5040_Karl_UL\Proposal\4_Logo\Move-Logo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4800" y="52013"/>
            <a:ext cx="2599200" cy="109314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uppieren 7"/>
          <p:cNvGrpSpPr/>
          <p:nvPr userDrawn="1"/>
        </p:nvGrpSpPr>
        <p:grpSpPr>
          <a:xfrm>
            <a:off x="-1174434" y="3707999"/>
            <a:ext cx="2223127" cy="2979959"/>
            <a:chOff x="-1959104" y="1323973"/>
            <a:chExt cx="3764385" cy="5045918"/>
          </a:xfrm>
        </p:grpSpPr>
        <p:sp>
          <p:nvSpPr>
            <p:cNvPr id="9" name="Bogen 3"/>
            <p:cNvSpPr/>
            <p:nvPr userDrawn="1"/>
          </p:nvSpPr>
          <p:spPr>
            <a:xfrm rot="2437978">
              <a:off x="-1959104" y="1884062"/>
              <a:ext cx="3764385" cy="4107686"/>
            </a:xfrm>
            <a:custGeom>
              <a:avLst/>
              <a:gdLst>
                <a:gd name="connsiteX0" fmla="*/ 4808854 w 9617709"/>
                <a:gd name="connsiteY0" fmla="*/ 0 h 10400755"/>
                <a:gd name="connsiteX1" fmla="*/ 9617709 w 9617709"/>
                <a:gd name="connsiteY1" fmla="*/ 5200378 h 10400755"/>
                <a:gd name="connsiteX2" fmla="*/ 4808855 w 9617709"/>
                <a:gd name="connsiteY2" fmla="*/ 5200378 h 10400755"/>
                <a:gd name="connsiteX3" fmla="*/ 4808854 w 9617709"/>
                <a:gd name="connsiteY3" fmla="*/ 0 h 10400755"/>
                <a:gd name="connsiteX0" fmla="*/ 4808854 w 9617709"/>
                <a:gd name="connsiteY0" fmla="*/ 0 h 10400755"/>
                <a:gd name="connsiteX1" fmla="*/ 9617709 w 9617709"/>
                <a:gd name="connsiteY1" fmla="*/ 5200378 h 10400755"/>
                <a:gd name="connsiteX0" fmla="*/ 0 w 4808855"/>
                <a:gd name="connsiteY0" fmla="*/ 92248 h 5292626"/>
                <a:gd name="connsiteX1" fmla="*/ 4808855 w 4808855"/>
                <a:gd name="connsiteY1" fmla="*/ 5292626 h 5292626"/>
                <a:gd name="connsiteX2" fmla="*/ 1 w 4808855"/>
                <a:gd name="connsiteY2" fmla="*/ 5292626 h 5292626"/>
                <a:gd name="connsiteX3" fmla="*/ 0 w 4808855"/>
                <a:gd name="connsiteY3" fmla="*/ 92248 h 5292626"/>
                <a:gd name="connsiteX0" fmla="*/ 301539 w 4808855"/>
                <a:gd name="connsiteY0" fmla="*/ 0 h 5292626"/>
                <a:gd name="connsiteX1" fmla="*/ 4808855 w 4808855"/>
                <a:gd name="connsiteY1" fmla="*/ 5292626 h 5292626"/>
                <a:gd name="connsiteX0" fmla="*/ 0 w 4808855"/>
                <a:gd name="connsiteY0" fmla="*/ 92248 h 5292626"/>
                <a:gd name="connsiteX1" fmla="*/ 4808855 w 4808855"/>
                <a:gd name="connsiteY1" fmla="*/ 5292626 h 5292626"/>
                <a:gd name="connsiteX2" fmla="*/ 1 w 4808855"/>
                <a:gd name="connsiteY2" fmla="*/ 5292626 h 5292626"/>
                <a:gd name="connsiteX3" fmla="*/ 0 w 4808855"/>
                <a:gd name="connsiteY3" fmla="*/ 92248 h 5292626"/>
                <a:gd name="connsiteX0" fmla="*/ 301539 w 4808855"/>
                <a:gd name="connsiteY0" fmla="*/ 0 h 5292626"/>
                <a:gd name="connsiteX1" fmla="*/ 4803088 w 4808855"/>
                <a:gd name="connsiteY1" fmla="*/ 5143952 h 5292626"/>
                <a:gd name="connsiteX0" fmla="*/ 0 w 4817239"/>
                <a:gd name="connsiteY0" fmla="*/ 92248 h 5292626"/>
                <a:gd name="connsiteX1" fmla="*/ 4808855 w 4817239"/>
                <a:gd name="connsiteY1" fmla="*/ 5292626 h 5292626"/>
                <a:gd name="connsiteX2" fmla="*/ 1 w 4817239"/>
                <a:gd name="connsiteY2" fmla="*/ 5292626 h 5292626"/>
                <a:gd name="connsiteX3" fmla="*/ 0 w 4817239"/>
                <a:gd name="connsiteY3" fmla="*/ 92248 h 5292626"/>
                <a:gd name="connsiteX0" fmla="*/ 301539 w 4817239"/>
                <a:gd name="connsiteY0" fmla="*/ 0 h 5292626"/>
                <a:gd name="connsiteX1" fmla="*/ 4817239 w 4817239"/>
                <a:gd name="connsiteY1" fmla="*/ 5131198 h 5292626"/>
                <a:gd name="connsiteX0" fmla="*/ 287387 w 4817238"/>
                <a:gd name="connsiteY0" fmla="*/ 12753 h 5292626"/>
                <a:gd name="connsiteX1" fmla="*/ 4808854 w 4817238"/>
                <a:gd name="connsiteY1" fmla="*/ 5292626 h 5292626"/>
                <a:gd name="connsiteX2" fmla="*/ 0 w 4817238"/>
                <a:gd name="connsiteY2" fmla="*/ 5292626 h 5292626"/>
                <a:gd name="connsiteX3" fmla="*/ 287387 w 4817238"/>
                <a:gd name="connsiteY3" fmla="*/ 12753 h 5292626"/>
                <a:gd name="connsiteX0" fmla="*/ 301538 w 4817238"/>
                <a:gd name="connsiteY0" fmla="*/ 0 h 5292626"/>
                <a:gd name="connsiteX1" fmla="*/ 4817238 w 4817238"/>
                <a:gd name="connsiteY1" fmla="*/ 5131198 h 5292626"/>
                <a:gd name="connsiteX0" fmla="*/ 287387 w 4808854"/>
                <a:gd name="connsiteY0" fmla="*/ 12753 h 5292626"/>
                <a:gd name="connsiteX1" fmla="*/ 4808854 w 4808854"/>
                <a:gd name="connsiteY1" fmla="*/ 5292626 h 5292626"/>
                <a:gd name="connsiteX2" fmla="*/ 0 w 4808854"/>
                <a:gd name="connsiteY2" fmla="*/ 5292626 h 5292626"/>
                <a:gd name="connsiteX3" fmla="*/ 287387 w 4808854"/>
                <a:gd name="connsiteY3" fmla="*/ 12753 h 5292626"/>
                <a:gd name="connsiteX0" fmla="*/ 301538 w 4808854"/>
                <a:gd name="connsiteY0" fmla="*/ 0 h 5292626"/>
                <a:gd name="connsiteX1" fmla="*/ 4771816 w 4808854"/>
                <a:gd name="connsiteY1" fmla="*/ 5195277 h 5292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808854" h="5292626" stroke="0" extrusionOk="0">
                  <a:moveTo>
                    <a:pt x="287387" y="12753"/>
                  </a:moveTo>
                  <a:cubicBezTo>
                    <a:pt x="2943244" y="12753"/>
                    <a:pt x="4808854" y="2420537"/>
                    <a:pt x="4808854" y="5292626"/>
                  </a:cubicBezTo>
                  <a:lnTo>
                    <a:pt x="0" y="5292626"/>
                  </a:lnTo>
                  <a:cubicBezTo>
                    <a:pt x="0" y="3559167"/>
                    <a:pt x="287387" y="1746212"/>
                    <a:pt x="287387" y="12753"/>
                  </a:cubicBezTo>
                  <a:close/>
                </a:path>
                <a:path w="4808854" h="5292626" fill="none">
                  <a:moveTo>
                    <a:pt x="301538" y="0"/>
                  </a:moveTo>
                  <a:cubicBezTo>
                    <a:pt x="2957395" y="0"/>
                    <a:pt x="4771816" y="2323188"/>
                    <a:pt x="4771816" y="5195277"/>
                  </a:cubicBezTo>
                </a:path>
              </a:pathLst>
            </a:cu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 sz="1800"/>
            </a:p>
          </p:txBody>
        </p:sp>
        <p:sp>
          <p:nvSpPr>
            <p:cNvPr id="10" name="Freeform 16"/>
            <p:cNvSpPr>
              <a:spLocks/>
            </p:cNvSpPr>
            <p:nvPr userDrawn="1"/>
          </p:nvSpPr>
          <p:spPr bwMode="auto">
            <a:xfrm>
              <a:off x="57882" y="1323973"/>
              <a:ext cx="340853" cy="340853"/>
            </a:xfrm>
            <a:custGeom>
              <a:avLst/>
              <a:gdLst>
                <a:gd name="T0" fmla="*/ 128 w 184"/>
                <a:gd name="T1" fmla="*/ 165 h 185"/>
                <a:gd name="T2" fmla="*/ 19 w 184"/>
                <a:gd name="T3" fmla="*/ 128 h 185"/>
                <a:gd name="T4" fmla="*/ 56 w 184"/>
                <a:gd name="T5" fmla="*/ 20 h 185"/>
                <a:gd name="T6" fmla="*/ 165 w 184"/>
                <a:gd name="T7" fmla="*/ 57 h 185"/>
                <a:gd name="T8" fmla="*/ 128 w 184"/>
                <a:gd name="T9" fmla="*/ 165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4" h="185">
                  <a:moveTo>
                    <a:pt x="128" y="165"/>
                  </a:moveTo>
                  <a:cubicBezTo>
                    <a:pt x="88" y="185"/>
                    <a:pt x="39" y="168"/>
                    <a:pt x="19" y="128"/>
                  </a:cubicBezTo>
                  <a:cubicBezTo>
                    <a:pt x="0" y="88"/>
                    <a:pt x="16" y="39"/>
                    <a:pt x="56" y="20"/>
                  </a:cubicBezTo>
                  <a:cubicBezTo>
                    <a:pt x="96" y="0"/>
                    <a:pt x="145" y="17"/>
                    <a:pt x="165" y="57"/>
                  </a:cubicBezTo>
                  <a:cubicBezTo>
                    <a:pt x="184" y="97"/>
                    <a:pt x="168" y="145"/>
                    <a:pt x="128" y="165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11" name="Freeform 14"/>
            <p:cNvSpPr>
              <a:spLocks/>
            </p:cNvSpPr>
            <p:nvPr userDrawn="1"/>
          </p:nvSpPr>
          <p:spPr bwMode="auto">
            <a:xfrm>
              <a:off x="605261" y="2107369"/>
              <a:ext cx="376783" cy="374736"/>
            </a:xfrm>
            <a:custGeom>
              <a:avLst/>
              <a:gdLst>
                <a:gd name="T0" fmla="*/ 65 w 182"/>
                <a:gd name="T1" fmla="*/ 168 h 182"/>
                <a:gd name="T2" fmla="*/ 15 w 182"/>
                <a:gd name="T3" fmla="*/ 65 h 182"/>
                <a:gd name="T4" fmla="*/ 117 w 182"/>
                <a:gd name="T5" fmla="*/ 15 h 182"/>
                <a:gd name="T6" fmla="*/ 168 w 182"/>
                <a:gd name="T7" fmla="*/ 117 h 182"/>
                <a:gd name="T8" fmla="*/ 65 w 182"/>
                <a:gd name="T9" fmla="*/ 168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2" h="182">
                  <a:moveTo>
                    <a:pt x="65" y="168"/>
                  </a:moveTo>
                  <a:cubicBezTo>
                    <a:pt x="23" y="154"/>
                    <a:pt x="0" y="108"/>
                    <a:pt x="15" y="65"/>
                  </a:cubicBezTo>
                  <a:cubicBezTo>
                    <a:pt x="29" y="23"/>
                    <a:pt x="75" y="0"/>
                    <a:pt x="117" y="15"/>
                  </a:cubicBezTo>
                  <a:cubicBezTo>
                    <a:pt x="160" y="29"/>
                    <a:pt x="182" y="75"/>
                    <a:pt x="168" y="117"/>
                  </a:cubicBezTo>
                  <a:cubicBezTo>
                    <a:pt x="153" y="160"/>
                    <a:pt x="107" y="182"/>
                    <a:pt x="65" y="168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12" name="Freeform 15"/>
            <p:cNvSpPr>
              <a:spLocks/>
            </p:cNvSpPr>
            <p:nvPr userDrawn="1"/>
          </p:nvSpPr>
          <p:spPr bwMode="auto">
            <a:xfrm>
              <a:off x="850642" y="3174514"/>
              <a:ext cx="549386" cy="546806"/>
            </a:xfrm>
            <a:custGeom>
              <a:avLst/>
              <a:gdLst>
                <a:gd name="T0" fmla="*/ 22 w 211"/>
                <a:gd name="T1" fmla="*/ 146 h 211"/>
                <a:gd name="T2" fmla="*/ 65 w 211"/>
                <a:gd name="T3" fmla="*/ 22 h 211"/>
                <a:gd name="T4" fmla="*/ 189 w 211"/>
                <a:gd name="T5" fmla="*/ 64 h 211"/>
                <a:gd name="T6" fmla="*/ 146 w 211"/>
                <a:gd name="T7" fmla="*/ 189 h 211"/>
                <a:gd name="T8" fmla="*/ 22 w 211"/>
                <a:gd name="T9" fmla="*/ 146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1" h="211">
                  <a:moveTo>
                    <a:pt x="22" y="146"/>
                  </a:moveTo>
                  <a:cubicBezTo>
                    <a:pt x="0" y="100"/>
                    <a:pt x="19" y="45"/>
                    <a:pt x="65" y="22"/>
                  </a:cubicBezTo>
                  <a:cubicBezTo>
                    <a:pt x="111" y="0"/>
                    <a:pt x="166" y="19"/>
                    <a:pt x="189" y="64"/>
                  </a:cubicBezTo>
                  <a:cubicBezTo>
                    <a:pt x="211" y="110"/>
                    <a:pt x="192" y="166"/>
                    <a:pt x="146" y="189"/>
                  </a:cubicBezTo>
                  <a:cubicBezTo>
                    <a:pt x="101" y="211"/>
                    <a:pt x="45" y="192"/>
                    <a:pt x="22" y="146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13" name="Freeform 17"/>
            <p:cNvSpPr>
              <a:spLocks/>
            </p:cNvSpPr>
            <p:nvPr userDrawn="1"/>
          </p:nvSpPr>
          <p:spPr bwMode="auto">
            <a:xfrm>
              <a:off x="703699" y="4522883"/>
              <a:ext cx="594250" cy="594250"/>
            </a:xfrm>
            <a:custGeom>
              <a:avLst/>
              <a:gdLst>
                <a:gd name="T0" fmla="*/ 19 w 238"/>
                <a:gd name="T1" fmla="*/ 85 h 238"/>
                <a:gd name="T2" fmla="*/ 153 w 238"/>
                <a:gd name="T3" fmla="*/ 19 h 238"/>
                <a:gd name="T4" fmla="*/ 219 w 238"/>
                <a:gd name="T5" fmla="*/ 153 h 238"/>
                <a:gd name="T6" fmla="*/ 85 w 238"/>
                <a:gd name="T7" fmla="*/ 219 h 238"/>
                <a:gd name="T8" fmla="*/ 19 w 238"/>
                <a:gd name="T9" fmla="*/ 85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8" h="238">
                  <a:moveTo>
                    <a:pt x="19" y="85"/>
                  </a:moveTo>
                  <a:cubicBezTo>
                    <a:pt x="38" y="30"/>
                    <a:pt x="98" y="0"/>
                    <a:pt x="153" y="19"/>
                  </a:cubicBezTo>
                  <a:cubicBezTo>
                    <a:pt x="208" y="38"/>
                    <a:pt x="238" y="98"/>
                    <a:pt x="219" y="153"/>
                  </a:cubicBezTo>
                  <a:cubicBezTo>
                    <a:pt x="200" y="208"/>
                    <a:pt x="140" y="238"/>
                    <a:pt x="85" y="219"/>
                  </a:cubicBezTo>
                  <a:cubicBezTo>
                    <a:pt x="30" y="200"/>
                    <a:pt x="0" y="140"/>
                    <a:pt x="19" y="85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14" name="Oval 13"/>
            <p:cNvSpPr>
              <a:spLocks noChangeArrowheads="1"/>
            </p:cNvSpPr>
            <p:nvPr userDrawn="1"/>
          </p:nvSpPr>
          <p:spPr bwMode="auto">
            <a:xfrm>
              <a:off x="189521" y="5775316"/>
              <a:ext cx="597193" cy="594575"/>
            </a:xfrm>
            <a:prstGeom prst="ellipse">
              <a:avLst/>
            </a:pr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</p:grpSp>
    </p:spTree>
    <p:extLst>
      <p:ext uri="{BB962C8B-B14F-4D97-AF65-F5344CB8AC3E}">
        <p14:creationId xmlns:p14="http://schemas.microsoft.com/office/powerpoint/2010/main" val="2771146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676799"/>
            <a:ext cx="1664325" cy="5500163"/>
          </a:xfrm>
        </p:spPr>
        <p:txBody>
          <a:bodyPr vert="eaVert"/>
          <a:lstStyle>
            <a:lvl1pPr>
              <a:defRPr>
                <a:solidFill>
                  <a:srgbClr val="162559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676799"/>
            <a:ext cx="5800725" cy="5500163"/>
          </a:xfrm>
        </p:spPr>
        <p:txBody>
          <a:bodyPr vert="eaVert"/>
          <a:lstStyle>
            <a:lvl1pPr>
              <a:defRPr>
                <a:solidFill>
                  <a:srgbClr val="162559"/>
                </a:solidFill>
              </a:defRPr>
            </a:lvl1pPr>
            <a:lvl2pPr>
              <a:buClr>
                <a:srgbClr val="F1940C"/>
              </a:buClr>
              <a:defRPr>
                <a:solidFill>
                  <a:srgbClr val="162559"/>
                </a:solidFill>
              </a:defRPr>
            </a:lvl2pPr>
            <a:lvl3pPr>
              <a:defRPr>
                <a:solidFill>
                  <a:srgbClr val="162559"/>
                </a:solidFill>
              </a:defRPr>
            </a:lvl3pPr>
            <a:lvl4pPr>
              <a:buClr>
                <a:srgbClr val="F1940C"/>
              </a:buClr>
              <a:defRPr>
                <a:solidFill>
                  <a:srgbClr val="162559"/>
                </a:solidFill>
              </a:defRPr>
            </a:lvl4pPr>
            <a:lvl5pPr>
              <a:defRPr>
                <a:solidFill>
                  <a:srgbClr val="162559"/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9C867-AA10-42FE-9900-474239875666}" type="datetimeFigureOut">
              <a:rPr lang="de-DE" smtClean="0"/>
              <a:t>29.03.18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372C8-FA9B-496A-8105-5356EB5E347F}" type="slidenum">
              <a:rPr lang="de-DE" smtClean="0"/>
              <a:t>‹#›</a:t>
            </a:fld>
            <a:endParaRPr lang="de-DE"/>
          </a:p>
        </p:txBody>
      </p:sp>
      <p:pic>
        <p:nvPicPr>
          <p:cNvPr id="7" name="Picture 2" descr="N:\Horizon_Projekte\MOVE_VB_UT_5040_Karl_UL\Proposal\4_Logo\Move-Logo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4800" y="52013"/>
            <a:ext cx="2599200" cy="109314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uppieren 7"/>
          <p:cNvGrpSpPr/>
          <p:nvPr userDrawn="1"/>
        </p:nvGrpSpPr>
        <p:grpSpPr>
          <a:xfrm>
            <a:off x="-1174434" y="3707999"/>
            <a:ext cx="2223127" cy="2979959"/>
            <a:chOff x="-1959104" y="1323973"/>
            <a:chExt cx="3764385" cy="5045918"/>
          </a:xfrm>
        </p:grpSpPr>
        <p:sp>
          <p:nvSpPr>
            <p:cNvPr id="9" name="Bogen 3"/>
            <p:cNvSpPr/>
            <p:nvPr userDrawn="1"/>
          </p:nvSpPr>
          <p:spPr>
            <a:xfrm rot="2437978">
              <a:off x="-1959104" y="1884062"/>
              <a:ext cx="3764385" cy="4107686"/>
            </a:xfrm>
            <a:custGeom>
              <a:avLst/>
              <a:gdLst>
                <a:gd name="connsiteX0" fmla="*/ 4808854 w 9617709"/>
                <a:gd name="connsiteY0" fmla="*/ 0 h 10400755"/>
                <a:gd name="connsiteX1" fmla="*/ 9617709 w 9617709"/>
                <a:gd name="connsiteY1" fmla="*/ 5200378 h 10400755"/>
                <a:gd name="connsiteX2" fmla="*/ 4808855 w 9617709"/>
                <a:gd name="connsiteY2" fmla="*/ 5200378 h 10400755"/>
                <a:gd name="connsiteX3" fmla="*/ 4808854 w 9617709"/>
                <a:gd name="connsiteY3" fmla="*/ 0 h 10400755"/>
                <a:gd name="connsiteX0" fmla="*/ 4808854 w 9617709"/>
                <a:gd name="connsiteY0" fmla="*/ 0 h 10400755"/>
                <a:gd name="connsiteX1" fmla="*/ 9617709 w 9617709"/>
                <a:gd name="connsiteY1" fmla="*/ 5200378 h 10400755"/>
                <a:gd name="connsiteX0" fmla="*/ 0 w 4808855"/>
                <a:gd name="connsiteY0" fmla="*/ 92248 h 5292626"/>
                <a:gd name="connsiteX1" fmla="*/ 4808855 w 4808855"/>
                <a:gd name="connsiteY1" fmla="*/ 5292626 h 5292626"/>
                <a:gd name="connsiteX2" fmla="*/ 1 w 4808855"/>
                <a:gd name="connsiteY2" fmla="*/ 5292626 h 5292626"/>
                <a:gd name="connsiteX3" fmla="*/ 0 w 4808855"/>
                <a:gd name="connsiteY3" fmla="*/ 92248 h 5292626"/>
                <a:gd name="connsiteX0" fmla="*/ 301539 w 4808855"/>
                <a:gd name="connsiteY0" fmla="*/ 0 h 5292626"/>
                <a:gd name="connsiteX1" fmla="*/ 4808855 w 4808855"/>
                <a:gd name="connsiteY1" fmla="*/ 5292626 h 5292626"/>
                <a:gd name="connsiteX0" fmla="*/ 0 w 4808855"/>
                <a:gd name="connsiteY0" fmla="*/ 92248 h 5292626"/>
                <a:gd name="connsiteX1" fmla="*/ 4808855 w 4808855"/>
                <a:gd name="connsiteY1" fmla="*/ 5292626 h 5292626"/>
                <a:gd name="connsiteX2" fmla="*/ 1 w 4808855"/>
                <a:gd name="connsiteY2" fmla="*/ 5292626 h 5292626"/>
                <a:gd name="connsiteX3" fmla="*/ 0 w 4808855"/>
                <a:gd name="connsiteY3" fmla="*/ 92248 h 5292626"/>
                <a:gd name="connsiteX0" fmla="*/ 301539 w 4808855"/>
                <a:gd name="connsiteY0" fmla="*/ 0 h 5292626"/>
                <a:gd name="connsiteX1" fmla="*/ 4803088 w 4808855"/>
                <a:gd name="connsiteY1" fmla="*/ 5143952 h 5292626"/>
                <a:gd name="connsiteX0" fmla="*/ 0 w 4817239"/>
                <a:gd name="connsiteY0" fmla="*/ 92248 h 5292626"/>
                <a:gd name="connsiteX1" fmla="*/ 4808855 w 4817239"/>
                <a:gd name="connsiteY1" fmla="*/ 5292626 h 5292626"/>
                <a:gd name="connsiteX2" fmla="*/ 1 w 4817239"/>
                <a:gd name="connsiteY2" fmla="*/ 5292626 h 5292626"/>
                <a:gd name="connsiteX3" fmla="*/ 0 w 4817239"/>
                <a:gd name="connsiteY3" fmla="*/ 92248 h 5292626"/>
                <a:gd name="connsiteX0" fmla="*/ 301539 w 4817239"/>
                <a:gd name="connsiteY0" fmla="*/ 0 h 5292626"/>
                <a:gd name="connsiteX1" fmla="*/ 4817239 w 4817239"/>
                <a:gd name="connsiteY1" fmla="*/ 5131198 h 5292626"/>
                <a:gd name="connsiteX0" fmla="*/ 287387 w 4817238"/>
                <a:gd name="connsiteY0" fmla="*/ 12753 h 5292626"/>
                <a:gd name="connsiteX1" fmla="*/ 4808854 w 4817238"/>
                <a:gd name="connsiteY1" fmla="*/ 5292626 h 5292626"/>
                <a:gd name="connsiteX2" fmla="*/ 0 w 4817238"/>
                <a:gd name="connsiteY2" fmla="*/ 5292626 h 5292626"/>
                <a:gd name="connsiteX3" fmla="*/ 287387 w 4817238"/>
                <a:gd name="connsiteY3" fmla="*/ 12753 h 5292626"/>
                <a:gd name="connsiteX0" fmla="*/ 301538 w 4817238"/>
                <a:gd name="connsiteY0" fmla="*/ 0 h 5292626"/>
                <a:gd name="connsiteX1" fmla="*/ 4817238 w 4817238"/>
                <a:gd name="connsiteY1" fmla="*/ 5131198 h 5292626"/>
                <a:gd name="connsiteX0" fmla="*/ 287387 w 4808854"/>
                <a:gd name="connsiteY0" fmla="*/ 12753 h 5292626"/>
                <a:gd name="connsiteX1" fmla="*/ 4808854 w 4808854"/>
                <a:gd name="connsiteY1" fmla="*/ 5292626 h 5292626"/>
                <a:gd name="connsiteX2" fmla="*/ 0 w 4808854"/>
                <a:gd name="connsiteY2" fmla="*/ 5292626 h 5292626"/>
                <a:gd name="connsiteX3" fmla="*/ 287387 w 4808854"/>
                <a:gd name="connsiteY3" fmla="*/ 12753 h 5292626"/>
                <a:gd name="connsiteX0" fmla="*/ 301538 w 4808854"/>
                <a:gd name="connsiteY0" fmla="*/ 0 h 5292626"/>
                <a:gd name="connsiteX1" fmla="*/ 4771816 w 4808854"/>
                <a:gd name="connsiteY1" fmla="*/ 5195277 h 5292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808854" h="5292626" stroke="0" extrusionOk="0">
                  <a:moveTo>
                    <a:pt x="287387" y="12753"/>
                  </a:moveTo>
                  <a:cubicBezTo>
                    <a:pt x="2943244" y="12753"/>
                    <a:pt x="4808854" y="2420537"/>
                    <a:pt x="4808854" y="5292626"/>
                  </a:cubicBezTo>
                  <a:lnTo>
                    <a:pt x="0" y="5292626"/>
                  </a:lnTo>
                  <a:cubicBezTo>
                    <a:pt x="0" y="3559167"/>
                    <a:pt x="287387" y="1746212"/>
                    <a:pt x="287387" y="12753"/>
                  </a:cubicBezTo>
                  <a:close/>
                </a:path>
                <a:path w="4808854" h="5292626" fill="none">
                  <a:moveTo>
                    <a:pt x="301538" y="0"/>
                  </a:moveTo>
                  <a:cubicBezTo>
                    <a:pt x="2957395" y="0"/>
                    <a:pt x="4771816" y="2323188"/>
                    <a:pt x="4771816" y="5195277"/>
                  </a:cubicBezTo>
                </a:path>
              </a:pathLst>
            </a:cu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 sz="1800"/>
            </a:p>
          </p:txBody>
        </p:sp>
        <p:sp>
          <p:nvSpPr>
            <p:cNvPr id="10" name="Freeform 16"/>
            <p:cNvSpPr>
              <a:spLocks/>
            </p:cNvSpPr>
            <p:nvPr userDrawn="1"/>
          </p:nvSpPr>
          <p:spPr bwMode="auto">
            <a:xfrm>
              <a:off x="57882" y="1323973"/>
              <a:ext cx="340853" cy="340853"/>
            </a:xfrm>
            <a:custGeom>
              <a:avLst/>
              <a:gdLst>
                <a:gd name="T0" fmla="*/ 128 w 184"/>
                <a:gd name="T1" fmla="*/ 165 h 185"/>
                <a:gd name="T2" fmla="*/ 19 w 184"/>
                <a:gd name="T3" fmla="*/ 128 h 185"/>
                <a:gd name="T4" fmla="*/ 56 w 184"/>
                <a:gd name="T5" fmla="*/ 20 h 185"/>
                <a:gd name="T6" fmla="*/ 165 w 184"/>
                <a:gd name="T7" fmla="*/ 57 h 185"/>
                <a:gd name="T8" fmla="*/ 128 w 184"/>
                <a:gd name="T9" fmla="*/ 165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4" h="185">
                  <a:moveTo>
                    <a:pt x="128" y="165"/>
                  </a:moveTo>
                  <a:cubicBezTo>
                    <a:pt x="88" y="185"/>
                    <a:pt x="39" y="168"/>
                    <a:pt x="19" y="128"/>
                  </a:cubicBezTo>
                  <a:cubicBezTo>
                    <a:pt x="0" y="88"/>
                    <a:pt x="16" y="39"/>
                    <a:pt x="56" y="20"/>
                  </a:cubicBezTo>
                  <a:cubicBezTo>
                    <a:pt x="96" y="0"/>
                    <a:pt x="145" y="17"/>
                    <a:pt x="165" y="57"/>
                  </a:cubicBezTo>
                  <a:cubicBezTo>
                    <a:pt x="184" y="97"/>
                    <a:pt x="168" y="145"/>
                    <a:pt x="128" y="165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11" name="Freeform 14"/>
            <p:cNvSpPr>
              <a:spLocks/>
            </p:cNvSpPr>
            <p:nvPr userDrawn="1"/>
          </p:nvSpPr>
          <p:spPr bwMode="auto">
            <a:xfrm>
              <a:off x="605261" y="2107369"/>
              <a:ext cx="376783" cy="374736"/>
            </a:xfrm>
            <a:custGeom>
              <a:avLst/>
              <a:gdLst>
                <a:gd name="T0" fmla="*/ 65 w 182"/>
                <a:gd name="T1" fmla="*/ 168 h 182"/>
                <a:gd name="T2" fmla="*/ 15 w 182"/>
                <a:gd name="T3" fmla="*/ 65 h 182"/>
                <a:gd name="T4" fmla="*/ 117 w 182"/>
                <a:gd name="T5" fmla="*/ 15 h 182"/>
                <a:gd name="T6" fmla="*/ 168 w 182"/>
                <a:gd name="T7" fmla="*/ 117 h 182"/>
                <a:gd name="T8" fmla="*/ 65 w 182"/>
                <a:gd name="T9" fmla="*/ 168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2" h="182">
                  <a:moveTo>
                    <a:pt x="65" y="168"/>
                  </a:moveTo>
                  <a:cubicBezTo>
                    <a:pt x="23" y="154"/>
                    <a:pt x="0" y="108"/>
                    <a:pt x="15" y="65"/>
                  </a:cubicBezTo>
                  <a:cubicBezTo>
                    <a:pt x="29" y="23"/>
                    <a:pt x="75" y="0"/>
                    <a:pt x="117" y="15"/>
                  </a:cubicBezTo>
                  <a:cubicBezTo>
                    <a:pt x="160" y="29"/>
                    <a:pt x="182" y="75"/>
                    <a:pt x="168" y="117"/>
                  </a:cubicBezTo>
                  <a:cubicBezTo>
                    <a:pt x="153" y="160"/>
                    <a:pt x="107" y="182"/>
                    <a:pt x="65" y="168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12" name="Freeform 15"/>
            <p:cNvSpPr>
              <a:spLocks/>
            </p:cNvSpPr>
            <p:nvPr userDrawn="1"/>
          </p:nvSpPr>
          <p:spPr bwMode="auto">
            <a:xfrm>
              <a:off x="850642" y="3174514"/>
              <a:ext cx="549386" cy="546806"/>
            </a:xfrm>
            <a:custGeom>
              <a:avLst/>
              <a:gdLst>
                <a:gd name="T0" fmla="*/ 22 w 211"/>
                <a:gd name="T1" fmla="*/ 146 h 211"/>
                <a:gd name="T2" fmla="*/ 65 w 211"/>
                <a:gd name="T3" fmla="*/ 22 h 211"/>
                <a:gd name="T4" fmla="*/ 189 w 211"/>
                <a:gd name="T5" fmla="*/ 64 h 211"/>
                <a:gd name="T6" fmla="*/ 146 w 211"/>
                <a:gd name="T7" fmla="*/ 189 h 211"/>
                <a:gd name="T8" fmla="*/ 22 w 211"/>
                <a:gd name="T9" fmla="*/ 146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1" h="211">
                  <a:moveTo>
                    <a:pt x="22" y="146"/>
                  </a:moveTo>
                  <a:cubicBezTo>
                    <a:pt x="0" y="100"/>
                    <a:pt x="19" y="45"/>
                    <a:pt x="65" y="22"/>
                  </a:cubicBezTo>
                  <a:cubicBezTo>
                    <a:pt x="111" y="0"/>
                    <a:pt x="166" y="19"/>
                    <a:pt x="189" y="64"/>
                  </a:cubicBezTo>
                  <a:cubicBezTo>
                    <a:pt x="211" y="110"/>
                    <a:pt x="192" y="166"/>
                    <a:pt x="146" y="189"/>
                  </a:cubicBezTo>
                  <a:cubicBezTo>
                    <a:pt x="101" y="211"/>
                    <a:pt x="45" y="192"/>
                    <a:pt x="22" y="146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13" name="Freeform 17"/>
            <p:cNvSpPr>
              <a:spLocks/>
            </p:cNvSpPr>
            <p:nvPr userDrawn="1"/>
          </p:nvSpPr>
          <p:spPr bwMode="auto">
            <a:xfrm>
              <a:off x="703699" y="4522883"/>
              <a:ext cx="594250" cy="594250"/>
            </a:xfrm>
            <a:custGeom>
              <a:avLst/>
              <a:gdLst>
                <a:gd name="T0" fmla="*/ 19 w 238"/>
                <a:gd name="T1" fmla="*/ 85 h 238"/>
                <a:gd name="T2" fmla="*/ 153 w 238"/>
                <a:gd name="T3" fmla="*/ 19 h 238"/>
                <a:gd name="T4" fmla="*/ 219 w 238"/>
                <a:gd name="T5" fmla="*/ 153 h 238"/>
                <a:gd name="T6" fmla="*/ 85 w 238"/>
                <a:gd name="T7" fmla="*/ 219 h 238"/>
                <a:gd name="T8" fmla="*/ 19 w 238"/>
                <a:gd name="T9" fmla="*/ 85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8" h="238">
                  <a:moveTo>
                    <a:pt x="19" y="85"/>
                  </a:moveTo>
                  <a:cubicBezTo>
                    <a:pt x="38" y="30"/>
                    <a:pt x="98" y="0"/>
                    <a:pt x="153" y="19"/>
                  </a:cubicBezTo>
                  <a:cubicBezTo>
                    <a:pt x="208" y="38"/>
                    <a:pt x="238" y="98"/>
                    <a:pt x="219" y="153"/>
                  </a:cubicBezTo>
                  <a:cubicBezTo>
                    <a:pt x="200" y="208"/>
                    <a:pt x="140" y="238"/>
                    <a:pt x="85" y="219"/>
                  </a:cubicBezTo>
                  <a:cubicBezTo>
                    <a:pt x="30" y="200"/>
                    <a:pt x="0" y="140"/>
                    <a:pt x="19" y="85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14" name="Oval 13"/>
            <p:cNvSpPr>
              <a:spLocks noChangeArrowheads="1"/>
            </p:cNvSpPr>
            <p:nvPr userDrawn="1"/>
          </p:nvSpPr>
          <p:spPr bwMode="auto">
            <a:xfrm>
              <a:off x="189521" y="5775316"/>
              <a:ext cx="597193" cy="594575"/>
            </a:xfrm>
            <a:prstGeom prst="ellipse">
              <a:avLst/>
            </a:pr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</p:grpSp>
    </p:spTree>
    <p:extLst>
      <p:ext uri="{BB962C8B-B14F-4D97-AF65-F5344CB8AC3E}">
        <p14:creationId xmlns:p14="http://schemas.microsoft.com/office/powerpoint/2010/main" val="3912407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250" y="614034"/>
            <a:ext cx="7593750" cy="1076655"/>
          </a:xfrm>
        </p:spPr>
        <p:txBody>
          <a:bodyPr/>
          <a:lstStyle>
            <a:lvl1pPr>
              <a:defRPr>
                <a:solidFill>
                  <a:srgbClr val="162559"/>
                </a:solidFill>
              </a:defRPr>
            </a:lvl1pPr>
          </a:lstStyle>
          <a:p>
            <a:r>
              <a:rPr lang="de-DE" dirty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8250" y="1825625"/>
            <a:ext cx="7593750" cy="4351338"/>
          </a:xfrm>
        </p:spPr>
        <p:txBody>
          <a:bodyPr/>
          <a:lstStyle>
            <a:lvl1pPr>
              <a:defRPr>
                <a:solidFill>
                  <a:srgbClr val="162559"/>
                </a:solidFill>
              </a:defRPr>
            </a:lvl1pPr>
            <a:lvl2pPr>
              <a:buClr>
                <a:srgbClr val="F1940C"/>
              </a:buClr>
              <a:defRPr>
                <a:solidFill>
                  <a:srgbClr val="162559"/>
                </a:solidFill>
              </a:defRPr>
            </a:lvl2pPr>
            <a:lvl3pPr>
              <a:defRPr>
                <a:solidFill>
                  <a:srgbClr val="162559"/>
                </a:solidFill>
              </a:defRPr>
            </a:lvl3pPr>
            <a:lvl4pPr>
              <a:buClr>
                <a:srgbClr val="F1940C"/>
              </a:buClr>
              <a:defRPr>
                <a:solidFill>
                  <a:srgbClr val="162559"/>
                </a:solidFill>
              </a:defRPr>
            </a:lvl4pPr>
            <a:lvl5pPr>
              <a:defRPr>
                <a:solidFill>
                  <a:srgbClr val="162559"/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9C867-AA10-42FE-9900-474239875666}" type="datetimeFigureOut">
              <a:rPr lang="de-DE" smtClean="0"/>
              <a:t>29.03.18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372C8-FA9B-496A-8105-5356EB5E347F}" type="slidenum">
              <a:rPr lang="de-DE" smtClean="0"/>
              <a:t>‹#›</a:t>
            </a:fld>
            <a:endParaRPr lang="de-DE"/>
          </a:p>
        </p:txBody>
      </p:sp>
      <p:pic>
        <p:nvPicPr>
          <p:cNvPr id="7" name="Picture 2" descr="N:\Horizon_Projekte\MOVE_VB_UT_5040_Karl_UL\Proposal\4_Logo\Move-Logo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4800" y="52013"/>
            <a:ext cx="2599200" cy="109314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uppieren 7"/>
          <p:cNvGrpSpPr/>
          <p:nvPr userDrawn="1"/>
        </p:nvGrpSpPr>
        <p:grpSpPr>
          <a:xfrm>
            <a:off x="-1174434" y="3707999"/>
            <a:ext cx="2223127" cy="2979959"/>
            <a:chOff x="-1959104" y="1323973"/>
            <a:chExt cx="3764385" cy="5045918"/>
          </a:xfrm>
        </p:grpSpPr>
        <p:sp>
          <p:nvSpPr>
            <p:cNvPr id="9" name="Bogen 3"/>
            <p:cNvSpPr/>
            <p:nvPr userDrawn="1"/>
          </p:nvSpPr>
          <p:spPr>
            <a:xfrm rot="2437978">
              <a:off x="-1959104" y="1884062"/>
              <a:ext cx="3764385" cy="4107686"/>
            </a:xfrm>
            <a:custGeom>
              <a:avLst/>
              <a:gdLst>
                <a:gd name="connsiteX0" fmla="*/ 4808854 w 9617709"/>
                <a:gd name="connsiteY0" fmla="*/ 0 h 10400755"/>
                <a:gd name="connsiteX1" fmla="*/ 9617709 w 9617709"/>
                <a:gd name="connsiteY1" fmla="*/ 5200378 h 10400755"/>
                <a:gd name="connsiteX2" fmla="*/ 4808855 w 9617709"/>
                <a:gd name="connsiteY2" fmla="*/ 5200378 h 10400755"/>
                <a:gd name="connsiteX3" fmla="*/ 4808854 w 9617709"/>
                <a:gd name="connsiteY3" fmla="*/ 0 h 10400755"/>
                <a:gd name="connsiteX0" fmla="*/ 4808854 w 9617709"/>
                <a:gd name="connsiteY0" fmla="*/ 0 h 10400755"/>
                <a:gd name="connsiteX1" fmla="*/ 9617709 w 9617709"/>
                <a:gd name="connsiteY1" fmla="*/ 5200378 h 10400755"/>
                <a:gd name="connsiteX0" fmla="*/ 0 w 4808855"/>
                <a:gd name="connsiteY0" fmla="*/ 92248 h 5292626"/>
                <a:gd name="connsiteX1" fmla="*/ 4808855 w 4808855"/>
                <a:gd name="connsiteY1" fmla="*/ 5292626 h 5292626"/>
                <a:gd name="connsiteX2" fmla="*/ 1 w 4808855"/>
                <a:gd name="connsiteY2" fmla="*/ 5292626 h 5292626"/>
                <a:gd name="connsiteX3" fmla="*/ 0 w 4808855"/>
                <a:gd name="connsiteY3" fmla="*/ 92248 h 5292626"/>
                <a:gd name="connsiteX0" fmla="*/ 301539 w 4808855"/>
                <a:gd name="connsiteY0" fmla="*/ 0 h 5292626"/>
                <a:gd name="connsiteX1" fmla="*/ 4808855 w 4808855"/>
                <a:gd name="connsiteY1" fmla="*/ 5292626 h 5292626"/>
                <a:gd name="connsiteX0" fmla="*/ 0 w 4808855"/>
                <a:gd name="connsiteY0" fmla="*/ 92248 h 5292626"/>
                <a:gd name="connsiteX1" fmla="*/ 4808855 w 4808855"/>
                <a:gd name="connsiteY1" fmla="*/ 5292626 h 5292626"/>
                <a:gd name="connsiteX2" fmla="*/ 1 w 4808855"/>
                <a:gd name="connsiteY2" fmla="*/ 5292626 h 5292626"/>
                <a:gd name="connsiteX3" fmla="*/ 0 w 4808855"/>
                <a:gd name="connsiteY3" fmla="*/ 92248 h 5292626"/>
                <a:gd name="connsiteX0" fmla="*/ 301539 w 4808855"/>
                <a:gd name="connsiteY0" fmla="*/ 0 h 5292626"/>
                <a:gd name="connsiteX1" fmla="*/ 4803088 w 4808855"/>
                <a:gd name="connsiteY1" fmla="*/ 5143952 h 5292626"/>
                <a:gd name="connsiteX0" fmla="*/ 0 w 4817239"/>
                <a:gd name="connsiteY0" fmla="*/ 92248 h 5292626"/>
                <a:gd name="connsiteX1" fmla="*/ 4808855 w 4817239"/>
                <a:gd name="connsiteY1" fmla="*/ 5292626 h 5292626"/>
                <a:gd name="connsiteX2" fmla="*/ 1 w 4817239"/>
                <a:gd name="connsiteY2" fmla="*/ 5292626 h 5292626"/>
                <a:gd name="connsiteX3" fmla="*/ 0 w 4817239"/>
                <a:gd name="connsiteY3" fmla="*/ 92248 h 5292626"/>
                <a:gd name="connsiteX0" fmla="*/ 301539 w 4817239"/>
                <a:gd name="connsiteY0" fmla="*/ 0 h 5292626"/>
                <a:gd name="connsiteX1" fmla="*/ 4817239 w 4817239"/>
                <a:gd name="connsiteY1" fmla="*/ 5131198 h 5292626"/>
                <a:gd name="connsiteX0" fmla="*/ 287387 w 4817238"/>
                <a:gd name="connsiteY0" fmla="*/ 12753 h 5292626"/>
                <a:gd name="connsiteX1" fmla="*/ 4808854 w 4817238"/>
                <a:gd name="connsiteY1" fmla="*/ 5292626 h 5292626"/>
                <a:gd name="connsiteX2" fmla="*/ 0 w 4817238"/>
                <a:gd name="connsiteY2" fmla="*/ 5292626 h 5292626"/>
                <a:gd name="connsiteX3" fmla="*/ 287387 w 4817238"/>
                <a:gd name="connsiteY3" fmla="*/ 12753 h 5292626"/>
                <a:gd name="connsiteX0" fmla="*/ 301538 w 4817238"/>
                <a:gd name="connsiteY0" fmla="*/ 0 h 5292626"/>
                <a:gd name="connsiteX1" fmla="*/ 4817238 w 4817238"/>
                <a:gd name="connsiteY1" fmla="*/ 5131198 h 5292626"/>
                <a:gd name="connsiteX0" fmla="*/ 287387 w 4808854"/>
                <a:gd name="connsiteY0" fmla="*/ 12753 h 5292626"/>
                <a:gd name="connsiteX1" fmla="*/ 4808854 w 4808854"/>
                <a:gd name="connsiteY1" fmla="*/ 5292626 h 5292626"/>
                <a:gd name="connsiteX2" fmla="*/ 0 w 4808854"/>
                <a:gd name="connsiteY2" fmla="*/ 5292626 h 5292626"/>
                <a:gd name="connsiteX3" fmla="*/ 287387 w 4808854"/>
                <a:gd name="connsiteY3" fmla="*/ 12753 h 5292626"/>
                <a:gd name="connsiteX0" fmla="*/ 301538 w 4808854"/>
                <a:gd name="connsiteY0" fmla="*/ 0 h 5292626"/>
                <a:gd name="connsiteX1" fmla="*/ 4771816 w 4808854"/>
                <a:gd name="connsiteY1" fmla="*/ 5195277 h 5292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808854" h="5292626" stroke="0" extrusionOk="0">
                  <a:moveTo>
                    <a:pt x="287387" y="12753"/>
                  </a:moveTo>
                  <a:cubicBezTo>
                    <a:pt x="2943244" y="12753"/>
                    <a:pt x="4808854" y="2420537"/>
                    <a:pt x="4808854" y="5292626"/>
                  </a:cubicBezTo>
                  <a:lnTo>
                    <a:pt x="0" y="5292626"/>
                  </a:lnTo>
                  <a:cubicBezTo>
                    <a:pt x="0" y="3559167"/>
                    <a:pt x="287387" y="1746212"/>
                    <a:pt x="287387" y="12753"/>
                  </a:cubicBezTo>
                  <a:close/>
                </a:path>
                <a:path w="4808854" h="5292626" fill="none">
                  <a:moveTo>
                    <a:pt x="301538" y="0"/>
                  </a:moveTo>
                  <a:cubicBezTo>
                    <a:pt x="2957395" y="0"/>
                    <a:pt x="4771816" y="2323188"/>
                    <a:pt x="4771816" y="5195277"/>
                  </a:cubicBezTo>
                </a:path>
              </a:pathLst>
            </a:cu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 sz="1800"/>
            </a:p>
          </p:txBody>
        </p:sp>
        <p:sp>
          <p:nvSpPr>
            <p:cNvPr id="10" name="Freeform 16"/>
            <p:cNvSpPr>
              <a:spLocks/>
            </p:cNvSpPr>
            <p:nvPr userDrawn="1"/>
          </p:nvSpPr>
          <p:spPr bwMode="auto">
            <a:xfrm>
              <a:off x="57882" y="1323973"/>
              <a:ext cx="340853" cy="340853"/>
            </a:xfrm>
            <a:custGeom>
              <a:avLst/>
              <a:gdLst>
                <a:gd name="T0" fmla="*/ 128 w 184"/>
                <a:gd name="T1" fmla="*/ 165 h 185"/>
                <a:gd name="T2" fmla="*/ 19 w 184"/>
                <a:gd name="T3" fmla="*/ 128 h 185"/>
                <a:gd name="T4" fmla="*/ 56 w 184"/>
                <a:gd name="T5" fmla="*/ 20 h 185"/>
                <a:gd name="T6" fmla="*/ 165 w 184"/>
                <a:gd name="T7" fmla="*/ 57 h 185"/>
                <a:gd name="T8" fmla="*/ 128 w 184"/>
                <a:gd name="T9" fmla="*/ 165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4" h="185">
                  <a:moveTo>
                    <a:pt x="128" y="165"/>
                  </a:moveTo>
                  <a:cubicBezTo>
                    <a:pt x="88" y="185"/>
                    <a:pt x="39" y="168"/>
                    <a:pt x="19" y="128"/>
                  </a:cubicBezTo>
                  <a:cubicBezTo>
                    <a:pt x="0" y="88"/>
                    <a:pt x="16" y="39"/>
                    <a:pt x="56" y="20"/>
                  </a:cubicBezTo>
                  <a:cubicBezTo>
                    <a:pt x="96" y="0"/>
                    <a:pt x="145" y="17"/>
                    <a:pt x="165" y="57"/>
                  </a:cubicBezTo>
                  <a:cubicBezTo>
                    <a:pt x="184" y="97"/>
                    <a:pt x="168" y="145"/>
                    <a:pt x="128" y="165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11" name="Freeform 14"/>
            <p:cNvSpPr>
              <a:spLocks/>
            </p:cNvSpPr>
            <p:nvPr userDrawn="1"/>
          </p:nvSpPr>
          <p:spPr bwMode="auto">
            <a:xfrm>
              <a:off x="605261" y="2107369"/>
              <a:ext cx="376783" cy="374736"/>
            </a:xfrm>
            <a:custGeom>
              <a:avLst/>
              <a:gdLst>
                <a:gd name="T0" fmla="*/ 65 w 182"/>
                <a:gd name="T1" fmla="*/ 168 h 182"/>
                <a:gd name="T2" fmla="*/ 15 w 182"/>
                <a:gd name="T3" fmla="*/ 65 h 182"/>
                <a:gd name="T4" fmla="*/ 117 w 182"/>
                <a:gd name="T5" fmla="*/ 15 h 182"/>
                <a:gd name="T6" fmla="*/ 168 w 182"/>
                <a:gd name="T7" fmla="*/ 117 h 182"/>
                <a:gd name="T8" fmla="*/ 65 w 182"/>
                <a:gd name="T9" fmla="*/ 168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2" h="182">
                  <a:moveTo>
                    <a:pt x="65" y="168"/>
                  </a:moveTo>
                  <a:cubicBezTo>
                    <a:pt x="23" y="154"/>
                    <a:pt x="0" y="108"/>
                    <a:pt x="15" y="65"/>
                  </a:cubicBezTo>
                  <a:cubicBezTo>
                    <a:pt x="29" y="23"/>
                    <a:pt x="75" y="0"/>
                    <a:pt x="117" y="15"/>
                  </a:cubicBezTo>
                  <a:cubicBezTo>
                    <a:pt x="160" y="29"/>
                    <a:pt x="182" y="75"/>
                    <a:pt x="168" y="117"/>
                  </a:cubicBezTo>
                  <a:cubicBezTo>
                    <a:pt x="153" y="160"/>
                    <a:pt x="107" y="182"/>
                    <a:pt x="65" y="168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12" name="Freeform 15"/>
            <p:cNvSpPr>
              <a:spLocks/>
            </p:cNvSpPr>
            <p:nvPr userDrawn="1"/>
          </p:nvSpPr>
          <p:spPr bwMode="auto">
            <a:xfrm>
              <a:off x="850642" y="3174514"/>
              <a:ext cx="549386" cy="546806"/>
            </a:xfrm>
            <a:custGeom>
              <a:avLst/>
              <a:gdLst>
                <a:gd name="T0" fmla="*/ 22 w 211"/>
                <a:gd name="T1" fmla="*/ 146 h 211"/>
                <a:gd name="T2" fmla="*/ 65 w 211"/>
                <a:gd name="T3" fmla="*/ 22 h 211"/>
                <a:gd name="T4" fmla="*/ 189 w 211"/>
                <a:gd name="T5" fmla="*/ 64 h 211"/>
                <a:gd name="T6" fmla="*/ 146 w 211"/>
                <a:gd name="T7" fmla="*/ 189 h 211"/>
                <a:gd name="T8" fmla="*/ 22 w 211"/>
                <a:gd name="T9" fmla="*/ 146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1" h="211">
                  <a:moveTo>
                    <a:pt x="22" y="146"/>
                  </a:moveTo>
                  <a:cubicBezTo>
                    <a:pt x="0" y="100"/>
                    <a:pt x="19" y="45"/>
                    <a:pt x="65" y="22"/>
                  </a:cubicBezTo>
                  <a:cubicBezTo>
                    <a:pt x="111" y="0"/>
                    <a:pt x="166" y="19"/>
                    <a:pt x="189" y="64"/>
                  </a:cubicBezTo>
                  <a:cubicBezTo>
                    <a:pt x="211" y="110"/>
                    <a:pt x="192" y="166"/>
                    <a:pt x="146" y="189"/>
                  </a:cubicBezTo>
                  <a:cubicBezTo>
                    <a:pt x="101" y="211"/>
                    <a:pt x="45" y="192"/>
                    <a:pt x="22" y="146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13" name="Freeform 17"/>
            <p:cNvSpPr>
              <a:spLocks/>
            </p:cNvSpPr>
            <p:nvPr userDrawn="1"/>
          </p:nvSpPr>
          <p:spPr bwMode="auto">
            <a:xfrm>
              <a:off x="703699" y="4522883"/>
              <a:ext cx="594250" cy="594250"/>
            </a:xfrm>
            <a:custGeom>
              <a:avLst/>
              <a:gdLst>
                <a:gd name="T0" fmla="*/ 19 w 238"/>
                <a:gd name="T1" fmla="*/ 85 h 238"/>
                <a:gd name="T2" fmla="*/ 153 w 238"/>
                <a:gd name="T3" fmla="*/ 19 h 238"/>
                <a:gd name="T4" fmla="*/ 219 w 238"/>
                <a:gd name="T5" fmla="*/ 153 h 238"/>
                <a:gd name="T6" fmla="*/ 85 w 238"/>
                <a:gd name="T7" fmla="*/ 219 h 238"/>
                <a:gd name="T8" fmla="*/ 19 w 238"/>
                <a:gd name="T9" fmla="*/ 85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8" h="238">
                  <a:moveTo>
                    <a:pt x="19" y="85"/>
                  </a:moveTo>
                  <a:cubicBezTo>
                    <a:pt x="38" y="30"/>
                    <a:pt x="98" y="0"/>
                    <a:pt x="153" y="19"/>
                  </a:cubicBezTo>
                  <a:cubicBezTo>
                    <a:pt x="208" y="38"/>
                    <a:pt x="238" y="98"/>
                    <a:pt x="219" y="153"/>
                  </a:cubicBezTo>
                  <a:cubicBezTo>
                    <a:pt x="200" y="208"/>
                    <a:pt x="140" y="238"/>
                    <a:pt x="85" y="219"/>
                  </a:cubicBezTo>
                  <a:cubicBezTo>
                    <a:pt x="30" y="200"/>
                    <a:pt x="0" y="140"/>
                    <a:pt x="19" y="85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14" name="Oval 13"/>
            <p:cNvSpPr>
              <a:spLocks noChangeArrowheads="1"/>
            </p:cNvSpPr>
            <p:nvPr userDrawn="1"/>
          </p:nvSpPr>
          <p:spPr bwMode="auto">
            <a:xfrm>
              <a:off x="189521" y="5775316"/>
              <a:ext cx="597193" cy="594575"/>
            </a:xfrm>
            <a:prstGeom prst="ellipse">
              <a:avLst/>
            </a:pr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</p:grpSp>
    </p:spTree>
    <p:extLst>
      <p:ext uri="{BB962C8B-B14F-4D97-AF65-F5344CB8AC3E}">
        <p14:creationId xmlns:p14="http://schemas.microsoft.com/office/powerpoint/2010/main" val="3341906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9362" y="1145157"/>
            <a:ext cx="7701225" cy="3296946"/>
          </a:xfrm>
        </p:spPr>
        <p:txBody>
          <a:bodyPr anchor="b"/>
          <a:lstStyle>
            <a:lvl1pPr>
              <a:defRPr sz="6000">
                <a:solidFill>
                  <a:srgbClr val="162559"/>
                </a:solidFill>
              </a:defRPr>
            </a:lvl1pPr>
          </a:lstStyle>
          <a:p>
            <a:r>
              <a:rPr lang="de-DE" dirty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9362" y="4564684"/>
            <a:ext cx="7701225" cy="1524967"/>
          </a:xfrm>
        </p:spPr>
        <p:txBody>
          <a:bodyPr/>
          <a:lstStyle>
            <a:lvl1pPr marL="0" indent="0">
              <a:buNone/>
              <a:defRPr sz="2400">
                <a:solidFill>
                  <a:srgbClr val="162559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9C867-AA10-42FE-9900-474239875666}" type="datetimeFigureOut">
              <a:rPr lang="de-DE" smtClean="0"/>
              <a:t>29.03.18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372C8-FA9B-496A-8105-5356EB5E347F}" type="slidenum">
              <a:rPr lang="de-DE" smtClean="0"/>
              <a:t>‹#›</a:t>
            </a:fld>
            <a:endParaRPr lang="de-DE"/>
          </a:p>
        </p:txBody>
      </p:sp>
      <p:pic>
        <p:nvPicPr>
          <p:cNvPr id="7" name="Picture 2" descr="N:\Horizon_Projekte\MOVE_VB_UT_5040_Karl_UL\Proposal\4_Logo\Move-Logo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4800" y="52013"/>
            <a:ext cx="2599200" cy="109314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uppieren 7"/>
          <p:cNvGrpSpPr/>
          <p:nvPr userDrawn="1"/>
        </p:nvGrpSpPr>
        <p:grpSpPr>
          <a:xfrm>
            <a:off x="-1174434" y="3707999"/>
            <a:ext cx="2223127" cy="2979959"/>
            <a:chOff x="-1959104" y="1323973"/>
            <a:chExt cx="3764385" cy="5045918"/>
          </a:xfrm>
        </p:grpSpPr>
        <p:sp>
          <p:nvSpPr>
            <p:cNvPr id="9" name="Bogen 3"/>
            <p:cNvSpPr/>
            <p:nvPr userDrawn="1"/>
          </p:nvSpPr>
          <p:spPr>
            <a:xfrm rot="2437978">
              <a:off x="-1959104" y="1884062"/>
              <a:ext cx="3764385" cy="4107686"/>
            </a:xfrm>
            <a:custGeom>
              <a:avLst/>
              <a:gdLst>
                <a:gd name="connsiteX0" fmla="*/ 4808854 w 9617709"/>
                <a:gd name="connsiteY0" fmla="*/ 0 h 10400755"/>
                <a:gd name="connsiteX1" fmla="*/ 9617709 w 9617709"/>
                <a:gd name="connsiteY1" fmla="*/ 5200378 h 10400755"/>
                <a:gd name="connsiteX2" fmla="*/ 4808855 w 9617709"/>
                <a:gd name="connsiteY2" fmla="*/ 5200378 h 10400755"/>
                <a:gd name="connsiteX3" fmla="*/ 4808854 w 9617709"/>
                <a:gd name="connsiteY3" fmla="*/ 0 h 10400755"/>
                <a:gd name="connsiteX0" fmla="*/ 4808854 w 9617709"/>
                <a:gd name="connsiteY0" fmla="*/ 0 h 10400755"/>
                <a:gd name="connsiteX1" fmla="*/ 9617709 w 9617709"/>
                <a:gd name="connsiteY1" fmla="*/ 5200378 h 10400755"/>
                <a:gd name="connsiteX0" fmla="*/ 0 w 4808855"/>
                <a:gd name="connsiteY0" fmla="*/ 92248 h 5292626"/>
                <a:gd name="connsiteX1" fmla="*/ 4808855 w 4808855"/>
                <a:gd name="connsiteY1" fmla="*/ 5292626 h 5292626"/>
                <a:gd name="connsiteX2" fmla="*/ 1 w 4808855"/>
                <a:gd name="connsiteY2" fmla="*/ 5292626 h 5292626"/>
                <a:gd name="connsiteX3" fmla="*/ 0 w 4808855"/>
                <a:gd name="connsiteY3" fmla="*/ 92248 h 5292626"/>
                <a:gd name="connsiteX0" fmla="*/ 301539 w 4808855"/>
                <a:gd name="connsiteY0" fmla="*/ 0 h 5292626"/>
                <a:gd name="connsiteX1" fmla="*/ 4808855 w 4808855"/>
                <a:gd name="connsiteY1" fmla="*/ 5292626 h 5292626"/>
                <a:gd name="connsiteX0" fmla="*/ 0 w 4808855"/>
                <a:gd name="connsiteY0" fmla="*/ 92248 h 5292626"/>
                <a:gd name="connsiteX1" fmla="*/ 4808855 w 4808855"/>
                <a:gd name="connsiteY1" fmla="*/ 5292626 h 5292626"/>
                <a:gd name="connsiteX2" fmla="*/ 1 w 4808855"/>
                <a:gd name="connsiteY2" fmla="*/ 5292626 h 5292626"/>
                <a:gd name="connsiteX3" fmla="*/ 0 w 4808855"/>
                <a:gd name="connsiteY3" fmla="*/ 92248 h 5292626"/>
                <a:gd name="connsiteX0" fmla="*/ 301539 w 4808855"/>
                <a:gd name="connsiteY0" fmla="*/ 0 h 5292626"/>
                <a:gd name="connsiteX1" fmla="*/ 4803088 w 4808855"/>
                <a:gd name="connsiteY1" fmla="*/ 5143952 h 5292626"/>
                <a:gd name="connsiteX0" fmla="*/ 0 w 4817239"/>
                <a:gd name="connsiteY0" fmla="*/ 92248 h 5292626"/>
                <a:gd name="connsiteX1" fmla="*/ 4808855 w 4817239"/>
                <a:gd name="connsiteY1" fmla="*/ 5292626 h 5292626"/>
                <a:gd name="connsiteX2" fmla="*/ 1 w 4817239"/>
                <a:gd name="connsiteY2" fmla="*/ 5292626 h 5292626"/>
                <a:gd name="connsiteX3" fmla="*/ 0 w 4817239"/>
                <a:gd name="connsiteY3" fmla="*/ 92248 h 5292626"/>
                <a:gd name="connsiteX0" fmla="*/ 301539 w 4817239"/>
                <a:gd name="connsiteY0" fmla="*/ 0 h 5292626"/>
                <a:gd name="connsiteX1" fmla="*/ 4817239 w 4817239"/>
                <a:gd name="connsiteY1" fmla="*/ 5131198 h 5292626"/>
                <a:gd name="connsiteX0" fmla="*/ 287387 w 4817238"/>
                <a:gd name="connsiteY0" fmla="*/ 12753 h 5292626"/>
                <a:gd name="connsiteX1" fmla="*/ 4808854 w 4817238"/>
                <a:gd name="connsiteY1" fmla="*/ 5292626 h 5292626"/>
                <a:gd name="connsiteX2" fmla="*/ 0 w 4817238"/>
                <a:gd name="connsiteY2" fmla="*/ 5292626 h 5292626"/>
                <a:gd name="connsiteX3" fmla="*/ 287387 w 4817238"/>
                <a:gd name="connsiteY3" fmla="*/ 12753 h 5292626"/>
                <a:gd name="connsiteX0" fmla="*/ 301538 w 4817238"/>
                <a:gd name="connsiteY0" fmla="*/ 0 h 5292626"/>
                <a:gd name="connsiteX1" fmla="*/ 4817238 w 4817238"/>
                <a:gd name="connsiteY1" fmla="*/ 5131198 h 5292626"/>
                <a:gd name="connsiteX0" fmla="*/ 287387 w 4808854"/>
                <a:gd name="connsiteY0" fmla="*/ 12753 h 5292626"/>
                <a:gd name="connsiteX1" fmla="*/ 4808854 w 4808854"/>
                <a:gd name="connsiteY1" fmla="*/ 5292626 h 5292626"/>
                <a:gd name="connsiteX2" fmla="*/ 0 w 4808854"/>
                <a:gd name="connsiteY2" fmla="*/ 5292626 h 5292626"/>
                <a:gd name="connsiteX3" fmla="*/ 287387 w 4808854"/>
                <a:gd name="connsiteY3" fmla="*/ 12753 h 5292626"/>
                <a:gd name="connsiteX0" fmla="*/ 301538 w 4808854"/>
                <a:gd name="connsiteY0" fmla="*/ 0 h 5292626"/>
                <a:gd name="connsiteX1" fmla="*/ 4771816 w 4808854"/>
                <a:gd name="connsiteY1" fmla="*/ 5195277 h 5292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808854" h="5292626" stroke="0" extrusionOk="0">
                  <a:moveTo>
                    <a:pt x="287387" y="12753"/>
                  </a:moveTo>
                  <a:cubicBezTo>
                    <a:pt x="2943244" y="12753"/>
                    <a:pt x="4808854" y="2420537"/>
                    <a:pt x="4808854" y="5292626"/>
                  </a:cubicBezTo>
                  <a:lnTo>
                    <a:pt x="0" y="5292626"/>
                  </a:lnTo>
                  <a:cubicBezTo>
                    <a:pt x="0" y="3559167"/>
                    <a:pt x="287387" y="1746212"/>
                    <a:pt x="287387" y="12753"/>
                  </a:cubicBezTo>
                  <a:close/>
                </a:path>
                <a:path w="4808854" h="5292626" fill="none">
                  <a:moveTo>
                    <a:pt x="301538" y="0"/>
                  </a:moveTo>
                  <a:cubicBezTo>
                    <a:pt x="2957395" y="0"/>
                    <a:pt x="4771816" y="2323188"/>
                    <a:pt x="4771816" y="5195277"/>
                  </a:cubicBezTo>
                </a:path>
              </a:pathLst>
            </a:cu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 sz="1800"/>
            </a:p>
          </p:txBody>
        </p:sp>
        <p:sp>
          <p:nvSpPr>
            <p:cNvPr id="10" name="Freeform 16"/>
            <p:cNvSpPr>
              <a:spLocks/>
            </p:cNvSpPr>
            <p:nvPr userDrawn="1"/>
          </p:nvSpPr>
          <p:spPr bwMode="auto">
            <a:xfrm>
              <a:off x="57882" y="1323973"/>
              <a:ext cx="340853" cy="340853"/>
            </a:xfrm>
            <a:custGeom>
              <a:avLst/>
              <a:gdLst>
                <a:gd name="T0" fmla="*/ 128 w 184"/>
                <a:gd name="T1" fmla="*/ 165 h 185"/>
                <a:gd name="T2" fmla="*/ 19 w 184"/>
                <a:gd name="T3" fmla="*/ 128 h 185"/>
                <a:gd name="T4" fmla="*/ 56 w 184"/>
                <a:gd name="T5" fmla="*/ 20 h 185"/>
                <a:gd name="T6" fmla="*/ 165 w 184"/>
                <a:gd name="T7" fmla="*/ 57 h 185"/>
                <a:gd name="T8" fmla="*/ 128 w 184"/>
                <a:gd name="T9" fmla="*/ 165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4" h="185">
                  <a:moveTo>
                    <a:pt x="128" y="165"/>
                  </a:moveTo>
                  <a:cubicBezTo>
                    <a:pt x="88" y="185"/>
                    <a:pt x="39" y="168"/>
                    <a:pt x="19" y="128"/>
                  </a:cubicBezTo>
                  <a:cubicBezTo>
                    <a:pt x="0" y="88"/>
                    <a:pt x="16" y="39"/>
                    <a:pt x="56" y="20"/>
                  </a:cubicBezTo>
                  <a:cubicBezTo>
                    <a:pt x="96" y="0"/>
                    <a:pt x="145" y="17"/>
                    <a:pt x="165" y="57"/>
                  </a:cubicBezTo>
                  <a:cubicBezTo>
                    <a:pt x="184" y="97"/>
                    <a:pt x="168" y="145"/>
                    <a:pt x="128" y="165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11" name="Freeform 14"/>
            <p:cNvSpPr>
              <a:spLocks/>
            </p:cNvSpPr>
            <p:nvPr userDrawn="1"/>
          </p:nvSpPr>
          <p:spPr bwMode="auto">
            <a:xfrm>
              <a:off x="605261" y="2107369"/>
              <a:ext cx="376783" cy="374736"/>
            </a:xfrm>
            <a:custGeom>
              <a:avLst/>
              <a:gdLst>
                <a:gd name="T0" fmla="*/ 65 w 182"/>
                <a:gd name="T1" fmla="*/ 168 h 182"/>
                <a:gd name="T2" fmla="*/ 15 w 182"/>
                <a:gd name="T3" fmla="*/ 65 h 182"/>
                <a:gd name="T4" fmla="*/ 117 w 182"/>
                <a:gd name="T5" fmla="*/ 15 h 182"/>
                <a:gd name="T6" fmla="*/ 168 w 182"/>
                <a:gd name="T7" fmla="*/ 117 h 182"/>
                <a:gd name="T8" fmla="*/ 65 w 182"/>
                <a:gd name="T9" fmla="*/ 168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2" h="182">
                  <a:moveTo>
                    <a:pt x="65" y="168"/>
                  </a:moveTo>
                  <a:cubicBezTo>
                    <a:pt x="23" y="154"/>
                    <a:pt x="0" y="108"/>
                    <a:pt x="15" y="65"/>
                  </a:cubicBezTo>
                  <a:cubicBezTo>
                    <a:pt x="29" y="23"/>
                    <a:pt x="75" y="0"/>
                    <a:pt x="117" y="15"/>
                  </a:cubicBezTo>
                  <a:cubicBezTo>
                    <a:pt x="160" y="29"/>
                    <a:pt x="182" y="75"/>
                    <a:pt x="168" y="117"/>
                  </a:cubicBezTo>
                  <a:cubicBezTo>
                    <a:pt x="153" y="160"/>
                    <a:pt x="107" y="182"/>
                    <a:pt x="65" y="168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12" name="Freeform 15"/>
            <p:cNvSpPr>
              <a:spLocks/>
            </p:cNvSpPr>
            <p:nvPr userDrawn="1"/>
          </p:nvSpPr>
          <p:spPr bwMode="auto">
            <a:xfrm>
              <a:off x="850642" y="3174514"/>
              <a:ext cx="549386" cy="546806"/>
            </a:xfrm>
            <a:custGeom>
              <a:avLst/>
              <a:gdLst>
                <a:gd name="T0" fmla="*/ 22 w 211"/>
                <a:gd name="T1" fmla="*/ 146 h 211"/>
                <a:gd name="T2" fmla="*/ 65 w 211"/>
                <a:gd name="T3" fmla="*/ 22 h 211"/>
                <a:gd name="T4" fmla="*/ 189 w 211"/>
                <a:gd name="T5" fmla="*/ 64 h 211"/>
                <a:gd name="T6" fmla="*/ 146 w 211"/>
                <a:gd name="T7" fmla="*/ 189 h 211"/>
                <a:gd name="T8" fmla="*/ 22 w 211"/>
                <a:gd name="T9" fmla="*/ 146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1" h="211">
                  <a:moveTo>
                    <a:pt x="22" y="146"/>
                  </a:moveTo>
                  <a:cubicBezTo>
                    <a:pt x="0" y="100"/>
                    <a:pt x="19" y="45"/>
                    <a:pt x="65" y="22"/>
                  </a:cubicBezTo>
                  <a:cubicBezTo>
                    <a:pt x="111" y="0"/>
                    <a:pt x="166" y="19"/>
                    <a:pt x="189" y="64"/>
                  </a:cubicBezTo>
                  <a:cubicBezTo>
                    <a:pt x="211" y="110"/>
                    <a:pt x="192" y="166"/>
                    <a:pt x="146" y="189"/>
                  </a:cubicBezTo>
                  <a:cubicBezTo>
                    <a:pt x="101" y="211"/>
                    <a:pt x="45" y="192"/>
                    <a:pt x="22" y="146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13" name="Freeform 17"/>
            <p:cNvSpPr>
              <a:spLocks/>
            </p:cNvSpPr>
            <p:nvPr userDrawn="1"/>
          </p:nvSpPr>
          <p:spPr bwMode="auto">
            <a:xfrm>
              <a:off x="703699" y="4522883"/>
              <a:ext cx="594250" cy="594250"/>
            </a:xfrm>
            <a:custGeom>
              <a:avLst/>
              <a:gdLst>
                <a:gd name="T0" fmla="*/ 19 w 238"/>
                <a:gd name="T1" fmla="*/ 85 h 238"/>
                <a:gd name="T2" fmla="*/ 153 w 238"/>
                <a:gd name="T3" fmla="*/ 19 h 238"/>
                <a:gd name="T4" fmla="*/ 219 w 238"/>
                <a:gd name="T5" fmla="*/ 153 h 238"/>
                <a:gd name="T6" fmla="*/ 85 w 238"/>
                <a:gd name="T7" fmla="*/ 219 h 238"/>
                <a:gd name="T8" fmla="*/ 19 w 238"/>
                <a:gd name="T9" fmla="*/ 85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8" h="238">
                  <a:moveTo>
                    <a:pt x="19" y="85"/>
                  </a:moveTo>
                  <a:cubicBezTo>
                    <a:pt x="38" y="30"/>
                    <a:pt x="98" y="0"/>
                    <a:pt x="153" y="19"/>
                  </a:cubicBezTo>
                  <a:cubicBezTo>
                    <a:pt x="208" y="38"/>
                    <a:pt x="238" y="98"/>
                    <a:pt x="219" y="153"/>
                  </a:cubicBezTo>
                  <a:cubicBezTo>
                    <a:pt x="200" y="208"/>
                    <a:pt x="140" y="238"/>
                    <a:pt x="85" y="219"/>
                  </a:cubicBezTo>
                  <a:cubicBezTo>
                    <a:pt x="30" y="200"/>
                    <a:pt x="0" y="140"/>
                    <a:pt x="19" y="85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14" name="Oval 13"/>
            <p:cNvSpPr>
              <a:spLocks noChangeArrowheads="1"/>
            </p:cNvSpPr>
            <p:nvPr userDrawn="1"/>
          </p:nvSpPr>
          <p:spPr bwMode="auto">
            <a:xfrm>
              <a:off x="189521" y="5775316"/>
              <a:ext cx="597193" cy="594575"/>
            </a:xfrm>
            <a:prstGeom prst="ellipse">
              <a:avLst/>
            </a:pr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</p:grpSp>
    </p:spTree>
    <p:extLst>
      <p:ext uri="{BB962C8B-B14F-4D97-AF65-F5344CB8AC3E}">
        <p14:creationId xmlns:p14="http://schemas.microsoft.com/office/powerpoint/2010/main" val="17271462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655200"/>
            <a:ext cx="7550550" cy="1035489"/>
          </a:xfrm>
        </p:spPr>
        <p:txBody>
          <a:bodyPr/>
          <a:lstStyle>
            <a:lvl1pPr>
              <a:defRPr>
                <a:solidFill>
                  <a:srgbClr val="162559"/>
                </a:solidFill>
              </a:defRPr>
            </a:lvl1pPr>
          </a:lstStyle>
          <a:p>
            <a:r>
              <a:rPr lang="de-DE" dirty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672450" cy="4351338"/>
          </a:xfrm>
        </p:spPr>
        <p:txBody>
          <a:bodyPr/>
          <a:lstStyle>
            <a:lvl1pPr>
              <a:defRPr>
                <a:solidFill>
                  <a:srgbClr val="162559"/>
                </a:solidFill>
              </a:defRPr>
            </a:lvl1pPr>
            <a:lvl2pPr>
              <a:buClr>
                <a:srgbClr val="F1940C"/>
              </a:buClr>
              <a:defRPr>
                <a:solidFill>
                  <a:srgbClr val="162559"/>
                </a:solidFill>
              </a:defRPr>
            </a:lvl2pPr>
            <a:lvl3pPr>
              <a:defRPr>
                <a:solidFill>
                  <a:srgbClr val="162559"/>
                </a:solidFill>
              </a:defRPr>
            </a:lvl3pPr>
            <a:lvl4pPr>
              <a:buClr>
                <a:srgbClr val="F1940C"/>
              </a:buClr>
              <a:defRPr>
                <a:solidFill>
                  <a:srgbClr val="162559"/>
                </a:solidFill>
              </a:defRPr>
            </a:lvl4pPr>
            <a:lvl5pPr>
              <a:defRPr>
                <a:solidFill>
                  <a:srgbClr val="162559"/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06750" y="1825625"/>
            <a:ext cx="3672450" cy="4351338"/>
          </a:xfrm>
        </p:spPr>
        <p:txBody>
          <a:bodyPr/>
          <a:lstStyle>
            <a:lvl1pPr>
              <a:defRPr>
                <a:solidFill>
                  <a:srgbClr val="162559"/>
                </a:solidFill>
              </a:defRPr>
            </a:lvl1pPr>
            <a:lvl2pPr>
              <a:buClr>
                <a:srgbClr val="F1940C"/>
              </a:buClr>
              <a:defRPr>
                <a:solidFill>
                  <a:srgbClr val="162559"/>
                </a:solidFill>
              </a:defRPr>
            </a:lvl2pPr>
            <a:lvl3pPr>
              <a:defRPr>
                <a:solidFill>
                  <a:srgbClr val="162559"/>
                </a:solidFill>
              </a:defRPr>
            </a:lvl3pPr>
            <a:lvl4pPr>
              <a:buClr>
                <a:srgbClr val="F1940C"/>
              </a:buClr>
              <a:defRPr>
                <a:solidFill>
                  <a:srgbClr val="162559"/>
                </a:solidFill>
              </a:defRPr>
            </a:lvl4pPr>
            <a:lvl5pPr>
              <a:defRPr>
                <a:solidFill>
                  <a:srgbClr val="162559"/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9C867-AA10-42FE-9900-474239875666}" type="datetimeFigureOut">
              <a:rPr lang="de-DE" smtClean="0"/>
              <a:t>29.03.18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372C8-FA9B-496A-8105-5356EB5E347F}" type="slidenum">
              <a:rPr lang="de-DE" smtClean="0"/>
              <a:t>‹#›</a:t>
            </a:fld>
            <a:endParaRPr lang="de-DE"/>
          </a:p>
        </p:txBody>
      </p:sp>
      <p:pic>
        <p:nvPicPr>
          <p:cNvPr id="8" name="Picture 2" descr="N:\Horizon_Projekte\MOVE_VB_UT_5040_Karl_UL\Proposal\4_Logo\Move-Logo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4800" y="52013"/>
            <a:ext cx="2599200" cy="109314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9" name="Gruppieren 8"/>
          <p:cNvGrpSpPr/>
          <p:nvPr userDrawn="1"/>
        </p:nvGrpSpPr>
        <p:grpSpPr>
          <a:xfrm>
            <a:off x="-1174434" y="3707999"/>
            <a:ext cx="2223127" cy="2979959"/>
            <a:chOff x="-1959104" y="1323973"/>
            <a:chExt cx="3764385" cy="5045918"/>
          </a:xfrm>
        </p:grpSpPr>
        <p:sp>
          <p:nvSpPr>
            <p:cNvPr id="10" name="Bogen 3"/>
            <p:cNvSpPr/>
            <p:nvPr userDrawn="1"/>
          </p:nvSpPr>
          <p:spPr>
            <a:xfrm rot="2437978">
              <a:off x="-1959104" y="1884062"/>
              <a:ext cx="3764385" cy="4107686"/>
            </a:xfrm>
            <a:custGeom>
              <a:avLst/>
              <a:gdLst>
                <a:gd name="connsiteX0" fmla="*/ 4808854 w 9617709"/>
                <a:gd name="connsiteY0" fmla="*/ 0 h 10400755"/>
                <a:gd name="connsiteX1" fmla="*/ 9617709 w 9617709"/>
                <a:gd name="connsiteY1" fmla="*/ 5200378 h 10400755"/>
                <a:gd name="connsiteX2" fmla="*/ 4808855 w 9617709"/>
                <a:gd name="connsiteY2" fmla="*/ 5200378 h 10400755"/>
                <a:gd name="connsiteX3" fmla="*/ 4808854 w 9617709"/>
                <a:gd name="connsiteY3" fmla="*/ 0 h 10400755"/>
                <a:gd name="connsiteX0" fmla="*/ 4808854 w 9617709"/>
                <a:gd name="connsiteY0" fmla="*/ 0 h 10400755"/>
                <a:gd name="connsiteX1" fmla="*/ 9617709 w 9617709"/>
                <a:gd name="connsiteY1" fmla="*/ 5200378 h 10400755"/>
                <a:gd name="connsiteX0" fmla="*/ 0 w 4808855"/>
                <a:gd name="connsiteY0" fmla="*/ 92248 h 5292626"/>
                <a:gd name="connsiteX1" fmla="*/ 4808855 w 4808855"/>
                <a:gd name="connsiteY1" fmla="*/ 5292626 h 5292626"/>
                <a:gd name="connsiteX2" fmla="*/ 1 w 4808855"/>
                <a:gd name="connsiteY2" fmla="*/ 5292626 h 5292626"/>
                <a:gd name="connsiteX3" fmla="*/ 0 w 4808855"/>
                <a:gd name="connsiteY3" fmla="*/ 92248 h 5292626"/>
                <a:gd name="connsiteX0" fmla="*/ 301539 w 4808855"/>
                <a:gd name="connsiteY0" fmla="*/ 0 h 5292626"/>
                <a:gd name="connsiteX1" fmla="*/ 4808855 w 4808855"/>
                <a:gd name="connsiteY1" fmla="*/ 5292626 h 5292626"/>
                <a:gd name="connsiteX0" fmla="*/ 0 w 4808855"/>
                <a:gd name="connsiteY0" fmla="*/ 92248 h 5292626"/>
                <a:gd name="connsiteX1" fmla="*/ 4808855 w 4808855"/>
                <a:gd name="connsiteY1" fmla="*/ 5292626 h 5292626"/>
                <a:gd name="connsiteX2" fmla="*/ 1 w 4808855"/>
                <a:gd name="connsiteY2" fmla="*/ 5292626 h 5292626"/>
                <a:gd name="connsiteX3" fmla="*/ 0 w 4808855"/>
                <a:gd name="connsiteY3" fmla="*/ 92248 h 5292626"/>
                <a:gd name="connsiteX0" fmla="*/ 301539 w 4808855"/>
                <a:gd name="connsiteY0" fmla="*/ 0 h 5292626"/>
                <a:gd name="connsiteX1" fmla="*/ 4803088 w 4808855"/>
                <a:gd name="connsiteY1" fmla="*/ 5143952 h 5292626"/>
                <a:gd name="connsiteX0" fmla="*/ 0 w 4817239"/>
                <a:gd name="connsiteY0" fmla="*/ 92248 h 5292626"/>
                <a:gd name="connsiteX1" fmla="*/ 4808855 w 4817239"/>
                <a:gd name="connsiteY1" fmla="*/ 5292626 h 5292626"/>
                <a:gd name="connsiteX2" fmla="*/ 1 w 4817239"/>
                <a:gd name="connsiteY2" fmla="*/ 5292626 h 5292626"/>
                <a:gd name="connsiteX3" fmla="*/ 0 w 4817239"/>
                <a:gd name="connsiteY3" fmla="*/ 92248 h 5292626"/>
                <a:gd name="connsiteX0" fmla="*/ 301539 w 4817239"/>
                <a:gd name="connsiteY0" fmla="*/ 0 h 5292626"/>
                <a:gd name="connsiteX1" fmla="*/ 4817239 w 4817239"/>
                <a:gd name="connsiteY1" fmla="*/ 5131198 h 5292626"/>
                <a:gd name="connsiteX0" fmla="*/ 287387 w 4817238"/>
                <a:gd name="connsiteY0" fmla="*/ 12753 h 5292626"/>
                <a:gd name="connsiteX1" fmla="*/ 4808854 w 4817238"/>
                <a:gd name="connsiteY1" fmla="*/ 5292626 h 5292626"/>
                <a:gd name="connsiteX2" fmla="*/ 0 w 4817238"/>
                <a:gd name="connsiteY2" fmla="*/ 5292626 h 5292626"/>
                <a:gd name="connsiteX3" fmla="*/ 287387 w 4817238"/>
                <a:gd name="connsiteY3" fmla="*/ 12753 h 5292626"/>
                <a:gd name="connsiteX0" fmla="*/ 301538 w 4817238"/>
                <a:gd name="connsiteY0" fmla="*/ 0 h 5292626"/>
                <a:gd name="connsiteX1" fmla="*/ 4817238 w 4817238"/>
                <a:gd name="connsiteY1" fmla="*/ 5131198 h 5292626"/>
                <a:gd name="connsiteX0" fmla="*/ 287387 w 4808854"/>
                <a:gd name="connsiteY0" fmla="*/ 12753 h 5292626"/>
                <a:gd name="connsiteX1" fmla="*/ 4808854 w 4808854"/>
                <a:gd name="connsiteY1" fmla="*/ 5292626 h 5292626"/>
                <a:gd name="connsiteX2" fmla="*/ 0 w 4808854"/>
                <a:gd name="connsiteY2" fmla="*/ 5292626 h 5292626"/>
                <a:gd name="connsiteX3" fmla="*/ 287387 w 4808854"/>
                <a:gd name="connsiteY3" fmla="*/ 12753 h 5292626"/>
                <a:gd name="connsiteX0" fmla="*/ 301538 w 4808854"/>
                <a:gd name="connsiteY0" fmla="*/ 0 h 5292626"/>
                <a:gd name="connsiteX1" fmla="*/ 4771816 w 4808854"/>
                <a:gd name="connsiteY1" fmla="*/ 5195277 h 5292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808854" h="5292626" stroke="0" extrusionOk="0">
                  <a:moveTo>
                    <a:pt x="287387" y="12753"/>
                  </a:moveTo>
                  <a:cubicBezTo>
                    <a:pt x="2943244" y="12753"/>
                    <a:pt x="4808854" y="2420537"/>
                    <a:pt x="4808854" y="5292626"/>
                  </a:cubicBezTo>
                  <a:lnTo>
                    <a:pt x="0" y="5292626"/>
                  </a:lnTo>
                  <a:cubicBezTo>
                    <a:pt x="0" y="3559167"/>
                    <a:pt x="287387" y="1746212"/>
                    <a:pt x="287387" y="12753"/>
                  </a:cubicBezTo>
                  <a:close/>
                </a:path>
                <a:path w="4808854" h="5292626" fill="none">
                  <a:moveTo>
                    <a:pt x="301538" y="0"/>
                  </a:moveTo>
                  <a:cubicBezTo>
                    <a:pt x="2957395" y="0"/>
                    <a:pt x="4771816" y="2323188"/>
                    <a:pt x="4771816" y="5195277"/>
                  </a:cubicBezTo>
                </a:path>
              </a:pathLst>
            </a:cu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 sz="1800"/>
            </a:p>
          </p:txBody>
        </p:sp>
        <p:sp>
          <p:nvSpPr>
            <p:cNvPr id="11" name="Freeform 16"/>
            <p:cNvSpPr>
              <a:spLocks/>
            </p:cNvSpPr>
            <p:nvPr userDrawn="1"/>
          </p:nvSpPr>
          <p:spPr bwMode="auto">
            <a:xfrm>
              <a:off x="57882" y="1323973"/>
              <a:ext cx="340853" cy="340853"/>
            </a:xfrm>
            <a:custGeom>
              <a:avLst/>
              <a:gdLst>
                <a:gd name="T0" fmla="*/ 128 w 184"/>
                <a:gd name="T1" fmla="*/ 165 h 185"/>
                <a:gd name="T2" fmla="*/ 19 w 184"/>
                <a:gd name="T3" fmla="*/ 128 h 185"/>
                <a:gd name="T4" fmla="*/ 56 w 184"/>
                <a:gd name="T5" fmla="*/ 20 h 185"/>
                <a:gd name="T6" fmla="*/ 165 w 184"/>
                <a:gd name="T7" fmla="*/ 57 h 185"/>
                <a:gd name="T8" fmla="*/ 128 w 184"/>
                <a:gd name="T9" fmla="*/ 165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4" h="185">
                  <a:moveTo>
                    <a:pt x="128" y="165"/>
                  </a:moveTo>
                  <a:cubicBezTo>
                    <a:pt x="88" y="185"/>
                    <a:pt x="39" y="168"/>
                    <a:pt x="19" y="128"/>
                  </a:cubicBezTo>
                  <a:cubicBezTo>
                    <a:pt x="0" y="88"/>
                    <a:pt x="16" y="39"/>
                    <a:pt x="56" y="20"/>
                  </a:cubicBezTo>
                  <a:cubicBezTo>
                    <a:pt x="96" y="0"/>
                    <a:pt x="145" y="17"/>
                    <a:pt x="165" y="57"/>
                  </a:cubicBezTo>
                  <a:cubicBezTo>
                    <a:pt x="184" y="97"/>
                    <a:pt x="168" y="145"/>
                    <a:pt x="128" y="165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12" name="Freeform 14"/>
            <p:cNvSpPr>
              <a:spLocks/>
            </p:cNvSpPr>
            <p:nvPr userDrawn="1"/>
          </p:nvSpPr>
          <p:spPr bwMode="auto">
            <a:xfrm>
              <a:off x="605261" y="2107369"/>
              <a:ext cx="376783" cy="374736"/>
            </a:xfrm>
            <a:custGeom>
              <a:avLst/>
              <a:gdLst>
                <a:gd name="T0" fmla="*/ 65 w 182"/>
                <a:gd name="T1" fmla="*/ 168 h 182"/>
                <a:gd name="T2" fmla="*/ 15 w 182"/>
                <a:gd name="T3" fmla="*/ 65 h 182"/>
                <a:gd name="T4" fmla="*/ 117 w 182"/>
                <a:gd name="T5" fmla="*/ 15 h 182"/>
                <a:gd name="T6" fmla="*/ 168 w 182"/>
                <a:gd name="T7" fmla="*/ 117 h 182"/>
                <a:gd name="T8" fmla="*/ 65 w 182"/>
                <a:gd name="T9" fmla="*/ 168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2" h="182">
                  <a:moveTo>
                    <a:pt x="65" y="168"/>
                  </a:moveTo>
                  <a:cubicBezTo>
                    <a:pt x="23" y="154"/>
                    <a:pt x="0" y="108"/>
                    <a:pt x="15" y="65"/>
                  </a:cubicBezTo>
                  <a:cubicBezTo>
                    <a:pt x="29" y="23"/>
                    <a:pt x="75" y="0"/>
                    <a:pt x="117" y="15"/>
                  </a:cubicBezTo>
                  <a:cubicBezTo>
                    <a:pt x="160" y="29"/>
                    <a:pt x="182" y="75"/>
                    <a:pt x="168" y="117"/>
                  </a:cubicBezTo>
                  <a:cubicBezTo>
                    <a:pt x="153" y="160"/>
                    <a:pt x="107" y="182"/>
                    <a:pt x="65" y="168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13" name="Freeform 15"/>
            <p:cNvSpPr>
              <a:spLocks/>
            </p:cNvSpPr>
            <p:nvPr userDrawn="1"/>
          </p:nvSpPr>
          <p:spPr bwMode="auto">
            <a:xfrm>
              <a:off x="850642" y="3174514"/>
              <a:ext cx="549386" cy="546806"/>
            </a:xfrm>
            <a:custGeom>
              <a:avLst/>
              <a:gdLst>
                <a:gd name="T0" fmla="*/ 22 w 211"/>
                <a:gd name="T1" fmla="*/ 146 h 211"/>
                <a:gd name="T2" fmla="*/ 65 w 211"/>
                <a:gd name="T3" fmla="*/ 22 h 211"/>
                <a:gd name="T4" fmla="*/ 189 w 211"/>
                <a:gd name="T5" fmla="*/ 64 h 211"/>
                <a:gd name="T6" fmla="*/ 146 w 211"/>
                <a:gd name="T7" fmla="*/ 189 h 211"/>
                <a:gd name="T8" fmla="*/ 22 w 211"/>
                <a:gd name="T9" fmla="*/ 146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1" h="211">
                  <a:moveTo>
                    <a:pt x="22" y="146"/>
                  </a:moveTo>
                  <a:cubicBezTo>
                    <a:pt x="0" y="100"/>
                    <a:pt x="19" y="45"/>
                    <a:pt x="65" y="22"/>
                  </a:cubicBezTo>
                  <a:cubicBezTo>
                    <a:pt x="111" y="0"/>
                    <a:pt x="166" y="19"/>
                    <a:pt x="189" y="64"/>
                  </a:cubicBezTo>
                  <a:cubicBezTo>
                    <a:pt x="211" y="110"/>
                    <a:pt x="192" y="166"/>
                    <a:pt x="146" y="189"/>
                  </a:cubicBezTo>
                  <a:cubicBezTo>
                    <a:pt x="101" y="211"/>
                    <a:pt x="45" y="192"/>
                    <a:pt x="22" y="146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14" name="Freeform 17"/>
            <p:cNvSpPr>
              <a:spLocks/>
            </p:cNvSpPr>
            <p:nvPr userDrawn="1"/>
          </p:nvSpPr>
          <p:spPr bwMode="auto">
            <a:xfrm>
              <a:off x="703699" y="4522883"/>
              <a:ext cx="594250" cy="594250"/>
            </a:xfrm>
            <a:custGeom>
              <a:avLst/>
              <a:gdLst>
                <a:gd name="T0" fmla="*/ 19 w 238"/>
                <a:gd name="T1" fmla="*/ 85 h 238"/>
                <a:gd name="T2" fmla="*/ 153 w 238"/>
                <a:gd name="T3" fmla="*/ 19 h 238"/>
                <a:gd name="T4" fmla="*/ 219 w 238"/>
                <a:gd name="T5" fmla="*/ 153 h 238"/>
                <a:gd name="T6" fmla="*/ 85 w 238"/>
                <a:gd name="T7" fmla="*/ 219 h 238"/>
                <a:gd name="T8" fmla="*/ 19 w 238"/>
                <a:gd name="T9" fmla="*/ 85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8" h="238">
                  <a:moveTo>
                    <a:pt x="19" y="85"/>
                  </a:moveTo>
                  <a:cubicBezTo>
                    <a:pt x="38" y="30"/>
                    <a:pt x="98" y="0"/>
                    <a:pt x="153" y="19"/>
                  </a:cubicBezTo>
                  <a:cubicBezTo>
                    <a:pt x="208" y="38"/>
                    <a:pt x="238" y="98"/>
                    <a:pt x="219" y="153"/>
                  </a:cubicBezTo>
                  <a:cubicBezTo>
                    <a:pt x="200" y="208"/>
                    <a:pt x="140" y="238"/>
                    <a:pt x="85" y="219"/>
                  </a:cubicBezTo>
                  <a:cubicBezTo>
                    <a:pt x="30" y="200"/>
                    <a:pt x="0" y="140"/>
                    <a:pt x="19" y="85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15" name="Oval 13"/>
            <p:cNvSpPr>
              <a:spLocks noChangeArrowheads="1"/>
            </p:cNvSpPr>
            <p:nvPr userDrawn="1"/>
          </p:nvSpPr>
          <p:spPr bwMode="auto">
            <a:xfrm>
              <a:off x="189521" y="5775316"/>
              <a:ext cx="597193" cy="594575"/>
            </a:xfrm>
            <a:prstGeom prst="ellipse">
              <a:avLst/>
            </a:pr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</p:grpSp>
    </p:spTree>
    <p:extLst>
      <p:ext uri="{BB962C8B-B14F-4D97-AF65-F5344CB8AC3E}">
        <p14:creationId xmlns:p14="http://schemas.microsoft.com/office/powerpoint/2010/main" val="23058640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7968" y="789995"/>
            <a:ext cx="7533233" cy="1122086"/>
          </a:xfrm>
        </p:spPr>
        <p:txBody>
          <a:bodyPr/>
          <a:lstStyle>
            <a:lvl1pPr>
              <a:defRPr>
                <a:solidFill>
                  <a:srgbClr val="162559"/>
                </a:solidFill>
              </a:defRPr>
            </a:lvl1pPr>
          </a:lstStyle>
          <a:p>
            <a:r>
              <a:rPr lang="de-DE" dirty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7968" y="1993407"/>
            <a:ext cx="3673583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F1940C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7968" y="2851199"/>
            <a:ext cx="3673583" cy="3338464"/>
          </a:xfrm>
        </p:spPr>
        <p:txBody>
          <a:bodyPr/>
          <a:lstStyle>
            <a:lvl1pPr>
              <a:defRPr>
                <a:solidFill>
                  <a:srgbClr val="162559"/>
                </a:solidFill>
              </a:defRPr>
            </a:lvl1pPr>
            <a:lvl2pPr>
              <a:buClr>
                <a:srgbClr val="F1940C"/>
              </a:buClr>
              <a:defRPr>
                <a:solidFill>
                  <a:srgbClr val="162559"/>
                </a:solidFill>
              </a:defRPr>
            </a:lvl2pPr>
            <a:lvl3pPr>
              <a:defRPr>
                <a:solidFill>
                  <a:srgbClr val="162559"/>
                </a:solidFill>
              </a:defRPr>
            </a:lvl3pPr>
            <a:lvl4pPr>
              <a:buClr>
                <a:srgbClr val="F1940C"/>
              </a:buClr>
              <a:defRPr>
                <a:solidFill>
                  <a:srgbClr val="162559"/>
                </a:solidFill>
              </a:defRPr>
            </a:lvl4pPr>
            <a:lvl5pPr>
              <a:defRPr>
                <a:solidFill>
                  <a:srgbClr val="162559"/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70577" y="1993407"/>
            <a:ext cx="3780624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F1940C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Textmasterformat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70577" y="2851199"/>
            <a:ext cx="3780624" cy="3338463"/>
          </a:xfrm>
        </p:spPr>
        <p:txBody>
          <a:bodyPr/>
          <a:lstStyle>
            <a:lvl1pPr>
              <a:defRPr>
                <a:solidFill>
                  <a:srgbClr val="162559"/>
                </a:solidFill>
              </a:defRPr>
            </a:lvl1pPr>
            <a:lvl2pPr>
              <a:buClr>
                <a:srgbClr val="F1940C"/>
              </a:buClr>
              <a:defRPr>
                <a:solidFill>
                  <a:srgbClr val="162559"/>
                </a:solidFill>
              </a:defRPr>
            </a:lvl2pPr>
            <a:lvl3pPr>
              <a:defRPr>
                <a:solidFill>
                  <a:srgbClr val="162559"/>
                </a:solidFill>
              </a:defRPr>
            </a:lvl3pPr>
            <a:lvl4pPr>
              <a:buClr>
                <a:srgbClr val="F1940C"/>
              </a:buClr>
              <a:defRPr>
                <a:solidFill>
                  <a:srgbClr val="162559"/>
                </a:solidFill>
              </a:defRPr>
            </a:lvl4pPr>
            <a:lvl5pPr>
              <a:defRPr>
                <a:solidFill>
                  <a:srgbClr val="162559"/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9C867-AA10-42FE-9900-474239875666}" type="datetimeFigureOut">
              <a:rPr lang="de-DE" smtClean="0"/>
              <a:t>29.03.18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372C8-FA9B-496A-8105-5356EB5E347F}" type="slidenum">
              <a:rPr lang="de-DE" smtClean="0"/>
              <a:t>‹#›</a:t>
            </a:fld>
            <a:endParaRPr lang="de-DE"/>
          </a:p>
        </p:txBody>
      </p:sp>
      <p:pic>
        <p:nvPicPr>
          <p:cNvPr id="10" name="Picture 2" descr="N:\Horizon_Projekte\MOVE_VB_UT_5040_Karl_UL\Proposal\4_Logo\Move-Logo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4800" y="52013"/>
            <a:ext cx="2599200" cy="109314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uppieren 10"/>
          <p:cNvGrpSpPr/>
          <p:nvPr userDrawn="1"/>
        </p:nvGrpSpPr>
        <p:grpSpPr>
          <a:xfrm>
            <a:off x="-1174434" y="3707999"/>
            <a:ext cx="2223127" cy="2979959"/>
            <a:chOff x="-1959104" y="1323973"/>
            <a:chExt cx="3764385" cy="5045918"/>
          </a:xfrm>
        </p:grpSpPr>
        <p:sp>
          <p:nvSpPr>
            <p:cNvPr id="12" name="Bogen 3"/>
            <p:cNvSpPr/>
            <p:nvPr userDrawn="1"/>
          </p:nvSpPr>
          <p:spPr>
            <a:xfrm rot="2437978">
              <a:off x="-1959104" y="1884062"/>
              <a:ext cx="3764385" cy="4107686"/>
            </a:xfrm>
            <a:custGeom>
              <a:avLst/>
              <a:gdLst>
                <a:gd name="connsiteX0" fmla="*/ 4808854 w 9617709"/>
                <a:gd name="connsiteY0" fmla="*/ 0 h 10400755"/>
                <a:gd name="connsiteX1" fmla="*/ 9617709 w 9617709"/>
                <a:gd name="connsiteY1" fmla="*/ 5200378 h 10400755"/>
                <a:gd name="connsiteX2" fmla="*/ 4808855 w 9617709"/>
                <a:gd name="connsiteY2" fmla="*/ 5200378 h 10400755"/>
                <a:gd name="connsiteX3" fmla="*/ 4808854 w 9617709"/>
                <a:gd name="connsiteY3" fmla="*/ 0 h 10400755"/>
                <a:gd name="connsiteX0" fmla="*/ 4808854 w 9617709"/>
                <a:gd name="connsiteY0" fmla="*/ 0 h 10400755"/>
                <a:gd name="connsiteX1" fmla="*/ 9617709 w 9617709"/>
                <a:gd name="connsiteY1" fmla="*/ 5200378 h 10400755"/>
                <a:gd name="connsiteX0" fmla="*/ 0 w 4808855"/>
                <a:gd name="connsiteY0" fmla="*/ 92248 h 5292626"/>
                <a:gd name="connsiteX1" fmla="*/ 4808855 w 4808855"/>
                <a:gd name="connsiteY1" fmla="*/ 5292626 h 5292626"/>
                <a:gd name="connsiteX2" fmla="*/ 1 w 4808855"/>
                <a:gd name="connsiteY2" fmla="*/ 5292626 h 5292626"/>
                <a:gd name="connsiteX3" fmla="*/ 0 w 4808855"/>
                <a:gd name="connsiteY3" fmla="*/ 92248 h 5292626"/>
                <a:gd name="connsiteX0" fmla="*/ 301539 w 4808855"/>
                <a:gd name="connsiteY0" fmla="*/ 0 h 5292626"/>
                <a:gd name="connsiteX1" fmla="*/ 4808855 w 4808855"/>
                <a:gd name="connsiteY1" fmla="*/ 5292626 h 5292626"/>
                <a:gd name="connsiteX0" fmla="*/ 0 w 4808855"/>
                <a:gd name="connsiteY0" fmla="*/ 92248 h 5292626"/>
                <a:gd name="connsiteX1" fmla="*/ 4808855 w 4808855"/>
                <a:gd name="connsiteY1" fmla="*/ 5292626 h 5292626"/>
                <a:gd name="connsiteX2" fmla="*/ 1 w 4808855"/>
                <a:gd name="connsiteY2" fmla="*/ 5292626 h 5292626"/>
                <a:gd name="connsiteX3" fmla="*/ 0 w 4808855"/>
                <a:gd name="connsiteY3" fmla="*/ 92248 h 5292626"/>
                <a:gd name="connsiteX0" fmla="*/ 301539 w 4808855"/>
                <a:gd name="connsiteY0" fmla="*/ 0 h 5292626"/>
                <a:gd name="connsiteX1" fmla="*/ 4803088 w 4808855"/>
                <a:gd name="connsiteY1" fmla="*/ 5143952 h 5292626"/>
                <a:gd name="connsiteX0" fmla="*/ 0 w 4817239"/>
                <a:gd name="connsiteY0" fmla="*/ 92248 h 5292626"/>
                <a:gd name="connsiteX1" fmla="*/ 4808855 w 4817239"/>
                <a:gd name="connsiteY1" fmla="*/ 5292626 h 5292626"/>
                <a:gd name="connsiteX2" fmla="*/ 1 w 4817239"/>
                <a:gd name="connsiteY2" fmla="*/ 5292626 h 5292626"/>
                <a:gd name="connsiteX3" fmla="*/ 0 w 4817239"/>
                <a:gd name="connsiteY3" fmla="*/ 92248 h 5292626"/>
                <a:gd name="connsiteX0" fmla="*/ 301539 w 4817239"/>
                <a:gd name="connsiteY0" fmla="*/ 0 h 5292626"/>
                <a:gd name="connsiteX1" fmla="*/ 4817239 w 4817239"/>
                <a:gd name="connsiteY1" fmla="*/ 5131198 h 5292626"/>
                <a:gd name="connsiteX0" fmla="*/ 287387 w 4817238"/>
                <a:gd name="connsiteY0" fmla="*/ 12753 h 5292626"/>
                <a:gd name="connsiteX1" fmla="*/ 4808854 w 4817238"/>
                <a:gd name="connsiteY1" fmla="*/ 5292626 h 5292626"/>
                <a:gd name="connsiteX2" fmla="*/ 0 w 4817238"/>
                <a:gd name="connsiteY2" fmla="*/ 5292626 h 5292626"/>
                <a:gd name="connsiteX3" fmla="*/ 287387 w 4817238"/>
                <a:gd name="connsiteY3" fmla="*/ 12753 h 5292626"/>
                <a:gd name="connsiteX0" fmla="*/ 301538 w 4817238"/>
                <a:gd name="connsiteY0" fmla="*/ 0 h 5292626"/>
                <a:gd name="connsiteX1" fmla="*/ 4817238 w 4817238"/>
                <a:gd name="connsiteY1" fmla="*/ 5131198 h 5292626"/>
                <a:gd name="connsiteX0" fmla="*/ 287387 w 4808854"/>
                <a:gd name="connsiteY0" fmla="*/ 12753 h 5292626"/>
                <a:gd name="connsiteX1" fmla="*/ 4808854 w 4808854"/>
                <a:gd name="connsiteY1" fmla="*/ 5292626 h 5292626"/>
                <a:gd name="connsiteX2" fmla="*/ 0 w 4808854"/>
                <a:gd name="connsiteY2" fmla="*/ 5292626 h 5292626"/>
                <a:gd name="connsiteX3" fmla="*/ 287387 w 4808854"/>
                <a:gd name="connsiteY3" fmla="*/ 12753 h 5292626"/>
                <a:gd name="connsiteX0" fmla="*/ 301538 w 4808854"/>
                <a:gd name="connsiteY0" fmla="*/ 0 h 5292626"/>
                <a:gd name="connsiteX1" fmla="*/ 4771816 w 4808854"/>
                <a:gd name="connsiteY1" fmla="*/ 5195277 h 5292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808854" h="5292626" stroke="0" extrusionOk="0">
                  <a:moveTo>
                    <a:pt x="287387" y="12753"/>
                  </a:moveTo>
                  <a:cubicBezTo>
                    <a:pt x="2943244" y="12753"/>
                    <a:pt x="4808854" y="2420537"/>
                    <a:pt x="4808854" y="5292626"/>
                  </a:cubicBezTo>
                  <a:lnTo>
                    <a:pt x="0" y="5292626"/>
                  </a:lnTo>
                  <a:cubicBezTo>
                    <a:pt x="0" y="3559167"/>
                    <a:pt x="287387" y="1746212"/>
                    <a:pt x="287387" y="12753"/>
                  </a:cubicBezTo>
                  <a:close/>
                </a:path>
                <a:path w="4808854" h="5292626" fill="none">
                  <a:moveTo>
                    <a:pt x="301538" y="0"/>
                  </a:moveTo>
                  <a:cubicBezTo>
                    <a:pt x="2957395" y="0"/>
                    <a:pt x="4771816" y="2323188"/>
                    <a:pt x="4771816" y="5195277"/>
                  </a:cubicBezTo>
                </a:path>
              </a:pathLst>
            </a:cu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 sz="1800"/>
            </a:p>
          </p:txBody>
        </p:sp>
        <p:sp>
          <p:nvSpPr>
            <p:cNvPr id="13" name="Freeform 16"/>
            <p:cNvSpPr>
              <a:spLocks/>
            </p:cNvSpPr>
            <p:nvPr userDrawn="1"/>
          </p:nvSpPr>
          <p:spPr bwMode="auto">
            <a:xfrm>
              <a:off x="57882" y="1323973"/>
              <a:ext cx="340853" cy="340853"/>
            </a:xfrm>
            <a:custGeom>
              <a:avLst/>
              <a:gdLst>
                <a:gd name="T0" fmla="*/ 128 w 184"/>
                <a:gd name="T1" fmla="*/ 165 h 185"/>
                <a:gd name="T2" fmla="*/ 19 w 184"/>
                <a:gd name="T3" fmla="*/ 128 h 185"/>
                <a:gd name="T4" fmla="*/ 56 w 184"/>
                <a:gd name="T5" fmla="*/ 20 h 185"/>
                <a:gd name="T6" fmla="*/ 165 w 184"/>
                <a:gd name="T7" fmla="*/ 57 h 185"/>
                <a:gd name="T8" fmla="*/ 128 w 184"/>
                <a:gd name="T9" fmla="*/ 165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4" h="185">
                  <a:moveTo>
                    <a:pt x="128" y="165"/>
                  </a:moveTo>
                  <a:cubicBezTo>
                    <a:pt x="88" y="185"/>
                    <a:pt x="39" y="168"/>
                    <a:pt x="19" y="128"/>
                  </a:cubicBezTo>
                  <a:cubicBezTo>
                    <a:pt x="0" y="88"/>
                    <a:pt x="16" y="39"/>
                    <a:pt x="56" y="20"/>
                  </a:cubicBezTo>
                  <a:cubicBezTo>
                    <a:pt x="96" y="0"/>
                    <a:pt x="145" y="17"/>
                    <a:pt x="165" y="57"/>
                  </a:cubicBezTo>
                  <a:cubicBezTo>
                    <a:pt x="184" y="97"/>
                    <a:pt x="168" y="145"/>
                    <a:pt x="128" y="165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14" name="Freeform 14"/>
            <p:cNvSpPr>
              <a:spLocks/>
            </p:cNvSpPr>
            <p:nvPr userDrawn="1"/>
          </p:nvSpPr>
          <p:spPr bwMode="auto">
            <a:xfrm>
              <a:off x="605261" y="2107369"/>
              <a:ext cx="376783" cy="374736"/>
            </a:xfrm>
            <a:custGeom>
              <a:avLst/>
              <a:gdLst>
                <a:gd name="T0" fmla="*/ 65 w 182"/>
                <a:gd name="T1" fmla="*/ 168 h 182"/>
                <a:gd name="T2" fmla="*/ 15 w 182"/>
                <a:gd name="T3" fmla="*/ 65 h 182"/>
                <a:gd name="T4" fmla="*/ 117 w 182"/>
                <a:gd name="T5" fmla="*/ 15 h 182"/>
                <a:gd name="T6" fmla="*/ 168 w 182"/>
                <a:gd name="T7" fmla="*/ 117 h 182"/>
                <a:gd name="T8" fmla="*/ 65 w 182"/>
                <a:gd name="T9" fmla="*/ 168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2" h="182">
                  <a:moveTo>
                    <a:pt x="65" y="168"/>
                  </a:moveTo>
                  <a:cubicBezTo>
                    <a:pt x="23" y="154"/>
                    <a:pt x="0" y="108"/>
                    <a:pt x="15" y="65"/>
                  </a:cubicBezTo>
                  <a:cubicBezTo>
                    <a:pt x="29" y="23"/>
                    <a:pt x="75" y="0"/>
                    <a:pt x="117" y="15"/>
                  </a:cubicBezTo>
                  <a:cubicBezTo>
                    <a:pt x="160" y="29"/>
                    <a:pt x="182" y="75"/>
                    <a:pt x="168" y="117"/>
                  </a:cubicBezTo>
                  <a:cubicBezTo>
                    <a:pt x="153" y="160"/>
                    <a:pt x="107" y="182"/>
                    <a:pt x="65" y="168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15" name="Freeform 15"/>
            <p:cNvSpPr>
              <a:spLocks/>
            </p:cNvSpPr>
            <p:nvPr userDrawn="1"/>
          </p:nvSpPr>
          <p:spPr bwMode="auto">
            <a:xfrm>
              <a:off x="850642" y="3174514"/>
              <a:ext cx="549386" cy="546806"/>
            </a:xfrm>
            <a:custGeom>
              <a:avLst/>
              <a:gdLst>
                <a:gd name="T0" fmla="*/ 22 w 211"/>
                <a:gd name="T1" fmla="*/ 146 h 211"/>
                <a:gd name="T2" fmla="*/ 65 w 211"/>
                <a:gd name="T3" fmla="*/ 22 h 211"/>
                <a:gd name="T4" fmla="*/ 189 w 211"/>
                <a:gd name="T5" fmla="*/ 64 h 211"/>
                <a:gd name="T6" fmla="*/ 146 w 211"/>
                <a:gd name="T7" fmla="*/ 189 h 211"/>
                <a:gd name="T8" fmla="*/ 22 w 211"/>
                <a:gd name="T9" fmla="*/ 146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1" h="211">
                  <a:moveTo>
                    <a:pt x="22" y="146"/>
                  </a:moveTo>
                  <a:cubicBezTo>
                    <a:pt x="0" y="100"/>
                    <a:pt x="19" y="45"/>
                    <a:pt x="65" y="22"/>
                  </a:cubicBezTo>
                  <a:cubicBezTo>
                    <a:pt x="111" y="0"/>
                    <a:pt x="166" y="19"/>
                    <a:pt x="189" y="64"/>
                  </a:cubicBezTo>
                  <a:cubicBezTo>
                    <a:pt x="211" y="110"/>
                    <a:pt x="192" y="166"/>
                    <a:pt x="146" y="189"/>
                  </a:cubicBezTo>
                  <a:cubicBezTo>
                    <a:pt x="101" y="211"/>
                    <a:pt x="45" y="192"/>
                    <a:pt x="22" y="146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16" name="Freeform 17"/>
            <p:cNvSpPr>
              <a:spLocks/>
            </p:cNvSpPr>
            <p:nvPr userDrawn="1"/>
          </p:nvSpPr>
          <p:spPr bwMode="auto">
            <a:xfrm>
              <a:off x="703699" y="4522883"/>
              <a:ext cx="594250" cy="594250"/>
            </a:xfrm>
            <a:custGeom>
              <a:avLst/>
              <a:gdLst>
                <a:gd name="T0" fmla="*/ 19 w 238"/>
                <a:gd name="T1" fmla="*/ 85 h 238"/>
                <a:gd name="T2" fmla="*/ 153 w 238"/>
                <a:gd name="T3" fmla="*/ 19 h 238"/>
                <a:gd name="T4" fmla="*/ 219 w 238"/>
                <a:gd name="T5" fmla="*/ 153 h 238"/>
                <a:gd name="T6" fmla="*/ 85 w 238"/>
                <a:gd name="T7" fmla="*/ 219 h 238"/>
                <a:gd name="T8" fmla="*/ 19 w 238"/>
                <a:gd name="T9" fmla="*/ 85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8" h="238">
                  <a:moveTo>
                    <a:pt x="19" y="85"/>
                  </a:moveTo>
                  <a:cubicBezTo>
                    <a:pt x="38" y="30"/>
                    <a:pt x="98" y="0"/>
                    <a:pt x="153" y="19"/>
                  </a:cubicBezTo>
                  <a:cubicBezTo>
                    <a:pt x="208" y="38"/>
                    <a:pt x="238" y="98"/>
                    <a:pt x="219" y="153"/>
                  </a:cubicBezTo>
                  <a:cubicBezTo>
                    <a:pt x="200" y="208"/>
                    <a:pt x="140" y="238"/>
                    <a:pt x="85" y="219"/>
                  </a:cubicBezTo>
                  <a:cubicBezTo>
                    <a:pt x="30" y="200"/>
                    <a:pt x="0" y="140"/>
                    <a:pt x="19" y="85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17" name="Oval 13"/>
            <p:cNvSpPr>
              <a:spLocks noChangeArrowheads="1"/>
            </p:cNvSpPr>
            <p:nvPr userDrawn="1"/>
          </p:nvSpPr>
          <p:spPr bwMode="auto">
            <a:xfrm>
              <a:off x="189521" y="5775316"/>
              <a:ext cx="597193" cy="594575"/>
            </a:xfrm>
            <a:prstGeom prst="ellipse">
              <a:avLst/>
            </a:pr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</p:grpSp>
    </p:spTree>
    <p:extLst>
      <p:ext uri="{BB962C8B-B14F-4D97-AF65-F5344CB8AC3E}">
        <p14:creationId xmlns:p14="http://schemas.microsoft.com/office/powerpoint/2010/main" val="3618079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598585"/>
            <a:ext cx="7886700" cy="1325563"/>
          </a:xfrm>
        </p:spPr>
        <p:txBody>
          <a:bodyPr/>
          <a:lstStyle>
            <a:lvl1pPr>
              <a:defRPr>
                <a:solidFill>
                  <a:srgbClr val="162559"/>
                </a:solidFill>
              </a:defRPr>
            </a:lvl1pPr>
          </a:lstStyle>
          <a:p>
            <a:r>
              <a:rPr lang="de-DE" dirty="0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9C867-AA10-42FE-9900-474239875666}" type="datetimeFigureOut">
              <a:rPr lang="de-DE" smtClean="0"/>
              <a:t>29.03.18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372C8-FA9B-496A-8105-5356EB5E347F}" type="slidenum">
              <a:rPr lang="de-DE" smtClean="0"/>
              <a:t>‹#›</a:t>
            </a:fld>
            <a:endParaRPr lang="de-DE"/>
          </a:p>
        </p:txBody>
      </p:sp>
      <p:pic>
        <p:nvPicPr>
          <p:cNvPr id="6" name="Picture 2" descr="N:\Horizon_Projekte\MOVE_VB_UT_5040_Karl_UL\Proposal\4_Logo\Move-Logo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4800" y="52013"/>
            <a:ext cx="2599200" cy="109314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7" name="Gruppieren 6"/>
          <p:cNvGrpSpPr/>
          <p:nvPr userDrawn="1"/>
        </p:nvGrpSpPr>
        <p:grpSpPr>
          <a:xfrm>
            <a:off x="-1174434" y="3707999"/>
            <a:ext cx="2223127" cy="2979959"/>
            <a:chOff x="-1959104" y="1323973"/>
            <a:chExt cx="3764385" cy="5045918"/>
          </a:xfrm>
        </p:grpSpPr>
        <p:sp>
          <p:nvSpPr>
            <p:cNvPr id="8" name="Bogen 3"/>
            <p:cNvSpPr/>
            <p:nvPr userDrawn="1"/>
          </p:nvSpPr>
          <p:spPr>
            <a:xfrm rot="2437978">
              <a:off x="-1959104" y="1884062"/>
              <a:ext cx="3764385" cy="4107686"/>
            </a:xfrm>
            <a:custGeom>
              <a:avLst/>
              <a:gdLst>
                <a:gd name="connsiteX0" fmla="*/ 4808854 w 9617709"/>
                <a:gd name="connsiteY0" fmla="*/ 0 h 10400755"/>
                <a:gd name="connsiteX1" fmla="*/ 9617709 w 9617709"/>
                <a:gd name="connsiteY1" fmla="*/ 5200378 h 10400755"/>
                <a:gd name="connsiteX2" fmla="*/ 4808855 w 9617709"/>
                <a:gd name="connsiteY2" fmla="*/ 5200378 h 10400755"/>
                <a:gd name="connsiteX3" fmla="*/ 4808854 w 9617709"/>
                <a:gd name="connsiteY3" fmla="*/ 0 h 10400755"/>
                <a:gd name="connsiteX0" fmla="*/ 4808854 w 9617709"/>
                <a:gd name="connsiteY0" fmla="*/ 0 h 10400755"/>
                <a:gd name="connsiteX1" fmla="*/ 9617709 w 9617709"/>
                <a:gd name="connsiteY1" fmla="*/ 5200378 h 10400755"/>
                <a:gd name="connsiteX0" fmla="*/ 0 w 4808855"/>
                <a:gd name="connsiteY0" fmla="*/ 92248 h 5292626"/>
                <a:gd name="connsiteX1" fmla="*/ 4808855 w 4808855"/>
                <a:gd name="connsiteY1" fmla="*/ 5292626 h 5292626"/>
                <a:gd name="connsiteX2" fmla="*/ 1 w 4808855"/>
                <a:gd name="connsiteY2" fmla="*/ 5292626 h 5292626"/>
                <a:gd name="connsiteX3" fmla="*/ 0 w 4808855"/>
                <a:gd name="connsiteY3" fmla="*/ 92248 h 5292626"/>
                <a:gd name="connsiteX0" fmla="*/ 301539 w 4808855"/>
                <a:gd name="connsiteY0" fmla="*/ 0 h 5292626"/>
                <a:gd name="connsiteX1" fmla="*/ 4808855 w 4808855"/>
                <a:gd name="connsiteY1" fmla="*/ 5292626 h 5292626"/>
                <a:gd name="connsiteX0" fmla="*/ 0 w 4808855"/>
                <a:gd name="connsiteY0" fmla="*/ 92248 h 5292626"/>
                <a:gd name="connsiteX1" fmla="*/ 4808855 w 4808855"/>
                <a:gd name="connsiteY1" fmla="*/ 5292626 h 5292626"/>
                <a:gd name="connsiteX2" fmla="*/ 1 w 4808855"/>
                <a:gd name="connsiteY2" fmla="*/ 5292626 h 5292626"/>
                <a:gd name="connsiteX3" fmla="*/ 0 w 4808855"/>
                <a:gd name="connsiteY3" fmla="*/ 92248 h 5292626"/>
                <a:gd name="connsiteX0" fmla="*/ 301539 w 4808855"/>
                <a:gd name="connsiteY0" fmla="*/ 0 h 5292626"/>
                <a:gd name="connsiteX1" fmla="*/ 4803088 w 4808855"/>
                <a:gd name="connsiteY1" fmla="*/ 5143952 h 5292626"/>
                <a:gd name="connsiteX0" fmla="*/ 0 w 4817239"/>
                <a:gd name="connsiteY0" fmla="*/ 92248 h 5292626"/>
                <a:gd name="connsiteX1" fmla="*/ 4808855 w 4817239"/>
                <a:gd name="connsiteY1" fmla="*/ 5292626 h 5292626"/>
                <a:gd name="connsiteX2" fmla="*/ 1 w 4817239"/>
                <a:gd name="connsiteY2" fmla="*/ 5292626 h 5292626"/>
                <a:gd name="connsiteX3" fmla="*/ 0 w 4817239"/>
                <a:gd name="connsiteY3" fmla="*/ 92248 h 5292626"/>
                <a:gd name="connsiteX0" fmla="*/ 301539 w 4817239"/>
                <a:gd name="connsiteY0" fmla="*/ 0 h 5292626"/>
                <a:gd name="connsiteX1" fmla="*/ 4817239 w 4817239"/>
                <a:gd name="connsiteY1" fmla="*/ 5131198 h 5292626"/>
                <a:gd name="connsiteX0" fmla="*/ 287387 w 4817238"/>
                <a:gd name="connsiteY0" fmla="*/ 12753 h 5292626"/>
                <a:gd name="connsiteX1" fmla="*/ 4808854 w 4817238"/>
                <a:gd name="connsiteY1" fmla="*/ 5292626 h 5292626"/>
                <a:gd name="connsiteX2" fmla="*/ 0 w 4817238"/>
                <a:gd name="connsiteY2" fmla="*/ 5292626 h 5292626"/>
                <a:gd name="connsiteX3" fmla="*/ 287387 w 4817238"/>
                <a:gd name="connsiteY3" fmla="*/ 12753 h 5292626"/>
                <a:gd name="connsiteX0" fmla="*/ 301538 w 4817238"/>
                <a:gd name="connsiteY0" fmla="*/ 0 h 5292626"/>
                <a:gd name="connsiteX1" fmla="*/ 4817238 w 4817238"/>
                <a:gd name="connsiteY1" fmla="*/ 5131198 h 5292626"/>
                <a:gd name="connsiteX0" fmla="*/ 287387 w 4808854"/>
                <a:gd name="connsiteY0" fmla="*/ 12753 h 5292626"/>
                <a:gd name="connsiteX1" fmla="*/ 4808854 w 4808854"/>
                <a:gd name="connsiteY1" fmla="*/ 5292626 h 5292626"/>
                <a:gd name="connsiteX2" fmla="*/ 0 w 4808854"/>
                <a:gd name="connsiteY2" fmla="*/ 5292626 h 5292626"/>
                <a:gd name="connsiteX3" fmla="*/ 287387 w 4808854"/>
                <a:gd name="connsiteY3" fmla="*/ 12753 h 5292626"/>
                <a:gd name="connsiteX0" fmla="*/ 301538 w 4808854"/>
                <a:gd name="connsiteY0" fmla="*/ 0 h 5292626"/>
                <a:gd name="connsiteX1" fmla="*/ 4771816 w 4808854"/>
                <a:gd name="connsiteY1" fmla="*/ 5195277 h 5292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808854" h="5292626" stroke="0" extrusionOk="0">
                  <a:moveTo>
                    <a:pt x="287387" y="12753"/>
                  </a:moveTo>
                  <a:cubicBezTo>
                    <a:pt x="2943244" y="12753"/>
                    <a:pt x="4808854" y="2420537"/>
                    <a:pt x="4808854" y="5292626"/>
                  </a:cubicBezTo>
                  <a:lnTo>
                    <a:pt x="0" y="5292626"/>
                  </a:lnTo>
                  <a:cubicBezTo>
                    <a:pt x="0" y="3559167"/>
                    <a:pt x="287387" y="1746212"/>
                    <a:pt x="287387" y="12753"/>
                  </a:cubicBezTo>
                  <a:close/>
                </a:path>
                <a:path w="4808854" h="5292626" fill="none">
                  <a:moveTo>
                    <a:pt x="301538" y="0"/>
                  </a:moveTo>
                  <a:cubicBezTo>
                    <a:pt x="2957395" y="0"/>
                    <a:pt x="4771816" y="2323188"/>
                    <a:pt x="4771816" y="5195277"/>
                  </a:cubicBezTo>
                </a:path>
              </a:pathLst>
            </a:cu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 sz="1800"/>
            </a:p>
          </p:txBody>
        </p:sp>
        <p:sp>
          <p:nvSpPr>
            <p:cNvPr id="9" name="Freeform 16"/>
            <p:cNvSpPr>
              <a:spLocks/>
            </p:cNvSpPr>
            <p:nvPr userDrawn="1"/>
          </p:nvSpPr>
          <p:spPr bwMode="auto">
            <a:xfrm>
              <a:off x="57882" y="1323973"/>
              <a:ext cx="340853" cy="340853"/>
            </a:xfrm>
            <a:custGeom>
              <a:avLst/>
              <a:gdLst>
                <a:gd name="T0" fmla="*/ 128 w 184"/>
                <a:gd name="T1" fmla="*/ 165 h 185"/>
                <a:gd name="T2" fmla="*/ 19 w 184"/>
                <a:gd name="T3" fmla="*/ 128 h 185"/>
                <a:gd name="T4" fmla="*/ 56 w 184"/>
                <a:gd name="T5" fmla="*/ 20 h 185"/>
                <a:gd name="T6" fmla="*/ 165 w 184"/>
                <a:gd name="T7" fmla="*/ 57 h 185"/>
                <a:gd name="T8" fmla="*/ 128 w 184"/>
                <a:gd name="T9" fmla="*/ 165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4" h="185">
                  <a:moveTo>
                    <a:pt x="128" y="165"/>
                  </a:moveTo>
                  <a:cubicBezTo>
                    <a:pt x="88" y="185"/>
                    <a:pt x="39" y="168"/>
                    <a:pt x="19" y="128"/>
                  </a:cubicBezTo>
                  <a:cubicBezTo>
                    <a:pt x="0" y="88"/>
                    <a:pt x="16" y="39"/>
                    <a:pt x="56" y="20"/>
                  </a:cubicBezTo>
                  <a:cubicBezTo>
                    <a:pt x="96" y="0"/>
                    <a:pt x="145" y="17"/>
                    <a:pt x="165" y="57"/>
                  </a:cubicBezTo>
                  <a:cubicBezTo>
                    <a:pt x="184" y="97"/>
                    <a:pt x="168" y="145"/>
                    <a:pt x="128" y="165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10" name="Freeform 14"/>
            <p:cNvSpPr>
              <a:spLocks/>
            </p:cNvSpPr>
            <p:nvPr userDrawn="1"/>
          </p:nvSpPr>
          <p:spPr bwMode="auto">
            <a:xfrm>
              <a:off x="605261" y="2107369"/>
              <a:ext cx="376783" cy="374736"/>
            </a:xfrm>
            <a:custGeom>
              <a:avLst/>
              <a:gdLst>
                <a:gd name="T0" fmla="*/ 65 w 182"/>
                <a:gd name="T1" fmla="*/ 168 h 182"/>
                <a:gd name="T2" fmla="*/ 15 w 182"/>
                <a:gd name="T3" fmla="*/ 65 h 182"/>
                <a:gd name="T4" fmla="*/ 117 w 182"/>
                <a:gd name="T5" fmla="*/ 15 h 182"/>
                <a:gd name="T6" fmla="*/ 168 w 182"/>
                <a:gd name="T7" fmla="*/ 117 h 182"/>
                <a:gd name="T8" fmla="*/ 65 w 182"/>
                <a:gd name="T9" fmla="*/ 168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2" h="182">
                  <a:moveTo>
                    <a:pt x="65" y="168"/>
                  </a:moveTo>
                  <a:cubicBezTo>
                    <a:pt x="23" y="154"/>
                    <a:pt x="0" y="108"/>
                    <a:pt x="15" y="65"/>
                  </a:cubicBezTo>
                  <a:cubicBezTo>
                    <a:pt x="29" y="23"/>
                    <a:pt x="75" y="0"/>
                    <a:pt x="117" y="15"/>
                  </a:cubicBezTo>
                  <a:cubicBezTo>
                    <a:pt x="160" y="29"/>
                    <a:pt x="182" y="75"/>
                    <a:pt x="168" y="117"/>
                  </a:cubicBezTo>
                  <a:cubicBezTo>
                    <a:pt x="153" y="160"/>
                    <a:pt x="107" y="182"/>
                    <a:pt x="65" y="168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11" name="Freeform 15"/>
            <p:cNvSpPr>
              <a:spLocks/>
            </p:cNvSpPr>
            <p:nvPr userDrawn="1"/>
          </p:nvSpPr>
          <p:spPr bwMode="auto">
            <a:xfrm>
              <a:off x="850642" y="3174514"/>
              <a:ext cx="549386" cy="546806"/>
            </a:xfrm>
            <a:custGeom>
              <a:avLst/>
              <a:gdLst>
                <a:gd name="T0" fmla="*/ 22 w 211"/>
                <a:gd name="T1" fmla="*/ 146 h 211"/>
                <a:gd name="T2" fmla="*/ 65 w 211"/>
                <a:gd name="T3" fmla="*/ 22 h 211"/>
                <a:gd name="T4" fmla="*/ 189 w 211"/>
                <a:gd name="T5" fmla="*/ 64 h 211"/>
                <a:gd name="T6" fmla="*/ 146 w 211"/>
                <a:gd name="T7" fmla="*/ 189 h 211"/>
                <a:gd name="T8" fmla="*/ 22 w 211"/>
                <a:gd name="T9" fmla="*/ 146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1" h="211">
                  <a:moveTo>
                    <a:pt x="22" y="146"/>
                  </a:moveTo>
                  <a:cubicBezTo>
                    <a:pt x="0" y="100"/>
                    <a:pt x="19" y="45"/>
                    <a:pt x="65" y="22"/>
                  </a:cubicBezTo>
                  <a:cubicBezTo>
                    <a:pt x="111" y="0"/>
                    <a:pt x="166" y="19"/>
                    <a:pt x="189" y="64"/>
                  </a:cubicBezTo>
                  <a:cubicBezTo>
                    <a:pt x="211" y="110"/>
                    <a:pt x="192" y="166"/>
                    <a:pt x="146" y="189"/>
                  </a:cubicBezTo>
                  <a:cubicBezTo>
                    <a:pt x="101" y="211"/>
                    <a:pt x="45" y="192"/>
                    <a:pt x="22" y="146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12" name="Freeform 17"/>
            <p:cNvSpPr>
              <a:spLocks/>
            </p:cNvSpPr>
            <p:nvPr userDrawn="1"/>
          </p:nvSpPr>
          <p:spPr bwMode="auto">
            <a:xfrm>
              <a:off x="703699" y="4522883"/>
              <a:ext cx="594250" cy="594250"/>
            </a:xfrm>
            <a:custGeom>
              <a:avLst/>
              <a:gdLst>
                <a:gd name="T0" fmla="*/ 19 w 238"/>
                <a:gd name="T1" fmla="*/ 85 h 238"/>
                <a:gd name="T2" fmla="*/ 153 w 238"/>
                <a:gd name="T3" fmla="*/ 19 h 238"/>
                <a:gd name="T4" fmla="*/ 219 w 238"/>
                <a:gd name="T5" fmla="*/ 153 h 238"/>
                <a:gd name="T6" fmla="*/ 85 w 238"/>
                <a:gd name="T7" fmla="*/ 219 h 238"/>
                <a:gd name="T8" fmla="*/ 19 w 238"/>
                <a:gd name="T9" fmla="*/ 85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8" h="238">
                  <a:moveTo>
                    <a:pt x="19" y="85"/>
                  </a:moveTo>
                  <a:cubicBezTo>
                    <a:pt x="38" y="30"/>
                    <a:pt x="98" y="0"/>
                    <a:pt x="153" y="19"/>
                  </a:cubicBezTo>
                  <a:cubicBezTo>
                    <a:pt x="208" y="38"/>
                    <a:pt x="238" y="98"/>
                    <a:pt x="219" y="153"/>
                  </a:cubicBezTo>
                  <a:cubicBezTo>
                    <a:pt x="200" y="208"/>
                    <a:pt x="140" y="238"/>
                    <a:pt x="85" y="219"/>
                  </a:cubicBezTo>
                  <a:cubicBezTo>
                    <a:pt x="30" y="200"/>
                    <a:pt x="0" y="140"/>
                    <a:pt x="19" y="85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13" name="Oval 13"/>
            <p:cNvSpPr>
              <a:spLocks noChangeArrowheads="1"/>
            </p:cNvSpPr>
            <p:nvPr userDrawn="1"/>
          </p:nvSpPr>
          <p:spPr bwMode="auto">
            <a:xfrm>
              <a:off x="189521" y="5775316"/>
              <a:ext cx="597193" cy="594575"/>
            </a:xfrm>
            <a:prstGeom prst="ellipse">
              <a:avLst/>
            </a:pr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</p:grpSp>
    </p:spTree>
    <p:extLst>
      <p:ext uri="{BB962C8B-B14F-4D97-AF65-F5344CB8AC3E}">
        <p14:creationId xmlns:p14="http://schemas.microsoft.com/office/powerpoint/2010/main" val="383738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9C867-AA10-42FE-9900-474239875666}" type="datetimeFigureOut">
              <a:rPr lang="de-DE" smtClean="0"/>
              <a:t>29.03.18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372C8-FA9B-496A-8105-5356EB5E347F}" type="slidenum">
              <a:rPr lang="de-DE" smtClean="0"/>
              <a:t>‹#›</a:t>
            </a:fld>
            <a:endParaRPr lang="de-DE"/>
          </a:p>
        </p:txBody>
      </p:sp>
      <p:pic>
        <p:nvPicPr>
          <p:cNvPr id="5" name="Picture 2" descr="N:\Horizon_Projekte\MOVE_VB_UT_5040_Karl_UL\Proposal\4_Logo\Move-Logo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4800" y="52013"/>
            <a:ext cx="2599200" cy="109314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6" name="Gruppieren 5"/>
          <p:cNvGrpSpPr/>
          <p:nvPr userDrawn="1"/>
        </p:nvGrpSpPr>
        <p:grpSpPr>
          <a:xfrm>
            <a:off x="-1174434" y="3707999"/>
            <a:ext cx="2223127" cy="2979959"/>
            <a:chOff x="-1959104" y="1323973"/>
            <a:chExt cx="3764385" cy="5045918"/>
          </a:xfrm>
        </p:grpSpPr>
        <p:sp>
          <p:nvSpPr>
            <p:cNvPr id="7" name="Bogen 3"/>
            <p:cNvSpPr/>
            <p:nvPr userDrawn="1"/>
          </p:nvSpPr>
          <p:spPr>
            <a:xfrm rot="2437978">
              <a:off x="-1959104" y="1884062"/>
              <a:ext cx="3764385" cy="4107686"/>
            </a:xfrm>
            <a:custGeom>
              <a:avLst/>
              <a:gdLst>
                <a:gd name="connsiteX0" fmla="*/ 4808854 w 9617709"/>
                <a:gd name="connsiteY0" fmla="*/ 0 h 10400755"/>
                <a:gd name="connsiteX1" fmla="*/ 9617709 w 9617709"/>
                <a:gd name="connsiteY1" fmla="*/ 5200378 h 10400755"/>
                <a:gd name="connsiteX2" fmla="*/ 4808855 w 9617709"/>
                <a:gd name="connsiteY2" fmla="*/ 5200378 h 10400755"/>
                <a:gd name="connsiteX3" fmla="*/ 4808854 w 9617709"/>
                <a:gd name="connsiteY3" fmla="*/ 0 h 10400755"/>
                <a:gd name="connsiteX0" fmla="*/ 4808854 w 9617709"/>
                <a:gd name="connsiteY0" fmla="*/ 0 h 10400755"/>
                <a:gd name="connsiteX1" fmla="*/ 9617709 w 9617709"/>
                <a:gd name="connsiteY1" fmla="*/ 5200378 h 10400755"/>
                <a:gd name="connsiteX0" fmla="*/ 0 w 4808855"/>
                <a:gd name="connsiteY0" fmla="*/ 92248 h 5292626"/>
                <a:gd name="connsiteX1" fmla="*/ 4808855 w 4808855"/>
                <a:gd name="connsiteY1" fmla="*/ 5292626 h 5292626"/>
                <a:gd name="connsiteX2" fmla="*/ 1 w 4808855"/>
                <a:gd name="connsiteY2" fmla="*/ 5292626 h 5292626"/>
                <a:gd name="connsiteX3" fmla="*/ 0 w 4808855"/>
                <a:gd name="connsiteY3" fmla="*/ 92248 h 5292626"/>
                <a:gd name="connsiteX0" fmla="*/ 301539 w 4808855"/>
                <a:gd name="connsiteY0" fmla="*/ 0 h 5292626"/>
                <a:gd name="connsiteX1" fmla="*/ 4808855 w 4808855"/>
                <a:gd name="connsiteY1" fmla="*/ 5292626 h 5292626"/>
                <a:gd name="connsiteX0" fmla="*/ 0 w 4808855"/>
                <a:gd name="connsiteY0" fmla="*/ 92248 h 5292626"/>
                <a:gd name="connsiteX1" fmla="*/ 4808855 w 4808855"/>
                <a:gd name="connsiteY1" fmla="*/ 5292626 h 5292626"/>
                <a:gd name="connsiteX2" fmla="*/ 1 w 4808855"/>
                <a:gd name="connsiteY2" fmla="*/ 5292626 h 5292626"/>
                <a:gd name="connsiteX3" fmla="*/ 0 w 4808855"/>
                <a:gd name="connsiteY3" fmla="*/ 92248 h 5292626"/>
                <a:gd name="connsiteX0" fmla="*/ 301539 w 4808855"/>
                <a:gd name="connsiteY0" fmla="*/ 0 h 5292626"/>
                <a:gd name="connsiteX1" fmla="*/ 4803088 w 4808855"/>
                <a:gd name="connsiteY1" fmla="*/ 5143952 h 5292626"/>
                <a:gd name="connsiteX0" fmla="*/ 0 w 4817239"/>
                <a:gd name="connsiteY0" fmla="*/ 92248 h 5292626"/>
                <a:gd name="connsiteX1" fmla="*/ 4808855 w 4817239"/>
                <a:gd name="connsiteY1" fmla="*/ 5292626 h 5292626"/>
                <a:gd name="connsiteX2" fmla="*/ 1 w 4817239"/>
                <a:gd name="connsiteY2" fmla="*/ 5292626 h 5292626"/>
                <a:gd name="connsiteX3" fmla="*/ 0 w 4817239"/>
                <a:gd name="connsiteY3" fmla="*/ 92248 h 5292626"/>
                <a:gd name="connsiteX0" fmla="*/ 301539 w 4817239"/>
                <a:gd name="connsiteY0" fmla="*/ 0 h 5292626"/>
                <a:gd name="connsiteX1" fmla="*/ 4817239 w 4817239"/>
                <a:gd name="connsiteY1" fmla="*/ 5131198 h 5292626"/>
                <a:gd name="connsiteX0" fmla="*/ 287387 w 4817238"/>
                <a:gd name="connsiteY0" fmla="*/ 12753 h 5292626"/>
                <a:gd name="connsiteX1" fmla="*/ 4808854 w 4817238"/>
                <a:gd name="connsiteY1" fmla="*/ 5292626 h 5292626"/>
                <a:gd name="connsiteX2" fmla="*/ 0 w 4817238"/>
                <a:gd name="connsiteY2" fmla="*/ 5292626 h 5292626"/>
                <a:gd name="connsiteX3" fmla="*/ 287387 w 4817238"/>
                <a:gd name="connsiteY3" fmla="*/ 12753 h 5292626"/>
                <a:gd name="connsiteX0" fmla="*/ 301538 w 4817238"/>
                <a:gd name="connsiteY0" fmla="*/ 0 h 5292626"/>
                <a:gd name="connsiteX1" fmla="*/ 4817238 w 4817238"/>
                <a:gd name="connsiteY1" fmla="*/ 5131198 h 5292626"/>
                <a:gd name="connsiteX0" fmla="*/ 287387 w 4808854"/>
                <a:gd name="connsiteY0" fmla="*/ 12753 h 5292626"/>
                <a:gd name="connsiteX1" fmla="*/ 4808854 w 4808854"/>
                <a:gd name="connsiteY1" fmla="*/ 5292626 h 5292626"/>
                <a:gd name="connsiteX2" fmla="*/ 0 w 4808854"/>
                <a:gd name="connsiteY2" fmla="*/ 5292626 h 5292626"/>
                <a:gd name="connsiteX3" fmla="*/ 287387 w 4808854"/>
                <a:gd name="connsiteY3" fmla="*/ 12753 h 5292626"/>
                <a:gd name="connsiteX0" fmla="*/ 301538 w 4808854"/>
                <a:gd name="connsiteY0" fmla="*/ 0 h 5292626"/>
                <a:gd name="connsiteX1" fmla="*/ 4771816 w 4808854"/>
                <a:gd name="connsiteY1" fmla="*/ 5195277 h 5292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808854" h="5292626" stroke="0" extrusionOk="0">
                  <a:moveTo>
                    <a:pt x="287387" y="12753"/>
                  </a:moveTo>
                  <a:cubicBezTo>
                    <a:pt x="2943244" y="12753"/>
                    <a:pt x="4808854" y="2420537"/>
                    <a:pt x="4808854" y="5292626"/>
                  </a:cubicBezTo>
                  <a:lnTo>
                    <a:pt x="0" y="5292626"/>
                  </a:lnTo>
                  <a:cubicBezTo>
                    <a:pt x="0" y="3559167"/>
                    <a:pt x="287387" y="1746212"/>
                    <a:pt x="287387" y="12753"/>
                  </a:cubicBezTo>
                  <a:close/>
                </a:path>
                <a:path w="4808854" h="5292626" fill="none">
                  <a:moveTo>
                    <a:pt x="301538" y="0"/>
                  </a:moveTo>
                  <a:cubicBezTo>
                    <a:pt x="2957395" y="0"/>
                    <a:pt x="4771816" y="2323188"/>
                    <a:pt x="4771816" y="5195277"/>
                  </a:cubicBezTo>
                </a:path>
              </a:pathLst>
            </a:cu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 sz="1800"/>
            </a:p>
          </p:txBody>
        </p:sp>
        <p:sp>
          <p:nvSpPr>
            <p:cNvPr id="8" name="Freeform 16"/>
            <p:cNvSpPr>
              <a:spLocks/>
            </p:cNvSpPr>
            <p:nvPr userDrawn="1"/>
          </p:nvSpPr>
          <p:spPr bwMode="auto">
            <a:xfrm>
              <a:off x="57882" y="1323973"/>
              <a:ext cx="340853" cy="340853"/>
            </a:xfrm>
            <a:custGeom>
              <a:avLst/>
              <a:gdLst>
                <a:gd name="T0" fmla="*/ 128 w 184"/>
                <a:gd name="T1" fmla="*/ 165 h 185"/>
                <a:gd name="T2" fmla="*/ 19 w 184"/>
                <a:gd name="T3" fmla="*/ 128 h 185"/>
                <a:gd name="T4" fmla="*/ 56 w 184"/>
                <a:gd name="T5" fmla="*/ 20 h 185"/>
                <a:gd name="T6" fmla="*/ 165 w 184"/>
                <a:gd name="T7" fmla="*/ 57 h 185"/>
                <a:gd name="T8" fmla="*/ 128 w 184"/>
                <a:gd name="T9" fmla="*/ 165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4" h="185">
                  <a:moveTo>
                    <a:pt x="128" y="165"/>
                  </a:moveTo>
                  <a:cubicBezTo>
                    <a:pt x="88" y="185"/>
                    <a:pt x="39" y="168"/>
                    <a:pt x="19" y="128"/>
                  </a:cubicBezTo>
                  <a:cubicBezTo>
                    <a:pt x="0" y="88"/>
                    <a:pt x="16" y="39"/>
                    <a:pt x="56" y="20"/>
                  </a:cubicBezTo>
                  <a:cubicBezTo>
                    <a:pt x="96" y="0"/>
                    <a:pt x="145" y="17"/>
                    <a:pt x="165" y="57"/>
                  </a:cubicBezTo>
                  <a:cubicBezTo>
                    <a:pt x="184" y="97"/>
                    <a:pt x="168" y="145"/>
                    <a:pt x="128" y="165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9" name="Freeform 14"/>
            <p:cNvSpPr>
              <a:spLocks/>
            </p:cNvSpPr>
            <p:nvPr userDrawn="1"/>
          </p:nvSpPr>
          <p:spPr bwMode="auto">
            <a:xfrm>
              <a:off x="605261" y="2107369"/>
              <a:ext cx="376783" cy="374736"/>
            </a:xfrm>
            <a:custGeom>
              <a:avLst/>
              <a:gdLst>
                <a:gd name="T0" fmla="*/ 65 w 182"/>
                <a:gd name="T1" fmla="*/ 168 h 182"/>
                <a:gd name="T2" fmla="*/ 15 w 182"/>
                <a:gd name="T3" fmla="*/ 65 h 182"/>
                <a:gd name="T4" fmla="*/ 117 w 182"/>
                <a:gd name="T5" fmla="*/ 15 h 182"/>
                <a:gd name="T6" fmla="*/ 168 w 182"/>
                <a:gd name="T7" fmla="*/ 117 h 182"/>
                <a:gd name="T8" fmla="*/ 65 w 182"/>
                <a:gd name="T9" fmla="*/ 168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2" h="182">
                  <a:moveTo>
                    <a:pt x="65" y="168"/>
                  </a:moveTo>
                  <a:cubicBezTo>
                    <a:pt x="23" y="154"/>
                    <a:pt x="0" y="108"/>
                    <a:pt x="15" y="65"/>
                  </a:cubicBezTo>
                  <a:cubicBezTo>
                    <a:pt x="29" y="23"/>
                    <a:pt x="75" y="0"/>
                    <a:pt x="117" y="15"/>
                  </a:cubicBezTo>
                  <a:cubicBezTo>
                    <a:pt x="160" y="29"/>
                    <a:pt x="182" y="75"/>
                    <a:pt x="168" y="117"/>
                  </a:cubicBezTo>
                  <a:cubicBezTo>
                    <a:pt x="153" y="160"/>
                    <a:pt x="107" y="182"/>
                    <a:pt x="65" y="168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10" name="Freeform 15"/>
            <p:cNvSpPr>
              <a:spLocks/>
            </p:cNvSpPr>
            <p:nvPr userDrawn="1"/>
          </p:nvSpPr>
          <p:spPr bwMode="auto">
            <a:xfrm>
              <a:off x="850642" y="3174514"/>
              <a:ext cx="549386" cy="546806"/>
            </a:xfrm>
            <a:custGeom>
              <a:avLst/>
              <a:gdLst>
                <a:gd name="T0" fmla="*/ 22 w 211"/>
                <a:gd name="T1" fmla="*/ 146 h 211"/>
                <a:gd name="T2" fmla="*/ 65 w 211"/>
                <a:gd name="T3" fmla="*/ 22 h 211"/>
                <a:gd name="T4" fmla="*/ 189 w 211"/>
                <a:gd name="T5" fmla="*/ 64 h 211"/>
                <a:gd name="T6" fmla="*/ 146 w 211"/>
                <a:gd name="T7" fmla="*/ 189 h 211"/>
                <a:gd name="T8" fmla="*/ 22 w 211"/>
                <a:gd name="T9" fmla="*/ 146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1" h="211">
                  <a:moveTo>
                    <a:pt x="22" y="146"/>
                  </a:moveTo>
                  <a:cubicBezTo>
                    <a:pt x="0" y="100"/>
                    <a:pt x="19" y="45"/>
                    <a:pt x="65" y="22"/>
                  </a:cubicBezTo>
                  <a:cubicBezTo>
                    <a:pt x="111" y="0"/>
                    <a:pt x="166" y="19"/>
                    <a:pt x="189" y="64"/>
                  </a:cubicBezTo>
                  <a:cubicBezTo>
                    <a:pt x="211" y="110"/>
                    <a:pt x="192" y="166"/>
                    <a:pt x="146" y="189"/>
                  </a:cubicBezTo>
                  <a:cubicBezTo>
                    <a:pt x="101" y="211"/>
                    <a:pt x="45" y="192"/>
                    <a:pt x="22" y="146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11" name="Freeform 17"/>
            <p:cNvSpPr>
              <a:spLocks/>
            </p:cNvSpPr>
            <p:nvPr userDrawn="1"/>
          </p:nvSpPr>
          <p:spPr bwMode="auto">
            <a:xfrm>
              <a:off x="703699" y="4522883"/>
              <a:ext cx="594250" cy="594250"/>
            </a:xfrm>
            <a:custGeom>
              <a:avLst/>
              <a:gdLst>
                <a:gd name="T0" fmla="*/ 19 w 238"/>
                <a:gd name="T1" fmla="*/ 85 h 238"/>
                <a:gd name="T2" fmla="*/ 153 w 238"/>
                <a:gd name="T3" fmla="*/ 19 h 238"/>
                <a:gd name="T4" fmla="*/ 219 w 238"/>
                <a:gd name="T5" fmla="*/ 153 h 238"/>
                <a:gd name="T6" fmla="*/ 85 w 238"/>
                <a:gd name="T7" fmla="*/ 219 h 238"/>
                <a:gd name="T8" fmla="*/ 19 w 238"/>
                <a:gd name="T9" fmla="*/ 85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8" h="238">
                  <a:moveTo>
                    <a:pt x="19" y="85"/>
                  </a:moveTo>
                  <a:cubicBezTo>
                    <a:pt x="38" y="30"/>
                    <a:pt x="98" y="0"/>
                    <a:pt x="153" y="19"/>
                  </a:cubicBezTo>
                  <a:cubicBezTo>
                    <a:pt x="208" y="38"/>
                    <a:pt x="238" y="98"/>
                    <a:pt x="219" y="153"/>
                  </a:cubicBezTo>
                  <a:cubicBezTo>
                    <a:pt x="200" y="208"/>
                    <a:pt x="140" y="238"/>
                    <a:pt x="85" y="219"/>
                  </a:cubicBezTo>
                  <a:cubicBezTo>
                    <a:pt x="30" y="200"/>
                    <a:pt x="0" y="140"/>
                    <a:pt x="19" y="85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12" name="Oval 13"/>
            <p:cNvSpPr>
              <a:spLocks noChangeArrowheads="1"/>
            </p:cNvSpPr>
            <p:nvPr userDrawn="1"/>
          </p:nvSpPr>
          <p:spPr bwMode="auto">
            <a:xfrm>
              <a:off x="189521" y="5775316"/>
              <a:ext cx="597193" cy="594575"/>
            </a:xfrm>
            <a:prstGeom prst="ellipse">
              <a:avLst/>
            </a:pr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</p:grpSp>
    </p:spTree>
    <p:extLst>
      <p:ext uri="{BB962C8B-B14F-4D97-AF65-F5344CB8AC3E}">
        <p14:creationId xmlns:p14="http://schemas.microsoft.com/office/powerpoint/2010/main" val="3458516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>
                <a:solidFill>
                  <a:srgbClr val="162559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>
                <a:solidFill>
                  <a:srgbClr val="162559"/>
                </a:solidFill>
              </a:defRPr>
            </a:lvl1pPr>
            <a:lvl2pPr>
              <a:buClr>
                <a:srgbClr val="F1940C"/>
              </a:buClr>
              <a:defRPr sz="2800">
                <a:solidFill>
                  <a:srgbClr val="162559"/>
                </a:solidFill>
              </a:defRPr>
            </a:lvl2pPr>
            <a:lvl3pPr>
              <a:defRPr sz="2400">
                <a:solidFill>
                  <a:srgbClr val="162559"/>
                </a:solidFill>
              </a:defRPr>
            </a:lvl3pPr>
            <a:lvl4pPr>
              <a:buClr>
                <a:srgbClr val="F1940C"/>
              </a:buClr>
              <a:defRPr sz="2000">
                <a:solidFill>
                  <a:srgbClr val="162559"/>
                </a:solidFill>
              </a:defRPr>
            </a:lvl4pPr>
            <a:lvl5pPr>
              <a:defRPr sz="2000">
                <a:solidFill>
                  <a:srgbClr val="162559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>
                <a:solidFill>
                  <a:srgbClr val="162559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9C867-AA10-42FE-9900-474239875666}" type="datetimeFigureOut">
              <a:rPr lang="de-DE" smtClean="0"/>
              <a:t>29.03.18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372C8-FA9B-496A-8105-5356EB5E347F}" type="slidenum">
              <a:rPr lang="de-DE" smtClean="0"/>
              <a:t>‹#›</a:t>
            </a:fld>
            <a:endParaRPr lang="de-DE"/>
          </a:p>
        </p:txBody>
      </p:sp>
      <p:pic>
        <p:nvPicPr>
          <p:cNvPr id="8" name="Picture 2" descr="N:\Horizon_Projekte\MOVE_VB_UT_5040_Karl_UL\Proposal\4_Logo\Move-Logo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4800" y="52013"/>
            <a:ext cx="2599200" cy="109314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9" name="Gruppieren 8"/>
          <p:cNvGrpSpPr/>
          <p:nvPr userDrawn="1"/>
        </p:nvGrpSpPr>
        <p:grpSpPr>
          <a:xfrm>
            <a:off x="-1174434" y="3707999"/>
            <a:ext cx="2223127" cy="2979959"/>
            <a:chOff x="-1959104" y="1323973"/>
            <a:chExt cx="3764385" cy="5045918"/>
          </a:xfrm>
        </p:grpSpPr>
        <p:sp>
          <p:nvSpPr>
            <p:cNvPr id="10" name="Bogen 3"/>
            <p:cNvSpPr/>
            <p:nvPr userDrawn="1"/>
          </p:nvSpPr>
          <p:spPr>
            <a:xfrm rot="2437978">
              <a:off x="-1959104" y="1884062"/>
              <a:ext cx="3764385" cy="4107686"/>
            </a:xfrm>
            <a:custGeom>
              <a:avLst/>
              <a:gdLst>
                <a:gd name="connsiteX0" fmla="*/ 4808854 w 9617709"/>
                <a:gd name="connsiteY0" fmla="*/ 0 h 10400755"/>
                <a:gd name="connsiteX1" fmla="*/ 9617709 w 9617709"/>
                <a:gd name="connsiteY1" fmla="*/ 5200378 h 10400755"/>
                <a:gd name="connsiteX2" fmla="*/ 4808855 w 9617709"/>
                <a:gd name="connsiteY2" fmla="*/ 5200378 h 10400755"/>
                <a:gd name="connsiteX3" fmla="*/ 4808854 w 9617709"/>
                <a:gd name="connsiteY3" fmla="*/ 0 h 10400755"/>
                <a:gd name="connsiteX0" fmla="*/ 4808854 w 9617709"/>
                <a:gd name="connsiteY0" fmla="*/ 0 h 10400755"/>
                <a:gd name="connsiteX1" fmla="*/ 9617709 w 9617709"/>
                <a:gd name="connsiteY1" fmla="*/ 5200378 h 10400755"/>
                <a:gd name="connsiteX0" fmla="*/ 0 w 4808855"/>
                <a:gd name="connsiteY0" fmla="*/ 92248 h 5292626"/>
                <a:gd name="connsiteX1" fmla="*/ 4808855 w 4808855"/>
                <a:gd name="connsiteY1" fmla="*/ 5292626 h 5292626"/>
                <a:gd name="connsiteX2" fmla="*/ 1 w 4808855"/>
                <a:gd name="connsiteY2" fmla="*/ 5292626 h 5292626"/>
                <a:gd name="connsiteX3" fmla="*/ 0 w 4808855"/>
                <a:gd name="connsiteY3" fmla="*/ 92248 h 5292626"/>
                <a:gd name="connsiteX0" fmla="*/ 301539 w 4808855"/>
                <a:gd name="connsiteY0" fmla="*/ 0 h 5292626"/>
                <a:gd name="connsiteX1" fmla="*/ 4808855 w 4808855"/>
                <a:gd name="connsiteY1" fmla="*/ 5292626 h 5292626"/>
                <a:gd name="connsiteX0" fmla="*/ 0 w 4808855"/>
                <a:gd name="connsiteY0" fmla="*/ 92248 h 5292626"/>
                <a:gd name="connsiteX1" fmla="*/ 4808855 w 4808855"/>
                <a:gd name="connsiteY1" fmla="*/ 5292626 h 5292626"/>
                <a:gd name="connsiteX2" fmla="*/ 1 w 4808855"/>
                <a:gd name="connsiteY2" fmla="*/ 5292626 h 5292626"/>
                <a:gd name="connsiteX3" fmla="*/ 0 w 4808855"/>
                <a:gd name="connsiteY3" fmla="*/ 92248 h 5292626"/>
                <a:gd name="connsiteX0" fmla="*/ 301539 w 4808855"/>
                <a:gd name="connsiteY0" fmla="*/ 0 h 5292626"/>
                <a:gd name="connsiteX1" fmla="*/ 4803088 w 4808855"/>
                <a:gd name="connsiteY1" fmla="*/ 5143952 h 5292626"/>
                <a:gd name="connsiteX0" fmla="*/ 0 w 4817239"/>
                <a:gd name="connsiteY0" fmla="*/ 92248 h 5292626"/>
                <a:gd name="connsiteX1" fmla="*/ 4808855 w 4817239"/>
                <a:gd name="connsiteY1" fmla="*/ 5292626 h 5292626"/>
                <a:gd name="connsiteX2" fmla="*/ 1 w 4817239"/>
                <a:gd name="connsiteY2" fmla="*/ 5292626 h 5292626"/>
                <a:gd name="connsiteX3" fmla="*/ 0 w 4817239"/>
                <a:gd name="connsiteY3" fmla="*/ 92248 h 5292626"/>
                <a:gd name="connsiteX0" fmla="*/ 301539 w 4817239"/>
                <a:gd name="connsiteY0" fmla="*/ 0 h 5292626"/>
                <a:gd name="connsiteX1" fmla="*/ 4817239 w 4817239"/>
                <a:gd name="connsiteY1" fmla="*/ 5131198 h 5292626"/>
                <a:gd name="connsiteX0" fmla="*/ 287387 w 4817238"/>
                <a:gd name="connsiteY0" fmla="*/ 12753 h 5292626"/>
                <a:gd name="connsiteX1" fmla="*/ 4808854 w 4817238"/>
                <a:gd name="connsiteY1" fmla="*/ 5292626 h 5292626"/>
                <a:gd name="connsiteX2" fmla="*/ 0 w 4817238"/>
                <a:gd name="connsiteY2" fmla="*/ 5292626 h 5292626"/>
                <a:gd name="connsiteX3" fmla="*/ 287387 w 4817238"/>
                <a:gd name="connsiteY3" fmla="*/ 12753 h 5292626"/>
                <a:gd name="connsiteX0" fmla="*/ 301538 w 4817238"/>
                <a:gd name="connsiteY0" fmla="*/ 0 h 5292626"/>
                <a:gd name="connsiteX1" fmla="*/ 4817238 w 4817238"/>
                <a:gd name="connsiteY1" fmla="*/ 5131198 h 5292626"/>
                <a:gd name="connsiteX0" fmla="*/ 287387 w 4808854"/>
                <a:gd name="connsiteY0" fmla="*/ 12753 h 5292626"/>
                <a:gd name="connsiteX1" fmla="*/ 4808854 w 4808854"/>
                <a:gd name="connsiteY1" fmla="*/ 5292626 h 5292626"/>
                <a:gd name="connsiteX2" fmla="*/ 0 w 4808854"/>
                <a:gd name="connsiteY2" fmla="*/ 5292626 h 5292626"/>
                <a:gd name="connsiteX3" fmla="*/ 287387 w 4808854"/>
                <a:gd name="connsiteY3" fmla="*/ 12753 h 5292626"/>
                <a:gd name="connsiteX0" fmla="*/ 301538 w 4808854"/>
                <a:gd name="connsiteY0" fmla="*/ 0 h 5292626"/>
                <a:gd name="connsiteX1" fmla="*/ 4771816 w 4808854"/>
                <a:gd name="connsiteY1" fmla="*/ 5195277 h 5292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808854" h="5292626" stroke="0" extrusionOk="0">
                  <a:moveTo>
                    <a:pt x="287387" y="12753"/>
                  </a:moveTo>
                  <a:cubicBezTo>
                    <a:pt x="2943244" y="12753"/>
                    <a:pt x="4808854" y="2420537"/>
                    <a:pt x="4808854" y="5292626"/>
                  </a:cubicBezTo>
                  <a:lnTo>
                    <a:pt x="0" y="5292626"/>
                  </a:lnTo>
                  <a:cubicBezTo>
                    <a:pt x="0" y="3559167"/>
                    <a:pt x="287387" y="1746212"/>
                    <a:pt x="287387" y="12753"/>
                  </a:cubicBezTo>
                  <a:close/>
                </a:path>
                <a:path w="4808854" h="5292626" fill="none">
                  <a:moveTo>
                    <a:pt x="301538" y="0"/>
                  </a:moveTo>
                  <a:cubicBezTo>
                    <a:pt x="2957395" y="0"/>
                    <a:pt x="4771816" y="2323188"/>
                    <a:pt x="4771816" y="5195277"/>
                  </a:cubicBezTo>
                </a:path>
              </a:pathLst>
            </a:cu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 sz="1800"/>
            </a:p>
          </p:txBody>
        </p:sp>
        <p:sp>
          <p:nvSpPr>
            <p:cNvPr id="11" name="Freeform 16"/>
            <p:cNvSpPr>
              <a:spLocks/>
            </p:cNvSpPr>
            <p:nvPr userDrawn="1"/>
          </p:nvSpPr>
          <p:spPr bwMode="auto">
            <a:xfrm>
              <a:off x="57882" y="1323973"/>
              <a:ext cx="340853" cy="340853"/>
            </a:xfrm>
            <a:custGeom>
              <a:avLst/>
              <a:gdLst>
                <a:gd name="T0" fmla="*/ 128 w 184"/>
                <a:gd name="T1" fmla="*/ 165 h 185"/>
                <a:gd name="T2" fmla="*/ 19 w 184"/>
                <a:gd name="T3" fmla="*/ 128 h 185"/>
                <a:gd name="T4" fmla="*/ 56 w 184"/>
                <a:gd name="T5" fmla="*/ 20 h 185"/>
                <a:gd name="T6" fmla="*/ 165 w 184"/>
                <a:gd name="T7" fmla="*/ 57 h 185"/>
                <a:gd name="T8" fmla="*/ 128 w 184"/>
                <a:gd name="T9" fmla="*/ 165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4" h="185">
                  <a:moveTo>
                    <a:pt x="128" y="165"/>
                  </a:moveTo>
                  <a:cubicBezTo>
                    <a:pt x="88" y="185"/>
                    <a:pt x="39" y="168"/>
                    <a:pt x="19" y="128"/>
                  </a:cubicBezTo>
                  <a:cubicBezTo>
                    <a:pt x="0" y="88"/>
                    <a:pt x="16" y="39"/>
                    <a:pt x="56" y="20"/>
                  </a:cubicBezTo>
                  <a:cubicBezTo>
                    <a:pt x="96" y="0"/>
                    <a:pt x="145" y="17"/>
                    <a:pt x="165" y="57"/>
                  </a:cubicBezTo>
                  <a:cubicBezTo>
                    <a:pt x="184" y="97"/>
                    <a:pt x="168" y="145"/>
                    <a:pt x="128" y="165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12" name="Freeform 14"/>
            <p:cNvSpPr>
              <a:spLocks/>
            </p:cNvSpPr>
            <p:nvPr userDrawn="1"/>
          </p:nvSpPr>
          <p:spPr bwMode="auto">
            <a:xfrm>
              <a:off x="605261" y="2107369"/>
              <a:ext cx="376783" cy="374736"/>
            </a:xfrm>
            <a:custGeom>
              <a:avLst/>
              <a:gdLst>
                <a:gd name="T0" fmla="*/ 65 w 182"/>
                <a:gd name="T1" fmla="*/ 168 h 182"/>
                <a:gd name="T2" fmla="*/ 15 w 182"/>
                <a:gd name="T3" fmla="*/ 65 h 182"/>
                <a:gd name="T4" fmla="*/ 117 w 182"/>
                <a:gd name="T5" fmla="*/ 15 h 182"/>
                <a:gd name="T6" fmla="*/ 168 w 182"/>
                <a:gd name="T7" fmla="*/ 117 h 182"/>
                <a:gd name="T8" fmla="*/ 65 w 182"/>
                <a:gd name="T9" fmla="*/ 168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2" h="182">
                  <a:moveTo>
                    <a:pt x="65" y="168"/>
                  </a:moveTo>
                  <a:cubicBezTo>
                    <a:pt x="23" y="154"/>
                    <a:pt x="0" y="108"/>
                    <a:pt x="15" y="65"/>
                  </a:cubicBezTo>
                  <a:cubicBezTo>
                    <a:pt x="29" y="23"/>
                    <a:pt x="75" y="0"/>
                    <a:pt x="117" y="15"/>
                  </a:cubicBezTo>
                  <a:cubicBezTo>
                    <a:pt x="160" y="29"/>
                    <a:pt x="182" y="75"/>
                    <a:pt x="168" y="117"/>
                  </a:cubicBezTo>
                  <a:cubicBezTo>
                    <a:pt x="153" y="160"/>
                    <a:pt x="107" y="182"/>
                    <a:pt x="65" y="168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13" name="Freeform 15"/>
            <p:cNvSpPr>
              <a:spLocks/>
            </p:cNvSpPr>
            <p:nvPr userDrawn="1"/>
          </p:nvSpPr>
          <p:spPr bwMode="auto">
            <a:xfrm>
              <a:off x="850642" y="3174514"/>
              <a:ext cx="549386" cy="546806"/>
            </a:xfrm>
            <a:custGeom>
              <a:avLst/>
              <a:gdLst>
                <a:gd name="T0" fmla="*/ 22 w 211"/>
                <a:gd name="T1" fmla="*/ 146 h 211"/>
                <a:gd name="T2" fmla="*/ 65 w 211"/>
                <a:gd name="T3" fmla="*/ 22 h 211"/>
                <a:gd name="T4" fmla="*/ 189 w 211"/>
                <a:gd name="T5" fmla="*/ 64 h 211"/>
                <a:gd name="T6" fmla="*/ 146 w 211"/>
                <a:gd name="T7" fmla="*/ 189 h 211"/>
                <a:gd name="T8" fmla="*/ 22 w 211"/>
                <a:gd name="T9" fmla="*/ 146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1" h="211">
                  <a:moveTo>
                    <a:pt x="22" y="146"/>
                  </a:moveTo>
                  <a:cubicBezTo>
                    <a:pt x="0" y="100"/>
                    <a:pt x="19" y="45"/>
                    <a:pt x="65" y="22"/>
                  </a:cubicBezTo>
                  <a:cubicBezTo>
                    <a:pt x="111" y="0"/>
                    <a:pt x="166" y="19"/>
                    <a:pt x="189" y="64"/>
                  </a:cubicBezTo>
                  <a:cubicBezTo>
                    <a:pt x="211" y="110"/>
                    <a:pt x="192" y="166"/>
                    <a:pt x="146" y="189"/>
                  </a:cubicBezTo>
                  <a:cubicBezTo>
                    <a:pt x="101" y="211"/>
                    <a:pt x="45" y="192"/>
                    <a:pt x="22" y="146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14" name="Freeform 17"/>
            <p:cNvSpPr>
              <a:spLocks/>
            </p:cNvSpPr>
            <p:nvPr userDrawn="1"/>
          </p:nvSpPr>
          <p:spPr bwMode="auto">
            <a:xfrm>
              <a:off x="703699" y="4522883"/>
              <a:ext cx="594250" cy="594250"/>
            </a:xfrm>
            <a:custGeom>
              <a:avLst/>
              <a:gdLst>
                <a:gd name="T0" fmla="*/ 19 w 238"/>
                <a:gd name="T1" fmla="*/ 85 h 238"/>
                <a:gd name="T2" fmla="*/ 153 w 238"/>
                <a:gd name="T3" fmla="*/ 19 h 238"/>
                <a:gd name="T4" fmla="*/ 219 w 238"/>
                <a:gd name="T5" fmla="*/ 153 h 238"/>
                <a:gd name="T6" fmla="*/ 85 w 238"/>
                <a:gd name="T7" fmla="*/ 219 h 238"/>
                <a:gd name="T8" fmla="*/ 19 w 238"/>
                <a:gd name="T9" fmla="*/ 85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8" h="238">
                  <a:moveTo>
                    <a:pt x="19" y="85"/>
                  </a:moveTo>
                  <a:cubicBezTo>
                    <a:pt x="38" y="30"/>
                    <a:pt x="98" y="0"/>
                    <a:pt x="153" y="19"/>
                  </a:cubicBezTo>
                  <a:cubicBezTo>
                    <a:pt x="208" y="38"/>
                    <a:pt x="238" y="98"/>
                    <a:pt x="219" y="153"/>
                  </a:cubicBezTo>
                  <a:cubicBezTo>
                    <a:pt x="200" y="208"/>
                    <a:pt x="140" y="238"/>
                    <a:pt x="85" y="219"/>
                  </a:cubicBezTo>
                  <a:cubicBezTo>
                    <a:pt x="30" y="200"/>
                    <a:pt x="0" y="140"/>
                    <a:pt x="19" y="85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15" name="Oval 13"/>
            <p:cNvSpPr>
              <a:spLocks noChangeArrowheads="1"/>
            </p:cNvSpPr>
            <p:nvPr userDrawn="1"/>
          </p:nvSpPr>
          <p:spPr bwMode="auto">
            <a:xfrm>
              <a:off x="189521" y="5775316"/>
              <a:ext cx="597193" cy="594575"/>
            </a:xfrm>
            <a:prstGeom prst="ellipse">
              <a:avLst/>
            </a:pr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</p:grpSp>
    </p:spTree>
    <p:extLst>
      <p:ext uri="{BB962C8B-B14F-4D97-AF65-F5344CB8AC3E}">
        <p14:creationId xmlns:p14="http://schemas.microsoft.com/office/powerpoint/2010/main" val="2214831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35600"/>
            <a:ext cx="2949178" cy="1600200"/>
          </a:xfrm>
        </p:spPr>
        <p:txBody>
          <a:bodyPr anchor="b"/>
          <a:lstStyle>
            <a:lvl1pPr>
              <a:defRPr sz="3200">
                <a:solidFill>
                  <a:srgbClr val="162559"/>
                </a:solidFill>
              </a:defRPr>
            </a:lvl1pPr>
          </a:lstStyle>
          <a:p>
            <a:r>
              <a:rPr lang="de-DE" dirty="0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65826"/>
            <a:ext cx="4629150" cy="4873625"/>
          </a:xfrm>
        </p:spPr>
        <p:txBody>
          <a:bodyPr anchor="t"/>
          <a:lstStyle>
            <a:lvl1pPr marL="0" indent="0">
              <a:buNone/>
              <a:defRPr sz="3200">
                <a:solidFill>
                  <a:srgbClr val="162559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35800"/>
            <a:ext cx="2949178" cy="3811588"/>
          </a:xfrm>
        </p:spPr>
        <p:txBody>
          <a:bodyPr/>
          <a:lstStyle>
            <a:lvl1pPr marL="0" indent="0">
              <a:buNone/>
              <a:defRPr sz="1600">
                <a:solidFill>
                  <a:srgbClr val="162559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9C867-AA10-42FE-9900-474239875666}" type="datetimeFigureOut">
              <a:rPr lang="de-DE" smtClean="0"/>
              <a:t>29.03.18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372C8-FA9B-496A-8105-5356EB5E347F}" type="slidenum">
              <a:rPr lang="de-DE" smtClean="0"/>
              <a:t>‹#›</a:t>
            </a:fld>
            <a:endParaRPr lang="de-DE"/>
          </a:p>
        </p:txBody>
      </p:sp>
      <p:pic>
        <p:nvPicPr>
          <p:cNvPr id="8" name="Picture 2" descr="N:\Horizon_Projekte\MOVE_VB_UT_5040_Karl_UL\Proposal\4_Logo\Move-Logo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4800" y="52013"/>
            <a:ext cx="2599200" cy="109314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9" name="Gruppieren 8"/>
          <p:cNvGrpSpPr/>
          <p:nvPr userDrawn="1"/>
        </p:nvGrpSpPr>
        <p:grpSpPr>
          <a:xfrm>
            <a:off x="-1174434" y="3707999"/>
            <a:ext cx="2223127" cy="2979959"/>
            <a:chOff x="-1959104" y="1323973"/>
            <a:chExt cx="3764385" cy="5045918"/>
          </a:xfrm>
        </p:grpSpPr>
        <p:sp>
          <p:nvSpPr>
            <p:cNvPr id="10" name="Bogen 3"/>
            <p:cNvSpPr/>
            <p:nvPr userDrawn="1"/>
          </p:nvSpPr>
          <p:spPr>
            <a:xfrm rot="2437978">
              <a:off x="-1959104" y="1884062"/>
              <a:ext cx="3764385" cy="4107686"/>
            </a:xfrm>
            <a:custGeom>
              <a:avLst/>
              <a:gdLst>
                <a:gd name="connsiteX0" fmla="*/ 4808854 w 9617709"/>
                <a:gd name="connsiteY0" fmla="*/ 0 h 10400755"/>
                <a:gd name="connsiteX1" fmla="*/ 9617709 w 9617709"/>
                <a:gd name="connsiteY1" fmla="*/ 5200378 h 10400755"/>
                <a:gd name="connsiteX2" fmla="*/ 4808855 w 9617709"/>
                <a:gd name="connsiteY2" fmla="*/ 5200378 h 10400755"/>
                <a:gd name="connsiteX3" fmla="*/ 4808854 w 9617709"/>
                <a:gd name="connsiteY3" fmla="*/ 0 h 10400755"/>
                <a:gd name="connsiteX0" fmla="*/ 4808854 w 9617709"/>
                <a:gd name="connsiteY0" fmla="*/ 0 h 10400755"/>
                <a:gd name="connsiteX1" fmla="*/ 9617709 w 9617709"/>
                <a:gd name="connsiteY1" fmla="*/ 5200378 h 10400755"/>
                <a:gd name="connsiteX0" fmla="*/ 0 w 4808855"/>
                <a:gd name="connsiteY0" fmla="*/ 92248 h 5292626"/>
                <a:gd name="connsiteX1" fmla="*/ 4808855 w 4808855"/>
                <a:gd name="connsiteY1" fmla="*/ 5292626 h 5292626"/>
                <a:gd name="connsiteX2" fmla="*/ 1 w 4808855"/>
                <a:gd name="connsiteY2" fmla="*/ 5292626 h 5292626"/>
                <a:gd name="connsiteX3" fmla="*/ 0 w 4808855"/>
                <a:gd name="connsiteY3" fmla="*/ 92248 h 5292626"/>
                <a:gd name="connsiteX0" fmla="*/ 301539 w 4808855"/>
                <a:gd name="connsiteY0" fmla="*/ 0 h 5292626"/>
                <a:gd name="connsiteX1" fmla="*/ 4808855 w 4808855"/>
                <a:gd name="connsiteY1" fmla="*/ 5292626 h 5292626"/>
                <a:gd name="connsiteX0" fmla="*/ 0 w 4808855"/>
                <a:gd name="connsiteY0" fmla="*/ 92248 h 5292626"/>
                <a:gd name="connsiteX1" fmla="*/ 4808855 w 4808855"/>
                <a:gd name="connsiteY1" fmla="*/ 5292626 h 5292626"/>
                <a:gd name="connsiteX2" fmla="*/ 1 w 4808855"/>
                <a:gd name="connsiteY2" fmla="*/ 5292626 h 5292626"/>
                <a:gd name="connsiteX3" fmla="*/ 0 w 4808855"/>
                <a:gd name="connsiteY3" fmla="*/ 92248 h 5292626"/>
                <a:gd name="connsiteX0" fmla="*/ 301539 w 4808855"/>
                <a:gd name="connsiteY0" fmla="*/ 0 h 5292626"/>
                <a:gd name="connsiteX1" fmla="*/ 4803088 w 4808855"/>
                <a:gd name="connsiteY1" fmla="*/ 5143952 h 5292626"/>
                <a:gd name="connsiteX0" fmla="*/ 0 w 4817239"/>
                <a:gd name="connsiteY0" fmla="*/ 92248 h 5292626"/>
                <a:gd name="connsiteX1" fmla="*/ 4808855 w 4817239"/>
                <a:gd name="connsiteY1" fmla="*/ 5292626 h 5292626"/>
                <a:gd name="connsiteX2" fmla="*/ 1 w 4817239"/>
                <a:gd name="connsiteY2" fmla="*/ 5292626 h 5292626"/>
                <a:gd name="connsiteX3" fmla="*/ 0 w 4817239"/>
                <a:gd name="connsiteY3" fmla="*/ 92248 h 5292626"/>
                <a:gd name="connsiteX0" fmla="*/ 301539 w 4817239"/>
                <a:gd name="connsiteY0" fmla="*/ 0 h 5292626"/>
                <a:gd name="connsiteX1" fmla="*/ 4817239 w 4817239"/>
                <a:gd name="connsiteY1" fmla="*/ 5131198 h 5292626"/>
                <a:gd name="connsiteX0" fmla="*/ 287387 w 4817238"/>
                <a:gd name="connsiteY0" fmla="*/ 12753 h 5292626"/>
                <a:gd name="connsiteX1" fmla="*/ 4808854 w 4817238"/>
                <a:gd name="connsiteY1" fmla="*/ 5292626 h 5292626"/>
                <a:gd name="connsiteX2" fmla="*/ 0 w 4817238"/>
                <a:gd name="connsiteY2" fmla="*/ 5292626 h 5292626"/>
                <a:gd name="connsiteX3" fmla="*/ 287387 w 4817238"/>
                <a:gd name="connsiteY3" fmla="*/ 12753 h 5292626"/>
                <a:gd name="connsiteX0" fmla="*/ 301538 w 4817238"/>
                <a:gd name="connsiteY0" fmla="*/ 0 h 5292626"/>
                <a:gd name="connsiteX1" fmla="*/ 4817238 w 4817238"/>
                <a:gd name="connsiteY1" fmla="*/ 5131198 h 5292626"/>
                <a:gd name="connsiteX0" fmla="*/ 287387 w 4808854"/>
                <a:gd name="connsiteY0" fmla="*/ 12753 h 5292626"/>
                <a:gd name="connsiteX1" fmla="*/ 4808854 w 4808854"/>
                <a:gd name="connsiteY1" fmla="*/ 5292626 h 5292626"/>
                <a:gd name="connsiteX2" fmla="*/ 0 w 4808854"/>
                <a:gd name="connsiteY2" fmla="*/ 5292626 h 5292626"/>
                <a:gd name="connsiteX3" fmla="*/ 287387 w 4808854"/>
                <a:gd name="connsiteY3" fmla="*/ 12753 h 5292626"/>
                <a:gd name="connsiteX0" fmla="*/ 301538 w 4808854"/>
                <a:gd name="connsiteY0" fmla="*/ 0 h 5292626"/>
                <a:gd name="connsiteX1" fmla="*/ 4771816 w 4808854"/>
                <a:gd name="connsiteY1" fmla="*/ 5195277 h 5292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808854" h="5292626" stroke="0" extrusionOk="0">
                  <a:moveTo>
                    <a:pt x="287387" y="12753"/>
                  </a:moveTo>
                  <a:cubicBezTo>
                    <a:pt x="2943244" y="12753"/>
                    <a:pt x="4808854" y="2420537"/>
                    <a:pt x="4808854" y="5292626"/>
                  </a:cubicBezTo>
                  <a:lnTo>
                    <a:pt x="0" y="5292626"/>
                  </a:lnTo>
                  <a:cubicBezTo>
                    <a:pt x="0" y="3559167"/>
                    <a:pt x="287387" y="1746212"/>
                    <a:pt x="287387" y="12753"/>
                  </a:cubicBezTo>
                  <a:close/>
                </a:path>
                <a:path w="4808854" h="5292626" fill="none">
                  <a:moveTo>
                    <a:pt x="301538" y="0"/>
                  </a:moveTo>
                  <a:cubicBezTo>
                    <a:pt x="2957395" y="0"/>
                    <a:pt x="4771816" y="2323188"/>
                    <a:pt x="4771816" y="5195277"/>
                  </a:cubicBezTo>
                </a:path>
              </a:pathLst>
            </a:cu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 sz="1800"/>
            </a:p>
          </p:txBody>
        </p:sp>
        <p:sp>
          <p:nvSpPr>
            <p:cNvPr id="11" name="Freeform 16"/>
            <p:cNvSpPr>
              <a:spLocks/>
            </p:cNvSpPr>
            <p:nvPr userDrawn="1"/>
          </p:nvSpPr>
          <p:spPr bwMode="auto">
            <a:xfrm>
              <a:off x="57882" y="1323973"/>
              <a:ext cx="340853" cy="340853"/>
            </a:xfrm>
            <a:custGeom>
              <a:avLst/>
              <a:gdLst>
                <a:gd name="T0" fmla="*/ 128 w 184"/>
                <a:gd name="T1" fmla="*/ 165 h 185"/>
                <a:gd name="T2" fmla="*/ 19 w 184"/>
                <a:gd name="T3" fmla="*/ 128 h 185"/>
                <a:gd name="T4" fmla="*/ 56 w 184"/>
                <a:gd name="T5" fmla="*/ 20 h 185"/>
                <a:gd name="T6" fmla="*/ 165 w 184"/>
                <a:gd name="T7" fmla="*/ 57 h 185"/>
                <a:gd name="T8" fmla="*/ 128 w 184"/>
                <a:gd name="T9" fmla="*/ 165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4" h="185">
                  <a:moveTo>
                    <a:pt x="128" y="165"/>
                  </a:moveTo>
                  <a:cubicBezTo>
                    <a:pt x="88" y="185"/>
                    <a:pt x="39" y="168"/>
                    <a:pt x="19" y="128"/>
                  </a:cubicBezTo>
                  <a:cubicBezTo>
                    <a:pt x="0" y="88"/>
                    <a:pt x="16" y="39"/>
                    <a:pt x="56" y="20"/>
                  </a:cubicBezTo>
                  <a:cubicBezTo>
                    <a:pt x="96" y="0"/>
                    <a:pt x="145" y="17"/>
                    <a:pt x="165" y="57"/>
                  </a:cubicBezTo>
                  <a:cubicBezTo>
                    <a:pt x="184" y="97"/>
                    <a:pt x="168" y="145"/>
                    <a:pt x="128" y="165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12" name="Freeform 14"/>
            <p:cNvSpPr>
              <a:spLocks/>
            </p:cNvSpPr>
            <p:nvPr userDrawn="1"/>
          </p:nvSpPr>
          <p:spPr bwMode="auto">
            <a:xfrm>
              <a:off x="605261" y="2107369"/>
              <a:ext cx="376783" cy="374736"/>
            </a:xfrm>
            <a:custGeom>
              <a:avLst/>
              <a:gdLst>
                <a:gd name="T0" fmla="*/ 65 w 182"/>
                <a:gd name="T1" fmla="*/ 168 h 182"/>
                <a:gd name="T2" fmla="*/ 15 w 182"/>
                <a:gd name="T3" fmla="*/ 65 h 182"/>
                <a:gd name="T4" fmla="*/ 117 w 182"/>
                <a:gd name="T5" fmla="*/ 15 h 182"/>
                <a:gd name="T6" fmla="*/ 168 w 182"/>
                <a:gd name="T7" fmla="*/ 117 h 182"/>
                <a:gd name="T8" fmla="*/ 65 w 182"/>
                <a:gd name="T9" fmla="*/ 168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2" h="182">
                  <a:moveTo>
                    <a:pt x="65" y="168"/>
                  </a:moveTo>
                  <a:cubicBezTo>
                    <a:pt x="23" y="154"/>
                    <a:pt x="0" y="108"/>
                    <a:pt x="15" y="65"/>
                  </a:cubicBezTo>
                  <a:cubicBezTo>
                    <a:pt x="29" y="23"/>
                    <a:pt x="75" y="0"/>
                    <a:pt x="117" y="15"/>
                  </a:cubicBezTo>
                  <a:cubicBezTo>
                    <a:pt x="160" y="29"/>
                    <a:pt x="182" y="75"/>
                    <a:pt x="168" y="117"/>
                  </a:cubicBezTo>
                  <a:cubicBezTo>
                    <a:pt x="153" y="160"/>
                    <a:pt x="107" y="182"/>
                    <a:pt x="65" y="168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13" name="Freeform 15"/>
            <p:cNvSpPr>
              <a:spLocks/>
            </p:cNvSpPr>
            <p:nvPr userDrawn="1"/>
          </p:nvSpPr>
          <p:spPr bwMode="auto">
            <a:xfrm>
              <a:off x="850642" y="3174514"/>
              <a:ext cx="549386" cy="546806"/>
            </a:xfrm>
            <a:custGeom>
              <a:avLst/>
              <a:gdLst>
                <a:gd name="T0" fmla="*/ 22 w 211"/>
                <a:gd name="T1" fmla="*/ 146 h 211"/>
                <a:gd name="T2" fmla="*/ 65 w 211"/>
                <a:gd name="T3" fmla="*/ 22 h 211"/>
                <a:gd name="T4" fmla="*/ 189 w 211"/>
                <a:gd name="T5" fmla="*/ 64 h 211"/>
                <a:gd name="T6" fmla="*/ 146 w 211"/>
                <a:gd name="T7" fmla="*/ 189 h 211"/>
                <a:gd name="T8" fmla="*/ 22 w 211"/>
                <a:gd name="T9" fmla="*/ 146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1" h="211">
                  <a:moveTo>
                    <a:pt x="22" y="146"/>
                  </a:moveTo>
                  <a:cubicBezTo>
                    <a:pt x="0" y="100"/>
                    <a:pt x="19" y="45"/>
                    <a:pt x="65" y="22"/>
                  </a:cubicBezTo>
                  <a:cubicBezTo>
                    <a:pt x="111" y="0"/>
                    <a:pt x="166" y="19"/>
                    <a:pt x="189" y="64"/>
                  </a:cubicBezTo>
                  <a:cubicBezTo>
                    <a:pt x="211" y="110"/>
                    <a:pt x="192" y="166"/>
                    <a:pt x="146" y="189"/>
                  </a:cubicBezTo>
                  <a:cubicBezTo>
                    <a:pt x="101" y="211"/>
                    <a:pt x="45" y="192"/>
                    <a:pt x="22" y="146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14" name="Freeform 17"/>
            <p:cNvSpPr>
              <a:spLocks/>
            </p:cNvSpPr>
            <p:nvPr userDrawn="1"/>
          </p:nvSpPr>
          <p:spPr bwMode="auto">
            <a:xfrm>
              <a:off x="703699" y="4522883"/>
              <a:ext cx="594250" cy="594250"/>
            </a:xfrm>
            <a:custGeom>
              <a:avLst/>
              <a:gdLst>
                <a:gd name="T0" fmla="*/ 19 w 238"/>
                <a:gd name="T1" fmla="*/ 85 h 238"/>
                <a:gd name="T2" fmla="*/ 153 w 238"/>
                <a:gd name="T3" fmla="*/ 19 h 238"/>
                <a:gd name="T4" fmla="*/ 219 w 238"/>
                <a:gd name="T5" fmla="*/ 153 h 238"/>
                <a:gd name="T6" fmla="*/ 85 w 238"/>
                <a:gd name="T7" fmla="*/ 219 h 238"/>
                <a:gd name="T8" fmla="*/ 19 w 238"/>
                <a:gd name="T9" fmla="*/ 85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8" h="238">
                  <a:moveTo>
                    <a:pt x="19" y="85"/>
                  </a:moveTo>
                  <a:cubicBezTo>
                    <a:pt x="38" y="30"/>
                    <a:pt x="98" y="0"/>
                    <a:pt x="153" y="19"/>
                  </a:cubicBezTo>
                  <a:cubicBezTo>
                    <a:pt x="208" y="38"/>
                    <a:pt x="238" y="98"/>
                    <a:pt x="219" y="153"/>
                  </a:cubicBezTo>
                  <a:cubicBezTo>
                    <a:pt x="200" y="208"/>
                    <a:pt x="140" y="238"/>
                    <a:pt x="85" y="219"/>
                  </a:cubicBezTo>
                  <a:cubicBezTo>
                    <a:pt x="30" y="200"/>
                    <a:pt x="0" y="140"/>
                    <a:pt x="19" y="85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15" name="Oval 13"/>
            <p:cNvSpPr>
              <a:spLocks noChangeArrowheads="1"/>
            </p:cNvSpPr>
            <p:nvPr userDrawn="1"/>
          </p:nvSpPr>
          <p:spPr bwMode="auto">
            <a:xfrm>
              <a:off x="189521" y="5775316"/>
              <a:ext cx="597193" cy="594575"/>
            </a:xfrm>
            <a:prstGeom prst="ellipse">
              <a:avLst/>
            </a:pr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</p:grpSp>
    </p:spTree>
    <p:extLst>
      <p:ext uri="{BB962C8B-B14F-4D97-AF65-F5344CB8AC3E}">
        <p14:creationId xmlns:p14="http://schemas.microsoft.com/office/powerpoint/2010/main" val="37322809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69C867-AA10-42FE-9900-474239875666}" type="datetimeFigureOut">
              <a:rPr lang="de-DE" smtClean="0"/>
              <a:t>29.03.18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A372C8-FA9B-496A-8105-5356EB5E347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10144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en.uni.lu/university/official_documents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mailto:ute.karl@uni.lu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move-project.eu/" TargetMode="External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809363" y="1302975"/>
            <a:ext cx="7831718" cy="2102378"/>
          </a:xfrm>
        </p:spPr>
        <p:txBody>
          <a:bodyPr>
            <a:normAutofit fontScale="90000"/>
          </a:bodyPr>
          <a:lstStyle/>
          <a:p>
            <a:r>
              <a:rPr lang="fr-FR" sz="3200" dirty="0">
                <a:solidFill>
                  <a:srgbClr val="F79505"/>
                </a:solidFill>
                <a:latin typeface="Cambria" panose="02040503050406030204" pitchFamily="18" charset="0"/>
              </a:rPr>
              <a:t>The agenda for </a:t>
            </a:r>
            <a:r>
              <a:rPr lang="fr-FR" sz="3200" dirty="0" err="1">
                <a:solidFill>
                  <a:srgbClr val="F79505"/>
                </a:solidFill>
                <a:latin typeface="Cambria" panose="02040503050406030204" pitchFamily="18" charset="0"/>
              </a:rPr>
              <a:t>now</a:t>
            </a:r>
            <a:r>
              <a:rPr lang="fr-FR" sz="3200" dirty="0">
                <a:solidFill>
                  <a:srgbClr val="F79505"/>
                </a:solidFill>
                <a:latin typeface="Cambria" panose="02040503050406030204" pitchFamily="18" charset="0"/>
              </a:rPr>
              <a:t> and the future: The </a:t>
            </a:r>
            <a:r>
              <a:rPr lang="fr-FR" sz="3200" dirty="0" err="1">
                <a:solidFill>
                  <a:srgbClr val="F79505"/>
                </a:solidFill>
                <a:latin typeface="Cambria" panose="02040503050406030204" pitchFamily="18" charset="0"/>
              </a:rPr>
              <a:t>centrality</a:t>
            </a:r>
            <a:r>
              <a:rPr lang="fr-FR" sz="3200" dirty="0">
                <a:solidFill>
                  <a:srgbClr val="F79505"/>
                </a:solidFill>
                <a:latin typeface="Cambria" panose="02040503050406030204" pitchFamily="18" charset="0"/>
              </a:rPr>
              <a:t> of international </a:t>
            </a:r>
            <a:r>
              <a:rPr lang="fr-FR" sz="3200" dirty="0" err="1">
                <a:solidFill>
                  <a:srgbClr val="F79505"/>
                </a:solidFill>
                <a:latin typeface="Cambria" panose="02040503050406030204" pitchFamily="18" charset="0"/>
              </a:rPr>
              <a:t>student</a:t>
            </a:r>
            <a:r>
              <a:rPr lang="fr-FR" sz="3200" dirty="0">
                <a:solidFill>
                  <a:srgbClr val="F79505"/>
                </a:solidFill>
                <a:latin typeface="Cambria" panose="02040503050406030204" pitchFamily="18" charset="0"/>
              </a:rPr>
              <a:t> mobility in</a:t>
            </a:r>
            <a:br>
              <a:rPr lang="fr-FR" sz="3200" dirty="0">
                <a:solidFill>
                  <a:srgbClr val="F79505"/>
                </a:solidFill>
                <a:latin typeface="Cambria" panose="02040503050406030204" pitchFamily="18" charset="0"/>
              </a:rPr>
            </a:br>
            <a:r>
              <a:rPr lang="fr-FR" sz="3200" dirty="0" err="1">
                <a:solidFill>
                  <a:srgbClr val="F79505"/>
                </a:solidFill>
                <a:latin typeface="Cambria" panose="02040503050406030204" pitchFamily="18" charset="0"/>
              </a:rPr>
              <a:t>Luxembourg's</a:t>
            </a:r>
            <a:r>
              <a:rPr lang="fr-FR" sz="3200" dirty="0">
                <a:solidFill>
                  <a:srgbClr val="F79505"/>
                </a:solidFill>
                <a:latin typeface="Cambria" panose="02040503050406030204" pitchFamily="18" charset="0"/>
              </a:rPr>
              <a:t> </a:t>
            </a:r>
            <a:r>
              <a:rPr lang="fr-FR" sz="3200" dirty="0" err="1">
                <a:solidFill>
                  <a:srgbClr val="F79505"/>
                </a:solidFill>
                <a:latin typeface="Cambria" panose="02040503050406030204" pitchFamily="18" charset="0"/>
              </a:rPr>
              <a:t>higher</a:t>
            </a:r>
            <a:r>
              <a:rPr lang="fr-FR" sz="3200" dirty="0">
                <a:solidFill>
                  <a:srgbClr val="F79505"/>
                </a:solidFill>
                <a:latin typeface="Cambria" panose="02040503050406030204" pitchFamily="18" charset="0"/>
              </a:rPr>
              <a:t> </a:t>
            </a:r>
            <a:r>
              <a:rPr lang="fr-FR" sz="3200" dirty="0" err="1">
                <a:solidFill>
                  <a:srgbClr val="F79505"/>
                </a:solidFill>
                <a:latin typeface="Cambria" panose="02040503050406030204" pitchFamily="18" charset="0"/>
              </a:rPr>
              <a:t>education</a:t>
            </a:r>
            <a:r>
              <a:rPr lang="fr-FR" sz="3200" dirty="0">
                <a:solidFill>
                  <a:srgbClr val="F79505"/>
                </a:solidFill>
                <a:latin typeface="Cambria" panose="02040503050406030204" pitchFamily="18" charset="0"/>
              </a:rPr>
              <a:t> </a:t>
            </a:r>
            <a:r>
              <a:rPr lang="fr-FR" sz="3200" dirty="0" err="1">
                <a:solidFill>
                  <a:srgbClr val="F79505"/>
                </a:solidFill>
                <a:latin typeface="Cambria" panose="02040503050406030204" pitchFamily="18" charset="0"/>
              </a:rPr>
              <a:t>policy</a:t>
            </a:r>
            <a:r>
              <a:rPr lang="fr-FR" sz="3200" dirty="0">
                <a:solidFill>
                  <a:srgbClr val="F79505"/>
                </a:solidFill>
                <a:latin typeface="Cambria" panose="02040503050406030204" pitchFamily="18" charset="0"/>
              </a:rPr>
              <a:t> </a:t>
            </a:r>
            <a:r>
              <a:rPr lang="fr-FR" sz="3200" dirty="0" err="1">
                <a:solidFill>
                  <a:srgbClr val="F79505"/>
                </a:solidFill>
                <a:latin typeface="Cambria" panose="02040503050406030204" pitchFamily="18" charset="0"/>
              </a:rPr>
              <a:t>discourse</a:t>
            </a:r>
            <a:br>
              <a:rPr lang="fr-FR" dirty="0"/>
            </a:b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875263" y="3430107"/>
            <a:ext cx="7831717" cy="566665"/>
          </a:xfrm>
        </p:spPr>
        <p:txBody>
          <a:bodyPr>
            <a:normAutofit fontScale="62500" lnSpcReduction="20000"/>
          </a:bodyPr>
          <a:lstStyle/>
          <a:p>
            <a:pPr>
              <a:defRPr/>
            </a:pPr>
            <a:r>
              <a:rPr lang="de-CH" dirty="0"/>
              <a:t>MOVE final </a:t>
            </a:r>
            <a:r>
              <a:rPr lang="de-CH" dirty="0" err="1"/>
              <a:t>conference</a:t>
            </a:r>
            <a:r>
              <a:rPr lang="de-CH" dirty="0"/>
              <a:t>, 8</a:t>
            </a:r>
            <a:r>
              <a:rPr lang="de-CH" dirty="0">
                <a:latin typeface="Cambria"/>
                <a:cs typeface="Cambria"/>
              </a:rPr>
              <a:t>th March 2018 </a:t>
            </a:r>
          </a:p>
          <a:p>
            <a:pPr>
              <a:defRPr/>
            </a:pPr>
            <a:r>
              <a:rPr lang="de-CH" dirty="0">
                <a:latin typeface="Cambria"/>
                <a:cs typeface="Cambria"/>
              </a:rPr>
              <a:t>Belval/Esch-</a:t>
            </a:r>
            <a:r>
              <a:rPr lang="de-CH" dirty="0" err="1">
                <a:latin typeface="Cambria"/>
                <a:cs typeface="Cambria"/>
              </a:rPr>
              <a:t>sur</a:t>
            </a:r>
            <a:r>
              <a:rPr lang="de-CH" dirty="0">
                <a:latin typeface="Cambria"/>
                <a:cs typeface="Cambria"/>
              </a:rPr>
              <a:t>-Alzette, Luxembourg</a:t>
            </a:r>
            <a:endParaRPr lang="en-US" dirty="0">
              <a:latin typeface="Cambria"/>
              <a:cs typeface="Cambria"/>
            </a:endParaRPr>
          </a:p>
          <a:p>
            <a:endParaRPr lang="de-DE" dirty="0"/>
          </a:p>
        </p:txBody>
      </p:sp>
      <p:sp>
        <p:nvSpPr>
          <p:cNvPr id="4" name="Untertitel 2"/>
          <p:cNvSpPr txBox="1">
            <a:spLocks/>
          </p:cNvSpPr>
          <p:nvPr/>
        </p:nvSpPr>
        <p:spPr>
          <a:xfrm>
            <a:off x="875263" y="4156817"/>
            <a:ext cx="7831717" cy="14048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</a:pPr>
            <a:r>
              <a:rPr lang="de-CH" altLang="fr-FR" dirty="0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</a:rPr>
              <a:t>Emilia Kmiotek-Meier</a:t>
            </a:r>
          </a:p>
          <a:p>
            <a:r>
              <a:rPr lang="fr-FR" dirty="0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</a:rPr>
              <a:t>Ute Karl</a:t>
            </a:r>
          </a:p>
          <a:p>
            <a:r>
              <a:rPr lang="fr-FR" dirty="0">
                <a:solidFill>
                  <a:schemeClr val="accent5">
                    <a:lumMod val="50000"/>
                  </a:schemeClr>
                </a:solidFill>
                <a:latin typeface="Cambria" panose="02040503050406030204" pitchFamily="18" charset="0"/>
              </a:rPr>
              <a:t>Justin Powell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875264" y="6153072"/>
            <a:ext cx="78317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dirty="0"/>
          </a:p>
        </p:txBody>
      </p:sp>
      <p:pic>
        <p:nvPicPr>
          <p:cNvPr id="6" name="Grafik 5" descr="EU Fla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050" y="6132891"/>
            <a:ext cx="773072" cy="493365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Rechteck 6"/>
          <p:cNvSpPr/>
          <p:nvPr/>
        </p:nvSpPr>
        <p:spPr>
          <a:xfrm>
            <a:off x="1685315" y="6050252"/>
            <a:ext cx="7189075" cy="65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1600" dirty="0"/>
              <a:t>MOVE has received funding from the European Union’s Horizon 2020 research and innovation </a:t>
            </a:r>
            <a:r>
              <a:rPr lang="en-US" sz="1600" dirty="0" err="1"/>
              <a:t>programme</a:t>
            </a:r>
            <a:r>
              <a:rPr lang="en-US" sz="1600" dirty="0"/>
              <a:t> under Grant Agreement No. 649263</a:t>
            </a:r>
            <a:endParaRPr lang="de-DE" sz="1600" dirty="0">
              <a:ea typeface="Calibri"/>
              <a:cs typeface="Times New Roman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CC544F9-37A2-0C48-A669-862A02D57A5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"/>
            <a:ext cx="717050" cy="643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98210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>
            <a:extLst>
              <a:ext uri="{FF2B5EF4-FFF2-40B4-BE49-F238E27FC236}">
                <a16:creationId xmlns:a16="http://schemas.microsoft.com/office/drawing/2014/main" id="{CDBC6361-C159-D042-B063-FDC196D2E8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146050"/>
            <a:ext cx="8686800" cy="1143000"/>
          </a:xfrm>
        </p:spPr>
        <p:txBody>
          <a:bodyPr/>
          <a:lstStyle/>
          <a:p>
            <a:pPr algn="l" eaLnBrk="1" hangingPunct="1"/>
            <a:r>
              <a:rPr lang="en-US" altLang="fr-FR" dirty="0">
                <a:solidFill>
                  <a:srgbClr val="F79505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EB8714-65E3-8A43-B214-8ED711EC6A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160945"/>
            <a:ext cx="8229600" cy="5306116"/>
          </a:xfrm>
        </p:spPr>
        <p:txBody>
          <a:bodyPr rtlCol="0">
            <a:normAutofit fontScale="92500"/>
          </a:bodyPr>
          <a:lstStyle/>
          <a:p>
            <a:pPr marL="0" indent="0" eaLnBrk="1" fontAlgn="auto" hangingPunct="1">
              <a:spcAft>
                <a:spcPts val="0"/>
              </a:spcAft>
              <a:buFont typeface="Arial"/>
              <a:buNone/>
              <a:defRPr/>
            </a:pPr>
            <a:endParaRPr lang="en-US" sz="2900" dirty="0"/>
          </a:p>
          <a:p>
            <a:r>
              <a:rPr lang="fr-FR" dirty="0"/>
              <a:t>No </a:t>
            </a:r>
            <a:r>
              <a:rPr lang="fr-FR" dirty="0" err="1"/>
              <a:t>systematically</a:t>
            </a:r>
            <a:r>
              <a:rPr lang="fr-FR" dirty="0"/>
              <a:t> </a:t>
            </a:r>
            <a:r>
              <a:rPr lang="fr-FR" dirty="0" err="1"/>
              <a:t>integrated</a:t>
            </a:r>
            <a:r>
              <a:rPr lang="fr-FR" dirty="0"/>
              <a:t> </a:t>
            </a:r>
            <a:r>
              <a:rPr lang="fr-FR" dirty="0" err="1"/>
              <a:t>policy</a:t>
            </a:r>
            <a:r>
              <a:rPr lang="fr-FR" dirty="0"/>
              <a:t> at the national </a:t>
            </a:r>
            <a:r>
              <a:rPr lang="fr-FR" dirty="0" err="1"/>
              <a:t>level</a:t>
            </a:r>
            <a:r>
              <a:rPr lang="fr-FR" dirty="0"/>
              <a:t> </a:t>
            </a:r>
            <a:r>
              <a:rPr lang="fr-FR" dirty="0" err="1"/>
              <a:t>relating</a:t>
            </a:r>
            <a:r>
              <a:rPr lang="fr-FR" dirty="0"/>
              <a:t> to </a:t>
            </a:r>
            <a:r>
              <a:rPr lang="fr-FR" dirty="0" err="1"/>
              <a:t>outgoing</a:t>
            </a:r>
            <a:r>
              <a:rPr lang="fr-FR" dirty="0"/>
              <a:t> or </a:t>
            </a:r>
            <a:r>
              <a:rPr lang="fr-FR" dirty="0" err="1"/>
              <a:t>incoming</a:t>
            </a:r>
            <a:r>
              <a:rPr lang="fr-FR" dirty="0"/>
              <a:t> </a:t>
            </a:r>
            <a:r>
              <a:rPr lang="fr-FR" dirty="0" err="1"/>
              <a:t>student</a:t>
            </a:r>
            <a:r>
              <a:rPr lang="fr-FR" dirty="0"/>
              <a:t> mobility in Luxembourg</a:t>
            </a: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endParaRPr lang="en-US" sz="2900" dirty="0"/>
          </a:p>
          <a:p>
            <a:pPr marL="0" indent="0">
              <a:buNone/>
            </a:pPr>
            <a:r>
              <a:rPr lang="fr-FR" sz="2900" u="sng" dirty="0"/>
              <a:t>BUT..</a:t>
            </a:r>
          </a:p>
          <a:p>
            <a:r>
              <a:rPr lang="fr-FR" sz="2900" dirty="0" err="1"/>
              <a:t>Debattes</a:t>
            </a:r>
            <a:r>
              <a:rPr lang="fr-FR" sz="2900" dirty="0"/>
              <a:t> </a:t>
            </a:r>
            <a:r>
              <a:rPr lang="fr-FR" dirty="0" err="1"/>
              <a:t>prior</a:t>
            </a:r>
            <a:r>
              <a:rPr lang="fr-FR" dirty="0"/>
              <a:t> to the establishment of the UL in 2002/2003 in </a:t>
            </a:r>
            <a:r>
              <a:rPr lang="fr-FR" dirty="0" err="1"/>
              <a:t>written</a:t>
            </a:r>
            <a:r>
              <a:rPr lang="fr-FR" dirty="0"/>
              <a:t> </a:t>
            </a:r>
            <a:r>
              <a:rPr lang="fr-FR" dirty="0" err="1"/>
              <a:t>form</a:t>
            </a:r>
            <a:r>
              <a:rPr lang="fr-FR" dirty="0"/>
              <a:t> </a:t>
            </a:r>
          </a:p>
          <a:p>
            <a:pPr lvl="1"/>
            <a:r>
              <a:rPr lang="fr-FR" dirty="0"/>
              <a:t>14 </a:t>
            </a:r>
            <a:r>
              <a:rPr lang="fr-FR" dirty="0" err="1"/>
              <a:t>pieces</a:t>
            </a:r>
            <a:r>
              <a:rPr lang="fr-FR" dirty="0"/>
              <a:t> of </a:t>
            </a:r>
            <a:r>
              <a:rPr lang="fr-FR" dirty="0" err="1"/>
              <a:t>writting</a:t>
            </a:r>
            <a:r>
              <a:rPr lang="fr-FR" dirty="0"/>
              <a:t>, </a:t>
            </a:r>
            <a:r>
              <a:rPr lang="fr-FR" dirty="0" err="1"/>
              <a:t>i.a</a:t>
            </a:r>
            <a:r>
              <a:rPr lang="fr-FR" dirty="0"/>
              <a:t>. </a:t>
            </a:r>
          </a:p>
          <a:p>
            <a:pPr lvl="1"/>
            <a:r>
              <a:rPr lang="fr-FR" dirty="0"/>
              <a:t>Bill on </a:t>
            </a:r>
            <a:r>
              <a:rPr lang="fr-FR" dirty="0" err="1"/>
              <a:t>Foundation</a:t>
            </a:r>
            <a:r>
              <a:rPr lang="fr-FR" dirty="0"/>
              <a:t> of the </a:t>
            </a:r>
            <a:r>
              <a:rPr lang="fr-FR" dirty="0" err="1"/>
              <a:t>University</a:t>
            </a:r>
            <a:r>
              <a:rPr lang="fr-FR" dirty="0"/>
              <a:t> of Luxembourg</a:t>
            </a:r>
          </a:p>
          <a:p>
            <a:pPr lvl="1"/>
            <a:r>
              <a:rPr lang="fr-FR" dirty="0"/>
              <a:t>Opinion of </a:t>
            </a:r>
            <a:r>
              <a:rPr lang="fr-FR" dirty="0" err="1"/>
              <a:t>Chamber</a:t>
            </a:r>
            <a:r>
              <a:rPr lang="fr-FR" dirty="0"/>
              <a:t> for civil servants and public </a:t>
            </a:r>
            <a:r>
              <a:rPr lang="fr-FR" dirty="0" err="1"/>
              <a:t>employees</a:t>
            </a:r>
            <a:r>
              <a:rPr lang="fr-FR" dirty="0"/>
              <a:t>, </a:t>
            </a:r>
          </a:p>
          <a:p>
            <a:pPr lvl="1"/>
            <a:r>
              <a:rPr lang="fr-FR" dirty="0"/>
              <a:t>Report of Commission of the </a:t>
            </a:r>
            <a:r>
              <a:rPr lang="fr-FR" dirty="0" err="1"/>
              <a:t>higher</a:t>
            </a:r>
            <a:r>
              <a:rPr lang="fr-FR" dirty="0"/>
              <a:t> </a:t>
            </a:r>
            <a:r>
              <a:rPr lang="fr-FR" dirty="0" err="1"/>
              <a:t>education</a:t>
            </a:r>
            <a:r>
              <a:rPr lang="fr-FR" dirty="0"/>
              <a:t>, </a:t>
            </a:r>
            <a:r>
              <a:rPr lang="fr-FR" dirty="0" err="1"/>
              <a:t>research</a:t>
            </a:r>
            <a:r>
              <a:rPr lang="fr-FR" dirty="0"/>
              <a:t> and culture …</a:t>
            </a:r>
            <a:endParaRPr lang="fr-FR" sz="2900" dirty="0"/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endParaRPr lang="en-US" sz="2300" dirty="0"/>
          </a:p>
          <a:p>
            <a:pPr marL="0" indent="0" eaLnBrk="1" fontAlgn="auto" hangingPunct="1">
              <a:spcAft>
                <a:spcPts val="0"/>
              </a:spcAft>
              <a:buFont typeface="Arial"/>
              <a:buNone/>
              <a:defRPr/>
            </a:pPr>
            <a:endParaRPr lang="en-US" sz="2200" dirty="0"/>
          </a:p>
        </p:txBody>
      </p:sp>
      <p:sp>
        <p:nvSpPr>
          <p:cNvPr id="32771" name="Slide Number Placeholder 4">
            <a:extLst>
              <a:ext uri="{FF2B5EF4-FFF2-40B4-BE49-F238E27FC236}">
                <a16:creationId xmlns:a16="http://schemas.microsoft.com/office/drawing/2014/main" id="{B8792F86-6E07-BA40-B897-4111557ABC5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38C2AE4-A4DD-474D-A764-8F3FC936A248}" type="slidenum">
              <a:rPr lang="en-US" altLang="fr-FR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10</a:t>
            </a:fld>
            <a:endParaRPr lang="en-US" altLang="fr-FR" sz="120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73381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>
            <a:extLst>
              <a:ext uri="{FF2B5EF4-FFF2-40B4-BE49-F238E27FC236}">
                <a16:creationId xmlns:a16="http://schemas.microsoft.com/office/drawing/2014/main" id="{CDBC6361-C159-D042-B063-FDC196D2E8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146050"/>
            <a:ext cx="8686800" cy="1143000"/>
          </a:xfrm>
        </p:spPr>
        <p:txBody>
          <a:bodyPr/>
          <a:lstStyle/>
          <a:p>
            <a:pPr algn="l" eaLnBrk="1" hangingPunct="1"/>
            <a:r>
              <a:rPr lang="en-US" altLang="fr-FR" dirty="0">
                <a:solidFill>
                  <a:srgbClr val="F79505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EB8714-65E3-8A43-B214-8ED711EC6A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160945"/>
            <a:ext cx="8458200" cy="5306116"/>
          </a:xfrm>
        </p:spPr>
        <p:txBody>
          <a:bodyPr rtlCol="0">
            <a:normAutofit lnSpcReduction="10000"/>
          </a:bodyPr>
          <a:lstStyle/>
          <a:p>
            <a:r>
              <a:rPr lang="fr-FR" dirty="0" err="1"/>
              <a:t>Leaned</a:t>
            </a:r>
            <a:r>
              <a:rPr lang="fr-FR" dirty="0"/>
              <a:t> on </a:t>
            </a:r>
            <a:r>
              <a:rPr lang="fr-FR" dirty="0" err="1"/>
              <a:t>grounded</a:t>
            </a:r>
            <a:r>
              <a:rPr lang="fr-FR" dirty="0"/>
              <a:t> </a:t>
            </a:r>
            <a:r>
              <a:rPr lang="fr-FR" dirty="0" err="1"/>
              <a:t>theory</a:t>
            </a:r>
            <a:r>
              <a:rPr lang="fr-FR" dirty="0"/>
              <a:t> </a:t>
            </a:r>
            <a:r>
              <a:rPr lang="fr-FR" dirty="0" err="1"/>
              <a:t>methodology</a:t>
            </a:r>
            <a:r>
              <a:rPr lang="fr-FR" dirty="0"/>
              <a:t> </a:t>
            </a:r>
          </a:p>
          <a:p>
            <a:pPr marL="0" indent="0">
              <a:buNone/>
            </a:pPr>
            <a:r>
              <a:rPr lang="fr-FR" dirty="0"/>
              <a:t>  (Charmaz 2014)</a:t>
            </a: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endParaRPr lang="en-US" sz="2900" dirty="0"/>
          </a:p>
          <a:p>
            <a:pPr marL="514350" indent="-514350">
              <a:buFont typeface="+mj-lt"/>
              <a:buAutoNum type="arabicPeriod"/>
            </a:pPr>
            <a:r>
              <a:rPr lang="fr-FR" dirty="0" err="1"/>
              <a:t>thematic</a:t>
            </a:r>
            <a:r>
              <a:rPr lang="fr-FR" dirty="0"/>
              <a:t> </a:t>
            </a:r>
            <a:r>
              <a:rPr lang="fr-FR" dirty="0" err="1"/>
              <a:t>coding</a:t>
            </a:r>
            <a:r>
              <a:rPr lang="fr-FR" dirty="0"/>
              <a:t> </a:t>
            </a:r>
          </a:p>
          <a:p>
            <a:pPr marL="457200" lvl="1" indent="0">
              <a:buNone/>
            </a:pPr>
            <a:r>
              <a:rPr lang="fr-FR" dirty="0" err="1"/>
              <a:t>searching</a:t>
            </a:r>
            <a:r>
              <a:rPr lang="fr-FR" dirty="0"/>
              <a:t> for all </a:t>
            </a:r>
            <a:r>
              <a:rPr lang="fr-FR" dirty="0" err="1"/>
              <a:t>sequences</a:t>
            </a:r>
            <a:r>
              <a:rPr lang="fr-FR" dirty="0"/>
              <a:t> </a:t>
            </a:r>
            <a:r>
              <a:rPr lang="fr-FR" dirty="0" err="1"/>
              <a:t>dealing</a:t>
            </a:r>
            <a:r>
              <a:rPr lang="fr-FR" dirty="0"/>
              <a:t> </a:t>
            </a:r>
            <a:r>
              <a:rPr lang="fr-FR" dirty="0" err="1"/>
              <a:t>with</a:t>
            </a:r>
            <a:r>
              <a:rPr lang="fr-FR" dirty="0"/>
              <a:t> </a:t>
            </a:r>
            <a:r>
              <a:rPr lang="fr-FR" dirty="0" err="1"/>
              <a:t>student</a:t>
            </a:r>
            <a:r>
              <a:rPr lang="fr-FR" dirty="0"/>
              <a:t> mobility (credit/degree and </a:t>
            </a:r>
            <a:r>
              <a:rPr lang="fr-FR" dirty="0" err="1"/>
              <a:t>outgoing</a:t>
            </a:r>
            <a:r>
              <a:rPr lang="fr-FR" dirty="0"/>
              <a:t>/</a:t>
            </a:r>
            <a:r>
              <a:rPr lang="fr-FR" dirty="0" err="1"/>
              <a:t>incoming</a:t>
            </a:r>
            <a:r>
              <a:rPr lang="fr-FR" dirty="0"/>
              <a:t>).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endParaRPr lang="en-US" sz="2300" dirty="0"/>
          </a:p>
          <a:p>
            <a:pPr marL="514350" indent="-514350">
              <a:buFont typeface="+mj-lt"/>
              <a:buAutoNum type="arabicPeriod"/>
              <a:defRPr/>
            </a:pPr>
            <a:r>
              <a:rPr lang="fr-FR" dirty="0"/>
              <a:t>in-</a:t>
            </a:r>
            <a:r>
              <a:rPr lang="fr-FR" dirty="0" err="1"/>
              <a:t>depth</a:t>
            </a:r>
            <a:r>
              <a:rPr lang="fr-FR" dirty="0"/>
              <a:t> </a:t>
            </a:r>
            <a:r>
              <a:rPr lang="fr-FR" dirty="0" err="1"/>
              <a:t>analysis</a:t>
            </a:r>
            <a:r>
              <a:rPr lang="fr-FR" dirty="0"/>
              <a:t> of </a:t>
            </a:r>
            <a:r>
              <a:rPr lang="fr-FR" dirty="0" err="1"/>
              <a:t>selected</a:t>
            </a:r>
            <a:r>
              <a:rPr lang="fr-FR" dirty="0"/>
              <a:t> </a:t>
            </a:r>
            <a:r>
              <a:rPr lang="fr-FR" dirty="0" err="1"/>
              <a:t>extracts</a:t>
            </a:r>
            <a:r>
              <a:rPr lang="fr-FR" dirty="0"/>
              <a:t> of the documents</a:t>
            </a:r>
          </a:p>
          <a:p>
            <a:pPr marL="514350" indent="-514350">
              <a:buFont typeface="+mj-lt"/>
              <a:buAutoNum type="arabicPeriod"/>
              <a:defRPr/>
            </a:pPr>
            <a:endParaRPr lang="fr-FR" dirty="0"/>
          </a:p>
          <a:p>
            <a:pPr marL="514350" indent="-514350">
              <a:buFont typeface="+mj-lt"/>
              <a:buAutoNum type="arabicPeriod"/>
              <a:defRPr/>
            </a:pPr>
            <a:r>
              <a:rPr lang="fr-FR" dirty="0" err="1"/>
              <a:t>development</a:t>
            </a:r>
            <a:r>
              <a:rPr lang="fr-FR" dirty="0"/>
              <a:t> of more </a:t>
            </a:r>
            <a:r>
              <a:rPr lang="fr-FR" dirty="0" err="1"/>
              <a:t>theoretical</a:t>
            </a:r>
            <a:r>
              <a:rPr lang="fr-FR" dirty="0"/>
              <a:t> concepts, i.e. the </a:t>
            </a:r>
            <a:r>
              <a:rPr lang="fr-FR" dirty="0" err="1"/>
              <a:t>three</a:t>
            </a:r>
            <a:r>
              <a:rPr lang="fr-FR" dirty="0"/>
              <a:t> </a:t>
            </a:r>
            <a:r>
              <a:rPr lang="fr-FR" dirty="0" err="1"/>
              <a:t>lines</a:t>
            </a:r>
            <a:r>
              <a:rPr lang="fr-FR" dirty="0"/>
              <a:t> of argumentation</a:t>
            </a:r>
          </a:p>
          <a:p>
            <a:pPr marL="0" indent="0" eaLnBrk="1" fontAlgn="auto" hangingPunct="1">
              <a:spcAft>
                <a:spcPts val="0"/>
              </a:spcAft>
              <a:buFont typeface="Arial"/>
              <a:buNone/>
              <a:defRPr/>
            </a:pPr>
            <a:endParaRPr lang="en-US" sz="2200" dirty="0"/>
          </a:p>
        </p:txBody>
      </p:sp>
      <p:sp>
        <p:nvSpPr>
          <p:cNvPr id="32771" name="Slide Number Placeholder 4">
            <a:extLst>
              <a:ext uri="{FF2B5EF4-FFF2-40B4-BE49-F238E27FC236}">
                <a16:creationId xmlns:a16="http://schemas.microsoft.com/office/drawing/2014/main" id="{B8792F86-6E07-BA40-B897-4111557ABC5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38C2AE4-A4DD-474D-A764-8F3FC936A248}" type="slidenum">
              <a:rPr lang="en-US" altLang="fr-FR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11</a:t>
            </a:fld>
            <a:endParaRPr lang="en-US" altLang="fr-FR" sz="120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3729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>
            <a:extLst>
              <a:ext uri="{FF2B5EF4-FFF2-40B4-BE49-F238E27FC236}">
                <a16:creationId xmlns:a16="http://schemas.microsoft.com/office/drawing/2014/main" id="{6976E931-4D5D-DE42-9266-835990FC26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350922"/>
            <a:ext cx="8229600" cy="1143000"/>
          </a:xfrm>
        </p:spPr>
        <p:txBody>
          <a:bodyPr/>
          <a:lstStyle/>
          <a:p>
            <a:pPr algn="l" eaLnBrk="1" hangingPunct="1"/>
            <a:r>
              <a:rPr lang="en-US" altLang="fr-FR" dirty="0">
                <a:solidFill>
                  <a:srgbClr val="F79505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V  Discussion</a:t>
            </a:r>
          </a:p>
        </p:txBody>
      </p:sp>
      <p:sp>
        <p:nvSpPr>
          <p:cNvPr id="34818" name="Slide Number Placeholder 4">
            <a:extLst>
              <a:ext uri="{FF2B5EF4-FFF2-40B4-BE49-F238E27FC236}">
                <a16:creationId xmlns:a16="http://schemas.microsoft.com/office/drawing/2014/main" id="{23BF70E3-72E7-BB4D-A956-A18CFE26200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4A08BC0-F6AB-7644-9A53-8F369E672106}" type="slidenum">
              <a:rPr lang="en-US" altLang="fr-FR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12</a:t>
            </a:fld>
            <a:endParaRPr lang="en-US" altLang="fr-FR" sz="120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92782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>
            <a:extLst>
              <a:ext uri="{FF2B5EF4-FFF2-40B4-BE49-F238E27FC236}">
                <a16:creationId xmlns:a16="http://schemas.microsoft.com/office/drawing/2014/main" id="{CDBC6361-C159-D042-B063-FDC196D2E8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146050"/>
            <a:ext cx="8686800" cy="1143000"/>
          </a:xfrm>
        </p:spPr>
        <p:txBody>
          <a:bodyPr>
            <a:normAutofit/>
          </a:bodyPr>
          <a:lstStyle/>
          <a:p>
            <a:r>
              <a:rPr lang="fr-FR" dirty="0" err="1">
                <a:solidFill>
                  <a:srgbClr val="F79505"/>
                </a:solidFill>
                <a:latin typeface="Cambria" panose="02040503050406030204" pitchFamily="18" charset="0"/>
              </a:rPr>
              <a:t>Only</a:t>
            </a:r>
            <a:r>
              <a:rPr lang="fr-FR" dirty="0">
                <a:solidFill>
                  <a:srgbClr val="F79505"/>
                </a:solidFill>
                <a:latin typeface="Cambria" panose="02040503050406030204" pitchFamily="18" charset="0"/>
              </a:rPr>
              <a:t> Luxembourg?</a:t>
            </a:r>
            <a:endParaRPr lang="en-US" altLang="fr-FR" dirty="0">
              <a:solidFill>
                <a:srgbClr val="F79505"/>
              </a:solidFill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EB8714-65E3-8A43-B214-8ED711EC6A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160945"/>
            <a:ext cx="8229600" cy="5306116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sz="2900" dirty="0"/>
              <a:t> </a:t>
            </a: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endParaRPr lang="en-US" sz="2300" dirty="0"/>
          </a:p>
          <a:p>
            <a:pPr marL="0" indent="0" eaLnBrk="1" fontAlgn="auto" hangingPunct="1">
              <a:spcAft>
                <a:spcPts val="0"/>
              </a:spcAft>
              <a:buFont typeface="Arial"/>
              <a:buNone/>
              <a:defRPr/>
            </a:pPr>
            <a:endParaRPr lang="en-US" sz="2200" dirty="0"/>
          </a:p>
        </p:txBody>
      </p:sp>
      <p:sp>
        <p:nvSpPr>
          <p:cNvPr id="32771" name="Slide Number Placeholder 4">
            <a:extLst>
              <a:ext uri="{FF2B5EF4-FFF2-40B4-BE49-F238E27FC236}">
                <a16:creationId xmlns:a16="http://schemas.microsoft.com/office/drawing/2014/main" id="{B8792F86-6E07-BA40-B897-4111557ABC5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38C2AE4-A4DD-474D-A764-8F3FC936A248}" type="slidenum">
              <a:rPr lang="en-US" altLang="fr-FR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13</a:t>
            </a:fld>
            <a:endParaRPr lang="en-US" altLang="fr-FR" sz="1200">
              <a:solidFill>
                <a:srgbClr val="898989"/>
              </a:solidFill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AF5E752-E12B-8548-A3E7-F71C4E308539}"/>
              </a:ext>
            </a:extLst>
          </p:cNvPr>
          <p:cNvSpPr txBox="1">
            <a:spLocks/>
          </p:cNvSpPr>
          <p:nvPr/>
        </p:nvSpPr>
        <p:spPr>
          <a:xfrm>
            <a:off x="685800" y="1288153"/>
            <a:ext cx="8458200" cy="53061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rgbClr val="162559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1940C"/>
              </a:buClr>
              <a:buFont typeface="Arial" panose="020B0604020202020204" pitchFamily="34" charset="0"/>
              <a:buChar char="•"/>
              <a:defRPr sz="2400" kern="1200">
                <a:solidFill>
                  <a:srgbClr val="162559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162559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1940C"/>
              </a:buClr>
              <a:buFont typeface="Arial" panose="020B0604020202020204" pitchFamily="34" charset="0"/>
              <a:buChar char="•"/>
              <a:defRPr sz="1800" kern="1200">
                <a:solidFill>
                  <a:srgbClr val="162559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162559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/>
              <a:t>Small and </a:t>
            </a:r>
            <a:r>
              <a:rPr lang="fr-FR" dirty="0" err="1"/>
              <a:t>wealthy</a:t>
            </a:r>
            <a:r>
              <a:rPr lang="fr-FR" dirty="0"/>
              <a:t> Luxembourg, </a:t>
            </a:r>
            <a:r>
              <a:rPr lang="fr-FR" u="sng" dirty="0"/>
              <a:t>but </a:t>
            </a:r>
            <a:r>
              <a:rPr lang="fr-FR" u="sng" dirty="0" err="1"/>
              <a:t>lacking</a:t>
            </a:r>
            <a:r>
              <a:rPr lang="fr-FR" dirty="0"/>
              <a:t> the </a:t>
            </a:r>
            <a:r>
              <a:rPr lang="fr-FR" dirty="0" err="1"/>
              <a:t>opportunities</a:t>
            </a:r>
            <a:r>
              <a:rPr lang="fr-FR" dirty="0"/>
              <a:t> of a </a:t>
            </a:r>
            <a:r>
              <a:rPr lang="fr-FR" dirty="0" err="1"/>
              <a:t>fully-developed</a:t>
            </a:r>
            <a:r>
              <a:rPr lang="fr-FR" dirty="0"/>
              <a:t> and </a:t>
            </a:r>
            <a:r>
              <a:rPr lang="fr-FR" dirty="0" err="1"/>
              <a:t>differentiated</a:t>
            </a:r>
            <a:r>
              <a:rPr lang="fr-FR" dirty="0"/>
              <a:t> </a:t>
            </a:r>
            <a:r>
              <a:rPr lang="fr-FR" dirty="0" err="1"/>
              <a:t>tertiary</a:t>
            </a:r>
            <a:r>
              <a:rPr lang="fr-FR" dirty="0"/>
              <a:t> </a:t>
            </a:r>
            <a:r>
              <a:rPr lang="fr-FR" dirty="0" err="1"/>
              <a:t>education</a:t>
            </a:r>
            <a:r>
              <a:rPr lang="fr-FR" dirty="0"/>
              <a:t> system</a:t>
            </a:r>
          </a:p>
          <a:p>
            <a:endParaRPr lang="fr-FR" dirty="0"/>
          </a:p>
          <a:p>
            <a:r>
              <a:rPr lang="fr-FR" dirty="0" err="1"/>
              <a:t>Taking</a:t>
            </a:r>
            <a:r>
              <a:rPr lang="fr-FR" dirty="0"/>
              <a:t> </a:t>
            </a:r>
            <a:r>
              <a:rPr lang="fr-FR" dirty="0" err="1"/>
              <a:t>advantage</a:t>
            </a:r>
            <a:r>
              <a:rPr lang="fr-FR" dirty="0"/>
              <a:t> of the </a:t>
            </a:r>
            <a:r>
              <a:rPr lang="fr-FR" dirty="0" err="1"/>
              <a:t>higher</a:t>
            </a:r>
            <a:r>
              <a:rPr lang="fr-FR" dirty="0"/>
              <a:t> </a:t>
            </a:r>
            <a:r>
              <a:rPr lang="fr-FR" dirty="0" err="1"/>
              <a:t>education</a:t>
            </a:r>
            <a:r>
              <a:rPr lang="fr-FR" dirty="0"/>
              <a:t> infrastructure of </a:t>
            </a:r>
            <a:r>
              <a:rPr lang="fr-FR" dirty="0" err="1"/>
              <a:t>other</a:t>
            </a:r>
            <a:r>
              <a:rPr lang="fr-FR" dirty="0"/>
              <a:t> countries </a:t>
            </a:r>
          </a:p>
          <a:p>
            <a:pPr lvl="1"/>
            <a:r>
              <a:rPr lang="fr-FR" dirty="0"/>
              <a:t>ISM </a:t>
            </a:r>
            <a:r>
              <a:rPr lang="fr-FR" dirty="0" err="1"/>
              <a:t>from</a:t>
            </a:r>
            <a:r>
              <a:rPr lang="fr-FR" dirty="0"/>
              <a:t> </a:t>
            </a:r>
            <a:r>
              <a:rPr lang="fr-FR" dirty="0" err="1"/>
              <a:t>less</a:t>
            </a:r>
            <a:r>
              <a:rPr lang="fr-FR" dirty="0"/>
              <a:t> </a:t>
            </a:r>
            <a:r>
              <a:rPr lang="fr-FR" dirty="0" err="1"/>
              <a:t>wealthy</a:t>
            </a:r>
            <a:r>
              <a:rPr lang="fr-FR" dirty="0"/>
              <a:t> or </a:t>
            </a:r>
            <a:r>
              <a:rPr lang="fr-FR" dirty="0" err="1"/>
              <a:t>less</a:t>
            </a:r>
            <a:r>
              <a:rPr lang="fr-FR" dirty="0"/>
              <a:t> </a:t>
            </a:r>
            <a:r>
              <a:rPr lang="fr-FR" dirty="0" err="1"/>
              <a:t>developed</a:t>
            </a:r>
            <a:r>
              <a:rPr lang="fr-FR" dirty="0"/>
              <a:t> countries to more </a:t>
            </a:r>
            <a:r>
              <a:rPr lang="fr-FR" dirty="0" err="1"/>
              <a:t>developed</a:t>
            </a:r>
            <a:r>
              <a:rPr lang="fr-FR" dirty="0"/>
              <a:t> countries (</a:t>
            </a:r>
            <a:r>
              <a:rPr lang="fr-FR" dirty="0" err="1"/>
              <a:t>Woldegiorgis</a:t>
            </a:r>
            <a:r>
              <a:rPr lang="fr-FR" dirty="0"/>
              <a:t> and </a:t>
            </a:r>
            <a:r>
              <a:rPr lang="fr-FR" dirty="0" err="1"/>
              <a:t>Doevenspeck</a:t>
            </a:r>
            <a:r>
              <a:rPr lang="fr-FR" dirty="0"/>
              <a:t> 2015; </a:t>
            </a:r>
            <a:r>
              <a:rPr lang="fr-FR" dirty="0" err="1"/>
              <a:t>Baláž</a:t>
            </a:r>
            <a:r>
              <a:rPr lang="fr-FR" dirty="0"/>
              <a:t> and Williams 2004).</a:t>
            </a:r>
          </a:p>
          <a:p>
            <a:endParaRPr lang="fr-FR" dirty="0"/>
          </a:p>
          <a:p>
            <a:endParaRPr lang="fr-FR" dirty="0"/>
          </a:p>
          <a:p>
            <a:pPr marL="457200" lvl="1" indent="0">
              <a:buNone/>
            </a:pPr>
            <a:endParaRPr lang="fr-FR" dirty="0"/>
          </a:p>
          <a:p>
            <a:pPr marL="457200" lvl="1" indent="0">
              <a:buNone/>
            </a:pPr>
            <a:endParaRPr lang="fr-FR" dirty="0"/>
          </a:p>
          <a:p>
            <a:endParaRPr lang="fr-FR" dirty="0"/>
          </a:p>
          <a:p>
            <a:endParaRPr lang="fr-FR" b="1" dirty="0"/>
          </a:p>
          <a:p>
            <a:pPr marL="0" indent="0">
              <a:buFont typeface="Arial"/>
              <a:buNone/>
              <a:defRPr/>
            </a:pP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5678802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>
            <a:extLst>
              <a:ext uri="{FF2B5EF4-FFF2-40B4-BE49-F238E27FC236}">
                <a16:creationId xmlns:a16="http://schemas.microsoft.com/office/drawing/2014/main" id="{CDBC6361-C159-D042-B063-FDC196D2E8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146050"/>
            <a:ext cx="8686800" cy="1143000"/>
          </a:xfrm>
        </p:spPr>
        <p:txBody>
          <a:bodyPr>
            <a:normAutofit/>
          </a:bodyPr>
          <a:lstStyle/>
          <a:p>
            <a:r>
              <a:rPr lang="fr-FR" dirty="0" err="1">
                <a:solidFill>
                  <a:srgbClr val="F79505"/>
                </a:solidFill>
                <a:latin typeface="Cambria" panose="02040503050406030204" pitchFamily="18" charset="0"/>
              </a:rPr>
              <a:t>Economic</a:t>
            </a:r>
            <a:r>
              <a:rPr lang="fr-FR" dirty="0">
                <a:solidFill>
                  <a:srgbClr val="F79505"/>
                </a:solidFill>
                <a:latin typeface="Cambria" panose="02040503050406030204" pitchFamily="18" charset="0"/>
              </a:rPr>
              <a:t> </a:t>
            </a:r>
            <a:r>
              <a:rPr lang="fr-FR" dirty="0" err="1">
                <a:solidFill>
                  <a:srgbClr val="F79505"/>
                </a:solidFill>
                <a:latin typeface="Cambria" panose="02040503050406030204" pitchFamily="18" charset="0"/>
              </a:rPr>
              <a:t>imperative</a:t>
            </a:r>
            <a:r>
              <a:rPr lang="fr-FR" dirty="0">
                <a:solidFill>
                  <a:srgbClr val="F79505"/>
                </a:solidFill>
                <a:latin typeface="Cambria" panose="02040503050406030204" pitchFamily="18" charset="0"/>
              </a:rPr>
              <a:t>?</a:t>
            </a:r>
            <a:endParaRPr lang="en-US" altLang="fr-FR" dirty="0">
              <a:solidFill>
                <a:srgbClr val="F79505"/>
              </a:solidFill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EB8714-65E3-8A43-B214-8ED711EC6A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160945"/>
            <a:ext cx="8229600" cy="5306116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sz="2900" dirty="0"/>
              <a:t> </a:t>
            </a: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endParaRPr lang="en-US" sz="2300" dirty="0"/>
          </a:p>
          <a:p>
            <a:pPr marL="0" indent="0" eaLnBrk="1" fontAlgn="auto" hangingPunct="1">
              <a:spcAft>
                <a:spcPts val="0"/>
              </a:spcAft>
              <a:buFont typeface="Arial"/>
              <a:buNone/>
              <a:defRPr/>
            </a:pPr>
            <a:endParaRPr lang="en-US" sz="2200" dirty="0"/>
          </a:p>
        </p:txBody>
      </p:sp>
      <p:sp>
        <p:nvSpPr>
          <p:cNvPr id="32771" name="Slide Number Placeholder 4">
            <a:extLst>
              <a:ext uri="{FF2B5EF4-FFF2-40B4-BE49-F238E27FC236}">
                <a16:creationId xmlns:a16="http://schemas.microsoft.com/office/drawing/2014/main" id="{B8792F86-6E07-BA40-B897-4111557ABC5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38C2AE4-A4DD-474D-A764-8F3FC936A248}" type="slidenum">
              <a:rPr lang="en-US" altLang="fr-FR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14</a:t>
            </a:fld>
            <a:endParaRPr lang="en-US" altLang="fr-FR" sz="1200">
              <a:solidFill>
                <a:srgbClr val="898989"/>
              </a:solidFill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AF5E752-E12B-8548-A3E7-F71C4E308539}"/>
              </a:ext>
            </a:extLst>
          </p:cNvPr>
          <p:cNvSpPr txBox="1">
            <a:spLocks/>
          </p:cNvSpPr>
          <p:nvPr/>
        </p:nvSpPr>
        <p:spPr>
          <a:xfrm>
            <a:off x="685800" y="1288153"/>
            <a:ext cx="8458200" cy="530611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rgbClr val="162559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1940C"/>
              </a:buClr>
              <a:buFont typeface="Arial" panose="020B0604020202020204" pitchFamily="34" charset="0"/>
              <a:buChar char="•"/>
              <a:defRPr sz="2400" kern="1200">
                <a:solidFill>
                  <a:srgbClr val="162559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162559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1940C"/>
              </a:buClr>
              <a:buFont typeface="Arial" panose="020B0604020202020204" pitchFamily="34" charset="0"/>
              <a:buChar char="•"/>
              <a:defRPr sz="1800" kern="1200">
                <a:solidFill>
                  <a:srgbClr val="162559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162559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/>
              <a:t>The </a:t>
            </a:r>
            <a:r>
              <a:rPr lang="fr-FR" dirty="0" err="1"/>
              <a:t>UL’s</a:t>
            </a:r>
            <a:r>
              <a:rPr lang="fr-FR" dirty="0"/>
              <a:t> </a:t>
            </a:r>
            <a:r>
              <a:rPr lang="fr-FR" dirty="0" err="1"/>
              <a:t>foundation</a:t>
            </a:r>
            <a:r>
              <a:rPr lang="fr-FR" dirty="0"/>
              <a:t> - a </a:t>
            </a:r>
            <a:r>
              <a:rPr lang="fr-FR" dirty="0" err="1"/>
              <a:t>strategic</a:t>
            </a:r>
            <a:r>
              <a:rPr lang="fr-FR" dirty="0"/>
              <a:t> </a:t>
            </a:r>
            <a:r>
              <a:rPr lang="fr-FR" dirty="0" err="1"/>
              <a:t>step</a:t>
            </a:r>
            <a:r>
              <a:rPr lang="fr-FR" dirty="0"/>
              <a:t> for </a:t>
            </a:r>
            <a:r>
              <a:rPr lang="fr-FR" dirty="0" err="1"/>
              <a:t>improving</a:t>
            </a:r>
            <a:r>
              <a:rPr lang="fr-FR" dirty="0"/>
              <a:t> </a:t>
            </a:r>
            <a:r>
              <a:rPr lang="fr-FR" dirty="0" err="1"/>
              <a:t>Luxembourg’s</a:t>
            </a:r>
            <a:r>
              <a:rPr lang="fr-FR" dirty="0"/>
              <a:t> position </a:t>
            </a:r>
            <a:r>
              <a:rPr lang="fr-FR" dirty="0" err="1"/>
              <a:t>within</a:t>
            </a:r>
            <a:r>
              <a:rPr lang="fr-FR" dirty="0"/>
              <a:t> the global </a:t>
            </a:r>
            <a:r>
              <a:rPr lang="fr-FR" dirty="0" err="1"/>
              <a:t>competition</a:t>
            </a:r>
            <a:r>
              <a:rPr lang="fr-FR" dirty="0"/>
              <a:t> for the best and </a:t>
            </a:r>
            <a:r>
              <a:rPr lang="fr-FR" dirty="0" err="1"/>
              <a:t>brightest</a:t>
            </a:r>
            <a:r>
              <a:rPr lang="fr-FR" dirty="0"/>
              <a:t> </a:t>
            </a:r>
          </a:p>
          <a:p>
            <a:pPr lvl="1"/>
            <a:r>
              <a:rPr lang="fr-FR" dirty="0"/>
              <a:t> ‘international </a:t>
            </a:r>
            <a:r>
              <a:rPr lang="fr-FR" dirty="0" err="1"/>
              <a:t>students</a:t>
            </a:r>
            <a:r>
              <a:rPr lang="fr-FR" dirty="0"/>
              <a:t> are (..) prospective </a:t>
            </a:r>
            <a:r>
              <a:rPr lang="fr-FR" dirty="0" err="1"/>
              <a:t>skilled</a:t>
            </a:r>
            <a:r>
              <a:rPr lang="fr-FR" dirty="0"/>
              <a:t> </a:t>
            </a:r>
            <a:r>
              <a:rPr lang="fr-FR" dirty="0" err="1"/>
              <a:t>workers</a:t>
            </a:r>
            <a:r>
              <a:rPr lang="fr-FR" dirty="0"/>
              <a:t> in the </a:t>
            </a:r>
            <a:r>
              <a:rPr lang="fr-FR" dirty="0" err="1"/>
              <a:t>globalising</a:t>
            </a:r>
            <a:r>
              <a:rPr lang="fr-FR" dirty="0"/>
              <a:t> </a:t>
            </a:r>
            <a:r>
              <a:rPr lang="fr-FR" dirty="0" err="1"/>
              <a:t>competition</a:t>
            </a:r>
            <a:r>
              <a:rPr lang="fr-FR" dirty="0"/>
              <a:t> for talent’ (</a:t>
            </a:r>
            <a:r>
              <a:rPr lang="fr-FR" dirty="0" err="1"/>
              <a:t>Mosneaga</a:t>
            </a:r>
            <a:r>
              <a:rPr lang="fr-FR" dirty="0"/>
              <a:t> and </a:t>
            </a:r>
            <a:r>
              <a:rPr lang="fr-FR" dirty="0" err="1"/>
              <a:t>Winther</a:t>
            </a:r>
            <a:r>
              <a:rPr lang="fr-FR" dirty="0"/>
              <a:t> 2013: 181).</a:t>
            </a:r>
          </a:p>
          <a:p>
            <a:pPr lvl="1"/>
            <a:r>
              <a:rPr lang="fr-FR" dirty="0"/>
              <a:t>Long-</a:t>
            </a:r>
            <a:r>
              <a:rPr lang="fr-FR" dirty="0" err="1"/>
              <a:t>term</a:t>
            </a:r>
            <a:r>
              <a:rPr lang="fr-FR" dirty="0"/>
              <a:t> perspective: </a:t>
            </a:r>
            <a:r>
              <a:rPr lang="fr-FR" dirty="0" err="1"/>
              <a:t>Different</a:t>
            </a:r>
            <a:r>
              <a:rPr lang="fr-FR" dirty="0"/>
              <a:t> </a:t>
            </a:r>
            <a:r>
              <a:rPr lang="fr-FR" dirty="0" err="1"/>
              <a:t>than</a:t>
            </a:r>
            <a:r>
              <a:rPr lang="fr-FR" dirty="0"/>
              <a:t> in </a:t>
            </a:r>
            <a:r>
              <a:rPr lang="fr-FR" dirty="0" err="1"/>
              <a:t>many</a:t>
            </a:r>
            <a:r>
              <a:rPr lang="fr-FR" dirty="0"/>
              <a:t> </a:t>
            </a:r>
            <a:r>
              <a:rPr lang="fr-FR" dirty="0" err="1"/>
              <a:t>other</a:t>
            </a:r>
            <a:r>
              <a:rPr lang="fr-FR" dirty="0"/>
              <a:t> </a:t>
            </a:r>
            <a:r>
              <a:rPr lang="fr-FR" dirty="0" err="1"/>
              <a:t>coutries</a:t>
            </a:r>
            <a:endParaRPr lang="fr-FR" dirty="0"/>
          </a:p>
          <a:p>
            <a:pPr marL="0" indent="0">
              <a:buNone/>
            </a:pPr>
            <a:endParaRPr lang="fr-FR" dirty="0"/>
          </a:p>
          <a:p>
            <a:r>
              <a:rPr lang="fr-FR" dirty="0"/>
              <a:t>« Grand Tour » , Tradition , « </a:t>
            </a:r>
            <a:r>
              <a:rPr lang="fr-FR" dirty="0" err="1"/>
              <a:t>pushing</a:t>
            </a:r>
            <a:r>
              <a:rPr lang="fr-FR" dirty="0"/>
              <a:t> </a:t>
            </a:r>
            <a:r>
              <a:rPr lang="fr-FR" dirty="0" err="1"/>
              <a:t>away</a:t>
            </a:r>
            <a:r>
              <a:rPr lang="fr-FR" dirty="0"/>
              <a:t> » </a:t>
            </a:r>
          </a:p>
          <a:p>
            <a:endParaRPr lang="fr-FR" dirty="0"/>
          </a:p>
          <a:p>
            <a:r>
              <a:rPr lang="fr-FR" dirty="0" err="1"/>
              <a:t>We</a:t>
            </a:r>
            <a:r>
              <a:rPr lang="fr-FR" dirty="0"/>
              <a:t> </a:t>
            </a:r>
            <a:r>
              <a:rPr lang="fr-FR" dirty="0" err="1"/>
              <a:t>want</a:t>
            </a:r>
            <a:r>
              <a:rPr lang="fr-FR" dirty="0"/>
              <a:t> </a:t>
            </a:r>
            <a:r>
              <a:rPr lang="fr-FR" dirty="0" err="1"/>
              <a:t>it</a:t>
            </a:r>
            <a:r>
              <a:rPr lang="fr-FR" dirty="0"/>
              <a:t> all!</a:t>
            </a:r>
          </a:p>
          <a:p>
            <a:pPr lvl="1"/>
            <a:r>
              <a:rPr lang="fr-FR" dirty="0"/>
              <a:t>Degree </a:t>
            </a:r>
            <a:r>
              <a:rPr lang="fr-FR" dirty="0" err="1"/>
              <a:t>outging</a:t>
            </a:r>
            <a:r>
              <a:rPr lang="fr-FR" dirty="0"/>
              <a:t> &amp; </a:t>
            </a:r>
            <a:r>
              <a:rPr lang="fr-FR" dirty="0" err="1"/>
              <a:t>incoming</a:t>
            </a:r>
            <a:r>
              <a:rPr lang="fr-FR" dirty="0"/>
              <a:t> / credit </a:t>
            </a:r>
            <a:r>
              <a:rPr lang="fr-FR" dirty="0" err="1"/>
              <a:t>outgoing</a:t>
            </a:r>
            <a:endParaRPr lang="fr-FR" dirty="0"/>
          </a:p>
          <a:p>
            <a:pPr lvl="1"/>
            <a:r>
              <a:rPr lang="fr-FR" dirty="0"/>
              <a:t>Credit </a:t>
            </a:r>
            <a:r>
              <a:rPr lang="fr-FR" dirty="0" err="1"/>
              <a:t>incoming</a:t>
            </a:r>
            <a:r>
              <a:rPr lang="fr-FR" dirty="0"/>
              <a:t> ?</a:t>
            </a:r>
          </a:p>
          <a:p>
            <a:endParaRPr lang="fr-FR" b="1" dirty="0"/>
          </a:p>
          <a:p>
            <a:pPr marL="0" indent="0">
              <a:buFont typeface="Arial"/>
              <a:buNone/>
              <a:defRPr/>
            </a:pP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724696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>
            <a:extLst>
              <a:ext uri="{FF2B5EF4-FFF2-40B4-BE49-F238E27FC236}">
                <a16:creationId xmlns:a16="http://schemas.microsoft.com/office/drawing/2014/main" id="{CDBC6361-C159-D042-B063-FDC196D2E8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146050"/>
            <a:ext cx="8686800" cy="887687"/>
          </a:xfrm>
        </p:spPr>
        <p:txBody>
          <a:bodyPr>
            <a:normAutofit/>
          </a:bodyPr>
          <a:lstStyle/>
          <a:p>
            <a:r>
              <a:rPr lang="fr-FR" altLang="fr-FR" dirty="0" err="1">
                <a:solidFill>
                  <a:srgbClr val="F79505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References</a:t>
            </a:r>
            <a:endParaRPr lang="en-US" altLang="fr-FR" dirty="0">
              <a:solidFill>
                <a:srgbClr val="F79505"/>
              </a:solidFill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EB8714-65E3-8A43-B214-8ED711EC6A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160945"/>
            <a:ext cx="8229600" cy="5306116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sz="2900" dirty="0"/>
              <a:t> </a:t>
            </a: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endParaRPr lang="en-US" sz="2300" dirty="0"/>
          </a:p>
          <a:p>
            <a:pPr marL="0" indent="0" eaLnBrk="1" fontAlgn="auto" hangingPunct="1">
              <a:spcAft>
                <a:spcPts val="0"/>
              </a:spcAft>
              <a:buFont typeface="Arial"/>
              <a:buNone/>
              <a:defRPr/>
            </a:pPr>
            <a:endParaRPr lang="en-US" sz="2200" dirty="0"/>
          </a:p>
        </p:txBody>
      </p:sp>
      <p:sp>
        <p:nvSpPr>
          <p:cNvPr id="32771" name="Slide Number Placeholder 4">
            <a:extLst>
              <a:ext uri="{FF2B5EF4-FFF2-40B4-BE49-F238E27FC236}">
                <a16:creationId xmlns:a16="http://schemas.microsoft.com/office/drawing/2014/main" id="{B8792F86-6E07-BA40-B897-4111557ABC5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38C2AE4-A4DD-474D-A764-8F3FC936A248}" type="slidenum">
              <a:rPr lang="en-US" altLang="fr-FR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15</a:t>
            </a:fld>
            <a:endParaRPr lang="en-US" altLang="fr-FR" sz="1200">
              <a:solidFill>
                <a:srgbClr val="898989"/>
              </a:solidFill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AF5E752-E12B-8548-A3E7-F71C4E308539}"/>
              </a:ext>
            </a:extLst>
          </p:cNvPr>
          <p:cNvSpPr txBox="1">
            <a:spLocks/>
          </p:cNvSpPr>
          <p:nvPr/>
        </p:nvSpPr>
        <p:spPr>
          <a:xfrm>
            <a:off x="685800" y="1160945"/>
            <a:ext cx="8458200" cy="5433324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rgbClr val="162559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1940C"/>
              </a:buClr>
              <a:buFont typeface="Arial" panose="020B0604020202020204" pitchFamily="34" charset="0"/>
              <a:buChar char="•"/>
              <a:defRPr sz="2400" kern="1200">
                <a:solidFill>
                  <a:srgbClr val="162559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162559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1940C"/>
              </a:buClr>
              <a:buFont typeface="Arial" panose="020B0604020202020204" pitchFamily="34" charset="0"/>
              <a:buChar char="•"/>
              <a:defRPr sz="1800" kern="1200">
                <a:solidFill>
                  <a:srgbClr val="162559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162559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33363" indent="-233363">
              <a:buNone/>
            </a:pPr>
            <a:r>
              <a:rPr lang="en-US" dirty="0" err="1"/>
              <a:t>Brosius</a:t>
            </a:r>
            <a:r>
              <a:rPr lang="en-US" dirty="0"/>
              <a:t>, Jacques, Jean-Claude Ray, Bertrand </a:t>
            </a:r>
            <a:r>
              <a:rPr lang="en-US" dirty="0" err="1"/>
              <a:t>Verheyden</a:t>
            </a:r>
            <a:r>
              <a:rPr lang="en-US" dirty="0"/>
              <a:t>, and Donald R. Williams. 2014. </a:t>
            </a:r>
            <a:r>
              <a:rPr lang="en-US" i="1" dirty="0"/>
              <a:t>Wage Differentials Between Natives and Cross-Border Workers Within and Across Establishments</a:t>
            </a:r>
            <a:r>
              <a:rPr lang="en-US" dirty="0"/>
              <a:t>. Rochester, NY: Social Science Research Network. </a:t>
            </a:r>
            <a:r>
              <a:rPr lang="en-US" dirty="0" err="1"/>
              <a:t>doi:org</a:t>
            </a:r>
            <a:r>
              <a:rPr lang="en-US" dirty="0"/>
              <a:t>/10.2139/ssrn.2615809.</a:t>
            </a:r>
            <a:r>
              <a:rPr lang="fr-FR" dirty="0"/>
              <a:t> </a:t>
            </a:r>
          </a:p>
          <a:p>
            <a:pPr marL="233363" indent="-233363">
              <a:buNone/>
            </a:pPr>
            <a:r>
              <a:rPr lang="fr-FR" dirty="0"/>
              <a:t>Charmaz, Kathy C. 2014. </a:t>
            </a:r>
            <a:r>
              <a:rPr lang="fr-FR" dirty="0" err="1"/>
              <a:t>Constructing</a:t>
            </a:r>
            <a:r>
              <a:rPr lang="fr-FR" dirty="0"/>
              <a:t> </a:t>
            </a:r>
            <a:r>
              <a:rPr lang="fr-FR" dirty="0" err="1"/>
              <a:t>Grounded</a:t>
            </a:r>
            <a:r>
              <a:rPr lang="fr-FR" dirty="0"/>
              <a:t> Theory. London: SAGE.</a:t>
            </a:r>
          </a:p>
          <a:p>
            <a:pPr marL="233363" indent="-233363">
              <a:buNone/>
            </a:pPr>
            <a:r>
              <a:rPr lang="fr-FR" dirty="0" err="1"/>
              <a:t>Lasanowski</a:t>
            </a:r>
            <a:r>
              <a:rPr lang="fr-FR" dirty="0"/>
              <a:t>, Veronica. 2011. “Can </a:t>
            </a:r>
            <a:r>
              <a:rPr lang="fr-FR" dirty="0" err="1"/>
              <a:t>Speak</a:t>
            </a:r>
            <a:r>
              <a:rPr lang="fr-FR" dirty="0"/>
              <a:t>, Will </a:t>
            </a:r>
            <a:r>
              <a:rPr lang="fr-FR" dirty="0" err="1"/>
              <a:t>Travel</a:t>
            </a:r>
            <a:r>
              <a:rPr lang="fr-FR" dirty="0"/>
              <a:t>: The Influence of </a:t>
            </a:r>
            <a:r>
              <a:rPr lang="fr-FR" dirty="0" err="1"/>
              <a:t>Language</a:t>
            </a:r>
            <a:r>
              <a:rPr lang="fr-FR" dirty="0"/>
              <a:t> on Global </a:t>
            </a:r>
            <a:r>
              <a:rPr lang="fr-FR" dirty="0" err="1"/>
              <a:t>Student</a:t>
            </a:r>
            <a:r>
              <a:rPr lang="fr-FR" dirty="0"/>
              <a:t> Mobility.” In International </a:t>
            </a:r>
            <a:r>
              <a:rPr lang="fr-FR" dirty="0" err="1"/>
              <a:t>Students</a:t>
            </a:r>
            <a:r>
              <a:rPr lang="fr-FR" dirty="0"/>
              <a:t> and Global Mobility in </a:t>
            </a:r>
            <a:r>
              <a:rPr lang="fr-FR" dirty="0" err="1"/>
              <a:t>Higher</a:t>
            </a:r>
            <a:r>
              <a:rPr lang="fr-FR" dirty="0"/>
              <a:t> Education, </a:t>
            </a:r>
            <a:r>
              <a:rPr lang="fr-FR" dirty="0" err="1"/>
              <a:t>edited</a:t>
            </a:r>
            <a:r>
              <a:rPr lang="fr-FR" dirty="0"/>
              <a:t> by </a:t>
            </a:r>
            <a:r>
              <a:rPr lang="fr-FR" dirty="0" err="1"/>
              <a:t>Rajika</a:t>
            </a:r>
            <a:r>
              <a:rPr lang="fr-FR" dirty="0"/>
              <a:t> </a:t>
            </a:r>
            <a:r>
              <a:rPr lang="fr-FR" dirty="0" err="1"/>
              <a:t>Bhandari</a:t>
            </a:r>
            <a:r>
              <a:rPr lang="fr-FR" dirty="0"/>
              <a:t> and Peggy Blumenthal: 193–209. New York: </a:t>
            </a:r>
            <a:r>
              <a:rPr lang="fr-FR" dirty="0" err="1"/>
              <a:t>Palgrave</a:t>
            </a:r>
            <a:r>
              <a:rPr lang="fr-FR" dirty="0"/>
              <a:t> Macmillan US. doi:10.1057/9780230117143_10.</a:t>
            </a:r>
          </a:p>
          <a:p>
            <a:pPr marL="233363" indent="-233363">
              <a:buNone/>
            </a:pPr>
            <a:r>
              <a:rPr lang="fr-FR" dirty="0" err="1"/>
              <a:t>Mosneaga</a:t>
            </a:r>
            <a:r>
              <a:rPr lang="fr-FR" dirty="0"/>
              <a:t>, Ana, and Lars </a:t>
            </a:r>
            <a:r>
              <a:rPr lang="fr-FR" dirty="0" err="1"/>
              <a:t>Winther</a:t>
            </a:r>
            <a:r>
              <a:rPr lang="fr-FR" dirty="0"/>
              <a:t>. 2013. “</a:t>
            </a:r>
            <a:r>
              <a:rPr lang="fr-FR" dirty="0" err="1"/>
              <a:t>Emerging</a:t>
            </a:r>
            <a:r>
              <a:rPr lang="fr-FR" dirty="0"/>
              <a:t> Talents? International </a:t>
            </a:r>
            <a:r>
              <a:rPr lang="fr-FR" dirty="0" err="1"/>
              <a:t>Students</a:t>
            </a:r>
            <a:r>
              <a:rPr lang="fr-FR" dirty="0"/>
              <a:t> </a:t>
            </a:r>
            <a:r>
              <a:rPr lang="fr-FR" dirty="0" err="1"/>
              <a:t>Before</a:t>
            </a:r>
            <a:r>
              <a:rPr lang="fr-FR" dirty="0"/>
              <a:t> and </a:t>
            </a:r>
            <a:r>
              <a:rPr lang="fr-FR" dirty="0" err="1"/>
              <a:t>After</a:t>
            </a:r>
            <a:r>
              <a:rPr lang="fr-FR" dirty="0"/>
              <a:t> </a:t>
            </a:r>
            <a:r>
              <a:rPr lang="fr-FR" dirty="0" err="1"/>
              <a:t>Their</a:t>
            </a:r>
            <a:r>
              <a:rPr lang="fr-FR" dirty="0"/>
              <a:t> Career Start in </a:t>
            </a:r>
            <a:r>
              <a:rPr lang="fr-FR" dirty="0" err="1"/>
              <a:t>Denmark</a:t>
            </a:r>
            <a:r>
              <a:rPr lang="fr-FR" dirty="0"/>
              <a:t>: International </a:t>
            </a:r>
            <a:r>
              <a:rPr lang="fr-FR" dirty="0" err="1"/>
              <a:t>Students</a:t>
            </a:r>
            <a:r>
              <a:rPr lang="fr-FR" dirty="0"/>
              <a:t> in </a:t>
            </a:r>
            <a:r>
              <a:rPr lang="fr-FR" dirty="0" err="1"/>
              <a:t>Denmark</a:t>
            </a:r>
            <a:r>
              <a:rPr lang="fr-FR" dirty="0"/>
              <a:t>.” Population, </a:t>
            </a:r>
            <a:r>
              <a:rPr lang="fr-FR" dirty="0" err="1"/>
              <a:t>Space</a:t>
            </a:r>
            <a:r>
              <a:rPr lang="fr-FR" dirty="0"/>
              <a:t> and Place 19 (2): 181–195. doi:10.1002/psp.1750.</a:t>
            </a:r>
          </a:p>
          <a:p>
            <a:pPr marL="233363" indent="-233363">
              <a:buNone/>
            </a:pPr>
            <a:r>
              <a:rPr lang="fr-FR" dirty="0" err="1"/>
              <a:t>Raghuram</a:t>
            </a:r>
            <a:r>
              <a:rPr lang="fr-FR" dirty="0"/>
              <a:t>, Parvati. 2013. “</a:t>
            </a:r>
            <a:r>
              <a:rPr lang="fr-FR" dirty="0" err="1"/>
              <a:t>Theorising</a:t>
            </a:r>
            <a:r>
              <a:rPr lang="fr-FR" dirty="0"/>
              <a:t> the </a:t>
            </a:r>
            <a:r>
              <a:rPr lang="fr-FR" dirty="0" err="1"/>
              <a:t>Spaces</a:t>
            </a:r>
            <a:r>
              <a:rPr lang="fr-FR" dirty="0"/>
              <a:t> of </a:t>
            </a:r>
            <a:r>
              <a:rPr lang="fr-FR" dirty="0" err="1"/>
              <a:t>Student</a:t>
            </a:r>
            <a:r>
              <a:rPr lang="fr-FR" dirty="0"/>
              <a:t> Migration.” Population, </a:t>
            </a:r>
            <a:r>
              <a:rPr lang="fr-FR" dirty="0" err="1"/>
              <a:t>Space</a:t>
            </a:r>
            <a:r>
              <a:rPr lang="fr-FR" dirty="0"/>
              <a:t> and Place 19 (2): 138–154. doi:10.1002/psp.1747.</a:t>
            </a:r>
          </a:p>
          <a:p>
            <a:pPr marL="233363" indent="-233363">
              <a:buNone/>
            </a:pPr>
            <a:r>
              <a:rPr lang="fr-FR" dirty="0"/>
              <a:t>UL. 2016. Key, Performance, </a:t>
            </a:r>
            <a:r>
              <a:rPr lang="fr-FR" dirty="0" err="1"/>
              <a:t>Indicators</a:t>
            </a:r>
            <a:r>
              <a:rPr lang="fr-FR" dirty="0"/>
              <a:t>. Luxembourg. </a:t>
            </a:r>
            <a:r>
              <a:rPr lang="fr-FR" dirty="0">
                <a:hlinkClick r:id="rId3"/>
              </a:rPr>
              <a:t>https://wwwen.uni.lu/university/official_documents</a:t>
            </a:r>
            <a:r>
              <a:rPr lang="fr-FR" dirty="0"/>
              <a:t>.</a:t>
            </a:r>
          </a:p>
          <a:p>
            <a:pPr marL="233363" indent="-233363">
              <a:buNone/>
            </a:pPr>
            <a:r>
              <a:rPr lang="fr-FR" dirty="0" err="1"/>
              <a:t>Woldegiorgis</a:t>
            </a:r>
            <a:r>
              <a:rPr lang="fr-FR" dirty="0"/>
              <a:t>, </a:t>
            </a:r>
            <a:r>
              <a:rPr lang="fr-FR" dirty="0" err="1"/>
              <a:t>Emnet</a:t>
            </a:r>
            <a:r>
              <a:rPr lang="fr-FR" dirty="0"/>
              <a:t> </a:t>
            </a:r>
            <a:r>
              <a:rPr lang="fr-FR" dirty="0" err="1"/>
              <a:t>Tadesse</a:t>
            </a:r>
            <a:r>
              <a:rPr lang="fr-FR" dirty="0"/>
              <a:t>, and Martin </a:t>
            </a:r>
            <a:r>
              <a:rPr lang="fr-FR" dirty="0" err="1"/>
              <a:t>Doevenspeck</a:t>
            </a:r>
            <a:r>
              <a:rPr lang="fr-FR" dirty="0"/>
              <a:t>. 2015. “</a:t>
            </a:r>
            <a:r>
              <a:rPr lang="fr-FR" dirty="0" err="1"/>
              <a:t>Current</a:t>
            </a:r>
            <a:r>
              <a:rPr lang="fr-FR" dirty="0"/>
              <a:t> Trends, Challenges and Prospects of </a:t>
            </a:r>
            <a:r>
              <a:rPr lang="fr-FR" dirty="0" err="1"/>
              <a:t>Student</a:t>
            </a:r>
            <a:r>
              <a:rPr lang="fr-FR" dirty="0"/>
              <a:t> Mobility in the </a:t>
            </a:r>
            <a:r>
              <a:rPr lang="fr-FR" dirty="0" err="1"/>
              <a:t>African</a:t>
            </a:r>
            <a:r>
              <a:rPr lang="fr-FR" dirty="0"/>
              <a:t> </a:t>
            </a:r>
            <a:r>
              <a:rPr lang="fr-FR" dirty="0" err="1"/>
              <a:t>Higher</a:t>
            </a:r>
            <a:r>
              <a:rPr lang="fr-FR" dirty="0"/>
              <a:t> Education </a:t>
            </a:r>
            <a:r>
              <a:rPr lang="fr-FR" dirty="0" err="1"/>
              <a:t>Landscape</a:t>
            </a:r>
            <a:r>
              <a:rPr lang="fr-FR" dirty="0"/>
              <a:t>.” International Journal of </a:t>
            </a:r>
            <a:r>
              <a:rPr lang="fr-FR" dirty="0" err="1"/>
              <a:t>Higher</a:t>
            </a:r>
            <a:r>
              <a:rPr lang="fr-FR" dirty="0"/>
              <a:t> Education 4 (2). doi:10.5430/ijhe.v4n2p105.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8310216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Title 1">
            <a:extLst>
              <a:ext uri="{FF2B5EF4-FFF2-40B4-BE49-F238E27FC236}">
                <a16:creationId xmlns:a16="http://schemas.microsoft.com/office/drawing/2014/main" id="{67B6BAAB-DFFC-6A46-97C9-3AA21C3398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3069" y="239229"/>
            <a:ext cx="8229600" cy="1143000"/>
          </a:xfrm>
        </p:spPr>
        <p:txBody>
          <a:bodyPr/>
          <a:lstStyle/>
          <a:p>
            <a:pPr algn="l"/>
            <a:r>
              <a:rPr lang="en-US" altLang="fr-FR" dirty="0">
                <a:solidFill>
                  <a:srgbClr val="F79505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  <a:sym typeface="Cambria" panose="02040503050406030204" pitchFamily="18" charset="0"/>
              </a:rPr>
              <a:t>Thank you for your attention!</a:t>
            </a:r>
            <a:endParaRPr lang="en-US" altLang="fr-F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6090E-FB8E-194E-AC91-8501449E80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1713" y="1613452"/>
            <a:ext cx="3457575" cy="1185863"/>
          </a:xfrm>
        </p:spPr>
        <p:txBody>
          <a:bodyPr>
            <a:normAutofit fontScale="40000" lnSpcReduction="20000"/>
          </a:bodyPr>
          <a:lstStyle/>
          <a:p>
            <a:pPr marL="0" indent="0" defTabSz="321457">
              <a:buFont typeface="Arial" panose="020B0604020202020204" pitchFamily="34" charset="0"/>
              <a:buNone/>
              <a:defRPr sz="1800"/>
            </a:pPr>
            <a:endParaRPr lang="en-US" sz="4000" dirty="0">
              <a:solidFill>
                <a:srgbClr val="F79505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indent="0" defTabSz="321457">
              <a:buFont typeface="Arial" panose="020B0604020202020204" pitchFamily="34" charset="0"/>
              <a:buNone/>
              <a:defRPr sz="1800"/>
            </a:pPr>
            <a:r>
              <a:rPr lang="en-US" sz="4000" dirty="0">
                <a:latin typeface="Cambria"/>
                <a:cs typeface="Cambria"/>
                <a:sym typeface="Cambria"/>
              </a:rPr>
              <a:t>Contact: </a:t>
            </a:r>
          </a:p>
          <a:p>
            <a:pPr marL="0" indent="0" defTabSz="321457">
              <a:buFont typeface="Arial" panose="020B0604020202020204" pitchFamily="34" charset="0"/>
              <a:buNone/>
              <a:defRPr sz="1800"/>
            </a:pPr>
            <a:r>
              <a:rPr lang="en-US" sz="4000" b="1" dirty="0">
                <a:latin typeface="Cambria"/>
                <a:cs typeface="Cambria"/>
                <a:sym typeface="Cambria"/>
              </a:rPr>
              <a:t>Emilia Kmiotek-Meier </a:t>
            </a:r>
          </a:p>
          <a:p>
            <a:pPr marL="0" indent="0" defTabSz="321457">
              <a:buFont typeface="Arial" panose="020B0604020202020204" pitchFamily="34" charset="0"/>
              <a:buNone/>
              <a:defRPr sz="1800"/>
            </a:pPr>
            <a:r>
              <a:rPr lang="en-US" sz="4000" dirty="0">
                <a:latin typeface="Cambria"/>
                <a:cs typeface="Cambria"/>
                <a:sym typeface="Cambria"/>
                <a:hlinkClick r:id="rId2"/>
              </a:rPr>
              <a:t>emilia.kmiotek@uni.lu</a:t>
            </a:r>
            <a:endParaRPr lang="en-US" sz="4000" dirty="0">
              <a:latin typeface="Cambria"/>
              <a:cs typeface="Cambria"/>
              <a:sym typeface="Cambria"/>
            </a:endParaRPr>
          </a:p>
          <a:p>
            <a:pPr marL="0" indent="0" defTabSz="321457">
              <a:buFont typeface="Arial" panose="020B0604020202020204" pitchFamily="34" charset="0"/>
              <a:buNone/>
              <a:defRPr sz="1800"/>
            </a:pPr>
            <a:endParaRPr lang="en-US" sz="4000" dirty="0">
              <a:latin typeface="Cambria"/>
              <a:cs typeface="Cambria"/>
              <a:sym typeface="Cambria"/>
            </a:endParaRPr>
          </a:p>
          <a:p>
            <a:pPr marL="0" indent="0" defTabSz="321457">
              <a:buFont typeface="Arial" panose="020B0604020202020204" pitchFamily="34" charset="0"/>
              <a:buNone/>
              <a:defRPr sz="1800"/>
            </a:pPr>
            <a:endParaRPr lang="en-US" sz="4000" dirty="0">
              <a:latin typeface="Cambria"/>
              <a:cs typeface="Cambria"/>
              <a:sym typeface="Cambria"/>
            </a:endParaRPr>
          </a:p>
          <a:p>
            <a:pPr marL="0" indent="0" defTabSz="321457">
              <a:buFont typeface="Arial" panose="020B0604020202020204" pitchFamily="34" charset="0"/>
              <a:buNone/>
              <a:defRPr sz="1800"/>
            </a:pPr>
            <a:endParaRPr lang="en-US" sz="4000" dirty="0">
              <a:latin typeface="Cambria"/>
              <a:cs typeface="Cambria"/>
            </a:endParaRPr>
          </a:p>
          <a:p>
            <a:pPr marL="0" indent="0" defTabSz="321457">
              <a:buFont typeface="Arial" panose="020B0604020202020204" pitchFamily="34" charset="0"/>
              <a:buNone/>
              <a:defRPr sz="1800"/>
            </a:pPr>
            <a:endParaRPr lang="en-US" sz="4000" dirty="0">
              <a:solidFill>
                <a:srgbClr val="F79505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pic>
        <p:nvPicPr>
          <p:cNvPr id="69635" name="pasted-image.pdf">
            <a:extLst>
              <a:ext uri="{FF2B5EF4-FFF2-40B4-BE49-F238E27FC236}">
                <a16:creationId xmlns:a16="http://schemas.microsoft.com/office/drawing/2014/main" id="{FB2D7DF6-D766-1241-A01E-6CD3D5EE2F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0" y="6269038"/>
            <a:ext cx="719138" cy="433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sp>
        <p:nvSpPr>
          <p:cNvPr id="69636" name="Shape 35">
            <a:extLst>
              <a:ext uri="{FF2B5EF4-FFF2-40B4-BE49-F238E27FC236}">
                <a16:creationId xmlns:a16="http://schemas.microsoft.com/office/drawing/2014/main" id="{4927EED5-1F7D-B94F-A546-84D7DEA80A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2638" y="6269038"/>
            <a:ext cx="6626225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fr-FR" sz="1400">
                <a:solidFill>
                  <a:srgbClr val="172559"/>
                </a:solidFill>
                <a:latin typeface="Cambria" panose="02040503050406030204" pitchFamily="18" charset="0"/>
                <a:sym typeface="Cambria" panose="02040503050406030204" pitchFamily="18" charset="0"/>
              </a:rPr>
              <a:t>The research from the MOVE project leading to these results has received funding from Horizon 2020 under Grant Agreement N° 649263. </a:t>
            </a:r>
          </a:p>
        </p:txBody>
      </p:sp>
      <p:pic>
        <p:nvPicPr>
          <p:cNvPr id="69637" name="Picture 6" descr="N:\Horizon_Projekte\MOVE_VB_UT_5040_Karl_UL\Proposal\4_Logo\Move-Logo.png">
            <a:extLst>
              <a:ext uri="{FF2B5EF4-FFF2-40B4-BE49-F238E27FC236}">
                <a16:creationId xmlns:a16="http://schemas.microsoft.com/office/drawing/2014/main" id="{18CBE44E-9563-404D-BC00-49AF0798FB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6300" y="6215063"/>
            <a:ext cx="1327150" cy="544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9638" name="Picture 7" descr="http://wwwde.uni.lu/var/storage/images/snt/research/apsia/events/vvsw_2013/uni/711097-1-fre-FR/uni.jpg">
            <a:extLst>
              <a:ext uri="{FF2B5EF4-FFF2-40B4-BE49-F238E27FC236}">
                <a16:creationId xmlns:a16="http://schemas.microsoft.com/office/drawing/2014/main" id="{9ABFEA3C-EEF2-EE47-A103-7D18FEBDF7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4813" y="2799315"/>
            <a:ext cx="793750" cy="712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9" name="Slide Number Placeholder 9">
            <a:extLst>
              <a:ext uri="{FF2B5EF4-FFF2-40B4-BE49-F238E27FC236}">
                <a16:creationId xmlns:a16="http://schemas.microsoft.com/office/drawing/2014/main" id="{CF7B16EB-B126-E34C-9091-045E748D7CB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9E97C679-F7AF-E14B-8FA1-3E1315060131}" type="slidenum">
              <a:rPr lang="en-US" altLang="fr-FR">
                <a:solidFill>
                  <a:srgbClr val="898989"/>
                </a:solidFill>
                <a:latin typeface="Calibri" panose="020F0502020204030204" pitchFamily="34" charset="0"/>
              </a:rPr>
              <a:pPr/>
              <a:t>16</a:t>
            </a:fld>
            <a:endParaRPr lang="en-US" altLang="fr-FR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B2EF37A1-8A75-8841-8074-8C44CC2366B8}"/>
              </a:ext>
            </a:extLst>
          </p:cNvPr>
          <p:cNvSpPr txBox="1">
            <a:spLocks/>
          </p:cNvSpPr>
          <p:nvPr/>
        </p:nvSpPr>
        <p:spPr>
          <a:xfrm>
            <a:off x="1171713" y="3539090"/>
            <a:ext cx="3457575" cy="2536825"/>
          </a:xfrm>
          <a:prstGeom prst="rect">
            <a:avLst/>
          </a:prstGeom>
        </p:spPr>
        <p:txBody>
          <a:bodyPr>
            <a:normAutofit fontScale="325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321457">
              <a:buFont typeface="Arial"/>
              <a:buNone/>
              <a:defRPr sz="1800"/>
            </a:pPr>
            <a:r>
              <a:rPr lang="en-US" sz="4000" b="1" dirty="0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rPr>
              <a:t>University of Luxembourg</a:t>
            </a:r>
          </a:p>
          <a:p>
            <a:pPr marL="0" indent="0" defTabSz="321457">
              <a:buFont typeface="Arial"/>
              <a:buNone/>
              <a:defRPr sz="1800"/>
            </a:pPr>
            <a:r>
              <a:rPr lang="en-US" sz="4000" dirty="0">
                <a:latin typeface="Cambria"/>
                <a:cs typeface="Cambria"/>
              </a:rPr>
              <a:t>Faculté des Lettres, des Sciences Humaines, </a:t>
            </a:r>
          </a:p>
          <a:p>
            <a:pPr marL="0" indent="0" defTabSz="321457">
              <a:buFont typeface="Arial"/>
              <a:buNone/>
              <a:defRPr sz="1800"/>
            </a:pPr>
            <a:r>
              <a:rPr lang="en-US" sz="4000" dirty="0">
                <a:latin typeface="Cambria"/>
                <a:cs typeface="Cambria"/>
              </a:rPr>
              <a:t>des Arts et des Sciences de l'Education</a:t>
            </a:r>
          </a:p>
          <a:p>
            <a:pPr marL="0" indent="0" defTabSz="321457">
              <a:buFont typeface="Arial"/>
              <a:buNone/>
              <a:defRPr sz="1800"/>
            </a:pPr>
            <a:endParaRPr lang="en-US" sz="2000" dirty="0">
              <a:latin typeface="Cambria"/>
              <a:cs typeface="Cambria"/>
            </a:endParaRPr>
          </a:p>
          <a:p>
            <a:pPr marL="0" indent="0" defTabSz="321457">
              <a:buFont typeface="Arial"/>
              <a:buNone/>
              <a:defRPr sz="1800"/>
            </a:pPr>
            <a:endParaRPr lang="en-US" sz="2000" dirty="0">
              <a:latin typeface="Cambria"/>
              <a:cs typeface="Cambria"/>
            </a:endParaRPr>
          </a:p>
          <a:p>
            <a:pPr marL="0" indent="0" defTabSz="321457">
              <a:buNone/>
              <a:defRPr sz="1800"/>
            </a:pPr>
            <a:r>
              <a:rPr lang="fr-FR" sz="4000" dirty="0">
                <a:latin typeface="Cambria"/>
              </a:rPr>
              <a:t>Institute of </a:t>
            </a:r>
            <a:r>
              <a:rPr lang="fr-FR" sz="4000" dirty="0" err="1">
                <a:latin typeface="Cambria"/>
              </a:rPr>
              <a:t>Geography</a:t>
            </a:r>
            <a:r>
              <a:rPr lang="fr-FR" sz="4000" dirty="0">
                <a:latin typeface="Cambria"/>
              </a:rPr>
              <a:t> and Spatial Planning</a:t>
            </a:r>
            <a:br>
              <a:rPr lang="fr-FR" sz="4000" dirty="0">
                <a:latin typeface="Cambria"/>
              </a:rPr>
            </a:br>
            <a:endParaRPr lang="en-US" sz="4000" dirty="0">
              <a:latin typeface="Cambria"/>
            </a:endParaRPr>
          </a:p>
          <a:p>
            <a:pPr marL="0" indent="0" defTabSz="321457">
              <a:buFont typeface="Arial"/>
              <a:buNone/>
              <a:defRPr sz="1800"/>
            </a:pPr>
            <a:endParaRPr lang="en-US" sz="4000" dirty="0">
              <a:latin typeface="Cambria"/>
              <a:cs typeface="Cambria"/>
            </a:endParaRPr>
          </a:p>
          <a:p>
            <a:pPr marL="0" indent="0" defTabSz="321457">
              <a:buFont typeface="Arial"/>
              <a:buNone/>
              <a:defRPr sz="1800"/>
            </a:pPr>
            <a:endParaRPr lang="en-US" sz="4000" dirty="0">
              <a:latin typeface="Cambria"/>
              <a:cs typeface="Cambria"/>
            </a:endParaRPr>
          </a:p>
          <a:p>
            <a:pPr marL="0" indent="0" defTabSz="321457">
              <a:buFont typeface="Arial"/>
              <a:buNone/>
              <a:defRPr sz="1800"/>
            </a:pPr>
            <a:r>
              <a:rPr lang="en-US" sz="4000" u="sng" dirty="0">
                <a:latin typeface="Cambria"/>
                <a:cs typeface="Cambria"/>
                <a:hlinkClick r:id="rId6"/>
              </a:rPr>
              <a:t>http://www.move-project.eu</a:t>
            </a:r>
            <a:r>
              <a:rPr lang="en-US" sz="4000" u="sng" dirty="0">
                <a:latin typeface="Cambria"/>
                <a:cs typeface="Cambria"/>
              </a:rPr>
              <a:t> </a:t>
            </a:r>
            <a:endParaRPr lang="en-US" sz="4000" dirty="0">
              <a:latin typeface="Cambria"/>
              <a:cs typeface="Cambria"/>
            </a:endParaRPr>
          </a:p>
          <a:p>
            <a:pPr marL="0" indent="0" defTabSz="321457">
              <a:buFont typeface="Arial"/>
              <a:buNone/>
              <a:defRPr sz="1800"/>
            </a:pPr>
            <a:endParaRPr lang="en-US" sz="4000" dirty="0">
              <a:latin typeface="Cambria"/>
              <a:cs typeface="Cambria"/>
            </a:endParaRPr>
          </a:p>
          <a:p>
            <a:pPr marL="0" indent="0" defTabSz="321457">
              <a:buFont typeface="Arial"/>
              <a:buNone/>
              <a:defRPr sz="1800"/>
            </a:pPr>
            <a:endParaRPr lang="en-US" sz="4000" dirty="0">
              <a:solidFill>
                <a:srgbClr val="F79505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12379440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fr-FR" dirty="0">
                <a:solidFill>
                  <a:srgbClr val="F79505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Overview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09625" indent="-809625">
              <a:buFont typeface="Calibri" panose="020F0502020204030204" pitchFamily="34" charset="0"/>
              <a:buAutoNum type="romanUcPeriod"/>
            </a:pPr>
            <a:r>
              <a:rPr lang="en-US" altLang="fr-FR" dirty="0">
                <a:solidFill>
                  <a:srgbClr val="000000"/>
                </a:solidFill>
                <a:ea typeface="Cambria" panose="02040503050406030204" pitchFamily="18" charset="0"/>
                <a:cs typeface="Cambria" panose="02040503050406030204" pitchFamily="18" charset="0"/>
              </a:rPr>
              <a:t>International student mobility </a:t>
            </a:r>
          </a:p>
          <a:p>
            <a:pPr marL="809625" indent="-809625">
              <a:buFont typeface="Calibri" panose="020F0502020204030204" pitchFamily="34" charset="0"/>
              <a:buAutoNum type="romanUcPeriod"/>
            </a:pPr>
            <a:r>
              <a:rPr lang="en-US" altLang="fr-FR" dirty="0">
                <a:solidFill>
                  <a:srgbClr val="000000"/>
                </a:solidFill>
                <a:ea typeface="Cambria" panose="02040503050406030204" pitchFamily="18" charset="0"/>
                <a:cs typeface="Cambria" panose="02040503050406030204" pitchFamily="18" charset="0"/>
              </a:rPr>
              <a:t>Higher education in Luxembourg</a:t>
            </a:r>
          </a:p>
          <a:p>
            <a:pPr marL="809625" indent="-809625">
              <a:buFont typeface="Calibri" panose="020F0502020204030204" pitchFamily="34" charset="0"/>
              <a:buAutoNum type="romanUcPeriod"/>
            </a:pPr>
            <a:r>
              <a:rPr lang="en-US" altLang="fr-FR" dirty="0">
                <a:solidFill>
                  <a:srgbClr val="000000"/>
                </a:solidFill>
                <a:ea typeface="Cambria" panose="02040503050406030204" pitchFamily="18" charset="0"/>
                <a:cs typeface="Cambria" panose="02040503050406030204" pitchFamily="18" charset="0"/>
              </a:rPr>
              <a:t>Analysis </a:t>
            </a:r>
          </a:p>
          <a:p>
            <a:pPr marL="809625" indent="-809625">
              <a:buFont typeface="Calibri" panose="020F0502020204030204" pitchFamily="34" charset="0"/>
              <a:buAutoNum type="romanUcPeriod"/>
            </a:pPr>
            <a:r>
              <a:rPr lang="en-US" altLang="fr-FR" dirty="0">
                <a:solidFill>
                  <a:srgbClr val="000000"/>
                </a:solidFill>
                <a:ea typeface="Cambria" panose="02040503050406030204" pitchFamily="18" charset="0"/>
                <a:cs typeface="Cambria" panose="02040503050406030204" pitchFamily="18" charset="0"/>
              </a:rPr>
              <a:t>Results</a:t>
            </a:r>
          </a:p>
          <a:p>
            <a:pPr marL="1266825" lvl="1" indent="-809625">
              <a:buFont typeface="Calibri" panose="020F0502020204030204" pitchFamily="34" charset="0"/>
              <a:buAutoNum type="romanUcPeriod"/>
            </a:pPr>
            <a:r>
              <a:rPr lang="en-US" altLang="fr-FR" dirty="0">
                <a:solidFill>
                  <a:srgbClr val="000000"/>
                </a:solidFill>
                <a:ea typeface="Cambria" panose="02040503050406030204" pitchFamily="18" charset="0"/>
                <a:cs typeface="Cambria" panose="02040503050406030204" pitchFamily="18" charset="0"/>
              </a:rPr>
              <a:t>Future vision / Labour market</a:t>
            </a:r>
          </a:p>
          <a:p>
            <a:pPr marL="1266825" lvl="1" indent="-809625">
              <a:buFont typeface="Calibri" panose="020F0502020204030204" pitchFamily="34" charset="0"/>
              <a:buAutoNum type="romanUcPeriod"/>
            </a:pPr>
            <a:r>
              <a:rPr lang="en-US" altLang="fr-FR" dirty="0">
                <a:solidFill>
                  <a:srgbClr val="000000"/>
                </a:solidFill>
                <a:ea typeface="Cambria" panose="02040503050406030204" pitchFamily="18" charset="0"/>
                <a:cs typeface="Cambria" panose="02040503050406030204" pitchFamily="18" charset="0"/>
              </a:rPr>
              <a:t>Elites / </a:t>
            </a:r>
            <a:r>
              <a:rPr lang="fr-FR" dirty="0" err="1">
                <a:solidFill>
                  <a:srgbClr val="000000"/>
                </a:solidFill>
              </a:rPr>
              <a:t>sovereignty</a:t>
            </a:r>
            <a:endParaRPr lang="fr-FR" dirty="0">
              <a:solidFill>
                <a:srgbClr val="000000"/>
              </a:solidFill>
            </a:endParaRPr>
          </a:p>
          <a:p>
            <a:pPr marL="1266825" lvl="1" indent="-809625">
              <a:buFont typeface="Calibri" panose="020F0502020204030204" pitchFamily="34" charset="0"/>
              <a:buAutoNum type="romanUcPeriod"/>
            </a:pPr>
            <a:r>
              <a:rPr lang="fr-FR" altLang="fr-FR" dirty="0">
                <a:solidFill>
                  <a:srgbClr val="000000"/>
                </a:solidFill>
                <a:ea typeface="Cambria" panose="02040503050406030204" pitchFamily="18" charset="0"/>
                <a:cs typeface="Cambria" panose="02040503050406030204" pitchFamily="18" charset="0"/>
              </a:rPr>
              <a:t>Geographic </a:t>
            </a:r>
            <a:r>
              <a:rPr lang="fr-FR" altLang="fr-FR" dirty="0" err="1">
                <a:solidFill>
                  <a:srgbClr val="000000"/>
                </a:solidFill>
                <a:ea typeface="Cambria" panose="02040503050406030204" pitchFamily="18" charset="0"/>
                <a:cs typeface="Cambria" panose="02040503050406030204" pitchFamily="18" charset="0"/>
              </a:rPr>
              <a:t>embededness</a:t>
            </a:r>
            <a:r>
              <a:rPr lang="fr-FR" altLang="fr-FR" dirty="0">
                <a:solidFill>
                  <a:srgbClr val="000000"/>
                </a:solidFill>
                <a:ea typeface="Cambria" panose="02040503050406030204" pitchFamily="18" charset="0"/>
                <a:cs typeface="Cambria" panose="02040503050406030204" pitchFamily="18" charset="0"/>
              </a:rPr>
              <a:t> </a:t>
            </a:r>
            <a:endParaRPr lang="en-US" altLang="fr-FR" dirty="0">
              <a:solidFill>
                <a:srgbClr val="000000"/>
              </a:solidFill>
              <a:ea typeface="Cambria" panose="02040503050406030204" pitchFamily="18" charset="0"/>
              <a:cs typeface="Cambria" panose="02040503050406030204" pitchFamily="18" charset="0"/>
            </a:endParaRPr>
          </a:p>
          <a:p>
            <a:pPr marL="809625" indent="-809625">
              <a:buFont typeface="Calibri" panose="020F0502020204030204" pitchFamily="34" charset="0"/>
              <a:buAutoNum type="romanUcPeriod"/>
            </a:pPr>
            <a:r>
              <a:rPr lang="en-US" altLang="fr-FR" dirty="0">
                <a:solidFill>
                  <a:srgbClr val="000000"/>
                </a:solidFill>
                <a:ea typeface="Cambria" panose="02040503050406030204" pitchFamily="18" charset="0"/>
                <a:cs typeface="Cambria" panose="02040503050406030204" pitchFamily="18" charset="0"/>
              </a:rPr>
              <a:t>Discussion</a:t>
            </a:r>
          </a:p>
        </p:txBody>
      </p:sp>
    </p:spTree>
    <p:extLst>
      <p:ext uri="{BB962C8B-B14F-4D97-AF65-F5344CB8AC3E}">
        <p14:creationId xmlns:p14="http://schemas.microsoft.com/office/powerpoint/2010/main" val="1215270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758250" y="1450428"/>
            <a:ext cx="7593750" cy="4855779"/>
          </a:xfrm>
        </p:spPr>
        <p:txBody>
          <a:bodyPr>
            <a:normAutofit/>
          </a:bodyPr>
          <a:lstStyle/>
          <a:p>
            <a:pPr marL="914400" lvl="2" indent="0">
              <a:buNone/>
            </a:pPr>
            <a:endParaRPr lang="de-DE" dirty="0"/>
          </a:p>
          <a:p>
            <a:pPr lvl="2"/>
            <a:endParaRPr lang="de-DE" dirty="0"/>
          </a:p>
          <a:p>
            <a:pPr lvl="1"/>
            <a:endParaRPr lang="de-DE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B37C010-D568-CB43-8AF7-805AB4D4A399}"/>
              </a:ext>
            </a:extLst>
          </p:cNvPr>
          <p:cNvSpPr txBox="1">
            <a:spLocks/>
          </p:cNvSpPr>
          <p:nvPr/>
        </p:nvSpPr>
        <p:spPr>
          <a:xfrm>
            <a:off x="457200" y="235092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162559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fr-FR" dirty="0">
                <a:solidFill>
                  <a:srgbClr val="F79505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I  International student mobility</a:t>
            </a:r>
          </a:p>
        </p:txBody>
      </p:sp>
    </p:spTree>
    <p:extLst>
      <p:ext uri="{BB962C8B-B14F-4D97-AF65-F5344CB8AC3E}">
        <p14:creationId xmlns:p14="http://schemas.microsoft.com/office/powerpoint/2010/main" val="34283915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01505DC2-1EA4-354F-A565-4F643063F5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800" y="261938"/>
            <a:ext cx="8229600" cy="1143000"/>
          </a:xfrm>
        </p:spPr>
        <p:txBody>
          <a:bodyPr/>
          <a:lstStyle/>
          <a:p>
            <a:pPr algn="l" eaLnBrk="1" hangingPunct="1"/>
            <a:r>
              <a:rPr lang="en-US" altLang="fr-FR" dirty="0">
                <a:solidFill>
                  <a:srgbClr val="F79505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Student mobility</a:t>
            </a: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B6643D35-452E-754D-BE60-05E2A9678FE4}"/>
              </a:ext>
            </a:extLst>
          </p:cNvPr>
          <p:cNvGraphicFramePr/>
          <p:nvPr/>
        </p:nvGraphicFramePr>
        <p:xfrm>
          <a:off x="0" y="1397000"/>
          <a:ext cx="9144000" cy="26759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EF6C977-847C-6747-AEFA-251455CBEF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4392" y="4072921"/>
            <a:ext cx="8237330" cy="204152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sz="2600" dirty="0"/>
              <a:t>Degree / the EU rather credit mobility (ERASMUS)</a:t>
            </a:r>
          </a:p>
          <a:p>
            <a:r>
              <a:rPr lang="fr-FR" dirty="0"/>
              <a:t>‘Analysed as part of </a:t>
            </a:r>
            <a:r>
              <a:rPr lang="fr-FR" dirty="0" err="1"/>
              <a:t>individual</a:t>
            </a:r>
            <a:r>
              <a:rPr lang="fr-FR" dirty="0"/>
              <a:t> </a:t>
            </a:r>
            <a:r>
              <a:rPr lang="fr-FR" dirty="0" err="1"/>
              <a:t>decision-making</a:t>
            </a:r>
            <a:r>
              <a:rPr lang="fr-FR" dirty="0"/>
              <a:t>’ (</a:t>
            </a:r>
            <a:r>
              <a:rPr lang="fr-FR" dirty="0" err="1"/>
              <a:t>Raghuram</a:t>
            </a:r>
            <a:r>
              <a:rPr lang="fr-FR" dirty="0"/>
              <a:t> 2013: 143)</a:t>
            </a:r>
          </a:p>
          <a:p>
            <a:r>
              <a:rPr lang="fr-FR" dirty="0" err="1"/>
              <a:t>Role</a:t>
            </a:r>
            <a:r>
              <a:rPr lang="fr-FR" dirty="0"/>
              <a:t> of </a:t>
            </a:r>
            <a:r>
              <a:rPr lang="fr-FR" dirty="0" err="1"/>
              <a:t>broader</a:t>
            </a:r>
            <a:r>
              <a:rPr lang="fr-FR" dirty="0"/>
              <a:t> frames? </a:t>
            </a:r>
            <a:r>
              <a:rPr lang="fr-FR" dirty="0" err="1"/>
              <a:t>Family</a:t>
            </a:r>
            <a:r>
              <a:rPr lang="fr-FR" dirty="0"/>
              <a:t>? Institutions? </a:t>
            </a:r>
            <a:r>
              <a:rPr lang="fr-FR" b="1" dirty="0"/>
              <a:t>State?</a:t>
            </a:r>
          </a:p>
          <a:p>
            <a:endParaRPr lang="fr-FR" dirty="0"/>
          </a:p>
          <a:p>
            <a:pPr marL="0" indent="0" eaLnBrk="1" fontAlgn="auto" hangingPunct="1">
              <a:spcAft>
                <a:spcPts val="0"/>
              </a:spcAft>
              <a:buFont typeface="Arial"/>
              <a:buNone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65086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>
            <a:extLst>
              <a:ext uri="{FF2B5EF4-FFF2-40B4-BE49-F238E27FC236}">
                <a16:creationId xmlns:a16="http://schemas.microsoft.com/office/drawing/2014/main" id="{6976E931-4D5D-DE42-9266-835990FC26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350922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en-US" altLang="fr-FR" sz="4900" dirty="0">
                <a:solidFill>
                  <a:srgbClr val="F79505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II  </a:t>
            </a:r>
            <a:r>
              <a:rPr lang="en-US" altLang="fr-FR" sz="4900" dirty="0">
                <a:solidFill>
                  <a:srgbClr val="F79505"/>
                </a:solidFill>
                <a:latin typeface="Cambria" panose="02040503050406030204" pitchFamily="18" charset="0"/>
              </a:rPr>
              <a:t>Higher Education in Luxembourg</a:t>
            </a:r>
            <a:br>
              <a:rPr lang="en-US" altLang="fr-FR" dirty="0">
                <a:solidFill>
                  <a:srgbClr val="000000"/>
                </a:solidFill>
                <a:ea typeface="Cambria" panose="02040503050406030204" pitchFamily="18" charset="0"/>
                <a:cs typeface="Cambria" panose="02040503050406030204" pitchFamily="18" charset="0"/>
              </a:rPr>
            </a:br>
            <a:endParaRPr lang="en-US" altLang="fr-FR" dirty="0">
              <a:solidFill>
                <a:srgbClr val="F79505"/>
              </a:solidFill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</p:txBody>
      </p:sp>
      <p:sp>
        <p:nvSpPr>
          <p:cNvPr id="34818" name="Slide Number Placeholder 4">
            <a:extLst>
              <a:ext uri="{FF2B5EF4-FFF2-40B4-BE49-F238E27FC236}">
                <a16:creationId xmlns:a16="http://schemas.microsoft.com/office/drawing/2014/main" id="{23BF70E3-72E7-BB4D-A956-A18CFE26200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4A08BC0-F6AB-7644-9A53-8F369E672106}" type="slidenum">
              <a:rPr lang="en-US" altLang="fr-FR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US" altLang="fr-FR" sz="120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3604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>
            <a:extLst>
              <a:ext uri="{FF2B5EF4-FFF2-40B4-BE49-F238E27FC236}">
                <a16:creationId xmlns:a16="http://schemas.microsoft.com/office/drawing/2014/main" id="{CDBC6361-C159-D042-B063-FDC196D2E8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146050"/>
            <a:ext cx="8686800" cy="1143000"/>
          </a:xfrm>
        </p:spPr>
        <p:txBody>
          <a:bodyPr/>
          <a:lstStyle/>
          <a:p>
            <a:pPr algn="l" eaLnBrk="1" hangingPunct="1"/>
            <a:r>
              <a:rPr lang="en-US" altLang="fr-FR" dirty="0">
                <a:solidFill>
                  <a:srgbClr val="F79505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ISM - degree from Luxembourg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EB8714-65E3-8A43-B214-8ED711EC6A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160945"/>
            <a:ext cx="8229600" cy="5306116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Arial"/>
              <a:buNone/>
              <a:defRPr/>
            </a:pPr>
            <a:endParaRPr lang="en-US" sz="2900" dirty="0"/>
          </a:p>
          <a:p>
            <a:pPr marL="0" indent="0"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sz="2900" dirty="0"/>
              <a:t>2003 foundation of the University of Luxembourg</a:t>
            </a:r>
          </a:p>
          <a:p>
            <a:pPr marL="0" indent="0" eaLnBrk="1" fontAlgn="auto" hangingPunct="1">
              <a:spcAft>
                <a:spcPts val="0"/>
              </a:spcAft>
              <a:buFont typeface="Arial"/>
              <a:buNone/>
              <a:defRPr/>
            </a:pPr>
            <a:endParaRPr lang="en-US" sz="2900" u="sng" dirty="0"/>
          </a:p>
          <a:p>
            <a:pPr marL="0" indent="0"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sz="2900" u="sng" dirty="0"/>
              <a:t>degree mobility from LU</a:t>
            </a: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sz="2900" dirty="0"/>
              <a:t>75 % of all enrolled in tertiary education study abroad</a:t>
            </a: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sz="2900" dirty="0"/>
              <a:t>Degree mobility from LU: mainly DE, FR, BE</a:t>
            </a:r>
          </a:p>
          <a:p>
            <a:pPr marL="0" indent="0" eaLnBrk="1" fontAlgn="auto" hangingPunct="1">
              <a:spcAft>
                <a:spcPts val="0"/>
              </a:spcAft>
              <a:buFont typeface="Arial"/>
              <a:buNone/>
              <a:defRPr/>
            </a:pPr>
            <a:endParaRPr lang="en-US" sz="2900" dirty="0"/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endParaRPr lang="en-US" sz="2300" dirty="0"/>
          </a:p>
          <a:p>
            <a:pPr marL="0" indent="0" eaLnBrk="1" fontAlgn="auto" hangingPunct="1">
              <a:spcAft>
                <a:spcPts val="0"/>
              </a:spcAft>
              <a:buFont typeface="Arial"/>
              <a:buNone/>
              <a:defRPr/>
            </a:pPr>
            <a:endParaRPr lang="en-US" sz="2200" dirty="0"/>
          </a:p>
        </p:txBody>
      </p:sp>
      <p:sp>
        <p:nvSpPr>
          <p:cNvPr id="32771" name="Slide Number Placeholder 4">
            <a:extLst>
              <a:ext uri="{FF2B5EF4-FFF2-40B4-BE49-F238E27FC236}">
                <a16:creationId xmlns:a16="http://schemas.microsoft.com/office/drawing/2014/main" id="{B8792F86-6E07-BA40-B897-4111557ABC5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38C2AE4-A4DD-474D-A764-8F3FC936A248}" type="slidenum">
              <a:rPr lang="en-US" altLang="fr-FR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6</a:t>
            </a:fld>
            <a:endParaRPr lang="en-US" altLang="fr-FR" sz="120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59484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772" y="263270"/>
            <a:ext cx="8844455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>Students UL – </a:t>
            </a:r>
            <a:br>
              <a:rPr lang="en-US" dirty="0">
                <a:solidFill>
                  <a:srgbClr val="F79505"/>
                </a:solidFill>
                <a:latin typeface="Cambria"/>
                <a:ea typeface="Cambria"/>
                <a:cs typeface="Cambria"/>
              </a:rPr>
            </a:br>
            <a:r>
              <a:rPr lang="en-US" dirty="0">
                <a:solidFill>
                  <a:srgbClr val="F79505"/>
                </a:solidFill>
                <a:latin typeface="Cambria"/>
                <a:ea typeface="Cambria"/>
                <a:cs typeface="Cambria"/>
              </a:rPr>
              <a:t>degree ISM towards Luxembourg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87716"/>
            <a:ext cx="8229600" cy="493844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200" u="sng" dirty="0"/>
          </a:p>
          <a:p>
            <a:pPr marL="0" indent="0">
              <a:buNone/>
            </a:pPr>
            <a:endParaRPr lang="en-US" sz="2200" u="sng" dirty="0"/>
          </a:p>
          <a:p>
            <a:pPr marL="0" indent="0">
              <a:buNone/>
            </a:pPr>
            <a:endParaRPr lang="en-US" sz="2200" dirty="0"/>
          </a:p>
          <a:p>
            <a:pPr marL="0" indent="0">
              <a:buNone/>
            </a:pPr>
            <a:endParaRPr lang="en-US" sz="2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78123-A702-0444-9EEB-F1F97E1351D4}" type="slidenum">
              <a:rPr lang="en-US" smtClean="0"/>
              <a:pPr/>
              <a:t>7</a:t>
            </a:fld>
            <a:endParaRPr lang="en-US" dirty="0"/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657958259"/>
              </p:ext>
            </p:extLst>
          </p:nvPr>
        </p:nvGraphicFramePr>
        <p:xfrm>
          <a:off x="733646" y="1446028"/>
          <a:ext cx="6921795" cy="49103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780028" y="6087369"/>
            <a:ext cx="8399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N=6153</a:t>
            </a:r>
          </a:p>
        </p:txBody>
      </p:sp>
    </p:spTree>
    <p:extLst>
      <p:ext uri="{BB962C8B-B14F-4D97-AF65-F5344CB8AC3E}">
        <p14:creationId xmlns:p14="http://schemas.microsoft.com/office/powerpoint/2010/main" val="13318409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>
            <a:extLst>
              <a:ext uri="{FF2B5EF4-FFF2-40B4-BE49-F238E27FC236}">
                <a16:creationId xmlns:a16="http://schemas.microsoft.com/office/drawing/2014/main" id="{CDBC6361-C159-D042-B063-FDC196D2E8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146050"/>
            <a:ext cx="8686800" cy="1143000"/>
          </a:xfrm>
        </p:spPr>
        <p:txBody>
          <a:bodyPr/>
          <a:lstStyle/>
          <a:p>
            <a:pPr algn="l" eaLnBrk="1" hangingPunct="1"/>
            <a:r>
              <a:rPr lang="en-US" altLang="fr-FR" dirty="0">
                <a:solidFill>
                  <a:srgbClr val="F79505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ISM in Luxembourg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EB8714-65E3-8A43-B214-8ED711EC6A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160945"/>
            <a:ext cx="8229600" cy="5306116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Arial"/>
              <a:buNone/>
              <a:defRPr/>
            </a:pPr>
            <a:endParaRPr lang="en-US" sz="2900" dirty="0"/>
          </a:p>
          <a:p>
            <a:pPr marL="0" indent="0"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sz="2900" u="sng" dirty="0"/>
              <a:t>credit mobility from LU</a:t>
            </a: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sz="2900" dirty="0"/>
              <a:t>an obligatory semester abroad for undergraduates</a:t>
            </a: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endParaRPr lang="en-US" sz="2900" dirty="0"/>
          </a:p>
          <a:p>
            <a:pPr marL="0" indent="0">
              <a:buNone/>
            </a:pPr>
            <a:r>
              <a:rPr lang="fr-FR" sz="2900" u="sng" dirty="0"/>
              <a:t>UL – the </a:t>
            </a:r>
            <a:r>
              <a:rPr lang="fr-FR" sz="2900" u="sng" dirty="0" err="1"/>
              <a:t>most</a:t>
            </a:r>
            <a:r>
              <a:rPr lang="fr-FR" sz="2900" u="sng" dirty="0"/>
              <a:t> international </a:t>
            </a:r>
            <a:r>
              <a:rPr lang="fr-FR" sz="2900" u="sng" dirty="0" err="1"/>
              <a:t>university</a:t>
            </a:r>
            <a:r>
              <a:rPr lang="fr-FR" sz="2900" u="sng" dirty="0"/>
              <a:t> in the world</a:t>
            </a:r>
          </a:p>
          <a:p>
            <a:r>
              <a:rPr lang="fr-FR" sz="2900" dirty="0" err="1"/>
              <a:t>number</a:t>
            </a:r>
            <a:r>
              <a:rPr lang="fr-FR" sz="2900" dirty="0"/>
              <a:t> one in the Times World </a:t>
            </a:r>
            <a:r>
              <a:rPr lang="fr-FR" sz="2900" dirty="0" err="1"/>
              <a:t>University</a:t>
            </a:r>
            <a:r>
              <a:rPr lang="fr-FR" sz="2900" dirty="0"/>
              <a:t> </a:t>
            </a:r>
            <a:r>
              <a:rPr lang="fr-FR" sz="2900" dirty="0" err="1"/>
              <a:t>Ranking</a:t>
            </a:r>
            <a:r>
              <a:rPr lang="fr-FR" sz="2900" dirty="0"/>
              <a:t> 2018: ‘international </a:t>
            </a:r>
            <a:r>
              <a:rPr lang="fr-FR" sz="2900" dirty="0" err="1"/>
              <a:t>outlook</a:t>
            </a:r>
            <a:r>
              <a:rPr lang="fr-FR" sz="2900" dirty="0"/>
              <a:t>’</a:t>
            </a:r>
          </a:p>
          <a:p>
            <a:pPr eaLnBrk="1" fontAlgn="auto" hangingPunct="1">
              <a:spcAft>
                <a:spcPts val="0"/>
              </a:spcAft>
              <a:buFont typeface="Arial"/>
              <a:buChar char="•"/>
              <a:defRPr/>
            </a:pPr>
            <a:endParaRPr lang="en-US" sz="2300" dirty="0"/>
          </a:p>
          <a:p>
            <a:pPr marL="0" indent="0" eaLnBrk="1" fontAlgn="auto" hangingPunct="1">
              <a:spcAft>
                <a:spcPts val="0"/>
              </a:spcAft>
              <a:buFont typeface="Arial"/>
              <a:buNone/>
              <a:defRPr/>
            </a:pPr>
            <a:endParaRPr lang="en-US" sz="2200" dirty="0"/>
          </a:p>
        </p:txBody>
      </p:sp>
      <p:sp>
        <p:nvSpPr>
          <p:cNvPr id="32771" name="Slide Number Placeholder 4">
            <a:extLst>
              <a:ext uri="{FF2B5EF4-FFF2-40B4-BE49-F238E27FC236}">
                <a16:creationId xmlns:a16="http://schemas.microsoft.com/office/drawing/2014/main" id="{B8792F86-6E07-BA40-B897-4111557ABC5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38C2AE4-A4DD-474D-A764-8F3FC936A248}" type="slidenum">
              <a:rPr lang="en-US" altLang="fr-FR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8</a:t>
            </a:fld>
            <a:endParaRPr lang="en-US" altLang="fr-FR" sz="120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417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>
            <a:extLst>
              <a:ext uri="{FF2B5EF4-FFF2-40B4-BE49-F238E27FC236}">
                <a16:creationId xmlns:a16="http://schemas.microsoft.com/office/drawing/2014/main" id="{6976E931-4D5D-DE42-9266-835990FC26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199" y="2350922"/>
            <a:ext cx="8435009" cy="1478956"/>
          </a:xfrm>
        </p:spPr>
        <p:txBody>
          <a:bodyPr>
            <a:normAutofit/>
          </a:bodyPr>
          <a:lstStyle/>
          <a:p>
            <a:pPr algn="l" eaLnBrk="1" hangingPunct="1"/>
            <a:r>
              <a:rPr lang="en-US" altLang="fr-FR" dirty="0">
                <a:solidFill>
                  <a:srgbClr val="F79505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 III  Most international? Yes.</a:t>
            </a:r>
            <a:br>
              <a:rPr lang="en-US" altLang="fr-FR" dirty="0">
                <a:solidFill>
                  <a:srgbClr val="F79505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</a:br>
            <a:r>
              <a:rPr lang="en-US" altLang="fr-FR" dirty="0">
                <a:solidFill>
                  <a:srgbClr val="F79505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…but why?</a:t>
            </a:r>
          </a:p>
        </p:txBody>
      </p:sp>
      <p:sp>
        <p:nvSpPr>
          <p:cNvPr id="34818" name="Slide Number Placeholder 4">
            <a:extLst>
              <a:ext uri="{FF2B5EF4-FFF2-40B4-BE49-F238E27FC236}">
                <a16:creationId xmlns:a16="http://schemas.microsoft.com/office/drawing/2014/main" id="{23BF70E3-72E7-BB4D-A956-A18CFE26200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4A08BC0-F6AB-7644-9A53-8F369E672106}" type="slidenum">
              <a:rPr lang="en-US" altLang="fr-FR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9</a:t>
            </a:fld>
            <a:endParaRPr lang="en-US" altLang="fr-FR" sz="120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22658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518</TotalTime>
  <Words>815</Words>
  <Application>Microsoft Macintosh PowerPoint</Application>
  <PresentationFormat>On-screen Show (4:3)</PresentationFormat>
  <Paragraphs>144</Paragraphs>
  <Slides>16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Cambria</vt:lpstr>
      <vt:lpstr>Times New Roman</vt:lpstr>
      <vt:lpstr>Office Theme</vt:lpstr>
      <vt:lpstr>The agenda for now and the future: The centrality of international student mobility in Luxembourg's higher education policy discourse </vt:lpstr>
      <vt:lpstr>Overview</vt:lpstr>
      <vt:lpstr>PowerPoint Presentation</vt:lpstr>
      <vt:lpstr>Student mobility</vt:lpstr>
      <vt:lpstr>II  Higher Education in Luxembourg </vt:lpstr>
      <vt:lpstr>ISM - degree from Luxembourg</vt:lpstr>
      <vt:lpstr>Students UL –  degree ISM towards Luxembourg</vt:lpstr>
      <vt:lpstr>ISM in Luxembourg</vt:lpstr>
      <vt:lpstr> III  Most international? Yes. …but why?</vt:lpstr>
      <vt:lpstr>Data</vt:lpstr>
      <vt:lpstr>Methods</vt:lpstr>
      <vt:lpstr> V  Discussion</vt:lpstr>
      <vt:lpstr>Only Luxembourg?</vt:lpstr>
      <vt:lpstr>Economic imperative?</vt:lpstr>
      <vt:lpstr>References</vt:lpstr>
      <vt:lpstr>Thank you for your attention!</vt:lpstr>
    </vt:vector>
  </TitlesOfParts>
  <LinksUpToDate>false</LinksUpToDate>
  <SharedDoc>false</SharedDoc>
  <HyperlinksChanged>false</HyperlinksChanged>
  <AppVersion>16.0011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Nina Weiler</dc:creator>
  <cp:lastModifiedBy>EKM</cp:lastModifiedBy>
  <cp:revision>97</cp:revision>
  <cp:lastPrinted>2016-05-23T11:21:42Z</cp:lastPrinted>
  <dcterms:created xsi:type="dcterms:W3CDTF">2015-06-26T09:41:23Z</dcterms:created>
  <dcterms:modified xsi:type="dcterms:W3CDTF">2018-03-29T12:25:39Z</dcterms:modified>
</cp:coreProperties>
</file>