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291" r:id="rId3"/>
    <p:sldId id="276" r:id="rId4"/>
    <p:sldId id="292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olha VYSOTSKAYA" initials="" lastIdx="0" clrIdx="0"/>
  <p:cmAuthor id="1" name="Michaela Scheid" initials="M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2559"/>
    <a:srgbClr val="F19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3" autoAdjust="0"/>
    <p:restoredTop sz="95759" autoAdjust="0"/>
  </p:normalViewPr>
  <p:slideViewPr>
    <p:cSldViewPr snapToGrid="0">
      <p:cViewPr>
        <p:scale>
          <a:sx n="150" d="100"/>
          <a:sy n="150" d="100"/>
        </p:scale>
        <p:origin x="90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99" d="100"/>
          <a:sy n="99" d="100"/>
        </p:scale>
        <p:origin x="-3888" y="-8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F:\MOVE\Adatb&#225;zis\Hungary\student_unescorol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uli\Desktop\MOVE\luxemburg\higher_educataion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uli\Desktop\MOVE\luxemburg\higher_educataion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uli\Desktop\MOVE\luxemburg\higher_educataion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uli\Desktop\MOVE\luxemburg\higher_educataion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uli\Desktop\MOVE\luxemburg\higher_educataion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uli\Desktop\MOVE\luxemburg\higher_educataion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/C:\Users\Juli\Desktop\MOVE\luxemburg\higher_educataio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484803406088921"/>
          <c:y val="5.6195685312762096E-2"/>
          <c:w val="0.77635717766549572"/>
          <c:h val="0.73263888888888995"/>
        </c:manualLayout>
      </c:layout>
      <c:lineChart>
        <c:grouping val="standard"/>
        <c:varyColors val="0"/>
        <c:ser>
          <c:idx val="1"/>
          <c:order val="0"/>
          <c:tx>
            <c:v>incoming mobility</c:v>
          </c:tx>
          <c:spPr>
            <a:ln w="28575" cap="rnd">
              <a:solidFill>
                <a:schemeClr val="accent2"/>
              </a:solidFill>
              <a:round/>
              <a:headEnd type="diamond"/>
            </a:ln>
            <a:effectLst/>
          </c:spPr>
          <c:marker>
            <c:symbol val="none"/>
          </c:marker>
          <c:cat>
            <c:strRef>
              <c:f>Munka2!$I$300:$I$311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Munka2!$K$300:$K$311</c:f>
              <c:numCache>
                <c:formatCode>General</c:formatCode>
                <c:ptCount val="12"/>
                <c:pt idx="0">
                  <c:v>12.226000000000001</c:v>
                </c:pt>
                <c:pt idx="1">
                  <c:v>12.913</c:v>
                </c:pt>
                <c:pt idx="2">
                  <c:v>13.601000000000001</c:v>
                </c:pt>
                <c:pt idx="3">
                  <c:v>14.491</c:v>
                </c:pt>
                <c:pt idx="4">
                  <c:v>15.11</c:v>
                </c:pt>
                <c:pt idx="5">
                  <c:v>15.45900000000001</c:v>
                </c:pt>
                <c:pt idx="6">
                  <c:v>14.518000000000001</c:v>
                </c:pt>
                <c:pt idx="7">
                  <c:v>15.606</c:v>
                </c:pt>
                <c:pt idx="8">
                  <c:v>16.464999999999989</c:v>
                </c:pt>
                <c:pt idx="9">
                  <c:v>17.521000000000001</c:v>
                </c:pt>
                <c:pt idx="10">
                  <c:v>20.693999999999999</c:v>
                </c:pt>
                <c:pt idx="11">
                  <c:v>23.207999999999988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32-1342-A8BE-6C4B878A929E}"/>
            </c:ext>
          </c:extLst>
        </c:ser>
        <c:ser>
          <c:idx val="0"/>
          <c:order val="1"/>
          <c:tx>
            <c:v>outgoing mobility</c:v>
          </c:tx>
          <c:marker>
            <c:symbol val="none"/>
          </c:marker>
          <c:cat>
            <c:strRef>
              <c:f>Munka2!$I$300:$I$311</c:f>
              <c:strCache>
                <c:ptCount val="12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</c:strCache>
            </c:strRef>
          </c:cat>
          <c:val>
            <c:numRef>
              <c:f>Munka2!$J$300:$J$310</c:f>
              <c:numCache>
                <c:formatCode>General</c:formatCode>
                <c:ptCount val="11"/>
                <c:pt idx="0">
                  <c:v>8.2479999999999976</c:v>
                </c:pt>
                <c:pt idx="1">
                  <c:v>7.5249999999999897</c:v>
                </c:pt>
                <c:pt idx="2">
                  <c:v>7.5789999999999997</c:v>
                </c:pt>
                <c:pt idx="3">
                  <c:v>7.1029999999999909</c:v>
                </c:pt>
                <c:pt idx="4">
                  <c:v>7.1839999999999966</c:v>
                </c:pt>
                <c:pt idx="5">
                  <c:v>6.9969999999999999</c:v>
                </c:pt>
                <c:pt idx="6">
                  <c:v>7.4950000000000001</c:v>
                </c:pt>
                <c:pt idx="7">
                  <c:v>8.0620000000000047</c:v>
                </c:pt>
                <c:pt idx="8">
                  <c:v>8.093</c:v>
                </c:pt>
                <c:pt idx="9">
                  <c:v>7.8479999999999945</c:v>
                </c:pt>
                <c:pt idx="10">
                  <c:v>8.5150000000000006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32-1342-A8BE-6C4B878A92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5526272"/>
        <c:axId val="115671424"/>
      </c:lineChart>
      <c:catAx>
        <c:axId val="11552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lang="en-US"/>
            </a:pPr>
            <a:endParaRPr lang="fr-FR"/>
          </a:p>
        </c:txPr>
        <c:crossAx val="115671424"/>
        <c:crosses val="autoZero"/>
        <c:auto val="1"/>
        <c:lblAlgn val="ctr"/>
        <c:lblOffset val="100"/>
        <c:noMultiLvlLbl val="0"/>
      </c:catAx>
      <c:valAx>
        <c:axId val="115671424"/>
        <c:scaling>
          <c:orientation val="minMax"/>
          <c:max val="24"/>
          <c:min val="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lang="en-US" b="0"/>
                </a:pPr>
                <a:r>
                  <a:rPr lang="hu-HU" b="0"/>
                  <a:t> Number of students (thousand person)</a:t>
                </a:r>
              </a:p>
            </c:rich>
          </c:tx>
          <c:layout>
            <c:manualLayout>
              <c:xMode val="edge"/>
              <c:yMode val="edge"/>
              <c:x val="2.8046372053656455E-4"/>
              <c:y val="7.8703760383673785E-2"/>
            </c:manualLayout>
          </c:layout>
          <c:overlay val="0"/>
          <c:spPr>
            <a:noFill/>
            <a:ln w="25400">
              <a:noFill/>
            </a:ln>
          </c:spPr>
        </c:title>
        <c:numFmt formatCode=".00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 lang="en-US"/>
            </a:pPr>
            <a:endParaRPr lang="fr-FR"/>
          </a:p>
        </c:txPr>
        <c:crossAx val="115526272"/>
        <c:crosses val="autoZero"/>
        <c:crossBetween val="between"/>
        <c:minorUnit val="1"/>
      </c:valAx>
      <c:spPr>
        <a:noFill/>
        <a:ln cap="rnd">
          <a:solidFill>
            <a:schemeClr val="accent1"/>
          </a:solidFill>
        </a:ln>
        <a:effectLst/>
      </c:spPr>
    </c:plotArea>
    <c:legend>
      <c:legendPos val="b"/>
      <c:overlay val="0"/>
      <c:spPr>
        <a:noFill/>
        <a:ln w="25400">
          <a:noFill/>
        </a:ln>
      </c:spPr>
      <c:txPr>
        <a:bodyPr rot="0" vert="horz"/>
        <a:lstStyle/>
        <a:p>
          <a:pPr>
            <a:defRPr lang="en-US"/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6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/>
              <a:t>Programs used in mobility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program_used!$B$2</c:f>
              <c:strCache>
                <c:ptCount val="1"/>
                <c:pt idx="0">
                  <c:v>Germany (N=348)</c:v>
                </c:pt>
              </c:strCache>
            </c:strRef>
          </c:tx>
          <c:invertIfNegative val="0"/>
          <c:cat>
            <c:strRef>
              <c:f>program_used!$A$3:$A$6</c:f>
              <c:strCache>
                <c:ptCount val="4"/>
                <c:pt idx="0">
                  <c:v>Erasmus</c:v>
                </c:pt>
                <c:pt idx="1">
                  <c:v>None</c:v>
                </c:pt>
                <c:pt idx="2">
                  <c:v>Others</c:v>
                </c:pt>
                <c:pt idx="3">
                  <c:v>Mundus, Tempus, Alfa, Edulink, etc.</c:v>
                </c:pt>
              </c:strCache>
            </c:strRef>
          </c:cat>
          <c:val>
            <c:numRef>
              <c:f>program_used!$B$3:$B$6</c:f>
              <c:numCache>
                <c:formatCode>0.00%</c:formatCode>
                <c:ptCount val="4"/>
                <c:pt idx="0">
                  <c:v>0.49400000000000011</c:v>
                </c:pt>
                <c:pt idx="1">
                  <c:v>0.193</c:v>
                </c:pt>
                <c:pt idx="2">
                  <c:v>0.28200000000000003</c:v>
                </c:pt>
                <c:pt idx="3">
                  <c:v>3.2000000000000008E-2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7-7047-80F4-41681AA193AB}"/>
            </c:ext>
          </c:extLst>
        </c:ser>
        <c:ser>
          <c:idx val="1"/>
          <c:order val="1"/>
          <c:tx>
            <c:strRef>
              <c:f>program_used!$C$2</c:f>
              <c:strCache>
                <c:ptCount val="1"/>
                <c:pt idx="0">
                  <c:v>Hungary (N=114)</c:v>
                </c:pt>
              </c:strCache>
            </c:strRef>
          </c:tx>
          <c:invertIfNegative val="0"/>
          <c:cat>
            <c:strRef>
              <c:f>program_used!$A$3:$A$6</c:f>
              <c:strCache>
                <c:ptCount val="4"/>
                <c:pt idx="0">
                  <c:v>Erasmus</c:v>
                </c:pt>
                <c:pt idx="1">
                  <c:v>None</c:v>
                </c:pt>
                <c:pt idx="2">
                  <c:v>Others</c:v>
                </c:pt>
                <c:pt idx="3">
                  <c:v>Mundus, Tempus, Alfa, Edulink, etc.</c:v>
                </c:pt>
              </c:strCache>
            </c:strRef>
          </c:cat>
          <c:val>
            <c:numRef>
              <c:f>program_used!$C$3:$C$6</c:f>
              <c:numCache>
                <c:formatCode>0.00%</c:formatCode>
                <c:ptCount val="4"/>
                <c:pt idx="0">
                  <c:v>0.83300000000000007</c:v>
                </c:pt>
                <c:pt idx="1">
                  <c:v>6.1000000000000006E-2</c:v>
                </c:pt>
                <c:pt idx="2">
                  <c:v>4.3999999999999997E-2</c:v>
                </c:pt>
                <c:pt idx="3">
                  <c:v>6.1000000000000006E-2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7-7047-80F4-41681AA193AB}"/>
            </c:ext>
          </c:extLst>
        </c:ser>
        <c:ser>
          <c:idx val="2"/>
          <c:order val="2"/>
          <c:tx>
            <c:strRef>
              <c:f>program_used!$D$2</c:f>
              <c:strCache>
                <c:ptCount val="1"/>
                <c:pt idx="0">
                  <c:v>Luxembourg (N=439)</c:v>
                </c:pt>
              </c:strCache>
            </c:strRef>
          </c:tx>
          <c:invertIfNegative val="0"/>
          <c:cat>
            <c:strRef>
              <c:f>program_used!$A$3:$A$6</c:f>
              <c:strCache>
                <c:ptCount val="4"/>
                <c:pt idx="0">
                  <c:v>Erasmus</c:v>
                </c:pt>
                <c:pt idx="1">
                  <c:v>None</c:v>
                </c:pt>
                <c:pt idx="2">
                  <c:v>Others</c:v>
                </c:pt>
                <c:pt idx="3">
                  <c:v>Mundus, Tempus, Alfa, Edulink, etc.</c:v>
                </c:pt>
              </c:strCache>
            </c:strRef>
          </c:cat>
          <c:val>
            <c:numRef>
              <c:f>program_used!$D$3:$D$6</c:f>
              <c:numCache>
                <c:formatCode>0.00%</c:formatCode>
                <c:ptCount val="4"/>
                <c:pt idx="0">
                  <c:v>0.20500000000000002</c:v>
                </c:pt>
                <c:pt idx="1">
                  <c:v>0.58799999999999997</c:v>
                </c:pt>
                <c:pt idx="2">
                  <c:v>0.18900000000000003</c:v>
                </c:pt>
                <c:pt idx="3">
                  <c:v>1.7999999999999999E-2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7-7047-80F4-41681AA193AB}"/>
            </c:ext>
          </c:extLst>
        </c:ser>
        <c:ser>
          <c:idx val="3"/>
          <c:order val="3"/>
          <c:tx>
            <c:strRef>
              <c:f>program_used!$E$2</c:f>
              <c:strCache>
                <c:ptCount val="1"/>
                <c:pt idx="0">
                  <c:v>Norway (N=155)</c:v>
                </c:pt>
              </c:strCache>
            </c:strRef>
          </c:tx>
          <c:invertIfNegative val="0"/>
          <c:cat>
            <c:strRef>
              <c:f>program_used!$A$3:$A$6</c:f>
              <c:strCache>
                <c:ptCount val="4"/>
                <c:pt idx="0">
                  <c:v>Erasmus</c:v>
                </c:pt>
                <c:pt idx="1">
                  <c:v>None</c:v>
                </c:pt>
                <c:pt idx="2">
                  <c:v>Others</c:v>
                </c:pt>
                <c:pt idx="3">
                  <c:v>Mundus, Tempus, Alfa, Edulink, etc.</c:v>
                </c:pt>
              </c:strCache>
            </c:strRef>
          </c:cat>
          <c:val>
            <c:numRef>
              <c:f>program_used!$E$3:$E$6</c:f>
              <c:numCache>
                <c:formatCode>0.00%</c:formatCode>
                <c:ptCount val="4"/>
                <c:pt idx="0">
                  <c:v>0.44500000000000001</c:v>
                </c:pt>
                <c:pt idx="1">
                  <c:v>0.2970000000000001</c:v>
                </c:pt>
                <c:pt idx="2">
                  <c:v>0.23300000000000001</c:v>
                </c:pt>
                <c:pt idx="3">
                  <c:v>2.5999999999999999E-2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B7-7047-80F4-41681AA193AB}"/>
            </c:ext>
          </c:extLst>
        </c:ser>
        <c:ser>
          <c:idx val="4"/>
          <c:order val="4"/>
          <c:tx>
            <c:strRef>
              <c:f>program_used!$F$2</c:f>
              <c:strCache>
                <c:ptCount val="1"/>
                <c:pt idx="0">
                  <c:v>Romania (N=278)</c:v>
                </c:pt>
              </c:strCache>
            </c:strRef>
          </c:tx>
          <c:invertIfNegative val="0"/>
          <c:cat>
            <c:strRef>
              <c:f>program_used!$A$3:$A$6</c:f>
              <c:strCache>
                <c:ptCount val="4"/>
                <c:pt idx="0">
                  <c:v>Erasmus</c:v>
                </c:pt>
                <c:pt idx="1">
                  <c:v>None</c:v>
                </c:pt>
                <c:pt idx="2">
                  <c:v>Others</c:v>
                </c:pt>
                <c:pt idx="3">
                  <c:v>Mundus, Tempus, Alfa, Edulink, etc.</c:v>
                </c:pt>
              </c:strCache>
            </c:strRef>
          </c:cat>
          <c:val>
            <c:numRef>
              <c:f>program_used!$F$3:$F$6</c:f>
              <c:numCache>
                <c:formatCode>0.00%</c:formatCode>
                <c:ptCount val="4"/>
                <c:pt idx="0">
                  <c:v>0.89200000000000002</c:v>
                </c:pt>
                <c:pt idx="1">
                  <c:v>4.0000000000000008E-2</c:v>
                </c:pt>
                <c:pt idx="2">
                  <c:v>6.1000000000000006E-2</c:v>
                </c:pt>
                <c:pt idx="3">
                  <c:v>7.000000000000001E-3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B7-7047-80F4-41681AA193AB}"/>
            </c:ext>
          </c:extLst>
        </c:ser>
        <c:ser>
          <c:idx val="5"/>
          <c:order val="5"/>
          <c:tx>
            <c:strRef>
              <c:f>program_used!$G$2</c:f>
              <c:strCache>
                <c:ptCount val="1"/>
                <c:pt idx="0">
                  <c:v>Spain (N=670)</c:v>
                </c:pt>
              </c:strCache>
            </c:strRef>
          </c:tx>
          <c:invertIfNegative val="0"/>
          <c:cat>
            <c:strRef>
              <c:f>program_used!$A$3:$A$6</c:f>
              <c:strCache>
                <c:ptCount val="4"/>
                <c:pt idx="0">
                  <c:v>Erasmus</c:v>
                </c:pt>
                <c:pt idx="1">
                  <c:v>None</c:v>
                </c:pt>
                <c:pt idx="2">
                  <c:v>Others</c:v>
                </c:pt>
                <c:pt idx="3">
                  <c:v>Mundus, Tempus, Alfa, Edulink, etc.</c:v>
                </c:pt>
              </c:strCache>
            </c:strRef>
          </c:cat>
          <c:val>
            <c:numRef>
              <c:f>program_used!$G$3:$G$6</c:f>
              <c:numCache>
                <c:formatCode>0.00%</c:formatCode>
                <c:ptCount val="4"/>
                <c:pt idx="0">
                  <c:v>0.80700000000000005</c:v>
                </c:pt>
                <c:pt idx="1">
                  <c:v>3.3000000000000002E-2</c:v>
                </c:pt>
                <c:pt idx="2">
                  <c:v>0.13200000000000001</c:v>
                </c:pt>
                <c:pt idx="3">
                  <c:v>2.7000000000000003E-2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B7-7047-80F4-41681AA193AB}"/>
            </c:ext>
          </c:extLst>
        </c:ser>
        <c:ser>
          <c:idx val="6"/>
          <c:order val="6"/>
          <c:tx>
            <c:strRef>
              <c:f>program_used!$H$2</c:f>
              <c:strCache>
                <c:ptCount val="1"/>
                <c:pt idx="0">
                  <c:v>All (N=2004)</c:v>
                </c:pt>
              </c:strCache>
            </c:strRef>
          </c:tx>
          <c:invertIfNegative val="0"/>
          <c:cat>
            <c:strRef>
              <c:f>program_used!$A$3:$A$6</c:f>
              <c:strCache>
                <c:ptCount val="4"/>
                <c:pt idx="0">
                  <c:v>Erasmus</c:v>
                </c:pt>
                <c:pt idx="1">
                  <c:v>None</c:v>
                </c:pt>
                <c:pt idx="2">
                  <c:v>Others</c:v>
                </c:pt>
                <c:pt idx="3">
                  <c:v>Mundus, Tempus, Alfa, Edulink, etc.</c:v>
                </c:pt>
              </c:strCache>
            </c:strRef>
          </c:cat>
          <c:val>
            <c:numRef>
              <c:f>program_used!$H$3:$H$6</c:f>
              <c:numCache>
                <c:formatCode>0.00%</c:formatCode>
                <c:ptCount val="4"/>
                <c:pt idx="0">
                  <c:v>0.60600000000000009</c:v>
                </c:pt>
                <c:pt idx="1">
                  <c:v>0.20500000000000002</c:v>
                </c:pt>
                <c:pt idx="2">
                  <c:v>0.16300000000000001</c:v>
                </c:pt>
                <c:pt idx="3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B7-7047-80F4-41681AA193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47043840"/>
        <c:axId val="147045376"/>
      </c:barChart>
      <c:catAx>
        <c:axId val="14704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7045376"/>
        <c:crosses val="autoZero"/>
        <c:auto val="1"/>
        <c:lblAlgn val="ctr"/>
        <c:lblOffset val="100"/>
        <c:noMultiLvlLbl val="0"/>
      </c:catAx>
      <c:valAx>
        <c:axId val="147045376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2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14704384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dirty="0" err="1"/>
              <a:t>What</a:t>
            </a:r>
            <a:r>
              <a:rPr lang="hu-HU" dirty="0"/>
              <a:t> </a:t>
            </a:r>
            <a:r>
              <a:rPr lang="hu-HU" dirty="0" err="1"/>
              <a:t>reasons</a:t>
            </a:r>
            <a:r>
              <a:rPr lang="hu-HU" dirty="0"/>
              <a:t> </a:t>
            </a:r>
            <a:r>
              <a:rPr lang="hu-HU" dirty="0" err="1"/>
              <a:t>do</a:t>
            </a:r>
            <a:r>
              <a:rPr lang="hu-HU" dirty="0"/>
              <a:t> </a:t>
            </a:r>
            <a:r>
              <a:rPr lang="hu-HU" dirty="0" err="1"/>
              <a:t>you</a:t>
            </a:r>
            <a:r>
              <a:rPr lang="hu-HU" dirty="0"/>
              <a:t> </a:t>
            </a:r>
            <a:r>
              <a:rPr lang="hu-HU" dirty="0" err="1"/>
              <a:t>consider</a:t>
            </a:r>
            <a:r>
              <a:rPr lang="hu-HU" dirty="0"/>
              <a:t> most important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spend</a:t>
            </a:r>
            <a:r>
              <a:rPr lang="hu-HU" dirty="0"/>
              <a:t> </a:t>
            </a:r>
            <a:r>
              <a:rPr lang="hu-HU" dirty="0" err="1"/>
              <a:t>some</a:t>
            </a:r>
            <a:r>
              <a:rPr lang="hu-HU" dirty="0"/>
              <a:t> </a:t>
            </a:r>
            <a:r>
              <a:rPr lang="hu-HU" dirty="0" err="1"/>
              <a:t>time</a:t>
            </a:r>
            <a:r>
              <a:rPr lang="hu-HU" dirty="0"/>
              <a:t>/</a:t>
            </a:r>
            <a:r>
              <a:rPr lang="hu-HU" dirty="0" err="1"/>
              <a:t>move</a:t>
            </a:r>
            <a:r>
              <a:rPr lang="hu-HU" dirty="0"/>
              <a:t> </a:t>
            </a:r>
            <a:r>
              <a:rPr lang="hu-HU" dirty="0" err="1"/>
              <a:t>abroad</a:t>
            </a:r>
            <a:r>
              <a:rPr lang="hu-HU" dirty="0"/>
              <a:t>? % of </a:t>
            </a:r>
            <a:r>
              <a:rPr lang="hu-HU" dirty="0" err="1"/>
              <a:t>yes</a:t>
            </a:r>
            <a:r>
              <a:rPr lang="hu-HU" dirty="0"/>
              <a:t> </a:t>
            </a:r>
          </a:p>
        </c:rich>
      </c:tx>
      <c:layout>
        <c:manualLayout>
          <c:xMode val="edge"/>
          <c:yMode val="edge"/>
          <c:x val="8.3131889763779526E-2"/>
          <c:y val="1.9617098077325791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important_reason!$B$1</c:f>
              <c:strCache>
                <c:ptCount val="1"/>
                <c:pt idx="0">
                  <c:v>Germany (N=981)</c:v>
                </c:pt>
              </c:strCache>
            </c:strRef>
          </c:tx>
          <c:invertIfNegative val="0"/>
          <c:cat>
            <c:strRef>
              <c:f>important_reason!$A$2:$A$4</c:f>
              <c:strCache>
                <c:ptCount val="3"/>
                <c:pt idx="0">
                  <c:v>To learn/improve languages</c:v>
                </c:pt>
                <c:pt idx="1">
                  <c:v>In order to improve opportunities for personal/professional development</c:v>
                </c:pt>
                <c:pt idx="2">
                  <c:v>Studies related reasons</c:v>
                </c:pt>
              </c:strCache>
            </c:strRef>
          </c:cat>
          <c:val>
            <c:numRef>
              <c:f>important_reason!$B$2:$B$4</c:f>
              <c:numCache>
                <c:formatCode>0.00%</c:formatCode>
                <c:ptCount val="3"/>
                <c:pt idx="0">
                  <c:v>0.27500000000000002</c:v>
                </c:pt>
                <c:pt idx="1">
                  <c:v>0.20800000000000002</c:v>
                </c:pt>
                <c:pt idx="2">
                  <c:v>0.192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C-1E41-925B-57688361F80F}"/>
            </c:ext>
          </c:extLst>
        </c:ser>
        <c:ser>
          <c:idx val="1"/>
          <c:order val="1"/>
          <c:tx>
            <c:strRef>
              <c:f>important_reason!$C$1</c:f>
              <c:strCache>
                <c:ptCount val="1"/>
                <c:pt idx="0">
                  <c:v>Hungary (N=334)</c:v>
                </c:pt>
              </c:strCache>
            </c:strRef>
          </c:tx>
          <c:invertIfNegative val="0"/>
          <c:cat>
            <c:strRef>
              <c:f>important_reason!$A$2:$A$4</c:f>
              <c:strCache>
                <c:ptCount val="3"/>
                <c:pt idx="0">
                  <c:v>To learn/improve languages</c:v>
                </c:pt>
                <c:pt idx="1">
                  <c:v>In order to improve opportunities for personal/professional development</c:v>
                </c:pt>
                <c:pt idx="2">
                  <c:v>Studies related reasons</c:v>
                </c:pt>
              </c:strCache>
            </c:strRef>
          </c:cat>
          <c:val>
            <c:numRef>
              <c:f>important_reason!$C$2:$C$4</c:f>
              <c:numCache>
                <c:formatCode>0.00%</c:formatCode>
                <c:ptCount val="3"/>
                <c:pt idx="0">
                  <c:v>0.3020000000000001</c:v>
                </c:pt>
                <c:pt idx="1">
                  <c:v>0.21900000000000003</c:v>
                </c:pt>
                <c:pt idx="2">
                  <c:v>0.10500000000000001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7C-1E41-925B-57688361F80F}"/>
            </c:ext>
          </c:extLst>
        </c:ser>
        <c:ser>
          <c:idx val="2"/>
          <c:order val="2"/>
          <c:tx>
            <c:strRef>
              <c:f>important_reason!$D$1</c:f>
              <c:strCache>
                <c:ptCount val="1"/>
                <c:pt idx="0">
                  <c:v>Luxembourg (N=1221)</c:v>
                </c:pt>
              </c:strCache>
            </c:strRef>
          </c:tx>
          <c:invertIfNegative val="0"/>
          <c:cat>
            <c:strRef>
              <c:f>important_reason!$A$2:$A$4</c:f>
              <c:strCache>
                <c:ptCount val="3"/>
                <c:pt idx="0">
                  <c:v>To learn/improve languages</c:v>
                </c:pt>
                <c:pt idx="1">
                  <c:v>In order to improve opportunities for personal/professional development</c:v>
                </c:pt>
                <c:pt idx="2">
                  <c:v>Studies related reasons</c:v>
                </c:pt>
              </c:strCache>
            </c:strRef>
          </c:cat>
          <c:val>
            <c:numRef>
              <c:f>important_reason!$D$2:$D$4</c:f>
              <c:numCache>
                <c:formatCode>0.00%</c:formatCode>
                <c:ptCount val="3"/>
                <c:pt idx="0">
                  <c:v>0.14800000000000002</c:v>
                </c:pt>
                <c:pt idx="1">
                  <c:v>0.15200000000000002</c:v>
                </c:pt>
                <c:pt idx="2">
                  <c:v>0.27700000000000002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7C-1E41-925B-57688361F80F}"/>
            </c:ext>
          </c:extLst>
        </c:ser>
        <c:ser>
          <c:idx val="3"/>
          <c:order val="3"/>
          <c:tx>
            <c:strRef>
              <c:f>important_reason!$E$1</c:f>
              <c:strCache>
                <c:ptCount val="1"/>
                <c:pt idx="0">
                  <c:v>Norway (N=436)</c:v>
                </c:pt>
              </c:strCache>
            </c:strRef>
          </c:tx>
          <c:invertIfNegative val="0"/>
          <c:cat>
            <c:strRef>
              <c:f>important_reason!$A$2:$A$4</c:f>
              <c:strCache>
                <c:ptCount val="3"/>
                <c:pt idx="0">
                  <c:v>To learn/improve languages</c:v>
                </c:pt>
                <c:pt idx="1">
                  <c:v>In order to improve opportunities for personal/professional development</c:v>
                </c:pt>
                <c:pt idx="2">
                  <c:v>Studies related reasons</c:v>
                </c:pt>
              </c:strCache>
            </c:strRef>
          </c:cat>
          <c:val>
            <c:numRef>
              <c:f>important_reason!$E$2:$E$4</c:f>
              <c:numCache>
                <c:formatCode>0.00%</c:formatCode>
                <c:ptCount val="3"/>
                <c:pt idx="0">
                  <c:v>0.23200000000000001</c:v>
                </c:pt>
                <c:pt idx="1">
                  <c:v>0.25900000000000001</c:v>
                </c:pt>
                <c:pt idx="2">
                  <c:v>0.25900000000000001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7C-1E41-925B-57688361F80F}"/>
            </c:ext>
          </c:extLst>
        </c:ser>
        <c:ser>
          <c:idx val="4"/>
          <c:order val="4"/>
          <c:tx>
            <c:strRef>
              <c:f>important_reason!$F$1</c:f>
              <c:strCache>
                <c:ptCount val="1"/>
                <c:pt idx="0">
                  <c:v>Romania (N=816)</c:v>
                </c:pt>
              </c:strCache>
            </c:strRef>
          </c:tx>
          <c:invertIfNegative val="0"/>
          <c:cat>
            <c:strRef>
              <c:f>important_reason!$A$2:$A$4</c:f>
              <c:strCache>
                <c:ptCount val="3"/>
                <c:pt idx="0">
                  <c:v>To learn/improve languages</c:v>
                </c:pt>
                <c:pt idx="1">
                  <c:v>In order to improve opportunities for personal/professional development</c:v>
                </c:pt>
                <c:pt idx="2">
                  <c:v>Studies related reasons</c:v>
                </c:pt>
              </c:strCache>
            </c:strRef>
          </c:cat>
          <c:val>
            <c:numRef>
              <c:f>important_reason!$F$2:$F$4</c:f>
              <c:numCache>
                <c:formatCode>0.00%</c:formatCode>
                <c:ptCount val="3"/>
                <c:pt idx="0">
                  <c:v>0.17300000000000001</c:v>
                </c:pt>
                <c:pt idx="1">
                  <c:v>0.21400000000000002</c:v>
                </c:pt>
                <c:pt idx="2">
                  <c:v>0.18400000000000002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7C-1E41-925B-57688361F80F}"/>
            </c:ext>
          </c:extLst>
        </c:ser>
        <c:ser>
          <c:idx val="5"/>
          <c:order val="5"/>
          <c:tx>
            <c:strRef>
              <c:f>important_reason!$G$1</c:f>
              <c:strCache>
                <c:ptCount val="1"/>
                <c:pt idx="0">
                  <c:v>Spain (N=1987)</c:v>
                </c:pt>
              </c:strCache>
            </c:strRef>
          </c:tx>
          <c:invertIfNegative val="0"/>
          <c:cat>
            <c:strRef>
              <c:f>important_reason!$A$2:$A$4</c:f>
              <c:strCache>
                <c:ptCount val="3"/>
                <c:pt idx="0">
                  <c:v>To learn/improve languages</c:v>
                </c:pt>
                <c:pt idx="1">
                  <c:v>In order to improve opportunities for personal/professional development</c:v>
                </c:pt>
                <c:pt idx="2">
                  <c:v>Studies related reasons</c:v>
                </c:pt>
              </c:strCache>
            </c:strRef>
          </c:cat>
          <c:val>
            <c:numRef>
              <c:f>important_reason!$G$2:$G$4</c:f>
              <c:numCache>
                <c:formatCode>0.00%</c:formatCode>
                <c:ptCount val="3"/>
                <c:pt idx="0">
                  <c:v>0.24300000000000002</c:v>
                </c:pt>
                <c:pt idx="1">
                  <c:v>0.24200000000000002</c:v>
                </c:pt>
                <c:pt idx="2">
                  <c:v>9.9000000000000019E-2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B7C-1E41-925B-57688361F80F}"/>
            </c:ext>
          </c:extLst>
        </c:ser>
        <c:ser>
          <c:idx val="6"/>
          <c:order val="6"/>
          <c:tx>
            <c:strRef>
              <c:f>important_reason!$H$1</c:f>
              <c:strCache>
                <c:ptCount val="1"/>
                <c:pt idx="0">
                  <c:v>All (N=5775)</c:v>
                </c:pt>
              </c:strCache>
            </c:strRef>
          </c:tx>
          <c:invertIfNegative val="0"/>
          <c:cat>
            <c:strRef>
              <c:f>important_reason!$A$2:$A$4</c:f>
              <c:strCache>
                <c:ptCount val="3"/>
                <c:pt idx="0">
                  <c:v>To learn/improve languages</c:v>
                </c:pt>
                <c:pt idx="1">
                  <c:v>In order to improve opportunities for personal/professional development</c:v>
                </c:pt>
                <c:pt idx="2">
                  <c:v>Studies related reasons</c:v>
                </c:pt>
              </c:strCache>
            </c:strRef>
          </c:cat>
          <c:val>
            <c:numRef>
              <c:f>important_reason!$H$2:$H$4</c:f>
              <c:numCache>
                <c:formatCode>0.00%</c:formatCode>
                <c:ptCount val="3"/>
                <c:pt idx="0">
                  <c:v>0.221</c:v>
                </c:pt>
                <c:pt idx="1">
                  <c:v>0.21300000000000002</c:v>
                </c:pt>
                <c:pt idx="2">
                  <c:v>0.17700000000000002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B7C-1E41-925B-57688361F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206336"/>
        <c:axId val="168207872"/>
      </c:barChart>
      <c:catAx>
        <c:axId val="168206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8207872"/>
        <c:crosses val="autoZero"/>
        <c:auto val="1"/>
        <c:lblAlgn val="ctr"/>
        <c:lblOffset val="100"/>
        <c:noMultiLvlLbl val="0"/>
      </c:catAx>
      <c:valAx>
        <c:axId val="16820787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4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168206336"/>
        <c:crosses val="autoZero"/>
        <c:crossBetween val="between"/>
      </c:valAx>
      <c:spPr>
        <a:ln>
          <a:solidFill>
            <a:schemeClr val="tx1">
              <a:alpha val="12000"/>
            </a:schemeClr>
          </a:solidFill>
        </a:ln>
      </c:spPr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u-HU" sz="1800" b="1" i="0" baseline="0" dirty="0" err="1"/>
              <a:t>What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reasons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do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you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consider</a:t>
            </a:r>
            <a:r>
              <a:rPr lang="hu-HU" sz="1800" b="1" i="0" baseline="0" dirty="0"/>
              <a:t> most important </a:t>
            </a:r>
            <a:r>
              <a:rPr lang="hu-HU" sz="1800" b="1" i="0" baseline="0" dirty="0" err="1"/>
              <a:t>to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spend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some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time</a:t>
            </a:r>
            <a:r>
              <a:rPr lang="hu-HU" sz="1800" b="1" i="0" baseline="0" dirty="0"/>
              <a:t>/</a:t>
            </a:r>
            <a:r>
              <a:rPr lang="hu-HU" sz="1800" b="1" i="0" baseline="0" dirty="0" err="1"/>
              <a:t>move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abroad</a:t>
            </a:r>
            <a:r>
              <a:rPr lang="hu-HU" sz="1800" b="1" i="0" baseline="0" dirty="0"/>
              <a:t>?  % of </a:t>
            </a:r>
            <a:r>
              <a:rPr lang="hu-HU" sz="1800" b="1" i="0" baseline="0" dirty="0" err="1"/>
              <a:t>yes</a:t>
            </a:r>
            <a:r>
              <a:rPr lang="hu-HU" sz="1800" b="1" i="0" baseline="0" dirty="0"/>
              <a:t> </a:t>
            </a:r>
            <a:endParaRPr lang="hu-HU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important_reason!$R$3</c:f>
              <c:strCache>
                <c:ptCount val="1"/>
                <c:pt idx="0">
                  <c:v>Germany (N=981)</c:v>
                </c:pt>
              </c:strCache>
            </c:strRef>
          </c:tx>
          <c:invertIfNegative val="0"/>
          <c:cat>
            <c:strRef>
              <c:f>important_reason!$Q$4:$Q$6</c:f>
              <c:strCache>
                <c:ptCount val="3"/>
                <c:pt idx="0">
                  <c:v>Feeling attracted to the culture /country</c:v>
                </c:pt>
                <c:pt idx="1">
                  <c:v>Previous knowledge of the language</c:v>
                </c:pt>
                <c:pt idx="2">
                  <c:v>To improve working conditions</c:v>
                </c:pt>
              </c:strCache>
            </c:strRef>
          </c:cat>
          <c:val>
            <c:numRef>
              <c:f>important_reason!$R$4:$R$6</c:f>
              <c:numCache>
                <c:formatCode>0.00%</c:formatCode>
                <c:ptCount val="3"/>
                <c:pt idx="0">
                  <c:v>0.10100000000000002</c:v>
                </c:pt>
                <c:pt idx="1">
                  <c:v>7.5000000000000011E-2</c:v>
                </c:pt>
                <c:pt idx="2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CC-4A41-934E-FA9C0F5EA794}"/>
            </c:ext>
          </c:extLst>
        </c:ser>
        <c:ser>
          <c:idx val="1"/>
          <c:order val="1"/>
          <c:tx>
            <c:strRef>
              <c:f>important_reason!$S$3</c:f>
              <c:strCache>
                <c:ptCount val="1"/>
                <c:pt idx="0">
                  <c:v>Hungary (N=334)</c:v>
                </c:pt>
              </c:strCache>
            </c:strRef>
          </c:tx>
          <c:invertIfNegative val="0"/>
          <c:cat>
            <c:strRef>
              <c:f>important_reason!$Q$4:$Q$6</c:f>
              <c:strCache>
                <c:ptCount val="3"/>
                <c:pt idx="0">
                  <c:v>Feeling attracted to the culture /country</c:v>
                </c:pt>
                <c:pt idx="1">
                  <c:v>Previous knowledge of the language</c:v>
                </c:pt>
                <c:pt idx="2">
                  <c:v>To improve working conditions</c:v>
                </c:pt>
              </c:strCache>
            </c:strRef>
          </c:cat>
          <c:val>
            <c:numRef>
              <c:f>important_reason!$S$4:$S$6</c:f>
              <c:numCache>
                <c:formatCode>0.00%</c:formatCode>
                <c:ptCount val="3"/>
                <c:pt idx="0">
                  <c:v>0.114</c:v>
                </c:pt>
                <c:pt idx="1">
                  <c:v>1.7999999999999999E-2</c:v>
                </c:pt>
                <c:pt idx="2">
                  <c:v>0.114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CC-4A41-934E-FA9C0F5EA794}"/>
            </c:ext>
          </c:extLst>
        </c:ser>
        <c:ser>
          <c:idx val="2"/>
          <c:order val="2"/>
          <c:tx>
            <c:strRef>
              <c:f>important_reason!$T$3</c:f>
              <c:strCache>
                <c:ptCount val="1"/>
                <c:pt idx="0">
                  <c:v>Luxembourg (N=1221)</c:v>
                </c:pt>
              </c:strCache>
            </c:strRef>
          </c:tx>
          <c:invertIfNegative val="0"/>
          <c:cat>
            <c:strRef>
              <c:f>important_reason!$Q$4:$Q$6</c:f>
              <c:strCache>
                <c:ptCount val="3"/>
                <c:pt idx="0">
                  <c:v>Feeling attracted to the culture /country</c:v>
                </c:pt>
                <c:pt idx="1">
                  <c:v>Previous knowledge of the language</c:v>
                </c:pt>
                <c:pt idx="2">
                  <c:v>To improve working conditions</c:v>
                </c:pt>
              </c:strCache>
            </c:strRef>
          </c:cat>
          <c:val>
            <c:numRef>
              <c:f>important_reason!$T$4:$T$6</c:f>
              <c:numCache>
                <c:formatCode>0.00%</c:formatCode>
                <c:ptCount val="3"/>
                <c:pt idx="0">
                  <c:v>5.1999999999999998E-2</c:v>
                </c:pt>
                <c:pt idx="1">
                  <c:v>0.15600000000000003</c:v>
                </c:pt>
                <c:pt idx="2">
                  <c:v>2.0000000000000004E-2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CC-4A41-934E-FA9C0F5EA794}"/>
            </c:ext>
          </c:extLst>
        </c:ser>
        <c:ser>
          <c:idx val="3"/>
          <c:order val="3"/>
          <c:tx>
            <c:strRef>
              <c:f>important_reason!$U$3</c:f>
              <c:strCache>
                <c:ptCount val="1"/>
                <c:pt idx="0">
                  <c:v>Norway (N=436)</c:v>
                </c:pt>
              </c:strCache>
            </c:strRef>
          </c:tx>
          <c:invertIfNegative val="0"/>
          <c:cat>
            <c:strRef>
              <c:f>important_reason!$Q$4:$Q$6</c:f>
              <c:strCache>
                <c:ptCount val="3"/>
                <c:pt idx="0">
                  <c:v>Feeling attracted to the culture /country</c:v>
                </c:pt>
                <c:pt idx="1">
                  <c:v>Previous knowledge of the language</c:v>
                </c:pt>
                <c:pt idx="2">
                  <c:v>To improve working conditions</c:v>
                </c:pt>
              </c:strCache>
            </c:strRef>
          </c:cat>
          <c:val>
            <c:numRef>
              <c:f>important_reason!$U$4:$U$6</c:f>
              <c:numCache>
                <c:formatCode>0.00%</c:formatCode>
                <c:ptCount val="3"/>
                <c:pt idx="0">
                  <c:v>7.8000000000000014E-2</c:v>
                </c:pt>
                <c:pt idx="1">
                  <c:v>3.6999999999999998E-2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CC-4A41-934E-FA9C0F5EA794}"/>
            </c:ext>
          </c:extLst>
        </c:ser>
        <c:ser>
          <c:idx val="4"/>
          <c:order val="4"/>
          <c:tx>
            <c:strRef>
              <c:f>important_reason!$V$3</c:f>
              <c:strCache>
                <c:ptCount val="1"/>
                <c:pt idx="0">
                  <c:v>Romania (N=816)</c:v>
                </c:pt>
              </c:strCache>
            </c:strRef>
          </c:tx>
          <c:invertIfNegative val="0"/>
          <c:cat>
            <c:strRef>
              <c:f>important_reason!$Q$4:$Q$6</c:f>
              <c:strCache>
                <c:ptCount val="3"/>
                <c:pt idx="0">
                  <c:v>Feeling attracted to the culture /country</c:v>
                </c:pt>
                <c:pt idx="1">
                  <c:v>Previous knowledge of the language</c:v>
                </c:pt>
                <c:pt idx="2">
                  <c:v>To improve working conditions</c:v>
                </c:pt>
              </c:strCache>
            </c:strRef>
          </c:cat>
          <c:val>
            <c:numRef>
              <c:f>important_reason!$V$4:$V$6</c:f>
              <c:numCache>
                <c:formatCode>0.00%</c:formatCode>
                <c:ptCount val="3"/>
                <c:pt idx="0">
                  <c:v>0.10900000000000001</c:v>
                </c:pt>
                <c:pt idx="1">
                  <c:v>8.5000000000000006E-2</c:v>
                </c:pt>
                <c:pt idx="2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CC-4A41-934E-FA9C0F5EA794}"/>
            </c:ext>
          </c:extLst>
        </c:ser>
        <c:ser>
          <c:idx val="5"/>
          <c:order val="5"/>
          <c:tx>
            <c:strRef>
              <c:f>important_reason!$W$3</c:f>
              <c:strCache>
                <c:ptCount val="1"/>
                <c:pt idx="0">
                  <c:v>Spain (N=1987)</c:v>
                </c:pt>
              </c:strCache>
            </c:strRef>
          </c:tx>
          <c:invertIfNegative val="0"/>
          <c:cat>
            <c:strRef>
              <c:f>important_reason!$Q$4:$Q$6</c:f>
              <c:strCache>
                <c:ptCount val="3"/>
                <c:pt idx="0">
                  <c:v>Feeling attracted to the culture /country</c:v>
                </c:pt>
                <c:pt idx="1">
                  <c:v>Previous knowledge of the language</c:v>
                </c:pt>
                <c:pt idx="2">
                  <c:v>To improve working conditions</c:v>
                </c:pt>
              </c:strCache>
            </c:strRef>
          </c:cat>
          <c:val>
            <c:numRef>
              <c:f>important_reason!$W$4:$W$6</c:f>
              <c:numCache>
                <c:formatCode>0.00%</c:formatCode>
                <c:ptCount val="3"/>
                <c:pt idx="0">
                  <c:v>0.13600000000000001</c:v>
                </c:pt>
                <c:pt idx="1">
                  <c:v>4.8000000000000001E-2</c:v>
                </c:pt>
                <c:pt idx="2">
                  <c:v>9.3000000000000041E-2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CC-4A41-934E-FA9C0F5EA794}"/>
            </c:ext>
          </c:extLst>
        </c:ser>
        <c:ser>
          <c:idx val="6"/>
          <c:order val="6"/>
          <c:tx>
            <c:strRef>
              <c:f>important_reason!$X$3</c:f>
              <c:strCache>
                <c:ptCount val="1"/>
                <c:pt idx="0">
                  <c:v>All (N=5775)</c:v>
                </c:pt>
              </c:strCache>
            </c:strRef>
          </c:tx>
          <c:invertIfNegative val="0"/>
          <c:cat>
            <c:strRef>
              <c:f>important_reason!$Q$4:$Q$6</c:f>
              <c:strCache>
                <c:ptCount val="3"/>
                <c:pt idx="0">
                  <c:v>Feeling attracted to the culture /country</c:v>
                </c:pt>
                <c:pt idx="1">
                  <c:v>Previous knowledge of the language</c:v>
                </c:pt>
                <c:pt idx="2">
                  <c:v>To improve working conditions</c:v>
                </c:pt>
              </c:strCache>
            </c:strRef>
          </c:cat>
          <c:val>
            <c:numRef>
              <c:f>important_reason!$X$4:$X$6</c:f>
              <c:numCache>
                <c:formatCode>0.00%</c:formatCode>
                <c:ptCount val="3"/>
                <c:pt idx="0">
                  <c:v>0.10299999999999998</c:v>
                </c:pt>
                <c:pt idx="1">
                  <c:v>7.8000000000000014E-2</c:v>
                </c:pt>
                <c:pt idx="2">
                  <c:v>5.8000000000000003E-2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CC-4A41-934E-FA9C0F5EA7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122624"/>
        <c:axId val="168128512"/>
      </c:barChart>
      <c:catAx>
        <c:axId val="1681226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8128512"/>
        <c:crosses val="autoZero"/>
        <c:auto val="1"/>
        <c:lblAlgn val="ctr"/>
        <c:lblOffset val="100"/>
        <c:noMultiLvlLbl val="0"/>
      </c:catAx>
      <c:valAx>
        <c:axId val="16812851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2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16812262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dirty="0" err="1"/>
              <a:t>How</a:t>
            </a:r>
            <a:r>
              <a:rPr lang="hu-HU" dirty="0"/>
              <a:t> </a:t>
            </a:r>
            <a:r>
              <a:rPr lang="hu-HU" dirty="0" err="1"/>
              <a:t>did</a:t>
            </a:r>
            <a:r>
              <a:rPr lang="hu-HU" dirty="0"/>
              <a:t> </a:t>
            </a:r>
            <a:r>
              <a:rPr lang="hu-HU" dirty="0" err="1"/>
              <a:t>you</a:t>
            </a:r>
            <a:r>
              <a:rPr lang="hu-HU" dirty="0"/>
              <a:t>  </a:t>
            </a:r>
            <a:r>
              <a:rPr lang="hu-HU" dirty="0" err="1"/>
              <a:t>finance</a:t>
            </a:r>
            <a:r>
              <a:rPr lang="hu-HU" dirty="0"/>
              <a:t> </a:t>
            </a:r>
            <a:r>
              <a:rPr lang="hu-HU" dirty="0" err="1"/>
              <a:t>your</a:t>
            </a:r>
            <a:r>
              <a:rPr lang="hu-HU" dirty="0"/>
              <a:t> </a:t>
            </a:r>
            <a:r>
              <a:rPr lang="hu-HU" dirty="0" err="1"/>
              <a:t>stay</a:t>
            </a:r>
            <a:r>
              <a:rPr lang="hu-HU" dirty="0"/>
              <a:t>? </a:t>
            </a:r>
            <a:r>
              <a:rPr lang="hu-HU" dirty="0" err="1"/>
              <a:t>Mean</a:t>
            </a:r>
            <a:r>
              <a:rPr lang="hu-HU" dirty="0"/>
              <a:t> (1= non-</a:t>
            </a:r>
            <a:r>
              <a:rPr lang="hu-HU" dirty="0" err="1"/>
              <a:t>existent</a:t>
            </a:r>
            <a:r>
              <a:rPr lang="hu-HU" dirty="0"/>
              <a:t>; 5=</a:t>
            </a:r>
            <a:r>
              <a:rPr lang="hu-HU" dirty="0" err="1"/>
              <a:t>very</a:t>
            </a:r>
            <a:r>
              <a:rPr lang="hu-HU" dirty="0"/>
              <a:t> important) </a:t>
            </a:r>
          </a:p>
        </c:rich>
      </c:tx>
      <c:layout>
        <c:manualLayout>
          <c:xMode val="edge"/>
          <c:yMode val="edge"/>
          <c:x val="0.11014927821522308"/>
          <c:y val="5.612065321788976E-3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financed_by!$A$2</c:f>
              <c:strCache>
                <c:ptCount val="1"/>
                <c:pt idx="0">
                  <c:v>Germany (N=337, 302, 342, 307)</c:v>
                </c:pt>
              </c:strCache>
            </c:strRef>
          </c:tx>
          <c:invertIfNegative val="0"/>
          <c:cat>
            <c:strRef>
              <c:f>financed_by!$B$1:$E$1</c:f>
              <c:strCache>
                <c:ptCount val="4"/>
                <c:pt idx="0">
                  <c:v>Family assistance</c:v>
                </c:pt>
                <c:pt idx="1">
                  <c:v>European mobility programmes</c:v>
                </c:pt>
                <c:pt idx="2">
                  <c:v>Private funds/savings</c:v>
                </c:pt>
                <c:pt idx="3">
                  <c:v>National study grants</c:v>
                </c:pt>
              </c:strCache>
            </c:strRef>
          </c:cat>
          <c:val>
            <c:numRef>
              <c:f>financed_by!$B$2:$E$2</c:f>
              <c:numCache>
                <c:formatCode>General</c:formatCode>
                <c:ptCount val="4"/>
                <c:pt idx="0">
                  <c:v>3.79</c:v>
                </c:pt>
                <c:pt idx="1">
                  <c:v>3.07</c:v>
                </c:pt>
                <c:pt idx="2">
                  <c:v>3.62</c:v>
                </c:pt>
                <c:pt idx="3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23-6C4F-9E6B-B0A54AF9697C}"/>
            </c:ext>
          </c:extLst>
        </c:ser>
        <c:ser>
          <c:idx val="1"/>
          <c:order val="1"/>
          <c:tx>
            <c:strRef>
              <c:f>financed_by!$A$3</c:f>
              <c:strCache>
                <c:ptCount val="1"/>
                <c:pt idx="0">
                  <c:v>Hungary (N=113, 111, 114, 108)</c:v>
                </c:pt>
              </c:strCache>
            </c:strRef>
          </c:tx>
          <c:invertIfNegative val="0"/>
          <c:cat>
            <c:strRef>
              <c:f>financed_by!$B$1:$E$1</c:f>
              <c:strCache>
                <c:ptCount val="4"/>
                <c:pt idx="0">
                  <c:v>Family assistance</c:v>
                </c:pt>
                <c:pt idx="1">
                  <c:v>European mobility programmes</c:v>
                </c:pt>
                <c:pt idx="2">
                  <c:v>Private funds/savings</c:v>
                </c:pt>
                <c:pt idx="3">
                  <c:v>National study grants</c:v>
                </c:pt>
              </c:strCache>
            </c:strRef>
          </c:cat>
          <c:val>
            <c:numRef>
              <c:f>financed_by!$B$3:$E$3</c:f>
              <c:numCache>
                <c:formatCode>General</c:formatCode>
                <c:ptCount val="4"/>
                <c:pt idx="0">
                  <c:v>3.8299999999999996</c:v>
                </c:pt>
                <c:pt idx="1">
                  <c:v>4.2699999999999996</c:v>
                </c:pt>
                <c:pt idx="2">
                  <c:v>3.08</c:v>
                </c:pt>
                <c:pt idx="3">
                  <c:v>2.59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23-6C4F-9E6B-B0A54AF9697C}"/>
            </c:ext>
          </c:extLst>
        </c:ser>
        <c:ser>
          <c:idx val="2"/>
          <c:order val="2"/>
          <c:tx>
            <c:strRef>
              <c:f>financed_by!$A$4</c:f>
              <c:strCache>
                <c:ptCount val="1"/>
                <c:pt idx="0">
                  <c:v>Luxembourg (N=394, 427, 431, 371)</c:v>
                </c:pt>
              </c:strCache>
            </c:strRef>
          </c:tx>
          <c:invertIfNegative val="0"/>
          <c:cat>
            <c:strRef>
              <c:f>financed_by!$B$1:$E$1</c:f>
              <c:strCache>
                <c:ptCount val="4"/>
                <c:pt idx="0">
                  <c:v>Family assistance</c:v>
                </c:pt>
                <c:pt idx="1">
                  <c:v>European mobility programmes</c:v>
                </c:pt>
                <c:pt idx="2">
                  <c:v>Private funds/savings</c:v>
                </c:pt>
                <c:pt idx="3">
                  <c:v>National study grants</c:v>
                </c:pt>
              </c:strCache>
            </c:strRef>
          </c:cat>
          <c:val>
            <c:numRef>
              <c:f>financed_by!$B$4:$E$4</c:f>
              <c:numCache>
                <c:formatCode>General</c:formatCode>
                <c:ptCount val="4"/>
                <c:pt idx="0">
                  <c:v>4.0199999999999996</c:v>
                </c:pt>
                <c:pt idx="1">
                  <c:v>1.76</c:v>
                </c:pt>
                <c:pt idx="2">
                  <c:v>2.57</c:v>
                </c:pt>
                <c:pt idx="3">
                  <c:v>4.54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E23-6C4F-9E6B-B0A54AF9697C}"/>
            </c:ext>
          </c:extLst>
        </c:ser>
        <c:ser>
          <c:idx val="3"/>
          <c:order val="3"/>
          <c:tx>
            <c:strRef>
              <c:f>financed_by!$A$5</c:f>
              <c:strCache>
                <c:ptCount val="1"/>
                <c:pt idx="0">
                  <c:v>Norway (N=142, 148, 143, 118)</c:v>
                </c:pt>
              </c:strCache>
            </c:strRef>
          </c:tx>
          <c:invertIfNegative val="0"/>
          <c:cat>
            <c:strRef>
              <c:f>financed_by!$B$1:$E$1</c:f>
              <c:strCache>
                <c:ptCount val="4"/>
                <c:pt idx="0">
                  <c:v>Family assistance</c:v>
                </c:pt>
                <c:pt idx="1">
                  <c:v>European mobility programmes</c:v>
                </c:pt>
                <c:pt idx="2">
                  <c:v>Private funds/savings</c:v>
                </c:pt>
                <c:pt idx="3">
                  <c:v>National study grants</c:v>
                </c:pt>
              </c:strCache>
            </c:strRef>
          </c:cat>
          <c:val>
            <c:numRef>
              <c:f>financed_by!$B$5:$E$5</c:f>
              <c:numCache>
                <c:formatCode>General</c:formatCode>
                <c:ptCount val="4"/>
                <c:pt idx="0">
                  <c:v>2.48</c:v>
                </c:pt>
                <c:pt idx="1">
                  <c:v>2.8699999999999997</c:v>
                </c:pt>
                <c:pt idx="2">
                  <c:v>3.3899999999999997</c:v>
                </c:pt>
                <c:pt idx="3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23-6C4F-9E6B-B0A54AF9697C}"/>
            </c:ext>
          </c:extLst>
        </c:ser>
        <c:ser>
          <c:idx val="4"/>
          <c:order val="4"/>
          <c:tx>
            <c:strRef>
              <c:f>financed_by!$A$6</c:f>
              <c:strCache>
                <c:ptCount val="1"/>
                <c:pt idx="0">
                  <c:v>Romania (N=274, 253, 275, 240)</c:v>
                </c:pt>
              </c:strCache>
            </c:strRef>
          </c:tx>
          <c:invertIfNegative val="0"/>
          <c:cat>
            <c:strRef>
              <c:f>financed_by!$B$1:$E$1</c:f>
              <c:strCache>
                <c:ptCount val="4"/>
                <c:pt idx="0">
                  <c:v>Family assistance</c:v>
                </c:pt>
                <c:pt idx="1">
                  <c:v>European mobility programmes</c:v>
                </c:pt>
                <c:pt idx="2">
                  <c:v>Private funds/savings</c:v>
                </c:pt>
                <c:pt idx="3">
                  <c:v>National study grants</c:v>
                </c:pt>
              </c:strCache>
            </c:strRef>
          </c:cat>
          <c:val>
            <c:numRef>
              <c:f>financed_by!$B$6:$E$6</c:f>
              <c:numCache>
                <c:formatCode>General</c:formatCode>
                <c:ptCount val="4"/>
                <c:pt idx="0">
                  <c:v>3.71</c:v>
                </c:pt>
                <c:pt idx="1">
                  <c:v>4.5</c:v>
                </c:pt>
                <c:pt idx="2">
                  <c:v>3.02</c:v>
                </c:pt>
                <c:pt idx="3">
                  <c:v>1.83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23-6C4F-9E6B-B0A54AF9697C}"/>
            </c:ext>
          </c:extLst>
        </c:ser>
        <c:ser>
          <c:idx val="5"/>
          <c:order val="5"/>
          <c:tx>
            <c:strRef>
              <c:f>financed_by!$A$7</c:f>
              <c:strCache>
                <c:ptCount val="1"/>
                <c:pt idx="0">
                  <c:v>Spain (N=655, 623, 666, 530)</c:v>
                </c:pt>
              </c:strCache>
            </c:strRef>
          </c:tx>
          <c:invertIfNegative val="0"/>
          <c:cat>
            <c:strRef>
              <c:f>financed_by!$B$1:$E$1</c:f>
              <c:strCache>
                <c:ptCount val="4"/>
                <c:pt idx="0">
                  <c:v>Family assistance</c:v>
                </c:pt>
                <c:pt idx="1">
                  <c:v>European mobility programmes</c:v>
                </c:pt>
                <c:pt idx="2">
                  <c:v>Private funds/savings</c:v>
                </c:pt>
                <c:pt idx="3">
                  <c:v>National study grants</c:v>
                </c:pt>
              </c:strCache>
            </c:strRef>
          </c:cat>
          <c:val>
            <c:numRef>
              <c:f>financed_by!$B$7:$E$7</c:f>
              <c:numCache>
                <c:formatCode>General</c:formatCode>
                <c:ptCount val="4"/>
                <c:pt idx="0">
                  <c:v>4.5</c:v>
                </c:pt>
                <c:pt idx="1">
                  <c:v>3.63</c:v>
                </c:pt>
                <c:pt idx="2">
                  <c:v>3.34</c:v>
                </c:pt>
                <c:pt idx="3">
                  <c:v>2.5099999999999998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23-6C4F-9E6B-B0A54AF9697C}"/>
            </c:ext>
          </c:extLst>
        </c:ser>
        <c:ser>
          <c:idx val="6"/>
          <c:order val="6"/>
          <c:tx>
            <c:strRef>
              <c:f>financed_by!$A$8</c:f>
              <c:strCache>
                <c:ptCount val="1"/>
                <c:pt idx="0">
                  <c:v>All (N=1915, 1864, 1971, 1674)</c:v>
                </c:pt>
              </c:strCache>
            </c:strRef>
          </c:tx>
          <c:invertIfNegative val="0"/>
          <c:cat>
            <c:strRef>
              <c:f>financed_by!$B$1:$E$1</c:f>
              <c:strCache>
                <c:ptCount val="4"/>
                <c:pt idx="0">
                  <c:v>Family assistance</c:v>
                </c:pt>
                <c:pt idx="1">
                  <c:v>European mobility programmes</c:v>
                </c:pt>
                <c:pt idx="2">
                  <c:v>Private funds/savings</c:v>
                </c:pt>
                <c:pt idx="3">
                  <c:v>National study grants</c:v>
                </c:pt>
              </c:strCache>
            </c:strRef>
          </c:cat>
          <c:val>
            <c:numRef>
              <c:f>financed_by!$B$8:$E$8</c:f>
              <c:numCache>
                <c:formatCode>General</c:formatCode>
                <c:ptCount val="4"/>
                <c:pt idx="0">
                  <c:v>3.98</c:v>
                </c:pt>
                <c:pt idx="1">
                  <c:v>3.25</c:v>
                </c:pt>
                <c:pt idx="2">
                  <c:v>3.17</c:v>
                </c:pt>
                <c:pt idx="3">
                  <c:v>2.96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23-6C4F-9E6B-B0A54AF969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051456"/>
        <c:axId val="168052992"/>
      </c:barChart>
      <c:catAx>
        <c:axId val="168051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8052992"/>
        <c:crosses val="autoZero"/>
        <c:auto val="1"/>
        <c:lblAlgn val="ctr"/>
        <c:lblOffset val="100"/>
        <c:noMultiLvlLbl val="0"/>
      </c:catAx>
      <c:valAx>
        <c:axId val="16805299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2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6805145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sz="1800" b="1" i="0" baseline="0" dirty="0" err="1"/>
              <a:t>How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did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you</a:t>
            </a:r>
            <a:r>
              <a:rPr lang="hu-HU" sz="1800" b="1" i="0" baseline="0" dirty="0"/>
              <a:t>  </a:t>
            </a:r>
            <a:r>
              <a:rPr lang="hu-HU" sz="1800" b="1" i="0" baseline="0" dirty="0" err="1"/>
              <a:t>finance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your</a:t>
            </a:r>
            <a:r>
              <a:rPr lang="hu-HU" sz="1800" b="1" i="0" baseline="0" dirty="0"/>
              <a:t> </a:t>
            </a:r>
            <a:r>
              <a:rPr lang="hu-HU" sz="1800" b="1" i="0" baseline="0" dirty="0" err="1"/>
              <a:t>stay</a:t>
            </a:r>
            <a:r>
              <a:rPr lang="hu-HU" sz="1800" b="1" i="0" baseline="0" dirty="0"/>
              <a:t>? </a:t>
            </a:r>
            <a:r>
              <a:rPr lang="hu-HU" sz="1800" b="1" i="0" baseline="0" dirty="0" err="1"/>
              <a:t>Mean</a:t>
            </a:r>
            <a:r>
              <a:rPr lang="hu-HU" sz="1800" b="1" i="0" baseline="0" dirty="0"/>
              <a:t> (1= non-</a:t>
            </a:r>
            <a:r>
              <a:rPr lang="hu-HU" sz="1800" b="1" i="0" baseline="0" dirty="0" err="1"/>
              <a:t>existent</a:t>
            </a:r>
            <a:r>
              <a:rPr lang="hu-HU" sz="1800" b="1" i="0" baseline="0" dirty="0"/>
              <a:t>; 5=</a:t>
            </a:r>
            <a:r>
              <a:rPr lang="hu-HU" sz="1800" b="1" i="0" baseline="0" dirty="0" err="1"/>
              <a:t>very</a:t>
            </a:r>
            <a:r>
              <a:rPr lang="hu-HU" sz="1800" b="1" i="0" baseline="0" dirty="0"/>
              <a:t> important) </a:t>
            </a:r>
            <a:endParaRPr lang="hu-HU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financed_by!$Y$2</c:f>
              <c:strCache>
                <c:ptCount val="1"/>
                <c:pt idx="0">
                  <c:v>Germany (N=338, 312, 319, 307)</c:v>
                </c:pt>
              </c:strCache>
            </c:strRef>
          </c:tx>
          <c:invertIfNegative val="0"/>
          <c:cat>
            <c:strRef>
              <c:f>financed_by!$Z$1:$AC$1</c:f>
              <c:strCache>
                <c:ptCount val="4"/>
                <c:pt idx="0">
                  <c:v>Loan</c:v>
                </c:pt>
                <c:pt idx="1">
                  <c:v>Working full time or part time</c:v>
                </c:pt>
                <c:pt idx="2">
                  <c:v>Other grants and awards</c:v>
                </c:pt>
                <c:pt idx="3">
                  <c:v>Business programmes/funded by employer</c:v>
                </c:pt>
              </c:strCache>
            </c:strRef>
          </c:cat>
          <c:val>
            <c:numRef>
              <c:f>financed_by!$Z$2:$AC$2</c:f>
              <c:numCache>
                <c:formatCode>General</c:formatCode>
                <c:ptCount val="4"/>
                <c:pt idx="0">
                  <c:v>1.42</c:v>
                </c:pt>
                <c:pt idx="1">
                  <c:v>2.14</c:v>
                </c:pt>
                <c:pt idx="2">
                  <c:v>2.42</c:v>
                </c:pt>
                <c:pt idx="3">
                  <c:v>1.47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49-2B43-BB5A-42063B0AC6C4}"/>
            </c:ext>
          </c:extLst>
        </c:ser>
        <c:ser>
          <c:idx val="1"/>
          <c:order val="1"/>
          <c:tx>
            <c:strRef>
              <c:f>financed_by!$Y$3</c:f>
              <c:strCache>
                <c:ptCount val="1"/>
                <c:pt idx="0">
                  <c:v>Hungary (N=111, 110, 110, 111)</c:v>
                </c:pt>
              </c:strCache>
            </c:strRef>
          </c:tx>
          <c:invertIfNegative val="0"/>
          <c:cat>
            <c:strRef>
              <c:f>financed_by!$Z$1:$AC$1</c:f>
              <c:strCache>
                <c:ptCount val="4"/>
                <c:pt idx="0">
                  <c:v>Loan</c:v>
                </c:pt>
                <c:pt idx="1">
                  <c:v>Working full time or part time</c:v>
                </c:pt>
                <c:pt idx="2">
                  <c:v>Other grants and awards</c:v>
                </c:pt>
                <c:pt idx="3">
                  <c:v>Business programmes/funded by employer</c:v>
                </c:pt>
              </c:strCache>
            </c:strRef>
          </c:cat>
          <c:val>
            <c:numRef>
              <c:f>financed_by!$Z$3:$AC$3</c:f>
              <c:numCache>
                <c:formatCode>General</c:formatCode>
                <c:ptCount val="4"/>
                <c:pt idx="0">
                  <c:v>1.1800000000000002</c:v>
                </c:pt>
                <c:pt idx="1">
                  <c:v>1.41</c:v>
                </c:pt>
                <c:pt idx="2">
                  <c:v>1.6500000000000001</c:v>
                </c:pt>
                <c:pt idx="3">
                  <c:v>1.04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49-2B43-BB5A-42063B0AC6C4}"/>
            </c:ext>
          </c:extLst>
        </c:ser>
        <c:ser>
          <c:idx val="2"/>
          <c:order val="2"/>
          <c:tx>
            <c:strRef>
              <c:f>financed_by!$Y$4</c:f>
              <c:strCache>
                <c:ptCount val="1"/>
                <c:pt idx="0">
                  <c:v>Luxembourg (N=398, 378, 384, 398)</c:v>
                </c:pt>
              </c:strCache>
            </c:strRef>
          </c:tx>
          <c:invertIfNegative val="0"/>
          <c:cat>
            <c:strRef>
              <c:f>financed_by!$Z$1:$AC$1</c:f>
              <c:strCache>
                <c:ptCount val="4"/>
                <c:pt idx="0">
                  <c:v>Loan</c:v>
                </c:pt>
                <c:pt idx="1">
                  <c:v>Working full time or part time</c:v>
                </c:pt>
                <c:pt idx="2">
                  <c:v>Other grants and awards</c:v>
                </c:pt>
                <c:pt idx="3">
                  <c:v>Business programmes/funded by employer</c:v>
                </c:pt>
              </c:strCache>
            </c:strRef>
          </c:cat>
          <c:val>
            <c:numRef>
              <c:f>financed_by!$Z$4:$AC$4</c:f>
              <c:numCache>
                <c:formatCode>General</c:formatCode>
                <c:ptCount val="4"/>
                <c:pt idx="0">
                  <c:v>2.72</c:v>
                </c:pt>
                <c:pt idx="1">
                  <c:v>1.57</c:v>
                </c:pt>
                <c:pt idx="2">
                  <c:v>1.31</c:v>
                </c:pt>
                <c:pt idx="3">
                  <c:v>1.04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49-2B43-BB5A-42063B0AC6C4}"/>
            </c:ext>
          </c:extLst>
        </c:ser>
        <c:ser>
          <c:idx val="3"/>
          <c:order val="3"/>
          <c:tx>
            <c:strRef>
              <c:f>financed_by!$Y$5</c:f>
              <c:strCache>
                <c:ptCount val="1"/>
                <c:pt idx="0">
                  <c:v>Norway (N=149, 120, 132, 141)</c:v>
                </c:pt>
              </c:strCache>
            </c:strRef>
          </c:tx>
          <c:invertIfNegative val="0"/>
          <c:cat>
            <c:strRef>
              <c:f>financed_by!$Z$1:$AC$1</c:f>
              <c:strCache>
                <c:ptCount val="4"/>
                <c:pt idx="0">
                  <c:v>Loan</c:v>
                </c:pt>
                <c:pt idx="1">
                  <c:v>Working full time or part time</c:v>
                </c:pt>
                <c:pt idx="2">
                  <c:v>Other grants and awards</c:v>
                </c:pt>
                <c:pt idx="3">
                  <c:v>Business programmes/funded by employer</c:v>
                </c:pt>
              </c:strCache>
            </c:strRef>
          </c:cat>
          <c:val>
            <c:numRef>
              <c:f>financed_by!$Z$5:$AC$5</c:f>
              <c:numCache>
                <c:formatCode>General</c:formatCode>
                <c:ptCount val="4"/>
                <c:pt idx="0">
                  <c:v>3.55</c:v>
                </c:pt>
                <c:pt idx="1">
                  <c:v>2</c:v>
                </c:pt>
                <c:pt idx="2">
                  <c:v>1.1499999999999997</c:v>
                </c:pt>
                <c:pt idx="3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49-2B43-BB5A-42063B0AC6C4}"/>
            </c:ext>
          </c:extLst>
        </c:ser>
        <c:ser>
          <c:idx val="4"/>
          <c:order val="4"/>
          <c:tx>
            <c:strRef>
              <c:f>financed_by!$Y$6</c:f>
              <c:strCache>
                <c:ptCount val="1"/>
                <c:pt idx="0">
                  <c:v>Romania (N=265, 243, 244, 242)</c:v>
                </c:pt>
              </c:strCache>
            </c:strRef>
          </c:tx>
          <c:invertIfNegative val="0"/>
          <c:cat>
            <c:strRef>
              <c:f>financed_by!$Z$1:$AC$1</c:f>
              <c:strCache>
                <c:ptCount val="4"/>
                <c:pt idx="0">
                  <c:v>Loan</c:v>
                </c:pt>
                <c:pt idx="1">
                  <c:v>Working full time or part time</c:v>
                </c:pt>
                <c:pt idx="2">
                  <c:v>Other grants and awards</c:v>
                </c:pt>
                <c:pt idx="3">
                  <c:v>Business programmes/funded by employer</c:v>
                </c:pt>
              </c:strCache>
            </c:strRef>
          </c:cat>
          <c:val>
            <c:numRef>
              <c:f>financed_by!$Z$6:$AC$6</c:f>
              <c:numCache>
                <c:formatCode>General</c:formatCode>
                <c:ptCount val="4"/>
                <c:pt idx="0">
                  <c:v>1.46</c:v>
                </c:pt>
                <c:pt idx="1">
                  <c:v>1.48</c:v>
                </c:pt>
                <c:pt idx="2">
                  <c:v>1.37</c:v>
                </c:pt>
                <c:pt idx="3">
                  <c:v>1.23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49-2B43-BB5A-42063B0AC6C4}"/>
            </c:ext>
          </c:extLst>
        </c:ser>
        <c:ser>
          <c:idx val="5"/>
          <c:order val="5"/>
          <c:tx>
            <c:strRef>
              <c:f>financed_by!$Y$7</c:f>
              <c:strCache>
                <c:ptCount val="1"/>
                <c:pt idx="0">
                  <c:v>Spain (N=637, 571, 548, 532)</c:v>
                </c:pt>
              </c:strCache>
            </c:strRef>
          </c:tx>
          <c:invertIfNegative val="0"/>
          <c:cat>
            <c:strRef>
              <c:f>financed_by!$Z$1:$AC$1</c:f>
              <c:strCache>
                <c:ptCount val="4"/>
                <c:pt idx="0">
                  <c:v>Loan</c:v>
                </c:pt>
                <c:pt idx="1">
                  <c:v>Working full time or part time</c:v>
                </c:pt>
                <c:pt idx="2">
                  <c:v>Other grants and awards</c:v>
                </c:pt>
                <c:pt idx="3">
                  <c:v>Business programmes/funded by employer</c:v>
                </c:pt>
              </c:strCache>
            </c:strRef>
          </c:cat>
          <c:val>
            <c:numRef>
              <c:f>financed_by!$Z$7:$AC$7</c:f>
              <c:numCache>
                <c:formatCode>General</c:formatCode>
                <c:ptCount val="4"/>
                <c:pt idx="0">
                  <c:v>1.22</c:v>
                </c:pt>
                <c:pt idx="1">
                  <c:v>1.72</c:v>
                </c:pt>
                <c:pt idx="2">
                  <c:v>1.6</c:v>
                </c:pt>
                <c:pt idx="3">
                  <c:v>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49-2B43-BB5A-42063B0AC6C4}"/>
            </c:ext>
          </c:extLst>
        </c:ser>
        <c:ser>
          <c:idx val="6"/>
          <c:order val="6"/>
          <c:tx>
            <c:strRef>
              <c:f>financed_by!$Y$8</c:f>
              <c:strCache>
                <c:ptCount val="1"/>
                <c:pt idx="0">
                  <c:v>All (N=1898, 1734, 1737, 1731)</c:v>
                </c:pt>
              </c:strCache>
            </c:strRef>
          </c:tx>
          <c:invertIfNegative val="0"/>
          <c:cat>
            <c:strRef>
              <c:f>financed_by!$Z$1:$AC$1</c:f>
              <c:strCache>
                <c:ptCount val="4"/>
                <c:pt idx="0">
                  <c:v>Loan</c:v>
                </c:pt>
                <c:pt idx="1">
                  <c:v>Working full time or part time</c:v>
                </c:pt>
                <c:pt idx="2">
                  <c:v>Other grants and awards</c:v>
                </c:pt>
                <c:pt idx="3">
                  <c:v>Business programmes/funded by employer</c:v>
                </c:pt>
              </c:strCache>
            </c:strRef>
          </c:cat>
          <c:val>
            <c:numRef>
              <c:f>financed_by!$Z$8:$AC$8</c:f>
              <c:numCache>
                <c:formatCode>General</c:formatCode>
                <c:ptCount val="4"/>
                <c:pt idx="0">
                  <c:v>1.82</c:v>
                </c:pt>
                <c:pt idx="1">
                  <c:v>1.73</c:v>
                </c:pt>
                <c:pt idx="2">
                  <c:v>1.6300000000000001</c:v>
                </c:pt>
                <c:pt idx="3">
                  <c:v>1.22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849-2B43-BB5A-42063B0AC6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377344"/>
        <c:axId val="168387328"/>
      </c:barChart>
      <c:catAx>
        <c:axId val="16837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8387328"/>
        <c:crosses val="autoZero"/>
        <c:auto val="1"/>
        <c:lblAlgn val="ctr"/>
        <c:lblOffset val="100"/>
        <c:noMultiLvlLbl val="0"/>
      </c:catAx>
      <c:valAx>
        <c:axId val="16838732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1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6837734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hu-HU" sz="1800" b="1" i="0" baseline="0" dirty="0"/>
              <a:t>Main </a:t>
            </a:r>
            <a:r>
              <a:rPr lang="hu-HU" sz="1800" b="1" i="0" baseline="0" dirty="0" err="1"/>
              <a:t>obstacles</a:t>
            </a:r>
            <a:r>
              <a:rPr lang="hu-HU" sz="1800" b="1" i="0" baseline="0" dirty="0"/>
              <a:t>; % of </a:t>
            </a:r>
            <a:r>
              <a:rPr lang="hu-HU" sz="1800" b="1" i="0" baseline="0" dirty="0" err="1"/>
              <a:t>yes</a:t>
            </a:r>
            <a:endParaRPr lang="hu-HU" sz="1800" b="1" i="0" baseline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570720326625832E-2"/>
          <c:y val="0.15197605459876715"/>
          <c:w val="0.93199718090794204"/>
          <c:h val="0.74405579541856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main_obstacles!$B$1</c:f>
              <c:strCache>
                <c:ptCount val="1"/>
                <c:pt idx="0">
                  <c:v>Germany (N=616)</c:v>
                </c:pt>
              </c:strCache>
            </c:strRef>
          </c:tx>
          <c:invertIfNegative val="0"/>
          <c:cat>
            <c:strRef>
              <c:f>main_obstacles!$A$2:$A$4</c:f>
              <c:strCache>
                <c:ptCount val="3"/>
                <c:pt idx="0">
                  <c:v>Lack of financial resources to move abroad</c:v>
                </c:pt>
                <c:pt idx="1">
                  <c:v>Lack of sufficient language skills</c:v>
                </c:pt>
                <c:pt idx="2">
                  <c:v>Lack of support or information</c:v>
                </c:pt>
              </c:strCache>
            </c:strRef>
          </c:cat>
          <c:val>
            <c:numRef>
              <c:f>main_obstacles!$B$2:$B$4</c:f>
              <c:numCache>
                <c:formatCode>0.00%</c:formatCode>
                <c:ptCount val="3"/>
                <c:pt idx="0">
                  <c:v>9.6000000000000002E-2</c:v>
                </c:pt>
                <c:pt idx="1">
                  <c:v>0.17200000000000001</c:v>
                </c:pt>
                <c:pt idx="2">
                  <c:v>0.13100000000000001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89-A64A-A800-DD660EE33041}"/>
            </c:ext>
          </c:extLst>
        </c:ser>
        <c:ser>
          <c:idx val="1"/>
          <c:order val="1"/>
          <c:tx>
            <c:strRef>
              <c:f>main_obstacles!$C$1</c:f>
              <c:strCache>
                <c:ptCount val="1"/>
                <c:pt idx="0">
                  <c:v>Hungary (N=215)</c:v>
                </c:pt>
              </c:strCache>
            </c:strRef>
          </c:tx>
          <c:invertIfNegative val="0"/>
          <c:cat>
            <c:strRef>
              <c:f>main_obstacles!$A$2:$A$4</c:f>
              <c:strCache>
                <c:ptCount val="3"/>
                <c:pt idx="0">
                  <c:v>Lack of financial resources to move abroad</c:v>
                </c:pt>
                <c:pt idx="1">
                  <c:v>Lack of sufficient language skills</c:v>
                </c:pt>
                <c:pt idx="2">
                  <c:v>Lack of support or information</c:v>
                </c:pt>
              </c:strCache>
            </c:strRef>
          </c:cat>
          <c:val>
            <c:numRef>
              <c:f>main_obstacles!$C$2:$C$4</c:f>
              <c:numCache>
                <c:formatCode>0.00%</c:formatCode>
                <c:ptCount val="3"/>
                <c:pt idx="0">
                  <c:v>0.18100000000000002</c:v>
                </c:pt>
                <c:pt idx="1">
                  <c:v>0.14000000000000001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89-A64A-A800-DD660EE33041}"/>
            </c:ext>
          </c:extLst>
        </c:ser>
        <c:ser>
          <c:idx val="2"/>
          <c:order val="2"/>
          <c:tx>
            <c:strRef>
              <c:f>main_obstacles!$D$1</c:f>
              <c:strCache>
                <c:ptCount val="1"/>
                <c:pt idx="0">
                  <c:v>Luxembourg (N=688)</c:v>
                </c:pt>
              </c:strCache>
            </c:strRef>
          </c:tx>
          <c:invertIfNegative val="0"/>
          <c:cat>
            <c:strRef>
              <c:f>main_obstacles!$A$2:$A$4</c:f>
              <c:strCache>
                <c:ptCount val="3"/>
                <c:pt idx="0">
                  <c:v>Lack of financial resources to move abroad</c:v>
                </c:pt>
                <c:pt idx="1">
                  <c:v>Lack of sufficient language skills</c:v>
                </c:pt>
                <c:pt idx="2">
                  <c:v>Lack of support or information</c:v>
                </c:pt>
              </c:strCache>
            </c:strRef>
          </c:cat>
          <c:val>
            <c:numRef>
              <c:f>main_obstacles!$D$2:$D$4</c:f>
              <c:numCache>
                <c:formatCode>0.00%</c:formatCode>
                <c:ptCount val="3"/>
                <c:pt idx="0">
                  <c:v>4.9000000000000009E-2</c:v>
                </c:pt>
                <c:pt idx="1">
                  <c:v>3.5999999999999997E-2</c:v>
                </c:pt>
                <c:pt idx="2">
                  <c:v>0.115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89-A64A-A800-DD660EE33041}"/>
            </c:ext>
          </c:extLst>
        </c:ser>
        <c:ser>
          <c:idx val="3"/>
          <c:order val="3"/>
          <c:tx>
            <c:strRef>
              <c:f>main_obstacles!$E$1</c:f>
              <c:strCache>
                <c:ptCount val="1"/>
                <c:pt idx="0">
                  <c:v>Norway (N=286)</c:v>
                </c:pt>
              </c:strCache>
            </c:strRef>
          </c:tx>
          <c:invertIfNegative val="0"/>
          <c:cat>
            <c:strRef>
              <c:f>main_obstacles!$A$2:$A$4</c:f>
              <c:strCache>
                <c:ptCount val="3"/>
                <c:pt idx="0">
                  <c:v>Lack of financial resources to move abroad</c:v>
                </c:pt>
                <c:pt idx="1">
                  <c:v>Lack of sufficient language skills</c:v>
                </c:pt>
                <c:pt idx="2">
                  <c:v>Lack of support or information</c:v>
                </c:pt>
              </c:strCache>
            </c:strRef>
          </c:cat>
          <c:val>
            <c:numRef>
              <c:f>main_obstacles!$E$2:$E$4</c:f>
              <c:numCache>
                <c:formatCode>0.00%</c:formatCode>
                <c:ptCount val="3"/>
                <c:pt idx="0">
                  <c:v>7.0000000000000021E-2</c:v>
                </c:pt>
                <c:pt idx="1">
                  <c:v>0.17100000000000001</c:v>
                </c:pt>
                <c:pt idx="2">
                  <c:v>0.12200000000000001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89-A64A-A800-DD660EE33041}"/>
            </c:ext>
          </c:extLst>
        </c:ser>
        <c:ser>
          <c:idx val="4"/>
          <c:order val="4"/>
          <c:tx>
            <c:strRef>
              <c:f>main_obstacles!$F$1</c:f>
              <c:strCache>
                <c:ptCount val="1"/>
                <c:pt idx="0">
                  <c:v>Romania (N=563)</c:v>
                </c:pt>
              </c:strCache>
            </c:strRef>
          </c:tx>
          <c:invertIfNegative val="0"/>
          <c:cat>
            <c:strRef>
              <c:f>main_obstacles!$A$2:$A$4</c:f>
              <c:strCache>
                <c:ptCount val="3"/>
                <c:pt idx="0">
                  <c:v>Lack of financial resources to move abroad</c:v>
                </c:pt>
                <c:pt idx="1">
                  <c:v>Lack of sufficient language skills</c:v>
                </c:pt>
                <c:pt idx="2">
                  <c:v>Lack of support or information</c:v>
                </c:pt>
              </c:strCache>
            </c:strRef>
          </c:cat>
          <c:val>
            <c:numRef>
              <c:f>main_obstacles!$F$2:$F$4</c:f>
              <c:numCache>
                <c:formatCode>0.00%</c:formatCode>
                <c:ptCount val="3"/>
                <c:pt idx="0">
                  <c:v>0.18800000000000003</c:v>
                </c:pt>
                <c:pt idx="1">
                  <c:v>0.15300000000000002</c:v>
                </c:pt>
                <c:pt idx="2">
                  <c:v>0.128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89-A64A-A800-DD660EE33041}"/>
            </c:ext>
          </c:extLst>
        </c:ser>
        <c:ser>
          <c:idx val="5"/>
          <c:order val="5"/>
          <c:tx>
            <c:strRef>
              <c:f>main_obstacles!$G$1</c:f>
              <c:strCache>
                <c:ptCount val="1"/>
                <c:pt idx="0">
                  <c:v>Spain (N=1417)</c:v>
                </c:pt>
              </c:strCache>
            </c:strRef>
          </c:tx>
          <c:invertIfNegative val="0"/>
          <c:cat>
            <c:strRef>
              <c:f>main_obstacles!$A$2:$A$4</c:f>
              <c:strCache>
                <c:ptCount val="3"/>
                <c:pt idx="0">
                  <c:v>Lack of financial resources to move abroad</c:v>
                </c:pt>
                <c:pt idx="1">
                  <c:v>Lack of sufficient language skills</c:v>
                </c:pt>
                <c:pt idx="2">
                  <c:v>Lack of support or information</c:v>
                </c:pt>
              </c:strCache>
            </c:strRef>
          </c:cat>
          <c:val>
            <c:numRef>
              <c:f>main_obstacles!$G$2:$G$4</c:f>
              <c:numCache>
                <c:formatCode>0.00%</c:formatCode>
                <c:ptCount val="3"/>
                <c:pt idx="0">
                  <c:v>0.20700000000000002</c:v>
                </c:pt>
                <c:pt idx="1">
                  <c:v>0.14600000000000002</c:v>
                </c:pt>
                <c:pt idx="2">
                  <c:v>0.14700000000000002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89-A64A-A800-DD660EE33041}"/>
            </c:ext>
          </c:extLst>
        </c:ser>
        <c:ser>
          <c:idx val="6"/>
          <c:order val="6"/>
          <c:tx>
            <c:strRef>
              <c:f>main_obstacles!$H$1</c:f>
              <c:strCache>
                <c:ptCount val="1"/>
                <c:pt idx="0">
                  <c:v>All (N=3785)</c:v>
                </c:pt>
              </c:strCache>
            </c:strRef>
          </c:tx>
          <c:invertIfNegative val="0"/>
          <c:cat>
            <c:strRef>
              <c:f>main_obstacles!$A$2:$A$4</c:f>
              <c:strCache>
                <c:ptCount val="3"/>
                <c:pt idx="0">
                  <c:v>Lack of financial resources to move abroad</c:v>
                </c:pt>
                <c:pt idx="1">
                  <c:v>Lack of sufficient language skills</c:v>
                </c:pt>
                <c:pt idx="2">
                  <c:v>Lack of support or information</c:v>
                </c:pt>
              </c:strCache>
            </c:strRef>
          </c:cat>
          <c:val>
            <c:numRef>
              <c:f>main_obstacles!$H$2:$H$4</c:f>
              <c:numCache>
                <c:formatCode>0.00%</c:formatCode>
                <c:ptCount val="3"/>
                <c:pt idx="0">
                  <c:v>0.14600000000000002</c:v>
                </c:pt>
                <c:pt idx="1">
                  <c:v>0.13300000000000001</c:v>
                </c:pt>
                <c:pt idx="2">
                  <c:v>0.13300000000000001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89-A64A-A800-DD660EE330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437248"/>
        <c:axId val="168438784"/>
      </c:barChart>
      <c:catAx>
        <c:axId val="168437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8438784"/>
        <c:crosses val="autoZero"/>
        <c:auto val="1"/>
        <c:lblAlgn val="ctr"/>
        <c:lblOffset val="100"/>
        <c:noMultiLvlLbl val="0"/>
      </c:catAx>
      <c:valAx>
        <c:axId val="168438784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4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1684372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hu-HU" sz="1800" b="1" i="0" u="none" strike="noStrike" baseline="0" dirty="0"/>
              <a:t>Main </a:t>
            </a:r>
            <a:r>
              <a:rPr lang="hu-HU" sz="1800" b="1" i="0" u="none" strike="noStrike" baseline="0" dirty="0" err="1"/>
              <a:t>obstacles</a:t>
            </a:r>
            <a:r>
              <a:rPr lang="hu-HU" sz="1800" b="1" i="0" u="none" strike="noStrike" baseline="0" dirty="0"/>
              <a:t>; % of </a:t>
            </a:r>
            <a:r>
              <a:rPr lang="hu-HU" sz="1800" b="1" i="0" u="none" strike="noStrike" baseline="0" dirty="0" err="1"/>
              <a:t>yes</a:t>
            </a:r>
            <a:endParaRPr lang="hu-HU" dirty="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main_obstacles!$T$2</c:f>
              <c:strCache>
                <c:ptCount val="1"/>
                <c:pt idx="0">
                  <c:v>Germany (N=616)</c:v>
                </c:pt>
              </c:strCache>
            </c:strRef>
          </c:tx>
          <c:invertIfNegative val="0"/>
          <c:cat>
            <c:strRef>
              <c:f>main_obstacles!$S$3:$S$5</c:f>
              <c:strCache>
                <c:ptCount val="3"/>
                <c:pt idx="0">
                  <c:v>I did not experience any barrier or difficulty</c:v>
                </c:pt>
                <c:pt idx="1">
                  <c:v>Psychological well-being</c:v>
                </c:pt>
                <c:pt idx="2">
                  <c:v>Obstacles or differences in recognition of qualifications</c:v>
                </c:pt>
              </c:strCache>
            </c:strRef>
          </c:cat>
          <c:val>
            <c:numRef>
              <c:f>main_obstacles!$T$3:$T$5</c:f>
              <c:numCache>
                <c:formatCode>0.00%</c:formatCode>
                <c:ptCount val="3"/>
                <c:pt idx="0">
                  <c:v>0.14600000000000002</c:v>
                </c:pt>
                <c:pt idx="1">
                  <c:v>8.6000000000000021E-2</c:v>
                </c:pt>
                <c:pt idx="2">
                  <c:v>1.6000000000000004E-2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12-C741-B85D-62D677E6F91F}"/>
            </c:ext>
          </c:extLst>
        </c:ser>
        <c:ser>
          <c:idx val="1"/>
          <c:order val="1"/>
          <c:tx>
            <c:strRef>
              <c:f>main_obstacles!$U$2</c:f>
              <c:strCache>
                <c:ptCount val="1"/>
                <c:pt idx="0">
                  <c:v>Hungary (N=215)</c:v>
                </c:pt>
              </c:strCache>
            </c:strRef>
          </c:tx>
          <c:invertIfNegative val="0"/>
          <c:cat>
            <c:strRef>
              <c:f>main_obstacles!$S$3:$S$5</c:f>
              <c:strCache>
                <c:ptCount val="3"/>
                <c:pt idx="0">
                  <c:v>I did not experience any barrier or difficulty</c:v>
                </c:pt>
                <c:pt idx="1">
                  <c:v>Psychological well-being</c:v>
                </c:pt>
                <c:pt idx="2">
                  <c:v>Obstacles or differences in recognition of qualifications</c:v>
                </c:pt>
              </c:strCache>
            </c:strRef>
          </c:cat>
          <c:val>
            <c:numRef>
              <c:f>main_obstacles!$U$3:$U$5</c:f>
              <c:numCache>
                <c:formatCode>0.00%</c:formatCode>
                <c:ptCount val="3"/>
                <c:pt idx="0">
                  <c:v>0.10700000000000001</c:v>
                </c:pt>
                <c:pt idx="1">
                  <c:v>9.8000000000000018E-2</c:v>
                </c:pt>
                <c:pt idx="2">
                  <c:v>6.000000000000001E-3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12-C741-B85D-62D677E6F91F}"/>
            </c:ext>
          </c:extLst>
        </c:ser>
        <c:ser>
          <c:idx val="2"/>
          <c:order val="2"/>
          <c:tx>
            <c:strRef>
              <c:f>main_obstacles!$V$2</c:f>
              <c:strCache>
                <c:ptCount val="1"/>
                <c:pt idx="0">
                  <c:v>Luxembourg (N=688)</c:v>
                </c:pt>
              </c:strCache>
            </c:strRef>
          </c:tx>
          <c:invertIfNegative val="0"/>
          <c:cat>
            <c:strRef>
              <c:f>main_obstacles!$S$3:$S$5</c:f>
              <c:strCache>
                <c:ptCount val="3"/>
                <c:pt idx="0">
                  <c:v>I did not experience any barrier or difficulty</c:v>
                </c:pt>
                <c:pt idx="1">
                  <c:v>Psychological well-being</c:v>
                </c:pt>
                <c:pt idx="2">
                  <c:v>Obstacles or differences in recognition of qualifications</c:v>
                </c:pt>
              </c:strCache>
            </c:strRef>
          </c:cat>
          <c:val>
            <c:numRef>
              <c:f>main_obstacles!$V$3:$V$5</c:f>
              <c:numCache>
                <c:formatCode>0.00%</c:formatCode>
                <c:ptCount val="3"/>
                <c:pt idx="0">
                  <c:v>0.251</c:v>
                </c:pt>
                <c:pt idx="1">
                  <c:v>0.15400000000000003</c:v>
                </c:pt>
                <c:pt idx="2">
                  <c:v>1.9000000000000003E-2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12-C741-B85D-62D677E6F91F}"/>
            </c:ext>
          </c:extLst>
        </c:ser>
        <c:ser>
          <c:idx val="3"/>
          <c:order val="3"/>
          <c:tx>
            <c:strRef>
              <c:f>main_obstacles!$W$2</c:f>
              <c:strCache>
                <c:ptCount val="1"/>
                <c:pt idx="0">
                  <c:v>Norway (N=286)</c:v>
                </c:pt>
              </c:strCache>
            </c:strRef>
          </c:tx>
          <c:invertIfNegative val="0"/>
          <c:cat>
            <c:strRef>
              <c:f>main_obstacles!$S$3:$S$5</c:f>
              <c:strCache>
                <c:ptCount val="3"/>
                <c:pt idx="0">
                  <c:v>I did not experience any barrier or difficulty</c:v>
                </c:pt>
                <c:pt idx="1">
                  <c:v>Psychological well-being</c:v>
                </c:pt>
                <c:pt idx="2">
                  <c:v>Obstacles or differences in recognition of qualifications</c:v>
                </c:pt>
              </c:strCache>
            </c:strRef>
          </c:cat>
          <c:val>
            <c:numRef>
              <c:f>main_obstacles!$W$3:$W$5</c:f>
              <c:numCache>
                <c:formatCode>0.00%</c:formatCode>
                <c:ptCount val="3"/>
                <c:pt idx="0">
                  <c:v>0.15700000000000003</c:v>
                </c:pt>
                <c:pt idx="1">
                  <c:v>0.15700000000000003</c:v>
                </c:pt>
                <c:pt idx="2">
                  <c:v>5.000000000000001E-3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12-C741-B85D-62D677E6F91F}"/>
            </c:ext>
          </c:extLst>
        </c:ser>
        <c:ser>
          <c:idx val="4"/>
          <c:order val="4"/>
          <c:tx>
            <c:strRef>
              <c:f>main_obstacles!$X$2</c:f>
              <c:strCache>
                <c:ptCount val="1"/>
                <c:pt idx="0">
                  <c:v>Romania (N=563)</c:v>
                </c:pt>
              </c:strCache>
            </c:strRef>
          </c:tx>
          <c:invertIfNegative val="0"/>
          <c:cat>
            <c:strRef>
              <c:f>main_obstacles!$S$3:$S$5</c:f>
              <c:strCache>
                <c:ptCount val="3"/>
                <c:pt idx="0">
                  <c:v>I did not experience any barrier or difficulty</c:v>
                </c:pt>
                <c:pt idx="1">
                  <c:v>Psychological well-being</c:v>
                </c:pt>
                <c:pt idx="2">
                  <c:v>Obstacles or differences in recognition of qualifications</c:v>
                </c:pt>
              </c:strCache>
            </c:strRef>
          </c:cat>
          <c:val>
            <c:numRef>
              <c:f>main_obstacles!$X$3:$X$5</c:f>
              <c:numCache>
                <c:formatCode>0.00%</c:formatCode>
                <c:ptCount val="3"/>
                <c:pt idx="0">
                  <c:v>0.112</c:v>
                </c:pt>
                <c:pt idx="1">
                  <c:v>0.14600000000000002</c:v>
                </c:pt>
                <c:pt idx="2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12-C741-B85D-62D677E6F91F}"/>
            </c:ext>
          </c:extLst>
        </c:ser>
        <c:ser>
          <c:idx val="5"/>
          <c:order val="5"/>
          <c:tx>
            <c:strRef>
              <c:f>main_obstacles!$Y$2</c:f>
              <c:strCache>
                <c:ptCount val="1"/>
                <c:pt idx="0">
                  <c:v>Spain (N=1417)</c:v>
                </c:pt>
              </c:strCache>
            </c:strRef>
          </c:tx>
          <c:invertIfNegative val="0"/>
          <c:cat>
            <c:strRef>
              <c:f>main_obstacles!$S$3:$S$5</c:f>
              <c:strCache>
                <c:ptCount val="3"/>
                <c:pt idx="0">
                  <c:v>I did not experience any barrier or difficulty</c:v>
                </c:pt>
                <c:pt idx="1">
                  <c:v>Psychological well-being</c:v>
                </c:pt>
                <c:pt idx="2">
                  <c:v>Obstacles or differences in recognition of qualifications</c:v>
                </c:pt>
              </c:strCache>
            </c:strRef>
          </c:cat>
          <c:val>
            <c:numRef>
              <c:f>main_obstacles!$Y$3:$Y$5</c:f>
              <c:numCache>
                <c:formatCode>0.00%</c:formatCode>
                <c:ptCount val="3"/>
                <c:pt idx="0">
                  <c:v>7.0000000000000021E-2</c:v>
                </c:pt>
                <c:pt idx="1">
                  <c:v>0.10600000000000001</c:v>
                </c:pt>
                <c:pt idx="2">
                  <c:v>3.9000000000000007E-2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12-C741-B85D-62D677E6F91F}"/>
            </c:ext>
          </c:extLst>
        </c:ser>
        <c:ser>
          <c:idx val="6"/>
          <c:order val="6"/>
          <c:tx>
            <c:strRef>
              <c:f>main_obstacles!$Z$2</c:f>
              <c:strCache>
                <c:ptCount val="1"/>
                <c:pt idx="0">
                  <c:v>All (N=3785)</c:v>
                </c:pt>
              </c:strCache>
            </c:strRef>
          </c:tx>
          <c:invertIfNegative val="0"/>
          <c:cat>
            <c:strRef>
              <c:f>main_obstacles!$S$3:$S$5</c:f>
              <c:strCache>
                <c:ptCount val="3"/>
                <c:pt idx="0">
                  <c:v>I did not experience any barrier or difficulty</c:v>
                </c:pt>
                <c:pt idx="1">
                  <c:v>Psychological well-being</c:v>
                </c:pt>
                <c:pt idx="2">
                  <c:v>Obstacles or differences in recognition of qualifications</c:v>
                </c:pt>
              </c:strCache>
            </c:strRef>
          </c:cat>
          <c:val>
            <c:numRef>
              <c:f>main_obstacles!$Z$3:$Z$5</c:f>
              <c:numCache>
                <c:formatCode>0.00%</c:formatCode>
                <c:ptCount val="3"/>
                <c:pt idx="0">
                  <c:v>0.13</c:v>
                </c:pt>
                <c:pt idx="1">
                  <c:v>0.12100000000000001</c:v>
                </c:pt>
                <c:pt idx="2">
                  <c:v>9.7000000000000003E-2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B12-C741-B85D-62D677E6F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8493056"/>
        <c:axId val="168494592"/>
      </c:barChart>
      <c:catAx>
        <c:axId val="1684930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8494592"/>
        <c:crosses val="autoZero"/>
        <c:auto val="1"/>
        <c:lblAlgn val="ctr"/>
        <c:lblOffset val="100"/>
        <c:noMultiLvlLbl val="0"/>
      </c:catAx>
      <c:valAx>
        <c:axId val="16849459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2000"/>
                </a:schemeClr>
              </a:solidFill>
            </a:ln>
          </c:spPr>
        </c:majorGridlines>
        <c:numFmt formatCode="0%" sourceLinked="0"/>
        <c:majorTickMark val="none"/>
        <c:minorTickMark val="none"/>
        <c:tickLblPos val="nextTo"/>
        <c:spPr>
          <a:ln w="9525">
            <a:noFill/>
          </a:ln>
        </c:spPr>
        <c:crossAx val="16849305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4CD220-6DD0-E147-811E-17DC843D30BD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71D96E-BAE4-DE4C-B4A7-675BC6B85201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student mobility</a:t>
          </a:r>
        </a:p>
      </dgm:t>
    </dgm:pt>
    <dgm:pt modelId="{A515B89A-F099-684E-9B2C-E818FB1E4205}" type="parTrans" cxnId="{468E9002-D015-B744-9151-FE2388B652F7}">
      <dgm:prSet/>
      <dgm:spPr/>
      <dgm:t>
        <a:bodyPr/>
        <a:lstStyle/>
        <a:p>
          <a:endParaRPr lang="en-US"/>
        </a:p>
      </dgm:t>
    </dgm:pt>
    <dgm:pt modelId="{C51B1D3F-E09E-5D45-8E04-75C7AE19802D}" type="sibTrans" cxnId="{468E9002-D015-B744-9151-FE2388B652F7}">
      <dgm:prSet/>
      <dgm:spPr/>
      <dgm:t>
        <a:bodyPr/>
        <a:lstStyle/>
        <a:p>
          <a:endParaRPr lang="en-US"/>
        </a:p>
      </dgm:t>
    </dgm:pt>
    <dgm:pt modelId="{52B22417-3473-3843-8387-4B0FC9E3F6E2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degree mobility</a:t>
          </a:r>
        </a:p>
      </dgm:t>
    </dgm:pt>
    <dgm:pt modelId="{45A2530D-BB70-1C48-BE14-88EB545B6A74}" type="parTrans" cxnId="{3C874662-1D63-F441-B97B-DCD0A70503FA}">
      <dgm:prSet/>
      <dgm:spPr/>
      <dgm:t>
        <a:bodyPr/>
        <a:lstStyle/>
        <a:p>
          <a:endParaRPr lang="en-US"/>
        </a:p>
      </dgm:t>
    </dgm:pt>
    <dgm:pt modelId="{A50D076B-66E2-D64F-B01F-CE88DF2D429C}" type="sibTrans" cxnId="{3C874662-1D63-F441-B97B-DCD0A70503FA}">
      <dgm:prSet/>
      <dgm:spPr/>
      <dgm:t>
        <a:bodyPr/>
        <a:lstStyle/>
        <a:p>
          <a:endParaRPr lang="en-US"/>
        </a:p>
      </dgm:t>
    </dgm:pt>
    <dgm:pt modelId="{BEE11D9F-A140-6C4B-A1E7-D648179CC45A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credit mobility</a:t>
          </a:r>
        </a:p>
      </dgm:t>
    </dgm:pt>
    <dgm:pt modelId="{21DB4573-EB31-F144-86FF-AFDD5F40DA14}" type="parTrans" cxnId="{3C1E49F1-3D70-884A-B480-C943E4679401}">
      <dgm:prSet/>
      <dgm:spPr/>
      <dgm:t>
        <a:bodyPr/>
        <a:lstStyle/>
        <a:p>
          <a:endParaRPr lang="en-US"/>
        </a:p>
      </dgm:t>
    </dgm:pt>
    <dgm:pt modelId="{391104AA-418B-FD4C-955D-BA37258F9895}" type="sibTrans" cxnId="{3C1E49F1-3D70-884A-B480-C943E4679401}">
      <dgm:prSet/>
      <dgm:spPr/>
      <dgm:t>
        <a:bodyPr/>
        <a:lstStyle/>
        <a:p>
          <a:endParaRPr lang="en-US"/>
        </a:p>
      </dgm:t>
    </dgm:pt>
    <dgm:pt modelId="{2A3030CB-ABE4-2848-B50B-F5FB5FCEEB59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part of programme abroad</a:t>
          </a:r>
        </a:p>
      </dgm:t>
    </dgm:pt>
    <dgm:pt modelId="{3CD05C3E-8D0B-4C44-990B-AEC6EB128744}" type="parTrans" cxnId="{ACF16ACD-246A-C748-A51E-B7DB75BF9853}">
      <dgm:prSet/>
      <dgm:spPr/>
      <dgm:t>
        <a:bodyPr/>
        <a:lstStyle/>
        <a:p>
          <a:endParaRPr lang="en-US"/>
        </a:p>
      </dgm:t>
    </dgm:pt>
    <dgm:pt modelId="{A0309F6A-9B7A-3142-9358-FE8B6C28D67E}" type="sibTrans" cxnId="{ACF16ACD-246A-C748-A51E-B7DB75BF9853}">
      <dgm:prSet/>
      <dgm:spPr/>
      <dgm:t>
        <a:bodyPr/>
        <a:lstStyle/>
        <a:p>
          <a:endParaRPr lang="en-US"/>
        </a:p>
      </dgm:t>
    </dgm:pt>
    <dgm:pt modelId="{81CFDE23-78F6-4E43-BAF6-39E9C45B2B77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complete programme abroad</a:t>
          </a:r>
        </a:p>
      </dgm:t>
    </dgm:pt>
    <dgm:pt modelId="{39F14E25-5133-0048-A1B1-3C36E61FF133}" type="sibTrans" cxnId="{98D26AF9-2963-5D40-BC3A-B9FA20A154D2}">
      <dgm:prSet/>
      <dgm:spPr/>
      <dgm:t>
        <a:bodyPr/>
        <a:lstStyle/>
        <a:p>
          <a:endParaRPr lang="en-US"/>
        </a:p>
      </dgm:t>
    </dgm:pt>
    <dgm:pt modelId="{7F0FA96E-3627-E748-80F9-EF0D7B49A41A}" type="parTrans" cxnId="{98D26AF9-2963-5D40-BC3A-B9FA20A154D2}">
      <dgm:prSet/>
      <dgm:spPr/>
      <dgm:t>
        <a:bodyPr/>
        <a:lstStyle/>
        <a:p>
          <a:endParaRPr lang="en-US"/>
        </a:p>
      </dgm:t>
    </dgm:pt>
    <dgm:pt modelId="{1852AB0B-CEAE-234E-A863-92C6BF98D99F}" type="pres">
      <dgm:prSet presAssocID="{F24CD220-6DD0-E147-811E-17DC843D30B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1F33437-DE7D-3D4E-AE1F-995D1EEFB816}" type="pres">
      <dgm:prSet presAssocID="{1C71D96E-BAE4-DE4C-B4A7-675BC6B85201}" presName="vertOne" presStyleCnt="0"/>
      <dgm:spPr/>
    </dgm:pt>
    <dgm:pt modelId="{3FE2A659-A122-4841-9C9A-2858C5662B7F}" type="pres">
      <dgm:prSet presAssocID="{1C71D96E-BAE4-DE4C-B4A7-675BC6B85201}" presName="txOne" presStyleLbl="node0" presStyleIdx="0" presStyleCnt="1" custLinFactNeighborX="-36" custLinFactNeighborY="-628">
        <dgm:presLayoutVars>
          <dgm:chPref val="3"/>
        </dgm:presLayoutVars>
      </dgm:prSet>
      <dgm:spPr/>
    </dgm:pt>
    <dgm:pt modelId="{996E2F9C-DDE1-F342-99FD-00CDD25C0157}" type="pres">
      <dgm:prSet presAssocID="{1C71D96E-BAE4-DE4C-B4A7-675BC6B85201}" presName="parTransOne" presStyleCnt="0"/>
      <dgm:spPr/>
    </dgm:pt>
    <dgm:pt modelId="{8E290C4F-A002-BF43-8101-BBE8AF06C992}" type="pres">
      <dgm:prSet presAssocID="{1C71D96E-BAE4-DE4C-B4A7-675BC6B85201}" presName="horzOne" presStyleCnt="0"/>
      <dgm:spPr/>
    </dgm:pt>
    <dgm:pt modelId="{5E514709-D5CC-574B-9EFF-827594419A52}" type="pres">
      <dgm:prSet presAssocID="{52B22417-3473-3843-8387-4B0FC9E3F6E2}" presName="vertTwo" presStyleCnt="0"/>
      <dgm:spPr/>
    </dgm:pt>
    <dgm:pt modelId="{48215AD2-216D-7044-8450-6BA00F88357E}" type="pres">
      <dgm:prSet presAssocID="{52B22417-3473-3843-8387-4B0FC9E3F6E2}" presName="txTwo" presStyleLbl="node2" presStyleIdx="0" presStyleCnt="2" custScaleX="161314">
        <dgm:presLayoutVars>
          <dgm:chPref val="3"/>
        </dgm:presLayoutVars>
      </dgm:prSet>
      <dgm:spPr/>
    </dgm:pt>
    <dgm:pt modelId="{543276B3-C654-9A46-80C3-11E594A8489B}" type="pres">
      <dgm:prSet presAssocID="{52B22417-3473-3843-8387-4B0FC9E3F6E2}" presName="parTransTwo" presStyleCnt="0"/>
      <dgm:spPr/>
    </dgm:pt>
    <dgm:pt modelId="{294343B0-670E-8C43-84D9-EEA61114AA0E}" type="pres">
      <dgm:prSet presAssocID="{52B22417-3473-3843-8387-4B0FC9E3F6E2}" presName="horzTwo" presStyleCnt="0"/>
      <dgm:spPr/>
    </dgm:pt>
    <dgm:pt modelId="{5B15870A-E7F6-D245-9EB2-1518FB402000}" type="pres">
      <dgm:prSet presAssocID="{81CFDE23-78F6-4E43-BAF6-39E9C45B2B77}" presName="vertThree" presStyleCnt="0"/>
      <dgm:spPr/>
    </dgm:pt>
    <dgm:pt modelId="{A9026637-8EF3-3241-87D7-8D6123AC53CB}" type="pres">
      <dgm:prSet presAssocID="{81CFDE23-78F6-4E43-BAF6-39E9C45B2B77}" presName="txThree" presStyleLbl="node3" presStyleIdx="0" presStyleCnt="2" custScaleX="146894" custLinFactNeighborX="1838" custLinFactNeighborY="120">
        <dgm:presLayoutVars>
          <dgm:chPref val="3"/>
        </dgm:presLayoutVars>
      </dgm:prSet>
      <dgm:spPr/>
    </dgm:pt>
    <dgm:pt modelId="{B4393E43-F465-EF46-BD74-BBB79BCD77D6}" type="pres">
      <dgm:prSet presAssocID="{81CFDE23-78F6-4E43-BAF6-39E9C45B2B77}" presName="horzThree" presStyleCnt="0"/>
      <dgm:spPr/>
    </dgm:pt>
    <dgm:pt modelId="{E8A3775B-6663-8D44-91EA-BF539582A8F8}" type="pres">
      <dgm:prSet presAssocID="{A50D076B-66E2-D64F-B01F-CE88DF2D429C}" presName="sibSpaceTwo" presStyleCnt="0"/>
      <dgm:spPr/>
    </dgm:pt>
    <dgm:pt modelId="{7D0B0F16-9CEA-E542-9DD2-33142CACD10C}" type="pres">
      <dgm:prSet presAssocID="{BEE11D9F-A140-6C4B-A1E7-D648179CC45A}" presName="vertTwo" presStyleCnt="0"/>
      <dgm:spPr/>
    </dgm:pt>
    <dgm:pt modelId="{E2CCE211-D65A-4E47-8E73-C5542CABF176}" type="pres">
      <dgm:prSet presAssocID="{BEE11D9F-A140-6C4B-A1E7-D648179CC45A}" presName="txTwo" presStyleLbl="node2" presStyleIdx="1" presStyleCnt="2" custScaleX="162668">
        <dgm:presLayoutVars>
          <dgm:chPref val="3"/>
        </dgm:presLayoutVars>
      </dgm:prSet>
      <dgm:spPr/>
    </dgm:pt>
    <dgm:pt modelId="{675D2E6E-57CD-5A48-9A9A-6D660535C958}" type="pres">
      <dgm:prSet presAssocID="{BEE11D9F-A140-6C4B-A1E7-D648179CC45A}" presName="parTransTwo" presStyleCnt="0"/>
      <dgm:spPr/>
    </dgm:pt>
    <dgm:pt modelId="{B976F61F-354B-2F46-B035-C2CFBFC25F11}" type="pres">
      <dgm:prSet presAssocID="{BEE11D9F-A140-6C4B-A1E7-D648179CC45A}" presName="horzTwo" presStyleCnt="0"/>
      <dgm:spPr/>
    </dgm:pt>
    <dgm:pt modelId="{982F2FBB-B142-3849-94B9-030B1F84D8A3}" type="pres">
      <dgm:prSet presAssocID="{2A3030CB-ABE4-2848-B50B-F5FB5FCEEB59}" presName="vertThree" presStyleCnt="0"/>
      <dgm:spPr/>
    </dgm:pt>
    <dgm:pt modelId="{EE116016-35E4-784A-8C24-963740ADE7AC}" type="pres">
      <dgm:prSet presAssocID="{2A3030CB-ABE4-2848-B50B-F5FB5FCEEB59}" presName="txThree" presStyleLbl="node3" presStyleIdx="1" presStyleCnt="2" custScaleX="162908">
        <dgm:presLayoutVars>
          <dgm:chPref val="3"/>
        </dgm:presLayoutVars>
      </dgm:prSet>
      <dgm:spPr/>
    </dgm:pt>
    <dgm:pt modelId="{D966370D-C2B9-504E-8BBF-4B8DEA443582}" type="pres">
      <dgm:prSet presAssocID="{2A3030CB-ABE4-2848-B50B-F5FB5FCEEB59}" presName="horzThree" presStyleCnt="0"/>
      <dgm:spPr/>
    </dgm:pt>
  </dgm:ptLst>
  <dgm:cxnLst>
    <dgm:cxn modelId="{468E9002-D015-B744-9151-FE2388B652F7}" srcId="{F24CD220-6DD0-E147-811E-17DC843D30BD}" destId="{1C71D96E-BAE4-DE4C-B4A7-675BC6B85201}" srcOrd="0" destOrd="0" parTransId="{A515B89A-F099-684E-9B2C-E818FB1E4205}" sibTransId="{C51B1D3F-E09E-5D45-8E04-75C7AE19802D}"/>
    <dgm:cxn modelId="{BC08F218-1648-4469-9A98-EDED28AC965F}" type="presOf" srcId="{52B22417-3473-3843-8387-4B0FC9E3F6E2}" destId="{48215AD2-216D-7044-8450-6BA00F88357E}" srcOrd="0" destOrd="0" presId="urn:microsoft.com/office/officeart/2005/8/layout/hierarchy4"/>
    <dgm:cxn modelId="{50F0C92A-1B12-4C61-9519-5471B5B25365}" type="presOf" srcId="{1C71D96E-BAE4-DE4C-B4A7-675BC6B85201}" destId="{3FE2A659-A122-4841-9C9A-2858C5662B7F}" srcOrd="0" destOrd="0" presId="urn:microsoft.com/office/officeart/2005/8/layout/hierarchy4"/>
    <dgm:cxn modelId="{8FEA1630-24F6-4889-BE9A-26649DF5B50B}" type="presOf" srcId="{F24CD220-6DD0-E147-811E-17DC843D30BD}" destId="{1852AB0B-CEAE-234E-A863-92C6BF98D99F}" srcOrd="0" destOrd="0" presId="urn:microsoft.com/office/officeart/2005/8/layout/hierarchy4"/>
    <dgm:cxn modelId="{996F4F42-F4C0-42D9-9E4C-B3D682C6278B}" type="presOf" srcId="{2A3030CB-ABE4-2848-B50B-F5FB5FCEEB59}" destId="{EE116016-35E4-784A-8C24-963740ADE7AC}" srcOrd="0" destOrd="0" presId="urn:microsoft.com/office/officeart/2005/8/layout/hierarchy4"/>
    <dgm:cxn modelId="{3C874662-1D63-F441-B97B-DCD0A70503FA}" srcId="{1C71D96E-BAE4-DE4C-B4A7-675BC6B85201}" destId="{52B22417-3473-3843-8387-4B0FC9E3F6E2}" srcOrd="0" destOrd="0" parTransId="{45A2530D-BB70-1C48-BE14-88EB545B6A74}" sibTransId="{A50D076B-66E2-D64F-B01F-CE88DF2D429C}"/>
    <dgm:cxn modelId="{87B5DB78-D6E4-4FB9-9203-26FC0418C5CE}" type="presOf" srcId="{BEE11D9F-A140-6C4B-A1E7-D648179CC45A}" destId="{E2CCE211-D65A-4E47-8E73-C5542CABF176}" srcOrd="0" destOrd="0" presId="urn:microsoft.com/office/officeart/2005/8/layout/hierarchy4"/>
    <dgm:cxn modelId="{5C718FA5-DB16-45EE-AD43-C20B9779F046}" type="presOf" srcId="{81CFDE23-78F6-4E43-BAF6-39E9C45B2B77}" destId="{A9026637-8EF3-3241-87D7-8D6123AC53CB}" srcOrd="0" destOrd="0" presId="urn:microsoft.com/office/officeart/2005/8/layout/hierarchy4"/>
    <dgm:cxn modelId="{ACF16ACD-246A-C748-A51E-B7DB75BF9853}" srcId="{BEE11D9F-A140-6C4B-A1E7-D648179CC45A}" destId="{2A3030CB-ABE4-2848-B50B-F5FB5FCEEB59}" srcOrd="0" destOrd="0" parTransId="{3CD05C3E-8D0B-4C44-990B-AEC6EB128744}" sibTransId="{A0309F6A-9B7A-3142-9358-FE8B6C28D67E}"/>
    <dgm:cxn modelId="{3C1E49F1-3D70-884A-B480-C943E4679401}" srcId="{1C71D96E-BAE4-DE4C-B4A7-675BC6B85201}" destId="{BEE11D9F-A140-6C4B-A1E7-D648179CC45A}" srcOrd="1" destOrd="0" parTransId="{21DB4573-EB31-F144-86FF-AFDD5F40DA14}" sibTransId="{391104AA-418B-FD4C-955D-BA37258F9895}"/>
    <dgm:cxn modelId="{98D26AF9-2963-5D40-BC3A-B9FA20A154D2}" srcId="{52B22417-3473-3843-8387-4B0FC9E3F6E2}" destId="{81CFDE23-78F6-4E43-BAF6-39E9C45B2B77}" srcOrd="0" destOrd="0" parTransId="{7F0FA96E-3627-E748-80F9-EF0D7B49A41A}" sibTransId="{39F14E25-5133-0048-A1B1-3C36E61FF133}"/>
    <dgm:cxn modelId="{E2E6CBAE-2485-47AD-852E-F9D92D15542D}" type="presParOf" srcId="{1852AB0B-CEAE-234E-A863-92C6BF98D99F}" destId="{71F33437-DE7D-3D4E-AE1F-995D1EEFB816}" srcOrd="0" destOrd="0" presId="urn:microsoft.com/office/officeart/2005/8/layout/hierarchy4"/>
    <dgm:cxn modelId="{126180FE-85BB-427A-AFBE-99BA55F7C0BA}" type="presParOf" srcId="{71F33437-DE7D-3D4E-AE1F-995D1EEFB816}" destId="{3FE2A659-A122-4841-9C9A-2858C5662B7F}" srcOrd="0" destOrd="0" presId="urn:microsoft.com/office/officeart/2005/8/layout/hierarchy4"/>
    <dgm:cxn modelId="{0DE96368-B4CC-4C2C-A68D-2C64B38ED1C8}" type="presParOf" srcId="{71F33437-DE7D-3D4E-AE1F-995D1EEFB816}" destId="{996E2F9C-DDE1-F342-99FD-00CDD25C0157}" srcOrd="1" destOrd="0" presId="urn:microsoft.com/office/officeart/2005/8/layout/hierarchy4"/>
    <dgm:cxn modelId="{0985B8CB-428D-4402-94EC-2DD9885711B6}" type="presParOf" srcId="{71F33437-DE7D-3D4E-AE1F-995D1EEFB816}" destId="{8E290C4F-A002-BF43-8101-BBE8AF06C992}" srcOrd="2" destOrd="0" presId="urn:microsoft.com/office/officeart/2005/8/layout/hierarchy4"/>
    <dgm:cxn modelId="{F80500A8-3439-4C44-B038-D56FF0F5ED3E}" type="presParOf" srcId="{8E290C4F-A002-BF43-8101-BBE8AF06C992}" destId="{5E514709-D5CC-574B-9EFF-827594419A52}" srcOrd="0" destOrd="0" presId="urn:microsoft.com/office/officeart/2005/8/layout/hierarchy4"/>
    <dgm:cxn modelId="{57525CD3-FF83-458B-9D54-B75EA0EE4C25}" type="presParOf" srcId="{5E514709-D5CC-574B-9EFF-827594419A52}" destId="{48215AD2-216D-7044-8450-6BA00F88357E}" srcOrd="0" destOrd="0" presId="urn:microsoft.com/office/officeart/2005/8/layout/hierarchy4"/>
    <dgm:cxn modelId="{1E004A9E-8CEC-4572-934F-FEBD59215675}" type="presParOf" srcId="{5E514709-D5CC-574B-9EFF-827594419A52}" destId="{543276B3-C654-9A46-80C3-11E594A8489B}" srcOrd="1" destOrd="0" presId="urn:microsoft.com/office/officeart/2005/8/layout/hierarchy4"/>
    <dgm:cxn modelId="{9D99388B-91B9-468D-98E6-6BC716FE8E2C}" type="presParOf" srcId="{5E514709-D5CC-574B-9EFF-827594419A52}" destId="{294343B0-670E-8C43-84D9-EEA61114AA0E}" srcOrd="2" destOrd="0" presId="urn:microsoft.com/office/officeart/2005/8/layout/hierarchy4"/>
    <dgm:cxn modelId="{07CC17E4-689E-49E4-AA44-471BCB4D9E5F}" type="presParOf" srcId="{294343B0-670E-8C43-84D9-EEA61114AA0E}" destId="{5B15870A-E7F6-D245-9EB2-1518FB402000}" srcOrd="0" destOrd="0" presId="urn:microsoft.com/office/officeart/2005/8/layout/hierarchy4"/>
    <dgm:cxn modelId="{660DA829-783A-485A-BDA5-CF4DDB1E9903}" type="presParOf" srcId="{5B15870A-E7F6-D245-9EB2-1518FB402000}" destId="{A9026637-8EF3-3241-87D7-8D6123AC53CB}" srcOrd="0" destOrd="0" presId="urn:microsoft.com/office/officeart/2005/8/layout/hierarchy4"/>
    <dgm:cxn modelId="{D9FF2F8A-560F-4636-81EE-3362F02BD85C}" type="presParOf" srcId="{5B15870A-E7F6-D245-9EB2-1518FB402000}" destId="{B4393E43-F465-EF46-BD74-BBB79BCD77D6}" srcOrd="1" destOrd="0" presId="urn:microsoft.com/office/officeart/2005/8/layout/hierarchy4"/>
    <dgm:cxn modelId="{231D5698-AFFD-451A-B7DE-5C749907B6AC}" type="presParOf" srcId="{8E290C4F-A002-BF43-8101-BBE8AF06C992}" destId="{E8A3775B-6663-8D44-91EA-BF539582A8F8}" srcOrd="1" destOrd="0" presId="urn:microsoft.com/office/officeart/2005/8/layout/hierarchy4"/>
    <dgm:cxn modelId="{CD1560A6-D136-4B23-90A4-8F5A926B10DF}" type="presParOf" srcId="{8E290C4F-A002-BF43-8101-BBE8AF06C992}" destId="{7D0B0F16-9CEA-E542-9DD2-33142CACD10C}" srcOrd="2" destOrd="0" presId="urn:microsoft.com/office/officeart/2005/8/layout/hierarchy4"/>
    <dgm:cxn modelId="{31A896CB-FB51-4CA2-A2FA-250FEFB60D4C}" type="presParOf" srcId="{7D0B0F16-9CEA-E542-9DD2-33142CACD10C}" destId="{E2CCE211-D65A-4E47-8E73-C5542CABF176}" srcOrd="0" destOrd="0" presId="urn:microsoft.com/office/officeart/2005/8/layout/hierarchy4"/>
    <dgm:cxn modelId="{761055CB-3871-40BB-8F4A-1AD2E028399B}" type="presParOf" srcId="{7D0B0F16-9CEA-E542-9DD2-33142CACD10C}" destId="{675D2E6E-57CD-5A48-9A9A-6D660535C958}" srcOrd="1" destOrd="0" presId="urn:microsoft.com/office/officeart/2005/8/layout/hierarchy4"/>
    <dgm:cxn modelId="{B051D6EA-22EA-403E-AA54-19B50F8E7C03}" type="presParOf" srcId="{7D0B0F16-9CEA-E542-9DD2-33142CACD10C}" destId="{B976F61F-354B-2F46-B035-C2CFBFC25F11}" srcOrd="2" destOrd="0" presId="urn:microsoft.com/office/officeart/2005/8/layout/hierarchy4"/>
    <dgm:cxn modelId="{67FEC9F3-3F3D-4D99-B122-DBA26839D0A8}" type="presParOf" srcId="{B976F61F-354B-2F46-B035-C2CFBFC25F11}" destId="{982F2FBB-B142-3849-94B9-030B1F84D8A3}" srcOrd="0" destOrd="0" presId="urn:microsoft.com/office/officeart/2005/8/layout/hierarchy4"/>
    <dgm:cxn modelId="{B5E2814C-DC1D-44A7-8650-47968718DE9B}" type="presParOf" srcId="{982F2FBB-B142-3849-94B9-030B1F84D8A3}" destId="{EE116016-35E4-784A-8C24-963740ADE7AC}" srcOrd="0" destOrd="0" presId="urn:microsoft.com/office/officeart/2005/8/layout/hierarchy4"/>
    <dgm:cxn modelId="{08D51FA0-B659-4A5B-8297-4221CEF401FF}" type="presParOf" srcId="{982F2FBB-B142-3849-94B9-030B1F84D8A3}" destId="{D966370D-C2B9-504E-8BBF-4B8DEA44358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2A659-A122-4841-9C9A-2858C5662B7F}">
      <dsp:nvSpPr>
        <dsp:cNvPr id="0" name=""/>
        <dsp:cNvSpPr/>
      </dsp:nvSpPr>
      <dsp:spPr>
        <a:xfrm>
          <a:off x="0" y="0"/>
          <a:ext cx="9137493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</a:rPr>
            <a:t>student mobility</a:t>
          </a:r>
        </a:p>
      </dsp:txBody>
      <dsp:txXfrm>
        <a:off x="23153" y="23153"/>
        <a:ext cx="9091187" cy="744188"/>
      </dsp:txXfrm>
    </dsp:sp>
    <dsp:sp modelId="{48215AD2-216D-7044-8450-6BA00F88357E}">
      <dsp:nvSpPr>
        <dsp:cNvPr id="0" name=""/>
        <dsp:cNvSpPr/>
      </dsp:nvSpPr>
      <dsp:spPr>
        <a:xfrm>
          <a:off x="12172" y="942713"/>
          <a:ext cx="4234265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</a:rPr>
            <a:t>degree mobility</a:t>
          </a:r>
        </a:p>
      </dsp:txBody>
      <dsp:txXfrm>
        <a:off x="35325" y="965866"/>
        <a:ext cx="4187959" cy="744188"/>
      </dsp:txXfrm>
    </dsp:sp>
    <dsp:sp modelId="{A9026637-8EF3-3241-87D7-8D6123AC53CB}">
      <dsp:nvSpPr>
        <dsp:cNvPr id="0" name=""/>
        <dsp:cNvSpPr/>
      </dsp:nvSpPr>
      <dsp:spPr>
        <a:xfrm>
          <a:off x="849718" y="1885425"/>
          <a:ext cx="262485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0000"/>
              </a:solidFill>
            </a:rPr>
            <a:t>complete programme abroad</a:t>
          </a:r>
        </a:p>
      </dsp:txBody>
      <dsp:txXfrm>
        <a:off x="872871" y="1908578"/>
        <a:ext cx="2578553" cy="744188"/>
      </dsp:txXfrm>
    </dsp:sp>
    <dsp:sp modelId="{E2CCE211-D65A-4E47-8E73-C5542CABF176}">
      <dsp:nvSpPr>
        <dsp:cNvPr id="0" name=""/>
        <dsp:cNvSpPr/>
      </dsp:nvSpPr>
      <dsp:spPr>
        <a:xfrm>
          <a:off x="4396538" y="942713"/>
          <a:ext cx="473528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</a:rPr>
            <a:t>credit mobility</a:t>
          </a:r>
        </a:p>
      </dsp:txBody>
      <dsp:txXfrm>
        <a:off x="4419691" y="965866"/>
        <a:ext cx="4688983" cy="744188"/>
      </dsp:txXfrm>
    </dsp:sp>
    <dsp:sp modelId="{EE116016-35E4-784A-8C24-963740ADE7AC}">
      <dsp:nvSpPr>
        <dsp:cNvPr id="0" name=""/>
        <dsp:cNvSpPr/>
      </dsp:nvSpPr>
      <dsp:spPr>
        <a:xfrm>
          <a:off x="5308675" y="1884476"/>
          <a:ext cx="2911014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0000"/>
              </a:solidFill>
            </a:rPr>
            <a:t>part of programme abroad</a:t>
          </a:r>
        </a:p>
      </dsp:txBody>
      <dsp:txXfrm>
        <a:off x="5331828" y="1907629"/>
        <a:ext cx="2864708" cy="744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A2017-D10B-6B43-B27E-E95964170F9B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4B3BA-AE5C-0240-A89C-BC69920353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1118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1C4BD-5E40-884B-AD04-9FB7934B8568}" type="datetimeFigureOut">
              <a:rPr lang="en-US" smtClean="0"/>
              <a:t>3/6/18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87B00-B06B-4C46-962B-3797A0767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6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7B00-B06B-4C46-962B-3797A07676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14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61BDE1AF-BCB9-EE4A-BC4C-B408AC429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5EE98BA2-EB6C-6547-BE82-356A367F82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5EF5B1CE-4F31-E042-B12A-0C2240ED50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1CF63F-5191-224B-93FE-2A7B3FB2AE19}" type="slidenum">
              <a:rPr lang="en-US" altLang="fr-FR"/>
              <a:pPr>
                <a:spcBef>
                  <a:spcPct val="0"/>
                </a:spcBef>
              </a:pPr>
              <a:t>22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814969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>
            <a:extLst>
              <a:ext uri="{FF2B5EF4-FFF2-40B4-BE49-F238E27FC236}">
                <a16:creationId xmlns:a16="http://schemas.microsoft.com/office/drawing/2014/main" id="{FB0320BE-EE52-8845-9BE2-484F580342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6" name="Notes Placeholder 2">
            <a:extLst>
              <a:ext uri="{FF2B5EF4-FFF2-40B4-BE49-F238E27FC236}">
                <a16:creationId xmlns:a16="http://schemas.microsoft.com/office/drawing/2014/main" id="{0A790365-3C44-3642-8451-9519771BE8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52227" name="Slide Number Placeholder 3">
            <a:extLst>
              <a:ext uri="{FF2B5EF4-FFF2-40B4-BE49-F238E27FC236}">
                <a16:creationId xmlns:a16="http://schemas.microsoft.com/office/drawing/2014/main" id="{9B99B480-857C-FD4C-83D9-0EC183586F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3FFD40-A0F0-CE46-9686-5947616B9958}" type="slidenum">
              <a:rPr lang="en-US" altLang="fr-FR"/>
              <a:pPr>
                <a:spcBef>
                  <a:spcPct val="0"/>
                </a:spcBef>
              </a:pPr>
              <a:t>23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9465165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>
            <a:extLst>
              <a:ext uri="{FF2B5EF4-FFF2-40B4-BE49-F238E27FC236}">
                <a16:creationId xmlns:a16="http://schemas.microsoft.com/office/drawing/2014/main" id="{DC9024EA-BA48-1E42-90FF-1F95CFB7DF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4" name="Notes Placeholder 2">
            <a:extLst>
              <a:ext uri="{FF2B5EF4-FFF2-40B4-BE49-F238E27FC236}">
                <a16:creationId xmlns:a16="http://schemas.microsoft.com/office/drawing/2014/main" id="{F1C0E6FB-D371-A446-8AFD-1D6DEF578E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2EDA3A3E-1747-554F-8C37-C8F2C34447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1D93505-2F85-634C-8C89-D98088E96A08}" type="slidenum">
              <a:rPr lang="en-US" altLang="fr-FR"/>
              <a:pPr>
                <a:spcBef>
                  <a:spcPct val="0"/>
                </a:spcBef>
              </a:pPr>
              <a:t>24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193481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7B00-B06B-4C46-962B-3797A07676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4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>
            <a:extLst>
              <a:ext uri="{FF2B5EF4-FFF2-40B4-BE49-F238E27FC236}">
                <a16:creationId xmlns:a16="http://schemas.microsoft.com/office/drawing/2014/main" id="{3BDBCF70-6598-4349-ACBB-C6B67F0A98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6" name="Notes Placeholder 2">
            <a:extLst>
              <a:ext uri="{FF2B5EF4-FFF2-40B4-BE49-F238E27FC236}">
                <a16:creationId xmlns:a16="http://schemas.microsoft.com/office/drawing/2014/main" id="{3C88E456-B14E-FA41-B872-55D940D2AD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1747" name="Slide Number Placeholder 3">
            <a:extLst>
              <a:ext uri="{FF2B5EF4-FFF2-40B4-BE49-F238E27FC236}">
                <a16:creationId xmlns:a16="http://schemas.microsoft.com/office/drawing/2014/main" id="{DB2DD47D-4454-1B4E-B548-38D9B4B3E1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DEA6FB-3DFC-BB4A-BEA8-141B2EA8ECC9}" type="slidenum">
              <a:rPr lang="en-US" altLang="fr-FR"/>
              <a:pPr>
                <a:spcBef>
                  <a:spcPct val="0"/>
                </a:spcBef>
              </a:pPr>
              <a:t>5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65108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6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66149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61BDE1AF-BCB9-EE4A-BC4C-B408AC429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5EE98BA2-EB6C-6547-BE82-356A367F82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5EF5B1CE-4F31-E042-B12A-0C2240ED50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1CF63F-5191-224B-93FE-2A7B3FB2AE19}" type="slidenum">
              <a:rPr lang="en-US" altLang="fr-FR"/>
              <a:pPr>
                <a:spcBef>
                  <a:spcPct val="0"/>
                </a:spcBef>
              </a:pPr>
              <a:t>7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82059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>
            <a:extLst>
              <a:ext uri="{FF2B5EF4-FFF2-40B4-BE49-F238E27FC236}">
                <a16:creationId xmlns:a16="http://schemas.microsoft.com/office/drawing/2014/main" id="{EEFB8938-1C1A-9E48-8C17-B62572C995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0" name="Notes Placeholder 2">
            <a:extLst>
              <a:ext uri="{FF2B5EF4-FFF2-40B4-BE49-F238E27FC236}">
                <a16:creationId xmlns:a16="http://schemas.microsoft.com/office/drawing/2014/main" id="{9B0BDB67-CA14-CE44-9C8A-D548E970B1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C30DB235-55F4-3345-B79A-E27DD488AE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2F51E9-6A07-5444-A069-5C501A46EE5D}" type="slidenum">
              <a:rPr lang="en-US" altLang="fr-FR"/>
              <a:pPr>
                <a:spcBef>
                  <a:spcPct val="0"/>
                </a:spcBef>
              </a:pPr>
              <a:t>8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19441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>
            <a:extLst>
              <a:ext uri="{FF2B5EF4-FFF2-40B4-BE49-F238E27FC236}">
                <a16:creationId xmlns:a16="http://schemas.microsoft.com/office/drawing/2014/main" id="{FAFDED40-91F7-5E45-8F9E-FA2DFE8757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>
            <a:extLst>
              <a:ext uri="{FF2B5EF4-FFF2-40B4-BE49-F238E27FC236}">
                <a16:creationId xmlns:a16="http://schemas.microsoft.com/office/drawing/2014/main" id="{B5E694D9-EF65-3448-95DA-FEA3094415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D1C03ED1-58A8-3245-95E9-3167B0A68D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02E214-9D48-A849-9054-667A9B17072D}" type="slidenum">
              <a:rPr lang="en-US" altLang="fr-FR"/>
              <a:pPr>
                <a:spcBef>
                  <a:spcPct val="0"/>
                </a:spcBef>
              </a:pPr>
              <a:t>9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2003343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61BDE1AF-BCB9-EE4A-BC4C-B408AC429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5EE98BA2-EB6C-6547-BE82-356A367F82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5EF5B1CE-4F31-E042-B12A-0C2240ED50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1CF63F-5191-224B-93FE-2A7B3FB2AE19}" type="slidenum">
              <a:rPr lang="en-US" altLang="fr-FR"/>
              <a:pPr>
                <a:spcBef>
                  <a:spcPct val="0"/>
                </a:spcBef>
              </a:pPr>
              <a:t>17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44350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>
            <a:extLst>
              <a:ext uri="{FF2B5EF4-FFF2-40B4-BE49-F238E27FC236}">
                <a16:creationId xmlns:a16="http://schemas.microsoft.com/office/drawing/2014/main" id="{2B71FF46-1705-7E4B-AAA7-498F2F953D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0" name="Notes Placeholder 2">
            <a:extLst>
              <a:ext uri="{FF2B5EF4-FFF2-40B4-BE49-F238E27FC236}">
                <a16:creationId xmlns:a16="http://schemas.microsoft.com/office/drawing/2014/main" id="{4F576796-3733-5A43-9FFC-B38BD0AC1A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altLang="fr-FR"/>
              <a:t>The main practices we localised oscillate around such topics as: (1) the wish to be free and go the</a:t>
            </a:r>
          </a:p>
          <a:p>
            <a:r>
              <a:rPr lang="fr-FR" altLang="fr-FR"/>
              <a:t>distance, but at the same time remain connected with parents and have their support, while, (2)</a:t>
            </a:r>
          </a:p>
          <a:p>
            <a:r>
              <a:rPr lang="fr-FR" altLang="fr-FR"/>
              <a:t>gradually letting go, while at the same time (3) enjoying their life with friends as well as alone.</a:t>
            </a:r>
          </a:p>
          <a:p>
            <a:endParaRPr lang="en-GB" altLang="fr-FR"/>
          </a:p>
        </p:txBody>
      </p:sp>
      <p:sp>
        <p:nvSpPr>
          <p:cNvPr id="68611" name="Slide Number Placeholder 3">
            <a:extLst>
              <a:ext uri="{FF2B5EF4-FFF2-40B4-BE49-F238E27FC236}">
                <a16:creationId xmlns:a16="http://schemas.microsoft.com/office/drawing/2014/main" id="{8EC4FB1D-BB04-6D49-B466-AD2987854A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3B65CE9-17F9-D34F-9EFD-B55FED48FCB6}" type="slidenum">
              <a:rPr lang="en-US" altLang="fr-FR">
                <a:latin typeface="Calibri" panose="020F0502020204030204" pitchFamily="34" charset="0"/>
              </a:rPr>
              <a:pPr/>
              <a:t>21</a:t>
            </a:fld>
            <a:endParaRPr lang="en-US" altLang="fr-F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114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363" y="1302974"/>
            <a:ext cx="7831718" cy="2523789"/>
          </a:xfrm>
        </p:spPr>
        <p:txBody>
          <a:bodyPr anchor="b"/>
          <a:lstStyle>
            <a:lvl1pPr algn="l">
              <a:defRPr sz="6000">
                <a:solidFill>
                  <a:srgbClr val="162559"/>
                </a:solidFill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9363" y="3918838"/>
            <a:ext cx="783171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sp>
        <p:nvSpPr>
          <p:cNvPr id="8" name="Freeform 6"/>
          <p:cNvSpPr>
            <a:spLocks noEditPoints="1"/>
          </p:cNvSpPr>
          <p:nvPr userDrawn="1"/>
        </p:nvSpPr>
        <p:spPr bwMode="auto">
          <a:xfrm>
            <a:off x="742153" y="5896220"/>
            <a:ext cx="1699723" cy="161810"/>
          </a:xfrm>
          <a:custGeom>
            <a:avLst/>
            <a:gdLst>
              <a:gd name="T0" fmla="*/ 401 w 410"/>
              <a:gd name="T1" fmla="*/ 9 h 39"/>
              <a:gd name="T2" fmla="*/ 394 w 410"/>
              <a:gd name="T3" fmla="*/ 21 h 39"/>
              <a:gd name="T4" fmla="*/ 392 w 410"/>
              <a:gd name="T5" fmla="*/ 28 h 39"/>
              <a:gd name="T6" fmla="*/ 381 w 410"/>
              <a:gd name="T7" fmla="*/ 17 h 39"/>
              <a:gd name="T8" fmla="*/ 384 w 410"/>
              <a:gd name="T9" fmla="*/ 28 h 39"/>
              <a:gd name="T10" fmla="*/ 385 w 410"/>
              <a:gd name="T11" fmla="*/ 20 h 39"/>
              <a:gd name="T12" fmla="*/ 370 w 410"/>
              <a:gd name="T13" fmla="*/ 27 h 39"/>
              <a:gd name="T14" fmla="*/ 362 w 410"/>
              <a:gd name="T15" fmla="*/ 26 h 39"/>
              <a:gd name="T16" fmla="*/ 347 w 410"/>
              <a:gd name="T17" fmla="*/ 29 h 39"/>
              <a:gd name="T18" fmla="*/ 350 w 410"/>
              <a:gd name="T19" fmla="*/ 27 h 39"/>
              <a:gd name="T20" fmla="*/ 346 w 410"/>
              <a:gd name="T21" fmla="*/ 4 h 39"/>
              <a:gd name="T22" fmla="*/ 335 w 410"/>
              <a:gd name="T23" fmla="*/ 13 h 39"/>
              <a:gd name="T24" fmla="*/ 321 w 410"/>
              <a:gd name="T25" fmla="*/ 19 h 39"/>
              <a:gd name="T26" fmla="*/ 336 w 410"/>
              <a:gd name="T27" fmla="*/ 23 h 39"/>
              <a:gd name="T28" fmla="*/ 304 w 410"/>
              <a:gd name="T29" fmla="*/ 17 h 39"/>
              <a:gd name="T30" fmla="*/ 315 w 410"/>
              <a:gd name="T31" fmla="*/ 25 h 39"/>
              <a:gd name="T32" fmla="*/ 318 w 410"/>
              <a:gd name="T33" fmla="*/ 18 h 39"/>
              <a:gd name="T34" fmla="*/ 309 w 410"/>
              <a:gd name="T35" fmla="*/ 30 h 39"/>
              <a:gd name="T36" fmla="*/ 295 w 410"/>
              <a:gd name="T37" fmla="*/ 9 h 39"/>
              <a:gd name="T38" fmla="*/ 288 w 410"/>
              <a:gd name="T39" fmla="*/ 35 h 39"/>
              <a:gd name="T40" fmla="*/ 295 w 410"/>
              <a:gd name="T41" fmla="*/ 9 h 39"/>
              <a:gd name="T42" fmla="*/ 280 w 410"/>
              <a:gd name="T43" fmla="*/ 25 h 39"/>
              <a:gd name="T44" fmla="*/ 276 w 410"/>
              <a:gd name="T45" fmla="*/ 30 h 39"/>
              <a:gd name="T46" fmla="*/ 266 w 410"/>
              <a:gd name="T47" fmla="*/ 19 h 39"/>
              <a:gd name="T48" fmla="*/ 260 w 410"/>
              <a:gd name="T49" fmla="*/ 28 h 39"/>
              <a:gd name="T50" fmla="*/ 263 w 410"/>
              <a:gd name="T51" fmla="*/ 9 h 39"/>
              <a:gd name="T52" fmla="*/ 253 w 410"/>
              <a:gd name="T53" fmla="*/ 12 h 39"/>
              <a:gd name="T54" fmla="*/ 234 w 410"/>
              <a:gd name="T55" fmla="*/ 12 h 39"/>
              <a:gd name="T56" fmla="*/ 232 w 410"/>
              <a:gd name="T57" fmla="*/ 35 h 39"/>
              <a:gd name="T58" fmla="*/ 244 w 410"/>
              <a:gd name="T59" fmla="*/ 12 h 39"/>
              <a:gd name="T60" fmla="*/ 229 w 410"/>
              <a:gd name="T61" fmla="*/ 12 h 39"/>
              <a:gd name="T62" fmla="*/ 221 w 410"/>
              <a:gd name="T63" fmla="*/ 20 h 39"/>
              <a:gd name="T64" fmla="*/ 195 w 410"/>
              <a:gd name="T65" fmla="*/ 13 h 39"/>
              <a:gd name="T66" fmla="*/ 198 w 410"/>
              <a:gd name="T67" fmla="*/ 27 h 39"/>
              <a:gd name="T68" fmla="*/ 198 w 410"/>
              <a:gd name="T69" fmla="*/ 9 h 39"/>
              <a:gd name="T70" fmla="*/ 174 w 410"/>
              <a:gd name="T71" fmla="*/ 9 h 39"/>
              <a:gd name="T72" fmla="*/ 186 w 410"/>
              <a:gd name="T73" fmla="*/ 11 h 39"/>
              <a:gd name="T74" fmla="*/ 176 w 410"/>
              <a:gd name="T75" fmla="*/ 25 h 39"/>
              <a:gd name="T76" fmla="*/ 154 w 410"/>
              <a:gd name="T77" fmla="*/ 12 h 39"/>
              <a:gd name="T78" fmla="*/ 148 w 410"/>
              <a:gd name="T79" fmla="*/ 20 h 39"/>
              <a:gd name="T80" fmla="*/ 163 w 410"/>
              <a:gd name="T81" fmla="*/ 19 h 39"/>
              <a:gd name="T82" fmla="*/ 116 w 410"/>
              <a:gd name="T83" fmla="*/ 30 h 39"/>
              <a:gd name="T84" fmla="*/ 122 w 410"/>
              <a:gd name="T85" fmla="*/ 17 h 39"/>
              <a:gd name="T86" fmla="*/ 126 w 410"/>
              <a:gd name="T87" fmla="*/ 17 h 39"/>
              <a:gd name="T88" fmla="*/ 132 w 410"/>
              <a:gd name="T89" fmla="*/ 30 h 39"/>
              <a:gd name="T90" fmla="*/ 128 w 410"/>
              <a:gd name="T91" fmla="*/ 10 h 39"/>
              <a:gd name="T92" fmla="*/ 106 w 410"/>
              <a:gd name="T93" fmla="*/ 9 h 39"/>
              <a:gd name="T94" fmla="*/ 98 w 410"/>
              <a:gd name="T95" fmla="*/ 26 h 39"/>
              <a:gd name="T96" fmla="*/ 68 w 410"/>
              <a:gd name="T97" fmla="*/ 12 h 39"/>
              <a:gd name="T98" fmla="*/ 86 w 410"/>
              <a:gd name="T99" fmla="*/ 30 h 39"/>
              <a:gd name="T100" fmla="*/ 91 w 410"/>
              <a:gd name="T101" fmla="*/ 12 h 39"/>
              <a:gd name="T102" fmla="*/ 76 w 410"/>
              <a:gd name="T103" fmla="*/ 22 h 39"/>
              <a:gd name="T104" fmla="*/ 41 w 410"/>
              <a:gd name="T105" fmla="*/ 9 h 39"/>
              <a:gd name="T106" fmla="*/ 48 w 410"/>
              <a:gd name="T107" fmla="*/ 14 h 39"/>
              <a:gd name="T108" fmla="*/ 64 w 410"/>
              <a:gd name="T109" fmla="*/ 9 h 39"/>
              <a:gd name="T110" fmla="*/ 54 w 410"/>
              <a:gd name="T111" fmla="*/ 22 h 39"/>
              <a:gd name="T112" fmla="*/ 39 w 410"/>
              <a:gd name="T113" fmla="*/ 12 h 39"/>
              <a:gd name="T114" fmla="*/ 7 w 410"/>
              <a:gd name="T115" fmla="*/ 30 h 39"/>
              <a:gd name="T116" fmla="*/ 23 w 410"/>
              <a:gd name="T117" fmla="*/ 30 h 39"/>
              <a:gd name="T118" fmla="*/ 22 w 410"/>
              <a:gd name="T119" fmla="*/ 22 h 39"/>
              <a:gd name="T120" fmla="*/ 9 w 410"/>
              <a:gd name="T121" fmla="*/ 25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0" h="39">
                <a:moveTo>
                  <a:pt x="404" y="30"/>
                </a:moveTo>
                <a:cubicBezTo>
                  <a:pt x="410" y="30"/>
                  <a:pt x="410" y="30"/>
                  <a:pt x="410" y="30"/>
                </a:cubicBezTo>
                <a:cubicBezTo>
                  <a:pt x="410" y="28"/>
                  <a:pt x="410" y="28"/>
                  <a:pt x="410" y="28"/>
                </a:cubicBezTo>
                <a:cubicBezTo>
                  <a:pt x="407" y="27"/>
                  <a:pt x="407" y="27"/>
                  <a:pt x="407" y="27"/>
                </a:cubicBezTo>
                <a:cubicBezTo>
                  <a:pt x="407" y="9"/>
                  <a:pt x="407" y="9"/>
                  <a:pt x="407" y="9"/>
                </a:cubicBezTo>
                <a:cubicBezTo>
                  <a:pt x="404" y="9"/>
                  <a:pt x="404" y="9"/>
                  <a:pt x="404" y="9"/>
                </a:cubicBezTo>
                <a:cubicBezTo>
                  <a:pt x="401" y="9"/>
                  <a:pt x="401" y="9"/>
                  <a:pt x="401" y="9"/>
                </a:cubicBezTo>
                <a:cubicBezTo>
                  <a:pt x="401" y="11"/>
                  <a:pt x="401" y="11"/>
                  <a:pt x="401" y="11"/>
                </a:cubicBezTo>
                <a:cubicBezTo>
                  <a:pt x="404" y="12"/>
                  <a:pt x="404" y="12"/>
                  <a:pt x="404" y="12"/>
                </a:cubicBezTo>
                <a:cubicBezTo>
                  <a:pt x="404" y="24"/>
                  <a:pt x="404" y="24"/>
                  <a:pt x="404" y="24"/>
                </a:cubicBezTo>
                <a:cubicBezTo>
                  <a:pt x="403" y="25"/>
                  <a:pt x="403" y="26"/>
                  <a:pt x="402" y="26"/>
                </a:cubicBezTo>
                <a:cubicBezTo>
                  <a:pt x="401" y="27"/>
                  <a:pt x="400" y="27"/>
                  <a:pt x="398" y="27"/>
                </a:cubicBezTo>
                <a:cubicBezTo>
                  <a:pt x="397" y="27"/>
                  <a:pt x="396" y="27"/>
                  <a:pt x="395" y="26"/>
                </a:cubicBezTo>
                <a:cubicBezTo>
                  <a:pt x="394" y="25"/>
                  <a:pt x="394" y="24"/>
                  <a:pt x="394" y="21"/>
                </a:cubicBezTo>
                <a:cubicBezTo>
                  <a:pt x="394" y="9"/>
                  <a:pt x="394" y="9"/>
                  <a:pt x="394" y="9"/>
                </a:cubicBezTo>
                <a:cubicBezTo>
                  <a:pt x="390" y="9"/>
                  <a:pt x="390" y="9"/>
                  <a:pt x="390" y="9"/>
                </a:cubicBezTo>
                <a:cubicBezTo>
                  <a:pt x="388" y="9"/>
                  <a:pt x="388" y="9"/>
                  <a:pt x="388" y="9"/>
                </a:cubicBezTo>
                <a:cubicBezTo>
                  <a:pt x="388" y="11"/>
                  <a:pt x="388" y="11"/>
                  <a:pt x="388" y="11"/>
                </a:cubicBezTo>
                <a:cubicBezTo>
                  <a:pt x="390" y="12"/>
                  <a:pt x="390" y="12"/>
                  <a:pt x="390" y="12"/>
                </a:cubicBezTo>
                <a:cubicBezTo>
                  <a:pt x="390" y="21"/>
                  <a:pt x="390" y="21"/>
                  <a:pt x="390" y="21"/>
                </a:cubicBezTo>
                <a:cubicBezTo>
                  <a:pt x="390" y="24"/>
                  <a:pt x="391" y="27"/>
                  <a:pt x="392" y="28"/>
                </a:cubicBezTo>
                <a:cubicBezTo>
                  <a:pt x="393" y="30"/>
                  <a:pt x="395" y="30"/>
                  <a:pt x="398" y="30"/>
                </a:cubicBezTo>
                <a:cubicBezTo>
                  <a:pt x="399" y="30"/>
                  <a:pt x="400" y="30"/>
                  <a:pt x="401" y="30"/>
                </a:cubicBezTo>
                <a:cubicBezTo>
                  <a:pt x="402" y="29"/>
                  <a:pt x="403" y="28"/>
                  <a:pt x="404" y="27"/>
                </a:cubicBezTo>
                <a:lnTo>
                  <a:pt x="404" y="30"/>
                </a:lnTo>
                <a:close/>
                <a:moveTo>
                  <a:pt x="380" y="13"/>
                </a:moveTo>
                <a:cubicBezTo>
                  <a:pt x="381" y="14"/>
                  <a:pt x="381" y="15"/>
                  <a:pt x="381" y="17"/>
                </a:cubicBezTo>
                <a:cubicBezTo>
                  <a:pt x="381" y="17"/>
                  <a:pt x="381" y="17"/>
                  <a:pt x="381" y="17"/>
                </a:cubicBezTo>
                <a:cubicBezTo>
                  <a:pt x="371" y="17"/>
                  <a:pt x="371" y="17"/>
                  <a:pt x="371" y="17"/>
                </a:cubicBezTo>
                <a:cubicBezTo>
                  <a:pt x="371" y="17"/>
                  <a:pt x="371" y="17"/>
                  <a:pt x="371" y="17"/>
                </a:cubicBezTo>
                <a:cubicBezTo>
                  <a:pt x="371" y="16"/>
                  <a:pt x="372" y="14"/>
                  <a:pt x="373" y="13"/>
                </a:cubicBezTo>
                <a:cubicBezTo>
                  <a:pt x="374" y="12"/>
                  <a:pt x="375" y="12"/>
                  <a:pt x="376" y="12"/>
                </a:cubicBezTo>
                <a:cubicBezTo>
                  <a:pt x="378" y="12"/>
                  <a:pt x="379" y="12"/>
                  <a:pt x="380" y="13"/>
                </a:cubicBezTo>
                <a:moveTo>
                  <a:pt x="381" y="30"/>
                </a:moveTo>
                <a:cubicBezTo>
                  <a:pt x="383" y="29"/>
                  <a:pt x="384" y="29"/>
                  <a:pt x="384" y="28"/>
                </a:cubicBezTo>
                <a:cubicBezTo>
                  <a:pt x="383" y="25"/>
                  <a:pt x="383" y="25"/>
                  <a:pt x="383" y="25"/>
                </a:cubicBezTo>
                <a:cubicBezTo>
                  <a:pt x="382" y="26"/>
                  <a:pt x="381" y="27"/>
                  <a:pt x="380" y="27"/>
                </a:cubicBezTo>
                <a:cubicBezTo>
                  <a:pt x="379" y="27"/>
                  <a:pt x="378" y="27"/>
                  <a:pt x="377" y="27"/>
                </a:cubicBezTo>
                <a:cubicBezTo>
                  <a:pt x="375" y="27"/>
                  <a:pt x="374" y="27"/>
                  <a:pt x="373" y="25"/>
                </a:cubicBezTo>
                <a:cubicBezTo>
                  <a:pt x="372" y="24"/>
                  <a:pt x="371" y="22"/>
                  <a:pt x="371" y="20"/>
                </a:cubicBezTo>
                <a:cubicBezTo>
                  <a:pt x="371" y="20"/>
                  <a:pt x="371" y="20"/>
                  <a:pt x="371" y="20"/>
                </a:cubicBezTo>
                <a:cubicBezTo>
                  <a:pt x="385" y="20"/>
                  <a:pt x="385" y="20"/>
                  <a:pt x="385" y="20"/>
                </a:cubicBezTo>
                <a:cubicBezTo>
                  <a:pt x="385" y="18"/>
                  <a:pt x="385" y="18"/>
                  <a:pt x="385" y="18"/>
                </a:cubicBezTo>
                <a:cubicBezTo>
                  <a:pt x="385" y="15"/>
                  <a:pt x="384" y="13"/>
                  <a:pt x="383" y="11"/>
                </a:cubicBezTo>
                <a:cubicBezTo>
                  <a:pt x="381" y="9"/>
                  <a:pt x="379" y="9"/>
                  <a:pt x="376" y="9"/>
                </a:cubicBezTo>
                <a:cubicBezTo>
                  <a:pt x="374" y="9"/>
                  <a:pt x="372" y="10"/>
                  <a:pt x="370" y="12"/>
                </a:cubicBezTo>
                <a:cubicBezTo>
                  <a:pt x="368" y="14"/>
                  <a:pt x="367" y="16"/>
                  <a:pt x="367" y="19"/>
                </a:cubicBezTo>
                <a:cubicBezTo>
                  <a:pt x="367" y="20"/>
                  <a:pt x="367" y="20"/>
                  <a:pt x="367" y="20"/>
                </a:cubicBezTo>
                <a:cubicBezTo>
                  <a:pt x="367" y="23"/>
                  <a:pt x="368" y="26"/>
                  <a:pt x="370" y="27"/>
                </a:cubicBezTo>
                <a:cubicBezTo>
                  <a:pt x="372" y="29"/>
                  <a:pt x="374" y="30"/>
                  <a:pt x="377" y="30"/>
                </a:cubicBezTo>
                <a:cubicBezTo>
                  <a:pt x="379" y="30"/>
                  <a:pt x="380" y="30"/>
                  <a:pt x="381" y="30"/>
                </a:cubicBezTo>
                <a:moveTo>
                  <a:pt x="362" y="26"/>
                </a:moveTo>
                <a:cubicBezTo>
                  <a:pt x="359" y="26"/>
                  <a:pt x="359" y="26"/>
                  <a:pt x="359" y="26"/>
                </a:cubicBezTo>
                <a:cubicBezTo>
                  <a:pt x="359" y="30"/>
                  <a:pt x="359" y="30"/>
                  <a:pt x="359" y="30"/>
                </a:cubicBezTo>
                <a:cubicBezTo>
                  <a:pt x="362" y="30"/>
                  <a:pt x="362" y="30"/>
                  <a:pt x="362" y="30"/>
                </a:cubicBezTo>
                <a:lnTo>
                  <a:pt x="362" y="26"/>
                </a:lnTo>
                <a:close/>
                <a:moveTo>
                  <a:pt x="346" y="4"/>
                </a:moveTo>
                <a:cubicBezTo>
                  <a:pt x="346" y="9"/>
                  <a:pt x="346" y="9"/>
                  <a:pt x="346" y="9"/>
                </a:cubicBezTo>
                <a:cubicBezTo>
                  <a:pt x="342" y="9"/>
                  <a:pt x="342" y="9"/>
                  <a:pt x="342" y="9"/>
                </a:cubicBezTo>
                <a:cubicBezTo>
                  <a:pt x="342" y="12"/>
                  <a:pt x="342" y="12"/>
                  <a:pt x="342" y="12"/>
                </a:cubicBezTo>
                <a:cubicBezTo>
                  <a:pt x="346" y="12"/>
                  <a:pt x="346" y="12"/>
                  <a:pt x="346" y="12"/>
                </a:cubicBezTo>
                <a:cubicBezTo>
                  <a:pt x="346" y="25"/>
                  <a:pt x="346" y="25"/>
                  <a:pt x="346" y="25"/>
                </a:cubicBezTo>
                <a:cubicBezTo>
                  <a:pt x="346" y="27"/>
                  <a:pt x="346" y="28"/>
                  <a:pt x="347" y="29"/>
                </a:cubicBezTo>
                <a:cubicBezTo>
                  <a:pt x="348" y="30"/>
                  <a:pt x="349" y="30"/>
                  <a:pt x="351" y="30"/>
                </a:cubicBezTo>
                <a:cubicBezTo>
                  <a:pt x="352" y="30"/>
                  <a:pt x="352" y="30"/>
                  <a:pt x="353" y="30"/>
                </a:cubicBezTo>
                <a:cubicBezTo>
                  <a:pt x="354" y="30"/>
                  <a:pt x="354" y="30"/>
                  <a:pt x="355" y="30"/>
                </a:cubicBezTo>
                <a:cubicBezTo>
                  <a:pt x="354" y="27"/>
                  <a:pt x="354" y="27"/>
                  <a:pt x="354" y="27"/>
                </a:cubicBezTo>
                <a:cubicBezTo>
                  <a:pt x="354" y="27"/>
                  <a:pt x="353" y="27"/>
                  <a:pt x="353" y="27"/>
                </a:cubicBezTo>
                <a:cubicBezTo>
                  <a:pt x="353" y="27"/>
                  <a:pt x="352" y="27"/>
                  <a:pt x="352" y="27"/>
                </a:cubicBezTo>
                <a:cubicBezTo>
                  <a:pt x="351" y="27"/>
                  <a:pt x="351" y="27"/>
                  <a:pt x="350" y="27"/>
                </a:cubicBezTo>
                <a:cubicBezTo>
                  <a:pt x="350" y="26"/>
                  <a:pt x="350" y="26"/>
                  <a:pt x="350" y="25"/>
                </a:cubicBezTo>
                <a:cubicBezTo>
                  <a:pt x="350" y="12"/>
                  <a:pt x="350" y="12"/>
                  <a:pt x="350" y="12"/>
                </a:cubicBezTo>
                <a:cubicBezTo>
                  <a:pt x="354" y="12"/>
                  <a:pt x="354" y="12"/>
                  <a:pt x="354" y="12"/>
                </a:cubicBezTo>
                <a:cubicBezTo>
                  <a:pt x="354" y="9"/>
                  <a:pt x="354" y="9"/>
                  <a:pt x="354" y="9"/>
                </a:cubicBezTo>
                <a:cubicBezTo>
                  <a:pt x="350" y="9"/>
                  <a:pt x="350" y="9"/>
                  <a:pt x="350" y="9"/>
                </a:cubicBezTo>
                <a:cubicBezTo>
                  <a:pt x="350" y="4"/>
                  <a:pt x="350" y="4"/>
                  <a:pt x="350" y="4"/>
                </a:cubicBezTo>
                <a:lnTo>
                  <a:pt x="346" y="4"/>
                </a:lnTo>
                <a:close/>
                <a:moveTo>
                  <a:pt x="326" y="25"/>
                </a:moveTo>
                <a:cubicBezTo>
                  <a:pt x="326" y="24"/>
                  <a:pt x="325" y="22"/>
                  <a:pt x="325" y="20"/>
                </a:cubicBezTo>
                <a:cubicBezTo>
                  <a:pt x="325" y="19"/>
                  <a:pt x="325" y="19"/>
                  <a:pt x="325" y="19"/>
                </a:cubicBezTo>
                <a:cubicBezTo>
                  <a:pt x="325" y="17"/>
                  <a:pt x="326" y="15"/>
                  <a:pt x="326" y="14"/>
                </a:cubicBezTo>
                <a:cubicBezTo>
                  <a:pt x="327" y="12"/>
                  <a:pt x="329" y="12"/>
                  <a:pt x="331" y="12"/>
                </a:cubicBezTo>
                <a:cubicBezTo>
                  <a:pt x="332" y="12"/>
                  <a:pt x="333" y="12"/>
                  <a:pt x="333" y="12"/>
                </a:cubicBezTo>
                <a:cubicBezTo>
                  <a:pt x="334" y="12"/>
                  <a:pt x="335" y="13"/>
                  <a:pt x="335" y="13"/>
                </a:cubicBezTo>
                <a:cubicBezTo>
                  <a:pt x="336" y="16"/>
                  <a:pt x="336" y="16"/>
                  <a:pt x="336" y="16"/>
                </a:cubicBezTo>
                <a:cubicBezTo>
                  <a:pt x="339" y="16"/>
                  <a:pt x="339" y="16"/>
                  <a:pt x="339" y="16"/>
                </a:cubicBezTo>
                <a:cubicBezTo>
                  <a:pt x="339" y="12"/>
                  <a:pt x="339" y="12"/>
                  <a:pt x="339" y="12"/>
                </a:cubicBezTo>
                <a:cubicBezTo>
                  <a:pt x="338" y="11"/>
                  <a:pt x="337" y="10"/>
                  <a:pt x="335" y="9"/>
                </a:cubicBezTo>
                <a:cubicBezTo>
                  <a:pt x="334" y="9"/>
                  <a:pt x="332" y="9"/>
                  <a:pt x="331" y="9"/>
                </a:cubicBezTo>
                <a:cubicBezTo>
                  <a:pt x="328" y="9"/>
                  <a:pt x="325" y="10"/>
                  <a:pt x="324" y="12"/>
                </a:cubicBezTo>
                <a:cubicBezTo>
                  <a:pt x="322" y="14"/>
                  <a:pt x="321" y="16"/>
                  <a:pt x="321" y="19"/>
                </a:cubicBezTo>
                <a:cubicBezTo>
                  <a:pt x="321" y="20"/>
                  <a:pt x="321" y="20"/>
                  <a:pt x="321" y="20"/>
                </a:cubicBezTo>
                <a:cubicBezTo>
                  <a:pt x="321" y="23"/>
                  <a:pt x="322" y="25"/>
                  <a:pt x="324" y="27"/>
                </a:cubicBezTo>
                <a:cubicBezTo>
                  <a:pt x="325" y="29"/>
                  <a:pt x="328" y="30"/>
                  <a:pt x="331" y="30"/>
                </a:cubicBezTo>
                <a:cubicBezTo>
                  <a:pt x="333" y="30"/>
                  <a:pt x="335" y="30"/>
                  <a:pt x="337" y="28"/>
                </a:cubicBezTo>
                <a:cubicBezTo>
                  <a:pt x="338" y="27"/>
                  <a:pt x="339" y="25"/>
                  <a:pt x="339" y="23"/>
                </a:cubicBezTo>
                <a:cubicBezTo>
                  <a:pt x="339" y="23"/>
                  <a:pt x="339" y="23"/>
                  <a:pt x="339" y="23"/>
                </a:cubicBezTo>
                <a:cubicBezTo>
                  <a:pt x="336" y="23"/>
                  <a:pt x="336" y="23"/>
                  <a:pt x="336" y="23"/>
                </a:cubicBezTo>
                <a:cubicBezTo>
                  <a:pt x="336" y="24"/>
                  <a:pt x="335" y="25"/>
                  <a:pt x="334" y="26"/>
                </a:cubicBezTo>
                <a:cubicBezTo>
                  <a:pt x="333" y="27"/>
                  <a:pt x="332" y="27"/>
                  <a:pt x="331" y="27"/>
                </a:cubicBezTo>
                <a:cubicBezTo>
                  <a:pt x="329" y="27"/>
                  <a:pt x="327" y="27"/>
                  <a:pt x="326" y="25"/>
                </a:cubicBezTo>
                <a:moveTo>
                  <a:pt x="312" y="13"/>
                </a:moveTo>
                <a:cubicBezTo>
                  <a:pt x="313" y="14"/>
                  <a:pt x="314" y="15"/>
                  <a:pt x="314" y="17"/>
                </a:cubicBezTo>
                <a:cubicBezTo>
                  <a:pt x="314" y="17"/>
                  <a:pt x="314" y="17"/>
                  <a:pt x="314" y="17"/>
                </a:cubicBezTo>
                <a:cubicBezTo>
                  <a:pt x="304" y="17"/>
                  <a:pt x="304" y="17"/>
                  <a:pt x="304" y="17"/>
                </a:cubicBezTo>
                <a:cubicBezTo>
                  <a:pt x="304" y="17"/>
                  <a:pt x="304" y="17"/>
                  <a:pt x="304" y="17"/>
                </a:cubicBezTo>
                <a:cubicBezTo>
                  <a:pt x="304" y="16"/>
                  <a:pt x="305" y="14"/>
                  <a:pt x="306" y="13"/>
                </a:cubicBezTo>
                <a:cubicBezTo>
                  <a:pt x="306" y="12"/>
                  <a:pt x="308" y="12"/>
                  <a:pt x="309" y="12"/>
                </a:cubicBezTo>
                <a:cubicBezTo>
                  <a:pt x="310" y="12"/>
                  <a:pt x="312" y="12"/>
                  <a:pt x="312" y="13"/>
                </a:cubicBezTo>
                <a:moveTo>
                  <a:pt x="314" y="30"/>
                </a:moveTo>
                <a:cubicBezTo>
                  <a:pt x="315" y="29"/>
                  <a:pt x="316" y="29"/>
                  <a:pt x="317" y="28"/>
                </a:cubicBezTo>
                <a:cubicBezTo>
                  <a:pt x="315" y="25"/>
                  <a:pt x="315" y="25"/>
                  <a:pt x="315" y="25"/>
                </a:cubicBezTo>
                <a:cubicBezTo>
                  <a:pt x="315" y="26"/>
                  <a:pt x="314" y="27"/>
                  <a:pt x="313" y="27"/>
                </a:cubicBezTo>
                <a:cubicBezTo>
                  <a:pt x="312" y="27"/>
                  <a:pt x="311" y="27"/>
                  <a:pt x="309" y="27"/>
                </a:cubicBezTo>
                <a:cubicBezTo>
                  <a:pt x="308" y="27"/>
                  <a:pt x="306" y="27"/>
                  <a:pt x="305" y="25"/>
                </a:cubicBezTo>
                <a:cubicBezTo>
                  <a:pt x="304" y="24"/>
                  <a:pt x="304" y="22"/>
                  <a:pt x="304" y="20"/>
                </a:cubicBezTo>
                <a:cubicBezTo>
                  <a:pt x="304" y="20"/>
                  <a:pt x="304" y="20"/>
                  <a:pt x="304" y="20"/>
                </a:cubicBezTo>
                <a:cubicBezTo>
                  <a:pt x="318" y="20"/>
                  <a:pt x="318" y="20"/>
                  <a:pt x="318" y="20"/>
                </a:cubicBezTo>
                <a:cubicBezTo>
                  <a:pt x="318" y="18"/>
                  <a:pt x="318" y="18"/>
                  <a:pt x="318" y="18"/>
                </a:cubicBezTo>
                <a:cubicBezTo>
                  <a:pt x="318" y="15"/>
                  <a:pt x="317" y="13"/>
                  <a:pt x="315" y="11"/>
                </a:cubicBezTo>
                <a:cubicBezTo>
                  <a:pt x="314" y="9"/>
                  <a:pt x="312" y="9"/>
                  <a:pt x="309" y="9"/>
                </a:cubicBezTo>
                <a:cubicBezTo>
                  <a:pt x="306" y="9"/>
                  <a:pt x="304" y="10"/>
                  <a:pt x="303" y="12"/>
                </a:cubicBezTo>
                <a:cubicBezTo>
                  <a:pt x="301" y="14"/>
                  <a:pt x="300" y="16"/>
                  <a:pt x="300" y="19"/>
                </a:cubicBezTo>
                <a:cubicBezTo>
                  <a:pt x="300" y="20"/>
                  <a:pt x="300" y="20"/>
                  <a:pt x="300" y="20"/>
                </a:cubicBezTo>
                <a:cubicBezTo>
                  <a:pt x="300" y="23"/>
                  <a:pt x="301" y="26"/>
                  <a:pt x="302" y="27"/>
                </a:cubicBezTo>
                <a:cubicBezTo>
                  <a:pt x="304" y="29"/>
                  <a:pt x="307" y="30"/>
                  <a:pt x="309" y="30"/>
                </a:cubicBezTo>
                <a:cubicBezTo>
                  <a:pt x="311" y="30"/>
                  <a:pt x="313" y="30"/>
                  <a:pt x="314" y="30"/>
                </a:cubicBezTo>
                <a:moveTo>
                  <a:pt x="295" y="0"/>
                </a:moveTo>
                <a:cubicBezTo>
                  <a:pt x="291" y="0"/>
                  <a:pt x="291" y="0"/>
                  <a:pt x="291" y="0"/>
                </a:cubicBezTo>
                <a:cubicBezTo>
                  <a:pt x="291" y="3"/>
                  <a:pt x="291" y="3"/>
                  <a:pt x="291" y="3"/>
                </a:cubicBezTo>
                <a:cubicBezTo>
                  <a:pt x="295" y="3"/>
                  <a:pt x="295" y="3"/>
                  <a:pt x="295" y="3"/>
                </a:cubicBezTo>
                <a:lnTo>
                  <a:pt x="295" y="0"/>
                </a:lnTo>
                <a:close/>
                <a:moveTo>
                  <a:pt x="295" y="9"/>
                </a:moveTo>
                <a:cubicBezTo>
                  <a:pt x="288" y="9"/>
                  <a:pt x="288" y="9"/>
                  <a:pt x="288" y="9"/>
                </a:cubicBezTo>
                <a:cubicBezTo>
                  <a:pt x="288" y="11"/>
                  <a:pt x="288" y="11"/>
                  <a:pt x="288" y="11"/>
                </a:cubicBezTo>
                <a:cubicBezTo>
                  <a:pt x="291" y="12"/>
                  <a:pt x="291" y="12"/>
                  <a:pt x="291" y="12"/>
                </a:cubicBezTo>
                <a:cubicBezTo>
                  <a:pt x="291" y="32"/>
                  <a:pt x="291" y="32"/>
                  <a:pt x="291" y="32"/>
                </a:cubicBezTo>
                <a:cubicBezTo>
                  <a:pt x="291" y="33"/>
                  <a:pt x="291" y="34"/>
                  <a:pt x="291" y="35"/>
                </a:cubicBezTo>
                <a:cubicBezTo>
                  <a:pt x="290" y="35"/>
                  <a:pt x="289" y="35"/>
                  <a:pt x="289" y="35"/>
                </a:cubicBezTo>
                <a:cubicBezTo>
                  <a:pt x="288" y="35"/>
                  <a:pt x="288" y="35"/>
                  <a:pt x="288" y="35"/>
                </a:cubicBezTo>
                <a:cubicBezTo>
                  <a:pt x="287" y="35"/>
                  <a:pt x="287" y="35"/>
                  <a:pt x="287" y="35"/>
                </a:cubicBezTo>
                <a:cubicBezTo>
                  <a:pt x="287" y="38"/>
                  <a:pt x="287" y="38"/>
                  <a:pt x="287" y="38"/>
                </a:cubicBezTo>
                <a:cubicBezTo>
                  <a:pt x="287" y="38"/>
                  <a:pt x="287" y="38"/>
                  <a:pt x="288" y="38"/>
                </a:cubicBezTo>
                <a:cubicBezTo>
                  <a:pt x="288" y="39"/>
                  <a:pt x="288" y="39"/>
                  <a:pt x="289" y="39"/>
                </a:cubicBezTo>
                <a:cubicBezTo>
                  <a:pt x="291" y="39"/>
                  <a:pt x="292" y="38"/>
                  <a:pt x="294" y="37"/>
                </a:cubicBezTo>
                <a:cubicBezTo>
                  <a:pt x="295" y="36"/>
                  <a:pt x="295" y="34"/>
                  <a:pt x="295" y="32"/>
                </a:cubicBezTo>
                <a:lnTo>
                  <a:pt x="295" y="9"/>
                </a:lnTo>
                <a:close/>
                <a:moveTo>
                  <a:pt x="270" y="19"/>
                </a:moveTo>
                <a:cubicBezTo>
                  <a:pt x="270" y="17"/>
                  <a:pt x="271" y="15"/>
                  <a:pt x="271" y="14"/>
                </a:cubicBezTo>
                <a:cubicBezTo>
                  <a:pt x="272" y="12"/>
                  <a:pt x="274" y="12"/>
                  <a:pt x="276" y="12"/>
                </a:cubicBezTo>
                <a:cubicBezTo>
                  <a:pt x="278" y="12"/>
                  <a:pt x="279" y="12"/>
                  <a:pt x="280" y="14"/>
                </a:cubicBezTo>
                <a:cubicBezTo>
                  <a:pt x="281" y="15"/>
                  <a:pt x="281" y="17"/>
                  <a:pt x="281" y="19"/>
                </a:cubicBezTo>
                <a:cubicBezTo>
                  <a:pt x="281" y="20"/>
                  <a:pt x="281" y="20"/>
                  <a:pt x="281" y="20"/>
                </a:cubicBezTo>
                <a:cubicBezTo>
                  <a:pt x="281" y="22"/>
                  <a:pt x="281" y="24"/>
                  <a:pt x="280" y="25"/>
                </a:cubicBezTo>
                <a:cubicBezTo>
                  <a:pt x="279" y="27"/>
                  <a:pt x="278" y="27"/>
                  <a:pt x="276" y="27"/>
                </a:cubicBezTo>
                <a:cubicBezTo>
                  <a:pt x="274" y="27"/>
                  <a:pt x="272" y="27"/>
                  <a:pt x="271" y="25"/>
                </a:cubicBezTo>
                <a:cubicBezTo>
                  <a:pt x="271" y="24"/>
                  <a:pt x="270" y="22"/>
                  <a:pt x="270" y="20"/>
                </a:cubicBezTo>
                <a:lnTo>
                  <a:pt x="270" y="19"/>
                </a:lnTo>
                <a:close/>
                <a:moveTo>
                  <a:pt x="266" y="20"/>
                </a:moveTo>
                <a:cubicBezTo>
                  <a:pt x="266" y="23"/>
                  <a:pt x="267" y="25"/>
                  <a:pt x="269" y="27"/>
                </a:cubicBezTo>
                <a:cubicBezTo>
                  <a:pt x="270" y="29"/>
                  <a:pt x="273" y="30"/>
                  <a:pt x="276" y="30"/>
                </a:cubicBezTo>
                <a:cubicBezTo>
                  <a:pt x="279" y="30"/>
                  <a:pt x="281" y="29"/>
                  <a:pt x="283" y="27"/>
                </a:cubicBezTo>
                <a:cubicBezTo>
                  <a:pt x="284" y="25"/>
                  <a:pt x="285" y="23"/>
                  <a:pt x="285" y="20"/>
                </a:cubicBezTo>
                <a:cubicBezTo>
                  <a:pt x="285" y="19"/>
                  <a:pt x="285" y="19"/>
                  <a:pt x="285" y="19"/>
                </a:cubicBezTo>
                <a:cubicBezTo>
                  <a:pt x="285" y="16"/>
                  <a:pt x="284" y="14"/>
                  <a:pt x="283" y="12"/>
                </a:cubicBezTo>
                <a:cubicBezTo>
                  <a:pt x="281" y="10"/>
                  <a:pt x="279" y="9"/>
                  <a:pt x="276" y="9"/>
                </a:cubicBezTo>
                <a:cubicBezTo>
                  <a:pt x="273" y="9"/>
                  <a:pt x="270" y="10"/>
                  <a:pt x="269" y="12"/>
                </a:cubicBezTo>
                <a:cubicBezTo>
                  <a:pt x="267" y="14"/>
                  <a:pt x="266" y="16"/>
                  <a:pt x="266" y="19"/>
                </a:cubicBezTo>
                <a:lnTo>
                  <a:pt x="266" y="20"/>
                </a:lnTo>
                <a:close/>
                <a:moveTo>
                  <a:pt x="253" y="12"/>
                </a:moveTo>
                <a:cubicBezTo>
                  <a:pt x="253" y="27"/>
                  <a:pt x="253" y="27"/>
                  <a:pt x="253" y="27"/>
                </a:cubicBezTo>
                <a:cubicBezTo>
                  <a:pt x="250" y="28"/>
                  <a:pt x="250" y="28"/>
                  <a:pt x="250" y="28"/>
                </a:cubicBezTo>
                <a:cubicBezTo>
                  <a:pt x="250" y="30"/>
                  <a:pt x="250" y="30"/>
                  <a:pt x="250" y="30"/>
                </a:cubicBezTo>
                <a:cubicBezTo>
                  <a:pt x="260" y="30"/>
                  <a:pt x="260" y="30"/>
                  <a:pt x="260" y="30"/>
                </a:cubicBezTo>
                <a:cubicBezTo>
                  <a:pt x="260" y="28"/>
                  <a:pt x="260" y="28"/>
                  <a:pt x="260" y="28"/>
                </a:cubicBezTo>
                <a:cubicBezTo>
                  <a:pt x="257" y="27"/>
                  <a:pt x="257" y="27"/>
                  <a:pt x="257" y="27"/>
                </a:cubicBezTo>
                <a:cubicBezTo>
                  <a:pt x="257" y="15"/>
                  <a:pt x="257" y="15"/>
                  <a:pt x="257" y="15"/>
                </a:cubicBezTo>
                <a:cubicBezTo>
                  <a:pt x="257" y="14"/>
                  <a:pt x="258" y="13"/>
                  <a:pt x="259" y="13"/>
                </a:cubicBezTo>
                <a:cubicBezTo>
                  <a:pt x="259" y="12"/>
                  <a:pt x="260" y="12"/>
                  <a:pt x="261" y="12"/>
                </a:cubicBezTo>
                <a:cubicBezTo>
                  <a:pt x="263" y="12"/>
                  <a:pt x="263" y="12"/>
                  <a:pt x="263" y="12"/>
                </a:cubicBezTo>
                <a:cubicBezTo>
                  <a:pt x="264" y="9"/>
                  <a:pt x="264" y="9"/>
                  <a:pt x="264" y="9"/>
                </a:cubicBezTo>
                <a:cubicBezTo>
                  <a:pt x="264" y="9"/>
                  <a:pt x="264" y="9"/>
                  <a:pt x="263" y="9"/>
                </a:cubicBezTo>
                <a:cubicBezTo>
                  <a:pt x="263" y="9"/>
                  <a:pt x="263" y="9"/>
                  <a:pt x="262" y="9"/>
                </a:cubicBezTo>
                <a:cubicBezTo>
                  <a:pt x="261" y="9"/>
                  <a:pt x="260" y="9"/>
                  <a:pt x="259" y="9"/>
                </a:cubicBezTo>
                <a:cubicBezTo>
                  <a:pt x="258" y="10"/>
                  <a:pt x="258" y="11"/>
                  <a:pt x="257" y="12"/>
                </a:cubicBezTo>
                <a:cubicBezTo>
                  <a:pt x="257" y="9"/>
                  <a:pt x="257" y="9"/>
                  <a:pt x="257" y="9"/>
                </a:cubicBezTo>
                <a:cubicBezTo>
                  <a:pt x="250" y="9"/>
                  <a:pt x="250" y="9"/>
                  <a:pt x="250" y="9"/>
                </a:cubicBezTo>
                <a:cubicBezTo>
                  <a:pt x="250" y="11"/>
                  <a:pt x="250" y="11"/>
                  <a:pt x="250" y="11"/>
                </a:cubicBezTo>
                <a:lnTo>
                  <a:pt x="253" y="12"/>
                </a:lnTo>
                <a:close/>
                <a:moveTo>
                  <a:pt x="243" y="20"/>
                </a:moveTo>
                <a:cubicBezTo>
                  <a:pt x="243" y="22"/>
                  <a:pt x="242" y="24"/>
                  <a:pt x="241" y="25"/>
                </a:cubicBezTo>
                <a:cubicBezTo>
                  <a:pt x="240" y="27"/>
                  <a:pt x="239" y="27"/>
                  <a:pt x="237" y="27"/>
                </a:cubicBezTo>
                <a:cubicBezTo>
                  <a:pt x="236" y="27"/>
                  <a:pt x="235" y="27"/>
                  <a:pt x="234" y="27"/>
                </a:cubicBezTo>
                <a:cubicBezTo>
                  <a:pt x="234" y="26"/>
                  <a:pt x="233" y="26"/>
                  <a:pt x="232" y="25"/>
                </a:cubicBezTo>
                <a:cubicBezTo>
                  <a:pt x="232" y="14"/>
                  <a:pt x="232" y="14"/>
                  <a:pt x="232" y="14"/>
                </a:cubicBezTo>
                <a:cubicBezTo>
                  <a:pt x="233" y="14"/>
                  <a:pt x="234" y="13"/>
                  <a:pt x="234" y="12"/>
                </a:cubicBezTo>
                <a:cubicBezTo>
                  <a:pt x="235" y="12"/>
                  <a:pt x="236" y="12"/>
                  <a:pt x="237" y="12"/>
                </a:cubicBezTo>
                <a:cubicBezTo>
                  <a:pt x="239" y="12"/>
                  <a:pt x="240" y="12"/>
                  <a:pt x="241" y="14"/>
                </a:cubicBezTo>
                <a:cubicBezTo>
                  <a:pt x="242" y="15"/>
                  <a:pt x="243" y="17"/>
                  <a:pt x="243" y="20"/>
                </a:cubicBezTo>
                <a:close/>
                <a:moveTo>
                  <a:pt x="225" y="38"/>
                </a:moveTo>
                <a:cubicBezTo>
                  <a:pt x="236" y="38"/>
                  <a:pt x="236" y="38"/>
                  <a:pt x="236" y="38"/>
                </a:cubicBezTo>
                <a:cubicBezTo>
                  <a:pt x="236" y="36"/>
                  <a:pt x="236" y="36"/>
                  <a:pt x="236" y="36"/>
                </a:cubicBezTo>
                <a:cubicBezTo>
                  <a:pt x="232" y="35"/>
                  <a:pt x="232" y="35"/>
                  <a:pt x="232" y="35"/>
                </a:cubicBezTo>
                <a:cubicBezTo>
                  <a:pt x="232" y="28"/>
                  <a:pt x="232" y="28"/>
                  <a:pt x="232" y="28"/>
                </a:cubicBezTo>
                <a:cubicBezTo>
                  <a:pt x="233" y="29"/>
                  <a:pt x="234" y="29"/>
                  <a:pt x="235" y="30"/>
                </a:cubicBezTo>
                <a:cubicBezTo>
                  <a:pt x="236" y="30"/>
                  <a:pt x="237" y="30"/>
                  <a:pt x="238" y="30"/>
                </a:cubicBezTo>
                <a:cubicBezTo>
                  <a:pt x="241" y="30"/>
                  <a:pt x="243" y="30"/>
                  <a:pt x="244" y="28"/>
                </a:cubicBezTo>
                <a:cubicBezTo>
                  <a:pt x="246" y="26"/>
                  <a:pt x="247" y="23"/>
                  <a:pt x="247" y="20"/>
                </a:cubicBezTo>
                <a:cubicBezTo>
                  <a:pt x="247" y="20"/>
                  <a:pt x="247" y="20"/>
                  <a:pt x="247" y="20"/>
                </a:cubicBezTo>
                <a:cubicBezTo>
                  <a:pt x="247" y="16"/>
                  <a:pt x="246" y="14"/>
                  <a:pt x="244" y="12"/>
                </a:cubicBezTo>
                <a:cubicBezTo>
                  <a:pt x="243" y="10"/>
                  <a:pt x="241" y="9"/>
                  <a:pt x="238" y="9"/>
                </a:cubicBezTo>
                <a:cubicBezTo>
                  <a:pt x="237" y="9"/>
                  <a:pt x="236" y="9"/>
                  <a:pt x="235" y="9"/>
                </a:cubicBezTo>
                <a:cubicBezTo>
                  <a:pt x="234" y="10"/>
                  <a:pt x="233" y="11"/>
                  <a:pt x="232" y="11"/>
                </a:cubicBezTo>
                <a:cubicBezTo>
                  <a:pt x="232" y="9"/>
                  <a:pt x="232" y="9"/>
                  <a:pt x="232" y="9"/>
                </a:cubicBezTo>
                <a:cubicBezTo>
                  <a:pt x="225" y="9"/>
                  <a:pt x="225" y="9"/>
                  <a:pt x="225" y="9"/>
                </a:cubicBezTo>
                <a:cubicBezTo>
                  <a:pt x="225" y="11"/>
                  <a:pt x="225" y="11"/>
                  <a:pt x="225" y="11"/>
                </a:cubicBezTo>
                <a:cubicBezTo>
                  <a:pt x="229" y="12"/>
                  <a:pt x="229" y="12"/>
                  <a:pt x="229" y="12"/>
                </a:cubicBezTo>
                <a:cubicBezTo>
                  <a:pt x="229" y="35"/>
                  <a:pt x="229" y="35"/>
                  <a:pt x="229" y="35"/>
                </a:cubicBezTo>
                <a:cubicBezTo>
                  <a:pt x="225" y="36"/>
                  <a:pt x="225" y="36"/>
                  <a:pt x="225" y="36"/>
                </a:cubicBezTo>
                <a:lnTo>
                  <a:pt x="225" y="38"/>
                </a:lnTo>
                <a:close/>
                <a:moveTo>
                  <a:pt x="221" y="17"/>
                </a:moveTo>
                <a:cubicBezTo>
                  <a:pt x="212" y="17"/>
                  <a:pt x="212" y="17"/>
                  <a:pt x="212" y="17"/>
                </a:cubicBezTo>
                <a:cubicBezTo>
                  <a:pt x="212" y="20"/>
                  <a:pt x="212" y="20"/>
                  <a:pt x="212" y="20"/>
                </a:cubicBezTo>
                <a:cubicBezTo>
                  <a:pt x="221" y="20"/>
                  <a:pt x="221" y="20"/>
                  <a:pt x="221" y="20"/>
                </a:cubicBezTo>
                <a:lnTo>
                  <a:pt x="221" y="17"/>
                </a:lnTo>
                <a:close/>
                <a:moveTo>
                  <a:pt x="201" y="13"/>
                </a:moveTo>
                <a:cubicBezTo>
                  <a:pt x="202" y="14"/>
                  <a:pt x="203" y="15"/>
                  <a:pt x="203" y="17"/>
                </a:cubicBezTo>
                <a:cubicBezTo>
                  <a:pt x="203" y="17"/>
                  <a:pt x="203" y="17"/>
                  <a:pt x="203" y="17"/>
                </a:cubicBezTo>
                <a:cubicBezTo>
                  <a:pt x="193" y="17"/>
                  <a:pt x="193" y="17"/>
                  <a:pt x="193" y="17"/>
                </a:cubicBezTo>
                <a:cubicBezTo>
                  <a:pt x="193" y="17"/>
                  <a:pt x="193" y="17"/>
                  <a:pt x="193" y="17"/>
                </a:cubicBezTo>
                <a:cubicBezTo>
                  <a:pt x="193" y="16"/>
                  <a:pt x="194" y="14"/>
                  <a:pt x="195" y="13"/>
                </a:cubicBezTo>
                <a:cubicBezTo>
                  <a:pt x="195" y="12"/>
                  <a:pt x="197" y="12"/>
                  <a:pt x="198" y="12"/>
                </a:cubicBezTo>
                <a:cubicBezTo>
                  <a:pt x="199" y="12"/>
                  <a:pt x="201" y="12"/>
                  <a:pt x="201" y="13"/>
                </a:cubicBezTo>
                <a:moveTo>
                  <a:pt x="203" y="30"/>
                </a:moveTo>
                <a:cubicBezTo>
                  <a:pt x="204" y="29"/>
                  <a:pt x="205" y="29"/>
                  <a:pt x="206" y="28"/>
                </a:cubicBezTo>
                <a:cubicBezTo>
                  <a:pt x="204" y="25"/>
                  <a:pt x="204" y="25"/>
                  <a:pt x="204" y="25"/>
                </a:cubicBezTo>
                <a:cubicBezTo>
                  <a:pt x="204" y="26"/>
                  <a:pt x="203" y="27"/>
                  <a:pt x="202" y="27"/>
                </a:cubicBezTo>
                <a:cubicBezTo>
                  <a:pt x="201" y="27"/>
                  <a:pt x="200" y="27"/>
                  <a:pt x="198" y="27"/>
                </a:cubicBezTo>
                <a:cubicBezTo>
                  <a:pt x="197" y="27"/>
                  <a:pt x="195" y="27"/>
                  <a:pt x="194" y="25"/>
                </a:cubicBezTo>
                <a:cubicBezTo>
                  <a:pt x="193" y="24"/>
                  <a:pt x="193" y="22"/>
                  <a:pt x="193" y="20"/>
                </a:cubicBezTo>
                <a:cubicBezTo>
                  <a:pt x="193" y="20"/>
                  <a:pt x="193" y="20"/>
                  <a:pt x="193" y="20"/>
                </a:cubicBezTo>
                <a:cubicBezTo>
                  <a:pt x="206" y="20"/>
                  <a:pt x="206" y="20"/>
                  <a:pt x="206" y="20"/>
                </a:cubicBezTo>
                <a:cubicBezTo>
                  <a:pt x="206" y="18"/>
                  <a:pt x="206" y="18"/>
                  <a:pt x="206" y="18"/>
                </a:cubicBezTo>
                <a:cubicBezTo>
                  <a:pt x="206" y="15"/>
                  <a:pt x="206" y="13"/>
                  <a:pt x="204" y="11"/>
                </a:cubicBezTo>
                <a:cubicBezTo>
                  <a:pt x="203" y="9"/>
                  <a:pt x="201" y="9"/>
                  <a:pt x="198" y="9"/>
                </a:cubicBezTo>
                <a:cubicBezTo>
                  <a:pt x="195" y="9"/>
                  <a:pt x="193" y="10"/>
                  <a:pt x="191" y="12"/>
                </a:cubicBezTo>
                <a:cubicBezTo>
                  <a:pt x="190" y="14"/>
                  <a:pt x="189" y="16"/>
                  <a:pt x="189" y="19"/>
                </a:cubicBezTo>
                <a:cubicBezTo>
                  <a:pt x="189" y="20"/>
                  <a:pt x="189" y="20"/>
                  <a:pt x="189" y="20"/>
                </a:cubicBezTo>
                <a:cubicBezTo>
                  <a:pt x="189" y="23"/>
                  <a:pt x="190" y="26"/>
                  <a:pt x="191" y="27"/>
                </a:cubicBezTo>
                <a:cubicBezTo>
                  <a:pt x="193" y="29"/>
                  <a:pt x="195" y="30"/>
                  <a:pt x="198" y="30"/>
                </a:cubicBezTo>
                <a:cubicBezTo>
                  <a:pt x="200" y="30"/>
                  <a:pt x="202" y="30"/>
                  <a:pt x="203" y="30"/>
                </a:cubicBezTo>
                <a:moveTo>
                  <a:pt x="174" y="9"/>
                </a:moveTo>
                <a:cubicBezTo>
                  <a:pt x="166" y="9"/>
                  <a:pt x="166" y="9"/>
                  <a:pt x="166" y="9"/>
                </a:cubicBezTo>
                <a:cubicBezTo>
                  <a:pt x="166" y="11"/>
                  <a:pt x="166" y="11"/>
                  <a:pt x="166" y="11"/>
                </a:cubicBezTo>
                <a:cubicBezTo>
                  <a:pt x="168" y="12"/>
                  <a:pt x="168" y="12"/>
                  <a:pt x="168" y="12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8" y="30"/>
                  <a:pt x="178" y="30"/>
                  <a:pt x="178" y="30"/>
                </a:cubicBezTo>
                <a:cubicBezTo>
                  <a:pt x="185" y="12"/>
                  <a:pt x="185" y="12"/>
                  <a:pt x="185" y="12"/>
                </a:cubicBezTo>
                <a:cubicBezTo>
                  <a:pt x="186" y="11"/>
                  <a:pt x="186" y="11"/>
                  <a:pt x="186" y="11"/>
                </a:cubicBezTo>
                <a:cubicBezTo>
                  <a:pt x="186" y="9"/>
                  <a:pt x="186" y="9"/>
                  <a:pt x="186" y="9"/>
                </a:cubicBezTo>
                <a:cubicBezTo>
                  <a:pt x="178" y="9"/>
                  <a:pt x="178" y="9"/>
                  <a:pt x="178" y="9"/>
                </a:cubicBezTo>
                <a:cubicBezTo>
                  <a:pt x="178" y="11"/>
                  <a:pt x="178" y="11"/>
                  <a:pt x="178" y="11"/>
                </a:cubicBezTo>
                <a:cubicBezTo>
                  <a:pt x="181" y="12"/>
                  <a:pt x="181" y="12"/>
                  <a:pt x="181" y="12"/>
                </a:cubicBezTo>
                <a:cubicBezTo>
                  <a:pt x="177" y="24"/>
                  <a:pt x="177" y="24"/>
                  <a:pt x="177" y="24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4"/>
                  <a:pt x="176" y="24"/>
                  <a:pt x="176" y="24"/>
                </a:cubicBezTo>
                <a:cubicBezTo>
                  <a:pt x="171" y="12"/>
                  <a:pt x="171" y="12"/>
                  <a:pt x="171" y="12"/>
                </a:cubicBezTo>
                <a:cubicBezTo>
                  <a:pt x="174" y="11"/>
                  <a:pt x="174" y="11"/>
                  <a:pt x="174" y="11"/>
                </a:cubicBezTo>
                <a:lnTo>
                  <a:pt x="174" y="9"/>
                </a:lnTo>
                <a:close/>
                <a:moveTo>
                  <a:pt x="148" y="19"/>
                </a:moveTo>
                <a:cubicBezTo>
                  <a:pt x="148" y="17"/>
                  <a:pt x="149" y="15"/>
                  <a:pt x="150" y="14"/>
                </a:cubicBezTo>
                <a:cubicBezTo>
                  <a:pt x="151" y="12"/>
                  <a:pt x="152" y="12"/>
                  <a:pt x="154" y="12"/>
                </a:cubicBezTo>
                <a:cubicBezTo>
                  <a:pt x="156" y="12"/>
                  <a:pt x="157" y="12"/>
                  <a:pt x="158" y="14"/>
                </a:cubicBezTo>
                <a:cubicBezTo>
                  <a:pt x="159" y="15"/>
                  <a:pt x="160" y="17"/>
                  <a:pt x="160" y="19"/>
                </a:cubicBezTo>
                <a:cubicBezTo>
                  <a:pt x="160" y="20"/>
                  <a:pt x="160" y="20"/>
                  <a:pt x="160" y="20"/>
                </a:cubicBezTo>
                <a:cubicBezTo>
                  <a:pt x="160" y="22"/>
                  <a:pt x="159" y="24"/>
                  <a:pt x="158" y="25"/>
                </a:cubicBezTo>
                <a:cubicBezTo>
                  <a:pt x="157" y="27"/>
                  <a:pt x="156" y="27"/>
                  <a:pt x="154" y="27"/>
                </a:cubicBezTo>
                <a:cubicBezTo>
                  <a:pt x="152" y="27"/>
                  <a:pt x="151" y="27"/>
                  <a:pt x="150" y="25"/>
                </a:cubicBezTo>
                <a:cubicBezTo>
                  <a:pt x="149" y="24"/>
                  <a:pt x="148" y="22"/>
                  <a:pt x="148" y="20"/>
                </a:cubicBezTo>
                <a:lnTo>
                  <a:pt x="148" y="19"/>
                </a:lnTo>
                <a:close/>
                <a:moveTo>
                  <a:pt x="145" y="20"/>
                </a:moveTo>
                <a:cubicBezTo>
                  <a:pt x="145" y="23"/>
                  <a:pt x="145" y="25"/>
                  <a:pt x="147" y="27"/>
                </a:cubicBezTo>
                <a:cubicBezTo>
                  <a:pt x="149" y="29"/>
                  <a:pt x="151" y="30"/>
                  <a:pt x="154" y="30"/>
                </a:cubicBezTo>
                <a:cubicBezTo>
                  <a:pt x="157" y="30"/>
                  <a:pt x="159" y="29"/>
                  <a:pt x="161" y="27"/>
                </a:cubicBezTo>
                <a:cubicBezTo>
                  <a:pt x="163" y="25"/>
                  <a:pt x="163" y="23"/>
                  <a:pt x="163" y="20"/>
                </a:cubicBezTo>
                <a:cubicBezTo>
                  <a:pt x="163" y="19"/>
                  <a:pt x="163" y="19"/>
                  <a:pt x="163" y="19"/>
                </a:cubicBezTo>
                <a:cubicBezTo>
                  <a:pt x="163" y="16"/>
                  <a:pt x="163" y="14"/>
                  <a:pt x="161" y="12"/>
                </a:cubicBezTo>
                <a:cubicBezTo>
                  <a:pt x="159" y="10"/>
                  <a:pt x="157" y="9"/>
                  <a:pt x="154" y="9"/>
                </a:cubicBezTo>
                <a:cubicBezTo>
                  <a:pt x="151" y="9"/>
                  <a:pt x="149" y="10"/>
                  <a:pt x="147" y="12"/>
                </a:cubicBezTo>
                <a:cubicBezTo>
                  <a:pt x="145" y="14"/>
                  <a:pt x="145" y="16"/>
                  <a:pt x="145" y="19"/>
                </a:cubicBezTo>
                <a:lnTo>
                  <a:pt x="145" y="20"/>
                </a:lnTo>
                <a:close/>
                <a:moveTo>
                  <a:pt x="106" y="30"/>
                </a:moveTo>
                <a:cubicBezTo>
                  <a:pt x="116" y="30"/>
                  <a:pt x="116" y="30"/>
                  <a:pt x="116" y="30"/>
                </a:cubicBezTo>
                <a:cubicBezTo>
                  <a:pt x="116" y="28"/>
                  <a:pt x="116" y="28"/>
                  <a:pt x="116" y="28"/>
                </a:cubicBezTo>
                <a:cubicBezTo>
                  <a:pt x="113" y="27"/>
                  <a:pt x="113" y="27"/>
                  <a:pt x="113" y="27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4" y="14"/>
                  <a:pt x="114" y="13"/>
                  <a:pt x="115" y="12"/>
                </a:cubicBezTo>
                <a:cubicBezTo>
                  <a:pt x="116" y="12"/>
                  <a:pt x="117" y="12"/>
                  <a:pt x="118" y="12"/>
                </a:cubicBezTo>
                <a:cubicBezTo>
                  <a:pt x="119" y="12"/>
                  <a:pt x="120" y="12"/>
                  <a:pt x="121" y="13"/>
                </a:cubicBezTo>
                <a:cubicBezTo>
                  <a:pt x="122" y="14"/>
                  <a:pt x="122" y="15"/>
                  <a:pt x="122" y="17"/>
                </a:cubicBezTo>
                <a:cubicBezTo>
                  <a:pt x="122" y="27"/>
                  <a:pt x="122" y="27"/>
                  <a:pt x="122" y="27"/>
                </a:cubicBezTo>
                <a:cubicBezTo>
                  <a:pt x="119" y="28"/>
                  <a:pt x="119" y="28"/>
                  <a:pt x="119" y="28"/>
                </a:cubicBezTo>
                <a:cubicBezTo>
                  <a:pt x="119" y="30"/>
                  <a:pt x="119" y="30"/>
                  <a:pt x="119" y="30"/>
                </a:cubicBezTo>
                <a:cubicBezTo>
                  <a:pt x="129" y="30"/>
                  <a:pt x="129" y="30"/>
                  <a:pt x="129" y="30"/>
                </a:cubicBezTo>
                <a:cubicBezTo>
                  <a:pt x="129" y="28"/>
                  <a:pt x="129" y="28"/>
                  <a:pt x="129" y="28"/>
                </a:cubicBezTo>
                <a:cubicBezTo>
                  <a:pt x="126" y="27"/>
                  <a:pt x="126" y="27"/>
                  <a:pt x="126" y="27"/>
                </a:cubicBezTo>
                <a:cubicBezTo>
                  <a:pt x="126" y="17"/>
                  <a:pt x="126" y="17"/>
                  <a:pt x="126" y="17"/>
                </a:cubicBezTo>
                <a:cubicBezTo>
                  <a:pt x="126" y="15"/>
                  <a:pt x="127" y="14"/>
                  <a:pt x="127" y="13"/>
                </a:cubicBezTo>
                <a:cubicBezTo>
                  <a:pt x="128" y="12"/>
                  <a:pt x="129" y="12"/>
                  <a:pt x="131" y="12"/>
                </a:cubicBezTo>
                <a:cubicBezTo>
                  <a:pt x="132" y="12"/>
                  <a:pt x="133" y="12"/>
                  <a:pt x="134" y="13"/>
                </a:cubicBezTo>
                <a:cubicBezTo>
                  <a:pt x="135" y="14"/>
                  <a:pt x="135" y="15"/>
                  <a:pt x="135" y="17"/>
                </a:cubicBezTo>
                <a:cubicBezTo>
                  <a:pt x="135" y="27"/>
                  <a:pt x="135" y="27"/>
                  <a:pt x="135" y="27"/>
                </a:cubicBezTo>
                <a:cubicBezTo>
                  <a:pt x="132" y="28"/>
                  <a:pt x="132" y="28"/>
                  <a:pt x="132" y="28"/>
                </a:cubicBezTo>
                <a:cubicBezTo>
                  <a:pt x="132" y="30"/>
                  <a:pt x="132" y="30"/>
                  <a:pt x="132" y="30"/>
                </a:cubicBezTo>
                <a:cubicBezTo>
                  <a:pt x="142" y="30"/>
                  <a:pt x="142" y="30"/>
                  <a:pt x="142" y="30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139" y="17"/>
                  <a:pt x="139" y="17"/>
                  <a:pt x="139" y="17"/>
                </a:cubicBezTo>
                <a:cubicBezTo>
                  <a:pt x="139" y="14"/>
                  <a:pt x="138" y="12"/>
                  <a:pt x="137" y="11"/>
                </a:cubicBezTo>
                <a:cubicBezTo>
                  <a:pt x="136" y="9"/>
                  <a:pt x="134" y="9"/>
                  <a:pt x="132" y="9"/>
                </a:cubicBezTo>
                <a:cubicBezTo>
                  <a:pt x="130" y="9"/>
                  <a:pt x="129" y="9"/>
                  <a:pt x="128" y="10"/>
                </a:cubicBezTo>
                <a:cubicBezTo>
                  <a:pt x="127" y="10"/>
                  <a:pt x="126" y="11"/>
                  <a:pt x="125" y="12"/>
                </a:cubicBezTo>
                <a:cubicBezTo>
                  <a:pt x="125" y="11"/>
                  <a:pt x="124" y="10"/>
                  <a:pt x="123" y="9"/>
                </a:cubicBezTo>
                <a:cubicBezTo>
                  <a:pt x="122" y="9"/>
                  <a:pt x="121" y="9"/>
                  <a:pt x="119" y="9"/>
                </a:cubicBezTo>
                <a:cubicBezTo>
                  <a:pt x="118" y="9"/>
                  <a:pt x="117" y="9"/>
                  <a:pt x="116" y="9"/>
                </a:cubicBezTo>
                <a:cubicBezTo>
                  <a:pt x="115" y="10"/>
                  <a:pt x="114" y="11"/>
                  <a:pt x="113" y="12"/>
                </a:cubicBezTo>
                <a:cubicBezTo>
                  <a:pt x="113" y="9"/>
                  <a:pt x="113" y="9"/>
                  <a:pt x="113" y="9"/>
                </a:cubicBezTo>
                <a:cubicBezTo>
                  <a:pt x="106" y="9"/>
                  <a:pt x="106" y="9"/>
                  <a:pt x="106" y="9"/>
                </a:cubicBezTo>
                <a:cubicBezTo>
                  <a:pt x="106" y="11"/>
                  <a:pt x="106" y="11"/>
                  <a:pt x="106" y="11"/>
                </a:cubicBezTo>
                <a:cubicBezTo>
                  <a:pt x="109" y="12"/>
                  <a:pt x="109" y="12"/>
                  <a:pt x="109" y="12"/>
                </a:cubicBezTo>
                <a:cubicBezTo>
                  <a:pt x="109" y="27"/>
                  <a:pt x="109" y="27"/>
                  <a:pt x="109" y="27"/>
                </a:cubicBezTo>
                <a:cubicBezTo>
                  <a:pt x="106" y="28"/>
                  <a:pt x="106" y="28"/>
                  <a:pt x="106" y="28"/>
                </a:cubicBezTo>
                <a:lnTo>
                  <a:pt x="106" y="30"/>
                </a:lnTo>
                <a:close/>
                <a:moveTo>
                  <a:pt x="102" y="26"/>
                </a:moveTo>
                <a:cubicBezTo>
                  <a:pt x="98" y="26"/>
                  <a:pt x="98" y="26"/>
                  <a:pt x="98" y="26"/>
                </a:cubicBezTo>
                <a:cubicBezTo>
                  <a:pt x="98" y="30"/>
                  <a:pt x="98" y="30"/>
                  <a:pt x="98" y="30"/>
                </a:cubicBezTo>
                <a:cubicBezTo>
                  <a:pt x="102" y="30"/>
                  <a:pt x="102" y="30"/>
                  <a:pt x="102" y="30"/>
                </a:cubicBezTo>
                <a:lnTo>
                  <a:pt x="102" y="26"/>
                </a:lnTo>
                <a:close/>
                <a:moveTo>
                  <a:pt x="74" y="9"/>
                </a:moveTo>
                <a:cubicBezTo>
                  <a:pt x="66" y="9"/>
                  <a:pt x="66" y="9"/>
                  <a:pt x="66" y="9"/>
                </a:cubicBezTo>
                <a:cubicBezTo>
                  <a:pt x="66" y="11"/>
                  <a:pt x="66" y="11"/>
                  <a:pt x="66" y="11"/>
                </a:cubicBezTo>
                <a:cubicBezTo>
                  <a:pt x="68" y="12"/>
                  <a:pt x="68" y="12"/>
                  <a:pt x="68" y="12"/>
                </a:cubicBezTo>
                <a:cubicBezTo>
                  <a:pt x="73" y="30"/>
                  <a:pt x="73" y="30"/>
                  <a:pt x="73" y="30"/>
                </a:cubicBezTo>
                <a:cubicBezTo>
                  <a:pt x="76" y="30"/>
                  <a:pt x="76" y="30"/>
                  <a:pt x="76" y="30"/>
                </a:cubicBezTo>
                <a:cubicBezTo>
                  <a:pt x="80" y="17"/>
                  <a:pt x="80" y="17"/>
                  <a:pt x="80" y="17"/>
                </a:cubicBezTo>
                <a:cubicBezTo>
                  <a:pt x="81" y="14"/>
                  <a:pt x="81" y="14"/>
                  <a:pt x="81" y="14"/>
                </a:cubicBezTo>
                <a:cubicBezTo>
                  <a:pt x="81" y="14"/>
                  <a:pt x="81" y="14"/>
                  <a:pt x="81" y="14"/>
                </a:cubicBezTo>
                <a:cubicBezTo>
                  <a:pt x="82" y="17"/>
                  <a:pt x="82" y="17"/>
                  <a:pt x="82" y="17"/>
                </a:cubicBezTo>
                <a:cubicBezTo>
                  <a:pt x="86" y="30"/>
                  <a:pt x="86" y="30"/>
                  <a:pt x="86" y="30"/>
                </a:cubicBezTo>
                <a:cubicBezTo>
                  <a:pt x="89" y="30"/>
                  <a:pt x="89" y="30"/>
                  <a:pt x="89" y="30"/>
                </a:cubicBezTo>
                <a:cubicBezTo>
                  <a:pt x="95" y="12"/>
                  <a:pt x="95" y="12"/>
                  <a:pt x="95" y="12"/>
                </a:cubicBezTo>
                <a:cubicBezTo>
                  <a:pt x="97" y="11"/>
                  <a:pt x="97" y="11"/>
                  <a:pt x="97" y="11"/>
                </a:cubicBezTo>
                <a:cubicBezTo>
                  <a:pt x="97" y="9"/>
                  <a:pt x="97" y="9"/>
                  <a:pt x="97" y="9"/>
                </a:cubicBezTo>
                <a:cubicBezTo>
                  <a:pt x="89" y="9"/>
                  <a:pt x="89" y="9"/>
                  <a:pt x="89" y="9"/>
                </a:cubicBezTo>
                <a:cubicBezTo>
                  <a:pt x="89" y="11"/>
                  <a:pt x="89" y="11"/>
                  <a:pt x="89" y="11"/>
                </a:cubicBezTo>
                <a:cubicBezTo>
                  <a:pt x="91" y="12"/>
                  <a:pt x="91" y="12"/>
                  <a:pt x="91" y="12"/>
                </a:cubicBezTo>
                <a:cubicBezTo>
                  <a:pt x="88" y="22"/>
                  <a:pt x="88" y="22"/>
                  <a:pt x="88" y="22"/>
                </a:cubicBezTo>
                <a:cubicBezTo>
                  <a:pt x="88" y="25"/>
                  <a:pt x="88" y="25"/>
                  <a:pt x="88" y="25"/>
                </a:cubicBezTo>
                <a:cubicBezTo>
                  <a:pt x="88" y="25"/>
                  <a:pt x="88" y="25"/>
                  <a:pt x="88" y="25"/>
                </a:cubicBezTo>
                <a:cubicBezTo>
                  <a:pt x="87" y="22"/>
                  <a:pt x="87" y="22"/>
                  <a:pt x="87" y="22"/>
                </a:cubicBezTo>
                <a:cubicBezTo>
                  <a:pt x="83" y="9"/>
                  <a:pt x="83" y="9"/>
                  <a:pt x="83" y="9"/>
                </a:cubicBezTo>
                <a:cubicBezTo>
                  <a:pt x="80" y="9"/>
                  <a:pt x="80" y="9"/>
                  <a:pt x="80" y="9"/>
                </a:cubicBezTo>
                <a:cubicBezTo>
                  <a:pt x="76" y="22"/>
                  <a:pt x="76" y="22"/>
                  <a:pt x="76" y="22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2"/>
                  <a:pt x="75" y="22"/>
                  <a:pt x="75" y="22"/>
                </a:cubicBezTo>
                <a:cubicBezTo>
                  <a:pt x="72" y="12"/>
                  <a:pt x="72" y="12"/>
                  <a:pt x="72" y="12"/>
                </a:cubicBezTo>
                <a:cubicBezTo>
                  <a:pt x="74" y="11"/>
                  <a:pt x="74" y="11"/>
                  <a:pt x="74" y="11"/>
                </a:cubicBezTo>
                <a:lnTo>
                  <a:pt x="74" y="9"/>
                </a:lnTo>
                <a:close/>
                <a:moveTo>
                  <a:pt x="41" y="9"/>
                </a:moveTo>
                <a:cubicBezTo>
                  <a:pt x="33" y="9"/>
                  <a:pt x="33" y="9"/>
                  <a:pt x="33" y="9"/>
                </a:cubicBezTo>
                <a:cubicBezTo>
                  <a:pt x="33" y="11"/>
                  <a:pt x="33" y="11"/>
                  <a:pt x="33" y="11"/>
                </a:cubicBezTo>
                <a:cubicBezTo>
                  <a:pt x="35" y="12"/>
                  <a:pt x="35" y="12"/>
                  <a:pt x="35" y="12"/>
                </a:cubicBezTo>
                <a:cubicBezTo>
                  <a:pt x="40" y="30"/>
                  <a:pt x="40" y="30"/>
                  <a:pt x="40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7" y="17"/>
                  <a:pt x="47" y="17"/>
                  <a:pt x="47" y="17"/>
                </a:cubicBezTo>
                <a:cubicBezTo>
                  <a:pt x="48" y="14"/>
                  <a:pt x="48" y="14"/>
                  <a:pt x="48" y="14"/>
                </a:cubicBezTo>
                <a:cubicBezTo>
                  <a:pt x="48" y="14"/>
                  <a:pt x="48" y="14"/>
                  <a:pt x="48" y="14"/>
                </a:cubicBezTo>
                <a:cubicBezTo>
                  <a:pt x="49" y="17"/>
                  <a:pt x="49" y="17"/>
                  <a:pt x="49" y="17"/>
                </a:cubicBezTo>
                <a:cubicBezTo>
                  <a:pt x="53" y="30"/>
                  <a:pt x="53" y="30"/>
                  <a:pt x="53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62" y="12"/>
                  <a:pt x="62" y="12"/>
                  <a:pt x="62" y="12"/>
                </a:cubicBezTo>
                <a:cubicBezTo>
                  <a:pt x="64" y="11"/>
                  <a:pt x="64" y="11"/>
                  <a:pt x="64" y="11"/>
                </a:cubicBezTo>
                <a:cubicBezTo>
                  <a:pt x="64" y="9"/>
                  <a:pt x="64" y="9"/>
                  <a:pt x="64" y="9"/>
                </a:cubicBezTo>
                <a:cubicBezTo>
                  <a:pt x="56" y="9"/>
                  <a:pt x="56" y="9"/>
                  <a:pt x="56" y="9"/>
                </a:cubicBezTo>
                <a:cubicBezTo>
                  <a:pt x="56" y="11"/>
                  <a:pt x="56" y="11"/>
                  <a:pt x="56" y="11"/>
                </a:cubicBezTo>
                <a:cubicBezTo>
                  <a:pt x="58" y="12"/>
                  <a:pt x="58" y="12"/>
                  <a:pt x="58" y="1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5"/>
                  <a:pt x="55" y="25"/>
                  <a:pt x="55" y="25"/>
                </a:cubicBezTo>
                <a:cubicBezTo>
                  <a:pt x="55" y="25"/>
                  <a:pt x="55" y="25"/>
                  <a:pt x="55" y="25"/>
                </a:cubicBezTo>
                <a:cubicBezTo>
                  <a:pt x="54" y="22"/>
                  <a:pt x="54" y="22"/>
                  <a:pt x="54" y="22"/>
                </a:cubicBezTo>
                <a:cubicBezTo>
                  <a:pt x="50" y="9"/>
                  <a:pt x="50" y="9"/>
                  <a:pt x="50" y="9"/>
                </a:cubicBezTo>
                <a:cubicBezTo>
                  <a:pt x="47" y="9"/>
                  <a:pt x="47" y="9"/>
                  <a:pt x="47" y="9"/>
                </a:cubicBezTo>
                <a:cubicBezTo>
                  <a:pt x="43" y="22"/>
                  <a:pt x="43" y="22"/>
                  <a:pt x="43" y="22"/>
                </a:cubicBezTo>
                <a:cubicBezTo>
                  <a:pt x="42" y="25"/>
                  <a:pt x="42" y="25"/>
                  <a:pt x="42" y="25"/>
                </a:cubicBezTo>
                <a:cubicBezTo>
                  <a:pt x="42" y="25"/>
                  <a:pt x="42" y="25"/>
                  <a:pt x="42" y="25"/>
                </a:cubicBezTo>
                <a:cubicBezTo>
                  <a:pt x="41" y="22"/>
                  <a:pt x="41" y="22"/>
                  <a:pt x="41" y="22"/>
                </a:cubicBezTo>
                <a:cubicBezTo>
                  <a:pt x="39" y="12"/>
                  <a:pt x="39" y="12"/>
                  <a:pt x="39" y="12"/>
                </a:cubicBezTo>
                <a:cubicBezTo>
                  <a:pt x="41" y="11"/>
                  <a:pt x="41" y="11"/>
                  <a:pt x="41" y="11"/>
                </a:cubicBezTo>
                <a:lnTo>
                  <a:pt x="41" y="9"/>
                </a:lnTo>
                <a:close/>
                <a:moveTo>
                  <a:pt x="8" y="9"/>
                </a:moveTo>
                <a:cubicBezTo>
                  <a:pt x="0" y="9"/>
                  <a:pt x="0" y="9"/>
                  <a:pt x="0" y="9"/>
                </a:cubicBezTo>
                <a:cubicBezTo>
                  <a:pt x="0" y="11"/>
                  <a:pt x="0" y="11"/>
                  <a:pt x="0" y="11"/>
                </a:cubicBezTo>
                <a:cubicBezTo>
                  <a:pt x="2" y="12"/>
                  <a:pt x="2" y="12"/>
                  <a:pt x="2" y="12"/>
                </a:cubicBezTo>
                <a:cubicBezTo>
                  <a:pt x="7" y="30"/>
                  <a:pt x="7" y="30"/>
                  <a:pt x="7" y="30"/>
                </a:cubicBezTo>
                <a:cubicBezTo>
                  <a:pt x="10" y="30"/>
                  <a:pt x="10" y="30"/>
                  <a:pt x="10" y="30"/>
                </a:cubicBezTo>
                <a:cubicBezTo>
                  <a:pt x="14" y="17"/>
                  <a:pt x="14" y="17"/>
                  <a:pt x="14" y="17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6" y="17"/>
                  <a:pt x="16" y="17"/>
                  <a:pt x="16" y="17"/>
                </a:cubicBezTo>
                <a:cubicBezTo>
                  <a:pt x="20" y="30"/>
                  <a:pt x="20" y="30"/>
                  <a:pt x="20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9" y="12"/>
                  <a:pt x="29" y="12"/>
                  <a:pt x="29" y="12"/>
                </a:cubicBezTo>
                <a:cubicBezTo>
                  <a:pt x="31" y="11"/>
                  <a:pt x="31" y="11"/>
                  <a:pt x="31" y="11"/>
                </a:cubicBezTo>
                <a:cubicBezTo>
                  <a:pt x="31" y="9"/>
                  <a:pt x="31" y="9"/>
                  <a:pt x="31" y="9"/>
                </a:cubicBezTo>
                <a:cubicBezTo>
                  <a:pt x="22" y="9"/>
                  <a:pt x="22" y="9"/>
                  <a:pt x="22" y="9"/>
                </a:cubicBezTo>
                <a:cubicBezTo>
                  <a:pt x="22" y="11"/>
                  <a:pt x="22" y="11"/>
                  <a:pt x="22" y="11"/>
                </a:cubicBezTo>
                <a:cubicBezTo>
                  <a:pt x="25" y="12"/>
                  <a:pt x="25" y="12"/>
                  <a:pt x="25" y="1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1" y="22"/>
                  <a:pt x="21" y="22"/>
                  <a:pt x="21" y="22"/>
                </a:cubicBezTo>
                <a:cubicBezTo>
                  <a:pt x="17" y="9"/>
                  <a:pt x="17" y="9"/>
                  <a:pt x="17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25"/>
                  <a:pt x="9" y="25"/>
                  <a:pt x="9" y="25"/>
                </a:cubicBezTo>
                <a:cubicBezTo>
                  <a:pt x="8" y="22"/>
                  <a:pt x="8" y="22"/>
                  <a:pt x="8" y="22"/>
                </a:cubicBezTo>
                <a:cubicBezTo>
                  <a:pt x="6" y="12"/>
                  <a:pt x="6" y="12"/>
                  <a:pt x="6" y="12"/>
                </a:cubicBezTo>
                <a:cubicBezTo>
                  <a:pt x="8" y="11"/>
                  <a:pt x="8" y="11"/>
                  <a:pt x="8" y="11"/>
                </a:cubicBezTo>
                <a:lnTo>
                  <a:pt x="8" y="9"/>
                </a:lnTo>
                <a:close/>
              </a:path>
            </a:pathLst>
          </a:custGeom>
          <a:solidFill>
            <a:srgbClr val="F2940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z="180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77" y="708586"/>
            <a:ext cx="7451610" cy="169837"/>
          </a:xfrm>
          <a:prstGeom prst="rect">
            <a:avLst/>
          </a:prstGeom>
        </p:spPr>
      </p:pic>
      <p:grpSp>
        <p:nvGrpSpPr>
          <p:cNvPr id="17" name="Gruppieren 16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8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0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1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3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  <p:pic>
        <p:nvPicPr>
          <p:cNvPr id="24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14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89926"/>
            <a:ext cx="7694550" cy="13255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250425"/>
            <a:ext cx="7694550" cy="4013575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77114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76799"/>
            <a:ext cx="1664325" cy="5500163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76799"/>
            <a:ext cx="5800725" cy="5500163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91240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250" y="614034"/>
            <a:ext cx="7593750" cy="1076655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250" y="1825625"/>
            <a:ext cx="75937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34190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362" y="1145157"/>
            <a:ext cx="7701225" cy="3296946"/>
          </a:xfrm>
        </p:spPr>
        <p:txBody>
          <a:bodyPr anchor="b"/>
          <a:lstStyle>
            <a:lvl1pPr>
              <a:defRPr sz="6000"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62" y="4564684"/>
            <a:ext cx="7701225" cy="1524967"/>
          </a:xfrm>
        </p:spPr>
        <p:txBody>
          <a:bodyPr/>
          <a:lstStyle>
            <a:lvl1pPr marL="0" indent="0">
              <a:buNone/>
              <a:defRPr sz="2400">
                <a:solidFill>
                  <a:srgbClr val="162559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172714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200"/>
            <a:ext cx="7550550" cy="1035489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6724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6750" y="1825625"/>
            <a:ext cx="36724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3058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68" y="789995"/>
            <a:ext cx="7533233" cy="1122086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968" y="1993407"/>
            <a:ext cx="3673583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1940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968" y="2851199"/>
            <a:ext cx="3673583" cy="3338464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70577" y="1993407"/>
            <a:ext cx="3780624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1940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70577" y="2851199"/>
            <a:ext cx="3780624" cy="33384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10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ieren 10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2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3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6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7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61807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98585"/>
            <a:ext cx="7886700" cy="13255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6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pieren 6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8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8373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5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uppieren 5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7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8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45851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 sz="2800">
                <a:solidFill>
                  <a:srgbClr val="162559"/>
                </a:solidFill>
              </a:defRPr>
            </a:lvl2pPr>
            <a:lvl3pPr>
              <a:defRPr sz="2400"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 sz="2000">
                <a:solidFill>
                  <a:srgbClr val="162559"/>
                </a:solidFill>
              </a:defRPr>
            </a:lvl4pPr>
            <a:lvl5pPr>
              <a:defRPr sz="2000">
                <a:solidFill>
                  <a:srgbClr val="162559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6255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21483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56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658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162559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358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6255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73228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9C867-AA10-42FE-9900-474239875666}" type="datetimeFigureOut">
              <a:rPr lang="de-DE" smtClean="0"/>
              <a:t>06.03.18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014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hyperlink" Target="mailto:Horvath.klaudia@uni-miskolc.hu" TargetMode="External"/><Relationship Id="rId2" Type="http://schemas.openxmlformats.org/officeDocument/2006/relationships/hyperlink" Target="mailto:ute.karl@uni.l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ve-project.eu/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9363" y="1302975"/>
            <a:ext cx="7831718" cy="2102378"/>
          </a:xfrm>
        </p:spPr>
        <p:txBody>
          <a:bodyPr/>
          <a:lstStyle/>
          <a:p>
            <a:r>
              <a:rPr lang="en-GB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Higher education students on the MOVE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75263" y="3430107"/>
            <a:ext cx="7831717" cy="56666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de-CH" dirty="0" err="1"/>
              <a:t>Preconference</a:t>
            </a:r>
            <a:r>
              <a:rPr lang="de-CH" dirty="0"/>
              <a:t> MOVE, </a:t>
            </a:r>
            <a:r>
              <a:rPr lang="de-CH" dirty="0">
                <a:latin typeface="Cambria"/>
                <a:cs typeface="Cambria"/>
              </a:rPr>
              <a:t>7th March 2018 </a:t>
            </a:r>
          </a:p>
          <a:p>
            <a:pPr>
              <a:defRPr/>
            </a:pPr>
            <a:r>
              <a:rPr lang="de-CH" dirty="0">
                <a:latin typeface="Cambria"/>
                <a:cs typeface="Cambria"/>
              </a:rPr>
              <a:t>Belval/Esch-</a:t>
            </a:r>
            <a:r>
              <a:rPr lang="de-CH" dirty="0" err="1">
                <a:latin typeface="Cambria"/>
                <a:cs typeface="Cambria"/>
              </a:rPr>
              <a:t>sur</a:t>
            </a:r>
            <a:r>
              <a:rPr lang="de-CH" dirty="0">
                <a:latin typeface="Cambria"/>
                <a:cs typeface="Cambria"/>
              </a:rPr>
              <a:t>-Alzette, Luxembourg</a:t>
            </a:r>
            <a:endParaRPr lang="en-US" dirty="0">
              <a:latin typeface="Cambria"/>
              <a:cs typeface="Cambria"/>
            </a:endParaRPr>
          </a:p>
          <a:p>
            <a:endParaRPr lang="de-DE" dirty="0"/>
          </a:p>
        </p:txBody>
      </p:sp>
      <p:sp>
        <p:nvSpPr>
          <p:cNvPr id="4" name="Untertitel 2"/>
          <p:cNvSpPr txBox="1">
            <a:spLocks/>
          </p:cNvSpPr>
          <p:nvPr/>
        </p:nvSpPr>
        <p:spPr>
          <a:xfrm>
            <a:off x="875263" y="4156817"/>
            <a:ext cx="7831717" cy="14048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de-CH" alt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Emilia Kmiotek-Meier</a:t>
            </a:r>
          </a:p>
          <a:p>
            <a:pPr>
              <a:spcBef>
                <a:spcPct val="0"/>
              </a:spcBef>
            </a:pPr>
            <a:r>
              <a:rPr lang="de-CH" alt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Julianna Kiss</a:t>
            </a:r>
          </a:p>
          <a:p>
            <a:pPr>
              <a:spcBef>
                <a:spcPct val="0"/>
              </a:spcBef>
            </a:pPr>
            <a:r>
              <a:rPr lang="fr-FR" dirty="0" err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Zsuzsanna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fr-FR" dirty="0" err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Dabasi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fr-FR" dirty="0" err="1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Halasz</a:t>
            </a:r>
            <a:endParaRPr lang="fr-FR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>
              <a:spcBef>
                <a:spcPct val="0"/>
              </a:spcBef>
            </a:pPr>
            <a:r>
              <a:rPr lang="de-CH" alt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Klaudia Horvath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75264" y="6153072"/>
            <a:ext cx="7831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6" name="Grafik 5" descr="EU Fla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50" y="6132891"/>
            <a:ext cx="773072" cy="49336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hteck 6"/>
          <p:cNvSpPr/>
          <p:nvPr/>
        </p:nvSpPr>
        <p:spPr>
          <a:xfrm>
            <a:off x="1685315" y="6050252"/>
            <a:ext cx="7189075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/>
              <a:t>MOVE has received funding from the European Union’s Horizon 2020 research and innovation </a:t>
            </a:r>
            <a:r>
              <a:rPr lang="en-US" sz="1600" dirty="0" err="1"/>
              <a:t>programme</a:t>
            </a:r>
            <a:r>
              <a:rPr lang="en-US" sz="1600" dirty="0"/>
              <a:t> under Grant Agreement No. 649263</a:t>
            </a:r>
            <a:endParaRPr lang="de-DE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79821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>
            <a:extLst>
              <a:ext uri="{FF2B5EF4-FFF2-40B4-BE49-F238E27FC236}">
                <a16:creationId xmlns:a16="http://schemas.microsoft.com/office/drawing/2014/main" id="{6E21A1D2-47C2-0F44-88B4-1EDD0E50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Programs </a:t>
            </a:r>
            <a:endParaRPr lang="hu-HU" altLang="fr-FR" dirty="0"/>
          </a:p>
        </p:txBody>
      </p:sp>
      <p:sp>
        <p:nvSpPr>
          <p:cNvPr id="22533" name="Dia számának helye 4">
            <a:extLst>
              <a:ext uri="{FF2B5EF4-FFF2-40B4-BE49-F238E27FC236}">
                <a16:creationId xmlns:a16="http://schemas.microsoft.com/office/drawing/2014/main" id="{57B72592-EE2E-A743-80B3-D918FD307D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21CA4CB-0A76-FA47-8D70-AA22739A1199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10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E199932B-75D6-7C45-A492-AEB1AF601A50}"/>
              </a:ext>
            </a:extLst>
          </p:cNvPr>
          <p:cNvGraphicFramePr>
            <a:graphicFrameLocks/>
          </p:cNvGraphicFramePr>
          <p:nvPr/>
        </p:nvGraphicFramePr>
        <p:xfrm>
          <a:off x="95534" y="1417638"/>
          <a:ext cx="9048465" cy="4483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A24DF08-D2B7-D044-AC98-22D5F18D8F63}"/>
              </a:ext>
            </a:extLst>
          </p:cNvPr>
          <p:cNvSpPr/>
          <p:nvPr/>
        </p:nvSpPr>
        <p:spPr>
          <a:xfrm>
            <a:off x="540327" y="1814945"/>
            <a:ext cx="2147455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29A6AB-E12F-8144-BCC7-4E8A0814AD10}"/>
              </a:ext>
            </a:extLst>
          </p:cNvPr>
          <p:cNvSpPr/>
          <p:nvPr/>
        </p:nvSpPr>
        <p:spPr>
          <a:xfrm>
            <a:off x="2687781" y="1816761"/>
            <a:ext cx="2147456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F9F800-105A-464A-9C26-63A989C22F7F}"/>
              </a:ext>
            </a:extLst>
          </p:cNvPr>
          <p:cNvSpPr/>
          <p:nvPr/>
        </p:nvSpPr>
        <p:spPr>
          <a:xfrm>
            <a:off x="6937550" y="1814945"/>
            <a:ext cx="2029469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29A1D8-10EF-954E-8974-1EA735F1462D}"/>
              </a:ext>
            </a:extLst>
          </p:cNvPr>
          <p:cNvSpPr/>
          <p:nvPr/>
        </p:nvSpPr>
        <p:spPr>
          <a:xfrm>
            <a:off x="4835237" y="1814945"/>
            <a:ext cx="2102313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335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ím 1">
            <a:extLst>
              <a:ext uri="{FF2B5EF4-FFF2-40B4-BE49-F238E27FC236}">
                <a16:creationId xmlns:a16="http://schemas.microsoft.com/office/drawing/2014/main" id="{370969C2-0789-E345-B339-DD2E35D30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Reasons (I)</a:t>
            </a:r>
            <a:endParaRPr lang="hu-HU" altLang="fr-FR" dirty="0"/>
          </a:p>
        </p:txBody>
      </p:sp>
      <p:sp>
        <p:nvSpPr>
          <p:cNvPr id="23557" name="Dia számának helye 4">
            <a:extLst>
              <a:ext uri="{FF2B5EF4-FFF2-40B4-BE49-F238E27FC236}">
                <a16:creationId xmlns:a16="http://schemas.microsoft.com/office/drawing/2014/main" id="{5BDE51BD-2826-EF49-9029-88666F636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8078C1F-7AFC-BF4D-AFDC-805E60E18CC6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11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2E724DB-B336-8242-8602-6420319AC335}"/>
              </a:ext>
            </a:extLst>
          </p:cNvPr>
          <p:cNvGraphicFramePr/>
          <p:nvPr/>
        </p:nvGraphicFramePr>
        <p:xfrm>
          <a:off x="0" y="1621113"/>
          <a:ext cx="9144000" cy="4531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1391720-8958-A947-BE88-B36AACA44B4A}"/>
              </a:ext>
            </a:extLst>
          </p:cNvPr>
          <p:cNvSpPr/>
          <p:nvPr/>
        </p:nvSpPr>
        <p:spPr>
          <a:xfrm>
            <a:off x="442452" y="1988920"/>
            <a:ext cx="2816941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FFE690-7A3E-794C-AD5E-B5EC0194DEA4}"/>
              </a:ext>
            </a:extLst>
          </p:cNvPr>
          <p:cNvSpPr/>
          <p:nvPr/>
        </p:nvSpPr>
        <p:spPr>
          <a:xfrm>
            <a:off x="3259393" y="1988920"/>
            <a:ext cx="2905433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02E8AB-3FAF-014E-BFE8-B87AB53AFE64}"/>
              </a:ext>
            </a:extLst>
          </p:cNvPr>
          <p:cNvSpPr/>
          <p:nvPr/>
        </p:nvSpPr>
        <p:spPr>
          <a:xfrm>
            <a:off x="6164826" y="1988920"/>
            <a:ext cx="2875935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039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ím 1">
            <a:extLst>
              <a:ext uri="{FF2B5EF4-FFF2-40B4-BE49-F238E27FC236}">
                <a16:creationId xmlns:a16="http://schemas.microsoft.com/office/drawing/2014/main" id="{16054817-CC82-1A4B-B7AB-B33BCF9BB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Reasons (II)</a:t>
            </a:r>
            <a:endParaRPr lang="hu-HU" altLang="fr-FR" dirty="0"/>
          </a:p>
        </p:txBody>
      </p:sp>
      <p:sp>
        <p:nvSpPr>
          <p:cNvPr id="24581" name="Dia számának helye 4">
            <a:extLst>
              <a:ext uri="{FF2B5EF4-FFF2-40B4-BE49-F238E27FC236}">
                <a16:creationId xmlns:a16="http://schemas.microsoft.com/office/drawing/2014/main" id="{B5927804-8CAC-1347-8FA6-610676235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AFB1EEB-36D4-944C-8822-9F97396097CE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12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1A70A6D-73FA-B348-8D40-089D4E783C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7286541"/>
              </p:ext>
            </p:extLst>
          </p:nvPr>
        </p:nvGraphicFramePr>
        <p:xfrm>
          <a:off x="0" y="1610437"/>
          <a:ext cx="9144000" cy="4745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3453BD02-CBA1-AA47-B42B-73BB982FABEB}"/>
              </a:ext>
            </a:extLst>
          </p:cNvPr>
          <p:cNvSpPr/>
          <p:nvPr/>
        </p:nvSpPr>
        <p:spPr>
          <a:xfrm>
            <a:off x="398207" y="2345266"/>
            <a:ext cx="2816941" cy="36459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75ED57-6391-724B-810A-3E3B7CC4F94C}"/>
              </a:ext>
            </a:extLst>
          </p:cNvPr>
          <p:cNvSpPr/>
          <p:nvPr/>
        </p:nvSpPr>
        <p:spPr>
          <a:xfrm>
            <a:off x="3215148" y="2345266"/>
            <a:ext cx="2905433" cy="3645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E76BC-F29A-B146-B004-D6C352FEECA9}"/>
              </a:ext>
            </a:extLst>
          </p:cNvPr>
          <p:cNvSpPr/>
          <p:nvPr/>
        </p:nvSpPr>
        <p:spPr>
          <a:xfrm>
            <a:off x="6120581" y="2345266"/>
            <a:ext cx="2875935" cy="3645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486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ím 1">
            <a:extLst>
              <a:ext uri="{FF2B5EF4-FFF2-40B4-BE49-F238E27FC236}">
                <a16:creationId xmlns:a16="http://schemas.microsoft.com/office/drawing/2014/main" id="{B9681A4B-4E0A-E04F-BBB6-751C236BD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0172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Financing (I)</a:t>
            </a:r>
            <a:endParaRPr lang="hu-HU" altLang="fr-FR" dirty="0"/>
          </a:p>
        </p:txBody>
      </p:sp>
      <p:sp>
        <p:nvSpPr>
          <p:cNvPr id="25604" name="Dia számának helye 4">
            <a:extLst>
              <a:ext uri="{FF2B5EF4-FFF2-40B4-BE49-F238E27FC236}">
                <a16:creationId xmlns:a16="http://schemas.microsoft.com/office/drawing/2014/main" id="{8E2235EA-D383-AD41-852B-0CB6E2651D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7D18ED0-757C-FD46-861B-519A00259F2F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13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EFF13AB1-37D4-DC49-9F41-D092ECEB7DFF}"/>
              </a:ext>
            </a:extLst>
          </p:cNvPr>
          <p:cNvGraphicFramePr>
            <a:graphicFrameLocks/>
          </p:cNvGraphicFramePr>
          <p:nvPr/>
        </p:nvGraphicFramePr>
        <p:xfrm>
          <a:off x="0" y="1830387"/>
          <a:ext cx="9144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68D2364C-36D7-AA47-9232-680AAC2D52C2}"/>
              </a:ext>
            </a:extLst>
          </p:cNvPr>
          <p:cNvSpPr/>
          <p:nvPr/>
        </p:nvSpPr>
        <p:spPr>
          <a:xfrm>
            <a:off x="315078" y="2257593"/>
            <a:ext cx="2183209" cy="35894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19D5BE-E245-7445-917F-77473322779E}"/>
              </a:ext>
            </a:extLst>
          </p:cNvPr>
          <p:cNvSpPr/>
          <p:nvPr/>
        </p:nvSpPr>
        <p:spPr>
          <a:xfrm>
            <a:off x="2498287" y="2257595"/>
            <a:ext cx="2147455" cy="3591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D5230D-E210-B247-ADCE-FF7DE3F05324}"/>
              </a:ext>
            </a:extLst>
          </p:cNvPr>
          <p:cNvSpPr/>
          <p:nvPr/>
        </p:nvSpPr>
        <p:spPr>
          <a:xfrm>
            <a:off x="6854423" y="2257596"/>
            <a:ext cx="2147455" cy="35894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253E60-D331-5141-AB18-0C4850D87E85}"/>
              </a:ext>
            </a:extLst>
          </p:cNvPr>
          <p:cNvSpPr/>
          <p:nvPr/>
        </p:nvSpPr>
        <p:spPr>
          <a:xfrm>
            <a:off x="4645742" y="2257595"/>
            <a:ext cx="2208681" cy="3589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350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>
            <a:extLst>
              <a:ext uri="{FF2B5EF4-FFF2-40B4-BE49-F238E27FC236}">
                <a16:creationId xmlns:a16="http://schemas.microsoft.com/office/drawing/2014/main" id="{9A90720C-E1F5-2342-9B75-BD04D7904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Financing (II)</a:t>
            </a:r>
            <a:endParaRPr lang="hu-HU" altLang="fr-FR" dirty="0"/>
          </a:p>
        </p:txBody>
      </p:sp>
      <p:sp>
        <p:nvSpPr>
          <p:cNvPr id="26629" name="Dia számának helye 4">
            <a:extLst>
              <a:ext uri="{FF2B5EF4-FFF2-40B4-BE49-F238E27FC236}">
                <a16:creationId xmlns:a16="http://schemas.microsoft.com/office/drawing/2014/main" id="{27937752-BC9F-244D-AFBF-3FE545B44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5B23F56-9EEE-074D-9CC8-D82D5B38578C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14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B814B8A-640E-1D45-B696-E07B6DE41984}"/>
              </a:ext>
            </a:extLst>
          </p:cNvPr>
          <p:cNvGraphicFramePr>
            <a:graphicFrameLocks/>
          </p:cNvGraphicFramePr>
          <p:nvPr/>
        </p:nvGraphicFramePr>
        <p:xfrm>
          <a:off x="0" y="1830388"/>
          <a:ext cx="91440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F1731389-24C3-1540-9356-BC5A011D78EE}"/>
              </a:ext>
            </a:extLst>
          </p:cNvPr>
          <p:cNvSpPr/>
          <p:nvPr/>
        </p:nvSpPr>
        <p:spPr>
          <a:xfrm>
            <a:off x="363346" y="2257396"/>
            <a:ext cx="2147455" cy="35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86A114-B598-0A44-B012-C2E8EEFB8026}"/>
              </a:ext>
            </a:extLst>
          </p:cNvPr>
          <p:cNvSpPr/>
          <p:nvPr/>
        </p:nvSpPr>
        <p:spPr>
          <a:xfrm>
            <a:off x="2510800" y="2259212"/>
            <a:ext cx="2147456" cy="3548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442810-F3A9-014E-8778-0686FD74E69F}"/>
              </a:ext>
            </a:extLst>
          </p:cNvPr>
          <p:cNvSpPr/>
          <p:nvPr/>
        </p:nvSpPr>
        <p:spPr>
          <a:xfrm>
            <a:off x="6805712" y="2257396"/>
            <a:ext cx="2161308" cy="35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4424FC-BD7C-2E47-98CF-D2AE4D7D7D54}"/>
              </a:ext>
            </a:extLst>
          </p:cNvPr>
          <p:cNvSpPr/>
          <p:nvPr/>
        </p:nvSpPr>
        <p:spPr>
          <a:xfrm>
            <a:off x="4658256" y="2257396"/>
            <a:ext cx="2147456" cy="35507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118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ím 1">
            <a:extLst>
              <a:ext uri="{FF2B5EF4-FFF2-40B4-BE49-F238E27FC236}">
                <a16:creationId xmlns:a16="http://schemas.microsoft.com/office/drawing/2014/main" id="{8BD75429-BB49-B441-9202-3CDC4945F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Obstacles (I)</a:t>
            </a:r>
            <a:endParaRPr lang="hu-HU" altLang="fr-FR" dirty="0"/>
          </a:p>
        </p:txBody>
      </p:sp>
      <p:sp>
        <p:nvSpPr>
          <p:cNvPr id="27653" name="Dia számának helye 4">
            <a:extLst>
              <a:ext uri="{FF2B5EF4-FFF2-40B4-BE49-F238E27FC236}">
                <a16:creationId xmlns:a16="http://schemas.microsoft.com/office/drawing/2014/main" id="{B4D01C2B-38F2-A44C-8C5B-BD7641D51D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1B40019-3446-5546-812E-C4E7B396BD53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15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FD02BBBB-DBBB-044C-8558-350E0B6DC6EB}"/>
              </a:ext>
            </a:extLst>
          </p:cNvPr>
          <p:cNvGraphicFramePr/>
          <p:nvPr/>
        </p:nvGraphicFramePr>
        <p:xfrm>
          <a:off x="0" y="1624012"/>
          <a:ext cx="9144000" cy="4732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5B05942-CE52-0C43-BB93-471297130260}"/>
              </a:ext>
            </a:extLst>
          </p:cNvPr>
          <p:cNvSpPr/>
          <p:nvPr/>
        </p:nvSpPr>
        <p:spPr>
          <a:xfrm>
            <a:off x="516468" y="2289078"/>
            <a:ext cx="2777066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691F24-A28E-BE4D-A84C-5F56726797EF}"/>
              </a:ext>
            </a:extLst>
          </p:cNvPr>
          <p:cNvSpPr/>
          <p:nvPr/>
        </p:nvSpPr>
        <p:spPr>
          <a:xfrm>
            <a:off x="3293533" y="2289078"/>
            <a:ext cx="2879438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3DEC48-AECD-694C-B745-B74FF484DCDD}"/>
              </a:ext>
            </a:extLst>
          </p:cNvPr>
          <p:cNvSpPr/>
          <p:nvPr/>
        </p:nvSpPr>
        <p:spPr>
          <a:xfrm>
            <a:off x="6172971" y="2289078"/>
            <a:ext cx="2877896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333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>
            <a:extLst>
              <a:ext uri="{FF2B5EF4-FFF2-40B4-BE49-F238E27FC236}">
                <a16:creationId xmlns:a16="http://schemas.microsoft.com/office/drawing/2014/main" id="{32155835-016E-6D4C-8EF9-D75965875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Obstacles (II)</a:t>
            </a:r>
            <a:endParaRPr lang="hu-HU" altLang="fr-FR" dirty="0"/>
          </a:p>
        </p:txBody>
      </p:sp>
      <p:sp>
        <p:nvSpPr>
          <p:cNvPr id="28676" name="Dia számának helye 4">
            <a:extLst>
              <a:ext uri="{FF2B5EF4-FFF2-40B4-BE49-F238E27FC236}">
                <a16:creationId xmlns:a16="http://schemas.microsoft.com/office/drawing/2014/main" id="{E5E0B1E7-8C4F-6D46-9F1B-9A5F2950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25B084E-FB14-1E43-A827-F7D61EEF7492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16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6" name="Tartalom helye 5">
            <a:extLst>
              <a:ext uri="{FF2B5EF4-FFF2-40B4-BE49-F238E27FC236}">
                <a16:creationId xmlns:a16="http://schemas.microsoft.com/office/drawing/2014/main" id="{A5102919-C9D8-3A4D-92C1-04137BB499F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92153AC6-2354-A640-9D69-60E2F7814A03}"/>
              </a:ext>
            </a:extLst>
          </p:cNvPr>
          <p:cNvSpPr/>
          <p:nvPr/>
        </p:nvSpPr>
        <p:spPr>
          <a:xfrm>
            <a:off x="392676" y="2010353"/>
            <a:ext cx="2816941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A3CBA8-E32A-FE48-8F0C-077FA80F3851}"/>
              </a:ext>
            </a:extLst>
          </p:cNvPr>
          <p:cNvSpPr/>
          <p:nvPr/>
        </p:nvSpPr>
        <p:spPr>
          <a:xfrm>
            <a:off x="3209617" y="2010353"/>
            <a:ext cx="2905433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BEDB73-778A-5A4C-979F-A69D0722538A}"/>
              </a:ext>
            </a:extLst>
          </p:cNvPr>
          <p:cNvSpPr/>
          <p:nvPr/>
        </p:nvSpPr>
        <p:spPr>
          <a:xfrm>
            <a:off x="6115050" y="2010353"/>
            <a:ext cx="2875935" cy="37961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694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976E931-4D5D-DE42-9266-835990FC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0922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III  Interview findings</a:t>
            </a:r>
          </a:p>
        </p:txBody>
      </p:sp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23BF70E3-72E7-BB4D-A956-A18CFE2620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A08BC0-F6AB-7644-9A53-8F369E672106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5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Cím 1">
            <a:extLst>
              <a:ext uri="{FF2B5EF4-FFF2-40B4-BE49-F238E27FC236}">
                <a16:creationId xmlns:a16="http://schemas.microsoft.com/office/drawing/2014/main" id="{BF7F933C-3793-004F-A2B8-0471E71B8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fr-FR">
                <a:solidFill>
                  <a:srgbClr val="FFC000"/>
                </a:solidFill>
              </a:rPr>
              <a:t>Peers</a:t>
            </a:r>
          </a:p>
        </p:txBody>
      </p:sp>
      <p:sp>
        <p:nvSpPr>
          <p:cNvPr id="47106" name="Tartalom helye 2">
            <a:extLst>
              <a:ext uri="{FF2B5EF4-FFF2-40B4-BE49-F238E27FC236}">
                <a16:creationId xmlns:a16="http://schemas.microsoft.com/office/drawing/2014/main" id="{65171923-CCFE-2049-A980-E2AF73140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400"/>
              <a:t>Peers can influence </a:t>
            </a:r>
            <a:r>
              <a:rPr lang="fr-FR" altLang="fr-FR" sz="2400" b="1"/>
              <a:t>decisions on mobility</a:t>
            </a:r>
            <a:r>
              <a:rPr lang="fr-FR" altLang="fr-FR" sz="2400"/>
              <a:t>: </a:t>
            </a:r>
            <a:r>
              <a:rPr lang="en-GB" altLang="fr-FR" sz="2400"/>
              <a:t>impact of students with mobility back</a:t>
            </a:r>
            <a:r>
              <a:rPr lang="hu-HU" altLang="fr-FR" sz="2400"/>
              <a:t>g</a:t>
            </a:r>
            <a:r>
              <a:rPr lang="en-GB" altLang="fr-FR" sz="2400"/>
              <a:t>round  on potential students </a:t>
            </a:r>
            <a:r>
              <a:rPr lang="en-GB" altLang="fr-FR" sz="2000"/>
              <a:t>(but also wish to stay home)</a:t>
            </a:r>
          </a:p>
          <a:p>
            <a:pPr eaLnBrk="1" hangingPunct="1"/>
            <a:r>
              <a:rPr lang="en-GB" altLang="fr-FR" sz="2400" b="1"/>
              <a:t>Collective mobility</a:t>
            </a:r>
            <a:r>
              <a:rPr lang="en-GB" altLang="fr-FR" sz="2400"/>
              <a:t>: common decision </a:t>
            </a:r>
            <a:r>
              <a:rPr lang="hu-HU" altLang="fr-FR" sz="2400"/>
              <a:t>as</a:t>
            </a:r>
            <a:r>
              <a:rPr lang="en-GB" altLang="fr-FR" sz="2400"/>
              <a:t> it is easier to travel and to stay abroad together</a:t>
            </a:r>
          </a:p>
          <a:p>
            <a:pPr eaLnBrk="1" hangingPunct="1"/>
            <a:r>
              <a:rPr lang="en-GB" altLang="fr-FR" sz="2400"/>
              <a:t>Communication with </a:t>
            </a:r>
            <a:r>
              <a:rPr lang="en-GB" altLang="fr-FR" sz="2400" b="1"/>
              <a:t>international students/co-nationals </a:t>
            </a:r>
            <a:r>
              <a:rPr lang="en-GB" altLang="fr-FR" sz="2400"/>
              <a:t>is more frequent, than with native students, (similar experiences, institutional organisation; life in the bubble)</a:t>
            </a:r>
          </a:p>
          <a:p>
            <a:pPr eaLnBrk="1" hangingPunct="1"/>
            <a:r>
              <a:rPr lang="en-GB" altLang="fr-FR" sz="2400" b="1"/>
              <a:t>Support</a:t>
            </a:r>
            <a:r>
              <a:rPr lang="en-GB" altLang="fr-FR" sz="2400"/>
              <a:t> function (substitute to family)</a:t>
            </a:r>
          </a:p>
          <a:p>
            <a:pPr eaLnBrk="1" hangingPunct="1"/>
            <a:r>
              <a:rPr lang="en-GB" altLang="fr-FR" sz="2400"/>
              <a:t>Source of </a:t>
            </a:r>
            <a:r>
              <a:rPr lang="en-GB" altLang="fr-FR" sz="2400" b="1"/>
              <a:t>information / network</a:t>
            </a:r>
          </a:p>
          <a:p>
            <a:pPr eaLnBrk="1" hangingPunct="1"/>
            <a:r>
              <a:rPr lang="en-GB" altLang="fr-FR" sz="2400"/>
              <a:t>Face-to-face and virtual peers</a:t>
            </a:r>
          </a:p>
          <a:p>
            <a:pPr eaLnBrk="1" hangingPunct="1"/>
            <a:endParaRPr lang="en-GB" altLang="fr-FR" sz="2000"/>
          </a:p>
        </p:txBody>
      </p:sp>
      <p:sp>
        <p:nvSpPr>
          <p:cNvPr id="47107" name="Dia számának helye 4">
            <a:extLst>
              <a:ext uri="{FF2B5EF4-FFF2-40B4-BE49-F238E27FC236}">
                <a16:creationId xmlns:a16="http://schemas.microsoft.com/office/drawing/2014/main" id="{4165F619-F1F7-5040-A9BA-02628BEB0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D385AA-8121-A540-8B71-4EA4DED0A23F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8688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Cím 1">
            <a:extLst>
              <a:ext uri="{FF2B5EF4-FFF2-40B4-BE49-F238E27FC236}">
                <a16:creationId xmlns:a16="http://schemas.microsoft.com/office/drawing/2014/main" id="{144E2AE0-E29D-244E-AFD5-F50584249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b="1">
                <a:solidFill>
                  <a:srgbClr val="FFC000"/>
                </a:solidFill>
              </a:rPr>
              <a:t>Process</a:t>
            </a:r>
            <a:r>
              <a:rPr lang="fr-FR" altLang="fr-FR">
                <a:solidFill>
                  <a:srgbClr val="FFC000"/>
                </a:solidFill>
              </a:rPr>
              <a:t> Towards Mobility</a:t>
            </a:r>
            <a:endParaRPr lang="hu-HU" altLang="fr-FR">
              <a:solidFill>
                <a:srgbClr val="FFC000"/>
              </a:solidFill>
            </a:endParaRPr>
          </a:p>
        </p:txBody>
      </p:sp>
      <p:sp>
        <p:nvSpPr>
          <p:cNvPr id="48130" name="Tartalom helye 2">
            <a:extLst>
              <a:ext uri="{FF2B5EF4-FFF2-40B4-BE49-F238E27FC236}">
                <a16:creationId xmlns:a16="http://schemas.microsoft.com/office/drawing/2014/main" id="{904B3EE4-2F9F-CC4F-8D39-6800CD571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fr-FR" sz="2400" b="1"/>
              <a:t>Languages</a:t>
            </a:r>
            <a:r>
              <a:rPr lang="en-GB" altLang="fr-FR" sz="2400"/>
              <a:t>: to learn / to improve / is easy</a:t>
            </a:r>
          </a:p>
          <a:p>
            <a:pPr eaLnBrk="1" hangingPunct="1"/>
            <a:r>
              <a:rPr lang="en-GB" altLang="fr-FR" sz="2400" b="1"/>
              <a:t>English programmes </a:t>
            </a:r>
            <a:r>
              <a:rPr lang="en-GB" altLang="fr-FR" sz="2400"/>
              <a:t>(rather Hungary)</a:t>
            </a:r>
          </a:p>
          <a:p>
            <a:pPr eaLnBrk="1" hangingPunct="1"/>
            <a:r>
              <a:rPr lang="en-GB" altLang="fr-FR" sz="2400"/>
              <a:t>Conscious/planned mobility: </a:t>
            </a:r>
            <a:r>
              <a:rPr lang="de-CH" altLang="fr-FR" sz="2400" b="1"/>
              <a:t>process</a:t>
            </a:r>
            <a:endParaRPr lang="en-GB" altLang="fr-FR" sz="2400" b="1"/>
          </a:p>
          <a:p>
            <a:pPr eaLnBrk="1" hangingPunct="1"/>
            <a:r>
              <a:rPr lang="de-CH" altLang="fr-FR" sz="2400" b="1"/>
              <a:t>Eagerness</a:t>
            </a:r>
            <a:r>
              <a:rPr lang="de-CH" altLang="fr-FR" sz="2400"/>
              <a:t> to go </a:t>
            </a:r>
            <a:endParaRPr lang="en-GB" altLang="fr-FR" sz="2400"/>
          </a:p>
          <a:p>
            <a:pPr eaLnBrk="1" hangingPunct="1"/>
            <a:r>
              <a:rPr lang="en-GB" altLang="fr-FR" sz="2400" b="1"/>
              <a:t>Obligation</a:t>
            </a:r>
            <a:r>
              <a:rPr lang="en-GB" altLang="fr-FR" sz="2400"/>
              <a:t> to go abroad / only way to study</a:t>
            </a:r>
          </a:p>
          <a:p>
            <a:pPr eaLnBrk="1" hangingPunct="1"/>
            <a:r>
              <a:rPr lang="en-GB" altLang="fr-FR" sz="2400"/>
              <a:t>Social norm (country / class) – </a:t>
            </a:r>
            <a:r>
              <a:rPr lang="en-GB" altLang="fr-FR" sz="2400" b="1"/>
              <a:t>distinction</a:t>
            </a:r>
          </a:p>
          <a:p>
            <a:pPr eaLnBrk="1" hangingPunct="1"/>
            <a:r>
              <a:rPr lang="en-GB" altLang="fr-FR" sz="2400"/>
              <a:t>Think twice to go – </a:t>
            </a:r>
            <a:r>
              <a:rPr lang="en-GB" altLang="fr-FR" sz="2400" b="1"/>
              <a:t>professional life </a:t>
            </a:r>
            <a:r>
              <a:rPr lang="en-GB" altLang="fr-FR" sz="2400"/>
              <a:t>afterward</a:t>
            </a:r>
          </a:p>
          <a:p>
            <a:pPr eaLnBrk="1" hangingPunct="1"/>
            <a:r>
              <a:rPr lang="en-GB" altLang="fr-FR" sz="2400"/>
              <a:t>Academic aspects (seldom, rather degree)</a:t>
            </a:r>
          </a:p>
          <a:p>
            <a:pPr eaLnBrk="1" hangingPunct="1"/>
            <a:endParaRPr lang="en-GB" altLang="fr-FR" sz="2400"/>
          </a:p>
          <a:p>
            <a:pPr eaLnBrk="1" hangingPunct="1"/>
            <a:endParaRPr lang="en-GB" altLang="fr-FR" sz="2400"/>
          </a:p>
        </p:txBody>
      </p:sp>
      <p:sp>
        <p:nvSpPr>
          <p:cNvPr id="48131" name="Dia számának helye 4">
            <a:extLst>
              <a:ext uri="{FF2B5EF4-FFF2-40B4-BE49-F238E27FC236}">
                <a16:creationId xmlns:a16="http://schemas.microsoft.com/office/drawing/2014/main" id="{8D442C3E-E647-3E4A-9D0A-55F2681844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8A0646-6995-2346-B9B8-A6BF2F825BCF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55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Student mobility in the Hungary and Luxembourg – short introduction</a:t>
            </a:r>
          </a:p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Survey findings for MOVE countries</a:t>
            </a:r>
          </a:p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Findings from Interviews</a:t>
            </a:r>
          </a:p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Summary / policy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21527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Cím 1">
            <a:extLst>
              <a:ext uri="{FF2B5EF4-FFF2-40B4-BE49-F238E27FC236}">
                <a16:creationId xmlns:a16="http://schemas.microsoft.com/office/drawing/2014/main" id="{79DFE0C9-3DDD-324C-9DF4-75F737BBF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614034"/>
            <a:ext cx="8970963" cy="107665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fr-FR" dirty="0">
                <a:solidFill>
                  <a:srgbClr val="FFC000"/>
                </a:solidFill>
              </a:rPr>
              <a:t>Funding, Money, Paperwork</a:t>
            </a:r>
            <a:r>
              <a:rPr lang="hu-HU" altLang="fr-FR" dirty="0">
                <a:solidFill>
                  <a:srgbClr val="FFC000"/>
                </a:solidFill>
              </a:rPr>
              <a:t>, </a:t>
            </a:r>
            <a:r>
              <a:rPr lang="en-GB" altLang="fr-FR" dirty="0">
                <a:solidFill>
                  <a:srgbClr val="FFC000"/>
                </a:solidFill>
              </a:rPr>
              <a:t>Bureaucracy</a:t>
            </a:r>
            <a:endParaRPr lang="hu-HU" altLang="fr-FR" dirty="0">
              <a:solidFill>
                <a:srgbClr val="FFC000"/>
              </a:solidFill>
            </a:endParaRPr>
          </a:p>
        </p:txBody>
      </p:sp>
      <p:sp>
        <p:nvSpPr>
          <p:cNvPr id="31747" name="Tartalom helye 2">
            <a:extLst>
              <a:ext uri="{FF2B5EF4-FFF2-40B4-BE49-F238E27FC236}">
                <a16:creationId xmlns:a16="http://schemas.microsoft.com/office/drawing/2014/main" id="{6A2204AC-89C3-2F4D-B3AC-2876CDFFF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13763" cy="4525963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hu-HU" altLang="fr-FR" sz="2400" dirty="0" err="1"/>
              <a:t>Paperwork</a:t>
            </a:r>
            <a:r>
              <a:rPr lang="hu-HU" altLang="fr-FR" sz="2400" dirty="0"/>
              <a:t> </a:t>
            </a:r>
            <a:r>
              <a:rPr lang="hu-HU" altLang="fr-FR" sz="2400" dirty="0" err="1"/>
              <a:t>at</a:t>
            </a:r>
            <a:r>
              <a:rPr lang="hu-HU" altLang="fr-FR" sz="2400" dirty="0"/>
              <a:t> </a:t>
            </a:r>
            <a:r>
              <a:rPr lang="hu-HU" altLang="fr-FR" sz="2400" b="1" dirty="0" err="1"/>
              <a:t>universities</a:t>
            </a:r>
            <a:r>
              <a:rPr lang="hu-HU" altLang="fr-FR" sz="2400" dirty="0"/>
              <a:t>  (</a:t>
            </a:r>
            <a:r>
              <a:rPr lang="hu-HU" altLang="fr-FR" sz="2400" dirty="0" err="1"/>
              <a:t>lengthy</a:t>
            </a:r>
            <a:r>
              <a:rPr lang="hu-HU" altLang="fr-FR" sz="2400" dirty="0"/>
              <a:t> </a:t>
            </a:r>
            <a:r>
              <a:rPr lang="hu-HU" altLang="fr-FR" sz="2400" dirty="0" err="1"/>
              <a:t>process</a:t>
            </a:r>
            <a:r>
              <a:rPr lang="hu-HU" altLang="fr-FR" sz="2400" dirty="0"/>
              <a:t>)</a:t>
            </a:r>
          </a:p>
          <a:p>
            <a:pPr eaLnBrk="1" hangingPunct="1">
              <a:defRPr/>
            </a:pPr>
            <a:r>
              <a:rPr lang="hu-HU" altLang="fr-FR" sz="2400" dirty="0"/>
              <a:t>Strong </a:t>
            </a:r>
            <a:r>
              <a:rPr lang="hu-HU" altLang="fr-FR" sz="2400" dirty="0" err="1"/>
              <a:t>bureaucracy</a:t>
            </a:r>
            <a:r>
              <a:rPr lang="hu-HU" altLang="fr-FR" sz="2400" dirty="0"/>
              <a:t> in </a:t>
            </a:r>
            <a:r>
              <a:rPr lang="hu-HU" altLang="fr-FR" sz="2400" dirty="0" err="1"/>
              <a:t>some</a:t>
            </a:r>
            <a:r>
              <a:rPr lang="hu-HU" altLang="fr-FR" sz="2400" dirty="0"/>
              <a:t> </a:t>
            </a:r>
            <a:r>
              <a:rPr lang="hu-HU" altLang="fr-FR" sz="2400" b="1" dirty="0" err="1"/>
              <a:t>countries</a:t>
            </a:r>
            <a:endParaRPr lang="hu-HU" altLang="fr-FR" sz="2400" b="1" dirty="0"/>
          </a:p>
          <a:p>
            <a:pPr eaLnBrk="1" hangingPunct="1">
              <a:defRPr/>
            </a:pPr>
            <a:endParaRPr lang="hu-HU" altLang="fr-FR" sz="2400" dirty="0"/>
          </a:p>
          <a:p>
            <a:pPr eaLnBrk="1" hangingPunct="1">
              <a:defRPr/>
            </a:pPr>
            <a:r>
              <a:rPr lang="hu-HU" altLang="fr-FR" sz="2400" dirty="0"/>
              <a:t>L</a:t>
            </a:r>
            <a:r>
              <a:rPr lang="en-US" altLang="fr-FR" sz="2400" dirty="0" err="1"/>
              <a:t>ack</a:t>
            </a:r>
            <a:r>
              <a:rPr lang="en-US" altLang="fr-FR" sz="2400" dirty="0"/>
              <a:t> of </a:t>
            </a:r>
            <a:r>
              <a:rPr lang="en-US" altLang="fr-FR" sz="2400" b="1" dirty="0"/>
              <a:t>information</a:t>
            </a:r>
            <a:r>
              <a:rPr lang="en-US" altLang="fr-FR" sz="2400" dirty="0"/>
              <a:t>; lack of </a:t>
            </a:r>
            <a:r>
              <a:rPr lang="en-US" altLang="fr-FR" sz="2400" b="1" dirty="0"/>
              <a:t>contact</a:t>
            </a:r>
            <a:r>
              <a:rPr lang="hu-HU" altLang="fr-FR" sz="2400" b="1" dirty="0"/>
              <a:t> </a:t>
            </a:r>
            <a:r>
              <a:rPr lang="hu-HU" altLang="fr-FR" sz="2400" dirty="0" err="1"/>
              <a:t>with</a:t>
            </a:r>
            <a:r>
              <a:rPr lang="hu-HU" altLang="fr-FR" sz="2400" dirty="0"/>
              <a:t> </a:t>
            </a:r>
            <a:r>
              <a:rPr lang="hu-HU" altLang="fr-FR" sz="2400" dirty="0" err="1"/>
              <a:t>host</a:t>
            </a:r>
            <a:r>
              <a:rPr lang="hu-HU" altLang="fr-FR" sz="2400" dirty="0"/>
              <a:t>/</a:t>
            </a:r>
            <a:r>
              <a:rPr lang="hu-HU" altLang="fr-FR" sz="2400" dirty="0" err="1"/>
              <a:t>home</a:t>
            </a:r>
            <a:r>
              <a:rPr lang="hu-HU" altLang="fr-FR" sz="2400" dirty="0"/>
              <a:t> </a:t>
            </a:r>
            <a:r>
              <a:rPr lang="hu-HU" altLang="fr-FR" sz="2400" dirty="0" err="1"/>
              <a:t>institution</a:t>
            </a:r>
            <a:r>
              <a:rPr lang="hu-HU" altLang="fr-FR" sz="2400" dirty="0"/>
              <a:t> </a:t>
            </a:r>
          </a:p>
          <a:p>
            <a:pPr eaLnBrk="1" hangingPunct="1">
              <a:defRPr/>
            </a:pPr>
            <a:r>
              <a:rPr lang="hu-HU" altLang="fr-FR" sz="2400" dirty="0" err="1"/>
              <a:t>Getting</a:t>
            </a:r>
            <a:r>
              <a:rPr lang="hu-HU" altLang="fr-FR" sz="2400" dirty="0"/>
              <a:t> </a:t>
            </a:r>
            <a:r>
              <a:rPr lang="hu-HU" altLang="fr-FR" sz="2400" b="1" dirty="0" err="1"/>
              <a:t>lost</a:t>
            </a:r>
            <a:r>
              <a:rPr lang="hu-HU" altLang="fr-FR" sz="2400" b="1" dirty="0"/>
              <a:t> (and </a:t>
            </a:r>
            <a:r>
              <a:rPr lang="hu-HU" altLang="fr-FR" sz="2400" b="1" dirty="0" err="1"/>
              <a:t>found</a:t>
            </a:r>
            <a:r>
              <a:rPr lang="hu-HU" altLang="fr-FR" sz="2400" b="1" dirty="0"/>
              <a:t>!) </a:t>
            </a:r>
            <a:r>
              <a:rPr lang="hu-HU" altLang="fr-FR" sz="2400" dirty="0"/>
              <a:t>in </a:t>
            </a:r>
            <a:r>
              <a:rPr lang="hu-HU" altLang="fr-FR" sz="2400" dirty="0" err="1"/>
              <a:t>the</a:t>
            </a:r>
            <a:r>
              <a:rPr lang="hu-HU" altLang="fr-FR" sz="2400" dirty="0"/>
              <a:t> </a:t>
            </a:r>
            <a:r>
              <a:rPr lang="hu-HU" altLang="fr-FR" sz="2400" dirty="0" err="1"/>
              <a:t>new</a:t>
            </a:r>
            <a:r>
              <a:rPr lang="hu-HU" altLang="fr-FR" sz="2400" dirty="0"/>
              <a:t> </a:t>
            </a:r>
            <a:r>
              <a:rPr lang="hu-HU" altLang="fr-FR" sz="2400" dirty="0" err="1"/>
              <a:t>system</a:t>
            </a:r>
            <a:endParaRPr lang="hu-HU" altLang="fr-FR" sz="2400" dirty="0"/>
          </a:p>
          <a:p>
            <a:pPr eaLnBrk="1" hangingPunct="1">
              <a:defRPr/>
            </a:pPr>
            <a:endParaRPr lang="hu-HU" altLang="fr-FR" sz="2400" dirty="0"/>
          </a:p>
          <a:p>
            <a:pPr eaLnBrk="1" hangingPunct="1">
              <a:defRPr/>
            </a:pPr>
            <a:r>
              <a:rPr lang="hu-HU" altLang="fr-FR" sz="2400" b="1" dirty="0" err="1"/>
              <a:t>High</a:t>
            </a:r>
            <a:r>
              <a:rPr lang="hu-HU" altLang="fr-FR" sz="2400" b="1" dirty="0"/>
              <a:t> </a:t>
            </a:r>
            <a:r>
              <a:rPr lang="hu-HU" altLang="fr-FR" sz="2400" b="1" dirty="0" err="1"/>
              <a:t>costs</a:t>
            </a:r>
            <a:r>
              <a:rPr lang="hu-HU" altLang="fr-FR" sz="2400" b="1" dirty="0"/>
              <a:t> </a:t>
            </a:r>
            <a:r>
              <a:rPr lang="hu-HU" altLang="fr-FR" sz="2400" dirty="0"/>
              <a:t>/ </a:t>
            </a:r>
            <a:r>
              <a:rPr lang="hu-HU" altLang="fr-FR" sz="2400" dirty="0" err="1"/>
              <a:t>uneven</a:t>
            </a:r>
            <a:r>
              <a:rPr lang="hu-HU" altLang="fr-FR" sz="2400" dirty="0"/>
              <a:t> </a:t>
            </a:r>
            <a:r>
              <a:rPr lang="hu-HU" altLang="fr-FR" sz="2400" dirty="0" err="1"/>
              <a:t>funding</a:t>
            </a:r>
            <a:endParaRPr lang="hu-HU" altLang="fr-FR" sz="2400" dirty="0"/>
          </a:p>
          <a:p>
            <a:pPr eaLnBrk="1" hangingPunct="1">
              <a:defRPr/>
            </a:pPr>
            <a:r>
              <a:rPr lang="hu-HU" altLang="fr-FR" sz="2400" dirty="0" err="1"/>
              <a:t>Transfer</a:t>
            </a:r>
            <a:r>
              <a:rPr lang="hu-HU" altLang="fr-FR" sz="2400" dirty="0"/>
              <a:t> of </a:t>
            </a:r>
            <a:r>
              <a:rPr lang="hu-HU" altLang="fr-FR" sz="2400" b="1" dirty="0"/>
              <a:t>Erasmus </a:t>
            </a:r>
            <a:r>
              <a:rPr lang="hu-HU" altLang="fr-FR" sz="2400" b="1" dirty="0" err="1"/>
              <a:t>scholarship</a:t>
            </a:r>
            <a:r>
              <a:rPr lang="hu-HU" altLang="fr-FR" sz="2400" b="1" dirty="0"/>
              <a:t> </a:t>
            </a:r>
            <a:r>
              <a:rPr lang="hu-HU" altLang="fr-FR" sz="2400" dirty="0"/>
              <a:t>(</a:t>
            </a:r>
            <a:r>
              <a:rPr lang="hu-HU" altLang="fr-FR" sz="2400" dirty="0" err="1"/>
              <a:t>time</a:t>
            </a:r>
            <a:r>
              <a:rPr lang="hu-HU" altLang="fr-FR" sz="2400" dirty="0"/>
              <a:t>)</a:t>
            </a:r>
          </a:p>
          <a:p>
            <a:pPr eaLnBrk="1" hangingPunct="1">
              <a:defRPr/>
            </a:pPr>
            <a:r>
              <a:rPr lang="hu-HU" altLang="fr-FR" sz="2400" dirty="0"/>
              <a:t>Credit </a:t>
            </a:r>
            <a:r>
              <a:rPr lang="hu-HU" altLang="fr-FR" sz="2400" b="1" dirty="0" err="1"/>
              <a:t>recognition</a:t>
            </a:r>
            <a:endParaRPr lang="hu-HU" altLang="fr-FR" sz="2400" b="1" dirty="0"/>
          </a:p>
          <a:p>
            <a:pPr eaLnBrk="1" hangingPunct="1">
              <a:defRPr/>
            </a:pPr>
            <a:r>
              <a:rPr lang="hu-HU" altLang="fr-FR" sz="2400" dirty="0"/>
              <a:t>Money and </a:t>
            </a:r>
            <a:r>
              <a:rPr lang="hu-HU" altLang="fr-FR" sz="2400" b="1" dirty="0" err="1"/>
              <a:t>autonomy</a:t>
            </a:r>
            <a:r>
              <a:rPr lang="hu-HU" altLang="fr-FR" sz="2400" dirty="0"/>
              <a:t> (</a:t>
            </a:r>
            <a:r>
              <a:rPr lang="hu-HU" altLang="fr-FR" sz="2400" dirty="0" err="1"/>
              <a:t>to</a:t>
            </a:r>
            <a:r>
              <a:rPr lang="hu-HU" altLang="fr-FR" sz="2400" dirty="0"/>
              <a:t> </a:t>
            </a:r>
            <a:r>
              <a:rPr lang="hu-HU" altLang="fr-FR" sz="2400" dirty="0" err="1"/>
              <a:t>spend</a:t>
            </a:r>
            <a:r>
              <a:rPr lang="hu-HU" altLang="fr-FR" sz="2400" dirty="0"/>
              <a:t> </a:t>
            </a:r>
            <a:r>
              <a:rPr lang="hu-HU" altLang="fr-FR" sz="2400" dirty="0" err="1"/>
              <a:t>money</a:t>
            </a:r>
            <a:r>
              <a:rPr lang="hu-HU" altLang="fr-FR" sz="2400" dirty="0"/>
              <a:t> </a:t>
            </a:r>
            <a:r>
              <a:rPr lang="hu-HU" altLang="fr-FR" sz="2400" dirty="0" err="1"/>
              <a:t>alone</a:t>
            </a:r>
            <a:r>
              <a:rPr lang="hu-HU" altLang="fr-FR" sz="2400" dirty="0"/>
              <a:t>)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GB" altLang="fr-FR" dirty="0"/>
          </a:p>
        </p:txBody>
      </p:sp>
      <p:sp>
        <p:nvSpPr>
          <p:cNvPr id="49155" name="Dia számának helye 4">
            <a:extLst>
              <a:ext uri="{FF2B5EF4-FFF2-40B4-BE49-F238E27FC236}">
                <a16:creationId xmlns:a16="http://schemas.microsoft.com/office/drawing/2014/main" id="{FA382860-3EFA-6E4A-9730-FDC2889F6E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4E3B23-2572-1C47-B324-B469F95EB12A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639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Cím 1">
            <a:extLst>
              <a:ext uri="{FF2B5EF4-FFF2-40B4-BE49-F238E27FC236}">
                <a16:creationId xmlns:a16="http://schemas.microsoft.com/office/drawing/2014/main" id="{3703BE00-D284-704D-BD48-4AA50A186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fr-FR">
                <a:solidFill>
                  <a:srgbClr val="FFC000"/>
                </a:solidFill>
              </a:rPr>
              <a:t>Youth parctices</a:t>
            </a:r>
          </a:p>
        </p:txBody>
      </p:sp>
      <p:sp>
        <p:nvSpPr>
          <p:cNvPr id="32771" name="Tartalom helye 2">
            <a:extLst>
              <a:ext uri="{FF2B5EF4-FFF2-40B4-BE49-F238E27FC236}">
                <a16:creationId xmlns:a16="http://schemas.microsoft.com/office/drawing/2014/main" id="{86D51C0A-AC8A-3C47-A7D4-C1A4F7023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altLang="fr-FR" sz="2400" dirty="0" err="1"/>
              <a:t>Wish</a:t>
            </a:r>
            <a:r>
              <a:rPr lang="hu-HU" altLang="fr-FR" sz="2400" dirty="0"/>
              <a:t> </a:t>
            </a:r>
            <a:r>
              <a:rPr lang="hu-HU" altLang="fr-FR" sz="2400" dirty="0" err="1"/>
              <a:t>for</a:t>
            </a:r>
            <a:r>
              <a:rPr lang="hu-HU" altLang="fr-FR" sz="2400" dirty="0"/>
              <a:t> </a:t>
            </a:r>
            <a:r>
              <a:rPr lang="hu-HU" altLang="fr-FR" sz="2400" b="1" dirty="0" err="1"/>
              <a:t>international</a:t>
            </a:r>
            <a:r>
              <a:rPr lang="hu-HU" altLang="fr-FR" sz="2400" b="1" dirty="0"/>
              <a:t> </a:t>
            </a:r>
            <a:r>
              <a:rPr lang="hu-HU" altLang="fr-FR" sz="2400" b="1" dirty="0" err="1"/>
              <a:t>environment</a:t>
            </a:r>
            <a:r>
              <a:rPr lang="hu-HU" altLang="fr-FR" sz="2400" b="1" dirty="0"/>
              <a:t> </a:t>
            </a:r>
            <a:r>
              <a:rPr lang="hu-HU" altLang="fr-FR" sz="2400" dirty="0"/>
              <a:t>– „</a:t>
            </a:r>
            <a:r>
              <a:rPr lang="hu-HU" altLang="fr-FR" sz="2400" dirty="0" err="1"/>
              <a:t>popular</a:t>
            </a:r>
            <a:r>
              <a:rPr lang="hu-HU" altLang="fr-FR" sz="2400" dirty="0"/>
              <a:t> </a:t>
            </a:r>
            <a:r>
              <a:rPr lang="hu-HU" altLang="fr-FR" sz="2400" dirty="0" err="1"/>
              <a:t>to</a:t>
            </a:r>
            <a:r>
              <a:rPr lang="hu-HU" altLang="fr-FR" sz="2400" dirty="0"/>
              <a:t> go </a:t>
            </a:r>
            <a:r>
              <a:rPr lang="hu-HU" altLang="fr-FR" sz="2400" dirty="0" err="1"/>
              <a:t>abroad</a:t>
            </a:r>
            <a:r>
              <a:rPr lang="hu-HU" altLang="fr-FR" sz="2400" dirty="0"/>
              <a:t>”</a:t>
            </a:r>
          </a:p>
          <a:p>
            <a:pPr eaLnBrk="1" hangingPunct="1">
              <a:defRPr/>
            </a:pPr>
            <a:r>
              <a:rPr lang="hu-HU" altLang="fr-FR" sz="2400" dirty="0" err="1"/>
              <a:t>Social</a:t>
            </a:r>
            <a:r>
              <a:rPr lang="hu-HU" altLang="fr-FR" sz="2400" dirty="0"/>
              <a:t> </a:t>
            </a:r>
            <a:r>
              <a:rPr lang="hu-HU" altLang="fr-FR" sz="2400" dirty="0" err="1"/>
              <a:t>media</a:t>
            </a:r>
            <a:endParaRPr lang="hu-HU" altLang="fr-FR" sz="2400" dirty="0"/>
          </a:p>
          <a:p>
            <a:pPr eaLnBrk="1" hangingPunct="1">
              <a:defRPr/>
            </a:pPr>
            <a:endParaRPr lang="hu-HU" altLang="fr-FR" sz="2400" dirty="0"/>
          </a:p>
          <a:p>
            <a:pPr eaLnBrk="1" hangingPunct="1">
              <a:defRPr/>
            </a:pPr>
            <a:r>
              <a:rPr lang="hu-HU" altLang="fr-FR" sz="2400" dirty="0"/>
              <a:t>Life </a:t>
            </a:r>
            <a:r>
              <a:rPr lang="hu-HU" altLang="fr-FR" sz="2400" b="1" dirty="0" err="1"/>
              <a:t>experience</a:t>
            </a:r>
            <a:r>
              <a:rPr lang="hu-HU" altLang="fr-FR" sz="2400" dirty="0"/>
              <a:t> (</a:t>
            </a:r>
            <a:r>
              <a:rPr lang="hu-HU" altLang="fr-FR" sz="2400" dirty="0" err="1"/>
              <a:t>against</a:t>
            </a:r>
            <a:r>
              <a:rPr lang="hu-HU" altLang="fr-FR" sz="2400" dirty="0"/>
              <a:t> </a:t>
            </a:r>
            <a:r>
              <a:rPr lang="hu-HU" altLang="fr-FR" sz="2400" dirty="0" err="1"/>
              <a:t>all</a:t>
            </a:r>
            <a:r>
              <a:rPr lang="hu-HU" altLang="fr-FR" sz="2400" dirty="0"/>
              <a:t> </a:t>
            </a:r>
            <a:r>
              <a:rPr lang="hu-HU" altLang="fr-FR" sz="2400" dirty="0" err="1"/>
              <a:t>odds</a:t>
            </a:r>
            <a:r>
              <a:rPr lang="hu-HU" altLang="fr-FR" sz="2400" dirty="0"/>
              <a:t>)</a:t>
            </a:r>
          </a:p>
          <a:p>
            <a:pPr eaLnBrk="1" hangingPunct="1">
              <a:defRPr/>
            </a:pPr>
            <a:r>
              <a:rPr lang="hu-HU" altLang="fr-FR" sz="2400" dirty="0" err="1"/>
              <a:t>Personal</a:t>
            </a:r>
            <a:r>
              <a:rPr lang="hu-HU" altLang="fr-FR" sz="2400" dirty="0"/>
              <a:t> </a:t>
            </a:r>
            <a:r>
              <a:rPr lang="hu-HU" altLang="fr-FR" sz="2400" b="1" dirty="0" err="1"/>
              <a:t>development</a:t>
            </a:r>
            <a:r>
              <a:rPr lang="hu-HU" altLang="fr-FR" sz="2400" dirty="0"/>
              <a:t> </a:t>
            </a:r>
          </a:p>
          <a:p>
            <a:pPr eaLnBrk="1" hangingPunct="1">
              <a:defRPr/>
            </a:pPr>
            <a:r>
              <a:rPr lang="hu-HU" altLang="fr-FR" sz="2400" b="1" dirty="0" err="1"/>
              <a:t>Freedom</a:t>
            </a:r>
            <a:r>
              <a:rPr lang="hu-HU" altLang="fr-FR" sz="2400" b="1" dirty="0"/>
              <a:t> / </a:t>
            </a:r>
            <a:r>
              <a:rPr lang="hu-HU" altLang="fr-FR" sz="2400" b="1" dirty="0" err="1"/>
              <a:t>autonomy</a:t>
            </a:r>
            <a:r>
              <a:rPr lang="hu-HU" altLang="fr-FR" sz="2400" b="1" dirty="0"/>
              <a:t> </a:t>
            </a:r>
            <a:r>
              <a:rPr lang="hu-HU" altLang="fr-FR" sz="2400" dirty="0"/>
              <a:t>(</a:t>
            </a:r>
            <a:r>
              <a:rPr lang="hu-HU" altLang="fr-FR" sz="2400" dirty="0" err="1"/>
              <a:t>parents</a:t>
            </a:r>
            <a:r>
              <a:rPr lang="hu-HU" altLang="fr-FR" sz="2400" dirty="0"/>
              <a:t>)</a:t>
            </a:r>
          </a:p>
          <a:p>
            <a:pPr eaLnBrk="1" hangingPunct="1">
              <a:defRPr/>
            </a:pPr>
            <a:r>
              <a:rPr lang="hu-HU" altLang="fr-FR" sz="2400" dirty="0" err="1"/>
              <a:t>Learn</a:t>
            </a:r>
            <a:r>
              <a:rPr lang="hu-HU" altLang="fr-FR" sz="2400" dirty="0"/>
              <a:t> </a:t>
            </a:r>
            <a:r>
              <a:rPr lang="hu-HU" altLang="fr-FR" sz="2400" dirty="0" err="1"/>
              <a:t>to</a:t>
            </a:r>
            <a:r>
              <a:rPr lang="hu-HU" altLang="fr-FR" sz="2400" dirty="0"/>
              <a:t> </a:t>
            </a:r>
            <a:r>
              <a:rPr lang="hu-HU" altLang="fr-FR" sz="2400" b="1" dirty="0" err="1"/>
              <a:t>adapt</a:t>
            </a:r>
            <a:r>
              <a:rPr lang="hu-HU" altLang="fr-FR" sz="2400" dirty="0"/>
              <a:t>:  </a:t>
            </a:r>
            <a:r>
              <a:rPr lang="hu-HU" altLang="fr-FR" sz="2400" dirty="0" err="1"/>
              <a:t>to</a:t>
            </a:r>
            <a:r>
              <a:rPr lang="hu-HU" altLang="fr-FR" sz="2400" dirty="0"/>
              <a:t> </a:t>
            </a:r>
            <a:r>
              <a:rPr lang="hu-HU" altLang="fr-FR" sz="2400" dirty="0" err="1"/>
              <a:t>the</a:t>
            </a:r>
            <a:r>
              <a:rPr lang="hu-HU" altLang="fr-FR" sz="2400" dirty="0"/>
              <a:t> </a:t>
            </a:r>
            <a:r>
              <a:rPr lang="hu-HU" altLang="fr-FR" sz="2400" dirty="0" err="1"/>
              <a:t>new</a:t>
            </a:r>
            <a:r>
              <a:rPr lang="hu-HU" altLang="fr-FR" sz="2400" dirty="0"/>
              <a:t> </a:t>
            </a:r>
            <a:r>
              <a:rPr lang="hu-HU" altLang="fr-FR" sz="2400" dirty="0" err="1"/>
              <a:t>environment</a:t>
            </a:r>
            <a:r>
              <a:rPr lang="hu-HU" altLang="fr-FR" sz="2400" dirty="0"/>
              <a:t>, </a:t>
            </a:r>
            <a:r>
              <a:rPr lang="hu-HU" altLang="fr-FR" sz="2400" dirty="0" err="1"/>
              <a:t>other</a:t>
            </a:r>
            <a:r>
              <a:rPr lang="hu-HU" altLang="fr-FR" sz="2400" dirty="0"/>
              <a:t> </a:t>
            </a:r>
            <a:r>
              <a:rPr lang="hu-HU" altLang="fr-FR" sz="2400" dirty="0" err="1"/>
              <a:t>culture</a:t>
            </a:r>
            <a:r>
              <a:rPr lang="hu-HU" altLang="fr-FR" sz="2400" dirty="0"/>
              <a:t>, </a:t>
            </a:r>
            <a:r>
              <a:rPr lang="hu-HU" altLang="fr-FR" sz="2400" dirty="0" err="1"/>
              <a:t>quality</a:t>
            </a:r>
            <a:r>
              <a:rPr lang="hu-HU" altLang="fr-FR" sz="2400" dirty="0"/>
              <a:t> of </a:t>
            </a:r>
            <a:r>
              <a:rPr lang="hu-HU" altLang="fr-FR" sz="2400" dirty="0" err="1"/>
              <a:t>the</a:t>
            </a:r>
            <a:r>
              <a:rPr lang="hu-HU" altLang="fr-FR" sz="2400" dirty="0"/>
              <a:t> </a:t>
            </a:r>
            <a:r>
              <a:rPr lang="hu-HU" altLang="fr-FR" sz="2400" dirty="0" err="1"/>
              <a:t>accommodation</a:t>
            </a:r>
            <a:r>
              <a:rPr lang="hu-HU" altLang="fr-FR" sz="2400" dirty="0"/>
              <a:t>, etc.</a:t>
            </a:r>
          </a:p>
          <a:p>
            <a:pPr eaLnBrk="1" hangingPunct="1">
              <a:defRPr/>
            </a:pPr>
            <a:r>
              <a:rPr lang="hu-HU" altLang="fr-FR" sz="2400" b="1" dirty="0" err="1"/>
              <a:t>Transition</a:t>
            </a:r>
            <a:endParaRPr lang="hu-HU" altLang="fr-FR" sz="2400" b="1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hu-HU" altLang="fr-FR" sz="24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hu-HU" altLang="fr-FR" sz="2400" dirty="0"/>
          </a:p>
          <a:p>
            <a:pPr eaLnBrk="1" hangingPunct="1">
              <a:defRPr/>
            </a:pPr>
            <a:endParaRPr lang="hu-HU" altLang="fr-FR" dirty="0"/>
          </a:p>
          <a:p>
            <a:pPr eaLnBrk="1" hangingPunct="1">
              <a:defRPr/>
            </a:pPr>
            <a:endParaRPr lang="hu-HU" altLang="fr-FR" dirty="0"/>
          </a:p>
        </p:txBody>
      </p:sp>
      <p:sp>
        <p:nvSpPr>
          <p:cNvPr id="50179" name="Dia számának helye 4">
            <a:extLst>
              <a:ext uri="{FF2B5EF4-FFF2-40B4-BE49-F238E27FC236}">
                <a16:creationId xmlns:a16="http://schemas.microsoft.com/office/drawing/2014/main" id="{4ACC99DE-D521-FE4D-9CD7-B1AAD67482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EA006A-7D33-DB4B-BAB5-25B77C088AE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8108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976E931-4D5D-DE42-9266-835990FC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0922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IV  Summary</a:t>
            </a:r>
          </a:p>
        </p:txBody>
      </p:sp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23BF70E3-72E7-BB4D-A956-A18CFE2620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A08BC0-F6AB-7644-9A53-8F369E672106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07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A798443D-78DE-F54E-B5CD-ED14CFE71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245269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Policy recommendation (I)</a:t>
            </a:r>
          </a:p>
        </p:txBody>
      </p:sp>
      <p:sp>
        <p:nvSpPr>
          <p:cNvPr id="51202" name="Slide Number Placeholder 4">
            <a:extLst>
              <a:ext uri="{FF2B5EF4-FFF2-40B4-BE49-F238E27FC236}">
                <a16:creationId xmlns:a16="http://schemas.microsoft.com/office/drawing/2014/main" id="{CB46E49A-1E72-134C-BF79-91D989F78F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A2BEAD-63DA-1C46-8E0D-9FF008C35544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fr-FR" sz="1200">
              <a:solidFill>
                <a:srgbClr val="898989"/>
              </a:solidFill>
            </a:endParaRPr>
          </a:p>
        </p:txBody>
      </p:sp>
      <p:sp>
        <p:nvSpPr>
          <p:cNvPr id="51203" name="Szövegdoboz 7">
            <a:extLst>
              <a:ext uri="{FF2B5EF4-FFF2-40B4-BE49-F238E27FC236}">
                <a16:creationId xmlns:a16="http://schemas.microsoft.com/office/drawing/2014/main" id="{DA3C05EA-306D-744A-8EC3-3A3184756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931863"/>
            <a:ext cx="77295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hu-HU" altLang="fr-FR" sz="2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fr-FR" sz="2000"/>
          </a:p>
        </p:txBody>
      </p:sp>
      <p:sp>
        <p:nvSpPr>
          <p:cNvPr id="33797" name="Content Placeholder 2">
            <a:extLst>
              <a:ext uri="{FF2B5EF4-FFF2-40B4-BE49-F238E27FC236}">
                <a16:creationId xmlns:a16="http://schemas.microsoft.com/office/drawing/2014/main" id="{CAD6F65F-A7E9-AD43-92B7-73385D3EE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733" y="1277144"/>
            <a:ext cx="8229600" cy="493871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1800" u="sng" dirty="0"/>
              <a:t>Structure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/>
              <a:t>a </a:t>
            </a:r>
            <a:r>
              <a:rPr lang="fr-FR" sz="1800" dirty="0" err="1"/>
              <a:t>well-developed</a:t>
            </a:r>
            <a:r>
              <a:rPr lang="fr-FR" sz="1800" dirty="0"/>
              <a:t> </a:t>
            </a:r>
            <a:r>
              <a:rPr lang="fr-FR" sz="1800" dirty="0" err="1"/>
              <a:t>institutional</a:t>
            </a:r>
            <a:r>
              <a:rPr lang="fr-FR" sz="1800" dirty="0"/>
              <a:t> support structure: </a:t>
            </a:r>
            <a:r>
              <a:rPr lang="fr-FR" sz="1800" dirty="0" err="1"/>
              <a:t>Student</a:t>
            </a:r>
            <a:r>
              <a:rPr lang="fr-FR" sz="1800" dirty="0"/>
              <a:t> mobility </a:t>
            </a:r>
            <a:r>
              <a:rPr lang="fr-FR" sz="1800" dirty="0" err="1"/>
              <a:t>within</a:t>
            </a:r>
            <a:r>
              <a:rPr lang="fr-FR" sz="1800" dirty="0"/>
              <a:t> Europe </a:t>
            </a:r>
            <a:r>
              <a:rPr lang="fr-FR" sz="1800" dirty="0" err="1"/>
              <a:t>mostly</a:t>
            </a:r>
            <a:r>
              <a:rPr lang="fr-FR" sz="1800" dirty="0"/>
              <a:t> short-</a:t>
            </a:r>
            <a:r>
              <a:rPr lang="fr-FR" sz="1800" dirty="0" err="1"/>
              <a:t>term</a:t>
            </a:r>
            <a:r>
              <a:rPr lang="fr-FR" sz="1800" dirty="0"/>
              <a:t> </a:t>
            </a:r>
            <a:r>
              <a:rPr lang="fr-FR" sz="1800" dirty="0" err="1"/>
              <a:t>character</a:t>
            </a:r>
            <a:r>
              <a:rPr lang="fr-FR" sz="1800" dirty="0"/>
              <a:t> (one or </a:t>
            </a:r>
            <a:r>
              <a:rPr lang="fr-FR" sz="1800" dirty="0" err="1"/>
              <a:t>two</a:t>
            </a:r>
            <a:r>
              <a:rPr lang="fr-FR" sz="1800" dirty="0"/>
              <a:t> </a:t>
            </a:r>
            <a:r>
              <a:rPr lang="fr-FR" sz="1800" dirty="0" err="1"/>
              <a:t>semesters</a:t>
            </a:r>
            <a:r>
              <a:rPr lang="fr-FR" sz="1800" dirty="0"/>
              <a:t> </a:t>
            </a:r>
            <a:r>
              <a:rPr lang="fr-FR" sz="1800" dirty="0" err="1"/>
              <a:t>abroad</a:t>
            </a:r>
            <a:r>
              <a:rPr lang="fr-FR" sz="1800" dirty="0"/>
              <a:t>)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enough</a:t>
            </a:r>
            <a:r>
              <a:rPr lang="fr-FR" sz="1800" dirty="0"/>
              <a:t> and </a:t>
            </a:r>
            <a:r>
              <a:rPr lang="fr-FR" sz="1800" dirty="0" err="1"/>
              <a:t>competent</a:t>
            </a:r>
            <a:r>
              <a:rPr lang="fr-FR" sz="1800" dirty="0"/>
              <a:t> staff </a:t>
            </a:r>
            <a:r>
              <a:rPr lang="fr-FR" sz="1800" dirty="0" err="1"/>
              <a:t>providing</a:t>
            </a:r>
            <a:r>
              <a:rPr lang="fr-FR" sz="1800" dirty="0"/>
              <a:t> information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reasonable</a:t>
            </a:r>
            <a:r>
              <a:rPr lang="fr-FR" sz="1800" dirty="0"/>
              <a:t> </a:t>
            </a:r>
            <a:r>
              <a:rPr lang="fr-FR" sz="1800" dirty="0" err="1"/>
              <a:t>timeframe</a:t>
            </a:r>
            <a:r>
              <a:rPr lang="fr-FR" sz="1800" dirty="0"/>
              <a:t>, </a:t>
            </a:r>
            <a:r>
              <a:rPr lang="fr-FR" sz="1800" dirty="0" err="1"/>
              <a:t>both</a:t>
            </a:r>
            <a:r>
              <a:rPr lang="fr-FR" sz="1800" dirty="0"/>
              <a:t> at </a:t>
            </a:r>
            <a:r>
              <a:rPr lang="fr-FR" sz="1800" dirty="0" err="1"/>
              <a:t>sending</a:t>
            </a:r>
            <a:r>
              <a:rPr lang="fr-FR" sz="1800" dirty="0"/>
              <a:t> and </a:t>
            </a:r>
            <a:r>
              <a:rPr lang="fr-FR" sz="1800" dirty="0" err="1"/>
              <a:t>receiving</a:t>
            </a:r>
            <a:r>
              <a:rPr lang="fr-FR" sz="1800" dirty="0"/>
              <a:t> institutions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preestablished</a:t>
            </a:r>
            <a:r>
              <a:rPr lang="fr-FR" sz="1800" dirty="0"/>
              <a:t> / transparent </a:t>
            </a:r>
            <a:r>
              <a:rPr lang="fr-FR" sz="1800" dirty="0" err="1"/>
              <a:t>procedures</a:t>
            </a:r>
            <a:r>
              <a:rPr lang="fr-FR" sz="1800" dirty="0"/>
              <a:t>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1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1800" u="sng" dirty="0"/>
              <a:t>Inclusion / </a:t>
            </a:r>
            <a:r>
              <a:rPr lang="fr-FR" sz="1800" u="sng" dirty="0" err="1"/>
              <a:t>integration</a:t>
            </a:r>
            <a:endParaRPr lang="fr-FR" sz="1800" u="sng" dirty="0"/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increase</a:t>
            </a:r>
            <a:r>
              <a:rPr lang="fr-FR" sz="1800" dirty="0"/>
              <a:t> </a:t>
            </a:r>
            <a:r>
              <a:rPr lang="fr-FR" sz="1800" dirty="0" err="1"/>
              <a:t>numbers</a:t>
            </a:r>
            <a:r>
              <a:rPr lang="fr-FR" sz="1800" dirty="0"/>
              <a:t> of </a:t>
            </a:r>
            <a:r>
              <a:rPr lang="fr-FR" sz="1800" dirty="0" err="1"/>
              <a:t>scholarships</a:t>
            </a:r>
            <a:r>
              <a:rPr lang="fr-FR" sz="1800" dirty="0"/>
              <a:t>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adjust</a:t>
            </a:r>
            <a:r>
              <a:rPr lang="fr-FR" sz="1800" dirty="0"/>
              <a:t> mobility </a:t>
            </a:r>
            <a:r>
              <a:rPr lang="fr-FR" sz="1800" dirty="0" err="1"/>
              <a:t>scholarship</a:t>
            </a:r>
            <a:r>
              <a:rPr lang="fr-FR" sz="1800" dirty="0"/>
              <a:t> (Erasmus+)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/>
              <a:t>in </a:t>
            </a:r>
            <a:r>
              <a:rPr lang="fr-FR" sz="1800" dirty="0" err="1"/>
              <a:t>particular</a:t>
            </a:r>
            <a:r>
              <a:rPr lang="fr-FR" sz="1800" dirty="0"/>
              <a:t>, for </a:t>
            </a:r>
            <a:r>
              <a:rPr lang="fr-FR" sz="1800" dirty="0" err="1"/>
              <a:t>students</a:t>
            </a:r>
            <a:r>
              <a:rPr lang="fr-FR" sz="1800" dirty="0"/>
              <a:t> </a:t>
            </a:r>
            <a:r>
              <a:rPr lang="fr-FR" sz="1800" dirty="0" err="1"/>
              <a:t>coming</a:t>
            </a:r>
            <a:r>
              <a:rPr lang="fr-FR" sz="1800" dirty="0"/>
              <a:t> </a:t>
            </a:r>
            <a:r>
              <a:rPr lang="fr-FR" sz="1800" dirty="0" err="1"/>
              <a:t>from</a:t>
            </a:r>
            <a:r>
              <a:rPr lang="fr-FR" sz="1800" dirty="0"/>
              <a:t> </a:t>
            </a:r>
            <a:r>
              <a:rPr lang="fr-FR" sz="1800" dirty="0" err="1"/>
              <a:t>less</a:t>
            </a:r>
            <a:r>
              <a:rPr lang="fr-FR" sz="1800" dirty="0"/>
              <a:t> </a:t>
            </a:r>
            <a:r>
              <a:rPr lang="fr-FR" sz="1800" dirty="0" err="1"/>
              <a:t>wealthy</a:t>
            </a:r>
            <a:r>
              <a:rPr lang="fr-FR" sz="1800" dirty="0"/>
              <a:t> countries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reconsider</a:t>
            </a:r>
            <a:r>
              <a:rPr lang="fr-FR" sz="1800" dirty="0"/>
              <a:t> country groups in regard to the </a:t>
            </a:r>
            <a:r>
              <a:rPr lang="fr-FR" sz="1800" dirty="0" err="1"/>
              <a:t>amount</a:t>
            </a:r>
            <a:r>
              <a:rPr lang="fr-FR" sz="1800" dirty="0"/>
              <a:t> of </a:t>
            </a:r>
            <a:r>
              <a:rPr lang="fr-FR" sz="1800" dirty="0" err="1"/>
              <a:t>scholarship</a:t>
            </a:r>
            <a:r>
              <a:rPr lang="fr-FR" sz="1800" dirty="0"/>
              <a:t> </a:t>
            </a:r>
            <a:r>
              <a:rPr lang="fr-FR" sz="1800" dirty="0" err="1"/>
              <a:t>provided</a:t>
            </a:r>
            <a:endParaRPr lang="fr-FR" sz="1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18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altLang="fr-FR" sz="1000" dirty="0"/>
          </a:p>
        </p:txBody>
      </p:sp>
    </p:spTree>
    <p:extLst>
      <p:ext uri="{BB962C8B-B14F-4D97-AF65-F5344CB8AC3E}">
        <p14:creationId xmlns:p14="http://schemas.microsoft.com/office/powerpoint/2010/main" val="38393847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5BF7E097-67F7-7145-9E66-9E29F119D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" y="23257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Policy recommendation (II)</a:t>
            </a:r>
          </a:p>
        </p:txBody>
      </p:sp>
      <p:sp>
        <p:nvSpPr>
          <p:cNvPr id="53250" name="Slide Number Placeholder 4">
            <a:extLst>
              <a:ext uri="{FF2B5EF4-FFF2-40B4-BE49-F238E27FC236}">
                <a16:creationId xmlns:a16="http://schemas.microsoft.com/office/drawing/2014/main" id="{7FA0D9F0-C692-5A4A-A1E5-93955321F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298CDEB-E650-244F-8225-5C3CEA79099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fr-FR" sz="1200">
              <a:solidFill>
                <a:srgbClr val="898989"/>
              </a:solidFill>
            </a:endParaRPr>
          </a:p>
        </p:txBody>
      </p:sp>
      <p:sp>
        <p:nvSpPr>
          <p:cNvPr id="53251" name="Szövegdoboz 7">
            <a:extLst>
              <a:ext uri="{FF2B5EF4-FFF2-40B4-BE49-F238E27FC236}">
                <a16:creationId xmlns:a16="http://schemas.microsoft.com/office/drawing/2014/main" id="{278C2F19-2D69-424A-A49F-663420CD6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931863"/>
            <a:ext cx="77295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hu-HU" altLang="fr-FR" sz="2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fr-FR" sz="2000"/>
          </a:p>
        </p:txBody>
      </p:sp>
      <p:sp>
        <p:nvSpPr>
          <p:cNvPr id="33797" name="Content Placeholder 2">
            <a:extLst>
              <a:ext uri="{FF2B5EF4-FFF2-40B4-BE49-F238E27FC236}">
                <a16:creationId xmlns:a16="http://schemas.microsoft.com/office/drawing/2014/main" id="{CAD6F65F-A7E9-AD43-92B7-73385D3EE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533" y="1264445"/>
            <a:ext cx="8229600" cy="493871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fr-FR" sz="12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1800" u="sng" dirty="0" err="1"/>
              <a:t>Language</a:t>
            </a:r>
            <a:r>
              <a:rPr lang="fr-FR" sz="1800" u="sng" dirty="0"/>
              <a:t> </a:t>
            </a:r>
            <a:r>
              <a:rPr lang="fr-FR" sz="1800" u="sng" dirty="0" err="1"/>
              <a:t>skills</a:t>
            </a:r>
            <a:r>
              <a:rPr lang="fr-FR" sz="1800" u="sng" dirty="0"/>
              <a:t>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better</a:t>
            </a:r>
            <a:r>
              <a:rPr lang="fr-FR" sz="1800" dirty="0"/>
              <a:t> </a:t>
            </a:r>
            <a:r>
              <a:rPr lang="fr-FR" sz="1800" dirty="0" err="1"/>
              <a:t>integration</a:t>
            </a:r>
            <a:r>
              <a:rPr lang="fr-FR" sz="1800" dirty="0"/>
              <a:t> of </a:t>
            </a:r>
            <a:r>
              <a:rPr lang="fr-FR" sz="1800" dirty="0" err="1"/>
              <a:t>foreign</a:t>
            </a:r>
            <a:r>
              <a:rPr lang="fr-FR" sz="1800" dirty="0"/>
              <a:t> </a:t>
            </a:r>
            <a:r>
              <a:rPr lang="fr-FR" sz="1800" dirty="0" err="1"/>
              <a:t>students</a:t>
            </a:r>
            <a:r>
              <a:rPr lang="fr-FR" sz="1800" dirty="0"/>
              <a:t> at the </a:t>
            </a:r>
            <a:r>
              <a:rPr lang="fr-FR" sz="1800" dirty="0" err="1"/>
              <a:t>hosting</a:t>
            </a:r>
            <a:r>
              <a:rPr lang="fr-FR" sz="1800" dirty="0"/>
              <a:t> institutions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/>
              <a:t>more  </a:t>
            </a:r>
            <a:r>
              <a:rPr lang="fr-FR" sz="1800" dirty="0" err="1"/>
              <a:t>vivid</a:t>
            </a:r>
            <a:r>
              <a:rPr lang="fr-FR" sz="1800" dirty="0"/>
              <a:t> exchange </a:t>
            </a:r>
            <a:r>
              <a:rPr lang="fr-FR" sz="1800" dirty="0" err="1"/>
              <a:t>with</a:t>
            </a:r>
            <a:r>
              <a:rPr lang="fr-FR" sz="1800" dirty="0"/>
              <a:t> native </a:t>
            </a:r>
            <a:r>
              <a:rPr lang="fr-FR" sz="1800" dirty="0" err="1"/>
              <a:t>students</a:t>
            </a:r>
            <a:r>
              <a:rPr lang="fr-FR" sz="1800" dirty="0"/>
              <a:t>,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1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1800" dirty="0"/>
              <a:t>Do not </a:t>
            </a:r>
            <a:r>
              <a:rPr lang="fr-FR" sz="1800" dirty="0" err="1"/>
              <a:t>forget</a:t>
            </a:r>
            <a:r>
              <a:rPr lang="fr-FR" sz="1800" dirty="0"/>
              <a:t>  about </a:t>
            </a:r>
            <a:r>
              <a:rPr lang="fr-FR" sz="1800" u="sng" dirty="0" err="1"/>
              <a:t>foreign</a:t>
            </a:r>
            <a:r>
              <a:rPr lang="fr-FR" sz="1800" u="sng" dirty="0"/>
              <a:t> degree </a:t>
            </a:r>
            <a:r>
              <a:rPr lang="fr-FR" sz="1800" u="sng" dirty="0" err="1"/>
              <a:t>students</a:t>
            </a:r>
            <a:r>
              <a:rPr lang="fr-FR" sz="1800" u="sng" dirty="0"/>
              <a:t>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fr-FR" sz="1800" dirty="0" err="1"/>
              <a:t>different</a:t>
            </a:r>
            <a:r>
              <a:rPr lang="fr-FR" sz="1800" dirty="0"/>
              <a:t> support </a:t>
            </a:r>
            <a:r>
              <a:rPr lang="fr-FR" sz="1800" dirty="0" err="1"/>
              <a:t>than</a:t>
            </a:r>
            <a:r>
              <a:rPr lang="fr-FR" sz="1800" dirty="0"/>
              <a:t> native </a:t>
            </a:r>
            <a:r>
              <a:rPr lang="fr-FR" sz="1800" dirty="0" err="1"/>
              <a:t>regular</a:t>
            </a:r>
            <a:r>
              <a:rPr lang="fr-FR" sz="1800" dirty="0"/>
              <a:t> </a:t>
            </a:r>
            <a:r>
              <a:rPr lang="fr-FR" sz="1800" dirty="0" err="1"/>
              <a:t>students</a:t>
            </a:r>
            <a:r>
              <a:rPr lang="fr-FR" sz="1800" dirty="0"/>
              <a:t> / or credit </a:t>
            </a:r>
            <a:r>
              <a:rPr lang="fr-FR" sz="1800" dirty="0" err="1"/>
              <a:t>studnets</a:t>
            </a:r>
            <a:endParaRPr lang="fr-FR" sz="1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fr-FR" sz="18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fr-FR" sz="1800" dirty="0" err="1"/>
              <a:t>Enable</a:t>
            </a:r>
            <a:r>
              <a:rPr lang="fr-FR" sz="1800" dirty="0"/>
              <a:t> </a:t>
            </a:r>
            <a:r>
              <a:rPr lang="fr-FR" sz="1800" dirty="0" err="1"/>
              <a:t>easy</a:t>
            </a:r>
            <a:r>
              <a:rPr lang="fr-FR" sz="1800" dirty="0"/>
              <a:t> and </a:t>
            </a:r>
            <a:r>
              <a:rPr lang="fr-FR" sz="1800" u="sng" dirty="0" err="1"/>
              <a:t>swift</a:t>
            </a:r>
            <a:r>
              <a:rPr lang="fr-FR" sz="1800" u="sng" dirty="0"/>
              <a:t> recognition </a:t>
            </a:r>
            <a:r>
              <a:rPr lang="fr-FR" sz="1800" dirty="0"/>
              <a:t>of </a:t>
            </a:r>
            <a:r>
              <a:rPr lang="fr-FR" sz="1800" dirty="0" err="1"/>
              <a:t>foreign</a:t>
            </a:r>
            <a:r>
              <a:rPr lang="fr-FR" sz="1800" dirty="0"/>
              <a:t> </a:t>
            </a:r>
            <a:r>
              <a:rPr lang="fr-FR" sz="1800" dirty="0" err="1"/>
              <a:t>European</a:t>
            </a:r>
            <a:r>
              <a:rPr lang="fr-FR" sz="1800" dirty="0"/>
              <a:t> (EHEA) </a:t>
            </a:r>
            <a:r>
              <a:rPr lang="fr-FR" sz="1800" dirty="0" err="1"/>
              <a:t>diploma</a:t>
            </a:r>
            <a:r>
              <a:rPr lang="fr-FR" sz="1800" dirty="0"/>
              <a:t> and </a:t>
            </a:r>
            <a:r>
              <a:rPr lang="fr-FR" sz="1800" dirty="0" err="1"/>
              <a:t>credits</a:t>
            </a:r>
            <a:r>
              <a:rPr lang="fr-FR" sz="1800" dirty="0"/>
              <a:t> (ECTS) in </a:t>
            </a:r>
            <a:r>
              <a:rPr lang="fr-FR" sz="1800" dirty="0" err="1"/>
              <a:t>other</a:t>
            </a:r>
            <a:r>
              <a:rPr lang="fr-FR" sz="1800" dirty="0"/>
              <a:t> </a:t>
            </a:r>
            <a:r>
              <a:rPr lang="fr-FR" sz="1800" dirty="0" err="1"/>
              <a:t>European</a:t>
            </a:r>
            <a:r>
              <a:rPr lang="fr-FR" sz="1800" dirty="0"/>
              <a:t> countries.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altLang="fr-FR" sz="10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altLang="fr-FR" sz="10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altLang="fr-FR" sz="1000" dirty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fr-FR" sz="1800" b="1" dirty="0"/>
              <a:t>-&gt; are all obstacles really bad? (learn aspect)</a:t>
            </a:r>
          </a:p>
        </p:txBody>
      </p:sp>
    </p:spTree>
    <p:extLst>
      <p:ext uri="{BB962C8B-B14F-4D97-AF65-F5344CB8AC3E}">
        <p14:creationId xmlns:p14="http://schemas.microsoft.com/office/powerpoint/2010/main" val="15547044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67B6BAAB-DFFC-6A46-97C9-3AA21C339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113"/>
            <a:ext cx="8229600" cy="1143000"/>
          </a:xfrm>
        </p:spPr>
        <p:txBody>
          <a:bodyPr/>
          <a:lstStyle/>
          <a:p>
            <a:pPr algn="l"/>
            <a:r>
              <a:rPr lang="en-US" altLang="fr-FR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  <a:sym typeface="Cambria" panose="02040503050406030204" pitchFamily="18" charset="0"/>
              </a:rPr>
              <a:t>Thank you for your attention!</a:t>
            </a:r>
            <a:endParaRPr lang="en-US" alt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6090E-FB8E-194E-AC91-8501449E8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600200"/>
            <a:ext cx="3457575" cy="1185863"/>
          </a:xfrm>
        </p:spPr>
        <p:txBody>
          <a:bodyPr>
            <a:normAutofit fontScale="40000" lnSpcReduction="20000"/>
          </a:bodyPr>
          <a:lstStyle/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</a:rPr>
              <a:t>Contact: </a:t>
            </a: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r>
              <a:rPr lang="en-US" sz="4000" b="1" dirty="0">
                <a:latin typeface="Cambria"/>
                <a:cs typeface="Cambria"/>
                <a:sym typeface="Cambria"/>
              </a:rPr>
              <a:t>Emilia Kmiotek-Meier </a:t>
            </a: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  <a:hlinkClick r:id="rId2"/>
              </a:rPr>
              <a:t>emilia.kmiotek@uni.lu</a:t>
            </a: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69635" name="pasted-image.pdf">
            <a:extLst>
              <a:ext uri="{FF2B5EF4-FFF2-40B4-BE49-F238E27FC236}">
                <a16:creationId xmlns:a16="http://schemas.microsoft.com/office/drawing/2014/main" id="{FB2D7DF6-D766-1241-A01E-6CD3D5EE2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69038"/>
            <a:ext cx="71913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9636" name="Shape 35">
            <a:extLst>
              <a:ext uri="{FF2B5EF4-FFF2-40B4-BE49-F238E27FC236}">
                <a16:creationId xmlns:a16="http://schemas.microsoft.com/office/drawing/2014/main" id="{4927EED5-1F7D-B94F-A546-84D7DEA80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8" y="6269038"/>
            <a:ext cx="66262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fr-FR" sz="1400">
                <a:solidFill>
                  <a:srgbClr val="172559"/>
                </a:solidFill>
                <a:latin typeface="Cambria" panose="02040503050406030204" pitchFamily="18" charset="0"/>
                <a:sym typeface="Cambria" panose="02040503050406030204" pitchFamily="18" charset="0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69637" name="Picture 6" descr="N:\Horizon_Projekte\MOVE_VB_UT_5040_Karl_UL\Proposal\4_Logo\Move-Logo.png">
            <a:extLst>
              <a:ext uri="{FF2B5EF4-FFF2-40B4-BE49-F238E27FC236}">
                <a16:creationId xmlns:a16="http://schemas.microsoft.com/office/drawing/2014/main" id="{18CBE44E-9563-404D-BC00-49AF0798F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300" y="6215063"/>
            <a:ext cx="132715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8" name="Picture 7" descr="http://wwwde.uni.lu/var/storage/images/snt/research/apsia/events/vvsw_2013/uni/711097-1-fre-FR/uni.jpg">
            <a:extLst>
              <a:ext uri="{FF2B5EF4-FFF2-40B4-BE49-F238E27FC236}">
                <a16:creationId xmlns:a16="http://schemas.microsoft.com/office/drawing/2014/main" id="{9ABFEA3C-EEF2-EE47-A103-7D18FEBDF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700" y="2786063"/>
            <a:ext cx="79375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9" name="Slide Number Placeholder 9">
            <a:extLst>
              <a:ext uri="{FF2B5EF4-FFF2-40B4-BE49-F238E27FC236}">
                <a16:creationId xmlns:a16="http://schemas.microsoft.com/office/drawing/2014/main" id="{CF7B16EB-B126-E34C-9091-045E748D7C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97C679-F7AF-E14B-8FA1-3E1315060131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25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2EF37A1-8A75-8841-8074-8C44CC2366B8}"/>
              </a:ext>
            </a:extLst>
          </p:cNvPr>
          <p:cNvSpPr txBox="1">
            <a:spLocks/>
          </p:cNvSpPr>
          <p:nvPr/>
        </p:nvSpPr>
        <p:spPr>
          <a:xfrm>
            <a:off x="638175" y="3526597"/>
            <a:ext cx="3457575" cy="2536825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r>
              <a:rPr lang="en-US" sz="4000" b="1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University of Luxembourg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Faculté des Lettres, des Sciences Humaines, 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des Arts et des Sciences de l'Education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2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000" dirty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r>
              <a:rPr lang="fr-FR" sz="4000" dirty="0">
                <a:latin typeface="Cambria"/>
              </a:rPr>
              <a:t>Institute of </a:t>
            </a:r>
            <a:r>
              <a:rPr lang="fr-FR" sz="4000" dirty="0" err="1">
                <a:latin typeface="Cambria"/>
              </a:rPr>
              <a:t>Geography</a:t>
            </a:r>
            <a:r>
              <a:rPr lang="fr-FR" sz="4000" dirty="0">
                <a:latin typeface="Cambria"/>
              </a:rPr>
              <a:t> and Spatial Planning</a:t>
            </a:r>
            <a:br>
              <a:rPr lang="fr-FR" sz="4000" dirty="0">
                <a:latin typeface="Cambria"/>
              </a:rPr>
            </a:br>
            <a:endParaRPr lang="en-US" sz="4000" dirty="0">
              <a:latin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u="sng" dirty="0">
                <a:latin typeface="Cambria"/>
                <a:cs typeface="Cambria"/>
                <a:hlinkClick r:id="rId6"/>
              </a:rPr>
              <a:t>http://www.move-project.eu</a:t>
            </a:r>
            <a:r>
              <a:rPr lang="en-US" sz="4000" u="sng" dirty="0">
                <a:latin typeface="Cambria"/>
                <a:cs typeface="Cambria"/>
              </a:rPr>
              <a:t> </a:t>
            </a: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6ABE4F5-F7EE-EA40-B228-AD00D895AE75}"/>
              </a:ext>
            </a:extLst>
          </p:cNvPr>
          <p:cNvSpPr txBox="1">
            <a:spLocks/>
          </p:cNvSpPr>
          <p:nvPr/>
        </p:nvSpPr>
        <p:spPr>
          <a:xfrm>
            <a:off x="5095875" y="1402062"/>
            <a:ext cx="3457575" cy="1185862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6400" dirty="0">
                <a:latin typeface="Cambria"/>
                <a:cs typeface="Cambria"/>
                <a:sym typeface="Cambria"/>
              </a:rPr>
              <a:t> </a:t>
            </a:r>
          </a:p>
          <a:p>
            <a:pPr marL="0" indent="0" defTabSz="321457">
              <a:buNone/>
              <a:defRPr sz="1800"/>
            </a:pPr>
            <a:r>
              <a:rPr lang="fr-FR" sz="6400" b="1" dirty="0" err="1">
                <a:latin typeface="Cambria"/>
              </a:rPr>
              <a:t>Zsuzsanna</a:t>
            </a:r>
            <a:r>
              <a:rPr lang="fr-FR" sz="6400" b="1" dirty="0">
                <a:latin typeface="Cambria"/>
              </a:rPr>
              <a:t> </a:t>
            </a:r>
            <a:r>
              <a:rPr lang="fr-FR" sz="6400" b="1" dirty="0" err="1">
                <a:latin typeface="Cambria"/>
              </a:rPr>
              <a:t>Dabasi</a:t>
            </a:r>
            <a:r>
              <a:rPr lang="fr-FR" sz="6400" b="1" dirty="0">
                <a:latin typeface="Cambria"/>
              </a:rPr>
              <a:t> </a:t>
            </a:r>
            <a:r>
              <a:rPr lang="fr-FR" sz="6400" b="1" dirty="0" err="1">
                <a:latin typeface="Cambria"/>
              </a:rPr>
              <a:t>Halasz</a:t>
            </a:r>
            <a:endParaRPr lang="fr-FR" sz="6400" b="1" dirty="0">
              <a:latin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6400" b="1" dirty="0">
                <a:latin typeface="Cambria"/>
                <a:cs typeface="Cambria"/>
                <a:sym typeface="Cambria"/>
              </a:rPr>
              <a:t>Julianna Kiss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6400" b="1" dirty="0" err="1">
                <a:latin typeface="Cambria"/>
                <a:cs typeface="Cambria"/>
                <a:sym typeface="Cambria"/>
              </a:rPr>
              <a:t>Klaudia</a:t>
            </a:r>
            <a:r>
              <a:rPr lang="hu-HU" sz="6400" b="1" dirty="0">
                <a:latin typeface="Cambria"/>
                <a:cs typeface="Cambria"/>
                <a:sym typeface="Cambria"/>
              </a:rPr>
              <a:t> Horváth</a:t>
            </a:r>
            <a:endParaRPr lang="en-US" sz="6400" b="1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hu-HU" sz="6400" dirty="0" err="1">
                <a:latin typeface="Cambria"/>
                <a:cs typeface="Cambria"/>
                <a:sym typeface="Cambria"/>
                <a:hlinkClick r:id="rId7"/>
              </a:rPr>
              <a:t>Horvath.klaudia</a:t>
            </a:r>
            <a:r>
              <a:rPr lang="hu-HU" sz="6400" dirty="0">
                <a:latin typeface="Cambria"/>
                <a:cs typeface="Cambria"/>
                <a:sym typeface="Cambria"/>
                <a:hlinkClick r:id="rId7"/>
              </a:rPr>
              <a:t>@</a:t>
            </a:r>
            <a:r>
              <a:rPr lang="hu-HU" sz="6400" dirty="0" err="1">
                <a:latin typeface="Cambria"/>
                <a:cs typeface="Cambria"/>
                <a:sym typeface="Cambria"/>
                <a:hlinkClick r:id="rId7"/>
              </a:rPr>
              <a:t>uni-miskolc.h</a:t>
            </a:r>
            <a:r>
              <a:rPr lang="en-US" sz="6400" dirty="0">
                <a:latin typeface="Cambria"/>
                <a:cs typeface="Cambria"/>
                <a:sym typeface="Cambria"/>
                <a:hlinkClick r:id="rId7"/>
              </a:rPr>
              <a:t>u</a:t>
            </a:r>
            <a:endParaRPr lang="hu-HU" sz="64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hu-HU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hu-HU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hu-HU" sz="72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hu-HU" sz="7200" dirty="0">
              <a:latin typeface="Cambria"/>
              <a:cs typeface="Cambria"/>
              <a:sym typeface="Cambria"/>
            </a:endParaRPr>
          </a:p>
          <a:p>
            <a:pPr marL="0" indent="0">
              <a:buFont typeface="Arial"/>
              <a:buNone/>
              <a:defRPr/>
            </a:pPr>
            <a:endParaRPr lang="hu-HU" sz="5200" dirty="0"/>
          </a:p>
          <a:p>
            <a:pPr marL="0" indent="0" defTabSz="321457">
              <a:buFont typeface="Arial"/>
              <a:buNone/>
              <a:defRPr sz="1800"/>
            </a:pPr>
            <a:r>
              <a:rPr lang="hu-HU" sz="5200" b="1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University of Miskolc</a:t>
            </a:r>
          </a:p>
          <a:p>
            <a:pPr marL="0" indent="0">
              <a:buFont typeface="Arial"/>
              <a:buNone/>
              <a:defRPr/>
            </a:pPr>
            <a:r>
              <a:rPr lang="hu-HU" sz="5200" dirty="0" err="1">
                <a:latin typeface="Cambria"/>
                <a:cs typeface="Cambria"/>
              </a:rPr>
              <a:t>Faculty</a:t>
            </a:r>
            <a:r>
              <a:rPr lang="hu-HU" sz="5200" dirty="0">
                <a:latin typeface="Cambria"/>
                <a:cs typeface="Cambria"/>
              </a:rPr>
              <a:t> of </a:t>
            </a:r>
            <a:r>
              <a:rPr lang="hu-HU" sz="5200" dirty="0" err="1">
                <a:latin typeface="Cambria"/>
                <a:cs typeface="Cambria"/>
              </a:rPr>
              <a:t>Economics</a:t>
            </a:r>
            <a:endParaRPr lang="hu-HU" sz="5200" dirty="0"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endParaRPr lang="hu-HU" sz="5200" dirty="0"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endParaRPr lang="hu-HU" sz="5200" dirty="0"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r>
              <a:rPr lang="hu-HU" sz="5200" dirty="0">
                <a:latin typeface="Cambria"/>
                <a:cs typeface="Cambria"/>
              </a:rPr>
              <a:t>Institute of World and </a:t>
            </a:r>
            <a:r>
              <a:rPr lang="hu-HU" sz="5200" dirty="0" err="1">
                <a:latin typeface="Cambria"/>
                <a:cs typeface="Cambria"/>
              </a:rPr>
              <a:t>Regional</a:t>
            </a:r>
            <a:r>
              <a:rPr lang="hu-HU" sz="5200" dirty="0">
                <a:latin typeface="Cambria"/>
                <a:cs typeface="Cambria"/>
              </a:rPr>
              <a:t> </a:t>
            </a:r>
            <a:r>
              <a:rPr lang="hu-HU" sz="5200" dirty="0" err="1">
                <a:latin typeface="Cambria"/>
                <a:cs typeface="Cambria"/>
              </a:rPr>
              <a:t>Economics</a:t>
            </a:r>
            <a:endParaRPr lang="hu-HU" sz="5200" dirty="0">
              <a:latin typeface="Cambria"/>
              <a:cs typeface="Cambria"/>
            </a:endParaRPr>
          </a:p>
          <a:p>
            <a:pPr marL="0" indent="0">
              <a:buFont typeface="Arial"/>
              <a:buNone/>
              <a:defRPr/>
            </a:pPr>
            <a:endParaRPr lang="hu-HU" sz="5200" dirty="0"/>
          </a:p>
          <a:p>
            <a:pPr marL="0" indent="0">
              <a:buFont typeface="Arial"/>
              <a:buNone/>
              <a:defRPr/>
            </a:pPr>
            <a:endParaRPr lang="hu-HU" sz="5200" b="1" dirty="0"/>
          </a:p>
          <a:p>
            <a:pPr marL="0" indent="0">
              <a:buFont typeface="Arial"/>
              <a:buNone/>
              <a:defRPr/>
            </a:pPr>
            <a:endParaRPr lang="hu-HU" sz="5200" b="1" dirty="0"/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69642" name="Picture 2">
            <a:extLst>
              <a:ext uri="{FF2B5EF4-FFF2-40B4-BE49-F238E27FC236}">
                <a16:creationId xmlns:a16="http://schemas.microsoft.com/office/drawing/2014/main" id="{80FB6BBE-8DAE-534C-B53F-4201A06B3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2797175"/>
            <a:ext cx="9715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7944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8250" y="1450428"/>
            <a:ext cx="7593750" cy="4855779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37C010-D568-CB43-8AF7-805AB4D4A399}"/>
              </a:ext>
            </a:extLst>
          </p:cNvPr>
          <p:cNvSpPr txBox="1">
            <a:spLocks/>
          </p:cNvSpPr>
          <p:nvPr/>
        </p:nvSpPr>
        <p:spPr>
          <a:xfrm>
            <a:off x="457200" y="23509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6255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fr-FR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  Background</a:t>
            </a:r>
            <a:endParaRPr lang="en-US" altLang="fr-FR" dirty="0">
              <a:solidFill>
                <a:srgbClr val="F79505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39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505DC2-1EA4-354F-A565-4F643063F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61938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Student mobility (in the EU)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6643D35-452E-754D-BE60-05E2A9678FE4}"/>
              </a:ext>
            </a:extLst>
          </p:cNvPr>
          <p:cNvGraphicFramePr/>
          <p:nvPr/>
        </p:nvGraphicFramePr>
        <p:xfrm>
          <a:off x="0" y="1397000"/>
          <a:ext cx="9144000" cy="2675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F6C977-847C-6747-AEFA-251455CBE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400" y="4489450"/>
            <a:ext cx="9144000" cy="20415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Recent ‘boom’ in migration/mobility studies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In the EU more research on credit mobility (ERASMUS)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some gaps -&gt; personal perspective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05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9519640-4941-BE41-8B43-CFFB745D7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Student mobility in Hungary </a:t>
            </a:r>
          </a:p>
        </p:txBody>
      </p:sp>
      <p:sp>
        <p:nvSpPr>
          <p:cNvPr id="30722" name="Slide Number Placeholder 4">
            <a:extLst>
              <a:ext uri="{FF2B5EF4-FFF2-40B4-BE49-F238E27FC236}">
                <a16:creationId xmlns:a16="http://schemas.microsoft.com/office/drawing/2014/main" id="{6C631414-9730-D542-8708-4081C3FA53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F536F93-125D-1E4C-9E96-B0D57BE2B109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fr-FR" sz="1200">
              <a:solidFill>
                <a:srgbClr val="898989"/>
              </a:solidFill>
            </a:endParaRPr>
          </a:p>
        </p:txBody>
      </p:sp>
      <p:sp>
        <p:nvSpPr>
          <p:cNvPr id="30723" name="Szövegdoboz 7">
            <a:extLst>
              <a:ext uri="{FF2B5EF4-FFF2-40B4-BE49-F238E27FC236}">
                <a16:creationId xmlns:a16="http://schemas.microsoft.com/office/drawing/2014/main" id="{9D39E9A3-5260-A14F-9E92-DE8893874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931863"/>
            <a:ext cx="7729537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hu-HU" altLang="fr-FR" sz="1900" dirty="0"/>
              <a:t>Main </a:t>
            </a:r>
            <a:r>
              <a:rPr lang="hu-HU" altLang="fr-FR" sz="1900" dirty="0" err="1"/>
              <a:t>destination</a:t>
            </a:r>
            <a:r>
              <a:rPr lang="hu-HU" altLang="fr-FR" sz="1900" dirty="0"/>
              <a:t> </a:t>
            </a:r>
            <a:r>
              <a:rPr lang="hu-HU" altLang="fr-FR" sz="1900" dirty="0" err="1"/>
              <a:t>countries</a:t>
            </a:r>
            <a:r>
              <a:rPr lang="hu-HU" altLang="fr-FR" sz="1900" dirty="0"/>
              <a:t> </a:t>
            </a:r>
            <a:r>
              <a:rPr lang="hu-HU" altLang="fr-FR" sz="1900" dirty="0" err="1"/>
              <a:t>for</a:t>
            </a:r>
            <a:r>
              <a:rPr lang="hu-HU" altLang="fr-FR" sz="1900" dirty="0"/>
              <a:t> </a:t>
            </a:r>
            <a:r>
              <a:rPr lang="hu-HU" altLang="fr-FR" sz="1900" dirty="0" err="1"/>
              <a:t>the</a:t>
            </a:r>
            <a:r>
              <a:rPr lang="hu-HU" altLang="fr-FR" sz="1900" dirty="0"/>
              <a:t> </a:t>
            </a:r>
            <a:r>
              <a:rPr lang="hu-HU" altLang="fr-FR" sz="1900" dirty="0" err="1"/>
              <a:t>Hungarian</a:t>
            </a:r>
            <a:r>
              <a:rPr lang="hu-HU" altLang="fr-FR" sz="1900" dirty="0"/>
              <a:t> </a:t>
            </a:r>
            <a:r>
              <a:rPr lang="hu-HU" altLang="fr-FR" sz="1900" dirty="0" err="1"/>
              <a:t>student</a:t>
            </a:r>
            <a:r>
              <a:rPr lang="hu-HU" altLang="fr-FR" sz="1900" dirty="0"/>
              <a:t>: </a:t>
            </a:r>
            <a:r>
              <a:rPr lang="hu-HU" altLang="fr-FR" sz="1900" dirty="0" err="1"/>
              <a:t>Austria</a:t>
            </a:r>
            <a:r>
              <a:rPr lang="hu-HU" altLang="fr-FR" sz="1900" dirty="0"/>
              <a:t>, </a:t>
            </a:r>
            <a:r>
              <a:rPr lang="hu-HU" altLang="fr-FR" sz="1900" dirty="0" err="1"/>
              <a:t>Germany</a:t>
            </a:r>
            <a:r>
              <a:rPr lang="hu-HU" altLang="fr-FR" sz="1900" dirty="0"/>
              <a:t>, United </a:t>
            </a:r>
            <a:r>
              <a:rPr lang="hu-HU" altLang="fr-FR" sz="1900" dirty="0" err="1"/>
              <a:t>Kingdom</a:t>
            </a:r>
            <a:r>
              <a:rPr lang="hu-HU" altLang="fr-FR" sz="1900" dirty="0"/>
              <a:t> (2013: 1655, 1611, 1213 </a:t>
            </a:r>
            <a:r>
              <a:rPr lang="hu-HU" altLang="fr-FR" sz="1900" dirty="0" err="1"/>
              <a:t>student</a:t>
            </a:r>
            <a:r>
              <a:rPr lang="hu-HU" altLang="fr-FR" sz="1900" dirty="0"/>
              <a:t> </a:t>
            </a:r>
            <a:r>
              <a:rPr lang="hu-HU" altLang="fr-FR" sz="1900" dirty="0" err="1"/>
              <a:t>base</a:t>
            </a:r>
            <a:r>
              <a:rPr lang="hu-HU" altLang="fr-FR" sz="1900" dirty="0"/>
              <a:t> of UNESCO </a:t>
            </a:r>
            <a:r>
              <a:rPr lang="hu-HU" altLang="fr-FR" sz="1900" dirty="0" err="1"/>
              <a:t>data</a:t>
            </a:r>
            <a:r>
              <a:rPr lang="hu-HU" altLang="fr-FR" sz="1900" dirty="0"/>
              <a:t>). </a:t>
            </a:r>
            <a:r>
              <a:rPr lang="hu-HU" altLang="fr-FR" sz="1900" dirty="0" err="1"/>
              <a:t>Popular</a:t>
            </a:r>
            <a:r>
              <a:rPr lang="hu-HU" altLang="fr-FR" sz="1900" dirty="0"/>
              <a:t> </a:t>
            </a:r>
            <a:r>
              <a:rPr lang="hu-HU" altLang="fr-FR" sz="1900" dirty="0" err="1"/>
              <a:t>destination</a:t>
            </a:r>
            <a:r>
              <a:rPr lang="hu-HU" altLang="fr-FR" sz="1900" dirty="0"/>
              <a:t> </a:t>
            </a:r>
            <a:r>
              <a:rPr lang="hu-HU" altLang="fr-FR" sz="1900" dirty="0" err="1"/>
              <a:t>countries</a:t>
            </a:r>
            <a:r>
              <a:rPr lang="hu-HU" altLang="fr-FR" sz="1900" dirty="0"/>
              <a:t> </a:t>
            </a:r>
            <a:r>
              <a:rPr lang="hu-HU" altLang="fr-FR" sz="1900" dirty="0" err="1"/>
              <a:t>too</a:t>
            </a:r>
            <a:r>
              <a:rPr lang="hu-HU" altLang="fr-FR" sz="1900" dirty="0"/>
              <a:t> Holland, France</a:t>
            </a:r>
            <a:r>
              <a:rPr lang="en-GB" altLang="fr-FR" sz="1900" dirty="0"/>
              <a:t>. Most of the students come from Europe and Asia. The majority of Europeans are from Germany, Romania and Slovakia.</a:t>
            </a:r>
            <a:endParaRPr lang="hu-HU" altLang="fr-FR" sz="19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hu-HU" altLang="fr-FR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hu-HU" altLang="fr-FR" sz="2000" dirty="0"/>
          </a:p>
        </p:txBody>
      </p:sp>
      <p:sp>
        <p:nvSpPr>
          <p:cNvPr id="30724" name="Szövegdoboz 5">
            <a:extLst>
              <a:ext uri="{FF2B5EF4-FFF2-40B4-BE49-F238E27FC236}">
                <a16:creationId xmlns:a16="http://schemas.microsoft.com/office/drawing/2014/main" id="{BD612019-40E2-4440-BA2F-CAEC7723C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975" y="5937250"/>
            <a:ext cx="757237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fr-FR" sz="1500"/>
              <a:t>Total inbound and outboundinternationally mobile students (in Hungary)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fr-FR" sz="1500"/>
              <a:t>Forrás: own  work base of UNESCO data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fr-FR" sz="150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1478E7D3-ED15-3A47-907F-1402C9920813}"/>
              </a:ext>
            </a:extLst>
          </p:cNvPr>
          <p:cNvGraphicFramePr>
            <a:graphicFrameLocks/>
          </p:cNvGraphicFramePr>
          <p:nvPr/>
        </p:nvGraphicFramePr>
        <p:xfrm>
          <a:off x="711200" y="2435358"/>
          <a:ext cx="7931196" cy="3501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31622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Student mobility in Luxembourg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89050"/>
            <a:ext cx="8229600" cy="493871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200" dirty="0"/>
              <a:t>2003 foundation of the University of Luxembourg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u="sng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200" u="sng" dirty="0"/>
              <a:t>degree mobility from LU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200" dirty="0"/>
              <a:t>75 % of all enrolled in tertiary education study abroad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200" dirty="0"/>
              <a:t>Degree mobility from LU: mainly DE, FR, BE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200" u="sng" dirty="0"/>
              <a:t>degree mobility into LU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200" dirty="0"/>
              <a:t>+ 50% of students enrolled have no LU nationality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200" dirty="0"/>
              <a:t>mainly other EU-countries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200" u="sng" dirty="0"/>
              <a:t>credit mobility from LU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200" dirty="0"/>
              <a:t>an obligatory semester abroad for undergraduates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94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976E931-4D5D-DE42-9266-835990FC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0922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II  Survey findings</a:t>
            </a:r>
          </a:p>
        </p:txBody>
      </p:sp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23BF70E3-72E7-BB4D-A956-A18CFE2620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A08BC0-F6AB-7644-9A53-8F369E672106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0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797DE5BD-4430-E94E-9E4A-9B3BA05FA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33338"/>
            <a:ext cx="8686800" cy="1143001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Social network (I)</a:t>
            </a:r>
          </a:p>
        </p:txBody>
      </p:sp>
      <p:graphicFrame>
        <p:nvGraphicFramePr>
          <p:cNvPr id="36866" name="Content Placeholder 3">
            <a:extLst>
              <a:ext uri="{FF2B5EF4-FFF2-40B4-BE49-F238E27FC236}">
                <a16:creationId xmlns:a16="http://schemas.microsoft.com/office/drawing/2014/main" id="{783FE535-C1C7-0D44-A5BD-EE4482C598F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7000" y="1316038"/>
          <a:ext cx="8804275" cy="528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r:id="rId4" imgW="18338800" imgH="11010900" progId="Excel.Chart.8">
                  <p:embed/>
                </p:oleObj>
              </mc:Choice>
              <mc:Fallback>
                <p:oleObj r:id="rId4" imgW="18338800" imgH="11010900" progId="Excel.Chart.8">
                  <p:embed/>
                  <p:pic>
                    <p:nvPicPr>
                      <p:cNvPr id="36866" name="Content Placeholder 3">
                        <a:extLst>
                          <a:ext uri="{FF2B5EF4-FFF2-40B4-BE49-F238E27FC236}">
                            <a16:creationId xmlns:a16="http://schemas.microsoft.com/office/drawing/2014/main" id="{783FE535-C1C7-0D44-A5BD-EE4482C598F2}"/>
                          </a:ext>
                        </a:extLst>
                      </p:cNvPr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1316038"/>
                        <a:ext cx="8804275" cy="528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Slide Number Placeholder 4">
            <a:extLst>
              <a:ext uri="{FF2B5EF4-FFF2-40B4-BE49-F238E27FC236}">
                <a16:creationId xmlns:a16="http://schemas.microsoft.com/office/drawing/2014/main" id="{33D8134C-B1E6-D542-96A0-E8EBF89607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A8DFF75-A9BB-244E-BD8F-6ED15CBDE711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915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8A5FC82B-06D4-7444-8783-AC228E47C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33338"/>
            <a:ext cx="8686800" cy="1143001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Social network (II)</a:t>
            </a:r>
          </a:p>
        </p:txBody>
      </p:sp>
      <p:graphicFrame>
        <p:nvGraphicFramePr>
          <p:cNvPr id="38914" name="Content Placeholder 3">
            <a:extLst>
              <a:ext uri="{FF2B5EF4-FFF2-40B4-BE49-F238E27FC236}">
                <a16:creationId xmlns:a16="http://schemas.microsoft.com/office/drawing/2014/main" id="{B8D12FBD-E5DE-194D-984C-8794C8E5B78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7000" y="1316038"/>
          <a:ext cx="8804275" cy="528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r:id="rId4" imgW="18338800" imgH="11010900" progId="Excel.Chart.8">
                  <p:embed/>
                </p:oleObj>
              </mc:Choice>
              <mc:Fallback>
                <p:oleObj r:id="rId4" imgW="18338800" imgH="11010900" progId="Excel.Chart.8">
                  <p:embed/>
                  <p:pic>
                    <p:nvPicPr>
                      <p:cNvPr id="38914" name="Content Placeholder 3">
                        <a:extLst>
                          <a:ext uri="{FF2B5EF4-FFF2-40B4-BE49-F238E27FC236}">
                            <a16:creationId xmlns:a16="http://schemas.microsoft.com/office/drawing/2014/main" id="{B8D12FBD-E5DE-194D-984C-8794C8E5B78A}"/>
                          </a:ext>
                        </a:extLst>
                      </p:cNvPr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1316038"/>
                        <a:ext cx="8804275" cy="5286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5" name="Slide Number Placeholder 4">
            <a:extLst>
              <a:ext uri="{FF2B5EF4-FFF2-40B4-BE49-F238E27FC236}">
                <a16:creationId xmlns:a16="http://schemas.microsoft.com/office/drawing/2014/main" id="{7FF4238A-9880-B94B-B70F-98EE247E6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3DCEC13-A1DA-BA41-820A-ED90B8DE636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</TotalTime>
  <Words>938</Words>
  <Application>Microsoft Macintosh PowerPoint</Application>
  <PresentationFormat>On-screen Show (4:3)</PresentationFormat>
  <Paragraphs>200</Paragraphs>
  <Slides>25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Excel.Chart.8</vt:lpstr>
      <vt:lpstr>Higher education students on the MOVE</vt:lpstr>
      <vt:lpstr>Overview</vt:lpstr>
      <vt:lpstr>PowerPoint Presentation</vt:lpstr>
      <vt:lpstr>Student mobility (in the EU)</vt:lpstr>
      <vt:lpstr>Student mobility in Hungary </vt:lpstr>
      <vt:lpstr>Student mobility in Luxembourg</vt:lpstr>
      <vt:lpstr> II  Survey findings</vt:lpstr>
      <vt:lpstr>Social network (I)</vt:lpstr>
      <vt:lpstr>Social network (II)</vt:lpstr>
      <vt:lpstr>Programs </vt:lpstr>
      <vt:lpstr>Reasons (I)</vt:lpstr>
      <vt:lpstr>Reasons (II)</vt:lpstr>
      <vt:lpstr>Financing (I)</vt:lpstr>
      <vt:lpstr>Financing (II)</vt:lpstr>
      <vt:lpstr>Obstacles (I)</vt:lpstr>
      <vt:lpstr>Obstacles (II)</vt:lpstr>
      <vt:lpstr> III  Interview findings</vt:lpstr>
      <vt:lpstr>Peers</vt:lpstr>
      <vt:lpstr>Process Towards Mobility</vt:lpstr>
      <vt:lpstr>Funding, Money, Paperwork, Bureaucracy</vt:lpstr>
      <vt:lpstr>Youth parctices</vt:lpstr>
      <vt:lpstr> IV  Summary</vt:lpstr>
      <vt:lpstr> Policy recommendation (I)</vt:lpstr>
      <vt:lpstr> Policy recommendation (II)</vt:lpstr>
      <vt:lpstr>Thank you for your attention!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Nina Weiler</dc:creator>
  <cp:lastModifiedBy>EKM</cp:lastModifiedBy>
  <cp:revision>83</cp:revision>
  <cp:lastPrinted>2016-05-23T11:21:42Z</cp:lastPrinted>
  <dcterms:created xsi:type="dcterms:W3CDTF">2015-06-26T09:41:23Z</dcterms:created>
  <dcterms:modified xsi:type="dcterms:W3CDTF">2018-03-06T16:10:31Z</dcterms:modified>
</cp:coreProperties>
</file>