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webextensions/taskpanes.xml" ContentType="application/vnd.ms-office.webextensiontaskpanes+xml"/>
  <Override PartName="/ppt/webextensions/webextension1.xml" ContentType="application/vnd.ms-office.webextension+xml"/>
  <Override PartName="/ppt/webextensions/webextension2.xml" ContentType="application/vnd.ms-office.webextension+xml"/>
  <Override PartName="/ppt/webextensions/webextension3.xml" ContentType="application/vnd.ms-office.webextension+xml"/>
  <Override PartName="/ppt/webextensions/webextension4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56" r:id="rId2"/>
    <p:sldId id="259" r:id="rId3"/>
    <p:sldId id="299" r:id="rId4"/>
    <p:sldId id="351" r:id="rId5"/>
    <p:sldId id="358" r:id="rId6"/>
    <p:sldId id="319" r:id="rId7"/>
    <p:sldId id="357" r:id="rId8"/>
    <p:sldId id="308" r:id="rId9"/>
    <p:sldId id="339" r:id="rId10"/>
    <p:sldId id="343" r:id="rId11"/>
    <p:sldId id="273" r:id="rId12"/>
    <p:sldId id="344" r:id="rId13"/>
    <p:sldId id="284" r:id="rId14"/>
    <p:sldId id="360" r:id="rId15"/>
    <p:sldId id="266" r:id="rId16"/>
    <p:sldId id="312" r:id="rId17"/>
    <p:sldId id="334" r:id="rId18"/>
    <p:sldId id="335" r:id="rId19"/>
    <p:sldId id="329" r:id="rId20"/>
    <p:sldId id="361" r:id="rId21"/>
    <p:sldId id="336" r:id="rId22"/>
    <p:sldId id="337" r:id="rId23"/>
    <p:sldId id="338" r:id="rId24"/>
    <p:sldId id="362" r:id="rId25"/>
    <p:sldId id="346" r:id="rId26"/>
    <p:sldId id="348" r:id="rId27"/>
    <p:sldId id="286" r:id="rId28"/>
    <p:sldId id="315" r:id="rId29"/>
    <p:sldId id="363" r:id="rId30"/>
    <p:sldId id="325" r:id="rId31"/>
    <p:sldId id="364" r:id="rId32"/>
    <p:sldId id="353" r:id="rId33"/>
    <p:sldId id="354" r:id="rId34"/>
  </p:sldIdLst>
  <p:sldSz cx="16256000" cy="9144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4768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4768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4768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4768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4768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4768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4768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4768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4768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521415D9-36F7-43E2-AB2F-B90AF26B5E84}">
      <p14:sectionLst xmlns:p14="http://schemas.microsoft.com/office/powerpoint/2010/main">
        <p14:section name="Default Section" id="{E73DE232-8576-4A60-8662-DA9BD709D3D2}">
          <p14:sldIdLst>
            <p14:sldId id="256"/>
            <p14:sldId id="259"/>
            <p14:sldId id="299"/>
            <p14:sldId id="351"/>
            <p14:sldId id="358"/>
            <p14:sldId id="319"/>
            <p14:sldId id="357"/>
            <p14:sldId id="308"/>
            <p14:sldId id="339"/>
            <p14:sldId id="343"/>
            <p14:sldId id="273"/>
            <p14:sldId id="344"/>
            <p14:sldId id="284"/>
            <p14:sldId id="360"/>
            <p14:sldId id="266"/>
            <p14:sldId id="312"/>
            <p14:sldId id="334"/>
            <p14:sldId id="335"/>
            <p14:sldId id="329"/>
            <p14:sldId id="361"/>
            <p14:sldId id="336"/>
            <p14:sldId id="337"/>
            <p14:sldId id="338"/>
            <p14:sldId id="362"/>
            <p14:sldId id="346"/>
            <p14:sldId id="348"/>
            <p14:sldId id="286"/>
            <p14:sldId id="315"/>
            <p14:sldId id="363"/>
            <p14:sldId id="325"/>
            <p14:sldId id="364"/>
            <p14:sldId id="353"/>
            <p14:sldId id="354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89DE"/>
    <a:srgbClr val="2D3293"/>
    <a:srgbClr val="FFC544"/>
    <a:srgbClr val="87CC60"/>
    <a:srgbClr val="00B050"/>
    <a:srgbClr val="FFFF99"/>
    <a:srgbClr val="FFFF00"/>
    <a:srgbClr val="FFC993"/>
    <a:srgbClr val="FFDC85"/>
    <a:srgbClr val="FFE3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3175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noFill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B8B8B8"/>
              </a:solidFill>
              <a:prstDash val="solid"/>
              <a:miter lim="400000"/>
            </a:ln>
          </a:left>
          <a:right>
            <a:ln w="3175" cap="flat">
              <a:solidFill>
                <a:srgbClr val="B8B8B8"/>
              </a:solidFill>
              <a:prstDash val="solid"/>
              <a:miter lim="400000"/>
            </a:ln>
          </a:right>
          <a:top>
            <a:ln w="3175" cap="flat">
              <a:solidFill>
                <a:srgbClr val="B8B8B8"/>
              </a:solidFill>
              <a:prstDash val="solid"/>
              <a:miter lim="400000"/>
            </a:ln>
          </a:top>
          <a:bottom>
            <a:ln w="3175" cap="flat">
              <a:solidFill>
                <a:srgbClr val="B8B8B8"/>
              </a:solidFill>
              <a:prstDash val="solid"/>
              <a:miter lim="400000"/>
            </a:ln>
          </a:bottom>
          <a:insideH>
            <a:ln w="3175" cap="flat">
              <a:solidFill>
                <a:srgbClr val="B8B8B8"/>
              </a:solidFill>
              <a:prstDash val="solid"/>
              <a:miter lim="400000"/>
            </a:ln>
          </a:insideH>
          <a:insideV>
            <a:ln w="3175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606060"/>
              </a:solidFill>
              <a:prstDash val="solid"/>
              <a:miter lim="400000"/>
            </a:ln>
          </a:left>
          <a:right>
            <a:ln w="3175" cap="flat">
              <a:solidFill>
                <a:srgbClr val="606060"/>
              </a:solidFill>
              <a:prstDash val="solid"/>
              <a:miter lim="400000"/>
            </a:ln>
          </a:right>
          <a:top>
            <a:ln w="3175" cap="flat">
              <a:solidFill>
                <a:srgbClr val="606060"/>
              </a:solidFill>
              <a:prstDash val="solid"/>
              <a:miter lim="400000"/>
            </a:ln>
          </a:top>
          <a:bottom>
            <a:ln w="3175" cap="flat">
              <a:solidFill>
                <a:srgbClr val="606060"/>
              </a:solidFill>
              <a:prstDash val="solid"/>
              <a:miter lim="400000"/>
            </a:ln>
          </a:bottom>
          <a:insideH>
            <a:ln w="3175" cap="flat">
              <a:solidFill>
                <a:srgbClr val="606060"/>
              </a:solidFill>
              <a:prstDash val="solid"/>
              <a:miter lim="400000"/>
            </a:ln>
          </a:insideH>
          <a:insideV>
            <a:ln w="3175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B8B8B8"/>
              </a:solidFill>
              <a:prstDash val="solid"/>
              <a:miter lim="400000"/>
            </a:ln>
          </a:left>
          <a:right>
            <a:ln w="3175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3175" cap="flat">
              <a:solidFill>
                <a:srgbClr val="606060"/>
              </a:solidFill>
              <a:prstDash val="solid"/>
              <a:miter lim="400000"/>
            </a:ln>
          </a:bottom>
          <a:insideH>
            <a:ln w="3175" cap="flat">
              <a:solidFill>
                <a:srgbClr val="B8B8B8"/>
              </a:solidFill>
              <a:prstDash val="solid"/>
              <a:miter lim="400000"/>
            </a:ln>
          </a:insideH>
          <a:insideV>
            <a:ln w="3175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606060"/>
              </a:solidFill>
              <a:prstDash val="solid"/>
              <a:miter lim="400000"/>
            </a:ln>
          </a:left>
          <a:right>
            <a:ln w="3175" cap="flat">
              <a:solidFill>
                <a:srgbClr val="606060"/>
              </a:solidFill>
              <a:prstDash val="solid"/>
              <a:miter lim="400000"/>
            </a:ln>
          </a:right>
          <a:top>
            <a:ln w="3175" cap="flat">
              <a:solidFill>
                <a:srgbClr val="606060"/>
              </a:solidFill>
              <a:prstDash val="solid"/>
              <a:miter lim="400000"/>
            </a:ln>
          </a:top>
          <a:bottom>
            <a:ln w="3175" cap="flat">
              <a:solidFill>
                <a:srgbClr val="606060"/>
              </a:solidFill>
              <a:prstDash val="solid"/>
              <a:miter lim="400000"/>
            </a:ln>
          </a:bottom>
          <a:insideH>
            <a:ln w="3175" cap="flat">
              <a:solidFill>
                <a:srgbClr val="606060"/>
              </a:solidFill>
              <a:prstDash val="solid"/>
              <a:miter lim="400000"/>
            </a:ln>
          </a:insideH>
          <a:insideV>
            <a:ln w="3175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5D5D5D"/>
              </a:solidFill>
              <a:prstDash val="solid"/>
              <a:miter lim="400000"/>
            </a:ln>
          </a:left>
          <a:right>
            <a:ln w="3175" cap="flat">
              <a:solidFill>
                <a:srgbClr val="5D5D5D"/>
              </a:solidFill>
              <a:prstDash val="solid"/>
              <a:miter lim="400000"/>
            </a:ln>
          </a:right>
          <a:top>
            <a:ln w="3175" cap="flat">
              <a:solidFill>
                <a:srgbClr val="5D5D5D"/>
              </a:solidFill>
              <a:prstDash val="solid"/>
              <a:miter lim="400000"/>
            </a:ln>
          </a:top>
          <a:bottom>
            <a:ln w="3175" cap="flat">
              <a:solidFill>
                <a:srgbClr val="5D5D5D"/>
              </a:solidFill>
              <a:prstDash val="solid"/>
              <a:miter lim="400000"/>
            </a:ln>
          </a:bottom>
          <a:insideH>
            <a:ln w="3175" cap="flat">
              <a:solidFill>
                <a:srgbClr val="5D5D5D"/>
              </a:solidFill>
              <a:prstDash val="solid"/>
              <a:miter lim="400000"/>
            </a:ln>
          </a:insideH>
          <a:insideV>
            <a:ln w="3175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5D5D5D"/>
              </a:solidFill>
              <a:prstDash val="solid"/>
              <a:miter lim="400000"/>
            </a:ln>
          </a:left>
          <a:right>
            <a:ln w="3175" cap="flat">
              <a:solidFill>
                <a:srgbClr val="5D5D5D"/>
              </a:solidFill>
              <a:prstDash val="solid"/>
              <a:miter lim="400000"/>
            </a:ln>
          </a:right>
          <a:top>
            <a:ln w="3175" cap="flat">
              <a:solidFill>
                <a:srgbClr val="5D5D5D"/>
              </a:solidFill>
              <a:prstDash val="solid"/>
              <a:miter lim="400000"/>
            </a:ln>
          </a:top>
          <a:bottom>
            <a:ln w="3175" cap="flat">
              <a:solidFill>
                <a:srgbClr val="5D5D5D"/>
              </a:solidFill>
              <a:prstDash val="solid"/>
              <a:miter lim="400000"/>
            </a:ln>
          </a:bottom>
          <a:insideH>
            <a:ln w="3175" cap="flat">
              <a:solidFill>
                <a:srgbClr val="5D5D5D"/>
              </a:solidFill>
              <a:prstDash val="solid"/>
              <a:miter lim="400000"/>
            </a:ln>
          </a:insideH>
          <a:insideV>
            <a:ln w="3175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5D5D5D"/>
              </a:solidFill>
              <a:prstDash val="solid"/>
              <a:miter lim="400000"/>
            </a:ln>
          </a:left>
          <a:right>
            <a:ln w="3175" cap="flat">
              <a:solidFill>
                <a:srgbClr val="5D5D5D"/>
              </a:solidFill>
              <a:prstDash val="solid"/>
              <a:miter lim="400000"/>
            </a:ln>
          </a:right>
          <a:top>
            <a:ln w="3175" cap="flat">
              <a:solidFill>
                <a:srgbClr val="5D5D5D"/>
              </a:solidFill>
              <a:prstDash val="solid"/>
              <a:miter lim="400000"/>
            </a:ln>
          </a:top>
          <a:bottom>
            <a:ln w="3175" cap="flat">
              <a:solidFill>
                <a:srgbClr val="5D5D5D"/>
              </a:solidFill>
              <a:prstDash val="solid"/>
              <a:miter lim="400000"/>
            </a:ln>
          </a:bottom>
          <a:insideH>
            <a:ln w="3175" cap="flat">
              <a:solidFill>
                <a:srgbClr val="5D5D5D"/>
              </a:solidFill>
              <a:prstDash val="solid"/>
              <a:miter lim="400000"/>
            </a:ln>
          </a:insideH>
          <a:insideV>
            <a:ln w="3175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5" autoAdjust="0"/>
    <p:restoredTop sz="95439"/>
  </p:normalViewPr>
  <p:slideViewPr>
    <p:cSldViewPr snapToGrid="0" snapToObjects="1">
      <p:cViewPr varScale="1">
        <p:scale>
          <a:sx n="84" d="100"/>
          <a:sy n="84" d="100"/>
        </p:scale>
        <p:origin x="312" y="120"/>
      </p:cViewPr>
      <p:guideLst/>
    </p:cSldViewPr>
  </p:slideViewPr>
  <p:outlineViewPr>
    <p:cViewPr>
      <p:scale>
        <a:sx n="33" d="100"/>
        <a:sy n="33" d="100"/>
      </p:scale>
      <p:origin x="0" y="-4308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65" d="100"/>
          <a:sy n="65" d="100"/>
        </p:scale>
        <p:origin x="3082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F239F5-19E1-724A-8F0B-922E848C9F3F}" type="datetimeFigureOut">
              <a:rPr lang="en-US" smtClean="0"/>
              <a:t>3/6/2018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4F47F3-A4D4-424B-B094-0797468939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8666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36997680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0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emf"/><Relationship Id="rId4" Type="http://schemas.openxmlformats.org/officeDocument/2006/relationships/image" Target="../media/image4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emf"/><Relationship Id="rId4" Type="http://schemas.openxmlformats.org/officeDocument/2006/relationships/image" Target="../media/image4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0.png"/><Relationship Id="rId4" Type="http://schemas.openxmlformats.org/officeDocument/2006/relationships/image" Target="../media/image3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emf"/><Relationship Id="rId5" Type="http://schemas.openxmlformats.org/officeDocument/2006/relationships/image" Target="../media/image9.emf"/><Relationship Id="rId4" Type="http://schemas.openxmlformats.org/officeDocument/2006/relationships/image" Target="../media/image2.emf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0.png"/><Relationship Id="rId4" Type="http://schemas.openxmlformats.org/officeDocument/2006/relationships/image" Target="../media/image3.emf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emf"/><Relationship Id="rId4" Type="http://schemas.openxmlformats.org/officeDocument/2006/relationships/image" Target="../media/image4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0.png"/><Relationship Id="rId4" Type="http://schemas.openxmlformats.org/officeDocument/2006/relationships/image" Target="../media/image3.emf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0.png"/><Relationship Id="rId4" Type="http://schemas.openxmlformats.org/officeDocument/2006/relationships/image" Target="../media/image3.emf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image" Target="../media/image9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9.emf"/><Relationship Id="rId7" Type="http://schemas.openxmlformats.org/officeDocument/2006/relationships/image" Target="../media/image3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emf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" y="-1"/>
            <a:ext cx="16233455" cy="914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93605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5" y="0"/>
            <a:ext cx="16233457" cy="9144000"/>
          </a:xfrm>
          <a:prstGeom prst="rect">
            <a:avLst/>
          </a:prstGeom>
        </p:spPr>
      </p:pic>
      <p:sp>
        <p:nvSpPr>
          <p:cNvPr id="30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723901" y="792163"/>
            <a:ext cx="12872179" cy="60960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sz="4800" b="1" i="0" spc="-151" baseline="0">
                <a:solidFill>
                  <a:schemeClr val="accent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33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12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Light Blue Title.</a:t>
            </a:r>
          </a:p>
        </p:txBody>
      </p:sp>
      <p:sp>
        <p:nvSpPr>
          <p:cNvPr id="31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723901" y="1412765"/>
            <a:ext cx="12872179" cy="883201"/>
          </a:xfrm>
          <a:prstGeom prst="rect">
            <a:avLst/>
          </a:prstGeom>
        </p:spPr>
        <p:txBody>
          <a:bodyPr lIns="0" tIns="180000" rIns="0" bIns="180000" numCol="1" spcCol="450000" anchor="t" anchorCtr="0">
            <a:normAutofit/>
          </a:bodyPr>
          <a:lstStyle>
            <a:lvl1pPr marL="0" indent="0" algn="l">
              <a:buNone/>
              <a:defRPr sz="2800" b="0" i="0" spc="-151" baseline="0">
                <a:solidFill>
                  <a:schemeClr val="bg2">
                    <a:lumMod val="2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33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12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consectetuer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</a:t>
            </a:r>
          </a:p>
        </p:txBody>
      </p:sp>
      <p:sp>
        <p:nvSpPr>
          <p:cNvPr id="19" name="Text Placeholder 15"/>
          <p:cNvSpPr>
            <a:spLocks noGrp="1"/>
          </p:cNvSpPr>
          <p:nvPr>
            <p:ph type="body" sz="quarter" idx="25" hasCustomPrompt="1"/>
          </p:nvPr>
        </p:nvSpPr>
        <p:spPr>
          <a:xfrm>
            <a:off x="723901" y="2306964"/>
            <a:ext cx="12872179" cy="60960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sz="4800" b="1" i="0" spc="-151" baseline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33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12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Dark Blue Title.</a:t>
            </a:r>
          </a:p>
        </p:txBody>
      </p:sp>
      <p:sp>
        <p:nvSpPr>
          <p:cNvPr id="20" name="Text Placeholder 15"/>
          <p:cNvSpPr>
            <a:spLocks noGrp="1"/>
          </p:cNvSpPr>
          <p:nvPr>
            <p:ph type="body" sz="quarter" idx="26" hasCustomPrompt="1"/>
          </p:nvPr>
        </p:nvSpPr>
        <p:spPr>
          <a:xfrm>
            <a:off x="723901" y="3799765"/>
            <a:ext cx="12872179" cy="6096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>
              <a:buNone/>
              <a:defRPr sz="4800" b="1" i="0" spc="-151" baseline="0">
                <a:solidFill>
                  <a:schemeClr val="accent6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33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12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Red Title.</a:t>
            </a:r>
          </a:p>
        </p:txBody>
      </p:sp>
      <p:sp>
        <p:nvSpPr>
          <p:cNvPr id="40" name="Text Placeholder 15"/>
          <p:cNvSpPr>
            <a:spLocks noGrp="1"/>
          </p:cNvSpPr>
          <p:nvPr>
            <p:ph type="body" sz="quarter" idx="27" hasCustomPrompt="1"/>
          </p:nvPr>
        </p:nvSpPr>
        <p:spPr>
          <a:xfrm>
            <a:off x="723901" y="2916566"/>
            <a:ext cx="12872179" cy="883201"/>
          </a:xfrm>
          <a:prstGeom prst="rect">
            <a:avLst/>
          </a:prstGeom>
        </p:spPr>
        <p:txBody>
          <a:bodyPr lIns="0" tIns="180000" rIns="0" bIns="180000" numCol="1" spcCol="450000" anchor="t" anchorCtr="0">
            <a:normAutofit/>
          </a:bodyPr>
          <a:lstStyle>
            <a:lvl1pPr marL="0" indent="0" algn="l">
              <a:buNone/>
              <a:defRPr sz="2800" b="0" i="0" spc="-151" baseline="0">
                <a:solidFill>
                  <a:schemeClr val="bg2">
                    <a:lumMod val="2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33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12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consectetuer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</a:t>
            </a:r>
          </a:p>
        </p:txBody>
      </p:sp>
      <p:sp>
        <p:nvSpPr>
          <p:cNvPr id="42" name="Text Placeholder 15"/>
          <p:cNvSpPr>
            <a:spLocks noGrp="1"/>
          </p:cNvSpPr>
          <p:nvPr>
            <p:ph type="body" sz="quarter" idx="28" hasCustomPrompt="1"/>
          </p:nvPr>
        </p:nvSpPr>
        <p:spPr>
          <a:xfrm>
            <a:off x="723901" y="4414129"/>
            <a:ext cx="12872179" cy="883201"/>
          </a:xfrm>
          <a:prstGeom prst="rect">
            <a:avLst/>
          </a:prstGeom>
        </p:spPr>
        <p:txBody>
          <a:bodyPr lIns="0" tIns="180000" rIns="0" bIns="180000" numCol="1" spcCol="450000" anchor="t" anchorCtr="0">
            <a:normAutofit/>
          </a:bodyPr>
          <a:lstStyle>
            <a:lvl1pPr marL="0" indent="0" algn="l">
              <a:buNone/>
              <a:defRPr sz="2800" b="0" i="0" spc="-151" baseline="0">
                <a:solidFill>
                  <a:schemeClr val="bg2">
                    <a:lumMod val="2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33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12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consectetuer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</a:t>
            </a:r>
          </a:p>
        </p:txBody>
      </p:sp>
      <p:sp>
        <p:nvSpPr>
          <p:cNvPr id="11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4346222" y="8308222"/>
            <a:ext cx="10103556" cy="666445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1800" b="0" i="0" spc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 smtClean="0"/>
              <a:t>‘Myths and Realities around Open Access' – FNR Open Access Fund information session – 01/03/2018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771263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bubbles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3" y="2"/>
            <a:ext cx="14210569" cy="8004547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  <p:sp>
        <p:nvSpPr>
          <p:cNvPr id="5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4346222" y="8308222"/>
            <a:ext cx="10103556" cy="666445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1800" b="0" i="0" spc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 smtClean="0"/>
              <a:t>‘Myths and Realities around Open Access' – FNR Open Access Fund information session – 01/03/2018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225618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 userDrawn="1">
          <p15:clr>
            <a:srgbClr val="FBAE40"/>
          </p15:clr>
        </p15:guide>
        <p15:guide id="2" pos="512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bubble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5" y="0"/>
            <a:ext cx="16233457" cy="9144000"/>
          </a:xfrm>
          <a:prstGeom prst="rect">
            <a:avLst/>
          </a:prstGeom>
        </p:spPr>
      </p:pic>
      <p:sp>
        <p:nvSpPr>
          <p:cNvPr id="5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4346222" y="8308222"/>
            <a:ext cx="10103556" cy="666445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1800" b="0" i="0" spc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 smtClean="0"/>
              <a:t>‘Myths and Realities around Open Access' – FNR Open Access Fund information session – 01/03/2018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870005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/>
          <p:cNvSpPr>
            <a:spLocks noGrp="1"/>
          </p:cNvSpPr>
          <p:nvPr>
            <p:ph type="body" sz="quarter" idx="11" hasCustomPrompt="1"/>
          </p:nvPr>
        </p:nvSpPr>
        <p:spPr>
          <a:xfrm>
            <a:off x="723900" y="1484027"/>
            <a:ext cx="13517717" cy="6112925"/>
          </a:xfrm>
          <a:prstGeom prst="rect">
            <a:avLst/>
          </a:prstGeom>
        </p:spPr>
        <p:txBody>
          <a:bodyPr lIns="0" tIns="180000" rIns="0" bIns="0">
            <a:normAutofit/>
          </a:bodyPr>
          <a:lstStyle>
            <a:lvl1pPr marL="395091" indent="-39509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85000"/>
              <a:buFont typeface="Arial" charset="0"/>
              <a:buChar char="•"/>
              <a:defRPr sz="4400" b="1" i="0" spc="-151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buClr>
                <a:srgbClr val="4687E6"/>
              </a:buClr>
              <a:buSzPct val="85000"/>
              <a:defRPr sz="3200" b="0" i="0" spc="-151">
                <a:solidFill>
                  <a:srgbClr val="4687E6"/>
                </a:solidFill>
                <a:latin typeface="Calibri" charset="0"/>
                <a:ea typeface="Calibri" charset="0"/>
                <a:cs typeface="Calibri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buClr>
                <a:schemeClr val="accent6"/>
              </a:buClr>
              <a:buSzPct val="85000"/>
              <a:defRPr sz="3000" b="0" i="0" spc="-51" baseline="0">
                <a:solidFill>
                  <a:schemeClr val="accent6"/>
                </a:solidFill>
                <a:latin typeface="Calibri" charset="0"/>
                <a:ea typeface="Calibri" charset="0"/>
                <a:cs typeface="Calibri" charset="0"/>
              </a:defRPr>
            </a:lvl3pPr>
          </a:lstStyle>
          <a:p>
            <a:pPr lvl="0"/>
            <a:r>
              <a:rPr lang="en-US" dirty="0" smtClean="0"/>
              <a:t>Bullet</a:t>
            </a:r>
          </a:p>
          <a:p>
            <a:pPr lvl="1"/>
            <a:r>
              <a:rPr lang="en-US" dirty="0" smtClean="0"/>
              <a:t>Bullet Second Level</a:t>
            </a:r>
          </a:p>
          <a:p>
            <a:pPr lvl="2"/>
            <a:r>
              <a:rPr lang="en-US" dirty="0" smtClean="0"/>
              <a:t>Bullet Third Level</a:t>
            </a:r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711200" y="338668"/>
            <a:ext cx="13530416" cy="1145358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sz="5400" b="1" i="0" spc="-151" baseline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33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12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Bullet points</a:t>
            </a: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4346222" y="8308222"/>
            <a:ext cx="10103556" cy="666445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1800" b="0" i="0" spc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 smtClean="0"/>
              <a:t>‘Myths and Realities around Open Access' – FNR Open Access Fund information session – 01/03/2018</a:t>
            </a:r>
            <a:endParaRPr lang="en-US" dirty="0"/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6000" cy="9156698"/>
          </a:xfrm>
          <a:prstGeom prst="rect">
            <a:avLst/>
          </a:prstGeom>
        </p:spPr>
      </p:pic>
      <p:sp>
        <p:nvSpPr>
          <p:cNvPr id="8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3145467" y="792163"/>
            <a:ext cx="9972912" cy="7502312"/>
          </a:xfrm>
          <a:prstGeom prst="rect">
            <a:avLst/>
          </a:prstGeom>
        </p:spPr>
        <p:txBody>
          <a:bodyPr wrap="square" lIns="0" tIns="0" rIns="0" bIns="0" anchor="ctr" anchorCtr="1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11500" b="1" i="0" spc="-300" baseline="0">
                <a:solidFill>
                  <a:schemeClr val="accent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78" indent="0">
              <a:buNone/>
              <a:defRPr/>
            </a:lvl2pPr>
            <a:lvl5pPr marL="1777912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2. LOREM IPSUM CHAPTER </a:t>
            </a: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4346222" y="8308222"/>
            <a:ext cx="10103556" cy="666445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1800" b="0" i="0" spc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 smtClean="0"/>
              <a:t>‘Myths and Realities around Open Access' – FNR Open Access Fund information session – 01/03/2018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26452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Foc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6233457" cy="9144000"/>
          </a:xfrm>
          <a:prstGeom prst="rect">
            <a:avLst/>
          </a:prstGeom>
        </p:spPr>
      </p:pic>
      <p:sp>
        <p:nvSpPr>
          <p:cNvPr id="30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723901" y="791105"/>
            <a:ext cx="12872179" cy="961332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4800" b="1" i="0" spc="-151" baseline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33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12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Text Block with Columns and Focus Point</a:t>
            </a:r>
          </a:p>
        </p:txBody>
      </p:sp>
      <p:sp>
        <p:nvSpPr>
          <p:cNvPr id="31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723901" y="1752437"/>
            <a:ext cx="13381039" cy="5650996"/>
          </a:xfrm>
          <a:prstGeom prst="rect">
            <a:avLst/>
          </a:prstGeom>
        </p:spPr>
        <p:txBody>
          <a:bodyPr lIns="0" tIns="180000" rIns="0" bIns="180000" numCol="2" spcCol="720000" anchor="t" anchorCtr="0">
            <a:normAutofit/>
          </a:bodyPr>
          <a:lstStyle>
            <a:lvl1pPr marL="0" indent="0" algn="l">
              <a:buNone/>
              <a:defRPr sz="2600" b="0" i="0" spc="-151" baseline="0">
                <a:solidFill>
                  <a:schemeClr val="bg2">
                    <a:lumMod val="25000"/>
                  </a:schemeClr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4444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33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12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consectetuer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 </a:t>
            </a:r>
            <a:r>
              <a:rPr lang="en-US" dirty="0" err="1" smtClean="0"/>
              <a:t>Aenean</a:t>
            </a:r>
            <a:r>
              <a:rPr lang="en-US" dirty="0" smtClean="0"/>
              <a:t> </a:t>
            </a:r>
            <a:r>
              <a:rPr lang="en-US" dirty="0" err="1" smtClean="0"/>
              <a:t>commodo</a:t>
            </a:r>
            <a:r>
              <a:rPr lang="en-US" dirty="0" smtClean="0"/>
              <a:t> ligula </a:t>
            </a:r>
            <a:r>
              <a:rPr lang="en-US" dirty="0" err="1" smtClean="0"/>
              <a:t>eget</a:t>
            </a:r>
            <a:r>
              <a:rPr lang="en-US" dirty="0" smtClean="0"/>
              <a:t> dolor. </a:t>
            </a:r>
            <a:r>
              <a:rPr lang="en-US" dirty="0" err="1" smtClean="0"/>
              <a:t>Aenean</a:t>
            </a:r>
            <a:r>
              <a:rPr lang="en-US" dirty="0" smtClean="0"/>
              <a:t> </a:t>
            </a:r>
            <a:r>
              <a:rPr lang="en-US" dirty="0" err="1" smtClean="0"/>
              <a:t>massa</a:t>
            </a:r>
            <a:r>
              <a:rPr lang="en-US" dirty="0" smtClean="0"/>
              <a:t>. Cum </a:t>
            </a:r>
            <a:r>
              <a:rPr lang="en-US" dirty="0" err="1" smtClean="0"/>
              <a:t>sociis</a:t>
            </a:r>
            <a:r>
              <a:rPr lang="en-US" dirty="0" smtClean="0"/>
              <a:t> </a:t>
            </a:r>
            <a:r>
              <a:rPr lang="en-US" dirty="0" err="1" smtClean="0"/>
              <a:t>natoque</a:t>
            </a:r>
            <a:r>
              <a:rPr lang="en-US" dirty="0" smtClean="0"/>
              <a:t> </a:t>
            </a:r>
            <a:r>
              <a:rPr lang="en-US" dirty="0" err="1" smtClean="0"/>
              <a:t>penatibus</a:t>
            </a:r>
            <a:r>
              <a:rPr lang="en-US" dirty="0" smtClean="0"/>
              <a:t> et </a:t>
            </a:r>
            <a:r>
              <a:rPr lang="en-US" dirty="0" err="1" smtClean="0"/>
              <a:t>magnis</a:t>
            </a:r>
            <a:r>
              <a:rPr lang="en-US" dirty="0" smtClean="0"/>
              <a:t> dis parturient </a:t>
            </a:r>
            <a:r>
              <a:rPr lang="en-US" dirty="0" err="1" smtClean="0"/>
              <a:t>montes</a:t>
            </a:r>
            <a:r>
              <a:rPr lang="en-US" dirty="0" smtClean="0"/>
              <a:t>, </a:t>
            </a:r>
            <a:r>
              <a:rPr lang="en-US" dirty="0" err="1" smtClean="0"/>
              <a:t>nascetur</a:t>
            </a:r>
            <a:r>
              <a:rPr lang="en-US" dirty="0" smtClean="0"/>
              <a:t> </a:t>
            </a:r>
            <a:r>
              <a:rPr lang="en-US" dirty="0" err="1" smtClean="0"/>
              <a:t>ridiculus</a:t>
            </a:r>
            <a:r>
              <a:rPr lang="en-US" dirty="0" smtClean="0"/>
              <a:t> mus. </a:t>
            </a:r>
            <a:r>
              <a:rPr lang="en-US" dirty="0" err="1" smtClean="0"/>
              <a:t>Donec</a:t>
            </a:r>
            <a:r>
              <a:rPr lang="en-US" dirty="0" smtClean="0"/>
              <a:t> quam </a:t>
            </a:r>
            <a:r>
              <a:rPr lang="en-US" dirty="0" err="1" smtClean="0"/>
              <a:t>felis</a:t>
            </a:r>
            <a:r>
              <a:rPr lang="en-US" dirty="0" smtClean="0"/>
              <a:t>, </a:t>
            </a:r>
            <a:r>
              <a:rPr lang="en-US" dirty="0" err="1" smtClean="0"/>
              <a:t>ultricies</a:t>
            </a:r>
            <a:r>
              <a:rPr lang="en-US" dirty="0" smtClean="0"/>
              <a:t> </a:t>
            </a:r>
            <a:r>
              <a:rPr lang="en-US" dirty="0" err="1" smtClean="0"/>
              <a:t>nec</a:t>
            </a:r>
            <a:r>
              <a:rPr lang="en-US" dirty="0" smtClean="0"/>
              <a:t>, </a:t>
            </a:r>
            <a:r>
              <a:rPr lang="en-US" dirty="0" err="1" smtClean="0"/>
              <a:t>pellentesque</a:t>
            </a:r>
            <a:r>
              <a:rPr lang="en-US" dirty="0" smtClean="0"/>
              <a:t> </a:t>
            </a:r>
            <a:r>
              <a:rPr lang="en-US" dirty="0" err="1" smtClean="0"/>
              <a:t>eu</a:t>
            </a:r>
            <a:r>
              <a:rPr lang="en-US" dirty="0" smtClean="0"/>
              <a:t>, </a:t>
            </a:r>
            <a:r>
              <a:rPr lang="en-US" dirty="0" err="1" smtClean="0"/>
              <a:t>pretium</a:t>
            </a:r>
            <a:r>
              <a:rPr lang="en-US" dirty="0" smtClean="0"/>
              <a:t> </a:t>
            </a:r>
            <a:r>
              <a:rPr lang="en-US" dirty="0" err="1" smtClean="0"/>
              <a:t>quis</a:t>
            </a:r>
            <a:r>
              <a:rPr lang="en-US" dirty="0" smtClean="0"/>
              <a:t>, sem. </a:t>
            </a:r>
            <a:r>
              <a:rPr lang="en-US" dirty="0" err="1" smtClean="0"/>
              <a:t>Nulla</a:t>
            </a:r>
            <a:r>
              <a:rPr lang="en-US" dirty="0" smtClean="0"/>
              <a:t> </a:t>
            </a:r>
            <a:r>
              <a:rPr lang="en-US" dirty="0" err="1" smtClean="0"/>
              <a:t>consequat</a:t>
            </a:r>
            <a:r>
              <a:rPr lang="en-US" dirty="0" smtClean="0"/>
              <a:t> </a:t>
            </a:r>
            <a:r>
              <a:rPr lang="en-US" dirty="0" err="1" smtClean="0"/>
              <a:t>massa</a:t>
            </a:r>
            <a:r>
              <a:rPr lang="en-US" dirty="0" smtClean="0"/>
              <a:t>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enim</a:t>
            </a:r>
            <a:r>
              <a:rPr lang="en-US" dirty="0" smtClean="0"/>
              <a:t>. </a:t>
            </a:r>
            <a:r>
              <a:rPr lang="en-US" dirty="0" err="1" smtClean="0"/>
              <a:t>Donec</a:t>
            </a:r>
            <a:r>
              <a:rPr lang="en-US" dirty="0" smtClean="0"/>
              <a:t> </a:t>
            </a:r>
            <a:r>
              <a:rPr lang="en-US" dirty="0" err="1" smtClean="0"/>
              <a:t>pede</a:t>
            </a:r>
            <a:r>
              <a:rPr lang="en-US" dirty="0" smtClean="0"/>
              <a:t> </a:t>
            </a:r>
            <a:r>
              <a:rPr lang="en-US" dirty="0" err="1" smtClean="0"/>
              <a:t>justo</a:t>
            </a:r>
            <a:r>
              <a:rPr lang="en-US" dirty="0" smtClean="0"/>
              <a:t>, </a:t>
            </a:r>
            <a:r>
              <a:rPr lang="en-US" dirty="0" err="1" smtClean="0"/>
              <a:t>fringilla</a:t>
            </a:r>
            <a:r>
              <a:rPr lang="en-US" dirty="0" smtClean="0"/>
              <a:t> </a:t>
            </a:r>
            <a:r>
              <a:rPr lang="en-US" dirty="0" err="1" smtClean="0"/>
              <a:t>vel</a:t>
            </a:r>
            <a:r>
              <a:rPr lang="en-US" dirty="0" smtClean="0"/>
              <a:t>, </a:t>
            </a:r>
            <a:r>
              <a:rPr lang="en-US" dirty="0" err="1" smtClean="0"/>
              <a:t>aliquet</a:t>
            </a:r>
            <a:r>
              <a:rPr lang="en-US" dirty="0" smtClean="0"/>
              <a:t> </a:t>
            </a:r>
            <a:r>
              <a:rPr lang="en-US" dirty="0" err="1" smtClean="0"/>
              <a:t>nec</a:t>
            </a:r>
            <a:r>
              <a:rPr lang="en-US" dirty="0" smtClean="0"/>
              <a:t>, </a:t>
            </a:r>
            <a:r>
              <a:rPr lang="en-US" dirty="0" err="1" smtClean="0"/>
              <a:t>vulputate</a:t>
            </a:r>
            <a:r>
              <a:rPr lang="en-US" dirty="0" smtClean="0"/>
              <a:t> </a:t>
            </a:r>
            <a:r>
              <a:rPr lang="en-US" dirty="0" err="1" smtClean="0"/>
              <a:t>eget</a:t>
            </a:r>
            <a:r>
              <a:rPr lang="en-US" dirty="0" smtClean="0"/>
              <a:t>, </a:t>
            </a:r>
            <a:r>
              <a:rPr lang="en-US" dirty="0" err="1" smtClean="0"/>
              <a:t>arcu</a:t>
            </a:r>
            <a:r>
              <a:rPr lang="en-US" dirty="0" smtClean="0"/>
              <a:t>. In </a:t>
            </a:r>
            <a:r>
              <a:rPr lang="en-US" dirty="0" err="1" smtClean="0"/>
              <a:t>enim</a:t>
            </a:r>
            <a:r>
              <a:rPr lang="en-US" dirty="0" smtClean="0"/>
              <a:t> </a:t>
            </a:r>
            <a:r>
              <a:rPr lang="en-US" dirty="0" err="1" smtClean="0"/>
              <a:t>justo</a:t>
            </a:r>
            <a:r>
              <a:rPr lang="en-US" dirty="0" smtClean="0"/>
              <a:t>, </a:t>
            </a:r>
            <a:r>
              <a:rPr lang="en-US" dirty="0" err="1" smtClean="0"/>
              <a:t>rhoncus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, </a:t>
            </a:r>
            <a:r>
              <a:rPr lang="en-US" dirty="0" err="1" smtClean="0"/>
              <a:t>imperdiet</a:t>
            </a:r>
            <a:r>
              <a:rPr lang="en-US" dirty="0" smtClean="0"/>
              <a:t> a, </a:t>
            </a:r>
            <a:r>
              <a:rPr lang="en-US" dirty="0" err="1" smtClean="0"/>
              <a:t>venenatis</a:t>
            </a:r>
            <a:r>
              <a:rPr lang="en-US" dirty="0" smtClean="0"/>
              <a:t> vitae, </a:t>
            </a:r>
            <a:r>
              <a:rPr lang="en-US" dirty="0" err="1" smtClean="0"/>
              <a:t>justo</a:t>
            </a:r>
            <a:r>
              <a:rPr lang="en-US" dirty="0" smtClean="0"/>
              <a:t>. </a:t>
            </a:r>
            <a:r>
              <a:rPr lang="en-US" dirty="0" err="1" smtClean="0"/>
              <a:t>Nullam</a:t>
            </a:r>
            <a:r>
              <a:rPr lang="en-US" dirty="0" smtClean="0"/>
              <a:t> dictum </a:t>
            </a:r>
            <a:r>
              <a:rPr lang="en-US" dirty="0" err="1" smtClean="0"/>
              <a:t>felis</a:t>
            </a:r>
            <a:r>
              <a:rPr lang="en-US" dirty="0" smtClean="0"/>
              <a:t> </a:t>
            </a:r>
            <a:r>
              <a:rPr lang="en-US" dirty="0" err="1" smtClean="0"/>
              <a:t>eu</a:t>
            </a:r>
            <a:r>
              <a:rPr lang="en-US" dirty="0" smtClean="0"/>
              <a:t> </a:t>
            </a:r>
            <a:r>
              <a:rPr lang="en-US" dirty="0" err="1" smtClean="0"/>
              <a:t>pede</a:t>
            </a:r>
            <a:r>
              <a:rPr lang="en-US" dirty="0" smtClean="0"/>
              <a:t> </a:t>
            </a:r>
            <a:r>
              <a:rPr lang="en-US" dirty="0" err="1" smtClean="0"/>
              <a:t>mollis</a:t>
            </a:r>
            <a:r>
              <a:rPr lang="en-US" dirty="0" smtClean="0"/>
              <a:t> </a:t>
            </a:r>
            <a:r>
              <a:rPr lang="en-US" dirty="0" err="1" smtClean="0"/>
              <a:t>pretium</a:t>
            </a:r>
            <a:r>
              <a:rPr lang="en-US" dirty="0" smtClean="0"/>
              <a:t>. Integer </a:t>
            </a:r>
            <a:r>
              <a:rPr lang="en-US" dirty="0" err="1" smtClean="0"/>
              <a:t>tincidunt</a:t>
            </a:r>
            <a:r>
              <a:rPr lang="en-US" dirty="0" smtClean="0"/>
              <a:t>. </a:t>
            </a:r>
            <a:r>
              <a:rPr lang="en-US" dirty="0" err="1" smtClean="0"/>
              <a:t>Cras</a:t>
            </a:r>
            <a:r>
              <a:rPr lang="en-US" dirty="0" smtClean="0"/>
              <a:t> </a:t>
            </a:r>
            <a:r>
              <a:rPr lang="en-US" dirty="0" err="1" smtClean="0"/>
              <a:t>dapibus</a:t>
            </a:r>
            <a:r>
              <a:rPr lang="en-US" dirty="0" smtClean="0"/>
              <a:t>. </a:t>
            </a:r>
            <a:r>
              <a:rPr lang="en-US" dirty="0" err="1" smtClean="0"/>
              <a:t>Vivamus</a:t>
            </a:r>
            <a:r>
              <a:rPr lang="en-US" dirty="0" smtClean="0"/>
              <a:t> </a:t>
            </a:r>
            <a:r>
              <a:rPr lang="en-US" dirty="0" err="1" smtClean="0"/>
              <a:t>elementum</a:t>
            </a:r>
            <a:r>
              <a:rPr lang="en-US" dirty="0" smtClean="0"/>
              <a:t> semper nisi. </a:t>
            </a:r>
            <a:r>
              <a:rPr lang="en-US" dirty="0" err="1" smtClean="0"/>
              <a:t>Aenean</a:t>
            </a:r>
            <a:r>
              <a:rPr lang="en-US" dirty="0" smtClean="0"/>
              <a:t> </a:t>
            </a:r>
            <a:r>
              <a:rPr lang="en-US" dirty="0" err="1" smtClean="0"/>
              <a:t>vulputate</a:t>
            </a:r>
            <a:r>
              <a:rPr lang="en-US" dirty="0" smtClean="0"/>
              <a:t> </a:t>
            </a:r>
            <a:r>
              <a:rPr lang="en-US" dirty="0" err="1" smtClean="0"/>
              <a:t>eleifend</a:t>
            </a:r>
            <a:r>
              <a:rPr lang="en-US" dirty="0" smtClean="0"/>
              <a:t> </a:t>
            </a:r>
            <a:r>
              <a:rPr lang="en-US" dirty="0" err="1" smtClean="0"/>
              <a:t>tellus</a:t>
            </a:r>
            <a:r>
              <a:rPr lang="en-US" dirty="0" smtClean="0"/>
              <a:t>. </a:t>
            </a:r>
            <a:r>
              <a:rPr lang="en-US" dirty="0" err="1" smtClean="0"/>
              <a:t>Aenean</a:t>
            </a:r>
            <a:r>
              <a:rPr lang="en-US" dirty="0" smtClean="0"/>
              <a:t> </a:t>
            </a:r>
            <a:r>
              <a:rPr lang="en-US" dirty="0" err="1" smtClean="0"/>
              <a:t>leo</a:t>
            </a:r>
            <a:r>
              <a:rPr lang="en-US" dirty="0" smtClean="0"/>
              <a:t> ligula, </a:t>
            </a:r>
            <a:r>
              <a:rPr lang="en-US" dirty="0" err="1" smtClean="0"/>
              <a:t>porttitor</a:t>
            </a:r>
            <a:r>
              <a:rPr lang="en-US" dirty="0" smtClean="0"/>
              <a:t> </a:t>
            </a:r>
            <a:r>
              <a:rPr lang="en-US" dirty="0" err="1" smtClean="0"/>
              <a:t>eu</a:t>
            </a:r>
            <a:r>
              <a:rPr lang="en-US" dirty="0" smtClean="0"/>
              <a:t>, </a:t>
            </a:r>
            <a:r>
              <a:rPr lang="en-US" dirty="0" err="1" smtClean="0"/>
              <a:t>consequat</a:t>
            </a:r>
            <a:r>
              <a:rPr lang="en-US" dirty="0" smtClean="0"/>
              <a:t> vitae, </a:t>
            </a:r>
            <a:r>
              <a:rPr lang="en-US" dirty="0" err="1" smtClean="0"/>
              <a:t>eleifend</a:t>
            </a:r>
            <a:r>
              <a:rPr lang="en-US" dirty="0" smtClean="0"/>
              <a:t> ac, </a:t>
            </a:r>
            <a:r>
              <a:rPr lang="en-US" dirty="0" err="1" smtClean="0"/>
              <a:t>enim</a:t>
            </a:r>
            <a:r>
              <a:rPr lang="en-US" dirty="0" smtClean="0"/>
              <a:t>. </a:t>
            </a:r>
            <a:r>
              <a:rPr lang="en-US" dirty="0" err="1" smtClean="0"/>
              <a:t>Aliquam</a:t>
            </a:r>
            <a:r>
              <a:rPr lang="en-US" dirty="0" smtClean="0"/>
              <a:t> </a:t>
            </a:r>
            <a:r>
              <a:rPr lang="en-US" dirty="0" err="1" smtClean="0"/>
              <a:t>lorem</a:t>
            </a:r>
            <a:r>
              <a:rPr lang="en-US" dirty="0" smtClean="0"/>
              <a:t> ante, </a:t>
            </a:r>
            <a:r>
              <a:rPr lang="en-US" dirty="0" err="1" smtClean="0"/>
              <a:t>dapibus</a:t>
            </a:r>
            <a:r>
              <a:rPr lang="en-US" dirty="0" smtClean="0"/>
              <a:t> in, </a:t>
            </a:r>
            <a:r>
              <a:rPr lang="en-US" dirty="0" err="1" smtClean="0"/>
              <a:t>viverra</a:t>
            </a:r>
            <a:r>
              <a:rPr lang="en-US" dirty="0" smtClean="0"/>
              <a:t> </a:t>
            </a:r>
            <a:r>
              <a:rPr lang="en-US" dirty="0" err="1" smtClean="0"/>
              <a:t>quis</a:t>
            </a:r>
            <a:r>
              <a:rPr lang="en-US" dirty="0" smtClean="0"/>
              <a:t>, </a:t>
            </a:r>
            <a:r>
              <a:rPr lang="en-US" dirty="0" err="1" smtClean="0"/>
              <a:t>feugiat</a:t>
            </a:r>
            <a:r>
              <a:rPr lang="en-US" dirty="0" smtClean="0"/>
              <a:t> a, </a:t>
            </a:r>
            <a:r>
              <a:rPr lang="en-US" dirty="0" err="1" smtClean="0"/>
              <a:t>tellus</a:t>
            </a:r>
            <a:r>
              <a:rPr lang="en-US" dirty="0" smtClean="0"/>
              <a:t>. </a:t>
            </a:r>
            <a:r>
              <a:rPr lang="en-US" dirty="0" err="1" smtClean="0"/>
              <a:t>Phasellus</a:t>
            </a:r>
            <a:r>
              <a:rPr lang="en-US" dirty="0" smtClean="0"/>
              <a:t> </a:t>
            </a:r>
            <a:r>
              <a:rPr lang="en-US" dirty="0" err="1" smtClean="0"/>
              <a:t>viverra</a:t>
            </a:r>
            <a:r>
              <a:rPr lang="en-US" dirty="0" smtClean="0"/>
              <a:t> </a:t>
            </a:r>
            <a:r>
              <a:rPr lang="en-US" dirty="0" err="1" smtClean="0"/>
              <a:t>nulla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metus</a:t>
            </a:r>
            <a:r>
              <a:rPr lang="en-US" dirty="0" smtClean="0"/>
              <a:t> </a:t>
            </a:r>
            <a:r>
              <a:rPr lang="en-US" dirty="0" err="1" smtClean="0"/>
              <a:t>varius</a:t>
            </a:r>
            <a:r>
              <a:rPr lang="en-US" dirty="0" smtClean="0"/>
              <a:t> </a:t>
            </a:r>
            <a:r>
              <a:rPr lang="en-US" dirty="0" err="1" smtClean="0"/>
              <a:t>laoreet</a:t>
            </a:r>
            <a:r>
              <a:rPr lang="en-US" dirty="0" smtClean="0"/>
              <a:t>. </a:t>
            </a:r>
            <a:r>
              <a:rPr lang="en-US" dirty="0" err="1" smtClean="0"/>
              <a:t>Quisque</a:t>
            </a:r>
            <a:r>
              <a:rPr lang="en-US" dirty="0" smtClean="0"/>
              <a:t> </a:t>
            </a:r>
            <a:r>
              <a:rPr lang="en-US" dirty="0" err="1" smtClean="0"/>
              <a:t>rutrum</a:t>
            </a:r>
            <a:r>
              <a:rPr lang="en-US" dirty="0" smtClean="0"/>
              <a:t>. </a:t>
            </a:r>
            <a:r>
              <a:rPr lang="en-US" dirty="0" err="1" smtClean="0"/>
              <a:t>Aenean</a:t>
            </a:r>
            <a:r>
              <a:rPr lang="en-US" dirty="0" smtClean="0"/>
              <a:t> </a:t>
            </a:r>
            <a:r>
              <a:rPr lang="en-US" dirty="0" err="1" smtClean="0"/>
              <a:t>imperdiet</a:t>
            </a:r>
            <a:r>
              <a:rPr lang="en-US" dirty="0" smtClean="0"/>
              <a:t>. </a:t>
            </a:r>
            <a:r>
              <a:rPr lang="en-US" dirty="0" err="1" smtClean="0"/>
              <a:t>Etiam</a:t>
            </a:r>
            <a:r>
              <a:rPr lang="en-US" dirty="0" smtClean="0"/>
              <a:t> </a:t>
            </a:r>
            <a:r>
              <a:rPr lang="en-US" dirty="0" err="1" smtClean="0"/>
              <a:t>ultricies</a:t>
            </a:r>
            <a:r>
              <a:rPr lang="en-US" dirty="0" smtClean="0"/>
              <a:t> nisi </a:t>
            </a:r>
            <a:r>
              <a:rPr lang="en-US" dirty="0" err="1" smtClean="0"/>
              <a:t>vel</a:t>
            </a:r>
            <a:r>
              <a:rPr lang="en-US" dirty="0" smtClean="0"/>
              <a:t> </a:t>
            </a:r>
            <a:r>
              <a:rPr lang="en-US" dirty="0" err="1" smtClean="0"/>
              <a:t>augue</a:t>
            </a:r>
            <a:r>
              <a:rPr lang="en-US" dirty="0" smtClean="0"/>
              <a:t>. 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7373823" y="5127499"/>
            <a:ext cx="10269600" cy="611319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7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23" hasCustomPrompt="1"/>
          </p:nvPr>
        </p:nvSpPr>
        <p:spPr>
          <a:xfrm>
            <a:off x="8097098" y="4523345"/>
            <a:ext cx="7327781" cy="1854195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buNone/>
              <a:defRPr sz="4400" b="1" i="1" spc="-300" baseline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33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12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consectetuer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! </a:t>
            </a:r>
            <a:r>
              <a:rPr lang="en-US" dirty="0" err="1" smtClean="0"/>
              <a:t>Aenean</a:t>
            </a:r>
            <a:r>
              <a:rPr lang="en-US" dirty="0" smtClean="0"/>
              <a:t> </a:t>
            </a:r>
            <a:r>
              <a:rPr lang="en-US" dirty="0" err="1" smtClean="0"/>
              <a:t>commodo</a:t>
            </a:r>
            <a:r>
              <a:rPr lang="en-US" dirty="0" smtClean="0"/>
              <a:t> ligula</a:t>
            </a:r>
            <a:r>
              <a:rPr lang="mr-IN" dirty="0" smtClean="0"/>
              <a:t>…</a:t>
            </a:r>
            <a:endParaRPr lang="en-US" dirty="0" smtClean="0"/>
          </a:p>
        </p:txBody>
      </p:sp>
      <p:sp>
        <p:nvSpPr>
          <p:cNvPr id="8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4346222" y="8308222"/>
            <a:ext cx="10103556" cy="666445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1800" b="0" i="0" spc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 smtClean="0"/>
              <a:t>‘Myths and Realities around Open Access' – FNR Open Access Fund information session – 01/03/2018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9326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 userDrawn="1">
          <p15:clr>
            <a:srgbClr val="FBAE40"/>
          </p15:clr>
        </p15:guide>
        <p15:guide id="2" pos="5120" userDrawn="1">
          <p15:clr>
            <a:srgbClr val="FBAE40"/>
          </p15:clr>
        </p15:guide>
        <p15:guide id="3" orient="horz" pos="499" userDrawn="1">
          <p15:clr>
            <a:srgbClr val="FBAE40"/>
          </p15:clr>
        </p15:guide>
        <p15:guide id="4" orient="horz" pos="1111" userDrawn="1">
          <p15:clr>
            <a:srgbClr val="FBAE40"/>
          </p15:clr>
        </p15:guide>
        <p15:guide id="5" orient="horz" pos="4672" userDrawn="1">
          <p15:clr>
            <a:srgbClr val="FBAE40"/>
          </p15:clr>
        </p15:guide>
        <p15:guide id="6" pos="8885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4354633"/>
            <a:ext cx="16256000" cy="434734"/>
          </a:xfrm>
          <a:prstGeom prst="rect">
            <a:avLst/>
          </a:prstGeom>
          <a:gradFill>
            <a:gsLst>
              <a:gs pos="16000">
                <a:schemeClr val="bg2"/>
              </a:gs>
              <a:gs pos="60000">
                <a:schemeClr val="bg1">
                  <a:alpha val="0"/>
                  <a:lumMod val="0"/>
                  <a:lumOff val="100000"/>
                </a:schemeClr>
              </a:gs>
            </a:gsLst>
            <a:lin ang="3600000" scaled="0"/>
          </a:gradFill>
          <a:ln w="3175" cap="flat">
            <a:noFill/>
            <a:miter lim="400000"/>
          </a:ln>
          <a:effectLst>
            <a:outerShdw dist="12700" sx="1000" sy="1000" rotWithShape="0">
              <a:schemeClr val="bg1"/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7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984090" y="0"/>
            <a:ext cx="14271911" cy="8039100"/>
          </a:xfrm>
          <a:prstGeom prst="rect">
            <a:avLst/>
          </a:prstGeom>
          <a:effectLst/>
        </p:spPr>
      </p:pic>
      <p:sp>
        <p:nvSpPr>
          <p:cNvPr id="14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711201" y="4584702"/>
            <a:ext cx="12888913" cy="2832098"/>
          </a:xfrm>
          <a:prstGeom prst="rect">
            <a:avLst/>
          </a:prstGeom>
        </p:spPr>
        <p:txBody>
          <a:bodyPr wrap="square" lIns="0" tIns="180000" rIns="0" bIns="0" anchor="t" anchorCtr="0">
            <a:normAutofit/>
          </a:bodyPr>
          <a:lstStyle>
            <a:lvl1pPr marL="0" indent="0" algn="l">
              <a:spcBef>
                <a:spcPts val="300"/>
              </a:spcBef>
              <a:buNone/>
              <a:defRPr sz="4400" b="0" i="0" spc="-151" baseline="0">
                <a:solidFill>
                  <a:schemeClr val="accent6"/>
                </a:solidFill>
                <a:latin typeface="Calibri Light" charset="0"/>
                <a:ea typeface="Calibri Light" charset="0"/>
                <a:cs typeface="+mn-cs"/>
              </a:defRPr>
            </a:lvl1pPr>
            <a:lvl2pPr marL="444478" indent="0">
              <a:buNone/>
              <a:defRPr/>
            </a:lvl2pPr>
            <a:lvl5pPr marL="1777912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Maecenas tempus, </a:t>
            </a:r>
            <a:r>
              <a:rPr lang="en-US" dirty="0" err="1" smtClean="0"/>
              <a:t>tellus</a:t>
            </a:r>
            <a:r>
              <a:rPr lang="en-US" dirty="0" smtClean="0"/>
              <a:t> </a:t>
            </a:r>
            <a:r>
              <a:rPr lang="en-US" dirty="0" err="1" smtClean="0"/>
              <a:t>eget</a:t>
            </a:r>
            <a:r>
              <a:rPr lang="en-US" dirty="0" smtClean="0"/>
              <a:t> </a:t>
            </a:r>
            <a:r>
              <a:rPr lang="en-US" dirty="0" err="1" smtClean="0"/>
              <a:t>condimentum</a:t>
            </a:r>
            <a:r>
              <a:rPr lang="en-US" dirty="0" smtClean="0"/>
              <a:t> </a:t>
            </a:r>
            <a:r>
              <a:rPr lang="en-US" dirty="0" err="1" smtClean="0"/>
              <a:t>rhoncus</a:t>
            </a:r>
            <a:r>
              <a:rPr lang="en-US" dirty="0" smtClean="0"/>
              <a:t>, </a:t>
            </a:r>
            <a:r>
              <a:rPr lang="en-US" dirty="0" err="1" smtClean="0"/>
              <a:t>sem</a:t>
            </a:r>
            <a:r>
              <a:rPr lang="en-US" dirty="0" smtClean="0"/>
              <a:t> quam semper libero, sit </a:t>
            </a:r>
            <a:r>
              <a:rPr lang="en-US" dirty="0" err="1" smtClean="0"/>
              <a:t>amet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sem</a:t>
            </a:r>
            <a:r>
              <a:rPr lang="en-US" dirty="0" smtClean="0"/>
              <a:t> </a:t>
            </a:r>
            <a:r>
              <a:rPr lang="en-US" dirty="0" err="1" smtClean="0"/>
              <a:t>neque</a:t>
            </a:r>
            <a:r>
              <a:rPr lang="en-US" dirty="0" smtClean="0"/>
              <a:t>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.</a:t>
            </a:r>
          </a:p>
        </p:txBody>
      </p:sp>
      <p:sp>
        <p:nvSpPr>
          <p:cNvPr id="15" name="Text Placeholder 25"/>
          <p:cNvSpPr>
            <a:spLocks noGrp="1"/>
          </p:cNvSpPr>
          <p:nvPr>
            <p:ph type="body" sz="quarter" idx="19" hasCustomPrompt="1"/>
          </p:nvPr>
        </p:nvSpPr>
        <p:spPr>
          <a:xfrm>
            <a:off x="711199" y="2045546"/>
            <a:ext cx="12888915" cy="2539157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 marL="0" indent="0" algn="l">
              <a:lnSpc>
                <a:spcPct val="75000"/>
              </a:lnSpc>
              <a:spcBef>
                <a:spcPts val="0"/>
              </a:spcBef>
              <a:buNone/>
              <a:defRPr sz="22799" b="1" i="0" spc="-300" baseline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78" indent="0">
              <a:buNone/>
              <a:defRPr/>
            </a:lvl2pPr>
            <a:lvl5pPr marL="1777912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l-GR" dirty="0" smtClean="0"/>
              <a:t>52</a:t>
            </a:r>
            <a:r>
              <a:rPr lang="en-US" dirty="0" smtClean="0"/>
              <a:t>.7Mbps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7244" y="1653865"/>
            <a:ext cx="1193305" cy="1193305"/>
          </a:xfrm>
          <a:prstGeom prst="rect">
            <a:avLst/>
          </a:prstGeom>
        </p:spPr>
      </p:pic>
      <p:sp>
        <p:nvSpPr>
          <p:cNvPr id="1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416032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4346222" y="8308222"/>
            <a:ext cx="10103556" cy="666445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1800" b="0" i="0" spc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 smtClean="0"/>
              <a:t>‘Myths and Realities around Open Access' – FNR Open Access Fund information session – 01/03/2018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436188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/>
          <p:cNvSpPr>
            <a:spLocks noGrp="1"/>
          </p:cNvSpPr>
          <p:nvPr>
            <p:ph type="body" sz="quarter" idx="11" hasCustomPrompt="1"/>
          </p:nvPr>
        </p:nvSpPr>
        <p:spPr>
          <a:xfrm>
            <a:off x="723900" y="1484027"/>
            <a:ext cx="13517717" cy="6112925"/>
          </a:xfrm>
          <a:prstGeom prst="rect">
            <a:avLst/>
          </a:prstGeom>
        </p:spPr>
        <p:txBody>
          <a:bodyPr lIns="0" tIns="180000" rIns="0" bIns="0">
            <a:normAutofit/>
          </a:bodyPr>
          <a:lstStyle>
            <a:lvl1pPr marL="395091" indent="-39509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85000"/>
              <a:buFont typeface="Arial" charset="0"/>
              <a:buChar char="•"/>
              <a:defRPr sz="4400" b="1" i="0" spc="-151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buClr>
                <a:srgbClr val="4687E6"/>
              </a:buClr>
              <a:buSzPct val="85000"/>
              <a:defRPr sz="3200" b="0" i="0" spc="-151">
                <a:solidFill>
                  <a:srgbClr val="4687E6"/>
                </a:solidFill>
                <a:latin typeface="Calibri" charset="0"/>
                <a:ea typeface="Calibri" charset="0"/>
                <a:cs typeface="Calibri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buClr>
                <a:schemeClr val="accent6"/>
              </a:buClr>
              <a:buSzPct val="85000"/>
              <a:defRPr sz="3000" b="0" i="0" spc="-51" baseline="0">
                <a:solidFill>
                  <a:schemeClr val="accent6"/>
                </a:solidFill>
                <a:latin typeface="Calibri" charset="0"/>
                <a:ea typeface="Calibri" charset="0"/>
                <a:cs typeface="Calibri" charset="0"/>
              </a:defRPr>
            </a:lvl3pPr>
          </a:lstStyle>
          <a:p>
            <a:pPr lvl="0"/>
            <a:r>
              <a:rPr lang="en-US" dirty="0" smtClean="0"/>
              <a:t>Bullet</a:t>
            </a:r>
          </a:p>
          <a:p>
            <a:pPr lvl="1"/>
            <a:r>
              <a:rPr lang="en-US" dirty="0" smtClean="0"/>
              <a:t>Bullet Second Level</a:t>
            </a:r>
          </a:p>
          <a:p>
            <a:pPr lvl="2"/>
            <a:r>
              <a:rPr lang="en-US" dirty="0" smtClean="0"/>
              <a:t>Bullet Third Level</a:t>
            </a:r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711200" y="338668"/>
            <a:ext cx="13530416" cy="1145358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sz="5400" b="1" i="0" spc="-151" baseline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33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12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Bullet points</a:t>
            </a: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4346222" y="8308222"/>
            <a:ext cx="10103556" cy="666445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1800" b="0" i="0" spc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 smtClean="0"/>
              <a:t>‘Myths and Realities around Open Access' – FNR Open Access Fund information session – 01/03/2018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019419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ullets_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6233457" cy="9144000"/>
          </a:xfrm>
          <a:prstGeom prst="rect">
            <a:avLst/>
          </a:prstGeom>
        </p:spPr>
      </p:pic>
      <p:sp>
        <p:nvSpPr>
          <p:cNvPr id="28" name="Text Placeholder 27"/>
          <p:cNvSpPr>
            <a:spLocks noGrp="1"/>
          </p:cNvSpPr>
          <p:nvPr>
            <p:ph type="body" sz="quarter" idx="11" hasCustomPrompt="1"/>
          </p:nvPr>
        </p:nvSpPr>
        <p:spPr>
          <a:xfrm>
            <a:off x="723900" y="1484027"/>
            <a:ext cx="13517717" cy="6112925"/>
          </a:xfrm>
          <a:prstGeom prst="rect">
            <a:avLst/>
          </a:prstGeom>
        </p:spPr>
        <p:txBody>
          <a:bodyPr lIns="0" tIns="180000" rIns="0" bIns="0">
            <a:normAutofit/>
          </a:bodyPr>
          <a:lstStyle>
            <a:lvl1pPr marL="395091" indent="-39509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85000"/>
              <a:buFont typeface="Arial" charset="0"/>
              <a:buChar char="•"/>
              <a:defRPr sz="4400" b="1" i="0" spc="-151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buClr>
                <a:srgbClr val="4687E6"/>
              </a:buClr>
              <a:buSzPct val="85000"/>
              <a:defRPr sz="3200" b="0" i="0" spc="-151">
                <a:solidFill>
                  <a:srgbClr val="4687E6"/>
                </a:solidFill>
                <a:latin typeface="Calibri" charset="0"/>
                <a:ea typeface="Calibri" charset="0"/>
                <a:cs typeface="Calibri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buClr>
                <a:schemeClr val="accent6"/>
              </a:buClr>
              <a:buSzPct val="85000"/>
              <a:defRPr sz="3000" b="0" i="0" spc="-51" baseline="0">
                <a:solidFill>
                  <a:schemeClr val="accent6"/>
                </a:solidFill>
                <a:latin typeface="Calibri" charset="0"/>
                <a:ea typeface="Calibri" charset="0"/>
                <a:cs typeface="Calibri" charset="0"/>
              </a:defRPr>
            </a:lvl3pPr>
          </a:lstStyle>
          <a:p>
            <a:pPr lvl="0"/>
            <a:r>
              <a:rPr lang="en-US" dirty="0" smtClean="0"/>
              <a:t>Bullet</a:t>
            </a:r>
          </a:p>
          <a:p>
            <a:pPr lvl="1"/>
            <a:r>
              <a:rPr lang="en-US" dirty="0" smtClean="0"/>
              <a:t>Bullet Second Level</a:t>
            </a:r>
          </a:p>
          <a:p>
            <a:pPr lvl="2"/>
            <a:r>
              <a:rPr lang="en-US" dirty="0" smtClean="0"/>
              <a:t>Bullet Third Level</a:t>
            </a:r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711200" y="338668"/>
            <a:ext cx="13530416" cy="1145358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sz="5400" b="1" i="0" spc="-151" baseline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33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12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Bullet points</a:t>
            </a: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diagrams_with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711200" y="338668"/>
            <a:ext cx="13530416" cy="1145358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5400" b="1" i="0" spc="-151" baseline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33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12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My Diagram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4"/>
            <a:ext cx="2076544" cy="7412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427" y="8223794"/>
            <a:ext cx="1036956" cy="72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404053" y="7292052"/>
            <a:ext cx="1481559" cy="22223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0391" y="-389238"/>
            <a:ext cx="1481559" cy="2222339"/>
          </a:xfrm>
          <a:prstGeom prst="rect">
            <a:avLst/>
          </a:prstGeom>
        </p:spPr>
      </p:pic>
      <p:sp>
        <p:nvSpPr>
          <p:cNvPr id="1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416032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4346222" y="8308222"/>
            <a:ext cx="10103556" cy="666445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1800" b="0" i="0" spc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 smtClean="0"/>
              <a:t>‘Myths and Realities around Open Access' – FNR Open Access Fund information session – 01/03/2018</a:t>
            </a:r>
            <a:endParaRPr lang="en-US" dirty="0"/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" y="-1"/>
            <a:ext cx="16233455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6653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_diagra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404053" y="7292052"/>
            <a:ext cx="1481559" cy="22223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0391" y="-389238"/>
            <a:ext cx="1481559" cy="2222339"/>
          </a:xfrm>
          <a:prstGeom prst="rect">
            <a:avLst/>
          </a:prstGeom>
        </p:spPr>
      </p:pic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6" b="-15616"/>
          <a:stretch/>
        </p:blipFill>
        <p:spPr>
          <a:xfrm>
            <a:off x="0" y="2"/>
            <a:ext cx="16256000" cy="10837333"/>
          </a:xfrm>
          <a:prstGeom prst="rect">
            <a:avLst/>
          </a:prstGeom>
        </p:spPr>
      </p:pic>
      <p:sp>
        <p:nvSpPr>
          <p:cNvPr id="5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201" y="792165"/>
            <a:ext cx="12888913" cy="4718837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4400" b="1" i="0" spc="-451" baseline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78" indent="0">
              <a:buNone/>
              <a:defRPr/>
            </a:lvl2pPr>
            <a:lvl5pPr marL="1777912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</a:t>
            </a:r>
            <a:r>
              <a:rPr lang="en-US" dirty="0" err="1" smtClean="0"/>
              <a:t>DolorSit</a:t>
            </a:r>
            <a:r>
              <a:rPr lang="en-US" dirty="0" smtClean="0"/>
              <a:t>.</a:t>
            </a:r>
          </a:p>
        </p:txBody>
      </p:sp>
      <p:sp>
        <p:nvSpPr>
          <p:cNvPr id="6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711201" y="5511000"/>
            <a:ext cx="7173627" cy="1905800"/>
          </a:xfrm>
          <a:prstGeom prst="rect">
            <a:avLst/>
          </a:prstGeom>
        </p:spPr>
        <p:txBody>
          <a:bodyPr wrap="square" lIns="0" tIns="180000" rIns="0" bIns="0" anchor="t" anchorCtr="0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4400" b="1" i="0" spc="-151" baseline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78" indent="0">
              <a:buNone/>
              <a:defRPr/>
            </a:lvl2pPr>
            <a:lvl5pPr marL="1777912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consectetuer</a:t>
            </a:r>
            <a:r>
              <a:rPr lang="en-US" dirty="0" smtClean="0"/>
              <a:t>.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18712068" y="3610626"/>
            <a:ext cx="96245" cy="58862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7625" tIns="47625" rIns="47625" bIns="47625" numCol="1" spcCol="38100" rtlCol="0" anchor="ctr">
            <a:spAutoFit/>
          </a:bodyPr>
          <a:lstStyle/>
          <a:p>
            <a:pPr marL="0" marR="0" indent="0" algn="ctr" defTabSz="54767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1188539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- 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6" b="-15616"/>
          <a:stretch/>
        </p:blipFill>
        <p:spPr>
          <a:xfrm>
            <a:off x="0" y="2"/>
            <a:ext cx="16256000" cy="10837333"/>
          </a:xfrm>
          <a:prstGeom prst="rect">
            <a:avLst/>
          </a:prstGeom>
        </p:spPr>
      </p:pic>
      <p:sp>
        <p:nvSpPr>
          <p:cNvPr id="5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201" y="792165"/>
            <a:ext cx="12888913" cy="4718837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4400" b="1" i="0" spc="-451" baseline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78" indent="0">
              <a:buNone/>
              <a:defRPr/>
            </a:lvl2pPr>
            <a:lvl5pPr marL="1777912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</a:t>
            </a:r>
            <a:r>
              <a:rPr lang="en-US" dirty="0" err="1" smtClean="0"/>
              <a:t>DolorSit</a:t>
            </a:r>
            <a:r>
              <a:rPr lang="en-US" dirty="0" smtClean="0"/>
              <a:t>.</a:t>
            </a:r>
          </a:p>
        </p:txBody>
      </p:sp>
      <p:sp>
        <p:nvSpPr>
          <p:cNvPr id="6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711202" y="5511000"/>
            <a:ext cx="6603999" cy="1905800"/>
          </a:xfrm>
          <a:prstGeom prst="rect">
            <a:avLst/>
          </a:prstGeom>
        </p:spPr>
        <p:txBody>
          <a:bodyPr wrap="square" lIns="0" tIns="180000" rIns="0" bIns="0" anchor="t" anchorCtr="0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4400" b="1" i="0" spc="-151" baseline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78" indent="0">
              <a:buNone/>
              <a:defRPr/>
            </a:lvl2pPr>
            <a:lvl5pPr marL="1777912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consectetuer</a:t>
            </a:r>
            <a:r>
              <a:rPr lang="en-US" dirty="0" smtClean="0"/>
              <a:t>.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18712068" y="3610626"/>
            <a:ext cx="96245" cy="58862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7625" tIns="47625" rIns="47625" bIns="47625" numCol="1" spcCol="38100" rtlCol="0" anchor="ctr">
            <a:spAutoFit/>
          </a:bodyPr>
          <a:lstStyle/>
          <a:p>
            <a:pPr marL="0" marR="0" indent="0" algn="ctr" defTabSz="54767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7" name="Rounded Rectangle 6"/>
          <p:cNvSpPr/>
          <p:nvPr userDrawn="1"/>
        </p:nvSpPr>
        <p:spPr>
          <a:xfrm>
            <a:off x="7516100" y="7110473"/>
            <a:ext cx="10269600" cy="611319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7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23" hasCustomPrompt="1"/>
          </p:nvPr>
        </p:nvSpPr>
        <p:spPr>
          <a:xfrm>
            <a:off x="8239375" y="6506318"/>
            <a:ext cx="7327781" cy="1854195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buNone/>
              <a:defRPr sz="4400" b="1" i="1" spc="-300" baseline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33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12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If you are going to remember only one thing from this slide, remember this!</a:t>
            </a:r>
          </a:p>
        </p:txBody>
      </p:sp>
    </p:spTree>
    <p:extLst>
      <p:ext uri="{BB962C8B-B14F-4D97-AF65-F5344CB8AC3E}">
        <p14:creationId xmlns:p14="http://schemas.microsoft.com/office/powerpoint/2010/main" val="121062369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cus poi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416"/>
            <a:ext cx="16233457" cy="9144000"/>
          </a:xfrm>
          <a:prstGeom prst="rect">
            <a:avLst/>
          </a:prstGeom>
        </p:spPr>
      </p:pic>
      <p:sp>
        <p:nvSpPr>
          <p:cNvPr id="31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9683645" y="1752438"/>
            <a:ext cx="5726243" cy="2420976"/>
          </a:xfrm>
          <a:prstGeom prst="rect">
            <a:avLst/>
          </a:prstGeom>
        </p:spPr>
        <p:txBody>
          <a:bodyPr lIns="0" tIns="180000" rIns="0" bIns="180000" numCol="1" spcCol="720000" anchor="ctr" anchorCtr="0">
            <a:normAutofit/>
          </a:bodyPr>
          <a:lstStyle>
            <a:lvl1pPr marL="0" indent="0" algn="l">
              <a:buNone/>
              <a:defRPr sz="3200" b="0" i="0" spc="-151" baseline="0">
                <a:solidFill>
                  <a:schemeClr val="bg2">
                    <a:lumMod val="25000"/>
                  </a:schemeClr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4444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33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12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 smtClean="0"/>
              <a:t>Aenean</a:t>
            </a:r>
            <a:r>
              <a:rPr lang="en-US" dirty="0" smtClean="0"/>
              <a:t> </a:t>
            </a:r>
            <a:r>
              <a:rPr lang="en-US" dirty="0" err="1" smtClean="0"/>
              <a:t>commodo</a:t>
            </a:r>
            <a:r>
              <a:rPr lang="en-US" dirty="0" smtClean="0"/>
              <a:t> ligula </a:t>
            </a:r>
            <a:r>
              <a:rPr lang="en-US" dirty="0" err="1" smtClean="0"/>
              <a:t>eget</a:t>
            </a:r>
            <a:r>
              <a:rPr lang="en-US" dirty="0" smtClean="0"/>
              <a:t> dolor. </a:t>
            </a:r>
            <a:r>
              <a:rPr lang="en-US" dirty="0" err="1" smtClean="0"/>
              <a:t>Aenean</a:t>
            </a:r>
            <a:r>
              <a:rPr lang="en-US" dirty="0" smtClean="0"/>
              <a:t> </a:t>
            </a:r>
            <a:r>
              <a:rPr lang="en-US" dirty="0" err="1" smtClean="0"/>
              <a:t>massa</a:t>
            </a:r>
            <a:r>
              <a:rPr lang="en-US" dirty="0" smtClean="0"/>
              <a:t>.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-1229193" y="2657267"/>
            <a:ext cx="10478124" cy="611319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7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23" hasCustomPrompt="1"/>
          </p:nvPr>
        </p:nvSpPr>
        <p:spPr>
          <a:xfrm>
            <a:off x="711199" y="2018546"/>
            <a:ext cx="7417597" cy="188876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r">
              <a:lnSpc>
                <a:spcPct val="100000"/>
              </a:lnSpc>
              <a:buNone/>
              <a:defRPr sz="5400" b="1" i="1" spc="-300" baseline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33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12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Sit!</a:t>
            </a:r>
          </a:p>
        </p:txBody>
      </p:sp>
      <p:sp>
        <p:nvSpPr>
          <p:cNvPr id="11" name="Rounded Rectangle 10"/>
          <p:cNvSpPr/>
          <p:nvPr userDrawn="1"/>
        </p:nvSpPr>
        <p:spPr>
          <a:xfrm>
            <a:off x="7120329" y="5486688"/>
            <a:ext cx="10343215" cy="61131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7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24" hasCustomPrompt="1"/>
          </p:nvPr>
        </p:nvSpPr>
        <p:spPr>
          <a:xfrm>
            <a:off x="8128001" y="4847967"/>
            <a:ext cx="7281889" cy="188876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buNone/>
              <a:defRPr sz="5400" b="1" i="1" spc="-300" baseline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33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12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 smtClean="0"/>
              <a:t>Etiam</a:t>
            </a:r>
            <a:r>
              <a:rPr lang="en-US" dirty="0" smtClean="0"/>
              <a:t> </a:t>
            </a:r>
            <a:r>
              <a:rPr lang="en-US" dirty="0" err="1" smtClean="0"/>
              <a:t>ultricies</a:t>
            </a:r>
            <a:r>
              <a:rPr lang="en-US" dirty="0" smtClean="0"/>
              <a:t> nisi </a:t>
            </a:r>
            <a:r>
              <a:rPr lang="en-US" dirty="0" err="1" smtClean="0"/>
              <a:t>vel</a:t>
            </a:r>
            <a:r>
              <a:rPr lang="en-US" dirty="0" smtClean="0"/>
              <a:t> </a:t>
            </a:r>
            <a:r>
              <a:rPr lang="en-US" dirty="0" err="1" smtClean="0"/>
              <a:t>augue</a:t>
            </a:r>
            <a:r>
              <a:rPr lang="en-US" dirty="0" smtClean="0"/>
              <a:t>.</a:t>
            </a: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25" hasCustomPrompt="1"/>
          </p:nvPr>
        </p:nvSpPr>
        <p:spPr>
          <a:xfrm>
            <a:off x="723900" y="4570584"/>
            <a:ext cx="5931733" cy="2420976"/>
          </a:xfrm>
          <a:prstGeom prst="rect">
            <a:avLst/>
          </a:prstGeom>
        </p:spPr>
        <p:txBody>
          <a:bodyPr lIns="0" tIns="180000" rIns="0" bIns="180000" numCol="1" spcCol="720000" anchor="ctr" anchorCtr="0">
            <a:normAutofit/>
          </a:bodyPr>
          <a:lstStyle>
            <a:lvl1pPr marL="0" indent="0" algn="r">
              <a:buNone/>
              <a:defRPr sz="3200" b="0" i="0" spc="-151" baseline="0">
                <a:solidFill>
                  <a:schemeClr val="bg2">
                    <a:lumMod val="25000"/>
                  </a:schemeClr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4444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33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12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consectetuer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 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4"/>
            <a:ext cx="2076544" cy="74121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427" y="8223794"/>
            <a:ext cx="1036956" cy="720000"/>
          </a:xfrm>
          <a:prstGeom prst="rect">
            <a:avLst/>
          </a:prstGeom>
        </p:spPr>
      </p:pic>
      <p:sp>
        <p:nvSpPr>
          <p:cNvPr id="21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416032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4346222" y="8308222"/>
            <a:ext cx="10103556" cy="666445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1800" b="0" i="0" spc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 smtClean="0"/>
              <a:t>‘Myths and Realities around Open Access' – FNR Open Access Fund information session – 01/03/2018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003489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 userDrawn="1">
          <p15:clr>
            <a:srgbClr val="FBAE40"/>
          </p15:clr>
        </p15:guide>
        <p15:guide id="2" pos="5120" userDrawn="1">
          <p15:clr>
            <a:srgbClr val="FBAE40"/>
          </p15:clr>
        </p15:guide>
        <p15:guide id="3" orient="horz" pos="499" userDrawn="1">
          <p15:clr>
            <a:srgbClr val="FBAE40"/>
          </p15:clr>
        </p15:guide>
        <p15:guide id="4" orient="horz" pos="1111" userDrawn="1">
          <p15:clr>
            <a:srgbClr val="FBAE40"/>
          </p15:clr>
        </p15:guide>
        <p15:guide id="5" orient="horz" pos="4672" userDrawn="1">
          <p15:clr>
            <a:srgbClr val="FBAE40"/>
          </p15:clr>
        </p15:guide>
        <p15:guide id="6" pos="8885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4354633"/>
            <a:ext cx="16256000" cy="434734"/>
          </a:xfrm>
          <a:prstGeom prst="rect">
            <a:avLst/>
          </a:prstGeom>
          <a:gradFill>
            <a:gsLst>
              <a:gs pos="33000">
                <a:schemeClr val="accent2"/>
              </a:gs>
              <a:gs pos="100000">
                <a:schemeClr val="accent3"/>
              </a:gs>
            </a:gsLst>
            <a:lin ang="12600000" scaled="0"/>
          </a:gra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7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338921" y="6237108"/>
            <a:ext cx="2333665" cy="35004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703" y="210266"/>
            <a:ext cx="2127557" cy="1822674"/>
          </a:xfrm>
          <a:prstGeom prst="rect">
            <a:avLst/>
          </a:prstGeom>
          <a:effectLst/>
        </p:spPr>
      </p:pic>
      <p:sp>
        <p:nvSpPr>
          <p:cNvPr id="23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1444597" y="1587501"/>
            <a:ext cx="13365687" cy="5436228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8800" b="1" i="0" spc="-451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44478" indent="0">
              <a:buNone/>
              <a:defRPr/>
            </a:lvl2pPr>
            <a:lvl5pPr marL="1777912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, dolor sit </a:t>
            </a:r>
            <a:r>
              <a:rPr lang="en-US" dirty="0" err="1" smtClean="0"/>
              <a:t>amet</a:t>
            </a:r>
            <a:r>
              <a:rPr lang="en-US" dirty="0" smtClean="0"/>
              <a:t> </a:t>
            </a:r>
            <a:r>
              <a:rPr lang="en-US" dirty="0" err="1" smtClean="0"/>
              <a:t>consectetuer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</a:t>
            </a:r>
          </a:p>
        </p:txBody>
      </p:sp>
      <p:sp>
        <p:nvSpPr>
          <p:cNvPr id="24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4102726" y="7017692"/>
            <a:ext cx="8279151" cy="939800"/>
          </a:xfrm>
          <a:prstGeom prst="rect">
            <a:avLst/>
          </a:prstGeom>
        </p:spPr>
        <p:txBody>
          <a:bodyPr wrap="square" lIns="0" tIns="180000" rIns="0" bIns="0"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4600" b="0" i="0" spc="-300" baseline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444478" indent="0">
              <a:buNone/>
              <a:defRPr/>
            </a:lvl2pPr>
            <a:lvl5pPr marL="1777912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- Cicero, 45BC</a:t>
            </a:r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3519049" y="6438271"/>
            <a:ext cx="1486104" cy="1273144"/>
          </a:xfrm>
          <a:prstGeom prst="rect">
            <a:avLst/>
          </a:prstGeom>
        </p:spPr>
      </p:pic>
      <p:sp>
        <p:nvSpPr>
          <p:cNvPr id="8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4346222" y="8308222"/>
            <a:ext cx="10103556" cy="666445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1800" b="0" i="0" spc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 smtClean="0"/>
              <a:t>‘Myths and Realities around Open Access' – FNR Open Access Fund information session – 01/03/2018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225906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4354633"/>
            <a:ext cx="16256000" cy="434734"/>
          </a:xfrm>
          <a:prstGeom prst="rect">
            <a:avLst/>
          </a:prstGeom>
          <a:gradFill>
            <a:gsLst>
              <a:gs pos="33000">
                <a:schemeClr val="accent5"/>
              </a:gs>
              <a:gs pos="100000">
                <a:schemeClr val="accent3"/>
              </a:gs>
            </a:gsLst>
            <a:lin ang="3600000" scaled="0"/>
          </a:gra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7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558" y="360170"/>
            <a:ext cx="1012668" cy="867551"/>
          </a:xfrm>
          <a:prstGeom prst="rect">
            <a:avLst/>
          </a:prstGeom>
          <a:noFill/>
          <a:effectLst/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550654" y="5696992"/>
            <a:ext cx="2007487" cy="1719809"/>
          </a:xfrm>
          <a:prstGeom prst="rect">
            <a:avLst/>
          </a:prstGeom>
          <a:effectLst/>
        </p:spPr>
      </p:pic>
      <p:sp>
        <p:nvSpPr>
          <p:cNvPr id="4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200" y="956202"/>
            <a:ext cx="10487597" cy="5436228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0" indent="0" algn="r">
              <a:lnSpc>
                <a:spcPct val="85000"/>
              </a:lnSpc>
              <a:spcBef>
                <a:spcPts val="0"/>
              </a:spcBef>
              <a:buNone/>
              <a:defRPr sz="8000" b="1" i="0" spc="-451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44478" indent="0">
              <a:buNone/>
              <a:defRPr/>
            </a:lvl2pPr>
            <a:lvl5pPr marL="1777912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, dolor sit </a:t>
            </a:r>
            <a:r>
              <a:rPr lang="en-US" dirty="0" err="1" smtClean="0"/>
              <a:t>amet</a:t>
            </a:r>
            <a:r>
              <a:rPr lang="en-US" dirty="0" smtClean="0"/>
              <a:t> </a:t>
            </a:r>
            <a:r>
              <a:rPr lang="en-US" dirty="0" err="1" smtClean="0"/>
              <a:t>consectetuer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</a:t>
            </a:r>
          </a:p>
        </p:txBody>
      </p:sp>
      <p:sp>
        <p:nvSpPr>
          <p:cNvPr id="5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11686288" y="4572001"/>
            <a:ext cx="3851149" cy="872281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sz="4800" b="0" i="1" spc="-300" baseline="0">
                <a:solidFill>
                  <a:srgbClr val="2D3293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78" indent="0">
              <a:buNone/>
              <a:defRPr/>
            </a:lvl2pPr>
            <a:lvl5pPr marL="1777912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Cicero, 45 BC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14230672" y="-414216"/>
            <a:ext cx="1615589" cy="242338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409740" y="6025865"/>
            <a:ext cx="1615589" cy="2423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08671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4354633"/>
            <a:ext cx="16256000" cy="434734"/>
          </a:xfrm>
          <a:prstGeom prst="rect">
            <a:avLst/>
          </a:prstGeom>
          <a:gradFill>
            <a:gsLst>
              <a:gs pos="33000">
                <a:schemeClr val="accent5"/>
              </a:gs>
              <a:gs pos="100000">
                <a:schemeClr val="accent3"/>
              </a:gs>
            </a:gsLst>
            <a:lin ang="3600000" scaled="0"/>
          </a:gra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7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409740" y="6025865"/>
            <a:ext cx="1615589" cy="2423383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0" y="8367833"/>
            <a:ext cx="16256000" cy="434734"/>
          </a:xfrm>
          <a:prstGeom prst="rect">
            <a:avLst/>
          </a:prstGeom>
          <a:solidFill>
            <a:schemeClr val="bg1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7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14236515" y="-419529"/>
            <a:ext cx="1615589" cy="24233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643" y="839842"/>
            <a:ext cx="1840460" cy="157671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3402390" y="5622441"/>
            <a:ext cx="1884727" cy="161464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027945" y="5067713"/>
            <a:ext cx="1061903" cy="90972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1298" y="1671810"/>
            <a:ext cx="688857" cy="590142"/>
          </a:xfrm>
          <a:prstGeom prst="rect">
            <a:avLst/>
          </a:prstGeom>
        </p:spPr>
      </p:pic>
      <p:sp>
        <p:nvSpPr>
          <p:cNvPr id="4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1715401" y="1599957"/>
            <a:ext cx="5554689" cy="3925164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0" indent="0" algn="r">
              <a:lnSpc>
                <a:spcPct val="85000"/>
              </a:lnSpc>
              <a:spcBef>
                <a:spcPts val="0"/>
              </a:spcBef>
              <a:buNone/>
              <a:defRPr sz="3600" b="1" i="0" spc="-30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44478" indent="0">
              <a:buNone/>
              <a:defRPr/>
            </a:lvl2pPr>
            <a:lvl5pPr marL="1777912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, dolor sit </a:t>
            </a:r>
            <a:r>
              <a:rPr lang="en-US" dirty="0" err="1" smtClean="0"/>
              <a:t>amet</a:t>
            </a:r>
            <a:r>
              <a:rPr lang="en-US" dirty="0" smtClean="0"/>
              <a:t> </a:t>
            </a:r>
            <a:r>
              <a:rPr lang="en-US" dirty="0" err="1" smtClean="0"/>
              <a:t>consectetuer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</a:t>
            </a:r>
          </a:p>
        </p:txBody>
      </p:sp>
      <p:sp>
        <p:nvSpPr>
          <p:cNvPr id="34" name="Text Placeholder 25"/>
          <p:cNvSpPr>
            <a:spLocks noGrp="1"/>
          </p:cNvSpPr>
          <p:nvPr>
            <p:ph type="body" sz="quarter" idx="19" hasCustomPrompt="1"/>
          </p:nvPr>
        </p:nvSpPr>
        <p:spPr>
          <a:xfrm>
            <a:off x="8940661" y="1599957"/>
            <a:ext cx="5554689" cy="3925164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3600" b="1" i="0" spc="-30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44478" indent="0">
              <a:buNone/>
              <a:defRPr/>
            </a:lvl2pPr>
            <a:lvl5pPr marL="1777912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 smtClean="0"/>
              <a:t>Donec</a:t>
            </a:r>
            <a:r>
              <a:rPr lang="en-US" dirty="0" smtClean="0"/>
              <a:t> </a:t>
            </a:r>
            <a:r>
              <a:rPr lang="en-US" dirty="0" err="1" smtClean="0"/>
              <a:t>pede</a:t>
            </a:r>
            <a:r>
              <a:rPr lang="en-US" dirty="0" smtClean="0"/>
              <a:t> </a:t>
            </a:r>
            <a:r>
              <a:rPr lang="en-US" dirty="0" err="1" smtClean="0"/>
              <a:t>justo</a:t>
            </a:r>
            <a:r>
              <a:rPr lang="en-US" dirty="0" smtClean="0"/>
              <a:t>, </a:t>
            </a:r>
            <a:r>
              <a:rPr lang="en-US" dirty="0" err="1" smtClean="0"/>
              <a:t>fringilla</a:t>
            </a:r>
            <a:r>
              <a:rPr lang="en-US" dirty="0" smtClean="0"/>
              <a:t> </a:t>
            </a:r>
            <a:r>
              <a:rPr lang="en-US" dirty="0" err="1" smtClean="0"/>
              <a:t>vel</a:t>
            </a:r>
            <a:r>
              <a:rPr lang="en-US" dirty="0" smtClean="0"/>
              <a:t>, </a:t>
            </a:r>
            <a:r>
              <a:rPr lang="en-US" dirty="0" err="1" smtClean="0"/>
              <a:t>aliquet</a:t>
            </a:r>
            <a:r>
              <a:rPr lang="en-US" dirty="0" smtClean="0"/>
              <a:t> </a:t>
            </a:r>
            <a:r>
              <a:rPr lang="en-US" dirty="0" err="1" smtClean="0"/>
              <a:t>nec</a:t>
            </a:r>
            <a:r>
              <a:rPr lang="en-US" dirty="0" smtClean="0"/>
              <a:t>, </a:t>
            </a:r>
            <a:r>
              <a:rPr lang="en-US" dirty="0" err="1" smtClean="0"/>
              <a:t>vulputate</a:t>
            </a:r>
            <a:r>
              <a:rPr lang="en-US" dirty="0" smtClean="0"/>
              <a:t> </a:t>
            </a:r>
            <a:r>
              <a:rPr lang="en-US" dirty="0" err="1" smtClean="0"/>
              <a:t>eget</a:t>
            </a:r>
            <a:r>
              <a:rPr lang="en-US" dirty="0" smtClean="0"/>
              <a:t>, </a:t>
            </a:r>
            <a:r>
              <a:rPr lang="en-US" dirty="0" err="1" smtClean="0"/>
              <a:t>arcu</a:t>
            </a:r>
            <a:r>
              <a:rPr lang="en-US" dirty="0" smtClean="0"/>
              <a:t>. </a:t>
            </a:r>
            <a:r>
              <a:rPr lang="en-US" dirty="0" err="1" smtClean="0"/>
              <a:t>Nullam</a:t>
            </a:r>
            <a:r>
              <a:rPr lang="en-US" dirty="0" smtClean="0"/>
              <a:t> dictum </a:t>
            </a:r>
            <a:r>
              <a:rPr lang="en-US" dirty="0" err="1" smtClean="0"/>
              <a:t>felis</a:t>
            </a:r>
            <a:r>
              <a:rPr lang="en-US" dirty="0" smtClean="0"/>
              <a:t> </a:t>
            </a:r>
            <a:r>
              <a:rPr lang="en-US" dirty="0" err="1" smtClean="0"/>
              <a:t>eu</a:t>
            </a:r>
            <a:r>
              <a:rPr lang="en-US" dirty="0" smtClean="0"/>
              <a:t> </a:t>
            </a:r>
            <a:r>
              <a:rPr lang="en-US" dirty="0" err="1" smtClean="0"/>
              <a:t>pede</a:t>
            </a:r>
            <a:r>
              <a:rPr lang="en-US" dirty="0" smtClean="0"/>
              <a:t> </a:t>
            </a:r>
            <a:r>
              <a:rPr lang="en-US" dirty="0" err="1" smtClean="0"/>
              <a:t>mollis</a:t>
            </a:r>
            <a:r>
              <a:rPr lang="en-US" dirty="0" smtClean="0"/>
              <a:t> </a:t>
            </a:r>
            <a:r>
              <a:rPr lang="en-US" dirty="0" err="1" smtClean="0"/>
              <a:t>pretium</a:t>
            </a:r>
            <a:r>
              <a:rPr lang="en-US" dirty="0" smtClean="0"/>
              <a:t>.</a:t>
            </a:r>
          </a:p>
        </p:txBody>
      </p:sp>
      <p:sp>
        <p:nvSpPr>
          <p:cNvPr id="35" name="Text Placeholder 25"/>
          <p:cNvSpPr>
            <a:spLocks noGrp="1"/>
          </p:cNvSpPr>
          <p:nvPr>
            <p:ph type="body" sz="quarter" idx="20" hasCustomPrompt="1"/>
          </p:nvPr>
        </p:nvSpPr>
        <p:spPr>
          <a:xfrm>
            <a:off x="9461047" y="5525122"/>
            <a:ext cx="3720780" cy="609601"/>
          </a:xfrm>
          <a:prstGeom prst="rect">
            <a:avLst/>
          </a:prstGeom>
        </p:spPr>
        <p:txBody>
          <a:bodyPr wrap="square" lIns="0" tIns="180000" rIns="0" bIns="0" anchor="t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3200" b="0" i="1" spc="-151" baseline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78" indent="0">
              <a:buNone/>
              <a:defRPr/>
            </a:lvl2pPr>
            <a:lvl5pPr marL="1777912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Cicero, 45BC</a:t>
            </a:r>
          </a:p>
        </p:txBody>
      </p:sp>
      <p:sp>
        <p:nvSpPr>
          <p:cNvPr id="5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3250819" y="5525122"/>
            <a:ext cx="3690915" cy="609601"/>
          </a:xfrm>
          <a:prstGeom prst="rect">
            <a:avLst/>
          </a:prstGeom>
        </p:spPr>
        <p:txBody>
          <a:bodyPr wrap="square" lIns="0" tIns="180000" rIns="0" bIns="0" anchor="t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3200" b="0" i="1" spc="-151" baseline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78" indent="0">
              <a:buNone/>
              <a:defRPr/>
            </a:lvl2pPr>
            <a:lvl5pPr marL="1777912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Cicero, 45BC</a:t>
            </a:r>
          </a:p>
        </p:txBody>
      </p:sp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4"/>
            <a:ext cx="2076544" cy="74121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427" y="8223794"/>
            <a:ext cx="1036956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06114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alyz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/>
          <p:cNvGrpSpPr/>
          <p:nvPr userDrawn="1"/>
        </p:nvGrpSpPr>
        <p:grpSpPr>
          <a:xfrm>
            <a:off x="4977115" y="3355141"/>
            <a:ext cx="1461541" cy="255212"/>
            <a:chOff x="4977114" y="3355141"/>
            <a:chExt cx="1461541" cy="255212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4977114" y="3355141"/>
              <a:ext cx="1206329" cy="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2" name="Straight Connector 11"/>
            <p:cNvCxnSpPr/>
            <p:nvPr userDrawn="1"/>
          </p:nvCxnSpPr>
          <p:spPr>
            <a:xfrm>
              <a:off x="6183443" y="3355141"/>
              <a:ext cx="255212" cy="255212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36" name="Group 35"/>
          <p:cNvGrpSpPr/>
          <p:nvPr userDrawn="1"/>
        </p:nvGrpSpPr>
        <p:grpSpPr>
          <a:xfrm rot="10800000" flipH="1">
            <a:off x="4963181" y="5245881"/>
            <a:ext cx="1866955" cy="657494"/>
            <a:chOff x="5150967" y="3355141"/>
            <a:chExt cx="1488828" cy="157687"/>
          </a:xfrm>
        </p:grpSpPr>
        <p:cxnSp>
          <p:nvCxnSpPr>
            <p:cNvPr id="37" name="Straight Connector 36"/>
            <p:cNvCxnSpPr/>
            <p:nvPr userDrawn="1"/>
          </p:nvCxnSpPr>
          <p:spPr>
            <a:xfrm rot="10800000" flipH="1">
              <a:off x="5150967" y="3355141"/>
              <a:ext cx="1032476" cy="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8" name="Straight Connector 37"/>
            <p:cNvCxnSpPr/>
            <p:nvPr userDrawn="1"/>
          </p:nvCxnSpPr>
          <p:spPr>
            <a:xfrm rot="10800000" flipH="1" flipV="1">
              <a:off x="6183443" y="3355141"/>
              <a:ext cx="456352" cy="157687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41" name="Text Placeholder 15"/>
          <p:cNvSpPr>
            <a:spLocks noGrp="1"/>
          </p:cNvSpPr>
          <p:nvPr>
            <p:ph type="body" sz="quarter" idx="27" hasCustomPrompt="1"/>
          </p:nvPr>
        </p:nvSpPr>
        <p:spPr>
          <a:xfrm>
            <a:off x="711201" y="5452946"/>
            <a:ext cx="4010703" cy="1963854"/>
          </a:xfrm>
          <a:prstGeom prst="rect">
            <a:avLst/>
          </a:prstGeom>
        </p:spPr>
        <p:txBody>
          <a:bodyPr lIns="0" tIns="72000" rIns="0" bIns="0" numCol="1" spcCol="720000" anchor="t" anchorCtr="0">
            <a:normAutofit/>
          </a:bodyPr>
          <a:lstStyle>
            <a:lvl1pPr marL="0" indent="0" algn="r">
              <a:buNone/>
              <a:defRPr sz="2800" b="0" i="0" spc="-151" baseline="0">
                <a:solidFill>
                  <a:schemeClr val="bg2">
                    <a:lumMod val="25000"/>
                  </a:schemeClr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4444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33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12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Cum </a:t>
            </a:r>
            <a:r>
              <a:rPr lang="en-US" dirty="0" err="1" smtClean="0"/>
              <a:t>sociis</a:t>
            </a:r>
            <a:r>
              <a:rPr lang="en-US" dirty="0" smtClean="0"/>
              <a:t> </a:t>
            </a:r>
            <a:r>
              <a:rPr lang="en-US" dirty="0" err="1" smtClean="0"/>
              <a:t>natoque</a:t>
            </a:r>
            <a:r>
              <a:rPr lang="en-US" dirty="0" smtClean="0"/>
              <a:t> </a:t>
            </a:r>
            <a:r>
              <a:rPr lang="en-US" dirty="0" err="1" smtClean="0"/>
              <a:t>penatibus</a:t>
            </a:r>
            <a:r>
              <a:rPr lang="en-US" dirty="0" smtClean="0"/>
              <a:t> et </a:t>
            </a:r>
            <a:r>
              <a:rPr lang="en-US" dirty="0" err="1" smtClean="0"/>
              <a:t>magnis</a:t>
            </a:r>
            <a:r>
              <a:rPr lang="en-US" dirty="0" smtClean="0"/>
              <a:t> dis parturient.,</a:t>
            </a:r>
          </a:p>
        </p:txBody>
      </p:sp>
      <p:sp>
        <p:nvSpPr>
          <p:cNvPr id="42" name="Text Placeholder 15"/>
          <p:cNvSpPr>
            <a:spLocks noGrp="1"/>
          </p:cNvSpPr>
          <p:nvPr>
            <p:ph type="body" sz="quarter" idx="28" hasCustomPrompt="1"/>
          </p:nvPr>
        </p:nvSpPr>
        <p:spPr>
          <a:xfrm>
            <a:off x="11399735" y="5185718"/>
            <a:ext cx="4010703" cy="2031862"/>
          </a:xfrm>
          <a:prstGeom prst="rect">
            <a:avLst/>
          </a:prstGeom>
        </p:spPr>
        <p:txBody>
          <a:bodyPr lIns="0" tIns="72000" rIns="0" bIns="0" numCol="1" spcCol="720000" anchor="t" anchorCtr="0">
            <a:normAutofit/>
          </a:bodyPr>
          <a:lstStyle>
            <a:lvl1pPr marL="0" indent="0" algn="l">
              <a:buNone/>
              <a:defRPr sz="2600" b="0" i="0" spc="-151" baseline="0">
                <a:solidFill>
                  <a:schemeClr val="bg2">
                    <a:lumMod val="25000"/>
                  </a:schemeClr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4444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33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12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consectetuer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 Cum </a:t>
            </a:r>
            <a:r>
              <a:rPr lang="en-US" dirty="0" err="1" smtClean="0"/>
              <a:t>sociis</a:t>
            </a:r>
            <a:r>
              <a:rPr lang="en-US" dirty="0" smtClean="0"/>
              <a:t> </a:t>
            </a:r>
            <a:r>
              <a:rPr lang="en-US" dirty="0" err="1" smtClean="0"/>
              <a:t>natoque</a:t>
            </a:r>
            <a:r>
              <a:rPr lang="en-US" dirty="0" smtClean="0"/>
              <a:t> </a:t>
            </a:r>
            <a:r>
              <a:rPr lang="en-US" dirty="0" err="1" smtClean="0"/>
              <a:t>penatibus</a:t>
            </a:r>
            <a:r>
              <a:rPr lang="en-US" dirty="0" smtClean="0"/>
              <a:t> et </a:t>
            </a:r>
            <a:r>
              <a:rPr lang="en-US" dirty="0" err="1" smtClean="0"/>
              <a:t>magnis</a:t>
            </a:r>
            <a:r>
              <a:rPr lang="en-US" dirty="0" smtClean="0"/>
              <a:t> dis parturient </a:t>
            </a:r>
            <a:r>
              <a:rPr lang="en-US" dirty="0" err="1" smtClean="0"/>
              <a:t>montes</a:t>
            </a:r>
            <a:r>
              <a:rPr lang="en-US" dirty="0" smtClean="0"/>
              <a:t>, </a:t>
            </a:r>
            <a:r>
              <a:rPr lang="en-US" dirty="0" err="1" smtClean="0"/>
              <a:t>nascetur</a:t>
            </a:r>
            <a:r>
              <a:rPr lang="en-US" dirty="0" smtClean="0"/>
              <a:t> </a:t>
            </a:r>
            <a:r>
              <a:rPr lang="en-US" dirty="0" err="1" smtClean="0"/>
              <a:t>ridiculus</a:t>
            </a:r>
            <a:r>
              <a:rPr lang="en-US" dirty="0" smtClean="0"/>
              <a:t> mus.  </a:t>
            </a:r>
          </a:p>
        </p:txBody>
      </p:sp>
      <p:sp>
        <p:nvSpPr>
          <p:cNvPr id="43" name="Text Placeholder 15"/>
          <p:cNvSpPr>
            <a:spLocks noGrp="1"/>
          </p:cNvSpPr>
          <p:nvPr>
            <p:ph type="body" sz="quarter" idx="29" hasCustomPrompt="1"/>
          </p:nvPr>
        </p:nvSpPr>
        <p:spPr>
          <a:xfrm>
            <a:off x="11399735" y="2188520"/>
            <a:ext cx="4010703" cy="1892663"/>
          </a:xfrm>
          <a:prstGeom prst="rect">
            <a:avLst/>
          </a:prstGeom>
        </p:spPr>
        <p:txBody>
          <a:bodyPr lIns="0" tIns="72000" rIns="0" bIns="0" numCol="1" spcCol="720000" anchor="t" anchorCtr="0">
            <a:normAutofit/>
          </a:bodyPr>
          <a:lstStyle>
            <a:lvl1pPr marL="0" indent="0" algn="l">
              <a:buNone/>
              <a:defRPr sz="2800" b="0" i="0" spc="-151" baseline="0">
                <a:solidFill>
                  <a:schemeClr val="bg2">
                    <a:lumMod val="25000"/>
                  </a:schemeClr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4444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33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12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consectetuer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 Cum </a:t>
            </a:r>
            <a:r>
              <a:rPr lang="en-US" dirty="0" err="1" smtClean="0"/>
              <a:t>sociis</a:t>
            </a:r>
            <a:r>
              <a:rPr lang="en-US" dirty="0" smtClean="0"/>
              <a:t> </a:t>
            </a:r>
            <a:r>
              <a:rPr lang="en-US" dirty="0" err="1" smtClean="0"/>
              <a:t>natoque</a:t>
            </a:r>
            <a:r>
              <a:rPr lang="en-US" dirty="0" smtClean="0"/>
              <a:t>. </a:t>
            </a:r>
          </a:p>
        </p:txBody>
      </p:sp>
      <p:grpSp>
        <p:nvGrpSpPr>
          <p:cNvPr id="44" name="Group 43"/>
          <p:cNvGrpSpPr/>
          <p:nvPr userDrawn="1"/>
        </p:nvGrpSpPr>
        <p:grpSpPr>
          <a:xfrm flipH="1">
            <a:off x="9317514" y="3011918"/>
            <a:ext cx="1756889" cy="941658"/>
            <a:chOff x="5435972" y="3355141"/>
            <a:chExt cx="1401055" cy="225838"/>
          </a:xfrm>
        </p:grpSpPr>
        <p:cxnSp>
          <p:nvCxnSpPr>
            <p:cNvPr id="45" name="Straight Connector 44"/>
            <p:cNvCxnSpPr/>
            <p:nvPr userDrawn="1"/>
          </p:nvCxnSpPr>
          <p:spPr>
            <a:xfrm>
              <a:off x="5435972" y="3355141"/>
              <a:ext cx="747470" cy="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6" name="Straight Connector 45"/>
            <p:cNvCxnSpPr/>
            <p:nvPr userDrawn="1"/>
          </p:nvCxnSpPr>
          <p:spPr>
            <a:xfrm rot="10800000" flipH="1" flipV="1">
              <a:off x="6183443" y="3355141"/>
              <a:ext cx="653584" cy="225838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48" name="Text Placeholder 15"/>
          <p:cNvSpPr>
            <a:spLocks noGrp="1"/>
          </p:cNvSpPr>
          <p:nvPr>
            <p:ph type="body" sz="quarter" idx="30" hasCustomPrompt="1"/>
          </p:nvPr>
        </p:nvSpPr>
        <p:spPr>
          <a:xfrm>
            <a:off x="720002" y="1578919"/>
            <a:ext cx="4010703" cy="609600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 algn="r">
              <a:buNone/>
              <a:defRPr sz="2800" b="1" i="0" spc="-151" baseline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33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12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Science. Set Free. </a:t>
            </a:r>
          </a:p>
        </p:txBody>
      </p:sp>
      <p:sp>
        <p:nvSpPr>
          <p:cNvPr id="49" name="Text Placeholder 15"/>
          <p:cNvSpPr>
            <a:spLocks noGrp="1"/>
          </p:cNvSpPr>
          <p:nvPr>
            <p:ph type="body" sz="quarter" idx="31" hasCustomPrompt="1"/>
          </p:nvPr>
        </p:nvSpPr>
        <p:spPr>
          <a:xfrm>
            <a:off x="711201" y="2188519"/>
            <a:ext cx="4010703" cy="1892662"/>
          </a:xfrm>
          <a:prstGeom prst="rect">
            <a:avLst/>
          </a:prstGeom>
        </p:spPr>
        <p:txBody>
          <a:bodyPr lIns="0" tIns="72000" rIns="0" bIns="0" numCol="1" spcCol="720000" anchor="t" anchorCtr="0">
            <a:normAutofit/>
          </a:bodyPr>
          <a:lstStyle>
            <a:lvl1pPr marL="0" indent="0" algn="r">
              <a:buNone/>
              <a:defRPr sz="2800" b="0" i="0" spc="-151" baseline="0">
                <a:solidFill>
                  <a:schemeClr val="bg2">
                    <a:lumMod val="25000"/>
                  </a:schemeClr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4444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33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12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consectetuer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 Cum </a:t>
            </a:r>
            <a:r>
              <a:rPr lang="en-US" dirty="0" err="1" smtClean="0"/>
              <a:t>sociis</a:t>
            </a:r>
            <a:r>
              <a:rPr lang="en-US" dirty="0" smtClean="0"/>
              <a:t> </a:t>
            </a:r>
            <a:r>
              <a:rPr lang="en-US" dirty="0" err="1" smtClean="0"/>
              <a:t>natoque</a:t>
            </a:r>
            <a:r>
              <a:rPr lang="en-US" dirty="0" smtClean="0"/>
              <a:t>. </a:t>
            </a:r>
          </a:p>
        </p:txBody>
      </p:sp>
      <p:sp>
        <p:nvSpPr>
          <p:cNvPr id="50" name="Text Placeholder 15"/>
          <p:cNvSpPr>
            <a:spLocks noGrp="1"/>
          </p:cNvSpPr>
          <p:nvPr>
            <p:ph type="body" sz="quarter" idx="32" hasCustomPrompt="1"/>
          </p:nvPr>
        </p:nvSpPr>
        <p:spPr>
          <a:xfrm>
            <a:off x="720002" y="4843346"/>
            <a:ext cx="4010703" cy="609600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 algn="r">
              <a:buNone/>
              <a:defRPr sz="2800" b="1" i="0" spc="-151" baseline="0">
                <a:solidFill>
                  <a:schemeClr val="accent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33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12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Science. Set Free. </a:t>
            </a:r>
          </a:p>
        </p:txBody>
      </p:sp>
      <p:sp>
        <p:nvSpPr>
          <p:cNvPr id="51" name="Text Placeholder 15"/>
          <p:cNvSpPr>
            <a:spLocks noGrp="1"/>
          </p:cNvSpPr>
          <p:nvPr>
            <p:ph type="body" sz="quarter" idx="33" hasCustomPrompt="1"/>
          </p:nvPr>
        </p:nvSpPr>
        <p:spPr>
          <a:xfrm>
            <a:off x="11399735" y="1578919"/>
            <a:ext cx="4010703" cy="609600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 algn="l">
              <a:buNone/>
              <a:defRPr sz="2800" b="1" i="0" spc="-151" baseline="0">
                <a:solidFill>
                  <a:schemeClr val="accent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33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12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Science. Set Free. </a:t>
            </a:r>
          </a:p>
        </p:txBody>
      </p:sp>
      <p:grpSp>
        <p:nvGrpSpPr>
          <p:cNvPr id="52" name="Group 51"/>
          <p:cNvGrpSpPr/>
          <p:nvPr userDrawn="1"/>
        </p:nvGrpSpPr>
        <p:grpSpPr>
          <a:xfrm flipH="1" flipV="1">
            <a:off x="9814141" y="5741250"/>
            <a:ext cx="1260263" cy="405551"/>
            <a:chOff x="5533392" y="3355141"/>
            <a:chExt cx="905263" cy="255212"/>
          </a:xfrm>
        </p:grpSpPr>
        <p:cxnSp>
          <p:nvCxnSpPr>
            <p:cNvPr id="53" name="Straight Connector 52"/>
            <p:cNvCxnSpPr/>
            <p:nvPr userDrawn="1"/>
          </p:nvCxnSpPr>
          <p:spPr>
            <a:xfrm flipV="1">
              <a:off x="5533392" y="3355141"/>
              <a:ext cx="650050" cy="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54" name="Straight Connector 53"/>
            <p:cNvCxnSpPr/>
            <p:nvPr userDrawn="1"/>
          </p:nvCxnSpPr>
          <p:spPr>
            <a:xfrm>
              <a:off x="6183443" y="3355141"/>
              <a:ext cx="255212" cy="255212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57" name="Text Placeholder 15"/>
          <p:cNvSpPr>
            <a:spLocks noGrp="1"/>
          </p:cNvSpPr>
          <p:nvPr>
            <p:ph type="body" sz="quarter" idx="34" hasCustomPrompt="1"/>
          </p:nvPr>
        </p:nvSpPr>
        <p:spPr>
          <a:xfrm>
            <a:off x="11399735" y="4576118"/>
            <a:ext cx="4010703" cy="609600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 algn="l">
              <a:buNone/>
              <a:defRPr sz="2800" b="1" i="0" spc="-151" baseline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33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12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Science. Set Free. </a:t>
            </a:r>
          </a:p>
        </p:txBody>
      </p:sp>
      <p:pic>
        <p:nvPicPr>
          <p:cNvPr id="61" name="Picture 6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872" y="2701698"/>
            <a:ext cx="3258477" cy="3715808"/>
          </a:xfrm>
          <a:prstGeom prst="rect">
            <a:avLst/>
          </a:prstGeom>
        </p:spPr>
      </p:pic>
      <p:sp>
        <p:nvSpPr>
          <p:cNvPr id="28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200" y="408676"/>
            <a:ext cx="14699237" cy="1051824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5400" b="1" i="0" spc="-300" baseline="0">
                <a:solidFill>
                  <a:srgbClr val="2D3293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78" indent="0">
              <a:buNone/>
              <a:defRPr/>
            </a:lvl2pPr>
            <a:lvl5pPr marL="1777912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LOREM IPSUM DOLOR SIT</a:t>
            </a:r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0391" y="-389238"/>
            <a:ext cx="1481559" cy="222233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404053" y="7292052"/>
            <a:ext cx="1481559" cy="2222339"/>
          </a:xfrm>
          <a:prstGeom prst="rect">
            <a:avLst/>
          </a:prstGeom>
        </p:spPr>
      </p:pic>
      <p:sp>
        <p:nvSpPr>
          <p:cNvPr id="3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416032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3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4346222" y="8308222"/>
            <a:ext cx="10103556" cy="666445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1800" b="0" i="0" spc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smtClean="0"/>
              <a:t>'The publishing process and Open Access' - Workshop series for early career researchers - Luxembourg Institute of Health - 13/12/2017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752753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locks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7585" y="2"/>
            <a:ext cx="4628417" cy="9155111"/>
          </a:xfrm>
          <a:prstGeom prst="rect">
            <a:avLst/>
          </a:prstGeom>
        </p:spPr>
      </p:pic>
      <p:sp>
        <p:nvSpPr>
          <p:cNvPr id="5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200" y="552087"/>
            <a:ext cx="10210800" cy="908415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5400" b="1" i="0" spc="-300" baseline="0">
                <a:solidFill>
                  <a:srgbClr val="2D3293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78" indent="0">
              <a:buNone/>
              <a:defRPr/>
            </a:lvl2pPr>
            <a:lvl5pPr marL="1777912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LOREM IPSUM DOLOR SIT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18712068" y="3610626"/>
            <a:ext cx="96245" cy="58862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7625" tIns="47625" rIns="47625" bIns="47625" numCol="1" spcCol="38100" rtlCol="0" anchor="ctr">
            <a:spAutoFit/>
          </a:bodyPr>
          <a:lstStyle/>
          <a:p>
            <a:pPr marL="0" marR="0" indent="0" algn="ctr" defTabSz="54767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13821975" y="-500296"/>
            <a:ext cx="1933731" cy="2934324"/>
          </a:xfrm>
          <a:prstGeom prst="rect">
            <a:avLst/>
          </a:prstGeom>
        </p:spPr>
      </p:pic>
      <p:sp>
        <p:nvSpPr>
          <p:cNvPr id="17" name="Text Placeholder 15"/>
          <p:cNvSpPr>
            <a:spLocks noGrp="1"/>
          </p:cNvSpPr>
          <p:nvPr>
            <p:ph type="body" sz="quarter" idx="27" hasCustomPrompt="1"/>
          </p:nvPr>
        </p:nvSpPr>
        <p:spPr>
          <a:xfrm>
            <a:off x="711201" y="2167249"/>
            <a:ext cx="4851400" cy="2032000"/>
          </a:xfrm>
          <a:prstGeom prst="rect">
            <a:avLst/>
          </a:prstGeom>
        </p:spPr>
        <p:txBody>
          <a:bodyPr lIns="108000" tIns="108000" rIns="108000" bIns="108000" numCol="1" spcCol="720000" anchor="t" anchorCtr="0">
            <a:normAutofit/>
          </a:bodyPr>
          <a:lstStyle>
            <a:lvl1pPr marL="0" indent="0" algn="l">
              <a:buNone/>
              <a:defRPr sz="2800" b="0" i="0" spc="-151" baseline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4444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33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12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consectetuer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 </a:t>
            </a:r>
            <a:r>
              <a:rPr lang="en-US" dirty="0" err="1" smtClean="0"/>
              <a:t>Aenean</a:t>
            </a:r>
            <a:r>
              <a:rPr lang="en-US" dirty="0" smtClean="0"/>
              <a:t> </a:t>
            </a:r>
            <a:r>
              <a:rPr lang="en-US" dirty="0" err="1" smtClean="0"/>
              <a:t>commodo</a:t>
            </a:r>
            <a:r>
              <a:rPr lang="en-US" dirty="0" smtClean="0"/>
              <a:t> ligula </a:t>
            </a:r>
            <a:r>
              <a:rPr lang="en-US" dirty="0" err="1" smtClean="0"/>
              <a:t>eget</a:t>
            </a:r>
            <a:r>
              <a:rPr lang="en-US" dirty="0" smtClean="0"/>
              <a:t> dolor. </a:t>
            </a:r>
          </a:p>
        </p:txBody>
      </p:sp>
      <p:sp>
        <p:nvSpPr>
          <p:cNvPr id="33" name="Text Placeholder 15"/>
          <p:cNvSpPr>
            <a:spLocks noGrp="1"/>
          </p:cNvSpPr>
          <p:nvPr>
            <p:ph type="body" sz="quarter" idx="28" hasCustomPrompt="1"/>
          </p:nvPr>
        </p:nvSpPr>
        <p:spPr>
          <a:xfrm>
            <a:off x="6070600" y="2167249"/>
            <a:ext cx="4851400" cy="2032000"/>
          </a:xfrm>
          <a:prstGeom prst="rect">
            <a:avLst/>
          </a:prstGeom>
        </p:spPr>
        <p:txBody>
          <a:bodyPr lIns="108000" tIns="108000" rIns="108000" bIns="108000" numCol="1" spcCol="720000" anchor="t" anchorCtr="0">
            <a:normAutofit/>
          </a:bodyPr>
          <a:lstStyle>
            <a:lvl1pPr marL="0" indent="0" algn="l">
              <a:buNone/>
              <a:defRPr sz="2800" b="0" i="0" spc="-151" baseline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4444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33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12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consectetuer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 </a:t>
            </a:r>
            <a:r>
              <a:rPr lang="en-US" dirty="0" err="1" smtClean="0"/>
              <a:t>Aenean</a:t>
            </a:r>
            <a:r>
              <a:rPr lang="en-US" dirty="0" smtClean="0"/>
              <a:t> </a:t>
            </a:r>
            <a:r>
              <a:rPr lang="en-US" dirty="0" err="1" smtClean="0"/>
              <a:t>commodo</a:t>
            </a:r>
            <a:r>
              <a:rPr lang="en-US" dirty="0" smtClean="0"/>
              <a:t> ligula </a:t>
            </a:r>
            <a:r>
              <a:rPr lang="en-US" dirty="0" err="1" smtClean="0"/>
              <a:t>eget</a:t>
            </a:r>
            <a:r>
              <a:rPr lang="en-US" dirty="0" smtClean="0"/>
              <a:t>. 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711201" y="1907658"/>
            <a:ext cx="4851401" cy="434734"/>
          </a:xfrm>
          <a:prstGeom prst="rect">
            <a:avLst/>
          </a:prstGeom>
          <a:solidFill>
            <a:schemeClr val="accent1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7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8" name="Rectangle 37"/>
          <p:cNvSpPr/>
          <p:nvPr userDrawn="1"/>
        </p:nvSpPr>
        <p:spPr>
          <a:xfrm>
            <a:off x="6070601" y="1907658"/>
            <a:ext cx="4851401" cy="434734"/>
          </a:xfrm>
          <a:prstGeom prst="rect">
            <a:avLst/>
          </a:prstGeom>
          <a:solidFill>
            <a:schemeClr val="accent2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7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9" name="Rectangle 38"/>
          <p:cNvSpPr/>
          <p:nvPr userDrawn="1"/>
        </p:nvSpPr>
        <p:spPr>
          <a:xfrm>
            <a:off x="711201" y="4403849"/>
            <a:ext cx="4851401" cy="43473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7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0" name="Rectangle 39"/>
          <p:cNvSpPr/>
          <p:nvPr userDrawn="1"/>
        </p:nvSpPr>
        <p:spPr>
          <a:xfrm>
            <a:off x="6070601" y="4403849"/>
            <a:ext cx="4851401" cy="434734"/>
          </a:xfrm>
          <a:prstGeom prst="rect">
            <a:avLst/>
          </a:prstGeom>
          <a:solidFill>
            <a:schemeClr val="accent6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7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1" name="Text Placeholder 15"/>
          <p:cNvSpPr>
            <a:spLocks noGrp="1"/>
          </p:cNvSpPr>
          <p:nvPr>
            <p:ph type="body" sz="quarter" idx="29" hasCustomPrompt="1"/>
          </p:nvPr>
        </p:nvSpPr>
        <p:spPr>
          <a:xfrm>
            <a:off x="711201" y="4661079"/>
            <a:ext cx="4851400" cy="2032000"/>
          </a:xfrm>
          <a:prstGeom prst="rect">
            <a:avLst/>
          </a:prstGeom>
        </p:spPr>
        <p:txBody>
          <a:bodyPr lIns="108000" tIns="108000" rIns="108000" bIns="108000" numCol="1" spcCol="720000" anchor="t" anchorCtr="0">
            <a:normAutofit/>
          </a:bodyPr>
          <a:lstStyle>
            <a:lvl1pPr marL="0" indent="0" algn="l">
              <a:buNone/>
              <a:defRPr sz="2800" b="0" i="0" spc="-151" baseline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4444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33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12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l-GR" dirty="0" smtClean="0"/>
              <a:t>Ι</a:t>
            </a:r>
            <a:r>
              <a:rPr lang="en-US" dirty="0" err="1" smtClean="0"/>
              <a:t>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consectetuer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 </a:t>
            </a:r>
            <a:r>
              <a:rPr lang="en-US" dirty="0" err="1" smtClean="0"/>
              <a:t>Aenean</a:t>
            </a:r>
            <a:r>
              <a:rPr lang="en-US" dirty="0" smtClean="0"/>
              <a:t> ligula </a:t>
            </a:r>
            <a:r>
              <a:rPr lang="en-US" dirty="0" err="1" smtClean="0"/>
              <a:t>eget</a:t>
            </a:r>
            <a:r>
              <a:rPr lang="en-US" dirty="0" smtClean="0"/>
              <a:t> dolor. </a:t>
            </a:r>
          </a:p>
        </p:txBody>
      </p:sp>
      <p:sp>
        <p:nvSpPr>
          <p:cNvPr id="42" name="Text Placeholder 15"/>
          <p:cNvSpPr>
            <a:spLocks noGrp="1"/>
          </p:cNvSpPr>
          <p:nvPr>
            <p:ph type="body" sz="quarter" idx="30" hasCustomPrompt="1"/>
          </p:nvPr>
        </p:nvSpPr>
        <p:spPr>
          <a:xfrm>
            <a:off x="6070600" y="4661079"/>
            <a:ext cx="4851400" cy="2032000"/>
          </a:xfrm>
          <a:prstGeom prst="rect">
            <a:avLst/>
          </a:prstGeom>
        </p:spPr>
        <p:txBody>
          <a:bodyPr lIns="108000" tIns="108000" rIns="108000" bIns="108000" numCol="1" spcCol="720000" anchor="t" anchorCtr="0">
            <a:normAutofit/>
          </a:bodyPr>
          <a:lstStyle>
            <a:lvl1pPr marL="0" indent="0" algn="l">
              <a:buNone/>
              <a:defRPr sz="2800" b="0" i="0" spc="-151" baseline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4444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33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12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consectetuer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 </a:t>
            </a:r>
            <a:r>
              <a:rPr lang="en-US" dirty="0" err="1" smtClean="0"/>
              <a:t>Aenean</a:t>
            </a:r>
            <a:r>
              <a:rPr lang="en-US" dirty="0" smtClean="0"/>
              <a:t> </a:t>
            </a:r>
            <a:r>
              <a:rPr lang="en-US" dirty="0" err="1" smtClean="0"/>
              <a:t>commodo</a:t>
            </a:r>
            <a:r>
              <a:rPr lang="en-US" dirty="0" smtClean="0"/>
              <a:t> ligula dolor.</a:t>
            </a:r>
            <a:r>
              <a:rPr lang="el-GR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</a:t>
            </a:r>
          </a:p>
        </p:txBody>
      </p:sp>
      <p:pic>
        <p:nvPicPr>
          <p:cNvPr id="44" name="Picture 4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4"/>
            <a:ext cx="2076544" cy="74121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427" y="8223794"/>
            <a:ext cx="1036956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0029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200" y="355600"/>
            <a:ext cx="14826237" cy="1104900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5400" b="1" i="0" spc="-300" baseline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78" indent="0">
              <a:buNone/>
              <a:defRPr/>
            </a:lvl2pPr>
            <a:lvl5pPr marL="1777912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LOREM IPSUM </a:t>
            </a:r>
            <a:r>
              <a:rPr lang="el-GR" dirty="0" smtClean="0"/>
              <a:t>- 3</a:t>
            </a:r>
            <a:r>
              <a:rPr lang="en-US" dirty="0" smtClean="0"/>
              <a:t> Boxes</a:t>
            </a: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4"/>
            <a:ext cx="2076544" cy="741219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18712068" y="3610626"/>
            <a:ext cx="96245" cy="58862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7625" tIns="47625" rIns="47625" bIns="47625" numCol="1" spcCol="38100" rtlCol="0" anchor="ctr">
            <a:spAutoFit/>
          </a:bodyPr>
          <a:lstStyle/>
          <a:p>
            <a:pPr marL="0" marR="0" indent="0" algn="ctr" defTabSz="54767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13821975" y="-500296"/>
            <a:ext cx="1933731" cy="2934324"/>
          </a:xfrm>
          <a:prstGeom prst="rect">
            <a:avLst/>
          </a:prstGeom>
        </p:spPr>
      </p:pic>
      <p:sp>
        <p:nvSpPr>
          <p:cNvPr id="31" name="Rectangle 30"/>
          <p:cNvSpPr/>
          <p:nvPr userDrawn="1"/>
        </p:nvSpPr>
        <p:spPr>
          <a:xfrm>
            <a:off x="711201" y="1806365"/>
            <a:ext cx="4532131" cy="434734"/>
          </a:xfrm>
          <a:prstGeom prst="rect">
            <a:avLst/>
          </a:prstGeom>
          <a:solidFill>
            <a:schemeClr val="accent1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7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6" name="Rectangle 35"/>
          <p:cNvSpPr/>
          <p:nvPr userDrawn="1"/>
        </p:nvSpPr>
        <p:spPr>
          <a:xfrm>
            <a:off x="5861935" y="1806365"/>
            <a:ext cx="4532131" cy="434734"/>
          </a:xfrm>
          <a:prstGeom prst="rect">
            <a:avLst/>
          </a:prstGeom>
          <a:solidFill>
            <a:schemeClr val="accent2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7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1" name="Rectangle 40"/>
          <p:cNvSpPr/>
          <p:nvPr userDrawn="1"/>
        </p:nvSpPr>
        <p:spPr>
          <a:xfrm>
            <a:off x="11012669" y="1806365"/>
            <a:ext cx="4532131" cy="434734"/>
          </a:xfrm>
          <a:prstGeom prst="rect">
            <a:avLst/>
          </a:prstGeom>
          <a:solidFill>
            <a:schemeClr val="accent4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7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2" name="Rectangle 41"/>
          <p:cNvSpPr/>
          <p:nvPr userDrawn="1"/>
        </p:nvSpPr>
        <p:spPr>
          <a:xfrm>
            <a:off x="711201" y="6825212"/>
            <a:ext cx="4532131" cy="434734"/>
          </a:xfrm>
          <a:prstGeom prst="rect">
            <a:avLst/>
          </a:prstGeom>
          <a:solidFill>
            <a:schemeClr val="accent1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7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3" name="Rectangle 42"/>
          <p:cNvSpPr/>
          <p:nvPr userDrawn="1"/>
        </p:nvSpPr>
        <p:spPr>
          <a:xfrm>
            <a:off x="5861935" y="6824568"/>
            <a:ext cx="4532131" cy="434734"/>
          </a:xfrm>
          <a:prstGeom prst="rect">
            <a:avLst/>
          </a:prstGeom>
          <a:solidFill>
            <a:schemeClr val="accent2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7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4" name="Rectangle 43"/>
          <p:cNvSpPr/>
          <p:nvPr userDrawn="1"/>
        </p:nvSpPr>
        <p:spPr>
          <a:xfrm>
            <a:off x="11012669" y="6824567"/>
            <a:ext cx="4532131" cy="434734"/>
          </a:xfrm>
          <a:prstGeom prst="rect">
            <a:avLst/>
          </a:prstGeom>
          <a:solidFill>
            <a:schemeClr val="accent4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7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8" name="Text Placeholder 15"/>
          <p:cNvSpPr>
            <a:spLocks noGrp="1"/>
          </p:cNvSpPr>
          <p:nvPr>
            <p:ph type="body" sz="quarter" idx="27" hasCustomPrompt="1"/>
          </p:nvPr>
        </p:nvSpPr>
        <p:spPr>
          <a:xfrm>
            <a:off x="711201" y="3229338"/>
            <a:ext cx="4532131" cy="3538870"/>
          </a:xfrm>
          <a:prstGeom prst="rect">
            <a:avLst/>
          </a:prstGeom>
        </p:spPr>
        <p:txBody>
          <a:bodyPr lIns="108000" tIns="108000" rIns="108000" bIns="108000" numCol="1" spcCol="720000" anchor="t" anchorCtr="0">
            <a:normAutofit/>
          </a:bodyPr>
          <a:lstStyle>
            <a:lvl1pPr marL="0" indent="0" algn="ctr">
              <a:buNone/>
              <a:defRPr sz="2400" b="0" i="0" spc="-151" baseline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4444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33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12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Maecenas </a:t>
            </a:r>
            <a:r>
              <a:rPr lang="en-US" dirty="0" err="1" smtClean="0"/>
              <a:t>nec</a:t>
            </a:r>
            <a:r>
              <a:rPr lang="en-US" dirty="0" smtClean="0"/>
              <a:t> </a:t>
            </a:r>
            <a:r>
              <a:rPr lang="en-US" dirty="0" err="1" smtClean="0"/>
              <a:t>odio</a:t>
            </a:r>
            <a:r>
              <a:rPr lang="en-US" dirty="0" smtClean="0"/>
              <a:t> et ante </a:t>
            </a:r>
            <a:r>
              <a:rPr lang="en-US" dirty="0" err="1" smtClean="0"/>
              <a:t>tincidunt</a:t>
            </a:r>
            <a:r>
              <a:rPr lang="en-US" dirty="0" smtClean="0"/>
              <a:t> tempus. </a:t>
            </a:r>
            <a:r>
              <a:rPr lang="en-US" dirty="0" err="1" smtClean="0"/>
              <a:t>Donec</a:t>
            </a:r>
            <a:r>
              <a:rPr lang="en-US" dirty="0" smtClean="0"/>
              <a:t> vitae </a:t>
            </a:r>
            <a:r>
              <a:rPr lang="en-US" dirty="0" err="1" smtClean="0"/>
              <a:t>sapien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libero </a:t>
            </a:r>
            <a:r>
              <a:rPr lang="en-US" dirty="0" err="1" smtClean="0"/>
              <a:t>venenatis</a:t>
            </a:r>
            <a:r>
              <a:rPr lang="en-US" dirty="0" smtClean="0"/>
              <a:t> </a:t>
            </a:r>
            <a:r>
              <a:rPr lang="en-US" dirty="0" err="1" smtClean="0"/>
              <a:t>faucibus</a:t>
            </a:r>
            <a:r>
              <a:rPr lang="en-US" dirty="0" smtClean="0"/>
              <a:t>. </a:t>
            </a:r>
            <a:r>
              <a:rPr lang="en-US" dirty="0" err="1" smtClean="0"/>
              <a:t>Nullam</a:t>
            </a:r>
            <a:r>
              <a:rPr lang="en-US" dirty="0" smtClean="0"/>
              <a:t> </a:t>
            </a:r>
            <a:r>
              <a:rPr lang="en-US" dirty="0" err="1" smtClean="0"/>
              <a:t>quis</a:t>
            </a:r>
            <a:r>
              <a:rPr lang="en-US" dirty="0" smtClean="0"/>
              <a:t> ante. </a:t>
            </a:r>
            <a:r>
              <a:rPr lang="en-US" dirty="0" err="1" smtClean="0"/>
              <a:t>Etiam</a:t>
            </a:r>
            <a:r>
              <a:rPr lang="en-US" dirty="0" smtClean="0"/>
              <a:t> sit </a:t>
            </a:r>
            <a:r>
              <a:rPr lang="en-US" dirty="0" err="1" smtClean="0"/>
              <a:t>amet</a:t>
            </a:r>
            <a:r>
              <a:rPr lang="en-US" dirty="0" smtClean="0"/>
              <a:t> </a:t>
            </a:r>
            <a:r>
              <a:rPr lang="en-US" dirty="0" err="1" smtClean="0"/>
              <a:t>orci</a:t>
            </a:r>
            <a:r>
              <a:rPr lang="en-US" dirty="0" smtClean="0"/>
              <a:t> </a:t>
            </a:r>
            <a:r>
              <a:rPr lang="en-US" dirty="0" err="1" smtClean="0"/>
              <a:t>eget</a:t>
            </a:r>
            <a:r>
              <a:rPr lang="en-US" dirty="0" smtClean="0"/>
              <a:t> </a:t>
            </a:r>
            <a:r>
              <a:rPr lang="en-US" dirty="0" err="1" smtClean="0"/>
              <a:t>eros</a:t>
            </a:r>
            <a:r>
              <a:rPr lang="en-US" dirty="0" smtClean="0"/>
              <a:t> </a:t>
            </a:r>
            <a:r>
              <a:rPr lang="en-US" dirty="0" err="1" smtClean="0"/>
              <a:t>faucibus</a:t>
            </a:r>
            <a:r>
              <a:rPr lang="en-US" dirty="0" smtClean="0"/>
              <a:t> </a:t>
            </a:r>
            <a:r>
              <a:rPr lang="en-US" dirty="0" err="1" smtClean="0"/>
              <a:t>tincidunt</a:t>
            </a:r>
            <a:r>
              <a:rPr lang="en-US" dirty="0" smtClean="0"/>
              <a:t>. </a:t>
            </a:r>
            <a:r>
              <a:rPr lang="en-US" dirty="0" err="1" smtClean="0"/>
              <a:t>Duis</a:t>
            </a:r>
            <a:r>
              <a:rPr lang="en-US" dirty="0" smtClean="0"/>
              <a:t> </a:t>
            </a:r>
            <a:r>
              <a:rPr lang="en-US" dirty="0" err="1" smtClean="0"/>
              <a:t>leo</a:t>
            </a:r>
            <a:r>
              <a:rPr lang="en-US" dirty="0" smtClean="0"/>
              <a:t>.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fringilla</a:t>
            </a:r>
            <a:r>
              <a:rPr lang="en-US" dirty="0" smtClean="0"/>
              <a:t> </a:t>
            </a:r>
            <a:r>
              <a:rPr lang="en-US" dirty="0" err="1" smtClean="0"/>
              <a:t>mauris</a:t>
            </a:r>
            <a:r>
              <a:rPr lang="en-US" dirty="0" smtClean="0"/>
              <a:t> sit </a:t>
            </a:r>
            <a:r>
              <a:rPr lang="en-US" dirty="0" err="1" smtClean="0"/>
              <a:t>amet</a:t>
            </a:r>
            <a:r>
              <a:rPr lang="en-US" dirty="0" smtClean="0"/>
              <a:t> </a:t>
            </a:r>
            <a:r>
              <a:rPr lang="en-US" dirty="0" err="1" smtClean="0"/>
              <a:t>nibh</a:t>
            </a:r>
            <a:r>
              <a:rPr lang="en-US" dirty="0" smtClean="0"/>
              <a:t>. </a:t>
            </a:r>
            <a:r>
              <a:rPr lang="en-US" dirty="0" err="1" smtClean="0"/>
              <a:t>Donec</a:t>
            </a:r>
            <a:r>
              <a:rPr lang="en-US" dirty="0" smtClean="0"/>
              <a:t> </a:t>
            </a:r>
            <a:r>
              <a:rPr lang="en-US" dirty="0" err="1" smtClean="0"/>
              <a:t>sodales</a:t>
            </a:r>
            <a:r>
              <a:rPr lang="en-US" dirty="0" smtClean="0"/>
              <a:t> </a:t>
            </a:r>
            <a:r>
              <a:rPr lang="en-US" dirty="0" err="1" smtClean="0"/>
              <a:t>sagittis</a:t>
            </a:r>
            <a:r>
              <a:rPr lang="en-US" dirty="0" smtClean="0"/>
              <a:t> magna.</a:t>
            </a:r>
            <a:r>
              <a:rPr lang="el-GR" dirty="0" smtClean="0"/>
              <a:t> </a:t>
            </a:r>
            <a:r>
              <a:rPr lang="en-US" dirty="0" smtClean="0"/>
              <a:t>Maecenas </a:t>
            </a:r>
            <a:r>
              <a:rPr lang="en-US" dirty="0" err="1" smtClean="0"/>
              <a:t>nec</a:t>
            </a:r>
            <a:r>
              <a:rPr lang="en-US" dirty="0" smtClean="0"/>
              <a:t> </a:t>
            </a:r>
            <a:r>
              <a:rPr lang="en-US" dirty="0" err="1" smtClean="0"/>
              <a:t>odio</a:t>
            </a:r>
            <a:r>
              <a:rPr lang="en-US" dirty="0" smtClean="0"/>
              <a:t> et ante </a:t>
            </a:r>
            <a:r>
              <a:rPr lang="en-US" dirty="0" err="1" smtClean="0"/>
              <a:t>tincidunt</a:t>
            </a:r>
            <a:r>
              <a:rPr lang="en-US" dirty="0" smtClean="0"/>
              <a:t> tempus. </a:t>
            </a:r>
            <a:r>
              <a:rPr lang="en-US" dirty="0" err="1" smtClean="0"/>
              <a:t>Donec</a:t>
            </a:r>
            <a:r>
              <a:rPr lang="en-US" dirty="0" smtClean="0"/>
              <a:t> vitae </a:t>
            </a:r>
            <a:r>
              <a:rPr lang="en-US" dirty="0" err="1" smtClean="0"/>
              <a:t>sapien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libero </a:t>
            </a:r>
            <a:r>
              <a:rPr lang="en-US" dirty="0" err="1" smtClean="0"/>
              <a:t>venenatis</a:t>
            </a:r>
            <a:r>
              <a:rPr lang="en-US" dirty="0" smtClean="0"/>
              <a:t> </a:t>
            </a:r>
            <a:r>
              <a:rPr lang="en-US" dirty="0" err="1" smtClean="0"/>
              <a:t>faucibus</a:t>
            </a:r>
            <a:r>
              <a:rPr lang="en-US" dirty="0" smtClean="0"/>
              <a:t>. </a:t>
            </a:r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28" hasCustomPrompt="1"/>
          </p:nvPr>
        </p:nvSpPr>
        <p:spPr>
          <a:xfrm>
            <a:off x="711201" y="2430866"/>
            <a:ext cx="4532132" cy="668336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5400" b="1" i="0" spc="-151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78" indent="0">
              <a:buNone/>
              <a:defRPr/>
            </a:lvl2pPr>
            <a:lvl5pPr marL="1777912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Option 1</a:t>
            </a:r>
          </a:p>
        </p:txBody>
      </p:sp>
      <p:sp>
        <p:nvSpPr>
          <p:cNvPr id="50" name="Text Placeholder 15"/>
          <p:cNvSpPr>
            <a:spLocks noGrp="1"/>
          </p:cNvSpPr>
          <p:nvPr>
            <p:ph type="body" sz="quarter" idx="29" hasCustomPrompt="1"/>
          </p:nvPr>
        </p:nvSpPr>
        <p:spPr>
          <a:xfrm>
            <a:off x="5861933" y="3229338"/>
            <a:ext cx="4532131" cy="3538870"/>
          </a:xfrm>
          <a:prstGeom prst="rect">
            <a:avLst/>
          </a:prstGeom>
        </p:spPr>
        <p:txBody>
          <a:bodyPr lIns="108000" tIns="108000" rIns="108000" bIns="108000" numCol="1" spcCol="720000" anchor="t" anchorCtr="0">
            <a:normAutofit/>
          </a:bodyPr>
          <a:lstStyle>
            <a:lvl1pPr marL="0" indent="0" algn="ctr">
              <a:buNone/>
              <a:defRPr sz="2400" b="0" i="0" spc="-151" baseline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4444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33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12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Maecenas </a:t>
            </a:r>
            <a:r>
              <a:rPr lang="en-US" dirty="0" err="1" smtClean="0"/>
              <a:t>nec</a:t>
            </a:r>
            <a:r>
              <a:rPr lang="en-US" dirty="0" smtClean="0"/>
              <a:t> </a:t>
            </a:r>
            <a:r>
              <a:rPr lang="en-US" dirty="0" err="1" smtClean="0"/>
              <a:t>odio</a:t>
            </a:r>
            <a:r>
              <a:rPr lang="en-US" dirty="0" smtClean="0"/>
              <a:t> et ante </a:t>
            </a:r>
            <a:r>
              <a:rPr lang="en-US" dirty="0" err="1" smtClean="0"/>
              <a:t>tincidunt</a:t>
            </a:r>
            <a:r>
              <a:rPr lang="en-US" dirty="0" smtClean="0"/>
              <a:t> tempus. </a:t>
            </a:r>
            <a:r>
              <a:rPr lang="en-US" dirty="0" err="1" smtClean="0"/>
              <a:t>Donec</a:t>
            </a:r>
            <a:r>
              <a:rPr lang="en-US" dirty="0" smtClean="0"/>
              <a:t> vitae </a:t>
            </a:r>
            <a:r>
              <a:rPr lang="en-US" dirty="0" err="1" smtClean="0"/>
              <a:t>sapien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libero </a:t>
            </a:r>
            <a:r>
              <a:rPr lang="en-US" dirty="0" err="1" smtClean="0"/>
              <a:t>venenatis</a:t>
            </a:r>
            <a:r>
              <a:rPr lang="en-US" dirty="0" smtClean="0"/>
              <a:t> </a:t>
            </a:r>
            <a:r>
              <a:rPr lang="en-US" dirty="0" err="1" smtClean="0"/>
              <a:t>faucibus</a:t>
            </a:r>
            <a:r>
              <a:rPr lang="en-US" dirty="0" smtClean="0"/>
              <a:t>. </a:t>
            </a:r>
            <a:r>
              <a:rPr lang="en-US" dirty="0" err="1" smtClean="0"/>
              <a:t>Nullam</a:t>
            </a:r>
            <a:r>
              <a:rPr lang="en-US" dirty="0" smtClean="0"/>
              <a:t> </a:t>
            </a:r>
            <a:r>
              <a:rPr lang="en-US" dirty="0" err="1" smtClean="0"/>
              <a:t>quis</a:t>
            </a:r>
            <a:r>
              <a:rPr lang="en-US" dirty="0" smtClean="0"/>
              <a:t> ante. </a:t>
            </a:r>
            <a:r>
              <a:rPr lang="en-US" dirty="0" err="1" smtClean="0"/>
              <a:t>Etiam</a:t>
            </a:r>
            <a:r>
              <a:rPr lang="en-US" dirty="0" smtClean="0"/>
              <a:t> sit </a:t>
            </a:r>
            <a:r>
              <a:rPr lang="en-US" dirty="0" err="1" smtClean="0"/>
              <a:t>amet</a:t>
            </a:r>
            <a:r>
              <a:rPr lang="en-US" dirty="0" smtClean="0"/>
              <a:t> </a:t>
            </a:r>
            <a:r>
              <a:rPr lang="en-US" dirty="0" err="1" smtClean="0"/>
              <a:t>orci</a:t>
            </a:r>
            <a:r>
              <a:rPr lang="en-US" dirty="0" smtClean="0"/>
              <a:t> </a:t>
            </a:r>
            <a:r>
              <a:rPr lang="en-US" dirty="0" err="1" smtClean="0"/>
              <a:t>eget</a:t>
            </a:r>
            <a:r>
              <a:rPr lang="en-US" dirty="0" smtClean="0"/>
              <a:t> </a:t>
            </a:r>
            <a:r>
              <a:rPr lang="en-US" dirty="0" err="1" smtClean="0"/>
              <a:t>eros</a:t>
            </a:r>
            <a:r>
              <a:rPr lang="en-US" dirty="0" smtClean="0"/>
              <a:t> </a:t>
            </a:r>
            <a:r>
              <a:rPr lang="en-US" dirty="0" err="1" smtClean="0"/>
              <a:t>faucibus</a:t>
            </a:r>
            <a:r>
              <a:rPr lang="en-US" dirty="0" smtClean="0"/>
              <a:t> </a:t>
            </a:r>
            <a:r>
              <a:rPr lang="en-US" dirty="0" err="1" smtClean="0"/>
              <a:t>tincidunt</a:t>
            </a:r>
            <a:r>
              <a:rPr lang="en-US" dirty="0" smtClean="0"/>
              <a:t>. </a:t>
            </a:r>
            <a:r>
              <a:rPr lang="en-US" dirty="0" err="1" smtClean="0"/>
              <a:t>Duis</a:t>
            </a:r>
            <a:r>
              <a:rPr lang="en-US" dirty="0" smtClean="0"/>
              <a:t> </a:t>
            </a:r>
            <a:r>
              <a:rPr lang="en-US" dirty="0" err="1" smtClean="0"/>
              <a:t>leo</a:t>
            </a:r>
            <a:r>
              <a:rPr lang="en-US" dirty="0" smtClean="0"/>
              <a:t>.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fringilla</a:t>
            </a:r>
            <a:r>
              <a:rPr lang="en-US" dirty="0" smtClean="0"/>
              <a:t> </a:t>
            </a:r>
            <a:r>
              <a:rPr lang="en-US" dirty="0" err="1" smtClean="0"/>
              <a:t>mauris</a:t>
            </a:r>
            <a:r>
              <a:rPr lang="en-US" dirty="0" smtClean="0"/>
              <a:t> sit </a:t>
            </a:r>
            <a:r>
              <a:rPr lang="en-US" dirty="0" err="1" smtClean="0"/>
              <a:t>amet</a:t>
            </a:r>
            <a:r>
              <a:rPr lang="en-US" dirty="0" smtClean="0"/>
              <a:t> </a:t>
            </a:r>
            <a:r>
              <a:rPr lang="en-US" dirty="0" err="1" smtClean="0"/>
              <a:t>nibh</a:t>
            </a:r>
            <a:r>
              <a:rPr lang="en-US" dirty="0" smtClean="0"/>
              <a:t>. </a:t>
            </a:r>
            <a:r>
              <a:rPr lang="en-US" dirty="0" err="1" smtClean="0"/>
              <a:t>Donec</a:t>
            </a:r>
            <a:r>
              <a:rPr lang="en-US" dirty="0" smtClean="0"/>
              <a:t> </a:t>
            </a:r>
            <a:r>
              <a:rPr lang="en-US" dirty="0" err="1" smtClean="0"/>
              <a:t>sodales</a:t>
            </a:r>
            <a:r>
              <a:rPr lang="en-US" dirty="0" smtClean="0"/>
              <a:t> </a:t>
            </a:r>
            <a:r>
              <a:rPr lang="en-US" dirty="0" err="1" smtClean="0"/>
              <a:t>sagittis</a:t>
            </a:r>
            <a:r>
              <a:rPr lang="en-US" dirty="0" smtClean="0"/>
              <a:t> magna.</a:t>
            </a:r>
            <a:r>
              <a:rPr lang="el-GR" dirty="0" smtClean="0"/>
              <a:t> </a:t>
            </a:r>
            <a:r>
              <a:rPr lang="en-US" dirty="0" smtClean="0"/>
              <a:t>Maecenas </a:t>
            </a:r>
            <a:r>
              <a:rPr lang="en-US" dirty="0" err="1" smtClean="0"/>
              <a:t>nec</a:t>
            </a:r>
            <a:r>
              <a:rPr lang="en-US" dirty="0" smtClean="0"/>
              <a:t> </a:t>
            </a:r>
            <a:r>
              <a:rPr lang="en-US" dirty="0" err="1" smtClean="0"/>
              <a:t>odio</a:t>
            </a:r>
            <a:r>
              <a:rPr lang="en-US" dirty="0" smtClean="0"/>
              <a:t> et ante </a:t>
            </a:r>
            <a:r>
              <a:rPr lang="en-US" dirty="0" err="1" smtClean="0"/>
              <a:t>tincidunt</a:t>
            </a:r>
            <a:r>
              <a:rPr lang="en-US" dirty="0" smtClean="0"/>
              <a:t> tempus. </a:t>
            </a:r>
            <a:r>
              <a:rPr lang="en-US" dirty="0" err="1" smtClean="0"/>
              <a:t>Donec</a:t>
            </a:r>
            <a:r>
              <a:rPr lang="en-US" dirty="0" smtClean="0"/>
              <a:t> vitae </a:t>
            </a:r>
            <a:r>
              <a:rPr lang="en-US" dirty="0" err="1" smtClean="0"/>
              <a:t>sapien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libero </a:t>
            </a:r>
            <a:r>
              <a:rPr lang="en-US" dirty="0" err="1" smtClean="0"/>
              <a:t>venenatis</a:t>
            </a:r>
            <a:r>
              <a:rPr lang="en-US" dirty="0" smtClean="0"/>
              <a:t> </a:t>
            </a:r>
            <a:r>
              <a:rPr lang="en-US" dirty="0" err="1" smtClean="0"/>
              <a:t>faucibus</a:t>
            </a:r>
            <a:r>
              <a:rPr lang="en-US" dirty="0" smtClean="0"/>
              <a:t>. </a:t>
            </a:r>
          </a:p>
        </p:txBody>
      </p:sp>
      <p:sp>
        <p:nvSpPr>
          <p:cNvPr id="51" name="Text Placeholder 25"/>
          <p:cNvSpPr>
            <a:spLocks noGrp="1"/>
          </p:cNvSpPr>
          <p:nvPr>
            <p:ph type="body" sz="quarter" idx="30" hasCustomPrompt="1"/>
          </p:nvPr>
        </p:nvSpPr>
        <p:spPr>
          <a:xfrm>
            <a:off x="5861934" y="2430866"/>
            <a:ext cx="4532132" cy="668336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5400" b="1" i="0" spc="-151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78" indent="0">
              <a:buNone/>
              <a:defRPr/>
            </a:lvl2pPr>
            <a:lvl5pPr marL="1777912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Option 2</a:t>
            </a:r>
          </a:p>
        </p:txBody>
      </p:sp>
      <p:sp>
        <p:nvSpPr>
          <p:cNvPr id="52" name="Text Placeholder 15"/>
          <p:cNvSpPr>
            <a:spLocks noGrp="1"/>
          </p:cNvSpPr>
          <p:nvPr>
            <p:ph type="body" sz="quarter" idx="31" hasCustomPrompt="1"/>
          </p:nvPr>
        </p:nvSpPr>
        <p:spPr>
          <a:xfrm>
            <a:off x="11012669" y="3229338"/>
            <a:ext cx="4532131" cy="3538870"/>
          </a:xfrm>
          <a:prstGeom prst="rect">
            <a:avLst/>
          </a:prstGeom>
        </p:spPr>
        <p:txBody>
          <a:bodyPr lIns="108000" tIns="108000" rIns="108000" bIns="108000" numCol="1" spcCol="720000" anchor="t" anchorCtr="0">
            <a:normAutofit/>
          </a:bodyPr>
          <a:lstStyle>
            <a:lvl1pPr marL="0" indent="0" algn="ctr">
              <a:buNone/>
              <a:defRPr sz="2400" b="0" i="0" spc="-151" baseline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4444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33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12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Maecenas </a:t>
            </a:r>
            <a:r>
              <a:rPr lang="en-US" dirty="0" err="1" smtClean="0"/>
              <a:t>nec</a:t>
            </a:r>
            <a:r>
              <a:rPr lang="en-US" dirty="0" smtClean="0"/>
              <a:t> </a:t>
            </a:r>
            <a:r>
              <a:rPr lang="en-US" dirty="0" err="1" smtClean="0"/>
              <a:t>odio</a:t>
            </a:r>
            <a:r>
              <a:rPr lang="en-US" dirty="0" smtClean="0"/>
              <a:t> et ante </a:t>
            </a:r>
            <a:r>
              <a:rPr lang="en-US" dirty="0" err="1" smtClean="0"/>
              <a:t>tincidunt</a:t>
            </a:r>
            <a:r>
              <a:rPr lang="en-US" dirty="0" smtClean="0"/>
              <a:t> tempus. </a:t>
            </a:r>
            <a:r>
              <a:rPr lang="en-US" dirty="0" err="1" smtClean="0"/>
              <a:t>Donec</a:t>
            </a:r>
            <a:r>
              <a:rPr lang="en-US" dirty="0" smtClean="0"/>
              <a:t> vitae </a:t>
            </a:r>
            <a:r>
              <a:rPr lang="en-US" dirty="0" err="1" smtClean="0"/>
              <a:t>sapien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libero </a:t>
            </a:r>
            <a:r>
              <a:rPr lang="en-US" dirty="0" err="1" smtClean="0"/>
              <a:t>venenatis</a:t>
            </a:r>
            <a:r>
              <a:rPr lang="en-US" dirty="0" smtClean="0"/>
              <a:t> </a:t>
            </a:r>
            <a:r>
              <a:rPr lang="en-US" dirty="0" err="1" smtClean="0"/>
              <a:t>faucibus</a:t>
            </a:r>
            <a:r>
              <a:rPr lang="en-US" dirty="0" smtClean="0"/>
              <a:t>. </a:t>
            </a:r>
            <a:r>
              <a:rPr lang="en-US" dirty="0" err="1" smtClean="0"/>
              <a:t>Nullam</a:t>
            </a:r>
            <a:r>
              <a:rPr lang="en-US" dirty="0" smtClean="0"/>
              <a:t> </a:t>
            </a:r>
            <a:r>
              <a:rPr lang="en-US" dirty="0" err="1" smtClean="0"/>
              <a:t>quis</a:t>
            </a:r>
            <a:r>
              <a:rPr lang="en-US" dirty="0" smtClean="0"/>
              <a:t> ante. </a:t>
            </a:r>
            <a:r>
              <a:rPr lang="en-US" dirty="0" err="1" smtClean="0"/>
              <a:t>Etiam</a:t>
            </a:r>
            <a:r>
              <a:rPr lang="en-US" dirty="0" smtClean="0"/>
              <a:t> sit </a:t>
            </a:r>
            <a:r>
              <a:rPr lang="en-US" dirty="0" err="1" smtClean="0"/>
              <a:t>amet</a:t>
            </a:r>
            <a:r>
              <a:rPr lang="en-US" dirty="0" smtClean="0"/>
              <a:t> </a:t>
            </a:r>
            <a:r>
              <a:rPr lang="en-US" dirty="0" err="1" smtClean="0"/>
              <a:t>orci</a:t>
            </a:r>
            <a:r>
              <a:rPr lang="en-US" dirty="0" smtClean="0"/>
              <a:t> </a:t>
            </a:r>
            <a:r>
              <a:rPr lang="en-US" dirty="0" err="1" smtClean="0"/>
              <a:t>eget</a:t>
            </a:r>
            <a:r>
              <a:rPr lang="en-US" dirty="0" smtClean="0"/>
              <a:t> </a:t>
            </a:r>
            <a:r>
              <a:rPr lang="en-US" dirty="0" err="1" smtClean="0"/>
              <a:t>eros</a:t>
            </a:r>
            <a:r>
              <a:rPr lang="en-US" dirty="0" smtClean="0"/>
              <a:t> </a:t>
            </a:r>
            <a:r>
              <a:rPr lang="en-US" dirty="0" err="1" smtClean="0"/>
              <a:t>faucibus</a:t>
            </a:r>
            <a:r>
              <a:rPr lang="en-US" dirty="0" smtClean="0"/>
              <a:t> </a:t>
            </a:r>
            <a:r>
              <a:rPr lang="en-US" dirty="0" err="1" smtClean="0"/>
              <a:t>tincidunt</a:t>
            </a:r>
            <a:r>
              <a:rPr lang="en-US" dirty="0" smtClean="0"/>
              <a:t>. </a:t>
            </a:r>
            <a:r>
              <a:rPr lang="en-US" dirty="0" err="1" smtClean="0"/>
              <a:t>Duis</a:t>
            </a:r>
            <a:r>
              <a:rPr lang="en-US" dirty="0" smtClean="0"/>
              <a:t> </a:t>
            </a:r>
            <a:r>
              <a:rPr lang="en-US" dirty="0" err="1" smtClean="0"/>
              <a:t>leo</a:t>
            </a:r>
            <a:r>
              <a:rPr lang="en-US" dirty="0" smtClean="0"/>
              <a:t>.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fringilla</a:t>
            </a:r>
            <a:r>
              <a:rPr lang="en-US" dirty="0" smtClean="0"/>
              <a:t> </a:t>
            </a:r>
            <a:r>
              <a:rPr lang="en-US" dirty="0" err="1" smtClean="0"/>
              <a:t>mauris</a:t>
            </a:r>
            <a:r>
              <a:rPr lang="en-US" dirty="0" smtClean="0"/>
              <a:t> sit </a:t>
            </a:r>
            <a:r>
              <a:rPr lang="en-US" dirty="0" err="1" smtClean="0"/>
              <a:t>amet</a:t>
            </a:r>
            <a:r>
              <a:rPr lang="en-US" dirty="0" smtClean="0"/>
              <a:t> </a:t>
            </a:r>
            <a:r>
              <a:rPr lang="en-US" dirty="0" err="1" smtClean="0"/>
              <a:t>nibh</a:t>
            </a:r>
            <a:r>
              <a:rPr lang="en-US" dirty="0" smtClean="0"/>
              <a:t>. </a:t>
            </a:r>
            <a:r>
              <a:rPr lang="en-US" dirty="0" err="1" smtClean="0"/>
              <a:t>Donec</a:t>
            </a:r>
            <a:r>
              <a:rPr lang="en-US" dirty="0" smtClean="0"/>
              <a:t> </a:t>
            </a:r>
            <a:r>
              <a:rPr lang="en-US" dirty="0" err="1" smtClean="0"/>
              <a:t>sodales</a:t>
            </a:r>
            <a:r>
              <a:rPr lang="en-US" dirty="0" smtClean="0"/>
              <a:t> </a:t>
            </a:r>
            <a:r>
              <a:rPr lang="en-US" dirty="0" err="1" smtClean="0"/>
              <a:t>sagittis</a:t>
            </a:r>
            <a:r>
              <a:rPr lang="en-US" dirty="0" smtClean="0"/>
              <a:t> magna.</a:t>
            </a:r>
            <a:r>
              <a:rPr lang="el-GR" dirty="0" smtClean="0"/>
              <a:t> </a:t>
            </a:r>
            <a:r>
              <a:rPr lang="en-US" dirty="0" smtClean="0"/>
              <a:t>Maecenas </a:t>
            </a:r>
            <a:r>
              <a:rPr lang="en-US" dirty="0" err="1" smtClean="0"/>
              <a:t>nec</a:t>
            </a:r>
            <a:r>
              <a:rPr lang="en-US" dirty="0" smtClean="0"/>
              <a:t> </a:t>
            </a:r>
            <a:r>
              <a:rPr lang="en-US" dirty="0" err="1" smtClean="0"/>
              <a:t>odio</a:t>
            </a:r>
            <a:r>
              <a:rPr lang="en-US" dirty="0" smtClean="0"/>
              <a:t> et ante </a:t>
            </a:r>
            <a:r>
              <a:rPr lang="en-US" dirty="0" err="1" smtClean="0"/>
              <a:t>tincidunt</a:t>
            </a:r>
            <a:r>
              <a:rPr lang="en-US" dirty="0" smtClean="0"/>
              <a:t> tempus. </a:t>
            </a:r>
            <a:r>
              <a:rPr lang="en-US" dirty="0" err="1" smtClean="0"/>
              <a:t>Donec</a:t>
            </a:r>
            <a:r>
              <a:rPr lang="en-US" dirty="0" smtClean="0"/>
              <a:t> vitae </a:t>
            </a:r>
            <a:r>
              <a:rPr lang="en-US" dirty="0" err="1" smtClean="0"/>
              <a:t>sapien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libero </a:t>
            </a:r>
            <a:r>
              <a:rPr lang="en-US" dirty="0" err="1" smtClean="0"/>
              <a:t>venenatis</a:t>
            </a:r>
            <a:r>
              <a:rPr lang="en-US" dirty="0" smtClean="0"/>
              <a:t> </a:t>
            </a:r>
            <a:r>
              <a:rPr lang="en-US" dirty="0" err="1" smtClean="0"/>
              <a:t>faucibus</a:t>
            </a:r>
            <a:r>
              <a:rPr lang="en-US" dirty="0" smtClean="0"/>
              <a:t>. </a:t>
            </a:r>
          </a:p>
        </p:txBody>
      </p:sp>
      <p:sp>
        <p:nvSpPr>
          <p:cNvPr id="53" name="Text Placeholder 25"/>
          <p:cNvSpPr>
            <a:spLocks noGrp="1"/>
          </p:cNvSpPr>
          <p:nvPr>
            <p:ph type="body" sz="quarter" idx="32" hasCustomPrompt="1"/>
          </p:nvPr>
        </p:nvSpPr>
        <p:spPr>
          <a:xfrm>
            <a:off x="11012669" y="2430866"/>
            <a:ext cx="4532132" cy="668336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5400" b="1" i="0" spc="-151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78" indent="0">
              <a:buNone/>
              <a:defRPr/>
            </a:lvl2pPr>
            <a:lvl5pPr marL="1777912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Option 3</a:t>
            </a:r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427" y="8223794"/>
            <a:ext cx="1036956" cy="720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0391" y="-389238"/>
            <a:ext cx="1481559" cy="222233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404053" y="7292052"/>
            <a:ext cx="1481559" cy="2222339"/>
          </a:xfrm>
          <a:prstGeom prst="rect">
            <a:avLst/>
          </a:prstGeom>
        </p:spPr>
      </p:pic>
      <p:sp>
        <p:nvSpPr>
          <p:cNvPr id="2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416032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6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4346222" y="8308222"/>
            <a:ext cx="10103556" cy="666445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1800" b="0" i="0" spc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smtClean="0"/>
              <a:t>'The publishing process and Open Access' - Workshop series for early career researchers - Luxembourg Institute of Health - 13/12/2017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743671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" y="2"/>
            <a:ext cx="16234573" cy="9145935"/>
          </a:xfrm>
          <a:prstGeom prst="rect">
            <a:avLst/>
          </a:prstGeom>
        </p:spPr>
      </p:pic>
      <p:sp>
        <p:nvSpPr>
          <p:cNvPr id="26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2476500" y="2590647"/>
            <a:ext cx="11303000" cy="2765234"/>
          </a:xfrm>
          <a:prstGeom prst="rect">
            <a:avLst/>
          </a:prstGeom>
        </p:spPr>
        <p:txBody>
          <a:bodyPr wrap="square" lIns="0" tIns="0" rIns="0" bIns="72000" anchor="b" anchorCtr="1">
            <a:normAutofit/>
          </a:bodyPr>
          <a:lstStyle>
            <a:lvl1pPr marL="0" indent="0" algn="ctr">
              <a:lnSpc>
                <a:spcPts val="9600"/>
              </a:lnSpc>
              <a:spcBef>
                <a:spcPts val="0"/>
              </a:spcBef>
              <a:buNone/>
              <a:defRPr sz="8800" b="1" i="0" spc="-300" baseline="0">
                <a:solidFill>
                  <a:srgbClr val="2D3293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78" indent="0">
              <a:buNone/>
              <a:defRPr/>
            </a:lvl2pPr>
            <a:lvl5pPr marL="1777912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THIS IS THE PRESENTATION TITLE</a:t>
            </a:r>
          </a:p>
        </p:txBody>
      </p:sp>
      <p:sp>
        <p:nvSpPr>
          <p:cNvPr id="29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2476500" y="5355883"/>
            <a:ext cx="11303000" cy="1561771"/>
          </a:xfrm>
          <a:prstGeom prst="rect">
            <a:avLst/>
          </a:prstGeom>
        </p:spPr>
        <p:txBody>
          <a:bodyPr wrap="square" lIns="0" tIns="72000" rIns="0" bIns="0"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4200" b="0" i="0" spc="-151">
                <a:solidFill>
                  <a:srgbClr val="4687E6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78" indent="0">
              <a:buNone/>
              <a:defRPr/>
            </a:lvl2pPr>
            <a:lvl5pPr marL="1777912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THIS IS THE SUBTITLE</a:t>
            </a:r>
          </a:p>
        </p:txBody>
      </p:sp>
      <p:sp>
        <p:nvSpPr>
          <p:cNvPr id="40" name="Text Placeholder 39"/>
          <p:cNvSpPr>
            <a:spLocks noGrp="1"/>
          </p:cNvSpPr>
          <p:nvPr>
            <p:ph type="body" sz="quarter" idx="16" hasCustomPrompt="1"/>
          </p:nvPr>
        </p:nvSpPr>
        <p:spPr>
          <a:xfrm>
            <a:off x="4176060" y="1498217"/>
            <a:ext cx="7901640" cy="3820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1">
            <a:normAutofit/>
          </a:bodyPr>
          <a:lstStyle>
            <a:lvl1pPr marL="0" indent="0" algn="r">
              <a:buNone/>
              <a:defRPr sz="3000" b="1" i="0" spc="-151">
                <a:solidFill>
                  <a:srgbClr val="2D3293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78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 smtClean="0"/>
              <a:t>Name Surname</a:t>
            </a:r>
            <a:endParaRPr lang="en-US" dirty="0"/>
          </a:p>
        </p:txBody>
      </p:sp>
      <p:sp>
        <p:nvSpPr>
          <p:cNvPr id="42" name="Text Placeholder 39"/>
          <p:cNvSpPr>
            <a:spLocks noGrp="1"/>
          </p:cNvSpPr>
          <p:nvPr>
            <p:ph type="body" sz="quarter" idx="17" hasCustomPrompt="1"/>
          </p:nvPr>
        </p:nvSpPr>
        <p:spPr>
          <a:xfrm>
            <a:off x="4176060" y="1880237"/>
            <a:ext cx="7901640" cy="40568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6000" rIns="0" bIns="0" anchor="t" anchorCtr="1">
            <a:normAutofit/>
          </a:bodyPr>
          <a:lstStyle>
            <a:lvl1pPr marL="0" indent="0" algn="ctr">
              <a:buNone/>
              <a:defRPr sz="2400" b="0" i="0" spc="-151">
                <a:solidFill>
                  <a:schemeClr val="accent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78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 smtClean="0"/>
              <a:t>University or </a:t>
            </a:r>
            <a:r>
              <a:rPr lang="en-US" dirty="0" err="1" smtClean="0"/>
              <a:t>Organisation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160" y="374218"/>
            <a:ext cx="967440" cy="96744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508881" y="8458973"/>
            <a:ext cx="860081" cy="307930"/>
          </a:xfrm>
          <a:prstGeom prst="rect">
            <a:avLst/>
          </a:prstGeom>
        </p:spPr>
      </p:pic>
      <p:grpSp>
        <p:nvGrpSpPr>
          <p:cNvPr id="54" name="Group 53"/>
          <p:cNvGrpSpPr/>
          <p:nvPr userDrawn="1"/>
        </p:nvGrpSpPr>
        <p:grpSpPr>
          <a:xfrm>
            <a:off x="11933564" y="8344670"/>
            <a:ext cx="2333859" cy="481060"/>
            <a:chOff x="11725043" y="8364911"/>
            <a:chExt cx="2333858" cy="481060"/>
          </a:xfrm>
        </p:grpSpPr>
        <p:pic>
          <p:nvPicPr>
            <p:cNvPr id="55" name="Picture 54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25043" y="8364911"/>
              <a:ext cx="577273" cy="481060"/>
            </a:xfrm>
            <a:prstGeom prst="rect">
              <a:avLst/>
            </a:prstGeom>
            <a:noFill/>
          </p:spPr>
        </p:pic>
        <p:sp>
          <p:nvSpPr>
            <p:cNvPr id="56" name="Title 1"/>
            <p:cNvSpPr txBox="1">
              <a:spLocks/>
            </p:cNvSpPr>
            <p:nvPr userDrawn="1"/>
          </p:nvSpPr>
          <p:spPr>
            <a:xfrm>
              <a:off x="12340417" y="8446825"/>
              <a:ext cx="1718484" cy="338554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</a:bodyPr>
            <a:lstStyle>
              <a:lvl1pPr algn="ctr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4800" b="0" i="0" kern="1200" spc="-150" baseline="0">
                  <a:solidFill>
                    <a:srgbClr val="2D3293"/>
                  </a:solidFill>
                  <a:latin typeface="Open Sans Light" charset="0"/>
                  <a:ea typeface="Open Sans Light" charset="0"/>
                  <a:cs typeface="Open Sans Light" charset="0"/>
                </a:defRPr>
              </a:lvl1pPr>
            </a:lstStyle>
            <a:p>
              <a:pPr algn="ctr"/>
              <a:r>
                <a:rPr lang="en-US" sz="2200" b="0" i="0" dirty="0" smtClean="0">
                  <a:latin typeface="Calibri" charset="0"/>
                  <a:ea typeface="Calibri" charset="0"/>
                  <a:cs typeface="Calibri" charset="0"/>
                </a:rPr>
                <a:t>@</a:t>
              </a:r>
              <a:r>
                <a:rPr lang="en-US" sz="2200" b="1" i="0" dirty="0" err="1" smtClean="0">
                  <a:latin typeface="Calibri" charset="0"/>
                  <a:ea typeface="Calibri" charset="0"/>
                  <a:cs typeface="Calibri" charset="0"/>
                </a:rPr>
                <a:t>openaire_eu</a:t>
              </a:r>
              <a:endParaRPr lang="en-US" sz="2200" b="1" i="0" dirty="0"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427" y="8197315"/>
            <a:ext cx="1036956" cy="720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64" y="8197317"/>
            <a:ext cx="2076544" cy="741219"/>
          </a:xfrm>
          <a:prstGeom prst="rect">
            <a:avLst/>
          </a:prstGeom>
        </p:spPr>
      </p:pic>
      <p:sp>
        <p:nvSpPr>
          <p:cNvPr id="15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3967566" y="8420919"/>
            <a:ext cx="9932777" cy="376237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1800" b="0" i="0" spc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smtClean="0"/>
              <a:t>'The publishing process and Open Access' - Workshop series for early career researchers - Luxembourg Institute of Health - 13/12/2017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039997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22775" y="355600"/>
            <a:ext cx="14826237" cy="1104900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5400" b="1" i="0" spc="-300" baseline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78" indent="0">
              <a:buNone/>
              <a:defRPr/>
            </a:lvl2pPr>
            <a:lvl5pPr marL="1777912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LOREM IPSUM </a:t>
            </a:r>
            <a:r>
              <a:rPr lang="el-GR" dirty="0" smtClean="0"/>
              <a:t>- 6</a:t>
            </a:r>
            <a:r>
              <a:rPr lang="en-US" dirty="0" smtClean="0"/>
              <a:t> Boxes</a:t>
            </a: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4"/>
            <a:ext cx="2076544" cy="741219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18712068" y="3610626"/>
            <a:ext cx="96245" cy="58862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7625" tIns="47625" rIns="47625" bIns="47625" numCol="1" spcCol="38100" rtlCol="0" anchor="ctr">
            <a:spAutoFit/>
          </a:bodyPr>
          <a:lstStyle/>
          <a:p>
            <a:pPr marL="0" marR="0" indent="0" algn="ctr" defTabSz="54767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13821975" y="-500296"/>
            <a:ext cx="1933731" cy="2934324"/>
          </a:xfrm>
          <a:prstGeom prst="rect">
            <a:avLst/>
          </a:prstGeom>
        </p:spPr>
      </p:pic>
      <p:sp>
        <p:nvSpPr>
          <p:cNvPr id="31" name="Rectangle 30"/>
          <p:cNvSpPr/>
          <p:nvPr userDrawn="1"/>
        </p:nvSpPr>
        <p:spPr>
          <a:xfrm>
            <a:off x="711201" y="1632742"/>
            <a:ext cx="4532131" cy="434734"/>
          </a:xfrm>
          <a:prstGeom prst="rect">
            <a:avLst/>
          </a:prstGeom>
          <a:solidFill>
            <a:schemeClr val="accent1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7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6" name="Rectangle 35"/>
          <p:cNvSpPr/>
          <p:nvPr userDrawn="1"/>
        </p:nvSpPr>
        <p:spPr>
          <a:xfrm>
            <a:off x="5861935" y="1632742"/>
            <a:ext cx="4532131" cy="434734"/>
          </a:xfrm>
          <a:prstGeom prst="rect">
            <a:avLst/>
          </a:prstGeom>
          <a:solidFill>
            <a:schemeClr val="accent2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7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1" name="Rectangle 40"/>
          <p:cNvSpPr/>
          <p:nvPr userDrawn="1"/>
        </p:nvSpPr>
        <p:spPr>
          <a:xfrm>
            <a:off x="11012669" y="1632742"/>
            <a:ext cx="4532131" cy="434734"/>
          </a:xfrm>
          <a:prstGeom prst="rect">
            <a:avLst/>
          </a:prstGeom>
          <a:solidFill>
            <a:schemeClr val="accent4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7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8" name="Text Placeholder 15"/>
          <p:cNvSpPr>
            <a:spLocks noGrp="1"/>
          </p:cNvSpPr>
          <p:nvPr>
            <p:ph type="body" sz="quarter" idx="27" hasCustomPrompt="1"/>
          </p:nvPr>
        </p:nvSpPr>
        <p:spPr>
          <a:xfrm>
            <a:off x="711201" y="2591412"/>
            <a:ext cx="4532131" cy="1746790"/>
          </a:xfrm>
          <a:prstGeom prst="rect">
            <a:avLst/>
          </a:prstGeom>
        </p:spPr>
        <p:txBody>
          <a:bodyPr lIns="108000" tIns="108000" rIns="108000" bIns="36000" numCol="1" spcCol="720000" anchor="t" anchorCtr="0">
            <a:normAutofit/>
          </a:bodyPr>
          <a:lstStyle>
            <a:lvl1pPr marL="0" indent="0" algn="ctr">
              <a:buNone/>
              <a:defRPr sz="2200" b="0" i="0" spc="-151" baseline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4444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33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12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Maecenas </a:t>
            </a:r>
            <a:r>
              <a:rPr lang="en-US" dirty="0" err="1" smtClean="0"/>
              <a:t>nec</a:t>
            </a:r>
            <a:r>
              <a:rPr lang="en-US" dirty="0" smtClean="0"/>
              <a:t> </a:t>
            </a:r>
            <a:r>
              <a:rPr lang="en-US" dirty="0" err="1" smtClean="0"/>
              <a:t>odio</a:t>
            </a:r>
            <a:r>
              <a:rPr lang="en-US" dirty="0" smtClean="0"/>
              <a:t> et ante </a:t>
            </a:r>
            <a:r>
              <a:rPr lang="en-US" dirty="0" err="1" smtClean="0"/>
              <a:t>tincidunt</a:t>
            </a:r>
            <a:r>
              <a:rPr lang="en-US" dirty="0" smtClean="0"/>
              <a:t> tempus. </a:t>
            </a:r>
            <a:r>
              <a:rPr lang="en-US" dirty="0" err="1" smtClean="0"/>
              <a:t>Donec</a:t>
            </a:r>
            <a:r>
              <a:rPr lang="en-US" dirty="0" smtClean="0"/>
              <a:t> vitae </a:t>
            </a:r>
            <a:r>
              <a:rPr lang="en-US" dirty="0" err="1" smtClean="0"/>
              <a:t>sapien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libero </a:t>
            </a:r>
            <a:r>
              <a:rPr lang="en-US" dirty="0" err="1" smtClean="0"/>
              <a:t>venenatis</a:t>
            </a:r>
            <a:r>
              <a:rPr lang="en-US" dirty="0" smtClean="0"/>
              <a:t> </a:t>
            </a:r>
            <a:r>
              <a:rPr lang="en-US" dirty="0" err="1" smtClean="0"/>
              <a:t>faucibus</a:t>
            </a:r>
            <a:r>
              <a:rPr lang="en-US" dirty="0" smtClean="0"/>
              <a:t>. </a:t>
            </a:r>
            <a:r>
              <a:rPr lang="en-US" dirty="0" err="1" smtClean="0"/>
              <a:t>Nullam</a:t>
            </a:r>
            <a:r>
              <a:rPr lang="en-US" dirty="0" smtClean="0"/>
              <a:t> </a:t>
            </a:r>
            <a:r>
              <a:rPr lang="en-US" dirty="0" err="1" smtClean="0"/>
              <a:t>quis</a:t>
            </a:r>
            <a:r>
              <a:rPr lang="en-US" dirty="0" smtClean="0"/>
              <a:t> ante. </a:t>
            </a:r>
            <a:r>
              <a:rPr lang="en-US" dirty="0" err="1" smtClean="0"/>
              <a:t>Etiam</a:t>
            </a:r>
            <a:r>
              <a:rPr lang="en-US" dirty="0" smtClean="0"/>
              <a:t> sit </a:t>
            </a:r>
            <a:r>
              <a:rPr lang="en-US" dirty="0" err="1" smtClean="0"/>
              <a:t>amet</a:t>
            </a:r>
            <a:r>
              <a:rPr lang="en-US" dirty="0" smtClean="0"/>
              <a:t> </a:t>
            </a:r>
            <a:r>
              <a:rPr lang="en-US" dirty="0" err="1" smtClean="0"/>
              <a:t>orci</a:t>
            </a:r>
            <a:r>
              <a:rPr lang="en-US" dirty="0" smtClean="0"/>
              <a:t> </a:t>
            </a:r>
            <a:r>
              <a:rPr lang="en-US" dirty="0" err="1" smtClean="0"/>
              <a:t>eget</a:t>
            </a:r>
            <a:r>
              <a:rPr lang="en-US" dirty="0" smtClean="0"/>
              <a:t> </a:t>
            </a:r>
            <a:r>
              <a:rPr lang="en-US" dirty="0" err="1" smtClean="0"/>
              <a:t>eros</a:t>
            </a:r>
            <a:r>
              <a:rPr lang="en-US" dirty="0" smtClean="0"/>
              <a:t> </a:t>
            </a:r>
            <a:r>
              <a:rPr lang="en-US" dirty="0" err="1" smtClean="0"/>
              <a:t>faucibus</a:t>
            </a:r>
            <a:r>
              <a:rPr lang="en-US" dirty="0" smtClean="0"/>
              <a:t> </a:t>
            </a:r>
            <a:r>
              <a:rPr lang="en-US" dirty="0" err="1" smtClean="0"/>
              <a:t>tincidunt</a:t>
            </a:r>
            <a:r>
              <a:rPr lang="en-US" dirty="0" smtClean="0"/>
              <a:t>. </a:t>
            </a:r>
            <a:r>
              <a:rPr lang="en-US" dirty="0" err="1" smtClean="0"/>
              <a:t>Duis</a:t>
            </a:r>
            <a:r>
              <a:rPr lang="en-US" dirty="0" smtClean="0"/>
              <a:t> </a:t>
            </a:r>
            <a:r>
              <a:rPr lang="en-US" dirty="0" err="1" smtClean="0"/>
              <a:t>leo</a:t>
            </a:r>
            <a:r>
              <a:rPr lang="en-US" dirty="0" smtClean="0"/>
              <a:t>.</a:t>
            </a:r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28" hasCustomPrompt="1"/>
          </p:nvPr>
        </p:nvSpPr>
        <p:spPr>
          <a:xfrm>
            <a:off x="711201" y="1940109"/>
            <a:ext cx="4532132" cy="668336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4000" b="1" i="0" spc="-151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78" indent="0">
              <a:buNone/>
              <a:defRPr/>
            </a:lvl2pPr>
            <a:lvl5pPr marL="1777912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Option 1</a:t>
            </a:r>
          </a:p>
        </p:txBody>
      </p:sp>
      <p:sp>
        <p:nvSpPr>
          <p:cNvPr id="23" name="Text Placeholder 15"/>
          <p:cNvSpPr>
            <a:spLocks noGrp="1"/>
          </p:cNvSpPr>
          <p:nvPr>
            <p:ph type="body" sz="quarter" idx="29" hasCustomPrompt="1"/>
          </p:nvPr>
        </p:nvSpPr>
        <p:spPr>
          <a:xfrm>
            <a:off x="5861935" y="2591412"/>
            <a:ext cx="4532131" cy="1746790"/>
          </a:xfrm>
          <a:prstGeom prst="rect">
            <a:avLst/>
          </a:prstGeom>
        </p:spPr>
        <p:txBody>
          <a:bodyPr lIns="108000" tIns="108000" rIns="108000" bIns="36000" numCol="1" spcCol="720000" anchor="t" anchorCtr="0">
            <a:normAutofit/>
          </a:bodyPr>
          <a:lstStyle>
            <a:lvl1pPr marL="0" indent="0" algn="ctr">
              <a:buNone/>
              <a:defRPr sz="2200" b="0" i="0" spc="-151" baseline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4444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33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12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Maecenas </a:t>
            </a:r>
            <a:r>
              <a:rPr lang="en-US" dirty="0" err="1" smtClean="0"/>
              <a:t>nec</a:t>
            </a:r>
            <a:r>
              <a:rPr lang="en-US" dirty="0" smtClean="0"/>
              <a:t> </a:t>
            </a:r>
            <a:r>
              <a:rPr lang="en-US" dirty="0" err="1" smtClean="0"/>
              <a:t>odio</a:t>
            </a:r>
            <a:r>
              <a:rPr lang="en-US" dirty="0" smtClean="0"/>
              <a:t> et ante </a:t>
            </a:r>
            <a:r>
              <a:rPr lang="en-US" dirty="0" err="1" smtClean="0"/>
              <a:t>tincidunt</a:t>
            </a:r>
            <a:r>
              <a:rPr lang="en-US" dirty="0" smtClean="0"/>
              <a:t> tempus. </a:t>
            </a:r>
            <a:r>
              <a:rPr lang="en-US" dirty="0" err="1" smtClean="0"/>
              <a:t>Donec</a:t>
            </a:r>
            <a:r>
              <a:rPr lang="en-US" dirty="0" smtClean="0"/>
              <a:t> vitae </a:t>
            </a:r>
            <a:r>
              <a:rPr lang="en-US" dirty="0" err="1" smtClean="0"/>
              <a:t>sapien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libero </a:t>
            </a:r>
            <a:r>
              <a:rPr lang="en-US" dirty="0" err="1" smtClean="0"/>
              <a:t>venenatis</a:t>
            </a:r>
            <a:r>
              <a:rPr lang="en-US" dirty="0" smtClean="0"/>
              <a:t> </a:t>
            </a:r>
            <a:r>
              <a:rPr lang="en-US" dirty="0" err="1" smtClean="0"/>
              <a:t>faucibus</a:t>
            </a:r>
            <a:r>
              <a:rPr lang="en-US" dirty="0" smtClean="0"/>
              <a:t>. </a:t>
            </a:r>
            <a:r>
              <a:rPr lang="en-US" dirty="0" err="1" smtClean="0"/>
              <a:t>Nullam</a:t>
            </a:r>
            <a:r>
              <a:rPr lang="en-US" dirty="0" smtClean="0"/>
              <a:t> </a:t>
            </a:r>
            <a:r>
              <a:rPr lang="en-US" dirty="0" err="1" smtClean="0"/>
              <a:t>quis</a:t>
            </a:r>
            <a:r>
              <a:rPr lang="en-US" dirty="0" smtClean="0"/>
              <a:t> ante. </a:t>
            </a:r>
            <a:r>
              <a:rPr lang="en-US" dirty="0" err="1" smtClean="0"/>
              <a:t>Etiam</a:t>
            </a:r>
            <a:r>
              <a:rPr lang="en-US" dirty="0" smtClean="0"/>
              <a:t> sit </a:t>
            </a:r>
            <a:r>
              <a:rPr lang="en-US" dirty="0" err="1" smtClean="0"/>
              <a:t>amet</a:t>
            </a:r>
            <a:r>
              <a:rPr lang="en-US" dirty="0" smtClean="0"/>
              <a:t> </a:t>
            </a:r>
            <a:r>
              <a:rPr lang="en-US" dirty="0" err="1" smtClean="0"/>
              <a:t>orci</a:t>
            </a:r>
            <a:r>
              <a:rPr lang="en-US" dirty="0" smtClean="0"/>
              <a:t> </a:t>
            </a:r>
            <a:r>
              <a:rPr lang="en-US" dirty="0" err="1" smtClean="0"/>
              <a:t>eget</a:t>
            </a:r>
            <a:r>
              <a:rPr lang="en-US" dirty="0" smtClean="0"/>
              <a:t> </a:t>
            </a:r>
            <a:r>
              <a:rPr lang="en-US" dirty="0" err="1" smtClean="0"/>
              <a:t>eros</a:t>
            </a:r>
            <a:r>
              <a:rPr lang="en-US" dirty="0" smtClean="0"/>
              <a:t> </a:t>
            </a:r>
            <a:r>
              <a:rPr lang="en-US" dirty="0" err="1" smtClean="0"/>
              <a:t>faucibus</a:t>
            </a:r>
            <a:r>
              <a:rPr lang="en-US" dirty="0" smtClean="0"/>
              <a:t> </a:t>
            </a:r>
            <a:r>
              <a:rPr lang="en-US" dirty="0" err="1" smtClean="0"/>
              <a:t>tincidunt</a:t>
            </a:r>
            <a:r>
              <a:rPr lang="en-US" dirty="0" smtClean="0"/>
              <a:t>. </a:t>
            </a:r>
            <a:r>
              <a:rPr lang="en-US" dirty="0" err="1" smtClean="0"/>
              <a:t>Duis</a:t>
            </a:r>
            <a:r>
              <a:rPr lang="en-US" dirty="0" smtClean="0"/>
              <a:t> </a:t>
            </a:r>
            <a:r>
              <a:rPr lang="en-US" dirty="0" err="1" smtClean="0"/>
              <a:t>leo</a:t>
            </a:r>
            <a:r>
              <a:rPr lang="en-US" dirty="0" smtClean="0"/>
              <a:t>.</a:t>
            </a:r>
          </a:p>
        </p:txBody>
      </p:sp>
      <p:sp>
        <p:nvSpPr>
          <p:cNvPr id="24" name="Text Placeholder 25"/>
          <p:cNvSpPr>
            <a:spLocks noGrp="1"/>
          </p:cNvSpPr>
          <p:nvPr>
            <p:ph type="body" sz="quarter" idx="30" hasCustomPrompt="1"/>
          </p:nvPr>
        </p:nvSpPr>
        <p:spPr>
          <a:xfrm>
            <a:off x="5861935" y="1940109"/>
            <a:ext cx="4532132" cy="668336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4000" b="1" i="0" spc="-151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78" indent="0">
              <a:buNone/>
              <a:defRPr/>
            </a:lvl2pPr>
            <a:lvl5pPr marL="1777912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Option </a:t>
            </a:r>
            <a:r>
              <a:rPr lang="el-GR" dirty="0" smtClean="0"/>
              <a:t>2</a:t>
            </a:r>
            <a:endParaRPr lang="en-US" dirty="0" smtClean="0"/>
          </a:p>
        </p:txBody>
      </p:sp>
      <p:sp>
        <p:nvSpPr>
          <p:cNvPr id="25" name="Text Placeholder 15"/>
          <p:cNvSpPr>
            <a:spLocks noGrp="1"/>
          </p:cNvSpPr>
          <p:nvPr>
            <p:ph type="body" sz="quarter" idx="31" hasCustomPrompt="1"/>
          </p:nvPr>
        </p:nvSpPr>
        <p:spPr>
          <a:xfrm>
            <a:off x="11005305" y="2591412"/>
            <a:ext cx="4532131" cy="1746790"/>
          </a:xfrm>
          <a:prstGeom prst="rect">
            <a:avLst/>
          </a:prstGeom>
        </p:spPr>
        <p:txBody>
          <a:bodyPr lIns="108000" tIns="108000" rIns="108000" bIns="36000" numCol="1" spcCol="720000" anchor="t" anchorCtr="0">
            <a:normAutofit/>
          </a:bodyPr>
          <a:lstStyle>
            <a:lvl1pPr marL="0" indent="0" algn="ctr">
              <a:buNone/>
              <a:defRPr sz="2200" b="0" i="0" spc="-151" baseline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4444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33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12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Maecenas </a:t>
            </a:r>
            <a:r>
              <a:rPr lang="en-US" dirty="0" err="1" smtClean="0"/>
              <a:t>nec</a:t>
            </a:r>
            <a:r>
              <a:rPr lang="en-US" dirty="0" smtClean="0"/>
              <a:t> </a:t>
            </a:r>
            <a:r>
              <a:rPr lang="en-US" dirty="0" err="1" smtClean="0"/>
              <a:t>odio</a:t>
            </a:r>
            <a:r>
              <a:rPr lang="en-US" dirty="0" smtClean="0"/>
              <a:t> et ante </a:t>
            </a:r>
            <a:r>
              <a:rPr lang="en-US" dirty="0" err="1" smtClean="0"/>
              <a:t>tincidunt</a:t>
            </a:r>
            <a:r>
              <a:rPr lang="en-US" dirty="0" smtClean="0"/>
              <a:t> tempus. </a:t>
            </a:r>
            <a:r>
              <a:rPr lang="en-US" dirty="0" err="1" smtClean="0"/>
              <a:t>Donec</a:t>
            </a:r>
            <a:r>
              <a:rPr lang="en-US" dirty="0" smtClean="0"/>
              <a:t> vitae </a:t>
            </a:r>
            <a:r>
              <a:rPr lang="en-US" dirty="0" err="1" smtClean="0"/>
              <a:t>sapien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libero </a:t>
            </a:r>
            <a:r>
              <a:rPr lang="en-US" dirty="0" err="1" smtClean="0"/>
              <a:t>venenatis</a:t>
            </a:r>
            <a:r>
              <a:rPr lang="en-US" dirty="0" smtClean="0"/>
              <a:t> </a:t>
            </a:r>
            <a:r>
              <a:rPr lang="en-US" dirty="0" err="1" smtClean="0"/>
              <a:t>faucibus</a:t>
            </a:r>
            <a:r>
              <a:rPr lang="en-US" dirty="0" smtClean="0"/>
              <a:t>. </a:t>
            </a:r>
            <a:r>
              <a:rPr lang="en-US" dirty="0" err="1" smtClean="0"/>
              <a:t>Nullam</a:t>
            </a:r>
            <a:r>
              <a:rPr lang="en-US" dirty="0" smtClean="0"/>
              <a:t> </a:t>
            </a:r>
            <a:r>
              <a:rPr lang="en-US" dirty="0" err="1" smtClean="0"/>
              <a:t>quis</a:t>
            </a:r>
            <a:r>
              <a:rPr lang="en-US" dirty="0" smtClean="0"/>
              <a:t> ante. </a:t>
            </a:r>
            <a:r>
              <a:rPr lang="en-US" dirty="0" err="1" smtClean="0"/>
              <a:t>Etiam</a:t>
            </a:r>
            <a:r>
              <a:rPr lang="en-US" dirty="0" smtClean="0"/>
              <a:t> sit </a:t>
            </a:r>
            <a:r>
              <a:rPr lang="en-US" dirty="0" err="1" smtClean="0"/>
              <a:t>amet</a:t>
            </a:r>
            <a:r>
              <a:rPr lang="en-US" dirty="0" smtClean="0"/>
              <a:t> </a:t>
            </a:r>
            <a:r>
              <a:rPr lang="en-US" dirty="0" err="1" smtClean="0"/>
              <a:t>orci</a:t>
            </a:r>
            <a:r>
              <a:rPr lang="en-US" dirty="0" smtClean="0"/>
              <a:t> </a:t>
            </a:r>
            <a:r>
              <a:rPr lang="en-US" dirty="0" err="1" smtClean="0"/>
              <a:t>eget</a:t>
            </a:r>
            <a:r>
              <a:rPr lang="en-US" dirty="0" smtClean="0"/>
              <a:t> </a:t>
            </a:r>
            <a:r>
              <a:rPr lang="en-US" dirty="0" err="1" smtClean="0"/>
              <a:t>eros</a:t>
            </a:r>
            <a:r>
              <a:rPr lang="en-US" dirty="0" smtClean="0"/>
              <a:t> </a:t>
            </a:r>
            <a:r>
              <a:rPr lang="en-US" dirty="0" err="1" smtClean="0"/>
              <a:t>faucibus</a:t>
            </a:r>
            <a:r>
              <a:rPr lang="en-US" dirty="0" smtClean="0"/>
              <a:t> </a:t>
            </a:r>
            <a:r>
              <a:rPr lang="en-US" dirty="0" err="1" smtClean="0"/>
              <a:t>tincidunt</a:t>
            </a:r>
            <a:r>
              <a:rPr lang="en-US" dirty="0" smtClean="0"/>
              <a:t>. </a:t>
            </a:r>
            <a:r>
              <a:rPr lang="en-US" dirty="0" err="1" smtClean="0"/>
              <a:t>Duis</a:t>
            </a:r>
            <a:r>
              <a:rPr lang="en-US" dirty="0" smtClean="0"/>
              <a:t> </a:t>
            </a:r>
            <a:r>
              <a:rPr lang="en-US" dirty="0" err="1" smtClean="0"/>
              <a:t>leo</a:t>
            </a:r>
            <a:r>
              <a:rPr lang="en-US" dirty="0" smtClean="0"/>
              <a:t>.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32" hasCustomPrompt="1"/>
          </p:nvPr>
        </p:nvSpPr>
        <p:spPr>
          <a:xfrm>
            <a:off x="11005306" y="1940109"/>
            <a:ext cx="4532132" cy="668336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4000" b="1" i="0" spc="-151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78" indent="0">
              <a:buNone/>
              <a:defRPr/>
            </a:lvl2pPr>
            <a:lvl5pPr marL="1777912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Option </a:t>
            </a:r>
            <a:r>
              <a:rPr lang="el-GR" dirty="0" smtClean="0"/>
              <a:t>3</a:t>
            </a:r>
            <a:endParaRPr lang="en-US" dirty="0" smtClean="0"/>
          </a:p>
        </p:txBody>
      </p:sp>
      <p:sp>
        <p:nvSpPr>
          <p:cNvPr id="45" name="Rectangle 44"/>
          <p:cNvSpPr/>
          <p:nvPr userDrawn="1"/>
        </p:nvSpPr>
        <p:spPr>
          <a:xfrm>
            <a:off x="711201" y="4714453"/>
            <a:ext cx="4532131" cy="434734"/>
          </a:xfrm>
          <a:prstGeom prst="rect">
            <a:avLst/>
          </a:prstGeom>
          <a:solidFill>
            <a:schemeClr val="accent1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7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6" name="Rectangle 45"/>
          <p:cNvSpPr/>
          <p:nvPr userDrawn="1"/>
        </p:nvSpPr>
        <p:spPr>
          <a:xfrm>
            <a:off x="5861935" y="4714453"/>
            <a:ext cx="4532131" cy="434734"/>
          </a:xfrm>
          <a:prstGeom prst="rect">
            <a:avLst/>
          </a:prstGeom>
          <a:solidFill>
            <a:schemeClr val="accent2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7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7" name="Rectangle 46"/>
          <p:cNvSpPr/>
          <p:nvPr userDrawn="1"/>
        </p:nvSpPr>
        <p:spPr>
          <a:xfrm>
            <a:off x="11012669" y="4714453"/>
            <a:ext cx="4532131" cy="434734"/>
          </a:xfrm>
          <a:prstGeom prst="rect">
            <a:avLst/>
          </a:prstGeom>
          <a:solidFill>
            <a:schemeClr val="accent4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7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57" name="Text Placeholder 15"/>
          <p:cNvSpPr>
            <a:spLocks noGrp="1"/>
          </p:cNvSpPr>
          <p:nvPr>
            <p:ph type="body" sz="quarter" idx="33" hasCustomPrompt="1"/>
          </p:nvPr>
        </p:nvSpPr>
        <p:spPr>
          <a:xfrm>
            <a:off x="711201" y="5673123"/>
            <a:ext cx="4532131" cy="1746790"/>
          </a:xfrm>
          <a:prstGeom prst="rect">
            <a:avLst/>
          </a:prstGeom>
        </p:spPr>
        <p:txBody>
          <a:bodyPr lIns="108000" tIns="108000" rIns="108000" bIns="36000" numCol="1" spcCol="720000" anchor="t" anchorCtr="0">
            <a:normAutofit/>
          </a:bodyPr>
          <a:lstStyle>
            <a:lvl1pPr marL="0" indent="0" algn="ctr">
              <a:buNone/>
              <a:defRPr sz="2200" b="0" i="0" spc="-151" baseline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4444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33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12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Maecenas </a:t>
            </a:r>
            <a:r>
              <a:rPr lang="en-US" dirty="0" err="1" smtClean="0"/>
              <a:t>nec</a:t>
            </a:r>
            <a:r>
              <a:rPr lang="en-US" dirty="0" smtClean="0"/>
              <a:t> </a:t>
            </a:r>
            <a:r>
              <a:rPr lang="en-US" dirty="0" err="1" smtClean="0"/>
              <a:t>odio</a:t>
            </a:r>
            <a:r>
              <a:rPr lang="en-US" dirty="0" smtClean="0"/>
              <a:t> et ante </a:t>
            </a:r>
            <a:r>
              <a:rPr lang="en-US" dirty="0" err="1" smtClean="0"/>
              <a:t>tincidunt</a:t>
            </a:r>
            <a:r>
              <a:rPr lang="en-US" dirty="0" smtClean="0"/>
              <a:t> tempus. </a:t>
            </a:r>
            <a:r>
              <a:rPr lang="en-US" dirty="0" err="1" smtClean="0"/>
              <a:t>Donec</a:t>
            </a:r>
            <a:r>
              <a:rPr lang="en-US" dirty="0" smtClean="0"/>
              <a:t> vitae </a:t>
            </a:r>
            <a:r>
              <a:rPr lang="en-US" dirty="0" err="1" smtClean="0"/>
              <a:t>sapien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libero </a:t>
            </a:r>
            <a:r>
              <a:rPr lang="en-US" dirty="0" err="1" smtClean="0"/>
              <a:t>venenatis</a:t>
            </a:r>
            <a:r>
              <a:rPr lang="en-US" dirty="0" smtClean="0"/>
              <a:t> </a:t>
            </a:r>
            <a:r>
              <a:rPr lang="en-US" dirty="0" err="1" smtClean="0"/>
              <a:t>faucibus</a:t>
            </a:r>
            <a:r>
              <a:rPr lang="en-US" dirty="0" smtClean="0"/>
              <a:t>. </a:t>
            </a:r>
            <a:r>
              <a:rPr lang="en-US" dirty="0" err="1" smtClean="0"/>
              <a:t>Nullam</a:t>
            </a:r>
            <a:r>
              <a:rPr lang="en-US" dirty="0" smtClean="0"/>
              <a:t> </a:t>
            </a:r>
            <a:r>
              <a:rPr lang="en-US" dirty="0" err="1" smtClean="0"/>
              <a:t>quis</a:t>
            </a:r>
            <a:r>
              <a:rPr lang="en-US" dirty="0" smtClean="0"/>
              <a:t> ante. </a:t>
            </a:r>
            <a:r>
              <a:rPr lang="en-US" dirty="0" err="1" smtClean="0"/>
              <a:t>Etiam</a:t>
            </a:r>
            <a:r>
              <a:rPr lang="en-US" dirty="0" smtClean="0"/>
              <a:t> sit </a:t>
            </a:r>
            <a:r>
              <a:rPr lang="en-US" dirty="0" err="1" smtClean="0"/>
              <a:t>amet</a:t>
            </a:r>
            <a:r>
              <a:rPr lang="en-US" dirty="0" smtClean="0"/>
              <a:t> </a:t>
            </a:r>
            <a:r>
              <a:rPr lang="en-US" dirty="0" err="1" smtClean="0"/>
              <a:t>orci</a:t>
            </a:r>
            <a:r>
              <a:rPr lang="en-US" dirty="0" smtClean="0"/>
              <a:t> </a:t>
            </a:r>
            <a:r>
              <a:rPr lang="en-US" dirty="0" err="1" smtClean="0"/>
              <a:t>eget</a:t>
            </a:r>
            <a:r>
              <a:rPr lang="en-US" dirty="0" smtClean="0"/>
              <a:t> </a:t>
            </a:r>
            <a:r>
              <a:rPr lang="en-US" dirty="0" err="1" smtClean="0"/>
              <a:t>eros</a:t>
            </a:r>
            <a:r>
              <a:rPr lang="en-US" dirty="0" smtClean="0"/>
              <a:t> </a:t>
            </a:r>
            <a:r>
              <a:rPr lang="en-US" dirty="0" err="1" smtClean="0"/>
              <a:t>faucibus</a:t>
            </a:r>
            <a:r>
              <a:rPr lang="en-US" dirty="0" smtClean="0"/>
              <a:t> </a:t>
            </a:r>
            <a:r>
              <a:rPr lang="en-US" dirty="0" err="1" smtClean="0"/>
              <a:t>tincidunt</a:t>
            </a:r>
            <a:r>
              <a:rPr lang="en-US" dirty="0" smtClean="0"/>
              <a:t>. </a:t>
            </a:r>
            <a:r>
              <a:rPr lang="en-US" dirty="0" err="1" smtClean="0"/>
              <a:t>Duis</a:t>
            </a:r>
            <a:r>
              <a:rPr lang="en-US" dirty="0" smtClean="0"/>
              <a:t> </a:t>
            </a:r>
            <a:r>
              <a:rPr lang="en-US" dirty="0" err="1" smtClean="0"/>
              <a:t>leo</a:t>
            </a:r>
            <a:r>
              <a:rPr lang="en-US" dirty="0" smtClean="0"/>
              <a:t>.</a:t>
            </a:r>
          </a:p>
        </p:txBody>
      </p:sp>
      <p:sp>
        <p:nvSpPr>
          <p:cNvPr id="58" name="Text Placeholder 25"/>
          <p:cNvSpPr>
            <a:spLocks noGrp="1"/>
          </p:cNvSpPr>
          <p:nvPr>
            <p:ph type="body" sz="quarter" idx="34" hasCustomPrompt="1"/>
          </p:nvPr>
        </p:nvSpPr>
        <p:spPr>
          <a:xfrm>
            <a:off x="711201" y="5021820"/>
            <a:ext cx="4532132" cy="668336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4000" b="1" i="0" spc="-151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78" indent="0">
              <a:buNone/>
              <a:defRPr/>
            </a:lvl2pPr>
            <a:lvl5pPr marL="1777912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Option </a:t>
            </a:r>
            <a:r>
              <a:rPr lang="el-GR" dirty="0" smtClean="0"/>
              <a:t>4</a:t>
            </a:r>
            <a:endParaRPr lang="en-US" dirty="0" smtClean="0"/>
          </a:p>
        </p:txBody>
      </p:sp>
      <p:sp>
        <p:nvSpPr>
          <p:cNvPr id="59" name="Text Placeholder 15"/>
          <p:cNvSpPr>
            <a:spLocks noGrp="1"/>
          </p:cNvSpPr>
          <p:nvPr>
            <p:ph type="body" sz="quarter" idx="35" hasCustomPrompt="1"/>
          </p:nvPr>
        </p:nvSpPr>
        <p:spPr>
          <a:xfrm>
            <a:off x="5861935" y="5673123"/>
            <a:ext cx="4532131" cy="1746790"/>
          </a:xfrm>
          <a:prstGeom prst="rect">
            <a:avLst/>
          </a:prstGeom>
        </p:spPr>
        <p:txBody>
          <a:bodyPr lIns="108000" tIns="108000" rIns="108000" bIns="36000" numCol="1" spcCol="720000" anchor="t" anchorCtr="0">
            <a:normAutofit/>
          </a:bodyPr>
          <a:lstStyle>
            <a:lvl1pPr marL="0" indent="0" algn="ctr">
              <a:buNone/>
              <a:defRPr sz="2200" b="0" i="0" spc="-151" baseline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4444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33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12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Maecenas </a:t>
            </a:r>
            <a:r>
              <a:rPr lang="en-US" dirty="0" err="1" smtClean="0"/>
              <a:t>nec</a:t>
            </a:r>
            <a:r>
              <a:rPr lang="en-US" dirty="0" smtClean="0"/>
              <a:t> </a:t>
            </a:r>
            <a:r>
              <a:rPr lang="en-US" dirty="0" err="1" smtClean="0"/>
              <a:t>odio</a:t>
            </a:r>
            <a:r>
              <a:rPr lang="en-US" dirty="0" smtClean="0"/>
              <a:t> et ante </a:t>
            </a:r>
            <a:r>
              <a:rPr lang="en-US" dirty="0" err="1" smtClean="0"/>
              <a:t>tincidunt</a:t>
            </a:r>
            <a:r>
              <a:rPr lang="en-US" dirty="0" smtClean="0"/>
              <a:t> tempus. </a:t>
            </a:r>
            <a:r>
              <a:rPr lang="en-US" dirty="0" err="1" smtClean="0"/>
              <a:t>Donec</a:t>
            </a:r>
            <a:r>
              <a:rPr lang="en-US" dirty="0" smtClean="0"/>
              <a:t> vitae </a:t>
            </a:r>
            <a:r>
              <a:rPr lang="en-US" dirty="0" err="1" smtClean="0"/>
              <a:t>sapien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libero </a:t>
            </a:r>
            <a:r>
              <a:rPr lang="en-US" dirty="0" err="1" smtClean="0"/>
              <a:t>venenatis</a:t>
            </a:r>
            <a:r>
              <a:rPr lang="en-US" dirty="0" smtClean="0"/>
              <a:t> </a:t>
            </a:r>
            <a:r>
              <a:rPr lang="en-US" dirty="0" err="1" smtClean="0"/>
              <a:t>faucibus</a:t>
            </a:r>
            <a:r>
              <a:rPr lang="en-US" dirty="0" smtClean="0"/>
              <a:t>. </a:t>
            </a:r>
            <a:r>
              <a:rPr lang="en-US" dirty="0" err="1" smtClean="0"/>
              <a:t>Nullam</a:t>
            </a:r>
            <a:r>
              <a:rPr lang="en-US" dirty="0" smtClean="0"/>
              <a:t> </a:t>
            </a:r>
            <a:r>
              <a:rPr lang="en-US" dirty="0" err="1" smtClean="0"/>
              <a:t>quis</a:t>
            </a:r>
            <a:r>
              <a:rPr lang="en-US" dirty="0" smtClean="0"/>
              <a:t> ante. </a:t>
            </a:r>
            <a:r>
              <a:rPr lang="en-US" dirty="0" err="1" smtClean="0"/>
              <a:t>Etiam</a:t>
            </a:r>
            <a:r>
              <a:rPr lang="en-US" dirty="0" smtClean="0"/>
              <a:t> sit </a:t>
            </a:r>
            <a:r>
              <a:rPr lang="en-US" dirty="0" err="1" smtClean="0"/>
              <a:t>amet</a:t>
            </a:r>
            <a:r>
              <a:rPr lang="en-US" dirty="0" smtClean="0"/>
              <a:t> </a:t>
            </a:r>
            <a:r>
              <a:rPr lang="en-US" dirty="0" err="1" smtClean="0"/>
              <a:t>orci</a:t>
            </a:r>
            <a:r>
              <a:rPr lang="en-US" dirty="0" smtClean="0"/>
              <a:t> </a:t>
            </a:r>
            <a:r>
              <a:rPr lang="en-US" dirty="0" err="1" smtClean="0"/>
              <a:t>eget</a:t>
            </a:r>
            <a:r>
              <a:rPr lang="en-US" dirty="0" smtClean="0"/>
              <a:t> </a:t>
            </a:r>
            <a:r>
              <a:rPr lang="en-US" dirty="0" err="1" smtClean="0"/>
              <a:t>eros</a:t>
            </a:r>
            <a:r>
              <a:rPr lang="en-US" dirty="0" smtClean="0"/>
              <a:t> </a:t>
            </a:r>
            <a:r>
              <a:rPr lang="en-US" dirty="0" err="1" smtClean="0"/>
              <a:t>faucibus</a:t>
            </a:r>
            <a:r>
              <a:rPr lang="en-US" dirty="0" smtClean="0"/>
              <a:t> </a:t>
            </a:r>
            <a:r>
              <a:rPr lang="en-US" dirty="0" err="1" smtClean="0"/>
              <a:t>tincidunt</a:t>
            </a:r>
            <a:r>
              <a:rPr lang="en-US" dirty="0" smtClean="0"/>
              <a:t>. </a:t>
            </a:r>
            <a:r>
              <a:rPr lang="en-US" dirty="0" err="1" smtClean="0"/>
              <a:t>Duis</a:t>
            </a:r>
            <a:r>
              <a:rPr lang="en-US" dirty="0" smtClean="0"/>
              <a:t> </a:t>
            </a:r>
            <a:r>
              <a:rPr lang="en-US" dirty="0" err="1" smtClean="0"/>
              <a:t>leo</a:t>
            </a:r>
            <a:r>
              <a:rPr lang="en-US" dirty="0" smtClean="0"/>
              <a:t>.</a:t>
            </a:r>
          </a:p>
        </p:txBody>
      </p:sp>
      <p:sp>
        <p:nvSpPr>
          <p:cNvPr id="60" name="Text Placeholder 25"/>
          <p:cNvSpPr>
            <a:spLocks noGrp="1"/>
          </p:cNvSpPr>
          <p:nvPr>
            <p:ph type="body" sz="quarter" idx="36" hasCustomPrompt="1"/>
          </p:nvPr>
        </p:nvSpPr>
        <p:spPr>
          <a:xfrm>
            <a:off x="5861935" y="5021820"/>
            <a:ext cx="4532132" cy="668336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4000" b="1" i="0" spc="-151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78" indent="0">
              <a:buNone/>
              <a:defRPr/>
            </a:lvl2pPr>
            <a:lvl5pPr marL="1777912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Option </a:t>
            </a:r>
            <a:r>
              <a:rPr lang="el-GR" dirty="0" smtClean="0"/>
              <a:t>5</a:t>
            </a:r>
            <a:endParaRPr lang="en-US" dirty="0" smtClean="0"/>
          </a:p>
        </p:txBody>
      </p:sp>
      <p:sp>
        <p:nvSpPr>
          <p:cNvPr id="61" name="Text Placeholder 15"/>
          <p:cNvSpPr>
            <a:spLocks noGrp="1"/>
          </p:cNvSpPr>
          <p:nvPr>
            <p:ph type="body" sz="quarter" idx="37" hasCustomPrompt="1"/>
          </p:nvPr>
        </p:nvSpPr>
        <p:spPr>
          <a:xfrm>
            <a:off x="11005305" y="5673123"/>
            <a:ext cx="4532131" cy="1746790"/>
          </a:xfrm>
          <a:prstGeom prst="rect">
            <a:avLst/>
          </a:prstGeom>
        </p:spPr>
        <p:txBody>
          <a:bodyPr lIns="108000" tIns="108000" rIns="108000" bIns="36000" numCol="1" spcCol="720000" anchor="t" anchorCtr="0">
            <a:normAutofit/>
          </a:bodyPr>
          <a:lstStyle>
            <a:lvl1pPr marL="0" indent="0" algn="ctr">
              <a:buNone/>
              <a:defRPr sz="2200" b="0" i="0" spc="-151" baseline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4444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33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12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Maecenas </a:t>
            </a:r>
            <a:r>
              <a:rPr lang="en-US" dirty="0" err="1" smtClean="0"/>
              <a:t>nec</a:t>
            </a:r>
            <a:r>
              <a:rPr lang="en-US" dirty="0" smtClean="0"/>
              <a:t> </a:t>
            </a:r>
            <a:r>
              <a:rPr lang="en-US" dirty="0" err="1" smtClean="0"/>
              <a:t>odio</a:t>
            </a:r>
            <a:r>
              <a:rPr lang="en-US" dirty="0" smtClean="0"/>
              <a:t> et ante </a:t>
            </a:r>
            <a:r>
              <a:rPr lang="en-US" dirty="0" err="1" smtClean="0"/>
              <a:t>tincidunt</a:t>
            </a:r>
            <a:r>
              <a:rPr lang="en-US" dirty="0" smtClean="0"/>
              <a:t> tempus. </a:t>
            </a:r>
            <a:r>
              <a:rPr lang="en-US" dirty="0" err="1" smtClean="0"/>
              <a:t>Donec</a:t>
            </a:r>
            <a:r>
              <a:rPr lang="en-US" dirty="0" smtClean="0"/>
              <a:t> vitae </a:t>
            </a:r>
            <a:r>
              <a:rPr lang="en-US" dirty="0" err="1" smtClean="0"/>
              <a:t>sapien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libero </a:t>
            </a:r>
            <a:r>
              <a:rPr lang="en-US" dirty="0" err="1" smtClean="0"/>
              <a:t>venenatis</a:t>
            </a:r>
            <a:r>
              <a:rPr lang="en-US" dirty="0" smtClean="0"/>
              <a:t> </a:t>
            </a:r>
            <a:r>
              <a:rPr lang="en-US" dirty="0" err="1" smtClean="0"/>
              <a:t>faucibus</a:t>
            </a:r>
            <a:r>
              <a:rPr lang="en-US" dirty="0" smtClean="0"/>
              <a:t>. </a:t>
            </a:r>
            <a:r>
              <a:rPr lang="en-US" dirty="0" err="1" smtClean="0"/>
              <a:t>Nullam</a:t>
            </a:r>
            <a:r>
              <a:rPr lang="en-US" dirty="0" smtClean="0"/>
              <a:t> </a:t>
            </a:r>
            <a:r>
              <a:rPr lang="en-US" dirty="0" err="1" smtClean="0"/>
              <a:t>quis</a:t>
            </a:r>
            <a:r>
              <a:rPr lang="en-US" dirty="0" smtClean="0"/>
              <a:t> ante. </a:t>
            </a:r>
            <a:r>
              <a:rPr lang="en-US" dirty="0" err="1" smtClean="0"/>
              <a:t>Etiam</a:t>
            </a:r>
            <a:r>
              <a:rPr lang="en-US" dirty="0" smtClean="0"/>
              <a:t> sit </a:t>
            </a:r>
            <a:r>
              <a:rPr lang="en-US" dirty="0" err="1" smtClean="0"/>
              <a:t>amet</a:t>
            </a:r>
            <a:r>
              <a:rPr lang="en-US" dirty="0" smtClean="0"/>
              <a:t> </a:t>
            </a:r>
            <a:r>
              <a:rPr lang="en-US" dirty="0" err="1" smtClean="0"/>
              <a:t>orci</a:t>
            </a:r>
            <a:r>
              <a:rPr lang="en-US" dirty="0" smtClean="0"/>
              <a:t> </a:t>
            </a:r>
            <a:r>
              <a:rPr lang="en-US" dirty="0" err="1" smtClean="0"/>
              <a:t>eget</a:t>
            </a:r>
            <a:r>
              <a:rPr lang="en-US" dirty="0" smtClean="0"/>
              <a:t> </a:t>
            </a:r>
            <a:r>
              <a:rPr lang="en-US" dirty="0" err="1" smtClean="0"/>
              <a:t>eros</a:t>
            </a:r>
            <a:r>
              <a:rPr lang="en-US" dirty="0" smtClean="0"/>
              <a:t> </a:t>
            </a:r>
            <a:r>
              <a:rPr lang="en-US" dirty="0" err="1" smtClean="0"/>
              <a:t>faucibus</a:t>
            </a:r>
            <a:r>
              <a:rPr lang="en-US" dirty="0" smtClean="0"/>
              <a:t> </a:t>
            </a:r>
            <a:r>
              <a:rPr lang="en-US" dirty="0" err="1" smtClean="0"/>
              <a:t>tincidunt</a:t>
            </a:r>
            <a:r>
              <a:rPr lang="en-US" dirty="0" smtClean="0"/>
              <a:t>. </a:t>
            </a:r>
            <a:r>
              <a:rPr lang="en-US" dirty="0" err="1" smtClean="0"/>
              <a:t>Duis</a:t>
            </a:r>
            <a:r>
              <a:rPr lang="en-US" dirty="0" smtClean="0"/>
              <a:t> </a:t>
            </a:r>
            <a:r>
              <a:rPr lang="en-US" dirty="0" err="1" smtClean="0"/>
              <a:t>leo</a:t>
            </a:r>
            <a:r>
              <a:rPr lang="en-US" dirty="0" smtClean="0"/>
              <a:t>.</a:t>
            </a:r>
          </a:p>
        </p:txBody>
      </p:sp>
      <p:sp>
        <p:nvSpPr>
          <p:cNvPr id="62" name="Text Placeholder 25"/>
          <p:cNvSpPr>
            <a:spLocks noGrp="1"/>
          </p:cNvSpPr>
          <p:nvPr>
            <p:ph type="body" sz="quarter" idx="38" hasCustomPrompt="1"/>
          </p:nvPr>
        </p:nvSpPr>
        <p:spPr>
          <a:xfrm>
            <a:off x="11005306" y="5021820"/>
            <a:ext cx="4532132" cy="668336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4000" b="1" i="0" spc="-151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78" indent="0">
              <a:buNone/>
              <a:defRPr/>
            </a:lvl2pPr>
            <a:lvl5pPr marL="1777912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Option </a:t>
            </a:r>
            <a:r>
              <a:rPr lang="el-GR" dirty="0" smtClean="0"/>
              <a:t>6</a:t>
            </a:r>
            <a:endParaRPr lang="en-US" dirty="0" smtClean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427" y="8223794"/>
            <a:ext cx="1036956" cy="7200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404053" y="7292052"/>
            <a:ext cx="1481559" cy="222233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0391" y="-389238"/>
            <a:ext cx="1481559" cy="2222339"/>
          </a:xfrm>
          <a:prstGeom prst="rect">
            <a:avLst/>
          </a:prstGeom>
        </p:spPr>
      </p:pic>
      <p:sp>
        <p:nvSpPr>
          <p:cNvPr id="30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416032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2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4346222" y="8308222"/>
            <a:ext cx="10103556" cy="666445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1800" b="0" i="0" spc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smtClean="0"/>
              <a:t>'The publishing process and Open Access' - Workshop series for early career researchers - Luxembourg Institute of Health - 13/12/2017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901628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hotos -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1615154" y="1680448"/>
            <a:ext cx="2369671" cy="2373159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 smtClean="0"/>
              <a:t>Insert Photo</a:t>
            </a:r>
            <a:endParaRPr lang="en-US" dirty="0" smtClean="0"/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24" hasCustomPrompt="1"/>
          </p:nvPr>
        </p:nvSpPr>
        <p:spPr>
          <a:xfrm>
            <a:off x="1240407" y="4309137"/>
            <a:ext cx="3119156" cy="50970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ctr">
              <a:buNone/>
              <a:defRPr sz="3200" b="1" i="0" spc="-151" baseline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33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12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IMAGE 1</a:t>
            </a:r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25" hasCustomPrompt="1"/>
          </p:nvPr>
        </p:nvSpPr>
        <p:spPr>
          <a:xfrm>
            <a:off x="1224441" y="4818836"/>
            <a:ext cx="3159311" cy="2597964"/>
          </a:xfrm>
          <a:prstGeom prst="rect">
            <a:avLst/>
          </a:prstGeom>
        </p:spPr>
        <p:txBody>
          <a:bodyPr lIns="0" tIns="72000" rIns="0" bIns="0" numCol="1" spcCol="450000" anchor="t" anchorCtr="0">
            <a:normAutofit/>
          </a:bodyPr>
          <a:lstStyle>
            <a:lvl1pPr marL="0" indent="0" algn="ctr">
              <a:buNone/>
              <a:defRPr sz="2400" b="0" i="0" spc="-51" baseline="0">
                <a:solidFill>
                  <a:schemeClr val="bg2">
                    <a:lumMod val="25000"/>
                  </a:schemeClr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4444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33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12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consectetuer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,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diam</a:t>
            </a:r>
            <a:r>
              <a:rPr lang="en-US" dirty="0" smtClean="0"/>
              <a:t> </a:t>
            </a:r>
            <a:r>
              <a:rPr lang="en-US" dirty="0" err="1" smtClean="0"/>
              <a:t>nonummy</a:t>
            </a:r>
            <a:r>
              <a:rPr lang="en-US" dirty="0" smtClean="0"/>
              <a:t> </a:t>
            </a:r>
            <a:r>
              <a:rPr lang="en-US" dirty="0" err="1" smtClean="0"/>
              <a:t>nibh</a:t>
            </a:r>
            <a:r>
              <a:rPr lang="en-US" dirty="0" smtClean="0"/>
              <a:t>.</a:t>
            </a:r>
          </a:p>
        </p:txBody>
      </p:sp>
      <p:sp>
        <p:nvSpPr>
          <p:cNvPr id="18" name="Text Placeholder 15"/>
          <p:cNvSpPr>
            <a:spLocks noGrp="1"/>
          </p:cNvSpPr>
          <p:nvPr>
            <p:ph type="body" sz="quarter" idx="26" hasCustomPrompt="1"/>
          </p:nvPr>
        </p:nvSpPr>
        <p:spPr>
          <a:xfrm>
            <a:off x="4759520" y="4309137"/>
            <a:ext cx="3167531" cy="50970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ctr">
              <a:buNone/>
              <a:defRPr sz="3200" b="1" i="0" spc="-151" baseline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33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12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IMAGE 2</a:t>
            </a:r>
          </a:p>
        </p:txBody>
      </p:sp>
      <p:sp>
        <p:nvSpPr>
          <p:cNvPr id="19" name="Text Placeholder 15"/>
          <p:cNvSpPr>
            <a:spLocks noGrp="1"/>
          </p:cNvSpPr>
          <p:nvPr>
            <p:ph type="body" sz="quarter" idx="27" hasCustomPrompt="1"/>
          </p:nvPr>
        </p:nvSpPr>
        <p:spPr>
          <a:xfrm>
            <a:off x="4767741" y="4818836"/>
            <a:ext cx="3159311" cy="2597964"/>
          </a:xfrm>
          <a:prstGeom prst="rect">
            <a:avLst/>
          </a:prstGeom>
        </p:spPr>
        <p:txBody>
          <a:bodyPr lIns="0" tIns="72000" rIns="0" bIns="0" numCol="1" spcCol="450000" anchor="t" anchorCtr="0">
            <a:normAutofit/>
          </a:bodyPr>
          <a:lstStyle>
            <a:lvl1pPr marL="0" indent="0" algn="ctr">
              <a:buNone/>
              <a:defRPr sz="2400" b="0" i="0" spc="-51" baseline="0">
                <a:solidFill>
                  <a:schemeClr val="bg2">
                    <a:lumMod val="25000"/>
                  </a:schemeClr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4444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33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12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consectetuer</a:t>
            </a:r>
            <a:r>
              <a:rPr lang="en-US" dirty="0" smtClean="0"/>
              <a:t> </a:t>
            </a:r>
            <a:r>
              <a:rPr lang="el-GR" dirty="0" smtClean="0"/>
              <a:t>.</a:t>
            </a:r>
            <a:endParaRPr lang="en-US" dirty="0" smtClean="0"/>
          </a:p>
        </p:txBody>
      </p:sp>
      <p:sp>
        <p:nvSpPr>
          <p:cNvPr id="20" name="Text Placeholder 15"/>
          <p:cNvSpPr>
            <a:spLocks noGrp="1"/>
          </p:cNvSpPr>
          <p:nvPr>
            <p:ph type="body" sz="quarter" idx="28" hasCustomPrompt="1"/>
          </p:nvPr>
        </p:nvSpPr>
        <p:spPr>
          <a:xfrm>
            <a:off x="8331081" y="4309137"/>
            <a:ext cx="3167531" cy="50970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ctr">
              <a:buNone/>
              <a:defRPr sz="3200" b="1" i="0" spc="-151" baseline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33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12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IMAGE 3</a:t>
            </a:r>
          </a:p>
        </p:txBody>
      </p:sp>
      <p:sp>
        <p:nvSpPr>
          <p:cNvPr id="21" name="Text Placeholder 15"/>
          <p:cNvSpPr>
            <a:spLocks noGrp="1"/>
          </p:cNvSpPr>
          <p:nvPr>
            <p:ph type="body" sz="quarter" idx="29" hasCustomPrompt="1"/>
          </p:nvPr>
        </p:nvSpPr>
        <p:spPr>
          <a:xfrm>
            <a:off x="8339301" y="4818836"/>
            <a:ext cx="3159311" cy="2597964"/>
          </a:xfrm>
          <a:prstGeom prst="rect">
            <a:avLst/>
          </a:prstGeom>
        </p:spPr>
        <p:txBody>
          <a:bodyPr lIns="0" tIns="72000" rIns="0" bIns="0" numCol="1" spcCol="450000" anchor="t" anchorCtr="0">
            <a:normAutofit/>
          </a:bodyPr>
          <a:lstStyle>
            <a:lvl1pPr marL="0" indent="0" algn="ctr">
              <a:buNone/>
              <a:defRPr sz="2400" b="0" i="0" spc="-51" baseline="0">
                <a:solidFill>
                  <a:schemeClr val="bg2">
                    <a:lumMod val="25000"/>
                  </a:schemeClr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4444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33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12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consectetuer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,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diam</a:t>
            </a:r>
            <a:r>
              <a:rPr lang="el-GR" dirty="0" smtClean="0"/>
              <a:t>.</a:t>
            </a:r>
            <a:endParaRPr lang="en-US" dirty="0" smtClean="0"/>
          </a:p>
        </p:txBody>
      </p:sp>
      <p:sp>
        <p:nvSpPr>
          <p:cNvPr id="22" name="Text Placeholder 15"/>
          <p:cNvSpPr>
            <a:spLocks noGrp="1"/>
          </p:cNvSpPr>
          <p:nvPr>
            <p:ph type="body" sz="quarter" idx="30" hasCustomPrompt="1"/>
          </p:nvPr>
        </p:nvSpPr>
        <p:spPr>
          <a:xfrm>
            <a:off x="11842940" y="4309137"/>
            <a:ext cx="3167531" cy="50970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ctr">
              <a:buNone/>
              <a:defRPr sz="3200" b="1" i="0" spc="-151" baseline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33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12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IMAGE 4</a:t>
            </a:r>
          </a:p>
        </p:txBody>
      </p:sp>
      <p:sp>
        <p:nvSpPr>
          <p:cNvPr id="23" name="Text Placeholder 15"/>
          <p:cNvSpPr>
            <a:spLocks noGrp="1"/>
          </p:cNvSpPr>
          <p:nvPr>
            <p:ph type="body" sz="quarter" idx="31" hasCustomPrompt="1"/>
          </p:nvPr>
        </p:nvSpPr>
        <p:spPr>
          <a:xfrm>
            <a:off x="11851161" y="4818836"/>
            <a:ext cx="3159311" cy="2597964"/>
          </a:xfrm>
          <a:prstGeom prst="rect">
            <a:avLst/>
          </a:prstGeom>
        </p:spPr>
        <p:txBody>
          <a:bodyPr lIns="0" tIns="72000" rIns="0" bIns="0" numCol="1" spcCol="450000" anchor="t" anchorCtr="0">
            <a:normAutofit/>
          </a:bodyPr>
          <a:lstStyle>
            <a:lvl1pPr marL="0" indent="0" algn="ctr">
              <a:buNone/>
              <a:defRPr sz="2400" b="0" i="0" spc="-51" baseline="0">
                <a:solidFill>
                  <a:schemeClr val="bg2">
                    <a:lumMod val="25000"/>
                  </a:schemeClr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4444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33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12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l-GR" dirty="0" smtClean="0"/>
              <a:t>Ε</a:t>
            </a:r>
            <a:r>
              <a:rPr lang="en-US" dirty="0" err="1" smtClean="0"/>
              <a:t>tincidunt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laoreet</a:t>
            </a:r>
            <a:r>
              <a:rPr lang="en-US" dirty="0" smtClean="0"/>
              <a:t> </a:t>
            </a:r>
            <a:r>
              <a:rPr lang="en-US" dirty="0" err="1" smtClean="0"/>
              <a:t>dolore</a:t>
            </a:r>
            <a:r>
              <a:rPr lang="en-US" dirty="0" smtClean="0"/>
              <a:t> magna </a:t>
            </a:r>
            <a:r>
              <a:rPr lang="en-US" dirty="0" err="1" smtClean="0"/>
              <a:t>aliquam</a:t>
            </a:r>
            <a:r>
              <a:rPr lang="en-US" dirty="0" smtClean="0"/>
              <a:t> </a:t>
            </a:r>
            <a:r>
              <a:rPr lang="en-US" dirty="0" err="1" smtClean="0"/>
              <a:t>erat</a:t>
            </a:r>
            <a:r>
              <a:rPr lang="en-US" dirty="0" smtClean="0"/>
              <a:t> </a:t>
            </a:r>
            <a:r>
              <a:rPr lang="en-US" dirty="0" err="1" smtClean="0"/>
              <a:t>volutpat</a:t>
            </a:r>
            <a:r>
              <a:rPr lang="en-US" dirty="0" smtClean="0"/>
              <a:t>.</a:t>
            </a:r>
          </a:p>
        </p:txBody>
      </p:sp>
      <p:sp>
        <p:nvSpPr>
          <p:cNvPr id="24" name="Picture Placeholder 34"/>
          <p:cNvSpPr>
            <a:spLocks noGrp="1" noChangeAspect="1"/>
          </p:cNvSpPr>
          <p:nvPr>
            <p:ph type="pic" sz="quarter" idx="32" hasCustomPrompt="1"/>
          </p:nvPr>
        </p:nvSpPr>
        <p:spPr>
          <a:xfrm>
            <a:off x="5158453" y="1680448"/>
            <a:ext cx="2369671" cy="2373159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 smtClean="0"/>
              <a:t>Insert Photo</a:t>
            </a:r>
            <a:endParaRPr lang="en-US" dirty="0" smtClean="0"/>
          </a:p>
        </p:txBody>
      </p:sp>
      <p:sp>
        <p:nvSpPr>
          <p:cNvPr id="25" name="Picture Placeholder 34"/>
          <p:cNvSpPr>
            <a:spLocks noGrp="1" noChangeAspect="1"/>
          </p:cNvSpPr>
          <p:nvPr>
            <p:ph type="pic" sz="quarter" idx="33" hasCustomPrompt="1"/>
          </p:nvPr>
        </p:nvSpPr>
        <p:spPr>
          <a:xfrm>
            <a:off x="8730014" y="1680448"/>
            <a:ext cx="2369671" cy="2373159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 smtClean="0"/>
              <a:t>Insert Photo</a:t>
            </a:r>
            <a:endParaRPr lang="en-US" dirty="0" smtClean="0"/>
          </a:p>
        </p:txBody>
      </p:sp>
      <p:sp>
        <p:nvSpPr>
          <p:cNvPr id="26" name="Picture Placeholder 34"/>
          <p:cNvSpPr>
            <a:spLocks noGrp="1" noChangeAspect="1"/>
          </p:cNvSpPr>
          <p:nvPr>
            <p:ph type="pic" sz="quarter" idx="34" hasCustomPrompt="1"/>
          </p:nvPr>
        </p:nvSpPr>
        <p:spPr>
          <a:xfrm>
            <a:off x="12241873" y="1680448"/>
            <a:ext cx="2369671" cy="2373159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 smtClean="0"/>
              <a:t>Insert Photo</a:t>
            </a:r>
            <a:endParaRPr lang="en-US" dirty="0" smtClean="0"/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201" y="575735"/>
            <a:ext cx="14752577" cy="884767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4400" b="1" i="0" spc="-151" baseline="0">
                <a:solidFill>
                  <a:srgbClr val="2D3293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78" indent="0">
              <a:buNone/>
              <a:defRPr/>
            </a:lvl2pPr>
            <a:lvl5pPr marL="1777912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LOREM IPSUM DOLOR SIT</a:t>
            </a:r>
            <a:r>
              <a:rPr lang="el-GR" dirty="0" smtClean="0"/>
              <a:t> </a:t>
            </a:r>
            <a:r>
              <a:rPr lang="mr-IN" dirty="0" smtClean="0"/>
              <a:t>–</a:t>
            </a:r>
            <a:r>
              <a:rPr lang="el-GR" dirty="0" smtClean="0"/>
              <a:t> 4 </a:t>
            </a:r>
            <a:r>
              <a:rPr lang="en-US" dirty="0" smtClean="0"/>
              <a:t>Images</a:t>
            </a:r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4"/>
            <a:ext cx="2076544" cy="74121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404053" y="7292052"/>
            <a:ext cx="1481559" cy="222233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0391" y="-389238"/>
            <a:ext cx="1481559" cy="222233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427" y="8223794"/>
            <a:ext cx="1036956" cy="720000"/>
          </a:xfrm>
          <a:prstGeom prst="rect">
            <a:avLst/>
          </a:prstGeom>
        </p:spPr>
      </p:pic>
      <p:sp>
        <p:nvSpPr>
          <p:cNvPr id="3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416032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8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4346222" y="8308222"/>
            <a:ext cx="10103556" cy="666445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1800" b="0" i="0" spc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smtClean="0"/>
              <a:t>'The publishing process and Open Access' - Workshop series for early career researchers - Luxembourg Institute of Health - 13/12/2017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63457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Photos -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939881" y="1869051"/>
            <a:ext cx="1993019" cy="1995950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 smtClean="0"/>
              <a:t>Insert Photo</a:t>
            </a:r>
            <a:endParaRPr lang="en-US" dirty="0" smtClean="0"/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25" hasCustomPrompt="1"/>
          </p:nvPr>
        </p:nvSpPr>
        <p:spPr>
          <a:xfrm>
            <a:off x="685081" y="4109013"/>
            <a:ext cx="2502620" cy="2844800"/>
          </a:xfrm>
          <a:prstGeom prst="rect">
            <a:avLst/>
          </a:prstGeom>
        </p:spPr>
        <p:txBody>
          <a:bodyPr lIns="0" tIns="0" rIns="0" bIns="0" numCol="1" spcCol="450000" anchor="t" anchorCtr="0">
            <a:noAutofit/>
          </a:bodyPr>
          <a:lstStyle>
            <a:lvl1pPr marL="0" indent="0" algn="ctr">
              <a:lnSpc>
                <a:spcPct val="150000"/>
              </a:lnSpc>
              <a:spcBef>
                <a:spcPts val="900"/>
              </a:spcBef>
              <a:buNone/>
              <a:defRPr sz="2800" b="1" i="0" spc="-51" baseline="0">
                <a:solidFill>
                  <a:schemeClr val="bg2">
                    <a:lumMod val="25000"/>
                  </a:schemeClr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4444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33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12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 smtClean="0"/>
              <a:t>Lorem</a:t>
            </a:r>
            <a:endParaRPr lang="en-US" dirty="0" smtClean="0"/>
          </a:p>
          <a:p>
            <a:pPr lvl="0"/>
            <a:r>
              <a:rPr lang="en-US" dirty="0" err="1" smtClean="0"/>
              <a:t>Ipsum</a:t>
            </a:r>
            <a:endParaRPr lang="en-US" dirty="0" smtClean="0"/>
          </a:p>
          <a:p>
            <a:pPr lvl="0"/>
            <a:r>
              <a:rPr lang="en-US" dirty="0" smtClean="0"/>
              <a:t>Dolor</a:t>
            </a:r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201" y="453135"/>
            <a:ext cx="14752577" cy="1007367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4400" b="1" i="0" spc="-151" baseline="0">
                <a:solidFill>
                  <a:srgbClr val="2D3293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78" indent="0">
              <a:buNone/>
              <a:defRPr/>
            </a:lvl2pPr>
            <a:lvl5pPr marL="1777912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LOREM IPSUM DOLOR SIT</a:t>
            </a:r>
            <a:r>
              <a:rPr lang="el-GR" dirty="0" smtClean="0"/>
              <a:t> </a:t>
            </a:r>
            <a:r>
              <a:rPr lang="mr-IN" dirty="0" smtClean="0"/>
              <a:t>–</a:t>
            </a:r>
            <a:r>
              <a:rPr lang="el-GR" dirty="0" smtClean="0"/>
              <a:t> 4 </a:t>
            </a:r>
            <a:r>
              <a:rPr lang="en-US" dirty="0" smtClean="0"/>
              <a:t>Images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404053" y="7292052"/>
            <a:ext cx="1481559" cy="222233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0391" y="-389238"/>
            <a:ext cx="1481559" cy="2222339"/>
          </a:xfrm>
          <a:prstGeom prst="rect">
            <a:avLst/>
          </a:prstGeom>
        </p:spPr>
      </p:pic>
      <p:sp>
        <p:nvSpPr>
          <p:cNvPr id="32" name="Picture Placeholder 34"/>
          <p:cNvSpPr>
            <a:spLocks noGrp="1" noChangeAspect="1"/>
          </p:cNvSpPr>
          <p:nvPr>
            <p:ph type="pic" sz="quarter" idx="32" hasCustomPrompt="1"/>
          </p:nvPr>
        </p:nvSpPr>
        <p:spPr>
          <a:xfrm>
            <a:off x="4030320" y="1869051"/>
            <a:ext cx="1993019" cy="1995950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 smtClean="0"/>
              <a:t>Insert Photo</a:t>
            </a:r>
            <a:endParaRPr lang="en-US" dirty="0" smtClean="0"/>
          </a:p>
        </p:txBody>
      </p:sp>
      <p:sp>
        <p:nvSpPr>
          <p:cNvPr id="34" name="Picture Placeholder 34"/>
          <p:cNvSpPr>
            <a:spLocks noGrp="1" noChangeAspect="1"/>
          </p:cNvSpPr>
          <p:nvPr>
            <p:ph type="pic" sz="quarter" idx="33" hasCustomPrompt="1"/>
          </p:nvPr>
        </p:nvSpPr>
        <p:spPr>
          <a:xfrm>
            <a:off x="7120613" y="1869051"/>
            <a:ext cx="1993019" cy="1995950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 smtClean="0"/>
              <a:t>Insert Photo</a:t>
            </a:r>
            <a:endParaRPr lang="en-US" dirty="0" smtClean="0"/>
          </a:p>
        </p:txBody>
      </p:sp>
      <p:sp>
        <p:nvSpPr>
          <p:cNvPr id="35" name="Picture Placeholder 34"/>
          <p:cNvSpPr>
            <a:spLocks noGrp="1" noChangeAspect="1"/>
          </p:cNvSpPr>
          <p:nvPr>
            <p:ph type="pic" sz="quarter" idx="34" hasCustomPrompt="1"/>
          </p:nvPr>
        </p:nvSpPr>
        <p:spPr>
          <a:xfrm>
            <a:off x="10216765" y="1869051"/>
            <a:ext cx="1993019" cy="1995950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 smtClean="0"/>
              <a:t>Insert Photo</a:t>
            </a:r>
            <a:endParaRPr lang="en-US" dirty="0" smtClean="0"/>
          </a:p>
        </p:txBody>
      </p:sp>
      <p:sp>
        <p:nvSpPr>
          <p:cNvPr id="36" name="Picture Placeholder 34"/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13301346" y="1869051"/>
            <a:ext cx="1919357" cy="1995950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 smtClean="0"/>
              <a:t>Insert Photo</a:t>
            </a:r>
            <a:endParaRPr lang="en-US" dirty="0" smtClean="0"/>
          </a:p>
        </p:txBody>
      </p:sp>
      <p:sp>
        <p:nvSpPr>
          <p:cNvPr id="38" name="Text Placeholder 15"/>
          <p:cNvSpPr>
            <a:spLocks noGrp="1"/>
          </p:cNvSpPr>
          <p:nvPr>
            <p:ph type="body" sz="quarter" idx="36" hasCustomPrompt="1"/>
          </p:nvPr>
        </p:nvSpPr>
        <p:spPr>
          <a:xfrm>
            <a:off x="3775521" y="4109013"/>
            <a:ext cx="2502620" cy="2844800"/>
          </a:xfrm>
          <a:prstGeom prst="rect">
            <a:avLst/>
          </a:prstGeom>
        </p:spPr>
        <p:txBody>
          <a:bodyPr lIns="0" tIns="0" rIns="0" bIns="0" numCol="1" spcCol="450000" anchor="t" anchorCtr="0">
            <a:noAutofit/>
          </a:bodyPr>
          <a:lstStyle>
            <a:lvl1pPr marL="0" indent="0" algn="ctr">
              <a:lnSpc>
                <a:spcPct val="150000"/>
              </a:lnSpc>
              <a:spcBef>
                <a:spcPts val="900"/>
              </a:spcBef>
              <a:buNone/>
              <a:defRPr sz="2800" b="1" i="0" spc="-51" baseline="0">
                <a:solidFill>
                  <a:schemeClr val="bg2">
                    <a:lumMod val="25000"/>
                  </a:schemeClr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4444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33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12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 smtClean="0"/>
              <a:t>Lorem</a:t>
            </a:r>
            <a:endParaRPr lang="en-US" dirty="0" smtClean="0"/>
          </a:p>
          <a:p>
            <a:pPr lvl="0"/>
            <a:r>
              <a:rPr lang="en-US" dirty="0" err="1" smtClean="0"/>
              <a:t>Ipsum</a:t>
            </a:r>
            <a:endParaRPr lang="en-US" dirty="0" smtClean="0"/>
          </a:p>
          <a:p>
            <a:pPr lvl="0"/>
            <a:r>
              <a:rPr lang="en-US" dirty="0" smtClean="0"/>
              <a:t>Dolor</a:t>
            </a:r>
          </a:p>
        </p:txBody>
      </p:sp>
      <p:sp>
        <p:nvSpPr>
          <p:cNvPr id="39" name="Text Placeholder 15"/>
          <p:cNvSpPr>
            <a:spLocks noGrp="1"/>
          </p:cNvSpPr>
          <p:nvPr>
            <p:ph type="body" sz="quarter" idx="37" hasCustomPrompt="1"/>
          </p:nvPr>
        </p:nvSpPr>
        <p:spPr>
          <a:xfrm>
            <a:off x="6877537" y="4109013"/>
            <a:ext cx="2502620" cy="2844800"/>
          </a:xfrm>
          <a:prstGeom prst="rect">
            <a:avLst/>
          </a:prstGeom>
        </p:spPr>
        <p:txBody>
          <a:bodyPr lIns="0" tIns="0" rIns="0" bIns="0" numCol="1" spcCol="450000" anchor="t" anchorCtr="0">
            <a:noAutofit/>
          </a:bodyPr>
          <a:lstStyle>
            <a:lvl1pPr marL="0" indent="0" algn="ctr">
              <a:lnSpc>
                <a:spcPct val="150000"/>
              </a:lnSpc>
              <a:spcBef>
                <a:spcPts val="900"/>
              </a:spcBef>
              <a:buNone/>
              <a:defRPr sz="2800" b="1" i="0" spc="-51" baseline="0">
                <a:solidFill>
                  <a:schemeClr val="bg2">
                    <a:lumMod val="25000"/>
                  </a:schemeClr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4444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33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12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 smtClean="0"/>
              <a:t>Lorem</a:t>
            </a:r>
            <a:endParaRPr lang="en-US" dirty="0" smtClean="0"/>
          </a:p>
          <a:p>
            <a:pPr lvl="0"/>
            <a:r>
              <a:rPr lang="en-US" dirty="0" err="1" smtClean="0"/>
              <a:t>Ipsum</a:t>
            </a:r>
            <a:endParaRPr lang="en-US" dirty="0" smtClean="0"/>
          </a:p>
          <a:p>
            <a:pPr lvl="0"/>
            <a:r>
              <a:rPr lang="en-US" dirty="0" smtClean="0"/>
              <a:t>Dolor</a:t>
            </a:r>
          </a:p>
        </p:txBody>
      </p:sp>
      <p:sp>
        <p:nvSpPr>
          <p:cNvPr id="40" name="Text Placeholder 15"/>
          <p:cNvSpPr>
            <a:spLocks noGrp="1"/>
          </p:cNvSpPr>
          <p:nvPr>
            <p:ph type="body" sz="quarter" idx="38" hasCustomPrompt="1"/>
          </p:nvPr>
        </p:nvSpPr>
        <p:spPr>
          <a:xfrm>
            <a:off x="9967977" y="4109013"/>
            <a:ext cx="2502620" cy="2844800"/>
          </a:xfrm>
          <a:prstGeom prst="rect">
            <a:avLst/>
          </a:prstGeom>
        </p:spPr>
        <p:txBody>
          <a:bodyPr lIns="0" tIns="0" rIns="0" bIns="0" numCol="1" spcCol="450000" anchor="t" anchorCtr="0">
            <a:noAutofit/>
          </a:bodyPr>
          <a:lstStyle>
            <a:lvl1pPr marL="0" indent="0" algn="ctr">
              <a:lnSpc>
                <a:spcPct val="150000"/>
              </a:lnSpc>
              <a:spcBef>
                <a:spcPts val="900"/>
              </a:spcBef>
              <a:buNone/>
              <a:defRPr sz="2800" b="1" i="0" spc="-51" baseline="0">
                <a:solidFill>
                  <a:schemeClr val="bg2">
                    <a:lumMod val="25000"/>
                  </a:schemeClr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4444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33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12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 smtClean="0"/>
              <a:t>Lorem</a:t>
            </a:r>
            <a:endParaRPr lang="en-US" dirty="0" smtClean="0"/>
          </a:p>
          <a:p>
            <a:pPr lvl="0"/>
            <a:r>
              <a:rPr lang="en-US" dirty="0" err="1" smtClean="0"/>
              <a:t>Ipsum</a:t>
            </a:r>
            <a:endParaRPr lang="en-US" dirty="0" smtClean="0"/>
          </a:p>
          <a:p>
            <a:pPr lvl="0"/>
            <a:r>
              <a:rPr lang="en-US" dirty="0" smtClean="0"/>
              <a:t>Dolor</a:t>
            </a:r>
          </a:p>
        </p:txBody>
      </p:sp>
      <p:sp>
        <p:nvSpPr>
          <p:cNvPr id="41" name="Text Placeholder 15"/>
          <p:cNvSpPr>
            <a:spLocks noGrp="1"/>
          </p:cNvSpPr>
          <p:nvPr>
            <p:ph type="body" sz="quarter" idx="39" hasCustomPrompt="1"/>
          </p:nvPr>
        </p:nvSpPr>
        <p:spPr>
          <a:xfrm>
            <a:off x="13058417" y="4109013"/>
            <a:ext cx="2502620" cy="2844800"/>
          </a:xfrm>
          <a:prstGeom prst="rect">
            <a:avLst/>
          </a:prstGeom>
        </p:spPr>
        <p:txBody>
          <a:bodyPr lIns="0" tIns="0" rIns="0" bIns="0" numCol="1" spcCol="450000" anchor="t" anchorCtr="0">
            <a:noAutofit/>
          </a:bodyPr>
          <a:lstStyle>
            <a:lvl1pPr marL="0" indent="0" algn="ctr">
              <a:lnSpc>
                <a:spcPct val="150000"/>
              </a:lnSpc>
              <a:spcBef>
                <a:spcPts val="900"/>
              </a:spcBef>
              <a:buNone/>
              <a:defRPr sz="2800" b="1" i="0" spc="-51" baseline="0">
                <a:solidFill>
                  <a:schemeClr val="bg2">
                    <a:lumMod val="25000"/>
                  </a:schemeClr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4444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33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12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 smtClean="0"/>
              <a:t>Lorem</a:t>
            </a:r>
            <a:endParaRPr lang="en-US" dirty="0" smtClean="0"/>
          </a:p>
          <a:p>
            <a:pPr lvl="0"/>
            <a:r>
              <a:rPr lang="en-US" dirty="0" err="1" smtClean="0"/>
              <a:t>Ipsum</a:t>
            </a:r>
            <a:endParaRPr lang="en-US" dirty="0" smtClean="0"/>
          </a:p>
          <a:p>
            <a:pPr lvl="0"/>
            <a:r>
              <a:rPr lang="en-US" dirty="0" smtClean="0"/>
              <a:t>Dolor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483980" y="4004844"/>
            <a:ext cx="0" cy="2995271"/>
          </a:xfrm>
          <a:prstGeom prst="line">
            <a:avLst/>
          </a:prstGeom>
          <a:noFill/>
          <a:ln w="25400" cap="flat">
            <a:solidFill>
              <a:srgbClr val="D6D6D6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2" name="Straight Connector 41"/>
          <p:cNvCxnSpPr/>
          <p:nvPr userDrawn="1"/>
        </p:nvCxnSpPr>
        <p:spPr>
          <a:xfrm>
            <a:off x="6574421" y="4004844"/>
            <a:ext cx="0" cy="2995271"/>
          </a:xfrm>
          <a:prstGeom prst="line">
            <a:avLst/>
          </a:prstGeom>
          <a:noFill/>
          <a:ln w="25400" cap="flat">
            <a:solidFill>
              <a:srgbClr val="D6D6D6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3" name="Straight Connector 42"/>
          <p:cNvCxnSpPr/>
          <p:nvPr userDrawn="1"/>
        </p:nvCxnSpPr>
        <p:spPr>
          <a:xfrm>
            <a:off x="9664861" y="4004844"/>
            <a:ext cx="0" cy="2995271"/>
          </a:xfrm>
          <a:prstGeom prst="line">
            <a:avLst/>
          </a:prstGeom>
          <a:noFill/>
          <a:ln w="25400" cap="flat">
            <a:solidFill>
              <a:srgbClr val="D6D6D6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4" name="Straight Connector 43"/>
          <p:cNvCxnSpPr/>
          <p:nvPr userDrawn="1"/>
        </p:nvCxnSpPr>
        <p:spPr>
          <a:xfrm>
            <a:off x="12778451" y="4004844"/>
            <a:ext cx="0" cy="2995271"/>
          </a:xfrm>
          <a:prstGeom prst="line">
            <a:avLst/>
          </a:prstGeom>
          <a:noFill/>
          <a:ln w="25400" cap="flat">
            <a:solidFill>
              <a:srgbClr val="D6D6D6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48" name="Picture 4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4"/>
            <a:ext cx="2076544" cy="74121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427" y="8223794"/>
            <a:ext cx="1036956" cy="720000"/>
          </a:xfrm>
          <a:prstGeom prst="rect">
            <a:avLst/>
          </a:prstGeom>
        </p:spPr>
      </p:pic>
      <p:sp>
        <p:nvSpPr>
          <p:cNvPr id="2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416032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4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4346222" y="8308222"/>
            <a:ext cx="10103556" cy="666445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1800" b="0" i="0" spc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smtClean="0"/>
              <a:t>'The publishing process and Open Access' - Workshop series for early career researchers - Luxembourg Institute of Health - 13/12/2017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744699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hotos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/>
          <p:cNvSpPr/>
          <p:nvPr userDrawn="1"/>
        </p:nvSpPr>
        <p:spPr>
          <a:xfrm>
            <a:off x="0" y="4354633"/>
            <a:ext cx="16256000" cy="434734"/>
          </a:xfrm>
          <a:prstGeom prst="rect">
            <a:avLst/>
          </a:prstGeom>
          <a:gradFill>
            <a:gsLst>
              <a:gs pos="33000">
                <a:schemeClr val="accent2"/>
              </a:gs>
              <a:gs pos="100000">
                <a:schemeClr val="accent3"/>
              </a:gs>
            </a:gsLst>
            <a:lin ang="12600000" scaled="0"/>
          </a:gra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7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8" name="Picture Placeholder 3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741413" y="1885743"/>
            <a:ext cx="1361691" cy="1363695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 smtClean="0"/>
              <a:t>Insert Photo</a:t>
            </a:r>
            <a:endParaRPr lang="en-US" dirty="0" smtClean="0"/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24" hasCustomPrompt="1"/>
          </p:nvPr>
        </p:nvSpPr>
        <p:spPr>
          <a:xfrm>
            <a:off x="2314937" y="1912400"/>
            <a:ext cx="5312779" cy="41523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>
              <a:buNone/>
              <a:defRPr sz="3200" b="1" i="0" spc="-151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33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12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IMAGE 1</a:t>
            </a:r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25" hasCustomPrompt="1"/>
          </p:nvPr>
        </p:nvSpPr>
        <p:spPr>
          <a:xfrm>
            <a:off x="2314937" y="2327637"/>
            <a:ext cx="5312780" cy="1137274"/>
          </a:xfrm>
          <a:prstGeom prst="rect">
            <a:avLst/>
          </a:prstGeom>
        </p:spPr>
        <p:txBody>
          <a:bodyPr lIns="0" tIns="108000" rIns="0" bIns="0" numCol="1" spcCol="450000" anchor="t" anchorCtr="0">
            <a:normAutofit/>
          </a:bodyPr>
          <a:lstStyle>
            <a:lvl1pPr marL="0" indent="0" algn="l">
              <a:buNone/>
              <a:defRPr sz="2400" b="1" i="0" spc="-51" baseline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33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12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consectetuer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,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diam</a:t>
            </a:r>
            <a:r>
              <a:rPr lang="en-US" dirty="0" smtClean="0"/>
              <a:t> </a:t>
            </a:r>
            <a:r>
              <a:rPr lang="en-US" dirty="0" err="1" smtClean="0"/>
              <a:t>nonummy</a:t>
            </a:r>
            <a:r>
              <a:rPr lang="en-US" dirty="0" smtClean="0"/>
              <a:t> </a:t>
            </a:r>
            <a:r>
              <a:rPr lang="en-US" dirty="0" err="1" smtClean="0"/>
              <a:t>nibh</a:t>
            </a:r>
            <a:r>
              <a:rPr lang="en-US" dirty="0" smtClean="0"/>
              <a:t>.</a:t>
            </a:r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201" y="792164"/>
            <a:ext cx="14303103" cy="668336"/>
          </a:xfrm>
          <a:prstGeom prst="rect">
            <a:avLst/>
          </a:prstGeom>
        </p:spPr>
        <p:txBody>
          <a:bodyPr wrap="square" lIns="0" tIns="0" rIns="0" bIns="0" anchor="t" anchorCtr="0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4400" b="1" i="0" spc="-151" baseline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78" indent="0">
              <a:buNone/>
              <a:defRPr/>
            </a:lvl2pPr>
            <a:lvl5pPr marL="1777912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LOREM IPSUM DOLOR SIT</a:t>
            </a:r>
            <a:r>
              <a:rPr lang="el-GR" dirty="0" smtClean="0"/>
              <a:t> </a:t>
            </a:r>
            <a:r>
              <a:rPr lang="mr-IN" dirty="0" smtClean="0"/>
              <a:t>–</a:t>
            </a:r>
            <a:r>
              <a:rPr lang="el-GR" dirty="0" smtClean="0"/>
              <a:t> 6 </a:t>
            </a:r>
            <a:r>
              <a:rPr lang="en-US" dirty="0" smtClean="0"/>
              <a:t>Images,</a:t>
            </a:r>
            <a:r>
              <a:rPr lang="el-GR" dirty="0" smtClean="0"/>
              <a:t> </a:t>
            </a:r>
            <a:r>
              <a:rPr lang="en-US" dirty="0" smtClean="0"/>
              <a:t>2 Columns</a:t>
            </a:r>
          </a:p>
        </p:txBody>
      </p:sp>
      <p:sp>
        <p:nvSpPr>
          <p:cNvPr id="28" name="Rectangle 27"/>
          <p:cNvSpPr/>
          <p:nvPr userDrawn="1"/>
        </p:nvSpPr>
        <p:spPr>
          <a:xfrm>
            <a:off x="0" y="8367833"/>
            <a:ext cx="16256000" cy="434734"/>
          </a:xfrm>
          <a:prstGeom prst="rect">
            <a:avLst/>
          </a:prstGeom>
          <a:solidFill>
            <a:schemeClr val="bg1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7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1" name="Picture Placeholder 34"/>
          <p:cNvSpPr>
            <a:spLocks noGrp="1" noChangeAspect="1"/>
          </p:cNvSpPr>
          <p:nvPr>
            <p:ph type="pic" sz="quarter" idx="26" hasCustomPrompt="1"/>
          </p:nvPr>
        </p:nvSpPr>
        <p:spPr>
          <a:xfrm>
            <a:off x="741413" y="3890154"/>
            <a:ext cx="1361691" cy="1363695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 smtClean="0"/>
              <a:t>Insert Photo</a:t>
            </a:r>
            <a:endParaRPr lang="en-US" dirty="0" smtClean="0"/>
          </a:p>
        </p:txBody>
      </p:sp>
      <p:sp>
        <p:nvSpPr>
          <p:cNvPr id="42" name="Text Placeholder 15"/>
          <p:cNvSpPr>
            <a:spLocks noGrp="1"/>
          </p:cNvSpPr>
          <p:nvPr>
            <p:ph type="body" sz="quarter" idx="27" hasCustomPrompt="1"/>
          </p:nvPr>
        </p:nvSpPr>
        <p:spPr>
          <a:xfrm>
            <a:off x="2314937" y="3916811"/>
            <a:ext cx="5312779" cy="41523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>
              <a:buNone/>
              <a:defRPr sz="3200" b="1" i="0" spc="-151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33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12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IMAGE 2</a:t>
            </a:r>
          </a:p>
        </p:txBody>
      </p:sp>
      <p:sp>
        <p:nvSpPr>
          <p:cNvPr id="43" name="Text Placeholder 15"/>
          <p:cNvSpPr>
            <a:spLocks noGrp="1"/>
          </p:cNvSpPr>
          <p:nvPr>
            <p:ph type="body" sz="quarter" idx="28" hasCustomPrompt="1"/>
          </p:nvPr>
        </p:nvSpPr>
        <p:spPr>
          <a:xfrm>
            <a:off x="2314937" y="4332048"/>
            <a:ext cx="5312780" cy="1098508"/>
          </a:xfrm>
          <a:prstGeom prst="rect">
            <a:avLst/>
          </a:prstGeom>
        </p:spPr>
        <p:txBody>
          <a:bodyPr lIns="0" tIns="108000" rIns="0" bIns="0" numCol="1" spcCol="450000" anchor="t" anchorCtr="0">
            <a:normAutofit/>
          </a:bodyPr>
          <a:lstStyle>
            <a:lvl1pPr marL="0" indent="0" algn="l">
              <a:buNone/>
              <a:defRPr sz="2400" b="1" i="0" spc="-51" baseline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33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12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consectetuer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,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diam</a:t>
            </a:r>
            <a:r>
              <a:rPr lang="en-US" dirty="0" smtClean="0"/>
              <a:t> </a:t>
            </a:r>
            <a:r>
              <a:rPr lang="en-US" dirty="0" err="1" smtClean="0"/>
              <a:t>nonummy</a:t>
            </a:r>
            <a:r>
              <a:rPr lang="en-US" dirty="0" smtClean="0"/>
              <a:t> </a:t>
            </a:r>
            <a:r>
              <a:rPr lang="en-US" dirty="0" err="1" smtClean="0"/>
              <a:t>nibh</a:t>
            </a:r>
            <a:r>
              <a:rPr lang="en-US" dirty="0" smtClean="0"/>
              <a:t>.</a:t>
            </a:r>
          </a:p>
        </p:txBody>
      </p:sp>
      <p:sp>
        <p:nvSpPr>
          <p:cNvPr id="44" name="Picture Placeholder 34"/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741413" y="5867908"/>
            <a:ext cx="1361691" cy="1363695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 smtClean="0"/>
              <a:t>Insert Photo</a:t>
            </a:r>
            <a:endParaRPr lang="en-US" dirty="0" smtClean="0"/>
          </a:p>
        </p:txBody>
      </p:sp>
      <p:sp>
        <p:nvSpPr>
          <p:cNvPr id="45" name="Text Placeholder 15"/>
          <p:cNvSpPr>
            <a:spLocks noGrp="1"/>
          </p:cNvSpPr>
          <p:nvPr>
            <p:ph type="body" sz="quarter" idx="30" hasCustomPrompt="1"/>
          </p:nvPr>
        </p:nvSpPr>
        <p:spPr>
          <a:xfrm>
            <a:off x="2314937" y="5894565"/>
            <a:ext cx="5312779" cy="41523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>
              <a:buNone/>
              <a:defRPr sz="3200" b="1" i="0" spc="-151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33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12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IMAGE 3</a:t>
            </a:r>
          </a:p>
        </p:txBody>
      </p:sp>
      <p:sp>
        <p:nvSpPr>
          <p:cNvPr id="46" name="Text Placeholder 15"/>
          <p:cNvSpPr>
            <a:spLocks noGrp="1"/>
          </p:cNvSpPr>
          <p:nvPr>
            <p:ph type="body" sz="quarter" idx="31" hasCustomPrompt="1"/>
          </p:nvPr>
        </p:nvSpPr>
        <p:spPr>
          <a:xfrm>
            <a:off x="2314937" y="6309802"/>
            <a:ext cx="5312780" cy="1106998"/>
          </a:xfrm>
          <a:prstGeom prst="rect">
            <a:avLst/>
          </a:prstGeom>
        </p:spPr>
        <p:txBody>
          <a:bodyPr lIns="0" tIns="108000" rIns="0" bIns="0" numCol="1" spcCol="450000" anchor="t" anchorCtr="0">
            <a:normAutofit/>
          </a:bodyPr>
          <a:lstStyle>
            <a:lvl1pPr marL="0" indent="0" algn="l">
              <a:buNone/>
              <a:defRPr sz="2400" b="1" i="0" spc="-51" baseline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33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12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consectetuer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,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diam</a:t>
            </a:r>
            <a:r>
              <a:rPr lang="en-US" dirty="0" smtClean="0"/>
              <a:t> </a:t>
            </a:r>
            <a:r>
              <a:rPr lang="en-US" dirty="0" err="1" smtClean="0"/>
              <a:t>nonummy</a:t>
            </a:r>
            <a:r>
              <a:rPr lang="en-US" dirty="0" smtClean="0"/>
              <a:t> </a:t>
            </a:r>
            <a:r>
              <a:rPr lang="en-US" dirty="0" err="1" smtClean="0"/>
              <a:t>nibh</a:t>
            </a:r>
            <a:r>
              <a:rPr lang="en-US" dirty="0" smtClean="0"/>
              <a:t>.</a:t>
            </a:r>
          </a:p>
        </p:txBody>
      </p:sp>
      <p:sp>
        <p:nvSpPr>
          <p:cNvPr id="47" name="Picture Placeholder 34"/>
          <p:cNvSpPr>
            <a:spLocks noGrp="1" noChangeAspect="1"/>
          </p:cNvSpPr>
          <p:nvPr>
            <p:ph type="pic" sz="quarter" idx="32" hasCustomPrompt="1"/>
          </p:nvPr>
        </p:nvSpPr>
        <p:spPr>
          <a:xfrm>
            <a:off x="8128001" y="1885743"/>
            <a:ext cx="1361691" cy="1363695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 smtClean="0"/>
              <a:t>Insert Photo</a:t>
            </a:r>
            <a:endParaRPr lang="en-US" dirty="0" smtClean="0"/>
          </a:p>
        </p:txBody>
      </p:sp>
      <p:sp>
        <p:nvSpPr>
          <p:cNvPr id="48" name="Text Placeholder 15"/>
          <p:cNvSpPr>
            <a:spLocks noGrp="1"/>
          </p:cNvSpPr>
          <p:nvPr>
            <p:ph type="body" sz="quarter" idx="33" hasCustomPrompt="1"/>
          </p:nvPr>
        </p:nvSpPr>
        <p:spPr>
          <a:xfrm>
            <a:off x="9701525" y="1912400"/>
            <a:ext cx="5312779" cy="415239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l">
              <a:buNone/>
              <a:defRPr sz="2800" b="1" i="0" spc="-151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33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12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IMAGE 4</a:t>
            </a:r>
          </a:p>
        </p:txBody>
      </p:sp>
      <p:sp>
        <p:nvSpPr>
          <p:cNvPr id="49" name="Text Placeholder 15"/>
          <p:cNvSpPr>
            <a:spLocks noGrp="1"/>
          </p:cNvSpPr>
          <p:nvPr>
            <p:ph type="body" sz="quarter" idx="34" hasCustomPrompt="1"/>
          </p:nvPr>
        </p:nvSpPr>
        <p:spPr>
          <a:xfrm>
            <a:off x="9701525" y="2327637"/>
            <a:ext cx="5312780" cy="1137274"/>
          </a:xfrm>
          <a:prstGeom prst="rect">
            <a:avLst/>
          </a:prstGeom>
        </p:spPr>
        <p:txBody>
          <a:bodyPr lIns="0" tIns="108000" rIns="0" bIns="0" numCol="1" spcCol="450000" anchor="t" anchorCtr="0">
            <a:normAutofit/>
          </a:bodyPr>
          <a:lstStyle>
            <a:lvl1pPr marL="0" indent="0" algn="l">
              <a:buNone/>
              <a:defRPr sz="2400" b="1" i="0" spc="-51" baseline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33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12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consectetuer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,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diam</a:t>
            </a:r>
            <a:r>
              <a:rPr lang="en-US" dirty="0" smtClean="0"/>
              <a:t> </a:t>
            </a:r>
            <a:r>
              <a:rPr lang="en-US" dirty="0" err="1" smtClean="0"/>
              <a:t>nonummy</a:t>
            </a:r>
            <a:r>
              <a:rPr lang="en-US" dirty="0" smtClean="0"/>
              <a:t> </a:t>
            </a:r>
            <a:r>
              <a:rPr lang="en-US" dirty="0" err="1" smtClean="0"/>
              <a:t>nibh</a:t>
            </a:r>
            <a:r>
              <a:rPr lang="en-US" dirty="0" smtClean="0"/>
              <a:t>.</a:t>
            </a:r>
          </a:p>
        </p:txBody>
      </p:sp>
      <p:sp>
        <p:nvSpPr>
          <p:cNvPr id="50" name="Picture Placeholder 34"/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8128001" y="3890154"/>
            <a:ext cx="1361691" cy="1363695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 smtClean="0"/>
              <a:t>Insert Photo</a:t>
            </a:r>
            <a:endParaRPr lang="en-US" dirty="0" smtClean="0"/>
          </a:p>
        </p:txBody>
      </p:sp>
      <p:sp>
        <p:nvSpPr>
          <p:cNvPr id="51" name="Text Placeholder 15"/>
          <p:cNvSpPr>
            <a:spLocks noGrp="1"/>
          </p:cNvSpPr>
          <p:nvPr>
            <p:ph type="body" sz="quarter" idx="36" hasCustomPrompt="1"/>
          </p:nvPr>
        </p:nvSpPr>
        <p:spPr>
          <a:xfrm>
            <a:off x="9701525" y="3916811"/>
            <a:ext cx="5312779" cy="41523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>
              <a:buNone/>
              <a:defRPr sz="3200" b="1" i="0" spc="-151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33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12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IMAGE 5</a:t>
            </a:r>
          </a:p>
        </p:txBody>
      </p:sp>
      <p:sp>
        <p:nvSpPr>
          <p:cNvPr id="52" name="Text Placeholder 15"/>
          <p:cNvSpPr>
            <a:spLocks noGrp="1"/>
          </p:cNvSpPr>
          <p:nvPr>
            <p:ph type="body" sz="quarter" idx="37" hasCustomPrompt="1"/>
          </p:nvPr>
        </p:nvSpPr>
        <p:spPr>
          <a:xfrm>
            <a:off x="9701525" y="4332048"/>
            <a:ext cx="5312780" cy="1098508"/>
          </a:xfrm>
          <a:prstGeom prst="rect">
            <a:avLst/>
          </a:prstGeom>
        </p:spPr>
        <p:txBody>
          <a:bodyPr lIns="0" tIns="108000" rIns="0" bIns="0" numCol="1" spcCol="450000" anchor="t" anchorCtr="0">
            <a:normAutofit/>
          </a:bodyPr>
          <a:lstStyle>
            <a:lvl1pPr marL="0" indent="0" algn="l">
              <a:buNone/>
              <a:defRPr sz="2400" b="1" i="0" spc="-51" baseline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33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12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consectetuer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,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diam</a:t>
            </a:r>
            <a:r>
              <a:rPr lang="en-US" dirty="0" smtClean="0"/>
              <a:t> </a:t>
            </a:r>
            <a:r>
              <a:rPr lang="en-US" dirty="0" err="1" smtClean="0"/>
              <a:t>nonummy</a:t>
            </a:r>
            <a:r>
              <a:rPr lang="en-US" dirty="0" smtClean="0"/>
              <a:t> </a:t>
            </a:r>
            <a:r>
              <a:rPr lang="en-US" dirty="0" err="1" smtClean="0"/>
              <a:t>nibh</a:t>
            </a:r>
            <a:r>
              <a:rPr lang="en-US" dirty="0" smtClean="0"/>
              <a:t>.</a:t>
            </a:r>
          </a:p>
        </p:txBody>
      </p:sp>
      <p:sp>
        <p:nvSpPr>
          <p:cNvPr id="53" name="Picture Placeholder 34"/>
          <p:cNvSpPr>
            <a:spLocks noGrp="1" noChangeAspect="1"/>
          </p:cNvSpPr>
          <p:nvPr>
            <p:ph type="pic" sz="quarter" idx="38" hasCustomPrompt="1"/>
          </p:nvPr>
        </p:nvSpPr>
        <p:spPr>
          <a:xfrm>
            <a:off x="8128001" y="5867908"/>
            <a:ext cx="1361691" cy="1363695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 smtClean="0"/>
              <a:t>Insert Photo</a:t>
            </a:r>
            <a:endParaRPr lang="en-US" dirty="0" smtClean="0"/>
          </a:p>
        </p:txBody>
      </p:sp>
      <p:sp>
        <p:nvSpPr>
          <p:cNvPr id="54" name="Text Placeholder 15"/>
          <p:cNvSpPr>
            <a:spLocks noGrp="1"/>
          </p:cNvSpPr>
          <p:nvPr>
            <p:ph type="body" sz="quarter" idx="39" hasCustomPrompt="1"/>
          </p:nvPr>
        </p:nvSpPr>
        <p:spPr>
          <a:xfrm>
            <a:off x="9701525" y="5894565"/>
            <a:ext cx="5312779" cy="41523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>
              <a:buNone/>
              <a:defRPr sz="3200" b="1" i="0" spc="-151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33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12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IMAGE 6</a:t>
            </a:r>
          </a:p>
        </p:txBody>
      </p:sp>
      <p:sp>
        <p:nvSpPr>
          <p:cNvPr id="55" name="Text Placeholder 15"/>
          <p:cNvSpPr>
            <a:spLocks noGrp="1"/>
          </p:cNvSpPr>
          <p:nvPr>
            <p:ph type="body" sz="quarter" idx="40" hasCustomPrompt="1"/>
          </p:nvPr>
        </p:nvSpPr>
        <p:spPr>
          <a:xfrm>
            <a:off x="9701525" y="6309802"/>
            <a:ext cx="5312780" cy="1094854"/>
          </a:xfrm>
          <a:prstGeom prst="rect">
            <a:avLst/>
          </a:prstGeom>
        </p:spPr>
        <p:txBody>
          <a:bodyPr lIns="0" tIns="108000" rIns="0" bIns="0" numCol="1" spcCol="450000" anchor="t" anchorCtr="0">
            <a:normAutofit/>
          </a:bodyPr>
          <a:lstStyle>
            <a:lvl1pPr marL="0" indent="0" algn="l">
              <a:buNone/>
              <a:defRPr sz="2400" b="1" i="0" spc="-51" baseline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33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12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consectetuer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,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diam</a:t>
            </a:r>
            <a:r>
              <a:rPr lang="en-US" dirty="0" smtClean="0"/>
              <a:t> </a:t>
            </a:r>
            <a:r>
              <a:rPr lang="en-US" dirty="0" err="1" smtClean="0"/>
              <a:t>nonummy</a:t>
            </a:r>
            <a:r>
              <a:rPr lang="en-US" dirty="0" smtClean="0"/>
              <a:t> </a:t>
            </a:r>
            <a:r>
              <a:rPr lang="en-US" dirty="0" err="1" smtClean="0"/>
              <a:t>nibh</a:t>
            </a:r>
            <a:r>
              <a:rPr lang="en-US" dirty="0" smtClean="0"/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4051" y="-434050"/>
            <a:ext cx="1736203" cy="26043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042761" y="5824735"/>
            <a:ext cx="1770592" cy="2655888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4"/>
            <a:ext cx="2076544" cy="74121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427" y="8223794"/>
            <a:ext cx="1036956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44924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202" y="792164"/>
            <a:ext cx="6535716" cy="2565634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6600" b="1" i="0" spc="-451" baseline="0">
                <a:solidFill>
                  <a:srgbClr val="2D3293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78" indent="0">
              <a:buNone/>
              <a:defRPr/>
            </a:lvl2pPr>
            <a:lvl5pPr marL="1777912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</a:t>
            </a:r>
            <a:r>
              <a:rPr lang="en-US" dirty="0" err="1" smtClean="0"/>
              <a:t>DolorSit</a:t>
            </a:r>
            <a:r>
              <a:rPr lang="en-US" dirty="0" smtClean="0"/>
              <a:t> </a:t>
            </a:r>
            <a:r>
              <a:rPr lang="en-US" dirty="0" err="1" smtClean="0"/>
              <a:t>Amet</a:t>
            </a:r>
            <a:r>
              <a:rPr lang="en-US" dirty="0" smtClean="0"/>
              <a:t>.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4"/>
            <a:ext cx="2076544" cy="741219"/>
          </a:xfrm>
          <a:prstGeom prst="rect">
            <a:avLst/>
          </a:prstGeom>
        </p:spPr>
      </p:pic>
      <p:sp>
        <p:nvSpPr>
          <p:cNvPr id="18" name="Text Placeholder 15"/>
          <p:cNvSpPr>
            <a:spLocks noGrp="1"/>
          </p:cNvSpPr>
          <p:nvPr>
            <p:ph type="body" sz="quarter" idx="25" hasCustomPrompt="1"/>
          </p:nvPr>
        </p:nvSpPr>
        <p:spPr>
          <a:xfrm>
            <a:off x="723900" y="3357798"/>
            <a:ext cx="6126605" cy="4059002"/>
          </a:xfrm>
          <a:prstGeom prst="rect">
            <a:avLst/>
          </a:prstGeom>
        </p:spPr>
        <p:txBody>
          <a:bodyPr lIns="0" tIns="180000" rIns="0" bIns="180000" numCol="1" spcCol="720000" anchor="t" anchorCtr="0">
            <a:normAutofit/>
          </a:bodyPr>
          <a:lstStyle>
            <a:lvl1pPr marL="0" indent="0" algn="l">
              <a:buNone/>
              <a:defRPr sz="3200" b="0" i="0" spc="-151" baseline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4444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33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12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consectetuer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 </a:t>
            </a:r>
            <a:r>
              <a:rPr lang="en-US" dirty="0" err="1" smtClean="0"/>
              <a:t>Aenean</a:t>
            </a:r>
            <a:r>
              <a:rPr lang="en-US" dirty="0" smtClean="0"/>
              <a:t> </a:t>
            </a:r>
            <a:r>
              <a:rPr lang="en-US" dirty="0" err="1" smtClean="0"/>
              <a:t>commodo</a:t>
            </a:r>
            <a:r>
              <a:rPr lang="en-US" dirty="0" smtClean="0"/>
              <a:t> ligula </a:t>
            </a:r>
            <a:r>
              <a:rPr lang="en-US" dirty="0" err="1" smtClean="0"/>
              <a:t>eget</a:t>
            </a:r>
            <a:r>
              <a:rPr lang="en-US" dirty="0" smtClean="0"/>
              <a:t> dolor. 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13821975" y="-500296"/>
            <a:ext cx="1933731" cy="2934324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8128000" y="792164"/>
            <a:ext cx="8128000" cy="74051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427" y="8223794"/>
            <a:ext cx="1036956" cy="720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404053" y="7292052"/>
            <a:ext cx="1481559" cy="222233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0391" y="-389238"/>
            <a:ext cx="1481559" cy="2222339"/>
          </a:xfrm>
          <a:prstGeom prst="rect">
            <a:avLst/>
          </a:prstGeom>
        </p:spPr>
      </p:pic>
      <p:sp>
        <p:nvSpPr>
          <p:cNvPr id="2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416032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4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4346222" y="8308222"/>
            <a:ext cx="10103556" cy="666445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1800" b="0" i="0" spc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smtClean="0"/>
              <a:t>'The publishing process and Open Access' - Workshop series for early career researchers - Luxembourg Institute of Health - 13/12/2017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621546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Right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8128000" y="792164"/>
            <a:ext cx="8128000" cy="74051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GB"/>
          </a:p>
        </p:txBody>
      </p:sp>
      <p:sp>
        <p:nvSpPr>
          <p:cNvPr id="12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202" y="792164"/>
            <a:ext cx="6535716" cy="2565634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6600" b="1" i="0" spc="-451" baseline="0">
                <a:solidFill>
                  <a:srgbClr val="2D3293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78" indent="0">
              <a:buNone/>
              <a:defRPr/>
            </a:lvl2pPr>
            <a:lvl5pPr marL="1777912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</a:t>
            </a:r>
            <a:r>
              <a:rPr lang="en-US" dirty="0" err="1" smtClean="0"/>
              <a:t>DolorSit</a:t>
            </a:r>
            <a:r>
              <a:rPr lang="en-US" dirty="0" smtClean="0"/>
              <a:t> </a:t>
            </a:r>
            <a:r>
              <a:rPr lang="en-US" dirty="0" err="1" smtClean="0"/>
              <a:t>Amet</a:t>
            </a:r>
            <a:r>
              <a:rPr lang="en-US" dirty="0" smtClean="0"/>
              <a:t>.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4"/>
            <a:ext cx="2076544" cy="741219"/>
          </a:xfrm>
          <a:prstGeom prst="rect">
            <a:avLst/>
          </a:prstGeom>
        </p:spPr>
      </p:pic>
      <p:sp>
        <p:nvSpPr>
          <p:cNvPr id="18" name="Text Placeholder 15"/>
          <p:cNvSpPr>
            <a:spLocks noGrp="1"/>
          </p:cNvSpPr>
          <p:nvPr>
            <p:ph type="body" sz="quarter" idx="25" hasCustomPrompt="1"/>
          </p:nvPr>
        </p:nvSpPr>
        <p:spPr>
          <a:xfrm>
            <a:off x="723900" y="3357798"/>
            <a:ext cx="6126605" cy="4059002"/>
          </a:xfrm>
          <a:prstGeom prst="rect">
            <a:avLst/>
          </a:prstGeom>
        </p:spPr>
        <p:txBody>
          <a:bodyPr lIns="0" tIns="180000" rIns="0" bIns="180000" numCol="1" spcCol="720000" anchor="t" anchorCtr="0">
            <a:normAutofit/>
          </a:bodyPr>
          <a:lstStyle>
            <a:lvl1pPr marL="0" indent="0" algn="l">
              <a:buNone/>
              <a:defRPr sz="3200" b="0" i="0" spc="-151" baseline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4444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33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12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consectetuer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 </a:t>
            </a:r>
            <a:r>
              <a:rPr lang="en-US" dirty="0" err="1" smtClean="0"/>
              <a:t>Aenean</a:t>
            </a:r>
            <a:r>
              <a:rPr lang="en-US" dirty="0" smtClean="0"/>
              <a:t> </a:t>
            </a:r>
            <a:r>
              <a:rPr lang="en-US" dirty="0" err="1" smtClean="0"/>
              <a:t>commodo</a:t>
            </a:r>
            <a:r>
              <a:rPr lang="en-US" dirty="0" smtClean="0"/>
              <a:t> ligula </a:t>
            </a:r>
            <a:r>
              <a:rPr lang="en-US" dirty="0" err="1" smtClean="0"/>
              <a:t>eget</a:t>
            </a:r>
            <a:r>
              <a:rPr lang="en-US" dirty="0" smtClean="0"/>
              <a:t> dolor. 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13821975" y="-500296"/>
            <a:ext cx="1933731" cy="2934324"/>
          </a:xfrm>
          <a:prstGeom prst="rect">
            <a:avLst/>
          </a:prstGeom>
        </p:spPr>
      </p:pic>
      <p:sp>
        <p:nvSpPr>
          <p:cNvPr id="10" name="Rounded Rectangle 9"/>
          <p:cNvSpPr/>
          <p:nvPr userDrawn="1"/>
        </p:nvSpPr>
        <p:spPr>
          <a:xfrm>
            <a:off x="8921833" y="6534770"/>
            <a:ext cx="8968799" cy="611319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7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23" hasCustomPrompt="1"/>
          </p:nvPr>
        </p:nvSpPr>
        <p:spPr>
          <a:xfrm>
            <a:off x="9593705" y="6162363"/>
            <a:ext cx="6355831" cy="1250066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4400" b="1" i="1" spc="-300" baseline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33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12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aenean</a:t>
            </a:r>
            <a:r>
              <a:rPr lang="en-US" dirty="0" smtClean="0"/>
              <a:t> </a:t>
            </a:r>
            <a:r>
              <a:rPr lang="en-US" dirty="0" err="1" smtClean="0"/>
              <a:t>commodo</a:t>
            </a:r>
            <a:r>
              <a:rPr lang="en-US" dirty="0" smtClean="0"/>
              <a:t>.</a:t>
            </a: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427" y="8223794"/>
            <a:ext cx="1036956" cy="7200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0391" y="-389238"/>
            <a:ext cx="1481559" cy="222233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404053" y="7292052"/>
            <a:ext cx="1481559" cy="2222339"/>
          </a:xfrm>
          <a:prstGeom prst="rect">
            <a:avLst/>
          </a:prstGeom>
        </p:spPr>
      </p:pic>
      <p:sp>
        <p:nvSpPr>
          <p:cNvPr id="2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416032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4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4346222" y="8308222"/>
            <a:ext cx="10103556" cy="666445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1800" b="0" i="0" spc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smtClean="0"/>
              <a:t>'The publishing process and Open Access' - Workshop series for early career researchers - Luxembourg Institute of Health - 13/12/2017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5743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6000" cy="9149552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3327400" y="2766350"/>
            <a:ext cx="9689459" cy="350393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normAutofit/>
          </a:bodyPr>
          <a:lstStyle/>
          <a:p>
            <a:pPr marL="0" marR="0" indent="0" algn="ctr" defTabSz="5476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3000" b="1" i="0" u="none" strike="noStrike" cap="none" spc="-300" normalizeH="0" baseline="0" dirty="0" smtClean="0">
                <a:ln>
                  <a:noFill/>
                </a:ln>
                <a:solidFill>
                  <a:srgbClr val="5AC3F0"/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Helvetica Light"/>
              </a:rPr>
              <a:t>Thank </a:t>
            </a:r>
            <a:r>
              <a:rPr kumimoji="0" lang="en-US" sz="13000" b="1" i="0" u="none" strike="noStrike" cap="none" spc="-300" normalizeH="0" baseline="0" smtClean="0">
                <a:ln>
                  <a:noFill/>
                </a:ln>
                <a:solidFill>
                  <a:srgbClr val="5AC3F0"/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Helvetica Light"/>
              </a:rPr>
              <a:t>you!</a:t>
            </a:r>
            <a:endParaRPr kumimoji="0" lang="en-US" sz="13000" b="1" i="0" u="none" strike="noStrike" cap="none" spc="-300" normalizeH="0" baseline="0" dirty="0">
              <a:ln>
                <a:noFill/>
              </a:ln>
              <a:solidFill>
                <a:srgbClr val="5AC3F0"/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Helvetica Light"/>
            </a:endParaRPr>
          </a:p>
        </p:txBody>
      </p:sp>
      <p:sp>
        <p:nvSpPr>
          <p:cNvPr id="10" name="Text Placeholder 39"/>
          <p:cNvSpPr>
            <a:spLocks noGrp="1"/>
          </p:cNvSpPr>
          <p:nvPr>
            <p:ph type="body" sz="quarter" idx="16" hasCustomPrompt="1"/>
          </p:nvPr>
        </p:nvSpPr>
        <p:spPr>
          <a:xfrm>
            <a:off x="4176060" y="6130979"/>
            <a:ext cx="7901640" cy="52132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1">
            <a:noAutofit/>
          </a:bodyPr>
          <a:lstStyle>
            <a:lvl1pPr marL="0" indent="0" algn="r">
              <a:buNone/>
              <a:defRPr sz="4000" b="1" i="0" spc="-151">
                <a:solidFill>
                  <a:srgbClr val="2D3293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78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 smtClean="0"/>
              <a:t>Name Surname</a:t>
            </a:r>
            <a:endParaRPr lang="en-US" dirty="0"/>
          </a:p>
        </p:txBody>
      </p:sp>
      <p:sp>
        <p:nvSpPr>
          <p:cNvPr id="11" name="Text Placeholder 39"/>
          <p:cNvSpPr>
            <a:spLocks noGrp="1"/>
          </p:cNvSpPr>
          <p:nvPr>
            <p:ph type="body" sz="quarter" idx="17" hasCustomPrompt="1"/>
          </p:nvPr>
        </p:nvSpPr>
        <p:spPr>
          <a:xfrm>
            <a:off x="4176060" y="6652304"/>
            <a:ext cx="7901640" cy="151733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108000" rIns="0" bIns="0" anchor="t" anchorCtr="1">
            <a:normAutofit/>
          </a:bodyPr>
          <a:lstStyle>
            <a:lvl1pPr marL="0" indent="0" algn="ctr">
              <a:buNone/>
              <a:defRPr sz="3200" b="0" i="0" spc="-151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  <a:lvl2pPr marL="444478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 smtClean="0"/>
              <a:t>Contact Information</a:t>
            </a:r>
          </a:p>
        </p:txBody>
      </p:sp>
    </p:spTree>
    <p:extLst>
      <p:ext uri="{BB962C8B-B14F-4D97-AF65-F5344CB8AC3E}">
        <p14:creationId xmlns:p14="http://schemas.microsoft.com/office/powerpoint/2010/main" val="3183239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1496484"/>
            <a:ext cx="13817600" cy="3183467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32000" y="4802718"/>
            <a:ext cx="12192000" cy="220768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70" indent="0" algn="ctr">
              <a:buNone/>
              <a:defRPr sz="2667"/>
            </a:lvl2pPr>
            <a:lvl3pPr marL="1219140" indent="0" algn="ctr">
              <a:buNone/>
              <a:defRPr sz="2400"/>
            </a:lvl3pPr>
            <a:lvl4pPr marL="1828709" indent="0" algn="ctr">
              <a:buNone/>
              <a:defRPr sz="2133"/>
            </a:lvl4pPr>
            <a:lvl5pPr marL="2438278" indent="0" algn="ctr">
              <a:buNone/>
              <a:defRPr sz="2133"/>
            </a:lvl5pPr>
            <a:lvl6pPr marL="3047848" indent="0" algn="ctr">
              <a:buNone/>
              <a:defRPr sz="2133"/>
            </a:lvl6pPr>
            <a:lvl7pPr marL="3657418" indent="0" algn="ctr">
              <a:buNone/>
              <a:defRPr sz="2133"/>
            </a:lvl7pPr>
            <a:lvl8pPr marL="4266987" indent="0" algn="ctr">
              <a:buNone/>
              <a:defRPr sz="2133"/>
            </a:lvl8pPr>
            <a:lvl9pPr marL="4876557" indent="0" algn="ctr">
              <a:buNone/>
              <a:defRPr sz="2133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7566" y="8420919"/>
            <a:ext cx="9932777" cy="37623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'The publishing process and Open Access' - Workshop series for early career researchers - Luxembourg Institute of Health - 13/12/2017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CFFEB-11AE-46AF-9126-4CDE5BF66D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06919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389" y="2732109"/>
            <a:ext cx="4272997" cy="6409496"/>
          </a:xfrm>
          <a:prstGeom prst="rect">
            <a:avLst/>
          </a:prstGeom>
        </p:spPr>
      </p:pic>
      <p:sp>
        <p:nvSpPr>
          <p:cNvPr id="18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2476500" y="5165383"/>
            <a:ext cx="11303000" cy="1561771"/>
          </a:xfrm>
          <a:prstGeom prst="rect">
            <a:avLst/>
          </a:prstGeom>
        </p:spPr>
        <p:txBody>
          <a:bodyPr wrap="square" lIns="0" tIns="72000" rIns="0" bIns="0"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4200" b="0" i="0" spc="-151">
                <a:solidFill>
                  <a:srgbClr val="4687E6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78" indent="0">
              <a:buNone/>
              <a:defRPr/>
            </a:lvl2pPr>
            <a:lvl5pPr marL="1777912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THIS IS THE SUBTITLE</a:t>
            </a:r>
          </a:p>
        </p:txBody>
      </p:sp>
      <p:sp>
        <p:nvSpPr>
          <p:cNvPr id="28" name="Text Placeholder 39"/>
          <p:cNvSpPr>
            <a:spLocks noGrp="1"/>
          </p:cNvSpPr>
          <p:nvPr>
            <p:ph type="body" sz="quarter" idx="16" hasCustomPrompt="1"/>
          </p:nvPr>
        </p:nvSpPr>
        <p:spPr>
          <a:xfrm>
            <a:off x="3483262" y="804676"/>
            <a:ext cx="4390737" cy="4619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>
            <a:normAutofit/>
          </a:bodyPr>
          <a:lstStyle>
            <a:lvl1pPr marL="0" indent="0" algn="r">
              <a:buNone/>
              <a:defRPr sz="3000" b="1" i="0" spc="-151">
                <a:solidFill>
                  <a:srgbClr val="2D3293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78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 smtClean="0"/>
              <a:t>1st Name Surname</a:t>
            </a:r>
            <a:endParaRPr lang="en-US" dirty="0"/>
          </a:p>
        </p:txBody>
      </p:sp>
      <p:sp>
        <p:nvSpPr>
          <p:cNvPr id="30" name="Text Placeholder 39"/>
          <p:cNvSpPr>
            <a:spLocks noGrp="1"/>
          </p:cNvSpPr>
          <p:nvPr>
            <p:ph type="body" sz="quarter" idx="17" hasCustomPrompt="1"/>
          </p:nvPr>
        </p:nvSpPr>
        <p:spPr>
          <a:xfrm>
            <a:off x="3483261" y="1266657"/>
            <a:ext cx="4390737" cy="40568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6000" rIns="0" bIns="0" anchor="t" anchorCtr="0">
            <a:normAutofit/>
          </a:bodyPr>
          <a:lstStyle>
            <a:lvl1pPr marL="0" indent="0" algn="r">
              <a:buNone/>
              <a:defRPr sz="2400" b="0" i="0" spc="-151">
                <a:solidFill>
                  <a:schemeClr val="accent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78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 smtClean="0"/>
              <a:t>University or </a:t>
            </a:r>
            <a:r>
              <a:rPr lang="en-US" dirty="0" err="1" smtClean="0"/>
              <a:t>Organisation</a:t>
            </a:r>
            <a:endParaRPr lang="en-US" dirty="0"/>
          </a:p>
        </p:txBody>
      </p:sp>
      <p:sp>
        <p:nvSpPr>
          <p:cNvPr id="31" name="Text Placeholder 39"/>
          <p:cNvSpPr>
            <a:spLocks noGrp="1"/>
          </p:cNvSpPr>
          <p:nvPr>
            <p:ph type="body" sz="quarter" idx="19" hasCustomPrompt="1"/>
          </p:nvPr>
        </p:nvSpPr>
        <p:spPr>
          <a:xfrm>
            <a:off x="8398162" y="804676"/>
            <a:ext cx="4390737" cy="4619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>
            <a:normAutofit/>
          </a:bodyPr>
          <a:lstStyle>
            <a:lvl1pPr marL="0" indent="0" algn="l">
              <a:buNone/>
              <a:defRPr sz="3000" b="1" i="0" spc="-151">
                <a:solidFill>
                  <a:srgbClr val="2D3293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78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 smtClean="0"/>
              <a:t>2nd Name Surname</a:t>
            </a:r>
            <a:endParaRPr lang="en-US" dirty="0"/>
          </a:p>
        </p:txBody>
      </p:sp>
      <p:sp>
        <p:nvSpPr>
          <p:cNvPr id="32" name="Text Placeholder 39"/>
          <p:cNvSpPr>
            <a:spLocks noGrp="1"/>
          </p:cNvSpPr>
          <p:nvPr>
            <p:ph type="body" sz="quarter" idx="20" hasCustomPrompt="1"/>
          </p:nvPr>
        </p:nvSpPr>
        <p:spPr>
          <a:xfrm>
            <a:off x="8398161" y="1266657"/>
            <a:ext cx="4390737" cy="40568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6000" rIns="0" bIns="0" anchor="t" anchorCtr="0">
            <a:normAutofit/>
          </a:bodyPr>
          <a:lstStyle>
            <a:lvl1pPr marL="0" indent="0" algn="l">
              <a:buNone/>
              <a:defRPr sz="2400" b="0" i="0" spc="-151">
                <a:solidFill>
                  <a:schemeClr val="accent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78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 smtClean="0"/>
              <a:t>University or </a:t>
            </a:r>
            <a:r>
              <a:rPr lang="en-US" dirty="0" err="1" smtClean="0"/>
              <a:t>Organisation</a:t>
            </a:r>
            <a:endParaRPr lang="en-US" dirty="0"/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8140700" y="710160"/>
            <a:ext cx="0" cy="1079500"/>
          </a:xfrm>
          <a:prstGeom prst="line">
            <a:avLst/>
          </a:prstGeom>
          <a:noFill/>
          <a:ln w="12700" cap="flat">
            <a:solidFill>
              <a:srgbClr val="D6D6D6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7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2476500" y="2401376"/>
            <a:ext cx="11303000" cy="2765234"/>
          </a:xfrm>
          <a:prstGeom prst="rect">
            <a:avLst/>
          </a:prstGeom>
        </p:spPr>
        <p:txBody>
          <a:bodyPr wrap="square" lIns="0" tIns="0" rIns="0" bIns="72000" anchor="b" anchorCtr="1">
            <a:normAutofit/>
          </a:bodyPr>
          <a:lstStyle>
            <a:lvl1pPr marL="0" indent="0" algn="ctr">
              <a:lnSpc>
                <a:spcPts val="9600"/>
              </a:lnSpc>
              <a:spcBef>
                <a:spcPts val="0"/>
              </a:spcBef>
              <a:buNone/>
              <a:defRPr sz="8800" b="1" i="0" spc="-300" baseline="0">
                <a:solidFill>
                  <a:srgbClr val="2D3293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78" indent="0">
              <a:buNone/>
              <a:defRPr/>
            </a:lvl2pPr>
            <a:lvl5pPr marL="1777912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THIS IS THE PRESENTATION TITLE</a:t>
            </a:r>
          </a:p>
        </p:txBody>
      </p:sp>
      <p:sp>
        <p:nvSpPr>
          <p:cNvPr id="41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4831589" y="8416033"/>
            <a:ext cx="6593411" cy="376237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800" b="0" i="0" spc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smtClean="0"/>
              <a:t>'The publishing process and Open Access' - Workshop series for early career researchers - Luxembourg Institute of Health - 13/12/2017</a:t>
            </a:r>
            <a:endParaRPr lang="en-US" dirty="0"/>
          </a:p>
        </p:txBody>
      </p:sp>
      <p:pic>
        <p:nvPicPr>
          <p:cNvPr id="43" name="Picture 4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508881" y="8458973"/>
            <a:ext cx="860081" cy="307930"/>
          </a:xfrm>
          <a:prstGeom prst="rect">
            <a:avLst/>
          </a:prstGeom>
        </p:spPr>
      </p:pic>
      <p:grpSp>
        <p:nvGrpSpPr>
          <p:cNvPr id="45" name="Group 44"/>
          <p:cNvGrpSpPr/>
          <p:nvPr userDrawn="1"/>
        </p:nvGrpSpPr>
        <p:grpSpPr>
          <a:xfrm>
            <a:off x="11933564" y="8344670"/>
            <a:ext cx="2333859" cy="481060"/>
            <a:chOff x="11725043" y="8364911"/>
            <a:chExt cx="2333858" cy="481060"/>
          </a:xfrm>
        </p:grpSpPr>
        <p:pic>
          <p:nvPicPr>
            <p:cNvPr id="46" name="Picture 45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25043" y="8364911"/>
              <a:ext cx="577273" cy="481060"/>
            </a:xfrm>
            <a:prstGeom prst="rect">
              <a:avLst/>
            </a:prstGeom>
            <a:noFill/>
          </p:spPr>
        </p:pic>
        <p:sp>
          <p:nvSpPr>
            <p:cNvPr id="47" name="Title 1"/>
            <p:cNvSpPr txBox="1">
              <a:spLocks/>
            </p:cNvSpPr>
            <p:nvPr userDrawn="1"/>
          </p:nvSpPr>
          <p:spPr>
            <a:xfrm>
              <a:off x="12340417" y="8446825"/>
              <a:ext cx="1718484" cy="338554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</a:bodyPr>
            <a:lstStyle>
              <a:lvl1pPr algn="ctr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4800" b="0" i="0" kern="1200" spc="-150" baseline="0">
                  <a:solidFill>
                    <a:srgbClr val="2D3293"/>
                  </a:solidFill>
                  <a:latin typeface="Open Sans Light" charset="0"/>
                  <a:ea typeface="Open Sans Light" charset="0"/>
                  <a:cs typeface="Open Sans Light" charset="0"/>
                </a:defRPr>
              </a:lvl1pPr>
            </a:lstStyle>
            <a:p>
              <a:pPr algn="ctr"/>
              <a:r>
                <a:rPr lang="en-US" sz="2200" b="0" i="0" dirty="0" smtClean="0">
                  <a:latin typeface="Calibri" charset="0"/>
                  <a:ea typeface="Calibri" charset="0"/>
                  <a:cs typeface="Calibri" charset="0"/>
                </a:rPr>
                <a:t>@</a:t>
              </a:r>
              <a:r>
                <a:rPr lang="en-US" sz="2200" b="1" i="0" dirty="0" err="1" smtClean="0">
                  <a:latin typeface="Calibri" charset="0"/>
                  <a:ea typeface="Calibri" charset="0"/>
                  <a:cs typeface="Calibri" charset="0"/>
                </a:rPr>
                <a:t>openaire_eu</a:t>
              </a:r>
              <a:endParaRPr lang="en-US" sz="2200" b="1" i="0" dirty="0"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pic>
        <p:nvPicPr>
          <p:cNvPr id="51" name="Picture 5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2044384" y="-14990"/>
            <a:ext cx="4272997" cy="640949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427" y="8211099"/>
            <a:ext cx="1036956" cy="720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64" y="8200492"/>
            <a:ext cx="2076544" cy="741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28670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 userDrawn="1">
          <p15:clr>
            <a:srgbClr val="FBAE40"/>
          </p15:clr>
        </p15:guide>
        <p15:guide id="2" pos="512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010" y="-115536"/>
            <a:ext cx="14240879" cy="8021621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  <p:sp>
        <p:nvSpPr>
          <p:cNvPr id="4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199" y="597334"/>
            <a:ext cx="11708984" cy="2102734"/>
          </a:xfrm>
          <a:prstGeom prst="rect">
            <a:avLst/>
          </a:prstGeom>
        </p:spPr>
        <p:txBody>
          <a:bodyPr wrap="square" lIns="0" tIns="0" rIns="0" bIns="72000" anchor="b" anchorCtr="0">
            <a:normAutofit/>
          </a:bodyPr>
          <a:lstStyle>
            <a:lvl1pPr marL="0" indent="0" algn="l">
              <a:lnSpc>
                <a:spcPts val="7240"/>
              </a:lnSpc>
              <a:spcBef>
                <a:spcPts val="0"/>
              </a:spcBef>
              <a:buNone/>
              <a:defRPr sz="8800" b="1" i="0" spc="-300" baseline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78" indent="0">
              <a:buNone/>
              <a:defRPr/>
            </a:lvl2pPr>
            <a:lvl5pPr marL="1777912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THIS IS THE PRESENTATION TITLE</a:t>
            </a:r>
          </a:p>
        </p:txBody>
      </p:sp>
      <p:sp>
        <p:nvSpPr>
          <p:cNvPr id="5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711201" y="2700069"/>
            <a:ext cx="11019436" cy="1351070"/>
          </a:xfrm>
          <a:prstGeom prst="rect">
            <a:avLst/>
          </a:prstGeom>
        </p:spPr>
        <p:txBody>
          <a:bodyPr wrap="square" lIns="0" tIns="72000" rIns="0" bIns="0" anchor="t" anchorCtr="0">
            <a:normAutofit/>
          </a:bodyPr>
          <a:lstStyle>
            <a:lvl1pPr marL="0" indent="0" algn="l">
              <a:spcBef>
                <a:spcPts val="300"/>
              </a:spcBef>
              <a:buNone/>
              <a:defRPr sz="4200" b="0" i="0" spc="-151">
                <a:solidFill>
                  <a:srgbClr val="4687E6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78" indent="0">
              <a:buNone/>
              <a:defRPr/>
            </a:lvl2pPr>
            <a:lvl5pPr marL="1777912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THIS IS THE SUBTITLE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13418633" y="1167641"/>
            <a:ext cx="2333859" cy="481060"/>
            <a:chOff x="11725043" y="8364911"/>
            <a:chExt cx="2333858" cy="481060"/>
          </a:xfrm>
        </p:grpSpPr>
        <p:pic>
          <p:nvPicPr>
            <p:cNvPr id="14" name="Picture 13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25043" y="8364911"/>
              <a:ext cx="577273" cy="481060"/>
            </a:xfrm>
            <a:prstGeom prst="rect">
              <a:avLst/>
            </a:prstGeom>
          </p:spPr>
        </p:pic>
        <p:sp>
          <p:nvSpPr>
            <p:cNvPr id="15" name="Title 1"/>
            <p:cNvSpPr txBox="1">
              <a:spLocks/>
            </p:cNvSpPr>
            <p:nvPr userDrawn="1"/>
          </p:nvSpPr>
          <p:spPr>
            <a:xfrm>
              <a:off x="12340417" y="8446825"/>
              <a:ext cx="1718484" cy="338554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</a:bodyPr>
            <a:lstStyle>
              <a:lvl1pPr algn="ctr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4800" b="0" i="0" kern="1200" spc="-150" baseline="0">
                  <a:solidFill>
                    <a:srgbClr val="2D3293"/>
                  </a:solidFill>
                  <a:latin typeface="Open Sans Light" charset="0"/>
                  <a:ea typeface="Open Sans Light" charset="0"/>
                  <a:cs typeface="Open Sans Light" charset="0"/>
                </a:defRPr>
              </a:lvl1pPr>
            </a:lstStyle>
            <a:p>
              <a:pPr algn="ctr"/>
              <a:r>
                <a:rPr lang="en-US" sz="2200" b="0" i="0" dirty="0" smtClean="0">
                  <a:latin typeface="Calibri" charset="0"/>
                  <a:ea typeface="Calibri" charset="0"/>
                  <a:cs typeface="Calibri" charset="0"/>
                </a:rPr>
                <a:t>@</a:t>
              </a:r>
              <a:r>
                <a:rPr lang="en-US" sz="2200" b="1" i="0" dirty="0" err="1" smtClean="0">
                  <a:latin typeface="Calibri" charset="0"/>
                  <a:ea typeface="Calibri" charset="0"/>
                  <a:cs typeface="Calibri" charset="0"/>
                </a:rPr>
                <a:t>openaire_eu</a:t>
              </a:r>
              <a:endParaRPr lang="en-US" sz="2200" b="1" i="0" dirty="0"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00" y="4600620"/>
            <a:ext cx="730941" cy="730941"/>
          </a:xfrm>
          <a:prstGeom prst="rect">
            <a:avLst/>
          </a:prstGeom>
        </p:spPr>
      </p:pic>
      <p:sp>
        <p:nvSpPr>
          <p:cNvPr id="29" name="Text Placeholder 39"/>
          <p:cNvSpPr>
            <a:spLocks noGrp="1"/>
          </p:cNvSpPr>
          <p:nvPr>
            <p:ph type="body" sz="quarter" idx="16" hasCustomPrompt="1"/>
          </p:nvPr>
        </p:nvSpPr>
        <p:spPr>
          <a:xfrm>
            <a:off x="1691236" y="4592216"/>
            <a:ext cx="6865653" cy="3820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>
            <a:normAutofit/>
          </a:bodyPr>
          <a:lstStyle>
            <a:lvl1pPr marL="0" indent="0" algn="l">
              <a:buNone/>
              <a:defRPr sz="3000" b="1" i="0" spc="-151">
                <a:solidFill>
                  <a:srgbClr val="2D3293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78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 smtClean="0"/>
              <a:t>Name Surname</a:t>
            </a:r>
            <a:endParaRPr lang="en-US" dirty="0"/>
          </a:p>
        </p:txBody>
      </p:sp>
      <p:sp>
        <p:nvSpPr>
          <p:cNvPr id="30" name="Text Placeholder 39"/>
          <p:cNvSpPr>
            <a:spLocks noGrp="1"/>
          </p:cNvSpPr>
          <p:nvPr>
            <p:ph type="body" sz="quarter" idx="17" hasCustomPrompt="1"/>
          </p:nvPr>
        </p:nvSpPr>
        <p:spPr>
          <a:xfrm>
            <a:off x="1691237" y="4974237"/>
            <a:ext cx="6865655" cy="40568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6000" rIns="0" bIns="0" anchor="t" anchorCtr="0">
            <a:normAutofit/>
          </a:bodyPr>
          <a:lstStyle>
            <a:lvl1pPr marL="0" indent="0" algn="l">
              <a:buNone/>
              <a:defRPr sz="2400" b="0" i="0" spc="-151">
                <a:solidFill>
                  <a:schemeClr val="accent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78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 smtClean="0"/>
              <a:t>University or </a:t>
            </a:r>
            <a:r>
              <a:rPr lang="en-US" dirty="0" err="1" smtClean="0"/>
              <a:t>Organisation</a:t>
            </a:r>
            <a:endParaRPr lang="en-US" dirty="0"/>
          </a:p>
        </p:txBody>
      </p:sp>
      <p:sp>
        <p:nvSpPr>
          <p:cNvPr id="2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4346222" y="8308222"/>
            <a:ext cx="10103556" cy="666445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1800" b="0" i="0" spc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 smtClean="0"/>
              <a:t>‘Myths and Realities around Open Access' – FNR Open Access Fund information session – 01/03/2018</a:t>
            </a:r>
            <a:endParaRPr lang="en-US" dirty="0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1620937" y="7027694"/>
            <a:ext cx="2333859" cy="481060"/>
            <a:chOff x="11725043" y="8364911"/>
            <a:chExt cx="2333858" cy="481060"/>
          </a:xfrm>
        </p:grpSpPr>
        <p:pic>
          <p:nvPicPr>
            <p:cNvPr id="16" name="Picture 15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25043" y="8364911"/>
              <a:ext cx="577273" cy="481060"/>
            </a:xfrm>
            <a:prstGeom prst="rect">
              <a:avLst/>
            </a:prstGeom>
          </p:spPr>
        </p:pic>
        <p:sp>
          <p:nvSpPr>
            <p:cNvPr id="17" name="Title 1"/>
            <p:cNvSpPr txBox="1">
              <a:spLocks/>
            </p:cNvSpPr>
            <p:nvPr userDrawn="1"/>
          </p:nvSpPr>
          <p:spPr>
            <a:xfrm>
              <a:off x="12340417" y="8446825"/>
              <a:ext cx="1718484" cy="338554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</a:bodyPr>
            <a:lstStyle>
              <a:lvl1pPr algn="ctr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4800" b="0" i="0" kern="1200" spc="-150" baseline="0">
                  <a:solidFill>
                    <a:srgbClr val="2D3293"/>
                  </a:solidFill>
                  <a:latin typeface="Open Sans Light" charset="0"/>
                  <a:ea typeface="Open Sans Light" charset="0"/>
                  <a:cs typeface="Open Sans Light" charset="0"/>
                </a:defRPr>
              </a:lvl1pPr>
            </a:lstStyle>
            <a:p>
              <a:pPr algn="ctr"/>
              <a:r>
                <a:rPr lang="en-US" sz="2200" b="0" i="0" dirty="0" smtClean="0">
                  <a:latin typeface="Calibri" charset="0"/>
                  <a:ea typeface="Calibri" charset="0"/>
                  <a:cs typeface="Calibri" charset="0"/>
                </a:rPr>
                <a:t>@</a:t>
              </a:r>
              <a:r>
                <a:rPr lang="en-US" sz="2200" b="1" i="0" dirty="0" err="1" smtClean="0">
                  <a:latin typeface="Calibri" charset="0"/>
                  <a:ea typeface="Calibri" charset="0"/>
                  <a:cs typeface="Calibri" charset="0"/>
                </a:rPr>
                <a:t>jonatortue</a:t>
              </a:r>
              <a:endParaRPr lang="en-US" sz="2200" b="1" i="0" dirty="0">
                <a:latin typeface="Calibri" charset="0"/>
                <a:ea typeface="Calibri" charset="0"/>
                <a:cs typeface="Calibri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226842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6" b="-15616"/>
          <a:stretch/>
        </p:blipFill>
        <p:spPr>
          <a:xfrm>
            <a:off x="0" y="2"/>
            <a:ext cx="16256000" cy="10837333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3563589"/>
            <a:ext cx="16256000" cy="434734"/>
          </a:xfrm>
          <a:prstGeom prst="rect">
            <a:avLst/>
          </a:prstGeom>
          <a:gradFill>
            <a:gsLst>
              <a:gs pos="8000">
                <a:srgbClr val="2D3293"/>
              </a:gs>
              <a:gs pos="100000">
                <a:srgbClr val="2D3293">
                  <a:alpha val="0"/>
                </a:srgbClr>
              </a:gs>
            </a:gsLst>
            <a:lin ang="5400000" scaled="1"/>
          </a:gradFill>
          <a:ln w="3175" cap="flat">
            <a:noFill/>
            <a:miter lim="400000"/>
          </a:ln>
          <a:effectLst>
            <a:outerShdw blurRad="25400" dist="12700" dir="5400000" rotWithShape="0">
              <a:schemeClr val="accent1">
                <a:alpha val="5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7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0" y="8367833"/>
            <a:ext cx="16256000" cy="434734"/>
          </a:xfrm>
          <a:prstGeom prst="rect">
            <a:avLst/>
          </a:prstGeom>
          <a:solidFill>
            <a:schemeClr val="bg1"/>
          </a:solidFill>
          <a:ln w="3175" cap="flat">
            <a:noFill/>
            <a:miter lim="400000"/>
          </a:ln>
          <a:effectLst>
            <a:outerShdw blurRad="25400" dist="12700" dir="5400000" rotWithShape="0">
              <a:schemeClr val="bg1">
                <a:alpha val="5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7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2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4831589" y="8416033"/>
            <a:ext cx="6593411" cy="376237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800" b="0" i="0" spc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smtClean="0"/>
              <a:t>'The publishing process and Open Access' - Workshop series for early career researchers - Luxembourg Institute of Health - 13/12/2017</a:t>
            </a:r>
            <a:endParaRPr lang="en-US" dirty="0"/>
          </a:p>
        </p:txBody>
      </p:sp>
      <p:sp>
        <p:nvSpPr>
          <p:cNvPr id="4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697519" y="2146732"/>
            <a:ext cx="14671443" cy="2425269"/>
          </a:xfrm>
          <a:prstGeom prst="rect">
            <a:avLst/>
          </a:prstGeom>
        </p:spPr>
        <p:txBody>
          <a:bodyPr wrap="square" lIns="0" tIns="0" rIns="0" bIns="72000" anchor="b" anchorCtr="0">
            <a:normAutofit/>
          </a:bodyPr>
          <a:lstStyle>
            <a:lvl1pPr marL="0" indent="0" algn="l">
              <a:lnSpc>
                <a:spcPts val="9600"/>
              </a:lnSpc>
              <a:spcBef>
                <a:spcPts val="0"/>
              </a:spcBef>
              <a:buNone/>
              <a:defRPr sz="9600" b="1" i="0" spc="-300" baseline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78" indent="0">
              <a:buNone/>
              <a:defRPr/>
            </a:lvl2pPr>
            <a:lvl5pPr marL="1777912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THIS IS THE PRESENTATION TITLE</a:t>
            </a:r>
          </a:p>
        </p:txBody>
      </p:sp>
      <p:sp>
        <p:nvSpPr>
          <p:cNvPr id="5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670442" y="4572000"/>
            <a:ext cx="14698519" cy="2844800"/>
          </a:xfrm>
          <a:prstGeom prst="rect">
            <a:avLst/>
          </a:prstGeom>
        </p:spPr>
        <p:txBody>
          <a:bodyPr wrap="square" lIns="0" tIns="72000" rIns="0" bIns="0" anchor="t" anchorCtr="0">
            <a:normAutofit/>
          </a:bodyPr>
          <a:lstStyle>
            <a:lvl1pPr marL="0" indent="0" algn="l">
              <a:spcBef>
                <a:spcPts val="300"/>
              </a:spcBef>
              <a:buNone/>
              <a:defRPr sz="4200" b="0" i="0" spc="-15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44478" indent="0">
              <a:buNone/>
              <a:defRPr/>
            </a:lvl2pPr>
            <a:lvl5pPr marL="1777912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THIS IS THE SUBTITLE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11933564" y="8344670"/>
            <a:ext cx="2333859" cy="481060"/>
            <a:chOff x="11725043" y="8364911"/>
            <a:chExt cx="2333858" cy="481060"/>
          </a:xfrm>
        </p:grpSpPr>
        <p:pic>
          <p:nvPicPr>
            <p:cNvPr id="14" name="Picture 13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25043" y="8364911"/>
              <a:ext cx="577273" cy="481060"/>
            </a:xfrm>
            <a:prstGeom prst="rect">
              <a:avLst/>
            </a:prstGeom>
            <a:noFill/>
          </p:spPr>
        </p:pic>
        <p:sp>
          <p:nvSpPr>
            <p:cNvPr id="15" name="Title 1"/>
            <p:cNvSpPr txBox="1">
              <a:spLocks/>
            </p:cNvSpPr>
            <p:nvPr userDrawn="1"/>
          </p:nvSpPr>
          <p:spPr>
            <a:xfrm>
              <a:off x="12340417" y="8446825"/>
              <a:ext cx="1718484" cy="338554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</a:bodyPr>
            <a:lstStyle>
              <a:lvl1pPr algn="ctr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4800" b="0" i="0" kern="1200" spc="-150" baseline="0">
                  <a:solidFill>
                    <a:srgbClr val="2D3293"/>
                  </a:solidFill>
                  <a:latin typeface="Open Sans Light" charset="0"/>
                  <a:ea typeface="Open Sans Light" charset="0"/>
                  <a:cs typeface="Open Sans Light" charset="0"/>
                </a:defRPr>
              </a:lvl1pPr>
            </a:lstStyle>
            <a:p>
              <a:pPr algn="ctr"/>
              <a:r>
                <a:rPr lang="en-US" sz="2200" b="0" i="0" dirty="0" smtClean="0">
                  <a:latin typeface="Open Sans" charset="0"/>
                  <a:ea typeface="Open Sans" charset="0"/>
                  <a:cs typeface="Open Sans" charset="0"/>
                </a:rPr>
                <a:t>@</a:t>
              </a:r>
              <a:r>
                <a:rPr lang="en-US" sz="2200" b="1" i="0" dirty="0" err="1" smtClean="0">
                  <a:latin typeface="Open Sans Semibold" charset="0"/>
                  <a:ea typeface="Open Sans Semibold" charset="0"/>
                  <a:cs typeface="Open Sans Semibold" charset="0"/>
                </a:rPr>
                <a:t>openaire_eu</a:t>
              </a:r>
              <a:endParaRPr lang="en-US" sz="2200" b="1" i="0" dirty="0">
                <a:latin typeface="Open Sans Semibold" charset="0"/>
                <a:ea typeface="Open Sans Semibold" charset="0"/>
                <a:cs typeface="Open Sans Semibold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02" y="660384"/>
            <a:ext cx="986503" cy="983226"/>
          </a:xfrm>
          <a:prstGeom prst="rect">
            <a:avLst/>
          </a:prstGeom>
        </p:spPr>
      </p:pic>
      <p:sp>
        <p:nvSpPr>
          <p:cNvPr id="25" name="Text Placeholder 39"/>
          <p:cNvSpPr>
            <a:spLocks noGrp="1"/>
          </p:cNvSpPr>
          <p:nvPr>
            <p:ph type="body" sz="quarter" idx="16" hasCustomPrompt="1"/>
          </p:nvPr>
        </p:nvSpPr>
        <p:spPr>
          <a:xfrm>
            <a:off x="9127459" y="856567"/>
            <a:ext cx="6241503" cy="3820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>
            <a:normAutofit/>
          </a:bodyPr>
          <a:lstStyle>
            <a:lvl1pPr marL="0" indent="0" algn="r">
              <a:buNone/>
              <a:defRPr sz="3000" b="1" i="0" spc="-15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78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 smtClean="0"/>
              <a:t>Name Surname</a:t>
            </a:r>
            <a:endParaRPr lang="en-US" dirty="0"/>
          </a:p>
        </p:txBody>
      </p:sp>
      <p:sp>
        <p:nvSpPr>
          <p:cNvPr id="26" name="Text Placeholder 39"/>
          <p:cNvSpPr>
            <a:spLocks noGrp="1"/>
          </p:cNvSpPr>
          <p:nvPr>
            <p:ph type="body" sz="quarter" idx="17" hasCustomPrompt="1"/>
          </p:nvPr>
        </p:nvSpPr>
        <p:spPr>
          <a:xfrm>
            <a:off x="9127459" y="1237929"/>
            <a:ext cx="6241504" cy="40568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6000" rIns="0" bIns="0" anchor="t" anchorCtr="0">
            <a:normAutofit/>
          </a:bodyPr>
          <a:lstStyle>
            <a:lvl1pPr marL="0" indent="0" algn="r">
              <a:buNone/>
              <a:defRPr sz="2400" b="0" i="0" spc="-15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44478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 smtClean="0"/>
              <a:t>University or </a:t>
            </a:r>
            <a:r>
              <a:rPr lang="en-US" dirty="0" err="1" smtClean="0"/>
              <a:t>Organisation</a:t>
            </a:r>
            <a:endParaRPr lang="en-US" dirty="0"/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500299" y="5636945"/>
            <a:ext cx="1933731" cy="2934324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4602406" y="8458973"/>
            <a:ext cx="860081" cy="30793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429" y="8197317"/>
            <a:ext cx="1171863" cy="81367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64" y="8203666"/>
            <a:ext cx="2076544" cy="741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43441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 userDrawn="1">
          <p15:clr>
            <a:srgbClr val="FBAE40"/>
          </p15:clr>
        </p15:guide>
        <p15:guide id="2" pos="512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 userDrawn="1"/>
        </p:nvSpPr>
        <p:spPr>
          <a:xfrm>
            <a:off x="0" y="2"/>
            <a:ext cx="16256000" cy="7561913"/>
          </a:xfrm>
          <a:prstGeom prst="rect">
            <a:avLst/>
          </a:prstGeom>
          <a:gradFill>
            <a:gsLst>
              <a:gs pos="0">
                <a:schemeClr val="accent2">
                  <a:lumMod val="100000"/>
                </a:schemeClr>
              </a:gs>
              <a:gs pos="100000">
                <a:schemeClr val="bg1">
                  <a:alpha val="0"/>
                  <a:lumMod val="0"/>
                  <a:lumOff val="100000"/>
                </a:schemeClr>
              </a:gs>
            </a:gsLst>
            <a:lin ang="5400000" scaled="1"/>
          </a:gradFill>
          <a:ln w="3175" cap="flat">
            <a:noFill/>
            <a:miter lim="400000"/>
          </a:ln>
          <a:effectLst>
            <a:outerShdw blurRad="25400" dist="12700" dir="5400000" rotWithShape="0">
              <a:schemeClr val="accent2">
                <a:alpha val="5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noAutofit/>
          </a:bodyPr>
          <a:lstStyle/>
          <a:p>
            <a:pPr marL="0" marR="0" indent="0" algn="ctr" defTabSz="54767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" y="-1"/>
            <a:ext cx="14249367" cy="8026401"/>
          </a:xfrm>
          <a:prstGeom prst="rect">
            <a:avLst/>
          </a:prstGeom>
        </p:spPr>
      </p:pic>
      <p:sp>
        <p:nvSpPr>
          <p:cNvPr id="4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1502601" y="434716"/>
            <a:ext cx="13959887" cy="3576102"/>
          </a:xfrm>
          <a:prstGeom prst="rect">
            <a:avLst/>
          </a:prstGeom>
        </p:spPr>
        <p:txBody>
          <a:bodyPr wrap="square" lIns="0" tIns="0" rIns="0" bIns="72000" anchor="b" anchorCtr="0">
            <a:normAutofit/>
          </a:bodyPr>
          <a:lstStyle>
            <a:lvl1pPr marL="0" indent="0" algn="r">
              <a:lnSpc>
                <a:spcPts val="9600"/>
              </a:lnSpc>
              <a:spcBef>
                <a:spcPts val="0"/>
              </a:spcBef>
              <a:buNone/>
              <a:defRPr sz="8800" b="1" i="0" spc="-300" baseline="0">
                <a:solidFill>
                  <a:srgbClr val="2D3293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78" indent="0">
              <a:buNone/>
              <a:defRPr/>
            </a:lvl2pPr>
            <a:lvl5pPr marL="1777912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THIS IS THE PRESENTATION TITLE</a:t>
            </a:r>
          </a:p>
        </p:txBody>
      </p:sp>
      <p:sp>
        <p:nvSpPr>
          <p:cNvPr id="5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2012267" y="4010820"/>
            <a:ext cx="13450220" cy="1345739"/>
          </a:xfrm>
          <a:prstGeom prst="rect">
            <a:avLst/>
          </a:prstGeom>
        </p:spPr>
        <p:txBody>
          <a:bodyPr wrap="square" lIns="0" tIns="72000" rIns="0" bIns="0" anchor="t" anchorCtr="0">
            <a:normAutofit/>
          </a:bodyPr>
          <a:lstStyle>
            <a:lvl1pPr marL="0" indent="0" algn="r">
              <a:spcBef>
                <a:spcPts val="300"/>
              </a:spcBef>
              <a:buNone/>
              <a:defRPr sz="4200" b="0" i="0" spc="-15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defRPr>
            </a:lvl1pPr>
            <a:lvl2pPr marL="444478" indent="0">
              <a:buNone/>
              <a:defRPr/>
            </a:lvl2pPr>
            <a:lvl5pPr marL="1777912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THIS IS THE SUBTITLE</a:t>
            </a:r>
          </a:p>
        </p:txBody>
      </p:sp>
      <p:sp>
        <p:nvSpPr>
          <p:cNvPr id="25" name="Text Placeholder 39"/>
          <p:cNvSpPr>
            <a:spLocks noGrp="1"/>
          </p:cNvSpPr>
          <p:nvPr>
            <p:ph type="body" sz="quarter" idx="16" hasCustomPrompt="1"/>
          </p:nvPr>
        </p:nvSpPr>
        <p:spPr>
          <a:xfrm>
            <a:off x="9220985" y="5919031"/>
            <a:ext cx="6241503" cy="3820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>
            <a:normAutofit/>
          </a:bodyPr>
          <a:lstStyle>
            <a:lvl1pPr marL="0" indent="0" algn="r">
              <a:buNone/>
              <a:defRPr sz="3000" b="1" i="0" spc="-151">
                <a:solidFill>
                  <a:srgbClr val="2D3293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78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 smtClean="0"/>
              <a:t>Name Surname</a:t>
            </a:r>
            <a:endParaRPr lang="en-US" dirty="0"/>
          </a:p>
        </p:txBody>
      </p:sp>
      <p:sp>
        <p:nvSpPr>
          <p:cNvPr id="26" name="Text Placeholder 39"/>
          <p:cNvSpPr>
            <a:spLocks noGrp="1"/>
          </p:cNvSpPr>
          <p:nvPr>
            <p:ph type="body" sz="quarter" idx="17" hasCustomPrompt="1"/>
          </p:nvPr>
        </p:nvSpPr>
        <p:spPr>
          <a:xfrm>
            <a:off x="9220983" y="6300393"/>
            <a:ext cx="6241504" cy="40568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6000" rIns="0" bIns="0" anchor="t" anchorCtr="0">
            <a:normAutofit/>
          </a:bodyPr>
          <a:lstStyle>
            <a:lvl1pPr marL="0" indent="0" algn="r">
              <a:buNone/>
              <a:defRPr sz="2400" b="0" i="0" spc="-151">
                <a:solidFill>
                  <a:srgbClr val="4687E6"/>
                </a:solidFill>
                <a:latin typeface="Arial" charset="0"/>
                <a:ea typeface="Arial" charset="0"/>
                <a:cs typeface="Arial" charset="0"/>
              </a:defRPr>
            </a:lvl1pPr>
            <a:lvl2pPr marL="444478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 smtClean="0"/>
              <a:t>University or </a:t>
            </a:r>
            <a:r>
              <a:rPr lang="en-US" dirty="0" err="1" smtClean="0"/>
              <a:t>Organisation</a:t>
            </a:r>
            <a:endParaRPr lang="en-US" dirty="0"/>
          </a:p>
        </p:txBody>
      </p:sp>
      <p:sp>
        <p:nvSpPr>
          <p:cNvPr id="31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4831589" y="8416033"/>
            <a:ext cx="6593411" cy="376237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800" b="0" i="0" spc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smtClean="0"/>
              <a:t>'The publishing process and Open Access' - Workshop series for early career researchers - Luxembourg Institute of Health - 13/12/2017</a:t>
            </a:r>
            <a:endParaRPr lang="en-US" dirty="0"/>
          </a:p>
        </p:txBody>
      </p:sp>
      <p:grpSp>
        <p:nvGrpSpPr>
          <p:cNvPr id="34" name="Group 33"/>
          <p:cNvGrpSpPr/>
          <p:nvPr userDrawn="1"/>
        </p:nvGrpSpPr>
        <p:grpSpPr>
          <a:xfrm>
            <a:off x="11933564" y="8344670"/>
            <a:ext cx="2333859" cy="481060"/>
            <a:chOff x="11725043" y="8364911"/>
            <a:chExt cx="2333858" cy="481060"/>
          </a:xfrm>
        </p:grpSpPr>
        <p:pic>
          <p:nvPicPr>
            <p:cNvPr id="35" name="Picture 34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25043" y="8364911"/>
              <a:ext cx="577273" cy="481060"/>
            </a:xfrm>
            <a:prstGeom prst="rect">
              <a:avLst/>
            </a:prstGeom>
            <a:noFill/>
          </p:spPr>
        </p:pic>
        <p:sp>
          <p:nvSpPr>
            <p:cNvPr id="36" name="Title 1"/>
            <p:cNvSpPr txBox="1">
              <a:spLocks/>
            </p:cNvSpPr>
            <p:nvPr userDrawn="1"/>
          </p:nvSpPr>
          <p:spPr>
            <a:xfrm>
              <a:off x="12340417" y="8446825"/>
              <a:ext cx="1718484" cy="338554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</a:bodyPr>
            <a:lstStyle>
              <a:lvl1pPr algn="ctr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4800" b="0" i="0" kern="1200" spc="-150" baseline="0">
                  <a:solidFill>
                    <a:srgbClr val="2D3293"/>
                  </a:solidFill>
                  <a:latin typeface="Open Sans Light" charset="0"/>
                  <a:ea typeface="Open Sans Light" charset="0"/>
                  <a:cs typeface="Open Sans Light" charset="0"/>
                </a:defRPr>
              </a:lvl1pPr>
            </a:lstStyle>
            <a:p>
              <a:pPr algn="ctr"/>
              <a:r>
                <a:rPr lang="en-US" sz="2200" b="0" i="0" dirty="0" smtClean="0">
                  <a:latin typeface="Open Sans" charset="0"/>
                  <a:ea typeface="Open Sans" charset="0"/>
                  <a:cs typeface="Open Sans" charset="0"/>
                </a:rPr>
                <a:t>@</a:t>
              </a:r>
              <a:r>
                <a:rPr lang="en-US" sz="2200" b="1" i="0" dirty="0" err="1" smtClean="0">
                  <a:latin typeface="Open Sans Semibold" charset="0"/>
                  <a:ea typeface="Open Sans Semibold" charset="0"/>
                  <a:cs typeface="Open Sans Semibold" charset="0"/>
                </a:rPr>
                <a:t>openaire_eu</a:t>
              </a:r>
              <a:endParaRPr lang="en-US" sz="2200" b="1" i="0" dirty="0">
                <a:latin typeface="Open Sans Semibold" charset="0"/>
                <a:ea typeface="Open Sans Semibold" charset="0"/>
                <a:cs typeface="Open Sans Semibold" charset="0"/>
              </a:endParaRPr>
            </a:p>
          </p:txBody>
        </p:sp>
      </p:grpSp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602406" y="8458973"/>
            <a:ext cx="860081" cy="30793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427" y="8211099"/>
            <a:ext cx="1036956" cy="720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64" y="8200492"/>
            <a:ext cx="2076544" cy="741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4423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 userDrawn="1">
          <p15:clr>
            <a:srgbClr val="FBAE40"/>
          </p15:clr>
        </p15:guide>
        <p15:guide id="2" pos="512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3" y="2"/>
            <a:ext cx="14210569" cy="8004547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  <p:sp>
        <p:nvSpPr>
          <p:cNvPr id="17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2667002" y="792165"/>
            <a:ext cx="12795487" cy="850641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0" indent="0" algn="r">
              <a:lnSpc>
                <a:spcPts val="6640"/>
              </a:lnSpc>
              <a:spcBef>
                <a:spcPts val="0"/>
              </a:spcBef>
              <a:buNone/>
              <a:defRPr sz="6000" b="1" i="0" spc="-300" baseline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78" indent="0">
              <a:buNone/>
              <a:defRPr/>
            </a:lvl2pPr>
            <a:lvl5pPr marL="1777912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CONTENTS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9" hasCustomPrompt="1"/>
          </p:nvPr>
        </p:nvSpPr>
        <p:spPr>
          <a:xfrm>
            <a:off x="2667002" y="2032437"/>
            <a:ext cx="12795487" cy="538436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r" defTabSz="54766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4000" b="0" i="0" spc="-151" baseline="0">
                <a:solidFill>
                  <a:srgbClr val="4687E6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78" indent="0" algn="r">
              <a:spcBef>
                <a:spcPts val="300"/>
              </a:spcBef>
              <a:buNone/>
              <a:defRPr sz="4800" b="1" spc="-151">
                <a:latin typeface="Open Sans" charset="0"/>
                <a:ea typeface="Open Sans" charset="0"/>
                <a:cs typeface="Open Sans" charset="0"/>
              </a:defRPr>
            </a:lvl2pPr>
            <a:lvl3pPr marL="888956" indent="0" algn="r">
              <a:spcBef>
                <a:spcPts val="300"/>
              </a:spcBef>
              <a:buNone/>
              <a:defRPr sz="4800" b="1" spc="-151">
                <a:latin typeface="Open Sans" charset="0"/>
                <a:ea typeface="Open Sans" charset="0"/>
                <a:cs typeface="Open Sans" charset="0"/>
              </a:defRPr>
            </a:lvl3pPr>
            <a:lvl4pPr marL="1333433" indent="0" algn="r">
              <a:spcBef>
                <a:spcPts val="300"/>
              </a:spcBef>
              <a:buNone/>
              <a:defRPr sz="4800" b="1" spc="-151">
                <a:latin typeface="Open Sans" charset="0"/>
                <a:ea typeface="Open Sans" charset="0"/>
                <a:cs typeface="Open Sans" charset="0"/>
              </a:defRPr>
            </a:lvl4pPr>
            <a:lvl5pPr marL="1777912" indent="0" algn="r">
              <a:spcBef>
                <a:spcPts val="300"/>
              </a:spcBef>
              <a:buNone/>
              <a:defRPr sz="4800" b="1" spc="-15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-</a:t>
            </a:r>
          </a:p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 -</a:t>
            </a:r>
          </a:p>
          <a:p>
            <a:pPr lvl="0"/>
            <a:r>
              <a:rPr lang="en-US" dirty="0" err="1" smtClean="0"/>
              <a:t>Consectetuer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 - </a:t>
            </a:r>
          </a:p>
          <a:p>
            <a:pPr lvl="0"/>
            <a:r>
              <a:rPr lang="en-US" dirty="0" err="1" smtClean="0"/>
              <a:t>Neque</a:t>
            </a:r>
            <a:r>
              <a:rPr lang="en-US" dirty="0" smtClean="0"/>
              <a:t> </a:t>
            </a:r>
            <a:r>
              <a:rPr lang="en-US" dirty="0" err="1" smtClean="0"/>
              <a:t>porro</a:t>
            </a:r>
            <a:r>
              <a:rPr lang="en-US" dirty="0" smtClean="0"/>
              <a:t> </a:t>
            </a:r>
            <a:r>
              <a:rPr lang="en-US" dirty="0" err="1" smtClean="0"/>
              <a:t>quisquam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, qui </a:t>
            </a:r>
            <a:r>
              <a:rPr lang="en-US" dirty="0" err="1" smtClean="0"/>
              <a:t>dolorem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-</a:t>
            </a:r>
          </a:p>
          <a:p>
            <a:pPr lvl="0"/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enim</a:t>
            </a:r>
            <a:r>
              <a:rPr lang="en-US" dirty="0" smtClean="0"/>
              <a:t> ad minima </a:t>
            </a:r>
            <a:r>
              <a:rPr lang="en-US" dirty="0" err="1" smtClean="0"/>
              <a:t>veniam</a:t>
            </a:r>
            <a:r>
              <a:rPr lang="en-US" dirty="0" smtClean="0"/>
              <a:t>, </a:t>
            </a:r>
            <a:r>
              <a:rPr lang="en-US" dirty="0" err="1" smtClean="0"/>
              <a:t>quis</a:t>
            </a:r>
            <a:r>
              <a:rPr lang="en-US" dirty="0" smtClean="0"/>
              <a:t> nostrum -</a:t>
            </a:r>
          </a:p>
          <a:p>
            <a:pPr marL="0" marR="0" lvl="0" indent="0" algn="r" defTabSz="54766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/>
            </a:pPr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 -</a:t>
            </a:r>
            <a:endParaRPr lang="el-GR" dirty="0" smtClean="0"/>
          </a:p>
          <a:p>
            <a:pPr marL="0" marR="0" lvl="0" indent="0" algn="r" defTabSz="54766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/>
            </a:pPr>
            <a:r>
              <a:rPr lang="en-US" dirty="0" err="1" smtClean="0"/>
              <a:t>Quisquam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, qui </a:t>
            </a:r>
            <a:r>
              <a:rPr lang="en-US" dirty="0" err="1" smtClean="0"/>
              <a:t>dolorem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-</a:t>
            </a:r>
          </a:p>
          <a:p>
            <a:pPr marL="0" marR="0" lvl="0" indent="0" algn="r" defTabSz="54766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/>
            </a:pPr>
            <a:r>
              <a:rPr lang="en-US" dirty="0" err="1" smtClean="0"/>
              <a:t>Neque</a:t>
            </a:r>
            <a:r>
              <a:rPr lang="en-US" dirty="0" smtClean="0"/>
              <a:t> </a:t>
            </a:r>
            <a:r>
              <a:rPr lang="en-US" dirty="0" err="1" smtClean="0"/>
              <a:t>veniam</a:t>
            </a:r>
            <a:r>
              <a:rPr lang="en-US" dirty="0" smtClean="0"/>
              <a:t>, </a:t>
            </a:r>
            <a:r>
              <a:rPr lang="en-US" dirty="0" err="1" smtClean="0"/>
              <a:t>porro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sit -</a:t>
            </a:r>
            <a:endParaRPr lang="en-US" dirty="0"/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4346222" y="8308222"/>
            <a:ext cx="10103556" cy="666445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1800" b="0" i="0" spc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 smtClean="0"/>
              <a:t>‘Myths and Realities around Open Access' – FNR Open Access Fund information session – 01/03/2018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730683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 userDrawn="1">
          <p15:clr>
            <a:srgbClr val="FBAE40"/>
          </p15:clr>
        </p15:guide>
        <p15:guide id="2" pos="512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1123" y="0"/>
            <a:ext cx="16256000" cy="9144000"/>
          </a:xfrm>
          <a:prstGeom prst="rect">
            <a:avLst/>
          </a:prstGeom>
          <a:gradFill flip="none" rotWithShape="1">
            <a:gsLst>
              <a:gs pos="1000">
                <a:schemeClr val="accent1"/>
              </a:gs>
              <a:gs pos="100000">
                <a:schemeClr val="accent3"/>
              </a:gs>
            </a:gsLst>
            <a:lin ang="3600000" scaled="0"/>
            <a:tileRect/>
          </a:gradFill>
          <a:ln w="3175" cap="flat">
            <a:noFill/>
            <a:miter lim="400000"/>
          </a:ln>
          <a:effectLst>
            <a:outerShdw blurRad="25400" dist="12700" dir="5400000" rotWithShape="0">
              <a:schemeClr val="bg1">
                <a:alpha val="5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normAutofit/>
          </a:bodyPr>
          <a:lstStyle/>
          <a:p>
            <a:pPr marL="0" marR="0" indent="0" algn="ctr" defTabSz="54767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3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1354655" y="1783830"/>
            <a:ext cx="13545568" cy="5576340"/>
          </a:xfrm>
          <a:prstGeom prst="rect">
            <a:avLst/>
          </a:prstGeom>
        </p:spPr>
        <p:txBody>
          <a:bodyPr wrap="square" lIns="0" tIns="0" rIns="0" bIns="0" anchor="ctr" anchorCtr="1">
            <a:normAutofit/>
          </a:bodyPr>
          <a:lstStyle>
            <a:lvl1pPr marL="0" indent="0" algn="ctr">
              <a:lnSpc>
                <a:spcPct val="75000"/>
              </a:lnSpc>
              <a:spcBef>
                <a:spcPts val="0"/>
              </a:spcBef>
              <a:buNone/>
              <a:defRPr sz="11500" b="1" i="0" spc="-300" baseline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78" indent="0">
              <a:buNone/>
              <a:defRPr/>
            </a:lvl2pPr>
            <a:lvl5pPr marL="1777912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LOREM IPSUM CHAPTER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044484" y="4825316"/>
            <a:ext cx="2568314" cy="38524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2079" y="-642079"/>
            <a:ext cx="2568314" cy="3852472"/>
          </a:xfrm>
          <a:prstGeom prst="rect">
            <a:avLst/>
          </a:prstGeom>
        </p:spPr>
      </p:pic>
      <p:sp>
        <p:nvSpPr>
          <p:cNvPr id="25" name="Rectangle 24"/>
          <p:cNvSpPr/>
          <p:nvPr userDrawn="1"/>
        </p:nvSpPr>
        <p:spPr>
          <a:xfrm>
            <a:off x="0" y="8367833"/>
            <a:ext cx="16256000" cy="434734"/>
          </a:xfrm>
          <a:prstGeom prst="rect">
            <a:avLst/>
          </a:prstGeom>
          <a:solidFill>
            <a:schemeClr val="bg1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7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427" y="8223794"/>
            <a:ext cx="1036956" cy="720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64" y="8213187"/>
            <a:ext cx="2076544" cy="741219"/>
          </a:xfrm>
          <a:prstGeom prst="rect">
            <a:avLst/>
          </a:prstGeom>
        </p:spPr>
      </p:pic>
      <p:sp>
        <p:nvSpPr>
          <p:cNvPr id="11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4346222" y="8308222"/>
            <a:ext cx="10103556" cy="666445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1800" b="0" i="0" spc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smtClean="0"/>
              <a:t>'The publishing process and Open Access' - Workshop series for early career researchers - Luxembourg Institute of Health - 13/12/2017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161810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2.emf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3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3"/>
          <p:cNvSpPr>
            <a:spLocks noGrp="1"/>
          </p:cNvSpPr>
          <p:nvPr>
            <p:ph type="title"/>
          </p:nvPr>
        </p:nvSpPr>
        <p:spPr>
          <a:xfrm>
            <a:off x="1117600" y="487365"/>
            <a:ext cx="14020800" cy="17668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117600" y="2433638"/>
            <a:ext cx="14020800" cy="580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9"/>
          <a:stretch>
            <a:fillRect/>
          </a:stretch>
        </p:blipFill>
        <p:spPr>
          <a:xfrm>
            <a:off x="14630401" y="8420917"/>
            <a:ext cx="860081" cy="30793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026" y="8211099"/>
            <a:ext cx="1036956" cy="720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64" y="8200492"/>
            <a:ext cx="2076544" cy="741219"/>
          </a:xfrm>
          <a:prstGeom prst="rect">
            <a:avLst/>
          </a:prstGeom>
        </p:spPr>
      </p:pic>
      <p:sp>
        <p:nvSpPr>
          <p:cNvPr id="17" name="Slide Number Placeholder 2"/>
          <p:cNvSpPr txBox="1">
            <a:spLocks/>
          </p:cNvSpPr>
          <p:nvPr userDrawn="1"/>
        </p:nvSpPr>
        <p:spPr>
          <a:xfrm>
            <a:off x="10251594" y="8420919"/>
            <a:ext cx="4445289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Helvetica Light"/>
              </a:defRPr>
            </a:lvl1pPr>
            <a:lvl2pPr marL="0" marR="0" indent="2286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endParaRPr lang="en-GB" sz="1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12332571" y="8366149"/>
            <a:ext cx="3657600" cy="485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924118-ABAC-4AFF-8362-804505CCF8B4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4346222" y="8308222"/>
            <a:ext cx="10103556" cy="666445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1800" b="0" i="0" spc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 smtClean="0"/>
              <a:t>‘Myths and Realities around Open Access' – FNR Open Access Fund information session – 01/03/2018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80" r:id="rId2"/>
    <p:sldLayoutId id="2147483659" r:id="rId3"/>
    <p:sldLayoutId id="2147483693" r:id="rId4"/>
    <p:sldLayoutId id="2147483670" r:id="rId5"/>
    <p:sldLayoutId id="2147483694" r:id="rId6"/>
    <p:sldLayoutId id="2147483695" r:id="rId7"/>
    <p:sldLayoutId id="2147483669" r:id="rId8"/>
    <p:sldLayoutId id="2147483696" r:id="rId9"/>
    <p:sldLayoutId id="2147483671" r:id="rId10"/>
    <p:sldLayoutId id="2147483716" r:id="rId11"/>
    <p:sldLayoutId id="2147483715" r:id="rId12"/>
    <p:sldLayoutId id="2147483711" r:id="rId13"/>
    <p:sldLayoutId id="2147483699" r:id="rId14"/>
    <p:sldLayoutId id="2147483697" r:id="rId15"/>
    <p:sldLayoutId id="2147483700" r:id="rId16"/>
    <p:sldLayoutId id="2147483663" r:id="rId17"/>
    <p:sldLayoutId id="2147483710" r:id="rId18"/>
    <p:sldLayoutId id="2147483712" r:id="rId19"/>
    <p:sldLayoutId id="2147483713" r:id="rId20"/>
    <p:sldLayoutId id="2147483673" r:id="rId21"/>
    <p:sldLayoutId id="2147483708" r:id="rId22"/>
    <p:sldLayoutId id="2147483698" r:id="rId23"/>
    <p:sldLayoutId id="2147483666" r:id="rId24"/>
    <p:sldLayoutId id="2147483677" r:id="rId25"/>
    <p:sldLayoutId id="2147483702" r:id="rId26"/>
    <p:sldLayoutId id="2147483703" r:id="rId27"/>
    <p:sldLayoutId id="2147483701" r:id="rId28"/>
    <p:sldLayoutId id="2147483704" r:id="rId29"/>
    <p:sldLayoutId id="2147483705" r:id="rId30"/>
    <p:sldLayoutId id="2147483679" r:id="rId31"/>
    <p:sldLayoutId id="2147483706" r:id="rId32"/>
    <p:sldLayoutId id="2147483707" r:id="rId33"/>
    <p:sldLayoutId id="2147483664" r:id="rId34"/>
    <p:sldLayoutId id="2147483709" r:id="rId35"/>
    <p:sldLayoutId id="2147483667" r:id="rId36"/>
    <p:sldLayoutId id="2147483714" r:id="rId37"/>
  </p:sldLayoutIdLst>
  <p:transition spd="med"/>
  <p:timing>
    <p:tnLst>
      <p:par>
        <p:cTn id="1" dur="indefinite" restart="never" nodeType="tmRoot"/>
      </p:par>
    </p:tnLst>
  </p:timing>
  <p:hf sldNum="0" hdr="0" dt="0"/>
  <p:txStyles>
    <p:titleStyle>
      <a:lvl1pPr marL="0" marR="0" indent="0" algn="ctr" defTabSz="54766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589" algn="ctr" defTabSz="54766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178" algn="ctr" defTabSz="54766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766" algn="ctr" defTabSz="54766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354" algn="ctr" defTabSz="54766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2942" algn="ctr" defTabSz="54766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532" algn="ctr" defTabSz="54766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120" algn="ctr" defTabSz="54766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709" algn="ctr" defTabSz="54766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395091" marR="0" indent="-395091" algn="l" defTabSz="547660" rtl="0" eaLnBrk="1" latinLnBrk="0" hangingPunct="1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39570" marR="0" indent="-395091" algn="l" defTabSz="547660" rtl="0" eaLnBrk="1" latinLnBrk="0" hangingPunct="1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284047" marR="0" indent="-395091" algn="l" defTabSz="547660" rtl="0" eaLnBrk="1" latinLnBrk="0" hangingPunct="1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28523" marR="0" indent="-395091" algn="l" defTabSz="547660" rtl="0" eaLnBrk="1" latinLnBrk="0" hangingPunct="1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173002" marR="0" indent="-395091" algn="l" defTabSz="547660" rtl="0" eaLnBrk="1" latinLnBrk="0" hangingPunct="1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17480" marR="0" indent="-395091" algn="l" defTabSz="547660" rtl="0" eaLnBrk="1" latinLnBrk="0" hangingPunct="1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061958" marR="0" indent="-395091" algn="l" defTabSz="547660" rtl="0" eaLnBrk="1" latinLnBrk="0" hangingPunct="1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06435" marR="0" indent="-395091" algn="l" defTabSz="547660" rtl="0" eaLnBrk="1" latinLnBrk="0" hangingPunct="1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3950913" marR="0" indent="-395091" algn="l" defTabSz="547660" rtl="0" eaLnBrk="1" latinLnBrk="0" hangingPunct="1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4766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589" algn="ctr" defTabSz="54766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178" algn="ctr" defTabSz="54766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766" algn="ctr" defTabSz="54766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354" algn="ctr" defTabSz="54766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2942" algn="ctr" defTabSz="54766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532" algn="ctr" defTabSz="54766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120" algn="ctr" defTabSz="54766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709" algn="ctr" defTabSz="54766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5120" userDrawn="1">
          <p15:clr>
            <a:srgbClr val="F26B43"/>
          </p15:clr>
        </p15:guide>
        <p15:guide id="3" pos="448" userDrawn="1">
          <p15:clr>
            <a:srgbClr val="F26B43"/>
          </p15:clr>
        </p15:guide>
        <p15:guide id="4" pos="8567" userDrawn="1">
          <p15:clr>
            <a:srgbClr val="F26B43"/>
          </p15:clr>
        </p15:guide>
        <p15:guide id="5" orient="horz" pos="499" userDrawn="1">
          <p15:clr>
            <a:srgbClr val="F26B43"/>
          </p15:clr>
        </p15:guide>
        <p15:guide id="6" orient="horz" pos="467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6.xml"/><Relationship Id="rId5" Type="http://schemas.openxmlformats.org/officeDocument/2006/relationships/hyperlink" Target="https://doi.org/10.5281/zenodo.1189190" TargetMode="Externa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://phdcomics.com/tv/?v=L5rVH1KGBCY" TargetMode="External"/><Relationship Id="rId3" Type="http://schemas.openxmlformats.org/officeDocument/2006/relationships/image" Target="../media/image60.png"/><Relationship Id="rId7" Type="http://schemas.openxmlformats.org/officeDocument/2006/relationships/hyperlink" Target="https://doi.org/10.5281/zenodo.1189190" TargetMode="Externa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61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5.xml"/><Relationship Id="rId4" Type="http://schemas.openxmlformats.org/officeDocument/2006/relationships/hyperlink" Target="https://doi.org/10.5281/zenodo.1189190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microsoft.com/office/2007/relationships/hdphoto" Target="../media/hdphoto3.wdp"/><Relationship Id="rId18" Type="http://schemas.openxmlformats.org/officeDocument/2006/relationships/hyperlink" Target="http://www.lab-initio.com/" TargetMode="External"/><Relationship Id="rId3" Type="http://schemas.openxmlformats.org/officeDocument/2006/relationships/image" Target="../media/image40.jpeg"/><Relationship Id="rId7" Type="http://schemas.openxmlformats.org/officeDocument/2006/relationships/image" Target="../media/image48.png"/><Relationship Id="rId12" Type="http://schemas.openxmlformats.org/officeDocument/2006/relationships/image" Target="../media/image63.png"/><Relationship Id="rId17" Type="http://schemas.openxmlformats.org/officeDocument/2006/relationships/hyperlink" Target="https://doi.org/10.5281/zenodo.1189190" TargetMode="External"/><Relationship Id="rId2" Type="http://schemas.openxmlformats.org/officeDocument/2006/relationships/image" Target="../media/image39.png"/><Relationship Id="rId16" Type="http://schemas.openxmlformats.org/officeDocument/2006/relationships/image" Target="../media/image6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png"/><Relationship Id="rId11" Type="http://schemas.openxmlformats.org/officeDocument/2006/relationships/image" Target="../media/image53.png"/><Relationship Id="rId5" Type="http://schemas.openxmlformats.org/officeDocument/2006/relationships/image" Target="../media/image62.png"/><Relationship Id="rId15" Type="http://schemas.openxmlformats.org/officeDocument/2006/relationships/image" Target="../media/image65.gif"/><Relationship Id="rId10" Type="http://schemas.openxmlformats.org/officeDocument/2006/relationships/image" Target="../media/image43.png"/><Relationship Id="rId4" Type="http://schemas.openxmlformats.org/officeDocument/2006/relationships/image" Target="../media/image55.png"/><Relationship Id="rId9" Type="http://schemas.openxmlformats.org/officeDocument/2006/relationships/image" Target="../media/image52.png"/><Relationship Id="rId14" Type="http://schemas.openxmlformats.org/officeDocument/2006/relationships/image" Target="../media/image6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6.xml"/><Relationship Id="rId5" Type="http://schemas.openxmlformats.org/officeDocument/2006/relationships/hyperlink" Target="https://doi.org/10.5281/zenodo.1189190" TargetMode="External"/><Relationship Id="rId4" Type="http://schemas.openxmlformats.org/officeDocument/2006/relationships/image" Target="../media/image6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5281/zenodo.1189190" TargetMode="External"/><Relationship Id="rId3" Type="http://schemas.openxmlformats.org/officeDocument/2006/relationships/image" Target="../media/image71.png"/><Relationship Id="rId7" Type="http://schemas.openxmlformats.org/officeDocument/2006/relationships/image" Target="../media/image73.png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0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7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doi.org/10.5281/zenodo.1189190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doi.org/10.5281/zenodo.1189190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doi.org/10.5281/zenodo.1189190" TargetMode="External"/><Relationship Id="rId4" Type="http://schemas.openxmlformats.org/officeDocument/2006/relationships/image" Target="../media/image7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doi.org/10.5281/zenodo.1189190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5281/zenodo.1189190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6.xml"/><Relationship Id="rId5" Type="http://schemas.openxmlformats.org/officeDocument/2006/relationships/hyperlink" Target="https://doi.org/10.5281/zenodo.1189190" TargetMode="Externa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hyperlink" Target="https://doi.org/10.5281/zenodo.1189190" TargetMode="External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hyperlink" Target="https://osc.universityofcalifornia.edu/2015/12/a-social-networking-site-is-not-an-open-access-repository/index.html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hyperlink" Target="https://doi.org/10.5281/zenodo.1189190" TargetMode="External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4.png"/><Relationship Id="rId5" Type="http://schemas.microsoft.com/office/2007/relationships/hdphoto" Target="../media/hdphoto4.wdp"/><Relationship Id="rId4" Type="http://schemas.openxmlformats.org/officeDocument/2006/relationships/image" Target="../media/image8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doi.org/10.5281/zenodo.1189190" TargetMode="External"/><Relationship Id="rId5" Type="http://schemas.openxmlformats.org/officeDocument/2006/relationships/image" Target="../media/image65.gif"/><Relationship Id="rId4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://phdcomics.com/tv/?v=L5rVH1KGBCY" TargetMode="External"/><Relationship Id="rId3" Type="http://schemas.openxmlformats.org/officeDocument/2006/relationships/image" Target="../media/image60.png"/><Relationship Id="rId7" Type="http://schemas.openxmlformats.org/officeDocument/2006/relationships/hyperlink" Target="https://doi.org/10.5281/zenodo.1189190" TargetMode="Externa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61.png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5.xml"/><Relationship Id="rId4" Type="http://schemas.openxmlformats.org/officeDocument/2006/relationships/hyperlink" Target="https://doi.org/10.5281/zenodo.1189190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5.xml"/><Relationship Id="rId6" Type="http://schemas.openxmlformats.org/officeDocument/2006/relationships/hyperlink" Target="https://doi.org/10.5281/zenodo.1189190" TargetMode="External"/><Relationship Id="rId5" Type="http://schemas.microsoft.com/office/2007/relationships/hdphoto" Target="../media/hdphoto6.wdp"/><Relationship Id="rId4" Type="http://schemas.openxmlformats.org/officeDocument/2006/relationships/image" Target="../media/image8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microsoft.com/office/2007/relationships/hdphoto" Target="../media/hdphoto6.wdp"/><Relationship Id="rId3" Type="http://schemas.openxmlformats.org/officeDocument/2006/relationships/image" Target="../media/image39.png"/><Relationship Id="rId7" Type="http://schemas.openxmlformats.org/officeDocument/2006/relationships/image" Target="../media/image52.png"/><Relationship Id="rId12" Type="http://schemas.openxmlformats.org/officeDocument/2006/relationships/image" Target="../media/image90.png"/><Relationship Id="rId2" Type="http://schemas.openxmlformats.org/officeDocument/2006/relationships/image" Target="../media/image43.png"/><Relationship Id="rId16" Type="http://schemas.openxmlformats.org/officeDocument/2006/relationships/hyperlink" Target="http://www.lab-initio.com/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png"/><Relationship Id="rId11" Type="http://schemas.openxmlformats.org/officeDocument/2006/relationships/image" Target="../media/image65.gif"/><Relationship Id="rId5" Type="http://schemas.openxmlformats.org/officeDocument/2006/relationships/image" Target="../media/image48.png"/><Relationship Id="rId15" Type="http://schemas.openxmlformats.org/officeDocument/2006/relationships/hyperlink" Target="https://doi.org/10.5281/zenodo.1189190" TargetMode="External"/><Relationship Id="rId10" Type="http://schemas.openxmlformats.org/officeDocument/2006/relationships/image" Target="../media/image64.png"/><Relationship Id="rId4" Type="http://schemas.openxmlformats.org/officeDocument/2006/relationships/image" Target="../media/image40.jpeg"/><Relationship Id="rId9" Type="http://schemas.openxmlformats.org/officeDocument/2006/relationships/image" Target="../media/image89.png"/><Relationship Id="rId14" Type="http://schemas.openxmlformats.org/officeDocument/2006/relationships/image" Target="../media/image9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foter.com/blog/how-to-attribute-creative-commons-photos/" TargetMode="External"/><Relationship Id="rId7" Type="http://schemas.openxmlformats.org/officeDocument/2006/relationships/hyperlink" Target="https://doi.org/10.5281/zenodo.1189190" TargetMode="External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8.png"/><Relationship Id="rId5" Type="http://schemas.openxmlformats.org/officeDocument/2006/relationships/image" Target="../media/image93.png"/><Relationship Id="rId4" Type="http://schemas.openxmlformats.org/officeDocument/2006/relationships/hyperlink" Target="http://foter.com/" TargetMode="Externa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artoonstock.com/cartoonview.asp?catref=cgan1559" TargetMode="External"/><Relationship Id="rId3" Type="http://schemas.openxmlformats.org/officeDocument/2006/relationships/image" Target="../media/image95.jpg"/><Relationship Id="rId7" Type="http://schemas.openxmlformats.org/officeDocument/2006/relationships/hyperlink" Target="http://phdcomics.com/comics/archive.php?comicid=1443" TargetMode="External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6.xml"/><Relationship Id="rId6" Type="http://schemas.openxmlformats.org/officeDocument/2006/relationships/hyperlink" Target="https://doi.org/10.5281/zenodo.1189190" TargetMode="External"/><Relationship Id="rId5" Type="http://schemas.openxmlformats.org/officeDocument/2006/relationships/hyperlink" Target="https://www.nytimes.com/2017/10/30/science/predatory-journals-academics.html" TargetMode="External"/><Relationship Id="rId4" Type="http://schemas.openxmlformats.org/officeDocument/2006/relationships/image" Target="../media/image96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5281/zenodo.1189190" TargetMode="External"/><Relationship Id="rId3" Type="http://schemas.openxmlformats.org/officeDocument/2006/relationships/image" Target="../media/image32.jpeg"/><Relationship Id="rId7" Type="http://schemas.openxmlformats.org/officeDocument/2006/relationships/hyperlink" Target="https://commons.wikimedia.org/wiki/File:Open_Science_-_Prinzipien.png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www.flickr.com/photos/100477638@N03/10204741904/" TargetMode="Externa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archive.fo/Hr8tk" TargetMode="External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doi.org/10.5281/zenodo.1189190" TargetMode="External"/><Relationship Id="rId4" Type="http://schemas.openxmlformats.org/officeDocument/2006/relationships/image" Target="../media/image98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5.xml"/><Relationship Id="rId4" Type="http://schemas.openxmlformats.org/officeDocument/2006/relationships/hyperlink" Target="https://doi.org/10.5281/zenodo.1189190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5281/zenodo.1189190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mailto:jonathan.england@uni.lu" TargetMode="Externa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nr.lu/new-fnr-open-access-policy-funding-instrument/" TargetMode="External"/><Relationship Id="rId7" Type="http://schemas.openxmlformats.org/officeDocument/2006/relationships/hyperlink" Target="https://doi.org/10.5281/zenodo.1189190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6.png"/><Relationship Id="rId5" Type="http://schemas.openxmlformats.org/officeDocument/2006/relationships/hyperlink" Target="https://www.fnr.lu/funding-instruments/open-access-fund/" TargetMode="External"/><Relationship Id="rId4" Type="http://schemas.openxmlformats.org/officeDocument/2006/relationships/hyperlink" Target="http://storage.fnr.lu/index.php/s/9k72EH61fXGL9oX#pdfviewer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Relationship Id="rId6" Type="http://schemas.openxmlformats.org/officeDocument/2006/relationships/hyperlink" Target="https://openaccess.be/2012/10/24/yes-i-told-you-an-open-access-cartoon/" TargetMode="External"/><Relationship Id="rId5" Type="http://schemas.openxmlformats.org/officeDocument/2006/relationships/hyperlink" Target="https://doi.org/10.5281/zenodo.1189190" TargetMode="External"/><Relationship Id="rId4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gif"/><Relationship Id="rId18" Type="http://schemas.openxmlformats.org/officeDocument/2006/relationships/image" Target="../media/image55.png"/><Relationship Id="rId3" Type="http://schemas.openxmlformats.org/officeDocument/2006/relationships/image" Target="../media/image40.jpeg"/><Relationship Id="rId21" Type="http://schemas.openxmlformats.org/officeDocument/2006/relationships/hyperlink" Target="https://doi.org/10.5281/zenodo.1189190" TargetMode="External"/><Relationship Id="rId7" Type="http://schemas.openxmlformats.org/officeDocument/2006/relationships/image" Target="../media/image44.png"/><Relationship Id="rId12" Type="http://schemas.openxmlformats.org/officeDocument/2006/relationships/image" Target="../media/image49.jpeg"/><Relationship Id="rId17" Type="http://schemas.openxmlformats.org/officeDocument/2006/relationships/image" Target="../media/image54.jpeg"/><Relationship Id="rId2" Type="http://schemas.openxmlformats.org/officeDocument/2006/relationships/image" Target="../media/image39.png"/><Relationship Id="rId16" Type="http://schemas.openxmlformats.org/officeDocument/2006/relationships/image" Target="../media/image53.png"/><Relationship Id="rId20" Type="http://schemas.openxmlformats.org/officeDocument/2006/relationships/hyperlink" Target="http://www.lab-initio.com/" TargetMode="Externa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5" Type="http://schemas.openxmlformats.org/officeDocument/2006/relationships/image" Target="../media/image52.png"/><Relationship Id="rId10" Type="http://schemas.openxmlformats.org/officeDocument/2006/relationships/image" Target="../media/image47.png"/><Relationship Id="rId19" Type="http://schemas.openxmlformats.org/officeDocument/2006/relationships/hyperlink" Target="http://whyopenresearch.org/" TargetMode="External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5281/zenodo.1189190" TargetMode="External"/><Relationship Id="rId2" Type="http://schemas.openxmlformats.org/officeDocument/2006/relationships/hyperlink" Target="http://www.consortium.lu/" TargetMode="Externa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hyperlink" Target="https://doi.org/10.5281/zenodo.1189190" TargetMode="Externa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6.xml"/><Relationship Id="rId6" Type="http://schemas.openxmlformats.org/officeDocument/2006/relationships/hyperlink" Target="http://www.relx.com/media/press-releases/year-2017/23-02-2017" TargetMode="External"/><Relationship Id="rId5" Type="http://schemas.openxmlformats.org/officeDocument/2006/relationships/hyperlink" Target="https://alexholcombe.wordpress.com/2015/05/21/scholarly-publisher-profit-update/" TargetMode="External"/><Relationship Id="rId4" Type="http://schemas.openxmlformats.org/officeDocument/2006/relationships/hyperlink" Target="https://www.theguardian.com/science/2017/jun/27/profitable-business-scientific-publishing-bad-for-science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6.xml"/><Relationship Id="rId5" Type="http://schemas.openxmlformats.org/officeDocument/2006/relationships/hyperlink" Target="https://doi.org/10.5281/zenodo.1189190" TargetMode="Externa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768692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640540" y="5226254"/>
            <a:ext cx="12888913" cy="2652295"/>
          </a:xfrm>
        </p:spPr>
        <p:txBody>
          <a:bodyPr>
            <a:normAutofit fontScale="92500" lnSpcReduction="10000"/>
          </a:bodyPr>
          <a:lstStyle/>
          <a:p>
            <a:r>
              <a:rPr lang="fr-LU" dirty="0" smtClean="0"/>
              <a:t>Open Access = </a:t>
            </a:r>
            <a:r>
              <a:rPr lang="fr-LU" dirty="0" err="1" smtClean="0"/>
              <a:t>author</a:t>
            </a:r>
            <a:r>
              <a:rPr lang="fr-LU" dirty="0" smtClean="0"/>
              <a:t> pays for Open Access</a:t>
            </a:r>
          </a:p>
          <a:p>
            <a:endParaRPr lang="fr-LU" dirty="0"/>
          </a:p>
          <a:p>
            <a:r>
              <a:rPr lang="fr-LU" dirty="0" err="1" smtClean="0">
                <a:solidFill>
                  <a:srgbClr val="00B050"/>
                </a:solidFill>
              </a:rPr>
              <a:t>Several</a:t>
            </a:r>
            <a:r>
              <a:rPr lang="fr-LU" dirty="0" smtClean="0">
                <a:solidFill>
                  <a:srgbClr val="00B050"/>
                </a:solidFill>
              </a:rPr>
              <a:t> routes to </a:t>
            </a:r>
            <a:r>
              <a:rPr lang="fr-LU" dirty="0" err="1" smtClean="0">
                <a:solidFill>
                  <a:srgbClr val="00B050"/>
                </a:solidFill>
              </a:rPr>
              <a:t>make</a:t>
            </a:r>
            <a:r>
              <a:rPr lang="fr-LU" dirty="0" smtClean="0">
                <a:solidFill>
                  <a:srgbClr val="00B050"/>
                </a:solidFill>
              </a:rPr>
              <a:t> </a:t>
            </a:r>
            <a:r>
              <a:rPr lang="fr-LU" dirty="0" err="1" smtClean="0">
                <a:solidFill>
                  <a:srgbClr val="00B050"/>
                </a:solidFill>
              </a:rPr>
              <a:t>research</a:t>
            </a:r>
            <a:r>
              <a:rPr lang="fr-LU" dirty="0" smtClean="0">
                <a:solidFill>
                  <a:srgbClr val="00B050"/>
                </a:solidFill>
              </a:rPr>
              <a:t> outputs </a:t>
            </a:r>
            <a:r>
              <a:rPr lang="fr-LU" dirty="0" err="1" smtClean="0">
                <a:solidFill>
                  <a:srgbClr val="00B050"/>
                </a:solidFill>
              </a:rPr>
              <a:t>freely</a:t>
            </a:r>
            <a:r>
              <a:rPr lang="fr-LU" dirty="0" smtClean="0">
                <a:solidFill>
                  <a:srgbClr val="00B050"/>
                </a:solidFill>
              </a:rPr>
              <a:t> </a:t>
            </a:r>
            <a:r>
              <a:rPr lang="fr-LU" dirty="0" err="1" smtClean="0">
                <a:solidFill>
                  <a:srgbClr val="00B050"/>
                </a:solidFill>
              </a:rPr>
              <a:t>available</a:t>
            </a:r>
            <a:endParaRPr lang="fr-LU" dirty="0" smtClean="0">
              <a:solidFill>
                <a:srgbClr val="00B050"/>
              </a:solidFill>
            </a:endParaRPr>
          </a:p>
          <a:p>
            <a:r>
              <a:rPr lang="fr-LU" dirty="0" smtClean="0"/>
              <a:t> 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1" y="1779635"/>
            <a:ext cx="11127891" cy="2539157"/>
          </a:xfrm>
        </p:spPr>
        <p:txBody>
          <a:bodyPr/>
          <a:lstStyle/>
          <a:p>
            <a:pPr algn="ctr"/>
            <a:r>
              <a:rPr lang="fr-LU" dirty="0" err="1" smtClean="0"/>
              <a:t>Myth</a:t>
            </a:r>
            <a:r>
              <a:rPr lang="fr-LU" dirty="0" smtClean="0"/>
              <a:t> 2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6427" y="6162164"/>
            <a:ext cx="1385805" cy="13858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6222" y="4837371"/>
            <a:ext cx="1324793" cy="13247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3147" y="368441"/>
            <a:ext cx="1199538" cy="10276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160460" y="3997365"/>
            <a:ext cx="815797" cy="698891"/>
          </a:xfrm>
          <a:prstGeom prst="rect">
            <a:avLst/>
          </a:prstGeom>
        </p:spPr>
      </p:pic>
      <p:sp>
        <p:nvSpPr>
          <p:cNvPr id="10" name="Text Placeholder 2"/>
          <p:cNvSpPr txBox="1">
            <a:spLocks/>
          </p:cNvSpPr>
          <p:nvPr/>
        </p:nvSpPr>
        <p:spPr>
          <a:xfrm>
            <a:off x="11357801" y="1449055"/>
            <a:ext cx="4618456" cy="2539157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 anchor="b" anchorCtr="0">
            <a:noAutofit/>
          </a:bodyPr>
          <a:lstStyle>
            <a:lvl1pPr marL="0" marR="0" indent="0" algn="l" defTabSz="547660" rtl="0" eaLnBrk="1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22799" b="1" i="0" u="none" strike="noStrike" cap="none" spc="-300" baseline="0">
                <a:ln>
                  <a:noFill/>
                </a:ln>
                <a:solidFill>
                  <a:schemeClr val="accent1"/>
                </a:solidFill>
                <a:uFillTx/>
                <a:latin typeface="Calibri" charset="0"/>
                <a:ea typeface="Calibri" charset="0"/>
                <a:cs typeface="Calibri" charset="0"/>
                <a:sym typeface="Helvetica Light"/>
              </a:defRPr>
            </a:lvl1pPr>
            <a:lvl2pPr marL="444478" marR="0" indent="0" algn="l" defTabSz="547660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1284047" marR="0" indent="-395091" algn="l" defTabSz="547660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1728523" marR="0" indent="-395091" algn="l" defTabSz="547660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1777912" marR="0" indent="0" algn="ctr" defTabSz="547660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5200" b="1" i="0" u="none" strike="noStrike" cap="none" spc="-51" baseline="0">
                <a:ln>
                  <a:noFill/>
                </a:ln>
                <a:solidFill>
                  <a:srgbClr val="2D3293"/>
                </a:solidFill>
                <a:uFillTx/>
                <a:latin typeface="Open Sans" charset="0"/>
                <a:ea typeface="Open Sans" charset="0"/>
                <a:cs typeface="Open Sans" charset="0"/>
                <a:sym typeface="Helvetica Light"/>
              </a:defRPr>
            </a:lvl5pPr>
            <a:lvl6pPr marL="2617480" marR="0" indent="-395091" algn="l" defTabSz="547660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3061958" marR="0" indent="-395091" algn="l" defTabSz="547660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3506435" marR="0" indent="-395091" algn="l" defTabSz="547660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3950913" marR="0" indent="-395091" algn="l" defTabSz="547660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ctr"/>
            <a:r>
              <a:rPr lang="fr-LU" sz="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I’d</a:t>
            </a:r>
            <a:r>
              <a:rPr lang="fr-LU" sz="5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LU" sz="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like</a:t>
            </a:r>
            <a:r>
              <a:rPr lang="fr-LU" sz="5000" dirty="0" smtClean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fr-LU" sz="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publish</a:t>
            </a:r>
            <a:r>
              <a:rPr lang="fr-LU" sz="5000" dirty="0" smtClean="0">
                <a:latin typeface="Arial" panose="020B0604020202020204" pitchFamily="34" charset="0"/>
                <a:cs typeface="Arial" panose="020B0604020202020204" pitchFamily="34" charset="0"/>
              </a:rPr>
              <a:t> Open Access but I </a:t>
            </a:r>
            <a:r>
              <a:rPr lang="fr-LU" sz="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can’t</a:t>
            </a:r>
            <a:r>
              <a:rPr lang="fr-LU" sz="5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LU" sz="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pay</a:t>
            </a:r>
            <a:r>
              <a:rPr lang="fr-LU" sz="5000" dirty="0" smtClean="0">
                <a:latin typeface="Arial" panose="020B0604020202020204" pitchFamily="34" charset="0"/>
                <a:cs typeface="Arial" panose="020B0604020202020204" pitchFamily="34" charset="0"/>
              </a:rPr>
              <a:t> the high </a:t>
            </a:r>
            <a:r>
              <a:rPr lang="fr-LU" sz="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costs</a:t>
            </a:r>
            <a:endParaRPr lang="en-GB" sz="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3967566" y="8420918"/>
            <a:ext cx="9932777" cy="376237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1800" b="0" i="0" spc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 smtClean="0"/>
              <a:t>‘Myths and Realities around Open Access' – FNR Open Access Fund information session – 01/03/2018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967566" y="8760648"/>
            <a:ext cx="106298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1" dirty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Share and reuse by citing: Jonathan England, 2017, </a:t>
            </a:r>
            <a:r>
              <a:rPr lang="en-GB" sz="1600" b="1" dirty="0" smtClean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  <a:hlinkClick r:id="rId5"/>
              </a:rPr>
              <a:t>https://doi.org/</a:t>
            </a:r>
            <a:r>
              <a:rPr lang="en-GB" sz="1600" b="1" dirty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  <a:hlinkClick r:id="rId5"/>
              </a:rPr>
              <a:t>10.5281/zenodo.1189190</a:t>
            </a:r>
            <a:r>
              <a:rPr lang="en-GB" sz="1600" b="1" dirty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GB" sz="1600" b="1" dirty="0" smtClean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under CC-BY 4.0 International</a:t>
            </a:r>
            <a:endParaRPr lang="en-GB" sz="1600" b="1" dirty="0">
              <a:solidFill>
                <a:schemeClr val="bg2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51242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6644" r="6817"/>
          <a:stretch/>
        </p:blipFill>
        <p:spPr>
          <a:xfrm>
            <a:off x="4675665" y="932226"/>
            <a:ext cx="6248401" cy="6416847"/>
          </a:xfrm>
          <a:prstGeom prst="rect">
            <a:avLst/>
          </a:prstGeom>
        </p:spPr>
      </p:pic>
      <p:pic>
        <p:nvPicPr>
          <p:cNvPr id="5" name="Picture 4" descr="Image result for open access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7958" y="3659061"/>
            <a:ext cx="1592385" cy="24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75EA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388" y="3659061"/>
            <a:ext cx="1592385" cy="248788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133249" y="6311488"/>
            <a:ext cx="3941805" cy="1573508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LU" b="1" dirty="0" err="1" smtClean="0">
                <a:solidFill>
                  <a:srgbClr val="FFC544"/>
                </a:solidFill>
              </a:rPr>
              <a:t>Might</a:t>
            </a:r>
            <a:r>
              <a:rPr lang="fr-LU" b="1" dirty="0" smtClean="0">
                <a:solidFill>
                  <a:srgbClr val="FFC544"/>
                </a:solidFill>
              </a:rPr>
              <a:t> </a:t>
            </a:r>
            <a:r>
              <a:rPr lang="fr-LU" b="1" dirty="0" err="1" smtClean="0">
                <a:solidFill>
                  <a:srgbClr val="FFC544"/>
                </a:solidFill>
              </a:rPr>
              <a:t>include</a:t>
            </a:r>
            <a:r>
              <a:rPr lang="fr-LU" b="1" dirty="0" smtClean="0">
                <a:solidFill>
                  <a:srgbClr val="FFC544"/>
                </a:solidFill>
              </a:rPr>
              <a:t> </a:t>
            </a:r>
            <a:r>
              <a:rPr kumimoji="0" lang="fr-LU" sz="3200" b="1" i="0" u="none" strike="noStrike" cap="none" spc="0" normalizeH="0" baseline="0" dirty="0" smtClean="0">
                <a:ln>
                  <a:noFill/>
                </a:ln>
                <a:solidFill>
                  <a:srgbClr val="FFC544"/>
                </a:solidFill>
                <a:effectLst/>
                <a:uFillTx/>
                <a:sym typeface="Helvetica Light"/>
              </a:rPr>
              <a:t>Article</a:t>
            </a:r>
            <a:r>
              <a:rPr kumimoji="0" lang="fr-LU" sz="3200" b="1" i="0" u="none" strike="noStrike" cap="none" spc="0" normalizeH="0" dirty="0" smtClean="0">
                <a:ln>
                  <a:noFill/>
                </a:ln>
                <a:solidFill>
                  <a:srgbClr val="FFC544"/>
                </a:solidFill>
                <a:effectLst/>
                <a:uFillTx/>
                <a:sym typeface="Helvetica Light"/>
              </a:rPr>
              <a:t> </a:t>
            </a:r>
            <a:r>
              <a:rPr kumimoji="0" lang="fr-LU" sz="3200" b="1" i="0" u="none" strike="noStrike" cap="none" spc="0" normalizeH="0" dirty="0" err="1" smtClean="0">
                <a:ln>
                  <a:noFill/>
                </a:ln>
                <a:solidFill>
                  <a:srgbClr val="FFC544"/>
                </a:solidFill>
                <a:effectLst/>
                <a:uFillTx/>
                <a:sym typeface="Helvetica Light"/>
              </a:rPr>
              <a:t>Processing</a:t>
            </a:r>
            <a:r>
              <a:rPr kumimoji="0" lang="fr-LU" sz="3200" b="1" i="0" u="none" strike="noStrike" cap="none" spc="0" normalizeH="0" dirty="0" smtClean="0">
                <a:ln>
                  <a:noFill/>
                </a:ln>
                <a:solidFill>
                  <a:srgbClr val="FFC544"/>
                </a:solidFill>
                <a:effectLst/>
                <a:uFillTx/>
                <a:sym typeface="Helvetica Light"/>
              </a:rPr>
              <a:t> Charges (APC)</a:t>
            </a:r>
            <a:endParaRPr kumimoji="0" lang="en-GB" sz="3200" b="1" i="0" u="none" strike="noStrike" cap="none" spc="0" normalizeH="0" baseline="0" dirty="0">
              <a:ln>
                <a:noFill/>
              </a:ln>
              <a:solidFill>
                <a:srgbClr val="FFC544"/>
              </a:solidFill>
              <a:effectLst/>
              <a:uFillTx/>
              <a:sym typeface="Helvetica Ligh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4677" y="2187243"/>
            <a:ext cx="3941805" cy="58862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LU" b="1" dirty="0" smtClean="0">
                <a:solidFill>
                  <a:srgbClr val="87CC60"/>
                </a:solidFill>
              </a:rPr>
              <a:t>Self-</a:t>
            </a:r>
            <a:r>
              <a:rPr lang="fr-LU" b="1" dirty="0" err="1" smtClean="0">
                <a:solidFill>
                  <a:srgbClr val="87CC60"/>
                </a:solidFill>
              </a:rPr>
              <a:t>archiving</a:t>
            </a:r>
            <a:endParaRPr kumimoji="0" lang="en-GB" sz="3200" b="1" i="0" u="none" strike="noStrike" cap="none" spc="0" normalizeH="0" baseline="0" dirty="0">
              <a:ln>
                <a:noFill/>
              </a:ln>
              <a:solidFill>
                <a:srgbClr val="87CC60"/>
              </a:solidFill>
              <a:effectLst/>
              <a:uFillTx/>
              <a:sym typeface="Helvetica Ligh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133249" y="1694800"/>
            <a:ext cx="3941805" cy="1573508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LU" b="1" dirty="0" err="1" smtClean="0">
                <a:solidFill>
                  <a:srgbClr val="FFC544"/>
                </a:solidFill>
              </a:rPr>
              <a:t>Freely</a:t>
            </a:r>
            <a:r>
              <a:rPr lang="fr-LU" b="1" dirty="0" smtClean="0">
                <a:solidFill>
                  <a:srgbClr val="FFC544"/>
                </a:solidFill>
              </a:rPr>
              <a:t> </a:t>
            </a:r>
            <a:r>
              <a:rPr lang="fr-LU" b="1" dirty="0" err="1" smtClean="0">
                <a:solidFill>
                  <a:srgbClr val="FFC544"/>
                </a:solidFill>
              </a:rPr>
              <a:t>available</a:t>
            </a:r>
            <a:r>
              <a:rPr lang="fr-LU" b="1" dirty="0" smtClean="0">
                <a:solidFill>
                  <a:srgbClr val="FFC544"/>
                </a:solidFill>
              </a:rPr>
              <a:t> on </a:t>
            </a:r>
            <a:r>
              <a:rPr lang="fr-LU" b="1" dirty="0" err="1" smtClean="0">
                <a:solidFill>
                  <a:srgbClr val="FFC544"/>
                </a:solidFill>
              </a:rPr>
              <a:t>publisher</a:t>
            </a:r>
            <a:r>
              <a:rPr lang="fr-LU" b="1" dirty="0" smtClean="0">
                <a:solidFill>
                  <a:srgbClr val="FFC544"/>
                </a:solidFill>
              </a:rPr>
              <a:t>/journal </a:t>
            </a:r>
            <a:r>
              <a:rPr lang="fr-LU" b="1" dirty="0" err="1" smtClean="0">
                <a:solidFill>
                  <a:srgbClr val="FFC544"/>
                </a:solidFill>
              </a:rPr>
              <a:t>website</a:t>
            </a:r>
            <a:endParaRPr kumimoji="0" lang="en-GB" sz="3200" b="1" i="0" u="none" strike="noStrike" cap="none" spc="0" normalizeH="0" baseline="0" dirty="0">
              <a:ln>
                <a:noFill/>
              </a:ln>
              <a:solidFill>
                <a:srgbClr val="FFC544"/>
              </a:solidFill>
              <a:effectLst/>
              <a:uFillTx/>
              <a:sym typeface="Helvetica Light"/>
            </a:endParaRPr>
          </a:p>
        </p:txBody>
      </p:sp>
      <p:sp>
        <p:nvSpPr>
          <p:cNvPr id="9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3967566" y="8420918"/>
            <a:ext cx="9932777" cy="376237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1800" b="0" i="0" spc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 smtClean="0"/>
              <a:t>‘Myths and Realities around Open Access' – FNR Open Access Fund information session – 01/03/2018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967566" y="8760648"/>
            <a:ext cx="106298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1" dirty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Share and reuse by citing: Jonathan England, 2017, </a:t>
            </a:r>
            <a:r>
              <a:rPr lang="en-GB" sz="1600" b="1" dirty="0" smtClean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  <a:hlinkClick r:id="rId7"/>
              </a:rPr>
              <a:t>https://doi.org/</a:t>
            </a:r>
            <a:r>
              <a:rPr lang="en-GB" sz="1600" b="1" dirty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  <a:hlinkClick r:id="rId7"/>
              </a:rPr>
              <a:t>10.5281/zenodo.1189190</a:t>
            </a:r>
            <a:r>
              <a:rPr lang="en-GB" sz="1600" b="1" dirty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GB" sz="1600" b="1" dirty="0" smtClean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under CC-BY 4.0 International</a:t>
            </a:r>
            <a:endParaRPr lang="en-GB" sz="1600" b="1" dirty="0">
              <a:solidFill>
                <a:schemeClr val="bg2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584224" y="7451801"/>
            <a:ext cx="498268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Open Access explained, </a:t>
            </a: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Piled Higher and Deeper Production</a:t>
            </a: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 CC-BY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125472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044832" y="-217690"/>
            <a:ext cx="13993341" cy="5436228"/>
          </a:xfrm>
        </p:spPr>
        <p:txBody>
          <a:bodyPr>
            <a:normAutofit/>
          </a:bodyPr>
          <a:lstStyle/>
          <a:p>
            <a:pPr algn="ctr"/>
            <a:r>
              <a:rPr lang="fr-LU" dirty="0" smtClean="0">
                <a:solidFill>
                  <a:srgbClr val="2D3293"/>
                </a:solidFill>
              </a:rPr>
              <a:t>Minimum for Open Access</a:t>
            </a:r>
          </a:p>
          <a:p>
            <a:pPr algn="ctr"/>
            <a:r>
              <a:rPr lang="fr-LU" dirty="0" smtClean="0">
                <a:solidFill>
                  <a:srgbClr val="2D3293"/>
                </a:solidFill>
              </a:rPr>
              <a:t>=</a:t>
            </a:r>
          </a:p>
          <a:p>
            <a:pPr algn="ctr"/>
            <a:r>
              <a:rPr lang="fr-LU" dirty="0" smtClean="0">
                <a:solidFill>
                  <a:srgbClr val="87CC60"/>
                </a:solidFill>
              </a:rPr>
              <a:t>SELF-ARCHIVING</a:t>
            </a:r>
            <a:endParaRPr lang="en-GB" dirty="0">
              <a:solidFill>
                <a:srgbClr val="87CC6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75EA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237" y="5314866"/>
            <a:ext cx="1592385" cy="2487884"/>
          </a:xfrm>
          <a:prstGeom prst="rect">
            <a:avLst/>
          </a:prstGeom>
        </p:spPr>
      </p:pic>
      <p:sp>
        <p:nvSpPr>
          <p:cNvPr id="1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659429" y="5706192"/>
            <a:ext cx="10628185" cy="1705232"/>
          </a:xfrm>
        </p:spPr>
        <p:txBody>
          <a:bodyPr>
            <a:normAutofit/>
          </a:bodyPr>
          <a:lstStyle/>
          <a:p>
            <a:pPr algn="ctr"/>
            <a:r>
              <a:rPr lang="fr-LU" sz="5000" dirty="0" smtClean="0">
                <a:solidFill>
                  <a:srgbClr val="2D32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fr-LU" sz="5000" dirty="0" err="1" smtClean="0">
                <a:solidFill>
                  <a:srgbClr val="2D32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deposit</a:t>
            </a:r>
            <a:r>
              <a:rPr lang="fr-LU" sz="5000" dirty="0" smtClean="0">
                <a:solidFill>
                  <a:srgbClr val="2D32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a </a:t>
            </a:r>
            <a:r>
              <a:rPr lang="fr-LU" sz="5000" dirty="0" err="1" smtClean="0">
                <a:solidFill>
                  <a:srgbClr val="2D32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suitable</a:t>
            </a:r>
            <a:r>
              <a:rPr lang="fr-LU" sz="5000" dirty="0" smtClean="0">
                <a:solidFill>
                  <a:srgbClr val="2D32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LU" sz="5000" dirty="0" err="1" smtClean="0">
                <a:solidFill>
                  <a:srgbClr val="2D32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repository</a:t>
            </a:r>
            <a:endParaRPr lang="en-GB" sz="5000" dirty="0">
              <a:solidFill>
                <a:srgbClr val="87CC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9"/>
          <p:cNvSpPr txBox="1">
            <a:spLocks/>
          </p:cNvSpPr>
          <p:nvPr/>
        </p:nvSpPr>
        <p:spPr>
          <a:xfrm>
            <a:off x="3967566" y="8420918"/>
            <a:ext cx="9932777" cy="376237"/>
          </a:xfrm>
          <a:prstGeom prst="rect">
            <a:avLst/>
          </a:prstGeom>
        </p:spPr>
        <p:txBody>
          <a:bodyPr>
            <a:norm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Helvetica Light"/>
              </a:defRPr>
            </a:lvl1pPr>
            <a:lvl2pPr marL="0" marR="0" indent="2286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r>
              <a:rPr lang="en-US" smtClean="0"/>
              <a:t>‘Myths and Realities around Open Access' – FNR Open Access Fund information session – 01/03/2018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967566" y="8760648"/>
            <a:ext cx="106298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1" dirty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Share and reuse by citing: Jonathan England, 2017, </a:t>
            </a:r>
            <a:r>
              <a:rPr lang="en-GB" sz="1600" b="1" dirty="0" smtClean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  <a:hlinkClick r:id="rId4"/>
              </a:rPr>
              <a:t>https://doi.org/</a:t>
            </a:r>
            <a:r>
              <a:rPr lang="en-GB" sz="1600" b="1" dirty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  <a:hlinkClick r:id="rId4"/>
              </a:rPr>
              <a:t>10.5281/zenodo.1189190</a:t>
            </a:r>
            <a:r>
              <a:rPr lang="en-GB" sz="1600" b="1" dirty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GB" sz="1600" b="1" dirty="0" smtClean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under CC-BY 4.0 International</a:t>
            </a:r>
            <a:endParaRPr lang="en-GB" sz="1600" b="1" dirty="0">
              <a:solidFill>
                <a:schemeClr val="bg2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195099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70" name="Curved Connector 2069"/>
          <p:cNvCxnSpPr>
            <a:endCxn id="2051" idx="3"/>
          </p:cNvCxnSpPr>
          <p:nvPr/>
        </p:nvCxnSpPr>
        <p:spPr>
          <a:xfrm rot="5400000">
            <a:off x="7303259" y="3522041"/>
            <a:ext cx="1043480" cy="2044839"/>
          </a:xfrm>
          <a:prstGeom prst="curvedConnector2">
            <a:avLst/>
          </a:prstGeom>
          <a:ln w="76200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" name="Oval 1"/>
          <p:cNvSpPr/>
          <p:nvPr/>
        </p:nvSpPr>
        <p:spPr>
          <a:xfrm>
            <a:off x="10293804" y="1202759"/>
            <a:ext cx="2550469" cy="95640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700" dirty="0">
                <a:solidFill>
                  <a:schemeClr val="tx1"/>
                </a:solidFill>
                <a:latin typeface="Calibri" panose="020F0502020204030204" pitchFamily="34" charset="0"/>
              </a:rPr>
              <a:t>Researcher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10503363" y="3259228"/>
            <a:ext cx="3255453" cy="1154741"/>
            <a:chOff x="6486087" y="3138188"/>
            <a:chExt cx="2441590" cy="866056"/>
          </a:xfrm>
        </p:grpSpPr>
        <p:sp>
          <p:nvSpPr>
            <p:cNvPr id="13" name="Rounded Rectangle 12"/>
            <p:cNvSpPr/>
            <p:nvPr/>
          </p:nvSpPr>
          <p:spPr>
            <a:xfrm>
              <a:off x="6757874" y="3547044"/>
              <a:ext cx="2169803" cy="457200"/>
            </a:xfrm>
            <a:prstGeom prst="round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000" dirty="0">
                  <a:latin typeface="Calibri" panose="020F0502020204030204" pitchFamily="34" charset="0"/>
                </a:rPr>
                <a:t>Manuscript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6087" y="3138188"/>
              <a:ext cx="760597" cy="760597"/>
            </a:xfrm>
            <a:prstGeom prst="rect">
              <a:avLst/>
            </a:prstGeom>
          </p:spPr>
        </p:pic>
      </p:grpSp>
      <p:sp>
        <p:nvSpPr>
          <p:cNvPr id="3" name="Rounded Rectangle 2"/>
          <p:cNvSpPr/>
          <p:nvPr/>
        </p:nvSpPr>
        <p:spPr>
          <a:xfrm>
            <a:off x="10865746" y="2079866"/>
            <a:ext cx="2893071" cy="60960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>
                <a:solidFill>
                  <a:schemeClr val="tx1"/>
                </a:solidFill>
                <a:latin typeface="Calibri" panose="020F0502020204030204" pitchFamily="34" charset="0"/>
              </a:rPr>
              <a:t>Research project</a:t>
            </a:r>
          </a:p>
        </p:txBody>
      </p:sp>
      <p:sp>
        <p:nvSpPr>
          <p:cNvPr id="4" name="Rectangle 3"/>
          <p:cNvSpPr/>
          <p:nvPr/>
        </p:nvSpPr>
        <p:spPr>
          <a:xfrm>
            <a:off x="8237369" y="6156960"/>
            <a:ext cx="3033121" cy="1742491"/>
          </a:xfrm>
          <a:prstGeom prst="rect">
            <a:avLst/>
          </a:prstGeom>
          <a:solidFill>
            <a:srgbClr val="C5E0B4"/>
          </a:solidFill>
          <a:ln w="25400" cmpd="sng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lang="en-GB" sz="2667" b="1" dirty="0">
                <a:solidFill>
                  <a:schemeClr val="tx1"/>
                </a:solidFill>
              </a:rPr>
              <a:t>Journal</a:t>
            </a:r>
          </a:p>
        </p:txBody>
      </p:sp>
      <p:sp>
        <p:nvSpPr>
          <p:cNvPr id="15" name="Oval 14"/>
          <p:cNvSpPr/>
          <p:nvPr/>
        </p:nvSpPr>
        <p:spPr>
          <a:xfrm>
            <a:off x="8470206" y="6674224"/>
            <a:ext cx="2395540" cy="956401"/>
          </a:xfrm>
          <a:prstGeom prst="ellipse">
            <a:avLst/>
          </a:prstGeom>
          <a:solidFill>
            <a:srgbClr val="009A4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700" dirty="0">
                <a:latin typeface="Calibri" panose="020F0502020204030204" pitchFamily="34" charset="0"/>
              </a:rPr>
              <a:t>Journal editors</a:t>
            </a:r>
          </a:p>
        </p:txBody>
      </p:sp>
      <p:sp>
        <p:nvSpPr>
          <p:cNvPr id="16" name="Oval 15"/>
          <p:cNvSpPr/>
          <p:nvPr/>
        </p:nvSpPr>
        <p:spPr>
          <a:xfrm>
            <a:off x="11499982" y="6685202"/>
            <a:ext cx="2395540" cy="956401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700" dirty="0">
                <a:latin typeface="Calibri" panose="020F0502020204030204" pitchFamily="34" charset="0"/>
              </a:rPr>
              <a:t>Reviewers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407521" y="4083790"/>
            <a:ext cx="5420497" cy="396773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r>
              <a:rPr lang="en-GB" sz="2667" b="1" dirty="0">
                <a:solidFill>
                  <a:schemeClr val="tx1"/>
                </a:solidFill>
              </a:rPr>
              <a:t>Publisher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3726657" y="6405091"/>
            <a:ext cx="2893071" cy="609600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>
                <a:latin typeface="Calibri" panose="020F0502020204030204" pitchFamily="34" charset="0"/>
              </a:rPr>
              <a:t>Copy-editing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1623224" y="4610003"/>
            <a:ext cx="5023144" cy="1619037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GB" sz="3000" dirty="0">
                <a:latin typeface="Calibri" panose="020F0502020204030204" pitchFamily="34" charset="0"/>
              </a:rPr>
              <a:t>Article published</a:t>
            </a:r>
          </a:p>
        </p:txBody>
      </p:sp>
      <p:sp>
        <p:nvSpPr>
          <p:cNvPr id="21" name="Oval 20"/>
          <p:cNvSpPr/>
          <p:nvPr/>
        </p:nvSpPr>
        <p:spPr>
          <a:xfrm>
            <a:off x="2577331" y="2356493"/>
            <a:ext cx="2395540" cy="956401"/>
          </a:xfrm>
          <a:prstGeom prst="ellipse">
            <a:avLst/>
          </a:prstGeom>
          <a:solidFill>
            <a:srgbClr val="00B0F0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667" dirty="0"/>
              <a:t>Public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" t="1169" r="750" b="11456"/>
          <a:stretch/>
        </p:blipFill>
        <p:spPr>
          <a:xfrm>
            <a:off x="12275350" y="5281222"/>
            <a:ext cx="2303329" cy="1607485"/>
          </a:xfrm>
          <a:prstGeom prst="rect">
            <a:avLst/>
          </a:prstGeom>
        </p:spPr>
      </p:pic>
      <p:sp>
        <p:nvSpPr>
          <p:cNvPr id="45" name="Rounded Rectangle 44"/>
          <p:cNvSpPr/>
          <p:nvPr/>
        </p:nvSpPr>
        <p:spPr>
          <a:xfrm>
            <a:off x="3313469" y="4818300"/>
            <a:ext cx="2893071" cy="6096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>
                <a:solidFill>
                  <a:schemeClr val="tx1"/>
                </a:solidFill>
                <a:latin typeface="Calibri" panose="020F0502020204030204" pitchFamily="34" charset="0"/>
              </a:rPr>
              <a:t>Read article</a:t>
            </a:r>
          </a:p>
        </p:txBody>
      </p:sp>
      <p:pic>
        <p:nvPicPr>
          <p:cNvPr id="2051" name="Picture 205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026" y="4608503"/>
            <a:ext cx="2893071" cy="975900"/>
          </a:xfrm>
          <a:prstGeom prst="rect">
            <a:avLst/>
          </a:prstGeom>
        </p:spPr>
      </p:pic>
      <p:cxnSp>
        <p:nvCxnSpPr>
          <p:cNvPr id="2055" name="Straight Arrow Connector 2054"/>
          <p:cNvCxnSpPr>
            <a:stCxn id="3" idx="2"/>
            <a:endCxn id="13" idx="0"/>
          </p:cNvCxnSpPr>
          <p:nvPr/>
        </p:nvCxnSpPr>
        <p:spPr>
          <a:xfrm>
            <a:off x="12312281" y="2689461"/>
            <a:ext cx="0" cy="1114907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060" name="Curved Connector 2059"/>
          <p:cNvCxnSpPr>
            <a:stCxn id="13" idx="2"/>
            <a:endCxn id="15" idx="0"/>
          </p:cNvCxnSpPr>
          <p:nvPr/>
        </p:nvCxnSpPr>
        <p:spPr>
          <a:xfrm rot="5400000">
            <a:off x="9860003" y="4221945"/>
            <a:ext cx="2260253" cy="2644305"/>
          </a:xfrm>
          <a:prstGeom prst="curvedConnector3">
            <a:avLst/>
          </a:prstGeom>
          <a:ln w="76200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062" name="Curved Connector 2061"/>
          <p:cNvCxnSpPr>
            <a:stCxn id="15" idx="5"/>
            <a:endCxn id="16" idx="3"/>
          </p:cNvCxnSpPr>
          <p:nvPr/>
        </p:nvCxnSpPr>
        <p:spPr>
          <a:xfrm rot="16200000" flipH="1">
            <a:off x="11177373" y="6828116"/>
            <a:ext cx="10979" cy="1335873"/>
          </a:xfrm>
          <a:prstGeom prst="curvedConnector3">
            <a:avLst>
              <a:gd name="adj1" fmla="val 2501287"/>
            </a:avLst>
          </a:prstGeom>
          <a:ln w="76200">
            <a:headEnd type="triangle"/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065" name="Curved Connector 2064"/>
          <p:cNvCxnSpPr>
            <a:stCxn id="4" idx="1"/>
            <a:endCxn id="17" idx="3"/>
          </p:cNvCxnSpPr>
          <p:nvPr/>
        </p:nvCxnSpPr>
        <p:spPr>
          <a:xfrm rot="10800000">
            <a:off x="6828018" y="6067658"/>
            <a:ext cx="1409351" cy="960548"/>
          </a:xfrm>
          <a:prstGeom prst="curvedConnector3">
            <a:avLst/>
          </a:prstGeom>
          <a:ln w="76200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067" name="Curved Connector 2066"/>
          <p:cNvCxnSpPr>
            <a:stCxn id="21" idx="5"/>
          </p:cNvCxnSpPr>
          <p:nvPr/>
        </p:nvCxnSpPr>
        <p:spPr>
          <a:xfrm rot="16200000" flipH="1">
            <a:off x="4276551" y="3518333"/>
            <a:ext cx="1615215" cy="924212"/>
          </a:xfrm>
          <a:prstGeom prst="curvedConnector3">
            <a:avLst>
              <a:gd name="adj1" fmla="val 38082"/>
            </a:avLst>
          </a:prstGeom>
          <a:ln w="76200"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2072" name="Picture 207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633" y="4328195"/>
            <a:ext cx="612138" cy="734175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25" y="3308637"/>
            <a:ext cx="546494" cy="655444"/>
          </a:xfrm>
          <a:prstGeom prst="rect">
            <a:avLst/>
          </a:prstGeom>
        </p:spPr>
      </p:pic>
      <p:cxnSp>
        <p:nvCxnSpPr>
          <p:cNvPr id="2078" name="Curved Connector 2077"/>
          <p:cNvCxnSpPr>
            <a:stCxn id="21" idx="0"/>
            <a:endCxn id="31" idx="2"/>
          </p:cNvCxnSpPr>
          <p:nvPr/>
        </p:nvCxnSpPr>
        <p:spPr>
          <a:xfrm rot="5400000" flipH="1" flipV="1">
            <a:off x="4473539" y="927843"/>
            <a:ext cx="730212" cy="2127087"/>
          </a:xfrm>
          <a:prstGeom prst="curvedConnector2">
            <a:avLst/>
          </a:prstGeom>
          <a:ln w="76200"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5" name="Curved Connector 34"/>
          <p:cNvCxnSpPr>
            <a:stCxn id="60" idx="6"/>
            <a:endCxn id="58" idx="3"/>
          </p:cNvCxnSpPr>
          <p:nvPr/>
        </p:nvCxnSpPr>
        <p:spPr>
          <a:xfrm flipV="1">
            <a:off x="8757427" y="1553099"/>
            <a:ext cx="86745" cy="1615945"/>
          </a:xfrm>
          <a:prstGeom prst="curvedConnector3">
            <a:avLst>
              <a:gd name="adj1" fmla="val 710093"/>
            </a:avLst>
          </a:prstGeom>
          <a:ln w="76200"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53" name="Picture 5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33164" y="1245625"/>
            <a:ext cx="1658603" cy="1658603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258564" y="1510105"/>
            <a:ext cx="1013841" cy="101384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06728" y="6332"/>
            <a:ext cx="1744073" cy="1744073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300781" y="173976"/>
            <a:ext cx="2644889" cy="995016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GB" sz="2933" dirty="0">
                <a:latin typeface="Arial Black" panose="020B0A04020102020204" pitchFamily="34" charset="0"/>
              </a:rPr>
              <a:t>GREEN ROUTE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5951101" y="1248299"/>
            <a:ext cx="2893071" cy="6096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>
                <a:solidFill>
                  <a:schemeClr val="tx1"/>
                </a:solidFill>
                <a:latin typeface="Calibri" panose="020F0502020204030204" pitchFamily="34" charset="0"/>
              </a:rPr>
              <a:t>Read article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4698442" y="579911"/>
            <a:ext cx="2331732" cy="783344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>
                <a:solidFill>
                  <a:schemeClr val="bg1"/>
                </a:solidFill>
                <a:latin typeface="Calibri" panose="020F0502020204030204" pitchFamily="34" charset="0"/>
              </a:rPr>
              <a:t>Repository</a:t>
            </a: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999" y="2131362"/>
            <a:ext cx="637733" cy="722295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112" y="1421186"/>
            <a:ext cx="637733" cy="722295"/>
          </a:xfrm>
          <a:prstGeom prst="rect">
            <a:avLst/>
          </a:prstGeom>
        </p:spPr>
      </p:pic>
      <p:sp>
        <p:nvSpPr>
          <p:cNvPr id="67" name="TextBox 66"/>
          <p:cNvSpPr txBox="1"/>
          <p:nvPr/>
        </p:nvSpPr>
        <p:spPr>
          <a:xfrm rot="20340348">
            <a:off x="7451560" y="802559"/>
            <a:ext cx="3517489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667" dirty="0">
                <a:ln w="3175">
                  <a:solidFill>
                    <a:schemeClr val="bg1"/>
                  </a:solidFill>
                </a:ln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post-print</a:t>
            </a:r>
          </a:p>
        </p:txBody>
      </p:sp>
      <p:grpSp>
        <p:nvGrpSpPr>
          <p:cNvPr id="56" name="Group 55"/>
          <p:cNvGrpSpPr/>
          <p:nvPr/>
        </p:nvGrpSpPr>
        <p:grpSpPr>
          <a:xfrm>
            <a:off x="5592227" y="1999983"/>
            <a:ext cx="4701577" cy="2395469"/>
            <a:chOff x="5592227" y="1999983"/>
            <a:chExt cx="4701577" cy="2395469"/>
          </a:xfrm>
        </p:grpSpPr>
        <p:sp>
          <p:nvSpPr>
            <p:cNvPr id="57" name="Oval 56"/>
            <p:cNvSpPr/>
            <p:nvPr/>
          </p:nvSpPr>
          <p:spPr>
            <a:xfrm>
              <a:off x="7774669" y="3399221"/>
              <a:ext cx="2519135" cy="996231"/>
            </a:xfrm>
            <a:prstGeom prst="ellipse">
              <a:avLst/>
            </a:prstGeom>
            <a:solidFill>
              <a:srgbClr val="FF818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667" dirty="0" smtClean="0">
                  <a:solidFill>
                    <a:schemeClr val="tx1"/>
                  </a:solidFill>
                  <a:latin typeface="Calibri" panose="020F0502020204030204" pitchFamily="34" charset="0"/>
                </a:rPr>
                <a:t>Library consortium</a:t>
              </a:r>
              <a:endParaRPr lang="en-GB" sz="2667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0" name="Oval 59"/>
            <p:cNvSpPr/>
            <p:nvPr/>
          </p:nvSpPr>
          <p:spPr>
            <a:xfrm>
              <a:off x="6148267" y="2560714"/>
              <a:ext cx="2609160" cy="1216660"/>
            </a:xfrm>
            <a:prstGeom prst="ellipse">
              <a:avLst/>
            </a:prstGeom>
            <a:solidFill>
              <a:srgbClr val="EE4C4C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667" dirty="0">
                  <a:solidFill>
                    <a:schemeClr val="tx1"/>
                  </a:solidFill>
                  <a:latin typeface="Calibri" panose="020F0502020204030204" pitchFamily="34" charset="0"/>
                </a:rPr>
                <a:t>Research </a:t>
              </a:r>
              <a:r>
                <a:rPr lang="en-GB" sz="2667" dirty="0" smtClean="0">
                  <a:solidFill>
                    <a:schemeClr val="tx1"/>
                  </a:solidFill>
                  <a:latin typeface="Calibri" panose="020F0502020204030204" pitchFamily="34" charset="0"/>
                </a:rPr>
                <a:t>Institutions</a:t>
              </a:r>
              <a:endParaRPr lang="en-GB" sz="2667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592227" y="1999983"/>
              <a:ext cx="1488963" cy="1488963"/>
            </a:xfrm>
            <a:prstGeom prst="rect">
              <a:avLst/>
            </a:prstGeom>
          </p:spPr>
        </p:pic>
      </p:grpSp>
      <p:sp>
        <p:nvSpPr>
          <p:cNvPr id="65" name="TextBox 64"/>
          <p:cNvSpPr txBox="1"/>
          <p:nvPr/>
        </p:nvSpPr>
        <p:spPr>
          <a:xfrm rot="997127">
            <a:off x="4932372" y="3612385"/>
            <a:ext cx="366978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600" dirty="0">
                <a:latin typeface="Arial Black" panose="020B0A04020102020204" pitchFamily="34" charset="0"/>
              </a:rPr>
              <a:t>EMBARGO PERIOD</a:t>
            </a:r>
          </a:p>
          <a:p>
            <a:pPr algn="ctr"/>
            <a:r>
              <a:rPr lang="en-GB" sz="2600" dirty="0">
                <a:latin typeface="Arial Black" panose="020B0A04020102020204" pitchFamily="34" charset="0"/>
              </a:rPr>
              <a:t>(6-24 months)</a:t>
            </a:r>
          </a:p>
        </p:txBody>
      </p:sp>
      <p:pic>
        <p:nvPicPr>
          <p:cNvPr id="70" name="Picture 69"/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rgbClr val="75EA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8732" y="113943"/>
            <a:ext cx="541793" cy="846477"/>
          </a:xfrm>
          <a:prstGeom prst="rect">
            <a:avLst/>
          </a:prstGeom>
        </p:spPr>
      </p:pic>
      <p:sp>
        <p:nvSpPr>
          <p:cNvPr id="63" name="TextBox 62"/>
          <p:cNvSpPr txBox="1"/>
          <p:nvPr/>
        </p:nvSpPr>
        <p:spPr>
          <a:xfrm rot="574973">
            <a:off x="5067389" y="438224"/>
            <a:ext cx="3517489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100" dirty="0">
                <a:latin typeface="Arial Black" panose="020B0A04020102020204" pitchFamily="34" charset="0"/>
              </a:rPr>
              <a:t>after embargo</a:t>
            </a:r>
          </a:p>
        </p:txBody>
      </p:sp>
      <p:pic>
        <p:nvPicPr>
          <p:cNvPr id="23554" name="Picture 2" descr="Image result for zenodo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359" y="200757"/>
            <a:ext cx="1523463" cy="609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Image result for opendoar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668" y="874622"/>
            <a:ext cx="1468913" cy="342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097" y="1296400"/>
            <a:ext cx="1287814" cy="951691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3532" y="1948381"/>
            <a:ext cx="1287814" cy="951691"/>
          </a:xfrm>
          <a:prstGeom prst="rect">
            <a:avLst/>
          </a:prstGeom>
        </p:spPr>
      </p:pic>
      <p:pic>
        <p:nvPicPr>
          <p:cNvPr id="51" name="Picture 2" descr="Image result for orbilu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8015" y="1266029"/>
            <a:ext cx="1120065" cy="460167"/>
          </a:xfrm>
          <a:prstGeom prst="round2DiagRect">
            <a:avLst>
              <a:gd name="adj1" fmla="val 16667"/>
              <a:gd name="adj2" fmla="val 0"/>
            </a:avLst>
          </a:prstGeom>
          <a:ln w="127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Rounded Rectangle 53"/>
          <p:cNvSpPr/>
          <p:nvPr/>
        </p:nvSpPr>
        <p:spPr>
          <a:xfrm>
            <a:off x="2051125" y="7265871"/>
            <a:ext cx="4595243" cy="60960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Calibri" panose="020F0502020204030204" pitchFamily="34" charset="0"/>
              </a:rPr>
              <a:t>Copyright </a:t>
            </a:r>
            <a:r>
              <a:rPr lang="en-GB" sz="2400" dirty="0" smtClean="0">
                <a:latin typeface="Calibri" panose="020F0502020204030204" pitchFamily="34" charset="0"/>
              </a:rPr>
              <a:t>transferred to </a:t>
            </a:r>
            <a:r>
              <a:rPr lang="en-GB" sz="2400" dirty="0">
                <a:latin typeface="Calibri" panose="020F0502020204030204" pitchFamily="34" charset="0"/>
              </a:rPr>
              <a:t>publisher</a:t>
            </a:r>
          </a:p>
        </p:txBody>
      </p:sp>
      <p:sp>
        <p:nvSpPr>
          <p:cNvPr id="55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3967566" y="8420918"/>
            <a:ext cx="9932777" cy="376237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1800" b="0" i="0" spc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 smtClean="0"/>
              <a:t>‘Myths and Realities around Open Access' – FNR Open Access Fund information session – 01/03/2018</a:t>
            </a:r>
            <a:endParaRPr lang="en-US" dirty="0"/>
          </a:p>
        </p:txBody>
      </p:sp>
      <p:sp>
        <p:nvSpPr>
          <p:cNvPr id="52" name="Rectangle 51"/>
          <p:cNvSpPr/>
          <p:nvPr/>
        </p:nvSpPr>
        <p:spPr>
          <a:xfrm>
            <a:off x="3967566" y="8760648"/>
            <a:ext cx="106298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1" dirty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Share and reuse by citing: Jonathan England, 2017, </a:t>
            </a:r>
            <a:r>
              <a:rPr lang="en-GB" sz="1600" b="1" dirty="0" smtClean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  <a:hlinkClick r:id="rId17"/>
              </a:rPr>
              <a:t>https://doi.org/</a:t>
            </a:r>
            <a:r>
              <a:rPr lang="en-GB" sz="1600" b="1" dirty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  <a:hlinkClick r:id="rId17"/>
              </a:rPr>
              <a:t>10.5281/zenodo.1189190</a:t>
            </a:r>
            <a:r>
              <a:rPr lang="en-GB" sz="1600" b="1" dirty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GB" sz="1600" b="1" dirty="0" smtClean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under CC-BY 4.0 International</a:t>
            </a:r>
            <a:endParaRPr lang="en-GB" sz="1600" b="1" dirty="0">
              <a:solidFill>
                <a:schemeClr val="bg2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14122093" y="7668618"/>
            <a:ext cx="20852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fr-LU" sz="12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Images</a:t>
            </a:r>
            <a:r>
              <a:rPr lang="fr-L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GB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Nick Kim, </a:t>
            </a: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  <a:hlinkClick r:id="rId18"/>
              </a:rPr>
              <a:t>Science and Ink</a:t>
            </a: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9950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59" grpId="0" animBg="1"/>
      <p:bldP spid="67" grpId="0"/>
      <p:bldP spid="65" grpId="0"/>
      <p:bldP spid="65" grpId="1"/>
      <p:bldP spid="63" grpId="0"/>
      <p:bldP spid="5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1" y="1779635"/>
            <a:ext cx="11034584" cy="2539157"/>
          </a:xfrm>
        </p:spPr>
        <p:txBody>
          <a:bodyPr/>
          <a:lstStyle/>
          <a:p>
            <a:pPr algn="ctr"/>
            <a:r>
              <a:rPr lang="fr-LU" dirty="0" smtClean="0"/>
              <a:t>Reality 2</a:t>
            </a:r>
            <a:endParaRPr lang="en-GB" dirty="0"/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10910171" y="1166503"/>
            <a:ext cx="4756844" cy="2848344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 anchor="ctr" anchorCtr="0">
            <a:noAutofit/>
          </a:bodyPr>
          <a:lstStyle>
            <a:lvl1pPr marL="0" marR="0" indent="0" algn="l" defTabSz="547660" rtl="0" eaLnBrk="1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22799" b="1" i="0" u="none" strike="noStrike" cap="none" spc="-300" baseline="0">
                <a:ln>
                  <a:noFill/>
                </a:ln>
                <a:solidFill>
                  <a:schemeClr val="accent1"/>
                </a:solidFill>
                <a:uFillTx/>
                <a:latin typeface="Calibri" charset="0"/>
                <a:ea typeface="Calibri" charset="0"/>
                <a:cs typeface="Calibri" charset="0"/>
                <a:sym typeface="Helvetica Light"/>
              </a:defRPr>
            </a:lvl1pPr>
            <a:lvl2pPr marL="444478" marR="0" indent="0" algn="l" defTabSz="547660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1284047" marR="0" indent="-395091" algn="l" defTabSz="547660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1728523" marR="0" indent="-395091" algn="l" defTabSz="547660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1777912" marR="0" indent="0" algn="ctr" defTabSz="547660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5200" b="1" i="0" u="none" strike="noStrike" cap="none" spc="-51" baseline="0">
                <a:ln>
                  <a:noFill/>
                </a:ln>
                <a:solidFill>
                  <a:srgbClr val="2D3293"/>
                </a:solidFill>
                <a:uFillTx/>
                <a:latin typeface="Open Sans" charset="0"/>
                <a:ea typeface="Open Sans" charset="0"/>
                <a:cs typeface="Open Sans" charset="0"/>
                <a:sym typeface="Helvetica Light"/>
              </a:defRPr>
            </a:lvl5pPr>
            <a:lvl6pPr marL="2617480" marR="0" indent="-395091" algn="l" defTabSz="547660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3061958" marR="0" indent="-395091" algn="l" defTabSz="547660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3506435" marR="0" indent="-395091" algn="l" defTabSz="547660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3950913" marR="0" indent="-395091" algn="l" defTabSz="547660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ctr"/>
            <a:r>
              <a:rPr lang="en-US" sz="5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You do not own your article copyrights anymore </a:t>
            </a:r>
            <a:endParaRPr lang="en-GB" sz="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5" descr="Image result for copyright transfer agreemen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56"/>
          <a:stretch/>
        </p:blipFill>
        <p:spPr bwMode="auto">
          <a:xfrm>
            <a:off x="765568" y="4219179"/>
            <a:ext cx="6066226" cy="3640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6021" t="22671" r="2174" b="21380"/>
          <a:stretch/>
        </p:blipFill>
        <p:spPr>
          <a:xfrm>
            <a:off x="9436330" y="3938997"/>
            <a:ext cx="6230684" cy="3037674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9568607" y="4323412"/>
            <a:ext cx="1465978" cy="357776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l="4913" t="50202" r="13561" b="42335"/>
          <a:stretch/>
        </p:blipFill>
        <p:spPr>
          <a:xfrm>
            <a:off x="6591803" y="7120732"/>
            <a:ext cx="9279515" cy="679617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12364031" y="6947061"/>
            <a:ext cx="3507287" cy="69773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3967566" y="8420918"/>
            <a:ext cx="9932777" cy="376237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1800" b="0" i="0" spc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 smtClean="0"/>
              <a:t>‘Myths and Realities around Open Access' – FNR Open Access Fund information session – 01/03/2018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3967566" y="8760648"/>
            <a:ext cx="106298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1" dirty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Share and reuse by citing: Jonathan England, 2017, </a:t>
            </a:r>
            <a:r>
              <a:rPr lang="en-GB" sz="1600" b="1" dirty="0" smtClean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  <a:hlinkClick r:id="rId5"/>
              </a:rPr>
              <a:t>https://doi.org/</a:t>
            </a:r>
            <a:r>
              <a:rPr lang="en-GB" sz="1600" b="1" dirty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  <a:hlinkClick r:id="rId5"/>
              </a:rPr>
              <a:t>10.5281/zenodo.1189190</a:t>
            </a:r>
            <a:r>
              <a:rPr lang="en-GB" sz="1600" b="1" dirty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GB" sz="1600" b="1" dirty="0" smtClean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under CC-BY 4.0 International</a:t>
            </a:r>
            <a:endParaRPr lang="en-GB" sz="1600" b="1" dirty="0">
              <a:solidFill>
                <a:schemeClr val="bg2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92273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17634" r="50215" b="5409"/>
          <a:stretch/>
        </p:blipFill>
        <p:spPr>
          <a:xfrm>
            <a:off x="544919" y="2306964"/>
            <a:ext cx="11937368" cy="55885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17793" r="50764" b="5975"/>
          <a:stretch/>
        </p:blipFill>
        <p:spPr>
          <a:xfrm>
            <a:off x="544919" y="2306964"/>
            <a:ext cx="11937368" cy="5597685"/>
          </a:xfrm>
          <a:prstGeom prst="rect">
            <a:avLst/>
          </a:prstGeom>
        </p:spPr>
      </p:pic>
      <p:sp>
        <p:nvSpPr>
          <p:cNvPr id="7" name="Text Placeholder 1"/>
          <p:cNvSpPr>
            <a:spLocks noGrp="1"/>
          </p:cNvSpPr>
          <p:nvPr>
            <p:ph type="body" sz="quarter" idx="21"/>
          </p:nvPr>
        </p:nvSpPr>
        <p:spPr>
          <a:xfrm>
            <a:off x="723901" y="792163"/>
            <a:ext cx="12872179" cy="609600"/>
          </a:xfrm>
        </p:spPr>
        <p:txBody>
          <a:bodyPr>
            <a:normAutofit fontScale="92500" lnSpcReduction="10000"/>
          </a:bodyPr>
          <a:lstStyle/>
          <a:p>
            <a:r>
              <a:rPr lang="fr-LU" dirty="0" smtClean="0"/>
              <a:t>SHERPA/</a:t>
            </a:r>
            <a:r>
              <a:rPr lang="fr-LU" dirty="0" err="1" smtClean="0"/>
              <a:t>RoMEO</a:t>
            </a:r>
            <a:endParaRPr lang="en-GB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22"/>
          </p:nvPr>
        </p:nvSpPr>
        <p:spPr>
          <a:xfrm>
            <a:off x="723901" y="1412765"/>
            <a:ext cx="12872179" cy="883201"/>
          </a:xfrm>
        </p:spPr>
        <p:txBody>
          <a:bodyPr/>
          <a:lstStyle/>
          <a:p>
            <a:r>
              <a:rPr lang="fr-LU" dirty="0" smtClean="0"/>
              <a:t>www.sherpa.ac.uk/romeo</a:t>
            </a:r>
            <a:endParaRPr lang="en-GB" dirty="0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0712089"/>
              </p:ext>
            </p:extLst>
          </p:nvPr>
        </p:nvGraphicFramePr>
        <p:xfrm>
          <a:off x="12562831" y="3573830"/>
          <a:ext cx="2675023" cy="26750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98" name="Acrobat Document" r:id="rId5" imgW="2514513" imgH="2514407" progId="Acrobat.Document.DC">
                  <p:embed/>
                </p:oleObj>
              </mc:Choice>
              <mc:Fallback>
                <p:oleObj name="Acrobat Document" r:id="rId5" imgW="2514513" imgH="2514407" progId="Acrobat.Document.DC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2562831" y="3573830"/>
                        <a:ext cx="2675023" cy="26750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/>
          <a:srcRect l="49460" t="38189" r="3280" b="30882"/>
          <a:stretch/>
        </p:blipFill>
        <p:spPr>
          <a:xfrm>
            <a:off x="6732841" y="190500"/>
            <a:ext cx="5749446" cy="2116464"/>
          </a:xfrm>
          <a:prstGeom prst="rect">
            <a:avLst/>
          </a:prstGeom>
        </p:spPr>
      </p:pic>
      <p:sp>
        <p:nvSpPr>
          <p:cNvPr id="12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3967566" y="8420918"/>
            <a:ext cx="9932777" cy="376237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1800" b="0" i="0" spc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 smtClean="0"/>
              <a:t>‘Myths and Realities around Open Access' – FNR Open Access Fund information session – 01/03/2018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967566" y="8760648"/>
            <a:ext cx="106298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1" dirty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Share and reuse by citing: Jonathan England, 2017, </a:t>
            </a:r>
            <a:r>
              <a:rPr lang="en-GB" sz="1600" b="1" dirty="0" smtClean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  <a:hlinkClick r:id="rId8"/>
              </a:rPr>
              <a:t>https://doi.org/</a:t>
            </a:r>
            <a:r>
              <a:rPr lang="en-GB" sz="1600" b="1" dirty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  <a:hlinkClick r:id="rId8"/>
              </a:rPr>
              <a:t>10.5281/zenodo.1189190</a:t>
            </a:r>
            <a:r>
              <a:rPr lang="en-GB" sz="1600" b="1" dirty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GB" sz="1600" b="1" dirty="0" smtClean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under CC-BY 4.0 International</a:t>
            </a:r>
            <a:endParaRPr lang="en-GB" sz="1600" b="1" dirty="0">
              <a:solidFill>
                <a:schemeClr val="bg2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091316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/>
        </p:nvSpPr>
        <p:spPr>
          <a:xfrm>
            <a:off x="2180236" y="667836"/>
            <a:ext cx="2846916" cy="1708149"/>
          </a:xfrm>
          <a:custGeom>
            <a:avLst/>
            <a:gdLst>
              <a:gd name="connsiteX0" fmla="*/ 0 w 2846916"/>
              <a:gd name="connsiteY0" fmla="*/ 170815 h 1708149"/>
              <a:gd name="connsiteX1" fmla="*/ 170815 w 2846916"/>
              <a:gd name="connsiteY1" fmla="*/ 0 h 1708149"/>
              <a:gd name="connsiteX2" fmla="*/ 2676101 w 2846916"/>
              <a:gd name="connsiteY2" fmla="*/ 0 h 1708149"/>
              <a:gd name="connsiteX3" fmla="*/ 2846916 w 2846916"/>
              <a:gd name="connsiteY3" fmla="*/ 170815 h 1708149"/>
              <a:gd name="connsiteX4" fmla="*/ 2846916 w 2846916"/>
              <a:gd name="connsiteY4" fmla="*/ 1537334 h 1708149"/>
              <a:gd name="connsiteX5" fmla="*/ 2676101 w 2846916"/>
              <a:gd name="connsiteY5" fmla="*/ 1708149 h 1708149"/>
              <a:gd name="connsiteX6" fmla="*/ 170815 w 2846916"/>
              <a:gd name="connsiteY6" fmla="*/ 1708149 h 1708149"/>
              <a:gd name="connsiteX7" fmla="*/ 0 w 2846916"/>
              <a:gd name="connsiteY7" fmla="*/ 1537334 h 1708149"/>
              <a:gd name="connsiteX8" fmla="*/ 0 w 2846916"/>
              <a:gd name="connsiteY8" fmla="*/ 170815 h 1708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6916" h="1708149">
                <a:moveTo>
                  <a:pt x="0" y="170815"/>
                </a:moveTo>
                <a:cubicBezTo>
                  <a:pt x="0" y="76476"/>
                  <a:pt x="76476" y="0"/>
                  <a:pt x="170815" y="0"/>
                </a:cubicBezTo>
                <a:lnTo>
                  <a:pt x="2676101" y="0"/>
                </a:lnTo>
                <a:cubicBezTo>
                  <a:pt x="2770440" y="0"/>
                  <a:pt x="2846916" y="76476"/>
                  <a:pt x="2846916" y="170815"/>
                </a:cubicBezTo>
                <a:lnTo>
                  <a:pt x="2846916" y="1537334"/>
                </a:lnTo>
                <a:cubicBezTo>
                  <a:pt x="2846916" y="1631673"/>
                  <a:pt x="2770440" y="1708149"/>
                  <a:pt x="2676101" y="1708149"/>
                </a:cubicBezTo>
                <a:lnTo>
                  <a:pt x="170815" y="1708149"/>
                </a:lnTo>
                <a:cubicBezTo>
                  <a:pt x="76476" y="1708149"/>
                  <a:pt x="0" y="1631673"/>
                  <a:pt x="0" y="1537334"/>
                </a:cubicBezTo>
                <a:lnTo>
                  <a:pt x="0" y="170815"/>
                </a:lnTo>
                <a:close/>
              </a:path>
            </a:pathLst>
          </a:custGeom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8620" tIns="198620" rIns="198620" bIns="198620" numCol="1" spcCol="1270" anchor="ctr" anchorCtr="0">
            <a:noAutofit/>
          </a:bodyPr>
          <a:lstStyle/>
          <a:p>
            <a:pPr lvl="0" algn="ctr" defTabSz="1733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900" kern="1200" dirty="0" smtClean="0"/>
              <a:t>Pre-print</a:t>
            </a:r>
            <a:endParaRPr lang="en-US" sz="3900" kern="12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20313" t="11849" r="21979" b="11458"/>
          <a:stretch/>
        </p:blipFill>
        <p:spPr>
          <a:xfrm>
            <a:off x="2503546" y="2826858"/>
            <a:ext cx="5047211" cy="536607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l="22813" t="10677" r="22604" b="4166"/>
          <a:stretch/>
        </p:blipFill>
        <p:spPr>
          <a:xfrm>
            <a:off x="8299193" y="1168893"/>
            <a:ext cx="5287999" cy="6599908"/>
          </a:xfrm>
          <a:prstGeom prst="rect">
            <a:avLst/>
          </a:prstGeom>
        </p:spPr>
      </p:pic>
      <p:sp>
        <p:nvSpPr>
          <p:cNvPr id="7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3967566" y="8420918"/>
            <a:ext cx="9932777" cy="376237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1800" b="0" i="0" spc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 smtClean="0"/>
              <a:t>‘Myths and Realities around Open Access' – FNR Open Access Fund information session – 01/03/2018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967566" y="8760648"/>
            <a:ext cx="106298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1" dirty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Share and reuse by citing: Jonathan England, 2017, </a:t>
            </a:r>
            <a:r>
              <a:rPr lang="en-GB" sz="1600" b="1" dirty="0" smtClean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  <a:hlinkClick r:id="rId4"/>
              </a:rPr>
              <a:t>https://doi.org/</a:t>
            </a:r>
            <a:r>
              <a:rPr lang="en-GB" sz="1600" b="1" dirty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  <a:hlinkClick r:id="rId4"/>
              </a:rPr>
              <a:t>10.5281/zenodo.1189190</a:t>
            </a:r>
            <a:r>
              <a:rPr lang="en-GB" sz="1600" b="1" dirty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GB" sz="1600" b="1" dirty="0" smtClean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under CC-BY 4.0 International</a:t>
            </a:r>
            <a:endParaRPr lang="en-GB" sz="1600" b="1" dirty="0">
              <a:solidFill>
                <a:schemeClr val="bg2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48936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/>
        </p:nvSpPr>
        <p:spPr>
          <a:xfrm>
            <a:off x="2180236" y="667836"/>
            <a:ext cx="2846916" cy="1708149"/>
          </a:xfrm>
          <a:custGeom>
            <a:avLst/>
            <a:gdLst>
              <a:gd name="connsiteX0" fmla="*/ 0 w 2846916"/>
              <a:gd name="connsiteY0" fmla="*/ 170815 h 1708149"/>
              <a:gd name="connsiteX1" fmla="*/ 170815 w 2846916"/>
              <a:gd name="connsiteY1" fmla="*/ 0 h 1708149"/>
              <a:gd name="connsiteX2" fmla="*/ 2676101 w 2846916"/>
              <a:gd name="connsiteY2" fmla="*/ 0 h 1708149"/>
              <a:gd name="connsiteX3" fmla="*/ 2846916 w 2846916"/>
              <a:gd name="connsiteY3" fmla="*/ 170815 h 1708149"/>
              <a:gd name="connsiteX4" fmla="*/ 2846916 w 2846916"/>
              <a:gd name="connsiteY4" fmla="*/ 1537334 h 1708149"/>
              <a:gd name="connsiteX5" fmla="*/ 2676101 w 2846916"/>
              <a:gd name="connsiteY5" fmla="*/ 1708149 h 1708149"/>
              <a:gd name="connsiteX6" fmla="*/ 170815 w 2846916"/>
              <a:gd name="connsiteY6" fmla="*/ 1708149 h 1708149"/>
              <a:gd name="connsiteX7" fmla="*/ 0 w 2846916"/>
              <a:gd name="connsiteY7" fmla="*/ 1537334 h 1708149"/>
              <a:gd name="connsiteX8" fmla="*/ 0 w 2846916"/>
              <a:gd name="connsiteY8" fmla="*/ 170815 h 1708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6916" h="1708149">
                <a:moveTo>
                  <a:pt x="0" y="170815"/>
                </a:moveTo>
                <a:cubicBezTo>
                  <a:pt x="0" y="76476"/>
                  <a:pt x="76476" y="0"/>
                  <a:pt x="170815" y="0"/>
                </a:cubicBezTo>
                <a:lnTo>
                  <a:pt x="2676101" y="0"/>
                </a:lnTo>
                <a:cubicBezTo>
                  <a:pt x="2770440" y="0"/>
                  <a:pt x="2846916" y="76476"/>
                  <a:pt x="2846916" y="170815"/>
                </a:cubicBezTo>
                <a:lnTo>
                  <a:pt x="2846916" y="1537334"/>
                </a:lnTo>
                <a:cubicBezTo>
                  <a:pt x="2846916" y="1631673"/>
                  <a:pt x="2770440" y="1708149"/>
                  <a:pt x="2676101" y="1708149"/>
                </a:cubicBezTo>
                <a:lnTo>
                  <a:pt x="170815" y="1708149"/>
                </a:lnTo>
                <a:cubicBezTo>
                  <a:pt x="76476" y="1708149"/>
                  <a:pt x="0" y="1631673"/>
                  <a:pt x="0" y="1537334"/>
                </a:cubicBezTo>
                <a:lnTo>
                  <a:pt x="0" y="170815"/>
                </a:lnTo>
                <a:close/>
              </a:path>
            </a:pathLst>
          </a:custGeom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8620" tIns="198620" rIns="198620" bIns="198620" numCol="1" spcCol="1270" anchor="ctr" anchorCtr="0">
            <a:noAutofit/>
          </a:bodyPr>
          <a:lstStyle/>
          <a:p>
            <a:pPr lvl="0" algn="ctr" defTabSz="1733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900" kern="1200" dirty="0" smtClean="0"/>
              <a:t>Pre-print</a:t>
            </a:r>
            <a:endParaRPr lang="en-US" sz="3900" kern="12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20313" t="11849" r="21979" b="11458"/>
          <a:stretch/>
        </p:blipFill>
        <p:spPr>
          <a:xfrm>
            <a:off x="2503546" y="2826858"/>
            <a:ext cx="5047211" cy="536607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l="22813" t="10677" r="22604" b="4166"/>
          <a:stretch/>
        </p:blipFill>
        <p:spPr>
          <a:xfrm>
            <a:off x="8299193" y="1168893"/>
            <a:ext cx="5287999" cy="6599908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515956" y="4011589"/>
            <a:ext cx="1647568" cy="181232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267"/>
          </a:p>
        </p:txBody>
      </p:sp>
      <p:sp>
        <p:nvSpPr>
          <p:cNvPr id="8" name="Oval 7"/>
          <p:cNvSpPr/>
          <p:nvPr/>
        </p:nvSpPr>
        <p:spPr>
          <a:xfrm>
            <a:off x="11561577" y="2034508"/>
            <a:ext cx="1647568" cy="181232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267"/>
          </a:p>
        </p:txBody>
      </p:sp>
      <p:cxnSp>
        <p:nvCxnSpPr>
          <p:cNvPr id="9" name="Straight Connector 8"/>
          <p:cNvCxnSpPr/>
          <p:nvPr/>
        </p:nvCxnSpPr>
        <p:spPr>
          <a:xfrm>
            <a:off x="4091462" y="4911372"/>
            <a:ext cx="2257167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 rot="20457691">
            <a:off x="6661114" y="2934696"/>
            <a:ext cx="3548904" cy="605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333" dirty="0">
                <a:solidFill>
                  <a:srgbClr val="FF0000"/>
                </a:solidFill>
                <a:latin typeface="Arial Black" panose="020B0A04020102020204" pitchFamily="34" charset="0"/>
              </a:rPr>
              <a:t>PEER-REVIEW</a:t>
            </a:r>
          </a:p>
        </p:txBody>
      </p:sp>
      <p:sp>
        <p:nvSpPr>
          <p:cNvPr id="11" name="Freeform 10"/>
          <p:cNvSpPr/>
          <p:nvPr/>
        </p:nvSpPr>
        <p:spPr>
          <a:xfrm>
            <a:off x="5311845" y="1168893"/>
            <a:ext cx="603546" cy="706035"/>
          </a:xfrm>
          <a:custGeom>
            <a:avLst/>
            <a:gdLst>
              <a:gd name="connsiteX0" fmla="*/ 0 w 603546"/>
              <a:gd name="connsiteY0" fmla="*/ 141207 h 706035"/>
              <a:gd name="connsiteX1" fmla="*/ 301773 w 603546"/>
              <a:gd name="connsiteY1" fmla="*/ 141207 h 706035"/>
              <a:gd name="connsiteX2" fmla="*/ 301773 w 603546"/>
              <a:gd name="connsiteY2" fmla="*/ 0 h 706035"/>
              <a:gd name="connsiteX3" fmla="*/ 603546 w 603546"/>
              <a:gd name="connsiteY3" fmla="*/ 353018 h 706035"/>
              <a:gd name="connsiteX4" fmla="*/ 301773 w 603546"/>
              <a:gd name="connsiteY4" fmla="*/ 706035 h 706035"/>
              <a:gd name="connsiteX5" fmla="*/ 301773 w 603546"/>
              <a:gd name="connsiteY5" fmla="*/ 564828 h 706035"/>
              <a:gd name="connsiteX6" fmla="*/ 0 w 603546"/>
              <a:gd name="connsiteY6" fmla="*/ 564828 h 706035"/>
              <a:gd name="connsiteX7" fmla="*/ 0 w 603546"/>
              <a:gd name="connsiteY7" fmla="*/ 141207 h 706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546" h="706035">
                <a:moveTo>
                  <a:pt x="0" y="141207"/>
                </a:moveTo>
                <a:lnTo>
                  <a:pt x="301773" y="141207"/>
                </a:lnTo>
                <a:lnTo>
                  <a:pt x="301773" y="0"/>
                </a:lnTo>
                <a:lnTo>
                  <a:pt x="603546" y="353018"/>
                </a:lnTo>
                <a:lnTo>
                  <a:pt x="301773" y="706035"/>
                </a:lnTo>
                <a:lnTo>
                  <a:pt x="301773" y="564828"/>
                </a:lnTo>
                <a:lnTo>
                  <a:pt x="0" y="564828"/>
                </a:lnTo>
                <a:lnTo>
                  <a:pt x="0" y="141207"/>
                </a:lnTo>
                <a:close/>
              </a:path>
            </a:pathLst>
          </a:custGeom>
        </p:spPr>
        <p:style>
          <a:lnRef idx="0">
            <a:schemeClr val="dk2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dk2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dk2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41207" rIns="181064" bIns="141207" numCol="1" spcCol="1270" anchor="ctr" anchorCtr="0">
            <a:noAutofit/>
          </a:bodyPr>
          <a:lstStyle/>
          <a:p>
            <a:pPr lvl="0" algn="ctr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3100" kern="1200"/>
          </a:p>
        </p:txBody>
      </p:sp>
      <p:sp>
        <p:nvSpPr>
          <p:cNvPr id="12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3967566" y="8420918"/>
            <a:ext cx="9932777" cy="376237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1800" b="0" i="0" spc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 smtClean="0"/>
              <a:t>‘Myths and Realities around Open Access' – FNR Open Access Fund information session – 01/03/2018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3967566" y="8760648"/>
            <a:ext cx="106298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1" dirty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Share and reuse by citing: Jonathan England, 2017, </a:t>
            </a:r>
            <a:r>
              <a:rPr lang="en-GB" sz="1600" b="1" dirty="0" smtClean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  <a:hlinkClick r:id="rId4"/>
              </a:rPr>
              <a:t>https://doi.org/</a:t>
            </a:r>
            <a:r>
              <a:rPr lang="en-GB" sz="1600" b="1" dirty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  <a:hlinkClick r:id="rId4"/>
              </a:rPr>
              <a:t>10.5281/zenodo.1189190</a:t>
            </a:r>
            <a:r>
              <a:rPr lang="en-GB" sz="1600" b="1" dirty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GB" sz="1600" b="1" dirty="0" smtClean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under CC-BY 4.0 International</a:t>
            </a:r>
            <a:endParaRPr lang="en-GB" sz="1600" b="1" dirty="0">
              <a:solidFill>
                <a:schemeClr val="bg2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445251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/>
        </p:nvSpPr>
        <p:spPr>
          <a:xfrm>
            <a:off x="2180236" y="667836"/>
            <a:ext cx="2846916" cy="1708149"/>
          </a:xfrm>
          <a:custGeom>
            <a:avLst/>
            <a:gdLst>
              <a:gd name="connsiteX0" fmla="*/ 0 w 2846916"/>
              <a:gd name="connsiteY0" fmla="*/ 170815 h 1708149"/>
              <a:gd name="connsiteX1" fmla="*/ 170815 w 2846916"/>
              <a:gd name="connsiteY1" fmla="*/ 0 h 1708149"/>
              <a:gd name="connsiteX2" fmla="*/ 2676101 w 2846916"/>
              <a:gd name="connsiteY2" fmla="*/ 0 h 1708149"/>
              <a:gd name="connsiteX3" fmla="*/ 2846916 w 2846916"/>
              <a:gd name="connsiteY3" fmla="*/ 170815 h 1708149"/>
              <a:gd name="connsiteX4" fmla="*/ 2846916 w 2846916"/>
              <a:gd name="connsiteY4" fmla="*/ 1537334 h 1708149"/>
              <a:gd name="connsiteX5" fmla="*/ 2676101 w 2846916"/>
              <a:gd name="connsiteY5" fmla="*/ 1708149 h 1708149"/>
              <a:gd name="connsiteX6" fmla="*/ 170815 w 2846916"/>
              <a:gd name="connsiteY6" fmla="*/ 1708149 h 1708149"/>
              <a:gd name="connsiteX7" fmla="*/ 0 w 2846916"/>
              <a:gd name="connsiteY7" fmla="*/ 1537334 h 1708149"/>
              <a:gd name="connsiteX8" fmla="*/ 0 w 2846916"/>
              <a:gd name="connsiteY8" fmla="*/ 170815 h 1708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6916" h="1708149">
                <a:moveTo>
                  <a:pt x="0" y="170815"/>
                </a:moveTo>
                <a:cubicBezTo>
                  <a:pt x="0" y="76476"/>
                  <a:pt x="76476" y="0"/>
                  <a:pt x="170815" y="0"/>
                </a:cubicBezTo>
                <a:lnTo>
                  <a:pt x="2676101" y="0"/>
                </a:lnTo>
                <a:cubicBezTo>
                  <a:pt x="2770440" y="0"/>
                  <a:pt x="2846916" y="76476"/>
                  <a:pt x="2846916" y="170815"/>
                </a:cubicBezTo>
                <a:lnTo>
                  <a:pt x="2846916" y="1537334"/>
                </a:lnTo>
                <a:cubicBezTo>
                  <a:pt x="2846916" y="1631673"/>
                  <a:pt x="2770440" y="1708149"/>
                  <a:pt x="2676101" y="1708149"/>
                </a:cubicBezTo>
                <a:lnTo>
                  <a:pt x="170815" y="1708149"/>
                </a:lnTo>
                <a:cubicBezTo>
                  <a:pt x="76476" y="1708149"/>
                  <a:pt x="0" y="1631673"/>
                  <a:pt x="0" y="1537334"/>
                </a:cubicBezTo>
                <a:lnTo>
                  <a:pt x="0" y="170815"/>
                </a:lnTo>
                <a:close/>
              </a:path>
            </a:pathLst>
          </a:cu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98620" tIns="198620" rIns="198620" bIns="198620" numCol="1" spcCol="1270" anchor="ctr" anchorCtr="0">
            <a:noAutofit/>
          </a:bodyPr>
          <a:lstStyle/>
          <a:p>
            <a:pPr lvl="0" algn="ctr" defTabSz="1733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900" kern="1200" dirty="0" smtClean="0"/>
              <a:t>Pre-print</a:t>
            </a:r>
            <a:endParaRPr lang="en-US" sz="3900" kern="12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20313" t="11849" r="21979" b="11458"/>
          <a:stretch/>
        </p:blipFill>
        <p:spPr>
          <a:xfrm>
            <a:off x="2503546" y="2826858"/>
            <a:ext cx="5047211" cy="536607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l="22813" t="10677" r="22604" b="4166"/>
          <a:stretch/>
        </p:blipFill>
        <p:spPr>
          <a:xfrm>
            <a:off x="8299193" y="1168893"/>
            <a:ext cx="5287999" cy="659990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5311845" y="1168893"/>
            <a:ext cx="603546" cy="706035"/>
          </a:xfrm>
          <a:custGeom>
            <a:avLst/>
            <a:gdLst>
              <a:gd name="connsiteX0" fmla="*/ 0 w 603546"/>
              <a:gd name="connsiteY0" fmla="*/ 141207 h 706035"/>
              <a:gd name="connsiteX1" fmla="*/ 301773 w 603546"/>
              <a:gd name="connsiteY1" fmla="*/ 141207 h 706035"/>
              <a:gd name="connsiteX2" fmla="*/ 301773 w 603546"/>
              <a:gd name="connsiteY2" fmla="*/ 0 h 706035"/>
              <a:gd name="connsiteX3" fmla="*/ 603546 w 603546"/>
              <a:gd name="connsiteY3" fmla="*/ 353018 h 706035"/>
              <a:gd name="connsiteX4" fmla="*/ 301773 w 603546"/>
              <a:gd name="connsiteY4" fmla="*/ 706035 h 706035"/>
              <a:gd name="connsiteX5" fmla="*/ 301773 w 603546"/>
              <a:gd name="connsiteY5" fmla="*/ 564828 h 706035"/>
              <a:gd name="connsiteX6" fmla="*/ 0 w 603546"/>
              <a:gd name="connsiteY6" fmla="*/ 564828 h 706035"/>
              <a:gd name="connsiteX7" fmla="*/ 0 w 603546"/>
              <a:gd name="connsiteY7" fmla="*/ 141207 h 706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546" h="706035">
                <a:moveTo>
                  <a:pt x="0" y="141207"/>
                </a:moveTo>
                <a:lnTo>
                  <a:pt x="301773" y="141207"/>
                </a:lnTo>
                <a:lnTo>
                  <a:pt x="301773" y="0"/>
                </a:lnTo>
                <a:lnTo>
                  <a:pt x="603546" y="353018"/>
                </a:lnTo>
                <a:lnTo>
                  <a:pt x="301773" y="706035"/>
                </a:lnTo>
                <a:lnTo>
                  <a:pt x="301773" y="564828"/>
                </a:lnTo>
                <a:lnTo>
                  <a:pt x="0" y="564828"/>
                </a:lnTo>
                <a:lnTo>
                  <a:pt x="0" y="141207"/>
                </a:lnTo>
                <a:close/>
              </a:path>
            </a:pathLst>
          </a:custGeom>
        </p:spPr>
        <p:style>
          <a:lnRef idx="0">
            <a:schemeClr val="dk2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dk2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dk2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41207" rIns="181064" bIns="141207" numCol="1" spcCol="1270" anchor="ctr" anchorCtr="0">
            <a:noAutofit/>
          </a:bodyPr>
          <a:lstStyle/>
          <a:p>
            <a:pPr lvl="0" algn="ctr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3100" kern="1200"/>
          </a:p>
        </p:txBody>
      </p:sp>
      <p:sp>
        <p:nvSpPr>
          <p:cNvPr id="12" name="Freeform 11"/>
          <p:cNvSpPr/>
          <p:nvPr/>
        </p:nvSpPr>
        <p:spPr>
          <a:xfrm>
            <a:off x="6165920" y="667836"/>
            <a:ext cx="2846916" cy="1708149"/>
          </a:xfrm>
          <a:custGeom>
            <a:avLst/>
            <a:gdLst>
              <a:gd name="connsiteX0" fmla="*/ 0 w 2846916"/>
              <a:gd name="connsiteY0" fmla="*/ 170815 h 1708149"/>
              <a:gd name="connsiteX1" fmla="*/ 170815 w 2846916"/>
              <a:gd name="connsiteY1" fmla="*/ 0 h 1708149"/>
              <a:gd name="connsiteX2" fmla="*/ 2676101 w 2846916"/>
              <a:gd name="connsiteY2" fmla="*/ 0 h 1708149"/>
              <a:gd name="connsiteX3" fmla="*/ 2846916 w 2846916"/>
              <a:gd name="connsiteY3" fmla="*/ 170815 h 1708149"/>
              <a:gd name="connsiteX4" fmla="*/ 2846916 w 2846916"/>
              <a:gd name="connsiteY4" fmla="*/ 1537334 h 1708149"/>
              <a:gd name="connsiteX5" fmla="*/ 2676101 w 2846916"/>
              <a:gd name="connsiteY5" fmla="*/ 1708149 h 1708149"/>
              <a:gd name="connsiteX6" fmla="*/ 170815 w 2846916"/>
              <a:gd name="connsiteY6" fmla="*/ 1708149 h 1708149"/>
              <a:gd name="connsiteX7" fmla="*/ 0 w 2846916"/>
              <a:gd name="connsiteY7" fmla="*/ 1537334 h 1708149"/>
              <a:gd name="connsiteX8" fmla="*/ 0 w 2846916"/>
              <a:gd name="connsiteY8" fmla="*/ 170815 h 1708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6916" h="1708149">
                <a:moveTo>
                  <a:pt x="0" y="170815"/>
                </a:moveTo>
                <a:cubicBezTo>
                  <a:pt x="0" y="76476"/>
                  <a:pt x="76476" y="0"/>
                  <a:pt x="170815" y="0"/>
                </a:cubicBezTo>
                <a:lnTo>
                  <a:pt x="2676101" y="0"/>
                </a:lnTo>
                <a:cubicBezTo>
                  <a:pt x="2770440" y="0"/>
                  <a:pt x="2846916" y="76476"/>
                  <a:pt x="2846916" y="170815"/>
                </a:cubicBezTo>
                <a:lnTo>
                  <a:pt x="2846916" y="1537334"/>
                </a:lnTo>
                <a:cubicBezTo>
                  <a:pt x="2846916" y="1631673"/>
                  <a:pt x="2770440" y="1708149"/>
                  <a:pt x="2676101" y="1708149"/>
                </a:cubicBezTo>
                <a:lnTo>
                  <a:pt x="170815" y="1708149"/>
                </a:lnTo>
                <a:cubicBezTo>
                  <a:pt x="76476" y="1708149"/>
                  <a:pt x="0" y="1631673"/>
                  <a:pt x="0" y="1537334"/>
                </a:cubicBezTo>
                <a:lnTo>
                  <a:pt x="0" y="170815"/>
                </a:lnTo>
                <a:close/>
              </a:path>
            </a:pathLst>
          </a:custGeom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8620" tIns="198620" rIns="198620" bIns="198620" numCol="1" spcCol="1270" anchor="ctr" anchorCtr="0">
            <a:noAutofit/>
          </a:bodyPr>
          <a:lstStyle/>
          <a:p>
            <a:pPr lvl="0" algn="ctr" defTabSz="1733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900" kern="1200" dirty="0" smtClean="0"/>
              <a:t>Post-print</a:t>
            </a:r>
            <a:endParaRPr lang="en-US" sz="3900" kern="12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9487" y="2542612"/>
            <a:ext cx="1561876" cy="159311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264" y="6605720"/>
            <a:ext cx="876585" cy="89411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 rot="20457691">
            <a:off x="6661114" y="2934696"/>
            <a:ext cx="3548904" cy="605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333" dirty="0">
                <a:solidFill>
                  <a:srgbClr val="00B050"/>
                </a:solidFill>
                <a:latin typeface="Arial Black" panose="020B0A04020102020204" pitchFamily="34" charset="0"/>
              </a:rPr>
              <a:t>PEER-REVIEW</a:t>
            </a:r>
          </a:p>
        </p:txBody>
      </p:sp>
      <p:sp>
        <p:nvSpPr>
          <p:cNvPr id="15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3967566" y="8420918"/>
            <a:ext cx="9932777" cy="376237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1800" b="0" i="0" spc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 smtClean="0"/>
              <a:t>‘Myths and Realities around Open Access' – FNR Open Access Fund information session – 01/03/2018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3967566" y="8760648"/>
            <a:ext cx="106298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1" dirty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Share and reuse by citing: Jonathan England, 2017, </a:t>
            </a:r>
            <a:r>
              <a:rPr lang="en-GB" sz="1600" b="1" dirty="0" smtClean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  <a:hlinkClick r:id="rId5"/>
              </a:rPr>
              <a:t>https://doi.org/</a:t>
            </a:r>
            <a:r>
              <a:rPr lang="en-GB" sz="1600" b="1" dirty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  <a:hlinkClick r:id="rId5"/>
              </a:rPr>
              <a:t>10.5281/zenodo.1189190</a:t>
            </a:r>
            <a:r>
              <a:rPr lang="en-GB" sz="1600" b="1" dirty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GB" sz="1600" b="1" dirty="0" smtClean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under CC-BY 4.0 International</a:t>
            </a:r>
            <a:endParaRPr lang="en-GB" sz="1600" b="1" dirty="0">
              <a:solidFill>
                <a:schemeClr val="bg2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04359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/>
        </p:nvSpPr>
        <p:spPr>
          <a:xfrm>
            <a:off x="2180236" y="667836"/>
            <a:ext cx="2846916" cy="1708149"/>
          </a:xfrm>
          <a:custGeom>
            <a:avLst/>
            <a:gdLst>
              <a:gd name="connsiteX0" fmla="*/ 0 w 2846916"/>
              <a:gd name="connsiteY0" fmla="*/ 170815 h 1708149"/>
              <a:gd name="connsiteX1" fmla="*/ 170815 w 2846916"/>
              <a:gd name="connsiteY1" fmla="*/ 0 h 1708149"/>
              <a:gd name="connsiteX2" fmla="*/ 2676101 w 2846916"/>
              <a:gd name="connsiteY2" fmla="*/ 0 h 1708149"/>
              <a:gd name="connsiteX3" fmla="*/ 2846916 w 2846916"/>
              <a:gd name="connsiteY3" fmla="*/ 170815 h 1708149"/>
              <a:gd name="connsiteX4" fmla="*/ 2846916 w 2846916"/>
              <a:gd name="connsiteY4" fmla="*/ 1537334 h 1708149"/>
              <a:gd name="connsiteX5" fmla="*/ 2676101 w 2846916"/>
              <a:gd name="connsiteY5" fmla="*/ 1708149 h 1708149"/>
              <a:gd name="connsiteX6" fmla="*/ 170815 w 2846916"/>
              <a:gd name="connsiteY6" fmla="*/ 1708149 h 1708149"/>
              <a:gd name="connsiteX7" fmla="*/ 0 w 2846916"/>
              <a:gd name="connsiteY7" fmla="*/ 1537334 h 1708149"/>
              <a:gd name="connsiteX8" fmla="*/ 0 w 2846916"/>
              <a:gd name="connsiteY8" fmla="*/ 170815 h 1708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6916" h="1708149">
                <a:moveTo>
                  <a:pt x="0" y="170815"/>
                </a:moveTo>
                <a:cubicBezTo>
                  <a:pt x="0" y="76476"/>
                  <a:pt x="76476" y="0"/>
                  <a:pt x="170815" y="0"/>
                </a:cubicBezTo>
                <a:lnTo>
                  <a:pt x="2676101" y="0"/>
                </a:lnTo>
                <a:cubicBezTo>
                  <a:pt x="2770440" y="0"/>
                  <a:pt x="2846916" y="76476"/>
                  <a:pt x="2846916" y="170815"/>
                </a:cubicBezTo>
                <a:lnTo>
                  <a:pt x="2846916" y="1537334"/>
                </a:lnTo>
                <a:cubicBezTo>
                  <a:pt x="2846916" y="1631673"/>
                  <a:pt x="2770440" y="1708149"/>
                  <a:pt x="2676101" y="1708149"/>
                </a:cubicBezTo>
                <a:lnTo>
                  <a:pt x="170815" y="1708149"/>
                </a:lnTo>
                <a:cubicBezTo>
                  <a:pt x="76476" y="1708149"/>
                  <a:pt x="0" y="1631673"/>
                  <a:pt x="0" y="1537334"/>
                </a:cubicBezTo>
                <a:lnTo>
                  <a:pt x="0" y="170815"/>
                </a:lnTo>
                <a:close/>
              </a:path>
            </a:pathLst>
          </a:cu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98620" tIns="198620" rIns="198620" bIns="198620" numCol="1" spcCol="1270" anchor="ctr" anchorCtr="0">
            <a:noAutofit/>
          </a:bodyPr>
          <a:lstStyle/>
          <a:p>
            <a:pPr lvl="0" algn="ctr" defTabSz="1733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900" kern="1200" dirty="0" smtClean="0"/>
              <a:t>Pre-print</a:t>
            </a:r>
            <a:endParaRPr lang="en-US" sz="3900" kern="1200" dirty="0"/>
          </a:p>
        </p:txBody>
      </p:sp>
      <p:sp>
        <p:nvSpPr>
          <p:cNvPr id="7" name="Freeform 6"/>
          <p:cNvSpPr/>
          <p:nvPr/>
        </p:nvSpPr>
        <p:spPr>
          <a:xfrm>
            <a:off x="5311845" y="1168893"/>
            <a:ext cx="603546" cy="706035"/>
          </a:xfrm>
          <a:custGeom>
            <a:avLst/>
            <a:gdLst>
              <a:gd name="connsiteX0" fmla="*/ 0 w 603546"/>
              <a:gd name="connsiteY0" fmla="*/ 141207 h 706035"/>
              <a:gd name="connsiteX1" fmla="*/ 301773 w 603546"/>
              <a:gd name="connsiteY1" fmla="*/ 141207 h 706035"/>
              <a:gd name="connsiteX2" fmla="*/ 301773 w 603546"/>
              <a:gd name="connsiteY2" fmla="*/ 0 h 706035"/>
              <a:gd name="connsiteX3" fmla="*/ 603546 w 603546"/>
              <a:gd name="connsiteY3" fmla="*/ 353018 h 706035"/>
              <a:gd name="connsiteX4" fmla="*/ 301773 w 603546"/>
              <a:gd name="connsiteY4" fmla="*/ 706035 h 706035"/>
              <a:gd name="connsiteX5" fmla="*/ 301773 w 603546"/>
              <a:gd name="connsiteY5" fmla="*/ 564828 h 706035"/>
              <a:gd name="connsiteX6" fmla="*/ 0 w 603546"/>
              <a:gd name="connsiteY6" fmla="*/ 564828 h 706035"/>
              <a:gd name="connsiteX7" fmla="*/ 0 w 603546"/>
              <a:gd name="connsiteY7" fmla="*/ 141207 h 706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546" h="706035">
                <a:moveTo>
                  <a:pt x="0" y="141207"/>
                </a:moveTo>
                <a:lnTo>
                  <a:pt x="301773" y="141207"/>
                </a:lnTo>
                <a:lnTo>
                  <a:pt x="301773" y="0"/>
                </a:lnTo>
                <a:lnTo>
                  <a:pt x="603546" y="353018"/>
                </a:lnTo>
                <a:lnTo>
                  <a:pt x="301773" y="706035"/>
                </a:lnTo>
                <a:lnTo>
                  <a:pt x="301773" y="564828"/>
                </a:lnTo>
                <a:lnTo>
                  <a:pt x="0" y="564828"/>
                </a:lnTo>
                <a:lnTo>
                  <a:pt x="0" y="141207"/>
                </a:lnTo>
                <a:close/>
              </a:path>
            </a:pathLst>
          </a:custGeom>
        </p:spPr>
        <p:style>
          <a:lnRef idx="0">
            <a:schemeClr val="dk2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dk2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dk2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41207" rIns="181064" bIns="141207" numCol="1" spcCol="1270" anchor="ctr" anchorCtr="0">
            <a:noAutofit/>
          </a:bodyPr>
          <a:lstStyle/>
          <a:p>
            <a:pPr lvl="0" algn="ctr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3100" kern="1200"/>
          </a:p>
        </p:txBody>
      </p:sp>
      <p:sp>
        <p:nvSpPr>
          <p:cNvPr id="8" name="Freeform 7"/>
          <p:cNvSpPr/>
          <p:nvPr/>
        </p:nvSpPr>
        <p:spPr>
          <a:xfrm>
            <a:off x="6165920" y="667836"/>
            <a:ext cx="2846916" cy="1708149"/>
          </a:xfrm>
          <a:custGeom>
            <a:avLst/>
            <a:gdLst>
              <a:gd name="connsiteX0" fmla="*/ 0 w 2846916"/>
              <a:gd name="connsiteY0" fmla="*/ 170815 h 1708149"/>
              <a:gd name="connsiteX1" fmla="*/ 170815 w 2846916"/>
              <a:gd name="connsiteY1" fmla="*/ 0 h 1708149"/>
              <a:gd name="connsiteX2" fmla="*/ 2676101 w 2846916"/>
              <a:gd name="connsiteY2" fmla="*/ 0 h 1708149"/>
              <a:gd name="connsiteX3" fmla="*/ 2846916 w 2846916"/>
              <a:gd name="connsiteY3" fmla="*/ 170815 h 1708149"/>
              <a:gd name="connsiteX4" fmla="*/ 2846916 w 2846916"/>
              <a:gd name="connsiteY4" fmla="*/ 1537334 h 1708149"/>
              <a:gd name="connsiteX5" fmla="*/ 2676101 w 2846916"/>
              <a:gd name="connsiteY5" fmla="*/ 1708149 h 1708149"/>
              <a:gd name="connsiteX6" fmla="*/ 170815 w 2846916"/>
              <a:gd name="connsiteY6" fmla="*/ 1708149 h 1708149"/>
              <a:gd name="connsiteX7" fmla="*/ 0 w 2846916"/>
              <a:gd name="connsiteY7" fmla="*/ 1537334 h 1708149"/>
              <a:gd name="connsiteX8" fmla="*/ 0 w 2846916"/>
              <a:gd name="connsiteY8" fmla="*/ 170815 h 1708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6916" h="1708149">
                <a:moveTo>
                  <a:pt x="0" y="170815"/>
                </a:moveTo>
                <a:cubicBezTo>
                  <a:pt x="0" y="76476"/>
                  <a:pt x="76476" y="0"/>
                  <a:pt x="170815" y="0"/>
                </a:cubicBezTo>
                <a:lnTo>
                  <a:pt x="2676101" y="0"/>
                </a:lnTo>
                <a:cubicBezTo>
                  <a:pt x="2770440" y="0"/>
                  <a:pt x="2846916" y="76476"/>
                  <a:pt x="2846916" y="170815"/>
                </a:cubicBezTo>
                <a:lnTo>
                  <a:pt x="2846916" y="1537334"/>
                </a:lnTo>
                <a:cubicBezTo>
                  <a:pt x="2846916" y="1631673"/>
                  <a:pt x="2770440" y="1708149"/>
                  <a:pt x="2676101" y="1708149"/>
                </a:cubicBezTo>
                <a:lnTo>
                  <a:pt x="170815" y="1708149"/>
                </a:lnTo>
                <a:cubicBezTo>
                  <a:pt x="76476" y="1708149"/>
                  <a:pt x="0" y="1631673"/>
                  <a:pt x="0" y="1537334"/>
                </a:cubicBezTo>
                <a:lnTo>
                  <a:pt x="0" y="170815"/>
                </a:lnTo>
                <a:close/>
              </a:path>
            </a:pathLst>
          </a:cu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98620" tIns="198620" rIns="198620" bIns="198620" numCol="1" spcCol="1270" anchor="ctr" anchorCtr="0">
            <a:noAutofit/>
          </a:bodyPr>
          <a:lstStyle/>
          <a:p>
            <a:pPr lvl="0" algn="ctr" defTabSz="1733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900" kern="1200" dirty="0" smtClean="0"/>
              <a:t>Post-print</a:t>
            </a:r>
            <a:endParaRPr lang="en-US" sz="3900" kern="1200" dirty="0"/>
          </a:p>
        </p:txBody>
      </p:sp>
      <p:sp>
        <p:nvSpPr>
          <p:cNvPr id="10" name="Freeform 9"/>
          <p:cNvSpPr/>
          <p:nvPr/>
        </p:nvSpPr>
        <p:spPr>
          <a:xfrm>
            <a:off x="9297528" y="1168893"/>
            <a:ext cx="603546" cy="706035"/>
          </a:xfrm>
          <a:custGeom>
            <a:avLst/>
            <a:gdLst>
              <a:gd name="connsiteX0" fmla="*/ 0 w 603546"/>
              <a:gd name="connsiteY0" fmla="*/ 141207 h 706035"/>
              <a:gd name="connsiteX1" fmla="*/ 301773 w 603546"/>
              <a:gd name="connsiteY1" fmla="*/ 141207 h 706035"/>
              <a:gd name="connsiteX2" fmla="*/ 301773 w 603546"/>
              <a:gd name="connsiteY2" fmla="*/ 0 h 706035"/>
              <a:gd name="connsiteX3" fmla="*/ 603546 w 603546"/>
              <a:gd name="connsiteY3" fmla="*/ 353018 h 706035"/>
              <a:gd name="connsiteX4" fmla="*/ 301773 w 603546"/>
              <a:gd name="connsiteY4" fmla="*/ 706035 h 706035"/>
              <a:gd name="connsiteX5" fmla="*/ 301773 w 603546"/>
              <a:gd name="connsiteY5" fmla="*/ 564828 h 706035"/>
              <a:gd name="connsiteX6" fmla="*/ 0 w 603546"/>
              <a:gd name="connsiteY6" fmla="*/ 564828 h 706035"/>
              <a:gd name="connsiteX7" fmla="*/ 0 w 603546"/>
              <a:gd name="connsiteY7" fmla="*/ 141207 h 706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546" h="706035">
                <a:moveTo>
                  <a:pt x="0" y="141207"/>
                </a:moveTo>
                <a:lnTo>
                  <a:pt x="301773" y="141207"/>
                </a:lnTo>
                <a:lnTo>
                  <a:pt x="301773" y="0"/>
                </a:lnTo>
                <a:lnTo>
                  <a:pt x="603546" y="353018"/>
                </a:lnTo>
                <a:lnTo>
                  <a:pt x="301773" y="706035"/>
                </a:lnTo>
                <a:lnTo>
                  <a:pt x="301773" y="564828"/>
                </a:lnTo>
                <a:lnTo>
                  <a:pt x="0" y="564828"/>
                </a:lnTo>
                <a:lnTo>
                  <a:pt x="0" y="141207"/>
                </a:lnTo>
                <a:close/>
              </a:path>
            </a:pathLst>
          </a:custGeom>
        </p:spPr>
        <p:style>
          <a:lnRef idx="0">
            <a:schemeClr val="dk2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dk2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dk2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41207" rIns="181064" bIns="141207" numCol="1" spcCol="1270" anchor="ctr" anchorCtr="0">
            <a:noAutofit/>
          </a:bodyPr>
          <a:lstStyle/>
          <a:p>
            <a:pPr lvl="0" algn="ctr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3100" kern="1200"/>
          </a:p>
        </p:txBody>
      </p:sp>
      <p:sp>
        <p:nvSpPr>
          <p:cNvPr id="12" name="Freeform 11"/>
          <p:cNvSpPr/>
          <p:nvPr/>
        </p:nvSpPr>
        <p:spPr>
          <a:xfrm>
            <a:off x="10151603" y="667836"/>
            <a:ext cx="2846916" cy="1708149"/>
          </a:xfrm>
          <a:custGeom>
            <a:avLst/>
            <a:gdLst>
              <a:gd name="connsiteX0" fmla="*/ 0 w 2846916"/>
              <a:gd name="connsiteY0" fmla="*/ 170815 h 1708149"/>
              <a:gd name="connsiteX1" fmla="*/ 170815 w 2846916"/>
              <a:gd name="connsiteY1" fmla="*/ 0 h 1708149"/>
              <a:gd name="connsiteX2" fmla="*/ 2676101 w 2846916"/>
              <a:gd name="connsiteY2" fmla="*/ 0 h 1708149"/>
              <a:gd name="connsiteX3" fmla="*/ 2846916 w 2846916"/>
              <a:gd name="connsiteY3" fmla="*/ 170815 h 1708149"/>
              <a:gd name="connsiteX4" fmla="*/ 2846916 w 2846916"/>
              <a:gd name="connsiteY4" fmla="*/ 1537334 h 1708149"/>
              <a:gd name="connsiteX5" fmla="*/ 2676101 w 2846916"/>
              <a:gd name="connsiteY5" fmla="*/ 1708149 h 1708149"/>
              <a:gd name="connsiteX6" fmla="*/ 170815 w 2846916"/>
              <a:gd name="connsiteY6" fmla="*/ 1708149 h 1708149"/>
              <a:gd name="connsiteX7" fmla="*/ 0 w 2846916"/>
              <a:gd name="connsiteY7" fmla="*/ 1537334 h 1708149"/>
              <a:gd name="connsiteX8" fmla="*/ 0 w 2846916"/>
              <a:gd name="connsiteY8" fmla="*/ 170815 h 1708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6916" h="1708149">
                <a:moveTo>
                  <a:pt x="0" y="170815"/>
                </a:moveTo>
                <a:cubicBezTo>
                  <a:pt x="0" y="76476"/>
                  <a:pt x="76476" y="0"/>
                  <a:pt x="170815" y="0"/>
                </a:cubicBezTo>
                <a:lnTo>
                  <a:pt x="2676101" y="0"/>
                </a:lnTo>
                <a:cubicBezTo>
                  <a:pt x="2770440" y="0"/>
                  <a:pt x="2846916" y="76476"/>
                  <a:pt x="2846916" y="170815"/>
                </a:cubicBezTo>
                <a:lnTo>
                  <a:pt x="2846916" y="1537334"/>
                </a:lnTo>
                <a:cubicBezTo>
                  <a:pt x="2846916" y="1631673"/>
                  <a:pt x="2770440" y="1708149"/>
                  <a:pt x="2676101" y="1708149"/>
                </a:cubicBezTo>
                <a:lnTo>
                  <a:pt x="170815" y="1708149"/>
                </a:lnTo>
                <a:cubicBezTo>
                  <a:pt x="76476" y="1708149"/>
                  <a:pt x="0" y="1631673"/>
                  <a:pt x="0" y="1537334"/>
                </a:cubicBezTo>
                <a:lnTo>
                  <a:pt x="0" y="170815"/>
                </a:lnTo>
                <a:close/>
              </a:path>
            </a:pathLst>
          </a:custGeom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8620" tIns="198620" rIns="198620" bIns="198620" numCol="1" spcCol="1270" anchor="ctr" anchorCtr="0">
            <a:noAutofit/>
          </a:bodyPr>
          <a:lstStyle/>
          <a:p>
            <a:pPr lvl="0" algn="ctr" defTabSz="1733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900" kern="1200" dirty="0" smtClean="0"/>
              <a:t>Publisher’s version</a:t>
            </a:r>
            <a:endParaRPr lang="en-US" sz="3900" kern="1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29583" t="9635" r="30625" b="16016"/>
          <a:stretch/>
        </p:blipFill>
        <p:spPr>
          <a:xfrm>
            <a:off x="7369328" y="2821568"/>
            <a:ext cx="3542350" cy="529497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26041" t="12370" r="26250" b="4297"/>
          <a:stretch/>
        </p:blipFill>
        <p:spPr>
          <a:xfrm>
            <a:off x="3007922" y="2821568"/>
            <a:ext cx="3555716" cy="4968686"/>
          </a:xfrm>
          <a:prstGeom prst="rect">
            <a:avLst/>
          </a:prstGeom>
        </p:spPr>
      </p:pic>
      <p:sp>
        <p:nvSpPr>
          <p:cNvPr id="13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3967566" y="8420918"/>
            <a:ext cx="9932777" cy="376237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1800" b="0" i="0" spc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 smtClean="0"/>
              <a:t>‘Myths and Realities around Open Access' – FNR Open Access Fund information session – 01/03/2018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3967566" y="8760648"/>
            <a:ext cx="106298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1" dirty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Share and reuse by citing: Jonathan England, 2017, </a:t>
            </a:r>
            <a:r>
              <a:rPr lang="en-GB" sz="1600" b="1" dirty="0" smtClean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  <a:hlinkClick r:id="rId4"/>
              </a:rPr>
              <a:t>https://doi.org/</a:t>
            </a:r>
            <a:r>
              <a:rPr lang="en-GB" sz="1600" b="1" dirty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  <a:hlinkClick r:id="rId4"/>
              </a:rPr>
              <a:t>10.5281/zenodo.1189190</a:t>
            </a:r>
            <a:r>
              <a:rPr lang="en-GB" sz="1600" b="1" dirty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GB" sz="1600" b="1" dirty="0" smtClean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under CC-BY 4.0 International</a:t>
            </a:r>
            <a:endParaRPr lang="en-GB" sz="1600" b="1" dirty="0">
              <a:solidFill>
                <a:schemeClr val="bg2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908958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711199" y="597333"/>
            <a:ext cx="11019438" cy="2102735"/>
          </a:xfrm>
        </p:spPr>
        <p:txBody>
          <a:bodyPr>
            <a:normAutofit/>
          </a:bodyPr>
          <a:lstStyle/>
          <a:p>
            <a:r>
              <a:rPr lang="fr-LU" dirty="0" err="1" smtClean="0"/>
              <a:t>Myths</a:t>
            </a:r>
            <a:r>
              <a:rPr lang="fr-LU" dirty="0" smtClean="0"/>
              <a:t> and </a:t>
            </a:r>
            <a:r>
              <a:rPr lang="fr-LU" dirty="0" err="1" smtClean="0"/>
              <a:t>Realities</a:t>
            </a:r>
            <a:r>
              <a:rPr lang="fr-LU" dirty="0" smtClean="0"/>
              <a:t> </a:t>
            </a:r>
            <a:r>
              <a:rPr lang="fr-LU" dirty="0" err="1" smtClean="0"/>
              <a:t>around</a:t>
            </a:r>
            <a:r>
              <a:rPr lang="fr-LU" dirty="0" smtClean="0"/>
              <a:t> Open Access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LU" dirty="0" smtClean="0"/>
              <a:t>Jonathan </a:t>
            </a:r>
            <a:r>
              <a:rPr lang="fr-LU" dirty="0" err="1" smtClean="0"/>
              <a:t>England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1691237" y="5120911"/>
            <a:ext cx="6865655" cy="879165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fr-LU" dirty="0" smtClean="0"/>
              <a:t>Luxembourg National Open Access Desk </a:t>
            </a:r>
          </a:p>
          <a:p>
            <a:pPr>
              <a:spcBef>
                <a:spcPts val="0"/>
              </a:spcBef>
            </a:pPr>
            <a:r>
              <a:rPr lang="fr-LU" dirty="0" err="1" smtClean="0"/>
              <a:t>University</a:t>
            </a:r>
            <a:r>
              <a:rPr lang="fr-LU" dirty="0" smtClean="0"/>
              <a:t> of Luxembourg Librar</a:t>
            </a:r>
            <a:r>
              <a:rPr lang="fr-LU" dirty="0"/>
              <a:t>y</a:t>
            </a:r>
            <a:endParaRPr lang="fr-LU" dirty="0" smtClean="0"/>
          </a:p>
          <a:p>
            <a:endParaRPr lang="en-GB" dirty="0"/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3967566" y="8420918"/>
            <a:ext cx="9932777" cy="376237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1800" b="0" i="0" spc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 smtClean="0"/>
              <a:t>‘Myths and Realities around Open Access' – FNR Open Access Fund information session – 01/03/2018</a:t>
            </a:r>
            <a:endParaRPr lang="en-US" dirty="0"/>
          </a:p>
        </p:txBody>
      </p:sp>
      <p:sp>
        <p:nvSpPr>
          <p:cNvPr id="8" name="Text Placeholder 4"/>
          <p:cNvSpPr txBox="1">
            <a:spLocks/>
          </p:cNvSpPr>
          <p:nvPr/>
        </p:nvSpPr>
        <p:spPr>
          <a:xfrm>
            <a:off x="1691237" y="6462212"/>
            <a:ext cx="2724352" cy="40568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6000" rIns="0" bIns="0" rtlCol="0" anchor="t" anchorCtr="0">
            <a:normAutofit/>
          </a:bodyPr>
          <a:lstStyle>
            <a:lvl1pPr marL="0" marR="0" indent="0" algn="l" defTabSz="547660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2400" b="0" i="0" u="none" strike="noStrike" cap="none" spc="-151" baseline="0">
                <a:ln>
                  <a:noFill/>
                </a:ln>
                <a:solidFill>
                  <a:schemeClr val="accent2"/>
                </a:solidFill>
                <a:uFillTx/>
                <a:latin typeface="Calibri" charset="0"/>
                <a:ea typeface="Calibri" charset="0"/>
                <a:cs typeface="Calibri" charset="0"/>
                <a:sym typeface="Helvetica Light"/>
              </a:defRPr>
            </a:lvl1pPr>
            <a:lvl2pPr marL="444478" marR="0" indent="0" algn="l" defTabSz="547660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 typeface="Arial" charset="0"/>
              <a:buNone/>
              <a:tabLst/>
              <a:defRPr sz="1800" b="1" i="0" u="none" strike="noStrike" cap="none" spc="0" baseline="0">
                <a:ln>
                  <a:noFill/>
                </a:ln>
                <a:solidFill>
                  <a:srgbClr val="2D3293"/>
                </a:solidFill>
                <a:uFillTx/>
                <a:latin typeface="Open Sans" charset="0"/>
                <a:ea typeface="Open Sans" charset="0"/>
                <a:cs typeface="Open Sans" charset="0"/>
                <a:sym typeface="Helvetica Light"/>
              </a:defRPr>
            </a:lvl2pPr>
            <a:lvl3pPr marL="1284047" marR="0" indent="-395091" algn="l" defTabSz="547660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1728523" marR="0" indent="-395091" algn="l" defTabSz="547660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2173002" marR="0" indent="-395091" algn="l" defTabSz="547660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2617480" marR="0" indent="-395091" algn="l" defTabSz="547660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3061958" marR="0" indent="-395091" algn="l" defTabSz="547660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3506435" marR="0" indent="-395091" algn="l" defTabSz="547660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3950913" marR="0" indent="-395091" algn="l" defTabSz="547660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r>
              <a:rPr lang="fr-LU" dirty="0"/>
              <a:t>j</a:t>
            </a:r>
            <a:r>
              <a:rPr lang="fr-LU" dirty="0" smtClean="0"/>
              <a:t>onathan.england@uni.lu</a:t>
            </a:r>
            <a:endParaRPr lang="en-GB" dirty="0"/>
          </a:p>
        </p:txBody>
      </p:sp>
      <p:pic>
        <p:nvPicPr>
          <p:cNvPr id="9" name="Picture 2" descr="Image result for ask me about open acce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8142" y="4592216"/>
            <a:ext cx="3326418" cy="2784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3967566" y="8760648"/>
            <a:ext cx="106298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1" dirty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Share and reuse by citing: Jonathan England, 2017, </a:t>
            </a:r>
            <a:r>
              <a:rPr lang="en-GB" sz="1600" b="1" dirty="0" smtClean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  <a:hlinkClick r:id="rId3"/>
              </a:rPr>
              <a:t>https://doi.org/</a:t>
            </a:r>
            <a:r>
              <a:rPr lang="en-GB" sz="1600" b="1" dirty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  <a:hlinkClick r:id="rId3"/>
              </a:rPr>
              <a:t>10.5281/zenodo.1189190</a:t>
            </a:r>
            <a:r>
              <a:rPr lang="en-GB" sz="1600" b="1" dirty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GB" sz="1600" b="1" dirty="0" smtClean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under CC-BY 4.0 International</a:t>
            </a:r>
            <a:endParaRPr lang="en-GB" sz="1600" b="1" dirty="0">
              <a:solidFill>
                <a:schemeClr val="bg2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53303" y="7603930"/>
            <a:ext cx="412457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2200" b="1" kern="1200" spc="-150" dirty="0" smtClean="0">
                <a:solidFill>
                  <a:srgbClr val="2D3293"/>
                </a:solidFill>
                <a:latin typeface="Calibri" charset="0"/>
                <a:ea typeface="Calibri" charset="0"/>
                <a:cs typeface="Calibri" charset="0"/>
              </a:rPr>
              <a:t>https://orcid.org/0000-0001-6715-8628</a:t>
            </a:r>
            <a:endParaRPr lang="en-GB" sz="2200" b="1" kern="1200" spc="-150" dirty="0">
              <a:solidFill>
                <a:srgbClr val="2D3293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21506" name="Picture 2" descr="Image result for orcid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3727" y="7613870"/>
            <a:ext cx="583683" cy="58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572805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663161" y="5361664"/>
            <a:ext cx="12888913" cy="2652295"/>
          </a:xfrm>
        </p:spPr>
        <p:txBody>
          <a:bodyPr>
            <a:normAutofit fontScale="92500" lnSpcReduction="10000"/>
          </a:bodyPr>
          <a:lstStyle/>
          <a:p>
            <a:r>
              <a:rPr lang="fr-LU" dirty="0" smtClean="0"/>
              <a:t>A social networking site </a:t>
            </a:r>
            <a:r>
              <a:rPr lang="fr-LU" dirty="0" err="1" smtClean="0"/>
              <a:t>is</a:t>
            </a:r>
            <a:r>
              <a:rPr lang="fr-LU" dirty="0" smtClean="0"/>
              <a:t> not an open </a:t>
            </a:r>
            <a:r>
              <a:rPr lang="fr-LU" dirty="0" err="1" smtClean="0"/>
              <a:t>access</a:t>
            </a:r>
            <a:r>
              <a:rPr lang="fr-LU" dirty="0" smtClean="0"/>
              <a:t> </a:t>
            </a:r>
            <a:r>
              <a:rPr lang="fr-LU" dirty="0" err="1" smtClean="0"/>
              <a:t>repository</a:t>
            </a:r>
            <a:endParaRPr lang="fr-LU" dirty="0" smtClean="0"/>
          </a:p>
          <a:p>
            <a:endParaRPr lang="fr-LU" dirty="0"/>
          </a:p>
          <a:p>
            <a:r>
              <a:rPr lang="fr-LU" dirty="0" err="1" smtClean="0">
                <a:solidFill>
                  <a:srgbClr val="00B050"/>
                </a:solidFill>
              </a:rPr>
              <a:t>Provide</a:t>
            </a:r>
            <a:r>
              <a:rPr lang="fr-LU" dirty="0" smtClean="0">
                <a:solidFill>
                  <a:srgbClr val="00B050"/>
                </a:solidFill>
              </a:rPr>
              <a:t> free, </a:t>
            </a:r>
            <a:r>
              <a:rPr lang="fr-LU" dirty="0" err="1" smtClean="0">
                <a:solidFill>
                  <a:srgbClr val="00B050"/>
                </a:solidFill>
              </a:rPr>
              <a:t>unrestricted</a:t>
            </a:r>
            <a:r>
              <a:rPr lang="fr-LU" dirty="0" smtClean="0">
                <a:solidFill>
                  <a:srgbClr val="00B050"/>
                </a:solidFill>
              </a:rPr>
              <a:t> and permanent </a:t>
            </a:r>
            <a:r>
              <a:rPr lang="fr-LU" dirty="0" err="1" smtClean="0">
                <a:solidFill>
                  <a:srgbClr val="00B050"/>
                </a:solidFill>
              </a:rPr>
              <a:t>access</a:t>
            </a:r>
            <a:endParaRPr lang="fr-LU" dirty="0" smtClean="0">
              <a:solidFill>
                <a:srgbClr val="00B050"/>
              </a:solidFill>
            </a:endParaRPr>
          </a:p>
          <a:p>
            <a:r>
              <a:rPr lang="fr-LU" dirty="0" smtClean="0"/>
              <a:t> 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1" y="1779635"/>
            <a:ext cx="11127891" cy="2539157"/>
          </a:xfrm>
        </p:spPr>
        <p:txBody>
          <a:bodyPr/>
          <a:lstStyle/>
          <a:p>
            <a:pPr algn="ctr"/>
            <a:r>
              <a:rPr lang="fr-LU" dirty="0" err="1" smtClean="0"/>
              <a:t>Myth</a:t>
            </a:r>
            <a:r>
              <a:rPr lang="fr-LU" dirty="0" smtClean="0"/>
              <a:t> </a:t>
            </a:r>
            <a:r>
              <a:rPr lang="fr-LU" dirty="0"/>
              <a:t>3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1127" y="6309864"/>
            <a:ext cx="1385805" cy="13858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86932" y="5125411"/>
            <a:ext cx="1324793" cy="13247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3147" y="368441"/>
            <a:ext cx="1199538" cy="10276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160460" y="4572849"/>
            <a:ext cx="815797" cy="698891"/>
          </a:xfrm>
          <a:prstGeom prst="rect">
            <a:avLst/>
          </a:prstGeom>
        </p:spPr>
      </p:pic>
      <p:sp>
        <p:nvSpPr>
          <p:cNvPr id="10" name="Text Placeholder 2"/>
          <p:cNvSpPr txBox="1">
            <a:spLocks/>
          </p:cNvSpPr>
          <p:nvPr/>
        </p:nvSpPr>
        <p:spPr>
          <a:xfrm>
            <a:off x="11127892" y="1396083"/>
            <a:ext cx="4848365" cy="3176765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 anchor="ctr" anchorCtr="0">
            <a:noAutofit/>
          </a:bodyPr>
          <a:lstStyle>
            <a:lvl1pPr marL="0" marR="0" indent="0" algn="l" defTabSz="547660" rtl="0" eaLnBrk="1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22799" b="1" i="0" u="none" strike="noStrike" cap="none" spc="-300" baseline="0">
                <a:ln>
                  <a:noFill/>
                </a:ln>
                <a:solidFill>
                  <a:schemeClr val="accent1"/>
                </a:solidFill>
                <a:uFillTx/>
                <a:latin typeface="Calibri" charset="0"/>
                <a:ea typeface="Calibri" charset="0"/>
                <a:cs typeface="Calibri" charset="0"/>
                <a:sym typeface="Helvetica Light"/>
              </a:defRPr>
            </a:lvl1pPr>
            <a:lvl2pPr marL="444478" marR="0" indent="0" algn="l" defTabSz="547660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1284047" marR="0" indent="-395091" algn="l" defTabSz="547660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1728523" marR="0" indent="-395091" algn="l" defTabSz="547660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1777912" marR="0" indent="0" algn="ctr" defTabSz="547660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5200" b="1" i="0" u="none" strike="noStrike" cap="none" spc="-51" baseline="0">
                <a:ln>
                  <a:noFill/>
                </a:ln>
                <a:solidFill>
                  <a:srgbClr val="2D3293"/>
                </a:solidFill>
                <a:uFillTx/>
                <a:latin typeface="Open Sans" charset="0"/>
                <a:ea typeface="Open Sans" charset="0"/>
                <a:cs typeface="Open Sans" charset="0"/>
                <a:sym typeface="Helvetica Light"/>
              </a:defRPr>
            </a:lvl5pPr>
            <a:lvl6pPr marL="2617480" marR="0" indent="-395091" algn="l" defTabSz="547660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3061958" marR="0" indent="-395091" algn="l" defTabSz="547660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3506435" marR="0" indent="-395091" algn="l" defTabSz="547660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3950913" marR="0" indent="-395091" algn="l" defTabSz="547660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ctr"/>
            <a:r>
              <a:rPr lang="fr-LU" sz="5000" dirty="0" smtClean="0">
                <a:latin typeface="Arial" panose="020B0604020202020204" pitchFamily="34" charset="0"/>
                <a:cs typeface="Arial" panose="020B0604020202020204" pitchFamily="34" charset="0"/>
              </a:rPr>
              <a:t>I put </a:t>
            </a:r>
            <a:r>
              <a:rPr lang="fr-LU" sz="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my</a:t>
            </a:r>
            <a:r>
              <a:rPr lang="fr-LU" sz="5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LU" sz="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papers</a:t>
            </a:r>
            <a:r>
              <a:rPr lang="fr-LU" sz="5000" dirty="0" smtClean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fr-LU" sz="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ResearchGate</a:t>
            </a:r>
            <a:r>
              <a:rPr lang="fr-LU" sz="5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LU" sz="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fr-LU" sz="5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LU" sz="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fr-LU" sz="5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LU" sz="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enough</a:t>
            </a:r>
            <a:r>
              <a:rPr lang="fr-LU" sz="5000" dirty="0" smtClean="0">
                <a:latin typeface="Arial" panose="020B0604020202020204" pitchFamily="34" charset="0"/>
                <a:cs typeface="Arial" panose="020B0604020202020204" pitchFamily="34" charset="0"/>
              </a:rPr>
              <a:t> for the open </a:t>
            </a:r>
            <a:r>
              <a:rPr lang="fr-LU" sz="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access</a:t>
            </a:r>
            <a:r>
              <a:rPr lang="fr-LU" sz="5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LU" sz="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policy</a:t>
            </a:r>
            <a:r>
              <a:rPr lang="fr-LU" sz="50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GB" sz="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3967566" y="8420918"/>
            <a:ext cx="9932777" cy="376237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1800" b="0" i="0" spc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 smtClean="0"/>
              <a:t>‘Myths and Realities around Open Access' – FNR Open Access Fund information session – 01/03/2018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967566" y="8760648"/>
            <a:ext cx="106298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1" dirty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Share and reuse by citing: Jonathan England, 2017, </a:t>
            </a:r>
            <a:r>
              <a:rPr lang="en-GB" sz="1600" b="1" dirty="0" smtClean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  <a:hlinkClick r:id="rId5"/>
              </a:rPr>
              <a:t>https://doi.org/</a:t>
            </a:r>
            <a:r>
              <a:rPr lang="en-GB" sz="1600" b="1" dirty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  <a:hlinkClick r:id="rId5"/>
              </a:rPr>
              <a:t>10.5281/zenodo.1189190</a:t>
            </a:r>
            <a:r>
              <a:rPr lang="en-GB" sz="1600" b="1" dirty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GB" sz="1600" b="1" dirty="0" smtClean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under CC-BY 4.0 International</a:t>
            </a:r>
            <a:endParaRPr lang="en-GB" sz="1600" b="1" dirty="0">
              <a:solidFill>
                <a:schemeClr val="bg2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683563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"/>
          <p:cNvSpPr>
            <a:spLocks noGrp="1"/>
          </p:cNvSpPr>
          <p:nvPr>
            <p:ph type="body" sz="quarter" idx="21"/>
          </p:nvPr>
        </p:nvSpPr>
        <p:spPr>
          <a:xfrm>
            <a:off x="1124734" y="604272"/>
            <a:ext cx="12872179" cy="609600"/>
          </a:xfrm>
        </p:spPr>
        <p:txBody>
          <a:bodyPr>
            <a:normAutofit fontScale="92500" lnSpcReduction="10000"/>
          </a:bodyPr>
          <a:lstStyle/>
          <a:p>
            <a:pPr algn="r"/>
            <a:r>
              <a:rPr lang="fr-LU" dirty="0" smtClean="0"/>
              <a:t>WHAT IS A REPOSITORY ?</a:t>
            </a:r>
            <a:endParaRPr lang="en-GB" dirty="0"/>
          </a:p>
        </p:txBody>
      </p:sp>
      <p:pic>
        <p:nvPicPr>
          <p:cNvPr id="14" name="Picture 2" descr="https://osc.universityofcalifornia.edu/wp-content/uploads/2015/12/OARSvsSNSlar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03" y="707758"/>
            <a:ext cx="7038975" cy="695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l="62399" t="30052" r="13538" b="42204"/>
          <a:stretch/>
        </p:blipFill>
        <p:spPr>
          <a:xfrm>
            <a:off x="7818156" y="1289924"/>
            <a:ext cx="7168870" cy="2503414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004460" y="3791023"/>
            <a:ext cx="57440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200" dirty="0"/>
              <a:t> KATIE FORTNEY AND JUSTIN </a:t>
            </a:r>
            <a:r>
              <a:rPr lang="en-US" sz="1200" dirty="0" smtClean="0"/>
              <a:t>GONDER [</a:t>
            </a:r>
            <a:r>
              <a:rPr lang="en-US" sz="1200" dirty="0" smtClean="0">
                <a:hlinkClick r:id="rId4"/>
              </a:rPr>
              <a:t>link</a:t>
            </a:r>
            <a:r>
              <a:rPr lang="en-US" sz="1200" dirty="0" smtClean="0"/>
              <a:t>]</a:t>
            </a:r>
          </a:p>
          <a:p>
            <a:pPr algn="l"/>
            <a:r>
              <a:rPr lang="en-US" sz="1200" dirty="0" smtClean="0"/>
              <a:t>University </a:t>
            </a:r>
            <a:r>
              <a:rPr lang="en-US" sz="1200" dirty="0"/>
              <a:t>of California Office of Scholarly </a:t>
            </a:r>
            <a:r>
              <a:rPr lang="en-US" sz="1200" dirty="0" smtClean="0"/>
              <a:t>Communication, 01/12/2015</a:t>
            </a:r>
            <a:endParaRPr lang="en-GB" sz="1200" dirty="0"/>
          </a:p>
        </p:txBody>
      </p:sp>
      <p:pic>
        <p:nvPicPr>
          <p:cNvPr id="17" name="Picture 8" descr="Image result for researchgat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3450" y="4756256"/>
            <a:ext cx="4286251" cy="1343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Image result for academia.edu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1156" y="6556155"/>
            <a:ext cx="3677983" cy="44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3967566" y="8420918"/>
            <a:ext cx="9932777" cy="376237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1800" b="0" i="0" spc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 smtClean="0"/>
              <a:t>‘Myths and Realities around Open Access' – FNR Open Access Fund information session – 01/03/2018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967566" y="8760648"/>
            <a:ext cx="106298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1" dirty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Share and reuse by citing: Jonathan England, 2017, </a:t>
            </a:r>
            <a:r>
              <a:rPr lang="en-GB" sz="1600" b="1" dirty="0" smtClean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  <a:hlinkClick r:id="rId7"/>
              </a:rPr>
              <a:t>https://doi.org/</a:t>
            </a:r>
            <a:r>
              <a:rPr lang="en-GB" sz="1600" b="1" dirty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  <a:hlinkClick r:id="rId7"/>
              </a:rPr>
              <a:t>10.5281/zenodo.1189190</a:t>
            </a:r>
            <a:r>
              <a:rPr lang="en-GB" sz="1600" b="1" dirty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GB" sz="1600" b="1" dirty="0" smtClean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under CC-BY 4.0 International</a:t>
            </a:r>
            <a:endParaRPr lang="en-GB" sz="1600" b="1" dirty="0">
              <a:solidFill>
                <a:schemeClr val="bg2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56766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8" descr="Image result for researchga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3450" y="4756256"/>
            <a:ext cx="4286251" cy="1343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Image result for academia.ed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1156" y="6556155"/>
            <a:ext cx="3677983" cy="44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Background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</a:extLst>
          </a:blip>
          <a:srcRect l="60278" t="26234" r="20099" b="12819"/>
          <a:stretch/>
        </p:blipFill>
        <p:spPr>
          <a:xfrm>
            <a:off x="713982" y="205631"/>
            <a:ext cx="8058821" cy="7580637"/>
          </a:xfrm>
          <a:prstGeom prst="rect">
            <a:avLst/>
          </a:prstGeom>
        </p:spPr>
      </p:pic>
      <p:pic>
        <p:nvPicPr>
          <p:cNvPr id="10" name="Foreground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60278" t="66852" r="20099" b="29472"/>
          <a:stretch/>
        </p:blipFill>
        <p:spPr>
          <a:xfrm>
            <a:off x="713980" y="5257800"/>
            <a:ext cx="8058821" cy="457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Foreground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64354" t="43879" r="25803" b="52772"/>
          <a:stretch/>
        </p:blipFill>
        <p:spPr>
          <a:xfrm>
            <a:off x="2387600" y="2400301"/>
            <a:ext cx="4042698" cy="4166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" name="Foreground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60277" t="51021" r="33225" b="45233"/>
          <a:stretch/>
        </p:blipFill>
        <p:spPr>
          <a:xfrm rot="853157">
            <a:off x="718304" y="3284060"/>
            <a:ext cx="2668683" cy="4658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9" name="Foreground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60278" t="26418" r="20099" b="61124"/>
          <a:stretch/>
        </p:blipFill>
        <p:spPr>
          <a:xfrm>
            <a:off x="713980" y="228600"/>
            <a:ext cx="8058821" cy="1549400"/>
          </a:xfrm>
          <a:prstGeom prst="rect">
            <a:avLst/>
          </a:prstGeom>
        </p:spPr>
      </p:pic>
      <p:pic>
        <p:nvPicPr>
          <p:cNvPr id="20" name="Foreground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60278" t="26234" r="20099" b="12819"/>
          <a:stretch/>
        </p:blipFill>
        <p:spPr>
          <a:xfrm>
            <a:off x="713981" y="205631"/>
            <a:ext cx="8058821" cy="7580637"/>
          </a:xfrm>
          <a:prstGeom prst="rect">
            <a:avLst/>
          </a:prstGeom>
        </p:spPr>
      </p:pic>
      <p:sp>
        <p:nvSpPr>
          <p:cNvPr id="7" name="Text Placeholder 1"/>
          <p:cNvSpPr>
            <a:spLocks noGrp="1"/>
          </p:cNvSpPr>
          <p:nvPr>
            <p:ph type="body" sz="quarter" idx="21"/>
          </p:nvPr>
        </p:nvSpPr>
        <p:spPr>
          <a:xfrm>
            <a:off x="1124734" y="604272"/>
            <a:ext cx="12872179" cy="609600"/>
          </a:xfrm>
        </p:spPr>
        <p:txBody>
          <a:bodyPr>
            <a:normAutofit fontScale="92500" lnSpcReduction="10000"/>
          </a:bodyPr>
          <a:lstStyle/>
          <a:p>
            <a:pPr algn="r"/>
            <a:r>
              <a:rPr lang="fr-LU" dirty="0" smtClean="0"/>
              <a:t>WHAT IS A REPOSITORY ?</a:t>
            </a:r>
            <a:endParaRPr lang="en-GB" dirty="0"/>
          </a:p>
        </p:txBody>
      </p:sp>
      <p:sp>
        <p:nvSpPr>
          <p:cNvPr id="14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3967566" y="8420918"/>
            <a:ext cx="9932777" cy="376237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1800" b="0" i="0" spc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 smtClean="0"/>
              <a:t>‘Myths and Realities around Open Access' – FNR Open Access Fund information session – 01/03/2018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3967566" y="8760648"/>
            <a:ext cx="106298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1" dirty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Share and reuse by citing: Jonathan England, 2017, </a:t>
            </a:r>
            <a:r>
              <a:rPr lang="en-GB" sz="1600" b="1" dirty="0" smtClean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  <a:hlinkClick r:id="rId7"/>
              </a:rPr>
              <a:t>https://doi.org/</a:t>
            </a:r>
            <a:r>
              <a:rPr lang="en-GB" sz="1600" b="1" dirty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  <a:hlinkClick r:id="rId7"/>
              </a:rPr>
              <a:t>10.5281/zenodo.1189190</a:t>
            </a:r>
            <a:r>
              <a:rPr lang="en-GB" sz="1600" b="1" dirty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GB" sz="1600" b="1" dirty="0" smtClean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under CC-BY 4.0 International</a:t>
            </a:r>
            <a:endParaRPr lang="en-GB" sz="1600" b="1" dirty="0">
              <a:solidFill>
                <a:schemeClr val="bg2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23021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50277" t="7936" r="19062" b="15851"/>
          <a:stretch/>
        </p:blipFill>
        <p:spPr>
          <a:xfrm>
            <a:off x="588722" y="463461"/>
            <a:ext cx="9457151" cy="7119579"/>
          </a:xfrm>
          <a:prstGeom prst="rect">
            <a:avLst/>
          </a:prstGeom>
        </p:spPr>
      </p:pic>
      <p:pic>
        <p:nvPicPr>
          <p:cNvPr id="10" name="Picture 2" descr="Image result for orbil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3954" y="3435895"/>
            <a:ext cx="1429647" cy="587355"/>
          </a:xfrm>
          <a:prstGeom prst="round2DiagRect">
            <a:avLst>
              <a:gd name="adj1" fmla="val 16667"/>
              <a:gd name="adj2" fmla="val 0"/>
            </a:avLst>
          </a:prstGeom>
          <a:ln w="127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Placeholder 1"/>
          <p:cNvSpPr>
            <a:spLocks noGrp="1"/>
          </p:cNvSpPr>
          <p:nvPr>
            <p:ph type="body" sz="quarter" idx="21"/>
          </p:nvPr>
        </p:nvSpPr>
        <p:spPr>
          <a:xfrm>
            <a:off x="1124734" y="604272"/>
            <a:ext cx="12872179" cy="609600"/>
          </a:xfrm>
        </p:spPr>
        <p:txBody>
          <a:bodyPr>
            <a:normAutofit fontScale="92500" lnSpcReduction="10000"/>
          </a:bodyPr>
          <a:lstStyle/>
          <a:p>
            <a:pPr algn="r"/>
            <a:r>
              <a:rPr lang="fr-LU" dirty="0" smtClean="0"/>
              <a:t>WHAT IS A REPOSITORY ?</a:t>
            </a:r>
            <a:endParaRPr lang="en-GB" dirty="0"/>
          </a:p>
        </p:txBody>
      </p:sp>
      <p:pic>
        <p:nvPicPr>
          <p:cNvPr id="6" name="Picture 2" descr="Image result for zenod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3954" y="6863245"/>
            <a:ext cx="3147224" cy="1258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Image result for opendoa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7931" y="4023250"/>
            <a:ext cx="3772808" cy="880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170508" y="2246005"/>
            <a:ext cx="4467654" cy="1327286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LU" sz="40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Find</a:t>
            </a:r>
            <a:r>
              <a:rPr kumimoji="0" lang="fr-LU" sz="4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 </a:t>
            </a:r>
            <a:r>
              <a:rPr kumimoji="0" lang="fr-LU" sz="40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your</a:t>
            </a:r>
            <a:r>
              <a:rPr kumimoji="0" lang="fr-LU" sz="4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 </a:t>
            </a:r>
            <a:r>
              <a:rPr kumimoji="0" lang="fr-LU" sz="40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subject</a:t>
            </a:r>
            <a:r>
              <a:rPr lang="fr-LU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-specific</a:t>
            </a:r>
            <a:r>
              <a:rPr lang="fr-L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LU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repository</a:t>
            </a:r>
            <a:r>
              <a:rPr lang="fr-L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kumimoji="0" lang="en-GB" sz="4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Ligh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629195" y="5968284"/>
            <a:ext cx="6149485" cy="71173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LU" sz="4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Or </a:t>
            </a:r>
            <a:r>
              <a:rPr kumimoji="0" lang="fr-LU" sz="40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choose</a:t>
            </a:r>
            <a:r>
              <a:rPr kumimoji="0" lang="fr-LU" sz="4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 a </a:t>
            </a:r>
            <a:r>
              <a:rPr kumimoji="0" lang="fr-LU" sz="40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generic</a:t>
            </a:r>
            <a:r>
              <a:rPr kumimoji="0" lang="fr-LU" sz="4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 one:</a:t>
            </a:r>
            <a:endParaRPr kumimoji="0" lang="en-GB" sz="4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Light"/>
            </a:endParaRPr>
          </a:p>
        </p:txBody>
      </p:sp>
      <p:sp>
        <p:nvSpPr>
          <p:cNvPr id="12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3967566" y="8420918"/>
            <a:ext cx="9932777" cy="376237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1800" b="0" i="0" spc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 smtClean="0"/>
              <a:t>‘Myths and Realities around Open Access' – FNR Open Access Fund information session – 01/03/2018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967566" y="8760648"/>
            <a:ext cx="106298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1" dirty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Share and reuse by citing: Jonathan England, 2017, </a:t>
            </a:r>
            <a:r>
              <a:rPr lang="en-GB" sz="1600" b="1" dirty="0" smtClean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  <a:hlinkClick r:id="rId6"/>
              </a:rPr>
              <a:t>https://doi.org/</a:t>
            </a:r>
            <a:r>
              <a:rPr lang="en-GB" sz="1600" b="1" dirty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  <a:hlinkClick r:id="rId6"/>
              </a:rPr>
              <a:t>10.5281/zenodo.1189190</a:t>
            </a:r>
            <a:r>
              <a:rPr lang="en-GB" sz="1600" b="1" dirty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GB" sz="1600" b="1" dirty="0" smtClean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under CC-BY 4.0 International</a:t>
            </a:r>
            <a:endParaRPr lang="en-GB" sz="1600" b="1" dirty="0">
              <a:solidFill>
                <a:schemeClr val="bg2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973468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6644" r="6817"/>
          <a:stretch/>
        </p:blipFill>
        <p:spPr>
          <a:xfrm>
            <a:off x="4675665" y="932226"/>
            <a:ext cx="6248401" cy="6416847"/>
          </a:xfrm>
          <a:prstGeom prst="rect">
            <a:avLst/>
          </a:prstGeom>
        </p:spPr>
      </p:pic>
      <p:pic>
        <p:nvPicPr>
          <p:cNvPr id="5" name="Picture 4" descr="Image result for open access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7958" y="3659061"/>
            <a:ext cx="1592385" cy="24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75EA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388" y="3659061"/>
            <a:ext cx="1592385" cy="248788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133249" y="6311488"/>
            <a:ext cx="3941805" cy="1573508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LU" b="1" dirty="0" err="1" smtClean="0">
                <a:solidFill>
                  <a:srgbClr val="FFC544"/>
                </a:solidFill>
              </a:rPr>
              <a:t>Might</a:t>
            </a:r>
            <a:r>
              <a:rPr lang="fr-LU" b="1" dirty="0" smtClean="0">
                <a:solidFill>
                  <a:srgbClr val="FFC544"/>
                </a:solidFill>
              </a:rPr>
              <a:t> </a:t>
            </a:r>
            <a:r>
              <a:rPr lang="fr-LU" b="1" dirty="0" err="1" smtClean="0">
                <a:solidFill>
                  <a:srgbClr val="FFC544"/>
                </a:solidFill>
              </a:rPr>
              <a:t>include</a:t>
            </a:r>
            <a:r>
              <a:rPr lang="fr-LU" b="1" dirty="0" smtClean="0">
                <a:solidFill>
                  <a:srgbClr val="FFC544"/>
                </a:solidFill>
              </a:rPr>
              <a:t> </a:t>
            </a:r>
            <a:r>
              <a:rPr kumimoji="0" lang="fr-LU" sz="3200" b="1" i="0" u="none" strike="noStrike" cap="none" spc="0" normalizeH="0" baseline="0" dirty="0" smtClean="0">
                <a:ln>
                  <a:noFill/>
                </a:ln>
                <a:solidFill>
                  <a:srgbClr val="FFC544"/>
                </a:solidFill>
                <a:effectLst/>
                <a:uFillTx/>
                <a:sym typeface="Helvetica Light"/>
              </a:rPr>
              <a:t>Article</a:t>
            </a:r>
            <a:r>
              <a:rPr kumimoji="0" lang="fr-LU" sz="3200" b="1" i="0" u="none" strike="noStrike" cap="none" spc="0" normalizeH="0" dirty="0" smtClean="0">
                <a:ln>
                  <a:noFill/>
                </a:ln>
                <a:solidFill>
                  <a:srgbClr val="FFC544"/>
                </a:solidFill>
                <a:effectLst/>
                <a:uFillTx/>
                <a:sym typeface="Helvetica Light"/>
              </a:rPr>
              <a:t> </a:t>
            </a:r>
            <a:r>
              <a:rPr kumimoji="0" lang="fr-LU" sz="3200" b="1" i="0" u="none" strike="noStrike" cap="none" spc="0" normalizeH="0" dirty="0" err="1" smtClean="0">
                <a:ln>
                  <a:noFill/>
                </a:ln>
                <a:solidFill>
                  <a:srgbClr val="FFC544"/>
                </a:solidFill>
                <a:effectLst/>
                <a:uFillTx/>
                <a:sym typeface="Helvetica Light"/>
              </a:rPr>
              <a:t>Processing</a:t>
            </a:r>
            <a:r>
              <a:rPr kumimoji="0" lang="fr-LU" sz="3200" b="1" i="0" u="none" strike="noStrike" cap="none" spc="0" normalizeH="0" dirty="0" smtClean="0">
                <a:ln>
                  <a:noFill/>
                </a:ln>
                <a:solidFill>
                  <a:srgbClr val="FFC544"/>
                </a:solidFill>
                <a:effectLst/>
                <a:uFillTx/>
                <a:sym typeface="Helvetica Light"/>
              </a:rPr>
              <a:t> Charges (APC)</a:t>
            </a:r>
            <a:endParaRPr kumimoji="0" lang="en-GB" sz="3200" b="1" i="0" u="none" strike="noStrike" cap="none" spc="0" normalizeH="0" baseline="0" dirty="0">
              <a:ln>
                <a:noFill/>
              </a:ln>
              <a:solidFill>
                <a:srgbClr val="FFC544"/>
              </a:solidFill>
              <a:effectLst/>
              <a:uFillTx/>
              <a:sym typeface="Helvetica Ligh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4677" y="2187243"/>
            <a:ext cx="3941805" cy="58862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LU" b="1" dirty="0" smtClean="0">
                <a:solidFill>
                  <a:srgbClr val="87CC60"/>
                </a:solidFill>
              </a:rPr>
              <a:t>Self-</a:t>
            </a:r>
            <a:r>
              <a:rPr lang="fr-LU" b="1" dirty="0" err="1" smtClean="0">
                <a:solidFill>
                  <a:srgbClr val="87CC60"/>
                </a:solidFill>
              </a:rPr>
              <a:t>archiving</a:t>
            </a:r>
            <a:endParaRPr kumimoji="0" lang="en-GB" sz="3200" b="1" i="0" u="none" strike="noStrike" cap="none" spc="0" normalizeH="0" baseline="0" dirty="0">
              <a:ln>
                <a:noFill/>
              </a:ln>
              <a:solidFill>
                <a:srgbClr val="87CC60"/>
              </a:solidFill>
              <a:effectLst/>
              <a:uFillTx/>
              <a:sym typeface="Helvetica Ligh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133249" y="1694800"/>
            <a:ext cx="3941805" cy="1573508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LU" b="1" dirty="0" err="1" smtClean="0">
                <a:solidFill>
                  <a:srgbClr val="FFC544"/>
                </a:solidFill>
              </a:rPr>
              <a:t>Freely</a:t>
            </a:r>
            <a:r>
              <a:rPr lang="fr-LU" b="1" dirty="0" smtClean="0">
                <a:solidFill>
                  <a:srgbClr val="FFC544"/>
                </a:solidFill>
              </a:rPr>
              <a:t> </a:t>
            </a:r>
            <a:r>
              <a:rPr lang="fr-LU" b="1" dirty="0" err="1" smtClean="0">
                <a:solidFill>
                  <a:srgbClr val="FFC544"/>
                </a:solidFill>
              </a:rPr>
              <a:t>available</a:t>
            </a:r>
            <a:r>
              <a:rPr lang="fr-LU" b="1" dirty="0" smtClean="0">
                <a:solidFill>
                  <a:srgbClr val="FFC544"/>
                </a:solidFill>
              </a:rPr>
              <a:t> on </a:t>
            </a:r>
            <a:r>
              <a:rPr lang="fr-LU" b="1" dirty="0" err="1" smtClean="0">
                <a:solidFill>
                  <a:srgbClr val="FFC544"/>
                </a:solidFill>
              </a:rPr>
              <a:t>publisher</a:t>
            </a:r>
            <a:r>
              <a:rPr lang="fr-LU" b="1" dirty="0" smtClean="0">
                <a:solidFill>
                  <a:srgbClr val="FFC544"/>
                </a:solidFill>
              </a:rPr>
              <a:t>/journal </a:t>
            </a:r>
            <a:r>
              <a:rPr lang="fr-LU" b="1" dirty="0" err="1" smtClean="0">
                <a:solidFill>
                  <a:srgbClr val="FFC544"/>
                </a:solidFill>
              </a:rPr>
              <a:t>website</a:t>
            </a:r>
            <a:endParaRPr kumimoji="0" lang="en-GB" sz="3200" b="1" i="0" u="none" strike="noStrike" cap="none" spc="0" normalizeH="0" baseline="0" dirty="0">
              <a:ln>
                <a:noFill/>
              </a:ln>
              <a:solidFill>
                <a:srgbClr val="FFC544"/>
              </a:solidFill>
              <a:effectLst/>
              <a:uFillTx/>
              <a:sym typeface="Helvetica Light"/>
            </a:endParaRPr>
          </a:p>
        </p:txBody>
      </p:sp>
      <p:sp>
        <p:nvSpPr>
          <p:cNvPr id="9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3967566" y="8420918"/>
            <a:ext cx="9932777" cy="376237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1800" b="0" i="0" spc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 smtClean="0"/>
              <a:t>‘Myths and Realities around Open Access' – FNR Open Access Fund information session – 01/03/2018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967566" y="8760648"/>
            <a:ext cx="106298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1" dirty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Share and reuse by citing: Jonathan England, 2017, </a:t>
            </a:r>
            <a:r>
              <a:rPr lang="en-GB" sz="1600" b="1" dirty="0" smtClean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  <a:hlinkClick r:id="rId7"/>
              </a:rPr>
              <a:t>https://doi.org/</a:t>
            </a:r>
            <a:r>
              <a:rPr lang="en-GB" sz="1600" b="1" dirty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  <a:hlinkClick r:id="rId7"/>
              </a:rPr>
              <a:t>10.5281/zenodo.1189190</a:t>
            </a:r>
            <a:r>
              <a:rPr lang="en-GB" sz="1600" b="1" dirty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GB" sz="1600" b="1" dirty="0" smtClean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under CC-BY 4.0 International</a:t>
            </a:r>
            <a:endParaRPr lang="en-GB" sz="1600" b="1" dirty="0">
              <a:solidFill>
                <a:schemeClr val="bg2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84224" y="7451801"/>
            <a:ext cx="498268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Open Access explained, </a:t>
            </a: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Piled Higher and Deeper Production</a:t>
            </a: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 CC-BY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085054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044832" y="-217690"/>
            <a:ext cx="13993341" cy="5436228"/>
          </a:xfrm>
        </p:spPr>
        <p:txBody>
          <a:bodyPr>
            <a:normAutofit/>
          </a:bodyPr>
          <a:lstStyle/>
          <a:p>
            <a:pPr algn="ctr"/>
            <a:r>
              <a:rPr lang="fr-LU" dirty="0" smtClean="0">
                <a:solidFill>
                  <a:srgbClr val="2D3293"/>
                </a:solidFill>
              </a:rPr>
              <a:t>Minimum for Open Access</a:t>
            </a:r>
          </a:p>
          <a:p>
            <a:pPr algn="ctr"/>
            <a:r>
              <a:rPr lang="fr-LU" dirty="0" smtClean="0">
                <a:solidFill>
                  <a:srgbClr val="2D3293"/>
                </a:solidFill>
              </a:rPr>
              <a:t>=</a:t>
            </a:r>
          </a:p>
          <a:p>
            <a:pPr algn="ctr"/>
            <a:r>
              <a:rPr lang="fr-LU" dirty="0" smtClean="0">
                <a:solidFill>
                  <a:srgbClr val="87CC60"/>
                </a:solidFill>
              </a:rPr>
              <a:t>SELF-ARCHIVING</a:t>
            </a:r>
            <a:endParaRPr lang="en-GB" dirty="0">
              <a:solidFill>
                <a:srgbClr val="87CC6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75EA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237" y="5314866"/>
            <a:ext cx="1592385" cy="2487884"/>
          </a:xfrm>
          <a:prstGeom prst="rect">
            <a:avLst/>
          </a:prstGeom>
        </p:spPr>
      </p:pic>
      <p:sp>
        <p:nvSpPr>
          <p:cNvPr id="1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659429" y="5706192"/>
            <a:ext cx="10628185" cy="1705232"/>
          </a:xfrm>
        </p:spPr>
        <p:txBody>
          <a:bodyPr>
            <a:normAutofit/>
          </a:bodyPr>
          <a:lstStyle/>
          <a:p>
            <a:pPr algn="ctr"/>
            <a:r>
              <a:rPr lang="fr-LU" sz="5000" dirty="0" smtClean="0">
                <a:solidFill>
                  <a:srgbClr val="2D32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fr-LU" sz="5000" dirty="0" err="1" smtClean="0">
                <a:solidFill>
                  <a:srgbClr val="2D32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deposit</a:t>
            </a:r>
            <a:r>
              <a:rPr lang="fr-LU" sz="5000" dirty="0" smtClean="0">
                <a:solidFill>
                  <a:srgbClr val="2D32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a </a:t>
            </a:r>
            <a:r>
              <a:rPr lang="fr-LU" sz="5000" dirty="0" err="1" smtClean="0">
                <a:solidFill>
                  <a:srgbClr val="2D32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suitable</a:t>
            </a:r>
            <a:r>
              <a:rPr lang="fr-LU" sz="5000" dirty="0" smtClean="0">
                <a:solidFill>
                  <a:srgbClr val="2D32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LU" sz="5000" dirty="0" err="1" smtClean="0">
                <a:solidFill>
                  <a:srgbClr val="2D32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repository</a:t>
            </a:r>
            <a:r>
              <a:rPr lang="fr-LU" sz="5000" dirty="0" smtClean="0">
                <a:solidFill>
                  <a:srgbClr val="2D32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(embargo </a:t>
            </a:r>
            <a:r>
              <a:rPr lang="fr-LU" sz="5000" dirty="0" err="1" smtClean="0">
                <a:solidFill>
                  <a:srgbClr val="2D32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period</a:t>
            </a:r>
            <a:r>
              <a:rPr lang="fr-LU" sz="5000" dirty="0" smtClean="0">
                <a:solidFill>
                  <a:srgbClr val="2D32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LU" sz="5000" dirty="0" err="1" smtClean="0">
                <a:solidFill>
                  <a:srgbClr val="2D32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</a:t>
            </a:r>
            <a:r>
              <a:rPr lang="fr-LU" sz="5000" dirty="0" smtClean="0">
                <a:solidFill>
                  <a:srgbClr val="2D32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LU" sz="5000" dirty="0" err="1" smtClean="0">
                <a:solidFill>
                  <a:srgbClr val="2D32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apply</a:t>
            </a:r>
            <a:r>
              <a:rPr lang="fr-LU" sz="5000" dirty="0" smtClean="0">
                <a:solidFill>
                  <a:srgbClr val="2D32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GB" sz="5000" dirty="0">
              <a:solidFill>
                <a:srgbClr val="87CC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9"/>
          <p:cNvSpPr txBox="1">
            <a:spLocks/>
          </p:cNvSpPr>
          <p:nvPr/>
        </p:nvSpPr>
        <p:spPr>
          <a:xfrm>
            <a:off x="3967566" y="8420918"/>
            <a:ext cx="9932777" cy="376237"/>
          </a:xfrm>
          <a:prstGeom prst="rect">
            <a:avLst/>
          </a:prstGeom>
        </p:spPr>
        <p:txBody>
          <a:bodyPr>
            <a:norm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Helvetica Light"/>
              </a:defRPr>
            </a:lvl1pPr>
            <a:lvl2pPr marL="0" marR="0" indent="2286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r>
              <a:rPr lang="en-US" smtClean="0"/>
              <a:t>‘Myths and Realities around Open Access' – FNR Open Access Fund information session – 01/03/2018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967566" y="8760648"/>
            <a:ext cx="106298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1" dirty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Share and reuse by citing: Jonathan England, 2017, </a:t>
            </a:r>
            <a:r>
              <a:rPr lang="en-GB" sz="1600" b="1" dirty="0" smtClean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  <a:hlinkClick r:id="rId4"/>
              </a:rPr>
              <a:t>https://doi.org/</a:t>
            </a:r>
            <a:r>
              <a:rPr lang="en-GB" sz="1600" b="1" dirty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  <a:hlinkClick r:id="rId4"/>
              </a:rPr>
              <a:t>10.5281/zenodo.1189190</a:t>
            </a:r>
            <a:r>
              <a:rPr lang="en-GB" sz="1600" b="1" dirty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GB" sz="1600" b="1" dirty="0" smtClean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under CC-BY 4.0 International</a:t>
            </a:r>
            <a:endParaRPr lang="en-GB" sz="1600" b="1" dirty="0">
              <a:solidFill>
                <a:schemeClr val="bg2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911026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044832" y="-341260"/>
            <a:ext cx="13993341" cy="5436228"/>
          </a:xfrm>
        </p:spPr>
        <p:txBody>
          <a:bodyPr>
            <a:normAutofit/>
          </a:bodyPr>
          <a:lstStyle/>
          <a:p>
            <a:pPr algn="ctr"/>
            <a:r>
              <a:rPr lang="fr-LU" dirty="0" smtClean="0">
                <a:solidFill>
                  <a:srgbClr val="2D3293"/>
                </a:solidFill>
              </a:rPr>
              <a:t>Go </a:t>
            </a:r>
            <a:r>
              <a:rPr lang="fr-LU" dirty="0" err="1" smtClean="0">
                <a:solidFill>
                  <a:srgbClr val="2D3293"/>
                </a:solidFill>
              </a:rPr>
              <a:t>even</a:t>
            </a:r>
            <a:r>
              <a:rPr lang="fr-LU" dirty="0" smtClean="0">
                <a:solidFill>
                  <a:srgbClr val="2D3293"/>
                </a:solidFill>
              </a:rPr>
              <a:t> </a:t>
            </a:r>
            <a:r>
              <a:rPr lang="fr-LU" dirty="0" err="1" smtClean="0">
                <a:solidFill>
                  <a:srgbClr val="2D3293"/>
                </a:solidFill>
              </a:rPr>
              <a:t>further</a:t>
            </a:r>
            <a:endParaRPr lang="fr-LU" dirty="0" smtClean="0">
              <a:solidFill>
                <a:srgbClr val="2D3293"/>
              </a:solidFill>
            </a:endParaRPr>
          </a:p>
          <a:p>
            <a:pPr algn="ctr"/>
            <a:r>
              <a:rPr lang="fr-LU" dirty="0" smtClean="0">
                <a:solidFill>
                  <a:srgbClr val="2D3293"/>
                </a:solidFill>
              </a:rPr>
              <a:t>=</a:t>
            </a:r>
          </a:p>
          <a:p>
            <a:pPr algn="ctr"/>
            <a:r>
              <a:rPr lang="fr-LU" dirty="0" smtClean="0">
                <a:solidFill>
                  <a:srgbClr val="FFC544"/>
                </a:solidFill>
              </a:rPr>
              <a:t>IMMEDIATE ACCESS + RETAIN RIGHTS</a:t>
            </a:r>
            <a:endParaRPr lang="en-GB" dirty="0">
              <a:solidFill>
                <a:srgbClr val="FFC544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75EA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286" y="6975051"/>
            <a:ext cx="759266" cy="1186249"/>
          </a:xfrm>
          <a:prstGeom prst="rect">
            <a:avLst/>
          </a:prstGeom>
        </p:spPr>
      </p:pic>
      <p:sp>
        <p:nvSpPr>
          <p:cNvPr id="1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091915" y="5094968"/>
            <a:ext cx="11440528" cy="1705232"/>
          </a:xfrm>
        </p:spPr>
        <p:txBody>
          <a:bodyPr>
            <a:normAutofit/>
          </a:bodyPr>
          <a:lstStyle/>
          <a:p>
            <a:pPr algn="ctr"/>
            <a:r>
              <a:rPr lang="fr-LU" sz="5000" dirty="0" smtClean="0">
                <a:solidFill>
                  <a:srgbClr val="2D32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fr-LU" sz="5000" dirty="0" err="1" smtClean="0">
                <a:solidFill>
                  <a:srgbClr val="2D32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</a:t>
            </a:r>
            <a:r>
              <a:rPr lang="fr-LU" sz="5000" dirty="0" smtClean="0">
                <a:solidFill>
                  <a:srgbClr val="2D32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LU" sz="5000" dirty="0" err="1" smtClean="0">
                <a:solidFill>
                  <a:srgbClr val="2D32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immediately</a:t>
            </a:r>
            <a:r>
              <a:rPr lang="fr-LU" sz="5000" dirty="0" smtClean="0">
                <a:solidFill>
                  <a:srgbClr val="2D32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LU" sz="5000" dirty="0" err="1" smtClean="0">
                <a:solidFill>
                  <a:srgbClr val="2D32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fr-LU" sz="5000" dirty="0" smtClean="0">
                <a:solidFill>
                  <a:srgbClr val="2D32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LU" sz="5000" dirty="0" err="1" smtClean="0">
                <a:solidFill>
                  <a:srgbClr val="2D32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anywhere</a:t>
            </a:r>
            <a:r>
              <a:rPr lang="fr-LU" sz="5000" dirty="0" smtClean="0">
                <a:solidFill>
                  <a:srgbClr val="2D32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LU" sz="5000" dirty="0" err="1" smtClean="0">
                <a:solidFill>
                  <a:srgbClr val="2D32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including</a:t>
            </a:r>
            <a:r>
              <a:rPr lang="fr-LU" sz="5000" dirty="0" smtClean="0">
                <a:solidFill>
                  <a:srgbClr val="2D32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LU" sz="5000" dirty="0" err="1" smtClean="0">
                <a:solidFill>
                  <a:srgbClr val="2D32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journal’s</a:t>
            </a:r>
            <a:r>
              <a:rPr lang="fr-LU" sz="5000" dirty="0" smtClean="0">
                <a:solidFill>
                  <a:srgbClr val="2D32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LU" sz="5000" dirty="0" err="1" smtClean="0">
                <a:solidFill>
                  <a:srgbClr val="2D32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website</a:t>
            </a:r>
            <a:r>
              <a:rPr lang="fr-LU" sz="5000" dirty="0" smtClean="0">
                <a:solidFill>
                  <a:srgbClr val="2D32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(no embargo)</a:t>
            </a:r>
            <a:endParaRPr lang="en-GB" sz="5000" dirty="0">
              <a:solidFill>
                <a:srgbClr val="87CC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Image result for open access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862" y="4892059"/>
            <a:ext cx="1446460" cy="2260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757796" y="6757943"/>
            <a:ext cx="11183332" cy="1705232"/>
          </a:xfrm>
        </p:spPr>
        <p:txBody>
          <a:bodyPr>
            <a:normAutofit/>
          </a:bodyPr>
          <a:lstStyle/>
          <a:p>
            <a:pPr algn="ctr"/>
            <a:r>
              <a:rPr lang="fr-LU" sz="4500" dirty="0" smtClean="0">
                <a:solidFill>
                  <a:srgbClr val="2D32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 </a:t>
            </a:r>
            <a:r>
              <a:rPr lang="fr-LU" sz="4500" dirty="0" err="1" smtClean="0">
                <a:solidFill>
                  <a:srgbClr val="2D32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fr-LU" sz="4500" dirty="0" smtClean="0">
                <a:solidFill>
                  <a:srgbClr val="2D32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LU" sz="4500" dirty="0" err="1" smtClean="0">
                <a:solidFill>
                  <a:srgbClr val="2D32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should</a:t>
            </a:r>
            <a:r>
              <a:rPr lang="fr-LU" sz="4500" dirty="0" smtClean="0">
                <a:solidFill>
                  <a:srgbClr val="2D32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LU" sz="4500" dirty="0" err="1" smtClean="0">
                <a:solidFill>
                  <a:srgbClr val="2D32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still</a:t>
            </a:r>
            <a:r>
              <a:rPr lang="fr-LU" sz="4500" dirty="0" smtClean="0">
                <a:solidFill>
                  <a:srgbClr val="2D32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LU" sz="4500" dirty="0" err="1" smtClean="0">
                <a:solidFill>
                  <a:srgbClr val="2D32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deposit</a:t>
            </a:r>
            <a:r>
              <a:rPr lang="fr-LU" sz="4500" dirty="0" smtClean="0">
                <a:solidFill>
                  <a:srgbClr val="2D32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a </a:t>
            </a:r>
            <a:r>
              <a:rPr lang="fr-LU" sz="4500" dirty="0" err="1" smtClean="0">
                <a:solidFill>
                  <a:srgbClr val="2D32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suitable</a:t>
            </a:r>
            <a:r>
              <a:rPr lang="fr-LU" sz="4500" dirty="0" smtClean="0">
                <a:solidFill>
                  <a:srgbClr val="2D32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LU" sz="4500" dirty="0" err="1" smtClean="0">
                <a:solidFill>
                  <a:srgbClr val="2D32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repository</a:t>
            </a:r>
            <a:endParaRPr lang="en-GB" sz="4500" dirty="0">
              <a:solidFill>
                <a:srgbClr val="2D329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ooter Placeholder 9"/>
          <p:cNvSpPr txBox="1">
            <a:spLocks/>
          </p:cNvSpPr>
          <p:nvPr/>
        </p:nvSpPr>
        <p:spPr>
          <a:xfrm>
            <a:off x="3967566" y="8420918"/>
            <a:ext cx="9932777" cy="376237"/>
          </a:xfrm>
          <a:prstGeom prst="rect">
            <a:avLst/>
          </a:prstGeom>
        </p:spPr>
        <p:txBody>
          <a:bodyPr>
            <a:norm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Helvetica Light"/>
              </a:defRPr>
            </a:lvl1pPr>
            <a:lvl2pPr marL="0" marR="0" indent="2286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r>
              <a:rPr lang="en-US" smtClean="0"/>
              <a:t>‘Myths and Realities around Open Access' – FNR Open Access Fund information session – 01/03/2018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967566" y="8760648"/>
            <a:ext cx="106298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1" dirty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Share and reuse by citing: Jonathan England, 2017, </a:t>
            </a:r>
            <a:r>
              <a:rPr lang="en-GB" sz="1600" b="1" dirty="0" smtClean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  <a:hlinkClick r:id="rId6"/>
              </a:rPr>
              <a:t>https://doi.org/</a:t>
            </a:r>
            <a:r>
              <a:rPr lang="en-GB" sz="1600" b="1" dirty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  <a:hlinkClick r:id="rId6"/>
              </a:rPr>
              <a:t>10.5281/zenodo.1189190</a:t>
            </a:r>
            <a:r>
              <a:rPr lang="en-GB" sz="1600" b="1" dirty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GB" sz="1600" b="1" dirty="0" smtClean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under CC-BY 4.0 International</a:t>
            </a:r>
            <a:endParaRPr lang="en-GB" sz="1600" b="1" dirty="0">
              <a:solidFill>
                <a:schemeClr val="bg2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552888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70" name="Curved Connector 2069"/>
          <p:cNvCxnSpPr>
            <a:endCxn id="2051" idx="3"/>
          </p:cNvCxnSpPr>
          <p:nvPr/>
        </p:nvCxnSpPr>
        <p:spPr>
          <a:xfrm rot="5400000">
            <a:off x="7303259" y="3522041"/>
            <a:ext cx="1043480" cy="2044839"/>
          </a:xfrm>
          <a:prstGeom prst="curvedConnector2">
            <a:avLst/>
          </a:prstGeom>
          <a:ln w="76200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50" name="Picture 4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9655" y="4504049"/>
            <a:ext cx="637733" cy="722295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0293804" y="1202759"/>
            <a:ext cx="2550469" cy="95640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700" dirty="0">
                <a:solidFill>
                  <a:schemeClr val="tx1"/>
                </a:solidFill>
                <a:latin typeface="Calibri" panose="020F0502020204030204" pitchFamily="34" charset="0"/>
              </a:rPr>
              <a:t>Researcher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10503363" y="3259228"/>
            <a:ext cx="3255453" cy="1154741"/>
            <a:chOff x="6486087" y="3138188"/>
            <a:chExt cx="2441590" cy="866056"/>
          </a:xfrm>
        </p:grpSpPr>
        <p:sp>
          <p:nvSpPr>
            <p:cNvPr id="13" name="Rounded Rectangle 12"/>
            <p:cNvSpPr/>
            <p:nvPr/>
          </p:nvSpPr>
          <p:spPr>
            <a:xfrm>
              <a:off x="6757874" y="3547044"/>
              <a:ext cx="2169803" cy="457200"/>
            </a:xfrm>
            <a:prstGeom prst="round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000" dirty="0">
                  <a:latin typeface="Calibri" panose="020F0502020204030204" pitchFamily="34" charset="0"/>
                </a:rPr>
                <a:t>Manuscript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6087" y="3138188"/>
              <a:ext cx="760597" cy="760597"/>
            </a:xfrm>
            <a:prstGeom prst="rect">
              <a:avLst/>
            </a:prstGeom>
          </p:spPr>
        </p:pic>
      </p:grpSp>
      <p:sp>
        <p:nvSpPr>
          <p:cNvPr id="3" name="Rounded Rectangle 2"/>
          <p:cNvSpPr/>
          <p:nvPr/>
        </p:nvSpPr>
        <p:spPr>
          <a:xfrm>
            <a:off x="10865746" y="2079866"/>
            <a:ext cx="2893071" cy="60960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>
                <a:solidFill>
                  <a:schemeClr val="tx1"/>
                </a:solidFill>
                <a:latin typeface="Calibri" panose="020F0502020204030204" pitchFamily="34" charset="0"/>
              </a:rPr>
              <a:t>Research project</a:t>
            </a:r>
          </a:p>
        </p:txBody>
      </p:sp>
      <p:sp>
        <p:nvSpPr>
          <p:cNvPr id="4" name="Rectangle 3"/>
          <p:cNvSpPr/>
          <p:nvPr/>
        </p:nvSpPr>
        <p:spPr>
          <a:xfrm>
            <a:off x="8237369" y="6156960"/>
            <a:ext cx="3033121" cy="1742491"/>
          </a:xfrm>
          <a:prstGeom prst="rect">
            <a:avLst/>
          </a:prstGeom>
          <a:solidFill>
            <a:srgbClr val="C5E0B4"/>
          </a:solidFill>
          <a:ln w="25400" cmpd="sng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lang="en-GB" sz="2667" b="1" dirty="0">
                <a:solidFill>
                  <a:schemeClr val="tx1"/>
                </a:solidFill>
              </a:rPr>
              <a:t>Journal</a:t>
            </a:r>
          </a:p>
        </p:txBody>
      </p:sp>
      <p:sp>
        <p:nvSpPr>
          <p:cNvPr id="15" name="Oval 14"/>
          <p:cNvSpPr/>
          <p:nvPr/>
        </p:nvSpPr>
        <p:spPr>
          <a:xfrm>
            <a:off x="8470206" y="6674224"/>
            <a:ext cx="2395540" cy="956401"/>
          </a:xfrm>
          <a:prstGeom prst="ellipse">
            <a:avLst/>
          </a:prstGeom>
          <a:solidFill>
            <a:srgbClr val="009A4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700" dirty="0">
                <a:latin typeface="Calibri" panose="020F0502020204030204" pitchFamily="34" charset="0"/>
              </a:rPr>
              <a:t>Journal editors</a:t>
            </a:r>
          </a:p>
        </p:txBody>
      </p:sp>
      <p:sp>
        <p:nvSpPr>
          <p:cNvPr id="16" name="Oval 15"/>
          <p:cNvSpPr/>
          <p:nvPr/>
        </p:nvSpPr>
        <p:spPr>
          <a:xfrm>
            <a:off x="11499982" y="6685202"/>
            <a:ext cx="2395540" cy="956401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700" dirty="0">
                <a:latin typeface="Calibri" panose="020F0502020204030204" pitchFamily="34" charset="0"/>
              </a:rPr>
              <a:t>Reviewers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407521" y="4083790"/>
            <a:ext cx="5420497" cy="396773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r>
              <a:rPr lang="en-GB" sz="2667" b="1" dirty="0">
                <a:solidFill>
                  <a:schemeClr val="tx1"/>
                </a:solidFill>
              </a:rPr>
              <a:t>Publisher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3726657" y="6405091"/>
            <a:ext cx="2893071" cy="609600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>
                <a:latin typeface="Calibri" panose="020F0502020204030204" pitchFamily="34" charset="0"/>
              </a:rPr>
              <a:t>Copy-editing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1623224" y="4610003"/>
            <a:ext cx="5023144" cy="1619037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GB" sz="3000" dirty="0">
                <a:latin typeface="Calibri" panose="020F0502020204030204" pitchFamily="34" charset="0"/>
              </a:rPr>
              <a:t>Article published</a:t>
            </a:r>
          </a:p>
        </p:txBody>
      </p:sp>
      <p:sp>
        <p:nvSpPr>
          <p:cNvPr id="21" name="Oval 20"/>
          <p:cNvSpPr/>
          <p:nvPr/>
        </p:nvSpPr>
        <p:spPr>
          <a:xfrm>
            <a:off x="2577331" y="2356493"/>
            <a:ext cx="2395540" cy="956401"/>
          </a:xfrm>
          <a:prstGeom prst="ellipse">
            <a:avLst/>
          </a:prstGeom>
          <a:solidFill>
            <a:srgbClr val="00B0F0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667" dirty="0"/>
              <a:t>Public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" t="1169" r="750" b="11456"/>
          <a:stretch/>
        </p:blipFill>
        <p:spPr>
          <a:xfrm>
            <a:off x="12275350" y="5281222"/>
            <a:ext cx="2303329" cy="1607485"/>
          </a:xfrm>
          <a:prstGeom prst="rect">
            <a:avLst/>
          </a:prstGeom>
        </p:spPr>
      </p:pic>
      <p:sp>
        <p:nvSpPr>
          <p:cNvPr id="45" name="Rounded Rectangle 44"/>
          <p:cNvSpPr/>
          <p:nvPr/>
        </p:nvSpPr>
        <p:spPr>
          <a:xfrm>
            <a:off x="3313469" y="4818300"/>
            <a:ext cx="2893071" cy="6096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>
                <a:solidFill>
                  <a:schemeClr val="tx1"/>
                </a:solidFill>
                <a:latin typeface="Calibri" panose="020F0502020204030204" pitchFamily="34" charset="0"/>
              </a:rPr>
              <a:t>Read article</a:t>
            </a:r>
          </a:p>
        </p:txBody>
      </p:sp>
      <p:cxnSp>
        <p:nvCxnSpPr>
          <p:cNvPr id="2055" name="Straight Arrow Connector 2054"/>
          <p:cNvCxnSpPr>
            <a:stCxn id="3" idx="2"/>
            <a:endCxn id="13" idx="0"/>
          </p:cNvCxnSpPr>
          <p:nvPr/>
        </p:nvCxnSpPr>
        <p:spPr>
          <a:xfrm>
            <a:off x="12312281" y="2689461"/>
            <a:ext cx="0" cy="1114907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060" name="Curved Connector 2059"/>
          <p:cNvCxnSpPr>
            <a:stCxn id="13" idx="2"/>
            <a:endCxn id="15" idx="0"/>
          </p:cNvCxnSpPr>
          <p:nvPr/>
        </p:nvCxnSpPr>
        <p:spPr>
          <a:xfrm rot="5400000">
            <a:off x="9860003" y="4221945"/>
            <a:ext cx="2260253" cy="2644305"/>
          </a:xfrm>
          <a:prstGeom prst="curvedConnector3">
            <a:avLst/>
          </a:prstGeom>
          <a:ln w="76200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062" name="Curved Connector 2061"/>
          <p:cNvCxnSpPr>
            <a:stCxn id="15" idx="5"/>
            <a:endCxn id="16" idx="3"/>
          </p:cNvCxnSpPr>
          <p:nvPr/>
        </p:nvCxnSpPr>
        <p:spPr>
          <a:xfrm rot="16200000" flipH="1">
            <a:off x="11177373" y="6828116"/>
            <a:ext cx="10979" cy="1335873"/>
          </a:xfrm>
          <a:prstGeom prst="curvedConnector3">
            <a:avLst>
              <a:gd name="adj1" fmla="val 2501287"/>
            </a:avLst>
          </a:prstGeom>
          <a:ln w="76200">
            <a:headEnd type="triangle"/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065" name="Curved Connector 2064"/>
          <p:cNvCxnSpPr>
            <a:stCxn id="4" idx="1"/>
            <a:endCxn id="17" idx="3"/>
          </p:cNvCxnSpPr>
          <p:nvPr/>
        </p:nvCxnSpPr>
        <p:spPr>
          <a:xfrm rot="10800000">
            <a:off x="6828018" y="6067658"/>
            <a:ext cx="1409351" cy="960548"/>
          </a:xfrm>
          <a:prstGeom prst="curvedConnector3">
            <a:avLst/>
          </a:prstGeom>
          <a:ln w="76200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067" name="Curved Connector 2066"/>
          <p:cNvCxnSpPr>
            <a:stCxn id="21" idx="5"/>
          </p:cNvCxnSpPr>
          <p:nvPr/>
        </p:nvCxnSpPr>
        <p:spPr>
          <a:xfrm rot="16200000" flipH="1">
            <a:off x="4276551" y="3518333"/>
            <a:ext cx="1615215" cy="924212"/>
          </a:xfrm>
          <a:prstGeom prst="curvedConnector3">
            <a:avLst>
              <a:gd name="adj1" fmla="val 38082"/>
            </a:avLst>
          </a:prstGeom>
          <a:ln w="76200"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49" name="Picture 4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180" y="3251894"/>
            <a:ext cx="637733" cy="722295"/>
          </a:xfrm>
          <a:prstGeom prst="rect">
            <a:avLst/>
          </a:prstGeom>
        </p:spPr>
      </p:pic>
      <p:cxnSp>
        <p:nvCxnSpPr>
          <p:cNvPr id="2078" name="Curved Connector 2077"/>
          <p:cNvCxnSpPr>
            <a:stCxn id="21" idx="0"/>
            <a:endCxn id="31" idx="2"/>
          </p:cNvCxnSpPr>
          <p:nvPr/>
        </p:nvCxnSpPr>
        <p:spPr>
          <a:xfrm rot="5400000" flipH="1" flipV="1">
            <a:off x="4473539" y="927843"/>
            <a:ext cx="730212" cy="2127087"/>
          </a:xfrm>
          <a:prstGeom prst="curvedConnector2">
            <a:avLst/>
          </a:prstGeom>
          <a:ln w="76200"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5" name="Curved Connector 34"/>
          <p:cNvCxnSpPr>
            <a:stCxn id="57" idx="6"/>
            <a:endCxn id="58" idx="3"/>
          </p:cNvCxnSpPr>
          <p:nvPr/>
        </p:nvCxnSpPr>
        <p:spPr>
          <a:xfrm flipV="1">
            <a:off x="8757427" y="1553099"/>
            <a:ext cx="86745" cy="1615945"/>
          </a:xfrm>
          <a:prstGeom prst="curvedConnector3">
            <a:avLst>
              <a:gd name="adj1" fmla="val 710092"/>
            </a:avLst>
          </a:prstGeom>
          <a:ln w="76200"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53" name="Picture 5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3164" y="1245625"/>
            <a:ext cx="1658603" cy="1658603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58564" y="1510105"/>
            <a:ext cx="1013841" cy="101384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06728" y="6332"/>
            <a:ext cx="1744073" cy="1744073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300781" y="173976"/>
            <a:ext cx="2644889" cy="995016"/>
          </a:xfrm>
          <a:prstGeom prst="rect">
            <a:avLst/>
          </a:prstGeom>
          <a:solidFill>
            <a:srgbClr val="FFDC50"/>
          </a:solidFill>
          <a:ln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GB" sz="2933" dirty="0">
                <a:latin typeface="Arial Black" panose="020B0A04020102020204" pitchFamily="34" charset="0"/>
              </a:rPr>
              <a:t>GOLD ROUTE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5951101" y="1248299"/>
            <a:ext cx="2893071" cy="6096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>
                <a:solidFill>
                  <a:schemeClr val="tx1"/>
                </a:solidFill>
                <a:latin typeface="Calibri" panose="020F0502020204030204" pitchFamily="34" charset="0"/>
              </a:rPr>
              <a:t>Read article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4698442" y="579911"/>
            <a:ext cx="2331732" cy="783344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>
                <a:solidFill>
                  <a:schemeClr val="bg1"/>
                </a:solidFill>
                <a:latin typeface="Calibri" panose="020F0502020204030204" pitchFamily="34" charset="0"/>
              </a:rPr>
              <a:t>Repository</a:t>
            </a: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999" y="2131362"/>
            <a:ext cx="637733" cy="722295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112" y="1421186"/>
            <a:ext cx="637733" cy="722295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 rot="574973">
            <a:off x="5083602" y="3946850"/>
            <a:ext cx="3517489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133" dirty="0">
                <a:latin typeface="Arial Black" panose="020B0A04020102020204" pitchFamily="34" charset="0"/>
              </a:rPr>
              <a:t>IMMEDIATE ACCESS</a:t>
            </a:r>
          </a:p>
        </p:txBody>
      </p:sp>
      <p:sp>
        <p:nvSpPr>
          <p:cNvPr id="67" name="TextBox 66"/>
          <p:cNvSpPr txBox="1"/>
          <p:nvPr/>
        </p:nvSpPr>
        <p:spPr>
          <a:xfrm rot="20340348">
            <a:off x="8087681" y="619426"/>
            <a:ext cx="2357284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667" dirty="0">
                <a:ln w="3175">
                  <a:solidFill>
                    <a:schemeClr val="bg1"/>
                  </a:solidFill>
                </a:ln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Publisher’s version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1569397" y="7249437"/>
            <a:ext cx="5076971" cy="609600"/>
          </a:xfrm>
          <a:prstGeom prst="roundRect">
            <a:avLst/>
          </a:prstGeom>
          <a:solidFill>
            <a:srgbClr val="FFDC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500" dirty="0">
                <a:solidFill>
                  <a:schemeClr val="tx1"/>
                </a:solidFill>
                <a:latin typeface="Arial Black" panose="020B0A04020102020204" pitchFamily="34" charset="0"/>
              </a:rPr>
              <a:t>Creative Common Licence</a:t>
            </a:r>
          </a:p>
        </p:txBody>
      </p:sp>
      <p:grpSp>
        <p:nvGrpSpPr>
          <p:cNvPr id="55" name="Group 54"/>
          <p:cNvGrpSpPr/>
          <p:nvPr/>
        </p:nvGrpSpPr>
        <p:grpSpPr>
          <a:xfrm>
            <a:off x="5592227" y="1999983"/>
            <a:ext cx="4701577" cy="2395469"/>
            <a:chOff x="5592227" y="1999983"/>
            <a:chExt cx="4701577" cy="2395469"/>
          </a:xfrm>
        </p:grpSpPr>
        <p:sp>
          <p:nvSpPr>
            <p:cNvPr id="56" name="Oval 55"/>
            <p:cNvSpPr/>
            <p:nvPr/>
          </p:nvSpPr>
          <p:spPr>
            <a:xfrm>
              <a:off x="7774669" y="3399221"/>
              <a:ext cx="2519135" cy="996231"/>
            </a:xfrm>
            <a:prstGeom prst="ellipse">
              <a:avLst/>
            </a:prstGeom>
            <a:solidFill>
              <a:srgbClr val="FF818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667" dirty="0" smtClean="0">
                  <a:solidFill>
                    <a:schemeClr val="tx1"/>
                  </a:solidFill>
                  <a:latin typeface="Calibri" panose="020F0502020204030204" pitchFamily="34" charset="0"/>
                </a:rPr>
                <a:t>Library consortium</a:t>
              </a:r>
              <a:endParaRPr lang="en-GB" sz="2667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7" name="Oval 56"/>
            <p:cNvSpPr/>
            <p:nvPr/>
          </p:nvSpPr>
          <p:spPr>
            <a:xfrm>
              <a:off x="6148267" y="2560714"/>
              <a:ext cx="2609160" cy="1216660"/>
            </a:xfrm>
            <a:prstGeom prst="ellipse">
              <a:avLst/>
            </a:prstGeom>
            <a:solidFill>
              <a:srgbClr val="EE4C4C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667" dirty="0">
                  <a:solidFill>
                    <a:schemeClr val="tx1"/>
                  </a:solidFill>
                  <a:latin typeface="Calibri" panose="020F0502020204030204" pitchFamily="34" charset="0"/>
                </a:rPr>
                <a:t>Research </a:t>
              </a:r>
              <a:r>
                <a:rPr lang="en-GB" sz="2667" dirty="0" smtClean="0">
                  <a:solidFill>
                    <a:schemeClr val="tx1"/>
                  </a:solidFill>
                  <a:latin typeface="Calibri" panose="020F0502020204030204" pitchFamily="34" charset="0"/>
                </a:rPr>
                <a:t>Institutions</a:t>
              </a:r>
              <a:endParaRPr lang="en-GB" sz="2667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592227" y="1999983"/>
              <a:ext cx="1488963" cy="1488963"/>
            </a:xfrm>
            <a:prstGeom prst="rect">
              <a:avLst/>
            </a:prstGeom>
          </p:spPr>
        </p:pic>
      </p:grpSp>
      <p:cxnSp>
        <p:nvCxnSpPr>
          <p:cNvPr id="43" name="Curved Connector 42"/>
          <p:cNvCxnSpPr>
            <a:stCxn id="2" idx="2"/>
            <a:endCxn id="45" idx="0"/>
          </p:cNvCxnSpPr>
          <p:nvPr/>
        </p:nvCxnSpPr>
        <p:spPr>
          <a:xfrm rot="10800000" flipV="1">
            <a:off x="4760003" y="1680961"/>
            <a:ext cx="5533800" cy="3137340"/>
          </a:xfrm>
          <a:prstGeom prst="curvedConnector2">
            <a:avLst/>
          </a:prstGeom>
          <a:ln w="2540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4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0702" y="1447821"/>
            <a:ext cx="1199066" cy="1438112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 rot="20839613">
            <a:off x="4087578" y="2066220"/>
            <a:ext cx="3517489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n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ARTICLE PROCESSING CHARGES</a:t>
            </a:r>
          </a:p>
        </p:txBody>
      </p:sp>
      <p:pic>
        <p:nvPicPr>
          <p:cNvPr id="63" name="Picture 2" descr="Image result for zenodo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359" y="200757"/>
            <a:ext cx="1523463" cy="609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4" descr="Image result for opendoar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668" y="874622"/>
            <a:ext cx="1468913" cy="342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65" descr="Image result for open access logo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2" y="289673"/>
            <a:ext cx="670222" cy="1047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/>
          <p:cNvSpPr txBox="1"/>
          <p:nvPr/>
        </p:nvSpPr>
        <p:spPr>
          <a:xfrm rot="574973">
            <a:off x="5325036" y="445222"/>
            <a:ext cx="3517489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133" dirty="0">
                <a:latin typeface="Arial Black" panose="020B0A04020102020204" pitchFamily="34" charset="0"/>
              </a:rPr>
              <a:t>IMMEDIATE ACCESS</a:t>
            </a:r>
          </a:p>
        </p:txBody>
      </p:sp>
      <p:pic>
        <p:nvPicPr>
          <p:cNvPr id="69" name="Picture 68" descr="Image result for open access logo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8592" y="4744482"/>
            <a:ext cx="670222" cy="1047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2" descr="Image result for orbilu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3602" y="1307884"/>
            <a:ext cx="1111972" cy="456841"/>
          </a:xfrm>
          <a:prstGeom prst="round2DiagRect">
            <a:avLst>
              <a:gd name="adj1" fmla="val 16667"/>
              <a:gd name="adj2" fmla="val 0"/>
            </a:avLst>
          </a:prstGeom>
          <a:ln w="127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3967566" y="8420918"/>
            <a:ext cx="9932777" cy="376237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1800" b="0" i="0" spc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 smtClean="0"/>
              <a:t>‘Myths and Realities around Open Access' – FNR Open Access Fund information session – 01/03/2018</a:t>
            </a:r>
            <a:endParaRPr lang="en-US" dirty="0"/>
          </a:p>
        </p:txBody>
      </p:sp>
      <p:sp>
        <p:nvSpPr>
          <p:cNvPr id="54" name="Rectangle 53"/>
          <p:cNvSpPr/>
          <p:nvPr/>
        </p:nvSpPr>
        <p:spPr>
          <a:xfrm>
            <a:off x="3967566" y="8760648"/>
            <a:ext cx="106298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1" dirty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Share and reuse by citing: Jonathan England, 2017, </a:t>
            </a:r>
            <a:r>
              <a:rPr lang="en-GB" sz="1600" b="1" dirty="0" smtClean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  <a:hlinkClick r:id="rId15"/>
              </a:rPr>
              <a:t>https://doi.org/</a:t>
            </a:r>
            <a:r>
              <a:rPr lang="en-GB" sz="1600" b="1" dirty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  <a:hlinkClick r:id="rId15"/>
              </a:rPr>
              <a:t>10.5281/zenodo.1189190</a:t>
            </a:r>
            <a:r>
              <a:rPr lang="en-GB" sz="1600" b="1" dirty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GB" sz="1600" b="1" dirty="0" smtClean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under CC-BY 4.0 International</a:t>
            </a:r>
            <a:endParaRPr lang="en-GB" sz="1600" b="1" dirty="0">
              <a:solidFill>
                <a:schemeClr val="bg2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14122093" y="7668618"/>
            <a:ext cx="20852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fr-LU" sz="12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Images</a:t>
            </a:r>
            <a:r>
              <a:rPr lang="fr-L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GB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Nick Kim, </a:t>
            </a: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  <a:hlinkClick r:id="rId16"/>
              </a:rPr>
              <a:t>Science and Ink</a:t>
            </a: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418805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" dur="indefinite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5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6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8" dur="indefinite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9" dur="indefinite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7" dur="indefinite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8" dur="indefinite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2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5" dur="indefinite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6" dur="indefinite"/>
                                        <p:tgtEl>
                                          <p:spTgt spid="2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8" dur="indefinite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9" dur="indefinite"/>
                                        <p:tgtEl>
                                          <p:spTgt spid="2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1" dur="indefinite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2" dur="indefinite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4" dur="indefinite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5" dur="indefinite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7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8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0" dur="indefinite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1" dur="indefinite"/>
                                        <p:tgtEl>
                                          <p:spTgt spid="2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3" dur="indefinite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4" dur="indefinite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6" dur="indefinite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7" dur="indefinite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9" dur="indefinite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0" dur="indefinite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2" dur="indefinite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3" dur="indefinite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5" dur="indefinite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6" dur="indefinite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4" dur="indefinite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5" dur="indefinite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7" dur="indefinite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8" dur="indefinite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0" dur="indefinite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1" dur="indefinite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3" dur="indefinite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4" dur="indefinite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6" dur="indefinite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7" dur="indefinite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animBg="1"/>
      <p:bldP spid="4" grpId="1" animBg="1"/>
      <p:bldP spid="15" grpId="1" animBg="1"/>
      <p:bldP spid="16" grpId="1" animBg="1"/>
      <p:bldP spid="21" grpId="1" animBg="1"/>
      <p:bldP spid="58" grpId="1" animBg="1"/>
      <p:bldP spid="59" grpId="1" animBg="1"/>
      <p:bldP spid="65" grpId="0"/>
      <p:bldP spid="65" grpId="1"/>
      <p:bldP spid="67" grpId="0"/>
      <p:bldP spid="67" grpId="1"/>
      <p:bldP spid="51" grpId="0" animBg="1"/>
      <p:bldP spid="51" grpId="1" animBg="1"/>
      <p:bldP spid="52" grpId="0"/>
      <p:bldP spid="48" grpId="0"/>
      <p:bldP spid="48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Image result for creativecommon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8980" y="2935770"/>
            <a:ext cx="2374767" cy="237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771904" y="8005026"/>
            <a:ext cx="115905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222222"/>
                </a:solidFill>
                <a:latin typeface="Arial" panose="020B0604020202020204" pitchFamily="34" charset="0"/>
              </a:rPr>
              <a:t>From: </a:t>
            </a:r>
            <a:r>
              <a:rPr lang="en-US" sz="1800" u="sng" dirty="0">
                <a:solidFill>
                  <a:srgbClr val="2F5D7C"/>
                </a:solidFill>
                <a:latin typeface="Arial" panose="020B0604020202020204" pitchFamily="34" charset="0"/>
                <a:hlinkClick r:id="rId3"/>
              </a:rPr>
              <a:t>How To Attribute Creative Commons Photos</a:t>
            </a:r>
            <a:r>
              <a:rPr lang="en-US" sz="1800" dirty="0">
                <a:solidFill>
                  <a:srgbClr val="222222"/>
                </a:solidFill>
                <a:latin typeface="Arial" panose="020B0604020202020204" pitchFamily="34" charset="0"/>
              </a:rPr>
              <a:t> by </a:t>
            </a:r>
            <a:r>
              <a:rPr lang="en-US" sz="1800" u="sng" dirty="0" err="1">
                <a:solidFill>
                  <a:srgbClr val="2F5D7C"/>
                </a:solidFill>
                <a:latin typeface="Arial" panose="020B0604020202020204" pitchFamily="34" charset="0"/>
                <a:hlinkClick r:id="rId4"/>
              </a:rPr>
              <a:t>Foter</a:t>
            </a:r>
            <a:endParaRPr lang="en-GB" sz="1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85" y="241281"/>
            <a:ext cx="9906789" cy="7772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05774" y="375139"/>
            <a:ext cx="1385805" cy="13858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05773" y="1720219"/>
            <a:ext cx="1385805" cy="1385805"/>
          </a:xfrm>
          <a:prstGeom prst="rect">
            <a:avLst/>
          </a:prstGeom>
        </p:spPr>
      </p:pic>
      <p:sp>
        <p:nvSpPr>
          <p:cNvPr id="9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3967566" y="8420918"/>
            <a:ext cx="9932777" cy="376237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1800" b="0" i="0" spc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 smtClean="0"/>
              <a:t>‘Myths and Realities around Open Access' – FNR Open Access Fund information session – 01/03/2018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967566" y="8760648"/>
            <a:ext cx="106298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1" dirty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Share and reuse by citing: Jonathan England, 2017, </a:t>
            </a:r>
            <a:r>
              <a:rPr lang="en-GB" sz="1600" b="1" dirty="0" smtClean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  <a:hlinkClick r:id="rId7"/>
              </a:rPr>
              <a:t>https://doi.org/</a:t>
            </a:r>
            <a:r>
              <a:rPr lang="en-GB" sz="1600" b="1" dirty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  <a:hlinkClick r:id="rId7"/>
              </a:rPr>
              <a:t>10.5281/zenodo.1189190</a:t>
            </a:r>
            <a:r>
              <a:rPr lang="en-GB" sz="1600" b="1" dirty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GB" sz="1600" b="1" dirty="0" smtClean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under CC-BY 4.0 International</a:t>
            </a:r>
            <a:endParaRPr lang="en-GB" sz="1600" b="1" dirty="0">
              <a:solidFill>
                <a:schemeClr val="bg2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23027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1" y="1779635"/>
            <a:ext cx="11034584" cy="2539157"/>
          </a:xfrm>
        </p:spPr>
        <p:txBody>
          <a:bodyPr/>
          <a:lstStyle/>
          <a:p>
            <a:pPr algn="ctr"/>
            <a:r>
              <a:rPr lang="fr-LU" dirty="0" smtClean="0"/>
              <a:t>Reality </a:t>
            </a:r>
            <a:r>
              <a:rPr lang="fr-LU" dirty="0"/>
              <a:t>3</a:t>
            </a:r>
            <a:endParaRPr lang="en-GB" dirty="0"/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10813079" y="530616"/>
            <a:ext cx="4756844" cy="2848344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 anchor="ctr" anchorCtr="0">
            <a:noAutofit/>
          </a:bodyPr>
          <a:lstStyle>
            <a:lvl1pPr marL="0" marR="0" indent="0" algn="l" defTabSz="547660" rtl="0" eaLnBrk="1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22799" b="1" i="0" u="none" strike="noStrike" cap="none" spc="-300" baseline="0">
                <a:ln>
                  <a:noFill/>
                </a:ln>
                <a:solidFill>
                  <a:schemeClr val="accent1"/>
                </a:solidFill>
                <a:uFillTx/>
                <a:latin typeface="Calibri" charset="0"/>
                <a:ea typeface="Calibri" charset="0"/>
                <a:cs typeface="Calibri" charset="0"/>
                <a:sym typeface="Helvetica Light"/>
              </a:defRPr>
            </a:lvl1pPr>
            <a:lvl2pPr marL="444478" marR="0" indent="0" algn="l" defTabSz="547660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1284047" marR="0" indent="-395091" algn="l" defTabSz="547660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1728523" marR="0" indent="-395091" algn="l" defTabSz="547660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1777912" marR="0" indent="0" algn="ctr" defTabSz="547660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5200" b="1" i="0" u="none" strike="noStrike" cap="none" spc="-51" baseline="0">
                <a:ln>
                  <a:noFill/>
                </a:ln>
                <a:solidFill>
                  <a:srgbClr val="2D3293"/>
                </a:solidFill>
                <a:uFillTx/>
                <a:latin typeface="Open Sans" charset="0"/>
                <a:ea typeface="Open Sans" charset="0"/>
                <a:cs typeface="Open Sans" charset="0"/>
                <a:sym typeface="Helvetica Light"/>
              </a:defRPr>
            </a:lvl5pPr>
            <a:lvl6pPr marL="2617480" marR="0" indent="-395091" algn="l" defTabSz="547660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3061958" marR="0" indent="-395091" algn="l" defTabSz="547660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3506435" marR="0" indent="-395091" algn="l" defTabSz="547660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3950913" marR="0" indent="-395091" algn="l" defTabSz="547660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ctr"/>
            <a:r>
              <a:rPr lang="en-US" sz="5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Beware of predatory OA journals</a:t>
            </a:r>
            <a:endParaRPr lang="en-GB" sz="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/>
          <a:srcRect l="11651" t="26986" r="29170" b="42816"/>
          <a:stretch/>
        </p:blipFill>
        <p:spPr>
          <a:xfrm>
            <a:off x="408358" y="4318792"/>
            <a:ext cx="7966552" cy="228669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3539" y="5132656"/>
            <a:ext cx="2961328" cy="2885949"/>
          </a:xfrm>
          <a:prstGeom prst="rect">
            <a:avLst/>
          </a:prstGeom>
        </p:spPr>
      </p:pic>
      <p:pic>
        <p:nvPicPr>
          <p:cNvPr id="19" name="Picture 2" descr="Image result for publish or peris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4867" y="5634296"/>
            <a:ext cx="4736193" cy="2052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9061411" y="4286675"/>
            <a:ext cx="650851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Publish or Perish</a:t>
            </a:r>
          </a:p>
        </p:txBody>
      </p:sp>
      <p:sp>
        <p:nvSpPr>
          <p:cNvPr id="21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3967566" y="8420918"/>
            <a:ext cx="9932777" cy="376237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1800" b="0" i="0" spc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 smtClean="0"/>
              <a:t>‘Myths and Realities around Open Access' – FNR Open Access Fund information session – 01/03/2018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519923" y="6797943"/>
            <a:ext cx="6012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fr-LU" sz="1600" dirty="0" smtClean="0">
                <a:hlinkClick r:id="rId5"/>
              </a:rPr>
              <a:t>Link</a:t>
            </a:r>
            <a:endParaRPr lang="en-GB" sz="1600" dirty="0"/>
          </a:p>
        </p:txBody>
      </p:sp>
      <p:sp>
        <p:nvSpPr>
          <p:cNvPr id="12" name="Rectangle 11"/>
          <p:cNvSpPr/>
          <p:nvPr/>
        </p:nvSpPr>
        <p:spPr>
          <a:xfrm>
            <a:off x="3967566" y="8760648"/>
            <a:ext cx="106298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1" dirty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Share and reuse by citing: Jonathan England, 2017, </a:t>
            </a:r>
            <a:r>
              <a:rPr lang="en-GB" sz="1600" b="1" dirty="0" smtClean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  <a:hlinkClick r:id="rId6"/>
              </a:rPr>
              <a:t>https://doi.org/</a:t>
            </a:r>
            <a:r>
              <a:rPr lang="en-GB" sz="1600" b="1" dirty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  <a:hlinkClick r:id="rId6"/>
              </a:rPr>
              <a:t>10.5281/zenodo.1189190</a:t>
            </a:r>
            <a:r>
              <a:rPr lang="en-GB" sz="1600" b="1" dirty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GB" sz="1600" b="1" dirty="0" smtClean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under CC-BY 4.0 International</a:t>
            </a:r>
            <a:endParaRPr lang="en-GB" sz="1600" b="1" dirty="0">
              <a:solidFill>
                <a:schemeClr val="bg2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3770864" y="7695439"/>
            <a:ext cx="24851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fr-LU" sz="12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Images</a:t>
            </a:r>
            <a:r>
              <a:rPr lang="fr-L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GB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PhD Comics, </a:t>
            </a: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Publish or Perish</a:t>
            </a:r>
            <a:endParaRPr lang="en-GB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Hagen, 2008, </a:t>
            </a: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CartoonStock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620353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upload.wikimedia.org/wikipedia/commons/9/9c/Open_Science_-_Prinzipie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738" y="2869258"/>
            <a:ext cx="7524751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14033408" y="3752569"/>
            <a:ext cx="554831" cy="2520000"/>
          </a:xfrm>
          <a:prstGeom prst="roundRect">
            <a:avLst>
              <a:gd name="adj" fmla="val 28255"/>
            </a:avLst>
          </a:prstGeom>
          <a:solidFill>
            <a:srgbClr val="FFFF00">
              <a:alpha val="49804"/>
            </a:srgbClr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LU" dirty="0" smtClean="0"/>
              <a:t>OPEN SCIENCE</a:t>
            </a:r>
            <a:endParaRPr lang="en-GB" dirty="0"/>
          </a:p>
        </p:txBody>
      </p:sp>
      <p:pic>
        <p:nvPicPr>
          <p:cNvPr id="20482" name="Picture 2" descr="Image result for open scien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2" y="1869799"/>
            <a:ext cx="5098597" cy="382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470270" y="6527382"/>
            <a:ext cx="703191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free unrestricted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online access to peer-reviewed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research publications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484" name="Picture 4" descr="Image result for open access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6464" y="5378667"/>
            <a:ext cx="498245" cy="778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Image result for open access 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553" y="6069971"/>
            <a:ext cx="1133102" cy="1771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84221" y="7212942"/>
            <a:ext cx="245444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fr-LU" sz="1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Images</a:t>
            </a:r>
            <a:r>
              <a:rPr lang="fr-L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GB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ko-KR" altLang="en-US" sz="1000" dirty="0">
                <a:latin typeface="Arial" panose="020B0604020202020204" pitchFamily="34" charset="0"/>
                <a:cs typeface="Arial" panose="020B0604020202020204" pitchFamily="34" charset="0"/>
              </a:rPr>
              <a:t>지우 황</a:t>
            </a:r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Flikr</a:t>
            </a:r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, CC-BY 2.0 </a:t>
            </a:r>
          </a:p>
          <a:p>
            <a:pPr algn="l"/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Andreas E. </a:t>
            </a:r>
            <a:r>
              <a:rPr lang="en-GB" sz="1000" dirty="0" err="1">
                <a:latin typeface="Arial" panose="020B0604020202020204" pitchFamily="34" charset="0"/>
                <a:cs typeface="Arial" panose="020B0604020202020204" pitchFamily="34" charset="0"/>
              </a:rPr>
              <a:t>Neuhold</a:t>
            </a:r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Wikimedia Commons</a:t>
            </a:r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, CC-BY 3.0 </a:t>
            </a: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3967566" y="8420918"/>
            <a:ext cx="9932777" cy="376237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1800" b="0" i="0" spc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 smtClean="0"/>
              <a:t>‘Myths and Realities around Open Access' – FNR Open Access Fund information session – 01/03/2018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3967566" y="8760648"/>
            <a:ext cx="106298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1" dirty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Share and reuse by citing: Jonathan England, 2017, </a:t>
            </a:r>
            <a:r>
              <a:rPr lang="en-GB" sz="1600" b="1" dirty="0" smtClean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  <a:hlinkClick r:id="rId8"/>
              </a:rPr>
              <a:t>https://doi.org/</a:t>
            </a:r>
            <a:r>
              <a:rPr lang="en-GB" sz="1600" b="1" dirty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  <a:hlinkClick r:id="rId8"/>
              </a:rPr>
              <a:t>10.5281/zenodo.1189190</a:t>
            </a:r>
            <a:r>
              <a:rPr lang="en-GB" sz="1600" b="1" dirty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GB" sz="1600" b="1" dirty="0" smtClean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under CC-BY 4.0 International</a:t>
            </a:r>
            <a:endParaRPr lang="en-GB" sz="1600" b="1" dirty="0">
              <a:solidFill>
                <a:schemeClr val="bg2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62452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26515" t="9452" r="26568" b="31492"/>
          <a:stretch/>
        </p:blipFill>
        <p:spPr>
          <a:xfrm>
            <a:off x="877026" y="1072897"/>
            <a:ext cx="8285198" cy="586616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461143" y="734343"/>
            <a:ext cx="55976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 smtClean="0">
                <a:hlinkClick r:id="rId3"/>
              </a:rPr>
              <a:t>Link</a:t>
            </a:r>
            <a:endParaRPr lang="en-GB" sz="1600" dirty="0"/>
          </a:p>
        </p:txBody>
      </p:sp>
      <p:sp>
        <p:nvSpPr>
          <p:cNvPr id="12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3967566" y="8420918"/>
            <a:ext cx="9932777" cy="376237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1800" b="0" i="0" spc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 smtClean="0"/>
              <a:t>‘Myths and Realities around Open Access' – FNR Open Access Fund information session – 01/03/2018</a:t>
            </a:r>
            <a:endParaRPr lang="en-US" dirty="0"/>
          </a:p>
        </p:txBody>
      </p:sp>
      <p:pic>
        <p:nvPicPr>
          <p:cNvPr id="16" name="Picture 18" descr="Image result for think check submi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7025" y="2232945"/>
            <a:ext cx="4992644" cy="3860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967566" y="8760648"/>
            <a:ext cx="106298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1" dirty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Share and reuse by citing: Jonathan England, 2017, </a:t>
            </a:r>
            <a:r>
              <a:rPr lang="en-GB" sz="1600" b="1" dirty="0" smtClean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  <a:hlinkClick r:id="rId5"/>
              </a:rPr>
              <a:t>https://doi.org/</a:t>
            </a:r>
            <a:r>
              <a:rPr lang="en-GB" sz="1600" b="1" dirty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  <a:hlinkClick r:id="rId5"/>
              </a:rPr>
              <a:t>10.5281/zenodo.1189190</a:t>
            </a:r>
            <a:r>
              <a:rPr lang="en-GB" sz="1600" b="1" dirty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GB" sz="1600" b="1" dirty="0" smtClean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under CC-BY 4.0 International</a:t>
            </a:r>
            <a:endParaRPr lang="en-GB" sz="1600" b="1" dirty="0">
              <a:solidFill>
                <a:schemeClr val="bg2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013560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044832" y="-217690"/>
            <a:ext cx="13993341" cy="5436228"/>
          </a:xfrm>
        </p:spPr>
        <p:txBody>
          <a:bodyPr>
            <a:normAutofit/>
          </a:bodyPr>
          <a:lstStyle/>
          <a:p>
            <a:pPr algn="ctr"/>
            <a:r>
              <a:rPr lang="fr-LU" dirty="0" smtClean="0">
                <a:solidFill>
                  <a:srgbClr val="2D3293"/>
                </a:solidFill>
              </a:rPr>
              <a:t>Minimum for Open Access</a:t>
            </a:r>
          </a:p>
          <a:p>
            <a:pPr algn="ctr"/>
            <a:r>
              <a:rPr lang="fr-LU" dirty="0" smtClean="0">
                <a:solidFill>
                  <a:srgbClr val="2D3293"/>
                </a:solidFill>
              </a:rPr>
              <a:t>=</a:t>
            </a:r>
          </a:p>
          <a:p>
            <a:pPr algn="ctr"/>
            <a:r>
              <a:rPr lang="fr-LU" dirty="0" smtClean="0">
                <a:solidFill>
                  <a:srgbClr val="87CC60"/>
                </a:solidFill>
              </a:rPr>
              <a:t>SELF-ARCHIVING</a:t>
            </a:r>
            <a:endParaRPr lang="en-GB" dirty="0">
              <a:solidFill>
                <a:srgbClr val="87CC6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75EA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237" y="5314866"/>
            <a:ext cx="1592385" cy="2487884"/>
          </a:xfrm>
          <a:prstGeom prst="rect">
            <a:avLst/>
          </a:prstGeom>
        </p:spPr>
      </p:pic>
      <p:sp>
        <p:nvSpPr>
          <p:cNvPr id="1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659429" y="5706192"/>
            <a:ext cx="10628185" cy="1705232"/>
          </a:xfrm>
        </p:spPr>
        <p:txBody>
          <a:bodyPr>
            <a:normAutofit/>
          </a:bodyPr>
          <a:lstStyle/>
          <a:p>
            <a:pPr algn="ctr"/>
            <a:r>
              <a:rPr lang="fr-LU" sz="5000" dirty="0" smtClean="0">
                <a:solidFill>
                  <a:srgbClr val="2D32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fr-LU" sz="5000" dirty="0" err="1" smtClean="0">
                <a:solidFill>
                  <a:srgbClr val="2D32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deposit</a:t>
            </a:r>
            <a:r>
              <a:rPr lang="fr-LU" sz="5000" dirty="0" smtClean="0">
                <a:solidFill>
                  <a:srgbClr val="2D32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a </a:t>
            </a:r>
            <a:r>
              <a:rPr lang="fr-LU" sz="5000" dirty="0" err="1" smtClean="0">
                <a:solidFill>
                  <a:srgbClr val="2D32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suitable</a:t>
            </a:r>
            <a:r>
              <a:rPr lang="fr-LU" sz="5000" dirty="0" smtClean="0">
                <a:solidFill>
                  <a:srgbClr val="2D32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LU" sz="5000" dirty="0" err="1" smtClean="0">
                <a:solidFill>
                  <a:srgbClr val="2D32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repository</a:t>
            </a:r>
            <a:r>
              <a:rPr lang="fr-LU" sz="5000" dirty="0" smtClean="0">
                <a:solidFill>
                  <a:srgbClr val="2D32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(embargo </a:t>
            </a:r>
            <a:r>
              <a:rPr lang="fr-LU" sz="5000" dirty="0" err="1" smtClean="0">
                <a:solidFill>
                  <a:srgbClr val="2D32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period</a:t>
            </a:r>
            <a:r>
              <a:rPr lang="fr-LU" sz="5000" dirty="0" smtClean="0">
                <a:solidFill>
                  <a:srgbClr val="2D32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LU" sz="5000" dirty="0" err="1" smtClean="0">
                <a:solidFill>
                  <a:srgbClr val="2D32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</a:t>
            </a:r>
            <a:r>
              <a:rPr lang="fr-LU" sz="5000" dirty="0" smtClean="0">
                <a:solidFill>
                  <a:srgbClr val="2D32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LU" sz="5000" dirty="0" err="1" smtClean="0">
                <a:solidFill>
                  <a:srgbClr val="2D32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apply</a:t>
            </a:r>
            <a:r>
              <a:rPr lang="fr-LU" sz="5000" dirty="0" smtClean="0">
                <a:solidFill>
                  <a:srgbClr val="2D32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GB" sz="5000" dirty="0">
              <a:solidFill>
                <a:srgbClr val="87CC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9"/>
          <p:cNvSpPr txBox="1">
            <a:spLocks/>
          </p:cNvSpPr>
          <p:nvPr/>
        </p:nvSpPr>
        <p:spPr>
          <a:xfrm>
            <a:off x="3967566" y="8420918"/>
            <a:ext cx="9932777" cy="376237"/>
          </a:xfrm>
          <a:prstGeom prst="rect">
            <a:avLst/>
          </a:prstGeom>
        </p:spPr>
        <p:txBody>
          <a:bodyPr>
            <a:norm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Helvetica Light"/>
              </a:defRPr>
            </a:lvl1pPr>
            <a:lvl2pPr marL="0" marR="0" indent="2286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r>
              <a:rPr lang="en-US" smtClean="0"/>
              <a:t>‘Myths and Realities around Open Access' – FNR Open Access Fund information session – 01/03/2018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967566" y="8760648"/>
            <a:ext cx="106298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1" dirty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Share and reuse by citing: Jonathan England, 2017, </a:t>
            </a:r>
            <a:r>
              <a:rPr lang="en-GB" sz="1600" b="1" dirty="0" smtClean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  <a:hlinkClick r:id="rId4"/>
              </a:rPr>
              <a:t>https://doi.org/</a:t>
            </a:r>
            <a:r>
              <a:rPr lang="en-GB" sz="1600" b="1" dirty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  <a:hlinkClick r:id="rId4"/>
              </a:rPr>
              <a:t>10.5281/zenodo.1189190</a:t>
            </a:r>
            <a:r>
              <a:rPr lang="en-GB" sz="1600" b="1" dirty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GB" sz="1600" b="1" dirty="0" smtClean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under CC-BY 4.0 International</a:t>
            </a:r>
            <a:endParaRPr lang="en-GB" sz="1600" b="1" dirty="0">
              <a:solidFill>
                <a:schemeClr val="bg2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561276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711202" y="494270"/>
            <a:ext cx="12888913" cy="4089975"/>
          </a:xfrm>
        </p:spPr>
        <p:txBody>
          <a:bodyPr/>
          <a:lstStyle/>
          <a:p>
            <a:r>
              <a:rPr lang="fr-LU" dirty="0" smtClean="0"/>
              <a:t>‘Open Science’ </a:t>
            </a:r>
            <a:r>
              <a:rPr lang="fr-LU" dirty="0" err="1" smtClean="0"/>
              <a:t>is</a:t>
            </a:r>
            <a:r>
              <a:rPr lang="fr-LU" dirty="0" smtClean="0"/>
              <a:t> </a:t>
            </a:r>
            <a:r>
              <a:rPr lang="fr-LU" dirty="0" err="1" smtClean="0"/>
              <a:t>just</a:t>
            </a:r>
            <a:r>
              <a:rPr lang="fr-LU" dirty="0" smtClean="0"/>
              <a:t> ‘Science’ 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3"/>
          </p:nvPr>
        </p:nvSpPr>
        <p:spPr>
          <a:xfrm>
            <a:off x="7933039" y="4752285"/>
            <a:ext cx="7846539" cy="2203351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360000" tIns="180000" rIns="360000" bIns="180000"/>
          <a:lstStyle/>
          <a:p>
            <a:pPr algn="just" fontAlgn="base"/>
            <a:r>
              <a:rPr lang="en-US" sz="3000" b="0" i="0" spc="-15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Open science describes the practice of carrying out scientific research in a  completely transparent manner, and making the results of that research available to everyone. Isn’t that just ‘science</a:t>
            </a:r>
            <a:r>
              <a:rPr lang="en-US" sz="3000" b="0" i="0" spc="-15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’?</a:t>
            </a:r>
            <a:endParaRPr lang="en-US" sz="3000" b="0" i="0" spc="-15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905" y="4354741"/>
            <a:ext cx="1199538" cy="10276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4733039" y="6597358"/>
            <a:ext cx="815797" cy="69889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330884" y="7212398"/>
            <a:ext cx="9050847" cy="3977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</a:pPr>
            <a:r>
              <a:rPr lang="en-GB" sz="2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Mick Watson, Genome Biology </a:t>
            </a:r>
            <a:r>
              <a:rPr lang="en-GB" sz="20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2015, </a:t>
            </a:r>
            <a:r>
              <a:rPr lang="en-GB" sz="20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doi:10.1186/s13059-015-0669-2</a:t>
            </a:r>
            <a:endParaRPr lang="en-GB" sz="2000" dirty="0"/>
          </a:p>
        </p:txBody>
      </p:sp>
      <p:sp>
        <p:nvSpPr>
          <p:cNvPr id="9" name="Rectangle 8"/>
          <p:cNvSpPr/>
          <p:nvPr/>
        </p:nvSpPr>
        <p:spPr>
          <a:xfrm>
            <a:off x="3967566" y="8760648"/>
            <a:ext cx="106298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1" dirty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Share and reuse by citing: Jonathan England, 2017, </a:t>
            </a:r>
            <a:r>
              <a:rPr lang="en-GB" sz="1600" b="1" dirty="0" smtClean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  <a:hlinkClick r:id="rId3"/>
              </a:rPr>
              <a:t>https://doi.org/</a:t>
            </a:r>
            <a:r>
              <a:rPr lang="en-GB" sz="1600" b="1" dirty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  <a:hlinkClick r:id="rId3"/>
              </a:rPr>
              <a:t>10.5281/zenodo.1189190</a:t>
            </a:r>
            <a:r>
              <a:rPr lang="en-GB" sz="1600" b="1" dirty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GB" sz="1600" b="1" dirty="0" smtClean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under CC-BY 4.0 International</a:t>
            </a:r>
            <a:endParaRPr lang="en-GB" sz="1600" b="1" dirty="0">
              <a:solidFill>
                <a:schemeClr val="bg2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74987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fr-LU" dirty="0" smtClean="0"/>
              <a:t>Jonathan ENGLAND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4176060" y="7060077"/>
            <a:ext cx="7901640" cy="1517337"/>
          </a:xfrm>
        </p:spPr>
        <p:txBody>
          <a:bodyPr>
            <a:normAutofit/>
          </a:bodyPr>
          <a:lstStyle/>
          <a:p>
            <a:r>
              <a:rPr lang="fr-LU" dirty="0" smtClean="0">
                <a:hlinkClick r:id="rId2"/>
              </a:rPr>
              <a:t>jonathan.england@uni.lu</a:t>
            </a:r>
            <a:endParaRPr lang="fr-LU" dirty="0" smtClean="0"/>
          </a:p>
          <a:p>
            <a:pPr>
              <a:spcBef>
                <a:spcPts val="1200"/>
              </a:spcBef>
            </a:pPr>
            <a:r>
              <a:rPr lang="fr-LU" dirty="0" smtClean="0"/>
              <a:t>@</a:t>
            </a:r>
            <a:r>
              <a:rPr lang="fr-LU" dirty="0" err="1" smtClean="0"/>
              <a:t>jonatortue</a:t>
            </a:r>
            <a:endParaRPr lang="en-GB" dirty="0"/>
          </a:p>
        </p:txBody>
      </p:sp>
      <p:pic>
        <p:nvPicPr>
          <p:cNvPr id="4" name="Picture 2" descr="Image result for ask me about open acces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4088"/>
            <a:ext cx="3326418" cy="2784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7085323" y="8468048"/>
            <a:ext cx="41245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2400" spc="-151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0000-0001-6715-8628</a:t>
            </a:r>
          </a:p>
        </p:txBody>
      </p:sp>
      <p:pic>
        <p:nvPicPr>
          <p:cNvPr id="6" name="Picture 2" descr="Image result for orcid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118" y="8401504"/>
            <a:ext cx="583683" cy="58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707514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LU" dirty="0" smtClean="0"/>
              <a:t>FUNDERS’ OA MANDATES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8422" t="22266" r="38378" b="18593"/>
          <a:stretch/>
        </p:blipFill>
        <p:spPr>
          <a:xfrm>
            <a:off x="729067" y="976818"/>
            <a:ext cx="6647686" cy="511912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521035" y="6557240"/>
            <a:ext cx="12267605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2500" dirty="0">
                <a:hlinkClick r:id="rId3"/>
              </a:rPr>
              <a:t>https://www.fnr.lu/new-fnr-open-access-policy-funding-instrument</a:t>
            </a:r>
            <a:r>
              <a:rPr lang="en-GB" sz="2500" dirty="0" smtClean="0">
                <a:hlinkClick r:id="rId3"/>
              </a:rPr>
              <a:t>/</a:t>
            </a:r>
            <a:endParaRPr lang="en-GB" sz="2500" dirty="0" smtClean="0"/>
          </a:p>
          <a:p>
            <a:pPr algn="l"/>
            <a:r>
              <a:rPr lang="en-GB" sz="2500" dirty="0">
                <a:hlinkClick r:id="rId4"/>
              </a:rPr>
              <a:t>http://</a:t>
            </a:r>
            <a:r>
              <a:rPr lang="en-GB" sz="2500" dirty="0" smtClean="0">
                <a:hlinkClick r:id="rId4"/>
              </a:rPr>
              <a:t>storage.fnr.lu/index.php/s/9k72EH61fXGL9oX#pdfviewer</a:t>
            </a:r>
            <a:endParaRPr lang="en-GB" sz="2500" dirty="0" smtClean="0"/>
          </a:p>
          <a:p>
            <a:pPr algn="l"/>
            <a:r>
              <a:rPr lang="en-GB" sz="2500" dirty="0">
                <a:hlinkClick r:id="rId5"/>
              </a:rPr>
              <a:t>https://www.fnr.lu/funding-instruments/open-access-fund</a:t>
            </a:r>
            <a:r>
              <a:rPr lang="en-GB" sz="2500" dirty="0" smtClean="0">
                <a:hlinkClick r:id="rId5"/>
              </a:rPr>
              <a:t>/</a:t>
            </a:r>
            <a:endParaRPr lang="en-GB" sz="2500" dirty="0" smtClean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l="18251" t="25704" r="19244" b="5922"/>
          <a:stretch/>
        </p:blipFill>
        <p:spPr>
          <a:xfrm>
            <a:off x="8083296" y="1984842"/>
            <a:ext cx="7046976" cy="4336169"/>
          </a:xfrm>
          <a:prstGeom prst="rect">
            <a:avLst/>
          </a:prstGeom>
        </p:spPr>
      </p:pic>
      <p:sp>
        <p:nvSpPr>
          <p:cNvPr id="7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3967566" y="8420918"/>
            <a:ext cx="9932777" cy="376237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1800" b="0" i="0" spc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 smtClean="0"/>
              <a:t>‘Myths and Realities around Open Access' – FNR Open Access Fund information session – 01/03/2018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967566" y="8760648"/>
            <a:ext cx="106298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1" dirty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Share and reuse by citing: Jonathan England, 2017, </a:t>
            </a:r>
            <a:r>
              <a:rPr lang="en-GB" sz="1600" b="1" dirty="0" smtClean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  <a:hlinkClick r:id="rId7"/>
              </a:rPr>
              <a:t>https://doi.org/</a:t>
            </a:r>
            <a:r>
              <a:rPr lang="en-GB" sz="1600" b="1" dirty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  <a:hlinkClick r:id="rId7"/>
              </a:rPr>
              <a:t>10.5281/zenodo.1189190</a:t>
            </a:r>
            <a:r>
              <a:rPr lang="en-GB" sz="1600" b="1" dirty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GB" sz="1600" b="1" dirty="0" smtClean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under CC-BY 4.0 International</a:t>
            </a:r>
            <a:endParaRPr lang="en-GB" sz="1600" b="1" dirty="0">
              <a:solidFill>
                <a:schemeClr val="bg2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660385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10892801" y="5289325"/>
            <a:ext cx="4941673" cy="1824812"/>
          </a:xfrm>
        </p:spPr>
        <p:txBody>
          <a:bodyPr>
            <a:normAutofit fontScale="92500" lnSpcReduction="20000"/>
          </a:bodyPr>
          <a:lstStyle/>
          <a:p>
            <a:r>
              <a:rPr lang="fr-LU" dirty="0" err="1" smtClean="0"/>
              <a:t>Tax-payers</a:t>
            </a:r>
            <a:r>
              <a:rPr lang="fr-LU" dirty="0" smtClean="0"/>
              <a:t> are </a:t>
            </a:r>
            <a:r>
              <a:rPr lang="fr-LU" dirty="0" err="1" smtClean="0"/>
              <a:t>paying</a:t>
            </a:r>
            <a:r>
              <a:rPr lang="fr-LU" dirty="0" smtClean="0"/>
              <a:t> </a:t>
            </a:r>
            <a:r>
              <a:rPr lang="fr-LU" dirty="0" err="1" smtClean="0"/>
              <a:t>twice</a:t>
            </a:r>
            <a:r>
              <a:rPr lang="fr-LU" dirty="0" smtClean="0"/>
              <a:t> to </a:t>
            </a:r>
            <a:r>
              <a:rPr lang="fr-LU" dirty="0" err="1" smtClean="0"/>
              <a:t>access</a:t>
            </a:r>
            <a:r>
              <a:rPr lang="fr-LU" dirty="0" smtClean="0"/>
              <a:t> </a:t>
            </a:r>
            <a:r>
              <a:rPr lang="fr-LU" dirty="0" err="1" smtClean="0"/>
              <a:t>publicly-funded</a:t>
            </a:r>
            <a:r>
              <a:rPr lang="fr-LU" dirty="0" smtClean="0"/>
              <a:t> </a:t>
            </a:r>
            <a:r>
              <a:rPr lang="fr-LU" dirty="0" err="1" smtClean="0"/>
              <a:t>research</a:t>
            </a:r>
            <a:r>
              <a:rPr lang="fr-LU" dirty="0" smtClean="0"/>
              <a:t> outputs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1" y="1779635"/>
            <a:ext cx="11034584" cy="2539157"/>
          </a:xfrm>
        </p:spPr>
        <p:txBody>
          <a:bodyPr/>
          <a:lstStyle/>
          <a:p>
            <a:pPr algn="ctr"/>
            <a:r>
              <a:rPr lang="fr-LU" dirty="0" smtClean="0"/>
              <a:t>Reality 1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3147" y="368441"/>
            <a:ext cx="1199538" cy="10276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160460" y="3997365"/>
            <a:ext cx="815797" cy="698891"/>
          </a:xfrm>
          <a:prstGeom prst="rect">
            <a:avLst/>
          </a:prstGeom>
        </p:spPr>
      </p:pic>
      <p:sp>
        <p:nvSpPr>
          <p:cNvPr id="10" name="Text Placeholder 2"/>
          <p:cNvSpPr txBox="1">
            <a:spLocks/>
          </p:cNvSpPr>
          <p:nvPr/>
        </p:nvSpPr>
        <p:spPr>
          <a:xfrm>
            <a:off x="10589740" y="1449055"/>
            <a:ext cx="5386517" cy="2539157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 anchor="b" anchorCtr="0">
            <a:noAutofit/>
          </a:bodyPr>
          <a:lstStyle>
            <a:lvl1pPr marL="0" marR="0" indent="0" algn="l" defTabSz="547660" rtl="0" eaLnBrk="1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22799" b="1" i="0" u="none" strike="noStrike" cap="none" spc="-300" baseline="0">
                <a:ln>
                  <a:noFill/>
                </a:ln>
                <a:solidFill>
                  <a:schemeClr val="accent1"/>
                </a:solidFill>
                <a:uFillTx/>
                <a:latin typeface="Calibri" charset="0"/>
                <a:ea typeface="Calibri" charset="0"/>
                <a:cs typeface="Calibri" charset="0"/>
                <a:sym typeface="Helvetica Light"/>
              </a:defRPr>
            </a:lvl1pPr>
            <a:lvl2pPr marL="444478" marR="0" indent="0" algn="l" defTabSz="547660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1284047" marR="0" indent="-395091" algn="l" defTabSz="547660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1728523" marR="0" indent="-395091" algn="l" defTabSz="547660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1777912" marR="0" indent="0" algn="ctr" defTabSz="547660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5200" b="1" i="0" u="none" strike="noStrike" cap="none" spc="-51" baseline="0">
                <a:ln>
                  <a:noFill/>
                </a:ln>
                <a:solidFill>
                  <a:srgbClr val="2D3293"/>
                </a:solidFill>
                <a:uFillTx/>
                <a:latin typeface="Open Sans" charset="0"/>
                <a:ea typeface="Open Sans" charset="0"/>
                <a:cs typeface="Open Sans" charset="0"/>
                <a:sym typeface="Helvetica Light"/>
              </a:defRPr>
            </a:lvl5pPr>
            <a:lvl6pPr marL="2617480" marR="0" indent="-395091" algn="l" defTabSz="547660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3061958" marR="0" indent="-395091" algn="l" defTabSz="547660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3506435" marR="0" indent="-395091" algn="l" defTabSz="547660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3950913" marR="0" indent="-395091" algn="l" defTabSz="547660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ctr"/>
            <a:r>
              <a:rPr lang="en-US" sz="5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Yet another mandate! </a:t>
            </a:r>
          </a:p>
          <a:p>
            <a:pPr algn="ctr"/>
            <a:r>
              <a:rPr lang="en-US" sz="5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I want to publish wherever and however I want !</a:t>
            </a:r>
            <a:endParaRPr lang="en-GB" sz="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066" y="2376105"/>
            <a:ext cx="2004829" cy="2004829"/>
          </a:xfrm>
          <a:prstGeom prst="rect">
            <a:avLst/>
          </a:prstGeom>
        </p:spPr>
      </p:pic>
      <p:sp>
        <p:nvSpPr>
          <p:cNvPr id="12" name="Text Placeholder 1"/>
          <p:cNvSpPr txBox="1">
            <a:spLocks/>
          </p:cNvSpPr>
          <p:nvPr/>
        </p:nvSpPr>
        <p:spPr>
          <a:xfrm rot="20191321">
            <a:off x="12570352" y="3580988"/>
            <a:ext cx="1586573" cy="920390"/>
          </a:xfrm>
          <a:prstGeom prst="rect">
            <a:avLst/>
          </a:prstGeom>
        </p:spPr>
        <p:txBody>
          <a:bodyPr vert="horz" wrap="square" lIns="0" tIns="180000" rIns="0" bIns="0" rtlCol="0" anchor="t" anchorCtr="0">
            <a:noAutofit/>
          </a:bodyPr>
          <a:lstStyle>
            <a:lvl1pPr marL="0" marR="0" indent="0" algn="l" defTabSz="54766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4400" b="0" i="0" u="none" strike="noStrike" cap="none" spc="-151" baseline="0">
                <a:ln>
                  <a:noFill/>
                </a:ln>
                <a:solidFill>
                  <a:schemeClr val="accent6"/>
                </a:solidFill>
                <a:uFillTx/>
                <a:latin typeface="Calibri Light" charset="0"/>
                <a:ea typeface="Calibri Light" charset="0"/>
                <a:cs typeface="+mn-cs"/>
                <a:sym typeface="Helvetica Light"/>
              </a:defRPr>
            </a:lvl1pPr>
            <a:lvl2pPr marL="444478" marR="0" indent="0" algn="l" defTabSz="547660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1284047" marR="0" indent="-395091" algn="l" defTabSz="547660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1728523" marR="0" indent="-395091" algn="l" defTabSz="547660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1777912" marR="0" indent="0" algn="ctr" defTabSz="547660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5200" b="1" i="0" u="none" strike="noStrike" cap="none" spc="-51" baseline="0">
                <a:ln>
                  <a:noFill/>
                </a:ln>
                <a:solidFill>
                  <a:srgbClr val="2D3293"/>
                </a:solidFill>
                <a:uFillTx/>
                <a:latin typeface="Open Sans" charset="0"/>
                <a:ea typeface="Open Sans" charset="0"/>
                <a:cs typeface="Open Sans" charset="0"/>
                <a:sym typeface="Helvetica Light"/>
              </a:defRPr>
            </a:lvl5pPr>
            <a:lvl6pPr marL="2617480" marR="0" indent="-395091" algn="l" defTabSz="547660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3061958" marR="0" indent="-395091" algn="l" defTabSz="547660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3506435" marR="0" indent="-395091" algn="l" defTabSz="547660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3950913" marR="0" indent="-395091" algn="l" defTabSz="547660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r>
              <a:rPr lang="fr-LU" sz="5000" b="1" dirty="0" err="1" smtClean="0">
                <a:latin typeface="Calibri" panose="020F0502020204030204" pitchFamily="34" charset="0"/>
              </a:rPr>
              <a:t>Myth</a:t>
            </a:r>
            <a:endParaRPr lang="en-GB" sz="5000" b="1" dirty="0">
              <a:latin typeface="Calibri" panose="020F0502020204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07" y="4346810"/>
            <a:ext cx="10414553" cy="3457959"/>
          </a:xfrm>
          <a:prstGeom prst="rect">
            <a:avLst/>
          </a:prstGeom>
        </p:spPr>
      </p:pic>
      <p:sp>
        <p:nvSpPr>
          <p:cNvPr id="14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3967566" y="8420918"/>
            <a:ext cx="9932777" cy="376237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1800" b="0" i="0" spc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 smtClean="0"/>
              <a:t>‘Myths and Realities around Open Access' – FNR Open Access Fund information session – 01/03/2018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3967566" y="8760648"/>
            <a:ext cx="106298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1" dirty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Share and reuse by citing: Jonathan England, 2017, </a:t>
            </a:r>
            <a:r>
              <a:rPr lang="en-GB" sz="1600" b="1" dirty="0" smtClean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  <a:hlinkClick r:id="rId5"/>
              </a:rPr>
              <a:t>https://doi.org/</a:t>
            </a:r>
            <a:r>
              <a:rPr lang="en-GB" sz="1600" b="1" dirty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  <a:hlinkClick r:id="rId5"/>
              </a:rPr>
              <a:t>10.5281/zenodo.1189190</a:t>
            </a:r>
            <a:r>
              <a:rPr lang="en-GB" sz="1600" b="1" dirty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GB" sz="1600" b="1" dirty="0" smtClean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under CC-BY 4.0 International</a:t>
            </a:r>
            <a:endParaRPr lang="en-GB" sz="1600" b="1" dirty="0">
              <a:solidFill>
                <a:schemeClr val="bg2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07507" y="7768081"/>
            <a:ext cx="44198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>
                <a:solidFill>
                  <a:schemeClr val="tx1"/>
                </a:solidFill>
                <a:latin typeface="+mj-lt"/>
              </a:rPr>
              <a:t>Patrick </a:t>
            </a:r>
            <a:r>
              <a:rPr lang="en-GB" sz="1600" dirty="0" err="1" smtClean="0">
                <a:solidFill>
                  <a:schemeClr val="tx1"/>
                </a:solidFill>
                <a:latin typeface="+mj-lt"/>
              </a:rPr>
              <a:t>Hochstenbach</a:t>
            </a:r>
            <a:r>
              <a:rPr lang="en-GB" sz="1600" dirty="0" smtClean="0">
                <a:solidFill>
                  <a:schemeClr val="tx1"/>
                </a:solidFill>
                <a:latin typeface="+mj-lt"/>
              </a:rPr>
              <a:t>, “</a:t>
            </a:r>
            <a:r>
              <a:rPr lang="en-GB" sz="1600" dirty="0" smtClean="0">
                <a:solidFill>
                  <a:srgbClr val="6D6D6D"/>
                </a:solidFill>
                <a:latin typeface="+mj-lt"/>
                <a:hlinkClick r:id="rId6"/>
              </a:rPr>
              <a:t>Yes! I told you!</a:t>
            </a:r>
            <a:r>
              <a:rPr lang="en-GB" sz="1600" dirty="0" smtClean="0">
                <a:solidFill>
                  <a:schemeClr val="tx1"/>
                </a:solidFill>
                <a:latin typeface="+mj-lt"/>
              </a:rPr>
              <a:t>”, 2012 </a:t>
            </a:r>
            <a:endParaRPr lang="en-GB" sz="16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48726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10293804" y="1202759"/>
            <a:ext cx="2550469" cy="95640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700" dirty="0">
                <a:solidFill>
                  <a:schemeClr val="tx1"/>
                </a:solidFill>
                <a:latin typeface="Calibri" panose="020F0502020204030204" pitchFamily="34" charset="0"/>
              </a:rPr>
              <a:t>Researcher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0503363" y="3259228"/>
            <a:ext cx="3255453" cy="1154741"/>
            <a:chOff x="6486087" y="3138188"/>
            <a:chExt cx="2441590" cy="866056"/>
          </a:xfrm>
        </p:grpSpPr>
        <p:sp>
          <p:nvSpPr>
            <p:cNvPr id="11" name="Rounded Rectangle 10"/>
            <p:cNvSpPr/>
            <p:nvPr/>
          </p:nvSpPr>
          <p:spPr>
            <a:xfrm>
              <a:off x="6757874" y="3547044"/>
              <a:ext cx="2169803" cy="457200"/>
            </a:xfrm>
            <a:prstGeom prst="round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000" dirty="0">
                  <a:latin typeface="Calibri" panose="020F0502020204030204" pitchFamily="34" charset="0"/>
                </a:rPr>
                <a:t>Manuscript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6087" y="3138188"/>
              <a:ext cx="760597" cy="760597"/>
            </a:xfrm>
            <a:prstGeom prst="rect">
              <a:avLst/>
            </a:prstGeom>
          </p:spPr>
        </p:pic>
      </p:grpSp>
      <p:sp>
        <p:nvSpPr>
          <p:cNvPr id="13" name="Rounded Rectangle 12"/>
          <p:cNvSpPr/>
          <p:nvPr/>
        </p:nvSpPr>
        <p:spPr>
          <a:xfrm>
            <a:off x="10865746" y="2079866"/>
            <a:ext cx="2893071" cy="60960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>
                <a:solidFill>
                  <a:schemeClr val="tx1"/>
                </a:solidFill>
                <a:latin typeface="Calibri" panose="020F0502020204030204" pitchFamily="34" charset="0"/>
              </a:rPr>
              <a:t>Research project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237369" y="6156960"/>
            <a:ext cx="3033121" cy="1742491"/>
          </a:xfrm>
          <a:prstGeom prst="rect">
            <a:avLst/>
          </a:prstGeom>
          <a:solidFill>
            <a:srgbClr val="C5E0B4"/>
          </a:solidFill>
          <a:ln w="25400" cmpd="sng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lang="en-GB" sz="2667" b="1" dirty="0">
                <a:solidFill>
                  <a:schemeClr val="tx1"/>
                </a:solidFill>
              </a:rPr>
              <a:t>Journal</a:t>
            </a:r>
          </a:p>
        </p:txBody>
      </p:sp>
      <p:sp>
        <p:nvSpPr>
          <p:cNvPr id="15" name="Oval 14"/>
          <p:cNvSpPr/>
          <p:nvPr/>
        </p:nvSpPr>
        <p:spPr>
          <a:xfrm>
            <a:off x="8470206" y="6674224"/>
            <a:ext cx="2395540" cy="956401"/>
          </a:xfrm>
          <a:prstGeom prst="ellipse">
            <a:avLst/>
          </a:prstGeom>
          <a:solidFill>
            <a:srgbClr val="009A4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700" dirty="0">
                <a:latin typeface="Calibri" panose="020F0502020204030204" pitchFamily="34" charset="0"/>
              </a:rPr>
              <a:t>Journal editors</a:t>
            </a:r>
          </a:p>
        </p:txBody>
      </p:sp>
      <p:sp>
        <p:nvSpPr>
          <p:cNvPr id="16" name="Oval 15"/>
          <p:cNvSpPr/>
          <p:nvPr/>
        </p:nvSpPr>
        <p:spPr>
          <a:xfrm>
            <a:off x="11499982" y="6685202"/>
            <a:ext cx="2395540" cy="956401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700" dirty="0">
                <a:latin typeface="Calibri" panose="020F0502020204030204" pitchFamily="34" charset="0"/>
              </a:rPr>
              <a:t>Reviewers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407521" y="4083790"/>
            <a:ext cx="5420497" cy="396773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r>
              <a:rPr lang="en-GB" sz="2667" b="1" dirty="0">
                <a:solidFill>
                  <a:schemeClr val="tx1"/>
                </a:solidFill>
              </a:rPr>
              <a:t>Publisher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3726657" y="6405091"/>
            <a:ext cx="2893071" cy="609600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>
                <a:latin typeface="Calibri" panose="020F0502020204030204" pitchFamily="34" charset="0"/>
              </a:rPr>
              <a:t>Copy-editing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1623224" y="4610003"/>
            <a:ext cx="5023144" cy="1619037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GB" sz="3000" dirty="0">
                <a:latin typeface="Calibri" panose="020F0502020204030204" pitchFamily="34" charset="0"/>
              </a:rPr>
              <a:t>Article published</a:t>
            </a:r>
          </a:p>
        </p:txBody>
      </p:sp>
      <p:sp>
        <p:nvSpPr>
          <p:cNvPr id="20" name="Oval 19"/>
          <p:cNvSpPr/>
          <p:nvPr/>
        </p:nvSpPr>
        <p:spPr>
          <a:xfrm>
            <a:off x="2577331" y="2356493"/>
            <a:ext cx="2395540" cy="956401"/>
          </a:xfrm>
          <a:prstGeom prst="ellipse">
            <a:avLst/>
          </a:prstGeom>
          <a:solidFill>
            <a:srgbClr val="00B0F0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667" dirty="0"/>
              <a:t>Public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" t="1169" r="750" b="11456"/>
          <a:stretch/>
        </p:blipFill>
        <p:spPr>
          <a:xfrm>
            <a:off x="12275350" y="5281222"/>
            <a:ext cx="2303329" cy="1607485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5902189" y="1148081"/>
            <a:ext cx="2803359" cy="95640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700" dirty="0">
                <a:solidFill>
                  <a:schemeClr val="tx1"/>
                </a:solidFill>
                <a:latin typeface="Calibri" panose="020F0502020204030204" pitchFamily="34" charset="0"/>
              </a:rPr>
              <a:t>Government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3313469" y="4818300"/>
            <a:ext cx="2893071" cy="6096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>
                <a:solidFill>
                  <a:schemeClr val="tx1"/>
                </a:solidFill>
                <a:latin typeface="Calibri" panose="020F0502020204030204" pitchFamily="34" charset="0"/>
              </a:rPr>
              <a:t>Read article</a:t>
            </a:r>
          </a:p>
        </p:txBody>
      </p:sp>
      <p:cxnSp>
        <p:nvCxnSpPr>
          <p:cNvPr id="30" name="Straight Arrow Connector 29"/>
          <p:cNvCxnSpPr>
            <a:stCxn id="13" idx="2"/>
            <a:endCxn id="11" idx="0"/>
          </p:cNvCxnSpPr>
          <p:nvPr/>
        </p:nvCxnSpPr>
        <p:spPr>
          <a:xfrm>
            <a:off x="12312281" y="2689461"/>
            <a:ext cx="0" cy="1114907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1" name="Curved Connector 30"/>
          <p:cNvCxnSpPr>
            <a:stCxn id="11" idx="2"/>
            <a:endCxn id="15" idx="0"/>
          </p:cNvCxnSpPr>
          <p:nvPr/>
        </p:nvCxnSpPr>
        <p:spPr>
          <a:xfrm rot="5400000">
            <a:off x="9860003" y="4221945"/>
            <a:ext cx="2260253" cy="2644305"/>
          </a:xfrm>
          <a:prstGeom prst="curvedConnector3">
            <a:avLst/>
          </a:prstGeom>
          <a:ln w="76200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2" name="Curved Connector 31"/>
          <p:cNvCxnSpPr>
            <a:stCxn id="15" idx="5"/>
            <a:endCxn id="16" idx="3"/>
          </p:cNvCxnSpPr>
          <p:nvPr/>
        </p:nvCxnSpPr>
        <p:spPr>
          <a:xfrm rot="16200000" flipH="1">
            <a:off x="11177373" y="6828116"/>
            <a:ext cx="10979" cy="1335873"/>
          </a:xfrm>
          <a:prstGeom prst="curvedConnector3">
            <a:avLst>
              <a:gd name="adj1" fmla="val 2501287"/>
            </a:avLst>
          </a:prstGeom>
          <a:ln w="76200">
            <a:headEnd type="triangle"/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3" name="Curved Connector 32"/>
          <p:cNvCxnSpPr>
            <a:stCxn id="14" idx="1"/>
            <a:endCxn id="17" idx="3"/>
          </p:cNvCxnSpPr>
          <p:nvPr/>
        </p:nvCxnSpPr>
        <p:spPr>
          <a:xfrm rot="10800000">
            <a:off x="6828018" y="6067658"/>
            <a:ext cx="1409351" cy="960548"/>
          </a:xfrm>
          <a:prstGeom prst="curvedConnector3">
            <a:avLst/>
          </a:prstGeom>
          <a:ln w="76200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4" name="Curved Connector 33"/>
          <p:cNvCxnSpPr>
            <a:stCxn id="20" idx="5"/>
          </p:cNvCxnSpPr>
          <p:nvPr/>
        </p:nvCxnSpPr>
        <p:spPr>
          <a:xfrm rot="16200000" flipH="1">
            <a:off x="4276551" y="3518333"/>
            <a:ext cx="1615215" cy="924212"/>
          </a:xfrm>
          <a:prstGeom prst="curvedConnector3">
            <a:avLst>
              <a:gd name="adj1" fmla="val 38082"/>
            </a:avLst>
          </a:prstGeom>
          <a:ln w="76200"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5" name="Curved Connector 34"/>
          <p:cNvCxnSpPr>
            <a:stCxn id="26" idx="4"/>
            <a:endCxn id="29" idx="3"/>
          </p:cNvCxnSpPr>
          <p:nvPr/>
        </p:nvCxnSpPr>
        <p:spPr>
          <a:xfrm rot="5400000">
            <a:off x="7261667" y="3323882"/>
            <a:ext cx="701001" cy="2844140"/>
          </a:xfrm>
          <a:prstGeom prst="curvedConnector2">
            <a:avLst/>
          </a:prstGeom>
          <a:ln w="76200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36" name="Picture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2872" y="4320489"/>
            <a:ext cx="779676" cy="93511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813" y="3488946"/>
            <a:ext cx="546494" cy="655444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130" y="4959111"/>
            <a:ext cx="637733" cy="72229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7836" y="7122923"/>
            <a:ext cx="637733" cy="72229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960" y="6679638"/>
            <a:ext cx="637733" cy="722295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798" y="6223975"/>
            <a:ext cx="637733" cy="722295"/>
          </a:xfrm>
          <a:prstGeom prst="rect">
            <a:avLst/>
          </a:prstGeom>
        </p:spPr>
      </p:pic>
      <p:cxnSp>
        <p:nvCxnSpPr>
          <p:cNvPr id="42" name="Curved Connector 41"/>
          <p:cNvCxnSpPr>
            <a:stCxn id="20" idx="0"/>
            <a:endCxn id="22" idx="2"/>
          </p:cNvCxnSpPr>
          <p:nvPr/>
        </p:nvCxnSpPr>
        <p:spPr>
          <a:xfrm rot="5400000" flipH="1" flipV="1">
            <a:off x="4473539" y="927843"/>
            <a:ext cx="730212" cy="2127087"/>
          </a:xfrm>
          <a:prstGeom prst="curvedConnector2">
            <a:avLst/>
          </a:prstGeom>
          <a:ln w="76200"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43" name="Picture 4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983" y="1176357"/>
            <a:ext cx="736947" cy="883865"/>
          </a:xfrm>
          <a:prstGeom prst="rect">
            <a:avLst/>
          </a:prstGeom>
        </p:spPr>
      </p:pic>
      <p:cxnSp>
        <p:nvCxnSpPr>
          <p:cNvPr id="44" name="Curved Connector 43"/>
          <p:cNvCxnSpPr>
            <a:stCxn id="22" idx="5"/>
            <a:endCxn id="13" idx="1"/>
          </p:cNvCxnSpPr>
          <p:nvPr/>
        </p:nvCxnSpPr>
        <p:spPr>
          <a:xfrm rot="16200000" flipH="1">
            <a:off x="9370252" y="889170"/>
            <a:ext cx="420245" cy="2570741"/>
          </a:xfrm>
          <a:prstGeom prst="curvedConnector2">
            <a:avLst/>
          </a:prstGeom>
          <a:ln w="76200"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45" name="Picture 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7639" y="1903412"/>
            <a:ext cx="630767" cy="756517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925" y="1863592"/>
            <a:ext cx="1031096" cy="1236656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0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530" y="2281678"/>
            <a:ext cx="787647" cy="944673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33164" y="1245625"/>
            <a:ext cx="1658603" cy="1658603"/>
          </a:xfrm>
          <a:prstGeom prst="rect">
            <a:avLst/>
          </a:prstGeom>
        </p:spPr>
      </p:pic>
      <p:pic>
        <p:nvPicPr>
          <p:cNvPr id="49" name="Picture 2" descr="Related image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6351" y="417261"/>
            <a:ext cx="1500499" cy="95695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0" name="Picture 4" descr="Image result for fnr luxembour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2988" y="734760"/>
            <a:ext cx="2104027" cy="5084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258564" y="1510105"/>
            <a:ext cx="1013841" cy="1013841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106728" y="6332"/>
            <a:ext cx="1744073" cy="1744073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592227" y="1999983"/>
            <a:ext cx="4701577" cy="2395469"/>
            <a:chOff x="5592227" y="1999983"/>
            <a:chExt cx="4701577" cy="2395469"/>
          </a:xfrm>
        </p:grpSpPr>
        <p:sp>
          <p:nvSpPr>
            <p:cNvPr id="26" name="Oval 25"/>
            <p:cNvSpPr/>
            <p:nvPr/>
          </p:nvSpPr>
          <p:spPr>
            <a:xfrm>
              <a:off x="7774669" y="3399221"/>
              <a:ext cx="2519135" cy="996231"/>
            </a:xfrm>
            <a:prstGeom prst="ellipse">
              <a:avLst/>
            </a:prstGeom>
            <a:solidFill>
              <a:srgbClr val="FF818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667" dirty="0" smtClean="0">
                  <a:solidFill>
                    <a:schemeClr val="tx1"/>
                  </a:solidFill>
                  <a:latin typeface="Calibri" panose="020F0502020204030204" pitchFamily="34" charset="0"/>
                </a:rPr>
                <a:t>Library consortium</a:t>
              </a:r>
              <a:endParaRPr lang="en-GB" sz="2667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6148267" y="2560714"/>
              <a:ext cx="2609160" cy="1216660"/>
            </a:xfrm>
            <a:prstGeom prst="ellipse">
              <a:avLst/>
            </a:prstGeom>
            <a:solidFill>
              <a:srgbClr val="EE4C4C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667" dirty="0">
                  <a:solidFill>
                    <a:schemeClr val="tx1"/>
                  </a:solidFill>
                  <a:latin typeface="Calibri" panose="020F0502020204030204" pitchFamily="34" charset="0"/>
                </a:rPr>
                <a:t>Research </a:t>
              </a:r>
              <a:r>
                <a:rPr lang="en-GB" sz="2667" dirty="0" smtClean="0">
                  <a:solidFill>
                    <a:schemeClr val="tx1"/>
                  </a:solidFill>
                  <a:latin typeface="Calibri" panose="020F0502020204030204" pitchFamily="34" charset="0"/>
                </a:rPr>
                <a:t>Institutions</a:t>
              </a:r>
              <a:endParaRPr lang="en-GB" sz="2667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5592227" y="1999983"/>
              <a:ext cx="1488963" cy="1488963"/>
            </a:xfrm>
            <a:prstGeom prst="rect">
              <a:avLst/>
            </a:prstGeom>
          </p:spPr>
        </p:pic>
      </p:grpSp>
      <p:pic>
        <p:nvPicPr>
          <p:cNvPr id="18434" name="Picture 2" descr="http://whyopenresearch.org/images/paywall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1420" y="3617989"/>
            <a:ext cx="1707628" cy="156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026" y="4608503"/>
            <a:ext cx="2893071" cy="975900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 rot="997127">
            <a:off x="5475195" y="4011155"/>
            <a:ext cx="232153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600" dirty="0" smtClean="0">
                <a:latin typeface="Arial Black" panose="020B0A04020102020204" pitchFamily="34" charset="0"/>
              </a:rPr>
              <a:t>PAY-WALL</a:t>
            </a:r>
            <a:endParaRPr lang="en-GB" sz="2600" dirty="0">
              <a:latin typeface="Arial Black" panose="020B0A040201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122093" y="7429719"/>
            <a:ext cx="20852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fr-LU" sz="12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Images</a:t>
            </a:r>
            <a:r>
              <a:rPr lang="fr-L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GB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John 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R. McKiernan, </a:t>
            </a: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  <a:hlinkClick r:id="rId19"/>
              </a:rPr>
              <a:t>Why Open Research?</a:t>
            </a:r>
            <a:endParaRPr lang="en-GB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Nick Kim, </a:t>
            </a: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  <a:hlinkClick r:id="rId20"/>
              </a:rPr>
              <a:t>Science and Ink</a:t>
            </a: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3967566" y="8420918"/>
            <a:ext cx="9932777" cy="376237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1800" b="0" i="0" spc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 smtClean="0"/>
              <a:t>‘Myths and Realities around Open Access' – FNR Open Access Fund information session – 01/03/2018</a:t>
            </a:r>
            <a:endParaRPr lang="en-US" dirty="0"/>
          </a:p>
        </p:txBody>
      </p:sp>
      <p:sp>
        <p:nvSpPr>
          <p:cNvPr id="53" name="Rectangle 52"/>
          <p:cNvSpPr/>
          <p:nvPr/>
        </p:nvSpPr>
        <p:spPr>
          <a:xfrm>
            <a:off x="3967566" y="8760648"/>
            <a:ext cx="106298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1" dirty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Share and reuse by citing: Jonathan England, 2017, </a:t>
            </a:r>
            <a:r>
              <a:rPr lang="en-GB" sz="1600" b="1" dirty="0" smtClean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  <a:hlinkClick r:id="rId21"/>
              </a:rPr>
              <a:t>https://doi.org/</a:t>
            </a:r>
            <a:r>
              <a:rPr lang="en-GB" sz="1600" b="1" dirty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  <a:hlinkClick r:id="rId21"/>
              </a:rPr>
              <a:t>10.5281/zenodo.1189190</a:t>
            </a:r>
            <a:r>
              <a:rPr lang="en-GB" sz="1600" b="1" dirty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GB" sz="1600" b="1" dirty="0" smtClean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under CC-BY 4.0 International</a:t>
            </a:r>
            <a:endParaRPr lang="en-GB" sz="1600" b="1" dirty="0">
              <a:solidFill>
                <a:schemeClr val="bg2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09430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1023335" y="463600"/>
            <a:ext cx="12913359" cy="1099261"/>
          </a:xfrm>
        </p:spPr>
        <p:txBody>
          <a:bodyPr>
            <a:normAutofit/>
          </a:bodyPr>
          <a:lstStyle/>
          <a:p>
            <a:r>
              <a:rPr lang="fr-LU" sz="6000" dirty="0" smtClean="0"/>
              <a:t>Luxembourg </a:t>
            </a:r>
            <a:r>
              <a:rPr lang="fr-LU" sz="6000" dirty="0" err="1" smtClean="0"/>
              <a:t>spends</a:t>
            </a:r>
            <a:r>
              <a:rPr lang="fr-LU" sz="6000" dirty="0" smtClean="0"/>
              <a:t> per </a:t>
            </a:r>
            <a:r>
              <a:rPr lang="fr-LU" sz="6000" dirty="0" err="1" smtClean="0"/>
              <a:t>year</a:t>
            </a:r>
            <a:endParaRPr lang="en-GB" sz="60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9"/>
          </p:nvPr>
        </p:nvSpPr>
        <p:spPr>
          <a:xfrm>
            <a:off x="1011428" y="1674823"/>
            <a:ext cx="12888915" cy="4741949"/>
          </a:xfrm>
        </p:spPr>
        <p:txBody>
          <a:bodyPr/>
          <a:lstStyle/>
          <a:p>
            <a:r>
              <a:rPr lang="en-GB" dirty="0" smtClean="0"/>
              <a:t>&gt;1.1M € </a:t>
            </a:r>
            <a:r>
              <a:rPr lang="en-GB" sz="8000" b="0" dirty="0" smtClean="0"/>
              <a:t>(HTVA)</a:t>
            </a:r>
          </a:p>
          <a:p>
            <a:pPr>
              <a:lnSpc>
                <a:spcPct val="50000"/>
              </a:lnSpc>
            </a:pPr>
            <a:r>
              <a:rPr lang="en-GB" dirty="0" smtClean="0"/>
              <a:t> </a:t>
            </a:r>
            <a:r>
              <a:rPr lang="en-GB" sz="10000" dirty="0" smtClean="0"/>
              <a:t>for journal subscriptions</a:t>
            </a:r>
            <a:endParaRPr lang="en-GB" sz="10000" dirty="0"/>
          </a:p>
        </p:txBody>
      </p:sp>
      <p:sp>
        <p:nvSpPr>
          <p:cNvPr id="3" name="Rectangle 2"/>
          <p:cNvSpPr/>
          <p:nvPr/>
        </p:nvSpPr>
        <p:spPr>
          <a:xfrm>
            <a:off x="284053" y="7064902"/>
            <a:ext cx="44115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000" dirty="0" smtClean="0"/>
              <a:t>Figures from 2016, kindly provided by </a:t>
            </a:r>
            <a:r>
              <a:rPr lang="en-US" sz="2000" dirty="0" smtClean="0">
                <a:hlinkClick r:id="rId2"/>
              </a:rPr>
              <a:t>Consortium Luxembourg</a:t>
            </a:r>
            <a:endParaRPr lang="en-GB" sz="2000" dirty="0"/>
          </a:p>
        </p:txBody>
      </p:sp>
      <p:sp>
        <p:nvSpPr>
          <p:cNvPr id="9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3967566" y="8420918"/>
            <a:ext cx="9932777" cy="376237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1800" b="0" i="0" spc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 smtClean="0"/>
              <a:t>‘Myths and Realities around Open Access' – FNR Open Access Fund information session – 01/03/2018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967566" y="8760648"/>
            <a:ext cx="106298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1" dirty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Share and reuse by citing: Jonathan England, 2017, </a:t>
            </a:r>
            <a:r>
              <a:rPr lang="en-GB" sz="1600" b="1" dirty="0" smtClean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  <a:hlinkClick r:id="rId3"/>
              </a:rPr>
              <a:t>https://doi.org/</a:t>
            </a:r>
            <a:r>
              <a:rPr lang="en-GB" sz="1600" b="1" dirty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  <a:hlinkClick r:id="rId3"/>
              </a:rPr>
              <a:t>10.5281/zenodo.1189190</a:t>
            </a:r>
            <a:r>
              <a:rPr lang="en-GB" sz="1600" b="1" dirty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GB" sz="1600" b="1" dirty="0" smtClean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under CC-BY 4.0 International</a:t>
            </a:r>
            <a:endParaRPr lang="en-GB" sz="1600" b="1" dirty="0">
              <a:solidFill>
                <a:schemeClr val="bg2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476123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LU" dirty="0"/>
              <a:t>f</a:t>
            </a:r>
            <a:r>
              <a:rPr lang="fr-LU" dirty="0" smtClean="0"/>
              <a:t>or Elsevier (in 2016*)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LU" dirty="0" smtClean="0"/>
              <a:t>37% </a:t>
            </a:r>
            <a:r>
              <a:rPr lang="fr-LU" sz="10000" dirty="0" smtClean="0"/>
              <a:t>profit </a:t>
            </a:r>
            <a:r>
              <a:rPr lang="fr-LU" sz="10000" dirty="0" err="1" smtClean="0"/>
              <a:t>margin</a:t>
            </a:r>
            <a:endParaRPr lang="en-GB" sz="10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230" y="3302048"/>
            <a:ext cx="6773270" cy="45719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61065" t="41038" r="5982" b="24231"/>
          <a:stretch/>
        </p:blipFill>
        <p:spPr>
          <a:xfrm>
            <a:off x="6259230" y="253557"/>
            <a:ext cx="7641113" cy="243903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259231" y="2667259"/>
            <a:ext cx="7641112" cy="634789"/>
          </a:xfrm>
          <a:prstGeom prst="rect">
            <a:avLst/>
          </a:prstGeom>
          <a:solidFill>
            <a:schemeClr val="bg1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r" defTabSz="547687" rtl="0" fontAlgn="auto" latinLnBrk="0" hangingPunct="0">
              <a:lnSpc>
                <a:spcPct val="100000"/>
              </a:lnSpc>
              <a:spcAft>
                <a:spcPts val="2400"/>
              </a:spcAft>
              <a:buClrTx/>
              <a:buSzTx/>
              <a:buFontTx/>
              <a:buNone/>
              <a:tabLst/>
            </a:pPr>
            <a:r>
              <a:rPr kumimoji="0" lang="fr-LU" sz="1500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Light"/>
              </a:rPr>
              <a:t>Stephen </a:t>
            </a:r>
            <a:r>
              <a:rPr kumimoji="0" lang="fr-LU" sz="1500" b="0" i="0" u="none" strike="noStrike" cap="none" spc="0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Light"/>
              </a:rPr>
              <a:t>Buranyi</a:t>
            </a:r>
            <a:r>
              <a:rPr kumimoji="0" lang="fr-LU" sz="1500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Light"/>
              </a:rPr>
              <a:t>, </a:t>
            </a:r>
            <a:r>
              <a:rPr kumimoji="0" lang="fr-LU" sz="1500" b="0" i="1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Light"/>
              </a:rPr>
              <a:t>The</a:t>
            </a:r>
            <a:r>
              <a:rPr kumimoji="0" lang="fr-LU" sz="1500" b="0" i="1" u="none" strike="noStrike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Light"/>
              </a:rPr>
              <a:t> Guardian</a:t>
            </a:r>
            <a:r>
              <a:rPr kumimoji="0" lang="fr-LU" sz="1500" b="0" i="0" u="none" strike="noStrike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Light"/>
              </a:rPr>
              <a:t>, 27/06/17 [</a:t>
            </a:r>
            <a:r>
              <a:rPr kumimoji="0" lang="fr-LU" sz="1500" b="0" i="0" u="none" strike="noStrike" cap="none" spc="0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Light"/>
                <a:hlinkClick r:id="rId4"/>
              </a:rPr>
              <a:t>link</a:t>
            </a:r>
            <a:r>
              <a:rPr kumimoji="0" lang="fr-LU" sz="1500" b="0" i="0" u="none" strike="noStrike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Light"/>
              </a:rPr>
              <a:t>]</a:t>
            </a:r>
            <a:endParaRPr kumimoji="0" lang="en-GB" sz="15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Ligh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07460" y="7869982"/>
            <a:ext cx="7641112" cy="327013"/>
          </a:xfrm>
          <a:prstGeom prst="rect">
            <a:avLst/>
          </a:prstGeom>
          <a:solidFill>
            <a:schemeClr val="bg1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r" defTabSz="547687" rtl="0" fontAlgn="auto" latinLnBrk="0" hangingPunct="0">
              <a:lnSpc>
                <a:spcPct val="100000"/>
              </a:lnSpc>
              <a:buClrTx/>
              <a:buSzTx/>
              <a:buFontTx/>
              <a:buNone/>
              <a:tabLst/>
            </a:pPr>
            <a:r>
              <a:rPr kumimoji="0" lang="fr-LU" sz="1500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Light"/>
              </a:rPr>
              <a:t>Alex </a:t>
            </a:r>
            <a:r>
              <a:rPr kumimoji="0" lang="fr-LU" sz="1500" b="0" i="0" u="none" strike="noStrike" cap="none" spc="0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Light"/>
              </a:rPr>
              <a:t>Holcombe</a:t>
            </a:r>
            <a:r>
              <a:rPr kumimoji="0" lang="fr-LU" sz="1500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Light"/>
              </a:rPr>
              <a:t>, </a:t>
            </a:r>
            <a:r>
              <a:rPr kumimoji="0" lang="fr-LU" sz="1500" b="0" i="0" u="none" strike="noStrike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Light"/>
              </a:rPr>
              <a:t>21/05/15 [</a:t>
            </a:r>
            <a:r>
              <a:rPr kumimoji="0" lang="fr-LU" sz="1500" b="0" i="0" u="none" strike="noStrike" cap="none" spc="0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Light"/>
                <a:hlinkClick r:id="rId5"/>
              </a:rPr>
              <a:t>link</a:t>
            </a:r>
            <a:r>
              <a:rPr kumimoji="0" lang="fr-LU" sz="1500" b="0" i="0" u="none" strike="noStrike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Light"/>
              </a:rPr>
              <a:t>]</a:t>
            </a:r>
            <a:endParaRPr kumimoji="0" lang="en-GB" sz="15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Ligh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243158" y="2748368"/>
            <a:ext cx="3319398" cy="58862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l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LU" dirty="0" smtClean="0"/>
              <a:t>In 2014:</a:t>
            </a:r>
            <a:endParaRPr kumimoji="0" lang="en-GB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15419" y="7416646"/>
            <a:ext cx="63395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dirty="0" smtClean="0"/>
              <a:t>*</a:t>
            </a:r>
            <a:r>
              <a:rPr lang="en-US" sz="1600" dirty="0" smtClean="0">
                <a:hlinkClick r:id="rId6"/>
              </a:rPr>
              <a:t>RELX </a:t>
            </a:r>
            <a:r>
              <a:rPr lang="en-US" sz="1600" dirty="0">
                <a:hlinkClick r:id="rId6"/>
              </a:rPr>
              <a:t>Group 2016 </a:t>
            </a:r>
            <a:r>
              <a:rPr lang="en-US" sz="1600" dirty="0" smtClean="0">
                <a:hlinkClick r:id="rId6"/>
              </a:rPr>
              <a:t>Results</a:t>
            </a:r>
            <a:endParaRPr lang="en-GB" sz="1600" dirty="0"/>
          </a:p>
        </p:txBody>
      </p:sp>
      <p:sp>
        <p:nvSpPr>
          <p:cNvPr id="12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3967566" y="8420918"/>
            <a:ext cx="9932777" cy="376237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1800" b="0" i="0" spc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 smtClean="0"/>
              <a:t>‘Myths and Realities around Open Access' – FNR Open Access Fund information session – 01/03/2018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3967566" y="8760648"/>
            <a:ext cx="106298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1" dirty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Share and reuse by citing: Jonathan England, 2017, </a:t>
            </a:r>
            <a:r>
              <a:rPr lang="en-GB" sz="1600" b="1" dirty="0" smtClean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  <a:hlinkClick r:id="rId7"/>
              </a:rPr>
              <a:t>https://doi.org/</a:t>
            </a:r>
            <a:r>
              <a:rPr lang="en-GB" sz="1600" b="1" dirty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  <a:hlinkClick r:id="rId7"/>
              </a:rPr>
              <a:t>10.5281/zenodo.1189190</a:t>
            </a:r>
            <a:r>
              <a:rPr lang="en-GB" sz="1600" b="1" dirty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GB" sz="1600" b="1" dirty="0" smtClean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under CC-BY 4.0 International</a:t>
            </a:r>
            <a:endParaRPr lang="en-GB" sz="1600" b="1" dirty="0">
              <a:solidFill>
                <a:schemeClr val="bg2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43731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640540" y="5226254"/>
            <a:ext cx="12888913" cy="3194664"/>
          </a:xfrm>
        </p:spPr>
        <p:txBody>
          <a:bodyPr>
            <a:normAutofit fontScale="85000" lnSpcReduction="20000"/>
          </a:bodyPr>
          <a:lstStyle/>
          <a:p>
            <a:r>
              <a:rPr lang="fr-LU" dirty="0" smtClean="0"/>
              <a:t>Open Access = journal …</a:t>
            </a:r>
          </a:p>
          <a:p>
            <a:endParaRPr lang="fr-LU" dirty="0"/>
          </a:p>
          <a:p>
            <a:r>
              <a:rPr lang="fr-LU" dirty="0" smtClean="0">
                <a:solidFill>
                  <a:srgbClr val="00B050"/>
                </a:solidFill>
              </a:rPr>
              <a:t>Open Access = </a:t>
            </a:r>
            <a:r>
              <a:rPr lang="fr-LU" dirty="0" err="1" smtClean="0">
                <a:solidFill>
                  <a:srgbClr val="00B050"/>
                </a:solidFill>
              </a:rPr>
              <a:t>archiving</a:t>
            </a:r>
            <a:r>
              <a:rPr lang="fr-LU" dirty="0" smtClean="0">
                <a:solidFill>
                  <a:srgbClr val="00B050"/>
                </a:solidFill>
              </a:rPr>
              <a:t> model / </a:t>
            </a:r>
            <a:r>
              <a:rPr lang="fr-LU" dirty="0" err="1" smtClean="0">
                <a:solidFill>
                  <a:srgbClr val="00B050"/>
                </a:solidFill>
              </a:rPr>
              <a:t>philosophy</a:t>
            </a:r>
            <a:endParaRPr lang="fr-LU" dirty="0" smtClean="0">
              <a:solidFill>
                <a:srgbClr val="00B050"/>
              </a:solidFill>
            </a:endParaRPr>
          </a:p>
          <a:p>
            <a:pPr>
              <a:lnSpc>
                <a:spcPct val="170000"/>
              </a:lnSpc>
            </a:pPr>
            <a:r>
              <a:rPr lang="fr-LU" dirty="0" smtClean="0">
                <a:solidFill>
                  <a:srgbClr val="00B050"/>
                </a:solidFill>
              </a:rPr>
              <a:t>		It </a:t>
            </a:r>
            <a:r>
              <a:rPr lang="fr-LU" dirty="0" err="1" smtClean="0">
                <a:solidFill>
                  <a:srgbClr val="00B050"/>
                </a:solidFill>
              </a:rPr>
              <a:t>is</a:t>
            </a:r>
            <a:r>
              <a:rPr lang="fr-LU" dirty="0" smtClean="0">
                <a:solidFill>
                  <a:srgbClr val="00B050"/>
                </a:solidFill>
              </a:rPr>
              <a:t> </a:t>
            </a:r>
            <a:r>
              <a:rPr lang="fr-LU" b="1" dirty="0" smtClean="0">
                <a:solidFill>
                  <a:srgbClr val="00B050"/>
                </a:solidFill>
              </a:rPr>
              <a:t>NOT about </a:t>
            </a:r>
            <a:r>
              <a:rPr lang="fr-LU" b="1" dirty="0" err="1" smtClean="0">
                <a:solidFill>
                  <a:srgbClr val="00B050"/>
                </a:solidFill>
              </a:rPr>
              <a:t>where</a:t>
            </a:r>
            <a:r>
              <a:rPr lang="fr-LU" b="1" dirty="0" smtClean="0">
                <a:solidFill>
                  <a:srgbClr val="00B050"/>
                </a:solidFill>
              </a:rPr>
              <a:t> </a:t>
            </a:r>
            <a:r>
              <a:rPr lang="fr-LU" b="1" dirty="0" err="1" smtClean="0">
                <a:solidFill>
                  <a:srgbClr val="00B050"/>
                </a:solidFill>
              </a:rPr>
              <a:t>you</a:t>
            </a:r>
            <a:r>
              <a:rPr lang="fr-LU" b="1" dirty="0" smtClean="0">
                <a:solidFill>
                  <a:srgbClr val="00B050"/>
                </a:solidFill>
              </a:rPr>
              <a:t> </a:t>
            </a:r>
            <a:r>
              <a:rPr lang="fr-LU" b="1" dirty="0" err="1" smtClean="0">
                <a:solidFill>
                  <a:srgbClr val="00B050"/>
                </a:solidFill>
              </a:rPr>
              <a:t>publish</a:t>
            </a:r>
            <a:r>
              <a:rPr lang="fr-LU" b="1" dirty="0" smtClean="0">
                <a:solidFill>
                  <a:srgbClr val="00B050"/>
                </a:solidFill>
              </a:rPr>
              <a:t> </a:t>
            </a:r>
            <a:r>
              <a:rPr lang="fr-LU" dirty="0" smtClean="0">
                <a:solidFill>
                  <a:srgbClr val="00B050"/>
                </a:solidFill>
              </a:rPr>
              <a:t>but </a:t>
            </a:r>
            <a:r>
              <a:rPr lang="fr-LU" dirty="0" err="1" smtClean="0">
                <a:solidFill>
                  <a:srgbClr val="00B050"/>
                </a:solidFill>
              </a:rPr>
              <a:t>where</a:t>
            </a:r>
            <a:r>
              <a:rPr lang="fr-LU" dirty="0" smtClean="0">
                <a:solidFill>
                  <a:srgbClr val="00B050"/>
                </a:solidFill>
              </a:rPr>
              <a:t> </a:t>
            </a:r>
            <a:r>
              <a:rPr lang="fr-LU" dirty="0" err="1" smtClean="0">
                <a:solidFill>
                  <a:srgbClr val="00B050"/>
                </a:solidFill>
              </a:rPr>
              <a:t>it</a:t>
            </a:r>
            <a:r>
              <a:rPr lang="fr-LU" dirty="0" smtClean="0">
                <a:solidFill>
                  <a:srgbClr val="00B050"/>
                </a:solidFill>
              </a:rPr>
              <a:t> </a:t>
            </a:r>
            <a:r>
              <a:rPr lang="fr-LU" dirty="0" err="1" smtClean="0">
                <a:solidFill>
                  <a:srgbClr val="00B050"/>
                </a:solidFill>
              </a:rPr>
              <a:t>is</a:t>
            </a:r>
            <a:r>
              <a:rPr lang="fr-LU" dirty="0" smtClean="0">
                <a:solidFill>
                  <a:srgbClr val="00B050"/>
                </a:solidFill>
              </a:rPr>
              <a:t> made </a:t>
            </a:r>
            <a:r>
              <a:rPr lang="fr-LU" dirty="0" err="1" smtClean="0">
                <a:solidFill>
                  <a:srgbClr val="00B050"/>
                </a:solidFill>
              </a:rPr>
              <a:t>available</a:t>
            </a:r>
            <a:endParaRPr lang="fr-LU" dirty="0" smtClean="0">
              <a:solidFill>
                <a:srgbClr val="00B050"/>
              </a:solidFill>
            </a:endParaRPr>
          </a:p>
          <a:p>
            <a:r>
              <a:rPr lang="fr-LU" dirty="0" smtClean="0"/>
              <a:t> 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1" y="1779635"/>
            <a:ext cx="11034584" cy="2539157"/>
          </a:xfrm>
        </p:spPr>
        <p:txBody>
          <a:bodyPr/>
          <a:lstStyle/>
          <a:p>
            <a:pPr algn="ctr"/>
            <a:r>
              <a:rPr lang="fr-LU" dirty="0" err="1" smtClean="0"/>
              <a:t>Myth</a:t>
            </a:r>
            <a:r>
              <a:rPr lang="fr-LU" dirty="0" smtClean="0"/>
              <a:t> 1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7071" y="5636647"/>
            <a:ext cx="1385805" cy="13858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4225" y="4974251"/>
            <a:ext cx="1324793" cy="13247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3147" y="368441"/>
            <a:ext cx="1199538" cy="10276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160460" y="3997365"/>
            <a:ext cx="815797" cy="698891"/>
          </a:xfrm>
          <a:prstGeom prst="rect">
            <a:avLst/>
          </a:prstGeom>
        </p:spPr>
      </p:pic>
      <p:sp>
        <p:nvSpPr>
          <p:cNvPr id="10" name="Text Placeholder 2"/>
          <p:cNvSpPr txBox="1">
            <a:spLocks/>
          </p:cNvSpPr>
          <p:nvPr/>
        </p:nvSpPr>
        <p:spPr>
          <a:xfrm>
            <a:off x="10688596" y="1449055"/>
            <a:ext cx="5128053" cy="2539157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 anchor="b" anchorCtr="0">
            <a:noAutofit/>
          </a:bodyPr>
          <a:lstStyle>
            <a:lvl1pPr marL="0" marR="0" indent="0" algn="l" defTabSz="547660" rtl="0" eaLnBrk="1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22799" b="1" i="0" u="none" strike="noStrike" cap="none" spc="-300" baseline="0">
                <a:ln>
                  <a:noFill/>
                </a:ln>
                <a:solidFill>
                  <a:schemeClr val="accent1"/>
                </a:solidFill>
                <a:uFillTx/>
                <a:latin typeface="Calibri" charset="0"/>
                <a:ea typeface="Calibri" charset="0"/>
                <a:cs typeface="Calibri" charset="0"/>
                <a:sym typeface="Helvetica Light"/>
              </a:defRPr>
            </a:lvl1pPr>
            <a:lvl2pPr marL="444478" marR="0" indent="0" algn="l" defTabSz="547660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1284047" marR="0" indent="-395091" algn="l" defTabSz="547660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1728523" marR="0" indent="-395091" algn="l" defTabSz="547660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1777912" marR="0" indent="0" algn="ctr" defTabSz="547660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5200" b="1" i="0" u="none" strike="noStrike" cap="none" spc="-51" baseline="0">
                <a:ln>
                  <a:noFill/>
                </a:ln>
                <a:solidFill>
                  <a:srgbClr val="2D3293"/>
                </a:solidFill>
                <a:uFillTx/>
                <a:latin typeface="Open Sans" charset="0"/>
                <a:ea typeface="Open Sans" charset="0"/>
                <a:cs typeface="Open Sans" charset="0"/>
                <a:sym typeface="Helvetica Light"/>
              </a:defRPr>
            </a:lvl5pPr>
            <a:lvl6pPr marL="2617480" marR="0" indent="-395091" algn="l" defTabSz="547660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3061958" marR="0" indent="-395091" algn="l" defTabSz="547660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3506435" marR="0" indent="-395091" algn="l" defTabSz="547660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3950913" marR="0" indent="-395091" algn="l" defTabSz="547660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ctr"/>
            <a:r>
              <a:rPr lang="en-US" sz="5000" b="0" dirty="0">
                <a:latin typeface="Arial" panose="020B0604020202020204" pitchFamily="34" charset="0"/>
                <a:cs typeface="Arial" panose="020B0604020202020204" pitchFamily="34" charset="0"/>
              </a:rPr>
              <a:t>Is the reviewing process in OA journals as good as non OA journals?</a:t>
            </a:r>
            <a:endParaRPr lang="en-GB" sz="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3967566" y="8420918"/>
            <a:ext cx="9932777" cy="376237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1800" b="0" i="0" spc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 smtClean="0"/>
              <a:t>‘Myths and Realities around Open Access' – FNR Open Access Fund information session – 01/03/2018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967566" y="8760648"/>
            <a:ext cx="106298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1" dirty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Share and reuse by citing: Jonathan England, 2017, </a:t>
            </a:r>
            <a:r>
              <a:rPr lang="en-GB" sz="1600" b="1" dirty="0" smtClean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  <a:hlinkClick r:id="rId5"/>
              </a:rPr>
              <a:t>https://doi.org/</a:t>
            </a:r>
            <a:r>
              <a:rPr lang="en-GB" sz="1600" b="1" dirty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  <a:hlinkClick r:id="rId5"/>
              </a:rPr>
              <a:t>10.5281/zenodo.1189190</a:t>
            </a:r>
            <a:r>
              <a:rPr lang="en-GB" sz="1600" b="1" dirty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GB" sz="1600" b="1" dirty="0" smtClean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under CC-BY 4.0 International</a:t>
            </a:r>
            <a:endParaRPr lang="en-GB" sz="1600" b="1" dirty="0">
              <a:solidFill>
                <a:schemeClr val="bg2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871339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Master">
  <a:themeElements>
    <a:clrScheme name="OpenAIRE">
      <a:dk1>
        <a:srgbClr val="000000"/>
      </a:dk1>
      <a:lt1>
        <a:srgbClr val="FEFFFF"/>
      </a:lt1>
      <a:dk2>
        <a:srgbClr val="424242"/>
      </a:dk2>
      <a:lt2>
        <a:srgbClr val="D5D5D5"/>
      </a:lt2>
      <a:accent1>
        <a:srgbClr val="2D3292"/>
      </a:accent1>
      <a:accent2>
        <a:srgbClr val="3889DE"/>
      </a:accent2>
      <a:accent3>
        <a:srgbClr val="69CDF3"/>
      </a:accent3>
      <a:accent4>
        <a:srgbClr val="797DD5"/>
      </a:accent4>
      <a:accent5>
        <a:srgbClr val="4248A9"/>
      </a:accent5>
      <a:accent6>
        <a:srgbClr val="D71E00"/>
      </a:accent6>
      <a:hlink>
        <a:srgbClr val="FF7C00"/>
      </a:hlink>
      <a:folHlink>
        <a:srgbClr val="000000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25400" dist="127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25400" dist="127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3175" cap="flat">
          <a:noFill/>
          <a:miter lim="400000"/>
        </a:ln>
        <a:effectLst>
          <a:outerShdw blurRad="25400" dist="127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47625" tIns="47625" rIns="47625" bIns="47625" numCol="1" spcCol="38100" rtlCol="0" anchor="ctr">
        <a:spAutoFit/>
      </a:bodyPr>
      <a:lstStyle>
        <a:defPPr marL="0" marR="0" indent="0" algn="ctr" defTabSz="54768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47625" tIns="47625" rIns="47625" bIns="47625" numCol="1" spcCol="38100" rtlCol="0" anchor="ctr">
        <a:spAutoFit/>
      </a:bodyPr>
      <a:lstStyle>
        <a:defPPr marL="0" marR="0" indent="0" algn="ctr" defTabSz="54768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Presentation1" id="{A72E6D78-4451-2C43-A51A-3ED5D09EAE39}" vid="{7BDFCED3-FA51-D14D-87FC-E923B98DE062}"/>
    </a:ext>
  </a:extLst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25400" dist="127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25400" dist="127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3175" cap="flat">
          <a:noFill/>
          <a:miter lim="400000"/>
        </a:ln>
        <a:effectLst>
          <a:outerShdw blurRad="25400" dist="127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47625" tIns="47625" rIns="47625" bIns="47625" numCol="1" spcCol="38100" rtlCol="0" anchor="ctr">
        <a:spAutoFit/>
      </a:bodyPr>
      <a:lstStyle>
        <a:defPPr marL="0" marR="0" indent="0" algn="ctr" defTabSz="54768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47625" tIns="47625" rIns="47625" bIns="47625" numCol="1" spcCol="38100" rtlCol="0" anchor="ctr">
        <a:spAutoFit/>
      </a:bodyPr>
      <a:lstStyle>
        <a:defPPr marL="0" marR="0" indent="0" algn="ctr" defTabSz="54768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3" Type="http://schemas.microsoft.com/office/2011/relationships/webextension" Target="webextension3.xml"/><Relationship Id="rId2" Type="http://schemas.microsoft.com/office/2011/relationships/webextension" Target="webextension2.xml"/><Relationship Id="rId1" Type="http://schemas.microsoft.com/office/2011/relationships/webextension" Target="webextension1.xml"/><Relationship Id="rId4" Type="http://schemas.microsoft.com/office/2011/relationships/webextension" Target="webextension4.xml"/></Relationships>
</file>

<file path=ppt/webextensions/taskpanes.xml><?xml version="1.0" encoding="utf-8"?>
<wetp:taskpanes xmlns:wetp="http://schemas.microsoft.com/office/webextensions/taskpanes/2010/11">
  <wetp:taskpane dockstate="right" visibility="0" width="437" row="4">
    <wetp:webextensionref xmlns:r="http://schemas.openxmlformats.org/officeDocument/2006/relationships" r:id="rId1"/>
  </wetp:taskpane>
  <wetp:taskpane dockstate="right" visibility="0" width="350" row="3">
    <wetp:webextensionref xmlns:r="http://schemas.openxmlformats.org/officeDocument/2006/relationships" r:id="rId2"/>
  </wetp:taskpane>
  <wetp:taskpane dockstate="right" visibility="0" width="350" row="4">
    <wetp:webextensionref xmlns:r="http://schemas.openxmlformats.org/officeDocument/2006/relationships" r:id="rId3"/>
  </wetp:taskpane>
  <wetp:taskpane dockstate="right" visibility="0" width="350" row="5">
    <wetp:webextensionref xmlns:r="http://schemas.openxmlformats.org/officeDocument/2006/relationships" r:id="rId4"/>
  </wetp:taskpane>
</wetp:taskpanes>
</file>

<file path=ppt/webextensions/webextension1.xml><?xml version="1.0" encoding="utf-8"?>
<we:webextension xmlns:we="http://schemas.microsoft.com/office/webextensions/webextension/2010/11" id="{6FB7F058-53E5-48AF-906D-2990A2421B86}">
  <we:reference id="wa104178141" version="3.1.2.22" store="en-US" storeType="OMEX"/>
  <we:alternateReferences>
    <we:reference id="WA104178141" version="3.1.2.22" store="WA104178141" storeType="OMEX"/>
  </we:alternateReferences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7D7ADBCD-148F-4BB6-AED3-C4F6434B9EDA}">
  <we:reference id="wa104379997" version="1.0.0.2" store="en-US" storeType="OMEX"/>
  <we:alternateReferences>
    <we:reference id="WA104379997" version="1.0.0.2" store="WA104379997" storeType="OMEX"/>
  </we:alternateReferences>
  <we:properties/>
  <we:bindings/>
  <we:snapshot xmlns:r="http://schemas.openxmlformats.org/officeDocument/2006/relationships"/>
</we:webextension>
</file>

<file path=ppt/webextensions/webextension3.xml><?xml version="1.0" encoding="utf-8"?>
<we:webextension xmlns:we="http://schemas.microsoft.com/office/webextensions/webextension/2010/11" id="{A69D90D1-434B-4676-AF2D-8394FD66C3DE}">
  <we:reference id="wa104380169" version="1.1.0.0" store="en-US" storeType="OMEX"/>
  <we:alternateReferences>
    <we:reference id="WA104380169" version="1.1.0.0" store="WA104380169" storeType="OMEX"/>
  </we:alternateReferences>
  <we:properties/>
  <we:bindings/>
  <we:snapshot xmlns:r="http://schemas.openxmlformats.org/officeDocument/2006/relationships"/>
</we:webextension>
</file>

<file path=ppt/webextensions/webextension4.xml><?xml version="1.0" encoding="utf-8"?>
<we:webextension xmlns:we="http://schemas.microsoft.com/office/webextensions/webextension/2010/11" id="{7572604C-3F06-43A7-882D-210A864A13AC}">
  <we:reference id="wa104381139" version="1.0.0.0" store="en-US" storeType="OMEX"/>
  <we:alternateReferences>
    <we:reference id="WA104381139" version="1.0.0.0" store="WA104381139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OpenAIRE_Calibri_2017_v1</Template>
  <TotalTime>2980</TotalTime>
  <Words>1730</Words>
  <Application>Microsoft Office PowerPoint</Application>
  <PresentationFormat>Custom</PresentationFormat>
  <Paragraphs>236</Paragraphs>
  <Slides>33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4" baseType="lpstr">
      <vt:lpstr>Arial</vt:lpstr>
      <vt:lpstr>Arial Black</vt:lpstr>
      <vt:lpstr>Calibri</vt:lpstr>
      <vt:lpstr>Calibri Light</vt:lpstr>
      <vt:lpstr>Helvetica Light</vt:lpstr>
      <vt:lpstr>Helvetica Neue</vt:lpstr>
      <vt:lpstr>Open Sans</vt:lpstr>
      <vt:lpstr>Open Sans Semibold</vt:lpstr>
      <vt:lpstr>Times New Roman</vt:lpstr>
      <vt:lpstr>Master</vt:lpstr>
      <vt:lpstr>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OpenAIRE</Company>
  <LinksUpToDate>false</LinksUpToDate>
  <SharedDoc>false</SharedDoc>
  <HyperlinkBase>https://doi.org/10.5281/zenodo.1189190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Myth and Realities around Open Access</dc:title>
  <dc:subject/>
  <dc:creator>Jonathan England</dc:creator>
  <cp:keywords>Open Access, Open Science, Self-archiving</cp:keywords>
  <cp:lastModifiedBy>Jonathan ENGLAND</cp:lastModifiedBy>
  <cp:revision>229</cp:revision>
  <dcterms:created xsi:type="dcterms:W3CDTF">2017-08-30T16:00:21Z</dcterms:created>
  <dcterms:modified xsi:type="dcterms:W3CDTF">2018-03-06T09:01:11Z</dcterms:modified>
</cp:coreProperties>
</file>