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0"/>
  </p:handoutMasterIdLst>
  <p:sldIdLst>
    <p:sldId id="258" r:id="rId2"/>
    <p:sldId id="259" r:id="rId3"/>
    <p:sldId id="260" r:id="rId4"/>
    <p:sldId id="290" r:id="rId5"/>
    <p:sldId id="305" r:id="rId6"/>
    <p:sldId id="292" r:id="rId7"/>
    <p:sldId id="289" r:id="rId8"/>
    <p:sldId id="293" r:id="rId9"/>
    <p:sldId id="295" r:id="rId10"/>
    <p:sldId id="308" r:id="rId11"/>
    <p:sldId id="298" r:id="rId12"/>
    <p:sldId id="303" r:id="rId13"/>
    <p:sldId id="304" r:id="rId14"/>
    <p:sldId id="296" r:id="rId15"/>
    <p:sldId id="307" r:id="rId16"/>
    <p:sldId id="302" r:id="rId17"/>
    <p:sldId id="300" r:id="rId18"/>
    <p:sldId id="301" r:id="rId1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yica Secretariat" initials="ES [10]" lastIdx="1" clrIdx="0"/>
  <p:cmAuthor id="1" name="Eryica Secretariat" initials="ES [11]" lastIdx="1" clrIdx="1"/>
  <p:cmAuthor id="2" name="Eryica Secretariat" initials="ES [12]" lastIdx="1" clrIdx="2"/>
  <p:cmAuthor id="3" name="Eryica Secretariat" initials="ES [15]" lastIdx="1" clrIdx="3"/>
  <p:cmAuthor id="4" name="Eryica Secretariat" initials="ES [8]" lastIdx="1" clrIdx="4"/>
  <p:cmAuthor id="5" name="Eryica Secretariat" initials="ES [14]" lastIdx="1" clrIdx="5"/>
  <p:cmAuthor id="6" name="EKM" initials="EKM" lastIdx="1" clrIdx="6">
    <p:extLst/>
  </p:cmAuthor>
  <p:cmAuthor id="7" name="EKM" initials="EKM [2]" lastIdx="1" clrIdx="7">
    <p:extLst/>
  </p:cmAuthor>
  <p:cmAuthor id="8" name="EKM" initials="EKM [3]" lastIdx="1" clrIdx="8">
    <p:extLst/>
  </p:cmAuthor>
  <p:cmAuthor id="9" name="EKM" initials="EKM [4]" lastIdx="1" clrIdx="9">
    <p:extLst/>
  </p:cmAuthor>
  <p:cmAuthor id="10" name="EKM" initials="EKM [5]" lastIdx="1" clrIdx="10">
    <p:extLst/>
  </p:cmAuthor>
  <p:cmAuthor id="11" name="EKM" initials="EKM [6]" lastIdx="1" clrIdx="11">
    <p:extLst/>
  </p:cmAuthor>
  <p:cmAuthor id="12" name="EKM" initials="EKM [7]" lastIdx="1" clrIdx="12">
    <p:extLst/>
  </p:cmAuthor>
  <p:cmAuthor id="13" name="EKM" initials="EKM [8]" lastIdx="1" clrIdx="13">
    <p:extLst/>
  </p:cmAuthor>
  <p:cmAuthor id="14" name="EKM" initials="EKM [9]" lastIdx="1" clrIdx="14">
    <p:extLst/>
  </p:cmAuthor>
  <p:cmAuthor id="15" name="EKM" initials="EKM [10]" lastIdx="1" clrIdx="15">
    <p:extLst/>
  </p:cmAuthor>
  <p:cmAuthor id="16" name="EKM" initials="EKM [11]" lastIdx="1" clrIdx="16">
    <p:extLst/>
  </p:cmAuthor>
  <p:cmAuthor id="17" name="EKM" initials="EKM [12]" lastIdx="1" clrIdx="17">
    <p:extLst/>
  </p:cmAuthor>
  <p:cmAuthor id="18" name="EKM" initials="EKM [13]" lastIdx="1" clrIdx="18">
    <p:extLst/>
  </p:cmAuthor>
  <p:cmAuthor id="19" name="EKM" initials="EKM [14]" lastIdx="1" clrIdx="19">
    <p:extLst/>
  </p:cmAuthor>
  <p:cmAuthor id="20" name="EKM" initials="EKM [15]" lastIdx="2" clrIdx="20">
    <p:extLst/>
  </p:cmAuthor>
  <p:cmAuthor id="21" name="EKM" initials="EKM [16]" lastIdx="2" clrIdx="21">
    <p:extLst/>
  </p:cmAuthor>
  <p:cmAuthor id="22" name="EKM" initials="EKM [17]" lastIdx="1" clrIdx="22">
    <p:extLst/>
  </p:cmAuthor>
  <p:cmAuthor id="23" name="Sahizer Samuk" initials="" lastIdx="0" clrIdx="2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559"/>
    <a:srgbClr val="F19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848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5" dt="2017-10-27T14:02:47.629" idx="1">
    <p:pos x="5453" y="337"/>
    <p:text>Each time you talk about a WP, perhaps say WP4 - looking at ... so they are reminded what the WP is </p:text>
    <p:extLst>
      <p:ext uri="{C676402C-5697-4E1C-873F-D02D1690AC5C}">
        <p15:threadingInfo xmlns:p15="http://schemas.microsoft.com/office/powerpoint/2012/main" timeZoneBias="-1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5" dt="2017-10-27T14:02:47.629" idx="1">
    <p:pos x="5453" y="337"/>
    <p:text>Each time you talk about a WP, perhaps say WP4 - looking at ... so they are reminded what the WP is </p:text>
    <p:extLst>
      <p:ext uri="{C676402C-5697-4E1C-873F-D02D1690AC5C}">
        <p15:threadingInfo xmlns:p15="http://schemas.microsoft.com/office/powerpoint/2012/main" timeZoneBias="-12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B36931A-7A0B-214B-B98C-39E358A192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F3A051-6DC8-2D4B-A45C-A28ED90CA5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B9864C-BFD5-2D4C-A3E8-C0E1A509A682}" type="datetimeFigureOut">
              <a:rPr lang="en-GB" smtClean="0"/>
              <a:t>21/02/2018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5DDDAD-99BB-3249-9667-2E089FFC929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59140B-AD5C-F445-91F6-27959577B65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53435-6B1C-A645-8395-40A028D628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1604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9363" y="1302974"/>
            <a:ext cx="7831718" cy="2523789"/>
          </a:xfrm>
        </p:spPr>
        <p:txBody>
          <a:bodyPr anchor="b"/>
          <a:lstStyle>
            <a:lvl1pPr algn="l">
              <a:defRPr sz="6000">
                <a:solidFill>
                  <a:srgbClr val="162559"/>
                </a:solidFill>
                <a:latin typeface="+mn-lt"/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9363" y="3918838"/>
            <a:ext cx="7831717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21.02.18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sp>
        <p:nvSpPr>
          <p:cNvPr id="8" name="Freeform 6"/>
          <p:cNvSpPr>
            <a:spLocks noEditPoints="1"/>
          </p:cNvSpPr>
          <p:nvPr userDrawn="1"/>
        </p:nvSpPr>
        <p:spPr bwMode="auto">
          <a:xfrm>
            <a:off x="742153" y="5896220"/>
            <a:ext cx="1699723" cy="161810"/>
          </a:xfrm>
          <a:custGeom>
            <a:avLst/>
            <a:gdLst>
              <a:gd name="T0" fmla="*/ 401 w 410"/>
              <a:gd name="T1" fmla="*/ 9 h 39"/>
              <a:gd name="T2" fmla="*/ 394 w 410"/>
              <a:gd name="T3" fmla="*/ 21 h 39"/>
              <a:gd name="T4" fmla="*/ 392 w 410"/>
              <a:gd name="T5" fmla="*/ 28 h 39"/>
              <a:gd name="T6" fmla="*/ 381 w 410"/>
              <a:gd name="T7" fmla="*/ 17 h 39"/>
              <a:gd name="T8" fmla="*/ 384 w 410"/>
              <a:gd name="T9" fmla="*/ 28 h 39"/>
              <a:gd name="T10" fmla="*/ 385 w 410"/>
              <a:gd name="T11" fmla="*/ 20 h 39"/>
              <a:gd name="T12" fmla="*/ 370 w 410"/>
              <a:gd name="T13" fmla="*/ 27 h 39"/>
              <a:gd name="T14" fmla="*/ 362 w 410"/>
              <a:gd name="T15" fmla="*/ 26 h 39"/>
              <a:gd name="T16" fmla="*/ 347 w 410"/>
              <a:gd name="T17" fmla="*/ 29 h 39"/>
              <a:gd name="T18" fmla="*/ 350 w 410"/>
              <a:gd name="T19" fmla="*/ 27 h 39"/>
              <a:gd name="T20" fmla="*/ 346 w 410"/>
              <a:gd name="T21" fmla="*/ 4 h 39"/>
              <a:gd name="T22" fmla="*/ 335 w 410"/>
              <a:gd name="T23" fmla="*/ 13 h 39"/>
              <a:gd name="T24" fmla="*/ 321 w 410"/>
              <a:gd name="T25" fmla="*/ 19 h 39"/>
              <a:gd name="T26" fmla="*/ 336 w 410"/>
              <a:gd name="T27" fmla="*/ 23 h 39"/>
              <a:gd name="T28" fmla="*/ 304 w 410"/>
              <a:gd name="T29" fmla="*/ 17 h 39"/>
              <a:gd name="T30" fmla="*/ 315 w 410"/>
              <a:gd name="T31" fmla="*/ 25 h 39"/>
              <a:gd name="T32" fmla="*/ 318 w 410"/>
              <a:gd name="T33" fmla="*/ 18 h 39"/>
              <a:gd name="T34" fmla="*/ 309 w 410"/>
              <a:gd name="T35" fmla="*/ 30 h 39"/>
              <a:gd name="T36" fmla="*/ 295 w 410"/>
              <a:gd name="T37" fmla="*/ 9 h 39"/>
              <a:gd name="T38" fmla="*/ 288 w 410"/>
              <a:gd name="T39" fmla="*/ 35 h 39"/>
              <a:gd name="T40" fmla="*/ 295 w 410"/>
              <a:gd name="T41" fmla="*/ 9 h 39"/>
              <a:gd name="T42" fmla="*/ 280 w 410"/>
              <a:gd name="T43" fmla="*/ 25 h 39"/>
              <a:gd name="T44" fmla="*/ 276 w 410"/>
              <a:gd name="T45" fmla="*/ 30 h 39"/>
              <a:gd name="T46" fmla="*/ 266 w 410"/>
              <a:gd name="T47" fmla="*/ 19 h 39"/>
              <a:gd name="T48" fmla="*/ 260 w 410"/>
              <a:gd name="T49" fmla="*/ 28 h 39"/>
              <a:gd name="T50" fmla="*/ 263 w 410"/>
              <a:gd name="T51" fmla="*/ 9 h 39"/>
              <a:gd name="T52" fmla="*/ 253 w 410"/>
              <a:gd name="T53" fmla="*/ 12 h 39"/>
              <a:gd name="T54" fmla="*/ 234 w 410"/>
              <a:gd name="T55" fmla="*/ 12 h 39"/>
              <a:gd name="T56" fmla="*/ 232 w 410"/>
              <a:gd name="T57" fmla="*/ 35 h 39"/>
              <a:gd name="T58" fmla="*/ 244 w 410"/>
              <a:gd name="T59" fmla="*/ 12 h 39"/>
              <a:gd name="T60" fmla="*/ 229 w 410"/>
              <a:gd name="T61" fmla="*/ 12 h 39"/>
              <a:gd name="T62" fmla="*/ 221 w 410"/>
              <a:gd name="T63" fmla="*/ 20 h 39"/>
              <a:gd name="T64" fmla="*/ 195 w 410"/>
              <a:gd name="T65" fmla="*/ 13 h 39"/>
              <a:gd name="T66" fmla="*/ 198 w 410"/>
              <a:gd name="T67" fmla="*/ 27 h 39"/>
              <a:gd name="T68" fmla="*/ 198 w 410"/>
              <a:gd name="T69" fmla="*/ 9 h 39"/>
              <a:gd name="T70" fmla="*/ 174 w 410"/>
              <a:gd name="T71" fmla="*/ 9 h 39"/>
              <a:gd name="T72" fmla="*/ 186 w 410"/>
              <a:gd name="T73" fmla="*/ 11 h 39"/>
              <a:gd name="T74" fmla="*/ 176 w 410"/>
              <a:gd name="T75" fmla="*/ 25 h 39"/>
              <a:gd name="T76" fmla="*/ 154 w 410"/>
              <a:gd name="T77" fmla="*/ 12 h 39"/>
              <a:gd name="T78" fmla="*/ 148 w 410"/>
              <a:gd name="T79" fmla="*/ 20 h 39"/>
              <a:gd name="T80" fmla="*/ 163 w 410"/>
              <a:gd name="T81" fmla="*/ 19 h 39"/>
              <a:gd name="T82" fmla="*/ 116 w 410"/>
              <a:gd name="T83" fmla="*/ 30 h 39"/>
              <a:gd name="T84" fmla="*/ 122 w 410"/>
              <a:gd name="T85" fmla="*/ 17 h 39"/>
              <a:gd name="T86" fmla="*/ 126 w 410"/>
              <a:gd name="T87" fmla="*/ 17 h 39"/>
              <a:gd name="T88" fmla="*/ 132 w 410"/>
              <a:gd name="T89" fmla="*/ 30 h 39"/>
              <a:gd name="T90" fmla="*/ 128 w 410"/>
              <a:gd name="T91" fmla="*/ 10 h 39"/>
              <a:gd name="T92" fmla="*/ 106 w 410"/>
              <a:gd name="T93" fmla="*/ 9 h 39"/>
              <a:gd name="T94" fmla="*/ 98 w 410"/>
              <a:gd name="T95" fmla="*/ 26 h 39"/>
              <a:gd name="T96" fmla="*/ 68 w 410"/>
              <a:gd name="T97" fmla="*/ 12 h 39"/>
              <a:gd name="T98" fmla="*/ 86 w 410"/>
              <a:gd name="T99" fmla="*/ 30 h 39"/>
              <a:gd name="T100" fmla="*/ 91 w 410"/>
              <a:gd name="T101" fmla="*/ 12 h 39"/>
              <a:gd name="T102" fmla="*/ 76 w 410"/>
              <a:gd name="T103" fmla="*/ 22 h 39"/>
              <a:gd name="T104" fmla="*/ 41 w 410"/>
              <a:gd name="T105" fmla="*/ 9 h 39"/>
              <a:gd name="T106" fmla="*/ 48 w 410"/>
              <a:gd name="T107" fmla="*/ 14 h 39"/>
              <a:gd name="T108" fmla="*/ 64 w 410"/>
              <a:gd name="T109" fmla="*/ 9 h 39"/>
              <a:gd name="T110" fmla="*/ 54 w 410"/>
              <a:gd name="T111" fmla="*/ 22 h 39"/>
              <a:gd name="T112" fmla="*/ 39 w 410"/>
              <a:gd name="T113" fmla="*/ 12 h 39"/>
              <a:gd name="T114" fmla="*/ 7 w 410"/>
              <a:gd name="T115" fmla="*/ 30 h 39"/>
              <a:gd name="T116" fmla="*/ 23 w 410"/>
              <a:gd name="T117" fmla="*/ 30 h 39"/>
              <a:gd name="T118" fmla="*/ 22 w 410"/>
              <a:gd name="T119" fmla="*/ 22 h 39"/>
              <a:gd name="T120" fmla="*/ 9 w 410"/>
              <a:gd name="T121" fmla="*/ 25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410" h="39">
                <a:moveTo>
                  <a:pt x="404" y="30"/>
                </a:moveTo>
                <a:cubicBezTo>
                  <a:pt x="410" y="30"/>
                  <a:pt x="410" y="30"/>
                  <a:pt x="410" y="30"/>
                </a:cubicBezTo>
                <a:cubicBezTo>
                  <a:pt x="410" y="28"/>
                  <a:pt x="410" y="28"/>
                  <a:pt x="410" y="28"/>
                </a:cubicBezTo>
                <a:cubicBezTo>
                  <a:pt x="407" y="27"/>
                  <a:pt x="407" y="27"/>
                  <a:pt x="407" y="27"/>
                </a:cubicBezTo>
                <a:cubicBezTo>
                  <a:pt x="407" y="9"/>
                  <a:pt x="407" y="9"/>
                  <a:pt x="407" y="9"/>
                </a:cubicBezTo>
                <a:cubicBezTo>
                  <a:pt x="404" y="9"/>
                  <a:pt x="404" y="9"/>
                  <a:pt x="404" y="9"/>
                </a:cubicBezTo>
                <a:cubicBezTo>
                  <a:pt x="401" y="9"/>
                  <a:pt x="401" y="9"/>
                  <a:pt x="401" y="9"/>
                </a:cubicBezTo>
                <a:cubicBezTo>
                  <a:pt x="401" y="11"/>
                  <a:pt x="401" y="11"/>
                  <a:pt x="401" y="11"/>
                </a:cubicBezTo>
                <a:cubicBezTo>
                  <a:pt x="404" y="12"/>
                  <a:pt x="404" y="12"/>
                  <a:pt x="404" y="12"/>
                </a:cubicBezTo>
                <a:cubicBezTo>
                  <a:pt x="404" y="24"/>
                  <a:pt x="404" y="24"/>
                  <a:pt x="404" y="24"/>
                </a:cubicBezTo>
                <a:cubicBezTo>
                  <a:pt x="403" y="25"/>
                  <a:pt x="403" y="26"/>
                  <a:pt x="402" y="26"/>
                </a:cubicBezTo>
                <a:cubicBezTo>
                  <a:pt x="401" y="27"/>
                  <a:pt x="400" y="27"/>
                  <a:pt x="398" y="27"/>
                </a:cubicBezTo>
                <a:cubicBezTo>
                  <a:pt x="397" y="27"/>
                  <a:pt x="396" y="27"/>
                  <a:pt x="395" y="26"/>
                </a:cubicBezTo>
                <a:cubicBezTo>
                  <a:pt x="394" y="25"/>
                  <a:pt x="394" y="24"/>
                  <a:pt x="394" y="21"/>
                </a:cubicBezTo>
                <a:cubicBezTo>
                  <a:pt x="394" y="9"/>
                  <a:pt x="394" y="9"/>
                  <a:pt x="394" y="9"/>
                </a:cubicBezTo>
                <a:cubicBezTo>
                  <a:pt x="390" y="9"/>
                  <a:pt x="390" y="9"/>
                  <a:pt x="390" y="9"/>
                </a:cubicBezTo>
                <a:cubicBezTo>
                  <a:pt x="388" y="9"/>
                  <a:pt x="388" y="9"/>
                  <a:pt x="388" y="9"/>
                </a:cubicBezTo>
                <a:cubicBezTo>
                  <a:pt x="388" y="11"/>
                  <a:pt x="388" y="11"/>
                  <a:pt x="388" y="11"/>
                </a:cubicBezTo>
                <a:cubicBezTo>
                  <a:pt x="390" y="12"/>
                  <a:pt x="390" y="12"/>
                  <a:pt x="390" y="12"/>
                </a:cubicBezTo>
                <a:cubicBezTo>
                  <a:pt x="390" y="21"/>
                  <a:pt x="390" y="21"/>
                  <a:pt x="390" y="21"/>
                </a:cubicBezTo>
                <a:cubicBezTo>
                  <a:pt x="390" y="24"/>
                  <a:pt x="391" y="27"/>
                  <a:pt x="392" y="28"/>
                </a:cubicBezTo>
                <a:cubicBezTo>
                  <a:pt x="393" y="30"/>
                  <a:pt x="395" y="30"/>
                  <a:pt x="398" y="30"/>
                </a:cubicBezTo>
                <a:cubicBezTo>
                  <a:pt x="399" y="30"/>
                  <a:pt x="400" y="30"/>
                  <a:pt x="401" y="30"/>
                </a:cubicBezTo>
                <a:cubicBezTo>
                  <a:pt x="402" y="29"/>
                  <a:pt x="403" y="28"/>
                  <a:pt x="404" y="27"/>
                </a:cubicBezTo>
                <a:lnTo>
                  <a:pt x="404" y="30"/>
                </a:lnTo>
                <a:close/>
                <a:moveTo>
                  <a:pt x="380" y="13"/>
                </a:moveTo>
                <a:cubicBezTo>
                  <a:pt x="381" y="14"/>
                  <a:pt x="381" y="15"/>
                  <a:pt x="381" y="17"/>
                </a:cubicBezTo>
                <a:cubicBezTo>
                  <a:pt x="381" y="17"/>
                  <a:pt x="381" y="17"/>
                  <a:pt x="381" y="17"/>
                </a:cubicBezTo>
                <a:cubicBezTo>
                  <a:pt x="371" y="17"/>
                  <a:pt x="371" y="17"/>
                  <a:pt x="371" y="17"/>
                </a:cubicBezTo>
                <a:cubicBezTo>
                  <a:pt x="371" y="17"/>
                  <a:pt x="371" y="17"/>
                  <a:pt x="371" y="17"/>
                </a:cubicBezTo>
                <a:cubicBezTo>
                  <a:pt x="371" y="16"/>
                  <a:pt x="372" y="14"/>
                  <a:pt x="373" y="13"/>
                </a:cubicBezTo>
                <a:cubicBezTo>
                  <a:pt x="374" y="12"/>
                  <a:pt x="375" y="12"/>
                  <a:pt x="376" y="12"/>
                </a:cubicBezTo>
                <a:cubicBezTo>
                  <a:pt x="378" y="12"/>
                  <a:pt x="379" y="12"/>
                  <a:pt x="380" y="13"/>
                </a:cubicBezTo>
                <a:moveTo>
                  <a:pt x="381" y="30"/>
                </a:moveTo>
                <a:cubicBezTo>
                  <a:pt x="383" y="29"/>
                  <a:pt x="384" y="29"/>
                  <a:pt x="384" y="28"/>
                </a:cubicBezTo>
                <a:cubicBezTo>
                  <a:pt x="383" y="25"/>
                  <a:pt x="383" y="25"/>
                  <a:pt x="383" y="25"/>
                </a:cubicBezTo>
                <a:cubicBezTo>
                  <a:pt x="382" y="26"/>
                  <a:pt x="381" y="27"/>
                  <a:pt x="380" y="27"/>
                </a:cubicBezTo>
                <a:cubicBezTo>
                  <a:pt x="379" y="27"/>
                  <a:pt x="378" y="27"/>
                  <a:pt x="377" y="27"/>
                </a:cubicBezTo>
                <a:cubicBezTo>
                  <a:pt x="375" y="27"/>
                  <a:pt x="374" y="27"/>
                  <a:pt x="373" y="25"/>
                </a:cubicBezTo>
                <a:cubicBezTo>
                  <a:pt x="372" y="24"/>
                  <a:pt x="371" y="22"/>
                  <a:pt x="371" y="20"/>
                </a:cubicBezTo>
                <a:cubicBezTo>
                  <a:pt x="371" y="20"/>
                  <a:pt x="371" y="20"/>
                  <a:pt x="371" y="20"/>
                </a:cubicBezTo>
                <a:cubicBezTo>
                  <a:pt x="385" y="20"/>
                  <a:pt x="385" y="20"/>
                  <a:pt x="385" y="20"/>
                </a:cubicBezTo>
                <a:cubicBezTo>
                  <a:pt x="385" y="18"/>
                  <a:pt x="385" y="18"/>
                  <a:pt x="385" y="18"/>
                </a:cubicBezTo>
                <a:cubicBezTo>
                  <a:pt x="385" y="15"/>
                  <a:pt x="384" y="13"/>
                  <a:pt x="383" y="11"/>
                </a:cubicBezTo>
                <a:cubicBezTo>
                  <a:pt x="381" y="9"/>
                  <a:pt x="379" y="9"/>
                  <a:pt x="376" y="9"/>
                </a:cubicBezTo>
                <a:cubicBezTo>
                  <a:pt x="374" y="9"/>
                  <a:pt x="372" y="10"/>
                  <a:pt x="370" y="12"/>
                </a:cubicBezTo>
                <a:cubicBezTo>
                  <a:pt x="368" y="14"/>
                  <a:pt x="367" y="16"/>
                  <a:pt x="367" y="19"/>
                </a:cubicBezTo>
                <a:cubicBezTo>
                  <a:pt x="367" y="20"/>
                  <a:pt x="367" y="20"/>
                  <a:pt x="367" y="20"/>
                </a:cubicBezTo>
                <a:cubicBezTo>
                  <a:pt x="367" y="23"/>
                  <a:pt x="368" y="26"/>
                  <a:pt x="370" y="27"/>
                </a:cubicBezTo>
                <a:cubicBezTo>
                  <a:pt x="372" y="29"/>
                  <a:pt x="374" y="30"/>
                  <a:pt x="377" y="30"/>
                </a:cubicBezTo>
                <a:cubicBezTo>
                  <a:pt x="379" y="30"/>
                  <a:pt x="380" y="30"/>
                  <a:pt x="381" y="30"/>
                </a:cubicBezTo>
                <a:moveTo>
                  <a:pt x="362" y="26"/>
                </a:moveTo>
                <a:cubicBezTo>
                  <a:pt x="359" y="26"/>
                  <a:pt x="359" y="26"/>
                  <a:pt x="359" y="26"/>
                </a:cubicBezTo>
                <a:cubicBezTo>
                  <a:pt x="359" y="30"/>
                  <a:pt x="359" y="30"/>
                  <a:pt x="359" y="30"/>
                </a:cubicBezTo>
                <a:cubicBezTo>
                  <a:pt x="362" y="30"/>
                  <a:pt x="362" y="30"/>
                  <a:pt x="362" y="30"/>
                </a:cubicBezTo>
                <a:lnTo>
                  <a:pt x="362" y="26"/>
                </a:lnTo>
                <a:close/>
                <a:moveTo>
                  <a:pt x="346" y="4"/>
                </a:moveTo>
                <a:cubicBezTo>
                  <a:pt x="346" y="9"/>
                  <a:pt x="346" y="9"/>
                  <a:pt x="346" y="9"/>
                </a:cubicBezTo>
                <a:cubicBezTo>
                  <a:pt x="342" y="9"/>
                  <a:pt x="342" y="9"/>
                  <a:pt x="342" y="9"/>
                </a:cubicBezTo>
                <a:cubicBezTo>
                  <a:pt x="342" y="12"/>
                  <a:pt x="342" y="12"/>
                  <a:pt x="342" y="12"/>
                </a:cubicBezTo>
                <a:cubicBezTo>
                  <a:pt x="346" y="12"/>
                  <a:pt x="346" y="12"/>
                  <a:pt x="346" y="12"/>
                </a:cubicBezTo>
                <a:cubicBezTo>
                  <a:pt x="346" y="25"/>
                  <a:pt x="346" y="25"/>
                  <a:pt x="346" y="25"/>
                </a:cubicBezTo>
                <a:cubicBezTo>
                  <a:pt x="346" y="27"/>
                  <a:pt x="346" y="28"/>
                  <a:pt x="347" y="29"/>
                </a:cubicBezTo>
                <a:cubicBezTo>
                  <a:pt x="348" y="30"/>
                  <a:pt x="349" y="30"/>
                  <a:pt x="351" y="30"/>
                </a:cubicBezTo>
                <a:cubicBezTo>
                  <a:pt x="352" y="30"/>
                  <a:pt x="352" y="30"/>
                  <a:pt x="353" y="30"/>
                </a:cubicBezTo>
                <a:cubicBezTo>
                  <a:pt x="354" y="30"/>
                  <a:pt x="354" y="30"/>
                  <a:pt x="355" y="30"/>
                </a:cubicBezTo>
                <a:cubicBezTo>
                  <a:pt x="354" y="27"/>
                  <a:pt x="354" y="27"/>
                  <a:pt x="354" y="27"/>
                </a:cubicBezTo>
                <a:cubicBezTo>
                  <a:pt x="354" y="27"/>
                  <a:pt x="353" y="27"/>
                  <a:pt x="353" y="27"/>
                </a:cubicBezTo>
                <a:cubicBezTo>
                  <a:pt x="353" y="27"/>
                  <a:pt x="352" y="27"/>
                  <a:pt x="352" y="27"/>
                </a:cubicBezTo>
                <a:cubicBezTo>
                  <a:pt x="351" y="27"/>
                  <a:pt x="351" y="27"/>
                  <a:pt x="350" y="27"/>
                </a:cubicBezTo>
                <a:cubicBezTo>
                  <a:pt x="350" y="26"/>
                  <a:pt x="350" y="26"/>
                  <a:pt x="350" y="25"/>
                </a:cubicBezTo>
                <a:cubicBezTo>
                  <a:pt x="350" y="12"/>
                  <a:pt x="350" y="12"/>
                  <a:pt x="350" y="12"/>
                </a:cubicBezTo>
                <a:cubicBezTo>
                  <a:pt x="354" y="12"/>
                  <a:pt x="354" y="12"/>
                  <a:pt x="354" y="12"/>
                </a:cubicBezTo>
                <a:cubicBezTo>
                  <a:pt x="354" y="9"/>
                  <a:pt x="354" y="9"/>
                  <a:pt x="354" y="9"/>
                </a:cubicBezTo>
                <a:cubicBezTo>
                  <a:pt x="350" y="9"/>
                  <a:pt x="350" y="9"/>
                  <a:pt x="350" y="9"/>
                </a:cubicBezTo>
                <a:cubicBezTo>
                  <a:pt x="350" y="4"/>
                  <a:pt x="350" y="4"/>
                  <a:pt x="350" y="4"/>
                </a:cubicBezTo>
                <a:lnTo>
                  <a:pt x="346" y="4"/>
                </a:lnTo>
                <a:close/>
                <a:moveTo>
                  <a:pt x="326" y="25"/>
                </a:moveTo>
                <a:cubicBezTo>
                  <a:pt x="326" y="24"/>
                  <a:pt x="325" y="22"/>
                  <a:pt x="325" y="20"/>
                </a:cubicBezTo>
                <a:cubicBezTo>
                  <a:pt x="325" y="19"/>
                  <a:pt x="325" y="19"/>
                  <a:pt x="325" y="19"/>
                </a:cubicBezTo>
                <a:cubicBezTo>
                  <a:pt x="325" y="17"/>
                  <a:pt x="326" y="15"/>
                  <a:pt x="326" y="14"/>
                </a:cubicBezTo>
                <a:cubicBezTo>
                  <a:pt x="327" y="12"/>
                  <a:pt x="329" y="12"/>
                  <a:pt x="331" y="12"/>
                </a:cubicBezTo>
                <a:cubicBezTo>
                  <a:pt x="332" y="12"/>
                  <a:pt x="333" y="12"/>
                  <a:pt x="333" y="12"/>
                </a:cubicBezTo>
                <a:cubicBezTo>
                  <a:pt x="334" y="12"/>
                  <a:pt x="335" y="13"/>
                  <a:pt x="335" y="13"/>
                </a:cubicBezTo>
                <a:cubicBezTo>
                  <a:pt x="336" y="16"/>
                  <a:pt x="336" y="16"/>
                  <a:pt x="336" y="16"/>
                </a:cubicBezTo>
                <a:cubicBezTo>
                  <a:pt x="339" y="16"/>
                  <a:pt x="339" y="16"/>
                  <a:pt x="339" y="16"/>
                </a:cubicBezTo>
                <a:cubicBezTo>
                  <a:pt x="339" y="12"/>
                  <a:pt x="339" y="12"/>
                  <a:pt x="339" y="12"/>
                </a:cubicBezTo>
                <a:cubicBezTo>
                  <a:pt x="338" y="11"/>
                  <a:pt x="337" y="10"/>
                  <a:pt x="335" y="9"/>
                </a:cubicBezTo>
                <a:cubicBezTo>
                  <a:pt x="334" y="9"/>
                  <a:pt x="332" y="9"/>
                  <a:pt x="331" y="9"/>
                </a:cubicBezTo>
                <a:cubicBezTo>
                  <a:pt x="328" y="9"/>
                  <a:pt x="325" y="10"/>
                  <a:pt x="324" y="12"/>
                </a:cubicBezTo>
                <a:cubicBezTo>
                  <a:pt x="322" y="14"/>
                  <a:pt x="321" y="16"/>
                  <a:pt x="321" y="19"/>
                </a:cubicBezTo>
                <a:cubicBezTo>
                  <a:pt x="321" y="20"/>
                  <a:pt x="321" y="20"/>
                  <a:pt x="321" y="20"/>
                </a:cubicBezTo>
                <a:cubicBezTo>
                  <a:pt x="321" y="23"/>
                  <a:pt x="322" y="25"/>
                  <a:pt x="324" y="27"/>
                </a:cubicBezTo>
                <a:cubicBezTo>
                  <a:pt x="325" y="29"/>
                  <a:pt x="328" y="30"/>
                  <a:pt x="331" y="30"/>
                </a:cubicBezTo>
                <a:cubicBezTo>
                  <a:pt x="333" y="30"/>
                  <a:pt x="335" y="30"/>
                  <a:pt x="337" y="28"/>
                </a:cubicBezTo>
                <a:cubicBezTo>
                  <a:pt x="338" y="27"/>
                  <a:pt x="339" y="25"/>
                  <a:pt x="339" y="23"/>
                </a:cubicBezTo>
                <a:cubicBezTo>
                  <a:pt x="339" y="23"/>
                  <a:pt x="339" y="23"/>
                  <a:pt x="339" y="23"/>
                </a:cubicBezTo>
                <a:cubicBezTo>
                  <a:pt x="336" y="23"/>
                  <a:pt x="336" y="23"/>
                  <a:pt x="336" y="23"/>
                </a:cubicBezTo>
                <a:cubicBezTo>
                  <a:pt x="336" y="24"/>
                  <a:pt x="335" y="25"/>
                  <a:pt x="334" y="26"/>
                </a:cubicBezTo>
                <a:cubicBezTo>
                  <a:pt x="333" y="27"/>
                  <a:pt x="332" y="27"/>
                  <a:pt x="331" y="27"/>
                </a:cubicBezTo>
                <a:cubicBezTo>
                  <a:pt x="329" y="27"/>
                  <a:pt x="327" y="27"/>
                  <a:pt x="326" y="25"/>
                </a:cubicBezTo>
                <a:moveTo>
                  <a:pt x="312" y="13"/>
                </a:moveTo>
                <a:cubicBezTo>
                  <a:pt x="313" y="14"/>
                  <a:pt x="314" y="15"/>
                  <a:pt x="314" y="17"/>
                </a:cubicBezTo>
                <a:cubicBezTo>
                  <a:pt x="314" y="17"/>
                  <a:pt x="314" y="17"/>
                  <a:pt x="314" y="17"/>
                </a:cubicBezTo>
                <a:cubicBezTo>
                  <a:pt x="304" y="17"/>
                  <a:pt x="304" y="17"/>
                  <a:pt x="304" y="17"/>
                </a:cubicBezTo>
                <a:cubicBezTo>
                  <a:pt x="304" y="17"/>
                  <a:pt x="304" y="17"/>
                  <a:pt x="304" y="17"/>
                </a:cubicBezTo>
                <a:cubicBezTo>
                  <a:pt x="304" y="16"/>
                  <a:pt x="305" y="14"/>
                  <a:pt x="306" y="13"/>
                </a:cubicBezTo>
                <a:cubicBezTo>
                  <a:pt x="306" y="12"/>
                  <a:pt x="308" y="12"/>
                  <a:pt x="309" y="12"/>
                </a:cubicBezTo>
                <a:cubicBezTo>
                  <a:pt x="310" y="12"/>
                  <a:pt x="312" y="12"/>
                  <a:pt x="312" y="13"/>
                </a:cubicBezTo>
                <a:moveTo>
                  <a:pt x="314" y="30"/>
                </a:moveTo>
                <a:cubicBezTo>
                  <a:pt x="315" y="29"/>
                  <a:pt x="316" y="29"/>
                  <a:pt x="317" y="28"/>
                </a:cubicBezTo>
                <a:cubicBezTo>
                  <a:pt x="315" y="25"/>
                  <a:pt x="315" y="25"/>
                  <a:pt x="315" y="25"/>
                </a:cubicBezTo>
                <a:cubicBezTo>
                  <a:pt x="315" y="26"/>
                  <a:pt x="314" y="27"/>
                  <a:pt x="313" y="27"/>
                </a:cubicBezTo>
                <a:cubicBezTo>
                  <a:pt x="312" y="27"/>
                  <a:pt x="311" y="27"/>
                  <a:pt x="309" y="27"/>
                </a:cubicBezTo>
                <a:cubicBezTo>
                  <a:pt x="308" y="27"/>
                  <a:pt x="306" y="27"/>
                  <a:pt x="305" y="25"/>
                </a:cubicBezTo>
                <a:cubicBezTo>
                  <a:pt x="304" y="24"/>
                  <a:pt x="304" y="22"/>
                  <a:pt x="304" y="20"/>
                </a:cubicBezTo>
                <a:cubicBezTo>
                  <a:pt x="304" y="20"/>
                  <a:pt x="304" y="20"/>
                  <a:pt x="304" y="20"/>
                </a:cubicBezTo>
                <a:cubicBezTo>
                  <a:pt x="318" y="20"/>
                  <a:pt x="318" y="20"/>
                  <a:pt x="318" y="20"/>
                </a:cubicBezTo>
                <a:cubicBezTo>
                  <a:pt x="318" y="18"/>
                  <a:pt x="318" y="18"/>
                  <a:pt x="318" y="18"/>
                </a:cubicBezTo>
                <a:cubicBezTo>
                  <a:pt x="318" y="15"/>
                  <a:pt x="317" y="13"/>
                  <a:pt x="315" y="11"/>
                </a:cubicBezTo>
                <a:cubicBezTo>
                  <a:pt x="314" y="9"/>
                  <a:pt x="312" y="9"/>
                  <a:pt x="309" y="9"/>
                </a:cubicBezTo>
                <a:cubicBezTo>
                  <a:pt x="306" y="9"/>
                  <a:pt x="304" y="10"/>
                  <a:pt x="303" y="12"/>
                </a:cubicBezTo>
                <a:cubicBezTo>
                  <a:pt x="301" y="14"/>
                  <a:pt x="300" y="16"/>
                  <a:pt x="300" y="19"/>
                </a:cubicBezTo>
                <a:cubicBezTo>
                  <a:pt x="300" y="20"/>
                  <a:pt x="300" y="20"/>
                  <a:pt x="300" y="20"/>
                </a:cubicBezTo>
                <a:cubicBezTo>
                  <a:pt x="300" y="23"/>
                  <a:pt x="301" y="26"/>
                  <a:pt x="302" y="27"/>
                </a:cubicBezTo>
                <a:cubicBezTo>
                  <a:pt x="304" y="29"/>
                  <a:pt x="307" y="30"/>
                  <a:pt x="309" y="30"/>
                </a:cubicBezTo>
                <a:cubicBezTo>
                  <a:pt x="311" y="30"/>
                  <a:pt x="313" y="30"/>
                  <a:pt x="314" y="30"/>
                </a:cubicBezTo>
                <a:moveTo>
                  <a:pt x="295" y="0"/>
                </a:moveTo>
                <a:cubicBezTo>
                  <a:pt x="291" y="0"/>
                  <a:pt x="291" y="0"/>
                  <a:pt x="291" y="0"/>
                </a:cubicBezTo>
                <a:cubicBezTo>
                  <a:pt x="291" y="3"/>
                  <a:pt x="291" y="3"/>
                  <a:pt x="291" y="3"/>
                </a:cubicBezTo>
                <a:cubicBezTo>
                  <a:pt x="295" y="3"/>
                  <a:pt x="295" y="3"/>
                  <a:pt x="295" y="3"/>
                </a:cubicBezTo>
                <a:lnTo>
                  <a:pt x="295" y="0"/>
                </a:lnTo>
                <a:close/>
                <a:moveTo>
                  <a:pt x="295" y="9"/>
                </a:moveTo>
                <a:cubicBezTo>
                  <a:pt x="288" y="9"/>
                  <a:pt x="288" y="9"/>
                  <a:pt x="288" y="9"/>
                </a:cubicBezTo>
                <a:cubicBezTo>
                  <a:pt x="288" y="11"/>
                  <a:pt x="288" y="11"/>
                  <a:pt x="288" y="11"/>
                </a:cubicBezTo>
                <a:cubicBezTo>
                  <a:pt x="291" y="12"/>
                  <a:pt x="291" y="12"/>
                  <a:pt x="291" y="12"/>
                </a:cubicBezTo>
                <a:cubicBezTo>
                  <a:pt x="291" y="32"/>
                  <a:pt x="291" y="32"/>
                  <a:pt x="291" y="32"/>
                </a:cubicBezTo>
                <a:cubicBezTo>
                  <a:pt x="291" y="33"/>
                  <a:pt x="291" y="34"/>
                  <a:pt x="291" y="35"/>
                </a:cubicBezTo>
                <a:cubicBezTo>
                  <a:pt x="290" y="35"/>
                  <a:pt x="289" y="35"/>
                  <a:pt x="289" y="35"/>
                </a:cubicBezTo>
                <a:cubicBezTo>
                  <a:pt x="288" y="35"/>
                  <a:pt x="288" y="35"/>
                  <a:pt x="288" y="35"/>
                </a:cubicBezTo>
                <a:cubicBezTo>
                  <a:pt x="287" y="35"/>
                  <a:pt x="287" y="35"/>
                  <a:pt x="287" y="35"/>
                </a:cubicBezTo>
                <a:cubicBezTo>
                  <a:pt x="287" y="38"/>
                  <a:pt x="287" y="38"/>
                  <a:pt x="287" y="38"/>
                </a:cubicBezTo>
                <a:cubicBezTo>
                  <a:pt x="287" y="38"/>
                  <a:pt x="287" y="38"/>
                  <a:pt x="288" y="38"/>
                </a:cubicBezTo>
                <a:cubicBezTo>
                  <a:pt x="288" y="39"/>
                  <a:pt x="288" y="39"/>
                  <a:pt x="289" y="39"/>
                </a:cubicBezTo>
                <a:cubicBezTo>
                  <a:pt x="291" y="39"/>
                  <a:pt x="292" y="38"/>
                  <a:pt x="294" y="37"/>
                </a:cubicBezTo>
                <a:cubicBezTo>
                  <a:pt x="295" y="36"/>
                  <a:pt x="295" y="34"/>
                  <a:pt x="295" y="32"/>
                </a:cubicBezTo>
                <a:lnTo>
                  <a:pt x="295" y="9"/>
                </a:lnTo>
                <a:close/>
                <a:moveTo>
                  <a:pt x="270" y="19"/>
                </a:moveTo>
                <a:cubicBezTo>
                  <a:pt x="270" y="17"/>
                  <a:pt x="271" y="15"/>
                  <a:pt x="271" y="14"/>
                </a:cubicBezTo>
                <a:cubicBezTo>
                  <a:pt x="272" y="12"/>
                  <a:pt x="274" y="12"/>
                  <a:pt x="276" y="12"/>
                </a:cubicBezTo>
                <a:cubicBezTo>
                  <a:pt x="278" y="12"/>
                  <a:pt x="279" y="12"/>
                  <a:pt x="280" y="14"/>
                </a:cubicBezTo>
                <a:cubicBezTo>
                  <a:pt x="281" y="15"/>
                  <a:pt x="281" y="17"/>
                  <a:pt x="281" y="19"/>
                </a:cubicBezTo>
                <a:cubicBezTo>
                  <a:pt x="281" y="20"/>
                  <a:pt x="281" y="20"/>
                  <a:pt x="281" y="20"/>
                </a:cubicBezTo>
                <a:cubicBezTo>
                  <a:pt x="281" y="22"/>
                  <a:pt x="281" y="24"/>
                  <a:pt x="280" y="25"/>
                </a:cubicBezTo>
                <a:cubicBezTo>
                  <a:pt x="279" y="27"/>
                  <a:pt x="278" y="27"/>
                  <a:pt x="276" y="27"/>
                </a:cubicBezTo>
                <a:cubicBezTo>
                  <a:pt x="274" y="27"/>
                  <a:pt x="272" y="27"/>
                  <a:pt x="271" y="25"/>
                </a:cubicBezTo>
                <a:cubicBezTo>
                  <a:pt x="271" y="24"/>
                  <a:pt x="270" y="22"/>
                  <a:pt x="270" y="20"/>
                </a:cubicBezTo>
                <a:lnTo>
                  <a:pt x="270" y="19"/>
                </a:lnTo>
                <a:close/>
                <a:moveTo>
                  <a:pt x="266" y="20"/>
                </a:moveTo>
                <a:cubicBezTo>
                  <a:pt x="266" y="23"/>
                  <a:pt x="267" y="25"/>
                  <a:pt x="269" y="27"/>
                </a:cubicBezTo>
                <a:cubicBezTo>
                  <a:pt x="270" y="29"/>
                  <a:pt x="273" y="30"/>
                  <a:pt x="276" y="30"/>
                </a:cubicBezTo>
                <a:cubicBezTo>
                  <a:pt x="279" y="30"/>
                  <a:pt x="281" y="29"/>
                  <a:pt x="283" y="27"/>
                </a:cubicBezTo>
                <a:cubicBezTo>
                  <a:pt x="284" y="25"/>
                  <a:pt x="285" y="23"/>
                  <a:pt x="285" y="20"/>
                </a:cubicBezTo>
                <a:cubicBezTo>
                  <a:pt x="285" y="19"/>
                  <a:pt x="285" y="19"/>
                  <a:pt x="285" y="19"/>
                </a:cubicBezTo>
                <a:cubicBezTo>
                  <a:pt x="285" y="16"/>
                  <a:pt x="284" y="14"/>
                  <a:pt x="283" y="12"/>
                </a:cubicBezTo>
                <a:cubicBezTo>
                  <a:pt x="281" y="10"/>
                  <a:pt x="279" y="9"/>
                  <a:pt x="276" y="9"/>
                </a:cubicBezTo>
                <a:cubicBezTo>
                  <a:pt x="273" y="9"/>
                  <a:pt x="270" y="10"/>
                  <a:pt x="269" y="12"/>
                </a:cubicBezTo>
                <a:cubicBezTo>
                  <a:pt x="267" y="14"/>
                  <a:pt x="266" y="16"/>
                  <a:pt x="266" y="19"/>
                </a:cubicBezTo>
                <a:lnTo>
                  <a:pt x="266" y="20"/>
                </a:lnTo>
                <a:close/>
                <a:moveTo>
                  <a:pt x="253" y="12"/>
                </a:moveTo>
                <a:cubicBezTo>
                  <a:pt x="253" y="27"/>
                  <a:pt x="253" y="27"/>
                  <a:pt x="253" y="27"/>
                </a:cubicBezTo>
                <a:cubicBezTo>
                  <a:pt x="250" y="28"/>
                  <a:pt x="250" y="28"/>
                  <a:pt x="250" y="28"/>
                </a:cubicBezTo>
                <a:cubicBezTo>
                  <a:pt x="250" y="30"/>
                  <a:pt x="250" y="30"/>
                  <a:pt x="250" y="30"/>
                </a:cubicBezTo>
                <a:cubicBezTo>
                  <a:pt x="260" y="30"/>
                  <a:pt x="260" y="30"/>
                  <a:pt x="260" y="30"/>
                </a:cubicBezTo>
                <a:cubicBezTo>
                  <a:pt x="260" y="28"/>
                  <a:pt x="260" y="28"/>
                  <a:pt x="260" y="28"/>
                </a:cubicBezTo>
                <a:cubicBezTo>
                  <a:pt x="257" y="27"/>
                  <a:pt x="257" y="27"/>
                  <a:pt x="257" y="27"/>
                </a:cubicBezTo>
                <a:cubicBezTo>
                  <a:pt x="257" y="15"/>
                  <a:pt x="257" y="15"/>
                  <a:pt x="257" y="15"/>
                </a:cubicBezTo>
                <a:cubicBezTo>
                  <a:pt x="257" y="14"/>
                  <a:pt x="258" y="13"/>
                  <a:pt x="259" y="13"/>
                </a:cubicBezTo>
                <a:cubicBezTo>
                  <a:pt x="259" y="12"/>
                  <a:pt x="260" y="12"/>
                  <a:pt x="261" y="12"/>
                </a:cubicBezTo>
                <a:cubicBezTo>
                  <a:pt x="263" y="12"/>
                  <a:pt x="263" y="12"/>
                  <a:pt x="263" y="12"/>
                </a:cubicBezTo>
                <a:cubicBezTo>
                  <a:pt x="264" y="9"/>
                  <a:pt x="264" y="9"/>
                  <a:pt x="264" y="9"/>
                </a:cubicBezTo>
                <a:cubicBezTo>
                  <a:pt x="264" y="9"/>
                  <a:pt x="264" y="9"/>
                  <a:pt x="263" y="9"/>
                </a:cubicBezTo>
                <a:cubicBezTo>
                  <a:pt x="263" y="9"/>
                  <a:pt x="263" y="9"/>
                  <a:pt x="262" y="9"/>
                </a:cubicBezTo>
                <a:cubicBezTo>
                  <a:pt x="261" y="9"/>
                  <a:pt x="260" y="9"/>
                  <a:pt x="259" y="9"/>
                </a:cubicBezTo>
                <a:cubicBezTo>
                  <a:pt x="258" y="10"/>
                  <a:pt x="258" y="11"/>
                  <a:pt x="257" y="12"/>
                </a:cubicBezTo>
                <a:cubicBezTo>
                  <a:pt x="257" y="9"/>
                  <a:pt x="257" y="9"/>
                  <a:pt x="257" y="9"/>
                </a:cubicBezTo>
                <a:cubicBezTo>
                  <a:pt x="250" y="9"/>
                  <a:pt x="250" y="9"/>
                  <a:pt x="250" y="9"/>
                </a:cubicBezTo>
                <a:cubicBezTo>
                  <a:pt x="250" y="11"/>
                  <a:pt x="250" y="11"/>
                  <a:pt x="250" y="11"/>
                </a:cubicBezTo>
                <a:lnTo>
                  <a:pt x="253" y="12"/>
                </a:lnTo>
                <a:close/>
                <a:moveTo>
                  <a:pt x="243" y="20"/>
                </a:moveTo>
                <a:cubicBezTo>
                  <a:pt x="243" y="22"/>
                  <a:pt x="242" y="24"/>
                  <a:pt x="241" y="25"/>
                </a:cubicBezTo>
                <a:cubicBezTo>
                  <a:pt x="240" y="27"/>
                  <a:pt x="239" y="27"/>
                  <a:pt x="237" y="27"/>
                </a:cubicBezTo>
                <a:cubicBezTo>
                  <a:pt x="236" y="27"/>
                  <a:pt x="235" y="27"/>
                  <a:pt x="234" y="27"/>
                </a:cubicBezTo>
                <a:cubicBezTo>
                  <a:pt x="234" y="26"/>
                  <a:pt x="233" y="26"/>
                  <a:pt x="232" y="25"/>
                </a:cubicBezTo>
                <a:cubicBezTo>
                  <a:pt x="232" y="14"/>
                  <a:pt x="232" y="14"/>
                  <a:pt x="232" y="14"/>
                </a:cubicBezTo>
                <a:cubicBezTo>
                  <a:pt x="233" y="14"/>
                  <a:pt x="234" y="13"/>
                  <a:pt x="234" y="12"/>
                </a:cubicBezTo>
                <a:cubicBezTo>
                  <a:pt x="235" y="12"/>
                  <a:pt x="236" y="12"/>
                  <a:pt x="237" y="12"/>
                </a:cubicBezTo>
                <a:cubicBezTo>
                  <a:pt x="239" y="12"/>
                  <a:pt x="240" y="12"/>
                  <a:pt x="241" y="14"/>
                </a:cubicBezTo>
                <a:cubicBezTo>
                  <a:pt x="242" y="15"/>
                  <a:pt x="243" y="17"/>
                  <a:pt x="243" y="20"/>
                </a:cubicBezTo>
                <a:close/>
                <a:moveTo>
                  <a:pt x="225" y="38"/>
                </a:moveTo>
                <a:cubicBezTo>
                  <a:pt x="236" y="38"/>
                  <a:pt x="236" y="38"/>
                  <a:pt x="236" y="38"/>
                </a:cubicBezTo>
                <a:cubicBezTo>
                  <a:pt x="236" y="36"/>
                  <a:pt x="236" y="36"/>
                  <a:pt x="236" y="36"/>
                </a:cubicBezTo>
                <a:cubicBezTo>
                  <a:pt x="232" y="35"/>
                  <a:pt x="232" y="35"/>
                  <a:pt x="232" y="35"/>
                </a:cubicBezTo>
                <a:cubicBezTo>
                  <a:pt x="232" y="28"/>
                  <a:pt x="232" y="28"/>
                  <a:pt x="232" y="28"/>
                </a:cubicBezTo>
                <a:cubicBezTo>
                  <a:pt x="233" y="29"/>
                  <a:pt x="234" y="29"/>
                  <a:pt x="235" y="30"/>
                </a:cubicBezTo>
                <a:cubicBezTo>
                  <a:pt x="236" y="30"/>
                  <a:pt x="237" y="30"/>
                  <a:pt x="238" y="30"/>
                </a:cubicBezTo>
                <a:cubicBezTo>
                  <a:pt x="241" y="30"/>
                  <a:pt x="243" y="30"/>
                  <a:pt x="244" y="28"/>
                </a:cubicBezTo>
                <a:cubicBezTo>
                  <a:pt x="246" y="26"/>
                  <a:pt x="247" y="23"/>
                  <a:pt x="247" y="20"/>
                </a:cubicBezTo>
                <a:cubicBezTo>
                  <a:pt x="247" y="20"/>
                  <a:pt x="247" y="20"/>
                  <a:pt x="247" y="20"/>
                </a:cubicBezTo>
                <a:cubicBezTo>
                  <a:pt x="247" y="16"/>
                  <a:pt x="246" y="14"/>
                  <a:pt x="244" y="12"/>
                </a:cubicBezTo>
                <a:cubicBezTo>
                  <a:pt x="243" y="10"/>
                  <a:pt x="241" y="9"/>
                  <a:pt x="238" y="9"/>
                </a:cubicBezTo>
                <a:cubicBezTo>
                  <a:pt x="237" y="9"/>
                  <a:pt x="236" y="9"/>
                  <a:pt x="235" y="9"/>
                </a:cubicBezTo>
                <a:cubicBezTo>
                  <a:pt x="234" y="10"/>
                  <a:pt x="233" y="11"/>
                  <a:pt x="232" y="11"/>
                </a:cubicBezTo>
                <a:cubicBezTo>
                  <a:pt x="232" y="9"/>
                  <a:pt x="232" y="9"/>
                  <a:pt x="232" y="9"/>
                </a:cubicBezTo>
                <a:cubicBezTo>
                  <a:pt x="225" y="9"/>
                  <a:pt x="225" y="9"/>
                  <a:pt x="225" y="9"/>
                </a:cubicBezTo>
                <a:cubicBezTo>
                  <a:pt x="225" y="11"/>
                  <a:pt x="225" y="11"/>
                  <a:pt x="225" y="11"/>
                </a:cubicBezTo>
                <a:cubicBezTo>
                  <a:pt x="229" y="12"/>
                  <a:pt x="229" y="12"/>
                  <a:pt x="229" y="12"/>
                </a:cubicBezTo>
                <a:cubicBezTo>
                  <a:pt x="229" y="35"/>
                  <a:pt x="229" y="35"/>
                  <a:pt x="229" y="35"/>
                </a:cubicBezTo>
                <a:cubicBezTo>
                  <a:pt x="225" y="36"/>
                  <a:pt x="225" y="36"/>
                  <a:pt x="225" y="36"/>
                </a:cubicBezTo>
                <a:lnTo>
                  <a:pt x="225" y="38"/>
                </a:lnTo>
                <a:close/>
                <a:moveTo>
                  <a:pt x="221" y="17"/>
                </a:moveTo>
                <a:cubicBezTo>
                  <a:pt x="212" y="17"/>
                  <a:pt x="212" y="17"/>
                  <a:pt x="212" y="17"/>
                </a:cubicBezTo>
                <a:cubicBezTo>
                  <a:pt x="212" y="20"/>
                  <a:pt x="212" y="20"/>
                  <a:pt x="212" y="20"/>
                </a:cubicBezTo>
                <a:cubicBezTo>
                  <a:pt x="221" y="20"/>
                  <a:pt x="221" y="20"/>
                  <a:pt x="221" y="20"/>
                </a:cubicBezTo>
                <a:lnTo>
                  <a:pt x="221" y="17"/>
                </a:lnTo>
                <a:close/>
                <a:moveTo>
                  <a:pt x="201" y="13"/>
                </a:moveTo>
                <a:cubicBezTo>
                  <a:pt x="202" y="14"/>
                  <a:pt x="203" y="15"/>
                  <a:pt x="203" y="17"/>
                </a:cubicBezTo>
                <a:cubicBezTo>
                  <a:pt x="203" y="17"/>
                  <a:pt x="203" y="17"/>
                  <a:pt x="203" y="17"/>
                </a:cubicBezTo>
                <a:cubicBezTo>
                  <a:pt x="193" y="17"/>
                  <a:pt x="193" y="17"/>
                  <a:pt x="193" y="17"/>
                </a:cubicBezTo>
                <a:cubicBezTo>
                  <a:pt x="193" y="17"/>
                  <a:pt x="193" y="17"/>
                  <a:pt x="193" y="17"/>
                </a:cubicBezTo>
                <a:cubicBezTo>
                  <a:pt x="193" y="16"/>
                  <a:pt x="194" y="14"/>
                  <a:pt x="195" y="13"/>
                </a:cubicBezTo>
                <a:cubicBezTo>
                  <a:pt x="195" y="12"/>
                  <a:pt x="197" y="12"/>
                  <a:pt x="198" y="12"/>
                </a:cubicBezTo>
                <a:cubicBezTo>
                  <a:pt x="199" y="12"/>
                  <a:pt x="201" y="12"/>
                  <a:pt x="201" y="13"/>
                </a:cubicBezTo>
                <a:moveTo>
                  <a:pt x="203" y="30"/>
                </a:moveTo>
                <a:cubicBezTo>
                  <a:pt x="204" y="29"/>
                  <a:pt x="205" y="29"/>
                  <a:pt x="206" y="28"/>
                </a:cubicBezTo>
                <a:cubicBezTo>
                  <a:pt x="204" y="25"/>
                  <a:pt x="204" y="25"/>
                  <a:pt x="204" y="25"/>
                </a:cubicBezTo>
                <a:cubicBezTo>
                  <a:pt x="204" y="26"/>
                  <a:pt x="203" y="27"/>
                  <a:pt x="202" y="27"/>
                </a:cubicBezTo>
                <a:cubicBezTo>
                  <a:pt x="201" y="27"/>
                  <a:pt x="200" y="27"/>
                  <a:pt x="198" y="27"/>
                </a:cubicBezTo>
                <a:cubicBezTo>
                  <a:pt x="197" y="27"/>
                  <a:pt x="195" y="27"/>
                  <a:pt x="194" y="25"/>
                </a:cubicBezTo>
                <a:cubicBezTo>
                  <a:pt x="193" y="24"/>
                  <a:pt x="193" y="22"/>
                  <a:pt x="193" y="20"/>
                </a:cubicBezTo>
                <a:cubicBezTo>
                  <a:pt x="193" y="20"/>
                  <a:pt x="193" y="20"/>
                  <a:pt x="193" y="20"/>
                </a:cubicBezTo>
                <a:cubicBezTo>
                  <a:pt x="206" y="20"/>
                  <a:pt x="206" y="20"/>
                  <a:pt x="206" y="20"/>
                </a:cubicBezTo>
                <a:cubicBezTo>
                  <a:pt x="206" y="18"/>
                  <a:pt x="206" y="18"/>
                  <a:pt x="206" y="18"/>
                </a:cubicBezTo>
                <a:cubicBezTo>
                  <a:pt x="206" y="15"/>
                  <a:pt x="206" y="13"/>
                  <a:pt x="204" y="11"/>
                </a:cubicBezTo>
                <a:cubicBezTo>
                  <a:pt x="203" y="9"/>
                  <a:pt x="201" y="9"/>
                  <a:pt x="198" y="9"/>
                </a:cubicBezTo>
                <a:cubicBezTo>
                  <a:pt x="195" y="9"/>
                  <a:pt x="193" y="10"/>
                  <a:pt x="191" y="12"/>
                </a:cubicBezTo>
                <a:cubicBezTo>
                  <a:pt x="190" y="14"/>
                  <a:pt x="189" y="16"/>
                  <a:pt x="189" y="19"/>
                </a:cubicBezTo>
                <a:cubicBezTo>
                  <a:pt x="189" y="20"/>
                  <a:pt x="189" y="20"/>
                  <a:pt x="189" y="20"/>
                </a:cubicBezTo>
                <a:cubicBezTo>
                  <a:pt x="189" y="23"/>
                  <a:pt x="190" y="26"/>
                  <a:pt x="191" y="27"/>
                </a:cubicBezTo>
                <a:cubicBezTo>
                  <a:pt x="193" y="29"/>
                  <a:pt x="195" y="30"/>
                  <a:pt x="198" y="30"/>
                </a:cubicBezTo>
                <a:cubicBezTo>
                  <a:pt x="200" y="30"/>
                  <a:pt x="202" y="30"/>
                  <a:pt x="203" y="30"/>
                </a:cubicBezTo>
                <a:moveTo>
                  <a:pt x="174" y="9"/>
                </a:moveTo>
                <a:cubicBezTo>
                  <a:pt x="166" y="9"/>
                  <a:pt x="166" y="9"/>
                  <a:pt x="166" y="9"/>
                </a:cubicBezTo>
                <a:cubicBezTo>
                  <a:pt x="166" y="11"/>
                  <a:pt x="166" y="11"/>
                  <a:pt x="166" y="11"/>
                </a:cubicBezTo>
                <a:cubicBezTo>
                  <a:pt x="168" y="12"/>
                  <a:pt x="168" y="12"/>
                  <a:pt x="168" y="12"/>
                </a:cubicBezTo>
                <a:cubicBezTo>
                  <a:pt x="175" y="30"/>
                  <a:pt x="175" y="30"/>
                  <a:pt x="175" y="30"/>
                </a:cubicBezTo>
                <a:cubicBezTo>
                  <a:pt x="178" y="30"/>
                  <a:pt x="178" y="30"/>
                  <a:pt x="178" y="30"/>
                </a:cubicBezTo>
                <a:cubicBezTo>
                  <a:pt x="185" y="12"/>
                  <a:pt x="185" y="12"/>
                  <a:pt x="185" y="12"/>
                </a:cubicBezTo>
                <a:cubicBezTo>
                  <a:pt x="186" y="11"/>
                  <a:pt x="186" y="11"/>
                  <a:pt x="186" y="11"/>
                </a:cubicBezTo>
                <a:cubicBezTo>
                  <a:pt x="186" y="9"/>
                  <a:pt x="186" y="9"/>
                  <a:pt x="186" y="9"/>
                </a:cubicBezTo>
                <a:cubicBezTo>
                  <a:pt x="178" y="9"/>
                  <a:pt x="178" y="9"/>
                  <a:pt x="178" y="9"/>
                </a:cubicBezTo>
                <a:cubicBezTo>
                  <a:pt x="178" y="11"/>
                  <a:pt x="178" y="11"/>
                  <a:pt x="178" y="11"/>
                </a:cubicBezTo>
                <a:cubicBezTo>
                  <a:pt x="181" y="12"/>
                  <a:pt x="181" y="12"/>
                  <a:pt x="181" y="12"/>
                </a:cubicBezTo>
                <a:cubicBezTo>
                  <a:pt x="177" y="24"/>
                  <a:pt x="177" y="24"/>
                  <a:pt x="177" y="24"/>
                </a:cubicBezTo>
                <a:cubicBezTo>
                  <a:pt x="176" y="25"/>
                  <a:pt x="176" y="25"/>
                  <a:pt x="176" y="25"/>
                </a:cubicBezTo>
                <a:cubicBezTo>
                  <a:pt x="176" y="25"/>
                  <a:pt x="176" y="25"/>
                  <a:pt x="176" y="25"/>
                </a:cubicBezTo>
                <a:cubicBezTo>
                  <a:pt x="176" y="24"/>
                  <a:pt x="176" y="24"/>
                  <a:pt x="176" y="24"/>
                </a:cubicBezTo>
                <a:cubicBezTo>
                  <a:pt x="171" y="12"/>
                  <a:pt x="171" y="12"/>
                  <a:pt x="171" y="12"/>
                </a:cubicBezTo>
                <a:cubicBezTo>
                  <a:pt x="174" y="11"/>
                  <a:pt x="174" y="11"/>
                  <a:pt x="174" y="11"/>
                </a:cubicBezTo>
                <a:lnTo>
                  <a:pt x="174" y="9"/>
                </a:lnTo>
                <a:close/>
                <a:moveTo>
                  <a:pt x="148" y="19"/>
                </a:moveTo>
                <a:cubicBezTo>
                  <a:pt x="148" y="17"/>
                  <a:pt x="149" y="15"/>
                  <a:pt x="150" y="14"/>
                </a:cubicBezTo>
                <a:cubicBezTo>
                  <a:pt x="151" y="12"/>
                  <a:pt x="152" y="12"/>
                  <a:pt x="154" y="12"/>
                </a:cubicBezTo>
                <a:cubicBezTo>
                  <a:pt x="156" y="12"/>
                  <a:pt x="157" y="12"/>
                  <a:pt x="158" y="14"/>
                </a:cubicBezTo>
                <a:cubicBezTo>
                  <a:pt x="159" y="15"/>
                  <a:pt x="160" y="17"/>
                  <a:pt x="160" y="19"/>
                </a:cubicBezTo>
                <a:cubicBezTo>
                  <a:pt x="160" y="20"/>
                  <a:pt x="160" y="20"/>
                  <a:pt x="160" y="20"/>
                </a:cubicBezTo>
                <a:cubicBezTo>
                  <a:pt x="160" y="22"/>
                  <a:pt x="159" y="24"/>
                  <a:pt x="158" y="25"/>
                </a:cubicBezTo>
                <a:cubicBezTo>
                  <a:pt x="157" y="27"/>
                  <a:pt x="156" y="27"/>
                  <a:pt x="154" y="27"/>
                </a:cubicBezTo>
                <a:cubicBezTo>
                  <a:pt x="152" y="27"/>
                  <a:pt x="151" y="27"/>
                  <a:pt x="150" y="25"/>
                </a:cubicBezTo>
                <a:cubicBezTo>
                  <a:pt x="149" y="24"/>
                  <a:pt x="148" y="22"/>
                  <a:pt x="148" y="20"/>
                </a:cubicBezTo>
                <a:lnTo>
                  <a:pt x="148" y="19"/>
                </a:lnTo>
                <a:close/>
                <a:moveTo>
                  <a:pt x="145" y="20"/>
                </a:moveTo>
                <a:cubicBezTo>
                  <a:pt x="145" y="23"/>
                  <a:pt x="145" y="25"/>
                  <a:pt x="147" y="27"/>
                </a:cubicBezTo>
                <a:cubicBezTo>
                  <a:pt x="149" y="29"/>
                  <a:pt x="151" y="30"/>
                  <a:pt x="154" y="30"/>
                </a:cubicBezTo>
                <a:cubicBezTo>
                  <a:pt x="157" y="30"/>
                  <a:pt x="159" y="29"/>
                  <a:pt x="161" y="27"/>
                </a:cubicBezTo>
                <a:cubicBezTo>
                  <a:pt x="163" y="25"/>
                  <a:pt x="163" y="23"/>
                  <a:pt x="163" y="20"/>
                </a:cubicBezTo>
                <a:cubicBezTo>
                  <a:pt x="163" y="19"/>
                  <a:pt x="163" y="19"/>
                  <a:pt x="163" y="19"/>
                </a:cubicBezTo>
                <a:cubicBezTo>
                  <a:pt x="163" y="16"/>
                  <a:pt x="163" y="14"/>
                  <a:pt x="161" y="12"/>
                </a:cubicBezTo>
                <a:cubicBezTo>
                  <a:pt x="159" y="10"/>
                  <a:pt x="157" y="9"/>
                  <a:pt x="154" y="9"/>
                </a:cubicBezTo>
                <a:cubicBezTo>
                  <a:pt x="151" y="9"/>
                  <a:pt x="149" y="10"/>
                  <a:pt x="147" y="12"/>
                </a:cubicBezTo>
                <a:cubicBezTo>
                  <a:pt x="145" y="14"/>
                  <a:pt x="145" y="16"/>
                  <a:pt x="145" y="19"/>
                </a:cubicBezTo>
                <a:lnTo>
                  <a:pt x="145" y="20"/>
                </a:lnTo>
                <a:close/>
                <a:moveTo>
                  <a:pt x="106" y="30"/>
                </a:moveTo>
                <a:cubicBezTo>
                  <a:pt x="116" y="30"/>
                  <a:pt x="116" y="30"/>
                  <a:pt x="116" y="30"/>
                </a:cubicBezTo>
                <a:cubicBezTo>
                  <a:pt x="116" y="28"/>
                  <a:pt x="116" y="28"/>
                  <a:pt x="116" y="28"/>
                </a:cubicBezTo>
                <a:cubicBezTo>
                  <a:pt x="113" y="27"/>
                  <a:pt x="113" y="27"/>
                  <a:pt x="113" y="27"/>
                </a:cubicBezTo>
                <a:cubicBezTo>
                  <a:pt x="113" y="14"/>
                  <a:pt x="113" y="14"/>
                  <a:pt x="113" y="14"/>
                </a:cubicBezTo>
                <a:cubicBezTo>
                  <a:pt x="114" y="14"/>
                  <a:pt x="114" y="13"/>
                  <a:pt x="115" y="12"/>
                </a:cubicBezTo>
                <a:cubicBezTo>
                  <a:pt x="116" y="12"/>
                  <a:pt x="117" y="12"/>
                  <a:pt x="118" y="12"/>
                </a:cubicBezTo>
                <a:cubicBezTo>
                  <a:pt x="119" y="12"/>
                  <a:pt x="120" y="12"/>
                  <a:pt x="121" y="13"/>
                </a:cubicBezTo>
                <a:cubicBezTo>
                  <a:pt x="122" y="14"/>
                  <a:pt x="122" y="15"/>
                  <a:pt x="122" y="17"/>
                </a:cubicBezTo>
                <a:cubicBezTo>
                  <a:pt x="122" y="27"/>
                  <a:pt x="122" y="27"/>
                  <a:pt x="122" y="27"/>
                </a:cubicBezTo>
                <a:cubicBezTo>
                  <a:pt x="119" y="28"/>
                  <a:pt x="119" y="28"/>
                  <a:pt x="119" y="28"/>
                </a:cubicBezTo>
                <a:cubicBezTo>
                  <a:pt x="119" y="30"/>
                  <a:pt x="119" y="30"/>
                  <a:pt x="119" y="30"/>
                </a:cubicBezTo>
                <a:cubicBezTo>
                  <a:pt x="129" y="30"/>
                  <a:pt x="129" y="30"/>
                  <a:pt x="129" y="30"/>
                </a:cubicBezTo>
                <a:cubicBezTo>
                  <a:pt x="129" y="28"/>
                  <a:pt x="129" y="28"/>
                  <a:pt x="129" y="28"/>
                </a:cubicBezTo>
                <a:cubicBezTo>
                  <a:pt x="126" y="27"/>
                  <a:pt x="126" y="27"/>
                  <a:pt x="126" y="27"/>
                </a:cubicBezTo>
                <a:cubicBezTo>
                  <a:pt x="126" y="17"/>
                  <a:pt x="126" y="17"/>
                  <a:pt x="126" y="17"/>
                </a:cubicBezTo>
                <a:cubicBezTo>
                  <a:pt x="126" y="15"/>
                  <a:pt x="127" y="14"/>
                  <a:pt x="127" y="13"/>
                </a:cubicBezTo>
                <a:cubicBezTo>
                  <a:pt x="128" y="12"/>
                  <a:pt x="129" y="12"/>
                  <a:pt x="131" y="12"/>
                </a:cubicBezTo>
                <a:cubicBezTo>
                  <a:pt x="132" y="12"/>
                  <a:pt x="133" y="12"/>
                  <a:pt x="134" y="13"/>
                </a:cubicBezTo>
                <a:cubicBezTo>
                  <a:pt x="135" y="14"/>
                  <a:pt x="135" y="15"/>
                  <a:pt x="135" y="17"/>
                </a:cubicBezTo>
                <a:cubicBezTo>
                  <a:pt x="135" y="27"/>
                  <a:pt x="135" y="27"/>
                  <a:pt x="135" y="27"/>
                </a:cubicBezTo>
                <a:cubicBezTo>
                  <a:pt x="132" y="28"/>
                  <a:pt x="132" y="28"/>
                  <a:pt x="132" y="28"/>
                </a:cubicBezTo>
                <a:cubicBezTo>
                  <a:pt x="132" y="30"/>
                  <a:pt x="132" y="30"/>
                  <a:pt x="132" y="30"/>
                </a:cubicBezTo>
                <a:cubicBezTo>
                  <a:pt x="142" y="30"/>
                  <a:pt x="142" y="30"/>
                  <a:pt x="142" y="30"/>
                </a:cubicBezTo>
                <a:cubicBezTo>
                  <a:pt x="142" y="28"/>
                  <a:pt x="142" y="28"/>
                  <a:pt x="142" y="28"/>
                </a:cubicBezTo>
                <a:cubicBezTo>
                  <a:pt x="139" y="27"/>
                  <a:pt x="139" y="27"/>
                  <a:pt x="139" y="27"/>
                </a:cubicBezTo>
                <a:cubicBezTo>
                  <a:pt x="139" y="17"/>
                  <a:pt x="139" y="17"/>
                  <a:pt x="139" y="17"/>
                </a:cubicBezTo>
                <a:cubicBezTo>
                  <a:pt x="139" y="14"/>
                  <a:pt x="138" y="12"/>
                  <a:pt x="137" y="11"/>
                </a:cubicBezTo>
                <a:cubicBezTo>
                  <a:pt x="136" y="9"/>
                  <a:pt x="134" y="9"/>
                  <a:pt x="132" y="9"/>
                </a:cubicBezTo>
                <a:cubicBezTo>
                  <a:pt x="130" y="9"/>
                  <a:pt x="129" y="9"/>
                  <a:pt x="128" y="10"/>
                </a:cubicBezTo>
                <a:cubicBezTo>
                  <a:pt x="127" y="10"/>
                  <a:pt x="126" y="11"/>
                  <a:pt x="125" y="12"/>
                </a:cubicBezTo>
                <a:cubicBezTo>
                  <a:pt x="125" y="11"/>
                  <a:pt x="124" y="10"/>
                  <a:pt x="123" y="9"/>
                </a:cubicBezTo>
                <a:cubicBezTo>
                  <a:pt x="122" y="9"/>
                  <a:pt x="121" y="9"/>
                  <a:pt x="119" y="9"/>
                </a:cubicBezTo>
                <a:cubicBezTo>
                  <a:pt x="118" y="9"/>
                  <a:pt x="117" y="9"/>
                  <a:pt x="116" y="9"/>
                </a:cubicBezTo>
                <a:cubicBezTo>
                  <a:pt x="115" y="10"/>
                  <a:pt x="114" y="11"/>
                  <a:pt x="113" y="12"/>
                </a:cubicBezTo>
                <a:cubicBezTo>
                  <a:pt x="113" y="9"/>
                  <a:pt x="113" y="9"/>
                  <a:pt x="113" y="9"/>
                </a:cubicBezTo>
                <a:cubicBezTo>
                  <a:pt x="106" y="9"/>
                  <a:pt x="106" y="9"/>
                  <a:pt x="106" y="9"/>
                </a:cubicBezTo>
                <a:cubicBezTo>
                  <a:pt x="106" y="11"/>
                  <a:pt x="106" y="11"/>
                  <a:pt x="106" y="11"/>
                </a:cubicBezTo>
                <a:cubicBezTo>
                  <a:pt x="109" y="12"/>
                  <a:pt x="109" y="12"/>
                  <a:pt x="109" y="12"/>
                </a:cubicBezTo>
                <a:cubicBezTo>
                  <a:pt x="109" y="27"/>
                  <a:pt x="109" y="27"/>
                  <a:pt x="109" y="27"/>
                </a:cubicBezTo>
                <a:cubicBezTo>
                  <a:pt x="106" y="28"/>
                  <a:pt x="106" y="28"/>
                  <a:pt x="106" y="28"/>
                </a:cubicBezTo>
                <a:lnTo>
                  <a:pt x="106" y="30"/>
                </a:lnTo>
                <a:close/>
                <a:moveTo>
                  <a:pt x="102" y="26"/>
                </a:moveTo>
                <a:cubicBezTo>
                  <a:pt x="98" y="26"/>
                  <a:pt x="98" y="26"/>
                  <a:pt x="98" y="26"/>
                </a:cubicBezTo>
                <a:cubicBezTo>
                  <a:pt x="98" y="30"/>
                  <a:pt x="98" y="30"/>
                  <a:pt x="98" y="30"/>
                </a:cubicBezTo>
                <a:cubicBezTo>
                  <a:pt x="102" y="30"/>
                  <a:pt x="102" y="30"/>
                  <a:pt x="102" y="30"/>
                </a:cubicBezTo>
                <a:lnTo>
                  <a:pt x="102" y="26"/>
                </a:lnTo>
                <a:close/>
                <a:moveTo>
                  <a:pt x="74" y="9"/>
                </a:moveTo>
                <a:cubicBezTo>
                  <a:pt x="66" y="9"/>
                  <a:pt x="66" y="9"/>
                  <a:pt x="66" y="9"/>
                </a:cubicBezTo>
                <a:cubicBezTo>
                  <a:pt x="66" y="11"/>
                  <a:pt x="66" y="11"/>
                  <a:pt x="66" y="11"/>
                </a:cubicBezTo>
                <a:cubicBezTo>
                  <a:pt x="68" y="12"/>
                  <a:pt x="68" y="12"/>
                  <a:pt x="68" y="12"/>
                </a:cubicBezTo>
                <a:cubicBezTo>
                  <a:pt x="73" y="30"/>
                  <a:pt x="73" y="30"/>
                  <a:pt x="73" y="30"/>
                </a:cubicBezTo>
                <a:cubicBezTo>
                  <a:pt x="76" y="30"/>
                  <a:pt x="76" y="30"/>
                  <a:pt x="76" y="30"/>
                </a:cubicBezTo>
                <a:cubicBezTo>
                  <a:pt x="80" y="17"/>
                  <a:pt x="80" y="17"/>
                  <a:pt x="80" y="17"/>
                </a:cubicBezTo>
                <a:cubicBezTo>
                  <a:pt x="81" y="14"/>
                  <a:pt x="81" y="14"/>
                  <a:pt x="81" y="14"/>
                </a:cubicBezTo>
                <a:cubicBezTo>
                  <a:pt x="81" y="14"/>
                  <a:pt x="81" y="14"/>
                  <a:pt x="81" y="14"/>
                </a:cubicBezTo>
                <a:cubicBezTo>
                  <a:pt x="82" y="17"/>
                  <a:pt x="82" y="17"/>
                  <a:pt x="82" y="17"/>
                </a:cubicBezTo>
                <a:cubicBezTo>
                  <a:pt x="86" y="30"/>
                  <a:pt x="86" y="30"/>
                  <a:pt x="86" y="30"/>
                </a:cubicBezTo>
                <a:cubicBezTo>
                  <a:pt x="89" y="30"/>
                  <a:pt x="89" y="30"/>
                  <a:pt x="89" y="30"/>
                </a:cubicBezTo>
                <a:cubicBezTo>
                  <a:pt x="95" y="12"/>
                  <a:pt x="95" y="12"/>
                  <a:pt x="95" y="12"/>
                </a:cubicBezTo>
                <a:cubicBezTo>
                  <a:pt x="97" y="11"/>
                  <a:pt x="97" y="11"/>
                  <a:pt x="97" y="11"/>
                </a:cubicBezTo>
                <a:cubicBezTo>
                  <a:pt x="97" y="9"/>
                  <a:pt x="97" y="9"/>
                  <a:pt x="97" y="9"/>
                </a:cubicBezTo>
                <a:cubicBezTo>
                  <a:pt x="89" y="9"/>
                  <a:pt x="89" y="9"/>
                  <a:pt x="89" y="9"/>
                </a:cubicBezTo>
                <a:cubicBezTo>
                  <a:pt x="89" y="11"/>
                  <a:pt x="89" y="11"/>
                  <a:pt x="89" y="11"/>
                </a:cubicBezTo>
                <a:cubicBezTo>
                  <a:pt x="91" y="12"/>
                  <a:pt x="91" y="12"/>
                  <a:pt x="91" y="12"/>
                </a:cubicBezTo>
                <a:cubicBezTo>
                  <a:pt x="88" y="22"/>
                  <a:pt x="88" y="22"/>
                  <a:pt x="88" y="22"/>
                </a:cubicBezTo>
                <a:cubicBezTo>
                  <a:pt x="88" y="25"/>
                  <a:pt x="88" y="25"/>
                  <a:pt x="88" y="25"/>
                </a:cubicBezTo>
                <a:cubicBezTo>
                  <a:pt x="88" y="25"/>
                  <a:pt x="88" y="25"/>
                  <a:pt x="88" y="25"/>
                </a:cubicBezTo>
                <a:cubicBezTo>
                  <a:pt x="87" y="22"/>
                  <a:pt x="87" y="22"/>
                  <a:pt x="87" y="22"/>
                </a:cubicBezTo>
                <a:cubicBezTo>
                  <a:pt x="83" y="9"/>
                  <a:pt x="83" y="9"/>
                  <a:pt x="83" y="9"/>
                </a:cubicBezTo>
                <a:cubicBezTo>
                  <a:pt x="80" y="9"/>
                  <a:pt x="80" y="9"/>
                  <a:pt x="80" y="9"/>
                </a:cubicBezTo>
                <a:cubicBezTo>
                  <a:pt x="76" y="22"/>
                  <a:pt x="76" y="22"/>
                  <a:pt x="76" y="22"/>
                </a:cubicBezTo>
                <a:cubicBezTo>
                  <a:pt x="75" y="25"/>
                  <a:pt x="75" y="25"/>
                  <a:pt x="75" y="25"/>
                </a:cubicBezTo>
                <a:cubicBezTo>
                  <a:pt x="75" y="25"/>
                  <a:pt x="75" y="25"/>
                  <a:pt x="75" y="25"/>
                </a:cubicBezTo>
                <a:cubicBezTo>
                  <a:pt x="75" y="22"/>
                  <a:pt x="75" y="22"/>
                  <a:pt x="75" y="22"/>
                </a:cubicBezTo>
                <a:cubicBezTo>
                  <a:pt x="72" y="12"/>
                  <a:pt x="72" y="12"/>
                  <a:pt x="72" y="12"/>
                </a:cubicBezTo>
                <a:cubicBezTo>
                  <a:pt x="74" y="11"/>
                  <a:pt x="74" y="11"/>
                  <a:pt x="74" y="11"/>
                </a:cubicBezTo>
                <a:lnTo>
                  <a:pt x="74" y="9"/>
                </a:lnTo>
                <a:close/>
                <a:moveTo>
                  <a:pt x="41" y="9"/>
                </a:moveTo>
                <a:cubicBezTo>
                  <a:pt x="33" y="9"/>
                  <a:pt x="33" y="9"/>
                  <a:pt x="33" y="9"/>
                </a:cubicBezTo>
                <a:cubicBezTo>
                  <a:pt x="33" y="11"/>
                  <a:pt x="33" y="11"/>
                  <a:pt x="33" y="11"/>
                </a:cubicBezTo>
                <a:cubicBezTo>
                  <a:pt x="35" y="12"/>
                  <a:pt x="35" y="12"/>
                  <a:pt x="35" y="12"/>
                </a:cubicBezTo>
                <a:cubicBezTo>
                  <a:pt x="40" y="30"/>
                  <a:pt x="40" y="30"/>
                  <a:pt x="40" y="30"/>
                </a:cubicBezTo>
                <a:cubicBezTo>
                  <a:pt x="43" y="30"/>
                  <a:pt x="43" y="30"/>
                  <a:pt x="43" y="30"/>
                </a:cubicBezTo>
                <a:cubicBezTo>
                  <a:pt x="47" y="17"/>
                  <a:pt x="47" y="17"/>
                  <a:pt x="47" y="17"/>
                </a:cubicBezTo>
                <a:cubicBezTo>
                  <a:pt x="48" y="14"/>
                  <a:pt x="48" y="14"/>
                  <a:pt x="48" y="14"/>
                </a:cubicBezTo>
                <a:cubicBezTo>
                  <a:pt x="48" y="14"/>
                  <a:pt x="48" y="14"/>
                  <a:pt x="48" y="14"/>
                </a:cubicBezTo>
                <a:cubicBezTo>
                  <a:pt x="49" y="17"/>
                  <a:pt x="49" y="17"/>
                  <a:pt x="49" y="17"/>
                </a:cubicBezTo>
                <a:cubicBezTo>
                  <a:pt x="53" y="30"/>
                  <a:pt x="53" y="30"/>
                  <a:pt x="53" y="30"/>
                </a:cubicBezTo>
                <a:cubicBezTo>
                  <a:pt x="56" y="30"/>
                  <a:pt x="56" y="30"/>
                  <a:pt x="56" y="30"/>
                </a:cubicBezTo>
                <a:cubicBezTo>
                  <a:pt x="62" y="12"/>
                  <a:pt x="62" y="12"/>
                  <a:pt x="62" y="12"/>
                </a:cubicBezTo>
                <a:cubicBezTo>
                  <a:pt x="64" y="11"/>
                  <a:pt x="64" y="11"/>
                  <a:pt x="64" y="11"/>
                </a:cubicBezTo>
                <a:cubicBezTo>
                  <a:pt x="64" y="9"/>
                  <a:pt x="64" y="9"/>
                  <a:pt x="64" y="9"/>
                </a:cubicBezTo>
                <a:cubicBezTo>
                  <a:pt x="56" y="9"/>
                  <a:pt x="56" y="9"/>
                  <a:pt x="56" y="9"/>
                </a:cubicBezTo>
                <a:cubicBezTo>
                  <a:pt x="56" y="11"/>
                  <a:pt x="56" y="11"/>
                  <a:pt x="56" y="11"/>
                </a:cubicBezTo>
                <a:cubicBezTo>
                  <a:pt x="58" y="12"/>
                  <a:pt x="58" y="12"/>
                  <a:pt x="58" y="12"/>
                </a:cubicBezTo>
                <a:cubicBezTo>
                  <a:pt x="55" y="22"/>
                  <a:pt x="55" y="22"/>
                  <a:pt x="55" y="22"/>
                </a:cubicBezTo>
                <a:cubicBezTo>
                  <a:pt x="55" y="25"/>
                  <a:pt x="55" y="25"/>
                  <a:pt x="55" y="25"/>
                </a:cubicBezTo>
                <a:cubicBezTo>
                  <a:pt x="55" y="25"/>
                  <a:pt x="55" y="25"/>
                  <a:pt x="55" y="25"/>
                </a:cubicBezTo>
                <a:cubicBezTo>
                  <a:pt x="54" y="22"/>
                  <a:pt x="54" y="22"/>
                  <a:pt x="54" y="22"/>
                </a:cubicBezTo>
                <a:cubicBezTo>
                  <a:pt x="50" y="9"/>
                  <a:pt x="50" y="9"/>
                  <a:pt x="50" y="9"/>
                </a:cubicBezTo>
                <a:cubicBezTo>
                  <a:pt x="47" y="9"/>
                  <a:pt x="47" y="9"/>
                  <a:pt x="47" y="9"/>
                </a:cubicBezTo>
                <a:cubicBezTo>
                  <a:pt x="43" y="22"/>
                  <a:pt x="43" y="22"/>
                  <a:pt x="43" y="22"/>
                </a:cubicBezTo>
                <a:cubicBezTo>
                  <a:pt x="42" y="25"/>
                  <a:pt x="42" y="25"/>
                  <a:pt x="42" y="25"/>
                </a:cubicBezTo>
                <a:cubicBezTo>
                  <a:pt x="42" y="25"/>
                  <a:pt x="42" y="25"/>
                  <a:pt x="42" y="25"/>
                </a:cubicBezTo>
                <a:cubicBezTo>
                  <a:pt x="41" y="22"/>
                  <a:pt x="41" y="22"/>
                  <a:pt x="41" y="22"/>
                </a:cubicBezTo>
                <a:cubicBezTo>
                  <a:pt x="39" y="12"/>
                  <a:pt x="39" y="12"/>
                  <a:pt x="39" y="12"/>
                </a:cubicBezTo>
                <a:cubicBezTo>
                  <a:pt x="41" y="11"/>
                  <a:pt x="41" y="11"/>
                  <a:pt x="41" y="11"/>
                </a:cubicBezTo>
                <a:lnTo>
                  <a:pt x="41" y="9"/>
                </a:lnTo>
                <a:close/>
                <a:moveTo>
                  <a:pt x="8" y="9"/>
                </a:moveTo>
                <a:cubicBezTo>
                  <a:pt x="0" y="9"/>
                  <a:pt x="0" y="9"/>
                  <a:pt x="0" y="9"/>
                </a:cubicBezTo>
                <a:cubicBezTo>
                  <a:pt x="0" y="11"/>
                  <a:pt x="0" y="11"/>
                  <a:pt x="0" y="11"/>
                </a:cubicBezTo>
                <a:cubicBezTo>
                  <a:pt x="2" y="12"/>
                  <a:pt x="2" y="12"/>
                  <a:pt x="2" y="12"/>
                </a:cubicBezTo>
                <a:cubicBezTo>
                  <a:pt x="7" y="30"/>
                  <a:pt x="7" y="30"/>
                  <a:pt x="7" y="30"/>
                </a:cubicBezTo>
                <a:cubicBezTo>
                  <a:pt x="10" y="30"/>
                  <a:pt x="10" y="30"/>
                  <a:pt x="10" y="30"/>
                </a:cubicBezTo>
                <a:cubicBezTo>
                  <a:pt x="14" y="17"/>
                  <a:pt x="14" y="17"/>
                  <a:pt x="14" y="17"/>
                </a:cubicBezTo>
                <a:cubicBezTo>
                  <a:pt x="15" y="14"/>
                  <a:pt x="15" y="14"/>
                  <a:pt x="15" y="14"/>
                </a:cubicBezTo>
                <a:cubicBezTo>
                  <a:pt x="15" y="14"/>
                  <a:pt x="15" y="14"/>
                  <a:pt x="15" y="14"/>
                </a:cubicBezTo>
                <a:cubicBezTo>
                  <a:pt x="16" y="17"/>
                  <a:pt x="16" y="17"/>
                  <a:pt x="16" y="17"/>
                </a:cubicBezTo>
                <a:cubicBezTo>
                  <a:pt x="20" y="30"/>
                  <a:pt x="20" y="30"/>
                  <a:pt x="20" y="30"/>
                </a:cubicBezTo>
                <a:cubicBezTo>
                  <a:pt x="23" y="30"/>
                  <a:pt x="23" y="30"/>
                  <a:pt x="23" y="30"/>
                </a:cubicBezTo>
                <a:cubicBezTo>
                  <a:pt x="29" y="12"/>
                  <a:pt x="29" y="12"/>
                  <a:pt x="29" y="12"/>
                </a:cubicBezTo>
                <a:cubicBezTo>
                  <a:pt x="31" y="11"/>
                  <a:pt x="31" y="11"/>
                  <a:pt x="31" y="11"/>
                </a:cubicBezTo>
                <a:cubicBezTo>
                  <a:pt x="31" y="9"/>
                  <a:pt x="31" y="9"/>
                  <a:pt x="31" y="9"/>
                </a:cubicBezTo>
                <a:cubicBezTo>
                  <a:pt x="22" y="9"/>
                  <a:pt x="22" y="9"/>
                  <a:pt x="22" y="9"/>
                </a:cubicBezTo>
                <a:cubicBezTo>
                  <a:pt x="22" y="11"/>
                  <a:pt x="22" y="11"/>
                  <a:pt x="22" y="11"/>
                </a:cubicBezTo>
                <a:cubicBezTo>
                  <a:pt x="25" y="12"/>
                  <a:pt x="25" y="12"/>
                  <a:pt x="25" y="12"/>
                </a:cubicBezTo>
                <a:cubicBezTo>
                  <a:pt x="22" y="22"/>
                  <a:pt x="22" y="22"/>
                  <a:pt x="22" y="22"/>
                </a:cubicBezTo>
                <a:cubicBezTo>
                  <a:pt x="22" y="25"/>
                  <a:pt x="22" y="25"/>
                  <a:pt x="22" y="25"/>
                </a:cubicBezTo>
                <a:cubicBezTo>
                  <a:pt x="22" y="25"/>
                  <a:pt x="22" y="25"/>
                  <a:pt x="22" y="25"/>
                </a:cubicBezTo>
                <a:cubicBezTo>
                  <a:pt x="21" y="22"/>
                  <a:pt x="21" y="22"/>
                  <a:pt x="21" y="22"/>
                </a:cubicBezTo>
                <a:cubicBezTo>
                  <a:pt x="17" y="9"/>
                  <a:pt x="17" y="9"/>
                  <a:pt x="17" y="9"/>
                </a:cubicBezTo>
                <a:cubicBezTo>
                  <a:pt x="14" y="9"/>
                  <a:pt x="14" y="9"/>
                  <a:pt x="14" y="9"/>
                </a:cubicBezTo>
                <a:cubicBezTo>
                  <a:pt x="9" y="22"/>
                  <a:pt x="9" y="22"/>
                  <a:pt x="9" y="22"/>
                </a:cubicBezTo>
                <a:cubicBezTo>
                  <a:pt x="9" y="25"/>
                  <a:pt x="9" y="25"/>
                  <a:pt x="9" y="25"/>
                </a:cubicBezTo>
                <a:cubicBezTo>
                  <a:pt x="9" y="25"/>
                  <a:pt x="9" y="25"/>
                  <a:pt x="9" y="25"/>
                </a:cubicBezTo>
                <a:cubicBezTo>
                  <a:pt x="8" y="22"/>
                  <a:pt x="8" y="22"/>
                  <a:pt x="8" y="22"/>
                </a:cubicBezTo>
                <a:cubicBezTo>
                  <a:pt x="6" y="12"/>
                  <a:pt x="6" y="12"/>
                  <a:pt x="6" y="12"/>
                </a:cubicBezTo>
                <a:cubicBezTo>
                  <a:pt x="8" y="11"/>
                  <a:pt x="8" y="11"/>
                  <a:pt x="8" y="11"/>
                </a:cubicBezTo>
                <a:lnTo>
                  <a:pt x="8" y="9"/>
                </a:lnTo>
                <a:close/>
              </a:path>
            </a:pathLst>
          </a:custGeom>
          <a:solidFill>
            <a:srgbClr val="F29407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sz="1800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77" y="708586"/>
            <a:ext cx="7451610" cy="169837"/>
          </a:xfrm>
          <a:prstGeom prst="rect">
            <a:avLst/>
          </a:prstGeom>
        </p:spPr>
      </p:pic>
      <p:grpSp>
        <p:nvGrpSpPr>
          <p:cNvPr id="17" name="Gruppieren 16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18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9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20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21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22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23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  <p:pic>
        <p:nvPicPr>
          <p:cNvPr id="24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146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89926"/>
            <a:ext cx="7694550" cy="1325563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250425"/>
            <a:ext cx="7694550" cy="4013575"/>
          </a:xfrm>
        </p:spPr>
        <p:txBody>
          <a:bodyPr vert="eaVert"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21.02.18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ieren 7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9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0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2771146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76799"/>
            <a:ext cx="1664325" cy="5500163"/>
          </a:xfrm>
        </p:spPr>
        <p:txBody>
          <a:bodyPr vert="eaVert"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76799"/>
            <a:ext cx="5800725" cy="5500163"/>
          </a:xfrm>
        </p:spPr>
        <p:txBody>
          <a:bodyPr vert="eaVert"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21.02.18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ieren 7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9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0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91240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250" y="614034"/>
            <a:ext cx="7593750" cy="1076655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250" y="1825625"/>
            <a:ext cx="7593750" cy="4351338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21.02.18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ieren 7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9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0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34190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362" y="1145157"/>
            <a:ext cx="7701225" cy="3296946"/>
          </a:xfrm>
        </p:spPr>
        <p:txBody>
          <a:bodyPr anchor="b"/>
          <a:lstStyle>
            <a:lvl1pPr>
              <a:defRPr sz="6000"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362" y="4564684"/>
            <a:ext cx="7701225" cy="1524967"/>
          </a:xfrm>
        </p:spPr>
        <p:txBody>
          <a:bodyPr/>
          <a:lstStyle>
            <a:lvl1pPr marL="0" indent="0">
              <a:buNone/>
              <a:defRPr sz="2400">
                <a:solidFill>
                  <a:srgbClr val="162559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21.02.18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7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pieren 7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9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0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1727146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55200"/>
            <a:ext cx="7550550" cy="1035489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672450" cy="4351338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6750" y="1825625"/>
            <a:ext cx="3672450" cy="4351338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21.02.18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8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en 8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10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5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2305864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968" y="789995"/>
            <a:ext cx="7533233" cy="1122086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968" y="1993407"/>
            <a:ext cx="3673583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1940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7968" y="2851199"/>
            <a:ext cx="3673583" cy="3338464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70577" y="1993407"/>
            <a:ext cx="3780624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1940C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70577" y="2851199"/>
            <a:ext cx="3780624" cy="3338463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>
                <a:solidFill>
                  <a:srgbClr val="162559"/>
                </a:solidFill>
              </a:defRPr>
            </a:lvl2pPr>
            <a:lvl3pPr>
              <a:defRPr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>
                <a:solidFill>
                  <a:srgbClr val="162559"/>
                </a:solidFill>
              </a:defRPr>
            </a:lvl4pPr>
            <a:lvl5pPr>
              <a:defRPr>
                <a:solidFill>
                  <a:srgbClr val="162559"/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21.02.18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10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uppieren 10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12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3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5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6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7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618079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598585"/>
            <a:ext cx="7886700" cy="1325563"/>
          </a:xfrm>
        </p:spPr>
        <p:txBody>
          <a:bodyPr/>
          <a:lstStyle>
            <a:lvl1pPr>
              <a:defRPr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21.02.18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6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uppieren 6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8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9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0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8373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21.02.18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5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uppieren 5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7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8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9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0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1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458516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>
                <a:solidFill>
                  <a:srgbClr val="162559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>
                <a:solidFill>
                  <a:srgbClr val="162559"/>
                </a:solidFill>
              </a:defRPr>
            </a:lvl1pPr>
            <a:lvl2pPr>
              <a:buClr>
                <a:srgbClr val="F1940C"/>
              </a:buClr>
              <a:defRPr sz="2800">
                <a:solidFill>
                  <a:srgbClr val="162559"/>
                </a:solidFill>
              </a:defRPr>
            </a:lvl2pPr>
            <a:lvl3pPr>
              <a:defRPr sz="2400">
                <a:solidFill>
                  <a:srgbClr val="162559"/>
                </a:solidFill>
              </a:defRPr>
            </a:lvl3pPr>
            <a:lvl4pPr>
              <a:buClr>
                <a:srgbClr val="F1940C"/>
              </a:buClr>
              <a:defRPr sz="2000">
                <a:solidFill>
                  <a:srgbClr val="162559"/>
                </a:solidFill>
              </a:defRPr>
            </a:lvl4pPr>
            <a:lvl5pPr>
              <a:defRPr sz="2000">
                <a:solidFill>
                  <a:srgbClr val="162559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162559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21.02.18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8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en 8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10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5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2214831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5600"/>
            <a:ext cx="2949178" cy="1600200"/>
          </a:xfrm>
        </p:spPr>
        <p:txBody>
          <a:bodyPr anchor="b"/>
          <a:lstStyle>
            <a:lvl1pPr>
              <a:defRPr sz="3200">
                <a:solidFill>
                  <a:srgbClr val="162559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65826"/>
            <a:ext cx="4629150" cy="4873625"/>
          </a:xfrm>
        </p:spPr>
        <p:txBody>
          <a:bodyPr anchor="t"/>
          <a:lstStyle>
            <a:lvl1pPr marL="0" indent="0">
              <a:buNone/>
              <a:defRPr sz="3200">
                <a:solidFill>
                  <a:srgbClr val="162559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35800"/>
            <a:ext cx="2949178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162559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867-AA10-42FE-9900-474239875666}" type="datetimeFigureOut">
              <a:rPr lang="de-DE" smtClean="0"/>
              <a:t>21.02.18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  <p:pic>
        <p:nvPicPr>
          <p:cNvPr id="8" name="Picture 2" descr="N:\Horizon_Projekte\MOVE_VB_UT_5040_Karl_UL\Proposal\4_Logo\Move-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4800" y="52013"/>
            <a:ext cx="2599200" cy="109314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uppieren 8"/>
          <p:cNvGrpSpPr/>
          <p:nvPr userDrawn="1"/>
        </p:nvGrpSpPr>
        <p:grpSpPr>
          <a:xfrm>
            <a:off x="-1174434" y="3707999"/>
            <a:ext cx="2223127" cy="2979959"/>
            <a:chOff x="-1959104" y="1323973"/>
            <a:chExt cx="3764385" cy="5045918"/>
          </a:xfrm>
        </p:grpSpPr>
        <p:sp>
          <p:nvSpPr>
            <p:cNvPr id="10" name="Bogen 3"/>
            <p:cNvSpPr/>
            <p:nvPr userDrawn="1"/>
          </p:nvSpPr>
          <p:spPr>
            <a:xfrm rot="2437978">
              <a:off x="-1959104" y="1884062"/>
              <a:ext cx="3764385" cy="4107686"/>
            </a:xfrm>
            <a:custGeom>
              <a:avLst/>
              <a:gdLst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2" fmla="*/ 4808855 w 9617709"/>
                <a:gd name="connsiteY2" fmla="*/ 5200378 h 10400755"/>
                <a:gd name="connsiteX3" fmla="*/ 4808854 w 9617709"/>
                <a:gd name="connsiteY3" fmla="*/ 0 h 10400755"/>
                <a:gd name="connsiteX0" fmla="*/ 4808854 w 9617709"/>
                <a:gd name="connsiteY0" fmla="*/ 0 h 10400755"/>
                <a:gd name="connsiteX1" fmla="*/ 9617709 w 9617709"/>
                <a:gd name="connsiteY1" fmla="*/ 5200378 h 10400755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8855 w 4808855"/>
                <a:gd name="connsiteY1" fmla="*/ 5292626 h 5292626"/>
                <a:gd name="connsiteX0" fmla="*/ 0 w 4808855"/>
                <a:gd name="connsiteY0" fmla="*/ 92248 h 5292626"/>
                <a:gd name="connsiteX1" fmla="*/ 4808855 w 4808855"/>
                <a:gd name="connsiteY1" fmla="*/ 5292626 h 5292626"/>
                <a:gd name="connsiteX2" fmla="*/ 1 w 4808855"/>
                <a:gd name="connsiteY2" fmla="*/ 5292626 h 5292626"/>
                <a:gd name="connsiteX3" fmla="*/ 0 w 4808855"/>
                <a:gd name="connsiteY3" fmla="*/ 92248 h 5292626"/>
                <a:gd name="connsiteX0" fmla="*/ 301539 w 4808855"/>
                <a:gd name="connsiteY0" fmla="*/ 0 h 5292626"/>
                <a:gd name="connsiteX1" fmla="*/ 4803088 w 4808855"/>
                <a:gd name="connsiteY1" fmla="*/ 5143952 h 5292626"/>
                <a:gd name="connsiteX0" fmla="*/ 0 w 4817239"/>
                <a:gd name="connsiteY0" fmla="*/ 92248 h 5292626"/>
                <a:gd name="connsiteX1" fmla="*/ 4808855 w 4817239"/>
                <a:gd name="connsiteY1" fmla="*/ 5292626 h 5292626"/>
                <a:gd name="connsiteX2" fmla="*/ 1 w 4817239"/>
                <a:gd name="connsiteY2" fmla="*/ 5292626 h 5292626"/>
                <a:gd name="connsiteX3" fmla="*/ 0 w 4817239"/>
                <a:gd name="connsiteY3" fmla="*/ 92248 h 5292626"/>
                <a:gd name="connsiteX0" fmla="*/ 301539 w 4817239"/>
                <a:gd name="connsiteY0" fmla="*/ 0 h 5292626"/>
                <a:gd name="connsiteX1" fmla="*/ 4817239 w 4817239"/>
                <a:gd name="connsiteY1" fmla="*/ 5131198 h 5292626"/>
                <a:gd name="connsiteX0" fmla="*/ 287387 w 4817238"/>
                <a:gd name="connsiteY0" fmla="*/ 12753 h 5292626"/>
                <a:gd name="connsiteX1" fmla="*/ 4808854 w 4817238"/>
                <a:gd name="connsiteY1" fmla="*/ 5292626 h 5292626"/>
                <a:gd name="connsiteX2" fmla="*/ 0 w 4817238"/>
                <a:gd name="connsiteY2" fmla="*/ 5292626 h 5292626"/>
                <a:gd name="connsiteX3" fmla="*/ 287387 w 4817238"/>
                <a:gd name="connsiteY3" fmla="*/ 12753 h 5292626"/>
                <a:gd name="connsiteX0" fmla="*/ 301538 w 4817238"/>
                <a:gd name="connsiteY0" fmla="*/ 0 h 5292626"/>
                <a:gd name="connsiteX1" fmla="*/ 4817238 w 4817238"/>
                <a:gd name="connsiteY1" fmla="*/ 5131198 h 5292626"/>
                <a:gd name="connsiteX0" fmla="*/ 287387 w 4808854"/>
                <a:gd name="connsiteY0" fmla="*/ 12753 h 5292626"/>
                <a:gd name="connsiteX1" fmla="*/ 4808854 w 4808854"/>
                <a:gd name="connsiteY1" fmla="*/ 5292626 h 5292626"/>
                <a:gd name="connsiteX2" fmla="*/ 0 w 4808854"/>
                <a:gd name="connsiteY2" fmla="*/ 5292626 h 5292626"/>
                <a:gd name="connsiteX3" fmla="*/ 287387 w 4808854"/>
                <a:gd name="connsiteY3" fmla="*/ 12753 h 5292626"/>
                <a:gd name="connsiteX0" fmla="*/ 301538 w 4808854"/>
                <a:gd name="connsiteY0" fmla="*/ 0 h 5292626"/>
                <a:gd name="connsiteX1" fmla="*/ 4771816 w 4808854"/>
                <a:gd name="connsiteY1" fmla="*/ 5195277 h 529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808854" h="5292626" stroke="0" extrusionOk="0">
                  <a:moveTo>
                    <a:pt x="287387" y="12753"/>
                  </a:moveTo>
                  <a:cubicBezTo>
                    <a:pt x="2943244" y="12753"/>
                    <a:pt x="4808854" y="2420537"/>
                    <a:pt x="4808854" y="5292626"/>
                  </a:cubicBezTo>
                  <a:lnTo>
                    <a:pt x="0" y="5292626"/>
                  </a:lnTo>
                  <a:cubicBezTo>
                    <a:pt x="0" y="3559167"/>
                    <a:pt x="287387" y="1746212"/>
                    <a:pt x="287387" y="12753"/>
                  </a:cubicBezTo>
                  <a:close/>
                </a:path>
                <a:path w="4808854" h="5292626" fill="none">
                  <a:moveTo>
                    <a:pt x="301538" y="0"/>
                  </a:moveTo>
                  <a:cubicBezTo>
                    <a:pt x="2957395" y="0"/>
                    <a:pt x="4771816" y="2323188"/>
                    <a:pt x="4771816" y="5195277"/>
                  </a:cubicBezTo>
                </a:path>
              </a:pathLst>
            </a:custGeom>
            <a:ln w="2857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e-DE" sz="1800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auto">
            <a:xfrm>
              <a:off x="57882" y="1323973"/>
              <a:ext cx="340853" cy="340853"/>
            </a:xfrm>
            <a:custGeom>
              <a:avLst/>
              <a:gdLst>
                <a:gd name="T0" fmla="*/ 128 w 184"/>
                <a:gd name="T1" fmla="*/ 165 h 185"/>
                <a:gd name="T2" fmla="*/ 19 w 184"/>
                <a:gd name="T3" fmla="*/ 128 h 185"/>
                <a:gd name="T4" fmla="*/ 56 w 184"/>
                <a:gd name="T5" fmla="*/ 20 h 185"/>
                <a:gd name="T6" fmla="*/ 165 w 184"/>
                <a:gd name="T7" fmla="*/ 57 h 185"/>
                <a:gd name="T8" fmla="*/ 128 w 184"/>
                <a:gd name="T9" fmla="*/ 165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185">
                  <a:moveTo>
                    <a:pt x="128" y="165"/>
                  </a:moveTo>
                  <a:cubicBezTo>
                    <a:pt x="88" y="185"/>
                    <a:pt x="39" y="168"/>
                    <a:pt x="19" y="128"/>
                  </a:cubicBezTo>
                  <a:cubicBezTo>
                    <a:pt x="0" y="88"/>
                    <a:pt x="16" y="39"/>
                    <a:pt x="56" y="20"/>
                  </a:cubicBezTo>
                  <a:cubicBezTo>
                    <a:pt x="96" y="0"/>
                    <a:pt x="145" y="17"/>
                    <a:pt x="165" y="57"/>
                  </a:cubicBezTo>
                  <a:cubicBezTo>
                    <a:pt x="184" y="97"/>
                    <a:pt x="168" y="145"/>
                    <a:pt x="128" y="16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2" name="Freeform 14"/>
            <p:cNvSpPr>
              <a:spLocks/>
            </p:cNvSpPr>
            <p:nvPr userDrawn="1"/>
          </p:nvSpPr>
          <p:spPr bwMode="auto">
            <a:xfrm>
              <a:off x="605261" y="2107369"/>
              <a:ext cx="376783" cy="374736"/>
            </a:xfrm>
            <a:custGeom>
              <a:avLst/>
              <a:gdLst>
                <a:gd name="T0" fmla="*/ 65 w 182"/>
                <a:gd name="T1" fmla="*/ 168 h 182"/>
                <a:gd name="T2" fmla="*/ 15 w 182"/>
                <a:gd name="T3" fmla="*/ 65 h 182"/>
                <a:gd name="T4" fmla="*/ 117 w 182"/>
                <a:gd name="T5" fmla="*/ 15 h 182"/>
                <a:gd name="T6" fmla="*/ 168 w 182"/>
                <a:gd name="T7" fmla="*/ 117 h 182"/>
                <a:gd name="T8" fmla="*/ 65 w 182"/>
                <a:gd name="T9" fmla="*/ 168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2" h="182">
                  <a:moveTo>
                    <a:pt x="65" y="168"/>
                  </a:moveTo>
                  <a:cubicBezTo>
                    <a:pt x="23" y="154"/>
                    <a:pt x="0" y="108"/>
                    <a:pt x="15" y="65"/>
                  </a:cubicBezTo>
                  <a:cubicBezTo>
                    <a:pt x="29" y="23"/>
                    <a:pt x="75" y="0"/>
                    <a:pt x="117" y="15"/>
                  </a:cubicBezTo>
                  <a:cubicBezTo>
                    <a:pt x="160" y="29"/>
                    <a:pt x="182" y="75"/>
                    <a:pt x="168" y="117"/>
                  </a:cubicBezTo>
                  <a:cubicBezTo>
                    <a:pt x="153" y="160"/>
                    <a:pt x="107" y="182"/>
                    <a:pt x="65" y="168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3" name="Freeform 15"/>
            <p:cNvSpPr>
              <a:spLocks/>
            </p:cNvSpPr>
            <p:nvPr userDrawn="1"/>
          </p:nvSpPr>
          <p:spPr bwMode="auto">
            <a:xfrm>
              <a:off x="850642" y="3174514"/>
              <a:ext cx="549386" cy="546806"/>
            </a:xfrm>
            <a:custGeom>
              <a:avLst/>
              <a:gdLst>
                <a:gd name="T0" fmla="*/ 22 w 211"/>
                <a:gd name="T1" fmla="*/ 146 h 211"/>
                <a:gd name="T2" fmla="*/ 65 w 211"/>
                <a:gd name="T3" fmla="*/ 22 h 211"/>
                <a:gd name="T4" fmla="*/ 189 w 211"/>
                <a:gd name="T5" fmla="*/ 64 h 211"/>
                <a:gd name="T6" fmla="*/ 146 w 211"/>
                <a:gd name="T7" fmla="*/ 189 h 211"/>
                <a:gd name="T8" fmla="*/ 22 w 211"/>
                <a:gd name="T9" fmla="*/ 146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211">
                  <a:moveTo>
                    <a:pt x="22" y="146"/>
                  </a:moveTo>
                  <a:cubicBezTo>
                    <a:pt x="0" y="100"/>
                    <a:pt x="19" y="45"/>
                    <a:pt x="65" y="22"/>
                  </a:cubicBezTo>
                  <a:cubicBezTo>
                    <a:pt x="111" y="0"/>
                    <a:pt x="166" y="19"/>
                    <a:pt x="189" y="64"/>
                  </a:cubicBezTo>
                  <a:cubicBezTo>
                    <a:pt x="211" y="110"/>
                    <a:pt x="192" y="166"/>
                    <a:pt x="146" y="189"/>
                  </a:cubicBezTo>
                  <a:cubicBezTo>
                    <a:pt x="101" y="211"/>
                    <a:pt x="45" y="192"/>
                    <a:pt x="22" y="146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4" name="Freeform 17"/>
            <p:cNvSpPr>
              <a:spLocks/>
            </p:cNvSpPr>
            <p:nvPr userDrawn="1"/>
          </p:nvSpPr>
          <p:spPr bwMode="auto">
            <a:xfrm>
              <a:off x="703699" y="4522883"/>
              <a:ext cx="594250" cy="594250"/>
            </a:xfrm>
            <a:custGeom>
              <a:avLst/>
              <a:gdLst>
                <a:gd name="T0" fmla="*/ 19 w 238"/>
                <a:gd name="T1" fmla="*/ 85 h 238"/>
                <a:gd name="T2" fmla="*/ 153 w 238"/>
                <a:gd name="T3" fmla="*/ 19 h 238"/>
                <a:gd name="T4" fmla="*/ 219 w 238"/>
                <a:gd name="T5" fmla="*/ 153 h 238"/>
                <a:gd name="T6" fmla="*/ 85 w 238"/>
                <a:gd name="T7" fmla="*/ 219 h 238"/>
                <a:gd name="T8" fmla="*/ 19 w 238"/>
                <a:gd name="T9" fmla="*/ 85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19" y="85"/>
                  </a:moveTo>
                  <a:cubicBezTo>
                    <a:pt x="38" y="30"/>
                    <a:pt x="98" y="0"/>
                    <a:pt x="153" y="19"/>
                  </a:cubicBezTo>
                  <a:cubicBezTo>
                    <a:pt x="208" y="38"/>
                    <a:pt x="238" y="98"/>
                    <a:pt x="219" y="153"/>
                  </a:cubicBezTo>
                  <a:cubicBezTo>
                    <a:pt x="200" y="208"/>
                    <a:pt x="140" y="238"/>
                    <a:pt x="85" y="219"/>
                  </a:cubicBezTo>
                  <a:cubicBezTo>
                    <a:pt x="30" y="200"/>
                    <a:pt x="0" y="140"/>
                    <a:pt x="19" y="85"/>
                  </a:cubicBezTo>
                  <a:close/>
                </a:path>
              </a:pathLst>
            </a:cu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  <p:sp>
          <p:nvSpPr>
            <p:cNvPr id="15" name="Oval 13"/>
            <p:cNvSpPr>
              <a:spLocks noChangeArrowheads="1"/>
            </p:cNvSpPr>
            <p:nvPr userDrawn="1"/>
          </p:nvSpPr>
          <p:spPr bwMode="auto">
            <a:xfrm>
              <a:off x="189521" y="5775316"/>
              <a:ext cx="597193" cy="594575"/>
            </a:xfrm>
            <a:prstGeom prst="ellipse">
              <a:avLst/>
            </a:prstGeom>
            <a:solidFill>
              <a:srgbClr val="F3920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sz="1800"/>
            </a:p>
          </p:txBody>
        </p:sp>
      </p:grpSp>
    </p:spTree>
    <p:extLst>
      <p:ext uri="{BB962C8B-B14F-4D97-AF65-F5344CB8AC3E}">
        <p14:creationId xmlns:p14="http://schemas.microsoft.com/office/powerpoint/2010/main" val="3732280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9C867-AA10-42FE-9900-474239875666}" type="datetimeFigureOut">
              <a:rPr lang="de-DE" smtClean="0"/>
              <a:t>21.02.18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372C8-FA9B-496A-8105-5356EB5E347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0144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3488" y="1308157"/>
            <a:ext cx="7772400" cy="2031943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MOVE in dialogue:</a:t>
            </a:r>
            <a:br>
              <a:rPr lang="en-US" dirty="0"/>
            </a:br>
            <a:r>
              <a:rPr lang="en-US" sz="4400" dirty="0"/>
              <a:t>first research results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6393" y="4006993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Emilia Kmiotek-Meier</a:t>
            </a:r>
          </a:p>
          <a:p>
            <a:r>
              <a:rPr lang="en-US" dirty="0"/>
              <a:t>University </a:t>
            </a:r>
            <a:r>
              <a:rPr lang="en-US"/>
              <a:t>of Luxembourg, </a:t>
            </a:r>
            <a:r>
              <a:rPr lang="en-US" dirty="0"/>
              <a:t>coordinating partner</a:t>
            </a:r>
          </a:p>
          <a:p>
            <a:r>
              <a:rPr lang="en-US" dirty="0"/>
              <a:t>Zagreb</a:t>
            </a:r>
          </a:p>
          <a:p>
            <a:r>
              <a:rPr lang="en-US" dirty="0"/>
              <a:t>25 January 2018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575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Findings from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250" y="1825624"/>
            <a:ext cx="7593750" cy="5032375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Positive experiences</a:t>
            </a:r>
          </a:p>
          <a:p>
            <a:pPr lvl="1">
              <a:defRPr/>
            </a:pPr>
            <a:r>
              <a:rPr lang="en-US" sz="2800" dirty="0"/>
              <a:t>Self-development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Widening of horizons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“Mastering a challenge”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Great memories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800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800" dirty="0"/>
          </a:p>
          <a:p>
            <a:pPr marL="457200" lvl="1" indent="0">
              <a:buNone/>
              <a:defRPr/>
            </a:pPr>
            <a:r>
              <a:rPr lang="en-US" sz="2800" dirty="0"/>
              <a:t>BUT</a:t>
            </a:r>
          </a:p>
          <a:p>
            <a:pPr marL="457200" lvl="1" indent="0">
              <a:buNone/>
              <a:defRPr/>
            </a:pPr>
            <a:r>
              <a:rPr lang="en-US" sz="2800" dirty="0"/>
              <a:t>…also: struggle…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800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800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b="1" dirty="0"/>
          </a:p>
          <a:p>
            <a:pPr marL="457200" lvl="1" indent="0">
              <a:buNone/>
              <a:defRPr/>
            </a:pPr>
            <a:endParaRPr lang="en-US" b="1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1192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Findings from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740" y="1801874"/>
            <a:ext cx="8338250" cy="4351338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GB" dirty="0"/>
              <a:t>Language</a:t>
            </a:r>
          </a:p>
          <a:p>
            <a:pPr lvl="1">
              <a:defRPr/>
            </a:pPr>
            <a:r>
              <a:rPr lang="en-GB" dirty="0"/>
              <a:t>Organisation / administration</a:t>
            </a:r>
          </a:p>
          <a:p>
            <a:pPr lvl="1">
              <a:defRPr/>
            </a:pPr>
            <a:r>
              <a:rPr lang="en-GB" dirty="0"/>
              <a:t>Information</a:t>
            </a:r>
          </a:p>
          <a:p>
            <a:pPr lvl="1">
              <a:defRPr/>
            </a:pPr>
            <a:r>
              <a:rPr lang="en-GB" dirty="0"/>
              <a:t>Financial support</a:t>
            </a:r>
          </a:p>
          <a:p>
            <a:pPr marL="457200" lvl="1" indent="0">
              <a:buNone/>
              <a:defRPr/>
            </a:pPr>
            <a:endParaRPr lang="en-GB" dirty="0"/>
          </a:p>
          <a:p>
            <a:pPr marL="457200" lvl="1" indent="0">
              <a:buNone/>
              <a:defRPr/>
            </a:pPr>
            <a:endParaRPr lang="en-GB" dirty="0"/>
          </a:p>
          <a:p>
            <a:pPr lvl="1">
              <a:defRPr/>
            </a:pPr>
            <a:r>
              <a:rPr lang="en-GB" dirty="0"/>
              <a:t>Social networks (pupil, student, VET &amp; employment)</a:t>
            </a:r>
          </a:p>
          <a:p>
            <a:pPr lvl="2">
              <a:defRPr/>
            </a:pPr>
            <a:r>
              <a:rPr lang="en-GB" dirty="0"/>
              <a:t>Living in a bubble (just national and/or international)</a:t>
            </a:r>
          </a:p>
          <a:p>
            <a:pPr lvl="1">
              <a:defRPr/>
            </a:pPr>
            <a:r>
              <a:rPr lang="en-GB" dirty="0"/>
              <a:t>Family situation (entrepreneurship &amp; employment)</a:t>
            </a:r>
          </a:p>
          <a:p>
            <a:pPr lvl="1">
              <a:defRPr/>
            </a:pPr>
            <a:r>
              <a:rPr lang="en-GB" dirty="0"/>
              <a:t>Career outlook: Skills / knowledge transfer (student, VET &amp; employment)</a:t>
            </a:r>
          </a:p>
          <a:p>
            <a:pPr lvl="1">
              <a:defRPr/>
            </a:pPr>
            <a:endParaRPr lang="en-GB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GB" b="1" dirty="0"/>
          </a:p>
          <a:p>
            <a:pPr marL="457200" lvl="1" indent="0">
              <a:buNone/>
              <a:defRPr/>
            </a:pPr>
            <a:endParaRPr lang="en-GB" b="1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5884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876" y="1623437"/>
            <a:ext cx="7593750" cy="334044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Each mobility type </a:t>
            </a:r>
            <a:br>
              <a:rPr lang="en-US" dirty="0"/>
            </a:br>
            <a:r>
              <a:rPr lang="en-US" dirty="0"/>
              <a:t>has its own dilemma(s)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…AND…</a:t>
            </a:r>
            <a:br>
              <a:rPr lang="en-US" dirty="0"/>
            </a:br>
            <a:br>
              <a:rPr lang="en-US" dirty="0"/>
            </a:br>
            <a:r>
              <a:rPr lang="en-US" dirty="0"/>
              <a:t>Each country </a:t>
            </a:r>
            <a:br>
              <a:rPr lang="en-US" dirty="0"/>
            </a:br>
            <a:r>
              <a:rPr lang="en-US" dirty="0"/>
              <a:t>has its own dilemma(s) </a:t>
            </a:r>
            <a:br>
              <a:rPr lang="en-US" dirty="0"/>
            </a:br>
            <a:r>
              <a:rPr lang="en-US" dirty="0">
                <a:solidFill>
                  <a:schemeClr val="bg1"/>
                </a:solidFill>
              </a:rPr>
              <a:t>…or maybe not???</a:t>
            </a:r>
          </a:p>
        </p:txBody>
      </p:sp>
    </p:spTree>
    <p:extLst>
      <p:ext uri="{BB962C8B-B14F-4D97-AF65-F5344CB8AC3E}">
        <p14:creationId xmlns:p14="http://schemas.microsoft.com/office/powerpoint/2010/main" val="335591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876" y="1623437"/>
            <a:ext cx="7593750" cy="334044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Each mobility type </a:t>
            </a:r>
            <a:br>
              <a:rPr lang="en-US" dirty="0"/>
            </a:br>
            <a:r>
              <a:rPr lang="en-US" dirty="0"/>
              <a:t>has its own dilemma(s)</a:t>
            </a:r>
            <a:br>
              <a:rPr lang="en-US" dirty="0"/>
            </a:br>
            <a:br>
              <a:rPr lang="en-US" dirty="0"/>
            </a:br>
            <a:r>
              <a:rPr lang="en-US" dirty="0"/>
              <a:t>…AND…</a:t>
            </a:r>
            <a:br>
              <a:rPr lang="en-US" dirty="0"/>
            </a:br>
            <a:br>
              <a:rPr lang="en-US" dirty="0"/>
            </a:br>
            <a:r>
              <a:rPr lang="en-US" dirty="0"/>
              <a:t>Each country </a:t>
            </a:r>
            <a:br>
              <a:rPr lang="en-US" dirty="0"/>
            </a:br>
            <a:r>
              <a:rPr lang="en-US" dirty="0"/>
              <a:t>has its own dilemma(s) </a:t>
            </a:r>
            <a:br>
              <a:rPr lang="en-US" dirty="0"/>
            </a:br>
            <a:r>
              <a:rPr lang="en-US" dirty="0">
                <a:solidFill>
                  <a:srgbClr val="00B050"/>
                </a:solidFill>
              </a:rPr>
              <a:t>…or maybe not???</a:t>
            </a:r>
          </a:p>
        </p:txBody>
      </p:sp>
    </p:spTree>
    <p:extLst>
      <p:ext uri="{BB962C8B-B14F-4D97-AF65-F5344CB8AC3E}">
        <p14:creationId xmlns:p14="http://schemas.microsoft.com/office/powerpoint/2010/main" val="194233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E2591-F5C4-3441-8813-A8B3CA17F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can a mobility?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F82E7-CBC7-724D-AAB4-7036EF651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249" y="1825625"/>
            <a:ext cx="8302623" cy="4351338"/>
          </a:xfrm>
        </p:spPr>
        <p:txBody>
          <a:bodyPr>
            <a:normAutofit/>
          </a:bodyPr>
          <a:lstStyle/>
          <a:p>
            <a:r>
              <a:rPr lang="en-GB" dirty="0"/>
              <a:t>Integrate the integrated ?</a:t>
            </a:r>
          </a:p>
          <a:p>
            <a:r>
              <a:rPr lang="en-GB" dirty="0"/>
              <a:t>Support the supported ?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9557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E2591-F5C4-3441-8813-A8B3CA17F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can a mobility?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F82E7-CBC7-724D-AAB4-7036EF651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249" y="1825625"/>
            <a:ext cx="8302623" cy="4351338"/>
          </a:xfrm>
        </p:spPr>
        <p:txBody>
          <a:bodyPr>
            <a:normAutofit/>
          </a:bodyPr>
          <a:lstStyle/>
          <a:p>
            <a:r>
              <a:rPr lang="en-GB" dirty="0"/>
              <a:t>Integrate the integrated ?</a:t>
            </a:r>
          </a:p>
          <a:p>
            <a:r>
              <a:rPr lang="en-GB" dirty="0"/>
              <a:t>Support the supported 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fr-FR" dirty="0"/>
              <a:t>Horizon 2020 Framework Programme for </a:t>
            </a:r>
            <a:r>
              <a:rPr lang="fr-FR" dirty="0" err="1"/>
              <a:t>Research</a:t>
            </a:r>
            <a:r>
              <a:rPr lang="fr-FR" dirty="0"/>
              <a:t> and Innovation (2014-2020),</a:t>
            </a:r>
          </a:p>
          <a:p>
            <a:r>
              <a:rPr lang="fr-FR" dirty="0" err="1"/>
              <a:t>Societal</a:t>
            </a:r>
            <a:r>
              <a:rPr lang="fr-FR" dirty="0"/>
              <a:t> Challenge 6 – Europe in a </a:t>
            </a:r>
            <a:r>
              <a:rPr lang="fr-FR" dirty="0" err="1"/>
              <a:t>changing</a:t>
            </a:r>
            <a:r>
              <a:rPr lang="fr-FR" dirty="0"/>
              <a:t> world: </a:t>
            </a:r>
            <a:r>
              <a:rPr lang="fr-FR" b="1" dirty="0"/>
              <a:t>inclusive, </a:t>
            </a:r>
            <a:r>
              <a:rPr lang="fr-FR" b="1" dirty="0" err="1"/>
              <a:t>innovative</a:t>
            </a:r>
            <a:r>
              <a:rPr lang="fr-FR" b="1" dirty="0"/>
              <a:t> and </a:t>
            </a:r>
            <a:r>
              <a:rPr lang="fr-FR" b="1" dirty="0" err="1"/>
              <a:t>reflective</a:t>
            </a:r>
            <a:r>
              <a:rPr lang="fr-FR" b="1" dirty="0"/>
              <a:t> </a:t>
            </a:r>
            <a:r>
              <a:rPr lang="fr-FR" dirty="0" err="1"/>
              <a:t>societies</a:t>
            </a:r>
            <a:r>
              <a:rPr lang="fr-FR" dirty="0"/>
              <a:t>,</a:t>
            </a:r>
          </a:p>
          <a:p>
            <a:r>
              <a:rPr lang="fr-FR" dirty="0"/>
              <a:t>Call YOUNG-2-2014, topic "</a:t>
            </a:r>
            <a:r>
              <a:rPr lang="fr-FR" dirty="0" err="1"/>
              <a:t>Youth</a:t>
            </a:r>
            <a:r>
              <a:rPr lang="fr-FR" dirty="0"/>
              <a:t> mobility: </a:t>
            </a:r>
            <a:r>
              <a:rPr lang="fr-FR" b="1" dirty="0" err="1"/>
              <a:t>opportunities</a:t>
            </a:r>
            <a:r>
              <a:rPr lang="fr-FR" dirty="0"/>
              <a:t>, impacts, </a:t>
            </a:r>
            <a:r>
              <a:rPr lang="fr-FR" dirty="0" err="1"/>
              <a:t>policies</a:t>
            </a:r>
            <a:r>
              <a:rPr lang="fr-FR" dirty="0"/>
              <a:t>"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1112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6E5C0-DE3B-9146-88A9-7CC4316419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250" y="729049"/>
            <a:ext cx="7593750" cy="54479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u="sng" dirty="0"/>
              <a:t>Discussion groups</a:t>
            </a:r>
          </a:p>
          <a:p>
            <a:pPr marL="0" indent="0">
              <a:buNone/>
            </a:pPr>
            <a:r>
              <a:rPr lang="en-GB" dirty="0"/>
              <a:t> </a:t>
            </a:r>
            <a:endParaRPr lang="fr-FR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Groups will be split into different </a:t>
            </a:r>
            <a:r>
              <a:rPr lang="en-GB" b="1" dirty="0"/>
              <a:t>stages </a:t>
            </a:r>
            <a:r>
              <a:rPr lang="en-GB" dirty="0"/>
              <a:t>of mobility, focusing on challenges and </a:t>
            </a:r>
            <a:r>
              <a:rPr lang="en-GB" u="sng" dirty="0">
                <a:solidFill>
                  <a:srgbClr val="FF0000"/>
                </a:solidFill>
              </a:rPr>
              <a:t>solutions / policy recommendation</a:t>
            </a:r>
            <a:r>
              <a:rPr lang="en-GB" dirty="0"/>
              <a:t>: </a:t>
            </a:r>
            <a:endParaRPr lang="fr-FR" dirty="0"/>
          </a:p>
          <a:p>
            <a:pPr lvl="0"/>
            <a:r>
              <a:rPr lang="en-US" dirty="0"/>
              <a:t>Before mobility experience; </a:t>
            </a:r>
            <a:endParaRPr lang="fr-FR" dirty="0"/>
          </a:p>
          <a:p>
            <a:pPr lvl="0"/>
            <a:r>
              <a:rPr lang="en-US" dirty="0"/>
              <a:t>During mobility experience;</a:t>
            </a:r>
            <a:endParaRPr lang="fr-FR" dirty="0"/>
          </a:p>
          <a:p>
            <a:pPr lvl="0"/>
            <a:r>
              <a:rPr lang="en-US" dirty="0"/>
              <a:t>After mobility experience; and </a:t>
            </a:r>
            <a:endParaRPr lang="fr-FR" dirty="0"/>
          </a:p>
          <a:p>
            <a:r>
              <a:rPr lang="en-GB" dirty="0"/>
              <a:t>Non-mobile young people.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7403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650" y="347334"/>
            <a:ext cx="7593750" cy="1076655"/>
          </a:xfrm>
        </p:spPr>
        <p:txBody>
          <a:bodyPr/>
          <a:lstStyle/>
          <a:p>
            <a:r>
              <a:rPr lang="en-US" dirty="0"/>
              <a:t>Final Conference </a:t>
            </a:r>
          </a:p>
        </p:txBody>
      </p:sp>
      <p:sp>
        <p:nvSpPr>
          <p:cNvPr id="4" name="Rectangle 3"/>
          <p:cNvSpPr/>
          <p:nvPr/>
        </p:nvSpPr>
        <p:spPr>
          <a:xfrm>
            <a:off x="4254500" y="1709439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fr-LU" b="1" dirty="0">
                <a:solidFill>
                  <a:schemeClr val="accent6">
                    <a:lumMod val="75000"/>
                  </a:schemeClr>
                </a:solidFill>
              </a:rPr>
              <a:t>8th and 9th of March 2017 - Final Conference</a:t>
            </a:r>
          </a:p>
          <a:p>
            <a:pPr lvl="1"/>
            <a:endParaRPr lang="fr-LU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dirty="0"/>
              <a:t>Dr. </a:t>
            </a:r>
            <a:r>
              <a:rPr lang="en-US" dirty="0" err="1"/>
              <a:t>Valentina</a:t>
            </a:r>
            <a:r>
              <a:rPr lang="en-US" dirty="0"/>
              <a:t> </a:t>
            </a:r>
            <a:r>
              <a:rPr lang="en-US" dirty="0" err="1"/>
              <a:t>Cuzzocrea</a:t>
            </a:r>
            <a:endParaRPr lang="en-US" dirty="0"/>
          </a:p>
          <a:p>
            <a:pPr lvl="1"/>
            <a:r>
              <a:rPr lang="en-US" dirty="0"/>
              <a:t>Youth and Mobility</a:t>
            </a:r>
          </a:p>
          <a:p>
            <a:r>
              <a:rPr lang="en-US" dirty="0"/>
              <a:t>Prof. Dr. Bridget Anderson</a:t>
            </a:r>
          </a:p>
          <a:p>
            <a:pPr lvl="1"/>
            <a:r>
              <a:rPr lang="en-US" dirty="0"/>
              <a:t>Youth migration and precarious employment of young people</a:t>
            </a:r>
          </a:p>
          <a:p>
            <a:r>
              <a:rPr lang="en-US" dirty="0"/>
              <a:t>Prof. Dr. Martin </a:t>
            </a:r>
            <a:r>
              <a:rPr lang="en-US" dirty="0" err="1"/>
              <a:t>Kahanec</a:t>
            </a:r>
            <a:endParaRPr lang="en-US" dirty="0"/>
          </a:p>
          <a:p>
            <a:pPr lvl="1"/>
            <a:r>
              <a:rPr lang="en-US" dirty="0"/>
              <a:t>Economic perspectives on migration and mobility</a:t>
            </a:r>
          </a:p>
          <a:p>
            <a:r>
              <a:rPr lang="en-US" dirty="0"/>
              <a:t>Prof. Dr. Rubén Hernandez-Leon</a:t>
            </a:r>
          </a:p>
          <a:p>
            <a:pPr lvl="1"/>
            <a:r>
              <a:rPr lang="en-US" dirty="0"/>
              <a:t>Cross border US/Mexico in comparison to third country immigration EU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227939" y="1417638"/>
          <a:ext cx="3760985" cy="4667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Acrobat Document" r:id="rId3" imgW="4000457" imgH="5667202" progId="Acrobat.Document.11">
                  <p:embed/>
                </p:oleObj>
              </mc:Choice>
              <mc:Fallback>
                <p:oleObj name="Acrobat Document" r:id="rId3" imgW="4000457" imgH="5667202" progId="Acrobat.Document.11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7939" y="1417638"/>
                        <a:ext cx="3760985" cy="46677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23194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6829" y="1162582"/>
            <a:ext cx="759375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sz="5600" dirty="0"/>
              <a:t>THANK YOU </a:t>
            </a:r>
          </a:p>
          <a:p>
            <a:pPr marL="0" indent="0" algn="ctr">
              <a:buNone/>
            </a:pPr>
            <a:r>
              <a:rPr lang="en-US" sz="5600" dirty="0"/>
              <a:t>for </a:t>
            </a:r>
          </a:p>
          <a:p>
            <a:pPr marL="0" indent="0" algn="ctr">
              <a:buNone/>
            </a:pPr>
            <a:r>
              <a:rPr lang="en-US" sz="5600" dirty="0"/>
              <a:t>YOUR </a:t>
            </a:r>
          </a:p>
          <a:p>
            <a:pPr marL="0" indent="0" algn="ctr">
              <a:buNone/>
            </a:pPr>
            <a:r>
              <a:rPr lang="en-US" sz="5600" dirty="0"/>
              <a:t>contribution!!!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47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/>
          </a:p>
          <a:p>
            <a:pPr lvl="1"/>
            <a:r>
              <a:rPr lang="en-US" dirty="0"/>
              <a:t>Mobility (mobiles &amp; non-mobiles)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Hindering factors / obstacles for mobility </a:t>
            </a:r>
          </a:p>
          <a:p>
            <a:pPr lvl="2"/>
            <a:r>
              <a:rPr lang="en-US" dirty="0"/>
              <a:t>Mobile / non-mobile</a:t>
            </a:r>
          </a:p>
          <a:p>
            <a:pPr lvl="2"/>
            <a:r>
              <a:rPr lang="en-US" dirty="0"/>
              <a:t>Mobility types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Discussion </a:t>
            </a:r>
          </a:p>
        </p:txBody>
      </p:sp>
    </p:spTree>
    <p:extLst>
      <p:ext uri="{BB962C8B-B14F-4D97-AF65-F5344CB8AC3E}">
        <p14:creationId xmlns:p14="http://schemas.microsoft.com/office/powerpoint/2010/main" val="3065124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593750" cy="1076655"/>
          </a:xfrm>
        </p:spPr>
        <p:txBody>
          <a:bodyPr>
            <a:normAutofit/>
          </a:bodyPr>
          <a:lstStyle/>
          <a:p>
            <a:r>
              <a:rPr lang="en-US" dirty="0"/>
              <a:t>Mobility rates</a:t>
            </a:r>
            <a:br>
              <a:rPr lang="en-US" dirty="0"/>
            </a:br>
            <a:r>
              <a:rPr lang="en-US" sz="2200" dirty="0"/>
              <a:t>*mobile: at least 2 weeks abroad other than holiday or family visit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949AEF-C72F-9B41-8060-9BC51D579A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3462678"/>
              </p:ext>
            </p:extLst>
          </p:nvPr>
        </p:nvGraphicFramePr>
        <p:xfrm>
          <a:off x="335148" y="1302286"/>
          <a:ext cx="822696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6025">
                  <a:extLst>
                    <a:ext uri="{9D8B030D-6E8A-4147-A177-3AD203B41FA5}">
                      <a16:colId xmlns:a16="http://schemas.microsoft.com/office/drawing/2014/main" val="595880507"/>
                    </a:ext>
                  </a:extLst>
                </a:gridCol>
                <a:gridCol w="1552081">
                  <a:extLst>
                    <a:ext uri="{9D8B030D-6E8A-4147-A177-3AD203B41FA5}">
                      <a16:colId xmlns:a16="http://schemas.microsoft.com/office/drawing/2014/main" val="110121668"/>
                    </a:ext>
                  </a:extLst>
                </a:gridCol>
                <a:gridCol w="1684428">
                  <a:extLst>
                    <a:ext uri="{9D8B030D-6E8A-4147-A177-3AD203B41FA5}">
                      <a16:colId xmlns:a16="http://schemas.microsoft.com/office/drawing/2014/main" val="1135505910"/>
                    </a:ext>
                  </a:extLst>
                </a:gridCol>
                <a:gridCol w="1684428">
                  <a:extLst>
                    <a:ext uri="{9D8B030D-6E8A-4147-A177-3AD203B41FA5}">
                      <a16:colId xmlns:a16="http://schemas.microsoft.com/office/drawing/2014/main" val="20850180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mobile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non-mobile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082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Luxembourg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59.2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40.8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742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660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43.1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56.9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978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09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Norway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29.0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71.0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875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1149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Germany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39.0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61.0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992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77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Romania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33.4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66.6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1006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953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Hungary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28.4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71.6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176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ALL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37.6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62.4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5499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172158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7415BCA7-6D28-EF4A-8B2D-09B264DACF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7071563"/>
              </p:ext>
            </p:extLst>
          </p:nvPr>
        </p:nvGraphicFramePr>
        <p:xfrm>
          <a:off x="335148" y="4702629"/>
          <a:ext cx="8226961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5834">
                  <a:extLst>
                    <a:ext uri="{9D8B030D-6E8A-4147-A177-3AD203B41FA5}">
                      <a16:colId xmlns:a16="http://schemas.microsoft.com/office/drawing/2014/main" val="595880507"/>
                    </a:ext>
                  </a:extLst>
                </a:gridCol>
                <a:gridCol w="1542679">
                  <a:extLst>
                    <a:ext uri="{9D8B030D-6E8A-4147-A177-3AD203B41FA5}">
                      <a16:colId xmlns:a16="http://schemas.microsoft.com/office/drawing/2014/main" val="110121668"/>
                    </a:ext>
                  </a:extLst>
                </a:gridCol>
                <a:gridCol w="1674224">
                  <a:extLst>
                    <a:ext uri="{9D8B030D-6E8A-4147-A177-3AD203B41FA5}">
                      <a16:colId xmlns:a16="http://schemas.microsoft.com/office/drawing/2014/main" val="1135505910"/>
                    </a:ext>
                  </a:extLst>
                </a:gridCol>
                <a:gridCol w="1674224">
                  <a:extLst>
                    <a:ext uri="{9D8B030D-6E8A-4147-A177-3AD203B41FA5}">
                      <a16:colId xmlns:a16="http://schemas.microsoft.com/office/drawing/2014/main" val="2085018054"/>
                    </a:ext>
                  </a:extLst>
                </a:gridCol>
              </a:tblGrid>
              <a:tr h="162848">
                <a:tc>
                  <a:txBody>
                    <a:bodyPr/>
                    <a:lstStyle/>
                    <a:p>
                      <a:r>
                        <a:rPr lang="en-GB" dirty="0"/>
                        <a:t>Sex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mobile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non-mobile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082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37.2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62.8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2935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1149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38.1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61.9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2567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77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ALL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37.6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62.4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5499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172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051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593750" cy="1076655"/>
          </a:xfrm>
        </p:spPr>
        <p:txBody>
          <a:bodyPr>
            <a:normAutofit/>
          </a:bodyPr>
          <a:lstStyle/>
          <a:p>
            <a:r>
              <a:rPr lang="en-US" dirty="0"/>
              <a:t>Main hindering factors</a:t>
            </a:r>
            <a:br>
              <a:rPr lang="en-US" dirty="0"/>
            </a:br>
            <a:r>
              <a:rPr lang="en-US" sz="2200" dirty="0"/>
              <a:t>(mobile &amp; non-mobile together)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949AEF-C72F-9B41-8060-9BC51D579A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5351722"/>
              </p:ext>
            </p:extLst>
          </p:nvPr>
        </p:nvGraphicFramePr>
        <p:xfrm>
          <a:off x="228270" y="1504167"/>
          <a:ext cx="8535720" cy="498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8790">
                  <a:extLst>
                    <a:ext uri="{9D8B030D-6E8A-4147-A177-3AD203B41FA5}">
                      <a16:colId xmlns:a16="http://schemas.microsoft.com/office/drawing/2014/main" val="595880507"/>
                    </a:ext>
                  </a:extLst>
                </a:gridCol>
                <a:gridCol w="2006930">
                  <a:extLst>
                    <a:ext uri="{9D8B030D-6E8A-4147-A177-3AD203B41FA5}">
                      <a16:colId xmlns:a16="http://schemas.microsoft.com/office/drawing/2014/main" val="11355059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Obstacles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% 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082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 Lack of sufficient language skills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660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2 </a:t>
                      </a:r>
                      <a:r>
                        <a:rPr lang="fr-FR" sz="1800" kern="12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Lack</a:t>
                      </a:r>
                      <a:r>
                        <a:rPr lang="fr-FR" sz="18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of support or information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978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8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 Difficulties to register in education/training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09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 Obstacles or differences in recognition of qualifications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149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 Difficulties finding a job abroad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77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 Difficulties to obtain a work permit abroad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953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 A worse welfare system (pensions/healthcare)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76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8 My partner is not willing to move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688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9 Psychological well-being (fear of suffering from stress/loneliness/sadness)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749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 Financial commitments in my current place of residency (e.g. bank loans or owning a property)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983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 Lack of financial resources to move abroad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97609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E66FE5D-4197-9C4D-B1FF-B0B54622DD3F}"/>
              </a:ext>
            </a:extLst>
          </p:cNvPr>
          <p:cNvSpPr txBox="1"/>
          <p:nvPr/>
        </p:nvSpPr>
        <p:spPr>
          <a:xfrm rot="1993138">
            <a:off x="1626116" y="3250559"/>
            <a:ext cx="66509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rgbClr val="00B050"/>
                </a:solidFill>
              </a:rPr>
              <a:t>18.3 % NO OBSTACLES</a:t>
            </a:r>
          </a:p>
        </p:txBody>
      </p:sp>
    </p:spTree>
    <p:extLst>
      <p:ext uri="{BB962C8B-B14F-4D97-AF65-F5344CB8AC3E}">
        <p14:creationId xmlns:p14="http://schemas.microsoft.com/office/powerpoint/2010/main" val="2302583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593750" cy="1076655"/>
          </a:xfrm>
        </p:spPr>
        <p:txBody>
          <a:bodyPr>
            <a:normAutofit/>
          </a:bodyPr>
          <a:lstStyle/>
          <a:p>
            <a:r>
              <a:rPr lang="en-US" dirty="0"/>
              <a:t>Main hindering factors </a:t>
            </a:r>
            <a:br>
              <a:rPr lang="en-US" dirty="0"/>
            </a:br>
            <a:r>
              <a:rPr lang="en-US" sz="2200" dirty="0"/>
              <a:t>(mobile &amp; non-mobile together)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949AEF-C72F-9B41-8060-9BC51D579AA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28270" y="1504167"/>
          <a:ext cx="8535720" cy="498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8790">
                  <a:extLst>
                    <a:ext uri="{9D8B030D-6E8A-4147-A177-3AD203B41FA5}">
                      <a16:colId xmlns:a16="http://schemas.microsoft.com/office/drawing/2014/main" val="595880507"/>
                    </a:ext>
                  </a:extLst>
                </a:gridCol>
                <a:gridCol w="2006930">
                  <a:extLst>
                    <a:ext uri="{9D8B030D-6E8A-4147-A177-3AD203B41FA5}">
                      <a16:colId xmlns:a16="http://schemas.microsoft.com/office/drawing/2014/main" val="11355059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Obstacles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% 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082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 Lack of sufficient language skills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660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2 </a:t>
                      </a:r>
                      <a:r>
                        <a:rPr lang="fr-FR" sz="1800" kern="1200" dirty="0" err="1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Lack</a:t>
                      </a:r>
                      <a:r>
                        <a:rPr lang="fr-FR" sz="18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of support or information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978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800" kern="12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 Difficulties to register in education/training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09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4 Obstacles or differences in recognition of qualifications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149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5 Difficulties finding a job abroad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977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6 Difficulties to obtain a work permit abroad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953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7 A worse welfare system (pensions/healthcare)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76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8 My partner is not willing to move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688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9 Psychological well-being (fear of suffering from stress/loneliness/sadness)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749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10 Financial commitments in my current place of residency (e.g. bank loans or owning a property)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983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11 Lack of financial resources to move abroad</a:t>
                      </a:r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>
                    <a:solidFill>
                      <a:schemeClr val="accent1">
                        <a:alpha val="14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97609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E66FE5D-4197-9C4D-B1FF-B0B54622DD3F}"/>
              </a:ext>
            </a:extLst>
          </p:cNvPr>
          <p:cNvSpPr txBox="1"/>
          <p:nvPr/>
        </p:nvSpPr>
        <p:spPr>
          <a:xfrm rot="1993138">
            <a:off x="1399175" y="3288296"/>
            <a:ext cx="72201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>
                <a:solidFill>
                  <a:srgbClr val="FF0000"/>
                </a:solidFill>
              </a:rPr>
              <a:t>81.7 % SOME OBSTACLES</a:t>
            </a:r>
          </a:p>
        </p:txBody>
      </p:sp>
    </p:spTree>
    <p:extLst>
      <p:ext uri="{BB962C8B-B14F-4D97-AF65-F5344CB8AC3E}">
        <p14:creationId xmlns:p14="http://schemas.microsoft.com/office/powerpoint/2010/main" val="2123008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949AEF-C72F-9B41-8060-9BC51D579A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1345886"/>
              </p:ext>
            </p:extLst>
          </p:nvPr>
        </p:nvGraphicFramePr>
        <p:xfrm>
          <a:off x="228270" y="1504167"/>
          <a:ext cx="8535720" cy="498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8790">
                  <a:extLst>
                    <a:ext uri="{9D8B030D-6E8A-4147-A177-3AD203B41FA5}">
                      <a16:colId xmlns:a16="http://schemas.microsoft.com/office/drawing/2014/main" val="595880507"/>
                    </a:ext>
                  </a:extLst>
                </a:gridCol>
                <a:gridCol w="2006930">
                  <a:extLst>
                    <a:ext uri="{9D8B030D-6E8A-4147-A177-3AD203B41FA5}">
                      <a16:colId xmlns:a16="http://schemas.microsoft.com/office/drawing/2014/main" val="11355059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Obstacles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%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082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1 Lack of sufficient language skills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660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2 </a:t>
                      </a:r>
                      <a:r>
                        <a:rPr lang="fr-FR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Lack</a:t>
                      </a:r>
                      <a:r>
                        <a:rPr lang="fr-FR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of support or information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978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Difficulties to register in education/training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09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4 Obstacles or differences in recognition of qualifications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11499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5 Difficulties finding a job abroad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77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6 Difficulties to obtain a work permit abroad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953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7 A worse welfare system (pensions/healthcare)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176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8 My partner is not willing to move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688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9 Psychological well-being (fear of suffering from stress/loneliness/sadness)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67499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10 Financial commitments in my current place of residency (e.g. bank loans or owning a property)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9838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11 Lack of financial resources to move abroad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976099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19E91992-0272-8C45-91AF-D201B7F4F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593750" cy="1076655"/>
          </a:xfrm>
        </p:spPr>
        <p:txBody>
          <a:bodyPr>
            <a:normAutofit/>
          </a:bodyPr>
          <a:lstStyle/>
          <a:p>
            <a:r>
              <a:rPr lang="en-US" dirty="0"/>
              <a:t>Main hindering factors</a:t>
            </a:r>
            <a:br>
              <a:rPr lang="en-US" dirty="0"/>
            </a:b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26089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949AEF-C72F-9B41-8060-9BC51D579A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1777600"/>
              </p:ext>
            </p:extLst>
          </p:nvPr>
        </p:nvGraphicFramePr>
        <p:xfrm>
          <a:off x="156832" y="1185863"/>
          <a:ext cx="8729993" cy="5543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55133">
                  <a:extLst>
                    <a:ext uri="{9D8B030D-6E8A-4147-A177-3AD203B41FA5}">
                      <a16:colId xmlns:a16="http://schemas.microsoft.com/office/drawing/2014/main" val="595880507"/>
                    </a:ext>
                  </a:extLst>
                </a:gridCol>
                <a:gridCol w="1937430">
                  <a:extLst>
                    <a:ext uri="{9D8B030D-6E8A-4147-A177-3AD203B41FA5}">
                      <a16:colId xmlns:a16="http://schemas.microsoft.com/office/drawing/2014/main" val="1135505910"/>
                    </a:ext>
                  </a:extLst>
                </a:gridCol>
                <a:gridCol w="1937430">
                  <a:extLst>
                    <a:ext uri="{9D8B030D-6E8A-4147-A177-3AD203B41FA5}">
                      <a16:colId xmlns:a16="http://schemas.microsoft.com/office/drawing/2014/main" val="3029809774"/>
                    </a:ext>
                  </a:extLst>
                </a:gridCol>
              </a:tblGrid>
              <a:tr h="641992">
                <a:tc>
                  <a:txBody>
                    <a:bodyPr/>
                    <a:lstStyle/>
                    <a:p>
                      <a:r>
                        <a:rPr lang="en-GB" dirty="0"/>
                        <a:t>Obstacles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MOBILES %     </a:t>
                      </a:r>
                    </a:p>
                    <a:p>
                      <a:pPr algn="r"/>
                      <a:r>
                        <a:rPr lang="en-GB" dirty="0"/>
                        <a:t>(N=1,644)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NON-MOBILES %     </a:t>
                      </a:r>
                    </a:p>
                    <a:p>
                      <a:pPr algn="r"/>
                      <a:r>
                        <a:rPr lang="en-GB" dirty="0"/>
                        <a:t>(N=2,846)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082808"/>
                  </a:ext>
                </a:extLst>
              </a:tr>
              <a:tr h="371948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1 Lack of sufficient language skills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38.7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49.8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660622"/>
                  </a:ext>
                </a:extLst>
              </a:tr>
              <a:tr h="371948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2 </a:t>
                      </a:r>
                      <a:r>
                        <a:rPr lang="fr-FR" sz="180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Lack</a:t>
                      </a:r>
                      <a:r>
                        <a:rPr lang="fr-FR" sz="18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of support or information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29.5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27.6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978574"/>
                  </a:ext>
                </a:extLst>
              </a:tr>
              <a:tr h="371948">
                <a:tc>
                  <a:txBody>
                    <a:bodyPr/>
                    <a:lstStyle/>
                    <a:p>
                      <a:pPr algn="l"/>
                      <a:r>
                        <a:rPr lang="en-GB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Difficulties to register in education/training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14.8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10.3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09050"/>
                  </a:ext>
                </a:extLst>
              </a:tr>
              <a:tr h="641992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4 Obstacles or differences in recognition of qualifications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19.0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12.4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1149973"/>
                  </a:ext>
                </a:extLst>
              </a:tr>
              <a:tr h="371948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5 Difficulties finding a job abroad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20.0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19.2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774816"/>
                  </a:ext>
                </a:extLst>
              </a:tr>
              <a:tr h="371948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6 Difficulties to obtain a work permit abroad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11.7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10.4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953319"/>
                  </a:ext>
                </a:extLst>
              </a:tr>
              <a:tr h="371948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7 A worse welfare system (pensions/healthcare)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14.8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10.8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176599"/>
                  </a:ext>
                </a:extLst>
              </a:tr>
              <a:tr h="371948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8 My partner is not willing to move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13.4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15.4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9688979"/>
                  </a:ext>
                </a:extLst>
              </a:tr>
              <a:tr h="641992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9 Psychological well-being (fear of suffering from stress/loneliness/sadness)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24.3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24.5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6749989"/>
                  </a:ext>
                </a:extLst>
              </a:tr>
              <a:tr h="641992">
                <a:tc>
                  <a:txBody>
                    <a:bodyPr/>
                    <a:lstStyle/>
                    <a:p>
                      <a:pPr algn="l"/>
                      <a:r>
                        <a:rPr lang="en-GB" dirty="0"/>
                        <a:t>10 Financial commitments in my current place of residency (e.g. bank loans or owning a property)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12.6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983859"/>
                  </a:ext>
                </a:extLst>
              </a:tr>
              <a:tr h="371948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11 Lack of financial resources to move abroad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29.0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rgbClr val="FF0000"/>
                          </a:solidFill>
                        </a:rPr>
                        <a:t>44.0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976099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B8958350-CC47-AB4F-8EF2-5EC27E986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593750" cy="1076655"/>
          </a:xfrm>
        </p:spPr>
        <p:txBody>
          <a:bodyPr>
            <a:normAutofit/>
          </a:bodyPr>
          <a:lstStyle/>
          <a:p>
            <a:r>
              <a:rPr lang="en-US" dirty="0"/>
              <a:t>Main hindering factors</a:t>
            </a:r>
            <a:br>
              <a:rPr lang="en-US" dirty="0"/>
            </a:br>
            <a:r>
              <a:rPr lang="en-US" sz="2200" dirty="0"/>
              <a:t>*mobile: at least 2 weeks abroad other than holiday or family visit</a:t>
            </a:r>
          </a:p>
        </p:txBody>
      </p:sp>
    </p:spTree>
    <p:extLst>
      <p:ext uri="{BB962C8B-B14F-4D97-AF65-F5344CB8AC3E}">
        <p14:creationId xmlns:p14="http://schemas.microsoft.com/office/powerpoint/2010/main" val="260036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949AEF-C72F-9B41-8060-9BC51D579A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801755"/>
              </p:ext>
            </p:extLst>
          </p:nvPr>
        </p:nvGraphicFramePr>
        <p:xfrm>
          <a:off x="128586" y="1076655"/>
          <a:ext cx="8901115" cy="52915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1486">
                  <a:extLst>
                    <a:ext uri="{9D8B030D-6E8A-4147-A177-3AD203B41FA5}">
                      <a16:colId xmlns:a16="http://schemas.microsoft.com/office/drawing/2014/main" val="595880507"/>
                    </a:ext>
                  </a:extLst>
                </a:gridCol>
                <a:gridCol w="810557">
                  <a:extLst>
                    <a:ext uri="{9D8B030D-6E8A-4147-A177-3AD203B41FA5}">
                      <a16:colId xmlns:a16="http://schemas.microsoft.com/office/drawing/2014/main" val="1135505910"/>
                    </a:ext>
                  </a:extLst>
                </a:gridCol>
                <a:gridCol w="750516">
                  <a:extLst>
                    <a:ext uri="{9D8B030D-6E8A-4147-A177-3AD203B41FA5}">
                      <a16:colId xmlns:a16="http://schemas.microsoft.com/office/drawing/2014/main" val="3029809774"/>
                    </a:ext>
                  </a:extLst>
                </a:gridCol>
                <a:gridCol w="1110763">
                  <a:extLst>
                    <a:ext uri="{9D8B030D-6E8A-4147-A177-3AD203B41FA5}">
                      <a16:colId xmlns:a16="http://schemas.microsoft.com/office/drawing/2014/main" val="888571104"/>
                    </a:ext>
                  </a:extLst>
                </a:gridCol>
                <a:gridCol w="750516">
                  <a:extLst>
                    <a:ext uri="{9D8B030D-6E8A-4147-A177-3AD203B41FA5}">
                      <a16:colId xmlns:a16="http://schemas.microsoft.com/office/drawing/2014/main" val="1949433008"/>
                    </a:ext>
                  </a:extLst>
                </a:gridCol>
                <a:gridCol w="1095752">
                  <a:extLst>
                    <a:ext uri="{9D8B030D-6E8A-4147-A177-3AD203B41FA5}">
                      <a16:colId xmlns:a16="http://schemas.microsoft.com/office/drawing/2014/main" val="1748112882"/>
                    </a:ext>
                  </a:extLst>
                </a:gridCol>
                <a:gridCol w="1365939">
                  <a:extLst>
                    <a:ext uri="{9D8B030D-6E8A-4147-A177-3AD203B41FA5}">
                      <a16:colId xmlns:a16="http://schemas.microsoft.com/office/drawing/2014/main" val="1079424410"/>
                    </a:ext>
                  </a:extLst>
                </a:gridCol>
                <a:gridCol w="855586">
                  <a:extLst>
                    <a:ext uri="{9D8B030D-6E8A-4147-A177-3AD203B41FA5}">
                      <a16:colId xmlns:a16="http://schemas.microsoft.com/office/drawing/2014/main" val="886782833"/>
                    </a:ext>
                  </a:extLst>
                </a:gridCol>
              </a:tblGrid>
              <a:tr h="2700338">
                <a:tc>
                  <a:txBody>
                    <a:bodyPr/>
                    <a:lstStyle/>
                    <a:p>
                      <a:r>
                        <a:rPr lang="en-GB" dirty="0"/>
                        <a:t>Obstacles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 Lack of sufficient language skills</a:t>
                      </a:r>
                    </a:p>
                    <a:p>
                      <a:pPr algn="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</a:t>
                      </a:r>
                      <a:r>
                        <a:rPr lang="fr-FR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Lack</a:t>
                      </a:r>
                      <a:r>
                        <a:rPr lang="fr-F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of support or information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 Obstacles or differences in recognition of qualifications</a:t>
                      </a:r>
                    </a:p>
                    <a:p>
                      <a:pPr algn="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 Difficulties finding a job abroad</a:t>
                      </a:r>
                    </a:p>
                    <a:p>
                      <a:pPr algn="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9 Psychological well-being (fear of suffering from stress/loneliness/sadness)</a:t>
                      </a:r>
                    </a:p>
                    <a:p>
                      <a:pPr algn="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 Financial commitments in my current place of residency (e.g. bank loans or owning a property)</a:t>
                      </a:r>
                    </a:p>
                    <a:p>
                      <a:pPr algn="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11 Lack of financial resources to move abroad</a:t>
                      </a:r>
                    </a:p>
                    <a:p>
                      <a:pPr algn="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3176082808"/>
                  </a:ext>
                </a:extLst>
              </a:tr>
              <a:tr h="371948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Primary &amp; Secondary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39.0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28.8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660622"/>
                  </a:ext>
                </a:extLst>
              </a:tr>
              <a:tr h="371948">
                <a:tc>
                  <a:txBody>
                    <a:bodyPr/>
                    <a:lstStyle/>
                    <a:p>
                      <a:pPr algn="l" fontAlgn="b"/>
                      <a:r>
                        <a:rPr lang="fr-F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Vocational</a:t>
                      </a:r>
                      <a:r>
                        <a:rPr lang="fr-F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Training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27.5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978574"/>
                  </a:ext>
                </a:extLst>
              </a:tr>
              <a:tr h="371948">
                <a:tc>
                  <a:txBody>
                    <a:bodyPr/>
                    <a:lstStyle/>
                    <a:p>
                      <a:pPr algn="l"/>
                      <a:r>
                        <a:rPr lang="en-GB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Credit 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31.6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32.9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09050"/>
                  </a:ext>
                </a:extLst>
              </a:tr>
              <a:tr h="371948">
                <a:tc>
                  <a:txBody>
                    <a:bodyPr/>
                    <a:lstStyle/>
                    <a:p>
                      <a:pPr algn="l"/>
                      <a:r>
                        <a:rPr lang="en-GB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Degree 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29.0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24.6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32.6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350626"/>
                  </a:ext>
                </a:extLst>
              </a:tr>
              <a:tr h="371948">
                <a:tc>
                  <a:txBody>
                    <a:bodyPr/>
                    <a:lstStyle/>
                    <a:p>
                      <a:pPr algn="l"/>
                      <a:r>
                        <a:rPr lang="en-GB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Language courses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43.5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26.8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30.4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6540981"/>
                  </a:ext>
                </a:extLst>
              </a:tr>
              <a:tr h="321155">
                <a:tc>
                  <a:txBody>
                    <a:bodyPr/>
                    <a:lstStyle/>
                    <a:p>
                      <a:pPr algn="l"/>
                      <a:r>
                        <a:rPr lang="en-GB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Voluntary 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43.4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32.9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508767"/>
                  </a:ext>
                </a:extLst>
              </a:tr>
              <a:tr h="321155">
                <a:tc>
                  <a:txBody>
                    <a:bodyPr/>
                    <a:lstStyle/>
                    <a:p>
                      <a:pPr algn="l"/>
                      <a:r>
                        <a:rPr lang="en-GB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Work-related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50.2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34.2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/>
                        <a:t>31.6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5323547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B8958350-CC47-AB4F-8EF2-5EC27E986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7593750" cy="1076655"/>
          </a:xfrm>
        </p:spPr>
        <p:txBody>
          <a:bodyPr>
            <a:normAutofit/>
          </a:bodyPr>
          <a:lstStyle/>
          <a:p>
            <a:r>
              <a:rPr lang="en-US" dirty="0"/>
              <a:t>Main hindering factors</a:t>
            </a:r>
            <a:br>
              <a:rPr lang="en-US" dirty="0"/>
            </a:br>
            <a:r>
              <a:rPr lang="en-US" sz="2200" dirty="0"/>
              <a:t>*mobile: at least 2 weeks abroad other than holiday or family visit</a:t>
            </a:r>
          </a:p>
        </p:txBody>
      </p:sp>
    </p:spTree>
    <p:extLst>
      <p:ext uri="{BB962C8B-B14F-4D97-AF65-F5344CB8AC3E}">
        <p14:creationId xmlns:p14="http://schemas.microsoft.com/office/powerpoint/2010/main" val="2108451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Findings from Interviews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8250" y="1825624"/>
            <a:ext cx="7593750" cy="5032375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Positive experiences</a:t>
            </a:r>
          </a:p>
          <a:p>
            <a:pPr lvl="1">
              <a:defRPr/>
            </a:pPr>
            <a:r>
              <a:rPr lang="en-US" sz="2800" dirty="0"/>
              <a:t>Self-development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Widening of horizons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“Mastering a challenge”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800" dirty="0"/>
              <a:t>Great memories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800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800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800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800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b="1" dirty="0"/>
          </a:p>
          <a:p>
            <a:pPr marL="457200" lvl="1" indent="0">
              <a:buNone/>
              <a:defRPr/>
            </a:pPr>
            <a:endParaRPr lang="en-US" b="1" dirty="0"/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119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4710</TotalTime>
  <Words>946</Words>
  <Application>Microsoft Macintosh PowerPoint</Application>
  <PresentationFormat>On-screen Show (4:3)</PresentationFormat>
  <Paragraphs>257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Acrobat Document</vt:lpstr>
      <vt:lpstr>    MOVE in dialogue: first research results</vt:lpstr>
      <vt:lpstr>Focus</vt:lpstr>
      <vt:lpstr>Mobility rates *mobile: at least 2 weeks abroad other than holiday or family visit</vt:lpstr>
      <vt:lpstr>Main hindering factors (mobile &amp; non-mobile together)</vt:lpstr>
      <vt:lpstr>Main hindering factors  (mobile &amp; non-mobile together)</vt:lpstr>
      <vt:lpstr>Main hindering factors </vt:lpstr>
      <vt:lpstr>Main hindering factors *mobile: at least 2 weeks abroad other than holiday or family visit</vt:lpstr>
      <vt:lpstr>Main hindering factors *mobile: at least 2 weeks abroad other than holiday or family visit</vt:lpstr>
      <vt:lpstr>Findings from Interviews</vt:lpstr>
      <vt:lpstr>Findings from Interviews</vt:lpstr>
      <vt:lpstr>Findings from Interviews</vt:lpstr>
      <vt:lpstr>Each mobility type  has its own dilemma(s)  …AND…  Each country  has its own dilemma(s)  …or maybe not???</vt:lpstr>
      <vt:lpstr>Each mobility type  has its own dilemma(s)  …AND…  Each country  has its own dilemma(s)  …or maybe not???</vt:lpstr>
      <vt:lpstr>What can a mobility?</vt:lpstr>
      <vt:lpstr>What can a mobility?</vt:lpstr>
      <vt:lpstr>PowerPoint Presentation</vt:lpstr>
      <vt:lpstr>Final Conference </vt:lpstr>
      <vt:lpstr>PowerPoint Presentation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Nina Weiler</dc:creator>
  <cp:lastModifiedBy>EKM</cp:lastModifiedBy>
  <cp:revision>141</cp:revision>
  <cp:lastPrinted>2018-01-23T12:36:36Z</cp:lastPrinted>
  <dcterms:created xsi:type="dcterms:W3CDTF">2015-06-26T09:41:23Z</dcterms:created>
  <dcterms:modified xsi:type="dcterms:W3CDTF">2018-02-21T15:49:12Z</dcterms:modified>
</cp:coreProperties>
</file>