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56" r:id="rId3"/>
    <p:sldId id="264" r:id="rId4"/>
    <p:sldId id="310" r:id="rId5"/>
    <p:sldId id="314" r:id="rId6"/>
    <p:sldId id="320" r:id="rId7"/>
    <p:sldId id="277" r:id="rId8"/>
    <p:sldId id="281" r:id="rId9"/>
    <p:sldId id="331" r:id="rId10"/>
    <p:sldId id="326" r:id="rId11"/>
    <p:sldId id="328" r:id="rId12"/>
    <p:sldId id="334" r:id="rId13"/>
    <p:sldId id="280" r:id="rId14"/>
    <p:sldId id="321" r:id="rId15"/>
    <p:sldId id="31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file Kmiotek-Mei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79"/>
    <a:srgbClr val="D6BB93"/>
    <a:srgbClr val="FFF2A0"/>
    <a:srgbClr val="E6B424"/>
    <a:srgbClr val="E6922E"/>
    <a:srgbClr val="82B022"/>
    <a:srgbClr val="1DA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516" autoAdjust="0"/>
    <p:restoredTop sz="85758" autoAdjust="0"/>
  </p:normalViewPr>
  <p:slideViewPr>
    <p:cSldViewPr snapToGrid="0" snapToObjects="1">
      <p:cViewPr>
        <p:scale>
          <a:sx n="75" d="100"/>
          <a:sy n="75" d="100"/>
        </p:scale>
        <p:origin x="144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4CD220-6DD0-E147-811E-17DC843D30BD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71D96E-BAE4-DE4C-B4A7-675BC6B85201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student mobility</a:t>
          </a:r>
          <a:endParaRPr lang="en-US" dirty="0">
            <a:solidFill>
              <a:srgbClr val="000000"/>
            </a:solidFill>
          </a:endParaRPr>
        </a:p>
      </dgm:t>
    </dgm:pt>
    <dgm:pt modelId="{A515B89A-F099-684E-9B2C-E818FB1E4205}" type="parTrans" cxnId="{468E9002-D015-B744-9151-FE2388B652F7}">
      <dgm:prSet/>
      <dgm:spPr/>
      <dgm:t>
        <a:bodyPr/>
        <a:lstStyle/>
        <a:p>
          <a:endParaRPr lang="en-US"/>
        </a:p>
      </dgm:t>
    </dgm:pt>
    <dgm:pt modelId="{C51B1D3F-E09E-5D45-8E04-75C7AE19802D}" type="sibTrans" cxnId="{468E9002-D015-B744-9151-FE2388B652F7}">
      <dgm:prSet/>
      <dgm:spPr/>
      <dgm:t>
        <a:bodyPr/>
        <a:lstStyle/>
        <a:p>
          <a:endParaRPr lang="en-US"/>
        </a:p>
      </dgm:t>
    </dgm:pt>
    <dgm:pt modelId="{52B22417-3473-3843-8387-4B0FC9E3F6E2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degree mobility</a:t>
          </a:r>
          <a:endParaRPr lang="en-US" dirty="0">
            <a:solidFill>
              <a:srgbClr val="000000"/>
            </a:solidFill>
          </a:endParaRPr>
        </a:p>
      </dgm:t>
    </dgm:pt>
    <dgm:pt modelId="{45A2530D-BB70-1C48-BE14-88EB545B6A74}" type="parTrans" cxnId="{3C874662-1D63-F441-B97B-DCD0A70503FA}">
      <dgm:prSet/>
      <dgm:spPr/>
      <dgm:t>
        <a:bodyPr/>
        <a:lstStyle/>
        <a:p>
          <a:endParaRPr lang="en-US"/>
        </a:p>
      </dgm:t>
    </dgm:pt>
    <dgm:pt modelId="{A50D076B-66E2-D64F-B01F-CE88DF2D429C}" type="sibTrans" cxnId="{3C874662-1D63-F441-B97B-DCD0A70503FA}">
      <dgm:prSet/>
      <dgm:spPr/>
      <dgm:t>
        <a:bodyPr/>
        <a:lstStyle/>
        <a:p>
          <a:endParaRPr lang="en-US"/>
        </a:p>
      </dgm:t>
    </dgm:pt>
    <dgm:pt modelId="{BEE11D9F-A140-6C4B-A1E7-D648179CC45A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credit mobility</a:t>
          </a:r>
          <a:endParaRPr lang="en-US" dirty="0">
            <a:solidFill>
              <a:srgbClr val="000000"/>
            </a:solidFill>
          </a:endParaRPr>
        </a:p>
      </dgm:t>
    </dgm:pt>
    <dgm:pt modelId="{21DB4573-EB31-F144-86FF-AFDD5F40DA14}" type="parTrans" cxnId="{3C1E49F1-3D70-884A-B480-C943E4679401}">
      <dgm:prSet/>
      <dgm:spPr/>
      <dgm:t>
        <a:bodyPr/>
        <a:lstStyle/>
        <a:p>
          <a:endParaRPr lang="en-US"/>
        </a:p>
      </dgm:t>
    </dgm:pt>
    <dgm:pt modelId="{391104AA-418B-FD4C-955D-BA37258F9895}" type="sibTrans" cxnId="{3C1E49F1-3D70-884A-B480-C943E4679401}">
      <dgm:prSet/>
      <dgm:spPr/>
      <dgm:t>
        <a:bodyPr/>
        <a:lstStyle/>
        <a:p>
          <a:endParaRPr lang="en-US"/>
        </a:p>
      </dgm:t>
    </dgm:pt>
    <dgm:pt modelId="{2A3030CB-ABE4-2848-B50B-F5FB5FCEEB59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part of programme abroad</a:t>
          </a:r>
          <a:endParaRPr lang="en-US" dirty="0">
            <a:solidFill>
              <a:srgbClr val="000000"/>
            </a:solidFill>
          </a:endParaRPr>
        </a:p>
      </dgm:t>
    </dgm:pt>
    <dgm:pt modelId="{3CD05C3E-8D0B-4C44-990B-AEC6EB128744}" type="parTrans" cxnId="{ACF16ACD-246A-C748-A51E-B7DB75BF9853}">
      <dgm:prSet/>
      <dgm:spPr/>
      <dgm:t>
        <a:bodyPr/>
        <a:lstStyle/>
        <a:p>
          <a:endParaRPr lang="en-US"/>
        </a:p>
      </dgm:t>
    </dgm:pt>
    <dgm:pt modelId="{A0309F6A-9B7A-3142-9358-FE8B6C28D67E}" type="sibTrans" cxnId="{ACF16ACD-246A-C748-A51E-B7DB75BF9853}">
      <dgm:prSet/>
      <dgm:spPr/>
      <dgm:t>
        <a:bodyPr/>
        <a:lstStyle/>
        <a:p>
          <a:endParaRPr lang="en-US"/>
        </a:p>
      </dgm:t>
    </dgm:pt>
    <dgm:pt modelId="{81CFDE23-78F6-4E43-BAF6-39E9C45B2B77}">
      <dgm:prSet phldrT="[Text]"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complete programme abroad</a:t>
          </a:r>
          <a:endParaRPr lang="en-US" dirty="0">
            <a:solidFill>
              <a:srgbClr val="000000"/>
            </a:solidFill>
          </a:endParaRPr>
        </a:p>
      </dgm:t>
    </dgm:pt>
    <dgm:pt modelId="{39F14E25-5133-0048-A1B1-3C36E61FF133}" type="sibTrans" cxnId="{98D26AF9-2963-5D40-BC3A-B9FA20A154D2}">
      <dgm:prSet/>
      <dgm:spPr/>
      <dgm:t>
        <a:bodyPr/>
        <a:lstStyle/>
        <a:p>
          <a:endParaRPr lang="en-US"/>
        </a:p>
      </dgm:t>
    </dgm:pt>
    <dgm:pt modelId="{7F0FA96E-3627-E748-80F9-EF0D7B49A41A}" type="parTrans" cxnId="{98D26AF9-2963-5D40-BC3A-B9FA20A154D2}">
      <dgm:prSet/>
      <dgm:spPr/>
      <dgm:t>
        <a:bodyPr/>
        <a:lstStyle/>
        <a:p>
          <a:endParaRPr lang="en-US"/>
        </a:p>
      </dgm:t>
    </dgm:pt>
    <dgm:pt modelId="{1852AB0B-CEAE-234E-A863-92C6BF98D99F}" type="pres">
      <dgm:prSet presAssocID="{F24CD220-6DD0-E147-811E-17DC843D30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F33437-DE7D-3D4E-AE1F-995D1EEFB816}" type="pres">
      <dgm:prSet presAssocID="{1C71D96E-BAE4-DE4C-B4A7-675BC6B85201}" presName="vertOne" presStyleCnt="0"/>
      <dgm:spPr/>
    </dgm:pt>
    <dgm:pt modelId="{3FE2A659-A122-4841-9C9A-2858C5662B7F}" type="pres">
      <dgm:prSet presAssocID="{1C71D96E-BAE4-DE4C-B4A7-675BC6B85201}" presName="txOne" presStyleLbl="node0" presStyleIdx="0" presStyleCnt="1" custLinFactNeighborX="-36" custLinFactNeighborY="-6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6E2F9C-DDE1-F342-99FD-00CDD25C0157}" type="pres">
      <dgm:prSet presAssocID="{1C71D96E-BAE4-DE4C-B4A7-675BC6B85201}" presName="parTransOne" presStyleCnt="0"/>
      <dgm:spPr/>
    </dgm:pt>
    <dgm:pt modelId="{8E290C4F-A002-BF43-8101-BBE8AF06C992}" type="pres">
      <dgm:prSet presAssocID="{1C71D96E-BAE4-DE4C-B4A7-675BC6B85201}" presName="horzOne" presStyleCnt="0"/>
      <dgm:spPr/>
    </dgm:pt>
    <dgm:pt modelId="{5E514709-D5CC-574B-9EFF-827594419A52}" type="pres">
      <dgm:prSet presAssocID="{52B22417-3473-3843-8387-4B0FC9E3F6E2}" presName="vertTwo" presStyleCnt="0"/>
      <dgm:spPr/>
    </dgm:pt>
    <dgm:pt modelId="{48215AD2-216D-7044-8450-6BA00F88357E}" type="pres">
      <dgm:prSet presAssocID="{52B22417-3473-3843-8387-4B0FC9E3F6E2}" presName="txTwo" presStyleLbl="node2" presStyleIdx="0" presStyleCnt="2" custScaleX="1613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3276B3-C654-9A46-80C3-11E594A8489B}" type="pres">
      <dgm:prSet presAssocID="{52B22417-3473-3843-8387-4B0FC9E3F6E2}" presName="parTransTwo" presStyleCnt="0"/>
      <dgm:spPr/>
    </dgm:pt>
    <dgm:pt modelId="{294343B0-670E-8C43-84D9-EEA61114AA0E}" type="pres">
      <dgm:prSet presAssocID="{52B22417-3473-3843-8387-4B0FC9E3F6E2}" presName="horzTwo" presStyleCnt="0"/>
      <dgm:spPr/>
    </dgm:pt>
    <dgm:pt modelId="{5B15870A-E7F6-D245-9EB2-1518FB402000}" type="pres">
      <dgm:prSet presAssocID="{81CFDE23-78F6-4E43-BAF6-39E9C45B2B77}" presName="vertThree" presStyleCnt="0"/>
      <dgm:spPr/>
    </dgm:pt>
    <dgm:pt modelId="{A9026637-8EF3-3241-87D7-8D6123AC53CB}" type="pres">
      <dgm:prSet presAssocID="{81CFDE23-78F6-4E43-BAF6-39E9C45B2B77}" presName="txThree" presStyleLbl="node3" presStyleIdx="0" presStyleCnt="2" custScaleX="146894" custLinFactNeighborX="1838" custLinFactNeighborY="1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93E43-F465-EF46-BD74-BBB79BCD77D6}" type="pres">
      <dgm:prSet presAssocID="{81CFDE23-78F6-4E43-BAF6-39E9C45B2B77}" presName="horzThree" presStyleCnt="0"/>
      <dgm:spPr/>
    </dgm:pt>
    <dgm:pt modelId="{E8A3775B-6663-8D44-91EA-BF539582A8F8}" type="pres">
      <dgm:prSet presAssocID="{A50D076B-66E2-D64F-B01F-CE88DF2D429C}" presName="sibSpaceTwo" presStyleCnt="0"/>
      <dgm:spPr/>
    </dgm:pt>
    <dgm:pt modelId="{7D0B0F16-9CEA-E542-9DD2-33142CACD10C}" type="pres">
      <dgm:prSet presAssocID="{BEE11D9F-A140-6C4B-A1E7-D648179CC45A}" presName="vertTwo" presStyleCnt="0"/>
      <dgm:spPr/>
    </dgm:pt>
    <dgm:pt modelId="{E2CCE211-D65A-4E47-8E73-C5542CABF176}" type="pres">
      <dgm:prSet presAssocID="{BEE11D9F-A140-6C4B-A1E7-D648179CC45A}" presName="txTwo" presStyleLbl="node2" presStyleIdx="1" presStyleCnt="2" custScaleX="1626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5D2E6E-57CD-5A48-9A9A-6D660535C958}" type="pres">
      <dgm:prSet presAssocID="{BEE11D9F-A140-6C4B-A1E7-D648179CC45A}" presName="parTransTwo" presStyleCnt="0"/>
      <dgm:spPr/>
    </dgm:pt>
    <dgm:pt modelId="{B976F61F-354B-2F46-B035-C2CFBFC25F11}" type="pres">
      <dgm:prSet presAssocID="{BEE11D9F-A140-6C4B-A1E7-D648179CC45A}" presName="horzTwo" presStyleCnt="0"/>
      <dgm:spPr/>
    </dgm:pt>
    <dgm:pt modelId="{982F2FBB-B142-3849-94B9-030B1F84D8A3}" type="pres">
      <dgm:prSet presAssocID="{2A3030CB-ABE4-2848-B50B-F5FB5FCEEB59}" presName="vertThree" presStyleCnt="0"/>
      <dgm:spPr/>
    </dgm:pt>
    <dgm:pt modelId="{EE116016-35E4-784A-8C24-963740ADE7AC}" type="pres">
      <dgm:prSet presAssocID="{2A3030CB-ABE4-2848-B50B-F5FB5FCEEB59}" presName="txThree" presStyleLbl="node3" presStyleIdx="1" presStyleCnt="2" custScaleX="1629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66370D-C2B9-504E-8BBF-4B8DEA443582}" type="pres">
      <dgm:prSet presAssocID="{2A3030CB-ABE4-2848-B50B-F5FB5FCEEB59}" presName="horzThree" presStyleCnt="0"/>
      <dgm:spPr/>
    </dgm:pt>
  </dgm:ptLst>
  <dgm:cxnLst>
    <dgm:cxn modelId="{CEF2AB4E-8594-CD4B-9DBD-E0A312850011}" type="presOf" srcId="{BEE11D9F-A140-6C4B-A1E7-D648179CC45A}" destId="{E2CCE211-D65A-4E47-8E73-C5542CABF176}" srcOrd="0" destOrd="0" presId="urn:microsoft.com/office/officeart/2005/8/layout/hierarchy4"/>
    <dgm:cxn modelId="{98D26AF9-2963-5D40-BC3A-B9FA20A154D2}" srcId="{52B22417-3473-3843-8387-4B0FC9E3F6E2}" destId="{81CFDE23-78F6-4E43-BAF6-39E9C45B2B77}" srcOrd="0" destOrd="0" parTransId="{7F0FA96E-3627-E748-80F9-EF0D7B49A41A}" sibTransId="{39F14E25-5133-0048-A1B1-3C36E61FF133}"/>
    <dgm:cxn modelId="{89B6B459-8FA2-7746-9DEE-772C7EC48F7F}" type="presOf" srcId="{81CFDE23-78F6-4E43-BAF6-39E9C45B2B77}" destId="{A9026637-8EF3-3241-87D7-8D6123AC53CB}" srcOrd="0" destOrd="0" presId="urn:microsoft.com/office/officeart/2005/8/layout/hierarchy4"/>
    <dgm:cxn modelId="{B042FB68-AB87-B54A-A3CA-4CAB0BE0061F}" type="presOf" srcId="{52B22417-3473-3843-8387-4B0FC9E3F6E2}" destId="{48215AD2-216D-7044-8450-6BA00F88357E}" srcOrd="0" destOrd="0" presId="urn:microsoft.com/office/officeart/2005/8/layout/hierarchy4"/>
    <dgm:cxn modelId="{ACF16ACD-246A-C748-A51E-B7DB75BF9853}" srcId="{BEE11D9F-A140-6C4B-A1E7-D648179CC45A}" destId="{2A3030CB-ABE4-2848-B50B-F5FB5FCEEB59}" srcOrd="0" destOrd="0" parTransId="{3CD05C3E-8D0B-4C44-990B-AEC6EB128744}" sibTransId="{A0309F6A-9B7A-3142-9358-FE8B6C28D67E}"/>
    <dgm:cxn modelId="{3C874662-1D63-F441-B97B-DCD0A70503FA}" srcId="{1C71D96E-BAE4-DE4C-B4A7-675BC6B85201}" destId="{52B22417-3473-3843-8387-4B0FC9E3F6E2}" srcOrd="0" destOrd="0" parTransId="{45A2530D-BB70-1C48-BE14-88EB545B6A74}" sibTransId="{A50D076B-66E2-D64F-B01F-CE88DF2D429C}"/>
    <dgm:cxn modelId="{468E9002-D015-B744-9151-FE2388B652F7}" srcId="{F24CD220-6DD0-E147-811E-17DC843D30BD}" destId="{1C71D96E-BAE4-DE4C-B4A7-675BC6B85201}" srcOrd="0" destOrd="0" parTransId="{A515B89A-F099-684E-9B2C-E818FB1E4205}" sibTransId="{C51B1D3F-E09E-5D45-8E04-75C7AE19802D}"/>
    <dgm:cxn modelId="{47F1C8CE-6E2A-0B43-9F65-E8DECA8EA2FD}" type="presOf" srcId="{F24CD220-6DD0-E147-811E-17DC843D30BD}" destId="{1852AB0B-CEAE-234E-A863-92C6BF98D99F}" srcOrd="0" destOrd="0" presId="urn:microsoft.com/office/officeart/2005/8/layout/hierarchy4"/>
    <dgm:cxn modelId="{3FA88E40-155D-5A4A-A7AD-3BF95EEDBE1A}" type="presOf" srcId="{2A3030CB-ABE4-2848-B50B-F5FB5FCEEB59}" destId="{EE116016-35E4-784A-8C24-963740ADE7AC}" srcOrd="0" destOrd="0" presId="urn:microsoft.com/office/officeart/2005/8/layout/hierarchy4"/>
    <dgm:cxn modelId="{0BCB4864-C32D-2249-91C1-76134BC68029}" type="presOf" srcId="{1C71D96E-BAE4-DE4C-B4A7-675BC6B85201}" destId="{3FE2A659-A122-4841-9C9A-2858C5662B7F}" srcOrd="0" destOrd="0" presId="urn:microsoft.com/office/officeart/2005/8/layout/hierarchy4"/>
    <dgm:cxn modelId="{3C1E49F1-3D70-884A-B480-C943E4679401}" srcId="{1C71D96E-BAE4-DE4C-B4A7-675BC6B85201}" destId="{BEE11D9F-A140-6C4B-A1E7-D648179CC45A}" srcOrd="1" destOrd="0" parTransId="{21DB4573-EB31-F144-86FF-AFDD5F40DA14}" sibTransId="{391104AA-418B-FD4C-955D-BA37258F9895}"/>
    <dgm:cxn modelId="{9C36D372-8B27-844B-8398-99AAEDCF1A1A}" type="presParOf" srcId="{1852AB0B-CEAE-234E-A863-92C6BF98D99F}" destId="{71F33437-DE7D-3D4E-AE1F-995D1EEFB816}" srcOrd="0" destOrd="0" presId="urn:microsoft.com/office/officeart/2005/8/layout/hierarchy4"/>
    <dgm:cxn modelId="{8230375A-52F5-0940-9200-BF995EFF8CD2}" type="presParOf" srcId="{71F33437-DE7D-3D4E-AE1F-995D1EEFB816}" destId="{3FE2A659-A122-4841-9C9A-2858C5662B7F}" srcOrd="0" destOrd="0" presId="urn:microsoft.com/office/officeart/2005/8/layout/hierarchy4"/>
    <dgm:cxn modelId="{3A90E632-2FC7-6347-99B8-122F6BC4005A}" type="presParOf" srcId="{71F33437-DE7D-3D4E-AE1F-995D1EEFB816}" destId="{996E2F9C-DDE1-F342-99FD-00CDD25C0157}" srcOrd="1" destOrd="0" presId="urn:microsoft.com/office/officeart/2005/8/layout/hierarchy4"/>
    <dgm:cxn modelId="{26161985-C1A2-3A49-8E76-7F99CF13193C}" type="presParOf" srcId="{71F33437-DE7D-3D4E-AE1F-995D1EEFB816}" destId="{8E290C4F-A002-BF43-8101-BBE8AF06C992}" srcOrd="2" destOrd="0" presId="urn:microsoft.com/office/officeart/2005/8/layout/hierarchy4"/>
    <dgm:cxn modelId="{84678C41-93E4-D542-8784-236A8CB10AA9}" type="presParOf" srcId="{8E290C4F-A002-BF43-8101-BBE8AF06C992}" destId="{5E514709-D5CC-574B-9EFF-827594419A52}" srcOrd="0" destOrd="0" presId="urn:microsoft.com/office/officeart/2005/8/layout/hierarchy4"/>
    <dgm:cxn modelId="{EFC22EC7-18D5-2A43-B654-6D99406D8350}" type="presParOf" srcId="{5E514709-D5CC-574B-9EFF-827594419A52}" destId="{48215AD2-216D-7044-8450-6BA00F88357E}" srcOrd="0" destOrd="0" presId="urn:microsoft.com/office/officeart/2005/8/layout/hierarchy4"/>
    <dgm:cxn modelId="{002627B0-9354-B54D-8FD5-A69E13252E90}" type="presParOf" srcId="{5E514709-D5CC-574B-9EFF-827594419A52}" destId="{543276B3-C654-9A46-80C3-11E594A8489B}" srcOrd="1" destOrd="0" presId="urn:microsoft.com/office/officeart/2005/8/layout/hierarchy4"/>
    <dgm:cxn modelId="{E444111D-71B2-1245-95E4-90F387EFE444}" type="presParOf" srcId="{5E514709-D5CC-574B-9EFF-827594419A52}" destId="{294343B0-670E-8C43-84D9-EEA61114AA0E}" srcOrd="2" destOrd="0" presId="urn:microsoft.com/office/officeart/2005/8/layout/hierarchy4"/>
    <dgm:cxn modelId="{DB91507B-A725-B04E-8C85-20BF75E5346E}" type="presParOf" srcId="{294343B0-670E-8C43-84D9-EEA61114AA0E}" destId="{5B15870A-E7F6-D245-9EB2-1518FB402000}" srcOrd="0" destOrd="0" presId="urn:microsoft.com/office/officeart/2005/8/layout/hierarchy4"/>
    <dgm:cxn modelId="{3D4906F3-37ED-4A42-9A0E-6CF1D7D6FA26}" type="presParOf" srcId="{5B15870A-E7F6-D245-9EB2-1518FB402000}" destId="{A9026637-8EF3-3241-87D7-8D6123AC53CB}" srcOrd="0" destOrd="0" presId="urn:microsoft.com/office/officeart/2005/8/layout/hierarchy4"/>
    <dgm:cxn modelId="{C1CEC731-3B58-9F44-B0E3-97B0BD6744ED}" type="presParOf" srcId="{5B15870A-E7F6-D245-9EB2-1518FB402000}" destId="{B4393E43-F465-EF46-BD74-BBB79BCD77D6}" srcOrd="1" destOrd="0" presId="urn:microsoft.com/office/officeart/2005/8/layout/hierarchy4"/>
    <dgm:cxn modelId="{F2366DA7-065C-414A-8018-40AC8CEBC7BC}" type="presParOf" srcId="{8E290C4F-A002-BF43-8101-BBE8AF06C992}" destId="{E8A3775B-6663-8D44-91EA-BF539582A8F8}" srcOrd="1" destOrd="0" presId="urn:microsoft.com/office/officeart/2005/8/layout/hierarchy4"/>
    <dgm:cxn modelId="{C0B43530-0DD9-0141-BA59-7448B192F643}" type="presParOf" srcId="{8E290C4F-A002-BF43-8101-BBE8AF06C992}" destId="{7D0B0F16-9CEA-E542-9DD2-33142CACD10C}" srcOrd="2" destOrd="0" presId="urn:microsoft.com/office/officeart/2005/8/layout/hierarchy4"/>
    <dgm:cxn modelId="{11929FC1-8F89-6947-8F9C-50FE80CA409B}" type="presParOf" srcId="{7D0B0F16-9CEA-E542-9DD2-33142CACD10C}" destId="{E2CCE211-D65A-4E47-8E73-C5542CABF176}" srcOrd="0" destOrd="0" presId="urn:microsoft.com/office/officeart/2005/8/layout/hierarchy4"/>
    <dgm:cxn modelId="{D732CA1F-E68F-1B44-B6D5-85A5B45BDAD9}" type="presParOf" srcId="{7D0B0F16-9CEA-E542-9DD2-33142CACD10C}" destId="{675D2E6E-57CD-5A48-9A9A-6D660535C958}" srcOrd="1" destOrd="0" presId="urn:microsoft.com/office/officeart/2005/8/layout/hierarchy4"/>
    <dgm:cxn modelId="{A344FD5E-BB31-9843-9671-E900E91E462D}" type="presParOf" srcId="{7D0B0F16-9CEA-E542-9DD2-33142CACD10C}" destId="{B976F61F-354B-2F46-B035-C2CFBFC25F11}" srcOrd="2" destOrd="0" presId="urn:microsoft.com/office/officeart/2005/8/layout/hierarchy4"/>
    <dgm:cxn modelId="{D4458E8F-7715-574B-A851-99931FFEC350}" type="presParOf" srcId="{B976F61F-354B-2F46-B035-C2CFBFC25F11}" destId="{982F2FBB-B142-3849-94B9-030B1F84D8A3}" srcOrd="0" destOrd="0" presId="urn:microsoft.com/office/officeart/2005/8/layout/hierarchy4"/>
    <dgm:cxn modelId="{D321BCCF-DCA7-9A44-8225-1A6F5AF83FA1}" type="presParOf" srcId="{982F2FBB-B142-3849-94B9-030B1F84D8A3}" destId="{EE116016-35E4-784A-8C24-963740ADE7AC}" srcOrd="0" destOrd="0" presId="urn:microsoft.com/office/officeart/2005/8/layout/hierarchy4"/>
    <dgm:cxn modelId="{944E768C-69EC-0642-925F-DFC48AE1DCC1}" type="presParOf" srcId="{982F2FBB-B142-3849-94B9-030B1F84D8A3}" destId="{D966370D-C2B9-504E-8BBF-4B8DEA4435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446CE8-DE67-3F46-9FF5-4D9ADFF2F43C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14BDD0B3-6D6A-724D-91BA-DEF2498568AA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before </a:t>
          </a:r>
        </a:p>
        <a:p>
          <a:r>
            <a:rPr lang="en-US" dirty="0" err="1" smtClean="0">
              <a:solidFill>
                <a:schemeClr val="tx1"/>
              </a:solidFill>
            </a:rPr>
            <a:t>st</a:t>
          </a:r>
          <a:r>
            <a:rPr lang="en-US" dirty="0" smtClean="0">
              <a:solidFill>
                <a:schemeClr val="tx1"/>
              </a:solidFill>
            </a:rPr>
            <a:t> mob</a:t>
          </a:r>
          <a:endParaRPr lang="en-US" dirty="0">
            <a:solidFill>
              <a:schemeClr val="tx1"/>
            </a:solidFill>
          </a:endParaRPr>
        </a:p>
      </dgm:t>
    </dgm:pt>
    <dgm:pt modelId="{9234F52F-35AF-AE47-B86A-690A58E05262}" type="parTrans" cxnId="{3C8F7E25-C588-C649-A5CF-A060D6891B9F}">
      <dgm:prSet/>
      <dgm:spPr/>
      <dgm:t>
        <a:bodyPr/>
        <a:lstStyle/>
        <a:p>
          <a:endParaRPr lang="en-US"/>
        </a:p>
      </dgm:t>
    </dgm:pt>
    <dgm:pt modelId="{21302406-E927-C247-A2E3-918C500F7B41}" type="sibTrans" cxnId="{3C8F7E25-C588-C649-A5CF-A060D6891B9F}">
      <dgm:prSet/>
      <dgm:spPr/>
      <dgm:t>
        <a:bodyPr/>
        <a:lstStyle/>
        <a:p>
          <a:endParaRPr lang="en-US"/>
        </a:p>
      </dgm:t>
    </dgm:pt>
    <dgm:pt modelId="{25FC8346-8D74-4647-B951-F2964FC34C70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during </a:t>
          </a:r>
        </a:p>
        <a:p>
          <a:r>
            <a:rPr lang="en-US" dirty="0" err="1" smtClean="0">
              <a:solidFill>
                <a:schemeClr val="tx1"/>
              </a:solidFill>
            </a:rPr>
            <a:t>st</a:t>
          </a:r>
          <a:r>
            <a:rPr lang="en-US" dirty="0" smtClean="0">
              <a:solidFill>
                <a:schemeClr val="tx1"/>
              </a:solidFill>
            </a:rPr>
            <a:t> mob</a:t>
          </a:r>
          <a:endParaRPr lang="en-US" dirty="0">
            <a:solidFill>
              <a:schemeClr val="tx1"/>
            </a:solidFill>
          </a:endParaRPr>
        </a:p>
      </dgm:t>
    </dgm:pt>
    <dgm:pt modelId="{0A132D9B-0F37-9447-A6AB-841C4457B7B0}" type="parTrans" cxnId="{1ECED3ED-715D-FC45-BA85-D9A6B1874231}">
      <dgm:prSet/>
      <dgm:spPr/>
      <dgm:t>
        <a:bodyPr/>
        <a:lstStyle/>
        <a:p>
          <a:endParaRPr lang="en-US"/>
        </a:p>
      </dgm:t>
    </dgm:pt>
    <dgm:pt modelId="{3D8E31BC-6928-3F4E-A4A0-39A21F20A532}" type="sibTrans" cxnId="{1ECED3ED-715D-FC45-BA85-D9A6B1874231}">
      <dgm:prSet/>
      <dgm:spPr/>
      <dgm:t>
        <a:bodyPr/>
        <a:lstStyle/>
        <a:p>
          <a:endParaRPr lang="en-US"/>
        </a:p>
      </dgm:t>
    </dgm:pt>
    <dgm:pt modelId="{615346B4-9C55-164D-8E92-B2649E46CFA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after </a:t>
          </a:r>
        </a:p>
        <a:p>
          <a:r>
            <a:rPr lang="en-US" dirty="0" err="1" smtClean="0">
              <a:solidFill>
                <a:schemeClr val="tx1"/>
              </a:solidFill>
            </a:rPr>
            <a:t>st</a:t>
          </a:r>
          <a:r>
            <a:rPr lang="en-US" dirty="0" smtClean="0">
              <a:solidFill>
                <a:schemeClr val="tx1"/>
              </a:solidFill>
            </a:rPr>
            <a:t> mob</a:t>
          </a:r>
          <a:endParaRPr lang="en-US" dirty="0">
            <a:solidFill>
              <a:schemeClr val="tx1"/>
            </a:solidFill>
          </a:endParaRPr>
        </a:p>
      </dgm:t>
    </dgm:pt>
    <dgm:pt modelId="{F327F282-0DDA-194A-8D5E-28F5DC74B0A1}" type="parTrans" cxnId="{4337BE9A-B0C3-694E-8ECB-61B33CA47B2F}">
      <dgm:prSet/>
      <dgm:spPr/>
      <dgm:t>
        <a:bodyPr/>
        <a:lstStyle/>
        <a:p>
          <a:endParaRPr lang="en-US"/>
        </a:p>
      </dgm:t>
    </dgm:pt>
    <dgm:pt modelId="{2D8443DE-DF99-CC4F-9139-0AAE0D5C46C7}" type="sibTrans" cxnId="{4337BE9A-B0C3-694E-8ECB-61B33CA47B2F}">
      <dgm:prSet/>
      <dgm:spPr/>
      <dgm:t>
        <a:bodyPr/>
        <a:lstStyle/>
        <a:p>
          <a:endParaRPr lang="en-US"/>
        </a:p>
      </dgm:t>
    </dgm:pt>
    <dgm:pt modelId="{C8D53C3A-3CF0-694E-9416-070ACFC9BB36}" type="pres">
      <dgm:prSet presAssocID="{72446CE8-DE67-3F46-9FF5-4D9ADFF2F43C}" presName="Name0" presStyleCnt="0">
        <dgm:presLayoutVars>
          <dgm:dir/>
          <dgm:resizeHandles val="exact"/>
        </dgm:presLayoutVars>
      </dgm:prSet>
      <dgm:spPr/>
    </dgm:pt>
    <dgm:pt modelId="{2D5B3737-70D2-9948-8C65-DC04B6A8B6A7}" type="pres">
      <dgm:prSet presAssocID="{14BDD0B3-6D6A-724D-91BA-DEF2498568A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DD12D0A-F0E6-9044-8550-24985C621D51}" type="pres">
      <dgm:prSet presAssocID="{21302406-E927-C247-A2E3-918C500F7B41}" presName="sibTrans" presStyleLbl="sibTrans2D1" presStyleIdx="0" presStyleCnt="2"/>
      <dgm:spPr/>
      <dgm:t>
        <a:bodyPr/>
        <a:lstStyle/>
        <a:p>
          <a:endParaRPr lang="en-GB"/>
        </a:p>
      </dgm:t>
    </dgm:pt>
    <dgm:pt modelId="{5F1A07C9-4735-1947-8ED3-DF3573787A07}" type="pres">
      <dgm:prSet presAssocID="{21302406-E927-C247-A2E3-918C500F7B41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9950C576-CE9B-5F4B-8FF4-9977E2BD407D}" type="pres">
      <dgm:prSet presAssocID="{25FC8346-8D74-4647-B951-F2964FC34C7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4AF4BA4-03D6-0542-A700-726ECDA70989}" type="pres">
      <dgm:prSet presAssocID="{3D8E31BC-6928-3F4E-A4A0-39A21F20A532}" presName="sibTrans" presStyleLbl="sibTrans2D1" presStyleIdx="1" presStyleCnt="2"/>
      <dgm:spPr/>
      <dgm:t>
        <a:bodyPr/>
        <a:lstStyle/>
        <a:p>
          <a:endParaRPr lang="en-GB"/>
        </a:p>
      </dgm:t>
    </dgm:pt>
    <dgm:pt modelId="{7F554D70-D74B-EE49-AE2C-946FABD4A8B8}" type="pres">
      <dgm:prSet presAssocID="{3D8E31BC-6928-3F4E-A4A0-39A21F20A532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41698E98-BCF8-0E4F-A112-19E363408421}" type="pres">
      <dgm:prSet presAssocID="{615346B4-9C55-164D-8E92-B2649E46CFA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27EDE62B-038C-BB4A-90C8-91493DD896A0}" type="presOf" srcId="{615346B4-9C55-164D-8E92-B2649E46CFA4}" destId="{41698E98-BCF8-0E4F-A112-19E363408421}" srcOrd="0" destOrd="0" presId="urn:microsoft.com/office/officeart/2005/8/layout/process1"/>
    <dgm:cxn modelId="{3C8F7E25-C588-C649-A5CF-A060D6891B9F}" srcId="{72446CE8-DE67-3F46-9FF5-4D9ADFF2F43C}" destId="{14BDD0B3-6D6A-724D-91BA-DEF2498568AA}" srcOrd="0" destOrd="0" parTransId="{9234F52F-35AF-AE47-B86A-690A58E05262}" sibTransId="{21302406-E927-C247-A2E3-918C500F7B41}"/>
    <dgm:cxn modelId="{71CA1946-23D3-3C43-B77A-9D912A696A80}" type="presOf" srcId="{3D8E31BC-6928-3F4E-A4A0-39A21F20A532}" destId="{54AF4BA4-03D6-0542-A700-726ECDA70989}" srcOrd="0" destOrd="0" presId="urn:microsoft.com/office/officeart/2005/8/layout/process1"/>
    <dgm:cxn modelId="{1ECED3ED-715D-FC45-BA85-D9A6B1874231}" srcId="{72446CE8-DE67-3F46-9FF5-4D9ADFF2F43C}" destId="{25FC8346-8D74-4647-B951-F2964FC34C70}" srcOrd="1" destOrd="0" parTransId="{0A132D9B-0F37-9447-A6AB-841C4457B7B0}" sibTransId="{3D8E31BC-6928-3F4E-A4A0-39A21F20A532}"/>
    <dgm:cxn modelId="{4337BE9A-B0C3-694E-8ECB-61B33CA47B2F}" srcId="{72446CE8-DE67-3F46-9FF5-4D9ADFF2F43C}" destId="{615346B4-9C55-164D-8E92-B2649E46CFA4}" srcOrd="2" destOrd="0" parTransId="{F327F282-0DDA-194A-8D5E-28F5DC74B0A1}" sibTransId="{2D8443DE-DF99-CC4F-9139-0AAE0D5C46C7}"/>
    <dgm:cxn modelId="{7CDA4BA6-E92A-7E4A-B380-754DE289F2D5}" type="presOf" srcId="{14BDD0B3-6D6A-724D-91BA-DEF2498568AA}" destId="{2D5B3737-70D2-9948-8C65-DC04B6A8B6A7}" srcOrd="0" destOrd="0" presId="urn:microsoft.com/office/officeart/2005/8/layout/process1"/>
    <dgm:cxn modelId="{515865DE-5EA8-E345-85E0-BA77B451AB7D}" type="presOf" srcId="{25FC8346-8D74-4647-B951-F2964FC34C70}" destId="{9950C576-CE9B-5F4B-8FF4-9977E2BD407D}" srcOrd="0" destOrd="0" presId="urn:microsoft.com/office/officeart/2005/8/layout/process1"/>
    <dgm:cxn modelId="{7CC27109-0DC4-1B42-B4C5-307A5418D5AE}" type="presOf" srcId="{21302406-E927-C247-A2E3-918C500F7B41}" destId="{EDD12D0A-F0E6-9044-8550-24985C621D51}" srcOrd="0" destOrd="0" presId="urn:microsoft.com/office/officeart/2005/8/layout/process1"/>
    <dgm:cxn modelId="{B239516C-9FB9-3642-8DAA-6A465B94731A}" type="presOf" srcId="{21302406-E927-C247-A2E3-918C500F7B41}" destId="{5F1A07C9-4735-1947-8ED3-DF3573787A07}" srcOrd="1" destOrd="0" presId="urn:microsoft.com/office/officeart/2005/8/layout/process1"/>
    <dgm:cxn modelId="{0DA9E9EC-AFAB-9C4E-9EDD-7EFD999AF86D}" type="presOf" srcId="{72446CE8-DE67-3F46-9FF5-4D9ADFF2F43C}" destId="{C8D53C3A-3CF0-694E-9416-070ACFC9BB36}" srcOrd="0" destOrd="0" presId="urn:microsoft.com/office/officeart/2005/8/layout/process1"/>
    <dgm:cxn modelId="{DE5011C6-083A-7749-84BF-5F012475100D}" type="presOf" srcId="{3D8E31BC-6928-3F4E-A4A0-39A21F20A532}" destId="{7F554D70-D74B-EE49-AE2C-946FABD4A8B8}" srcOrd="1" destOrd="0" presId="urn:microsoft.com/office/officeart/2005/8/layout/process1"/>
    <dgm:cxn modelId="{65344D4A-3D1B-8743-95DC-6B89E4572BAE}" type="presParOf" srcId="{C8D53C3A-3CF0-694E-9416-070ACFC9BB36}" destId="{2D5B3737-70D2-9948-8C65-DC04B6A8B6A7}" srcOrd="0" destOrd="0" presId="urn:microsoft.com/office/officeart/2005/8/layout/process1"/>
    <dgm:cxn modelId="{9FD18EC0-610B-A34C-A36B-1F69E81CC0AE}" type="presParOf" srcId="{C8D53C3A-3CF0-694E-9416-070ACFC9BB36}" destId="{EDD12D0A-F0E6-9044-8550-24985C621D51}" srcOrd="1" destOrd="0" presId="urn:microsoft.com/office/officeart/2005/8/layout/process1"/>
    <dgm:cxn modelId="{D2B4C4F5-2130-B04C-B441-C06056C1B153}" type="presParOf" srcId="{EDD12D0A-F0E6-9044-8550-24985C621D51}" destId="{5F1A07C9-4735-1947-8ED3-DF3573787A07}" srcOrd="0" destOrd="0" presId="urn:microsoft.com/office/officeart/2005/8/layout/process1"/>
    <dgm:cxn modelId="{0AD29703-E1E4-1548-A4DA-ADE8E993A551}" type="presParOf" srcId="{C8D53C3A-3CF0-694E-9416-070ACFC9BB36}" destId="{9950C576-CE9B-5F4B-8FF4-9977E2BD407D}" srcOrd="2" destOrd="0" presId="urn:microsoft.com/office/officeart/2005/8/layout/process1"/>
    <dgm:cxn modelId="{A036109F-878A-5C45-A786-92F956346C60}" type="presParOf" srcId="{C8D53C3A-3CF0-694E-9416-070ACFC9BB36}" destId="{54AF4BA4-03D6-0542-A700-726ECDA70989}" srcOrd="3" destOrd="0" presId="urn:microsoft.com/office/officeart/2005/8/layout/process1"/>
    <dgm:cxn modelId="{2C72DC3D-6A84-A04C-AFA3-629230B490E5}" type="presParOf" srcId="{54AF4BA4-03D6-0542-A700-726ECDA70989}" destId="{7F554D70-D74B-EE49-AE2C-946FABD4A8B8}" srcOrd="0" destOrd="0" presId="urn:microsoft.com/office/officeart/2005/8/layout/process1"/>
    <dgm:cxn modelId="{E11B2A09-822B-2940-A578-3E00D56C4CAD}" type="presParOf" srcId="{C8D53C3A-3CF0-694E-9416-070ACFC9BB36}" destId="{41698E98-BCF8-0E4F-A112-19E36340842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2A659-A122-4841-9C9A-2858C5662B7F}">
      <dsp:nvSpPr>
        <dsp:cNvPr id="0" name=""/>
        <dsp:cNvSpPr/>
      </dsp:nvSpPr>
      <dsp:spPr>
        <a:xfrm>
          <a:off x="0" y="0"/>
          <a:ext cx="9137493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student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23153" y="23153"/>
        <a:ext cx="9091187" cy="744188"/>
      </dsp:txXfrm>
    </dsp:sp>
    <dsp:sp modelId="{48215AD2-216D-7044-8450-6BA00F88357E}">
      <dsp:nvSpPr>
        <dsp:cNvPr id="0" name=""/>
        <dsp:cNvSpPr/>
      </dsp:nvSpPr>
      <dsp:spPr>
        <a:xfrm>
          <a:off x="12172" y="942713"/>
          <a:ext cx="4234265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degree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35325" y="965866"/>
        <a:ext cx="4187959" cy="744188"/>
      </dsp:txXfrm>
    </dsp:sp>
    <dsp:sp modelId="{A9026637-8EF3-3241-87D7-8D6123AC53CB}">
      <dsp:nvSpPr>
        <dsp:cNvPr id="0" name=""/>
        <dsp:cNvSpPr/>
      </dsp:nvSpPr>
      <dsp:spPr>
        <a:xfrm>
          <a:off x="849718" y="1885425"/>
          <a:ext cx="262485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complete programme abroad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872871" y="1908578"/>
        <a:ext cx="2578553" cy="744188"/>
      </dsp:txXfrm>
    </dsp:sp>
    <dsp:sp modelId="{E2CCE211-D65A-4E47-8E73-C5542CABF176}">
      <dsp:nvSpPr>
        <dsp:cNvPr id="0" name=""/>
        <dsp:cNvSpPr/>
      </dsp:nvSpPr>
      <dsp:spPr>
        <a:xfrm>
          <a:off x="4396538" y="942713"/>
          <a:ext cx="473528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000000"/>
              </a:solidFill>
            </a:rPr>
            <a:t>credit mobility</a:t>
          </a:r>
          <a:endParaRPr lang="en-US" sz="3400" kern="1200" dirty="0">
            <a:solidFill>
              <a:srgbClr val="000000"/>
            </a:solidFill>
          </a:endParaRPr>
        </a:p>
      </dsp:txBody>
      <dsp:txXfrm>
        <a:off x="4419691" y="965866"/>
        <a:ext cx="4688983" cy="744188"/>
      </dsp:txXfrm>
    </dsp:sp>
    <dsp:sp modelId="{EE116016-35E4-784A-8C24-963740ADE7AC}">
      <dsp:nvSpPr>
        <dsp:cNvPr id="0" name=""/>
        <dsp:cNvSpPr/>
      </dsp:nvSpPr>
      <dsp:spPr>
        <a:xfrm>
          <a:off x="5308675" y="1884476"/>
          <a:ext cx="2911014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</a:rPr>
            <a:t>part of programme abroad</a:t>
          </a:r>
          <a:endParaRPr lang="en-US" sz="2000" kern="1200" dirty="0">
            <a:solidFill>
              <a:srgbClr val="000000"/>
            </a:solidFill>
          </a:endParaRPr>
        </a:p>
      </dsp:txBody>
      <dsp:txXfrm>
        <a:off x="5331828" y="1907629"/>
        <a:ext cx="2864708" cy="7441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B3737-70D2-9948-8C65-DC04B6A8B6A7}">
      <dsp:nvSpPr>
        <dsp:cNvPr id="0" name=""/>
        <dsp:cNvSpPr/>
      </dsp:nvSpPr>
      <dsp:spPr>
        <a:xfrm>
          <a:off x="7376" y="639253"/>
          <a:ext cx="2204673" cy="13228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1"/>
              </a:solidFill>
            </a:rPr>
            <a:t>before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>
              <a:solidFill>
                <a:schemeClr val="tx1"/>
              </a:solidFill>
            </a:rPr>
            <a:t>st</a:t>
          </a:r>
          <a:r>
            <a:rPr lang="en-US" sz="3000" kern="1200" dirty="0" smtClean="0">
              <a:solidFill>
                <a:schemeClr val="tx1"/>
              </a:solidFill>
            </a:rPr>
            <a:t> mob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46120" y="677997"/>
        <a:ext cx="2127185" cy="1245315"/>
      </dsp:txXfrm>
    </dsp:sp>
    <dsp:sp modelId="{EDD12D0A-F0E6-9044-8550-24985C621D51}">
      <dsp:nvSpPr>
        <dsp:cNvPr id="0" name=""/>
        <dsp:cNvSpPr/>
      </dsp:nvSpPr>
      <dsp:spPr>
        <a:xfrm>
          <a:off x="2432516" y="1027276"/>
          <a:ext cx="467390" cy="5467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2432516" y="1136628"/>
        <a:ext cx="327173" cy="328054"/>
      </dsp:txXfrm>
    </dsp:sp>
    <dsp:sp modelId="{9950C576-CE9B-5F4B-8FF4-9977E2BD407D}">
      <dsp:nvSpPr>
        <dsp:cNvPr id="0" name=""/>
        <dsp:cNvSpPr/>
      </dsp:nvSpPr>
      <dsp:spPr>
        <a:xfrm>
          <a:off x="3093918" y="639253"/>
          <a:ext cx="2204673" cy="13228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1"/>
              </a:solidFill>
            </a:rPr>
            <a:t>during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>
              <a:solidFill>
                <a:schemeClr val="tx1"/>
              </a:solidFill>
            </a:rPr>
            <a:t>st</a:t>
          </a:r>
          <a:r>
            <a:rPr lang="en-US" sz="3000" kern="1200" dirty="0" smtClean="0">
              <a:solidFill>
                <a:schemeClr val="tx1"/>
              </a:solidFill>
            </a:rPr>
            <a:t> mob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3132662" y="677997"/>
        <a:ext cx="2127185" cy="1245315"/>
      </dsp:txXfrm>
    </dsp:sp>
    <dsp:sp modelId="{54AF4BA4-03D6-0542-A700-726ECDA70989}">
      <dsp:nvSpPr>
        <dsp:cNvPr id="0" name=""/>
        <dsp:cNvSpPr/>
      </dsp:nvSpPr>
      <dsp:spPr>
        <a:xfrm>
          <a:off x="5519058" y="1027276"/>
          <a:ext cx="467390" cy="54675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519058" y="1136628"/>
        <a:ext cx="327173" cy="328054"/>
      </dsp:txXfrm>
    </dsp:sp>
    <dsp:sp modelId="{41698E98-BCF8-0E4F-A112-19E363408421}">
      <dsp:nvSpPr>
        <dsp:cNvPr id="0" name=""/>
        <dsp:cNvSpPr/>
      </dsp:nvSpPr>
      <dsp:spPr>
        <a:xfrm>
          <a:off x="6180460" y="639253"/>
          <a:ext cx="2204673" cy="13228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tx1"/>
              </a:solidFill>
            </a:rPr>
            <a:t>after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>
              <a:solidFill>
                <a:schemeClr val="tx1"/>
              </a:solidFill>
            </a:rPr>
            <a:t>st</a:t>
          </a:r>
          <a:r>
            <a:rPr lang="en-US" sz="3000" kern="1200" dirty="0" smtClean="0">
              <a:solidFill>
                <a:schemeClr val="tx1"/>
              </a:solidFill>
            </a:rPr>
            <a:t> mob</a:t>
          </a:r>
          <a:endParaRPr lang="en-US" sz="3000" kern="1200" dirty="0">
            <a:solidFill>
              <a:schemeClr val="tx1"/>
            </a:solidFill>
          </a:endParaRPr>
        </a:p>
      </dsp:txBody>
      <dsp:txXfrm>
        <a:off x="6219204" y="677997"/>
        <a:ext cx="2127185" cy="1245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E2BA-683F-C140-A6BC-8FF0F8DC9043}" type="datetimeFigureOut">
              <a:rPr lang="en-US" smtClean="0"/>
              <a:pPr/>
              <a:t>10/27/17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2E448-1996-6B4C-9583-A39A199D639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7449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C8BFD-1CB8-A244-8FC3-EE0470BEB15A}" type="datetimeFigureOut">
              <a:rPr lang="en-US" smtClean="0"/>
              <a:pPr/>
              <a:t>10/27/17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22253-8770-A948-B388-DB823AB94A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10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438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18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42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 will just</a:t>
            </a:r>
            <a:r>
              <a:rPr lang="en-US" baseline="0" dirty="0" smtClean="0"/>
              <a:t> focus on the student mobility sequence as a whole without going into detail into the different transitions </a:t>
            </a:r>
            <a:r>
              <a:rPr lang="en-US" baseline="0" dirty="0" err="1" smtClean="0"/>
              <a:t>ansd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stati</a:t>
            </a: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(narration about going </a:t>
            </a:r>
            <a:r>
              <a:rPr lang="en-US" b="1" dirty="0" smtClean="0"/>
              <a:t>into</a:t>
            </a:r>
            <a:r>
              <a:rPr lang="en-US" dirty="0" smtClean="0"/>
              <a:t> and </a:t>
            </a:r>
            <a:r>
              <a:rPr lang="en-US" b="1" dirty="0" smtClean="0"/>
              <a:t>out of</a:t>
            </a:r>
            <a:r>
              <a:rPr lang="en-US" dirty="0" smtClean="0"/>
              <a:t> the student mobility phase) not only this but also what was before as embedded in timeline of a person as well as historical time and place</a:t>
            </a:r>
            <a:endParaRPr lang="de-CH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77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77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637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65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4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34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85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6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2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18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4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00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00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1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747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94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34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3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92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6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774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02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Emilia Kmiotek-Meier &amp; Ute Karl: Student mobility research and mixed methods approach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20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CH" dirty="0" smtClean="0"/>
              <a:t>07/16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8123-A702-0444-9EEB-F1F97E1351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9D2B-D297-4D41-A4EF-5F9ABA3AE31B}" type="datetimeFigureOut">
              <a:rPr lang="en-US" smtClean="0"/>
              <a:pPr/>
              <a:t>10/27/17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6147-E05F-D448-951B-9F4368617B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4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hyperlink" Target="http://www.move-project.eu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ute.karl@uni.l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3868"/>
            <a:ext cx="7772400" cy="2136421"/>
          </a:xfrm>
        </p:spPr>
        <p:txBody>
          <a:bodyPr>
            <a:noAutofit/>
          </a:bodyPr>
          <a:lstStyle/>
          <a:p>
            <a:pPr algn="l"/>
            <a:r>
              <a:rPr lang="en-US" sz="3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”</a:t>
            </a:r>
            <a:r>
              <a:rPr lang="en-US" sz="3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 have seen it as a new life phase”- international student mobility as turning point or transition? </a:t>
            </a:r>
            <a:r>
              <a:rPr lang="en-US" sz="4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/>
            </a:r>
            <a:br>
              <a:rPr lang="en-US" sz="4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r>
              <a:rPr lang="en-US" sz="24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Credit </a:t>
            </a:r>
            <a:r>
              <a:rPr lang="en-US" sz="24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and degree student mobility – two different </a:t>
            </a:r>
            <a:r>
              <a:rPr lang="en-US" sz="24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perspectives</a:t>
            </a:r>
            <a:r>
              <a:rPr lang="de-CH" sz="4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/>
            </a:r>
            <a:br>
              <a:rPr lang="de-CH" sz="4000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/>
            </a:r>
            <a:br>
              <a:rPr lang="en-US" sz="4000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455318"/>
            <a:ext cx="8260644" cy="1123123"/>
          </a:xfrm>
        </p:spPr>
        <p:txBody>
          <a:bodyPr>
            <a:normAutofit/>
          </a:bodyPr>
          <a:lstStyle/>
          <a:p>
            <a:pPr algn="l"/>
            <a:r>
              <a:rPr lang="en-GB" sz="2400" dirty="0"/>
              <a:t> </a:t>
            </a:r>
            <a:r>
              <a:rPr lang="en-GB" sz="2400" b="1" i="1" dirty="0"/>
              <a:t>(Un)Making Europe: Capitalism, Solidarities, Subjectivities </a:t>
            </a:r>
            <a:endParaRPr lang="en-GB" sz="2400" b="1" i="1" dirty="0" smtClean="0"/>
          </a:p>
          <a:p>
            <a:pPr algn="l"/>
            <a:r>
              <a:rPr lang="en-GB" sz="2400" dirty="0" smtClean="0"/>
              <a:t>13th </a:t>
            </a:r>
            <a:r>
              <a:rPr lang="en-GB" sz="2400" dirty="0"/>
              <a:t>Conference of the European Sociological Association </a:t>
            </a:r>
          </a:p>
          <a:p>
            <a:pPr algn="l"/>
            <a:endParaRPr lang="en-GB" sz="2400" dirty="0" smtClean="0"/>
          </a:p>
          <a:p>
            <a:pPr algn="l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3442020"/>
            <a:ext cx="4958255" cy="10132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CH" sz="2400" dirty="0">
                <a:latin typeface="Cambria"/>
                <a:cs typeface="Cambria"/>
              </a:rPr>
              <a:t>Emilia Kmiotek-Meier, M.A</a:t>
            </a:r>
            <a:r>
              <a:rPr lang="de-CH" sz="2400" dirty="0" smtClean="0">
                <a:latin typeface="Cambria"/>
                <a:cs typeface="Cambria"/>
              </a:rPr>
              <a:t>.</a:t>
            </a:r>
          </a:p>
          <a:p>
            <a:pPr algn="l"/>
            <a:r>
              <a:rPr lang="de-CH" sz="1800" dirty="0" smtClean="0">
                <a:latin typeface="Cambria"/>
                <a:cs typeface="Cambria"/>
              </a:rPr>
              <a:t>University </a:t>
            </a:r>
            <a:r>
              <a:rPr lang="de-CH" sz="1800" dirty="0" err="1" smtClean="0">
                <a:latin typeface="Cambria"/>
                <a:cs typeface="Cambria"/>
              </a:rPr>
              <a:t>of</a:t>
            </a:r>
            <a:r>
              <a:rPr lang="de-CH" sz="1800" dirty="0" smtClean="0">
                <a:latin typeface="Cambria"/>
                <a:cs typeface="Cambria"/>
              </a:rPr>
              <a:t> Luxembourg</a:t>
            </a:r>
            <a:endParaRPr lang="de-CH" sz="1800" dirty="0">
              <a:latin typeface="Cambria"/>
              <a:cs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284973"/>
            <a:ext cx="1016629" cy="416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131" y="6090520"/>
            <a:ext cx="856504" cy="7674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53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IV.c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Housing - tension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483" y="1600200"/>
            <a:ext cx="8797157" cy="4756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&gt;&gt; interview parts removed &lt;&lt;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IV.d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Findings </a:t>
            </a:r>
            <a:r>
              <a:rPr lang="mr-IN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–</a:t>
            </a: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degree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GB" dirty="0"/>
              <a:t>&gt;&gt; interview parts removed &lt;&lt;</a:t>
            </a:r>
          </a:p>
        </p:txBody>
      </p:sp>
    </p:spTree>
    <p:extLst>
      <p:ext uri="{BB962C8B-B14F-4D97-AF65-F5344CB8AC3E}">
        <p14:creationId xmlns:p14="http://schemas.microsoft.com/office/powerpoint/2010/main" val="31716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V.b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Outlook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1) </a:t>
            </a:r>
            <a:r>
              <a:rPr lang="en-GB" sz="2400" dirty="0"/>
              <a:t>Interdependencies between different levels</a:t>
            </a:r>
          </a:p>
          <a:p>
            <a:pPr marL="0" indent="0">
              <a:buNone/>
            </a:pPr>
            <a:r>
              <a:rPr lang="en-GB" sz="2400" dirty="0"/>
              <a:t>-&gt; all plays a role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2</a:t>
            </a:r>
            <a:r>
              <a:rPr lang="en-GB" sz="2400" dirty="0" smtClean="0"/>
              <a:t>) Different </a:t>
            </a:r>
            <a:r>
              <a:rPr lang="hu-HU" sz="2400" dirty="0" err="1" smtClean="0"/>
              <a:t>types</a:t>
            </a:r>
            <a:r>
              <a:rPr lang="hu-HU" sz="2400" dirty="0" smtClean="0"/>
              <a:t> </a:t>
            </a:r>
            <a:r>
              <a:rPr lang="hu-HU" sz="2400" dirty="0"/>
              <a:t>of </a:t>
            </a:r>
            <a:r>
              <a:rPr lang="hu-HU" sz="2400" dirty="0" err="1"/>
              <a:t>student</a:t>
            </a:r>
            <a:r>
              <a:rPr lang="hu-HU" sz="2400" dirty="0"/>
              <a:t> </a:t>
            </a:r>
            <a:r>
              <a:rPr lang="hu-HU" sz="2400" dirty="0" smtClean="0"/>
              <a:t>mobility </a:t>
            </a:r>
          </a:p>
          <a:p>
            <a:pPr marL="0" indent="0">
              <a:buNone/>
            </a:pPr>
            <a:r>
              <a:rPr lang="hu-HU" sz="2400" dirty="0" smtClean="0"/>
              <a:t>-&gt; </a:t>
            </a:r>
            <a:r>
              <a:rPr lang="hu-HU" sz="2400" dirty="0" err="1" smtClean="0"/>
              <a:t>different</a:t>
            </a:r>
            <a:r>
              <a:rPr lang="hu-HU" sz="2400" dirty="0" smtClean="0"/>
              <a:t> </a:t>
            </a:r>
            <a:r>
              <a:rPr lang="hu-HU" sz="2400" dirty="0" err="1" smtClean="0"/>
              <a:t>types</a:t>
            </a:r>
            <a:r>
              <a:rPr lang="hu-HU" sz="2400" dirty="0" smtClean="0"/>
              <a:t> of </a:t>
            </a:r>
            <a:r>
              <a:rPr lang="hu-HU" sz="2400" dirty="0" err="1" smtClean="0"/>
              <a:t>experience</a:t>
            </a:r>
            <a:r>
              <a:rPr lang="hu-HU" sz="2400" dirty="0" smtClean="0"/>
              <a:t> / </a:t>
            </a:r>
            <a:r>
              <a:rPr lang="hu-HU" sz="2400" dirty="0" err="1" smtClean="0"/>
              <a:t>transitions</a:t>
            </a:r>
            <a:r>
              <a:rPr lang="hu-HU" sz="2400" dirty="0" smtClean="0"/>
              <a:t> / </a:t>
            </a:r>
            <a:r>
              <a:rPr lang="hu-HU" sz="2400" dirty="0" err="1" smtClean="0"/>
              <a:t>turning</a:t>
            </a:r>
            <a:r>
              <a:rPr lang="hu-HU" sz="2400" dirty="0" smtClean="0"/>
              <a:t> </a:t>
            </a:r>
            <a:r>
              <a:rPr lang="hu-HU" sz="2400" dirty="0" err="1" smtClean="0"/>
              <a:t>points</a:t>
            </a:r>
            <a:endParaRPr lang="hu-HU" sz="2400" dirty="0" smtClean="0"/>
          </a:p>
          <a:p>
            <a:pPr marL="0" indent="0">
              <a:buNone/>
            </a:pPr>
            <a:r>
              <a:rPr lang="en-GB" sz="2400" dirty="0"/>
              <a:t>-&gt; credit better at the end of the study</a:t>
            </a:r>
            <a:r>
              <a:rPr lang="en-GB" sz="2400" dirty="0" smtClean="0"/>
              <a:t>?</a:t>
            </a:r>
            <a:endParaRPr lang="en-US" sz="24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3) </a:t>
            </a:r>
            <a:r>
              <a:rPr lang="en-GB" sz="2400" dirty="0"/>
              <a:t>Mobility always good</a:t>
            </a:r>
            <a:r>
              <a:rPr lang="en-GB" sz="2400" dirty="0" smtClean="0"/>
              <a:t>?</a:t>
            </a:r>
          </a:p>
          <a:p>
            <a:pPr marL="0" indent="0">
              <a:buNone/>
            </a:pPr>
            <a:r>
              <a:rPr lang="en-GB" sz="2400" dirty="0" smtClean="0"/>
              <a:t>-&gt; a matter of timing?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US" sz="2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76521" y="6091727"/>
            <a:ext cx="232383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dirty="0" smtClean="0"/>
              <a:t>(Walther et al. 2002)</a:t>
            </a:r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611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References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defTabSz="914400">
              <a:spcBef>
                <a:spcPts val="0"/>
              </a:spcBef>
              <a:buNone/>
            </a:pPr>
            <a:r>
              <a:rPr lang="en-US" dirty="0"/>
              <a:t>Elder, Glen H. 1985. “Perspectives on the Life Course.” In </a:t>
            </a:r>
            <a:r>
              <a:rPr lang="en-US" i="1" dirty="0"/>
              <a:t>Life </a:t>
            </a:r>
            <a:r>
              <a:rPr lang="en-US" i="1" dirty="0" smtClean="0"/>
              <a:t>Course </a:t>
            </a:r>
            <a:r>
              <a:rPr lang="en-US" i="1" dirty="0"/>
              <a:t>Dynamics. Trajectories and Transitions, </a:t>
            </a:r>
            <a:r>
              <a:rPr lang="en-US" i="1" dirty="0" smtClean="0"/>
              <a:t>198-1980</a:t>
            </a:r>
            <a:r>
              <a:rPr lang="en-US" dirty="0"/>
              <a:t>, edited by Glen H. Elder, 23–49. Ithaca and </a:t>
            </a:r>
            <a:r>
              <a:rPr lang="en-US" dirty="0" smtClean="0"/>
              <a:t>London</a:t>
            </a:r>
            <a:r>
              <a:rPr lang="en-US" dirty="0"/>
              <a:t>: Cornell University Press</a:t>
            </a:r>
            <a:r>
              <a:rPr lang="en-US" dirty="0" smtClean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Elder, Glen H. 1974. Children of the Great Depression. Social Change in Life Experience. Chicago, London: The University of Chicago Press.</a:t>
            </a: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/>
              <a:t>Rienties, Bart, and </a:t>
            </a:r>
            <a:r>
              <a:rPr lang="en-US" dirty="0" err="1"/>
              <a:t>Divya</a:t>
            </a:r>
            <a:r>
              <a:rPr lang="en-US" dirty="0"/>
              <a:t> Jindal-Snape. 2016. “Multiple and Multi-Dimensional Transitions of International Students to Higher Education. A Way Forward.” In </a:t>
            </a:r>
            <a:r>
              <a:rPr lang="en-US" i="1" dirty="0"/>
              <a:t>Multi-Dimensional Transitions of International Students to Higher Education</a:t>
            </a:r>
            <a:r>
              <a:rPr lang="en-US" dirty="0"/>
              <a:t>, edited by </a:t>
            </a:r>
            <a:r>
              <a:rPr lang="en-US" dirty="0" err="1"/>
              <a:t>Divya</a:t>
            </a:r>
            <a:r>
              <a:rPr lang="en-US" dirty="0"/>
              <a:t> Jindal-Snape and Bart Rienties, 259–282. New York: Routledge. https://</a:t>
            </a:r>
            <a:r>
              <a:rPr lang="en-US" dirty="0" err="1"/>
              <a:t>www.routledge.com</a:t>
            </a:r>
            <a:r>
              <a:rPr lang="en-US" dirty="0"/>
              <a:t>/Multi-dimensional-Transitions-of-International-Students-to-Higher-Education/Jindal-Snape-Rienties/p/book/9781138890909.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Sackmann</a:t>
            </a:r>
            <a:r>
              <a:rPr lang="en-US" dirty="0"/>
              <a:t>, Reinhold. 2007. </a:t>
            </a:r>
            <a:r>
              <a:rPr lang="en-US" i="1" dirty="0" err="1"/>
              <a:t>Lebenslaufanalyse</a:t>
            </a:r>
            <a:r>
              <a:rPr lang="en-US" i="1" dirty="0"/>
              <a:t> und </a:t>
            </a:r>
            <a:r>
              <a:rPr lang="en-US" i="1" dirty="0" err="1" smtClean="0"/>
              <a:t>Biografieforschung</a:t>
            </a:r>
            <a:r>
              <a:rPr lang="en-US" i="1" dirty="0"/>
              <a:t>: </a:t>
            </a:r>
            <a:r>
              <a:rPr lang="en-US" i="1" dirty="0" err="1"/>
              <a:t>eine</a:t>
            </a:r>
            <a:r>
              <a:rPr lang="en-US" i="1" dirty="0"/>
              <a:t> </a:t>
            </a:r>
            <a:r>
              <a:rPr lang="en-US" i="1" dirty="0" err="1"/>
              <a:t>Einführung</a:t>
            </a:r>
            <a:r>
              <a:rPr lang="en-US" dirty="0"/>
              <a:t>. Wiesbaden: VS </a:t>
            </a:r>
            <a:r>
              <a:rPr lang="en-US" dirty="0" err="1" smtClean="0"/>
              <a:t>Verlag</a:t>
            </a:r>
            <a:r>
              <a:rPr lang="en-US" dirty="0" smtClean="0"/>
              <a:t> </a:t>
            </a:r>
            <a:r>
              <a:rPr lang="en-US" dirty="0" err="1"/>
              <a:t>für</a:t>
            </a:r>
            <a:r>
              <a:rPr lang="en-US" dirty="0"/>
              <a:t> </a:t>
            </a:r>
            <a:r>
              <a:rPr lang="en-US" dirty="0" err="1"/>
              <a:t>Sozialwissenschaften</a:t>
            </a:r>
            <a:r>
              <a:rPr lang="en-US" dirty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 smtClean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Sackmann</a:t>
            </a:r>
            <a:r>
              <a:rPr lang="en-US" dirty="0"/>
              <a:t>, Reinhold, and Matthias Wingens. 2001. </a:t>
            </a:r>
            <a:r>
              <a:rPr lang="en-US" dirty="0" smtClean="0"/>
              <a:t>“</a:t>
            </a:r>
            <a:r>
              <a:rPr lang="en-US" dirty="0" err="1"/>
              <a:t>Theoretische</a:t>
            </a:r>
            <a:r>
              <a:rPr lang="en-US" dirty="0"/>
              <a:t> </a:t>
            </a:r>
            <a:r>
              <a:rPr lang="en-US" dirty="0" err="1"/>
              <a:t>Konzepte</a:t>
            </a:r>
            <a:r>
              <a:rPr lang="en-US" dirty="0"/>
              <a:t> des </a:t>
            </a:r>
            <a:r>
              <a:rPr lang="en-US" dirty="0" err="1"/>
              <a:t>Lebenslaufs</a:t>
            </a:r>
            <a:r>
              <a:rPr lang="en-US" dirty="0"/>
              <a:t>: </a:t>
            </a:r>
            <a:r>
              <a:rPr lang="en-US" dirty="0" err="1"/>
              <a:t>Übergang</a:t>
            </a:r>
            <a:r>
              <a:rPr lang="en-US" dirty="0"/>
              <a:t>, </a:t>
            </a:r>
            <a:r>
              <a:rPr lang="en-US" dirty="0" err="1" smtClean="0"/>
              <a:t>Sequenz</a:t>
            </a:r>
            <a:r>
              <a:rPr lang="en-US" dirty="0" smtClean="0"/>
              <a:t> </a:t>
            </a:r>
            <a:r>
              <a:rPr lang="en-US" dirty="0"/>
              <a:t>und </a:t>
            </a:r>
            <a:r>
              <a:rPr lang="en-US" dirty="0" err="1"/>
              <a:t>Verlauf</a:t>
            </a:r>
            <a:r>
              <a:rPr lang="en-US" dirty="0"/>
              <a:t>.” In </a:t>
            </a:r>
            <a:r>
              <a:rPr lang="en-US" i="1" dirty="0" err="1"/>
              <a:t>Strukturen</a:t>
            </a:r>
            <a:r>
              <a:rPr lang="en-US" i="1" dirty="0"/>
              <a:t> des </a:t>
            </a:r>
            <a:r>
              <a:rPr lang="en-US" i="1" dirty="0" err="1"/>
              <a:t>Lebenslaufs</a:t>
            </a:r>
            <a:r>
              <a:rPr lang="en-US" i="1" dirty="0"/>
              <a:t>: </a:t>
            </a:r>
            <a:r>
              <a:rPr lang="en-US" i="1" dirty="0" err="1" smtClean="0"/>
              <a:t>Übergang</a:t>
            </a:r>
            <a:r>
              <a:rPr lang="en-US" i="1" dirty="0" smtClean="0"/>
              <a:t> </a:t>
            </a:r>
            <a:r>
              <a:rPr lang="en-US" i="1" dirty="0"/>
              <a:t>- </a:t>
            </a:r>
            <a:r>
              <a:rPr lang="en-US" i="1" dirty="0" err="1"/>
              <a:t>Sequenz</a:t>
            </a:r>
            <a:r>
              <a:rPr lang="en-US" i="1" dirty="0"/>
              <a:t> - </a:t>
            </a:r>
            <a:r>
              <a:rPr lang="en-US" i="1" dirty="0" err="1"/>
              <a:t>Verlauf</a:t>
            </a:r>
            <a:r>
              <a:rPr lang="en-US" dirty="0"/>
              <a:t>, edited by Reinhold </a:t>
            </a:r>
            <a:r>
              <a:rPr lang="en-US" dirty="0" smtClean="0"/>
              <a:t>Sackmann </a:t>
            </a:r>
            <a:r>
              <a:rPr lang="en-US" dirty="0"/>
              <a:t>and Matthias Wingens, 17–48. </a:t>
            </a:r>
            <a:r>
              <a:rPr lang="en-US" dirty="0" err="1"/>
              <a:t>Weinheim</a:t>
            </a:r>
            <a:r>
              <a:rPr lang="en-US" dirty="0"/>
              <a:t>: </a:t>
            </a:r>
            <a:r>
              <a:rPr lang="en-US" dirty="0" err="1" smtClean="0"/>
              <a:t>Juventa</a:t>
            </a:r>
            <a:r>
              <a:rPr lang="en-US" dirty="0" smtClean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indent="0" defTabSz="914400">
              <a:spcBef>
                <a:spcPts val="0"/>
              </a:spcBef>
              <a:buNone/>
            </a:pPr>
            <a:r>
              <a:rPr lang="en-US" dirty="0" smtClean="0"/>
              <a:t>Walther</a:t>
            </a:r>
            <a:r>
              <a:rPr lang="en-US" dirty="0"/>
              <a:t>, Andreas, </a:t>
            </a:r>
            <a:r>
              <a:rPr lang="en-US" dirty="0" err="1"/>
              <a:t>Stauber</a:t>
            </a:r>
            <a:r>
              <a:rPr lang="en-US" dirty="0"/>
              <a:t>, Barbara, </a:t>
            </a:r>
            <a:r>
              <a:rPr lang="en-US" dirty="0" err="1"/>
              <a:t>Biggart</a:t>
            </a:r>
            <a:r>
              <a:rPr lang="en-US" dirty="0"/>
              <a:t>, Andy, du Bois-</a:t>
            </a:r>
            <a:r>
              <a:rPr lang="en-US" dirty="0" err="1"/>
              <a:t>Reymond</a:t>
            </a:r>
            <a:r>
              <a:rPr lang="en-US" dirty="0"/>
              <a:t>, Manuela, Furlong, Andy</a:t>
            </a:r>
            <a:r>
              <a:rPr lang="en-US" dirty="0" smtClean="0"/>
              <a:t>, </a:t>
            </a:r>
            <a:r>
              <a:rPr lang="en-US" dirty="0" err="1" smtClean="0"/>
              <a:t>López</a:t>
            </a:r>
            <a:r>
              <a:rPr lang="en-US" dirty="0" smtClean="0"/>
              <a:t> </a:t>
            </a:r>
            <a:r>
              <a:rPr lang="en-US" dirty="0" err="1"/>
              <a:t>Blasco</a:t>
            </a:r>
            <a:r>
              <a:rPr lang="en-US" dirty="0"/>
              <a:t>, Andreu, </a:t>
            </a:r>
            <a:r>
              <a:rPr lang="en-US" dirty="0" err="1"/>
              <a:t>Mørch</a:t>
            </a:r>
            <a:r>
              <a:rPr lang="en-US" dirty="0"/>
              <a:t>, Sven and </a:t>
            </a:r>
            <a:r>
              <a:rPr lang="en-US" dirty="0" err="1"/>
              <a:t>Pais</a:t>
            </a:r>
            <a:r>
              <a:rPr lang="en-US" dirty="0"/>
              <a:t>, José </a:t>
            </a:r>
            <a:r>
              <a:rPr lang="en-US" dirty="0" smtClean="0"/>
              <a:t>Machado </a:t>
            </a:r>
            <a:r>
              <a:rPr lang="en-US" dirty="0"/>
              <a:t>(</a:t>
            </a:r>
            <a:r>
              <a:rPr lang="en-US" dirty="0" err="1"/>
              <a:t>eds</a:t>
            </a:r>
            <a:r>
              <a:rPr lang="en-US" dirty="0" smtClean="0"/>
              <a:t>). 2002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i="1" dirty="0" smtClean="0"/>
              <a:t>Misleading Trajectories – </a:t>
            </a:r>
            <a:r>
              <a:rPr lang="en-US" i="1" dirty="0"/>
              <a:t>Integration Policies for Young Adults in Europe? </a:t>
            </a:r>
            <a:r>
              <a:rPr lang="en-US" dirty="0" err="1"/>
              <a:t>Opladen</a:t>
            </a:r>
            <a:r>
              <a:rPr lang="en-US" dirty="0"/>
              <a:t>: </a:t>
            </a:r>
            <a:r>
              <a:rPr lang="en-US" dirty="0" err="1"/>
              <a:t>Leske+Budrich</a:t>
            </a:r>
            <a:r>
              <a:rPr lang="en-US" dirty="0"/>
              <a:t>.</a:t>
            </a:r>
          </a:p>
          <a:p>
            <a:pPr marL="0" indent="0" defTabSz="914400">
              <a:spcBef>
                <a:spcPts val="0"/>
              </a:spcBef>
              <a:buNone/>
            </a:pPr>
            <a:endParaRPr lang="en-U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6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  <a:sym typeface="Cambria"/>
              </a:rPr>
              <a:t>Thank you for your attention!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7938"/>
            <a:ext cx="3457673" cy="2151991"/>
          </a:xfrm>
        </p:spPr>
        <p:txBody>
          <a:bodyPr>
            <a:normAutofit fontScale="62500" lnSpcReduction="20000"/>
          </a:bodyPr>
          <a:lstStyle/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</a:rPr>
              <a:t>Contact: </a:t>
            </a: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b="1" dirty="0" smtClean="0">
                <a:latin typeface="Cambria"/>
                <a:cs typeface="Cambria"/>
                <a:sym typeface="Cambria"/>
              </a:rPr>
              <a:t>Emilia Kmiotek-Meier </a:t>
            </a:r>
          </a:p>
          <a:p>
            <a:pPr marL="0" indent="0" defTabSz="321457">
              <a:buNone/>
              <a:defRPr sz="1800"/>
            </a:pPr>
            <a:r>
              <a:rPr lang="en-US" sz="4000" dirty="0" smtClean="0">
                <a:latin typeface="Cambria"/>
                <a:cs typeface="Cambria"/>
                <a:sym typeface="Cambria"/>
                <a:hlinkClick r:id="rId2"/>
              </a:rPr>
              <a:t>emilia.kmiotek</a:t>
            </a:r>
            <a:r>
              <a:rPr lang="en-US" sz="4000" dirty="0">
                <a:latin typeface="Cambria"/>
                <a:cs typeface="Cambria"/>
                <a:sym typeface="Cambria"/>
                <a:hlinkClick r:id="rId2"/>
              </a:rPr>
              <a:t>@uni.lu</a:t>
            </a: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328" y="6269690"/>
            <a:ext cx="720080" cy="432048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35"/>
          <p:cNvSpPr/>
          <p:nvPr/>
        </p:nvSpPr>
        <p:spPr>
          <a:xfrm>
            <a:off x="783408" y="6269690"/>
            <a:ext cx="6624736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defRPr sz="1800"/>
            </a:pPr>
            <a:r>
              <a:rPr lang="en-US" sz="1400" dirty="0">
                <a:solidFill>
                  <a:srgbClr val="172559"/>
                </a:solidFill>
                <a:latin typeface="Cambria"/>
                <a:ea typeface="Cambria"/>
                <a:cs typeface="Cambria"/>
                <a:sym typeface="Cambria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7" name="Picture 6" descr="N:\Horizon_Projekte\MOVE_VB_UT_5040_Karl_UL\Proposal\4_Logo\Move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604" y="6215030"/>
            <a:ext cx="1326783" cy="5439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wwwde.uni.lu/var/storage/images/snt/research/apsia/events/vvsw_2013/uni/711097-1-fre-FR/un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0569" y="1791965"/>
            <a:ext cx="794530" cy="7119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752940" y="2676196"/>
            <a:ext cx="4391060" cy="2536979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 smtClea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 smtClean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r>
              <a:rPr lang="en-US" sz="4000" dirty="0" smtClean="0">
                <a:latin typeface="Cambria"/>
                <a:cs typeface="Cambria"/>
              </a:rPr>
              <a:t>Institute </a:t>
            </a:r>
            <a:r>
              <a:rPr lang="en-US" sz="4000" dirty="0">
                <a:latin typeface="Cambria"/>
                <a:cs typeface="Cambria"/>
              </a:rPr>
              <a:t>of Geography and Spatial Planning</a:t>
            </a:r>
            <a:br>
              <a:rPr lang="en-US" sz="4000" dirty="0">
                <a:latin typeface="Cambria"/>
                <a:cs typeface="Cambria"/>
              </a:rPr>
            </a:b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 smtClean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u="sng" dirty="0" smtClean="0">
                <a:latin typeface="Cambria"/>
                <a:cs typeface="Cambria"/>
                <a:hlinkClick r:id="rId6"/>
              </a:rPr>
              <a:t>http://www.move-project.eu</a:t>
            </a:r>
            <a:r>
              <a:rPr lang="en-US" sz="4000" u="sng" dirty="0" smtClean="0">
                <a:latin typeface="Cambria"/>
                <a:cs typeface="Cambria"/>
              </a:rPr>
              <a:t> </a:t>
            </a:r>
            <a:endParaRPr lang="en-US" sz="4000" dirty="0" smtClean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291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18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102"/>
            <a:ext cx="8686800" cy="4525963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Student mobility 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Transition / Turning point / Trajectory / Sequence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Data &amp; Analysis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Findings -&gt; Degree </a:t>
            </a:r>
            <a:r>
              <a:rPr lang="en-US" dirty="0">
                <a:solidFill>
                  <a:srgbClr val="000000"/>
                </a:solidFill>
                <a:latin typeface="Cambria"/>
                <a:cs typeface="Cambria"/>
              </a:rPr>
              <a:t>and credit student mobility 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in comparison</a:t>
            </a:r>
          </a:p>
          <a:p>
            <a:pPr marL="571500" indent="-571500">
              <a:buFont typeface="+mj-lt"/>
              <a:buAutoNum type="romanUcPeriod"/>
            </a:pP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Summary / Outlook</a:t>
            </a:r>
            <a:endParaRPr lang="en-US" dirty="0">
              <a:solidFill>
                <a:srgbClr val="000000"/>
              </a:solidFill>
              <a:latin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766"/>
            <a:ext cx="8229600" cy="114300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Student mobility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374718"/>
            <a:ext cx="9144000" cy="2042557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In the EU more research on credit mobility (ERASMUS)</a:t>
            </a:r>
          </a:p>
          <a:p>
            <a:r>
              <a:rPr lang="en-US" sz="2400" dirty="0" smtClean="0"/>
              <a:t>Main lenses: </a:t>
            </a:r>
            <a:r>
              <a:rPr lang="en-GB" sz="2400" dirty="0" smtClean="0"/>
              <a:t>factors </a:t>
            </a:r>
            <a:r>
              <a:rPr lang="en-GB" sz="2400" dirty="0"/>
              <a:t>influencing </a:t>
            </a:r>
            <a:r>
              <a:rPr lang="en-GB" sz="2400" dirty="0" smtClean="0"/>
              <a:t>ISM (migration theories), </a:t>
            </a:r>
            <a:r>
              <a:rPr lang="en-GB" sz="2400" dirty="0"/>
              <a:t>students’ experiences, students’ </a:t>
            </a:r>
            <a:r>
              <a:rPr lang="en-GB" sz="2400" dirty="0" smtClean="0"/>
              <a:t>employability (social inequalities, knowledge flows, social capital, mobility capital)</a:t>
            </a:r>
            <a:endParaRPr lang="en-US" sz="2400" dirty="0" smtClean="0"/>
          </a:p>
          <a:p>
            <a:r>
              <a:rPr lang="en-US" sz="2400" dirty="0" smtClean="0"/>
              <a:t>Not explicitly analysed from the life course perspective so far</a:t>
            </a:r>
          </a:p>
          <a:p>
            <a:r>
              <a:rPr lang="en-US" sz="2400" dirty="0" smtClean="0"/>
              <a:t>If transition than rather as intercultural </a:t>
            </a:r>
            <a:r>
              <a:rPr lang="en-US" sz="2400" dirty="0"/>
              <a:t>transition (</a:t>
            </a:r>
            <a:r>
              <a:rPr lang="en-US" sz="2400" dirty="0" smtClean="0"/>
              <a:t>Rienties &amp; Jindal-Snape </a:t>
            </a:r>
            <a:r>
              <a:rPr lang="en-US" sz="2400" dirty="0"/>
              <a:t>2016)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202193810"/>
              </p:ext>
            </p:extLst>
          </p:nvPr>
        </p:nvGraphicFramePr>
        <p:xfrm>
          <a:off x="0" y="1397000"/>
          <a:ext cx="9144000" cy="2675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11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 Transition / Turning point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5834"/>
            <a:ext cx="8229600" cy="4938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700" b="1" dirty="0" smtClean="0"/>
              <a:t>Transition</a:t>
            </a:r>
          </a:p>
          <a:p>
            <a:pPr marL="0" indent="0">
              <a:buNone/>
            </a:pPr>
            <a:r>
              <a:rPr lang="en-US" sz="2700" dirty="0" smtClean="0"/>
              <a:t>-&gt; change of status</a:t>
            </a:r>
          </a:p>
          <a:p>
            <a:pPr marL="0" indent="0">
              <a:buNone/>
            </a:pPr>
            <a:endParaRPr lang="en-US" sz="2700" dirty="0" smtClean="0"/>
          </a:p>
          <a:p>
            <a:pPr marL="0" indent="0">
              <a:buNone/>
            </a:pPr>
            <a:r>
              <a:rPr lang="en-US" sz="2700" b="1" dirty="0" smtClean="0"/>
              <a:t>Turning point</a:t>
            </a:r>
          </a:p>
          <a:p>
            <a:pPr marL="0" indent="0">
              <a:buNone/>
            </a:pPr>
            <a:r>
              <a:rPr lang="de-DE" sz="2700" dirty="0" smtClean="0"/>
              <a:t>-&gt; </a:t>
            </a:r>
            <a:r>
              <a:rPr lang="de-DE" sz="2700" dirty="0" err="1" smtClean="0"/>
              <a:t>change</a:t>
            </a:r>
            <a:r>
              <a:rPr lang="de-DE" sz="2700" dirty="0" smtClean="0"/>
              <a:t> in </a:t>
            </a:r>
            <a:r>
              <a:rPr lang="de-DE" sz="2700" dirty="0" err="1" smtClean="0"/>
              <a:t>the</a:t>
            </a:r>
            <a:r>
              <a:rPr lang="de-DE" sz="2700" dirty="0" smtClean="0"/>
              <a:t> </a:t>
            </a:r>
            <a:r>
              <a:rPr lang="de-DE" sz="2700" dirty="0" err="1" smtClean="0"/>
              <a:t>trajectory</a:t>
            </a:r>
            <a:r>
              <a:rPr lang="de-DE" sz="2700" dirty="0" smtClean="0"/>
              <a:t> </a:t>
            </a:r>
            <a:r>
              <a:rPr lang="de-DE" sz="2700" dirty="0" err="1" smtClean="0"/>
              <a:t>direction</a:t>
            </a:r>
            <a:endParaRPr lang="de-DE" sz="2700" dirty="0" smtClean="0"/>
          </a:p>
          <a:p>
            <a:pPr marL="0" indent="0">
              <a:buNone/>
            </a:pPr>
            <a:endParaRPr lang="en-US" sz="2700" dirty="0" smtClean="0"/>
          </a:p>
          <a:p>
            <a:pPr marL="0" indent="0">
              <a:buNone/>
            </a:pPr>
            <a:r>
              <a:rPr lang="en-US" sz="2700" b="1" dirty="0" smtClean="0"/>
              <a:t>Trajectory</a:t>
            </a:r>
          </a:p>
          <a:p>
            <a:pPr marL="0" indent="0">
              <a:buNone/>
            </a:pPr>
            <a:r>
              <a:rPr lang="en-US" sz="2700" dirty="0" smtClean="0"/>
              <a:t>-&gt; links life events and transitions to an entity</a:t>
            </a:r>
          </a:p>
          <a:p>
            <a:pPr marL="0" indent="0">
              <a:buNone/>
            </a:pPr>
            <a:endParaRPr lang="en-US" sz="27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 algn="r">
              <a:buNone/>
            </a:pPr>
            <a:r>
              <a:rPr lang="de-DE" sz="2000" dirty="0" smtClean="0"/>
              <a:t>(</a:t>
            </a:r>
            <a:r>
              <a:rPr lang="de-DE" sz="2000" dirty="0" err="1" smtClean="0"/>
              <a:t>Elder</a:t>
            </a:r>
            <a:r>
              <a:rPr lang="de-DE" sz="2000" dirty="0" smtClean="0"/>
              <a:t> 1985; </a:t>
            </a:r>
            <a:r>
              <a:rPr lang="de-DE" sz="2000" dirty="0"/>
              <a:t>Sackmann </a:t>
            </a:r>
            <a:r>
              <a:rPr lang="de-DE" sz="2000" dirty="0" err="1"/>
              <a:t>and</a:t>
            </a:r>
            <a:r>
              <a:rPr lang="de-DE" sz="2000" dirty="0"/>
              <a:t> Wingens </a:t>
            </a:r>
            <a:r>
              <a:rPr lang="de-DE" sz="2000" dirty="0" smtClean="0"/>
              <a:t>2001; Sackmann 2007)</a:t>
            </a:r>
            <a:endParaRPr lang="en-US" sz="20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10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II.b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Sequence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9051"/>
            <a:ext cx="9144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400" b="1" dirty="0" smtClean="0"/>
          </a:p>
          <a:p>
            <a:pPr marL="0" indent="0">
              <a:buNone/>
            </a:pPr>
            <a:r>
              <a:rPr lang="de-DE" sz="2400" b="1" dirty="0" err="1" smtClean="0"/>
              <a:t>Sequence</a:t>
            </a:r>
            <a:r>
              <a:rPr lang="de-DE" sz="2400" b="1" dirty="0" smtClean="0"/>
              <a:t> </a:t>
            </a:r>
            <a:endParaRPr lang="de-DE" sz="2400" b="1" dirty="0" smtClean="0"/>
          </a:p>
          <a:p>
            <a:pPr marL="0" indent="0">
              <a:buNone/>
            </a:pPr>
            <a:r>
              <a:rPr lang="de-DE" sz="2400" dirty="0" smtClean="0"/>
              <a:t>-&gt; </a:t>
            </a:r>
            <a:r>
              <a:rPr lang="de-DE" sz="2400" dirty="0" err="1" smtClean="0"/>
              <a:t>between</a:t>
            </a:r>
            <a:r>
              <a:rPr lang="de-DE" sz="2400" dirty="0" smtClean="0"/>
              <a:t> a </a:t>
            </a:r>
            <a:r>
              <a:rPr lang="de-DE" sz="2400" dirty="0" err="1" smtClean="0"/>
              <a:t>transition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a </a:t>
            </a:r>
            <a:r>
              <a:rPr lang="de-DE" sz="2400" dirty="0" err="1" smtClean="0"/>
              <a:t>trajectory</a:t>
            </a:r>
            <a:r>
              <a:rPr lang="de-DE" sz="2400" dirty="0" smtClean="0"/>
              <a:t> </a:t>
            </a:r>
          </a:p>
          <a:p>
            <a:pPr marL="0" indent="0">
              <a:buNone/>
            </a:pPr>
            <a:endParaRPr lang="en-US" sz="2600" dirty="0"/>
          </a:p>
          <a:p>
            <a:endParaRPr lang="de-CH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032993"/>
              </p:ext>
            </p:extLst>
          </p:nvPr>
        </p:nvGraphicFramePr>
        <p:xfrm>
          <a:off x="228600" y="3518005"/>
          <a:ext cx="8678916" cy="2222395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025869"/>
                <a:gridCol w="1560786"/>
                <a:gridCol w="5092261"/>
              </a:tblGrid>
              <a:tr h="302119"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Types of sequences</a:t>
                      </a:r>
                      <a:r>
                        <a:rPr lang="en-US" baseline="0" dirty="0" smtClean="0"/>
                        <a:t> by  </a:t>
                      </a:r>
                      <a:r>
                        <a:rPr lang="de-DE" dirty="0" smtClean="0"/>
                        <a:t>Sackmann </a:t>
                      </a:r>
                      <a:r>
                        <a:rPr lang="de-DE" dirty="0" err="1" smtClean="0"/>
                        <a:t>and</a:t>
                      </a:r>
                      <a:r>
                        <a:rPr lang="de-DE" dirty="0" smtClean="0"/>
                        <a:t> Wingens (2001)</a:t>
                      </a:r>
                      <a:endParaRPr lang="en-GB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2119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In-between status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-&gt; A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work, B: holiday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3115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Changing status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-&gt; C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education, B: work, C: unemployment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Bridge-status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AB -&gt; B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work fulltime, AB: work part-time, B: no work</a:t>
                      </a:r>
                      <a:endParaRPr lang="en-US" dirty="0"/>
                    </a:p>
                  </a:txBody>
                  <a:tcPr/>
                </a:tc>
              </a:tr>
              <a:tr h="389467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Following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-&gt; 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A: work fulltime, B: no work, AB: work part-time</a:t>
                      </a:r>
                      <a:endParaRPr lang="en-US" dirty="0"/>
                    </a:p>
                  </a:txBody>
                  <a:tcPr/>
                </a:tc>
              </a:tr>
              <a:tr h="321733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“End of status”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 -&gt; B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B: is the definitive status, e.g. retirement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4267200" y="59695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de-DE" dirty="0" smtClean="0"/>
              <a:t>(Sackmann </a:t>
            </a:r>
            <a:r>
              <a:rPr lang="de-DE" dirty="0" err="1"/>
              <a:t>and</a:t>
            </a:r>
            <a:r>
              <a:rPr lang="de-DE" dirty="0"/>
              <a:t> Wingens </a:t>
            </a:r>
            <a:r>
              <a:rPr lang="de-DE" dirty="0" smtClean="0"/>
              <a:t>2001)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545" y="44715"/>
            <a:ext cx="884445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III.a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Student mobility in Luxembourg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716"/>
            <a:ext cx="8229600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2003 foundation of the University of Luxembourg</a:t>
            </a:r>
          </a:p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r>
              <a:rPr lang="en-US" sz="2200" u="sng" dirty="0" smtClean="0"/>
              <a:t>degree mobility from Luxembourg</a:t>
            </a:r>
          </a:p>
          <a:p>
            <a:r>
              <a:rPr lang="en-US" sz="2200" dirty="0" smtClean="0"/>
              <a:t>75 </a:t>
            </a:r>
            <a:r>
              <a:rPr lang="en-US" sz="2200" dirty="0"/>
              <a:t>% of all enrolled in tertiary education </a:t>
            </a:r>
            <a:r>
              <a:rPr lang="en-US" sz="2200" dirty="0" smtClean="0"/>
              <a:t>study </a:t>
            </a:r>
            <a:r>
              <a:rPr lang="en-US" sz="2200" dirty="0"/>
              <a:t>abroad</a:t>
            </a:r>
          </a:p>
          <a:p>
            <a:r>
              <a:rPr lang="en-US" sz="2200" dirty="0" smtClean="0"/>
              <a:t>mainly DE, FR, BE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u="sng" dirty="0"/>
              <a:t>credit mobility from </a:t>
            </a:r>
            <a:r>
              <a:rPr lang="en-US" sz="2200" u="sng" dirty="0" smtClean="0"/>
              <a:t>Luxembourg</a:t>
            </a:r>
            <a:endParaRPr lang="en-US" sz="2200" u="sng" dirty="0"/>
          </a:p>
          <a:p>
            <a:r>
              <a:rPr lang="en-US" sz="2200" dirty="0"/>
              <a:t>an obligatory semester abroad for </a:t>
            </a:r>
            <a:r>
              <a:rPr lang="en-US" sz="2200" dirty="0" smtClean="0"/>
              <a:t>undergraduates</a:t>
            </a:r>
          </a:p>
          <a:p>
            <a:r>
              <a:rPr lang="en-US" sz="2200" dirty="0"/>
              <a:t>mainly other EU-countries 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u="sng" dirty="0" smtClean="0"/>
              <a:t>almost 100% student mobility from Luxembourg</a:t>
            </a: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46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III.b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Data overview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37728"/>
              </p:ext>
            </p:extLst>
          </p:nvPr>
        </p:nvGraphicFramePr>
        <p:xfrm>
          <a:off x="236579" y="1187715"/>
          <a:ext cx="8623641" cy="5181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2340974"/>
                <a:gridCol w="6282667"/>
              </a:tblGrid>
              <a:tr h="426119">
                <a:tc gridSpan="2"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</a:rPr>
                        <a:t>Data overview</a:t>
                      </a:r>
                      <a:endParaRPr lang="en-US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Data collection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from October 2015 until </a:t>
                      </a:r>
                      <a:r>
                        <a:rPr lang="en-US" sz="2200" dirty="0" smtClean="0"/>
                        <a:t>April </a:t>
                      </a:r>
                      <a:r>
                        <a:rPr lang="en-US" sz="2200" dirty="0" smtClean="0"/>
                        <a:t>2017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Instrument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Semi-structured interview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Target group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Outgoing mobility: nationality or A-Level from Luxembourg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Study type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Credit: 6 / Degree: 8   =    </a:t>
                      </a:r>
                      <a:r>
                        <a:rPr lang="en-US" sz="2200" b="1" dirty="0" smtClean="0"/>
                        <a:t>14</a:t>
                      </a:r>
                      <a:endParaRPr lang="en-US" sz="2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Destination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Germany (5), Belgium (4), Austria (3), France (3),  England (2), Holland (1) -&gt; Ba/Ma/credit in different countries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Gender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Female: 8 / Male: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Programme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Humanities: 11 / Technical &amp; Economical sciences: 3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87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III.c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Analysis</a:t>
            </a:r>
            <a:endParaRPr lang="en-US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" y="2873429"/>
            <a:ext cx="8529145" cy="3665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focus -&gt; student mobility sequence of credit and degree mobile </a:t>
            </a:r>
            <a:r>
              <a:rPr lang="en-US" dirty="0" smtClean="0"/>
              <a:t>students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CH" dirty="0" smtClean="0"/>
              <a:t>I: </a:t>
            </a:r>
            <a:r>
              <a:rPr lang="de-CH" dirty="0" err="1" smtClean="0"/>
              <a:t>analytical</a:t>
            </a:r>
            <a:r>
              <a:rPr lang="de-CH" dirty="0" smtClean="0"/>
              <a:t> </a:t>
            </a:r>
            <a:r>
              <a:rPr lang="de-CH" dirty="0" err="1" smtClean="0"/>
              <a:t>distinction</a:t>
            </a:r>
            <a:r>
              <a:rPr lang="de-CH" dirty="0" smtClean="0"/>
              <a:t> </a:t>
            </a:r>
            <a:r>
              <a:rPr lang="de-CH" dirty="0" err="1" smtClean="0"/>
              <a:t>between</a:t>
            </a:r>
            <a:r>
              <a:rPr lang="de-CH" dirty="0" smtClean="0"/>
              <a:t> </a:t>
            </a:r>
            <a:r>
              <a:rPr lang="de-CH" dirty="0" err="1" smtClean="0"/>
              <a:t>diiferent</a:t>
            </a:r>
            <a:r>
              <a:rPr lang="de-CH" dirty="0" smtClean="0"/>
              <a:t> </a:t>
            </a:r>
            <a:r>
              <a:rPr lang="de-CH" dirty="0" err="1" smtClean="0"/>
              <a:t>trajectories</a:t>
            </a:r>
            <a:r>
              <a:rPr lang="de-CH" dirty="0" smtClean="0"/>
              <a:t> (</a:t>
            </a:r>
            <a:r>
              <a:rPr lang="de-CH" dirty="0" err="1" smtClean="0"/>
              <a:t>housing</a:t>
            </a:r>
            <a:r>
              <a:rPr lang="de-CH" dirty="0" smtClean="0"/>
              <a:t>, </a:t>
            </a:r>
            <a:r>
              <a:rPr lang="de-CH" dirty="0" err="1" smtClean="0"/>
              <a:t>eductaion</a:t>
            </a:r>
            <a:r>
              <a:rPr lang="de-CH" dirty="0" smtClean="0"/>
              <a:t>, etc.)</a:t>
            </a:r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r>
              <a:rPr lang="de-CH" dirty="0" smtClean="0"/>
              <a:t>II: bring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dimensions</a:t>
            </a:r>
            <a:r>
              <a:rPr lang="de-CH" dirty="0" smtClean="0"/>
              <a:t> </a:t>
            </a:r>
            <a:r>
              <a:rPr lang="de-CH" dirty="0" err="1" smtClean="0"/>
              <a:t>togehter</a:t>
            </a:r>
            <a:r>
              <a:rPr lang="de-CH" dirty="0" smtClean="0"/>
              <a:t> </a:t>
            </a:r>
            <a:r>
              <a:rPr lang="de-CH" dirty="0" err="1" smtClean="0"/>
              <a:t>and</a:t>
            </a:r>
            <a:r>
              <a:rPr lang="de-CH" dirty="0" smtClean="0"/>
              <a:t> analyse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interdependencies</a:t>
            </a:r>
            <a:endParaRPr lang="de-CH" dirty="0" smtClean="0"/>
          </a:p>
          <a:p>
            <a:pPr marL="0" indent="0">
              <a:buNone/>
            </a:pPr>
            <a:endParaRPr lang="en-US" dirty="0" smtClean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10056" y="616278"/>
          <a:ext cx="8392510" cy="2601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782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715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IV.c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Findings </a:t>
            </a:r>
            <a:r>
              <a:rPr lang="mr-IN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–</a:t>
            </a:r>
            <a:r>
              <a:rPr lang="en-US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 strive for </a:t>
            </a:r>
            <a:r>
              <a:rPr lang="en-GB" dirty="0" smtClean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independence</a:t>
            </a:r>
            <a:endParaRPr lang="en-GB" dirty="0">
              <a:solidFill>
                <a:srgbClr val="F79505"/>
              </a:solidFill>
              <a:latin typeface="Cambria"/>
              <a:ea typeface="Cambria"/>
              <a:cs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&gt;&gt; interview parts removed &lt;&lt;</a:t>
            </a:r>
            <a:endParaRPr lang="en-GB" dirty="0" smtClean="0"/>
          </a:p>
          <a:p>
            <a:pPr marL="0" lvl="0" indent="0" defTabSz="914400"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94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24006</TotalTime>
  <Words>959</Words>
  <Application>Microsoft Macintosh PowerPoint</Application>
  <PresentationFormat>On-screen Show (4:3)</PresentationFormat>
  <Paragraphs>170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Cambria</vt:lpstr>
      <vt:lpstr>Arial</vt:lpstr>
      <vt:lpstr>Office Theme</vt:lpstr>
      <vt:lpstr>Custom Design</vt:lpstr>
      <vt:lpstr>”I have seen it as a new life phase”- international student mobility as turning point or transition?  Credit and degree student mobility – two different perspectives  </vt:lpstr>
      <vt:lpstr>Overview</vt:lpstr>
      <vt:lpstr>I.a Student mobility</vt:lpstr>
      <vt:lpstr>II.a  Transition / Turning point</vt:lpstr>
      <vt:lpstr>II.b Sequence</vt:lpstr>
      <vt:lpstr>III.a Student mobility in Luxembourg</vt:lpstr>
      <vt:lpstr>III.b Data overview</vt:lpstr>
      <vt:lpstr>III.c Analysis</vt:lpstr>
      <vt:lpstr>IV.c Findings – strive for independence</vt:lpstr>
      <vt:lpstr>IV.c Housing - tension</vt:lpstr>
      <vt:lpstr>IV.d Findings – degree</vt:lpstr>
      <vt:lpstr>V.b Outlook</vt:lpstr>
      <vt:lpstr>References</vt:lpstr>
      <vt:lpstr>Thank you for your attention!</vt:lpstr>
    </vt:vector>
  </TitlesOfParts>
  <Company>University of Luxembourg</Company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mobility research and mixed methods approach</dc:title>
  <dc:creator>profile Kmiotek-Meier</dc:creator>
  <cp:lastModifiedBy>EKM</cp:lastModifiedBy>
  <cp:revision>155</cp:revision>
  <cp:lastPrinted>2017-08-29T06:56:05Z</cp:lastPrinted>
  <dcterms:created xsi:type="dcterms:W3CDTF">2016-07-26T12:38:27Z</dcterms:created>
  <dcterms:modified xsi:type="dcterms:W3CDTF">2017-10-27T13:41:06Z</dcterms:modified>
</cp:coreProperties>
</file>