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64" r:id="rId4"/>
    <p:sldId id="310" r:id="rId5"/>
    <p:sldId id="312" r:id="rId6"/>
    <p:sldId id="319" r:id="rId7"/>
    <p:sldId id="277" r:id="rId8"/>
    <p:sldId id="281" r:id="rId9"/>
    <p:sldId id="325" r:id="rId10"/>
    <p:sldId id="314" r:id="rId11"/>
    <p:sldId id="317" r:id="rId12"/>
    <p:sldId id="321" r:id="rId13"/>
    <p:sldId id="323" r:id="rId14"/>
    <p:sldId id="280" r:id="rId15"/>
    <p:sldId id="311" r:id="rId16"/>
    <p:sldId id="30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ile Kmiotek-Mei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13" autoAdjust="0"/>
    <p:restoredTop sz="99222" autoAdjust="0"/>
  </p:normalViewPr>
  <p:slideViewPr>
    <p:cSldViewPr snapToGrid="0" snapToObjects="1">
      <p:cViewPr>
        <p:scale>
          <a:sx n="81" d="100"/>
          <a:sy n="81" d="100"/>
        </p:scale>
        <p:origin x="1608" y="7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D220-6DD0-E147-811E-17DC843D30BD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71D96E-BAE4-DE4C-B4A7-675BC6B85201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student mobility</a:t>
          </a:r>
          <a:endParaRPr lang="en-US" dirty="0">
            <a:solidFill>
              <a:srgbClr val="000000"/>
            </a:solidFill>
          </a:endParaRPr>
        </a:p>
      </dgm:t>
    </dgm:pt>
    <dgm:pt modelId="{A515B89A-F099-684E-9B2C-E818FB1E4205}" type="parTrans" cxnId="{468E9002-D015-B744-9151-FE2388B652F7}">
      <dgm:prSet/>
      <dgm:spPr/>
      <dgm:t>
        <a:bodyPr/>
        <a:lstStyle/>
        <a:p>
          <a:endParaRPr lang="en-US"/>
        </a:p>
      </dgm:t>
    </dgm:pt>
    <dgm:pt modelId="{C51B1D3F-E09E-5D45-8E04-75C7AE19802D}" type="sibTrans" cxnId="{468E9002-D015-B744-9151-FE2388B652F7}">
      <dgm:prSet/>
      <dgm:spPr/>
      <dgm:t>
        <a:bodyPr/>
        <a:lstStyle/>
        <a:p>
          <a:endParaRPr lang="en-US"/>
        </a:p>
      </dgm:t>
    </dgm:pt>
    <dgm:pt modelId="{52B22417-3473-3843-8387-4B0FC9E3F6E2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degree mobility</a:t>
          </a:r>
          <a:endParaRPr lang="en-US" dirty="0">
            <a:solidFill>
              <a:srgbClr val="000000"/>
            </a:solidFill>
          </a:endParaRPr>
        </a:p>
      </dgm:t>
    </dgm:pt>
    <dgm:pt modelId="{45A2530D-BB70-1C48-BE14-88EB545B6A74}" type="parTrans" cxnId="{3C874662-1D63-F441-B97B-DCD0A70503FA}">
      <dgm:prSet/>
      <dgm:spPr/>
      <dgm:t>
        <a:bodyPr/>
        <a:lstStyle/>
        <a:p>
          <a:endParaRPr lang="en-US"/>
        </a:p>
      </dgm:t>
    </dgm:pt>
    <dgm:pt modelId="{A50D076B-66E2-D64F-B01F-CE88DF2D429C}" type="sibTrans" cxnId="{3C874662-1D63-F441-B97B-DCD0A70503FA}">
      <dgm:prSet/>
      <dgm:spPr/>
      <dgm:t>
        <a:bodyPr/>
        <a:lstStyle/>
        <a:p>
          <a:endParaRPr lang="en-US"/>
        </a:p>
      </dgm:t>
    </dgm:pt>
    <dgm:pt modelId="{BEE11D9F-A140-6C4B-A1E7-D648179CC45A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credit mobility</a:t>
          </a:r>
          <a:endParaRPr lang="en-US" dirty="0">
            <a:solidFill>
              <a:srgbClr val="000000"/>
            </a:solidFill>
          </a:endParaRPr>
        </a:p>
      </dgm:t>
    </dgm:pt>
    <dgm:pt modelId="{21DB4573-EB31-F144-86FF-AFDD5F40DA14}" type="parTrans" cxnId="{3C1E49F1-3D70-884A-B480-C943E4679401}">
      <dgm:prSet/>
      <dgm:spPr/>
      <dgm:t>
        <a:bodyPr/>
        <a:lstStyle/>
        <a:p>
          <a:endParaRPr lang="en-US"/>
        </a:p>
      </dgm:t>
    </dgm:pt>
    <dgm:pt modelId="{391104AA-418B-FD4C-955D-BA37258F9895}" type="sibTrans" cxnId="{3C1E49F1-3D70-884A-B480-C943E4679401}">
      <dgm:prSet/>
      <dgm:spPr/>
      <dgm:t>
        <a:bodyPr/>
        <a:lstStyle/>
        <a:p>
          <a:endParaRPr lang="en-US"/>
        </a:p>
      </dgm:t>
    </dgm:pt>
    <dgm:pt modelId="{2A3030CB-ABE4-2848-B50B-F5FB5FCEEB59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part of programme abroad</a:t>
          </a:r>
          <a:endParaRPr lang="en-US" dirty="0">
            <a:solidFill>
              <a:srgbClr val="000000"/>
            </a:solidFill>
          </a:endParaRPr>
        </a:p>
      </dgm:t>
    </dgm:pt>
    <dgm:pt modelId="{3CD05C3E-8D0B-4C44-990B-AEC6EB128744}" type="parTrans" cxnId="{ACF16ACD-246A-C748-A51E-B7DB75BF9853}">
      <dgm:prSet/>
      <dgm:spPr/>
      <dgm:t>
        <a:bodyPr/>
        <a:lstStyle/>
        <a:p>
          <a:endParaRPr lang="en-US"/>
        </a:p>
      </dgm:t>
    </dgm:pt>
    <dgm:pt modelId="{A0309F6A-9B7A-3142-9358-FE8B6C28D67E}" type="sibTrans" cxnId="{ACF16ACD-246A-C748-A51E-B7DB75BF9853}">
      <dgm:prSet/>
      <dgm:spPr/>
      <dgm:t>
        <a:bodyPr/>
        <a:lstStyle/>
        <a:p>
          <a:endParaRPr lang="en-US"/>
        </a:p>
      </dgm:t>
    </dgm:pt>
    <dgm:pt modelId="{81CFDE23-78F6-4E43-BAF6-39E9C45B2B77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complete programme abroad</a:t>
          </a:r>
          <a:endParaRPr lang="en-US" dirty="0">
            <a:solidFill>
              <a:srgbClr val="000000"/>
            </a:solidFill>
          </a:endParaRPr>
        </a:p>
      </dgm:t>
    </dgm:pt>
    <dgm:pt modelId="{39F14E25-5133-0048-A1B1-3C36E61FF133}" type="sibTrans" cxnId="{98D26AF9-2963-5D40-BC3A-B9FA20A154D2}">
      <dgm:prSet/>
      <dgm:spPr/>
      <dgm:t>
        <a:bodyPr/>
        <a:lstStyle/>
        <a:p>
          <a:endParaRPr lang="en-US"/>
        </a:p>
      </dgm:t>
    </dgm:pt>
    <dgm:pt modelId="{7F0FA96E-3627-E748-80F9-EF0D7B49A41A}" type="parTrans" cxnId="{98D26AF9-2963-5D40-BC3A-B9FA20A154D2}">
      <dgm:prSet/>
      <dgm:spPr/>
      <dgm:t>
        <a:bodyPr/>
        <a:lstStyle/>
        <a:p>
          <a:endParaRPr lang="en-US"/>
        </a:p>
      </dgm:t>
    </dgm:pt>
    <dgm:pt modelId="{1852AB0B-CEAE-234E-A863-92C6BF98D99F}" type="pres">
      <dgm:prSet presAssocID="{F24CD220-6DD0-E147-811E-17DC843D30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F33437-DE7D-3D4E-AE1F-995D1EEFB816}" type="pres">
      <dgm:prSet presAssocID="{1C71D96E-BAE4-DE4C-B4A7-675BC6B85201}" presName="vertOne" presStyleCnt="0"/>
      <dgm:spPr/>
    </dgm:pt>
    <dgm:pt modelId="{3FE2A659-A122-4841-9C9A-2858C5662B7F}" type="pres">
      <dgm:prSet presAssocID="{1C71D96E-BAE4-DE4C-B4A7-675BC6B85201}" presName="txOne" presStyleLbl="node0" presStyleIdx="0" presStyleCnt="1" custLinFactNeighborX="-36" custLinFactNeighborY="-6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6E2F9C-DDE1-F342-99FD-00CDD25C0157}" type="pres">
      <dgm:prSet presAssocID="{1C71D96E-BAE4-DE4C-B4A7-675BC6B85201}" presName="parTransOne" presStyleCnt="0"/>
      <dgm:spPr/>
    </dgm:pt>
    <dgm:pt modelId="{8E290C4F-A002-BF43-8101-BBE8AF06C992}" type="pres">
      <dgm:prSet presAssocID="{1C71D96E-BAE4-DE4C-B4A7-675BC6B85201}" presName="horzOne" presStyleCnt="0"/>
      <dgm:spPr/>
    </dgm:pt>
    <dgm:pt modelId="{5E514709-D5CC-574B-9EFF-827594419A52}" type="pres">
      <dgm:prSet presAssocID="{52B22417-3473-3843-8387-4B0FC9E3F6E2}" presName="vertTwo" presStyleCnt="0"/>
      <dgm:spPr/>
    </dgm:pt>
    <dgm:pt modelId="{48215AD2-216D-7044-8450-6BA00F88357E}" type="pres">
      <dgm:prSet presAssocID="{52B22417-3473-3843-8387-4B0FC9E3F6E2}" presName="txTwo" presStyleLbl="node2" presStyleIdx="0" presStyleCnt="2" custScaleX="161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276B3-C654-9A46-80C3-11E594A8489B}" type="pres">
      <dgm:prSet presAssocID="{52B22417-3473-3843-8387-4B0FC9E3F6E2}" presName="parTransTwo" presStyleCnt="0"/>
      <dgm:spPr/>
    </dgm:pt>
    <dgm:pt modelId="{294343B0-670E-8C43-84D9-EEA61114AA0E}" type="pres">
      <dgm:prSet presAssocID="{52B22417-3473-3843-8387-4B0FC9E3F6E2}" presName="horzTwo" presStyleCnt="0"/>
      <dgm:spPr/>
    </dgm:pt>
    <dgm:pt modelId="{5B15870A-E7F6-D245-9EB2-1518FB402000}" type="pres">
      <dgm:prSet presAssocID="{81CFDE23-78F6-4E43-BAF6-39E9C45B2B77}" presName="vertThree" presStyleCnt="0"/>
      <dgm:spPr/>
    </dgm:pt>
    <dgm:pt modelId="{A9026637-8EF3-3241-87D7-8D6123AC53CB}" type="pres">
      <dgm:prSet presAssocID="{81CFDE23-78F6-4E43-BAF6-39E9C45B2B77}" presName="txThree" presStyleLbl="node3" presStyleIdx="0" presStyleCnt="2" custScaleX="146894" custLinFactNeighborX="1838" custLinFactNeighborY="1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93E43-F465-EF46-BD74-BBB79BCD77D6}" type="pres">
      <dgm:prSet presAssocID="{81CFDE23-78F6-4E43-BAF6-39E9C45B2B77}" presName="horzThree" presStyleCnt="0"/>
      <dgm:spPr/>
    </dgm:pt>
    <dgm:pt modelId="{E8A3775B-6663-8D44-91EA-BF539582A8F8}" type="pres">
      <dgm:prSet presAssocID="{A50D076B-66E2-D64F-B01F-CE88DF2D429C}" presName="sibSpaceTwo" presStyleCnt="0"/>
      <dgm:spPr/>
    </dgm:pt>
    <dgm:pt modelId="{7D0B0F16-9CEA-E542-9DD2-33142CACD10C}" type="pres">
      <dgm:prSet presAssocID="{BEE11D9F-A140-6C4B-A1E7-D648179CC45A}" presName="vertTwo" presStyleCnt="0"/>
      <dgm:spPr/>
    </dgm:pt>
    <dgm:pt modelId="{E2CCE211-D65A-4E47-8E73-C5542CABF176}" type="pres">
      <dgm:prSet presAssocID="{BEE11D9F-A140-6C4B-A1E7-D648179CC45A}" presName="txTwo" presStyleLbl="node2" presStyleIdx="1" presStyleCnt="2" custScaleX="1626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5D2E6E-57CD-5A48-9A9A-6D660535C958}" type="pres">
      <dgm:prSet presAssocID="{BEE11D9F-A140-6C4B-A1E7-D648179CC45A}" presName="parTransTwo" presStyleCnt="0"/>
      <dgm:spPr/>
    </dgm:pt>
    <dgm:pt modelId="{B976F61F-354B-2F46-B035-C2CFBFC25F11}" type="pres">
      <dgm:prSet presAssocID="{BEE11D9F-A140-6C4B-A1E7-D648179CC45A}" presName="horzTwo" presStyleCnt="0"/>
      <dgm:spPr/>
    </dgm:pt>
    <dgm:pt modelId="{982F2FBB-B142-3849-94B9-030B1F84D8A3}" type="pres">
      <dgm:prSet presAssocID="{2A3030CB-ABE4-2848-B50B-F5FB5FCEEB59}" presName="vertThree" presStyleCnt="0"/>
      <dgm:spPr/>
    </dgm:pt>
    <dgm:pt modelId="{EE116016-35E4-784A-8C24-963740ADE7AC}" type="pres">
      <dgm:prSet presAssocID="{2A3030CB-ABE4-2848-B50B-F5FB5FCEEB59}" presName="txThree" presStyleLbl="node3" presStyleIdx="1" presStyleCnt="2" custScaleX="1629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66370D-C2B9-504E-8BBF-4B8DEA443582}" type="pres">
      <dgm:prSet presAssocID="{2A3030CB-ABE4-2848-B50B-F5FB5FCEEB59}" presName="horzThree" presStyleCnt="0"/>
      <dgm:spPr/>
    </dgm:pt>
  </dgm:ptLst>
  <dgm:cxnLst>
    <dgm:cxn modelId="{CEF2AB4E-8594-CD4B-9DBD-E0A312850011}" type="presOf" srcId="{BEE11D9F-A140-6C4B-A1E7-D648179CC45A}" destId="{E2CCE211-D65A-4E47-8E73-C5542CABF176}" srcOrd="0" destOrd="0" presId="urn:microsoft.com/office/officeart/2005/8/layout/hierarchy4"/>
    <dgm:cxn modelId="{98D26AF9-2963-5D40-BC3A-B9FA20A154D2}" srcId="{52B22417-3473-3843-8387-4B0FC9E3F6E2}" destId="{81CFDE23-78F6-4E43-BAF6-39E9C45B2B77}" srcOrd="0" destOrd="0" parTransId="{7F0FA96E-3627-E748-80F9-EF0D7B49A41A}" sibTransId="{39F14E25-5133-0048-A1B1-3C36E61FF133}"/>
    <dgm:cxn modelId="{89B6B459-8FA2-7746-9DEE-772C7EC48F7F}" type="presOf" srcId="{81CFDE23-78F6-4E43-BAF6-39E9C45B2B77}" destId="{A9026637-8EF3-3241-87D7-8D6123AC53CB}" srcOrd="0" destOrd="0" presId="urn:microsoft.com/office/officeart/2005/8/layout/hierarchy4"/>
    <dgm:cxn modelId="{B042FB68-AB87-B54A-A3CA-4CAB0BE0061F}" type="presOf" srcId="{52B22417-3473-3843-8387-4B0FC9E3F6E2}" destId="{48215AD2-216D-7044-8450-6BA00F88357E}" srcOrd="0" destOrd="0" presId="urn:microsoft.com/office/officeart/2005/8/layout/hierarchy4"/>
    <dgm:cxn modelId="{ACF16ACD-246A-C748-A51E-B7DB75BF9853}" srcId="{BEE11D9F-A140-6C4B-A1E7-D648179CC45A}" destId="{2A3030CB-ABE4-2848-B50B-F5FB5FCEEB59}" srcOrd="0" destOrd="0" parTransId="{3CD05C3E-8D0B-4C44-990B-AEC6EB128744}" sibTransId="{A0309F6A-9B7A-3142-9358-FE8B6C28D67E}"/>
    <dgm:cxn modelId="{3C874662-1D63-F441-B97B-DCD0A70503FA}" srcId="{1C71D96E-BAE4-DE4C-B4A7-675BC6B85201}" destId="{52B22417-3473-3843-8387-4B0FC9E3F6E2}" srcOrd="0" destOrd="0" parTransId="{45A2530D-BB70-1C48-BE14-88EB545B6A74}" sibTransId="{A50D076B-66E2-D64F-B01F-CE88DF2D429C}"/>
    <dgm:cxn modelId="{468E9002-D015-B744-9151-FE2388B652F7}" srcId="{F24CD220-6DD0-E147-811E-17DC843D30BD}" destId="{1C71D96E-BAE4-DE4C-B4A7-675BC6B85201}" srcOrd="0" destOrd="0" parTransId="{A515B89A-F099-684E-9B2C-E818FB1E4205}" sibTransId="{C51B1D3F-E09E-5D45-8E04-75C7AE19802D}"/>
    <dgm:cxn modelId="{47F1C8CE-6E2A-0B43-9F65-E8DECA8EA2FD}" type="presOf" srcId="{F24CD220-6DD0-E147-811E-17DC843D30BD}" destId="{1852AB0B-CEAE-234E-A863-92C6BF98D99F}" srcOrd="0" destOrd="0" presId="urn:microsoft.com/office/officeart/2005/8/layout/hierarchy4"/>
    <dgm:cxn modelId="{3FA88E40-155D-5A4A-A7AD-3BF95EEDBE1A}" type="presOf" srcId="{2A3030CB-ABE4-2848-B50B-F5FB5FCEEB59}" destId="{EE116016-35E4-784A-8C24-963740ADE7AC}" srcOrd="0" destOrd="0" presId="urn:microsoft.com/office/officeart/2005/8/layout/hierarchy4"/>
    <dgm:cxn modelId="{0BCB4864-C32D-2249-91C1-76134BC68029}" type="presOf" srcId="{1C71D96E-BAE4-DE4C-B4A7-675BC6B85201}" destId="{3FE2A659-A122-4841-9C9A-2858C5662B7F}" srcOrd="0" destOrd="0" presId="urn:microsoft.com/office/officeart/2005/8/layout/hierarchy4"/>
    <dgm:cxn modelId="{3C1E49F1-3D70-884A-B480-C943E4679401}" srcId="{1C71D96E-BAE4-DE4C-B4A7-675BC6B85201}" destId="{BEE11D9F-A140-6C4B-A1E7-D648179CC45A}" srcOrd="1" destOrd="0" parTransId="{21DB4573-EB31-F144-86FF-AFDD5F40DA14}" sibTransId="{391104AA-418B-FD4C-955D-BA37258F9895}"/>
    <dgm:cxn modelId="{9C36D372-8B27-844B-8398-99AAEDCF1A1A}" type="presParOf" srcId="{1852AB0B-CEAE-234E-A863-92C6BF98D99F}" destId="{71F33437-DE7D-3D4E-AE1F-995D1EEFB816}" srcOrd="0" destOrd="0" presId="urn:microsoft.com/office/officeart/2005/8/layout/hierarchy4"/>
    <dgm:cxn modelId="{8230375A-52F5-0940-9200-BF995EFF8CD2}" type="presParOf" srcId="{71F33437-DE7D-3D4E-AE1F-995D1EEFB816}" destId="{3FE2A659-A122-4841-9C9A-2858C5662B7F}" srcOrd="0" destOrd="0" presId="urn:microsoft.com/office/officeart/2005/8/layout/hierarchy4"/>
    <dgm:cxn modelId="{3A90E632-2FC7-6347-99B8-122F6BC4005A}" type="presParOf" srcId="{71F33437-DE7D-3D4E-AE1F-995D1EEFB816}" destId="{996E2F9C-DDE1-F342-99FD-00CDD25C0157}" srcOrd="1" destOrd="0" presId="urn:microsoft.com/office/officeart/2005/8/layout/hierarchy4"/>
    <dgm:cxn modelId="{26161985-C1A2-3A49-8E76-7F99CF13193C}" type="presParOf" srcId="{71F33437-DE7D-3D4E-AE1F-995D1EEFB816}" destId="{8E290C4F-A002-BF43-8101-BBE8AF06C992}" srcOrd="2" destOrd="0" presId="urn:microsoft.com/office/officeart/2005/8/layout/hierarchy4"/>
    <dgm:cxn modelId="{84678C41-93E4-D542-8784-236A8CB10AA9}" type="presParOf" srcId="{8E290C4F-A002-BF43-8101-BBE8AF06C992}" destId="{5E514709-D5CC-574B-9EFF-827594419A52}" srcOrd="0" destOrd="0" presId="urn:microsoft.com/office/officeart/2005/8/layout/hierarchy4"/>
    <dgm:cxn modelId="{EFC22EC7-18D5-2A43-B654-6D99406D8350}" type="presParOf" srcId="{5E514709-D5CC-574B-9EFF-827594419A52}" destId="{48215AD2-216D-7044-8450-6BA00F88357E}" srcOrd="0" destOrd="0" presId="urn:microsoft.com/office/officeart/2005/8/layout/hierarchy4"/>
    <dgm:cxn modelId="{002627B0-9354-B54D-8FD5-A69E13252E90}" type="presParOf" srcId="{5E514709-D5CC-574B-9EFF-827594419A52}" destId="{543276B3-C654-9A46-80C3-11E594A8489B}" srcOrd="1" destOrd="0" presId="urn:microsoft.com/office/officeart/2005/8/layout/hierarchy4"/>
    <dgm:cxn modelId="{E444111D-71B2-1245-95E4-90F387EFE444}" type="presParOf" srcId="{5E514709-D5CC-574B-9EFF-827594419A52}" destId="{294343B0-670E-8C43-84D9-EEA61114AA0E}" srcOrd="2" destOrd="0" presId="urn:microsoft.com/office/officeart/2005/8/layout/hierarchy4"/>
    <dgm:cxn modelId="{DB91507B-A725-B04E-8C85-20BF75E5346E}" type="presParOf" srcId="{294343B0-670E-8C43-84D9-EEA61114AA0E}" destId="{5B15870A-E7F6-D245-9EB2-1518FB402000}" srcOrd="0" destOrd="0" presId="urn:microsoft.com/office/officeart/2005/8/layout/hierarchy4"/>
    <dgm:cxn modelId="{3D4906F3-37ED-4A42-9A0E-6CF1D7D6FA26}" type="presParOf" srcId="{5B15870A-E7F6-D245-9EB2-1518FB402000}" destId="{A9026637-8EF3-3241-87D7-8D6123AC53CB}" srcOrd="0" destOrd="0" presId="urn:microsoft.com/office/officeart/2005/8/layout/hierarchy4"/>
    <dgm:cxn modelId="{C1CEC731-3B58-9F44-B0E3-97B0BD6744ED}" type="presParOf" srcId="{5B15870A-E7F6-D245-9EB2-1518FB402000}" destId="{B4393E43-F465-EF46-BD74-BBB79BCD77D6}" srcOrd="1" destOrd="0" presId="urn:microsoft.com/office/officeart/2005/8/layout/hierarchy4"/>
    <dgm:cxn modelId="{F2366DA7-065C-414A-8018-40AC8CEBC7BC}" type="presParOf" srcId="{8E290C4F-A002-BF43-8101-BBE8AF06C992}" destId="{E8A3775B-6663-8D44-91EA-BF539582A8F8}" srcOrd="1" destOrd="0" presId="urn:microsoft.com/office/officeart/2005/8/layout/hierarchy4"/>
    <dgm:cxn modelId="{C0B43530-0DD9-0141-BA59-7448B192F643}" type="presParOf" srcId="{8E290C4F-A002-BF43-8101-BBE8AF06C992}" destId="{7D0B0F16-9CEA-E542-9DD2-33142CACD10C}" srcOrd="2" destOrd="0" presId="urn:microsoft.com/office/officeart/2005/8/layout/hierarchy4"/>
    <dgm:cxn modelId="{11929FC1-8F89-6947-8F9C-50FE80CA409B}" type="presParOf" srcId="{7D0B0F16-9CEA-E542-9DD2-33142CACD10C}" destId="{E2CCE211-D65A-4E47-8E73-C5542CABF176}" srcOrd="0" destOrd="0" presId="urn:microsoft.com/office/officeart/2005/8/layout/hierarchy4"/>
    <dgm:cxn modelId="{D732CA1F-E68F-1B44-B6D5-85A5B45BDAD9}" type="presParOf" srcId="{7D0B0F16-9CEA-E542-9DD2-33142CACD10C}" destId="{675D2E6E-57CD-5A48-9A9A-6D660535C958}" srcOrd="1" destOrd="0" presId="urn:microsoft.com/office/officeart/2005/8/layout/hierarchy4"/>
    <dgm:cxn modelId="{A344FD5E-BB31-9843-9671-E900E91E462D}" type="presParOf" srcId="{7D0B0F16-9CEA-E542-9DD2-33142CACD10C}" destId="{B976F61F-354B-2F46-B035-C2CFBFC25F11}" srcOrd="2" destOrd="0" presId="urn:microsoft.com/office/officeart/2005/8/layout/hierarchy4"/>
    <dgm:cxn modelId="{D4458E8F-7715-574B-A851-99931FFEC350}" type="presParOf" srcId="{B976F61F-354B-2F46-B035-C2CFBFC25F11}" destId="{982F2FBB-B142-3849-94B9-030B1F84D8A3}" srcOrd="0" destOrd="0" presId="urn:microsoft.com/office/officeart/2005/8/layout/hierarchy4"/>
    <dgm:cxn modelId="{D321BCCF-DCA7-9A44-8225-1A6F5AF83FA1}" type="presParOf" srcId="{982F2FBB-B142-3849-94B9-030B1F84D8A3}" destId="{EE116016-35E4-784A-8C24-963740ADE7AC}" srcOrd="0" destOrd="0" presId="urn:microsoft.com/office/officeart/2005/8/layout/hierarchy4"/>
    <dgm:cxn modelId="{944E768C-69EC-0642-925F-DFC48AE1DCC1}" type="presParOf" srcId="{982F2FBB-B142-3849-94B9-030B1F84D8A3}" destId="{D966370D-C2B9-504E-8BBF-4B8DEA4435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A659-A122-4841-9C9A-2858C5662B7F}">
      <dsp:nvSpPr>
        <dsp:cNvPr id="0" name=""/>
        <dsp:cNvSpPr/>
      </dsp:nvSpPr>
      <dsp:spPr>
        <a:xfrm>
          <a:off x="0" y="0"/>
          <a:ext cx="9137493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student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23153" y="23153"/>
        <a:ext cx="9091187" cy="744188"/>
      </dsp:txXfrm>
    </dsp:sp>
    <dsp:sp modelId="{48215AD2-216D-7044-8450-6BA00F88357E}">
      <dsp:nvSpPr>
        <dsp:cNvPr id="0" name=""/>
        <dsp:cNvSpPr/>
      </dsp:nvSpPr>
      <dsp:spPr>
        <a:xfrm>
          <a:off x="12172" y="942713"/>
          <a:ext cx="4234265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degree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35325" y="965866"/>
        <a:ext cx="4187959" cy="744188"/>
      </dsp:txXfrm>
    </dsp:sp>
    <dsp:sp modelId="{A9026637-8EF3-3241-87D7-8D6123AC53CB}">
      <dsp:nvSpPr>
        <dsp:cNvPr id="0" name=""/>
        <dsp:cNvSpPr/>
      </dsp:nvSpPr>
      <dsp:spPr>
        <a:xfrm>
          <a:off x="849718" y="1885425"/>
          <a:ext cx="262485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complete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872871" y="1908578"/>
        <a:ext cx="2578553" cy="744188"/>
      </dsp:txXfrm>
    </dsp:sp>
    <dsp:sp modelId="{E2CCE211-D65A-4E47-8E73-C5542CABF176}">
      <dsp:nvSpPr>
        <dsp:cNvPr id="0" name=""/>
        <dsp:cNvSpPr/>
      </dsp:nvSpPr>
      <dsp:spPr>
        <a:xfrm>
          <a:off x="4396538" y="942713"/>
          <a:ext cx="473528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credit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4419691" y="965866"/>
        <a:ext cx="4688983" cy="744188"/>
      </dsp:txXfrm>
    </dsp:sp>
    <dsp:sp modelId="{EE116016-35E4-784A-8C24-963740ADE7AC}">
      <dsp:nvSpPr>
        <dsp:cNvPr id="0" name=""/>
        <dsp:cNvSpPr/>
      </dsp:nvSpPr>
      <dsp:spPr>
        <a:xfrm>
          <a:off x="5308675" y="1884476"/>
          <a:ext cx="2911014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part of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5331828" y="1907629"/>
        <a:ext cx="2864708" cy="744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E2BA-683F-C140-A6BC-8FF0F8DC9043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E448-1996-6B4C-9583-A39A199D63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4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8BFD-1CB8-A244-8FC3-EE0470BEB15A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2253-8770-A948-B388-DB823AB94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0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299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455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007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272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71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82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0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4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9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3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6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7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0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hyperlink" Target="http://www.move-project.e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ute.karl@uni.lu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ec.europa.eu/programmes/erasmus-plus/about_en#tab-1-5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6779"/>
            <a:ext cx="7772400" cy="1439332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The </a:t>
            </a:r>
            <a:r>
              <a:rPr lang="en-GB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idea has to be born – process of going abroad as a student</a:t>
            </a:r>
            <a: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/>
            </a:r>
            <a:b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94083"/>
            <a:ext cx="8260644" cy="183257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2nd </a:t>
            </a:r>
            <a:r>
              <a:rPr lang="en-US" sz="2000" dirty="0" err="1"/>
              <a:t>Transmobilities</a:t>
            </a:r>
            <a:r>
              <a:rPr lang="en-US" sz="2000" dirty="0"/>
              <a:t>-Development Conference </a:t>
            </a:r>
          </a:p>
          <a:p>
            <a:pPr algn="l"/>
            <a:r>
              <a:rPr lang="en-US" sz="2000" b="1" dirty="0"/>
              <a:t>Friction in a mobile world </a:t>
            </a:r>
            <a:endParaRPr lang="en-US" sz="2000" dirty="0"/>
          </a:p>
          <a:p>
            <a:pPr algn="l"/>
            <a:r>
              <a:rPr lang="en-US" sz="2000" b="1" dirty="0" err="1"/>
              <a:t>Transmigrants</a:t>
            </a:r>
            <a:r>
              <a:rPr lang="en-US" sz="2000" b="1" dirty="0"/>
              <a:t>, contested citizenship and human in/security </a:t>
            </a:r>
            <a:endParaRPr lang="en-US" sz="2000" dirty="0"/>
          </a:p>
          <a:p>
            <a:pPr algn="l"/>
            <a:r>
              <a:rPr lang="en-US" sz="2000" dirty="0"/>
              <a:t>8-9 June, </a:t>
            </a:r>
            <a:r>
              <a:rPr lang="en-US" sz="2000" dirty="0" err="1"/>
              <a:t>Radboud</a:t>
            </a:r>
            <a:r>
              <a:rPr lang="en-US" sz="2000" dirty="0"/>
              <a:t> University, Nijmegen </a:t>
            </a:r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2295024"/>
            <a:ext cx="4924205" cy="12094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2300" dirty="0">
                <a:latin typeface="Cambria"/>
                <a:cs typeface="Cambria"/>
              </a:rPr>
              <a:t>Emilia Kmiotek-Meier, M.A.</a:t>
            </a:r>
          </a:p>
          <a:p>
            <a:pPr algn="l"/>
            <a:r>
              <a:rPr lang="de-CH" sz="1800" dirty="0" smtClean="0">
                <a:latin typeface="Cambria"/>
                <a:cs typeface="Cambria"/>
              </a:rPr>
              <a:t>University </a:t>
            </a:r>
            <a:r>
              <a:rPr lang="de-CH" sz="1800" dirty="0" err="1" smtClean="0">
                <a:latin typeface="Cambria"/>
                <a:cs typeface="Cambria"/>
              </a:rPr>
              <a:t>of</a:t>
            </a:r>
            <a:r>
              <a:rPr lang="de-CH" sz="1800" dirty="0" smtClean="0">
                <a:latin typeface="Cambria"/>
                <a:cs typeface="Cambria"/>
              </a:rPr>
              <a:t> Luxembourg</a:t>
            </a:r>
            <a:endParaRPr lang="en-US" sz="1800" dirty="0">
              <a:latin typeface="Cambria"/>
              <a:cs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595" y="6284973"/>
            <a:ext cx="1016629" cy="41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31" y="6090520"/>
            <a:ext cx="856504" cy="76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3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209" y="44715"/>
            <a:ext cx="900279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IV.2 Competences/knowledge transfer </a:t>
            </a:r>
            <a:r>
              <a:rPr lang="en-US" sz="22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(a)</a:t>
            </a:r>
            <a:endParaRPr lang="en-US" sz="22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1209" y="1707977"/>
            <a:ext cx="9002791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-&gt; competences/knowledge </a:t>
            </a:r>
            <a:r>
              <a:rPr lang="en-GB" sz="2400" dirty="0"/>
              <a:t>obtained abroad would not match with national </a:t>
            </a:r>
            <a:r>
              <a:rPr lang="en-GB" sz="2400" dirty="0" smtClean="0"/>
              <a:t>market’s demanding </a:t>
            </a:r>
          </a:p>
          <a:p>
            <a:pPr>
              <a:lnSpc>
                <a:spcPct val="120000"/>
              </a:lnSpc>
            </a:pPr>
            <a:endParaRPr lang="en-GB" sz="2400" dirty="0" smtClean="0"/>
          </a:p>
          <a:p>
            <a:pPr>
              <a:lnSpc>
                <a:spcPct val="120000"/>
              </a:lnSpc>
            </a:pPr>
            <a:r>
              <a:rPr lang="en-GB" sz="2400" dirty="0" smtClean="0"/>
              <a:t>-&gt; </a:t>
            </a:r>
            <a:r>
              <a:rPr lang="en-GB" sz="2400" dirty="0"/>
              <a:t>not have enough practice experience when entering the professional field at home </a:t>
            </a:r>
            <a:endParaRPr lang="en-GB" sz="2400" dirty="0" smtClean="0"/>
          </a:p>
          <a:p>
            <a:pPr>
              <a:lnSpc>
                <a:spcPct val="120000"/>
              </a:lnSpc>
            </a:pPr>
            <a:endParaRPr lang="en-GB" sz="2400" dirty="0" smtClean="0"/>
          </a:p>
          <a:p>
            <a:pPr>
              <a:lnSpc>
                <a:spcPct val="120000"/>
              </a:lnSpc>
            </a:pPr>
            <a:r>
              <a:rPr lang="en-GB" sz="2400" dirty="0" smtClean="0"/>
              <a:t>-&gt; students </a:t>
            </a:r>
            <a:r>
              <a:rPr lang="en-GB" sz="2400" dirty="0"/>
              <a:t>especially from social and educational </a:t>
            </a:r>
            <a:r>
              <a:rPr lang="en-GB" sz="2400" dirty="0" smtClean="0"/>
              <a:t>sector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7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209" y="44715"/>
            <a:ext cx="900279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IV.2 Competences/knowledge transfer </a:t>
            </a:r>
            <a:r>
              <a:rPr lang="en-US" sz="22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(b)</a:t>
            </a:r>
            <a:endParaRPr lang="en-US" sz="22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2914" y="1961425"/>
            <a:ext cx="8899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&gt;&gt;parts of interviews removed&lt;&lt; </a:t>
            </a:r>
            <a:endParaRPr lang="en-GB" sz="2400" i="1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728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IV.3 Limited labour market at home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187715"/>
            <a:ext cx="9143999" cy="481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-&gt; gained knowledge cannot be fully used at home (lacking infrastructure)</a:t>
            </a:r>
          </a:p>
          <a:p>
            <a:pPr>
              <a:lnSpc>
                <a:spcPct val="120000"/>
              </a:lnSpc>
            </a:pPr>
            <a:endParaRPr lang="en-GB" sz="2400" u="sng" dirty="0" smtClean="0"/>
          </a:p>
          <a:p>
            <a:r>
              <a:rPr lang="en-GB" sz="2400" dirty="0"/>
              <a:t>&gt;&gt;parts of interviews removed&lt;&lt; </a:t>
            </a:r>
            <a:endParaRPr lang="en-GB" sz="2400" i="1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!!!  Interviews only with </a:t>
            </a:r>
            <a:r>
              <a:rPr lang="en-GB" sz="2400" dirty="0" smtClean="0"/>
              <a:t>return-mobilities </a:t>
            </a:r>
            <a:r>
              <a:rPr lang="mr-IN" sz="2400" dirty="0" smtClean="0"/>
              <a:t>–</a:t>
            </a:r>
            <a:r>
              <a:rPr lang="en-GB" sz="2400" dirty="0" smtClean="0"/>
              <a:t> who stays abroad  ???</a:t>
            </a:r>
            <a:endParaRPr lang="en-GB" sz="2400" dirty="0"/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3909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Summary / Outlook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7654" y="1187715"/>
                <a:ext cx="8986345" cy="537074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/>
                  <a:t>Degree recognition within the EU</a:t>
                </a:r>
              </a:p>
              <a:p>
                <a:pPr marL="857250" lvl="1" indent="-457200">
                  <a:buFont typeface="Arial" charset="0"/>
                  <a:buChar char="•"/>
                </a:pPr>
                <a:r>
                  <a:rPr lang="en-GB" sz="2400" dirty="0"/>
                  <a:t>Credit -&gt; </a:t>
                </a:r>
                <a:r>
                  <a:rPr lang="en-GB" sz="2400" dirty="0" smtClean="0"/>
                  <a:t>main focus; works </a:t>
                </a:r>
                <a:r>
                  <a:rPr lang="en-GB" sz="2400" dirty="0"/>
                  <a:t>good </a:t>
                </a:r>
                <a:r>
                  <a:rPr lang="en-GB" sz="2400" dirty="0" smtClean="0"/>
                  <a:t>in Luxembourg (no </a:t>
                </a:r>
                <a:r>
                  <a:rPr lang="en-GB" sz="2400" dirty="0"/>
                  <a:t>problem ECTS recognition</a:t>
                </a:r>
                <a:r>
                  <a:rPr lang="en-GB" sz="2400" dirty="0" smtClean="0"/>
                  <a:t>), but other countries?</a:t>
                </a:r>
                <a:endParaRPr lang="en-GB" sz="2400" dirty="0"/>
              </a:p>
              <a:p>
                <a:pPr marL="857250" lvl="1" indent="-457200">
                  <a:buFont typeface="Arial" charset="0"/>
                  <a:buChar char="•"/>
                </a:pPr>
                <a:r>
                  <a:rPr lang="en-GB" sz="2400" dirty="0"/>
                  <a:t>Degree -&gt; </a:t>
                </a:r>
                <a:r>
                  <a:rPr lang="en-GB" sz="2400" dirty="0" smtClean="0"/>
                  <a:t>less in discussion; still </a:t>
                </a:r>
                <a:r>
                  <a:rPr lang="en-GB" sz="2400" dirty="0"/>
                  <a:t>not </a:t>
                </a:r>
                <a:r>
                  <a:rPr lang="en-GB" sz="2400" dirty="0" smtClean="0"/>
                  <a:t>ideal (even in Luxembourg); being punished for a degree abroad (some professions)</a:t>
                </a:r>
                <a:endParaRPr lang="en-GB" sz="2800" dirty="0" smtClean="0"/>
              </a:p>
              <a:p>
                <a:pPr marL="514350" indent="-514350">
                  <a:buAutoNum type="arabicParenR"/>
                </a:pPr>
                <a:endParaRPr lang="en-GB" sz="2800" dirty="0"/>
              </a:p>
              <a:p>
                <a:pPr marL="514350" indent="-514350">
                  <a:buAutoNum type="arabicParenR"/>
                </a:pPr>
                <a:r>
                  <a:rPr lang="en-GB" sz="2800" dirty="0" smtClean="0"/>
                  <a:t>EU’s aim of being mobile </a:t>
                </a:r>
              </a:p>
              <a:p>
                <a:pPr marL="914400" lvl="1" indent="-514350">
                  <a:buFont typeface="Arial" charset="0"/>
                  <a:buChar char="•"/>
                </a:pPr>
                <a:r>
                  <a:rPr lang="en-GB" sz="2400" dirty="0"/>
                  <a:t>Compatibility</a:t>
                </a:r>
                <a:r>
                  <a:rPr lang="en-GB" sz="2400" dirty="0" smtClean="0"/>
                  <a:t> (of all education systems and labour markets would be needed) vs diversity</a:t>
                </a:r>
              </a:p>
              <a:p>
                <a:pPr marL="914400" lvl="1" indent="-514350">
                  <a:buFont typeface="Arial" charset="0"/>
                  <a:buChar char="•"/>
                </a:pPr>
                <a:r>
                  <a:rPr lang="en-GB" sz="2400" dirty="0" smtClean="0"/>
                  <a:t>Country of study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≠</m:t>
                    </m:r>
                    <m:r>
                      <a:rPr lang="en-GB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GB" sz="2400" dirty="0" smtClean="0"/>
                  <a:t>Country of origin 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charset="0"/>
                        <a:ea typeface="Cambria Math" charset="0"/>
                        <a:cs typeface="Cambria Math" charset="0"/>
                      </a:rPr>
                      <m:t>≠ </m:t>
                    </m:r>
                  </m:oMath>
                </a14:m>
                <a:r>
                  <a:rPr lang="en-GB" sz="2400" dirty="0" smtClean="0"/>
                  <a:t>Country of work</a:t>
                </a:r>
              </a:p>
              <a:p>
                <a:pPr marL="514350" indent="-514350">
                  <a:buAutoNum type="arabicParenR"/>
                </a:pPr>
                <a:endParaRPr lang="en-GB" sz="2800" dirty="0" smtClean="0"/>
              </a:p>
              <a:p>
                <a:pPr marL="514350" indent="-514350">
                  <a:buAutoNum type="arabicParenR"/>
                </a:pPr>
                <a:r>
                  <a:rPr lang="en-GB" sz="2800" dirty="0" smtClean="0"/>
                  <a:t>Retrospective justification with qualification transfer and not e.g. willingness to stay home?</a:t>
                </a:r>
              </a:p>
              <a:p>
                <a:pPr marL="0" indent="0">
                  <a:buNone/>
                </a:pPr>
                <a:endParaRPr lang="en-GB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7654" y="1187715"/>
                <a:ext cx="8986345" cy="5370740"/>
              </a:xfrm>
              <a:blipFill rotWithShape="0">
                <a:blip r:embed="rId3"/>
                <a:stretch>
                  <a:fillRect l="-1425" t="-2043" r="-1696" b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1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6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  <a:sym typeface="Cambria"/>
              </a:rPr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61" y="1478715"/>
            <a:ext cx="3647705" cy="1388616"/>
          </a:xfrm>
        </p:spPr>
        <p:txBody>
          <a:bodyPr>
            <a:normAutofit fontScale="40000" lnSpcReduction="20000"/>
          </a:bodyPr>
          <a:lstStyle/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5000" dirty="0">
                <a:latin typeface="Cambria"/>
                <a:cs typeface="Cambria"/>
                <a:sym typeface="Cambria"/>
              </a:rPr>
              <a:t>Contact: </a:t>
            </a:r>
            <a:endParaRPr lang="en-US" sz="5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5000" b="1" dirty="0" smtClean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None/>
              <a:defRPr sz="1800"/>
            </a:pPr>
            <a:r>
              <a:rPr lang="en-US" sz="5000" dirty="0" smtClean="0">
                <a:latin typeface="Cambria"/>
                <a:cs typeface="Cambria"/>
                <a:sym typeface="Cambria"/>
                <a:hlinkClick r:id="rId2"/>
              </a:rPr>
              <a:t>emilia.kmiotek</a:t>
            </a:r>
            <a:r>
              <a:rPr lang="en-US" sz="5000" dirty="0">
                <a:latin typeface="Cambria"/>
                <a:cs typeface="Cambria"/>
                <a:sym typeface="Cambria"/>
                <a:hlinkClick r:id="rId2"/>
              </a:rPr>
              <a:t>@uni.lu</a:t>
            </a:r>
            <a:endParaRPr lang="en-US" sz="5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910" y="2988711"/>
            <a:ext cx="1573924" cy="64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61" y="2894661"/>
            <a:ext cx="794530" cy="71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633938"/>
            <a:ext cx="3457673" cy="211175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 smtClea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Institute of Geography and Spatial Planning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53910" y="3267401"/>
            <a:ext cx="4398579" cy="2536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2500" u="sng" dirty="0" smtClean="0">
                <a:latin typeface="Cambria"/>
                <a:cs typeface="Cambria"/>
                <a:hlinkClick r:id="rId6"/>
              </a:rPr>
              <a:t>http://www.move-project.eu</a:t>
            </a:r>
            <a:r>
              <a:rPr lang="en-US" sz="2500" u="sng" dirty="0" smtClean="0">
                <a:latin typeface="Cambria"/>
                <a:cs typeface="Cambria"/>
              </a:rPr>
              <a:t> </a:t>
            </a:r>
            <a:endParaRPr lang="en-US" sz="25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291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52516"/>
            <a:ext cx="8229600" cy="83312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References</a:t>
            </a:r>
            <a:b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endParaRPr lang="hu-HU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85637"/>
            <a:ext cx="9144000" cy="4970713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EC 613. 2001. </a:t>
            </a:r>
            <a:r>
              <a:rPr lang="en-US" sz="2400" i="1" dirty="0"/>
              <a:t>On mobility within the Community for students, persons undergoing training, volunteers, teachers and trainers: Recommendation of the European Parliament and of the Council</a:t>
            </a:r>
            <a:r>
              <a:rPr lang="en-US" sz="2400" dirty="0"/>
              <a:t>. Accessed June 25, 2015. http://</a:t>
            </a:r>
            <a:r>
              <a:rPr lang="en-US" sz="2400" dirty="0" err="1"/>
              <a:t>eur-lex.europa.eu</a:t>
            </a:r>
            <a:r>
              <a:rPr lang="en-US" sz="2400" dirty="0"/>
              <a:t>/</a:t>
            </a:r>
            <a:r>
              <a:rPr lang="en-US" sz="2400" dirty="0" err="1"/>
              <a:t>legalcontent</a:t>
            </a:r>
            <a:r>
              <a:rPr lang="en-US" sz="2400" dirty="0"/>
              <a:t> /EN/TXT/PDF/?</a:t>
            </a:r>
            <a:r>
              <a:rPr lang="en-US" sz="2400" dirty="0" err="1"/>
              <a:t>uri</a:t>
            </a:r>
            <a:r>
              <a:rPr lang="en-US" sz="2400" dirty="0"/>
              <a:t>=CELEX:32001 H0613&amp;from=EN. </a:t>
            </a:r>
          </a:p>
          <a:p>
            <a:endParaRPr lang="en-US" sz="2400" dirty="0" smtClean="0"/>
          </a:p>
          <a:p>
            <a:r>
              <a:rPr lang="en-US" sz="2400" dirty="0" smtClean="0"/>
              <a:t>EC</a:t>
            </a:r>
            <a:r>
              <a:rPr lang="en-US" sz="2400" dirty="0"/>
              <a:t>. (2015). Erasmus+ Programme Annual Report 2015. Retrieved </a:t>
            </a:r>
            <a:r>
              <a:rPr lang="en-US" sz="2400" dirty="0" smtClean="0"/>
              <a:t>from </a:t>
            </a: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ec.europa.eu/programmes/erasmus-plus/about_en#tab-1-5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2008/C 320/03. 2008. “Conclusion of the Council and of the Representatives of the Governments of the Mem-</a:t>
            </a:r>
            <a:r>
              <a:rPr lang="en-US" sz="2400" dirty="0" err="1"/>
              <a:t>ber</a:t>
            </a:r>
            <a:r>
              <a:rPr lang="en-US" sz="2400" dirty="0"/>
              <a:t> States, Meeting within the Council of 21 November 2008 on youth mobility.” </a:t>
            </a:r>
            <a:r>
              <a:rPr lang="en-US" sz="2400" i="1" dirty="0"/>
              <a:t>Official Journal of the Euro-</a:t>
            </a:r>
            <a:r>
              <a:rPr lang="en-US" sz="2400" i="1" dirty="0" err="1"/>
              <a:t>pean</a:t>
            </a:r>
            <a:r>
              <a:rPr lang="en-US" sz="2400" i="1" dirty="0"/>
              <a:t> Union</a:t>
            </a:r>
            <a:r>
              <a:rPr lang="en-US" sz="2400" dirty="0"/>
              <a:t>. Accessed June 25, 2015. </a:t>
            </a:r>
            <a:endParaRPr lang="en-US" sz="2400" dirty="0" smtClean="0"/>
          </a:p>
          <a:p>
            <a:endParaRPr lang="en-US" sz="2400" dirty="0"/>
          </a:p>
          <a:p>
            <a:r>
              <a:rPr lang="en-GB" sz="2400" dirty="0" err="1" smtClean="0"/>
              <a:t>Pásztor</a:t>
            </a:r>
            <a:r>
              <a:rPr lang="en-GB" sz="2400" dirty="0"/>
              <a:t>, </a:t>
            </a:r>
            <a:r>
              <a:rPr lang="en-GB" sz="2400" dirty="0" err="1"/>
              <a:t>Adél</a:t>
            </a:r>
            <a:r>
              <a:rPr lang="en-GB" sz="2400" dirty="0"/>
              <a:t>. 2015. “Careers on the Move: International Doctoral Students at an Elite British University.” </a:t>
            </a:r>
            <a:r>
              <a:rPr lang="en-GB" sz="2400" i="1" dirty="0"/>
              <a:t>Population, Space and Place</a:t>
            </a:r>
            <a:r>
              <a:rPr lang="en-GB" sz="2400" dirty="0"/>
              <a:t> 21 (8): 832–42. doi:10.1002/psp.1875.</a:t>
            </a:r>
          </a:p>
          <a:p>
            <a:endParaRPr lang="en-US" sz="2400" dirty="0"/>
          </a:p>
          <a:p>
            <a:r>
              <a:rPr lang="en-US" sz="2400" dirty="0"/>
              <a:t>Zimmermann, K. 2004. “European Labour Mobility: Challenges and Potentials: DIW-</a:t>
            </a:r>
            <a:r>
              <a:rPr lang="en-US" sz="2400" dirty="0" err="1"/>
              <a:t>Diskussionspapiere</a:t>
            </a:r>
            <a:r>
              <a:rPr lang="en-US" sz="2400" dirty="0"/>
              <a:t>.” 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hu-HU" sz="2200" dirty="0"/>
          </a:p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/>
              <a:t>Student mobility in </a:t>
            </a:r>
            <a:r>
              <a:rPr lang="en-US" dirty="0" smtClean="0"/>
              <a:t>Luxembourg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Empirical data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Main obstacles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Three different scenarios</a:t>
            </a:r>
            <a:endParaRPr lang="en-US" dirty="0"/>
          </a:p>
          <a:p>
            <a:pPr marL="1209675" lvl="1" indent="-809625">
              <a:buFont typeface="+mj-lt"/>
              <a:buAutoNum type="arabicPeriod"/>
            </a:pPr>
            <a:r>
              <a:rPr lang="en-GB" dirty="0" smtClean="0"/>
              <a:t>Transparent </a:t>
            </a:r>
            <a:r>
              <a:rPr lang="en-GB" dirty="0"/>
              <a:t>information ?</a:t>
            </a:r>
          </a:p>
          <a:p>
            <a:pPr marL="1209675" lvl="1" indent="-809625">
              <a:buFont typeface="+mj-lt"/>
              <a:buAutoNum type="arabicPeriod"/>
            </a:pPr>
            <a:r>
              <a:rPr lang="en-GB" dirty="0"/>
              <a:t>Competences/knowledge </a:t>
            </a:r>
            <a:r>
              <a:rPr lang="en-GB" dirty="0" smtClean="0"/>
              <a:t>transfer</a:t>
            </a:r>
            <a:endParaRPr lang="en-GB" dirty="0"/>
          </a:p>
          <a:p>
            <a:pPr marL="1209675" lvl="1" indent="-809625">
              <a:buFont typeface="+mj-lt"/>
              <a:buAutoNum type="arabicPeriod"/>
            </a:pPr>
            <a:r>
              <a:rPr lang="en-GB" dirty="0"/>
              <a:t>L</a:t>
            </a:r>
            <a:r>
              <a:rPr lang="en-GB" dirty="0" smtClean="0"/>
              <a:t>imited </a:t>
            </a:r>
            <a:r>
              <a:rPr lang="en-GB" dirty="0"/>
              <a:t>labour market at </a:t>
            </a:r>
            <a:r>
              <a:rPr lang="en-GB" dirty="0" smtClean="0"/>
              <a:t>home</a:t>
            </a:r>
            <a:endParaRPr lang="en-GB" dirty="0"/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6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0 Student mobility general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2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(a)</a:t>
            </a:r>
            <a:endParaRPr lang="en-US" sz="2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90396924"/>
              </p:ext>
            </p:extLst>
          </p:nvPr>
        </p:nvGraphicFramePr>
        <p:xfrm>
          <a:off x="-15765" y="2137979"/>
          <a:ext cx="9144000" cy="2675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11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6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0 Student mobility general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2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(b)</a:t>
            </a:r>
            <a:endParaRPr lang="en-US" sz="2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1297334"/>
            <a:ext cx="9144000" cy="493844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M</a:t>
            </a:r>
            <a:r>
              <a:rPr lang="en-US" sz="2400" dirty="0" smtClean="0"/>
              <a:t>obility </a:t>
            </a:r>
            <a:r>
              <a:rPr lang="en-US" sz="2400" dirty="0"/>
              <a:t>as a good opportunity for (young) people, to develop their personality and their skills, to gain new experience, and to learn foreign languages (e.g. 2008/C 320/03, 2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r>
              <a:rPr lang="en-US" sz="2400" dirty="0" smtClean="0"/>
              <a:t>Mobility as </a:t>
            </a:r>
            <a:r>
              <a:rPr lang="en-US" sz="2400" dirty="0"/>
              <a:t>an antidote to labour market shortages in the EU (EC 613 2001; Zimmermann 2004)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400" dirty="0"/>
              <a:t>“Erasmus+ student” is the EU’s mobility programme </a:t>
            </a:r>
            <a:r>
              <a:rPr lang="en-US" sz="2400" dirty="0" smtClean="0"/>
              <a:t>with the </a:t>
            </a:r>
            <a:r>
              <a:rPr lang="en-US" sz="2400" dirty="0"/>
              <a:t>biggest budget (EC, 2015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r>
              <a:rPr lang="en-US" sz="2400" dirty="0"/>
              <a:t>Leuven and Louvain-la-</a:t>
            </a:r>
            <a:r>
              <a:rPr lang="en-US" sz="2400" dirty="0" err="1"/>
              <a:t>Neuve</a:t>
            </a:r>
            <a:r>
              <a:rPr lang="en-US" sz="2400" dirty="0"/>
              <a:t> Communiqué (2009</a:t>
            </a:r>
            <a:r>
              <a:rPr lang="en-US" sz="2400" dirty="0" smtClean="0"/>
              <a:t>) -&gt; </a:t>
            </a:r>
            <a:r>
              <a:rPr lang="en-US" sz="2400" dirty="0"/>
              <a:t>at least 20% of all </a:t>
            </a:r>
            <a:r>
              <a:rPr lang="en-US" sz="2400" dirty="0" smtClean="0"/>
              <a:t>graduating </a:t>
            </a:r>
            <a:r>
              <a:rPr lang="en-US" sz="2400" dirty="0"/>
              <a:t>in the European Higher Education Area should have a study or training period abroad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883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6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0 Student mobility general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2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(c)</a:t>
            </a:r>
            <a:endParaRPr lang="en-US" sz="2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87716"/>
            <a:ext cx="8229600" cy="4938448"/>
          </a:xfrm>
        </p:spPr>
        <p:txBody>
          <a:bodyPr>
            <a:normAutofit fontScale="92500"/>
          </a:bodyPr>
          <a:lstStyle/>
          <a:p>
            <a:r>
              <a:rPr lang="en-GB" sz="2400" b="1" dirty="0"/>
              <a:t>C</a:t>
            </a:r>
            <a:r>
              <a:rPr lang="en-GB" sz="2400" b="1" dirty="0" smtClean="0"/>
              <a:t>omparability </a:t>
            </a:r>
            <a:r>
              <a:rPr lang="en-GB" sz="2400" b="1" dirty="0"/>
              <a:t>of higher education system in the host </a:t>
            </a:r>
            <a:r>
              <a:rPr lang="en-GB" sz="2400" b="1" dirty="0" smtClean="0"/>
              <a:t>country</a:t>
            </a:r>
            <a:r>
              <a:rPr lang="en-GB" sz="2400" dirty="0" smtClean="0"/>
              <a:t> as obstacles </a:t>
            </a:r>
            <a:r>
              <a:rPr lang="en-GB" sz="2400" dirty="0"/>
              <a:t>to </a:t>
            </a:r>
            <a:r>
              <a:rPr lang="en-GB" sz="2400" dirty="0" smtClean="0"/>
              <a:t>participation in ERASMUS </a:t>
            </a:r>
            <a:r>
              <a:rPr lang="en-GB" sz="2400" dirty="0"/>
              <a:t>(</a:t>
            </a:r>
            <a:r>
              <a:rPr lang="en-GB" sz="2400" dirty="0" err="1">
                <a:solidFill>
                  <a:srgbClr val="FF0000"/>
                </a:solidFill>
              </a:rPr>
              <a:t>Souto</a:t>
            </a:r>
            <a:r>
              <a:rPr lang="en-GB" sz="2400" dirty="0">
                <a:solidFill>
                  <a:srgbClr val="FF0000"/>
                </a:solidFill>
              </a:rPr>
              <a:t>-Otero et al. 2013</a:t>
            </a:r>
            <a:r>
              <a:rPr lang="en-GB" sz="2400" dirty="0"/>
              <a:t>). (</a:t>
            </a:r>
            <a:r>
              <a:rPr lang="en-GB" sz="2400" dirty="0" err="1"/>
              <a:t>Lesjak</a:t>
            </a:r>
            <a:r>
              <a:rPr lang="en-GB" sz="2400" dirty="0"/>
              <a:t>, </a:t>
            </a:r>
            <a:r>
              <a:rPr lang="en-GB" sz="2400" dirty="0" err="1"/>
              <a:t>Juvan</a:t>
            </a:r>
            <a:r>
              <a:rPr lang="en-GB" sz="2400" dirty="0"/>
              <a:t>, </a:t>
            </a:r>
            <a:r>
              <a:rPr lang="en-GB" sz="2400" dirty="0" err="1"/>
              <a:t>Ineson</a:t>
            </a:r>
            <a:r>
              <a:rPr lang="en-GB" sz="2400" dirty="0"/>
              <a:t>, Yap, &amp; </a:t>
            </a:r>
            <a:r>
              <a:rPr lang="en-GB" sz="2400" dirty="0" err="1"/>
              <a:t>Podovsˇovnik</a:t>
            </a:r>
            <a:r>
              <a:rPr lang="en-GB" sz="2400" dirty="0"/>
              <a:t> </a:t>
            </a:r>
            <a:r>
              <a:rPr lang="en-GB" sz="2400" dirty="0" err="1"/>
              <a:t>Axelsson</a:t>
            </a:r>
            <a:r>
              <a:rPr lang="en-GB" sz="2400" dirty="0"/>
              <a:t>, 2015</a:t>
            </a:r>
            <a:r>
              <a:rPr lang="en-GB" sz="2400" dirty="0" smtClean="0"/>
              <a:t>)</a:t>
            </a:r>
          </a:p>
          <a:p>
            <a:endParaRPr lang="en-GB" sz="2400" dirty="0" smtClean="0"/>
          </a:p>
          <a:p>
            <a:r>
              <a:rPr lang="en-GB" sz="2400" b="1" dirty="0" smtClean="0"/>
              <a:t>“Worthless” PhD degree </a:t>
            </a:r>
            <a:r>
              <a:rPr lang="en-GB" sz="2400" dirty="0" smtClean="0"/>
              <a:t>in the country of origin (</a:t>
            </a:r>
            <a:r>
              <a:rPr lang="en-GB" sz="2400" dirty="0" err="1"/>
              <a:t>Pásztor</a:t>
            </a:r>
            <a:r>
              <a:rPr lang="en-GB" sz="2400" dirty="0"/>
              <a:t>, 2015)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400" dirty="0"/>
              <a:t>but the over- all success of the internationally educated is un- even as recognition issues mean that employers may prefer applicants with local degrees (Brooks et al., 2012). 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400" dirty="0"/>
              <a:t>Brooks R, Waters J, </a:t>
            </a:r>
            <a:r>
              <a:rPr lang="en-US" sz="2400" dirty="0" err="1"/>
              <a:t>Pimlott</a:t>
            </a:r>
            <a:r>
              <a:rPr lang="en-US" sz="2400" dirty="0"/>
              <a:t>-Wilson H. 2012. </a:t>
            </a:r>
            <a:r>
              <a:rPr lang="en-US" sz="2400" dirty="0" smtClean="0"/>
              <a:t>International </a:t>
            </a:r>
            <a:r>
              <a:rPr lang="en-US" sz="2400" dirty="0"/>
              <a:t>education and the employability of UK </a:t>
            </a:r>
            <a:r>
              <a:rPr lang="en-US" sz="2400" dirty="0" smtClean="0"/>
              <a:t>students</a:t>
            </a:r>
            <a:r>
              <a:rPr lang="en-US" sz="2400" dirty="0"/>
              <a:t> 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3810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 Student mobility in Luxembourg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87716"/>
                <a:ext cx="8229600" cy="49384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200" dirty="0" smtClean="0"/>
                  <a:t>2003 foundation of the University of Luxembourg</a:t>
                </a:r>
              </a:p>
              <a:p>
                <a:pPr marL="0" indent="0">
                  <a:buNone/>
                </a:pPr>
                <a:endParaRPr lang="en-US" sz="2200" u="sng" dirty="0"/>
              </a:p>
              <a:p>
                <a:pPr marL="0" indent="0">
                  <a:buNone/>
                </a:pPr>
                <a:r>
                  <a:rPr lang="en-US" sz="2200" u="sng" dirty="0" smtClean="0"/>
                  <a:t>degree mobility from LU</a:t>
                </a:r>
              </a:p>
              <a:p>
                <a14:m>
                  <m:oMath xmlns:m="http://schemas.openxmlformats.org/officeDocument/2006/math">
                    <m:r>
                      <a:rPr lang="en-US" sz="22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~</m:t>
                    </m:r>
                  </m:oMath>
                </a14:m>
                <a:r>
                  <a:rPr lang="en-US" sz="2200" dirty="0" smtClean="0"/>
                  <a:t>75 </a:t>
                </a:r>
                <a:r>
                  <a:rPr lang="en-US" sz="2200" dirty="0"/>
                  <a:t>% of all enrolled in tertiary education </a:t>
                </a:r>
                <a:r>
                  <a:rPr lang="en-US" sz="2200" dirty="0" smtClean="0"/>
                  <a:t>study </a:t>
                </a:r>
                <a:r>
                  <a:rPr lang="en-US" sz="2200" dirty="0"/>
                  <a:t>abroad</a:t>
                </a:r>
              </a:p>
              <a:p>
                <a:r>
                  <a:rPr lang="en-US" sz="2200" dirty="0" smtClean="0"/>
                  <a:t>Degree </a:t>
                </a:r>
                <a:r>
                  <a:rPr lang="en-US" sz="2200" dirty="0"/>
                  <a:t>mobility </a:t>
                </a:r>
                <a:r>
                  <a:rPr lang="en-US" sz="2200" dirty="0" smtClean="0"/>
                  <a:t>from LU: mainly Belgium, Germany, France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200" u="sng" dirty="0"/>
                  <a:t>degree mobility </a:t>
                </a:r>
                <a:r>
                  <a:rPr lang="en-US" sz="2200" u="sng" dirty="0" smtClean="0"/>
                  <a:t>into </a:t>
                </a:r>
                <a:r>
                  <a:rPr lang="en-US" sz="2200" u="sng" dirty="0"/>
                  <a:t>LU</a:t>
                </a:r>
              </a:p>
              <a:p>
                <a:r>
                  <a:rPr lang="en-US" sz="2200" dirty="0" smtClean="0"/>
                  <a:t>+ 50% of students enrolled have no LU nationality</a:t>
                </a:r>
              </a:p>
              <a:p>
                <a:r>
                  <a:rPr lang="en-US" sz="2200" dirty="0" smtClean="0"/>
                  <a:t>mainly other EU-countries</a:t>
                </a:r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u="sng" dirty="0" smtClean="0"/>
                  <a:t>credit mobility from LU</a:t>
                </a:r>
              </a:p>
              <a:p>
                <a:r>
                  <a:rPr lang="en-US" sz="2200" dirty="0" smtClean="0"/>
                  <a:t>an </a:t>
                </a:r>
                <a:r>
                  <a:rPr lang="en-US" sz="2200" dirty="0"/>
                  <a:t>obligatory semester abroad for </a:t>
                </a:r>
                <a:r>
                  <a:rPr lang="en-US" sz="2200" dirty="0" smtClean="0"/>
                  <a:t>undergraduates </a:t>
                </a:r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87716"/>
                <a:ext cx="8229600" cy="4938448"/>
              </a:xfrm>
              <a:blipFill rotWithShape="0">
                <a:blip r:embed="rId3"/>
                <a:stretch>
                  <a:fillRect l="-963" t="-864" b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6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 Empirical data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9223" y="1187715"/>
            <a:ext cx="8277577" cy="518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u="sng" dirty="0"/>
              <a:t>Qualitative </a:t>
            </a:r>
            <a:r>
              <a:rPr lang="en-US" sz="2400" u="sng" dirty="0" smtClean="0"/>
              <a:t>Data</a:t>
            </a:r>
            <a:endParaRPr lang="en-US" sz="2400" u="sng" dirty="0"/>
          </a:p>
          <a:p>
            <a:pPr>
              <a:lnSpc>
                <a:spcPct val="120000"/>
              </a:lnSpc>
            </a:pPr>
            <a:r>
              <a:rPr lang="en-US" sz="2400" dirty="0"/>
              <a:t>Data collection: from October </a:t>
            </a:r>
            <a:r>
              <a:rPr lang="en-US" sz="2400" dirty="0" smtClean="0"/>
              <a:t>2015, ongoing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 smtClean="0"/>
              <a:t>Outgoing mobility; </a:t>
            </a:r>
            <a:r>
              <a:rPr lang="en-US" sz="2400" dirty="0"/>
              <a:t>credit and </a:t>
            </a:r>
            <a:r>
              <a:rPr lang="en-US" sz="2400" b="1" dirty="0"/>
              <a:t>degree</a:t>
            </a:r>
            <a:r>
              <a:rPr lang="en-US" sz="2400" dirty="0"/>
              <a:t> mobility </a:t>
            </a:r>
            <a:r>
              <a:rPr lang="en-US" sz="2400" dirty="0" smtClean="0"/>
              <a:t>balanced (N=14) </a:t>
            </a: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 smtClean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r>
              <a:rPr lang="en-US" sz="2400" u="sng" dirty="0"/>
              <a:t>Quantitative </a:t>
            </a:r>
            <a:r>
              <a:rPr lang="en-US" sz="2400" u="sng" dirty="0" smtClean="0"/>
              <a:t>Data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Data collection: </a:t>
            </a:r>
            <a:r>
              <a:rPr lang="en-US" sz="2400" dirty="0" smtClean="0"/>
              <a:t>December 2016 </a:t>
            </a:r>
            <a:r>
              <a:rPr lang="mr-IN" sz="2400" dirty="0" smtClean="0"/>
              <a:t>–</a:t>
            </a:r>
            <a:r>
              <a:rPr lang="en-US" sz="2400" dirty="0" smtClean="0"/>
              <a:t> February 2017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Outgoing (non)mobile 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In Luxembourg only mobile students: credit and degree (N=424)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Other countries: Germany, Hungary, Norway, Romania, Spain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Outgoing: Luxembourgish nationality or A-level in Luxembourg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887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66473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 Main obstacles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03818" y="3244334"/>
            <a:ext cx="3458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&gt;&gt;parts of </a:t>
            </a:r>
            <a:r>
              <a:rPr lang="en-GB" dirty="0" smtClean="0"/>
              <a:t>data results </a:t>
            </a:r>
            <a:r>
              <a:rPr lang="en-GB" dirty="0"/>
              <a:t>removed&lt;&lt;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78404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IV.1 Transparent information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037" y="1187715"/>
            <a:ext cx="8734777" cy="2603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-&gt; Lack </a:t>
            </a:r>
            <a:r>
              <a:rPr lang="en-GB" sz="2400" dirty="0"/>
              <a:t>of transparent information, whether the qualification from abroad would be recognised in home country or not </a:t>
            </a:r>
            <a:endParaRPr lang="en-GB" sz="2400" dirty="0" smtClean="0"/>
          </a:p>
          <a:p>
            <a:pPr>
              <a:lnSpc>
                <a:spcPct val="120000"/>
              </a:lnSpc>
            </a:pPr>
            <a:endParaRPr lang="en-GB" sz="2400" u="sng" dirty="0"/>
          </a:p>
          <a:p>
            <a:endParaRPr lang="en-GB" sz="2400" dirty="0" smtClean="0"/>
          </a:p>
          <a:p>
            <a:r>
              <a:rPr lang="en-GB" sz="2400" dirty="0"/>
              <a:t>&gt;&gt;parts of interviews removed&lt;&lt; </a:t>
            </a:r>
            <a:endParaRPr lang="en-GB" sz="2400" i="1" dirty="0"/>
          </a:p>
          <a:p>
            <a:pPr>
              <a:lnSpc>
                <a:spcPct val="120000"/>
              </a:lnSpc>
            </a:pPr>
            <a:endParaRPr lang="de-CH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8499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16903</TotalTime>
  <Words>763</Words>
  <Application>Microsoft Macintosh PowerPoint</Application>
  <PresentationFormat>On-screen Show (4:3)</PresentationFormat>
  <Paragraphs>156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Cambria</vt:lpstr>
      <vt:lpstr>Cambria Math</vt:lpstr>
      <vt:lpstr>Mangal</vt:lpstr>
      <vt:lpstr>Arial</vt:lpstr>
      <vt:lpstr>Office Theme</vt:lpstr>
      <vt:lpstr>Custom Design</vt:lpstr>
      <vt:lpstr>The idea has to be born – process of going abroad as a student </vt:lpstr>
      <vt:lpstr>Overview</vt:lpstr>
      <vt:lpstr>0 Student mobility general (a)</vt:lpstr>
      <vt:lpstr>0 Student mobility general (b)</vt:lpstr>
      <vt:lpstr>0 Student mobility general (c)</vt:lpstr>
      <vt:lpstr>I Student mobility in Luxembourg</vt:lpstr>
      <vt:lpstr>II Empirical data</vt:lpstr>
      <vt:lpstr>III Main obstacles</vt:lpstr>
      <vt:lpstr>IV.1 Transparent information</vt:lpstr>
      <vt:lpstr>IV.2 Competences/knowledge transfer (a)</vt:lpstr>
      <vt:lpstr>IV.2 Competences/knowledge transfer (b)</vt:lpstr>
      <vt:lpstr>IV.3 Limited labour market at home</vt:lpstr>
      <vt:lpstr>Summary / Outlook</vt:lpstr>
      <vt:lpstr>Thank you for your attention!</vt:lpstr>
      <vt:lpstr>References </vt:lpstr>
    </vt:vector>
  </TitlesOfParts>
  <Company>University of Luxembourg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mobility research and mixed methods approach</dc:title>
  <dc:creator>profile Kmiotek-Meier</dc:creator>
  <cp:lastModifiedBy>EKM</cp:lastModifiedBy>
  <cp:revision>123</cp:revision>
  <dcterms:created xsi:type="dcterms:W3CDTF">2016-07-26T12:38:27Z</dcterms:created>
  <dcterms:modified xsi:type="dcterms:W3CDTF">2017-10-27T13:28:03Z</dcterms:modified>
</cp:coreProperties>
</file>