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0" r:id="rId3"/>
    <p:sldId id="258" r:id="rId4"/>
    <p:sldId id="257" r:id="rId5"/>
    <p:sldId id="279" r:id="rId6"/>
    <p:sldId id="277" r:id="rId7"/>
    <p:sldId id="270" r:id="rId8"/>
    <p:sldId id="261" r:id="rId9"/>
    <p:sldId id="266" r:id="rId10"/>
    <p:sldId id="268" r:id="rId11"/>
    <p:sldId id="271" r:id="rId12"/>
    <p:sldId id="260" r:id="rId13"/>
    <p:sldId id="282" r:id="rId14"/>
    <p:sldId id="283" r:id="rId15"/>
    <p:sldId id="262" r:id="rId16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2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175F4-B6EF-4E9F-8AD8-88113CAC7CB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5331C-B5A7-46CE-B4C0-E133C1597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98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213C1-535F-43BC-985C-484583B65E73}" type="datetimeFigureOut">
              <a:rPr lang="fr-BE" smtClean="0"/>
              <a:t>3/10/2017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CB5DA-5611-46A1-84E0-101610532B0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10529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B5DA-5611-46A1-84E0-101610532B01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49338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1392A3-CA74-44EC-9A42-06A49B6FC8B8}" type="datetime1">
              <a:rPr lang="fr-BE"/>
              <a:pPr lvl="0"/>
              <a:t>3/10/2017</a:t>
            </a:fld>
            <a:endParaRPr lang="fr-B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B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1E989D-31AB-4AEC-B6EC-8DDEAC16A1FE}" type="slidenum"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617976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E8FEDD-D3E2-4CA5-92C5-421409795B7D}" type="datetime1">
              <a:rPr lang="fr-BE"/>
              <a:pPr lvl="0"/>
              <a:t>3/10/2017</a:t>
            </a:fld>
            <a:endParaRPr lang="fr-B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B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58794C-508E-469F-B2A3-04A81812B6CD}" type="slidenum"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1421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AE9500-D69C-4148-919C-17DA1391ECE4}" type="datetime1">
              <a:rPr lang="fr-BE"/>
              <a:pPr lvl="0"/>
              <a:t>3/10/2017</a:t>
            </a:fld>
            <a:endParaRPr lang="fr-B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B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F54205-CBD5-42BC-9455-B76F9227F0C4}" type="slidenum"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916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3C3D7D-21A3-446E-94E9-69FDB2862D0A}" type="datetime1">
              <a:rPr lang="fr-BE"/>
              <a:pPr lvl="0"/>
              <a:t>3/10/2017</a:t>
            </a:fld>
            <a:endParaRPr lang="fr-B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B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C28E0C-3484-4CDE-A33A-ABCEB2F764D6}" type="slidenum"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222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ED4EE8-E08C-4291-B16C-828DEFCF93CF}" type="datetime1">
              <a:rPr lang="fr-BE"/>
              <a:pPr lvl="0"/>
              <a:t>3/10/2017</a:t>
            </a:fld>
            <a:endParaRPr lang="fr-B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B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FBD1B1-6735-4FA6-8ED9-A547AD9C7C5D}" type="slidenum"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8756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74DB1E-86B0-423D-AB1D-3FF548848B57}" type="datetime1">
              <a:rPr lang="fr-BE"/>
              <a:pPr lvl="0"/>
              <a:t>3/10/2017</a:t>
            </a:fld>
            <a:endParaRPr lang="fr-B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B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D7D179-822A-4501-A061-50A853F04ED6}" type="slidenum"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215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BB37D4-3D6C-437E-B0A7-4ED8DF7AC133}" type="datetime1">
              <a:rPr lang="fr-BE"/>
              <a:pPr lvl="0"/>
              <a:t>3/10/2017</a:t>
            </a:fld>
            <a:endParaRPr lang="fr-BE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BE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D90C6A-9CFF-48F8-94DB-684A0CD0AD50}" type="slidenum"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0918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8B2E0B-03F7-4A5A-B3E3-94FE782273FC}" type="datetime1">
              <a:rPr lang="fr-BE"/>
              <a:pPr lvl="0"/>
              <a:t>3/10/2017</a:t>
            </a:fld>
            <a:endParaRPr lang="fr-BE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BE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F18D38-9B15-46D9-8F48-E04573139B37}" type="slidenum"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038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2D0171-9509-4CAC-A4D4-A7C18F0F7DBA}" type="datetime1">
              <a:rPr lang="fr-BE"/>
              <a:pPr lvl="0"/>
              <a:t>3/10/2017</a:t>
            </a:fld>
            <a:endParaRPr lang="fr-BE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BE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F1989F-B255-4161-AD4A-44FB0133045A}" type="slidenum"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739130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C9E4CF-CDB0-4B7E-8C4A-83090E87C90A}" type="datetime1">
              <a:rPr lang="fr-BE"/>
              <a:pPr lvl="0"/>
              <a:t>3/10/2017</a:t>
            </a:fld>
            <a:endParaRPr lang="fr-B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B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A54ACC-6709-49B9-86E9-336841D25BB7}" type="slidenum"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617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fr-BE" sz="3200"/>
            </a:lvl1pPr>
          </a:lstStyle>
          <a:p>
            <a:pPr lvl="0"/>
            <a:endParaRPr lang="fr-B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047BA-B202-4E2E-A622-C2A36608A380}" type="datetime1">
              <a:rPr lang="fr-BE"/>
              <a:pPr lvl="0"/>
              <a:t>3/10/2017</a:t>
            </a:fld>
            <a:endParaRPr lang="fr-B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B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D3E70E-B554-4720-8217-E67281B17A40}" type="slidenum"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2930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B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6813612-589C-4651-A98E-E5AE29E4F3F8}" type="datetime1">
              <a:rPr lang="fr-BE"/>
              <a:pPr lvl="0"/>
              <a:t>3/10/2017</a:t>
            </a:fld>
            <a:endParaRPr lang="fr-B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B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B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B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9E4CF63-E486-46A2-A35E-B61319FC49C7}" type="slidenum"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it.wikipedia.org/wiki/File:Inf._26,_Anonimo_fiorentino,_Il_naufragio_della_nave_di_Ulisse,_1390-1400_ca.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“Ma misi me per l’alto mare aperto”</a:t>
            </a: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Nathalie </a:t>
            </a:r>
            <a:r>
              <a:rPr lang="fr-BE" dirty="0" err="1"/>
              <a:t>Roelens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ésultat de recherche d'images pour &quot;cartes des invasions barbar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680" y="288280"/>
            <a:ext cx="2615372" cy="293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associ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63" y="3494869"/>
            <a:ext cx="3788376" cy="284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emplari: le battaglie dei crocia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25" y="883404"/>
            <a:ext cx="5916587" cy="498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2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350" t="15624" r="31591" b="4548"/>
          <a:stretch/>
        </p:blipFill>
        <p:spPr>
          <a:xfrm>
            <a:off x="436123" y="246954"/>
            <a:ext cx="4640107" cy="54746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27722" y="760400"/>
            <a:ext cx="718488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 Padre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della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freccia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è il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pensiero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: come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stendere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mia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portata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oltre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a qui ? al di là di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questo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fiume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di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questo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lago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di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questa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montagna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? La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contraddizione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nostra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impotenza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fisica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e la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facoltà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abbracciare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volontà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con il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pensiero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domini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terrestri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sovraterrestri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è l’origine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stesso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del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tragico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umano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Quest’antinomia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potenza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impotenza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è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lo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strazio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della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condizione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umana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Ne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alato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ne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prigioniero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tale è l’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uomo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 »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fr-F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fr-F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fr-F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fr-F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fr-F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fr-F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388" y="5849340"/>
            <a:ext cx="676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Paul Klee, </a:t>
            </a:r>
            <a:r>
              <a:rPr lang="fr-BE" i="1" dirty="0" err="1"/>
              <a:t>Pädagogisches</a:t>
            </a:r>
            <a:r>
              <a:rPr lang="fr-BE" i="1" dirty="0"/>
              <a:t> </a:t>
            </a:r>
            <a:r>
              <a:rPr lang="fr-BE" i="1" dirty="0" err="1"/>
              <a:t>Skizzenbuch</a:t>
            </a:r>
            <a:r>
              <a:rPr lang="fr-BE" dirty="0"/>
              <a:t>, </a:t>
            </a:r>
            <a:r>
              <a:rPr lang="fr-BE" dirty="0" err="1"/>
              <a:t>München</a:t>
            </a:r>
            <a:r>
              <a:rPr lang="fr-BE" dirty="0"/>
              <a:t>, Albert </a:t>
            </a:r>
            <a:r>
              <a:rPr lang="fr-BE" dirty="0" err="1"/>
              <a:t>Langen</a:t>
            </a:r>
            <a:r>
              <a:rPr lang="fr-BE" dirty="0"/>
              <a:t>, 1925 </a:t>
            </a:r>
          </a:p>
        </p:txBody>
      </p:sp>
      <p:pic>
        <p:nvPicPr>
          <p:cNvPr id="6" name="Image 5" descr="Klee 001.jpg"/>
          <p:cNvPicPr>
            <a:picLocks noChangeAspect="1"/>
          </p:cNvPicPr>
          <p:nvPr/>
        </p:nvPicPr>
        <p:blipFill>
          <a:blip r:embed="rId3" cstate="print"/>
          <a:srcRect l="48180" t="32684" r="6642" b="49593"/>
          <a:stretch>
            <a:fillRect/>
          </a:stretch>
        </p:blipFill>
        <p:spPr>
          <a:xfrm>
            <a:off x="6028841" y="2519297"/>
            <a:ext cx="4672240" cy="252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8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947" y="-77437"/>
            <a:ext cx="98406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b="1" dirty="0"/>
          </a:p>
          <a:p>
            <a:endParaRPr lang="fr-BE" sz="1600" b="1" dirty="0"/>
          </a:p>
          <a:p>
            <a:r>
              <a:rPr lang="fr-BE" sz="2400" b="1" dirty="0" smtClean="0"/>
              <a:t>3. </a:t>
            </a:r>
            <a:r>
              <a:rPr lang="fr-BE" sz="2400" b="1" dirty="0" err="1" smtClean="0"/>
              <a:t>Ulisse</a:t>
            </a:r>
            <a:r>
              <a:rPr lang="fr-BE" sz="2400" b="1" dirty="0" smtClean="0"/>
              <a:t> e Primo Levi</a:t>
            </a:r>
          </a:p>
          <a:p>
            <a:endParaRPr lang="fr-BE" sz="2400" b="1" dirty="0" smtClean="0"/>
          </a:p>
          <a:p>
            <a:r>
              <a:rPr lang="fr-BE" dirty="0" smtClean="0"/>
              <a:t>«</a:t>
            </a:r>
            <a:r>
              <a:rPr lang="fr-BE" dirty="0"/>
              <a:t> Le plongeur de Paestum est une magnifique incarnation du </a:t>
            </a:r>
            <a:r>
              <a:rPr lang="fr-BE" i="1" dirty="0" smtClean="0"/>
              <a:t>de-</a:t>
            </a:r>
            <a:r>
              <a:rPr lang="fr-BE" i="1" dirty="0" err="1" smtClean="0"/>
              <a:t>siderium</a:t>
            </a:r>
            <a:r>
              <a:rPr lang="fr-BE" dirty="0" smtClean="0"/>
              <a:t>, ce </a:t>
            </a:r>
            <a:r>
              <a:rPr lang="fr-BE" dirty="0"/>
              <a:t>mélange inextricable de désir et de déploration » </a:t>
            </a:r>
            <a:r>
              <a:rPr lang="fr-BE" dirty="0" smtClean="0"/>
              <a:t> (</a:t>
            </a:r>
            <a:r>
              <a:rPr lang="fr-BE" dirty="0"/>
              <a:t>Bertrand Westphal, </a:t>
            </a:r>
            <a:r>
              <a:rPr lang="fr-BE" i="1" dirty="0"/>
              <a:t>Le monde plausible</a:t>
            </a:r>
            <a:r>
              <a:rPr lang="fr-BE" dirty="0"/>
              <a:t>, Paris, Minuit, 2011, p. 101)</a:t>
            </a: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pic>
        <p:nvPicPr>
          <p:cNvPr id="2050" name="Picture 2" descr="Paestum : la tombe du plongeur au mus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08" y="2089964"/>
            <a:ext cx="3921810" cy="207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9878" y="4393749"/>
            <a:ext cx="3862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i="1" dirty="0"/>
              <a:t>Le plongeur</a:t>
            </a:r>
            <a:r>
              <a:rPr lang="fr-BE" dirty="0"/>
              <a:t>, fresque, Paestum, 480 </a:t>
            </a:r>
            <a:r>
              <a:rPr lang="fr-BE" dirty="0" err="1"/>
              <a:t>a.c</a:t>
            </a:r>
            <a:r>
              <a:rPr lang="fr-BE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176" y="2505175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BE" sz="1600" dirty="0">
                <a:solidFill>
                  <a:srgbClr val="000000"/>
                </a:solidFill>
                <a:cs typeface="Arial" panose="020B0604020202020204" pitchFamily="34" charset="0"/>
              </a:rPr>
              <a:t>«</a:t>
            </a:r>
            <a:r>
              <a:rPr lang="fr-BE" dirty="0">
                <a:solidFill>
                  <a:srgbClr val="000000"/>
                </a:solidFill>
                <a:cs typeface="Arial" panose="020B0604020202020204" pitchFamily="34" charset="0"/>
              </a:rPr>
              <a:t> </a:t>
            </a:r>
            <a:r>
              <a:rPr lang="fr-BE" dirty="0" err="1">
                <a:solidFill>
                  <a:srgbClr val="000000"/>
                </a:solidFill>
                <a:cs typeface="Arial" panose="020B0604020202020204" pitchFamily="34" charset="0"/>
              </a:rPr>
              <a:t>Considerate</a:t>
            </a:r>
            <a:r>
              <a:rPr lang="fr-BE" dirty="0">
                <a:solidFill>
                  <a:srgbClr val="000000"/>
                </a:solidFill>
                <a:cs typeface="Arial" panose="020B0604020202020204" pitchFamily="34" charset="0"/>
              </a:rPr>
              <a:t> la </a:t>
            </a:r>
            <a:r>
              <a:rPr lang="fr-BE" dirty="0" err="1">
                <a:solidFill>
                  <a:srgbClr val="000000"/>
                </a:solidFill>
                <a:cs typeface="Arial" panose="020B0604020202020204" pitchFamily="34" charset="0"/>
              </a:rPr>
              <a:t>vostra</a:t>
            </a:r>
            <a:r>
              <a:rPr lang="fr-BE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BE" dirty="0" err="1">
                <a:solidFill>
                  <a:srgbClr val="000000"/>
                </a:solidFill>
                <a:cs typeface="Arial" panose="020B0604020202020204" pitchFamily="34" charset="0"/>
              </a:rPr>
              <a:t>semenza</a:t>
            </a:r>
            <a:r>
              <a:rPr lang="fr-BE" dirty="0">
                <a:solidFill>
                  <a:srgbClr val="000000"/>
                </a:solidFill>
                <a:cs typeface="Arial" panose="020B0604020202020204" pitchFamily="34" charset="0"/>
              </a:rPr>
              <a:t>: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BE" dirty="0" err="1">
                <a:solidFill>
                  <a:srgbClr val="000000"/>
                </a:solidFill>
                <a:cs typeface="Arial" panose="020B0604020202020204" pitchFamily="34" charset="0"/>
              </a:rPr>
              <a:t>fatti</a:t>
            </a:r>
            <a:r>
              <a:rPr lang="fr-BE" dirty="0">
                <a:solidFill>
                  <a:srgbClr val="000000"/>
                </a:solidFill>
                <a:cs typeface="Arial" panose="020B0604020202020204" pitchFamily="34" charset="0"/>
              </a:rPr>
              <a:t> non </a:t>
            </a:r>
            <a:r>
              <a:rPr lang="fr-BE" dirty="0" err="1">
                <a:solidFill>
                  <a:srgbClr val="000000"/>
                </a:solidFill>
                <a:cs typeface="Arial" panose="020B0604020202020204" pitchFamily="34" charset="0"/>
              </a:rPr>
              <a:t>foste</a:t>
            </a:r>
            <a:r>
              <a:rPr lang="fr-BE" dirty="0">
                <a:solidFill>
                  <a:srgbClr val="000000"/>
                </a:solidFill>
                <a:cs typeface="Arial" panose="020B0604020202020204" pitchFamily="34" charset="0"/>
              </a:rPr>
              <a:t> a </a:t>
            </a:r>
            <a:r>
              <a:rPr lang="fr-BE" dirty="0" err="1">
                <a:solidFill>
                  <a:srgbClr val="000000"/>
                </a:solidFill>
                <a:cs typeface="Arial" panose="020B0604020202020204" pitchFamily="34" charset="0"/>
              </a:rPr>
              <a:t>viver</a:t>
            </a:r>
            <a:r>
              <a:rPr lang="fr-BE" dirty="0">
                <a:solidFill>
                  <a:srgbClr val="000000"/>
                </a:solidFill>
                <a:cs typeface="Arial" panose="020B0604020202020204" pitchFamily="34" charset="0"/>
              </a:rPr>
              <a:t> come </a:t>
            </a:r>
            <a:r>
              <a:rPr lang="fr-BE" dirty="0" err="1">
                <a:solidFill>
                  <a:srgbClr val="000000"/>
                </a:solidFill>
                <a:cs typeface="Arial" panose="020B0604020202020204" pitchFamily="34" charset="0"/>
              </a:rPr>
              <a:t>bruti</a:t>
            </a:r>
            <a:r>
              <a:rPr lang="fr-BE" dirty="0">
                <a:solidFill>
                  <a:srgbClr val="000000"/>
                </a:solidFill>
                <a:cs typeface="Arial" panose="020B0604020202020204" pitchFamily="34" charset="0"/>
              </a:rPr>
              <a:t>,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BE" dirty="0">
                <a:solidFill>
                  <a:srgbClr val="000000"/>
                </a:solidFill>
                <a:cs typeface="Arial" panose="020B0604020202020204" pitchFamily="34" charset="0"/>
              </a:rPr>
              <a:t>ma per </a:t>
            </a:r>
            <a:r>
              <a:rPr lang="fr-BE" dirty="0" err="1">
                <a:solidFill>
                  <a:srgbClr val="000000"/>
                </a:solidFill>
                <a:cs typeface="Arial" panose="020B0604020202020204" pitchFamily="34" charset="0"/>
              </a:rPr>
              <a:t>seguir</a:t>
            </a:r>
            <a:r>
              <a:rPr lang="fr-BE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BE" dirty="0" err="1">
                <a:solidFill>
                  <a:srgbClr val="000000"/>
                </a:solidFill>
                <a:cs typeface="Arial" panose="020B0604020202020204" pitchFamily="34" charset="0"/>
              </a:rPr>
              <a:t>virtute</a:t>
            </a:r>
            <a:r>
              <a:rPr lang="fr-BE" dirty="0">
                <a:solidFill>
                  <a:srgbClr val="000000"/>
                </a:solidFill>
                <a:cs typeface="Arial" panose="020B0604020202020204" pitchFamily="34" charset="0"/>
              </a:rPr>
              <a:t> e </a:t>
            </a:r>
            <a:r>
              <a:rPr lang="fr-BE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conoscenza</a:t>
            </a:r>
            <a:r>
              <a:rPr lang="fr-BE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BE" dirty="0">
                <a:solidFill>
                  <a:srgbClr val="000000"/>
                </a:solidFill>
                <a:cs typeface="Arial" panose="020B0604020202020204" pitchFamily="34" charset="0"/>
              </a:rPr>
              <a:t>[…]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BE" dirty="0" err="1">
                <a:solidFill>
                  <a:srgbClr val="000000"/>
                </a:solidFill>
                <a:cs typeface="Arial" panose="020B0604020202020204" pitchFamily="34" charset="0"/>
              </a:rPr>
              <a:t>Tre</a:t>
            </a:r>
            <a:r>
              <a:rPr lang="fr-BE" dirty="0">
                <a:solidFill>
                  <a:srgbClr val="000000"/>
                </a:solidFill>
                <a:cs typeface="Arial" panose="020B0604020202020204" pitchFamily="34" charset="0"/>
              </a:rPr>
              <a:t> volte il </a:t>
            </a:r>
            <a:r>
              <a:rPr lang="fr-BE" dirty="0" err="1">
                <a:solidFill>
                  <a:srgbClr val="000000"/>
                </a:solidFill>
                <a:cs typeface="Arial" panose="020B0604020202020204" pitchFamily="34" charset="0"/>
              </a:rPr>
              <a:t>fé</a:t>
            </a:r>
            <a:r>
              <a:rPr lang="fr-BE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BE" dirty="0" err="1">
                <a:solidFill>
                  <a:srgbClr val="000000"/>
                </a:solidFill>
                <a:cs typeface="Arial" panose="020B0604020202020204" pitchFamily="34" charset="0"/>
              </a:rPr>
              <a:t>girar</a:t>
            </a:r>
            <a:r>
              <a:rPr lang="fr-BE" dirty="0">
                <a:solidFill>
                  <a:srgbClr val="000000"/>
                </a:solidFill>
                <a:cs typeface="Arial" panose="020B0604020202020204" pitchFamily="34" charset="0"/>
              </a:rPr>
              <a:t> con tutte l’</a:t>
            </a:r>
            <a:r>
              <a:rPr lang="fr-BE" dirty="0" err="1">
                <a:solidFill>
                  <a:srgbClr val="000000"/>
                </a:solidFill>
                <a:cs typeface="Arial" panose="020B0604020202020204" pitchFamily="34" charset="0"/>
              </a:rPr>
              <a:t>acque</a:t>
            </a:r>
            <a:r>
              <a:rPr lang="fr-BE" dirty="0">
                <a:solidFill>
                  <a:srgbClr val="000000"/>
                </a:solidFill>
                <a:cs typeface="Arial" panose="020B0604020202020204" pitchFamily="34" charset="0"/>
              </a:rPr>
              <a:t>;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BE" dirty="0">
                <a:solidFill>
                  <a:srgbClr val="000000"/>
                </a:solidFill>
                <a:cs typeface="Arial" panose="020B0604020202020204" pitchFamily="34" charset="0"/>
              </a:rPr>
              <a:t>a la quarta </a:t>
            </a:r>
            <a:r>
              <a:rPr lang="fr-BE" dirty="0" err="1">
                <a:solidFill>
                  <a:srgbClr val="000000"/>
                </a:solidFill>
                <a:cs typeface="Arial" panose="020B0604020202020204" pitchFamily="34" charset="0"/>
              </a:rPr>
              <a:t>levar</a:t>
            </a:r>
            <a:r>
              <a:rPr lang="fr-BE" dirty="0">
                <a:solidFill>
                  <a:srgbClr val="000000"/>
                </a:solidFill>
                <a:cs typeface="Arial" panose="020B0604020202020204" pitchFamily="34" charset="0"/>
              </a:rPr>
              <a:t> la </a:t>
            </a:r>
            <a:r>
              <a:rPr lang="fr-BE" dirty="0" err="1">
                <a:solidFill>
                  <a:srgbClr val="000000"/>
                </a:solidFill>
                <a:cs typeface="Arial" panose="020B0604020202020204" pitchFamily="34" charset="0"/>
              </a:rPr>
              <a:t>poppa</a:t>
            </a:r>
            <a:r>
              <a:rPr lang="fr-BE" dirty="0">
                <a:solidFill>
                  <a:srgbClr val="000000"/>
                </a:solidFill>
                <a:cs typeface="Arial" panose="020B0604020202020204" pitchFamily="34" charset="0"/>
              </a:rPr>
              <a:t> in </a:t>
            </a:r>
            <a:r>
              <a:rPr lang="fr-BE" dirty="0" err="1">
                <a:solidFill>
                  <a:srgbClr val="000000"/>
                </a:solidFill>
                <a:cs typeface="Arial" panose="020B0604020202020204" pitchFamily="34" charset="0"/>
              </a:rPr>
              <a:t>suso</a:t>
            </a:r>
            <a:endParaRPr lang="fr-BE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BE" dirty="0">
                <a:solidFill>
                  <a:srgbClr val="000000"/>
                </a:solidFill>
                <a:cs typeface="Arial" panose="020B0604020202020204" pitchFamily="34" charset="0"/>
              </a:rPr>
              <a:t>e la </a:t>
            </a:r>
            <a:r>
              <a:rPr lang="fr-BE" dirty="0" err="1">
                <a:solidFill>
                  <a:srgbClr val="000000"/>
                </a:solidFill>
                <a:cs typeface="Arial" panose="020B0604020202020204" pitchFamily="34" charset="0"/>
              </a:rPr>
              <a:t>prora</a:t>
            </a:r>
            <a:r>
              <a:rPr lang="fr-BE" dirty="0">
                <a:solidFill>
                  <a:srgbClr val="000000"/>
                </a:solidFill>
                <a:cs typeface="Arial" panose="020B0604020202020204" pitchFamily="34" charset="0"/>
              </a:rPr>
              <a:t> ire in </a:t>
            </a:r>
            <a:r>
              <a:rPr lang="fr-BE" dirty="0" err="1">
                <a:solidFill>
                  <a:srgbClr val="000000"/>
                </a:solidFill>
                <a:cs typeface="Arial" panose="020B0604020202020204" pitchFamily="34" charset="0"/>
              </a:rPr>
              <a:t>giù</a:t>
            </a:r>
            <a:r>
              <a:rPr lang="fr-BE" dirty="0">
                <a:solidFill>
                  <a:srgbClr val="000000"/>
                </a:solidFill>
                <a:cs typeface="Arial" panose="020B0604020202020204" pitchFamily="34" charset="0"/>
              </a:rPr>
              <a:t>, com’ </a:t>
            </a:r>
            <a:r>
              <a:rPr lang="fr-BE" dirty="0" err="1">
                <a:solidFill>
                  <a:srgbClr val="000000"/>
                </a:solidFill>
                <a:cs typeface="Arial" panose="020B0604020202020204" pitchFamily="34" charset="0"/>
              </a:rPr>
              <a:t>altrui</a:t>
            </a:r>
            <a:r>
              <a:rPr lang="fr-BE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BE" dirty="0" err="1">
                <a:solidFill>
                  <a:srgbClr val="000000"/>
                </a:solidFill>
                <a:cs typeface="Arial" panose="020B0604020202020204" pitchFamily="34" charset="0"/>
              </a:rPr>
              <a:t>piacque</a:t>
            </a:r>
            <a:r>
              <a:rPr lang="fr-BE" dirty="0">
                <a:solidFill>
                  <a:srgbClr val="000000"/>
                </a:solidFill>
                <a:cs typeface="Arial" panose="020B0604020202020204" pitchFamily="34" charset="0"/>
              </a:rPr>
              <a:t>,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BE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BE" dirty="0" err="1">
                <a:solidFill>
                  <a:srgbClr val="000000"/>
                </a:solidFill>
                <a:cs typeface="Arial" panose="020B0604020202020204" pitchFamily="34" charset="0"/>
              </a:rPr>
              <a:t>infin</a:t>
            </a:r>
            <a:r>
              <a:rPr lang="fr-BE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BE" dirty="0" err="1">
                <a:solidFill>
                  <a:srgbClr val="000000"/>
                </a:solidFill>
                <a:cs typeface="Arial" panose="020B0604020202020204" pitchFamily="34" charset="0"/>
              </a:rPr>
              <a:t>che</a:t>
            </a:r>
            <a:r>
              <a:rPr lang="fr-BE" dirty="0">
                <a:solidFill>
                  <a:srgbClr val="000000"/>
                </a:solidFill>
                <a:cs typeface="Arial" panose="020B0604020202020204" pitchFamily="34" charset="0"/>
              </a:rPr>
              <a:t> ‘l </a:t>
            </a:r>
            <a:r>
              <a:rPr lang="fr-BE" dirty="0" err="1">
                <a:solidFill>
                  <a:srgbClr val="000000"/>
                </a:solidFill>
                <a:cs typeface="Arial" panose="020B0604020202020204" pitchFamily="34" charset="0"/>
              </a:rPr>
              <a:t>mar</a:t>
            </a:r>
            <a:r>
              <a:rPr lang="fr-BE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BE" dirty="0" err="1">
                <a:solidFill>
                  <a:srgbClr val="000000"/>
                </a:solidFill>
                <a:cs typeface="Arial" panose="020B0604020202020204" pitchFamily="34" charset="0"/>
              </a:rPr>
              <a:t>fu</a:t>
            </a:r>
            <a:r>
              <a:rPr lang="fr-BE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BE" dirty="0" err="1">
                <a:solidFill>
                  <a:srgbClr val="000000"/>
                </a:solidFill>
                <a:cs typeface="Arial" panose="020B0604020202020204" pitchFamily="34" charset="0"/>
              </a:rPr>
              <a:t>sovra</a:t>
            </a:r>
            <a:r>
              <a:rPr lang="fr-BE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BE" dirty="0" err="1">
                <a:solidFill>
                  <a:srgbClr val="000000"/>
                </a:solidFill>
                <a:cs typeface="Arial" panose="020B0604020202020204" pitchFamily="34" charset="0"/>
              </a:rPr>
              <a:t>noi</a:t>
            </a:r>
            <a:r>
              <a:rPr lang="fr-BE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BE" dirty="0" err="1">
                <a:solidFill>
                  <a:srgbClr val="000000"/>
                </a:solidFill>
                <a:cs typeface="Arial" panose="020B0604020202020204" pitchFamily="34" charset="0"/>
              </a:rPr>
              <a:t>richiuso</a:t>
            </a:r>
            <a:r>
              <a:rPr lang="fr-BE" dirty="0">
                <a:solidFill>
                  <a:srgbClr val="000000"/>
                </a:solidFill>
                <a:cs typeface="Arial" panose="020B0604020202020204" pitchFamily="34" charset="0"/>
              </a:rPr>
              <a:t>. »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BE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BE" dirty="0">
                <a:solidFill>
                  <a:srgbClr val="000000"/>
                </a:solidFill>
                <a:cs typeface="Arial" panose="020B0604020202020204" pitchFamily="34" charset="0"/>
              </a:rPr>
              <a:t>(Dante </a:t>
            </a:r>
            <a:r>
              <a:rPr lang="fr-BE" dirty="0" err="1">
                <a:solidFill>
                  <a:srgbClr val="000000"/>
                </a:solidFill>
                <a:cs typeface="Arial" panose="020B0604020202020204" pitchFamily="34" charset="0"/>
              </a:rPr>
              <a:t>Alighieri</a:t>
            </a:r>
            <a:r>
              <a:rPr lang="fr-BE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fr-BE" i="1" dirty="0">
                <a:solidFill>
                  <a:srgbClr val="000000"/>
                </a:solidFill>
                <a:cs typeface="Arial" panose="020B0604020202020204" pitchFamily="34" charset="0"/>
              </a:rPr>
              <a:t>L’</a:t>
            </a:r>
            <a:r>
              <a:rPr lang="fr-BE" i="1" dirty="0" err="1">
                <a:solidFill>
                  <a:srgbClr val="000000"/>
                </a:solidFill>
                <a:cs typeface="Arial" panose="020B0604020202020204" pitchFamily="34" charset="0"/>
              </a:rPr>
              <a:t>inferno</a:t>
            </a:r>
            <a:r>
              <a:rPr lang="fr-BE" i="1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fr-BE" dirty="0">
                <a:solidFill>
                  <a:srgbClr val="000000"/>
                </a:solidFill>
                <a:cs typeface="Arial" panose="020B0604020202020204" pitchFamily="34" charset="0"/>
              </a:rPr>
              <a:t>Canto XXVI, 112-142)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2564" y="5376781"/>
            <a:ext cx="208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Colonne di </a:t>
            </a:r>
            <a:r>
              <a:rPr lang="fr-FR" dirty="0" err="1" smtClean="0"/>
              <a:t>Ercole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922954" y="4216754"/>
            <a:ext cx="766921" cy="11199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92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2665" y="176922"/>
            <a:ext cx="9911166" cy="6744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algn="just">
              <a:lnSpc>
                <a:spcPct val="107000"/>
              </a:lnSpc>
              <a:spcAft>
                <a:spcPts val="0"/>
              </a:spcAft>
            </a:pP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“… 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misi me per l’alto mare aperto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just">
              <a:lnSpc>
                <a:spcPct val="107000"/>
              </a:lnSpc>
              <a:spcAft>
                <a:spcPts val="0"/>
              </a:spcAft>
            </a:pP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just">
              <a:lnSpc>
                <a:spcPct val="107000"/>
              </a:lnSpc>
              <a:spcAft>
                <a:spcPts val="0"/>
              </a:spcAft>
            </a:pP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questo sì, di questo sono sicuro, sono in grado di </a:t>
            </a:r>
            <a:r>
              <a:rPr lang="it-IT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spiegare 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1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Pikolo</a:t>
            </a:r>
            <a:r>
              <a:rPr lang="it-IT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distinguere perché ‘misi me’ non è ‘je me </a:t>
            </a:r>
            <a:r>
              <a:rPr lang="it-IT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’, è molto più forte e più audace, è un vincolo infranto, è scagliare se stesso al di là di una barriera, noi conosciamo bene questo impulso. […]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just">
              <a:lnSpc>
                <a:spcPct val="107000"/>
              </a:lnSpc>
              <a:spcAft>
                <a:spcPts val="0"/>
              </a:spcAft>
            </a:pP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Ecco, attento, </a:t>
            </a:r>
            <a:r>
              <a:rPr lang="it-IT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Pikolo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apri gli orecchi e la mente, ho bisogno che tu capisca.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just">
              <a:lnSpc>
                <a:spcPct val="107000"/>
              </a:lnSpc>
              <a:spcAft>
                <a:spcPts val="0"/>
              </a:spcAft>
            </a:pP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algn="just">
              <a:lnSpc>
                <a:spcPct val="107000"/>
              </a:lnSpc>
              <a:spcAft>
                <a:spcPts val="0"/>
              </a:spcAft>
            </a:pPr>
            <a:r>
              <a:rPr lang="it-IT" sz="1400" i="1" dirty="0" smtClean="0">
                <a:solidFill>
                  <a:srgbClr val="25252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Considerate </a:t>
            </a:r>
            <a:r>
              <a:rPr lang="it-IT" sz="1400" i="1" dirty="0">
                <a:solidFill>
                  <a:srgbClr val="25252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vostra semenza: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algn="just">
              <a:lnSpc>
                <a:spcPct val="107000"/>
              </a:lnSpc>
              <a:spcAft>
                <a:spcPts val="0"/>
              </a:spcAft>
            </a:pPr>
            <a:r>
              <a:rPr lang="it-IT" sz="1400" i="1" dirty="0">
                <a:solidFill>
                  <a:srgbClr val="25252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Fatti non foste a viver come bruti,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 algn="just">
              <a:lnSpc>
                <a:spcPct val="107000"/>
              </a:lnSpc>
              <a:spcAft>
                <a:spcPts val="0"/>
              </a:spcAft>
            </a:pPr>
            <a:r>
              <a:rPr lang="it-IT" sz="1400" i="1" dirty="0">
                <a:solidFill>
                  <a:srgbClr val="25252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 per seguir </a:t>
            </a:r>
            <a:r>
              <a:rPr lang="it-IT" sz="1400" i="1" dirty="0" err="1">
                <a:solidFill>
                  <a:srgbClr val="25252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virtute</a:t>
            </a:r>
            <a:r>
              <a:rPr lang="it-IT" sz="1400" i="1" dirty="0">
                <a:solidFill>
                  <a:srgbClr val="25252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conoscenza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just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just">
              <a:lnSpc>
                <a:spcPct val="107000"/>
              </a:lnSpc>
              <a:spcAft>
                <a:spcPts val="0"/>
              </a:spcAft>
            </a:pP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Come se anch’io lo sentissi per la prima volta: come uno squillo di tromba, come la voce di Dio. Per un momento </a:t>
            </a: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 dimenticato chi sono e dove sono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[…]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just">
              <a:lnSpc>
                <a:spcPct val="107000"/>
              </a:lnSpc>
              <a:spcAft>
                <a:spcPts val="0"/>
              </a:spcAft>
            </a:pP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[</a:t>
            </a:r>
            <a:r>
              <a:rPr lang="it-IT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Pikolo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ha ricevuto il messaggio, ha sentito che lo riguarda, che riguarda tutti gli uomini in travaglio e noi in specie” […]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just">
              <a:lnSpc>
                <a:spcPct val="107000"/>
              </a:lnSpc>
              <a:spcAft>
                <a:spcPts val="0"/>
              </a:spcAft>
            </a:pP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tardi, è tardi, siamo arrivati alla cucina, bisogna concludere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>
              <a:lnSpc>
                <a:spcPct val="107000"/>
              </a:lnSpc>
              <a:spcAft>
                <a:spcPts val="0"/>
              </a:spcAft>
            </a:pPr>
            <a:r>
              <a:rPr lang="fr-F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volte il </a:t>
            </a:r>
            <a:r>
              <a:rPr lang="fr-F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fé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girar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 tutte l’</a:t>
            </a:r>
            <a:r>
              <a:rPr lang="fr-F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acque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>
              <a:lnSpc>
                <a:spcPct val="107000"/>
              </a:lnSpc>
              <a:spcAft>
                <a:spcPts val="0"/>
              </a:spcAft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la quarta </a:t>
            </a:r>
            <a:r>
              <a:rPr lang="fr-F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levar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la </a:t>
            </a:r>
            <a:r>
              <a:rPr lang="fr-F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poppa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in </a:t>
            </a:r>
            <a:r>
              <a:rPr lang="fr-F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suso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>
              <a:lnSpc>
                <a:spcPct val="107000"/>
              </a:lnSpc>
              <a:spcAft>
                <a:spcPts val="0"/>
              </a:spcAft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la </a:t>
            </a:r>
            <a:r>
              <a:rPr lang="fr-F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prora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ire in </a:t>
            </a:r>
            <a:r>
              <a:rPr lang="fr-F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giù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com’altrui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piacque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just">
              <a:lnSpc>
                <a:spcPct val="107000"/>
              </a:lnSpc>
              <a:spcAft>
                <a:spcPts val="0"/>
              </a:spcAft>
            </a:pP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[…] qualcosa di gigantesco che io stesso ho visto soltanto, nell’intuizione di un attimo, </a:t>
            </a:r>
            <a:r>
              <a:rPr lang="it-IT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forse 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perché del 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nostro destino, del nostro esser oggi qui…’ </a:t>
            </a:r>
            <a:r>
              <a:rPr lang="it-IT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(Primo Levi, </a:t>
            </a:r>
            <a:r>
              <a:rPr lang="it-IT" sz="16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questo è un uomo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(1958), Torino, Einaudi, 1976, p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142-145)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just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8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9641" y="712921"/>
            <a:ext cx="1044491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Conclusione</a:t>
            </a:r>
            <a:endParaRPr lang="fr-FR" sz="2400" b="1" dirty="0" smtClean="0"/>
          </a:p>
          <a:p>
            <a:endParaRPr lang="fr-FR" sz="2400" b="1" dirty="0"/>
          </a:p>
          <a:p>
            <a:r>
              <a:rPr lang="fr-FR" dirty="0" err="1" smtClean="0"/>
              <a:t>Dromomania</a:t>
            </a:r>
            <a:r>
              <a:rPr lang="fr-FR" dirty="0" smtClean="0"/>
              <a:t> o </a:t>
            </a:r>
            <a:r>
              <a:rPr lang="fr-FR" dirty="0" err="1" smtClean="0"/>
              <a:t>gene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nomadismo</a:t>
            </a:r>
            <a:r>
              <a:rPr lang="fr-FR" dirty="0" smtClean="0"/>
              <a:t> </a:t>
            </a:r>
            <a:r>
              <a:rPr lang="fr-FR" dirty="0" smtClean="0"/>
              <a:t>?</a:t>
            </a:r>
          </a:p>
          <a:p>
            <a:r>
              <a:rPr lang="fr-FR" dirty="0"/>
              <a:t>« </a:t>
            </a:r>
            <a:r>
              <a:rPr lang="fr-FR" dirty="0" smtClean="0"/>
              <a:t>Nous </a:t>
            </a:r>
            <a:r>
              <a:rPr lang="fr-FR" dirty="0"/>
              <a:t>sommes tous des exilés au départ. L’exile est un droit et un devoir » </a:t>
            </a:r>
            <a:r>
              <a:rPr lang="fr-FR" dirty="0" smtClean="0"/>
              <a:t>(Ricœur, « Etranger moi-même ») 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839" t="48245" r="32369" b="40327"/>
          <a:stretch/>
        </p:blipFill>
        <p:spPr>
          <a:xfrm>
            <a:off x="1558003" y="2418532"/>
            <a:ext cx="7911462" cy="302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Nathalie\Mes documents\Mes images\anges\AngelusNov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6942" y="322287"/>
            <a:ext cx="3464586" cy="4265490"/>
          </a:xfrm>
          <a:prstGeom prst="rect">
            <a:avLst/>
          </a:prstGeom>
          <a:noFill/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487324" y="3577206"/>
            <a:ext cx="31025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BE" dirty="0"/>
              <a:t>Paul Klee, </a:t>
            </a:r>
            <a:r>
              <a:rPr lang="fr-BE" i="1" dirty="0" err="1"/>
              <a:t>Angelus</a:t>
            </a:r>
            <a:r>
              <a:rPr lang="fr-BE" i="1" dirty="0"/>
              <a:t> </a:t>
            </a:r>
            <a:r>
              <a:rPr lang="fr-BE" i="1" dirty="0" err="1" smtClean="0"/>
              <a:t>Novus</a:t>
            </a:r>
            <a:r>
              <a:rPr lang="fr-BE" dirty="0" smtClean="0"/>
              <a:t>, 1920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942615" y="478972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it-IT" i="1" dirty="0">
                <a:solidFill>
                  <a:srgbClr val="0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L’Angelus Novus </a:t>
            </a:r>
            <a:r>
              <a:rPr lang="it-IT" dirty="0">
                <a:solidFill>
                  <a:srgbClr val="0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di Paul Klee, riletto da Benjamin, che condannato a contemplare le rovine del passato, volta le spalle all’avvenire.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077" y="804985"/>
            <a:ext cx="88758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it-IT" dirty="0" smtClean="0"/>
              <a:t>« </a:t>
            </a:r>
            <a:r>
              <a:rPr lang="it-IT" i="1" dirty="0" smtClean="0"/>
              <a:t>Non </a:t>
            </a:r>
            <a:r>
              <a:rPr lang="it-IT" i="1" dirty="0"/>
              <a:t>opprimerai lo straniero: anche voi conoscete la vita dello straniero, </a:t>
            </a:r>
            <a:endParaRPr lang="it-IT" i="1" dirty="0" smtClean="0"/>
          </a:p>
          <a:p>
            <a:r>
              <a:rPr lang="it-IT" i="1" dirty="0" smtClean="0"/>
              <a:t>perché </a:t>
            </a:r>
            <a:r>
              <a:rPr lang="it-IT" i="1" dirty="0"/>
              <a:t>siete stati stranieri nel paese d’Egitto</a:t>
            </a:r>
            <a:r>
              <a:rPr lang="it-IT" dirty="0"/>
              <a:t>» (Esodo 23</a:t>
            </a:r>
            <a:r>
              <a:rPr lang="it-IT" dirty="0" smtClean="0"/>
              <a:t>, 9).</a:t>
            </a:r>
          </a:p>
          <a:p>
            <a:r>
              <a:rPr lang="it-IT" dirty="0" smtClean="0"/>
              <a:t>(Paul </a:t>
            </a:r>
            <a:r>
              <a:rPr lang="it-IT" dirty="0" err="1" smtClean="0"/>
              <a:t>Ricoeur</a:t>
            </a:r>
            <a:r>
              <a:rPr lang="it-IT" dirty="0" smtClean="0"/>
              <a:t>, « Straniero, io stesso», 1993)</a:t>
            </a:r>
          </a:p>
          <a:p>
            <a:endParaRPr lang="it-IT" dirty="0"/>
          </a:p>
          <a:p>
            <a:r>
              <a:rPr lang="fr-BE" dirty="0" smtClean="0"/>
              <a:t>«</a:t>
            </a:r>
            <a:r>
              <a:rPr lang="fr-BE" dirty="0"/>
              <a:t> Al </a:t>
            </a:r>
            <a:r>
              <a:rPr lang="fr-BE" dirty="0" err="1"/>
              <a:t>mito</a:t>
            </a:r>
            <a:r>
              <a:rPr lang="fr-BE" dirty="0"/>
              <a:t> di </a:t>
            </a:r>
            <a:r>
              <a:rPr lang="fr-BE" b="1" dirty="0" err="1"/>
              <a:t>Ulisse</a:t>
            </a:r>
            <a:r>
              <a:rPr lang="fr-BE" dirty="0"/>
              <a:t> </a:t>
            </a:r>
            <a:r>
              <a:rPr lang="fr-BE" dirty="0" err="1"/>
              <a:t>che</a:t>
            </a:r>
            <a:r>
              <a:rPr lang="fr-BE" dirty="0"/>
              <a:t> </a:t>
            </a:r>
            <a:r>
              <a:rPr lang="fr-BE" dirty="0" err="1"/>
              <a:t>ritorna</a:t>
            </a:r>
            <a:r>
              <a:rPr lang="fr-BE" dirty="0"/>
              <a:t> ad </a:t>
            </a:r>
            <a:r>
              <a:rPr lang="fr-BE" dirty="0" err="1"/>
              <a:t>Itaca</a:t>
            </a:r>
            <a:r>
              <a:rPr lang="fr-BE" dirty="0"/>
              <a:t> </a:t>
            </a:r>
            <a:r>
              <a:rPr lang="fr-BE" dirty="0" err="1"/>
              <a:t>vorremmo</a:t>
            </a:r>
            <a:r>
              <a:rPr lang="fr-BE" dirty="0"/>
              <a:t> </a:t>
            </a:r>
            <a:r>
              <a:rPr lang="fr-BE" dirty="0" err="1" smtClean="0"/>
              <a:t>contrapporre</a:t>
            </a:r>
            <a:r>
              <a:rPr lang="fr-BE" dirty="0" smtClean="0"/>
              <a:t> </a:t>
            </a:r>
            <a:r>
              <a:rPr lang="fr-BE" dirty="0"/>
              <a:t>la </a:t>
            </a:r>
            <a:r>
              <a:rPr lang="fr-BE" dirty="0" err="1"/>
              <a:t>storia</a:t>
            </a:r>
            <a:r>
              <a:rPr lang="fr-BE" dirty="0"/>
              <a:t> di </a:t>
            </a:r>
            <a:r>
              <a:rPr lang="fr-BE" b="1" dirty="0"/>
              <a:t>Abramo</a:t>
            </a:r>
            <a:r>
              <a:rPr lang="fr-BE" dirty="0"/>
              <a:t> </a:t>
            </a:r>
            <a:endParaRPr lang="fr-BE" dirty="0" smtClean="0"/>
          </a:p>
          <a:p>
            <a:r>
              <a:rPr lang="fr-BE" dirty="0" err="1" smtClean="0"/>
              <a:t>che</a:t>
            </a:r>
            <a:r>
              <a:rPr lang="fr-BE" dirty="0" smtClean="0"/>
              <a:t> </a:t>
            </a:r>
            <a:r>
              <a:rPr lang="fr-BE" dirty="0" err="1"/>
              <a:t>lascia</a:t>
            </a:r>
            <a:r>
              <a:rPr lang="fr-BE" dirty="0"/>
              <a:t> per </a:t>
            </a:r>
            <a:r>
              <a:rPr lang="fr-BE" dirty="0" err="1" smtClean="0"/>
              <a:t>sempre</a:t>
            </a:r>
            <a:r>
              <a:rPr lang="fr-BE" dirty="0" smtClean="0"/>
              <a:t> </a:t>
            </a:r>
            <a:r>
              <a:rPr lang="fr-BE" dirty="0"/>
              <a:t>la sua </a:t>
            </a:r>
            <a:r>
              <a:rPr lang="fr-BE" dirty="0" err="1"/>
              <a:t>patria</a:t>
            </a:r>
            <a:r>
              <a:rPr lang="fr-BE" dirty="0"/>
              <a:t> per </a:t>
            </a:r>
            <a:r>
              <a:rPr lang="fr-BE" dirty="0" err="1"/>
              <a:t>una</a:t>
            </a:r>
            <a:r>
              <a:rPr lang="fr-BE" dirty="0"/>
              <a:t> terra </a:t>
            </a:r>
            <a:r>
              <a:rPr lang="fr-BE" dirty="0" err="1"/>
              <a:t>ancora</a:t>
            </a:r>
            <a:r>
              <a:rPr lang="fr-BE" dirty="0"/>
              <a:t> </a:t>
            </a:r>
            <a:r>
              <a:rPr lang="fr-BE" dirty="0" err="1" smtClean="0"/>
              <a:t>sconosciuta</a:t>
            </a:r>
            <a:r>
              <a:rPr lang="fr-BE" dirty="0" smtClean="0"/>
              <a:t> </a:t>
            </a:r>
            <a:r>
              <a:rPr lang="fr-BE" dirty="0"/>
              <a:t>e </a:t>
            </a:r>
            <a:r>
              <a:rPr lang="fr-BE" dirty="0" err="1"/>
              <a:t>proibisce</a:t>
            </a:r>
            <a:r>
              <a:rPr lang="fr-BE" dirty="0"/>
              <a:t> al </a:t>
            </a:r>
            <a:endParaRPr lang="fr-BE" dirty="0" smtClean="0"/>
          </a:p>
          <a:p>
            <a:r>
              <a:rPr lang="fr-BE" dirty="0" err="1" smtClean="0"/>
              <a:t>suo</a:t>
            </a:r>
            <a:r>
              <a:rPr lang="fr-BE" dirty="0" smtClean="0"/>
              <a:t> </a:t>
            </a:r>
            <a:r>
              <a:rPr lang="fr-BE" dirty="0" err="1"/>
              <a:t>servo</a:t>
            </a:r>
            <a:r>
              <a:rPr lang="fr-BE" dirty="0"/>
              <a:t> di </a:t>
            </a:r>
            <a:r>
              <a:rPr lang="fr-BE" dirty="0" err="1"/>
              <a:t>ricondurre</a:t>
            </a:r>
            <a:r>
              <a:rPr lang="fr-BE" dirty="0"/>
              <a:t> </a:t>
            </a:r>
            <a:r>
              <a:rPr lang="fr-BE" dirty="0" err="1"/>
              <a:t>perfino</a:t>
            </a:r>
            <a:r>
              <a:rPr lang="fr-BE" dirty="0"/>
              <a:t> </a:t>
            </a:r>
            <a:r>
              <a:rPr lang="fr-BE" dirty="0" err="1"/>
              <a:t>suo</a:t>
            </a:r>
            <a:r>
              <a:rPr lang="fr-BE" dirty="0"/>
              <a:t> </a:t>
            </a:r>
            <a:r>
              <a:rPr lang="fr-BE" dirty="0" err="1"/>
              <a:t>figlio</a:t>
            </a:r>
            <a:r>
              <a:rPr lang="fr-BE" dirty="0"/>
              <a:t> </a:t>
            </a:r>
            <a:r>
              <a:rPr lang="fr-BE" dirty="0" smtClean="0"/>
              <a:t>a </a:t>
            </a:r>
            <a:r>
              <a:rPr lang="fr-BE" dirty="0"/>
              <a:t>quel </a:t>
            </a:r>
            <a:r>
              <a:rPr lang="fr-BE" dirty="0" err="1"/>
              <a:t>punto</a:t>
            </a:r>
            <a:r>
              <a:rPr lang="fr-BE" dirty="0"/>
              <a:t> di </a:t>
            </a:r>
            <a:r>
              <a:rPr lang="fr-BE" dirty="0" err="1"/>
              <a:t>partenza</a:t>
            </a:r>
            <a:r>
              <a:rPr lang="fr-BE" dirty="0"/>
              <a:t> »</a:t>
            </a:r>
          </a:p>
          <a:p>
            <a:r>
              <a:rPr lang="fr-BE" dirty="0"/>
              <a:t>(</a:t>
            </a:r>
            <a:r>
              <a:rPr lang="fr-BE" dirty="0" smtClean="0"/>
              <a:t>Emmanuel Levinas, « La </a:t>
            </a:r>
            <a:r>
              <a:rPr lang="fr-BE" dirty="0" err="1" smtClean="0"/>
              <a:t>traccia</a:t>
            </a:r>
            <a:r>
              <a:rPr lang="fr-BE" dirty="0" smtClean="0"/>
              <a:t> </a:t>
            </a:r>
            <a:r>
              <a:rPr lang="fr-BE" dirty="0" err="1" smtClean="0"/>
              <a:t>dell’altro</a:t>
            </a:r>
            <a:r>
              <a:rPr lang="fr-BE" dirty="0" smtClean="0"/>
              <a:t> », 1963)</a:t>
            </a:r>
          </a:p>
          <a:p>
            <a:endParaRPr lang="fr-BE" dirty="0"/>
          </a:p>
          <a:p>
            <a:r>
              <a:rPr lang="it-IT" b="1" dirty="0" smtClean="0"/>
              <a:t>Ulisse omerico </a:t>
            </a:r>
            <a:r>
              <a:rPr lang="it-IT" dirty="0" smtClean="0"/>
              <a:t>: « navigatore di povero cabotaggio» </a:t>
            </a:r>
          </a:p>
          <a:p>
            <a:r>
              <a:rPr lang="it-IT" i="1" dirty="0" smtClean="0"/>
              <a:t>vs</a:t>
            </a:r>
          </a:p>
          <a:p>
            <a:r>
              <a:rPr lang="it-IT" b="1" dirty="0" smtClean="0"/>
              <a:t>Ulisse dantesco </a:t>
            </a:r>
            <a:r>
              <a:rPr lang="it-IT" dirty="0" smtClean="0"/>
              <a:t>: «Il </a:t>
            </a:r>
            <a:r>
              <a:rPr lang="it-IT" dirty="0"/>
              <a:t>mare, come ogni libertà, contiene in sé il rischio </a:t>
            </a:r>
            <a:endParaRPr lang="it-IT" dirty="0" smtClean="0"/>
          </a:p>
          <a:p>
            <a:r>
              <a:rPr lang="it-IT" dirty="0" smtClean="0"/>
              <a:t>del nichilismo e </a:t>
            </a:r>
            <a:r>
              <a:rPr lang="it-IT" dirty="0"/>
              <a:t>l’oceano </a:t>
            </a:r>
            <a:r>
              <a:rPr lang="it-IT" dirty="0" smtClean="0"/>
              <a:t>è </a:t>
            </a:r>
            <a:r>
              <a:rPr lang="it-IT" dirty="0"/>
              <a:t>il momento in cui il mare perde la misura » </a:t>
            </a:r>
            <a:endParaRPr lang="it-IT" dirty="0" smtClean="0"/>
          </a:p>
          <a:p>
            <a:r>
              <a:rPr lang="it-IT" dirty="0" smtClean="0"/>
              <a:t>(Franco Cassano, </a:t>
            </a:r>
            <a:r>
              <a:rPr lang="it-IT" i="1" dirty="0" smtClean="0"/>
              <a:t>Il pensiero meridiano</a:t>
            </a:r>
            <a:r>
              <a:rPr lang="it-IT" dirty="0" smtClean="0"/>
              <a:t>, 2015)</a:t>
            </a:r>
            <a:endParaRPr lang="en-US" dirty="0"/>
          </a:p>
          <a:p>
            <a:endParaRPr lang="fr-BE" dirty="0"/>
          </a:p>
          <a:p>
            <a:endParaRPr lang="en-US" dirty="0"/>
          </a:p>
        </p:txBody>
      </p:sp>
      <p:pic>
        <p:nvPicPr>
          <p:cNvPr id="3" name="Picture 2" descr="https://upload.wikimedia.org/wikipedia/commons/5/5a/Inf._26%2C_Anonimo_fiorentino%2C_Il_naufragio_della_nave_di_Ulisse%2C_1390-1400_ca.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763698" y="1788551"/>
            <a:ext cx="2545164" cy="381774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3"/>
          <p:cNvSpPr/>
          <p:nvPr/>
        </p:nvSpPr>
        <p:spPr>
          <a:xfrm>
            <a:off x="5394737" y="5669696"/>
            <a:ext cx="6882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 err="1">
                <a:solidFill>
                  <a:srgbClr val="252525"/>
                </a:solidFill>
                <a:ea typeface="Calibri" pitchFamily="34"/>
                <a:cs typeface="Arial" panose="020B0604020202020204" pitchFamily="34" charset="0"/>
              </a:rPr>
              <a:t>Anonimo</a:t>
            </a:r>
            <a:r>
              <a:rPr lang="en-US" dirty="0">
                <a:solidFill>
                  <a:srgbClr val="252525"/>
                </a:solidFill>
                <a:ea typeface="Calibri" pitchFamily="34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ea typeface="Calibri" pitchFamily="34"/>
                <a:cs typeface="Arial" panose="020B0604020202020204" pitchFamily="34" charset="0"/>
              </a:rPr>
              <a:t>fiorentino</a:t>
            </a:r>
            <a:r>
              <a:rPr lang="en-US" dirty="0">
                <a:solidFill>
                  <a:srgbClr val="252525"/>
                </a:solidFill>
                <a:ea typeface="Calibri" pitchFamily="34"/>
                <a:cs typeface="Arial" panose="020B0604020202020204" pitchFamily="34" charset="0"/>
              </a:rPr>
              <a:t>, </a:t>
            </a:r>
            <a:r>
              <a:rPr lang="en-US" i="1" dirty="0">
                <a:solidFill>
                  <a:srgbClr val="252525"/>
                </a:solidFill>
                <a:ea typeface="Calibri" pitchFamily="34"/>
                <a:cs typeface="Arial" panose="020B0604020202020204" pitchFamily="34" charset="0"/>
              </a:rPr>
              <a:t>Il </a:t>
            </a:r>
            <a:r>
              <a:rPr lang="en-US" i="1" dirty="0" err="1">
                <a:solidFill>
                  <a:srgbClr val="252525"/>
                </a:solidFill>
                <a:ea typeface="Calibri" pitchFamily="34"/>
                <a:cs typeface="Arial" panose="020B0604020202020204" pitchFamily="34" charset="0"/>
              </a:rPr>
              <a:t>naufragio</a:t>
            </a:r>
            <a:r>
              <a:rPr lang="en-US" i="1" dirty="0">
                <a:solidFill>
                  <a:srgbClr val="252525"/>
                </a:solidFill>
                <a:ea typeface="Calibri" pitchFamily="34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252525"/>
                </a:solidFill>
                <a:ea typeface="Calibri" pitchFamily="34"/>
                <a:cs typeface="Arial" panose="020B0604020202020204" pitchFamily="34" charset="0"/>
              </a:rPr>
              <a:t>della</a:t>
            </a:r>
            <a:r>
              <a:rPr lang="en-US" i="1" dirty="0">
                <a:solidFill>
                  <a:srgbClr val="252525"/>
                </a:solidFill>
                <a:ea typeface="Calibri" pitchFamily="34"/>
                <a:cs typeface="Arial" panose="020B0604020202020204" pitchFamily="34" charset="0"/>
              </a:rPr>
              <a:t> nave di </a:t>
            </a:r>
            <a:r>
              <a:rPr lang="en-US" i="1" dirty="0" err="1">
                <a:solidFill>
                  <a:srgbClr val="252525"/>
                </a:solidFill>
                <a:ea typeface="Calibri" pitchFamily="34"/>
                <a:cs typeface="Arial" panose="020B0604020202020204" pitchFamily="34" charset="0"/>
              </a:rPr>
              <a:t>Ulisse</a:t>
            </a:r>
            <a:r>
              <a:rPr lang="en-US" dirty="0">
                <a:solidFill>
                  <a:srgbClr val="000000"/>
                </a:solidFill>
                <a:ea typeface="Calibri" pitchFamily="34"/>
                <a:cs typeface="Arial" panose="020B0604020202020204" pitchFamily="34" charset="0"/>
              </a:rPr>
              <a:t> (1390-1400)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9573" y="279923"/>
            <a:ext cx="1819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/>
              <a:t>Introduzione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82652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DdfeodD7Ht4/VqO8shXcHwI/AAAAAAAADQc/T3XOjgXSmOA/s1600/the-fall-and-the-expulsion-from-parad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18" y="951810"/>
            <a:ext cx="5717137" cy="431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33018" y="5435080"/>
            <a:ext cx="60205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Fratelli</a:t>
            </a:r>
            <a:r>
              <a:rPr lang="fr-FR" dirty="0"/>
              <a:t> Limbourg, « Adamo </a:t>
            </a:r>
            <a:r>
              <a:rPr lang="fr-FR" dirty="0" err="1"/>
              <a:t>ed</a:t>
            </a:r>
            <a:r>
              <a:rPr lang="fr-FR" dirty="0"/>
              <a:t> Eva </a:t>
            </a:r>
            <a:r>
              <a:rPr lang="fr-FR" dirty="0" err="1"/>
              <a:t>espulsi</a:t>
            </a:r>
            <a:r>
              <a:rPr lang="fr-FR" dirty="0"/>
              <a:t> dal </a:t>
            </a:r>
            <a:r>
              <a:rPr lang="fr-FR" dirty="0" err="1"/>
              <a:t>Paradiso</a:t>
            </a:r>
            <a:r>
              <a:rPr lang="fr-FR" dirty="0"/>
              <a:t> », </a:t>
            </a:r>
          </a:p>
          <a:p>
            <a:r>
              <a:rPr lang="fr-FR" i="1" dirty="0"/>
              <a:t>Les Très Riches Heures du duc de Berry</a:t>
            </a:r>
            <a:r>
              <a:rPr lang="fr-FR" dirty="0"/>
              <a:t>, </a:t>
            </a:r>
            <a:r>
              <a:rPr lang="fr-FR" dirty="0" err="1"/>
              <a:t>miniatura</a:t>
            </a:r>
            <a:r>
              <a:rPr lang="fr-FR" dirty="0"/>
              <a:t>, 29 x 21 cm, </a:t>
            </a:r>
          </a:p>
          <a:p>
            <a:r>
              <a:rPr lang="fr-FR" dirty="0"/>
              <a:t>1411-1416, Chantilly, </a:t>
            </a:r>
            <a:r>
              <a:rPr lang="fr-FR" dirty="0" err="1"/>
              <a:t>Museo</a:t>
            </a:r>
            <a:r>
              <a:rPr lang="fr-FR" dirty="0"/>
              <a:t> Condé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27148" y="324740"/>
            <a:ext cx="5258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/>
              <a:t>1. La </a:t>
            </a:r>
            <a:r>
              <a:rPr lang="fr-BE" sz="2400" b="1" dirty="0" err="1"/>
              <a:t>costellazione</a:t>
            </a:r>
            <a:r>
              <a:rPr lang="fr-BE" sz="2400" b="1" dirty="0"/>
              <a:t> </a:t>
            </a:r>
            <a:r>
              <a:rPr lang="fr-BE" sz="2400" b="1" dirty="0" err="1"/>
              <a:t>semantica</a:t>
            </a:r>
            <a:r>
              <a:rPr lang="fr-BE" sz="2400" b="1" dirty="0"/>
              <a:t> </a:t>
            </a:r>
            <a:r>
              <a:rPr lang="fr-BE" sz="2400" b="1" dirty="0" err="1"/>
              <a:t>della</a:t>
            </a:r>
            <a:r>
              <a:rPr lang="fr-BE" sz="2400" b="1" dirty="0"/>
              <a:t> </a:t>
            </a:r>
            <a:r>
              <a:rPr lang="fr-BE" sz="2400" b="1" dirty="0" err="1"/>
              <a:t>fuga</a:t>
            </a:r>
            <a:r>
              <a:rPr lang="fr-BE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160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ésultat de recherche d'images pour &quot;beato angelico annunciazione&quot;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08521" y="674576"/>
            <a:ext cx="5412272" cy="432919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 descr="Résultat de recherche d'images pour &quot;giovanni di paolo annunciazion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00" y="646331"/>
            <a:ext cx="5105029" cy="438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24700" y="4869017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900" dirty="0">
              <a:solidFill>
                <a:srgbClr val="363636"/>
              </a:solidFill>
              <a:latin typeface="inheri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87479" y="50781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Giovanni di Paolo, </a:t>
            </a:r>
            <a:r>
              <a:rPr lang="en-US" i="1" dirty="0" err="1"/>
              <a:t>Annunciazione</a:t>
            </a:r>
            <a:r>
              <a:rPr lang="en-US" i="1" dirty="0"/>
              <a:t> </a:t>
            </a:r>
            <a:r>
              <a:rPr lang="en-US" i="1" dirty="0" err="1"/>
              <a:t>ed</a:t>
            </a:r>
            <a:r>
              <a:rPr lang="en-US" i="1" dirty="0"/>
              <a:t> </a:t>
            </a:r>
            <a:r>
              <a:rPr lang="en-US" i="1" dirty="0" err="1"/>
              <a:t>Espulsione</a:t>
            </a:r>
            <a:r>
              <a:rPr lang="en-US" i="1" dirty="0"/>
              <a:t> dal Paradiso, </a:t>
            </a:r>
            <a:r>
              <a:rPr lang="en-US" dirty="0"/>
              <a:t>tempera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legno</a:t>
            </a:r>
            <a:r>
              <a:rPr lang="en-US" i="1" dirty="0"/>
              <a:t>,</a:t>
            </a:r>
            <a:r>
              <a:rPr lang="en-US" dirty="0"/>
              <a:t> 40 x 46,4 cm, 1435, </a:t>
            </a:r>
            <a:r>
              <a:rPr lang="en-US" dirty="0" err="1"/>
              <a:t>collezione</a:t>
            </a:r>
            <a:r>
              <a:rPr lang="en-US" dirty="0"/>
              <a:t> Samuel Kress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6674" y="5086091"/>
            <a:ext cx="5840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Beato</a:t>
            </a:r>
            <a:r>
              <a:rPr lang="fr-FR" dirty="0"/>
              <a:t> Angelico, </a:t>
            </a:r>
            <a:r>
              <a:rPr lang="fr-FR" i="1" dirty="0" err="1"/>
              <a:t>Annunciazione</a:t>
            </a:r>
            <a:r>
              <a:rPr lang="fr-FR" i="1" dirty="0"/>
              <a:t> </a:t>
            </a:r>
            <a:r>
              <a:rPr lang="fr-FR" i="1" dirty="0" err="1"/>
              <a:t>ed</a:t>
            </a:r>
            <a:r>
              <a:rPr lang="fr-FR" i="1" dirty="0"/>
              <a:t> </a:t>
            </a:r>
            <a:r>
              <a:rPr lang="fr-FR" i="1" dirty="0" err="1"/>
              <a:t>Espulsione</a:t>
            </a:r>
            <a:r>
              <a:rPr lang="fr-FR" i="1" dirty="0"/>
              <a:t> dal </a:t>
            </a:r>
            <a:r>
              <a:rPr lang="fr-FR" i="1" dirty="0" err="1"/>
              <a:t>Paradiso</a:t>
            </a:r>
            <a:r>
              <a:rPr lang="fr-FR" dirty="0"/>
              <a:t>, </a:t>
            </a:r>
          </a:p>
          <a:p>
            <a:r>
              <a:rPr lang="fr-FR" dirty="0"/>
              <a:t>(Firenze, San Domenico), Madrid, Prado, 154 x </a:t>
            </a:r>
            <a:r>
              <a:rPr lang="fr-FR" dirty="0" smtClean="0"/>
              <a:t>194 cm</a:t>
            </a:r>
            <a:r>
              <a:rPr lang="fr-FR" dirty="0"/>
              <a:t>, 1435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55631" y="276999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ESPULSIONE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06154" y="276999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FUGA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3047" y="2679385"/>
            <a:ext cx="8648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BE" dirty="0"/>
          </a:p>
        </p:txBody>
      </p:sp>
      <p:sp>
        <p:nvSpPr>
          <p:cNvPr id="3" name="Rectangle 2"/>
          <p:cNvSpPr/>
          <p:nvPr/>
        </p:nvSpPr>
        <p:spPr>
          <a:xfrm>
            <a:off x="1751307" y="4834135"/>
            <a:ext cx="8017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>
                <a:solidFill>
                  <a:srgbClr val="000000"/>
                </a:solidFill>
              </a:rPr>
              <a:t>Marc Chagall. </a:t>
            </a:r>
            <a:r>
              <a:rPr lang="fr-CH" i="1" dirty="0" smtClean="0">
                <a:solidFill>
                  <a:srgbClr val="000000"/>
                </a:solidFill>
              </a:rPr>
              <a:t>L’</a:t>
            </a:r>
            <a:r>
              <a:rPr lang="fr-CH" i="1" dirty="0" err="1" smtClean="0">
                <a:solidFill>
                  <a:srgbClr val="000000"/>
                </a:solidFill>
              </a:rPr>
              <a:t>Esodo</a:t>
            </a:r>
            <a:r>
              <a:rPr lang="fr-CH" dirty="0" smtClean="0">
                <a:solidFill>
                  <a:srgbClr val="000000"/>
                </a:solidFill>
              </a:rPr>
              <a:t>, </a:t>
            </a:r>
            <a:r>
              <a:rPr lang="fr-CH" dirty="0">
                <a:solidFill>
                  <a:srgbClr val="000000"/>
                </a:solidFill>
              </a:rPr>
              <a:t>1952-1966, 130 x 162,3 cm, </a:t>
            </a:r>
            <a:r>
              <a:rPr lang="fr-CH" dirty="0" smtClean="0">
                <a:solidFill>
                  <a:srgbClr val="000000"/>
                </a:solidFill>
              </a:rPr>
              <a:t>o/t di lino, Paris,</a:t>
            </a:r>
            <a:r>
              <a:rPr lang="fr-CH" dirty="0">
                <a:solidFill>
                  <a:srgbClr val="000000"/>
                </a:solidFill>
              </a:rPr>
              <a:t> Centre Georges </a:t>
            </a:r>
            <a:r>
              <a:rPr lang="fr-CH" dirty="0" smtClean="0">
                <a:solidFill>
                  <a:srgbClr val="000000"/>
                </a:solidFill>
              </a:rPr>
              <a:t>Pompidou </a:t>
            </a:r>
            <a:endParaRPr lang="en-US" dirty="0"/>
          </a:p>
        </p:txBody>
      </p:sp>
      <p:pic>
        <p:nvPicPr>
          <p:cNvPr id="1028" name="Picture 4" descr="Résultat de recherche d'images pour &quot;exode chagall pompidou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1"/>
          <a:stretch/>
        </p:blipFill>
        <p:spPr bwMode="auto">
          <a:xfrm>
            <a:off x="2680678" y="892741"/>
            <a:ext cx="4619150" cy="366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42585" y="382843"/>
            <a:ext cx="860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ESODO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55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The Abduction of Europa, Jean-François de Tro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81" y="1205970"/>
            <a:ext cx="4958286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1358685" y="3783557"/>
            <a:ext cx="3571875" cy="381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172588" y="2393013"/>
            <a:ext cx="2670633" cy="142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5172" y="53009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Jean François de Troy, </a:t>
            </a:r>
            <a:r>
              <a:rPr lang="en-US" i="1" dirty="0"/>
              <a:t>Il </a:t>
            </a:r>
            <a:r>
              <a:rPr lang="en-US" i="1" dirty="0" err="1"/>
              <a:t>ratto</a:t>
            </a:r>
            <a:r>
              <a:rPr lang="en-US" i="1" dirty="0"/>
              <a:t> </a:t>
            </a:r>
            <a:r>
              <a:rPr lang="en-US" i="1" dirty="0" err="1"/>
              <a:t>d’Europa</a:t>
            </a:r>
            <a:r>
              <a:rPr lang="en-US" dirty="0"/>
              <a:t>, </a:t>
            </a:r>
            <a:r>
              <a:rPr lang="en-US" dirty="0" smtClean="0"/>
              <a:t>o/t, </a:t>
            </a:r>
            <a:r>
              <a:rPr lang="en-US" dirty="0"/>
              <a:t>Chester Dale Fund. National Gallery of Art, Washington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804676" y="150525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 Inde </a:t>
            </a:r>
            <a:r>
              <a:rPr lang="it-IT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abit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ulterius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mediique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it-IT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aequora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ponti</a:t>
            </a:r>
          </a:p>
          <a:p>
            <a:pPr algn="just"/>
            <a:r>
              <a:rPr lang="it-IT" dirty="0" err="1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it-IT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ert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praedam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;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pavet haec litusque ablata relictum</a:t>
            </a:r>
          </a:p>
          <a:p>
            <a:pPr algn="just"/>
            <a:r>
              <a:rPr lang="it-IT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respicit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et dextra cornum tenet, altera dorso</a:t>
            </a:r>
          </a:p>
          <a:p>
            <a:pPr algn="just"/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imposita est ; tremulae sinuantur flamine vestes</a:t>
            </a:r>
          </a:p>
          <a:p>
            <a:pPr algn="just"/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B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dirty="0"/>
              <a:t>P</a:t>
            </a:r>
            <a:r>
              <a:rPr lang="it-IT" dirty="0" smtClean="0"/>
              <a:t>oi </a:t>
            </a:r>
            <a:r>
              <a:rPr lang="it-IT" dirty="0"/>
              <a:t>va avanti e si porta la preda in mezzo </a:t>
            </a:r>
            <a:endParaRPr lang="it-IT" dirty="0" smtClean="0"/>
          </a:p>
          <a:p>
            <a:pPr algn="just"/>
            <a:r>
              <a:rPr lang="en-US" dirty="0"/>
              <a:t>al </a:t>
            </a:r>
            <a:r>
              <a:rPr lang="en-US" dirty="0" smtClean="0"/>
              <a:t>mare</a:t>
            </a:r>
            <a:r>
              <a:rPr lang="en-US" dirty="0"/>
              <a:t> </a:t>
            </a:r>
            <a:r>
              <a:rPr lang="en-US" dirty="0" smtClean="0"/>
              <a:t>; l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ei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guarda terrorizzata la spiaggia</a:t>
            </a:r>
            <a:endParaRPr lang="fr-B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che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si allontana, e tiene con la destra un corno:</a:t>
            </a:r>
            <a:endParaRPr lang="fr-B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l’altra mano sta sulla groppa e le vesti tremando si gonfiano al vento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.»</a:t>
            </a:r>
            <a:endParaRPr lang="fr-B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(Ovidio, «Il ratto di Europa», </a:t>
            </a: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Metamorfosi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 II, vv. 872 -875 (trad. di G. Paduano)</a:t>
            </a:r>
            <a:endParaRPr lang="fr-B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2363" y="605096"/>
            <a:ext cx="815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/>
              <a:t>RATTO</a:t>
            </a:r>
          </a:p>
        </p:txBody>
      </p:sp>
    </p:spTree>
    <p:extLst>
      <p:ext uri="{BB962C8B-B14F-4D97-AF65-F5344CB8AC3E}">
        <p14:creationId xmlns:p14="http://schemas.microsoft.com/office/powerpoint/2010/main" val="23931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5918" y="147218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Jacques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Fontanille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espaces subjectifs. Introduction à la sémiotique de l’observateur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1989</a:t>
            </a:r>
            <a:endParaRPr lang="en-US" sz="1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77372" y="1230044"/>
            <a:ext cx="4603262" cy="78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9282" y="3374379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Alexis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condition de l’exilé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2015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378976" y="4573167"/>
            <a:ext cx="1109638" cy="85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78976" y="2576189"/>
            <a:ext cx="535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ESILIATO                                                               MIGRANTE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3044" y="4902283"/>
            <a:ext cx="1042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r>
              <a:rPr lang="fr-FR" sz="1600" dirty="0"/>
              <a:t>Gilles Deleuze &amp; Félix Guattari, « Traité de </a:t>
            </a:r>
            <a:r>
              <a:rPr lang="fr-FR" sz="1600" dirty="0" err="1"/>
              <a:t>nomadologie</a:t>
            </a:r>
            <a:r>
              <a:rPr lang="fr-FR" sz="1600" dirty="0"/>
              <a:t> : la machine de guerre », 1980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73341" y="3155837"/>
            <a:ext cx="4883372" cy="116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93223" y="4076500"/>
            <a:ext cx="1948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NOMADE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375731" y="4577446"/>
            <a:ext cx="1678590" cy="85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15027" y="4590642"/>
            <a:ext cx="1662815" cy="20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1491789" y="1054395"/>
            <a:ext cx="3996329" cy="191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5480230" y="1067862"/>
            <a:ext cx="7888" cy="1699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1085367" y="3151974"/>
            <a:ext cx="587218" cy="29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936300" y="666494"/>
            <a:ext cx="976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ANDARE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0634" y="1053193"/>
            <a:ext cx="872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VENIRE</a:t>
            </a:r>
          </a:p>
        </p:txBody>
      </p:sp>
    </p:spTree>
    <p:extLst>
      <p:ext uri="{BB962C8B-B14F-4D97-AF65-F5344CB8AC3E}">
        <p14:creationId xmlns:p14="http://schemas.microsoft.com/office/powerpoint/2010/main" val="42891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freccia di zenon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33" y="1404591"/>
            <a:ext cx="9295667" cy="382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63894" y="566940"/>
            <a:ext cx="8873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Una questione di </a:t>
            </a:r>
            <a:r>
              <a:rPr lang="it-IT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frecca</a:t>
            </a:r>
            <a:endParaRPr lang="it-IT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3894" y="5519518"/>
            <a:ext cx="777467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Cees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Noteboom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“La freccia di Zenone”, 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ratto d’Europa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it-IT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ontvoering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Europa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1993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7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ommelibre.blog.tdg.ch/media/01/01/2626342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370" y="560359"/>
            <a:ext cx="5924061" cy="464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08370" y="52021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http://hommelibre.blog.tdg.ch/archive/2017/08/13/exode-africain-que-faire-de-ces-gens-285597.html</a:t>
            </a:r>
          </a:p>
        </p:txBody>
      </p:sp>
    </p:spTree>
    <p:extLst>
      <p:ext uri="{BB962C8B-B14F-4D97-AF65-F5344CB8AC3E}">
        <p14:creationId xmlns:p14="http://schemas.microsoft.com/office/powerpoint/2010/main" val="12593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Widescreen</PresentationFormat>
  <Paragraphs>108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inherit</vt:lpstr>
      <vt:lpstr>Times New Roman</vt:lpstr>
      <vt:lpstr>Office Theme</vt:lpstr>
      <vt:lpstr>“Ma misi me per l’alto mare aperto”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Vigoni Fuga</dc:title>
  <dc:creator>User</dc:creator>
  <cp:lastModifiedBy>Nathalie ROELENS</cp:lastModifiedBy>
  <cp:revision>64</cp:revision>
  <cp:lastPrinted>2017-10-02T14:02:29Z</cp:lastPrinted>
  <dcterms:created xsi:type="dcterms:W3CDTF">2017-02-26T17:27:47Z</dcterms:created>
  <dcterms:modified xsi:type="dcterms:W3CDTF">2017-10-03T13:35:54Z</dcterms:modified>
</cp:coreProperties>
</file>