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87" r:id="rId4"/>
    <p:sldId id="258" r:id="rId5"/>
    <p:sldId id="259" r:id="rId6"/>
    <p:sldId id="263" r:id="rId7"/>
    <p:sldId id="266" r:id="rId8"/>
    <p:sldId id="271" r:id="rId9"/>
    <p:sldId id="261" r:id="rId10"/>
    <p:sldId id="262" r:id="rId11"/>
    <p:sldId id="280" r:id="rId12"/>
    <p:sldId id="273" r:id="rId13"/>
    <p:sldId id="264" r:id="rId14"/>
    <p:sldId id="283" r:id="rId15"/>
    <p:sldId id="269" r:id="rId16"/>
    <p:sldId id="268" r:id="rId17"/>
    <p:sldId id="282" r:id="rId18"/>
    <p:sldId id="284" r:id="rId19"/>
    <p:sldId id="285" r:id="rId20"/>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4660"/>
  </p:normalViewPr>
  <p:slideViewPr>
    <p:cSldViewPr snapToGrid="0">
      <p:cViewPr varScale="1">
        <p:scale>
          <a:sx n="114" d="100"/>
          <a:sy n="114" d="100"/>
        </p:scale>
        <p:origin x="9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96DC582-94F2-FE4F-82E0-D145A80D456D}" type="datetimeFigureOut">
              <a:rPr lang="en-US" smtClean="0"/>
              <a:t>7/4/2017</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8AD43305-C064-6B48-8DF5-FC56C48FFA78}" type="slidenum">
              <a:rPr lang="en-US" smtClean="0"/>
              <a:t>‹#›</a:t>
            </a:fld>
            <a:endParaRPr lang="en-US"/>
          </a:p>
        </p:txBody>
      </p:sp>
    </p:spTree>
    <p:extLst>
      <p:ext uri="{BB962C8B-B14F-4D97-AF65-F5344CB8AC3E}">
        <p14:creationId xmlns:p14="http://schemas.microsoft.com/office/powerpoint/2010/main" val="109988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9DAE5AA2-EF1D-4768-BCF8-D81322F74E90}" type="datetimeFigureOut">
              <a:rPr lang="fr-BE" smtClean="0"/>
              <a:t>04-07-17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154489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9DAE5AA2-EF1D-4768-BCF8-D81322F74E90}" type="datetimeFigureOut">
              <a:rPr lang="fr-BE" smtClean="0"/>
              <a:t>04-07-17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420486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9DAE5AA2-EF1D-4768-BCF8-D81322F74E90}" type="datetimeFigureOut">
              <a:rPr lang="fr-BE" smtClean="0"/>
              <a:t>04-07-17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233066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9DAE5AA2-EF1D-4768-BCF8-D81322F74E90}" type="datetimeFigureOut">
              <a:rPr lang="fr-BE" smtClean="0"/>
              <a:t>04-07-17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100751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AE5AA2-EF1D-4768-BCF8-D81322F74E90}" type="datetimeFigureOut">
              <a:rPr lang="fr-BE" smtClean="0"/>
              <a:t>04-07-17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419972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9DAE5AA2-EF1D-4768-BCF8-D81322F74E90}" type="datetimeFigureOut">
              <a:rPr lang="fr-BE" smtClean="0"/>
              <a:t>04-07-17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23382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9DAE5AA2-EF1D-4768-BCF8-D81322F74E90}" type="datetimeFigureOut">
              <a:rPr lang="fr-BE" smtClean="0"/>
              <a:t>04-07-17</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423469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9DAE5AA2-EF1D-4768-BCF8-D81322F74E90}" type="datetimeFigureOut">
              <a:rPr lang="fr-BE" smtClean="0"/>
              <a:t>04-07-17</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344273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E5AA2-EF1D-4768-BCF8-D81322F74E90}" type="datetimeFigureOut">
              <a:rPr lang="fr-BE" smtClean="0"/>
              <a:t>04-07-17</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43931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AE5AA2-EF1D-4768-BCF8-D81322F74E90}" type="datetimeFigureOut">
              <a:rPr lang="fr-BE" smtClean="0"/>
              <a:t>04-07-17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244745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AE5AA2-EF1D-4768-BCF8-D81322F74E90}" type="datetimeFigureOut">
              <a:rPr lang="fr-BE" smtClean="0"/>
              <a:t>04-07-17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9D40530-323B-4E0F-B96C-54879D76D4D8}" type="slidenum">
              <a:rPr lang="fr-BE" smtClean="0"/>
              <a:t>‹#›</a:t>
            </a:fld>
            <a:endParaRPr lang="fr-BE"/>
          </a:p>
        </p:txBody>
      </p:sp>
    </p:spTree>
    <p:extLst>
      <p:ext uri="{BB962C8B-B14F-4D97-AF65-F5344CB8AC3E}">
        <p14:creationId xmlns:p14="http://schemas.microsoft.com/office/powerpoint/2010/main" val="95195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E5AA2-EF1D-4768-BCF8-D81322F74E90}" type="datetimeFigureOut">
              <a:rPr lang="fr-BE" smtClean="0"/>
              <a:t>04-07-17</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40530-323B-4E0F-B96C-54879D76D4D8}" type="slidenum">
              <a:rPr lang="fr-BE" smtClean="0"/>
              <a:t>‹#›</a:t>
            </a:fld>
            <a:endParaRPr lang="fr-BE"/>
          </a:p>
        </p:txBody>
      </p:sp>
    </p:spTree>
    <p:extLst>
      <p:ext uri="{BB962C8B-B14F-4D97-AF65-F5344CB8AC3E}">
        <p14:creationId xmlns:p14="http://schemas.microsoft.com/office/powerpoint/2010/main" val="220948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13.gif"/><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art.moderne.utl13.fr/2013/magr_siren.jpg" TargetMode="Externa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hyperlink" Target="http://www.27avril.com/blog/actualites/ailleurs-en-afrique/migration-des-jeunes-africains-une-consequence-de-la-mauvaise-gouvernance-en-afrique/attachment/jeunes-africains-migrants-morts-en-mediterannee-repeche-liby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s://nirare.files.wordpress.com/2011/02/bretagne3.jpg" TargetMode="External"/><Relationship Id="rId7" Type="http://schemas.openxmlformats.org/officeDocument/2006/relationships/hyperlink" Target="http://brunomarion.com/wp-content/uploads/2014/04/bretagne.jpg" TargetMode="External"/><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hyperlink" Target="https://nirare.files.wordpress.com/2011/02/bretagne1.jpg" TargetMode="External"/><Relationship Id="rId10" Type="http://schemas.openxmlformats.org/officeDocument/2006/relationships/image" Target="../media/image57.jpeg"/><Relationship Id="rId4" Type="http://schemas.openxmlformats.org/officeDocument/2006/relationships/image" Target="../media/image53.jpe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hyperlink" Target="https://it.wikipedia.org/wiki/File:Inf._26,_Anonimo_fiorentino,_Il_naufragio_della_nave_di_Ulisse,_1390-1400_ca..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Da_Vinci_Vitruve_Luc_Viatour.jpg?uselang=fr"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facebook.com/PointCultureNamur/photos/pcb.554746657981867/554745964648603/?type=3" TargetMode="External"/><Relationship Id="rId7" Type="http://schemas.openxmlformats.org/officeDocument/2006/relationships/image" Target="../media/image4.jpeg"/><Relationship Id="rId2" Type="http://schemas.openxmlformats.org/officeDocument/2006/relationships/hyperlink" Target="https://www.facebook.com/PointCultureNamur/photos/pcb.554746657981867/554745831315283/?type=3" TargetMode="Externa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s://www.facebook.com/PointCultureNamur/photos/pcb.554746657981867/554746127981920/?type=3" TargetMode="External"/><Relationship Id="rId10" Type="http://schemas.openxmlformats.org/officeDocument/2006/relationships/image" Target="../media/image7.jpeg"/><Relationship Id="rId4" Type="http://schemas.openxmlformats.org/officeDocument/2006/relationships/hyperlink" Target="https://www.facebook.com/PointCultureNamur/photos/pcb.554746657981867/554746047981928/?type=3"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hyperlink" Target="https://fr.wiktionary.org/wiki/%E6%B3%A2" TargetMode="External"/><Relationship Id="rId5" Type="http://schemas.openxmlformats.org/officeDocument/2006/relationships/hyperlink" Target="https://fr.wiktionary.org/wiki/%E6%B4%A5"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13.gif"/></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gif"/><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BE" dirty="0">
                <a:latin typeface="+mn-lt"/>
              </a:rPr>
              <a:t>Une déferlante de vagues en peinture et dans la presse </a:t>
            </a:r>
          </a:p>
        </p:txBody>
      </p:sp>
      <p:sp>
        <p:nvSpPr>
          <p:cNvPr id="3" name="Subtitle 2"/>
          <p:cNvSpPr>
            <a:spLocks noGrp="1"/>
          </p:cNvSpPr>
          <p:nvPr>
            <p:ph type="subTitle" idx="1"/>
          </p:nvPr>
        </p:nvSpPr>
        <p:spPr/>
        <p:txBody>
          <a:bodyPr/>
          <a:lstStyle/>
          <a:p>
            <a:r>
              <a:rPr lang="fr-BE" dirty="0"/>
              <a:t>Nathalie </a:t>
            </a:r>
            <a:r>
              <a:rPr lang="fr-BE" dirty="0" err="1"/>
              <a:t>Roelens</a:t>
            </a:r>
            <a:endParaRPr lang="fr-BE" dirty="0"/>
          </a:p>
          <a:p>
            <a:r>
              <a:rPr lang="fr-BE" dirty="0"/>
              <a:t>(Université du Luxembourg)</a:t>
            </a:r>
          </a:p>
        </p:txBody>
      </p:sp>
    </p:spTree>
    <p:extLst>
      <p:ext uri="{BB962C8B-B14F-4D97-AF65-F5344CB8AC3E}">
        <p14:creationId xmlns:p14="http://schemas.microsoft.com/office/powerpoint/2010/main" val="214571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9692" y="5273545"/>
            <a:ext cx="6970644" cy="58477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alibri"/>
                <a:ea typeface="Calibri" pitchFamily="34"/>
                <a:cs typeface="Times New Roman" pitchFamily="18"/>
              </a:rPr>
              <a:t>Azzam </a:t>
            </a:r>
            <a:r>
              <a:rPr lang="en-US" sz="1600" b="0" i="0" u="none" strike="noStrike" kern="1200" cap="none" spc="0" baseline="0" dirty="0" err="1">
                <a:solidFill>
                  <a:srgbClr val="000000"/>
                </a:solidFill>
                <a:uFillTx/>
                <a:latin typeface="Calibri"/>
                <a:ea typeface="Calibri" pitchFamily="34"/>
                <a:cs typeface="Times New Roman" pitchFamily="18"/>
              </a:rPr>
              <a:t>Daaboul</a:t>
            </a:r>
            <a:r>
              <a:rPr lang="en-US" sz="1600" b="0" i="0" u="none" strike="noStrike" kern="1200" cap="none" spc="0" baseline="0" dirty="0">
                <a:solidFill>
                  <a:srgbClr val="000000"/>
                </a:solidFill>
                <a:uFillTx/>
                <a:latin typeface="Calibri"/>
                <a:ea typeface="Calibri" pitchFamily="34"/>
                <a:cs typeface="Times New Roman" pitchFamily="18"/>
              </a:rPr>
              <a:t>, “The new world map”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alibri"/>
                <a:ea typeface="Calibri" pitchFamily="34"/>
                <a:cs typeface="Times New Roman" pitchFamily="18"/>
              </a:rPr>
              <a:t>(</a:t>
            </a:r>
            <a:r>
              <a:rPr lang="fr-BE" sz="1600" b="0" i="0" u="none" strike="noStrike" kern="1200" cap="none" spc="0" baseline="0" dirty="0" err="1">
                <a:solidFill>
                  <a:srgbClr val="000000"/>
                </a:solidFill>
                <a:uFillTx/>
                <a:latin typeface="Calibri"/>
              </a:rPr>
              <a:t>Aylan</a:t>
            </a:r>
            <a:r>
              <a:rPr lang="fr-BE" sz="1600" b="0" i="0" u="none" strike="noStrike" kern="1200" cap="none" spc="0" baseline="0" dirty="0">
                <a:solidFill>
                  <a:srgbClr val="000000"/>
                </a:solidFill>
                <a:uFillTx/>
                <a:latin typeface="Calibri"/>
              </a:rPr>
              <a:t> </a:t>
            </a:r>
            <a:r>
              <a:rPr lang="fr-BE" sz="1600" b="0" i="0" u="none" strike="noStrike" kern="1200" cap="none" spc="0" baseline="0" dirty="0" err="1">
                <a:solidFill>
                  <a:srgbClr val="000000"/>
                </a:solidFill>
                <a:uFillTx/>
                <a:latin typeface="Calibri"/>
              </a:rPr>
              <a:t>Kurdi</a:t>
            </a:r>
            <a:r>
              <a:rPr lang="fr-BE" sz="1600" b="0" i="0" u="none" strike="noStrike" kern="1200" cap="none" spc="0" baseline="0" dirty="0">
                <a:solidFill>
                  <a:srgbClr val="000000"/>
                </a:solidFill>
                <a:uFillTx/>
                <a:latin typeface="Calibri"/>
              </a:rPr>
              <a:t>), 4 sept. 2015</a:t>
            </a:r>
          </a:p>
        </p:txBody>
      </p:sp>
      <p:pic>
        <p:nvPicPr>
          <p:cNvPr id="5" name="Picture 4" descr="Wave of Migration">
            <a:extLst/>
          </p:cNvPr>
          <p:cNvPicPr>
            <a:picLocks noChangeAspect="1"/>
          </p:cNvPicPr>
          <p:nvPr/>
        </p:nvPicPr>
        <p:blipFill>
          <a:blip r:embed="rId2"/>
          <a:srcRect/>
          <a:stretch>
            <a:fillRect/>
          </a:stretch>
        </p:blipFill>
        <p:spPr>
          <a:xfrm>
            <a:off x="807395" y="652120"/>
            <a:ext cx="3423285" cy="2455006"/>
          </a:xfrm>
          <a:prstGeom prst="rect">
            <a:avLst/>
          </a:prstGeom>
          <a:noFill/>
          <a:ln cap="flat">
            <a:noFill/>
          </a:ln>
        </p:spPr>
      </p:pic>
      <p:pic>
        <p:nvPicPr>
          <p:cNvPr id="6" name="Picture 2" descr="New World Map">
            <a:extLst/>
          </p:cNvPr>
          <p:cNvPicPr>
            <a:picLocks noChangeAspect="1"/>
          </p:cNvPicPr>
          <p:nvPr/>
        </p:nvPicPr>
        <p:blipFill>
          <a:blip r:embed="rId3"/>
          <a:srcRect/>
          <a:stretch>
            <a:fillRect/>
          </a:stretch>
        </p:blipFill>
        <p:spPr>
          <a:xfrm>
            <a:off x="4828930" y="3260173"/>
            <a:ext cx="2815483" cy="1990751"/>
          </a:xfrm>
          <a:prstGeom prst="rect">
            <a:avLst/>
          </a:prstGeom>
          <a:noFill/>
          <a:ln cap="flat">
            <a:noFill/>
          </a:ln>
        </p:spPr>
      </p:pic>
      <p:sp>
        <p:nvSpPr>
          <p:cNvPr id="7" name="Rectangle 7"/>
          <p:cNvSpPr/>
          <p:nvPr/>
        </p:nvSpPr>
        <p:spPr>
          <a:xfrm>
            <a:off x="612834" y="3135836"/>
            <a:ext cx="4287007" cy="33855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BE" sz="1600" b="0" i="0" u="none" strike="noStrike" kern="1200" cap="none" spc="0" baseline="0" dirty="0" err="1">
                <a:solidFill>
                  <a:srgbClr val="000000"/>
                </a:solidFill>
                <a:uFillTx/>
                <a:latin typeface="Calibri"/>
              </a:rPr>
              <a:t>Popa</a:t>
            </a:r>
            <a:r>
              <a:rPr lang="fr-BE" sz="1600" b="0" i="0" u="none" strike="noStrike" kern="1200" cap="none" spc="0" baseline="0" dirty="0">
                <a:solidFill>
                  <a:srgbClr val="000000"/>
                </a:solidFill>
                <a:uFillTx/>
                <a:latin typeface="Calibri"/>
              </a:rPr>
              <a:t> </a:t>
            </a:r>
            <a:r>
              <a:rPr lang="fr-BE" sz="1600" b="0" i="0" u="none" strike="noStrike" kern="1200" cap="none" spc="0" baseline="0" dirty="0" err="1">
                <a:solidFill>
                  <a:srgbClr val="000000"/>
                </a:solidFill>
                <a:uFillTx/>
                <a:latin typeface="Calibri"/>
              </a:rPr>
              <a:t>Matumula</a:t>
            </a:r>
            <a:r>
              <a:rPr lang="fr-BE" sz="1600" b="0" i="0" u="none" strike="noStrike" kern="1200" cap="none" spc="0" baseline="0" dirty="0">
                <a:solidFill>
                  <a:srgbClr val="000000"/>
                </a:solidFill>
                <a:uFillTx/>
                <a:latin typeface="Calibri"/>
              </a:rPr>
              <a:t>, </a:t>
            </a:r>
            <a:r>
              <a:rPr lang="fr-BE" sz="1600" b="0" i="1" u="none" strike="noStrike" kern="1200" cap="none" spc="0" baseline="0" dirty="0" err="1">
                <a:solidFill>
                  <a:srgbClr val="000000"/>
                </a:solidFill>
                <a:uFillTx/>
                <a:latin typeface="Calibri"/>
              </a:rPr>
              <a:t>Wave</a:t>
            </a:r>
            <a:r>
              <a:rPr lang="fr-BE" sz="1600" b="0" i="1" u="none" strike="noStrike" kern="1200" cap="none" spc="0" baseline="0" dirty="0">
                <a:solidFill>
                  <a:srgbClr val="000000"/>
                </a:solidFill>
                <a:uFillTx/>
                <a:latin typeface="Calibri"/>
              </a:rPr>
              <a:t> of migration</a:t>
            </a:r>
            <a:r>
              <a:rPr lang="fr-BE" sz="1600" b="0" i="0" u="none" strike="noStrike" kern="1200" cap="none" spc="0" baseline="0" dirty="0">
                <a:solidFill>
                  <a:srgbClr val="000000"/>
                </a:solidFill>
                <a:uFillTx/>
                <a:latin typeface="Calibri"/>
              </a:rPr>
              <a:t>, 13 oct. 2009</a:t>
            </a:r>
          </a:p>
        </p:txBody>
      </p:sp>
      <p:sp>
        <p:nvSpPr>
          <p:cNvPr id="3" name="TextBox 2"/>
          <p:cNvSpPr txBox="1"/>
          <p:nvPr/>
        </p:nvSpPr>
        <p:spPr>
          <a:xfrm>
            <a:off x="586834" y="111029"/>
            <a:ext cx="3179397" cy="461665"/>
          </a:xfrm>
          <a:prstGeom prst="rect">
            <a:avLst/>
          </a:prstGeom>
          <a:noFill/>
        </p:spPr>
        <p:txBody>
          <a:bodyPr wrap="none" rtlCol="0">
            <a:spAutoFit/>
          </a:bodyPr>
          <a:lstStyle/>
          <a:p>
            <a:r>
              <a:rPr lang="en-US" sz="2400" b="1" dirty="0"/>
              <a:t>5. La vague de migrants</a:t>
            </a:r>
          </a:p>
        </p:txBody>
      </p:sp>
      <p:pic>
        <p:nvPicPr>
          <p:cNvPr id="10" name="Picture 2" descr="http://img.bfmtv.com/c/0/708/a26/7ef5796d00386b59e9b4fb06c7b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4685" y="3606403"/>
            <a:ext cx="2695651" cy="15195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406099" y="5327167"/>
            <a:ext cx="3963903" cy="1077218"/>
          </a:xfrm>
          <a:prstGeom prst="rect">
            <a:avLst/>
          </a:prstGeom>
        </p:spPr>
        <p:txBody>
          <a:bodyPr wrap="square">
            <a:spAutoFit/>
          </a:bodyPr>
          <a:lstStyle/>
          <a:p>
            <a:r>
              <a:rPr lang="fr-BE" sz="1600" dirty="0"/>
              <a:t>STR - </a:t>
            </a:r>
            <a:r>
              <a:rPr lang="fr-BE" sz="1600" dirty="0" err="1"/>
              <a:t>Dogan</a:t>
            </a:r>
            <a:r>
              <a:rPr lang="fr-BE" sz="1600" dirty="0"/>
              <a:t> news </a:t>
            </a:r>
            <a:r>
              <a:rPr lang="fr-BE" sz="1600" dirty="0" err="1"/>
              <a:t>agency</a:t>
            </a:r>
            <a:r>
              <a:rPr lang="fr-BE" sz="1600" dirty="0"/>
              <a:t> - AFP - Un officier de police turc devant le corps d’un enfant migrant retrouvé mort sur une plage de Bodrum, au sud de la Turquie, le 2 sept. 2015</a:t>
            </a:r>
          </a:p>
        </p:txBody>
      </p:sp>
      <p:pic>
        <p:nvPicPr>
          <p:cNvPr id="3074" name="Picture 2" descr="https://upload.wikimedia.org/wikipedia/commons/thumb/e/e6/A_colored_version_of_the_Big_wave_from_100_views_of_the_Fuji%2C_2nd_volume.jpg/1920px-A_colored_version_of_the_Big_wave_from_100_views_of_the_Fuji%2C_2nd_volume.jp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972750" y="484518"/>
            <a:ext cx="2588126" cy="17860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53950" y="2381566"/>
            <a:ext cx="3338050" cy="1077218"/>
          </a:xfrm>
          <a:prstGeom prst="rect">
            <a:avLst/>
          </a:prstGeom>
        </p:spPr>
        <p:txBody>
          <a:bodyPr wrap="square">
            <a:spAutoFit/>
          </a:bodyPr>
          <a:lstStyle/>
          <a:p>
            <a:r>
              <a:rPr lang="fr-BE" sz="1600" dirty="0">
                <a:solidFill>
                  <a:srgbClr val="222222"/>
                </a:solidFill>
              </a:rPr>
              <a:t>Hokusai, </a:t>
            </a:r>
            <a:r>
              <a:rPr lang="fr-BE" sz="1600" i="1" dirty="0" err="1">
                <a:solidFill>
                  <a:srgbClr val="222222"/>
                </a:solidFill>
              </a:rPr>
              <a:t>Kaijo</a:t>
            </a:r>
            <a:r>
              <a:rPr lang="fr-BE" sz="1600" i="1" dirty="0">
                <a:solidFill>
                  <a:srgbClr val="222222"/>
                </a:solidFill>
              </a:rPr>
              <a:t> no </a:t>
            </a:r>
            <a:r>
              <a:rPr lang="fr-BE" sz="1600" i="1" dirty="0" err="1">
                <a:solidFill>
                  <a:srgbClr val="222222"/>
                </a:solidFill>
              </a:rPr>
              <a:t>fuji</a:t>
            </a:r>
            <a:r>
              <a:rPr lang="fr-BE" sz="1600" dirty="0">
                <a:solidFill>
                  <a:srgbClr val="222222"/>
                </a:solidFill>
              </a:rPr>
              <a:t>, second volume des </a:t>
            </a:r>
            <a:r>
              <a:rPr lang="fr-BE" sz="1600" i="1" dirty="0">
                <a:solidFill>
                  <a:srgbClr val="222222"/>
                </a:solidFill>
              </a:rPr>
              <a:t>Cent vues du mont Fuji</a:t>
            </a:r>
            <a:r>
              <a:rPr lang="fr-BE" sz="1600" dirty="0">
                <a:solidFill>
                  <a:srgbClr val="222222"/>
                </a:solidFill>
              </a:rPr>
              <a:t>, 1834. Pas de bateaux mais des oiseaux volant dans l’écume.</a:t>
            </a:r>
            <a:endParaRPr lang="fr-BE" sz="1600" dirty="0"/>
          </a:p>
        </p:txBody>
      </p:sp>
      <p:pic>
        <p:nvPicPr>
          <p:cNvPr id="12" name="Picture 11" descr="The Wave"/>
          <p:cNvPicPr/>
          <p:nvPr/>
        </p:nvPicPr>
        <p:blipFill>
          <a:blip r:embed="rId6"/>
          <a:srcRect/>
          <a:stretch>
            <a:fillRect/>
          </a:stretch>
        </p:blipFill>
        <p:spPr>
          <a:xfrm>
            <a:off x="861705" y="3686427"/>
            <a:ext cx="2833784" cy="1982808"/>
          </a:xfrm>
          <a:prstGeom prst="rect">
            <a:avLst/>
          </a:prstGeom>
          <a:noFill/>
          <a:ln>
            <a:noFill/>
            <a:prstDash/>
          </a:ln>
        </p:spPr>
      </p:pic>
      <p:sp>
        <p:nvSpPr>
          <p:cNvPr id="11" name="Rectangle 10"/>
          <p:cNvSpPr/>
          <p:nvPr/>
        </p:nvSpPr>
        <p:spPr>
          <a:xfrm>
            <a:off x="312548" y="5988887"/>
            <a:ext cx="5405286" cy="810094"/>
          </a:xfrm>
          <a:prstGeom prst="rect">
            <a:avLst/>
          </a:prstGeom>
        </p:spPr>
        <p:txBody>
          <a:bodyPr wrap="square">
            <a:spAutoFit/>
          </a:bodyPr>
          <a:lstStyle/>
          <a:p>
            <a:pPr>
              <a:lnSpc>
                <a:spcPts val="1350"/>
              </a:lnSpc>
              <a:spcAft>
                <a:spcPts val="800"/>
              </a:spcAft>
            </a:pPr>
            <a:r>
              <a:rPr lang="en-GB" sz="1600" dirty="0" err="1">
                <a:solidFill>
                  <a:srgbClr val="000000"/>
                </a:solidFill>
                <a:ea typeface="Calibri" panose="020F0502020204030204" pitchFamily="34" charset="0"/>
                <a:cs typeface="Times New Roman" panose="02020603050405020304" pitchFamily="18" charset="0"/>
              </a:rPr>
              <a:t>Popa</a:t>
            </a:r>
            <a:r>
              <a:rPr lang="en-GB" sz="1600" dirty="0">
                <a:solidFill>
                  <a:srgbClr val="000000"/>
                </a:solidFill>
                <a:ea typeface="Calibri" panose="020F0502020204030204" pitchFamily="34" charset="0"/>
                <a:cs typeface="Times New Roman" panose="02020603050405020304" pitchFamily="18" charset="0"/>
              </a:rPr>
              <a:t> </a:t>
            </a:r>
            <a:r>
              <a:rPr lang="en-GB" sz="1600" dirty="0" err="1">
                <a:solidFill>
                  <a:srgbClr val="000000"/>
                </a:solidFill>
                <a:ea typeface="Calibri" panose="020F0502020204030204" pitchFamily="34" charset="0"/>
                <a:cs typeface="Times New Roman" panose="02020603050405020304" pitchFamily="18" charset="0"/>
              </a:rPr>
              <a:t>Matumula</a:t>
            </a:r>
            <a:r>
              <a:rPr lang="en-GB" sz="1600" dirty="0">
                <a:solidFill>
                  <a:srgbClr val="000000"/>
                </a:solidFill>
                <a:ea typeface="Calibri" panose="020F0502020204030204" pitchFamily="34" charset="0"/>
                <a:cs typeface="Times New Roman" panose="02020603050405020304" pitchFamily="18" charset="0"/>
              </a:rPr>
              <a:t>, </a:t>
            </a:r>
            <a:r>
              <a:rPr lang="en-GB" sz="1600" i="1" dirty="0">
                <a:solidFill>
                  <a:srgbClr val="000000"/>
                </a:solidFill>
                <a:ea typeface="Calibri" panose="020F0502020204030204" pitchFamily="34" charset="0"/>
                <a:cs typeface="Times New Roman" panose="02020603050405020304" pitchFamily="18" charset="0"/>
              </a:rPr>
              <a:t>The Wave. </a:t>
            </a:r>
            <a:r>
              <a:rPr lang="en-GB" sz="1600" dirty="0">
                <a:solidFill>
                  <a:srgbClr val="000000"/>
                </a:solidFill>
                <a:ea typeface="Times New Roman" panose="02020603050405020304" pitchFamily="18" charset="0"/>
              </a:rPr>
              <a:t>Globalization: you ride the wave or get crushed by it (21 </a:t>
            </a:r>
            <a:r>
              <a:rPr lang="en-GB" sz="1600" dirty="0" err="1">
                <a:solidFill>
                  <a:srgbClr val="000000"/>
                </a:solidFill>
                <a:ea typeface="Times New Roman" panose="02020603050405020304" pitchFamily="18" charset="0"/>
              </a:rPr>
              <a:t>Juin</a:t>
            </a:r>
            <a:r>
              <a:rPr lang="en-GB" sz="1600" dirty="0">
                <a:solidFill>
                  <a:srgbClr val="000000"/>
                </a:solidFill>
                <a:ea typeface="Times New Roman" panose="02020603050405020304" pitchFamily="18" charset="0"/>
              </a:rPr>
              <a:t> 2016)</a:t>
            </a:r>
            <a:endParaRPr lang="fr-BE" sz="1600" dirty="0">
              <a:ea typeface="Calibri" panose="020F0502020204030204" pitchFamily="34" charset="0"/>
              <a:cs typeface="Times New Roman" panose="02020603050405020304" pitchFamily="18" charset="0"/>
            </a:endParaRPr>
          </a:p>
          <a:p>
            <a:pPr algn="just">
              <a:lnSpc>
                <a:spcPct val="104000"/>
              </a:lnSpc>
              <a:spcAft>
                <a:spcPts val="800"/>
              </a:spcAft>
            </a:pPr>
            <a:r>
              <a:rPr lang="en-GB" sz="1600" cap="all" dirty="0">
                <a:ea typeface="Calibri" panose="020F0502020204030204" pitchFamily="34" charset="0"/>
                <a:cs typeface="Times New Roman" panose="02020603050405020304" pitchFamily="18" charset="0"/>
              </a:rPr>
              <a:t> </a:t>
            </a:r>
            <a:endParaRPr lang="fr-BE" sz="1600" dirty="0">
              <a:effectLst/>
              <a:ea typeface="Calibri" panose="020F0502020204030204" pitchFamily="34" charset="0"/>
              <a:cs typeface="Times New Roman" panose="02020603050405020304" pitchFamily="18" charset="0"/>
            </a:endParaRPr>
          </a:p>
        </p:txBody>
      </p:sp>
      <p:pic>
        <p:nvPicPr>
          <p:cNvPr id="15" name="Picture 2" descr="http://www.surf4all.net/modules/htmlarea/upload/Kanagawa_wave.gif">
            <a:extLst/>
          </p:cNvPr>
          <p:cNvPicPr>
            <a:picLocks noChangeAspect="1"/>
          </p:cNvPicPr>
          <p:nvPr/>
        </p:nvPicPr>
        <p:blipFill>
          <a:blip r:embed="rId7"/>
          <a:srcRect/>
          <a:stretch>
            <a:fillRect/>
          </a:stretch>
        </p:blipFill>
        <p:spPr>
          <a:xfrm>
            <a:off x="5101189" y="429111"/>
            <a:ext cx="3503496" cy="2417412"/>
          </a:xfrm>
          <a:prstGeom prst="rect">
            <a:avLst/>
          </a:prstGeom>
          <a:noFill/>
          <a:ln cap="flat">
            <a:noFill/>
          </a:ln>
        </p:spPr>
      </p:pic>
      <p:cxnSp>
        <p:nvCxnSpPr>
          <p:cNvPr id="13" name="Straight Arrow Connector 12"/>
          <p:cNvCxnSpPr/>
          <p:nvPr/>
        </p:nvCxnSpPr>
        <p:spPr>
          <a:xfrm flipH="1" flipV="1">
            <a:off x="6393486" y="3043286"/>
            <a:ext cx="1558136" cy="26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6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4282" y="2533919"/>
            <a:ext cx="11323101" cy="4247317"/>
          </a:xfrm>
          <a:prstGeom prst="rect">
            <a:avLst/>
          </a:prstGeom>
          <a:noFill/>
        </p:spPr>
        <p:txBody>
          <a:bodyPr wrap="square" rtlCol="0">
            <a:spAutoFit/>
          </a:bodyPr>
          <a:lstStyle/>
          <a:p>
            <a:r>
              <a:rPr lang="fr-BE" sz="2400" b="1" dirty="0"/>
              <a:t> </a:t>
            </a:r>
          </a:p>
          <a:p>
            <a:endParaRPr lang="fr-BE" dirty="0"/>
          </a:p>
          <a:p>
            <a:r>
              <a:rPr lang="fr-BE" dirty="0"/>
              <a:t>« </a:t>
            </a:r>
            <a:r>
              <a:rPr lang="fr-BE" sz="1600" dirty="0"/>
              <a:t>Elle marchait comme ça, lentement, doucement, sans pouvoir se souvenir de leur couleur. La couleur </a:t>
            </a:r>
          </a:p>
          <a:p>
            <a:r>
              <a:rPr lang="fr-BE" sz="1600" dirty="0"/>
              <a:t>des yeux de son fils. Son bébé devenu enfant, puis homme, puis viande sur le sable. Son bébé qui a grandi et </a:t>
            </a:r>
          </a:p>
          <a:p>
            <a:r>
              <a:rPr lang="fr-BE" sz="1600" dirty="0"/>
              <a:t>qui ne grandira plus. Son fils. Sa vie. Sans vie. Son fils pourtant. Le corps de </a:t>
            </a:r>
            <a:r>
              <a:rPr lang="fr-BE" sz="1600" dirty="0" err="1"/>
              <a:t>Louafi</a:t>
            </a:r>
            <a:r>
              <a:rPr lang="fr-BE" sz="1600" dirty="0"/>
              <a:t> sans </a:t>
            </a:r>
            <a:r>
              <a:rPr lang="fr-BE" sz="1600" dirty="0" err="1"/>
              <a:t>Louafi</a:t>
            </a:r>
            <a:r>
              <a:rPr lang="fr-BE" sz="1600" dirty="0"/>
              <a:t>. [ …]. </a:t>
            </a:r>
          </a:p>
          <a:p>
            <a:r>
              <a:rPr lang="fr-BE" sz="1600" dirty="0"/>
              <a:t>Marcher lentement, sur la pointe des pieds, repousser le fil invisible et combien fragile entre la parole et la vue, </a:t>
            </a:r>
          </a:p>
          <a:p>
            <a:r>
              <a:rPr lang="fr-BE" sz="1600" dirty="0"/>
              <a:t>le corps de </a:t>
            </a:r>
            <a:r>
              <a:rPr lang="fr-BE" sz="1600" dirty="0" err="1"/>
              <a:t>Louafi</a:t>
            </a:r>
            <a:r>
              <a:rPr lang="fr-BE" sz="1600" dirty="0"/>
              <a:t> sans </a:t>
            </a:r>
            <a:r>
              <a:rPr lang="fr-BE" sz="1600" dirty="0" err="1"/>
              <a:t>Louafi</a:t>
            </a:r>
            <a:r>
              <a:rPr lang="fr-BE" sz="1600" dirty="0"/>
              <a:t>, sa main molle sur le sable, ses yeux éteints derrière les algues. […] </a:t>
            </a:r>
          </a:p>
          <a:p>
            <a:r>
              <a:rPr lang="fr-BE" sz="1600" dirty="0"/>
              <a:t>fils noyé dans le rêve qui brûlait en lui, </a:t>
            </a:r>
            <a:r>
              <a:rPr lang="fr-BE" sz="1600" dirty="0">
                <a:solidFill>
                  <a:schemeClr val="accent1">
                    <a:lumMod val="50000"/>
                  </a:schemeClr>
                </a:solidFill>
              </a:rPr>
              <a:t>rejeté par la mer dans sa parure d’algues.</a:t>
            </a:r>
            <a:r>
              <a:rPr lang="fr-BE" sz="1600" dirty="0"/>
              <a:t> Il n’y a rien de plus beau que </a:t>
            </a:r>
          </a:p>
          <a:p>
            <a:r>
              <a:rPr lang="fr-BE" sz="1600" dirty="0"/>
              <a:t>les yeux d’une mère posés sur son fils, sa tête contre la sienne, et pas un bruit, pas un souffle pour </a:t>
            </a:r>
          </a:p>
          <a:p>
            <a:r>
              <a:rPr lang="fr-BE" sz="1600" dirty="0"/>
              <a:t>venir arracher ce spectacle au silence. Même si. Là. A portée de l’oreille. La mer. Elle est là pourtant, la mer </a:t>
            </a:r>
          </a:p>
          <a:p>
            <a:r>
              <a:rPr lang="fr-BE" sz="1600" dirty="0"/>
              <a:t>avec sa musique qui n’en finit pas de jouer. Mais qui peut bien l’entendre, celle-là ? </a:t>
            </a:r>
            <a:r>
              <a:rPr lang="fr-BE" sz="1600" dirty="0">
                <a:solidFill>
                  <a:schemeClr val="accent1">
                    <a:lumMod val="50000"/>
                  </a:schemeClr>
                </a:solidFill>
              </a:rPr>
              <a:t>La mer se retire. </a:t>
            </a:r>
          </a:p>
          <a:p>
            <a:r>
              <a:rPr lang="fr-BE" sz="1600" dirty="0">
                <a:solidFill>
                  <a:schemeClr val="accent1">
                    <a:lumMod val="50000"/>
                  </a:schemeClr>
                </a:solidFill>
              </a:rPr>
              <a:t>La mère avance</a:t>
            </a:r>
            <a:r>
              <a:rPr lang="fr-BE" sz="1600" dirty="0"/>
              <a:t>. Jusqu’à recouvrir son fils. Elle s’incline avec la grâce d’une feuille morte, à la merci du vide. […] </a:t>
            </a:r>
          </a:p>
          <a:p>
            <a:r>
              <a:rPr lang="fr-BE" sz="1600" dirty="0"/>
              <a:t>dans ses yeux la mer et dans le ventre de son fils la mer. La mer qui lui a pris son enfant, lui a fait tourner la tête, </a:t>
            </a:r>
          </a:p>
          <a:p>
            <a:r>
              <a:rPr lang="fr-BE" sz="1600" dirty="0"/>
              <a:t>l’a bu d’un coup. L’a recraché sur le sable. Qui oserait lutter contre elle ? »</a:t>
            </a:r>
          </a:p>
          <a:p>
            <a:r>
              <a:rPr lang="fr-FR" sz="1600" dirty="0"/>
              <a:t>(Youssouf Amine Elalamy, </a:t>
            </a:r>
            <a:r>
              <a:rPr lang="fr-FR" sz="1600" i="1" dirty="0"/>
              <a:t>Les clandestins</a:t>
            </a:r>
            <a:r>
              <a:rPr lang="fr-FR" sz="1600" dirty="0"/>
              <a:t>, 2000, Vauvert, Au diable vauvert, 2011, pp. 54-57)</a:t>
            </a:r>
            <a:endParaRPr lang="fr-BE" sz="1600" dirty="0"/>
          </a:p>
          <a:p>
            <a:endParaRPr lang="fr-BE" i="1" dirty="0"/>
          </a:p>
        </p:txBody>
      </p:sp>
      <p:pic>
        <p:nvPicPr>
          <p:cNvPr id="2049" name="Picture 1" descr="https://images-na.ssl-images-amazon.com/images/I/51XCrsCYs6L._SX3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22" y="229054"/>
            <a:ext cx="1739429"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ésultat de recherche d'images pour &quot;ceuta gibralta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791" y="229054"/>
            <a:ext cx="3780377" cy="26955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1928" t="13075" r="10662" b="64963"/>
          <a:stretch/>
        </p:blipFill>
        <p:spPr>
          <a:xfrm>
            <a:off x="6890108" y="218658"/>
            <a:ext cx="3140612" cy="1445550"/>
          </a:xfrm>
          <a:prstGeom prst="rect">
            <a:avLst/>
          </a:prstGeom>
        </p:spPr>
      </p:pic>
      <p:sp>
        <p:nvSpPr>
          <p:cNvPr id="4" name="TextBox 3"/>
          <p:cNvSpPr txBox="1"/>
          <p:nvPr/>
        </p:nvSpPr>
        <p:spPr>
          <a:xfrm>
            <a:off x="7320315" y="1870714"/>
            <a:ext cx="2476319" cy="369332"/>
          </a:xfrm>
          <a:prstGeom prst="rect">
            <a:avLst/>
          </a:prstGeom>
          <a:noFill/>
        </p:spPr>
        <p:txBody>
          <a:bodyPr wrap="none" rtlCol="0">
            <a:spAutoFit/>
          </a:bodyPr>
          <a:lstStyle/>
          <a:p>
            <a:r>
              <a:rPr lang="fr-FR" i="1" dirty="0"/>
              <a:t>L’Essentiel</a:t>
            </a:r>
            <a:r>
              <a:rPr lang="fr-FR" dirty="0"/>
              <a:t>, 3 juillet 2017</a:t>
            </a:r>
            <a:endParaRPr lang="en-US" dirty="0"/>
          </a:p>
        </p:txBody>
      </p:sp>
    </p:spTree>
    <p:extLst>
      <p:ext uri="{BB962C8B-B14F-4D97-AF65-F5344CB8AC3E}">
        <p14:creationId xmlns:p14="http://schemas.microsoft.com/office/powerpoint/2010/main" val="122965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rt.moderne.utl13.fr/2013/magr_siren1.jpg">
            <a:hlinkClick r:id="rId2" tooltip="René Magritte - L'invention collective (1935) 116 × 73 cm, collection Thyssen-Bornemisza, Lugano"/>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81" y="532599"/>
            <a:ext cx="4286250" cy="2609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377116" y="4257027"/>
            <a:ext cx="54567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rPr>
              <a:t>Corps sans vie de jeunes migrants africains échoués sur des côtes libyennes. Ils sont morts en </a:t>
            </a:r>
            <a:r>
              <a:rPr lang="fr-FR" altLang="fr-FR" sz="1600" dirty="0"/>
              <a:t>M</a:t>
            </a:r>
            <a:r>
              <a:rPr kumimoji="0" lang="fr-FR" altLang="fr-FR" sz="1600" b="0" i="0" u="none" strike="noStrike" cap="none" normalizeH="0" baseline="0" dirty="0">
                <a:ln>
                  <a:noFill/>
                </a:ln>
                <a:solidFill>
                  <a:schemeClr val="tx1"/>
                </a:solidFill>
                <a:effectLst/>
              </a:rPr>
              <a:t>éditerranée lors du naufrage de leur embarcation qui tentait d’atteindre l’Italie | Archives</a:t>
            </a:r>
            <a:br>
              <a:rPr kumimoji="0" lang="fr-FR" altLang="fr-FR" sz="1600" b="0" i="0" u="none" strike="noStrike" cap="none" normalizeH="0" baseline="0" dirty="0">
                <a:ln>
                  <a:noFill/>
                </a:ln>
                <a:solidFill>
                  <a:srgbClr val="E1001E"/>
                </a:solidFill>
                <a:effectLst/>
              </a:rPr>
            </a:br>
            <a:endParaRPr kumimoji="0" lang="fr-FR" altLang="fr-FR" sz="1600" b="0" i="0" u="none" strike="noStrike" cap="none" normalizeH="0" baseline="0" dirty="0">
              <a:ln>
                <a:noFill/>
              </a:ln>
              <a:solidFill>
                <a:srgbClr val="E1001E"/>
              </a:solidFill>
              <a:effectLst/>
            </a:endParaRPr>
          </a:p>
        </p:txBody>
      </p:sp>
      <p:pic>
        <p:nvPicPr>
          <p:cNvPr id="2052" name="Picture 4" descr="Corps sans vie de jeunes migrants africains échoués sur des côtes libyennes. Ils sont morts en méditerranée  lors du naufrage de leur embarcation qui tentait d'atteindre l'Italie | Archiv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7116" y="532598"/>
            <a:ext cx="5225851" cy="35419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9512" y="3412945"/>
            <a:ext cx="5359154" cy="1815882"/>
          </a:xfrm>
          <a:prstGeom prst="rect">
            <a:avLst/>
          </a:prstGeom>
        </p:spPr>
        <p:txBody>
          <a:bodyPr wrap="square">
            <a:spAutoFit/>
          </a:bodyPr>
          <a:lstStyle/>
          <a:p>
            <a:r>
              <a:rPr lang="fr-FR" altLang="fr-FR" sz="1600" dirty="0">
                <a:solidFill>
                  <a:srgbClr val="000000"/>
                </a:solidFill>
                <a:cs typeface="Arial" panose="020B0604020202020204" pitchFamily="34" charset="0"/>
              </a:rPr>
              <a:t>René Magritte,</a:t>
            </a:r>
            <a:r>
              <a:rPr lang="fr-FR" altLang="fr-FR" sz="1600" i="1" dirty="0">
                <a:solidFill>
                  <a:srgbClr val="000000"/>
                </a:solidFill>
                <a:cs typeface="Arial" panose="020B0604020202020204" pitchFamily="34" charset="0"/>
              </a:rPr>
              <a:t> L’invention collective, </a:t>
            </a:r>
            <a:r>
              <a:rPr lang="fr-FR" altLang="fr-FR" sz="1600" dirty="0">
                <a:solidFill>
                  <a:srgbClr val="000000"/>
                </a:solidFill>
                <a:cs typeface="Arial" panose="020B0604020202020204" pitchFamily="34" charset="0"/>
              </a:rPr>
              <a:t>1935, 116 × 73 cm</a:t>
            </a:r>
            <a:r>
              <a:rPr lang="fr-FR" altLang="fr-FR" sz="1600" i="1" dirty="0">
                <a:solidFill>
                  <a:srgbClr val="000000"/>
                </a:solidFill>
                <a:cs typeface="Arial" panose="020B0604020202020204" pitchFamily="34" charset="0"/>
              </a:rPr>
              <a:t>, </a:t>
            </a:r>
            <a:r>
              <a:rPr lang="fr-FR" altLang="fr-FR" sz="1600" dirty="0">
                <a:solidFill>
                  <a:srgbClr val="000000"/>
                </a:solidFill>
                <a:cs typeface="Arial" panose="020B0604020202020204" pitchFamily="34" charset="0"/>
              </a:rPr>
              <a:t>collection Thyssen-</a:t>
            </a:r>
            <a:r>
              <a:rPr lang="fr-FR" altLang="fr-FR" sz="1600" dirty="0" err="1">
                <a:solidFill>
                  <a:srgbClr val="000000"/>
                </a:solidFill>
                <a:cs typeface="Arial" panose="020B0604020202020204" pitchFamily="34" charset="0"/>
              </a:rPr>
              <a:t>Bornemisza</a:t>
            </a:r>
            <a:r>
              <a:rPr lang="fr-FR" altLang="fr-FR" sz="1600" dirty="0">
                <a:solidFill>
                  <a:srgbClr val="000000"/>
                </a:solidFill>
                <a:cs typeface="Arial" panose="020B0604020202020204" pitchFamily="34" charset="0"/>
              </a:rPr>
              <a:t>, Lugano</a:t>
            </a:r>
            <a:br>
              <a:rPr lang="fr-FR" altLang="fr-FR" sz="1600" dirty="0">
                <a:solidFill>
                  <a:srgbClr val="000000"/>
                </a:solidFill>
                <a:cs typeface="Arial" panose="020B0604020202020204" pitchFamily="34" charset="0"/>
              </a:rPr>
            </a:br>
            <a:endParaRPr lang="fr-FR" altLang="fr-FR" sz="1600" dirty="0">
              <a:solidFill>
                <a:srgbClr val="000000"/>
              </a:solidFill>
              <a:cs typeface="Arial" panose="020B0604020202020204" pitchFamily="34" charset="0"/>
            </a:endParaRPr>
          </a:p>
          <a:p>
            <a:r>
              <a:rPr lang="fr-FR" altLang="fr-FR" sz="1600" dirty="0">
                <a:solidFill>
                  <a:srgbClr val="000000"/>
                </a:solidFill>
                <a:cs typeface="Arial" panose="020B0604020202020204" pitchFamily="34" charset="0"/>
              </a:rPr>
              <a:t>« </a:t>
            </a:r>
            <a:r>
              <a:rPr lang="fr-FR" altLang="fr-FR" sz="1600" i="1" dirty="0">
                <a:solidFill>
                  <a:srgbClr val="000000"/>
                </a:solidFill>
                <a:cs typeface="Arial" panose="020B0604020202020204" pitchFamily="34" charset="0"/>
              </a:rPr>
              <a:t>C’est au goût de créer des monstres. Je me précipiterais peut-être entre les bras d’une sirène ; mais si la partie qui est femme était poisson, et celle qui est poisson était femme, je détournerais mes regards</a:t>
            </a:r>
            <a:r>
              <a:rPr lang="fr-FR" altLang="fr-FR" sz="1600" dirty="0">
                <a:solidFill>
                  <a:srgbClr val="000000"/>
                </a:solidFill>
                <a:cs typeface="Arial" panose="020B0604020202020204" pitchFamily="34" charset="0"/>
              </a:rPr>
              <a:t>. » (Denis Diderot).</a:t>
            </a:r>
            <a:endParaRPr lang="fr-BE" sz="1600" dirty="0"/>
          </a:p>
        </p:txBody>
      </p:sp>
    </p:spTree>
    <p:extLst>
      <p:ext uri="{BB962C8B-B14F-4D97-AF65-F5344CB8AC3E}">
        <p14:creationId xmlns:p14="http://schemas.microsoft.com/office/powerpoint/2010/main" val="47524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etagne2.jpg (553×3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447" y="955588"/>
            <a:ext cx="2589752" cy="17748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nirare.files.wordpress.com/2011/02/bretagne3.jpg?w=300&amp;h=205">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661111" y="955588"/>
            <a:ext cx="2690629" cy="1783586"/>
          </a:xfrm>
          <a:prstGeom prst="rect">
            <a:avLst/>
          </a:prstGeom>
          <a:noFill/>
          <a:ln>
            <a:noFill/>
          </a:ln>
        </p:spPr>
      </p:pic>
      <p:pic>
        <p:nvPicPr>
          <p:cNvPr id="4" name="Picture 3" descr="https://nirare.files.wordpress.com/2011/02/bretagne1.jpg?w=300&amp;h=205">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057425" y="955589"/>
            <a:ext cx="2438356" cy="1774892"/>
          </a:xfrm>
          <a:prstGeom prst="rect">
            <a:avLst/>
          </a:prstGeom>
          <a:noFill/>
          <a:ln>
            <a:noFill/>
          </a:ln>
        </p:spPr>
      </p:pic>
      <p:pic>
        <p:nvPicPr>
          <p:cNvPr id="5" name="Picture 4" descr="bretagne">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185836" y="955589"/>
            <a:ext cx="2624923" cy="1774892"/>
          </a:xfrm>
          <a:prstGeom prst="rect">
            <a:avLst/>
          </a:prstGeom>
          <a:noFill/>
          <a:ln>
            <a:noFill/>
          </a:ln>
        </p:spPr>
      </p:pic>
      <p:sp>
        <p:nvSpPr>
          <p:cNvPr id="7" name="Rectangle 6"/>
          <p:cNvSpPr/>
          <p:nvPr/>
        </p:nvSpPr>
        <p:spPr>
          <a:xfrm>
            <a:off x="840853" y="4883237"/>
            <a:ext cx="8655215" cy="1200329"/>
          </a:xfrm>
          <a:prstGeom prst="rect">
            <a:avLst/>
          </a:prstGeom>
        </p:spPr>
        <p:txBody>
          <a:bodyPr wrap="square">
            <a:spAutoFit/>
          </a:bodyPr>
          <a:lstStyle/>
          <a:p>
            <a:r>
              <a:rPr lang="fr-BE" dirty="0"/>
              <a:t>Benoît Mandelbrot,</a:t>
            </a:r>
            <a:r>
              <a:rPr lang="en-US" dirty="0"/>
              <a:t> “How Long Is the Coast of Britain?”, 1967 (dimension non </a:t>
            </a:r>
            <a:r>
              <a:rPr lang="en-US" dirty="0" err="1"/>
              <a:t>entière</a:t>
            </a:r>
            <a:r>
              <a:rPr lang="en-US" dirty="0"/>
              <a:t>)</a:t>
            </a:r>
          </a:p>
          <a:p>
            <a:r>
              <a:rPr lang="fr-BE" i="1" dirty="0"/>
              <a:t>Les Objets fractals - Forme, hasard et dimension</a:t>
            </a:r>
            <a:r>
              <a:rPr lang="fr-BE" dirty="0"/>
              <a:t>, 1974 </a:t>
            </a:r>
            <a:r>
              <a:rPr lang="fr-FR" dirty="0"/>
              <a:t>(homothétie d’échelle)</a:t>
            </a:r>
          </a:p>
          <a:p>
            <a:endParaRPr lang="fr-FR" dirty="0"/>
          </a:p>
          <a:p>
            <a:endParaRPr lang="fr-BE" dirty="0"/>
          </a:p>
        </p:txBody>
      </p:sp>
      <p:sp>
        <p:nvSpPr>
          <p:cNvPr id="8" name="TextBox 7"/>
          <p:cNvSpPr txBox="1"/>
          <p:nvPr/>
        </p:nvSpPr>
        <p:spPr>
          <a:xfrm>
            <a:off x="1172817" y="268357"/>
            <a:ext cx="2639056" cy="461665"/>
          </a:xfrm>
          <a:prstGeom prst="rect">
            <a:avLst/>
          </a:prstGeom>
          <a:noFill/>
        </p:spPr>
        <p:txBody>
          <a:bodyPr wrap="none" rtlCol="0">
            <a:spAutoFit/>
          </a:bodyPr>
          <a:lstStyle/>
          <a:p>
            <a:r>
              <a:rPr lang="en-US" sz="2400" b="1" dirty="0"/>
              <a:t>6. La vague </a:t>
            </a:r>
            <a:r>
              <a:rPr lang="en-US" sz="2400" b="1" dirty="0" err="1"/>
              <a:t>fractale</a:t>
            </a:r>
            <a:endParaRPr lang="en-US" sz="2400" b="1" dirty="0"/>
          </a:p>
        </p:txBody>
      </p:sp>
      <p:pic>
        <p:nvPicPr>
          <p:cNvPr id="2050" name="Picture 2" descr="https://upload.wikimedia.org/wikipedia/commons/thumb/d/d9/KochFlake.svg/362px-KochFlake.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8104" y="3144107"/>
            <a:ext cx="1720354" cy="1458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70501" y="4042363"/>
            <a:ext cx="1605248" cy="369332"/>
          </a:xfrm>
          <a:prstGeom prst="rect">
            <a:avLst/>
          </a:prstGeom>
          <a:noFill/>
        </p:spPr>
        <p:txBody>
          <a:bodyPr wrap="none" rtlCol="0">
            <a:spAutoFit/>
          </a:bodyPr>
          <a:lstStyle/>
          <a:p>
            <a:r>
              <a:rPr lang="fr-FR" dirty="0"/>
              <a:t>Flocon de Koch</a:t>
            </a:r>
            <a:endParaRPr lang="en-US" dirty="0"/>
          </a:p>
        </p:txBody>
      </p:sp>
      <p:pic>
        <p:nvPicPr>
          <p:cNvPr id="9" name="Picture 2" descr="Image associé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19677" y="3019606"/>
            <a:ext cx="2665744" cy="247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74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4831" y="5108668"/>
            <a:ext cx="1741311" cy="369332"/>
          </a:xfrm>
          <a:prstGeom prst="rect">
            <a:avLst/>
          </a:prstGeom>
          <a:noFill/>
        </p:spPr>
        <p:txBody>
          <a:bodyPr wrap="none" rtlCol="0">
            <a:spAutoFit/>
          </a:bodyPr>
          <a:lstStyle/>
          <a:p>
            <a:r>
              <a:rPr lang="fr-BE" dirty="0"/>
              <a:t>Aqua </a:t>
            </a:r>
            <a:r>
              <a:rPr lang="fr-BE" dirty="0" err="1"/>
              <a:t>alta</a:t>
            </a:r>
            <a:r>
              <a:rPr lang="fr-BE" dirty="0"/>
              <a:t> Venise</a:t>
            </a:r>
          </a:p>
        </p:txBody>
      </p:sp>
      <p:pic>
        <p:nvPicPr>
          <p:cNvPr id="1026" name="Picture 2" descr="Cart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95" y="2289054"/>
            <a:ext cx="53340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459" y="2341802"/>
            <a:ext cx="3520056" cy="2655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1325" y="6117665"/>
            <a:ext cx="1541448" cy="369332"/>
          </a:xfrm>
          <a:prstGeom prst="rect">
            <a:avLst/>
          </a:prstGeom>
          <a:noFill/>
        </p:spPr>
        <p:txBody>
          <a:bodyPr wrap="none" rtlCol="0">
            <a:spAutoFit/>
          </a:bodyPr>
          <a:lstStyle/>
          <a:p>
            <a:r>
              <a:rPr lang="fr-BE" dirty="0"/>
              <a:t>Côte bretonne</a:t>
            </a:r>
          </a:p>
        </p:txBody>
      </p:sp>
      <p:pic>
        <p:nvPicPr>
          <p:cNvPr id="6" name="Picture 2" descr="http://www.surf4all.net/modules/htmlarea/upload/Kanagawa_wave.gif">
            <a:extLst/>
          </p:cNvPr>
          <p:cNvPicPr>
            <a:picLocks noChangeAspect="1"/>
          </p:cNvPicPr>
          <p:nvPr/>
        </p:nvPicPr>
        <p:blipFill>
          <a:blip r:embed="rId4"/>
          <a:srcRect/>
          <a:stretch>
            <a:fillRect/>
          </a:stretch>
        </p:blipFill>
        <p:spPr>
          <a:xfrm>
            <a:off x="4448889" y="160242"/>
            <a:ext cx="2453754" cy="1693090"/>
          </a:xfrm>
          <a:prstGeom prst="rect">
            <a:avLst/>
          </a:prstGeom>
          <a:noFill/>
          <a:ln cap="flat">
            <a:noFill/>
          </a:ln>
        </p:spPr>
      </p:pic>
    </p:spTree>
    <p:extLst>
      <p:ext uri="{BB962C8B-B14F-4D97-AF65-F5344CB8AC3E}">
        <p14:creationId xmlns:p14="http://schemas.microsoft.com/office/powerpoint/2010/main" val="36957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e vieux Livre et la 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087" y="3146088"/>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4956" y="834131"/>
            <a:ext cx="8447456" cy="1846659"/>
          </a:xfrm>
          <a:prstGeom prst="rect">
            <a:avLst/>
          </a:prstGeom>
        </p:spPr>
        <p:txBody>
          <a:bodyPr wrap="square">
            <a:spAutoFit/>
          </a:bodyPr>
          <a:lstStyle/>
          <a:p>
            <a:pPr algn="just"/>
            <a:r>
              <a:rPr lang="fr-BE" sz="1600" dirty="0"/>
              <a:t>Dieu dit : « </a:t>
            </a:r>
            <a:r>
              <a:rPr lang="fr-BE" sz="1600" i="1" dirty="0"/>
              <a:t>Qu’il y ait une voûte au milieu des eaux pour séparer les eaux des eaux !</a:t>
            </a:r>
            <a:r>
              <a:rPr lang="fr-BE" sz="1600" dirty="0"/>
              <a:t> » Dieu fit la voûte ; il sépara les eaux qui sont au-dessous de la voûte et les eaux qui sont au-dessus de la voûte. Il en fut ainsi. Dieu appela la voûte « </a:t>
            </a:r>
            <a:r>
              <a:rPr lang="fr-BE" sz="1600" i="1" dirty="0"/>
              <a:t>ciel</a:t>
            </a:r>
            <a:r>
              <a:rPr lang="fr-BE" sz="1600" dirty="0"/>
              <a:t> ». Il y eut un soir et il y eut un matin : deuxième jour. Dieu dit : « </a:t>
            </a:r>
            <a:r>
              <a:rPr lang="fr-BE" sz="1600" i="1" dirty="0"/>
              <a:t>Que les eaux qui sont au-dessous du ciel s’amassent en un seul lieu, et que la terre ferme apparaisse !</a:t>
            </a:r>
            <a:r>
              <a:rPr lang="fr-BE" sz="1600" dirty="0"/>
              <a:t> » Il en fut ainsi. Dieu appela la terre ferme « </a:t>
            </a:r>
            <a:r>
              <a:rPr lang="fr-BE" sz="1600" i="1" dirty="0"/>
              <a:t>terre</a:t>
            </a:r>
            <a:r>
              <a:rPr lang="fr-BE" sz="1600" dirty="0"/>
              <a:t> », et il appela la masse des eaux « </a:t>
            </a:r>
            <a:r>
              <a:rPr lang="fr-BE" sz="1600" i="1" dirty="0"/>
              <a:t>mer</a:t>
            </a:r>
            <a:r>
              <a:rPr lang="fr-BE" sz="1600" dirty="0"/>
              <a:t> ». Dieu vit que cela était bon.  (Genèse 1, 6-10) </a:t>
            </a:r>
          </a:p>
          <a:p>
            <a:pPr algn="just"/>
            <a:endParaRPr lang="fr-BE" dirty="0">
              <a:solidFill>
                <a:srgbClr val="525252"/>
              </a:solidFill>
              <a:latin typeface="EB Garamond"/>
            </a:endParaRPr>
          </a:p>
        </p:txBody>
      </p:sp>
      <p:sp>
        <p:nvSpPr>
          <p:cNvPr id="3" name="Rectangle 2"/>
          <p:cNvSpPr/>
          <p:nvPr/>
        </p:nvSpPr>
        <p:spPr>
          <a:xfrm>
            <a:off x="619967" y="5650648"/>
            <a:ext cx="11522706" cy="923330"/>
          </a:xfrm>
          <a:prstGeom prst="rect">
            <a:avLst/>
          </a:prstGeom>
        </p:spPr>
        <p:txBody>
          <a:bodyPr wrap="none">
            <a:spAutoFit/>
          </a:bodyPr>
          <a:lstStyle/>
          <a:p>
            <a:r>
              <a:rPr lang="fr-BE" dirty="0"/>
              <a:t>Origine du mot « Yam » </a:t>
            </a:r>
            <a:r>
              <a:rPr lang="he-IL" altLang="fr-FR" dirty="0"/>
              <a:t>ים</a:t>
            </a:r>
            <a:r>
              <a:rPr lang="fr-BE" dirty="0"/>
              <a:t> : « rugir » mot polysémique : mer Méditerranée,  mer Rouge, mer Morte, mer de Galilée</a:t>
            </a:r>
          </a:p>
          <a:p>
            <a:r>
              <a:rPr lang="fr-BE" dirty="0"/>
              <a:t>mer (en général), fleuve puissant (le Nil), la mer (le grand bassin dans la cour du temple), ouest, vers l’ouest, occidental</a:t>
            </a:r>
          </a:p>
          <a:p>
            <a:endParaRPr lang="fr-BE" dirty="0">
              <a:latin typeface="inherit"/>
            </a:endParaRPr>
          </a:p>
        </p:txBody>
      </p:sp>
      <p:sp>
        <p:nvSpPr>
          <p:cNvPr id="5" name="TextBox 4"/>
          <p:cNvSpPr txBox="1"/>
          <p:nvPr/>
        </p:nvSpPr>
        <p:spPr>
          <a:xfrm>
            <a:off x="2885813" y="2776756"/>
            <a:ext cx="761747" cy="369332"/>
          </a:xfrm>
          <a:prstGeom prst="rect">
            <a:avLst/>
          </a:prstGeom>
          <a:noFill/>
        </p:spPr>
        <p:txBody>
          <a:bodyPr wrap="none" rtlCol="0">
            <a:spAutoFit/>
          </a:bodyPr>
          <a:lstStyle/>
          <a:p>
            <a:r>
              <a:rPr lang="fr-BE" dirty="0"/>
              <a:t>Moïse</a:t>
            </a:r>
          </a:p>
        </p:txBody>
      </p:sp>
      <p:sp>
        <p:nvSpPr>
          <p:cNvPr id="4" name="Rectangle 3"/>
          <p:cNvSpPr/>
          <p:nvPr/>
        </p:nvSpPr>
        <p:spPr>
          <a:xfrm>
            <a:off x="517274" y="122847"/>
            <a:ext cx="2521972" cy="461665"/>
          </a:xfrm>
          <a:prstGeom prst="rect">
            <a:avLst/>
          </a:prstGeom>
        </p:spPr>
        <p:txBody>
          <a:bodyPr wrap="none">
            <a:spAutoFit/>
          </a:bodyPr>
          <a:lstStyle/>
          <a:p>
            <a:r>
              <a:rPr lang="fr-BE" sz="2400" b="1" dirty="0"/>
              <a:t>7. La lame de fond</a:t>
            </a:r>
          </a:p>
        </p:txBody>
      </p:sp>
    </p:spTree>
    <p:extLst>
      <p:ext uri="{BB962C8B-B14F-4D97-AF65-F5344CB8AC3E}">
        <p14:creationId xmlns:p14="http://schemas.microsoft.com/office/powerpoint/2010/main" val="156213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947" y="-77437"/>
            <a:ext cx="9136158" cy="2708434"/>
          </a:xfrm>
          <a:prstGeom prst="rect">
            <a:avLst/>
          </a:prstGeom>
          <a:noFill/>
        </p:spPr>
        <p:txBody>
          <a:bodyPr wrap="square" rtlCol="0">
            <a:spAutoFit/>
          </a:bodyPr>
          <a:lstStyle/>
          <a:p>
            <a:endParaRPr lang="fr-BE" dirty="0"/>
          </a:p>
          <a:p>
            <a:endParaRPr lang="fr-BE" sz="1600" b="1" dirty="0"/>
          </a:p>
          <a:p>
            <a:r>
              <a:rPr lang="fr-BE" sz="1600" dirty="0"/>
              <a:t>« Le plongeur de Paestum est une magnifique incarnation du </a:t>
            </a:r>
            <a:r>
              <a:rPr lang="fr-BE" sz="1600" i="1" dirty="0"/>
              <a:t>de-</a:t>
            </a:r>
            <a:r>
              <a:rPr lang="fr-BE" sz="1600" i="1" dirty="0" err="1"/>
              <a:t>siderium</a:t>
            </a:r>
            <a:r>
              <a:rPr lang="fr-BE" sz="1600" dirty="0"/>
              <a:t>,</a:t>
            </a:r>
          </a:p>
          <a:p>
            <a:r>
              <a:rPr lang="fr-BE" sz="1600" dirty="0"/>
              <a:t>ce mélange inextricable de désir et de déploration » </a:t>
            </a:r>
          </a:p>
          <a:p>
            <a:r>
              <a:rPr lang="fr-BE" sz="1600" dirty="0"/>
              <a:t>(Bertrand Westphal, </a:t>
            </a:r>
            <a:r>
              <a:rPr lang="fr-BE" sz="1600" i="1" dirty="0"/>
              <a:t>Le monde plausible</a:t>
            </a:r>
            <a:r>
              <a:rPr lang="fr-BE" sz="1600" dirty="0"/>
              <a:t>, Paris, Minuit, 2011, p. 101)</a:t>
            </a:r>
          </a:p>
          <a:p>
            <a:endParaRPr lang="fr-BE" sz="1600" dirty="0"/>
          </a:p>
          <a:p>
            <a:endParaRPr lang="fr-BE" dirty="0"/>
          </a:p>
          <a:p>
            <a:endParaRPr lang="fr-BE" dirty="0"/>
          </a:p>
          <a:p>
            <a:endParaRPr lang="fr-BE" dirty="0"/>
          </a:p>
          <a:p>
            <a:endParaRPr lang="fr-BE" dirty="0"/>
          </a:p>
        </p:txBody>
      </p:sp>
      <p:pic>
        <p:nvPicPr>
          <p:cNvPr id="2050" name="Picture 2" descr="Paestum : la tombe du plongeur au mus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037" y="1536192"/>
            <a:ext cx="3921810" cy="20785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872" y="3654136"/>
            <a:ext cx="3862660" cy="369332"/>
          </a:xfrm>
          <a:prstGeom prst="rect">
            <a:avLst/>
          </a:prstGeom>
          <a:noFill/>
        </p:spPr>
        <p:txBody>
          <a:bodyPr wrap="none" rtlCol="0">
            <a:spAutoFit/>
          </a:bodyPr>
          <a:lstStyle/>
          <a:p>
            <a:r>
              <a:rPr lang="fr-BE" i="1" dirty="0"/>
              <a:t>Le plongeur</a:t>
            </a:r>
            <a:r>
              <a:rPr lang="fr-BE" dirty="0"/>
              <a:t>, fresque, Paestum, 480 </a:t>
            </a:r>
            <a:r>
              <a:rPr lang="fr-BE" dirty="0" err="1"/>
              <a:t>a.c</a:t>
            </a:r>
            <a:r>
              <a:rPr lang="fr-BE" dirty="0"/>
              <a:t>.</a:t>
            </a:r>
          </a:p>
        </p:txBody>
      </p:sp>
      <p:pic>
        <p:nvPicPr>
          <p:cNvPr id="5" name="Picture 2" descr="http://www.surf4all.net/modules/htmlarea/upload/Kanagawa_wave.gif">
            <a:extLst/>
          </p:cNvPr>
          <p:cNvPicPr>
            <a:picLocks noChangeAspect="1"/>
          </p:cNvPicPr>
          <p:nvPr/>
        </p:nvPicPr>
        <p:blipFill>
          <a:blip r:embed="rId3"/>
          <a:srcRect/>
          <a:stretch>
            <a:fillRect/>
          </a:stretch>
        </p:blipFill>
        <p:spPr>
          <a:xfrm>
            <a:off x="8591806" y="619425"/>
            <a:ext cx="2657296" cy="1833534"/>
          </a:xfrm>
          <a:prstGeom prst="rect">
            <a:avLst/>
          </a:prstGeom>
          <a:noFill/>
          <a:ln cap="flat">
            <a:noFill/>
          </a:ln>
        </p:spPr>
      </p:pic>
      <p:pic>
        <p:nvPicPr>
          <p:cNvPr id="6" name="Picture 2" descr="https://upload.wikimedia.org/wikipedia/commons/5/5a/Inf._26%2C_Anonimo_fiorentino%2C_Il_naufragio_della_nave_di_Ulisse%2C_1390-1400_ca..jpg">
            <a:hlinkClick r:id="rId4"/>
          </p:cNvPr>
          <p:cNvPicPr>
            <a:picLocks noChangeAspect="1"/>
          </p:cNvPicPr>
          <p:nvPr/>
        </p:nvPicPr>
        <p:blipFill>
          <a:blip r:embed="rId5"/>
          <a:srcRect/>
          <a:stretch>
            <a:fillRect/>
          </a:stretch>
        </p:blipFill>
        <p:spPr>
          <a:xfrm>
            <a:off x="9343096" y="2817603"/>
            <a:ext cx="1906006" cy="2859010"/>
          </a:xfrm>
          <a:prstGeom prst="rect">
            <a:avLst/>
          </a:prstGeom>
          <a:noFill/>
          <a:ln cap="flat">
            <a:noFill/>
          </a:ln>
        </p:spPr>
      </p:pic>
      <p:sp>
        <p:nvSpPr>
          <p:cNvPr id="4" name="Rectangle 3"/>
          <p:cNvSpPr/>
          <p:nvPr/>
        </p:nvSpPr>
        <p:spPr>
          <a:xfrm>
            <a:off x="5019162" y="2845069"/>
            <a:ext cx="6096000" cy="2831544"/>
          </a:xfrm>
          <a:prstGeom prst="rect">
            <a:avLst/>
          </a:prstGeom>
        </p:spPr>
        <p:txBody>
          <a:bodyPr>
            <a:spAutoFit/>
          </a:bodyPr>
          <a:lstStyle/>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Considerate</a:t>
            </a:r>
            <a:r>
              <a:rPr lang="fr-BE" sz="1600" dirty="0">
                <a:solidFill>
                  <a:srgbClr val="000000"/>
                </a:solidFill>
                <a:cs typeface="Arial" panose="020B0604020202020204" pitchFamily="34" charset="0"/>
              </a:rPr>
              <a:t> la </a:t>
            </a:r>
            <a:r>
              <a:rPr lang="fr-BE" sz="1600" dirty="0" err="1">
                <a:solidFill>
                  <a:srgbClr val="000000"/>
                </a:solidFill>
                <a:cs typeface="Arial" panose="020B0604020202020204" pitchFamily="34" charset="0"/>
              </a:rPr>
              <a:t>vostra</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semenza</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err="1">
                <a:solidFill>
                  <a:srgbClr val="000000"/>
                </a:solidFill>
                <a:cs typeface="Arial" panose="020B0604020202020204" pitchFamily="34" charset="0"/>
              </a:rPr>
              <a:t>fatti</a:t>
            </a:r>
            <a:r>
              <a:rPr lang="fr-BE" sz="1600" dirty="0">
                <a:solidFill>
                  <a:srgbClr val="000000"/>
                </a:solidFill>
                <a:cs typeface="Arial" panose="020B0604020202020204" pitchFamily="34" charset="0"/>
              </a:rPr>
              <a:t> non </a:t>
            </a:r>
            <a:r>
              <a:rPr lang="fr-BE" sz="1600" dirty="0" err="1">
                <a:solidFill>
                  <a:srgbClr val="000000"/>
                </a:solidFill>
                <a:cs typeface="Arial" panose="020B0604020202020204" pitchFamily="34" charset="0"/>
              </a:rPr>
              <a:t>foste</a:t>
            </a:r>
            <a:r>
              <a:rPr lang="fr-BE" sz="1600" dirty="0">
                <a:solidFill>
                  <a:srgbClr val="000000"/>
                </a:solidFill>
                <a:cs typeface="Arial" panose="020B0604020202020204" pitchFamily="34" charset="0"/>
              </a:rPr>
              <a:t> a </a:t>
            </a:r>
            <a:r>
              <a:rPr lang="fr-BE" sz="1600" dirty="0" err="1">
                <a:solidFill>
                  <a:srgbClr val="000000"/>
                </a:solidFill>
                <a:cs typeface="Arial" panose="020B0604020202020204" pitchFamily="34" charset="0"/>
              </a:rPr>
              <a:t>viver</a:t>
            </a:r>
            <a:r>
              <a:rPr lang="fr-BE" sz="1600" dirty="0">
                <a:solidFill>
                  <a:srgbClr val="000000"/>
                </a:solidFill>
                <a:cs typeface="Arial" panose="020B0604020202020204" pitchFamily="34" charset="0"/>
              </a:rPr>
              <a:t> come </a:t>
            </a:r>
            <a:r>
              <a:rPr lang="fr-BE" sz="1600" dirty="0" err="1">
                <a:solidFill>
                  <a:srgbClr val="000000"/>
                </a:solidFill>
                <a:cs typeface="Arial" panose="020B0604020202020204" pitchFamily="34" charset="0"/>
              </a:rPr>
              <a:t>bruti</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ma per </a:t>
            </a:r>
            <a:r>
              <a:rPr lang="fr-BE" sz="1600" dirty="0" err="1">
                <a:solidFill>
                  <a:srgbClr val="000000"/>
                </a:solidFill>
                <a:cs typeface="Arial" panose="020B0604020202020204" pitchFamily="34" charset="0"/>
              </a:rPr>
              <a:t>seguir</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virtute</a:t>
            </a:r>
            <a:r>
              <a:rPr lang="fr-BE" sz="1600" dirty="0">
                <a:solidFill>
                  <a:srgbClr val="000000"/>
                </a:solidFill>
                <a:cs typeface="Arial" panose="020B0604020202020204" pitchFamily="34" charset="0"/>
              </a:rPr>
              <a:t> e </a:t>
            </a:r>
            <a:r>
              <a:rPr lang="fr-BE" sz="1600" dirty="0" err="1">
                <a:solidFill>
                  <a:srgbClr val="000000"/>
                </a:solidFill>
                <a:cs typeface="Arial" panose="020B0604020202020204" pitchFamily="34" charset="0"/>
              </a:rPr>
              <a:t>canoscenza</a:t>
            </a:r>
            <a:r>
              <a:rPr lang="fr-BE" sz="1600" dirty="0">
                <a:solidFill>
                  <a:srgbClr val="000000"/>
                </a:solidFill>
                <a:cs typeface="Arial" panose="020B0604020202020204" pitchFamily="34" charset="0"/>
              </a:rPr>
              <a:t> ».</a:t>
            </a:r>
          </a:p>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err="1">
                <a:solidFill>
                  <a:srgbClr val="000000"/>
                </a:solidFill>
                <a:cs typeface="Arial" panose="020B0604020202020204" pitchFamily="34" charset="0"/>
              </a:rPr>
              <a:t>Tre</a:t>
            </a:r>
            <a:r>
              <a:rPr lang="fr-BE" sz="1600" dirty="0">
                <a:solidFill>
                  <a:srgbClr val="000000"/>
                </a:solidFill>
                <a:cs typeface="Arial" panose="020B0604020202020204" pitchFamily="34" charset="0"/>
              </a:rPr>
              <a:t> volte il </a:t>
            </a:r>
            <a:r>
              <a:rPr lang="fr-BE" sz="1600" dirty="0" err="1">
                <a:solidFill>
                  <a:srgbClr val="000000"/>
                </a:solidFill>
                <a:cs typeface="Arial" panose="020B0604020202020204" pitchFamily="34" charset="0"/>
              </a:rPr>
              <a:t>fé</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girar</a:t>
            </a:r>
            <a:r>
              <a:rPr lang="fr-BE" sz="1600" dirty="0">
                <a:solidFill>
                  <a:srgbClr val="000000"/>
                </a:solidFill>
                <a:cs typeface="Arial" panose="020B0604020202020204" pitchFamily="34" charset="0"/>
              </a:rPr>
              <a:t> con tutte l’</a:t>
            </a:r>
            <a:r>
              <a:rPr lang="fr-BE" sz="1600" dirty="0" err="1">
                <a:solidFill>
                  <a:srgbClr val="000000"/>
                </a:solidFill>
                <a:cs typeface="Arial" panose="020B0604020202020204" pitchFamily="34" charset="0"/>
              </a:rPr>
              <a:t>acque</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a la quarta </a:t>
            </a:r>
            <a:r>
              <a:rPr lang="fr-BE" sz="1600" dirty="0" err="1">
                <a:solidFill>
                  <a:srgbClr val="000000"/>
                </a:solidFill>
                <a:cs typeface="Arial" panose="020B0604020202020204" pitchFamily="34" charset="0"/>
              </a:rPr>
              <a:t>levar</a:t>
            </a:r>
            <a:r>
              <a:rPr lang="fr-BE" sz="1600" dirty="0">
                <a:solidFill>
                  <a:srgbClr val="000000"/>
                </a:solidFill>
                <a:cs typeface="Arial" panose="020B0604020202020204" pitchFamily="34" charset="0"/>
              </a:rPr>
              <a:t> la </a:t>
            </a:r>
            <a:r>
              <a:rPr lang="fr-BE" sz="1600" dirty="0" err="1">
                <a:solidFill>
                  <a:srgbClr val="000000"/>
                </a:solidFill>
                <a:cs typeface="Arial" panose="020B0604020202020204" pitchFamily="34" charset="0"/>
              </a:rPr>
              <a:t>poppa</a:t>
            </a:r>
            <a:r>
              <a:rPr lang="fr-BE" sz="1600" dirty="0">
                <a:solidFill>
                  <a:srgbClr val="000000"/>
                </a:solidFill>
                <a:cs typeface="Arial" panose="020B0604020202020204" pitchFamily="34" charset="0"/>
              </a:rPr>
              <a:t> in </a:t>
            </a:r>
            <a:r>
              <a:rPr lang="fr-BE" sz="1600" dirty="0" err="1">
                <a:solidFill>
                  <a:srgbClr val="000000"/>
                </a:solidFill>
                <a:cs typeface="Arial" panose="020B0604020202020204" pitchFamily="34" charset="0"/>
              </a:rPr>
              <a:t>suso</a:t>
            </a:r>
            <a:endParaRPr lang="fr-BE" sz="1600" dirty="0">
              <a:solidFill>
                <a:srgbClr val="000000"/>
              </a:solidFill>
              <a:cs typeface="Arial" panose="020B0604020202020204" pitchFamily="34" charset="0"/>
            </a:endParaRPr>
          </a:p>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e la </a:t>
            </a:r>
            <a:r>
              <a:rPr lang="fr-BE" sz="1600" dirty="0" err="1">
                <a:solidFill>
                  <a:srgbClr val="000000"/>
                </a:solidFill>
                <a:cs typeface="Arial" panose="020B0604020202020204" pitchFamily="34" charset="0"/>
              </a:rPr>
              <a:t>prora</a:t>
            </a:r>
            <a:r>
              <a:rPr lang="fr-BE" sz="1600" dirty="0">
                <a:solidFill>
                  <a:srgbClr val="000000"/>
                </a:solidFill>
                <a:cs typeface="Arial" panose="020B0604020202020204" pitchFamily="34" charset="0"/>
              </a:rPr>
              <a:t> ire in </a:t>
            </a:r>
            <a:r>
              <a:rPr lang="fr-BE" sz="1600" dirty="0" err="1">
                <a:solidFill>
                  <a:srgbClr val="000000"/>
                </a:solidFill>
                <a:cs typeface="Arial" panose="020B0604020202020204" pitchFamily="34" charset="0"/>
              </a:rPr>
              <a:t>giù</a:t>
            </a:r>
            <a:r>
              <a:rPr lang="fr-BE" sz="1600" dirty="0">
                <a:solidFill>
                  <a:srgbClr val="000000"/>
                </a:solidFill>
                <a:cs typeface="Arial" panose="020B0604020202020204" pitchFamily="34" charset="0"/>
              </a:rPr>
              <a:t>, com’ </a:t>
            </a:r>
            <a:r>
              <a:rPr lang="fr-BE" sz="1600" dirty="0" err="1">
                <a:solidFill>
                  <a:srgbClr val="000000"/>
                </a:solidFill>
                <a:cs typeface="Arial" panose="020B0604020202020204" pitchFamily="34" charset="0"/>
              </a:rPr>
              <a:t>altrui</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piacque</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endParaRPr lang="fr-BE" sz="1600" dirty="0">
              <a:solidFill>
                <a:srgbClr val="000000"/>
              </a:solidFill>
              <a:cs typeface="Arial" panose="020B0604020202020204" pitchFamily="34" charset="0"/>
            </a:endParaRPr>
          </a:p>
          <a:p>
            <a:pPr lvl="0">
              <a:defRPr sz="1800" b="0" i="0" u="none" strike="noStrike" kern="0" cap="none" spc="0" baseline="0">
                <a:solidFill>
                  <a:srgbClr val="000000"/>
                </a:solidFill>
                <a:uFillTx/>
              </a:defRPr>
            </a:pPr>
            <a:r>
              <a:rPr lang="fr-BE" sz="1600" dirty="0" err="1">
                <a:solidFill>
                  <a:srgbClr val="000000"/>
                </a:solidFill>
                <a:cs typeface="Arial" panose="020B0604020202020204" pitchFamily="34" charset="0"/>
              </a:rPr>
              <a:t>infin</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che</a:t>
            </a:r>
            <a:r>
              <a:rPr lang="fr-BE" sz="1600" dirty="0">
                <a:solidFill>
                  <a:srgbClr val="000000"/>
                </a:solidFill>
                <a:cs typeface="Arial" panose="020B0604020202020204" pitchFamily="34" charset="0"/>
              </a:rPr>
              <a:t> ‘l </a:t>
            </a:r>
            <a:r>
              <a:rPr lang="fr-BE" sz="1600" dirty="0" err="1">
                <a:solidFill>
                  <a:srgbClr val="000000"/>
                </a:solidFill>
                <a:cs typeface="Arial" panose="020B0604020202020204" pitchFamily="34" charset="0"/>
              </a:rPr>
              <a:t>mar</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fu</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sovra</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noi</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richiuso</a:t>
            </a:r>
            <a:r>
              <a:rPr lang="fr-BE" sz="1600" dirty="0">
                <a:solidFill>
                  <a:srgbClr val="000000"/>
                </a:solidFill>
                <a:cs typeface="Arial" panose="020B0604020202020204" pitchFamily="34" charset="0"/>
              </a:rPr>
              <a:t>. »</a:t>
            </a:r>
          </a:p>
          <a:p>
            <a:pPr lvl="0">
              <a:defRPr sz="1800" b="0" i="0" u="none" strike="noStrike" kern="0" cap="none" spc="0" baseline="0">
                <a:solidFill>
                  <a:srgbClr val="000000"/>
                </a:solidFill>
                <a:uFillTx/>
              </a:defRPr>
            </a:pPr>
            <a:endParaRPr lang="fr-BE" sz="1600" dirty="0">
              <a:solidFill>
                <a:srgbClr val="000000"/>
              </a:solidFill>
              <a:cs typeface="Arial" panose="020B0604020202020204" pitchFamily="34" charset="0"/>
            </a:endParaRPr>
          </a:p>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(Dante </a:t>
            </a:r>
            <a:r>
              <a:rPr lang="fr-BE" sz="1600" dirty="0" err="1">
                <a:solidFill>
                  <a:srgbClr val="000000"/>
                </a:solidFill>
                <a:cs typeface="Arial" panose="020B0604020202020204" pitchFamily="34" charset="0"/>
              </a:rPr>
              <a:t>Alighieri</a:t>
            </a:r>
            <a:r>
              <a:rPr lang="fr-BE" sz="1600" dirty="0">
                <a:solidFill>
                  <a:srgbClr val="000000"/>
                </a:solidFill>
                <a:cs typeface="Arial" panose="020B0604020202020204" pitchFamily="34" charset="0"/>
              </a:rPr>
              <a:t>, </a:t>
            </a:r>
            <a:r>
              <a:rPr lang="fr-BE" sz="1600" i="1" dirty="0">
                <a:solidFill>
                  <a:srgbClr val="000000"/>
                </a:solidFill>
                <a:cs typeface="Arial" panose="020B0604020202020204" pitchFamily="34" charset="0"/>
              </a:rPr>
              <a:t>L’</a:t>
            </a:r>
            <a:r>
              <a:rPr lang="fr-BE" sz="1600" i="1" dirty="0" err="1">
                <a:solidFill>
                  <a:srgbClr val="000000"/>
                </a:solidFill>
                <a:cs typeface="Arial" panose="020B0604020202020204" pitchFamily="34" charset="0"/>
              </a:rPr>
              <a:t>inferno</a:t>
            </a:r>
            <a:r>
              <a:rPr lang="fr-BE" sz="1600" i="1" dirty="0">
                <a:solidFill>
                  <a:srgbClr val="000000"/>
                </a:solidFill>
                <a:cs typeface="Arial" panose="020B0604020202020204" pitchFamily="34" charset="0"/>
              </a:rPr>
              <a:t>, </a:t>
            </a:r>
            <a:r>
              <a:rPr lang="fr-BE" sz="1600" dirty="0">
                <a:solidFill>
                  <a:srgbClr val="000000"/>
                </a:solidFill>
                <a:cs typeface="Arial" panose="020B0604020202020204" pitchFamily="34" charset="0"/>
              </a:rPr>
              <a:t>Canto XXVI, 112-142</a:t>
            </a:r>
            <a:r>
              <a:rPr lang="fr-BE" dirty="0">
                <a:solidFill>
                  <a:srgbClr val="000000"/>
                </a:solidFill>
                <a:cs typeface="Arial" panose="020B0604020202020204" pitchFamily="34" charset="0"/>
              </a:rPr>
              <a:t>)</a:t>
            </a:r>
          </a:p>
        </p:txBody>
      </p:sp>
      <p:sp>
        <p:nvSpPr>
          <p:cNvPr id="7" name="Rectangle 6"/>
          <p:cNvSpPr/>
          <p:nvPr/>
        </p:nvSpPr>
        <p:spPr>
          <a:xfrm>
            <a:off x="6414785" y="5890685"/>
            <a:ext cx="6096000" cy="338554"/>
          </a:xfrm>
          <a:prstGeom prst="rect">
            <a:avLst/>
          </a:prstGeom>
        </p:spPr>
        <p:txBody>
          <a:bodyPr>
            <a:spAutoFit/>
          </a:bodyPr>
          <a:lstStyle/>
          <a:p>
            <a:pPr lvl="0" hangingPunct="0">
              <a:defRPr sz="1800" b="0" i="0" u="none" strike="noStrike" kern="0" cap="none" spc="0" baseline="0">
                <a:solidFill>
                  <a:srgbClr val="000000"/>
                </a:solidFill>
                <a:uFillTx/>
              </a:defRPr>
            </a:pPr>
            <a:r>
              <a:rPr lang="en-US" sz="1600" dirty="0" err="1">
                <a:solidFill>
                  <a:srgbClr val="252525"/>
                </a:solidFill>
                <a:ea typeface="Calibri" pitchFamily="34"/>
                <a:cs typeface="Arial" panose="020B0604020202020204" pitchFamily="34" charset="0"/>
              </a:rPr>
              <a:t>Anonimo</a:t>
            </a:r>
            <a:r>
              <a:rPr lang="en-US" sz="1600" dirty="0">
                <a:solidFill>
                  <a:srgbClr val="252525"/>
                </a:solidFill>
                <a:ea typeface="Calibri" pitchFamily="34"/>
                <a:cs typeface="Arial" panose="020B0604020202020204" pitchFamily="34" charset="0"/>
              </a:rPr>
              <a:t> </a:t>
            </a:r>
            <a:r>
              <a:rPr lang="en-US" sz="1600" dirty="0" err="1">
                <a:solidFill>
                  <a:srgbClr val="252525"/>
                </a:solidFill>
                <a:ea typeface="Calibri" pitchFamily="34"/>
                <a:cs typeface="Arial" panose="020B0604020202020204" pitchFamily="34" charset="0"/>
              </a:rPr>
              <a:t>fiorentino</a:t>
            </a:r>
            <a:r>
              <a:rPr lang="en-US" sz="1600" dirty="0">
                <a:solidFill>
                  <a:srgbClr val="252525"/>
                </a:solidFill>
                <a:ea typeface="Calibri" pitchFamily="34"/>
                <a:cs typeface="Arial" panose="020B0604020202020204" pitchFamily="34" charset="0"/>
              </a:rPr>
              <a:t>, </a:t>
            </a:r>
            <a:r>
              <a:rPr lang="en-US" sz="1600" i="1" dirty="0">
                <a:solidFill>
                  <a:srgbClr val="252525"/>
                </a:solidFill>
                <a:ea typeface="Calibri" pitchFamily="34"/>
                <a:cs typeface="Arial" panose="020B0604020202020204" pitchFamily="34" charset="0"/>
              </a:rPr>
              <a:t>Il </a:t>
            </a:r>
            <a:r>
              <a:rPr lang="en-US" sz="1600" i="1" dirty="0" err="1">
                <a:solidFill>
                  <a:srgbClr val="252525"/>
                </a:solidFill>
                <a:ea typeface="Calibri" pitchFamily="34"/>
                <a:cs typeface="Arial" panose="020B0604020202020204" pitchFamily="34" charset="0"/>
              </a:rPr>
              <a:t>naufragio</a:t>
            </a:r>
            <a:r>
              <a:rPr lang="en-US" sz="1600" i="1" dirty="0">
                <a:solidFill>
                  <a:srgbClr val="252525"/>
                </a:solidFill>
                <a:ea typeface="Calibri" pitchFamily="34"/>
                <a:cs typeface="Arial" panose="020B0604020202020204" pitchFamily="34" charset="0"/>
              </a:rPr>
              <a:t> </a:t>
            </a:r>
            <a:r>
              <a:rPr lang="en-US" sz="1600" i="1" dirty="0" err="1">
                <a:solidFill>
                  <a:srgbClr val="252525"/>
                </a:solidFill>
                <a:ea typeface="Calibri" pitchFamily="34"/>
                <a:cs typeface="Arial" panose="020B0604020202020204" pitchFamily="34" charset="0"/>
              </a:rPr>
              <a:t>della</a:t>
            </a:r>
            <a:r>
              <a:rPr lang="en-US" sz="1600" i="1" dirty="0">
                <a:solidFill>
                  <a:srgbClr val="252525"/>
                </a:solidFill>
                <a:ea typeface="Calibri" pitchFamily="34"/>
                <a:cs typeface="Arial" panose="020B0604020202020204" pitchFamily="34" charset="0"/>
              </a:rPr>
              <a:t> nave di </a:t>
            </a:r>
            <a:r>
              <a:rPr lang="en-US" sz="1600" i="1" dirty="0" err="1">
                <a:solidFill>
                  <a:srgbClr val="252525"/>
                </a:solidFill>
                <a:ea typeface="Calibri" pitchFamily="34"/>
                <a:cs typeface="Arial" panose="020B0604020202020204" pitchFamily="34" charset="0"/>
              </a:rPr>
              <a:t>Ulisse</a:t>
            </a:r>
            <a:r>
              <a:rPr lang="en-US" sz="1600" dirty="0">
                <a:solidFill>
                  <a:srgbClr val="000000"/>
                </a:solidFill>
                <a:ea typeface="Calibri" pitchFamily="34"/>
                <a:cs typeface="Arial" panose="020B0604020202020204" pitchFamily="34" charset="0"/>
              </a:rPr>
              <a:t> (1390-1400)</a:t>
            </a:r>
            <a:endParaRPr lang="en-US" sz="1600" dirty="0">
              <a:solidFill>
                <a:srgbClr val="000000"/>
              </a:solidFill>
              <a:cs typeface="Arial" panose="020B0604020202020204" pitchFamily="34" charset="0"/>
            </a:endParaRPr>
          </a:p>
        </p:txBody>
      </p:sp>
      <p:sp>
        <p:nvSpPr>
          <p:cNvPr id="8" name="TextBox 7"/>
          <p:cNvSpPr txBox="1"/>
          <p:nvPr/>
        </p:nvSpPr>
        <p:spPr>
          <a:xfrm>
            <a:off x="1367942" y="4435820"/>
            <a:ext cx="2366161" cy="369332"/>
          </a:xfrm>
          <a:prstGeom prst="rect">
            <a:avLst/>
          </a:prstGeom>
          <a:noFill/>
        </p:spPr>
        <p:txBody>
          <a:bodyPr wrap="none" rtlCol="0">
            <a:spAutoFit/>
          </a:bodyPr>
          <a:lstStyle/>
          <a:p>
            <a:r>
              <a:rPr lang="fr-FR" dirty="0"/>
              <a:t>Les Colonnes d’Hercule</a:t>
            </a:r>
            <a:endParaRPr lang="en-US" dirty="0"/>
          </a:p>
        </p:txBody>
      </p:sp>
      <p:cxnSp>
        <p:nvCxnSpPr>
          <p:cNvPr id="10" name="Straight Arrow Connector 9"/>
          <p:cNvCxnSpPr/>
          <p:nvPr/>
        </p:nvCxnSpPr>
        <p:spPr>
          <a:xfrm flipV="1">
            <a:off x="3101645" y="3445459"/>
            <a:ext cx="577901" cy="9509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92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lution plastique : Iles Midways - Albatros mort suite à une ingestion massive de plast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94" y="1030895"/>
            <a:ext cx="5175658" cy="38644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7117" y="5120667"/>
            <a:ext cx="6096000" cy="646331"/>
          </a:xfrm>
          <a:prstGeom prst="rect">
            <a:avLst/>
          </a:prstGeom>
        </p:spPr>
        <p:txBody>
          <a:bodyPr>
            <a:spAutoFit/>
          </a:bodyPr>
          <a:lstStyle/>
          <a:p>
            <a:r>
              <a:rPr lang="fr-BE" dirty="0"/>
              <a:t>http://www.regardsurlemonde.fr/blog/30-photos-revelatrices-de-la-pollution-mondiale</a:t>
            </a:r>
          </a:p>
        </p:txBody>
      </p:sp>
      <p:pic>
        <p:nvPicPr>
          <p:cNvPr id="2052" name="Picture 4" descr="Pollution plastique : a Manille, il récolte des déchets plastique qu'il revend 35 cents le kilo pour aider sa famil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068" y="1085386"/>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61290" y="5074500"/>
            <a:ext cx="888385" cy="369332"/>
          </a:xfrm>
          <a:prstGeom prst="rect">
            <a:avLst/>
          </a:prstGeom>
          <a:noFill/>
        </p:spPr>
        <p:txBody>
          <a:bodyPr wrap="none" rtlCol="0">
            <a:spAutoFit/>
          </a:bodyPr>
          <a:lstStyle/>
          <a:p>
            <a:r>
              <a:rPr lang="fr-BE" dirty="0"/>
              <a:t>Manille</a:t>
            </a:r>
          </a:p>
        </p:txBody>
      </p:sp>
      <p:sp>
        <p:nvSpPr>
          <p:cNvPr id="4" name="TextBox 3"/>
          <p:cNvSpPr txBox="1"/>
          <p:nvPr/>
        </p:nvSpPr>
        <p:spPr>
          <a:xfrm>
            <a:off x="1224793" y="343949"/>
            <a:ext cx="4274696" cy="461665"/>
          </a:xfrm>
          <a:prstGeom prst="rect">
            <a:avLst/>
          </a:prstGeom>
          <a:noFill/>
        </p:spPr>
        <p:txBody>
          <a:bodyPr wrap="none" rtlCol="0">
            <a:spAutoFit/>
          </a:bodyPr>
          <a:lstStyle/>
          <a:p>
            <a:r>
              <a:rPr lang="fr-BE" sz="2400" b="1" dirty="0"/>
              <a:t> 7. La vague de « </a:t>
            </a:r>
            <a:r>
              <a:rPr lang="fr-BE" sz="2400" b="1" dirty="0" err="1"/>
              <a:t>concernation</a:t>
            </a:r>
            <a:r>
              <a:rPr lang="fr-BE" sz="2400" b="1" dirty="0"/>
              <a:t> »</a:t>
            </a:r>
          </a:p>
        </p:txBody>
      </p:sp>
    </p:spTree>
    <p:extLst>
      <p:ext uri="{BB962C8B-B14F-4D97-AF65-F5344CB8AC3E}">
        <p14:creationId xmlns:p14="http://schemas.microsoft.com/office/powerpoint/2010/main" val="7374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577" y="613788"/>
            <a:ext cx="4629106" cy="3085786"/>
          </a:xfrm>
          <a:prstGeom prst="rect">
            <a:avLst/>
          </a:prstGeom>
        </p:spPr>
      </p:pic>
      <p:sp>
        <p:nvSpPr>
          <p:cNvPr id="3" name="TextBox 2"/>
          <p:cNvSpPr txBox="1"/>
          <p:nvPr/>
        </p:nvSpPr>
        <p:spPr>
          <a:xfrm>
            <a:off x="1251577" y="3757794"/>
            <a:ext cx="7395601" cy="923330"/>
          </a:xfrm>
          <a:prstGeom prst="rect">
            <a:avLst/>
          </a:prstGeom>
          <a:noFill/>
        </p:spPr>
        <p:txBody>
          <a:bodyPr wrap="square" rtlCol="0">
            <a:spAutoFit/>
          </a:bodyPr>
          <a:lstStyle/>
          <a:p>
            <a:r>
              <a:rPr lang="fr-FR" dirty="0"/>
              <a:t>Nathalie Adam, </a:t>
            </a:r>
            <a:r>
              <a:rPr lang="fr-FR" i="1" dirty="0"/>
              <a:t>Des bouteilles à la mer</a:t>
            </a:r>
            <a:r>
              <a:rPr lang="fr-FR" dirty="0"/>
              <a:t>, installation, </a:t>
            </a:r>
          </a:p>
          <a:p>
            <a:r>
              <a:rPr lang="fr-FR" dirty="0"/>
              <a:t>verre et pigment bleu outremer taille variable, 2016 </a:t>
            </a:r>
            <a:endParaRPr lang="fr-BE" dirty="0"/>
          </a:p>
          <a:p>
            <a:r>
              <a:rPr lang="fr-FR" dirty="0"/>
              <a:t> </a:t>
            </a:r>
            <a:endParaRPr lang="en-US" dirty="0"/>
          </a:p>
        </p:txBody>
      </p:sp>
      <p:sp>
        <p:nvSpPr>
          <p:cNvPr id="4" name="TextBox 3"/>
          <p:cNvSpPr txBox="1"/>
          <p:nvPr/>
        </p:nvSpPr>
        <p:spPr>
          <a:xfrm>
            <a:off x="716553" y="152123"/>
            <a:ext cx="253596" cy="461665"/>
          </a:xfrm>
          <a:prstGeom prst="rect">
            <a:avLst/>
          </a:prstGeom>
          <a:noFill/>
        </p:spPr>
        <p:txBody>
          <a:bodyPr wrap="none" rtlCol="0">
            <a:spAutoFit/>
          </a:bodyPr>
          <a:lstStyle/>
          <a:p>
            <a:r>
              <a:rPr lang="fr-BE" sz="2400" b="1" dirty="0"/>
              <a:t> </a:t>
            </a:r>
            <a:endParaRPr lang="fr-BE" dirty="0"/>
          </a:p>
        </p:txBody>
      </p:sp>
      <p:sp>
        <p:nvSpPr>
          <p:cNvPr id="6" name="TextBox 5"/>
          <p:cNvSpPr txBox="1"/>
          <p:nvPr/>
        </p:nvSpPr>
        <p:spPr>
          <a:xfrm>
            <a:off x="1564967" y="209725"/>
            <a:ext cx="45719" cy="646331"/>
          </a:xfrm>
          <a:prstGeom prst="rect">
            <a:avLst/>
          </a:prstGeom>
          <a:noFill/>
        </p:spPr>
        <p:txBody>
          <a:bodyPr wrap="square" rtlCol="0">
            <a:spAutoFit/>
          </a:bodyPr>
          <a:lstStyle/>
          <a:p>
            <a:endParaRPr lang="fr-BE" dirty="0"/>
          </a:p>
          <a:p>
            <a:endParaRPr lang="fr-BE" dirty="0"/>
          </a:p>
        </p:txBody>
      </p:sp>
      <p:pic>
        <p:nvPicPr>
          <p:cNvPr id="8" name="Picture 4" descr="http://www.cineclubdecaen.com/peinture/peintres/limbourg/limbourg15p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478" y="685748"/>
            <a:ext cx="2418412" cy="29554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356717" y="3699574"/>
            <a:ext cx="3932399" cy="830997"/>
          </a:xfrm>
          <a:prstGeom prst="rect">
            <a:avLst/>
          </a:prstGeom>
        </p:spPr>
        <p:txBody>
          <a:bodyPr wrap="square">
            <a:spAutoFit/>
          </a:bodyPr>
          <a:lstStyle/>
          <a:p>
            <a:r>
              <a:rPr lang="fr-BE" sz="1600" dirty="0">
                <a:solidFill>
                  <a:srgbClr val="222222"/>
                </a:solidFill>
              </a:rPr>
              <a:t>Frères de Limbourg, « Expulsion du Paradis », </a:t>
            </a:r>
            <a:r>
              <a:rPr lang="fr-BE" sz="1600" i="1" dirty="0">
                <a:solidFill>
                  <a:srgbClr val="222222"/>
                </a:solidFill>
              </a:rPr>
              <a:t>Les Très Riches Heures du duc de Berry, </a:t>
            </a:r>
            <a:r>
              <a:rPr lang="fr-BE" sz="1600" dirty="0">
                <a:solidFill>
                  <a:srgbClr val="222222"/>
                </a:solidFill>
              </a:rPr>
              <a:t>musée Condé à Chantilly, 1416</a:t>
            </a:r>
            <a:endParaRPr lang="fr-BE" sz="1600" dirty="0"/>
          </a:p>
        </p:txBody>
      </p:sp>
    </p:spTree>
    <p:extLst>
      <p:ext uri="{BB962C8B-B14F-4D97-AF65-F5344CB8AC3E}">
        <p14:creationId xmlns:p14="http://schemas.microsoft.com/office/powerpoint/2010/main" val="100561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470" y="389173"/>
            <a:ext cx="5682159" cy="1292662"/>
          </a:xfrm>
          <a:prstGeom prst="rect">
            <a:avLst/>
          </a:prstGeom>
        </p:spPr>
        <p:txBody>
          <a:bodyPr wrap="square">
            <a:spAutoFit/>
          </a:bodyPr>
          <a:lstStyle/>
          <a:p>
            <a:pPr>
              <a:spcAft>
                <a:spcPts val="0"/>
              </a:spcAft>
            </a:pPr>
            <a:r>
              <a:rPr lang="fr-FR" sz="2400" b="1" dirty="0">
                <a:ea typeface="Times New Roman" charset="0"/>
                <a:cs typeface="Times New Roman" charset="0"/>
              </a:rPr>
              <a:t>8. Méthodologie : un atlas de vagues</a:t>
            </a:r>
          </a:p>
          <a:p>
            <a:pPr>
              <a:spcAft>
                <a:spcPts val="0"/>
              </a:spcAft>
            </a:pPr>
            <a:endParaRPr lang="fr-FR" dirty="0">
              <a:ea typeface="Times New Roman" charset="0"/>
              <a:cs typeface="Times New Roman" charset="0"/>
            </a:endParaRPr>
          </a:p>
          <a:p>
            <a:pPr>
              <a:spcAft>
                <a:spcPts val="0"/>
              </a:spcAft>
            </a:pPr>
            <a:r>
              <a:rPr lang="fr-FR" dirty="0">
                <a:ea typeface="Times New Roman" charset="0"/>
                <a:cs typeface="Times New Roman" charset="0"/>
              </a:rPr>
              <a:t>Un atlas, c’est-à-dire un montage d’hétérogénéités » (Georges Didi-</a:t>
            </a:r>
            <a:r>
              <a:rPr lang="fr-FR" dirty="0" err="1">
                <a:ea typeface="Times New Roman" charset="0"/>
                <a:cs typeface="Times New Roman" charset="0"/>
              </a:rPr>
              <a:t>Huberman</a:t>
            </a:r>
            <a:r>
              <a:rPr lang="fr-FR" dirty="0">
                <a:ea typeface="Times New Roman" charset="0"/>
                <a:cs typeface="Times New Roman" charset="0"/>
              </a:rPr>
              <a:t>)  </a:t>
            </a:r>
            <a:endParaRPr lang="en-US" sz="1200" dirty="0">
              <a:effectLst/>
              <a:ea typeface="Calibri" charset="0"/>
              <a:cs typeface="Times New Roman" charset="0"/>
            </a:endParaRPr>
          </a:p>
        </p:txBody>
      </p:sp>
      <p:sp>
        <p:nvSpPr>
          <p:cNvPr id="3" name="Rectangle 1"/>
          <p:cNvSpPr>
            <a:spLocks noChangeArrowheads="1"/>
          </p:cNvSpPr>
          <p:nvPr/>
        </p:nvSpPr>
        <p:spPr bwMode="auto">
          <a:xfrm>
            <a:off x="0" y="-389175"/>
            <a:ext cx="65" cy="77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12696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x-none" altLang="x-none" sz="1800" b="0" i="0" u="none" strike="noStrike" cap="none" normalizeH="0" baseline="0" dirty="0">
                <a:ln>
                  <a:noFill/>
                </a:ln>
                <a:solidFill>
                  <a:schemeClr val="tx1"/>
                </a:solidFill>
                <a:effectLst/>
              </a:rPr>
            </a:br>
            <a:endParaRPr kumimoji="0" lang="x-none" altLang="x-none" sz="1800" b="0" i="0" u="none" strike="noStrike" cap="none" normalizeH="0" baseline="0" dirty="0">
              <a:ln>
                <a:noFill/>
              </a:ln>
              <a:solidFill>
                <a:schemeClr val="tx1"/>
              </a:solidFill>
              <a:effectLst/>
            </a:endParaRPr>
          </a:p>
        </p:txBody>
      </p:sp>
      <p:pic>
        <p:nvPicPr>
          <p:cNvPr id="1027" name="Picture 3" descr="lanche 42 de L'Atlas Mnemosyne d'Aby Warburg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521" y="616351"/>
            <a:ext cx="3926114" cy="50236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24682" y="5774714"/>
            <a:ext cx="4910848" cy="1200329"/>
          </a:xfrm>
          <a:prstGeom prst="rect">
            <a:avLst/>
          </a:prstGeom>
        </p:spPr>
        <p:txBody>
          <a:bodyPr wrap="square">
            <a:spAutoFit/>
          </a:bodyPr>
          <a:lstStyle/>
          <a:p>
            <a:r>
              <a:rPr lang="en-US" dirty="0" err="1">
                <a:solidFill>
                  <a:srgbClr val="000000"/>
                </a:solidFill>
              </a:rPr>
              <a:t>Planche</a:t>
            </a:r>
            <a:r>
              <a:rPr lang="en-US" dirty="0">
                <a:solidFill>
                  <a:srgbClr val="000000"/>
                </a:solidFill>
              </a:rPr>
              <a:t> 42 de </a:t>
            </a:r>
            <a:r>
              <a:rPr lang="en-US" dirty="0" err="1">
                <a:solidFill>
                  <a:srgbClr val="000000"/>
                </a:solidFill>
              </a:rPr>
              <a:t>L’Atlas</a:t>
            </a:r>
            <a:r>
              <a:rPr lang="en-US" dirty="0">
                <a:solidFill>
                  <a:srgbClr val="000000"/>
                </a:solidFill>
              </a:rPr>
              <a:t> Mnemosyne </a:t>
            </a:r>
            <a:r>
              <a:rPr lang="en-US" dirty="0" err="1">
                <a:solidFill>
                  <a:srgbClr val="000000"/>
                </a:solidFill>
              </a:rPr>
              <a:t>d’Aby</a:t>
            </a:r>
            <a:r>
              <a:rPr lang="en-US" dirty="0">
                <a:solidFill>
                  <a:srgbClr val="000000"/>
                </a:solidFill>
              </a:rPr>
              <a:t> Warburg : « Pathos de la </a:t>
            </a:r>
            <a:r>
              <a:rPr lang="en-US" dirty="0" err="1">
                <a:solidFill>
                  <a:srgbClr val="000000"/>
                </a:solidFill>
              </a:rPr>
              <a:t>douleur</a:t>
            </a:r>
            <a:r>
              <a:rPr lang="en-US" dirty="0">
                <a:solidFill>
                  <a:srgbClr val="000000"/>
                </a:solidFill>
              </a:rPr>
              <a:t> » </a:t>
            </a:r>
          </a:p>
          <a:p>
            <a:br>
              <a:rPr lang="en-US" dirty="0"/>
            </a:br>
            <a:endParaRPr lang="en-US" dirty="0"/>
          </a:p>
        </p:txBody>
      </p:sp>
      <p:sp>
        <p:nvSpPr>
          <p:cNvPr id="5" name="Rectangle 4"/>
          <p:cNvSpPr/>
          <p:nvPr/>
        </p:nvSpPr>
        <p:spPr>
          <a:xfrm>
            <a:off x="269531" y="2254467"/>
            <a:ext cx="6535619" cy="3385542"/>
          </a:xfrm>
          <a:prstGeom prst="rect">
            <a:avLst/>
          </a:prstGeom>
        </p:spPr>
        <p:txBody>
          <a:bodyPr wrap="square">
            <a:spAutoFit/>
          </a:bodyPr>
          <a:lstStyle/>
          <a:p>
            <a:r>
              <a:rPr lang="en-US" dirty="0">
                <a:solidFill>
                  <a:srgbClr val="000000"/>
                </a:solidFill>
              </a:rPr>
              <a:t>«</a:t>
            </a:r>
            <a:r>
              <a:rPr lang="en-US" sz="1600" dirty="0">
                <a:solidFill>
                  <a:srgbClr val="000000"/>
                </a:solidFill>
              </a:rPr>
              <a:t> </a:t>
            </a:r>
            <a:r>
              <a:rPr lang="en-US" sz="1600" dirty="0" err="1">
                <a:solidFill>
                  <a:srgbClr val="000000"/>
                </a:solidFill>
              </a:rPr>
              <a:t>L’idée</a:t>
            </a:r>
            <a:r>
              <a:rPr lang="en-US" sz="1600" dirty="0">
                <a:solidFill>
                  <a:srgbClr val="000000"/>
                </a:solidFill>
              </a:rPr>
              <a:t> </a:t>
            </a:r>
            <a:r>
              <a:rPr lang="en-US" sz="1600" dirty="0" err="1">
                <a:solidFill>
                  <a:srgbClr val="000000"/>
                </a:solidFill>
              </a:rPr>
              <a:t>était</a:t>
            </a:r>
            <a:r>
              <a:rPr lang="en-US" sz="1600" dirty="0">
                <a:solidFill>
                  <a:srgbClr val="000000"/>
                </a:solidFill>
              </a:rPr>
              <a:t> simple  : </a:t>
            </a:r>
            <a:r>
              <a:rPr lang="en-US" sz="1600" dirty="0" err="1">
                <a:solidFill>
                  <a:srgbClr val="000000"/>
                </a:solidFill>
              </a:rPr>
              <a:t>projeter</a:t>
            </a:r>
            <a:r>
              <a:rPr lang="en-US" sz="1600" dirty="0">
                <a:solidFill>
                  <a:srgbClr val="000000"/>
                </a:solidFill>
              </a:rPr>
              <a:t> au sol, </a:t>
            </a:r>
            <a:r>
              <a:rPr lang="en-US" sz="1600" dirty="0" err="1">
                <a:solidFill>
                  <a:srgbClr val="000000"/>
                </a:solidFill>
              </a:rPr>
              <a:t>depuis</a:t>
            </a:r>
            <a:r>
              <a:rPr lang="en-US" sz="1600" dirty="0">
                <a:solidFill>
                  <a:srgbClr val="000000"/>
                </a:solidFill>
              </a:rPr>
              <a:t> le plafond, </a:t>
            </a:r>
            <a:r>
              <a:rPr lang="en-US" sz="1600" dirty="0" err="1">
                <a:solidFill>
                  <a:srgbClr val="000000"/>
                </a:solidFill>
              </a:rPr>
              <a:t>une</a:t>
            </a:r>
            <a:r>
              <a:rPr lang="en-US" sz="1600" dirty="0">
                <a:solidFill>
                  <a:srgbClr val="000000"/>
                </a:solidFill>
              </a:rPr>
              <a:t> gigantesque </a:t>
            </a:r>
            <a:r>
              <a:rPr lang="en-US" sz="1600" dirty="0" err="1">
                <a:solidFill>
                  <a:srgbClr val="000000"/>
                </a:solidFill>
              </a:rPr>
              <a:t>planche</a:t>
            </a:r>
            <a:r>
              <a:rPr lang="en-US" sz="1600" dirty="0">
                <a:solidFill>
                  <a:srgbClr val="000000"/>
                </a:solidFill>
              </a:rPr>
              <a:t> </a:t>
            </a:r>
            <a:r>
              <a:rPr lang="en-US" sz="1600" dirty="0" err="1">
                <a:solidFill>
                  <a:srgbClr val="000000"/>
                </a:solidFill>
              </a:rPr>
              <a:t>d’atlas</a:t>
            </a:r>
            <a:r>
              <a:rPr lang="en-US" sz="1600" dirty="0">
                <a:solidFill>
                  <a:srgbClr val="000000"/>
                </a:solidFill>
              </a:rPr>
              <a:t>. </a:t>
            </a:r>
            <a:r>
              <a:rPr lang="en-US" sz="1600" dirty="0" err="1">
                <a:solidFill>
                  <a:srgbClr val="000000"/>
                </a:solidFill>
              </a:rPr>
              <a:t>Prendre</a:t>
            </a:r>
            <a:r>
              <a:rPr lang="en-US" sz="1600" dirty="0">
                <a:solidFill>
                  <a:srgbClr val="000000"/>
                </a:solidFill>
              </a:rPr>
              <a:t> la </a:t>
            </a:r>
            <a:r>
              <a:rPr lang="en-US" sz="1600" dirty="0" err="1">
                <a:solidFill>
                  <a:srgbClr val="000000"/>
                </a:solidFill>
              </a:rPr>
              <a:t>quarante-deuxième</a:t>
            </a:r>
            <a:r>
              <a:rPr lang="en-US" sz="1600" dirty="0">
                <a:solidFill>
                  <a:srgbClr val="000000"/>
                </a:solidFill>
              </a:rPr>
              <a:t> </a:t>
            </a:r>
            <a:r>
              <a:rPr lang="en-US" sz="1600" dirty="0" err="1">
                <a:solidFill>
                  <a:srgbClr val="000000"/>
                </a:solidFill>
              </a:rPr>
              <a:t>planche</a:t>
            </a:r>
            <a:r>
              <a:rPr lang="en-US" sz="1600" dirty="0">
                <a:solidFill>
                  <a:srgbClr val="000000"/>
                </a:solidFill>
              </a:rPr>
              <a:t> de “</a:t>
            </a:r>
            <a:r>
              <a:rPr lang="en-US" sz="1600" dirty="0" err="1">
                <a:solidFill>
                  <a:srgbClr val="000000"/>
                </a:solidFill>
              </a:rPr>
              <a:t>Mnémosyme</a:t>
            </a:r>
            <a:r>
              <a:rPr lang="en-US" sz="1600" dirty="0">
                <a:solidFill>
                  <a:srgbClr val="000000"/>
                </a:solidFill>
              </a:rPr>
              <a:t>”, </a:t>
            </a:r>
            <a:r>
              <a:rPr lang="en-US" sz="1600" dirty="0" err="1">
                <a:solidFill>
                  <a:srgbClr val="000000"/>
                </a:solidFill>
              </a:rPr>
              <a:t>consacrée</a:t>
            </a:r>
            <a:r>
              <a:rPr lang="en-US" sz="1600" dirty="0">
                <a:solidFill>
                  <a:srgbClr val="000000"/>
                </a:solidFill>
              </a:rPr>
              <a:t> par Aby Warburg au motif de la </a:t>
            </a:r>
            <a:r>
              <a:rPr lang="en-US" sz="1600" dirty="0" err="1">
                <a:solidFill>
                  <a:srgbClr val="000000"/>
                </a:solidFill>
              </a:rPr>
              <a:t>Piétà</a:t>
            </a:r>
            <a:r>
              <a:rPr lang="en-US" sz="1600" dirty="0">
                <a:solidFill>
                  <a:srgbClr val="000000"/>
                </a:solidFill>
              </a:rPr>
              <a:t> et des lamentations que les </a:t>
            </a:r>
            <a:r>
              <a:rPr lang="en-US" sz="1600" dirty="0" err="1">
                <a:solidFill>
                  <a:srgbClr val="000000"/>
                </a:solidFill>
              </a:rPr>
              <a:t>vivants</a:t>
            </a:r>
            <a:r>
              <a:rPr lang="en-US" sz="1600" dirty="0">
                <a:solidFill>
                  <a:srgbClr val="000000"/>
                </a:solidFill>
              </a:rPr>
              <a:t> </a:t>
            </a:r>
            <a:r>
              <a:rPr lang="en-US" sz="1600" dirty="0" err="1">
                <a:solidFill>
                  <a:srgbClr val="000000"/>
                </a:solidFill>
              </a:rPr>
              <a:t>murmurent</a:t>
            </a:r>
            <a:r>
              <a:rPr lang="en-US" sz="1600" dirty="0">
                <a:solidFill>
                  <a:srgbClr val="000000"/>
                </a:solidFill>
              </a:rPr>
              <a:t>, </a:t>
            </a:r>
            <a:r>
              <a:rPr lang="en-US" sz="1600" dirty="0" err="1">
                <a:solidFill>
                  <a:srgbClr val="000000"/>
                </a:solidFill>
              </a:rPr>
              <a:t>hurlent</a:t>
            </a:r>
            <a:r>
              <a:rPr lang="en-US" sz="1600" dirty="0">
                <a:solidFill>
                  <a:srgbClr val="000000"/>
                </a:solidFill>
              </a:rPr>
              <a:t> </a:t>
            </a:r>
            <a:r>
              <a:rPr lang="en-US" sz="1600" dirty="0" err="1">
                <a:solidFill>
                  <a:srgbClr val="000000"/>
                </a:solidFill>
              </a:rPr>
              <a:t>ou</a:t>
            </a:r>
            <a:r>
              <a:rPr lang="en-US" sz="1600" dirty="0">
                <a:solidFill>
                  <a:srgbClr val="000000"/>
                </a:solidFill>
              </a:rPr>
              <a:t> </a:t>
            </a:r>
            <a:r>
              <a:rPr lang="en-US" sz="1600" dirty="0" err="1">
                <a:solidFill>
                  <a:srgbClr val="000000"/>
                </a:solidFill>
              </a:rPr>
              <a:t>chantent</a:t>
            </a:r>
            <a:r>
              <a:rPr lang="en-US" sz="1600" dirty="0">
                <a:solidFill>
                  <a:srgbClr val="000000"/>
                </a:solidFill>
              </a:rPr>
              <a:t> </a:t>
            </a:r>
            <a:r>
              <a:rPr lang="en-US" sz="1600" dirty="0" err="1">
                <a:solidFill>
                  <a:srgbClr val="000000"/>
                </a:solidFill>
              </a:rPr>
              <a:t>devant</a:t>
            </a:r>
            <a:r>
              <a:rPr lang="en-US" sz="1600" dirty="0">
                <a:solidFill>
                  <a:srgbClr val="000000"/>
                </a:solidFill>
              </a:rPr>
              <a:t> </a:t>
            </a:r>
            <a:r>
              <a:rPr lang="en-US" sz="1600" dirty="0" err="1">
                <a:solidFill>
                  <a:srgbClr val="000000"/>
                </a:solidFill>
              </a:rPr>
              <a:t>leurs</a:t>
            </a:r>
            <a:r>
              <a:rPr lang="en-US" sz="1600" dirty="0">
                <a:solidFill>
                  <a:srgbClr val="000000"/>
                </a:solidFill>
              </a:rPr>
              <a:t> </a:t>
            </a:r>
            <a:r>
              <a:rPr lang="en-US" sz="1600" dirty="0" err="1">
                <a:solidFill>
                  <a:srgbClr val="000000"/>
                </a:solidFill>
              </a:rPr>
              <a:t>morts</a:t>
            </a:r>
            <a:r>
              <a:rPr lang="en-US" sz="1600" dirty="0">
                <a:solidFill>
                  <a:srgbClr val="000000"/>
                </a:solidFill>
              </a:rPr>
              <a:t>. Et </a:t>
            </a:r>
            <a:r>
              <a:rPr lang="en-US" sz="1600" dirty="0" err="1">
                <a:solidFill>
                  <a:srgbClr val="000000"/>
                </a:solidFill>
              </a:rPr>
              <a:t>rendre</a:t>
            </a:r>
            <a:r>
              <a:rPr lang="en-US" sz="1600" dirty="0">
                <a:solidFill>
                  <a:srgbClr val="000000"/>
                </a:solidFill>
              </a:rPr>
              <a:t> à </a:t>
            </a:r>
            <a:r>
              <a:rPr lang="en-US" sz="1600" dirty="0" err="1">
                <a:solidFill>
                  <a:srgbClr val="000000"/>
                </a:solidFill>
              </a:rPr>
              <a:t>cette</a:t>
            </a:r>
            <a:r>
              <a:rPr lang="en-US" sz="1600" dirty="0">
                <a:solidFill>
                  <a:srgbClr val="000000"/>
                </a:solidFill>
              </a:rPr>
              <a:t> </a:t>
            </a:r>
            <a:r>
              <a:rPr lang="en-US" sz="1600" dirty="0" err="1">
                <a:solidFill>
                  <a:srgbClr val="000000"/>
                </a:solidFill>
              </a:rPr>
              <a:t>planche</a:t>
            </a:r>
            <a:r>
              <a:rPr lang="en-US" sz="1600" dirty="0">
                <a:solidFill>
                  <a:srgbClr val="000000"/>
                </a:solidFill>
              </a:rPr>
              <a:t> un </a:t>
            </a:r>
            <a:r>
              <a:rPr lang="en-US" sz="1600" dirty="0" err="1">
                <a:solidFill>
                  <a:srgbClr val="000000"/>
                </a:solidFill>
              </a:rPr>
              <a:t>nouvel</a:t>
            </a:r>
            <a:r>
              <a:rPr lang="en-US" sz="1600" dirty="0">
                <a:solidFill>
                  <a:srgbClr val="000000"/>
                </a:solidFill>
              </a:rPr>
              <a:t> </a:t>
            </a:r>
            <a:r>
              <a:rPr lang="en-US" sz="1600" dirty="0" err="1">
                <a:solidFill>
                  <a:srgbClr val="000000"/>
                </a:solidFill>
              </a:rPr>
              <a:t>hommage</a:t>
            </a:r>
            <a:r>
              <a:rPr lang="en-US" sz="1600" dirty="0">
                <a:solidFill>
                  <a:srgbClr val="000000"/>
                </a:solidFill>
              </a:rPr>
              <a:t>, </a:t>
            </a:r>
            <a:r>
              <a:rPr lang="en-US" sz="1600" dirty="0" err="1">
                <a:solidFill>
                  <a:srgbClr val="000000"/>
                </a:solidFill>
              </a:rPr>
              <a:t>en</a:t>
            </a:r>
            <a:r>
              <a:rPr lang="en-US" sz="1600" dirty="0">
                <a:solidFill>
                  <a:srgbClr val="000000"/>
                </a:solidFill>
              </a:rPr>
              <a:t> </a:t>
            </a:r>
            <a:r>
              <a:rPr lang="en-US" sz="1600" dirty="0" err="1">
                <a:solidFill>
                  <a:srgbClr val="000000"/>
                </a:solidFill>
              </a:rPr>
              <a:t>l’accompagnant</a:t>
            </a:r>
            <a:r>
              <a:rPr lang="en-US" sz="1600" dirty="0">
                <a:solidFill>
                  <a:srgbClr val="000000"/>
                </a:solidFill>
              </a:rPr>
              <a:t>, la </a:t>
            </a:r>
            <a:r>
              <a:rPr lang="en-US" sz="1600" dirty="0" err="1">
                <a:solidFill>
                  <a:srgbClr val="000000"/>
                </a:solidFill>
              </a:rPr>
              <a:t>commentant</a:t>
            </a:r>
            <a:r>
              <a:rPr lang="en-US" sz="1600" dirty="0">
                <a:solidFill>
                  <a:srgbClr val="000000"/>
                </a:solidFill>
              </a:rPr>
              <a:t>, </a:t>
            </a:r>
            <a:r>
              <a:rPr lang="en-US" sz="1600" dirty="0" err="1">
                <a:solidFill>
                  <a:srgbClr val="000000"/>
                </a:solidFill>
              </a:rPr>
              <a:t>en</a:t>
            </a:r>
            <a:r>
              <a:rPr lang="en-US" sz="1600" dirty="0">
                <a:solidFill>
                  <a:srgbClr val="000000"/>
                </a:solidFill>
              </a:rPr>
              <a:t> la </a:t>
            </a:r>
            <a:r>
              <a:rPr lang="en-US" sz="1600" dirty="0" err="1">
                <a:solidFill>
                  <a:srgbClr val="000000"/>
                </a:solidFill>
              </a:rPr>
              <a:t>prolongeant</a:t>
            </a:r>
            <a:r>
              <a:rPr lang="en-US" sz="1600" dirty="0">
                <a:solidFill>
                  <a:srgbClr val="000000"/>
                </a:solidFill>
              </a:rPr>
              <a:t>, </a:t>
            </a:r>
            <a:r>
              <a:rPr lang="en-US" sz="1600" dirty="0" err="1">
                <a:solidFill>
                  <a:srgbClr val="000000"/>
                </a:solidFill>
              </a:rPr>
              <a:t>en</a:t>
            </a:r>
            <a:r>
              <a:rPr lang="en-US" sz="1600" dirty="0">
                <a:solidFill>
                  <a:srgbClr val="000000"/>
                </a:solidFill>
              </a:rPr>
              <a:t> la </a:t>
            </a:r>
            <a:r>
              <a:rPr lang="en-US" sz="1600" dirty="0" err="1">
                <a:solidFill>
                  <a:srgbClr val="000000"/>
                </a:solidFill>
              </a:rPr>
              <a:t>faisant</a:t>
            </a:r>
            <a:r>
              <a:rPr lang="en-US" sz="1600" dirty="0">
                <a:solidFill>
                  <a:srgbClr val="000000"/>
                </a:solidFill>
              </a:rPr>
              <a:t> </a:t>
            </a:r>
            <a:r>
              <a:rPr lang="en-US" sz="1600" dirty="0" err="1">
                <a:solidFill>
                  <a:srgbClr val="000000"/>
                </a:solidFill>
              </a:rPr>
              <a:t>sortir</a:t>
            </a:r>
            <a:r>
              <a:rPr lang="en-US" sz="1600" dirty="0">
                <a:solidFill>
                  <a:srgbClr val="000000"/>
                </a:solidFill>
              </a:rPr>
              <a:t> </a:t>
            </a:r>
            <a:r>
              <a:rPr lang="en-US" sz="1600" dirty="0" err="1">
                <a:solidFill>
                  <a:srgbClr val="000000"/>
                </a:solidFill>
              </a:rPr>
              <a:t>d’elle-même</a:t>
            </a:r>
            <a:r>
              <a:rPr lang="en-US" sz="1600" dirty="0">
                <a:solidFill>
                  <a:srgbClr val="000000"/>
                </a:solidFill>
              </a:rPr>
              <a:t> pour </a:t>
            </a:r>
            <a:r>
              <a:rPr lang="en-US" sz="1600" dirty="0" err="1">
                <a:solidFill>
                  <a:srgbClr val="000000"/>
                </a:solidFill>
              </a:rPr>
              <a:t>créer</a:t>
            </a:r>
            <a:r>
              <a:rPr lang="en-US" sz="1600" dirty="0">
                <a:solidFill>
                  <a:srgbClr val="000000"/>
                </a:solidFill>
              </a:rPr>
              <a:t> </a:t>
            </a:r>
            <a:r>
              <a:rPr lang="en-US" sz="1600" dirty="0" err="1">
                <a:solidFill>
                  <a:srgbClr val="000000"/>
                </a:solidFill>
              </a:rPr>
              <a:t>autour</a:t>
            </a:r>
            <a:r>
              <a:rPr lang="en-US" sz="1600" dirty="0">
                <a:solidFill>
                  <a:srgbClr val="000000"/>
                </a:solidFill>
              </a:rPr>
              <a:t> de </a:t>
            </a:r>
            <a:r>
              <a:rPr lang="en-US" sz="1600" dirty="0" err="1">
                <a:solidFill>
                  <a:srgbClr val="000000"/>
                </a:solidFill>
              </a:rPr>
              <a:t>d’elle</a:t>
            </a:r>
            <a:r>
              <a:rPr lang="en-US" sz="1600" dirty="0">
                <a:solidFill>
                  <a:srgbClr val="000000"/>
                </a:solidFill>
              </a:rPr>
              <a:t> </a:t>
            </a:r>
            <a:r>
              <a:rPr lang="en-US" sz="1600" dirty="0" err="1">
                <a:solidFill>
                  <a:srgbClr val="000000"/>
                </a:solidFill>
              </a:rPr>
              <a:t>toutes</a:t>
            </a:r>
            <a:r>
              <a:rPr lang="en-US" sz="1600" dirty="0">
                <a:solidFill>
                  <a:srgbClr val="000000"/>
                </a:solidFill>
              </a:rPr>
              <a:t> </a:t>
            </a:r>
            <a:r>
              <a:rPr lang="en-US" sz="1600" dirty="0" err="1">
                <a:solidFill>
                  <a:srgbClr val="000000"/>
                </a:solidFill>
              </a:rPr>
              <a:t>une</a:t>
            </a:r>
            <a:r>
              <a:rPr lang="en-US" sz="1600" dirty="0">
                <a:solidFill>
                  <a:srgbClr val="000000"/>
                </a:solidFill>
              </a:rPr>
              <a:t> constellation </a:t>
            </a:r>
            <a:r>
              <a:rPr lang="en-US" sz="1600" dirty="0" err="1">
                <a:solidFill>
                  <a:srgbClr val="000000"/>
                </a:solidFill>
              </a:rPr>
              <a:t>d’images</a:t>
            </a:r>
            <a:r>
              <a:rPr lang="en-US" sz="1600" dirty="0">
                <a:solidFill>
                  <a:srgbClr val="000000"/>
                </a:solidFill>
              </a:rPr>
              <a:t> </a:t>
            </a:r>
            <a:r>
              <a:rPr lang="en-US" sz="1600" dirty="0" err="1">
                <a:solidFill>
                  <a:srgbClr val="000000"/>
                </a:solidFill>
              </a:rPr>
              <a:t>nouvelles</a:t>
            </a:r>
            <a:r>
              <a:rPr lang="en-US" sz="1600" dirty="0">
                <a:solidFill>
                  <a:srgbClr val="000000"/>
                </a:solidFill>
              </a:rPr>
              <a:t>. Images </a:t>
            </a:r>
            <a:r>
              <a:rPr lang="en-US" sz="1600" dirty="0" err="1">
                <a:solidFill>
                  <a:srgbClr val="000000"/>
                </a:solidFill>
              </a:rPr>
              <a:t>en</a:t>
            </a:r>
            <a:r>
              <a:rPr lang="en-US" sz="1600" dirty="0">
                <a:solidFill>
                  <a:srgbClr val="000000"/>
                </a:solidFill>
              </a:rPr>
              <a:t> noir et blanc, </a:t>
            </a:r>
            <a:r>
              <a:rPr lang="en-US" sz="1600" dirty="0" err="1">
                <a:solidFill>
                  <a:srgbClr val="000000"/>
                </a:solidFill>
              </a:rPr>
              <a:t>mais</a:t>
            </a:r>
            <a:r>
              <a:rPr lang="en-US" sz="1600" dirty="0">
                <a:solidFill>
                  <a:srgbClr val="000000"/>
                </a:solidFill>
              </a:rPr>
              <a:t> </a:t>
            </a:r>
            <a:r>
              <a:rPr lang="en-US" sz="1600" dirty="0" err="1">
                <a:solidFill>
                  <a:srgbClr val="000000"/>
                </a:solidFill>
              </a:rPr>
              <a:t>aussi</a:t>
            </a:r>
            <a:r>
              <a:rPr lang="en-US" sz="1600" dirty="0">
                <a:solidFill>
                  <a:srgbClr val="000000"/>
                </a:solidFill>
              </a:rPr>
              <a:t> </a:t>
            </a:r>
            <a:r>
              <a:rPr lang="en-US" sz="1600" dirty="0" err="1">
                <a:solidFill>
                  <a:srgbClr val="000000"/>
                </a:solidFill>
              </a:rPr>
              <a:t>en</a:t>
            </a:r>
            <a:r>
              <a:rPr lang="en-US" sz="1600" dirty="0">
                <a:solidFill>
                  <a:srgbClr val="000000"/>
                </a:solidFill>
              </a:rPr>
              <a:t> </a:t>
            </a:r>
            <a:r>
              <a:rPr lang="en-US" sz="1600" dirty="0" err="1">
                <a:solidFill>
                  <a:srgbClr val="000000"/>
                </a:solidFill>
              </a:rPr>
              <a:t>couleurs</a:t>
            </a:r>
            <a:r>
              <a:rPr lang="en-US" sz="1600" dirty="0">
                <a:solidFill>
                  <a:srgbClr val="000000"/>
                </a:solidFill>
              </a:rPr>
              <a:t>. Images </a:t>
            </a:r>
            <a:r>
              <a:rPr lang="en-US" sz="1600" dirty="0" err="1">
                <a:solidFill>
                  <a:srgbClr val="000000"/>
                </a:solidFill>
              </a:rPr>
              <a:t>silencieuses</a:t>
            </a:r>
            <a:r>
              <a:rPr lang="en-US" sz="1600" dirty="0">
                <a:solidFill>
                  <a:srgbClr val="000000"/>
                </a:solidFill>
              </a:rPr>
              <a:t>, </a:t>
            </a:r>
            <a:r>
              <a:rPr lang="en-US" sz="1600" dirty="0" err="1">
                <a:solidFill>
                  <a:srgbClr val="000000"/>
                </a:solidFill>
              </a:rPr>
              <a:t>mais</a:t>
            </a:r>
            <a:r>
              <a:rPr lang="en-US" sz="1600" dirty="0">
                <a:solidFill>
                  <a:srgbClr val="000000"/>
                </a:solidFill>
              </a:rPr>
              <a:t> </a:t>
            </a:r>
            <a:r>
              <a:rPr lang="en-US" sz="1600" dirty="0" err="1">
                <a:solidFill>
                  <a:srgbClr val="000000"/>
                </a:solidFill>
              </a:rPr>
              <a:t>également</a:t>
            </a:r>
            <a:r>
              <a:rPr lang="en-US" sz="1600" dirty="0">
                <a:solidFill>
                  <a:srgbClr val="000000"/>
                </a:solidFill>
              </a:rPr>
              <a:t> </a:t>
            </a:r>
            <a:r>
              <a:rPr lang="en-US" sz="1600" dirty="0" err="1">
                <a:solidFill>
                  <a:srgbClr val="000000"/>
                </a:solidFill>
              </a:rPr>
              <a:t>sonores</a:t>
            </a:r>
            <a:r>
              <a:rPr lang="en-US" sz="1600" dirty="0">
                <a:solidFill>
                  <a:srgbClr val="000000"/>
                </a:solidFill>
              </a:rPr>
              <a:t>. Images que je </a:t>
            </a:r>
            <a:r>
              <a:rPr lang="en-US" sz="1600" dirty="0" err="1">
                <a:solidFill>
                  <a:srgbClr val="000000"/>
                </a:solidFill>
              </a:rPr>
              <a:t>connais</a:t>
            </a:r>
            <a:r>
              <a:rPr lang="en-US" sz="1600" dirty="0">
                <a:solidFill>
                  <a:srgbClr val="000000"/>
                </a:solidFill>
              </a:rPr>
              <a:t>, que </a:t>
            </a:r>
            <a:r>
              <a:rPr lang="en-US" sz="1600" dirty="0" err="1">
                <a:solidFill>
                  <a:srgbClr val="000000"/>
                </a:solidFill>
              </a:rPr>
              <a:t>j’ai</a:t>
            </a:r>
            <a:r>
              <a:rPr lang="en-US" sz="1600" dirty="0">
                <a:solidFill>
                  <a:srgbClr val="000000"/>
                </a:solidFill>
              </a:rPr>
              <a:t> sous la main, </a:t>
            </a:r>
            <a:r>
              <a:rPr lang="en-US" sz="1600" dirty="0" err="1">
                <a:solidFill>
                  <a:srgbClr val="000000"/>
                </a:solidFill>
              </a:rPr>
              <a:t>dans</a:t>
            </a:r>
            <a:r>
              <a:rPr lang="en-US" sz="1600" dirty="0">
                <a:solidFill>
                  <a:srgbClr val="000000"/>
                </a:solidFill>
              </a:rPr>
              <a:t> </a:t>
            </a:r>
            <a:r>
              <a:rPr lang="en-US" sz="1600" dirty="0" err="1">
                <a:solidFill>
                  <a:srgbClr val="000000"/>
                </a:solidFill>
              </a:rPr>
              <a:t>cette</a:t>
            </a:r>
            <a:r>
              <a:rPr lang="en-US" sz="1600" dirty="0">
                <a:solidFill>
                  <a:srgbClr val="000000"/>
                </a:solidFill>
              </a:rPr>
              <a:t> </a:t>
            </a:r>
            <a:r>
              <a:rPr lang="en-US" sz="1600" dirty="0" err="1">
                <a:solidFill>
                  <a:srgbClr val="000000"/>
                </a:solidFill>
              </a:rPr>
              <a:t>partie</a:t>
            </a:r>
            <a:r>
              <a:rPr lang="en-US" sz="1600" dirty="0">
                <a:solidFill>
                  <a:srgbClr val="000000"/>
                </a:solidFill>
              </a:rPr>
              <a:t> de mon </a:t>
            </a:r>
            <a:r>
              <a:rPr lang="en-US" sz="1600" dirty="0" err="1">
                <a:solidFill>
                  <a:srgbClr val="000000"/>
                </a:solidFill>
              </a:rPr>
              <a:t>ordinateur</a:t>
            </a:r>
            <a:r>
              <a:rPr lang="en-US" sz="1600" dirty="0">
                <a:solidFill>
                  <a:srgbClr val="000000"/>
                </a:solidFill>
              </a:rPr>
              <a:t> </a:t>
            </a:r>
            <a:r>
              <a:rPr lang="en-US" sz="1600" dirty="0" err="1">
                <a:solidFill>
                  <a:srgbClr val="000000"/>
                </a:solidFill>
              </a:rPr>
              <a:t>nommée</a:t>
            </a:r>
            <a:r>
              <a:rPr lang="en-US" sz="1600" dirty="0">
                <a:solidFill>
                  <a:srgbClr val="000000"/>
                </a:solidFill>
              </a:rPr>
              <a:t>, </a:t>
            </a:r>
            <a:r>
              <a:rPr lang="en-US" sz="1600" dirty="0" err="1">
                <a:solidFill>
                  <a:srgbClr val="000000"/>
                </a:solidFill>
              </a:rPr>
              <a:t>depuis</a:t>
            </a:r>
            <a:r>
              <a:rPr lang="en-US" sz="1600" dirty="0">
                <a:solidFill>
                  <a:srgbClr val="000000"/>
                </a:solidFill>
              </a:rPr>
              <a:t> </a:t>
            </a:r>
            <a:r>
              <a:rPr lang="en-US" sz="1600" dirty="0" err="1">
                <a:solidFill>
                  <a:srgbClr val="000000"/>
                </a:solidFill>
              </a:rPr>
              <a:t>longtemps</a:t>
            </a:r>
            <a:r>
              <a:rPr lang="en-US" sz="1600" dirty="0">
                <a:solidFill>
                  <a:srgbClr val="000000"/>
                </a:solidFill>
              </a:rPr>
              <a:t> </a:t>
            </a:r>
            <a:r>
              <a:rPr lang="en-US" sz="1600" dirty="0" err="1">
                <a:solidFill>
                  <a:srgbClr val="000000"/>
                </a:solidFill>
              </a:rPr>
              <a:t>maintenant</a:t>
            </a:r>
            <a:r>
              <a:rPr lang="en-US" sz="1600" dirty="0">
                <a:solidFill>
                  <a:srgbClr val="000000"/>
                </a:solidFill>
              </a:rPr>
              <a:t>, mon atlas. »</a:t>
            </a:r>
          </a:p>
          <a:p>
            <a:r>
              <a:rPr lang="en-US" sz="1600" dirty="0">
                <a:solidFill>
                  <a:srgbClr val="000000"/>
                </a:solidFill>
              </a:rPr>
              <a:t>(</a:t>
            </a:r>
            <a:r>
              <a:rPr lang="en-US" sz="1600" dirty="0" err="1">
                <a:solidFill>
                  <a:srgbClr val="000000"/>
                </a:solidFill>
              </a:rPr>
              <a:t>Didi</a:t>
            </a:r>
            <a:r>
              <a:rPr lang="en-US" sz="1600" dirty="0">
                <a:solidFill>
                  <a:srgbClr val="000000"/>
                </a:solidFill>
              </a:rPr>
              <a:t>-Huberman, Palais de Tokyo, 2014).</a:t>
            </a:r>
          </a:p>
          <a:p>
            <a:br>
              <a:rPr lang="en-US" dirty="0">
                <a:solidFill>
                  <a:srgbClr val="000000"/>
                </a:solidFill>
              </a:rPr>
            </a:br>
            <a:endParaRPr lang="en-US" dirty="0">
              <a:solidFill>
                <a:srgbClr val="000000"/>
              </a:solidFill>
            </a:endParaRPr>
          </a:p>
        </p:txBody>
      </p:sp>
    </p:spTree>
    <p:extLst>
      <p:ext uri="{BB962C8B-B14F-4D97-AF65-F5344CB8AC3E}">
        <p14:creationId xmlns:p14="http://schemas.microsoft.com/office/powerpoint/2010/main" val="70573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703" y="662119"/>
            <a:ext cx="7457661" cy="1277786"/>
          </a:xfrm>
          <a:prstGeom prst="rect">
            <a:avLst/>
          </a:prstGeom>
        </p:spPr>
        <p:txBody>
          <a:bodyPr wrap="square">
            <a:spAutoFit/>
          </a:bodyPr>
          <a:lstStyle/>
          <a:p>
            <a:pPr algn="just">
              <a:lnSpc>
                <a:spcPct val="107000"/>
              </a:lnSpc>
              <a:spcAft>
                <a:spcPts val="0"/>
              </a:spcAft>
            </a:pPr>
            <a:r>
              <a:rPr lang="fr-FR" dirty="0">
                <a:ea typeface="Calibri" charset="0"/>
                <a:cs typeface="Calibri" charset="0"/>
              </a:rPr>
              <a:t>« Quoi de plus complexe qu’une vague, ce phénomène que Vitruve a eu tant de mal à faire entrer dans la pensée » (Kenneth White)</a:t>
            </a:r>
          </a:p>
          <a:p>
            <a:pPr algn="just">
              <a:lnSpc>
                <a:spcPct val="107000"/>
              </a:lnSpc>
              <a:spcAft>
                <a:spcPts val="0"/>
              </a:spcAft>
            </a:pPr>
            <a:r>
              <a:rPr lang="fr-FR" dirty="0">
                <a:ea typeface="Calibri" charset="0"/>
                <a:cs typeface="Calibri" charset="0"/>
              </a:rPr>
              <a:t> </a:t>
            </a:r>
          </a:p>
          <a:p>
            <a:pPr algn="just">
              <a:lnSpc>
                <a:spcPct val="107000"/>
              </a:lnSpc>
              <a:spcAft>
                <a:spcPts val="0"/>
              </a:spcAft>
            </a:pPr>
            <a:r>
              <a:rPr lang="fr-FR" dirty="0" err="1">
                <a:ea typeface="Calibri" charset="0"/>
                <a:cs typeface="Calibri" charset="0"/>
              </a:rPr>
              <a:t>Vitruvius</a:t>
            </a:r>
            <a:r>
              <a:rPr lang="fr-FR" dirty="0">
                <a:ea typeface="Calibri" charset="0"/>
                <a:cs typeface="Calibri" charset="0"/>
              </a:rPr>
              <a:t>, </a:t>
            </a:r>
            <a:r>
              <a:rPr lang="fr-FR" i="1" dirty="0">
                <a:ea typeface="Calibri" charset="0"/>
                <a:cs typeface="Calibri" charset="0"/>
              </a:rPr>
              <a:t>De architectura </a:t>
            </a:r>
            <a:r>
              <a:rPr lang="fr-FR" dirty="0">
                <a:ea typeface="Calibri" charset="0"/>
                <a:cs typeface="Calibri" charset="0"/>
              </a:rPr>
              <a:t>(1</a:t>
            </a:r>
            <a:r>
              <a:rPr lang="fr-FR" baseline="30000" dirty="0">
                <a:ea typeface="Calibri" charset="0"/>
                <a:cs typeface="Calibri" charset="0"/>
              </a:rPr>
              <a:t>er</a:t>
            </a:r>
            <a:r>
              <a:rPr lang="fr-FR" dirty="0">
                <a:ea typeface="Calibri" charset="0"/>
                <a:cs typeface="Calibri" charset="0"/>
              </a:rPr>
              <a:t> siècle </a:t>
            </a:r>
            <a:r>
              <a:rPr lang="fr-FR" dirty="0" err="1">
                <a:ea typeface="Calibri" charset="0"/>
                <a:cs typeface="Calibri" charset="0"/>
              </a:rPr>
              <a:t>a.C</a:t>
            </a:r>
            <a:r>
              <a:rPr lang="fr-FR" dirty="0">
                <a:ea typeface="Calibri" charset="0"/>
                <a:cs typeface="Calibri" charset="0"/>
              </a:rPr>
              <a:t>.) et travaux maritimes (brise-lames)</a:t>
            </a:r>
            <a:endParaRPr lang="en-US" dirty="0">
              <a:effectLst/>
              <a:ea typeface="Calibri" charset="0"/>
              <a:cs typeface="Times New Roman" charset="0"/>
            </a:endParaRPr>
          </a:p>
        </p:txBody>
      </p:sp>
      <p:sp>
        <p:nvSpPr>
          <p:cNvPr id="6" name="Rectangle 1"/>
          <p:cNvSpPr>
            <a:spLocks noChangeArrowheads="1"/>
          </p:cNvSpPr>
          <p:nvPr/>
        </p:nvSpPr>
        <p:spPr bwMode="auto">
          <a:xfrm>
            <a:off x="9041293" y="-1179716"/>
            <a:ext cx="121920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hlinkClick r:id="rId2"/>
              </a:rPr>
              <a:t>  </a:t>
            </a:r>
            <a:r>
              <a:rPr kumimoji="0" lang="x-none" altLang="x-none" sz="20400" b="0" i="0" u="none" strike="noStrike" cap="none" normalizeH="0" baseline="0" dirty="0">
                <a:ln>
                  <a:noFill/>
                </a:ln>
                <a:solidFill>
                  <a:schemeClr val="tx1"/>
                </a:solidFill>
                <a:effectLst/>
              </a:rPr>
              <a:t> </a:t>
            </a:r>
            <a:endParaRPr kumimoji="0" lang="x-none" altLang="x-none"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endParaRPr>
          </a:p>
        </p:txBody>
      </p:sp>
      <p:pic>
        <p:nvPicPr>
          <p:cNvPr id="7" name="Picture 2" descr="https://upload.wikimedia.org/wikipedia/commons/thumb/2/22/Da_Vinci_Vitruve_Luc_Viatour.jpg/250px-Da_Vinci_Vitruve_Luc_Viatou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672" y="2131156"/>
            <a:ext cx="2381250" cy="3238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3703" y="2391627"/>
            <a:ext cx="5169789" cy="1200329"/>
          </a:xfrm>
          <a:prstGeom prst="rect">
            <a:avLst/>
          </a:prstGeom>
        </p:spPr>
        <p:txBody>
          <a:bodyPr wrap="square">
            <a:spAutoFit/>
          </a:bodyPr>
          <a:lstStyle/>
          <a:p>
            <a:r>
              <a:rPr lang="en-US" dirty="0"/>
              <a:t>Une structure </a:t>
            </a:r>
            <a:r>
              <a:rPr lang="en-US" dirty="0" err="1"/>
              <a:t>devait</a:t>
            </a:r>
            <a:r>
              <a:rPr lang="en-US" dirty="0"/>
              <a:t> </a:t>
            </a:r>
            <a:r>
              <a:rPr lang="en-US" dirty="0" err="1"/>
              <a:t>présenter</a:t>
            </a:r>
            <a:r>
              <a:rPr lang="en-US" dirty="0"/>
              <a:t> les trois </a:t>
            </a:r>
            <a:r>
              <a:rPr lang="en-US" dirty="0" err="1"/>
              <a:t>qualités</a:t>
            </a:r>
            <a:r>
              <a:rPr lang="en-US" dirty="0"/>
              <a:t> de </a:t>
            </a:r>
            <a:r>
              <a:rPr lang="en-US" i="1" dirty="0" err="1"/>
              <a:t>firmitas</a:t>
            </a:r>
            <a:r>
              <a:rPr lang="en-US" dirty="0"/>
              <a:t>, </a:t>
            </a:r>
            <a:r>
              <a:rPr lang="en-US" i="1" dirty="0" err="1"/>
              <a:t>utilitas</a:t>
            </a:r>
            <a:r>
              <a:rPr lang="en-US" dirty="0"/>
              <a:t>, et </a:t>
            </a:r>
            <a:r>
              <a:rPr lang="en-US" i="1" dirty="0" err="1"/>
              <a:t>venustas</a:t>
            </a:r>
            <a:r>
              <a:rPr lang="en-US" dirty="0"/>
              <a:t> — force (</a:t>
            </a:r>
            <a:r>
              <a:rPr lang="en-US" dirty="0" err="1"/>
              <a:t>ou</a:t>
            </a:r>
            <a:r>
              <a:rPr lang="en-US" dirty="0"/>
              <a:t> </a:t>
            </a:r>
            <a:r>
              <a:rPr lang="en-US" dirty="0" err="1"/>
              <a:t>pérennité</a:t>
            </a:r>
            <a:r>
              <a:rPr lang="en-US" dirty="0"/>
              <a:t>), </a:t>
            </a:r>
            <a:r>
              <a:rPr lang="en-US" dirty="0" err="1"/>
              <a:t>utilité</a:t>
            </a:r>
            <a:r>
              <a:rPr lang="en-US" dirty="0"/>
              <a:t> et </a:t>
            </a:r>
            <a:r>
              <a:rPr lang="en-US" dirty="0" err="1"/>
              <a:t>beauté</a:t>
            </a:r>
            <a:r>
              <a:rPr lang="en-US" dirty="0"/>
              <a:t>. </a:t>
            </a:r>
            <a:r>
              <a:rPr lang="en-US" dirty="0" err="1"/>
              <a:t>Selon</a:t>
            </a:r>
            <a:r>
              <a:rPr lang="en-US" dirty="0"/>
              <a:t> </a:t>
            </a:r>
            <a:r>
              <a:rPr lang="en-US" dirty="0" err="1"/>
              <a:t>Vitruve</a:t>
            </a:r>
            <a:r>
              <a:rPr lang="en-US" dirty="0"/>
              <a:t>, </a:t>
            </a:r>
            <a:r>
              <a:rPr lang="en-US" dirty="0" err="1"/>
              <a:t>l’architecture</a:t>
            </a:r>
            <a:r>
              <a:rPr lang="en-US" dirty="0"/>
              <a:t> </a:t>
            </a:r>
            <a:r>
              <a:rPr lang="en-US" dirty="0" err="1"/>
              <a:t>est</a:t>
            </a:r>
            <a:r>
              <a:rPr lang="en-US" dirty="0"/>
              <a:t> </a:t>
            </a:r>
            <a:r>
              <a:rPr lang="en-US" dirty="0" err="1"/>
              <a:t>une</a:t>
            </a:r>
            <a:r>
              <a:rPr lang="en-US" dirty="0"/>
              <a:t> imitation de la nature.</a:t>
            </a:r>
          </a:p>
        </p:txBody>
      </p:sp>
      <p:sp>
        <p:nvSpPr>
          <p:cNvPr id="4" name="TextBox 3"/>
          <p:cNvSpPr txBox="1"/>
          <p:nvPr/>
        </p:nvSpPr>
        <p:spPr>
          <a:xfrm>
            <a:off x="652668" y="153749"/>
            <a:ext cx="4428969" cy="461665"/>
          </a:xfrm>
          <a:prstGeom prst="rect">
            <a:avLst/>
          </a:prstGeom>
          <a:noFill/>
        </p:spPr>
        <p:txBody>
          <a:bodyPr wrap="none" rtlCol="0">
            <a:spAutoFit/>
          </a:bodyPr>
          <a:lstStyle/>
          <a:p>
            <a:r>
              <a:rPr lang="en-US" sz="2400" b="1" dirty="0"/>
              <a:t>1. La vague </a:t>
            </a:r>
            <a:r>
              <a:rPr lang="en-US" sz="2400" b="1" dirty="0" err="1"/>
              <a:t>comme</a:t>
            </a:r>
            <a:r>
              <a:rPr lang="en-US" sz="2400" b="1" dirty="0"/>
              <a:t> </a:t>
            </a:r>
            <a:r>
              <a:rPr lang="en-US" sz="2400" b="1" dirty="0" err="1"/>
              <a:t>défi</a:t>
            </a:r>
            <a:r>
              <a:rPr lang="en-US" sz="2400" b="1" dirty="0"/>
              <a:t> </a:t>
            </a:r>
            <a:r>
              <a:rPr lang="en-US" sz="2400" b="1" dirty="0" err="1"/>
              <a:t>plastique</a:t>
            </a:r>
            <a:endParaRPr lang="en-US" sz="2400" b="1" dirty="0"/>
          </a:p>
        </p:txBody>
      </p:sp>
      <p:sp>
        <p:nvSpPr>
          <p:cNvPr id="9" name="Rectangle 8"/>
          <p:cNvSpPr/>
          <p:nvPr/>
        </p:nvSpPr>
        <p:spPr>
          <a:xfrm>
            <a:off x="5660790" y="5560907"/>
            <a:ext cx="4636891" cy="646331"/>
          </a:xfrm>
          <a:prstGeom prst="rect">
            <a:avLst/>
          </a:prstGeom>
        </p:spPr>
        <p:txBody>
          <a:bodyPr wrap="square">
            <a:spAutoFit/>
          </a:bodyPr>
          <a:lstStyle/>
          <a:p>
            <a:r>
              <a:rPr lang="x-none" altLang="x-none" dirty="0"/>
              <a:t>Léonard de Vinci</a:t>
            </a:r>
            <a:r>
              <a:rPr lang="fr-FR" altLang="x-none" dirty="0"/>
              <a:t>, </a:t>
            </a:r>
            <a:r>
              <a:rPr lang="x-none" altLang="x-none" i="1" dirty="0"/>
              <a:t>L’homme vitruvien</a:t>
            </a:r>
            <a:r>
              <a:rPr lang="fr-FR" altLang="x-none" i="1" dirty="0"/>
              <a:t>, </a:t>
            </a:r>
            <a:r>
              <a:rPr lang="fr-FR" altLang="x-none" dirty="0"/>
              <a:t>dessin annoté, plume, encre et lavis sur papier, 1490</a:t>
            </a:r>
            <a:r>
              <a:rPr lang="x-none" altLang="x-none" dirty="0"/>
              <a:t> </a:t>
            </a:r>
            <a:endParaRPr lang="en-US" dirty="0"/>
          </a:p>
        </p:txBody>
      </p:sp>
      <p:pic>
        <p:nvPicPr>
          <p:cNvPr id="5" name="Picture 2" descr="Résultat de recherche d'images pour &quot;le corbusier modulor&quo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146518" y="914319"/>
            <a:ext cx="2614027" cy="25167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981172" y="3443273"/>
            <a:ext cx="3078535" cy="369332"/>
          </a:xfrm>
          <a:prstGeom prst="rect">
            <a:avLst/>
          </a:prstGeom>
          <a:noFill/>
        </p:spPr>
        <p:txBody>
          <a:bodyPr wrap="none" rtlCol="0">
            <a:spAutoFit/>
          </a:bodyPr>
          <a:lstStyle/>
          <a:p>
            <a:r>
              <a:rPr lang="fr-BE" dirty="0"/>
              <a:t>Le Corbusier, </a:t>
            </a:r>
            <a:r>
              <a:rPr lang="fr-BE" i="1" dirty="0"/>
              <a:t>Le modulor</a:t>
            </a:r>
            <a:r>
              <a:rPr lang="fr-BE" dirty="0"/>
              <a:t>, 1945</a:t>
            </a:r>
          </a:p>
        </p:txBody>
      </p:sp>
    </p:spTree>
    <p:extLst>
      <p:ext uri="{BB962C8B-B14F-4D97-AF65-F5344CB8AC3E}">
        <p14:creationId xmlns:p14="http://schemas.microsoft.com/office/powerpoint/2010/main" val="42552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31846" y="482091"/>
            <a:ext cx="9516672" cy="28161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1D2129"/>
                </a:solidFill>
                <a:effectLst/>
                <a:latin typeface="+mn-lt"/>
              </a:rPr>
              <a:t>« Dans ses dernières années, Léonard de Vinci a entrepris une série de dessins intitulée </a:t>
            </a:r>
            <a:r>
              <a:rPr kumimoji="0" lang="fr-FR" altLang="fr-FR" sz="1400" b="0" i="1" u="none" strike="noStrike" cap="none" normalizeH="0" baseline="0" dirty="0">
                <a:ln>
                  <a:noFill/>
                </a:ln>
                <a:solidFill>
                  <a:srgbClr val="1D2129"/>
                </a:solidFill>
                <a:effectLst/>
                <a:latin typeface="+mn-lt"/>
              </a:rPr>
              <a:t>Le Déluge</a:t>
            </a:r>
            <a:r>
              <a:rPr kumimoji="0" lang="fr-FR" altLang="fr-FR" sz="1400" b="0" i="0" u="none" strike="noStrike" cap="none" normalizeH="0" baseline="0" dirty="0">
                <a:ln>
                  <a:noFill/>
                </a:ln>
                <a:solidFill>
                  <a:srgbClr val="1D2129"/>
                </a:solidFill>
                <a:effectLst/>
                <a:latin typeface="+mn-lt"/>
              </a:rPr>
              <a:t>. La vingtaine d’œuvres qu’il nous a laissée représente l’eau sous toutes ses formes, des remous de petits courants à des tourbillons de boue emportant hommes et animaux domestiques. Léonard de Vinci trempait un rameau dans l’eau, alors, de chaque côté de la petite branche exerçant un ‘freinage de l’eau’, se formait un tourbillon, qui ne rendait pas compte de la matière ‘c’est de l’eau’, mais de la dynamique ‘c’est un courant’. Même si le mouvement du courant est faible et pratiquement invisible pour l’homme, le petit tourbillon qui se forme autour du bâton montre que ‘l’eau coule’. […]</a:t>
            </a:r>
            <a:br>
              <a:rPr kumimoji="0" lang="fr-FR" altLang="fr-FR" sz="1400" b="0" i="0" u="none" strike="noStrike" cap="none" normalizeH="0" baseline="0" dirty="0">
                <a:ln>
                  <a:noFill/>
                </a:ln>
                <a:solidFill>
                  <a:srgbClr val="1D2129"/>
                </a:solidFill>
                <a:effectLst/>
                <a:latin typeface="+mn-lt"/>
              </a:rPr>
            </a:br>
            <a:r>
              <a:rPr kumimoji="0" lang="fr-FR" altLang="fr-FR" sz="1400" b="0" i="0" u="none" strike="noStrike" cap="none" normalizeH="0" baseline="0" dirty="0">
                <a:ln>
                  <a:noFill/>
                </a:ln>
                <a:solidFill>
                  <a:srgbClr val="1D2129"/>
                </a:solidFill>
                <a:effectLst/>
                <a:latin typeface="+mn-lt"/>
              </a:rPr>
              <a:t>C’est une création bouillonnant au sein d’un freinage. La création est un mouvement, tandis que l’espace ne peut être mesuré que dans l’immobilité. </a:t>
            </a:r>
            <a:r>
              <a:rPr lang="fr-FR" altLang="fr-FR" sz="1400" dirty="0">
                <a:solidFill>
                  <a:srgbClr val="1D2129"/>
                </a:solidFill>
                <a:latin typeface="+mn-lt"/>
              </a:rPr>
              <a:t>[…] </a:t>
            </a:r>
            <a:r>
              <a:rPr kumimoji="0" lang="fr-FR" altLang="fr-FR" sz="1400" b="0" i="0" u="none" strike="noStrike" cap="none" normalizeH="0" baseline="0" dirty="0">
                <a:ln>
                  <a:noFill/>
                </a:ln>
                <a:solidFill>
                  <a:srgbClr val="1D2129"/>
                </a:solidFill>
                <a:effectLst/>
                <a:latin typeface="+mn-lt"/>
              </a:rPr>
              <a:t>méthodes de contrôle et les plans de canaux permettant d’éviter les inondations</a:t>
            </a:r>
            <a:r>
              <a:rPr kumimoji="0" lang="fr-FR" altLang="fr-FR" sz="1400" b="0" i="0" u="none" strike="noStrike" cap="none" normalizeH="0" dirty="0">
                <a:ln>
                  <a:noFill/>
                </a:ln>
                <a:solidFill>
                  <a:srgbClr val="1D2129"/>
                </a:solidFill>
                <a:effectLst/>
                <a:latin typeface="+mn-lt"/>
              </a:rPr>
              <a:t> de </a:t>
            </a:r>
            <a:r>
              <a:rPr lang="fr-FR" altLang="fr-FR" sz="1400" dirty="0">
                <a:solidFill>
                  <a:srgbClr val="1D2129"/>
                </a:solidFill>
                <a:latin typeface="+mn-lt"/>
              </a:rPr>
              <a:t>Florence par le Fleuve Arno. » </a:t>
            </a:r>
            <a:r>
              <a:rPr kumimoji="0" lang="fr-FR" altLang="fr-FR" sz="1400" b="0" i="0" u="none" strike="noStrike" cap="none" normalizeH="0" baseline="0" dirty="0">
                <a:ln>
                  <a:noFill/>
                </a:ln>
                <a:solidFill>
                  <a:srgbClr val="1D2129"/>
                </a:solidFill>
                <a:effectLst/>
                <a:latin typeface="+mn-lt"/>
              </a:rPr>
              <a:t>(</a:t>
            </a:r>
            <a:r>
              <a:rPr kumimoji="0" lang="fr-FR" altLang="fr-FR" sz="1400" b="0" i="0" u="none" strike="noStrike" cap="none" normalizeH="0" baseline="0" dirty="0" err="1">
                <a:ln>
                  <a:noFill/>
                </a:ln>
                <a:solidFill>
                  <a:srgbClr val="1D2129"/>
                </a:solidFill>
                <a:effectLst/>
                <a:latin typeface="+mn-lt"/>
              </a:rPr>
              <a:t>Usami</a:t>
            </a:r>
            <a:r>
              <a:rPr kumimoji="0" lang="fr-FR" altLang="fr-FR" sz="1400" b="0" i="0" u="none" strike="noStrike" cap="none" normalizeH="0" baseline="0" dirty="0">
                <a:ln>
                  <a:noFill/>
                </a:ln>
                <a:solidFill>
                  <a:srgbClr val="1D2129"/>
                </a:solidFill>
                <a:effectLst/>
                <a:latin typeface="+mn-lt"/>
              </a:rPr>
              <a:t> </a:t>
            </a:r>
            <a:r>
              <a:rPr kumimoji="0" lang="fr-FR" altLang="fr-FR" sz="1400" b="0" i="0" u="none" strike="noStrike" cap="none" normalizeH="0" baseline="0" dirty="0" err="1">
                <a:ln>
                  <a:noFill/>
                </a:ln>
                <a:solidFill>
                  <a:srgbClr val="1D2129"/>
                </a:solidFill>
                <a:effectLst/>
                <a:latin typeface="+mn-lt"/>
              </a:rPr>
              <a:t>Keiji</a:t>
            </a:r>
            <a:r>
              <a:rPr kumimoji="0" lang="fr-FR" altLang="fr-FR" sz="1400" b="0" i="0" u="none" strike="noStrike" cap="none" normalizeH="0" baseline="0" dirty="0">
                <a:ln>
                  <a:noFill/>
                </a:ln>
                <a:solidFill>
                  <a:srgbClr val="1D2129"/>
                </a:solidFill>
                <a:effectLst/>
                <a:latin typeface="+mn-lt"/>
              </a:rPr>
              <a:t>, </a:t>
            </a:r>
            <a:r>
              <a:rPr kumimoji="0" lang="fr-FR" altLang="fr-FR" sz="1400" b="0" i="1" u="none" strike="noStrike" cap="none" normalizeH="0" baseline="0" dirty="0">
                <a:ln>
                  <a:noFill/>
                </a:ln>
                <a:solidFill>
                  <a:srgbClr val="1D2129"/>
                </a:solidFill>
                <a:effectLst/>
                <a:latin typeface="+mn-lt"/>
              </a:rPr>
              <a:t>Freinages et déluges, dans L’archipel des séismes/Ecrits du Japon après le 11 mars 2011)</a:t>
            </a:r>
            <a:endParaRPr kumimoji="0" lang="fr-FR" altLang="fr-FR" sz="1400" b="0" i="1"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sng" strike="noStrike" cap="none" normalizeH="0" baseline="0" dirty="0">
                <a:ln>
                  <a:noFill/>
                </a:ln>
                <a:solidFill>
                  <a:srgbClr val="365899"/>
                </a:solidFill>
                <a:effectLst/>
                <a:latin typeface="+mn-lt"/>
                <a:hlinkClick r:id="rId2"/>
              </a:rPr>
              <a:t>  </a:t>
            </a:r>
            <a:endParaRPr kumimoji="0" lang="fr-FR" altLang="fr-FR" sz="1400" b="0" i="0" u="none" strike="noStrike" cap="none" normalizeH="0" baseline="0" dirty="0">
              <a:ln>
                <a:noFill/>
              </a:ln>
              <a:solidFill>
                <a:srgbClr val="365899"/>
              </a:solidFill>
              <a:effectLst/>
              <a:latin typeface="+mn-lt"/>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65899"/>
                </a:solidFill>
                <a:effectLst/>
                <a:latin typeface="+mn-lt"/>
                <a:hlinkClick r:id="rId3"/>
              </a:rPr>
              <a:t>  </a:t>
            </a:r>
            <a:endParaRPr kumimoji="0" lang="fr-FR" altLang="fr-FR" sz="1400" b="0" i="0" u="none" strike="noStrike" cap="none" normalizeH="0" baseline="0" dirty="0">
              <a:ln>
                <a:noFill/>
              </a:ln>
              <a:solidFill>
                <a:srgbClr val="365899"/>
              </a:solidFill>
              <a:effectLst/>
              <a:latin typeface="+mn-lt"/>
              <a:hlinkClick r:id="rId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65899"/>
                </a:solidFill>
                <a:effectLst/>
                <a:latin typeface="+mn-lt"/>
                <a:hlinkClick r:id="rId4"/>
              </a:rPr>
              <a:t>  </a:t>
            </a:r>
            <a:endParaRPr kumimoji="0" lang="fr-FR" altLang="fr-FR" sz="1400" b="0" i="0" u="none" strike="noStrike" cap="none" normalizeH="0" baseline="0" dirty="0">
              <a:ln>
                <a:noFill/>
              </a:ln>
              <a:solidFill>
                <a:srgbClr val="365899"/>
              </a:solidFill>
              <a:effectLst/>
              <a:latin typeface="+mn-lt"/>
              <a:hlinkClick r:id="rId5"/>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365899"/>
                </a:solidFill>
                <a:effectLst/>
                <a:latin typeface="inherit"/>
                <a:hlinkClick r:id="rId5"/>
              </a:rPr>
              <a:t>  </a:t>
            </a:r>
            <a:endParaRPr kumimoji="0" lang="fr-FR" altLang="fr-FR" sz="9400" b="0" i="0" u="none" strike="noStrike" cap="none" normalizeH="0" baseline="0" dirty="0">
              <a:ln>
                <a:noFill/>
              </a:ln>
              <a:solidFill>
                <a:srgbClr val="365899"/>
              </a:solidFill>
              <a:effectLst/>
              <a:latin typeface="inherit"/>
            </a:endParaRPr>
          </a:p>
        </p:txBody>
      </p:sp>
      <p:pic>
        <p:nvPicPr>
          <p:cNvPr id="2051" name="Picture 3" descr="Aucun texte alternatif disponible.">
            <a:hlinkClick r:id="rId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6215" y="2933641"/>
            <a:ext cx="17526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ucun texte alternatif disponible.">
            <a:hlinkClick r:id="rId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7728" y="2940439"/>
            <a:ext cx="200025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Aucun texte alternatif disponible.">
            <a:hlinkClick r:id="rId5"/>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5376" y="2917132"/>
            <a:ext cx="196215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i2.wp.com/uploads7.wikipaintings.org/images/leonardo-da-vinci/drawing-of-an-floo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836" y="2917132"/>
            <a:ext cx="3798338" cy="28966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26101" y="4519148"/>
            <a:ext cx="6003503" cy="369332"/>
          </a:xfrm>
          <a:prstGeom prst="rect">
            <a:avLst/>
          </a:prstGeom>
        </p:spPr>
        <p:txBody>
          <a:bodyPr wrap="none">
            <a:spAutoFit/>
          </a:bodyPr>
          <a:lstStyle/>
          <a:p>
            <a:r>
              <a:rPr lang="fr-BE" dirty="0"/>
              <a:t>Leonardo da Vinci, </a:t>
            </a:r>
            <a:r>
              <a:rPr lang="fr-BE" i="1" dirty="0"/>
              <a:t>Dessin du Déluge</a:t>
            </a:r>
            <a:r>
              <a:rPr lang="fr-BE" dirty="0"/>
              <a:t>, dessin à l’encre, 1517-18</a:t>
            </a:r>
          </a:p>
        </p:txBody>
      </p:sp>
      <p:pic>
        <p:nvPicPr>
          <p:cNvPr id="4" name="Picture 2" descr="Résultat de recherche d'images pour &quot;le corbusier ronchamp&quot;"/>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727728" y="5073779"/>
            <a:ext cx="1916114" cy="14476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0649" y="6055205"/>
            <a:ext cx="3027880" cy="369332"/>
          </a:xfrm>
          <a:prstGeom prst="rect">
            <a:avLst/>
          </a:prstGeom>
          <a:noFill/>
        </p:spPr>
        <p:txBody>
          <a:bodyPr wrap="none" rtlCol="0">
            <a:spAutoFit/>
          </a:bodyPr>
          <a:lstStyle/>
          <a:p>
            <a:r>
              <a:rPr lang="fr-BE" dirty="0"/>
              <a:t>Le Corbusier, </a:t>
            </a:r>
            <a:r>
              <a:rPr lang="fr-BE" i="1" dirty="0"/>
              <a:t>Ronchamp</a:t>
            </a:r>
            <a:r>
              <a:rPr lang="fr-BE" dirty="0"/>
              <a:t>, 1954</a:t>
            </a:r>
          </a:p>
        </p:txBody>
      </p:sp>
      <p:pic>
        <p:nvPicPr>
          <p:cNvPr id="6" name="Picture 4" descr="Résultat de recherche d'images pour &quot;pompidou metz&quot;"/>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789931" y="5062881"/>
            <a:ext cx="2216465" cy="14585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484528" y="5444455"/>
            <a:ext cx="184731" cy="369332"/>
          </a:xfrm>
          <a:prstGeom prst="rect">
            <a:avLst/>
          </a:prstGeom>
          <a:noFill/>
        </p:spPr>
        <p:txBody>
          <a:bodyPr wrap="none" rtlCol="0">
            <a:spAutoFit/>
          </a:bodyPr>
          <a:lstStyle/>
          <a:p>
            <a:endParaRPr lang="fr-BE" dirty="0"/>
          </a:p>
        </p:txBody>
      </p:sp>
      <p:sp>
        <p:nvSpPr>
          <p:cNvPr id="9" name="TextBox 8"/>
          <p:cNvSpPr txBox="1"/>
          <p:nvPr/>
        </p:nvSpPr>
        <p:spPr>
          <a:xfrm>
            <a:off x="11285595" y="5593540"/>
            <a:ext cx="397866" cy="646331"/>
          </a:xfrm>
          <a:prstGeom prst="rect">
            <a:avLst/>
          </a:prstGeom>
          <a:noFill/>
        </p:spPr>
        <p:txBody>
          <a:bodyPr wrap="none" rtlCol="0">
            <a:spAutoFit/>
          </a:bodyPr>
          <a:lstStyle/>
          <a:p>
            <a:r>
              <a:rPr lang="fr-BE" sz="3600" dirty="0"/>
              <a:t>?</a:t>
            </a:r>
          </a:p>
        </p:txBody>
      </p:sp>
    </p:spTree>
    <p:extLst>
      <p:ext uri="{BB962C8B-B14F-4D97-AF65-F5344CB8AC3E}">
        <p14:creationId xmlns:p14="http://schemas.microsoft.com/office/powerpoint/2010/main" val="307408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friedrich painter&quo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121409" y="1833084"/>
            <a:ext cx="5076750" cy="37963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8702" y="5784670"/>
            <a:ext cx="7074865" cy="369332"/>
          </a:xfrm>
          <a:prstGeom prst="rect">
            <a:avLst/>
          </a:prstGeom>
        </p:spPr>
        <p:txBody>
          <a:bodyPr wrap="square">
            <a:spAutoFit/>
          </a:bodyPr>
          <a:lstStyle/>
          <a:p>
            <a:r>
              <a:rPr lang="en-US" dirty="0"/>
              <a:t>David Caspar Friedrich, </a:t>
            </a:r>
            <a:r>
              <a:rPr lang="en-US" i="1" dirty="0"/>
              <a:t>La </a:t>
            </a:r>
            <a:r>
              <a:rPr lang="en-US" i="1" dirty="0" err="1"/>
              <a:t>mer</a:t>
            </a:r>
            <a:r>
              <a:rPr lang="en-US" i="1" dirty="0"/>
              <a:t> de glace</a:t>
            </a:r>
            <a:r>
              <a:rPr lang="en-US" dirty="0"/>
              <a:t> (1823–24), </a:t>
            </a:r>
            <a:r>
              <a:rPr lang="en-US" dirty="0" err="1"/>
              <a:t>Kunsthalle</a:t>
            </a:r>
            <a:r>
              <a:rPr lang="en-US" dirty="0"/>
              <a:t> </a:t>
            </a:r>
            <a:r>
              <a:rPr lang="en-US" dirty="0" err="1"/>
              <a:t>Hambourg</a:t>
            </a:r>
            <a:r>
              <a:rPr lang="en-US" dirty="0"/>
              <a:t>. </a:t>
            </a:r>
            <a:endParaRPr lang="fr-BE" dirty="0"/>
          </a:p>
        </p:txBody>
      </p:sp>
      <p:sp>
        <p:nvSpPr>
          <p:cNvPr id="3" name="TextBox 2"/>
          <p:cNvSpPr txBox="1"/>
          <p:nvPr/>
        </p:nvSpPr>
        <p:spPr>
          <a:xfrm>
            <a:off x="445053" y="272332"/>
            <a:ext cx="3148939" cy="461665"/>
          </a:xfrm>
          <a:prstGeom prst="rect">
            <a:avLst/>
          </a:prstGeom>
          <a:noFill/>
        </p:spPr>
        <p:txBody>
          <a:bodyPr wrap="none" rtlCol="0">
            <a:spAutoFit/>
          </a:bodyPr>
          <a:lstStyle/>
          <a:p>
            <a:r>
              <a:rPr lang="fr-FR" sz="2400" b="1" dirty="0"/>
              <a:t>2. La vague « sublime »</a:t>
            </a:r>
          </a:p>
        </p:txBody>
      </p:sp>
      <p:sp>
        <p:nvSpPr>
          <p:cNvPr id="4" name="Rectangle 3"/>
          <p:cNvSpPr/>
          <p:nvPr/>
        </p:nvSpPr>
        <p:spPr>
          <a:xfrm>
            <a:off x="245857" y="744805"/>
            <a:ext cx="7727709" cy="923330"/>
          </a:xfrm>
          <a:prstGeom prst="rect">
            <a:avLst/>
          </a:prstGeom>
        </p:spPr>
        <p:txBody>
          <a:bodyPr wrap="square">
            <a:spAutoFit/>
          </a:bodyPr>
          <a:lstStyle/>
          <a:p>
            <a:pPr marL="285750" indent="-285750">
              <a:buFontTx/>
              <a:buChar char="-"/>
            </a:pPr>
            <a:r>
              <a:rPr lang="fr-FR" dirty="0"/>
              <a:t>Edmund Burke,</a:t>
            </a:r>
            <a:r>
              <a:rPr lang="fr-FR" i="1" dirty="0">
                <a:ea typeface="Calibri" panose="020F0502020204030204" pitchFamily="34" charset="0"/>
                <a:cs typeface="Arial" panose="020B0604020202020204" pitchFamily="34" charset="0"/>
              </a:rPr>
              <a:t> Recherche philosophique sur l’origine de nos idées du sublime et du beau (</a:t>
            </a:r>
            <a:r>
              <a:rPr lang="fr-FR" dirty="0">
                <a:ea typeface="Calibri" panose="020F0502020204030204" pitchFamily="34" charset="0"/>
                <a:cs typeface="Arial" panose="020B0604020202020204" pitchFamily="34" charset="0"/>
              </a:rPr>
              <a:t>1757)</a:t>
            </a:r>
            <a:r>
              <a:rPr lang="fr-FR" i="1" dirty="0">
                <a:ea typeface="Calibri" panose="020F0502020204030204" pitchFamily="34" charset="0"/>
                <a:cs typeface="Arial" panose="020B0604020202020204" pitchFamily="34" charset="0"/>
              </a:rPr>
              <a:t> </a:t>
            </a:r>
            <a:endParaRPr lang="fr-FR" dirty="0"/>
          </a:p>
          <a:p>
            <a:pPr marL="285750" indent="-285750">
              <a:buFontTx/>
              <a:buChar char="-"/>
            </a:pPr>
            <a:r>
              <a:rPr lang="fr-FR" dirty="0"/>
              <a:t>Emmanuel Kant, </a:t>
            </a:r>
            <a:r>
              <a:rPr lang="fr-BE" i="1" dirty="0">
                <a:ea typeface="Times New Roman" panose="02020603050405020304" pitchFamily="18" charset="0"/>
                <a:cs typeface="Arial" panose="020B0604020202020204" pitchFamily="34" charset="0"/>
              </a:rPr>
              <a:t>Observation sur les sentiments du Beau et du Sublime</a:t>
            </a:r>
            <a:r>
              <a:rPr lang="fr-BE" dirty="0">
                <a:ea typeface="Times New Roman" panose="02020603050405020304" pitchFamily="18" charset="0"/>
                <a:cs typeface="Arial" panose="020B0604020202020204" pitchFamily="34" charset="0"/>
              </a:rPr>
              <a:t> (1764)</a:t>
            </a:r>
            <a:endParaRPr lang="fr-FR" dirty="0"/>
          </a:p>
        </p:txBody>
      </p:sp>
      <p:sp>
        <p:nvSpPr>
          <p:cNvPr id="5" name="Rectangle 4"/>
          <p:cNvSpPr/>
          <p:nvPr/>
        </p:nvSpPr>
        <p:spPr>
          <a:xfrm>
            <a:off x="7545729" y="1833084"/>
            <a:ext cx="3842158" cy="3046988"/>
          </a:xfrm>
          <a:prstGeom prst="rect">
            <a:avLst/>
          </a:prstGeom>
        </p:spPr>
        <p:txBody>
          <a:bodyPr wrap="square">
            <a:spAutoFit/>
          </a:bodyPr>
          <a:lstStyle/>
          <a:p>
            <a:pPr indent="449580" algn="just"/>
            <a:r>
              <a:rPr lang="fr-FR" sz="1600" dirty="0">
                <a:solidFill>
                  <a:srgbClr val="000000"/>
                </a:solidFill>
                <a:ea typeface="Times New Roman" panose="02020603050405020304" pitchFamily="18" charset="0"/>
                <a:cs typeface="Arial" panose="020B0604020202020204" pitchFamily="34" charset="0"/>
              </a:rPr>
              <a:t>Mais si nous nous trouvons en sécurité, le spectacle est d’autant plus attrayant qu’il est propre à susciter la peur, et nous nommons volontiers ces objets sublimes, parce qu’ils élèvent les forces de l’âme au-dessus de l’habituelle moyenne et nous font découvrir en nous un pouvoir de résistance d’un tout autre genre, qui nous donne le courage de nous mesurer avec l’apparente toute-puissance de la nature. </a:t>
            </a:r>
            <a:endParaRPr lang="fr-BE" sz="1600" dirty="0">
              <a:ea typeface="Calibri" panose="020F0502020204030204" pitchFamily="34" charset="0"/>
              <a:cs typeface="Times New Roman" panose="02020603050405020304" pitchFamily="18" charset="0"/>
            </a:endParaRPr>
          </a:p>
          <a:p>
            <a:pPr algn="just"/>
            <a:r>
              <a:rPr lang="fr-FR" sz="1600" dirty="0">
                <a:ea typeface="Times New Roman" panose="02020603050405020304" pitchFamily="18" charset="0"/>
                <a:cs typeface="Arial" panose="020B0604020202020204" pitchFamily="34" charset="0"/>
              </a:rPr>
              <a:t>    (E. Kant, </a:t>
            </a:r>
            <a:r>
              <a:rPr lang="fr-FR" sz="1600" i="1" dirty="0">
                <a:ea typeface="Times New Roman" panose="02020603050405020304" pitchFamily="18" charset="0"/>
                <a:cs typeface="Arial" panose="020B0604020202020204" pitchFamily="34" charset="0"/>
              </a:rPr>
              <a:t>Critique de la faculté de juger</a:t>
            </a:r>
            <a:r>
              <a:rPr lang="fr-FR" sz="1600" dirty="0">
                <a:ea typeface="Times New Roman" panose="02020603050405020304" pitchFamily="18" charset="0"/>
                <a:cs typeface="Arial" panose="020B0604020202020204" pitchFamily="34" charset="0"/>
              </a:rPr>
              <a:t>, Section I, livre II, §28) </a:t>
            </a:r>
            <a:endParaRPr lang="fr-BE"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53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r.wahooart.com/A55A04/w.nsf/O/BRUE-6E3TL4/$File/William+Turner+-+A+Storm+(Shipwr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21" y="973230"/>
            <a:ext cx="4015585" cy="27918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7429" y="3766434"/>
            <a:ext cx="5504520" cy="584775"/>
          </a:xfrm>
          <a:prstGeom prst="rect">
            <a:avLst/>
          </a:prstGeom>
          <a:noFill/>
        </p:spPr>
        <p:txBody>
          <a:bodyPr wrap="none" rtlCol="0">
            <a:spAutoFit/>
          </a:bodyPr>
          <a:lstStyle/>
          <a:p>
            <a:r>
              <a:rPr lang="fr-BE" sz="1600" dirty="0"/>
              <a:t>William Turner, </a:t>
            </a:r>
            <a:r>
              <a:rPr lang="fr-BE" sz="1600" i="1" dirty="0"/>
              <a:t>Une tempête (naufrage</a:t>
            </a:r>
            <a:r>
              <a:rPr lang="fr-BE" sz="1600" dirty="0"/>
              <a:t>), h/t, 170, 5 x 241,6 cm, </a:t>
            </a:r>
          </a:p>
          <a:p>
            <a:r>
              <a:rPr lang="fr-BE" sz="1600" dirty="0"/>
              <a:t>1805, Tate </a:t>
            </a:r>
            <a:r>
              <a:rPr lang="fr-BE" sz="1600" dirty="0" err="1"/>
              <a:t>Gallery</a:t>
            </a:r>
            <a:r>
              <a:rPr lang="fr-BE" sz="1600" dirty="0"/>
              <a:t>, London</a:t>
            </a:r>
          </a:p>
        </p:txBody>
      </p:sp>
      <p:sp>
        <p:nvSpPr>
          <p:cNvPr id="3" name="TextBox 2"/>
          <p:cNvSpPr txBox="1"/>
          <p:nvPr/>
        </p:nvSpPr>
        <p:spPr>
          <a:xfrm>
            <a:off x="496956" y="198783"/>
            <a:ext cx="2589812" cy="461665"/>
          </a:xfrm>
          <a:prstGeom prst="rect">
            <a:avLst/>
          </a:prstGeom>
          <a:noFill/>
        </p:spPr>
        <p:txBody>
          <a:bodyPr wrap="none" rtlCol="0">
            <a:spAutoFit/>
          </a:bodyPr>
          <a:lstStyle/>
          <a:p>
            <a:r>
              <a:rPr lang="en-US" sz="2400" b="1" dirty="0"/>
              <a:t>3. Le vague </a:t>
            </a:r>
            <a:r>
              <a:rPr lang="en-US" sz="2400" b="1" dirty="0" err="1"/>
              <a:t>à</a:t>
            </a:r>
            <a:r>
              <a:rPr lang="en-US" sz="2400" b="1" dirty="0"/>
              <a:t> </a:t>
            </a:r>
            <a:r>
              <a:rPr lang="en-US" sz="2400" b="1" dirty="0" err="1"/>
              <a:t>l’âme</a:t>
            </a:r>
            <a:endParaRPr lang="en-US" sz="2400" b="1" dirty="0"/>
          </a:p>
        </p:txBody>
      </p:sp>
      <p:pic>
        <p:nvPicPr>
          <p:cNvPr id="1025" name="Picture 1" descr="http://www.laboiteverte.fr/wp-content/uploads/2016/09/William-Turner-Vague-01-1223x840.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385" y="4351209"/>
            <a:ext cx="2752560" cy="18905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58908" y="6200424"/>
            <a:ext cx="49470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x-none" sz="1600" b="0" i="0" u="none" strike="noStrike" cap="none" normalizeH="0" baseline="0" dirty="0">
                <a:ln>
                  <a:noFill/>
                </a:ln>
                <a:solidFill>
                  <a:schemeClr val="tx1"/>
                </a:solidFill>
                <a:effectLst/>
              </a:rPr>
              <a:t>William</a:t>
            </a:r>
            <a:r>
              <a:rPr kumimoji="0" lang="nl-BE" altLang="x-none" sz="1600" b="0" i="0" u="none" strike="noStrike" cap="none" normalizeH="0" dirty="0">
                <a:ln>
                  <a:noFill/>
                </a:ln>
                <a:solidFill>
                  <a:schemeClr val="tx1"/>
                </a:solidFill>
                <a:effectLst/>
              </a:rPr>
              <a:t> Turner, </a:t>
            </a:r>
            <a:r>
              <a:rPr kumimoji="0" lang="x-none" altLang="x-none" sz="1600" b="0" i="1" u="none" strike="noStrike" cap="none" normalizeH="0" baseline="0" dirty="0">
                <a:ln>
                  <a:noFill/>
                </a:ln>
                <a:solidFill>
                  <a:schemeClr val="tx1"/>
                </a:solidFill>
                <a:effectLst/>
              </a:rPr>
              <a:t>Breaking Wave on Beach</a:t>
            </a:r>
            <a:r>
              <a:rPr kumimoji="0" lang="fr-FR" altLang="x-none" sz="1600" b="0" i="1" u="none" strike="noStrike" cap="none" normalizeH="0" baseline="0" dirty="0">
                <a:ln>
                  <a:noFill/>
                </a:ln>
                <a:solidFill>
                  <a:schemeClr val="tx1"/>
                </a:solidFill>
                <a:effectLst/>
              </a:rPr>
              <a:t>,</a:t>
            </a:r>
            <a:r>
              <a:rPr kumimoji="0" lang="x-none" altLang="x-none" sz="1600" b="0" i="1" u="none" strike="noStrike" cap="none" normalizeH="0" baseline="0" dirty="0">
                <a:ln>
                  <a:noFill/>
                </a:ln>
                <a:solidFill>
                  <a:schemeClr val="tx1"/>
                </a:solidFill>
                <a:effectLst/>
              </a:rPr>
              <a:t> </a:t>
            </a:r>
            <a:r>
              <a:rPr kumimoji="0" lang="x-none" altLang="x-none" sz="1600" b="0" i="0" u="none" strike="noStrike" cap="none" normalizeH="0" baseline="0" dirty="0">
                <a:ln>
                  <a:noFill/>
                </a:ln>
                <a:solidFill>
                  <a:schemeClr val="tx1"/>
                </a:solidFill>
                <a:effectLst/>
              </a:rPr>
              <a:t>after circa 1830</a:t>
            </a:r>
            <a:endParaRPr kumimoji="0" lang="fr-FR" altLang="x-non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x-none" sz="1600" dirty="0"/>
          </a:p>
        </p:txBody>
      </p:sp>
      <p:sp>
        <p:nvSpPr>
          <p:cNvPr id="6" name="TextBox 5"/>
          <p:cNvSpPr txBox="1"/>
          <p:nvPr/>
        </p:nvSpPr>
        <p:spPr>
          <a:xfrm>
            <a:off x="4702482" y="309475"/>
            <a:ext cx="3364767" cy="369332"/>
          </a:xfrm>
          <a:prstGeom prst="rect">
            <a:avLst/>
          </a:prstGeom>
          <a:noFill/>
        </p:spPr>
        <p:txBody>
          <a:bodyPr wrap="none" rtlCol="0">
            <a:spAutoFit/>
          </a:bodyPr>
          <a:lstStyle/>
          <a:p>
            <a:r>
              <a:rPr lang="fr-FR" dirty="0"/>
              <a:t>William </a:t>
            </a:r>
            <a:r>
              <a:rPr lang="fr-FR" dirty="0" err="1"/>
              <a:t>Falconer</a:t>
            </a:r>
            <a:r>
              <a:rPr lang="fr-FR" dirty="0"/>
              <a:t>, </a:t>
            </a:r>
            <a:r>
              <a:rPr lang="fr-FR" i="1" dirty="0" err="1"/>
              <a:t>Shipwreck</a:t>
            </a:r>
            <a:r>
              <a:rPr lang="fr-FR" dirty="0"/>
              <a:t>, 1762</a:t>
            </a:r>
            <a:endParaRPr lang="en-US" dirty="0"/>
          </a:p>
        </p:txBody>
      </p:sp>
      <p:pic>
        <p:nvPicPr>
          <p:cNvPr id="7" name="Picture 2" descr="Image associé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145" y="695426"/>
            <a:ext cx="2920991" cy="35166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60119" y="309475"/>
            <a:ext cx="3383042" cy="369332"/>
          </a:xfrm>
          <a:prstGeom prst="rect">
            <a:avLst/>
          </a:prstGeom>
          <a:noFill/>
        </p:spPr>
        <p:txBody>
          <a:bodyPr wrap="none" rtlCol="0">
            <a:spAutoFit/>
          </a:bodyPr>
          <a:lstStyle/>
          <a:p>
            <a:r>
              <a:rPr lang="fr-FR" dirty="0"/>
              <a:t>Giacomo Leopardi, </a:t>
            </a:r>
            <a:r>
              <a:rPr lang="fr-FR" i="1" dirty="0"/>
              <a:t>L’</a:t>
            </a:r>
            <a:r>
              <a:rPr lang="fr-FR" i="1" dirty="0" err="1"/>
              <a:t>infinito</a:t>
            </a:r>
            <a:r>
              <a:rPr lang="fr-FR" i="1" dirty="0"/>
              <a:t>,</a:t>
            </a:r>
            <a:r>
              <a:rPr lang="fr-FR" dirty="0"/>
              <a:t> 1819</a:t>
            </a:r>
            <a:endParaRPr lang="en-US" dirty="0"/>
          </a:p>
        </p:txBody>
      </p:sp>
      <p:sp>
        <p:nvSpPr>
          <p:cNvPr id="9" name="Rectangle 8"/>
          <p:cNvSpPr/>
          <p:nvPr/>
        </p:nvSpPr>
        <p:spPr>
          <a:xfrm>
            <a:off x="875385" y="4685123"/>
            <a:ext cx="6096000" cy="369332"/>
          </a:xfrm>
          <a:prstGeom prst="rect">
            <a:avLst/>
          </a:prstGeom>
        </p:spPr>
        <p:txBody>
          <a:bodyPr>
            <a:spAutoFit/>
          </a:bodyPr>
          <a:lstStyle/>
          <a:p>
            <a:endParaRPr lang="en-US" dirty="0"/>
          </a:p>
        </p:txBody>
      </p:sp>
      <p:sp>
        <p:nvSpPr>
          <p:cNvPr id="10" name="Rectangle 9"/>
          <p:cNvSpPr/>
          <p:nvPr/>
        </p:nvSpPr>
        <p:spPr>
          <a:xfrm>
            <a:off x="5645076" y="4869789"/>
            <a:ext cx="4712316" cy="369332"/>
          </a:xfrm>
          <a:prstGeom prst="rect">
            <a:avLst/>
          </a:prstGeom>
        </p:spPr>
        <p:txBody>
          <a:bodyPr wrap="none">
            <a:spAutoFit/>
          </a:bodyPr>
          <a:lstStyle/>
          <a:p>
            <a:pPr lvl="0" eaLnBrk="0" fontAlgn="base" hangingPunct="0">
              <a:spcBef>
                <a:spcPct val="0"/>
              </a:spcBef>
              <a:spcAft>
                <a:spcPct val="0"/>
              </a:spcAft>
            </a:pPr>
            <a:r>
              <a:rPr lang="fr-FR" altLang="x-none" dirty="0"/>
              <a:t>« Sentiment océanique » (Sigmund Freud, 1929)</a:t>
            </a:r>
            <a:endParaRPr lang="nl-BE" altLang="x-none" dirty="0"/>
          </a:p>
        </p:txBody>
      </p:sp>
      <p:sp>
        <p:nvSpPr>
          <p:cNvPr id="11" name="Rectangle 10"/>
          <p:cNvSpPr/>
          <p:nvPr/>
        </p:nvSpPr>
        <p:spPr>
          <a:xfrm>
            <a:off x="4702482" y="787879"/>
            <a:ext cx="5449824" cy="2800767"/>
          </a:xfrm>
          <a:prstGeom prst="rect">
            <a:avLst/>
          </a:prstGeom>
        </p:spPr>
        <p:txBody>
          <a:bodyPr wrap="square">
            <a:spAutoFit/>
          </a:bodyPr>
          <a:lstStyle/>
          <a:p>
            <a:r>
              <a:rPr lang="en-US" sz="1600" dirty="0">
                <a:solidFill>
                  <a:srgbClr val="000000"/>
                </a:solidFill>
              </a:rPr>
              <a:t>As o'er the surge the stooping main-mast hung,</a:t>
            </a:r>
            <a:br>
              <a:rPr lang="en-US" sz="1600" dirty="0"/>
            </a:br>
            <a:r>
              <a:rPr lang="en-US" sz="1600" dirty="0">
                <a:solidFill>
                  <a:srgbClr val="000000"/>
                </a:solidFill>
              </a:rPr>
              <a:t>Still on the rigging thirty seamen clung;</a:t>
            </a:r>
            <a:br>
              <a:rPr lang="en-US" sz="1600" dirty="0"/>
            </a:br>
            <a:r>
              <a:rPr lang="en-US" sz="1600" dirty="0">
                <a:solidFill>
                  <a:srgbClr val="000000"/>
                </a:solidFill>
              </a:rPr>
              <a:t>Some, struggling, on a broken crag were cast,</a:t>
            </a:r>
            <a:br>
              <a:rPr lang="en-US" sz="1600" dirty="0"/>
            </a:br>
            <a:r>
              <a:rPr lang="en-US" sz="1600" dirty="0">
                <a:solidFill>
                  <a:srgbClr val="000000"/>
                </a:solidFill>
              </a:rPr>
              <a:t>And there by oozy tangles grappled fast,</a:t>
            </a:r>
            <a:br>
              <a:rPr lang="en-US" sz="1600" dirty="0"/>
            </a:br>
            <a:r>
              <a:rPr lang="en-US" sz="1600" dirty="0">
                <a:solidFill>
                  <a:srgbClr val="000000"/>
                </a:solidFill>
              </a:rPr>
              <a:t>Awhile they bore </a:t>
            </a:r>
            <a:r>
              <a:rPr lang="en-US" sz="1600" dirty="0" err="1">
                <a:solidFill>
                  <a:srgbClr val="000000"/>
                </a:solidFill>
              </a:rPr>
              <a:t>th'o'erwhelming</a:t>
            </a:r>
            <a:r>
              <a:rPr lang="en-US" sz="1600" dirty="0">
                <a:solidFill>
                  <a:srgbClr val="000000"/>
                </a:solidFill>
              </a:rPr>
              <a:t> </a:t>
            </a:r>
            <a:r>
              <a:rPr lang="en-US" sz="1600" dirty="0" err="1">
                <a:solidFill>
                  <a:srgbClr val="000000"/>
                </a:solidFill>
              </a:rPr>
              <a:t>billows'rage</a:t>
            </a:r>
            <a:r>
              <a:rPr lang="en-US" sz="1600" dirty="0">
                <a:solidFill>
                  <a:srgbClr val="000000"/>
                </a:solidFill>
              </a:rPr>
              <a:t>,</a:t>
            </a:r>
            <a:br>
              <a:rPr lang="en-US" sz="1600" dirty="0"/>
            </a:br>
            <a:r>
              <a:rPr lang="en-US" sz="1600" dirty="0">
                <a:solidFill>
                  <a:srgbClr val="000000"/>
                </a:solidFill>
              </a:rPr>
              <a:t>Unequal combat with their fate to wage;</a:t>
            </a:r>
            <a:br>
              <a:rPr lang="en-US" sz="1600" dirty="0"/>
            </a:br>
            <a:r>
              <a:rPr lang="en-US" sz="1600" dirty="0">
                <a:solidFill>
                  <a:srgbClr val="000000"/>
                </a:solidFill>
              </a:rPr>
              <a:t>Till all </a:t>
            </a:r>
            <a:r>
              <a:rPr lang="en-US" sz="1600" dirty="0" err="1">
                <a:solidFill>
                  <a:srgbClr val="000000"/>
                </a:solidFill>
              </a:rPr>
              <a:t>benumb'd</a:t>
            </a:r>
            <a:r>
              <a:rPr lang="en-US" sz="1600" dirty="0">
                <a:solidFill>
                  <a:srgbClr val="000000"/>
                </a:solidFill>
              </a:rPr>
              <a:t> and feeble they forego</a:t>
            </a:r>
            <a:br>
              <a:rPr lang="en-US" sz="1600" dirty="0"/>
            </a:br>
            <a:r>
              <a:rPr lang="en-US" sz="1600" dirty="0">
                <a:solidFill>
                  <a:srgbClr val="000000"/>
                </a:solidFill>
              </a:rPr>
              <a:t>Their slippery hold, and sink to shades below.</a:t>
            </a:r>
            <a:br>
              <a:rPr lang="en-US" sz="1600" dirty="0"/>
            </a:br>
            <a:r>
              <a:rPr lang="en-US" sz="1600" dirty="0">
                <a:solidFill>
                  <a:srgbClr val="000000"/>
                </a:solidFill>
              </a:rPr>
              <a:t>Some, from the main-yard-arm impetuous thrown</a:t>
            </a:r>
            <a:br>
              <a:rPr lang="en-US" sz="1600" dirty="0"/>
            </a:br>
            <a:r>
              <a:rPr lang="en-US" sz="1600" dirty="0">
                <a:solidFill>
                  <a:srgbClr val="000000"/>
                </a:solidFill>
              </a:rPr>
              <a:t>On marble ridges, die without a groan. </a:t>
            </a:r>
          </a:p>
          <a:p>
            <a:r>
              <a:rPr lang="en-US" sz="1600" dirty="0">
                <a:solidFill>
                  <a:srgbClr val="000000"/>
                </a:solidFill>
              </a:rPr>
              <a:t>[Bk 3,11. 658-67]</a:t>
            </a:r>
            <a:endParaRPr lang="en-US" sz="1600" dirty="0"/>
          </a:p>
        </p:txBody>
      </p:sp>
    </p:spTree>
    <p:extLst>
      <p:ext uri="{BB962C8B-B14F-4D97-AF65-F5344CB8AC3E}">
        <p14:creationId xmlns:p14="http://schemas.microsoft.com/office/powerpoint/2010/main" val="416511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urf4all.net/modules/htmlarea/upload/Kanagawa_wave.gif">
            <a:extLst/>
          </p:cNvPr>
          <p:cNvPicPr>
            <a:picLocks noChangeAspect="1"/>
          </p:cNvPicPr>
          <p:nvPr/>
        </p:nvPicPr>
        <p:blipFill>
          <a:blip r:embed="rId2"/>
          <a:srcRect/>
          <a:stretch>
            <a:fillRect/>
          </a:stretch>
        </p:blipFill>
        <p:spPr>
          <a:xfrm>
            <a:off x="521262" y="2331031"/>
            <a:ext cx="4292430" cy="2961776"/>
          </a:xfrm>
          <a:prstGeom prst="rect">
            <a:avLst/>
          </a:prstGeom>
          <a:noFill/>
          <a:ln cap="flat">
            <a:noFill/>
          </a:ln>
        </p:spPr>
      </p:pic>
      <p:sp>
        <p:nvSpPr>
          <p:cNvPr id="3" name="TextBox 2"/>
          <p:cNvSpPr txBox="1"/>
          <p:nvPr/>
        </p:nvSpPr>
        <p:spPr>
          <a:xfrm>
            <a:off x="821633" y="184973"/>
            <a:ext cx="253596" cy="46166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BE" sz="2400" b="1" i="0" u="none" strike="noStrike" kern="1200" cap="none" spc="0" baseline="0" dirty="0">
                <a:solidFill>
                  <a:srgbClr val="000000"/>
                </a:solidFill>
                <a:uFillTx/>
                <a:latin typeface="Calibri"/>
              </a:rPr>
              <a:t> </a:t>
            </a:r>
          </a:p>
        </p:txBody>
      </p:sp>
      <p:pic>
        <p:nvPicPr>
          <p:cNvPr id="1026" name="Picture 2" descr="VALÉRY (Paul).  L'homme et la coquille, illustrations d'Henri M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8246" y="3519624"/>
            <a:ext cx="1790265" cy="23448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80348" y="5390370"/>
            <a:ext cx="6096000" cy="830997"/>
          </a:xfrm>
          <a:prstGeom prst="rect">
            <a:avLst/>
          </a:prstGeom>
        </p:spPr>
        <p:txBody>
          <a:bodyPr>
            <a:spAutoFit/>
          </a:bodyPr>
          <a:lstStyle/>
          <a:p>
            <a:r>
              <a:rPr lang="fr-BE" sz="1600" dirty="0"/>
              <a:t>L’image inversée de la </a:t>
            </a:r>
            <a:r>
              <a:rPr lang="fr-BE" sz="1600" i="1" dirty="0"/>
              <a:t>Grande Vague</a:t>
            </a:r>
            <a:r>
              <a:rPr lang="fr-BE" sz="1600" dirty="0"/>
              <a:t>, permet à </a:t>
            </a:r>
          </a:p>
          <a:p>
            <a:r>
              <a:rPr lang="fr-BE" sz="1600" dirty="0"/>
              <a:t>un Occidental de comprendre la façon dont </a:t>
            </a:r>
          </a:p>
          <a:p>
            <a:r>
              <a:rPr lang="fr-BE" sz="1600" dirty="0"/>
              <a:t>un Japonais perçoit l’estampe</a:t>
            </a:r>
            <a:endParaRPr lang="en-US" sz="1600" dirty="0"/>
          </a:p>
        </p:txBody>
      </p:sp>
      <p:pic>
        <p:nvPicPr>
          <p:cNvPr id="1028" name="Picture 4" descr="Résultat de recherche d'images pour &quot;isadora dunca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756" y="581668"/>
            <a:ext cx="3228967" cy="18162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49114" y="2556822"/>
            <a:ext cx="3179397" cy="584775"/>
          </a:xfrm>
          <a:prstGeom prst="rect">
            <a:avLst/>
          </a:prstGeom>
          <a:noFill/>
        </p:spPr>
        <p:txBody>
          <a:bodyPr wrap="none" rtlCol="0">
            <a:spAutoFit/>
          </a:bodyPr>
          <a:lstStyle/>
          <a:p>
            <a:r>
              <a:rPr lang="fr-FR" sz="1600" dirty="0"/>
              <a:t>Paul Valéry, </a:t>
            </a:r>
            <a:r>
              <a:rPr lang="fr-FR" sz="1600" i="1" dirty="0"/>
              <a:t>L’âme et la danse, </a:t>
            </a:r>
            <a:r>
              <a:rPr lang="fr-FR" sz="1600" dirty="0"/>
              <a:t>1923,</a:t>
            </a:r>
          </a:p>
          <a:p>
            <a:r>
              <a:rPr lang="fr-FR" sz="1600" dirty="0"/>
              <a:t>(Isadora Duncan)</a:t>
            </a:r>
            <a:endParaRPr lang="en-US" sz="1600" dirty="0"/>
          </a:p>
        </p:txBody>
      </p:sp>
      <p:sp>
        <p:nvSpPr>
          <p:cNvPr id="6" name="Rectangle 5"/>
          <p:cNvSpPr/>
          <p:nvPr/>
        </p:nvSpPr>
        <p:spPr>
          <a:xfrm>
            <a:off x="4025412" y="1732458"/>
            <a:ext cx="2109873" cy="461665"/>
          </a:xfrm>
          <a:prstGeom prst="rect">
            <a:avLst/>
          </a:prstGeom>
        </p:spPr>
        <p:txBody>
          <a:bodyPr wrap="none">
            <a:spAutoFit/>
          </a:bodyPr>
          <a:lstStyle/>
          <a:p>
            <a:r>
              <a:rPr lang="ja-JP" altLang="fr-FR" sz="2400" u="sng" dirty="0">
                <a:hlinkClick r:id="rId5" tooltip="津"/>
              </a:rPr>
              <a:t>津 </a:t>
            </a:r>
            <a:r>
              <a:rPr lang="fr-BE" altLang="ja-JP" sz="2400" u="sng" dirty="0" err="1">
                <a:hlinkClick r:id="rId5" tooltip="津"/>
              </a:rPr>
              <a:t>tsu</a:t>
            </a:r>
            <a:r>
              <a:rPr lang="ja-JP" altLang="fr-FR" sz="2400" dirty="0">
                <a:hlinkClick r:id="rId5" tooltip="津"/>
              </a:rPr>
              <a:t>	</a:t>
            </a:r>
            <a:r>
              <a:rPr lang="ja-JP" altLang="fr-FR" sz="2400" u="sng" dirty="0">
                <a:hlinkClick r:id="rId6" tooltip="波"/>
              </a:rPr>
              <a:t>波 </a:t>
            </a:r>
            <a:r>
              <a:rPr lang="fr-BE" altLang="ja-JP" sz="2400" u="sng" dirty="0" err="1">
                <a:hlinkClick r:id="rId6" tooltip="波"/>
              </a:rPr>
              <a:t>nami</a:t>
            </a:r>
            <a:endParaRPr lang="ja-JP" altLang="fr-FR" sz="2400" dirty="0">
              <a:hlinkClick r:id="rId6" tooltip="波"/>
            </a:endParaRPr>
          </a:p>
        </p:txBody>
      </p:sp>
      <p:sp>
        <p:nvSpPr>
          <p:cNvPr id="11" name="Rectangle 10"/>
          <p:cNvSpPr/>
          <p:nvPr/>
        </p:nvSpPr>
        <p:spPr>
          <a:xfrm>
            <a:off x="456204" y="1824791"/>
            <a:ext cx="2973763" cy="369332"/>
          </a:xfrm>
          <a:prstGeom prst="rect">
            <a:avLst/>
          </a:prstGeom>
        </p:spPr>
        <p:txBody>
          <a:bodyPr wrap="none">
            <a:spAutoFit/>
          </a:bodyPr>
          <a:lstStyle/>
          <a:p>
            <a:r>
              <a:rPr lang="ja-JP" altLang="fr-FR" dirty="0">
                <a:solidFill>
                  <a:srgbClr val="252525"/>
                </a:solidFill>
                <a:latin typeface="Calibri" panose="020F0502020204030204" pitchFamily="34" charset="0"/>
                <a:ea typeface="MS Gothic" panose="020B0609070205080204" pitchFamily="49" charset="-128"/>
                <a:cs typeface="Times New Roman" panose="02020603050405020304" pitchFamily="18" charset="0"/>
              </a:rPr>
              <a:t>浪裏 </a:t>
            </a:r>
            <a:r>
              <a:rPr lang="fr-BE" altLang="ja-JP" dirty="0" err="1">
                <a:solidFill>
                  <a:srgbClr val="252525"/>
                </a:solidFill>
                <a:latin typeface="Calibri" panose="020F0502020204030204" pitchFamily="34" charset="0"/>
                <a:ea typeface="MS Gothic" panose="020B0609070205080204" pitchFamily="49" charset="-128"/>
                <a:cs typeface="Times New Roman" panose="02020603050405020304" pitchFamily="18" charset="0"/>
              </a:rPr>
              <a:t>nami</a:t>
            </a:r>
            <a:r>
              <a:rPr lang="fr-BE" altLang="ja-JP" dirty="0">
                <a:solidFill>
                  <a:srgbClr val="252525"/>
                </a:solidFill>
                <a:latin typeface="Calibri" panose="020F0502020204030204" pitchFamily="34" charset="0"/>
                <a:ea typeface="MS Gothic" panose="020B0609070205080204" pitchFamily="49" charset="-128"/>
                <a:cs typeface="Times New Roman" panose="02020603050405020304" pitchFamily="18" charset="0"/>
              </a:rPr>
              <a:t> </a:t>
            </a:r>
            <a:r>
              <a:rPr lang="fr-BE" altLang="ja-JP" dirty="0" err="1">
                <a:solidFill>
                  <a:srgbClr val="252525"/>
                </a:solidFill>
                <a:latin typeface="Calibri" panose="020F0502020204030204" pitchFamily="34" charset="0"/>
                <a:ea typeface="MS Gothic" panose="020B0609070205080204" pitchFamily="49" charset="-128"/>
                <a:cs typeface="Times New Roman" panose="02020603050405020304" pitchFamily="18" charset="0"/>
              </a:rPr>
              <a:t>ura</a:t>
            </a:r>
            <a:r>
              <a:rPr lang="fr-BE" altLang="ja-JP" dirty="0">
                <a:solidFill>
                  <a:srgbClr val="252525"/>
                </a:solidFill>
                <a:latin typeface="Calibri" panose="020F0502020204030204" pitchFamily="34" charset="0"/>
                <a:ea typeface="MS Gothic" panose="020B0609070205080204" pitchFamily="49" charset="-128"/>
                <a:cs typeface="Times New Roman" panose="02020603050405020304" pitchFamily="18" charset="0"/>
              </a:rPr>
              <a:t> (sous la vague)</a:t>
            </a:r>
            <a:endParaRPr lang="fr-BE" dirty="0"/>
          </a:p>
        </p:txBody>
      </p:sp>
      <p:sp>
        <p:nvSpPr>
          <p:cNvPr id="4" name="Rectangle 3"/>
          <p:cNvSpPr/>
          <p:nvPr/>
        </p:nvSpPr>
        <p:spPr>
          <a:xfrm>
            <a:off x="228044" y="118223"/>
            <a:ext cx="7057896" cy="1569660"/>
          </a:xfrm>
          <a:prstGeom prst="rect">
            <a:avLst/>
          </a:prstGeom>
        </p:spPr>
        <p:txBody>
          <a:bodyPr wrap="square">
            <a:spAutoFit/>
          </a:bodyPr>
          <a:lstStyle/>
          <a:p>
            <a:pPr marL="228600" marR="575943" lvl="0" algn="just">
              <a:defRPr sz="1800" b="0" i="0" u="none" strike="noStrike" kern="0" cap="none" spc="0" baseline="0">
                <a:solidFill>
                  <a:srgbClr val="000000"/>
                </a:solidFill>
                <a:uFillTx/>
              </a:defRPr>
            </a:pPr>
            <a:r>
              <a:rPr lang="fr-FR" sz="2400" b="1" dirty="0"/>
              <a:t>4. La vague écumante</a:t>
            </a:r>
          </a:p>
          <a:p>
            <a:pPr marL="228600" marR="575943" lvl="0" algn="just">
              <a:defRPr sz="1800" b="0" i="0" u="none" strike="noStrike" kern="0" cap="none" spc="0" baseline="0">
                <a:solidFill>
                  <a:srgbClr val="000000"/>
                </a:solidFill>
                <a:uFillTx/>
              </a:defRPr>
            </a:pPr>
            <a:endParaRPr lang="fr-FR" dirty="0"/>
          </a:p>
          <a:p>
            <a:pPr marL="228600" marR="575943" lvl="0" algn="just">
              <a:defRPr sz="1800" b="0" i="0" u="none" strike="noStrike" kern="0" cap="none" spc="0" baseline="0">
                <a:solidFill>
                  <a:srgbClr val="000000"/>
                </a:solidFill>
                <a:uFillTx/>
              </a:defRPr>
            </a:pPr>
            <a:r>
              <a:rPr lang="fr-FR" dirty="0" err="1"/>
              <a:t>Katsushika</a:t>
            </a:r>
            <a:r>
              <a:rPr lang="fr-FR" dirty="0"/>
              <a:t> </a:t>
            </a:r>
            <a:r>
              <a:rPr lang="fr-FR" dirty="0" err="1"/>
              <a:t>Hokusaï</a:t>
            </a:r>
            <a:r>
              <a:rPr lang="fr-BE" dirty="0">
                <a:solidFill>
                  <a:srgbClr val="000000"/>
                </a:solidFill>
                <a:ea typeface="Calibri" pitchFamily="34"/>
                <a:cs typeface="Times New Roman" pitchFamily="18"/>
              </a:rPr>
              <a:t>, </a:t>
            </a:r>
            <a:r>
              <a:rPr lang="fr-BE" i="1" dirty="0">
                <a:solidFill>
                  <a:srgbClr val="000000"/>
                </a:solidFill>
                <a:ea typeface="Calibri" pitchFamily="34"/>
                <a:cs typeface="Times New Roman" pitchFamily="18"/>
              </a:rPr>
              <a:t>La grande vague de Kanagawa</a:t>
            </a:r>
            <a:r>
              <a:rPr lang="fr-BE" dirty="0">
                <a:solidFill>
                  <a:srgbClr val="000000"/>
                </a:solidFill>
                <a:ea typeface="Calibri" pitchFamily="34"/>
                <a:cs typeface="Times New Roman" pitchFamily="18"/>
              </a:rPr>
              <a:t>, 1831, 26 x 38 cm, estampe sur papier, </a:t>
            </a:r>
            <a:r>
              <a:rPr lang="fr-BE" dirty="0" err="1">
                <a:solidFill>
                  <a:srgbClr val="000000"/>
                </a:solidFill>
                <a:ea typeface="Calibri" pitchFamily="34"/>
                <a:cs typeface="Times New Roman" pitchFamily="18"/>
              </a:rPr>
              <a:t>Metropolitan</a:t>
            </a:r>
            <a:r>
              <a:rPr lang="fr-BE" dirty="0">
                <a:solidFill>
                  <a:srgbClr val="000000"/>
                </a:solidFill>
                <a:ea typeface="Calibri" pitchFamily="34"/>
                <a:cs typeface="Times New Roman" pitchFamily="18"/>
              </a:rPr>
              <a:t> Museum of Art</a:t>
            </a:r>
          </a:p>
          <a:p>
            <a:pPr marL="228600" marR="575943" lvl="0" algn="just">
              <a:defRPr sz="1800" b="0" i="0" u="none" strike="noStrike" kern="0" cap="none" spc="0" baseline="0">
                <a:solidFill>
                  <a:srgbClr val="000000"/>
                </a:solidFill>
                <a:uFillTx/>
              </a:defRPr>
            </a:pPr>
            <a:r>
              <a:rPr lang="fr-BE" dirty="0" err="1">
                <a:solidFill>
                  <a:srgbClr val="000000"/>
                </a:solidFill>
                <a:ea typeface="Calibri" pitchFamily="34"/>
                <a:cs typeface="Times New Roman" pitchFamily="18"/>
              </a:rPr>
              <a:t>Okiyo</a:t>
            </a:r>
            <a:r>
              <a:rPr lang="fr-BE" dirty="0">
                <a:solidFill>
                  <a:srgbClr val="000000"/>
                </a:solidFill>
                <a:ea typeface="Calibri" pitchFamily="34"/>
                <a:cs typeface="Times New Roman" pitchFamily="18"/>
              </a:rPr>
              <a:t>-e « images d’un monde éphémère et flottant »</a:t>
            </a:r>
          </a:p>
        </p:txBody>
      </p:sp>
      <p:pic>
        <p:nvPicPr>
          <p:cNvPr id="4098" name="Picture 2" descr="https://upload.wikimedia.org/wikipedia/commons/a/a6/La_Grande_Vague_invers%C3%A9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348" y="3101300"/>
            <a:ext cx="3271431" cy="21915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99483" y="5965615"/>
            <a:ext cx="3212112" cy="584775"/>
          </a:xfrm>
          <a:prstGeom prst="rect">
            <a:avLst/>
          </a:prstGeom>
          <a:noFill/>
        </p:spPr>
        <p:txBody>
          <a:bodyPr wrap="square" rtlCol="0">
            <a:spAutoFit/>
          </a:bodyPr>
          <a:lstStyle/>
          <a:p>
            <a:r>
              <a:rPr lang="fr-FR" sz="1600" dirty="0"/>
              <a:t>Paul Valéry, </a:t>
            </a:r>
            <a:r>
              <a:rPr lang="fr-FR" sz="1600" i="1" dirty="0"/>
              <a:t>L’homme et la coquille</a:t>
            </a:r>
            <a:r>
              <a:rPr lang="fr-FR" sz="1600" dirty="0"/>
              <a:t>, 1937</a:t>
            </a:r>
            <a:endParaRPr lang="en-US" sz="1600" dirty="0"/>
          </a:p>
        </p:txBody>
      </p:sp>
    </p:spTree>
    <p:extLst>
      <p:ext uri="{BB962C8B-B14F-4D97-AF65-F5344CB8AC3E}">
        <p14:creationId xmlns:p14="http://schemas.microsoft.com/office/powerpoint/2010/main" val="110428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270" y="463926"/>
            <a:ext cx="11476924" cy="1754326"/>
          </a:xfrm>
          <a:prstGeom prst="rect">
            <a:avLst/>
          </a:prstGeom>
          <a:noFill/>
        </p:spPr>
        <p:txBody>
          <a:bodyPr wrap="none" rtlCol="0">
            <a:spAutoFit/>
          </a:bodyPr>
          <a:lstStyle/>
          <a:p>
            <a:r>
              <a:rPr lang="fr-BE" dirty="0"/>
              <a:t>Peter </a:t>
            </a:r>
            <a:r>
              <a:rPr lang="fr-BE" dirty="0" err="1"/>
              <a:t>Sloterdijk</a:t>
            </a:r>
            <a:r>
              <a:rPr lang="fr-BE" dirty="0"/>
              <a:t>, </a:t>
            </a:r>
            <a:r>
              <a:rPr lang="fr-BE" i="1" dirty="0"/>
              <a:t>Ecumes</a:t>
            </a:r>
            <a:r>
              <a:rPr lang="fr-BE" dirty="0"/>
              <a:t> (2003), Paris, Pluriel, 2005 </a:t>
            </a:r>
          </a:p>
          <a:p>
            <a:r>
              <a:rPr lang="fr-BE" dirty="0"/>
              <a:t>« équation entre l’écume et le rêve » (p.29) contre l’immunité de la </a:t>
            </a:r>
            <a:r>
              <a:rPr lang="fr-BE" dirty="0" err="1"/>
              <a:t>macrosphère</a:t>
            </a:r>
            <a:r>
              <a:rPr lang="fr-BE" dirty="0"/>
              <a:t>, </a:t>
            </a:r>
            <a:r>
              <a:rPr lang="fr-BE" dirty="0" err="1"/>
              <a:t>monosphère</a:t>
            </a:r>
            <a:r>
              <a:rPr lang="fr-BE" dirty="0"/>
              <a:t> </a:t>
            </a:r>
            <a:r>
              <a:rPr lang="fr-BE" i="1" dirty="0"/>
              <a:t>vs</a:t>
            </a:r>
            <a:r>
              <a:rPr lang="fr-BE" dirty="0"/>
              <a:t> géométrie euclidienne</a:t>
            </a:r>
          </a:p>
          <a:p>
            <a:endParaRPr lang="fr-BE" dirty="0"/>
          </a:p>
          <a:p>
            <a:r>
              <a:rPr lang="en-US" dirty="0" err="1"/>
              <a:t>Aphrologie</a:t>
            </a:r>
            <a:r>
              <a:rPr lang="en-US" b="1" dirty="0"/>
              <a:t> </a:t>
            </a:r>
            <a:r>
              <a:rPr lang="en-US" dirty="0"/>
              <a:t>:</a:t>
            </a:r>
            <a:r>
              <a:rPr lang="en-US" b="1" dirty="0"/>
              <a:t> </a:t>
            </a:r>
            <a:r>
              <a:rPr lang="fr-BE" dirty="0"/>
              <a:t>Vénus née de l’écume (Aphrodite : </a:t>
            </a:r>
            <a:r>
              <a:rPr lang="fr-BE" dirty="0" err="1"/>
              <a:t>aphrologie</a:t>
            </a:r>
            <a:r>
              <a:rPr lang="fr-BE" dirty="0"/>
              <a:t> &lt; </a:t>
            </a:r>
            <a:r>
              <a:rPr lang="fr-BE" i="1" dirty="0" err="1"/>
              <a:t>aphros</a:t>
            </a:r>
            <a:r>
              <a:rPr lang="fr-BE" dirty="0"/>
              <a:t> : écume Chronos, Ouranos)</a:t>
            </a:r>
          </a:p>
          <a:p>
            <a:endParaRPr lang="fr-BE" dirty="0"/>
          </a:p>
          <a:p>
            <a:endParaRPr lang="en-US" b="1" dirty="0"/>
          </a:p>
        </p:txBody>
      </p:sp>
      <p:pic>
        <p:nvPicPr>
          <p:cNvPr id="4" name="Picture 16" descr="https://upload.wikimedia.org/wikipedia/commons/6/67/Aphrodite_Anadyomene_from_Pompeii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980" y="2231931"/>
            <a:ext cx="4828256" cy="21299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68505" y="4361843"/>
            <a:ext cx="4359207" cy="369332"/>
          </a:xfrm>
          <a:prstGeom prst="rect">
            <a:avLst/>
          </a:prstGeom>
        </p:spPr>
        <p:txBody>
          <a:bodyPr wrap="none">
            <a:spAutoFit/>
          </a:bodyPr>
          <a:lstStyle/>
          <a:p>
            <a:r>
              <a:rPr lang="fr-BE" dirty="0"/>
              <a:t>Fresque de Pompéi d’après l’original d’Apelle</a:t>
            </a:r>
          </a:p>
        </p:txBody>
      </p:sp>
      <p:pic>
        <p:nvPicPr>
          <p:cNvPr id="6" name="Picture 2" descr="http://www.surf4all.net/modules/htmlarea/upload/Kanagawa_wave.gif">
            <a:extLst/>
          </p:cNvPr>
          <p:cNvPicPr>
            <a:picLocks noChangeAspect="1"/>
          </p:cNvPicPr>
          <p:nvPr/>
        </p:nvPicPr>
        <p:blipFill>
          <a:blip r:embed="rId3"/>
          <a:srcRect/>
          <a:stretch>
            <a:fillRect/>
          </a:stretch>
        </p:blipFill>
        <p:spPr>
          <a:xfrm>
            <a:off x="6552353" y="2644581"/>
            <a:ext cx="2488785" cy="1717262"/>
          </a:xfrm>
          <a:prstGeom prst="rect">
            <a:avLst/>
          </a:prstGeom>
          <a:noFill/>
          <a:ln cap="flat">
            <a:noFill/>
          </a:ln>
        </p:spPr>
      </p:pic>
    </p:spTree>
    <p:extLst>
      <p:ext uri="{BB962C8B-B14F-4D97-AF65-F5344CB8AC3E}">
        <p14:creationId xmlns:p14="http://schemas.microsoft.com/office/powerpoint/2010/main" val="105229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62" y="298782"/>
            <a:ext cx="1958357" cy="923330"/>
          </a:xfrm>
          <a:prstGeom prst="rect">
            <a:avLst/>
          </a:prstGeom>
          <a:noFill/>
        </p:spPr>
        <p:txBody>
          <a:bodyPr wrap="none" rtlCol="0">
            <a:spAutoFit/>
          </a:bodyPr>
          <a:lstStyle/>
          <a:p>
            <a:endParaRPr lang="fr-BE" dirty="0"/>
          </a:p>
          <a:p>
            <a:r>
              <a:rPr lang="fr-BE" dirty="0"/>
              <a:t>Sirènes et pieuvres</a:t>
            </a:r>
          </a:p>
          <a:p>
            <a:endParaRPr lang="fr-BE" dirty="0"/>
          </a:p>
        </p:txBody>
      </p:sp>
      <p:pic>
        <p:nvPicPr>
          <p:cNvPr id="1026" name="Picture 2" descr="http://www.cineclubdecaen.com/cinepho/realisat/fellini/dolcevita/dol9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6140" y="238447"/>
            <a:ext cx="2487190" cy="1075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ineclubdecaen.com/cinepho/realisat/fellini/dolcevita/dol9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630" y="1455844"/>
            <a:ext cx="25336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ineclubdecaen.com/cinepho/realisat/fellini/dolcevita/dol9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630" y="2698483"/>
            <a:ext cx="25336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ineclubdecaen.com/cinepho/realisat/fellini/dolcevita/dol9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680" y="3950647"/>
            <a:ext cx="25336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ineclubdecaen.com/cinepho/realisat/fellini/dolcevita/dol920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9680" y="5257563"/>
            <a:ext cx="25336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liliana cavani la peau poisson&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9318" y="3672593"/>
            <a:ext cx="2156655" cy="16595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56013" y="5421991"/>
            <a:ext cx="3586046" cy="338554"/>
          </a:xfrm>
          <a:prstGeom prst="rect">
            <a:avLst/>
          </a:prstGeom>
          <a:noFill/>
        </p:spPr>
        <p:txBody>
          <a:bodyPr wrap="none" rtlCol="0">
            <a:spAutoFit/>
          </a:bodyPr>
          <a:lstStyle/>
          <a:p>
            <a:r>
              <a:rPr lang="fr-BE" sz="1600" dirty="0" err="1"/>
              <a:t>Liliana</a:t>
            </a:r>
            <a:r>
              <a:rPr lang="fr-BE" sz="1600" dirty="0"/>
              <a:t> </a:t>
            </a:r>
            <a:r>
              <a:rPr lang="fr-BE" sz="1600" dirty="0" err="1"/>
              <a:t>Cavani</a:t>
            </a:r>
            <a:r>
              <a:rPr lang="fr-BE" sz="1600" dirty="0"/>
              <a:t>, </a:t>
            </a:r>
            <a:r>
              <a:rPr lang="fr-BE" sz="1600" i="1" dirty="0"/>
              <a:t>La pelle</a:t>
            </a:r>
            <a:r>
              <a:rPr lang="fr-BE" sz="1600" dirty="0"/>
              <a:t>, 1981 (Malaparte)</a:t>
            </a:r>
          </a:p>
        </p:txBody>
      </p:sp>
      <p:sp>
        <p:nvSpPr>
          <p:cNvPr id="8" name="TextBox 7"/>
          <p:cNvSpPr txBox="1"/>
          <p:nvPr/>
        </p:nvSpPr>
        <p:spPr>
          <a:xfrm>
            <a:off x="8239291" y="6360763"/>
            <a:ext cx="3444661" cy="369332"/>
          </a:xfrm>
          <a:prstGeom prst="rect">
            <a:avLst/>
          </a:prstGeom>
          <a:noFill/>
        </p:spPr>
        <p:txBody>
          <a:bodyPr wrap="none" rtlCol="0">
            <a:spAutoFit/>
          </a:bodyPr>
          <a:lstStyle/>
          <a:p>
            <a:r>
              <a:rPr lang="fr-BE" dirty="0"/>
              <a:t>Federico Fellini, </a:t>
            </a:r>
            <a:r>
              <a:rPr lang="fr-BE" i="1" dirty="0"/>
              <a:t>La</a:t>
            </a:r>
            <a:r>
              <a:rPr lang="fr-BE" dirty="0"/>
              <a:t> d</a:t>
            </a:r>
            <a:r>
              <a:rPr lang="fr-BE" i="1" dirty="0"/>
              <a:t>olce </a:t>
            </a:r>
            <a:r>
              <a:rPr lang="fr-BE" i="1" dirty="0" err="1"/>
              <a:t>vita</a:t>
            </a:r>
            <a:r>
              <a:rPr lang="fr-BE" dirty="0"/>
              <a:t>, 1960</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3733" y="3882248"/>
            <a:ext cx="2224391" cy="1251220"/>
          </a:xfrm>
          <a:prstGeom prst="rect">
            <a:avLst/>
          </a:prstGeom>
        </p:spPr>
      </p:pic>
      <p:sp>
        <p:nvSpPr>
          <p:cNvPr id="9" name="Rectangle 8"/>
          <p:cNvSpPr/>
          <p:nvPr/>
        </p:nvSpPr>
        <p:spPr>
          <a:xfrm>
            <a:off x="239055" y="5730780"/>
            <a:ext cx="2881928" cy="584775"/>
          </a:xfrm>
          <a:prstGeom prst="rect">
            <a:avLst/>
          </a:prstGeom>
        </p:spPr>
        <p:txBody>
          <a:bodyPr wrap="square">
            <a:spAutoFit/>
          </a:bodyPr>
          <a:lstStyle/>
          <a:p>
            <a:r>
              <a:rPr lang="fr-BE" sz="1600" dirty="0"/>
              <a:t>Auguste Rodin, </a:t>
            </a:r>
            <a:r>
              <a:rPr lang="fr-BE" sz="1600" i="1" dirty="0"/>
              <a:t>La femme-poisson</a:t>
            </a:r>
            <a:r>
              <a:rPr lang="fr-BE" sz="1600" dirty="0"/>
              <a:t>, avant 1915</a:t>
            </a:r>
          </a:p>
        </p:txBody>
      </p:sp>
      <p:pic>
        <p:nvPicPr>
          <p:cNvPr id="16" name="Picture 15" descr="http://www.bricabook.fr/wp-content/uploads/2015/12/hokusai-erotique-pieuvre.jpg"/>
          <p:cNvPicPr/>
          <p:nvPr/>
        </p:nvPicPr>
        <p:blipFill>
          <a:blip r:embed="rId9"/>
          <a:srcRect/>
          <a:stretch>
            <a:fillRect/>
          </a:stretch>
        </p:blipFill>
        <p:spPr>
          <a:xfrm>
            <a:off x="428362" y="1335699"/>
            <a:ext cx="2210835" cy="1521772"/>
          </a:xfrm>
          <a:prstGeom prst="rect">
            <a:avLst/>
          </a:prstGeom>
          <a:noFill/>
          <a:ln>
            <a:noFill/>
            <a:prstDash/>
          </a:ln>
        </p:spPr>
      </p:pic>
      <p:pic>
        <p:nvPicPr>
          <p:cNvPr id="18" name="Picture 17" descr="http://expositions.bnf.fr/hugo/images/3/278.jpg"/>
          <p:cNvPicPr/>
          <p:nvPr/>
        </p:nvPicPr>
        <p:blipFill>
          <a:blip r:embed="rId10"/>
          <a:srcRect/>
          <a:stretch>
            <a:fillRect/>
          </a:stretch>
        </p:blipFill>
        <p:spPr>
          <a:xfrm>
            <a:off x="2892739" y="1047687"/>
            <a:ext cx="1244738" cy="1788466"/>
          </a:xfrm>
          <a:prstGeom prst="rect">
            <a:avLst/>
          </a:prstGeom>
          <a:noFill/>
          <a:ln>
            <a:noFill/>
            <a:prstDash/>
          </a:ln>
        </p:spPr>
      </p:pic>
      <p:sp>
        <p:nvSpPr>
          <p:cNvPr id="3" name="TextBox 2"/>
          <p:cNvSpPr txBox="1"/>
          <p:nvPr/>
        </p:nvSpPr>
        <p:spPr>
          <a:xfrm>
            <a:off x="670982" y="2865466"/>
            <a:ext cx="3210431" cy="369332"/>
          </a:xfrm>
          <a:prstGeom prst="rect">
            <a:avLst/>
          </a:prstGeom>
          <a:noFill/>
        </p:spPr>
        <p:txBody>
          <a:bodyPr wrap="none" rtlCol="0">
            <a:spAutoFit/>
          </a:bodyPr>
          <a:lstStyle/>
          <a:p>
            <a:r>
              <a:rPr lang="fr-BE" dirty="0"/>
              <a:t>Hokusai, 1814            Hugo, 1866</a:t>
            </a:r>
          </a:p>
        </p:txBody>
      </p:sp>
      <p:pic>
        <p:nvPicPr>
          <p:cNvPr id="19" name="Picture 4" descr="Résultat de recherche d'images pour &quot;stromboli tuna rossellini ingrid bergman&quo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97461" y="1478517"/>
            <a:ext cx="1901140" cy="139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94477" y="2955038"/>
            <a:ext cx="3615203" cy="646331"/>
          </a:xfrm>
          <a:prstGeom prst="rect">
            <a:avLst/>
          </a:prstGeom>
        </p:spPr>
        <p:txBody>
          <a:bodyPr wrap="square">
            <a:spAutoFit/>
          </a:bodyPr>
          <a:lstStyle/>
          <a:p>
            <a:r>
              <a:rPr lang="fr-BE" dirty="0"/>
              <a:t>La pêche au ton (« </a:t>
            </a:r>
            <a:r>
              <a:rPr lang="fr-BE" i="1" dirty="0" err="1"/>
              <a:t>tonnara</a:t>
            </a:r>
            <a:r>
              <a:rPr lang="fr-BE" dirty="0"/>
              <a:t> ») Roberto Rossellini, </a:t>
            </a:r>
            <a:r>
              <a:rPr lang="fr-BE" i="1" dirty="0"/>
              <a:t>Stromboli</a:t>
            </a:r>
            <a:r>
              <a:rPr lang="fr-BE" dirty="0"/>
              <a:t>, 1950</a:t>
            </a:r>
          </a:p>
        </p:txBody>
      </p:sp>
      <p:pic>
        <p:nvPicPr>
          <p:cNvPr id="21" name="Picture 6" descr="Résultat de recherche d'images pour &quot;stromboli tuna rossellini ingrid bergman&quot;"/>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768635" y="145166"/>
            <a:ext cx="945096" cy="11369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The Slaugh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9727" y="3976137"/>
            <a:ext cx="1648197" cy="1262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surf4all.net/modules/htmlarea/upload/Kanagawa_wave.gif">
            <a:extLst/>
          </p:cNvPr>
          <p:cNvPicPr>
            <a:picLocks noChangeAspect="1"/>
          </p:cNvPicPr>
          <p:nvPr/>
        </p:nvPicPr>
        <p:blipFill>
          <a:blip r:embed="rId14"/>
          <a:srcRect/>
          <a:stretch>
            <a:fillRect/>
          </a:stretch>
        </p:blipFill>
        <p:spPr>
          <a:xfrm>
            <a:off x="4223396" y="227632"/>
            <a:ext cx="1098784" cy="758161"/>
          </a:xfrm>
          <a:prstGeom prst="rect">
            <a:avLst/>
          </a:prstGeom>
          <a:noFill/>
          <a:ln cap="flat">
            <a:noFill/>
          </a:ln>
        </p:spPr>
      </p:pic>
    </p:spTree>
    <p:extLst>
      <p:ext uri="{BB962C8B-B14F-4D97-AF65-F5344CB8AC3E}">
        <p14:creationId xmlns:p14="http://schemas.microsoft.com/office/powerpoint/2010/main" val="87147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ebayimg.com/images/g/-sIAAOSwPcVVgv7E/s-l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624" y="4186831"/>
            <a:ext cx="3158907" cy="19171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tvalue.com/image.aspx?PHOTO_ID=3457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323" y="1816064"/>
            <a:ext cx="2281640" cy="12822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rtic.edu/aic/collections/citi/images/standard/WebLarge/WebImg_000012/14133_224301.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783606" y="-12510429"/>
            <a:ext cx="45719" cy="6857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associée"/>
          <p:cNvPicPr>
            <a:picLocks noChangeAspect="1" noChangeArrowheads="1"/>
          </p:cNvPicPr>
          <p:nvPr/>
        </p:nvPicPr>
        <p:blipFill rotWithShape="1">
          <a:blip r:embed="rId5">
            <a:extLst>
              <a:ext uri="{28A0092B-C50C-407E-A947-70E740481C1C}">
                <a14:useLocalDpi xmlns:a14="http://schemas.microsoft.com/office/drawing/2010/main" val="0"/>
              </a:ext>
            </a:extLst>
          </a:blip>
          <a:srcRect b="4271"/>
          <a:stretch/>
        </p:blipFill>
        <p:spPr bwMode="auto">
          <a:xfrm>
            <a:off x="3527686" y="4183266"/>
            <a:ext cx="2775986" cy="1917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36736" y="3432309"/>
            <a:ext cx="3637471" cy="369332"/>
          </a:xfrm>
          <a:prstGeom prst="rect">
            <a:avLst/>
          </a:prstGeom>
          <a:noFill/>
        </p:spPr>
        <p:txBody>
          <a:bodyPr wrap="none" rtlCol="0">
            <a:spAutoFit/>
          </a:bodyPr>
          <a:lstStyle/>
          <a:p>
            <a:r>
              <a:rPr lang="fr-BE" b="1" dirty="0"/>
              <a:t>Edvard Munch, </a:t>
            </a:r>
            <a:r>
              <a:rPr lang="fr-BE" b="1" i="1" dirty="0"/>
              <a:t>Alfa et Omega</a:t>
            </a:r>
            <a:r>
              <a:rPr lang="fr-BE" b="1" dirty="0"/>
              <a:t>, 1910</a:t>
            </a:r>
          </a:p>
        </p:txBody>
      </p:sp>
      <p:pic>
        <p:nvPicPr>
          <p:cNvPr id="12" name="Picture 2" descr="Résultat de recherche d'images pour &quot;alpha et omega munch&quot;"/>
          <p:cNvPicPr>
            <a:picLocks noChangeAspect="1" noChangeArrowheads="1"/>
          </p:cNvPicPr>
          <p:nvPr/>
        </p:nvPicPr>
        <p:blipFill rotWithShape="1">
          <a:blip r:embed="rId6">
            <a:extLst>
              <a:ext uri="{28A0092B-C50C-407E-A947-70E740481C1C}">
                <a14:useLocalDpi xmlns:a14="http://schemas.microsoft.com/office/drawing/2010/main" val="0"/>
              </a:ext>
            </a:extLst>
          </a:blip>
          <a:srcRect t="5565"/>
          <a:stretch/>
        </p:blipFill>
        <p:spPr bwMode="auto">
          <a:xfrm>
            <a:off x="4775120" y="1816064"/>
            <a:ext cx="2433140" cy="1522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laboiteverte.fr/wp-content/uploads/2012/05/EdvardMunch-TheScream-189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190" y="1738676"/>
            <a:ext cx="1341887" cy="17100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dvard Munch _ Alpha's Despair, 1908/09"/>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536896" y="2025132"/>
            <a:ext cx="1371741" cy="20547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8604" y="3447280"/>
            <a:ext cx="3258071" cy="584775"/>
          </a:xfrm>
          <a:prstGeom prst="rect">
            <a:avLst/>
          </a:prstGeom>
        </p:spPr>
        <p:txBody>
          <a:bodyPr wrap="none">
            <a:spAutoFit/>
          </a:bodyPr>
          <a:lstStyle/>
          <a:p>
            <a:r>
              <a:rPr lang="fr-BE" sz="1600" dirty="0"/>
              <a:t>Edvard Munch, </a:t>
            </a:r>
            <a:r>
              <a:rPr lang="fr-BE" sz="1600" i="1" dirty="0"/>
              <a:t>Le cri</a:t>
            </a:r>
            <a:r>
              <a:rPr lang="fr-FR" sz="1600" i="1" dirty="0"/>
              <a:t> (d</a:t>
            </a:r>
            <a:r>
              <a:rPr lang="fr-FR" altLang="fr-FR" sz="1600" i="1" dirty="0"/>
              <a:t>er </a:t>
            </a:r>
            <a:r>
              <a:rPr lang="fr-FR" altLang="fr-FR" sz="1600" i="1" dirty="0" err="1"/>
              <a:t>Schrei</a:t>
            </a:r>
            <a:r>
              <a:rPr lang="fr-FR" altLang="fr-FR" sz="1600" i="1" dirty="0"/>
              <a:t> </a:t>
            </a:r>
          </a:p>
          <a:p>
            <a:r>
              <a:rPr lang="fr-FR" altLang="fr-FR" sz="1600" i="1" dirty="0"/>
              <a:t>der </a:t>
            </a:r>
            <a:r>
              <a:rPr lang="fr-FR" altLang="fr-FR" sz="1600" i="1" dirty="0" err="1"/>
              <a:t>Natur</a:t>
            </a:r>
            <a:r>
              <a:rPr lang="fr-FR" altLang="fr-FR" sz="1600" i="1" dirty="0"/>
              <a:t>)</a:t>
            </a:r>
            <a:r>
              <a:rPr lang="fr-BE" sz="1600" i="1" dirty="0"/>
              <a:t>, </a:t>
            </a:r>
            <a:r>
              <a:rPr lang="fr-BE" sz="1600" dirty="0"/>
              <a:t>tempera sur carton, 1893</a:t>
            </a:r>
          </a:p>
        </p:txBody>
      </p:sp>
      <p:pic>
        <p:nvPicPr>
          <p:cNvPr id="1026" name="Picture 2" descr="La madone, par Edvard Munc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8976" y="4407267"/>
            <a:ext cx="1274116" cy="1693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désespoir, par Edvard Mun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17302" y="4441531"/>
            <a:ext cx="1353695" cy="17637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nxiété, par Edvard Munc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622" y="4455438"/>
            <a:ext cx="1306629" cy="16914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17857" y="6235484"/>
            <a:ext cx="1416157" cy="338554"/>
          </a:xfrm>
          <a:prstGeom prst="rect">
            <a:avLst/>
          </a:prstGeom>
          <a:noFill/>
        </p:spPr>
        <p:txBody>
          <a:bodyPr wrap="square" rtlCol="0">
            <a:spAutoFit/>
          </a:bodyPr>
          <a:lstStyle/>
          <a:p>
            <a:r>
              <a:rPr lang="fr-BE" sz="1600" dirty="0"/>
              <a:t>L’anxiété, 1894</a:t>
            </a:r>
          </a:p>
        </p:txBody>
      </p:sp>
      <p:sp>
        <p:nvSpPr>
          <p:cNvPr id="5" name="TextBox 4"/>
          <p:cNvSpPr txBox="1"/>
          <p:nvPr/>
        </p:nvSpPr>
        <p:spPr>
          <a:xfrm flipH="1">
            <a:off x="10117303" y="6245509"/>
            <a:ext cx="1491071" cy="338554"/>
          </a:xfrm>
          <a:prstGeom prst="rect">
            <a:avLst/>
          </a:prstGeom>
          <a:noFill/>
        </p:spPr>
        <p:txBody>
          <a:bodyPr wrap="square" rtlCol="0">
            <a:spAutoFit/>
          </a:bodyPr>
          <a:lstStyle/>
          <a:p>
            <a:r>
              <a:rPr lang="fr-BE" sz="1600" dirty="0"/>
              <a:t>Le désespoir</a:t>
            </a:r>
          </a:p>
        </p:txBody>
      </p:sp>
      <p:sp>
        <p:nvSpPr>
          <p:cNvPr id="6" name="TextBox 5"/>
          <p:cNvSpPr txBox="1"/>
          <p:nvPr/>
        </p:nvSpPr>
        <p:spPr>
          <a:xfrm>
            <a:off x="6864298" y="6235484"/>
            <a:ext cx="1844679" cy="338554"/>
          </a:xfrm>
          <a:prstGeom prst="rect">
            <a:avLst/>
          </a:prstGeom>
          <a:noFill/>
        </p:spPr>
        <p:txBody>
          <a:bodyPr wrap="square" rtlCol="0">
            <a:spAutoFit/>
          </a:bodyPr>
          <a:lstStyle/>
          <a:p>
            <a:r>
              <a:rPr lang="fr-BE" sz="1600" i="1" dirty="0"/>
              <a:t>La madone</a:t>
            </a:r>
            <a:r>
              <a:rPr lang="fr-BE" sz="1600" dirty="0"/>
              <a:t>, 1894</a:t>
            </a:r>
          </a:p>
        </p:txBody>
      </p:sp>
      <p:sp>
        <p:nvSpPr>
          <p:cNvPr id="7" name="Rectangle 7"/>
          <p:cNvSpPr>
            <a:spLocks noChangeArrowheads="1"/>
          </p:cNvSpPr>
          <p:nvPr/>
        </p:nvSpPr>
        <p:spPr bwMode="auto">
          <a:xfrm>
            <a:off x="452656" y="84599"/>
            <a:ext cx="7631619"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mn-lt"/>
            </a:endParaRPr>
          </a:p>
          <a:p>
            <a:pPr lvl="0"/>
            <a:r>
              <a:rPr kumimoji="0" lang="fr-FR" altLang="fr-FR" sz="1600" b="0" i="0" u="none" strike="noStrike" cap="none" normalizeH="0" baseline="0" dirty="0">
                <a:ln>
                  <a:noFill/>
                </a:ln>
                <a:solidFill>
                  <a:schemeClr val="tx1"/>
                </a:solidFill>
                <a:effectLst/>
                <a:latin typeface="+mn-lt"/>
              </a:rPr>
              <a:t>« Je me promenais sur un sentier avec deux amis –</a:t>
            </a:r>
            <a:r>
              <a:rPr kumimoji="0" lang="fr-FR" altLang="fr-FR" sz="1600" b="0" i="0" u="none" strike="noStrike" cap="none" normalizeH="0" dirty="0">
                <a:ln>
                  <a:noFill/>
                </a:ln>
                <a:solidFill>
                  <a:schemeClr val="tx1"/>
                </a:solidFill>
                <a:effectLst/>
                <a:latin typeface="+mn-lt"/>
              </a:rPr>
              <a:t> le soleil se couchait – tout d’un coup le ciel devint rouge sang. Je m’arrêtai, fatigué, et m’appuyai sur une clôture – il y </a:t>
            </a:r>
            <a:r>
              <a:rPr kumimoji="0" lang="fr-FR" altLang="fr-FR" sz="1600" b="0" i="0" u="none" strike="noStrike" cap="none" normalizeH="0" dirty="0" err="1">
                <a:ln>
                  <a:noFill/>
                </a:ln>
                <a:solidFill>
                  <a:schemeClr val="tx1"/>
                </a:solidFill>
                <a:effectLst/>
                <a:latin typeface="+mn-lt"/>
              </a:rPr>
              <a:t>afvait</a:t>
            </a:r>
            <a:r>
              <a:rPr kumimoji="0" lang="fr-FR" altLang="fr-FR" sz="1600" b="0" i="0" u="none" strike="noStrike" cap="none" normalizeH="0" dirty="0">
                <a:ln>
                  <a:noFill/>
                </a:ln>
                <a:solidFill>
                  <a:schemeClr val="tx1"/>
                </a:solidFill>
                <a:effectLst/>
                <a:latin typeface="+mn-lt"/>
              </a:rPr>
              <a:t> du </a:t>
            </a:r>
            <a:r>
              <a:rPr lang="fr-FR" altLang="fr-FR" sz="1600" dirty="0">
                <a:latin typeface="+mn-lt"/>
              </a:rPr>
              <a:t>sang et des langues de feu </a:t>
            </a:r>
            <a:r>
              <a:rPr kumimoji="0" lang="fr-FR" altLang="fr-FR" sz="1600" b="0" i="0" u="none" strike="noStrike" cap="none" normalizeH="0" baseline="0" dirty="0">
                <a:ln>
                  <a:noFill/>
                </a:ln>
                <a:solidFill>
                  <a:schemeClr val="tx1"/>
                </a:solidFill>
                <a:effectLst/>
                <a:latin typeface="+mn-lt"/>
              </a:rPr>
              <a:t>au-dessus du fjord bleu-noir et de la ville</a:t>
            </a:r>
            <a:r>
              <a:rPr kumimoji="0" lang="fr-FR" altLang="fr-FR" sz="1600" b="0" i="0" u="none" strike="noStrike" cap="none" normalizeH="0" dirty="0">
                <a:ln>
                  <a:noFill/>
                </a:ln>
                <a:solidFill>
                  <a:schemeClr val="tx1"/>
                </a:solidFill>
                <a:effectLst/>
                <a:latin typeface="+mn-lt"/>
              </a:rPr>
              <a:t> - </a:t>
            </a:r>
            <a:r>
              <a:rPr kumimoji="0" lang="fr-FR" altLang="fr-FR" sz="1600" b="0" i="0" u="none" strike="noStrike" cap="none" normalizeH="0" baseline="0" dirty="0">
                <a:ln>
                  <a:noFill/>
                </a:ln>
                <a:solidFill>
                  <a:schemeClr val="tx1"/>
                </a:solidFill>
                <a:effectLst/>
                <a:latin typeface="+mn-lt"/>
              </a:rPr>
              <a:t>mes amis continuèrent, et j’ay restai, tremblant d’anxiété</a:t>
            </a:r>
            <a:r>
              <a:rPr kumimoji="0" lang="fr-FR" altLang="fr-FR" sz="1600" b="0" i="0" u="none" strike="noStrike" cap="none" normalizeH="0" dirty="0">
                <a:ln>
                  <a:noFill/>
                </a:ln>
                <a:solidFill>
                  <a:schemeClr val="tx1"/>
                </a:solidFill>
                <a:effectLst/>
                <a:latin typeface="+mn-lt"/>
              </a:rPr>
              <a:t> - </a:t>
            </a:r>
            <a:r>
              <a:rPr kumimoji="0" lang="fr-FR" altLang="fr-FR" sz="1600" b="0" i="0" u="none" strike="noStrike" cap="none" normalizeH="0" baseline="0" dirty="0">
                <a:ln>
                  <a:noFill/>
                </a:ln>
                <a:solidFill>
                  <a:schemeClr val="tx1"/>
                </a:solidFill>
                <a:effectLst/>
                <a:latin typeface="+mn-lt"/>
              </a:rPr>
              <a:t>je sentais un cri infini qui passait à travers </a:t>
            </a:r>
            <a:r>
              <a:rPr lang="fr-FR" altLang="fr-FR" sz="1600" dirty="0">
                <a:latin typeface="+mn-lt"/>
              </a:rPr>
              <a:t>l’univers et qui déchirait la nature</a:t>
            </a:r>
            <a:r>
              <a:rPr kumimoji="0" lang="fr-FR" altLang="fr-FR" sz="1600" b="0" i="0" u="none" strike="noStrike" cap="none" normalizeH="0" baseline="0" dirty="0">
                <a:ln>
                  <a:noFill/>
                </a:ln>
                <a:solidFill>
                  <a:schemeClr val="tx1"/>
                </a:solidFill>
                <a:effectLst/>
                <a:latin typeface="+mn-lt"/>
              </a:rPr>
              <a:t>. »</a:t>
            </a:r>
            <a:r>
              <a:rPr lang="fr-FR" altLang="fr-FR" sz="1600" dirty="0">
                <a:solidFill>
                  <a:srgbClr val="3C3C3C"/>
                </a:solidFill>
                <a:latin typeface="+mn-lt"/>
              </a:rPr>
              <a:t>  (</a:t>
            </a:r>
            <a:r>
              <a:rPr lang="fr-FR" altLang="fr-FR" sz="1600" i="1" dirty="0">
                <a:solidFill>
                  <a:srgbClr val="3C3C3C"/>
                </a:solidFill>
                <a:latin typeface="+mn-lt"/>
              </a:rPr>
              <a:t>Journal</a:t>
            </a:r>
            <a:r>
              <a:rPr lang="fr-FR" altLang="fr-FR" sz="1600" dirty="0">
                <a:solidFill>
                  <a:srgbClr val="3C3C3C"/>
                </a:solidFill>
                <a:latin typeface="+mn-lt"/>
              </a:rPr>
              <a:t>, 22 janvier 1892)</a:t>
            </a:r>
            <a:endParaRPr kumimoji="0" lang="fr-FR" altLang="fr-FR" sz="1600" b="0" u="none" strike="noStrike" cap="none" normalizeH="0" baseline="0" dirty="0">
              <a:ln>
                <a:noFill/>
              </a:ln>
              <a:solidFill>
                <a:schemeClr val="tx1"/>
              </a:solidFill>
              <a:effectLst/>
              <a:latin typeface="+mn-lt"/>
            </a:endParaRPr>
          </a:p>
        </p:txBody>
      </p:sp>
      <p:pic>
        <p:nvPicPr>
          <p:cNvPr id="1035" name="Picture 11" descr="http://www.laboiteverte.fr/wp-content/uploads/2012/05/Munch_The_Scream_lithography.gif"/>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9052939" y="2165928"/>
            <a:ext cx="1257118" cy="1774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17857" y="4098387"/>
            <a:ext cx="2284674" cy="338554"/>
          </a:xfrm>
          <a:prstGeom prst="rect">
            <a:avLst/>
          </a:prstGeom>
          <a:noFill/>
        </p:spPr>
        <p:txBody>
          <a:bodyPr wrap="square" rtlCol="0">
            <a:spAutoFit/>
          </a:bodyPr>
          <a:lstStyle/>
          <a:p>
            <a:r>
              <a:rPr lang="fr-BE" sz="1600" i="1" dirty="0"/>
              <a:t>Le cri</a:t>
            </a:r>
            <a:r>
              <a:rPr lang="fr-BE" sz="1600" dirty="0"/>
              <a:t>, lithographie, 1895</a:t>
            </a:r>
          </a:p>
        </p:txBody>
      </p:sp>
      <p:sp>
        <p:nvSpPr>
          <p:cNvPr id="10" name="Rectangle 9"/>
          <p:cNvSpPr/>
          <p:nvPr/>
        </p:nvSpPr>
        <p:spPr>
          <a:xfrm>
            <a:off x="191624" y="3521270"/>
            <a:ext cx="237566" cy="369332"/>
          </a:xfrm>
          <a:prstGeom prst="rect">
            <a:avLst/>
          </a:prstGeom>
        </p:spPr>
        <p:txBody>
          <a:bodyPr wrap="none">
            <a:spAutoFit/>
          </a:bodyPr>
          <a:lstStyle/>
          <a:p>
            <a:r>
              <a:rPr lang="fr-FR" altLang="fr-FR" dirty="0">
                <a:solidFill>
                  <a:srgbClr val="3C3C3C"/>
                </a:solidFill>
              </a:rPr>
              <a:t> </a:t>
            </a:r>
            <a:endParaRPr lang="fr-BE" i="1" dirty="0"/>
          </a:p>
        </p:txBody>
      </p:sp>
      <p:pic>
        <p:nvPicPr>
          <p:cNvPr id="14" name="Picture 4" descr="Résultat de recherche d'images"/>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8458373" y="277813"/>
            <a:ext cx="942025" cy="119843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408506" y="1581415"/>
            <a:ext cx="4533549" cy="338554"/>
          </a:xfrm>
          <a:prstGeom prst="rect">
            <a:avLst/>
          </a:prstGeom>
          <a:noFill/>
        </p:spPr>
        <p:txBody>
          <a:bodyPr wrap="none" rtlCol="0">
            <a:spAutoFit/>
          </a:bodyPr>
          <a:lstStyle/>
          <a:p>
            <a:r>
              <a:rPr lang="fr-FR" sz="1600" i="1" dirty="0"/>
              <a:t>Eruption du Krakatoa (Indonésie)</a:t>
            </a:r>
            <a:r>
              <a:rPr lang="fr-FR" sz="1600" dirty="0"/>
              <a:t>, 1883, lithographie</a:t>
            </a:r>
            <a:endParaRPr lang="en-US" sz="1600" dirty="0"/>
          </a:p>
        </p:txBody>
      </p:sp>
    </p:spTree>
    <p:extLst>
      <p:ext uri="{BB962C8B-B14F-4D97-AF65-F5344CB8AC3E}">
        <p14:creationId xmlns:p14="http://schemas.microsoft.com/office/powerpoint/2010/main" val="3532532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794</Words>
  <Application>Microsoft Office PowerPoint</Application>
  <PresentationFormat>Widescreen</PresentationFormat>
  <Paragraphs>147</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MS Gothic</vt:lpstr>
      <vt:lpstr>游ゴシック</vt:lpstr>
      <vt:lpstr>Arial</vt:lpstr>
      <vt:lpstr>Calibri</vt:lpstr>
      <vt:lpstr>Calibri Light</vt:lpstr>
      <vt:lpstr>EB Garamond</vt:lpstr>
      <vt:lpstr>inherit</vt:lpstr>
      <vt:lpstr>Times New Roman</vt:lpstr>
      <vt:lpstr>Office Theme</vt:lpstr>
      <vt:lpstr>Une déferlante de vagues en peinture et dans la presse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déferlement de vagues (Turner, Friedrich, Hokusai)</dc:title>
  <dc:creator>User</dc:creator>
  <cp:lastModifiedBy>User</cp:lastModifiedBy>
  <cp:revision>64</cp:revision>
  <cp:lastPrinted>2017-07-04T14:35:09Z</cp:lastPrinted>
  <dcterms:created xsi:type="dcterms:W3CDTF">2017-04-24T19:55:33Z</dcterms:created>
  <dcterms:modified xsi:type="dcterms:W3CDTF">2017-07-04T19:16:14Z</dcterms:modified>
</cp:coreProperties>
</file>