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4" r:id="rId1"/>
    <p:sldMasterId id="2147483877" r:id="rId2"/>
  </p:sldMasterIdLst>
  <p:notesMasterIdLst>
    <p:notesMasterId r:id="rId46"/>
  </p:notesMasterIdLst>
  <p:handoutMasterIdLst>
    <p:handoutMasterId r:id="rId47"/>
  </p:handoutMasterIdLst>
  <p:sldIdLst>
    <p:sldId id="285" r:id="rId3"/>
    <p:sldId id="308" r:id="rId4"/>
    <p:sldId id="302" r:id="rId5"/>
    <p:sldId id="309" r:id="rId6"/>
    <p:sldId id="318" r:id="rId7"/>
    <p:sldId id="342" r:id="rId8"/>
    <p:sldId id="324" r:id="rId9"/>
    <p:sldId id="333" r:id="rId10"/>
    <p:sldId id="330" r:id="rId11"/>
    <p:sldId id="340" r:id="rId12"/>
    <p:sldId id="349" r:id="rId13"/>
    <p:sldId id="353" r:id="rId14"/>
    <p:sldId id="371" r:id="rId15"/>
    <p:sldId id="296" r:id="rId16"/>
    <p:sldId id="322" r:id="rId17"/>
    <p:sldId id="323" r:id="rId18"/>
    <p:sldId id="376" r:id="rId19"/>
    <p:sldId id="377" r:id="rId20"/>
    <p:sldId id="378" r:id="rId21"/>
    <p:sldId id="400" r:id="rId22"/>
    <p:sldId id="381" r:id="rId23"/>
    <p:sldId id="379" r:id="rId24"/>
    <p:sldId id="380" r:id="rId25"/>
    <p:sldId id="336" r:id="rId26"/>
    <p:sldId id="334" r:id="rId27"/>
    <p:sldId id="337" r:id="rId28"/>
    <p:sldId id="335" r:id="rId29"/>
    <p:sldId id="409" r:id="rId30"/>
    <p:sldId id="410" r:id="rId31"/>
    <p:sldId id="391" r:id="rId32"/>
    <p:sldId id="392" r:id="rId33"/>
    <p:sldId id="393" r:id="rId34"/>
    <p:sldId id="394" r:id="rId35"/>
    <p:sldId id="387" r:id="rId36"/>
    <p:sldId id="396" r:id="rId37"/>
    <p:sldId id="383" r:id="rId38"/>
    <p:sldId id="364" r:id="rId39"/>
    <p:sldId id="365" r:id="rId40"/>
    <p:sldId id="366" r:id="rId41"/>
    <p:sldId id="367" r:id="rId42"/>
    <p:sldId id="404" r:id="rId43"/>
    <p:sldId id="405" r:id="rId44"/>
    <p:sldId id="406" r:id="rId45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orient="horz" pos="727">
          <p15:clr>
            <a:srgbClr val="A4A3A4"/>
          </p15:clr>
        </p15:guide>
        <p15:guide id="3" orient="horz" pos="3706">
          <p15:clr>
            <a:srgbClr val="A4A3A4"/>
          </p15:clr>
        </p15:guide>
        <p15:guide id="4" pos="183">
          <p15:clr>
            <a:srgbClr val="A4A3A4"/>
          </p15:clr>
        </p15:guide>
        <p15:guide id="5" pos="2838">
          <p15:clr>
            <a:srgbClr val="A4A3A4"/>
          </p15:clr>
        </p15:guide>
        <p15:guide id="6" pos="5583">
          <p15:clr>
            <a:srgbClr val="A4A3A4"/>
          </p15:clr>
        </p15:guide>
        <p15:guide id="7" pos="320">
          <p15:clr>
            <a:srgbClr val="A4A3A4"/>
          </p15:clr>
        </p15:guide>
        <p15:guide id="8" pos="5448">
          <p15:clr>
            <a:srgbClr val="A4A3A4"/>
          </p15:clr>
        </p15:guide>
        <p15:guide id="9" pos="2926">
          <p15:clr>
            <a:srgbClr val="A4A3A4"/>
          </p15:clr>
        </p15:guide>
        <p15:guide id="10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9F"/>
    <a:srgbClr val="8EBAE5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926" autoAdjust="0"/>
    <p:restoredTop sz="99200" autoAdjust="0"/>
  </p:normalViewPr>
  <p:slideViewPr>
    <p:cSldViewPr snapToGrid="0">
      <p:cViewPr varScale="1">
        <p:scale>
          <a:sx n="74" d="100"/>
          <a:sy n="74" d="100"/>
        </p:scale>
        <p:origin x="684" y="54"/>
      </p:cViewPr>
      <p:guideLst>
        <p:guide orient="horz" pos="2161"/>
        <p:guide orient="horz" pos="727"/>
        <p:guide orient="horz" pos="3706"/>
        <p:guide pos="183"/>
        <p:guide pos="2838"/>
        <p:guide pos="5583"/>
        <p:guide pos="320"/>
        <p:guide pos="5448"/>
        <p:guide pos="2926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294" y="1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97B89D5-5017-4396-A2CE-F1C12124EE0F}" type="datetimeFigureOut">
              <a:rPr lang="de-DE"/>
              <a:pPr>
                <a:defRPr/>
              </a:pPr>
              <a:t>15.10.2017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305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294" y="9429305"/>
            <a:ext cx="2945862" cy="497333"/>
          </a:xfrm>
          <a:prstGeom prst="rect">
            <a:avLst/>
          </a:prstGeom>
        </p:spPr>
        <p:txBody>
          <a:bodyPr vert="horz" wrap="square" lIns="88221" tIns="44111" rIns="88221" bIns="4411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48FB1AA-A6AA-4E9E-8BA1-59AC7FC9D727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196664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294" y="1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fld id="{4EEC745E-66A0-4F49-903C-36561B63B5F1}" type="datetimeFigureOut">
              <a:rPr lang="de-DE"/>
              <a:pPr>
                <a:defRPr/>
              </a:pPr>
              <a:t>15.10.2017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21" tIns="44111" rIns="88221" bIns="4411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64" y="4777782"/>
            <a:ext cx="5438748" cy="3907834"/>
          </a:xfrm>
          <a:prstGeom prst="rect">
            <a:avLst/>
          </a:prstGeom>
        </p:spPr>
        <p:txBody>
          <a:bodyPr vert="horz" lIns="88221" tIns="44111" rIns="88221" bIns="44111" rtlCol="0"/>
          <a:lstStyle/>
          <a:p>
            <a:pPr lvl="0"/>
            <a:r>
              <a:rPr lang="de-DE" noProof="0" dirty="0" smtClean="0"/>
              <a:t>Textmasterformat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305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294" y="9429305"/>
            <a:ext cx="2945862" cy="497333"/>
          </a:xfrm>
          <a:prstGeom prst="rect">
            <a:avLst/>
          </a:prstGeom>
        </p:spPr>
        <p:txBody>
          <a:bodyPr vert="horz" wrap="square" lIns="88221" tIns="44111" rIns="88221" bIns="4411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DA392A4-A5B0-45A3-B126-38BB4DB33CBB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679644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765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288000" y="6361350"/>
            <a:ext cx="730800" cy="39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4D01E63C-D794-4429-8564-635E6253AC5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706" y="-1474"/>
            <a:ext cx="2153940" cy="139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P511174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" t="25542" r="8095" b="12733"/>
          <a:stretch>
            <a:fillRect/>
          </a:stretch>
        </p:blipFill>
        <p:spPr bwMode="auto">
          <a:xfrm>
            <a:off x="3" y="0"/>
            <a:ext cx="2349703" cy="139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D:\05b_laufende_Projekt_auf_T\J3532_BMWi_Batterie_Netz_ar\Daten\Intern\04_Präsentationen\Bilder\stando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5" b="19624"/>
          <a:stretch>
            <a:fillRect/>
          </a:stretch>
        </p:blipFill>
        <p:spPr bwMode="auto">
          <a:xfrm>
            <a:off x="4503646" y="-1474"/>
            <a:ext cx="2329174" cy="139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3" r="41038"/>
          <a:stretch/>
        </p:blipFill>
        <p:spPr>
          <a:xfrm>
            <a:off x="6537880" y="-4582"/>
            <a:ext cx="2606120" cy="1396308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0" y="1388533"/>
            <a:ext cx="9144000" cy="246221"/>
          </a:xfrm>
          <a:prstGeom prst="rect">
            <a:avLst/>
          </a:prstGeom>
          <a:solidFill>
            <a:srgbClr val="00549F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1000" dirty="0" smtClean="0">
                <a:solidFill>
                  <a:schemeClr val="bg1"/>
                </a:solidFill>
              </a:rPr>
              <a:t>Batteriealterung  •  Batteriemodelle  •  Batteriediagnostik  •  Batteriepackdesign  •  Elektromobilität  •  Stationäre Energiespeicher  •  Energiesystemanalyse</a:t>
            </a:r>
            <a:endParaRPr lang="de-DE" sz="1000" dirty="0">
              <a:solidFill>
                <a:schemeClr val="bg1"/>
              </a:solidFill>
            </a:endParaRPr>
          </a:p>
        </p:txBody>
      </p:sp>
      <p:pic>
        <p:nvPicPr>
          <p:cNvPr id="12" name="Grafi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8690" y="5862949"/>
            <a:ext cx="4270869" cy="97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Untertitel 2"/>
          <p:cNvSpPr txBox="1">
            <a:spLocks/>
          </p:cNvSpPr>
          <p:nvPr/>
        </p:nvSpPr>
        <p:spPr>
          <a:xfrm>
            <a:off x="288000" y="6076425"/>
            <a:ext cx="4988850" cy="64852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2159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tabLst>
                <a:tab pos="215900" algn="l"/>
              </a:tabLs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None/>
              <a:tabLst>
                <a:tab pos="431800" algn="l"/>
              </a:tabLs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2159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tabLst>
                <a:tab pos="647700" algn="l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2159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charset="0"/>
              <a:buNone/>
              <a:tabLst>
                <a:tab pos="8636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tabLst>
                <a:tab pos="89535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de-DE" sz="1400" b="1" noProof="0" dirty="0" smtClean="0">
                <a:solidFill>
                  <a:srgbClr val="00549F"/>
                </a:solidFill>
                <a:latin typeface="+mn-lt"/>
              </a:rPr>
              <a:t>Lehrstuhl für Elektrochemische Energiewandlung</a:t>
            </a:r>
            <a:br>
              <a:rPr lang="de-DE" sz="1400" b="1" noProof="0" dirty="0" smtClean="0">
                <a:solidFill>
                  <a:srgbClr val="00549F"/>
                </a:solidFill>
                <a:latin typeface="+mn-lt"/>
              </a:rPr>
            </a:br>
            <a:r>
              <a:rPr lang="de-DE" sz="1400" b="1" noProof="0" dirty="0" smtClean="0">
                <a:solidFill>
                  <a:srgbClr val="00549F"/>
                </a:solidFill>
                <a:latin typeface="+mn-lt"/>
              </a:rPr>
              <a:t>und Speichersystemtechnik</a:t>
            </a:r>
            <a:endParaRPr lang="de-DE" sz="1400" b="1" noProof="0" dirty="0">
              <a:solidFill>
                <a:srgbClr val="00549F"/>
              </a:solidFill>
              <a:latin typeface="+mn-lt"/>
            </a:endParaRPr>
          </a:p>
        </p:txBody>
      </p:sp>
      <p:sp>
        <p:nvSpPr>
          <p:cNvPr id="26" name="Title 1"/>
          <p:cNvSpPr>
            <a:spLocks noGrp="1"/>
          </p:cNvSpPr>
          <p:nvPr>
            <p:ph type="ctrTitle"/>
          </p:nvPr>
        </p:nvSpPr>
        <p:spPr>
          <a:xfrm>
            <a:off x="288000" y="2487599"/>
            <a:ext cx="8568000" cy="1274776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>
              <a:defRPr sz="3200" b="1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7" name="Subtitle 2"/>
          <p:cNvSpPr>
            <a:spLocks noGrp="1"/>
          </p:cNvSpPr>
          <p:nvPr>
            <p:ph type="subTitle" idx="1"/>
          </p:nvPr>
        </p:nvSpPr>
        <p:spPr>
          <a:xfrm>
            <a:off x="288000" y="3857624"/>
            <a:ext cx="8568000" cy="60960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 smtClean="0"/>
          </a:p>
        </p:txBody>
      </p:sp>
      <p:sp>
        <p:nvSpPr>
          <p:cNvPr id="28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88000" y="4980225"/>
            <a:ext cx="8570250" cy="524824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Manuel Brühl</a:t>
            </a:r>
            <a:endParaRPr lang="en-US" dirty="0"/>
          </a:p>
        </p:txBody>
      </p:sp>
      <p:sp>
        <p:nvSpPr>
          <p:cNvPr id="29" name="Datumsplatzhalter 1"/>
          <p:cNvSpPr>
            <a:spLocks noGrp="1"/>
          </p:cNvSpPr>
          <p:nvPr>
            <p:ph type="dt" sz="half" idx="12"/>
          </p:nvPr>
        </p:nvSpPr>
        <p:spPr>
          <a:xfrm>
            <a:off x="288000" y="4675425"/>
            <a:ext cx="8570250" cy="306150"/>
          </a:xfrm>
        </p:spPr>
        <p:txBody>
          <a:bodyPr/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30.06.2017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61846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8000" y="201600"/>
            <a:ext cx="8568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288000" y="1151999"/>
            <a:ext cx="8568000" cy="4731275"/>
          </a:xfrm>
          <a:prstGeom prst="rect">
            <a:avLst/>
          </a:prstGeom>
        </p:spPr>
        <p:txBody>
          <a:bodyPr lIns="0" tIns="0" rIns="0" bIns="0"/>
          <a:lstStyle>
            <a:lvl1pPr marL="215900" indent="-215900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■"/>
              <a:defRPr sz="2000"/>
            </a:lvl1pPr>
            <a:lvl2pPr marL="431800" indent="-2159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□"/>
              <a:defRPr sz="1800"/>
            </a:lvl2pPr>
            <a:lvl3pPr marL="647700" indent="-215900">
              <a:spcBef>
                <a:spcPts val="0"/>
              </a:spcBef>
              <a:spcAft>
                <a:spcPts val="350"/>
              </a:spcAft>
              <a:buFont typeface="Arial" panose="020B0604020202020204" pitchFamily="34" charset="0"/>
              <a:buChar char="■"/>
              <a:defRPr sz="1800"/>
            </a:lvl3pPr>
            <a:lvl4pPr marL="863600" indent="-215900"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/>
            </a:lvl4pPr>
            <a:lvl5pPr marL="1080000" indent="-215900">
              <a:spcBef>
                <a:spcPts val="0"/>
              </a:spcBef>
              <a:spcAft>
                <a:spcPts val="250"/>
              </a:spcAft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algn="l"/>
            <a:r>
              <a:rPr lang="de-DE" smtClean="0"/>
              <a:t>30.06.2017</a:t>
            </a: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Brühl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E63C-D794-4429-8564-635E6253AC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371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8000" y="201600"/>
            <a:ext cx="8568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288000" y="1151999"/>
            <a:ext cx="4215600" cy="4731275"/>
          </a:xfrm>
          <a:prstGeom prst="rect">
            <a:avLst/>
          </a:prstGeom>
        </p:spPr>
        <p:txBody>
          <a:bodyPr lIns="0" tIns="0" rIns="0" bIns="0"/>
          <a:lstStyle>
            <a:lvl1pPr marL="215900" indent="-215900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■"/>
              <a:defRPr sz="2000"/>
            </a:lvl1pPr>
            <a:lvl2pPr marL="431800" indent="-2159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□"/>
              <a:defRPr sz="1800"/>
            </a:lvl2pPr>
            <a:lvl3pPr marL="647700" indent="-215900">
              <a:spcBef>
                <a:spcPts val="0"/>
              </a:spcBef>
              <a:spcAft>
                <a:spcPts val="350"/>
              </a:spcAft>
              <a:buFont typeface="Arial" panose="020B0604020202020204" pitchFamily="34" charset="0"/>
              <a:buChar char="■"/>
              <a:defRPr sz="1800"/>
            </a:lvl3pPr>
            <a:lvl4pPr marL="863600" indent="-215900"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/>
            </a:lvl4pPr>
            <a:lvl5pPr marL="1080000" indent="-215900">
              <a:spcBef>
                <a:spcPts val="0"/>
              </a:spcBef>
              <a:spcAft>
                <a:spcPts val="250"/>
              </a:spcAft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1" name="Inhaltsplatzhalter 2"/>
          <p:cNvSpPr>
            <a:spLocks noGrp="1"/>
          </p:cNvSpPr>
          <p:nvPr>
            <p:ph idx="13"/>
          </p:nvPr>
        </p:nvSpPr>
        <p:spPr>
          <a:xfrm>
            <a:off x="4644000" y="1151999"/>
            <a:ext cx="4215600" cy="4731275"/>
          </a:xfrm>
          <a:prstGeom prst="rect">
            <a:avLst/>
          </a:prstGeom>
        </p:spPr>
        <p:txBody>
          <a:bodyPr lIns="0" tIns="0" rIns="0" bIns="0"/>
          <a:lstStyle>
            <a:lvl1pPr marL="215900" indent="-215900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■"/>
              <a:defRPr sz="2000"/>
            </a:lvl1pPr>
            <a:lvl2pPr marL="431800" indent="-2159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□"/>
              <a:defRPr sz="1800"/>
            </a:lvl2pPr>
            <a:lvl3pPr marL="647700" indent="-215900">
              <a:spcBef>
                <a:spcPts val="0"/>
              </a:spcBef>
              <a:spcAft>
                <a:spcPts val="350"/>
              </a:spcAft>
              <a:buFont typeface="Arial" panose="020B0604020202020204" pitchFamily="34" charset="0"/>
              <a:buChar char="■"/>
              <a:defRPr sz="1800"/>
            </a:lvl3pPr>
            <a:lvl4pPr marL="863600" indent="-215900"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/>
            </a:lvl4pPr>
            <a:lvl5pPr marL="1080000" indent="-215900">
              <a:spcBef>
                <a:spcPts val="0"/>
              </a:spcBef>
              <a:spcAft>
                <a:spcPts val="250"/>
              </a:spcAft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l">
              <a:defRPr/>
            </a:lvl1pPr>
          </a:lstStyle>
          <a:p>
            <a:pPr algn="l"/>
            <a:r>
              <a:rPr lang="de-DE" smtClean="0"/>
              <a:t>30.06.2017</a:t>
            </a: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Manuel Brühl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D01E63C-D794-4429-8564-635E6253AC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518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8000" y="201600"/>
            <a:ext cx="8568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algn="l"/>
            <a:r>
              <a:rPr lang="de-DE" smtClean="0"/>
              <a:t>30.06.2017</a:t>
            </a: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Brühl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E63C-D794-4429-8564-635E6253AC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932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Vari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288000" y="6361350"/>
            <a:ext cx="730800" cy="39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4D01E63C-D794-4429-8564-635E6253AC5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fik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7391" cy="23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88000" y="2487599"/>
            <a:ext cx="8568000" cy="1274776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>
              <a:defRPr sz="3200" b="1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88000" y="3857624"/>
            <a:ext cx="8568000" cy="60960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 smtClean="0"/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88000" y="4980225"/>
            <a:ext cx="8570250" cy="524824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Manuel Brühl</a:t>
            </a:r>
            <a:endParaRPr lang="en-US" dirty="0"/>
          </a:p>
        </p:txBody>
      </p:sp>
      <p:sp>
        <p:nvSpPr>
          <p:cNvPr id="12" name="Datumsplatzhalter 1"/>
          <p:cNvSpPr>
            <a:spLocks noGrp="1"/>
          </p:cNvSpPr>
          <p:nvPr>
            <p:ph type="dt" sz="half" idx="12"/>
          </p:nvPr>
        </p:nvSpPr>
        <p:spPr>
          <a:xfrm>
            <a:off x="288000" y="4675425"/>
            <a:ext cx="8570250" cy="306150"/>
          </a:xfrm>
        </p:spPr>
        <p:txBody>
          <a:bodyPr/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30.06.2017</a:t>
            </a:r>
            <a:endParaRPr lang="de-DE" dirty="0" smtClean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3411540" y="5859778"/>
            <a:ext cx="5444460" cy="982043"/>
            <a:chOff x="3411540" y="5859778"/>
            <a:chExt cx="5444460" cy="982043"/>
          </a:xfrm>
        </p:grpSpPr>
        <p:pic>
          <p:nvPicPr>
            <p:cNvPr id="10" name="Grafik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11540" y="5862949"/>
              <a:ext cx="4270869" cy="978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Grafik 6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57" r="48864"/>
            <a:stretch/>
          </p:blipFill>
          <p:spPr bwMode="auto">
            <a:xfrm>
              <a:off x="7580809" y="5859778"/>
              <a:ext cx="101600" cy="978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494"/>
            <a:stretch/>
          </p:blipFill>
          <p:spPr>
            <a:xfrm>
              <a:off x="7746668" y="6098028"/>
              <a:ext cx="1109332" cy="4932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2677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288000" y="6361350"/>
            <a:ext cx="730800" cy="39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4D01E63C-D794-4429-8564-635E6253AC5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Gerader Verbinder 11"/>
          <p:cNvCxnSpPr/>
          <p:nvPr/>
        </p:nvCxnSpPr>
        <p:spPr>
          <a:xfrm>
            <a:off x="287338" y="6202363"/>
            <a:ext cx="8569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287338" y="801688"/>
            <a:ext cx="8569325" cy="1004154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de-DE" dirty="0" smtClean="0">
                <a:solidFill>
                  <a:srgbClr val="00549F"/>
                </a:solidFill>
              </a:rPr>
              <a:t>Vielen Dank für Ihre Aufmerksamkeit</a:t>
            </a:r>
            <a:endParaRPr lang="en-US" dirty="0">
              <a:solidFill>
                <a:srgbClr val="00549F"/>
              </a:solidFill>
            </a:endParaRPr>
          </a:p>
        </p:txBody>
      </p:sp>
      <p:cxnSp>
        <p:nvCxnSpPr>
          <p:cNvPr id="22" name="Gerader Verbinder 11"/>
          <p:cNvCxnSpPr/>
          <p:nvPr userDrawn="1"/>
        </p:nvCxnSpPr>
        <p:spPr>
          <a:xfrm>
            <a:off x="287338" y="6202363"/>
            <a:ext cx="8569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 userDrawn="1"/>
        </p:nvGrpSpPr>
        <p:grpSpPr>
          <a:xfrm>
            <a:off x="5171758" y="6189430"/>
            <a:ext cx="3679967" cy="663773"/>
            <a:chOff x="3411540" y="5859778"/>
            <a:chExt cx="5444460" cy="982043"/>
          </a:xfrm>
        </p:grpSpPr>
        <p:pic>
          <p:nvPicPr>
            <p:cNvPr id="33" name="Grafik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11540" y="5862949"/>
              <a:ext cx="4270869" cy="978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Grafik 6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57" r="48864"/>
            <a:stretch/>
          </p:blipFill>
          <p:spPr bwMode="auto">
            <a:xfrm>
              <a:off x="7580809" y="5859778"/>
              <a:ext cx="101600" cy="978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494"/>
            <a:stretch/>
          </p:blipFill>
          <p:spPr>
            <a:xfrm>
              <a:off x="7746668" y="6098028"/>
              <a:ext cx="1109332" cy="4932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5779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8000" y="201600"/>
            <a:ext cx="8568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288000" y="1151999"/>
            <a:ext cx="8568000" cy="4731276"/>
          </a:xfrm>
          <a:prstGeom prst="rect">
            <a:avLst/>
          </a:prstGeom>
        </p:spPr>
        <p:txBody>
          <a:bodyPr lIns="0" tIns="0" rIns="0" bIns="0"/>
          <a:lstStyle>
            <a:lvl1pPr marL="215900" indent="-215900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■"/>
              <a:defRPr sz="2000"/>
            </a:lvl1pPr>
            <a:lvl2pPr marL="431800" indent="-2159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□"/>
              <a:defRPr sz="1800"/>
            </a:lvl2pPr>
            <a:lvl3pPr marL="647700" indent="-215900">
              <a:spcBef>
                <a:spcPts val="0"/>
              </a:spcBef>
              <a:spcAft>
                <a:spcPts val="350"/>
              </a:spcAft>
              <a:buFont typeface="Arial" panose="020B0604020202020204" pitchFamily="34" charset="0"/>
              <a:buChar char="■"/>
              <a:defRPr sz="1800"/>
            </a:lvl3pPr>
            <a:lvl4pPr marL="863600" indent="-215900"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/>
            </a:lvl4pPr>
            <a:lvl5pPr marL="1080000" indent="-215900">
              <a:spcBef>
                <a:spcPts val="0"/>
              </a:spcBef>
              <a:spcAft>
                <a:spcPts val="250"/>
              </a:spcAft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de-DE" smtClean="0"/>
              <a:t>30.06.2017</a:t>
            </a:r>
            <a:endParaRPr lang="de-DE" dirty="0" smtClean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Brühl</a:t>
            </a:r>
            <a:endParaRPr lang="en-US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E63C-D794-4429-8564-635E6253AC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529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8000" y="201600"/>
            <a:ext cx="8568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288000" y="1151999"/>
            <a:ext cx="4215600" cy="4731275"/>
          </a:xfrm>
          <a:prstGeom prst="rect">
            <a:avLst/>
          </a:prstGeom>
        </p:spPr>
        <p:txBody>
          <a:bodyPr lIns="0" tIns="0" rIns="0" bIns="0"/>
          <a:lstStyle>
            <a:lvl1pPr marL="215900" indent="-215900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■"/>
              <a:defRPr sz="2000"/>
            </a:lvl1pPr>
            <a:lvl2pPr marL="431800" indent="-2159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□"/>
              <a:defRPr sz="1800"/>
            </a:lvl2pPr>
            <a:lvl3pPr marL="647700" indent="-215900">
              <a:spcBef>
                <a:spcPts val="0"/>
              </a:spcBef>
              <a:spcAft>
                <a:spcPts val="350"/>
              </a:spcAft>
              <a:buFont typeface="Arial" panose="020B0604020202020204" pitchFamily="34" charset="0"/>
              <a:buChar char="■"/>
              <a:defRPr sz="1800"/>
            </a:lvl3pPr>
            <a:lvl4pPr marL="863600" indent="-215900"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/>
            </a:lvl4pPr>
            <a:lvl5pPr marL="1080000" indent="-215900">
              <a:spcBef>
                <a:spcPts val="0"/>
              </a:spcBef>
              <a:spcAft>
                <a:spcPts val="250"/>
              </a:spcAft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1" name="Inhaltsplatzhalter 2"/>
          <p:cNvSpPr>
            <a:spLocks noGrp="1"/>
          </p:cNvSpPr>
          <p:nvPr>
            <p:ph idx="13"/>
          </p:nvPr>
        </p:nvSpPr>
        <p:spPr>
          <a:xfrm>
            <a:off x="4644000" y="1151999"/>
            <a:ext cx="4215600" cy="4731275"/>
          </a:xfrm>
          <a:prstGeom prst="rect">
            <a:avLst/>
          </a:prstGeom>
        </p:spPr>
        <p:txBody>
          <a:bodyPr lIns="0" tIns="0" rIns="0" bIns="0"/>
          <a:lstStyle>
            <a:lvl1pPr marL="215900" indent="-215900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■"/>
              <a:defRPr sz="2000"/>
            </a:lvl1pPr>
            <a:lvl2pPr marL="431800" indent="-2159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□"/>
              <a:defRPr sz="1800"/>
            </a:lvl2pPr>
            <a:lvl3pPr marL="647700" indent="-215900">
              <a:spcBef>
                <a:spcPts val="0"/>
              </a:spcBef>
              <a:spcAft>
                <a:spcPts val="350"/>
              </a:spcAft>
              <a:buFont typeface="Arial" panose="020B0604020202020204" pitchFamily="34" charset="0"/>
              <a:buChar char="■"/>
              <a:defRPr sz="1800"/>
            </a:lvl3pPr>
            <a:lvl4pPr marL="863600" indent="-215900"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/>
            </a:lvl4pPr>
            <a:lvl5pPr marL="1080000" indent="-215900">
              <a:spcBef>
                <a:spcPts val="0"/>
              </a:spcBef>
              <a:spcAft>
                <a:spcPts val="250"/>
              </a:spcAft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r>
              <a:rPr lang="de-DE" smtClean="0"/>
              <a:t>30.06.2017</a:t>
            </a:r>
            <a:endParaRPr lang="de-DE" dirty="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Manuel Brühl</a:t>
            </a:r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D01E63C-D794-4429-8564-635E6253AC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456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8000" y="201600"/>
            <a:ext cx="8568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de-DE" smtClean="0"/>
              <a:t>30.06.2017</a:t>
            </a:r>
            <a:endParaRPr lang="de-DE" dirty="0" smtClean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Brühl</a:t>
            </a:r>
            <a:endParaRPr lang="en-US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E63C-D794-4429-8564-635E6253AC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4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288000" y="6361350"/>
            <a:ext cx="730800" cy="39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4D01E63C-D794-4429-8564-635E6253AC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>
            <a:off x="0" y="1388533"/>
            <a:ext cx="9144000" cy="246221"/>
          </a:xfrm>
          <a:prstGeom prst="rect">
            <a:avLst/>
          </a:prstGeom>
          <a:solidFill>
            <a:srgbClr val="00549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noProof="0" dirty="0" smtClean="0">
                <a:solidFill>
                  <a:schemeClr val="bg1"/>
                </a:solidFill>
              </a:rPr>
              <a:t>Battery Ageing  •  Battery Models  •  Battery Diagnostics  •  Battery Pack Design  •  </a:t>
            </a:r>
            <a:r>
              <a:rPr lang="en-US" sz="1000" noProof="0" dirty="0" err="1" smtClean="0">
                <a:solidFill>
                  <a:schemeClr val="bg1"/>
                </a:solidFill>
              </a:rPr>
              <a:t>Electromobility</a:t>
            </a:r>
            <a:r>
              <a:rPr lang="en-US" sz="1000" noProof="0" dirty="0" smtClean="0">
                <a:solidFill>
                  <a:schemeClr val="bg1"/>
                </a:solidFill>
              </a:rPr>
              <a:t>  •  Stationary Energy Storage  •  Energy System Analysis</a:t>
            </a:r>
            <a:endParaRPr lang="en-US" sz="1000" noProof="0" dirty="0">
              <a:solidFill>
                <a:schemeClr val="bg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706" y="-1474"/>
            <a:ext cx="2153940" cy="139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P51117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" t="25542" r="8095" b="12733"/>
          <a:stretch>
            <a:fillRect/>
          </a:stretch>
        </p:blipFill>
        <p:spPr bwMode="auto">
          <a:xfrm>
            <a:off x="3" y="0"/>
            <a:ext cx="2349703" cy="139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D:\05b_laufende_Projekt_auf_T\J3532_BMWi_Batterie_Netz_ar\Daten\Intern\04_Präsentationen\Bilder\stando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5" b="19624"/>
          <a:stretch>
            <a:fillRect/>
          </a:stretch>
        </p:blipFill>
        <p:spPr bwMode="auto">
          <a:xfrm>
            <a:off x="4503646" y="-1474"/>
            <a:ext cx="2329174" cy="139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3" r="41038"/>
          <a:stretch/>
        </p:blipFill>
        <p:spPr>
          <a:xfrm>
            <a:off x="6537880" y="-4582"/>
            <a:ext cx="2606120" cy="1396308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8690" y="5863769"/>
            <a:ext cx="4270869" cy="97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Untertitel 2"/>
          <p:cNvSpPr txBox="1">
            <a:spLocks/>
          </p:cNvSpPr>
          <p:nvPr/>
        </p:nvSpPr>
        <p:spPr>
          <a:xfrm>
            <a:off x="288000" y="6076425"/>
            <a:ext cx="4988850" cy="64852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2159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tabLst>
                <a:tab pos="215900" algn="l"/>
              </a:tabLs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None/>
              <a:tabLst>
                <a:tab pos="431800" algn="l"/>
              </a:tabLs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2159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tabLst>
                <a:tab pos="647700" algn="l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2159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charset="0"/>
              <a:buNone/>
              <a:tabLst>
                <a:tab pos="8636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tabLst>
                <a:tab pos="89535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400" b="1" dirty="0" smtClean="0">
                <a:solidFill>
                  <a:srgbClr val="00549F"/>
                </a:solidFill>
                <a:latin typeface="+mn-lt"/>
              </a:rPr>
              <a:t>Chair</a:t>
            </a:r>
            <a:r>
              <a:rPr lang="en-US" sz="1400" b="1" baseline="0" dirty="0" smtClean="0">
                <a:solidFill>
                  <a:srgbClr val="00549F"/>
                </a:solidFill>
                <a:latin typeface="+mn-lt"/>
              </a:rPr>
              <a:t> for Electrochemical Energy Conversion</a:t>
            </a:r>
            <a:r>
              <a:rPr lang="en-US" sz="1400" b="1" baseline="0" dirty="0">
                <a:solidFill>
                  <a:srgbClr val="00549F"/>
                </a:solidFill>
                <a:latin typeface="+mn-lt"/>
              </a:rPr>
              <a:t/>
            </a:r>
            <a:br>
              <a:rPr lang="en-US" sz="1400" b="1" baseline="0" dirty="0">
                <a:solidFill>
                  <a:srgbClr val="00549F"/>
                </a:solidFill>
                <a:latin typeface="+mn-lt"/>
              </a:rPr>
            </a:br>
            <a:r>
              <a:rPr lang="en-US" sz="1400" b="1" dirty="0" smtClean="0">
                <a:solidFill>
                  <a:srgbClr val="00549F"/>
                </a:solidFill>
                <a:latin typeface="+mn-lt"/>
              </a:rPr>
              <a:t>and Storage Systems</a:t>
            </a:r>
            <a:endParaRPr lang="en-US" sz="1400" b="1" dirty="0">
              <a:solidFill>
                <a:srgbClr val="00549F"/>
              </a:solidFill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288000" y="2487599"/>
            <a:ext cx="8568000" cy="1274776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>
              <a:defRPr sz="3200" b="1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288000" y="3857624"/>
            <a:ext cx="8568000" cy="60960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 smtClean="0"/>
          </a:p>
        </p:txBody>
      </p:sp>
      <p:sp>
        <p:nvSpPr>
          <p:cNvPr id="20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88000" y="4980225"/>
            <a:ext cx="8570250" cy="524824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Manuel Brühl</a:t>
            </a:r>
            <a:endParaRPr lang="en-US" dirty="0"/>
          </a:p>
        </p:txBody>
      </p:sp>
      <p:sp>
        <p:nvSpPr>
          <p:cNvPr id="21" name="Datumsplatzhalter 1"/>
          <p:cNvSpPr>
            <a:spLocks noGrp="1"/>
          </p:cNvSpPr>
          <p:nvPr>
            <p:ph type="dt" sz="half" idx="12"/>
          </p:nvPr>
        </p:nvSpPr>
        <p:spPr>
          <a:xfrm>
            <a:off x="288000" y="4675425"/>
            <a:ext cx="8570250" cy="306150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30.06.2017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858532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Vari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288000" y="6361350"/>
            <a:ext cx="730800" cy="39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4D01E63C-D794-4429-8564-635E6253AC5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fik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7391" cy="23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8690" y="5863769"/>
            <a:ext cx="4270869" cy="97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Untertitel 2"/>
          <p:cNvSpPr txBox="1">
            <a:spLocks/>
          </p:cNvSpPr>
          <p:nvPr/>
        </p:nvSpPr>
        <p:spPr>
          <a:xfrm>
            <a:off x="288000" y="6076425"/>
            <a:ext cx="4988850" cy="64852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2159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tabLst>
                <a:tab pos="215900" algn="l"/>
              </a:tabLs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None/>
              <a:tabLst>
                <a:tab pos="431800" algn="l"/>
              </a:tabLs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2159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tabLst>
                <a:tab pos="647700" algn="l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2159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charset="0"/>
              <a:buNone/>
              <a:tabLst>
                <a:tab pos="8636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tabLst>
                <a:tab pos="89535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400" b="1" dirty="0" smtClean="0">
                <a:solidFill>
                  <a:srgbClr val="00549F"/>
                </a:solidFill>
                <a:latin typeface="+mn-lt"/>
              </a:rPr>
              <a:t>Chair</a:t>
            </a:r>
            <a:r>
              <a:rPr lang="en-US" sz="1400" b="1" baseline="0" dirty="0" smtClean="0">
                <a:solidFill>
                  <a:srgbClr val="00549F"/>
                </a:solidFill>
                <a:latin typeface="+mn-lt"/>
              </a:rPr>
              <a:t> for Electrochemical Energy Conversion</a:t>
            </a:r>
            <a:r>
              <a:rPr lang="en-US" sz="1400" b="1" baseline="0" dirty="0">
                <a:solidFill>
                  <a:srgbClr val="00549F"/>
                </a:solidFill>
                <a:latin typeface="+mn-lt"/>
              </a:rPr>
              <a:t/>
            </a:r>
            <a:br>
              <a:rPr lang="en-US" sz="1400" b="1" baseline="0" dirty="0">
                <a:solidFill>
                  <a:srgbClr val="00549F"/>
                </a:solidFill>
                <a:latin typeface="+mn-lt"/>
              </a:rPr>
            </a:br>
            <a:r>
              <a:rPr lang="en-US" sz="1400" b="1" dirty="0" smtClean="0">
                <a:solidFill>
                  <a:srgbClr val="00549F"/>
                </a:solidFill>
                <a:latin typeface="+mn-lt"/>
              </a:rPr>
              <a:t>and Storage Systems</a:t>
            </a:r>
            <a:endParaRPr lang="en-US" sz="1400" b="1" dirty="0">
              <a:solidFill>
                <a:srgbClr val="00549F"/>
              </a:solidFill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288000" y="2487599"/>
            <a:ext cx="8568000" cy="1274776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>
              <a:defRPr sz="3200" b="1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288000" y="3857624"/>
            <a:ext cx="8568000" cy="60960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 smtClean="0"/>
          </a:p>
        </p:txBody>
      </p:sp>
      <p:sp>
        <p:nvSpPr>
          <p:cNvPr id="16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88000" y="4980225"/>
            <a:ext cx="8570250" cy="524824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Manuel Brühl</a:t>
            </a:r>
            <a:endParaRPr lang="en-US" dirty="0"/>
          </a:p>
        </p:txBody>
      </p:sp>
      <p:sp>
        <p:nvSpPr>
          <p:cNvPr id="17" name="Datumsplatzhalter 1"/>
          <p:cNvSpPr>
            <a:spLocks noGrp="1"/>
          </p:cNvSpPr>
          <p:nvPr>
            <p:ph type="dt" sz="half" idx="12"/>
          </p:nvPr>
        </p:nvSpPr>
        <p:spPr>
          <a:xfrm>
            <a:off x="288000" y="4675425"/>
            <a:ext cx="8570250" cy="306150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30.06.2017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114521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288000" y="6361350"/>
            <a:ext cx="730800" cy="39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4D01E63C-D794-4429-8564-635E6253AC5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9815" y="6206075"/>
            <a:ext cx="2846415" cy="65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87338" y="801688"/>
            <a:ext cx="8569325" cy="1079500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noProof="0" dirty="0" smtClean="0"/>
              <a:t>Thank you</a:t>
            </a:r>
            <a:br>
              <a:rPr lang="en-US" noProof="0" dirty="0" smtClean="0"/>
            </a:br>
            <a:r>
              <a:rPr lang="en-US" noProof="0" dirty="0" smtClean="0"/>
              <a:t>for your attention</a:t>
            </a:r>
            <a:endParaRPr lang="en-US" noProof="0" dirty="0"/>
          </a:p>
        </p:txBody>
      </p:sp>
      <p:cxnSp>
        <p:nvCxnSpPr>
          <p:cNvPr id="18" name="Gerader Verbinder 11"/>
          <p:cNvCxnSpPr/>
          <p:nvPr/>
        </p:nvCxnSpPr>
        <p:spPr>
          <a:xfrm>
            <a:off x="287338" y="6202363"/>
            <a:ext cx="8569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7425" y="2124077"/>
            <a:ext cx="4171950" cy="375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294525" y="2124076"/>
            <a:ext cx="4171950" cy="3756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4878751"/>
            <a:ext cx="952500" cy="952500"/>
          </a:xfrm>
          <a:prstGeom prst="rect">
            <a:avLst/>
          </a:prstGeom>
        </p:spPr>
      </p:pic>
      <p:sp>
        <p:nvSpPr>
          <p:cNvPr id="22" name="Textplatzhalter 3"/>
          <p:cNvSpPr txBox="1">
            <a:spLocks/>
          </p:cNvSpPr>
          <p:nvPr/>
        </p:nvSpPr>
        <p:spPr>
          <a:xfrm>
            <a:off x="294525" y="2133599"/>
            <a:ext cx="4171950" cy="3745278"/>
          </a:xfrm>
          <a:prstGeom prst="rect">
            <a:avLst/>
          </a:prstGeom>
        </p:spPr>
        <p:txBody>
          <a:bodyPr lIns="90000" tIns="36000" rIns="90000" bIns="36000"/>
          <a:lstStyle>
            <a:lvl1pPr marL="0" indent="0" algn="l" defTabSz="21600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None/>
              <a:tabLst>
                <a:tab pos="216000" algn="l"/>
              </a:tabLst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32000" indent="-2159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-"/>
              <a:tabLst>
                <a:tab pos="4320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8000" indent="-215900" algn="l" defTabSz="21600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tabLst>
                <a:tab pos="6480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64000" indent="-216000" algn="l" defTabSz="21600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-"/>
              <a:tabLst>
                <a:tab pos="8640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864000" indent="-216000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-"/>
              <a:tabLst>
                <a:tab pos="89535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160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DD402D"/>
              </a:buClr>
              <a:buSzTx/>
              <a:buFont typeface="Arial" panose="020B0604020202020204" pitchFamily="34" charset="0"/>
              <a:buNone/>
              <a:tabLst>
                <a:tab pos="2160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Contact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2160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DD402D"/>
              </a:buClr>
              <a:buSzTx/>
              <a:buFont typeface="Arial" panose="020B0604020202020204" pitchFamily="34" charset="0"/>
              <a:buNone/>
              <a:tabLst>
                <a:tab pos="216000" algn="l"/>
              </a:tabLst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2160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DD402D"/>
              </a:buClr>
              <a:buSzTx/>
              <a:buFont typeface="Arial" panose="020B0604020202020204" pitchFamily="34" charset="0"/>
              <a:buNone/>
              <a:tabLst>
                <a:tab pos="216000" algn="l"/>
              </a:tabLst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2160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DD402D"/>
              </a:buClr>
              <a:buSzTx/>
              <a:buFont typeface="Arial" panose="020B0604020202020204" pitchFamily="34" charset="0"/>
              <a:buNone/>
              <a:tabLst>
                <a:tab pos="216000" algn="l"/>
              </a:tabLst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2160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DD402D"/>
              </a:buClr>
              <a:buSzTx/>
              <a:buFont typeface="Arial" panose="020B0604020202020204" pitchFamily="34" charset="0"/>
              <a:buNone/>
              <a:tabLst>
                <a:tab pos="216000" algn="l"/>
              </a:tabLst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2160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DD402D"/>
              </a:buClr>
              <a:buSzTx/>
              <a:buFont typeface="Arial" panose="020B0604020202020204" pitchFamily="34" charset="0"/>
              <a:buNone/>
              <a:tabLst>
                <a:tab pos="216000" algn="l"/>
              </a:tabLst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2160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DD402D"/>
              </a:buClr>
              <a:buSzTx/>
              <a:buFont typeface="Arial" panose="020B0604020202020204" pitchFamily="34" charset="0"/>
              <a:buNone/>
              <a:tabLst>
                <a:tab pos="216000" algn="l"/>
              </a:tabLst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2160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DD402D"/>
              </a:buClr>
              <a:buSzTx/>
              <a:buFont typeface="Arial" panose="020B0604020202020204" pitchFamily="34" charset="0"/>
              <a:buNone/>
              <a:tabLst>
                <a:tab pos="21600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Chair for Electrochemical Energy Conversion</a:t>
            </a:r>
          </a:p>
          <a:p>
            <a:pPr marL="0" marR="0" lvl="0" indent="0" algn="l" defTabSz="2160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DD402D"/>
              </a:buClr>
              <a:buSzTx/>
              <a:buFont typeface="Arial" panose="020B0604020202020204" pitchFamily="34" charset="0"/>
              <a:buNone/>
              <a:tabLst>
                <a:tab pos="21600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Storage Systems</a:t>
            </a:r>
          </a:p>
          <a:p>
            <a:pPr marL="0" marR="0" lvl="0" indent="0" algn="l" defTabSz="2160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DD402D"/>
              </a:buClr>
              <a:buSzTx/>
              <a:buFont typeface="Arial" panose="020B0604020202020204" pitchFamily="34" charset="0"/>
              <a:buNone/>
              <a:tabLst>
                <a:tab pos="21600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Univ.-Prof. Dr.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rer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nat. Dirk Uwe Sauer</a:t>
            </a:r>
          </a:p>
          <a:p>
            <a:pPr marL="0" marR="0" lvl="0" indent="0" algn="l" defTabSz="2160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DD402D"/>
              </a:buClr>
              <a:buSzTx/>
              <a:buFont typeface="Arial" panose="020B0604020202020204" pitchFamily="34" charset="0"/>
              <a:buNone/>
              <a:tabLst>
                <a:tab pos="21600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RWTH Aachen University</a:t>
            </a:r>
          </a:p>
          <a:p>
            <a:pPr marL="0" marR="0" lvl="0" indent="0" algn="l" defTabSz="2160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DD402D"/>
              </a:buClr>
              <a:buSzTx/>
              <a:buFont typeface="Arial" panose="020B0604020202020204" pitchFamily="34" charset="0"/>
              <a:buNone/>
              <a:tabLst>
                <a:tab pos="216000" algn="l"/>
              </a:tabLst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2160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DD402D"/>
              </a:buClr>
              <a:buSzTx/>
              <a:buFont typeface="Arial" panose="020B0604020202020204" pitchFamily="34" charset="0"/>
              <a:buNone/>
              <a:tabLst>
                <a:tab pos="21600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Jaegerstrasse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17/19</a:t>
            </a:r>
          </a:p>
          <a:p>
            <a:pPr marL="0" marR="0" lvl="0" indent="0" algn="l" defTabSz="2160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DD402D"/>
              </a:buClr>
              <a:buSzTx/>
              <a:buFont typeface="Arial" panose="020B0604020202020204" pitchFamily="34" charset="0"/>
              <a:buNone/>
              <a:tabLst>
                <a:tab pos="21600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52066 Aachen</a:t>
            </a:r>
          </a:p>
          <a:p>
            <a:pPr marL="0" marR="0" lvl="0" indent="0" algn="l" defTabSz="2160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DD402D"/>
              </a:buClr>
              <a:buSzTx/>
              <a:buFont typeface="Arial" panose="020B0604020202020204" pitchFamily="34" charset="0"/>
              <a:buNone/>
              <a:tabLst>
                <a:tab pos="21600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GERMANY</a:t>
            </a:r>
          </a:p>
          <a:p>
            <a:pPr marL="0" marR="0" lvl="0" indent="0" algn="l" defTabSz="2160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DD402D"/>
              </a:buClr>
              <a:buSzTx/>
              <a:buFont typeface="Arial" panose="020B0604020202020204" pitchFamily="34" charset="0"/>
              <a:buNone/>
              <a:tabLst>
                <a:tab pos="216000" algn="l"/>
              </a:tabLst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2160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DD402D"/>
              </a:buClr>
              <a:buSzTx/>
              <a:buFont typeface="Arial" panose="020B0604020202020204" pitchFamily="34" charset="0"/>
              <a:buNone/>
              <a:tabLst>
                <a:tab pos="21600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www.isea.rwth-aachen.de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platzhalter 3"/>
          <p:cNvSpPr txBox="1">
            <a:spLocks/>
          </p:cNvSpPr>
          <p:nvPr/>
        </p:nvSpPr>
        <p:spPr>
          <a:xfrm>
            <a:off x="4684713" y="2133599"/>
            <a:ext cx="4171950" cy="3745278"/>
          </a:xfrm>
          <a:prstGeom prst="rect">
            <a:avLst/>
          </a:prstGeom>
        </p:spPr>
        <p:txBody>
          <a:bodyPr lIns="90000" tIns="36000" rIns="90000" bIns="36000"/>
          <a:lstStyle>
            <a:lvl1pPr marL="0" indent="0" algn="l" defTabSz="21600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None/>
              <a:tabLst>
                <a:tab pos="216000" algn="l"/>
              </a:tabLst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32000" indent="-2159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-"/>
              <a:tabLst>
                <a:tab pos="4320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8000" indent="-215900" algn="l" defTabSz="21600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tabLst>
                <a:tab pos="6480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64000" indent="-216000" algn="l" defTabSz="21600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-"/>
              <a:tabLst>
                <a:tab pos="8640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864000" indent="-216000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-"/>
              <a:tabLst>
                <a:tab pos="89535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160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DD402D"/>
              </a:buClr>
              <a:buSzTx/>
              <a:buFont typeface="Arial" panose="020B0604020202020204" pitchFamily="34" charset="0"/>
              <a:buNone/>
              <a:tabLst>
                <a:tab pos="2160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thank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platzhalt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294525" y="2828925"/>
            <a:ext cx="2915400" cy="733425"/>
          </a:xfrm>
          <a:prstGeom prst="rect">
            <a:avLst/>
          </a:prstGeom>
        </p:spPr>
        <p:txBody>
          <a:bodyPr/>
          <a:lstStyle>
            <a:lvl1pPr marL="0" marR="0" indent="0" algn="l" defTabSz="215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 typeface="Arial" charset="0"/>
              <a:buNone/>
              <a:tabLst>
                <a:tab pos="215900" algn="l"/>
              </a:tabLst>
              <a:defRPr sz="1400" b="0" baseline="0"/>
            </a:lvl1pPr>
          </a:lstStyle>
          <a:p>
            <a:pPr lvl="0"/>
            <a:r>
              <a:rPr lang="de-DE" noProof="0" dirty="0" smtClean="0"/>
              <a:t>Tel.: +49 241 80-XXXXX</a:t>
            </a:r>
            <a:br>
              <a:rPr lang="de-DE" noProof="0" dirty="0" smtClean="0"/>
            </a:br>
            <a:r>
              <a:rPr lang="de-DE" noProof="0" dirty="0" smtClean="0"/>
              <a:t>xxx@isea.rwth-aachen.de</a:t>
            </a:r>
            <a:br>
              <a:rPr lang="de-DE" noProof="0" dirty="0" smtClean="0"/>
            </a:br>
            <a:r>
              <a:rPr lang="de-DE" noProof="0" dirty="0" smtClean="0"/>
              <a:t>batteries@isea.rwth-aachen.de</a:t>
            </a:r>
          </a:p>
        </p:txBody>
      </p:sp>
      <p:sp>
        <p:nvSpPr>
          <p:cNvPr id="26" name="Fußzeilenplatzhalter 27"/>
          <p:cNvSpPr>
            <a:spLocks noGrp="1"/>
          </p:cNvSpPr>
          <p:nvPr>
            <p:ph type="ftr" sz="quarter" idx="13"/>
          </p:nvPr>
        </p:nvSpPr>
        <p:spPr>
          <a:xfrm>
            <a:off x="294525" y="2570400"/>
            <a:ext cx="2915400" cy="334725"/>
          </a:xfrm>
          <a:prstGeom prst="rect">
            <a:avLst/>
          </a:prstGeom>
        </p:spPr>
        <p:txBody>
          <a:bodyPr lIns="90000" tIns="90000" rIns="90000" bIns="90000"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Manuel Brühl</a:t>
            </a:r>
            <a:endParaRPr lang="en-US" dirty="0"/>
          </a:p>
        </p:txBody>
      </p:sp>
      <p:sp>
        <p:nvSpPr>
          <p:cNvPr id="17" name="Bildplatzhalter 25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3330300" y="2124075"/>
            <a:ext cx="1137600" cy="14626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r>
              <a:rPr lang="de-DE" dirty="0" smtClean="0"/>
              <a:t>Eigenes Foto durch Klicken hinzufügen</a:t>
            </a:r>
            <a:endParaRPr lang="en-US" dirty="0"/>
          </a:p>
        </p:txBody>
      </p:sp>
      <p:sp>
        <p:nvSpPr>
          <p:cNvPr id="25" name="Bildplatzhalter 30"/>
          <p:cNvSpPr>
            <a:spLocks noGrp="1"/>
          </p:cNvSpPr>
          <p:nvPr>
            <p:ph type="pic" sz="quarter" idx="14" hasCustomPrompt="1"/>
          </p:nvPr>
        </p:nvSpPr>
        <p:spPr>
          <a:xfrm>
            <a:off x="4772023" y="2571750"/>
            <a:ext cx="1944000" cy="15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Partnerlogo durch Klicken hinzufügen</a:t>
            </a:r>
            <a:endParaRPr lang="en-US" dirty="0"/>
          </a:p>
        </p:txBody>
      </p:sp>
      <p:sp>
        <p:nvSpPr>
          <p:cNvPr id="27" name="Bildplatzhalter 30"/>
          <p:cNvSpPr>
            <a:spLocks noGrp="1"/>
          </p:cNvSpPr>
          <p:nvPr>
            <p:ph type="pic" sz="quarter" idx="15" hasCustomPrompt="1"/>
          </p:nvPr>
        </p:nvSpPr>
        <p:spPr>
          <a:xfrm>
            <a:off x="6819898" y="2571750"/>
            <a:ext cx="1944000" cy="15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Partnerlogo durch Klicken hinzufügen</a:t>
            </a:r>
            <a:endParaRPr lang="en-US" dirty="0"/>
          </a:p>
        </p:txBody>
      </p:sp>
      <p:sp>
        <p:nvSpPr>
          <p:cNvPr id="28" name="Bildplatzhalter 30"/>
          <p:cNvSpPr>
            <a:spLocks noGrp="1"/>
          </p:cNvSpPr>
          <p:nvPr>
            <p:ph type="pic" sz="quarter" idx="16" hasCustomPrompt="1"/>
          </p:nvPr>
        </p:nvSpPr>
        <p:spPr>
          <a:xfrm>
            <a:off x="4772023" y="4229100"/>
            <a:ext cx="1944000" cy="15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Partnerlogo durch Klicken hinzufügen</a:t>
            </a:r>
            <a:endParaRPr lang="en-US" dirty="0"/>
          </a:p>
        </p:txBody>
      </p:sp>
      <p:sp>
        <p:nvSpPr>
          <p:cNvPr id="29" name="Bildplatzhalter 30"/>
          <p:cNvSpPr>
            <a:spLocks noGrp="1"/>
          </p:cNvSpPr>
          <p:nvPr>
            <p:ph type="pic" sz="quarter" idx="17" hasCustomPrompt="1"/>
          </p:nvPr>
        </p:nvSpPr>
        <p:spPr>
          <a:xfrm>
            <a:off x="6819898" y="4229100"/>
            <a:ext cx="1944000" cy="15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Partnerlogo durch Klicken hinzufügen</a:t>
            </a:r>
            <a:endParaRPr lang="en-US" dirty="0"/>
          </a:p>
        </p:txBody>
      </p:sp>
      <p:cxnSp>
        <p:nvCxnSpPr>
          <p:cNvPr id="30" name="Gerader Verbinder 11"/>
          <p:cNvCxnSpPr/>
          <p:nvPr userDrawn="1"/>
        </p:nvCxnSpPr>
        <p:spPr>
          <a:xfrm>
            <a:off x="287338" y="6202363"/>
            <a:ext cx="8569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56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r Verbinder 10"/>
          <p:cNvCxnSpPr/>
          <p:nvPr/>
        </p:nvCxnSpPr>
        <p:spPr>
          <a:xfrm>
            <a:off x="287338" y="814388"/>
            <a:ext cx="8569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/>
        </p:nvCxnSpPr>
        <p:spPr>
          <a:xfrm>
            <a:off x="287338" y="6202363"/>
            <a:ext cx="8569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>
          <a:xfrm>
            <a:off x="837450" y="6361350"/>
            <a:ext cx="4251600" cy="52482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100" b="0">
                <a:solidFill>
                  <a:schemeClr val="tx2"/>
                </a:solidFill>
              </a:defRPr>
            </a:lvl1pPr>
          </a:lstStyle>
          <a:p>
            <a:pPr algn="l"/>
            <a:r>
              <a:rPr lang="de-DE" dirty="0" smtClean="0"/>
              <a:t>30.06.2017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728375" y="6361350"/>
            <a:ext cx="3294000" cy="52482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1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Manuel </a:t>
            </a:r>
            <a:r>
              <a:rPr lang="en-US" dirty="0" err="1" smtClean="0"/>
              <a:t>Brühl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288000" y="6361350"/>
            <a:ext cx="730800" cy="39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4D01E63C-D794-4429-8564-635E6253AC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608797" y="6352040"/>
            <a:ext cx="3687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de-DE" sz="1100" b="0" dirty="0" smtClean="0">
                <a:solidFill>
                  <a:schemeClr val="tx2"/>
                </a:solidFill>
              </a:rPr>
              <a:t>|</a:t>
            </a:r>
            <a:endParaRPr lang="en-US" sz="1200" b="0" dirty="0">
              <a:solidFill>
                <a:schemeClr val="tx2"/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5171758" y="6189430"/>
            <a:ext cx="3679967" cy="663773"/>
            <a:chOff x="3411540" y="5859778"/>
            <a:chExt cx="5444460" cy="982043"/>
          </a:xfrm>
        </p:grpSpPr>
        <p:pic>
          <p:nvPicPr>
            <p:cNvPr id="13" name="Grafik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11540" y="5862949"/>
              <a:ext cx="4270869" cy="978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Grafik 6"/>
            <p:cNvPicPr>
              <a:picLocks noChangeAspect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57" r="48864"/>
            <a:stretch/>
          </p:blipFill>
          <p:spPr bwMode="auto">
            <a:xfrm>
              <a:off x="7580809" y="5859778"/>
              <a:ext cx="101600" cy="978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494"/>
            <a:stretch/>
          </p:blipFill>
          <p:spPr>
            <a:xfrm>
              <a:off x="7746668" y="6098028"/>
              <a:ext cx="1109332" cy="4932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5079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15900" indent="-215900" algn="l" defTabSz="21590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Arial" charset="0"/>
        <a:buChar char="•"/>
        <a:tabLst>
          <a:tab pos="215900" algn="l"/>
        </a:tabLst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31800" indent="-215900" algn="l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Symbol" pitchFamily="18" charset="2"/>
        <a:buChar char="-"/>
        <a:tabLst>
          <a:tab pos="431800" algn="l"/>
        </a:tabLst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7700" indent="-215900" algn="l" defTabSz="21590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tabLst>
          <a:tab pos="647700" algn="l"/>
        </a:tabLst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63600" indent="-215900" algn="l" defTabSz="21590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Arial" charset="0"/>
        <a:buChar char="-"/>
        <a:tabLst>
          <a:tab pos="863600" algn="l"/>
        </a:tabLst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63600" indent="-215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chemeClr val="tx2"/>
        </a:buClr>
        <a:buFont typeface="Arial" charset="0"/>
        <a:buChar char="-"/>
        <a:tabLst>
          <a:tab pos="895350" algn="l"/>
        </a:tabLst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r Verbinder 10"/>
          <p:cNvCxnSpPr/>
          <p:nvPr/>
        </p:nvCxnSpPr>
        <p:spPr>
          <a:xfrm>
            <a:off x="287338" y="814388"/>
            <a:ext cx="8569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9815" y="6206075"/>
            <a:ext cx="2846415" cy="65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Gerader Verbinder 11"/>
          <p:cNvCxnSpPr/>
          <p:nvPr/>
        </p:nvCxnSpPr>
        <p:spPr>
          <a:xfrm>
            <a:off x="287338" y="6202363"/>
            <a:ext cx="8569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umsplatzhalter 1"/>
          <p:cNvSpPr>
            <a:spLocks noGrp="1"/>
          </p:cNvSpPr>
          <p:nvPr>
            <p:ph type="dt" sz="half" idx="2"/>
          </p:nvPr>
        </p:nvSpPr>
        <p:spPr>
          <a:xfrm>
            <a:off x="837450" y="6361350"/>
            <a:ext cx="4251600" cy="52482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100" b="0">
                <a:solidFill>
                  <a:schemeClr val="tx2"/>
                </a:solidFill>
              </a:defRPr>
            </a:lvl1pPr>
          </a:lstStyle>
          <a:p>
            <a:pPr algn="l"/>
            <a:r>
              <a:rPr lang="de-DE" smtClean="0"/>
              <a:t>30.06.2017</a:t>
            </a:r>
            <a:endParaRPr lang="de-DE" dirty="0" smtClean="0"/>
          </a:p>
        </p:txBody>
      </p:sp>
      <p:sp>
        <p:nvSpPr>
          <p:cNvPr id="14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728375" y="6361350"/>
            <a:ext cx="3294000" cy="52482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1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Manuel Brühl</a:t>
            </a:r>
            <a:endParaRPr lang="en-US" dirty="0"/>
          </a:p>
        </p:txBody>
      </p:sp>
      <p:sp>
        <p:nvSpPr>
          <p:cNvPr id="15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288000" y="6361350"/>
            <a:ext cx="730800" cy="39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4D01E63C-D794-4429-8564-635E6253AC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feld 15"/>
          <p:cNvSpPr txBox="1"/>
          <p:nvPr/>
        </p:nvSpPr>
        <p:spPr>
          <a:xfrm>
            <a:off x="1608797" y="6352040"/>
            <a:ext cx="3687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de-DE" sz="1100" b="0" dirty="0" smtClean="0">
                <a:solidFill>
                  <a:schemeClr val="tx2"/>
                </a:solidFill>
              </a:rPr>
              <a:t>|</a:t>
            </a:r>
            <a:endParaRPr lang="en-US" sz="1200" b="0" dirty="0">
              <a:solidFill>
                <a:schemeClr val="tx2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837272" y="6542540"/>
            <a:ext cx="416139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100" b="0" baseline="0" noProof="0" dirty="0" smtClean="0">
                <a:solidFill>
                  <a:schemeClr val="tx2"/>
                </a:solidFill>
              </a:rPr>
              <a:t>Chair for Electrochemical Energy Conversion and Storage Systems</a:t>
            </a:r>
          </a:p>
        </p:txBody>
      </p:sp>
    </p:spTree>
    <p:extLst>
      <p:ext uri="{BB962C8B-B14F-4D97-AF65-F5344CB8AC3E}">
        <p14:creationId xmlns:p14="http://schemas.microsoft.com/office/powerpoint/2010/main" val="728398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15900" indent="-215900" algn="l" defTabSz="21590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Arial" charset="0"/>
        <a:buChar char="•"/>
        <a:tabLst>
          <a:tab pos="215900" algn="l"/>
        </a:tabLst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31800" indent="-215900" algn="l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Symbol" pitchFamily="18" charset="2"/>
        <a:buChar char="-"/>
        <a:tabLst>
          <a:tab pos="431800" algn="l"/>
        </a:tabLst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7700" indent="-215900" algn="l" defTabSz="21590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tabLst>
          <a:tab pos="647700" algn="l"/>
        </a:tabLst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63600" indent="-215900" algn="l" defTabSz="21590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Arial" charset="0"/>
        <a:buChar char="-"/>
        <a:tabLst>
          <a:tab pos="863600" algn="l"/>
        </a:tabLst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63600" indent="-215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chemeClr val="tx2"/>
        </a:buClr>
        <a:buFont typeface="Arial" charset="0"/>
        <a:buChar char="-"/>
        <a:tabLst>
          <a:tab pos="895350" algn="l"/>
        </a:tabLst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10.png"/><Relationship Id="rId7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0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6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4.emf"/><Relationship Id="rId7" Type="http://schemas.openxmlformats.org/officeDocument/2006/relationships/image" Target="../media/image29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7" Type="http://schemas.openxmlformats.org/officeDocument/2006/relationships/image" Target="../media/image76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5.emf"/><Relationship Id="rId5" Type="http://schemas.openxmlformats.org/officeDocument/2006/relationships/image" Target="../media/image74.emf"/><Relationship Id="rId4" Type="http://schemas.openxmlformats.org/officeDocument/2006/relationships/image" Target="../media/image73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emf"/><Relationship Id="rId3" Type="http://schemas.openxmlformats.org/officeDocument/2006/relationships/image" Target="../media/image31.emf"/><Relationship Id="rId7" Type="http://schemas.openxmlformats.org/officeDocument/2006/relationships/image" Target="../media/image7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7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7" Type="http://schemas.openxmlformats.org/officeDocument/2006/relationships/image" Target="../media/image85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4.emf"/><Relationship Id="rId5" Type="http://schemas.openxmlformats.org/officeDocument/2006/relationships/image" Target="../media/image83.emf"/><Relationship Id="rId4" Type="http://schemas.openxmlformats.org/officeDocument/2006/relationships/image" Target="../media/image82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87.png"/><Relationship Id="rId7" Type="http://schemas.openxmlformats.org/officeDocument/2006/relationships/image" Target="../media/image35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10" Type="http://schemas.openxmlformats.org/officeDocument/2006/relationships/image" Target="../media/image91.png"/><Relationship Id="rId4" Type="http://schemas.openxmlformats.org/officeDocument/2006/relationships/image" Target="../media/image88.png"/><Relationship Id="rId9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3.png"/><Relationship Id="rId7" Type="http://schemas.openxmlformats.org/officeDocument/2006/relationships/image" Target="../media/image730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0.png"/><Relationship Id="rId5" Type="http://schemas.openxmlformats.org/officeDocument/2006/relationships/image" Target="../media/image94.png"/><Relationship Id="rId4" Type="http://schemas.openxmlformats.org/officeDocument/2006/relationships/image" Target="../media/image700.png"/><Relationship Id="rId9" Type="http://schemas.openxmlformats.org/officeDocument/2006/relationships/image" Target="../media/image9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0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99.emf"/><Relationship Id="rId7" Type="http://schemas.openxmlformats.org/officeDocument/2006/relationships/image" Target="../media/image91.png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101.emf"/><Relationship Id="rId4" Type="http://schemas.openxmlformats.org/officeDocument/2006/relationships/image" Target="../media/image100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91.png"/><Relationship Id="rId7" Type="http://schemas.openxmlformats.org/officeDocument/2006/relationships/image" Target="../media/image104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3.emf"/><Relationship Id="rId5" Type="http://schemas.openxmlformats.org/officeDocument/2006/relationships/image" Target="../media/image102.emf"/><Relationship Id="rId4" Type="http://schemas.openxmlformats.org/officeDocument/2006/relationships/image" Target="../media/image99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0.png"/><Relationship Id="rId3" Type="http://schemas.openxmlformats.org/officeDocument/2006/relationships/image" Target="../media/image126.png"/><Relationship Id="rId7" Type="http://schemas.openxmlformats.org/officeDocument/2006/relationships/image" Target="../media/image890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80.png"/><Relationship Id="rId11" Type="http://schemas.openxmlformats.org/officeDocument/2006/relationships/image" Target="../media/image920.png"/><Relationship Id="rId5" Type="http://schemas.openxmlformats.org/officeDocument/2006/relationships/image" Target="../media/image870.png"/><Relationship Id="rId10" Type="http://schemas.openxmlformats.org/officeDocument/2006/relationships/image" Target="../media/image910.png"/><Relationship Id="rId9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Relationship Id="rId9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22.png"/><Relationship Id="rId7" Type="http://schemas.openxmlformats.org/officeDocument/2006/relationships/image" Target="../media/image125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9.png"/><Relationship Id="rId5" Type="http://schemas.openxmlformats.org/officeDocument/2006/relationships/image" Target="../media/image124.png"/><Relationship Id="rId10" Type="http://schemas.openxmlformats.org/officeDocument/2006/relationships/image" Target="../media/image129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13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emf"/><Relationship Id="rId2" Type="http://schemas.openxmlformats.org/officeDocument/2006/relationships/image" Target="../media/image138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0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Aktive </a:t>
            </a:r>
            <a:r>
              <a:rPr lang="de-DE" dirty="0" err="1"/>
              <a:t>Balancing</a:t>
            </a:r>
            <a:r>
              <a:rPr lang="de-DE" dirty="0"/>
              <a:t>-Systeme für Lithium-Ionen Batterien und deren Auswirkungen auf die Zellalterung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Promotionsvortrag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Manuel Brühl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30.06.2017</a:t>
            </a:r>
            <a:endParaRPr lang="de-DE" dirty="0" smtClean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01E63C-D794-4429-8564-635E6253AC5C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62" b="15831"/>
          <a:stretch/>
        </p:blipFill>
        <p:spPr>
          <a:xfrm>
            <a:off x="0" y="0"/>
            <a:ext cx="9144000" cy="233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11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Anforderungen an das aktive </a:t>
            </a:r>
            <a:r>
              <a:rPr lang="de-DE" dirty="0" err="1" smtClean="0"/>
              <a:t>Balancing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000" y="3009900"/>
            <a:ext cx="8568000" cy="3216274"/>
          </a:xfrm>
        </p:spPr>
        <p:txBody>
          <a:bodyPr/>
          <a:lstStyle/>
          <a:p>
            <a:r>
              <a:rPr lang="de-DE" sz="1800" dirty="0" smtClean="0"/>
              <a:t>Basis-Anforderungen zum SOC-Abgleich</a:t>
            </a:r>
            <a:endParaRPr lang="de-DE" sz="1800" dirty="0"/>
          </a:p>
          <a:p>
            <a:pPr lvl="1"/>
            <a:r>
              <a:rPr lang="de-DE" sz="1600" dirty="0" smtClean="0"/>
              <a:t>Robust </a:t>
            </a:r>
            <a:r>
              <a:rPr lang="de-DE" sz="1600" dirty="0"/>
              <a:t>gegen kritische Fehler (Zellkurzschluss, Zellüberladung</a:t>
            </a:r>
            <a:r>
              <a:rPr lang="de-DE" sz="1600" dirty="0" smtClean="0"/>
              <a:t>)</a:t>
            </a:r>
          </a:p>
          <a:p>
            <a:pPr lvl="1"/>
            <a:r>
              <a:rPr lang="de-DE" sz="1600" dirty="0" smtClean="0"/>
              <a:t>Umladen auch zwischen Modulen möglich</a:t>
            </a:r>
            <a:endParaRPr lang="de-DE" sz="1600" dirty="0"/>
          </a:p>
          <a:p>
            <a:pPr lvl="1"/>
            <a:r>
              <a:rPr lang="de-DE" sz="1600" dirty="0" smtClean="0"/>
              <a:t>günstig, klein, (leicht)</a:t>
            </a:r>
            <a:endParaRPr lang="de-DE" sz="1600" dirty="0"/>
          </a:p>
          <a:p>
            <a:pPr lvl="1"/>
            <a:r>
              <a:rPr lang="de-DE" sz="1600" dirty="0" smtClean="0"/>
              <a:t>Modular erweiterbar (für große Zellstränge), einfach kontaktierbar</a:t>
            </a:r>
            <a:endParaRPr lang="de-DE" sz="1600" dirty="0"/>
          </a:p>
          <a:p>
            <a:pPr lvl="1"/>
            <a:r>
              <a:rPr lang="de-DE" sz="1600" dirty="0" smtClean="0"/>
              <a:t>gleichmäßige Bauteilbelastung (Spannungsfestigkeit)</a:t>
            </a:r>
          </a:p>
          <a:p>
            <a:r>
              <a:rPr lang="de-DE" sz="1800" dirty="0" smtClean="0"/>
              <a:t>Anforderung zum Ausgleich von Kapazitätsunterschieden im Betrieb</a:t>
            </a:r>
          </a:p>
          <a:p>
            <a:pPr lvl="1"/>
            <a:r>
              <a:rPr lang="de-DE" sz="1600" dirty="0" smtClean="0"/>
              <a:t>Zellspannungsunabhängiges Umladen</a:t>
            </a:r>
          </a:p>
          <a:p>
            <a:pPr lvl="1"/>
            <a:r>
              <a:rPr lang="de-DE" sz="1600" dirty="0" smtClean="0"/>
              <a:t>schnelles Ausgleichen von schlechten Zellen</a:t>
            </a:r>
          </a:p>
          <a:p>
            <a:pPr lvl="1"/>
            <a:r>
              <a:rPr lang="de-DE" sz="1600" dirty="0"/>
              <a:t>hoher </a:t>
            </a:r>
            <a:r>
              <a:rPr lang="de-DE" sz="1600" dirty="0" smtClean="0"/>
              <a:t>Wirkungsgrad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de-DE" smtClean="0"/>
              <a:t>30.06.2017</a:t>
            </a:r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Brühl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E63C-D794-4429-8564-635E6253AC5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074" name="Picture 2" descr="D:\Dissertation_H_Laufwerk\_Doktorarbeit\Presentations\DissVortrag\Bilder\balancing_topologies_real\BalancingKapaziti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3" y="1294608"/>
            <a:ext cx="846858" cy="164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Dissertation_H_Laufwerk\_Doktorarbeit\Presentations\DissVortrag\Bilder\balancing_topologies_real\BalancingIndukti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64" y="1294609"/>
            <a:ext cx="1073995" cy="164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Dissertation_H_Laufwerk\_Doktorarbeit\Presentations\DissVortrag\Bilder\balancing_topologies_real\BalancingMultipleTransformer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152" y="1362869"/>
            <a:ext cx="1138492" cy="153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Dissertation_H_Laufwerk\_Doktorarbeit\Presentations\DissVortrag\Bilder\balancing_topologies_real\BalancingDCbusTransform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014" y="1352551"/>
            <a:ext cx="1603983" cy="153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Dissertation_H_Laufwerk\_Doktorarbeit\Presentations\DissVortrag\Bilder\balancing_topologies_real\BalancingMultiWindingTransform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5" y="1362871"/>
            <a:ext cx="973045" cy="153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Dissertation_H_Laufwerk\_Doktorarbeit\Presentations\DissVortrag\Bilder\balancing_topologies_real\BalancingSwitchedTransforme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3" y="1470822"/>
            <a:ext cx="1833924" cy="133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9735" y="880376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(1)</a:t>
            </a:r>
            <a:endParaRPr lang="de-DE" dirty="0"/>
          </a:p>
        </p:txBody>
      </p:sp>
      <p:sp>
        <p:nvSpPr>
          <p:cNvPr id="14" name="TextBox 13"/>
          <p:cNvSpPr txBox="1"/>
          <p:nvPr/>
        </p:nvSpPr>
        <p:spPr>
          <a:xfrm>
            <a:off x="1540264" y="880376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15" name="TextBox 14"/>
          <p:cNvSpPr txBox="1"/>
          <p:nvPr/>
        </p:nvSpPr>
        <p:spPr>
          <a:xfrm>
            <a:off x="2772490" y="880376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(3)</a:t>
            </a:r>
            <a:endParaRPr lang="de-DE" dirty="0"/>
          </a:p>
        </p:txBody>
      </p:sp>
      <p:sp>
        <p:nvSpPr>
          <p:cNvPr id="16" name="TextBox 15"/>
          <p:cNvSpPr txBox="1"/>
          <p:nvPr/>
        </p:nvSpPr>
        <p:spPr>
          <a:xfrm>
            <a:off x="4555581" y="880376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(4)</a:t>
            </a:r>
            <a:endParaRPr lang="de-DE" dirty="0"/>
          </a:p>
        </p:txBody>
      </p:sp>
      <p:sp>
        <p:nvSpPr>
          <p:cNvPr id="17" name="TextBox 16"/>
          <p:cNvSpPr txBox="1"/>
          <p:nvPr/>
        </p:nvSpPr>
        <p:spPr>
          <a:xfrm>
            <a:off x="6328001" y="880376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(5)</a:t>
            </a:r>
            <a:endParaRPr lang="de-DE" dirty="0"/>
          </a:p>
        </p:txBody>
      </p:sp>
      <p:sp>
        <p:nvSpPr>
          <p:cNvPr id="18" name="TextBox 17"/>
          <p:cNvSpPr txBox="1"/>
          <p:nvPr/>
        </p:nvSpPr>
        <p:spPr>
          <a:xfrm>
            <a:off x="7907608" y="880376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(6)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807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12355" y="667331"/>
            <a:ext cx="1255539" cy="192100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Hardware-Entwicklung der </a:t>
            </a:r>
            <a:r>
              <a:rPr lang="de-DE" dirty="0" err="1" smtClean="0"/>
              <a:t>Zelle</a:t>
            </a:r>
            <a:r>
              <a:rPr lang="de-DE" dirty="0" err="1" smtClean="0">
                <a:sym typeface="Wingdings" panose="05000000000000000000" pitchFamily="2" charset="2"/>
              </a:rPr>
              <a:t>Zelle</a:t>
            </a:r>
            <a:r>
              <a:rPr lang="de-DE" dirty="0" smtClean="0">
                <a:sym typeface="Wingdings" panose="05000000000000000000" pitchFamily="2" charset="2"/>
              </a:rPr>
              <a:t> Topologie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de-DE" smtClean="0"/>
              <a:t>30.06.2017</a:t>
            </a:r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Brühl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E63C-D794-4429-8564-635E6253AC5C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053" name="Picture 5" descr="D:\Dissertation_H_Laufwerk\_Doktorarbeit\Presentations\DissVortrag\Bilder\hardware_cell_to_cell\Platine\BOT_CROP_Tex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532" y="2930516"/>
            <a:ext cx="4240514" cy="317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hteck 17"/>
          <p:cNvSpPr/>
          <p:nvPr/>
        </p:nvSpPr>
        <p:spPr>
          <a:xfrm>
            <a:off x="6952984" y="1688934"/>
            <a:ext cx="1200150" cy="612321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638416" y="2349788"/>
            <a:ext cx="18229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Balancing</a:t>
            </a:r>
            <a:r>
              <a:rPr lang="de-DE" sz="1600" dirty="0" smtClean="0"/>
              <a:t>-Module</a:t>
            </a:r>
            <a:endParaRPr lang="de-DE" sz="1600" dirty="0"/>
          </a:p>
        </p:txBody>
      </p:sp>
      <p:pic>
        <p:nvPicPr>
          <p:cNvPr id="2054" name="Picture 6" descr="D:\Dissertation_H_Laufwerk\_Doktorarbeit\Presentations\DissVortrag\Bilder\hardware_cell_to_cell\Platine\TOP_CROP_Tex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4" y="2930850"/>
            <a:ext cx="4280354" cy="317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Inhaltsplatzhalter 2"/>
          <p:cNvSpPr>
            <a:spLocks noGrp="1"/>
          </p:cNvSpPr>
          <p:nvPr>
            <p:ph idx="1"/>
          </p:nvPr>
        </p:nvSpPr>
        <p:spPr>
          <a:xfrm>
            <a:off x="288000" y="1064484"/>
            <a:ext cx="6292414" cy="1623858"/>
          </a:xfrm>
        </p:spPr>
        <p:txBody>
          <a:bodyPr/>
          <a:lstStyle/>
          <a:p>
            <a:r>
              <a:rPr lang="de-DE" dirty="0" smtClean="0"/>
              <a:t>Ziele: </a:t>
            </a:r>
          </a:p>
          <a:p>
            <a:pPr lvl="1"/>
            <a:r>
              <a:rPr lang="de-DE" dirty="0" smtClean="0"/>
              <a:t>hoher Wirkungsgrad</a:t>
            </a:r>
          </a:p>
          <a:p>
            <a:pPr lvl="1"/>
            <a:r>
              <a:rPr lang="de-DE" dirty="0" smtClean="0"/>
              <a:t>Konverter-Ansteuerung</a:t>
            </a:r>
            <a:endParaRPr lang="de-DE" dirty="0"/>
          </a:p>
        </p:txBody>
      </p:sp>
      <p:sp>
        <p:nvSpPr>
          <p:cNvPr id="7" name="TextBox 6"/>
          <p:cNvSpPr txBox="1"/>
          <p:nvPr/>
        </p:nvSpPr>
        <p:spPr>
          <a:xfrm>
            <a:off x="288000" y="2571328"/>
            <a:ext cx="654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TOP</a:t>
            </a:r>
            <a:endParaRPr lang="de-DE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694881" y="2571328"/>
            <a:ext cx="1180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BOTTOM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46376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Dioden-Leitung (DL) vs. Synchron-Gleichrichtung (SG)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de-DE" smtClean="0"/>
              <a:t>30.06.2017</a:t>
            </a:r>
            <a:endParaRPr lang="de-DE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Brühl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E63C-D794-4429-8564-635E6253AC5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1"/>
          <a:stretch/>
        </p:blipFill>
        <p:spPr>
          <a:xfrm>
            <a:off x="1954435" y="872296"/>
            <a:ext cx="3602438" cy="4164152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831084"/>
              </p:ext>
            </p:extLst>
          </p:nvPr>
        </p:nvGraphicFramePr>
        <p:xfrm>
          <a:off x="1840442" y="5065476"/>
          <a:ext cx="5314120" cy="1091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9111"/>
                <a:gridCol w="2037287"/>
                <a:gridCol w="2587722"/>
              </a:tblGrid>
              <a:tr h="363905"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Body-Diode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Schottky</a:t>
                      </a:r>
                      <a:r>
                        <a:rPr lang="de-DE" sz="1600" dirty="0" smtClean="0"/>
                        <a:t>-Diode</a:t>
                      </a:r>
                    </a:p>
                  </a:txBody>
                  <a:tcPr/>
                </a:tc>
              </a:tr>
              <a:tr h="363905">
                <a:tc>
                  <a:txBody>
                    <a:bodyPr/>
                    <a:lstStyle/>
                    <a:p>
                      <a:r>
                        <a:rPr lang="de-DE" sz="1600" b="0" i="1" dirty="0" smtClean="0"/>
                        <a:t>U</a:t>
                      </a:r>
                      <a:r>
                        <a:rPr lang="de-DE" sz="1600" b="0" baseline="-25000" dirty="0" smtClean="0"/>
                        <a:t>D</a:t>
                      </a:r>
                      <a:endParaRPr lang="de-DE" sz="1600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0,8 bis 1 V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0,4 bis 0,5 V</a:t>
                      </a:r>
                      <a:endParaRPr lang="de-DE" sz="1600" dirty="0"/>
                    </a:p>
                  </a:txBody>
                  <a:tcPr/>
                </a:tc>
              </a:tr>
              <a:tr h="363905">
                <a:tc>
                  <a:txBody>
                    <a:bodyPr/>
                    <a:lstStyle/>
                    <a:p>
                      <a:r>
                        <a:rPr lang="de-DE" sz="1600" b="0" i="1" dirty="0" err="1" smtClean="0"/>
                        <a:t>I</a:t>
                      </a:r>
                      <a:r>
                        <a:rPr lang="de-DE" sz="1600" b="0" baseline="-25000" dirty="0" err="1" smtClean="0"/>
                        <a:t>leck</a:t>
                      </a:r>
                      <a:endParaRPr lang="de-DE" sz="1600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&lt; 1</a:t>
                      </a:r>
                      <a:r>
                        <a:rPr lang="el-GR" sz="1600" dirty="0" smtClean="0"/>
                        <a:t>μ</a:t>
                      </a:r>
                      <a:r>
                        <a:rPr lang="de-DE" sz="1600" dirty="0" smtClean="0"/>
                        <a:t>A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&gt;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dirty="0" smtClean="0"/>
                        <a:t>100 </a:t>
                      </a:r>
                      <a:r>
                        <a:rPr lang="el-GR" sz="1600" dirty="0" smtClean="0"/>
                        <a:t>μ</a:t>
                      </a:r>
                      <a:r>
                        <a:rPr lang="de-DE" sz="1600" dirty="0" smtClean="0"/>
                        <a:t>A</a:t>
                      </a:r>
                      <a:endParaRPr lang="de-DE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 rot="16200000">
            <a:off x="2063864" y="2633933"/>
            <a:ext cx="3449448" cy="255356"/>
          </a:xfrm>
          <a:prstGeom prst="rect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28386" y="1893969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DL</a:t>
            </a:r>
            <a:endParaRPr lang="de-DE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950153" y="3821097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SG</a:t>
            </a:r>
            <a:endParaRPr lang="de-DE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969422" y="1491962"/>
                <a:ext cx="9976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>
                              <a:latin typeface="Cambria Math" panose="02040503050406030204" pitchFamily="18" charset="0"/>
                            </a:rPr>
                            <m:t>L</m:t>
                          </m:r>
                        </m:sub>
                      </m:sSub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>
                              <a:latin typeface="Cambria Math" panose="02040503050406030204" pitchFamily="18" charset="0"/>
                            </a:rPr>
                            <m:t>D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422" y="1491962"/>
                <a:ext cx="997645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711710" y="2998006"/>
                <a:ext cx="1449178" cy="4087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>
                              <a:latin typeface="Cambria Math" panose="02040503050406030204" pitchFamily="18" charset="0"/>
                            </a:rPr>
                            <m:t>L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>
                              <a:latin typeface="Cambria Math" panose="02040503050406030204" pitchFamily="18" charset="0"/>
                            </a:rPr>
                            <m:t>DS</m:t>
                          </m:r>
                          <m:r>
                            <a:rPr lang="de-DE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de-DE">
                              <a:latin typeface="Cambria Math" panose="02040503050406030204" pitchFamily="18" charset="0"/>
                            </a:rPr>
                            <m:t>on</m:t>
                          </m:r>
                          <m:r>
                            <a:rPr lang="de-DE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710" y="2998006"/>
                <a:ext cx="1449178" cy="408766"/>
              </a:xfrm>
              <a:prstGeom prst="rect">
                <a:avLst/>
              </a:prstGeom>
              <a:blipFill rotWithShape="0">
                <a:blip r:embed="rId4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5" name="Picture 3" descr="D:\Dissertation_H_Laufwerk\_Doktorarbeit\Presentations\DissVortrag\matlab\Hardware\Wirkungsgrad\master_high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954" y="2117333"/>
            <a:ext cx="3608388" cy="217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Inhaltsplatzhalter 2" hidden="1"/>
          <p:cNvSpPr>
            <a:spLocks noGrp="1"/>
          </p:cNvSpPr>
          <p:nvPr>
            <p:ph idx="1"/>
          </p:nvPr>
        </p:nvSpPr>
        <p:spPr>
          <a:xfrm>
            <a:off x="7038976" y="3971925"/>
            <a:ext cx="1817024" cy="1911350"/>
          </a:xfrm>
        </p:spPr>
        <p:txBody>
          <a:bodyPr/>
          <a:lstStyle/>
          <a:p>
            <a:r>
              <a:rPr lang="de-DE" dirty="0" smtClean="0"/>
              <a:t>HS ist Master</a:t>
            </a:r>
          </a:p>
          <a:p>
            <a:r>
              <a:rPr lang="de-DE" i="1" dirty="0" smtClean="0"/>
              <a:t>U</a:t>
            </a:r>
            <a:r>
              <a:rPr lang="de-DE" baseline="-25000" dirty="0" smtClean="0"/>
              <a:t>Z</a:t>
            </a:r>
            <a:r>
              <a:rPr lang="de-DE" dirty="0" smtClean="0"/>
              <a:t> = 3,7 V</a:t>
            </a:r>
          </a:p>
          <a:p>
            <a:r>
              <a:rPr lang="de-DE" dirty="0" err="1" smtClean="0"/>
              <a:t>f</a:t>
            </a:r>
            <a:r>
              <a:rPr lang="de-DE" baseline="-25000" dirty="0" err="1" smtClean="0"/>
              <a:t>S</a:t>
            </a:r>
            <a:r>
              <a:rPr lang="de-DE" dirty="0" smtClean="0"/>
              <a:t> = 100 kHz</a:t>
            </a:r>
          </a:p>
          <a:p>
            <a:r>
              <a:rPr lang="de-DE" dirty="0" smtClean="0"/>
              <a:t>d = 5 bis 58% </a:t>
            </a:r>
            <a:endParaRPr lang="de-DE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2738" y="991940"/>
            <a:ext cx="992126" cy="15316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2741" y="3708739"/>
            <a:ext cx="992126" cy="153162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2741" y="2339424"/>
            <a:ext cx="992126" cy="153162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81448" y="3667211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Slave (SG)</a:t>
            </a:r>
            <a:endParaRPr lang="de-DE" dirty="0"/>
          </a:p>
        </p:txBody>
      </p:sp>
      <p:sp>
        <p:nvSpPr>
          <p:cNvPr id="38" name="TextBox 37"/>
          <p:cNvSpPr txBox="1"/>
          <p:nvPr/>
        </p:nvSpPr>
        <p:spPr>
          <a:xfrm>
            <a:off x="381448" y="2291238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Slave (DL)</a:t>
            </a:r>
            <a:endParaRPr lang="de-DE" dirty="0"/>
          </a:p>
        </p:txBody>
      </p:sp>
      <p:sp>
        <p:nvSpPr>
          <p:cNvPr id="39" name="TextBox 38"/>
          <p:cNvSpPr txBox="1"/>
          <p:nvPr/>
        </p:nvSpPr>
        <p:spPr>
          <a:xfrm>
            <a:off x="573808" y="947661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Master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640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  <p:bldP spid="24" grpId="0"/>
      <p:bldP spid="25" grpId="0"/>
      <p:bldP spid="18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 und Ausblick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smtClean="0"/>
                  <a:t>Zellstreuung</a:t>
                </a:r>
              </a:p>
              <a:p>
                <a:pPr lvl="1"/>
                <a:r>
                  <a:rPr lang="de-DE" dirty="0" smtClean="0"/>
                  <a:t>Streureduktion funktionierte nur eingeschränkt</a:t>
                </a:r>
              </a:p>
              <a:p>
                <a:pPr lvl="2"/>
                <a:r>
                  <a:rPr lang="de-DE" dirty="0"/>
                  <a:t>mit umgekehrter </a:t>
                </a:r>
                <a:r>
                  <a:rPr lang="de-DE" dirty="0" smtClean="0"/>
                  <a:t>Sortierung</a:t>
                </a:r>
              </a:p>
              <a:p>
                <a:pPr lvl="2"/>
                <a:r>
                  <a:rPr lang="de-DE" dirty="0" smtClean="0"/>
                  <a:t>ohne erreichen der Zellbetriebsgrenzen</a:t>
                </a:r>
              </a:p>
              <a:p>
                <a:pPr lvl="1"/>
                <a:r>
                  <a:rPr lang="de-DE" dirty="0" smtClean="0"/>
                  <a:t>Zellstreuung bei diesen Zellen sehr gering (∆s&lt;1,5%)</a:t>
                </a:r>
              </a:p>
              <a:p>
                <a:pPr lvl="2"/>
                <a:r>
                  <a:rPr lang="de-DE" dirty="0" smtClean="0"/>
                  <a:t>mit </a:t>
                </a:r>
                <a:r>
                  <a:rPr lang="de-DE" dirty="0" err="1" smtClean="0"/>
                  <a:t>Pouchzellen</a:t>
                </a:r>
                <a:r>
                  <a:rPr lang="de-DE" dirty="0" smtClean="0"/>
                  <a:t>?</a:t>
                </a:r>
              </a:p>
              <a:p>
                <a:pPr lvl="1"/>
                <a:r>
                  <a:rPr lang="de-DE" dirty="0"/>
                  <a:t>Einzelzellzustandsschätzung mit Angabe der Fehlergrenzen</a:t>
                </a:r>
                <a:endParaRPr lang="de-DE" dirty="0" smtClean="0"/>
              </a:p>
              <a:p>
                <a:pPr lvl="2"/>
                <a:r>
                  <a:rPr lang="de-DE" dirty="0" smtClean="0"/>
                  <a:t>Zellstreuung im Feld und </a:t>
                </a:r>
                <a:r>
                  <a:rPr lang="de-DE" dirty="0"/>
                  <a:t>Detektieren von Ausreißern</a:t>
                </a:r>
                <a:endParaRPr lang="de-DE" dirty="0" smtClean="0"/>
              </a:p>
              <a:p>
                <a:pPr lvl="2"/>
                <a:endParaRPr lang="de-DE" dirty="0" smtClean="0"/>
              </a:p>
              <a:p>
                <a:r>
                  <a:rPr lang="de-DE" dirty="0" smtClean="0"/>
                  <a:t>Aktives </a:t>
                </a:r>
                <a:r>
                  <a:rPr lang="de-DE" dirty="0" err="1" smtClean="0"/>
                  <a:t>Balancing</a:t>
                </a:r>
                <a:endParaRPr lang="de-DE" dirty="0" smtClean="0"/>
              </a:p>
              <a:p>
                <a:pPr lvl="1"/>
                <a:r>
                  <a:rPr lang="de-DE" dirty="0" smtClean="0"/>
                  <a:t>Hardware-Entwicklung: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=80 %</m:t>
                    </m:r>
                  </m:oMath>
                </a14:m>
                <a:endParaRPr lang="de-DE" dirty="0" smtClean="0"/>
              </a:p>
              <a:p>
                <a:pPr lvl="2"/>
                <a:r>
                  <a:rPr lang="de-DE" dirty="0"/>
                  <a:t>Wirkungsgrad im realen Betrieb?</a:t>
                </a:r>
                <a:endParaRPr lang="de-DE" dirty="0" smtClean="0"/>
              </a:p>
              <a:p>
                <a:pPr lvl="2"/>
                <a:r>
                  <a:rPr lang="de-DE" dirty="0" smtClean="0"/>
                  <a:t>Einfluss des </a:t>
                </a:r>
                <a:r>
                  <a:rPr lang="de-DE" dirty="0" err="1" smtClean="0"/>
                  <a:t>Stromrippels</a:t>
                </a:r>
                <a:r>
                  <a:rPr lang="de-DE" dirty="0" smtClean="0"/>
                  <a:t> </a:t>
                </a:r>
                <a:r>
                  <a:rPr lang="de-DE" dirty="0"/>
                  <a:t>auf </a:t>
                </a:r>
                <a:r>
                  <a:rPr lang="de-DE" dirty="0" smtClean="0"/>
                  <a:t>Zellalterung?</a:t>
                </a:r>
              </a:p>
              <a:p>
                <a:pPr lvl="2"/>
                <a:r>
                  <a:rPr lang="de-DE" dirty="0"/>
                  <a:t>Vereinfachung der Spannungsversorgungen und </a:t>
                </a:r>
                <a:r>
                  <a:rPr lang="de-DE" dirty="0" smtClean="0"/>
                  <a:t>PWM-Übertragung</a:t>
                </a:r>
              </a:p>
              <a:p>
                <a:pPr lvl="2"/>
                <a:endParaRPr lang="de-DE" dirty="0"/>
              </a:p>
              <a:p>
                <a:endParaRPr lang="de-DE" dirty="0" smtClean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7" t="-154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de-DE" smtClean="0"/>
              <a:t>30.06.2017</a:t>
            </a:r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Brühl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E63C-D794-4429-8564-635E6253AC5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07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4294967295"/>
          </p:nvPr>
        </p:nvSpPr>
        <p:spPr>
          <a:xfrm>
            <a:off x="294525" y="2828925"/>
            <a:ext cx="2915400" cy="7334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Tel.: +49 241 80-96977</a:t>
            </a:r>
          </a:p>
          <a:p>
            <a:r>
              <a:rPr lang="en-US" dirty="0" smtClean="0"/>
              <a:t>dsa@isea.rwth-aachen.de</a:t>
            </a:r>
          </a:p>
          <a:p>
            <a:r>
              <a:rPr lang="en-US" dirty="0" smtClean="0"/>
              <a:t>batteries@isea.rwth-aachen.de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294525" y="2570400"/>
            <a:ext cx="2915400" cy="334725"/>
          </a:xfrm>
        </p:spPr>
        <p:txBody>
          <a:bodyPr/>
          <a:lstStyle/>
          <a:p>
            <a:r>
              <a:rPr lang="en-US" smtClean="0"/>
              <a:t>Manuel Brühl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01E63C-D794-4429-8564-635E6253AC5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4294967295"/>
          </p:nvPr>
        </p:nvSpPr>
        <p:spPr>
          <a:xfrm>
            <a:off x="4772023" y="2571750"/>
            <a:ext cx="1944000" cy="1548000"/>
          </a:xfrm>
          <a:prstGeom prst="rect">
            <a:avLst/>
          </a:prstGeom>
        </p:spPr>
      </p:sp>
      <p:sp>
        <p:nvSpPr>
          <p:cNvPr id="7" name="Bildplatzhalter 6"/>
          <p:cNvSpPr>
            <a:spLocks noGrp="1"/>
          </p:cNvSpPr>
          <p:nvPr>
            <p:ph type="pic" sz="quarter" idx="4294967295"/>
          </p:nvPr>
        </p:nvSpPr>
        <p:spPr>
          <a:xfrm>
            <a:off x="4772023" y="4229100"/>
            <a:ext cx="1944000" cy="1548000"/>
          </a:xfrm>
          <a:prstGeom prst="rect">
            <a:avLst/>
          </a:prstGeom>
        </p:spPr>
      </p:sp>
      <p:sp>
        <p:nvSpPr>
          <p:cNvPr id="8" name="Bildplatzhalter 7"/>
          <p:cNvSpPr>
            <a:spLocks noGrp="1"/>
          </p:cNvSpPr>
          <p:nvPr>
            <p:ph type="pic" sz="quarter" idx="4294967295"/>
          </p:nvPr>
        </p:nvSpPr>
        <p:spPr>
          <a:xfrm>
            <a:off x="3330300" y="2124075"/>
            <a:ext cx="1137600" cy="1462628"/>
          </a:xfrm>
          <a:prstGeom prst="rect">
            <a:avLst/>
          </a:prstGeom>
        </p:spPr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6" b="116"/>
          <a:stretch/>
        </p:blipFill>
        <p:spPr>
          <a:xfrm>
            <a:off x="0" y="1996225"/>
            <a:ext cx="9144000" cy="423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Aktive </a:t>
            </a:r>
            <a:r>
              <a:rPr lang="de-DE" dirty="0" err="1"/>
              <a:t>Balancing</a:t>
            </a:r>
            <a:r>
              <a:rPr lang="de-DE" dirty="0"/>
              <a:t>-Systeme für Lithium-Ionen Batterien und deren Auswirkungen auf die Zellalterung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Promotionsvortrag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Manuel Brühl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30.06.2017</a:t>
            </a:r>
            <a:endParaRPr lang="de-DE" dirty="0" smtClean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01E63C-D794-4429-8564-635E6253AC5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8" descr="D:\Dissertation_H_Laufwerk\_Doktorarbeit\Presentations\DissVortrag\Bilder\Pruefstand_compressed.jpg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4" b="13329"/>
          <a:stretch/>
        </p:blipFill>
        <p:spPr bwMode="auto">
          <a:xfrm>
            <a:off x="0" y="0"/>
            <a:ext cx="9144000" cy="230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63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ANHANG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de-DE" smtClean="0"/>
              <a:t>30.06.2017</a:t>
            </a:r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Brühl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E63C-D794-4429-8564-635E6253AC5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38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237" y="1236934"/>
            <a:ext cx="3602438" cy="216390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Welche Zellstreuung ist zu erwarten?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de-DE" smtClean="0"/>
              <a:t>30.06.2017</a:t>
            </a:r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Brühl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E63C-D794-4429-8564-635E6253AC5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9" name="Textfeld 10"/>
          <p:cNvSpPr txBox="1"/>
          <p:nvPr/>
        </p:nvSpPr>
        <p:spPr>
          <a:xfrm>
            <a:off x="5467187" y="925244"/>
            <a:ext cx="3279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Wahrscheinlichkeitsverteilung</a:t>
            </a:r>
            <a:endParaRPr lang="de-DE" dirty="0"/>
          </a:p>
        </p:txBody>
      </p:sp>
      <p:sp>
        <p:nvSpPr>
          <p:cNvPr id="50" name="Textfeld 10"/>
          <p:cNvSpPr txBox="1"/>
          <p:nvPr/>
        </p:nvSpPr>
        <p:spPr>
          <a:xfrm>
            <a:off x="894251" y="928339"/>
            <a:ext cx="2830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Wahrscheinlichkeitsdichte</a:t>
            </a:r>
            <a:endParaRPr lang="de-DE" dirty="0"/>
          </a:p>
        </p:txBody>
      </p:sp>
      <p:sp>
        <p:nvSpPr>
          <p:cNvPr id="51" name="Textfeld 10"/>
          <p:cNvSpPr txBox="1"/>
          <p:nvPr/>
        </p:nvSpPr>
        <p:spPr>
          <a:xfrm>
            <a:off x="568042" y="3619497"/>
            <a:ext cx="3643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 für einen Ausreißer bei N Zellen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840730" y="1458153"/>
                <a:ext cx="1104726" cy="8331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de-D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p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730" y="1458153"/>
                <a:ext cx="1104726" cy="83317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74" y="1236935"/>
            <a:ext cx="3602438" cy="216390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98" y="3990528"/>
            <a:ext cx="5412800" cy="21639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666896" y="4089163"/>
                <a:ext cx="17874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i="1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=1−(</m:t>
                      </m:r>
                      <m:r>
                        <a:rPr lang="de-DE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896" y="4089163"/>
                <a:ext cx="1787412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2389" t="-2222" r="-341" b="-377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feld 8"/>
          <p:cNvSpPr txBox="1"/>
          <p:nvPr/>
        </p:nvSpPr>
        <p:spPr>
          <a:xfrm>
            <a:off x="2608880" y="1421601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</a:t>
            </a:r>
            <a:r>
              <a:rPr lang="de-DE" dirty="0" smtClean="0"/>
              <a:t> = 1,3%</a:t>
            </a:r>
          </a:p>
        </p:txBody>
      </p:sp>
      <p:sp>
        <p:nvSpPr>
          <p:cNvPr id="57" name="Right Arrow 56"/>
          <p:cNvSpPr/>
          <p:nvPr/>
        </p:nvSpPr>
        <p:spPr>
          <a:xfrm>
            <a:off x="4327301" y="1622738"/>
            <a:ext cx="579550" cy="1004552"/>
          </a:xfrm>
          <a:prstGeom prst="rightArrow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61" name="Bent-Up Arrow 60"/>
          <p:cNvSpPr/>
          <p:nvPr/>
        </p:nvSpPr>
        <p:spPr>
          <a:xfrm rot="16200000" flipH="1">
            <a:off x="5682068" y="3781093"/>
            <a:ext cx="1490328" cy="1536468"/>
          </a:xfrm>
          <a:prstGeom prst="bentUpArrow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78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9" grpId="0"/>
      <p:bldP spid="6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Experimentelle Alterungsuntersuchungen zur Zellstreuung bei zyklischer Belastung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de-DE" smtClean="0"/>
              <a:t>30.06.2017</a:t>
            </a:r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Brühl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E63C-D794-4429-8564-635E6253AC5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5" name="Textfeld 14" hidden="1"/>
          <p:cNvSpPr txBox="1"/>
          <p:nvPr/>
        </p:nvSpPr>
        <p:spPr>
          <a:xfrm>
            <a:off x="5699912" y="3618136"/>
            <a:ext cx="15072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</a:t>
            </a:r>
            <a:r>
              <a:rPr lang="de-DE" baseline="-25000" dirty="0" smtClean="0"/>
              <a:t>N</a:t>
            </a:r>
            <a:r>
              <a:rPr lang="de-DE" dirty="0" smtClean="0"/>
              <a:t> = 1,97 Ah</a:t>
            </a:r>
          </a:p>
          <a:p>
            <a:r>
              <a:rPr lang="de-DE" dirty="0" smtClean="0"/>
              <a:t>µ = 1,85 Ah</a:t>
            </a:r>
          </a:p>
          <a:p>
            <a:r>
              <a:rPr lang="de-DE" dirty="0" smtClean="0"/>
              <a:t>µ / C</a:t>
            </a:r>
            <a:r>
              <a:rPr lang="de-DE" baseline="-25000" dirty="0" smtClean="0"/>
              <a:t>N</a:t>
            </a:r>
            <a:r>
              <a:rPr lang="de-DE" dirty="0" smtClean="0"/>
              <a:t> = 94%</a:t>
            </a:r>
          </a:p>
          <a:p>
            <a:r>
              <a:rPr lang="el-GR" dirty="0" smtClean="0"/>
              <a:t>σ</a:t>
            </a:r>
            <a:r>
              <a:rPr lang="de-DE" dirty="0" smtClean="0"/>
              <a:t>/µ = 1,6%</a:t>
            </a:r>
          </a:p>
        </p:txBody>
      </p:sp>
      <p:sp>
        <p:nvSpPr>
          <p:cNvPr id="21" name="Textfeld 10"/>
          <p:cNvSpPr txBox="1"/>
          <p:nvPr/>
        </p:nvSpPr>
        <p:spPr>
          <a:xfrm>
            <a:off x="1328514" y="1042953"/>
            <a:ext cx="2377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Natürliche Streuung</a:t>
            </a:r>
          </a:p>
          <a:p>
            <a:pPr algn="ctr"/>
            <a:r>
              <a:rPr lang="de-DE" dirty="0" smtClean="0"/>
              <a:t>während der Alterung</a:t>
            </a:r>
          </a:p>
        </p:txBody>
      </p:sp>
      <p:pic>
        <p:nvPicPr>
          <p:cNvPr id="2052" name="Picture 4" descr="D:\Dissertation_H_Laufwerk\_Doktorarbeit\Presentations\DissVortrag\matlab\massenalterung\figs\cap_verlu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39" y="1689284"/>
            <a:ext cx="3608388" cy="217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feld 9"/>
          <p:cNvSpPr txBox="1"/>
          <p:nvPr/>
        </p:nvSpPr>
        <p:spPr>
          <a:xfrm rot="16200000">
            <a:off x="3382299" y="2393785"/>
            <a:ext cx="1596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>
                <a:solidFill>
                  <a:schemeClr val="bg1">
                    <a:lumMod val="50000"/>
                  </a:schemeClr>
                </a:solidFill>
              </a:rPr>
              <a:t>Journal </a:t>
            </a:r>
            <a:r>
              <a:rPr lang="de-DE" sz="800" dirty="0" err="1" smtClean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de-DE" sz="800" dirty="0" smtClean="0">
                <a:solidFill>
                  <a:schemeClr val="bg1">
                    <a:lumMod val="50000"/>
                  </a:schemeClr>
                </a:solidFill>
              </a:rPr>
              <a:t> Power </a:t>
            </a:r>
            <a:r>
              <a:rPr lang="de-DE" sz="800" dirty="0" err="1" smtClean="0">
                <a:solidFill>
                  <a:schemeClr val="bg1">
                    <a:lumMod val="50000"/>
                  </a:schemeClr>
                </a:solidFill>
              </a:rPr>
              <a:t>Sources</a:t>
            </a:r>
            <a:r>
              <a:rPr lang="de-DE" sz="800" dirty="0" smtClean="0">
                <a:solidFill>
                  <a:schemeClr val="bg1">
                    <a:lumMod val="50000"/>
                  </a:schemeClr>
                </a:solidFill>
              </a:rPr>
              <a:t> 247.</a:t>
            </a:r>
          </a:p>
          <a:p>
            <a:r>
              <a:rPr lang="de-DE" sz="800" dirty="0" smtClean="0">
                <a:solidFill>
                  <a:schemeClr val="bg1">
                    <a:lumMod val="50000"/>
                  </a:schemeClr>
                </a:solidFill>
              </a:rPr>
              <a:t>Feb. 2014. S. 332-338.</a:t>
            </a:r>
            <a:endParaRPr lang="de-DE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D:\Dissertation_H_Laufwerk\_Doktorarbeit\Presentations\DissVortrag\matlab\massenalterung\figs\streuu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39" y="4101301"/>
            <a:ext cx="3608388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feld 10"/>
          <p:cNvSpPr txBox="1"/>
          <p:nvPr/>
        </p:nvSpPr>
        <p:spPr>
          <a:xfrm>
            <a:off x="5841366" y="1042951"/>
            <a:ext cx="2185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Streuung wegen</a:t>
            </a:r>
          </a:p>
          <a:p>
            <a:pPr algn="ctr"/>
            <a:r>
              <a:rPr lang="de-DE" dirty="0" smtClean="0"/>
              <a:t>Temperaturgradient</a:t>
            </a: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374" y="1689284"/>
            <a:ext cx="4030662" cy="4058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feld 23"/>
          <p:cNvSpPr txBox="1"/>
          <p:nvPr/>
        </p:nvSpPr>
        <p:spPr>
          <a:xfrm>
            <a:off x="5703694" y="4361189"/>
            <a:ext cx="1113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1p24s</a:t>
            </a:r>
          </a:p>
          <a:p>
            <a:r>
              <a:rPr lang="el-GR" dirty="0" smtClean="0"/>
              <a:t>∆</a:t>
            </a:r>
            <a:r>
              <a:rPr lang="de-DE" dirty="0" smtClean="0"/>
              <a:t>T = 9°C</a:t>
            </a:r>
          </a:p>
        </p:txBody>
      </p:sp>
      <p:sp>
        <p:nvSpPr>
          <p:cNvPr id="14" name="Textfeld 9"/>
          <p:cNvSpPr txBox="1"/>
          <p:nvPr/>
        </p:nvSpPr>
        <p:spPr>
          <a:xfrm rot="16200000">
            <a:off x="7711136" y="4151628"/>
            <a:ext cx="19511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>
                <a:solidFill>
                  <a:schemeClr val="bg1">
                    <a:lumMod val="50000"/>
                  </a:schemeClr>
                </a:solidFill>
              </a:rPr>
              <a:t>Lehner, S. </a:t>
            </a:r>
            <a:r>
              <a:rPr lang="de-DE" sz="800" dirty="0" err="1" smtClean="0">
                <a:solidFill>
                  <a:schemeClr val="bg1">
                    <a:lumMod val="50000"/>
                  </a:schemeClr>
                </a:solidFill>
              </a:rPr>
              <a:t>Diss</a:t>
            </a:r>
            <a:r>
              <a:rPr lang="de-DE" sz="800" dirty="0" smtClean="0">
                <a:solidFill>
                  <a:schemeClr val="bg1">
                    <a:lumMod val="50000"/>
                  </a:schemeClr>
                </a:solidFill>
              </a:rPr>
              <a:t>. RWTH Aachen. 2017.</a:t>
            </a:r>
            <a:endParaRPr lang="de-DE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50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Zellaufbau und Alterungsmechanismen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de-DE" smtClean="0"/>
              <a:t>30.06.2017</a:t>
            </a:r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Brühl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E63C-D794-4429-8564-635E6253AC5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1334926" y="1575240"/>
            <a:ext cx="1436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/>
              <a:t>Kathode </a:t>
            </a:r>
          </a:p>
          <a:p>
            <a:pPr algn="ctr"/>
            <a:r>
              <a:rPr lang="de-DE" sz="1600" b="1" dirty="0" smtClean="0"/>
              <a:t>(z.B. LiCoO</a:t>
            </a:r>
            <a:r>
              <a:rPr lang="de-DE" sz="1600" b="1" baseline="-25000" dirty="0" smtClean="0"/>
              <a:t>2</a:t>
            </a:r>
            <a:r>
              <a:rPr lang="de-DE" sz="1600" b="1" dirty="0" smtClean="0"/>
              <a:t>)</a:t>
            </a:r>
            <a:endParaRPr lang="de-DE" sz="16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6224617" y="1575240"/>
            <a:ext cx="878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/>
              <a:t>Anode </a:t>
            </a:r>
          </a:p>
          <a:p>
            <a:pPr algn="ctr"/>
            <a:r>
              <a:rPr lang="de-DE" sz="1600" b="1" dirty="0" smtClean="0"/>
              <a:t>(Grafit)</a:t>
            </a:r>
            <a:endParaRPr lang="de-DE" sz="16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4006379" y="2747041"/>
            <a:ext cx="1141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/>
              <a:t>Separator</a:t>
            </a:r>
          </a:p>
        </p:txBody>
      </p:sp>
      <p:sp>
        <p:nvSpPr>
          <p:cNvPr id="11" name="Textfeld 9"/>
          <p:cNvSpPr txBox="1"/>
          <p:nvPr/>
        </p:nvSpPr>
        <p:spPr>
          <a:xfrm rot="16200000">
            <a:off x="2251523" y="1884921"/>
            <a:ext cx="1188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 smtClean="0">
                <a:solidFill>
                  <a:schemeClr val="bg1">
                    <a:lumMod val="50000"/>
                  </a:schemeClr>
                </a:solidFill>
              </a:rPr>
              <a:t>Käbitz</a:t>
            </a:r>
            <a:r>
              <a:rPr lang="de-DE" sz="800" dirty="0" smtClean="0">
                <a:solidFill>
                  <a:schemeClr val="bg1">
                    <a:lumMod val="50000"/>
                  </a:schemeClr>
                </a:solidFill>
              </a:rPr>
              <a:t>, S. </a:t>
            </a:r>
            <a:r>
              <a:rPr lang="de-DE" sz="800" dirty="0" err="1" smtClean="0">
                <a:solidFill>
                  <a:schemeClr val="bg1">
                    <a:lumMod val="50000"/>
                  </a:schemeClr>
                </a:solidFill>
              </a:rPr>
              <a:t>Diss</a:t>
            </a:r>
            <a:r>
              <a:rPr lang="de-DE" sz="8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  <a:p>
            <a:r>
              <a:rPr lang="de-DE" sz="800" dirty="0" smtClean="0">
                <a:solidFill>
                  <a:schemeClr val="bg1">
                    <a:lumMod val="50000"/>
                  </a:schemeClr>
                </a:solidFill>
              </a:rPr>
              <a:t>RWTH Aachen. 2016.</a:t>
            </a:r>
            <a:endParaRPr lang="de-DE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88"/>
          <a:stretch/>
        </p:blipFill>
        <p:spPr>
          <a:xfrm>
            <a:off x="6091918" y="2680366"/>
            <a:ext cx="2485789" cy="3498400"/>
          </a:xfrm>
        </p:spPr>
      </p:pic>
      <p:sp>
        <p:nvSpPr>
          <p:cNvPr id="8" name="Rechteck 7"/>
          <p:cNvSpPr/>
          <p:nvPr/>
        </p:nvSpPr>
        <p:spPr>
          <a:xfrm>
            <a:off x="8180615" y="3700479"/>
            <a:ext cx="955221" cy="248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00" dirty="0" err="1" smtClean="0">
                <a:solidFill>
                  <a:schemeClr val="tx1"/>
                </a:solidFill>
              </a:rPr>
              <a:t>Donor</a:t>
            </a:r>
            <a:r>
              <a:rPr lang="de-DE" sz="900" dirty="0" smtClean="0">
                <a:solidFill>
                  <a:schemeClr val="tx1"/>
                </a:solidFill>
              </a:rPr>
              <a:t> Solvent</a:t>
            </a:r>
          </a:p>
        </p:txBody>
      </p:sp>
      <p:pic>
        <p:nvPicPr>
          <p:cNvPr id="2051" name="Picture 3" descr="D:\Dissertation_H_Laufwerk\_Doktorarbeit\Presentations\DissVortrag\Bilder\Alterungsmechanismen_Kathod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30" y="3153631"/>
            <a:ext cx="4272978" cy="276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feld 9"/>
          <p:cNvSpPr txBox="1"/>
          <p:nvPr/>
        </p:nvSpPr>
        <p:spPr>
          <a:xfrm>
            <a:off x="304230" y="5919107"/>
            <a:ext cx="26917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>
                <a:solidFill>
                  <a:schemeClr val="bg1">
                    <a:lumMod val="50000"/>
                  </a:schemeClr>
                </a:solidFill>
              </a:rPr>
              <a:t>Journal </a:t>
            </a:r>
            <a:r>
              <a:rPr lang="de-DE" sz="800" dirty="0" err="1" smtClean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de-DE" sz="800" dirty="0" smtClean="0">
                <a:solidFill>
                  <a:schemeClr val="bg1">
                    <a:lumMod val="50000"/>
                  </a:schemeClr>
                </a:solidFill>
              </a:rPr>
              <a:t> Power </a:t>
            </a:r>
            <a:r>
              <a:rPr lang="de-DE" sz="800" dirty="0" err="1" smtClean="0">
                <a:solidFill>
                  <a:schemeClr val="bg1">
                    <a:lumMod val="50000"/>
                  </a:schemeClr>
                </a:solidFill>
              </a:rPr>
              <a:t>Sources</a:t>
            </a:r>
            <a:r>
              <a:rPr lang="de-DE" sz="800" dirty="0" smtClean="0">
                <a:solidFill>
                  <a:schemeClr val="bg1">
                    <a:lumMod val="50000"/>
                  </a:schemeClr>
                </a:solidFill>
              </a:rPr>
              <a:t> 147. Sep. 2005. S. 269-281.</a:t>
            </a:r>
            <a:endParaRPr lang="de-DE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06" y="818956"/>
            <a:ext cx="3222353" cy="1959104"/>
          </a:xfrm>
          <a:prstGeom prst="rect">
            <a:avLst/>
          </a:prstGeom>
        </p:spPr>
      </p:pic>
      <p:sp>
        <p:nvSpPr>
          <p:cNvPr id="18" name="Textfeld 9"/>
          <p:cNvSpPr txBox="1"/>
          <p:nvPr/>
        </p:nvSpPr>
        <p:spPr>
          <a:xfrm>
            <a:off x="4619051" y="2239200"/>
            <a:ext cx="787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/>
              <a:t>Laden</a:t>
            </a:r>
          </a:p>
        </p:txBody>
      </p:sp>
      <p:sp>
        <p:nvSpPr>
          <p:cNvPr id="19" name="Textfeld 9"/>
          <p:cNvSpPr txBox="1"/>
          <p:nvPr/>
        </p:nvSpPr>
        <p:spPr>
          <a:xfrm>
            <a:off x="3757741" y="1835053"/>
            <a:ext cx="1050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/>
              <a:t>Entladen</a:t>
            </a:r>
          </a:p>
        </p:txBody>
      </p:sp>
      <p:sp>
        <p:nvSpPr>
          <p:cNvPr id="20" name="Textfeld 9"/>
          <p:cNvSpPr txBox="1"/>
          <p:nvPr/>
        </p:nvSpPr>
        <p:spPr>
          <a:xfrm>
            <a:off x="4565190" y="1290847"/>
            <a:ext cx="447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/>
              <a:t>Li</a:t>
            </a:r>
            <a:r>
              <a:rPr lang="de-DE" sz="1600" b="1" baseline="30000" dirty="0" smtClean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72731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Passives </a:t>
            </a:r>
            <a:r>
              <a:rPr lang="de-DE" dirty="0" err="1" smtClean="0"/>
              <a:t>Balancing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de-DE" smtClean="0"/>
              <a:t>30.06.2017</a:t>
            </a:r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Brühl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E63C-D794-4429-8564-635E6253AC5C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408" y="3169096"/>
            <a:ext cx="4317998" cy="11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/>
          <p:nvPr/>
        </p:nvSpPr>
        <p:spPr>
          <a:xfrm>
            <a:off x="2550692" y="2428894"/>
            <a:ext cx="498784" cy="84772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2799540" y="1454962"/>
            <a:ext cx="0" cy="396240"/>
          </a:xfrm>
          <a:prstGeom prst="straightConnector1">
            <a:avLst/>
          </a:prstGeom>
          <a:ln w="571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1739376" y="1419706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2"/>
                </a:solidFill>
              </a:rPr>
              <a:t>Ladung</a:t>
            </a:r>
            <a:endParaRPr lang="de-DE" dirty="0">
              <a:solidFill>
                <a:schemeClr val="tx2"/>
              </a:solidFill>
            </a:endParaRPr>
          </a:p>
        </p:txBody>
      </p:sp>
      <p:cxnSp>
        <p:nvCxnSpPr>
          <p:cNvPr id="25" name="Gerade Verbindung mit Pfeil 24"/>
          <p:cNvCxnSpPr/>
          <p:nvPr/>
        </p:nvCxnSpPr>
        <p:spPr>
          <a:xfrm flipH="1">
            <a:off x="2195014" y="3728721"/>
            <a:ext cx="2546" cy="975551"/>
          </a:xfrm>
          <a:prstGeom prst="straightConnector1">
            <a:avLst/>
          </a:prstGeom>
          <a:ln w="571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>
            <a:off x="2173788" y="3728721"/>
            <a:ext cx="443706" cy="0"/>
          </a:xfrm>
          <a:prstGeom prst="line">
            <a:avLst/>
          </a:prstGeom>
          <a:ln w="571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hteck 26"/>
          <p:cNvSpPr/>
          <p:nvPr/>
        </p:nvSpPr>
        <p:spPr>
          <a:xfrm>
            <a:off x="2550692" y="2719830"/>
            <a:ext cx="498784" cy="556788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55" name="Rechteck 54"/>
          <p:cNvSpPr/>
          <p:nvPr/>
        </p:nvSpPr>
        <p:spPr>
          <a:xfrm>
            <a:off x="2550692" y="2428894"/>
            <a:ext cx="498784" cy="290936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16605" y="3169096"/>
            <a:ext cx="4317998" cy="11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Rechteck 56"/>
          <p:cNvSpPr/>
          <p:nvPr/>
        </p:nvSpPr>
        <p:spPr>
          <a:xfrm>
            <a:off x="6200889" y="2428894"/>
            <a:ext cx="498784" cy="84772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58" name="Rechteck 57"/>
          <p:cNvSpPr/>
          <p:nvPr/>
        </p:nvSpPr>
        <p:spPr>
          <a:xfrm>
            <a:off x="6200889" y="4342636"/>
            <a:ext cx="498784" cy="55678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59" name="Rechteck 58"/>
          <p:cNvSpPr/>
          <p:nvPr/>
        </p:nvSpPr>
        <p:spPr>
          <a:xfrm>
            <a:off x="6200278" y="4342636"/>
            <a:ext cx="498784" cy="556788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cxnSp>
        <p:nvCxnSpPr>
          <p:cNvPr id="60" name="Gerade Verbindung mit Pfeil 59"/>
          <p:cNvCxnSpPr/>
          <p:nvPr/>
        </p:nvCxnSpPr>
        <p:spPr>
          <a:xfrm rot="10800000">
            <a:off x="6449670" y="1454962"/>
            <a:ext cx="0" cy="396240"/>
          </a:xfrm>
          <a:prstGeom prst="straightConnector1">
            <a:avLst/>
          </a:prstGeom>
          <a:ln w="571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feld 60"/>
          <p:cNvSpPr txBox="1"/>
          <p:nvPr/>
        </p:nvSpPr>
        <p:spPr>
          <a:xfrm>
            <a:off x="5120200" y="1418415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2"/>
                </a:solidFill>
              </a:rPr>
              <a:t>Entladung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64" name="Rechteck 63"/>
          <p:cNvSpPr/>
          <p:nvPr/>
        </p:nvSpPr>
        <p:spPr>
          <a:xfrm>
            <a:off x="6200889" y="2428894"/>
            <a:ext cx="498784" cy="556788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65" name="Rechteck 64"/>
          <p:cNvSpPr/>
          <p:nvPr/>
        </p:nvSpPr>
        <p:spPr>
          <a:xfrm>
            <a:off x="6200278" y="2985682"/>
            <a:ext cx="498784" cy="290936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6846322" y="2339351"/>
            <a:ext cx="142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2"/>
                </a:solidFill>
              </a:rPr>
              <a:t>Ungenutzte </a:t>
            </a:r>
          </a:p>
          <a:p>
            <a:r>
              <a:rPr lang="de-DE" dirty="0" smtClean="0">
                <a:solidFill>
                  <a:schemeClr val="tx2"/>
                </a:solidFill>
              </a:rPr>
              <a:t>Kapazität!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28" name="Rechteck 7"/>
          <p:cNvSpPr/>
          <p:nvPr/>
        </p:nvSpPr>
        <p:spPr>
          <a:xfrm>
            <a:off x="2550692" y="4202352"/>
            <a:ext cx="498784" cy="84772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29" name="Rechteck 26"/>
          <p:cNvSpPr/>
          <p:nvPr/>
        </p:nvSpPr>
        <p:spPr>
          <a:xfrm>
            <a:off x="2550692" y="4202352"/>
            <a:ext cx="498784" cy="556788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30" name="Rechteck 54"/>
          <p:cNvSpPr/>
          <p:nvPr/>
        </p:nvSpPr>
        <p:spPr>
          <a:xfrm>
            <a:off x="2550692" y="4759140"/>
            <a:ext cx="498784" cy="290936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7" name="Curved Left Arrow 6"/>
          <p:cNvSpPr/>
          <p:nvPr/>
        </p:nvSpPr>
        <p:spPr>
          <a:xfrm>
            <a:off x="6846322" y="2985682"/>
            <a:ext cx="903853" cy="1843493"/>
          </a:xfrm>
          <a:prstGeom prst="curvedLeftArrow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7575" y="971829"/>
            <a:ext cx="1843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SOC Ausgleich</a:t>
            </a:r>
            <a:endParaRPr lang="de-DE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66706" y="971829"/>
            <a:ext cx="3292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∆C Ausgleich nicht möglich!</a:t>
            </a:r>
            <a:endParaRPr lang="de-DE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627354" y="4112809"/>
            <a:ext cx="1197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Aktives</a:t>
            </a:r>
          </a:p>
          <a:p>
            <a:pPr algn="ctr"/>
            <a:r>
              <a:rPr lang="de-DE" dirty="0" err="1" smtClean="0"/>
              <a:t>Balancing</a:t>
            </a:r>
            <a:endParaRPr lang="de-DE" dirty="0"/>
          </a:p>
        </p:txBody>
      </p:sp>
      <p:grpSp>
        <p:nvGrpSpPr>
          <p:cNvPr id="17" name="Group 16"/>
          <p:cNvGrpSpPr/>
          <p:nvPr/>
        </p:nvGrpSpPr>
        <p:grpSpPr>
          <a:xfrm>
            <a:off x="3103880" y="2428894"/>
            <a:ext cx="3239732" cy="2621182"/>
            <a:chOff x="3103880" y="2428894"/>
            <a:chExt cx="3239732" cy="2621182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103880" y="3276618"/>
              <a:ext cx="3050678" cy="0"/>
            </a:xfrm>
            <a:prstGeom prst="line">
              <a:avLst/>
            </a:prstGeom>
            <a:ln w="28575">
              <a:solidFill>
                <a:schemeClr val="tx2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103880" y="2428894"/>
              <a:ext cx="3050678" cy="0"/>
            </a:xfrm>
            <a:prstGeom prst="line">
              <a:avLst/>
            </a:prstGeom>
            <a:ln w="28575">
              <a:solidFill>
                <a:schemeClr val="tx2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149600" y="5050076"/>
              <a:ext cx="3114040" cy="0"/>
            </a:xfrm>
            <a:prstGeom prst="line">
              <a:avLst/>
            </a:prstGeom>
            <a:ln w="28575">
              <a:solidFill>
                <a:schemeClr val="tx2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149600" y="4202352"/>
              <a:ext cx="3194012" cy="0"/>
            </a:xfrm>
            <a:prstGeom prst="line">
              <a:avLst/>
            </a:prstGeom>
            <a:ln w="28575">
              <a:solidFill>
                <a:schemeClr val="tx2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5028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9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2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/>
      <p:bldP spid="27" grpId="0" animBg="1"/>
      <p:bldP spid="55" grpId="0" animBg="1"/>
      <p:bldP spid="57" grpId="0" animBg="1"/>
      <p:bldP spid="58" grpId="0" animBg="1"/>
      <p:bldP spid="59" grpId="0" animBg="1"/>
      <p:bldP spid="59" grpId="1" animBg="1"/>
      <p:bldP spid="61" grpId="0"/>
      <p:bldP spid="64" grpId="0" animBg="1"/>
      <p:bldP spid="64" grpId="1" animBg="1"/>
      <p:bldP spid="65" grpId="0" animBg="1"/>
      <p:bldP spid="69" grpId="0"/>
      <p:bldP spid="28" grpId="0" animBg="1"/>
      <p:bldP spid="29" grpId="0" animBg="1"/>
      <p:bldP spid="30" grpId="0" animBg="1"/>
      <p:bldP spid="7" grpId="0" animBg="1"/>
      <p:bldP spid="9" grpId="0"/>
      <p:bldP spid="31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Prüfstand für den Alterungstest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de-DE" smtClean="0"/>
              <a:t>30.06.2017</a:t>
            </a:r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Brühl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E63C-D794-4429-8564-635E6253AC5C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11" name="Inhaltsplatzhalter 6"/>
          <p:cNvGraphicFramePr>
            <a:graphicFrameLocks/>
          </p:cNvGraphicFramePr>
          <p:nvPr>
            <p:extLst/>
          </p:nvPr>
        </p:nvGraphicFramePr>
        <p:xfrm>
          <a:off x="206976" y="2971452"/>
          <a:ext cx="371641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8209"/>
                <a:gridCol w="1858209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18650er Zelle von Samsung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Aktivmaterial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Graphit</a:t>
                      </a:r>
                      <a:r>
                        <a:rPr lang="de-DE" baseline="0" dirty="0" smtClean="0"/>
                        <a:t> | </a:t>
                      </a:r>
                      <a:r>
                        <a:rPr lang="de-DE" dirty="0" smtClean="0"/>
                        <a:t>NMC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Nennkapazität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1.5 Ah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Ladestrom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&lt;4 A (2.7C)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Entladestrom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&lt;18 A (12C)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/>
          </p:nvPr>
        </p:nvGraphicFramePr>
        <p:xfrm>
          <a:off x="4311422" y="2971452"/>
          <a:ext cx="412066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368"/>
                <a:gridCol w="1996294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Zelltester (</a:t>
                      </a:r>
                      <a:r>
                        <a:rPr lang="de-DE" dirty="0" err="1" smtClean="0"/>
                        <a:t>Digatron</a:t>
                      </a:r>
                      <a:r>
                        <a:rPr lang="de-DE" dirty="0" smtClean="0"/>
                        <a:t>)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Messspannung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 mV bis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dirty="0" smtClean="0"/>
                        <a:t>5 V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Stell- &amp; Messstrom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40 mA bis 20 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Abtastzeit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&gt;100 </a:t>
                      </a:r>
                      <a:r>
                        <a:rPr lang="de-DE" dirty="0" err="1" smtClean="0"/>
                        <a:t>ms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7" name="Picture 5" descr="D:\Dissertation_H_Laufwerk\_Doktorarbeit\Presentations\DissVortrag\matlab\Kalibrierung\Hist_MessSpannu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538" y="4578667"/>
            <a:ext cx="1627187" cy="145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Dissertation_H_Laufwerk\_Doktorarbeit\Presentations\DissVortrag\matlab\Kalibrierung\Hist_MessStr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704" y="4585515"/>
            <a:ext cx="1627188" cy="145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D:\Dissertation_H_Laufwerk\_Doktorarbeit\Presentations\DissVortrag\Bilder\Pruefstand_compressed.jpg"/>
          <p:cNvPicPr>
            <a:picLocks noChangeAspect="1" noChangeArrowheads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9" b="20932"/>
          <a:stretch/>
        </p:blipFill>
        <p:spPr bwMode="auto">
          <a:xfrm>
            <a:off x="1" y="819249"/>
            <a:ext cx="9144000" cy="192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Inhaltsplatzhalter 6"/>
          <p:cNvGraphicFramePr>
            <a:graphicFrameLocks/>
          </p:cNvGraphicFramePr>
          <p:nvPr>
            <p:extLst/>
          </p:nvPr>
        </p:nvGraphicFramePr>
        <p:xfrm>
          <a:off x="206976" y="4917122"/>
          <a:ext cx="371641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8209"/>
                <a:gridCol w="1858209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Temperaturkammer (Binder)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Temperatur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35 °C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Abweichung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±1 K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085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Beeinflussung der Zellalterung </a:t>
            </a:r>
            <a:br>
              <a:rPr lang="de-DE" dirty="0" smtClean="0"/>
            </a:br>
            <a:r>
              <a:rPr lang="de-DE" dirty="0" smtClean="0"/>
              <a:t>zur Zellstreuungsreduktion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de-DE" smtClean="0"/>
              <a:t>30.06.2017</a:t>
            </a:r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Brühl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E63C-D794-4429-8564-635E6253AC5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2" name="TextBox 90"/>
          <p:cNvSpPr txBox="1"/>
          <p:nvPr/>
        </p:nvSpPr>
        <p:spPr>
          <a:xfrm>
            <a:off x="2517612" y="1165656"/>
            <a:ext cx="2048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tx2"/>
                </a:solidFill>
              </a:rPr>
              <a:t>Referenztest</a:t>
            </a:r>
          </a:p>
          <a:p>
            <a:pPr algn="ctr"/>
            <a:r>
              <a:rPr lang="de-DE" b="1" dirty="0" smtClean="0">
                <a:solidFill>
                  <a:schemeClr val="tx2"/>
                </a:solidFill>
              </a:rPr>
              <a:t>ohne Anpassung</a:t>
            </a:r>
            <a:endParaRPr lang="de-DE" b="1" dirty="0">
              <a:solidFill>
                <a:schemeClr val="tx2"/>
              </a:solidFill>
            </a:endParaRPr>
          </a:p>
        </p:txBody>
      </p:sp>
      <p:sp>
        <p:nvSpPr>
          <p:cNvPr id="13" name="TextBox 91"/>
          <p:cNvSpPr txBox="1"/>
          <p:nvPr/>
        </p:nvSpPr>
        <p:spPr>
          <a:xfrm>
            <a:off x="2776209" y="1924563"/>
            <a:ext cx="1531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FF0000"/>
                </a:solidFill>
              </a:rPr>
              <a:t>DOD- und I- </a:t>
            </a:r>
          </a:p>
          <a:p>
            <a:pPr algn="ctr"/>
            <a:r>
              <a:rPr lang="de-DE" b="1" dirty="0" smtClean="0">
                <a:solidFill>
                  <a:srgbClr val="FF0000"/>
                </a:solidFill>
              </a:rPr>
              <a:t>Anpassung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4" name="TextBox 92"/>
          <p:cNvSpPr txBox="1"/>
          <p:nvPr/>
        </p:nvSpPr>
        <p:spPr>
          <a:xfrm>
            <a:off x="2821093" y="2751542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accent3">
                    <a:lumMod val="75000"/>
                  </a:schemeClr>
                </a:solidFill>
              </a:rPr>
              <a:t>∆U-Fenster</a:t>
            </a:r>
          </a:p>
          <a:p>
            <a:pPr algn="ctr"/>
            <a:r>
              <a:rPr lang="de-DE" b="1" dirty="0" smtClean="0">
                <a:solidFill>
                  <a:schemeClr val="accent3">
                    <a:lumMod val="75000"/>
                  </a:schemeClr>
                </a:solidFill>
              </a:rPr>
              <a:t>Anpassung</a:t>
            </a:r>
            <a:endParaRPr lang="de-DE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1" name="Rectangle 219"/>
          <p:cNvSpPr/>
          <p:nvPr/>
        </p:nvSpPr>
        <p:spPr>
          <a:xfrm>
            <a:off x="7271734" y="1350734"/>
            <a:ext cx="578709" cy="2808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0.85</a:t>
            </a:r>
            <a:endParaRPr lang="de-DE" sz="1200" dirty="0"/>
          </a:p>
        </p:txBody>
      </p:sp>
      <p:sp>
        <p:nvSpPr>
          <p:cNvPr id="80" name="Rectangle 219"/>
          <p:cNvSpPr/>
          <p:nvPr/>
        </p:nvSpPr>
        <p:spPr>
          <a:xfrm>
            <a:off x="6243612" y="1345970"/>
            <a:ext cx="578709" cy="2903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0.85</a:t>
            </a:r>
            <a:endParaRPr lang="de-DE" sz="1200" dirty="0"/>
          </a:p>
        </p:txBody>
      </p:sp>
      <p:sp>
        <p:nvSpPr>
          <p:cNvPr id="79" name="Rectangle 219"/>
          <p:cNvSpPr/>
          <p:nvPr/>
        </p:nvSpPr>
        <p:spPr>
          <a:xfrm>
            <a:off x="5212001" y="1350734"/>
            <a:ext cx="578709" cy="285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0.85</a:t>
            </a:r>
            <a:endParaRPr lang="de-DE" sz="1200" dirty="0"/>
          </a:p>
        </p:txBody>
      </p:sp>
      <p:cxnSp>
        <p:nvCxnSpPr>
          <p:cNvPr id="16" name="Gerade Verbindung 31"/>
          <p:cNvCxnSpPr/>
          <p:nvPr/>
        </p:nvCxnSpPr>
        <p:spPr>
          <a:xfrm rot="5400000">
            <a:off x="7999139" y="1344866"/>
            <a:ext cx="0" cy="29489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29"/>
          <p:cNvSpPr/>
          <p:nvPr/>
        </p:nvSpPr>
        <p:spPr>
          <a:xfrm rot="5400000">
            <a:off x="7340294" y="1123679"/>
            <a:ext cx="288032" cy="73568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Gerade Verbindung 31"/>
          <p:cNvCxnSpPr/>
          <p:nvPr/>
        </p:nvCxnSpPr>
        <p:spPr>
          <a:xfrm rot="5400000">
            <a:off x="6969017" y="1344867"/>
            <a:ext cx="0" cy="29489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29"/>
          <p:cNvSpPr/>
          <p:nvPr/>
        </p:nvSpPr>
        <p:spPr>
          <a:xfrm rot="5400000">
            <a:off x="6307517" y="1124474"/>
            <a:ext cx="288032" cy="73568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0" name="Gerade Verbindung 31"/>
          <p:cNvCxnSpPr/>
          <p:nvPr/>
        </p:nvCxnSpPr>
        <p:spPr>
          <a:xfrm rot="5400000">
            <a:off x="5936407" y="1343357"/>
            <a:ext cx="0" cy="29489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 29"/>
          <p:cNvSpPr/>
          <p:nvPr/>
        </p:nvSpPr>
        <p:spPr>
          <a:xfrm rot="5400000">
            <a:off x="5277099" y="1124474"/>
            <a:ext cx="288032" cy="73568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2" name="Gerade Verbindung 33"/>
          <p:cNvCxnSpPr/>
          <p:nvPr/>
        </p:nvCxnSpPr>
        <p:spPr>
          <a:xfrm rot="5400000">
            <a:off x="4903630" y="1344944"/>
            <a:ext cx="0" cy="29489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219"/>
          <p:cNvSpPr/>
          <p:nvPr/>
        </p:nvSpPr>
        <p:spPr>
          <a:xfrm>
            <a:off x="6241422" y="2105747"/>
            <a:ext cx="578709" cy="2863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0.85</a:t>
            </a:r>
            <a:endParaRPr lang="de-DE" sz="1200" dirty="0"/>
          </a:p>
        </p:txBody>
      </p:sp>
      <p:sp>
        <p:nvSpPr>
          <p:cNvPr id="40" name="Rectangle 220"/>
          <p:cNvSpPr/>
          <p:nvPr/>
        </p:nvSpPr>
        <p:spPr>
          <a:xfrm>
            <a:off x="7350396" y="2103844"/>
            <a:ext cx="500787" cy="2882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0.7</a:t>
            </a:r>
            <a:endParaRPr lang="de-DE" sz="1200" dirty="0"/>
          </a:p>
        </p:txBody>
      </p:sp>
      <p:sp>
        <p:nvSpPr>
          <p:cNvPr id="41" name="Rectangle 221"/>
          <p:cNvSpPr/>
          <p:nvPr/>
        </p:nvSpPr>
        <p:spPr>
          <a:xfrm>
            <a:off x="5053742" y="2107283"/>
            <a:ext cx="745039" cy="2848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1.0</a:t>
            </a:r>
            <a:endParaRPr lang="de-DE" sz="1200" dirty="0"/>
          </a:p>
        </p:txBody>
      </p:sp>
      <p:cxnSp>
        <p:nvCxnSpPr>
          <p:cNvPr id="43" name="Gerade Verbindung 31"/>
          <p:cNvCxnSpPr/>
          <p:nvPr/>
        </p:nvCxnSpPr>
        <p:spPr>
          <a:xfrm rot="5400000">
            <a:off x="7999139" y="2100673"/>
            <a:ext cx="0" cy="29489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hteck 29"/>
          <p:cNvSpPr/>
          <p:nvPr/>
        </p:nvSpPr>
        <p:spPr>
          <a:xfrm rot="5400000">
            <a:off x="7340294" y="1879486"/>
            <a:ext cx="288032" cy="73568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5" name="Gerade Verbindung 31"/>
          <p:cNvCxnSpPr/>
          <p:nvPr/>
        </p:nvCxnSpPr>
        <p:spPr>
          <a:xfrm rot="5400000">
            <a:off x="6969017" y="2100674"/>
            <a:ext cx="0" cy="29489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hteck 29"/>
          <p:cNvSpPr/>
          <p:nvPr/>
        </p:nvSpPr>
        <p:spPr>
          <a:xfrm rot="5400000">
            <a:off x="6307517" y="1880281"/>
            <a:ext cx="288032" cy="73568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7" name="Gerade Verbindung 31"/>
          <p:cNvCxnSpPr/>
          <p:nvPr/>
        </p:nvCxnSpPr>
        <p:spPr>
          <a:xfrm rot="5400000">
            <a:off x="5936407" y="2099164"/>
            <a:ext cx="0" cy="29489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hteck 29"/>
          <p:cNvSpPr/>
          <p:nvPr/>
        </p:nvSpPr>
        <p:spPr>
          <a:xfrm rot="5400000">
            <a:off x="5277099" y="1880281"/>
            <a:ext cx="288032" cy="73568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9" name="Gerade Verbindung 33"/>
          <p:cNvCxnSpPr/>
          <p:nvPr/>
        </p:nvCxnSpPr>
        <p:spPr>
          <a:xfrm rot="5400000">
            <a:off x="4903630" y="2100751"/>
            <a:ext cx="0" cy="29489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219"/>
          <p:cNvSpPr/>
          <p:nvPr/>
        </p:nvSpPr>
        <p:spPr>
          <a:xfrm>
            <a:off x="5216762" y="2936222"/>
            <a:ext cx="578709" cy="284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0.85</a:t>
            </a:r>
            <a:endParaRPr lang="de-DE" sz="1200" dirty="0"/>
          </a:p>
        </p:txBody>
      </p:sp>
      <p:sp>
        <p:nvSpPr>
          <p:cNvPr id="86" name="Rectangle 219"/>
          <p:cNvSpPr/>
          <p:nvPr/>
        </p:nvSpPr>
        <p:spPr>
          <a:xfrm>
            <a:off x="6162178" y="2934636"/>
            <a:ext cx="578709" cy="285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0.85</a:t>
            </a:r>
            <a:endParaRPr lang="de-DE" sz="1200" dirty="0"/>
          </a:p>
        </p:txBody>
      </p:sp>
      <p:sp>
        <p:nvSpPr>
          <p:cNvPr id="85" name="Rectangle 219"/>
          <p:cNvSpPr/>
          <p:nvPr/>
        </p:nvSpPr>
        <p:spPr>
          <a:xfrm>
            <a:off x="7116466" y="2934636"/>
            <a:ext cx="578709" cy="2808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0.85</a:t>
            </a:r>
            <a:endParaRPr lang="de-DE" sz="1200" dirty="0"/>
          </a:p>
        </p:txBody>
      </p:sp>
      <p:cxnSp>
        <p:nvCxnSpPr>
          <p:cNvPr id="64" name="Gerade Verbindung 31"/>
          <p:cNvCxnSpPr/>
          <p:nvPr/>
        </p:nvCxnSpPr>
        <p:spPr>
          <a:xfrm rot="5400000">
            <a:off x="7999139" y="2928768"/>
            <a:ext cx="0" cy="29489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hteck 29"/>
          <p:cNvSpPr/>
          <p:nvPr/>
        </p:nvSpPr>
        <p:spPr>
          <a:xfrm rot="5400000">
            <a:off x="7340294" y="2707581"/>
            <a:ext cx="288032" cy="73568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6" name="Gerade Verbindung 31"/>
          <p:cNvCxnSpPr/>
          <p:nvPr/>
        </p:nvCxnSpPr>
        <p:spPr>
          <a:xfrm rot="5400000">
            <a:off x="6969017" y="2928769"/>
            <a:ext cx="0" cy="29489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hteck 29"/>
          <p:cNvSpPr/>
          <p:nvPr/>
        </p:nvSpPr>
        <p:spPr>
          <a:xfrm rot="5400000">
            <a:off x="6307517" y="2708376"/>
            <a:ext cx="288032" cy="73568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8" name="Gerade Verbindung 31"/>
          <p:cNvCxnSpPr/>
          <p:nvPr/>
        </p:nvCxnSpPr>
        <p:spPr>
          <a:xfrm rot="5400000">
            <a:off x="5936407" y="2927259"/>
            <a:ext cx="0" cy="29489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hteck 29"/>
          <p:cNvSpPr/>
          <p:nvPr/>
        </p:nvSpPr>
        <p:spPr>
          <a:xfrm rot="5400000">
            <a:off x="5277099" y="2708376"/>
            <a:ext cx="288032" cy="73568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0" name="Gerade Verbindung 33"/>
          <p:cNvCxnSpPr/>
          <p:nvPr/>
        </p:nvCxnSpPr>
        <p:spPr>
          <a:xfrm rot="5400000">
            <a:off x="4903630" y="2928846"/>
            <a:ext cx="0" cy="29489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feld 88"/>
          <p:cNvSpPr txBox="1"/>
          <p:nvPr/>
        </p:nvSpPr>
        <p:spPr>
          <a:xfrm>
            <a:off x="4418187" y="2582265"/>
            <a:ext cx="1451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SOC: 0-100%</a:t>
            </a:r>
            <a:endParaRPr lang="de-DE" sz="1600" dirty="0"/>
          </a:p>
        </p:txBody>
      </p:sp>
      <p:sp>
        <p:nvSpPr>
          <p:cNvPr id="91" name="Textfeld 90"/>
          <p:cNvSpPr txBox="1"/>
          <p:nvPr/>
        </p:nvSpPr>
        <p:spPr>
          <a:xfrm>
            <a:off x="5167275" y="894298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gut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92" name="Textfeld 91"/>
          <p:cNvSpPr txBox="1"/>
          <p:nvPr/>
        </p:nvSpPr>
        <p:spPr>
          <a:xfrm>
            <a:off x="6969017" y="894298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accent3">
                    <a:lumMod val="75000"/>
                  </a:schemeClr>
                </a:solidFill>
              </a:rPr>
              <a:t>schlecht</a:t>
            </a:r>
            <a:endParaRPr lang="de-DE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3" name="Textfeld 92"/>
          <p:cNvSpPr txBox="1"/>
          <p:nvPr/>
        </p:nvSpPr>
        <p:spPr>
          <a:xfrm>
            <a:off x="6083278" y="894298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C000"/>
                </a:solidFill>
              </a:rPr>
              <a:t>mittel</a:t>
            </a:r>
            <a:endParaRPr lang="de-DE" b="1" dirty="0">
              <a:solidFill>
                <a:srgbClr val="FFC000"/>
              </a:solidFill>
            </a:endParaRPr>
          </a:p>
        </p:txBody>
      </p:sp>
      <p:sp>
        <p:nvSpPr>
          <p:cNvPr id="50" name="Rectangle 6"/>
          <p:cNvSpPr/>
          <p:nvPr/>
        </p:nvSpPr>
        <p:spPr>
          <a:xfrm>
            <a:off x="650100" y="1950405"/>
            <a:ext cx="87444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/>
              <a:t>CU</a:t>
            </a:r>
            <a:endParaRPr lang="de-DE" sz="2800" dirty="0"/>
          </a:p>
        </p:txBody>
      </p:sp>
      <p:sp>
        <p:nvSpPr>
          <p:cNvPr id="51" name="Rectangle 7"/>
          <p:cNvSpPr/>
          <p:nvPr/>
        </p:nvSpPr>
        <p:spPr>
          <a:xfrm>
            <a:off x="650100" y="3166914"/>
            <a:ext cx="87444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/>
              <a:t>ZYK</a:t>
            </a:r>
            <a:endParaRPr lang="de-DE" sz="2800" dirty="0"/>
          </a:p>
        </p:txBody>
      </p:sp>
      <p:cxnSp>
        <p:nvCxnSpPr>
          <p:cNvPr id="52" name="Straight Arrow Connector 9"/>
          <p:cNvCxnSpPr>
            <a:stCxn id="50" idx="2"/>
            <a:endCxn id="51" idx="0"/>
          </p:cNvCxnSpPr>
          <p:nvPr/>
        </p:nvCxnSpPr>
        <p:spPr>
          <a:xfrm>
            <a:off x="1087320" y="2670485"/>
            <a:ext cx="0" cy="4964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14"/>
          <p:cNvCxnSpPr>
            <a:stCxn id="51" idx="3"/>
            <a:endCxn id="50" idx="3"/>
          </p:cNvCxnSpPr>
          <p:nvPr/>
        </p:nvCxnSpPr>
        <p:spPr>
          <a:xfrm flipV="1">
            <a:off x="1524540" y="2310445"/>
            <a:ext cx="12700" cy="1216509"/>
          </a:xfrm>
          <a:prstGeom prst="bentConnector3">
            <a:avLst>
              <a:gd name="adj1" fmla="val 3197008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16"/>
          <p:cNvCxnSpPr/>
          <p:nvPr/>
        </p:nvCxnSpPr>
        <p:spPr>
          <a:xfrm>
            <a:off x="1087320" y="3886994"/>
            <a:ext cx="0" cy="4964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17"/>
          <p:cNvSpPr/>
          <p:nvPr/>
        </p:nvSpPr>
        <p:spPr>
          <a:xfrm>
            <a:off x="650100" y="4383423"/>
            <a:ext cx="87444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/>
              <a:t>CU</a:t>
            </a:r>
            <a:endParaRPr lang="de-DE" sz="2800" dirty="0"/>
          </a:p>
        </p:txBody>
      </p:sp>
      <p:sp>
        <p:nvSpPr>
          <p:cNvPr id="56" name="Textfeld 55"/>
          <p:cNvSpPr txBox="1"/>
          <p:nvPr/>
        </p:nvSpPr>
        <p:spPr>
          <a:xfrm>
            <a:off x="8100868" y="1308868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1p8s</a:t>
            </a:r>
            <a:endParaRPr lang="de-DE" sz="1600" dirty="0"/>
          </a:p>
        </p:txBody>
      </p:sp>
      <p:pic>
        <p:nvPicPr>
          <p:cNvPr id="8" name="Picture 4" descr="D:\DissertationGit\Vortrag\matlab\Alterungstest\Vortest\vortest_UvsSO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97" y="3699096"/>
            <a:ext cx="2882900" cy="217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DissertationGit\Vortrag\matlab\Alterungstest\Vortest\vortest_er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132" y="3699096"/>
            <a:ext cx="2882900" cy="217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95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Check-Up-Test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de-DE" smtClean="0"/>
              <a:t>30.06.2017</a:t>
            </a:r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Brühl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E63C-D794-4429-8564-635E6253AC5C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75" y="2721328"/>
            <a:ext cx="1995507" cy="177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675" y="2729954"/>
            <a:ext cx="1956380" cy="177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590" y="2729954"/>
            <a:ext cx="1954667" cy="176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147" y="4870950"/>
            <a:ext cx="1091972" cy="61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883" y="1072702"/>
            <a:ext cx="6706960" cy="157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1759147" y="1196988"/>
            <a:ext cx="2843216" cy="925726"/>
          </a:xfrm>
          <a:prstGeom prst="rect">
            <a:avLst/>
          </a:prstGeom>
          <a:solidFill>
            <a:schemeClr val="bg2">
              <a:alpha val="1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4602363" y="1196988"/>
            <a:ext cx="1957384" cy="925726"/>
          </a:xfrm>
          <a:prstGeom prst="rect">
            <a:avLst/>
          </a:prstGeom>
          <a:solidFill>
            <a:schemeClr val="bg2">
              <a:alpha val="1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4691552"/>
            <a:ext cx="1609548" cy="975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097" y="4893247"/>
            <a:ext cx="192786" cy="144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072" y="5374506"/>
            <a:ext cx="192786" cy="144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102" y="4893247"/>
            <a:ext cx="192786" cy="144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19" y="5374506"/>
            <a:ext cx="192786" cy="144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7227138" y="4796265"/>
            <a:ext cx="707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Calibri" panose="020F0502020204030204" pitchFamily="34" charset="0"/>
              </a:rPr>
              <a:t>±1% C</a:t>
            </a:r>
            <a:r>
              <a:rPr lang="de-DE" sz="1400" baseline="-25000" dirty="0" smtClean="0">
                <a:latin typeface="Calibri" panose="020F0502020204030204" pitchFamily="34" charset="0"/>
              </a:rPr>
              <a:t>N</a:t>
            </a:r>
            <a:endParaRPr lang="de-DE" sz="1400" baseline="-25000" dirty="0">
              <a:latin typeface="Calibri" panose="020F0502020204030204" pitchFamily="34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6075883" y="4811653"/>
            <a:ext cx="1035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±</a:t>
            </a:r>
            <a:r>
              <a:rPr lang="de-DE" sz="1400" dirty="0" smtClean="0">
                <a:latin typeface="Calibri" panose="020F0502020204030204" pitchFamily="34" charset="0"/>
              </a:rPr>
              <a:t>11,3</a:t>
            </a:r>
            <a:r>
              <a:rPr lang="de-DE" sz="1400" dirty="0" smtClean="0"/>
              <a:t> </a:t>
            </a:r>
            <a:r>
              <a:rPr lang="de-DE" sz="1400" dirty="0" err="1" smtClean="0"/>
              <a:t>mAh</a:t>
            </a:r>
            <a:endParaRPr lang="de-DE" sz="1400" dirty="0"/>
          </a:p>
        </p:txBody>
      </p:sp>
      <p:sp>
        <p:nvSpPr>
          <p:cNvPr id="29" name="Textfeld 28"/>
          <p:cNvSpPr txBox="1"/>
          <p:nvPr/>
        </p:nvSpPr>
        <p:spPr>
          <a:xfrm>
            <a:off x="5449291" y="5292911"/>
            <a:ext cx="883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Calibri" panose="020F0502020204030204" pitchFamily="34" charset="0"/>
              </a:rPr>
              <a:t>±1,2 </a:t>
            </a:r>
            <a:r>
              <a:rPr lang="de-DE" sz="1400" dirty="0" err="1" smtClean="0">
                <a:latin typeface="Calibri" panose="020F0502020204030204" pitchFamily="34" charset="0"/>
              </a:rPr>
              <a:t>mAh</a:t>
            </a:r>
            <a:endParaRPr lang="de-DE" sz="1400" dirty="0">
              <a:latin typeface="Calibri" panose="020F0502020204030204" pitchFamily="34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6535923" y="5292910"/>
            <a:ext cx="843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Calibri" panose="020F0502020204030204" pitchFamily="34" charset="0"/>
              </a:rPr>
              <a:t>±0,1% C</a:t>
            </a:r>
            <a:r>
              <a:rPr lang="de-DE" sz="1400" baseline="-25000" dirty="0" smtClean="0">
                <a:latin typeface="Calibri" panose="020F0502020204030204" pitchFamily="34" charset="0"/>
              </a:rPr>
              <a:t>N</a:t>
            </a:r>
            <a:endParaRPr lang="de-DE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63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7" grpId="0"/>
      <p:bldP spid="28" grpId="0"/>
      <p:bldP spid="29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Check-Up-Test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de-DE" smtClean="0"/>
              <a:t>30.06.2017</a:t>
            </a:r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Brühl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E63C-D794-4429-8564-635E6253AC5C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883" y="1072702"/>
            <a:ext cx="6706960" cy="157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/>
          <p:nvPr/>
        </p:nvSpPr>
        <p:spPr>
          <a:xfrm flipH="1">
            <a:off x="6559746" y="1196988"/>
            <a:ext cx="1277967" cy="925726"/>
          </a:xfrm>
          <a:prstGeom prst="rect">
            <a:avLst/>
          </a:prstGeom>
          <a:solidFill>
            <a:schemeClr val="bg2">
              <a:alpha val="1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013" y="2821100"/>
            <a:ext cx="3110593" cy="177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165" y="2816679"/>
            <a:ext cx="3110593" cy="178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64" y="5092816"/>
            <a:ext cx="3053906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309" y="4713816"/>
            <a:ext cx="3040761" cy="130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190" y="5621454"/>
            <a:ext cx="192786" cy="144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 flipH="1">
            <a:off x="7541500" y="5509083"/>
            <a:ext cx="11228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±1 </a:t>
            </a:r>
            <a:r>
              <a:rPr lang="de-DE" sz="1600" dirty="0" err="1" smtClean="0"/>
              <a:t>mΩ</a:t>
            </a:r>
            <a:endParaRPr lang="de-DE" sz="1600" dirty="0"/>
          </a:p>
        </p:txBody>
      </p: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541" y="5621454"/>
            <a:ext cx="192786" cy="144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feld 6"/>
          <p:cNvSpPr txBox="1"/>
          <p:nvPr/>
        </p:nvSpPr>
        <p:spPr>
          <a:xfrm flipH="1">
            <a:off x="8500327" y="5509083"/>
            <a:ext cx="11228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±3%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59290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Verlauf der </a:t>
            </a:r>
            <a:r>
              <a:rPr lang="de-DE" dirty="0" smtClean="0"/>
              <a:t>Lade-Kapazitäten </a:t>
            </a:r>
            <a:r>
              <a:rPr lang="de-DE" dirty="0"/>
              <a:t>und </a:t>
            </a:r>
            <a:r>
              <a:rPr lang="de-DE" dirty="0" smtClean="0"/>
              <a:t>Entlade-Pulswiderstände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de-DE" smtClean="0"/>
              <a:t>30.06.2017</a:t>
            </a:r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Brühl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E63C-D794-4429-8564-635E6253AC5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5332377" y="1151235"/>
            <a:ext cx="3655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 smtClean="0"/>
              <a:t>Messunsicherheit: </a:t>
            </a:r>
            <a:r>
              <a:rPr lang="el-GR" dirty="0" smtClean="0"/>
              <a:t>σ</a:t>
            </a:r>
            <a:r>
              <a:rPr lang="de-DE" baseline="-25000" dirty="0" smtClean="0"/>
              <a:t>Q </a:t>
            </a:r>
            <a:r>
              <a:rPr lang="de-DE" dirty="0" smtClean="0"/>
              <a:t>≈ ±1.2 </a:t>
            </a:r>
            <a:r>
              <a:rPr lang="de-DE" dirty="0" err="1" smtClean="0"/>
              <a:t>mAh</a:t>
            </a:r>
            <a:endParaRPr lang="de-DE" dirty="0"/>
          </a:p>
          <a:p>
            <a:pPr algn="r"/>
            <a:r>
              <a:rPr lang="de-DE" dirty="0" smtClean="0"/>
              <a:t>Fehlergrenze: </a:t>
            </a:r>
            <a:r>
              <a:rPr lang="el-GR" dirty="0" smtClean="0"/>
              <a:t>ε</a:t>
            </a:r>
            <a:r>
              <a:rPr lang="de-DE" baseline="-25000" dirty="0" smtClean="0"/>
              <a:t>Q</a:t>
            </a:r>
            <a:r>
              <a:rPr lang="de-DE" dirty="0" smtClean="0"/>
              <a:t> </a:t>
            </a:r>
            <a:r>
              <a:rPr lang="de-DE" dirty="0"/>
              <a:t>≈ </a:t>
            </a:r>
            <a:r>
              <a:rPr lang="de-DE" dirty="0" smtClean="0"/>
              <a:t>±11,3 </a:t>
            </a:r>
            <a:r>
              <a:rPr lang="de-DE" dirty="0" err="1" smtClean="0"/>
              <a:t>mAh</a:t>
            </a:r>
            <a:endParaRPr lang="de-DE" baseline="-25000" dirty="0" smtClean="0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77" y="1151235"/>
            <a:ext cx="4569459" cy="382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73479" y="1469397"/>
            <a:ext cx="4684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 [°C]:    34.5                  35                    35.5</a:t>
            </a:r>
            <a:endParaRPr lang="de-DE" dirty="0"/>
          </a:p>
        </p:txBody>
      </p:sp>
      <p:sp>
        <p:nvSpPr>
          <p:cNvPr id="15" name="Rechteck 14"/>
          <p:cNvSpPr/>
          <p:nvPr/>
        </p:nvSpPr>
        <p:spPr>
          <a:xfrm>
            <a:off x="904691" y="1234787"/>
            <a:ext cx="822203" cy="20057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pic>
        <p:nvPicPr>
          <p:cNvPr id="16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61" y="1925227"/>
            <a:ext cx="252412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126" y="1925227"/>
            <a:ext cx="252412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719" y="1925227"/>
            <a:ext cx="252412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13" y="4051010"/>
            <a:ext cx="252412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126" y="4051010"/>
            <a:ext cx="252412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718" y="4051010"/>
            <a:ext cx="252412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116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507" y="201600"/>
            <a:ext cx="8568000" cy="543600"/>
          </a:xfrm>
        </p:spPr>
        <p:txBody>
          <a:bodyPr/>
          <a:lstStyle/>
          <a:p>
            <a:r>
              <a:rPr lang="de-DE" dirty="0" smtClean="0"/>
              <a:t>Mittelwertfreie Streuung der Kapazitäten </a:t>
            </a:r>
            <a:r>
              <a:rPr lang="de-DE" dirty="0"/>
              <a:t>(</a:t>
            </a:r>
            <a:r>
              <a:rPr lang="de-DE" dirty="0" err="1"/>
              <a:t>Dch</a:t>
            </a:r>
            <a:r>
              <a:rPr lang="de-DE" dirty="0"/>
              <a:t>/</a:t>
            </a:r>
            <a:r>
              <a:rPr lang="de-DE" dirty="0" err="1"/>
              <a:t>Cha</a:t>
            </a:r>
            <a:r>
              <a:rPr lang="de-DE" dirty="0"/>
              <a:t>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de-DE" smtClean="0"/>
              <a:t>30.06.2017</a:t>
            </a:r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Brühl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E63C-D794-4429-8564-635E6253AC5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4262052" y="917511"/>
            <a:ext cx="1077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DOD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1205831" y="917511"/>
            <a:ext cx="1077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Ref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7217514" y="917511"/>
            <a:ext cx="1077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∆U</a:t>
            </a:r>
            <a:endParaRPr lang="de-DE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291" y="1470531"/>
            <a:ext cx="287655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5" y="1470530"/>
            <a:ext cx="287655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022" y="1470529"/>
            <a:ext cx="287655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291" y="3870827"/>
            <a:ext cx="287655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5" y="3870827"/>
            <a:ext cx="287655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5" y="3870827"/>
            <a:ext cx="287655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832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Zunahme des Puls-Widerstands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de-DE" smtClean="0"/>
              <a:t>30.06.2017</a:t>
            </a:r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Brühl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E63C-D794-4429-8564-635E6253AC5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5575403" y="1151235"/>
            <a:ext cx="3289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 smtClean="0"/>
              <a:t>Messunsicherheit: </a:t>
            </a:r>
            <a:r>
              <a:rPr lang="el-GR" dirty="0" smtClean="0"/>
              <a:t>σ</a:t>
            </a:r>
            <a:r>
              <a:rPr lang="de-DE" baseline="-25000" dirty="0" smtClean="0"/>
              <a:t>Q </a:t>
            </a:r>
            <a:r>
              <a:rPr lang="de-DE" dirty="0" smtClean="0"/>
              <a:t>≈ ±1 m</a:t>
            </a:r>
            <a:r>
              <a:rPr lang="el-GR" dirty="0" smtClean="0"/>
              <a:t>Ω</a:t>
            </a:r>
            <a:endParaRPr lang="de-DE" dirty="0"/>
          </a:p>
        </p:txBody>
      </p:sp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77" y="1151235"/>
            <a:ext cx="4569459" cy="382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hteck 13"/>
          <p:cNvSpPr/>
          <p:nvPr/>
        </p:nvSpPr>
        <p:spPr>
          <a:xfrm>
            <a:off x="904691" y="1234787"/>
            <a:ext cx="822203" cy="20057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67" y="1888486"/>
            <a:ext cx="252412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000" y="1888486"/>
            <a:ext cx="252412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348" y="1888486"/>
            <a:ext cx="252412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65" y="4066497"/>
            <a:ext cx="252412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000" y="4066497"/>
            <a:ext cx="252412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181" y="4066497"/>
            <a:ext cx="252412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338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507" y="201600"/>
            <a:ext cx="8568000" cy="543600"/>
          </a:xfrm>
        </p:spPr>
        <p:txBody>
          <a:bodyPr/>
          <a:lstStyle/>
          <a:p>
            <a:r>
              <a:rPr lang="de-DE" dirty="0" smtClean="0"/>
              <a:t>Mittelwertfreie Streuung der Puls-Widerstände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de-DE" smtClean="0"/>
              <a:t>30.06.2017</a:t>
            </a:r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Brühl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E63C-D794-4429-8564-635E6253AC5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4262052" y="917511"/>
            <a:ext cx="1077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DOD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1205831" y="917511"/>
            <a:ext cx="1077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Ref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7217514" y="917511"/>
            <a:ext cx="1077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∆U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615644" y="379296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1. Puls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3667222" y="374851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1. Puls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6689305" y="374851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1. Puls</a:t>
            </a: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383" y="3792968"/>
            <a:ext cx="287655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574" y="1470530"/>
            <a:ext cx="287655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32" y="3857987"/>
            <a:ext cx="287655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32" y="1470530"/>
            <a:ext cx="287655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112" y="3792968"/>
            <a:ext cx="287655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098" y="1470529"/>
            <a:ext cx="287655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443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Simulationsablauf – Wahl der Topologie &amp; Zellanzahl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de-DE" smtClean="0"/>
              <a:t>30.06.2017</a:t>
            </a:r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Brühl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E63C-D794-4429-8564-635E6253AC5C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7" r="9576"/>
          <a:stretch/>
        </p:blipFill>
        <p:spPr bwMode="auto">
          <a:xfrm>
            <a:off x="256850" y="1044863"/>
            <a:ext cx="8521117" cy="127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D:\Dissertation_H_Laufwerk\_Doktorarbeit\Presentations\DissVortrag\Bilder\BalancingTopologies_simu\cells24dcB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344" y="4389715"/>
            <a:ext cx="832917" cy="110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D:\Dissertation_H_Laufwerk\_Doktorarbeit\Presentations\DissVortrag\Bilder\BalancingTopologies_simu\cells24pac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359" y="4389715"/>
            <a:ext cx="707904" cy="110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D:\Dissertation_H_Laufwerk\_Doktorarbeit\Presentations\DissVortrag\Bilder\BalancingTopologies_simu\pack2cell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503" y="4389714"/>
            <a:ext cx="707904" cy="110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D:\Dissertation_H_Laufwerk\_Doktorarbeit\Presentations\DissVortrag\Bilder\BalancingTopologies_simu\cell2cel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65" y="4350605"/>
            <a:ext cx="560299" cy="110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444324" y="5625579"/>
            <a:ext cx="143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Zelle</a:t>
            </a:r>
            <a:r>
              <a:rPr lang="de-DE" dirty="0" err="1" smtClean="0">
                <a:sym typeface="Wingdings" panose="05000000000000000000" pitchFamily="2" charset="2"/>
              </a:rPr>
              <a:t>↔Zelle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2401037" y="5625579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Pack</a:t>
            </a:r>
            <a:r>
              <a:rPr lang="de-DE" dirty="0" err="1">
                <a:sym typeface="Wingdings" panose="05000000000000000000" pitchFamily="2" charset="2"/>
              </a:rPr>
              <a:t>→</a:t>
            </a:r>
            <a:r>
              <a:rPr lang="de-DE" dirty="0" err="1" smtClean="0"/>
              <a:t>Zellen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4732287" y="5625579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ym typeface="Wingdings" panose="05000000000000000000" pitchFamily="2" charset="2"/>
              </a:rPr>
              <a:t>Zellen↔Pack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6912907" y="5625579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ym typeface="Wingdings" panose="05000000000000000000" pitchFamily="2" charset="2"/>
              </a:rPr>
              <a:t>Zellen↔DC-Bus</a:t>
            </a:r>
            <a:endParaRPr lang="de-DE" dirty="0"/>
          </a:p>
        </p:txBody>
      </p:sp>
      <p:sp>
        <p:nvSpPr>
          <p:cNvPr id="22" name="Rechteck 21"/>
          <p:cNvSpPr/>
          <p:nvPr/>
        </p:nvSpPr>
        <p:spPr>
          <a:xfrm>
            <a:off x="286480" y="1478386"/>
            <a:ext cx="1106424" cy="77795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pic>
        <p:nvPicPr>
          <p:cNvPr id="27" name="Picture 3" descr="D:\Dissertation_H_Laufwerk\_Doktorarbeit\Presentations\DissVortrag\Bilder\balancing_topologies_real\BalancingInduktiv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27" y="2532602"/>
            <a:ext cx="1073995" cy="164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D:\Dissertation_H_Laufwerk\_Doktorarbeit\Presentations\DissVortrag\Bilder\balancing_topologies_real\BalancingMultipleTransformer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209" y="2553084"/>
            <a:ext cx="1138492" cy="153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D:\Dissertation_H_Laufwerk\_Doktorarbeit\Presentations\DissVortrag\Bilder\balancing_topologies_real\BalancingDCbusTransformer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812" y="2491672"/>
            <a:ext cx="1603983" cy="153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D:\Dissertation_H_Laufwerk\_Doktorarbeit\Presentations\DissVortrag\Bilder\balancing_topologies_real\BalancingMultipleTransformersBidrectiona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482" y="2491672"/>
            <a:ext cx="1503362" cy="167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85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7" r="9576"/>
          <a:stretch/>
        </p:blipFill>
        <p:spPr bwMode="auto">
          <a:xfrm>
            <a:off x="256850" y="1044863"/>
            <a:ext cx="8521117" cy="127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Simulationsablauf – Lade SOC-Verteilung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de-DE" smtClean="0"/>
              <a:t>30.06.2017</a:t>
            </a:r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Brühl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E63C-D794-4429-8564-635E6253AC5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2" name="Rechteck 21"/>
          <p:cNvSpPr/>
          <p:nvPr/>
        </p:nvSpPr>
        <p:spPr>
          <a:xfrm>
            <a:off x="1762607" y="1478386"/>
            <a:ext cx="1106424" cy="77795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861" y="2938833"/>
            <a:ext cx="3586109" cy="2808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996543" y="3805910"/>
            <a:ext cx="2685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2.000 SOC-Verteilungen</a:t>
            </a:r>
          </a:p>
          <a:p>
            <a:pPr algn="ctr"/>
            <a:r>
              <a:rPr lang="de-DE" dirty="0" smtClean="0"/>
              <a:t>pro Hardware-Setup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493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Welche Zellstreuung ist zu erwarten?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de-DE" smtClean="0"/>
              <a:t>30.06.2017</a:t>
            </a:r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Brühl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E63C-D794-4429-8564-635E6253AC5C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37" name="Gruppieren 36"/>
          <p:cNvGrpSpPr/>
          <p:nvPr/>
        </p:nvGrpSpPr>
        <p:grpSpPr>
          <a:xfrm>
            <a:off x="261068" y="943020"/>
            <a:ext cx="5695022" cy="4374172"/>
            <a:chOff x="1265620" y="1226544"/>
            <a:chExt cx="5695022" cy="437417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1404" y="1778638"/>
              <a:ext cx="5329238" cy="3452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feld 6"/>
            <p:cNvSpPr txBox="1"/>
            <p:nvPr/>
          </p:nvSpPr>
          <p:spPr>
            <a:xfrm>
              <a:off x="3296762" y="5231384"/>
              <a:ext cx="20136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Kapazität / C</a:t>
              </a:r>
              <a:r>
                <a:rPr lang="de-DE" baseline="-25000" dirty="0" smtClean="0"/>
                <a:t>N</a:t>
              </a:r>
              <a:r>
                <a:rPr lang="de-DE" dirty="0" smtClean="0"/>
                <a:t> [%]</a:t>
              </a:r>
              <a:endParaRPr lang="de-DE" dirty="0"/>
            </a:p>
          </p:txBody>
        </p:sp>
        <p:sp>
          <p:nvSpPr>
            <p:cNvPr id="10" name="Textfeld 9"/>
            <p:cNvSpPr txBox="1"/>
            <p:nvPr/>
          </p:nvSpPr>
          <p:spPr>
            <a:xfrm rot="16200000">
              <a:off x="479475" y="3105678"/>
              <a:ext cx="19416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Verteilungsdichte</a:t>
              </a:r>
              <a:endParaRPr lang="de-DE" dirty="0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3513946" y="1634506"/>
              <a:ext cx="324159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 smtClean="0">
                  <a:solidFill>
                    <a:schemeClr val="bg1">
                      <a:lumMod val="50000"/>
                    </a:schemeClr>
                  </a:solidFill>
                </a:rPr>
                <a:t>Journal </a:t>
              </a:r>
              <a:r>
                <a:rPr lang="de-DE" sz="1000" dirty="0" err="1" smtClean="0">
                  <a:solidFill>
                    <a:schemeClr val="bg1">
                      <a:lumMod val="50000"/>
                    </a:schemeClr>
                  </a:solidFill>
                </a:rPr>
                <a:t>of</a:t>
              </a:r>
              <a:r>
                <a:rPr lang="de-DE" sz="1000" dirty="0" smtClean="0">
                  <a:solidFill>
                    <a:schemeClr val="bg1">
                      <a:lumMod val="50000"/>
                    </a:schemeClr>
                  </a:solidFill>
                </a:rPr>
                <a:t> Power </a:t>
              </a:r>
              <a:r>
                <a:rPr lang="de-DE" sz="1000" dirty="0" err="1" smtClean="0">
                  <a:solidFill>
                    <a:schemeClr val="bg1">
                      <a:lumMod val="50000"/>
                    </a:schemeClr>
                  </a:solidFill>
                </a:rPr>
                <a:t>Sources</a:t>
              </a:r>
              <a:r>
                <a:rPr lang="de-DE" sz="1000" dirty="0" smtClean="0">
                  <a:solidFill>
                    <a:schemeClr val="bg1">
                      <a:lumMod val="50000"/>
                    </a:schemeClr>
                  </a:solidFill>
                </a:rPr>
                <a:t> 239. Okt. 2013. S. 642-650.</a:t>
              </a:r>
              <a:endParaRPr lang="de-DE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5639528" y="1880727"/>
              <a:ext cx="11160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σ</a:t>
              </a:r>
              <a:r>
                <a:rPr lang="de-DE" dirty="0" smtClean="0"/>
                <a:t> = 1,3%</a:t>
              </a: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2477794" y="1226544"/>
              <a:ext cx="40062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Kapazitäten von 20.000 neuen Zellen</a:t>
              </a:r>
              <a:endParaRPr lang="de-DE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99266" y="2105858"/>
            <a:ext cx="3114955" cy="3988171"/>
            <a:chOff x="299266" y="2105858"/>
            <a:chExt cx="3114955" cy="3988171"/>
          </a:xfrm>
        </p:grpSpPr>
        <p:cxnSp>
          <p:nvCxnSpPr>
            <p:cNvPr id="17" name="Gerade Verbindung 16"/>
            <p:cNvCxnSpPr/>
            <p:nvPr/>
          </p:nvCxnSpPr>
          <p:spPr>
            <a:xfrm>
              <a:off x="3386293" y="2105858"/>
              <a:ext cx="0" cy="3588682"/>
            </a:xfrm>
            <a:prstGeom prst="line">
              <a:avLst/>
            </a:prstGeom>
            <a:ln w="38100">
              <a:solidFill>
                <a:srgbClr val="C00000">
                  <a:alpha val="70000"/>
                </a:srgb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/>
          </p:nvCxnSpPr>
          <p:spPr>
            <a:xfrm flipH="1">
              <a:off x="2204475" y="4203200"/>
              <a:ext cx="1" cy="1491340"/>
            </a:xfrm>
            <a:prstGeom prst="line">
              <a:avLst/>
            </a:prstGeom>
            <a:ln w="38100">
              <a:solidFill>
                <a:srgbClr val="C00000">
                  <a:alpha val="70000"/>
                </a:srgb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feld 34"/>
            <p:cNvSpPr txBox="1"/>
            <p:nvPr/>
          </p:nvSpPr>
          <p:spPr>
            <a:xfrm>
              <a:off x="299266" y="5724697"/>
              <a:ext cx="31149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de-DE" dirty="0" smtClean="0"/>
                <a:t>Kapazitätsverlust: </a:t>
              </a:r>
              <a:r>
                <a:rPr lang="de-DE" i="0" dirty="0" smtClean="0">
                  <a:latin typeface="+mj-lt"/>
                </a:rPr>
                <a:t>∆s</a:t>
              </a:r>
              <a:r>
                <a:rPr lang="de-DE" dirty="0" smtClean="0"/>
                <a:t> = 2,6%</a:t>
              </a:r>
              <a:endParaRPr lang="de-DE" dirty="0"/>
            </a:p>
          </p:txBody>
        </p:sp>
        <p:cxnSp>
          <p:nvCxnSpPr>
            <p:cNvPr id="24" name="Gerade Verbindung mit Pfeil 14"/>
            <p:cNvCxnSpPr/>
            <p:nvPr/>
          </p:nvCxnSpPr>
          <p:spPr>
            <a:xfrm flipH="1">
              <a:off x="2204473" y="5626529"/>
              <a:ext cx="1181819" cy="0"/>
            </a:xfrm>
            <a:prstGeom prst="straightConnector1">
              <a:avLst/>
            </a:prstGeom>
            <a:ln w="57150">
              <a:solidFill>
                <a:srgbClr val="C00000">
                  <a:alpha val="70000"/>
                </a:srgb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5956090" y="1802285"/>
            <a:ext cx="27152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Wahrscheinlichkeit, dass</a:t>
            </a:r>
          </a:p>
          <a:p>
            <a:r>
              <a:rPr lang="de-DE" dirty="0" smtClean="0"/>
              <a:t>eine Zelle x </a:t>
            </a:r>
            <a:r>
              <a:rPr lang="de-DE" dirty="0"/>
              <a:t>&lt; </a:t>
            </a:r>
            <a:r>
              <a:rPr lang="el-GR" dirty="0" smtClean="0"/>
              <a:t>μ</a:t>
            </a:r>
            <a:r>
              <a:rPr lang="de-DE" dirty="0" smtClean="0"/>
              <a:t> - 2</a:t>
            </a:r>
            <a:r>
              <a:rPr lang="el-GR" dirty="0"/>
              <a:t>σ</a:t>
            </a:r>
            <a:r>
              <a:rPr lang="de-DE" dirty="0" smtClean="0"/>
              <a:t> </a:t>
            </a:r>
            <a:endParaRPr lang="de-DE" dirty="0"/>
          </a:p>
          <a:p>
            <a:r>
              <a:rPr lang="de-DE" dirty="0" smtClean="0"/>
              <a:t>P</a:t>
            </a:r>
            <a:r>
              <a:rPr lang="de-DE" baseline="-25000" dirty="0" smtClean="0"/>
              <a:t>1</a:t>
            </a:r>
            <a:r>
              <a:rPr lang="de-DE" dirty="0" smtClean="0"/>
              <a:t> </a:t>
            </a:r>
            <a:r>
              <a:rPr lang="de-DE" dirty="0"/>
              <a:t>= 2,3</a:t>
            </a:r>
            <a:r>
              <a:rPr lang="de-DE" dirty="0" smtClean="0"/>
              <a:t>%</a:t>
            </a:r>
            <a:endParaRPr lang="de-DE" dirty="0"/>
          </a:p>
        </p:txBody>
      </p:sp>
      <p:sp>
        <p:nvSpPr>
          <p:cNvPr id="21" name="TextBox 20"/>
          <p:cNvSpPr txBox="1"/>
          <p:nvPr/>
        </p:nvSpPr>
        <p:spPr>
          <a:xfrm>
            <a:off x="5956090" y="2828351"/>
            <a:ext cx="30572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Wahrscheinlichkeit bei 100 </a:t>
            </a:r>
            <a:endParaRPr lang="de-DE" dirty="0" smtClean="0"/>
          </a:p>
          <a:p>
            <a:r>
              <a:rPr lang="de-DE" dirty="0" smtClean="0"/>
              <a:t>Zellen, dass min eine Zelle</a:t>
            </a:r>
          </a:p>
          <a:p>
            <a:r>
              <a:rPr lang="de-DE" dirty="0" smtClean="0"/>
              <a:t>x &lt; </a:t>
            </a:r>
            <a:r>
              <a:rPr lang="el-GR" dirty="0"/>
              <a:t>μ </a:t>
            </a:r>
            <a:r>
              <a:rPr lang="de-DE" dirty="0" smtClean="0"/>
              <a:t>- 2</a:t>
            </a:r>
            <a:r>
              <a:rPr lang="el-GR" dirty="0" smtClean="0"/>
              <a:t>σ</a:t>
            </a:r>
            <a:endParaRPr lang="de-DE" dirty="0"/>
          </a:p>
          <a:p>
            <a:r>
              <a:rPr lang="de-DE" dirty="0" smtClean="0"/>
              <a:t>P</a:t>
            </a:r>
            <a:r>
              <a:rPr lang="de-DE" baseline="-25000" dirty="0" smtClean="0"/>
              <a:t>100</a:t>
            </a:r>
            <a:r>
              <a:rPr lang="de-DE" dirty="0" smtClean="0"/>
              <a:t> = 1-(1-P</a:t>
            </a:r>
            <a:r>
              <a:rPr lang="de-DE" baseline="-25000" dirty="0" smtClean="0"/>
              <a:t>1</a:t>
            </a:r>
            <a:r>
              <a:rPr lang="de-DE" dirty="0" smtClean="0"/>
              <a:t>)</a:t>
            </a:r>
            <a:r>
              <a:rPr lang="de-DE" baseline="30000" dirty="0" smtClean="0"/>
              <a:t>100</a:t>
            </a:r>
            <a:r>
              <a:rPr lang="de-DE" dirty="0" smtClean="0"/>
              <a:t> = 90%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938609" y="4131417"/>
            <a:ext cx="29173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Stärkere Ausreißer sind bei vielen Zellen in Serie sehr wahrscheinlich!</a:t>
            </a:r>
            <a:endParaRPr lang="de-DE" dirty="0"/>
          </a:p>
        </p:txBody>
      </p:sp>
      <p:sp>
        <p:nvSpPr>
          <p:cNvPr id="12" name="Rectangle 11"/>
          <p:cNvSpPr/>
          <p:nvPr/>
        </p:nvSpPr>
        <p:spPr>
          <a:xfrm>
            <a:off x="2613068" y="5270633"/>
            <a:ext cx="452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2</a:t>
            </a:r>
            <a:r>
              <a:rPr lang="el-GR" i="1" dirty="0"/>
              <a:t>σ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030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13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7" r="9576"/>
          <a:stretch/>
        </p:blipFill>
        <p:spPr bwMode="auto">
          <a:xfrm>
            <a:off x="256850" y="1044863"/>
            <a:ext cx="8521117" cy="127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Simulationsablauf </a:t>
            </a:r>
            <a:r>
              <a:rPr lang="de-DE" dirty="0" smtClean="0"/>
              <a:t>– Berechne </a:t>
            </a:r>
            <a:r>
              <a:rPr lang="de-DE" dirty="0" err="1" smtClean="0"/>
              <a:t>Balancing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de-DE" smtClean="0"/>
              <a:t>30.06.2017</a:t>
            </a:r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Brühl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E63C-D794-4429-8564-635E6253AC5C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4099" name="Picture 3" descr="D:\Dissertation_H_Laufwerk\_Doktorarbeit\Presentations\DissVortrag\Bilder\balancing_topologies_real\BalancingPassi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737" y="2473355"/>
            <a:ext cx="416143" cy="160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288000" y="2473356"/>
                <a:ext cx="8568000" cy="3700624"/>
              </a:xfrm>
            </p:spPr>
            <p:txBody>
              <a:bodyPr/>
              <a:lstStyle/>
              <a:p>
                <a:r>
                  <a:rPr lang="de-DE" sz="1800" dirty="0" smtClean="0"/>
                  <a:t>Zellspannungen konstant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de-DE" sz="1600" i="1">
                            <a:latin typeface="Cambria Math"/>
                          </a:rPr>
                          <m:t>𝑍</m:t>
                        </m:r>
                      </m:sub>
                    </m:sSub>
                    <m:r>
                      <a:rPr lang="de-DE" sz="1600" i="1">
                        <a:latin typeface="Cambria Math"/>
                      </a:rPr>
                      <m:t>=3.7</m:t>
                    </m:r>
                    <m:r>
                      <a:rPr lang="de-DE" sz="1600" i="1">
                        <a:latin typeface="Cambria Math"/>
                      </a:rPr>
                      <m:t>𝑉</m:t>
                    </m:r>
                  </m:oMath>
                </a14:m>
                <a:r>
                  <a:rPr lang="de-DE" sz="1600" dirty="0"/>
                  <a:t>	</a:t>
                </a:r>
                <a:endParaRPr lang="de-DE" sz="160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de-DE" sz="1600" i="1">
                            <a:latin typeface="Cambria Math"/>
                          </a:rPr>
                          <m:t>𝑆𝑂𝐶</m:t>
                        </m:r>
                      </m:sub>
                    </m:sSub>
                    <m:d>
                      <m:d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de-DE" sz="16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de-DE" sz="1600" i="1">
                            <a:latin typeface="Cambria Math"/>
                          </a:rPr>
                          <m:t>+</m:t>
                        </m:r>
                        <m:r>
                          <a:rPr lang="de-DE" sz="1600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de-DE" sz="1600" i="1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r>
                      <a:rPr lang="de-DE" sz="16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de-DE" sz="1600" i="1">
                            <a:latin typeface="Cambria Math"/>
                          </a:rPr>
                          <m:t>𝑆𝑂𝐶</m:t>
                        </m:r>
                      </m:sub>
                    </m:sSub>
                    <m:d>
                      <m:d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de-DE" sz="16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de-DE" sz="16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de-DE" sz="1600" i="1">
                            <a:latin typeface="Cambria Math"/>
                          </a:rPr>
                          <m:t>𝑍</m:t>
                        </m:r>
                      </m:sub>
                    </m:sSub>
                    <m:r>
                      <a:rPr lang="de-DE" sz="1600" i="1">
                        <a:latin typeface="Cambria Math"/>
                      </a:rPr>
                      <m:t> </m:t>
                    </m:r>
                    <m:r>
                      <a:rPr lang="de-DE" sz="16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de-DE" sz="1600" i="1"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endParaRPr lang="de-DE" sz="1600" dirty="0" smtClean="0"/>
              </a:p>
              <a:p>
                <a:r>
                  <a:rPr lang="de-DE" sz="1800" dirty="0" smtClean="0"/>
                  <a:t>Konverter alle gleich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de-DE" sz="1600" b="0" i="1" smtClean="0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de-DE" sz="16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de-DE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de-DE" sz="1600" b="0" i="1" smtClean="0">
                            <a:latin typeface="Cambria Math"/>
                          </a:rPr>
                          <m:t>𝑍</m:t>
                        </m:r>
                        <m:r>
                          <a:rPr lang="de-DE" sz="1600" b="0" i="1" smtClean="0">
                            <a:latin typeface="Cambria Math"/>
                          </a:rPr>
                          <m:t> </m:t>
                        </m:r>
                      </m:sub>
                    </m:sSub>
                    <m:sSub>
                      <m:sSub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1600" i="1">
                                <a:latin typeface="Cambria Math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de-DE" sz="1600" i="1">
                            <a:latin typeface="Cambria Math"/>
                          </a:rPr>
                          <m:t>𝑏𝑎𝑙</m:t>
                        </m:r>
                      </m:sub>
                    </m:sSub>
                    <m:r>
                      <a:rPr lang="de-DE" sz="1600" b="0" i="1" smtClean="0">
                        <a:latin typeface="Cambria Math"/>
                      </a:rPr>
                      <m:t>=3.7 </m:t>
                    </m:r>
                    <m:r>
                      <m:rPr>
                        <m:sty m:val="p"/>
                      </m:rPr>
                      <a:rPr lang="de-DE" sz="1600" b="0" i="0" smtClean="0">
                        <a:latin typeface="Cambria Math"/>
                      </a:rPr>
                      <m:t>V</m:t>
                    </m:r>
                    <m:r>
                      <a:rPr lang="de-DE" sz="1600" b="0" i="1" smtClean="0">
                        <a:latin typeface="Cambria Math"/>
                      </a:rPr>
                      <m:t> 100 </m:t>
                    </m:r>
                    <m:r>
                      <m:rPr>
                        <m:sty m:val="p"/>
                      </m:rPr>
                      <a:rPr lang="de-DE" sz="1600" b="0" i="0" smtClean="0">
                        <a:latin typeface="Cambria Math"/>
                      </a:rPr>
                      <m:t>mA</m:t>
                    </m:r>
                    <m:r>
                      <a:rPr lang="de-DE" sz="1600" b="0" i="1" smtClean="0">
                        <a:latin typeface="Cambria Math"/>
                      </a:rPr>
                      <m:t>=370 </m:t>
                    </m:r>
                    <m:r>
                      <m:rPr>
                        <m:sty m:val="p"/>
                      </m:rPr>
                      <a:rPr lang="de-DE" sz="1600" b="0" i="0" smtClean="0">
                        <a:latin typeface="Cambria Math"/>
                      </a:rPr>
                      <m:t>mW</m:t>
                    </m:r>
                  </m:oMath>
                </a14:m>
                <a:endParaRPr lang="de-DE" sz="16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de-DE" sz="1600" b="0" i="1" smtClean="0">
                        <a:latin typeface="Cambria Math"/>
                      </a:rPr>
                      <m:t>𝜂</m:t>
                    </m:r>
                    <m:r>
                      <a:rPr lang="de-DE" sz="1600" b="0" i="1" smtClean="0">
                        <a:latin typeface="Cambria Math"/>
                      </a:rPr>
                      <m:t>=90%</m:t>
                    </m:r>
                  </m:oMath>
                </a14:m>
                <a:endParaRPr lang="de-DE" sz="1600" dirty="0" smtClean="0"/>
              </a:p>
              <a:p>
                <a:r>
                  <a:rPr lang="de-DE" sz="1800" dirty="0" err="1" smtClean="0"/>
                  <a:t>Balancing</a:t>
                </a:r>
                <a:r>
                  <a:rPr lang="de-DE" sz="1800" dirty="0" smtClean="0"/>
                  <a:t>-Zielwert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de-DE" sz="1600" b="0" i="1" smtClean="0">
                            <a:latin typeface="Cambria Math"/>
                          </a:rPr>
                          <m:t>𝑏𝑎𝑙</m:t>
                        </m:r>
                        <m:r>
                          <a:rPr lang="de-DE" sz="1600" b="0" i="1" smtClean="0">
                            <a:latin typeface="Cambria Math"/>
                          </a:rPr>
                          <m:t>,</m:t>
                        </m:r>
                        <m:r>
                          <a:rPr lang="de-DE" sz="1600" b="0" i="1" smtClean="0">
                            <a:latin typeface="Cambria Math"/>
                          </a:rPr>
                          <m:t>𝑠𝑜𝑙𝑙</m:t>
                        </m:r>
                        <m:r>
                          <a:rPr lang="de-DE" sz="1600" b="0" i="1" smtClean="0">
                            <a:latin typeface="Cambria Math"/>
                          </a:rPr>
                          <m:t>,</m:t>
                        </m:r>
                        <m:r>
                          <a:rPr lang="de-DE" sz="1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de-DE" sz="16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de-DE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1600" b="0" i="1" smtClean="0">
                                <a:latin typeface="Cambria Math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de-DE" sz="1600" b="0" i="1" smtClean="0">
                            <a:latin typeface="Cambria Math"/>
                          </a:rPr>
                          <m:t>𝑆𝑂𝐶</m:t>
                        </m:r>
                      </m:sub>
                    </m:sSub>
                    <m:r>
                      <a:rPr lang="de-DE" sz="16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de-DE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de-DE" sz="1600" b="0" i="1" smtClean="0">
                            <a:latin typeface="Cambria Math"/>
                          </a:rPr>
                          <m:t>𝑆𝑂𝐶</m:t>
                        </m:r>
                        <m:r>
                          <a:rPr lang="de-DE" sz="1600" b="0" i="1" smtClean="0">
                            <a:latin typeface="Cambria Math"/>
                          </a:rPr>
                          <m:t>,</m:t>
                        </m:r>
                        <m:r>
                          <a:rPr lang="de-DE" sz="1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de-DE" sz="1600" dirty="0" smtClean="0"/>
              </a:p>
              <a:p>
                <a:r>
                  <a:rPr lang="de-DE" sz="1800" dirty="0" smtClean="0"/>
                  <a:t>Simulationsabbruch &amp; -schritt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600" b="0" i="0" smtClean="0">
                        <a:latin typeface="Cambria Math"/>
                      </a:rPr>
                      <m:t>Δ</m:t>
                    </m:r>
                    <m:r>
                      <a:rPr lang="de-DE" sz="1600" b="0" i="1" smtClean="0">
                        <a:latin typeface="Cambria Math"/>
                      </a:rPr>
                      <m:t>𝑆𝑂𝐶</m:t>
                    </m:r>
                    <m:r>
                      <a:rPr lang="de-DE" sz="1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de-DE" sz="1600">
                            <a:latin typeface="Cambria Math"/>
                          </a:rPr>
                          <m:t>Δ</m:t>
                        </m:r>
                        <m:sSub>
                          <m:sSubPr>
                            <m:ctrlPr>
                              <a:rPr lang="de-DE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i="1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de-DE" sz="1600" i="1">
                                <a:latin typeface="Cambria Math"/>
                              </a:rPr>
                              <m:t>𝑆𝑂𝐶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de-DE" sz="1600" i="1"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den>
                    </m:f>
                    <m:r>
                      <a:rPr lang="de-DE" sz="1600" b="0" i="1" smtClean="0">
                        <a:latin typeface="Cambria Math"/>
                      </a:rPr>
                      <m:t>&lt;0.1%</m:t>
                    </m:r>
                  </m:oMath>
                </a14:m>
                <a:endParaRPr lang="de-DE" sz="1600" dirty="0" smtClean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600" b="0" i="0" smtClean="0">
                        <a:latin typeface="Cambria Math"/>
                      </a:rPr>
                      <m:t>Δ</m:t>
                    </m:r>
                    <m:r>
                      <a:rPr lang="de-DE" sz="1600" b="0" i="1" smtClean="0">
                        <a:latin typeface="Cambria Math"/>
                      </a:rPr>
                      <m:t>𝑡</m:t>
                    </m:r>
                    <m:r>
                      <a:rPr lang="de-DE" sz="1600" b="0" i="1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de-DE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0" i="1" smtClean="0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/>
                              </a:rPr>
                              <m:t>𝑍</m:t>
                            </m:r>
                          </m:sub>
                        </m:sSub>
                      </m:den>
                    </m:f>
                    <m:r>
                      <a:rPr lang="de-DE" sz="1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de-DE" sz="1600">
                            <a:latin typeface="Cambria Math"/>
                          </a:rPr>
                          <m:t>min</m:t>
                        </m:r>
                        <m:r>
                          <a:rPr lang="de-DE" sz="1600" i="1">
                            <a:latin typeface="Cambria Math"/>
                          </a:rPr>
                          <m:t>⁡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de-DE" sz="16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de-DE" sz="1600">
                                    <a:latin typeface="Cambria Math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de-DE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de-DE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600" i="1">
                                            <a:latin typeface="Cambria Math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de-DE" sz="1600" i="1">
                                            <a:latin typeface="Cambria Math"/>
                                          </a:rPr>
                                          <m:t>𝑏𝑎𝑙</m:t>
                                        </m:r>
                                        <m:r>
                                          <a:rPr lang="de-DE" sz="1600" i="1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de-DE" sz="1600" i="1">
                                            <a:latin typeface="Cambria Math"/>
                                          </a:rPr>
                                          <m:t>𝑠𝑜𝑙𝑙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  <m:r>
                              <a:rPr lang="de-DE" sz="1600" i="1">
                                <a:latin typeface="Cambria Math"/>
                              </a:rPr>
                              <m:t>,</m:t>
                            </m:r>
                            <m:r>
                              <a:rPr lang="de-DE" sz="1600" i="1">
                                <a:latin typeface="Cambria Math"/>
                              </a:rPr>
                              <m:t>𝑚𝑖𝑛</m:t>
                            </m:r>
                            <m:d>
                              <m:dPr>
                                <m:ctrlPr>
                                  <a:rPr lang="de-DE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i="1"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de-DE" sz="1600" i="1">
                                        <a:latin typeface="Cambria Math"/>
                                      </a:rPr>
                                      <m:t>𝑏𝑎𝑙</m:t>
                                    </m:r>
                                    <m:r>
                                      <a:rPr lang="de-DE" sz="16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de-DE" sz="1600" i="1">
                                        <a:latin typeface="Cambria Math"/>
                                      </a:rPr>
                                      <m:t>𝑠𝑜𝑙𝑙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num>
                      <m:den>
                        <m:r>
                          <a:rPr lang="de-DE" sz="1600" b="0" i="1" smtClean="0">
                            <a:latin typeface="Cambria Math"/>
                          </a:rPr>
                          <m:t>100</m:t>
                        </m:r>
                      </m:den>
                    </m:f>
                  </m:oMath>
                </a14:m>
                <a:endParaRPr lang="de-DE" sz="1600" dirty="0" smtClean="0"/>
              </a:p>
            </p:txBody>
          </p:sp>
        </mc:Choice>
        <mc:Fallback xmlns="">
          <p:sp>
            <p:nvSpPr>
              <p:cNvPr id="10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8000" y="2473356"/>
                <a:ext cx="8568000" cy="3700624"/>
              </a:xfrm>
              <a:blipFill rotWithShape="1">
                <a:blip r:embed="rId4"/>
                <a:stretch>
                  <a:fillRect l="-1494" t="-2142" b="-82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0" name="Picture 4" descr="D:\Dissertation_H_Laufwerk\_Doktorarbeit\Presentations\DissVortrag\Bilder\balancing_topologies_real\BalancingMultipleTransformer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630" y="4425605"/>
            <a:ext cx="1238250" cy="167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/>
              <p:cNvSpPr/>
              <p:nvPr/>
            </p:nvSpPr>
            <p:spPr>
              <a:xfrm>
                <a:off x="6208971" y="2611162"/>
                <a:ext cx="2900666" cy="6666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/>
                        </a:rPr>
                        <m:t>𝑅</m:t>
                      </m:r>
                      <m:r>
                        <a:rPr lang="de-DE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𝑍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i="1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i="1">
                                  <a:latin typeface="Cambria Math"/>
                                </a:rPr>
                                <m:t>𝑏𝑎𝑙</m:t>
                              </m:r>
                            </m:sub>
                          </m:sSub>
                        </m:den>
                      </m:f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/>
                            </a:rPr>
                            <m:t>3.7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de-DE" i="0">
                              <a:latin typeface="Cambria Math"/>
                            </a:rPr>
                            <m:t>V</m:t>
                          </m:r>
                        </m:num>
                        <m:den>
                          <m:r>
                            <a:rPr lang="de-DE" b="0" i="1" smtClean="0">
                              <a:latin typeface="Cambria Math"/>
                            </a:rPr>
                            <m:t>100 </m:t>
                          </m:r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/>
                            </a:rPr>
                            <m:t>mA</m:t>
                          </m:r>
                        </m:den>
                      </m:f>
                      <m:r>
                        <a:rPr lang="de-DE" b="0" i="1" smtClean="0">
                          <a:latin typeface="Cambria Math"/>
                        </a:rPr>
                        <m:t>=37 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Rechtec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8971" y="2611162"/>
                <a:ext cx="2900666" cy="66665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hteck 12"/>
              <p:cNvSpPr/>
              <p:nvPr/>
            </p:nvSpPr>
            <p:spPr>
              <a:xfrm>
                <a:off x="6133363" y="4570865"/>
                <a:ext cx="2623795" cy="7020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𝐿</m:t>
                      </m:r>
                      <m:r>
                        <a:rPr lang="de-DE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de-DE" i="1">
                                  <a:latin typeface="Cambria Math"/>
                                </a:rPr>
                                <m:t>𝑍</m:t>
                              </m:r>
                            </m:sub>
                          </m:sSub>
                        </m:num>
                        <m:den>
                          <m:r>
                            <a:rPr lang="de-DE" b="0" i="1" smtClean="0">
                              <a:latin typeface="Cambria Math"/>
                            </a:rPr>
                            <m:t>2 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𝑏𝑎𝑙</m:t>
                              </m:r>
                            </m:sub>
                          </m:sSub>
                        </m:den>
                      </m:f>
                      <m:r>
                        <a:rPr lang="de-DE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de-DE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de-DE" b="0" i="1" smtClean="0">
                          <a:latin typeface="Cambria Math"/>
                        </a:rPr>
                        <m:t>=46 µ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3" name="Rechtec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3363" y="4570865"/>
                <a:ext cx="2623795" cy="70205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419" y="3458098"/>
            <a:ext cx="1185246" cy="56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364" y="5397788"/>
            <a:ext cx="2877026" cy="636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hteck 16"/>
          <p:cNvSpPr/>
          <p:nvPr/>
        </p:nvSpPr>
        <p:spPr>
          <a:xfrm>
            <a:off x="3232310" y="1051019"/>
            <a:ext cx="4042136" cy="1201096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4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8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7" r="9576"/>
          <a:stretch/>
        </p:blipFill>
        <p:spPr bwMode="auto">
          <a:xfrm>
            <a:off x="256853" y="1044863"/>
            <a:ext cx="8521117" cy="127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Simulationsablauf </a:t>
            </a:r>
            <a:r>
              <a:rPr lang="de-DE" smtClean="0"/>
              <a:t>– </a:t>
            </a:r>
            <a:r>
              <a:rPr lang="de-DE" smtClean="0"/>
              <a:t>Auswertung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de-DE" smtClean="0"/>
              <a:t>30.06.2017</a:t>
            </a:r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Brühl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E63C-D794-4429-8564-635E6253AC5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7" name="Rechteck 16"/>
          <p:cNvSpPr/>
          <p:nvPr/>
        </p:nvSpPr>
        <p:spPr>
          <a:xfrm>
            <a:off x="7656176" y="1481016"/>
            <a:ext cx="1094207" cy="775074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288000" y="2661557"/>
                <a:ext cx="8568000" cy="3221718"/>
              </a:xfrm>
            </p:spPr>
            <p:txBody>
              <a:bodyPr/>
              <a:lstStyle/>
              <a:p>
                <a:r>
                  <a:rPr lang="de-DE" dirty="0" smtClean="0"/>
                  <a:t>Balancing-Wirkungsgrad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𝜂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𝑏𝑎𝑙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/>
                                  </a:rPr>
                                  <m:t>𝑐h𝑎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/>
                                  </a:rPr>
                                  <m:t>𝑑𝑐h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endParaRPr lang="de-DE" b="0" dirty="0" smtClean="0"/>
              </a:p>
              <a:p>
                <a:pPr lvl="1"/>
                <a:endParaRPr lang="de-DE" dirty="0" smtClean="0"/>
              </a:p>
              <a:p>
                <a:r>
                  <a:rPr lang="de-DE" dirty="0" smtClean="0"/>
                  <a:t>relative </a:t>
                </a:r>
                <a:r>
                  <a:rPr lang="de-DE" dirty="0" err="1" smtClean="0"/>
                  <a:t>Balancing</a:t>
                </a:r>
                <a:r>
                  <a:rPr lang="de-DE" dirty="0" smtClean="0"/>
                  <a:t>-Zeit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𝑏𝑎𝑙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</a:rPr>
                              <m:t>𝑏𝑎𝑙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</a:rPr>
                              <m:t>𝑏𝑎𝑙</m:t>
                            </m:r>
                            <m:r>
                              <a:rPr lang="de-DE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/>
                              </a:rPr>
                              <m:t>𝑖𝑑𝑒𝑎𝑙</m:t>
                            </m:r>
                          </m:sub>
                        </m:sSub>
                      </m:den>
                    </m:f>
                    <m:r>
                      <a:rPr lang="de-DE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de-DE" i="1">
                                <a:latin typeface="Cambria Math"/>
                              </a:rPr>
                              <m:t>𝑏𝑎𝑙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/>
                          </a:rPr>
                          <m:t>max</m:t>
                        </m:r>
                        <m:r>
                          <a:rPr lang="de-DE" b="0" i="1" smtClean="0">
                            <a:latin typeface="Cambria Math"/>
                          </a:rPr>
                          <m:t>⁡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𝑏𝑎𝑙</m:t>
                                    </m:r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𝑠𝑜𝑙𝑙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den>
                    </m:f>
                    <m:r>
                      <a:rPr lang="de-DE" b="0" i="1" smtClean="0">
                        <a:latin typeface="Cambria Math"/>
                      </a:rPr>
                      <m:t>×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</a:rPr>
                              <m:t>𝑍</m:t>
                            </m:r>
                          </m:sub>
                        </m:sSub>
                      </m:den>
                    </m:f>
                  </m:oMath>
                </a14:m>
                <a:endParaRPr lang="de-DE" dirty="0" smtClean="0"/>
              </a:p>
              <a:p>
                <a:pPr lvl="1"/>
                <a:endParaRPr lang="de-DE" dirty="0" smtClean="0"/>
              </a:p>
              <a:p>
                <a:r>
                  <a:rPr lang="de-DE" dirty="0" smtClean="0"/>
                  <a:t>relativer Ah-Durchsatz in den Zellen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𝑔𝑒𝑠</m:t>
                        </m:r>
                      </m:sub>
                    </m:sSub>
                    <m:r>
                      <a:rPr lang="de-DE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i="1"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/>
                                      </a:rPr>
                                      <m:t>𝑏𝑎𝑙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i="1"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/>
                                      </a:rPr>
                                      <m:t>𝑏𝑎𝑙</m:t>
                                    </m:r>
                                    <m:r>
                                      <a:rPr lang="de-DE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de-DE" i="1">
                                        <a:latin typeface="Cambria Math"/>
                                      </a:rPr>
                                      <m:t>𝑖𝑑𝑒𝑎𝑙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den>
                    </m:f>
                    <m:r>
                      <a:rPr lang="de-DE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i="1"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/>
                                      </a:rPr>
                                      <m:t>𝑏𝑎𝑙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i="1"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/>
                                      </a:rPr>
                                      <m:t>𝑏𝑎𝑙</m:t>
                                    </m:r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𝑠𝑜𝑙𝑙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den>
                    </m:f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18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8000" y="2661557"/>
                <a:ext cx="8568000" cy="3221718"/>
              </a:xfrm>
              <a:blipFill rotWithShape="0">
                <a:blip r:embed="rId3"/>
                <a:stretch>
                  <a:fillRect l="-1707" t="-2273" b="-1590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D:\Dissertation_H_Laufwerk\_Doktorarbeit\Presentations\DissVortrag\Bilder\BalancingTopologies_simu\ide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627" y="3108097"/>
            <a:ext cx="900566" cy="25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5321483" y="2648341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ideales </a:t>
            </a:r>
            <a:r>
              <a:rPr lang="de-DE" dirty="0" err="1" smtClean="0"/>
              <a:t>Balancing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001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7" y="855142"/>
            <a:ext cx="720090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Ergebnis für 12 Zellen in Serie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de-DE" smtClean="0"/>
              <a:t>30.06.2017</a:t>
            </a:r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Brühl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E63C-D794-4429-8564-635E6253AC5C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88" t="10632" r="4397" b="23707"/>
          <a:stretch/>
        </p:blipFill>
        <p:spPr bwMode="auto">
          <a:xfrm>
            <a:off x="4635250" y="939544"/>
            <a:ext cx="2122714" cy="1657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947" y="3529166"/>
            <a:ext cx="323850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47" y="3529164"/>
            <a:ext cx="323850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 descr="D:\Dissertation_H_Laufwerk\_Doktorarbeit\Presentations\DissVortrag\Bilder\balancing_topologies_real\BalancingInduktiv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55345" y="4411010"/>
            <a:ext cx="1073995" cy="164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D:\Dissertation_H_Laufwerk\_Doktorarbeit\Presentations\DissVortrag\Bilder\balancing_topologies_real\BalancingMultipleTransformersBidrectiona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722" y="2524298"/>
            <a:ext cx="1503362" cy="167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D:\Dissertation_H_Laufwerk\_Doktorarbeit\Presentations\DissVortrag\Bilder\balancing_topologies_real\BalancingDCbusTransformer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9" b="6222"/>
          <a:stretch/>
        </p:blipFill>
        <p:spPr bwMode="auto">
          <a:xfrm>
            <a:off x="7070101" y="907529"/>
            <a:ext cx="1603983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05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Ergebnis in Abhängigkeit der Anzahl der Zellen in Serie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de-DE" smtClean="0"/>
              <a:t>30.06.2017</a:t>
            </a:r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Brühl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E63C-D794-4429-8564-635E6253AC5C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7" name="Picture 3" descr="D:\Dissertation_H_Laufwerk\_Doktorarbeit\Presentations\DissVortrag\Bilder\balancing_topologies_real\BalancingIndukti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55345" y="4411010"/>
            <a:ext cx="1073995" cy="164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Dissertation_H_Laufwerk\_Doktorarbeit\Presentations\DissVortrag\Bilder\balancing_topologies_real\BalancingMultipleTransformersBidrectio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722" y="2524298"/>
            <a:ext cx="1503362" cy="167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88" t="10632" r="4397" b="23707"/>
          <a:stretch/>
        </p:blipFill>
        <p:spPr bwMode="auto">
          <a:xfrm>
            <a:off x="4608742" y="1377296"/>
            <a:ext cx="2122714" cy="1657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0" y="934818"/>
            <a:ext cx="360045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0" y="3620608"/>
            <a:ext cx="360045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588" y="3620609"/>
            <a:ext cx="360045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 descr="D:\Dissertation_H_Laufwerk\_Doktorarbeit\Presentations\DissVortrag\Bilder\balancing_topologies_real\BalancingDCbusTransformer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9" b="6222"/>
          <a:stretch/>
        </p:blipFill>
        <p:spPr bwMode="auto">
          <a:xfrm>
            <a:off x="7070101" y="907529"/>
            <a:ext cx="1603983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95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>
            <a:off x="3079680" y="1700011"/>
            <a:ext cx="1093075" cy="903113"/>
          </a:xfrm>
          <a:prstGeom prst="triangle">
            <a:avLst>
              <a:gd name="adj" fmla="val 9934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pic>
        <p:nvPicPr>
          <p:cNvPr id="3073" name="Picture 1" descr="D:\Dissertation_H_Laufwerk\_Doktorarbeit\Presentations\DissVortrag\Bilder\hardware_cell_to_cell\path157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967" y="1184671"/>
            <a:ext cx="3003817" cy="151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Dimensionierung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288000" y="2971799"/>
                <a:ext cx="8568000" cy="2911475"/>
              </a:xfrm>
            </p:spPr>
            <p:txBody>
              <a:bodyPr/>
              <a:lstStyle/>
              <a:p>
                <a:r>
                  <a:rPr lang="de-DE" dirty="0" smtClean="0"/>
                  <a:t>Konverterleistung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/>
                          </a:rPr>
                          <m:t>C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/>
                          </a:rPr>
                          <m:t>N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/>
                          </a:rPr>
                          <m:t>rate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/>
                          </a:rPr>
                          <m:t>akt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×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/>
                          </a:rPr>
                          <m:t>Δ</m:t>
                        </m:r>
                        <m:r>
                          <a:rPr lang="de-DE" b="0" i="1" smtClean="0">
                            <a:latin typeface="Cambria Math"/>
                          </a:rPr>
                          <m:t>𝐶</m:t>
                        </m:r>
                      </m:num>
                      <m:den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b="0" i="0" smtClean="0">
                                <a:latin typeface="Cambria Math"/>
                              </a:rPr>
                              <m:t>akt</m:t>
                            </m:r>
                          </m:sub>
                        </m:sSub>
                      </m:den>
                    </m:f>
                    <m:r>
                      <a:rPr lang="de-DE" b="0" i="1" smtClean="0">
                        <a:latin typeface="Cambria Math"/>
                      </a:rPr>
                      <m:t>=3,7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/>
                      </a:rPr>
                      <m:t>V</m:t>
                    </m:r>
                    <m:r>
                      <a:rPr lang="de-DE" b="0" i="1" smtClean="0">
                        <a:latin typeface="Cambria Math"/>
                      </a:rPr>
                      <m:t>×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de-DE" b="0" i="1" smtClean="0">
                            <a:latin typeface="Cambria Math"/>
                          </a:rPr>
                          <m:t>3</m:t>
                        </m:r>
                      </m:den>
                    </m:f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Ah</m:t>
                        </m:r>
                      </m:den>
                    </m:f>
                    <m:r>
                      <a:rPr lang="de-DE" i="1">
                        <a:latin typeface="Cambria Math"/>
                      </a:rPr>
                      <m:t>×</m:t>
                    </m:r>
                    <m:r>
                      <a:rPr lang="de-DE" b="0" i="1" smtClean="0">
                        <a:latin typeface="Cambria Math"/>
                      </a:rPr>
                      <m:t>40 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/>
                      </a:rPr>
                      <m:t>Ah</m:t>
                    </m:r>
                    <m:r>
                      <a:rPr lang="de-DE" i="1">
                        <a:latin typeface="Cambria Math"/>
                      </a:rPr>
                      <m:t>×</m:t>
                    </m:r>
                    <m:r>
                      <a:rPr lang="de-DE" b="0" i="1" smtClean="0">
                        <a:latin typeface="Cambria Math"/>
                      </a:rPr>
                      <m:t>5%=2,5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/>
                      </a:rPr>
                      <m:t>W</m:t>
                    </m:r>
                  </m:oMath>
                </a14:m>
                <a:endParaRPr lang="de-DE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𝑏𝑎𝑙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>
                                <a:latin typeface="Cambria Math"/>
                              </a:rPr>
                              <m:t>C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>
                                <a:latin typeface="Cambria Math"/>
                              </a:rPr>
                              <m:t>N</m:t>
                            </m:r>
                          </m:sub>
                        </m:sSub>
                      </m:den>
                    </m:f>
                    <m:r>
                      <a:rPr lang="de-DE" b="0" i="1" smtClean="0">
                        <a:latin typeface="Cambria Math"/>
                      </a:rPr>
                      <m:t>=675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/>
                      </a:rPr>
                      <m:t>mA</m:t>
                    </m:r>
                  </m:oMath>
                </a14:m>
                <a:endParaRPr lang="de-DE" dirty="0" smtClean="0"/>
              </a:p>
              <a:p>
                <a:pPr lvl="1"/>
                <a:endParaRPr lang="de-DE" dirty="0" smtClean="0"/>
              </a:p>
              <a:p>
                <a:r>
                  <a:rPr lang="de-DE" dirty="0" smtClean="0"/>
                  <a:t>Wahl der Spule für </a:t>
                </a:r>
                <a:r>
                  <a:rPr lang="de-DE" dirty="0" err="1" smtClean="0"/>
                  <a:t>Discontinuous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Conduction</a:t>
                </a:r>
                <a:r>
                  <a:rPr lang="de-DE" dirty="0" smtClean="0"/>
                  <a:t> Mode (DCM)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b="0" i="0" smtClean="0">
                                <a:latin typeface="Cambria Math"/>
                              </a:rPr>
                              <m:t>Z</m:t>
                            </m:r>
                          </m:sub>
                        </m:sSub>
                        <m:r>
                          <a:rPr lang="de-DE" b="0" i="1" smtClean="0">
                            <a:latin typeface="Cambria Math"/>
                          </a:rPr>
                          <m:t> ×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de-DE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b="0" i="0" smtClean="0">
                                <a:latin typeface="Cambria Math"/>
                              </a:rPr>
                              <m:t>ON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b="0" i="0" smtClean="0">
                                <a:latin typeface="Cambria Math"/>
                              </a:rPr>
                              <m:t>min</m:t>
                            </m:r>
                          </m:sub>
                        </m:sSub>
                      </m:den>
                    </m:f>
                    <m:r>
                      <a:rPr lang="de-DE" b="0" i="1" smtClean="0">
                        <a:latin typeface="Cambria Math"/>
                      </a:rPr>
                      <m:t>&lt;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/>
                          </a:rPr>
                          <m:t>max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de-DE" b="0" i="1" smtClean="0">
                            <a:latin typeface="Cambria Math"/>
                          </a:rPr>
                          <m:t>10</m:t>
                        </m:r>
                      </m:den>
                    </m:f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/>
                          </a:rPr>
                          <m:t>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/>
                          </a:rPr>
                          <m:t>Ah</m:t>
                        </m:r>
                      </m:den>
                    </m:f>
                    <m:r>
                      <a:rPr lang="de-DE" i="1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latin typeface="Cambria Math"/>
                          </a:rPr>
                          <m:t>akt</m:t>
                        </m:r>
                      </m:sub>
                    </m:sSub>
                    <m:r>
                      <a:rPr lang="de-DE" b="0" i="1" smtClean="0"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latin typeface="Cambria Math"/>
                          </a:rPr>
                          <m:t>min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/>
                          </a:rPr>
                          <m:t>3,7 </m:t>
                        </m:r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/>
                          </a:rPr>
                          <m:t>V</m:t>
                        </m:r>
                        <m:r>
                          <a:rPr lang="de-DE" i="1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de-DE" b="0" i="1" smtClean="0">
                            <a:latin typeface="Cambria Math"/>
                          </a:rPr>
                          <m:t>2×100 </m:t>
                        </m:r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/>
                          </a:rPr>
                          <m:t>kHz</m:t>
                        </m:r>
                        <m:r>
                          <a:rPr lang="de-DE" b="0" i="1" smtClean="0">
                            <a:latin typeface="Cambria Math"/>
                          </a:rPr>
                          <m:t>×4 </m:t>
                        </m:r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/>
                          </a:rPr>
                          <m:t>A</m:t>
                        </m:r>
                      </m:den>
                    </m:f>
                    <m:r>
                      <a:rPr lang="de-DE" b="0" i="1" smtClean="0">
                        <a:latin typeface="Cambria Math"/>
                      </a:rPr>
                      <m:t>=4,6µ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/>
                      </a:rPr>
                      <m:t>H</m:t>
                    </m:r>
                  </m:oMath>
                </a14:m>
                <a:endParaRPr lang="de-DE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de-DE" i="0">
                            <a:latin typeface="Cambria Math"/>
                          </a:rPr>
                          <m:t>bal</m:t>
                        </m:r>
                      </m:sub>
                    </m:sSub>
                    <m:r>
                      <a:rPr lang="de-DE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𝐼</m:t>
                                </m:r>
                              </m:e>
                            </m:acc>
                          </m:e>
                          <m:sub>
                            <m:r>
                              <a:rPr lang="de-DE" i="1"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</m:num>
                      <m:den>
                        <m:r>
                          <a:rPr lang="de-DE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de-DE" b="0" i="1" smtClean="0">
                        <a:latin typeface="Cambria Math"/>
                      </a:rPr>
                      <m:t>×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b="0" i="0" smtClean="0">
                                <a:latin typeface="Cambria Math"/>
                              </a:rPr>
                              <m:t>ON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b="0" i="0" smtClean="0">
                                <a:latin typeface="Cambria Math"/>
                              </a:rPr>
                              <m:t>S</m:t>
                            </m:r>
                          </m:sub>
                        </m:sSub>
                      </m:den>
                    </m:f>
                    <m:r>
                      <a:rPr lang="de-DE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b="0" i="0" smtClean="0">
                                <a:latin typeface="Cambria Math"/>
                              </a:rPr>
                              <m:t>Z</m:t>
                            </m:r>
                            <m:r>
                              <a:rPr lang="de-DE" b="0" i="0" smtClean="0">
                                <a:latin typeface="Cambria Math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de-DE" b="0" i="0" smtClean="0">
                                <a:latin typeface="Cambria Math"/>
                              </a:rPr>
                              <m:t>max</m:t>
                            </m:r>
                          </m:sub>
                        </m:sSub>
                      </m:num>
                      <m:den>
                        <m:r>
                          <a:rPr lang="de-DE" i="1">
                            <a:latin typeface="Cambria Math"/>
                          </a:rPr>
                          <m:t>2</m:t>
                        </m:r>
                        <m:r>
                          <a:rPr lang="de-DE" b="0" i="1" smtClean="0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b="0" i="0" smtClean="0">
                                <a:latin typeface="Cambria Math"/>
                              </a:rPr>
                              <m:t>max</m:t>
                            </m:r>
                          </m:sub>
                        </m:sSub>
                      </m:den>
                    </m:f>
                    <m:r>
                      <a:rPr lang="de-DE" i="1">
                        <a:latin typeface="Cambria Math"/>
                      </a:rPr>
                      <m:t>×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i="1"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de-DE">
                                        <a:latin typeface="Cambria Math"/>
                                      </a:rPr>
                                      <m:t>ON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de-DE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>
                                <a:latin typeface="Cambria Math"/>
                              </a:rPr>
                              <m:t>S</m:t>
                            </m:r>
                          </m:sub>
                        </m:sSub>
                      </m:den>
                    </m:f>
                    <m:r>
                      <a:rPr lang="de-DE" i="1"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/>
                          </a:rPr>
                          <m:t>max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/>
                          </a:rPr>
                          <m:t>4,2 </m:t>
                        </m:r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/>
                          </a:rPr>
                          <m:t>V</m:t>
                        </m:r>
                      </m:num>
                      <m:den>
                        <m:r>
                          <a:rPr lang="de-DE" b="0" i="1" smtClean="0">
                            <a:latin typeface="Cambria Math"/>
                          </a:rPr>
                          <m:t>8×675 </m:t>
                        </m:r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/>
                          </a:rPr>
                          <m:t>mA</m:t>
                        </m:r>
                      </m:den>
                    </m:f>
                    <m:r>
                      <a:rPr lang="de-DE" i="1">
                        <a:latin typeface="Cambria Math"/>
                      </a:rPr>
                      <m:t>×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de-DE" b="0" i="1" smtClean="0">
                            <a:latin typeface="Cambria Math"/>
                          </a:rPr>
                          <m:t>100 </m:t>
                        </m:r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/>
                          </a:rPr>
                          <m:t>kHz</m:t>
                        </m:r>
                      </m:den>
                    </m:f>
                    <m:r>
                      <a:rPr lang="de-DE" b="0" i="1" smtClean="0">
                        <a:latin typeface="Cambria Math"/>
                      </a:rPr>
                      <m:t>=7,8</m:t>
                    </m:r>
                    <m:r>
                      <m:rPr>
                        <m:nor/>
                      </m:rPr>
                      <a:rPr lang="de-DE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de-DE" dirty="0"/>
                      <m:t>µ</m:t>
                    </m:r>
                    <m:r>
                      <m:rPr>
                        <m:nor/>
                      </m:rPr>
                      <a:rPr lang="de-DE" dirty="0"/>
                      <m:t>H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8000" y="2971799"/>
                <a:ext cx="8568000" cy="2911475"/>
              </a:xfrm>
              <a:blipFill rotWithShape="0">
                <a:blip r:embed="rId3"/>
                <a:stretch>
                  <a:fillRect l="-1707" t="-2301" b="-188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de-DE" smtClean="0"/>
              <a:t>30.06.2017</a:t>
            </a:r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Brühl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E63C-D794-4429-8564-635E6253AC5C}" type="slidenum">
              <a:rPr lang="en-US" smtClean="0"/>
              <a:pPr/>
              <a:t>34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3853423" y="2702975"/>
                <a:ext cx="6214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/>
                            </a:rPr>
                            <m:t>ON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423" y="2702975"/>
                <a:ext cx="62145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hteck 8"/>
              <p:cNvSpPr/>
              <p:nvPr/>
            </p:nvSpPr>
            <p:spPr>
              <a:xfrm>
                <a:off x="2544132" y="1501558"/>
                <a:ext cx="428835" cy="3768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𝐼</m:t>
                              </m:r>
                            </m:e>
                          </m:acc>
                        </m:e>
                        <m:sub>
                          <m:r>
                            <a:rPr lang="de-DE" i="1">
                              <a:latin typeface="Cambria Math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9" name="Rechtec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132" y="1501558"/>
                <a:ext cx="428835" cy="376898"/>
              </a:xfrm>
              <a:prstGeom prst="rect">
                <a:avLst/>
              </a:prstGeom>
              <a:blipFill rotWithShape="1">
                <a:blip r:embed="rId6"/>
                <a:stretch>
                  <a:fillRect t="-6452" r="-11268" b="-161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/>
              <p:cNvSpPr/>
              <p:nvPr/>
            </p:nvSpPr>
            <p:spPr>
              <a:xfrm>
                <a:off x="2482418" y="2125827"/>
                <a:ext cx="6048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𝐼</m:t>
                              </m:r>
                            </m:e>
                          </m:acc>
                        </m:e>
                        <m:sub>
                          <m:r>
                            <a:rPr lang="de-DE" i="1">
                              <a:latin typeface="Cambria Math"/>
                            </a:rPr>
                            <m:t>𝑏𝑎𝑙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0" name="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418" y="2125827"/>
                <a:ext cx="604845" cy="369332"/>
              </a:xfrm>
              <a:prstGeom prst="rect">
                <a:avLst/>
              </a:prstGeom>
              <a:blipFill rotWithShape="1">
                <a:blip r:embed="rId7"/>
                <a:stretch>
                  <a:fillRect r="-1010" b="-1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Gerade Verbindung 11"/>
          <p:cNvCxnSpPr/>
          <p:nvPr/>
        </p:nvCxnSpPr>
        <p:spPr>
          <a:xfrm>
            <a:off x="3087263" y="2362009"/>
            <a:ext cx="209705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5355649" y="2694811"/>
                <a:ext cx="4659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/>
                            </a:rPr>
                            <m:t>S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649" y="2694811"/>
                <a:ext cx="465961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12355" y="667331"/>
            <a:ext cx="1255539" cy="19210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hteck 8"/>
              <p:cNvSpPr/>
              <p:nvPr/>
            </p:nvSpPr>
            <p:spPr>
              <a:xfrm>
                <a:off x="2375705" y="877421"/>
                <a:ext cx="7039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[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6" name="Rechtec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705" y="877421"/>
                <a:ext cx="703975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hteck 8"/>
              <p:cNvSpPr/>
              <p:nvPr/>
            </p:nvSpPr>
            <p:spPr>
              <a:xfrm>
                <a:off x="5798650" y="2603124"/>
                <a:ext cx="6567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[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7" name="Rechtec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650" y="2603124"/>
                <a:ext cx="656783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695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Dimensionierung der Spule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de-DE" smtClean="0"/>
              <a:t>30.06.2017</a:t>
            </a:r>
            <a:endParaRPr lang="de-DE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Brühl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E63C-D794-4429-8564-635E6253AC5C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20" name="Picture 4" descr="D:\Dissertation_H_Laufwerk\_Doktorarbeit\Presentations\DissVortrag\matlab\Hardware\inductance_datasheets\Rvs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0" t="4601" r="9365" b="80551"/>
          <a:stretch/>
        </p:blipFill>
        <p:spPr bwMode="auto">
          <a:xfrm>
            <a:off x="241299" y="1244600"/>
            <a:ext cx="3886201" cy="74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5" y="2300881"/>
            <a:ext cx="2889265" cy="360243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735" y="2300881"/>
            <a:ext cx="2889265" cy="360243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250" y="2300881"/>
            <a:ext cx="2889265" cy="3602438"/>
          </a:xfrm>
          <a:prstGeom prst="rect">
            <a:avLst/>
          </a:prstGeom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345" y="1111783"/>
            <a:ext cx="915540" cy="92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Gerade Verbindung mit Pfeil 7"/>
          <p:cNvCxnSpPr/>
          <p:nvPr/>
        </p:nvCxnSpPr>
        <p:spPr>
          <a:xfrm flipV="1">
            <a:off x="4353345" y="1631027"/>
            <a:ext cx="915540" cy="1905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8"/>
          <p:cNvSpPr txBox="1"/>
          <p:nvPr/>
        </p:nvSpPr>
        <p:spPr>
          <a:xfrm>
            <a:off x="4317249" y="1285909"/>
            <a:ext cx="1079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16,3 mm</a:t>
            </a:r>
            <a:endParaRPr lang="de-DE" sz="1600" b="1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7"/>
          <a:srcRect l="10001" t="18000" r="9999" b="18889"/>
          <a:stretch/>
        </p:blipFill>
        <p:spPr>
          <a:xfrm>
            <a:off x="5525746" y="1163140"/>
            <a:ext cx="1143001" cy="901701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733425" y="3549581"/>
            <a:ext cx="7848600" cy="255356"/>
          </a:xfrm>
          <a:prstGeom prst="rect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907625" y="414699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DCM</a:t>
            </a:r>
            <a:endParaRPr lang="de-DE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7907624" y="2969771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CCM</a:t>
            </a:r>
            <a:endParaRPr lang="de-DE" b="1" dirty="0"/>
          </a:p>
        </p:txBody>
      </p:sp>
      <p:cxnSp>
        <p:nvCxnSpPr>
          <p:cNvPr id="39" name="Straight Arrow Connector 38"/>
          <p:cNvCxnSpPr>
            <a:stCxn id="36" idx="0"/>
          </p:cNvCxnSpPr>
          <p:nvPr/>
        </p:nvCxnSpPr>
        <p:spPr>
          <a:xfrm flipH="1" flipV="1">
            <a:off x="8262849" y="3339103"/>
            <a:ext cx="2" cy="80789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12355" y="667331"/>
            <a:ext cx="1255539" cy="192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78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3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7" name="Picture 19" descr="D:\Dissertation_H_Laufwerk\_Doktorarbeit\Presentations\DissVortrag\matlab\Hardware\natural_vs_forced_balancing\southern_cell_const_efficienc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88" y="2449286"/>
            <a:ext cx="3973512" cy="360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Mosfet</a:t>
            </a:r>
            <a:r>
              <a:rPr lang="de-DE" dirty="0" smtClean="0"/>
              <a:t>-Ansteuerung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de-DE" smtClean="0"/>
              <a:t>30.06.2017</a:t>
            </a:r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Brühl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E63C-D794-4429-8564-635E6253AC5C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7174" name="Picture 6" descr="D:\Dissertation_H_Laufwerk\_Doktorarbeit\Presentations\DissVortrag\Bilder\hardware_cell_to_cell\Natural_vs_Forced_Balancing\cell_to_cell_natural_lowGRhig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90" y="2041752"/>
            <a:ext cx="1878013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D:\Dissertation_H_Laufwerk\_Doktorarbeit\Presentations\DissVortrag\Bilder\hardware_cell_to_cell\Natural_vs_Forced_Balancing\cell_to_cell_natural_lowEQhig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90" y="3415166"/>
            <a:ext cx="1884363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D:\Dissertation_H_Laufwerk\_Doktorarbeit\Presentations\DissVortrag\Bilder\hardware_cell_to_cell\Natural_vs_Forced_Balancing\cell_to_cell_natural_lowLOhig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40" y="4876574"/>
            <a:ext cx="1884363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D:\Dissertation_H_Laufwerk\_Doktorarbeit\Presentations\DissVortrag\Bilder\hardware_cell_to_cell\Natural_vs_Forced_Balancing\cell_to_cell_forced_5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69" y="2041752"/>
            <a:ext cx="1884362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D:\Dissertation_H_Laufwerk\_Doktorarbeit\Presentations\DissVortrag\Bilder\hardware_cell_to_cell\Natural_vs_Forced_Balancing\cell_to_cell_forced_4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69" y="3415165"/>
            <a:ext cx="1878013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D:\Dissertation_H_Laufwerk\_Doktorarbeit\Presentations\DissVortrag\Bilder\hardware_cell_to_cell\Natural_vs_Forced_Balancing\cell_to_cell_forced_3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69" y="4876574"/>
            <a:ext cx="1884362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759985" y="1066800"/>
            <a:ext cx="14157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Natürliches-</a:t>
            </a:r>
          </a:p>
          <a:p>
            <a:pPr algn="ctr"/>
            <a:r>
              <a:rPr lang="de-DE" dirty="0" err="1" smtClean="0"/>
              <a:t>Balancing</a:t>
            </a:r>
            <a:endParaRPr lang="de-DE" dirty="0" smtClean="0"/>
          </a:p>
          <a:p>
            <a:pPr algn="ctr"/>
            <a:r>
              <a:rPr lang="de-DE" i="1" dirty="0" smtClean="0"/>
              <a:t>d</a:t>
            </a:r>
            <a:r>
              <a:rPr lang="de-DE" dirty="0" smtClean="0"/>
              <a:t> = 50%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3144635" y="1066800"/>
            <a:ext cx="16594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Erzwungenes-</a:t>
            </a:r>
          </a:p>
          <a:p>
            <a:pPr algn="ctr"/>
            <a:r>
              <a:rPr lang="de-DE" dirty="0" err="1" smtClean="0"/>
              <a:t>Balancing</a:t>
            </a:r>
            <a:endParaRPr lang="de-DE" dirty="0" smtClean="0"/>
          </a:p>
          <a:p>
            <a:pPr algn="ctr"/>
            <a:r>
              <a:rPr lang="de-DE" i="1" dirty="0" smtClean="0"/>
              <a:t>d</a:t>
            </a:r>
            <a:r>
              <a:rPr lang="de-DE" dirty="0" smtClean="0"/>
              <a:t> variabel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5826127" y="5046084"/>
            <a:ext cx="132921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i="1" dirty="0" smtClean="0"/>
              <a:t>U</a:t>
            </a:r>
            <a:r>
              <a:rPr lang="de-DE" baseline="-25000" dirty="0" smtClean="0"/>
              <a:t>ZS </a:t>
            </a:r>
            <a:r>
              <a:rPr lang="de-DE" dirty="0" smtClean="0"/>
              <a:t>= 3,4 V</a:t>
            </a:r>
            <a:endParaRPr lang="de-DE" dirty="0"/>
          </a:p>
        </p:txBody>
      </p:sp>
      <p:pic>
        <p:nvPicPr>
          <p:cNvPr id="28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12355" y="667331"/>
            <a:ext cx="1255539" cy="19210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5050" y="3230880"/>
            <a:ext cx="296747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Low-Side </a:t>
            </a:r>
            <a:r>
              <a:rPr lang="de-DE" dirty="0" err="1" smtClean="0"/>
              <a:t>Mosfet</a:t>
            </a:r>
            <a:r>
              <a:rPr lang="de-DE" dirty="0" smtClean="0"/>
              <a:t> ist Master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251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Dissertation_H_Laufwerk\_Doktorarbeit\Presentations\DissVortrag\Bilder\hardware_cell_to_cell\Ansteuerung\LogicCircui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057" y="919503"/>
            <a:ext cx="5999163" cy="149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88000" y="1151999"/>
            <a:ext cx="2609746" cy="4731276"/>
          </a:xfrm>
        </p:spPr>
        <p:txBody>
          <a:bodyPr/>
          <a:lstStyle/>
          <a:p>
            <a:r>
              <a:rPr lang="de-DE" b="1" dirty="0" smtClean="0"/>
              <a:t>Logik-Schaltung</a:t>
            </a:r>
          </a:p>
          <a:p>
            <a:r>
              <a:rPr lang="de-DE" dirty="0" smtClean="0"/>
              <a:t>PWM-Verzögerung</a:t>
            </a:r>
          </a:p>
          <a:p>
            <a:r>
              <a:rPr lang="de-DE" dirty="0" smtClean="0"/>
              <a:t>Stromerkennung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Mosfet</a:t>
            </a:r>
            <a:r>
              <a:rPr lang="de-DE" dirty="0" smtClean="0"/>
              <a:t>-Ansteuerung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de-DE" smtClean="0"/>
              <a:t>30.06.2017</a:t>
            </a:r>
            <a:endParaRPr lang="de-DE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Brühl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E63C-D794-4429-8564-635E6253AC5C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1031" name="Picture 7" descr="D:\Dissertation_H_Laufwerk\_Doktorarbeit\Presentations\DissVortrag\Bilder\hardware_cell_to_cell\Ansteuerung\configuration_balancing_module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67" r="1"/>
          <a:stretch/>
        </p:blipFill>
        <p:spPr bwMode="auto">
          <a:xfrm>
            <a:off x="65314" y="2712357"/>
            <a:ext cx="2606921" cy="316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27"/>
          <p:cNvCxnSpPr/>
          <p:nvPr/>
        </p:nvCxnSpPr>
        <p:spPr>
          <a:xfrm>
            <a:off x="2832264" y="1219200"/>
            <a:ext cx="0" cy="452120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369" y="2562704"/>
            <a:ext cx="3063838" cy="357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Gerade Verbindung 15"/>
          <p:cNvCxnSpPr/>
          <p:nvPr/>
        </p:nvCxnSpPr>
        <p:spPr>
          <a:xfrm>
            <a:off x="3295329" y="2985431"/>
            <a:ext cx="3456638" cy="1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 rot="16200000">
            <a:off x="2757506" y="3614816"/>
            <a:ext cx="1420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South-</a:t>
            </a:r>
            <a:r>
              <a:rPr lang="de-DE" sz="1400" dirty="0" err="1" smtClean="0"/>
              <a:t>to</a:t>
            </a:r>
            <a:r>
              <a:rPr lang="de-DE" sz="1400" dirty="0" smtClean="0"/>
              <a:t>-North</a:t>
            </a:r>
            <a:endParaRPr lang="de-DE" sz="1400" dirty="0"/>
          </a:p>
        </p:txBody>
      </p:sp>
      <p:sp>
        <p:nvSpPr>
          <p:cNvPr id="19" name="Textfeld 18"/>
          <p:cNvSpPr txBox="1"/>
          <p:nvPr/>
        </p:nvSpPr>
        <p:spPr>
          <a:xfrm rot="16200000">
            <a:off x="2753081" y="5177980"/>
            <a:ext cx="1420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North-</a:t>
            </a:r>
            <a:r>
              <a:rPr lang="de-DE" sz="1400" dirty="0" err="1" smtClean="0"/>
              <a:t>to</a:t>
            </a:r>
            <a:r>
              <a:rPr lang="de-DE" sz="1400" dirty="0" smtClean="0"/>
              <a:t>-South</a:t>
            </a:r>
            <a:endParaRPr lang="de-DE" sz="1400" dirty="0"/>
          </a:p>
        </p:txBody>
      </p:sp>
      <p:sp>
        <p:nvSpPr>
          <p:cNvPr id="20" name="Textfeld 19"/>
          <p:cNvSpPr txBox="1"/>
          <p:nvPr/>
        </p:nvSpPr>
        <p:spPr>
          <a:xfrm>
            <a:off x="6733093" y="4203307"/>
            <a:ext cx="1444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South </a:t>
            </a:r>
            <a:r>
              <a:rPr lang="de-DE" sz="1400" dirty="0" err="1" smtClean="0"/>
              <a:t>is</a:t>
            </a:r>
            <a:r>
              <a:rPr lang="de-DE" sz="1400" dirty="0" smtClean="0"/>
              <a:t> Master</a:t>
            </a:r>
            <a:endParaRPr lang="de-DE" sz="1400" dirty="0"/>
          </a:p>
        </p:txBody>
      </p:sp>
      <p:sp>
        <p:nvSpPr>
          <p:cNvPr id="23" name="Rechteck 22"/>
          <p:cNvSpPr/>
          <p:nvPr/>
        </p:nvSpPr>
        <p:spPr>
          <a:xfrm>
            <a:off x="3686836" y="3173314"/>
            <a:ext cx="4554841" cy="215355"/>
          </a:xfrm>
          <a:prstGeom prst="rect">
            <a:avLst/>
          </a:prstGeom>
          <a:solidFill>
            <a:schemeClr val="accent6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feld 25"/>
          <p:cNvSpPr txBox="1"/>
          <p:nvPr/>
        </p:nvSpPr>
        <p:spPr>
          <a:xfrm>
            <a:off x="3263575" y="2711827"/>
            <a:ext cx="414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o</a:t>
            </a:r>
            <a:r>
              <a:rPr lang="de-DE" sz="1400" dirty="0" smtClean="0"/>
              <a:t>ff</a:t>
            </a:r>
            <a:endParaRPr lang="de-DE" sz="1400" dirty="0"/>
          </a:p>
        </p:txBody>
      </p:sp>
      <p:sp>
        <p:nvSpPr>
          <p:cNvPr id="28" name="Rechteck 27"/>
          <p:cNvSpPr/>
          <p:nvPr/>
        </p:nvSpPr>
        <p:spPr>
          <a:xfrm>
            <a:off x="3686378" y="4729458"/>
            <a:ext cx="4547587" cy="212283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7805528" y="1520825"/>
            <a:ext cx="341522" cy="327025"/>
          </a:xfrm>
          <a:prstGeom prst="rect">
            <a:avLst/>
          </a:prstGeom>
          <a:solidFill>
            <a:schemeClr val="accent6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7805528" y="1969294"/>
            <a:ext cx="341522" cy="31908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7" name="Gerade Verbindung 16"/>
          <p:cNvCxnSpPr/>
          <p:nvPr/>
        </p:nvCxnSpPr>
        <p:spPr>
          <a:xfrm>
            <a:off x="3303713" y="4537547"/>
            <a:ext cx="3456638" cy="1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ck 23"/>
          <p:cNvSpPr/>
          <p:nvPr/>
        </p:nvSpPr>
        <p:spPr>
          <a:xfrm>
            <a:off x="3683661" y="4168563"/>
            <a:ext cx="4554841" cy="36082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6712539" y="4681710"/>
            <a:ext cx="1434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South </a:t>
            </a:r>
            <a:r>
              <a:rPr lang="de-DE" sz="1400" dirty="0" err="1" smtClean="0"/>
              <a:t>is</a:t>
            </a:r>
            <a:r>
              <a:rPr lang="de-DE" sz="1400" dirty="0" smtClean="0"/>
              <a:t> Slave</a:t>
            </a:r>
            <a:endParaRPr lang="de-DE" sz="1400" dirty="0"/>
          </a:p>
        </p:txBody>
      </p:sp>
      <p:sp>
        <p:nvSpPr>
          <p:cNvPr id="27" name="Rechteck 26"/>
          <p:cNvSpPr/>
          <p:nvPr/>
        </p:nvSpPr>
        <p:spPr>
          <a:xfrm>
            <a:off x="3690464" y="5706335"/>
            <a:ext cx="4560941" cy="396469"/>
          </a:xfrm>
          <a:prstGeom prst="rect">
            <a:avLst/>
          </a:prstGeom>
          <a:solidFill>
            <a:schemeClr val="accent6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6733093" y="5740400"/>
            <a:ext cx="1445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North </a:t>
            </a:r>
            <a:r>
              <a:rPr lang="de-DE" sz="1400" dirty="0" err="1" smtClean="0"/>
              <a:t>is</a:t>
            </a:r>
            <a:r>
              <a:rPr lang="de-DE" sz="1400" dirty="0" smtClean="0"/>
              <a:t> Master</a:t>
            </a:r>
            <a:endParaRPr lang="de-DE" sz="1400" dirty="0"/>
          </a:p>
        </p:txBody>
      </p:sp>
      <p:sp>
        <p:nvSpPr>
          <p:cNvPr id="21" name="Textfeld 20"/>
          <p:cNvSpPr txBox="1"/>
          <p:nvPr/>
        </p:nvSpPr>
        <p:spPr>
          <a:xfrm>
            <a:off x="6719207" y="3127102"/>
            <a:ext cx="1289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North </a:t>
            </a:r>
            <a:r>
              <a:rPr lang="de-DE" sz="1400" dirty="0" err="1" smtClean="0"/>
              <a:t>is</a:t>
            </a:r>
            <a:r>
              <a:rPr lang="de-DE" sz="1400" dirty="0" smtClean="0"/>
              <a:t> Slave</a:t>
            </a:r>
            <a:endParaRPr lang="de-DE" sz="1400" dirty="0"/>
          </a:p>
        </p:txBody>
      </p:sp>
      <p:sp>
        <p:nvSpPr>
          <p:cNvPr id="9" name="Rechteck 8"/>
          <p:cNvSpPr/>
          <p:nvPr/>
        </p:nvSpPr>
        <p:spPr>
          <a:xfrm>
            <a:off x="4090308" y="2612233"/>
            <a:ext cx="322148" cy="175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4502264" y="2612233"/>
            <a:ext cx="322148" cy="175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4870958" y="2612233"/>
            <a:ext cx="322148" cy="175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5241181" y="2612233"/>
            <a:ext cx="322148" cy="175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5602059" y="2612233"/>
            <a:ext cx="322148" cy="175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6948259" y="1472218"/>
            <a:ext cx="161074" cy="1226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6947605" y="2046893"/>
            <a:ext cx="110420" cy="1226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42" name="Rechteck 41"/>
          <p:cNvSpPr/>
          <p:nvPr/>
        </p:nvSpPr>
        <p:spPr>
          <a:xfrm>
            <a:off x="6341269" y="2601912"/>
            <a:ext cx="333375" cy="201573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Rechteck 42"/>
          <p:cNvSpPr/>
          <p:nvPr/>
        </p:nvSpPr>
        <p:spPr>
          <a:xfrm>
            <a:off x="5992604" y="2601912"/>
            <a:ext cx="341522" cy="201573"/>
          </a:xfrm>
          <a:prstGeom prst="rect">
            <a:avLst/>
          </a:prstGeom>
          <a:solidFill>
            <a:schemeClr val="accent6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4052690" y="2567772"/>
            <a:ext cx="3818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EN</a:t>
            </a:r>
            <a:endParaRPr lang="de-DE" sz="1200" dirty="0"/>
          </a:p>
        </p:txBody>
      </p:sp>
      <p:sp>
        <p:nvSpPr>
          <p:cNvPr id="44" name="Textfeld 43"/>
          <p:cNvSpPr txBox="1"/>
          <p:nvPr/>
        </p:nvSpPr>
        <p:spPr>
          <a:xfrm>
            <a:off x="4445355" y="2574122"/>
            <a:ext cx="4283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DIR</a:t>
            </a:r>
            <a:endParaRPr lang="de-DE" sz="1100" dirty="0"/>
          </a:p>
        </p:txBody>
      </p:sp>
      <p:sp>
        <p:nvSpPr>
          <p:cNvPr id="45" name="Textfeld 44"/>
          <p:cNvSpPr txBox="1"/>
          <p:nvPr/>
        </p:nvSpPr>
        <p:spPr>
          <a:xfrm>
            <a:off x="4760967" y="2574121"/>
            <a:ext cx="5293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PWM</a:t>
            </a:r>
            <a:endParaRPr lang="de-DE" sz="1100" dirty="0"/>
          </a:p>
        </p:txBody>
      </p:sp>
      <p:sp>
        <p:nvSpPr>
          <p:cNvPr id="46" name="Textfeld 45"/>
          <p:cNvSpPr txBox="1"/>
          <p:nvPr/>
        </p:nvSpPr>
        <p:spPr>
          <a:xfrm>
            <a:off x="5148526" y="2571893"/>
            <a:ext cx="5229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err="1" smtClean="0"/>
              <a:t>delay</a:t>
            </a:r>
            <a:endParaRPr lang="de-DE" sz="1100" dirty="0"/>
          </a:p>
        </p:txBody>
      </p:sp>
      <p:sp>
        <p:nvSpPr>
          <p:cNvPr id="47" name="Textfeld 46"/>
          <p:cNvSpPr txBox="1"/>
          <p:nvPr/>
        </p:nvSpPr>
        <p:spPr>
          <a:xfrm>
            <a:off x="5563329" y="2571893"/>
            <a:ext cx="3898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CD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73699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3633107" y="1617198"/>
            <a:ext cx="400052" cy="280987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6517640" y="1385729"/>
            <a:ext cx="1424940" cy="897731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88000" y="1151999"/>
            <a:ext cx="2609746" cy="4731276"/>
          </a:xfrm>
        </p:spPr>
        <p:txBody>
          <a:bodyPr/>
          <a:lstStyle/>
          <a:p>
            <a:r>
              <a:rPr lang="de-DE" dirty="0" smtClean="0"/>
              <a:t>Logik-Schaltung</a:t>
            </a:r>
          </a:p>
          <a:p>
            <a:r>
              <a:rPr lang="de-DE" b="1" dirty="0" smtClean="0"/>
              <a:t>PWM-Verzögerung</a:t>
            </a:r>
          </a:p>
          <a:p>
            <a:r>
              <a:rPr lang="de-DE" dirty="0" smtClean="0"/>
              <a:t>Stromerkennung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Mosfet</a:t>
            </a:r>
            <a:r>
              <a:rPr lang="de-DE" dirty="0" smtClean="0"/>
              <a:t>-Ansteuerung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de-DE" smtClean="0"/>
              <a:t>30.06.2017</a:t>
            </a:r>
            <a:endParaRPr lang="de-DE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Brühl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E63C-D794-4429-8564-635E6253AC5C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1031" name="Picture 7" descr="D:\Dissertation_H_Laufwerk\_Doktorarbeit\Presentations\DissVortrag\Bilder\hardware_cell_to_cell\Ansteuerung\configuration_balancing_modules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67" r="1"/>
          <a:stretch/>
        </p:blipFill>
        <p:spPr bwMode="auto">
          <a:xfrm>
            <a:off x="65314" y="2712357"/>
            <a:ext cx="2606921" cy="316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27"/>
          <p:cNvCxnSpPr/>
          <p:nvPr/>
        </p:nvCxnSpPr>
        <p:spPr>
          <a:xfrm>
            <a:off x="2832264" y="1219200"/>
            <a:ext cx="0" cy="452120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4" descr="H:\_Doktorarbeit\Publications\TransPowerElectronics2017\Figures\pwm_totzeit_RC_Tiefpas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435" y="1497579"/>
            <a:ext cx="1620838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5482461" y="1449915"/>
            <a:ext cx="798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PWM</a:t>
            </a:r>
            <a:r>
              <a:rPr lang="de-DE" sz="1400" baseline="-25000" dirty="0" err="1" smtClean="0"/>
              <a:t>org</a:t>
            </a:r>
            <a:endParaRPr lang="de-DE" sz="1600" baseline="-25000" dirty="0"/>
          </a:p>
        </p:txBody>
      </p:sp>
      <p:cxnSp>
        <p:nvCxnSpPr>
          <p:cNvPr id="34" name="Gerade Verbindung mit Pfeil 33"/>
          <p:cNvCxnSpPr/>
          <p:nvPr/>
        </p:nvCxnSpPr>
        <p:spPr>
          <a:xfrm>
            <a:off x="6342381" y="1934369"/>
            <a:ext cx="241935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D:\Dissertation_H_Laufwerk\_Doktorarbeit\Presentations\DissVortrag\Bilder\hardware_cell_to_cell\Ansteuerung\PWM_delay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8" r="7698"/>
          <a:stretch/>
        </p:blipFill>
        <p:spPr bwMode="auto">
          <a:xfrm>
            <a:off x="8121650" y="1849438"/>
            <a:ext cx="857250" cy="22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Dissertation_H_Laufwerk\_Doktorarbeit\Presentations\DissVortrag\Bilder\hardware_cell_to_cell\Ansteuerung\pwm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1" r="6831"/>
          <a:stretch/>
        </p:blipFill>
        <p:spPr bwMode="auto">
          <a:xfrm>
            <a:off x="5435217" y="1834594"/>
            <a:ext cx="893103" cy="22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Gerade Verbindung mit Pfeil 42"/>
          <p:cNvCxnSpPr/>
          <p:nvPr/>
        </p:nvCxnSpPr>
        <p:spPr>
          <a:xfrm>
            <a:off x="7921354" y="1934369"/>
            <a:ext cx="241935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43"/>
          <p:cNvSpPr txBox="1"/>
          <p:nvPr/>
        </p:nvSpPr>
        <p:spPr>
          <a:xfrm>
            <a:off x="8150966" y="1449915"/>
            <a:ext cx="912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PWM</a:t>
            </a:r>
            <a:r>
              <a:rPr lang="de-DE" sz="1400" baseline="-25000" dirty="0" err="1" smtClean="0"/>
              <a:t>delay</a:t>
            </a:r>
            <a:endParaRPr lang="de-DE" sz="1600" baseline="-25000" dirty="0"/>
          </a:p>
        </p:txBody>
      </p:sp>
      <p:pic>
        <p:nvPicPr>
          <p:cNvPr id="45" name="Picture 4" descr="D:\Dissertation_H_Laufwerk\_Doktorarbeit\Presentations\DissVortrag\Bilder\hardware_cell_to_cell\Ansteuerung\LogicCircuit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0" r="63507"/>
          <a:stretch/>
        </p:blipFill>
        <p:spPr bwMode="auto">
          <a:xfrm>
            <a:off x="2946057" y="1066799"/>
            <a:ext cx="2189279" cy="134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D:\Dissertation_H_Laufwerk\_Doktorarbeit\Presentations\DissVortrag\Bilder\hardware_cell_to_cell\Ansteuerung\pwm_totzeit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57"/>
          <a:stretch/>
        </p:blipFill>
        <p:spPr bwMode="auto">
          <a:xfrm>
            <a:off x="5128430" y="3148313"/>
            <a:ext cx="1097963" cy="234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" descr="D:\Dissertation_H_Laufwerk\_Doktorarbeit\Presentations\DissVortrag\matlab\Hardware\Totzeit\pwmMcDela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942" y="2569958"/>
            <a:ext cx="2576871" cy="171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D:\Dissertation_H_Laufwerk\_Doktorarbeit\Presentations\DissVortrag\matlab\Hardware\Totzeit\pwmDriverInputHsLs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534" y="4379708"/>
            <a:ext cx="2576871" cy="171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Dissertation_H_Laufwerk\_Doktorarbeit\Presentations\DissVortrag\Bilder\hardware_cell_to_cell\Ansteuerung\pwm_totzeit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075598" y="3110212"/>
            <a:ext cx="2052832" cy="234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81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Stromerkennung (CD)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de-DE" smtClean="0"/>
              <a:t>30.06.2017</a:t>
            </a:r>
            <a:endParaRPr lang="de-DE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Brühl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E63C-D794-4429-8564-635E6253AC5C}" type="slidenum">
              <a:rPr lang="en-US" smtClean="0"/>
              <a:pPr/>
              <a:t>39</a:t>
            </a:fld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4572000" y="1219200"/>
            <a:ext cx="0" cy="452120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D:\Dissertation_H_Laufwerk\_Doktorarbeit\Presentations\DissVortrag\Bilder\hardware_cell_to_cell\Ansteuerung\CurrentDetec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8" y="1726254"/>
            <a:ext cx="4248151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:\Dissertation_H_Laufwerk\_Doktorarbeit\Presentations\DissVortrag\Bilder\hardware_cell_to_cell\Ansteuerung\Referenzspannu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1414462"/>
            <a:ext cx="4267200" cy="413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05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Einfluss auf die Streuung und deren Reduktion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000" y="3537857"/>
            <a:ext cx="8568000" cy="2078718"/>
          </a:xfrm>
        </p:spPr>
        <p:txBody>
          <a:bodyPr/>
          <a:lstStyle/>
          <a:p>
            <a:r>
              <a:rPr lang="de-DE" dirty="0" smtClean="0"/>
              <a:t>Verbesserte Produktionsqualität</a:t>
            </a:r>
          </a:p>
          <a:p>
            <a:r>
              <a:rPr lang="de-DE" dirty="0" smtClean="0"/>
              <a:t>Aussortieren von schlechten Zellen</a:t>
            </a:r>
            <a:endParaRPr lang="de-DE" dirty="0"/>
          </a:p>
          <a:p>
            <a:r>
              <a:rPr lang="de-DE" dirty="0"/>
              <a:t>Verbesserte Kühlung</a:t>
            </a:r>
          </a:p>
          <a:p>
            <a:r>
              <a:rPr lang="de-DE" dirty="0"/>
              <a:t>Erkennen von Ausreißern und austauschen von </a:t>
            </a:r>
            <a:r>
              <a:rPr lang="de-DE" dirty="0" smtClean="0"/>
              <a:t>Zellen bzw. Modulen</a:t>
            </a:r>
            <a:endParaRPr lang="de-DE" dirty="0"/>
          </a:p>
          <a:p>
            <a:r>
              <a:rPr lang="de-DE" dirty="0"/>
              <a:t>Mittelung durch Parallelschaltung von Zellen</a:t>
            </a:r>
          </a:p>
          <a:p>
            <a:r>
              <a:rPr lang="de-DE" b="1" dirty="0"/>
              <a:t>Beeinflussung der Zellalterung durch </a:t>
            </a:r>
            <a:r>
              <a:rPr lang="de-DE" b="1" dirty="0" smtClean="0"/>
              <a:t>Veränderung </a:t>
            </a:r>
            <a:r>
              <a:rPr lang="de-DE" b="1" dirty="0"/>
              <a:t>der Zellbelastung</a:t>
            </a:r>
          </a:p>
          <a:p>
            <a:r>
              <a:rPr lang="de-DE" b="1" dirty="0"/>
              <a:t>Umladen der Zellen im </a:t>
            </a:r>
            <a:r>
              <a:rPr lang="de-DE" b="1" dirty="0" smtClean="0"/>
              <a:t>Betrieb durch aktives </a:t>
            </a:r>
            <a:r>
              <a:rPr lang="de-DE" b="1" dirty="0" err="1" smtClean="0"/>
              <a:t>Balancing</a:t>
            </a:r>
            <a:endParaRPr lang="de-DE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de-DE" smtClean="0"/>
              <a:t>30.06.2017</a:t>
            </a:r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Brühl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E63C-D794-4429-8564-635E6253AC5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Gleichschenkliges Dreieck 6"/>
          <p:cNvSpPr/>
          <p:nvPr/>
        </p:nvSpPr>
        <p:spPr>
          <a:xfrm>
            <a:off x="1491795" y="1054676"/>
            <a:ext cx="2276070" cy="1589487"/>
          </a:xfrm>
          <a:prstGeom prst="triangl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Zell-Streuung</a:t>
            </a:r>
          </a:p>
          <a:p>
            <a:pPr algn="ctr"/>
            <a:endParaRPr lang="de-DE" dirty="0" smtClean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79885" y="1312646"/>
            <a:ext cx="172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Produktions-</a:t>
            </a:r>
          </a:p>
          <a:p>
            <a:pPr algn="ctr"/>
            <a:r>
              <a:rPr lang="de-DE" dirty="0" err="1" smtClean="0"/>
              <a:t>schwankungen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3288096" y="1312645"/>
            <a:ext cx="23776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dirty="0"/>
              <a:t>Natürliche Streuung </a:t>
            </a:r>
            <a:endParaRPr lang="de-DE" dirty="0" smtClean="0"/>
          </a:p>
          <a:p>
            <a:pPr algn="ctr"/>
            <a:r>
              <a:rPr lang="de-DE" dirty="0" smtClean="0"/>
              <a:t>während </a:t>
            </a:r>
            <a:r>
              <a:rPr lang="de-DE" dirty="0"/>
              <a:t>der Alterung</a:t>
            </a:r>
          </a:p>
        </p:txBody>
      </p:sp>
      <p:sp>
        <p:nvSpPr>
          <p:cNvPr id="10" name="Rechteck 9"/>
          <p:cNvSpPr/>
          <p:nvPr/>
        </p:nvSpPr>
        <p:spPr>
          <a:xfrm>
            <a:off x="845177" y="2644163"/>
            <a:ext cx="36472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dirty="0"/>
              <a:t>unterschiedliche </a:t>
            </a:r>
            <a:endParaRPr lang="de-DE" dirty="0" smtClean="0"/>
          </a:p>
          <a:p>
            <a:pPr algn="ctr"/>
            <a:r>
              <a:rPr lang="de-DE" dirty="0" smtClean="0"/>
              <a:t>Zellbelastung (T, DOD, Druck, ...) </a:t>
            </a:r>
            <a:endParaRPr lang="de-DE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060" y="1613314"/>
            <a:ext cx="2222980" cy="2336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 rot="16200000">
            <a:off x="7740042" y="2642012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 smtClean="0">
                <a:solidFill>
                  <a:schemeClr val="bg1">
                    <a:lumMod val="50000"/>
                  </a:schemeClr>
                </a:solidFill>
              </a:rPr>
              <a:t>Journal </a:t>
            </a:r>
            <a:r>
              <a:rPr lang="de-DE" sz="900" dirty="0" err="1" smtClean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de-DE" sz="900" dirty="0" smtClean="0">
                <a:solidFill>
                  <a:schemeClr val="bg1">
                    <a:lumMod val="50000"/>
                  </a:schemeClr>
                </a:solidFill>
              </a:rPr>
              <a:t> Power </a:t>
            </a:r>
            <a:r>
              <a:rPr lang="de-DE" sz="900" dirty="0" err="1" smtClean="0">
                <a:solidFill>
                  <a:schemeClr val="bg1">
                    <a:lumMod val="50000"/>
                  </a:schemeClr>
                </a:solidFill>
              </a:rPr>
              <a:t>Sources</a:t>
            </a:r>
            <a:r>
              <a:rPr lang="de-DE" sz="900" dirty="0" smtClean="0">
                <a:solidFill>
                  <a:schemeClr val="bg1">
                    <a:lumMod val="50000"/>
                  </a:schemeClr>
                </a:solidFill>
              </a:rPr>
              <a:t> 297.</a:t>
            </a:r>
          </a:p>
          <a:p>
            <a:r>
              <a:rPr lang="de-DE" sz="900" dirty="0" smtClean="0">
                <a:solidFill>
                  <a:schemeClr val="bg1">
                    <a:lumMod val="50000"/>
                  </a:schemeClr>
                </a:solidFill>
              </a:rPr>
              <a:t>Nov. 2015. S. 242-251.</a:t>
            </a:r>
            <a:endParaRPr lang="de-DE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612237" y="3949593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Kapazität [Ah]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 rot="16200000">
            <a:off x="4825627" y="2522493"/>
            <a:ext cx="2339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Verteilungsdichte [%]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6631473" y="996342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Messdaten </a:t>
            </a:r>
          </a:p>
          <a:p>
            <a:pPr algn="ctr"/>
            <a:r>
              <a:rPr lang="de-DE" dirty="0" smtClean="0"/>
              <a:t>aus dem Feld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6506536" y="3091412"/>
            <a:ext cx="841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∆s ≈ 9%</a:t>
            </a:r>
            <a:endParaRPr lang="de-DE" sz="1400" dirty="0"/>
          </a:p>
        </p:txBody>
      </p:sp>
      <p:sp>
        <p:nvSpPr>
          <p:cNvPr id="17" name="Textfeld 16"/>
          <p:cNvSpPr txBox="1"/>
          <p:nvPr/>
        </p:nvSpPr>
        <p:spPr>
          <a:xfrm>
            <a:off x="6487111" y="2783635"/>
            <a:ext cx="1061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/>
              <a:t>σ</a:t>
            </a:r>
            <a:r>
              <a:rPr lang="de-DE" sz="1400" dirty="0" smtClean="0"/>
              <a:t>/µ = 1,6%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6459059" y="2475858"/>
            <a:ext cx="1117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µ/C</a:t>
            </a:r>
            <a:r>
              <a:rPr lang="de-DE" sz="1400" baseline="-25000" dirty="0" smtClean="0"/>
              <a:t>N</a:t>
            </a:r>
            <a:r>
              <a:rPr lang="de-DE" sz="1400" dirty="0" smtClean="0"/>
              <a:t> </a:t>
            </a:r>
            <a:r>
              <a:rPr lang="de-DE" sz="1400" dirty="0"/>
              <a:t>= 94%</a:t>
            </a:r>
          </a:p>
        </p:txBody>
      </p:sp>
    </p:spTree>
    <p:extLst>
      <p:ext uri="{BB962C8B-B14F-4D97-AF65-F5344CB8AC3E}">
        <p14:creationId xmlns:p14="http://schemas.microsoft.com/office/powerpoint/2010/main" val="59620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Stromerkennung (CD)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de-DE" smtClean="0"/>
              <a:t>30.06.2017</a:t>
            </a:r>
            <a:endParaRPr lang="de-DE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Brühl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E63C-D794-4429-8564-635E6253AC5C}" type="slidenum">
              <a:rPr lang="en-US" smtClean="0"/>
              <a:pPr/>
              <a:t>40</a:t>
            </a:fld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4572000" y="1219200"/>
            <a:ext cx="0" cy="452120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D:\Dissertation_H_Laufwerk\_Doktorarbeit\Presentations\DissVortrag\Bilder\hardware_cell_to_cell\Ansteuerung\CurrentDetec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8" y="1725157"/>
            <a:ext cx="4248151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D:\Dissertation_H_Laufwerk\_Doktorarbeit\Presentations\DissVortrag\matlab\Hardware\KomparatorOuputSignal\inductorCurr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450" y="1219200"/>
            <a:ext cx="3608388" cy="217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D:\Dissertation_H_Laufwerk\_Doktorarbeit\Presentations\DissVortrag\matlab\Hardware\KomparatorOuputSignal\comparatorOutputSign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3570288"/>
            <a:ext cx="3608388" cy="217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14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Komponentenvergleich aktives vs. passives </a:t>
            </a:r>
            <a:r>
              <a:rPr lang="de-DE" dirty="0" err="1" smtClean="0"/>
              <a:t>Balancing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de-DE" smtClean="0"/>
              <a:t>30.06.2017</a:t>
            </a:r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Brühl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E63C-D794-4429-8564-635E6253AC5C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9220" name="Picture 4" descr="D:\DissertationGit\Vortrag\matlab\Kosten\drawings\Ansteuerung_aktiv_mit_S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9" y="3796388"/>
            <a:ext cx="5376683" cy="159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Gerade Verbindung 16"/>
          <p:cNvCxnSpPr/>
          <p:nvPr/>
        </p:nvCxnSpPr>
        <p:spPr>
          <a:xfrm>
            <a:off x="6050196" y="1228725"/>
            <a:ext cx="0" cy="4459787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3" name="Picture 7" descr="D:\DissertationGit\Vortrag\matlab\Kosten\drawings\Ansteuerung_passi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298" y="3796388"/>
            <a:ext cx="2298806" cy="155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278" y="1990698"/>
            <a:ext cx="2178845" cy="56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 descr="D:\Dissertation_H_Laufwerk\_Doktorarbeit\Presentations\DissVortrag\Bilder\balancing_topologies_real\BalancingInduktiv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83552" y="1327497"/>
            <a:ext cx="1236035" cy="189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29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Bauteilkosten für ein Batteriesystem mit 96 Zellen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de-DE" smtClean="0"/>
              <a:t>30.06.2017</a:t>
            </a:r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Brühl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E63C-D794-4429-8564-635E6253AC5C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08" y="3828790"/>
            <a:ext cx="3198825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025" y="3828790"/>
            <a:ext cx="3198825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374084" y="1495849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/>
              <a:t>Basiskosten </a:t>
            </a:r>
          </a:p>
          <a:p>
            <a:pPr algn="ctr"/>
            <a:r>
              <a:rPr lang="de-DE" b="1" dirty="0" smtClean="0"/>
              <a:t>377 € (3,9 €/Zelle)</a:t>
            </a:r>
            <a:endParaRPr lang="de-DE" b="1" dirty="0"/>
          </a:p>
        </p:txBody>
      </p:sp>
      <p:sp>
        <p:nvSpPr>
          <p:cNvPr id="21" name="Textfeld 20"/>
          <p:cNvSpPr txBox="1"/>
          <p:nvPr/>
        </p:nvSpPr>
        <p:spPr>
          <a:xfrm>
            <a:off x="527737" y="3182459"/>
            <a:ext cx="2480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/>
              <a:t>Passives </a:t>
            </a:r>
            <a:r>
              <a:rPr lang="de-DE" b="1" dirty="0" err="1" smtClean="0"/>
              <a:t>Balancing</a:t>
            </a:r>
            <a:r>
              <a:rPr lang="de-DE" b="1" dirty="0" smtClean="0"/>
              <a:t> </a:t>
            </a:r>
          </a:p>
          <a:p>
            <a:pPr algn="ctr"/>
            <a:r>
              <a:rPr lang="de-DE" b="1" dirty="0" smtClean="0"/>
              <a:t>618 € (6,5 €/Zelle)</a:t>
            </a:r>
            <a:endParaRPr lang="de-DE" b="1" dirty="0"/>
          </a:p>
        </p:txBody>
      </p:sp>
      <p:sp>
        <p:nvSpPr>
          <p:cNvPr id="23" name="Textfeld 22"/>
          <p:cNvSpPr txBox="1"/>
          <p:nvPr/>
        </p:nvSpPr>
        <p:spPr>
          <a:xfrm>
            <a:off x="5904825" y="3182459"/>
            <a:ext cx="2403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/>
              <a:t>Aktives </a:t>
            </a:r>
            <a:r>
              <a:rPr lang="de-DE" b="1" dirty="0" err="1" smtClean="0"/>
              <a:t>Balancing</a:t>
            </a:r>
            <a:r>
              <a:rPr lang="de-DE" b="1" dirty="0" smtClean="0"/>
              <a:t> </a:t>
            </a:r>
          </a:p>
          <a:p>
            <a:pPr algn="ctr"/>
            <a:r>
              <a:rPr lang="de-DE" b="1" dirty="0" smtClean="0"/>
              <a:t>1.300 € (13,5 €/Zelle)</a:t>
            </a:r>
            <a:endParaRPr lang="de-DE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3367233" y="3963084"/>
            <a:ext cx="1928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/>
              <a:t>Mehrkosten ca.</a:t>
            </a:r>
          </a:p>
          <a:p>
            <a:pPr algn="ctr"/>
            <a:r>
              <a:rPr lang="de-DE" b="1" dirty="0" smtClean="0"/>
              <a:t>∆</a:t>
            </a:r>
            <a:r>
              <a:rPr lang="de-DE" b="1" i="1" dirty="0" smtClean="0"/>
              <a:t>K</a:t>
            </a:r>
            <a:r>
              <a:rPr lang="de-DE" b="1" dirty="0" smtClean="0"/>
              <a:t> = 7€/Zelle</a:t>
            </a:r>
            <a:endParaRPr lang="de-DE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6648450" y="1067908"/>
            <a:ext cx="2210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Einzelpreise </a:t>
            </a:r>
            <a:r>
              <a:rPr lang="de-DE" dirty="0" err="1" smtClean="0"/>
              <a:t>Farnell</a:t>
            </a:r>
            <a:endParaRPr lang="de-DE" dirty="0" smtClean="0"/>
          </a:p>
          <a:p>
            <a:pPr algn="ctr"/>
            <a:r>
              <a:rPr lang="de-DE" dirty="0" smtClean="0"/>
              <a:t>Stand: Mai 2017</a:t>
            </a:r>
            <a:endParaRPr lang="de-D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1117" y="829890"/>
            <a:ext cx="3229134" cy="24229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19051" y="856381"/>
            <a:ext cx="2076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1x </a:t>
            </a:r>
            <a:r>
              <a:rPr lang="el-GR" dirty="0" smtClean="0"/>
              <a:t>μ</a:t>
            </a:r>
            <a:r>
              <a:rPr lang="de-DE" dirty="0" smtClean="0"/>
              <a:t>Controller + P.</a:t>
            </a:r>
            <a:endParaRPr lang="de-DE" dirty="0"/>
          </a:p>
        </p:txBody>
      </p:sp>
      <p:sp>
        <p:nvSpPr>
          <p:cNvPr id="16" name="TextBox 15"/>
          <p:cNvSpPr txBox="1"/>
          <p:nvPr/>
        </p:nvSpPr>
        <p:spPr>
          <a:xfrm>
            <a:off x="5022375" y="154887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Zellüber-</a:t>
            </a:r>
          </a:p>
          <a:p>
            <a:r>
              <a:rPr lang="de-DE" dirty="0" err="1" smtClean="0"/>
              <a:t>wachung</a:t>
            </a:r>
            <a:endParaRPr lang="de-DE" dirty="0"/>
          </a:p>
        </p:txBody>
      </p:sp>
      <p:sp>
        <p:nvSpPr>
          <p:cNvPr id="17" name="TextBox 16"/>
          <p:cNvSpPr txBox="1"/>
          <p:nvPr/>
        </p:nvSpPr>
        <p:spPr>
          <a:xfrm>
            <a:off x="2351136" y="1310403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Kontaktierung</a:t>
            </a:r>
            <a:endParaRPr lang="de-DE" dirty="0"/>
          </a:p>
        </p:txBody>
      </p:sp>
      <p:sp>
        <p:nvSpPr>
          <p:cNvPr id="18" name="TextBox 17"/>
          <p:cNvSpPr txBox="1"/>
          <p:nvPr/>
        </p:nvSpPr>
        <p:spPr>
          <a:xfrm>
            <a:off x="2812615" y="1856706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NTC</a:t>
            </a:r>
            <a:endParaRPr lang="de-DE" dirty="0"/>
          </a:p>
        </p:txBody>
      </p:sp>
      <p:sp>
        <p:nvSpPr>
          <p:cNvPr id="19" name="TextBox 18"/>
          <p:cNvSpPr txBox="1"/>
          <p:nvPr/>
        </p:nvSpPr>
        <p:spPr>
          <a:xfrm>
            <a:off x="3219051" y="2727657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Sicherung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542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2784475"/>
            <a:ext cx="863917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Zulässige Mehrkosten des aktiven </a:t>
            </a:r>
            <a:r>
              <a:rPr lang="de-DE" dirty="0" err="1" smtClean="0"/>
              <a:t>Balancings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de-DE" smtClean="0"/>
              <a:t>30.06.2017</a:t>
            </a:r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Brühl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E63C-D794-4429-8564-635E6253AC5C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7" y="1738992"/>
            <a:ext cx="46005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1104900" y="3686175"/>
            <a:ext cx="4600575" cy="69532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20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Zellaufbau und Alterungsmechanismen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de-DE" smtClean="0"/>
              <a:t>30.06.2017</a:t>
            </a:r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Brühl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E63C-D794-4429-8564-635E6253AC5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112522" y="1953797"/>
            <a:ext cx="1436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/>
              <a:t>Kathode </a:t>
            </a:r>
          </a:p>
          <a:p>
            <a:pPr algn="ctr"/>
            <a:r>
              <a:rPr lang="de-DE" sz="1600" b="1" dirty="0" smtClean="0"/>
              <a:t>(z.B. LiCoO</a:t>
            </a:r>
            <a:r>
              <a:rPr lang="de-DE" sz="1600" b="1" baseline="-25000" dirty="0" smtClean="0"/>
              <a:t>2</a:t>
            </a:r>
            <a:r>
              <a:rPr lang="de-DE" sz="1600" b="1" dirty="0" smtClean="0"/>
              <a:t>)</a:t>
            </a:r>
            <a:endParaRPr lang="de-DE" sz="16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5002213" y="1953797"/>
            <a:ext cx="878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/>
              <a:t>Anode </a:t>
            </a:r>
          </a:p>
          <a:p>
            <a:pPr algn="ctr"/>
            <a:r>
              <a:rPr lang="de-DE" sz="1600" b="1" dirty="0" smtClean="0"/>
              <a:t>(Grafit)</a:t>
            </a:r>
            <a:endParaRPr lang="de-DE" sz="16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2783975" y="3125598"/>
            <a:ext cx="1141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/>
              <a:t>Separator</a:t>
            </a:r>
          </a:p>
        </p:txBody>
      </p:sp>
      <p:sp>
        <p:nvSpPr>
          <p:cNvPr id="11" name="Textfeld 9"/>
          <p:cNvSpPr txBox="1"/>
          <p:nvPr/>
        </p:nvSpPr>
        <p:spPr>
          <a:xfrm rot="16200000">
            <a:off x="1029119" y="2263478"/>
            <a:ext cx="1188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 smtClean="0">
                <a:solidFill>
                  <a:schemeClr val="bg1">
                    <a:lumMod val="50000"/>
                  </a:schemeClr>
                </a:solidFill>
              </a:rPr>
              <a:t>Käbitz</a:t>
            </a:r>
            <a:r>
              <a:rPr lang="de-DE" sz="800" dirty="0" smtClean="0">
                <a:solidFill>
                  <a:schemeClr val="bg1">
                    <a:lumMod val="50000"/>
                  </a:schemeClr>
                </a:solidFill>
              </a:rPr>
              <a:t>, S. </a:t>
            </a:r>
            <a:r>
              <a:rPr lang="de-DE" sz="800" dirty="0" err="1" smtClean="0">
                <a:solidFill>
                  <a:schemeClr val="bg1">
                    <a:lumMod val="50000"/>
                  </a:schemeClr>
                </a:solidFill>
              </a:rPr>
              <a:t>Diss</a:t>
            </a:r>
            <a:r>
              <a:rPr lang="de-DE" sz="8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  <a:p>
            <a:r>
              <a:rPr lang="de-DE" sz="800" dirty="0" smtClean="0">
                <a:solidFill>
                  <a:schemeClr val="bg1">
                    <a:lumMod val="50000"/>
                  </a:schemeClr>
                </a:solidFill>
              </a:rPr>
              <a:t>RWTH Aachen. 2016.</a:t>
            </a:r>
            <a:endParaRPr lang="de-DE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88"/>
          <a:stretch/>
        </p:blipFill>
        <p:spPr>
          <a:xfrm>
            <a:off x="6091918" y="1941713"/>
            <a:ext cx="2485789" cy="3498400"/>
          </a:xfrm>
        </p:spPr>
      </p:pic>
      <p:sp>
        <p:nvSpPr>
          <p:cNvPr id="8" name="Rechteck 7"/>
          <p:cNvSpPr/>
          <p:nvPr/>
        </p:nvSpPr>
        <p:spPr>
          <a:xfrm>
            <a:off x="8180615" y="2961826"/>
            <a:ext cx="955221" cy="248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00" dirty="0" err="1" smtClean="0">
                <a:solidFill>
                  <a:schemeClr val="tx1"/>
                </a:solidFill>
              </a:rPr>
              <a:t>Donor</a:t>
            </a:r>
            <a:r>
              <a:rPr lang="de-DE" sz="900" dirty="0" smtClean="0">
                <a:solidFill>
                  <a:schemeClr val="tx1"/>
                </a:solidFill>
              </a:rPr>
              <a:t> Solvent</a:t>
            </a:r>
          </a:p>
        </p:txBody>
      </p:sp>
      <p:sp>
        <p:nvSpPr>
          <p:cNvPr id="15" name="Textfeld 9"/>
          <p:cNvSpPr txBox="1"/>
          <p:nvPr/>
        </p:nvSpPr>
        <p:spPr>
          <a:xfrm rot="5400000">
            <a:off x="4771013" y="3724079"/>
            <a:ext cx="26917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>
                <a:solidFill>
                  <a:schemeClr val="bg1">
                    <a:lumMod val="50000"/>
                  </a:schemeClr>
                </a:solidFill>
              </a:rPr>
              <a:t>Journal </a:t>
            </a:r>
            <a:r>
              <a:rPr lang="de-DE" sz="800" dirty="0" err="1" smtClean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de-DE" sz="800" dirty="0" smtClean="0">
                <a:solidFill>
                  <a:schemeClr val="bg1">
                    <a:lumMod val="50000"/>
                  </a:schemeClr>
                </a:solidFill>
              </a:rPr>
              <a:t> Power </a:t>
            </a:r>
            <a:r>
              <a:rPr lang="de-DE" sz="800" dirty="0" err="1" smtClean="0">
                <a:solidFill>
                  <a:schemeClr val="bg1">
                    <a:lumMod val="50000"/>
                  </a:schemeClr>
                </a:solidFill>
              </a:rPr>
              <a:t>Sources</a:t>
            </a:r>
            <a:r>
              <a:rPr lang="de-DE" sz="800" dirty="0" smtClean="0">
                <a:solidFill>
                  <a:schemeClr val="bg1">
                    <a:lumMod val="50000"/>
                  </a:schemeClr>
                </a:solidFill>
              </a:rPr>
              <a:t> 147. Sep. 2005. S. 269-281.</a:t>
            </a:r>
            <a:endParaRPr lang="de-DE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302" y="1197513"/>
            <a:ext cx="3222353" cy="1959104"/>
          </a:xfrm>
          <a:prstGeom prst="rect">
            <a:avLst/>
          </a:prstGeom>
        </p:spPr>
      </p:pic>
      <p:sp>
        <p:nvSpPr>
          <p:cNvPr id="18" name="Textfeld 9"/>
          <p:cNvSpPr txBox="1"/>
          <p:nvPr/>
        </p:nvSpPr>
        <p:spPr>
          <a:xfrm>
            <a:off x="3396647" y="2617757"/>
            <a:ext cx="787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/>
              <a:t>Laden</a:t>
            </a:r>
          </a:p>
        </p:txBody>
      </p:sp>
      <p:sp>
        <p:nvSpPr>
          <p:cNvPr id="19" name="Textfeld 9"/>
          <p:cNvSpPr txBox="1"/>
          <p:nvPr/>
        </p:nvSpPr>
        <p:spPr>
          <a:xfrm>
            <a:off x="2535337" y="2213610"/>
            <a:ext cx="1050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/>
              <a:t>Entladen</a:t>
            </a:r>
          </a:p>
        </p:txBody>
      </p:sp>
      <p:sp>
        <p:nvSpPr>
          <p:cNvPr id="20" name="Textfeld 9"/>
          <p:cNvSpPr txBox="1"/>
          <p:nvPr/>
        </p:nvSpPr>
        <p:spPr>
          <a:xfrm>
            <a:off x="3342786" y="1669404"/>
            <a:ext cx="447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/>
              <a:t>Li</a:t>
            </a:r>
            <a:r>
              <a:rPr lang="de-DE" sz="1600" b="1" baseline="30000" dirty="0" smtClean="0"/>
              <a:t>+</a:t>
            </a:r>
          </a:p>
        </p:txBody>
      </p:sp>
      <p:sp>
        <p:nvSpPr>
          <p:cNvPr id="21" name="Textfeld 9"/>
          <p:cNvSpPr txBox="1"/>
          <p:nvPr/>
        </p:nvSpPr>
        <p:spPr>
          <a:xfrm>
            <a:off x="2422126" y="1132947"/>
            <a:ext cx="1120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/>
              <a:t>Elektrolyt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288000" y="3832083"/>
            <a:ext cx="4801050" cy="2179981"/>
          </a:xfrm>
          <a:prstGeom prst="rect">
            <a:avLst/>
          </a:prstGeom>
        </p:spPr>
        <p:txBody>
          <a:bodyPr lIns="0" tIns="0" rIns="0" bIns="0"/>
          <a:lstStyle>
            <a:lvl1pPr marL="215900" indent="-215900" algn="l" defTabSz="215900" rtl="0" eaLnBrk="1" fontAlgn="base" hangingPunct="1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■"/>
              <a:tabLst>
                <a:tab pos="215900" algn="l"/>
              </a:tabLs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31800" indent="-215900" algn="l" rtl="0" eaLnBrk="1" fontAlgn="base" hangingPunct="1"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Arial" panose="020B0604020202020204" pitchFamily="34" charset="0"/>
              <a:buChar char="□"/>
              <a:tabLst>
                <a:tab pos="431800" algn="l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7700" indent="-215900" algn="l" defTabSz="215900" rtl="0" eaLnBrk="1" fontAlgn="base" hangingPunct="1">
              <a:spcBef>
                <a:spcPts val="0"/>
              </a:spcBef>
              <a:spcAft>
                <a:spcPts val="35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Char char="■"/>
              <a:tabLst>
                <a:tab pos="647700" algn="l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63600" indent="-215900" algn="l" defTabSz="215900" rtl="0" eaLnBrk="1" fontAlgn="base" hangingPunct="1"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Symbol" panose="05050102010706020507" pitchFamily="18" charset="2"/>
              <a:buChar char="-"/>
              <a:tabLst>
                <a:tab pos="8636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80000" indent="-215900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25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89535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Verstärkte Alterung</a:t>
            </a:r>
          </a:p>
          <a:p>
            <a:pPr lvl="1"/>
            <a:r>
              <a:rPr lang="de-DE" dirty="0" smtClean="0"/>
              <a:t>hohe Entladetiefen (DODs)</a:t>
            </a:r>
          </a:p>
          <a:p>
            <a:pPr lvl="1"/>
            <a:r>
              <a:rPr lang="de-DE" dirty="0" smtClean="0"/>
              <a:t>hohe Zellspannungen bzw. </a:t>
            </a:r>
            <a:br>
              <a:rPr lang="de-DE" dirty="0" smtClean="0"/>
            </a:br>
            <a:r>
              <a:rPr lang="de-DE" dirty="0" smtClean="0"/>
              <a:t>Ladezustände (SOCs)</a:t>
            </a:r>
          </a:p>
          <a:p>
            <a:pPr lvl="1"/>
            <a:r>
              <a:rPr lang="de-DE" dirty="0" smtClean="0"/>
              <a:t>hohe Temperaturen</a:t>
            </a:r>
          </a:p>
        </p:txBody>
      </p:sp>
    </p:spTree>
    <p:extLst>
      <p:ext uri="{BB962C8B-B14F-4D97-AF65-F5344CB8AC3E}">
        <p14:creationId xmlns:p14="http://schemas.microsoft.com/office/powerpoint/2010/main" val="24417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Fragestellung – Zellalterung im Serienbetrieb?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de-DE" smtClean="0"/>
              <a:t>30.06.2017</a:t>
            </a:r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Brühl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E63C-D794-4429-8564-635E6253AC5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2" name="TextBox 90"/>
          <p:cNvSpPr txBox="1"/>
          <p:nvPr/>
        </p:nvSpPr>
        <p:spPr>
          <a:xfrm>
            <a:off x="903363" y="1160904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tx2"/>
                </a:solidFill>
              </a:rPr>
              <a:t>Referenz-</a:t>
            </a:r>
          </a:p>
          <a:p>
            <a:pPr algn="ctr"/>
            <a:r>
              <a:rPr lang="de-DE" b="1" dirty="0" smtClean="0">
                <a:solidFill>
                  <a:schemeClr val="tx2"/>
                </a:solidFill>
              </a:rPr>
              <a:t>Test</a:t>
            </a:r>
            <a:endParaRPr lang="de-DE" b="1" dirty="0">
              <a:solidFill>
                <a:schemeClr val="tx2"/>
              </a:solidFill>
            </a:endParaRPr>
          </a:p>
        </p:txBody>
      </p:sp>
      <p:sp>
        <p:nvSpPr>
          <p:cNvPr id="13" name="TextBox 91"/>
          <p:cNvSpPr txBox="1"/>
          <p:nvPr/>
        </p:nvSpPr>
        <p:spPr>
          <a:xfrm>
            <a:off x="3137993" y="1160903"/>
            <a:ext cx="2364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FF0000"/>
                </a:solidFill>
              </a:rPr>
              <a:t>DOD (Entladetiefe)- </a:t>
            </a:r>
          </a:p>
          <a:p>
            <a:pPr algn="ctr"/>
            <a:r>
              <a:rPr lang="de-DE" b="1" dirty="0" smtClean="0">
                <a:solidFill>
                  <a:srgbClr val="FF0000"/>
                </a:solidFill>
              </a:rPr>
              <a:t>Anpassung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4" name="TextBox 92"/>
          <p:cNvSpPr txBox="1"/>
          <p:nvPr/>
        </p:nvSpPr>
        <p:spPr>
          <a:xfrm>
            <a:off x="6614646" y="1160902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accent3">
                    <a:lumMod val="75000"/>
                  </a:schemeClr>
                </a:solidFill>
              </a:rPr>
              <a:t>∆U-</a:t>
            </a:r>
          </a:p>
          <a:p>
            <a:pPr algn="ctr"/>
            <a:r>
              <a:rPr lang="de-DE" b="1" dirty="0" smtClean="0">
                <a:solidFill>
                  <a:schemeClr val="accent3">
                    <a:lumMod val="75000"/>
                  </a:schemeClr>
                </a:solidFill>
              </a:rPr>
              <a:t>Anpassung</a:t>
            </a:r>
            <a:endParaRPr lang="de-DE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37710" y="2161980"/>
            <a:ext cx="543739" cy="3757741"/>
            <a:chOff x="1198320" y="2393802"/>
            <a:chExt cx="543739" cy="3757741"/>
          </a:xfrm>
        </p:grpSpPr>
        <p:sp>
          <p:nvSpPr>
            <p:cNvPr id="84" name="Rectangle 202"/>
            <p:cNvSpPr/>
            <p:nvPr/>
          </p:nvSpPr>
          <p:spPr>
            <a:xfrm rot="5400000">
              <a:off x="1241548" y="3792720"/>
              <a:ext cx="455553" cy="2899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/>
            </a:p>
          </p:txBody>
        </p:sp>
        <p:sp>
          <p:nvSpPr>
            <p:cNvPr id="85" name="Rectangle 202"/>
            <p:cNvSpPr/>
            <p:nvPr/>
          </p:nvSpPr>
          <p:spPr>
            <a:xfrm>
              <a:off x="1315398" y="2691438"/>
              <a:ext cx="298882" cy="45445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t" anchorCtr="0"/>
            <a:lstStyle/>
            <a:p>
              <a:pPr algn="ctr"/>
              <a:r>
                <a:rPr lang="de-DE" sz="1200" dirty="0" smtClean="0"/>
                <a:t>100</a:t>
              </a:r>
              <a:endParaRPr lang="de-DE" sz="1200" dirty="0"/>
            </a:p>
          </p:txBody>
        </p:sp>
        <p:sp>
          <p:nvSpPr>
            <p:cNvPr id="82" name="Rectangle 202"/>
            <p:cNvSpPr/>
            <p:nvPr/>
          </p:nvSpPr>
          <p:spPr>
            <a:xfrm rot="5400000">
              <a:off x="1241549" y="4828255"/>
              <a:ext cx="455553" cy="2899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/>
            </a:p>
          </p:txBody>
        </p:sp>
        <p:grpSp>
          <p:nvGrpSpPr>
            <p:cNvPr id="15" name="Group 133"/>
            <p:cNvGrpSpPr/>
            <p:nvPr/>
          </p:nvGrpSpPr>
          <p:grpSpPr>
            <a:xfrm>
              <a:off x="1326249" y="2393802"/>
              <a:ext cx="288827" cy="3390406"/>
              <a:chOff x="2486395" y="2465934"/>
              <a:chExt cx="288827" cy="3311471"/>
            </a:xfrm>
          </p:grpSpPr>
          <p:cxnSp>
            <p:nvCxnSpPr>
              <p:cNvPr id="16" name="Gerade Verbindung 31"/>
              <p:cNvCxnSpPr/>
              <p:nvPr/>
            </p:nvCxnSpPr>
            <p:spPr>
              <a:xfrm rot="10800000">
                <a:off x="2630414" y="5489373"/>
                <a:ext cx="0" cy="2880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echteck 29"/>
              <p:cNvSpPr/>
              <p:nvPr/>
            </p:nvSpPr>
            <p:spPr>
              <a:xfrm rot="10800000">
                <a:off x="2487190" y="4771267"/>
                <a:ext cx="288032" cy="71855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8" name="Gerade Verbindung 31"/>
              <p:cNvCxnSpPr/>
              <p:nvPr/>
            </p:nvCxnSpPr>
            <p:spPr>
              <a:xfrm rot="10800000">
                <a:off x="2630413" y="4483235"/>
                <a:ext cx="0" cy="2880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hteck 29"/>
              <p:cNvSpPr/>
              <p:nvPr/>
            </p:nvSpPr>
            <p:spPr>
              <a:xfrm rot="10800000">
                <a:off x="2486395" y="3762535"/>
                <a:ext cx="288032" cy="71855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20" name="Gerade Verbindung 31"/>
              <p:cNvCxnSpPr/>
              <p:nvPr/>
            </p:nvCxnSpPr>
            <p:spPr>
              <a:xfrm rot="10800000">
                <a:off x="2631923" y="3474666"/>
                <a:ext cx="0" cy="2880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chteck 29"/>
              <p:cNvSpPr/>
              <p:nvPr/>
            </p:nvSpPr>
            <p:spPr>
              <a:xfrm rot="10800000">
                <a:off x="2486395" y="2756107"/>
                <a:ext cx="288032" cy="71855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22" name="Gerade Verbindung 33"/>
              <p:cNvCxnSpPr/>
              <p:nvPr/>
            </p:nvCxnSpPr>
            <p:spPr>
              <a:xfrm rot="10800000">
                <a:off x="2630336" y="2465934"/>
                <a:ext cx="0" cy="2880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143"/>
            <p:cNvSpPr txBox="1"/>
            <p:nvPr/>
          </p:nvSpPr>
          <p:spPr>
            <a:xfrm>
              <a:off x="1198320" y="5782211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neu</a:t>
              </a:r>
              <a:endParaRPr lang="de-DE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90181" y="2159985"/>
            <a:ext cx="954107" cy="3759737"/>
            <a:chOff x="1850791" y="2391807"/>
            <a:chExt cx="954107" cy="3759737"/>
          </a:xfrm>
        </p:grpSpPr>
        <p:sp>
          <p:nvSpPr>
            <p:cNvPr id="89" name="Rectangle 202"/>
            <p:cNvSpPr/>
            <p:nvPr/>
          </p:nvSpPr>
          <p:spPr>
            <a:xfrm rot="5400000">
              <a:off x="2101878" y="5039619"/>
              <a:ext cx="455553" cy="2899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/>
            </a:p>
          </p:txBody>
        </p:sp>
        <p:sp>
          <p:nvSpPr>
            <p:cNvPr id="88" name="Rectangle 202"/>
            <p:cNvSpPr/>
            <p:nvPr/>
          </p:nvSpPr>
          <p:spPr>
            <a:xfrm rot="5400000">
              <a:off x="2101878" y="3912112"/>
              <a:ext cx="455553" cy="2899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/>
            </a:p>
          </p:txBody>
        </p:sp>
        <p:sp>
          <p:nvSpPr>
            <p:cNvPr id="86" name="Rectangle 202"/>
            <p:cNvSpPr/>
            <p:nvPr/>
          </p:nvSpPr>
          <p:spPr>
            <a:xfrm rot="5400000">
              <a:off x="2099205" y="2773713"/>
              <a:ext cx="455553" cy="2899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/>
            </a:p>
          </p:txBody>
        </p:sp>
        <p:sp>
          <p:nvSpPr>
            <p:cNvPr id="24" name="TextBox 144"/>
            <p:cNvSpPr txBox="1"/>
            <p:nvPr/>
          </p:nvSpPr>
          <p:spPr>
            <a:xfrm>
              <a:off x="1850791" y="5782212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gealtert</a:t>
              </a:r>
              <a:endParaRPr lang="de-DE" dirty="0"/>
            </a:p>
          </p:txBody>
        </p:sp>
        <p:cxnSp>
          <p:nvCxnSpPr>
            <p:cNvPr id="30" name="Gerade Verbindung 31"/>
            <p:cNvCxnSpPr/>
            <p:nvPr/>
          </p:nvCxnSpPr>
          <p:spPr>
            <a:xfrm rot="10800000">
              <a:off x="2327924" y="5487315"/>
              <a:ext cx="0" cy="29489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hteck 29"/>
            <p:cNvSpPr/>
            <p:nvPr/>
          </p:nvSpPr>
          <p:spPr>
            <a:xfrm rot="10800000">
              <a:off x="2184700" y="4956898"/>
              <a:ext cx="288032" cy="53088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2" name="Gerade Verbindung 31"/>
            <p:cNvCxnSpPr>
              <a:stCxn id="31" idx="2"/>
            </p:cNvCxnSpPr>
            <p:nvPr/>
          </p:nvCxnSpPr>
          <p:spPr>
            <a:xfrm flipH="1" flipV="1">
              <a:off x="2327923" y="4457194"/>
              <a:ext cx="793" cy="49970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hteck 29"/>
            <p:cNvSpPr/>
            <p:nvPr/>
          </p:nvSpPr>
          <p:spPr>
            <a:xfrm rot="10800000">
              <a:off x="2183905" y="3829291"/>
              <a:ext cx="288032" cy="6257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4" name="Gerade Verbindung 31"/>
            <p:cNvCxnSpPr/>
            <p:nvPr/>
          </p:nvCxnSpPr>
          <p:spPr>
            <a:xfrm flipV="1">
              <a:off x="2328739" y="3424584"/>
              <a:ext cx="694" cy="4005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hteck 29"/>
            <p:cNvSpPr/>
            <p:nvPr/>
          </p:nvSpPr>
          <p:spPr>
            <a:xfrm rot="10800000">
              <a:off x="2183905" y="2688897"/>
              <a:ext cx="288032" cy="73568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6" name="Gerade Verbindung 33"/>
            <p:cNvCxnSpPr/>
            <p:nvPr/>
          </p:nvCxnSpPr>
          <p:spPr>
            <a:xfrm rot="10800000">
              <a:off x="2327846" y="2391807"/>
              <a:ext cx="0" cy="29489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3564224" y="2150401"/>
            <a:ext cx="543739" cy="3764529"/>
            <a:chOff x="3924834" y="2382223"/>
            <a:chExt cx="543739" cy="3764529"/>
          </a:xfrm>
        </p:grpSpPr>
        <p:sp>
          <p:nvSpPr>
            <p:cNvPr id="106" name="Rectangle 202"/>
            <p:cNvSpPr/>
            <p:nvPr/>
          </p:nvSpPr>
          <p:spPr>
            <a:xfrm rot="5400000">
              <a:off x="4041341" y="4754443"/>
              <a:ext cx="321280" cy="2899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/>
            </a:p>
          </p:txBody>
        </p:sp>
        <p:sp>
          <p:nvSpPr>
            <p:cNvPr id="105" name="Rectangle 202"/>
            <p:cNvSpPr/>
            <p:nvPr/>
          </p:nvSpPr>
          <p:spPr>
            <a:xfrm rot="5400000">
              <a:off x="3981626" y="3792720"/>
              <a:ext cx="455553" cy="2899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/>
            </a:p>
          </p:txBody>
        </p:sp>
        <p:sp>
          <p:nvSpPr>
            <p:cNvPr id="103" name="Rectangle 202"/>
            <p:cNvSpPr/>
            <p:nvPr/>
          </p:nvSpPr>
          <p:spPr>
            <a:xfrm rot="5400000">
              <a:off x="3903963" y="2825211"/>
              <a:ext cx="596036" cy="2899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/>
            </a:p>
          </p:txBody>
        </p:sp>
        <p:sp>
          <p:nvSpPr>
            <p:cNvPr id="25" name="TextBox 167"/>
            <p:cNvSpPr txBox="1"/>
            <p:nvPr/>
          </p:nvSpPr>
          <p:spPr>
            <a:xfrm>
              <a:off x="3924834" y="5777420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neu</a:t>
              </a:r>
              <a:endParaRPr lang="de-DE" dirty="0"/>
            </a:p>
          </p:txBody>
        </p:sp>
        <p:grpSp>
          <p:nvGrpSpPr>
            <p:cNvPr id="42" name="Group 222"/>
            <p:cNvGrpSpPr/>
            <p:nvPr/>
          </p:nvGrpSpPr>
          <p:grpSpPr>
            <a:xfrm>
              <a:off x="4056008" y="2382223"/>
              <a:ext cx="288827" cy="3390406"/>
              <a:chOff x="2486395" y="2465934"/>
              <a:chExt cx="288827" cy="3311471"/>
            </a:xfrm>
          </p:grpSpPr>
          <p:cxnSp>
            <p:nvCxnSpPr>
              <p:cNvPr id="43" name="Gerade Verbindung 31"/>
              <p:cNvCxnSpPr/>
              <p:nvPr/>
            </p:nvCxnSpPr>
            <p:spPr>
              <a:xfrm rot="10800000">
                <a:off x="2630414" y="5489373"/>
                <a:ext cx="0" cy="2880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Rechteck 29"/>
              <p:cNvSpPr/>
              <p:nvPr/>
            </p:nvSpPr>
            <p:spPr>
              <a:xfrm rot="10800000">
                <a:off x="2487190" y="4771267"/>
                <a:ext cx="288032" cy="71855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45" name="Gerade Verbindung 31"/>
              <p:cNvCxnSpPr/>
              <p:nvPr/>
            </p:nvCxnSpPr>
            <p:spPr>
              <a:xfrm rot="10800000">
                <a:off x="2630413" y="4483235"/>
                <a:ext cx="0" cy="2880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Rechteck 29"/>
              <p:cNvSpPr/>
              <p:nvPr/>
            </p:nvSpPr>
            <p:spPr>
              <a:xfrm rot="10800000">
                <a:off x="2486395" y="3762535"/>
                <a:ext cx="288032" cy="71855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47" name="Gerade Verbindung 31"/>
              <p:cNvCxnSpPr/>
              <p:nvPr/>
            </p:nvCxnSpPr>
            <p:spPr>
              <a:xfrm rot="10800000">
                <a:off x="2631923" y="3474666"/>
                <a:ext cx="0" cy="2880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Rechteck 29"/>
              <p:cNvSpPr/>
              <p:nvPr/>
            </p:nvSpPr>
            <p:spPr>
              <a:xfrm rot="10800000">
                <a:off x="2486395" y="2756107"/>
                <a:ext cx="288032" cy="71855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49" name="Gerade Verbindung 33"/>
              <p:cNvCxnSpPr/>
              <p:nvPr/>
            </p:nvCxnSpPr>
            <p:spPr>
              <a:xfrm rot="10800000">
                <a:off x="2630336" y="2465934"/>
                <a:ext cx="0" cy="2880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/>
          <p:cNvGrpSpPr/>
          <p:nvPr/>
        </p:nvGrpSpPr>
        <p:grpSpPr>
          <a:xfrm>
            <a:off x="4255052" y="2159986"/>
            <a:ext cx="954107" cy="3754944"/>
            <a:chOff x="4615662" y="2391808"/>
            <a:chExt cx="954107" cy="3754944"/>
          </a:xfrm>
        </p:grpSpPr>
        <p:sp>
          <p:nvSpPr>
            <p:cNvPr id="26" name="TextBox 168"/>
            <p:cNvSpPr txBox="1"/>
            <p:nvPr/>
          </p:nvSpPr>
          <p:spPr>
            <a:xfrm>
              <a:off x="4615662" y="5777420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gealtert</a:t>
              </a:r>
              <a:endParaRPr lang="de-DE" dirty="0"/>
            </a:p>
          </p:txBody>
        </p:sp>
        <p:sp>
          <p:nvSpPr>
            <p:cNvPr id="91" name="Rectangle 202"/>
            <p:cNvSpPr/>
            <p:nvPr/>
          </p:nvSpPr>
          <p:spPr>
            <a:xfrm rot="5400000">
              <a:off x="4934746" y="4972484"/>
              <a:ext cx="321280" cy="2899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/>
            </a:p>
          </p:txBody>
        </p:sp>
        <p:sp>
          <p:nvSpPr>
            <p:cNvPr id="92" name="Rectangle 202"/>
            <p:cNvSpPr/>
            <p:nvPr/>
          </p:nvSpPr>
          <p:spPr>
            <a:xfrm rot="5400000">
              <a:off x="4867611" y="3912113"/>
              <a:ext cx="455553" cy="2899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/>
            </a:p>
          </p:txBody>
        </p:sp>
        <p:sp>
          <p:nvSpPr>
            <p:cNvPr id="93" name="Rectangle 202"/>
            <p:cNvSpPr/>
            <p:nvPr/>
          </p:nvSpPr>
          <p:spPr>
            <a:xfrm rot="5400000">
              <a:off x="4794696" y="2843955"/>
              <a:ext cx="596036" cy="2899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/>
            </a:p>
          </p:txBody>
        </p:sp>
        <p:cxnSp>
          <p:nvCxnSpPr>
            <p:cNvPr id="94" name="Gerade Verbindung 31"/>
            <p:cNvCxnSpPr/>
            <p:nvPr/>
          </p:nvCxnSpPr>
          <p:spPr>
            <a:xfrm rot="10800000">
              <a:off x="5093657" y="5487316"/>
              <a:ext cx="0" cy="29489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echteck 29"/>
            <p:cNvSpPr/>
            <p:nvPr/>
          </p:nvSpPr>
          <p:spPr>
            <a:xfrm rot="10800000">
              <a:off x="4950433" y="4956899"/>
              <a:ext cx="288032" cy="53088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96" name="Gerade Verbindung 95"/>
            <p:cNvCxnSpPr>
              <a:stCxn id="95" idx="2"/>
            </p:cNvCxnSpPr>
            <p:nvPr/>
          </p:nvCxnSpPr>
          <p:spPr>
            <a:xfrm flipH="1" flipV="1">
              <a:off x="5093656" y="4457195"/>
              <a:ext cx="793" cy="49970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Rechteck 29"/>
            <p:cNvSpPr/>
            <p:nvPr/>
          </p:nvSpPr>
          <p:spPr>
            <a:xfrm rot="10800000">
              <a:off x="4949638" y="3829292"/>
              <a:ext cx="288032" cy="6257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98" name="Gerade Verbindung 31"/>
            <p:cNvCxnSpPr/>
            <p:nvPr/>
          </p:nvCxnSpPr>
          <p:spPr>
            <a:xfrm flipV="1">
              <a:off x="5094472" y="3424585"/>
              <a:ext cx="694" cy="4005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hteck 29"/>
            <p:cNvSpPr/>
            <p:nvPr/>
          </p:nvSpPr>
          <p:spPr>
            <a:xfrm rot="10800000">
              <a:off x="4949638" y="2688898"/>
              <a:ext cx="288032" cy="73568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00" name="Gerade Verbindung 33"/>
            <p:cNvCxnSpPr/>
            <p:nvPr/>
          </p:nvCxnSpPr>
          <p:spPr>
            <a:xfrm rot="10800000">
              <a:off x="5093579" y="2391808"/>
              <a:ext cx="0" cy="29489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283840" y="2159985"/>
            <a:ext cx="954107" cy="3750154"/>
            <a:chOff x="7644450" y="2391807"/>
            <a:chExt cx="954107" cy="3750154"/>
          </a:xfrm>
        </p:grpSpPr>
        <p:sp>
          <p:nvSpPr>
            <p:cNvPr id="28" name="TextBox 192"/>
            <p:cNvSpPr txBox="1"/>
            <p:nvPr/>
          </p:nvSpPr>
          <p:spPr>
            <a:xfrm>
              <a:off x="7644450" y="5772629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gealtert</a:t>
              </a:r>
              <a:endParaRPr lang="de-DE" dirty="0"/>
            </a:p>
          </p:txBody>
        </p:sp>
        <p:sp>
          <p:nvSpPr>
            <p:cNvPr id="107" name="Rectangle 202"/>
            <p:cNvSpPr/>
            <p:nvPr/>
          </p:nvSpPr>
          <p:spPr>
            <a:xfrm rot="5400000">
              <a:off x="7896399" y="5122169"/>
              <a:ext cx="455553" cy="2899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/>
            </a:p>
          </p:txBody>
        </p:sp>
        <p:sp>
          <p:nvSpPr>
            <p:cNvPr id="108" name="Rectangle 202"/>
            <p:cNvSpPr/>
            <p:nvPr/>
          </p:nvSpPr>
          <p:spPr>
            <a:xfrm rot="5400000">
              <a:off x="7896399" y="4001012"/>
              <a:ext cx="455553" cy="2899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/>
            </a:p>
          </p:txBody>
        </p:sp>
        <p:sp>
          <p:nvSpPr>
            <p:cNvPr id="109" name="Rectangle 202"/>
            <p:cNvSpPr/>
            <p:nvPr/>
          </p:nvSpPr>
          <p:spPr>
            <a:xfrm rot="5400000">
              <a:off x="7893726" y="2773713"/>
              <a:ext cx="455553" cy="2899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/>
            </a:p>
          </p:txBody>
        </p:sp>
        <p:cxnSp>
          <p:nvCxnSpPr>
            <p:cNvPr id="110" name="Gerade Verbindung 31"/>
            <p:cNvCxnSpPr/>
            <p:nvPr/>
          </p:nvCxnSpPr>
          <p:spPr>
            <a:xfrm rot="10800000">
              <a:off x="8122445" y="5487315"/>
              <a:ext cx="0" cy="29489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Rechteck 29"/>
            <p:cNvSpPr/>
            <p:nvPr/>
          </p:nvSpPr>
          <p:spPr>
            <a:xfrm rot="10800000">
              <a:off x="7979221" y="4956898"/>
              <a:ext cx="288032" cy="53088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12" name="Gerade Verbindung 111"/>
            <p:cNvCxnSpPr>
              <a:stCxn id="111" idx="2"/>
            </p:cNvCxnSpPr>
            <p:nvPr/>
          </p:nvCxnSpPr>
          <p:spPr>
            <a:xfrm flipH="1" flipV="1">
              <a:off x="8122444" y="4457194"/>
              <a:ext cx="793" cy="49970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Rechteck 29"/>
            <p:cNvSpPr/>
            <p:nvPr/>
          </p:nvSpPr>
          <p:spPr>
            <a:xfrm rot="10800000">
              <a:off x="7978426" y="3829291"/>
              <a:ext cx="288032" cy="6257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14" name="Gerade Verbindung 31"/>
            <p:cNvCxnSpPr/>
            <p:nvPr/>
          </p:nvCxnSpPr>
          <p:spPr>
            <a:xfrm flipV="1">
              <a:off x="8123260" y="3424584"/>
              <a:ext cx="694" cy="4005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Rechteck 29"/>
            <p:cNvSpPr/>
            <p:nvPr/>
          </p:nvSpPr>
          <p:spPr>
            <a:xfrm rot="10800000">
              <a:off x="7978426" y="2688897"/>
              <a:ext cx="288032" cy="73568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16" name="Gerade Verbindung 33"/>
            <p:cNvCxnSpPr/>
            <p:nvPr/>
          </p:nvCxnSpPr>
          <p:spPr>
            <a:xfrm rot="10800000">
              <a:off x="8122367" y="2391807"/>
              <a:ext cx="0" cy="29489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6596956" y="2161980"/>
            <a:ext cx="543739" cy="3748159"/>
            <a:chOff x="6957566" y="2393802"/>
            <a:chExt cx="543739" cy="3748159"/>
          </a:xfrm>
        </p:grpSpPr>
        <p:sp>
          <p:nvSpPr>
            <p:cNvPr id="27" name="TextBox 191"/>
            <p:cNvSpPr txBox="1"/>
            <p:nvPr/>
          </p:nvSpPr>
          <p:spPr>
            <a:xfrm>
              <a:off x="6957566" y="5772629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neu</a:t>
              </a:r>
              <a:endParaRPr lang="de-DE" dirty="0"/>
            </a:p>
          </p:txBody>
        </p:sp>
        <p:sp>
          <p:nvSpPr>
            <p:cNvPr id="127" name="Rectangle 202"/>
            <p:cNvSpPr/>
            <p:nvPr/>
          </p:nvSpPr>
          <p:spPr>
            <a:xfrm rot="5400000">
              <a:off x="7001657" y="2773713"/>
              <a:ext cx="455553" cy="2899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/>
            </a:p>
          </p:txBody>
        </p:sp>
        <p:sp>
          <p:nvSpPr>
            <p:cNvPr id="128" name="Rectangle 202"/>
            <p:cNvSpPr/>
            <p:nvPr/>
          </p:nvSpPr>
          <p:spPr>
            <a:xfrm rot="5400000">
              <a:off x="7014358" y="3938770"/>
              <a:ext cx="455553" cy="2899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/>
            </a:p>
          </p:txBody>
        </p:sp>
        <p:sp>
          <p:nvSpPr>
            <p:cNvPr id="129" name="Rectangle 202"/>
            <p:cNvSpPr/>
            <p:nvPr/>
          </p:nvSpPr>
          <p:spPr>
            <a:xfrm rot="5400000">
              <a:off x="7014359" y="5126705"/>
              <a:ext cx="455553" cy="2899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/>
            </a:p>
          </p:txBody>
        </p:sp>
        <p:grpSp>
          <p:nvGrpSpPr>
            <p:cNvPr id="130" name="Group 133"/>
            <p:cNvGrpSpPr/>
            <p:nvPr/>
          </p:nvGrpSpPr>
          <p:grpSpPr>
            <a:xfrm>
              <a:off x="7086359" y="2393802"/>
              <a:ext cx="288827" cy="3390406"/>
              <a:chOff x="2486395" y="2465934"/>
              <a:chExt cx="288827" cy="3311471"/>
            </a:xfrm>
          </p:grpSpPr>
          <p:cxnSp>
            <p:nvCxnSpPr>
              <p:cNvPr id="131" name="Gerade Verbindung 31"/>
              <p:cNvCxnSpPr/>
              <p:nvPr/>
            </p:nvCxnSpPr>
            <p:spPr>
              <a:xfrm rot="10800000">
                <a:off x="2630414" y="5489373"/>
                <a:ext cx="0" cy="2880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Rechteck 29"/>
              <p:cNvSpPr/>
              <p:nvPr/>
            </p:nvSpPr>
            <p:spPr>
              <a:xfrm rot="10800000">
                <a:off x="2487190" y="4771267"/>
                <a:ext cx="288032" cy="71855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33" name="Gerade Verbindung 31"/>
              <p:cNvCxnSpPr/>
              <p:nvPr/>
            </p:nvCxnSpPr>
            <p:spPr>
              <a:xfrm rot="10800000">
                <a:off x="2630413" y="4483235"/>
                <a:ext cx="0" cy="2880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Rechteck 29"/>
              <p:cNvSpPr/>
              <p:nvPr/>
            </p:nvSpPr>
            <p:spPr>
              <a:xfrm rot="10800000">
                <a:off x="2486395" y="3762535"/>
                <a:ext cx="288032" cy="71855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35" name="Gerade Verbindung 31"/>
              <p:cNvCxnSpPr/>
              <p:nvPr/>
            </p:nvCxnSpPr>
            <p:spPr>
              <a:xfrm rot="10800000">
                <a:off x="2631923" y="3474666"/>
                <a:ext cx="0" cy="2880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Rechteck 29"/>
              <p:cNvSpPr/>
              <p:nvPr/>
            </p:nvSpPr>
            <p:spPr>
              <a:xfrm rot="10800000">
                <a:off x="2486395" y="2756107"/>
                <a:ext cx="288032" cy="71855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37" name="Gerade Verbindung 33"/>
              <p:cNvCxnSpPr/>
              <p:nvPr/>
            </p:nvCxnSpPr>
            <p:spPr>
              <a:xfrm rot="10800000">
                <a:off x="2630336" y="2465934"/>
                <a:ext cx="0" cy="2880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9" name="TextBox 28"/>
          <p:cNvSpPr txBox="1"/>
          <p:nvPr/>
        </p:nvSpPr>
        <p:spPr>
          <a:xfrm>
            <a:off x="969235" y="294542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0</a:t>
            </a:r>
            <a:endParaRPr lang="de-DE" sz="1200" dirty="0"/>
          </a:p>
        </p:txBody>
      </p:sp>
      <p:grpSp>
        <p:nvGrpSpPr>
          <p:cNvPr id="40" name="Group 39"/>
          <p:cNvGrpSpPr/>
          <p:nvPr/>
        </p:nvGrpSpPr>
        <p:grpSpPr>
          <a:xfrm>
            <a:off x="1278733" y="2464408"/>
            <a:ext cx="580230" cy="2784157"/>
            <a:chOff x="1278733" y="2464408"/>
            <a:chExt cx="580230" cy="2784157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1298575" y="5248565"/>
              <a:ext cx="461963" cy="0"/>
            </a:xfrm>
            <a:prstGeom prst="line">
              <a:avLst/>
            </a:prstGeom>
            <a:ln w="28575">
              <a:solidFill>
                <a:schemeClr val="tx2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1284359" y="4524428"/>
              <a:ext cx="574604" cy="0"/>
            </a:xfrm>
            <a:prstGeom prst="line">
              <a:avLst/>
            </a:prstGeom>
            <a:ln w="28575">
              <a:solidFill>
                <a:schemeClr val="tx2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1278733" y="3491618"/>
              <a:ext cx="574604" cy="0"/>
            </a:xfrm>
            <a:prstGeom prst="line">
              <a:avLst/>
            </a:prstGeom>
            <a:ln w="28575">
              <a:solidFill>
                <a:schemeClr val="tx2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1295400" y="4220004"/>
              <a:ext cx="461963" cy="0"/>
            </a:xfrm>
            <a:prstGeom prst="line">
              <a:avLst/>
            </a:prstGeom>
            <a:ln w="28575">
              <a:solidFill>
                <a:schemeClr val="tx2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1278733" y="2464408"/>
              <a:ext cx="574604" cy="0"/>
            </a:xfrm>
            <a:prstGeom prst="line">
              <a:avLst/>
            </a:prstGeom>
            <a:ln w="28575">
              <a:solidFill>
                <a:schemeClr val="tx2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1278733" y="3186226"/>
              <a:ext cx="574604" cy="0"/>
            </a:xfrm>
            <a:prstGeom prst="line">
              <a:avLst/>
            </a:prstGeom>
            <a:ln w="28575">
              <a:solidFill>
                <a:schemeClr val="tx2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7963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DissertationGit\Vortrag\matlab\Alterungstest\Zyklentest\zyk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7"/>
          <a:stretch/>
        </p:blipFill>
        <p:spPr bwMode="auto">
          <a:xfrm>
            <a:off x="56698" y="1257077"/>
            <a:ext cx="2882900" cy="481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DissertationGit\Vortrag\matlab\Alterungstest\Zyklentest\zyk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4"/>
          <a:stretch/>
        </p:blipFill>
        <p:spPr bwMode="auto">
          <a:xfrm>
            <a:off x="3076578" y="1257077"/>
            <a:ext cx="2882900" cy="483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DissertationGit\Vortrag\matlab\Alterungstest\Zyklentest\zyk3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1"/>
          <a:stretch/>
        </p:blipFill>
        <p:spPr bwMode="auto">
          <a:xfrm>
            <a:off x="6192834" y="1257077"/>
            <a:ext cx="2882900" cy="480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Beispiel-Zyklus der drei Tests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de-DE" smtClean="0"/>
              <a:t>30.06.2017</a:t>
            </a:r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Brühl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E63C-D794-4429-8564-635E6253AC5C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2954571" y="1885949"/>
            <a:ext cx="0" cy="3190875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6068769" y="1995487"/>
            <a:ext cx="0" cy="3190875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90"/>
          <p:cNvSpPr txBox="1"/>
          <p:nvPr/>
        </p:nvSpPr>
        <p:spPr>
          <a:xfrm>
            <a:off x="1018800" y="969956"/>
            <a:ext cx="123623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tx2"/>
                </a:solidFill>
              </a:rPr>
              <a:t>Referenz-</a:t>
            </a:r>
          </a:p>
          <a:p>
            <a:pPr algn="ctr"/>
            <a:r>
              <a:rPr lang="de-DE" b="1" dirty="0" smtClean="0">
                <a:solidFill>
                  <a:schemeClr val="tx2"/>
                </a:solidFill>
              </a:rPr>
              <a:t>Test</a:t>
            </a:r>
            <a:endParaRPr lang="de-DE" b="1" dirty="0">
              <a:solidFill>
                <a:schemeClr val="tx2"/>
              </a:solidFill>
            </a:endParaRPr>
          </a:p>
        </p:txBody>
      </p:sp>
      <p:sp>
        <p:nvSpPr>
          <p:cNvPr id="12" name="TextBox 91"/>
          <p:cNvSpPr txBox="1"/>
          <p:nvPr/>
        </p:nvSpPr>
        <p:spPr>
          <a:xfrm>
            <a:off x="3960266" y="932183"/>
            <a:ext cx="144142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FF0000"/>
                </a:solidFill>
              </a:rPr>
              <a:t>DOD- </a:t>
            </a:r>
          </a:p>
          <a:p>
            <a:pPr algn="ctr"/>
            <a:r>
              <a:rPr lang="de-DE" b="1" dirty="0" smtClean="0">
                <a:solidFill>
                  <a:srgbClr val="FF0000"/>
                </a:solidFill>
              </a:rPr>
              <a:t>Anpassung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3" name="TextBox 92"/>
          <p:cNvSpPr txBox="1"/>
          <p:nvPr/>
        </p:nvSpPr>
        <p:spPr>
          <a:xfrm>
            <a:off x="6975256" y="934566"/>
            <a:ext cx="144142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accent3">
                    <a:lumMod val="75000"/>
                  </a:schemeClr>
                </a:solidFill>
              </a:rPr>
              <a:t>∆U-</a:t>
            </a:r>
          </a:p>
          <a:p>
            <a:pPr algn="ctr"/>
            <a:r>
              <a:rPr lang="de-DE" b="1" dirty="0" smtClean="0">
                <a:solidFill>
                  <a:schemeClr val="accent3">
                    <a:lumMod val="75000"/>
                  </a:schemeClr>
                </a:solidFill>
              </a:rPr>
              <a:t>Anpassung</a:t>
            </a:r>
            <a:endParaRPr lang="de-DE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01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Verlauf der Entlade-Kapazitäten und deren Streuung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de-DE" smtClean="0"/>
              <a:t>30.06.2017</a:t>
            </a:r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Brühl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E63C-D794-4429-8564-635E6253AC5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429" y="4109880"/>
            <a:ext cx="2578822" cy="200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34" y="4109880"/>
            <a:ext cx="2583052" cy="2010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179" y="4109880"/>
            <a:ext cx="2578821" cy="200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172557" y="4009948"/>
            <a:ext cx="96145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 smtClean="0"/>
              <a:t>Ref</a:t>
            </a:r>
            <a:endParaRPr lang="de-DE" sz="1600" dirty="0"/>
          </a:p>
        </p:txBody>
      </p:sp>
      <p:sp>
        <p:nvSpPr>
          <p:cNvPr id="19" name="Textfeld 18"/>
          <p:cNvSpPr txBox="1"/>
          <p:nvPr/>
        </p:nvSpPr>
        <p:spPr>
          <a:xfrm>
            <a:off x="7329704" y="4009948"/>
            <a:ext cx="96145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/>
              <a:t>∆U</a:t>
            </a:r>
            <a:endParaRPr lang="de-DE" sz="1600" dirty="0"/>
          </a:p>
        </p:txBody>
      </p:sp>
      <p:sp>
        <p:nvSpPr>
          <p:cNvPr id="20" name="Textfeld 19"/>
          <p:cNvSpPr txBox="1"/>
          <p:nvPr/>
        </p:nvSpPr>
        <p:spPr>
          <a:xfrm>
            <a:off x="4083397" y="4042256"/>
            <a:ext cx="96145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/>
              <a:t>DOD</a:t>
            </a:r>
            <a:endParaRPr lang="de-DE" sz="1600" dirty="0"/>
          </a:p>
        </p:txBody>
      </p:sp>
      <p:pic>
        <p:nvPicPr>
          <p:cNvPr id="3091" name="Picture 1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4"/>
          <a:stretch/>
        </p:blipFill>
        <p:spPr bwMode="auto">
          <a:xfrm>
            <a:off x="255961" y="2137893"/>
            <a:ext cx="2524125" cy="176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5"/>
          <a:stretch/>
        </p:blipFill>
        <p:spPr bwMode="auto">
          <a:xfrm>
            <a:off x="3104126" y="2125013"/>
            <a:ext cx="2524125" cy="178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5"/>
          <a:stretch/>
        </p:blipFill>
        <p:spPr bwMode="auto">
          <a:xfrm>
            <a:off x="6277179" y="2125013"/>
            <a:ext cx="2524125" cy="178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90"/>
          <p:cNvSpPr txBox="1"/>
          <p:nvPr/>
        </p:nvSpPr>
        <p:spPr>
          <a:xfrm>
            <a:off x="1074650" y="3970852"/>
            <a:ext cx="115929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tx2"/>
                </a:solidFill>
              </a:rPr>
              <a:t>Referenz</a:t>
            </a:r>
          </a:p>
        </p:txBody>
      </p:sp>
      <p:sp>
        <p:nvSpPr>
          <p:cNvPr id="27" name="TextBox 91"/>
          <p:cNvSpPr txBox="1"/>
          <p:nvPr/>
        </p:nvSpPr>
        <p:spPr>
          <a:xfrm>
            <a:off x="4173219" y="3970851"/>
            <a:ext cx="6976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FF0000"/>
                </a:solidFill>
              </a:rPr>
              <a:t>DOD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28" name="TextBox 92"/>
          <p:cNvSpPr txBox="1"/>
          <p:nvPr/>
        </p:nvSpPr>
        <p:spPr>
          <a:xfrm>
            <a:off x="7536412" y="3970851"/>
            <a:ext cx="4924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accent3">
                    <a:lumMod val="75000"/>
                  </a:schemeClr>
                </a:solidFill>
              </a:rPr>
              <a:t>∆U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5613679" y="2575111"/>
            <a:ext cx="149220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600" dirty="0" smtClean="0"/>
              <a:t># der Wechsel</a:t>
            </a:r>
            <a:endParaRPr lang="de-DE" sz="1600" dirty="0"/>
          </a:p>
        </p:txBody>
      </p:sp>
      <p:sp>
        <p:nvSpPr>
          <p:cNvPr id="32" name="TextBox 31"/>
          <p:cNvSpPr txBox="1"/>
          <p:nvPr/>
        </p:nvSpPr>
        <p:spPr>
          <a:xfrm rot="16200000">
            <a:off x="-17036" y="2599618"/>
            <a:ext cx="75533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600" i="1" dirty="0" smtClean="0"/>
              <a:t>C</a:t>
            </a:r>
            <a:r>
              <a:rPr lang="de-DE" sz="1600" dirty="0" smtClean="0"/>
              <a:t> [Ah]</a:t>
            </a:r>
            <a:endParaRPr lang="de-DE" sz="1600" dirty="0"/>
          </a:p>
        </p:txBody>
      </p:sp>
      <p:sp>
        <p:nvSpPr>
          <p:cNvPr id="34" name="TextBox 33"/>
          <p:cNvSpPr txBox="1"/>
          <p:nvPr/>
        </p:nvSpPr>
        <p:spPr>
          <a:xfrm rot="16200000">
            <a:off x="2483714" y="2630656"/>
            <a:ext cx="136768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600" dirty="0" smtClean="0"/>
              <a:t> ∆</a:t>
            </a:r>
            <a:r>
              <a:rPr lang="de-DE" sz="1600" i="1" dirty="0" err="1" smtClean="0"/>
              <a:t>C</a:t>
            </a:r>
            <a:r>
              <a:rPr lang="de-DE" sz="1600" baseline="-25000" dirty="0" err="1" smtClean="0"/>
              <a:t>max</a:t>
            </a:r>
            <a:r>
              <a:rPr lang="de-DE" sz="1600" dirty="0" smtClean="0"/>
              <a:t> [</a:t>
            </a:r>
            <a:r>
              <a:rPr lang="de-DE" sz="1600" dirty="0" err="1" smtClean="0"/>
              <a:t>mAh</a:t>
            </a:r>
            <a:r>
              <a:rPr lang="de-DE" sz="1600" dirty="0" smtClean="0"/>
              <a:t>]</a:t>
            </a:r>
            <a:endParaRPr lang="de-DE" sz="1600" baseline="-25000" dirty="0"/>
          </a:p>
        </p:txBody>
      </p:sp>
      <p:sp>
        <p:nvSpPr>
          <p:cNvPr id="35" name="TextBox 34"/>
          <p:cNvSpPr txBox="1"/>
          <p:nvPr/>
        </p:nvSpPr>
        <p:spPr>
          <a:xfrm rot="16200000">
            <a:off x="-528707" y="4836501"/>
            <a:ext cx="161133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600" dirty="0" smtClean="0"/>
              <a:t>Streuung [</a:t>
            </a:r>
            <a:r>
              <a:rPr lang="de-DE" sz="1600" dirty="0" err="1" smtClean="0"/>
              <a:t>mAh</a:t>
            </a:r>
            <a:r>
              <a:rPr lang="de-DE" sz="1600" dirty="0" smtClean="0"/>
              <a:t>]</a:t>
            </a:r>
            <a:endParaRPr lang="de-DE" sz="1600" baseline="-25000" dirty="0"/>
          </a:p>
        </p:txBody>
      </p:sp>
      <p:sp>
        <p:nvSpPr>
          <p:cNvPr id="36" name="TextBox 35"/>
          <p:cNvSpPr txBox="1"/>
          <p:nvPr/>
        </p:nvSpPr>
        <p:spPr>
          <a:xfrm rot="16200000">
            <a:off x="2327792" y="4834438"/>
            <a:ext cx="161133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600" dirty="0" smtClean="0"/>
              <a:t>Streuung [</a:t>
            </a:r>
            <a:r>
              <a:rPr lang="de-DE" sz="1600" dirty="0" err="1" smtClean="0"/>
              <a:t>mAh</a:t>
            </a:r>
            <a:r>
              <a:rPr lang="de-DE" sz="1600" dirty="0" smtClean="0"/>
              <a:t>]</a:t>
            </a:r>
            <a:endParaRPr lang="de-DE" sz="1600" baseline="-25000" dirty="0"/>
          </a:p>
        </p:txBody>
      </p:sp>
      <p:sp>
        <p:nvSpPr>
          <p:cNvPr id="37" name="TextBox 36"/>
          <p:cNvSpPr txBox="1"/>
          <p:nvPr/>
        </p:nvSpPr>
        <p:spPr>
          <a:xfrm rot="16200000">
            <a:off x="5578576" y="4871299"/>
            <a:ext cx="161133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600" dirty="0" smtClean="0"/>
              <a:t>Streuung [</a:t>
            </a:r>
            <a:r>
              <a:rPr lang="de-DE" sz="1600" dirty="0" err="1" smtClean="0"/>
              <a:t>mAh</a:t>
            </a:r>
            <a:r>
              <a:rPr lang="de-DE" sz="1600" dirty="0" smtClean="0"/>
              <a:t>]</a:t>
            </a:r>
            <a:endParaRPr lang="de-DE" sz="1600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1986024" y="2156443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-1C</a:t>
            </a:r>
            <a:endParaRPr lang="de-DE" baseline="-250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1897333" y="1034350"/>
            <a:ext cx="4622428" cy="751542"/>
            <a:chOff x="360633" y="958150"/>
            <a:chExt cx="4622428" cy="751542"/>
          </a:xfrm>
        </p:grpSpPr>
        <p:grpSp>
          <p:nvGrpSpPr>
            <p:cNvPr id="40" name="Group 39"/>
            <p:cNvGrpSpPr/>
            <p:nvPr/>
          </p:nvGrpSpPr>
          <p:grpSpPr>
            <a:xfrm>
              <a:off x="360633" y="958150"/>
              <a:ext cx="4622428" cy="751542"/>
              <a:chOff x="360633" y="958150"/>
              <a:chExt cx="4622428" cy="751542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360633" y="1327482"/>
                <a:ext cx="4622428" cy="382210"/>
                <a:chOff x="342020" y="1136982"/>
                <a:chExt cx="4622428" cy="382210"/>
              </a:xfrm>
            </p:grpSpPr>
            <p:pic>
              <p:nvPicPr>
                <p:cNvPr id="46" name="Picture 12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394989" y="1136982"/>
                  <a:ext cx="4569459" cy="3822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7" name="Rectangle 46"/>
                <p:cNvSpPr/>
                <p:nvPr/>
              </p:nvSpPr>
              <p:spPr>
                <a:xfrm>
                  <a:off x="3403950" y="1210279"/>
                  <a:ext cx="510825" cy="22522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 err="1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1907169" y="1200925"/>
                  <a:ext cx="510825" cy="22522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 err="1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342020" y="1222549"/>
                  <a:ext cx="510825" cy="22522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 err="1" smtClean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3" name="TextBox 90"/>
              <p:cNvSpPr txBox="1"/>
              <p:nvPr/>
            </p:nvSpPr>
            <p:spPr>
              <a:xfrm>
                <a:off x="781500" y="960524"/>
                <a:ext cx="11592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b="1" dirty="0" smtClean="0">
                    <a:solidFill>
                      <a:schemeClr val="tx2"/>
                    </a:solidFill>
                  </a:rPr>
                  <a:t>Referenz</a:t>
                </a:r>
              </a:p>
            </p:txBody>
          </p:sp>
          <p:sp>
            <p:nvSpPr>
              <p:cNvPr id="44" name="TextBox 91"/>
              <p:cNvSpPr txBox="1"/>
              <p:nvPr/>
            </p:nvSpPr>
            <p:spPr>
              <a:xfrm>
                <a:off x="2622783" y="958150"/>
                <a:ext cx="697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b="1" dirty="0" smtClean="0">
                    <a:solidFill>
                      <a:srgbClr val="FF0000"/>
                    </a:solidFill>
                  </a:rPr>
                  <a:t>DOD</a:t>
                </a:r>
                <a:endParaRPr lang="de-DE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5" name="TextBox 92"/>
              <p:cNvSpPr txBox="1"/>
              <p:nvPr/>
            </p:nvSpPr>
            <p:spPr>
              <a:xfrm>
                <a:off x="4164958" y="960524"/>
                <a:ext cx="49244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b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∆U</a:t>
                </a:r>
              </a:p>
            </p:txBody>
          </p:sp>
        </p:grpSp>
        <p:sp>
          <p:nvSpPr>
            <p:cNvPr id="41" name="Rechteck 9"/>
            <p:cNvSpPr/>
            <p:nvPr/>
          </p:nvSpPr>
          <p:spPr>
            <a:xfrm>
              <a:off x="3995968" y="1422740"/>
              <a:ext cx="830425" cy="20258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50" name="Rectangle 49"/>
          <p:cNvSpPr/>
          <p:nvPr/>
        </p:nvSpPr>
        <p:spPr>
          <a:xfrm>
            <a:off x="5333370" y="3097375"/>
            <a:ext cx="572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2</a:t>
            </a:r>
            <a:r>
              <a:rPr lang="el-GR" i="1" dirty="0" smtClean="0"/>
              <a:t>σ</a:t>
            </a:r>
            <a:r>
              <a:rPr lang="de-DE" i="1" baseline="-25000" dirty="0"/>
              <a:t>Q</a:t>
            </a:r>
            <a:endParaRPr lang="de-DE" i="1" dirty="0"/>
          </a:p>
        </p:txBody>
      </p:sp>
      <p:sp>
        <p:nvSpPr>
          <p:cNvPr id="51" name="Rectangle 50"/>
          <p:cNvSpPr/>
          <p:nvPr/>
        </p:nvSpPr>
        <p:spPr>
          <a:xfrm>
            <a:off x="5353407" y="2534997"/>
            <a:ext cx="534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2</a:t>
            </a:r>
            <a:r>
              <a:rPr lang="el-GR" i="1" dirty="0" smtClean="0"/>
              <a:t>ε</a:t>
            </a:r>
            <a:r>
              <a:rPr lang="de-DE" i="1" baseline="-25000" dirty="0"/>
              <a:t>Q</a:t>
            </a:r>
            <a:endParaRPr lang="de-DE" i="1" dirty="0"/>
          </a:p>
        </p:txBody>
      </p:sp>
      <p:sp>
        <p:nvSpPr>
          <p:cNvPr id="52" name="Rectangle 51"/>
          <p:cNvSpPr/>
          <p:nvPr/>
        </p:nvSpPr>
        <p:spPr>
          <a:xfrm>
            <a:off x="5357281" y="4450344"/>
            <a:ext cx="540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+</a:t>
            </a:r>
            <a:r>
              <a:rPr lang="el-GR" i="1" dirty="0" smtClean="0"/>
              <a:t>ε</a:t>
            </a:r>
            <a:r>
              <a:rPr lang="de-DE" i="1" baseline="-25000" dirty="0"/>
              <a:t>Q</a:t>
            </a:r>
            <a:endParaRPr lang="de-DE" i="1" dirty="0"/>
          </a:p>
        </p:txBody>
      </p:sp>
      <p:sp>
        <p:nvSpPr>
          <p:cNvPr id="53" name="Rectangle 52"/>
          <p:cNvSpPr/>
          <p:nvPr/>
        </p:nvSpPr>
        <p:spPr>
          <a:xfrm>
            <a:off x="5386135" y="5111069"/>
            <a:ext cx="482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-</a:t>
            </a:r>
            <a:r>
              <a:rPr lang="el-GR" i="1" dirty="0" smtClean="0"/>
              <a:t>ε</a:t>
            </a:r>
            <a:r>
              <a:rPr lang="de-DE" i="1" baseline="-25000" dirty="0"/>
              <a:t>Q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132352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26" grpId="0" animBg="1"/>
      <p:bldP spid="27" grpId="0" animBg="1"/>
      <p:bldP spid="28" grpId="0" animBg="1"/>
      <p:bldP spid="35" grpId="0" animBg="1"/>
      <p:bldP spid="36" grpId="0" animBg="1"/>
      <p:bldP spid="37" grpId="0" animBg="1"/>
      <p:bldP spid="52" grpId="0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Verlauf der </a:t>
            </a:r>
            <a:r>
              <a:rPr lang="de-DE" dirty="0" smtClean="0"/>
              <a:t>Lade-Kapazitäten </a:t>
            </a:r>
            <a:r>
              <a:rPr lang="de-DE" dirty="0"/>
              <a:t>und </a:t>
            </a:r>
            <a:r>
              <a:rPr lang="de-DE" dirty="0" smtClean="0"/>
              <a:t>Entlade-Pulswiderstände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de-DE" smtClean="0"/>
              <a:t>30.06.2017</a:t>
            </a:r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Brühl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E63C-D794-4429-8564-635E6253AC5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6"/>
          <a:stretch/>
        </p:blipFill>
        <p:spPr bwMode="auto">
          <a:xfrm>
            <a:off x="235092" y="2163650"/>
            <a:ext cx="2524125" cy="1773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2"/>
          <a:stretch/>
        </p:blipFill>
        <p:spPr bwMode="auto">
          <a:xfrm>
            <a:off x="3047312" y="2166938"/>
            <a:ext cx="2524125" cy="1769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6"/>
          <a:stretch/>
        </p:blipFill>
        <p:spPr bwMode="auto">
          <a:xfrm>
            <a:off x="6331876" y="2163650"/>
            <a:ext cx="2524125" cy="1773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0"/>
          <a:stretch/>
        </p:blipFill>
        <p:spPr bwMode="auto">
          <a:xfrm>
            <a:off x="73479" y="4314422"/>
            <a:ext cx="2524125" cy="1775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0"/>
          <a:stretch/>
        </p:blipFill>
        <p:spPr bwMode="auto">
          <a:xfrm>
            <a:off x="3047312" y="4314422"/>
            <a:ext cx="2524125" cy="1775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0"/>
          <a:stretch/>
        </p:blipFill>
        <p:spPr bwMode="auto">
          <a:xfrm>
            <a:off x="6331875" y="4301544"/>
            <a:ext cx="2524125" cy="178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897333" y="1034350"/>
            <a:ext cx="4622428" cy="751542"/>
            <a:chOff x="360633" y="958150"/>
            <a:chExt cx="4622428" cy="751542"/>
          </a:xfrm>
        </p:grpSpPr>
        <p:grpSp>
          <p:nvGrpSpPr>
            <p:cNvPr id="17" name="Group 16"/>
            <p:cNvGrpSpPr/>
            <p:nvPr/>
          </p:nvGrpSpPr>
          <p:grpSpPr>
            <a:xfrm>
              <a:off x="360633" y="958150"/>
              <a:ext cx="4622428" cy="751542"/>
              <a:chOff x="360633" y="958150"/>
              <a:chExt cx="4622428" cy="751542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360633" y="1327482"/>
                <a:ext cx="4622428" cy="382210"/>
                <a:chOff x="342020" y="1136982"/>
                <a:chExt cx="4622428" cy="382210"/>
              </a:xfrm>
            </p:grpSpPr>
            <p:pic>
              <p:nvPicPr>
                <p:cNvPr id="23" name="Picture 12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394989" y="1136982"/>
                  <a:ext cx="4569459" cy="3822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4" name="Rectangle 23"/>
                <p:cNvSpPr/>
                <p:nvPr/>
              </p:nvSpPr>
              <p:spPr>
                <a:xfrm>
                  <a:off x="3403950" y="1210279"/>
                  <a:ext cx="510825" cy="22522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 err="1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1907169" y="1200925"/>
                  <a:ext cx="510825" cy="22522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 err="1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342020" y="1222549"/>
                  <a:ext cx="510825" cy="22522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 err="1" smtClean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TextBox 90"/>
              <p:cNvSpPr txBox="1"/>
              <p:nvPr/>
            </p:nvSpPr>
            <p:spPr>
              <a:xfrm>
                <a:off x="781500" y="960524"/>
                <a:ext cx="11592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b="1" dirty="0" smtClean="0">
                    <a:solidFill>
                      <a:schemeClr val="tx2"/>
                    </a:solidFill>
                  </a:rPr>
                  <a:t>Referenz</a:t>
                </a:r>
              </a:p>
            </p:txBody>
          </p:sp>
          <p:sp>
            <p:nvSpPr>
              <p:cNvPr id="21" name="TextBox 91"/>
              <p:cNvSpPr txBox="1"/>
              <p:nvPr/>
            </p:nvSpPr>
            <p:spPr>
              <a:xfrm>
                <a:off x="2622783" y="958150"/>
                <a:ext cx="697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b="1" dirty="0" smtClean="0">
                    <a:solidFill>
                      <a:srgbClr val="FF0000"/>
                    </a:solidFill>
                  </a:rPr>
                  <a:t>DOD</a:t>
                </a:r>
                <a:endParaRPr lang="de-DE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2" name="TextBox 92"/>
              <p:cNvSpPr txBox="1"/>
              <p:nvPr/>
            </p:nvSpPr>
            <p:spPr>
              <a:xfrm>
                <a:off x="4164958" y="960524"/>
                <a:ext cx="49244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b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∆U</a:t>
                </a:r>
              </a:p>
            </p:txBody>
          </p:sp>
        </p:grpSp>
        <p:sp>
          <p:nvSpPr>
            <p:cNvPr id="27" name="Rechteck 9"/>
            <p:cNvSpPr/>
            <p:nvPr/>
          </p:nvSpPr>
          <p:spPr>
            <a:xfrm>
              <a:off x="3995968" y="1422740"/>
              <a:ext cx="830425" cy="20258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899816" y="2235071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+1C</a:t>
            </a:r>
            <a:endParaRPr lang="de-DE" dirty="0"/>
          </a:p>
        </p:txBody>
      </p:sp>
      <p:sp>
        <p:nvSpPr>
          <p:cNvPr id="29" name="TextBox 28"/>
          <p:cNvSpPr txBox="1"/>
          <p:nvPr/>
        </p:nvSpPr>
        <p:spPr>
          <a:xfrm>
            <a:off x="778825" y="4303179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-</a:t>
            </a:r>
            <a:r>
              <a:rPr lang="de-DE" dirty="0" smtClean="0"/>
              <a:t>1C</a:t>
            </a:r>
            <a:endParaRPr lang="de-DE" dirty="0"/>
          </a:p>
        </p:txBody>
      </p:sp>
      <p:sp>
        <p:nvSpPr>
          <p:cNvPr id="30" name="TextBox 29"/>
          <p:cNvSpPr txBox="1"/>
          <p:nvPr/>
        </p:nvSpPr>
        <p:spPr>
          <a:xfrm rot="16200000">
            <a:off x="-426854" y="2638255"/>
            <a:ext cx="147193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600" i="1" dirty="0" smtClean="0"/>
              <a:t>C</a:t>
            </a:r>
            <a:r>
              <a:rPr lang="de-DE" sz="1600" dirty="0" smtClean="0"/>
              <a:t> [Ah]</a:t>
            </a:r>
            <a:endParaRPr lang="de-DE" sz="1600" dirty="0"/>
          </a:p>
        </p:txBody>
      </p:sp>
      <p:sp>
        <p:nvSpPr>
          <p:cNvPr id="31" name="TextBox 30"/>
          <p:cNvSpPr txBox="1"/>
          <p:nvPr/>
        </p:nvSpPr>
        <p:spPr>
          <a:xfrm rot="16200000">
            <a:off x="2358016" y="4790260"/>
            <a:ext cx="154239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600" dirty="0" smtClean="0"/>
              <a:t> ∆</a:t>
            </a:r>
            <a:r>
              <a:rPr lang="de-DE" sz="1600" i="1" dirty="0" err="1" smtClean="0"/>
              <a:t>R</a:t>
            </a:r>
            <a:r>
              <a:rPr lang="de-DE" sz="1600" baseline="-25000" dirty="0" err="1" smtClean="0"/>
              <a:t>max</a:t>
            </a:r>
            <a:r>
              <a:rPr lang="de-DE" sz="1600" dirty="0" smtClean="0"/>
              <a:t> [m</a:t>
            </a:r>
            <a:r>
              <a:rPr lang="el-GR" sz="1600" dirty="0" smtClean="0"/>
              <a:t>Ω</a:t>
            </a:r>
            <a:r>
              <a:rPr lang="de-DE" sz="1600" dirty="0" smtClean="0"/>
              <a:t>]</a:t>
            </a:r>
            <a:endParaRPr lang="de-DE" sz="1600" baseline="-25000" dirty="0"/>
          </a:p>
        </p:txBody>
      </p:sp>
      <p:sp>
        <p:nvSpPr>
          <p:cNvPr id="32" name="TextBox 31"/>
          <p:cNvSpPr txBox="1"/>
          <p:nvPr/>
        </p:nvSpPr>
        <p:spPr>
          <a:xfrm rot="16200000">
            <a:off x="5696540" y="2624531"/>
            <a:ext cx="149220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600" dirty="0" smtClean="0"/>
              <a:t># der Wechsel</a:t>
            </a:r>
            <a:endParaRPr lang="de-DE" sz="1600" dirty="0"/>
          </a:p>
        </p:txBody>
      </p:sp>
      <p:sp>
        <p:nvSpPr>
          <p:cNvPr id="33" name="TextBox 32"/>
          <p:cNvSpPr txBox="1"/>
          <p:nvPr/>
        </p:nvSpPr>
        <p:spPr>
          <a:xfrm rot="16200000">
            <a:off x="5696540" y="4758131"/>
            <a:ext cx="149220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600" dirty="0" smtClean="0"/>
              <a:t># der Wechsel</a:t>
            </a:r>
            <a:endParaRPr lang="de-DE" sz="1600" dirty="0"/>
          </a:p>
        </p:txBody>
      </p:sp>
      <p:sp>
        <p:nvSpPr>
          <p:cNvPr id="35" name="TextBox 34"/>
          <p:cNvSpPr txBox="1"/>
          <p:nvPr/>
        </p:nvSpPr>
        <p:spPr>
          <a:xfrm rot="16200000">
            <a:off x="2387424" y="2718661"/>
            <a:ext cx="150445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600" dirty="0" smtClean="0"/>
              <a:t> ∆</a:t>
            </a:r>
            <a:r>
              <a:rPr lang="de-DE" sz="1600" i="1" dirty="0" err="1" smtClean="0"/>
              <a:t>C</a:t>
            </a:r>
            <a:r>
              <a:rPr lang="de-DE" sz="1600" baseline="-25000" dirty="0" err="1" smtClean="0"/>
              <a:t>max</a:t>
            </a:r>
            <a:r>
              <a:rPr lang="de-DE" sz="1600" dirty="0" smtClean="0"/>
              <a:t> [</a:t>
            </a:r>
            <a:r>
              <a:rPr lang="de-DE" sz="1600" dirty="0" err="1" smtClean="0"/>
              <a:t>mAh</a:t>
            </a:r>
            <a:r>
              <a:rPr lang="de-DE" sz="1600" dirty="0" smtClean="0"/>
              <a:t>]</a:t>
            </a:r>
            <a:endParaRPr lang="de-DE" sz="1600" baseline="-25000" dirty="0"/>
          </a:p>
        </p:txBody>
      </p:sp>
      <p:sp>
        <p:nvSpPr>
          <p:cNvPr id="36" name="TextBox 35"/>
          <p:cNvSpPr txBox="1"/>
          <p:nvPr/>
        </p:nvSpPr>
        <p:spPr>
          <a:xfrm rot="16200000">
            <a:off x="-273787" y="4809609"/>
            <a:ext cx="96693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600" dirty="0" smtClean="0"/>
              <a:t> </a:t>
            </a:r>
            <a:r>
              <a:rPr lang="de-DE" sz="1600" i="1" dirty="0" err="1" smtClean="0"/>
              <a:t>R</a:t>
            </a:r>
            <a:r>
              <a:rPr lang="de-DE" sz="1600" baseline="-25000" dirty="0" err="1" smtClean="0"/>
              <a:t>p</a:t>
            </a:r>
            <a:r>
              <a:rPr lang="de-DE" sz="1600" dirty="0" smtClean="0"/>
              <a:t> [m</a:t>
            </a:r>
            <a:r>
              <a:rPr lang="el-GR" sz="1600" dirty="0" smtClean="0"/>
              <a:t>Ω</a:t>
            </a:r>
            <a:r>
              <a:rPr lang="de-DE" sz="1600" dirty="0" smtClean="0"/>
              <a:t>]</a:t>
            </a:r>
            <a:endParaRPr lang="de-DE" sz="1600" baseline="-25000" dirty="0"/>
          </a:p>
        </p:txBody>
      </p:sp>
      <p:sp>
        <p:nvSpPr>
          <p:cNvPr id="9" name="Rectangle 8"/>
          <p:cNvSpPr/>
          <p:nvPr/>
        </p:nvSpPr>
        <p:spPr>
          <a:xfrm>
            <a:off x="5295270" y="3122775"/>
            <a:ext cx="572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2</a:t>
            </a:r>
            <a:r>
              <a:rPr lang="el-GR" i="1" dirty="0" smtClean="0"/>
              <a:t>σ</a:t>
            </a:r>
            <a:r>
              <a:rPr lang="de-DE" i="1" baseline="-25000" dirty="0"/>
              <a:t>Q</a:t>
            </a:r>
            <a:endParaRPr lang="de-DE" i="1" dirty="0"/>
          </a:p>
        </p:txBody>
      </p:sp>
      <p:sp>
        <p:nvSpPr>
          <p:cNvPr id="10" name="Rectangle 9"/>
          <p:cNvSpPr/>
          <p:nvPr/>
        </p:nvSpPr>
        <p:spPr>
          <a:xfrm>
            <a:off x="5315307" y="2560397"/>
            <a:ext cx="534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2</a:t>
            </a:r>
            <a:r>
              <a:rPr lang="el-GR" i="1" dirty="0" smtClean="0"/>
              <a:t>ε</a:t>
            </a:r>
            <a:r>
              <a:rPr lang="de-DE" i="1" baseline="-25000" dirty="0"/>
              <a:t>Q</a:t>
            </a:r>
            <a:endParaRPr lang="de-DE" i="1" dirty="0"/>
          </a:p>
        </p:txBody>
      </p:sp>
      <p:sp>
        <p:nvSpPr>
          <p:cNvPr id="11" name="Rectangle 10"/>
          <p:cNvSpPr/>
          <p:nvPr/>
        </p:nvSpPr>
        <p:spPr>
          <a:xfrm>
            <a:off x="5295270" y="5277686"/>
            <a:ext cx="562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2</a:t>
            </a:r>
            <a:r>
              <a:rPr lang="el-GR" i="1" dirty="0" smtClean="0"/>
              <a:t>σ</a:t>
            </a:r>
            <a:r>
              <a:rPr lang="de-DE" i="1" baseline="-25000" dirty="0"/>
              <a:t>R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357892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 animBg="1"/>
      <p:bldP spid="33" grpId="0" animBg="1"/>
      <p:bldP spid="36" grpId="0" animBg="1"/>
      <p:bldP spid="11" grpId="0"/>
    </p:bldLst>
  </p:timing>
</p:sld>
</file>

<file path=ppt/theme/theme1.xml><?xml version="1.0" encoding="utf-8"?>
<a:theme xmlns:a="http://schemas.openxmlformats.org/drawingml/2006/main" name="ESS">
  <a:themeElements>
    <a:clrScheme name="Benutzerdefiniert 4">
      <a:dk1>
        <a:sysClr val="windowText" lastClr="000000"/>
      </a:dk1>
      <a:lt1>
        <a:sysClr val="window" lastClr="FFFFFF"/>
      </a:lt1>
      <a:dk2>
        <a:srgbClr val="00549F"/>
      </a:dk2>
      <a:lt2>
        <a:srgbClr val="8EBAE5"/>
      </a:lt2>
      <a:accent1>
        <a:srgbClr val="00549F"/>
      </a:accent1>
      <a:accent2>
        <a:srgbClr val="0098A1"/>
      </a:accent2>
      <a:accent3>
        <a:srgbClr val="57AB27"/>
      </a:accent3>
      <a:accent4>
        <a:srgbClr val="F6A800"/>
      </a:accent4>
      <a:accent5>
        <a:srgbClr val="CC071E"/>
      </a:accent5>
      <a:accent6>
        <a:srgbClr val="612158"/>
      </a:accent6>
      <a:hlink>
        <a:srgbClr val="00549F"/>
      </a:hlink>
      <a:folHlink>
        <a:srgbClr val="8EBAE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tx2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_Master_RWTH_Institute_addin.potm" id="{0837BC49-7264-48C2-AAF5-DCA3DFDD7462}" vid="{6CDB8236-988B-4A45-A262-D5656478FE24}"/>
    </a:ext>
  </a:extLst>
</a:theme>
</file>

<file path=ppt/theme/theme2.xml><?xml version="1.0" encoding="utf-8"?>
<a:theme xmlns:a="http://schemas.openxmlformats.org/drawingml/2006/main" name="ESS englisch">
  <a:themeElements>
    <a:clrScheme name="Benutzerdefiniert 1">
      <a:dk1>
        <a:sysClr val="windowText" lastClr="000000"/>
      </a:dk1>
      <a:lt1>
        <a:sysClr val="window" lastClr="FFFFFF"/>
      </a:lt1>
      <a:dk2>
        <a:srgbClr val="00549F"/>
      </a:dk2>
      <a:lt2>
        <a:srgbClr val="8EBAE5"/>
      </a:lt2>
      <a:accent1>
        <a:srgbClr val="00549F"/>
      </a:accent1>
      <a:accent2>
        <a:srgbClr val="0098A1"/>
      </a:accent2>
      <a:accent3>
        <a:srgbClr val="57AB27"/>
      </a:accent3>
      <a:accent4>
        <a:srgbClr val="F6A800"/>
      </a:accent4>
      <a:accent5>
        <a:srgbClr val="CC071E"/>
      </a:accent5>
      <a:accent6>
        <a:srgbClr val="612158"/>
      </a:accent6>
      <a:hlink>
        <a:srgbClr val="00549F"/>
      </a:hlink>
      <a:folHlink>
        <a:srgbClr val="8EBAE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tx2"/>
          </a:solidFill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_Master_RWTH_Institute_addin.potm" id="{0837BC49-7264-48C2-AAF5-DCA3DFDD7462}" vid="{6CDB8236-988B-4A45-A262-D5656478FE2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</Template>
  <TotalTime>0</TotalTime>
  <Words>1354</Words>
  <Application>Microsoft Office PowerPoint</Application>
  <PresentationFormat>On-screen Show (4:3)</PresentationFormat>
  <Paragraphs>529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Cambria Math</vt:lpstr>
      <vt:lpstr>Symbol</vt:lpstr>
      <vt:lpstr>Wingdings</vt:lpstr>
      <vt:lpstr>ESS</vt:lpstr>
      <vt:lpstr>ESS englisch</vt:lpstr>
      <vt:lpstr>Aktive Balancing-Systeme für Lithium-Ionen Batterien und deren Auswirkungen auf die Zellalterung</vt:lpstr>
      <vt:lpstr>Passives Balancing</vt:lpstr>
      <vt:lpstr>Welche Zellstreuung ist zu erwarten?</vt:lpstr>
      <vt:lpstr>Einfluss auf die Streuung und deren Reduktion</vt:lpstr>
      <vt:lpstr>Zellaufbau und Alterungsmechanismen</vt:lpstr>
      <vt:lpstr>Fragestellung – Zellalterung im Serienbetrieb?</vt:lpstr>
      <vt:lpstr>Beispiel-Zyklus der drei Tests</vt:lpstr>
      <vt:lpstr>Verlauf der Entlade-Kapazitäten und deren Streuung</vt:lpstr>
      <vt:lpstr>Verlauf der Lade-Kapazitäten und Entlade-Pulswiderstände</vt:lpstr>
      <vt:lpstr>Anforderungen an das aktive Balancing</vt:lpstr>
      <vt:lpstr>Hardware-Entwicklung der ZelleZelle Topologie</vt:lpstr>
      <vt:lpstr>Dioden-Leitung (DL) vs. Synchron-Gleichrichtung (SG)</vt:lpstr>
      <vt:lpstr>Zusammenfassung und Ausblick</vt:lpstr>
      <vt:lpstr>PowerPoint Presentation</vt:lpstr>
      <vt:lpstr>Aktive Balancing-Systeme für Lithium-Ionen Batterien und deren Auswirkungen auf die Zellalterung</vt:lpstr>
      <vt:lpstr>ANHANG</vt:lpstr>
      <vt:lpstr>Welche Zellstreuung ist zu erwarten?</vt:lpstr>
      <vt:lpstr>Experimentelle Alterungsuntersuchungen zur Zellstreuung bei zyklischer Belastung</vt:lpstr>
      <vt:lpstr>Zellaufbau und Alterungsmechanismen</vt:lpstr>
      <vt:lpstr>Prüfstand für den Alterungstest</vt:lpstr>
      <vt:lpstr>Beeinflussung der Zellalterung  zur Zellstreuungsreduktion</vt:lpstr>
      <vt:lpstr>Check-Up-Test</vt:lpstr>
      <vt:lpstr>Check-Up-Test</vt:lpstr>
      <vt:lpstr>Verlauf der Lade-Kapazitäten und Entlade-Pulswiderstände</vt:lpstr>
      <vt:lpstr>Mittelwertfreie Streuung der Kapazitäten (Dch/Cha)</vt:lpstr>
      <vt:lpstr>Zunahme des Puls-Widerstands</vt:lpstr>
      <vt:lpstr>Mittelwertfreie Streuung der Puls-Widerstände</vt:lpstr>
      <vt:lpstr>Simulationsablauf – Wahl der Topologie &amp; Zellanzahl</vt:lpstr>
      <vt:lpstr>Simulationsablauf – Lade SOC-Verteilung</vt:lpstr>
      <vt:lpstr>Simulationsablauf – Berechne Balancing</vt:lpstr>
      <vt:lpstr>Simulationsablauf – Auswertung</vt:lpstr>
      <vt:lpstr>Ergebnis für 12 Zellen in Serie</vt:lpstr>
      <vt:lpstr>Ergebnis in Abhängigkeit der Anzahl der Zellen in Serie</vt:lpstr>
      <vt:lpstr>Dimensionierung</vt:lpstr>
      <vt:lpstr>Dimensionierung der Spule</vt:lpstr>
      <vt:lpstr>Mosfet-Ansteuerung</vt:lpstr>
      <vt:lpstr>Mosfet-Ansteuerung</vt:lpstr>
      <vt:lpstr>Mosfet-Ansteuerung</vt:lpstr>
      <vt:lpstr>Stromerkennung (CD)</vt:lpstr>
      <vt:lpstr>Stromerkennung (CD)</vt:lpstr>
      <vt:lpstr>Komponentenvergleich aktives vs. passives Balancing</vt:lpstr>
      <vt:lpstr>Bauteilkosten für ein Batteriesystem mit 96 Zellen</vt:lpstr>
      <vt:lpstr>Zulässige Mehrkosten des aktiven Balancings</vt:lpstr>
    </vt:vector>
  </TitlesOfParts>
  <Company>RWTH Aachen, ISEA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Verwendung der PowerPoint-Vorlage</dc:title>
  <dc:creator>Bruehl, Manuel</dc:creator>
  <cp:lastModifiedBy>Manuel BRÜHL</cp:lastModifiedBy>
  <cp:revision>1106</cp:revision>
  <cp:lastPrinted>2016-04-11T06:30:09Z</cp:lastPrinted>
  <dcterms:created xsi:type="dcterms:W3CDTF">2017-06-16T08:19:44Z</dcterms:created>
  <dcterms:modified xsi:type="dcterms:W3CDTF">2017-10-15T17:31:13Z</dcterms:modified>
</cp:coreProperties>
</file>