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avi" ContentType="video/x-msvide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344" r:id="rId3"/>
    <p:sldId id="359" r:id="rId4"/>
    <p:sldId id="360" r:id="rId5"/>
    <p:sldId id="285" r:id="rId6"/>
    <p:sldId id="351" r:id="rId7"/>
    <p:sldId id="350" r:id="rId8"/>
    <p:sldId id="352" r:id="rId9"/>
    <p:sldId id="355" r:id="rId10"/>
    <p:sldId id="356" r:id="rId11"/>
    <p:sldId id="353" r:id="rId12"/>
    <p:sldId id="354" r:id="rId13"/>
    <p:sldId id="349" r:id="rId14"/>
    <p:sldId id="348" r:id="rId15"/>
    <p:sldId id="316" r:id="rId16"/>
    <p:sldId id="357" r:id="rId17"/>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6CF"/>
    <a:srgbClr val="0F5494"/>
    <a:srgbClr val="BDDEFF"/>
    <a:srgbClr val="3E6FD2"/>
    <a:srgbClr val="2D5EC1"/>
    <a:srgbClr val="99CCFF"/>
    <a:srgbClr val="808080"/>
    <a:srgbClr val="FFD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7691" autoAdjust="0"/>
  </p:normalViewPr>
  <p:slideViewPr>
    <p:cSldViewPr>
      <p:cViewPr varScale="1">
        <p:scale>
          <a:sx n="85" d="100"/>
          <a:sy n="85" d="100"/>
        </p:scale>
        <p:origin x="137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pPr>
              <a:defRPr/>
            </a:pPr>
            <a:endParaRPr lang="en-GB" altLang="en-US"/>
          </a:p>
        </p:txBody>
      </p:sp>
      <p:sp>
        <p:nvSpPr>
          <p:cNvPr id="3789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pPr>
              <a:defRPr/>
            </a:pPr>
            <a:endParaRPr lang="en-GB" altLang="en-US"/>
          </a:p>
        </p:txBody>
      </p:sp>
      <p:sp>
        <p:nvSpPr>
          <p:cNvPr id="3789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pPr>
              <a:defRPr/>
            </a:pPr>
            <a:endParaRPr lang="en-GB" altLang="en-US"/>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pPr>
              <a:defRPr/>
            </a:pPr>
            <a:fld id="{8F977739-43E0-4DA6-9DAB-0ED67E827B6C}" type="slidenum">
              <a:rPr lang="en-GB" altLang="en-US"/>
              <a:pPr>
                <a:defRPr/>
              </a:pPr>
              <a:t>‹#›</a:t>
            </a:fld>
            <a:endParaRPr lang="en-GB" altLang="en-US"/>
          </a:p>
        </p:txBody>
      </p:sp>
    </p:spTree>
    <p:extLst>
      <p:ext uri="{BB962C8B-B14F-4D97-AF65-F5344CB8AC3E}">
        <p14:creationId xmlns:p14="http://schemas.microsoft.com/office/powerpoint/2010/main" val="1084147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pPr>
              <a:defRPr/>
            </a:pPr>
            <a:endParaRPr lang="en-GB" altLang="en-US"/>
          </a:p>
        </p:txBody>
      </p:sp>
      <p:sp>
        <p:nvSpPr>
          <p:cNvPr id="3686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pPr>
              <a:defRPr/>
            </a:pPr>
            <a:endParaRPr lang="en-GB" altLang="en-US"/>
          </a:p>
        </p:txBody>
      </p:sp>
      <p:sp>
        <p:nvSpPr>
          <p:cNvPr id="3379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pPr>
              <a:defRPr/>
            </a:pPr>
            <a:endParaRPr lang="en-GB" altLang="en-US"/>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pPr>
              <a:defRPr/>
            </a:pPr>
            <a:fld id="{B0D36F12-9BF6-4A12-9D6E-0C4575471102}" type="slidenum">
              <a:rPr lang="en-GB" altLang="en-US"/>
              <a:pPr>
                <a:defRPr/>
              </a:pPr>
              <a:t>‹#›</a:t>
            </a:fld>
            <a:endParaRPr lang="en-GB" altLang="en-US"/>
          </a:p>
        </p:txBody>
      </p:sp>
    </p:spTree>
    <p:extLst>
      <p:ext uri="{BB962C8B-B14F-4D97-AF65-F5344CB8AC3E}">
        <p14:creationId xmlns:p14="http://schemas.microsoft.com/office/powerpoint/2010/main" val="9144273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pPr eaLnBrk="1" hangingPunct="1"/>
            <a:endParaRPr lang="en-GB" altLang="en-US" smtClean="0">
              <a:latin typeface="Arial" pitchFamily="34" charset="0"/>
            </a:endParaRPr>
          </a:p>
        </p:txBody>
      </p:sp>
      <p:sp>
        <p:nvSpPr>
          <p:cNvPr id="348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BC36619-BF48-49BA-9C35-B2EAC2567244}" type="slidenum">
              <a:rPr lang="en-GB" altLang="en-US" smtClean="0"/>
              <a:pPr eaLnBrk="1" hangingPunct="1">
                <a:spcBef>
                  <a:spcPct val="0"/>
                </a:spcBef>
              </a:pPr>
              <a:t>1</a:t>
            </a:fld>
            <a:endParaRPr lang="en-GB" altLang="en-US" smtClean="0"/>
          </a:p>
        </p:txBody>
      </p:sp>
    </p:spTree>
    <p:extLst>
      <p:ext uri="{BB962C8B-B14F-4D97-AF65-F5344CB8AC3E}">
        <p14:creationId xmlns:p14="http://schemas.microsoft.com/office/powerpoint/2010/main" val="3835390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6DE06AE-AEAE-43B2-919C-1381C2DDE19F}" type="slidenum">
              <a:rPr lang="fr-FR" altLang="en-US" sz="1200" smtClean="0"/>
              <a:pPr/>
              <a:t>13</a:t>
            </a:fld>
            <a:endParaRPr lang="fr-FR" altLang="en-US" sz="1200"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endParaRPr lang="fr-FR" altLang="en-US" smtClean="0"/>
          </a:p>
        </p:txBody>
      </p:sp>
    </p:spTree>
    <p:extLst>
      <p:ext uri="{BB962C8B-B14F-4D97-AF65-F5344CB8AC3E}">
        <p14:creationId xmlns:p14="http://schemas.microsoft.com/office/powerpoint/2010/main" val="3529927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6DE06AE-AEAE-43B2-919C-1381C2DDE19F}" type="slidenum">
              <a:rPr lang="fr-FR" altLang="en-US" sz="1200" smtClean="0"/>
              <a:pPr/>
              <a:t>14</a:t>
            </a:fld>
            <a:endParaRPr lang="fr-FR" altLang="en-US" sz="1200"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endParaRPr lang="fr-FR" altLang="en-US" smtClean="0"/>
          </a:p>
        </p:txBody>
      </p:sp>
    </p:spTree>
    <p:extLst>
      <p:ext uri="{BB962C8B-B14F-4D97-AF65-F5344CB8AC3E}">
        <p14:creationId xmlns:p14="http://schemas.microsoft.com/office/powerpoint/2010/main" val="1452944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5FDC483-42FA-407C-8399-39DD6C36F686}" type="slidenum">
              <a:rPr lang="en-GB" altLang="en-US" smtClean="0">
                <a:cs typeface="Arial" pitchFamily="34" charset="0"/>
              </a:rPr>
              <a:pPr eaLnBrk="1" hangingPunct="1">
                <a:spcBef>
                  <a:spcPct val="0"/>
                </a:spcBef>
              </a:pPr>
              <a:t>15</a:t>
            </a:fld>
            <a:endParaRPr lang="en-GB" altLang="en-US" smtClean="0">
              <a:cs typeface="Arial" pitchFamily="34" charset="0"/>
            </a:endParaRPr>
          </a:p>
        </p:txBody>
      </p:sp>
      <p:sp>
        <p:nvSpPr>
          <p:cNvPr id="35843" name="Rectangle 2"/>
          <p:cNvSpPr>
            <a:spLocks noGrp="1" noRot="1" noChangeAspect="1" noChangeArrowheads="1" noTextEdit="1"/>
          </p:cNvSpPr>
          <p:nvPr>
            <p:ph type="sldImg"/>
          </p:nvPr>
        </p:nvSpPr>
        <p:spPr>
          <a:xfrm>
            <a:off x="919163" y="744538"/>
            <a:ext cx="4960937" cy="3721100"/>
          </a:xfrm>
          <a:ln/>
        </p:spPr>
      </p:sp>
      <p:sp>
        <p:nvSpPr>
          <p:cNvPr id="35844" name="Rectangle 3"/>
          <p:cNvSpPr>
            <a:spLocks noGrp="1" noChangeArrowheads="1"/>
          </p:cNvSpPr>
          <p:nvPr>
            <p:ph type="body" idx="1"/>
          </p:nvPr>
        </p:nvSpPr>
        <p:spPr>
          <a:xfrm>
            <a:off x="906463" y="4716463"/>
            <a:ext cx="4984750" cy="446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latin typeface="Arial" pitchFamily="34" charset="0"/>
            </a:endParaRPr>
          </a:p>
        </p:txBody>
      </p:sp>
    </p:spTree>
    <p:extLst>
      <p:ext uri="{BB962C8B-B14F-4D97-AF65-F5344CB8AC3E}">
        <p14:creationId xmlns:p14="http://schemas.microsoft.com/office/powerpoint/2010/main" val="3319591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5FDC483-42FA-407C-8399-39DD6C36F686}" type="slidenum">
              <a:rPr lang="en-GB" altLang="en-US" smtClean="0">
                <a:cs typeface="Arial" pitchFamily="34" charset="0"/>
              </a:rPr>
              <a:pPr eaLnBrk="1" hangingPunct="1">
                <a:spcBef>
                  <a:spcPct val="0"/>
                </a:spcBef>
              </a:pPr>
              <a:t>16</a:t>
            </a:fld>
            <a:endParaRPr lang="en-GB" altLang="en-US" smtClean="0">
              <a:cs typeface="Arial" pitchFamily="34" charset="0"/>
            </a:endParaRPr>
          </a:p>
        </p:txBody>
      </p:sp>
      <p:sp>
        <p:nvSpPr>
          <p:cNvPr id="35843" name="Rectangle 2"/>
          <p:cNvSpPr>
            <a:spLocks noGrp="1" noRot="1" noChangeAspect="1" noChangeArrowheads="1" noTextEdit="1"/>
          </p:cNvSpPr>
          <p:nvPr>
            <p:ph type="sldImg"/>
          </p:nvPr>
        </p:nvSpPr>
        <p:spPr>
          <a:xfrm>
            <a:off x="919163" y="744538"/>
            <a:ext cx="4960937" cy="3721100"/>
          </a:xfrm>
          <a:ln/>
        </p:spPr>
      </p:sp>
      <p:sp>
        <p:nvSpPr>
          <p:cNvPr id="35844" name="Rectangle 3"/>
          <p:cNvSpPr>
            <a:spLocks noGrp="1" noChangeArrowheads="1"/>
          </p:cNvSpPr>
          <p:nvPr>
            <p:ph type="body" idx="1"/>
          </p:nvPr>
        </p:nvSpPr>
        <p:spPr>
          <a:xfrm>
            <a:off x="906463" y="4716463"/>
            <a:ext cx="4984750" cy="446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latin typeface="Arial" pitchFamily="34" charset="0"/>
            </a:endParaRPr>
          </a:p>
        </p:txBody>
      </p:sp>
    </p:spTree>
    <p:extLst>
      <p:ext uri="{BB962C8B-B14F-4D97-AF65-F5344CB8AC3E}">
        <p14:creationId xmlns:p14="http://schemas.microsoft.com/office/powerpoint/2010/main" val="857009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1200">
                <a:solidFill>
                  <a:srgbClr val="0F5494"/>
                </a:solidFill>
                <a:latin typeface="Verdana" pitchFamily="34" charset="0"/>
              </a:defRPr>
            </a:lvl1pPr>
            <a:lvl2pPr marL="742950" indent="-285750" defTabSz="457200" eaLnBrk="0" hangingPunct="0">
              <a:defRPr sz="1200">
                <a:solidFill>
                  <a:srgbClr val="0F5494"/>
                </a:solidFill>
                <a:latin typeface="Verdana" pitchFamily="34" charset="0"/>
              </a:defRPr>
            </a:lvl2pPr>
            <a:lvl3pPr marL="1143000" indent="-228600" defTabSz="457200" eaLnBrk="0" hangingPunct="0">
              <a:defRPr sz="1200">
                <a:solidFill>
                  <a:srgbClr val="0F5494"/>
                </a:solidFill>
                <a:latin typeface="Verdana" pitchFamily="34" charset="0"/>
              </a:defRPr>
            </a:lvl3pPr>
            <a:lvl4pPr marL="1600200" indent="-228600" defTabSz="457200" eaLnBrk="0" hangingPunct="0">
              <a:defRPr sz="1200">
                <a:solidFill>
                  <a:srgbClr val="0F5494"/>
                </a:solidFill>
                <a:latin typeface="Verdana" pitchFamily="34" charset="0"/>
              </a:defRPr>
            </a:lvl4pPr>
            <a:lvl5pPr marL="2057400" indent="-228600" defTabSz="457200" eaLnBrk="0" hangingPunct="0">
              <a:defRPr sz="1200">
                <a:solidFill>
                  <a:srgbClr val="0F5494"/>
                </a:solidFill>
                <a:latin typeface="Verdana"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defRPr>
            </a:lvl9pPr>
          </a:lstStyle>
          <a:p>
            <a:pPr algn="ctr" eaLnBrk="1" hangingPunct="1">
              <a:defRPr/>
            </a:pPr>
            <a:endParaRPr lang="en-US" altLang="en-US" sz="1800" smtClean="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ltLang="en-US"/>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ltLang="en-US"/>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AA852BCD-B836-4A8A-A1CF-90A6AF2946D7}" type="slidenum">
              <a:rPr lang="en-GB" altLang="en-US"/>
              <a:pPr>
                <a:defRPr/>
              </a:pPr>
              <a:t>‹#›</a:t>
            </a:fld>
            <a:endParaRPr lang="en-GB" altLang="en-US"/>
          </a:p>
        </p:txBody>
      </p:sp>
    </p:spTree>
    <p:extLst>
      <p:ext uri="{BB962C8B-B14F-4D97-AF65-F5344CB8AC3E}">
        <p14:creationId xmlns:p14="http://schemas.microsoft.com/office/powerpoint/2010/main" val="59778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FA2C25DD-4625-48B6-8EFF-7AD12A56359C}" type="slidenum">
              <a:rPr lang="en-GB" altLang="en-US"/>
              <a:pPr>
                <a:defRPr/>
              </a:pPr>
              <a:t>‹#›</a:t>
            </a:fld>
            <a:endParaRPr lang="en-GB" altLang="en-US"/>
          </a:p>
        </p:txBody>
      </p:sp>
    </p:spTree>
    <p:extLst>
      <p:ext uri="{BB962C8B-B14F-4D97-AF65-F5344CB8AC3E}">
        <p14:creationId xmlns:p14="http://schemas.microsoft.com/office/powerpoint/2010/main" val="1617630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A05AEAE8-C947-4AA8-B43E-BC54C95F3093}" type="slidenum">
              <a:rPr lang="en-GB" altLang="en-US"/>
              <a:pPr>
                <a:defRPr/>
              </a:pPr>
              <a:t>‹#›</a:t>
            </a:fld>
            <a:endParaRPr lang="en-GB" altLang="en-US"/>
          </a:p>
        </p:txBody>
      </p:sp>
    </p:spTree>
    <p:extLst>
      <p:ext uri="{BB962C8B-B14F-4D97-AF65-F5344CB8AC3E}">
        <p14:creationId xmlns:p14="http://schemas.microsoft.com/office/powerpoint/2010/main" val="1187430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48A51343-20F2-4602-B882-39633CB47E46}" type="slidenum">
              <a:rPr lang="en-GB" altLang="en-US"/>
              <a:pPr>
                <a:defRPr/>
              </a:pPr>
              <a:t>‹#›</a:t>
            </a:fld>
            <a:endParaRPr lang="en-GB" altLang="en-US"/>
          </a:p>
        </p:txBody>
      </p:sp>
    </p:spTree>
    <p:extLst>
      <p:ext uri="{BB962C8B-B14F-4D97-AF65-F5344CB8AC3E}">
        <p14:creationId xmlns:p14="http://schemas.microsoft.com/office/powerpoint/2010/main" val="1176166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27B10D18-0C0A-4A6A-8866-3C81C5A2C899}" type="slidenum">
              <a:rPr lang="en-GB" altLang="en-US"/>
              <a:pPr>
                <a:defRPr/>
              </a:pPr>
              <a:t>‹#›</a:t>
            </a:fld>
            <a:endParaRPr lang="en-GB" altLang="en-US"/>
          </a:p>
        </p:txBody>
      </p:sp>
    </p:spTree>
    <p:extLst>
      <p:ext uri="{BB962C8B-B14F-4D97-AF65-F5344CB8AC3E}">
        <p14:creationId xmlns:p14="http://schemas.microsoft.com/office/powerpoint/2010/main" val="2712775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B68895B7-A1FC-4934-88D3-5DBD6445B4C9}" type="slidenum">
              <a:rPr lang="en-GB" altLang="en-US"/>
              <a:pPr>
                <a:defRPr/>
              </a:pPr>
              <a:t>‹#›</a:t>
            </a:fld>
            <a:endParaRPr lang="en-GB" altLang="en-US"/>
          </a:p>
        </p:txBody>
      </p:sp>
    </p:spTree>
    <p:extLst>
      <p:ext uri="{BB962C8B-B14F-4D97-AF65-F5344CB8AC3E}">
        <p14:creationId xmlns:p14="http://schemas.microsoft.com/office/powerpoint/2010/main" val="206300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4E97ED93-7362-4D0D-820A-63868584EB2C}" type="slidenum">
              <a:rPr lang="en-GB" altLang="en-US"/>
              <a:pPr>
                <a:defRPr/>
              </a:pPr>
              <a:t>‹#›</a:t>
            </a:fld>
            <a:endParaRPr lang="en-GB" altLang="en-US"/>
          </a:p>
        </p:txBody>
      </p:sp>
    </p:spTree>
    <p:extLst>
      <p:ext uri="{BB962C8B-B14F-4D97-AF65-F5344CB8AC3E}">
        <p14:creationId xmlns:p14="http://schemas.microsoft.com/office/powerpoint/2010/main" val="1166461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55B75313-9974-45E3-B60C-52D3A78DDAC8}" type="slidenum">
              <a:rPr lang="en-GB" altLang="en-US"/>
              <a:pPr>
                <a:defRPr/>
              </a:pPr>
              <a:t>‹#›</a:t>
            </a:fld>
            <a:endParaRPr lang="en-GB" altLang="en-US"/>
          </a:p>
        </p:txBody>
      </p:sp>
    </p:spTree>
    <p:extLst>
      <p:ext uri="{BB962C8B-B14F-4D97-AF65-F5344CB8AC3E}">
        <p14:creationId xmlns:p14="http://schemas.microsoft.com/office/powerpoint/2010/main" val="3196325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9EB79E1D-DC80-41F1-BE04-A09645E5393E}" type="slidenum">
              <a:rPr lang="en-GB" altLang="en-US"/>
              <a:pPr>
                <a:defRPr/>
              </a:pPr>
              <a:t>‹#›</a:t>
            </a:fld>
            <a:endParaRPr lang="en-GB" altLang="en-US"/>
          </a:p>
        </p:txBody>
      </p:sp>
    </p:spTree>
    <p:extLst>
      <p:ext uri="{BB962C8B-B14F-4D97-AF65-F5344CB8AC3E}">
        <p14:creationId xmlns:p14="http://schemas.microsoft.com/office/powerpoint/2010/main" val="3050577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A8F19F1E-2051-42E1-A42D-B5AB161C8757}" type="slidenum">
              <a:rPr lang="en-GB" altLang="en-US"/>
              <a:pPr>
                <a:defRPr/>
              </a:pPr>
              <a:t>‹#›</a:t>
            </a:fld>
            <a:endParaRPr lang="en-GB" altLang="en-US"/>
          </a:p>
        </p:txBody>
      </p:sp>
    </p:spTree>
    <p:extLst>
      <p:ext uri="{BB962C8B-B14F-4D97-AF65-F5344CB8AC3E}">
        <p14:creationId xmlns:p14="http://schemas.microsoft.com/office/powerpoint/2010/main" val="1277146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00B7ADC7-D784-4DCC-A8DD-9289E751D1BE}" type="slidenum">
              <a:rPr lang="en-GB" altLang="en-US"/>
              <a:pPr>
                <a:defRPr/>
              </a:pPr>
              <a:t>‹#›</a:t>
            </a:fld>
            <a:endParaRPr lang="en-GB" altLang="en-US"/>
          </a:p>
        </p:txBody>
      </p:sp>
    </p:spTree>
    <p:extLst>
      <p:ext uri="{BB962C8B-B14F-4D97-AF65-F5344CB8AC3E}">
        <p14:creationId xmlns:p14="http://schemas.microsoft.com/office/powerpoint/2010/main" val="3369747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8CAFB314-55E7-4C60-BD74-D8076379A52C}" type="slidenum">
              <a:rPr lang="en-GB" altLang="en-US"/>
              <a:pPr>
                <a:defRPr/>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33" name="Picture 17" descr="LOGO CE_Vertical_EN_NEG_quadri_H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7"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avi"/><Relationship Id="rId1" Type="http://schemas.microsoft.com/office/2007/relationships/media" Target="../media/media3.avi"/><Relationship Id="rId5" Type="http://schemas.openxmlformats.org/officeDocument/2006/relationships/image" Target="../media/image1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tiff"/><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6.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avi"/><Relationship Id="rId1" Type="http://schemas.microsoft.com/office/2007/relationships/media" Target="../media/media2.avi"/><Relationship Id="rId5" Type="http://schemas.openxmlformats.org/officeDocument/2006/relationships/image" Target="../media/image1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0313" y="6350"/>
            <a:ext cx="1665287" cy="140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81925" name="Rectangle 5"/>
          <p:cNvSpPr>
            <a:spLocks noGrp="1" noChangeArrowheads="1"/>
          </p:cNvSpPr>
          <p:nvPr>
            <p:ph type="ctrTitle"/>
          </p:nvPr>
        </p:nvSpPr>
        <p:spPr>
          <a:xfrm>
            <a:off x="-7938" y="2636838"/>
            <a:ext cx="9036051" cy="790575"/>
          </a:xfrm>
        </p:spPr>
        <p:txBody>
          <a:bodyPr/>
          <a:lstStyle/>
          <a:p>
            <a:pPr indent="0" algn="ctr" eaLnBrk="1" hangingPunct="1">
              <a:defRPr/>
            </a:pPr>
            <a:r>
              <a:rPr lang="fr-FR" sz="2400" dirty="0" smtClean="0"/>
              <a:t>Sociétés francophones dans le monde de 2050 </a:t>
            </a:r>
            <a:r>
              <a:rPr lang="fr-FR" sz="2800" dirty="0" smtClean="0"/>
              <a:t/>
            </a:r>
            <a:br>
              <a:rPr lang="fr-FR" sz="2800" dirty="0" smtClean="0"/>
            </a:br>
            <a:r>
              <a:rPr lang="fr-FR" sz="2000" dirty="0" smtClean="0"/>
              <a:t>une génération de développement humain soutenable</a:t>
            </a:r>
            <a:endParaRPr lang="fr-FR" altLang="en-US" sz="2800" dirty="0" smtClean="0"/>
          </a:p>
        </p:txBody>
      </p:sp>
      <p:sp>
        <p:nvSpPr>
          <p:cNvPr id="3076" name="Rectangle 6"/>
          <p:cNvSpPr>
            <a:spLocks noGrp="1" noChangeArrowheads="1"/>
          </p:cNvSpPr>
          <p:nvPr>
            <p:ph type="subTitle" idx="1"/>
          </p:nvPr>
        </p:nvSpPr>
        <p:spPr>
          <a:xfrm>
            <a:off x="539552" y="4581525"/>
            <a:ext cx="8532813" cy="1728788"/>
          </a:xfrm>
        </p:spPr>
        <p:txBody>
          <a:bodyPr/>
          <a:lstStyle/>
          <a:p>
            <a:pPr algn="r" eaLnBrk="1" hangingPunct="1"/>
            <a:endParaRPr lang="fr-FR" altLang="en-US" sz="2400" dirty="0" smtClean="0"/>
          </a:p>
          <a:p>
            <a:pPr algn="r" eaLnBrk="1" hangingPunct="1"/>
            <a:r>
              <a:rPr lang="fr-FR" altLang="en-US" sz="2000" dirty="0" smtClean="0"/>
              <a:t>Louis Chauvel </a:t>
            </a:r>
            <a:r>
              <a:rPr lang="fr-FR" altLang="en-US" sz="2000" dirty="0" err="1" smtClean="0"/>
              <a:t>PrDr</a:t>
            </a:r>
            <a:endParaRPr lang="fr-FR" altLang="en-US" sz="2000" dirty="0" smtClean="0"/>
          </a:p>
          <a:p>
            <a:pPr algn="r" eaLnBrk="1" hangingPunct="1"/>
            <a:r>
              <a:rPr lang="fr-FR" altLang="en-US" sz="1600" dirty="0" err="1" smtClean="0"/>
              <a:t>University</a:t>
            </a:r>
            <a:r>
              <a:rPr lang="fr-FR" altLang="en-US" sz="1600" dirty="0" smtClean="0"/>
              <a:t> of Luxembourg</a:t>
            </a:r>
          </a:p>
          <a:p>
            <a:pPr algn="r" eaLnBrk="1" hangingPunct="1"/>
            <a:r>
              <a:rPr lang="fr-FR" altLang="en-US" sz="1600" dirty="0"/>
              <a:t>directeur de l’Institut PEARL </a:t>
            </a:r>
            <a:r>
              <a:rPr lang="fr-FR" altLang="en-US" sz="1600" dirty="0" smtClean="0"/>
              <a:t/>
            </a:r>
            <a:br>
              <a:rPr lang="fr-FR" altLang="en-US" sz="1600" dirty="0" smtClean="0"/>
            </a:br>
            <a:r>
              <a:rPr lang="fr-FR" altLang="en-US" sz="1600" dirty="0" smtClean="0"/>
              <a:t>pour </a:t>
            </a:r>
            <a:r>
              <a:rPr lang="fr-FR" altLang="en-US" sz="1600" dirty="0"/>
              <a:t>la recherche sur les inégalités </a:t>
            </a:r>
            <a:r>
              <a:rPr lang="fr-FR" altLang="en-US" sz="1600" dirty="0" smtClean="0"/>
              <a:t/>
            </a:r>
            <a:br>
              <a:rPr lang="fr-FR" altLang="en-US" sz="1600" dirty="0" smtClean="0"/>
            </a:br>
            <a:r>
              <a:rPr lang="fr-FR" altLang="en-US" sz="1600" dirty="0" smtClean="0"/>
              <a:t>socio-économiques </a:t>
            </a:r>
            <a:r>
              <a:rPr lang="fr-FR" altLang="en-US" sz="1600" dirty="0"/>
              <a:t>(IRSEI</a:t>
            </a:r>
            <a:r>
              <a:rPr lang="fr-FR" altLang="en-US" sz="1600" dirty="0" smtClean="0"/>
              <a:t>)</a:t>
            </a:r>
          </a:p>
          <a:p>
            <a:pPr algn="r" eaLnBrk="1" hangingPunct="1"/>
            <a:endParaRPr lang="fr-FR" altLang="en-US" sz="1600" dirty="0" smtClean="0"/>
          </a:p>
        </p:txBody>
      </p:sp>
      <p:sp>
        <p:nvSpPr>
          <p:cNvPr id="3077" name="AutoShape 7" descr="Image result for wiki university luxembourg"/>
          <p:cNvSpPr>
            <a:spLocks noChangeAspect="1" noChangeArrowheads="1"/>
          </p:cNvSpPr>
          <p:nvPr/>
        </p:nvSpPr>
        <p:spPr bwMode="auto">
          <a:xfrm>
            <a:off x="14605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fr-FR" altLang="en-US" sz="1200" i="0" dirty="0"/>
          </a:p>
        </p:txBody>
      </p:sp>
      <p:sp>
        <p:nvSpPr>
          <p:cNvPr id="3078" name="AutoShape 10" descr="Image result for iuf"/>
          <p:cNvSpPr>
            <a:spLocks noChangeAspect="1" noChangeArrowheads="1"/>
          </p:cNvSpPr>
          <p:nvPr/>
        </p:nvSpPr>
        <p:spPr bwMode="auto">
          <a:xfrm>
            <a:off x="29845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fr-FR" altLang="en-US" sz="1200" i="0" dirty="0"/>
          </a:p>
        </p:txBody>
      </p:sp>
      <p:sp>
        <p:nvSpPr>
          <p:cNvPr id="3079" name="AutoShape 12" descr="Image result for iuf"/>
          <p:cNvSpPr>
            <a:spLocks noChangeAspect="1" noChangeArrowheads="1"/>
          </p:cNvSpPr>
          <p:nvPr/>
        </p:nvSpPr>
        <p:spPr bwMode="auto">
          <a:xfrm>
            <a:off x="450850"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fr-FR" altLang="en-US" sz="1200" i="0" dirty="0"/>
          </a:p>
        </p:txBody>
      </p:sp>
      <p:sp>
        <p:nvSpPr>
          <p:cNvPr id="3081" name="AutoShape 15" descr="Image result for fnr luxembourg"/>
          <p:cNvSpPr>
            <a:spLocks noChangeAspect="1" noChangeArrowheads="1"/>
          </p:cNvSpPr>
          <p:nvPr/>
        </p:nvSpPr>
        <p:spPr bwMode="auto">
          <a:xfrm>
            <a:off x="603250"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fr-FR" altLang="en-US" sz="1200" i="0" dirty="0"/>
          </a:p>
        </p:txBody>
      </p:sp>
      <p:pic>
        <p:nvPicPr>
          <p:cNvPr id="3082"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239" y="338931"/>
            <a:ext cx="2314576" cy="55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Rectangle 1"/>
          <p:cNvSpPr/>
          <p:nvPr/>
        </p:nvSpPr>
        <p:spPr>
          <a:xfrm>
            <a:off x="1187624" y="4005045"/>
            <a:ext cx="7209731" cy="646331"/>
          </a:xfrm>
          <a:prstGeom prst="rect">
            <a:avLst/>
          </a:prstGeom>
        </p:spPr>
        <p:txBody>
          <a:bodyPr wrap="none">
            <a:spAutoFit/>
          </a:bodyPr>
          <a:lstStyle/>
          <a:p>
            <a:r>
              <a:rPr lang="fr-FR" sz="1800" dirty="0" smtClean="0">
                <a:solidFill>
                  <a:schemeClr val="bg1"/>
                </a:solidFill>
              </a:rPr>
              <a:t>Dans le cadre du débat général de la 43e Session de l’APF : </a:t>
            </a:r>
            <a:br>
              <a:rPr lang="fr-FR" sz="1800" dirty="0" smtClean="0">
                <a:solidFill>
                  <a:schemeClr val="bg1"/>
                </a:solidFill>
              </a:rPr>
            </a:br>
            <a:r>
              <a:rPr lang="fr-FR" sz="1800" dirty="0" smtClean="0">
                <a:solidFill>
                  <a:schemeClr val="bg1"/>
                </a:solidFill>
              </a:rPr>
              <a:t>« Diversité linguistique, diversité culturelle, identité(s) »</a:t>
            </a:r>
            <a:endParaRPr lang="fr-FR" sz="1800" dirty="0">
              <a:solidFill>
                <a:schemeClr val="bg1"/>
              </a:solidFill>
            </a:endParaRPr>
          </a:p>
        </p:txBody>
      </p:sp>
      <p:pic>
        <p:nvPicPr>
          <p:cNvPr id="12" name="Picture 11"/>
          <p:cNvPicPr/>
          <p:nvPr/>
        </p:nvPicPr>
        <p:blipFill>
          <a:blip r:embed="rId5">
            <a:extLst>
              <a:ext uri="{28A0092B-C50C-407E-A947-70E740481C1C}">
                <a14:useLocalDpi xmlns:a14="http://schemas.microsoft.com/office/drawing/2010/main" val="0"/>
              </a:ext>
            </a:extLst>
          </a:blip>
          <a:stretch>
            <a:fillRect/>
          </a:stretch>
        </p:blipFill>
        <p:spPr>
          <a:xfrm>
            <a:off x="7388695" y="44624"/>
            <a:ext cx="1719809" cy="858203"/>
          </a:xfrm>
          <a:prstGeom prst="rect">
            <a:avLst/>
          </a:prstGeom>
        </p:spPr>
      </p:pic>
      <p:sp>
        <p:nvSpPr>
          <p:cNvPr id="3" name="Rectangle 2"/>
          <p:cNvSpPr/>
          <p:nvPr/>
        </p:nvSpPr>
        <p:spPr>
          <a:xfrm>
            <a:off x="30956" y="5006400"/>
            <a:ext cx="4572000" cy="1070037"/>
          </a:xfrm>
          <a:prstGeom prst="rect">
            <a:avLst/>
          </a:prstGeom>
        </p:spPr>
        <p:txBody>
          <a:bodyPr>
            <a:spAutoFit/>
          </a:bodyPr>
          <a:lstStyle/>
          <a:p>
            <a:pPr marL="0" marR="0">
              <a:lnSpc>
                <a:spcPct val="115000"/>
              </a:lnSpc>
              <a:spcBef>
                <a:spcPts val="0"/>
              </a:spcBef>
              <a:spcAft>
                <a:spcPts val="1000"/>
              </a:spcAft>
            </a:pPr>
            <a:r>
              <a:rPr lang="fr-FR" dirty="0">
                <a:solidFill>
                  <a:schemeClr val="bg1"/>
                </a:solidFill>
                <a:latin typeface="Calibri" panose="020F0502020204030204" pitchFamily="34" charset="0"/>
                <a:ea typeface="Calibri" panose="020F0502020204030204" pitchFamily="34" charset="0"/>
                <a:cs typeface="Times New Roman" panose="02020603050405020304" pitchFamily="18" charset="0"/>
              </a:rPr>
              <a:t>Avertissement : </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fr-FR" dirty="0">
                <a:solidFill>
                  <a:schemeClr val="bg1"/>
                </a:solidFill>
                <a:latin typeface="Calibri" panose="020F0502020204030204" pitchFamily="34" charset="0"/>
                <a:ea typeface="Calibri" panose="020F0502020204030204" pitchFamily="34" charset="0"/>
                <a:cs typeface="Times New Roman" panose="02020603050405020304" pitchFamily="18" charset="0"/>
              </a:rPr>
              <a:t>Les points de vue et les opinions exprimés dans ce rapport sont ceux des auteurs et ne reflètent pas nécessairement la politique ou la position officielle de la CHD. </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0" y="32573"/>
            <a:ext cx="9144000" cy="588115"/>
          </a:xfrm>
          <a:prstGeom prst="rect">
            <a:avLst/>
          </a:prstGeom>
          <a:solidFill>
            <a:schemeClr val="accent6">
              <a:lumMod val="60000"/>
              <a:lumOff val="40000"/>
            </a:scheme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sp>
        <p:nvSpPr>
          <p:cNvPr id="8194" name="Title 1"/>
          <p:cNvSpPr>
            <a:spLocks noGrp="1"/>
          </p:cNvSpPr>
          <p:nvPr>
            <p:ph type="title"/>
          </p:nvPr>
        </p:nvSpPr>
        <p:spPr>
          <a:solidFill>
            <a:schemeClr val="bg1"/>
          </a:solidFill>
        </p:spPr>
        <p:txBody>
          <a:bodyPr/>
          <a:lstStyle/>
          <a:p>
            <a:pPr indent="0" eaLnBrk="1" hangingPunct="1"/>
            <a:endParaRPr lang="en-US" altLang="en-US" smtClean="0"/>
          </a:p>
        </p:txBody>
      </p:sp>
      <p:pic>
        <p:nvPicPr>
          <p:cNvPr id="819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92225"/>
            <a:ext cx="9144000" cy="5376863"/>
          </a:xfrm>
          <a:prstGeom prst="rect">
            <a:avLst/>
          </a:prstGeom>
          <a:solidFill>
            <a:schemeClr val="bg1"/>
          </a:solidFill>
          <a:ln>
            <a:noFill/>
          </a:ln>
          <a:extLst/>
        </p:spPr>
      </p:pic>
      <p:sp>
        <p:nvSpPr>
          <p:cNvPr id="8197" name="TextBox 3"/>
          <p:cNvSpPr txBox="1">
            <a:spLocks noChangeArrowheads="1"/>
          </p:cNvSpPr>
          <p:nvPr/>
        </p:nvSpPr>
        <p:spPr bwMode="auto">
          <a:xfrm>
            <a:off x="0" y="980728"/>
            <a:ext cx="9144000" cy="5632311"/>
          </a:xfrm>
          <a:prstGeom prst="rect">
            <a:avLst/>
          </a:prstGeom>
          <a:solidFill>
            <a:schemeClr val="bg1"/>
          </a:solidFill>
          <a:ln>
            <a:noFill/>
          </a:ln>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FontTx/>
              <a:buNone/>
            </a:pPr>
            <a:endParaRPr lang="fr-BE" altLang="en-US" sz="4000" b="1" i="0" dirty="0" smtClean="0">
              <a:solidFill>
                <a:srgbClr val="FFFF00"/>
              </a:solidFill>
            </a:endParaRPr>
          </a:p>
          <a:p>
            <a:pPr algn="ctr" eaLnBrk="1" hangingPunct="1">
              <a:spcBef>
                <a:spcPct val="0"/>
              </a:spcBef>
              <a:buClrTx/>
              <a:buFontTx/>
              <a:buNone/>
            </a:pPr>
            <a:endParaRPr lang="fr-BE" altLang="en-US" sz="4000" b="1" i="0" dirty="0">
              <a:solidFill>
                <a:srgbClr val="FFFF00"/>
              </a:solidFill>
            </a:endParaRPr>
          </a:p>
          <a:p>
            <a:pPr algn="ctr" eaLnBrk="1" hangingPunct="1">
              <a:spcBef>
                <a:spcPct val="0"/>
              </a:spcBef>
              <a:buClrTx/>
              <a:buFontTx/>
              <a:buNone/>
            </a:pPr>
            <a:endParaRPr lang="fr-BE" altLang="en-US" sz="4000" b="1" i="0" dirty="0" smtClean="0">
              <a:solidFill>
                <a:srgbClr val="FFFF00"/>
              </a:solidFill>
            </a:endParaRPr>
          </a:p>
          <a:p>
            <a:pPr algn="ctr" eaLnBrk="1" hangingPunct="1">
              <a:spcBef>
                <a:spcPct val="0"/>
              </a:spcBef>
              <a:buClrTx/>
              <a:buFontTx/>
              <a:buNone/>
            </a:pPr>
            <a:endParaRPr lang="fr-BE" altLang="en-US" sz="4000" b="1" i="0" dirty="0">
              <a:solidFill>
                <a:srgbClr val="FFFF00"/>
              </a:solidFill>
            </a:endParaRPr>
          </a:p>
          <a:p>
            <a:pPr algn="ctr" eaLnBrk="1" hangingPunct="1">
              <a:spcBef>
                <a:spcPct val="0"/>
              </a:spcBef>
              <a:buClrTx/>
              <a:buFontTx/>
              <a:buNone/>
            </a:pPr>
            <a:endParaRPr lang="fr-BE" altLang="en-US" sz="4000" b="1" i="0" dirty="0" smtClean="0">
              <a:solidFill>
                <a:srgbClr val="FFFF00"/>
              </a:solidFill>
            </a:endParaRPr>
          </a:p>
          <a:p>
            <a:pPr algn="ctr" eaLnBrk="1" hangingPunct="1">
              <a:spcBef>
                <a:spcPct val="0"/>
              </a:spcBef>
              <a:buClrTx/>
              <a:buFontTx/>
              <a:buNone/>
            </a:pPr>
            <a:endParaRPr lang="fr-BE" altLang="en-US" sz="4000" b="1" i="0" dirty="0">
              <a:solidFill>
                <a:srgbClr val="FFFF00"/>
              </a:solidFill>
            </a:endParaRPr>
          </a:p>
          <a:p>
            <a:pPr algn="ctr" eaLnBrk="1" hangingPunct="1">
              <a:spcBef>
                <a:spcPct val="0"/>
              </a:spcBef>
              <a:buClrTx/>
              <a:buFontTx/>
              <a:buNone/>
            </a:pPr>
            <a:endParaRPr lang="fr-BE" altLang="en-US" sz="4000" b="1" i="0" dirty="0" smtClean="0">
              <a:solidFill>
                <a:srgbClr val="FFFF00"/>
              </a:solidFill>
            </a:endParaRPr>
          </a:p>
          <a:p>
            <a:pPr algn="ctr" eaLnBrk="1" hangingPunct="1">
              <a:spcBef>
                <a:spcPct val="0"/>
              </a:spcBef>
              <a:buClrTx/>
              <a:buFontTx/>
              <a:buNone/>
            </a:pPr>
            <a:endParaRPr lang="fr-BE" altLang="en-US" sz="4000" b="1" i="0" dirty="0">
              <a:solidFill>
                <a:srgbClr val="FFFF00"/>
              </a:solidFill>
            </a:endParaRPr>
          </a:p>
          <a:p>
            <a:pPr algn="ctr" eaLnBrk="1" hangingPunct="1">
              <a:spcBef>
                <a:spcPct val="0"/>
              </a:spcBef>
              <a:buClrTx/>
              <a:buFontTx/>
              <a:buNone/>
            </a:pPr>
            <a:endParaRPr lang="fr-BE" altLang="en-US" sz="4000" b="1" i="0" dirty="0" smtClean="0">
              <a:solidFill>
                <a:srgbClr val="FFFF00"/>
              </a:solidFill>
            </a:endParaRPr>
          </a:p>
        </p:txBody>
      </p:sp>
      <p:sp>
        <p:nvSpPr>
          <p:cNvPr id="10" name="Rectangle 9"/>
          <p:cNvSpPr/>
          <p:nvPr/>
        </p:nvSpPr>
        <p:spPr>
          <a:xfrm>
            <a:off x="0" y="556412"/>
            <a:ext cx="9144000" cy="646331"/>
          </a:xfrm>
          <a:prstGeom prst="rect">
            <a:avLst/>
          </a:prstGeom>
          <a:solidFill>
            <a:schemeClr val="bg1"/>
          </a:solidFill>
        </p:spPr>
        <p:txBody>
          <a:bodyPr wrap="square">
            <a:spAutoFit/>
          </a:bodyPr>
          <a:lstStyle/>
          <a:p>
            <a:r>
              <a:rPr lang="fr-FR" sz="1800" dirty="0" smtClean="0"/>
              <a:t>Carte du PIB par habitant (scénario optimiste), 1980-2050 (carte animée)</a:t>
            </a:r>
            <a:br>
              <a:rPr lang="fr-FR" sz="1800" dirty="0" smtClean="0"/>
            </a:br>
            <a:endParaRPr lang="en-US" sz="1800" dirty="0"/>
          </a:p>
        </p:txBody>
      </p:sp>
      <p:sp>
        <p:nvSpPr>
          <p:cNvPr id="11" name="Rectangle 10"/>
          <p:cNvSpPr/>
          <p:nvPr/>
        </p:nvSpPr>
        <p:spPr>
          <a:xfrm>
            <a:off x="54941" y="-31703"/>
            <a:ext cx="9119780" cy="461665"/>
          </a:xfrm>
          <a:prstGeom prst="rect">
            <a:avLst/>
          </a:prstGeom>
        </p:spPr>
        <p:txBody>
          <a:bodyPr wrap="square">
            <a:spAutoFit/>
          </a:bodyPr>
          <a:lstStyle/>
          <a:p>
            <a:r>
              <a:rPr lang="fr-FR" altLang="en-US" sz="2400" dirty="0">
                <a:solidFill>
                  <a:schemeClr val="bg1"/>
                </a:solidFill>
              </a:rPr>
              <a:t>Les perspectives d’avenir vers 2050</a:t>
            </a:r>
            <a:endParaRPr lang="en-US" sz="2400" dirty="0">
              <a:solidFill>
                <a:schemeClr val="bg1"/>
              </a:solidFill>
            </a:endParaRPr>
          </a:p>
        </p:txBody>
      </p:sp>
      <p:sp>
        <p:nvSpPr>
          <p:cNvPr id="3" name="Rectangle 2"/>
          <p:cNvSpPr/>
          <p:nvPr/>
        </p:nvSpPr>
        <p:spPr bwMode="auto">
          <a:xfrm>
            <a:off x="0" y="1092200"/>
            <a:ext cx="9144000" cy="557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pic>
        <p:nvPicPr>
          <p:cNvPr id="4" name="gdpopt">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08520" y="897725"/>
            <a:ext cx="9211233" cy="5483603"/>
          </a:xfrm>
        </p:spPr>
      </p:pic>
      <p:sp>
        <p:nvSpPr>
          <p:cNvPr id="13" name="TextBox 6"/>
          <p:cNvSpPr txBox="1">
            <a:spLocks noChangeArrowheads="1"/>
          </p:cNvSpPr>
          <p:nvPr/>
        </p:nvSpPr>
        <p:spPr bwMode="auto">
          <a:xfrm>
            <a:off x="8466138" y="6248400"/>
            <a:ext cx="282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fld id="{97AF6884-E962-47D2-AC77-EC458E4888A8}" type="slidenum">
              <a:rPr lang="fr-FR" altLang="en-US" sz="1200" i="0" smtClean="0"/>
              <a:pPr eaLnBrk="1" hangingPunct="1">
                <a:spcBef>
                  <a:spcPct val="0"/>
                </a:spcBef>
                <a:buClrTx/>
                <a:buFontTx/>
                <a:buNone/>
              </a:pPr>
              <a:t>10</a:t>
            </a:fld>
            <a:endParaRPr lang="fr-FR" altLang="en-US" sz="1200" i="0" dirty="0"/>
          </a:p>
        </p:txBody>
      </p:sp>
    </p:spTree>
    <p:extLst>
      <p:ext uri="{BB962C8B-B14F-4D97-AF65-F5344CB8AC3E}">
        <p14:creationId xmlns:p14="http://schemas.microsoft.com/office/powerpoint/2010/main" val="7344262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0" y="32573"/>
            <a:ext cx="9144000" cy="588115"/>
          </a:xfrm>
          <a:prstGeom prst="rect">
            <a:avLst/>
          </a:prstGeom>
          <a:solidFill>
            <a:schemeClr val="accent6">
              <a:lumMod val="60000"/>
              <a:lumOff val="40000"/>
            </a:scheme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sp>
        <p:nvSpPr>
          <p:cNvPr id="8194" name="Title 1"/>
          <p:cNvSpPr>
            <a:spLocks noGrp="1"/>
          </p:cNvSpPr>
          <p:nvPr>
            <p:ph type="title"/>
          </p:nvPr>
        </p:nvSpPr>
        <p:spPr/>
        <p:txBody>
          <a:bodyPr/>
          <a:lstStyle/>
          <a:p>
            <a:pPr indent="0" eaLnBrk="1" hangingPunct="1"/>
            <a:endParaRPr lang="en-US" altLang="en-US" smtClean="0"/>
          </a:p>
        </p:txBody>
      </p:sp>
      <p:sp>
        <p:nvSpPr>
          <p:cNvPr id="8195" name="Content Placeholder 2"/>
          <p:cNvSpPr>
            <a:spLocks noGrp="1"/>
          </p:cNvSpPr>
          <p:nvPr>
            <p:ph idx="1"/>
          </p:nvPr>
        </p:nvSpPr>
        <p:spPr/>
        <p:txBody>
          <a:bodyPr/>
          <a:lstStyle/>
          <a:p>
            <a:pPr eaLnBrk="1" hangingPunct="1"/>
            <a:endParaRPr lang="en-US" altLang="en-US" smtClean="0"/>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2225"/>
            <a:ext cx="9144000" cy="5376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8197" name="TextBox 3"/>
          <p:cNvSpPr txBox="1">
            <a:spLocks noChangeArrowheads="1"/>
          </p:cNvSpPr>
          <p:nvPr/>
        </p:nvSpPr>
        <p:spPr bwMode="auto">
          <a:xfrm>
            <a:off x="1042988" y="3068638"/>
            <a:ext cx="75612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FontTx/>
              <a:buNone/>
            </a:pPr>
            <a:r>
              <a:rPr lang="fr-BE" altLang="en-US" sz="4000" b="1" i="0">
                <a:solidFill>
                  <a:srgbClr val="FFFF00"/>
                </a:solidFill>
              </a:rPr>
              <a:t>The European Union</a:t>
            </a:r>
            <a:endParaRPr lang="en-GB" altLang="en-US" sz="4000" b="1" i="0">
              <a:solidFill>
                <a:srgbClr val="FFFF00"/>
              </a:solidFill>
            </a:endParaRPr>
          </a:p>
        </p:txBody>
      </p:sp>
      <p:sp>
        <p:nvSpPr>
          <p:cNvPr id="10" name="Rectangle 9"/>
          <p:cNvSpPr/>
          <p:nvPr/>
        </p:nvSpPr>
        <p:spPr>
          <a:xfrm>
            <a:off x="0" y="556412"/>
            <a:ext cx="9144000" cy="646331"/>
          </a:xfrm>
          <a:prstGeom prst="rect">
            <a:avLst/>
          </a:prstGeom>
          <a:solidFill>
            <a:schemeClr val="bg1"/>
          </a:solidFill>
        </p:spPr>
        <p:txBody>
          <a:bodyPr wrap="square">
            <a:spAutoFit/>
          </a:bodyPr>
          <a:lstStyle/>
          <a:p>
            <a:r>
              <a:rPr lang="fr-FR" sz="1800" dirty="0" smtClean="0"/>
              <a:t>PIB par habitant– </a:t>
            </a:r>
            <a:r>
              <a:rPr lang="fr-FR" sz="1800" dirty="0"/>
              <a:t>Afrique subsaharienne et </a:t>
            </a:r>
            <a:r>
              <a:rPr lang="fr-FR" sz="1800" dirty="0" smtClean="0"/>
              <a:t>médiane</a:t>
            </a:r>
          </a:p>
          <a:p>
            <a:r>
              <a:rPr lang="fr-FR" sz="1800" dirty="0" smtClean="0"/>
              <a:t> </a:t>
            </a:r>
            <a:endParaRPr lang="en-US" sz="1800" dirty="0"/>
          </a:p>
        </p:txBody>
      </p:sp>
      <p:sp>
        <p:nvSpPr>
          <p:cNvPr id="11" name="Rectangle 10"/>
          <p:cNvSpPr/>
          <p:nvPr/>
        </p:nvSpPr>
        <p:spPr>
          <a:xfrm>
            <a:off x="54941" y="-31703"/>
            <a:ext cx="9119780" cy="461665"/>
          </a:xfrm>
          <a:prstGeom prst="rect">
            <a:avLst/>
          </a:prstGeom>
        </p:spPr>
        <p:txBody>
          <a:bodyPr wrap="square">
            <a:spAutoFit/>
          </a:bodyPr>
          <a:lstStyle/>
          <a:p>
            <a:r>
              <a:rPr lang="fr-FR" altLang="en-US" sz="2400" dirty="0" smtClean="0">
                <a:solidFill>
                  <a:schemeClr val="bg1"/>
                </a:solidFill>
              </a:rPr>
              <a:t>La francophonie multilingue se porte mieux</a:t>
            </a:r>
            <a:endParaRPr lang="en-US" sz="2400" dirty="0">
              <a:solidFill>
                <a:schemeClr val="bg1"/>
              </a:solidFill>
            </a:endParaRPr>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18256"/>
            <a:ext cx="8167860" cy="5623112"/>
          </a:xfrm>
          <a:prstGeom prst="rect">
            <a:avLst/>
          </a:prstGeom>
          <a:noFill/>
        </p:spPr>
      </p:pic>
      <p:sp>
        <p:nvSpPr>
          <p:cNvPr id="14" name="TextBox 6"/>
          <p:cNvSpPr txBox="1">
            <a:spLocks noChangeArrowheads="1"/>
          </p:cNvSpPr>
          <p:nvPr/>
        </p:nvSpPr>
        <p:spPr bwMode="auto">
          <a:xfrm>
            <a:off x="8466138" y="6248400"/>
            <a:ext cx="282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fld id="{97AF6884-E962-47D2-AC77-EC458E4888A8}" type="slidenum">
              <a:rPr lang="fr-FR" altLang="en-US" sz="1200" i="0" smtClean="0"/>
              <a:pPr eaLnBrk="1" hangingPunct="1">
                <a:spcBef>
                  <a:spcPct val="0"/>
                </a:spcBef>
                <a:buClrTx/>
                <a:buFontTx/>
                <a:buNone/>
              </a:pPr>
              <a:t>11</a:t>
            </a:fld>
            <a:endParaRPr lang="fr-FR" altLang="en-US" sz="1200" i="0" dirty="0"/>
          </a:p>
        </p:txBody>
      </p:sp>
    </p:spTree>
    <p:extLst>
      <p:ext uri="{BB962C8B-B14F-4D97-AF65-F5344CB8AC3E}">
        <p14:creationId xmlns:p14="http://schemas.microsoft.com/office/powerpoint/2010/main" val="688224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476375" y="1652588"/>
            <a:ext cx="118808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58775" algn="l" rtl="0" eaLnBrk="0" fontAlgn="base" hangingPunct="0">
              <a:spcBef>
                <a:spcPct val="0"/>
              </a:spcBef>
              <a:spcAft>
                <a:spcPct val="0"/>
              </a:spcAft>
              <a:defRPr sz="3000" b="1">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eaLnBrk="1" hangingPunct="1">
              <a:defRPr/>
            </a:pPr>
            <a:r>
              <a:rPr lang="fr-FR" altLang="en-US" kern="0" dirty="0" smtClean="0">
                <a:ea typeface="Verdana" pitchFamily="34" charset="0"/>
                <a:cs typeface="Verdana" pitchFamily="34" charset="0"/>
              </a:rPr>
              <a:t/>
            </a:r>
            <a:br>
              <a:rPr lang="fr-FR" altLang="en-US" kern="0" dirty="0" smtClean="0">
                <a:ea typeface="Verdana" pitchFamily="34" charset="0"/>
                <a:cs typeface="Verdana" pitchFamily="34" charset="0"/>
              </a:rPr>
            </a:br>
            <a:r>
              <a:rPr lang="fr-FR" sz="3200" dirty="0"/>
              <a:t>Choc des cultures et défis des identités </a:t>
            </a:r>
            <a:r>
              <a:rPr lang="fr-FR" sz="3200" dirty="0" smtClean="0"/>
              <a:t/>
            </a:r>
            <a:br>
              <a:rPr lang="fr-FR" sz="3200" dirty="0" smtClean="0"/>
            </a:br>
            <a:r>
              <a:rPr lang="fr-FR" sz="3200" dirty="0" smtClean="0"/>
              <a:t>au </a:t>
            </a:r>
            <a:r>
              <a:rPr lang="fr-FR" sz="3200" dirty="0"/>
              <a:t>XXIe siècle</a:t>
            </a:r>
            <a:endParaRPr lang="fr-FR" altLang="en-US" kern="0" dirty="0" smtClean="0">
              <a:ea typeface="Verdana" pitchFamily="34" charset="0"/>
              <a:cs typeface="Verdana" pitchFamily="34" charset="0"/>
            </a:endParaRPr>
          </a:p>
        </p:txBody>
      </p:sp>
      <p:sp>
        <p:nvSpPr>
          <p:cNvPr id="4099" name="Rectangle 4"/>
          <p:cNvSpPr>
            <a:spLocks noChangeArrowheads="1"/>
          </p:cNvSpPr>
          <p:nvPr/>
        </p:nvSpPr>
        <p:spPr bwMode="auto">
          <a:xfrm>
            <a:off x="1115616" y="3067248"/>
            <a:ext cx="7416824" cy="439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ClrTx/>
            </a:pPr>
            <a:r>
              <a:rPr lang="fr-FR" altLang="en-US" sz="2000" i="0" dirty="0" smtClean="0">
                <a:solidFill>
                  <a:schemeClr val="tx1"/>
                </a:solidFill>
              </a:rPr>
              <a:t>Tensions démographiques</a:t>
            </a:r>
          </a:p>
          <a:p>
            <a:pPr eaLnBrk="1" hangingPunct="1">
              <a:buClrTx/>
            </a:pPr>
            <a:r>
              <a:rPr lang="fr-FR" altLang="en-US" sz="2000" i="0" dirty="0" smtClean="0">
                <a:solidFill>
                  <a:schemeClr val="tx1"/>
                </a:solidFill>
              </a:rPr>
              <a:t>Tensions socioéconomiques</a:t>
            </a:r>
          </a:p>
          <a:p>
            <a:pPr eaLnBrk="1" hangingPunct="1">
              <a:buClrTx/>
            </a:pPr>
            <a:r>
              <a:rPr lang="fr-FR" altLang="en-US" sz="2000" i="0" dirty="0">
                <a:solidFill>
                  <a:schemeClr val="tx1"/>
                </a:solidFill>
              </a:rPr>
              <a:t>Tensions </a:t>
            </a:r>
            <a:r>
              <a:rPr lang="fr-FR" altLang="en-US" sz="2000" i="0" dirty="0" smtClean="0">
                <a:solidFill>
                  <a:schemeClr val="tx1"/>
                </a:solidFill>
              </a:rPr>
              <a:t>environnementales</a:t>
            </a:r>
            <a:br>
              <a:rPr lang="fr-FR" altLang="en-US" sz="2000" i="0" dirty="0" smtClean="0">
                <a:solidFill>
                  <a:schemeClr val="tx1"/>
                </a:solidFill>
              </a:rPr>
            </a:br>
            <a:endParaRPr lang="fr-FR" altLang="en-US" sz="2000" i="0" dirty="0">
              <a:solidFill>
                <a:schemeClr val="tx1"/>
              </a:solidFill>
            </a:endParaRPr>
          </a:p>
          <a:p>
            <a:pPr eaLnBrk="1" hangingPunct="1">
              <a:buClrTx/>
              <a:buFont typeface="Wingdings" panose="05000000000000000000" pitchFamily="2" charset="2"/>
              <a:buChar char="è"/>
            </a:pPr>
            <a:r>
              <a:rPr lang="fr-FR" altLang="en-US" sz="2000" i="0" dirty="0" smtClean="0">
                <a:solidFill>
                  <a:schemeClr val="tx1"/>
                </a:solidFill>
                <a:sym typeface="Wingdings" panose="05000000000000000000" pitchFamily="2" charset="2"/>
              </a:rPr>
              <a:t>Risques d’inégalités extrêmes</a:t>
            </a:r>
          </a:p>
          <a:p>
            <a:pPr eaLnBrk="1" hangingPunct="1">
              <a:buClrTx/>
              <a:buFont typeface="Wingdings" panose="05000000000000000000" pitchFamily="2" charset="2"/>
              <a:buChar char="è"/>
            </a:pPr>
            <a:r>
              <a:rPr lang="fr-FR" altLang="en-US" sz="2000" i="0" dirty="0" smtClean="0">
                <a:solidFill>
                  <a:schemeClr val="tx1"/>
                </a:solidFill>
                <a:sym typeface="Wingdings" panose="05000000000000000000" pitchFamily="2" charset="2"/>
              </a:rPr>
              <a:t>Conséquences en termes de guerres, collapsus de l’Etat, révolutions, épidémies (</a:t>
            </a:r>
            <a:r>
              <a:rPr lang="fr-FR" altLang="en-US" sz="2000" i="0" dirty="0" err="1" smtClean="0">
                <a:solidFill>
                  <a:schemeClr val="tx1"/>
                </a:solidFill>
                <a:sym typeface="Wingdings" panose="05000000000000000000" pitchFamily="2" charset="2"/>
              </a:rPr>
              <a:t>Scheidel</a:t>
            </a:r>
            <a:r>
              <a:rPr lang="fr-FR" altLang="en-US" sz="2000" i="0" dirty="0" smtClean="0">
                <a:solidFill>
                  <a:schemeClr val="tx1"/>
                </a:solidFill>
                <a:sym typeface="Wingdings" panose="05000000000000000000" pitchFamily="2" charset="2"/>
              </a:rPr>
              <a:t> 2017) </a:t>
            </a:r>
            <a:endParaRPr lang="fr-FR" altLang="en-US" sz="2000" i="0" dirty="0">
              <a:solidFill>
                <a:schemeClr val="tx1"/>
              </a:solidFill>
            </a:endParaRPr>
          </a:p>
        </p:txBody>
      </p:sp>
      <p:pic>
        <p:nvPicPr>
          <p:cNvPr id="410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0313" y="6350"/>
            <a:ext cx="1665287" cy="140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4101" name="TextBox 6"/>
          <p:cNvSpPr txBox="1">
            <a:spLocks noChangeArrowheads="1"/>
          </p:cNvSpPr>
          <p:nvPr/>
        </p:nvSpPr>
        <p:spPr bwMode="auto">
          <a:xfrm>
            <a:off x="8466138" y="6248400"/>
            <a:ext cx="282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fld id="{97AF6884-E962-47D2-AC77-EC458E4888A8}" type="slidenum">
              <a:rPr lang="fr-FR" altLang="en-US" sz="1200" i="0" smtClean="0"/>
              <a:pPr eaLnBrk="1" hangingPunct="1">
                <a:spcBef>
                  <a:spcPct val="0"/>
                </a:spcBef>
                <a:buClrTx/>
                <a:buFontTx/>
                <a:buNone/>
              </a:pPr>
              <a:t>12</a:t>
            </a:fld>
            <a:endParaRPr lang="fr-FR" altLang="en-US" sz="1200" i="0" dirty="0"/>
          </a:p>
        </p:txBody>
      </p:sp>
      <p:pic>
        <p:nvPicPr>
          <p:cNvPr id="6" name="Picture 6" descr="Résultat de recherche d'images pour &quot;scheidel great levele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2420888"/>
            <a:ext cx="1641751" cy="24484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5536" y="5612655"/>
            <a:ext cx="5688632" cy="1277786"/>
          </a:xfrm>
          <a:prstGeom prst="rect">
            <a:avLst/>
          </a:prstGeom>
        </p:spPr>
        <p:txBody>
          <a:bodyPr wrap="square">
            <a:spAutoFit/>
          </a:bodyPr>
          <a:lstStyle/>
          <a:p>
            <a:pPr marL="0" marR="0">
              <a:lnSpc>
                <a:spcPct val="107000"/>
              </a:lnSpc>
              <a:spcBef>
                <a:spcPts val="0"/>
              </a:spcBef>
              <a:spcAft>
                <a:spcPts val="0"/>
              </a:spcAft>
            </a:pPr>
            <a:r>
              <a:rPr lang="en-US" sz="1800" dirty="0">
                <a:solidFill>
                  <a:srgbClr val="333333"/>
                </a:solidFill>
                <a:latin typeface="Calibri" panose="020F0502020204030204" pitchFamily="34" charset="0"/>
                <a:ea typeface="Times New Roman" panose="02020603050405020304" pitchFamily="18" charset="0"/>
                <a:cs typeface="Calibri" panose="020F0502020204030204" pitchFamily="34" charset="0"/>
              </a:rPr>
              <a:t>Walter </a:t>
            </a:r>
            <a:r>
              <a:rPr lang="en-US" sz="1800" dirty="0" err="1" smtClean="0">
                <a:solidFill>
                  <a:srgbClr val="333333"/>
                </a:solidFill>
                <a:latin typeface="Calibri" panose="020F0502020204030204" pitchFamily="34" charset="0"/>
                <a:ea typeface="Times New Roman" panose="02020603050405020304" pitchFamily="18" charset="0"/>
                <a:cs typeface="Calibri" panose="020F0502020204030204" pitchFamily="34" charset="0"/>
              </a:rPr>
              <a:t>Scheidel</a:t>
            </a:r>
            <a:r>
              <a:rPr lang="en-US" sz="1800" dirty="0" smtClean="0">
                <a:solidFill>
                  <a:srgbClr val="333333"/>
                </a:solidFill>
                <a:latin typeface="Calibri" panose="020F0502020204030204" pitchFamily="34" charset="0"/>
                <a:ea typeface="Times New Roman" panose="02020603050405020304" pitchFamily="18" charset="0"/>
                <a:cs typeface="Calibri" panose="020F0502020204030204" pitchFamily="34" charset="0"/>
              </a:rPr>
              <a:t>,</a:t>
            </a:r>
            <a:r>
              <a:rPr lang="en-US" sz="18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r>
              <a:rPr lang="en-US" sz="1800" dirty="0" smtClean="0">
                <a:solidFill>
                  <a:srgbClr val="333333"/>
                </a:solidFill>
                <a:latin typeface="Calibri" panose="020F0502020204030204" pitchFamily="34" charset="0"/>
                <a:ea typeface="Times New Roman" panose="02020603050405020304" pitchFamily="18" charset="0"/>
                <a:cs typeface="Calibri" panose="020F0502020204030204" pitchFamily="34" charset="0"/>
              </a:rPr>
              <a:t>2017,</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i="1" dirty="0">
                <a:solidFill>
                  <a:srgbClr val="333333"/>
                </a:solidFill>
                <a:latin typeface="Calibri" panose="020F0502020204030204" pitchFamily="34" charset="0"/>
                <a:ea typeface="Times New Roman" panose="02020603050405020304" pitchFamily="18" charset="0"/>
                <a:cs typeface="Calibri" panose="020F0502020204030204" pitchFamily="34" charset="0"/>
              </a:rPr>
              <a:t>The Great Leveler: Violence and the History of Inequality from the Stone Age to the Twenty-First </a:t>
            </a:r>
            <a:r>
              <a:rPr lang="en-US" sz="1800" i="1" dirty="0" smtClean="0">
                <a:solidFill>
                  <a:srgbClr val="333333"/>
                </a:solidFill>
                <a:latin typeface="Calibri" panose="020F0502020204030204" pitchFamily="34" charset="0"/>
                <a:ea typeface="Times New Roman" panose="02020603050405020304" pitchFamily="18" charset="0"/>
                <a:cs typeface="Calibri" panose="020F0502020204030204" pitchFamily="34" charset="0"/>
              </a:rPr>
              <a:t>Century, </a:t>
            </a:r>
          </a:p>
          <a:p>
            <a:pPr marL="0" marR="0">
              <a:lnSpc>
                <a:spcPct val="107000"/>
              </a:lnSpc>
              <a:spcBef>
                <a:spcPts val="0"/>
              </a:spcBef>
              <a:spcAft>
                <a:spcPts val="0"/>
              </a:spcAft>
            </a:pPr>
            <a:r>
              <a:rPr lang="fr-FR" sz="1800" dirty="0" smtClean="0">
                <a:solidFill>
                  <a:srgbClr val="333333"/>
                </a:solidFill>
                <a:effectLst/>
                <a:latin typeface="Calibri" panose="020F0502020204030204" pitchFamily="34" charset="0"/>
                <a:ea typeface="Calibri" panose="020F0502020204030204" pitchFamily="34" charset="0"/>
                <a:cs typeface="Calibri" panose="020F0502020204030204" pitchFamily="34" charset="0"/>
              </a:rPr>
              <a:t>Princeton </a:t>
            </a:r>
            <a:r>
              <a:rPr lang="fr-FR" sz="1800" dirty="0" err="1" smtClean="0">
                <a:solidFill>
                  <a:srgbClr val="333333"/>
                </a:solidFill>
                <a:effectLst/>
                <a:latin typeface="Calibri" panose="020F0502020204030204" pitchFamily="34" charset="0"/>
                <a:ea typeface="Calibri" panose="020F0502020204030204" pitchFamily="34" charset="0"/>
                <a:cs typeface="Calibri" panose="020F0502020204030204" pitchFamily="34" charset="0"/>
              </a:rPr>
              <a:t>University</a:t>
            </a:r>
            <a:r>
              <a:rPr lang="fr-FR" sz="1800" dirty="0" smtClean="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err="1" smtClean="0">
                <a:solidFill>
                  <a:srgbClr val="333333"/>
                </a:solidFill>
                <a:effectLst/>
                <a:latin typeface="Calibri" panose="020F0502020204030204" pitchFamily="34" charset="0"/>
                <a:ea typeface="Calibri" panose="020F0502020204030204" pitchFamily="34" charset="0"/>
                <a:cs typeface="Calibri" panose="020F0502020204030204" pitchFamily="34" charset="0"/>
              </a:rPr>
              <a:t>Press</a:t>
            </a:r>
            <a:r>
              <a:rPr lang="fr-FR" sz="1800" dirty="0" smtClean="0">
                <a:solidFill>
                  <a:srgbClr val="333333"/>
                </a:solidFill>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1439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lvl1pPr>
              <a:defRPr sz="2215">
                <a:solidFill>
                  <a:schemeClr val="tx1"/>
                </a:solidFill>
                <a:latin typeface="Times New Roman" panose="02020603050405020304" pitchFamily="18" charset="0"/>
              </a:defRPr>
            </a:lvl1pPr>
            <a:lvl2pPr marL="685817" indent="-263776">
              <a:defRPr sz="2215">
                <a:solidFill>
                  <a:schemeClr val="tx1"/>
                </a:solidFill>
                <a:latin typeface="Times New Roman" panose="02020603050405020304" pitchFamily="18" charset="0"/>
              </a:defRPr>
            </a:lvl2pPr>
            <a:lvl3pPr marL="1055103" indent="-211021">
              <a:defRPr sz="2215">
                <a:solidFill>
                  <a:schemeClr val="tx1"/>
                </a:solidFill>
                <a:latin typeface="Times New Roman" panose="02020603050405020304" pitchFamily="18" charset="0"/>
              </a:defRPr>
            </a:lvl3pPr>
            <a:lvl4pPr marL="1477145" indent="-211021">
              <a:defRPr sz="2215">
                <a:solidFill>
                  <a:schemeClr val="tx1"/>
                </a:solidFill>
                <a:latin typeface="Times New Roman" panose="02020603050405020304" pitchFamily="18" charset="0"/>
              </a:defRPr>
            </a:lvl4pPr>
            <a:lvl5pPr marL="1899186" indent="-211021">
              <a:defRPr sz="2215">
                <a:solidFill>
                  <a:schemeClr val="tx1"/>
                </a:solidFill>
                <a:latin typeface="Times New Roman" panose="02020603050405020304" pitchFamily="18" charset="0"/>
              </a:defRPr>
            </a:lvl5pPr>
            <a:lvl6pPr marL="2321227" indent="-211021" eaLnBrk="0" fontAlgn="base" hangingPunct="0">
              <a:spcBef>
                <a:spcPct val="0"/>
              </a:spcBef>
              <a:spcAft>
                <a:spcPct val="0"/>
              </a:spcAft>
              <a:defRPr sz="2215">
                <a:solidFill>
                  <a:schemeClr val="tx1"/>
                </a:solidFill>
                <a:latin typeface="Times New Roman" panose="02020603050405020304" pitchFamily="18" charset="0"/>
              </a:defRPr>
            </a:lvl6pPr>
            <a:lvl7pPr marL="2743269" indent="-211021" eaLnBrk="0" fontAlgn="base" hangingPunct="0">
              <a:spcBef>
                <a:spcPct val="0"/>
              </a:spcBef>
              <a:spcAft>
                <a:spcPct val="0"/>
              </a:spcAft>
              <a:defRPr sz="2215">
                <a:solidFill>
                  <a:schemeClr val="tx1"/>
                </a:solidFill>
                <a:latin typeface="Times New Roman" panose="02020603050405020304" pitchFamily="18" charset="0"/>
              </a:defRPr>
            </a:lvl7pPr>
            <a:lvl8pPr marL="3165310" indent="-211021" eaLnBrk="0" fontAlgn="base" hangingPunct="0">
              <a:spcBef>
                <a:spcPct val="0"/>
              </a:spcBef>
              <a:spcAft>
                <a:spcPct val="0"/>
              </a:spcAft>
              <a:defRPr sz="2215">
                <a:solidFill>
                  <a:schemeClr val="tx1"/>
                </a:solidFill>
                <a:latin typeface="Times New Roman" panose="02020603050405020304" pitchFamily="18" charset="0"/>
              </a:defRPr>
            </a:lvl8pPr>
            <a:lvl9pPr marL="3587351" indent="-211021" eaLnBrk="0" fontAlgn="base" hangingPunct="0">
              <a:spcBef>
                <a:spcPct val="0"/>
              </a:spcBef>
              <a:spcAft>
                <a:spcPct val="0"/>
              </a:spcAft>
              <a:defRPr sz="2215">
                <a:solidFill>
                  <a:schemeClr val="tx1"/>
                </a:solidFill>
                <a:latin typeface="Times New Roman" panose="02020603050405020304" pitchFamily="18" charset="0"/>
              </a:defRPr>
            </a:lvl9pPr>
          </a:lstStyle>
          <a:p>
            <a:fld id="{AA2F0DFE-F5D7-443C-9004-DE0E83B0986D}" type="slidenum">
              <a:rPr lang="fr-FR" altLang="en-US" sz="1292">
                <a:latin typeface="+mj-lt"/>
              </a:rPr>
              <a:pPr/>
              <a:t>13</a:t>
            </a:fld>
            <a:endParaRPr lang="fr-FR" altLang="en-US" sz="1292">
              <a:latin typeface="+mj-lt"/>
            </a:endParaRPr>
          </a:p>
        </p:txBody>
      </p:sp>
      <p:sp>
        <p:nvSpPr>
          <p:cNvPr id="12291" name="Rectangle 2"/>
          <p:cNvSpPr>
            <a:spLocks noChangeArrowheads="1"/>
          </p:cNvSpPr>
          <p:nvPr/>
        </p:nvSpPr>
        <p:spPr bwMode="auto">
          <a:xfrm>
            <a:off x="457200" y="1484784"/>
            <a:ext cx="8363271" cy="457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248" tIns="36624" rIns="73248" bIns="36624"/>
          <a:lstStyle>
            <a:lvl1pPr defTabSz="957263">
              <a:spcBef>
                <a:spcPct val="20000"/>
              </a:spcBef>
              <a:spcAft>
                <a:spcPct val="100000"/>
              </a:spcAft>
              <a:tabLst>
                <a:tab pos="741363" algn="l"/>
              </a:tabLst>
              <a:defRPr sz="1900" b="1">
                <a:solidFill>
                  <a:schemeClr val="tx1"/>
                </a:solidFill>
                <a:latin typeface="Times New Roman" panose="02020603050405020304" pitchFamily="18" charset="0"/>
              </a:defRPr>
            </a:lvl1pPr>
            <a:lvl2pPr marL="742950" indent="-285750" defTabSz="957263">
              <a:spcBef>
                <a:spcPct val="20000"/>
              </a:spcBef>
              <a:buClr>
                <a:schemeClr val="tx1"/>
              </a:buClr>
              <a:buFont typeface="Zapf Dingbats" charset="2"/>
              <a:buChar char="l"/>
              <a:tabLst>
                <a:tab pos="741363" algn="l"/>
              </a:tabLst>
              <a:defRPr sz="1700" b="1">
                <a:solidFill>
                  <a:schemeClr val="tx1"/>
                </a:solidFill>
                <a:latin typeface="Times New Roman" panose="02020603050405020304" pitchFamily="18" charset="0"/>
              </a:defRPr>
            </a:lvl2pPr>
            <a:lvl3pPr marL="582613" indent="-168275" defTabSz="957263">
              <a:spcBef>
                <a:spcPct val="20000"/>
              </a:spcBef>
              <a:buClr>
                <a:schemeClr val="tx1"/>
              </a:buClr>
              <a:buFont typeface="Zapf Dingbats" charset="2"/>
              <a:buChar char="l"/>
              <a:tabLst>
                <a:tab pos="741363" algn="l"/>
              </a:tabLst>
              <a:defRPr sz="1300" b="1">
                <a:solidFill>
                  <a:schemeClr val="tx1"/>
                </a:solidFill>
                <a:latin typeface="Times New Roman" panose="02020603050405020304" pitchFamily="18" charset="0"/>
              </a:defRPr>
            </a:lvl3pPr>
            <a:lvl4pPr marL="747713" defTabSz="957263">
              <a:spcBef>
                <a:spcPct val="20000"/>
              </a:spcBef>
              <a:tabLst>
                <a:tab pos="741363" algn="l"/>
              </a:tabLst>
              <a:defRPr sz="1300">
                <a:solidFill>
                  <a:schemeClr val="tx1"/>
                </a:solidFill>
                <a:latin typeface="Times New Roman" panose="02020603050405020304" pitchFamily="18" charset="0"/>
              </a:defRPr>
            </a:lvl4pPr>
            <a:lvl5pPr marL="2057400" indent="-228600" defTabSz="957263">
              <a:spcBef>
                <a:spcPct val="20000"/>
              </a:spcBef>
              <a:tabLst>
                <a:tab pos="741363" algn="l"/>
              </a:tabLst>
              <a:defRPr sz="1100">
                <a:solidFill>
                  <a:schemeClr val="tx1"/>
                </a:solidFill>
                <a:latin typeface="Times New Roman" panose="02020603050405020304" pitchFamily="18" charset="0"/>
              </a:defRPr>
            </a:lvl5pPr>
            <a:lvl6pPr marL="2514600" indent="-228600" defTabSz="957263" eaLnBrk="0" fontAlgn="base" hangingPunct="0">
              <a:spcBef>
                <a:spcPct val="20000"/>
              </a:spcBef>
              <a:spcAft>
                <a:spcPct val="0"/>
              </a:spcAft>
              <a:tabLst>
                <a:tab pos="741363" algn="l"/>
              </a:tabLst>
              <a:defRPr sz="1100">
                <a:solidFill>
                  <a:schemeClr val="tx1"/>
                </a:solidFill>
                <a:latin typeface="Times New Roman" panose="02020603050405020304" pitchFamily="18" charset="0"/>
              </a:defRPr>
            </a:lvl6pPr>
            <a:lvl7pPr marL="2971800" indent="-228600" defTabSz="957263" eaLnBrk="0" fontAlgn="base" hangingPunct="0">
              <a:spcBef>
                <a:spcPct val="20000"/>
              </a:spcBef>
              <a:spcAft>
                <a:spcPct val="0"/>
              </a:spcAft>
              <a:tabLst>
                <a:tab pos="741363" algn="l"/>
              </a:tabLst>
              <a:defRPr sz="1100">
                <a:solidFill>
                  <a:schemeClr val="tx1"/>
                </a:solidFill>
                <a:latin typeface="Times New Roman" panose="02020603050405020304" pitchFamily="18" charset="0"/>
              </a:defRPr>
            </a:lvl7pPr>
            <a:lvl8pPr marL="3429000" indent="-228600" defTabSz="957263" eaLnBrk="0" fontAlgn="base" hangingPunct="0">
              <a:spcBef>
                <a:spcPct val="20000"/>
              </a:spcBef>
              <a:spcAft>
                <a:spcPct val="0"/>
              </a:spcAft>
              <a:tabLst>
                <a:tab pos="741363" algn="l"/>
              </a:tabLst>
              <a:defRPr sz="1100">
                <a:solidFill>
                  <a:schemeClr val="tx1"/>
                </a:solidFill>
                <a:latin typeface="Times New Roman" panose="02020603050405020304" pitchFamily="18" charset="0"/>
              </a:defRPr>
            </a:lvl8pPr>
            <a:lvl9pPr marL="3886200" indent="-228600" defTabSz="957263" eaLnBrk="0" fontAlgn="base" hangingPunct="0">
              <a:spcBef>
                <a:spcPct val="20000"/>
              </a:spcBef>
              <a:spcAft>
                <a:spcPct val="0"/>
              </a:spcAft>
              <a:tabLst>
                <a:tab pos="741363" algn="l"/>
              </a:tabLst>
              <a:defRPr sz="1100">
                <a:solidFill>
                  <a:schemeClr val="tx1"/>
                </a:solidFill>
                <a:latin typeface="Times New Roman" panose="02020603050405020304" pitchFamily="18" charset="0"/>
              </a:defRPr>
            </a:lvl9pPr>
          </a:lstStyle>
          <a:p>
            <a:pPr lvl="3" algn="ctr"/>
            <a:endParaRPr lang="fr-FR" altLang="en-US" sz="923" dirty="0">
              <a:latin typeface="+mj-lt"/>
            </a:endParaRPr>
          </a:p>
          <a:p>
            <a:pPr algn="ctr"/>
            <a:r>
              <a:rPr lang="fr-FR" altLang="en-US" sz="2308" dirty="0" smtClean="0">
                <a:latin typeface="+mj-lt"/>
              </a:rPr>
              <a:t>Hans Jonas : </a:t>
            </a:r>
            <a:br>
              <a:rPr lang="fr-FR" altLang="en-US" sz="2308" dirty="0" smtClean="0">
                <a:latin typeface="+mj-lt"/>
              </a:rPr>
            </a:br>
            <a:r>
              <a:rPr lang="fr-FR" altLang="en-US" sz="2308" dirty="0" smtClean="0">
                <a:latin typeface="+mj-lt"/>
              </a:rPr>
              <a:t>La génération irresponsable et comment l’éviter</a:t>
            </a:r>
            <a:endParaRPr lang="fr-FR" altLang="en-US" sz="2954" dirty="0" smtClean="0">
              <a:latin typeface="+mj-lt"/>
            </a:endParaRPr>
          </a:p>
          <a:p>
            <a:r>
              <a:rPr lang="fr-FR" altLang="en-US" sz="1846" b="0" i="1" dirty="0" smtClean="0">
                <a:latin typeface="+mj-lt"/>
              </a:rPr>
              <a:t>« À n’importe quel moment</a:t>
            </a:r>
            <a:r>
              <a:rPr lang="fr-FR" altLang="en-US" sz="1846" b="0" dirty="0" smtClean="0">
                <a:latin typeface="+mj-lt"/>
              </a:rPr>
              <a:t>, </a:t>
            </a:r>
            <a:r>
              <a:rPr lang="fr-FR" altLang="en-US" sz="1846" b="0" i="1" dirty="0" smtClean="0">
                <a:latin typeface="+mj-lt"/>
              </a:rPr>
              <a:t>même dans la civilisation la plus évoluée</a:t>
            </a:r>
            <a:r>
              <a:rPr lang="fr-FR" altLang="en-US" sz="1846" b="0" dirty="0" smtClean="0">
                <a:latin typeface="+mj-lt"/>
              </a:rPr>
              <a:t>, </a:t>
            </a:r>
            <a:r>
              <a:rPr lang="fr-FR" altLang="en-US" sz="1846" b="0" i="1" dirty="0" smtClean="0">
                <a:latin typeface="+mj-lt"/>
              </a:rPr>
              <a:t>une génération infantile peut pour une brève période (et toujours par la faute du système politique) envahir la scène publique et récolter au détriment de tous les fruits amers de son incompétence – ce que notre génération </a:t>
            </a:r>
            <a:r>
              <a:rPr lang="en-US" altLang="en-US" sz="1846" b="0" i="1" dirty="0" err="1" smtClean="0">
                <a:latin typeface="+mj-lt"/>
              </a:rPr>
              <a:t>devrait</a:t>
            </a:r>
            <a:r>
              <a:rPr lang="en-US" altLang="en-US" sz="1846" b="0" i="1" dirty="0" smtClean="0">
                <a:latin typeface="+mj-lt"/>
              </a:rPr>
              <a:t> savoir à </a:t>
            </a:r>
            <a:r>
              <a:rPr lang="en-US" altLang="en-US" sz="1846" b="0" i="1" dirty="0" err="1" smtClean="0">
                <a:latin typeface="+mj-lt"/>
              </a:rPr>
              <a:t>satiété</a:t>
            </a:r>
            <a:r>
              <a:rPr lang="en-US" altLang="en-US" sz="1846" b="0" i="1" dirty="0" smtClean="0">
                <a:latin typeface="+mj-lt"/>
              </a:rPr>
              <a:t>. »</a:t>
            </a:r>
          </a:p>
          <a:p>
            <a:r>
              <a:rPr lang="fr-FR" altLang="en-US" sz="1846" b="0" dirty="0" smtClean="0">
                <a:latin typeface="+mj-lt"/>
              </a:rPr>
              <a:t>H</a:t>
            </a:r>
            <a:r>
              <a:rPr lang="fr-FR" altLang="en-US" sz="1846" b="0" dirty="0">
                <a:latin typeface="+mj-lt"/>
              </a:rPr>
              <a:t>. Jonas, 1995 (1979), </a:t>
            </a:r>
            <a:r>
              <a:rPr lang="fr-FR" altLang="en-US" sz="1846" b="0" i="1" dirty="0">
                <a:latin typeface="+mj-lt"/>
              </a:rPr>
              <a:t>Le Principe responsabilité</a:t>
            </a:r>
            <a:r>
              <a:rPr lang="fr-FR" altLang="en-US" sz="1846" b="0" dirty="0">
                <a:latin typeface="+mj-lt"/>
              </a:rPr>
              <a:t>, </a:t>
            </a:r>
            <a:r>
              <a:rPr lang="en-US" altLang="en-US" sz="1846" b="0" dirty="0">
                <a:latin typeface="+mj-lt"/>
              </a:rPr>
              <a:t>Paris, Cerf, p. 155</a:t>
            </a:r>
            <a:r>
              <a:rPr lang="en-US" altLang="en-US" sz="1846" b="0" dirty="0" smtClean="0">
                <a:latin typeface="+mj-lt"/>
              </a:rPr>
              <a:t>.</a:t>
            </a:r>
          </a:p>
          <a:p>
            <a:r>
              <a:rPr lang="fr-FR" altLang="en-US" sz="1846" b="0" dirty="0" smtClean="0">
                <a:latin typeface="+mj-lt"/>
              </a:rPr>
              <a:t>Déséquilibres mondiaux, inégalités socioéconomiques radicales, démographie explosive, « bombe P » : réinvestir en notre avenir</a:t>
            </a:r>
            <a:endParaRPr lang="en-US" altLang="en-US" sz="1846" b="0" dirty="0">
              <a:latin typeface="+mj-lt"/>
            </a:endParaRPr>
          </a:p>
          <a:p>
            <a:endParaRPr lang="fr-FR" altLang="en-US" sz="4985" dirty="0">
              <a:latin typeface="+mj-lt"/>
            </a:endParaRPr>
          </a:p>
        </p:txBody>
      </p:sp>
      <p:sp>
        <p:nvSpPr>
          <p:cNvPr id="2" name="Rectangle 1"/>
          <p:cNvSpPr/>
          <p:nvPr/>
        </p:nvSpPr>
        <p:spPr>
          <a:xfrm>
            <a:off x="468779" y="4365104"/>
            <a:ext cx="7344816" cy="461665"/>
          </a:xfrm>
          <a:prstGeom prst="rect">
            <a:avLst/>
          </a:prstGeom>
        </p:spPr>
        <p:txBody>
          <a:bodyPr wrap="square">
            <a:spAutoFit/>
          </a:bodyPr>
          <a:lstStyle/>
          <a:p>
            <a:r>
              <a:rPr lang="fr-FR" altLang="en-US" dirty="0" smtClean="0">
                <a:latin typeface="+mj-lt"/>
              </a:rPr>
              <a:t>Hans </a:t>
            </a:r>
            <a:r>
              <a:rPr lang="fr-FR" altLang="en-US" dirty="0">
                <a:latin typeface="+mj-lt"/>
              </a:rPr>
              <a:t>Jonas  (1979</a:t>
            </a:r>
            <a:r>
              <a:rPr lang="fr-FR" altLang="en-US" dirty="0" smtClean="0">
                <a:latin typeface="+mj-lt"/>
              </a:rPr>
              <a:t>) </a:t>
            </a:r>
            <a:r>
              <a:rPr lang="fr-FR" altLang="en-US" dirty="0" err="1">
                <a:latin typeface="+mj-lt"/>
              </a:rPr>
              <a:t>Das</a:t>
            </a:r>
            <a:r>
              <a:rPr lang="fr-FR" altLang="en-US" dirty="0">
                <a:latin typeface="+mj-lt"/>
              </a:rPr>
              <a:t> </a:t>
            </a:r>
            <a:r>
              <a:rPr lang="fr-FR" altLang="en-US" dirty="0" err="1">
                <a:latin typeface="+mj-lt"/>
              </a:rPr>
              <a:t>Prinzip</a:t>
            </a:r>
            <a:r>
              <a:rPr lang="fr-FR" altLang="en-US" dirty="0">
                <a:latin typeface="+mj-lt"/>
              </a:rPr>
              <a:t> </a:t>
            </a:r>
            <a:r>
              <a:rPr lang="fr-FR" altLang="en-US" dirty="0" err="1">
                <a:latin typeface="+mj-lt"/>
              </a:rPr>
              <a:t>Verantwortung</a:t>
            </a:r>
            <a:r>
              <a:rPr lang="fr-FR" altLang="en-US" dirty="0" smtClean="0">
                <a:latin typeface="+mj-lt"/>
              </a:rPr>
              <a:t> </a:t>
            </a:r>
            <a:r>
              <a:rPr lang="fr-FR" altLang="en-US" dirty="0">
                <a:latin typeface="+mj-lt"/>
              </a:rPr>
              <a:t>(</a:t>
            </a:r>
            <a:r>
              <a:rPr lang="fr-FR" altLang="en-US" dirty="0" err="1">
                <a:latin typeface="+mj-lt"/>
              </a:rPr>
              <a:t>University</a:t>
            </a:r>
            <a:r>
              <a:rPr lang="fr-FR" altLang="en-US" dirty="0">
                <a:latin typeface="+mj-lt"/>
              </a:rPr>
              <a:t> of Chicago </a:t>
            </a:r>
            <a:r>
              <a:rPr lang="fr-FR" altLang="en-US" dirty="0" err="1">
                <a:latin typeface="+mj-lt"/>
              </a:rPr>
              <a:t>Press</a:t>
            </a:r>
            <a:r>
              <a:rPr lang="fr-FR" altLang="en-US" dirty="0">
                <a:latin typeface="+mj-lt"/>
              </a:rPr>
              <a:t>)</a:t>
            </a:r>
            <a:br>
              <a:rPr lang="fr-FR" altLang="en-US" dirty="0">
                <a:latin typeface="+mj-lt"/>
              </a:rPr>
            </a:br>
            <a:endParaRPr lang="fr-FR" altLang="en-US" dirty="0">
              <a:latin typeface="+mj-lt"/>
            </a:endParaRPr>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0313" y="51421"/>
            <a:ext cx="1665287" cy="140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0313" y="51421"/>
            <a:ext cx="1665287" cy="140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8" name="AutoShape 7" descr="Image result for wiki university luxembourg"/>
          <p:cNvSpPr>
            <a:spLocks noChangeAspect="1" noChangeArrowheads="1"/>
          </p:cNvSpPr>
          <p:nvPr/>
        </p:nvSpPr>
        <p:spPr bwMode="auto">
          <a:xfrm>
            <a:off x="146050" y="-9939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fr-FR" altLang="en-US" sz="1200" i="0" dirty="0">
              <a:latin typeface="+mj-lt"/>
            </a:endParaRPr>
          </a:p>
        </p:txBody>
      </p:sp>
      <p:sp>
        <p:nvSpPr>
          <p:cNvPr id="9" name="AutoShape 10" descr="Image result for iuf"/>
          <p:cNvSpPr>
            <a:spLocks noChangeAspect="1" noChangeArrowheads="1"/>
          </p:cNvSpPr>
          <p:nvPr/>
        </p:nvSpPr>
        <p:spPr bwMode="auto">
          <a:xfrm>
            <a:off x="298450" y="53009"/>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fr-FR" altLang="en-US" sz="1200" i="0" dirty="0">
              <a:latin typeface="+mj-lt"/>
            </a:endParaRPr>
          </a:p>
        </p:txBody>
      </p:sp>
      <p:sp>
        <p:nvSpPr>
          <p:cNvPr id="10" name="AutoShape 12" descr="Image result for iuf"/>
          <p:cNvSpPr>
            <a:spLocks noChangeAspect="1" noChangeArrowheads="1"/>
          </p:cNvSpPr>
          <p:nvPr/>
        </p:nvSpPr>
        <p:spPr bwMode="auto">
          <a:xfrm>
            <a:off x="450850" y="205409"/>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fr-FR" altLang="en-US" sz="1200" i="0" dirty="0">
              <a:latin typeface="+mj-lt"/>
            </a:endParaRPr>
          </a:p>
        </p:txBody>
      </p:sp>
      <p:sp>
        <p:nvSpPr>
          <p:cNvPr id="11" name="AutoShape 15" descr="Image result for fnr luxembourg"/>
          <p:cNvSpPr>
            <a:spLocks noChangeAspect="1" noChangeArrowheads="1"/>
          </p:cNvSpPr>
          <p:nvPr/>
        </p:nvSpPr>
        <p:spPr bwMode="auto">
          <a:xfrm>
            <a:off x="603250" y="357809"/>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fr-FR" altLang="en-US" sz="1200" i="0" dirty="0">
              <a:latin typeface="+mj-lt"/>
            </a:endParaRPr>
          </a:p>
        </p:txBody>
      </p:sp>
      <p:pic>
        <p:nvPicPr>
          <p:cNvPr id="12"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18083"/>
            <a:ext cx="2314576" cy="55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3" name="Picture 12"/>
          <p:cNvPicPr/>
          <p:nvPr/>
        </p:nvPicPr>
        <p:blipFill>
          <a:blip r:embed="rId5">
            <a:extLst>
              <a:ext uri="{28A0092B-C50C-407E-A947-70E740481C1C}">
                <a14:useLocalDpi xmlns:a14="http://schemas.microsoft.com/office/drawing/2010/main" val="0"/>
              </a:ext>
            </a:extLst>
          </a:blip>
          <a:stretch>
            <a:fillRect/>
          </a:stretch>
        </p:blipFill>
        <p:spPr>
          <a:xfrm>
            <a:off x="7388695" y="89695"/>
            <a:ext cx="1719809" cy="858203"/>
          </a:xfrm>
          <a:prstGeom prst="rect">
            <a:avLst/>
          </a:prstGeom>
        </p:spPr>
      </p:pic>
    </p:spTree>
    <p:extLst>
      <p:ext uri="{BB962C8B-B14F-4D97-AF65-F5344CB8AC3E}">
        <p14:creationId xmlns:p14="http://schemas.microsoft.com/office/powerpoint/2010/main" val="2333265216"/>
      </p:ext>
    </p:extLst>
  </p:cSld>
  <p:clrMapOvr>
    <a:masterClrMapping/>
  </p:clrMapOvr>
  <p:transition advTm="83568"/>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lvl1pPr>
              <a:defRPr sz="2215">
                <a:solidFill>
                  <a:schemeClr val="tx1"/>
                </a:solidFill>
                <a:latin typeface="Times New Roman" panose="02020603050405020304" pitchFamily="18" charset="0"/>
              </a:defRPr>
            </a:lvl1pPr>
            <a:lvl2pPr marL="685817" indent="-263776">
              <a:defRPr sz="2215">
                <a:solidFill>
                  <a:schemeClr val="tx1"/>
                </a:solidFill>
                <a:latin typeface="Times New Roman" panose="02020603050405020304" pitchFamily="18" charset="0"/>
              </a:defRPr>
            </a:lvl2pPr>
            <a:lvl3pPr marL="1055103" indent="-211021">
              <a:defRPr sz="2215">
                <a:solidFill>
                  <a:schemeClr val="tx1"/>
                </a:solidFill>
                <a:latin typeface="Times New Roman" panose="02020603050405020304" pitchFamily="18" charset="0"/>
              </a:defRPr>
            </a:lvl3pPr>
            <a:lvl4pPr marL="1477145" indent="-211021">
              <a:defRPr sz="2215">
                <a:solidFill>
                  <a:schemeClr val="tx1"/>
                </a:solidFill>
                <a:latin typeface="Times New Roman" panose="02020603050405020304" pitchFamily="18" charset="0"/>
              </a:defRPr>
            </a:lvl4pPr>
            <a:lvl5pPr marL="1899186" indent="-211021">
              <a:defRPr sz="2215">
                <a:solidFill>
                  <a:schemeClr val="tx1"/>
                </a:solidFill>
                <a:latin typeface="Times New Roman" panose="02020603050405020304" pitchFamily="18" charset="0"/>
              </a:defRPr>
            </a:lvl5pPr>
            <a:lvl6pPr marL="2321227" indent="-211021" eaLnBrk="0" fontAlgn="base" hangingPunct="0">
              <a:spcBef>
                <a:spcPct val="0"/>
              </a:spcBef>
              <a:spcAft>
                <a:spcPct val="0"/>
              </a:spcAft>
              <a:defRPr sz="2215">
                <a:solidFill>
                  <a:schemeClr val="tx1"/>
                </a:solidFill>
                <a:latin typeface="Times New Roman" panose="02020603050405020304" pitchFamily="18" charset="0"/>
              </a:defRPr>
            </a:lvl6pPr>
            <a:lvl7pPr marL="2743269" indent="-211021" eaLnBrk="0" fontAlgn="base" hangingPunct="0">
              <a:spcBef>
                <a:spcPct val="0"/>
              </a:spcBef>
              <a:spcAft>
                <a:spcPct val="0"/>
              </a:spcAft>
              <a:defRPr sz="2215">
                <a:solidFill>
                  <a:schemeClr val="tx1"/>
                </a:solidFill>
                <a:latin typeface="Times New Roman" panose="02020603050405020304" pitchFamily="18" charset="0"/>
              </a:defRPr>
            </a:lvl7pPr>
            <a:lvl8pPr marL="3165310" indent="-211021" eaLnBrk="0" fontAlgn="base" hangingPunct="0">
              <a:spcBef>
                <a:spcPct val="0"/>
              </a:spcBef>
              <a:spcAft>
                <a:spcPct val="0"/>
              </a:spcAft>
              <a:defRPr sz="2215">
                <a:solidFill>
                  <a:schemeClr val="tx1"/>
                </a:solidFill>
                <a:latin typeface="Times New Roman" panose="02020603050405020304" pitchFamily="18" charset="0"/>
              </a:defRPr>
            </a:lvl8pPr>
            <a:lvl9pPr marL="3587351" indent="-211021" eaLnBrk="0" fontAlgn="base" hangingPunct="0">
              <a:spcBef>
                <a:spcPct val="0"/>
              </a:spcBef>
              <a:spcAft>
                <a:spcPct val="0"/>
              </a:spcAft>
              <a:defRPr sz="2215">
                <a:solidFill>
                  <a:schemeClr val="tx1"/>
                </a:solidFill>
                <a:latin typeface="Times New Roman" panose="02020603050405020304" pitchFamily="18" charset="0"/>
              </a:defRPr>
            </a:lvl9pPr>
          </a:lstStyle>
          <a:p>
            <a:fld id="{AA2F0DFE-F5D7-443C-9004-DE0E83B0986D}" type="slidenum">
              <a:rPr lang="fr-FR" altLang="en-US" sz="1292">
                <a:latin typeface="+mj-lt"/>
              </a:rPr>
              <a:pPr/>
              <a:t>14</a:t>
            </a:fld>
            <a:endParaRPr lang="fr-FR" altLang="en-US" sz="1292">
              <a:latin typeface="+mj-lt"/>
            </a:endParaRPr>
          </a:p>
        </p:txBody>
      </p:sp>
      <p:sp>
        <p:nvSpPr>
          <p:cNvPr id="12291" name="Rectangle 2"/>
          <p:cNvSpPr>
            <a:spLocks noChangeArrowheads="1"/>
          </p:cNvSpPr>
          <p:nvPr/>
        </p:nvSpPr>
        <p:spPr bwMode="auto">
          <a:xfrm>
            <a:off x="298450" y="1392758"/>
            <a:ext cx="8363271" cy="457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248" tIns="36624" rIns="73248" bIns="36624"/>
          <a:lstStyle>
            <a:lvl1pPr defTabSz="957263">
              <a:spcBef>
                <a:spcPct val="20000"/>
              </a:spcBef>
              <a:spcAft>
                <a:spcPct val="100000"/>
              </a:spcAft>
              <a:tabLst>
                <a:tab pos="741363" algn="l"/>
              </a:tabLst>
              <a:defRPr sz="1900" b="1">
                <a:solidFill>
                  <a:schemeClr val="tx1"/>
                </a:solidFill>
                <a:latin typeface="Times New Roman" panose="02020603050405020304" pitchFamily="18" charset="0"/>
              </a:defRPr>
            </a:lvl1pPr>
            <a:lvl2pPr marL="742950" indent="-285750" defTabSz="957263">
              <a:spcBef>
                <a:spcPct val="20000"/>
              </a:spcBef>
              <a:buClr>
                <a:schemeClr val="tx1"/>
              </a:buClr>
              <a:buFont typeface="Zapf Dingbats" charset="2"/>
              <a:buChar char="l"/>
              <a:tabLst>
                <a:tab pos="741363" algn="l"/>
              </a:tabLst>
              <a:defRPr sz="1700" b="1">
                <a:solidFill>
                  <a:schemeClr val="tx1"/>
                </a:solidFill>
                <a:latin typeface="Times New Roman" panose="02020603050405020304" pitchFamily="18" charset="0"/>
              </a:defRPr>
            </a:lvl2pPr>
            <a:lvl3pPr marL="582613" indent="-168275" defTabSz="957263">
              <a:spcBef>
                <a:spcPct val="20000"/>
              </a:spcBef>
              <a:buClr>
                <a:schemeClr val="tx1"/>
              </a:buClr>
              <a:buFont typeface="Zapf Dingbats" charset="2"/>
              <a:buChar char="l"/>
              <a:tabLst>
                <a:tab pos="741363" algn="l"/>
              </a:tabLst>
              <a:defRPr sz="1300" b="1">
                <a:solidFill>
                  <a:schemeClr val="tx1"/>
                </a:solidFill>
                <a:latin typeface="Times New Roman" panose="02020603050405020304" pitchFamily="18" charset="0"/>
              </a:defRPr>
            </a:lvl3pPr>
            <a:lvl4pPr marL="747713" defTabSz="957263">
              <a:spcBef>
                <a:spcPct val="20000"/>
              </a:spcBef>
              <a:tabLst>
                <a:tab pos="741363" algn="l"/>
              </a:tabLst>
              <a:defRPr sz="1300">
                <a:solidFill>
                  <a:schemeClr val="tx1"/>
                </a:solidFill>
                <a:latin typeface="Times New Roman" panose="02020603050405020304" pitchFamily="18" charset="0"/>
              </a:defRPr>
            </a:lvl4pPr>
            <a:lvl5pPr marL="2057400" indent="-228600" defTabSz="957263">
              <a:spcBef>
                <a:spcPct val="20000"/>
              </a:spcBef>
              <a:tabLst>
                <a:tab pos="741363" algn="l"/>
              </a:tabLst>
              <a:defRPr sz="1100">
                <a:solidFill>
                  <a:schemeClr val="tx1"/>
                </a:solidFill>
                <a:latin typeface="Times New Roman" panose="02020603050405020304" pitchFamily="18" charset="0"/>
              </a:defRPr>
            </a:lvl5pPr>
            <a:lvl6pPr marL="2514600" indent="-228600" defTabSz="957263" eaLnBrk="0" fontAlgn="base" hangingPunct="0">
              <a:spcBef>
                <a:spcPct val="20000"/>
              </a:spcBef>
              <a:spcAft>
                <a:spcPct val="0"/>
              </a:spcAft>
              <a:tabLst>
                <a:tab pos="741363" algn="l"/>
              </a:tabLst>
              <a:defRPr sz="1100">
                <a:solidFill>
                  <a:schemeClr val="tx1"/>
                </a:solidFill>
                <a:latin typeface="Times New Roman" panose="02020603050405020304" pitchFamily="18" charset="0"/>
              </a:defRPr>
            </a:lvl6pPr>
            <a:lvl7pPr marL="2971800" indent="-228600" defTabSz="957263" eaLnBrk="0" fontAlgn="base" hangingPunct="0">
              <a:spcBef>
                <a:spcPct val="20000"/>
              </a:spcBef>
              <a:spcAft>
                <a:spcPct val="0"/>
              </a:spcAft>
              <a:tabLst>
                <a:tab pos="741363" algn="l"/>
              </a:tabLst>
              <a:defRPr sz="1100">
                <a:solidFill>
                  <a:schemeClr val="tx1"/>
                </a:solidFill>
                <a:latin typeface="Times New Roman" panose="02020603050405020304" pitchFamily="18" charset="0"/>
              </a:defRPr>
            </a:lvl7pPr>
            <a:lvl8pPr marL="3429000" indent="-228600" defTabSz="957263" eaLnBrk="0" fontAlgn="base" hangingPunct="0">
              <a:spcBef>
                <a:spcPct val="20000"/>
              </a:spcBef>
              <a:spcAft>
                <a:spcPct val="0"/>
              </a:spcAft>
              <a:tabLst>
                <a:tab pos="741363" algn="l"/>
              </a:tabLst>
              <a:defRPr sz="1100">
                <a:solidFill>
                  <a:schemeClr val="tx1"/>
                </a:solidFill>
                <a:latin typeface="Times New Roman" panose="02020603050405020304" pitchFamily="18" charset="0"/>
              </a:defRPr>
            </a:lvl8pPr>
            <a:lvl9pPr marL="3886200" indent="-228600" defTabSz="957263" eaLnBrk="0" fontAlgn="base" hangingPunct="0">
              <a:spcBef>
                <a:spcPct val="20000"/>
              </a:spcBef>
              <a:spcAft>
                <a:spcPct val="0"/>
              </a:spcAft>
              <a:tabLst>
                <a:tab pos="741363" algn="l"/>
              </a:tabLst>
              <a:defRPr sz="1100">
                <a:solidFill>
                  <a:schemeClr val="tx1"/>
                </a:solidFill>
                <a:latin typeface="Times New Roman" panose="02020603050405020304" pitchFamily="18" charset="0"/>
              </a:defRPr>
            </a:lvl9pPr>
          </a:lstStyle>
          <a:p>
            <a:pPr lvl="3" algn="ctr"/>
            <a:endParaRPr lang="fr-FR" altLang="en-US" sz="923" dirty="0">
              <a:latin typeface="+mj-lt"/>
            </a:endParaRPr>
          </a:p>
          <a:p>
            <a:pPr algn="ctr"/>
            <a:r>
              <a:rPr lang="fr-FR" altLang="en-US" sz="2308" dirty="0" smtClean="0">
                <a:latin typeface="+mj-lt"/>
              </a:rPr>
              <a:t>Conclusion :</a:t>
            </a:r>
            <a:br>
              <a:rPr lang="fr-FR" altLang="en-US" sz="2308" dirty="0" smtClean="0">
                <a:latin typeface="+mj-lt"/>
              </a:rPr>
            </a:br>
            <a:r>
              <a:rPr lang="fr-FR" altLang="en-US" sz="2308" dirty="0" smtClean="0">
                <a:latin typeface="+mj-lt"/>
              </a:rPr>
              <a:t>Cette </a:t>
            </a:r>
            <a:r>
              <a:rPr lang="fr-FR" altLang="en-US" sz="2308" dirty="0">
                <a:latin typeface="+mj-lt"/>
              </a:rPr>
              <a:t>génération a rendez-vous avec le destin </a:t>
            </a:r>
            <a:endParaRPr lang="fr-FR" altLang="en-US" sz="2954" dirty="0">
              <a:latin typeface="+mj-lt"/>
            </a:endParaRPr>
          </a:p>
          <a:p>
            <a:r>
              <a:rPr lang="fr-FR" altLang="en-US" sz="1846" b="0" dirty="0" smtClean="0">
                <a:latin typeface="+mj-lt"/>
              </a:rPr>
              <a:t>«</a:t>
            </a:r>
            <a:r>
              <a:rPr lang="fr-FR" altLang="en-US" sz="1846" b="0" dirty="0">
                <a:latin typeface="+mj-lt"/>
              </a:rPr>
              <a:t> Agis de telle sorte que les conséquences de tes actes soient compatibles avec la permanence de la véritable vie humaine », ou, exprimée négativement, « Agis de façon à ne pas nuire aux possibilités futures d’une telle vie humaine </a:t>
            </a:r>
            <a:r>
              <a:rPr lang="fr-FR" altLang="en-US" sz="1846" b="0" dirty="0" smtClean="0">
                <a:latin typeface="+mj-lt"/>
              </a:rPr>
              <a:t>»</a:t>
            </a:r>
            <a:endParaRPr lang="en-US" altLang="en-US" sz="1846" b="0" i="1" dirty="0">
              <a:latin typeface="+mj-lt"/>
            </a:endParaRPr>
          </a:p>
          <a:p>
            <a:r>
              <a:rPr lang="fr-FR" altLang="en-US" sz="1846" b="0" dirty="0">
                <a:latin typeface="+mj-lt"/>
              </a:rPr>
              <a:t>H. Jonas, 1995 (1979), </a:t>
            </a:r>
            <a:r>
              <a:rPr lang="fr-FR" altLang="en-US" sz="1846" b="0" i="1" dirty="0">
                <a:latin typeface="+mj-lt"/>
              </a:rPr>
              <a:t>Le Principe responsabilité</a:t>
            </a:r>
            <a:r>
              <a:rPr lang="fr-FR" altLang="en-US" sz="1846" b="0" dirty="0">
                <a:latin typeface="+mj-lt"/>
              </a:rPr>
              <a:t>, </a:t>
            </a:r>
            <a:r>
              <a:rPr lang="en-US" altLang="en-US" sz="1846" b="0" dirty="0">
                <a:latin typeface="+mj-lt"/>
              </a:rPr>
              <a:t>Paris, Cerf, p. 155.</a:t>
            </a:r>
          </a:p>
          <a:p>
            <a:endParaRPr lang="fr-FR" altLang="en-US" sz="4985" dirty="0">
              <a:latin typeface="+mj-lt"/>
            </a:endParaRPr>
          </a:p>
          <a:p>
            <a:endParaRPr lang="fr-FR" altLang="en-US" sz="1846" b="0" dirty="0">
              <a:latin typeface="+mj-lt"/>
            </a:endParaRPr>
          </a:p>
          <a:p>
            <a:endParaRPr lang="en-US" altLang="en-US" sz="1846" b="0" dirty="0">
              <a:latin typeface="+mj-lt"/>
            </a:endParaRPr>
          </a:p>
          <a:p>
            <a:endParaRPr lang="fr-FR" altLang="en-US" sz="4985" dirty="0">
              <a:latin typeface="+mj-lt"/>
            </a:endParaRPr>
          </a:p>
        </p:txBody>
      </p:sp>
      <p:sp>
        <p:nvSpPr>
          <p:cNvPr id="4" name="Rectangle 3"/>
          <p:cNvSpPr/>
          <p:nvPr/>
        </p:nvSpPr>
        <p:spPr>
          <a:xfrm>
            <a:off x="318158" y="4718485"/>
            <a:ext cx="7910146" cy="619721"/>
          </a:xfrm>
          <a:prstGeom prst="rect">
            <a:avLst/>
          </a:prstGeom>
        </p:spPr>
        <p:txBody>
          <a:bodyPr>
            <a:spAutoFit/>
          </a:bodyPr>
          <a:lstStyle/>
          <a:p>
            <a:pPr>
              <a:lnSpc>
                <a:spcPct val="130000"/>
              </a:lnSpc>
              <a:spcBef>
                <a:spcPts val="0"/>
              </a:spcBef>
              <a:spcAft>
                <a:spcPts val="0"/>
              </a:spcAft>
              <a:tabLst>
                <a:tab pos="3323575" algn="l"/>
                <a:tab pos="422041" algn="l"/>
              </a:tabLst>
              <a:defRPr/>
            </a:pPr>
            <a:r>
              <a:rPr lang="fr-FR" sz="1400" dirty="0">
                <a:solidFill>
                  <a:srgbClr val="000000"/>
                </a:solidFill>
                <a:latin typeface="+mj-lt"/>
                <a:ea typeface="SimSun" panose="02010600030101010101" pitchFamily="2" charset="-122"/>
                <a:cs typeface="AdvOT6e68476f"/>
              </a:rPr>
              <a:t>Voir aussi : Hans Jonas, Jean </a:t>
            </a:r>
            <a:r>
              <a:rPr lang="fr-FR" sz="1400" dirty="0" err="1">
                <a:solidFill>
                  <a:srgbClr val="000000"/>
                </a:solidFill>
                <a:latin typeface="+mj-lt"/>
                <a:ea typeface="SimSun" panose="02010600030101010101" pitchFamily="2" charset="-122"/>
                <a:cs typeface="AdvOT6e68476f"/>
              </a:rPr>
              <a:t>Greisch</a:t>
            </a:r>
            <a:r>
              <a:rPr lang="fr-FR" sz="1400" dirty="0">
                <a:solidFill>
                  <a:srgbClr val="000000"/>
                </a:solidFill>
                <a:latin typeface="+mj-lt"/>
                <a:ea typeface="SimSun" panose="02010600030101010101" pitchFamily="2" charset="-122"/>
                <a:cs typeface="AdvOT6e68476f"/>
              </a:rPr>
              <a:t> et </a:t>
            </a:r>
            <a:r>
              <a:rPr lang="fr-FR" sz="1400" dirty="0" err="1">
                <a:solidFill>
                  <a:srgbClr val="000000"/>
                </a:solidFill>
                <a:latin typeface="+mj-lt"/>
                <a:ea typeface="SimSun" panose="02010600030101010101" pitchFamily="2" charset="-122"/>
                <a:cs typeface="AdvOT6e68476f"/>
              </a:rPr>
              <a:t>Erny</a:t>
            </a:r>
            <a:r>
              <a:rPr lang="fr-FR" sz="1400" dirty="0">
                <a:solidFill>
                  <a:srgbClr val="000000"/>
                </a:solidFill>
                <a:latin typeface="+mj-lt"/>
                <a:ea typeface="SimSun" panose="02010600030101010101" pitchFamily="2" charset="-122"/>
                <a:cs typeface="AdvOT6e68476f"/>
              </a:rPr>
              <a:t> Gillen 1991, « De la gnose au principe responsabilité, un entretien avec Hans Jonas », </a:t>
            </a:r>
            <a:r>
              <a:rPr lang="fr-FR" sz="1400" i="1" dirty="0">
                <a:solidFill>
                  <a:srgbClr val="000000"/>
                </a:solidFill>
                <a:latin typeface="+mj-lt"/>
                <a:ea typeface="SimSun" panose="02010600030101010101" pitchFamily="2" charset="-122"/>
                <a:cs typeface="AdvOT6e68476f"/>
              </a:rPr>
              <a:t>Esprit</a:t>
            </a:r>
            <a:r>
              <a:rPr lang="fr-FR" sz="1400" dirty="0">
                <a:solidFill>
                  <a:srgbClr val="000000"/>
                </a:solidFill>
                <a:latin typeface="+mj-lt"/>
                <a:ea typeface="SimSun" panose="02010600030101010101" pitchFamily="2" charset="-122"/>
                <a:cs typeface="AdvOT6e68476f"/>
              </a:rPr>
              <a:t> 171, mai pp.5-21.  </a:t>
            </a:r>
            <a:endParaRPr lang="en-US" sz="1400" dirty="0">
              <a:solidFill>
                <a:srgbClr val="000000"/>
              </a:solidFill>
              <a:latin typeface="+mj-lt"/>
              <a:ea typeface="SimSun" panose="02010600030101010101" pitchFamily="2" charset="-122"/>
            </a:endParaRPr>
          </a:p>
        </p:txBody>
      </p:sp>
      <p:sp>
        <p:nvSpPr>
          <p:cNvPr id="2" name="Rectangle 1"/>
          <p:cNvSpPr/>
          <p:nvPr/>
        </p:nvSpPr>
        <p:spPr>
          <a:xfrm>
            <a:off x="287453" y="4438019"/>
            <a:ext cx="7344816" cy="461665"/>
          </a:xfrm>
          <a:prstGeom prst="rect">
            <a:avLst/>
          </a:prstGeom>
        </p:spPr>
        <p:txBody>
          <a:bodyPr wrap="square">
            <a:spAutoFit/>
          </a:bodyPr>
          <a:lstStyle/>
          <a:p>
            <a:r>
              <a:rPr lang="fr-FR" altLang="en-US" dirty="0" smtClean="0">
                <a:latin typeface="+mj-lt"/>
              </a:rPr>
              <a:t>Hans </a:t>
            </a:r>
            <a:r>
              <a:rPr lang="fr-FR" altLang="en-US" dirty="0">
                <a:latin typeface="+mj-lt"/>
              </a:rPr>
              <a:t>Jonas  (1979</a:t>
            </a:r>
            <a:r>
              <a:rPr lang="fr-FR" altLang="en-US" dirty="0" smtClean="0">
                <a:latin typeface="+mj-lt"/>
              </a:rPr>
              <a:t>) </a:t>
            </a:r>
            <a:r>
              <a:rPr lang="fr-FR" altLang="en-US" dirty="0" err="1">
                <a:latin typeface="+mj-lt"/>
              </a:rPr>
              <a:t>Das</a:t>
            </a:r>
            <a:r>
              <a:rPr lang="fr-FR" altLang="en-US" dirty="0">
                <a:latin typeface="+mj-lt"/>
              </a:rPr>
              <a:t> </a:t>
            </a:r>
            <a:r>
              <a:rPr lang="fr-FR" altLang="en-US" dirty="0" err="1">
                <a:latin typeface="+mj-lt"/>
              </a:rPr>
              <a:t>Prinzip</a:t>
            </a:r>
            <a:r>
              <a:rPr lang="fr-FR" altLang="en-US" dirty="0">
                <a:latin typeface="+mj-lt"/>
              </a:rPr>
              <a:t> </a:t>
            </a:r>
            <a:r>
              <a:rPr lang="fr-FR" altLang="en-US" dirty="0" err="1">
                <a:latin typeface="+mj-lt"/>
              </a:rPr>
              <a:t>Verantwortung</a:t>
            </a:r>
            <a:r>
              <a:rPr lang="fr-FR" altLang="en-US" dirty="0" smtClean="0">
                <a:latin typeface="+mj-lt"/>
              </a:rPr>
              <a:t> </a:t>
            </a:r>
            <a:r>
              <a:rPr lang="fr-FR" altLang="en-US" dirty="0">
                <a:latin typeface="+mj-lt"/>
              </a:rPr>
              <a:t>(</a:t>
            </a:r>
            <a:r>
              <a:rPr lang="fr-FR" altLang="en-US" dirty="0" err="1">
                <a:latin typeface="+mj-lt"/>
              </a:rPr>
              <a:t>University</a:t>
            </a:r>
            <a:r>
              <a:rPr lang="fr-FR" altLang="en-US" dirty="0">
                <a:latin typeface="+mj-lt"/>
              </a:rPr>
              <a:t> of Chicago </a:t>
            </a:r>
            <a:r>
              <a:rPr lang="fr-FR" altLang="en-US" dirty="0" err="1">
                <a:latin typeface="+mj-lt"/>
              </a:rPr>
              <a:t>Press</a:t>
            </a:r>
            <a:r>
              <a:rPr lang="fr-FR" altLang="en-US" dirty="0">
                <a:latin typeface="+mj-lt"/>
              </a:rPr>
              <a:t>)</a:t>
            </a:r>
            <a:br>
              <a:rPr lang="fr-FR" altLang="en-US" dirty="0">
                <a:latin typeface="+mj-lt"/>
              </a:rPr>
            </a:br>
            <a:endParaRPr lang="fr-FR" altLang="en-US" dirty="0">
              <a:latin typeface="+mj-lt"/>
            </a:endParaRPr>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0313" y="51421"/>
            <a:ext cx="1665287" cy="140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0313" y="51421"/>
            <a:ext cx="1665287" cy="140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8" name="AutoShape 7" descr="Image result for wiki university luxembourg"/>
          <p:cNvSpPr>
            <a:spLocks noChangeAspect="1" noChangeArrowheads="1"/>
          </p:cNvSpPr>
          <p:nvPr/>
        </p:nvSpPr>
        <p:spPr bwMode="auto">
          <a:xfrm>
            <a:off x="146050" y="-9939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fr-FR" altLang="en-US" sz="1200" i="0" dirty="0">
              <a:latin typeface="+mj-lt"/>
            </a:endParaRPr>
          </a:p>
        </p:txBody>
      </p:sp>
      <p:sp>
        <p:nvSpPr>
          <p:cNvPr id="9" name="AutoShape 10" descr="Image result for iuf"/>
          <p:cNvSpPr>
            <a:spLocks noChangeAspect="1" noChangeArrowheads="1"/>
          </p:cNvSpPr>
          <p:nvPr/>
        </p:nvSpPr>
        <p:spPr bwMode="auto">
          <a:xfrm>
            <a:off x="298450" y="53009"/>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fr-FR" altLang="en-US" sz="1200" i="0" dirty="0">
              <a:latin typeface="+mj-lt"/>
            </a:endParaRPr>
          </a:p>
        </p:txBody>
      </p:sp>
      <p:sp>
        <p:nvSpPr>
          <p:cNvPr id="10" name="AutoShape 12" descr="Image result for iuf"/>
          <p:cNvSpPr>
            <a:spLocks noChangeAspect="1" noChangeArrowheads="1"/>
          </p:cNvSpPr>
          <p:nvPr/>
        </p:nvSpPr>
        <p:spPr bwMode="auto">
          <a:xfrm>
            <a:off x="450850" y="205409"/>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fr-FR" altLang="en-US" sz="1200" i="0" dirty="0">
              <a:latin typeface="+mj-lt"/>
            </a:endParaRPr>
          </a:p>
        </p:txBody>
      </p:sp>
      <p:sp>
        <p:nvSpPr>
          <p:cNvPr id="11" name="AutoShape 15" descr="Image result for fnr luxembourg"/>
          <p:cNvSpPr>
            <a:spLocks noChangeAspect="1" noChangeArrowheads="1"/>
          </p:cNvSpPr>
          <p:nvPr/>
        </p:nvSpPr>
        <p:spPr bwMode="auto">
          <a:xfrm>
            <a:off x="603250" y="357809"/>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fr-FR" altLang="en-US" sz="1200" i="0" dirty="0">
              <a:latin typeface="+mj-lt"/>
            </a:endParaRPr>
          </a:p>
        </p:txBody>
      </p:sp>
      <p:pic>
        <p:nvPicPr>
          <p:cNvPr id="12"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18083"/>
            <a:ext cx="2314576" cy="55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3" name="Picture 12"/>
          <p:cNvPicPr/>
          <p:nvPr/>
        </p:nvPicPr>
        <p:blipFill>
          <a:blip r:embed="rId5">
            <a:extLst>
              <a:ext uri="{28A0092B-C50C-407E-A947-70E740481C1C}">
                <a14:useLocalDpi xmlns:a14="http://schemas.microsoft.com/office/drawing/2010/main" val="0"/>
              </a:ext>
            </a:extLst>
          </a:blip>
          <a:stretch>
            <a:fillRect/>
          </a:stretch>
        </p:blipFill>
        <p:spPr>
          <a:xfrm>
            <a:off x="7388695" y="89695"/>
            <a:ext cx="1719809" cy="858203"/>
          </a:xfrm>
          <a:prstGeom prst="rect">
            <a:avLst/>
          </a:prstGeom>
        </p:spPr>
      </p:pic>
      <p:sp>
        <p:nvSpPr>
          <p:cNvPr id="15" name="Rectangle 2"/>
          <p:cNvSpPr>
            <a:spLocks noChangeArrowheads="1"/>
          </p:cNvSpPr>
          <p:nvPr/>
        </p:nvSpPr>
        <p:spPr bwMode="auto">
          <a:xfrm>
            <a:off x="313185" y="5430524"/>
            <a:ext cx="8363271" cy="878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248" tIns="36624" rIns="73248" bIns="36624"/>
          <a:lstStyle>
            <a:lvl1pPr defTabSz="957263">
              <a:spcBef>
                <a:spcPct val="20000"/>
              </a:spcBef>
              <a:spcAft>
                <a:spcPct val="100000"/>
              </a:spcAft>
              <a:tabLst>
                <a:tab pos="741363" algn="l"/>
              </a:tabLst>
              <a:defRPr sz="1900" b="1">
                <a:solidFill>
                  <a:schemeClr val="tx1"/>
                </a:solidFill>
                <a:latin typeface="Times New Roman" panose="02020603050405020304" pitchFamily="18" charset="0"/>
              </a:defRPr>
            </a:lvl1pPr>
            <a:lvl2pPr marL="742950" indent="-285750" defTabSz="957263">
              <a:spcBef>
                <a:spcPct val="20000"/>
              </a:spcBef>
              <a:buClr>
                <a:schemeClr val="tx1"/>
              </a:buClr>
              <a:buFont typeface="Zapf Dingbats" charset="2"/>
              <a:buChar char="l"/>
              <a:tabLst>
                <a:tab pos="741363" algn="l"/>
              </a:tabLst>
              <a:defRPr sz="1700" b="1">
                <a:solidFill>
                  <a:schemeClr val="tx1"/>
                </a:solidFill>
                <a:latin typeface="Times New Roman" panose="02020603050405020304" pitchFamily="18" charset="0"/>
              </a:defRPr>
            </a:lvl2pPr>
            <a:lvl3pPr marL="582613" indent="-168275" defTabSz="957263">
              <a:spcBef>
                <a:spcPct val="20000"/>
              </a:spcBef>
              <a:buClr>
                <a:schemeClr val="tx1"/>
              </a:buClr>
              <a:buFont typeface="Zapf Dingbats" charset="2"/>
              <a:buChar char="l"/>
              <a:tabLst>
                <a:tab pos="741363" algn="l"/>
              </a:tabLst>
              <a:defRPr sz="1300" b="1">
                <a:solidFill>
                  <a:schemeClr val="tx1"/>
                </a:solidFill>
                <a:latin typeface="Times New Roman" panose="02020603050405020304" pitchFamily="18" charset="0"/>
              </a:defRPr>
            </a:lvl3pPr>
            <a:lvl4pPr marL="747713" defTabSz="957263">
              <a:spcBef>
                <a:spcPct val="20000"/>
              </a:spcBef>
              <a:tabLst>
                <a:tab pos="741363" algn="l"/>
              </a:tabLst>
              <a:defRPr sz="1300">
                <a:solidFill>
                  <a:schemeClr val="tx1"/>
                </a:solidFill>
                <a:latin typeface="Times New Roman" panose="02020603050405020304" pitchFamily="18" charset="0"/>
              </a:defRPr>
            </a:lvl4pPr>
            <a:lvl5pPr marL="2057400" indent="-228600" defTabSz="957263">
              <a:spcBef>
                <a:spcPct val="20000"/>
              </a:spcBef>
              <a:tabLst>
                <a:tab pos="741363" algn="l"/>
              </a:tabLst>
              <a:defRPr sz="1100">
                <a:solidFill>
                  <a:schemeClr val="tx1"/>
                </a:solidFill>
                <a:latin typeface="Times New Roman" panose="02020603050405020304" pitchFamily="18" charset="0"/>
              </a:defRPr>
            </a:lvl5pPr>
            <a:lvl6pPr marL="2514600" indent="-228600" defTabSz="957263" eaLnBrk="0" fontAlgn="base" hangingPunct="0">
              <a:spcBef>
                <a:spcPct val="20000"/>
              </a:spcBef>
              <a:spcAft>
                <a:spcPct val="0"/>
              </a:spcAft>
              <a:tabLst>
                <a:tab pos="741363" algn="l"/>
              </a:tabLst>
              <a:defRPr sz="1100">
                <a:solidFill>
                  <a:schemeClr val="tx1"/>
                </a:solidFill>
                <a:latin typeface="Times New Roman" panose="02020603050405020304" pitchFamily="18" charset="0"/>
              </a:defRPr>
            </a:lvl6pPr>
            <a:lvl7pPr marL="2971800" indent="-228600" defTabSz="957263" eaLnBrk="0" fontAlgn="base" hangingPunct="0">
              <a:spcBef>
                <a:spcPct val="20000"/>
              </a:spcBef>
              <a:spcAft>
                <a:spcPct val="0"/>
              </a:spcAft>
              <a:tabLst>
                <a:tab pos="741363" algn="l"/>
              </a:tabLst>
              <a:defRPr sz="1100">
                <a:solidFill>
                  <a:schemeClr val="tx1"/>
                </a:solidFill>
                <a:latin typeface="Times New Roman" panose="02020603050405020304" pitchFamily="18" charset="0"/>
              </a:defRPr>
            </a:lvl7pPr>
            <a:lvl8pPr marL="3429000" indent="-228600" defTabSz="957263" eaLnBrk="0" fontAlgn="base" hangingPunct="0">
              <a:spcBef>
                <a:spcPct val="20000"/>
              </a:spcBef>
              <a:spcAft>
                <a:spcPct val="0"/>
              </a:spcAft>
              <a:tabLst>
                <a:tab pos="741363" algn="l"/>
              </a:tabLst>
              <a:defRPr sz="1100">
                <a:solidFill>
                  <a:schemeClr val="tx1"/>
                </a:solidFill>
                <a:latin typeface="Times New Roman" panose="02020603050405020304" pitchFamily="18" charset="0"/>
              </a:defRPr>
            </a:lvl8pPr>
            <a:lvl9pPr marL="3886200" indent="-228600" defTabSz="957263" eaLnBrk="0" fontAlgn="base" hangingPunct="0">
              <a:spcBef>
                <a:spcPct val="20000"/>
              </a:spcBef>
              <a:spcAft>
                <a:spcPct val="0"/>
              </a:spcAft>
              <a:tabLst>
                <a:tab pos="741363" algn="l"/>
              </a:tabLst>
              <a:defRPr sz="1100">
                <a:solidFill>
                  <a:schemeClr val="tx1"/>
                </a:solidFill>
                <a:latin typeface="Times New Roman" panose="02020603050405020304" pitchFamily="18" charset="0"/>
              </a:defRPr>
            </a:lvl9pPr>
          </a:lstStyle>
          <a:p>
            <a:pPr lvl="3" algn="ctr"/>
            <a:endParaRPr lang="fr-FR" altLang="en-US" sz="923" dirty="0">
              <a:latin typeface="+mj-lt"/>
            </a:endParaRPr>
          </a:p>
          <a:p>
            <a:pPr algn="ctr"/>
            <a:r>
              <a:rPr lang="fr-FR" altLang="en-US" sz="2308" dirty="0" smtClean="0">
                <a:latin typeface="+mj-lt"/>
              </a:rPr>
              <a:t>Exigence d’une solidarité mondiale, </a:t>
            </a:r>
            <a:br>
              <a:rPr lang="fr-FR" altLang="en-US" sz="2308" dirty="0" smtClean="0">
                <a:latin typeface="+mj-lt"/>
              </a:rPr>
            </a:br>
            <a:r>
              <a:rPr lang="fr-FR" altLang="en-US" sz="2308" dirty="0" smtClean="0">
                <a:latin typeface="+mj-lt"/>
              </a:rPr>
              <a:t>fondée sur l’investissement</a:t>
            </a:r>
            <a:endParaRPr lang="fr-FR" altLang="en-US" sz="2954" dirty="0">
              <a:latin typeface="+mj-lt"/>
            </a:endParaRPr>
          </a:p>
        </p:txBody>
      </p:sp>
      <p:sp>
        <p:nvSpPr>
          <p:cNvPr id="16" name="TextBox 6"/>
          <p:cNvSpPr txBox="1">
            <a:spLocks noChangeArrowheads="1"/>
          </p:cNvSpPr>
          <p:nvPr/>
        </p:nvSpPr>
        <p:spPr bwMode="auto">
          <a:xfrm>
            <a:off x="8466138" y="6248400"/>
            <a:ext cx="282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fld id="{97AF6884-E962-47D2-AC77-EC458E4888A8}" type="slidenum">
              <a:rPr lang="fr-FR" altLang="en-US" sz="1200" i="0" smtClean="0"/>
              <a:pPr eaLnBrk="1" hangingPunct="1">
                <a:spcBef>
                  <a:spcPct val="0"/>
                </a:spcBef>
                <a:buClrTx/>
                <a:buFontTx/>
                <a:buNone/>
              </a:pPr>
              <a:t>14</a:t>
            </a:fld>
            <a:endParaRPr lang="fr-FR" altLang="en-US" sz="1200" i="0" dirty="0"/>
          </a:p>
        </p:txBody>
      </p:sp>
    </p:spTree>
    <p:extLst>
      <p:ext uri="{BB962C8B-B14F-4D97-AF65-F5344CB8AC3E}">
        <p14:creationId xmlns:p14="http://schemas.microsoft.com/office/powerpoint/2010/main" val="208035869"/>
      </p:ext>
    </p:extLst>
  </p:cSld>
  <p:clrMapOvr>
    <a:masterClrMapping/>
  </p:clrMapOvr>
  <p:transition advTm="83568"/>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685800" y="1828800"/>
            <a:ext cx="7772400" cy="4114800"/>
          </a:xfrm>
        </p:spPr>
        <p:txBody>
          <a:bodyPr/>
          <a:lstStyle/>
          <a:p>
            <a:pPr algn="ctr" eaLnBrk="1" hangingPunct="1">
              <a:buFont typeface="Verdana" pitchFamily="34" charset="0"/>
              <a:buNone/>
            </a:pPr>
            <a:r>
              <a:rPr lang="fr-FR" altLang="en-US" sz="8000" b="1" i="0" dirty="0" smtClean="0"/>
              <a:t>Merci !</a:t>
            </a:r>
          </a:p>
        </p:txBody>
      </p:sp>
      <p:pic>
        <p:nvPicPr>
          <p:cNvPr id="3277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0313" y="6350"/>
            <a:ext cx="1665287" cy="140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277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0313" y="6350"/>
            <a:ext cx="1665287" cy="140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2774" name="AutoShape 7" descr="Image result for wiki university luxembourg"/>
          <p:cNvSpPr>
            <a:spLocks noChangeAspect="1" noChangeArrowheads="1"/>
          </p:cNvSpPr>
          <p:nvPr/>
        </p:nvSpPr>
        <p:spPr bwMode="auto">
          <a:xfrm>
            <a:off x="14605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fr-FR" altLang="en-US" sz="1200" i="0" dirty="0"/>
          </a:p>
        </p:txBody>
      </p:sp>
      <p:sp>
        <p:nvSpPr>
          <p:cNvPr id="32775" name="AutoShape 10" descr="Image result for iuf"/>
          <p:cNvSpPr>
            <a:spLocks noChangeAspect="1" noChangeArrowheads="1"/>
          </p:cNvSpPr>
          <p:nvPr/>
        </p:nvSpPr>
        <p:spPr bwMode="auto">
          <a:xfrm>
            <a:off x="29845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fr-FR" altLang="en-US" sz="1200" i="0" dirty="0"/>
          </a:p>
        </p:txBody>
      </p:sp>
      <p:sp>
        <p:nvSpPr>
          <p:cNvPr id="32776" name="AutoShape 12" descr="Image result for iuf"/>
          <p:cNvSpPr>
            <a:spLocks noChangeAspect="1" noChangeArrowheads="1"/>
          </p:cNvSpPr>
          <p:nvPr/>
        </p:nvSpPr>
        <p:spPr bwMode="auto">
          <a:xfrm>
            <a:off x="450850"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fr-FR" altLang="en-US" sz="1200" i="0" dirty="0"/>
          </a:p>
        </p:txBody>
      </p:sp>
      <p:sp>
        <p:nvSpPr>
          <p:cNvPr id="32778" name="AutoShape 15" descr="Image result for fnr luxembourg"/>
          <p:cNvSpPr>
            <a:spLocks noChangeAspect="1" noChangeArrowheads="1"/>
          </p:cNvSpPr>
          <p:nvPr/>
        </p:nvSpPr>
        <p:spPr bwMode="auto">
          <a:xfrm>
            <a:off x="603250"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fr-FR" altLang="en-US" sz="1200" i="0" dirty="0"/>
          </a:p>
        </p:txBody>
      </p:sp>
      <p:pic>
        <p:nvPicPr>
          <p:cNvPr id="32779"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26988"/>
            <a:ext cx="2314576" cy="55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2" name="Picture 11"/>
          <p:cNvPicPr/>
          <p:nvPr/>
        </p:nvPicPr>
        <p:blipFill>
          <a:blip r:embed="rId5">
            <a:extLst>
              <a:ext uri="{28A0092B-C50C-407E-A947-70E740481C1C}">
                <a14:useLocalDpi xmlns:a14="http://schemas.microsoft.com/office/drawing/2010/main" val="0"/>
              </a:ext>
            </a:extLst>
          </a:blip>
          <a:stretch>
            <a:fillRect/>
          </a:stretch>
        </p:blipFill>
        <p:spPr>
          <a:xfrm>
            <a:off x="7388695" y="44624"/>
            <a:ext cx="1719809" cy="858203"/>
          </a:xfrm>
          <a:prstGeom prst="rect">
            <a:avLst/>
          </a:prstGeom>
        </p:spPr>
      </p:pic>
      <p:sp>
        <p:nvSpPr>
          <p:cNvPr id="11" name="TextBox 6"/>
          <p:cNvSpPr txBox="1">
            <a:spLocks noChangeArrowheads="1"/>
          </p:cNvSpPr>
          <p:nvPr/>
        </p:nvSpPr>
        <p:spPr bwMode="auto">
          <a:xfrm>
            <a:off x="8466138" y="6248400"/>
            <a:ext cx="282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fld id="{97AF6884-E962-47D2-AC77-EC458E4888A8}" type="slidenum">
              <a:rPr lang="fr-FR" altLang="en-US" sz="1200" i="0" smtClean="0"/>
              <a:pPr eaLnBrk="1" hangingPunct="1">
                <a:spcBef>
                  <a:spcPct val="0"/>
                </a:spcBef>
                <a:buClrTx/>
                <a:buFontTx/>
                <a:buNone/>
              </a:pPr>
              <a:t>15</a:t>
            </a:fld>
            <a:endParaRPr lang="fr-FR" altLang="en-US" sz="1200" i="0" dirty="0"/>
          </a:p>
        </p:txBody>
      </p:sp>
      <p:pic>
        <p:nvPicPr>
          <p:cNvPr id="2" name="Picture 1"/>
          <p:cNvPicPr>
            <a:picLocks noChangeAspect="1"/>
          </p:cNvPicPr>
          <p:nvPr/>
        </p:nvPicPr>
        <p:blipFill>
          <a:blip r:embed="rId6"/>
          <a:stretch>
            <a:fillRect/>
          </a:stretch>
        </p:blipFill>
        <p:spPr>
          <a:xfrm>
            <a:off x="10743" y="1447801"/>
            <a:ext cx="8930680" cy="525497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685800" y="1828800"/>
            <a:ext cx="7772400" cy="4114800"/>
          </a:xfrm>
        </p:spPr>
        <p:txBody>
          <a:bodyPr/>
          <a:lstStyle/>
          <a:p>
            <a:pPr algn="ctr" eaLnBrk="1" hangingPunct="1">
              <a:buFont typeface="Verdana" pitchFamily="34" charset="0"/>
              <a:buNone/>
            </a:pPr>
            <a:r>
              <a:rPr lang="fr-FR" altLang="en-US" sz="8000" b="1" i="0" dirty="0" smtClean="0"/>
              <a:t>Merci !</a:t>
            </a:r>
          </a:p>
        </p:txBody>
      </p:sp>
      <p:pic>
        <p:nvPicPr>
          <p:cNvPr id="3277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0313" y="6350"/>
            <a:ext cx="1665287" cy="140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277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0313" y="6350"/>
            <a:ext cx="1665287" cy="140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2774" name="AutoShape 7" descr="Image result for wiki university luxembourg"/>
          <p:cNvSpPr>
            <a:spLocks noChangeAspect="1" noChangeArrowheads="1"/>
          </p:cNvSpPr>
          <p:nvPr/>
        </p:nvSpPr>
        <p:spPr bwMode="auto">
          <a:xfrm>
            <a:off x="14605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fr-FR" altLang="en-US" sz="1200" i="0" dirty="0"/>
          </a:p>
        </p:txBody>
      </p:sp>
      <p:sp>
        <p:nvSpPr>
          <p:cNvPr id="32775" name="AutoShape 10" descr="Image result for iuf"/>
          <p:cNvSpPr>
            <a:spLocks noChangeAspect="1" noChangeArrowheads="1"/>
          </p:cNvSpPr>
          <p:nvPr/>
        </p:nvSpPr>
        <p:spPr bwMode="auto">
          <a:xfrm>
            <a:off x="29845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fr-FR" altLang="en-US" sz="1200" i="0" dirty="0"/>
          </a:p>
        </p:txBody>
      </p:sp>
      <p:sp>
        <p:nvSpPr>
          <p:cNvPr id="32776" name="AutoShape 12" descr="Image result for iuf"/>
          <p:cNvSpPr>
            <a:spLocks noChangeAspect="1" noChangeArrowheads="1"/>
          </p:cNvSpPr>
          <p:nvPr/>
        </p:nvSpPr>
        <p:spPr bwMode="auto">
          <a:xfrm>
            <a:off x="450850"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fr-FR" altLang="en-US" sz="1200" i="0" dirty="0"/>
          </a:p>
        </p:txBody>
      </p:sp>
      <p:sp>
        <p:nvSpPr>
          <p:cNvPr id="32778" name="AutoShape 15" descr="Image result for fnr luxembourg"/>
          <p:cNvSpPr>
            <a:spLocks noChangeAspect="1" noChangeArrowheads="1"/>
          </p:cNvSpPr>
          <p:nvPr/>
        </p:nvSpPr>
        <p:spPr bwMode="auto">
          <a:xfrm>
            <a:off x="603250"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fr-FR" altLang="en-US" sz="1200" i="0" dirty="0"/>
          </a:p>
        </p:txBody>
      </p:sp>
      <p:pic>
        <p:nvPicPr>
          <p:cNvPr id="32779"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26988"/>
            <a:ext cx="2314576" cy="55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2" name="Picture 11"/>
          <p:cNvPicPr/>
          <p:nvPr/>
        </p:nvPicPr>
        <p:blipFill>
          <a:blip r:embed="rId5">
            <a:extLst>
              <a:ext uri="{28A0092B-C50C-407E-A947-70E740481C1C}">
                <a14:useLocalDpi xmlns:a14="http://schemas.microsoft.com/office/drawing/2010/main" val="0"/>
              </a:ext>
            </a:extLst>
          </a:blip>
          <a:stretch>
            <a:fillRect/>
          </a:stretch>
        </p:blipFill>
        <p:spPr>
          <a:xfrm>
            <a:off x="7388695" y="44624"/>
            <a:ext cx="1719809" cy="858203"/>
          </a:xfrm>
          <a:prstGeom prst="rect">
            <a:avLst/>
          </a:prstGeom>
        </p:spPr>
      </p:pic>
      <p:sp>
        <p:nvSpPr>
          <p:cNvPr id="11" name="TextBox 6"/>
          <p:cNvSpPr txBox="1">
            <a:spLocks noChangeArrowheads="1"/>
          </p:cNvSpPr>
          <p:nvPr/>
        </p:nvSpPr>
        <p:spPr bwMode="auto">
          <a:xfrm>
            <a:off x="8466138" y="6248400"/>
            <a:ext cx="282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fld id="{97AF6884-E962-47D2-AC77-EC458E4888A8}" type="slidenum">
              <a:rPr lang="fr-FR" altLang="en-US" sz="1200" i="0" smtClean="0"/>
              <a:pPr eaLnBrk="1" hangingPunct="1">
                <a:spcBef>
                  <a:spcPct val="0"/>
                </a:spcBef>
                <a:buClrTx/>
                <a:buFontTx/>
                <a:buNone/>
              </a:pPr>
              <a:t>16</a:t>
            </a:fld>
            <a:endParaRPr lang="fr-FR" altLang="en-US" sz="1200" i="0" dirty="0"/>
          </a:p>
        </p:txBody>
      </p:sp>
      <p:pic>
        <p:nvPicPr>
          <p:cNvPr id="2" name="Picture 1"/>
          <p:cNvPicPr>
            <a:picLocks noChangeAspect="1"/>
          </p:cNvPicPr>
          <p:nvPr/>
        </p:nvPicPr>
        <p:blipFill>
          <a:blip r:embed="rId6"/>
          <a:stretch>
            <a:fillRect/>
          </a:stretch>
        </p:blipFill>
        <p:spPr>
          <a:xfrm>
            <a:off x="10743" y="1447801"/>
            <a:ext cx="8930680" cy="5254975"/>
          </a:xfrm>
          <a:prstGeom prst="rect">
            <a:avLst/>
          </a:prstGeom>
        </p:spPr>
      </p:pic>
      <p:sp>
        <p:nvSpPr>
          <p:cNvPr id="3" name="Rectangle 2"/>
          <p:cNvSpPr/>
          <p:nvPr/>
        </p:nvSpPr>
        <p:spPr bwMode="auto">
          <a:xfrm>
            <a:off x="2411760" y="2132856"/>
            <a:ext cx="4608512" cy="2088232"/>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fr-FR" sz="9600" b="0" i="0" u="none" strike="noStrike" cap="none" normalizeH="0" baseline="0" dirty="0" smtClean="0">
                <a:ln>
                  <a:noFill/>
                </a:ln>
                <a:solidFill>
                  <a:srgbClr val="0F5494"/>
                </a:solidFill>
                <a:effectLst/>
                <a:latin typeface="Verdana" pitchFamily="34" charset="0"/>
              </a:rPr>
              <a:t>Merci !</a:t>
            </a:r>
            <a:r>
              <a:rPr kumimoji="0" lang="fr-FR" sz="1200" b="0" i="0" u="none" strike="noStrike" cap="none" normalizeH="0" baseline="0" dirty="0" smtClean="0">
                <a:ln>
                  <a:noFill/>
                </a:ln>
                <a:solidFill>
                  <a:srgbClr val="0F5494"/>
                </a:solidFill>
                <a:effectLst/>
                <a:latin typeface="Verdana" pitchFamily="34" charset="0"/>
              </a:rPr>
              <a:t> </a:t>
            </a:r>
            <a:endParaRPr kumimoji="0" lang="en-US" sz="1200" b="0" i="0" u="none" strike="noStrike" cap="none" normalizeH="0" baseline="0" dirty="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307660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476375" y="1652588"/>
            <a:ext cx="118808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58775" algn="l" rtl="0" eaLnBrk="0" fontAlgn="base" hangingPunct="0">
              <a:spcBef>
                <a:spcPct val="0"/>
              </a:spcBef>
              <a:spcAft>
                <a:spcPct val="0"/>
              </a:spcAft>
              <a:defRPr sz="3000" b="1">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eaLnBrk="1" hangingPunct="1">
              <a:defRPr/>
            </a:pPr>
            <a:r>
              <a:rPr lang="fr-FR" altLang="en-US" kern="0" dirty="0" smtClean="0">
                <a:ea typeface="Verdana" pitchFamily="34" charset="0"/>
                <a:cs typeface="Verdana" pitchFamily="34" charset="0"/>
              </a:rPr>
              <a:t/>
            </a:r>
            <a:br>
              <a:rPr lang="fr-FR" altLang="en-US" kern="0" dirty="0" smtClean="0">
                <a:ea typeface="Verdana" pitchFamily="34" charset="0"/>
                <a:cs typeface="Verdana" pitchFamily="34" charset="0"/>
              </a:rPr>
            </a:br>
            <a:r>
              <a:rPr lang="fr-FR" sz="3200" dirty="0" err="1" smtClean="0"/>
              <a:t>Démosocioéconomie</a:t>
            </a:r>
            <a:r>
              <a:rPr lang="fr-FR" sz="3200" dirty="0" smtClean="0"/>
              <a:t> et </a:t>
            </a:r>
            <a:br>
              <a:rPr lang="fr-FR" sz="3200" dirty="0" smtClean="0"/>
            </a:br>
            <a:r>
              <a:rPr lang="fr-FR" sz="3200" dirty="0" smtClean="0"/>
              <a:t>identités des sociétés francophones</a:t>
            </a:r>
          </a:p>
          <a:p>
            <a:pPr algn="ctr" eaLnBrk="1" hangingPunct="1">
              <a:defRPr/>
            </a:pPr>
            <a:r>
              <a:rPr lang="fr-FR" altLang="en-US" sz="3200" kern="0" dirty="0" smtClean="0">
                <a:ea typeface="Verdana" pitchFamily="34" charset="0"/>
                <a:cs typeface="Verdana" pitchFamily="34" charset="0"/>
              </a:rPr>
              <a:t>1980-2017-2050</a:t>
            </a:r>
            <a:endParaRPr lang="fr-FR" altLang="en-US" kern="0" dirty="0" smtClean="0">
              <a:ea typeface="Verdana" pitchFamily="34" charset="0"/>
              <a:cs typeface="Verdana" pitchFamily="34" charset="0"/>
            </a:endParaRPr>
          </a:p>
        </p:txBody>
      </p:sp>
      <p:sp>
        <p:nvSpPr>
          <p:cNvPr id="4099" name="Rectangle 4"/>
          <p:cNvSpPr>
            <a:spLocks noChangeArrowheads="1"/>
          </p:cNvSpPr>
          <p:nvPr/>
        </p:nvSpPr>
        <p:spPr bwMode="auto">
          <a:xfrm>
            <a:off x="539551" y="2852936"/>
            <a:ext cx="8209161" cy="439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ClrTx/>
            </a:pPr>
            <a:r>
              <a:rPr lang="fr-FR" altLang="en-US" sz="2000" i="0" dirty="0" smtClean="0">
                <a:solidFill>
                  <a:schemeClr val="tx1"/>
                </a:solidFill>
              </a:rPr>
              <a:t>La démographie: fondement des identités et des diversités</a:t>
            </a:r>
            <a:br>
              <a:rPr lang="fr-FR" altLang="en-US" sz="2000" i="0" dirty="0" smtClean="0">
                <a:solidFill>
                  <a:schemeClr val="tx1"/>
                </a:solidFill>
              </a:rPr>
            </a:br>
            <a:endParaRPr lang="fr-FR" altLang="en-US" sz="2000" i="0" dirty="0">
              <a:solidFill>
                <a:schemeClr val="tx1"/>
              </a:solidFill>
            </a:endParaRPr>
          </a:p>
          <a:p>
            <a:pPr eaLnBrk="1" hangingPunct="1">
              <a:buClrTx/>
            </a:pPr>
            <a:r>
              <a:rPr lang="fr-FR" altLang="en-US" sz="2000" i="0" dirty="0" smtClean="0">
                <a:solidFill>
                  <a:schemeClr val="tx1"/>
                </a:solidFill>
              </a:rPr>
              <a:t>La francophonie est de retour au XXI</a:t>
            </a:r>
            <a:r>
              <a:rPr lang="fr-FR" altLang="en-US" sz="2000" i="0" baseline="30000" dirty="0" smtClean="0">
                <a:solidFill>
                  <a:schemeClr val="tx1"/>
                </a:solidFill>
              </a:rPr>
              <a:t>e</a:t>
            </a:r>
            <a:r>
              <a:rPr lang="fr-FR" altLang="en-US" sz="2000" i="0" dirty="0" smtClean="0">
                <a:solidFill>
                  <a:schemeClr val="tx1"/>
                </a:solidFill>
              </a:rPr>
              <a:t> siècle </a:t>
            </a:r>
          </a:p>
          <a:p>
            <a:pPr eaLnBrk="1" hangingPunct="1">
              <a:buClrTx/>
            </a:pPr>
            <a:r>
              <a:rPr lang="fr-FR" altLang="en-US" sz="2000" i="0" dirty="0" smtClean="0">
                <a:solidFill>
                  <a:schemeClr val="tx1"/>
                </a:solidFill>
              </a:rPr>
              <a:t>Une dynamique démographique extraordinaire</a:t>
            </a:r>
          </a:p>
          <a:p>
            <a:pPr eaLnBrk="1" hangingPunct="1">
              <a:buClrTx/>
            </a:pPr>
            <a:r>
              <a:rPr lang="fr-FR" altLang="en-US" sz="2000" i="0" dirty="0">
                <a:solidFill>
                  <a:schemeClr val="tx1"/>
                </a:solidFill>
              </a:rPr>
              <a:t>Les perspectives d’avenir vers 2050 </a:t>
            </a:r>
          </a:p>
          <a:p>
            <a:pPr eaLnBrk="1" hangingPunct="1">
              <a:buClrTx/>
            </a:pPr>
            <a:r>
              <a:rPr lang="fr-FR" altLang="en-US" sz="2000" i="0" dirty="0" smtClean="0">
                <a:solidFill>
                  <a:schemeClr val="tx1"/>
                </a:solidFill>
              </a:rPr>
              <a:t>Opportunités </a:t>
            </a:r>
            <a:r>
              <a:rPr lang="fr-FR" altLang="en-US" sz="2000" i="0" dirty="0">
                <a:solidFill>
                  <a:schemeClr val="tx1"/>
                </a:solidFill>
              </a:rPr>
              <a:t>et défis </a:t>
            </a:r>
            <a:r>
              <a:rPr lang="fr-FR" altLang="en-US" sz="2000" i="0" dirty="0" smtClean="0">
                <a:solidFill>
                  <a:schemeClr val="tx1"/>
                </a:solidFill>
              </a:rPr>
              <a:t>renforcés </a:t>
            </a:r>
          </a:p>
          <a:p>
            <a:pPr eaLnBrk="1" hangingPunct="1">
              <a:buClrTx/>
            </a:pPr>
            <a:r>
              <a:rPr lang="fr-FR" altLang="en-US" sz="2000" i="0" dirty="0" smtClean="0">
                <a:solidFill>
                  <a:schemeClr val="tx1"/>
                </a:solidFill>
              </a:rPr>
              <a:t>La francophonie multilingue se porte mieux</a:t>
            </a:r>
          </a:p>
          <a:p>
            <a:pPr eaLnBrk="1" hangingPunct="1">
              <a:buClrTx/>
            </a:pPr>
            <a:r>
              <a:rPr lang="fr-FR" altLang="en-US" sz="2000" i="0" dirty="0" smtClean="0">
                <a:solidFill>
                  <a:schemeClr val="tx1"/>
                </a:solidFill>
              </a:rPr>
              <a:t>Choc des cultures et défis des identités</a:t>
            </a:r>
            <a:r>
              <a:rPr lang="fr-FR" altLang="en-US" sz="2000" i="0" dirty="0">
                <a:solidFill>
                  <a:schemeClr val="tx1"/>
                </a:solidFill>
              </a:rPr>
              <a:t> au XXI</a:t>
            </a:r>
            <a:r>
              <a:rPr lang="fr-FR" altLang="en-US" sz="2000" i="0" baseline="30000" dirty="0">
                <a:solidFill>
                  <a:schemeClr val="tx1"/>
                </a:solidFill>
              </a:rPr>
              <a:t>e</a:t>
            </a:r>
            <a:r>
              <a:rPr lang="fr-FR" altLang="en-US" sz="2000" i="0" dirty="0">
                <a:solidFill>
                  <a:schemeClr val="tx1"/>
                </a:solidFill>
              </a:rPr>
              <a:t> siècle </a:t>
            </a:r>
            <a:r>
              <a:rPr lang="fr-FR" altLang="en-US" sz="2000" i="0" dirty="0" smtClean="0">
                <a:solidFill>
                  <a:schemeClr val="tx1"/>
                </a:solidFill>
              </a:rPr>
              <a:t> </a:t>
            </a:r>
          </a:p>
          <a:p>
            <a:pPr eaLnBrk="1" hangingPunct="1">
              <a:buClrTx/>
            </a:pPr>
            <a:endParaRPr lang="fr-FR" altLang="en-US" sz="2000" i="0" dirty="0" smtClean="0">
              <a:solidFill>
                <a:schemeClr val="tx1"/>
              </a:solidFill>
            </a:endParaRPr>
          </a:p>
          <a:p>
            <a:pPr eaLnBrk="1" hangingPunct="1">
              <a:buClrTx/>
            </a:pPr>
            <a:r>
              <a:rPr lang="fr-FR" altLang="en-US" sz="2000" i="0" dirty="0" smtClean="0">
                <a:solidFill>
                  <a:schemeClr val="tx1"/>
                </a:solidFill>
              </a:rPr>
              <a:t>Conclusion: Hans Jonas / pour une solidarité mondiale </a:t>
            </a:r>
            <a:endParaRPr lang="fr-FR" altLang="en-US" sz="2000" i="0" dirty="0">
              <a:solidFill>
                <a:schemeClr val="tx1"/>
              </a:solidFill>
            </a:endParaRPr>
          </a:p>
        </p:txBody>
      </p:sp>
      <p:pic>
        <p:nvPicPr>
          <p:cNvPr id="410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0313" y="6350"/>
            <a:ext cx="1665287" cy="140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4101" name="TextBox 6"/>
          <p:cNvSpPr txBox="1">
            <a:spLocks noChangeArrowheads="1"/>
          </p:cNvSpPr>
          <p:nvPr/>
        </p:nvSpPr>
        <p:spPr bwMode="auto">
          <a:xfrm>
            <a:off x="8466138" y="6248400"/>
            <a:ext cx="282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fld id="{97AF6884-E962-47D2-AC77-EC458E4888A8}" type="slidenum">
              <a:rPr lang="fr-FR" altLang="en-US" sz="1200" i="0" smtClean="0"/>
              <a:pPr eaLnBrk="1" hangingPunct="1">
                <a:spcBef>
                  <a:spcPct val="0"/>
                </a:spcBef>
                <a:buClrTx/>
                <a:buFontTx/>
                <a:buNone/>
              </a:pPr>
              <a:t>2</a:t>
            </a:fld>
            <a:endParaRPr lang="fr-FR" altLang="en-US" sz="1200" i="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indent="0" eaLnBrk="1" hangingPunct="1"/>
            <a:endParaRPr lang="en-US" altLang="en-US" smtClean="0"/>
          </a:p>
        </p:txBody>
      </p:sp>
      <p:sp>
        <p:nvSpPr>
          <p:cNvPr id="8195" name="Content Placeholder 2"/>
          <p:cNvSpPr>
            <a:spLocks noGrp="1"/>
          </p:cNvSpPr>
          <p:nvPr>
            <p:ph idx="1"/>
          </p:nvPr>
        </p:nvSpPr>
        <p:spPr/>
        <p:txBody>
          <a:bodyPr/>
          <a:lstStyle/>
          <a:p>
            <a:pPr eaLnBrk="1" hangingPunct="1"/>
            <a:endParaRPr lang="en-US" altLang="en-US" smtClean="0"/>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2225"/>
            <a:ext cx="9144000" cy="5376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8197" name="TextBox 3"/>
          <p:cNvSpPr txBox="1">
            <a:spLocks noChangeArrowheads="1"/>
          </p:cNvSpPr>
          <p:nvPr/>
        </p:nvSpPr>
        <p:spPr bwMode="auto">
          <a:xfrm>
            <a:off x="1042988" y="3068638"/>
            <a:ext cx="75612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FontTx/>
              <a:buNone/>
            </a:pPr>
            <a:r>
              <a:rPr lang="fr-BE" altLang="en-US" sz="4000" b="1" i="0">
                <a:solidFill>
                  <a:srgbClr val="FFFF00"/>
                </a:solidFill>
              </a:rPr>
              <a:t>The European Union</a:t>
            </a:r>
            <a:endParaRPr lang="en-GB" altLang="en-US" sz="4000" b="1" i="0">
              <a:solidFill>
                <a:srgbClr val="FFFF00"/>
              </a:solidFill>
            </a:endParaRPr>
          </a:p>
        </p:txBody>
      </p:sp>
      <p:sp>
        <p:nvSpPr>
          <p:cNvPr id="8199" name="Rectangle 3"/>
          <p:cNvSpPr>
            <a:spLocks noChangeArrowheads="1"/>
          </p:cNvSpPr>
          <p:nvPr/>
        </p:nvSpPr>
        <p:spPr bwMode="auto">
          <a:xfrm>
            <a:off x="2124075" y="260350"/>
            <a:ext cx="23352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lang="en-US" altLang="en-US" b="1" i="0"/>
              <a:t>Population </a:t>
            </a:r>
          </a:p>
          <a:p>
            <a:pPr eaLnBrk="1" hangingPunct="1">
              <a:spcBef>
                <a:spcPct val="0"/>
              </a:spcBef>
              <a:buClrTx/>
              <a:buFontTx/>
              <a:buNone/>
            </a:pPr>
            <a:r>
              <a:rPr lang="en-US" altLang="en-US" b="1" i="0"/>
              <a:t>constraints  </a:t>
            </a:r>
          </a:p>
        </p:txBody>
      </p:sp>
      <p:sp>
        <p:nvSpPr>
          <p:cNvPr id="8201" name="Rectangle 4"/>
          <p:cNvSpPr>
            <a:spLocks noChangeArrowheads="1"/>
          </p:cNvSpPr>
          <p:nvPr/>
        </p:nvSpPr>
        <p:spPr bwMode="auto">
          <a:xfrm>
            <a:off x="6484938" y="260350"/>
            <a:ext cx="966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lang="fr-BE" altLang="en-US" i="0">
                <a:solidFill>
                  <a:schemeClr val="tx1"/>
                </a:solidFill>
              </a:rPr>
              <a:t>2050</a:t>
            </a:r>
            <a:endParaRPr lang="en-US" altLang="en-US" i="0"/>
          </a:p>
        </p:txBody>
      </p:sp>
      <p:pic>
        <p:nvPicPr>
          <p:cNvPr id="4" name="Picture 3"/>
          <p:cNvPicPr>
            <a:picLocks noChangeAspect="1"/>
          </p:cNvPicPr>
          <p:nvPr/>
        </p:nvPicPr>
        <p:blipFill>
          <a:blip r:embed="rId3"/>
          <a:stretch>
            <a:fillRect/>
          </a:stretch>
        </p:blipFill>
        <p:spPr>
          <a:xfrm>
            <a:off x="0" y="384122"/>
            <a:ext cx="9174721" cy="6284966"/>
          </a:xfrm>
          <a:prstGeom prst="rect">
            <a:avLst/>
          </a:prstGeom>
        </p:spPr>
      </p:pic>
      <p:sp>
        <p:nvSpPr>
          <p:cNvPr id="5" name="Rectangle 4"/>
          <p:cNvSpPr/>
          <p:nvPr/>
        </p:nvSpPr>
        <p:spPr>
          <a:xfrm>
            <a:off x="54941" y="-31703"/>
            <a:ext cx="9119780" cy="400110"/>
          </a:xfrm>
          <a:prstGeom prst="rect">
            <a:avLst/>
          </a:prstGeom>
        </p:spPr>
        <p:txBody>
          <a:bodyPr wrap="square">
            <a:spAutoFit/>
          </a:bodyPr>
          <a:lstStyle/>
          <a:p>
            <a:r>
              <a:rPr lang="fr-FR" altLang="en-US" sz="2000" dirty="0" smtClean="0">
                <a:solidFill>
                  <a:schemeClr val="bg1"/>
                </a:solidFill>
              </a:rPr>
              <a:t>Les pays de l’Assemblée parlementaire de la Francophonie</a:t>
            </a:r>
            <a:endParaRPr lang="en-US" sz="2000" dirty="0">
              <a:solidFill>
                <a:schemeClr val="bg1"/>
              </a:solidFill>
            </a:endParaRPr>
          </a:p>
        </p:txBody>
      </p:sp>
      <p:sp>
        <p:nvSpPr>
          <p:cNvPr id="11" name="TextBox 6"/>
          <p:cNvSpPr txBox="1">
            <a:spLocks noChangeArrowheads="1"/>
          </p:cNvSpPr>
          <p:nvPr/>
        </p:nvSpPr>
        <p:spPr bwMode="auto">
          <a:xfrm>
            <a:off x="8466138" y="6248400"/>
            <a:ext cx="282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fld id="{97AF6884-E962-47D2-AC77-EC458E4888A8}" type="slidenum">
              <a:rPr lang="fr-FR" altLang="en-US" sz="1200" i="0" smtClean="0"/>
              <a:pPr eaLnBrk="1" hangingPunct="1">
                <a:spcBef>
                  <a:spcPct val="0"/>
                </a:spcBef>
                <a:buClrTx/>
                <a:buFontTx/>
                <a:buNone/>
              </a:pPr>
              <a:t>3</a:t>
            </a:fld>
            <a:endParaRPr lang="fr-FR" altLang="en-US" sz="1200" i="0" dirty="0"/>
          </a:p>
        </p:txBody>
      </p:sp>
      <p:sp>
        <p:nvSpPr>
          <p:cNvPr id="2" name="Rectangle 1"/>
          <p:cNvSpPr/>
          <p:nvPr/>
        </p:nvSpPr>
        <p:spPr>
          <a:xfrm>
            <a:off x="792088" y="1342509"/>
            <a:ext cx="4572000" cy="646331"/>
          </a:xfrm>
          <a:prstGeom prst="rect">
            <a:avLst/>
          </a:prstGeom>
        </p:spPr>
        <p:txBody>
          <a:bodyPr>
            <a:spAutoFit/>
          </a:bodyPr>
          <a:lstStyle/>
          <a:p>
            <a:r>
              <a:rPr lang="fr-FR" altLang="en-US" sz="1800" dirty="0" smtClean="0">
                <a:solidFill>
                  <a:schemeClr val="tx1"/>
                </a:solidFill>
              </a:rPr>
              <a:t>Un milliard de francophones </a:t>
            </a:r>
            <a:br>
              <a:rPr lang="fr-FR" altLang="en-US" sz="1800" dirty="0" smtClean="0">
                <a:solidFill>
                  <a:schemeClr val="tx1"/>
                </a:solidFill>
              </a:rPr>
            </a:br>
            <a:r>
              <a:rPr lang="fr-FR" altLang="en-US" sz="1800" dirty="0" smtClean="0">
                <a:solidFill>
                  <a:schemeClr val="tx1"/>
                </a:solidFill>
              </a:rPr>
              <a:t>avant 2050 ?</a:t>
            </a:r>
            <a:endParaRPr lang="en-US" sz="1800" dirty="0"/>
          </a:p>
        </p:txBody>
      </p:sp>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0" y="843047"/>
            <a:ext cx="9144000" cy="4962217"/>
          </a:xfrm>
          <a:prstGeom prst="rect">
            <a:avLst/>
          </a:prstGeom>
          <a:noFill/>
          <a:ln>
            <a:noFill/>
          </a:ln>
        </p:spPr>
      </p:pic>
      <p:sp>
        <p:nvSpPr>
          <p:cNvPr id="3" name="Rectangle 2"/>
          <p:cNvSpPr/>
          <p:nvPr/>
        </p:nvSpPr>
        <p:spPr>
          <a:xfrm>
            <a:off x="-1" y="5858688"/>
            <a:ext cx="9180513" cy="830997"/>
          </a:xfrm>
          <a:prstGeom prst="rect">
            <a:avLst/>
          </a:prstGeom>
          <a:solidFill>
            <a:schemeClr val="bg1"/>
          </a:solidFill>
        </p:spPr>
        <p:txBody>
          <a:bodyPr wrap="square">
            <a:spAutoFit/>
          </a:bodyPr>
          <a:lstStyle/>
          <a:p>
            <a:r>
              <a:rPr lang="fr-FR" sz="1600" dirty="0" smtClean="0">
                <a:latin typeface="Calibri" panose="020F0502020204030204" pitchFamily="34" charset="0"/>
                <a:ea typeface="Calibri" panose="020F0502020204030204" pitchFamily="34" charset="0"/>
                <a:cs typeface="Times New Roman" panose="02020603050405020304" pitchFamily="18" charset="0"/>
              </a:rPr>
              <a:t/>
            </a:r>
            <a:br>
              <a:rPr lang="fr-FR" sz="1600" dirty="0" smtClean="0">
                <a:latin typeface="Calibri" panose="020F0502020204030204" pitchFamily="34" charset="0"/>
                <a:ea typeface="Calibri" panose="020F0502020204030204" pitchFamily="34" charset="0"/>
                <a:cs typeface="Times New Roman" panose="02020603050405020304" pitchFamily="18" charset="0"/>
              </a:rPr>
            </a:br>
            <a:r>
              <a:rPr lang="fr-FR" sz="1600" dirty="0" smtClean="0">
                <a:latin typeface="Calibri" panose="020F0502020204030204" pitchFamily="34" charset="0"/>
                <a:ea typeface="Calibri" panose="020F0502020204030204" pitchFamily="34" charset="0"/>
                <a:cs typeface="Times New Roman" panose="02020603050405020304" pitchFamily="18" charset="0"/>
              </a:rPr>
              <a:t>Source</a:t>
            </a:r>
            <a:r>
              <a:rPr lang="fr-FR" sz="1600" dirty="0">
                <a:latin typeface="Calibri" panose="020F0502020204030204" pitchFamily="34" charset="0"/>
                <a:ea typeface="Calibri" panose="020F0502020204030204" pitchFamily="34" charset="0"/>
                <a:cs typeface="Times New Roman" panose="02020603050405020304" pitchFamily="18" charset="0"/>
              </a:rPr>
              <a:t> : </a:t>
            </a:r>
            <a:r>
              <a:rPr lang="fr-FR" sz="1600" dirty="0" smtClean="0">
                <a:latin typeface="Calibri" panose="020F0502020204030204" pitchFamily="34" charset="0"/>
                <a:ea typeface="Calibri" panose="020F0502020204030204" pitchFamily="34" charset="0"/>
                <a:cs typeface="Times New Roman" panose="02020603050405020304" pitchFamily="18" charset="0"/>
              </a:rPr>
              <a:t>Site de l’APF.</a:t>
            </a:r>
            <a:br>
              <a:rPr lang="fr-FR" sz="1600" dirty="0" smtClean="0">
                <a:latin typeface="Calibri" panose="020F0502020204030204" pitchFamily="34" charset="0"/>
                <a:ea typeface="Calibri" panose="020F0502020204030204" pitchFamily="34" charset="0"/>
                <a:cs typeface="Times New Roman" panose="02020603050405020304" pitchFamily="18" charset="0"/>
              </a:rPr>
            </a:br>
            <a:endParaRPr lang="en-US" sz="1600" dirty="0"/>
          </a:p>
        </p:txBody>
      </p:sp>
      <p:pic>
        <p:nvPicPr>
          <p:cNvPr id="15" name="Picture 14"/>
          <p:cNvPicPr/>
          <p:nvPr/>
        </p:nvPicPr>
        <p:blipFill>
          <a:blip r:embed="rId5"/>
          <a:stretch>
            <a:fillRect/>
          </a:stretch>
        </p:blipFill>
        <p:spPr>
          <a:xfrm>
            <a:off x="-1" y="722313"/>
            <a:ext cx="9174721" cy="5381624"/>
          </a:xfrm>
          <a:prstGeom prst="rect">
            <a:avLst/>
          </a:prstGeom>
        </p:spPr>
      </p:pic>
      <p:sp>
        <p:nvSpPr>
          <p:cNvPr id="16" name="Rectangle 15"/>
          <p:cNvSpPr/>
          <p:nvPr/>
        </p:nvSpPr>
        <p:spPr>
          <a:xfrm>
            <a:off x="-1" y="404664"/>
            <a:ext cx="8748713" cy="369332"/>
          </a:xfrm>
          <a:prstGeom prst="rect">
            <a:avLst/>
          </a:prstGeom>
          <a:solidFill>
            <a:schemeClr val="bg1"/>
          </a:solidFill>
        </p:spPr>
        <p:txBody>
          <a:bodyPr wrap="square">
            <a:spAutoFit/>
          </a:bodyPr>
          <a:lstStyle/>
          <a:p>
            <a:endParaRPr lang="en-US" sz="1800" dirty="0"/>
          </a:p>
        </p:txBody>
      </p:sp>
    </p:spTree>
    <p:extLst>
      <p:ext uri="{BB962C8B-B14F-4D97-AF65-F5344CB8AC3E}">
        <p14:creationId xmlns:p14="http://schemas.microsoft.com/office/powerpoint/2010/main" val="2236696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indent="0" eaLnBrk="1" hangingPunct="1"/>
            <a:endParaRPr lang="en-US" altLang="en-US" smtClean="0"/>
          </a:p>
        </p:txBody>
      </p:sp>
      <p:sp>
        <p:nvSpPr>
          <p:cNvPr id="8195" name="Content Placeholder 2"/>
          <p:cNvSpPr>
            <a:spLocks noGrp="1"/>
          </p:cNvSpPr>
          <p:nvPr>
            <p:ph idx="1"/>
          </p:nvPr>
        </p:nvSpPr>
        <p:spPr/>
        <p:txBody>
          <a:bodyPr/>
          <a:lstStyle/>
          <a:p>
            <a:pPr eaLnBrk="1" hangingPunct="1"/>
            <a:endParaRPr lang="en-US" altLang="en-US" smtClean="0"/>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2225"/>
            <a:ext cx="9144000" cy="5376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8197" name="TextBox 3"/>
          <p:cNvSpPr txBox="1">
            <a:spLocks noChangeArrowheads="1"/>
          </p:cNvSpPr>
          <p:nvPr/>
        </p:nvSpPr>
        <p:spPr bwMode="auto">
          <a:xfrm>
            <a:off x="1042988" y="3068638"/>
            <a:ext cx="75612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FontTx/>
              <a:buNone/>
            </a:pPr>
            <a:r>
              <a:rPr lang="fr-BE" altLang="en-US" sz="4000" b="1" i="0">
                <a:solidFill>
                  <a:srgbClr val="FFFF00"/>
                </a:solidFill>
              </a:rPr>
              <a:t>The European Union</a:t>
            </a:r>
            <a:endParaRPr lang="en-GB" altLang="en-US" sz="4000" b="1" i="0">
              <a:solidFill>
                <a:srgbClr val="FFFF00"/>
              </a:solidFill>
            </a:endParaRPr>
          </a:p>
        </p:txBody>
      </p:sp>
      <p:sp>
        <p:nvSpPr>
          <p:cNvPr id="8199" name="Rectangle 3"/>
          <p:cNvSpPr>
            <a:spLocks noChangeArrowheads="1"/>
          </p:cNvSpPr>
          <p:nvPr/>
        </p:nvSpPr>
        <p:spPr bwMode="auto">
          <a:xfrm>
            <a:off x="2124075" y="260350"/>
            <a:ext cx="23352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lang="en-US" altLang="en-US" b="1" i="0"/>
              <a:t>Population </a:t>
            </a:r>
          </a:p>
          <a:p>
            <a:pPr eaLnBrk="1" hangingPunct="1">
              <a:spcBef>
                <a:spcPct val="0"/>
              </a:spcBef>
              <a:buClrTx/>
              <a:buFontTx/>
              <a:buNone/>
            </a:pPr>
            <a:r>
              <a:rPr lang="en-US" altLang="en-US" b="1" i="0"/>
              <a:t>constraints  </a:t>
            </a:r>
          </a:p>
        </p:txBody>
      </p:sp>
      <p:sp>
        <p:nvSpPr>
          <p:cNvPr id="8201" name="Rectangle 4"/>
          <p:cNvSpPr>
            <a:spLocks noChangeArrowheads="1"/>
          </p:cNvSpPr>
          <p:nvPr/>
        </p:nvSpPr>
        <p:spPr bwMode="auto">
          <a:xfrm>
            <a:off x="6484938" y="260350"/>
            <a:ext cx="966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lang="fr-BE" altLang="en-US" i="0">
                <a:solidFill>
                  <a:schemeClr val="tx1"/>
                </a:solidFill>
              </a:rPr>
              <a:t>2050</a:t>
            </a:r>
            <a:endParaRPr lang="en-US" altLang="en-US" i="0"/>
          </a:p>
        </p:txBody>
      </p:sp>
      <p:pic>
        <p:nvPicPr>
          <p:cNvPr id="4" name="Picture 3"/>
          <p:cNvPicPr>
            <a:picLocks noChangeAspect="1"/>
          </p:cNvPicPr>
          <p:nvPr/>
        </p:nvPicPr>
        <p:blipFill>
          <a:blip r:embed="rId3"/>
          <a:stretch>
            <a:fillRect/>
          </a:stretch>
        </p:blipFill>
        <p:spPr>
          <a:xfrm>
            <a:off x="0" y="384122"/>
            <a:ext cx="9174721" cy="6284966"/>
          </a:xfrm>
          <a:prstGeom prst="rect">
            <a:avLst/>
          </a:prstGeom>
        </p:spPr>
      </p:pic>
      <p:sp>
        <p:nvSpPr>
          <p:cNvPr id="5" name="Rectangle 4"/>
          <p:cNvSpPr/>
          <p:nvPr/>
        </p:nvSpPr>
        <p:spPr>
          <a:xfrm>
            <a:off x="54941" y="-31703"/>
            <a:ext cx="9119780" cy="461665"/>
          </a:xfrm>
          <a:prstGeom prst="rect">
            <a:avLst/>
          </a:prstGeom>
        </p:spPr>
        <p:txBody>
          <a:bodyPr wrap="square">
            <a:spAutoFit/>
          </a:bodyPr>
          <a:lstStyle/>
          <a:p>
            <a:r>
              <a:rPr lang="fr-FR" altLang="en-US" sz="2400" dirty="0">
                <a:solidFill>
                  <a:schemeClr val="bg1"/>
                </a:solidFill>
              </a:rPr>
              <a:t>La francophonie est </a:t>
            </a:r>
            <a:r>
              <a:rPr lang="fr-FR" altLang="en-US" sz="2400" dirty="0" smtClean="0">
                <a:solidFill>
                  <a:schemeClr val="bg1"/>
                </a:solidFill>
              </a:rPr>
              <a:t>sur tous les continents et océans</a:t>
            </a:r>
            <a:endParaRPr lang="en-US" sz="2400" dirty="0">
              <a:solidFill>
                <a:schemeClr val="bg1"/>
              </a:solidFill>
            </a:endParaRPr>
          </a:p>
        </p:txBody>
      </p:sp>
      <p:sp>
        <p:nvSpPr>
          <p:cNvPr id="6" name="Rectangle 5"/>
          <p:cNvSpPr/>
          <p:nvPr/>
        </p:nvSpPr>
        <p:spPr>
          <a:xfrm>
            <a:off x="-1" y="404664"/>
            <a:ext cx="8748713" cy="369332"/>
          </a:xfrm>
          <a:prstGeom prst="rect">
            <a:avLst/>
          </a:prstGeom>
          <a:solidFill>
            <a:schemeClr val="bg1"/>
          </a:solidFill>
        </p:spPr>
        <p:txBody>
          <a:bodyPr wrap="square">
            <a:spAutoFit/>
          </a:bodyPr>
          <a:lstStyle/>
          <a:p>
            <a:r>
              <a:rPr lang="fr-FR" altLang="en-US" sz="1800" dirty="0" smtClean="0">
                <a:solidFill>
                  <a:schemeClr val="tx1"/>
                </a:solidFill>
              </a:rPr>
              <a:t>Présence </a:t>
            </a:r>
            <a:r>
              <a:rPr lang="fr-FR" altLang="en-US" sz="1800" dirty="0">
                <a:solidFill>
                  <a:schemeClr val="tx1"/>
                </a:solidFill>
              </a:rPr>
              <a:t>francophone (pourcentage tweets émis en français </a:t>
            </a:r>
            <a:r>
              <a:rPr lang="fr-FR" altLang="en-US" sz="1800" dirty="0" smtClean="0">
                <a:solidFill>
                  <a:schemeClr val="tx1"/>
                </a:solidFill>
              </a:rPr>
              <a:t>par pays</a:t>
            </a:r>
            <a:r>
              <a:rPr lang="fr-FR" altLang="en-US" sz="1800" dirty="0">
                <a:solidFill>
                  <a:schemeClr val="tx1"/>
                </a:solidFill>
              </a:rPr>
              <a:t>)  </a:t>
            </a:r>
            <a:endParaRPr lang="en-US" sz="1800" dirty="0"/>
          </a:p>
        </p:txBody>
      </p:sp>
      <p:sp>
        <p:nvSpPr>
          <p:cNvPr id="11" name="TextBox 6"/>
          <p:cNvSpPr txBox="1">
            <a:spLocks noChangeArrowheads="1"/>
          </p:cNvSpPr>
          <p:nvPr/>
        </p:nvSpPr>
        <p:spPr bwMode="auto">
          <a:xfrm>
            <a:off x="8466138" y="6248400"/>
            <a:ext cx="282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fld id="{97AF6884-E962-47D2-AC77-EC458E4888A8}" type="slidenum">
              <a:rPr lang="fr-FR" altLang="en-US" sz="1200" i="0" smtClean="0"/>
              <a:pPr eaLnBrk="1" hangingPunct="1">
                <a:spcBef>
                  <a:spcPct val="0"/>
                </a:spcBef>
                <a:buClrTx/>
                <a:buFontTx/>
                <a:buNone/>
              </a:pPr>
              <a:t>4</a:t>
            </a:fld>
            <a:endParaRPr lang="fr-FR" altLang="en-US" sz="1200" i="0" dirty="0"/>
          </a:p>
        </p:txBody>
      </p:sp>
      <p:sp>
        <p:nvSpPr>
          <p:cNvPr id="2" name="Rectangle 1"/>
          <p:cNvSpPr/>
          <p:nvPr/>
        </p:nvSpPr>
        <p:spPr>
          <a:xfrm>
            <a:off x="792088" y="1342509"/>
            <a:ext cx="4572000" cy="646331"/>
          </a:xfrm>
          <a:prstGeom prst="rect">
            <a:avLst/>
          </a:prstGeom>
        </p:spPr>
        <p:txBody>
          <a:bodyPr>
            <a:spAutoFit/>
          </a:bodyPr>
          <a:lstStyle/>
          <a:p>
            <a:r>
              <a:rPr lang="fr-FR" altLang="en-US" sz="1800" dirty="0" smtClean="0">
                <a:solidFill>
                  <a:schemeClr val="tx1"/>
                </a:solidFill>
              </a:rPr>
              <a:t>Un milliard de francophones </a:t>
            </a:r>
            <a:br>
              <a:rPr lang="fr-FR" altLang="en-US" sz="1800" dirty="0" smtClean="0">
                <a:solidFill>
                  <a:schemeClr val="tx1"/>
                </a:solidFill>
              </a:rPr>
            </a:br>
            <a:r>
              <a:rPr lang="fr-FR" altLang="en-US" sz="1800" dirty="0" smtClean="0">
                <a:solidFill>
                  <a:schemeClr val="tx1"/>
                </a:solidFill>
              </a:rPr>
              <a:t>avant 2050 ?</a:t>
            </a:r>
            <a:endParaRPr lang="en-US" sz="1800" dirty="0"/>
          </a:p>
        </p:txBody>
      </p:sp>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0" y="843047"/>
            <a:ext cx="9144000" cy="4962217"/>
          </a:xfrm>
          <a:prstGeom prst="rect">
            <a:avLst/>
          </a:prstGeom>
          <a:noFill/>
          <a:ln>
            <a:noFill/>
          </a:ln>
        </p:spPr>
      </p:pic>
      <p:sp>
        <p:nvSpPr>
          <p:cNvPr id="3" name="Rectangle 2"/>
          <p:cNvSpPr/>
          <p:nvPr/>
        </p:nvSpPr>
        <p:spPr>
          <a:xfrm>
            <a:off x="-1" y="5858688"/>
            <a:ext cx="9180513" cy="830997"/>
          </a:xfrm>
          <a:prstGeom prst="rect">
            <a:avLst/>
          </a:prstGeom>
          <a:solidFill>
            <a:schemeClr val="bg1"/>
          </a:solidFill>
        </p:spPr>
        <p:txBody>
          <a:bodyPr wrap="square">
            <a:spAutoFit/>
          </a:bodyPr>
          <a:lstStyle/>
          <a:p>
            <a:r>
              <a:rPr lang="fr-FR" sz="1600" dirty="0" smtClean="0">
                <a:latin typeface="Calibri" panose="020F0502020204030204" pitchFamily="34" charset="0"/>
                <a:ea typeface="Calibri" panose="020F0502020204030204" pitchFamily="34" charset="0"/>
                <a:cs typeface="Times New Roman" panose="02020603050405020304" pitchFamily="18" charset="0"/>
              </a:rPr>
              <a:t/>
            </a:r>
            <a:br>
              <a:rPr lang="fr-FR" sz="1600" dirty="0" smtClean="0">
                <a:latin typeface="Calibri" panose="020F0502020204030204" pitchFamily="34" charset="0"/>
                <a:ea typeface="Calibri" panose="020F0502020204030204" pitchFamily="34" charset="0"/>
                <a:cs typeface="Times New Roman" panose="02020603050405020304" pitchFamily="18" charset="0"/>
              </a:rPr>
            </a:br>
            <a:r>
              <a:rPr lang="fr-FR" sz="1600" dirty="0" smtClean="0">
                <a:latin typeface="Calibri" panose="020F0502020204030204" pitchFamily="34" charset="0"/>
                <a:ea typeface="Calibri" panose="020F0502020204030204" pitchFamily="34" charset="0"/>
                <a:cs typeface="Times New Roman" panose="02020603050405020304" pitchFamily="18" charset="0"/>
              </a:rPr>
              <a:t>Source</a:t>
            </a:r>
            <a:r>
              <a:rPr lang="fr-FR" sz="1600" dirty="0">
                <a:latin typeface="Calibri" panose="020F0502020204030204" pitchFamily="34" charset="0"/>
                <a:ea typeface="Calibri" panose="020F0502020204030204" pitchFamily="34" charset="0"/>
                <a:cs typeface="Times New Roman" panose="02020603050405020304" pitchFamily="18" charset="0"/>
              </a:rPr>
              <a:t> : Université du Luxembourg : analyse de 1 941 848 tweets émis entre le 1 et le 20 juin 2017</a:t>
            </a:r>
            <a:r>
              <a:rPr lang="fr-FR" sz="1600" dirty="0" smtClean="0">
                <a:latin typeface="Calibri" panose="020F0502020204030204" pitchFamily="34" charset="0"/>
                <a:ea typeface="Calibri" panose="020F0502020204030204" pitchFamily="34" charset="0"/>
                <a:cs typeface="Times New Roman" panose="02020603050405020304" pitchFamily="18" charset="0"/>
              </a:rPr>
              <a:t>.</a:t>
            </a:r>
            <a:br>
              <a:rPr lang="fr-FR" sz="1600" dirty="0" smtClean="0">
                <a:latin typeface="Calibri" panose="020F0502020204030204" pitchFamily="34" charset="0"/>
                <a:ea typeface="Calibri" panose="020F0502020204030204" pitchFamily="34" charset="0"/>
                <a:cs typeface="Times New Roman" panose="02020603050405020304" pitchFamily="18" charset="0"/>
              </a:rPr>
            </a:br>
            <a:endParaRPr lang="en-US" sz="1600" dirty="0"/>
          </a:p>
        </p:txBody>
      </p:sp>
    </p:spTree>
    <p:extLst>
      <p:ext uri="{BB962C8B-B14F-4D97-AF65-F5344CB8AC3E}">
        <p14:creationId xmlns:p14="http://schemas.microsoft.com/office/powerpoint/2010/main" val="2442564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indent="0" eaLnBrk="1" hangingPunct="1"/>
            <a:endParaRPr lang="en-US" altLang="en-US" smtClean="0"/>
          </a:p>
        </p:txBody>
      </p:sp>
      <p:sp>
        <p:nvSpPr>
          <p:cNvPr id="8195" name="Content Placeholder 2"/>
          <p:cNvSpPr>
            <a:spLocks noGrp="1"/>
          </p:cNvSpPr>
          <p:nvPr>
            <p:ph idx="1"/>
          </p:nvPr>
        </p:nvSpPr>
        <p:spPr/>
        <p:txBody>
          <a:bodyPr/>
          <a:lstStyle/>
          <a:p>
            <a:pPr eaLnBrk="1" hangingPunct="1"/>
            <a:endParaRPr lang="en-US" altLang="en-US" smtClean="0"/>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2225"/>
            <a:ext cx="9144000" cy="5376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8197" name="TextBox 3"/>
          <p:cNvSpPr txBox="1">
            <a:spLocks noChangeArrowheads="1"/>
          </p:cNvSpPr>
          <p:nvPr/>
        </p:nvSpPr>
        <p:spPr bwMode="auto">
          <a:xfrm>
            <a:off x="1042988" y="3068638"/>
            <a:ext cx="75612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FontTx/>
              <a:buNone/>
            </a:pPr>
            <a:r>
              <a:rPr lang="fr-BE" altLang="en-US" sz="4000" b="1" i="0">
                <a:solidFill>
                  <a:srgbClr val="FFFF00"/>
                </a:solidFill>
              </a:rPr>
              <a:t>The European Union</a:t>
            </a:r>
            <a:endParaRPr lang="en-GB" altLang="en-US" sz="4000" b="1" i="0">
              <a:solidFill>
                <a:srgbClr val="FFFF00"/>
              </a:solidFill>
            </a:endParaRPr>
          </a:p>
        </p:txBody>
      </p:sp>
      <p:sp>
        <p:nvSpPr>
          <p:cNvPr id="8199" name="Rectangle 3"/>
          <p:cNvSpPr>
            <a:spLocks noChangeArrowheads="1"/>
          </p:cNvSpPr>
          <p:nvPr/>
        </p:nvSpPr>
        <p:spPr bwMode="auto">
          <a:xfrm>
            <a:off x="2124075" y="260350"/>
            <a:ext cx="23352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lang="en-US" altLang="en-US" b="1" i="0"/>
              <a:t>Population </a:t>
            </a:r>
          </a:p>
          <a:p>
            <a:pPr eaLnBrk="1" hangingPunct="1">
              <a:spcBef>
                <a:spcPct val="0"/>
              </a:spcBef>
              <a:buClrTx/>
              <a:buFontTx/>
              <a:buNone/>
            </a:pPr>
            <a:r>
              <a:rPr lang="en-US" altLang="en-US" b="1" i="0"/>
              <a:t>constraints  </a:t>
            </a:r>
          </a:p>
        </p:txBody>
      </p:sp>
      <p:sp>
        <p:nvSpPr>
          <p:cNvPr id="8201" name="Rectangle 4"/>
          <p:cNvSpPr>
            <a:spLocks noChangeArrowheads="1"/>
          </p:cNvSpPr>
          <p:nvPr/>
        </p:nvSpPr>
        <p:spPr bwMode="auto">
          <a:xfrm>
            <a:off x="6484938" y="260350"/>
            <a:ext cx="966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lang="fr-BE" altLang="en-US" i="0">
                <a:solidFill>
                  <a:schemeClr val="tx1"/>
                </a:solidFill>
              </a:rPr>
              <a:t>2050</a:t>
            </a:r>
            <a:endParaRPr lang="en-US" altLang="en-US" i="0"/>
          </a:p>
        </p:txBody>
      </p:sp>
      <p:pic>
        <p:nvPicPr>
          <p:cNvPr id="4" name="Picture 3"/>
          <p:cNvPicPr>
            <a:picLocks noChangeAspect="1"/>
          </p:cNvPicPr>
          <p:nvPr/>
        </p:nvPicPr>
        <p:blipFill>
          <a:blip r:embed="rId3"/>
          <a:stretch>
            <a:fillRect/>
          </a:stretch>
        </p:blipFill>
        <p:spPr>
          <a:xfrm>
            <a:off x="0" y="384122"/>
            <a:ext cx="9174721" cy="6284966"/>
          </a:xfrm>
          <a:prstGeom prst="rect">
            <a:avLst/>
          </a:prstGeom>
        </p:spPr>
      </p:pic>
      <p:sp>
        <p:nvSpPr>
          <p:cNvPr id="5" name="Rectangle 4"/>
          <p:cNvSpPr/>
          <p:nvPr/>
        </p:nvSpPr>
        <p:spPr>
          <a:xfrm>
            <a:off x="54941" y="-31703"/>
            <a:ext cx="9119780" cy="461665"/>
          </a:xfrm>
          <a:prstGeom prst="rect">
            <a:avLst/>
          </a:prstGeom>
        </p:spPr>
        <p:txBody>
          <a:bodyPr wrap="square">
            <a:spAutoFit/>
          </a:bodyPr>
          <a:lstStyle/>
          <a:p>
            <a:r>
              <a:rPr lang="fr-FR" altLang="en-US" sz="2400" dirty="0">
                <a:solidFill>
                  <a:schemeClr val="bg1"/>
                </a:solidFill>
              </a:rPr>
              <a:t>La francophonie est de </a:t>
            </a:r>
            <a:r>
              <a:rPr lang="fr-FR" altLang="en-US" sz="2400" dirty="0" smtClean="0">
                <a:solidFill>
                  <a:schemeClr val="bg1"/>
                </a:solidFill>
              </a:rPr>
              <a:t>retour au </a:t>
            </a:r>
            <a:r>
              <a:rPr lang="fr-FR" altLang="en-US" sz="2400" dirty="0">
                <a:solidFill>
                  <a:schemeClr val="bg1"/>
                </a:solidFill>
              </a:rPr>
              <a:t>XXI</a:t>
            </a:r>
            <a:r>
              <a:rPr lang="fr-FR" altLang="en-US" sz="2400" baseline="30000" dirty="0">
                <a:solidFill>
                  <a:schemeClr val="bg1"/>
                </a:solidFill>
              </a:rPr>
              <a:t>e</a:t>
            </a:r>
            <a:r>
              <a:rPr lang="fr-FR" altLang="en-US" sz="2400" dirty="0">
                <a:solidFill>
                  <a:schemeClr val="bg1"/>
                </a:solidFill>
              </a:rPr>
              <a:t> </a:t>
            </a:r>
            <a:r>
              <a:rPr lang="fr-FR" altLang="en-US" sz="2400" dirty="0" smtClean="0">
                <a:solidFill>
                  <a:schemeClr val="bg1"/>
                </a:solidFill>
              </a:rPr>
              <a:t>siècle</a:t>
            </a:r>
            <a:endParaRPr lang="en-US" sz="2400" dirty="0">
              <a:solidFill>
                <a:schemeClr val="bg1"/>
              </a:solidFill>
            </a:endParaRPr>
          </a:p>
        </p:txBody>
      </p:sp>
      <p:sp>
        <p:nvSpPr>
          <p:cNvPr id="6" name="Rectangle 5"/>
          <p:cNvSpPr/>
          <p:nvPr/>
        </p:nvSpPr>
        <p:spPr>
          <a:xfrm>
            <a:off x="0" y="404664"/>
            <a:ext cx="7443788" cy="369332"/>
          </a:xfrm>
          <a:prstGeom prst="rect">
            <a:avLst/>
          </a:prstGeom>
          <a:solidFill>
            <a:schemeClr val="bg1"/>
          </a:solidFill>
        </p:spPr>
        <p:txBody>
          <a:bodyPr wrap="square">
            <a:spAutoFit/>
          </a:bodyPr>
          <a:lstStyle/>
          <a:p>
            <a:r>
              <a:rPr lang="fr-FR" altLang="en-US" sz="1800" dirty="0" smtClean="0">
                <a:solidFill>
                  <a:schemeClr val="tx1"/>
                </a:solidFill>
              </a:rPr>
              <a:t>Pourcentage </a:t>
            </a:r>
            <a:r>
              <a:rPr lang="fr-FR" altLang="en-US" sz="1800" dirty="0">
                <a:solidFill>
                  <a:schemeClr val="tx1"/>
                </a:solidFill>
              </a:rPr>
              <a:t>de la population mondiale dans </a:t>
            </a:r>
            <a:r>
              <a:rPr lang="fr-FR" altLang="en-US" sz="1800" dirty="0" smtClean="0">
                <a:solidFill>
                  <a:schemeClr val="tx1"/>
                </a:solidFill>
              </a:rPr>
              <a:t>les pays APF </a:t>
            </a:r>
            <a:endParaRPr lang="en-US" sz="1800" dirty="0"/>
          </a:p>
        </p:txBody>
      </p:sp>
      <p:sp>
        <p:nvSpPr>
          <p:cNvPr id="11" name="TextBox 6"/>
          <p:cNvSpPr txBox="1">
            <a:spLocks noChangeArrowheads="1"/>
          </p:cNvSpPr>
          <p:nvPr/>
        </p:nvSpPr>
        <p:spPr bwMode="auto">
          <a:xfrm>
            <a:off x="8466138" y="6248400"/>
            <a:ext cx="282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fld id="{97AF6884-E962-47D2-AC77-EC458E4888A8}" type="slidenum">
              <a:rPr lang="fr-FR" altLang="en-US" sz="1200" i="0" smtClean="0"/>
              <a:pPr eaLnBrk="1" hangingPunct="1">
                <a:spcBef>
                  <a:spcPct val="0"/>
                </a:spcBef>
                <a:buClrTx/>
                <a:buFontTx/>
                <a:buNone/>
              </a:pPr>
              <a:t>5</a:t>
            </a:fld>
            <a:endParaRPr lang="fr-FR" altLang="en-US" sz="1200" i="0" dirty="0"/>
          </a:p>
        </p:txBody>
      </p:sp>
      <p:sp>
        <p:nvSpPr>
          <p:cNvPr id="2" name="Rectangle 1"/>
          <p:cNvSpPr/>
          <p:nvPr/>
        </p:nvSpPr>
        <p:spPr>
          <a:xfrm>
            <a:off x="792088" y="1342509"/>
            <a:ext cx="4572000" cy="646331"/>
          </a:xfrm>
          <a:prstGeom prst="rect">
            <a:avLst/>
          </a:prstGeom>
        </p:spPr>
        <p:txBody>
          <a:bodyPr>
            <a:spAutoFit/>
          </a:bodyPr>
          <a:lstStyle/>
          <a:p>
            <a:r>
              <a:rPr lang="fr-FR" altLang="en-US" sz="1800" dirty="0" smtClean="0">
                <a:solidFill>
                  <a:schemeClr val="tx1"/>
                </a:solidFill>
              </a:rPr>
              <a:t>Un milliard de francophones </a:t>
            </a:r>
            <a:br>
              <a:rPr lang="fr-FR" altLang="en-US" sz="1800" dirty="0" smtClean="0">
                <a:solidFill>
                  <a:schemeClr val="tx1"/>
                </a:solidFill>
              </a:rPr>
            </a:br>
            <a:r>
              <a:rPr lang="fr-FR" altLang="en-US" sz="1800" dirty="0" smtClean="0">
                <a:solidFill>
                  <a:schemeClr val="tx1"/>
                </a:solidFill>
              </a:rPr>
              <a:t>avant 2050 ?</a:t>
            </a:r>
            <a:endParaRPr lang="en-US"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476375" y="1340768"/>
            <a:ext cx="118808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58775" algn="l" rtl="0" eaLnBrk="0" fontAlgn="base" hangingPunct="0">
              <a:spcBef>
                <a:spcPct val="0"/>
              </a:spcBef>
              <a:spcAft>
                <a:spcPct val="0"/>
              </a:spcAft>
              <a:defRPr sz="3000" b="1">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eaLnBrk="1" hangingPunct="1">
              <a:defRPr/>
            </a:pPr>
            <a:r>
              <a:rPr lang="fr-FR" altLang="en-US" kern="0" dirty="0" smtClean="0">
                <a:ea typeface="Verdana" pitchFamily="34" charset="0"/>
                <a:cs typeface="Verdana" pitchFamily="34" charset="0"/>
              </a:rPr>
              <a:t>Encadré: le modèle Tendances Globales</a:t>
            </a:r>
          </a:p>
        </p:txBody>
      </p:sp>
      <p:sp>
        <p:nvSpPr>
          <p:cNvPr id="4099" name="Rectangle 4"/>
          <p:cNvSpPr>
            <a:spLocks noChangeArrowheads="1"/>
          </p:cNvSpPr>
          <p:nvPr/>
        </p:nvSpPr>
        <p:spPr bwMode="auto">
          <a:xfrm>
            <a:off x="512314" y="2276872"/>
            <a:ext cx="8250835" cy="4629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indent="0" eaLnBrk="1" hangingPunct="1">
              <a:buClrTx/>
              <a:buNone/>
            </a:pPr>
            <a:r>
              <a:rPr lang="fr-FR" altLang="en-US" sz="2000" i="0" dirty="0" smtClean="0">
                <a:solidFill>
                  <a:schemeClr val="tx1"/>
                </a:solidFill>
              </a:rPr>
              <a:t>Comment avons-nous fait? </a:t>
            </a:r>
          </a:p>
          <a:p>
            <a:pPr eaLnBrk="1" hangingPunct="1">
              <a:buClrTx/>
            </a:pPr>
            <a:r>
              <a:rPr lang="fr-FR" altLang="en-US" sz="1600" i="0" dirty="0" smtClean="0">
                <a:solidFill>
                  <a:schemeClr val="tx1"/>
                </a:solidFill>
              </a:rPr>
              <a:t>Convergence d’un ensemble de modèles mondiaux </a:t>
            </a:r>
            <a:r>
              <a:rPr lang="fr-FR" altLang="en-US" sz="1600" i="0" dirty="0">
                <a:solidFill>
                  <a:schemeClr val="tx1"/>
                </a:solidFill>
              </a:rPr>
              <a:t/>
            </a:r>
            <a:br>
              <a:rPr lang="fr-FR" altLang="en-US" sz="1600" i="0" dirty="0">
                <a:solidFill>
                  <a:schemeClr val="tx1"/>
                </a:solidFill>
              </a:rPr>
            </a:br>
            <a:r>
              <a:rPr lang="fr-FR" altLang="en-US" sz="1600" i="0" dirty="0" smtClean="0">
                <a:solidFill>
                  <a:schemeClr val="tx1"/>
                </a:solidFill>
              </a:rPr>
              <a:t>rétrospectifs et prospectifs 1980-2050 </a:t>
            </a:r>
          </a:p>
          <a:p>
            <a:pPr eaLnBrk="1" hangingPunct="1">
              <a:buClrTx/>
            </a:pPr>
            <a:r>
              <a:rPr lang="fr-FR" altLang="en-US" sz="1600" i="0" dirty="0" smtClean="0">
                <a:solidFill>
                  <a:schemeClr val="tx1"/>
                </a:solidFill>
              </a:rPr>
              <a:t>Par pays et par génération</a:t>
            </a:r>
          </a:p>
          <a:p>
            <a:pPr eaLnBrk="1" hangingPunct="1">
              <a:buClrTx/>
            </a:pPr>
            <a:r>
              <a:rPr lang="fr-FR" altLang="en-US" sz="1600" i="0" dirty="0" smtClean="0">
                <a:solidFill>
                  <a:schemeClr val="tx1"/>
                </a:solidFill>
              </a:rPr>
              <a:t>Populations de l’ONU (prospective de la population mondiale)</a:t>
            </a:r>
          </a:p>
          <a:p>
            <a:pPr eaLnBrk="1" hangingPunct="1">
              <a:buClrTx/>
            </a:pPr>
            <a:r>
              <a:rPr lang="fr-FR" altLang="en-US" sz="1600" i="0" dirty="0" smtClean="0">
                <a:solidFill>
                  <a:schemeClr val="tx1"/>
                </a:solidFill>
              </a:rPr>
              <a:t>Niveaux d’éducation: IIASA</a:t>
            </a:r>
          </a:p>
          <a:p>
            <a:pPr eaLnBrk="1" hangingPunct="1">
              <a:buClrTx/>
            </a:pPr>
            <a:r>
              <a:rPr lang="fr-FR" altLang="en-US" sz="1600" i="0" dirty="0" smtClean="0">
                <a:solidFill>
                  <a:schemeClr val="tx1"/>
                </a:solidFill>
              </a:rPr>
              <a:t>Revenus (« Penn world tables » PWT &amp; CEPII) </a:t>
            </a:r>
          </a:p>
          <a:p>
            <a:pPr eaLnBrk="1" hangingPunct="1">
              <a:buClrTx/>
            </a:pPr>
            <a:r>
              <a:rPr lang="en-US" altLang="en-US" sz="1600" i="0" dirty="0">
                <a:solidFill>
                  <a:schemeClr val="tx1"/>
                </a:solidFill>
              </a:rPr>
              <a:t>« World Panel Income Distribution (LM-WPID) » </a:t>
            </a:r>
            <a:r>
              <a:rPr lang="en-US" altLang="en-US" sz="1600" i="0" dirty="0" smtClean="0">
                <a:solidFill>
                  <a:schemeClr val="tx1"/>
                </a:solidFill>
              </a:rPr>
              <a:t>/ World Bank</a:t>
            </a:r>
            <a:br>
              <a:rPr lang="en-US" altLang="en-US" sz="1600" i="0" dirty="0" smtClean="0">
                <a:solidFill>
                  <a:schemeClr val="tx1"/>
                </a:solidFill>
              </a:rPr>
            </a:br>
            <a:endParaRPr lang="fr-FR" altLang="en-US" sz="1400" i="0" dirty="0" smtClean="0">
              <a:solidFill>
                <a:schemeClr val="tx1"/>
              </a:solidFill>
            </a:endParaRPr>
          </a:p>
          <a:p>
            <a:pPr marL="0" indent="0" eaLnBrk="1" hangingPunct="1">
              <a:buClrTx/>
              <a:buNone/>
            </a:pPr>
            <a:r>
              <a:rPr lang="fr-FR" altLang="en-US" sz="1800" i="0" dirty="0" smtClean="0">
                <a:solidFill>
                  <a:schemeClr val="tx1"/>
                </a:solidFill>
              </a:rPr>
              <a:t>Scénario central 2015-2030 : </a:t>
            </a:r>
            <a:r>
              <a:rPr lang="fr-FR" altLang="en-US" sz="1800" i="0" dirty="0" err="1" smtClean="0">
                <a:solidFill>
                  <a:schemeClr val="tx1"/>
                </a:solidFill>
              </a:rPr>
              <a:t>Cepii+Onu</a:t>
            </a:r>
            <a:r>
              <a:rPr lang="fr-FR" altLang="en-US" sz="1800" i="0" dirty="0" smtClean="0">
                <a:solidFill>
                  <a:schemeClr val="tx1"/>
                </a:solidFill>
              </a:rPr>
              <a:t> (croissance mondiale= 2 %)</a:t>
            </a:r>
          </a:p>
          <a:p>
            <a:pPr marL="0" indent="0" eaLnBrk="1" hangingPunct="1">
              <a:buClrTx/>
              <a:buNone/>
            </a:pPr>
            <a:r>
              <a:rPr lang="fr-FR" altLang="en-US" sz="1800" i="0" dirty="0" smtClean="0">
                <a:solidFill>
                  <a:schemeClr val="tx1"/>
                </a:solidFill>
              </a:rPr>
              <a:t>Scénario optimiste</a:t>
            </a:r>
            <a:r>
              <a:rPr lang="fr-FR" altLang="en-US" sz="1800" i="0" dirty="0">
                <a:solidFill>
                  <a:schemeClr val="tx1"/>
                </a:solidFill>
              </a:rPr>
              <a:t> 2015-2030</a:t>
            </a:r>
            <a:r>
              <a:rPr lang="fr-FR" altLang="en-US" sz="1800" i="0" dirty="0" smtClean="0">
                <a:solidFill>
                  <a:schemeClr val="tx1"/>
                </a:solidFill>
              </a:rPr>
              <a:t> </a:t>
            </a:r>
            <a:r>
              <a:rPr lang="fr-FR" altLang="en-US" sz="1800" i="0" dirty="0">
                <a:solidFill>
                  <a:schemeClr val="tx1"/>
                </a:solidFill>
              </a:rPr>
              <a:t>: </a:t>
            </a:r>
            <a:r>
              <a:rPr lang="fr-FR" altLang="en-US" sz="1800" i="0" dirty="0" smtClean="0">
                <a:solidFill>
                  <a:schemeClr val="tx1"/>
                </a:solidFill>
              </a:rPr>
              <a:t>le PIB/</a:t>
            </a:r>
            <a:r>
              <a:rPr lang="fr-FR" altLang="en-US" sz="1800" i="0" dirty="0" err="1" smtClean="0">
                <a:solidFill>
                  <a:schemeClr val="tx1"/>
                </a:solidFill>
              </a:rPr>
              <a:t>hab</a:t>
            </a:r>
            <a:r>
              <a:rPr lang="fr-FR" altLang="en-US" sz="1800" i="0" dirty="0" smtClean="0">
                <a:solidFill>
                  <a:schemeClr val="tx1"/>
                </a:solidFill>
              </a:rPr>
              <a:t> des pays </a:t>
            </a:r>
            <a:br>
              <a:rPr lang="fr-FR" altLang="en-US" sz="1800" i="0" dirty="0" smtClean="0">
                <a:solidFill>
                  <a:schemeClr val="tx1"/>
                </a:solidFill>
              </a:rPr>
            </a:br>
            <a:r>
              <a:rPr lang="fr-FR" altLang="en-US" sz="1800" i="0" dirty="0" smtClean="0">
                <a:solidFill>
                  <a:schemeClr val="tx1"/>
                </a:solidFill>
              </a:rPr>
              <a:t>les plus fragiles croît à la moitié du rythme chinois 1980-2015 (5 %)</a:t>
            </a:r>
            <a:endParaRPr lang="fr-FR" altLang="en-US" sz="1800" i="0" dirty="0">
              <a:solidFill>
                <a:schemeClr val="tx1"/>
              </a:solidFill>
            </a:endParaRPr>
          </a:p>
          <a:p>
            <a:pPr marL="0" indent="0" eaLnBrk="1" hangingPunct="1">
              <a:buClrTx/>
              <a:buNone/>
            </a:pPr>
            <a:endParaRPr lang="fr-FR" altLang="en-US" sz="2000" i="0" dirty="0" smtClean="0">
              <a:solidFill>
                <a:schemeClr val="tx1"/>
              </a:solidFill>
            </a:endParaRPr>
          </a:p>
        </p:txBody>
      </p:sp>
      <p:pic>
        <p:nvPicPr>
          <p:cNvPr id="410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0313" y="6350"/>
            <a:ext cx="1665287" cy="1406525"/>
          </a:xfrm>
          <a:prstGeom prst="rect">
            <a:avLst/>
          </a:prstGeom>
          <a:noFill/>
          <a:ln>
            <a:solidFill>
              <a:schemeClr val="accent1"/>
            </a:solidFill>
          </a:ln>
          <a:extLst/>
        </p:spPr>
      </p:pic>
      <p:sp>
        <p:nvSpPr>
          <p:cNvPr id="4101" name="TextBox 6"/>
          <p:cNvSpPr txBox="1">
            <a:spLocks noChangeArrowheads="1"/>
          </p:cNvSpPr>
          <p:nvPr/>
        </p:nvSpPr>
        <p:spPr bwMode="auto">
          <a:xfrm>
            <a:off x="8480574" y="6386512"/>
            <a:ext cx="282575" cy="276225"/>
          </a:xfrm>
          <a:prstGeom prst="rect">
            <a:avLst/>
          </a:prstGeom>
          <a:noFill/>
          <a:ln>
            <a:noFill/>
          </a:ln>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fld id="{97AF6884-E962-47D2-AC77-EC458E4888A8}" type="slidenum">
              <a:rPr lang="fr-FR" altLang="en-US" sz="1200" i="0" smtClean="0"/>
              <a:pPr eaLnBrk="1" hangingPunct="1">
                <a:spcBef>
                  <a:spcPct val="0"/>
                </a:spcBef>
                <a:buClrTx/>
                <a:buFontTx/>
                <a:buNone/>
              </a:pPr>
              <a:t>6</a:t>
            </a:fld>
            <a:endParaRPr lang="fr-FR" altLang="en-US" sz="1200" i="0" dirty="0"/>
          </a:p>
        </p:txBody>
      </p:sp>
      <p:sp>
        <p:nvSpPr>
          <p:cNvPr id="2" name="Rectangle 1"/>
          <p:cNvSpPr/>
          <p:nvPr/>
        </p:nvSpPr>
        <p:spPr>
          <a:xfrm>
            <a:off x="885973" y="1916832"/>
            <a:ext cx="7704856" cy="584775"/>
          </a:xfrm>
          <a:prstGeom prst="rect">
            <a:avLst/>
          </a:prstGeom>
        </p:spPr>
        <p:txBody>
          <a:bodyPr wrap="square">
            <a:spAutoFit/>
          </a:bodyPr>
          <a:lstStyle/>
          <a:p>
            <a:r>
              <a:rPr lang="fr-FR" sz="1600" dirty="0">
                <a:latin typeface="Calibri" panose="020F0502020204030204" pitchFamily="34" charset="0"/>
                <a:ea typeface="Calibri" panose="020F0502020204030204" pitchFamily="34" charset="0"/>
                <a:cs typeface="Times New Roman" panose="02020603050405020304" pitchFamily="18" charset="0"/>
              </a:rPr>
              <a:t>« L’art de la prédiction est des plus difficiles, particulièrement lorsqu’il s’agit de l’avenir »</a:t>
            </a:r>
            <a:endParaRPr lang="en-US" sz="1600" dirty="0"/>
          </a:p>
          <a:p>
            <a:pPr algn="r"/>
            <a:r>
              <a:rPr lang="fr-FR" sz="1600" dirty="0" smtClean="0">
                <a:latin typeface="Calibri" panose="020F0502020204030204" pitchFamily="34" charset="0"/>
                <a:ea typeface="Calibri" panose="020F0502020204030204" pitchFamily="34" charset="0"/>
                <a:cs typeface="Times New Roman" panose="02020603050405020304" pitchFamily="18" charset="0"/>
              </a:rPr>
              <a:t>Niels </a:t>
            </a:r>
            <a:r>
              <a:rPr lang="fr-FR" sz="1600" dirty="0">
                <a:latin typeface="Calibri" panose="020F0502020204030204" pitchFamily="34" charset="0"/>
                <a:ea typeface="Calibri" panose="020F0502020204030204" pitchFamily="34" charset="0"/>
                <a:cs typeface="Times New Roman" panose="02020603050405020304" pitchFamily="18" charset="0"/>
              </a:rPr>
              <a:t>Bohr, le prix Nobel de </a:t>
            </a:r>
            <a:r>
              <a:rPr lang="fr-FR" sz="1600" dirty="0" smtClean="0">
                <a:latin typeface="Calibri" panose="020F0502020204030204" pitchFamily="34" charset="0"/>
                <a:ea typeface="Calibri" panose="020F0502020204030204" pitchFamily="34" charset="0"/>
                <a:cs typeface="Times New Roman" panose="02020603050405020304" pitchFamily="18" charset="0"/>
              </a:rPr>
              <a:t>Physique</a:t>
            </a:r>
            <a:endParaRPr lang="en-US" sz="1600" dirty="0"/>
          </a:p>
        </p:txBody>
      </p:sp>
      <p:sp>
        <p:nvSpPr>
          <p:cNvPr id="3" name="Rectangle 2"/>
          <p:cNvSpPr/>
          <p:nvPr/>
        </p:nvSpPr>
        <p:spPr bwMode="auto">
          <a:xfrm>
            <a:off x="251520" y="1196753"/>
            <a:ext cx="8712968" cy="5465984"/>
          </a:xfrm>
          <a:prstGeom prst="rect">
            <a:avLst/>
          </a:prstGeom>
          <a:noFill/>
          <a:ln>
            <a:solidFill>
              <a:schemeClr val="bg2"/>
            </a:solid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sp>
        <p:nvSpPr>
          <p:cNvPr id="4" name="Rectangle 3"/>
          <p:cNvSpPr/>
          <p:nvPr/>
        </p:nvSpPr>
        <p:spPr>
          <a:xfrm>
            <a:off x="393418" y="5949280"/>
            <a:ext cx="8571069" cy="830997"/>
          </a:xfrm>
          <a:prstGeom prst="rect">
            <a:avLst/>
          </a:prstGeom>
        </p:spPr>
        <p:txBody>
          <a:bodyPr wrap="square">
            <a:spAutoFit/>
          </a:bodyPr>
          <a:lstStyle/>
          <a:p>
            <a:r>
              <a:rPr lang="fr-FR" dirty="0" smtClean="0"/>
              <a:t>Voir le rapport </a:t>
            </a:r>
            <a:r>
              <a:rPr lang="fr-FR" dirty="0" err="1" smtClean="0"/>
              <a:t>L.Chauvel</a:t>
            </a:r>
            <a:r>
              <a:rPr lang="fr-FR" dirty="0" smtClean="0"/>
              <a:t> et al. 2017, « Sociétés </a:t>
            </a:r>
            <a:r>
              <a:rPr lang="fr-FR" dirty="0"/>
              <a:t>francophones dans le monde de 2050: </a:t>
            </a:r>
            <a:r>
              <a:rPr lang="fr-FR" dirty="0" smtClean="0"/>
              <a:t/>
            </a:r>
            <a:br>
              <a:rPr lang="fr-FR" dirty="0" smtClean="0"/>
            </a:br>
            <a:r>
              <a:rPr lang="fr-FR" dirty="0" smtClean="0"/>
              <a:t>une </a:t>
            </a:r>
            <a:r>
              <a:rPr lang="fr-FR" dirty="0"/>
              <a:t>génération de développement humain soutenable et l’Assemblée Parlementaire de la </a:t>
            </a:r>
            <a:r>
              <a:rPr lang="fr-FR" dirty="0" smtClean="0"/>
              <a:t>Francophonie », Université de Luxembourg, Chambre de députés.  </a:t>
            </a:r>
            <a:endParaRPr lang="fr-FR" dirty="0"/>
          </a:p>
          <a:p>
            <a:endParaRPr lang="fr-FR" dirty="0"/>
          </a:p>
        </p:txBody>
      </p:sp>
    </p:spTree>
    <p:extLst>
      <p:ext uri="{BB962C8B-B14F-4D97-AF65-F5344CB8AC3E}">
        <p14:creationId xmlns:p14="http://schemas.microsoft.com/office/powerpoint/2010/main" val="1799835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32573"/>
            <a:ext cx="9144000" cy="588115"/>
          </a:xfrm>
          <a:prstGeom prst="rect">
            <a:avLst/>
          </a:prstGeom>
          <a:solidFill>
            <a:schemeClr val="accent6">
              <a:lumMod val="60000"/>
              <a:lumOff val="40000"/>
            </a:scheme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sp>
        <p:nvSpPr>
          <p:cNvPr id="8194" name="Title 1"/>
          <p:cNvSpPr>
            <a:spLocks noGrp="1"/>
          </p:cNvSpPr>
          <p:nvPr>
            <p:ph type="title"/>
          </p:nvPr>
        </p:nvSpPr>
        <p:spPr/>
        <p:txBody>
          <a:bodyPr/>
          <a:lstStyle/>
          <a:p>
            <a:pPr indent="0" eaLnBrk="1" hangingPunct="1"/>
            <a:endParaRPr lang="en-US" altLang="en-US" smtClean="0"/>
          </a:p>
        </p:txBody>
      </p:sp>
      <p:sp>
        <p:nvSpPr>
          <p:cNvPr id="8195" name="Content Placeholder 2"/>
          <p:cNvSpPr>
            <a:spLocks noGrp="1"/>
          </p:cNvSpPr>
          <p:nvPr>
            <p:ph idx="1"/>
          </p:nvPr>
        </p:nvSpPr>
        <p:spPr/>
        <p:txBody>
          <a:bodyPr/>
          <a:lstStyle/>
          <a:p>
            <a:pPr eaLnBrk="1" hangingPunct="1"/>
            <a:endParaRPr lang="en-US" altLang="en-US" smtClean="0"/>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2225"/>
            <a:ext cx="9144000" cy="5376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8197" name="TextBox 3"/>
          <p:cNvSpPr txBox="1">
            <a:spLocks noChangeArrowheads="1"/>
          </p:cNvSpPr>
          <p:nvPr/>
        </p:nvSpPr>
        <p:spPr bwMode="auto">
          <a:xfrm>
            <a:off x="1042988" y="3068638"/>
            <a:ext cx="75612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FontTx/>
              <a:buNone/>
            </a:pPr>
            <a:r>
              <a:rPr lang="fr-BE" altLang="en-US" sz="4000" b="1" i="0">
                <a:solidFill>
                  <a:srgbClr val="FFFF00"/>
                </a:solidFill>
              </a:rPr>
              <a:t>The European Union</a:t>
            </a:r>
            <a:endParaRPr lang="en-GB" altLang="en-US" sz="4000" b="1" i="0">
              <a:solidFill>
                <a:srgbClr val="FFFF00"/>
              </a:solidFill>
            </a:endParaRPr>
          </a:p>
        </p:txBody>
      </p:sp>
      <p:pic>
        <p:nvPicPr>
          <p:cNvPr id="3" name="Picture 2"/>
          <p:cNvPicPr>
            <a:picLocks noChangeAspect="1"/>
          </p:cNvPicPr>
          <p:nvPr/>
        </p:nvPicPr>
        <p:blipFill>
          <a:blip r:embed="rId3"/>
          <a:stretch>
            <a:fillRect/>
          </a:stretch>
        </p:blipFill>
        <p:spPr>
          <a:xfrm>
            <a:off x="960438" y="1017779"/>
            <a:ext cx="6912628" cy="5731320"/>
          </a:xfrm>
          <a:prstGeom prst="rect">
            <a:avLst/>
          </a:prstGeom>
        </p:spPr>
      </p:pic>
      <p:sp>
        <p:nvSpPr>
          <p:cNvPr id="10" name="Rectangle 9"/>
          <p:cNvSpPr/>
          <p:nvPr/>
        </p:nvSpPr>
        <p:spPr>
          <a:xfrm>
            <a:off x="0" y="556412"/>
            <a:ext cx="9144000" cy="923330"/>
          </a:xfrm>
          <a:prstGeom prst="rect">
            <a:avLst/>
          </a:prstGeom>
          <a:solidFill>
            <a:schemeClr val="bg1"/>
          </a:solidFill>
        </p:spPr>
        <p:txBody>
          <a:bodyPr wrap="square">
            <a:spAutoFit/>
          </a:bodyPr>
          <a:lstStyle/>
          <a:p>
            <a:r>
              <a:rPr lang="fr-FR" sz="1800" dirty="0" smtClean="0"/>
              <a:t>La francophonie, fontaine de jouvence ?</a:t>
            </a:r>
          </a:p>
          <a:p>
            <a:r>
              <a:rPr lang="fr-FR" sz="1800" dirty="0" smtClean="0"/>
              <a:t>Pyramides </a:t>
            </a:r>
            <a:r>
              <a:rPr lang="fr-FR" sz="1800" dirty="0"/>
              <a:t>des âges comparées des populations des sociétés francophones (en rouge brique) et non-francophones (en bleu), </a:t>
            </a:r>
            <a:r>
              <a:rPr lang="fr-FR" sz="1800" dirty="0" smtClean="0"/>
              <a:t>1950-2050</a:t>
            </a:r>
            <a:endParaRPr lang="en-US" sz="1800" dirty="0"/>
          </a:p>
        </p:txBody>
      </p:sp>
      <p:sp>
        <p:nvSpPr>
          <p:cNvPr id="11" name="Rectangle 10"/>
          <p:cNvSpPr/>
          <p:nvPr/>
        </p:nvSpPr>
        <p:spPr>
          <a:xfrm>
            <a:off x="54941" y="-31703"/>
            <a:ext cx="9119780" cy="461665"/>
          </a:xfrm>
          <a:prstGeom prst="rect">
            <a:avLst/>
          </a:prstGeom>
        </p:spPr>
        <p:txBody>
          <a:bodyPr wrap="square">
            <a:spAutoFit/>
          </a:bodyPr>
          <a:lstStyle/>
          <a:p>
            <a:r>
              <a:rPr lang="fr-FR" altLang="en-US" sz="2400" dirty="0" smtClean="0">
                <a:solidFill>
                  <a:schemeClr val="bg1"/>
                </a:solidFill>
              </a:rPr>
              <a:t>Une dynamique démographique extraordinaire</a:t>
            </a:r>
            <a:endParaRPr lang="en-US" sz="2400" dirty="0">
              <a:solidFill>
                <a:schemeClr val="bg1"/>
              </a:solidFill>
            </a:endParaRPr>
          </a:p>
        </p:txBody>
      </p:sp>
      <p:sp>
        <p:nvSpPr>
          <p:cNvPr id="12" name="TextBox 6"/>
          <p:cNvSpPr txBox="1">
            <a:spLocks noChangeArrowheads="1"/>
          </p:cNvSpPr>
          <p:nvPr/>
        </p:nvSpPr>
        <p:spPr bwMode="auto">
          <a:xfrm>
            <a:off x="7452320" y="6507116"/>
            <a:ext cx="282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fld id="{97AF6884-E962-47D2-AC77-EC458E4888A8}" type="slidenum">
              <a:rPr lang="fr-FR" altLang="en-US" sz="1200" i="0" smtClean="0"/>
              <a:pPr eaLnBrk="1" hangingPunct="1">
                <a:spcBef>
                  <a:spcPct val="0"/>
                </a:spcBef>
                <a:buClrTx/>
                <a:buFontTx/>
                <a:buNone/>
              </a:pPr>
              <a:t>7</a:t>
            </a:fld>
            <a:endParaRPr lang="fr-FR" altLang="en-US" sz="1200" i="0" dirty="0"/>
          </a:p>
        </p:txBody>
      </p:sp>
    </p:spTree>
    <p:extLst>
      <p:ext uri="{BB962C8B-B14F-4D97-AF65-F5344CB8AC3E}">
        <p14:creationId xmlns:p14="http://schemas.microsoft.com/office/powerpoint/2010/main" val="1026558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0" y="32573"/>
            <a:ext cx="9144000" cy="588115"/>
          </a:xfrm>
          <a:prstGeom prst="rect">
            <a:avLst/>
          </a:prstGeom>
          <a:solidFill>
            <a:schemeClr val="accent6">
              <a:lumMod val="60000"/>
              <a:lumOff val="40000"/>
            </a:scheme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sp>
        <p:nvSpPr>
          <p:cNvPr id="8194" name="Title 1"/>
          <p:cNvSpPr>
            <a:spLocks noGrp="1"/>
          </p:cNvSpPr>
          <p:nvPr>
            <p:ph type="title"/>
          </p:nvPr>
        </p:nvSpPr>
        <p:spPr>
          <a:solidFill>
            <a:schemeClr val="bg1"/>
          </a:solidFill>
        </p:spPr>
        <p:txBody>
          <a:bodyPr/>
          <a:lstStyle/>
          <a:p>
            <a:pPr indent="0" eaLnBrk="1" hangingPunct="1"/>
            <a:endParaRPr lang="en-US" altLang="en-US" smtClean="0"/>
          </a:p>
        </p:txBody>
      </p:sp>
      <p:pic>
        <p:nvPicPr>
          <p:cNvPr id="5" name="espvie">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4874" y="1484784"/>
            <a:ext cx="9073209" cy="4536605"/>
          </a:xfrm>
        </p:spPr>
      </p:pic>
      <p:pic>
        <p:nvPicPr>
          <p:cNvPr id="819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92225"/>
            <a:ext cx="9144000" cy="5376863"/>
          </a:xfrm>
          <a:prstGeom prst="rect">
            <a:avLst/>
          </a:prstGeom>
          <a:solidFill>
            <a:schemeClr val="bg1"/>
          </a:solidFill>
          <a:ln>
            <a:noFill/>
          </a:ln>
          <a:extLst/>
        </p:spPr>
      </p:pic>
      <p:sp>
        <p:nvSpPr>
          <p:cNvPr id="8197" name="TextBox 3"/>
          <p:cNvSpPr txBox="1">
            <a:spLocks noChangeArrowheads="1"/>
          </p:cNvSpPr>
          <p:nvPr/>
        </p:nvSpPr>
        <p:spPr bwMode="auto">
          <a:xfrm>
            <a:off x="0" y="980728"/>
            <a:ext cx="9144000" cy="5632311"/>
          </a:xfrm>
          <a:prstGeom prst="rect">
            <a:avLst/>
          </a:prstGeom>
          <a:solidFill>
            <a:schemeClr val="bg1"/>
          </a:solidFill>
          <a:ln>
            <a:noFill/>
          </a:ln>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FontTx/>
              <a:buNone/>
            </a:pPr>
            <a:endParaRPr lang="fr-BE" altLang="en-US" sz="4000" b="1" i="0" dirty="0" smtClean="0">
              <a:solidFill>
                <a:srgbClr val="FFFF00"/>
              </a:solidFill>
            </a:endParaRPr>
          </a:p>
          <a:p>
            <a:pPr algn="ctr" eaLnBrk="1" hangingPunct="1">
              <a:spcBef>
                <a:spcPct val="0"/>
              </a:spcBef>
              <a:buClrTx/>
              <a:buFontTx/>
              <a:buNone/>
            </a:pPr>
            <a:endParaRPr lang="fr-BE" altLang="en-US" sz="4000" b="1" i="0" dirty="0">
              <a:solidFill>
                <a:srgbClr val="FFFF00"/>
              </a:solidFill>
            </a:endParaRPr>
          </a:p>
          <a:p>
            <a:pPr algn="ctr" eaLnBrk="1" hangingPunct="1">
              <a:spcBef>
                <a:spcPct val="0"/>
              </a:spcBef>
              <a:buClrTx/>
              <a:buFontTx/>
              <a:buNone/>
            </a:pPr>
            <a:endParaRPr lang="fr-BE" altLang="en-US" sz="4000" b="1" i="0" dirty="0" smtClean="0">
              <a:solidFill>
                <a:srgbClr val="FFFF00"/>
              </a:solidFill>
            </a:endParaRPr>
          </a:p>
          <a:p>
            <a:pPr algn="ctr" eaLnBrk="1" hangingPunct="1">
              <a:spcBef>
                <a:spcPct val="0"/>
              </a:spcBef>
              <a:buClrTx/>
              <a:buFontTx/>
              <a:buNone/>
            </a:pPr>
            <a:endParaRPr lang="fr-BE" altLang="en-US" sz="4000" b="1" i="0" dirty="0">
              <a:solidFill>
                <a:srgbClr val="FFFF00"/>
              </a:solidFill>
            </a:endParaRPr>
          </a:p>
          <a:p>
            <a:pPr algn="ctr" eaLnBrk="1" hangingPunct="1">
              <a:spcBef>
                <a:spcPct val="0"/>
              </a:spcBef>
              <a:buClrTx/>
              <a:buFontTx/>
              <a:buNone/>
            </a:pPr>
            <a:endParaRPr lang="fr-BE" altLang="en-US" sz="4000" b="1" i="0" dirty="0" smtClean="0">
              <a:solidFill>
                <a:srgbClr val="FFFF00"/>
              </a:solidFill>
            </a:endParaRPr>
          </a:p>
          <a:p>
            <a:pPr algn="ctr" eaLnBrk="1" hangingPunct="1">
              <a:spcBef>
                <a:spcPct val="0"/>
              </a:spcBef>
              <a:buClrTx/>
              <a:buFontTx/>
              <a:buNone/>
            </a:pPr>
            <a:endParaRPr lang="fr-BE" altLang="en-US" sz="4000" b="1" i="0" dirty="0">
              <a:solidFill>
                <a:srgbClr val="FFFF00"/>
              </a:solidFill>
            </a:endParaRPr>
          </a:p>
          <a:p>
            <a:pPr algn="ctr" eaLnBrk="1" hangingPunct="1">
              <a:spcBef>
                <a:spcPct val="0"/>
              </a:spcBef>
              <a:buClrTx/>
              <a:buFontTx/>
              <a:buNone/>
            </a:pPr>
            <a:endParaRPr lang="fr-BE" altLang="en-US" sz="4000" b="1" i="0" dirty="0" smtClean="0">
              <a:solidFill>
                <a:srgbClr val="FFFF00"/>
              </a:solidFill>
            </a:endParaRPr>
          </a:p>
          <a:p>
            <a:pPr algn="ctr" eaLnBrk="1" hangingPunct="1">
              <a:spcBef>
                <a:spcPct val="0"/>
              </a:spcBef>
              <a:buClrTx/>
              <a:buFontTx/>
              <a:buNone/>
            </a:pPr>
            <a:endParaRPr lang="fr-BE" altLang="en-US" sz="4000" b="1" i="0" dirty="0">
              <a:solidFill>
                <a:srgbClr val="FFFF00"/>
              </a:solidFill>
            </a:endParaRPr>
          </a:p>
          <a:p>
            <a:pPr algn="ctr" eaLnBrk="1" hangingPunct="1">
              <a:spcBef>
                <a:spcPct val="0"/>
              </a:spcBef>
              <a:buClrTx/>
              <a:buFontTx/>
              <a:buNone/>
            </a:pPr>
            <a:endParaRPr lang="fr-BE" altLang="en-US" sz="4000" b="1" i="0" dirty="0" smtClean="0">
              <a:solidFill>
                <a:srgbClr val="FFFF00"/>
              </a:solidFill>
            </a:endParaRPr>
          </a:p>
        </p:txBody>
      </p:sp>
      <p:sp>
        <p:nvSpPr>
          <p:cNvPr id="10" name="Rectangle 9"/>
          <p:cNvSpPr/>
          <p:nvPr/>
        </p:nvSpPr>
        <p:spPr>
          <a:xfrm>
            <a:off x="0" y="556412"/>
            <a:ext cx="9144000" cy="369332"/>
          </a:xfrm>
          <a:prstGeom prst="rect">
            <a:avLst/>
          </a:prstGeom>
          <a:solidFill>
            <a:schemeClr val="bg1"/>
          </a:solidFill>
        </p:spPr>
        <p:txBody>
          <a:bodyPr wrap="square">
            <a:spAutoFit/>
          </a:bodyPr>
          <a:lstStyle/>
          <a:p>
            <a:r>
              <a:rPr lang="fr-FR" sz="1800" dirty="0" smtClean="0"/>
              <a:t>Carte de l’espérance de vie, 1980-2050 (carte animée)</a:t>
            </a:r>
            <a:endParaRPr lang="en-US" sz="1800" dirty="0"/>
          </a:p>
        </p:txBody>
      </p:sp>
      <p:sp>
        <p:nvSpPr>
          <p:cNvPr id="11" name="Rectangle 10"/>
          <p:cNvSpPr/>
          <p:nvPr/>
        </p:nvSpPr>
        <p:spPr>
          <a:xfrm>
            <a:off x="54941" y="-31703"/>
            <a:ext cx="9119780" cy="461665"/>
          </a:xfrm>
          <a:prstGeom prst="rect">
            <a:avLst/>
          </a:prstGeom>
        </p:spPr>
        <p:txBody>
          <a:bodyPr wrap="square">
            <a:spAutoFit/>
          </a:bodyPr>
          <a:lstStyle/>
          <a:p>
            <a:r>
              <a:rPr lang="fr-FR" altLang="en-US" sz="2400" dirty="0">
                <a:solidFill>
                  <a:schemeClr val="bg1"/>
                </a:solidFill>
              </a:rPr>
              <a:t>Les perspectives d’avenir vers 2050</a:t>
            </a:r>
            <a:endParaRPr lang="en-US" sz="2400" dirty="0">
              <a:solidFill>
                <a:schemeClr val="bg1"/>
              </a:solidFill>
            </a:endParaRPr>
          </a:p>
        </p:txBody>
      </p:sp>
      <p:sp>
        <p:nvSpPr>
          <p:cNvPr id="3" name="Rectangle 2"/>
          <p:cNvSpPr/>
          <p:nvPr/>
        </p:nvSpPr>
        <p:spPr bwMode="auto">
          <a:xfrm>
            <a:off x="0" y="1092200"/>
            <a:ext cx="9144000" cy="557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pic>
        <p:nvPicPr>
          <p:cNvPr id="2" name="espvi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1912" y="908720"/>
            <a:ext cx="9144000" cy="5472608"/>
          </a:xfrm>
          <a:prstGeom prst="rect">
            <a:avLst/>
          </a:prstGeom>
        </p:spPr>
      </p:pic>
      <p:sp>
        <p:nvSpPr>
          <p:cNvPr id="13" name="TextBox 6"/>
          <p:cNvSpPr txBox="1">
            <a:spLocks noChangeArrowheads="1"/>
          </p:cNvSpPr>
          <p:nvPr/>
        </p:nvSpPr>
        <p:spPr bwMode="auto">
          <a:xfrm>
            <a:off x="8466138" y="6248400"/>
            <a:ext cx="282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fld id="{97AF6884-E962-47D2-AC77-EC458E4888A8}" type="slidenum">
              <a:rPr lang="fr-FR" altLang="en-US" sz="1200" i="0" smtClean="0"/>
              <a:pPr eaLnBrk="1" hangingPunct="1">
                <a:spcBef>
                  <a:spcPct val="0"/>
                </a:spcBef>
                <a:buClrTx/>
                <a:buFontTx/>
                <a:buNone/>
              </a:pPr>
              <a:t>8</a:t>
            </a:fld>
            <a:endParaRPr lang="fr-FR" altLang="en-US" sz="1200" i="0" dirty="0"/>
          </a:p>
        </p:txBody>
      </p:sp>
    </p:spTree>
    <p:extLst>
      <p:ext uri="{BB962C8B-B14F-4D97-AF65-F5344CB8AC3E}">
        <p14:creationId xmlns:p14="http://schemas.microsoft.com/office/powerpoint/2010/main" val="42213198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video>
              <p:cMediaNode vol="80000">
                <p:cTn id="13" fill="hold" display="0">
                  <p:stCondLst>
                    <p:cond delay="indefinite"/>
                  </p:st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0" y="32573"/>
            <a:ext cx="9144000" cy="588115"/>
          </a:xfrm>
          <a:prstGeom prst="rect">
            <a:avLst/>
          </a:prstGeom>
          <a:solidFill>
            <a:schemeClr val="accent6">
              <a:lumMod val="60000"/>
              <a:lumOff val="40000"/>
            </a:scheme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sp>
        <p:nvSpPr>
          <p:cNvPr id="8194" name="Title 1"/>
          <p:cNvSpPr>
            <a:spLocks noGrp="1"/>
          </p:cNvSpPr>
          <p:nvPr>
            <p:ph type="title"/>
          </p:nvPr>
        </p:nvSpPr>
        <p:spPr>
          <a:solidFill>
            <a:schemeClr val="bg1"/>
          </a:solidFill>
        </p:spPr>
        <p:txBody>
          <a:bodyPr/>
          <a:lstStyle/>
          <a:p>
            <a:pPr indent="0" eaLnBrk="1" hangingPunct="1"/>
            <a:r>
              <a:rPr lang="en-US" altLang="en-US" dirty="0" smtClean="0"/>
              <a:t>  </a:t>
            </a:r>
            <a:endParaRPr lang="en-US" altLang="en-US" dirty="0" smtClean="0"/>
          </a:p>
        </p:txBody>
      </p:sp>
      <p:pic>
        <p:nvPicPr>
          <p:cNvPr id="819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92225"/>
            <a:ext cx="9144000" cy="5376863"/>
          </a:xfrm>
          <a:prstGeom prst="rect">
            <a:avLst/>
          </a:prstGeom>
          <a:solidFill>
            <a:schemeClr val="bg1"/>
          </a:solidFill>
          <a:ln>
            <a:noFill/>
          </a:ln>
          <a:extLst/>
        </p:spPr>
      </p:pic>
      <p:sp>
        <p:nvSpPr>
          <p:cNvPr id="8197" name="TextBox 3"/>
          <p:cNvSpPr txBox="1">
            <a:spLocks noChangeArrowheads="1"/>
          </p:cNvSpPr>
          <p:nvPr/>
        </p:nvSpPr>
        <p:spPr bwMode="auto">
          <a:xfrm>
            <a:off x="0" y="980728"/>
            <a:ext cx="9144000" cy="5632311"/>
          </a:xfrm>
          <a:prstGeom prst="rect">
            <a:avLst/>
          </a:prstGeom>
          <a:solidFill>
            <a:schemeClr val="bg1"/>
          </a:solidFill>
          <a:ln>
            <a:noFill/>
          </a:ln>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FontTx/>
              <a:buNone/>
            </a:pPr>
            <a:endParaRPr lang="fr-BE" altLang="en-US" sz="4000" b="1" i="0" dirty="0" smtClean="0">
              <a:solidFill>
                <a:srgbClr val="FFFF00"/>
              </a:solidFill>
            </a:endParaRPr>
          </a:p>
          <a:p>
            <a:pPr algn="ctr" eaLnBrk="1" hangingPunct="1">
              <a:spcBef>
                <a:spcPct val="0"/>
              </a:spcBef>
              <a:buClrTx/>
              <a:buFontTx/>
              <a:buNone/>
            </a:pPr>
            <a:endParaRPr lang="fr-BE" altLang="en-US" sz="4000" b="1" i="0" dirty="0">
              <a:solidFill>
                <a:srgbClr val="FFFF00"/>
              </a:solidFill>
            </a:endParaRPr>
          </a:p>
          <a:p>
            <a:pPr algn="ctr" eaLnBrk="1" hangingPunct="1">
              <a:spcBef>
                <a:spcPct val="0"/>
              </a:spcBef>
              <a:buClrTx/>
              <a:buFontTx/>
              <a:buNone/>
            </a:pPr>
            <a:endParaRPr lang="fr-BE" altLang="en-US" sz="4000" b="1" i="0" dirty="0" smtClean="0">
              <a:solidFill>
                <a:srgbClr val="FFFF00"/>
              </a:solidFill>
            </a:endParaRPr>
          </a:p>
          <a:p>
            <a:pPr algn="ctr" eaLnBrk="1" hangingPunct="1">
              <a:spcBef>
                <a:spcPct val="0"/>
              </a:spcBef>
              <a:buClrTx/>
              <a:buFontTx/>
              <a:buNone/>
            </a:pPr>
            <a:endParaRPr lang="fr-BE" altLang="en-US" sz="4000" b="1" i="0" dirty="0">
              <a:solidFill>
                <a:srgbClr val="FFFF00"/>
              </a:solidFill>
            </a:endParaRPr>
          </a:p>
          <a:p>
            <a:pPr algn="ctr" eaLnBrk="1" hangingPunct="1">
              <a:spcBef>
                <a:spcPct val="0"/>
              </a:spcBef>
              <a:buClrTx/>
              <a:buFontTx/>
              <a:buNone/>
            </a:pPr>
            <a:endParaRPr lang="fr-BE" altLang="en-US" sz="4000" b="1" i="0" dirty="0" smtClean="0">
              <a:solidFill>
                <a:srgbClr val="FFFF00"/>
              </a:solidFill>
            </a:endParaRPr>
          </a:p>
          <a:p>
            <a:pPr algn="ctr" eaLnBrk="1" hangingPunct="1">
              <a:spcBef>
                <a:spcPct val="0"/>
              </a:spcBef>
              <a:buClrTx/>
              <a:buFontTx/>
              <a:buNone/>
            </a:pPr>
            <a:endParaRPr lang="fr-BE" altLang="en-US" sz="4000" b="1" i="0" dirty="0">
              <a:solidFill>
                <a:srgbClr val="FFFF00"/>
              </a:solidFill>
            </a:endParaRPr>
          </a:p>
          <a:p>
            <a:pPr algn="ctr" eaLnBrk="1" hangingPunct="1">
              <a:spcBef>
                <a:spcPct val="0"/>
              </a:spcBef>
              <a:buClrTx/>
              <a:buFontTx/>
              <a:buNone/>
            </a:pPr>
            <a:endParaRPr lang="fr-BE" altLang="en-US" sz="4000" b="1" i="0" dirty="0" smtClean="0">
              <a:solidFill>
                <a:srgbClr val="FFFF00"/>
              </a:solidFill>
            </a:endParaRPr>
          </a:p>
          <a:p>
            <a:pPr algn="ctr" eaLnBrk="1" hangingPunct="1">
              <a:spcBef>
                <a:spcPct val="0"/>
              </a:spcBef>
              <a:buClrTx/>
              <a:buFontTx/>
              <a:buNone/>
            </a:pPr>
            <a:endParaRPr lang="fr-BE" altLang="en-US" sz="4000" b="1" i="0" dirty="0">
              <a:solidFill>
                <a:srgbClr val="FFFF00"/>
              </a:solidFill>
            </a:endParaRPr>
          </a:p>
          <a:p>
            <a:pPr algn="ctr" eaLnBrk="1" hangingPunct="1">
              <a:spcBef>
                <a:spcPct val="0"/>
              </a:spcBef>
              <a:buClrTx/>
              <a:buFontTx/>
              <a:buNone/>
            </a:pPr>
            <a:endParaRPr lang="fr-BE" altLang="en-US" sz="4000" b="1" i="0" dirty="0" smtClean="0">
              <a:solidFill>
                <a:srgbClr val="FFFF00"/>
              </a:solidFill>
            </a:endParaRPr>
          </a:p>
        </p:txBody>
      </p:sp>
      <p:sp>
        <p:nvSpPr>
          <p:cNvPr id="10" name="Rectangle 9"/>
          <p:cNvSpPr/>
          <p:nvPr/>
        </p:nvSpPr>
        <p:spPr>
          <a:xfrm>
            <a:off x="0" y="556412"/>
            <a:ext cx="9144000" cy="646331"/>
          </a:xfrm>
          <a:prstGeom prst="rect">
            <a:avLst/>
          </a:prstGeom>
          <a:solidFill>
            <a:schemeClr val="bg1"/>
          </a:solidFill>
        </p:spPr>
        <p:txBody>
          <a:bodyPr wrap="square">
            <a:spAutoFit/>
          </a:bodyPr>
          <a:lstStyle/>
          <a:p>
            <a:r>
              <a:rPr lang="fr-FR" sz="1800" dirty="0" smtClean="0"/>
              <a:t>Carte du PIB par habitant (scénario central), 1980-2050 (carte animée)</a:t>
            </a:r>
            <a:br>
              <a:rPr lang="fr-FR" sz="1800" dirty="0" smtClean="0"/>
            </a:br>
            <a:endParaRPr lang="en-US" sz="1800" dirty="0"/>
          </a:p>
        </p:txBody>
      </p:sp>
      <p:sp>
        <p:nvSpPr>
          <p:cNvPr id="11" name="Rectangle 10"/>
          <p:cNvSpPr/>
          <p:nvPr/>
        </p:nvSpPr>
        <p:spPr>
          <a:xfrm>
            <a:off x="54941" y="-31703"/>
            <a:ext cx="9119780" cy="461665"/>
          </a:xfrm>
          <a:prstGeom prst="rect">
            <a:avLst/>
          </a:prstGeom>
        </p:spPr>
        <p:txBody>
          <a:bodyPr wrap="square">
            <a:spAutoFit/>
          </a:bodyPr>
          <a:lstStyle/>
          <a:p>
            <a:r>
              <a:rPr lang="fr-FR" altLang="en-US" sz="2400" dirty="0">
                <a:solidFill>
                  <a:schemeClr val="bg1"/>
                </a:solidFill>
              </a:rPr>
              <a:t>Les perspectives d’avenir vers 2050</a:t>
            </a:r>
            <a:endParaRPr lang="en-US" sz="2400" dirty="0">
              <a:solidFill>
                <a:schemeClr val="bg1"/>
              </a:solidFill>
            </a:endParaRPr>
          </a:p>
        </p:txBody>
      </p:sp>
      <p:sp>
        <p:nvSpPr>
          <p:cNvPr id="3" name="Rectangle 2"/>
          <p:cNvSpPr/>
          <p:nvPr/>
        </p:nvSpPr>
        <p:spPr bwMode="auto">
          <a:xfrm>
            <a:off x="0" y="1092200"/>
            <a:ext cx="9144000" cy="557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pic>
        <p:nvPicPr>
          <p:cNvPr id="5" name="gdpcentral">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2110" y="945034"/>
            <a:ext cx="9144395" cy="5436294"/>
          </a:xfrm>
        </p:spPr>
      </p:pic>
      <p:sp>
        <p:nvSpPr>
          <p:cNvPr id="13" name="TextBox 6"/>
          <p:cNvSpPr txBox="1">
            <a:spLocks noChangeArrowheads="1"/>
          </p:cNvSpPr>
          <p:nvPr/>
        </p:nvSpPr>
        <p:spPr bwMode="auto">
          <a:xfrm>
            <a:off x="8466138" y="6248400"/>
            <a:ext cx="282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fld id="{97AF6884-E962-47D2-AC77-EC458E4888A8}" type="slidenum">
              <a:rPr lang="fr-FR" altLang="en-US" sz="1200" i="0" smtClean="0"/>
              <a:pPr eaLnBrk="1" hangingPunct="1">
                <a:spcBef>
                  <a:spcPct val="0"/>
                </a:spcBef>
                <a:buClrTx/>
                <a:buFontTx/>
                <a:buNone/>
              </a:pPr>
              <a:t>9</a:t>
            </a:fld>
            <a:endParaRPr lang="fr-FR" altLang="en-US" sz="1200" i="0" dirty="0"/>
          </a:p>
        </p:txBody>
      </p:sp>
    </p:spTree>
    <p:extLst>
      <p:ext uri="{BB962C8B-B14F-4D97-AF65-F5344CB8AC3E}">
        <p14:creationId xmlns:p14="http://schemas.microsoft.com/office/powerpoint/2010/main" val="5246702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3632</TotalTime>
  <Words>367</Words>
  <Application>Microsoft Office PowerPoint</Application>
  <PresentationFormat>On-screen Show (4:3)</PresentationFormat>
  <Paragraphs>139</Paragraphs>
  <Slides>16</Slides>
  <Notes>5</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SimSun</vt:lpstr>
      <vt:lpstr>AdvOT6e68476f</vt:lpstr>
      <vt:lpstr>Arial</vt:lpstr>
      <vt:lpstr>Calibri</vt:lpstr>
      <vt:lpstr>Times New Roman</vt:lpstr>
      <vt:lpstr>Verdana</vt:lpstr>
      <vt:lpstr>Wingdings</vt:lpstr>
      <vt:lpstr>Blank</vt:lpstr>
      <vt:lpstr>Sociétés francophones dans le monde de 2050  une génération de développement humain soutenable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Commission  DG Health and Consumers (SANCO)</dc:title>
  <dc:creator>HAGSUND Freja (SANCO-EXT)</dc:creator>
  <cp:lastModifiedBy>KARL</cp:lastModifiedBy>
  <cp:revision>135</cp:revision>
  <cp:lastPrinted>2015-11-12T10:17:37Z</cp:lastPrinted>
  <dcterms:created xsi:type="dcterms:W3CDTF">2014-06-03T07:48:25Z</dcterms:created>
  <dcterms:modified xsi:type="dcterms:W3CDTF">2017-07-11T13:47:01Z</dcterms:modified>
</cp:coreProperties>
</file>