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99"/>
  </p:notesMasterIdLst>
  <p:handoutMasterIdLst>
    <p:handoutMasterId r:id="rId100"/>
  </p:handoutMasterIdLst>
  <p:sldIdLst>
    <p:sldId id="256" r:id="rId2"/>
    <p:sldId id="327" r:id="rId3"/>
    <p:sldId id="326" r:id="rId4"/>
    <p:sldId id="325" r:id="rId5"/>
    <p:sldId id="324" r:id="rId6"/>
    <p:sldId id="273" r:id="rId7"/>
    <p:sldId id="274" r:id="rId8"/>
    <p:sldId id="314" r:id="rId9"/>
    <p:sldId id="259" r:id="rId10"/>
    <p:sldId id="260" r:id="rId11"/>
    <p:sldId id="275" r:id="rId12"/>
    <p:sldId id="276" r:id="rId13"/>
    <p:sldId id="277" r:id="rId14"/>
    <p:sldId id="278" r:id="rId15"/>
    <p:sldId id="298" r:id="rId16"/>
    <p:sldId id="310" r:id="rId17"/>
    <p:sldId id="302" r:id="rId18"/>
    <p:sldId id="307" r:id="rId19"/>
    <p:sldId id="304" r:id="rId20"/>
    <p:sldId id="300" r:id="rId21"/>
    <p:sldId id="317" r:id="rId22"/>
    <p:sldId id="279" r:id="rId23"/>
    <p:sldId id="282" r:id="rId24"/>
    <p:sldId id="316" r:id="rId25"/>
    <p:sldId id="312" r:id="rId26"/>
    <p:sldId id="318" r:id="rId27"/>
    <p:sldId id="385" r:id="rId28"/>
    <p:sldId id="386" r:id="rId29"/>
    <p:sldId id="319" r:id="rId30"/>
    <p:sldId id="321" r:id="rId31"/>
    <p:sldId id="322" r:id="rId32"/>
    <p:sldId id="329" r:id="rId33"/>
    <p:sldId id="330" r:id="rId34"/>
    <p:sldId id="332" r:id="rId35"/>
    <p:sldId id="331" r:id="rId36"/>
    <p:sldId id="333" r:id="rId37"/>
    <p:sldId id="334" r:id="rId38"/>
    <p:sldId id="337" r:id="rId39"/>
    <p:sldId id="338" r:id="rId40"/>
    <p:sldId id="351" r:id="rId41"/>
    <p:sldId id="335" r:id="rId42"/>
    <p:sldId id="336" r:id="rId43"/>
    <p:sldId id="347" r:id="rId44"/>
    <p:sldId id="348" r:id="rId45"/>
    <p:sldId id="349" r:id="rId46"/>
    <p:sldId id="353" r:id="rId47"/>
    <p:sldId id="352" r:id="rId48"/>
    <p:sldId id="328" r:id="rId49"/>
    <p:sldId id="323" r:id="rId50"/>
    <p:sldId id="355" r:id="rId51"/>
    <p:sldId id="363" r:id="rId52"/>
    <p:sldId id="358" r:id="rId53"/>
    <p:sldId id="360" r:id="rId54"/>
    <p:sldId id="361" r:id="rId55"/>
    <p:sldId id="362" r:id="rId56"/>
    <p:sldId id="359" r:id="rId57"/>
    <p:sldId id="356" r:id="rId58"/>
    <p:sldId id="364" r:id="rId59"/>
    <p:sldId id="357" r:id="rId60"/>
    <p:sldId id="340" r:id="rId61"/>
    <p:sldId id="370" r:id="rId62"/>
    <p:sldId id="345" r:id="rId63"/>
    <p:sldId id="369" r:id="rId64"/>
    <p:sldId id="365" r:id="rId65"/>
    <p:sldId id="366" r:id="rId66"/>
    <p:sldId id="367" r:id="rId67"/>
    <p:sldId id="371" r:id="rId68"/>
    <p:sldId id="368" r:id="rId69"/>
    <p:sldId id="373" r:id="rId70"/>
    <p:sldId id="372" r:id="rId71"/>
    <p:sldId id="341" r:id="rId72"/>
    <p:sldId id="354" r:id="rId73"/>
    <p:sldId id="374" r:id="rId74"/>
    <p:sldId id="375" r:id="rId75"/>
    <p:sldId id="381" r:id="rId76"/>
    <p:sldId id="382" r:id="rId77"/>
    <p:sldId id="383" r:id="rId78"/>
    <p:sldId id="376" r:id="rId79"/>
    <p:sldId id="377" r:id="rId80"/>
    <p:sldId id="378" r:id="rId81"/>
    <p:sldId id="379" r:id="rId82"/>
    <p:sldId id="342" r:id="rId83"/>
    <p:sldId id="343" r:id="rId84"/>
    <p:sldId id="384" r:id="rId85"/>
    <p:sldId id="262" r:id="rId86"/>
    <p:sldId id="263" r:id="rId87"/>
    <p:sldId id="264" r:id="rId88"/>
    <p:sldId id="265" r:id="rId89"/>
    <p:sldId id="266" r:id="rId90"/>
    <p:sldId id="268" r:id="rId91"/>
    <p:sldId id="281" r:id="rId92"/>
    <p:sldId id="269" r:id="rId93"/>
    <p:sldId id="287" r:id="rId94"/>
    <p:sldId id="288" r:id="rId95"/>
    <p:sldId id="280" r:id="rId96"/>
    <p:sldId id="289" r:id="rId97"/>
    <p:sldId id="290" r:id="rId98"/>
  </p:sldIdLst>
  <p:sldSz cx="9144000" cy="6858000" type="screen4x3"/>
  <p:notesSz cx="7315200" cy="9601200"/>
  <p:defaultTextStyle>
    <a:defPPr>
      <a:defRPr lang="en-GB"/>
    </a:defPPr>
    <a:lvl1pPr algn="l" defTabSz="449263"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1pPr>
    <a:lvl2pPr marL="742950" indent="-285750" algn="l" defTabSz="449263"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2pPr>
    <a:lvl3pPr marL="1143000" indent="-228600" algn="l" defTabSz="449263"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3pPr>
    <a:lvl4pPr marL="1600200" indent="-228600" algn="l" defTabSz="449263"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4pPr>
    <a:lvl5pPr marL="2057400" indent="-228600" algn="l" defTabSz="449263" rtl="0" eaLnBrk="0" fontAlgn="base" hangingPunct="0">
      <a:spcBef>
        <a:spcPct val="0"/>
      </a:spcBef>
      <a:spcAft>
        <a:spcPct val="0"/>
      </a:spcAft>
      <a:buClr>
        <a:srgbClr val="000000"/>
      </a:buClr>
      <a:buSzPct val="100000"/>
      <a:buFont typeface="Times New Roman" charset="0"/>
      <a:defRPr sz="2400" kern="1200">
        <a:solidFill>
          <a:schemeClr val="bg1"/>
        </a:solidFill>
        <a:latin typeface="Times New Roman" charset="0"/>
        <a:ea typeface="ＭＳ Ｐゴシック" charset="0"/>
        <a:cs typeface="ＭＳ Ｐゴシック" charset="0"/>
      </a:defRPr>
    </a:lvl5pPr>
    <a:lvl6pPr marL="2286000" algn="l" defTabSz="457200" rtl="0" eaLnBrk="1" latinLnBrk="0" hangingPunct="1">
      <a:defRPr sz="2400" kern="1200">
        <a:solidFill>
          <a:schemeClr val="bg1"/>
        </a:solidFill>
        <a:latin typeface="Times New Roman" charset="0"/>
        <a:ea typeface="ＭＳ Ｐゴシック" charset="0"/>
        <a:cs typeface="ＭＳ Ｐゴシック" charset="0"/>
      </a:defRPr>
    </a:lvl6pPr>
    <a:lvl7pPr marL="2743200" algn="l" defTabSz="457200" rtl="0" eaLnBrk="1" latinLnBrk="0" hangingPunct="1">
      <a:defRPr sz="2400" kern="1200">
        <a:solidFill>
          <a:schemeClr val="bg1"/>
        </a:solidFill>
        <a:latin typeface="Times New Roman" charset="0"/>
        <a:ea typeface="ＭＳ Ｐゴシック" charset="0"/>
        <a:cs typeface="ＭＳ Ｐゴシック" charset="0"/>
      </a:defRPr>
    </a:lvl7pPr>
    <a:lvl8pPr marL="3200400" algn="l" defTabSz="457200" rtl="0" eaLnBrk="1" latinLnBrk="0" hangingPunct="1">
      <a:defRPr sz="2400" kern="1200">
        <a:solidFill>
          <a:schemeClr val="bg1"/>
        </a:solidFill>
        <a:latin typeface="Times New Roman" charset="0"/>
        <a:ea typeface="ＭＳ Ｐゴシック" charset="0"/>
        <a:cs typeface="ＭＳ Ｐゴシック" charset="0"/>
      </a:defRPr>
    </a:lvl8pPr>
    <a:lvl9pPr marL="3657600" algn="l" defTabSz="457200" rtl="0" eaLnBrk="1" latinLnBrk="0" hangingPunct="1">
      <a:defRPr sz="2400" kern="1200">
        <a:solidFill>
          <a:schemeClr val="bg1"/>
        </a:solidFill>
        <a:latin typeface="Times New Roman" charset="0"/>
        <a:ea typeface="ＭＳ Ｐゴシック" charset="0"/>
        <a:cs typeface="ＭＳ Ｐゴシック"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hmad" initials="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9" d="100"/>
          <a:sy n="99" d="100"/>
        </p:scale>
        <p:origin x="-952" y="8"/>
      </p:cViewPr>
      <p:guideLst>
        <p:guide orient="horz" pos="2160"/>
        <p:guide pos="2880"/>
      </p:guideLst>
    </p:cSldViewPr>
  </p:slideViewPr>
  <p:outlineViewPr>
    <p:cViewPr varScale="1">
      <p:scale>
        <a:sx n="170" d="200"/>
        <a:sy n="170" d="200"/>
      </p:scale>
      <p:origin x="0" y="51424"/>
    </p:cViewPr>
  </p:outlineViewPr>
  <p:notesTextViewPr>
    <p:cViewPr>
      <p:scale>
        <a:sx n="100" d="100"/>
        <a:sy n="100" d="100"/>
      </p:scale>
      <p:origin x="0" y="0"/>
    </p:cViewPr>
  </p:notesText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01" Type="http://schemas.openxmlformats.org/officeDocument/2006/relationships/printerSettings" Target="printerSettings/printerSettings1.bin"/><Relationship Id="rId102" Type="http://schemas.openxmlformats.org/officeDocument/2006/relationships/commentAuthors" Target="commentAuthors.xml"/><Relationship Id="rId103" Type="http://schemas.openxmlformats.org/officeDocument/2006/relationships/presProps" Target="presProps.xml"/><Relationship Id="rId104" Type="http://schemas.openxmlformats.org/officeDocument/2006/relationships/viewProps" Target="viewProps.xml"/><Relationship Id="rId105" Type="http://schemas.openxmlformats.org/officeDocument/2006/relationships/theme" Target="theme/theme1.xml"/><Relationship Id="rId10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notesMaster" Target="notesMasters/notesMaster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00" Type="http://schemas.openxmlformats.org/officeDocument/2006/relationships/handoutMaster" Target="handoutMasters/handoutMaster1.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2-09-07T23:06:21.540" idx="1">
    <p:pos x="10" y="10"/>
    <p:text>In this slide, the hybrid multiscale method has been presented. This method involve three parts: 1) FE2 method is used in entire of the domain 2) macroscale refinement + FE2,  3) concurrent scheme + FE2.
As shown in the load-displacement curve schematicaly, the FE2 method is used while we have enough distance from the limit point. We can define an emperical criteria for refinement of the coarse mesh by looking at eigenvalues of the homogenised macroscopic tangent stiffness matrix. After reaching the critical area (area 2 in the load-disp. curve), the macro elements should be refined. Eventually one of the RVEs losses stability, and consequently, the FE2 cannot be implemented for that element any more. We stop simulation and the 3rd stage will be started. At the 3rd stage we remove the unstable coarse element and replace it by microstruture. before continuing the simulation, first we apply the history of the coarse mesh displacement to the fine mesh.</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smtClean="0">
                <a:cs typeface="DejaVu Sans" charset="0"/>
              </a:defRPr>
            </a:lvl1pPr>
          </a:lstStyle>
          <a:p>
            <a:pPr>
              <a:defRPr/>
            </a:pPr>
            <a:endParaRPr lang="en-US"/>
          </a:p>
        </p:txBody>
      </p:sp>
      <p:sp>
        <p:nvSpPr>
          <p:cNvPr id="3" name="Date Placeholder 2"/>
          <p:cNvSpPr>
            <a:spLocks noGrp="1"/>
          </p:cNvSpPr>
          <p:nvPr>
            <p:ph type="dt" sz="quarter" idx="1"/>
          </p:nvPr>
        </p:nvSpPr>
        <p:spPr>
          <a:xfrm>
            <a:off x="4143375" y="0"/>
            <a:ext cx="3170238" cy="479425"/>
          </a:xfrm>
          <a:prstGeom prst="rect">
            <a:avLst/>
          </a:prstGeom>
        </p:spPr>
        <p:txBody>
          <a:bodyPr vert="horz" lIns="91440" tIns="45720" rIns="91440" bIns="45720" rtlCol="0"/>
          <a:lstStyle>
            <a:lvl1pPr algn="r">
              <a:defRPr sz="1200" smtClean="0">
                <a:cs typeface="DejaVu Sans" charset="0"/>
              </a:defRPr>
            </a:lvl1pPr>
          </a:lstStyle>
          <a:p>
            <a:pPr>
              <a:defRPr/>
            </a:pPr>
            <a:fld id="{DB763B93-9275-424E-96C2-28A72C62CA6A}" type="datetimeFigureOut">
              <a:rPr lang="en-US"/>
              <a:pPr>
                <a:defRPr/>
              </a:pPr>
              <a:t>01/07/2013</a:t>
            </a:fld>
            <a:endParaRPr lang="en-US"/>
          </a:p>
        </p:txBody>
      </p:sp>
      <p:sp>
        <p:nvSpPr>
          <p:cNvPr id="4" name="Footer Placeholder 3"/>
          <p:cNvSpPr>
            <a:spLocks noGrp="1"/>
          </p:cNvSpPr>
          <p:nvPr>
            <p:ph type="ftr" sz="quarter" idx="2"/>
          </p:nvPr>
        </p:nvSpPr>
        <p:spPr>
          <a:xfrm>
            <a:off x="0" y="9120188"/>
            <a:ext cx="3170238" cy="479425"/>
          </a:xfrm>
          <a:prstGeom prst="rect">
            <a:avLst/>
          </a:prstGeom>
        </p:spPr>
        <p:txBody>
          <a:bodyPr vert="horz" lIns="91440" tIns="45720" rIns="91440" bIns="45720" rtlCol="0" anchor="b"/>
          <a:lstStyle>
            <a:lvl1pPr algn="l">
              <a:defRPr sz="1200" smtClean="0">
                <a:cs typeface="DejaVu Sans" charset="0"/>
              </a:defRPr>
            </a:lvl1pPr>
          </a:lstStyle>
          <a:p>
            <a:pPr>
              <a:defRPr/>
            </a:pPr>
            <a:endParaRPr lang="en-US"/>
          </a:p>
        </p:txBody>
      </p:sp>
      <p:sp>
        <p:nvSpPr>
          <p:cNvPr id="5" name="Slide Number Placeholder 4"/>
          <p:cNvSpPr>
            <a:spLocks noGrp="1"/>
          </p:cNvSpPr>
          <p:nvPr>
            <p:ph type="sldNum" sz="quarter" idx="3"/>
          </p:nvPr>
        </p:nvSpPr>
        <p:spPr>
          <a:xfrm>
            <a:off x="4143375" y="9120188"/>
            <a:ext cx="3170238" cy="479425"/>
          </a:xfrm>
          <a:prstGeom prst="rect">
            <a:avLst/>
          </a:prstGeom>
        </p:spPr>
        <p:txBody>
          <a:bodyPr vert="horz" lIns="91440" tIns="45720" rIns="91440" bIns="45720" rtlCol="0" anchor="b"/>
          <a:lstStyle>
            <a:lvl1pPr algn="r">
              <a:defRPr sz="1200" smtClean="0">
                <a:cs typeface="DejaVu Sans" charset="0"/>
              </a:defRPr>
            </a:lvl1pPr>
          </a:lstStyle>
          <a:p>
            <a:pPr>
              <a:defRPr/>
            </a:pPr>
            <a:fld id="{F270C6B5-B27D-CF42-8393-04037BB2BFBC}" type="slidenum">
              <a:rPr lang="en-US"/>
              <a:pPr>
                <a:defRPr/>
              </a:pPr>
              <a:t>‹#›</a:t>
            </a:fld>
            <a:endParaRPr lang="en-US"/>
          </a:p>
        </p:txBody>
      </p:sp>
    </p:spTree>
    <p:extLst>
      <p:ext uri="{BB962C8B-B14F-4D97-AF65-F5344CB8AC3E}">
        <p14:creationId xmlns:p14="http://schemas.microsoft.com/office/powerpoint/2010/main" val="24117824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0" name="AutoShape 2"/>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1" name="AutoShape 3"/>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2" name="AutoShape 4"/>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3" name="AutoShape 5"/>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4" name="AutoShape 6"/>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5" name="AutoShape 7"/>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6" name="AutoShape 8"/>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7" name="AutoShape 9"/>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8" name="AutoShape 10"/>
          <p:cNvSpPr>
            <a:spLocks noChangeArrowheads="1"/>
          </p:cNvSpPr>
          <p:nvPr/>
        </p:nvSpPr>
        <p:spPr bwMode="auto">
          <a:xfrm>
            <a:off x="0" y="0"/>
            <a:ext cx="7315200" cy="9601200"/>
          </a:xfrm>
          <a:prstGeom prst="roundRect">
            <a:avLst>
              <a:gd name="adj" fmla="val 19"/>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59" name="AutoShape 11"/>
          <p:cNvSpPr>
            <a:spLocks noChangeArrowheads="1"/>
          </p:cNvSpPr>
          <p:nvPr/>
        </p:nvSpPr>
        <p:spPr bwMode="auto">
          <a:xfrm>
            <a:off x="0" y="0"/>
            <a:ext cx="7315200" cy="96012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60" name="AutoShape 12"/>
          <p:cNvSpPr>
            <a:spLocks noChangeArrowheads="1"/>
          </p:cNvSpPr>
          <p:nvPr/>
        </p:nvSpPr>
        <p:spPr bwMode="auto">
          <a:xfrm>
            <a:off x="0" y="0"/>
            <a:ext cx="7315200" cy="96012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61" name="AutoShape 13"/>
          <p:cNvSpPr>
            <a:spLocks noChangeArrowheads="1"/>
          </p:cNvSpPr>
          <p:nvPr/>
        </p:nvSpPr>
        <p:spPr bwMode="auto">
          <a:xfrm>
            <a:off x="0" y="0"/>
            <a:ext cx="7315200" cy="9601200"/>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62" name="Text Box 14"/>
          <p:cNvSpPr txBox="1">
            <a:spLocks noChangeArrowheads="1"/>
          </p:cNvSpPr>
          <p:nvPr/>
        </p:nvSpPr>
        <p:spPr bwMode="auto">
          <a:xfrm>
            <a:off x="0" y="0"/>
            <a:ext cx="3170238"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63" name="Text Box 15"/>
          <p:cNvSpPr txBox="1">
            <a:spLocks noChangeArrowheads="1"/>
          </p:cNvSpPr>
          <p:nvPr/>
        </p:nvSpPr>
        <p:spPr bwMode="auto">
          <a:xfrm>
            <a:off x="4144963" y="0"/>
            <a:ext cx="3170237"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64" name="Rectangle 16"/>
          <p:cNvSpPr>
            <a:spLocks noGrp="1" noRot="1" noChangeAspect="1" noChangeArrowheads="1"/>
          </p:cNvSpPr>
          <p:nvPr>
            <p:ph type="sldImg"/>
          </p:nvPr>
        </p:nvSpPr>
        <p:spPr bwMode="auto">
          <a:xfrm>
            <a:off x="1258888" y="720725"/>
            <a:ext cx="4776787" cy="3578225"/>
          </a:xfrm>
          <a:prstGeom prst="rect">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sp>
      <p:sp>
        <p:nvSpPr>
          <p:cNvPr id="2065" name="Rectangle 17"/>
          <p:cNvSpPr>
            <a:spLocks noGrp="1" noChangeArrowheads="1"/>
          </p:cNvSpPr>
          <p:nvPr>
            <p:ph type="body"/>
          </p:nvPr>
        </p:nvSpPr>
        <p:spPr bwMode="auto">
          <a:xfrm>
            <a:off x="974725" y="4560888"/>
            <a:ext cx="5343525" cy="429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5040" tIns="49320" rIns="95040" bIns="49320" numCol="1" anchor="t" anchorCtr="0" compatLnSpc="1">
            <a:prstTxWarp prst="textNoShape">
              <a:avLst/>
            </a:prstTxWarp>
          </a:bodyPr>
          <a:lstStyle/>
          <a:p>
            <a:pPr lvl="0"/>
            <a:endParaRPr lang="en-US" noProof="0" smtClean="0"/>
          </a:p>
        </p:txBody>
      </p:sp>
      <p:sp>
        <p:nvSpPr>
          <p:cNvPr id="2066" name="Text Box 18"/>
          <p:cNvSpPr txBox="1">
            <a:spLocks noChangeArrowheads="1"/>
          </p:cNvSpPr>
          <p:nvPr/>
        </p:nvSpPr>
        <p:spPr bwMode="auto">
          <a:xfrm>
            <a:off x="0" y="9121775"/>
            <a:ext cx="3170238"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2067" name="Rectangle 19"/>
          <p:cNvSpPr>
            <a:spLocks noGrp="1" noChangeArrowheads="1"/>
          </p:cNvSpPr>
          <p:nvPr>
            <p:ph type="sldNum"/>
          </p:nvPr>
        </p:nvSpPr>
        <p:spPr bwMode="auto">
          <a:xfrm>
            <a:off x="4144963" y="9120188"/>
            <a:ext cx="3149600" cy="458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5040" tIns="49320" rIns="95040" bIns="49320" numCol="1" anchor="b"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300" smtClean="0">
                <a:solidFill>
                  <a:srgbClr val="000000"/>
                </a:solidFill>
                <a:cs typeface="DejaVu Sans" charset="0"/>
              </a:defRPr>
            </a:lvl1pPr>
          </a:lstStyle>
          <a:p>
            <a:pPr>
              <a:defRPr/>
            </a:pPr>
            <a:fld id="{659D8524-BCEC-984B-A364-7DD90C9CD22A}" type="slidenum">
              <a:rPr lang="en-GB"/>
              <a:pPr>
                <a:defRPr/>
              </a:pPr>
              <a:t>‹#›</a:t>
            </a:fld>
            <a:endParaRPr lang="en-GB"/>
          </a:p>
        </p:txBody>
      </p:sp>
    </p:spTree>
    <p:extLst>
      <p:ext uri="{BB962C8B-B14F-4D97-AF65-F5344CB8AC3E}">
        <p14:creationId xmlns:p14="http://schemas.microsoft.com/office/powerpoint/2010/main" val="2047407474"/>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ＭＳ Ｐゴシック" charset="0"/>
      </a:defRPr>
    </a:lvl1pPr>
    <a:lvl2pPr marL="742950" indent="-28575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2pPr>
    <a:lvl3pPr marL="11430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3pPr>
    <a:lvl4pPr marL="16002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4pPr>
    <a:lvl5pPr marL="2057400" indent="-228600" algn="l" defTabSz="449263" rtl="0" eaLnBrk="0" fontAlgn="base" hangingPunct="0">
      <a:spcBef>
        <a:spcPct val="30000"/>
      </a:spcBef>
      <a:spcAft>
        <a:spcPct val="0"/>
      </a:spcAft>
      <a:buClr>
        <a:srgbClr val="000000"/>
      </a:buClr>
      <a:buSzPct val="100000"/>
      <a:buFont typeface="Times New Roman" charset="0"/>
      <a:defRPr sz="1200" kern="1200">
        <a:solidFill>
          <a:srgbClr val="000000"/>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19"/>
          <p:cNvSpPr>
            <a:spLocks noGrp="1" noChangeArrowheads="1"/>
          </p:cNvSpPr>
          <p:nvPr>
            <p:ph type="sldNum" sz="quarter"/>
          </p:nvPr>
        </p:nvSpPr>
        <p:spPr/>
        <p:txBody>
          <a:bodyPr/>
          <a:lstStyle/>
          <a:p>
            <a:pPr>
              <a:defRPr/>
            </a:pPr>
            <a:fld id="{CA7D5CA8-B7C1-9742-92B8-154333BA3EA5}" type="slidenum">
              <a:rPr lang="en-GB"/>
              <a:pPr>
                <a:defRPr/>
              </a:pPr>
              <a:t>1</a:t>
            </a:fld>
            <a:endParaRPr lang="en-GB"/>
          </a:p>
        </p:txBody>
      </p:sp>
      <p:sp>
        <p:nvSpPr>
          <p:cNvPr id="16385" name="Text Box 1"/>
          <p:cNvSpPr txBox="1">
            <a:spLocks noChangeArrowheads="1"/>
          </p:cNvSpPr>
          <p:nvPr/>
        </p:nvSpPr>
        <p:spPr bwMode="auto">
          <a:xfrm>
            <a:off x="4144963" y="9120188"/>
            <a:ext cx="3155950"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040" tIns="49320" rIns="95040" bIns="4932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r">
              <a:buClrTx/>
              <a:buFontTx/>
              <a:buNone/>
              <a:defRPr/>
            </a:pPr>
            <a:fld id="{ACED1A39-795B-D646-9860-40E6AD54A745}" type="slidenum">
              <a:rPr lang="en-GB" sz="1300" smtClean="0">
                <a:solidFill>
                  <a:srgbClr val="000000"/>
                </a:solidFill>
              </a:rPr>
              <a:pPr algn="r">
                <a:buClrTx/>
                <a:buFontTx/>
                <a:buNone/>
                <a:defRPr/>
              </a:pPr>
              <a:t>1</a:t>
            </a:fld>
            <a:endParaRPr lang="en-GB" sz="1300" smtClean="0">
              <a:solidFill>
                <a:srgbClr val="000000"/>
              </a:solidFill>
            </a:endParaRPr>
          </a:p>
        </p:txBody>
      </p:sp>
      <p:sp>
        <p:nvSpPr>
          <p:cNvPr id="16386" name="Text Box 2"/>
          <p:cNvSpPr txBox="1">
            <a:spLocks noChangeArrowheads="1"/>
          </p:cNvSpPr>
          <p:nvPr/>
        </p:nvSpPr>
        <p:spPr bwMode="auto">
          <a:xfrm>
            <a:off x="4144963" y="9121775"/>
            <a:ext cx="3165475"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040" tIns="49320" rIns="95040" bIns="4932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r">
              <a:buClrTx/>
              <a:buFontTx/>
              <a:buNone/>
              <a:defRPr/>
            </a:pPr>
            <a:fld id="{FD2645F3-646B-0F41-AA67-76CE145C3E55}" type="slidenum">
              <a:rPr lang="en-GB" sz="1300" smtClean="0">
                <a:solidFill>
                  <a:srgbClr val="000000"/>
                </a:solidFill>
              </a:rPr>
              <a:pPr algn="r">
                <a:buClrTx/>
                <a:buFontTx/>
                <a:buNone/>
                <a:defRPr/>
              </a:pPr>
              <a:t>1</a:t>
            </a:fld>
            <a:endParaRPr lang="en-GB" sz="1300" smtClean="0">
              <a:solidFill>
                <a:srgbClr val="000000"/>
              </a:solidFill>
            </a:endParaRPr>
          </a:p>
        </p:txBody>
      </p:sp>
      <p:sp>
        <p:nvSpPr>
          <p:cNvPr id="16387" name="Text Box 3"/>
          <p:cNvSpPr txBox="1">
            <a:spLocks noChangeArrowheads="1"/>
          </p:cNvSpPr>
          <p:nvPr/>
        </p:nvSpPr>
        <p:spPr bwMode="auto">
          <a:xfrm>
            <a:off x="4144963" y="9121775"/>
            <a:ext cx="3170237"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040" tIns="49320" rIns="95040" bIns="4932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r">
              <a:buClrTx/>
              <a:buFontTx/>
              <a:buNone/>
              <a:defRPr/>
            </a:pPr>
            <a:fld id="{01562FCF-EC2C-0B4F-9D23-0CC7B4941373}" type="slidenum">
              <a:rPr lang="en-GB" sz="1300" smtClean="0">
                <a:solidFill>
                  <a:srgbClr val="000000"/>
                </a:solidFill>
              </a:rPr>
              <a:pPr algn="r">
                <a:buClrTx/>
                <a:buFontTx/>
                <a:buNone/>
                <a:defRPr/>
              </a:pPr>
              <a:t>1</a:t>
            </a:fld>
            <a:endParaRPr lang="en-GB" sz="1300" smtClean="0">
              <a:solidFill>
                <a:srgbClr val="000000"/>
              </a:solidFill>
            </a:endParaRPr>
          </a:p>
        </p:txBody>
      </p:sp>
      <p:sp>
        <p:nvSpPr>
          <p:cNvPr id="16388" name="Text Box 4"/>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16389" name="Text Box 5"/>
          <p:cNvSpPr txBox="1">
            <a:spLocks noGrp="1" noChangeArrowheads="1"/>
          </p:cNvSpPr>
          <p:nvPr>
            <p:ph type="body" idx="1"/>
          </p:nvPr>
        </p:nvSpPr>
        <p:spPr>
          <a:xfrm>
            <a:off x="974725" y="4560888"/>
            <a:ext cx="5353050" cy="4308475"/>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5B9E1ABE-F3A5-7C46-9D8E-C69787996BC3}" type="slidenum">
              <a:rPr lang="en-GB"/>
              <a:pPr>
                <a:defRPr/>
              </a:pPr>
              <a:t>87</a:t>
            </a:fld>
            <a:endParaRPr lang="en-GB"/>
          </a:p>
        </p:txBody>
      </p:sp>
      <p:sp>
        <p:nvSpPr>
          <p:cNvPr id="24577" name="Text Box 1"/>
          <p:cNvSpPr txBox="1">
            <a:spLocks noGrp="1" noRot="1" noChangeAspect="1" noChangeArrowheads="1"/>
          </p:cNvSpPr>
          <p:nvPr>
            <p:ph type="sldImg"/>
          </p:nvPr>
        </p:nvSpPr>
        <p:spPr>
          <a:xfrm>
            <a:off x="1260475" y="720725"/>
            <a:ext cx="4778375" cy="3582988"/>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4578" name="Text Box 2"/>
          <p:cNvSpPr txBox="1">
            <a:spLocks noGrp="1" noChangeArrowheads="1"/>
          </p:cNvSpPr>
          <p:nvPr>
            <p:ph type="body" idx="1"/>
          </p:nvPr>
        </p:nvSpPr>
        <p:spPr>
          <a:xfrm>
            <a:off x="974725" y="4560888"/>
            <a:ext cx="5348288" cy="4305300"/>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9"/>
          <p:cNvSpPr>
            <a:spLocks noGrp="1" noChangeArrowheads="1"/>
          </p:cNvSpPr>
          <p:nvPr>
            <p:ph type="sldNum" sz="quarter"/>
          </p:nvPr>
        </p:nvSpPr>
        <p:spPr/>
        <p:txBody>
          <a:bodyPr/>
          <a:lstStyle/>
          <a:p>
            <a:pPr>
              <a:defRPr/>
            </a:pPr>
            <a:fld id="{996602E4-CFA9-9B44-9333-CBDAC71B3B35}" type="slidenum">
              <a:rPr lang="en-GB"/>
              <a:pPr>
                <a:defRPr/>
              </a:pPr>
              <a:t>88</a:t>
            </a:fld>
            <a:endParaRPr lang="en-GB"/>
          </a:p>
        </p:txBody>
      </p:sp>
      <p:sp>
        <p:nvSpPr>
          <p:cNvPr id="25601" name="Text Box 1"/>
          <p:cNvSpPr txBox="1">
            <a:spLocks noChangeArrowheads="1"/>
          </p:cNvSpPr>
          <p:nvPr/>
        </p:nvSpPr>
        <p:spPr bwMode="auto">
          <a:xfrm>
            <a:off x="4144963" y="9120188"/>
            <a:ext cx="3155950"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040" tIns="49320" rIns="95040" bIns="4932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r">
              <a:buClrTx/>
              <a:buFontTx/>
              <a:buNone/>
              <a:defRPr/>
            </a:pPr>
            <a:fld id="{67376A88-5FB2-B648-8F4F-B4E3E4C8EFF1}" type="slidenum">
              <a:rPr lang="en-GB" sz="1300" smtClean="0">
                <a:solidFill>
                  <a:srgbClr val="000000"/>
                </a:solidFill>
              </a:rPr>
              <a:pPr algn="r">
                <a:buClrTx/>
                <a:buFontTx/>
                <a:buNone/>
                <a:defRPr/>
              </a:pPr>
              <a:t>88</a:t>
            </a:fld>
            <a:endParaRPr lang="en-GB" sz="1300" smtClean="0">
              <a:solidFill>
                <a:srgbClr val="000000"/>
              </a:solidFill>
            </a:endParaRPr>
          </a:p>
        </p:txBody>
      </p:sp>
      <p:sp>
        <p:nvSpPr>
          <p:cNvPr id="25602" name="Text Box 2"/>
          <p:cNvSpPr txBox="1">
            <a:spLocks noGrp="1" noRot="1" noChangeAspect="1" noChangeArrowheads="1"/>
          </p:cNvSpPr>
          <p:nvPr>
            <p:ph type="sldImg"/>
          </p:nvPr>
        </p:nvSpPr>
        <p:spPr>
          <a:xfrm>
            <a:off x="1257300" y="730250"/>
            <a:ext cx="4799013" cy="359886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5603" name="Text Box 3"/>
          <p:cNvSpPr txBox="1">
            <a:spLocks noGrp="1" noChangeArrowheads="1"/>
          </p:cNvSpPr>
          <p:nvPr>
            <p:ph type="body" idx="1"/>
          </p:nvPr>
        </p:nvSpPr>
        <p:spPr>
          <a:xfrm>
            <a:off x="731838" y="4560888"/>
            <a:ext cx="5851525" cy="4321175"/>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D8656A7E-2410-2444-A9E7-21E889F479A4}" type="slidenum">
              <a:rPr lang="en-GB"/>
              <a:pPr>
                <a:defRPr/>
              </a:pPr>
              <a:t>89</a:t>
            </a:fld>
            <a:endParaRPr lang="en-GB"/>
          </a:p>
        </p:txBody>
      </p:sp>
      <p:sp>
        <p:nvSpPr>
          <p:cNvPr id="26625" name="Text Box 1"/>
          <p:cNvSpPr txBox="1">
            <a:spLocks noGrp="1" noRot="1" noChangeAspect="1" noChangeArrowheads="1"/>
          </p:cNvSpPr>
          <p:nvPr>
            <p:ph type="sldImg"/>
          </p:nvPr>
        </p:nvSpPr>
        <p:spPr>
          <a:xfrm>
            <a:off x="1260475" y="720725"/>
            <a:ext cx="4778375" cy="3582988"/>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6626" name="Text Box 2"/>
          <p:cNvSpPr txBox="1">
            <a:spLocks noGrp="1" noChangeArrowheads="1"/>
          </p:cNvSpPr>
          <p:nvPr>
            <p:ph type="body" idx="1"/>
          </p:nvPr>
        </p:nvSpPr>
        <p:spPr>
          <a:xfrm>
            <a:off x="974725" y="4560888"/>
            <a:ext cx="5348288" cy="4305300"/>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CF9FBA79-BE92-284C-8CA4-ADFC8941DED1}" type="slidenum">
              <a:rPr lang="en-GB"/>
              <a:pPr>
                <a:defRPr/>
              </a:pPr>
              <a:t>90</a:t>
            </a:fld>
            <a:endParaRPr lang="en-GB"/>
          </a:p>
        </p:txBody>
      </p:sp>
      <p:sp>
        <p:nvSpPr>
          <p:cNvPr id="28673" name="Text Box 1"/>
          <p:cNvSpPr txBox="1">
            <a:spLocks noGrp="1" noRot="1" noChangeAspect="1" noChangeArrowheads="1"/>
          </p:cNvSpPr>
          <p:nvPr>
            <p:ph type="sldImg"/>
          </p:nvPr>
        </p:nvSpPr>
        <p:spPr>
          <a:xfrm>
            <a:off x="1260475" y="720725"/>
            <a:ext cx="4778375" cy="3582988"/>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8674" name="Text Box 2"/>
          <p:cNvSpPr txBox="1">
            <a:spLocks noGrp="1" noChangeArrowheads="1"/>
          </p:cNvSpPr>
          <p:nvPr>
            <p:ph type="body" idx="1"/>
          </p:nvPr>
        </p:nvSpPr>
        <p:spPr>
          <a:xfrm>
            <a:off x="974725" y="4560888"/>
            <a:ext cx="5348288" cy="4305300"/>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C87800DC-CDE8-5F42-A411-F72C4C5F0615}" type="slidenum">
              <a:rPr lang="en-GB"/>
              <a:pPr>
                <a:defRPr/>
              </a:pPr>
              <a:t>93</a:t>
            </a:fld>
            <a:endParaRPr lang="en-GB"/>
          </a:p>
        </p:txBody>
      </p:sp>
      <p:sp>
        <p:nvSpPr>
          <p:cNvPr id="17409" name="Text Box 1"/>
          <p:cNvSpPr txBox="1">
            <a:spLocks noGrp="1" noRot="1" noChangeAspect="1" noChangeArrowheads="1"/>
          </p:cNvSpPr>
          <p:nvPr>
            <p:ph type="sldImg"/>
          </p:nvPr>
        </p:nvSpPr>
        <p:spPr>
          <a:xfrm>
            <a:off x="1260475" y="720725"/>
            <a:ext cx="4779963" cy="3584575"/>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17410" name="Text Box 2"/>
          <p:cNvSpPr txBox="1">
            <a:spLocks noGrp="1" noChangeArrowheads="1"/>
          </p:cNvSpPr>
          <p:nvPr>
            <p:ph type="body" idx="1"/>
          </p:nvPr>
        </p:nvSpPr>
        <p:spPr>
          <a:xfrm>
            <a:off x="974725" y="4560888"/>
            <a:ext cx="5349875" cy="4305300"/>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BC9D4BD4-F2A6-5340-8324-3CA1C65DF2DC}" type="slidenum">
              <a:rPr lang="en-GB"/>
              <a:pPr>
                <a:defRPr/>
              </a:pPr>
              <a:t>94</a:t>
            </a:fld>
            <a:endParaRPr lang="en-GB"/>
          </a:p>
        </p:txBody>
      </p:sp>
      <p:sp>
        <p:nvSpPr>
          <p:cNvPr id="18433" name="Text Box 1"/>
          <p:cNvSpPr txBox="1">
            <a:spLocks noGrp="1" noRot="1" noChangeAspect="1" noChangeArrowheads="1"/>
          </p:cNvSpPr>
          <p:nvPr>
            <p:ph type="sldImg"/>
          </p:nvPr>
        </p:nvSpPr>
        <p:spPr>
          <a:xfrm>
            <a:off x="1262063" y="720725"/>
            <a:ext cx="4772025" cy="357981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18434" name="Text Box 2"/>
          <p:cNvSpPr txBox="1">
            <a:spLocks noGrp="1" noChangeArrowheads="1"/>
          </p:cNvSpPr>
          <p:nvPr>
            <p:ph type="body" idx="1"/>
          </p:nvPr>
        </p:nvSpPr>
        <p:spPr>
          <a:xfrm>
            <a:off x="974725" y="4560888"/>
            <a:ext cx="5345113" cy="4300537"/>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9"/>
          <p:cNvSpPr>
            <a:spLocks noGrp="1" noChangeArrowheads="1"/>
          </p:cNvSpPr>
          <p:nvPr>
            <p:ph type="sldNum" sz="quarter"/>
          </p:nvPr>
        </p:nvSpPr>
        <p:spPr/>
        <p:txBody>
          <a:bodyPr/>
          <a:lstStyle/>
          <a:p>
            <a:pPr>
              <a:defRPr/>
            </a:pPr>
            <a:fld id="{7DAFAD18-1760-8E4D-94BD-694D8F43A174}" type="slidenum">
              <a:rPr lang="en-GB"/>
              <a:pPr>
                <a:defRPr/>
              </a:pPr>
              <a:t>96</a:t>
            </a:fld>
            <a:endParaRPr lang="en-GB"/>
          </a:p>
        </p:txBody>
      </p:sp>
      <p:sp>
        <p:nvSpPr>
          <p:cNvPr id="20481" name="Text Box 1"/>
          <p:cNvSpPr txBox="1">
            <a:spLocks noChangeArrowheads="1"/>
          </p:cNvSpPr>
          <p:nvPr/>
        </p:nvSpPr>
        <p:spPr bwMode="auto">
          <a:xfrm>
            <a:off x="4144963" y="9120188"/>
            <a:ext cx="3155950"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040" tIns="49320" rIns="95040" bIns="4932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r">
              <a:buClrTx/>
              <a:buFontTx/>
              <a:buNone/>
              <a:defRPr/>
            </a:pPr>
            <a:fld id="{8BEB1C48-6E18-1F47-B3BB-1756917D4ED3}" type="slidenum">
              <a:rPr lang="en-GB" sz="1300" smtClean="0">
                <a:solidFill>
                  <a:srgbClr val="000000"/>
                </a:solidFill>
              </a:rPr>
              <a:pPr algn="r">
                <a:buClrTx/>
                <a:buFontTx/>
                <a:buNone/>
                <a:defRPr/>
              </a:pPr>
              <a:t>96</a:t>
            </a:fld>
            <a:endParaRPr lang="en-GB" sz="1300" smtClean="0">
              <a:solidFill>
                <a:srgbClr val="000000"/>
              </a:solidFill>
            </a:endParaRPr>
          </a:p>
        </p:txBody>
      </p:sp>
      <p:sp>
        <p:nvSpPr>
          <p:cNvPr id="20482" name="Text Box 2"/>
          <p:cNvSpPr txBox="1">
            <a:spLocks noGrp="1" noRot="1" noChangeAspect="1" noChangeArrowheads="1"/>
          </p:cNvSpPr>
          <p:nvPr>
            <p:ph type="sldImg"/>
          </p:nvPr>
        </p:nvSpPr>
        <p:spPr>
          <a:xfrm>
            <a:off x="1257300" y="730250"/>
            <a:ext cx="4799013" cy="359886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0483" name="Text Box 3"/>
          <p:cNvSpPr txBox="1">
            <a:spLocks noGrp="1" noChangeArrowheads="1"/>
          </p:cNvSpPr>
          <p:nvPr>
            <p:ph type="body" idx="1"/>
          </p:nvPr>
        </p:nvSpPr>
        <p:spPr>
          <a:xfrm>
            <a:off x="731838" y="4560888"/>
            <a:ext cx="5851525" cy="4238625"/>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04305BA3-27E2-494F-8F89-2CBBD4B7CECD}" type="slidenum">
              <a:rPr lang="en-GB"/>
              <a:pPr>
                <a:defRPr/>
              </a:pPr>
              <a:t>97</a:t>
            </a:fld>
            <a:endParaRPr lang="en-GB"/>
          </a:p>
        </p:txBody>
      </p:sp>
      <p:sp>
        <p:nvSpPr>
          <p:cNvPr id="21505" name="Text Box 1"/>
          <p:cNvSpPr txBox="1">
            <a:spLocks noGrp="1" noRot="1" noChangeAspect="1" noChangeArrowheads="1"/>
          </p:cNvSpPr>
          <p:nvPr>
            <p:ph type="sldImg"/>
          </p:nvPr>
        </p:nvSpPr>
        <p:spPr>
          <a:xfrm>
            <a:off x="1262063" y="720725"/>
            <a:ext cx="4772025" cy="357981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a:xfrm>
            <a:off x="974725" y="4560888"/>
            <a:ext cx="5345113" cy="4300537"/>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0B5B47FA-166A-0340-ABB0-32329050D342}" type="slidenum">
              <a:rPr lang="en-GB"/>
              <a:pPr>
                <a:defRPr/>
              </a:pPr>
              <a:t>9</a:t>
            </a:fld>
            <a:endParaRPr lang="en-GB"/>
          </a:p>
        </p:txBody>
      </p:sp>
      <p:sp>
        <p:nvSpPr>
          <p:cNvPr id="19457" name="Text Box 1"/>
          <p:cNvSpPr txBox="1">
            <a:spLocks noGrp="1" noRot="1" noChangeAspect="1" noChangeArrowheads="1"/>
          </p:cNvSpPr>
          <p:nvPr>
            <p:ph type="sldImg"/>
          </p:nvPr>
        </p:nvSpPr>
        <p:spPr>
          <a:xfrm>
            <a:off x="1262063" y="720725"/>
            <a:ext cx="4772025" cy="357981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19458" name="Text Box 2"/>
          <p:cNvSpPr txBox="1">
            <a:spLocks noGrp="1" noChangeArrowheads="1"/>
          </p:cNvSpPr>
          <p:nvPr>
            <p:ph type="body" idx="1"/>
          </p:nvPr>
        </p:nvSpPr>
        <p:spPr>
          <a:xfrm>
            <a:off x="974725" y="4560888"/>
            <a:ext cx="5345113" cy="4300537"/>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9"/>
          <p:cNvSpPr>
            <a:spLocks noGrp="1" noChangeArrowheads="1"/>
          </p:cNvSpPr>
          <p:nvPr>
            <p:ph type="sldNum" sz="quarter"/>
          </p:nvPr>
        </p:nvSpPr>
        <p:spPr/>
        <p:txBody>
          <a:bodyPr/>
          <a:lstStyle/>
          <a:p>
            <a:pPr>
              <a:defRPr/>
            </a:pPr>
            <a:fld id="{CC4854B5-8C4A-9B48-80B9-F7A9383109D5}" type="slidenum">
              <a:rPr lang="en-GB"/>
              <a:pPr>
                <a:defRPr/>
              </a:pPr>
              <a:t>10</a:t>
            </a:fld>
            <a:endParaRPr lang="en-GB"/>
          </a:p>
        </p:txBody>
      </p:sp>
      <p:sp>
        <p:nvSpPr>
          <p:cNvPr id="20481" name="Text Box 1"/>
          <p:cNvSpPr txBox="1">
            <a:spLocks noChangeArrowheads="1"/>
          </p:cNvSpPr>
          <p:nvPr/>
        </p:nvSpPr>
        <p:spPr bwMode="auto">
          <a:xfrm>
            <a:off x="4144963" y="9120188"/>
            <a:ext cx="3155950"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040" tIns="49320" rIns="95040" bIns="4932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r">
              <a:buClrTx/>
              <a:buFontTx/>
              <a:buNone/>
              <a:defRPr/>
            </a:pPr>
            <a:fld id="{D43ADFE9-7DF9-3148-9DF7-82A08D3D8D4A}" type="slidenum">
              <a:rPr lang="en-GB" sz="1300" smtClean="0">
                <a:solidFill>
                  <a:srgbClr val="000000"/>
                </a:solidFill>
              </a:rPr>
              <a:pPr algn="r">
                <a:buClrTx/>
                <a:buFontTx/>
                <a:buNone/>
                <a:defRPr/>
              </a:pPr>
              <a:t>10</a:t>
            </a:fld>
            <a:endParaRPr lang="en-GB" sz="1300" smtClean="0">
              <a:solidFill>
                <a:srgbClr val="000000"/>
              </a:solidFill>
            </a:endParaRPr>
          </a:p>
        </p:txBody>
      </p:sp>
      <p:sp>
        <p:nvSpPr>
          <p:cNvPr id="20482" name="Text Box 2"/>
          <p:cNvSpPr txBox="1">
            <a:spLocks noGrp="1" noRot="1" noChangeAspect="1" noChangeArrowheads="1"/>
          </p:cNvSpPr>
          <p:nvPr>
            <p:ph type="sldImg"/>
          </p:nvPr>
        </p:nvSpPr>
        <p:spPr>
          <a:xfrm>
            <a:off x="1257300" y="730250"/>
            <a:ext cx="4799013" cy="359886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0483" name="Text Box 3"/>
          <p:cNvSpPr txBox="1">
            <a:spLocks noGrp="1" noChangeArrowheads="1"/>
          </p:cNvSpPr>
          <p:nvPr>
            <p:ph type="body" idx="1"/>
          </p:nvPr>
        </p:nvSpPr>
        <p:spPr>
          <a:xfrm>
            <a:off x="731838" y="4560888"/>
            <a:ext cx="5851525" cy="4238625"/>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F7D902F3-56A1-1447-B2C1-4D3E67F2215D}" type="slidenum">
              <a:rPr lang="en-GB"/>
              <a:pPr>
                <a:defRPr/>
              </a:pPr>
              <a:t>11</a:t>
            </a:fld>
            <a:endParaRPr lang="en-GB"/>
          </a:p>
        </p:txBody>
      </p:sp>
      <p:sp>
        <p:nvSpPr>
          <p:cNvPr id="21505" name="Text Box 1"/>
          <p:cNvSpPr txBox="1">
            <a:spLocks noGrp="1" noRot="1" noChangeAspect="1" noChangeArrowheads="1"/>
          </p:cNvSpPr>
          <p:nvPr>
            <p:ph type="sldImg"/>
          </p:nvPr>
        </p:nvSpPr>
        <p:spPr>
          <a:xfrm>
            <a:off x="1262063" y="720725"/>
            <a:ext cx="4772025" cy="357981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a:xfrm>
            <a:off x="974725" y="4560888"/>
            <a:ext cx="5345113" cy="4300537"/>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FF38F2F5-F099-D240-BEE7-58BF863CE4C7}" type="slidenum">
              <a:rPr lang="en-GB"/>
              <a:pPr>
                <a:defRPr/>
              </a:pPr>
              <a:t>12</a:t>
            </a:fld>
            <a:endParaRPr lang="en-GB"/>
          </a:p>
        </p:txBody>
      </p:sp>
      <p:sp>
        <p:nvSpPr>
          <p:cNvPr id="21505" name="Text Box 1"/>
          <p:cNvSpPr txBox="1">
            <a:spLocks noGrp="1" noRot="1" noChangeAspect="1" noChangeArrowheads="1"/>
          </p:cNvSpPr>
          <p:nvPr>
            <p:ph type="sldImg"/>
          </p:nvPr>
        </p:nvSpPr>
        <p:spPr>
          <a:xfrm>
            <a:off x="1262063" y="720725"/>
            <a:ext cx="4772025" cy="357981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a:xfrm>
            <a:off x="974725" y="4560888"/>
            <a:ext cx="5345113" cy="4300537"/>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r>
              <a:rPr lang="en-US" dirty="0" smtClean="0">
                <a:cs typeface="+mn-cs"/>
              </a:rPr>
              <a:t>Could we have the grains in color in the process zone (if not too hard)?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2063" y="720725"/>
            <a:ext cx="4770437" cy="35782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a:defRPr/>
            </a:pPr>
            <a:fld id="{659D8524-BCEC-984B-A364-7DD90C9CD22A}" type="slidenum">
              <a:rPr lang="en-GB" smtClean="0"/>
              <a:pPr>
                <a:defRPr/>
              </a:pPr>
              <a:t>34</a:t>
            </a:fld>
            <a:endParaRPr lang="en-GB"/>
          </a:p>
        </p:txBody>
      </p:sp>
    </p:spTree>
    <p:extLst>
      <p:ext uri="{BB962C8B-B14F-4D97-AF65-F5344CB8AC3E}">
        <p14:creationId xmlns:p14="http://schemas.microsoft.com/office/powerpoint/2010/main" val="1707453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2063" y="720725"/>
            <a:ext cx="4770437" cy="3578225"/>
          </a:xfrm>
        </p:spPr>
      </p:sp>
      <p:sp>
        <p:nvSpPr>
          <p:cNvPr id="3" name="Notes Placeholder 2"/>
          <p:cNvSpPr>
            <a:spLocks noGrp="1"/>
          </p:cNvSpPr>
          <p:nvPr>
            <p:ph type="body" idx="1"/>
          </p:nvPr>
        </p:nvSpPr>
        <p:spPr/>
        <p:txBody>
          <a:bodyPr/>
          <a:lstStyle/>
          <a:p>
            <a:r>
              <a:rPr lang="en-US" sz="1200" kern="1200" dirty="0" err="1" smtClean="0">
                <a:solidFill>
                  <a:srgbClr val="000000"/>
                </a:solidFill>
                <a:latin typeface="Times New Roman" charset="0"/>
                <a:ea typeface="ＭＳ Ｐゴシック" charset="0"/>
                <a:cs typeface="ＭＳ Ｐゴシック" charset="0"/>
              </a:rPr>
              <a:t>Oui</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j'avais</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mis</a:t>
            </a:r>
            <a:r>
              <a:rPr lang="en-US" sz="1200" kern="1200" dirty="0" smtClean="0">
                <a:solidFill>
                  <a:srgbClr val="000000"/>
                </a:solidFill>
                <a:latin typeface="Times New Roman" charset="0"/>
                <a:ea typeface="ＭＳ Ｐゴシック" charset="0"/>
                <a:cs typeface="ＭＳ Ｐゴシック" charset="0"/>
              </a:rPr>
              <a:t> la version </a:t>
            </a:r>
            <a:r>
              <a:rPr lang="en-US" sz="1200" kern="1200" dirty="0" err="1" smtClean="0">
                <a:solidFill>
                  <a:srgbClr val="000000"/>
                </a:solidFill>
                <a:latin typeface="Times New Roman" charset="0"/>
                <a:ea typeface="ＭＳ Ｐゴシック" charset="0"/>
                <a:cs typeface="ＭＳ Ｐゴシック" charset="0"/>
              </a:rPr>
              <a:t>simplifie</a:t>
            </a:r>
            <a:r>
              <a:rPr lang="en-US" sz="1200" kern="1200" dirty="0" smtClean="0">
                <a:solidFill>
                  <a:srgbClr val="000000"/>
                </a:solidFill>
                <a:latin typeface="Times New Roman" charset="0"/>
                <a:ea typeface="ＭＳ Ｐゴシック" charset="0"/>
                <a:cs typeface="ＭＳ Ｐゴシック" charset="0"/>
              </a:rPr>
              <a:t>' des equations </a:t>
            </a:r>
            <a:r>
              <a:rPr lang="en-US" sz="1200" kern="1200" dirty="0" err="1" smtClean="0">
                <a:solidFill>
                  <a:srgbClr val="000000"/>
                </a:solidFill>
                <a:latin typeface="Times New Roman" charset="0"/>
                <a:ea typeface="ＭＳ Ｐゴシック" charset="0"/>
                <a:cs typeface="ＭＳ Ｐゴシック" charset="0"/>
              </a:rPr>
              <a:t>quand</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tu</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choisis</a:t>
            </a:r>
            <a:r>
              <a:rPr lang="en-US" sz="1200" kern="1200" dirty="0" smtClean="0">
                <a:solidFill>
                  <a:srgbClr val="000000"/>
                </a:solidFill>
                <a:latin typeface="Times New Roman" charset="0"/>
                <a:ea typeface="ＭＳ Ｐゴシック" charset="0"/>
                <a:cs typeface="ＭＳ Ｐゴシック" charset="0"/>
              </a:rPr>
              <a:t> pas </a:t>
            </a:r>
            <a:r>
              <a:rPr lang="en-US" sz="1200" kern="1200" dirty="0" err="1" smtClean="0">
                <a:solidFill>
                  <a:srgbClr val="000000"/>
                </a:solidFill>
                <a:latin typeface="Times New Roman" charset="0"/>
                <a:ea typeface="ＭＳ Ｐゴシック" charset="0"/>
                <a:cs typeface="ＭＳ Ｐゴシック" charset="0"/>
              </a:rPr>
              <a:t>defaut</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que</a:t>
            </a:r>
            <a:r>
              <a:rPr lang="en-US" sz="1200" kern="1200" dirty="0" smtClean="0">
                <a:solidFill>
                  <a:srgbClr val="000000"/>
                </a:solidFill>
                <a:latin typeface="Times New Roman" charset="0"/>
                <a:ea typeface="ＭＳ Ｐゴシック" charset="0"/>
                <a:cs typeface="ＭＳ Ｐゴシック" charset="0"/>
              </a:rPr>
              <a:t> le </a:t>
            </a:r>
            <a:r>
              <a:rPr lang="en-US" sz="1200" kern="1200" dirty="0" err="1" smtClean="0">
                <a:solidFill>
                  <a:srgbClr val="000000"/>
                </a:solidFill>
                <a:latin typeface="Times New Roman" charset="0"/>
                <a:ea typeface="ＭＳ Ｐゴシック" charset="0"/>
                <a:cs typeface="ＭＳ Ｐゴシック" charset="0"/>
              </a:rPr>
              <a:t>nombre</a:t>
            </a:r>
            <a:r>
              <a:rPr lang="en-US" sz="1200" kern="1200" dirty="0" smtClean="0">
                <a:solidFill>
                  <a:srgbClr val="000000"/>
                </a:solidFill>
                <a:latin typeface="Times New Roman" charset="0"/>
                <a:ea typeface="ＭＳ Ｐゴシック" charset="0"/>
                <a:cs typeface="ＭＳ Ｐゴシック" charset="0"/>
              </a:rPr>
              <a:t> de points de </a:t>
            </a:r>
            <a:r>
              <a:rPr lang="en-US" sz="1200" kern="1200" dirty="0" err="1" smtClean="0">
                <a:solidFill>
                  <a:srgbClr val="000000"/>
                </a:solidFill>
                <a:latin typeface="Times New Roman" charset="0"/>
                <a:ea typeface="ＭＳ Ｐゴシック" charset="0"/>
                <a:cs typeface="ＭＳ Ｐゴシック" charset="0"/>
              </a:rPr>
              <a:t>controles</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est</a:t>
            </a:r>
            <a:r>
              <a:rPr lang="en-US" sz="1200" kern="1200" dirty="0" smtClean="0">
                <a:solidFill>
                  <a:srgbClr val="000000"/>
                </a:solidFill>
                <a:latin typeface="Times New Roman" charset="0"/>
                <a:ea typeface="ＭＳ Ｐゴシック" charset="0"/>
                <a:cs typeface="ＭＳ Ｐゴシック" charset="0"/>
              </a:rPr>
              <a:t> le meme </a:t>
            </a:r>
            <a:r>
              <a:rPr lang="en-US" sz="1200" kern="1200" dirty="0" err="1" smtClean="0">
                <a:solidFill>
                  <a:srgbClr val="000000"/>
                </a:solidFill>
                <a:latin typeface="Times New Roman" charset="0"/>
                <a:ea typeface="ＭＳ Ｐゴシック" charset="0"/>
                <a:cs typeface="ＭＳ Ｐゴシック" charset="0"/>
              </a:rPr>
              <a:t>que</a:t>
            </a:r>
            <a:r>
              <a:rPr lang="en-US" sz="1200" kern="1200" dirty="0" smtClean="0">
                <a:solidFill>
                  <a:srgbClr val="000000"/>
                </a:solidFill>
                <a:latin typeface="Times New Roman" charset="0"/>
                <a:ea typeface="ＭＳ Ｐゴシック" charset="0"/>
                <a:cs typeface="ＭＳ Ｐゴシック" charset="0"/>
              </a:rPr>
              <a:t> le </a:t>
            </a:r>
            <a:r>
              <a:rPr lang="en-US" sz="1200" kern="1200" dirty="0" err="1" smtClean="0">
                <a:solidFill>
                  <a:srgbClr val="000000"/>
                </a:solidFill>
                <a:latin typeface="Times New Roman" charset="0"/>
                <a:ea typeface="ＭＳ Ｐゴシック" charset="0"/>
                <a:cs typeface="ＭＳ Ｐゴシック" charset="0"/>
              </a:rPr>
              <a:t>nombre</a:t>
            </a:r>
            <a:r>
              <a:rPr lang="en-US" sz="1200" kern="1200" dirty="0" smtClean="0">
                <a:solidFill>
                  <a:srgbClr val="000000"/>
                </a:solidFill>
                <a:latin typeface="Times New Roman" charset="0"/>
                <a:ea typeface="ＭＳ Ｐゴシック" charset="0"/>
                <a:cs typeface="ＭＳ Ｐゴシック" charset="0"/>
              </a:rPr>
              <a:t> de </a:t>
            </a:r>
            <a:r>
              <a:rPr lang="en-US" sz="1200" kern="1200" dirty="0" err="1" smtClean="0">
                <a:solidFill>
                  <a:srgbClr val="000000"/>
                </a:solidFill>
                <a:latin typeface="Times New Roman" charset="0"/>
                <a:ea typeface="ＭＳ Ｐゴシック" charset="0"/>
                <a:cs typeface="ＭＳ Ｐゴシック" charset="0"/>
              </a:rPr>
              <a:t>vecteurs</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dans</a:t>
            </a:r>
            <a:r>
              <a:rPr lang="en-US" sz="1200" kern="1200" dirty="0" smtClean="0">
                <a:solidFill>
                  <a:srgbClr val="000000"/>
                </a:solidFill>
                <a:latin typeface="Times New Roman" charset="0"/>
                <a:ea typeface="ＭＳ Ｐゴシック" charset="0"/>
                <a:cs typeface="ＭＳ Ｐゴシック" charset="0"/>
              </a:rPr>
              <a:t> la base POD. </a:t>
            </a:r>
            <a:r>
              <a:rPr lang="en-US" sz="1200" kern="1200" dirty="0" err="1" smtClean="0">
                <a:solidFill>
                  <a:srgbClr val="000000"/>
                </a:solidFill>
                <a:latin typeface="Times New Roman" charset="0"/>
                <a:ea typeface="ＭＳ Ｐゴシック" charset="0"/>
                <a:cs typeface="ＭＳ Ｐゴシック" charset="0"/>
              </a:rPr>
              <a:t>C'est</a:t>
            </a:r>
            <a:r>
              <a:rPr lang="en-US" sz="1200" kern="1200" dirty="0" smtClean="0">
                <a:solidFill>
                  <a:srgbClr val="000000"/>
                </a:solidFill>
                <a:latin typeface="Times New Roman" charset="0"/>
                <a:ea typeface="ＭＳ Ｐゴシック" charset="0"/>
                <a:cs typeface="ＭＳ Ｐゴシック" charset="0"/>
              </a:rPr>
              <a:t> plus un </a:t>
            </a:r>
            <a:r>
              <a:rPr lang="en-US" sz="1200" kern="1200" dirty="0" err="1" smtClean="0">
                <a:solidFill>
                  <a:srgbClr val="000000"/>
                </a:solidFill>
                <a:latin typeface="Times New Roman" charset="0"/>
                <a:ea typeface="ＭＳ Ｐゴシック" charset="0"/>
                <a:cs typeface="ＭＳ Ｐゴシック" charset="0"/>
              </a:rPr>
              <a:t>probleme</a:t>
            </a:r>
            <a:r>
              <a:rPr lang="en-US" sz="1200" kern="1200" dirty="0" smtClean="0">
                <a:solidFill>
                  <a:srgbClr val="000000"/>
                </a:solidFill>
                <a:latin typeface="Times New Roman" charset="0"/>
                <a:ea typeface="ＭＳ Ｐゴシック" charset="0"/>
                <a:cs typeface="ＭＳ Ｐゴシック" charset="0"/>
              </a:rPr>
              <a:t> de </a:t>
            </a:r>
            <a:r>
              <a:rPr lang="en-US" sz="1200" kern="1200" dirty="0" err="1" smtClean="0">
                <a:solidFill>
                  <a:srgbClr val="000000"/>
                </a:solidFill>
                <a:latin typeface="Times New Roman" charset="0"/>
                <a:ea typeface="ＭＳ Ｐゴシック" charset="0"/>
                <a:cs typeface="ＭＳ Ｐゴシック" charset="0"/>
              </a:rPr>
              <a:t>minimisation</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mais</a:t>
            </a:r>
            <a:r>
              <a:rPr lang="en-US" sz="1200" kern="1200" dirty="0" smtClean="0">
                <a:solidFill>
                  <a:srgbClr val="000000"/>
                </a:solidFill>
                <a:latin typeface="Times New Roman" charset="0"/>
                <a:ea typeface="ＭＳ Ｐゴシック" charset="0"/>
                <a:cs typeface="ＭＳ Ｐゴシック" charset="0"/>
              </a:rPr>
              <a:t> un </a:t>
            </a:r>
            <a:r>
              <a:rPr lang="en-US" sz="1200" kern="1200" dirty="0" err="1" smtClean="0">
                <a:solidFill>
                  <a:srgbClr val="000000"/>
                </a:solidFill>
                <a:latin typeface="Times New Roman" charset="0"/>
                <a:ea typeface="ＭＳ Ｐゴシック" charset="0"/>
                <a:cs typeface="ＭＳ Ｐゴシック" charset="0"/>
              </a:rPr>
              <a:t>systeme</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bien</a:t>
            </a:r>
            <a:r>
              <a:rPr lang="en-US" sz="1200" kern="1200" dirty="0" smtClean="0">
                <a:solidFill>
                  <a:srgbClr val="000000"/>
                </a:solidFill>
                <a:latin typeface="Times New Roman" charset="0"/>
                <a:ea typeface="ＭＳ Ｐゴシック" charset="0"/>
                <a:cs typeface="ＭＳ Ｐゴシック" charset="0"/>
              </a:rPr>
              <a:t> </a:t>
            </a:r>
            <a:r>
              <a:rPr lang="en-US" sz="1200" kern="1200" dirty="0" err="1" smtClean="0">
                <a:solidFill>
                  <a:srgbClr val="000000"/>
                </a:solidFill>
                <a:latin typeface="Times New Roman" charset="0"/>
                <a:ea typeface="ＭＳ Ｐゴシック" charset="0"/>
                <a:cs typeface="ＭＳ Ｐゴシック" charset="0"/>
              </a:rPr>
              <a:t>carre</a:t>
            </a:r>
            <a:r>
              <a:rPr lang="en-US" sz="1200" kern="1200" dirty="0" smtClean="0">
                <a:solidFill>
                  <a:srgbClr val="000000"/>
                </a:solidFill>
                <a:latin typeface="Times New Roman" charset="0"/>
                <a:ea typeface="ＭＳ Ｐゴシック" charset="0"/>
                <a:cs typeface="ＭＳ Ｐゴシック" charset="0"/>
              </a:rPr>
              <a:t>'.</a:t>
            </a:r>
            <a:endParaRPr lang="en-US" dirty="0"/>
          </a:p>
        </p:txBody>
      </p:sp>
      <p:sp>
        <p:nvSpPr>
          <p:cNvPr id="4" name="Slide Number Placeholder 3"/>
          <p:cNvSpPr>
            <a:spLocks noGrp="1"/>
          </p:cNvSpPr>
          <p:nvPr>
            <p:ph type="sldNum" idx="10"/>
          </p:nvPr>
        </p:nvSpPr>
        <p:spPr/>
        <p:txBody>
          <a:bodyPr/>
          <a:lstStyle/>
          <a:p>
            <a:pPr>
              <a:defRPr/>
            </a:pPr>
            <a:fld id="{659D8524-BCEC-984B-A364-7DD90C9CD22A}" type="slidenum">
              <a:rPr lang="en-GB" smtClean="0"/>
              <a:pPr>
                <a:defRPr/>
              </a:pPr>
              <a:t>56</a:t>
            </a:fld>
            <a:endParaRPr lang="en-GB"/>
          </a:p>
        </p:txBody>
      </p:sp>
    </p:spTree>
    <p:extLst>
      <p:ext uri="{BB962C8B-B14F-4D97-AF65-F5344CB8AC3E}">
        <p14:creationId xmlns:p14="http://schemas.microsoft.com/office/powerpoint/2010/main" val="2823782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19"/>
          <p:cNvSpPr>
            <a:spLocks noGrp="1" noChangeArrowheads="1"/>
          </p:cNvSpPr>
          <p:nvPr>
            <p:ph type="sldNum" sz="quarter"/>
          </p:nvPr>
        </p:nvSpPr>
        <p:spPr/>
        <p:txBody>
          <a:bodyPr/>
          <a:lstStyle/>
          <a:p>
            <a:pPr>
              <a:defRPr/>
            </a:pPr>
            <a:fld id="{82E27878-5C7B-F543-AD7A-55FEC16DA488}" type="slidenum">
              <a:rPr lang="en-GB"/>
              <a:pPr>
                <a:defRPr/>
              </a:pPr>
              <a:t>85</a:t>
            </a:fld>
            <a:endParaRPr lang="en-GB"/>
          </a:p>
        </p:txBody>
      </p:sp>
      <p:sp>
        <p:nvSpPr>
          <p:cNvPr id="22529" name="Text Box 1"/>
          <p:cNvSpPr txBox="1">
            <a:spLocks noChangeArrowheads="1"/>
          </p:cNvSpPr>
          <p:nvPr/>
        </p:nvSpPr>
        <p:spPr bwMode="auto">
          <a:xfrm>
            <a:off x="4144963" y="9120188"/>
            <a:ext cx="3155950"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5040" tIns="49320" rIns="95040" bIns="4932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r">
              <a:buClrTx/>
              <a:buFontTx/>
              <a:buNone/>
              <a:defRPr/>
            </a:pPr>
            <a:fld id="{B9A5DCA2-EFFB-5D4D-A281-1A80D9104AFE}" type="slidenum">
              <a:rPr lang="en-GB" sz="1300" smtClean="0">
                <a:solidFill>
                  <a:srgbClr val="000000"/>
                </a:solidFill>
              </a:rPr>
              <a:pPr algn="r">
                <a:buClrTx/>
                <a:buFontTx/>
                <a:buNone/>
                <a:defRPr/>
              </a:pPr>
              <a:t>85</a:t>
            </a:fld>
            <a:endParaRPr lang="en-GB" sz="1300" smtClean="0">
              <a:solidFill>
                <a:srgbClr val="000000"/>
              </a:solidFill>
            </a:endParaRPr>
          </a:p>
        </p:txBody>
      </p:sp>
      <p:sp>
        <p:nvSpPr>
          <p:cNvPr id="22530" name="Text Box 2"/>
          <p:cNvSpPr txBox="1">
            <a:spLocks noGrp="1" noRot="1" noChangeAspect="1" noChangeArrowheads="1"/>
          </p:cNvSpPr>
          <p:nvPr>
            <p:ph type="sldImg"/>
          </p:nvPr>
        </p:nvSpPr>
        <p:spPr>
          <a:xfrm>
            <a:off x="1257300" y="730250"/>
            <a:ext cx="4799013" cy="3598863"/>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2531" name="Text Box 3"/>
          <p:cNvSpPr txBox="1">
            <a:spLocks noGrp="1" noChangeArrowheads="1"/>
          </p:cNvSpPr>
          <p:nvPr>
            <p:ph type="body" idx="1"/>
          </p:nvPr>
        </p:nvSpPr>
        <p:spPr>
          <a:xfrm>
            <a:off x="731838" y="4560888"/>
            <a:ext cx="5851525" cy="4238625"/>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19"/>
          <p:cNvSpPr>
            <a:spLocks noGrp="1" noChangeArrowheads="1"/>
          </p:cNvSpPr>
          <p:nvPr>
            <p:ph type="sldNum" sz="quarter"/>
          </p:nvPr>
        </p:nvSpPr>
        <p:spPr/>
        <p:txBody>
          <a:bodyPr/>
          <a:lstStyle/>
          <a:p>
            <a:pPr>
              <a:defRPr/>
            </a:pPr>
            <a:fld id="{76611EC0-6A8C-FF46-9F6C-8A4758840F7F}" type="slidenum">
              <a:rPr lang="en-GB"/>
              <a:pPr>
                <a:defRPr/>
              </a:pPr>
              <a:t>86</a:t>
            </a:fld>
            <a:endParaRPr lang="en-GB"/>
          </a:p>
        </p:txBody>
      </p:sp>
      <p:sp>
        <p:nvSpPr>
          <p:cNvPr id="23553" name="Text Box 1"/>
          <p:cNvSpPr txBox="1">
            <a:spLocks noGrp="1" noRot="1" noChangeAspect="1" noChangeArrowheads="1"/>
          </p:cNvSpPr>
          <p:nvPr>
            <p:ph type="sldImg"/>
          </p:nvPr>
        </p:nvSpPr>
        <p:spPr>
          <a:xfrm>
            <a:off x="1260475" y="720725"/>
            <a:ext cx="4778375" cy="3582988"/>
          </a:xfrm>
          <a:solidFill>
            <a:srgbClr val="FFFFFF"/>
          </a:solidFill>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3554" name="Text Box 2"/>
          <p:cNvSpPr txBox="1">
            <a:spLocks noGrp="1" noChangeArrowheads="1"/>
          </p:cNvSpPr>
          <p:nvPr>
            <p:ph type="body" idx="1"/>
          </p:nvPr>
        </p:nvSpPr>
        <p:spPr>
          <a:xfrm>
            <a:off x="974725" y="4560888"/>
            <a:ext cx="5348288" cy="4305300"/>
          </a:xfrm>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mtClean="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fault slide">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323528" y="1124744"/>
            <a:ext cx="8496944" cy="5472608"/>
          </a:xfrm>
          <a:prstGeom prst="rect">
            <a:avLst/>
          </a:prstGeom>
        </p:spPr>
        <p:txBody>
          <a:bodyPr vert="horz"/>
          <a:lstStyle>
            <a:lvl1pPr marL="180000">
              <a:defRPr/>
            </a:lvl1pPr>
            <a:lvl2pPr marL="396000" indent="-216000">
              <a:defRPr/>
            </a:lvl2pPr>
            <a:lvl3pPr marL="648000" indent="-216000">
              <a:buSzPct val="100000"/>
              <a:buFont typeface="Lucida Grande"/>
              <a:buChar char="-"/>
              <a:defRPr sz="2000">
                <a:latin typeface="Calibri"/>
              </a:defRPr>
            </a:lvl3pPr>
            <a:lvl4pPr marL="993600" indent="-342900">
              <a:buFont typeface="Lucida Grande"/>
              <a:buChar char="→"/>
              <a:defRPr>
                <a:latin typeface="Calibri"/>
              </a:defRPr>
            </a:lvl4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p:txBody>
      </p:sp>
      <p:sp>
        <p:nvSpPr>
          <p:cNvPr id="13" name="Title 12"/>
          <p:cNvSpPr>
            <a:spLocks noGrp="1"/>
          </p:cNvSpPr>
          <p:nvPr>
            <p:ph type="title"/>
          </p:nvPr>
        </p:nvSpPr>
        <p:spPr>
          <a:xfrm>
            <a:off x="1115616" y="188640"/>
            <a:ext cx="6264696" cy="504056"/>
          </a:xfrm>
          <a:prstGeom prst="rect">
            <a:avLst/>
          </a:prstGeom>
          <a:ln>
            <a:noFill/>
          </a:ln>
        </p:spPr>
        <p:txBody>
          <a:bodyPr vert="horz"/>
          <a:lstStyle/>
          <a:p>
            <a:r>
              <a:rPr lang="en-GB" dirty="0" smtClean="0"/>
              <a:t>Click to edit Master title style</a:t>
            </a:r>
            <a:endParaRPr lang="en-US" dirty="0"/>
          </a:p>
        </p:txBody>
      </p:sp>
    </p:spTree>
    <p:extLst>
      <p:ext uri="{BB962C8B-B14F-4D97-AF65-F5344CB8AC3E}">
        <p14:creationId xmlns:p14="http://schemas.microsoft.com/office/powerpoint/2010/main" val="1590698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utline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692275" y="1844675"/>
            <a:ext cx="5832475" cy="4032250"/>
          </a:xfrm>
          <a:prstGeom prst="rect">
            <a:avLst/>
          </a:prstGeom>
        </p:spPr>
        <p:txBody>
          <a:bodyPr vert="horz"/>
          <a:lstStyle>
            <a:lvl1pPr marL="252000" indent="-252000" algn="l">
              <a:defRPr sz="2200"/>
            </a:lvl1pPr>
            <a:lvl2pPr marL="468000" indent="-288000">
              <a:defRPr sz="2000"/>
            </a:lvl2pPr>
          </a:lstStyle>
          <a:p>
            <a:pPr lvl="0"/>
            <a:r>
              <a:rPr lang="en-GB" dirty="0" smtClean="0"/>
              <a:t>Click to edit Master text styles</a:t>
            </a:r>
          </a:p>
          <a:p>
            <a:pPr lvl="1"/>
            <a:r>
              <a:rPr lang="en-GB" dirty="0" smtClean="0"/>
              <a:t>Second level</a:t>
            </a:r>
          </a:p>
        </p:txBody>
      </p:sp>
    </p:spTree>
    <p:extLst>
      <p:ext uri="{BB962C8B-B14F-4D97-AF65-F5344CB8AC3E}">
        <p14:creationId xmlns:p14="http://schemas.microsoft.com/office/powerpoint/2010/main" val="33003666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7" name="Text Box 3"/>
          <p:cNvSpPr txBox="1">
            <a:spLocks noChangeArrowheads="1"/>
          </p:cNvSpPr>
          <p:nvPr/>
        </p:nvSpPr>
        <p:spPr bwMode="auto">
          <a:xfrm>
            <a:off x="685800" y="6248400"/>
            <a:ext cx="19050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030" name="Rectangle 6"/>
          <p:cNvSpPr>
            <a:spLocks noChangeArrowheads="1"/>
          </p:cNvSpPr>
          <p:nvPr userDrawn="1"/>
        </p:nvSpPr>
        <p:spPr bwMode="auto">
          <a:xfrm>
            <a:off x="0" y="0"/>
            <a:ext cx="9144000" cy="838200"/>
          </a:xfrm>
          <a:prstGeom prst="rect">
            <a:avLst/>
          </a:prstGeom>
          <a:solidFill>
            <a:srgbClr val="990033"/>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028" name="Text Box 4"/>
          <p:cNvSpPr txBox="1">
            <a:spLocks noChangeArrowheads="1"/>
          </p:cNvSpPr>
          <p:nvPr/>
        </p:nvSpPr>
        <p:spPr bwMode="auto">
          <a:xfrm>
            <a:off x="3124200" y="6248400"/>
            <a:ext cx="28956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75" y="57150"/>
            <a:ext cx="735013" cy="7080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33" name="Text Box 9"/>
          <p:cNvSpPr txBox="1">
            <a:spLocks noChangeArrowheads="1"/>
          </p:cNvSpPr>
          <p:nvPr/>
        </p:nvSpPr>
        <p:spPr bwMode="auto">
          <a:xfrm>
            <a:off x="7380288" y="225425"/>
            <a:ext cx="1655762"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ctr">
              <a:buClrTx/>
              <a:buFontTx/>
              <a:buNone/>
              <a:defRPr/>
            </a:pPr>
            <a:r>
              <a:rPr lang="en-GB" sz="1200" dirty="0" smtClean="0">
                <a:solidFill>
                  <a:schemeClr val="bg1">
                    <a:lumMod val="75000"/>
                  </a:schemeClr>
                </a:solidFill>
                <a:latin typeface="Calibri"/>
              </a:rPr>
              <a:t>Institute of Mechanics &amp; Advanced Materials</a:t>
            </a:r>
          </a:p>
        </p:txBody>
      </p:sp>
      <p:sp>
        <p:nvSpPr>
          <p:cNvPr id="11" name="Text Box 1"/>
          <p:cNvSpPr txBox="1">
            <a:spLocks noChangeArrowheads="1"/>
          </p:cNvSpPr>
          <p:nvPr userDrawn="1"/>
        </p:nvSpPr>
        <p:spPr bwMode="auto">
          <a:xfrm>
            <a:off x="1476375" y="142875"/>
            <a:ext cx="5659438"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720" tIns="42480" rIns="81720" bIns="42480">
            <a:spAutoFit/>
          </a:bodyPr>
          <a:lstStyle>
            <a:lvl1pPr marL="406400" indent="-398463">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1pPr>
            <a:lvl2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2pPr>
            <a:lvl3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3pPr>
            <a:lvl4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4pPr>
            <a:lvl5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9pPr>
          </a:lstStyle>
          <a:p>
            <a:pPr algn="ctr">
              <a:buClrTx/>
              <a:buFontTx/>
              <a:buNone/>
              <a:defRPr/>
            </a:pPr>
            <a:endParaRPr lang="en-US" b="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449263" rtl="0" eaLnBrk="0" fontAlgn="base" hangingPunct="0">
        <a:spcBef>
          <a:spcPct val="0"/>
        </a:spcBef>
        <a:spcAft>
          <a:spcPct val="0"/>
        </a:spcAft>
        <a:buClr>
          <a:srgbClr val="000000"/>
        </a:buClr>
        <a:buSzPct val="100000"/>
        <a:buFont typeface="Times New Roman" charset="0"/>
        <a:defRPr sz="2400">
          <a:solidFill>
            <a:schemeClr val="bg1"/>
          </a:solidFill>
          <a:latin typeface="Calibri"/>
          <a:ea typeface="+mj-ea"/>
          <a:cs typeface="+mj-cs"/>
        </a:defRPr>
      </a:lvl1pPr>
      <a:lvl2pPr algn="ctr" defTabSz="449263" rtl="0" eaLnBrk="0" fontAlgn="base" hangingPunct="0">
        <a:spcBef>
          <a:spcPct val="0"/>
        </a:spcBef>
        <a:spcAft>
          <a:spcPct val="0"/>
        </a:spcAft>
        <a:buClr>
          <a:srgbClr val="000000"/>
        </a:buClr>
        <a:buSzPct val="100000"/>
        <a:buFont typeface="Times New Roman" charset="0"/>
        <a:defRPr sz="2400">
          <a:solidFill>
            <a:schemeClr val="bg1"/>
          </a:solidFill>
          <a:latin typeface="Calibri" charset="0"/>
          <a:ea typeface="ＭＳ Ｐゴシック" charset="0"/>
          <a:cs typeface="DejaVu Sans" charset="0"/>
        </a:defRPr>
      </a:lvl2pPr>
      <a:lvl3pPr algn="ctr" defTabSz="449263" rtl="0" eaLnBrk="0" fontAlgn="base" hangingPunct="0">
        <a:spcBef>
          <a:spcPct val="0"/>
        </a:spcBef>
        <a:spcAft>
          <a:spcPct val="0"/>
        </a:spcAft>
        <a:buClr>
          <a:srgbClr val="000000"/>
        </a:buClr>
        <a:buSzPct val="100000"/>
        <a:buFont typeface="Times New Roman" charset="0"/>
        <a:defRPr sz="2400">
          <a:solidFill>
            <a:schemeClr val="bg1"/>
          </a:solidFill>
          <a:latin typeface="Calibri" charset="0"/>
          <a:ea typeface="ＭＳ Ｐゴシック" charset="0"/>
          <a:cs typeface="DejaVu Sans" charset="0"/>
        </a:defRPr>
      </a:lvl3pPr>
      <a:lvl4pPr algn="ctr" defTabSz="449263" rtl="0" eaLnBrk="0" fontAlgn="base" hangingPunct="0">
        <a:spcBef>
          <a:spcPct val="0"/>
        </a:spcBef>
        <a:spcAft>
          <a:spcPct val="0"/>
        </a:spcAft>
        <a:buClr>
          <a:srgbClr val="000000"/>
        </a:buClr>
        <a:buSzPct val="100000"/>
        <a:buFont typeface="Times New Roman" charset="0"/>
        <a:defRPr sz="2400">
          <a:solidFill>
            <a:schemeClr val="bg1"/>
          </a:solidFill>
          <a:latin typeface="Calibri" charset="0"/>
          <a:ea typeface="ＭＳ Ｐゴシック" charset="0"/>
          <a:cs typeface="DejaVu Sans" charset="0"/>
        </a:defRPr>
      </a:lvl4pPr>
      <a:lvl5pPr algn="ctr" defTabSz="449263" rtl="0" eaLnBrk="0" fontAlgn="base" hangingPunct="0">
        <a:spcBef>
          <a:spcPct val="0"/>
        </a:spcBef>
        <a:spcAft>
          <a:spcPct val="0"/>
        </a:spcAft>
        <a:buClr>
          <a:srgbClr val="000000"/>
        </a:buClr>
        <a:buSzPct val="100000"/>
        <a:buFont typeface="Times New Roman" charset="0"/>
        <a:defRPr sz="2400">
          <a:solidFill>
            <a:schemeClr val="bg1"/>
          </a:solidFill>
          <a:latin typeface="Calibri" charset="0"/>
          <a:ea typeface="ＭＳ Ｐゴシック" charset="0"/>
          <a:cs typeface="DejaVu Sans" charset="0"/>
        </a:defRPr>
      </a:lvl5pPr>
      <a:lvl6pPr marL="2514600" indent="-228600" algn="ctr" defTabSz="449263" rtl="0" eaLnBrk="0" fontAlgn="base" hangingPunct="0">
        <a:spcBef>
          <a:spcPct val="0"/>
        </a:spcBef>
        <a:spcAft>
          <a:spcPct val="0"/>
        </a:spcAft>
        <a:buClr>
          <a:srgbClr val="000000"/>
        </a:buClr>
        <a:buSzPct val="100000"/>
        <a:buFont typeface="Times New Roman" charset="0"/>
        <a:defRPr sz="4800">
          <a:solidFill>
            <a:srgbClr val="000000"/>
          </a:solidFill>
          <a:latin typeface="Franklin Gothic Demi" charset="0"/>
          <a:ea typeface="ＭＳ Ｐゴシック" charset="0"/>
          <a:cs typeface="DejaVu Sans" charset="0"/>
        </a:defRPr>
      </a:lvl6pPr>
      <a:lvl7pPr marL="2971800" indent="-228600" algn="ctr" defTabSz="449263" rtl="0" eaLnBrk="0" fontAlgn="base" hangingPunct="0">
        <a:spcBef>
          <a:spcPct val="0"/>
        </a:spcBef>
        <a:spcAft>
          <a:spcPct val="0"/>
        </a:spcAft>
        <a:buClr>
          <a:srgbClr val="000000"/>
        </a:buClr>
        <a:buSzPct val="100000"/>
        <a:buFont typeface="Times New Roman" charset="0"/>
        <a:defRPr sz="4800">
          <a:solidFill>
            <a:srgbClr val="000000"/>
          </a:solidFill>
          <a:latin typeface="Franklin Gothic Demi" charset="0"/>
          <a:ea typeface="ＭＳ Ｐゴシック" charset="0"/>
          <a:cs typeface="DejaVu Sans" charset="0"/>
        </a:defRPr>
      </a:lvl7pPr>
      <a:lvl8pPr marL="3429000" indent="-228600" algn="ctr" defTabSz="449263" rtl="0" eaLnBrk="0" fontAlgn="base" hangingPunct="0">
        <a:spcBef>
          <a:spcPct val="0"/>
        </a:spcBef>
        <a:spcAft>
          <a:spcPct val="0"/>
        </a:spcAft>
        <a:buClr>
          <a:srgbClr val="000000"/>
        </a:buClr>
        <a:buSzPct val="100000"/>
        <a:buFont typeface="Times New Roman" charset="0"/>
        <a:defRPr sz="4800">
          <a:solidFill>
            <a:srgbClr val="000000"/>
          </a:solidFill>
          <a:latin typeface="Franklin Gothic Demi" charset="0"/>
          <a:ea typeface="ＭＳ Ｐゴシック" charset="0"/>
          <a:cs typeface="DejaVu Sans" charset="0"/>
        </a:defRPr>
      </a:lvl8pPr>
      <a:lvl9pPr marL="3886200" indent="-228600" algn="ctr" defTabSz="449263" rtl="0" eaLnBrk="0" fontAlgn="base" hangingPunct="0">
        <a:spcBef>
          <a:spcPct val="0"/>
        </a:spcBef>
        <a:spcAft>
          <a:spcPct val="0"/>
        </a:spcAft>
        <a:buClr>
          <a:srgbClr val="000000"/>
        </a:buClr>
        <a:buSzPct val="100000"/>
        <a:buFont typeface="Times New Roman" charset="0"/>
        <a:defRPr sz="4800">
          <a:solidFill>
            <a:srgbClr val="000000"/>
          </a:solidFill>
          <a:latin typeface="Franklin Gothic Demi" charset="0"/>
          <a:ea typeface="ＭＳ Ｐゴシック" charset="0"/>
          <a:cs typeface="DejaVu Sans" charset="0"/>
        </a:defRPr>
      </a:lvl9pPr>
    </p:titleStyle>
    <p:bodyStyle>
      <a:lvl1pPr indent="-179388" algn="l" defTabSz="449263" rtl="0" eaLnBrk="0" fontAlgn="base" hangingPunct="0">
        <a:spcBef>
          <a:spcPts val="900"/>
        </a:spcBef>
        <a:spcAft>
          <a:spcPct val="0"/>
        </a:spcAft>
        <a:buClr>
          <a:srgbClr val="000000"/>
        </a:buClr>
        <a:buSzPct val="100000"/>
        <a:buFont typeface="Arial" charset="0"/>
        <a:buChar char="•"/>
        <a:defRPr sz="2200">
          <a:solidFill>
            <a:srgbClr val="000000"/>
          </a:solidFill>
          <a:latin typeface="Calibri"/>
          <a:ea typeface="+mn-ea"/>
          <a:cs typeface="+mn-cs"/>
        </a:defRPr>
      </a:lvl1pPr>
      <a:lvl2pPr marL="358775" indent="-179388" algn="l" defTabSz="449263" rtl="0" eaLnBrk="0" fontAlgn="base" hangingPunct="0">
        <a:spcBef>
          <a:spcPts val="700"/>
        </a:spcBef>
        <a:spcAft>
          <a:spcPct val="0"/>
        </a:spcAft>
        <a:buClr>
          <a:srgbClr val="000000"/>
        </a:buClr>
        <a:buSzPct val="100000"/>
        <a:buFont typeface="Wingdings" charset="0"/>
        <a:buChar char="§"/>
        <a:defRPr sz="2000">
          <a:solidFill>
            <a:srgbClr val="000000"/>
          </a:solidFill>
          <a:latin typeface="Calibri"/>
          <a:ea typeface="+mn-ea"/>
          <a:cs typeface="+mn-cs"/>
        </a:defRPr>
      </a:lvl2pPr>
      <a:lvl3pPr marL="1143000" indent="-228600" algn="l" defTabSz="449263" rtl="0" eaLnBrk="0" fontAlgn="base" hangingPunct="0">
        <a:spcBef>
          <a:spcPts val="600"/>
        </a:spcBef>
        <a:spcAft>
          <a:spcPct val="0"/>
        </a:spcAft>
        <a:buClr>
          <a:srgbClr val="000000"/>
        </a:buClr>
        <a:buSzPct val="100000"/>
        <a:buFont typeface="Times New Roman" charset="0"/>
        <a:defRPr sz="2400">
          <a:solidFill>
            <a:srgbClr val="000000"/>
          </a:solidFill>
          <a:latin typeface="Franklin Gothic Book" charset="0"/>
          <a:ea typeface="+mn-ea"/>
          <a:cs typeface="+mn-cs"/>
        </a:defRPr>
      </a:lvl3pPr>
      <a:lvl4pPr marL="1600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Franklin Gothic Book" charset="0"/>
          <a:ea typeface="+mn-ea"/>
          <a:cs typeface="+mn-cs"/>
        </a:defRPr>
      </a:lvl4pPr>
      <a:lvl5pPr marL="20574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Franklin Gothic Book" charset="0"/>
          <a:ea typeface="+mn-ea"/>
          <a:cs typeface="+mn-cs"/>
        </a:defRPr>
      </a:lvl5pPr>
      <a:lvl6pPr marL="25146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Franklin Gothic Book" charset="0"/>
          <a:ea typeface="+mn-ea"/>
          <a:cs typeface="+mn-cs"/>
        </a:defRPr>
      </a:lvl6pPr>
      <a:lvl7pPr marL="29718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Franklin Gothic Book" charset="0"/>
          <a:ea typeface="+mn-ea"/>
          <a:cs typeface="+mn-cs"/>
        </a:defRPr>
      </a:lvl7pPr>
      <a:lvl8pPr marL="34290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Franklin Gothic Book" charset="0"/>
          <a:ea typeface="+mn-ea"/>
          <a:cs typeface="+mn-cs"/>
        </a:defRPr>
      </a:lvl8pPr>
      <a:lvl9pPr marL="3886200" indent="-228600" algn="l" defTabSz="449263" rtl="0" eaLnBrk="0" fontAlgn="base" hangingPunct="0">
        <a:spcBef>
          <a:spcPts val="500"/>
        </a:spcBef>
        <a:spcAft>
          <a:spcPct val="0"/>
        </a:spcAft>
        <a:buClr>
          <a:srgbClr val="000000"/>
        </a:buClr>
        <a:buSzPct val="100000"/>
        <a:buFont typeface="Times New Roman" charset="0"/>
        <a:defRPr sz="2000">
          <a:solidFill>
            <a:srgbClr val="000000"/>
          </a:solidFill>
          <a:latin typeface="Franklin Gothic Book" charset="0"/>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emf"/><Relationship Id="rId5" Type="http://schemas.openxmlformats.org/officeDocument/2006/relationships/image" Target="../media/image31.emf"/><Relationship Id="rId6" Type="http://schemas.openxmlformats.org/officeDocument/2006/relationships/image" Target="../media/image32.emf"/><Relationship Id="rId7" Type="http://schemas.openxmlformats.org/officeDocument/2006/relationships/image" Target="../media/image36.emf"/><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emf"/><Relationship Id="rId6" Type="http://schemas.openxmlformats.org/officeDocument/2006/relationships/image" Target="../media/image40.emf"/><Relationship Id="rId7" Type="http://schemas.openxmlformats.org/officeDocument/2006/relationships/image" Target="../media/image31.emf"/><Relationship Id="rId8" Type="http://schemas.openxmlformats.org/officeDocument/2006/relationships/image" Target="../media/image41.emf"/><Relationship Id="rId9" Type="http://schemas.openxmlformats.org/officeDocument/2006/relationships/image" Target="../media/image42.emf"/><Relationship Id="rId10" Type="http://schemas.openxmlformats.org/officeDocument/2006/relationships/image" Target="../media/image43.emf"/><Relationship Id="rId11" Type="http://schemas.openxmlformats.org/officeDocument/2006/relationships/image" Target="../media/image44.emf"/><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1" Type="http://schemas.openxmlformats.org/officeDocument/2006/relationships/image" Target="../media/image52.emf"/><Relationship Id="rId12" Type="http://schemas.openxmlformats.org/officeDocument/2006/relationships/image" Target="../media/image53.emf"/><Relationship Id="rId13" Type="http://schemas.openxmlformats.org/officeDocument/2006/relationships/image" Target="../media/image44.emf"/><Relationship Id="rId14" Type="http://schemas.openxmlformats.org/officeDocument/2006/relationships/image" Target="../media/image54.emf"/><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5.emf"/><Relationship Id="rId4" Type="http://schemas.openxmlformats.org/officeDocument/2006/relationships/image" Target="../media/image46.emf"/><Relationship Id="rId5" Type="http://schemas.openxmlformats.org/officeDocument/2006/relationships/image" Target="../media/image47.emf"/><Relationship Id="rId6" Type="http://schemas.openxmlformats.org/officeDocument/2006/relationships/image" Target="../media/image48.emf"/><Relationship Id="rId7" Type="http://schemas.openxmlformats.org/officeDocument/2006/relationships/image" Target="../media/image49.emf"/><Relationship Id="rId8" Type="http://schemas.openxmlformats.org/officeDocument/2006/relationships/image" Target="../media/image31.emf"/><Relationship Id="rId9" Type="http://schemas.openxmlformats.org/officeDocument/2006/relationships/image" Target="../media/image50.png"/><Relationship Id="rId10" Type="http://schemas.openxmlformats.org/officeDocument/2006/relationships/image" Target="../media/image51.emf"/></Relationships>
</file>

<file path=ppt/slides/_rels/slide13.xml.rels><?xml version="1.0" encoding="UTF-8" standalone="yes"?>
<Relationships xmlns="http://schemas.openxmlformats.org/package/2006/relationships"><Relationship Id="rId3" Type="http://schemas.openxmlformats.org/officeDocument/2006/relationships/image" Target="../media/image46.emf"/><Relationship Id="rId4" Type="http://schemas.openxmlformats.org/officeDocument/2006/relationships/image" Target="../media/image55.emf"/><Relationship Id="rId5" Type="http://schemas.openxmlformats.org/officeDocument/2006/relationships/image" Target="../media/image56.emf"/><Relationship Id="rId6" Type="http://schemas.openxmlformats.org/officeDocument/2006/relationships/image" Target="../media/image57.emf"/><Relationship Id="rId7" Type="http://schemas.openxmlformats.org/officeDocument/2006/relationships/image" Target="../media/image47.emf"/><Relationship Id="rId8" Type="http://schemas.openxmlformats.org/officeDocument/2006/relationships/image" Target="../media/image58.emf"/><Relationship Id="rId1" Type="http://schemas.openxmlformats.org/officeDocument/2006/relationships/slideLayout" Target="../slideLayouts/slideLayout1.xml"/><Relationship Id="rId2" Type="http://schemas.openxmlformats.org/officeDocument/2006/relationships/image" Target="../media/image45.emf"/></Relationships>
</file>

<file path=ppt/slides/_rels/slide14.xml.rels><?xml version="1.0" encoding="UTF-8" standalone="yes"?>
<Relationships xmlns="http://schemas.openxmlformats.org/package/2006/relationships"><Relationship Id="rId3" Type="http://schemas.openxmlformats.org/officeDocument/2006/relationships/image" Target="../media/image60.emf"/><Relationship Id="rId4" Type="http://schemas.openxmlformats.org/officeDocument/2006/relationships/image" Target="../media/image61.emf"/><Relationship Id="rId1" Type="http://schemas.openxmlformats.org/officeDocument/2006/relationships/slideLayout" Target="../slideLayouts/slideLayout1.xml"/><Relationship Id="rId2" Type="http://schemas.openxmlformats.org/officeDocument/2006/relationships/image" Target="../media/image59.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4.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5.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6.emf"/></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7"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image" Target="../media/image6.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7.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8.emf"/><Relationship Id="rId3" Type="http://schemas.openxmlformats.org/officeDocument/2006/relationships/image" Target="../media/image69.emf"/></Relationships>
</file>

<file path=ppt/slides/_rels/slide23.xml.rels><?xml version="1.0" encoding="UTF-8" standalone="yes"?>
<Relationships xmlns="http://schemas.openxmlformats.org/package/2006/relationships"><Relationship Id="rId3" Type="http://schemas.openxmlformats.org/officeDocument/2006/relationships/image" Target="../media/image71.emf"/><Relationship Id="rId4" Type="http://schemas.openxmlformats.org/officeDocument/2006/relationships/image" Target="../media/image72.emf"/><Relationship Id="rId5" Type="http://schemas.openxmlformats.org/officeDocument/2006/relationships/image" Target="../media/image73.emf"/><Relationship Id="rId6" Type="http://schemas.openxmlformats.org/officeDocument/2006/relationships/image" Target="../media/image74.emf"/><Relationship Id="rId7" Type="http://schemas.openxmlformats.org/officeDocument/2006/relationships/image" Target="../media/image75.emf"/><Relationship Id="rId8" Type="http://schemas.openxmlformats.org/officeDocument/2006/relationships/image" Target="../media/image68.emf"/><Relationship Id="rId9" Type="http://schemas.openxmlformats.org/officeDocument/2006/relationships/image" Target="../media/image51.emf"/><Relationship Id="rId1" Type="http://schemas.openxmlformats.org/officeDocument/2006/relationships/slideLayout" Target="../slideLayouts/slideLayout1.xml"/><Relationship Id="rId2" Type="http://schemas.openxmlformats.org/officeDocument/2006/relationships/image" Target="../media/image70.emf"/></Relationships>
</file>

<file path=ppt/slides/_rels/slide24.xml.rels><?xml version="1.0" encoding="UTF-8" standalone="yes"?>
<Relationships xmlns="http://schemas.openxmlformats.org/package/2006/relationships"><Relationship Id="rId3" Type="http://schemas.openxmlformats.org/officeDocument/2006/relationships/image" Target="../media/image77.emf"/><Relationship Id="rId4" Type="http://schemas.openxmlformats.org/officeDocument/2006/relationships/image" Target="../media/image78.emf"/><Relationship Id="rId1" Type="http://schemas.openxmlformats.org/officeDocument/2006/relationships/slideLayout" Target="../slideLayouts/slideLayout1.xml"/><Relationship Id="rId2" Type="http://schemas.openxmlformats.org/officeDocument/2006/relationships/image" Target="../media/image7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emf"/><Relationship Id="rId3" Type="http://schemas.openxmlformats.org/officeDocument/2006/relationships/image" Target="../media/image22.jpg"/></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image" Target="../media/image79.jpg"/></Relationships>
</file>

<file path=ppt/slides/_rels/slide27.xml.rels><?xml version="1.0" encoding="UTF-8" standalone="yes"?>
<Relationships xmlns="http://schemas.openxmlformats.org/package/2006/relationships"><Relationship Id="rId3" Type="http://schemas.openxmlformats.org/officeDocument/2006/relationships/image" Target="../media/image81.emf"/><Relationship Id="rId4" Type="http://schemas.openxmlformats.org/officeDocument/2006/relationships/image" Target="../media/image82.emf"/><Relationship Id="rId5" Type="http://schemas.openxmlformats.org/officeDocument/2006/relationships/image" Target="../media/image83.emf"/><Relationship Id="rId6" Type="http://schemas.openxmlformats.org/officeDocument/2006/relationships/image" Target="../media/image84.emf"/><Relationship Id="rId7" Type="http://schemas.openxmlformats.org/officeDocument/2006/relationships/image" Target="../media/image85.emf"/><Relationship Id="rId8" Type="http://schemas.openxmlformats.org/officeDocument/2006/relationships/image" Target="../media/image86.emf"/><Relationship Id="rId1" Type="http://schemas.openxmlformats.org/officeDocument/2006/relationships/slideLayout" Target="../slideLayouts/slideLayout1.xml"/><Relationship Id="rId2" Type="http://schemas.openxmlformats.org/officeDocument/2006/relationships/image" Target="../media/image80.emf"/></Relationships>
</file>

<file path=ppt/slides/_rels/slide28.xml.rels><?xml version="1.0" encoding="UTF-8" standalone="yes"?>
<Relationships xmlns="http://schemas.openxmlformats.org/package/2006/relationships"><Relationship Id="rId3" Type="http://schemas.openxmlformats.org/officeDocument/2006/relationships/image" Target="../media/image88.emf"/><Relationship Id="rId4" Type="http://schemas.openxmlformats.org/officeDocument/2006/relationships/image" Target="../media/image89.emf"/><Relationship Id="rId5" Type="http://schemas.openxmlformats.org/officeDocument/2006/relationships/image" Target="../media/image90.emf"/><Relationship Id="rId1" Type="http://schemas.openxmlformats.org/officeDocument/2006/relationships/slideLayout" Target="../slideLayouts/slideLayout1.xml"/><Relationship Id="rId2" Type="http://schemas.openxmlformats.org/officeDocument/2006/relationships/image" Target="../media/image87.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emf"/><Relationship Id="rId3" Type="http://schemas.openxmlformats.org/officeDocument/2006/relationships/image" Target="../media/image13.emf"/></Relationships>
</file>

<file path=ppt/slides/_rels/slide30.xml.rels><?xml version="1.0" encoding="UTF-8" standalone="yes"?>
<Relationships xmlns="http://schemas.openxmlformats.org/package/2006/relationships"><Relationship Id="rId3" Type="http://schemas.openxmlformats.org/officeDocument/2006/relationships/image" Target="../media/image92.emf"/><Relationship Id="rId4" Type="http://schemas.openxmlformats.org/officeDocument/2006/relationships/image" Target="../media/image93.emf"/><Relationship Id="rId1" Type="http://schemas.openxmlformats.org/officeDocument/2006/relationships/slideLayout" Target="../slideLayouts/slideLayout1.xml"/><Relationship Id="rId2" Type="http://schemas.openxmlformats.org/officeDocument/2006/relationships/image" Target="../media/image91.emf"/></Relationships>
</file>

<file path=ppt/slides/_rels/slide31.xml.rels><?xml version="1.0" encoding="UTF-8" standalone="yes"?>
<Relationships xmlns="http://schemas.openxmlformats.org/package/2006/relationships"><Relationship Id="rId3" Type="http://schemas.openxmlformats.org/officeDocument/2006/relationships/image" Target="../media/image95.emf"/><Relationship Id="rId4" Type="http://schemas.openxmlformats.org/officeDocument/2006/relationships/image" Target="../media/image96.emf"/><Relationship Id="rId5" Type="http://schemas.openxmlformats.org/officeDocument/2006/relationships/image" Target="../media/image97.emf"/><Relationship Id="rId6" Type="http://schemas.openxmlformats.org/officeDocument/2006/relationships/image" Target="../media/image98.emf"/><Relationship Id="rId1" Type="http://schemas.openxmlformats.org/officeDocument/2006/relationships/slideLayout" Target="../slideLayouts/slideLayout1.xml"/><Relationship Id="rId2" Type="http://schemas.openxmlformats.org/officeDocument/2006/relationships/image" Target="../media/image94.emf"/></Relationships>
</file>

<file path=ppt/slides/_rels/slide32.xml.rels><?xml version="1.0" encoding="UTF-8" standalone="yes"?>
<Relationships xmlns="http://schemas.openxmlformats.org/package/2006/relationships"><Relationship Id="rId3" Type="http://schemas.openxmlformats.org/officeDocument/2006/relationships/image" Target="../media/image100.emf"/><Relationship Id="rId4" Type="http://schemas.openxmlformats.org/officeDocument/2006/relationships/image" Target="../media/image101.emf"/><Relationship Id="rId5" Type="http://schemas.openxmlformats.org/officeDocument/2006/relationships/image" Target="../media/image102.emf"/><Relationship Id="rId6" Type="http://schemas.openxmlformats.org/officeDocument/2006/relationships/image" Target="../media/image103.emf"/><Relationship Id="rId7" Type="http://schemas.openxmlformats.org/officeDocument/2006/relationships/image" Target="../media/image104.emf"/><Relationship Id="rId8" Type="http://schemas.openxmlformats.org/officeDocument/2006/relationships/image" Target="../media/image105.emf"/><Relationship Id="rId9" Type="http://schemas.openxmlformats.org/officeDocument/2006/relationships/image" Target="../media/image106.emf"/><Relationship Id="rId10" Type="http://schemas.openxmlformats.org/officeDocument/2006/relationships/image" Target="../media/image107.emf"/><Relationship Id="rId11" Type="http://schemas.openxmlformats.org/officeDocument/2006/relationships/image" Target="../media/image108.emf"/><Relationship Id="rId1" Type="http://schemas.openxmlformats.org/officeDocument/2006/relationships/slideLayout" Target="../slideLayouts/slideLayout1.xml"/><Relationship Id="rId2" Type="http://schemas.openxmlformats.org/officeDocument/2006/relationships/image" Target="../media/image99.emf"/></Relationships>
</file>

<file path=ppt/slides/_rels/slide33.xml.rels><?xml version="1.0" encoding="UTF-8" standalone="yes"?>
<Relationships xmlns="http://schemas.openxmlformats.org/package/2006/relationships"><Relationship Id="rId11" Type="http://schemas.openxmlformats.org/officeDocument/2006/relationships/image" Target="../media/image118.emf"/><Relationship Id="rId12" Type="http://schemas.openxmlformats.org/officeDocument/2006/relationships/image" Target="../media/image119.emf"/><Relationship Id="rId13" Type="http://schemas.openxmlformats.org/officeDocument/2006/relationships/image" Target="../media/image120.emf"/><Relationship Id="rId14" Type="http://schemas.openxmlformats.org/officeDocument/2006/relationships/image" Target="../media/image121.emf"/><Relationship Id="rId1" Type="http://schemas.openxmlformats.org/officeDocument/2006/relationships/slideLayout" Target="../slideLayouts/slideLayout1.xml"/><Relationship Id="rId2" Type="http://schemas.openxmlformats.org/officeDocument/2006/relationships/image" Target="../media/image109.emf"/><Relationship Id="rId3" Type="http://schemas.openxmlformats.org/officeDocument/2006/relationships/image" Target="../media/image110.emf"/><Relationship Id="rId4" Type="http://schemas.openxmlformats.org/officeDocument/2006/relationships/image" Target="../media/image111.emf"/><Relationship Id="rId5" Type="http://schemas.openxmlformats.org/officeDocument/2006/relationships/image" Target="../media/image112.emf"/><Relationship Id="rId6" Type="http://schemas.openxmlformats.org/officeDocument/2006/relationships/image" Target="../media/image113.emf"/><Relationship Id="rId7" Type="http://schemas.openxmlformats.org/officeDocument/2006/relationships/image" Target="../media/image114.emf"/><Relationship Id="rId8" Type="http://schemas.openxmlformats.org/officeDocument/2006/relationships/image" Target="../media/image115.emf"/><Relationship Id="rId9" Type="http://schemas.openxmlformats.org/officeDocument/2006/relationships/image" Target="../media/image116.emf"/><Relationship Id="rId10" Type="http://schemas.openxmlformats.org/officeDocument/2006/relationships/image" Target="../media/image117.emf"/></Relationships>
</file>

<file path=ppt/slides/_rels/slide34.xml.rels><?xml version="1.0" encoding="UTF-8" standalone="yes"?>
<Relationships xmlns="http://schemas.openxmlformats.org/package/2006/relationships"><Relationship Id="rId3" Type="http://schemas.openxmlformats.org/officeDocument/2006/relationships/image" Target="../media/image122.emf"/><Relationship Id="rId4" Type="http://schemas.openxmlformats.org/officeDocument/2006/relationships/image" Target="../media/image123.emf"/><Relationship Id="rId5" Type="http://schemas.openxmlformats.org/officeDocument/2006/relationships/image" Target="../media/image124.emf"/><Relationship Id="rId6" Type="http://schemas.openxmlformats.org/officeDocument/2006/relationships/image" Target="../media/image125.emf"/><Relationship Id="rId7" Type="http://schemas.openxmlformats.org/officeDocument/2006/relationships/image" Target="../media/image126.emf"/><Relationship Id="rId8" Type="http://schemas.openxmlformats.org/officeDocument/2006/relationships/image" Target="../media/image127.emf"/><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8.emf"/><Relationship Id="rId3" Type="http://schemas.openxmlformats.org/officeDocument/2006/relationships/image" Target="../media/image129.emf"/></Relationships>
</file>

<file path=ppt/slides/_rels/slide36.xml.rels><?xml version="1.0" encoding="UTF-8" standalone="yes"?>
<Relationships xmlns="http://schemas.openxmlformats.org/package/2006/relationships"><Relationship Id="rId3" Type="http://schemas.openxmlformats.org/officeDocument/2006/relationships/image" Target="../media/image131.emf"/><Relationship Id="rId4" Type="http://schemas.openxmlformats.org/officeDocument/2006/relationships/image" Target="../media/image132.emf"/><Relationship Id="rId5" Type="http://schemas.openxmlformats.org/officeDocument/2006/relationships/image" Target="../media/image133.emf"/><Relationship Id="rId1" Type="http://schemas.openxmlformats.org/officeDocument/2006/relationships/slideLayout" Target="../slideLayouts/slideLayout1.xml"/><Relationship Id="rId2" Type="http://schemas.openxmlformats.org/officeDocument/2006/relationships/image" Target="../media/image130.emf"/></Relationships>
</file>

<file path=ppt/slides/_rels/slide37.xml.rels><?xml version="1.0" encoding="UTF-8" standalone="yes"?>
<Relationships xmlns="http://schemas.openxmlformats.org/package/2006/relationships"><Relationship Id="rId3" Type="http://schemas.openxmlformats.org/officeDocument/2006/relationships/image" Target="../media/image135.emf"/><Relationship Id="rId4" Type="http://schemas.openxmlformats.org/officeDocument/2006/relationships/image" Target="../media/image136.emf"/><Relationship Id="rId5" Type="http://schemas.openxmlformats.org/officeDocument/2006/relationships/image" Target="../media/image137.emf"/><Relationship Id="rId6" Type="http://schemas.openxmlformats.org/officeDocument/2006/relationships/image" Target="../media/image138.emf"/><Relationship Id="rId1" Type="http://schemas.openxmlformats.org/officeDocument/2006/relationships/slideLayout" Target="../slideLayouts/slideLayout1.xml"/><Relationship Id="rId2" Type="http://schemas.openxmlformats.org/officeDocument/2006/relationships/image" Target="../media/image134.emf"/></Relationships>
</file>

<file path=ppt/slides/_rels/slide38.xml.rels><?xml version="1.0" encoding="UTF-8" standalone="yes"?>
<Relationships xmlns="http://schemas.openxmlformats.org/package/2006/relationships"><Relationship Id="rId3" Type="http://schemas.openxmlformats.org/officeDocument/2006/relationships/image" Target="../media/image135.emf"/><Relationship Id="rId4" Type="http://schemas.openxmlformats.org/officeDocument/2006/relationships/image" Target="../media/image136.emf"/><Relationship Id="rId5" Type="http://schemas.openxmlformats.org/officeDocument/2006/relationships/image" Target="../media/image137.emf"/><Relationship Id="rId6" Type="http://schemas.openxmlformats.org/officeDocument/2006/relationships/image" Target="../media/image138.emf"/><Relationship Id="rId1" Type="http://schemas.openxmlformats.org/officeDocument/2006/relationships/slideLayout" Target="../slideLayouts/slideLayout1.xml"/><Relationship Id="rId2" Type="http://schemas.openxmlformats.org/officeDocument/2006/relationships/image" Target="../media/image134.emf"/></Relationships>
</file>

<file path=ppt/slides/_rels/slide39.xml.rels><?xml version="1.0" encoding="UTF-8" standalone="yes"?>
<Relationships xmlns="http://schemas.openxmlformats.org/package/2006/relationships"><Relationship Id="rId3" Type="http://schemas.openxmlformats.org/officeDocument/2006/relationships/image" Target="../media/image140.emf"/><Relationship Id="rId4" Type="http://schemas.openxmlformats.org/officeDocument/2006/relationships/image" Target="../media/image141.emf"/><Relationship Id="rId1" Type="http://schemas.openxmlformats.org/officeDocument/2006/relationships/slideLayout" Target="../slideLayouts/slideLayout1.xml"/><Relationship Id="rId2" Type="http://schemas.openxmlformats.org/officeDocument/2006/relationships/image" Target="../media/image139.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emf"/></Relationships>
</file>

<file path=ppt/slides/_rels/slide40.xml.rels><?xml version="1.0" encoding="UTF-8" standalone="yes"?>
<Relationships xmlns="http://schemas.openxmlformats.org/package/2006/relationships"><Relationship Id="rId3" Type="http://schemas.openxmlformats.org/officeDocument/2006/relationships/image" Target="../media/image143.emf"/><Relationship Id="rId4" Type="http://schemas.openxmlformats.org/officeDocument/2006/relationships/image" Target="../media/image144.emf"/><Relationship Id="rId1" Type="http://schemas.openxmlformats.org/officeDocument/2006/relationships/slideLayout" Target="../slideLayouts/slideLayout1.xml"/><Relationship Id="rId2" Type="http://schemas.openxmlformats.org/officeDocument/2006/relationships/image" Target="../media/image142.emf"/></Relationships>
</file>

<file path=ppt/slides/_rels/slide41.xml.rels><?xml version="1.0" encoding="UTF-8" standalone="yes"?>
<Relationships xmlns="http://schemas.openxmlformats.org/package/2006/relationships"><Relationship Id="rId3" Type="http://schemas.openxmlformats.org/officeDocument/2006/relationships/image" Target="../media/image146.emf"/><Relationship Id="rId4" Type="http://schemas.openxmlformats.org/officeDocument/2006/relationships/image" Target="../media/image147.emf"/><Relationship Id="rId5" Type="http://schemas.openxmlformats.org/officeDocument/2006/relationships/image" Target="../media/image131.emf"/><Relationship Id="rId6" Type="http://schemas.openxmlformats.org/officeDocument/2006/relationships/image" Target="../media/image148.emf"/><Relationship Id="rId1" Type="http://schemas.openxmlformats.org/officeDocument/2006/relationships/slideLayout" Target="../slideLayouts/slideLayout1.xml"/><Relationship Id="rId2" Type="http://schemas.openxmlformats.org/officeDocument/2006/relationships/image" Target="../media/image145.emf"/></Relationships>
</file>

<file path=ppt/slides/_rels/slide42.xml.rels><?xml version="1.0" encoding="UTF-8" standalone="yes"?>
<Relationships xmlns="http://schemas.openxmlformats.org/package/2006/relationships"><Relationship Id="rId3" Type="http://schemas.openxmlformats.org/officeDocument/2006/relationships/image" Target="../media/image150.emf"/><Relationship Id="rId4" Type="http://schemas.openxmlformats.org/officeDocument/2006/relationships/image" Target="../media/image151.emf"/><Relationship Id="rId5" Type="http://schemas.openxmlformats.org/officeDocument/2006/relationships/image" Target="../media/image152.emf"/><Relationship Id="rId6" Type="http://schemas.openxmlformats.org/officeDocument/2006/relationships/image" Target="../media/image153.emf"/><Relationship Id="rId7" Type="http://schemas.openxmlformats.org/officeDocument/2006/relationships/image" Target="../media/image154.emf"/><Relationship Id="rId8" Type="http://schemas.openxmlformats.org/officeDocument/2006/relationships/image" Target="../media/image155.emf"/><Relationship Id="rId9" Type="http://schemas.openxmlformats.org/officeDocument/2006/relationships/image" Target="../media/image156.emf"/><Relationship Id="rId10" Type="http://schemas.openxmlformats.org/officeDocument/2006/relationships/image" Target="../media/image157.emf"/><Relationship Id="rId1" Type="http://schemas.openxmlformats.org/officeDocument/2006/relationships/slideLayout" Target="../slideLayouts/slideLayout1.xml"/><Relationship Id="rId2" Type="http://schemas.openxmlformats.org/officeDocument/2006/relationships/image" Target="../media/image149.emf"/></Relationships>
</file>

<file path=ppt/slides/_rels/slide43.xml.rels><?xml version="1.0" encoding="UTF-8" standalone="yes"?>
<Relationships xmlns="http://schemas.openxmlformats.org/package/2006/relationships"><Relationship Id="rId3" Type="http://schemas.openxmlformats.org/officeDocument/2006/relationships/image" Target="../media/image159.emf"/><Relationship Id="rId4" Type="http://schemas.openxmlformats.org/officeDocument/2006/relationships/image" Target="../media/image160.emf"/><Relationship Id="rId1" Type="http://schemas.openxmlformats.org/officeDocument/2006/relationships/slideLayout" Target="../slideLayouts/slideLayout1.xml"/><Relationship Id="rId2" Type="http://schemas.openxmlformats.org/officeDocument/2006/relationships/image" Target="../media/image158.emf"/></Relationships>
</file>

<file path=ppt/slides/_rels/slide44.xml.rels><?xml version="1.0" encoding="UTF-8" standalone="yes"?>
<Relationships xmlns="http://schemas.openxmlformats.org/package/2006/relationships"><Relationship Id="rId3" Type="http://schemas.openxmlformats.org/officeDocument/2006/relationships/image" Target="../media/image162.emf"/><Relationship Id="rId4" Type="http://schemas.openxmlformats.org/officeDocument/2006/relationships/image" Target="../media/image163.emf"/><Relationship Id="rId5" Type="http://schemas.openxmlformats.org/officeDocument/2006/relationships/image" Target="../media/image164.emf"/><Relationship Id="rId6" Type="http://schemas.openxmlformats.org/officeDocument/2006/relationships/image" Target="../media/image165.emf"/><Relationship Id="rId1" Type="http://schemas.openxmlformats.org/officeDocument/2006/relationships/slideLayout" Target="../slideLayouts/slideLayout1.xml"/><Relationship Id="rId2" Type="http://schemas.openxmlformats.org/officeDocument/2006/relationships/image" Target="../media/image161.emf"/></Relationships>
</file>

<file path=ppt/slides/_rels/slide45.xml.rels><?xml version="1.0" encoding="UTF-8" standalone="yes"?>
<Relationships xmlns="http://schemas.openxmlformats.org/package/2006/relationships"><Relationship Id="rId3" Type="http://schemas.openxmlformats.org/officeDocument/2006/relationships/image" Target="../media/image167.emf"/><Relationship Id="rId4" Type="http://schemas.openxmlformats.org/officeDocument/2006/relationships/image" Target="../media/image141.emf"/><Relationship Id="rId5" Type="http://schemas.openxmlformats.org/officeDocument/2006/relationships/image" Target="../media/image168.emf"/><Relationship Id="rId6" Type="http://schemas.openxmlformats.org/officeDocument/2006/relationships/image" Target="../media/image169.emf"/><Relationship Id="rId7" Type="http://schemas.openxmlformats.org/officeDocument/2006/relationships/image" Target="../media/image170.emf"/><Relationship Id="rId1" Type="http://schemas.openxmlformats.org/officeDocument/2006/relationships/slideLayout" Target="../slideLayouts/slideLayout1.xml"/><Relationship Id="rId2" Type="http://schemas.openxmlformats.org/officeDocument/2006/relationships/image" Target="../media/image166.emf"/></Relationships>
</file>

<file path=ppt/slides/_rels/slide46.xml.rels><?xml version="1.0" encoding="UTF-8" standalone="yes"?>
<Relationships xmlns="http://schemas.openxmlformats.org/package/2006/relationships"><Relationship Id="rId3" Type="http://schemas.openxmlformats.org/officeDocument/2006/relationships/image" Target="../media/image172.emf"/><Relationship Id="rId4" Type="http://schemas.openxmlformats.org/officeDocument/2006/relationships/image" Target="../media/image173.emf"/><Relationship Id="rId5" Type="http://schemas.openxmlformats.org/officeDocument/2006/relationships/image" Target="../media/image174.emf"/><Relationship Id="rId6" Type="http://schemas.openxmlformats.org/officeDocument/2006/relationships/image" Target="../media/image141.emf"/><Relationship Id="rId7" Type="http://schemas.openxmlformats.org/officeDocument/2006/relationships/image" Target="../media/image169.emf"/><Relationship Id="rId1" Type="http://schemas.openxmlformats.org/officeDocument/2006/relationships/slideLayout" Target="../slideLayouts/slideLayout1.xml"/><Relationship Id="rId2" Type="http://schemas.openxmlformats.org/officeDocument/2006/relationships/image" Target="../media/image171.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76.emf"/><Relationship Id="rId4" Type="http://schemas.openxmlformats.org/officeDocument/2006/relationships/image" Target="../media/image177.emf"/><Relationship Id="rId5" Type="http://schemas.openxmlformats.org/officeDocument/2006/relationships/image" Target="../media/image178.emf"/><Relationship Id="rId1" Type="http://schemas.openxmlformats.org/officeDocument/2006/relationships/slideLayout" Target="../slideLayouts/slideLayout1.xml"/><Relationship Id="rId2" Type="http://schemas.openxmlformats.org/officeDocument/2006/relationships/image" Target="../media/image175.emf"/></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1.xml"/><Relationship Id="rId2" Type="http://schemas.openxmlformats.org/officeDocument/2006/relationships/image" Target="../media/image15.emf"/></Relationships>
</file>

<file path=ppt/slides/_rels/slide50.xml.rels><?xml version="1.0" encoding="UTF-8" standalone="yes"?>
<Relationships xmlns="http://schemas.openxmlformats.org/package/2006/relationships"><Relationship Id="rId3" Type="http://schemas.openxmlformats.org/officeDocument/2006/relationships/image" Target="../media/image180.emf"/><Relationship Id="rId4" Type="http://schemas.openxmlformats.org/officeDocument/2006/relationships/image" Target="../media/image181.emf"/><Relationship Id="rId5" Type="http://schemas.openxmlformats.org/officeDocument/2006/relationships/image" Target="../media/image182.emf"/><Relationship Id="rId6" Type="http://schemas.openxmlformats.org/officeDocument/2006/relationships/image" Target="../media/image183.emf"/><Relationship Id="rId1" Type="http://schemas.openxmlformats.org/officeDocument/2006/relationships/slideLayout" Target="../slideLayouts/slideLayout1.xml"/><Relationship Id="rId2" Type="http://schemas.openxmlformats.org/officeDocument/2006/relationships/image" Target="../media/image179.emf"/></Relationships>
</file>

<file path=ppt/slides/_rels/slide51.xml.rels><?xml version="1.0" encoding="UTF-8" standalone="yes"?>
<Relationships xmlns="http://schemas.openxmlformats.org/package/2006/relationships"><Relationship Id="rId3" Type="http://schemas.openxmlformats.org/officeDocument/2006/relationships/image" Target="../media/image185.emf"/><Relationship Id="rId4" Type="http://schemas.openxmlformats.org/officeDocument/2006/relationships/image" Target="../media/image186.emf"/><Relationship Id="rId1" Type="http://schemas.openxmlformats.org/officeDocument/2006/relationships/slideLayout" Target="../slideLayouts/slideLayout1.xml"/><Relationship Id="rId2" Type="http://schemas.openxmlformats.org/officeDocument/2006/relationships/image" Target="../media/image184.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7.emf"/><Relationship Id="rId3" Type="http://schemas.openxmlformats.org/officeDocument/2006/relationships/image" Target="../media/image188.emf"/></Relationships>
</file>

<file path=ppt/slides/_rels/slide53.xml.rels><?xml version="1.0" encoding="UTF-8" standalone="yes"?>
<Relationships xmlns="http://schemas.openxmlformats.org/package/2006/relationships"><Relationship Id="rId3" Type="http://schemas.openxmlformats.org/officeDocument/2006/relationships/image" Target="../media/image189.emf"/><Relationship Id="rId4" Type="http://schemas.openxmlformats.org/officeDocument/2006/relationships/image" Target="../media/image190.emf"/><Relationship Id="rId5" Type="http://schemas.openxmlformats.org/officeDocument/2006/relationships/image" Target="../media/image191.emf"/><Relationship Id="rId1" Type="http://schemas.openxmlformats.org/officeDocument/2006/relationships/slideLayout" Target="../slideLayouts/slideLayout1.xml"/><Relationship Id="rId2" Type="http://schemas.openxmlformats.org/officeDocument/2006/relationships/image" Target="../media/image187.emf"/></Relationships>
</file>

<file path=ppt/slides/_rels/slide54.xml.rels><?xml version="1.0" encoding="UTF-8" standalone="yes"?>
<Relationships xmlns="http://schemas.openxmlformats.org/package/2006/relationships"><Relationship Id="rId3" Type="http://schemas.openxmlformats.org/officeDocument/2006/relationships/image" Target="../media/image192.emf"/><Relationship Id="rId4" Type="http://schemas.openxmlformats.org/officeDocument/2006/relationships/image" Target="../media/image193.emf"/><Relationship Id="rId5" Type="http://schemas.openxmlformats.org/officeDocument/2006/relationships/image" Target="../media/image194.emf"/><Relationship Id="rId1" Type="http://schemas.openxmlformats.org/officeDocument/2006/relationships/slideLayout" Target="../slideLayouts/slideLayout1.xml"/><Relationship Id="rId2" Type="http://schemas.openxmlformats.org/officeDocument/2006/relationships/image" Target="../media/image187.emf"/></Relationships>
</file>

<file path=ppt/slides/_rels/slide55.xml.rels><?xml version="1.0" encoding="UTF-8" standalone="yes"?>
<Relationships xmlns="http://schemas.openxmlformats.org/package/2006/relationships"><Relationship Id="rId3" Type="http://schemas.openxmlformats.org/officeDocument/2006/relationships/image" Target="../media/image195.emf"/><Relationship Id="rId4" Type="http://schemas.openxmlformats.org/officeDocument/2006/relationships/image" Target="../media/image196.emf"/><Relationship Id="rId1" Type="http://schemas.openxmlformats.org/officeDocument/2006/relationships/slideLayout" Target="../slideLayouts/slideLayout1.xml"/><Relationship Id="rId2" Type="http://schemas.openxmlformats.org/officeDocument/2006/relationships/image" Target="../media/image187.emf"/></Relationships>
</file>

<file path=ppt/slides/_rels/slide56.xml.rels><?xml version="1.0" encoding="UTF-8" standalone="yes"?>
<Relationships xmlns="http://schemas.openxmlformats.org/package/2006/relationships"><Relationship Id="rId3" Type="http://schemas.openxmlformats.org/officeDocument/2006/relationships/image" Target="../media/image197.gif"/><Relationship Id="rId4" Type="http://schemas.openxmlformats.org/officeDocument/2006/relationships/image" Target="../media/image187.emf"/><Relationship Id="rId5" Type="http://schemas.openxmlformats.org/officeDocument/2006/relationships/image" Target="../media/image198.gif"/><Relationship Id="rId6" Type="http://schemas.openxmlformats.org/officeDocument/2006/relationships/image" Target="../media/image199.gif"/><Relationship Id="rId7" Type="http://schemas.openxmlformats.org/officeDocument/2006/relationships/image" Target="../media/image200.gif"/><Relationship Id="rId8" Type="http://schemas.openxmlformats.org/officeDocument/2006/relationships/image" Target="../media/image188.emf"/><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9.gif"/><Relationship Id="rId3" Type="http://schemas.openxmlformats.org/officeDocument/2006/relationships/image" Target="../media/image201.emf"/></Relationships>
</file>

<file path=ppt/slides/_rels/slide58.xml.rels><?xml version="1.0" encoding="UTF-8" standalone="yes"?>
<Relationships xmlns="http://schemas.openxmlformats.org/package/2006/relationships"><Relationship Id="rId3" Type="http://schemas.openxmlformats.org/officeDocument/2006/relationships/image" Target="../media/image203.emf"/><Relationship Id="rId4" Type="http://schemas.openxmlformats.org/officeDocument/2006/relationships/image" Target="../media/image204.emf"/><Relationship Id="rId5" Type="http://schemas.openxmlformats.org/officeDocument/2006/relationships/image" Target="../media/image205.emf"/><Relationship Id="rId6" Type="http://schemas.openxmlformats.org/officeDocument/2006/relationships/image" Target="../media/image206.emf"/><Relationship Id="rId7" Type="http://schemas.openxmlformats.org/officeDocument/2006/relationships/image" Target="../media/image207.emf"/><Relationship Id="rId8" Type="http://schemas.openxmlformats.org/officeDocument/2006/relationships/image" Target="../media/image208.emf"/><Relationship Id="rId1" Type="http://schemas.openxmlformats.org/officeDocument/2006/relationships/slideLayout" Target="../slideLayouts/slideLayout1.xml"/><Relationship Id="rId2" Type="http://schemas.openxmlformats.org/officeDocument/2006/relationships/image" Target="../media/image202.emf"/></Relationships>
</file>

<file path=ppt/slides/_rels/slide59.xml.rels><?xml version="1.0" encoding="UTF-8" standalone="yes"?>
<Relationships xmlns="http://schemas.openxmlformats.org/package/2006/relationships"><Relationship Id="rId3" Type="http://schemas.openxmlformats.org/officeDocument/2006/relationships/image" Target="../media/image210.png"/><Relationship Id="rId4" Type="http://schemas.openxmlformats.org/officeDocument/2006/relationships/image" Target="../media/image211.emf"/><Relationship Id="rId1" Type="http://schemas.openxmlformats.org/officeDocument/2006/relationships/slideLayout" Target="../slideLayouts/slideLayout1.xml"/><Relationship Id="rId2" Type="http://schemas.openxmlformats.org/officeDocument/2006/relationships/image" Target="../media/image20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1" Type="http://schemas.openxmlformats.org/officeDocument/2006/relationships/slideLayout" Target="../slideLayouts/slideLayout2.xml"/><Relationship Id="rId2" Type="http://schemas.openxmlformats.org/officeDocument/2006/relationships/image" Target="../media/image15.emf"/></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2.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3.e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4.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5.em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6.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7.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8.em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9.emf"/></Relationships>
</file>

<file path=ppt/slides/_rels/slide7.xml.rels><?xml version="1.0" encoding="UTF-8" standalone="yes"?>
<Relationships xmlns="http://schemas.openxmlformats.org/package/2006/relationships"><Relationship Id="rId3" Type="http://schemas.openxmlformats.org/officeDocument/2006/relationships/image" Target="../media/image19.emf"/><Relationship Id="rId4" Type="http://schemas.openxmlformats.org/officeDocument/2006/relationships/image" Target="../media/image20.emf"/><Relationship Id="rId1" Type="http://schemas.openxmlformats.org/officeDocument/2006/relationships/slideLayout" Target="../slideLayouts/slideLayout1.xml"/><Relationship Id="rId2" Type="http://schemas.openxmlformats.org/officeDocument/2006/relationships/image" Target="../media/image18.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0.emf"/></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22.emf"/><Relationship Id="rId4" Type="http://schemas.openxmlformats.org/officeDocument/2006/relationships/image" Target="../media/image223.emf"/><Relationship Id="rId1" Type="http://schemas.openxmlformats.org/officeDocument/2006/relationships/slideLayout" Target="../slideLayouts/slideLayout1.xml"/><Relationship Id="rId2" Type="http://schemas.openxmlformats.org/officeDocument/2006/relationships/image" Target="../media/image221.e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4.emf"/></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5.e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6.em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7.em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8.emf"/></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9.emf"/></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0.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emf"/><Relationship Id="rId3" Type="http://schemas.openxmlformats.org/officeDocument/2006/relationships/image" Target="../media/image22.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1.em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2.em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33.png"/></Relationships>
</file>

<file path=ppt/slides/_rels/slide86.xml.rels><?xml version="1.0" encoding="UTF-8" standalone="yes"?>
<Relationships xmlns="http://schemas.openxmlformats.org/package/2006/relationships"><Relationship Id="rId11" Type="http://schemas.openxmlformats.org/officeDocument/2006/relationships/image" Target="../media/image242.png"/><Relationship Id="rId12" Type="http://schemas.openxmlformats.org/officeDocument/2006/relationships/image" Target="../media/image243.png"/><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34.png"/><Relationship Id="rId4" Type="http://schemas.openxmlformats.org/officeDocument/2006/relationships/image" Target="../media/image235.png"/><Relationship Id="rId5" Type="http://schemas.openxmlformats.org/officeDocument/2006/relationships/image" Target="../media/image236.png"/><Relationship Id="rId6" Type="http://schemas.openxmlformats.org/officeDocument/2006/relationships/image" Target="../media/image237.png"/><Relationship Id="rId7" Type="http://schemas.openxmlformats.org/officeDocument/2006/relationships/image" Target="../media/image238.png"/><Relationship Id="rId8" Type="http://schemas.openxmlformats.org/officeDocument/2006/relationships/image" Target="../media/image239.png"/><Relationship Id="rId9" Type="http://schemas.openxmlformats.org/officeDocument/2006/relationships/image" Target="../media/image240.png"/><Relationship Id="rId10" Type="http://schemas.openxmlformats.org/officeDocument/2006/relationships/image" Target="../media/image241.png"/></Relationships>
</file>

<file path=ppt/slides/_rels/slide87.xml.rels><?xml version="1.0" encoding="UTF-8" standalone="yes"?>
<Relationships xmlns="http://schemas.openxmlformats.org/package/2006/relationships"><Relationship Id="rId3" Type="http://schemas.openxmlformats.org/officeDocument/2006/relationships/image" Target="../media/image234.png"/><Relationship Id="rId4" Type="http://schemas.openxmlformats.org/officeDocument/2006/relationships/image" Target="../media/image244.png"/><Relationship Id="rId5" Type="http://schemas.openxmlformats.org/officeDocument/2006/relationships/image" Target="../media/image245.png"/><Relationship Id="rId6" Type="http://schemas.openxmlformats.org/officeDocument/2006/relationships/image" Target="../media/image246.png"/><Relationship Id="rId7" Type="http://schemas.openxmlformats.org/officeDocument/2006/relationships/image" Target="../media/image247.png"/><Relationship Id="rId8" Type="http://schemas.openxmlformats.org/officeDocument/2006/relationships/image" Target="../media/image248.png"/><Relationship Id="rId9" Type="http://schemas.openxmlformats.org/officeDocument/2006/relationships/image" Target="../media/image249.png"/><Relationship Id="rId10" Type="http://schemas.openxmlformats.org/officeDocument/2006/relationships/image" Target="../media/image250.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88.xml.rels><?xml version="1.0" encoding="UTF-8" standalone="yes"?>
<Relationships xmlns="http://schemas.openxmlformats.org/package/2006/relationships"><Relationship Id="rId3" Type="http://schemas.openxmlformats.org/officeDocument/2006/relationships/image" Target="../media/image251.emf"/><Relationship Id="rId4" Type="http://schemas.openxmlformats.org/officeDocument/2006/relationships/image" Target="../media/image252.emf"/><Relationship Id="rId5" Type="http://schemas.openxmlformats.org/officeDocument/2006/relationships/image" Target="../media/image253.emf"/><Relationship Id="rId6" Type="http://schemas.openxmlformats.org/officeDocument/2006/relationships/image" Target="../media/image254.emf"/><Relationship Id="rId7" Type="http://schemas.openxmlformats.org/officeDocument/2006/relationships/image" Target="../media/image255.emf"/><Relationship Id="rId8" Type="http://schemas.openxmlformats.org/officeDocument/2006/relationships/comments" Target="../comments/comment1.xml"/><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89.xml.rels><?xml version="1.0" encoding="UTF-8" standalone="yes"?>
<Relationships xmlns="http://schemas.openxmlformats.org/package/2006/relationships"><Relationship Id="rId11" Type="http://schemas.openxmlformats.org/officeDocument/2006/relationships/image" Target="../media/image263.png"/><Relationship Id="rId12" Type="http://schemas.openxmlformats.org/officeDocument/2006/relationships/image" Target="../media/image264.emf"/><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34.png"/><Relationship Id="rId4" Type="http://schemas.openxmlformats.org/officeDocument/2006/relationships/image" Target="../media/image256.emf"/><Relationship Id="rId5" Type="http://schemas.openxmlformats.org/officeDocument/2006/relationships/image" Target="../media/image257.png"/><Relationship Id="rId6" Type="http://schemas.openxmlformats.org/officeDocument/2006/relationships/image" Target="../media/image258.png"/><Relationship Id="rId7" Type="http://schemas.openxmlformats.org/officeDocument/2006/relationships/image" Target="../media/image259.png"/><Relationship Id="rId8" Type="http://schemas.openxmlformats.org/officeDocument/2006/relationships/image" Target="../media/image260.png"/><Relationship Id="rId9" Type="http://schemas.openxmlformats.org/officeDocument/2006/relationships/image" Target="../media/image261.png"/><Relationship Id="rId10" Type="http://schemas.openxmlformats.org/officeDocument/2006/relationships/image" Target="../media/image262.png"/></Relationships>
</file>

<file path=ppt/slides/_rels/slide9.xml.rels><?xml version="1.0" encoding="UTF-8" standalone="yes"?>
<Relationships xmlns="http://schemas.openxmlformats.org/package/2006/relationships"><Relationship Id="rId11" Type="http://schemas.openxmlformats.org/officeDocument/2006/relationships/image" Target="../media/image31.emf"/><Relationship Id="rId12" Type="http://schemas.openxmlformats.org/officeDocument/2006/relationships/image" Target="../media/image32.emf"/><Relationship Id="rId13"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emf"/><Relationship Id="rId9" Type="http://schemas.openxmlformats.org/officeDocument/2006/relationships/image" Target="../media/image29.emf"/><Relationship Id="rId10" Type="http://schemas.openxmlformats.org/officeDocument/2006/relationships/image" Target="../media/image30.emf"/></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34.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emf"/></Relationships>
</file>

<file path=ppt/slides/_rels/slide92.xml.rels><?xml version="1.0" encoding="UTF-8" standalone="yes"?>
<Relationships xmlns="http://schemas.openxmlformats.org/package/2006/relationships"><Relationship Id="rId3" Type="http://schemas.openxmlformats.org/officeDocument/2006/relationships/image" Target="../media/image266.jpeg"/><Relationship Id="rId4" Type="http://schemas.openxmlformats.org/officeDocument/2006/relationships/image" Target="../media/image31.emf"/><Relationship Id="rId5" Type="http://schemas.openxmlformats.org/officeDocument/2006/relationships/image" Target="../media/image267.png"/><Relationship Id="rId1" Type="http://schemas.openxmlformats.org/officeDocument/2006/relationships/slideLayout" Target="../slideLayouts/slideLayout1.xml"/><Relationship Id="rId2" Type="http://schemas.openxmlformats.org/officeDocument/2006/relationships/image" Target="../media/image265.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94.xml.rels><?xml version="1.0" encoding="UTF-8" standalone="yes"?>
<Relationships xmlns="http://schemas.openxmlformats.org/package/2006/relationships"><Relationship Id="rId3" Type="http://schemas.openxmlformats.org/officeDocument/2006/relationships/image" Target="../media/image265.png"/><Relationship Id="rId4" Type="http://schemas.openxmlformats.org/officeDocument/2006/relationships/image" Target="../media/image268.jpeg"/><Relationship Id="rId5" Type="http://schemas.openxmlformats.org/officeDocument/2006/relationships/image" Target="../media/image267.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95.xml.rels><?xml version="1.0" encoding="UTF-8" standalone="yes"?>
<Relationships xmlns="http://schemas.openxmlformats.org/package/2006/relationships"><Relationship Id="rId3" Type="http://schemas.openxmlformats.org/officeDocument/2006/relationships/image" Target="../media/image77.emf"/><Relationship Id="rId4" Type="http://schemas.openxmlformats.org/officeDocument/2006/relationships/image" Target="../media/image78.emf"/><Relationship Id="rId5" Type="http://schemas.openxmlformats.org/officeDocument/2006/relationships/image" Target="../media/image269.emf"/><Relationship Id="rId6" Type="http://schemas.openxmlformats.org/officeDocument/2006/relationships/image" Target="../media/image270.png"/><Relationship Id="rId1" Type="http://schemas.openxmlformats.org/officeDocument/2006/relationships/slideLayout" Target="../slideLayouts/slideLayout1.xml"/><Relationship Id="rId2" Type="http://schemas.openxmlformats.org/officeDocument/2006/relationships/image" Target="../media/image76.png"/></Relationships>
</file>

<file path=ppt/slides/_rels/slide96.xml.rels><?xml version="1.0" encoding="UTF-8" standalone="yes"?>
<Relationships xmlns="http://schemas.openxmlformats.org/package/2006/relationships"><Relationship Id="rId3" Type="http://schemas.openxmlformats.org/officeDocument/2006/relationships/image" Target="../media/image271.png"/><Relationship Id="rId4" Type="http://schemas.openxmlformats.org/officeDocument/2006/relationships/image" Target="../media/image272.png"/><Relationship Id="rId5" Type="http://schemas.openxmlformats.org/officeDocument/2006/relationships/image" Target="../media/image273.png"/><Relationship Id="rId6" Type="http://schemas.openxmlformats.org/officeDocument/2006/relationships/image" Target="../media/image274.png"/><Relationship Id="rId7" Type="http://schemas.openxmlformats.org/officeDocument/2006/relationships/image" Target="../media/image275.png"/><Relationship Id="rId8" Type="http://schemas.openxmlformats.org/officeDocument/2006/relationships/image" Target="../media/image276.emf"/><Relationship Id="rId9"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97.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277.png"/><Relationship Id="rId5" Type="http://schemas.openxmlformats.org/officeDocument/2006/relationships/image" Target="../media/image278.png"/><Relationship Id="rId6" Type="http://schemas.openxmlformats.org/officeDocument/2006/relationships/image" Target="../media/image279.png"/><Relationship Id="rId7" Type="http://schemas.openxmlformats.org/officeDocument/2006/relationships/image" Target="../media/image38.png"/><Relationship Id="rId8" Type="http://schemas.openxmlformats.org/officeDocument/2006/relationships/image" Target="../media/image280.png"/><Relationship Id="rId9" Type="http://schemas.openxmlformats.org/officeDocument/2006/relationships/image" Target="../media/image281.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pSp>
        <p:nvGrpSpPr>
          <p:cNvPr id="5122" name="Group 1"/>
          <p:cNvGrpSpPr>
            <a:grpSpLocks/>
          </p:cNvGrpSpPr>
          <p:nvPr/>
        </p:nvGrpSpPr>
        <p:grpSpPr bwMode="auto">
          <a:xfrm>
            <a:off x="0" y="4633913"/>
            <a:ext cx="9134475" cy="1887537"/>
            <a:chOff x="0" y="2919"/>
            <a:chExt cx="5754" cy="1189"/>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2926"/>
              <a:ext cx="1469" cy="118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5" y="2926"/>
              <a:ext cx="1469" cy="118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1" y="2926"/>
              <a:ext cx="1468" cy="118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919"/>
              <a:ext cx="1469" cy="118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
        <p:nvSpPr>
          <p:cNvPr id="3078" name="Text Box 6"/>
          <p:cNvSpPr txBox="1">
            <a:spLocks noChangeArrowheads="1"/>
          </p:cNvSpPr>
          <p:nvPr/>
        </p:nvSpPr>
        <p:spPr bwMode="auto">
          <a:xfrm>
            <a:off x="720725" y="1557338"/>
            <a:ext cx="7740650" cy="1014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ctr">
              <a:buClrTx/>
              <a:buFontTx/>
              <a:buNone/>
              <a:defRPr/>
            </a:pPr>
            <a:r>
              <a:rPr lang="en-GB" sz="2800" b="1" dirty="0">
                <a:solidFill>
                  <a:schemeClr val="tx1"/>
                </a:solidFill>
                <a:latin typeface="Calibri"/>
              </a:rPr>
              <a:t>Reduced order modelling and </a:t>
            </a:r>
            <a:r>
              <a:rPr lang="en-GB" sz="2800" b="1" dirty="0" err="1">
                <a:solidFill>
                  <a:schemeClr val="tx1"/>
                </a:solidFill>
                <a:latin typeface="Calibri"/>
              </a:rPr>
              <a:t>multiscale</a:t>
            </a:r>
            <a:r>
              <a:rPr lang="en-GB" sz="2800" b="1" dirty="0">
                <a:solidFill>
                  <a:schemeClr val="tx1"/>
                </a:solidFill>
                <a:latin typeface="Calibri"/>
              </a:rPr>
              <a:t> methods for simulating fracture in heterogeneous media</a:t>
            </a:r>
            <a:endParaRPr lang="en-GB" sz="2800" b="1" dirty="0" smtClean="0">
              <a:solidFill>
                <a:schemeClr val="tx1"/>
              </a:solidFill>
              <a:latin typeface="Calibri"/>
            </a:endParaRPr>
          </a:p>
        </p:txBody>
      </p:sp>
      <p:sp>
        <p:nvSpPr>
          <p:cNvPr id="3079" name="Text Box 7"/>
          <p:cNvSpPr txBox="1">
            <a:spLocks noChangeArrowheads="1"/>
          </p:cNvSpPr>
          <p:nvPr/>
        </p:nvSpPr>
        <p:spPr bwMode="auto">
          <a:xfrm>
            <a:off x="714375" y="2571750"/>
            <a:ext cx="7740650"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ctr">
              <a:buClrTx/>
              <a:buFontTx/>
              <a:buNone/>
              <a:defRPr/>
            </a:pPr>
            <a:endParaRPr lang="en-GB" sz="2000" b="1" smtClean="0">
              <a:solidFill>
                <a:srgbClr val="004586"/>
              </a:solidFill>
            </a:endParaRPr>
          </a:p>
          <a:p>
            <a:pPr algn="ctr">
              <a:buClrTx/>
              <a:buFontTx/>
              <a:buNone/>
              <a:defRPr/>
            </a:pPr>
            <a:endParaRPr lang="en-GB" sz="2000" b="1" smtClean="0">
              <a:solidFill>
                <a:srgbClr val="004586"/>
              </a:solidFill>
            </a:endParaRPr>
          </a:p>
        </p:txBody>
      </p:sp>
      <p:sp>
        <p:nvSpPr>
          <p:cNvPr id="3080" name="Text Box 8"/>
          <p:cNvSpPr txBox="1">
            <a:spLocks noChangeArrowheads="1"/>
          </p:cNvSpPr>
          <p:nvPr/>
        </p:nvSpPr>
        <p:spPr bwMode="auto">
          <a:xfrm>
            <a:off x="576263" y="2664272"/>
            <a:ext cx="7740650" cy="9807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ctr">
              <a:buClrTx/>
              <a:buFontTx/>
              <a:buNone/>
              <a:defRPr/>
            </a:pPr>
            <a:r>
              <a:rPr lang="en-GB" sz="2000" dirty="0" smtClean="0">
                <a:solidFill>
                  <a:schemeClr val="tx1"/>
                </a:solidFill>
                <a:latin typeface="Calibri"/>
              </a:rPr>
              <a:t>Pierre Kerfriden</a:t>
            </a:r>
            <a:r>
              <a:rPr lang="en-GB" sz="2000" baseline="30000" dirty="0" smtClean="0">
                <a:solidFill>
                  <a:schemeClr val="tx1"/>
                </a:solidFill>
                <a:latin typeface="Calibri"/>
              </a:rPr>
              <a:t>1,</a:t>
            </a:r>
            <a:r>
              <a:rPr lang="en-GB" sz="2000" dirty="0" smtClean="0">
                <a:solidFill>
                  <a:schemeClr val="tx1"/>
                </a:solidFill>
                <a:latin typeface="Calibri"/>
              </a:rPr>
              <a:t>*,  </a:t>
            </a:r>
          </a:p>
          <a:p>
            <a:pPr algn="ctr">
              <a:buClrTx/>
              <a:buFontTx/>
              <a:buNone/>
              <a:defRPr/>
            </a:pPr>
            <a:r>
              <a:rPr lang="en-GB" sz="2000" dirty="0">
                <a:solidFill>
                  <a:schemeClr val="tx1"/>
                </a:solidFill>
                <a:latin typeface="Calibri"/>
              </a:rPr>
              <a:t>Ahmad </a:t>
            </a:r>
            <a:r>
              <a:rPr lang="en-GB" sz="2000" dirty="0" err="1">
                <a:solidFill>
                  <a:schemeClr val="tx1"/>
                </a:solidFill>
                <a:latin typeface="Calibri"/>
              </a:rPr>
              <a:t>Akbari</a:t>
            </a:r>
            <a:r>
              <a:rPr lang="en-GB" sz="2000" dirty="0">
                <a:solidFill>
                  <a:schemeClr val="tx1"/>
                </a:solidFill>
                <a:latin typeface="Calibri"/>
              </a:rPr>
              <a:t> R</a:t>
            </a:r>
            <a:r>
              <a:rPr lang="en-GB" sz="2000" dirty="0" smtClean="0">
                <a:solidFill>
                  <a:schemeClr val="tx1"/>
                </a:solidFill>
                <a:latin typeface="Calibri"/>
              </a:rPr>
              <a:t>.</a:t>
            </a:r>
            <a:r>
              <a:rPr lang="en-GB" sz="2000" baseline="30000" dirty="0" smtClean="0">
                <a:solidFill>
                  <a:schemeClr val="tx1"/>
                </a:solidFill>
                <a:latin typeface="Calibri"/>
              </a:rPr>
              <a:t>1</a:t>
            </a:r>
            <a:r>
              <a:rPr lang="en-GB" sz="2000" dirty="0" smtClean="0">
                <a:solidFill>
                  <a:schemeClr val="tx1"/>
                </a:solidFill>
                <a:latin typeface="Calibri"/>
              </a:rPr>
              <a:t>, Olivier Goury</a:t>
            </a:r>
            <a:r>
              <a:rPr lang="en-GB" sz="2000" baseline="30000" dirty="0" smtClean="0">
                <a:solidFill>
                  <a:schemeClr val="tx1"/>
                </a:solidFill>
                <a:latin typeface="Calibri"/>
              </a:rPr>
              <a:t>1</a:t>
            </a:r>
            <a:r>
              <a:rPr lang="en-GB" sz="2000" dirty="0" smtClean="0">
                <a:solidFill>
                  <a:schemeClr val="tx1"/>
                </a:solidFill>
                <a:latin typeface="Calibri"/>
              </a:rPr>
              <a:t>, Chi Hoang</a:t>
            </a:r>
            <a:r>
              <a:rPr lang="en-GB" sz="2000" baseline="30000" dirty="0" smtClean="0">
                <a:solidFill>
                  <a:schemeClr val="tx1"/>
                </a:solidFill>
                <a:latin typeface="Calibri"/>
              </a:rPr>
              <a:t>1</a:t>
            </a:r>
            <a:r>
              <a:rPr lang="en-GB" sz="2000" dirty="0" smtClean="0">
                <a:solidFill>
                  <a:schemeClr val="tx1"/>
                </a:solidFill>
                <a:latin typeface="Calibri"/>
              </a:rPr>
              <a:t>, </a:t>
            </a:r>
          </a:p>
          <a:p>
            <a:pPr algn="ctr">
              <a:buClrTx/>
              <a:buFontTx/>
              <a:buNone/>
              <a:defRPr/>
            </a:pPr>
            <a:r>
              <a:rPr lang="en-GB" sz="2000" dirty="0" smtClean="0">
                <a:solidFill>
                  <a:schemeClr val="tx1"/>
                </a:solidFill>
                <a:latin typeface="Calibri"/>
              </a:rPr>
              <a:t>Juan José Ródenas</a:t>
            </a:r>
            <a:r>
              <a:rPr lang="en-GB" sz="2000" baseline="30000" dirty="0" smtClean="0">
                <a:solidFill>
                  <a:schemeClr val="tx1"/>
                </a:solidFill>
                <a:latin typeface="Calibri"/>
              </a:rPr>
              <a:t>2</a:t>
            </a:r>
            <a:r>
              <a:rPr lang="en-GB" sz="2000" dirty="0" smtClean="0">
                <a:solidFill>
                  <a:schemeClr val="tx1"/>
                </a:solidFill>
                <a:latin typeface="Calibri"/>
              </a:rPr>
              <a:t>, </a:t>
            </a:r>
            <a:r>
              <a:rPr lang="en-GB" sz="2000" dirty="0" err="1" smtClean="0">
                <a:solidFill>
                  <a:schemeClr val="tx1"/>
                </a:solidFill>
                <a:latin typeface="Calibri"/>
              </a:rPr>
              <a:t>Timon</a:t>
            </a:r>
            <a:r>
              <a:rPr lang="en-GB" sz="2000" dirty="0" smtClean="0">
                <a:solidFill>
                  <a:schemeClr val="tx1"/>
                </a:solidFill>
                <a:latin typeface="Calibri"/>
              </a:rPr>
              <a:t> Rabczuk</a:t>
            </a:r>
            <a:r>
              <a:rPr lang="en-GB" sz="2000" baseline="30000" dirty="0" smtClean="0">
                <a:solidFill>
                  <a:schemeClr val="tx1"/>
                </a:solidFill>
                <a:latin typeface="Calibri"/>
              </a:rPr>
              <a:t>3</a:t>
            </a:r>
            <a:r>
              <a:rPr lang="en-GB" sz="2000" dirty="0" smtClean="0">
                <a:solidFill>
                  <a:schemeClr val="tx1"/>
                </a:solidFill>
                <a:latin typeface="Calibri"/>
              </a:rPr>
              <a:t>, </a:t>
            </a:r>
            <a:r>
              <a:rPr lang="en-GB" sz="2000" dirty="0" err="1" smtClean="0">
                <a:solidFill>
                  <a:schemeClr val="tx1"/>
                </a:solidFill>
                <a:latin typeface="Calibri"/>
              </a:rPr>
              <a:t>Stéphane</a:t>
            </a:r>
            <a:r>
              <a:rPr lang="en-GB" sz="2000" dirty="0" smtClean="0">
                <a:solidFill>
                  <a:schemeClr val="tx1"/>
                </a:solidFill>
                <a:latin typeface="Calibri"/>
              </a:rPr>
              <a:t> Bordas</a:t>
            </a:r>
            <a:r>
              <a:rPr lang="en-GB" sz="2000" baseline="30000" dirty="0" smtClean="0">
                <a:solidFill>
                  <a:schemeClr val="tx1"/>
                </a:solidFill>
                <a:latin typeface="Calibri"/>
              </a:rPr>
              <a:t>1</a:t>
            </a:r>
          </a:p>
        </p:txBody>
      </p:sp>
      <p:sp>
        <p:nvSpPr>
          <p:cNvPr id="3081" name="Text Box 9"/>
          <p:cNvSpPr txBox="1">
            <a:spLocks noChangeArrowheads="1"/>
          </p:cNvSpPr>
          <p:nvPr/>
        </p:nvSpPr>
        <p:spPr bwMode="auto">
          <a:xfrm>
            <a:off x="666750" y="3600450"/>
            <a:ext cx="7740650" cy="1008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3082" name="Text Box 10"/>
          <p:cNvSpPr txBox="1">
            <a:spLocks noChangeArrowheads="1"/>
          </p:cNvSpPr>
          <p:nvPr/>
        </p:nvSpPr>
        <p:spPr bwMode="auto">
          <a:xfrm>
            <a:off x="0" y="3811588"/>
            <a:ext cx="9144000" cy="769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ctr">
              <a:buClrTx/>
              <a:buFontTx/>
              <a:buNone/>
              <a:defRPr/>
            </a:pPr>
            <a:r>
              <a:rPr lang="en-GB" sz="1600" baseline="30000" dirty="0" smtClean="0">
                <a:solidFill>
                  <a:schemeClr val="tx1"/>
                </a:solidFill>
                <a:latin typeface="Calibri"/>
              </a:rPr>
              <a:t>1</a:t>
            </a:r>
            <a:r>
              <a:rPr lang="en-GB" sz="1600" dirty="0" smtClean="0">
                <a:solidFill>
                  <a:schemeClr val="tx1"/>
                </a:solidFill>
                <a:latin typeface="Calibri"/>
              </a:rPr>
              <a:t> Cardiff University, UK</a:t>
            </a:r>
          </a:p>
          <a:p>
            <a:pPr algn="ctr">
              <a:buClrTx/>
              <a:buFontTx/>
              <a:buNone/>
              <a:defRPr/>
            </a:pPr>
            <a:r>
              <a:rPr lang="en-GB" sz="1600" baseline="30000" dirty="0" smtClean="0">
                <a:solidFill>
                  <a:schemeClr val="tx1"/>
                </a:solidFill>
                <a:latin typeface="Calibri"/>
              </a:rPr>
              <a:t>2</a:t>
            </a:r>
            <a:r>
              <a:rPr lang="en-GB" sz="1600" dirty="0" smtClean="0">
                <a:solidFill>
                  <a:schemeClr val="tx1"/>
                </a:solidFill>
                <a:latin typeface="Calibri"/>
              </a:rPr>
              <a:t> </a:t>
            </a:r>
            <a:r>
              <a:rPr lang="en-GB" sz="1600" dirty="0">
                <a:solidFill>
                  <a:schemeClr val="tx1"/>
                </a:solidFill>
                <a:latin typeface="Calibri"/>
              </a:rPr>
              <a:t>Bauhaus-</a:t>
            </a:r>
            <a:r>
              <a:rPr lang="en-GB" sz="1600" dirty="0" err="1">
                <a:solidFill>
                  <a:schemeClr val="tx1"/>
                </a:solidFill>
                <a:latin typeface="Calibri"/>
              </a:rPr>
              <a:t>Universität</a:t>
            </a:r>
            <a:r>
              <a:rPr lang="en-GB" sz="1600" dirty="0">
                <a:solidFill>
                  <a:schemeClr val="tx1"/>
                </a:solidFill>
                <a:latin typeface="Calibri"/>
              </a:rPr>
              <a:t> </a:t>
            </a:r>
            <a:r>
              <a:rPr lang="en-GB" sz="1600" dirty="0" smtClean="0">
                <a:solidFill>
                  <a:schemeClr val="tx1"/>
                </a:solidFill>
                <a:latin typeface="Calibri"/>
              </a:rPr>
              <a:t>Weimar, Germany</a:t>
            </a:r>
          </a:p>
          <a:p>
            <a:pPr algn="ctr">
              <a:buClrTx/>
              <a:buFontTx/>
              <a:buNone/>
              <a:defRPr/>
            </a:pPr>
            <a:r>
              <a:rPr lang="en-GB" sz="1600" baseline="30000" dirty="0">
                <a:solidFill>
                  <a:schemeClr val="tx1"/>
                </a:solidFill>
                <a:latin typeface="Calibri"/>
              </a:rPr>
              <a:t>3</a:t>
            </a:r>
            <a:r>
              <a:rPr lang="en-GB" sz="1600" dirty="0">
                <a:solidFill>
                  <a:schemeClr val="tx1"/>
                </a:solidFill>
                <a:latin typeface="Calibri"/>
              </a:rPr>
              <a:t> Universidad </a:t>
            </a:r>
            <a:r>
              <a:rPr lang="en-GB" sz="1600" dirty="0" err="1">
                <a:solidFill>
                  <a:schemeClr val="tx1"/>
                </a:solidFill>
                <a:latin typeface="Calibri"/>
              </a:rPr>
              <a:t>Politecnica</a:t>
            </a:r>
            <a:r>
              <a:rPr lang="en-GB" sz="1600" dirty="0">
                <a:solidFill>
                  <a:schemeClr val="tx1"/>
                </a:solidFill>
                <a:latin typeface="Calibri"/>
              </a:rPr>
              <a:t> de </a:t>
            </a:r>
            <a:r>
              <a:rPr lang="en-GB" sz="1600" dirty="0" smtClean="0">
                <a:solidFill>
                  <a:schemeClr val="tx1"/>
                </a:solidFill>
                <a:latin typeface="Calibri"/>
              </a:rPr>
              <a:t>Valencia, Spain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179"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713" y="3297238"/>
            <a:ext cx="4527550" cy="4921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243" name="Title 1"/>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Homogenisation</a:t>
            </a:r>
          </a:p>
        </p:txBody>
      </p:sp>
      <p:sp>
        <p:nvSpPr>
          <p:cNvPr id="3" name="Text Placeholder 2"/>
          <p:cNvSpPr>
            <a:spLocks noGrp="1"/>
          </p:cNvSpPr>
          <p:nvPr>
            <p:ph type="body" sz="quarter" idx="10"/>
          </p:nvPr>
        </p:nvSpPr>
        <p:spPr>
          <a:xfrm>
            <a:off x="323850" y="1125538"/>
            <a:ext cx="8496300" cy="5472112"/>
          </a:xfrm>
        </p:spPr>
        <p:txBody>
          <a:bodyPr/>
          <a:lstStyle/>
          <a:p>
            <a:pPr marL="0" indent="0">
              <a:buFont typeface="Arial"/>
              <a:buNone/>
              <a:defRPr/>
            </a:pPr>
            <a:endParaRPr lang="en-US" dirty="0" smtClean="0"/>
          </a:p>
          <a:p>
            <a:pPr indent="-180000">
              <a:buFont typeface="Arial"/>
              <a:buChar char="•"/>
              <a:defRPr/>
            </a:pPr>
            <a:r>
              <a:rPr lang="en-US" b="1" dirty="0" smtClean="0"/>
              <a:t>Continuous “macro” displacement</a:t>
            </a:r>
            <a:r>
              <a:rPr lang="en-US" dirty="0" smtClean="0"/>
              <a:t/>
            </a:r>
            <a:br>
              <a:rPr lang="en-US" dirty="0" smtClean="0"/>
            </a:br>
            <a:r>
              <a:rPr lang="en-US" dirty="0" smtClean="0"/>
              <a:t>satisfying the </a:t>
            </a:r>
            <a:r>
              <a:rPr lang="en-US" dirty="0" err="1" smtClean="0"/>
              <a:t>Dirichlet</a:t>
            </a:r>
            <a:r>
              <a:rPr lang="en-US" dirty="0" smtClean="0"/>
              <a:t> BC</a:t>
            </a:r>
          </a:p>
          <a:p>
            <a:pPr indent="-180000">
              <a:buFont typeface="Arial"/>
              <a:buChar char="•"/>
              <a:defRPr/>
            </a:pPr>
            <a:endParaRPr lang="en-US" dirty="0" smtClean="0"/>
          </a:p>
          <a:p>
            <a:pPr indent="-180000">
              <a:buFont typeface="Arial"/>
              <a:buChar char="•"/>
              <a:defRPr/>
            </a:pPr>
            <a:r>
              <a:rPr lang="en-US" dirty="0" smtClean="0"/>
              <a:t>Macro equilibrium (continuous test functions):</a:t>
            </a:r>
          </a:p>
          <a:p>
            <a:pPr indent="-180000">
              <a:buFont typeface="Arial"/>
              <a:buChar char="•"/>
              <a:defRPr/>
            </a:pPr>
            <a:endParaRPr lang="en-US" dirty="0" smtClean="0"/>
          </a:p>
          <a:p>
            <a:pPr indent="-180000">
              <a:buFont typeface="Arial"/>
              <a:buChar char="•"/>
              <a:defRPr/>
            </a:pPr>
            <a:endParaRPr lang="en-US" dirty="0" smtClean="0"/>
          </a:p>
          <a:p>
            <a:pPr indent="-180000">
              <a:buFont typeface="Arial"/>
              <a:buChar char="•"/>
              <a:defRPr/>
            </a:pPr>
            <a:r>
              <a:rPr lang="en-US" b="1" dirty="0" smtClean="0"/>
              <a:t>Homogeneous constitutive law</a:t>
            </a:r>
          </a:p>
        </p:txBody>
      </p:sp>
      <p:pic>
        <p:nvPicPr>
          <p:cNvPr id="10245" name="Picture 3" descr="latex-image-1.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4213" y="4652963"/>
            <a:ext cx="27178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28" descr="Lshape.eps"/>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72225" y="4149725"/>
            <a:ext cx="21463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29" descr="Lshape.eps"/>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372225" y="1316038"/>
            <a:ext cx="21463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 name="Straight Arrow Connector 10"/>
          <p:cNvCxnSpPr/>
          <p:nvPr/>
        </p:nvCxnSpPr>
        <p:spPr bwMode="auto">
          <a:xfrm>
            <a:off x="6732588" y="3644900"/>
            <a:ext cx="0" cy="360363"/>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0249" name="TextBox 38"/>
          <p:cNvSpPr txBox="1">
            <a:spLocks noChangeArrowheads="1"/>
          </p:cNvSpPr>
          <p:nvPr/>
        </p:nvSpPr>
        <p:spPr bwMode="auto">
          <a:xfrm>
            <a:off x="6804025" y="3594100"/>
            <a:ext cx="172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a:solidFill>
                  <a:schemeClr val="tx1"/>
                </a:solidFill>
                <a:latin typeface="Calibri" charset="0"/>
              </a:rPr>
              <a:t>Homogenisation</a:t>
            </a:r>
          </a:p>
        </p:txBody>
      </p:sp>
      <p:grpSp>
        <p:nvGrpSpPr>
          <p:cNvPr id="10250" name="Group 39"/>
          <p:cNvGrpSpPr>
            <a:grpSpLocks/>
          </p:cNvGrpSpPr>
          <p:nvPr/>
        </p:nvGrpSpPr>
        <p:grpSpPr bwMode="auto">
          <a:xfrm>
            <a:off x="6480175" y="1335088"/>
            <a:ext cx="2025650" cy="2022475"/>
            <a:chOff x="2047528" y="1412776"/>
            <a:chExt cx="4043824" cy="4033267"/>
          </a:xfrm>
        </p:grpSpPr>
        <p:pic>
          <p:nvPicPr>
            <p:cNvPr id="10252" name="Picture 40"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3428620"/>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Picture 41"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2420888"/>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4" name="Picture 42"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70799" y="2421482"/>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5" name="Picture 43"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4436095"/>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6" name="Picture 44"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50703" y="4437112"/>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7" name="Picture 45"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47528" y="3430141"/>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8" name="Picture 46"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47711" y="2420069"/>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9" name="Picture 47"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76056" y="2420888"/>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0" name="Picture 48"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076056"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1" name="Picture 49"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67944"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2" name="Picture 50"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3" name="Picture 51" descr="1000Grain.eps"/>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051720"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251" name="Picture 19" descr="latex-image-1.pd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667250" y="1674813"/>
            <a:ext cx="2921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900" y="5445125"/>
            <a:ext cx="3576638" cy="5572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20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0900" y="4665663"/>
            <a:ext cx="3276600" cy="3016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2291" name="Title 1"/>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RVE-based Homogenisation</a:t>
            </a:r>
          </a:p>
        </p:txBody>
      </p:sp>
      <p:sp>
        <p:nvSpPr>
          <p:cNvPr id="3" name="Text Placeholder 2"/>
          <p:cNvSpPr>
            <a:spLocks noGrp="1"/>
          </p:cNvSpPr>
          <p:nvPr>
            <p:ph type="body" sz="quarter" idx="10"/>
          </p:nvPr>
        </p:nvSpPr>
        <p:spPr>
          <a:xfrm>
            <a:off x="323850" y="1125538"/>
            <a:ext cx="8496300" cy="5472112"/>
          </a:xfrm>
        </p:spPr>
        <p:txBody>
          <a:bodyPr/>
          <a:lstStyle/>
          <a:p>
            <a:pPr indent="-180000">
              <a:buFont typeface="Arial"/>
              <a:buChar char="•"/>
              <a:defRPr/>
            </a:pPr>
            <a:r>
              <a:rPr lang="en-US" dirty="0" smtClean="0"/>
              <a:t>Equilibrium of “micro fields” in RVE</a:t>
            </a:r>
          </a:p>
          <a:p>
            <a:pPr indent="-180000">
              <a:buFont typeface="Arial"/>
              <a:buChar char="•"/>
              <a:defRPr/>
            </a:pPr>
            <a:endParaRPr lang="en-US" dirty="0" smtClean="0"/>
          </a:p>
          <a:p>
            <a:pPr indent="-180000">
              <a:buFont typeface="Arial"/>
              <a:buChar char="•"/>
              <a:defRPr/>
            </a:pPr>
            <a:endParaRPr lang="en-US" dirty="0" smtClean="0"/>
          </a:p>
          <a:p>
            <a:pPr indent="-180000">
              <a:buFont typeface="Arial"/>
              <a:buChar char="•"/>
              <a:defRPr/>
            </a:pPr>
            <a:endParaRPr lang="en-US" dirty="0" smtClean="0"/>
          </a:p>
          <a:p>
            <a:pPr indent="-180000">
              <a:buFont typeface="Arial"/>
              <a:buChar char="•"/>
              <a:defRPr/>
            </a:pPr>
            <a:r>
              <a:rPr lang="en-US" dirty="0" smtClean="0"/>
              <a:t>Constitutive laws of </a:t>
            </a:r>
            <a:r>
              <a:rPr lang="en-US" dirty="0" err="1" smtClean="0"/>
              <a:t>meso</a:t>
            </a:r>
            <a:r>
              <a:rPr lang="en-US" dirty="0" smtClean="0"/>
              <a:t>-components satisfied</a:t>
            </a:r>
          </a:p>
          <a:p>
            <a:pPr indent="-180000">
              <a:buFont typeface="Arial"/>
              <a:buChar char="•"/>
              <a:defRPr/>
            </a:pPr>
            <a:endParaRPr lang="en-US" dirty="0" smtClean="0"/>
          </a:p>
          <a:p>
            <a:pPr indent="-180000">
              <a:buFont typeface="Arial"/>
              <a:buChar char="•"/>
              <a:defRPr/>
            </a:pPr>
            <a:r>
              <a:rPr lang="en-US" b="1" dirty="0" smtClean="0"/>
              <a:t>Scale bridging:</a:t>
            </a:r>
          </a:p>
          <a:p>
            <a:pPr lvl="1">
              <a:buFont typeface="Wingdings" charset="2"/>
              <a:buChar char="§"/>
              <a:defRPr/>
            </a:pPr>
            <a:r>
              <a:rPr lang="en-US" dirty="0" smtClean="0"/>
              <a:t>Effective strain applied to RVE via </a:t>
            </a:r>
            <a:r>
              <a:rPr lang="en-US" dirty="0" err="1" smtClean="0"/>
              <a:t>Dirichlet</a:t>
            </a:r>
            <a:r>
              <a:rPr lang="en-US" dirty="0" smtClean="0"/>
              <a:t> BC</a:t>
            </a:r>
          </a:p>
          <a:p>
            <a:pPr marL="180000" lvl="1" indent="0">
              <a:buFont typeface="Wingdings" charset="2"/>
              <a:buNone/>
              <a:defRPr/>
            </a:pPr>
            <a:endParaRPr lang="en-US" dirty="0" smtClean="0"/>
          </a:p>
          <a:p>
            <a:pPr lvl="1">
              <a:buFont typeface="Wingdings" charset="2"/>
              <a:buChar char="§"/>
              <a:defRPr/>
            </a:pPr>
            <a:r>
              <a:rPr lang="en-US" dirty="0" smtClean="0"/>
              <a:t>Energetically consistent effective stress:</a:t>
            </a:r>
          </a:p>
        </p:txBody>
      </p:sp>
      <p:pic>
        <p:nvPicPr>
          <p:cNvPr id="12293" name="Picture 5" descr="latex-image-1.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23888" y="1633538"/>
            <a:ext cx="40386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6" descr="latex-image-1.pd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2133600" y="2209800"/>
            <a:ext cx="25019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7" descr="Lshape.eps"/>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372225" y="4149725"/>
            <a:ext cx="21463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10" descr="latex-image-1.pdf"/>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092950" y="1196975"/>
            <a:ext cx="3302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7" name="Picture 11" descr="latex-image-1.pdf"/>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459788" y="2276475"/>
            <a:ext cx="4826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 name="Straight Connector 14"/>
          <p:cNvCxnSpPr/>
          <p:nvPr/>
        </p:nvCxnSpPr>
        <p:spPr bwMode="auto">
          <a:xfrm>
            <a:off x="6521450" y="3536950"/>
            <a:ext cx="714375" cy="111601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2299" name="Picture 12" descr="latex-image-1.pdf"/>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953250" y="4581525"/>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 name="Straight Connector 25"/>
          <p:cNvCxnSpPr/>
          <p:nvPr/>
        </p:nvCxnSpPr>
        <p:spPr bwMode="auto">
          <a:xfrm flipH="1">
            <a:off x="7234238" y="3290888"/>
            <a:ext cx="1079500" cy="136683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2301" name="Picture 9" descr="RVE01.eps"/>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516688" y="1412875"/>
            <a:ext cx="194310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17" name="Rectangle 8216"/>
          <p:cNvSpPr/>
          <p:nvPr/>
        </p:nvSpPr>
        <p:spPr bwMode="auto">
          <a:xfrm>
            <a:off x="684213" y="4470400"/>
            <a:ext cx="6335712" cy="2027238"/>
          </a:xfrm>
          <a:prstGeom prst="rect">
            <a:avLst/>
          </a:prstGeom>
          <a:solidFill>
            <a:schemeClr val="bg1"/>
          </a:solidFill>
          <a:ln w="9525" cap="flat" cmpd="sng" algn="ctr">
            <a:solidFill>
              <a:schemeClr val="tx1"/>
            </a:solidFill>
            <a:prstDash val="solid"/>
            <a:round/>
            <a:headEnd type="none" w="med" len="med"/>
            <a:tailEnd type="none" w="med" len="med"/>
          </a:ln>
          <a:effectLst>
            <a:outerShdw blurRad="165100" dist="127000" dir="2700000" algn="tl" rotWithShape="0">
              <a:srgbClr val="000000">
                <a:alpha val="43000"/>
              </a:srgbClr>
            </a:outerShdw>
          </a:effectLst>
        </p:spPr>
        <p:txBody>
          <a:bodyPr/>
          <a:lstStyle/>
          <a:p>
            <a:pPr>
              <a:defRPr/>
            </a:pPr>
            <a:endParaRPr lang="en-US">
              <a:cs typeface="DejaVu Sans" charset="0"/>
            </a:endParaRPr>
          </a:p>
        </p:txBody>
      </p:sp>
      <p:sp>
        <p:nvSpPr>
          <p:cNvPr id="14338" name="Text Placeholder 2"/>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179388"/>
            <a:r>
              <a:rPr lang="en-US" b="1">
                <a:latin typeface="Calibri" charset="0"/>
                <a:ea typeface="ＭＳ Ｐゴシック" charset="0"/>
              </a:rPr>
              <a:t>Scale separation </a:t>
            </a:r>
            <a:r>
              <a:rPr lang="en-US">
                <a:latin typeface="Calibri" charset="0"/>
                <a:ea typeface="ＭＳ Ｐゴシック" charset="0"/>
              </a:rPr>
              <a:t>(smoothed macro fields w.r.t. meso characteristic length) </a:t>
            </a:r>
            <a:r>
              <a:rPr lang="en-US" b="1">
                <a:latin typeface="Calibri" charset="0"/>
                <a:ea typeface="ＭＳ Ｐゴシック" charset="0"/>
              </a:rPr>
              <a:t>is violated around cracks</a:t>
            </a:r>
            <a:r>
              <a:rPr lang="en-US">
                <a:latin typeface="Calibri" charset="0"/>
                <a:ea typeface="ＭＳ Ｐゴシック" charset="0"/>
              </a:rPr>
              <a:t>/sharp geometrical features</a:t>
            </a:r>
          </a:p>
          <a:p>
            <a:pPr marL="179388"/>
            <a:endParaRPr lang="en-US" b="1">
              <a:latin typeface="Calibri" charset="0"/>
              <a:ea typeface="ＭＳ Ｐゴシック" charset="0"/>
            </a:endParaRPr>
          </a:p>
          <a:p>
            <a:pPr marL="179388"/>
            <a:r>
              <a:rPr lang="en-US" b="1">
                <a:latin typeface="Calibri" charset="0"/>
                <a:ea typeface="ＭＳ Ｐゴシック" charset="0"/>
              </a:rPr>
              <a:t>Domain decomposition:</a:t>
            </a:r>
          </a:p>
          <a:p>
            <a:pPr marL="395288" lvl="1" indent="-215900"/>
            <a:r>
              <a:rPr lang="en-US">
                <a:latin typeface="Calibri" charset="0"/>
                <a:ea typeface="ＭＳ Ｐゴシック" charset="0"/>
              </a:rPr>
              <a:t>Homogenised region       and Meso-scale</a:t>
            </a:r>
          </a:p>
          <a:p>
            <a:pPr marL="395288" lvl="1" indent="-215900"/>
            <a:endParaRPr lang="en-US">
              <a:latin typeface="Calibri" charset="0"/>
              <a:ea typeface="ＭＳ Ｐゴシック" charset="0"/>
            </a:endParaRPr>
          </a:p>
          <a:p>
            <a:pPr marL="395288" lvl="1" indent="-215900"/>
            <a:r>
              <a:rPr lang="en-US">
                <a:latin typeface="Calibri" charset="0"/>
                <a:ea typeface="ＭＳ Ｐゴシック" charset="0"/>
              </a:rPr>
              <a:t>At the interface        : continuity of </a:t>
            </a:r>
            <a:br>
              <a:rPr lang="en-US">
                <a:latin typeface="Calibri" charset="0"/>
                <a:ea typeface="ＭＳ Ｐゴシック" charset="0"/>
              </a:rPr>
            </a:br>
            <a:r>
              <a:rPr lang="en-US">
                <a:latin typeface="Calibri" charset="0"/>
                <a:ea typeface="ＭＳ Ｐゴシック" charset="0"/>
              </a:rPr>
              <a:t>displacements and equilibrium of tractions</a:t>
            </a:r>
            <a:br>
              <a:rPr lang="en-US">
                <a:latin typeface="Calibri" charset="0"/>
                <a:ea typeface="ＭＳ Ｐゴシック" charset="0"/>
              </a:rPr>
            </a:br>
            <a:r>
              <a:rPr lang="en-US">
                <a:latin typeface="Calibri" charset="0"/>
                <a:ea typeface="ＭＳ Ｐゴシック" charset="0"/>
              </a:rPr>
              <a:t/>
            </a:r>
            <a:br>
              <a:rPr lang="en-US">
                <a:latin typeface="Calibri" charset="0"/>
                <a:ea typeface="ＭＳ Ｐゴシック" charset="0"/>
              </a:rPr>
            </a:br>
            <a:r>
              <a:rPr lang="en-US">
                <a:latin typeface="Calibri" charset="0"/>
                <a:ea typeface="ＭＳ Ｐゴシック" charset="0"/>
              </a:rPr>
              <a:t>For any       </a:t>
            </a:r>
            <a:r>
              <a:rPr lang="en-US" b="1">
                <a:latin typeface="Calibri" charset="0"/>
                <a:ea typeface="ＭＳ Ｐゴシック" charset="0"/>
              </a:rPr>
              <a:t>continuous</a:t>
            </a:r>
            <a:r>
              <a:rPr lang="en-US">
                <a:latin typeface="Calibri" charset="0"/>
                <a:ea typeface="ＭＳ Ｐゴシック" charset="0"/>
              </a:rPr>
              <a:t> </a:t>
            </a:r>
            <a:r>
              <a:rPr lang="en-US" b="1">
                <a:latin typeface="Calibri" charset="0"/>
                <a:ea typeface="ＭＳ Ｐゴシック" charset="0"/>
              </a:rPr>
              <a:t>through</a:t>
            </a:r>
          </a:p>
          <a:p>
            <a:pPr marL="647700" lvl="2" indent="-215900">
              <a:buFont typeface="Lucida Grande" charset="0"/>
              <a:buChar char="-"/>
            </a:pPr>
            <a:r>
              <a:rPr lang="en-US">
                <a:latin typeface="Calibri" charset="0"/>
                <a:ea typeface="ＭＳ Ｐゴシック" charset="0"/>
              </a:rPr>
              <a:t> </a:t>
            </a:r>
          </a:p>
          <a:p>
            <a:pPr marL="647700" lvl="2" indent="-215900">
              <a:buFont typeface="Lucida Grande" charset="0"/>
              <a:buChar char="-"/>
            </a:pPr>
            <a:endParaRPr lang="en-US">
              <a:latin typeface="Calibri" charset="0"/>
              <a:ea typeface="ＭＳ Ｐゴシック" charset="0"/>
            </a:endParaRPr>
          </a:p>
          <a:p>
            <a:pPr marL="647700" lvl="2" indent="-215900">
              <a:buFont typeface="Lucida Grande" charset="0"/>
              <a:buChar char="-"/>
            </a:pPr>
            <a:endParaRPr lang="en-US">
              <a:latin typeface="Calibri" charset="0"/>
              <a:ea typeface="ＭＳ Ｐゴシック" charset="0"/>
            </a:endParaRPr>
          </a:p>
          <a:p>
            <a:pPr marL="647700" lvl="2" indent="-215900">
              <a:buFont typeface="Lucida Grande" charset="0"/>
              <a:buChar char="-"/>
            </a:pPr>
            <a:r>
              <a:rPr lang="en-US">
                <a:latin typeface="Calibri" charset="0"/>
                <a:ea typeface="ＭＳ Ｐゴシック" charset="0"/>
              </a:rPr>
              <a:t>Displacement continuity:</a:t>
            </a:r>
          </a:p>
        </p:txBody>
      </p:sp>
      <p:sp>
        <p:nvSpPr>
          <p:cNvPr id="14339" name="Title 1"/>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Hybrid multiscale method</a:t>
            </a:r>
          </a:p>
        </p:txBody>
      </p:sp>
      <p:pic>
        <p:nvPicPr>
          <p:cNvPr id="14340" name="Picture 4"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22600" y="2913063"/>
            <a:ext cx="2540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7" descr="latex-image-1.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2863850"/>
            <a:ext cx="2667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8" descr="latex-image-1.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484438" y="3660775"/>
            <a:ext cx="2921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14" descr="latex-image-1.pd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30288" y="4875213"/>
            <a:ext cx="59182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16" descr="latex-image-1.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05275" y="4568825"/>
            <a:ext cx="2921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12" descr="latex-image-1.pd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647825" y="4602163"/>
            <a:ext cx="2540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46" name="Group 13"/>
          <p:cNvGrpSpPr>
            <a:grpSpLocks/>
          </p:cNvGrpSpPr>
          <p:nvPr/>
        </p:nvGrpSpPr>
        <p:grpSpPr bwMode="auto">
          <a:xfrm>
            <a:off x="6148388" y="2028825"/>
            <a:ext cx="2146300" cy="2184400"/>
            <a:chOff x="2627784" y="3068960"/>
            <a:chExt cx="2146300" cy="2184400"/>
          </a:xfrm>
        </p:grpSpPr>
        <p:pic>
          <p:nvPicPr>
            <p:cNvPr id="14356" name="Picture 18" descr="Lshape.eps"/>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627784" y="3068960"/>
              <a:ext cx="21463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7" name="Picture 19" descr="RVEnoMesh0.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flipH="1">
              <a:off x="3616846" y="3958456"/>
              <a:ext cx="131091" cy="13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8" name="Picture 20" descr="RVEnoMesh0.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flipH="1">
              <a:off x="3743846" y="3958456"/>
              <a:ext cx="131091" cy="13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9" name="Picture 21" descr="RVEnoMesh0.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flipH="1">
              <a:off x="3616846" y="4088631"/>
              <a:ext cx="131091" cy="13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 name="Straight Connector 22"/>
            <p:cNvCxnSpPr/>
            <p:nvPr/>
          </p:nvCxnSpPr>
          <p:spPr bwMode="auto">
            <a:xfrm flipV="1">
              <a:off x="3875559" y="3959548"/>
              <a:ext cx="0" cy="13017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4" name="Straight Connector 23"/>
            <p:cNvCxnSpPr/>
            <p:nvPr/>
          </p:nvCxnSpPr>
          <p:spPr bwMode="auto">
            <a:xfrm flipV="1">
              <a:off x="3619971" y="3961135"/>
              <a:ext cx="0" cy="25241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5" name="Straight Connector 24"/>
            <p:cNvCxnSpPr/>
            <p:nvPr/>
          </p:nvCxnSpPr>
          <p:spPr bwMode="auto">
            <a:xfrm>
              <a:off x="3616796" y="3964310"/>
              <a:ext cx="263525"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6" name="Straight Connector 25"/>
            <p:cNvCxnSpPr/>
            <p:nvPr/>
          </p:nvCxnSpPr>
          <p:spPr bwMode="auto">
            <a:xfrm>
              <a:off x="3624734" y="4215135"/>
              <a:ext cx="12541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pic>
        <p:nvPicPr>
          <p:cNvPr id="14347" name="Picture 15" descr="latex-image-1.pdf"/>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7134225" y="2317750"/>
            <a:ext cx="2286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8" name="Picture 17" descr="latex-image-1.pdf"/>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503988" y="2900363"/>
            <a:ext cx="2413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9" name="Picture 27" descr="latex-image-1.pdf"/>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661275" y="2389188"/>
            <a:ext cx="2921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0" name="Straight Arrow Connector 29"/>
          <p:cNvCxnSpPr>
            <a:endCxn id="14358" idx="0"/>
          </p:cNvCxnSpPr>
          <p:nvPr/>
        </p:nvCxnSpPr>
        <p:spPr bwMode="auto">
          <a:xfrm flipH="1">
            <a:off x="7329488" y="2605088"/>
            <a:ext cx="331787" cy="314325"/>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5" name="Straight Arrow Connector 34"/>
          <p:cNvCxnSpPr/>
          <p:nvPr/>
        </p:nvCxnSpPr>
        <p:spPr bwMode="auto">
          <a:xfrm>
            <a:off x="7218363" y="2605088"/>
            <a:ext cx="0" cy="43180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 name="Straight Connector 47"/>
          <p:cNvCxnSpPr/>
          <p:nvPr/>
        </p:nvCxnSpPr>
        <p:spPr bwMode="auto">
          <a:xfrm flipH="1">
            <a:off x="6645275" y="3317875"/>
            <a:ext cx="2154238" cy="1397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9" name="Straight Connector 48"/>
          <p:cNvCxnSpPr/>
          <p:nvPr/>
        </p:nvCxnSpPr>
        <p:spPr bwMode="auto">
          <a:xfrm flipH="1" flipV="1">
            <a:off x="6653213" y="3468688"/>
            <a:ext cx="1012825" cy="109696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4354" name="Picture 49" descr="RVE01.eps"/>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664450" y="3314700"/>
            <a:ext cx="11557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5" name="Picture 8217" descr="latex-image-1.pdf"/>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832225" y="6094413"/>
            <a:ext cx="12446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23850" y="1125538"/>
            <a:ext cx="8496300" cy="5472112"/>
          </a:xfrm>
        </p:spPr>
        <p:txBody>
          <a:bodyPr/>
          <a:lstStyle/>
          <a:p>
            <a:pPr indent="-180000">
              <a:buFont typeface="Arial"/>
              <a:buChar char="•"/>
              <a:defRPr/>
            </a:pPr>
            <a:r>
              <a:rPr lang="en-US" dirty="0" smtClean="0"/>
              <a:t>Implicit incremental time integration with continuation algorithm</a:t>
            </a:r>
          </a:p>
          <a:p>
            <a:pPr marL="0" indent="0">
              <a:buFont typeface="Arial"/>
              <a:buNone/>
              <a:defRPr/>
            </a:pPr>
            <a:endParaRPr lang="en-US" dirty="0" smtClean="0"/>
          </a:p>
          <a:p>
            <a:pPr indent="-180000">
              <a:buFont typeface="Arial"/>
              <a:buChar char="•"/>
              <a:defRPr/>
            </a:pPr>
            <a:r>
              <a:rPr lang="en-US" dirty="0" smtClean="0"/>
              <a:t>Space </a:t>
            </a:r>
            <a:r>
              <a:rPr lang="en-US" dirty="0" err="1" smtClean="0"/>
              <a:t>discretisation</a:t>
            </a:r>
            <a:r>
              <a:rPr lang="en-US" dirty="0" smtClean="0"/>
              <a:t> at time </a:t>
            </a:r>
            <a:r>
              <a:rPr lang="en-US" dirty="0" err="1" smtClean="0"/>
              <a:t>t</a:t>
            </a:r>
            <a:r>
              <a:rPr lang="en-US" baseline="-25000" dirty="0" err="1" smtClean="0"/>
              <a:t>n</a:t>
            </a:r>
            <a:r>
              <a:rPr lang="en-US" dirty="0" smtClean="0"/>
              <a:t>: </a:t>
            </a:r>
          </a:p>
          <a:p>
            <a:pPr lvl="1">
              <a:buFont typeface="Wingdings" charset="2"/>
              <a:buChar char="§"/>
              <a:defRPr/>
            </a:pPr>
            <a:r>
              <a:rPr lang="en-US" dirty="0" smtClean="0"/>
              <a:t>P</a:t>
            </a:r>
            <a:r>
              <a:rPr lang="en-US" baseline="30000" dirty="0" smtClean="0"/>
              <a:t>1</a:t>
            </a:r>
            <a:r>
              <a:rPr lang="en-US" dirty="0" smtClean="0"/>
              <a:t> FE in        (3-nodes triangles), P</a:t>
            </a:r>
            <a:r>
              <a:rPr lang="en-US" baseline="30000" dirty="0" smtClean="0"/>
              <a:t>1</a:t>
            </a:r>
            <a:r>
              <a:rPr lang="en-US" dirty="0" smtClean="0"/>
              <a:t> FE + </a:t>
            </a:r>
            <a:br>
              <a:rPr lang="en-US" dirty="0" smtClean="0"/>
            </a:br>
            <a:r>
              <a:rPr lang="en-US" dirty="0" smtClean="0"/>
              <a:t>cohesive elements in </a:t>
            </a:r>
          </a:p>
          <a:p>
            <a:pPr lvl="1">
              <a:buFont typeface="Wingdings" charset="2"/>
              <a:buChar char="§"/>
              <a:defRPr/>
            </a:pPr>
            <a:r>
              <a:rPr lang="en-US" dirty="0" smtClean="0"/>
              <a:t>Interface constraint: each node of </a:t>
            </a:r>
            <a:br>
              <a:rPr lang="en-US" dirty="0" smtClean="0"/>
            </a:br>
            <a:r>
              <a:rPr lang="en-US" dirty="0" smtClean="0"/>
              <a:t>correspond to a node of</a:t>
            </a:r>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a:p>
            <a:pPr marL="180000" lvl="1" indent="0">
              <a:buFont typeface="Wingdings" charset="2"/>
              <a:buNone/>
              <a:defRPr/>
            </a:pPr>
            <a:endParaRPr lang="en-US" dirty="0" smtClean="0"/>
          </a:p>
          <a:p>
            <a:pPr marL="180000" lvl="1" indent="0">
              <a:buFont typeface="Wingdings" charset="2"/>
              <a:buNone/>
              <a:defRPr/>
            </a:pPr>
            <a:endParaRPr lang="en-US" dirty="0" smtClean="0"/>
          </a:p>
          <a:p>
            <a:pPr lvl="1">
              <a:buFont typeface="Wingdings" charset="2"/>
              <a:buChar char="§"/>
              <a:defRPr/>
            </a:pPr>
            <a:r>
              <a:rPr lang="en-US" dirty="0" smtClean="0"/>
              <a:t>Integrate </a:t>
            </a:r>
            <a:r>
              <a:rPr lang="en-US" dirty="0" err="1" smtClean="0"/>
              <a:t>homogenised</a:t>
            </a:r>
            <a:r>
              <a:rPr lang="en-US" dirty="0" smtClean="0"/>
              <a:t> law with FE (FE</a:t>
            </a:r>
            <a:r>
              <a:rPr lang="en-US" baseline="30000" dirty="0" smtClean="0"/>
              <a:t>2</a:t>
            </a:r>
            <a:r>
              <a:rPr lang="en-US" dirty="0" smtClean="0"/>
              <a:t>)</a:t>
            </a:r>
          </a:p>
        </p:txBody>
      </p:sp>
      <p:sp>
        <p:nvSpPr>
          <p:cNvPr id="16386"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Discretisation strategy</a:t>
            </a:r>
          </a:p>
        </p:txBody>
      </p:sp>
      <p:pic>
        <p:nvPicPr>
          <p:cNvPr id="16387" name="Picture 5" descr="latex-image-1.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71638" y="2586038"/>
            <a:ext cx="2540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7"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70225" y="2843213"/>
            <a:ext cx="2667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05625" y="2665413"/>
            <a:ext cx="1838325" cy="18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p:cNvCxnSpPr/>
          <p:nvPr/>
        </p:nvCxnSpPr>
        <p:spPr bwMode="auto">
          <a:xfrm flipH="1">
            <a:off x="6021388" y="2681288"/>
            <a:ext cx="903287" cy="35560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p:nvCxnSpPr>
        <p:spPr bwMode="auto">
          <a:xfrm flipH="1" flipV="1">
            <a:off x="6024563" y="3038475"/>
            <a:ext cx="896937" cy="84772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flipH="1">
            <a:off x="5895975" y="4486275"/>
            <a:ext cx="102235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5" name="Straight Connector 24"/>
          <p:cNvCxnSpPr/>
          <p:nvPr/>
        </p:nvCxnSpPr>
        <p:spPr bwMode="auto">
          <a:xfrm flipH="1">
            <a:off x="5899150" y="3879850"/>
            <a:ext cx="1022350" cy="60483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7" name="Straight Connector 26"/>
          <p:cNvCxnSpPr/>
          <p:nvPr/>
        </p:nvCxnSpPr>
        <p:spPr bwMode="auto">
          <a:xfrm flipV="1">
            <a:off x="5899150" y="3038475"/>
            <a:ext cx="125413" cy="144621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7" name="Straight Connector 36"/>
          <p:cNvCxnSpPr/>
          <p:nvPr/>
        </p:nvCxnSpPr>
        <p:spPr bwMode="auto">
          <a:xfrm>
            <a:off x="6013450" y="2209800"/>
            <a:ext cx="11113" cy="82867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0" name="Straight Connector 39"/>
          <p:cNvCxnSpPr/>
          <p:nvPr/>
        </p:nvCxnSpPr>
        <p:spPr bwMode="auto">
          <a:xfrm>
            <a:off x="6010275" y="2212975"/>
            <a:ext cx="911225" cy="4714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3" name="Straight Connector 42"/>
          <p:cNvCxnSpPr/>
          <p:nvPr/>
        </p:nvCxnSpPr>
        <p:spPr bwMode="auto">
          <a:xfrm flipV="1">
            <a:off x="6010275" y="1781175"/>
            <a:ext cx="1522413" cy="42862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 name="Straight Connector 47"/>
          <p:cNvCxnSpPr/>
          <p:nvPr/>
        </p:nvCxnSpPr>
        <p:spPr bwMode="auto">
          <a:xfrm flipV="1">
            <a:off x="6921500" y="1781175"/>
            <a:ext cx="611188" cy="90011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1" name="Straight Connector 50"/>
          <p:cNvCxnSpPr/>
          <p:nvPr/>
        </p:nvCxnSpPr>
        <p:spPr bwMode="auto">
          <a:xfrm flipH="1" flipV="1">
            <a:off x="7526338" y="1778000"/>
            <a:ext cx="538162" cy="9032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6" name="Straight Connector 55"/>
          <p:cNvCxnSpPr/>
          <p:nvPr/>
        </p:nvCxnSpPr>
        <p:spPr bwMode="auto">
          <a:xfrm flipV="1">
            <a:off x="8723313" y="1808163"/>
            <a:ext cx="93662" cy="88106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9" name="Straight Connector 58"/>
          <p:cNvCxnSpPr/>
          <p:nvPr/>
        </p:nvCxnSpPr>
        <p:spPr bwMode="auto">
          <a:xfrm flipH="1" flipV="1">
            <a:off x="7531100" y="1781175"/>
            <a:ext cx="1282700" cy="3175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2" name="Straight Connector 61"/>
          <p:cNvCxnSpPr/>
          <p:nvPr/>
        </p:nvCxnSpPr>
        <p:spPr bwMode="auto">
          <a:xfrm flipH="1">
            <a:off x="8069263" y="1812925"/>
            <a:ext cx="744537" cy="86836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8" name="Straight Connector 67"/>
          <p:cNvCxnSpPr/>
          <p:nvPr/>
        </p:nvCxnSpPr>
        <p:spPr bwMode="auto">
          <a:xfrm flipH="1" flipV="1">
            <a:off x="7288213" y="1700213"/>
            <a:ext cx="242887" cy="80962"/>
          </a:xfrm>
          <a:prstGeom prst="line">
            <a:avLst/>
          </a:prstGeom>
          <a:solidFill>
            <a:srgbClr val="00B8FF"/>
          </a:solidFill>
          <a:ln w="9525" cap="flat" cmpd="sng" algn="ctr">
            <a:solidFill>
              <a:schemeClr val="accent2">
                <a:alpha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9" name="Straight Connector 68"/>
          <p:cNvCxnSpPr/>
          <p:nvPr/>
        </p:nvCxnSpPr>
        <p:spPr bwMode="auto">
          <a:xfrm flipH="1">
            <a:off x="6918325" y="1700213"/>
            <a:ext cx="369888" cy="976312"/>
          </a:xfrm>
          <a:prstGeom prst="line">
            <a:avLst/>
          </a:prstGeom>
          <a:solidFill>
            <a:srgbClr val="00B8FF"/>
          </a:solidFill>
          <a:ln w="9525" cap="flat" cmpd="sng" algn="ctr">
            <a:solidFill>
              <a:schemeClr val="accent2">
                <a:alpha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72" name="Straight Connector 71"/>
          <p:cNvCxnSpPr/>
          <p:nvPr/>
        </p:nvCxnSpPr>
        <p:spPr bwMode="auto">
          <a:xfrm>
            <a:off x="7288213" y="1700213"/>
            <a:ext cx="779462" cy="979487"/>
          </a:xfrm>
          <a:prstGeom prst="line">
            <a:avLst/>
          </a:prstGeom>
          <a:solidFill>
            <a:srgbClr val="00B8FF"/>
          </a:solidFill>
          <a:ln w="9525" cap="flat" cmpd="sng" algn="ctr">
            <a:solidFill>
              <a:schemeClr val="accent2">
                <a:alpha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0" name="Straight Connector 89"/>
          <p:cNvCxnSpPr/>
          <p:nvPr/>
        </p:nvCxnSpPr>
        <p:spPr bwMode="auto">
          <a:xfrm>
            <a:off x="7285038" y="1703388"/>
            <a:ext cx="1535112" cy="109537"/>
          </a:xfrm>
          <a:prstGeom prst="line">
            <a:avLst/>
          </a:prstGeom>
          <a:solidFill>
            <a:srgbClr val="00B8FF"/>
          </a:solidFill>
          <a:ln w="9525" cap="flat" cmpd="sng" algn="ctr">
            <a:solidFill>
              <a:schemeClr val="accent2">
                <a:alpha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3" name="Straight Connector 92"/>
          <p:cNvCxnSpPr/>
          <p:nvPr/>
        </p:nvCxnSpPr>
        <p:spPr bwMode="auto">
          <a:xfrm flipV="1">
            <a:off x="6008688" y="1700213"/>
            <a:ext cx="1279525" cy="506412"/>
          </a:xfrm>
          <a:prstGeom prst="line">
            <a:avLst/>
          </a:prstGeom>
          <a:solidFill>
            <a:srgbClr val="00B8FF"/>
          </a:solidFill>
          <a:ln w="9525" cap="flat" cmpd="sng" algn="ctr">
            <a:solidFill>
              <a:schemeClr val="accent2">
                <a:alpha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5" name="Straight Connector 104"/>
          <p:cNvCxnSpPr/>
          <p:nvPr/>
        </p:nvCxnSpPr>
        <p:spPr bwMode="auto">
          <a:xfrm>
            <a:off x="6919913" y="2682875"/>
            <a:ext cx="1804987" cy="635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9" name="Straight Connector 108"/>
          <p:cNvCxnSpPr/>
          <p:nvPr/>
        </p:nvCxnSpPr>
        <p:spPr bwMode="auto">
          <a:xfrm flipV="1">
            <a:off x="6916738" y="2679700"/>
            <a:ext cx="9525" cy="18049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6410" name="Picture 12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026598" y="5064125"/>
            <a:ext cx="577850"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3" name="Straight Connector 122"/>
          <p:cNvCxnSpPr/>
          <p:nvPr/>
        </p:nvCxnSpPr>
        <p:spPr bwMode="auto">
          <a:xfrm flipH="1">
            <a:off x="6443861" y="6608763"/>
            <a:ext cx="115411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4" name="Straight Connector 123"/>
          <p:cNvCxnSpPr/>
          <p:nvPr/>
        </p:nvCxnSpPr>
        <p:spPr bwMode="auto">
          <a:xfrm flipH="1">
            <a:off x="6443861" y="5445125"/>
            <a:ext cx="1150937" cy="72072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6" name="Straight Connector 125"/>
          <p:cNvCxnSpPr/>
          <p:nvPr/>
        </p:nvCxnSpPr>
        <p:spPr bwMode="auto">
          <a:xfrm flipV="1">
            <a:off x="7594798" y="5059363"/>
            <a:ext cx="0" cy="154305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9" name="Straight Connector 128"/>
          <p:cNvCxnSpPr/>
          <p:nvPr/>
        </p:nvCxnSpPr>
        <p:spPr bwMode="auto">
          <a:xfrm flipH="1" flipV="1">
            <a:off x="7112198" y="5059363"/>
            <a:ext cx="482600" cy="38576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4" name="Straight Arrow Connector 133"/>
          <p:cNvCxnSpPr/>
          <p:nvPr/>
        </p:nvCxnSpPr>
        <p:spPr bwMode="auto">
          <a:xfrm>
            <a:off x="7667823" y="5456238"/>
            <a:ext cx="358775" cy="0"/>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6" name="Straight Arrow Connector 135"/>
          <p:cNvCxnSpPr/>
          <p:nvPr/>
        </p:nvCxnSpPr>
        <p:spPr bwMode="auto">
          <a:xfrm>
            <a:off x="7667823" y="5599113"/>
            <a:ext cx="358775" cy="0"/>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7" name="Straight Arrow Connector 136"/>
          <p:cNvCxnSpPr/>
          <p:nvPr/>
        </p:nvCxnSpPr>
        <p:spPr bwMode="auto">
          <a:xfrm>
            <a:off x="7667823" y="5711825"/>
            <a:ext cx="358775" cy="0"/>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6418" name="Picture 138" descr="latex-image-1.pd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845623" y="5146675"/>
            <a:ext cx="139700" cy="20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9" name="Rectangle 139"/>
          <p:cNvSpPr>
            <a:spLocks noChangeArrowheads="1"/>
          </p:cNvSpPr>
          <p:nvPr/>
        </p:nvSpPr>
        <p:spPr bwMode="auto">
          <a:xfrm>
            <a:off x="6327775" y="3716338"/>
            <a:ext cx="936625" cy="865187"/>
          </a:xfrm>
          <a:prstGeom prst="rect">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20" name="Rectangle 140"/>
          <p:cNvSpPr>
            <a:spLocks noChangeArrowheads="1"/>
          </p:cNvSpPr>
          <p:nvPr/>
        </p:nvSpPr>
        <p:spPr bwMode="auto">
          <a:xfrm>
            <a:off x="6445448" y="5059363"/>
            <a:ext cx="2157413" cy="1682750"/>
          </a:xfrm>
          <a:prstGeom prst="rect">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16421" name="Picture 152" descr="latex-image-1.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88125" y="2205038"/>
            <a:ext cx="2540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2" name="Picture 153"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68675" y="3543300"/>
            <a:ext cx="2667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6" name="Straight Connector 155"/>
          <p:cNvCxnSpPr/>
          <p:nvPr/>
        </p:nvCxnSpPr>
        <p:spPr bwMode="auto">
          <a:xfrm>
            <a:off x="6329363" y="4565650"/>
            <a:ext cx="125225" cy="493552"/>
          </a:xfrm>
          <a:prstGeom prst="line">
            <a:avLst/>
          </a:prstGeom>
          <a:solidFill>
            <a:srgbClr val="00B8FF"/>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9" name="Straight Connector 158"/>
          <p:cNvCxnSpPr/>
          <p:nvPr/>
        </p:nvCxnSpPr>
        <p:spPr bwMode="auto">
          <a:xfrm>
            <a:off x="7273925" y="4576763"/>
            <a:ext cx="1332193" cy="461446"/>
          </a:xfrm>
          <a:prstGeom prst="line">
            <a:avLst/>
          </a:prstGeom>
          <a:solidFill>
            <a:srgbClr val="00B8FF"/>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6426" name="Picture 162" descr="latex-image-1.pd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0288" y="2420938"/>
            <a:ext cx="2921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27" name="Picture 163"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16913" y="4149725"/>
            <a:ext cx="266700" cy="215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 name="Picture 4"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9552" y="3933056"/>
            <a:ext cx="5181600" cy="16891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23850" y="1125538"/>
            <a:ext cx="8496300" cy="5472112"/>
          </a:xfrm>
        </p:spPr>
        <p:txBody>
          <a:bodyPr/>
          <a:lstStyle/>
          <a:p>
            <a:pPr indent="-180000">
              <a:buFont typeface="Arial"/>
              <a:buChar char="•"/>
              <a:defRPr/>
            </a:pPr>
            <a:r>
              <a:rPr lang="en-US" dirty="0" err="1" smtClean="0"/>
              <a:t>Linearisation</a:t>
            </a:r>
            <a:r>
              <a:rPr lang="en-US" dirty="0" smtClean="0"/>
              <a:t> of the internal force vectors leads to</a:t>
            </a:r>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a:p>
            <a:pPr marL="0" indent="0">
              <a:buFont typeface="Arial"/>
              <a:buNone/>
              <a:defRPr/>
            </a:pPr>
            <a:endParaRPr lang="en-US" dirty="0" smtClean="0"/>
          </a:p>
          <a:p>
            <a:pPr indent="-180000">
              <a:buFont typeface="Arial"/>
              <a:buChar char="•"/>
              <a:defRPr/>
            </a:pPr>
            <a:r>
              <a:rPr lang="en-US" dirty="0" smtClean="0"/>
              <a:t>Inversion</a:t>
            </a:r>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a:p>
            <a:pPr lvl="3">
              <a:defRPr/>
            </a:pPr>
            <a:r>
              <a:rPr lang="en-US" dirty="0" smtClean="0"/>
              <a:t>1D nonlinear problem in the load parameter, solved exactly by the line search technique proposed in [Lorentz and </a:t>
            </a:r>
            <a:r>
              <a:rPr lang="en-US" dirty="0" err="1" smtClean="0"/>
              <a:t>Badel</a:t>
            </a:r>
            <a:r>
              <a:rPr lang="en-US" dirty="0" smtClean="0"/>
              <a:t>, 2004]</a:t>
            </a:r>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a:p>
            <a:pPr lvl="1">
              <a:buFont typeface="Wingdings" charset="2"/>
              <a:buChar char="§"/>
              <a:defRPr/>
            </a:pPr>
            <a:endParaRPr lang="en-US" dirty="0" smtClean="0"/>
          </a:p>
        </p:txBody>
      </p:sp>
      <p:sp>
        <p:nvSpPr>
          <p:cNvPr id="17410"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Newton/line search solution strategy</a:t>
            </a:r>
          </a:p>
        </p:txBody>
      </p:sp>
      <p:sp>
        <p:nvSpPr>
          <p:cNvPr id="17412" name="Left Brace 7"/>
          <p:cNvSpPr>
            <a:spLocks/>
          </p:cNvSpPr>
          <p:nvPr/>
        </p:nvSpPr>
        <p:spPr bwMode="auto">
          <a:xfrm>
            <a:off x="611188" y="3716338"/>
            <a:ext cx="215900" cy="1728787"/>
          </a:xfrm>
          <a:prstGeom prst="leftBrace">
            <a:avLst>
              <a:gd name="adj1" fmla="val 834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17413" name="Picture 8" descr="latex-image-1.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676400"/>
            <a:ext cx="72390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9"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763963"/>
            <a:ext cx="56642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250" y="4909462"/>
            <a:ext cx="3695700" cy="5715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Beam_FE2.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052736"/>
            <a:ext cx="7845038" cy="5541698"/>
          </a:xfrm>
          <a:prstGeom prst="rect">
            <a:avLst/>
          </a:prstGeom>
        </p:spPr>
      </p:pic>
      <p:cxnSp>
        <p:nvCxnSpPr>
          <p:cNvPr id="4" name="Straight Arrow Connector 3"/>
          <p:cNvCxnSpPr/>
          <p:nvPr/>
        </p:nvCxnSpPr>
        <p:spPr bwMode="auto">
          <a:xfrm>
            <a:off x="4737006" y="1114248"/>
            <a:ext cx="1" cy="432048"/>
          </a:xfrm>
          <a:prstGeom prst="straightConnector1">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3" name="Isosceles Triangle 12"/>
          <p:cNvSpPr/>
          <p:nvPr/>
        </p:nvSpPr>
        <p:spPr bwMode="auto">
          <a:xfrm>
            <a:off x="2648774" y="2266376"/>
            <a:ext cx="144016" cy="144016"/>
          </a:xfrm>
          <a:prstGeom prst="triangl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
        <p:nvSpPr>
          <p:cNvPr id="14" name="Isosceles Triangle 13"/>
          <p:cNvSpPr/>
          <p:nvPr/>
        </p:nvSpPr>
        <p:spPr bwMode="auto">
          <a:xfrm>
            <a:off x="6588224" y="2276872"/>
            <a:ext cx="144016" cy="144016"/>
          </a:xfrm>
          <a:prstGeom prst="triangle">
            <a:avLst/>
          </a:prstGeom>
          <a:no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
        <p:nvSpPr>
          <p:cNvPr id="20" name="TextBox 16"/>
          <p:cNvSpPr txBox="1">
            <a:spLocks noChangeArrowheads="1"/>
          </p:cNvSpPr>
          <p:nvPr/>
        </p:nvSpPr>
        <p:spPr bwMode="auto">
          <a:xfrm>
            <a:off x="755576" y="3212976"/>
            <a:ext cx="7842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dirty="0" smtClean="0">
                <a:solidFill>
                  <a:schemeClr val="tx1"/>
                </a:solidFill>
                <a:latin typeface="Calibri" charset="0"/>
              </a:rPr>
              <a:t>Macro/micro Model refinement criterion: relative distance to the lose of </a:t>
            </a:r>
            <a:r>
              <a:rPr lang="en-US" sz="1800" dirty="0" err="1" smtClean="0">
                <a:solidFill>
                  <a:schemeClr val="tx1"/>
                </a:solidFill>
                <a:latin typeface="Calibri" charset="0"/>
              </a:rPr>
              <a:t>ellipticity</a:t>
            </a:r>
            <a:endParaRPr lang="en-US" sz="1800" dirty="0">
              <a:solidFill>
                <a:schemeClr val="tx1"/>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marL="179388"/>
            <a:endParaRPr lang="en-US">
              <a:latin typeface="Calibri" charset="0"/>
              <a:ea typeface="ＭＳ Ｐゴシック" charset="0"/>
            </a:endParaRPr>
          </a:p>
        </p:txBody>
      </p:sp>
      <p:sp>
        <p:nvSpPr>
          <p:cNvPr id="50178"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r>
              <a:rPr lang="en-US" dirty="0" smtClean="0">
                <a:latin typeface="Calibri" charset="0"/>
                <a:ea typeface="ＭＳ Ｐゴシック" charset="0"/>
              </a:rPr>
              <a:t>Example</a:t>
            </a:r>
            <a:endParaRPr lang="en-US" dirty="0">
              <a:latin typeface="Calibri" charset="0"/>
              <a:ea typeface="ＭＳ Ｐゴシック" charset="0"/>
            </a:endParaRPr>
          </a:p>
        </p:txBody>
      </p:sp>
      <p:pic>
        <p:nvPicPr>
          <p:cNvPr id="4" name="Picture 3" descr="Beam_ts160.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052736"/>
            <a:ext cx="7845038" cy="5541698"/>
          </a:xfrm>
          <a:prstGeom prst="rect">
            <a:avLst/>
          </a:prstGeom>
        </p:spPr>
      </p:pic>
    </p:spTree>
    <p:extLst>
      <p:ext uri="{BB962C8B-B14F-4D97-AF65-F5344CB8AC3E}">
        <p14:creationId xmlns:p14="http://schemas.microsoft.com/office/powerpoint/2010/main" val="426686127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marL="179388"/>
            <a:endParaRPr lang="en-US">
              <a:latin typeface="Calibri" charset="0"/>
              <a:ea typeface="ＭＳ Ｐゴシック" charset="0"/>
            </a:endParaRPr>
          </a:p>
        </p:txBody>
      </p:sp>
      <p:sp>
        <p:nvSpPr>
          <p:cNvPr id="50178"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r>
              <a:rPr lang="en-US" dirty="0" smtClean="0">
                <a:latin typeface="Calibri" charset="0"/>
                <a:ea typeface="ＭＳ Ｐゴシック" charset="0"/>
              </a:rPr>
              <a:t>Example</a:t>
            </a:r>
            <a:endParaRPr lang="en-US" dirty="0">
              <a:latin typeface="Calibri" charset="0"/>
              <a:ea typeface="ＭＳ Ｐゴシック" charset="0"/>
            </a:endParaRPr>
          </a:p>
        </p:txBody>
      </p:sp>
      <p:pic>
        <p:nvPicPr>
          <p:cNvPr id="4" name="Picture 3" descr="Beam_ts206.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052736"/>
            <a:ext cx="7845038" cy="5541698"/>
          </a:xfrm>
          <a:prstGeom prst="rect">
            <a:avLst/>
          </a:prstGeom>
        </p:spPr>
      </p:pic>
    </p:spTree>
    <p:extLst>
      <p:ext uri="{BB962C8B-B14F-4D97-AF65-F5344CB8AC3E}">
        <p14:creationId xmlns:p14="http://schemas.microsoft.com/office/powerpoint/2010/main" val="23734259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marL="179388"/>
            <a:endParaRPr lang="en-US">
              <a:latin typeface="Calibri" charset="0"/>
              <a:ea typeface="ＭＳ Ｐゴシック" charset="0"/>
            </a:endParaRPr>
          </a:p>
        </p:txBody>
      </p:sp>
      <p:sp>
        <p:nvSpPr>
          <p:cNvPr id="50178"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r>
              <a:rPr lang="en-US" dirty="0" smtClean="0">
                <a:latin typeface="Calibri" charset="0"/>
                <a:ea typeface="ＭＳ Ｐゴシック" charset="0"/>
              </a:rPr>
              <a:t>Example</a:t>
            </a:r>
            <a:endParaRPr lang="en-US" dirty="0">
              <a:latin typeface="Calibri" charset="0"/>
              <a:ea typeface="ＭＳ Ｐゴシック" charset="0"/>
            </a:endParaRPr>
          </a:p>
        </p:txBody>
      </p:sp>
      <p:pic>
        <p:nvPicPr>
          <p:cNvPr id="4" name="Picture 3" descr="Beam_ts278.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052736"/>
            <a:ext cx="7845038" cy="5541698"/>
          </a:xfrm>
          <a:prstGeom prst="rect">
            <a:avLst/>
          </a:prstGeom>
        </p:spPr>
      </p:pic>
    </p:spTree>
    <p:extLst>
      <p:ext uri="{BB962C8B-B14F-4D97-AF65-F5344CB8AC3E}">
        <p14:creationId xmlns:p14="http://schemas.microsoft.com/office/powerpoint/2010/main" val="107761881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marL="179388"/>
            <a:endParaRPr lang="en-US">
              <a:latin typeface="Calibri" charset="0"/>
              <a:ea typeface="ＭＳ Ｐゴシック" charset="0"/>
            </a:endParaRPr>
          </a:p>
        </p:txBody>
      </p:sp>
      <p:sp>
        <p:nvSpPr>
          <p:cNvPr id="50178"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r>
              <a:rPr lang="en-US" dirty="0" smtClean="0">
                <a:latin typeface="Calibri" charset="0"/>
                <a:ea typeface="ＭＳ Ｐゴシック" charset="0"/>
              </a:rPr>
              <a:t>Example</a:t>
            </a:r>
            <a:endParaRPr lang="en-US" dirty="0">
              <a:latin typeface="Calibri" charset="0"/>
              <a:ea typeface="ＭＳ Ｐゴシック" charset="0"/>
            </a:endParaRPr>
          </a:p>
        </p:txBody>
      </p:sp>
      <p:pic>
        <p:nvPicPr>
          <p:cNvPr id="4" name="Picture 3" descr="Beam_ts28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052736"/>
            <a:ext cx="7845038" cy="5541698"/>
          </a:xfrm>
          <a:prstGeom prst="rect">
            <a:avLst/>
          </a:prstGeom>
        </p:spPr>
      </p:pic>
    </p:spTree>
    <p:extLst>
      <p:ext uri="{BB962C8B-B14F-4D97-AF65-F5344CB8AC3E}">
        <p14:creationId xmlns:p14="http://schemas.microsoft.com/office/powerpoint/2010/main" val="413314755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err="1"/>
              <a:t>Modelling</a:t>
            </a:r>
            <a:r>
              <a:rPr lang="en-US" dirty="0"/>
              <a:t> and simulation </a:t>
            </a:r>
            <a:r>
              <a:rPr lang="en-US" dirty="0" smtClean="0"/>
              <a:t/>
            </a:r>
            <a:br>
              <a:rPr lang="en-US" dirty="0" smtClean="0"/>
            </a:br>
            <a:r>
              <a:rPr lang="en-US" dirty="0" smtClean="0"/>
              <a:t>of </a:t>
            </a:r>
            <a:r>
              <a:rPr lang="en-US" dirty="0"/>
              <a:t>material </a:t>
            </a:r>
            <a:r>
              <a:rPr lang="en-US" dirty="0" smtClean="0"/>
              <a:t>and </a:t>
            </a:r>
            <a:r>
              <a:rPr lang="en-US" dirty="0"/>
              <a:t>structural failure</a:t>
            </a:r>
          </a:p>
          <a:p>
            <a:pPr marL="612" indent="0">
              <a:buNone/>
            </a:pPr>
            <a:endParaRPr lang="en-US" dirty="0" smtClean="0"/>
          </a:p>
          <a:p>
            <a:endParaRPr lang="en-US" dirty="0" smtClean="0"/>
          </a:p>
          <a:p>
            <a:endParaRPr lang="en-US" dirty="0"/>
          </a:p>
          <a:p>
            <a:endParaRPr lang="en-US" dirty="0" smtClean="0"/>
          </a:p>
          <a:p>
            <a:endParaRPr lang="en-US" dirty="0"/>
          </a:p>
          <a:p>
            <a:endParaRPr lang="en-US" dirty="0" smtClean="0"/>
          </a:p>
          <a:p>
            <a:pPr marL="612" indent="0">
              <a:buNone/>
            </a:pPr>
            <a:endParaRPr lang="en-US" dirty="0" smtClean="0"/>
          </a:p>
          <a:p>
            <a:endParaRPr lang="en-US" dirty="0" smtClean="0"/>
          </a:p>
          <a:p>
            <a:r>
              <a:rPr lang="en-US" dirty="0" err="1" smtClean="0"/>
              <a:t>Characterisation</a:t>
            </a:r>
            <a:r>
              <a:rPr lang="en-US" dirty="0" smtClean="0"/>
              <a:t> and </a:t>
            </a:r>
            <a:r>
              <a:rPr lang="en-US" dirty="0" err="1"/>
              <a:t>o</a:t>
            </a:r>
            <a:r>
              <a:rPr lang="en-US" dirty="0" err="1" smtClean="0"/>
              <a:t>ptimisation</a:t>
            </a:r>
            <a:r>
              <a:rPr lang="en-US" dirty="0" smtClean="0"/>
              <a:t> </a:t>
            </a:r>
            <a:br>
              <a:rPr lang="en-US" dirty="0" smtClean="0"/>
            </a:br>
            <a:r>
              <a:rPr lang="en-US" dirty="0" smtClean="0"/>
              <a:t>of </a:t>
            </a:r>
            <a:r>
              <a:rPr lang="en-US" dirty="0" err="1" smtClean="0"/>
              <a:t>architectured</a:t>
            </a:r>
            <a:r>
              <a:rPr lang="en-US" dirty="0" smtClean="0"/>
              <a:t> materials</a:t>
            </a:r>
          </a:p>
          <a:p>
            <a:endParaRPr lang="en-US" dirty="0" smtClean="0"/>
          </a:p>
          <a:p>
            <a:endParaRPr lang="en-US" dirty="0" smtClean="0"/>
          </a:p>
        </p:txBody>
      </p:sp>
      <p:sp>
        <p:nvSpPr>
          <p:cNvPr id="3" name="Title 2"/>
          <p:cNvSpPr>
            <a:spLocks noGrp="1"/>
          </p:cNvSpPr>
          <p:nvPr>
            <p:ph type="title"/>
          </p:nvPr>
        </p:nvSpPr>
        <p:spPr/>
        <p:txBody>
          <a:bodyPr/>
          <a:lstStyle/>
          <a:p>
            <a:r>
              <a:rPr lang="en-US" dirty="0" smtClean="0"/>
              <a:t>Team in Cardiff: main research topics</a:t>
            </a:r>
            <a:endParaRPr lang="en-US" dirty="0"/>
          </a:p>
        </p:txBody>
      </p:sp>
      <p:pic>
        <p:nvPicPr>
          <p:cNvPr id="2" name="Picture 1"/>
          <p:cNvPicPr>
            <a:picLocks noChangeAspect="1"/>
          </p:cNvPicPr>
          <p:nvPr/>
        </p:nvPicPr>
        <p:blipFill>
          <a:blip r:embed="rId2"/>
          <a:stretch>
            <a:fillRect/>
          </a:stretch>
        </p:blipFill>
        <p:spPr>
          <a:xfrm>
            <a:off x="323528" y="1988840"/>
            <a:ext cx="4032448" cy="2723212"/>
          </a:xfrm>
          <a:prstGeom prst="rect">
            <a:avLst/>
          </a:prstGeom>
        </p:spPr>
      </p:pic>
      <p:sp>
        <p:nvSpPr>
          <p:cNvPr id="5" name="TextBox 27"/>
          <p:cNvSpPr txBox="1">
            <a:spLocks noChangeArrowheads="1"/>
          </p:cNvSpPr>
          <p:nvPr/>
        </p:nvSpPr>
        <p:spPr bwMode="auto">
          <a:xfrm>
            <a:off x="971600" y="4509120"/>
            <a:ext cx="3096344" cy="842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en-US" sz="1400" dirty="0">
              <a:solidFill>
                <a:schemeClr val="tx1"/>
              </a:solidFill>
              <a:latin typeface="Calibri" charset="0"/>
            </a:endParaRPr>
          </a:p>
          <a:p>
            <a:r>
              <a:rPr lang="en-US" sz="1400" dirty="0" smtClean="0">
                <a:solidFill>
                  <a:schemeClr val="tx1"/>
                </a:solidFill>
                <a:latin typeface="Calibri" charset="0"/>
              </a:rPr>
              <a:t>[Nguyen, </a:t>
            </a:r>
            <a:r>
              <a:rPr lang="en-US" sz="1400" dirty="0" err="1" smtClean="0">
                <a:solidFill>
                  <a:schemeClr val="tx1"/>
                </a:solidFill>
                <a:latin typeface="Calibri" charset="0"/>
              </a:rPr>
              <a:t>Kerfriden</a:t>
            </a:r>
            <a:r>
              <a:rPr lang="en-US" sz="1400" dirty="0" smtClean="0">
                <a:solidFill>
                  <a:schemeClr val="tx1"/>
                </a:solidFill>
                <a:latin typeface="Calibri" charset="0"/>
              </a:rPr>
              <a:t> and </a:t>
            </a:r>
            <a:r>
              <a:rPr lang="en-US" sz="1400" dirty="0" err="1" smtClean="0">
                <a:solidFill>
                  <a:schemeClr val="tx1"/>
                </a:solidFill>
                <a:latin typeface="Calibri" charset="0"/>
              </a:rPr>
              <a:t>Bordas</a:t>
            </a:r>
            <a:r>
              <a:rPr lang="en-US" sz="1400" dirty="0" smtClean="0">
                <a:solidFill>
                  <a:schemeClr val="tx1"/>
                </a:solidFill>
                <a:latin typeface="Calibri" charset="0"/>
              </a:rPr>
              <a:t>, 2013]</a:t>
            </a:r>
            <a:endParaRPr lang="en-US" sz="1400" dirty="0">
              <a:solidFill>
                <a:schemeClr val="tx1"/>
              </a:solidFill>
              <a:latin typeface="Calibri" charset="0"/>
            </a:endParaRPr>
          </a:p>
        </p:txBody>
      </p:sp>
      <p:sp>
        <p:nvSpPr>
          <p:cNvPr id="9" name="TextBox 27"/>
          <p:cNvSpPr txBox="1">
            <a:spLocks noChangeArrowheads="1"/>
          </p:cNvSpPr>
          <p:nvPr/>
        </p:nvSpPr>
        <p:spPr bwMode="auto">
          <a:xfrm>
            <a:off x="5436096" y="5805264"/>
            <a:ext cx="30963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en-US" sz="1400" dirty="0">
              <a:solidFill>
                <a:schemeClr val="tx1"/>
              </a:solidFill>
              <a:latin typeface="Calibri" charset="0"/>
            </a:endParaRPr>
          </a:p>
          <a:p>
            <a:r>
              <a:rPr lang="en-US" sz="1400" dirty="0" smtClean="0">
                <a:solidFill>
                  <a:schemeClr val="tx1"/>
                </a:solidFill>
                <a:latin typeface="Calibri" charset="0"/>
              </a:rPr>
              <a:t>[</a:t>
            </a:r>
            <a:r>
              <a:rPr lang="en-US" sz="1400" dirty="0" err="1" smtClean="0">
                <a:solidFill>
                  <a:schemeClr val="tx1"/>
                </a:solidFill>
                <a:latin typeface="Calibri" charset="0"/>
              </a:rPr>
              <a:t>Kerfriden</a:t>
            </a:r>
            <a:r>
              <a:rPr lang="en-US" sz="1400" dirty="0" smtClean="0">
                <a:solidFill>
                  <a:schemeClr val="tx1"/>
                </a:solidFill>
                <a:latin typeface="Calibri" charset="0"/>
              </a:rPr>
              <a:t>, </a:t>
            </a:r>
            <a:r>
              <a:rPr lang="en-US" sz="1400" dirty="0" err="1" smtClean="0">
                <a:solidFill>
                  <a:schemeClr val="tx1"/>
                </a:solidFill>
                <a:latin typeface="Calibri" charset="0"/>
              </a:rPr>
              <a:t>Ródenas</a:t>
            </a:r>
            <a:r>
              <a:rPr lang="en-US" sz="1400" dirty="0" smtClean="0">
                <a:solidFill>
                  <a:schemeClr val="tx1"/>
                </a:solidFill>
                <a:latin typeface="Calibri" charset="0"/>
              </a:rPr>
              <a:t> and </a:t>
            </a:r>
            <a:r>
              <a:rPr lang="en-US" sz="1400" dirty="0" err="1" smtClean="0">
                <a:solidFill>
                  <a:schemeClr val="tx1"/>
                </a:solidFill>
                <a:latin typeface="Calibri" charset="0"/>
              </a:rPr>
              <a:t>Bordas</a:t>
            </a:r>
            <a:r>
              <a:rPr lang="en-US" sz="1400" dirty="0" smtClean="0">
                <a:solidFill>
                  <a:schemeClr val="tx1"/>
                </a:solidFill>
                <a:latin typeface="Calibri" charset="0"/>
              </a:rPr>
              <a:t>, 2013]</a:t>
            </a:r>
            <a:endParaRPr lang="en-US" sz="1400" dirty="0">
              <a:solidFill>
                <a:schemeClr val="tx1"/>
              </a:solidFill>
              <a:latin typeface="Calibri" charset="0"/>
            </a:endParaRPr>
          </a:p>
        </p:txBody>
      </p:sp>
      <p:pic>
        <p:nvPicPr>
          <p:cNvPr id="10" name="Picture 9"/>
          <p:cNvPicPr>
            <a:picLocks noChangeAspect="1"/>
          </p:cNvPicPr>
          <p:nvPr/>
        </p:nvPicPr>
        <p:blipFill>
          <a:blip r:embed="rId3"/>
          <a:stretch>
            <a:fillRect/>
          </a:stretch>
        </p:blipFill>
        <p:spPr>
          <a:xfrm>
            <a:off x="5364088" y="2996952"/>
            <a:ext cx="3186343" cy="2883272"/>
          </a:xfrm>
          <a:prstGeom prst="rect">
            <a:avLst/>
          </a:prstGeom>
        </p:spPr>
      </p:pic>
      <p:sp>
        <p:nvSpPr>
          <p:cNvPr id="14" name="TextBox 13"/>
          <p:cNvSpPr txBox="1">
            <a:spLocks noChangeArrowheads="1"/>
          </p:cNvSpPr>
          <p:nvPr/>
        </p:nvSpPr>
        <p:spPr bwMode="auto">
          <a:xfrm>
            <a:off x="5724128" y="2204864"/>
            <a:ext cx="936104" cy="369332"/>
          </a:xfrm>
          <a:prstGeom prst="rect">
            <a:avLst/>
          </a:prstGeom>
          <a:noFill/>
          <a:ln>
            <a:noFill/>
          </a:ln>
          <a:extLst/>
        </p:spPr>
        <p:txBody>
          <a:bodyPr wrap="square">
            <a:spAutoFit/>
          </a:bodyPr>
          <a:lstStyle/>
          <a:p>
            <a:r>
              <a:rPr lang="en-US" sz="1800" dirty="0" err="1" smtClean="0">
                <a:solidFill>
                  <a:schemeClr val="tx1"/>
                </a:solidFill>
                <a:latin typeface="Calibri" charset="0"/>
              </a:rPr>
              <a:t>Bordas</a:t>
            </a:r>
            <a:endParaRPr lang="en-US" sz="1800" dirty="0">
              <a:solidFill>
                <a:schemeClr val="tx1"/>
              </a:solidFill>
              <a:latin typeface="Calibri" charset="0"/>
            </a:endParaRPr>
          </a:p>
        </p:txBody>
      </p:sp>
      <p:sp>
        <p:nvSpPr>
          <p:cNvPr id="15" name="TextBox 14"/>
          <p:cNvSpPr txBox="1">
            <a:spLocks noChangeArrowheads="1"/>
          </p:cNvSpPr>
          <p:nvPr/>
        </p:nvSpPr>
        <p:spPr bwMode="auto">
          <a:xfrm>
            <a:off x="6732240" y="2204864"/>
            <a:ext cx="1224136" cy="369332"/>
          </a:xfrm>
          <a:prstGeom prst="rect">
            <a:avLst/>
          </a:prstGeom>
          <a:noFill/>
          <a:ln>
            <a:noFill/>
          </a:ln>
          <a:extLst/>
        </p:spPr>
        <p:txBody>
          <a:bodyPr wrap="square">
            <a:spAutoFit/>
          </a:bodyPr>
          <a:lstStyle/>
          <a:p>
            <a:r>
              <a:rPr lang="en-US" sz="1800" dirty="0" err="1" smtClean="0">
                <a:solidFill>
                  <a:schemeClr val="tx1"/>
                </a:solidFill>
                <a:latin typeface="Calibri" charset="0"/>
              </a:rPr>
              <a:t>Kerfriden</a:t>
            </a:r>
            <a:endParaRPr lang="en-US" sz="1800" dirty="0">
              <a:solidFill>
                <a:schemeClr val="tx1"/>
              </a:solidFill>
              <a:latin typeface="Calibri" charset="0"/>
            </a:endParaRPr>
          </a:p>
        </p:txBody>
      </p:sp>
      <p:sp>
        <p:nvSpPr>
          <p:cNvPr id="16" name="TextBox 15"/>
          <p:cNvSpPr txBox="1">
            <a:spLocks noChangeArrowheads="1"/>
          </p:cNvSpPr>
          <p:nvPr/>
        </p:nvSpPr>
        <p:spPr bwMode="auto">
          <a:xfrm>
            <a:off x="4860032" y="2204864"/>
            <a:ext cx="936104" cy="369332"/>
          </a:xfrm>
          <a:prstGeom prst="rect">
            <a:avLst/>
          </a:prstGeom>
          <a:noFill/>
          <a:ln>
            <a:noFill/>
          </a:ln>
          <a:extLst/>
        </p:spPr>
        <p:txBody>
          <a:bodyPr wrap="square">
            <a:spAutoFit/>
          </a:bodyPr>
          <a:lstStyle/>
          <a:p>
            <a:r>
              <a:rPr lang="en-US" sz="1800" dirty="0" err="1" smtClean="0">
                <a:solidFill>
                  <a:schemeClr val="tx1"/>
                </a:solidFill>
                <a:latin typeface="Calibri" charset="0"/>
              </a:rPr>
              <a:t>Beex</a:t>
            </a:r>
            <a:endParaRPr lang="en-US" sz="1800" dirty="0">
              <a:solidFill>
                <a:schemeClr val="tx1"/>
              </a:solidFill>
              <a:latin typeface="Calibri" charset="0"/>
            </a:endParaRPr>
          </a:p>
        </p:txBody>
      </p:sp>
      <p:pic>
        <p:nvPicPr>
          <p:cNvPr id="11" name="Picture 10"/>
          <p:cNvPicPr>
            <a:picLocks noChangeAspect="1"/>
          </p:cNvPicPr>
          <p:nvPr/>
        </p:nvPicPr>
        <p:blipFill>
          <a:blip r:embed="rId4"/>
          <a:stretch>
            <a:fillRect/>
          </a:stretch>
        </p:blipFill>
        <p:spPr>
          <a:xfrm>
            <a:off x="4800853" y="1052736"/>
            <a:ext cx="914451" cy="1136136"/>
          </a:xfrm>
          <a:prstGeom prst="rect">
            <a:avLst/>
          </a:prstGeom>
        </p:spPr>
      </p:pic>
      <p:pic>
        <p:nvPicPr>
          <p:cNvPr id="12" name="Picture 11"/>
          <p:cNvPicPr>
            <a:picLocks noChangeAspect="1"/>
          </p:cNvPicPr>
          <p:nvPr/>
        </p:nvPicPr>
        <p:blipFill>
          <a:blip r:embed="rId5"/>
          <a:stretch>
            <a:fillRect/>
          </a:stretch>
        </p:blipFill>
        <p:spPr>
          <a:xfrm>
            <a:off x="6634574" y="1052736"/>
            <a:ext cx="1139272" cy="1139272"/>
          </a:xfrm>
          <a:prstGeom prst="rect">
            <a:avLst/>
          </a:prstGeom>
        </p:spPr>
      </p:pic>
      <p:pic>
        <p:nvPicPr>
          <p:cNvPr id="13" name="Picture 12"/>
          <p:cNvPicPr>
            <a:picLocks noChangeAspect="1"/>
          </p:cNvPicPr>
          <p:nvPr/>
        </p:nvPicPr>
        <p:blipFill>
          <a:blip r:embed="rId6"/>
          <a:stretch>
            <a:fillRect/>
          </a:stretch>
        </p:blipFill>
        <p:spPr>
          <a:xfrm>
            <a:off x="5808965" y="1052736"/>
            <a:ext cx="735349" cy="1133494"/>
          </a:xfrm>
          <a:prstGeom prst="rect">
            <a:avLst/>
          </a:prstGeom>
        </p:spPr>
      </p:pic>
      <p:pic>
        <p:nvPicPr>
          <p:cNvPr id="17" name="Picture 16"/>
          <p:cNvPicPr>
            <a:picLocks noChangeAspect="1"/>
          </p:cNvPicPr>
          <p:nvPr/>
        </p:nvPicPr>
        <p:blipFill>
          <a:blip r:embed="rId7"/>
          <a:stretch>
            <a:fillRect/>
          </a:stretch>
        </p:blipFill>
        <p:spPr>
          <a:xfrm>
            <a:off x="7861394" y="1052735"/>
            <a:ext cx="1140799" cy="1140799"/>
          </a:xfrm>
          <a:prstGeom prst="rect">
            <a:avLst/>
          </a:prstGeom>
        </p:spPr>
      </p:pic>
      <p:sp>
        <p:nvSpPr>
          <p:cNvPr id="19" name="TextBox 18"/>
          <p:cNvSpPr txBox="1">
            <a:spLocks noChangeArrowheads="1"/>
          </p:cNvSpPr>
          <p:nvPr/>
        </p:nvSpPr>
        <p:spPr bwMode="auto">
          <a:xfrm>
            <a:off x="7956376" y="2204864"/>
            <a:ext cx="1043608" cy="369332"/>
          </a:xfrm>
          <a:prstGeom prst="rect">
            <a:avLst/>
          </a:prstGeom>
          <a:noFill/>
          <a:ln>
            <a:noFill/>
          </a:ln>
          <a:extLst/>
        </p:spPr>
        <p:txBody>
          <a:bodyPr wrap="square">
            <a:spAutoFit/>
          </a:bodyPr>
          <a:lstStyle/>
          <a:p>
            <a:r>
              <a:rPr lang="en-US" sz="1800" dirty="0" smtClean="0">
                <a:solidFill>
                  <a:schemeClr val="tx1"/>
                </a:solidFill>
                <a:latin typeface="Calibri" charset="0"/>
              </a:rPr>
              <a:t>Simpson</a:t>
            </a:r>
            <a:endParaRPr lang="en-US" sz="1800" dirty="0">
              <a:solidFill>
                <a:schemeClr val="tx1"/>
              </a:solidFill>
              <a:latin typeface="Calibri" charset="0"/>
            </a:endParaRPr>
          </a:p>
        </p:txBody>
      </p:sp>
    </p:spTree>
    <p:extLst>
      <p:ext uri="{BB962C8B-B14F-4D97-AF65-F5344CB8AC3E}">
        <p14:creationId xmlns:p14="http://schemas.microsoft.com/office/powerpoint/2010/main" val="239931433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marL="179388"/>
            <a:endParaRPr lang="en-US">
              <a:latin typeface="Calibri" charset="0"/>
              <a:ea typeface="ＭＳ Ｐゴシック" charset="0"/>
            </a:endParaRPr>
          </a:p>
        </p:txBody>
      </p:sp>
      <p:sp>
        <p:nvSpPr>
          <p:cNvPr id="50178"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r>
              <a:rPr lang="en-US" dirty="0" smtClean="0">
                <a:latin typeface="Calibri" charset="0"/>
                <a:ea typeface="ＭＳ Ｐゴシック" charset="0"/>
              </a:rPr>
              <a:t>Example</a:t>
            </a:r>
            <a:endParaRPr lang="en-US" dirty="0">
              <a:latin typeface="Calibri" charset="0"/>
              <a:ea typeface="ＭＳ Ｐゴシック" charset="0"/>
            </a:endParaRPr>
          </a:p>
        </p:txBody>
      </p:sp>
      <p:pic>
        <p:nvPicPr>
          <p:cNvPr id="5" name="Picture 4" descr="Beam_ts296.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052736"/>
            <a:ext cx="7845038" cy="5541698"/>
          </a:xfrm>
          <a:prstGeom prst="rect">
            <a:avLst/>
          </a:prstGeom>
        </p:spPr>
      </p:pic>
    </p:spTree>
    <p:extLst>
      <p:ext uri="{BB962C8B-B14F-4D97-AF65-F5344CB8AC3E}">
        <p14:creationId xmlns:p14="http://schemas.microsoft.com/office/powerpoint/2010/main" val="80186963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Hybrid </a:t>
            </a:r>
            <a:r>
              <a:rPr lang="en-US" dirty="0">
                <a:latin typeface="Calibri" charset="0"/>
                <a:ea typeface="ＭＳ Ｐゴシック" charset="0"/>
              </a:rPr>
              <a:t>concurrent/non-concurrent </a:t>
            </a:r>
            <a:r>
              <a:rPr lang="en-US" dirty="0" err="1">
                <a:latin typeface="Calibri" charset="0"/>
                <a:ea typeface="ＭＳ Ｐゴシック" charset="0"/>
              </a:rPr>
              <a:t>multiscale</a:t>
            </a:r>
            <a:r>
              <a:rPr lang="en-US" dirty="0">
                <a:latin typeface="Calibri" charset="0"/>
                <a:ea typeface="ＭＳ Ｐゴシック" charset="0"/>
              </a:rPr>
              <a:t> strategy </a:t>
            </a:r>
          </a:p>
          <a:p>
            <a:pPr marL="250825" indent="-250825"/>
            <a:endParaRPr lang="en-US" dirty="0">
              <a:latin typeface="Calibri" charset="0"/>
              <a:ea typeface="ＭＳ Ｐゴシック" charset="0"/>
            </a:endParaRPr>
          </a:p>
          <a:p>
            <a:pPr marL="250825" indent="-250825"/>
            <a:r>
              <a:rPr lang="en-US" b="1" dirty="0" smtClean="0">
                <a:latin typeface="Calibri" charset="0"/>
                <a:ea typeface="ＭＳ Ｐゴシック" charset="0"/>
              </a:rPr>
              <a:t>Error-driven Adaptive strategy</a:t>
            </a:r>
          </a:p>
          <a:p>
            <a:pPr marL="250825" indent="-250825"/>
            <a:endParaRPr lang="en-US" dirty="0">
              <a:latin typeface="Calibri" charset="0"/>
              <a:ea typeface="ＭＳ Ｐゴシック" charset="0"/>
            </a:endParaRPr>
          </a:p>
          <a:p>
            <a:pPr marL="250825" indent="-250825"/>
            <a:r>
              <a:rPr lang="en-US" dirty="0" smtClean="0">
                <a:latin typeface="Calibri" charset="0"/>
                <a:ea typeface="ＭＳ Ｐゴシック" charset="0"/>
              </a:rPr>
              <a:t>Conclusion</a:t>
            </a:r>
            <a:endParaRPr lang="en-US" dirty="0">
              <a:latin typeface="Calibri" charset="0"/>
              <a:ea typeface="ＭＳ Ｐゴシック" charset="0"/>
            </a:endParaRPr>
          </a:p>
        </p:txBody>
      </p:sp>
    </p:spTree>
    <p:extLst>
      <p:ext uri="{BB962C8B-B14F-4D97-AF65-F5344CB8AC3E}">
        <p14:creationId xmlns:p14="http://schemas.microsoft.com/office/powerpoint/2010/main" val="171067003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179388"/>
            <a:r>
              <a:rPr lang="en-US" dirty="0">
                <a:latin typeface="Calibri" charset="0"/>
                <a:ea typeface="ＭＳ Ｐゴシック" charset="0"/>
              </a:rPr>
              <a:t>Conceptual idea: drive the model refinement by the </a:t>
            </a:r>
            <a:r>
              <a:rPr lang="en-US" b="1" dirty="0">
                <a:latin typeface="Calibri" charset="0"/>
                <a:ea typeface="ＭＳ Ｐゴシック" charset="0"/>
              </a:rPr>
              <a:t>macroscopic characteristic length-scale</a:t>
            </a:r>
          </a:p>
          <a:p>
            <a:pPr marL="992188" lvl="3">
              <a:buFont typeface="Lucida Grande" charset="0"/>
              <a:buChar char="→"/>
            </a:pPr>
            <a:r>
              <a:rPr lang="en-US" dirty="0">
                <a:latin typeface="Calibri" charset="0"/>
                <a:ea typeface="ＭＳ Ｐゴシック" charset="0"/>
              </a:rPr>
              <a:t>represented locally by the </a:t>
            </a:r>
            <a:r>
              <a:rPr lang="en-US" b="1" dirty="0">
                <a:latin typeface="Calibri" charset="0"/>
                <a:ea typeface="ＭＳ Ｐゴシック" charset="0"/>
              </a:rPr>
              <a:t>element size of an </a:t>
            </a:r>
            <a:r>
              <a:rPr lang="en-US" b="1" dirty="0" err="1">
                <a:latin typeface="Calibri" charset="0"/>
                <a:ea typeface="ＭＳ Ｐゴシック" charset="0"/>
              </a:rPr>
              <a:t>optimised</a:t>
            </a:r>
            <a:r>
              <a:rPr lang="en-US" b="1" dirty="0">
                <a:latin typeface="Calibri" charset="0"/>
                <a:ea typeface="ＭＳ Ｐゴシック" charset="0"/>
              </a:rPr>
              <a:t> mesh</a:t>
            </a:r>
          </a:p>
        </p:txBody>
      </p:sp>
      <p:sp>
        <p:nvSpPr>
          <p:cNvPr id="19458" name="Title 4"/>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dirty="0" smtClean="0">
                <a:latin typeface="Calibri" charset="0"/>
                <a:ea typeface="ＭＳ Ｐゴシック" charset="0"/>
              </a:rPr>
              <a:t>Error-driven Adaptive </a:t>
            </a:r>
            <a:r>
              <a:rPr lang="en-US" dirty="0" err="1">
                <a:latin typeface="Calibri" charset="0"/>
                <a:ea typeface="ＭＳ Ｐゴシック" charset="0"/>
              </a:rPr>
              <a:t>modelling</a:t>
            </a:r>
            <a:endParaRPr lang="en-US" dirty="0">
              <a:latin typeface="Calibri" charset="0"/>
              <a:ea typeface="ＭＳ Ｐゴシック" charset="0"/>
            </a:endParaRPr>
          </a:p>
        </p:txBody>
      </p:sp>
      <p:pic>
        <p:nvPicPr>
          <p:cNvPr id="19459" name="Picture 7" descr="RefineHybrid.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flipV="1">
            <a:off x="5140325" y="2916238"/>
            <a:ext cx="3248025" cy="349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Picture 9" descr="Refine03.ep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flipV="1">
            <a:off x="676275" y="2911475"/>
            <a:ext cx="3248025" cy="349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10"/>
          <p:cNvSpPr>
            <a:spLocks noChangeArrowheads="1"/>
          </p:cNvSpPr>
          <p:nvPr/>
        </p:nvSpPr>
        <p:spPr bwMode="auto">
          <a:xfrm>
            <a:off x="539750" y="6257925"/>
            <a:ext cx="7920038" cy="379413"/>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9462" name="Rectangle 11"/>
          <p:cNvSpPr>
            <a:spLocks noChangeArrowheads="1"/>
          </p:cNvSpPr>
          <p:nvPr/>
        </p:nvSpPr>
        <p:spPr bwMode="auto">
          <a:xfrm>
            <a:off x="603250" y="2852738"/>
            <a:ext cx="7929563" cy="33655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14" name="Straight Arrow Connector 13"/>
          <p:cNvCxnSpPr/>
          <p:nvPr/>
        </p:nvCxnSpPr>
        <p:spPr bwMode="auto">
          <a:xfrm>
            <a:off x="2987675" y="5516563"/>
            <a:ext cx="1800225"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9464" name="TextBox 16"/>
          <p:cNvSpPr txBox="1">
            <a:spLocks noChangeArrowheads="1"/>
          </p:cNvSpPr>
          <p:nvPr/>
        </p:nvSpPr>
        <p:spPr bwMode="auto">
          <a:xfrm>
            <a:off x="2843213" y="5013325"/>
            <a:ext cx="20859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dirty="0">
                <a:solidFill>
                  <a:schemeClr val="tx1"/>
                </a:solidFill>
                <a:latin typeface="Calibri" charset="0"/>
              </a:rPr>
              <a:t>“Model refinement”</a:t>
            </a:r>
          </a:p>
        </p:txBody>
      </p:sp>
      <p:sp>
        <p:nvSpPr>
          <p:cNvPr id="19465" name="TextBox 17"/>
          <p:cNvSpPr txBox="1">
            <a:spLocks noChangeArrowheads="1"/>
          </p:cNvSpPr>
          <p:nvPr/>
        </p:nvSpPr>
        <p:spPr bwMode="auto">
          <a:xfrm>
            <a:off x="539750" y="2565400"/>
            <a:ext cx="23606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800">
                <a:solidFill>
                  <a:schemeClr val="tx1"/>
                </a:solidFill>
                <a:latin typeface="Calibri" charset="0"/>
              </a:rPr>
              <a:t>Optimised macro mesh</a:t>
            </a:r>
          </a:p>
        </p:txBody>
      </p:sp>
      <p:sp>
        <p:nvSpPr>
          <p:cNvPr id="11" name="TextBox 15"/>
          <p:cNvSpPr txBox="1">
            <a:spLocks noChangeArrowheads="1"/>
          </p:cNvSpPr>
          <p:nvPr/>
        </p:nvSpPr>
        <p:spPr bwMode="auto">
          <a:xfrm>
            <a:off x="5580112" y="2617167"/>
            <a:ext cx="334786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smtClean="0">
                <a:solidFill>
                  <a:schemeClr val="tx1"/>
                </a:solidFill>
                <a:latin typeface="Calibri" charset="0"/>
              </a:rPr>
              <a:t>Related work</a:t>
            </a:r>
            <a:r>
              <a:rPr lang="en-US" sz="1400" dirty="0">
                <a:solidFill>
                  <a:schemeClr val="tx1"/>
                </a:solidFill>
                <a:latin typeface="Calibri" charset="0"/>
              </a:rPr>
              <a:t>: [</a:t>
            </a:r>
            <a:r>
              <a:rPr lang="en-US" sz="1400" dirty="0" err="1">
                <a:solidFill>
                  <a:schemeClr val="tx1"/>
                </a:solidFill>
                <a:latin typeface="Calibri" charset="0"/>
              </a:rPr>
              <a:t>Vernerey</a:t>
            </a:r>
            <a:r>
              <a:rPr lang="en-US" sz="1400" dirty="0">
                <a:solidFill>
                  <a:schemeClr val="tx1"/>
                </a:solidFill>
                <a:latin typeface="Calibri" charset="0"/>
              </a:rPr>
              <a:t> and </a:t>
            </a:r>
            <a:r>
              <a:rPr lang="en-US" sz="1400" dirty="0" err="1">
                <a:solidFill>
                  <a:schemeClr val="tx1"/>
                </a:solidFill>
                <a:latin typeface="Calibri" charset="0"/>
              </a:rPr>
              <a:t>Kabiri</a:t>
            </a:r>
            <a:r>
              <a:rPr lang="en-US" sz="1400" dirty="0" smtClean="0">
                <a:solidFill>
                  <a:schemeClr val="tx1"/>
                </a:solidFill>
                <a:latin typeface="Calibri" charset="0"/>
              </a:rPr>
              <a:t>, 2012</a:t>
            </a:r>
            <a:r>
              <a:rPr lang="en-US" sz="1400" dirty="0">
                <a:solidFill>
                  <a:schemeClr val="tx1"/>
                </a:solidFill>
                <a:latin typeface="Calibri" charset="0"/>
              </a:rPr>
              <a:t>]</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179388"/>
            <a:r>
              <a:rPr lang="en-US">
                <a:latin typeface="Calibri" charset="0"/>
                <a:ea typeface="ＭＳ Ｐゴシック" charset="0"/>
              </a:rPr>
              <a:t>Linear target functional at time t</a:t>
            </a:r>
            <a:r>
              <a:rPr lang="en-US" baseline="-25000">
                <a:latin typeface="Calibri" charset="0"/>
                <a:ea typeface="ＭＳ Ｐゴシック" charset="0"/>
              </a:rPr>
              <a:t>n</a:t>
            </a:r>
            <a:r>
              <a:rPr lang="en-US">
                <a:latin typeface="Calibri" charset="0"/>
                <a:ea typeface="ＭＳ Ｐゴシック" charset="0"/>
              </a:rPr>
              <a:t>:</a:t>
            </a:r>
          </a:p>
          <a:p>
            <a:pPr marL="647700" lvl="2" indent="-215900">
              <a:buFont typeface="Lucida Grande" charset="0"/>
              <a:buChar char="-"/>
            </a:pPr>
            <a:r>
              <a:rPr lang="en-US">
                <a:latin typeface="Calibri" charset="0"/>
                <a:ea typeface="ＭＳ Ｐゴシック" charset="0"/>
              </a:rPr>
              <a:t>Error in the target output:</a:t>
            </a:r>
          </a:p>
          <a:p>
            <a:pPr marL="179388"/>
            <a:endParaRPr lang="en-US">
              <a:latin typeface="Calibri" charset="0"/>
              <a:ea typeface="ＭＳ Ｐゴシック" charset="0"/>
            </a:endParaRPr>
          </a:p>
          <a:p>
            <a:pPr marL="179388"/>
            <a:r>
              <a:rPr lang="en-US">
                <a:latin typeface="Calibri" charset="0"/>
                <a:ea typeface="ＭＳ Ｐゴシック" charset="0"/>
              </a:rPr>
              <a:t>Adjoint (sensitivity) problem:</a:t>
            </a:r>
          </a:p>
          <a:p>
            <a:pPr marL="647700" lvl="2" indent="-215900">
              <a:buFont typeface="Lucida Grande" charset="0"/>
              <a:buChar char="-"/>
            </a:pPr>
            <a:r>
              <a:rPr lang="en-US">
                <a:latin typeface="Calibri" charset="0"/>
                <a:ea typeface="ＭＳ Ｐゴシック" charset="0"/>
              </a:rPr>
              <a:t>Solved by finite element:</a:t>
            </a:r>
          </a:p>
          <a:p>
            <a:pPr marL="179388"/>
            <a:endParaRPr lang="en-US">
              <a:latin typeface="Calibri" charset="0"/>
              <a:ea typeface="ＭＳ Ｐゴシック" charset="0"/>
            </a:endParaRPr>
          </a:p>
          <a:p>
            <a:pPr marL="179388"/>
            <a:r>
              <a:rPr lang="en-US">
                <a:latin typeface="Calibri" charset="0"/>
                <a:ea typeface="ＭＳ Ｐゴシック" charset="0"/>
              </a:rPr>
              <a:t>Error representation (valid for “small” errors) at time t</a:t>
            </a:r>
            <a:r>
              <a:rPr lang="en-US" baseline="-25000">
                <a:latin typeface="Calibri" charset="0"/>
                <a:ea typeface="ＭＳ Ｐゴシック" charset="0"/>
              </a:rPr>
              <a:t>n</a:t>
            </a:r>
          </a:p>
          <a:p>
            <a:pPr marL="179388"/>
            <a:endParaRPr lang="en-US">
              <a:latin typeface="Calibri" charset="0"/>
              <a:ea typeface="ＭＳ Ｐゴシック" charset="0"/>
            </a:endParaRPr>
          </a:p>
          <a:p>
            <a:pPr marL="179388"/>
            <a:endParaRPr lang="en-US">
              <a:latin typeface="Calibri" charset="0"/>
              <a:ea typeface="ＭＳ Ｐゴシック" charset="0"/>
            </a:endParaRPr>
          </a:p>
          <a:p>
            <a:pPr marL="179388"/>
            <a:r>
              <a:rPr lang="en-US">
                <a:latin typeface="Calibri" charset="0"/>
                <a:ea typeface="ＭＳ Ｐゴシック" charset="0"/>
              </a:rPr>
              <a:t>Error estimation by Zienkiewicz-Zhu-type recovery technique</a:t>
            </a:r>
          </a:p>
        </p:txBody>
      </p:sp>
      <p:sp>
        <p:nvSpPr>
          <p:cNvPr id="20482"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Macroscopic discretisation error</a:t>
            </a:r>
          </a:p>
        </p:txBody>
      </p:sp>
      <p:pic>
        <p:nvPicPr>
          <p:cNvPr id="20483" name="Picture 4" descr="latex-image-1.pd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3900" y="1268413"/>
            <a:ext cx="4699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5"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63988" y="1620838"/>
            <a:ext cx="21209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8" descr="latex-image-1.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067175" y="2508250"/>
            <a:ext cx="2044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9" descr="latex-image-1.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11188" y="4149725"/>
            <a:ext cx="18669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10" descr="latex-image-1.pdf"/>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57625" y="2894013"/>
            <a:ext cx="16510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11" descr="latex-image-1.pdf"/>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11188" y="5487988"/>
            <a:ext cx="51181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Picture 12" descr="RefineHybrid.eps"/>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flipV="1">
            <a:off x="6581775" y="1052513"/>
            <a:ext cx="2311400"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0" name="Rectangle 13"/>
          <p:cNvSpPr>
            <a:spLocks noChangeArrowheads="1"/>
          </p:cNvSpPr>
          <p:nvPr/>
        </p:nvSpPr>
        <p:spPr bwMode="auto">
          <a:xfrm>
            <a:off x="6300788" y="3429000"/>
            <a:ext cx="2087562" cy="2159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491" name="Rectangle 14"/>
          <p:cNvSpPr>
            <a:spLocks noChangeArrowheads="1"/>
          </p:cNvSpPr>
          <p:nvPr/>
        </p:nvSpPr>
        <p:spPr bwMode="auto">
          <a:xfrm>
            <a:off x="6516688" y="981075"/>
            <a:ext cx="2447925" cy="2667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0492" name="TextBox 15"/>
          <p:cNvSpPr txBox="1">
            <a:spLocks noChangeArrowheads="1"/>
          </p:cNvSpPr>
          <p:nvPr/>
        </p:nvSpPr>
        <p:spPr bwMode="auto">
          <a:xfrm>
            <a:off x="7453313" y="3644900"/>
            <a:ext cx="16557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dirty="0">
                <a:solidFill>
                  <a:schemeClr val="tx1"/>
                </a:solidFill>
                <a:latin typeface="Calibri" charset="0"/>
              </a:rPr>
              <a:t>Error du </a:t>
            </a:r>
            <a:r>
              <a:rPr lang="en-US" sz="1400" dirty="0" smtClean="0">
                <a:solidFill>
                  <a:schemeClr val="tx1"/>
                </a:solidFill>
                <a:latin typeface="Calibri" charset="0"/>
              </a:rPr>
              <a:t>to the </a:t>
            </a:r>
            <a:r>
              <a:rPr lang="en-US" sz="1400" dirty="0" err="1">
                <a:solidFill>
                  <a:schemeClr val="tx1"/>
                </a:solidFill>
                <a:latin typeface="Calibri" charset="0"/>
              </a:rPr>
              <a:t>discretisation</a:t>
            </a:r>
            <a:r>
              <a:rPr lang="en-US" sz="1400" dirty="0">
                <a:solidFill>
                  <a:schemeClr val="tx1"/>
                </a:solidFill>
                <a:latin typeface="Calibri" charset="0"/>
              </a:rPr>
              <a:t> of neglected  </a:t>
            </a:r>
          </a:p>
        </p:txBody>
      </p:sp>
      <p:cxnSp>
        <p:nvCxnSpPr>
          <p:cNvPr id="17" name="Straight Arrow Connector 16"/>
          <p:cNvCxnSpPr/>
          <p:nvPr/>
        </p:nvCxnSpPr>
        <p:spPr bwMode="auto">
          <a:xfrm flipH="1" flipV="1">
            <a:off x="7693025" y="2371725"/>
            <a:ext cx="407988" cy="1273175"/>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20494" name="Picture 23" descr="latex-image-1.pdf"/>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8748713" y="3933825"/>
            <a:ext cx="152400" cy="14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a:spLocks noChangeArrowheads="1"/>
          </p:cNvSpPr>
          <p:nvPr/>
        </p:nvSpPr>
        <p:spPr bwMode="auto">
          <a:xfrm>
            <a:off x="6084168" y="5661248"/>
            <a:ext cx="25202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smtClean="0">
                <a:solidFill>
                  <a:schemeClr val="tx1"/>
                </a:solidFill>
                <a:latin typeface="Calibri" charset="0"/>
              </a:rPr>
              <a:t>(+ </a:t>
            </a:r>
            <a:r>
              <a:rPr lang="en-US" sz="1400" dirty="0" err="1" smtClean="0">
                <a:solidFill>
                  <a:schemeClr val="tx1"/>
                </a:solidFill>
                <a:latin typeface="Calibri" charset="0"/>
              </a:rPr>
              <a:t>meso</a:t>
            </a:r>
            <a:r>
              <a:rPr lang="en-US" sz="1400" dirty="0" smtClean="0">
                <a:solidFill>
                  <a:schemeClr val="tx1"/>
                </a:solidFill>
                <a:latin typeface="Calibri" charset="0"/>
              </a:rPr>
              <a:t>-scale term, </a:t>
            </a:r>
          </a:p>
          <a:p>
            <a:r>
              <a:rPr lang="en-US" sz="1400" dirty="0" smtClean="0">
                <a:solidFill>
                  <a:schemeClr val="tx1"/>
                </a:solidFill>
                <a:latin typeface="Calibri" charset="0"/>
              </a:rPr>
              <a:t>neglected for now)</a:t>
            </a:r>
            <a:endParaRPr lang="en-US" sz="1400" dirty="0">
              <a:solidFill>
                <a:schemeClr val="tx1"/>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23850" y="1125538"/>
            <a:ext cx="8496300" cy="5472112"/>
          </a:xfrm>
        </p:spPr>
        <p:txBody>
          <a:bodyPr/>
          <a:lstStyle/>
          <a:p>
            <a:pPr marL="0" indent="0">
              <a:buFont typeface="Arial"/>
              <a:buNone/>
              <a:defRPr/>
            </a:pPr>
            <a:endParaRPr lang="en-US" dirty="0" smtClean="0"/>
          </a:p>
          <a:p>
            <a:pPr indent="-180000">
              <a:buFont typeface="Arial"/>
              <a:buChar char="•"/>
              <a:defRPr/>
            </a:pPr>
            <a:r>
              <a:rPr lang="en-US" dirty="0" smtClean="0"/>
              <a:t>Refinement criterion:</a:t>
            </a:r>
          </a:p>
          <a:p>
            <a:pPr lvl="3">
              <a:defRPr/>
            </a:pPr>
            <a:endParaRPr lang="en-US" dirty="0" smtClean="0"/>
          </a:p>
          <a:p>
            <a:pPr lvl="3">
              <a:defRPr/>
            </a:pPr>
            <a:r>
              <a:rPr lang="en-US" dirty="0" smtClean="0"/>
              <a:t>Refine elements with largest error contributions</a:t>
            </a:r>
          </a:p>
          <a:p>
            <a:pPr indent="-180000">
              <a:buFont typeface="Arial"/>
              <a:buChar char="•"/>
              <a:defRPr/>
            </a:pPr>
            <a:endParaRPr lang="en-US" dirty="0" smtClean="0"/>
          </a:p>
          <a:p>
            <a:pPr indent="-180000">
              <a:buFont typeface="Arial"/>
              <a:buChar char="•"/>
              <a:defRPr/>
            </a:pPr>
            <a:endParaRPr lang="en-US" dirty="0" smtClean="0"/>
          </a:p>
          <a:p>
            <a:pPr marL="0" indent="0">
              <a:buFont typeface="Arial"/>
              <a:buNone/>
              <a:defRPr/>
            </a:pPr>
            <a:endParaRPr lang="en-US" dirty="0" smtClean="0"/>
          </a:p>
          <a:p>
            <a:pPr indent="-180000">
              <a:buFont typeface="Arial"/>
              <a:buChar char="•"/>
              <a:defRPr/>
            </a:pPr>
            <a:endParaRPr lang="en-US" dirty="0" smtClean="0"/>
          </a:p>
          <a:p>
            <a:pPr indent="-180000">
              <a:buFont typeface="Arial"/>
              <a:buChar char="•"/>
              <a:defRPr/>
            </a:pPr>
            <a:endParaRPr lang="en-US" dirty="0" smtClean="0"/>
          </a:p>
          <a:p>
            <a:pPr indent="-180000">
              <a:buFont typeface="Arial"/>
              <a:buChar char="•"/>
              <a:defRPr/>
            </a:pPr>
            <a:r>
              <a:rPr lang="en-US" dirty="0" smtClean="0"/>
              <a:t>Convergence criterion:</a:t>
            </a:r>
          </a:p>
        </p:txBody>
      </p:sp>
      <p:sp>
        <p:nvSpPr>
          <p:cNvPr id="52226"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Hierarchical mesh/model Refinement</a:t>
            </a:r>
          </a:p>
        </p:txBody>
      </p:sp>
      <p:grpSp>
        <p:nvGrpSpPr>
          <p:cNvPr id="52227" name="Group 15"/>
          <p:cNvGrpSpPr>
            <a:grpSpLocks/>
          </p:cNvGrpSpPr>
          <p:nvPr/>
        </p:nvGrpSpPr>
        <p:grpSpPr bwMode="auto">
          <a:xfrm>
            <a:off x="3548063" y="3213572"/>
            <a:ext cx="3532187" cy="1322387"/>
            <a:chOff x="2555776" y="2060848"/>
            <a:chExt cx="3532750" cy="1322876"/>
          </a:xfrm>
        </p:grpSpPr>
        <p:sp>
          <p:nvSpPr>
            <p:cNvPr id="14" name="Isosceles Triangle 13"/>
            <p:cNvSpPr/>
            <p:nvPr/>
          </p:nvSpPr>
          <p:spPr bwMode="auto">
            <a:xfrm rot="10800000">
              <a:off x="2573241" y="2124371"/>
              <a:ext cx="1243211" cy="628882"/>
            </a:xfrm>
            <a:prstGeom prst="triangl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DejaVu Sans" charset="0"/>
              </a:endParaRPr>
            </a:p>
          </p:txBody>
        </p:sp>
        <p:sp>
          <p:nvSpPr>
            <p:cNvPr id="15" name="Isosceles Triangle 14"/>
            <p:cNvSpPr/>
            <p:nvPr/>
          </p:nvSpPr>
          <p:spPr bwMode="auto">
            <a:xfrm rot="10800000">
              <a:off x="4805622" y="2078316"/>
              <a:ext cx="1278142" cy="630471"/>
            </a:xfrm>
            <a:prstGeom prst="triangl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DejaVu Sans" charset="0"/>
              </a:endParaRPr>
            </a:p>
          </p:txBody>
        </p:sp>
        <p:pic>
          <p:nvPicPr>
            <p:cNvPr id="52236" name="Picture 9" descr="meshrefineme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2060848"/>
              <a:ext cx="3532750" cy="1322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228" name="TextBox 10"/>
          <p:cNvSpPr txBox="1">
            <a:spLocks noChangeArrowheads="1"/>
          </p:cNvSpPr>
          <p:nvPr/>
        </p:nvSpPr>
        <p:spPr bwMode="auto">
          <a:xfrm>
            <a:off x="1835150" y="3323109"/>
            <a:ext cx="1457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tx1"/>
                </a:solidFill>
                <a:latin typeface="Calibri" charset="0"/>
              </a:rPr>
              <a:t>Element to refine</a:t>
            </a:r>
          </a:p>
        </p:txBody>
      </p:sp>
      <p:cxnSp>
        <p:nvCxnSpPr>
          <p:cNvPr id="18" name="Straight Arrow Connector 17"/>
          <p:cNvCxnSpPr/>
          <p:nvPr/>
        </p:nvCxnSpPr>
        <p:spPr bwMode="auto">
          <a:xfrm>
            <a:off x="3332163" y="3500909"/>
            <a:ext cx="863600"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52230" name="TextBox 21"/>
          <p:cNvSpPr txBox="1">
            <a:spLocks noChangeArrowheads="1"/>
          </p:cNvSpPr>
          <p:nvPr/>
        </p:nvSpPr>
        <p:spPr bwMode="auto">
          <a:xfrm>
            <a:off x="5837238" y="2900834"/>
            <a:ext cx="1182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tx1"/>
                </a:solidFill>
                <a:latin typeface="Calibri" charset="0"/>
              </a:rPr>
              <a:t>Refined mesh</a:t>
            </a:r>
          </a:p>
        </p:txBody>
      </p:sp>
      <p:pic>
        <p:nvPicPr>
          <p:cNvPr id="52231" name="Picture 27"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1484784"/>
            <a:ext cx="58166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2" name="Picture 29" descr="latex-image-1.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5013797"/>
            <a:ext cx="2641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0490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Initial mesh/model refinement</a:t>
            </a:r>
            <a:endParaRPr lang="en-US" dirty="0"/>
          </a:p>
        </p:txBody>
      </p:sp>
      <p:grpSp>
        <p:nvGrpSpPr>
          <p:cNvPr id="30" name="Group 29"/>
          <p:cNvGrpSpPr/>
          <p:nvPr/>
        </p:nvGrpSpPr>
        <p:grpSpPr>
          <a:xfrm>
            <a:off x="1763688" y="1904772"/>
            <a:ext cx="4539560" cy="4738940"/>
            <a:chOff x="611560" y="1700808"/>
            <a:chExt cx="3517900" cy="3672408"/>
          </a:xfrm>
        </p:grpSpPr>
        <p:pic>
          <p:nvPicPr>
            <p:cNvPr id="27" name="Picture 26"/>
            <p:cNvPicPr>
              <a:picLocks noChangeAspect="1"/>
            </p:cNvPicPr>
            <p:nvPr/>
          </p:nvPicPr>
          <p:blipFill>
            <a:blip r:embed="rId2"/>
            <a:stretch>
              <a:fillRect/>
            </a:stretch>
          </p:blipFill>
          <p:spPr>
            <a:xfrm>
              <a:off x="611560" y="1700808"/>
              <a:ext cx="3517900" cy="3505200"/>
            </a:xfrm>
            <a:prstGeom prst="rect">
              <a:avLst/>
            </a:prstGeom>
          </p:spPr>
        </p:pic>
        <p:sp>
          <p:nvSpPr>
            <p:cNvPr id="7" name="Rectangle 6"/>
            <p:cNvSpPr/>
            <p:nvPr/>
          </p:nvSpPr>
          <p:spPr bwMode="auto">
            <a:xfrm>
              <a:off x="1259632" y="4005064"/>
              <a:ext cx="2808312" cy="136815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grpSp>
      <p:cxnSp>
        <p:nvCxnSpPr>
          <p:cNvPr id="8" name="Straight Arrow Connector 7"/>
          <p:cNvCxnSpPr/>
          <p:nvPr/>
        </p:nvCxnSpPr>
        <p:spPr bwMode="auto">
          <a:xfrm flipV="1">
            <a:off x="6248839" y="2204864"/>
            <a:ext cx="0" cy="420332"/>
          </a:xfrm>
          <a:prstGeom prst="straightConnector1">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Arrow Connector 11"/>
          <p:cNvCxnSpPr/>
          <p:nvPr/>
        </p:nvCxnSpPr>
        <p:spPr bwMode="auto">
          <a:xfrm flipV="1">
            <a:off x="6248504" y="1700808"/>
            <a:ext cx="0" cy="401444"/>
          </a:xfrm>
          <a:prstGeom prst="straightConnector1">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flipH="1">
            <a:off x="2052608" y="6418543"/>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flipH="1">
            <a:off x="2166038" y="6418543"/>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flipH="1">
            <a:off x="2287282" y="6418543"/>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flipH="1">
            <a:off x="2421920" y="6418543"/>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8" name="Rectangle 27"/>
          <p:cNvSpPr/>
          <p:nvPr/>
        </p:nvSpPr>
        <p:spPr bwMode="auto">
          <a:xfrm>
            <a:off x="6372200" y="4365104"/>
            <a:ext cx="2016224" cy="1152128"/>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
        <p:nvSpPr>
          <p:cNvPr id="29" name="Rectangle 28"/>
          <p:cNvSpPr/>
          <p:nvPr/>
        </p:nvSpPr>
        <p:spPr bwMode="auto">
          <a:xfrm>
            <a:off x="5806296" y="4437112"/>
            <a:ext cx="2808312" cy="136815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33" name="Straight Connector 32"/>
          <p:cNvCxnSpPr/>
          <p:nvPr/>
        </p:nvCxnSpPr>
        <p:spPr bwMode="auto">
          <a:xfrm flipH="1">
            <a:off x="1802764" y="6420956"/>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4" name="Straight Connector 33"/>
          <p:cNvCxnSpPr/>
          <p:nvPr/>
        </p:nvCxnSpPr>
        <p:spPr bwMode="auto">
          <a:xfrm flipH="1">
            <a:off x="1927242" y="6420956"/>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8" name="TextBox 15"/>
          <p:cNvSpPr txBox="1">
            <a:spLocks noChangeArrowheads="1"/>
          </p:cNvSpPr>
          <p:nvPr/>
        </p:nvSpPr>
        <p:spPr bwMode="auto">
          <a:xfrm>
            <a:off x="1259632" y="1340768"/>
            <a:ext cx="62646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800" dirty="0" smtClean="0">
                <a:solidFill>
                  <a:schemeClr val="tx1"/>
                </a:solidFill>
                <a:latin typeface="Calibri" charset="0"/>
              </a:rPr>
              <a:t>Initial mesh, refined hierarchically using ZZ (5% relative error)</a:t>
            </a:r>
            <a:endParaRPr lang="en-US" sz="1800" dirty="0">
              <a:solidFill>
                <a:schemeClr val="tx1"/>
              </a:solidFill>
              <a:latin typeface="Calibri" charset="0"/>
            </a:endParaRPr>
          </a:p>
        </p:txBody>
      </p:sp>
      <p:pic>
        <p:nvPicPr>
          <p:cNvPr id="42" name="Picture 41" descr="Untitl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8" y="3212976"/>
            <a:ext cx="3706496" cy="2854351"/>
          </a:xfrm>
          <a:prstGeom prst="rect">
            <a:avLst/>
          </a:prstGeom>
        </p:spPr>
      </p:pic>
      <p:sp>
        <p:nvSpPr>
          <p:cNvPr id="43" name="Rectangle 42"/>
          <p:cNvSpPr/>
          <p:nvPr/>
        </p:nvSpPr>
        <p:spPr bwMode="auto">
          <a:xfrm>
            <a:off x="2267744" y="2420888"/>
            <a:ext cx="504056" cy="504056"/>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45" name="Straight Connector 44"/>
          <p:cNvCxnSpPr/>
          <p:nvPr/>
        </p:nvCxnSpPr>
        <p:spPr bwMode="auto">
          <a:xfrm>
            <a:off x="2771800" y="2420888"/>
            <a:ext cx="4104456" cy="7920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6" name="Straight Connector 45"/>
          <p:cNvCxnSpPr/>
          <p:nvPr/>
        </p:nvCxnSpPr>
        <p:spPr bwMode="auto">
          <a:xfrm>
            <a:off x="2267744" y="2924944"/>
            <a:ext cx="932656" cy="312025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53" name="Rectangle 52"/>
          <p:cNvSpPr/>
          <p:nvPr/>
        </p:nvSpPr>
        <p:spPr bwMode="auto">
          <a:xfrm>
            <a:off x="3203848" y="3212976"/>
            <a:ext cx="3704952" cy="2848952"/>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Tree>
    <p:extLst>
      <p:ext uri="{BB962C8B-B14F-4D97-AF65-F5344CB8AC3E}">
        <p14:creationId xmlns:p14="http://schemas.microsoft.com/office/powerpoint/2010/main" val="11885640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9" name="Picture 8" descr="Untitled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36096" y="2708920"/>
            <a:ext cx="3334512" cy="3041904"/>
          </a:xfrm>
          <a:prstGeom prst="rect">
            <a:avLst/>
          </a:prstGeom>
        </p:spPr>
      </p:pic>
      <p:pic>
        <p:nvPicPr>
          <p:cNvPr id="11" name="Picture 10" descr="Untitl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1340768"/>
            <a:ext cx="3820126" cy="3007112"/>
          </a:xfrm>
          <a:prstGeom prst="rect">
            <a:avLst/>
          </a:prstGeom>
        </p:spPr>
      </p:pic>
      <p:pic>
        <p:nvPicPr>
          <p:cNvPr id="12" name="Picture 11" descr="Untitled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7784" y="3501008"/>
            <a:ext cx="2269452" cy="1804400"/>
          </a:xfrm>
          <a:prstGeom prst="rect">
            <a:avLst/>
          </a:prstGeom>
        </p:spPr>
      </p:pic>
      <p:cxnSp>
        <p:nvCxnSpPr>
          <p:cNvPr id="14" name="Curved Connector 13"/>
          <p:cNvCxnSpPr/>
          <p:nvPr/>
        </p:nvCxnSpPr>
        <p:spPr bwMode="auto">
          <a:xfrm>
            <a:off x="4932040" y="1844824"/>
            <a:ext cx="1152128" cy="648072"/>
          </a:xfrm>
          <a:prstGeom prst="curvedConnector3">
            <a:avLst>
              <a:gd name="adj1" fmla="val 99279"/>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4" name="Rectangle 23"/>
          <p:cNvSpPr/>
          <p:nvPr/>
        </p:nvSpPr>
        <p:spPr bwMode="auto">
          <a:xfrm>
            <a:off x="2051720" y="2636912"/>
            <a:ext cx="504056" cy="504056"/>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
        <p:nvSpPr>
          <p:cNvPr id="25" name="Rectangle 24"/>
          <p:cNvSpPr/>
          <p:nvPr/>
        </p:nvSpPr>
        <p:spPr bwMode="auto">
          <a:xfrm>
            <a:off x="2644588" y="3501008"/>
            <a:ext cx="2256118" cy="1800200"/>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26" name="Straight Connector 25"/>
          <p:cNvCxnSpPr/>
          <p:nvPr/>
        </p:nvCxnSpPr>
        <p:spPr bwMode="auto">
          <a:xfrm>
            <a:off x="2525894" y="2636912"/>
            <a:ext cx="2376264" cy="86409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 name="Straight Connector 28"/>
          <p:cNvCxnSpPr/>
          <p:nvPr/>
        </p:nvCxnSpPr>
        <p:spPr bwMode="auto">
          <a:xfrm>
            <a:off x="2051720" y="3140968"/>
            <a:ext cx="576064" cy="216024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1149945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Crack tracking</a:t>
            </a:r>
            <a:endParaRPr lang="en-US" dirty="0"/>
          </a:p>
        </p:txBody>
      </p:sp>
      <p:pic>
        <p:nvPicPr>
          <p:cNvPr id="5" name="Picture 4"/>
          <p:cNvPicPr/>
          <p:nvPr/>
        </p:nvPicPr>
        <p:blipFill>
          <a:blip r:embed="rId2"/>
          <a:stretch>
            <a:fillRect/>
          </a:stretch>
        </p:blipFill>
        <p:spPr>
          <a:xfrm>
            <a:off x="432000" y="980728"/>
            <a:ext cx="4266720" cy="4508280"/>
          </a:xfrm>
          <a:prstGeom prst="rect">
            <a:avLst/>
          </a:prstGeom>
        </p:spPr>
      </p:pic>
      <p:pic>
        <p:nvPicPr>
          <p:cNvPr id="6" name="Picture 5"/>
          <p:cNvPicPr/>
          <p:nvPr/>
        </p:nvPicPr>
        <p:blipFill>
          <a:blip r:embed="rId3"/>
          <a:stretch>
            <a:fillRect/>
          </a:stretch>
        </p:blipFill>
        <p:spPr>
          <a:xfrm>
            <a:off x="1944000" y="4531408"/>
            <a:ext cx="2520000" cy="2127600"/>
          </a:xfrm>
          <a:prstGeom prst="rect">
            <a:avLst/>
          </a:prstGeom>
          <a:ln w="36000">
            <a:solidFill>
              <a:srgbClr val="2C001E"/>
            </a:solidFill>
            <a:round/>
          </a:ln>
        </p:spPr>
      </p:pic>
      <p:pic>
        <p:nvPicPr>
          <p:cNvPr id="7" name="Picture 6"/>
          <p:cNvPicPr/>
          <p:nvPr/>
        </p:nvPicPr>
        <p:blipFill>
          <a:blip r:embed="rId4"/>
          <a:stretch>
            <a:fillRect/>
          </a:stretch>
        </p:blipFill>
        <p:spPr>
          <a:xfrm>
            <a:off x="1944000" y="2033008"/>
            <a:ext cx="2520000" cy="2124000"/>
          </a:xfrm>
          <a:prstGeom prst="rect">
            <a:avLst/>
          </a:prstGeom>
          <a:ln w="36000">
            <a:solidFill>
              <a:srgbClr val="2C001E"/>
            </a:solidFill>
            <a:round/>
          </a:ln>
        </p:spPr>
      </p:pic>
      <p:pic>
        <p:nvPicPr>
          <p:cNvPr id="8" name="Picture 7"/>
          <p:cNvPicPr/>
          <p:nvPr/>
        </p:nvPicPr>
        <p:blipFill>
          <a:blip r:embed="rId5"/>
          <a:stretch>
            <a:fillRect/>
          </a:stretch>
        </p:blipFill>
        <p:spPr>
          <a:xfrm>
            <a:off x="3960000" y="1849408"/>
            <a:ext cx="2520000" cy="2127600"/>
          </a:xfrm>
          <a:prstGeom prst="rect">
            <a:avLst/>
          </a:prstGeom>
          <a:ln w="36000">
            <a:solidFill>
              <a:srgbClr val="2C001E"/>
            </a:solidFill>
            <a:round/>
          </a:ln>
        </p:spPr>
      </p:pic>
      <p:pic>
        <p:nvPicPr>
          <p:cNvPr id="9" name="Picture 8"/>
          <p:cNvPicPr/>
          <p:nvPr/>
        </p:nvPicPr>
        <p:blipFill>
          <a:blip r:embed="rId6"/>
          <a:stretch>
            <a:fillRect/>
          </a:stretch>
        </p:blipFill>
        <p:spPr>
          <a:xfrm>
            <a:off x="6120000" y="1745008"/>
            <a:ext cx="2520000" cy="2124000"/>
          </a:xfrm>
          <a:prstGeom prst="rect">
            <a:avLst/>
          </a:prstGeom>
          <a:ln w="36000">
            <a:solidFill>
              <a:srgbClr val="2C001E"/>
            </a:solidFill>
            <a:round/>
          </a:ln>
        </p:spPr>
      </p:pic>
      <p:pic>
        <p:nvPicPr>
          <p:cNvPr id="10" name="Picture 9"/>
          <p:cNvPicPr/>
          <p:nvPr/>
        </p:nvPicPr>
        <p:blipFill>
          <a:blip r:embed="rId7"/>
          <a:stretch>
            <a:fillRect/>
          </a:stretch>
        </p:blipFill>
        <p:spPr>
          <a:xfrm>
            <a:off x="4176000" y="4369408"/>
            <a:ext cx="2520000" cy="2127600"/>
          </a:xfrm>
          <a:prstGeom prst="rect">
            <a:avLst/>
          </a:prstGeom>
          <a:ln w="36000">
            <a:solidFill>
              <a:srgbClr val="2C001E"/>
            </a:solidFill>
            <a:round/>
          </a:ln>
        </p:spPr>
      </p:pic>
      <p:pic>
        <p:nvPicPr>
          <p:cNvPr id="11" name="Picture 10"/>
          <p:cNvPicPr/>
          <p:nvPr/>
        </p:nvPicPr>
        <p:blipFill>
          <a:blip r:embed="rId8"/>
          <a:stretch>
            <a:fillRect/>
          </a:stretch>
        </p:blipFill>
        <p:spPr>
          <a:xfrm>
            <a:off x="6336000" y="4225408"/>
            <a:ext cx="2520000" cy="2127600"/>
          </a:xfrm>
          <a:prstGeom prst="rect">
            <a:avLst/>
          </a:prstGeom>
          <a:ln w="36000">
            <a:solidFill>
              <a:srgbClr val="2C001E"/>
            </a:solidFill>
            <a:round/>
          </a:ln>
        </p:spPr>
      </p:pic>
      <p:sp>
        <p:nvSpPr>
          <p:cNvPr id="12" name="CustomShape 2"/>
          <p:cNvSpPr/>
          <p:nvPr/>
        </p:nvSpPr>
        <p:spPr>
          <a:xfrm>
            <a:off x="828000" y="1601008"/>
            <a:ext cx="576000" cy="468000"/>
          </a:xfrm>
          <a:prstGeom prst="rect">
            <a:avLst/>
          </a:prstGeom>
          <a:ln w="21600">
            <a:solidFill>
              <a:srgbClr val="2C001E"/>
            </a:solidFill>
            <a:round/>
          </a:ln>
        </p:spPr>
      </p:sp>
      <p:sp>
        <p:nvSpPr>
          <p:cNvPr id="13" name="Line 3"/>
          <p:cNvSpPr/>
          <p:nvPr/>
        </p:nvSpPr>
        <p:spPr>
          <a:xfrm>
            <a:off x="828000" y="2069008"/>
            <a:ext cx="1044000" cy="2124000"/>
          </a:xfrm>
          <a:prstGeom prst="line">
            <a:avLst/>
          </a:prstGeom>
          <a:ln>
            <a:solidFill>
              <a:srgbClr val="000000"/>
            </a:solidFill>
          </a:ln>
        </p:spPr>
      </p:sp>
      <p:sp>
        <p:nvSpPr>
          <p:cNvPr id="14" name="Line 4"/>
          <p:cNvSpPr/>
          <p:nvPr/>
        </p:nvSpPr>
        <p:spPr>
          <a:xfrm>
            <a:off x="1404000" y="1529008"/>
            <a:ext cx="2556000" cy="432000"/>
          </a:xfrm>
          <a:prstGeom prst="line">
            <a:avLst/>
          </a:prstGeom>
          <a:ln>
            <a:solidFill>
              <a:srgbClr val="000000"/>
            </a:solidFill>
          </a:ln>
        </p:spPr>
      </p:sp>
      <p:cxnSp>
        <p:nvCxnSpPr>
          <p:cNvPr id="15" name="Straight Arrow Connector 14"/>
          <p:cNvCxnSpPr/>
          <p:nvPr/>
        </p:nvCxnSpPr>
        <p:spPr bwMode="auto">
          <a:xfrm flipV="1">
            <a:off x="4656837" y="1340768"/>
            <a:ext cx="0" cy="276316"/>
          </a:xfrm>
          <a:prstGeom prst="straightConnector1">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6" name="Straight Arrow Connector 15"/>
          <p:cNvCxnSpPr/>
          <p:nvPr/>
        </p:nvCxnSpPr>
        <p:spPr bwMode="auto">
          <a:xfrm flipV="1">
            <a:off x="4644008" y="908720"/>
            <a:ext cx="0" cy="288032"/>
          </a:xfrm>
          <a:prstGeom prst="straightConnector1">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8" name="Straight Connector 17"/>
          <p:cNvCxnSpPr/>
          <p:nvPr/>
        </p:nvCxnSpPr>
        <p:spPr bwMode="auto">
          <a:xfrm flipH="1">
            <a:off x="779825" y="5478748"/>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flipH="1">
            <a:off x="893255" y="5478748"/>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flipH="1">
            <a:off x="1014499" y="5478748"/>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flipH="1">
            <a:off x="1149137" y="5478748"/>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flipH="1">
            <a:off x="529981" y="548116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flipH="1">
            <a:off x="654459" y="548116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419592185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Comparison to DNS</a:t>
            </a:r>
            <a:endParaRPr lang="en-US" dirty="0"/>
          </a:p>
        </p:txBody>
      </p:sp>
      <p:pic>
        <p:nvPicPr>
          <p:cNvPr id="5" name="Picture 4"/>
          <p:cNvPicPr/>
          <p:nvPr/>
        </p:nvPicPr>
        <p:blipFill>
          <a:blip r:embed="rId2"/>
          <a:stretch>
            <a:fillRect/>
          </a:stretch>
        </p:blipFill>
        <p:spPr>
          <a:xfrm>
            <a:off x="503432" y="2088000"/>
            <a:ext cx="3416040" cy="3619080"/>
          </a:xfrm>
          <a:prstGeom prst="rect">
            <a:avLst/>
          </a:prstGeom>
        </p:spPr>
      </p:pic>
      <p:pic>
        <p:nvPicPr>
          <p:cNvPr id="6" name="Picture 5"/>
          <p:cNvPicPr/>
          <p:nvPr/>
        </p:nvPicPr>
        <p:blipFill>
          <a:blip r:embed="rId3"/>
          <a:stretch>
            <a:fillRect/>
          </a:stretch>
        </p:blipFill>
        <p:spPr>
          <a:xfrm>
            <a:off x="4968000" y="2072880"/>
            <a:ext cx="3513240" cy="3831120"/>
          </a:xfrm>
          <a:prstGeom prst="rect">
            <a:avLst/>
          </a:prstGeom>
        </p:spPr>
      </p:pic>
      <p:sp>
        <p:nvSpPr>
          <p:cNvPr id="7" name="Line 1"/>
          <p:cNvSpPr/>
          <p:nvPr/>
        </p:nvSpPr>
        <p:spPr>
          <a:xfrm>
            <a:off x="1403904" y="2267999"/>
            <a:ext cx="2816897" cy="797817"/>
          </a:xfrm>
          <a:prstGeom prst="line">
            <a:avLst/>
          </a:prstGeom>
          <a:ln>
            <a:solidFill>
              <a:srgbClr val="000000"/>
            </a:solidFill>
          </a:ln>
        </p:spPr>
      </p:sp>
      <p:sp>
        <p:nvSpPr>
          <p:cNvPr id="8" name="Line 2"/>
          <p:cNvSpPr/>
          <p:nvPr/>
        </p:nvSpPr>
        <p:spPr>
          <a:xfrm>
            <a:off x="467903" y="3204000"/>
            <a:ext cx="1020577" cy="2594113"/>
          </a:xfrm>
          <a:prstGeom prst="line">
            <a:avLst/>
          </a:prstGeom>
          <a:ln>
            <a:solidFill>
              <a:srgbClr val="000000"/>
            </a:solidFill>
          </a:ln>
        </p:spPr>
      </p:sp>
      <p:sp>
        <p:nvSpPr>
          <p:cNvPr id="9" name="CustomShape 3"/>
          <p:cNvSpPr/>
          <p:nvPr/>
        </p:nvSpPr>
        <p:spPr>
          <a:xfrm>
            <a:off x="467904" y="2268000"/>
            <a:ext cx="936000" cy="936000"/>
          </a:xfrm>
          <a:prstGeom prst="rect">
            <a:avLst/>
          </a:prstGeom>
          <a:ln>
            <a:solidFill>
              <a:srgbClr val="2C001E"/>
            </a:solidFill>
          </a:ln>
        </p:spPr>
      </p:sp>
      <p:sp>
        <p:nvSpPr>
          <p:cNvPr id="10" name="CustomShape 4"/>
          <p:cNvSpPr/>
          <p:nvPr/>
        </p:nvSpPr>
        <p:spPr>
          <a:xfrm>
            <a:off x="467544" y="2267640"/>
            <a:ext cx="936000" cy="936000"/>
          </a:xfrm>
          <a:prstGeom prst="rect">
            <a:avLst/>
          </a:prstGeom>
          <a:ln>
            <a:solidFill>
              <a:srgbClr val="2C001E"/>
            </a:solidFill>
          </a:ln>
        </p:spPr>
      </p:sp>
      <p:sp>
        <p:nvSpPr>
          <p:cNvPr id="11" name="CustomShape 5"/>
          <p:cNvSpPr/>
          <p:nvPr/>
        </p:nvSpPr>
        <p:spPr>
          <a:xfrm>
            <a:off x="4932000" y="2376000"/>
            <a:ext cx="828000" cy="720000"/>
          </a:xfrm>
          <a:prstGeom prst="rect">
            <a:avLst/>
          </a:prstGeom>
          <a:ln>
            <a:solidFill>
              <a:srgbClr val="2C001E"/>
            </a:solidFill>
          </a:ln>
        </p:spPr>
      </p:sp>
      <p:sp>
        <p:nvSpPr>
          <p:cNvPr id="12" name="Line 6"/>
          <p:cNvSpPr/>
          <p:nvPr/>
        </p:nvSpPr>
        <p:spPr>
          <a:xfrm>
            <a:off x="5760000" y="2376000"/>
            <a:ext cx="2951015" cy="792438"/>
          </a:xfrm>
          <a:prstGeom prst="line">
            <a:avLst/>
          </a:prstGeom>
          <a:ln>
            <a:solidFill>
              <a:srgbClr val="000000"/>
            </a:solidFill>
          </a:ln>
        </p:spPr>
      </p:sp>
      <p:sp>
        <p:nvSpPr>
          <p:cNvPr id="13" name="Line 7"/>
          <p:cNvSpPr/>
          <p:nvPr/>
        </p:nvSpPr>
        <p:spPr>
          <a:xfrm>
            <a:off x="4931999" y="3096000"/>
            <a:ext cx="1238837" cy="2958666"/>
          </a:xfrm>
          <a:prstGeom prst="line">
            <a:avLst/>
          </a:prstGeom>
          <a:ln>
            <a:solidFill>
              <a:srgbClr val="000000"/>
            </a:solidFill>
          </a:ln>
        </p:spPr>
      </p:sp>
      <p:sp>
        <p:nvSpPr>
          <p:cNvPr id="14" name="TextShape 8"/>
          <p:cNvSpPr txBox="1"/>
          <p:nvPr/>
        </p:nvSpPr>
        <p:spPr>
          <a:xfrm>
            <a:off x="611560" y="1412776"/>
            <a:ext cx="2753280" cy="346320"/>
          </a:xfrm>
          <a:prstGeom prst="rect">
            <a:avLst/>
          </a:prstGeom>
        </p:spPr>
        <p:txBody>
          <a:bodyPr wrap="none" lIns="90000" tIns="45000" rIns="90000" bIns="45000"/>
          <a:lstStyle/>
          <a:p>
            <a:r>
              <a:rPr lang="en-GB" dirty="0" smtClean="0">
                <a:solidFill>
                  <a:schemeClr val="tx1"/>
                </a:solidFill>
              </a:rPr>
              <a:t>Direct Numerical Solution</a:t>
            </a:r>
            <a:endParaRPr dirty="0">
              <a:solidFill>
                <a:schemeClr val="tx1"/>
              </a:solidFill>
            </a:endParaRPr>
          </a:p>
        </p:txBody>
      </p:sp>
      <p:sp>
        <p:nvSpPr>
          <p:cNvPr id="15" name="TextShape 9"/>
          <p:cNvSpPr txBox="1"/>
          <p:nvPr/>
        </p:nvSpPr>
        <p:spPr>
          <a:xfrm>
            <a:off x="5004048" y="1412776"/>
            <a:ext cx="3600400" cy="346320"/>
          </a:xfrm>
          <a:prstGeom prst="rect">
            <a:avLst/>
          </a:prstGeom>
        </p:spPr>
        <p:txBody>
          <a:bodyPr wrap="none" lIns="90000" tIns="45000" rIns="90000" bIns="45000"/>
          <a:lstStyle/>
          <a:p>
            <a:r>
              <a:rPr lang="en-GB" dirty="0">
                <a:solidFill>
                  <a:schemeClr val="tx1"/>
                </a:solidFill>
              </a:rPr>
              <a:t>Adaptive </a:t>
            </a:r>
            <a:r>
              <a:rPr lang="en-GB" dirty="0" err="1">
                <a:solidFill>
                  <a:schemeClr val="tx1"/>
                </a:solidFill>
              </a:rPr>
              <a:t>Multiscale</a:t>
            </a:r>
            <a:r>
              <a:rPr lang="en-GB" dirty="0">
                <a:solidFill>
                  <a:schemeClr val="tx1"/>
                </a:solidFill>
              </a:rPr>
              <a:t> method</a:t>
            </a:r>
            <a:endParaRPr dirty="0">
              <a:solidFill>
                <a:schemeClr val="tx1"/>
              </a:solidFill>
            </a:endParaRPr>
          </a:p>
        </p:txBody>
      </p:sp>
      <p:pic>
        <p:nvPicPr>
          <p:cNvPr id="16" name="Picture 15"/>
          <p:cNvPicPr/>
          <p:nvPr/>
        </p:nvPicPr>
        <p:blipFill>
          <a:blip r:embed="rId4"/>
          <a:stretch>
            <a:fillRect/>
          </a:stretch>
        </p:blipFill>
        <p:spPr>
          <a:xfrm>
            <a:off x="6192000" y="3193200"/>
            <a:ext cx="2520000" cy="2854800"/>
          </a:xfrm>
          <a:prstGeom prst="rect">
            <a:avLst/>
          </a:prstGeom>
          <a:ln w="36000">
            <a:solidFill>
              <a:srgbClr val="2C001E"/>
            </a:solidFill>
            <a:round/>
          </a:ln>
        </p:spPr>
      </p:pic>
      <p:pic>
        <p:nvPicPr>
          <p:cNvPr id="17" name="Picture 16"/>
          <p:cNvPicPr/>
          <p:nvPr/>
        </p:nvPicPr>
        <p:blipFill>
          <a:blip r:embed="rId5"/>
          <a:stretch>
            <a:fillRect/>
          </a:stretch>
        </p:blipFill>
        <p:spPr>
          <a:xfrm>
            <a:off x="1511904" y="3096000"/>
            <a:ext cx="2700000" cy="2692800"/>
          </a:xfrm>
          <a:prstGeom prst="rect">
            <a:avLst/>
          </a:prstGeom>
          <a:ln w="36000">
            <a:solidFill>
              <a:srgbClr val="2C001E"/>
            </a:solidFill>
            <a:round/>
          </a:ln>
        </p:spPr>
      </p:pic>
    </p:spTree>
    <p:extLst>
      <p:ext uri="{BB962C8B-B14F-4D97-AF65-F5344CB8AC3E}">
        <p14:creationId xmlns:p14="http://schemas.microsoft.com/office/powerpoint/2010/main" val="26659110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xfrm>
            <a:off x="1692275" y="1052736"/>
            <a:ext cx="5832475" cy="54726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Introduction</a:t>
            </a:r>
            <a:endParaRPr lang="en-US" dirty="0">
              <a:latin typeface="Calibri" charset="0"/>
              <a:ea typeface="ＭＳ Ｐゴシック" charset="0"/>
            </a:endParaRPr>
          </a:p>
          <a:p>
            <a:pPr marL="250825" indent="-250825"/>
            <a:r>
              <a:rPr lang="en-US" dirty="0" smtClean="0">
                <a:latin typeface="Calibri" charset="0"/>
                <a:ea typeface="ＭＳ Ｐゴシック" charset="0"/>
              </a:rPr>
              <a:t>Coupled two-scale simulation of fracture</a:t>
            </a:r>
          </a:p>
          <a:p>
            <a:pPr marL="250825" indent="-250825"/>
            <a:r>
              <a:rPr lang="en-US" b="1" dirty="0" smtClean="0">
                <a:latin typeface="Calibri" charset="0"/>
                <a:ea typeface="ＭＳ Ｐゴシック" charset="0"/>
              </a:rPr>
              <a:t>ROM for heterogeneous structures</a:t>
            </a:r>
          </a:p>
          <a:p>
            <a:pPr marL="466825" lvl="1" indent="-250825"/>
            <a:r>
              <a:rPr lang="en-US" u="sng" dirty="0" err="1" smtClean="0">
                <a:latin typeface="Calibri" charset="0"/>
                <a:ea typeface="ＭＳ Ｐゴシック" charset="0"/>
              </a:rPr>
              <a:t>Parameterised</a:t>
            </a:r>
            <a:r>
              <a:rPr lang="en-US" u="sng" dirty="0" smtClean="0">
                <a:latin typeface="Calibri" charset="0"/>
                <a:ea typeface="ＭＳ Ｐゴシック" charset="0"/>
              </a:rPr>
              <a:t> </a:t>
            </a:r>
            <a:r>
              <a:rPr lang="en-US" u="sng" dirty="0" err="1" smtClean="0">
                <a:latin typeface="Calibri" charset="0"/>
                <a:ea typeface="ＭＳ Ｐゴシック" charset="0"/>
              </a:rPr>
              <a:t>homogenisation</a:t>
            </a:r>
            <a:endParaRPr lang="en-US" u="sng" dirty="0" smtClean="0">
              <a:latin typeface="Calibri" charset="0"/>
              <a:ea typeface="ＭＳ Ｐゴシック" charset="0"/>
            </a:endParaRPr>
          </a:p>
          <a:p>
            <a:pPr marL="466825" lvl="1" indent="-250825"/>
            <a:r>
              <a:rPr lang="en-US" dirty="0" smtClean="0">
                <a:latin typeface="Calibri" charset="0"/>
                <a:ea typeface="ＭＳ Ｐゴシック" charset="0"/>
              </a:rPr>
              <a:t>Nonlinear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Meta-models for fracture</a:t>
            </a:r>
            <a:endParaRPr lang="en-US" dirty="0">
              <a:latin typeface="Calibri" charset="0"/>
              <a:ea typeface="ＭＳ Ｐゴシック" charset="0"/>
            </a:endParaRPr>
          </a:p>
          <a:p>
            <a:pPr marL="250825" indent="-250825"/>
            <a:r>
              <a:rPr lang="en-US" dirty="0" smtClean="0">
                <a:latin typeface="Calibri" charset="0"/>
                <a:ea typeface="ＭＳ Ｐゴシック" charset="0"/>
              </a:rPr>
              <a:t>ROM as </a:t>
            </a:r>
            <a:r>
              <a:rPr lang="en-US" dirty="0" err="1" smtClean="0">
                <a:latin typeface="Calibri" charset="0"/>
                <a:ea typeface="ＭＳ Ｐゴシック" charset="0"/>
              </a:rPr>
              <a:t>multiscale</a:t>
            </a:r>
            <a:r>
              <a:rPr lang="en-US" dirty="0" smtClean="0">
                <a:latin typeface="Calibri" charset="0"/>
                <a:ea typeface="ＭＳ Ｐゴシック" charset="0"/>
              </a:rPr>
              <a:t> solvers</a:t>
            </a:r>
          </a:p>
          <a:p>
            <a:pPr marL="250825" indent="-250825"/>
            <a:r>
              <a:rPr lang="en-US" dirty="0" smtClean="0">
                <a:latin typeface="Calibri" charset="0"/>
                <a:ea typeface="ＭＳ Ｐゴシック" charset="0"/>
              </a:rPr>
              <a:t>Real-time biomedical applications</a:t>
            </a:r>
          </a:p>
          <a:p>
            <a:pPr marL="466825" lvl="1" indent="-250825"/>
            <a:r>
              <a:rPr lang="en-US" dirty="0" smtClean="0">
                <a:latin typeface="Calibri" charset="0"/>
                <a:ea typeface="ＭＳ Ｐゴシック" charset="0"/>
              </a:rPr>
              <a:t>ROM for real-time identification</a:t>
            </a:r>
          </a:p>
          <a:p>
            <a:pPr marL="466825" lvl="1" indent="-250825"/>
            <a:r>
              <a:rPr lang="en-US" dirty="0" smtClean="0">
                <a:latin typeface="Calibri" charset="0"/>
                <a:ea typeface="ＭＳ Ｐゴシック" charset="0"/>
              </a:rPr>
              <a:t>Real-time simulation of cuts</a:t>
            </a:r>
            <a:endParaRPr lang="en-US" dirty="0">
              <a:latin typeface="Calibri" charset="0"/>
              <a:ea typeface="ＭＳ Ｐゴシック" charset="0"/>
            </a:endParaRPr>
          </a:p>
        </p:txBody>
      </p:sp>
    </p:spTree>
    <p:extLst>
      <p:ext uri="{BB962C8B-B14F-4D97-AF65-F5344CB8AC3E}">
        <p14:creationId xmlns:p14="http://schemas.microsoft.com/office/powerpoint/2010/main" val="319800592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marL="612" indent="0">
              <a:buNone/>
            </a:pPr>
            <a:endParaRPr lang="en-US" dirty="0" smtClean="0"/>
          </a:p>
          <a:p>
            <a:r>
              <a:rPr lang="en-US" dirty="0" smtClean="0"/>
              <a:t>Real time simulations of </a:t>
            </a:r>
            <a:br>
              <a:rPr lang="en-US" dirty="0" smtClean="0"/>
            </a:br>
            <a:r>
              <a:rPr lang="en-US" dirty="0" smtClean="0"/>
              <a:t>biological structures</a:t>
            </a:r>
          </a:p>
          <a:p>
            <a:endParaRPr lang="en-US" dirty="0" smtClean="0"/>
          </a:p>
          <a:p>
            <a:pPr marL="612" indent="0">
              <a:buNone/>
            </a:pPr>
            <a:endParaRPr lang="en-US" dirty="0" smtClean="0"/>
          </a:p>
          <a:p>
            <a:endParaRPr lang="en-US" dirty="0" smtClean="0"/>
          </a:p>
          <a:p>
            <a:endParaRPr lang="en-US" dirty="0" smtClean="0"/>
          </a:p>
          <a:p>
            <a:r>
              <a:rPr lang="en-US" dirty="0" smtClean="0"/>
              <a:t>Simplified Link between </a:t>
            </a:r>
            <a:r>
              <a:rPr lang="en-US" dirty="0"/>
              <a:t/>
            </a:r>
            <a:br>
              <a:rPr lang="en-US" dirty="0"/>
            </a:br>
            <a:r>
              <a:rPr lang="en-US" dirty="0" smtClean="0"/>
              <a:t>CAD/CT scans and analysis</a:t>
            </a:r>
            <a:endParaRPr lang="en-US" dirty="0"/>
          </a:p>
        </p:txBody>
      </p:sp>
      <p:sp>
        <p:nvSpPr>
          <p:cNvPr id="3" name="Title 2"/>
          <p:cNvSpPr>
            <a:spLocks noGrp="1"/>
          </p:cNvSpPr>
          <p:nvPr>
            <p:ph type="title"/>
          </p:nvPr>
        </p:nvSpPr>
        <p:spPr/>
        <p:txBody>
          <a:bodyPr/>
          <a:lstStyle/>
          <a:p>
            <a:r>
              <a:rPr lang="en-US" dirty="0" smtClean="0"/>
              <a:t>Team in Cardiff: main research topics</a:t>
            </a:r>
            <a:endParaRPr lang="en-US" dirty="0"/>
          </a:p>
        </p:txBody>
      </p:sp>
      <p:pic>
        <p:nvPicPr>
          <p:cNvPr id="2" name="Picture 1"/>
          <p:cNvPicPr>
            <a:picLocks noChangeAspect="1"/>
          </p:cNvPicPr>
          <p:nvPr/>
        </p:nvPicPr>
        <p:blipFill>
          <a:blip r:embed="rId2"/>
          <a:stretch>
            <a:fillRect/>
          </a:stretch>
        </p:blipFill>
        <p:spPr>
          <a:xfrm>
            <a:off x="4427984" y="3717032"/>
            <a:ext cx="4145547" cy="3356992"/>
          </a:xfrm>
          <a:prstGeom prst="rect">
            <a:avLst/>
          </a:prstGeom>
        </p:spPr>
      </p:pic>
      <p:pic>
        <p:nvPicPr>
          <p:cNvPr id="5" name="Picture 4"/>
          <p:cNvPicPr>
            <a:picLocks noChangeAspect="1"/>
          </p:cNvPicPr>
          <p:nvPr/>
        </p:nvPicPr>
        <p:blipFill>
          <a:blip r:embed="rId3"/>
          <a:stretch>
            <a:fillRect/>
          </a:stretch>
        </p:blipFill>
        <p:spPr>
          <a:xfrm>
            <a:off x="4211960" y="1340768"/>
            <a:ext cx="4436100" cy="1909068"/>
          </a:xfrm>
          <a:prstGeom prst="rect">
            <a:avLst/>
          </a:prstGeom>
        </p:spPr>
      </p:pic>
      <p:sp>
        <p:nvSpPr>
          <p:cNvPr id="6" name="TextBox 27"/>
          <p:cNvSpPr txBox="1">
            <a:spLocks noChangeArrowheads="1"/>
          </p:cNvSpPr>
          <p:nvPr/>
        </p:nvSpPr>
        <p:spPr bwMode="auto">
          <a:xfrm>
            <a:off x="6516216" y="3121804"/>
            <a:ext cx="30963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en-US" sz="1400" dirty="0">
              <a:solidFill>
                <a:schemeClr val="tx1"/>
              </a:solidFill>
              <a:latin typeface="Calibri" charset="0"/>
            </a:endParaRPr>
          </a:p>
          <a:p>
            <a:r>
              <a:rPr lang="en-US" sz="1400" dirty="0" smtClean="0">
                <a:solidFill>
                  <a:schemeClr val="tx1"/>
                </a:solidFill>
                <a:latin typeface="Calibri" charset="0"/>
              </a:rPr>
              <a:t>[</a:t>
            </a:r>
            <a:r>
              <a:rPr lang="en-US" sz="1400" dirty="0" err="1" smtClean="0">
                <a:solidFill>
                  <a:schemeClr val="tx1"/>
                </a:solidFill>
                <a:latin typeface="Calibri" charset="0"/>
              </a:rPr>
              <a:t>Courtecuisse</a:t>
            </a:r>
            <a:r>
              <a:rPr lang="en-US" sz="1400" dirty="0" smtClean="0">
                <a:solidFill>
                  <a:schemeClr val="tx1"/>
                </a:solidFill>
                <a:latin typeface="Calibri" charset="0"/>
              </a:rPr>
              <a:t> et al., 2013]</a:t>
            </a:r>
            <a:endParaRPr lang="en-US" sz="1400" dirty="0">
              <a:solidFill>
                <a:schemeClr val="tx1"/>
              </a:solidFill>
              <a:latin typeface="Calibri" charset="0"/>
            </a:endParaRPr>
          </a:p>
        </p:txBody>
      </p:sp>
    </p:spTree>
    <p:extLst>
      <p:ext uri="{BB962C8B-B14F-4D97-AF65-F5344CB8AC3E}">
        <p14:creationId xmlns:p14="http://schemas.microsoft.com/office/powerpoint/2010/main" val="323160790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err="1" smtClean="0"/>
              <a:t>Parameterised</a:t>
            </a:r>
            <a:r>
              <a:rPr lang="en-US" dirty="0" smtClean="0"/>
              <a:t> elasticity constants</a:t>
            </a:r>
          </a:p>
          <a:p>
            <a:endParaRPr lang="en-US" dirty="0"/>
          </a:p>
          <a:p>
            <a:r>
              <a:rPr lang="en-US" dirty="0" smtClean="0"/>
              <a:t>FE approximation of the</a:t>
            </a:r>
            <a:br>
              <a:rPr lang="en-US" dirty="0" smtClean="0"/>
            </a:br>
            <a:r>
              <a:rPr lang="en-US" dirty="0" err="1" smtClean="0"/>
              <a:t>parameterised</a:t>
            </a:r>
            <a:r>
              <a:rPr lang="en-US" dirty="0" smtClean="0"/>
              <a:t> RVE problem</a:t>
            </a:r>
          </a:p>
          <a:p>
            <a:endParaRPr lang="en-US" dirty="0"/>
          </a:p>
          <a:p>
            <a:endParaRPr lang="en-US" dirty="0" smtClean="0"/>
          </a:p>
          <a:p>
            <a:pPr lvl="3"/>
            <a:r>
              <a:rPr lang="en-US" dirty="0" smtClean="0"/>
              <a:t>FE Supposed fine enough for</a:t>
            </a:r>
            <a:br>
              <a:rPr lang="en-US" dirty="0" smtClean="0"/>
            </a:br>
            <a:r>
              <a:rPr lang="en-US" dirty="0" smtClean="0"/>
              <a:t>our purpose</a:t>
            </a:r>
          </a:p>
          <a:p>
            <a:endParaRPr lang="en-US" dirty="0" smtClean="0"/>
          </a:p>
          <a:p>
            <a:r>
              <a:rPr lang="en-US" b="1" dirty="0" smtClean="0"/>
              <a:t>Goal:</a:t>
            </a:r>
            <a:r>
              <a:rPr lang="en-US" dirty="0" smtClean="0"/>
              <a:t> </a:t>
            </a:r>
            <a:r>
              <a:rPr lang="en-US" b="1" dirty="0" smtClean="0"/>
              <a:t>cheap and reliable </a:t>
            </a:r>
            <a:br>
              <a:rPr lang="en-US" b="1" dirty="0" smtClean="0"/>
            </a:br>
            <a:r>
              <a:rPr lang="en-US" b="1" dirty="0" smtClean="0"/>
              <a:t>input/output maps</a:t>
            </a:r>
            <a:endParaRPr lang="en-US" b="1" dirty="0"/>
          </a:p>
        </p:txBody>
      </p:sp>
      <p:sp>
        <p:nvSpPr>
          <p:cNvPr id="3" name="Title 2"/>
          <p:cNvSpPr>
            <a:spLocks noGrp="1"/>
          </p:cNvSpPr>
          <p:nvPr>
            <p:ph type="title"/>
          </p:nvPr>
        </p:nvSpPr>
        <p:spPr/>
        <p:txBody>
          <a:bodyPr/>
          <a:lstStyle/>
          <a:p>
            <a:r>
              <a:rPr lang="en-US" dirty="0" err="1" smtClean="0"/>
              <a:t>Parameterised</a:t>
            </a:r>
            <a:r>
              <a:rPr lang="en-US" dirty="0" smtClean="0"/>
              <a:t> </a:t>
            </a:r>
            <a:r>
              <a:rPr lang="en-US" dirty="0" err="1" smtClean="0"/>
              <a:t>homogenisation</a:t>
            </a:r>
            <a:endParaRPr lang="en-US" dirty="0"/>
          </a:p>
        </p:txBody>
      </p:sp>
      <p:pic>
        <p:nvPicPr>
          <p:cNvPr id="5" name="Picture 4"/>
          <p:cNvPicPr>
            <a:picLocks noChangeAspect="1"/>
          </p:cNvPicPr>
          <p:nvPr/>
        </p:nvPicPr>
        <p:blipFill>
          <a:blip r:embed="rId2"/>
          <a:stretch>
            <a:fillRect/>
          </a:stretch>
        </p:blipFill>
        <p:spPr>
          <a:xfrm>
            <a:off x="5004048" y="1268760"/>
            <a:ext cx="3898601" cy="4985792"/>
          </a:xfrm>
          <a:prstGeom prst="rect">
            <a:avLst/>
          </a:prstGeom>
        </p:spPr>
      </p:pic>
      <p:pic>
        <p:nvPicPr>
          <p:cNvPr id="18" name="Picture 17"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691" y="2889038"/>
            <a:ext cx="3810000" cy="558800"/>
          </a:xfrm>
          <a:prstGeom prst="rect">
            <a:avLst/>
          </a:prstGeom>
        </p:spPr>
      </p:pic>
      <p:pic>
        <p:nvPicPr>
          <p:cNvPr id="19" name="Picture 18"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5703788"/>
            <a:ext cx="2501900" cy="317500"/>
          </a:xfrm>
          <a:prstGeom prst="rect">
            <a:avLst/>
          </a:prstGeom>
        </p:spPr>
      </p:pic>
    </p:spTree>
    <p:extLst>
      <p:ext uri="{BB962C8B-B14F-4D97-AF65-F5344CB8AC3E}">
        <p14:creationId xmlns:p14="http://schemas.microsoft.com/office/powerpoint/2010/main" val="341633738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323528" y="3717032"/>
            <a:ext cx="7200800" cy="1440159"/>
          </a:xfrm>
          <a:prstGeom prst="rect">
            <a:avLst/>
          </a:prstGeom>
          <a:solidFill>
            <a:schemeClr val="bg1"/>
          </a:solidFill>
          <a:ln w="9525" cap="flat" cmpd="sng" algn="ctr">
            <a:solidFill>
              <a:schemeClr val="tx1"/>
            </a:solidFill>
            <a:prstDash val="solid"/>
            <a:round/>
            <a:headEnd type="none" w="med" len="med"/>
            <a:tailEnd type="none" w="med" len="med"/>
          </a:ln>
          <a:effectLst>
            <a:outerShdw blurRad="165100" dist="127000" dir="2700000" algn="tl" rotWithShape="0">
              <a:srgbClr val="000000">
                <a:alpha val="43000"/>
              </a:srgbClr>
            </a:outerShdw>
          </a:effectLst>
        </p:spPr>
        <p:txBody>
          <a:bodyPr/>
          <a:lstStyle/>
          <a:p>
            <a:pPr>
              <a:defRPr/>
            </a:pPr>
            <a:endParaRPr lang="en-US">
              <a:cs typeface="DejaVu Sans" charset="0"/>
            </a:endParaRPr>
          </a:p>
        </p:txBody>
      </p:sp>
      <p:sp>
        <p:nvSpPr>
          <p:cNvPr id="4" name="Text Placeholder 3"/>
          <p:cNvSpPr>
            <a:spLocks noGrp="1"/>
          </p:cNvSpPr>
          <p:nvPr>
            <p:ph type="body" sz="quarter" idx="10"/>
          </p:nvPr>
        </p:nvSpPr>
        <p:spPr/>
        <p:txBody>
          <a:bodyPr/>
          <a:lstStyle/>
          <a:p>
            <a:r>
              <a:rPr lang="en-US" dirty="0" err="1" smtClean="0"/>
              <a:t>Homogenised</a:t>
            </a:r>
            <a:r>
              <a:rPr lang="en-US" dirty="0" smtClean="0"/>
              <a:t> Hooke tensor (assuming major and minor symmetries)</a:t>
            </a:r>
          </a:p>
          <a:p>
            <a:endParaRPr lang="en-US" dirty="0"/>
          </a:p>
          <a:p>
            <a:endParaRPr lang="en-US" dirty="0" smtClean="0"/>
          </a:p>
          <a:p>
            <a:endParaRPr lang="en-US" dirty="0"/>
          </a:p>
          <a:p>
            <a:endParaRPr lang="en-US" dirty="0" smtClean="0"/>
          </a:p>
          <a:p>
            <a:endParaRPr lang="en-US" dirty="0" smtClean="0"/>
          </a:p>
          <a:p>
            <a:r>
              <a:rPr lang="en-US" dirty="0" smtClean="0"/>
              <a:t>Quantities of interest: 6 </a:t>
            </a:r>
            <a:r>
              <a:rPr lang="en-US" dirty="0" err="1" smtClean="0"/>
              <a:t>homogeneised</a:t>
            </a:r>
            <a:r>
              <a:rPr lang="en-US" dirty="0" smtClean="0"/>
              <a:t> elasticity constants</a:t>
            </a:r>
          </a:p>
        </p:txBody>
      </p:sp>
      <p:sp>
        <p:nvSpPr>
          <p:cNvPr id="3" name="Title 2"/>
          <p:cNvSpPr>
            <a:spLocks noGrp="1"/>
          </p:cNvSpPr>
          <p:nvPr>
            <p:ph type="title"/>
          </p:nvPr>
        </p:nvSpPr>
        <p:spPr/>
        <p:txBody>
          <a:bodyPr/>
          <a:lstStyle/>
          <a:p>
            <a:r>
              <a:rPr lang="en-US" dirty="0" err="1"/>
              <a:t>Parameterised</a:t>
            </a:r>
            <a:r>
              <a:rPr lang="en-US" dirty="0"/>
              <a:t> </a:t>
            </a:r>
            <a:r>
              <a:rPr lang="en-US" dirty="0" err="1" smtClean="0"/>
              <a:t>homogenisation</a:t>
            </a:r>
            <a:endParaRPr lang="en-US" dirty="0"/>
          </a:p>
        </p:txBody>
      </p:sp>
      <p:sp>
        <p:nvSpPr>
          <p:cNvPr id="11" name="TextBox 15"/>
          <p:cNvSpPr txBox="1">
            <a:spLocks noChangeArrowheads="1"/>
          </p:cNvSpPr>
          <p:nvPr/>
        </p:nvSpPr>
        <p:spPr bwMode="auto">
          <a:xfrm>
            <a:off x="3563888" y="5826720"/>
            <a:ext cx="1152128" cy="369332"/>
          </a:xfrm>
          <a:prstGeom prst="rect">
            <a:avLst/>
          </a:prstGeom>
          <a:noFill/>
          <a:ln>
            <a:noFill/>
          </a:ln>
          <a:extLst/>
        </p:spPr>
        <p:txBody>
          <a:bodyPr wrap="square">
            <a:spAutoFit/>
          </a:bodyPr>
          <a:lstStyle/>
          <a:p>
            <a:r>
              <a:rPr lang="en-US" sz="1800" dirty="0" smtClean="0">
                <a:solidFill>
                  <a:schemeClr val="tx1"/>
                </a:solidFill>
                <a:latin typeface="Calibri" charset="0"/>
              </a:rPr>
              <a:t>where:</a:t>
            </a:r>
            <a:endParaRPr lang="en-US" sz="1800" dirty="0">
              <a:solidFill>
                <a:schemeClr val="tx1"/>
              </a:solidFill>
              <a:latin typeface="Calibri" charset="0"/>
            </a:endParaRPr>
          </a:p>
        </p:txBody>
      </p:sp>
      <p:pic>
        <p:nvPicPr>
          <p:cNvPr id="14" name="Picture 13"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0032" y="6027064"/>
            <a:ext cx="2616200" cy="482600"/>
          </a:xfrm>
          <a:prstGeom prst="rect">
            <a:avLst/>
          </a:prstGeom>
        </p:spPr>
      </p:pic>
      <p:pic>
        <p:nvPicPr>
          <p:cNvPr id="15" name="Picture 1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4382368"/>
            <a:ext cx="5321300" cy="558800"/>
          </a:xfrm>
          <a:prstGeom prst="rect">
            <a:avLst/>
          </a:prstGeom>
        </p:spPr>
      </p:pic>
      <p:sp>
        <p:nvSpPr>
          <p:cNvPr id="17" name="Left Brace 7"/>
          <p:cNvSpPr>
            <a:spLocks/>
          </p:cNvSpPr>
          <p:nvPr/>
        </p:nvSpPr>
        <p:spPr bwMode="auto">
          <a:xfrm>
            <a:off x="4499992" y="5516637"/>
            <a:ext cx="144016" cy="1080715"/>
          </a:xfrm>
          <a:prstGeom prst="leftBrace">
            <a:avLst>
              <a:gd name="adj1" fmla="val 834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pic>
        <p:nvPicPr>
          <p:cNvPr id="2" name="Picture 1"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8239" y="1688309"/>
            <a:ext cx="1371600" cy="292100"/>
          </a:xfrm>
          <a:prstGeom prst="rect">
            <a:avLst/>
          </a:prstGeom>
        </p:spPr>
      </p:pic>
      <p:pic>
        <p:nvPicPr>
          <p:cNvPr id="7" name="Picture 6"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9262" y="5613707"/>
            <a:ext cx="2489200" cy="317500"/>
          </a:xfrm>
          <a:prstGeom prst="rect">
            <a:avLst/>
          </a:prstGeom>
        </p:spPr>
      </p:pic>
      <p:pic>
        <p:nvPicPr>
          <p:cNvPr id="8" name="Picture 7"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884" y="2139957"/>
            <a:ext cx="4711700" cy="825500"/>
          </a:xfrm>
          <a:prstGeom prst="rect">
            <a:avLst/>
          </a:prstGeom>
        </p:spPr>
      </p:pic>
    </p:spTree>
    <p:extLst>
      <p:ext uri="{BB962C8B-B14F-4D97-AF65-F5344CB8AC3E}">
        <p14:creationId xmlns:p14="http://schemas.microsoft.com/office/powerpoint/2010/main" val="191694798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Response surface method: interpolate the quantities of interest</a:t>
            </a:r>
            <a:endParaRPr lang="en-US" dirty="0"/>
          </a:p>
        </p:txBody>
      </p:sp>
      <p:sp>
        <p:nvSpPr>
          <p:cNvPr id="3" name="Title 2"/>
          <p:cNvSpPr>
            <a:spLocks noGrp="1"/>
          </p:cNvSpPr>
          <p:nvPr>
            <p:ph type="title"/>
          </p:nvPr>
        </p:nvSpPr>
        <p:spPr/>
        <p:txBody>
          <a:bodyPr/>
          <a:lstStyle/>
          <a:p>
            <a:r>
              <a:rPr lang="en-US" dirty="0" smtClean="0"/>
              <a:t>Virtual charts</a:t>
            </a:r>
            <a:endParaRPr lang="en-US" dirty="0"/>
          </a:p>
        </p:txBody>
      </p:sp>
      <p:pic>
        <p:nvPicPr>
          <p:cNvPr id="5" name="Picture 4" descr="untitled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1700808"/>
            <a:ext cx="3152380" cy="2371322"/>
          </a:xfrm>
          <a:prstGeom prst="rect">
            <a:avLst/>
          </a:prstGeom>
        </p:spPr>
      </p:pic>
      <p:pic>
        <p:nvPicPr>
          <p:cNvPr id="6" name="Picture 5" descr="untitled5.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6084" y="1700808"/>
            <a:ext cx="3152380" cy="2371322"/>
          </a:xfrm>
          <a:prstGeom prst="rect">
            <a:avLst/>
          </a:prstGeom>
        </p:spPr>
      </p:pic>
      <p:pic>
        <p:nvPicPr>
          <p:cNvPr id="7" name="Picture 6" descr="untitled6.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7624" y="4144138"/>
            <a:ext cx="3152380" cy="2371322"/>
          </a:xfrm>
          <a:prstGeom prst="rect">
            <a:avLst/>
          </a:prstGeom>
        </p:spPr>
      </p:pic>
      <p:pic>
        <p:nvPicPr>
          <p:cNvPr id="8" name="Picture 7" descr="untitled7.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96084" y="4144138"/>
            <a:ext cx="3152380" cy="2371322"/>
          </a:xfrm>
          <a:prstGeom prst="rect">
            <a:avLst/>
          </a:prstGeom>
        </p:spPr>
      </p:pic>
      <p:pic>
        <p:nvPicPr>
          <p:cNvPr id="10" name="Picture 9"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5536" y="1983898"/>
            <a:ext cx="965200" cy="241300"/>
          </a:xfrm>
          <a:prstGeom prst="rect">
            <a:avLst/>
          </a:prstGeom>
        </p:spPr>
      </p:pic>
      <p:pic>
        <p:nvPicPr>
          <p:cNvPr id="11" name="Picture 1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88024" y="1983898"/>
            <a:ext cx="965200" cy="241300"/>
          </a:xfrm>
          <a:prstGeom prst="rect">
            <a:avLst/>
          </a:prstGeom>
        </p:spPr>
      </p:pic>
      <p:pic>
        <p:nvPicPr>
          <p:cNvPr id="12" name="Picture 11"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95536" y="4360162"/>
            <a:ext cx="965200" cy="241300"/>
          </a:xfrm>
          <a:prstGeom prst="rect">
            <a:avLst/>
          </a:prstGeom>
        </p:spPr>
      </p:pic>
      <p:pic>
        <p:nvPicPr>
          <p:cNvPr id="13" name="Picture 12"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88024" y="4360162"/>
            <a:ext cx="965200" cy="241300"/>
          </a:xfrm>
          <a:prstGeom prst="rect">
            <a:avLst/>
          </a:prstGeom>
        </p:spPr>
      </p:pic>
      <p:pic>
        <p:nvPicPr>
          <p:cNvPr id="14" name="Picture 13"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99792" y="4072130"/>
            <a:ext cx="215900" cy="165100"/>
          </a:xfrm>
          <a:prstGeom prst="rect">
            <a:avLst/>
          </a:prstGeom>
        </p:spPr>
      </p:pic>
      <p:pic>
        <p:nvPicPr>
          <p:cNvPr id="15" name="Picture 14"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99792" y="6499318"/>
            <a:ext cx="215900" cy="165100"/>
          </a:xfrm>
          <a:prstGeom prst="rect">
            <a:avLst/>
          </a:prstGeom>
        </p:spPr>
      </p:pic>
      <p:pic>
        <p:nvPicPr>
          <p:cNvPr id="16" name="Picture 15"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20220" y="3974846"/>
            <a:ext cx="762000" cy="241300"/>
          </a:xfrm>
          <a:prstGeom prst="rect">
            <a:avLst/>
          </a:prstGeom>
        </p:spPr>
      </p:pic>
      <p:pic>
        <p:nvPicPr>
          <p:cNvPr id="17" name="Picture 16"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820220" y="6376386"/>
            <a:ext cx="762000" cy="241300"/>
          </a:xfrm>
          <a:prstGeom prst="rect">
            <a:avLst/>
          </a:prstGeom>
        </p:spPr>
      </p:pic>
      <p:cxnSp>
        <p:nvCxnSpPr>
          <p:cNvPr id="19" name="Straight Connector 18"/>
          <p:cNvCxnSpPr/>
          <p:nvPr/>
        </p:nvCxnSpPr>
        <p:spPr bwMode="auto">
          <a:xfrm>
            <a:off x="1631431" y="3352050"/>
            <a:ext cx="0" cy="45556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a:off x="2079821" y="2431797"/>
            <a:ext cx="2505" cy="136760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a:off x="2578685" y="2192083"/>
            <a:ext cx="0" cy="161247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4" name="Straight Connector 23"/>
          <p:cNvCxnSpPr/>
          <p:nvPr/>
        </p:nvCxnSpPr>
        <p:spPr bwMode="auto">
          <a:xfrm>
            <a:off x="3062337" y="2084976"/>
            <a:ext cx="0" cy="171897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5" name="Straight Connector 24"/>
          <p:cNvCxnSpPr/>
          <p:nvPr/>
        </p:nvCxnSpPr>
        <p:spPr bwMode="auto">
          <a:xfrm>
            <a:off x="3556191" y="2018672"/>
            <a:ext cx="0" cy="178017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2" name="Straight Connector 31"/>
          <p:cNvCxnSpPr/>
          <p:nvPr/>
        </p:nvCxnSpPr>
        <p:spPr bwMode="auto">
          <a:xfrm>
            <a:off x="4047540" y="1982970"/>
            <a:ext cx="0" cy="18243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4" name="Straight Connector 33"/>
          <p:cNvCxnSpPr/>
          <p:nvPr/>
        </p:nvCxnSpPr>
        <p:spPr bwMode="auto">
          <a:xfrm flipH="1">
            <a:off x="1636075" y="2436898"/>
            <a:ext cx="438646" cy="923155"/>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7" name="Straight Connector 36"/>
          <p:cNvCxnSpPr/>
          <p:nvPr/>
        </p:nvCxnSpPr>
        <p:spPr bwMode="auto">
          <a:xfrm flipH="1">
            <a:off x="2079822" y="2186983"/>
            <a:ext cx="504953" cy="249915"/>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3" name="Straight Connector 42"/>
          <p:cNvCxnSpPr/>
          <p:nvPr/>
        </p:nvCxnSpPr>
        <p:spPr bwMode="auto">
          <a:xfrm flipH="1">
            <a:off x="2586383" y="2084976"/>
            <a:ext cx="477843" cy="102937"/>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5" name="Straight Connector 44"/>
          <p:cNvCxnSpPr/>
          <p:nvPr/>
        </p:nvCxnSpPr>
        <p:spPr bwMode="auto">
          <a:xfrm flipH="1">
            <a:off x="3059833" y="2023773"/>
            <a:ext cx="499146" cy="63062"/>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7" name="Straight Connector 46"/>
          <p:cNvCxnSpPr/>
          <p:nvPr/>
        </p:nvCxnSpPr>
        <p:spPr bwMode="auto">
          <a:xfrm flipH="1">
            <a:off x="3563888" y="1988071"/>
            <a:ext cx="484743" cy="33389"/>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50" name="TextBox 15"/>
          <p:cNvSpPr txBox="1">
            <a:spLocks noChangeArrowheads="1"/>
          </p:cNvSpPr>
          <p:nvPr/>
        </p:nvSpPr>
        <p:spPr bwMode="auto">
          <a:xfrm>
            <a:off x="2195736" y="2847994"/>
            <a:ext cx="1655762" cy="307777"/>
          </a:xfrm>
          <a:prstGeom prst="rect">
            <a:avLst/>
          </a:prstGeom>
          <a:solidFill>
            <a:schemeClr val="bg1"/>
          </a:solidFill>
          <a:ln>
            <a:noFill/>
          </a:ln>
          <a:extLst/>
        </p:spPr>
        <p:txBody>
          <a:bodyPr>
            <a:spAutoFit/>
          </a:bodyPr>
          <a:lstStyle/>
          <a:p>
            <a:r>
              <a:rPr lang="en-US" sz="1400" dirty="0" smtClean="0">
                <a:solidFill>
                  <a:schemeClr val="tx1"/>
                </a:solidFill>
                <a:latin typeface="Calibri" charset="0"/>
              </a:rPr>
              <a:t>P1 response surface</a:t>
            </a:r>
            <a:endParaRPr lang="en-US" sz="1400" dirty="0">
              <a:solidFill>
                <a:schemeClr val="tx1"/>
              </a:solidFill>
              <a:latin typeface="Calibri" charset="0"/>
            </a:endParaRPr>
          </a:p>
        </p:txBody>
      </p:sp>
      <p:pic>
        <p:nvPicPr>
          <p:cNvPr id="52" name="Picture 51"/>
          <p:cNvPicPr>
            <a:picLocks noChangeAspect="1"/>
          </p:cNvPicPr>
          <p:nvPr/>
        </p:nvPicPr>
        <p:blipFill>
          <a:blip r:embed="rId10"/>
          <a:stretch>
            <a:fillRect/>
          </a:stretch>
        </p:blipFill>
        <p:spPr>
          <a:xfrm>
            <a:off x="395536" y="2847994"/>
            <a:ext cx="990600" cy="990600"/>
          </a:xfrm>
          <a:prstGeom prst="rect">
            <a:avLst/>
          </a:prstGeom>
        </p:spPr>
      </p:pic>
      <p:pic>
        <p:nvPicPr>
          <p:cNvPr id="53" name="Picture 52"/>
          <p:cNvPicPr>
            <a:picLocks noChangeAspect="1"/>
          </p:cNvPicPr>
          <p:nvPr/>
        </p:nvPicPr>
        <p:blipFill>
          <a:blip r:embed="rId11"/>
          <a:stretch>
            <a:fillRect/>
          </a:stretch>
        </p:blipFill>
        <p:spPr>
          <a:xfrm>
            <a:off x="4211960" y="2847994"/>
            <a:ext cx="1003300" cy="990600"/>
          </a:xfrm>
          <a:prstGeom prst="rect">
            <a:avLst/>
          </a:prstGeom>
        </p:spPr>
      </p:pic>
    </p:spTree>
    <p:extLst>
      <p:ext uri="{BB962C8B-B14F-4D97-AF65-F5344CB8AC3E}">
        <p14:creationId xmlns:p14="http://schemas.microsoft.com/office/powerpoint/2010/main" val="317737961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bwMode="auto">
          <a:xfrm>
            <a:off x="323528" y="2132856"/>
            <a:ext cx="7056784" cy="2808312"/>
          </a:xfrm>
          <a:prstGeom prst="rect">
            <a:avLst/>
          </a:prstGeom>
          <a:solidFill>
            <a:schemeClr val="bg1"/>
          </a:solidFill>
          <a:ln w="9525" cap="flat" cmpd="sng" algn="ctr">
            <a:solidFill>
              <a:schemeClr val="tx1"/>
            </a:solidFill>
            <a:prstDash val="solid"/>
            <a:round/>
            <a:headEnd type="none" w="med" len="med"/>
            <a:tailEnd type="none" w="med" len="med"/>
          </a:ln>
          <a:effectLst>
            <a:outerShdw blurRad="165100" dist="127000" dir="2700000" algn="tl" rotWithShape="0">
              <a:srgbClr val="000000">
                <a:alpha val="43000"/>
              </a:srgbClr>
            </a:outerShdw>
          </a:effectLst>
        </p:spPr>
        <p:txBody>
          <a:bodyPr/>
          <a:lstStyle/>
          <a:p>
            <a:pPr>
              <a:defRPr/>
            </a:pPr>
            <a:endParaRPr lang="en-US">
              <a:cs typeface="DejaVu Sans" charset="0"/>
            </a:endParaRPr>
          </a:p>
        </p:txBody>
      </p:sp>
      <p:sp>
        <p:nvSpPr>
          <p:cNvPr id="4" name="Text Placeholder 3"/>
          <p:cNvSpPr>
            <a:spLocks noGrp="1"/>
          </p:cNvSpPr>
          <p:nvPr>
            <p:ph type="body" sz="quarter" idx="10"/>
          </p:nvPr>
        </p:nvSpPr>
        <p:spPr/>
        <p:txBody>
          <a:bodyPr/>
          <a:lstStyle/>
          <a:p>
            <a:r>
              <a:rPr lang="en-US" dirty="0" smtClean="0"/>
              <a:t>Interpolate the state variables instead!</a:t>
            </a:r>
          </a:p>
          <a:p>
            <a:pPr lvl="1"/>
            <a:r>
              <a:rPr lang="en-US" dirty="0" smtClean="0"/>
              <a:t>For any applied macroscopic field, and any elastic contrast</a:t>
            </a:r>
          </a:p>
          <a:p>
            <a:pPr lvl="2"/>
            <a:endParaRPr lang="en-US" dirty="0"/>
          </a:p>
          <a:p>
            <a:pPr lvl="1"/>
            <a:endParaRPr lang="en-US" dirty="0" smtClean="0"/>
          </a:p>
          <a:p>
            <a:pPr lvl="1"/>
            <a:endParaRPr lang="en-US" dirty="0"/>
          </a:p>
          <a:p>
            <a:pPr lvl="1"/>
            <a:endParaRPr lang="en-US" dirty="0" smtClean="0"/>
          </a:p>
          <a:p>
            <a:pPr lvl="1"/>
            <a:endParaRPr lang="en-US" dirty="0"/>
          </a:p>
          <a:p>
            <a:pPr lvl="1"/>
            <a:endParaRPr lang="en-US" dirty="0" smtClean="0"/>
          </a:p>
          <a:p>
            <a:pPr lvl="1"/>
            <a:endParaRPr lang="en-US" dirty="0"/>
          </a:p>
          <a:p>
            <a:pPr marL="180000" lvl="1" indent="0">
              <a:buNone/>
            </a:pPr>
            <a:r>
              <a:rPr lang="en-US" dirty="0"/>
              <a:t/>
            </a:r>
            <a:br>
              <a:rPr lang="en-US" dirty="0"/>
            </a:br>
            <a:endParaRPr lang="en-US" dirty="0"/>
          </a:p>
          <a:p>
            <a:pPr lvl="3"/>
            <a:r>
              <a:rPr lang="en-US" dirty="0" smtClean="0"/>
              <a:t>Often, state variables belong to a low-dimensional vector space</a:t>
            </a:r>
          </a:p>
          <a:p>
            <a:pPr lvl="3"/>
            <a:r>
              <a:rPr lang="en-US" dirty="0" smtClean="0"/>
              <a:t>(Sub-) optimal surrogates can be constructed</a:t>
            </a:r>
          </a:p>
          <a:p>
            <a:pPr lvl="1"/>
            <a:r>
              <a:rPr lang="en-US" b="1" dirty="0" smtClean="0"/>
              <a:t>Then, post-process the quantities of interest</a:t>
            </a:r>
          </a:p>
          <a:p>
            <a:endParaRPr lang="en-US" dirty="0" smtClean="0"/>
          </a:p>
        </p:txBody>
      </p:sp>
      <p:sp>
        <p:nvSpPr>
          <p:cNvPr id="3" name="Title 2"/>
          <p:cNvSpPr>
            <a:spLocks noGrp="1"/>
          </p:cNvSpPr>
          <p:nvPr>
            <p:ph type="title"/>
          </p:nvPr>
        </p:nvSpPr>
        <p:spPr/>
        <p:txBody>
          <a:bodyPr/>
          <a:lstStyle/>
          <a:p>
            <a:r>
              <a:rPr lang="en-US" dirty="0" smtClean="0"/>
              <a:t>Virtual charts</a:t>
            </a:r>
            <a:endParaRPr lang="en-US" dirty="0"/>
          </a:p>
        </p:txBody>
      </p:sp>
      <p:pic>
        <p:nvPicPr>
          <p:cNvPr id="10" name="Picture 9"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8056" y="2780928"/>
            <a:ext cx="330200" cy="177800"/>
          </a:xfrm>
          <a:prstGeom prst="rect">
            <a:avLst/>
          </a:prstGeom>
        </p:spPr>
      </p:pic>
      <p:pic>
        <p:nvPicPr>
          <p:cNvPr id="11" name="Picture 10"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2432" y="2780928"/>
            <a:ext cx="330200" cy="177800"/>
          </a:xfrm>
          <a:prstGeom prst="rect">
            <a:avLst/>
          </a:prstGeom>
        </p:spPr>
      </p:pic>
      <p:pic>
        <p:nvPicPr>
          <p:cNvPr id="12" name="Picture 11"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1811" y="2780928"/>
            <a:ext cx="330200" cy="177800"/>
          </a:xfrm>
          <a:prstGeom prst="rect">
            <a:avLst/>
          </a:prstGeom>
        </p:spPr>
      </p:pic>
      <p:pic>
        <p:nvPicPr>
          <p:cNvPr id="15" name="Picture 14"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2408" y="4127996"/>
            <a:ext cx="431800" cy="165100"/>
          </a:xfrm>
          <a:prstGeom prst="rect">
            <a:avLst/>
          </a:prstGeom>
        </p:spPr>
      </p:pic>
      <p:pic>
        <p:nvPicPr>
          <p:cNvPr id="16" name="Picture 15"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130" y="2780928"/>
            <a:ext cx="165100" cy="165100"/>
          </a:xfrm>
          <a:prstGeom prst="rect">
            <a:avLst/>
          </a:prstGeom>
        </p:spPr>
      </p:pic>
      <p:pic>
        <p:nvPicPr>
          <p:cNvPr id="17" name="Picture 16"/>
          <p:cNvPicPr>
            <a:picLocks noChangeAspect="1"/>
          </p:cNvPicPr>
          <p:nvPr/>
        </p:nvPicPr>
        <p:blipFill>
          <a:blip r:embed="rId7"/>
          <a:stretch>
            <a:fillRect/>
          </a:stretch>
        </p:blipFill>
        <p:spPr>
          <a:xfrm>
            <a:off x="2102272" y="2361708"/>
            <a:ext cx="1092200" cy="990600"/>
          </a:xfrm>
          <a:prstGeom prst="rect">
            <a:avLst/>
          </a:prstGeom>
        </p:spPr>
      </p:pic>
      <p:pic>
        <p:nvPicPr>
          <p:cNvPr id="18" name="Picture 17"/>
          <p:cNvPicPr>
            <a:picLocks noChangeAspect="1"/>
          </p:cNvPicPr>
          <p:nvPr/>
        </p:nvPicPr>
        <p:blipFill>
          <a:blip r:embed="rId8"/>
          <a:stretch>
            <a:fillRect/>
          </a:stretch>
        </p:blipFill>
        <p:spPr>
          <a:xfrm>
            <a:off x="3995936" y="2276872"/>
            <a:ext cx="990600" cy="1092200"/>
          </a:xfrm>
          <a:prstGeom prst="rect">
            <a:avLst/>
          </a:prstGeom>
        </p:spPr>
      </p:pic>
      <p:pic>
        <p:nvPicPr>
          <p:cNvPr id="19" name="Picture 18"/>
          <p:cNvPicPr>
            <a:picLocks noChangeAspect="1"/>
          </p:cNvPicPr>
          <p:nvPr/>
        </p:nvPicPr>
        <p:blipFill>
          <a:blip r:embed="rId9"/>
          <a:stretch>
            <a:fillRect/>
          </a:stretch>
        </p:blipFill>
        <p:spPr>
          <a:xfrm>
            <a:off x="5833859" y="2276872"/>
            <a:ext cx="1092200" cy="1092200"/>
          </a:xfrm>
          <a:prstGeom prst="rect">
            <a:avLst/>
          </a:prstGeom>
        </p:spPr>
      </p:pic>
      <p:pic>
        <p:nvPicPr>
          <p:cNvPr id="20" name="Picture 19"/>
          <p:cNvPicPr>
            <a:picLocks noChangeAspect="1"/>
          </p:cNvPicPr>
          <p:nvPr/>
        </p:nvPicPr>
        <p:blipFill>
          <a:blip r:embed="rId10"/>
          <a:stretch>
            <a:fillRect/>
          </a:stretch>
        </p:blipFill>
        <p:spPr>
          <a:xfrm>
            <a:off x="2483768" y="3717032"/>
            <a:ext cx="977900" cy="990600"/>
          </a:xfrm>
          <a:prstGeom prst="rect">
            <a:avLst/>
          </a:prstGeom>
        </p:spPr>
      </p:pic>
      <p:pic>
        <p:nvPicPr>
          <p:cNvPr id="21" name="Picture 20"/>
          <p:cNvPicPr>
            <a:picLocks noChangeAspect="1"/>
          </p:cNvPicPr>
          <p:nvPr/>
        </p:nvPicPr>
        <p:blipFill>
          <a:blip r:embed="rId11"/>
          <a:stretch>
            <a:fillRect/>
          </a:stretch>
        </p:blipFill>
        <p:spPr>
          <a:xfrm>
            <a:off x="4733528" y="3717032"/>
            <a:ext cx="990600" cy="1003300"/>
          </a:xfrm>
          <a:prstGeom prst="rect">
            <a:avLst/>
          </a:prstGeom>
        </p:spPr>
      </p:pic>
      <p:pic>
        <p:nvPicPr>
          <p:cNvPr id="22" name="Picture 21"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24274" y="2780928"/>
            <a:ext cx="165100" cy="165100"/>
          </a:xfrm>
          <a:prstGeom prst="rect">
            <a:avLst/>
          </a:prstGeom>
        </p:spPr>
      </p:pic>
      <p:sp>
        <p:nvSpPr>
          <p:cNvPr id="25" name="TextBox 15"/>
          <p:cNvSpPr txBox="1">
            <a:spLocks noChangeArrowheads="1"/>
          </p:cNvSpPr>
          <p:nvPr/>
        </p:nvSpPr>
        <p:spPr bwMode="auto">
          <a:xfrm>
            <a:off x="7632848" y="2564904"/>
            <a:ext cx="1152128" cy="646331"/>
          </a:xfrm>
          <a:prstGeom prst="rect">
            <a:avLst/>
          </a:prstGeom>
          <a:noFill/>
          <a:ln>
            <a:noFill/>
          </a:ln>
          <a:extLst/>
        </p:spPr>
        <p:txBody>
          <a:bodyPr wrap="square">
            <a:spAutoFit/>
          </a:bodyPr>
          <a:lstStyle/>
          <a:p>
            <a:r>
              <a:rPr lang="en-US" sz="1800" dirty="0" smtClean="0">
                <a:solidFill>
                  <a:schemeClr val="tx1"/>
                </a:solidFill>
                <a:latin typeface="Calibri" charset="0"/>
              </a:rPr>
              <a:t>“Macro field”</a:t>
            </a:r>
            <a:endParaRPr lang="en-US" sz="1800" dirty="0">
              <a:solidFill>
                <a:schemeClr val="tx1"/>
              </a:solidFill>
              <a:latin typeface="Calibri" charset="0"/>
            </a:endParaRPr>
          </a:p>
        </p:txBody>
      </p:sp>
      <p:sp>
        <p:nvSpPr>
          <p:cNvPr id="26" name="TextBox 15"/>
          <p:cNvSpPr txBox="1">
            <a:spLocks noChangeArrowheads="1"/>
          </p:cNvSpPr>
          <p:nvPr/>
        </p:nvSpPr>
        <p:spPr bwMode="auto">
          <a:xfrm>
            <a:off x="7632848" y="3861048"/>
            <a:ext cx="1331640" cy="646331"/>
          </a:xfrm>
          <a:prstGeom prst="rect">
            <a:avLst/>
          </a:prstGeom>
          <a:noFill/>
          <a:ln>
            <a:noFill/>
          </a:ln>
          <a:extLst/>
        </p:spPr>
        <p:txBody>
          <a:bodyPr wrap="square">
            <a:spAutoFit/>
          </a:bodyPr>
          <a:lstStyle/>
          <a:p>
            <a:r>
              <a:rPr lang="en-US" sz="1800" dirty="0" smtClean="0">
                <a:solidFill>
                  <a:schemeClr val="tx1"/>
                </a:solidFill>
                <a:latin typeface="Calibri" charset="0"/>
              </a:rPr>
              <a:t>“Micro fluctuation”</a:t>
            </a:r>
            <a:endParaRPr lang="en-US" sz="1800" dirty="0">
              <a:solidFill>
                <a:schemeClr val="tx1"/>
              </a:solidFill>
              <a:latin typeface="Calibri" charset="0"/>
            </a:endParaRPr>
          </a:p>
        </p:txBody>
      </p:sp>
      <p:pic>
        <p:nvPicPr>
          <p:cNvPr id="31" name="Picture 30" descr="latex-image-1.pdf"/>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35896" y="4077072"/>
            <a:ext cx="939800" cy="241300"/>
          </a:xfrm>
          <a:prstGeom prst="rect">
            <a:avLst/>
          </a:prstGeom>
        </p:spPr>
      </p:pic>
      <p:pic>
        <p:nvPicPr>
          <p:cNvPr id="32" name="Picture 31" descr="latex-image-1.pdf"/>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3648" y="4077072"/>
            <a:ext cx="939800" cy="241300"/>
          </a:xfrm>
          <a:prstGeom prst="rect">
            <a:avLst/>
          </a:prstGeom>
        </p:spPr>
      </p:pic>
      <p:pic>
        <p:nvPicPr>
          <p:cNvPr id="34" name="Picture 33" descr="latex-image-1.pdf"/>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11339" y="2727223"/>
            <a:ext cx="901700" cy="266700"/>
          </a:xfrm>
          <a:prstGeom prst="rect">
            <a:avLst/>
          </a:prstGeom>
        </p:spPr>
      </p:pic>
    </p:spTree>
    <p:extLst>
      <p:ext uri="{BB962C8B-B14F-4D97-AF65-F5344CB8AC3E}">
        <p14:creationId xmlns:p14="http://schemas.microsoft.com/office/powerpoint/2010/main" val="157858973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580112" y="1281154"/>
            <a:ext cx="3143450" cy="4020054"/>
          </a:xfrm>
          <a:prstGeom prst="rect">
            <a:avLst/>
          </a:prstGeom>
        </p:spPr>
      </p:pic>
      <p:sp>
        <p:nvSpPr>
          <p:cNvPr id="11" name="Rectangle 10"/>
          <p:cNvSpPr/>
          <p:nvPr/>
        </p:nvSpPr>
        <p:spPr bwMode="auto">
          <a:xfrm>
            <a:off x="323528" y="5445224"/>
            <a:ext cx="5184576" cy="936104"/>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
        <p:nvSpPr>
          <p:cNvPr id="4" name="Text Placeholder 3"/>
          <p:cNvSpPr>
            <a:spLocks noGrp="1"/>
          </p:cNvSpPr>
          <p:nvPr>
            <p:ph type="body" sz="quarter" idx="10"/>
          </p:nvPr>
        </p:nvSpPr>
        <p:spPr/>
        <p:txBody>
          <a:bodyPr/>
          <a:lstStyle/>
          <a:p>
            <a:r>
              <a:rPr lang="en-US" dirty="0" smtClean="0"/>
              <a:t>Reformulation of </a:t>
            </a:r>
            <a:r>
              <a:rPr lang="en-US" dirty="0" err="1" smtClean="0"/>
              <a:t>parametrised</a:t>
            </a:r>
            <a:r>
              <a:rPr lang="en-US" dirty="0" smtClean="0"/>
              <a:t/>
            </a:r>
            <a:br>
              <a:rPr lang="en-US" dirty="0" smtClean="0"/>
            </a:br>
            <a:r>
              <a:rPr lang="en-US" dirty="0" smtClean="0"/>
              <a:t>problem, 4 parameters</a:t>
            </a:r>
          </a:p>
          <a:p>
            <a:endParaRPr lang="en-US" dirty="0"/>
          </a:p>
          <a:p>
            <a:pPr lvl="1"/>
            <a:r>
              <a:rPr lang="en-US" dirty="0" smtClean="0"/>
              <a:t>Elastic contrast</a:t>
            </a:r>
          </a:p>
          <a:p>
            <a:pPr lvl="1"/>
            <a:endParaRPr lang="en-US" dirty="0"/>
          </a:p>
          <a:p>
            <a:pPr lvl="1"/>
            <a:r>
              <a:rPr lang="en-US" dirty="0" err="1" smtClean="0"/>
              <a:t>Dirichlet</a:t>
            </a:r>
            <a:r>
              <a:rPr lang="en-US" dirty="0" smtClean="0"/>
              <a:t> BC:</a:t>
            </a:r>
          </a:p>
          <a:p>
            <a:pPr lvl="1"/>
            <a:endParaRPr lang="en-US" dirty="0"/>
          </a:p>
          <a:p>
            <a:pPr lvl="1"/>
            <a:endParaRPr lang="en-US" dirty="0" smtClean="0"/>
          </a:p>
          <a:p>
            <a:pPr lvl="1"/>
            <a:endParaRPr lang="en-US" dirty="0"/>
          </a:p>
          <a:p>
            <a:pPr marL="180000" lvl="1" indent="0">
              <a:buNone/>
            </a:pPr>
            <a:endParaRPr lang="en-US" dirty="0" smtClean="0"/>
          </a:p>
          <a:p>
            <a:pPr lvl="1"/>
            <a:r>
              <a:rPr lang="en-US" dirty="0" smtClean="0"/>
              <a:t>Outputs:</a:t>
            </a:r>
            <a:endParaRPr lang="en-US" dirty="0"/>
          </a:p>
        </p:txBody>
      </p:sp>
      <p:sp>
        <p:nvSpPr>
          <p:cNvPr id="3" name="Title 2"/>
          <p:cNvSpPr>
            <a:spLocks noGrp="1"/>
          </p:cNvSpPr>
          <p:nvPr>
            <p:ph type="title"/>
          </p:nvPr>
        </p:nvSpPr>
        <p:spPr/>
        <p:txBody>
          <a:bodyPr/>
          <a:lstStyle/>
          <a:p>
            <a:r>
              <a:rPr lang="en-US" dirty="0" smtClean="0"/>
              <a:t>Virtual charts</a:t>
            </a:r>
            <a:endParaRPr lang="en-US" dirty="0"/>
          </a:p>
        </p:txBody>
      </p:sp>
      <p:pic>
        <p:nvPicPr>
          <p:cNvPr id="6" name="Picture 5"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19784" y="3204588"/>
            <a:ext cx="2108200" cy="355600"/>
          </a:xfrm>
          <a:prstGeom prst="rect">
            <a:avLst/>
          </a:prstGeom>
        </p:spPr>
      </p:pic>
      <p:pic>
        <p:nvPicPr>
          <p:cNvPr id="7" name="Picture 6"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45050" y="3717032"/>
            <a:ext cx="2273300" cy="965200"/>
          </a:xfrm>
          <a:prstGeom prst="rect">
            <a:avLst/>
          </a:prstGeom>
        </p:spPr>
      </p:pic>
      <p:pic>
        <p:nvPicPr>
          <p:cNvPr id="8" name="Picture 7"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7624" y="1984772"/>
            <a:ext cx="2159000" cy="292100"/>
          </a:xfrm>
          <a:prstGeom prst="rect">
            <a:avLst/>
          </a:prstGeom>
        </p:spPr>
      </p:pic>
      <p:pic>
        <p:nvPicPr>
          <p:cNvPr id="9" name="Picture 8"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55776" y="2492896"/>
            <a:ext cx="215900" cy="165100"/>
          </a:xfrm>
          <a:prstGeom prst="rect">
            <a:avLst/>
          </a:prstGeom>
        </p:spPr>
      </p:pic>
      <p:pic>
        <p:nvPicPr>
          <p:cNvPr id="10" name="Picture 9"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7584" y="5517232"/>
            <a:ext cx="4864100" cy="558800"/>
          </a:xfrm>
          <a:prstGeom prst="rect">
            <a:avLst/>
          </a:prstGeom>
        </p:spPr>
      </p:pic>
      <p:sp>
        <p:nvSpPr>
          <p:cNvPr id="12" name="TextBox 15"/>
          <p:cNvSpPr txBox="1">
            <a:spLocks noChangeArrowheads="1"/>
          </p:cNvSpPr>
          <p:nvPr/>
        </p:nvSpPr>
        <p:spPr bwMode="auto">
          <a:xfrm>
            <a:off x="1403648" y="4005064"/>
            <a:ext cx="1152128" cy="369332"/>
          </a:xfrm>
          <a:prstGeom prst="rect">
            <a:avLst/>
          </a:prstGeom>
          <a:noFill/>
          <a:ln>
            <a:noFill/>
          </a:ln>
          <a:extLst/>
        </p:spPr>
        <p:txBody>
          <a:bodyPr wrap="square">
            <a:spAutoFit/>
          </a:bodyPr>
          <a:lstStyle/>
          <a:p>
            <a:r>
              <a:rPr lang="en-US" sz="1800" dirty="0" smtClean="0">
                <a:solidFill>
                  <a:schemeClr val="tx1"/>
                </a:solidFill>
                <a:latin typeface="Calibri" charset="0"/>
              </a:rPr>
              <a:t>where:</a:t>
            </a:r>
            <a:endParaRPr lang="en-US" sz="1800" dirty="0">
              <a:solidFill>
                <a:schemeClr val="tx1"/>
              </a:solidFill>
              <a:latin typeface="Calibri" charset="0"/>
            </a:endParaRPr>
          </a:p>
        </p:txBody>
      </p:sp>
    </p:spTree>
    <p:extLst>
      <p:ext uri="{BB962C8B-B14F-4D97-AF65-F5344CB8AC3E}">
        <p14:creationId xmlns:p14="http://schemas.microsoft.com/office/powerpoint/2010/main" val="294837767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Separation of variables</a:t>
            </a:r>
          </a:p>
          <a:p>
            <a:endParaRPr lang="en-US" dirty="0"/>
          </a:p>
          <a:p>
            <a:endParaRPr lang="en-US" dirty="0" smtClean="0"/>
          </a:p>
          <a:p>
            <a:r>
              <a:rPr lang="en-US" dirty="0" smtClean="0"/>
              <a:t>Optimal decomposition: POD</a:t>
            </a:r>
          </a:p>
          <a:p>
            <a:endParaRPr lang="en-US" dirty="0"/>
          </a:p>
          <a:p>
            <a:pPr marL="432000" lvl="2" indent="0">
              <a:buNone/>
            </a:pPr>
            <a:endParaRPr lang="en-US" dirty="0"/>
          </a:p>
          <a:p>
            <a:pPr lvl="2"/>
            <a:r>
              <a:rPr lang="en-US" dirty="0" smtClean="0"/>
              <a:t>Not computable in practice (requires FE solution to be known)</a:t>
            </a:r>
          </a:p>
          <a:p>
            <a:pPr lvl="3"/>
            <a:r>
              <a:rPr lang="en-US" dirty="0" err="1" smtClean="0"/>
              <a:t>Galerkin</a:t>
            </a:r>
            <a:r>
              <a:rPr lang="en-US" dirty="0"/>
              <a:t> </a:t>
            </a:r>
            <a:r>
              <a:rPr lang="en-US" dirty="0" smtClean="0"/>
              <a:t>Empirical POD</a:t>
            </a:r>
          </a:p>
          <a:p>
            <a:pPr lvl="3"/>
            <a:r>
              <a:rPr lang="en-US" dirty="0" smtClean="0"/>
              <a:t>Reduced Basis method</a:t>
            </a:r>
          </a:p>
          <a:p>
            <a:pPr lvl="3"/>
            <a:r>
              <a:rPr lang="en-US" dirty="0" smtClean="0"/>
              <a:t>PGD</a:t>
            </a:r>
          </a:p>
          <a:p>
            <a:pPr lvl="2"/>
            <a:r>
              <a:rPr lang="en-US" dirty="0" smtClean="0"/>
              <a:t>Not optimal in the sense of the quantity of interest</a:t>
            </a:r>
          </a:p>
          <a:p>
            <a:pPr lvl="3"/>
            <a:r>
              <a:rPr lang="en-US" dirty="0" smtClean="0"/>
              <a:t>“Goal-oriented” reduced basis</a:t>
            </a:r>
          </a:p>
        </p:txBody>
      </p:sp>
      <p:sp>
        <p:nvSpPr>
          <p:cNvPr id="3" name="Title 2"/>
          <p:cNvSpPr>
            <a:spLocks noGrp="1"/>
          </p:cNvSpPr>
          <p:nvPr>
            <p:ph type="title"/>
          </p:nvPr>
        </p:nvSpPr>
        <p:spPr/>
        <p:txBody>
          <a:bodyPr/>
          <a:lstStyle/>
          <a:p>
            <a:r>
              <a:rPr lang="en-US" dirty="0" smtClean="0"/>
              <a:t>Virtual charts</a:t>
            </a:r>
            <a:endParaRPr lang="en-US" dirty="0"/>
          </a:p>
        </p:txBody>
      </p:sp>
      <p:pic>
        <p:nvPicPr>
          <p:cNvPr id="2" name="Picture 1"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1616472"/>
            <a:ext cx="4025900" cy="660400"/>
          </a:xfrm>
          <a:prstGeom prst="rect">
            <a:avLst/>
          </a:prstGeom>
        </p:spPr>
      </p:pic>
      <p:pic>
        <p:nvPicPr>
          <p:cNvPr id="5" name="Picture 4"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2924944"/>
            <a:ext cx="5626100" cy="558800"/>
          </a:xfrm>
          <a:prstGeom prst="rect">
            <a:avLst/>
          </a:prstGeom>
        </p:spPr>
      </p:pic>
    </p:spTree>
    <p:extLst>
      <p:ext uri="{BB962C8B-B14F-4D97-AF65-F5344CB8AC3E}">
        <p14:creationId xmlns:p14="http://schemas.microsoft.com/office/powerpoint/2010/main" val="2846801912"/>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Suboptimal surrogate in two steps:</a:t>
            </a:r>
          </a:p>
          <a:p>
            <a:pPr lvl="1"/>
            <a:endParaRPr lang="en-US" dirty="0"/>
          </a:p>
          <a:p>
            <a:pPr lvl="1"/>
            <a:r>
              <a:rPr lang="en-US" b="1" dirty="0" smtClean="0"/>
              <a:t>Empirical POD “offline”</a:t>
            </a:r>
            <a:r>
              <a:rPr lang="en-US" dirty="0" smtClean="0"/>
              <a:t>:</a:t>
            </a:r>
          </a:p>
          <a:p>
            <a:pPr lvl="2"/>
            <a:r>
              <a:rPr lang="en-US" dirty="0" smtClean="0"/>
              <a:t>Compute sampling (Snapshot):</a:t>
            </a:r>
            <a:endParaRPr lang="en-US" dirty="0"/>
          </a:p>
          <a:p>
            <a:pPr lvl="2"/>
            <a:endParaRPr lang="en-US" dirty="0" smtClean="0"/>
          </a:p>
          <a:p>
            <a:pPr lvl="2"/>
            <a:r>
              <a:rPr lang="en-US" dirty="0" smtClean="0"/>
              <a:t>Spectral analysis (SVD)</a:t>
            </a:r>
          </a:p>
          <a:p>
            <a:pPr lvl="2"/>
            <a:endParaRPr lang="en-US" dirty="0"/>
          </a:p>
          <a:p>
            <a:pPr lvl="2"/>
            <a:endParaRPr lang="en-US" dirty="0" smtClean="0"/>
          </a:p>
          <a:p>
            <a:pPr lvl="2"/>
            <a:endParaRPr lang="en-US" dirty="0"/>
          </a:p>
          <a:p>
            <a:pPr marL="432000" lvl="2" indent="0">
              <a:buNone/>
            </a:pPr>
            <a:endParaRPr lang="en-US" dirty="0" smtClean="0"/>
          </a:p>
          <a:p>
            <a:pPr lvl="1"/>
            <a:r>
              <a:rPr lang="en-US" b="1" dirty="0" smtClean="0"/>
              <a:t>“Online” optimal coordinates</a:t>
            </a:r>
            <a:r>
              <a:rPr lang="en-US" dirty="0" smtClean="0"/>
              <a:t> by </a:t>
            </a:r>
            <a:r>
              <a:rPr lang="en-US" dirty="0" err="1" smtClean="0"/>
              <a:t>Galerkin</a:t>
            </a:r>
            <a:endParaRPr lang="en-US" dirty="0" smtClean="0"/>
          </a:p>
          <a:p>
            <a:pPr lvl="1"/>
            <a:endParaRPr lang="en-US" dirty="0"/>
          </a:p>
          <a:p>
            <a:pPr lvl="1"/>
            <a:endParaRPr lang="en-US" dirty="0" smtClean="0"/>
          </a:p>
          <a:p>
            <a:pPr lvl="1"/>
            <a:endParaRPr lang="en-US" dirty="0"/>
          </a:p>
          <a:p>
            <a:pPr lvl="1"/>
            <a:endParaRPr lang="en-US" dirty="0" smtClean="0"/>
          </a:p>
          <a:p>
            <a:pPr lvl="1"/>
            <a:endParaRPr lang="en-US" dirty="0" smtClean="0"/>
          </a:p>
          <a:p>
            <a:endParaRPr lang="en-US" dirty="0"/>
          </a:p>
        </p:txBody>
      </p:sp>
      <p:sp>
        <p:nvSpPr>
          <p:cNvPr id="3" name="Title 2"/>
          <p:cNvSpPr>
            <a:spLocks noGrp="1"/>
          </p:cNvSpPr>
          <p:nvPr>
            <p:ph type="title"/>
          </p:nvPr>
        </p:nvSpPr>
        <p:spPr/>
        <p:txBody>
          <a:bodyPr/>
          <a:lstStyle/>
          <a:p>
            <a:r>
              <a:rPr lang="en-US" dirty="0" err="1" smtClean="0"/>
              <a:t>Galerkin</a:t>
            </a:r>
            <a:r>
              <a:rPr lang="en-US" dirty="0" smtClean="0"/>
              <a:t>-POD with </a:t>
            </a:r>
            <a:r>
              <a:rPr lang="en-US" dirty="0" err="1" smtClean="0"/>
              <a:t>QRandom</a:t>
            </a:r>
            <a:r>
              <a:rPr lang="en-US" dirty="0" smtClean="0"/>
              <a:t> sampling</a:t>
            </a:r>
            <a:endParaRPr lang="en-US" dirty="0"/>
          </a:p>
        </p:txBody>
      </p:sp>
      <p:pic>
        <p:nvPicPr>
          <p:cNvPr id="5" name="Picture 4"/>
          <p:cNvPicPr>
            <a:picLocks noChangeAspect="1"/>
          </p:cNvPicPr>
          <p:nvPr/>
        </p:nvPicPr>
        <p:blipFill>
          <a:blip r:embed="rId2"/>
          <a:stretch>
            <a:fillRect/>
          </a:stretch>
        </p:blipFill>
        <p:spPr>
          <a:xfrm>
            <a:off x="5724128" y="1556792"/>
            <a:ext cx="3168352" cy="4233344"/>
          </a:xfrm>
          <a:prstGeom prst="rect">
            <a:avLst/>
          </a:prstGeom>
        </p:spPr>
      </p:pic>
      <p:pic>
        <p:nvPicPr>
          <p:cNvPr id="7" name="Picture 6"/>
          <p:cNvPicPr>
            <a:picLocks noChangeAspect="1"/>
          </p:cNvPicPr>
          <p:nvPr/>
        </p:nvPicPr>
        <p:blipFill>
          <a:blip r:embed="rId3"/>
          <a:stretch>
            <a:fillRect/>
          </a:stretch>
        </p:blipFill>
        <p:spPr>
          <a:xfrm>
            <a:off x="899592" y="5445224"/>
            <a:ext cx="4392488" cy="474138"/>
          </a:xfrm>
          <a:prstGeom prst="rect">
            <a:avLst/>
          </a:prstGeom>
        </p:spPr>
      </p:pic>
      <p:pic>
        <p:nvPicPr>
          <p:cNvPr id="8" name="Picture 7"/>
          <p:cNvPicPr>
            <a:picLocks noChangeAspect="1"/>
          </p:cNvPicPr>
          <p:nvPr/>
        </p:nvPicPr>
        <p:blipFill>
          <a:blip r:embed="rId4"/>
          <a:stretch>
            <a:fillRect/>
          </a:stretch>
        </p:blipFill>
        <p:spPr>
          <a:xfrm>
            <a:off x="1115616" y="2780928"/>
            <a:ext cx="3456384" cy="259229"/>
          </a:xfrm>
          <a:prstGeom prst="rect">
            <a:avLst/>
          </a:prstGeom>
        </p:spPr>
      </p:pic>
      <p:pic>
        <p:nvPicPr>
          <p:cNvPr id="9" name="Picture 8"/>
          <p:cNvPicPr>
            <a:picLocks noChangeAspect="1"/>
          </p:cNvPicPr>
          <p:nvPr/>
        </p:nvPicPr>
        <p:blipFill>
          <a:blip r:embed="rId5"/>
          <a:stretch>
            <a:fillRect/>
          </a:stretch>
        </p:blipFill>
        <p:spPr>
          <a:xfrm>
            <a:off x="1096278" y="3569196"/>
            <a:ext cx="4411826" cy="1083940"/>
          </a:xfrm>
          <a:prstGeom prst="rect">
            <a:avLst/>
          </a:prstGeom>
        </p:spPr>
      </p:pic>
    </p:spTree>
    <p:extLst>
      <p:ext uri="{BB962C8B-B14F-4D97-AF65-F5344CB8AC3E}">
        <p14:creationId xmlns:p14="http://schemas.microsoft.com/office/powerpoint/2010/main" val="2704288524"/>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Key issue 1: Empirical POD</a:t>
            </a:r>
          </a:p>
          <a:p>
            <a:pPr lvl="1"/>
            <a:r>
              <a:rPr lang="en-US" dirty="0" smtClean="0"/>
              <a:t>Hierarchical sampling too expensive (curse of dimensionality)</a:t>
            </a:r>
          </a:p>
          <a:p>
            <a:pPr lvl="3"/>
            <a:r>
              <a:rPr lang="en-US" dirty="0" smtClean="0"/>
              <a:t>Quasi-random sampling</a:t>
            </a:r>
            <a:endParaRPr lang="en-US" dirty="0"/>
          </a:p>
        </p:txBody>
      </p:sp>
      <p:sp>
        <p:nvSpPr>
          <p:cNvPr id="3" name="Title 2"/>
          <p:cNvSpPr>
            <a:spLocks noGrp="1"/>
          </p:cNvSpPr>
          <p:nvPr>
            <p:ph type="title"/>
          </p:nvPr>
        </p:nvSpPr>
        <p:spPr/>
        <p:txBody>
          <a:bodyPr/>
          <a:lstStyle/>
          <a:p>
            <a:endParaRPr lang="en-US"/>
          </a:p>
        </p:txBody>
      </p:sp>
      <p:pic>
        <p:nvPicPr>
          <p:cNvPr id="6" name="Picture 5" descr="untitled8.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2996952"/>
            <a:ext cx="3567586" cy="2683653"/>
          </a:xfrm>
          <a:prstGeom prst="rect">
            <a:avLst/>
          </a:prstGeom>
        </p:spPr>
      </p:pic>
      <p:pic>
        <p:nvPicPr>
          <p:cNvPr id="7" name="Picture 6" descr="untitled9.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2996952"/>
            <a:ext cx="3567586" cy="2683653"/>
          </a:xfrm>
          <a:prstGeom prst="rect">
            <a:avLst/>
          </a:prstGeom>
        </p:spPr>
      </p:pic>
      <p:pic>
        <p:nvPicPr>
          <p:cNvPr id="9" name="Picture 8"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0272" y="5445224"/>
            <a:ext cx="215900" cy="165100"/>
          </a:xfrm>
          <a:prstGeom prst="rect">
            <a:avLst/>
          </a:prstGeom>
        </p:spPr>
      </p:pic>
      <p:pic>
        <p:nvPicPr>
          <p:cNvPr id="10" name="Picture 9"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9043" y="4053787"/>
            <a:ext cx="215900" cy="165100"/>
          </a:xfrm>
          <a:prstGeom prst="rect">
            <a:avLst/>
          </a:prstGeom>
        </p:spPr>
      </p:pic>
      <p:pic>
        <p:nvPicPr>
          <p:cNvPr id="11" name="Picture 10"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86786" y="5246761"/>
            <a:ext cx="228600" cy="165100"/>
          </a:xfrm>
          <a:prstGeom prst="rect">
            <a:avLst/>
          </a:prstGeom>
        </p:spPr>
      </p:pic>
      <p:pic>
        <p:nvPicPr>
          <p:cNvPr id="12" name="Picture 11"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2789" y="5445224"/>
            <a:ext cx="215900" cy="165100"/>
          </a:xfrm>
          <a:prstGeom prst="rect">
            <a:avLst/>
          </a:prstGeom>
        </p:spPr>
      </p:pic>
      <p:pic>
        <p:nvPicPr>
          <p:cNvPr id="13" name="Picture 12"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560" y="4053787"/>
            <a:ext cx="215900" cy="165100"/>
          </a:xfrm>
          <a:prstGeom prst="rect">
            <a:avLst/>
          </a:prstGeom>
        </p:spPr>
      </p:pic>
      <p:pic>
        <p:nvPicPr>
          <p:cNvPr id="14" name="Picture 13"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9303" y="5246761"/>
            <a:ext cx="228600" cy="165100"/>
          </a:xfrm>
          <a:prstGeom prst="rect">
            <a:avLst/>
          </a:prstGeom>
        </p:spPr>
      </p:pic>
      <p:sp>
        <p:nvSpPr>
          <p:cNvPr id="15" name="TextBox 15"/>
          <p:cNvSpPr txBox="1">
            <a:spLocks noChangeArrowheads="1"/>
          </p:cNvSpPr>
          <p:nvPr/>
        </p:nvSpPr>
        <p:spPr bwMode="auto">
          <a:xfrm>
            <a:off x="2051720" y="2708920"/>
            <a:ext cx="1152128" cy="369332"/>
          </a:xfrm>
          <a:prstGeom prst="rect">
            <a:avLst/>
          </a:prstGeom>
          <a:noFill/>
          <a:ln>
            <a:noFill/>
          </a:ln>
          <a:extLst/>
        </p:spPr>
        <p:txBody>
          <a:bodyPr wrap="square">
            <a:spAutoFit/>
          </a:bodyPr>
          <a:lstStyle/>
          <a:p>
            <a:r>
              <a:rPr lang="en-US" sz="1800" dirty="0" smtClean="0">
                <a:solidFill>
                  <a:schemeClr val="tx1"/>
                </a:solidFill>
                <a:latin typeface="Calibri" charset="0"/>
              </a:rPr>
              <a:t>10 points</a:t>
            </a:r>
            <a:endParaRPr lang="en-US" sz="1800" dirty="0">
              <a:solidFill>
                <a:schemeClr val="tx1"/>
              </a:solidFill>
              <a:latin typeface="Calibri" charset="0"/>
            </a:endParaRPr>
          </a:p>
        </p:txBody>
      </p:sp>
      <p:sp>
        <p:nvSpPr>
          <p:cNvPr id="16" name="TextBox 15"/>
          <p:cNvSpPr txBox="1">
            <a:spLocks noChangeArrowheads="1"/>
          </p:cNvSpPr>
          <p:nvPr/>
        </p:nvSpPr>
        <p:spPr bwMode="auto">
          <a:xfrm>
            <a:off x="5796136" y="2708920"/>
            <a:ext cx="1152128" cy="369332"/>
          </a:xfrm>
          <a:prstGeom prst="rect">
            <a:avLst/>
          </a:prstGeom>
          <a:noFill/>
          <a:ln>
            <a:noFill/>
          </a:ln>
          <a:extLst/>
        </p:spPr>
        <p:txBody>
          <a:bodyPr wrap="square">
            <a:spAutoFit/>
          </a:bodyPr>
          <a:lstStyle/>
          <a:p>
            <a:r>
              <a:rPr lang="en-US" sz="1800" dirty="0">
                <a:solidFill>
                  <a:schemeClr val="tx1"/>
                </a:solidFill>
                <a:latin typeface="Calibri" charset="0"/>
              </a:rPr>
              <a:t>2</a:t>
            </a:r>
            <a:r>
              <a:rPr lang="en-US" sz="1800" dirty="0" smtClean="0">
                <a:solidFill>
                  <a:schemeClr val="tx1"/>
                </a:solidFill>
                <a:latin typeface="Calibri" charset="0"/>
              </a:rPr>
              <a:t>0 points</a:t>
            </a:r>
            <a:endParaRPr lang="en-US" sz="1800" dirty="0">
              <a:solidFill>
                <a:schemeClr val="tx1"/>
              </a:solidFill>
              <a:latin typeface="Calibri" charset="0"/>
            </a:endParaRPr>
          </a:p>
        </p:txBody>
      </p:sp>
    </p:spTree>
    <p:extLst>
      <p:ext uri="{BB962C8B-B14F-4D97-AF65-F5344CB8AC3E}">
        <p14:creationId xmlns:p14="http://schemas.microsoft.com/office/powerpoint/2010/main" val="335150832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LOO Cross-</a:t>
            </a:r>
            <a:r>
              <a:rPr lang="en-US" dirty="0" smtClean="0"/>
              <a:t>Validation</a:t>
            </a:r>
          </a:p>
          <a:p>
            <a:pPr lvl="1"/>
            <a:r>
              <a:rPr lang="en-US" dirty="0" smtClean="0"/>
              <a:t>Train surrogate on N-1 samples, test each</a:t>
            </a:r>
            <a:br>
              <a:rPr lang="en-US" dirty="0" smtClean="0"/>
            </a:br>
            <a:r>
              <a:rPr lang="en-US" dirty="0" smtClean="0"/>
              <a:t>of the </a:t>
            </a:r>
            <a:r>
              <a:rPr lang="en-US" dirty="0" err="1" smtClean="0"/>
              <a:t>QoI</a:t>
            </a:r>
            <a:r>
              <a:rPr lang="en-US" dirty="0"/>
              <a:t> </a:t>
            </a:r>
            <a:r>
              <a:rPr lang="en-US" dirty="0" smtClean="0"/>
              <a:t>on the left-out, loop over all </a:t>
            </a:r>
            <a:r>
              <a:rPr lang="en-US" dirty="0"/>
              <a:t/>
            </a:r>
            <a:br>
              <a:rPr lang="en-US" dirty="0"/>
            </a:br>
            <a:r>
              <a:rPr lang="en-US" dirty="0" smtClean="0"/>
              <a:t>samples, take the maximum predicted </a:t>
            </a:r>
            <a:br>
              <a:rPr lang="en-US" dirty="0" smtClean="0"/>
            </a:br>
            <a:r>
              <a:rPr lang="en-US" dirty="0" smtClean="0"/>
              <a:t>error over all samples</a:t>
            </a:r>
          </a:p>
          <a:p>
            <a:pPr lvl="1"/>
            <a:endParaRPr lang="en-US" dirty="0" smtClean="0"/>
          </a:p>
          <a:p>
            <a:r>
              <a:rPr lang="en-US" dirty="0" smtClean="0"/>
              <a:t>Hierarchical cross-validation</a:t>
            </a:r>
          </a:p>
          <a:p>
            <a:pPr lvl="1"/>
            <a:r>
              <a:rPr lang="en-US" dirty="0" smtClean="0"/>
              <a:t>Convergence indicator: train surrogate </a:t>
            </a:r>
            <a:br>
              <a:rPr lang="en-US" dirty="0" smtClean="0"/>
            </a:br>
            <a:r>
              <a:rPr lang="en-US" dirty="0" smtClean="0"/>
              <a:t>using N/2 samples and perform LOOCV</a:t>
            </a:r>
          </a:p>
          <a:p>
            <a:pPr lvl="1"/>
            <a:endParaRPr lang="en-US" dirty="0" smtClean="0"/>
          </a:p>
          <a:p>
            <a:r>
              <a:rPr lang="en-US" dirty="0" smtClean="0"/>
              <a:t>Reliability of CV indicator: </a:t>
            </a:r>
          </a:p>
          <a:p>
            <a:pPr lvl="1"/>
            <a:r>
              <a:rPr lang="en-US" dirty="0" smtClean="0"/>
              <a:t>Max Error in first N/2 samples compared </a:t>
            </a:r>
            <a:br>
              <a:rPr lang="en-US" dirty="0" smtClean="0"/>
            </a:br>
            <a:r>
              <a:rPr lang="en-US" dirty="0" smtClean="0"/>
              <a:t>to</a:t>
            </a:r>
            <a:r>
              <a:rPr lang="en-US" dirty="0"/>
              <a:t> </a:t>
            </a:r>
            <a:r>
              <a:rPr lang="en-US" dirty="0" smtClean="0"/>
              <a:t>max error in actual sample</a:t>
            </a:r>
          </a:p>
          <a:p>
            <a:pPr marL="180000" lvl="1" indent="0">
              <a:buNone/>
            </a:pPr>
            <a:endParaRPr lang="en-US" dirty="0"/>
          </a:p>
        </p:txBody>
      </p:sp>
      <p:sp>
        <p:nvSpPr>
          <p:cNvPr id="3" name="Title 2"/>
          <p:cNvSpPr>
            <a:spLocks noGrp="1"/>
          </p:cNvSpPr>
          <p:nvPr>
            <p:ph type="title"/>
          </p:nvPr>
        </p:nvSpPr>
        <p:spPr/>
        <p:txBody>
          <a:bodyPr/>
          <a:lstStyle/>
          <a:p>
            <a:r>
              <a:rPr lang="en-US" dirty="0" smtClean="0"/>
              <a:t>Convergence estimate</a:t>
            </a:r>
            <a:endParaRPr lang="en-US" dirty="0"/>
          </a:p>
        </p:txBody>
      </p:sp>
      <p:pic>
        <p:nvPicPr>
          <p:cNvPr id="9" name="Picture 8" descr="untitled8.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96136" y="4365104"/>
            <a:ext cx="2679872" cy="2015886"/>
          </a:xfrm>
          <a:prstGeom prst="rect">
            <a:avLst/>
          </a:prstGeom>
        </p:spPr>
      </p:pic>
      <p:pic>
        <p:nvPicPr>
          <p:cNvPr id="10" name="Picture 9" descr="untitled9.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1701146"/>
            <a:ext cx="2679872" cy="2015886"/>
          </a:xfrm>
          <a:prstGeom prst="rect">
            <a:avLst/>
          </a:prstGeom>
        </p:spPr>
      </p:pic>
      <p:pic>
        <p:nvPicPr>
          <p:cNvPr id="11" name="Picture 10"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5210" y="6204178"/>
            <a:ext cx="162178" cy="124019"/>
          </a:xfrm>
          <a:prstGeom prst="rect">
            <a:avLst/>
          </a:prstGeom>
        </p:spPr>
      </p:pic>
      <p:pic>
        <p:nvPicPr>
          <p:cNvPr id="12" name="Picture 11"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8891" y="5158969"/>
            <a:ext cx="162178" cy="124019"/>
          </a:xfrm>
          <a:prstGeom prst="rect">
            <a:avLst/>
          </a:prstGeom>
        </p:spPr>
      </p:pic>
      <p:pic>
        <p:nvPicPr>
          <p:cNvPr id="13" name="Picture 12"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33063" y="6055098"/>
            <a:ext cx="171718" cy="124019"/>
          </a:xfrm>
          <a:prstGeom prst="rect">
            <a:avLst/>
          </a:prstGeom>
        </p:spPr>
      </p:pic>
      <p:pic>
        <p:nvPicPr>
          <p:cNvPr id="14" name="Picture 13"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8365" y="3540220"/>
            <a:ext cx="162178" cy="124019"/>
          </a:xfrm>
          <a:prstGeom prst="rect">
            <a:avLst/>
          </a:prstGeom>
        </p:spPr>
      </p:pic>
      <p:pic>
        <p:nvPicPr>
          <p:cNvPr id="15" name="Picture 14"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42046" y="2495011"/>
            <a:ext cx="162178" cy="124019"/>
          </a:xfrm>
          <a:prstGeom prst="rect">
            <a:avLst/>
          </a:prstGeom>
        </p:spPr>
      </p:pic>
      <p:pic>
        <p:nvPicPr>
          <p:cNvPr id="16" name="Picture 15"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96218" y="3391140"/>
            <a:ext cx="171718" cy="124019"/>
          </a:xfrm>
          <a:prstGeom prst="rect">
            <a:avLst/>
          </a:prstGeom>
        </p:spPr>
      </p:pic>
      <p:sp>
        <p:nvSpPr>
          <p:cNvPr id="17" name="TextBox 15"/>
          <p:cNvSpPr txBox="1">
            <a:spLocks noChangeArrowheads="1"/>
          </p:cNvSpPr>
          <p:nvPr/>
        </p:nvSpPr>
        <p:spPr bwMode="auto">
          <a:xfrm>
            <a:off x="6732240" y="1484784"/>
            <a:ext cx="1420553" cy="369332"/>
          </a:xfrm>
          <a:prstGeom prst="rect">
            <a:avLst/>
          </a:prstGeom>
          <a:noFill/>
          <a:ln>
            <a:noFill/>
          </a:ln>
          <a:extLst/>
        </p:spPr>
        <p:txBody>
          <a:bodyPr wrap="square">
            <a:spAutoFit/>
          </a:bodyPr>
          <a:lstStyle/>
          <a:p>
            <a:r>
              <a:rPr lang="en-US" sz="1800" dirty="0" smtClean="0">
                <a:solidFill>
                  <a:schemeClr val="tx1"/>
                </a:solidFill>
                <a:latin typeface="Calibri" charset="0"/>
              </a:rPr>
              <a:t>10 points</a:t>
            </a:r>
            <a:endParaRPr lang="en-US" sz="1800" dirty="0">
              <a:solidFill>
                <a:schemeClr val="tx1"/>
              </a:solidFill>
              <a:latin typeface="Calibri" charset="0"/>
            </a:endParaRPr>
          </a:p>
        </p:txBody>
      </p:sp>
      <p:sp>
        <p:nvSpPr>
          <p:cNvPr id="18" name="TextBox 17"/>
          <p:cNvSpPr txBox="1">
            <a:spLocks noChangeArrowheads="1"/>
          </p:cNvSpPr>
          <p:nvPr/>
        </p:nvSpPr>
        <p:spPr bwMode="auto">
          <a:xfrm>
            <a:off x="6715673" y="4148742"/>
            <a:ext cx="1240703" cy="369332"/>
          </a:xfrm>
          <a:prstGeom prst="rect">
            <a:avLst/>
          </a:prstGeom>
          <a:noFill/>
          <a:ln>
            <a:noFill/>
          </a:ln>
          <a:extLst/>
        </p:spPr>
        <p:txBody>
          <a:bodyPr wrap="square">
            <a:spAutoFit/>
          </a:bodyPr>
          <a:lstStyle/>
          <a:p>
            <a:r>
              <a:rPr lang="en-US" sz="1800" dirty="0">
                <a:solidFill>
                  <a:schemeClr val="tx1"/>
                </a:solidFill>
                <a:latin typeface="Calibri" charset="0"/>
              </a:rPr>
              <a:t>2</a:t>
            </a:r>
            <a:r>
              <a:rPr lang="en-US" sz="1800" dirty="0" smtClean="0">
                <a:solidFill>
                  <a:schemeClr val="tx1"/>
                </a:solidFill>
                <a:latin typeface="Calibri" charset="0"/>
              </a:rPr>
              <a:t>0 points</a:t>
            </a:r>
            <a:endParaRPr lang="en-US" sz="1800" dirty="0">
              <a:solidFill>
                <a:schemeClr val="tx1"/>
              </a:solidFill>
              <a:latin typeface="Calibri" charset="0"/>
            </a:endParaRPr>
          </a:p>
        </p:txBody>
      </p:sp>
    </p:spTree>
    <p:extLst>
      <p:ext uri="{BB962C8B-B14F-4D97-AF65-F5344CB8AC3E}">
        <p14:creationId xmlns:p14="http://schemas.microsoft.com/office/powerpoint/2010/main" val="2012494946"/>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3" name="Title 2"/>
          <p:cNvSpPr>
            <a:spLocks noGrp="1"/>
          </p:cNvSpPr>
          <p:nvPr>
            <p:ph type="title"/>
          </p:nvPr>
        </p:nvSpPr>
        <p:spPr/>
        <p:txBody>
          <a:bodyPr/>
          <a:lstStyle/>
          <a:p>
            <a:r>
              <a:rPr lang="en-US" dirty="0" smtClean="0"/>
              <a:t>Convergence estimate</a:t>
            </a:r>
            <a:endParaRPr lang="en-US" dirty="0"/>
          </a:p>
        </p:txBody>
      </p:sp>
      <p:pic>
        <p:nvPicPr>
          <p:cNvPr id="2" name="Picture 1" descr="untitled10.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2983" y="2420888"/>
            <a:ext cx="4181505" cy="3019399"/>
          </a:xfrm>
          <a:prstGeom prst="rect">
            <a:avLst/>
          </a:prstGeom>
        </p:spPr>
      </p:pic>
      <p:pic>
        <p:nvPicPr>
          <p:cNvPr id="8" name="Picture 7" descr="untitled11.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2420888"/>
            <a:ext cx="4181505" cy="3019399"/>
          </a:xfrm>
          <a:prstGeom prst="rect">
            <a:avLst/>
          </a:prstGeom>
        </p:spPr>
      </p:pic>
      <p:sp>
        <p:nvSpPr>
          <p:cNvPr id="10" name="TextBox 15"/>
          <p:cNvSpPr txBox="1">
            <a:spLocks noChangeArrowheads="1"/>
          </p:cNvSpPr>
          <p:nvPr/>
        </p:nvSpPr>
        <p:spPr bwMode="auto">
          <a:xfrm rot="16200000">
            <a:off x="-486036" y="3784395"/>
            <a:ext cx="2232249" cy="369332"/>
          </a:xfrm>
          <a:prstGeom prst="rect">
            <a:avLst/>
          </a:prstGeom>
          <a:noFill/>
          <a:ln>
            <a:noFill/>
          </a:ln>
          <a:extLst/>
        </p:spPr>
        <p:txBody>
          <a:bodyPr wrap="square">
            <a:spAutoFit/>
          </a:bodyPr>
          <a:lstStyle/>
          <a:p>
            <a:r>
              <a:rPr lang="en-US" sz="1800" dirty="0" smtClean="0">
                <a:solidFill>
                  <a:schemeClr val="tx1"/>
                </a:solidFill>
                <a:latin typeface="Calibri" charset="0"/>
              </a:rPr>
              <a:t>Max Relative error in </a:t>
            </a:r>
            <a:endParaRPr lang="en-US" sz="1800" dirty="0">
              <a:solidFill>
                <a:schemeClr val="tx1"/>
              </a:solidFill>
              <a:latin typeface="Calibri" charset="0"/>
            </a:endParaRPr>
          </a:p>
        </p:txBody>
      </p:sp>
      <p:sp>
        <p:nvSpPr>
          <p:cNvPr id="13" name="TextBox 15"/>
          <p:cNvSpPr txBox="1">
            <a:spLocks noChangeArrowheads="1"/>
          </p:cNvSpPr>
          <p:nvPr/>
        </p:nvSpPr>
        <p:spPr bwMode="auto">
          <a:xfrm rot="16200000">
            <a:off x="3785611" y="3761218"/>
            <a:ext cx="2304257" cy="369332"/>
          </a:xfrm>
          <a:prstGeom prst="rect">
            <a:avLst/>
          </a:prstGeom>
          <a:noFill/>
          <a:ln>
            <a:noFill/>
          </a:ln>
          <a:extLst/>
        </p:spPr>
        <p:txBody>
          <a:bodyPr wrap="square">
            <a:spAutoFit/>
          </a:bodyPr>
          <a:lstStyle/>
          <a:p>
            <a:r>
              <a:rPr lang="en-US" sz="1800" dirty="0" smtClean="0">
                <a:solidFill>
                  <a:schemeClr val="tx1"/>
                </a:solidFill>
                <a:latin typeface="Calibri" charset="0"/>
              </a:rPr>
              <a:t>Max Relative error in </a:t>
            </a:r>
            <a:endParaRPr lang="en-US" sz="1800" dirty="0">
              <a:solidFill>
                <a:schemeClr val="tx1"/>
              </a:solidFill>
              <a:latin typeface="Calibri" charset="0"/>
            </a:endParaRPr>
          </a:p>
        </p:txBody>
      </p:sp>
      <p:sp>
        <p:nvSpPr>
          <p:cNvPr id="14" name="TextBox 15"/>
          <p:cNvSpPr txBox="1">
            <a:spLocks noChangeArrowheads="1"/>
          </p:cNvSpPr>
          <p:nvPr/>
        </p:nvSpPr>
        <p:spPr bwMode="auto">
          <a:xfrm>
            <a:off x="2411760" y="5301208"/>
            <a:ext cx="2016224" cy="646331"/>
          </a:xfrm>
          <a:prstGeom prst="rect">
            <a:avLst/>
          </a:prstGeom>
          <a:noFill/>
          <a:ln>
            <a:noFill/>
          </a:ln>
          <a:extLst/>
        </p:spPr>
        <p:txBody>
          <a:bodyPr wrap="square">
            <a:spAutoFit/>
          </a:bodyPr>
          <a:lstStyle/>
          <a:p>
            <a:r>
              <a:rPr lang="en-US" sz="1800" dirty="0" smtClean="0">
                <a:solidFill>
                  <a:schemeClr val="tx1"/>
                </a:solidFill>
                <a:latin typeface="Calibri" charset="0"/>
              </a:rPr>
              <a:t>Order of POD surrogate</a:t>
            </a:r>
            <a:endParaRPr lang="en-US" sz="1800" dirty="0">
              <a:solidFill>
                <a:schemeClr val="tx1"/>
              </a:solidFill>
              <a:latin typeface="Calibri" charset="0"/>
            </a:endParaRPr>
          </a:p>
        </p:txBody>
      </p:sp>
      <p:sp>
        <p:nvSpPr>
          <p:cNvPr id="15" name="TextBox 15"/>
          <p:cNvSpPr txBox="1">
            <a:spLocks noChangeArrowheads="1"/>
          </p:cNvSpPr>
          <p:nvPr/>
        </p:nvSpPr>
        <p:spPr bwMode="auto">
          <a:xfrm>
            <a:off x="6804248" y="5229200"/>
            <a:ext cx="2016224" cy="646331"/>
          </a:xfrm>
          <a:prstGeom prst="rect">
            <a:avLst/>
          </a:prstGeom>
          <a:noFill/>
          <a:ln>
            <a:noFill/>
          </a:ln>
          <a:extLst/>
        </p:spPr>
        <p:txBody>
          <a:bodyPr wrap="square">
            <a:spAutoFit/>
          </a:bodyPr>
          <a:lstStyle/>
          <a:p>
            <a:r>
              <a:rPr lang="en-US" sz="1800" dirty="0" smtClean="0">
                <a:solidFill>
                  <a:schemeClr val="tx1"/>
                </a:solidFill>
                <a:latin typeface="Calibri" charset="0"/>
              </a:rPr>
              <a:t>Order of POD surrogate</a:t>
            </a:r>
            <a:endParaRPr lang="en-US" sz="1800" dirty="0">
              <a:solidFill>
                <a:schemeClr val="tx1"/>
              </a:solidFill>
              <a:latin typeface="Calibri" charset="0"/>
            </a:endParaRPr>
          </a:p>
        </p:txBody>
      </p:sp>
      <p:pic>
        <p:nvPicPr>
          <p:cNvPr id="16" name="Picture 15"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480244" y="2662696"/>
            <a:ext cx="254000" cy="279400"/>
          </a:xfrm>
          <a:prstGeom prst="rect">
            <a:avLst/>
          </a:prstGeom>
        </p:spPr>
      </p:pic>
      <p:pic>
        <p:nvPicPr>
          <p:cNvPr id="17" name="Picture 1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4800724" y="2662696"/>
            <a:ext cx="254000" cy="279400"/>
          </a:xfrm>
          <a:prstGeom prst="rect">
            <a:avLst/>
          </a:prstGeom>
        </p:spPr>
      </p:pic>
      <p:sp>
        <p:nvSpPr>
          <p:cNvPr id="18" name="TextBox 15"/>
          <p:cNvSpPr txBox="1">
            <a:spLocks noChangeArrowheads="1"/>
          </p:cNvSpPr>
          <p:nvPr/>
        </p:nvSpPr>
        <p:spPr bwMode="auto">
          <a:xfrm>
            <a:off x="3563888" y="1196752"/>
            <a:ext cx="2016224" cy="369332"/>
          </a:xfrm>
          <a:prstGeom prst="rect">
            <a:avLst/>
          </a:prstGeom>
          <a:noFill/>
          <a:ln>
            <a:noFill/>
          </a:ln>
          <a:extLst/>
        </p:spPr>
        <p:txBody>
          <a:bodyPr wrap="square">
            <a:spAutoFit/>
          </a:bodyPr>
          <a:lstStyle/>
          <a:p>
            <a:r>
              <a:rPr lang="en-US" sz="1800" dirty="0" smtClean="0">
                <a:solidFill>
                  <a:schemeClr val="tx1"/>
                </a:solidFill>
                <a:latin typeface="Calibri" charset="0"/>
              </a:rPr>
              <a:t>LOOCV</a:t>
            </a:r>
            <a:endParaRPr lang="en-US" sz="1800" dirty="0">
              <a:solidFill>
                <a:schemeClr val="tx1"/>
              </a:solidFill>
              <a:latin typeface="Calibri" charset="0"/>
            </a:endParaRPr>
          </a:p>
        </p:txBody>
      </p:sp>
      <p:sp>
        <p:nvSpPr>
          <p:cNvPr id="19" name="TextBox 15"/>
          <p:cNvSpPr txBox="1">
            <a:spLocks noChangeArrowheads="1"/>
          </p:cNvSpPr>
          <p:nvPr/>
        </p:nvSpPr>
        <p:spPr bwMode="auto">
          <a:xfrm>
            <a:off x="1187624" y="1556792"/>
            <a:ext cx="2808312" cy="369332"/>
          </a:xfrm>
          <a:prstGeom prst="rect">
            <a:avLst/>
          </a:prstGeom>
          <a:noFill/>
          <a:ln>
            <a:noFill/>
          </a:ln>
          <a:extLst/>
        </p:spPr>
        <p:txBody>
          <a:bodyPr wrap="square">
            <a:spAutoFit/>
          </a:bodyPr>
          <a:lstStyle/>
          <a:p>
            <a:r>
              <a:rPr lang="en-US" sz="1800" dirty="0" smtClean="0">
                <a:solidFill>
                  <a:schemeClr val="tx1"/>
                </a:solidFill>
                <a:latin typeface="Calibri" charset="0"/>
              </a:rPr>
              <a:t>LOOCV reduced training set</a:t>
            </a:r>
            <a:endParaRPr lang="en-US" sz="1800" dirty="0">
              <a:solidFill>
                <a:schemeClr val="tx1"/>
              </a:solidFill>
              <a:latin typeface="Calibri" charset="0"/>
            </a:endParaRPr>
          </a:p>
        </p:txBody>
      </p:sp>
      <p:sp>
        <p:nvSpPr>
          <p:cNvPr id="20" name="TextBox 15"/>
          <p:cNvSpPr txBox="1">
            <a:spLocks noChangeArrowheads="1"/>
          </p:cNvSpPr>
          <p:nvPr/>
        </p:nvSpPr>
        <p:spPr bwMode="auto">
          <a:xfrm>
            <a:off x="251520" y="1916832"/>
            <a:ext cx="3096344" cy="369332"/>
          </a:xfrm>
          <a:prstGeom prst="rect">
            <a:avLst/>
          </a:prstGeom>
          <a:noFill/>
          <a:ln>
            <a:noFill/>
          </a:ln>
          <a:extLst/>
        </p:spPr>
        <p:txBody>
          <a:bodyPr wrap="square">
            <a:spAutoFit/>
          </a:bodyPr>
          <a:lstStyle/>
          <a:p>
            <a:r>
              <a:rPr lang="en-US" sz="1800" dirty="0" smtClean="0">
                <a:solidFill>
                  <a:schemeClr val="tx1"/>
                </a:solidFill>
                <a:latin typeface="Calibri" charset="0"/>
              </a:rPr>
              <a:t>LOOCV reduced validation set</a:t>
            </a:r>
            <a:endParaRPr lang="en-US" sz="1800" dirty="0">
              <a:solidFill>
                <a:schemeClr val="tx1"/>
              </a:solidFill>
              <a:latin typeface="Calibri" charset="0"/>
            </a:endParaRPr>
          </a:p>
        </p:txBody>
      </p:sp>
      <p:cxnSp>
        <p:nvCxnSpPr>
          <p:cNvPr id="22" name="Straight Arrow Connector 21"/>
          <p:cNvCxnSpPr/>
          <p:nvPr/>
        </p:nvCxnSpPr>
        <p:spPr bwMode="auto">
          <a:xfrm>
            <a:off x="3491880" y="2060848"/>
            <a:ext cx="0" cy="180020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Arrow Connector 22"/>
          <p:cNvCxnSpPr/>
          <p:nvPr/>
        </p:nvCxnSpPr>
        <p:spPr bwMode="auto">
          <a:xfrm>
            <a:off x="2051720" y="2276872"/>
            <a:ext cx="0" cy="144016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2" name="Straight Arrow Connector 31"/>
          <p:cNvCxnSpPr/>
          <p:nvPr/>
        </p:nvCxnSpPr>
        <p:spPr bwMode="auto">
          <a:xfrm>
            <a:off x="3995936" y="1700808"/>
            <a:ext cx="0" cy="2736304"/>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4" name="TextBox 15"/>
          <p:cNvSpPr txBox="1">
            <a:spLocks noChangeArrowheads="1"/>
          </p:cNvSpPr>
          <p:nvPr/>
        </p:nvSpPr>
        <p:spPr bwMode="auto">
          <a:xfrm>
            <a:off x="1115616" y="4581128"/>
            <a:ext cx="2016224" cy="369332"/>
          </a:xfrm>
          <a:prstGeom prst="rect">
            <a:avLst/>
          </a:prstGeom>
          <a:noFill/>
          <a:ln>
            <a:noFill/>
          </a:ln>
          <a:extLst/>
        </p:spPr>
        <p:txBody>
          <a:bodyPr wrap="square">
            <a:spAutoFit/>
          </a:bodyPr>
          <a:lstStyle/>
          <a:p>
            <a:r>
              <a:rPr lang="en-US" sz="1800" dirty="0" smtClean="0">
                <a:solidFill>
                  <a:schemeClr val="tx1"/>
                </a:solidFill>
                <a:latin typeface="Calibri" charset="0"/>
              </a:rPr>
              <a:t>20 samples</a:t>
            </a:r>
            <a:endParaRPr lang="en-US" sz="1800" dirty="0">
              <a:solidFill>
                <a:schemeClr val="tx1"/>
              </a:solidFill>
              <a:latin typeface="Calibri" charset="0"/>
            </a:endParaRPr>
          </a:p>
        </p:txBody>
      </p:sp>
      <p:sp>
        <p:nvSpPr>
          <p:cNvPr id="35" name="TextBox 15"/>
          <p:cNvSpPr txBox="1">
            <a:spLocks noChangeArrowheads="1"/>
          </p:cNvSpPr>
          <p:nvPr/>
        </p:nvSpPr>
        <p:spPr bwMode="auto">
          <a:xfrm>
            <a:off x="5508104" y="4581128"/>
            <a:ext cx="2016224" cy="369332"/>
          </a:xfrm>
          <a:prstGeom prst="rect">
            <a:avLst/>
          </a:prstGeom>
          <a:noFill/>
          <a:ln>
            <a:noFill/>
          </a:ln>
          <a:extLst/>
        </p:spPr>
        <p:txBody>
          <a:bodyPr wrap="square">
            <a:spAutoFit/>
          </a:bodyPr>
          <a:lstStyle/>
          <a:p>
            <a:r>
              <a:rPr lang="en-US" sz="1800" dirty="0">
                <a:solidFill>
                  <a:schemeClr val="tx1"/>
                </a:solidFill>
                <a:latin typeface="Calibri" charset="0"/>
              </a:rPr>
              <a:t>4</a:t>
            </a:r>
            <a:r>
              <a:rPr lang="en-US" sz="1800" dirty="0" smtClean="0">
                <a:solidFill>
                  <a:schemeClr val="tx1"/>
                </a:solidFill>
                <a:latin typeface="Calibri" charset="0"/>
              </a:rPr>
              <a:t>0 samples</a:t>
            </a:r>
            <a:endParaRPr lang="en-US" sz="1800" dirty="0">
              <a:solidFill>
                <a:schemeClr val="tx1"/>
              </a:solidFill>
              <a:latin typeface="Calibri" charset="0"/>
            </a:endParaRPr>
          </a:p>
        </p:txBody>
      </p:sp>
      <p:cxnSp>
        <p:nvCxnSpPr>
          <p:cNvPr id="37" name="Straight Connector 36"/>
          <p:cNvCxnSpPr/>
          <p:nvPr/>
        </p:nvCxnSpPr>
        <p:spPr bwMode="auto">
          <a:xfrm>
            <a:off x="5364088" y="4051416"/>
            <a:ext cx="3168352" cy="0"/>
          </a:xfrm>
          <a:prstGeom prst="line">
            <a:avLst/>
          </a:prstGeom>
          <a:solidFill>
            <a:srgbClr val="00B8FF"/>
          </a:solidFill>
          <a:ln w="6350"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9" name="Straight Connector 38"/>
          <p:cNvCxnSpPr/>
          <p:nvPr/>
        </p:nvCxnSpPr>
        <p:spPr bwMode="auto">
          <a:xfrm>
            <a:off x="1030779" y="4056376"/>
            <a:ext cx="3181181" cy="0"/>
          </a:xfrm>
          <a:prstGeom prst="line">
            <a:avLst/>
          </a:prstGeom>
          <a:solidFill>
            <a:srgbClr val="00B8FF"/>
          </a:solidFill>
          <a:ln w="6350"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4" name="Straight Connector 43"/>
          <p:cNvCxnSpPr/>
          <p:nvPr/>
        </p:nvCxnSpPr>
        <p:spPr bwMode="auto">
          <a:xfrm flipV="1">
            <a:off x="7930718" y="2636912"/>
            <a:ext cx="0" cy="2448272"/>
          </a:xfrm>
          <a:prstGeom prst="line">
            <a:avLst/>
          </a:prstGeom>
          <a:solidFill>
            <a:srgbClr val="00B8FF"/>
          </a:solidFill>
          <a:ln w="6350"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8" name="Straight Connector 47"/>
          <p:cNvCxnSpPr/>
          <p:nvPr/>
        </p:nvCxnSpPr>
        <p:spPr bwMode="auto">
          <a:xfrm flipV="1">
            <a:off x="3623067" y="2636912"/>
            <a:ext cx="0" cy="2448272"/>
          </a:xfrm>
          <a:prstGeom prst="line">
            <a:avLst/>
          </a:prstGeom>
          <a:solidFill>
            <a:srgbClr val="00B8FF"/>
          </a:solidFill>
          <a:ln w="6350"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170439728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Advanced numerical methods for fracture, moving boundaries, cuts in biological tissues	</a:t>
            </a:r>
          </a:p>
          <a:p>
            <a:endParaRPr lang="en-US" dirty="0" smtClean="0"/>
          </a:p>
          <a:p>
            <a:pPr lvl="1"/>
            <a:r>
              <a:rPr lang="en-US" dirty="0" smtClean="0"/>
              <a:t>XFEM</a:t>
            </a:r>
          </a:p>
          <a:p>
            <a:pPr lvl="1"/>
            <a:endParaRPr lang="en-US" dirty="0"/>
          </a:p>
          <a:p>
            <a:pPr lvl="1"/>
            <a:endParaRPr lang="en-US" dirty="0" smtClean="0"/>
          </a:p>
          <a:p>
            <a:pPr lvl="1"/>
            <a:r>
              <a:rPr lang="en-US" dirty="0" err="1" smtClean="0"/>
              <a:t>Meshless</a:t>
            </a:r>
            <a:r>
              <a:rPr lang="en-US" dirty="0" smtClean="0"/>
              <a:t> </a:t>
            </a:r>
            <a:br>
              <a:rPr lang="en-US" dirty="0" smtClean="0"/>
            </a:br>
            <a:r>
              <a:rPr lang="en-US" dirty="0" smtClean="0"/>
              <a:t>methods</a:t>
            </a:r>
          </a:p>
          <a:p>
            <a:pPr lvl="1"/>
            <a:endParaRPr lang="en-US" dirty="0" smtClean="0"/>
          </a:p>
          <a:p>
            <a:pPr lvl="1"/>
            <a:endParaRPr lang="en-US" dirty="0" smtClean="0"/>
          </a:p>
          <a:p>
            <a:pPr lvl="1"/>
            <a:r>
              <a:rPr lang="en-US" dirty="0" err="1" smtClean="0"/>
              <a:t>Isogeometric</a:t>
            </a:r>
            <a:r>
              <a:rPr lang="en-US" dirty="0" smtClean="0"/>
              <a:t> </a:t>
            </a:r>
            <a:br>
              <a:rPr lang="en-US" dirty="0" smtClean="0"/>
            </a:br>
            <a:r>
              <a:rPr lang="en-US" dirty="0" err="1" smtClean="0"/>
              <a:t>Analaysis</a:t>
            </a:r>
            <a:endParaRPr lang="en-US" dirty="0"/>
          </a:p>
        </p:txBody>
      </p:sp>
      <p:sp>
        <p:nvSpPr>
          <p:cNvPr id="3" name="Title 2"/>
          <p:cNvSpPr>
            <a:spLocks noGrp="1"/>
          </p:cNvSpPr>
          <p:nvPr>
            <p:ph type="title"/>
          </p:nvPr>
        </p:nvSpPr>
        <p:spPr/>
        <p:txBody>
          <a:bodyPr/>
          <a:lstStyle/>
          <a:p>
            <a:r>
              <a:rPr lang="en-US" dirty="0" smtClean="0"/>
              <a:t>Toolkit 1: advanced </a:t>
            </a:r>
            <a:r>
              <a:rPr lang="en-US" dirty="0" err="1" smtClean="0"/>
              <a:t>discretisation</a:t>
            </a:r>
            <a:r>
              <a:rPr lang="en-US" dirty="0" smtClean="0"/>
              <a:t> methods</a:t>
            </a:r>
            <a:endParaRPr lang="en-US" dirty="0"/>
          </a:p>
        </p:txBody>
      </p:sp>
      <p:pic>
        <p:nvPicPr>
          <p:cNvPr id="5" name="Picture 4"/>
          <p:cNvPicPr>
            <a:picLocks noChangeAspect="1"/>
          </p:cNvPicPr>
          <p:nvPr/>
        </p:nvPicPr>
        <p:blipFill>
          <a:blip r:embed="rId2"/>
          <a:stretch>
            <a:fillRect/>
          </a:stretch>
        </p:blipFill>
        <p:spPr>
          <a:xfrm>
            <a:off x="2644948" y="2448403"/>
            <a:ext cx="6175524" cy="3284853"/>
          </a:xfrm>
          <a:prstGeom prst="rect">
            <a:avLst/>
          </a:prstGeom>
        </p:spPr>
      </p:pic>
    </p:spTree>
    <p:extLst>
      <p:ext uri="{BB962C8B-B14F-4D97-AF65-F5344CB8AC3E}">
        <p14:creationId xmlns:p14="http://schemas.microsoft.com/office/powerpoint/2010/main" val="42532094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Greedy sampling (RBM) (see the work of </a:t>
            </a:r>
            <a:r>
              <a:rPr lang="en-US" dirty="0" err="1" smtClean="0"/>
              <a:t>Maday</a:t>
            </a:r>
            <a:r>
              <a:rPr lang="en-US" dirty="0" smtClean="0"/>
              <a:t>, </a:t>
            </a:r>
            <a:r>
              <a:rPr lang="en-US" dirty="0" err="1" smtClean="0"/>
              <a:t>Patera</a:t>
            </a:r>
            <a:r>
              <a:rPr lang="en-US" dirty="0" smtClean="0"/>
              <a:t>, …)</a:t>
            </a:r>
          </a:p>
          <a:p>
            <a:pPr lvl="1"/>
            <a:r>
              <a:rPr lang="en-US" dirty="0" smtClean="0"/>
              <a:t>Evaluate the error of a </a:t>
            </a:r>
            <a:r>
              <a:rPr lang="en-US" dirty="0" err="1" smtClean="0"/>
              <a:t>Galerkin</a:t>
            </a:r>
            <a:r>
              <a:rPr lang="en-US" dirty="0" smtClean="0"/>
              <a:t>-surrogate of order N on a fine grid of the parameter domain</a:t>
            </a:r>
          </a:p>
          <a:p>
            <a:pPr lvl="1"/>
            <a:r>
              <a:rPr lang="en-US" dirty="0" smtClean="0"/>
              <a:t>Add to the basis the sample for which the </a:t>
            </a:r>
            <a:br>
              <a:rPr lang="en-US" dirty="0" smtClean="0"/>
            </a:br>
            <a:r>
              <a:rPr lang="en-US" dirty="0" smtClean="0"/>
              <a:t>prediction error (in </a:t>
            </a:r>
            <a:r>
              <a:rPr lang="en-US" dirty="0" err="1" smtClean="0"/>
              <a:t>QoI</a:t>
            </a:r>
            <a:r>
              <a:rPr lang="en-US" dirty="0" smtClean="0"/>
              <a:t>) is the largest</a:t>
            </a:r>
          </a:p>
          <a:p>
            <a:pPr lvl="3"/>
            <a:r>
              <a:rPr lang="en-US" dirty="0" smtClean="0"/>
              <a:t>Efficient when sharp estimate available</a:t>
            </a:r>
          </a:p>
          <a:p>
            <a:pPr lvl="3"/>
            <a:r>
              <a:rPr lang="en-US" dirty="0" smtClean="0"/>
              <a:t>But limited to small number of</a:t>
            </a:r>
            <a:br>
              <a:rPr lang="en-US" dirty="0" smtClean="0"/>
            </a:br>
            <a:r>
              <a:rPr lang="en-US" dirty="0" smtClean="0"/>
              <a:t> parameters</a:t>
            </a:r>
          </a:p>
          <a:p>
            <a:r>
              <a:rPr lang="en-US" dirty="0" err="1"/>
              <a:t>QRandom</a:t>
            </a:r>
            <a:r>
              <a:rPr lang="en-US" dirty="0"/>
              <a:t>-based Greedy-</a:t>
            </a:r>
            <a:r>
              <a:rPr lang="en-US" dirty="0" smtClean="0"/>
              <a:t>sampling (see [</a:t>
            </a:r>
            <a:r>
              <a:rPr lang="en-US" dirty="0" err="1" smtClean="0"/>
              <a:t>Rozza</a:t>
            </a:r>
            <a:r>
              <a:rPr lang="en-US" dirty="0" smtClean="0"/>
              <a:t> </a:t>
            </a:r>
            <a:r>
              <a:rPr lang="en-US" i="1" dirty="0" smtClean="0"/>
              <a:t>et al</a:t>
            </a:r>
            <a:r>
              <a:rPr lang="en-US" dirty="0" smtClean="0"/>
              <a:t>. 2011])</a:t>
            </a:r>
          </a:p>
          <a:p>
            <a:r>
              <a:rPr lang="en-US" dirty="0" err="1" smtClean="0"/>
              <a:t>Optimisation</a:t>
            </a:r>
            <a:r>
              <a:rPr lang="en-US" dirty="0" smtClean="0"/>
              <a:t>-based Greedy sampling</a:t>
            </a:r>
            <a:br>
              <a:rPr lang="en-US" dirty="0" smtClean="0"/>
            </a:br>
            <a:r>
              <a:rPr lang="en-US" dirty="0" smtClean="0"/>
              <a:t> (work of </a:t>
            </a:r>
            <a:r>
              <a:rPr lang="en-US" dirty="0" err="1" smtClean="0"/>
              <a:t>Volkwein</a:t>
            </a:r>
            <a:r>
              <a:rPr lang="en-US" dirty="0" smtClean="0"/>
              <a:t>, </a:t>
            </a:r>
            <a:r>
              <a:rPr lang="en-US" dirty="0" err="1" smtClean="0"/>
              <a:t>Willcox</a:t>
            </a:r>
            <a:r>
              <a:rPr lang="en-US" dirty="0" smtClean="0"/>
              <a:t>, …)</a:t>
            </a:r>
          </a:p>
          <a:p>
            <a:pPr lvl="1"/>
            <a:r>
              <a:rPr lang="en-US" dirty="0" smtClean="0"/>
              <a:t>Look for a new sample to add to a basis N </a:t>
            </a:r>
            <a:br>
              <a:rPr lang="en-US" dirty="0" smtClean="0"/>
            </a:br>
            <a:r>
              <a:rPr lang="en-US" dirty="0" smtClean="0"/>
              <a:t>such that the error of the surrogate of order </a:t>
            </a:r>
            <a:br>
              <a:rPr lang="en-US" dirty="0" smtClean="0"/>
            </a:br>
            <a:r>
              <a:rPr lang="en-US" dirty="0" smtClean="0"/>
              <a:t>N+1 is </a:t>
            </a:r>
            <a:r>
              <a:rPr lang="en-US" dirty="0" err="1" smtClean="0"/>
              <a:t>minimised</a:t>
            </a:r>
            <a:endParaRPr lang="en-US" dirty="0" smtClean="0"/>
          </a:p>
          <a:p>
            <a:pPr lvl="3"/>
            <a:r>
              <a:rPr lang="en-US" dirty="0" err="1" smtClean="0"/>
              <a:t>Localisation</a:t>
            </a:r>
            <a:r>
              <a:rPr lang="en-US" dirty="0" smtClean="0"/>
              <a:t> of local minima is difficult</a:t>
            </a:r>
          </a:p>
        </p:txBody>
      </p:sp>
      <p:sp>
        <p:nvSpPr>
          <p:cNvPr id="3" name="Title 2"/>
          <p:cNvSpPr>
            <a:spLocks noGrp="1"/>
          </p:cNvSpPr>
          <p:nvPr>
            <p:ph type="title"/>
          </p:nvPr>
        </p:nvSpPr>
        <p:spPr/>
        <p:txBody>
          <a:bodyPr/>
          <a:lstStyle/>
          <a:p>
            <a:r>
              <a:rPr lang="en-US" dirty="0" smtClean="0"/>
              <a:t>Alternative methods for snapshot selection</a:t>
            </a:r>
            <a:endParaRPr lang="en-US" dirty="0"/>
          </a:p>
        </p:txBody>
      </p:sp>
      <p:sp>
        <p:nvSpPr>
          <p:cNvPr id="5" name="Rectangle 4"/>
          <p:cNvSpPr/>
          <p:nvPr/>
        </p:nvSpPr>
        <p:spPr bwMode="auto">
          <a:xfrm>
            <a:off x="6359371" y="2183780"/>
            <a:ext cx="2160240" cy="1656184"/>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7" name="Straight Connector 6"/>
          <p:cNvCxnSpPr/>
          <p:nvPr/>
        </p:nvCxnSpPr>
        <p:spPr bwMode="auto">
          <a:xfrm>
            <a:off x="6575395"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Connector 7"/>
          <p:cNvCxnSpPr/>
          <p:nvPr/>
        </p:nvCxnSpPr>
        <p:spPr bwMode="auto">
          <a:xfrm>
            <a:off x="6791419"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a:off x="7007443"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a:off x="7223467"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Connector 10"/>
          <p:cNvCxnSpPr/>
          <p:nvPr/>
        </p:nvCxnSpPr>
        <p:spPr bwMode="auto">
          <a:xfrm>
            <a:off x="7439491"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Connector 11"/>
          <p:cNvCxnSpPr/>
          <p:nvPr/>
        </p:nvCxnSpPr>
        <p:spPr bwMode="auto">
          <a:xfrm>
            <a:off x="7655515"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 name="Straight Connector 12"/>
          <p:cNvCxnSpPr/>
          <p:nvPr/>
        </p:nvCxnSpPr>
        <p:spPr bwMode="auto">
          <a:xfrm>
            <a:off x="7871539"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p:nvCxnSpPr>
        <p:spPr bwMode="auto">
          <a:xfrm>
            <a:off x="8087563"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5" name="Straight Connector 14"/>
          <p:cNvCxnSpPr/>
          <p:nvPr/>
        </p:nvCxnSpPr>
        <p:spPr bwMode="auto">
          <a:xfrm>
            <a:off x="8303587" y="2183780"/>
            <a:ext cx="0" cy="16561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6" name="Straight Connector 15"/>
          <p:cNvCxnSpPr/>
          <p:nvPr/>
        </p:nvCxnSpPr>
        <p:spPr bwMode="auto">
          <a:xfrm flipH="1">
            <a:off x="6359371" y="2399804"/>
            <a:ext cx="21602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flipH="1">
            <a:off x="6359371" y="2615828"/>
            <a:ext cx="21602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flipH="1">
            <a:off x="6359371" y="2831852"/>
            <a:ext cx="21602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flipH="1">
            <a:off x="6359371" y="3047876"/>
            <a:ext cx="21602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flipH="1">
            <a:off x="6359371" y="3263900"/>
            <a:ext cx="21602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flipH="1">
            <a:off x="6359371" y="3479924"/>
            <a:ext cx="21602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4" name="Straight Connector 23"/>
          <p:cNvCxnSpPr/>
          <p:nvPr/>
        </p:nvCxnSpPr>
        <p:spPr bwMode="auto">
          <a:xfrm flipH="1">
            <a:off x="6359371" y="3695948"/>
            <a:ext cx="21602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25" name="Picture 24"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9491" y="3911972"/>
            <a:ext cx="215900" cy="165100"/>
          </a:xfrm>
          <a:prstGeom prst="rect">
            <a:avLst/>
          </a:prstGeom>
        </p:spPr>
      </p:pic>
      <p:pic>
        <p:nvPicPr>
          <p:cNvPr id="26" name="Picture 25"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5683" y="2816120"/>
            <a:ext cx="215900" cy="165100"/>
          </a:xfrm>
          <a:prstGeom prst="rect">
            <a:avLst/>
          </a:prstGeom>
        </p:spPr>
      </p:pic>
      <p:sp>
        <p:nvSpPr>
          <p:cNvPr id="27" name="Rectangle 26"/>
          <p:cNvSpPr/>
          <p:nvPr/>
        </p:nvSpPr>
        <p:spPr bwMode="auto">
          <a:xfrm>
            <a:off x="6372200" y="4632052"/>
            <a:ext cx="2160240" cy="1656184"/>
          </a:xfrm>
          <a:prstGeom prst="rect">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
        <p:nvSpPr>
          <p:cNvPr id="30" name="Freeform 29"/>
          <p:cNvSpPr/>
          <p:nvPr/>
        </p:nvSpPr>
        <p:spPr>
          <a:xfrm>
            <a:off x="6548673" y="4881137"/>
            <a:ext cx="1436869" cy="923594"/>
          </a:xfrm>
          <a:custGeom>
            <a:avLst/>
            <a:gdLst>
              <a:gd name="connsiteX0" fmla="*/ 320730 w 1436869"/>
              <a:gd name="connsiteY0" fmla="*/ 282210 h 923594"/>
              <a:gd name="connsiteX1" fmla="*/ 320730 w 1436869"/>
              <a:gd name="connsiteY1" fmla="*/ 282210 h 923594"/>
              <a:gd name="connsiteX2" fmla="*/ 384876 w 1436869"/>
              <a:gd name="connsiteY2" fmla="*/ 166760 h 923594"/>
              <a:gd name="connsiteX3" fmla="*/ 538826 w 1436869"/>
              <a:gd name="connsiteY3" fmla="*/ 51311 h 923594"/>
              <a:gd name="connsiteX4" fmla="*/ 641459 w 1436869"/>
              <a:gd name="connsiteY4" fmla="*/ 0 h 923594"/>
              <a:gd name="connsiteX5" fmla="*/ 1039164 w 1436869"/>
              <a:gd name="connsiteY5" fmla="*/ 12828 h 923594"/>
              <a:gd name="connsiteX6" fmla="*/ 1064823 w 1436869"/>
              <a:gd name="connsiteY6" fmla="*/ 38484 h 923594"/>
              <a:gd name="connsiteX7" fmla="*/ 1077652 w 1436869"/>
              <a:gd name="connsiteY7" fmla="*/ 76967 h 923594"/>
              <a:gd name="connsiteX8" fmla="*/ 1077652 w 1436869"/>
              <a:gd name="connsiteY8" fmla="*/ 89794 h 923594"/>
              <a:gd name="connsiteX9" fmla="*/ 513168 w 1436869"/>
              <a:gd name="connsiteY9" fmla="*/ 115450 h 923594"/>
              <a:gd name="connsiteX10" fmla="*/ 821068 w 1436869"/>
              <a:gd name="connsiteY10" fmla="*/ 38484 h 923594"/>
              <a:gd name="connsiteX11" fmla="*/ 1051993 w 1436869"/>
              <a:gd name="connsiteY11" fmla="*/ 153933 h 923594"/>
              <a:gd name="connsiteX12" fmla="*/ 1116139 w 1436869"/>
              <a:gd name="connsiteY12" fmla="*/ 192416 h 923594"/>
              <a:gd name="connsiteX13" fmla="*/ 1141798 w 1436869"/>
              <a:gd name="connsiteY13" fmla="*/ 218071 h 923594"/>
              <a:gd name="connsiteX14" fmla="*/ 1231602 w 1436869"/>
              <a:gd name="connsiteY14" fmla="*/ 269382 h 923594"/>
              <a:gd name="connsiteX15" fmla="*/ 1295748 w 1436869"/>
              <a:gd name="connsiteY15" fmla="*/ 333520 h 923594"/>
              <a:gd name="connsiteX16" fmla="*/ 1347065 w 1436869"/>
              <a:gd name="connsiteY16" fmla="*/ 384831 h 923594"/>
              <a:gd name="connsiteX17" fmla="*/ 1424040 w 1436869"/>
              <a:gd name="connsiteY17" fmla="*/ 448969 h 923594"/>
              <a:gd name="connsiteX18" fmla="*/ 1436869 w 1436869"/>
              <a:gd name="connsiteY18" fmla="*/ 448969 h 923594"/>
              <a:gd name="connsiteX19" fmla="*/ 1436869 w 1436869"/>
              <a:gd name="connsiteY19" fmla="*/ 923594 h 923594"/>
              <a:gd name="connsiteX20" fmla="*/ 987847 w 1436869"/>
              <a:gd name="connsiteY20" fmla="*/ 692695 h 923594"/>
              <a:gd name="connsiteX21" fmla="*/ 692776 w 1436869"/>
              <a:gd name="connsiteY21" fmla="*/ 525936 h 923594"/>
              <a:gd name="connsiteX22" fmla="*/ 487509 w 1436869"/>
              <a:gd name="connsiteY22" fmla="*/ 436142 h 923594"/>
              <a:gd name="connsiteX23" fmla="*/ 320730 w 1436869"/>
              <a:gd name="connsiteY23" fmla="*/ 346348 h 923594"/>
              <a:gd name="connsiteX24" fmla="*/ 128292 w 1436869"/>
              <a:gd name="connsiteY24" fmla="*/ 269382 h 923594"/>
              <a:gd name="connsiteX25" fmla="*/ 64146 w 1436869"/>
              <a:gd name="connsiteY25" fmla="*/ 230899 h 923594"/>
              <a:gd name="connsiteX26" fmla="*/ 0 w 1436869"/>
              <a:gd name="connsiteY26" fmla="*/ 179588 h 923594"/>
              <a:gd name="connsiteX27" fmla="*/ 1051993 w 1436869"/>
              <a:gd name="connsiteY27" fmla="*/ 269382 h 923594"/>
              <a:gd name="connsiteX28" fmla="*/ 1205944 w 1436869"/>
              <a:gd name="connsiteY28" fmla="*/ 692695 h 92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36869" h="923594">
                <a:moveTo>
                  <a:pt x="320730" y="282210"/>
                </a:moveTo>
                <a:lnTo>
                  <a:pt x="320730" y="282210"/>
                </a:lnTo>
                <a:cubicBezTo>
                  <a:pt x="342112" y="243727"/>
                  <a:pt x="357113" y="200926"/>
                  <a:pt x="384876" y="166760"/>
                </a:cubicBezTo>
                <a:cubicBezTo>
                  <a:pt x="458225" y="76494"/>
                  <a:pt x="465227" y="92195"/>
                  <a:pt x="538826" y="51311"/>
                </a:cubicBezTo>
                <a:cubicBezTo>
                  <a:pt x="629716" y="822"/>
                  <a:pt x="571102" y="23451"/>
                  <a:pt x="641459" y="0"/>
                </a:cubicBezTo>
                <a:cubicBezTo>
                  <a:pt x="774027" y="4276"/>
                  <a:pt x="907071" y="821"/>
                  <a:pt x="1039164" y="12828"/>
                </a:cubicBezTo>
                <a:cubicBezTo>
                  <a:pt x="1051209" y="13923"/>
                  <a:pt x="1058600" y="28113"/>
                  <a:pt x="1064823" y="38484"/>
                </a:cubicBezTo>
                <a:cubicBezTo>
                  <a:pt x="1071780" y="50078"/>
                  <a:pt x="1074372" y="63849"/>
                  <a:pt x="1077652" y="76967"/>
                </a:cubicBezTo>
                <a:cubicBezTo>
                  <a:pt x="1078689" y="81115"/>
                  <a:pt x="1077652" y="85518"/>
                  <a:pt x="1077652" y="89794"/>
                </a:cubicBezTo>
                <a:lnTo>
                  <a:pt x="513168" y="115450"/>
                </a:lnTo>
                <a:lnTo>
                  <a:pt x="821068" y="38484"/>
                </a:lnTo>
                <a:cubicBezTo>
                  <a:pt x="1025438" y="147468"/>
                  <a:pt x="944539" y="118118"/>
                  <a:pt x="1051993" y="153933"/>
                </a:cubicBezTo>
                <a:cubicBezTo>
                  <a:pt x="1117006" y="218936"/>
                  <a:pt x="1032869" y="142460"/>
                  <a:pt x="1116139" y="192416"/>
                </a:cubicBezTo>
                <a:cubicBezTo>
                  <a:pt x="1126511" y="198638"/>
                  <a:pt x="1131734" y="211363"/>
                  <a:pt x="1141798" y="218071"/>
                </a:cubicBezTo>
                <a:cubicBezTo>
                  <a:pt x="1191518" y="251213"/>
                  <a:pt x="1189607" y="232641"/>
                  <a:pt x="1231602" y="269382"/>
                </a:cubicBezTo>
                <a:cubicBezTo>
                  <a:pt x="1254359" y="289292"/>
                  <a:pt x="1274366" y="312141"/>
                  <a:pt x="1295748" y="333520"/>
                </a:cubicBezTo>
                <a:lnTo>
                  <a:pt x="1347065" y="384831"/>
                </a:lnTo>
                <a:cubicBezTo>
                  <a:pt x="1375441" y="413204"/>
                  <a:pt x="1388316" y="431109"/>
                  <a:pt x="1424040" y="448969"/>
                </a:cubicBezTo>
                <a:cubicBezTo>
                  <a:pt x="1427865" y="450881"/>
                  <a:pt x="1432593" y="448969"/>
                  <a:pt x="1436869" y="448969"/>
                </a:cubicBezTo>
                <a:lnTo>
                  <a:pt x="1436869" y="923594"/>
                </a:lnTo>
                <a:lnTo>
                  <a:pt x="987847" y="692695"/>
                </a:lnTo>
                <a:cubicBezTo>
                  <a:pt x="888206" y="639445"/>
                  <a:pt x="796283" y="571215"/>
                  <a:pt x="692776" y="525936"/>
                </a:cubicBezTo>
                <a:cubicBezTo>
                  <a:pt x="624354" y="496005"/>
                  <a:pt x="554766" y="468607"/>
                  <a:pt x="487509" y="436142"/>
                </a:cubicBezTo>
                <a:cubicBezTo>
                  <a:pt x="430648" y="408695"/>
                  <a:pt x="378128" y="372653"/>
                  <a:pt x="320730" y="346348"/>
                </a:cubicBezTo>
                <a:cubicBezTo>
                  <a:pt x="150391" y="268285"/>
                  <a:pt x="228676" y="325144"/>
                  <a:pt x="128292" y="269382"/>
                </a:cubicBezTo>
                <a:cubicBezTo>
                  <a:pt x="106495" y="257274"/>
                  <a:pt x="84095" y="245859"/>
                  <a:pt x="64146" y="230899"/>
                </a:cubicBezTo>
                <a:cubicBezTo>
                  <a:pt x="-26353" y="163032"/>
                  <a:pt x="65737" y="212453"/>
                  <a:pt x="0" y="179588"/>
                </a:cubicBezTo>
                <a:lnTo>
                  <a:pt x="1051993" y="269382"/>
                </a:lnTo>
                <a:lnTo>
                  <a:pt x="1205944" y="692695"/>
                </a:lnTo>
              </a:path>
            </a:pathLst>
          </a:custGeom>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sp>
        <p:nvSpPr>
          <p:cNvPr id="31" name="Freeform 30"/>
          <p:cNvSpPr/>
          <p:nvPr/>
        </p:nvSpPr>
        <p:spPr>
          <a:xfrm>
            <a:off x="2501691" y="5490248"/>
            <a:ext cx="1757598" cy="1308424"/>
          </a:xfrm>
          <a:custGeom>
            <a:avLst/>
            <a:gdLst>
              <a:gd name="connsiteX0" fmla="*/ 0 w 1757598"/>
              <a:gd name="connsiteY0" fmla="*/ 820972 h 1308424"/>
              <a:gd name="connsiteX1" fmla="*/ 0 w 1757598"/>
              <a:gd name="connsiteY1" fmla="*/ 820972 h 1308424"/>
              <a:gd name="connsiteX2" fmla="*/ 102633 w 1757598"/>
              <a:gd name="connsiteY2" fmla="*/ 769661 h 1308424"/>
              <a:gd name="connsiteX3" fmla="*/ 141121 w 1757598"/>
              <a:gd name="connsiteY3" fmla="*/ 756834 h 1308424"/>
              <a:gd name="connsiteX4" fmla="*/ 192437 w 1757598"/>
              <a:gd name="connsiteY4" fmla="*/ 718351 h 1308424"/>
              <a:gd name="connsiteX5" fmla="*/ 295071 w 1757598"/>
              <a:gd name="connsiteY5" fmla="*/ 667040 h 1308424"/>
              <a:gd name="connsiteX6" fmla="*/ 320729 w 1757598"/>
              <a:gd name="connsiteY6" fmla="*/ 641384 h 1308424"/>
              <a:gd name="connsiteX7" fmla="*/ 474679 w 1757598"/>
              <a:gd name="connsiteY7" fmla="*/ 615729 h 1308424"/>
              <a:gd name="connsiteX8" fmla="*/ 679946 w 1757598"/>
              <a:gd name="connsiteY8" fmla="*/ 525935 h 1308424"/>
              <a:gd name="connsiteX9" fmla="*/ 731263 w 1757598"/>
              <a:gd name="connsiteY9" fmla="*/ 487452 h 1308424"/>
              <a:gd name="connsiteX10" fmla="*/ 949359 w 1757598"/>
              <a:gd name="connsiteY10" fmla="*/ 410486 h 1308424"/>
              <a:gd name="connsiteX11" fmla="*/ 1051993 w 1757598"/>
              <a:gd name="connsiteY11" fmla="*/ 372003 h 1308424"/>
              <a:gd name="connsiteX12" fmla="*/ 1103309 w 1757598"/>
              <a:gd name="connsiteY12" fmla="*/ 346348 h 1308424"/>
              <a:gd name="connsiteX13" fmla="*/ 1218772 w 1757598"/>
              <a:gd name="connsiteY13" fmla="*/ 320692 h 1308424"/>
              <a:gd name="connsiteX14" fmla="*/ 1244430 w 1757598"/>
              <a:gd name="connsiteY14" fmla="*/ 295037 h 1308424"/>
              <a:gd name="connsiteX15" fmla="*/ 1244430 w 1757598"/>
              <a:gd name="connsiteY15" fmla="*/ 295037 h 1308424"/>
              <a:gd name="connsiteX16" fmla="*/ 1167455 w 1757598"/>
              <a:gd name="connsiteY16" fmla="*/ 295037 h 1308424"/>
              <a:gd name="connsiteX17" fmla="*/ 1411210 w 1757598"/>
              <a:gd name="connsiteY17" fmla="*/ 384831 h 1308424"/>
              <a:gd name="connsiteX18" fmla="*/ 1501014 w 1757598"/>
              <a:gd name="connsiteY18" fmla="*/ 448969 h 1308424"/>
              <a:gd name="connsiteX19" fmla="*/ 1629306 w 1757598"/>
              <a:gd name="connsiteY19" fmla="*/ 577246 h 1308424"/>
              <a:gd name="connsiteX20" fmla="*/ 1719110 w 1757598"/>
              <a:gd name="connsiteY20" fmla="*/ 705523 h 1308424"/>
              <a:gd name="connsiteX21" fmla="*/ 1731939 w 1757598"/>
              <a:gd name="connsiteY21" fmla="*/ 756834 h 1308424"/>
              <a:gd name="connsiteX22" fmla="*/ 1757598 w 1757598"/>
              <a:gd name="connsiteY22" fmla="*/ 833800 h 1308424"/>
              <a:gd name="connsiteX23" fmla="*/ 1706281 w 1757598"/>
              <a:gd name="connsiteY23" fmla="*/ 1064698 h 1308424"/>
              <a:gd name="connsiteX24" fmla="*/ 1552331 w 1757598"/>
              <a:gd name="connsiteY24" fmla="*/ 1154492 h 1308424"/>
              <a:gd name="connsiteX25" fmla="*/ 1231601 w 1757598"/>
              <a:gd name="connsiteY25" fmla="*/ 1282769 h 1308424"/>
              <a:gd name="connsiteX26" fmla="*/ 949359 w 1757598"/>
              <a:gd name="connsiteY26" fmla="*/ 1308424 h 1308424"/>
              <a:gd name="connsiteX27" fmla="*/ 692776 w 1757598"/>
              <a:gd name="connsiteY27" fmla="*/ 1295596 h 1308424"/>
              <a:gd name="connsiteX28" fmla="*/ 602971 w 1757598"/>
              <a:gd name="connsiteY28" fmla="*/ 1257113 h 1308424"/>
              <a:gd name="connsiteX29" fmla="*/ 628630 w 1757598"/>
              <a:gd name="connsiteY29" fmla="*/ 423314 h 1308424"/>
              <a:gd name="connsiteX30" fmla="*/ 667117 w 1757598"/>
              <a:gd name="connsiteY30" fmla="*/ 282209 h 1308424"/>
              <a:gd name="connsiteX31" fmla="*/ 782580 w 1757598"/>
              <a:gd name="connsiteY31" fmla="*/ 64139 h 1308424"/>
              <a:gd name="connsiteX32" fmla="*/ 821067 w 1757598"/>
              <a:gd name="connsiteY32" fmla="*/ 0 h 130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57598" h="1308424">
                <a:moveTo>
                  <a:pt x="0" y="820972"/>
                </a:moveTo>
                <a:lnTo>
                  <a:pt x="0" y="820972"/>
                </a:lnTo>
                <a:cubicBezTo>
                  <a:pt x="34211" y="803868"/>
                  <a:pt x="67812" y="785487"/>
                  <a:pt x="102633" y="769661"/>
                </a:cubicBezTo>
                <a:cubicBezTo>
                  <a:pt x="114944" y="764066"/>
                  <a:pt x="129379" y="763543"/>
                  <a:pt x="141121" y="756834"/>
                </a:cubicBezTo>
                <a:cubicBezTo>
                  <a:pt x="159685" y="746227"/>
                  <a:pt x="174646" y="730210"/>
                  <a:pt x="192437" y="718351"/>
                </a:cubicBezTo>
                <a:cubicBezTo>
                  <a:pt x="253030" y="677960"/>
                  <a:pt x="241144" y="685014"/>
                  <a:pt x="295071" y="667040"/>
                </a:cubicBezTo>
                <a:cubicBezTo>
                  <a:pt x="303624" y="658488"/>
                  <a:pt x="309144" y="644859"/>
                  <a:pt x="320729" y="641384"/>
                </a:cubicBezTo>
                <a:cubicBezTo>
                  <a:pt x="497998" y="588210"/>
                  <a:pt x="360694" y="656434"/>
                  <a:pt x="474679" y="615729"/>
                </a:cubicBezTo>
                <a:cubicBezTo>
                  <a:pt x="524142" y="598066"/>
                  <a:pt x="627462" y="557422"/>
                  <a:pt x="679946" y="525935"/>
                </a:cubicBezTo>
                <a:cubicBezTo>
                  <a:pt x="698281" y="514935"/>
                  <a:pt x="712139" y="497013"/>
                  <a:pt x="731263" y="487452"/>
                </a:cubicBezTo>
                <a:cubicBezTo>
                  <a:pt x="776328" y="464922"/>
                  <a:pt x="905334" y="426993"/>
                  <a:pt x="949359" y="410486"/>
                </a:cubicBezTo>
                <a:cubicBezTo>
                  <a:pt x="983570" y="397658"/>
                  <a:pt x="1018266" y="386054"/>
                  <a:pt x="1051993" y="372003"/>
                </a:cubicBezTo>
                <a:cubicBezTo>
                  <a:pt x="1069646" y="364648"/>
                  <a:pt x="1084991" y="351843"/>
                  <a:pt x="1103309" y="346348"/>
                </a:cubicBezTo>
                <a:cubicBezTo>
                  <a:pt x="1125763" y="339613"/>
                  <a:pt x="1190885" y="337422"/>
                  <a:pt x="1218772" y="320692"/>
                </a:cubicBezTo>
                <a:cubicBezTo>
                  <a:pt x="1229143" y="314470"/>
                  <a:pt x="1235877" y="303589"/>
                  <a:pt x="1244430" y="295037"/>
                </a:cubicBezTo>
                <a:lnTo>
                  <a:pt x="1244430" y="295037"/>
                </a:lnTo>
                <a:lnTo>
                  <a:pt x="1167455" y="295037"/>
                </a:lnTo>
                <a:cubicBezTo>
                  <a:pt x="1213256" y="310302"/>
                  <a:pt x="1355402" y="352945"/>
                  <a:pt x="1411210" y="384831"/>
                </a:cubicBezTo>
                <a:cubicBezTo>
                  <a:pt x="1443150" y="403080"/>
                  <a:pt x="1473430" y="424633"/>
                  <a:pt x="1501014" y="448969"/>
                </a:cubicBezTo>
                <a:cubicBezTo>
                  <a:pt x="1546362" y="488977"/>
                  <a:pt x="1599300" y="524742"/>
                  <a:pt x="1629306" y="577246"/>
                </a:cubicBezTo>
                <a:cubicBezTo>
                  <a:pt x="1689625" y="682791"/>
                  <a:pt x="1656245" y="642664"/>
                  <a:pt x="1719110" y="705523"/>
                </a:cubicBezTo>
                <a:cubicBezTo>
                  <a:pt x="1723386" y="722627"/>
                  <a:pt x="1726872" y="739948"/>
                  <a:pt x="1731939" y="756834"/>
                </a:cubicBezTo>
                <a:cubicBezTo>
                  <a:pt x="1739711" y="782737"/>
                  <a:pt x="1757598" y="833800"/>
                  <a:pt x="1757598" y="833800"/>
                </a:cubicBezTo>
                <a:cubicBezTo>
                  <a:pt x="1740492" y="910766"/>
                  <a:pt x="1748786" y="998292"/>
                  <a:pt x="1706281" y="1064698"/>
                </a:cubicBezTo>
                <a:cubicBezTo>
                  <a:pt x="1674254" y="1114734"/>
                  <a:pt x="1605468" y="1127927"/>
                  <a:pt x="1552331" y="1154492"/>
                </a:cubicBezTo>
                <a:cubicBezTo>
                  <a:pt x="1465469" y="1197918"/>
                  <a:pt x="1325274" y="1275565"/>
                  <a:pt x="1231601" y="1282769"/>
                </a:cubicBezTo>
                <a:cubicBezTo>
                  <a:pt x="1026212" y="1298566"/>
                  <a:pt x="1120238" y="1289439"/>
                  <a:pt x="949359" y="1308424"/>
                </a:cubicBezTo>
                <a:lnTo>
                  <a:pt x="692776" y="1295596"/>
                </a:lnTo>
                <a:lnTo>
                  <a:pt x="602971" y="1257113"/>
                </a:lnTo>
                <a:cubicBezTo>
                  <a:pt x="611524" y="979180"/>
                  <a:pt x="610374" y="700779"/>
                  <a:pt x="628630" y="423314"/>
                </a:cubicBezTo>
                <a:cubicBezTo>
                  <a:pt x="631831" y="374666"/>
                  <a:pt x="647910" y="327019"/>
                  <a:pt x="667117" y="282209"/>
                </a:cubicBezTo>
                <a:cubicBezTo>
                  <a:pt x="699520" y="206610"/>
                  <a:pt x="745794" y="137705"/>
                  <a:pt x="782580" y="64139"/>
                </a:cubicBezTo>
                <a:cubicBezTo>
                  <a:pt x="810943" y="7419"/>
                  <a:pt x="794716" y="26349"/>
                  <a:pt x="821067" y="0"/>
                </a:cubicBezTo>
              </a:path>
            </a:pathLst>
          </a:custGeom>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pic>
        <p:nvPicPr>
          <p:cNvPr id="32" name="Picture 31"/>
          <p:cNvPicPr>
            <a:picLocks noChangeAspect="1"/>
          </p:cNvPicPr>
          <p:nvPr/>
        </p:nvPicPr>
        <p:blipFill>
          <a:blip r:embed="rId4"/>
          <a:stretch>
            <a:fillRect/>
          </a:stretch>
        </p:blipFill>
        <p:spPr>
          <a:xfrm>
            <a:off x="6483171" y="4704060"/>
            <a:ext cx="1892424" cy="1447676"/>
          </a:xfrm>
          <a:prstGeom prst="rect">
            <a:avLst/>
          </a:prstGeom>
        </p:spPr>
      </p:pic>
      <p:pic>
        <p:nvPicPr>
          <p:cNvPr id="33" name="Picture 32"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9491" y="6360244"/>
            <a:ext cx="215900" cy="165100"/>
          </a:xfrm>
          <a:prstGeom prst="rect">
            <a:avLst/>
          </a:prstGeom>
        </p:spPr>
      </p:pic>
      <p:pic>
        <p:nvPicPr>
          <p:cNvPr id="34" name="Picture 33"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1339" y="5280124"/>
            <a:ext cx="215900" cy="165100"/>
          </a:xfrm>
          <a:prstGeom prst="rect">
            <a:avLst/>
          </a:prstGeom>
        </p:spPr>
      </p:pic>
      <p:cxnSp>
        <p:nvCxnSpPr>
          <p:cNvPr id="36" name="Straight Arrow Connector 35"/>
          <p:cNvCxnSpPr/>
          <p:nvPr/>
        </p:nvCxnSpPr>
        <p:spPr bwMode="auto">
          <a:xfrm>
            <a:off x="6503387" y="4848076"/>
            <a:ext cx="576064" cy="576064"/>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0" name="Straight Arrow Connector 39"/>
          <p:cNvCxnSpPr/>
          <p:nvPr/>
        </p:nvCxnSpPr>
        <p:spPr bwMode="auto">
          <a:xfrm flipV="1">
            <a:off x="7079451" y="5208116"/>
            <a:ext cx="72008" cy="216024"/>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96786818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Key issue 2: Efficient assembly of the </a:t>
            </a:r>
            <a:r>
              <a:rPr lang="en-US" dirty="0" err="1" smtClean="0"/>
              <a:t>Galerkin</a:t>
            </a:r>
            <a:r>
              <a:rPr lang="en-US" dirty="0" smtClean="0"/>
              <a:t> problem</a:t>
            </a:r>
          </a:p>
          <a:p>
            <a:pPr marL="180000" lvl="1" indent="0">
              <a:buNone/>
            </a:pPr>
            <a:r>
              <a:rPr lang="en-US" dirty="0"/>
              <a:t> </a:t>
            </a:r>
            <a:endParaRPr lang="en-US" dirty="0" smtClean="0"/>
          </a:p>
          <a:p>
            <a:pPr lvl="1"/>
            <a:endParaRPr lang="en-US" dirty="0" smtClean="0"/>
          </a:p>
          <a:p>
            <a:pPr lvl="3"/>
            <a:r>
              <a:rPr lang="en-US" dirty="0" smtClean="0"/>
              <a:t>Assembly needs to be independent of the FE number of </a:t>
            </a:r>
            <a:r>
              <a:rPr lang="en-US" dirty="0" err="1" smtClean="0"/>
              <a:t>unknwons</a:t>
            </a:r>
            <a:endParaRPr lang="en-US" dirty="0" smtClean="0"/>
          </a:p>
          <a:p>
            <a:pPr marL="612" indent="0">
              <a:buNone/>
            </a:pPr>
            <a:endParaRPr lang="en-US" dirty="0" smtClean="0"/>
          </a:p>
          <a:p>
            <a:r>
              <a:rPr lang="en-US" dirty="0" smtClean="0"/>
              <a:t>OK if data is separable:</a:t>
            </a:r>
          </a:p>
          <a:p>
            <a:endParaRPr lang="en-US" dirty="0" smtClean="0"/>
          </a:p>
          <a:p>
            <a:pPr lvl="3"/>
            <a:r>
              <a:rPr lang="en-US" dirty="0"/>
              <a:t> </a:t>
            </a:r>
            <a:endParaRPr lang="en-US" dirty="0" smtClean="0"/>
          </a:p>
          <a:p>
            <a:pPr lvl="3"/>
            <a:endParaRPr lang="en-US" dirty="0"/>
          </a:p>
          <a:p>
            <a:pPr lvl="3"/>
            <a:endParaRPr lang="en-US" dirty="0" smtClean="0"/>
          </a:p>
          <a:p>
            <a:pPr lvl="3"/>
            <a:endParaRPr lang="en-US" dirty="0" smtClean="0"/>
          </a:p>
          <a:p>
            <a:pPr lvl="3"/>
            <a:endParaRPr lang="en-US" dirty="0"/>
          </a:p>
          <a:p>
            <a:pPr lvl="3"/>
            <a:r>
              <a:rPr lang="en-US" b="1" dirty="0" smtClean="0"/>
              <a:t>Otherwise, need further approximations </a:t>
            </a:r>
            <a:r>
              <a:rPr lang="en-US" dirty="0" smtClean="0"/>
              <a:t>(</a:t>
            </a:r>
            <a:r>
              <a:rPr lang="en-US" dirty="0" err="1" smtClean="0"/>
              <a:t>hyperreduction</a:t>
            </a:r>
            <a:r>
              <a:rPr lang="en-US" dirty="0" smtClean="0"/>
              <a:t>)</a:t>
            </a:r>
            <a:endParaRPr lang="en-US" dirty="0"/>
          </a:p>
          <a:p>
            <a:pPr lvl="3"/>
            <a:endParaRPr lang="en-US" dirty="0" smtClean="0"/>
          </a:p>
        </p:txBody>
      </p:sp>
      <p:sp>
        <p:nvSpPr>
          <p:cNvPr id="2" name="Title 1"/>
          <p:cNvSpPr>
            <a:spLocks noGrp="1"/>
          </p:cNvSpPr>
          <p:nvPr>
            <p:ph type="title"/>
          </p:nvPr>
        </p:nvSpPr>
        <p:spPr/>
        <p:txBody>
          <a:bodyPr/>
          <a:lstStyle/>
          <a:p>
            <a:r>
              <a:rPr lang="en-US" dirty="0" smtClean="0"/>
              <a:t>“Offline/online” operation split</a:t>
            </a:r>
            <a:endParaRPr lang="en-US" dirty="0"/>
          </a:p>
        </p:txBody>
      </p:sp>
      <p:pic>
        <p:nvPicPr>
          <p:cNvPr id="6" name="Picture 5"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8264" y="1700808"/>
            <a:ext cx="1955800" cy="266700"/>
          </a:xfrm>
          <a:prstGeom prst="rect">
            <a:avLst/>
          </a:prstGeom>
        </p:spPr>
      </p:pic>
      <p:pic>
        <p:nvPicPr>
          <p:cNvPr id="7" name="Picture 6"/>
          <p:cNvPicPr>
            <a:picLocks noChangeAspect="1"/>
          </p:cNvPicPr>
          <p:nvPr/>
        </p:nvPicPr>
        <p:blipFill>
          <a:blip r:embed="rId3"/>
          <a:stretch>
            <a:fillRect/>
          </a:stretch>
        </p:blipFill>
        <p:spPr>
          <a:xfrm>
            <a:off x="1475656" y="3933056"/>
            <a:ext cx="3263900" cy="647700"/>
          </a:xfrm>
          <a:prstGeom prst="rect">
            <a:avLst/>
          </a:prstGeom>
        </p:spPr>
      </p:pic>
      <p:pic>
        <p:nvPicPr>
          <p:cNvPr id="8" name="Picture 7"/>
          <p:cNvPicPr>
            <a:picLocks noChangeAspect="1"/>
          </p:cNvPicPr>
          <p:nvPr/>
        </p:nvPicPr>
        <p:blipFill>
          <a:blip r:embed="rId4"/>
          <a:stretch>
            <a:fillRect/>
          </a:stretch>
        </p:blipFill>
        <p:spPr>
          <a:xfrm>
            <a:off x="3131840" y="4797152"/>
            <a:ext cx="4445000" cy="533400"/>
          </a:xfrm>
          <a:prstGeom prst="rect">
            <a:avLst/>
          </a:prstGeom>
        </p:spPr>
      </p:pic>
      <p:pic>
        <p:nvPicPr>
          <p:cNvPr id="10" name="Picture 9"/>
          <p:cNvPicPr>
            <a:picLocks noChangeAspect="1"/>
          </p:cNvPicPr>
          <p:nvPr/>
        </p:nvPicPr>
        <p:blipFill>
          <a:blip r:embed="rId5"/>
          <a:stretch>
            <a:fillRect/>
          </a:stretch>
        </p:blipFill>
        <p:spPr>
          <a:xfrm>
            <a:off x="611560" y="1586710"/>
            <a:ext cx="5726674" cy="618154"/>
          </a:xfrm>
          <a:prstGeom prst="rect">
            <a:avLst/>
          </a:prstGeom>
        </p:spPr>
      </p:pic>
      <p:cxnSp>
        <p:nvCxnSpPr>
          <p:cNvPr id="11" name="Straight Arrow Connector 10"/>
          <p:cNvCxnSpPr/>
          <p:nvPr/>
        </p:nvCxnSpPr>
        <p:spPr bwMode="auto">
          <a:xfrm>
            <a:off x="6516216" y="1844824"/>
            <a:ext cx="288032"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2" name="TextBox 11"/>
          <p:cNvSpPr txBox="1">
            <a:spLocks noChangeArrowheads="1"/>
          </p:cNvSpPr>
          <p:nvPr/>
        </p:nvSpPr>
        <p:spPr bwMode="auto">
          <a:xfrm>
            <a:off x="1619672" y="4847040"/>
            <a:ext cx="1528735" cy="369332"/>
          </a:xfrm>
          <a:prstGeom prst="rect">
            <a:avLst/>
          </a:prstGeom>
          <a:noFill/>
          <a:ln>
            <a:noFill/>
          </a:ln>
          <a:extLst/>
        </p:spPr>
        <p:txBody>
          <a:bodyPr wrap="square">
            <a:spAutoFit/>
          </a:bodyPr>
          <a:lstStyle/>
          <a:p>
            <a:r>
              <a:rPr lang="en-US" sz="1800" dirty="0" smtClean="0">
                <a:solidFill>
                  <a:schemeClr val="tx1"/>
                </a:solidFill>
                <a:latin typeface="Calibri" charset="0"/>
              </a:rPr>
              <a:t>Pre-compute:</a:t>
            </a:r>
            <a:endParaRPr lang="en-US" sz="1800" dirty="0">
              <a:solidFill>
                <a:schemeClr val="tx1"/>
              </a:solidFill>
              <a:latin typeface="Calibri" charset="0"/>
            </a:endParaRPr>
          </a:p>
        </p:txBody>
      </p:sp>
      <p:pic>
        <p:nvPicPr>
          <p:cNvPr id="14" name="Picture 13"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47864" y="3141212"/>
            <a:ext cx="4533900" cy="635000"/>
          </a:xfrm>
          <a:prstGeom prst="rect">
            <a:avLst/>
          </a:prstGeom>
        </p:spPr>
      </p:pic>
    </p:spTree>
    <p:extLst>
      <p:ext uri="{BB962C8B-B14F-4D97-AF65-F5344CB8AC3E}">
        <p14:creationId xmlns:p14="http://schemas.microsoft.com/office/powerpoint/2010/main" val="366852206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Aim: Bound                                                             locally in the parameter domain</a:t>
            </a:r>
            <a:endParaRPr lang="en-US" dirty="0"/>
          </a:p>
          <a:p>
            <a:r>
              <a:rPr lang="en-US" dirty="0" err="1" smtClean="0"/>
              <a:t>Adjoint</a:t>
            </a:r>
            <a:r>
              <a:rPr lang="en-US" dirty="0" smtClean="0"/>
              <a:t> problem for each </a:t>
            </a:r>
            <a:r>
              <a:rPr lang="en-US" dirty="0" err="1" smtClean="0"/>
              <a:t>QoI</a:t>
            </a:r>
            <a:r>
              <a:rPr lang="en-US" dirty="0" smtClean="0"/>
              <a:t>:</a:t>
            </a:r>
            <a:endParaRPr lang="en-US" dirty="0"/>
          </a:p>
          <a:p>
            <a:pPr lvl="3"/>
            <a:r>
              <a:rPr lang="en-US" dirty="0" err="1" smtClean="0"/>
              <a:t>Galerkin</a:t>
            </a:r>
            <a:r>
              <a:rPr lang="en-US" dirty="0" smtClean="0"/>
              <a:t>-POD:</a:t>
            </a:r>
          </a:p>
          <a:p>
            <a:pPr lvl="3"/>
            <a:endParaRPr lang="en-US" dirty="0"/>
          </a:p>
          <a:p>
            <a:pPr marL="612" indent="0">
              <a:buNone/>
            </a:pPr>
            <a:endParaRPr lang="en-US" dirty="0"/>
          </a:p>
          <a:p>
            <a:pPr lvl="1"/>
            <a:endParaRPr lang="en-US" dirty="0" smtClean="0"/>
          </a:p>
          <a:p>
            <a:pPr lvl="1"/>
            <a:r>
              <a:rPr lang="en-US" dirty="0" smtClean="0"/>
              <a:t>       is minus the residual of the forward problem in                (computable) </a:t>
            </a:r>
          </a:p>
          <a:p>
            <a:pPr lvl="1"/>
            <a:r>
              <a:rPr lang="en-US" dirty="0" smtClean="0"/>
              <a:t>       is the error in the </a:t>
            </a:r>
            <a:r>
              <a:rPr lang="en-US" dirty="0" err="1" smtClean="0"/>
              <a:t>i</a:t>
            </a:r>
            <a:r>
              <a:rPr lang="en-US" baseline="30000" dirty="0" err="1" smtClean="0"/>
              <a:t>th</a:t>
            </a:r>
            <a:r>
              <a:rPr lang="en-US" dirty="0" smtClean="0"/>
              <a:t> </a:t>
            </a:r>
            <a:r>
              <a:rPr lang="en-US" dirty="0" err="1" smtClean="0"/>
              <a:t>adjoint</a:t>
            </a:r>
            <a:r>
              <a:rPr lang="en-US" dirty="0" smtClean="0"/>
              <a:t> proble</a:t>
            </a:r>
            <a:r>
              <a:rPr lang="en-US" dirty="0"/>
              <a:t>m</a:t>
            </a:r>
            <a:endParaRPr lang="en-US" dirty="0" smtClean="0"/>
          </a:p>
          <a:p>
            <a:pPr lvl="1"/>
            <a:r>
              <a:rPr lang="en-US" dirty="0" smtClean="0"/>
              <a:t>Special cases: </a:t>
            </a:r>
          </a:p>
          <a:p>
            <a:pPr lvl="2"/>
            <a:r>
              <a:rPr lang="en-US" dirty="0" err="1" smtClean="0"/>
              <a:t>adjoint</a:t>
            </a:r>
            <a:r>
              <a:rPr lang="en-US" dirty="0" smtClean="0"/>
              <a:t> reduced space included in the forward reduced space -&gt; </a:t>
            </a:r>
          </a:p>
          <a:p>
            <a:pPr lvl="2"/>
            <a:r>
              <a:rPr lang="en-US" dirty="0" err="1" smtClean="0"/>
              <a:t>Adjoint</a:t>
            </a:r>
            <a:r>
              <a:rPr lang="en-US" dirty="0" smtClean="0"/>
              <a:t> and forward problems are the same (“compliant” ROM)</a:t>
            </a:r>
          </a:p>
          <a:p>
            <a:pPr lvl="3"/>
            <a:endParaRPr lang="en-US" dirty="0"/>
          </a:p>
          <a:p>
            <a:pPr lvl="3"/>
            <a:r>
              <a:rPr lang="en-US" dirty="0" smtClean="0"/>
              <a:t> </a:t>
            </a:r>
          </a:p>
          <a:p>
            <a:pPr lvl="3"/>
            <a:endParaRPr lang="en-US" dirty="0" smtClean="0"/>
          </a:p>
        </p:txBody>
      </p:sp>
      <p:sp>
        <p:nvSpPr>
          <p:cNvPr id="3" name="Title 2"/>
          <p:cNvSpPr>
            <a:spLocks noGrp="1"/>
          </p:cNvSpPr>
          <p:nvPr>
            <p:ph type="title"/>
          </p:nvPr>
        </p:nvSpPr>
        <p:spPr/>
        <p:txBody>
          <a:bodyPr/>
          <a:lstStyle/>
          <a:p>
            <a:r>
              <a:rPr lang="en-US" dirty="0" smtClean="0"/>
              <a:t>Local error estimation</a:t>
            </a:r>
            <a:endParaRPr lang="en-US" dirty="0"/>
          </a:p>
        </p:txBody>
      </p:sp>
      <p:pic>
        <p:nvPicPr>
          <p:cNvPr id="2" name="Picture 1"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8412" y="1226336"/>
            <a:ext cx="3441700" cy="304800"/>
          </a:xfrm>
          <a:prstGeom prst="rect">
            <a:avLst/>
          </a:prstGeom>
        </p:spPr>
      </p:pic>
      <p:pic>
        <p:nvPicPr>
          <p:cNvPr id="11" name="Picture 10"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9832" y="2361708"/>
            <a:ext cx="1841500" cy="304800"/>
          </a:xfrm>
          <a:prstGeom prst="rect">
            <a:avLst/>
          </a:prstGeom>
        </p:spPr>
      </p:pic>
      <p:pic>
        <p:nvPicPr>
          <p:cNvPr id="12" name="Picture 11"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0056" y="1988840"/>
            <a:ext cx="2616200" cy="304800"/>
          </a:xfrm>
          <a:prstGeom prst="rect">
            <a:avLst/>
          </a:prstGeom>
        </p:spPr>
      </p:pic>
      <p:pic>
        <p:nvPicPr>
          <p:cNvPr id="19" name="Picture 1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5696" y="6197558"/>
            <a:ext cx="2463800" cy="355600"/>
          </a:xfrm>
          <a:prstGeom prst="rect">
            <a:avLst/>
          </a:prstGeom>
        </p:spPr>
      </p:pic>
      <p:pic>
        <p:nvPicPr>
          <p:cNvPr id="20" name="Picture 19"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39656" y="3965286"/>
            <a:ext cx="736600" cy="304800"/>
          </a:xfrm>
          <a:prstGeom prst="rect">
            <a:avLst/>
          </a:prstGeom>
        </p:spPr>
      </p:pic>
      <p:pic>
        <p:nvPicPr>
          <p:cNvPr id="21" name="Picture 20"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3568" y="3212976"/>
            <a:ext cx="7759700" cy="330200"/>
          </a:xfrm>
          <a:prstGeom prst="rect">
            <a:avLst/>
          </a:prstGeom>
        </p:spPr>
      </p:pic>
      <p:pic>
        <p:nvPicPr>
          <p:cNvPr id="22" name="Picture 21"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7584" y="3966832"/>
            <a:ext cx="304800" cy="228600"/>
          </a:xfrm>
          <a:prstGeom prst="rect">
            <a:avLst/>
          </a:prstGeom>
        </p:spPr>
      </p:pic>
      <p:pic>
        <p:nvPicPr>
          <p:cNvPr id="23" name="Picture 22" descr="latex-image-1.pdf"/>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8116" y="4352276"/>
            <a:ext cx="317500" cy="266700"/>
          </a:xfrm>
          <a:prstGeom prst="rect">
            <a:avLst/>
          </a:prstGeom>
        </p:spPr>
      </p:pic>
      <p:pic>
        <p:nvPicPr>
          <p:cNvPr id="25" name="Picture 24" descr="latex-image-1.pdf"/>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739743" y="5145050"/>
            <a:ext cx="736600" cy="228600"/>
          </a:xfrm>
          <a:prstGeom prst="rect">
            <a:avLst/>
          </a:prstGeom>
        </p:spPr>
      </p:pic>
    </p:spTree>
    <p:extLst>
      <p:ext uri="{BB962C8B-B14F-4D97-AF65-F5344CB8AC3E}">
        <p14:creationId xmlns:p14="http://schemas.microsoft.com/office/powerpoint/2010/main" val="360629270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Upper bound in energy norm: Error in the constitutive relation [</a:t>
            </a:r>
            <a:r>
              <a:rPr lang="en-US" dirty="0" err="1" smtClean="0"/>
              <a:t>Ladevèze</a:t>
            </a:r>
            <a:r>
              <a:rPr lang="en-US" dirty="0" smtClean="0"/>
              <a:t> </a:t>
            </a:r>
            <a:r>
              <a:rPr lang="fr-FR" dirty="0" smtClean="0"/>
              <a:t>’</a:t>
            </a:r>
            <a:r>
              <a:rPr lang="en-US" dirty="0" smtClean="0"/>
              <a:t>85]</a:t>
            </a:r>
            <a:r>
              <a:rPr lang="en-US" dirty="0"/>
              <a:t>[</a:t>
            </a:r>
            <a:r>
              <a:rPr lang="en-US" dirty="0" err="1"/>
              <a:t>Ladevèze</a:t>
            </a:r>
            <a:r>
              <a:rPr lang="en-US" dirty="0"/>
              <a:t> </a:t>
            </a:r>
            <a:r>
              <a:rPr lang="en-US" dirty="0" smtClean="0"/>
              <a:t>and </a:t>
            </a:r>
            <a:r>
              <a:rPr lang="en-US" dirty="0" err="1" smtClean="0"/>
              <a:t>Chamoin</a:t>
            </a:r>
            <a:r>
              <a:rPr lang="en-US" dirty="0" smtClean="0"/>
              <a:t> ‘11]</a:t>
            </a:r>
          </a:p>
          <a:p>
            <a:endParaRPr lang="en-US" dirty="0"/>
          </a:p>
          <a:p>
            <a:endParaRPr lang="en-US" dirty="0" smtClean="0"/>
          </a:p>
          <a:p>
            <a:endParaRPr lang="en-US" dirty="0"/>
          </a:p>
          <a:p>
            <a:pPr lvl="1"/>
            <a:r>
              <a:rPr lang="en-US" dirty="0" smtClean="0"/>
              <a:t>The recovered stress must be statically</a:t>
            </a:r>
            <a:r>
              <a:rPr lang="en-US" dirty="0"/>
              <a:t/>
            </a:r>
            <a:br>
              <a:rPr lang="en-US" dirty="0"/>
            </a:br>
            <a:r>
              <a:rPr lang="en-US" dirty="0" smtClean="0"/>
              <a:t>admissible in the FE sense</a:t>
            </a:r>
          </a:p>
          <a:p>
            <a:pPr lvl="1"/>
            <a:endParaRPr lang="en-US" dirty="0"/>
          </a:p>
          <a:p>
            <a:pPr lvl="1"/>
            <a:endParaRPr lang="en-US" dirty="0" smtClean="0"/>
          </a:p>
          <a:p>
            <a:pPr lvl="1"/>
            <a:endParaRPr lang="en-US" dirty="0"/>
          </a:p>
          <a:p>
            <a:pPr lvl="1"/>
            <a:endParaRPr lang="en-US" dirty="0" smtClean="0"/>
          </a:p>
          <a:p>
            <a:pPr lvl="1"/>
            <a:r>
              <a:rPr lang="en-US" dirty="0" smtClean="0"/>
              <a:t>More effective as the recovered stress approaches the FE stress</a:t>
            </a:r>
            <a:endParaRPr lang="en-US" dirty="0"/>
          </a:p>
          <a:p>
            <a:pPr lvl="1"/>
            <a:endParaRPr lang="en-US" dirty="0" smtClean="0"/>
          </a:p>
        </p:txBody>
      </p:sp>
      <p:sp>
        <p:nvSpPr>
          <p:cNvPr id="3" name="Title 2"/>
          <p:cNvSpPr>
            <a:spLocks noGrp="1"/>
          </p:cNvSpPr>
          <p:nvPr>
            <p:ph type="title"/>
          </p:nvPr>
        </p:nvSpPr>
        <p:spPr/>
        <p:txBody>
          <a:bodyPr/>
          <a:lstStyle/>
          <a:p>
            <a:r>
              <a:rPr lang="en-US" dirty="0"/>
              <a:t>Local error estimation</a:t>
            </a:r>
          </a:p>
        </p:txBody>
      </p:sp>
      <p:pic>
        <p:nvPicPr>
          <p:cNvPr id="5" name="Picture 4"/>
          <p:cNvPicPr>
            <a:picLocks noChangeAspect="1"/>
          </p:cNvPicPr>
          <p:nvPr/>
        </p:nvPicPr>
        <p:blipFill>
          <a:blip r:embed="rId2"/>
          <a:stretch>
            <a:fillRect/>
          </a:stretch>
        </p:blipFill>
        <p:spPr>
          <a:xfrm>
            <a:off x="899592" y="4005064"/>
            <a:ext cx="5397500" cy="901700"/>
          </a:xfrm>
          <a:prstGeom prst="rect">
            <a:avLst/>
          </a:prstGeom>
        </p:spPr>
      </p:pic>
      <p:pic>
        <p:nvPicPr>
          <p:cNvPr id="6" name="Picture 5"/>
          <p:cNvPicPr>
            <a:picLocks noChangeAspect="1"/>
          </p:cNvPicPr>
          <p:nvPr/>
        </p:nvPicPr>
        <p:blipFill>
          <a:blip r:embed="rId3"/>
          <a:stretch>
            <a:fillRect/>
          </a:stretch>
        </p:blipFill>
        <p:spPr>
          <a:xfrm>
            <a:off x="5830896" y="1700808"/>
            <a:ext cx="2989576" cy="1578496"/>
          </a:xfrm>
          <a:prstGeom prst="rect">
            <a:avLst/>
          </a:prstGeom>
        </p:spPr>
      </p:pic>
      <p:cxnSp>
        <p:nvCxnSpPr>
          <p:cNvPr id="8" name="Straight Connector 7"/>
          <p:cNvCxnSpPr/>
          <p:nvPr/>
        </p:nvCxnSpPr>
        <p:spPr bwMode="auto">
          <a:xfrm>
            <a:off x="3275856" y="4365104"/>
            <a:ext cx="432048" cy="576064"/>
          </a:xfrm>
          <a:prstGeom prst="line">
            <a:avLst/>
          </a:prstGeom>
          <a:solidFill>
            <a:srgbClr val="00B8FF"/>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Connector 8"/>
          <p:cNvCxnSpPr/>
          <p:nvPr/>
        </p:nvCxnSpPr>
        <p:spPr bwMode="auto">
          <a:xfrm flipH="1">
            <a:off x="3275856" y="4365104"/>
            <a:ext cx="432048" cy="576064"/>
          </a:xfrm>
          <a:prstGeom prst="line">
            <a:avLst/>
          </a:prstGeom>
          <a:solidFill>
            <a:srgbClr val="00B8FF"/>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5220072" y="4365104"/>
            <a:ext cx="432048" cy="576064"/>
          </a:xfrm>
          <a:prstGeom prst="line">
            <a:avLst/>
          </a:prstGeom>
          <a:solidFill>
            <a:srgbClr val="00B8FF"/>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flipH="1">
            <a:off x="5220072" y="4365104"/>
            <a:ext cx="432048" cy="576064"/>
          </a:xfrm>
          <a:prstGeom prst="line">
            <a:avLst/>
          </a:prstGeom>
          <a:solidFill>
            <a:srgbClr val="00B8FF"/>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23" name="Picture 22"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2060848"/>
            <a:ext cx="4546600" cy="317500"/>
          </a:xfrm>
          <a:prstGeom prst="rect">
            <a:avLst/>
          </a:prstGeom>
        </p:spPr>
      </p:pic>
    </p:spTree>
    <p:extLst>
      <p:ext uri="{BB962C8B-B14F-4D97-AF65-F5344CB8AC3E}">
        <p14:creationId xmlns:p14="http://schemas.microsoft.com/office/powerpoint/2010/main" val="142323185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Construction of the statistically admissible stress</a:t>
            </a:r>
          </a:p>
          <a:p>
            <a:endParaRPr lang="en-US" dirty="0"/>
          </a:p>
          <a:p>
            <a:endParaRPr lang="en-US" dirty="0" smtClean="0"/>
          </a:p>
          <a:p>
            <a:endParaRPr lang="en-US" dirty="0"/>
          </a:p>
          <a:p>
            <a:pPr marL="612" indent="0">
              <a:buNone/>
            </a:pPr>
            <a:endParaRPr lang="en-US" dirty="0"/>
          </a:p>
          <a:p>
            <a:r>
              <a:rPr lang="en-US" dirty="0" smtClean="0"/>
              <a:t>POD-surrogate: SVD from stress snapshot:</a:t>
            </a:r>
          </a:p>
          <a:p>
            <a:pPr lvl="1"/>
            <a:endParaRPr lang="en-US" dirty="0" smtClean="0"/>
          </a:p>
          <a:p>
            <a:pPr lvl="1"/>
            <a:r>
              <a:rPr lang="en-US" dirty="0" smtClean="0"/>
              <a:t>“Offline:” Empirical POD on stress samples              basis</a:t>
            </a:r>
          </a:p>
          <a:p>
            <a:pPr lvl="1"/>
            <a:endParaRPr lang="en-US" dirty="0"/>
          </a:p>
          <a:p>
            <a:pPr lvl="1"/>
            <a:r>
              <a:rPr lang="en-US" dirty="0" smtClean="0"/>
              <a:t>“Online:” </a:t>
            </a:r>
            <a:r>
              <a:rPr lang="en-US" dirty="0" err="1" smtClean="0"/>
              <a:t>Minimisation</a:t>
            </a:r>
            <a:r>
              <a:rPr lang="en-US" dirty="0" smtClean="0"/>
              <a:t> of CRE upper bound:</a:t>
            </a:r>
            <a:endParaRPr lang="en-US" dirty="0"/>
          </a:p>
        </p:txBody>
      </p:sp>
      <p:sp>
        <p:nvSpPr>
          <p:cNvPr id="3" name="Title 2"/>
          <p:cNvSpPr>
            <a:spLocks noGrp="1"/>
          </p:cNvSpPr>
          <p:nvPr>
            <p:ph type="title"/>
          </p:nvPr>
        </p:nvSpPr>
        <p:spPr/>
        <p:txBody>
          <a:bodyPr/>
          <a:lstStyle/>
          <a:p>
            <a:r>
              <a:rPr lang="en-US" dirty="0"/>
              <a:t>Local error estimation</a:t>
            </a:r>
          </a:p>
        </p:txBody>
      </p:sp>
      <p:pic>
        <p:nvPicPr>
          <p:cNvPr id="5" name="Picture 4"/>
          <p:cNvPicPr>
            <a:picLocks noChangeAspect="1"/>
          </p:cNvPicPr>
          <p:nvPr/>
        </p:nvPicPr>
        <p:blipFill>
          <a:blip r:embed="rId2"/>
          <a:stretch>
            <a:fillRect/>
          </a:stretch>
        </p:blipFill>
        <p:spPr>
          <a:xfrm>
            <a:off x="683568" y="1772816"/>
            <a:ext cx="4394200" cy="292100"/>
          </a:xfrm>
          <a:prstGeom prst="rect">
            <a:avLst/>
          </a:prstGeom>
        </p:spPr>
      </p:pic>
      <p:sp>
        <p:nvSpPr>
          <p:cNvPr id="8" name="TextBox 15"/>
          <p:cNvSpPr txBox="1">
            <a:spLocks noChangeArrowheads="1"/>
          </p:cNvSpPr>
          <p:nvPr/>
        </p:nvSpPr>
        <p:spPr bwMode="auto">
          <a:xfrm>
            <a:off x="6156176" y="1700808"/>
            <a:ext cx="2520280" cy="369332"/>
          </a:xfrm>
          <a:prstGeom prst="rect">
            <a:avLst/>
          </a:prstGeom>
          <a:noFill/>
          <a:ln>
            <a:noFill/>
          </a:ln>
          <a:extLst/>
        </p:spPr>
        <p:txBody>
          <a:bodyPr wrap="square">
            <a:spAutoFit/>
          </a:bodyPr>
          <a:lstStyle/>
          <a:p>
            <a:r>
              <a:rPr lang="en-US" sz="1800" dirty="0" smtClean="0">
                <a:solidFill>
                  <a:schemeClr val="tx1"/>
                </a:solidFill>
                <a:latin typeface="Calibri" charset="0"/>
              </a:rPr>
              <a:t>SA (FE sense), null here</a:t>
            </a:r>
            <a:endParaRPr lang="en-US" sz="1800" dirty="0">
              <a:solidFill>
                <a:schemeClr val="tx1"/>
              </a:solidFill>
              <a:latin typeface="Calibri" charset="0"/>
            </a:endParaRPr>
          </a:p>
        </p:txBody>
      </p:sp>
      <p:cxnSp>
        <p:nvCxnSpPr>
          <p:cNvPr id="9" name="Straight Connector 8"/>
          <p:cNvCxnSpPr/>
          <p:nvPr/>
        </p:nvCxnSpPr>
        <p:spPr bwMode="auto">
          <a:xfrm>
            <a:off x="4499992" y="1628800"/>
            <a:ext cx="432048" cy="576064"/>
          </a:xfrm>
          <a:prstGeom prst="line">
            <a:avLst/>
          </a:prstGeom>
          <a:solidFill>
            <a:srgbClr val="00B8FF"/>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flipH="1">
            <a:off x="4499992" y="1628800"/>
            <a:ext cx="432048" cy="576064"/>
          </a:xfrm>
          <a:prstGeom prst="line">
            <a:avLst/>
          </a:prstGeom>
          <a:solidFill>
            <a:srgbClr val="00B8FF"/>
          </a:solidFill>
          <a:ln w="254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Arrow Connector 11"/>
          <p:cNvCxnSpPr/>
          <p:nvPr/>
        </p:nvCxnSpPr>
        <p:spPr bwMode="auto">
          <a:xfrm flipH="1">
            <a:off x="5220072" y="1916832"/>
            <a:ext cx="864096"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 name="Straight Arrow Connector 12"/>
          <p:cNvCxnSpPr/>
          <p:nvPr/>
        </p:nvCxnSpPr>
        <p:spPr bwMode="auto">
          <a:xfrm flipV="1">
            <a:off x="3779912" y="2204864"/>
            <a:ext cx="0" cy="216024"/>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5" name="TextBox 15"/>
          <p:cNvSpPr txBox="1">
            <a:spLocks noChangeArrowheads="1"/>
          </p:cNvSpPr>
          <p:nvPr/>
        </p:nvSpPr>
        <p:spPr bwMode="auto">
          <a:xfrm>
            <a:off x="3432701" y="2470776"/>
            <a:ext cx="648072" cy="369332"/>
          </a:xfrm>
          <a:prstGeom prst="rect">
            <a:avLst/>
          </a:prstGeom>
          <a:noFill/>
          <a:ln>
            <a:noFill/>
          </a:ln>
          <a:extLst/>
        </p:spPr>
        <p:txBody>
          <a:bodyPr wrap="square">
            <a:spAutoFit/>
          </a:bodyPr>
          <a:lstStyle/>
          <a:p>
            <a:r>
              <a:rPr lang="en-US" sz="1800" dirty="0" smtClean="0">
                <a:solidFill>
                  <a:schemeClr val="tx1"/>
                </a:solidFill>
                <a:latin typeface="Calibri" charset="0"/>
              </a:rPr>
              <a:t>SA0:</a:t>
            </a:r>
            <a:endParaRPr lang="en-US" sz="1800" dirty="0">
              <a:solidFill>
                <a:schemeClr val="tx1"/>
              </a:solidFill>
              <a:latin typeface="Calibri" charset="0"/>
            </a:endParaRPr>
          </a:p>
        </p:txBody>
      </p:sp>
      <p:pic>
        <p:nvPicPr>
          <p:cNvPr id="18" name="Picture 17"/>
          <p:cNvPicPr>
            <a:picLocks noChangeAspect="1"/>
          </p:cNvPicPr>
          <p:nvPr/>
        </p:nvPicPr>
        <p:blipFill>
          <a:blip r:embed="rId3"/>
          <a:stretch>
            <a:fillRect/>
          </a:stretch>
        </p:blipFill>
        <p:spPr>
          <a:xfrm>
            <a:off x="4283968" y="2420888"/>
            <a:ext cx="4178300" cy="533400"/>
          </a:xfrm>
          <a:prstGeom prst="rect">
            <a:avLst/>
          </a:prstGeom>
        </p:spPr>
      </p:pic>
      <p:cxnSp>
        <p:nvCxnSpPr>
          <p:cNvPr id="23" name="Straight Arrow Connector 22"/>
          <p:cNvCxnSpPr/>
          <p:nvPr/>
        </p:nvCxnSpPr>
        <p:spPr bwMode="auto">
          <a:xfrm>
            <a:off x="5364088" y="4437112"/>
            <a:ext cx="504056"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25" name="Picture 2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2" y="3284984"/>
            <a:ext cx="2984500" cy="698500"/>
          </a:xfrm>
          <a:prstGeom prst="rect">
            <a:avLst/>
          </a:prstGeom>
        </p:spPr>
      </p:pic>
      <p:pic>
        <p:nvPicPr>
          <p:cNvPr id="26" name="Picture 25"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20656" y="4221088"/>
            <a:ext cx="355600" cy="381000"/>
          </a:xfrm>
          <a:prstGeom prst="rect">
            <a:avLst/>
          </a:prstGeom>
        </p:spPr>
      </p:pic>
      <p:pic>
        <p:nvPicPr>
          <p:cNvPr id="27" name="Picture 26"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584" y="5445224"/>
            <a:ext cx="5740400" cy="736600"/>
          </a:xfrm>
          <a:prstGeom prst="rect">
            <a:avLst/>
          </a:prstGeom>
        </p:spPr>
      </p:pic>
    </p:spTree>
    <p:extLst>
      <p:ext uri="{BB962C8B-B14F-4D97-AF65-F5344CB8AC3E}">
        <p14:creationId xmlns:p14="http://schemas.microsoft.com/office/powerpoint/2010/main" val="218983124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Illustration for                            and</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pPr marL="612" indent="0">
              <a:buNone/>
            </a:pPr>
            <a:endParaRPr lang="en-US" dirty="0" smtClean="0"/>
          </a:p>
          <a:p>
            <a:pPr lvl="3"/>
            <a:r>
              <a:rPr lang="en-US" dirty="0" smtClean="0"/>
              <a:t>Lower bound necessary to control the sharpness of the upper bound</a:t>
            </a:r>
            <a:br>
              <a:rPr lang="en-US" dirty="0" smtClean="0"/>
            </a:br>
            <a:r>
              <a:rPr lang="en-US" dirty="0" smtClean="0"/>
              <a:t>as not a priori convergence estimate</a:t>
            </a:r>
          </a:p>
        </p:txBody>
      </p:sp>
      <p:sp>
        <p:nvSpPr>
          <p:cNvPr id="3" name="Title 2"/>
          <p:cNvSpPr>
            <a:spLocks noGrp="1"/>
          </p:cNvSpPr>
          <p:nvPr>
            <p:ph type="title"/>
          </p:nvPr>
        </p:nvSpPr>
        <p:spPr/>
        <p:txBody>
          <a:bodyPr/>
          <a:lstStyle/>
          <a:p>
            <a:r>
              <a:rPr lang="en-US" dirty="0" smtClean="0"/>
              <a:t>Results</a:t>
            </a:r>
            <a:endParaRPr lang="en-US" dirty="0"/>
          </a:p>
        </p:txBody>
      </p:sp>
      <p:pic>
        <p:nvPicPr>
          <p:cNvPr id="9" name="Picture 8" descr="untitled13.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844825"/>
            <a:ext cx="4253713" cy="3199780"/>
          </a:xfrm>
          <a:prstGeom prst="rect">
            <a:avLst/>
          </a:prstGeom>
        </p:spPr>
      </p:pic>
      <p:pic>
        <p:nvPicPr>
          <p:cNvPr id="10" name="Picture 9"/>
          <p:cNvPicPr>
            <a:picLocks noChangeAspect="1"/>
          </p:cNvPicPr>
          <p:nvPr/>
        </p:nvPicPr>
        <p:blipFill>
          <a:blip r:embed="rId3"/>
          <a:stretch>
            <a:fillRect/>
          </a:stretch>
        </p:blipFill>
        <p:spPr>
          <a:xfrm>
            <a:off x="4499993" y="1831997"/>
            <a:ext cx="4320479" cy="3250004"/>
          </a:xfrm>
          <a:prstGeom prst="rect">
            <a:avLst/>
          </a:prstGeom>
        </p:spPr>
      </p:pic>
      <p:sp>
        <p:nvSpPr>
          <p:cNvPr id="11" name="TextBox 15"/>
          <p:cNvSpPr txBox="1">
            <a:spLocks noChangeArrowheads="1"/>
          </p:cNvSpPr>
          <p:nvPr/>
        </p:nvSpPr>
        <p:spPr bwMode="auto">
          <a:xfrm>
            <a:off x="5580112" y="4953996"/>
            <a:ext cx="2520280" cy="369332"/>
          </a:xfrm>
          <a:prstGeom prst="rect">
            <a:avLst/>
          </a:prstGeom>
          <a:noFill/>
          <a:ln>
            <a:noFill/>
          </a:ln>
          <a:extLst/>
        </p:spPr>
        <p:txBody>
          <a:bodyPr wrap="square">
            <a:spAutoFit/>
          </a:bodyPr>
          <a:lstStyle/>
          <a:p>
            <a:r>
              <a:rPr lang="en-US" sz="1800" dirty="0" smtClean="0">
                <a:solidFill>
                  <a:schemeClr val="tx1"/>
                </a:solidFill>
                <a:latin typeface="Calibri" charset="0"/>
              </a:rPr>
              <a:t>Surrogate order ratios</a:t>
            </a:r>
            <a:endParaRPr lang="en-US" sz="1800" dirty="0">
              <a:solidFill>
                <a:schemeClr val="tx1"/>
              </a:solidFill>
              <a:latin typeface="Calibri" charset="0"/>
            </a:endParaRPr>
          </a:p>
        </p:txBody>
      </p:sp>
      <p:sp>
        <p:nvSpPr>
          <p:cNvPr id="12" name="TextBox 15"/>
          <p:cNvSpPr txBox="1">
            <a:spLocks noChangeArrowheads="1"/>
          </p:cNvSpPr>
          <p:nvPr/>
        </p:nvSpPr>
        <p:spPr bwMode="auto">
          <a:xfrm rot="16200000">
            <a:off x="3352510" y="2992307"/>
            <a:ext cx="2520280" cy="369332"/>
          </a:xfrm>
          <a:prstGeom prst="rect">
            <a:avLst/>
          </a:prstGeom>
          <a:noFill/>
          <a:ln>
            <a:noFill/>
          </a:ln>
          <a:extLst/>
        </p:spPr>
        <p:txBody>
          <a:bodyPr wrap="square">
            <a:spAutoFit/>
          </a:bodyPr>
          <a:lstStyle/>
          <a:p>
            <a:r>
              <a:rPr lang="en-US" sz="1800" dirty="0" err="1" smtClean="0">
                <a:solidFill>
                  <a:schemeClr val="tx1"/>
                </a:solidFill>
                <a:latin typeface="Calibri" charset="0"/>
              </a:rPr>
              <a:t>Effectivity</a:t>
            </a:r>
            <a:r>
              <a:rPr lang="en-US" sz="1800" dirty="0" smtClean="0">
                <a:solidFill>
                  <a:schemeClr val="tx1"/>
                </a:solidFill>
                <a:latin typeface="Calibri" charset="0"/>
              </a:rPr>
              <a:t> index (log)</a:t>
            </a:r>
            <a:endParaRPr lang="en-US" sz="1800" dirty="0">
              <a:solidFill>
                <a:schemeClr val="tx1"/>
              </a:solidFill>
              <a:latin typeface="Calibri" charset="0"/>
            </a:endParaRPr>
          </a:p>
        </p:txBody>
      </p:sp>
      <p:sp>
        <p:nvSpPr>
          <p:cNvPr id="13" name="TextBox 15"/>
          <p:cNvSpPr txBox="1">
            <a:spLocks noChangeArrowheads="1"/>
          </p:cNvSpPr>
          <p:nvPr/>
        </p:nvSpPr>
        <p:spPr bwMode="auto">
          <a:xfrm rot="16200000">
            <a:off x="-931965" y="3028311"/>
            <a:ext cx="2880320" cy="369332"/>
          </a:xfrm>
          <a:prstGeom prst="rect">
            <a:avLst/>
          </a:prstGeom>
          <a:noFill/>
          <a:ln>
            <a:noFill/>
          </a:ln>
          <a:extLst/>
        </p:spPr>
        <p:txBody>
          <a:bodyPr wrap="square">
            <a:spAutoFit/>
          </a:bodyPr>
          <a:lstStyle/>
          <a:p>
            <a:r>
              <a:rPr lang="en-US" sz="1800" dirty="0" smtClean="0">
                <a:solidFill>
                  <a:schemeClr val="tx1"/>
                </a:solidFill>
                <a:latin typeface="Calibri" charset="0"/>
              </a:rPr>
              <a:t>Relative error in         (log)</a:t>
            </a:r>
            <a:endParaRPr lang="en-US" sz="1800" dirty="0">
              <a:solidFill>
                <a:schemeClr val="tx1"/>
              </a:solidFill>
              <a:latin typeface="Calibri" charset="0"/>
            </a:endParaRPr>
          </a:p>
        </p:txBody>
      </p:sp>
      <p:pic>
        <p:nvPicPr>
          <p:cNvPr id="14" name="Picture 13"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378381" y="2696221"/>
            <a:ext cx="254000" cy="279400"/>
          </a:xfrm>
          <a:prstGeom prst="rect">
            <a:avLst/>
          </a:prstGeom>
        </p:spPr>
      </p:pic>
      <p:sp>
        <p:nvSpPr>
          <p:cNvPr id="15" name="TextBox 15"/>
          <p:cNvSpPr txBox="1">
            <a:spLocks noChangeArrowheads="1"/>
          </p:cNvSpPr>
          <p:nvPr/>
        </p:nvSpPr>
        <p:spPr bwMode="auto">
          <a:xfrm>
            <a:off x="1475656" y="4941169"/>
            <a:ext cx="2520280" cy="369332"/>
          </a:xfrm>
          <a:prstGeom prst="rect">
            <a:avLst/>
          </a:prstGeom>
          <a:noFill/>
          <a:ln>
            <a:noFill/>
          </a:ln>
          <a:extLst/>
        </p:spPr>
        <p:txBody>
          <a:bodyPr wrap="square">
            <a:spAutoFit/>
          </a:bodyPr>
          <a:lstStyle/>
          <a:p>
            <a:r>
              <a:rPr lang="en-US" sz="1800" dirty="0" smtClean="0">
                <a:solidFill>
                  <a:schemeClr val="tx1"/>
                </a:solidFill>
                <a:latin typeface="Calibri" charset="0"/>
              </a:rPr>
              <a:t>Elastic contrast       (log) </a:t>
            </a:r>
            <a:endParaRPr lang="en-US" sz="1800" dirty="0">
              <a:solidFill>
                <a:schemeClr val="tx1"/>
              </a:solidFill>
              <a:latin typeface="Calibri" charset="0"/>
            </a:endParaRPr>
          </a:p>
        </p:txBody>
      </p:sp>
      <p:pic>
        <p:nvPicPr>
          <p:cNvPr id="16" name="Picture 15"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87104" y="1091220"/>
            <a:ext cx="1320800" cy="558800"/>
          </a:xfrm>
          <a:prstGeom prst="rect">
            <a:avLst/>
          </a:prstGeom>
        </p:spPr>
      </p:pic>
      <p:pic>
        <p:nvPicPr>
          <p:cNvPr id="17" name="Picture 16"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39140" y="5110841"/>
            <a:ext cx="215900" cy="165100"/>
          </a:xfrm>
          <a:prstGeom prst="rect">
            <a:avLst/>
          </a:prstGeom>
        </p:spPr>
      </p:pic>
      <p:pic>
        <p:nvPicPr>
          <p:cNvPr id="18" name="Picture 17"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44008" y="1232862"/>
            <a:ext cx="1130300" cy="279400"/>
          </a:xfrm>
          <a:prstGeom prst="rect">
            <a:avLst/>
          </a:prstGeom>
        </p:spPr>
      </p:pic>
      <p:cxnSp>
        <p:nvCxnSpPr>
          <p:cNvPr id="20" name="Straight Connector 19"/>
          <p:cNvCxnSpPr/>
          <p:nvPr/>
        </p:nvCxnSpPr>
        <p:spPr bwMode="auto">
          <a:xfrm>
            <a:off x="3059832" y="2081545"/>
            <a:ext cx="0" cy="25922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Arrow Connector 21"/>
          <p:cNvCxnSpPr/>
          <p:nvPr/>
        </p:nvCxnSpPr>
        <p:spPr bwMode="auto">
          <a:xfrm>
            <a:off x="1907704" y="2636913"/>
            <a:ext cx="0" cy="1080120"/>
          </a:xfrm>
          <a:prstGeom prst="straightConnector1">
            <a:avLst/>
          </a:prstGeom>
          <a:solidFill>
            <a:srgbClr val="00B8FF"/>
          </a:solidFill>
          <a:ln w="1905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Arrow Connector 22"/>
          <p:cNvCxnSpPr/>
          <p:nvPr/>
        </p:nvCxnSpPr>
        <p:spPr bwMode="auto">
          <a:xfrm flipV="1">
            <a:off x="1907704" y="3861049"/>
            <a:ext cx="0" cy="360040"/>
          </a:xfrm>
          <a:prstGeom prst="straightConnector1">
            <a:avLst/>
          </a:prstGeom>
          <a:solidFill>
            <a:srgbClr val="00B8FF"/>
          </a:solidFill>
          <a:ln w="19050" cap="flat" cmpd="sng" algn="ctr">
            <a:solidFill>
              <a:schemeClr val="accent6"/>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6" name="TextBox 15"/>
          <p:cNvSpPr txBox="1">
            <a:spLocks noChangeArrowheads="1"/>
          </p:cNvSpPr>
          <p:nvPr/>
        </p:nvSpPr>
        <p:spPr bwMode="auto">
          <a:xfrm>
            <a:off x="1907704" y="2636913"/>
            <a:ext cx="2520280" cy="523220"/>
          </a:xfrm>
          <a:prstGeom prst="rect">
            <a:avLst/>
          </a:prstGeom>
          <a:noFill/>
          <a:ln>
            <a:noFill/>
          </a:ln>
          <a:extLst/>
        </p:spPr>
        <p:txBody>
          <a:bodyPr wrap="square">
            <a:spAutoFit/>
          </a:bodyPr>
          <a:lstStyle/>
          <a:p>
            <a:r>
              <a:rPr lang="en-US" sz="1400" dirty="0" smtClean="0">
                <a:solidFill>
                  <a:srgbClr val="FF0000"/>
                </a:solidFill>
                <a:latin typeface="Calibri" charset="0"/>
              </a:rPr>
              <a:t>Increasing order </a:t>
            </a:r>
          </a:p>
          <a:p>
            <a:r>
              <a:rPr lang="en-US" sz="1400" dirty="0" smtClean="0">
                <a:solidFill>
                  <a:srgbClr val="FF0000"/>
                </a:solidFill>
                <a:latin typeface="Calibri" charset="0"/>
              </a:rPr>
              <a:t>of stress surrogate</a:t>
            </a:r>
            <a:endParaRPr lang="en-US" sz="1400" dirty="0">
              <a:solidFill>
                <a:srgbClr val="FF0000"/>
              </a:solidFill>
              <a:latin typeface="Calibri" charset="0"/>
            </a:endParaRPr>
          </a:p>
        </p:txBody>
      </p:sp>
      <p:sp>
        <p:nvSpPr>
          <p:cNvPr id="27" name="TextBox 15"/>
          <p:cNvSpPr txBox="1">
            <a:spLocks noChangeArrowheads="1"/>
          </p:cNvSpPr>
          <p:nvPr/>
        </p:nvSpPr>
        <p:spPr bwMode="auto">
          <a:xfrm>
            <a:off x="1043608" y="4149081"/>
            <a:ext cx="2520280" cy="523220"/>
          </a:xfrm>
          <a:prstGeom prst="rect">
            <a:avLst/>
          </a:prstGeom>
          <a:noFill/>
          <a:ln>
            <a:noFill/>
          </a:ln>
          <a:extLst/>
        </p:spPr>
        <p:txBody>
          <a:bodyPr wrap="square">
            <a:spAutoFit/>
          </a:bodyPr>
          <a:lstStyle/>
          <a:p>
            <a:r>
              <a:rPr lang="en-US" sz="1400" dirty="0" smtClean="0">
                <a:solidFill>
                  <a:schemeClr val="accent6"/>
                </a:solidFill>
                <a:latin typeface="Calibri" charset="0"/>
              </a:rPr>
              <a:t>Increasing order </a:t>
            </a:r>
          </a:p>
          <a:p>
            <a:r>
              <a:rPr lang="en-US" sz="1400" dirty="0" smtClean="0">
                <a:solidFill>
                  <a:schemeClr val="accent6"/>
                </a:solidFill>
                <a:latin typeface="Calibri" charset="0"/>
              </a:rPr>
              <a:t>of disp. surrogate</a:t>
            </a:r>
            <a:endParaRPr lang="en-US" sz="1400" dirty="0">
              <a:solidFill>
                <a:schemeClr val="accent6"/>
              </a:solidFill>
              <a:latin typeface="Calibri" charset="0"/>
            </a:endParaRPr>
          </a:p>
        </p:txBody>
      </p:sp>
    </p:spTree>
    <p:extLst>
      <p:ext uri="{BB962C8B-B14F-4D97-AF65-F5344CB8AC3E}">
        <p14:creationId xmlns:p14="http://schemas.microsoft.com/office/powerpoint/2010/main" val="205834592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RBM-type enrichment</a:t>
            </a:r>
            <a:endParaRPr lang="en-US" dirty="0"/>
          </a:p>
        </p:txBody>
      </p:sp>
      <p:pic>
        <p:nvPicPr>
          <p:cNvPr id="5" name="Picture 4" descr="untitled14.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1848" y="1039908"/>
            <a:ext cx="3690152" cy="2775851"/>
          </a:xfrm>
          <a:prstGeom prst="rect">
            <a:avLst/>
          </a:prstGeom>
        </p:spPr>
      </p:pic>
      <p:pic>
        <p:nvPicPr>
          <p:cNvPr id="6" name="Picture 5" descr="untitled15.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6264" y="1039908"/>
            <a:ext cx="3690152" cy="2775851"/>
          </a:xfrm>
          <a:prstGeom prst="rect">
            <a:avLst/>
          </a:prstGeom>
        </p:spPr>
      </p:pic>
      <p:pic>
        <p:nvPicPr>
          <p:cNvPr id="7" name="Picture 6" descr="untitled16.eps"/>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848" y="3776212"/>
            <a:ext cx="3690152" cy="2775851"/>
          </a:xfrm>
          <a:prstGeom prst="rect">
            <a:avLst/>
          </a:prstGeom>
        </p:spPr>
      </p:pic>
      <p:pic>
        <p:nvPicPr>
          <p:cNvPr id="8" name="Picture 7" descr="untitled17.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6264" y="3776212"/>
            <a:ext cx="3690152" cy="2775851"/>
          </a:xfrm>
          <a:prstGeom prst="rect">
            <a:avLst/>
          </a:prstGeom>
        </p:spPr>
      </p:pic>
      <p:cxnSp>
        <p:nvCxnSpPr>
          <p:cNvPr id="12" name="Straight Arrow Connector 11"/>
          <p:cNvCxnSpPr/>
          <p:nvPr/>
        </p:nvCxnSpPr>
        <p:spPr bwMode="auto">
          <a:xfrm>
            <a:off x="4122208" y="2336052"/>
            <a:ext cx="1224136"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3" name="Straight Arrow Connector 12"/>
          <p:cNvCxnSpPr/>
          <p:nvPr/>
        </p:nvCxnSpPr>
        <p:spPr bwMode="auto">
          <a:xfrm flipH="1">
            <a:off x="3762168" y="3272156"/>
            <a:ext cx="1656184" cy="936104"/>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6" name="Straight Arrow Connector 15"/>
          <p:cNvCxnSpPr/>
          <p:nvPr/>
        </p:nvCxnSpPr>
        <p:spPr bwMode="auto">
          <a:xfrm>
            <a:off x="4050200" y="4856332"/>
            <a:ext cx="1224136"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a:off x="4214908" y="1255932"/>
            <a:ext cx="0" cy="2232248"/>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a:off x="5104662" y="1255932"/>
            <a:ext cx="0" cy="2232248"/>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a:off x="3618152" y="3992236"/>
            <a:ext cx="0" cy="2252944"/>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5" name="TextBox 15"/>
          <p:cNvSpPr txBox="1">
            <a:spLocks noChangeArrowheads="1"/>
          </p:cNvSpPr>
          <p:nvPr/>
        </p:nvSpPr>
        <p:spPr bwMode="auto">
          <a:xfrm rot="16200000">
            <a:off x="-509210" y="3303514"/>
            <a:ext cx="2880320" cy="369332"/>
          </a:xfrm>
          <a:prstGeom prst="rect">
            <a:avLst/>
          </a:prstGeom>
          <a:noFill/>
          <a:ln>
            <a:noFill/>
          </a:ln>
          <a:extLst/>
        </p:spPr>
        <p:txBody>
          <a:bodyPr wrap="square">
            <a:spAutoFit/>
          </a:bodyPr>
          <a:lstStyle/>
          <a:p>
            <a:r>
              <a:rPr lang="en-US" sz="1800" dirty="0" smtClean="0">
                <a:solidFill>
                  <a:schemeClr val="tx1"/>
                </a:solidFill>
                <a:latin typeface="Calibri" charset="0"/>
              </a:rPr>
              <a:t>Relative error in         (log)</a:t>
            </a:r>
            <a:endParaRPr lang="en-US" sz="1800" dirty="0">
              <a:solidFill>
                <a:schemeClr val="tx1"/>
              </a:solidFill>
              <a:latin typeface="Calibri" charset="0"/>
            </a:endParaRPr>
          </a:p>
        </p:txBody>
      </p:sp>
      <p:pic>
        <p:nvPicPr>
          <p:cNvPr id="26" name="Picture 25"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801136" y="2971424"/>
            <a:ext cx="254000" cy="279400"/>
          </a:xfrm>
          <a:prstGeom prst="rect">
            <a:avLst/>
          </a:prstGeom>
        </p:spPr>
      </p:pic>
      <p:sp>
        <p:nvSpPr>
          <p:cNvPr id="27" name="TextBox 15"/>
          <p:cNvSpPr txBox="1">
            <a:spLocks noChangeArrowheads="1"/>
          </p:cNvSpPr>
          <p:nvPr/>
        </p:nvSpPr>
        <p:spPr bwMode="auto">
          <a:xfrm>
            <a:off x="3347864" y="6372817"/>
            <a:ext cx="2520280" cy="369332"/>
          </a:xfrm>
          <a:prstGeom prst="rect">
            <a:avLst/>
          </a:prstGeom>
          <a:noFill/>
          <a:ln>
            <a:noFill/>
          </a:ln>
          <a:extLst/>
        </p:spPr>
        <p:txBody>
          <a:bodyPr wrap="square">
            <a:spAutoFit/>
          </a:bodyPr>
          <a:lstStyle/>
          <a:p>
            <a:r>
              <a:rPr lang="en-US" sz="1800" dirty="0" smtClean="0">
                <a:solidFill>
                  <a:schemeClr val="tx1"/>
                </a:solidFill>
                <a:latin typeface="Calibri" charset="0"/>
              </a:rPr>
              <a:t>Elastic contrast       (log) </a:t>
            </a:r>
            <a:endParaRPr lang="en-US" sz="1800" dirty="0">
              <a:solidFill>
                <a:schemeClr val="tx1"/>
              </a:solidFill>
              <a:latin typeface="Calibri" charset="0"/>
            </a:endParaRPr>
          </a:p>
        </p:txBody>
      </p:sp>
      <p:pic>
        <p:nvPicPr>
          <p:cNvPr id="28" name="Picture 27"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11348" y="6542489"/>
            <a:ext cx="215900" cy="165100"/>
          </a:xfrm>
          <a:prstGeom prst="rect">
            <a:avLst/>
          </a:prstGeom>
        </p:spPr>
      </p:pic>
    </p:spTree>
    <p:extLst>
      <p:ext uri="{BB962C8B-B14F-4D97-AF65-F5344CB8AC3E}">
        <p14:creationId xmlns:p14="http://schemas.microsoft.com/office/powerpoint/2010/main" val="211171321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To enrich the surrogate locally if the “offline” estimate has failed to locate non-smooth features in the parameter domain</a:t>
            </a:r>
            <a:endParaRPr lang="en-US" dirty="0"/>
          </a:p>
          <a:p>
            <a:r>
              <a:rPr lang="en-US" dirty="0" smtClean="0"/>
              <a:t>Limited to linear </a:t>
            </a:r>
            <a:r>
              <a:rPr lang="en-US" dirty="0"/>
              <a:t>elasticity, but can be </a:t>
            </a:r>
            <a:r>
              <a:rPr lang="en-US" dirty="0" smtClean="0"/>
              <a:t>overcome</a:t>
            </a:r>
            <a:endParaRPr lang="en-US" dirty="0"/>
          </a:p>
          <a:p>
            <a:r>
              <a:rPr lang="en-US" b="1" dirty="0"/>
              <a:t>Data </a:t>
            </a:r>
            <a:r>
              <a:rPr lang="en-US" b="1" dirty="0" smtClean="0"/>
              <a:t>in separate variables form</a:t>
            </a:r>
            <a:endParaRPr lang="en-US" b="1" dirty="0"/>
          </a:p>
          <a:p>
            <a:pPr lvl="3"/>
            <a:r>
              <a:rPr lang="en-US" dirty="0"/>
              <a:t>Restricted to certain types of linear and nonlinear </a:t>
            </a:r>
            <a:r>
              <a:rPr lang="en-US" dirty="0" smtClean="0"/>
              <a:t>problems</a:t>
            </a:r>
          </a:p>
          <a:p>
            <a:pPr lvl="3"/>
            <a:r>
              <a:rPr lang="en-US" dirty="0" smtClean="0"/>
              <a:t>If not, </a:t>
            </a:r>
            <a:r>
              <a:rPr lang="en-US" dirty="0" err="1" smtClean="0"/>
              <a:t>hyperreduction</a:t>
            </a:r>
            <a:r>
              <a:rPr lang="en-US" dirty="0"/>
              <a:t>, but the error bounds are </a:t>
            </a:r>
            <a:r>
              <a:rPr lang="en-US" dirty="0" smtClean="0"/>
              <a:t>lost</a:t>
            </a:r>
            <a:endParaRPr lang="en-US" dirty="0"/>
          </a:p>
          <a:p>
            <a:r>
              <a:rPr lang="en-US" dirty="0" smtClean="0"/>
              <a:t>General difficulty with </a:t>
            </a:r>
            <a:r>
              <a:rPr lang="en-US" dirty="0" err="1" smtClean="0"/>
              <a:t>Galerkin</a:t>
            </a:r>
            <a:r>
              <a:rPr lang="en-US" dirty="0" smtClean="0"/>
              <a:t>-based ROM: </a:t>
            </a:r>
            <a:r>
              <a:rPr lang="en-US" b="1" dirty="0" smtClean="0"/>
              <a:t>“</a:t>
            </a:r>
            <a:r>
              <a:rPr lang="en-US" b="1" dirty="0"/>
              <a:t>Online” </a:t>
            </a:r>
            <a:r>
              <a:rPr lang="en-US" b="1" dirty="0" err="1" smtClean="0"/>
              <a:t>minimisation</a:t>
            </a:r>
            <a:r>
              <a:rPr lang="en-US" b="1" dirty="0" smtClean="0"/>
              <a:t> is </a:t>
            </a:r>
            <a:r>
              <a:rPr lang="en-US" b="1" dirty="0"/>
              <a:t>difficult to implement and store efficiently</a:t>
            </a:r>
            <a:r>
              <a:rPr lang="en-US" b="1" dirty="0" smtClean="0"/>
              <a:t>!</a:t>
            </a:r>
            <a:endParaRPr lang="en-US" dirty="0" smtClean="0"/>
          </a:p>
          <a:p>
            <a:r>
              <a:rPr lang="en-US" dirty="0" smtClean="0"/>
              <a:t>Remarks/questions</a:t>
            </a:r>
          </a:p>
          <a:p>
            <a:pPr lvl="1"/>
            <a:r>
              <a:rPr lang="en-US" dirty="0" smtClean="0"/>
              <a:t>bounds can be obtained for “smooth” problems, in which case empirical, more general estimates seem to give reliable results.</a:t>
            </a:r>
          </a:p>
          <a:p>
            <a:pPr lvl="1"/>
            <a:r>
              <a:rPr lang="en-US" dirty="0" smtClean="0"/>
              <a:t>If “online” accuracy is deficient, what can we do about it?</a:t>
            </a:r>
          </a:p>
          <a:p>
            <a:pPr lvl="1"/>
            <a:r>
              <a:rPr lang="en-US" dirty="0" smtClean="0"/>
              <a:t>Required accuracy depends on how the ROM is used, hierarchy of ROMs?</a:t>
            </a:r>
            <a:endParaRPr lang="en-US" dirty="0"/>
          </a:p>
          <a:p>
            <a:endParaRPr lang="en-US" dirty="0"/>
          </a:p>
        </p:txBody>
      </p:sp>
      <p:sp>
        <p:nvSpPr>
          <p:cNvPr id="3" name="Title 2"/>
          <p:cNvSpPr>
            <a:spLocks noGrp="1"/>
          </p:cNvSpPr>
          <p:nvPr>
            <p:ph type="title"/>
          </p:nvPr>
        </p:nvSpPr>
        <p:spPr/>
        <p:txBody>
          <a:bodyPr/>
          <a:lstStyle/>
          <a:p>
            <a:r>
              <a:rPr lang="en-US" dirty="0" smtClean="0"/>
              <a:t>Usage / limitations / questions</a:t>
            </a:r>
            <a:endParaRPr lang="en-US" dirty="0"/>
          </a:p>
        </p:txBody>
      </p:sp>
    </p:spTree>
    <p:extLst>
      <p:ext uri="{BB962C8B-B14F-4D97-AF65-F5344CB8AC3E}">
        <p14:creationId xmlns:p14="http://schemas.microsoft.com/office/powerpoint/2010/main" val="121561138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xfrm>
            <a:off x="1692275" y="1052736"/>
            <a:ext cx="5832475" cy="54726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Introduction</a:t>
            </a:r>
            <a:endParaRPr lang="en-US" dirty="0">
              <a:latin typeface="Calibri" charset="0"/>
              <a:ea typeface="ＭＳ Ｐゴシック" charset="0"/>
            </a:endParaRPr>
          </a:p>
          <a:p>
            <a:pPr marL="250825" indent="-250825"/>
            <a:r>
              <a:rPr lang="en-US" dirty="0" smtClean="0">
                <a:latin typeface="Calibri" charset="0"/>
                <a:ea typeface="ＭＳ Ｐゴシック" charset="0"/>
              </a:rPr>
              <a:t>Coupled two-scale simulation of fracture</a:t>
            </a:r>
          </a:p>
          <a:p>
            <a:pPr marL="250825" indent="-250825"/>
            <a:r>
              <a:rPr lang="en-US" b="1" dirty="0" smtClean="0">
                <a:latin typeface="Calibri" charset="0"/>
                <a:ea typeface="ＭＳ Ｐゴシック" charset="0"/>
              </a:rPr>
              <a:t>ROM for heterogeneous structures</a:t>
            </a:r>
          </a:p>
          <a:p>
            <a:pPr marL="466825" lvl="1" indent="-250825"/>
            <a:r>
              <a:rPr lang="en-US" dirty="0" err="1" smtClean="0">
                <a:latin typeface="Calibri" charset="0"/>
                <a:ea typeface="ＭＳ Ｐゴシック" charset="0"/>
              </a:rPr>
              <a:t>Parameterised</a:t>
            </a:r>
            <a:r>
              <a:rPr lang="en-US" dirty="0" smtClean="0">
                <a:latin typeface="Calibri" charset="0"/>
                <a:ea typeface="ＭＳ Ｐゴシック" charset="0"/>
              </a:rPr>
              <a:t>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u="sng" dirty="0" smtClean="0">
                <a:latin typeface="Calibri" charset="0"/>
                <a:ea typeface="ＭＳ Ｐゴシック" charset="0"/>
              </a:rPr>
              <a:t>Nonlinear </a:t>
            </a:r>
            <a:r>
              <a:rPr lang="en-US" u="sng" dirty="0" err="1" smtClean="0">
                <a:latin typeface="Calibri" charset="0"/>
                <a:ea typeface="ＭＳ Ｐゴシック" charset="0"/>
              </a:rPr>
              <a:t>homogenisation</a:t>
            </a:r>
            <a:endParaRPr lang="en-US" u="sng" dirty="0" smtClean="0">
              <a:latin typeface="Calibri" charset="0"/>
              <a:ea typeface="ＭＳ Ｐゴシック" charset="0"/>
            </a:endParaRPr>
          </a:p>
          <a:p>
            <a:pPr marL="466825" lvl="1" indent="-250825"/>
            <a:r>
              <a:rPr lang="en-US" dirty="0" smtClean="0">
                <a:latin typeface="Calibri" charset="0"/>
                <a:ea typeface="ＭＳ Ｐゴシック" charset="0"/>
              </a:rPr>
              <a:t>Meta-models for fracture</a:t>
            </a:r>
            <a:endParaRPr lang="en-US" dirty="0">
              <a:latin typeface="Calibri" charset="0"/>
              <a:ea typeface="ＭＳ Ｐゴシック" charset="0"/>
            </a:endParaRPr>
          </a:p>
          <a:p>
            <a:pPr marL="250825" indent="-250825"/>
            <a:r>
              <a:rPr lang="en-US" dirty="0" smtClean="0">
                <a:latin typeface="Calibri" charset="0"/>
                <a:ea typeface="ＭＳ Ｐゴシック" charset="0"/>
              </a:rPr>
              <a:t>ROM as </a:t>
            </a:r>
            <a:r>
              <a:rPr lang="en-US" dirty="0" err="1" smtClean="0">
                <a:latin typeface="Calibri" charset="0"/>
                <a:ea typeface="ＭＳ Ｐゴシック" charset="0"/>
              </a:rPr>
              <a:t>multiscale</a:t>
            </a:r>
            <a:r>
              <a:rPr lang="en-US" dirty="0" smtClean="0">
                <a:latin typeface="Calibri" charset="0"/>
                <a:ea typeface="ＭＳ Ｐゴシック" charset="0"/>
              </a:rPr>
              <a:t> solvers</a:t>
            </a:r>
          </a:p>
          <a:p>
            <a:pPr marL="250825" indent="-250825"/>
            <a:r>
              <a:rPr lang="en-US" dirty="0" smtClean="0">
                <a:latin typeface="Calibri" charset="0"/>
                <a:ea typeface="ＭＳ Ｐゴシック" charset="0"/>
              </a:rPr>
              <a:t>Real-time biomedical applications</a:t>
            </a:r>
          </a:p>
          <a:p>
            <a:pPr marL="466825" lvl="1" indent="-250825"/>
            <a:r>
              <a:rPr lang="en-US" dirty="0" smtClean="0">
                <a:latin typeface="Calibri" charset="0"/>
                <a:ea typeface="ＭＳ Ｐゴシック" charset="0"/>
              </a:rPr>
              <a:t>ROM for real-time identification</a:t>
            </a:r>
          </a:p>
          <a:p>
            <a:pPr marL="466825" lvl="1" indent="-250825"/>
            <a:r>
              <a:rPr lang="en-US" dirty="0" smtClean="0">
                <a:latin typeface="Calibri" charset="0"/>
                <a:ea typeface="ＭＳ Ｐゴシック" charset="0"/>
              </a:rPr>
              <a:t>Real-time simulation of cuts</a:t>
            </a:r>
            <a:endParaRPr lang="en-US" dirty="0">
              <a:latin typeface="Calibri" charset="0"/>
              <a:ea typeface="ＭＳ Ｐゴシック" charset="0"/>
            </a:endParaRPr>
          </a:p>
        </p:txBody>
      </p:sp>
    </p:spTree>
    <p:extLst>
      <p:ext uri="{BB962C8B-B14F-4D97-AF65-F5344CB8AC3E}">
        <p14:creationId xmlns:p14="http://schemas.microsoft.com/office/powerpoint/2010/main" val="2588505633"/>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RVE problem in FE2</a:t>
            </a:r>
          </a:p>
          <a:p>
            <a:pPr lvl="1"/>
            <a:r>
              <a:rPr lang="en-US" dirty="0" smtClean="0"/>
              <a:t>Fully discrete equilibrium:</a:t>
            </a:r>
          </a:p>
          <a:p>
            <a:pPr lvl="1"/>
            <a:endParaRPr lang="en-US" dirty="0"/>
          </a:p>
          <a:p>
            <a:pPr lvl="1"/>
            <a:endParaRPr lang="en-US" dirty="0" smtClean="0"/>
          </a:p>
          <a:p>
            <a:pPr lvl="1"/>
            <a:r>
              <a:rPr lang="en-US" dirty="0" smtClean="0"/>
              <a:t>Boundary conditions (“uniform displacements”)</a:t>
            </a:r>
          </a:p>
        </p:txBody>
      </p:sp>
      <p:sp>
        <p:nvSpPr>
          <p:cNvPr id="3" name="Title 2"/>
          <p:cNvSpPr>
            <a:spLocks noGrp="1"/>
          </p:cNvSpPr>
          <p:nvPr>
            <p:ph type="title"/>
          </p:nvPr>
        </p:nvSpPr>
        <p:spPr/>
        <p:txBody>
          <a:bodyPr/>
          <a:lstStyle/>
          <a:p>
            <a:r>
              <a:rPr lang="en-US" dirty="0" err="1" smtClean="0"/>
              <a:t>Parametrised</a:t>
            </a:r>
            <a:r>
              <a:rPr lang="en-US" dirty="0" smtClean="0"/>
              <a:t> RVE problem</a:t>
            </a:r>
            <a:endParaRPr lang="en-US" dirty="0"/>
          </a:p>
        </p:txBody>
      </p:sp>
      <p:pic>
        <p:nvPicPr>
          <p:cNvPr id="5" name="Picture 4"/>
          <p:cNvPicPr/>
          <p:nvPr/>
        </p:nvPicPr>
        <p:blipFill>
          <a:blip r:embed="rId2"/>
          <a:stretch>
            <a:fillRect/>
          </a:stretch>
        </p:blipFill>
        <p:spPr>
          <a:xfrm>
            <a:off x="5039544" y="3707916"/>
            <a:ext cx="2477562" cy="2385988"/>
          </a:xfrm>
          <a:prstGeom prst="rect">
            <a:avLst/>
          </a:prstGeom>
        </p:spPr>
      </p:pic>
      <p:sp>
        <p:nvSpPr>
          <p:cNvPr id="6" name="Line 2"/>
          <p:cNvSpPr/>
          <p:nvPr/>
        </p:nvSpPr>
        <p:spPr>
          <a:xfrm flipH="1">
            <a:off x="6821909" y="5612785"/>
            <a:ext cx="1010755" cy="0"/>
          </a:xfrm>
          <a:prstGeom prst="line">
            <a:avLst/>
          </a:prstGeom>
          <a:ln>
            <a:solidFill>
              <a:srgbClr val="000000"/>
            </a:solidFill>
            <a:tailEnd type="triangle" w="med" len="med"/>
          </a:ln>
        </p:spPr>
      </p:sp>
      <p:sp>
        <p:nvSpPr>
          <p:cNvPr id="7" name="Line 3"/>
          <p:cNvSpPr/>
          <p:nvPr/>
        </p:nvSpPr>
        <p:spPr>
          <a:xfrm flipH="1" flipV="1">
            <a:off x="6316532" y="5107407"/>
            <a:ext cx="1516132" cy="505377"/>
          </a:xfrm>
          <a:prstGeom prst="line">
            <a:avLst/>
          </a:prstGeom>
          <a:ln>
            <a:solidFill>
              <a:srgbClr val="000000"/>
            </a:solidFill>
            <a:tailEnd type="triangle" w="med" len="med"/>
          </a:ln>
        </p:spPr>
      </p:sp>
      <p:sp>
        <p:nvSpPr>
          <p:cNvPr id="8" name="Line 4"/>
          <p:cNvSpPr/>
          <p:nvPr/>
        </p:nvSpPr>
        <p:spPr>
          <a:xfrm flipH="1">
            <a:off x="5507928" y="5612785"/>
            <a:ext cx="2324736" cy="202151"/>
          </a:xfrm>
          <a:prstGeom prst="line">
            <a:avLst/>
          </a:prstGeom>
          <a:ln>
            <a:solidFill>
              <a:srgbClr val="000000"/>
            </a:solidFill>
            <a:tailEnd type="triangle" w="med" len="med"/>
          </a:ln>
        </p:spPr>
      </p:sp>
      <p:sp>
        <p:nvSpPr>
          <p:cNvPr id="10" name="Line 6"/>
          <p:cNvSpPr/>
          <p:nvPr/>
        </p:nvSpPr>
        <p:spPr>
          <a:xfrm flipH="1" flipV="1">
            <a:off x="6922984" y="4197728"/>
            <a:ext cx="909679" cy="1415057"/>
          </a:xfrm>
          <a:prstGeom prst="line">
            <a:avLst/>
          </a:prstGeom>
          <a:ln>
            <a:solidFill>
              <a:srgbClr val="000000"/>
            </a:solidFill>
            <a:tailEnd type="triangle" w="med" len="med"/>
          </a:ln>
        </p:spPr>
      </p:sp>
      <p:sp>
        <p:nvSpPr>
          <p:cNvPr id="11" name="TextBox 15"/>
          <p:cNvSpPr txBox="1">
            <a:spLocks noChangeArrowheads="1"/>
          </p:cNvSpPr>
          <p:nvPr/>
        </p:nvSpPr>
        <p:spPr bwMode="auto">
          <a:xfrm>
            <a:off x="7863676" y="5288380"/>
            <a:ext cx="1008112" cy="646331"/>
          </a:xfrm>
          <a:prstGeom prst="rect">
            <a:avLst/>
          </a:prstGeom>
          <a:noFill/>
          <a:ln>
            <a:noFill/>
          </a:ln>
          <a:extLst/>
        </p:spPr>
        <p:txBody>
          <a:bodyPr wrap="square">
            <a:spAutoFit/>
          </a:bodyPr>
          <a:lstStyle/>
          <a:p>
            <a:r>
              <a:rPr lang="en-US" sz="1800" dirty="0" smtClean="0">
                <a:solidFill>
                  <a:schemeClr val="tx1"/>
                </a:solidFill>
                <a:latin typeface="Calibri" charset="0"/>
              </a:rPr>
              <a:t>Damage initiation</a:t>
            </a:r>
            <a:endParaRPr lang="en-US" sz="1800" dirty="0">
              <a:solidFill>
                <a:schemeClr val="tx1"/>
              </a:solidFill>
              <a:latin typeface="Calibri" charset="0"/>
            </a:endParaRPr>
          </a:p>
        </p:txBody>
      </p:sp>
      <p:pic>
        <p:nvPicPr>
          <p:cNvPr id="14" name="Picture 13"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3888" y="1675152"/>
            <a:ext cx="1955800" cy="241300"/>
          </a:xfrm>
          <a:prstGeom prst="rect">
            <a:avLst/>
          </a:prstGeom>
        </p:spPr>
      </p:pic>
      <p:cxnSp>
        <p:nvCxnSpPr>
          <p:cNvPr id="17" name="Straight Arrow Connector 16"/>
          <p:cNvCxnSpPr/>
          <p:nvPr/>
        </p:nvCxnSpPr>
        <p:spPr bwMode="auto">
          <a:xfrm flipV="1">
            <a:off x="2555776" y="3861048"/>
            <a:ext cx="0" cy="36004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9" name="TextBox 15"/>
          <p:cNvSpPr txBox="1">
            <a:spLocks noChangeArrowheads="1"/>
          </p:cNvSpPr>
          <p:nvPr/>
        </p:nvSpPr>
        <p:spPr bwMode="auto">
          <a:xfrm>
            <a:off x="1475656" y="4221088"/>
            <a:ext cx="3240360" cy="369332"/>
          </a:xfrm>
          <a:prstGeom prst="rect">
            <a:avLst/>
          </a:prstGeom>
          <a:noFill/>
          <a:ln>
            <a:noFill/>
          </a:ln>
          <a:extLst/>
        </p:spPr>
        <p:txBody>
          <a:bodyPr wrap="square">
            <a:spAutoFit/>
          </a:bodyPr>
          <a:lstStyle/>
          <a:p>
            <a:r>
              <a:rPr lang="en-US" sz="1800" dirty="0">
                <a:solidFill>
                  <a:schemeClr val="tx1"/>
                </a:solidFill>
                <a:latin typeface="Calibri" charset="0"/>
              </a:rPr>
              <a:t>Parameters </a:t>
            </a:r>
            <a:r>
              <a:rPr lang="en-US" sz="1800" dirty="0" smtClean="0">
                <a:solidFill>
                  <a:schemeClr val="tx1"/>
                </a:solidFill>
                <a:latin typeface="Calibri" charset="0"/>
              </a:rPr>
              <a:t>(“ Dimension 3</a:t>
            </a:r>
            <a:r>
              <a:rPr lang="en-US" sz="1800" baseline="30000" dirty="0" smtClean="0">
                <a:solidFill>
                  <a:schemeClr val="tx1"/>
                </a:solidFill>
                <a:latin typeface="Calibri" charset="0"/>
              </a:rPr>
              <a:t>N “</a:t>
            </a:r>
            <a:r>
              <a:rPr lang="en-US" sz="1800" dirty="0" smtClean="0">
                <a:solidFill>
                  <a:schemeClr val="tx1"/>
                </a:solidFill>
                <a:latin typeface="Calibri" charset="0"/>
              </a:rPr>
              <a:t>)</a:t>
            </a:r>
            <a:endParaRPr lang="en-US" sz="1800" dirty="0">
              <a:solidFill>
                <a:schemeClr val="tx1"/>
              </a:solidFill>
              <a:latin typeface="Calibri" charset="0"/>
            </a:endParaRPr>
          </a:p>
        </p:txBody>
      </p:sp>
      <p:pic>
        <p:nvPicPr>
          <p:cNvPr id="2" name="Picture 1"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584" y="3158232"/>
            <a:ext cx="3086100" cy="558800"/>
          </a:xfrm>
          <a:prstGeom prst="rect">
            <a:avLst/>
          </a:prstGeom>
        </p:spPr>
      </p:pic>
      <p:pic>
        <p:nvPicPr>
          <p:cNvPr id="9" name="Picture 8"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1752" y="2060848"/>
            <a:ext cx="3390900" cy="292100"/>
          </a:xfrm>
          <a:prstGeom prst="rect">
            <a:avLst/>
          </a:prstGeom>
        </p:spPr>
      </p:pic>
    </p:spTree>
    <p:extLst>
      <p:ext uri="{BB962C8B-B14F-4D97-AF65-F5344CB8AC3E}">
        <p14:creationId xmlns:p14="http://schemas.microsoft.com/office/powerpoint/2010/main" val="383291768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smtClean="0"/>
          </a:p>
          <a:p>
            <a:endParaRPr lang="en-US" dirty="0" smtClean="0"/>
          </a:p>
          <a:p>
            <a:r>
              <a:rPr lang="en-US" dirty="0" err="1" smtClean="0"/>
              <a:t>Multiscale</a:t>
            </a:r>
            <a:r>
              <a:rPr lang="en-US" dirty="0" smtClean="0"/>
              <a:t> solvers </a:t>
            </a:r>
          </a:p>
          <a:p>
            <a:endParaRPr lang="en-US" dirty="0"/>
          </a:p>
          <a:p>
            <a:pPr marL="612" indent="0">
              <a:buNone/>
            </a:pPr>
            <a:endParaRPr lang="en-US" dirty="0" smtClean="0"/>
          </a:p>
          <a:p>
            <a:endParaRPr lang="en-US" dirty="0" smtClean="0"/>
          </a:p>
          <a:p>
            <a:r>
              <a:rPr lang="en-US" dirty="0" smtClean="0"/>
              <a:t>Reduced order </a:t>
            </a:r>
            <a:br>
              <a:rPr lang="en-US" dirty="0" smtClean="0"/>
            </a:br>
            <a:r>
              <a:rPr lang="en-US" dirty="0" err="1" smtClean="0"/>
              <a:t>modelling</a:t>
            </a:r>
            <a:endParaRPr lang="en-US" dirty="0"/>
          </a:p>
        </p:txBody>
      </p:sp>
      <p:sp>
        <p:nvSpPr>
          <p:cNvPr id="3" name="Title 2"/>
          <p:cNvSpPr>
            <a:spLocks noGrp="1"/>
          </p:cNvSpPr>
          <p:nvPr>
            <p:ph type="title"/>
          </p:nvPr>
        </p:nvSpPr>
        <p:spPr/>
        <p:txBody>
          <a:bodyPr/>
          <a:lstStyle/>
          <a:p>
            <a:r>
              <a:rPr lang="en-US" dirty="0" smtClean="0"/>
              <a:t>Toolkit 2: multilevel methods</a:t>
            </a:r>
            <a:endParaRPr lang="en-US" dirty="0"/>
          </a:p>
        </p:txBody>
      </p:sp>
      <p:grpSp>
        <p:nvGrpSpPr>
          <p:cNvPr id="50" name="Group 49"/>
          <p:cNvGrpSpPr/>
          <p:nvPr/>
        </p:nvGrpSpPr>
        <p:grpSpPr>
          <a:xfrm>
            <a:off x="3779912" y="1724159"/>
            <a:ext cx="4760744" cy="4297129"/>
            <a:chOff x="3203848" y="1268760"/>
            <a:chExt cx="5797844" cy="5233233"/>
          </a:xfrm>
        </p:grpSpPr>
        <p:grpSp>
          <p:nvGrpSpPr>
            <p:cNvPr id="22" name="Group 21"/>
            <p:cNvGrpSpPr/>
            <p:nvPr/>
          </p:nvGrpSpPr>
          <p:grpSpPr>
            <a:xfrm>
              <a:off x="3203848" y="1268760"/>
              <a:ext cx="4539560" cy="4738940"/>
              <a:chOff x="611560" y="1700808"/>
              <a:chExt cx="3517900" cy="3672408"/>
            </a:xfrm>
          </p:grpSpPr>
          <p:pic>
            <p:nvPicPr>
              <p:cNvPr id="23" name="Picture 22"/>
              <p:cNvPicPr>
                <a:picLocks noChangeAspect="1"/>
              </p:cNvPicPr>
              <p:nvPr/>
            </p:nvPicPr>
            <p:blipFill>
              <a:blip r:embed="rId2"/>
              <a:stretch>
                <a:fillRect/>
              </a:stretch>
            </p:blipFill>
            <p:spPr>
              <a:xfrm>
                <a:off x="611560" y="1700808"/>
                <a:ext cx="3517900" cy="3505200"/>
              </a:xfrm>
              <a:prstGeom prst="rect">
                <a:avLst/>
              </a:prstGeom>
            </p:spPr>
          </p:pic>
          <p:sp>
            <p:nvSpPr>
              <p:cNvPr id="24" name="Rectangle 23"/>
              <p:cNvSpPr/>
              <p:nvPr/>
            </p:nvSpPr>
            <p:spPr bwMode="auto">
              <a:xfrm>
                <a:off x="1259632" y="4005064"/>
                <a:ext cx="2808312" cy="136815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grpSp>
        <p:cxnSp>
          <p:nvCxnSpPr>
            <p:cNvPr id="25" name="Straight Arrow Connector 24"/>
            <p:cNvCxnSpPr/>
            <p:nvPr/>
          </p:nvCxnSpPr>
          <p:spPr bwMode="auto">
            <a:xfrm flipV="1">
              <a:off x="7688999" y="1568852"/>
              <a:ext cx="0" cy="420332"/>
            </a:xfrm>
            <a:prstGeom prst="straightConnector1">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6" name="Straight Connector 25"/>
            <p:cNvCxnSpPr/>
            <p:nvPr/>
          </p:nvCxnSpPr>
          <p:spPr bwMode="auto">
            <a:xfrm flipH="1">
              <a:off x="3492768"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7" name="Straight Connector 26"/>
            <p:cNvCxnSpPr/>
            <p:nvPr/>
          </p:nvCxnSpPr>
          <p:spPr bwMode="auto">
            <a:xfrm flipH="1">
              <a:off x="3606198"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8" name="Straight Connector 27"/>
            <p:cNvCxnSpPr/>
            <p:nvPr/>
          </p:nvCxnSpPr>
          <p:spPr bwMode="auto">
            <a:xfrm flipH="1">
              <a:off x="3727442"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 name="Straight Connector 28"/>
            <p:cNvCxnSpPr/>
            <p:nvPr/>
          </p:nvCxnSpPr>
          <p:spPr bwMode="auto">
            <a:xfrm flipH="1">
              <a:off x="3862080"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0" name="Straight Connector 29"/>
            <p:cNvCxnSpPr/>
            <p:nvPr/>
          </p:nvCxnSpPr>
          <p:spPr bwMode="auto">
            <a:xfrm flipH="1">
              <a:off x="3242924" y="5784944"/>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1" name="Straight Connector 30"/>
            <p:cNvCxnSpPr/>
            <p:nvPr/>
          </p:nvCxnSpPr>
          <p:spPr bwMode="auto">
            <a:xfrm flipH="1">
              <a:off x="3367402" y="5784944"/>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2" name="Rectangle 31"/>
            <p:cNvSpPr/>
            <p:nvPr/>
          </p:nvSpPr>
          <p:spPr bwMode="auto">
            <a:xfrm>
              <a:off x="3707904" y="1784876"/>
              <a:ext cx="504056" cy="504056"/>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33" name="Straight Connector 32"/>
            <p:cNvCxnSpPr/>
            <p:nvPr/>
          </p:nvCxnSpPr>
          <p:spPr bwMode="auto">
            <a:xfrm>
              <a:off x="4211960" y="1784876"/>
              <a:ext cx="4176464" cy="75667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4" name="Straight Connector 33"/>
            <p:cNvCxnSpPr/>
            <p:nvPr/>
          </p:nvCxnSpPr>
          <p:spPr bwMode="auto">
            <a:xfrm>
              <a:off x="3707904" y="2288932"/>
              <a:ext cx="936104" cy="3204949"/>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35" name="Picture 34" descr="Untitl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2537353"/>
              <a:ext cx="3820126" cy="3007112"/>
            </a:xfrm>
            <a:prstGeom prst="rect">
              <a:avLst/>
            </a:prstGeom>
          </p:spPr>
        </p:pic>
        <p:pic>
          <p:nvPicPr>
            <p:cNvPr id="36" name="Picture 35" descr="Untitled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2240" y="4697593"/>
              <a:ext cx="2269452" cy="1804400"/>
            </a:xfrm>
            <a:prstGeom prst="rect">
              <a:avLst/>
            </a:prstGeom>
          </p:spPr>
        </p:pic>
        <p:sp>
          <p:nvSpPr>
            <p:cNvPr id="37" name="Rectangle 36"/>
            <p:cNvSpPr/>
            <p:nvPr/>
          </p:nvSpPr>
          <p:spPr bwMode="auto">
            <a:xfrm>
              <a:off x="6156176" y="3833497"/>
              <a:ext cx="504056" cy="504056"/>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38" name="Straight Connector 37"/>
            <p:cNvCxnSpPr/>
            <p:nvPr/>
          </p:nvCxnSpPr>
          <p:spPr bwMode="auto">
            <a:xfrm>
              <a:off x="6630350" y="3833497"/>
              <a:ext cx="2332118" cy="86421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9" name="Straight Connector 38"/>
            <p:cNvCxnSpPr/>
            <p:nvPr/>
          </p:nvCxnSpPr>
          <p:spPr bwMode="auto">
            <a:xfrm>
              <a:off x="6156176" y="4337553"/>
              <a:ext cx="588676" cy="21283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57" name="TextBox 27"/>
          <p:cNvSpPr txBox="1">
            <a:spLocks noChangeArrowheads="1"/>
          </p:cNvSpPr>
          <p:nvPr/>
        </p:nvSpPr>
        <p:spPr bwMode="auto">
          <a:xfrm>
            <a:off x="6444208" y="5877272"/>
            <a:ext cx="30963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endParaRPr lang="en-US" sz="1400" dirty="0">
              <a:solidFill>
                <a:schemeClr val="tx1"/>
              </a:solidFill>
              <a:latin typeface="Calibri" charset="0"/>
            </a:endParaRPr>
          </a:p>
          <a:p>
            <a:r>
              <a:rPr lang="en-US" sz="1400" dirty="0" smtClean="0">
                <a:solidFill>
                  <a:schemeClr val="tx1"/>
                </a:solidFill>
                <a:latin typeface="Calibri" charset="0"/>
              </a:rPr>
              <a:t>[</a:t>
            </a:r>
            <a:r>
              <a:rPr lang="en-US" sz="1400" dirty="0" err="1" smtClean="0">
                <a:solidFill>
                  <a:schemeClr val="tx1"/>
                </a:solidFill>
                <a:latin typeface="Calibri" charset="0"/>
              </a:rPr>
              <a:t>Akbari</a:t>
            </a:r>
            <a:r>
              <a:rPr lang="en-US" sz="1400" dirty="0" smtClean="0">
                <a:solidFill>
                  <a:schemeClr val="tx1"/>
                </a:solidFill>
                <a:latin typeface="Calibri" charset="0"/>
              </a:rPr>
              <a:t> et al., soon]</a:t>
            </a:r>
            <a:endParaRPr lang="en-US" sz="1400" dirty="0">
              <a:solidFill>
                <a:schemeClr val="tx1"/>
              </a:solidFill>
              <a:latin typeface="Calibri" charset="0"/>
            </a:endParaRPr>
          </a:p>
        </p:txBody>
      </p:sp>
    </p:spTree>
    <p:extLst>
      <p:ext uri="{BB962C8B-B14F-4D97-AF65-F5344CB8AC3E}">
        <p14:creationId xmlns:p14="http://schemas.microsoft.com/office/powerpoint/2010/main" val="172068192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Approximation of low-order for the nodal unknowns</a:t>
            </a:r>
          </a:p>
          <a:p>
            <a:endParaRPr lang="en-US" dirty="0"/>
          </a:p>
          <a:p>
            <a:endParaRPr lang="en-US" dirty="0" smtClean="0"/>
          </a:p>
          <a:p>
            <a:endParaRPr lang="en-US" dirty="0"/>
          </a:p>
          <a:p>
            <a:endParaRPr lang="en-US" dirty="0" smtClean="0"/>
          </a:p>
          <a:p>
            <a:endParaRPr lang="en-US" dirty="0"/>
          </a:p>
          <a:p>
            <a:r>
              <a:rPr lang="en-US" dirty="0" err="1" smtClean="0"/>
              <a:t>Galerkin</a:t>
            </a:r>
            <a:r>
              <a:rPr lang="en-US" dirty="0" smtClean="0"/>
              <a:t> formulation:</a:t>
            </a:r>
          </a:p>
          <a:p>
            <a:endParaRPr lang="en-US" dirty="0"/>
          </a:p>
          <a:p>
            <a:r>
              <a:rPr lang="en-US" dirty="0" smtClean="0"/>
              <a:t>Newton at t:                                 (small system)</a:t>
            </a:r>
            <a:endParaRPr lang="en-US" dirty="0"/>
          </a:p>
        </p:txBody>
      </p:sp>
      <p:sp>
        <p:nvSpPr>
          <p:cNvPr id="3" name="Title 2"/>
          <p:cNvSpPr>
            <a:spLocks noGrp="1"/>
          </p:cNvSpPr>
          <p:nvPr>
            <p:ph type="title"/>
          </p:nvPr>
        </p:nvSpPr>
        <p:spPr/>
        <p:txBody>
          <a:bodyPr/>
          <a:lstStyle/>
          <a:p>
            <a:r>
              <a:rPr lang="en-US" dirty="0" err="1" smtClean="0"/>
              <a:t>Galerkin</a:t>
            </a:r>
            <a:r>
              <a:rPr lang="en-US" dirty="0" smtClean="0"/>
              <a:t>-ROM</a:t>
            </a:r>
            <a:endParaRPr lang="en-US" dirty="0"/>
          </a:p>
        </p:txBody>
      </p:sp>
      <p:sp>
        <p:nvSpPr>
          <p:cNvPr id="8" name="Line 3"/>
          <p:cNvSpPr/>
          <p:nvPr/>
        </p:nvSpPr>
        <p:spPr>
          <a:xfrm flipH="1" flipV="1">
            <a:off x="4211960" y="2492896"/>
            <a:ext cx="0" cy="360040"/>
          </a:xfrm>
          <a:prstGeom prst="line">
            <a:avLst/>
          </a:prstGeom>
          <a:ln>
            <a:solidFill>
              <a:srgbClr val="000000"/>
            </a:solidFill>
            <a:tailEnd type="triangle" w="med" len="med"/>
          </a:ln>
        </p:spPr>
      </p:sp>
      <p:cxnSp>
        <p:nvCxnSpPr>
          <p:cNvPr id="10" name="Straight Connector 9"/>
          <p:cNvCxnSpPr>
            <a:stCxn id="8" idx="0"/>
          </p:cNvCxnSpPr>
          <p:nvPr/>
        </p:nvCxnSpPr>
        <p:spPr bwMode="auto">
          <a:xfrm>
            <a:off x="4211960" y="2852936"/>
            <a:ext cx="28803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1" name="TextBox 15"/>
          <p:cNvSpPr txBox="1">
            <a:spLocks noChangeArrowheads="1"/>
          </p:cNvSpPr>
          <p:nvPr/>
        </p:nvSpPr>
        <p:spPr bwMode="auto">
          <a:xfrm>
            <a:off x="4644008" y="2661144"/>
            <a:ext cx="4176464" cy="369332"/>
          </a:xfrm>
          <a:prstGeom prst="rect">
            <a:avLst/>
          </a:prstGeom>
          <a:noFill/>
          <a:ln>
            <a:noFill/>
          </a:ln>
          <a:extLst/>
        </p:spPr>
        <p:txBody>
          <a:bodyPr wrap="square">
            <a:spAutoFit/>
          </a:bodyPr>
          <a:lstStyle/>
          <a:p>
            <a:r>
              <a:rPr lang="en-US" sz="1800" dirty="0" err="1" smtClean="0">
                <a:solidFill>
                  <a:schemeClr val="tx1"/>
                </a:solidFill>
                <a:latin typeface="Calibri" charset="0"/>
              </a:rPr>
              <a:t>Accomodates</a:t>
            </a:r>
            <a:r>
              <a:rPr lang="en-US" sz="1800" dirty="0" smtClean="0">
                <a:solidFill>
                  <a:schemeClr val="tx1"/>
                </a:solidFill>
                <a:latin typeface="Calibri" charset="0"/>
              </a:rPr>
              <a:t> the UDBC (pre-computed)</a:t>
            </a:r>
            <a:endParaRPr lang="en-US" sz="1800" dirty="0">
              <a:solidFill>
                <a:schemeClr val="tx1"/>
              </a:solidFill>
              <a:latin typeface="Calibri" charset="0"/>
            </a:endParaRPr>
          </a:p>
        </p:txBody>
      </p:sp>
      <p:sp>
        <p:nvSpPr>
          <p:cNvPr id="12" name="Line 3"/>
          <p:cNvSpPr/>
          <p:nvPr/>
        </p:nvSpPr>
        <p:spPr>
          <a:xfrm flipH="1" flipV="1">
            <a:off x="2915816" y="2276872"/>
            <a:ext cx="0" cy="936104"/>
          </a:xfrm>
          <a:prstGeom prst="line">
            <a:avLst/>
          </a:prstGeom>
          <a:ln>
            <a:solidFill>
              <a:srgbClr val="000000"/>
            </a:solidFill>
            <a:tailEnd type="triangle" w="med" len="med"/>
          </a:ln>
        </p:spPr>
      </p:sp>
      <p:cxnSp>
        <p:nvCxnSpPr>
          <p:cNvPr id="13" name="Straight Connector 12"/>
          <p:cNvCxnSpPr>
            <a:stCxn id="12" idx="0"/>
          </p:cNvCxnSpPr>
          <p:nvPr/>
        </p:nvCxnSpPr>
        <p:spPr bwMode="auto">
          <a:xfrm>
            <a:off x="2915816" y="3212976"/>
            <a:ext cx="432048"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4" name="TextBox 15"/>
          <p:cNvSpPr txBox="1">
            <a:spLocks noChangeArrowheads="1"/>
          </p:cNvSpPr>
          <p:nvPr/>
        </p:nvSpPr>
        <p:spPr bwMode="auto">
          <a:xfrm>
            <a:off x="3491880" y="3009780"/>
            <a:ext cx="5760640" cy="369332"/>
          </a:xfrm>
          <a:prstGeom prst="rect">
            <a:avLst/>
          </a:prstGeom>
          <a:noFill/>
          <a:ln>
            <a:noFill/>
          </a:ln>
          <a:extLst/>
        </p:spPr>
        <p:txBody>
          <a:bodyPr wrap="square">
            <a:spAutoFit/>
          </a:bodyPr>
          <a:lstStyle/>
          <a:p>
            <a:r>
              <a:rPr lang="en-US" sz="1800" dirty="0" smtClean="0">
                <a:solidFill>
                  <a:schemeClr val="tx1"/>
                </a:solidFill>
                <a:latin typeface="Calibri" charset="0"/>
              </a:rPr>
              <a:t>Modal coordinates associated with POD basis vectors</a:t>
            </a:r>
            <a:endParaRPr lang="en-US" sz="1800" dirty="0">
              <a:solidFill>
                <a:schemeClr val="tx1"/>
              </a:solidFill>
              <a:latin typeface="Calibri" charset="0"/>
            </a:endParaRPr>
          </a:p>
        </p:txBody>
      </p:sp>
      <p:pic>
        <p:nvPicPr>
          <p:cNvPr id="16" name="Picture 15"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8525" y="3990304"/>
            <a:ext cx="203200" cy="177800"/>
          </a:xfrm>
          <a:prstGeom prst="rect">
            <a:avLst/>
          </a:prstGeom>
        </p:spPr>
      </p:pic>
      <p:pic>
        <p:nvPicPr>
          <p:cNvPr id="17" name="Picture 1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1484784"/>
            <a:ext cx="4508500" cy="673100"/>
          </a:xfrm>
          <a:prstGeom prst="rect">
            <a:avLst/>
          </a:prstGeom>
        </p:spPr>
      </p:pic>
      <p:sp>
        <p:nvSpPr>
          <p:cNvPr id="20" name="Line 3"/>
          <p:cNvSpPr/>
          <p:nvPr/>
        </p:nvSpPr>
        <p:spPr>
          <a:xfrm flipH="1" flipV="1">
            <a:off x="4283968" y="5949280"/>
            <a:ext cx="0" cy="360040"/>
          </a:xfrm>
          <a:prstGeom prst="line">
            <a:avLst/>
          </a:prstGeom>
          <a:ln>
            <a:solidFill>
              <a:srgbClr val="000000"/>
            </a:solidFill>
            <a:tailEnd type="triangle" w="med" len="med"/>
          </a:ln>
        </p:spPr>
      </p:sp>
      <p:cxnSp>
        <p:nvCxnSpPr>
          <p:cNvPr id="21" name="Straight Connector 20"/>
          <p:cNvCxnSpPr/>
          <p:nvPr/>
        </p:nvCxnSpPr>
        <p:spPr bwMode="auto">
          <a:xfrm>
            <a:off x="4283968" y="6309320"/>
            <a:ext cx="64807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2" name="TextBox 15"/>
          <p:cNvSpPr txBox="1">
            <a:spLocks noChangeArrowheads="1"/>
          </p:cNvSpPr>
          <p:nvPr/>
        </p:nvSpPr>
        <p:spPr bwMode="auto">
          <a:xfrm>
            <a:off x="5004048" y="6093296"/>
            <a:ext cx="3995936" cy="646331"/>
          </a:xfrm>
          <a:prstGeom prst="rect">
            <a:avLst/>
          </a:prstGeom>
          <a:noFill/>
          <a:ln>
            <a:noFill/>
          </a:ln>
          <a:extLst/>
        </p:spPr>
        <p:txBody>
          <a:bodyPr wrap="square">
            <a:spAutoFit/>
          </a:bodyPr>
          <a:lstStyle/>
          <a:p>
            <a:r>
              <a:rPr lang="en-US" sz="1800" dirty="0" smtClean="0">
                <a:solidFill>
                  <a:schemeClr val="tx1"/>
                </a:solidFill>
                <a:latin typeface="Calibri" charset="0"/>
              </a:rPr>
              <a:t>Requires integration, complexity  depends on the underlying </a:t>
            </a:r>
            <a:r>
              <a:rPr lang="en-US" sz="1800" dirty="0" err="1" smtClean="0">
                <a:solidFill>
                  <a:schemeClr val="tx1"/>
                </a:solidFill>
                <a:latin typeface="Calibri" charset="0"/>
              </a:rPr>
              <a:t>discretisation</a:t>
            </a:r>
            <a:endParaRPr lang="en-US" sz="1800" dirty="0">
              <a:solidFill>
                <a:schemeClr val="tx1"/>
              </a:solidFill>
              <a:latin typeface="Calibri" charset="0"/>
            </a:endParaRPr>
          </a:p>
        </p:txBody>
      </p:sp>
      <p:pic>
        <p:nvPicPr>
          <p:cNvPr id="26" name="Picture 25"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4346" y="4780037"/>
            <a:ext cx="1778000" cy="342900"/>
          </a:xfrm>
          <a:prstGeom prst="rect">
            <a:avLst/>
          </a:prstGeom>
        </p:spPr>
      </p:pic>
      <p:pic>
        <p:nvPicPr>
          <p:cNvPr id="2" name="Picture 1"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0524" y="5242148"/>
            <a:ext cx="4800600" cy="419100"/>
          </a:xfrm>
          <a:prstGeom prst="rect">
            <a:avLst/>
          </a:prstGeom>
        </p:spPr>
      </p:pic>
      <p:pic>
        <p:nvPicPr>
          <p:cNvPr id="5" name="Picture 4"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10632" y="3873996"/>
            <a:ext cx="4749800" cy="419100"/>
          </a:xfrm>
          <a:prstGeom prst="rect">
            <a:avLst/>
          </a:prstGeom>
        </p:spPr>
      </p:pic>
    </p:spTree>
    <p:extLst>
      <p:ext uri="{BB962C8B-B14F-4D97-AF65-F5344CB8AC3E}">
        <p14:creationId xmlns:p14="http://schemas.microsoft.com/office/powerpoint/2010/main" val="2032835637"/>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pPr lvl="2"/>
            <a:r>
              <a:rPr lang="en-US" dirty="0" smtClean="0"/>
              <a:t>    “Exact” discrete system</a:t>
            </a:r>
          </a:p>
          <a:p>
            <a:endParaRPr lang="en-US" dirty="0" smtClean="0"/>
          </a:p>
          <a:p>
            <a:endParaRPr lang="en-US" dirty="0"/>
          </a:p>
          <a:p>
            <a:pPr lvl="2"/>
            <a:r>
              <a:rPr lang="en-US" dirty="0" smtClean="0"/>
              <a:t>     </a:t>
            </a:r>
            <a:r>
              <a:rPr lang="en-US" dirty="0" err="1" smtClean="0"/>
              <a:t>Galerkin</a:t>
            </a:r>
            <a:r>
              <a:rPr lang="en-US" dirty="0" smtClean="0"/>
              <a:t>-POD</a:t>
            </a:r>
          </a:p>
          <a:p>
            <a:endParaRPr lang="en-US" dirty="0"/>
          </a:p>
          <a:p>
            <a:pPr marL="612" indent="0">
              <a:buNone/>
            </a:pPr>
            <a:endParaRPr lang="en-US" dirty="0" smtClean="0"/>
          </a:p>
          <a:p>
            <a:pPr lvl="2"/>
            <a:r>
              <a:rPr lang="en-US" dirty="0" smtClean="0"/>
              <a:t>     </a:t>
            </a:r>
            <a:r>
              <a:rPr lang="en-US" dirty="0" err="1" smtClean="0"/>
              <a:t>Galerkin</a:t>
            </a:r>
            <a:r>
              <a:rPr lang="en-US" dirty="0" smtClean="0"/>
              <a:t>-POD + </a:t>
            </a:r>
            <a:r>
              <a:rPr lang="en-US" dirty="0" err="1" smtClean="0"/>
              <a:t>Gappy</a:t>
            </a:r>
            <a:r>
              <a:rPr lang="en-US" dirty="0" smtClean="0"/>
              <a:t> approximation</a:t>
            </a:r>
          </a:p>
        </p:txBody>
      </p:sp>
      <p:sp>
        <p:nvSpPr>
          <p:cNvPr id="3" name="Title 2"/>
          <p:cNvSpPr>
            <a:spLocks noGrp="1"/>
          </p:cNvSpPr>
          <p:nvPr>
            <p:ph type="title"/>
          </p:nvPr>
        </p:nvSpPr>
        <p:spPr/>
        <p:txBody>
          <a:bodyPr/>
          <a:lstStyle/>
          <a:p>
            <a:r>
              <a:rPr lang="en-US" dirty="0" smtClean="0"/>
              <a:t>“Consistent” approximations</a:t>
            </a:r>
            <a:endParaRPr lang="en-US" dirty="0"/>
          </a:p>
        </p:txBody>
      </p:sp>
      <p:cxnSp>
        <p:nvCxnSpPr>
          <p:cNvPr id="7" name="Straight Arrow Connector 6"/>
          <p:cNvCxnSpPr/>
          <p:nvPr/>
        </p:nvCxnSpPr>
        <p:spPr bwMode="auto">
          <a:xfrm>
            <a:off x="6228184" y="1268760"/>
            <a:ext cx="0" cy="1296144"/>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 name="Straight Arrow Connector 7"/>
          <p:cNvCxnSpPr/>
          <p:nvPr/>
        </p:nvCxnSpPr>
        <p:spPr bwMode="auto">
          <a:xfrm>
            <a:off x="6228184" y="2780928"/>
            <a:ext cx="0" cy="1152128"/>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5" name="TextBox 14"/>
          <p:cNvSpPr txBox="1">
            <a:spLocks noChangeArrowheads="1"/>
          </p:cNvSpPr>
          <p:nvPr/>
        </p:nvSpPr>
        <p:spPr bwMode="auto">
          <a:xfrm>
            <a:off x="2123728" y="4962368"/>
            <a:ext cx="6264696" cy="369332"/>
          </a:xfrm>
          <a:prstGeom prst="rect">
            <a:avLst/>
          </a:prstGeom>
          <a:noFill/>
          <a:ln>
            <a:noFill/>
          </a:ln>
          <a:extLst/>
        </p:spPr>
        <p:txBody>
          <a:bodyPr wrap="square">
            <a:spAutoFit/>
          </a:bodyPr>
          <a:lstStyle/>
          <a:p>
            <a:r>
              <a:rPr lang="en-US" sz="1800" dirty="0">
                <a:solidFill>
                  <a:schemeClr val="tx1"/>
                </a:solidFill>
                <a:latin typeface="Calibri" charset="0"/>
              </a:rPr>
              <a:t>w</a:t>
            </a:r>
            <a:r>
              <a:rPr lang="en-US" sz="1800" dirty="0" smtClean="0">
                <a:solidFill>
                  <a:schemeClr val="tx1"/>
                </a:solidFill>
                <a:latin typeface="Calibri" charset="0"/>
              </a:rPr>
              <a:t>ill guide or choice for the construction of the </a:t>
            </a:r>
            <a:r>
              <a:rPr lang="en-US" sz="1800" dirty="0" err="1" smtClean="0">
                <a:solidFill>
                  <a:schemeClr val="tx1"/>
                </a:solidFill>
                <a:latin typeface="Calibri" charset="0"/>
              </a:rPr>
              <a:t>Gappy</a:t>
            </a:r>
            <a:r>
              <a:rPr lang="en-US" sz="1800" dirty="0" smtClean="0">
                <a:solidFill>
                  <a:schemeClr val="tx1"/>
                </a:solidFill>
                <a:latin typeface="Calibri" charset="0"/>
              </a:rPr>
              <a:t> operator</a:t>
            </a:r>
            <a:endParaRPr lang="en-US" sz="1800" dirty="0">
              <a:solidFill>
                <a:schemeClr val="tx1"/>
              </a:solidFill>
              <a:latin typeface="Calibri" charset="0"/>
            </a:endParaRPr>
          </a:p>
        </p:txBody>
      </p:sp>
      <p:pic>
        <p:nvPicPr>
          <p:cNvPr id="16" name="Picture 15" descr="latex-image-1.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20272" y="1772816"/>
            <a:ext cx="165100" cy="152400"/>
          </a:xfrm>
          <a:prstGeom prst="rect">
            <a:avLst/>
          </a:prstGeom>
        </p:spPr>
      </p:pic>
      <p:pic>
        <p:nvPicPr>
          <p:cNvPr id="17" name="Picture 1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0272" y="3284984"/>
            <a:ext cx="177800" cy="152400"/>
          </a:xfrm>
          <a:prstGeom prst="rect">
            <a:avLst/>
          </a:prstGeom>
        </p:spPr>
      </p:pic>
      <p:pic>
        <p:nvPicPr>
          <p:cNvPr id="18" name="Picture 17"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5616" y="4988024"/>
            <a:ext cx="850900" cy="457200"/>
          </a:xfrm>
          <a:prstGeom prst="rect">
            <a:avLst/>
          </a:prstGeom>
        </p:spPr>
      </p:pic>
      <p:sp>
        <p:nvSpPr>
          <p:cNvPr id="19" name="TextBox 18"/>
          <p:cNvSpPr txBox="1">
            <a:spLocks noChangeArrowheads="1"/>
          </p:cNvSpPr>
          <p:nvPr/>
        </p:nvSpPr>
        <p:spPr bwMode="auto">
          <a:xfrm>
            <a:off x="6300192" y="1628800"/>
            <a:ext cx="3168352" cy="369332"/>
          </a:xfrm>
          <a:prstGeom prst="rect">
            <a:avLst/>
          </a:prstGeom>
          <a:noFill/>
          <a:ln>
            <a:noFill/>
          </a:ln>
          <a:extLst/>
        </p:spPr>
        <p:txBody>
          <a:bodyPr wrap="square">
            <a:spAutoFit/>
          </a:bodyPr>
          <a:lstStyle/>
          <a:p>
            <a:r>
              <a:rPr lang="en-US" sz="1800" dirty="0" smtClean="0">
                <a:solidFill>
                  <a:schemeClr val="tx1"/>
                </a:solidFill>
                <a:latin typeface="Calibri" charset="0"/>
              </a:rPr>
              <a:t>Error</a:t>
            </a:r>
            <a:endParaRPr lang="en-US" sz="1800" dirty="0">
              <a:solidFill>
                <a:schemeClr val="tx1"/>
              </a:solidFill>
              <a:latin typeface="Calibri" charset="0"/>
            </a:endParaRPr>
          </a:p>
        </p:txBody>
      </p:sp>
      <p:sp>
        <p:nvSpPr>
          <p:cNvPr id="20" name="TextBox 19"/>
          <p:cNvSpPr txBox="1">
            <a:spLocks noChangeArrowheads="1"/>
          </p:cNvSpPr>
          <p:nvPr/>
        </p:nvSpPr>
        <p:spPr bwMode="auto">
          <a:xfrm>
            <a:off x="6300192" y="3140968"/>
            <a:ext cx="720080" cy="369332"/>
          </a:xfrm>
          <a:prstGeom prst="rect">
            <a:avLst/>
          </a:prstGeom>
          <a:noFill/>
          <a:ln>
            <a:noFill/>
          </a:ln>
          <a:extLst/>
        </p:spPr>
        <p:txBody>
          <a:bodyPr wrap="square">
            <a:spAutoFit/>
          </a:bodyPr>
          <a:lstStyle/>
          <a:p>
            <a:r>
              <a:rPr lang="en-US" sz="1800" dirty="0" smtClean="0">
                <a:solidFill>
                  <a:schemeClr val="tx1"/>
                </a:solidFill>
                <a:latin typeface="Calibri" charset="0"/>
              </a:rPr>
              <a:t>Error</a:t>
            </a:r>
            <a:endParaRPr lang="en-US" sz="1800" dirty="0">
              <a:solidFill>
                <a:schemeClr val="tx1"/>
              </a:solidFill>
              <a:latin typeface="Calibri" charset="0"/>
            </a:endParaRPr>
          </a:p>
        </p:txBody>
      </p:sp>
    </p:spTree>
    <p:extLst>
      <p:ext uri="{BB962C8B-B14F-4D97-AF65-F5344CB8AC3E}">
        <p14:creationId xmlns:p14="http://schemas.microsoft.com/office/powerpoint/2010/main" val="134004172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err="1" smtClean="0"/>
              <a:t>Gappy</a:t>
            </a:r>
            <a:r>
              <a:rPr lang="en-US" dirty="0" smtClean="0"/>
              <a:t> approximation for the nonlinear term:</a:t>
            </a:r>
          </a:p>
          <a:p>
            <a:endParaRPr lang="en-US" dirty="0"/>
          </a:p>
          <a:p>
            <a:pPr lvl="3"/>
            <a:endParaRPr lang="en-US" dirty="0" smtClean="0"/>
          </a:p>
          <a:p>
            <a:pPr lvl="3"/>
            <a:r>
              <a:rPr lang="en-US" dirty="0"/>
              <a:t> </a:t>
            </a:r>
            <a:r>
              <a:rPr lang="en-US" dirty="0" smtClean="0"/>
              <a:t>“system approximation”, but how do we choose </a:t>
            </a:r>
            <a:r>
              <a:rPr lang="en-US" dirty="0" err="1" smtClean="0"/>
              <a:t>Gappy</a:t>
            </a:r>
            <a:r>
              <a:rPr lang="en-US" dirty="0" smtClean="0"/>
              <a:t> operator P?</a:t>
            </a:r>
          </a:p>
          <a:p>
            <a:endParaRPr lang="en-US" dirty="0" smtClean="0"/>
          </a:p>
          <a:p>
            <a:r>
              <a:rPr lang="en-US" dirty="0" smtClean="0"/>
              <a:t>A priori (</a:t>
            </a:r>
            <a:r>
              <a:rPr lang="en-US" dirty="0" err="1" smtClean="0"/>
              <a:t>Hyperreduction</a:t>
            </a:r>
            <a:r>
              <a:rPr lang="en-US" dirty="0" smtClean="0"/>
              <a:t> [</a:t>
            </a:r>
            <a:r>
              <a:rPr lang="en-US" dirty="0" err="1" smtClean="0"/>
              <a:t>Ryckelynck</a:t>
            </a:r>
            <a:r>
              <a:rPr lang="en-US" dirty="0" smtClean="0"/>
              <a:t> ‘05])</a:t>
            </a:r>
          </a:p>
          <a:p>
            <a:pPr lvl="3"/>
            <a:r>
              <a:rPr lang="en-US" dirty="0" smtClean="0"/>
              <a:t>Choose points associated with large</a:t>
            </a:r>
            <a:br>
              <a:rPr lang="en-US" dirty="0" smtClean="0"/>
            </a:br>
            <a:r>
              <a:rPr lang="en-US" dirty="0" smtClean="0"/>
              <a:t>values and gradients of the reduced</a:t>
            </a:r>
            <a:br>
              <a:rPr lang="en-US" dirty="0" smtClean="0"/>
            </a:br>
            <a:r>
              <a:rPr lang="en-US" dirty="0" smtClean="0"/>
              <a:t>basis vectors, check stability</a:t>
            </a:r>
          </a:p>
          <a:p>
            <a:r>
              <a:rPr lang="en-US" dirty="0" smtClean="0"/>
              <a:t>A posteriori (MPE [Astrid et al. ‘08], </a:t>
            </a:r>
            <a:br>
              <a:rPr lang="en-US" dirty="0" smtClean="0"/>
            </a:br>
            <a:r>
              <a:rPr lang="en-US" dirty="0" smtClean="0"/>
              <a:t>DEIM [</a:t>
            </a:r>
            <a:r>
              <a:rPr lang="en-US" dirty="0" err="1" smtClean="0"/>
              <a:t>Barrault</a:t>
            </a:r>
            <a:r>
              <a:rPr lang="en-US" dirty="0" smtClean="0"/>
              <a:t> et al.  ‘04])</a:t>
            </a:r>
          </a:p>
          <a:p>
            <a:pPr lvl="3"/>
            <a:r>
              <a:rPr lang="en-US" dirty="0" smtClean="0"/>
              <a:t>Make use of available snapshots</a:t>
            </a:r>
            <a:r>
              <a:rPr lang="en-US" dirty="0"/>
              <a:t/>
            </a:r>
            <a:br>
              <a:rPr lang="en-US" dirty="0"/>
            </a:br>
            <a:r>
              <a:rPr lang="en-US" dirty="0" smtClean="0"/>
              <a:t>to derive and optimal </a:t>
            </a:r>
            <a:br>
              <a:rPr lang="en-US" dirty="0" smtClean="0"/>
            </a:br>
            <a:r>
              <a:rPr lang="en-US" dirty="0" err="1" smtClean="0"/>
              <a:t>Gappy</a:t>
            </a:r>
            <a:r>
              <a:rPr lang="en-US" dirty="0" smtClean="0"/>
              <a:t> operator</a:t>
            </a:r>
          </a:p>
        </p:txBody>
      </p:sp>
      <p:sp>
        <p:nvSpPr>
          <p:cNvPr id="3" name="Title 2"/>
          <p:cNvSpPr>
            <a:spLocks noGrp="1"/>
          </p:cNvSpPr>
          <p:nvPr>
            <p:ph type="title"/>
          </p:nvPr>
        </p:nvSpPr>
        <p:spPr/>
        <p:txBody>
          <a:bodyPr/>
          <a:lstStyle/>
          <a:p>
            <a:r>
              <a:rPr lang="en-US" dirty="0" smtClean="0"/>
              <a:t>System approximation</a:t>
            </a:r>
            <a:endParaRPr lang="en-US" dirty="0"/>
          </a:p>
        </p:txBody>
      </p:sp>
      <p:pic>
        <p:nvPicPr>
          <p:cNvPr id="6" name="Picture 5"/>
          <p:cNvPicPr/>
          <p:nvPr/>
        </p:nvPicPr>
        <p:blipFill>
          <a:blip r:embed="rId2"/>
          <a:stretch>
            <a:fillRect/>
          </a:stretch>
        </p:blipFill>
        <p:spPr>
          <a:xfrm>
            <a:off x="5652120" y="3068960"/>
            <a:ext cx="3059920" cy="2968414"/>
          </a:xfrm>
          <a:prstGeom prst="rect">
            <a:avLst/>
          </a:prstGeom>
        </p:spPr>
      </p:pic>
      <p:pic>
        <p:nvPicPr>
          <p:cNvPr id="2" name="Picture 1"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879" y="1650464"/>
            <a:ext cx="4686300" cy="419100"/>
          </a:xfrm>
          <a:prstGeom prst="rect">
            <a:avLst/>
          </a:prstGeom>
        </p:spPr>
      </p:pic>
    </p:spTree>
    <p:extLst>
      <p:ext uri="{BB962C8B-B14F-4D97-AF65-F5344CB8AC3E}">
        <p14:creationId xmlns:p14="http://schemas.microsoft.com/office/powerpoint/2010/main" val="577679086"/>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a:spLocks noChangeArrowheads="1"/>
          </p:cNvSpPr>
          <p:nvPr/>
        </p:nvSpPr>
        <p:spPr bwMode="auto">
          <a:xfrm>
            <a:off x="1187624" y="5648420"/>
            <a:ext cx="3168352" cy="646331"/>
          </a:xfrm>
          <a:prstGeom prst="rect">
            <a:avLst/>
          </a:prstGeom>
          <a:noFill/>
          <a:ln>
            <a:noFill/>
          </a:ln>
          <a:extLst/>
        </p:spPr>
        <p:txBody>
          <a:bodyPr wrap="square">
            <a:spAutoFit/>
          </a:bodyPr>
          <a:lstStyle/>
          <a:p>
            <a:r>
              <a:rPr lang="en-US" sz="1800" dirty="0" smtClean="0">
                <a:solidFill>
                  <a:schemeClr val="tx1"/>
                </a:solidFill>
                <a:latin typeface="Calibri" charset="0"/>
              </a:rPr>
              <a:t>Only the contributions of sample points are required</a:t>
            </a:r>
            <a:endParaRPr lang="en-US" sz="1800" dirty="0">
              <a:solidFill>
                <a:schemeClr val="tx1"/>
              </a:solidFill>
              <a:latin typeface="Calibri" charset="0"/>
            </a:endParaRPr>
          </a:p>
        </p:txBody>
      </p:sp>
      <p:sp>
        <p:nvSpPr>
          <p:cNvPr id="4" name="Text Placeholder 3"/>
          <p:cNvSpPr>
            <a:spLocks noGrp="1"/>
          </p:cNvSpPr>
          <p:nvPr>
            <p:ph type="body" sz="quarter" idx="10"/>
          </p:nvPr>
        </p:nvSpPr>
        <p:spPr/>
        <p:txBody>
          <a:bodyPr/>
          <a:lstStyle/>
          <a:p>
            <a:r>
              <a:rPr lang="en-US" dirty="0" smtClean="0"/>
              <a:t>Approximate the image of the nonlinear term</a:t>
            </a:r>
          </a:p>
          <a:p>
            <a:endParaRPr lang="en-US" dirty="0"/>
          </a:p>
          <a:p>
            <a:endParaRPr lang="en-US" dirty="0" smtClean="0"/>
          </a:p>
          <a:p>
            <a:endParaRPr lang="en-US" dirty="0"/>
          </a:p>
          <a:p>
            <a:r>
              <a:rPr lang="en-US" dirty="0" smtClean="0"/>
              <a:t>Coefficients of the expansion obtained </a:t>
            </a:r>
            <a:br>
              <a:rPr lang="en-US" dirty="0" smtClean="0"/>
            </a:br>
            <a:r>
              <a:rPr lang="en-US" dirty="0" smtClean="0"/>
              <a:t>optimally </a:t>
            </a:r>
            <a:r>
              <a:rPr lang="en-US" dirty="0" err="1" smtClean="0"/>
              <a:t>w.r.</a:t>
            </a:r>
            <a:r>
              <a:rPr lang="en-US" dirty="0" smtClean="0"/>
              <a:t> to sample points:</a:t>
            </a:r>
          </a:p>
          <a:p>
            <a:endParaRPr lang="en-US" dirty="0"/>
          </a:p>
          <a:p>
            <a:endParaRPr lang="en-US" dirty="0" smtClean="0"/>
          </a:p>
          <a:p>
            <a:endParaRPr lang="en-US" dirty="0"/>
          </a:p>
          <a:p>
            <a:pPr lvl="3"/>
            <a:r>
              <a:rPr lang="en-US" dirty="0" smtClean="0"/>
              <a:t> </a:t>
            </a:r>
            <a:endParaRPr lang="en-US" dirty="0"/>
          </a:p>
        </p:txBody>
      </p:sp>
      <p:sp>
        <p:nvSpPr>
          <p:cNvPr id="3" name="Title 2"/>
          <p:cNvSpPr>
            <a:spLocks noGrp="1"/>
          </p:cNvSpPr>
          <p:nvPr>
            <p:ph type="title"/>
          </p:nvPr>
        </p:nvSpPr>
        <p:spPr/>
        <p:txBody>
          <a:bodyPr/>
          <a:lstStyle/>
          <a:p>
            <a:r>
              <a:rPr lang="en-US" dirty="0" err="1" smtClean="0"/>
              <a:t>Gappy</a:t>
            </a:r>
            <a:r>
              <a:rPr lang="en-US" dirty="0" smtClean="0"/>
              <a:t> approximation of nonlinear term</a:t>
            </a:r>
            <a:endParaRPr lang="en-US" dirty="0"/>
          </a:p>
        </p:txBody>
      </p:sp>
      <p:sp>
        <p:nvSpPr>
          <p:cNvPr id="7" name="Line 3"/>
          <p:cNvSpPr/>
          <p:nvPr/>
        </p:nvSpPr>
        <p:spPr>
          <a:xfrm flipH="1" flipV="1">
            <a:off x="1619672" y="2060848"/>
            <a:ext cx="0" cy="504056"/>
          </a:xfrm>
          <a:prstGeom prst="line">
            <a:avLst/>
          </a:prstGeom>
          <a:ln>
            <a:solidFill>
              <a:srgbClr val="000000"/>
            </a:solidFill>
            <a:tailEnd type="triangle" w="med" len="med"/>
          </a:ln>
        </p:spPr>
      </p:sp>
      <p:cxnSp>
        <p:nvCxnSpPr>
          <p:cNvPr id="8" name="Straight Connector 7"/>
          <p:cNvCxnSpPr/>
          <p:nvPr/>
        </p:nvCxnSpPr>
        <p:spPr bwMode="auto">
          <a:xfrm>
            <a:off x="3923928" y="5949280"/>
            <a:ext cx="50405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TextBox 15"/>
          <p:cNvSpPr txBox="1">
            <a:spLocks noChangeArrowheads="1"/>
          </p:cNvSpPr>
          <p:nvPr/>
        </p:nvSpPr>
        <p:spPr bwMode="auto">
          <a:xfrm>
            <a:off x="2314094" y="2361708"/>
            <a:ext cx="5858306" cy="369332"/>
          </a:xfrm>
          <a:prstGeom prst="rect">
            <a:avLst/>
          </a:prstGeom>
          <a:noFill/>
          <a:ln>
            <a:noFill/>
          </a:ln>
          <a:extLst/>
        </p:spPr>
        <p:txBody>
          <a:bodyPr wrap="square">
            <a:spAutoFit/>
          </a:bodyPr>
          <a:lstStyle/>
          <a:p>
            <a:r>
              <a:rPr lang="en-US" sz="1800" dirty="0" smtClean="0">
                <a:solidFill>
                  <a:schemeClr val="tx1"/>
                </a:solidFill>
                <a:latin typeface="Calibri" charset="0"/>
              </a:rPr>
              <a:t>Any reduced displacement obtained by </a:t>
            </a:r>
            <a:r>
              <a:rPr lang="en-US" sz="1800" dirty="0" err="1" smtClean="0">
                <a:solidFill>
                  <a:schemeClr val="tx1"/>
                </a:solidFill>
                <a:latin typeface="Calibri" charset="0"/>
              </a:rPr>
              <a:t>Galerkin</a:t>
            </a:r>
            <a:r>
              <a:rPr lang="en-US" sz="1800" dirty="0" smtClean="0">
                <a:solidFill>
                  <a:schemeClr val="tx1"/>
                </a:solidFill>
                <a:latin typeface="Calibri" charset="0"/>
              </a:rPr>
              <a:t> formulation</a:t>
            </a:r>
            <a:endParaRPr lang="en-US" sz="1800" dirty="0">
              <a:solidFill>
                <a:schemeClr val="tx1"/>
              </a:solidFill>
              <a:latin typeface="Calibri" charset="0"/>
            </a:endParaRPr>
          </a:p>
        </p:txBody>
      </p:sp>
      <p:pic>
        <p:nvPicPr>
          <p:cNvPr id="12" name="Picture 11"/>
          <p:cNvPicPr/>
          <p:nvPr/>
        </p:nvPicPr>
        <p:blipFill>
          <a:blip r:embed="rId2"/>
          <a:stretch>
            <a:fillRect/>
          </a:stretch>
        </p:blipFill>
        <p:spPr>
          <a:xfrm>
            <a:off x="5652120" y="3068960"/>
            <a:ext cx="3059920" cy="2968414"/>
          </a:xfrm>
          <a:prstGeom prst="rect">
            <a:avLst/>
          </a:prstGeom>
        </p:spPr>
      </p:pic>
      <p:pic>
        <p:nvPicPr>
          <p:cNvPr id="13" name="Picture 12"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008" y="1497612"/>
            <a:ext cx="7645400" cy="660400"/>
          </a:xfrm>
          <a:prstGeom prst="rect">
            <a:avLst/>
          </a:prstGeom>
        </p:spPr>
      </p:pic>
      <p:pic>
        <p:nvPicPr>
          <p:cNvPr id="15" name="Picture 14"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3789040"/>
            <a:ext cx="2705100" cy="304800"/>
          </a:xfrm>
          <a:prstGeom prst="rect">
            <a:avLst/>
          </a:prstGeom>
        </p:spPr>
      </p:pic>
      <p:pic>
        <p:nvPicPr>
          <p:cNvPr id="18" name="Picture 17"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6477" y="4966824"/>
            <a:ext cx="3187700" cy="482600"/>
          </a:xfrm>
          <a:prstGeom prst="rect">
            <a:avLst/>
          </a:prstGeom>
        </p:spPr>
      </p:pic>
      <p:sp>
        <p:nvSpPr>
          <p:cNvPr id="20" name="Line 3"/>
          <p:cNvSpPr/>
          <p:nvPr/>
        </p:nvSpPr>
        <p:spPr>
          <a:xfrm flipH="1" flipV="1">
            <a:off x="4427984" y="5517232"/>
            <a:ext cx="0" cy="432048"/>
          </a:xfrm>
          <a:prstGeom prst="line">
            <a:avLst/>
          </a:prstGeom>
          <a:ln>
            <a:solidFill>
              <a:srgbClr val="000000"/>
            </a:solidFill>
            <a:tailEnd type="triangle" w="med" len="med"/>
          </a:ln>
        </p:spPr>
      </p:sp>
      <p:cxnSp>
        <p:nvCxnSpPr>
          <p:cNvPr id="14" name="Straight Connector 13"/>
          <p:cNvCxnSpPr/>
          <p:nvPr/>
        </p:nvCxnSpPr>
        <p:spPr bwMode="auto">
          <a:xfrm>
            <a:off x="1619672" y="2564904"/>
            <a:ext cx="50405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05351360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Two parameters: basis functions and sample points</a:t>
            </a:r>
          </a:p>
          <a:p>
            <a:r>
              <a:rPr lang="en-US" dirty="0" smtClean="0"/>
              <a:t>Basis functions: consistent approach</a:t>
            </a:r>
          </a:p>
          <a:p>
            <a:endParaRPr lang="en-US" dirty="0"/>
          </a:p>
          <a:p>
            <a:pPr lvl="2"/>
            <a:endParaRPr lang="en-US" dirty="0" smtClean="0"/>
          </a:p>
          <a:p>
            <a:pPr lvl="3"/>
            <a:r>
              <a:rPr lang="en-US" dirty="0" smtClean="0"/>
              <a:t>Basis obtained by standard empirical</a:t>
            </a:r>
            <a:br>
              <a:rPr lang="en-US" dirty="0" smtClean="0"/>
            </a:br>
            <a:r>
              <a:rPr lang="en-US" dirty="0" smtClean="0"/>
              <a:t>POD for </a:t>
            </a:r>
          </a:p>
          <a:p>
            <a:pPr lvl="3"/>
            <a:endParaRPr lang="en-US" dirty="0" smtClean="0"/>
          </a:p>
          <a:p>
            <a:pPr lvl="3"/>
            <a:r>
              <a:rPr lang="en-US" dirty="0" smtClean="0"/>
              <a:t>In practice, solve the snapshots a second</a:t>
            </a:r>
            <a:br>
              <a:rPr lang="en-US" dirty="0" smtClean="0"/>
            </a:br>
            <a:r>
              <a:rPr lang="en-US" dirty="0" smtClean="0"/>
              <a:t>time using standard </a:t>
            </a:r>
            <a:r>
              <a:rPr lang="en-US" dirty="0" err="1" smtClean="0"/>
              <a:t>Galerkin</a:t>
            </a:r>
            <a:r>
              <a:rPr lang="en-US" dirty="0" smtClean="0"/>
              <a:t>-POD</a:t>
            </a:r>
          </a:p>
          <a:p>
            <a:r>
              <a:rPr lang="en-US" dirty="0" smtClean="0"/>
              <a:t>Truncate the POD expansion at an order</a:t>
            </a:r>
            <a:br>
              <a:rPr lang="en-US" dirty="0" smtClean="0"/>
            </a:br>
            <a:r>
              <a:rPr lang="en-US" dirty="0" smtClean="0"/>
              <a:t>such that the error between </a:t>
            </a:r>
            <a:r>
              <a:rPr lang="en-US" dirty="0" err="1" smtClean="0"/>
              <a:t>Galerkin</a:t>
            </a:r>
            <a:r>
              <a:rPr lang="en-US" dirty="0" smtClean="0"/>
              <a:t>-POD</a:t>
            </a:r>
            <a:br>
              <a:rPr lang="en-US" dirty="0" smtClean="0"/>
            </a:br>
            <a:r>
              <a:rPr lang="en-US" dirty="0" smtClean="0"/>
              <a:t>and </a:t>
            </a:r>
            <a:r>
              <a:rPr lang="en-US" dirty="0" err="1" smtClean="0"/>
              <a:t>Galerkin</a:t>
            </a:r>
            <a:r>
              <a:rPr lang="en-US" dirty="0" smtClean="0"/>
              <a:t>-POD + </a:t>
            </a:r>
            <a:r>
              <a:rPr lang="en-US" dirty="0" err="1" smtClean="0"/>
              <a:t>approx</a:t>
            </a:r>
            <a:r>
              <a:rPr lang="en-US" dirty="0" smtClean="0"/>
              <a:t> is small </a:t>
            </a:r>
            <a:br>
              <a:rPr lang="en-US" dirty="0" smtClean="0"/>
            </a:br>
            <a:r>
              <a:rPr lang="en-US" dirty="0" smtClean="0"/>
              <a:t>compare to the error of the </a:t>
            </a:r>
            <a:r>
              <a:rPr lang="en-US" dirty="0" err="1" smtClean="0"/>
              <a:t>Galerkin</a:t>
            </a:r>
            <a:r>
              <a:rPr lang="en-US" dirty="0" smtClean="0"/>
              <a:t>-POD</a:t>
            </a:r>
          </a:p>
        </p:txBody>
      </p:sp>
      <p:sp>
        <p:nvSpPr>
          <p:cNvPr id="3" name="Title 2"/>
          <p:cNvSpPr>
            <a:spLocks noGrp="1"/>
          </p:cNvSpPr>
          <p:nvPr>
            <p:ph type="title"/>
          </p:nvPr>
        </p:nvSpPr>
        <p:spPr/>
        <p:txBody>
          <a:bodyPr/>
          <a:lstStyle/>
          <a:p>
            <a:r>
              <a:rPr lang="en-US" dirty="0" smtClean="0"/>
              <a:t>Choosing the parameters of the </a:t>
            </a:r>
            <a:r>
              <a:rPr lang="en-US" dirty="0" err="1" smtClean="0"/>
              <a:t>Gappy</a:t>
            </a:r>
            <a:r>
              <a:rPr lang="en-US" dirty="0" smtClean="0"/>
              <a:t> </a:t>
            </a:r>
            <a:r>
              <a:rPr lang="en-US" dirty="0" err="1" smtClean="0"/>
              <a:t>approx</a:t>
            </a:r>
            <a:endParaRPr lang="en-US" dirty="0"/>
          </a:p>
        </p:txBody>
      </p:sp>
      <p:pic>
        <p:nvPicPr>
          <p:cNvPr id="5" name="Picture 4"/>
          <p:cNvPicPr/>
          <p:nvPr/>
        </p:nvPicPr>
        <p:blipFill>
          <a:blip r:embed="rId2"/>
          <a:stretch>
            <a:fillRect/>
          </a:stretch>
        </p:blipFill>
        <p:spPr>
          <a:xfrm>
            <a:off x="5652120" y="3068960"/>
            <a:ext cx="3059920" cy="2968414"/>
          </a:xfrm>
          <a:prstGeom prst="rect">
            <a:avLst/>
          </a:prstGeom>
        </p:spPr>
      </p:pic>
      <p:pic>
        <p:nvPicPr>
          <p:cNvPr id="6" name="Picture 5"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1734332"/>
            <a:ext cx="711200" cy="279400"/>
          </a:xfrm>
          <a:prstGeom prst="rect">
            <a:avLst/>
          </a:prstGeom>
        </p:spPr>
      </p:pic>
      <p:pic>
        <p:nvPicPr>
          <p:cNvPr id="7" name="Picture 6"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2060848"/>
            <a:ext cx="1676400" cy="368300"/>
          </a:xfrm>
          <a:prstGeom prst="rect">
            <a:avLst/>
          </a:prstGeom>
        </p:spPr>
      </p:pic>
      <p:pic>
        <p:nvPicPr>
          <p:cNvPr id="8" name="Picture 7"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4384" y="3140968"/>
            <a:ext cx="2133600" cy="419100"/>
          </a:xfrm>
          <a:prstGeom prst="rect">
            <a:avLst/>
          </a:prstGeom>
        </p:spPr>
      </p:pic>
    </p:spTree>
    <p:extLst>
      <p:ext uri="{BB962C8B-B14F-4D97-AF65-F5344CB8AC3E}">
        <p14:creationId xmlns:p14="http://schemas.microsoft.com/office/powerpoint/2010/main" val="1558934664"/>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Choice of sample points: Greedy sampling, at iteration k,</a:t>
            </a:r>
          </a:p>
          <a:p>
            <a:endParaRPr lang="en-US" dirty="0"/>
          </a:p>
          <a:p>
            <a:endParaRPr lang="en-US" dirty="0" smtClean="0"/>
          </a:p>
          <a:p>
            <a:endParaRPr lang="en-US" dirty="0"/>
          </a:p>
          <a:p>
            <a:pPr lvl="3"/>
            <a:endParaRPr lang="en-US" dirty="0" smtClean="0"/>
          </a:p>
          <a:p>
            <a:pPr lvl="3"/>
            <a:r>
              <a:rPr lang="en-US" dirty="0" smtClean="0"/>
              <a:t>The vectors of the reduced basis</a:t>
            </a:r>
            <a:br>
              <a:rPr lang="en-US" dirty="0" smtClean="0"/>
            </a:br>
            <a:r>
              <a:rPr lang="en-US" dirty="0" smtClean="0"/>
              <a:t>are represented exactly</a:t>
            </a:r>
          </a:p>
          <a:p>
            <a:pPr lvl="3"/>
            <a:endParaRPr lang="en-US" dirty="0" smtClean="0"/>
          </a:p>
          <a:p>
            <a:pPr lvl="3"/>
            <a:r>
              <a:rPr lang="en-US" dirty="0" smtClean="0"/>
              <a:t>Stability properties can be </a:t>
            </a:r>
            <a:br>
              <a:rPr lang="en-US" dirty="0" smtClean="0"/>
            </a:br>
            <a:r>
              <a:rPr lang="en-US" dirty="0" smtClean="0"/>
              <a:t>shown, due to the hierarchical </a:t>
            </a:r>
            <a:br>
              <a:rPr lang="en-US" dirty="0" smtClean="0"/>
            </a:br>
            <a:r>
              <a:rPr lang="en-US" dirty="0" smtClean="0"/>
              <a:t>ordering of the basis vectors</a:t>
            </a:r>
          </a:p>
          <a:p>
            <a:pPr lvl="1"/>
            <a:endParaRPr lang="en-US" dirty="0" smtClean="0"/>
          </a:p>
          <a:p>
            <a:pPr lvl="1"/>
            <a:endParaRPr lang="en-US" dirty="0" smtClean="0"/>
          </a:p>
        </p:txBody>
      </p:sp>
      <p:sp>
        <p:nvSpPr>
          <p:cNvPr id="3" name="Title 2"/>
          <p:cNvSpPr>
            <a:spLocks noGrp="1"/>
          </p:cNvSpPr>
          <p:nvPr>
            <p:ph type="title"/>
          </p:nvPr>
        </p:nvSpPr>
        <p:spPr/>
        <p:txBody>
          <a:bodyPr/>
          <a:lstStyle/>
          <a:p>
            <a:r>
              <a:rPr lang="en-US" dirty="0" smtClean="0"/>
              <a:t>Greedy sampling</a:t>
            </a:r>
            <a:endParaRPr lang="en-US" dirty="0"/>
          </a:p>
        </p:txBody>
      </p:sp>
      <p:pic>
        <p:nvPicPr>
          <p:cNvPr id="5" name="Picture 4"/>
          <p:cNvPicPr/>
          <p:nvPr/>
        </p:nvPicPr>
        <p:blipFill>
          <a:blip r:embed="rId2"/>
          <a:stretch>
            <a:fillRect/>
          </a:stretch>
        </p:blipFill>
        <p:spPr>
          <a:xfrm>
            <a:off x="5652120" y="3068960"/>
            <a:ext cx="3059920" cy="2968414"/>
          </a:xfrm>
          <a:prstGeom prst="rect">
            <a:avLst/>
          </a:prstGeom>
        </p:spPr>
      </p:pic>
      <p:pic>
        <p:nvPicPr>
          <p:cNvPr id="7" name="Picture 6" descr="latex-image-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2425328"/>
            <a:ext cx="1714500" cy="355600"/>
          </a:xfrm>
          <a:prstGeom prst="rect">
            <a:avLst/>
          </a:prstGeom>
        </p:spPr>
      </p:pic>
      <p:pic>
        <p:nvPicPr>
          <p:cNvPr id="9" name="Picture 8" descr="latex-image-1.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047" y="1662324"/>
            <a:ext cx="6451600" cy="609600"/>
          </a:xfrm>
          <a:prstGeom prst="rect">
            <a:avLst/>
          </a:prstGeom>
        </p:spPr>
      </p:pic>
    </p:spTree>
    <p:extLst>
      <p:ext uri="{BB962C8B-B14F-4D97-AF65-F5344CB8AC3E}">
        <p14:creationId xmlns:p14="http://schemas.microsoft.com/office/powerpoint/2010/main" val="348831811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err="1" smtClean="0"/>
              <a:t>Gappy</a:t>
            </a:r>
            <a:r>
              <a:rPr lang="en-US" dirty="0" smtClean="0"/>
              <a:t> approximation for the nonlinear term:</a:t>
            </a:r>
          </a:p>
          <a:p>
            <a:endParaRPr lang="en-US" dirty="0"/>
          </a:p>
          <a:p>
            <a:pPr lvl="3"/>
            <a:endParaRPr lang="en-US" dirty="0" smtClean="0"/>
          </a:p>
          <a:p>
            <a:pPr lvl="3"/>
            <a:r>
              <a:rPr lang="en-US" dirty="0"/>
              <a:t> </a:t>
            </a:r>
            <a:r>
              <a:rPr lang="en-US" dirty="0" smtClean="0"/>
              <a:t>“system approximation”, but how can we choose sparse operator P?</a:t>
            </a:r>
            <a:endParaRPr lang="en-US" dirty="0"/>
          </a:p>
        </p:txBody>
      </p:sp>
      <p:sp>
        <p:nvSpPr>
          <p:cNvPr id="3" name="Title 2"/>
          <p:cNvSpPr>
            <a:spLocks noGrp="1"/>
          </p:cNvSpPr>
          <p:nvPr>
            <p:ph type="title"/>
          </p:nvPr>
        </p:nvSpPr>
        <p:spPr/>
        <p:txBody>
          <a:bodyPr/>
          <a:lstStyle/>
          <a:p>
            <a:r>
              <a:rPr lang="en-US" dirty="0" err="1" smtClean="0"/>
              <a:t>Hyperreduction</a:t>
            </a:r>
            <a:endParaRPr lang="en-US" dirty="0"/>
          </a:p>
        </p:txBody>
      </p:sp>
      <p:pic>
        <p:nvPicPr>
          <p:cNvPr id="5" name="Picture 4"/>
          <p:cNvPicPr/>
          <p:nvPr/>
        </p:nvPicPr>
        <p:blipFill>
          <a:blip r:embed="rId3"/>
          <a:stretch>
            <a:fillRect/>
          </a:stretch>
        </p:blipFill>
        <p:spPr>
          <a:xfrm>
            <a:off x="611560" y="2780928"/>
            <a:ext cx="2018880" cy="323640"/>
          </a:xfrm>
          <a:prstGeom prst="rect">
            <a:avLst/>
          </a:prstGeom>
        </p:spPr>
      </p:pic>
      <p:pic>
        <p:nvPicPr>
          <p:cNvPr id="6" name="Picture 5"/>
          <p:cNvPicPr/>
          <p:nvPr/>
        </p:nvPicPr>
        <p:blipFill>
          <a:blip r:embed="rId4"/>
          <a:stretch>
            <a:fillRect/>
          </a:stretch>
        </p:blipFill>
        <p:spPr>
          <a:xfrm>
            <a:off x="5652120" y="3068960"/>
            <a:ext cx="3059920" cy="2968414"/>
          </a:xfrm>
          <a:prstGeom prst="rect">
            <a:avLst/>
          </a:prstGeom>
        </p:spPr>
      </p:pic>
      <p:pic>
        <p:nvPicPr>
          <p:cNvPr id="7" name="Picture 6"/>
          <p:cNvPicPr/>
          <p:nvPr/>
        </p:nvPicPr>
        <p:blipFill>
          <a:blip r:embed="rId5"/>
          <a:stretch>
            <a:fillRect/>
          </a:stretch>
        </p:blipFill>
        <p:spPr>
          <a:xfrm>
            <a:off x="720000" y="3709800"/>
            <a:ext cx="3400200" cy="790200"/>
          </a:xfrm>
          <a:prstGeom prst="rect">
            <a:avLst/>
          </a:prstGeom>
        </p:spPr>
      </p:pic>
      <p:pic>
        <p:nvPicPr>
          <p:cNvPr id="8" name="Picture 7"/>
          <p:cNvPicPr/>
          <p:nvPr/>
        </p:nvPicPr>
        <p:blipFill>
          <a:blip r:embed="rId6"/>
          <a:stretch>
            <a:fillRect/>
          </a:stretch>
        </p:blipFill>
        <p:spPr>
          <a:xfrm>
            <a:off x="900000" y="3096360"/>
            <a:ext cx="2514240" cy="323640"/>
          </a:xfrm>
          <a:prstGeom prst="rect">
            <a:avLst/>
          </a:prstGeom>
        </p:spPr>
      </p:pic>
      <p:pic>
        <p:nvPicPr>
          <p:cNvPr id="9" name="Picture 8"/>
          <p:cNvPicPr/>
          <p:nvPr/>
        </p:nvPicPr>
        <p:blipFill>
          <a:blip r:embed="rId7"/>
          <a:stretch>
            <a:fillRect/>
          </a:stretch>
        </p:blipFill>
        <p:spPr>
          <a:xfrm>
            <a:off x="86400" y="4789800"/>
            <a:ext cx="5133600" cy="790200"/>
          </a:xfrm>
          <a:prstGeom prst="rect">
            <a:avLst/>
          </a:prstGeom>
        </p:spPr>
      </p:pic>
      <p:pic>
        <p:nvPicPr>
          <p:cNvPr id="2" name="Picture 1" descr="latex-image-1.pdf"/>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8879" y="1650464"/>
            <a:ext cx="4686300" cy="419100"/>
          </a:xfrm>
          <a:prstGeom prst="rect">
            <a:avLst/>
          </a:prstGeom>
        </p:spPr>
      </p:pic>
    </p:spTree>
    <p:extLst>
      <p:ext uri="{BB962C8B-B14F-4D97-AF65-F5344CB8AC3E}">
        <p14:creationId xmlns:p14="http://schemas.microsoft.com/office/powerpoint/2010/main" val="7529889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p:nvPr/>
        </p:nvPicPr>
        <p:blipFill>
          <a:blip r:embed="rId2"/>
          <a:stretch>
            <a:fillRect/>
          </a:stretch>
        </p:blipFill>
        <p:spPr>
          <a:xfrm>
            <a:off x="2885760" y="1800000"/>
            <a:ext cx="2514240" cy="323640"/>
          </a:xfrm>
          <a:prstGeom prst="rect">
            <a:avLst/>
          </a:prstGeom>
        </p:spPr>
      </p:pic>
      <p:pic>
        <p:nvPicPr>
          <p:cNvPr id="6" name="Picture 5"/>
          <p:cNvPicPr/>
          <p:nvPr/>
        </p:nvPicPr>
        <p:blipFill>
          <a:blip r:embed="rId3"/>
          <a:stretch>
            <a:fillRect/>
          </a:stretch>
        </p:blipFill>
        <p:spPr>
          <a:xfrm>
            <a:off x="2340000" y="3240000"/>
            <a:ext cx="3600000" cy="3240000"/>
          </a:xfrm>
          <a:prstGeom prst="rect">
            <a:avLst/>
          </a:prstGeom>
        </p:spPr>
      </p:pic>
    </p:spTree>
    <p:extLst>
      <p:ext uri="{BB962C8B-B14F-4D97-AF65-F5344CB8AC3E}">
        <p14:creationId xmlns:p14="http://schemas.microsoft.com/office/powerpoint/2010/main" val="19055178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Snapshot:</a:t>
            </a:r>
            <a:endParaRPr lang="en-US" dirty="0"/>
          </a:p>
        </p:txBody>
      </p:sp>
      <p:sp>
        <p:nvSpPr>
          <p:cNvPr id="3" name="Title 2"/>
          <p:cNvSpPr>
            <a:spLocks noGrp="1"/>
          </p:cNvSpPr>
          <p:nvPr>
            <p:ph type="title"/>
          </p:nvPr>
        </p:nvSpPr>
        <p:spPr/>
        <p:txBody>
          <a:bodyPr/>
          <a:lstStyle/>
          <a:p>
            <a:r>
              <a:rPr lang="en-US" dirty="0" smtClean="0"/>
              <a:t>Test case</a:t>
            </a:r>
            <a:endParaRPr lang="en-US" dirty="0"/>
          </a:p>
        </p:txBody>
      </p:sp>
      <p:pic>
        <p:nvPicPr>
          <p:cNvPr id="5" name="Picture 4"/>
          <p:cNvPicPr>
            <a:picLocks noChangeAspect="1"/>
          </p:cNvPicPr>
          <p:nvPr/>
        </p:nvPicPr>
        <p:blipFill>
          <a:blip r:embed="rId2"/>
          <a:stretch>
            <a:fillRect/>
          </a:stretch>
        </p:blipFill>
        <p:spPr>
          <a:xfrm>
            <a:off x="6660232" y="980728"/>
            <a:ext cx="1872208" cy="1860014"/>
          </a:xfrm>
          <a:prstGeom prst="rect">
            <a:avLst/>
          </a:prstGeom>
        </p:spPr>
      </p:pic>
      <p:pic>
        <p:nvPicPr>
          <p:cNvPr id="6" name="Picture 5"/>
          <p:cNvPicPr>
            <a:picLocks noChangeAspect="1"/>
          </p:cNvPicPr>
          <p:nvPr/>
        </p:nvPicPr>
        <p:blipFill>
          <a:blip r:embed="rId3"/>
          <a:stretch>
            <a:fillRect/>
          </a:stretch>
        </p:blipFill>
        <p:spPr>
          <a:xfrm>
            <a:off x="6660232" y="2924944"/>
            <a:ext cx="1904695" cy="1863376"/>
          </a:xfrm>
          <a:prstGeom prst="rect">
            <a:avLst/>
          </a:prstGeom>
        </p:spPr>
      </p:pic>
      <p:pic>
        <p:nvPicPr>
          <p:cNvPr id="7" name="Picture 6"/>
          <p:cNvPicPr>
            <a:picLocks noChangeAspect="1"/>
          </p:cNvPicPr>
          <p:nvPr/>
        </p:nvPicPr>
        <p:blipFill>
          <a:blip r:embed="rId4"/>
          <a:stretch>
            <a:fillRect/>
          </a:stretch>
        </p:blipFill>
        <p:spPr>
          <a:xfrm>
            <a:off x="6660232" y="4882452"/>
            <a:ext cx="1924214" cy="1872208"/>
          </a:xfrm>
          <a:prstGeom prst="rect">
            <a:avLst/>
          </a:prstGeom>
        </p:spPr>
      </p:pic>
      <p:pic>
        <p:nvPicPr>
          <p:cNvPr id="8" name="Picture 7" descr="latex-image-1.pdf"/>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8184" y="1772816"/>
            <a:ext cx="254000" cy="266700"/>
          </a:xfrm>
          <a:prstGeom prst="rect">
            <a:avLst/>
          </a:prstGeom>
        </p:spPr>
      </p:pic>
      <p:pic>
        <p:nvPicPr>
          <p:cNvPr id="9" name="Picture 8" descr="latex-image-1.pdf"/>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8184" y="3789040"/>
            <a:ext cx="254000" cy="266700"/>
          </a:xfrm>
          <a:prstGeom prst="rect">
            <a:avLst/>
          </a:prstGeom>
        </p:spPr>
      </p:pic>
      <p:pic>
        <p:nvPicPr>
          <p:cNvPr id="10" name="Picture 9" descr="latex-image-1.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28184" y="5733256"/>
            <a:ext cx="254000" cy="279400"/>
          </a:xfrm>
          <a:prstGeom prst="rect">
            <a:avLst/>
          </a:prstGeom>
        </p:spPr>
      </p:pic>
      <p:grpSp>
        <p:nvGrpSpPr>
          <p:cNvPr id="64" name="Group 63"/>
          <p:cNvGrpSpPr/>
          <p:nvPr/>
        </p:nvGrpSpPr>
        <p:grpSpPr>
          <a:xfrm>
            <a:off x="467544" y="1988840"/>
            <a:ext cx="4125458" cy="3240360"/>
            <a:chOff x="2627784" y="1412775"/>
            <a:chExt cx="3456384" cy="2714833"/>
          </a:xfrm>
        </p:grpSpPr>
        <p:pic>
          <p:nvPicPr>
            <p:cNvPr id="19" name="Picture 18"/>
            <p:cNvPicPr>
              <a:picLocks noChangeAspect="1"/>
            </p:cNvPicPr>
            <p:nvPr/>
          </p:nvPicPr>
          <p:blipFill>
            <a:blip r:embed="rId8"/>
            <a:stretch>
              <a:fillRect/>
            </a:stretch>
          </p:blipFill>
          <p:spPr>
            <a:xfrm>
              <a:off x="2627784" y="1412775"/>
              <a:ext cx="3456384" cy="2714833"/>
            </a:xfrm>
            <a:prstGeom prst="rect">
              <a:avLst/>
            </a:prstGeom>
          </p:spPr>
        </p:pic>
        <p:cxnSp>
          <p:nvCxnSpPr>
            <p:cNvPr id="12" name="Straight Arrow Connector 11"/>
            <p:cNvCxnSpPr/>
            <p:nvPr/>
          </p:nvCxnSpPr>
          <p:spPr bwMode="auto">
            <a:xfrm flipV="1">
              <a:off x="4436339" y="2540155"/>
              <a:ext cx="986350" cy="202189"/>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7" name="Straight Arrow Connector 26"/>
            <p:cNvCxnSpPr/>
            <p:nvPr/>
          </p:nvCxnSpPr>
          <p:spPr bwMode="auto">
            <a:xfrm flipV="1">
              <a:off x="4427984" y="1556792"/>
              <a:ext cx="0" cy="1193908"/>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 name="Straight Arrow Connector 28"/>
            <p:cNvCxnSpPr/>
            <p:nvPr/>
          </p:nvCxnSpPr>
          <p:spPr bwMode="auto">
            <a:xfrm flipH="1" flipV="1">
              <a:off x="3475869" y="2565222"/>
              <a:ext cx="952523" cy="183828"/>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8" name="Straight Connector 37"/>
            <p:cNvCxnSpPr/>
            <p:nvPr/>
          </p:nvCxnSpPr>
          <p:spPr bwMode="auto">
            <a:xfrm flipV="1">
              <a:off x="4428391" y="2132856"/>
              <a:ext cx="503649" cy="61619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2" name="Straight Connector 41"/>
            <p:cNvCxnSpPr/>
            <p:nvPr/>
          </p:nvCxnSpPr>
          <p:spPr bwMode="auto">
            <a:xfrm>
              <a:off x="4436746" y="2749050"/>
              <a:ext cx="647665" cy="61629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6" name="Straight Connector 45"/>
            <p:cNvCxnSpPr/>
            <p:nvPr/>
          </p:nvCxnSpPr>
          <p:spPr bwMode="auto">
            <a:xfrm flipH="1">
              <a:off x="3785022" y="2749049"/>
              <a:ext cx="635014" cy="50134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49" name="Straight Connector 48"/>
            <p:cNvCxnSpPr/>
            <p:nvPr/>
          </p:nvCxnSpPr>
          <p:spPr bwMode="auto">
            <a:xfrm flipH="1" flipV="1">
              <a:off x="4261281" y="2473309"/>
              <a:ext cx="167110" cy="26738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7" name="Straight Connector 56"/>
            <p:cNvCxnSpPr/>
            <p:nvPr/>
          </p:nvCxnSpPr>
          <p:spPr bwMode="auto">
            <a:xfrm flipH="1">
              <a:off x="4275613" y="2749049"/>
              <a:ext cx="152778" cy="68830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60" name="Straight Connector 59"/>
            <p:cNvCxnSpPr/>
            <p:nvPr/>
          </p:nvCxnSpPr>
          <p:spPr bwMode="auto">
            <a:xfrm flipH="1" flipV="1">
              <a:off x="3699550" y="2141213"/>
              <a:ext cx="728841" cy="60783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
        <p:nvSpPr>
          <p:cNvPr id="65" name="TextBox 64"/>
          <p:cNvSpPr txBox="1">
            <a:spLocks noChangeArrowheads="1"/>
          </p:cNvSpPr>
          <p:nvPr/>
        </p:nvSpPr>
        <p:spPr bwMode="auto">
          <a:xfrm>
            <a:off x="1149137" y="5386044"/>
            <a:ext cx="2664296" cy="646331"/>
          </a:xfrm>
          <a:prstGeom prst="rect">
            <a:avLst/>
          </a:prstGeom>
          <a:noFill/>
          <a:ln>
            <a:noFill/>
          </a:ln>
          <a:extLst/>
        </p:spPr>
        <p:txBody>
          <a:bodyPr wrap="square">
            <a:spAutoFit/>
          </a:bodyPr>
          <a:lstStyle/>
          <a:p>
            <a:r>
              <a:rPr lang="en-US" sz="1800" dirty="0" smtClean="0">
                <a:solidFill>
                  <a:schemeClr val="tx1"/>
                </a:solidFill>
                <a:latin typeface="Calibri" charset="0"/>
              </a:rPr>
              <a:t>100 QR sampling in the macro strain space</a:t>
            </a:r>
            <a:endParaRPr lang="en-US" sz="1800" dirty="0">
              <a:solidFill>
                <a:schemeClr val="tx1"/>
              </a:solidFill>
              <a:latin typeface="Calibri" charset="0"/>
            </a:endParaRPr>
          </a:p>
        </p:txBody>
      </p:sp>
      <p:cxnSp>
        <p:nvCxnSpPr>
          <p:cNvPr id="67" name="Straight Arrow Connector 66"/>
          <p:cNvCxnSpPr/>
          <p:nvPr/>
        </p:nvCxnSpPr>
        <p:spPr bwMode="auto">
          <a:xfrm>
            <a:off x="4788024" y="3717032"/>
            <a:ext cx="936104"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68" name="TextBox 67"/>
          <p:cNvSpPr txBox="1">
            <a:spLocks noChangeArrowheads="1"/>
          </p:cNvSpPr>
          <p:nvPr/>
        </p:nvSpPr>
        <p:spPr bwMode="auto">
          <a:xfrm>
            <a:off x="4944869" y="3212976"/>
            <a:ext cx="576064" cy="369332"/>
          </a:xfrm>
          <a:prstGeom prst="rect">
            <a:avLst/>
          </a:prstGeom>
          <a:noFill/>
          <a:ln>
            <a:noFill/>
          </a:ln>
          <a:extLst/>
        </p:spPr>
        <p:txBody>
          <a:bodyPr wrap="square">
            <a:spAutoFit/>
          </a:bodyPr>
          <a:lstStyle/>
          <a:p>
            <a:r>
              <a:rPr lang="en-US" sz="1800" dirty="0" smtClean="0">
                <a:solidFill>
                  <a:schemeClr val="tx1"/>
                </a:solidFill>
                <a:latin typeface="Calibri" charset="0"/>
              </a:rPr>
              <a:t>SVD</a:t>
            </a:r>
            <a:endParaRPr lang="en-US" sz="1800" dirty="0">
              <a:solidFill>
                <a:schemeClr val="tx1"/>
              </a:solidFill>
              <a:latin typeface="Calibri" charset="0"/>
            </a:endParaRPr>
          </a:p>
        </p:txBody>
      </p:sp>
    </p:spTree>
    <p:extLst>
      <p:ext uri="{BB962C8B-B14F-4D97-AF65-F5344CB8AC3E}">
        <p14:creationId xmlns:p14="http://schemas.microsoft.com/office/powerpoint/2010/main" val="2593740603"/>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Validation for one </a:t>
            </a:r>
            <a:br>
              <a:rPr lang="en-US" dirty="0" smtClean="0"/>
            </a:br>
            <a:r>
              <a:rPr lang="en-US" dirty="0" smtClean="0"/>
              <a:t>particular loading</a:t>
            </a:r>
            <a:endParaRPr lang="en-US" dirty="0"/>
          </a:p>
        </p:txBody>
      </p:sp>
      <p:sp>
        <p:nvSpPr>
          <p:cNvPr id="3" name="Title 2"/>
          <p:cNvSpPr>
            <a:spLocks noGrp="1"/>
          </p:cNvSpPr>
          <p:nvPr>
            <p:ph type="title"/>
          </p:nvPr>
        </p:nvSpPr>
        <p:spPr/>
        <p:txBody>
          <a:bodyPr/>
          <a:lstStyle/>
          <a:p>
            <a:r>
              <a:rPr lang="en-US" dirty="0" smtClean="0"/>
              <a:t>Speed-up</a:t>
            </a:r>
            <a:endParaRPr lang="en-US" dirty="0"/>
          </a:p>
        </p:txBody>
      </p:sp>
      <p:pic>
        <p:nvPicPr>
          <p:cNvPr id="2" name="Picture 1"/>
          <p:cNvPicPr>
            <a:picLocks noChangeAspect="1"/>
          </p:cNvPicPr>
          <p:nvPr/>
        </p:nvPicPr>
        <p:blipFill>
          <a:blip r:embed="rId2"/>
          <a:stretch>
            <a:fillRect/>
          </a:stretch>
        </p:blipFill>
        <p:spPr>
          <a:xfrm>
            <a:off x="213033" y="3020640"/>
            <a:ext cx="4138173" cy="3358366"/>
          </a:xfrm>
          <a:prstGeom prst="rect">
            <a:avLst/>
          </a:prstGeom>
        </p:spPr>
      </p:pic>
      <p:pic>
        <p:nvPicPr>
          <p:cNvPr id="6" name="Picture 5"/>
          <p:cNvPicPr>
            <a:picLocks noChangeAspect="1"/>
          </p:cNvPicPr>
          <p:nvPr/>
        </p:nvPicPr>
        <p:blipFill>
          <a:blip r:embed="rId3"/>
          <a:stretch>
            <a:fillRect/>
          </a:stretch>
        </p:blipFill>
        <p:spPr>
          <a:xfrm>
            <a:off x="4533513" y="2948632"/>
            <a:ext cx="4325326" cy="3576712"/>
          </a:xfrm>
          <a:prstGeom prst="rect">
            <a:avLst/>
          </a:prstGeom>
        </p:spPr>
      </p:pic>
      <p:sp>
        <p:nvSpPr>
          <p:cNvPr id="8" name="TextBox 7"/>
          <p:cNvSpPr txBox="1">
            <a:spLocks noChangeArrowheads="1"/>
          </p:cNvSpPr>
          <p:nvPr/>
        </p:nvSpPr>
        <p:spPr bwMode="auto">
          <a:xfrm>
            <a:off x="8423920" y="3573016"/>
            <a:ext cx="720080" cy="369332"/>
          </a:xfrm>
          <a:prstGeom prst="rect">
            <a:avLst/>
          </a:prstGeom>
          <a:noFill/>
          <a:ln>
            <a:noFill/>
          </a:ln>
          <a:extLst/>
        </p:spPr>
        <p:txBody>
          <a:bodyPr wrap="square">
            <a:spAutoFit/>
          </a:bodyPr>
          <a:lstStyle/>
          <a:p>
            <a:r>
              <a:rPr lang="en-US" sz="1800" dirty="0" smtClean="0">
                <a:solidFill>
                  <a:schemeClr val="tx1"/>
                </a:solidFill>
                <a:latin typeface="Calibri" charset="0"/>
              </a:rPr>
              <a:t>2</a:t>
            </a:r>
            <a:endParaRPr lang="en-US" sz="1800" dirty="0">
              <a:solidFill>
                <a:schemeClr val="tx1"/>
              </a:solidFill>
              <a:latin typeface="Calibri" charset="0"/>
            </a:endParaRPr>
          </a:p>
        </p:txBody>
      </p:sp>
      <p:sp>
        <p:nvSpPr>
          <p:cNvPr id="9" name="TextBox 8"/>
          <p:cNvSpPr txBox="1">
            <a:spLocks noChangeArrowheads="1"/>
          </p:cNvSpPr>
          <p:nvPr/>
        </p:nvSpPr>
        <p:spPr bwMode="auto">
          <a:xfrm>
            <a:off x="5076056" y="5301208"/>
            <a:ext cx="720080" cy="369332"/>
          </a:xfrm>
          <a:prstGeom prst="rect">
            <a:avLst/>
          </a:prstGeom>
          <a:noFill/>
          <a:ln>
            <a:noFill/>
          </a:ln>
          <a:extLst/>
        </p:spPr>
        <p:txBody>
          <a:bodyPr wrap="square">
            <a:spAutoFit/>
          </a:bodyPr>
          <a:lstStyle/>
          <a:p>
            <a:r>
              <a:rPr lang="en-US" sz="1800" dirty="0" smtClean="0">
                <a:solidFill>
                  <a:schemeClr val="tx1"/>
                </a:solidFill>
                <a:latin typeface="Calibri" charset="0"/>
              </a:rPr>
              <a:t>15</a:t>
            </a:r>
            <a:endParaRPr lang="en-US" sz="1800" dirty="0">
              <a:solidFill>
                <a:schemeClr val="tx1"/>
              </a:solidFill>
              <a:latin typeface="Calibri" charset="0"/>
            </a:endParaRPr>
          </a:p>
        </p:txBody>
      </p:sp>
      <p:pic>
        <p:nvPicPr>
          <p:cNvPr id="5" name="Picture 4"/>
          <p:cNvPicPr>
            <a:picLocks noChangeAspect="1"/>
          </p:cNvPicPr>
          <p:nvPr/>
        </p:nvPicPr>
        <p:blipFill>
          <a:blip r:embed="rId4"/>
          <a:stretch>
            <a:fillRect/>
          </a:stretch>
        </p:blipFill>
        <p:spPr>
          <a:xfrm>
            <a:off x="6228184" y="908720"/>
            <a:ext cx="2160240" cy="2022117"/>
          </a:xfrm>
          <a:prstGeom prst="rect">
            <a:avLst/>
          </a:prstGeom>
        </p:spPr>
      </p:pic>
      <p:sp>
        <p:nvSpPr>
          <p:cNvPr id="10" name="TextBox 9"/>
          <p:cNvSpPr txBox="1">
            <a:spLocks noChangeArrowheads="1"/>
          </p:cNvSpPr>
          <p:nvPr/>
        </p:nvSpPr>
        <p:spPr bwMode="auto">
          <a:xfrm>
            <a:off x="3995936" y="1556792"/>
            <a:ext cx="2160240" cy="646331"/>
          </a:xfrm>
          <a:prstGeom prst="rect">
            <a:avLst/>
          </a:prstGeom>
          <a:noFill/>
          <a:ln>
            <a:noFill/>
          </a:ln>
          <a:extLst/>
        </p:spPr>
        <p:txBody>
          <a:bodyPr wrap="square">
            <a:spAutoFit/>
          </a:bodyPr>
          <a:lstStyle/>
          <a:p>
            <a:r>
              <a:rPr lang="en-US" sz="1800" dirty="0" smtClean="0">
                <a:solidFill>
                  <a:schemeClr val="tx1"/>
                </a:solidFill>
                <a:latin typeface="Calibri" charset="0"/>
              </a:rPr>
              <a:t>Last time step before </a:t>
            </a:r>
            <a:r>
              <a:rPr lang="en-US" sz="1800" dirty="0" err="1" smtClean="0">
                <a:solidFill>
                  <a:schemeClr val="tx1"/>
                </a:solidFill>
                <a:latin typeface="Calibri" charset="0"/>
              </a:rPr>
              <a:t>localisation</a:t>
            </a:r>
            <a:r>
              <a:rPr lang="en-US" sz="1800" dirty="0" smtClean="0">
                <a:solidFill>
                  <a:schemeClr val="tx1"/>
                </a:solidFill>
                <a:latin typeface="Calibri" charset="0"/>
              </a:rPr>
              <a:t>:</a:t>
            </a:r>
            <a:endParaRPr lang="en-US" sz="1800" dirty="0">
              <a:solidFill>
                <a:schemeClr val="tx1"/>
              </a:solidFill>
              <a:latin typeface="Calibri" charset="0"/>
            </a:endParaRPr>
          </a:p>
        </p:txBody>
      </p:sp>
    </p:spTree>
    <p:extLst>
      <p:ext uri="{BB962C8B-B14F-4D97-AF65-F5344CB8AC3E}">
        <p14:creationId xmlns:p14="http://schemas.microsoft.com/office/powerpoint/2010/main" val="428569876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xfrm>
            <a:off x="1692275" y="1052736"/>
            <a:ext cx="5832475" cy="54726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Introduction</a:t>
            </a:r>
            <a:endParaRPr lang="en-US" dirty="0">
              <a:latin typeface="Calibri" charset="0"/>
              <a:ea typeface="ＭＳ Ｐゴシック" charset="0"/>
            </a:endParaRPr>
          </a:p>
          <a:p>
            <a:pPr marL="250825" indent="-250825"/>
            <a:r>
              <a:rPr lang="en-US" b="1" dirty="0" smtClean="0">
                <a:latin typeface="Calibri" charset="0"/>
                <a:ea typeface="ＭＳ Ｐゴシック" charset="0"/>
              </a:rPr>
              <a:t>Coupled two-scale simulation of fracture</a:t>
            </a:r>
          </a:p>
          <a:p>
            <a:pPr marL="250825" indent="-250825"/>
            <a:r>
              <a:rPr lang="en-US" dirty="0" smtClean="0">
                <a:latin typeface="Calibri" charset="0"/>
                <a:ea typeface="ＭＳ Ｐゴシック" charset="0"/>
              </a:rPr>
              <a:t>ROM for heterogeneous structures</a:t>
            </a:r>
          </a:p>
          <a:p>
            <a:pPr marL="466825" lvl="1" indent="-250825"/>
            <a:r>
              <a:rPr lang="en-US" dirty="0" err="1" smtClean="0">
                <a:latin typeface="Calibri" charset="0"/>
                <a:ea typeface="ＭＳ Ｐゴシック" charset="0"/>
              </a:rPr>
              <a:t>Parameterised</a:t>
            </a:r>
            <a:r>
              <a:rPr lang="en-US" dirty="0" smtClean="0">
                <a:latin typeface="Calibri" charset="0"/>
                <a:ea typeface="ＭＳ Ｐゴシック" charset="0"/>
              </a:rPr>
              <a:t>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Nonlinear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Meta-models for fracture</a:t>
            </a:r>
            <a:endParaRPr lang="en-US" dirty="0">
              <a:latin typeface="Calibri" charset="0"/>
              <a:ea typeface="ＭＳ Ｐゴシック" charset="0"/>
            </a:endParaRPr>
          </a:p>
          <a:p>
            <a:pPr marL="250825" indent="-250825"/>
            <a:r>
              <a:rPr lang="en-US" dirty="0" smtClean="0">
                <a:latin typeface="Calibri" charset="0"/>
                <a:ea typeface="ＭＳ Ｐゴシック" charset="0"/>
              </a:rPr>
              <a:t>ROM as </a:t>
            </a:r>
            <a:r>
              <a:rPr lang="en-US" dirty="0" err="1" smtClean="0">
                <a:latin typeface="Calibri" charset="0"/>
                <a:ea typeface="ＭＳ Ｐゴシック" charset="0"/>
              </a:rPr>
              <a:t>multiscale</a:t>
            </a:r>
            <a:r>
              <a:rPr lang="en-US" dirty="0" smtClean="0">
                <a:latin typeface="Calibri" charset="0"/>
                <a:ea typeface="ＭＳ Ｐゴシック" charset="0"/>
              </a:rPr>
              <a:t> solvers</a:t>
            </a:r>
          </a:p>
          <a:p>
            <a:pPr marL="250825" indent="-250825"/>
            <a:r>
              <a:rPr lang="en-US" dirty="0" smtClean="0">
                <a:latin typeface="Calibri" charset="0"/>
                <a:ea typeface="ＭＳ Ｐゴシック" charset="0"/>
              </a:rPr>
              <a:t>Real-time biomedical applications</a:t>
            </a:r>
          </a:p>
          <a:p>
            <a:pPr marL="466825" lvl="1" indent="-250825"/>
            <a:r>
              <a:rPr lang="en-US" dirty="0" smtClean="0">
                <a:latin typeface="Calibri" charset="0"/>
                <a:ea typeface="ＭＳ Ｐゴシック" charset="0"/>
              </a:rPr>
              <a:t>ROM for real-time identification</a:t>
            </a:r>
          </a:p>
          <a:p>
            <a:pPr marL="466825" lvl="1" indent="-250825"/>
            <a:r>
              <a:rPr lang="en-US" dirty="0" smtClean="0">
                <a:latin typeface="Calibri" charset="0"/>
                <a:ea typeface="ＭＳ Ｐゴシック" charset="0"/>
              </a:rPr>
              <a:t>Real-time simulation of cuts</a:t>
            </a:r>
            <a:endParaRPr lang="en-US" dirty="0">
              <a:latin typeface="Calibri" charset="0"/>
              <a:ea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xfrm>
            <a:off x="1692275" y="1052736"/>
            <a:ext cx="5832475" cy="54726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Introduction</a:t>
            </a:r>
            <a:endParaRPr lang="en-US" dirty="0">
              <a:latin typeface="Calibri" charset="0"/>
              <a:ea typeface="ＭＳ Ｐゴシック" charset="0"/>
            </a:endParaRPr>
          </a:p>
          <a:p>
            <a:pPr marL="250825" indent="-250825"/>
            <a:r>
              <a:rPr lang="en-US" dirty="0" smtClean="0">
                <a:latin typeface="Calibri" charset="0"/>
                <a:ea typeface="ＭＳ Ｐゴシック" charset="0"/>
              </a:rPr>
              <a:t>Coupled two-scale simulation of fracture</a:t>
            </a:r>
          </a:p>
          <a:p>
            <a:pPr marL="250825" indent="-250825"/>
            <a:r>
              <a:rPr lang="en-US" b="1" dirty="0" smtClean="0">
                <a:latin typeface="Calibri" charset="0"/>
                <a:ea typeface="ＭＳ Ｐゴシック" charset="0"/>
              </a:rPr>
              <a:t>ROM for heterogeneous structures</a:t>
            </a:r>
          </a:p>
          <a:p>
            <a:pPr marL="466825" lvl="1" indent="-250825"/>
            <a:r>
              <a:rPr lang="en-US" dirty="0" err="1" smtClean="0">
                <a:latin typeface="Calibri" charset="0"/>
                <a:ea typeface="ＭＳ Ｐゴシック" charset="0"/>
              </a:rPr>
              <a:t>Parameterised</a:t>
            </a:r>
            <a:r>
              <a:rPr lang="en-US" dirty="0" smtClean="0">
                <a:latin typeface="Calibri" charset="0"/>
                <a:ea typeface="ＭＳ Ｐゴシック" charset="0"/>
              </a:rPr>
              <a:t>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Nonlinear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u="sng" dirty="0" smtClean="0">
                <a:latin typeface="Calibri" charset="0"/>
                <a:ea typeface="ＭＳ Ｐゴシック" charset="0"/>
              </a:rPr>
              <a:t>Meta-models for fracture</a:t>
            </a:r>
            <a:endParaRPr lang="en-US" u="sng" dirty="0">
              <a:latin typeface="Calibri" charset="0"/>
              <a:ea typeface="ＭＳ Ｐゴシック" charset="0"/>
            </a:endParaRPr>
          </a:p>
          <a:p>
            <a:pPr marL="250825" indent="-250825"/>
            <a:r>
              <a:rPr lang="en-US" dirty="0" smtClean="0">
                <a:latin typeface="Calibri" charset="0"/>
                <a:ea typeface="ＭＳ Ｐゴシック" charset="0"/>
              </a:rPr>
              <a:t>ROM as </a:t>
            </a:r>
            <a:r>
              <a:rPr lang="en-US" dirty="0" err="1" smtClean="0">
                <a:latin typeface="Calibri" charset="0"/>
                <a:ea typeface="ＭＳ Ｐゴシック" charset="0"/>
              </a:rPr>
              <a:t>multiscale</a:t>
            </a:r>
            <a:r>
              <a:rPr lang="en-US" dirty="0" smtClean="0">
                <a:latin typeface="Calibri" charset="0"/>
                <a:ea typeface="ＭＳ Ｐゴシック" charset="0"/>
              </a:rPr>
              <a:t> solvers</a:t>
            </a:r>
          </a:p>
          <a:p>
            <a:pPr marL="250825" indent="-250825"/>
            <a:r>
              <a:rPr lang="en-US" dirty="0" smtClean="0">
                <a:latin typeface="Calibri" charset="0"/>
                <a:ea typeface="ＭＳ Ｐゴシック" charset="0"/>
              </a:rPr>
              <a:t>Real-time biomedical applications</a:t>
            </a:r>
          </a:p>
          <a:p>
            <a:pPr marL="466825" lvl="1" indent="-250825"/>
            <a:r>
              <a:rPr lang="en-US" dirty="0" smtClean="0">
                <a:latin typeface="Calibri" charset="0"/>
                <a:ea typeface="ＭＳ Ｐゴシック" charset="0"/>
              </a:rPr>
              <a:t>ROM for real-time identification</a:t>
            </a:r>
          </a:p>
          <a:p>
            <a:pPr marL="466825" lvl="1" indent="-250825"/>
            <a:r>
              <a:rPr lang="en-US" dirty="0" smtClean="0">
                <a:latin typeface="Calibri" charset="0"/>
                <a:ea typeface="ＭＳ Ｐゴシック" charset="0"/>
              </a:rPr>
              <a:t>Real-time simulation of cuts</a:t>
            </a:r>
            <a:endParaRPr lang="en-US" dirty="0">
              <a:latin typeface="Calibri" charset="0"/>
              <a:ea typeface="ＭＳ Ｐゴシック" charset="0"/>
            </a:endParaRPr>
          </a:p>
        </p:txBody>
      </p:sp>
    </p:spTree>
    <p:extLst>
      <p:ext uri="{BB962C8B-B14F-4D97-AF65-F5344CB8AC3E}">
        <p14:creationId xmlns:p14="http://schemas.microsoft.com/office/powerpoint/2010/main" val="3066768911"/>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grpSp>
        <p:nvGrpSpPr>
          <p:cNvPr id="16" name="Group 15"/>
          <p:cNvGrpSpPr/>
          <p:nvPr/>
        </p:nvGrpSpPr>
        <p:grpSpPr>
          <a:xfrm>
            <a:off x="1979712" y="1340768"/>
            <a:ext cx="5408816" cy="4882090"/>
            <a:chOff x="3203848" y="1268760"/>
            <a:chExt cx="5797844" cy="5233233"/>
          </a:xfrm>
        </p:grpSpPr>
        <p:grpSp>
          <p:nvGrpSpPr>
            <p:cNvPr id="17" name="Group 16"/>
            <p:cNvGrpSpPr/>
            <p:nvPr/>
          </p:nvGrpSpPr>
          <p:grpSpPr>
            <a:xfrm>
              <a:off x="3203848" y="1268760"/>
              <a:ext cx="4539560" cy="4738940"/>
              <a:chOff x="611560" y="1700808"/>
              <a:chExt cx="3517900" cy="3672408"/>
            </a:xfrm>
          </p:grpSpPr>
          <p:pic>
            <p:nvPicPr>
              <p:cNvPr id="33" name="Picture 32"/>
              <p:cNvPicPr>
                <a:picLocks noChangeAspect="1"/>
              </p:cNvPicPr>
              <p:nvPr/>
            </p:nvPicPr>
            <p:blipFill>
              <a:blip r:embed="rId2"/>
              <a:stretch>
                <a:fillRect/>
              </a:stretch>
            </p:blipFill>
            <p:spPr>
              <a:xfrm>
                <a:off x="611560" y="1700808"/>
                <a:ext cx="3517900" cy="3505200"/>
              </a:xfrm>
              <a:prstGeom prst="rect">
                <a:avLst/>
              </a:prstGeom>
            </p:spPr>
          </p:pic>
          <p:sp>
            <p:nvSpPr>
              <p:cNvPr id="34" name="Rectangle 33"/>
              <p:cNvSpPr/>
              <p:nvPr/>
            </p:nvSpPr>
            <p:spPr bwMode="auto">
              <a:xfrm>
                <a:off x="1259632" y="4005064"/>
                <a:ext cx="2808312" cy="1368152"/>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grpSp>
        <p:cxnSp>
          <p:nvCxnSpPr>
            <p:cNvPr id="18" name="Straight Arrow Connector 17"/>
            <p:cNvCxnSpPr/>
            <p:nvPr/>
          </p:nvCxnSpPr>
          <p:spPr bwMode="auto">
            <a:xfrm flipV="1">
              <a:off x="7688999" y="1568852"/>
              <a:ext cx="0" cy="420332"/>
            </a:xfrm>
            <a:prstGeom prst="straightConnector1">
              <a:avLst/>
            </a:prstGeom>
            <a:solidFill>
              <a:srgbClr val="00B8FF"/>
            </a:solidFill>
            <a:ln w="254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p:cNvCxnSpPr/>
            <p:nvPr/>
          </p:nvCxnSpPr>
          <p:spPr bwMode="auto">
            <a:xfrm flipH="1">
              <a:off x="3492768"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0" name="Straight Connector 19"/>
            <p:cNvCxnSpPr/>
            <p:nvPr/>
          </p:nvCxnSpPr>
          <p:spPr bwMode="auto">
            <a:xfrm flipH="1">
              <a:off x="3606198"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1" name="Straight Connector 20"/>
            <p:cNvCxnSpPr/>
            <p:nvPr/>
          </p:nvCxnSpPr>
          <p:spPr bwMode="auto">
            <a:xfrm flipH="1">
              <a:off x="3727442"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2" name="Straight Connector 21"/>
            <p:cNvCxnSpPr/>
            <p:nvPr/>
          </p:nvCxnSpPr>
          <p:spPr bwMode="auto">
            <a:xfrm flipH="1">
              <a:off x="3862080" y="5782531"/>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3" name="Straight Connector 22"/>
            <p:cNvCxnSpPr/>
            <p:nvPr/>
          </p:nvCxnSpPr>
          <p:spPr bwMode="auto">
            <a:xfrm flipH="1">
              <a:off x="3242924" y="5784944"/>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4" name="Straight Connector 23"/>
            <p:cNvCxnSpPr/>
            <p:nvPr/>
          </p:nvCxnSpPr>
          <p:spPr bwMode="auto">
            <a:xfrm flipH="1">
              <a:off x="3367402" y="5784944"/>
              <a:ext cx="72008" cy="54101"/>
            </a:xfrm>
            <a:prstGeom prst="line">
              <a:avLst/>
            </a:prstGeom>
            <a:solidFill>
              <a:srgbClr val="00B8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25" name="Rectangle 24"/>
            <p:cNvSpPr/>
            <p:nvPr/>
          </p:nvSpPr>
          <p:spPr bwMode="auto">
            <a:xfrm>
              <a:off x="3707904" y="1784876"/>
              <a:ext cx="504056" cy="504056"/>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26" name="Straight Connector 25"/>
            <p:cNvCxnSpPr/>
            <p:nvPr/>
          </p:nvCxnSpPr>
          <p:spPr bwMode="auto">
            <a:xfrm>
              <a:off x="4211960" y="1784876"/>
              <a:ext cx="4176464" cy="75667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7" name="Straight Connector 26"/>
            <p:cNvCxnSpPr/>
            <p:nvPr/>
          </p:nvCxnSpPr>
          <p:spPr bwMode="auto">
            <a:xfrm>
              <a:off x="3707904" y="2288932"/>
              <a:ext cx="936104" cy="3204949"/>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28" name="Picture 27" descr="Untitl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2537353"/>
              <a:ext cx="3820126" cy="3007112"/>
            </a:xfrm>
            <a:prstGeom prst="rect">
              <a:avLst/>
            </a:prstGeom>
          </p:spPr>
        </p:pic>
        <p:pic>
          <p:nvPicPr>
            <p:cNvPr id="29" name="Picture 28" descr="Untitled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2240" y="4697593"/>
              <a:ext cx="2269452" cy="1804400"/>
            </a:xfrm>
            <a:prstGeom prst="rect">
              <a:avLst/>
            </a:prstGeom>
          </p:spPr>
        </p:pic>
        <p:sp>
          <p:nvSpPr>
            <p:cNvPr id="30" name="Rectangle 29"/>
            <p:cNvSpPr/>
            <p:nvPr/>
          </p:nvSpPr>
          <p:spPr bwMode="auto">
            <a:xfrm>
              <a:off x="6156176" y="3833497"/>
              <a:ext cx="504056" cy="504056"/>
            </a:xfrm>
            <a:prstGeom prst="rect">
              <a:avLst/>
            </a:prstGeom>
            <a:noFill/>
            <a:ln w="1905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pPr>
              <a:endParaRPr kumimoji="0" lang="en-US" sz="2400" b="0" i="0" u="none" strike="noStrike" cap="none" normalizeH="0" baseline="0">
                <a:ln>
                  <a:noFill/>
                </a:ln>
                <a:solidFill>
                  <a:schemeClr val="bg1"/>
                </a:solidFill>
                <a:effectLst/>
                <a:latin typeface="Times New Roman" charset="0"/>
                <a:ea typeface="ＭＳ Ｐゴシック" charset="0"/>
                <a:cs typeface="DejaVu Sans" charset="0"/>
              </a:endParaRPr>
            </a:p>
          </p:txBody>
        </p:sp>
        <p:cxnSp>
          <p:nvCxnSpPr>
            <p:cNvPr id="31" name="Straight Connector 30"/>
            <p:cNvCxnSpPr/>
            <p:nvPr/>
          </p:nvCxnSpPr>
          <p:spPr bwMode="auto">
            <a:xfrm>
              <a:off x="6630350" y="3833497"/>
              <a:ext cx="2332118" cy="86421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2" name="Straight Connector 31"/>
            <p:cNvCxnSpPr/>
            <p:nvPr/>
          </p:nvCxnSpPr>
          <p:spPr bwMode="auto">
            <a:xfrm>
              <a:off x="6156176" y="4337553"/>
              <a:ext cx="588676" cy="21283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grpSp>
    </p:spTree>
    <p:extLst>
      <p:ext uri="{BB962C8B-B14F-4D97-AF65-F5344CB8AC3E}">
        <p14:creationId xmlns:p14="http://schemas.microsoft.com/office/powerpoint/2010/main" val="237292038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The problem</a:t>
            </a:r>
            <a:endParaRPr lang="en-US" dirty="0"/>
          </a:p>
        </p:txBody>
      </p:sp>
      <p:pic>
        <p:nvPicPr>
          <p:cNvPr id="2" name="Picture 1"/>
          <p:cNvPicPr>
            <a:picLocks noChangeAspect="1"/>
          </p:cNvPicPr>
          <p:nvPr/>
        </p:nvPicPr>
        <p:blipFill>
          <a:blip r:embed="rId2"/>
          <a:stretch>
            <a:fillRect/>
          </a:stretch>
        </p:blipFill>
        <p:spPr>
          <a:xfrm>
            <a:off x="323528" y="1484784"/>
            <a:ext cx="8400345" cy="4880427"/>
          </a:xfrm>
          <a:prstGeom prst="rect">
            <a:avLst/>
          </a:prstGeom>
        </p:spPr>
      </p:pic>
    </p:spTree>
    <p:extLst>
      <p:ext uri="{BB962C8B-B14F-4D97-AF65-F5344CB8AC3E}">
        <p14:creationId xmlns:p14="http://schemas.microsoft.com/office/powerpoint/2010/main" val="1432911132"/>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The problem</a:t>
            </a:r>
          </a:p>
        </p:txBody>
      </p:sp>
      <p:pic>
        <p:nvPicPr>
          <p:cNvPr id="5" name="Picture 4"/>
          <p:cNvPicPr>
            <a:picLocks noChangeAspect="1"/>
          </p:cNvPicPr>
          <p:nvPr/>
        </p:nvPicPr>
        <p:blipFill>
          <a:blip r:embed="rId2"/>
          <a:stretch>
            <a:fillRect/>
          </a:stretch>
        </p:blipFill>
        <p:spPr>
          <a:xfrm>
            <a:off x="971600" y="1340768"/>
            <a:ext cx="7376120" cy="5261216"/>
          </a:xfrm>
          <a:prstGeom prst="rect">
            <a:avLst/>
          </a:prstGeom>
        </p:spPr>
      </p:pic>
    </p:spTree>
    <p:extLst>
      <p:ext uri="{BB962C8B-B14F-4D97-AF65-F5344CB8AC3E}">
        <p14:creationId xmlns:p14="http://schemas.microsoft.com/office/powerpoint/2010/main" val="122078266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The problem</a:t>
            </a:r>
          </a:p>
        </p:txBody>
      </p:sp>
      <p:pic>
        <p:nvPicPr>
          <p:cNvPr id="5" name="Picture 4"/>
          <p:cNvPicPr>
            <a:picLocks noChangeAspect="1"/>
          </p:cNvPicPr>
          <p:nvPr/>
        </p:nvPicPr>
        <p:blipFill>
          <a:blip r:embed="rId2"/>
          <a:stretch>
            <a:fillRect/>
          </a:stretch>
        </p:blipFill>
        <p:spPr>
          <a:xfrm>
            <a:off x="467544" y="1196752"/>
            <a:ext cx="7920880" cy="5126199"/>
          </a:xfrm>
          <a:prstGeom prst="rect">
            <a:avLst/>
          </a:prstGeom>
        </p:spPr>
      </p:pic>
    </p:spTree>
    <p:extLst>
      <p:ext uri="{BB962C8B-B14F-4D97-AF65-F5344CB8AC3E}">
        <p14:creationId xmlns:p14="http://schemas.microsoft.com/office/powerpoint/2010/main" val="2272225150"/>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A priori domain </a:t>
            </a:r>
            <a:r>
              <a:rPr lang="en-US" dirty="0" err="1" smtClean="0"/>
              <a:t>decompostion</a:t>
            </a:r>
            <a:r>
              <a:rPr lang="en-US" dirty="0" smtClean="0"/>
              <a:t> and local ROM</a:t>
            </a:r>
            <a:endParaRPr lang="en-US" dirty="0"/>
          </a:p>
        </p:txBody>
      </p:sp>
      <p:pic>
        <p:nvPicPr>
          <p:cNvPr id="5" name="Picture 4"/>
          <p:cNvPicPr>
            <a:picLocks noChangeAspect="1"/>
          </p:cNvPicPr>
          <p:nvPr/>
        </p:nvPicPr>
        <p:blipFill>
          <a:blip r:embed="rId2"/>
          <a:stretch>
            <a:fillRect/>
          </a:stretch>
        </p:blipFill>
        <p:spPr>
          <a:xfrm>
            <a:off x="1578966" y="1196752"/>
            <a:ext cx="5801346" cy="5342566"/>
          </a:xfrm>
          <a:prstGeom prst="rect">
            <a:avLst/>
          </a:prstGeom>
        </p:spPr>
      </p:pic>
    </p:spTree>
    <p:extLst>
      <p:ext uri="{BB962C8B-B14F-4D97-AF65-F5344CB8AC3E}">
        <p14:creationId xmlns:p14="http://schemas.microsoft.com/office/powerpoint/2010/main" val="2054793220"/>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Selection of local ROMs</a:t>
            </a:r>
            <a:endParaRPr lang="en-US" dirty="0"/>
          </a:p>
        </p:txBody>
      </p:sp>
      <p:pic>
        <p:nvPicPr>
          <p:cNvPr id="5" name="Picture 4"/>
          <p:cNvPicPr>
            <a:picLocks noChangeAspect="1"/>
          </p:cNvPicPr>
          <p:nvPr/>
        </p:nvPicPr>
        <p:blipFill>
          <a:blip r:embed="rId2"/>
          <a:stretch>
            <a:fillRect/>
          </a:stretch>
        </p:blipFill>
        <p:spPr>
          <a:xfrm>
            <a:off x="354452" y="1052736"/>
            <a:ext cx="8249996" cy="5752456"/>
          </a:xfrm>
          <a:prstGeom prst="rect">
            <a:avLst/>
          </a:prstGeom>
        </p:spPr>
      </p:pic>
    </p:spTree>
    <p:extLst>
      <p:ext uri="{BB962C8B-B14F-4D97-AF65-F5344CB8AC3E}">
        <p14:creationId xmlns:p14="http://schemas.microsoft.com/office/powerpoint/2010/main" val="3980798305"/>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Results</a:t>
            </a:r>
            <a:endParaRPr lang="en-US" dirty="0"/>
          </a:p>
        </p:txBody>
      </p:sp>
      <p:pic>
        <p:nvPicPr>
          <p:cNvPr id="5" name="Picture 4"/>
          <p:cNvPicPr>
            <a:picLocks noChangeAspect="1"/>
          </p:cNvPicPr>
          <p:nvPr/>
        </p:nvPicPr>
        <p:blipFill>
          <a:blip r:embed="rId2"/>
          <a:stretch>
            <a:fillRect/>
          </a:stretch>
        </p:blipFill>
        <p:spPr>
          <a:xfrm>
            <a:off x="755576" y="1268760"/>
            <a:ext cx="7740352" cy="5244590"/>
          </a:xfrm>
          <a:prstGeom prst="rect">
            <a:avLst/>
          </a:prstGeom>
        </p:spPr>
      </p:pic>
    </p:spTree>
    <p:extLst>
      <p:ext uri="{BB962C8B-B14F-4D97-AF65-F5344CB8AC3E}">
        <p14:creationId xmlns:p14="http://schemas.microsoft.com/office/powerpoint/2010/main" val="3541640502"/>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A posteriori domain decomposition</a:t>
            </a:r>
            <a:endParaRPr lang="en-US" dirty="0"/>
          </a:p>
        </p:txBody>
      </p:sp>
      <p:pic>
        <p:nvPicPr>
          <p:cNvPr id="5" name="Picture 4"/>
          <p:cNvPicPr>
            <a:picLocks noChangeAspect="1"/>
          </p:cNvPicPr>
          <p:nvPr/>
        </p:nvPicPr>
        <p:blipFill>
          <a:blip r:embed="rId2"/>
          <a:stretch>
            <a:fillRect/>
          </a:stretch>
        </p:blipFill>
        <p:spPr>
          <a:xfrm>
            <a:off x="755576" y="1340768"/>
            <a:ext cx="7884368" cy="4994065"/>
          </a:xfrm>
          <a:prstGeom prst="rect">
            <a:avLst/>
          </a:prstGeom>
        </p:spPr>
      </p:pic>
    </p:spTree>
    <p:extLst>
      <p:ext uri="{BB962C8B-B14F-4D97-AF65-F5344CB8AC3E}">
        <p14:creationId xmlns:p14="http://schemas.microsoft.com/office/powerpoint/2010/main" val="2370733120"/>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a:t>A posteriori domain decomposition</a:t>
            </a:r>
            <a:endParaRPr lang="en-US" dirty="0"/>
          </a:p>
        </p:txBody>
      </p:sp>
      <p:pic>
        <p:nvPicPr>
          <p:cNvPr id="6" name="Picture 5"/>
          <p:cNvPicPr>
            <a:picLocks noChangeAspect="1"/>
          </p:cNvPicPr>
          <p:nvPr/>
        </p:nvPicPr>
        <p:blipFill>
          <a:blip r:embed="rId2"/>
          <a:stretch>
            <a:fillRect/>
          </a:stretch>
        </p:blipFill>
        <p:spPr>
          <a:xfrm>
            <a:off x="467544" y="764704"/>
            <a:ext cx="8463463" cy="5929648"/>
          </a:xfrm>
          <a:prstGeom prst="rect">
            <a:avLst/>
          </a:prstGeom>
        </p:spPr>
      </p:pic>
    </p:spTree>
    <p:extLst>
      <p:ext uri="{BB962C8B-B14F-4D97-AF65-F5344CB8AC3E}">
        <p14:creationId xmlns:p14="http://schemas.microsoft.com/office/powerpoint/2010/main" val="372297848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Placeholder 3"/>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179388"/>
            <a:r>
              <a:rPr lang="en-US" dirty="0">
                <a:latin typeface="Calibri" charset="0"/>
                <a:ea typeface="ＭＳ Ｐゴシック" charset="0"/>
              </a:rPr>
              <a:t>Non-concurrent approaches: </a:t>
            </a:r>
            <a:r>
              <a:rPr lang="en-US" b="1" dirty="0">
                <a:latin typeface="Calibri" charset="0"/>
                <a:ea typeface="ＭＳ Ｐゴシック" charset="0"/>
              </a:rPr>
              <a:t>get</a:t>
            </a:r>
            <a:br>
              <a:rPr lang="en-US" b="1" dirty="0">
                <a:latin typeface="Calibri" charset="0"/>
                <a:ea typeface="ＭＳ Ｐゴシック" charset="0"/>
              </a:rPr>
            </a:br>
            <a:r>
              <a:rPr lang="en-US" b="1" dirty="0">
                <a:latin typeface="Calibri" charset="0"/>
                <a:ea typeface="ＭＳ Ｐゴシック" charset="0"/>
              </a:rPr>
              <a:t>missing data from lower scales</a:t>
            </a:r>
            <a:endParaRPr lang="en-US" dirty="0">
              <a:latin typeface="Calibri" charset="0"/>
              <a:ea typeface="ＭＳ Ｐゴシック" charset="0"/>
            </a:endParaRPr>
          </a:p>
          <a:p>
            <a:pPr marL="395288" lvl="1" indent="-215900"/>
            <a:r>
              <a:rPr lang="en-US" dirty="0">
                <a:latin typeface="Calibri" charset="0"/>
                <a:ea typeface="ＭＳ Ｐゴシック" charset="0"/>
              </a:rPr>
              <a:t>Relies on Macroscopic assumptions</a:t>
            </a:r>
          </a:p>
          <a:p>
            <a:pPr marL="395288" lvl="1" indent="-215900"/>
            <a:r>
              <a:rPr lang="en-US" dirty="0">
                <a:latin typeface="Calibri" charset="0"/>
                <a:ea typeface="ＭＳ Ｐゴシック" charset="0"/>
              </a:rPr>
              <a:t>Separation of scales required</a:t>
            </a:r>
          </a:p>
          <a:p>
            <a:pPr marL="179388"/>
            <a:endParaRPr lang="en-US" dirty="0">
              <a:latin typeface="Calibri" charset="0"/>
              <a:ea typeface="ＭＳ Ｐゴシック" charset="0"/>
            </a:endParaRPr>
          </a:p>
          <a:p>
            <a:pPr marL="179388"/>
            <a:endParaRPr lang="en-US" dirty="0">
              <a:latin typeface="Calibri" charset="0"/>
              <a:ea typeface="ＭＳ Ｐゴシック" charset="0"/>
            </a:endParaRPr>
          </a:p>
          <a:p>
            <a:pPr marL="179388"/>
            <a:r>
              <a:rPr lang="en-US" dirty="0">
                <a:latin typeface="Calibri" charset="0"/>
                <a:ea typeface="ＭＳ Ｐゴシック" charset="0"/>
              </a:rPr>
              <a:t>Concurrent approaches: </a:t>
            </a:r>
            <a:r>
              <a:rPr lang="en-US" b="1" dirty="0">
                <a:latin typeface="Calibri" charset="0"/>
                <a:ea typeface="ＭＳ Ｐゴシック" charset="0"/>
              </a:rPr>
              <a:t>approximate</a:t>
            </a:r>
            <a:br>
              <a:rPr lang="en-US" b="1" dirty="0">
                <a:latin typeface="Calibri" charset="0"/>
                <a:ea typeface="ＭＳ Ｐゴシック" charset="0"/>
              </a:rPr>
            </a:br>
            <a:r>
              <a:rPr lang="en-US" b="1" dirty="0">
                <a:latin typeface="Calibri" charset="0"/>
                <a:ea typeface="ＭＳ Ｐゴシック" charset="0"/>
              </a:rPr>
              <a:t>fine-scale problem by coarse-graining</a:t>
            </a:r>
            <a:r>
              <a:rPr lang="en-US" dirty="0">
                <a:latin typeface="Calibri" charset="0"/>
                <a:ea typeface="ＭＳ Ｐゴシック" charset="0"/>
              </a:rPr>
              <a:t> </a:t>
            </a:r>
          </a:p>
          <a:p>
            <a:pPr marL="395288" lvl="1" indent="-215900"/>
            <a:r>
              <a:rPr lang="en-US" dirty="0">
                <a:latin typeface="Calibri" charset="0"/>
                <a:ea typeface="ＭＳ Ｐゴシック" charset="0"/>
              </a:rPr>
              <a:t>No approximation </a:t>
            </a:r>
            <a:r>
              <a:rPr lang="en-US" i="1" dirty="0">
                <a:latin typeface="Calibri" charset="0"/>
                <a:ea typeface="ＭＳ Ｐゴシック" charset="0"/>
              </a:rPr>
              <a:t>a priori</a:t>
            </a:r>
          </a:p>
          <a:p>
            <a:pPr marL="395288" lvl="1" indent="-215900"/>
            <a:r>
              <a:rPr lang="en-US" dirty="0">
                <a:latin typeface="Calibri" charset="0"/>
                <a:ea typeface="ＭＳ Ｐゴシック" charset="0"/>
              </a:rPr>
              <a:t>Computationally expensive</a:t>
            </a:r>
          </a:p>
          <a:p>
            <a:pPr marL="992188" lvl="3">
              <a:buFont typeface="Lucida Grande" charset="0"/>
              <a:buChar char="→"/>
            </a:pPr>
            <a:r>
              <a:rPr lang="en-US" dirty="0">
                <a:latin typeface="Calibri" charset="0"/>
                <a:ea typeface="ＭＳ Ｐゴシック" charset="0"/>
              </a:rPr>
              <a:t>requires efficient and reliable</a:t>
            </a:r>
            <a:br>
              <a:rPr lang="en-US" dirty="0">
                <a:latin typeface="Calibri" charset="0"/>
                <a:ea typeface="ＭＳ Ｐゴシック" charset="0"/>
              </a:rPr>
            </a:br>
            <a:r>
              <a:rPr lang="en-US" dirty="0">
                <a:latin typeface="Calibri" charset="0"/>
                <a:ea typeface="ＭＳ Ｐゴシック" charset="0"/>
              </a:rPr>
              <a:t>adaptive algorithms</a:t>
            </a:r>
          </a:p>
        </p:txBody>
      </p:sp>
      <p:sp>
        <p:nvSpPr>
          <p:cNvPr id="45058"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Multiscale Numerical prediction of fracture</a:t>
            </a:r>
          </a:p>
        </p:txBody>
      </p:sp>
      <p:grpSp>
        <p:nvGrpSpPr>
          <p:cNvPr id="45059" name="Group 28"/>
          <p:cNvGrpSpPr>
            <a:grpSpLocks/>
          </p:cNvGrpSpPr>
          <p:nvPr/>
        </p:nvGrpSpPr>
        <p:grpSpPr bwMode="auto">
          <a:xfrm>
            <a:off x="5219700" y="1081088"/>
            <a:ext cx="3646488" cy="2492375"/>
            <a:chOff x="5009769" y="1042289"/>
            <a:chExt cx="3999716" cy="2734621"/>
          </a:xfrm>
        </p:grpSpPr>
        <p:pic>
          <p:nvPicPr>
            <p:cNvPr id="45065" name="Picture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52121" y="1124746"/>
              <a:ext cx="3357364" cy="2652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bwMode="auto">
            <a:xfrm>
              <a:off x="5009769" y="1728557"/>
              <a:ext cx="1434813" cy="909218"/>
            </a:xfrm>
            <a:prstGeom prst="line">
              <a:avLst/>
            </a:prstGeom>
            <a:solidFill>
              <a:srgbClr val="00B8FF"/>
            </a:solidFill>
            <a:ln w="9525" cap="flat" cmpd="sng" algn="ctr">
              <a:solidFill>
                <a:schemeClr val="tx1">
                  <a:alpha val="47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Connector 9"/>
            <p:cNvCxnSpPr/>
            <p:nvPr/>
          </p:nvCxnSpPr>
          <p:spPr bwMode="auto">
            <a:xfrm>
              <a:off x="5894338" y="1118928"/>
              <a:ext cx="555468" cy="1504912"/>
            </a:xfrm>
            <a:prstGeom prst="line">
              <a:avLst/>
            </a:prstGeom>
            <a:solidFill>
              <a:srgbClr val="00B8FF"/>
            </a:solidFill>
            <a:ln w="9525" cap="flat" cmpd="sng" algn="ctr">
              <a:solidFill>
                <a:schemeClr val="tx1">
                  <a:alpha val="47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45068"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4796529">
              <a:off x="5065609" y="1042289"/>
              <a:ext cx="773006" cy="773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5060" name="Picture 1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990431" y="3521869"/>
            <a:ext cx="2276475" cy="338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TextBox 26"/>
          <p:cNvSpPr txBox="1">
            <a:spLocks noChangeArrowheads="1"/>
          </p:cNvSpPr>
          <p:nvPr/>
        </p:nvSpPr>
        <p:spPr bwMode="auto">
          <a:xfrm>
            <a:off x="6156325" y="3573463"/>
            <a:ext cx="2720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dirty="0">
                <a:solidFill>
                  <a:schemeClr val="tx1"/>
                </a:solidFill>
                <a:latin typeface="Calibri" charset="0"/>
              </a:rPr>
              <a:t>Adapted from [Nguyen et al. 2010]</a:t>
            </a:r>
          </a:p>
        </p:txBody>
      </p:sp>
      <p:sp>
        <p:nvSpPr>
          <p:cNvPr id="45062" name="TextBox 27"/>
          <p:cNvSpPr txBox="1">
            <a:spLocks noChangeArrowheads="1"/>
          </p:cNvSpPr>
          <p:nvPr/>
        </p:nvSpPr>
        <p:spPr bwMode="auto">
          <a:xfrm>
            <a:off x="6516688" y="6092825"/>
            <a:ext cx="25923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en-US" sz="1400" dirty="0">
              <a:solidFill>
                <a:schemeClr val="tx1"/>
              </a:solidFill>
              <a:latin typeface="Calibri" charset="0"/>
            </a:endParaRPr>
          </a:p>
          <a:p>
            <a:r>
              <a:rPr lang="en-US" sz="1400" dirty="0">
                <a:solidFill>
                  <a:schemeClr val="tx1"/>
                </a:solidFill>
                <a:latin typeface="Calibri" charset="0"/>
              </a:rPr>
              <a:t>From [Unger and </a:t>
            </a:r>
            <a:r>
              <a:rPr lang="en-US" sz="1400" dirty="0" err="1">
                <a:solidFill>
                  <a:schemeClr val="tx1"/>
                </a:solidFill>
                <a:latin typeface="Calibri" charset="0"/>
              </a:rPr>
              <a:t>Eckart</a:t>
            </a:r>
            <a:r>
              <a:rPr lang="en-US" sz="1400" dirty="0">
                <a:solidFill>
                  <a:schemeClr val="tx1"/>
                </a:solidFill>
                <a:latin typeface="Calibri" charset="0"/>
              </a:rPr>
              <a:t> 2011]</a:t>
            </a:r>
          </a:p>
        </p:txBody>
      </p:sp>
      <p:sp>
        <p:nvSpPr>
          <p:cNvPr id="45063" name="TextBox 30"/>
          <p:cNvSpPr txBox="1">
            <a:spLocks noChangeArrowheads="1"/>
          </p:cNvSpPr>
          <p:nvPr/>
        </p:nvSpPr>
        <p:spPr bwMode="auto">
          <a:xfrm>
            <a:off x="468313" y="2681288"/>
            <a:ext cx="34401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bg1"/>
                </a:solidFill>
                <a:latin typeface="Times New Roman" charset="0"/>
                <a:ea typeface="ＭＳ Ｐゴシック" charset="0"/>
                <a:cs typeface="ＭＳ Ｐゴシック" charset="0"/>
              </a:defRPr>
            </a:lvl1pPr>
            <a:lvl2pPr>
              <a:defRPr sz="2400">
                <a:solidFill>
                  <a:schemeClr val="bg1"/>
                </a:solidFill>
                <a:latin typeface="Times New Roman" charset="0"/>
                <a:ea typeface="ＭＳ Ｐゴシック" charset="0"/>
              </a:defRPr>
            </a:lvl2pPr>
            <a:lvl3pPr>
              <a:defRPr sz="2400">
                <a:solidFill>
                  <a:schemeClr val="bg1"/>
                </a:solidFill>
                <a:latin typeface="Times New Roman" charset="0"/>
                <a:ea typeface="ＭＳ Ｐゴシック" charset="0"/>
              </a:defRPr>
            </a:lvl3pPr>
            <a:lvl4pPr>
              <a:defRPr sz="2400">
                <a:solidFill>
                  <a:schemeClr val="bg1"/>
                </a:solidFill>
                <a:latin typeface="Times New Roman" charset="0"/>
                <a:ea typeface="ＭＳ Ｐゴシック" charset="0"/>
              </a:defRPr>
            </a:lvl4pPr>
            <a:lvl5pPr>
              <a:defRPr sz="2400">
                <a:solidFill>
                  <a:schemeClr val="bg1"/>
                </a:solidFill>
                <a:latin typeface="Times New Roman" charset="0"/>
                <a:ea typeface="ＭＳ Ｐゴシック" charset="0"/>
              </a:defRPr>
            </a:lvl5pPr>
            <a:lvl6pPr marL="2514600" indent="-228600" defTabSz="449263" eaLnBrk="0" fontAlgn="base" hangingPunct="0">
              <a:spcBef>
                <a:spcPct val="0"/>
              </a:spcBef>
              <a:spcAft>
                <a:spcPct val="0"/>
              </a:spcAft>
              <a:buClr>
                <a:srgbClr val="000000"/>
              </a:buClr>
              <a:buSzPct val="100000"/>
              <a:buFont typeface="Times New Roman" charset="0"/>
              <a:defRPr sz="2400">
                <a:solidFill>
                  <a:schemeClr val="bg1"/>
                </a:solidFill>
                <a:latin typeface="Times New Roman" charset="0"/>
                <a:ea typeface="ＭＳ Ｐゴシック" charset="0"/>
              </a:defRPr>
            </a:lvl6pPr>
            <a:lvl7pPr marL="2971800" indent="-228600" defTabSz="449263" eaLnBrk="0" fontAlgn="base" hangingPunct="0">
              <a:spcBef>
                <a:spcPct val="0"/>
              </a:spcBef>
              <a:spcAft>
                <a:spcPct val="0"/>
              </a:spcAft>
              <a:buClr>
                <a:srgbClr val="000000"/>
              </a:buClr>
              <a:buSzPct val="100000"/>
              <a:buFont typeface="Times New Roman" charset="0"/>
              <a:defRPr sz="2400">
                <a:solidFill>
                  <a:schemeClr val="bg1"/>
                </a:solidFill>
                <a:latin typeface="Times New Roman" charset="0"/>
                <a:ea typeface="ＭＳ Ｐゴシック" charset="0"/>
              </a:defRPr>
            </a:lvl7pPr>
            <a:lvl8pPr marL="3429000" indent="-228600" defTabSz="449263" eaLnBrk="0" fontAlgn="base" hangingPunct="0">
              <a:spcBef>
                <a:spcPct val="0"/>
              </a:spcBef>
              <a:spcAft>
                <a:spcPct val="0"/>
              </a:spcAft>
              <a:buClr>
                <a:srgbClr val="000000"/>
              </a:buClr>
              <a:buSzPct val="100000"/>
              <a:buFont typeface="Times New Roman" charset="0"/>
              <a:defRPr sz="2400">
                <a:solidFill>
                  <a:schemeClr val="bg1"/>
                </a:solidFill>
                <a:latin typeface="Times New Roman" charset="0"/>
                <a:ea typeface="ＭＳ Ｐゴシック" charset="0"/>
              </a:defRPr>
            </a:lvl8pPr>
            <a:lvl9pPr marL="3886200" indent="-228600" defTabSz="449263" eaLnBrk="0" fontAlgn="base" hangingPunct="0">
              <a:spcBef>
                <a:spcPct val="0"/>
              </a:spcBef>
              <a:spcAft>
                <a:spcPct val="0"/>
              </a:spcAft>
              <a:buClr>
                <a:srgbClr val="000000"/>
              </a:buClr>
              <a:buSzPct val="100000"/>
              <a:buFont typeface="Times New Roman" charset="0"/>
              <a:defRPr sz="2400">
                <a:solidFill>
                  <a:schemeClr val="bg1"/>
                </a:solidFill>
                <a:latin typeface="Times New Roman" charset="0"/>
                <a:ea typeface="ＭＳ Ｐゴシック" charset="0"/>
              </a:defRPr>
            </a:lvl9pPr>
          </a:lstStyle>
          <a:p>
            <a:pPr marL="0" lvl="1" indent="0"/>
            <a:r>
              <a:rPr lang="en-US" sz="1400">
                <a:solidFill>
                  <a:schemeClr val="tx1"/>
                </a:solidFill>
                <a:latin typeface="Calibri" charset="0"/>
              </a:rPr>
              <a:t>[Massart </a:t>
            </a:r>
            <a:r>
              <a:rPr lang="en-US" sz="1400" i="1">
                <a:solidFill>
                  <a:schemeClr val="tx1"/>
                </a:solidFill>
                <a:latin typeface="Calibri" charset="0"/>
              </a:rPr>
              <a:t>et al</a:t>
            </a:r>
            <a:r>
              <a:rPr lang="en-US" sz="1400">
                <a:solidFill>
                  <a:schemeClr val="tx1"/>
                </a:solidFill>
                <a:latin typeface="Calibri" charset="0"/>
              </a:rPr>
              <a:t>. 2007] [Belytschko </a:t>
            </a:r>
            <a:r>
              <a:rPr lang="en-US" sz="1400" i="1">
                <a:solidFill>
                  <a:schemeClr val="tx1"/>
                </a:solidFill>
                <a:latin typeface="Calibri" charset="0"/>
              </a:rPr>
              <a:t>et al.</a:t>
            </a:r>
            <a:r>
              <a:rPr lang="en-US" sz="1400">
                <a:solidFill>
                  <a:schemeClr val="tx1"/>
                </a:solidFill>
                <a:latin typeface="Calibri" charset="0"/>
              </a:rPr>
              <a:t> 2007]</a:t>
            </a:r>
            <a:br>
              <a:rPr lang="en-US" sz="1400">
                <a:solidFill>
                  <a:schemeClr val="tx1"/>
                </a:solidFill>
                <a:latin typeface="Calibri" charset="0"/>
              </a:rPr>
            </a:br>
            <a:r>
              <a:rPr lang="en-US" sz="1400">
                <a:solidFill>
                  <a:schemeClr val="tx1"/>
                </a:solidFill>
                <a:latin typeface="Calibri" charset="0"/>
              </a:rPr>
              <a:t>[Nguyen </a:t>
            </a:r>
            <a:r>
              <a:rPr lang="en-US" sz="1400" i="1">
                <a:solidFill>
                  <a:schemeClr val="tx1"/>
                </a:solidFill>
                <a:latin typeface="Calibri" charset="0"/>
              </a:rPr>
              <a:t>et al</a:t>
            </a:r>
            <a:r>
              <a:rPr lang="en-US" sz="1400">
                <a:solidFill>
                  <a:schemeClr val="tx1"/>
                </a:solidFill>
                <a:latin typeface="Calibri" charset="0"/>
              </a:rPr>
              <a:t>. 2010] [Verhoosel </a:t>
            </a:r>
            <a:r>
              <a:rPr lang="en-US" sz="1400" i="1">
                <a:solidFill>
                  <a:schemeClr val="tx1"/>
                </a:solidFill>
                <a:latin typeface="Calibri" charset="0"/>
              </a:rPr>
              <a:t>et al. </a:t>
            </a:r>
            <a:r>
              <a:rPr lang="en-US" sz="1400">
                <a:solidFill>
                  <a:schemeClr val="tx1"/>
                </a:solidFill>
                <a:latin typeface="Calibri" charset="0"/>
              </a:rPr>
              <a:t>2010]</a:t>
            </a:r>
            <a:br>
              <a:rPr lang="en-US" sz="1400">
                <a:solidFill>
                  <a:schemeClr val="tx1"/>
                </a:solidFill>
                <a:latin typeface="Calibri" charset="0"/>
              </a:rPr>
            </a:br>
            <a:r>
              <a:rPr lang="en-US" sz="1400">
                <a:solidFill>
                  <a:schemeClr val="tx1"/>
                </a:solidFill>
                <a:latin typeface="Calibri" charset="0"/>
              </a:rPr>
              <a:t>[Coenen </a:t>
            </a:r>
            <a:r>
              <a:rPr lang="en-US" sz="1400" i="1">
                <a:solidFill>
                  <a:schemeClr val="tx1"/>
                </a:solidFill>
                <a:latin typeface="Calibri" charset="0"/>
              </a:rPr>
              <a:t>et al. </a:t>
            </a:r>
            <a:r>
              <a:rPr lang="en-US" sz="1400">
                <a:solidFill>
                  <a:schemeClr val="tx1"/>
                </a:solidFill>
                <a:latin typeface="Calibri" charset="0"/>
              </a:rPr>
              <a:t>2011]</a:t>
            </a:r>
          </a:p>
          <a:p>
            <a:endParaRPr lang="en-US"/>
          </a:p>
        </p:txBody>
      </p:sp>
      <p:sp>
        <p:nvSpPr>
          <p:cNvPr id="32" name="TextBox 31"/>
          <p:cNvSpPr txBox="1"/>
          <p:nvPr/>
        </p:nvSpPr>
        <p:spPr>
          <a:xfrm>
            <a:off x="539750" y="5776913"/>
            <a:ext cx="4537075" cy="1108075"/>
          </a:xfrm>
          <a:prstGeom prst="rect">
            <a:avLst/>
          </a:prstGeom>
          <a:noFill/>
        </p:spPr>
        <p:txBody>
          <a:bodyPr>
            <a:spAutoFit/>
          </a:bodyPr>
          <a:lstStyle/>
          <a:p>
            <a:pPr>
              <a:spcBef>
                <a:spcPts val="900"/>
              </a:spcBef>
              <a:defRPr/>
            </a:pPr>
            <a:r>
              <a:rPr lang="en-US" sz="1400" kern="0" dirty="0">
                <a:solidFill>
                  <a:srgbClr val="000000"/>
                </a:solidFill>
                <a:latin typeface="Calibri"/>
                <a:ea typeface="ＭＳ Ｐゴシック"/>
                <a:cs typeface="DejaVu Sans"/>
              </a:rPr>
              <a:t>[</a:t>
            </a:r>
            <a:r>
              <a:rPr lang="en-US" sz="1400" kern="0" dirty="0" err="1">
                <a:solidFill>
                  <a:srgbClr val="000000"/>
                </a:solidFill>
                <a:latin typeface="Calibri"/>
                <a:ea typeface="ＭＳ Ｐゴシック"/>
                <a:cs typeface="DejaVu Sans"/>
              </a:rPr>
              <a:t>Ghosh</a:t>
            </a:r>
            <a:r>
              <a:rPr lang="en-US" sz="1400" kern="0" dirty="0">
                <a:solidFill>
                  <a:srgbClr val="000000"/>
                </a:solidFill>
                <a:latin typeface="Calibri"/>
                <a:ea typeface="ＭＳ Ｐゴシック"/>
                <a:cs typeface="DejaVu Sans"/>
              </a:rPr>
              <a:t> </a:t>
            </a:r>
            <a:r>
              <a:rPr lang="en-US" sz="1400" i="1" kern="0" dirty="0">
                <a:solidFill>
                  <a:srgbClr val="000000"/>
                </a:solidFill>
                <a:latin typeface="Calibri"/>
                <a:ea typeface="ＭＳ Ｐゴシック"/>
                <a:cs typeface="DejaVu Sans"/>
              </a:rPr>
              <a:t>et al. </a:t>
            </a:r>
            <a:r>
              <a:rPr lang="en-US" sz="1400" kern="0" dirty="0">
                <a:solidFill>
                  <a:srgbClr val="000000"/>
                </a:solidFill>
                <a:latin typeface="Calibri"/>
                <a:ea typeface="ＭＳ Ｐゴシック"/>
                <a:cs typeface="DejaVu Sans"/>
              </a:rPr>
              <a:t>2001][</a:t>
            </a:r>
            <a:r>
              <a:rPr lang="en-US" sz="1400" kern="0" dirty="0" err="1">
                <a:solidFill>
                  <a:srgbClr val="000000"/>
                </a:solidFill>
                <a:latin typeface="Calibri"/>
                <a:ea typeface="ＭＳ Ｐゴシック"/>
                <a:cs typeface="DejaVu Sans"/>
              </a:rPr>
              <a:t>Ibrahimbegovic</a:t>
            </a:r>
            <a:r>
              <a:rPr lang="en-US" sz="1400" kern="0" dirty="0">
                <a:solidFill>
                  <a:srgbClr val="000000"/>
                </a:solidFill>
                <a:latin typeface="Calibri"/>
                <a:ea typeface="ＭＳ Ｐゴシック"/>
                <a:cs typeface="DejaVu Sans"/>
              </a:rPr>
              <a:t> </a:t>
            </a:r>
            <a:r>
              <a:rPr lang="en-US" sz="1400" i="1" kern="0" dirty="0">
                <a:solidFill>
                  <a:srgbClr val="000000"/>
                </a:solidFill>
                <a:latin typeface="Calibri"/>
                <a:ea typeface="ＭＳ Ｐゴシック"/>
                <a:cs typeface="DejaVu Sans"/>
              </a:rPr>
              <a:t>et al. </a:t>
            </a:r>
            <a:r>
              <a:rPr lang="en-US" sz="1400" kern="0" dirty="0">
                <a:solidFill>
                  <a:srgbClr val="000000"/>
                </a:solidFill>
                <a:latin typeface="Calibri"/>
                <a:ea typeface="ＭＳ Ｐゴシック"/>
                <a:cs typeface="DejaVu Sans"/>
              </a:rPr>
              <a:t>2003][</a:t>
            </a:r>
            <a:r>
              <a:rPr lang="en-US" sz="1400" kern="0" dirty="0" err="1">
                <a:solidFill>
                  <a:srgbClr val="000000"/>
                </a:solidFill>
                <a:latin typeface="Calibri"/>
                <a:ea typeface="ＭＳ Ｐゴシック"/>
                <a:cs typeface="DejaVu Sans"/>
              </a:rPr>
              <a:t>Xio</a:t>
            </a:r>
            <a:r>
              <a:rPr lang="en-US" sz="1400" kern="0" dirty="0">
                <a:solidFill>
                  <a:srgbClr val="000000"/>
                </a:solidFill>
                <a:latin typeface="Calibri"/>
                <a:ea typeface="ＭＳ Ｐゴシック"/>
                <a:cs typeface="DejaVu Sans"/>
              </a:rPr>
              <a:t> </a:t>
            </a:r>
            <a:r>
              <a:rPr lang="en-US" sz="1400" i="1" kern="0" dirty="0">
                <a:solidFill>
                  <a:srgbClr val="000000"/>
                </a:solidFill>
                <a:latin typeface="Calibri"/>
                <a:ea typeface="ＭＳ Ｐゴシック"/>
                <a:cs typeface="DejaVu Sans"/>
              </a:rPr>
              <a:t>et al. </a:t>
            </a:r>
            <a:r>
              <a:rPr lang="en-US" sz="1400" kern="0" dirty="0">
                <a:solidFill>
                  <a:srgbClr val="000000"/>
                </a:solidFill>
                <a:latin typeface="Calibri"/>
                <a:ea typeface="ＭＳ Ｐゴシック"/>
                <a:cs typeface="DejaVu Sans"/>
              </a:rPr>
              <a:t>2004] [</a:t>
            </a:r>
            <a:r>
              <a:rPr lang="en-US" sz="1400" kern="0" dirty="0" err="1">
                <a:solidFill>
                  <a:srgbClr val="000000"/>
                </a:solidFill>
                <a:latin typeface="Calibri"/>
                <a:ea typeface="ＭＳ Ｐゴシック"/>
                <a:cs typeface="DejaVu Sans"/>
              </a:rPr>
              <a:t>Miehe</a:t>
            </a:r>
            <a:r>
              <a:rPr lang="en-US" sz="1400" kern="0" dirty="0">
                <a:solidFill>
                  <a:srgbClr val="000000"/>
                </a:solidFill>
                <a:latin typeface="Calibri"/>
                <a:ea typeface="ＭＳ Ｐゴシック"/>
                <a:cs typeface="DejaVu Sans"/>
              </a:rPr>
              <a:t> </a:t>
            </a:r>
            <a:r>
              <a:rPr lang="en-US" sz="1400" i="1" kern="0" dirty="0">
                <a:solidFill>
                  <a:srgbClr val="000000"/>
                </a:solidFill>
                <a:latin typeface="Calibri"/>
                <a:ea typeface="ＭＳ Ｐゴシック"/>
                <a:cs typeface="DejaVu Sans"/>
              </a:rPr>
              <a:t>et al</a:t>
            </a:r>
            <a:r>
              <a:rPr lang="en-US" sz="1400" kern="0" dirty="0">
                <a:solidFill>
                  <a:srgbClr val="000000"/>
                </a:solidFill>
                <a:latin typeface="Calibri"/>
                <a:ea typeface="ＭＳ Ｐゴシック"/>
                <a:cs typeface="DejaVu Sans"/>
              </a:rPr>
              <a:t>. 2007][</a:t>
            </a:r>
            <a:r>
              <a:rPr lang="en-US" sz="1400" kern="0" dirty="0" err="1" smtClean="0">
                <a:solidFill>
                  <a:srgbClr val="000000"/>
                </a:solidFill>
                <a:latin typeface="Calibri"/>
                <a:ea typeface="ＭＳ Ｐゴシック"/>
                <a:cs typeface="DejaVu Sans"/>
              </a:rPr>
              <a:t>Loehnert</a:t>
            </a:r>
            <a:r>
              <a:rPr lang="en-US" sz="1400" kern="0" dirty="0" smtClean="0">
                <a:solidFill>
                  <a:srgbClr val="000000"/>
                </a:solidFill>
                <a:latin typeface="Calibri"/>
                <a:ea typeface="ＭＳ Ｐゴシック"/>
                <a:cs typeface="DejaVu Sans"/>
              </a:rPr>
              <a:t> </a:t>
            </a:r>
            <a:r>
              <a:rPr lang="en-US" sz="1400" i="1" kern="0" dirty="0">
                <a:solidFill>
                  <a:srgbClr val="000000"/>
                </a:solidFill>
                <a:latin typeface="Calibri"/>
                <a:ea typeface="ＭＳ Ｐゴシック"/>
                <a:cs typeface="DejaVu Sans"/>
              </a:rPr>
              <a:t>et al</a:t>
            </a:r>
            <a:r>
              <a:rPr lang="en-US" sz="1400" kern="0" dirty="0">
                <a:solidFill>
                  <a:srgbClr val="000000"/>
                </a:solidFill>
                <a:latin typeface="Calibri"/>
                <a:ea typeface="ＭＳ Ｐゴシック"/>
                <a:cs typeface="DejaVu Sans"/>
              </a:rPr>
              <a:t>. 2007][</a:t>
            </a:r>
            <a:r>
              <a:rPr lang="en-US" sz="1400" kern="0" dirty="0" err="1">
                <a:solidFill>
                  <a:srgbClr val="000000"/>
                </a:solidFill>
                <a:latin typeface="Calibri"/>
                <a:ea typeface="ＭＳ Ｐゴシック"/>
                <a:cs typeface="DejaVu Sans"/>
              </a:rPr>
              <a:t>Hund</a:t>
            </a:r>
            <a:r>
              <a:rPr lang="en-US" sz="1400" kern="0" dirty="0">
                <a:solidFill>
                  <a:srgbClr val="000000"/>
                </a:solidFill>
                <a:latin typeface="Calibri"/>
                <a:ea typeface="ＭＳ Ｐゴシック"/>
                <a:cs typeface="DejaVu Sans"/>
              </a:rPr>
              <a:t> </a:t>
            </a:r>
            <a:r>
              <a:rPr lang="en-US" sz="1400" i="1" kern="0" dirty="0">
                <a:solidFill>
                  <a:srgbClr val="000000"/>
                </a:solidFill>
                <a:latin typeface="Calibri"/>
                <a:ea typeface="ＭＳ Ｐゴシック"/>
                <a:cs typeface="DejaVu Sans"/>
              </a:rPr>
              <a:t>et al. </a:t>
            </a:r>
            <a:r>
              <a:rPr lang="en-US" sz="1400" kern="0" dirty="0">
                <a:solidFill>
                  <a:srgbClr val="000000"/>
                </a:solidFill>
                <a:latin typeface="Calibri"/>
                <a:ea typeface="ＭＳ Ｐゴシック"/>
                <a:cs typeface="DejaVu Sans"/>
              </a:rPr>
              <a:t>2007][Unger </a:t>
            </a:r>
            <a:r>
              <a:rPr lang="en-US" sz="1400" i="1" kern="0" dirty="0">
                <a:solidFill>
                  <a:srgbClr val="000000"/>
                </a:solidFill>
                <a:latin typeface="Calibri"/>
                <a:ea typeface="ＭＳ Ｐゴシック"/>
                <a:cs typeface="DejaVu Sans"/>
              </a:rPr>
              <a:t>et al. </a:t>
            </a:r>
            <a:r>
              <a:rPr lang="en-US" sz="1400" kern="0" dirty="0">
                <a:solidFill>
                  <a:srgbClr val="000000"/>
                </a:solidFill>
                <a:latin typeface="Calibri"/>
                <a:ea typeface="ＭＳ Ｐゴシック"/>
                <a:cs typeface="DejaVu Sans"/>
              </a:rPr>
              <a:t>2011]</a:t>
            </a:r>
          </a:p>
          <a:p>
            <a:pPr>
              <a:defRPr/>
            </a:pPr>
            <a:endParaRPr lang="en-US" dirty="0">
              <a:cs typeface="DejaVu Sans" charset="0"/>
            </a:endParaRPr>
          </a:p>
        </p:txBody>
      </p:sp>
    </p:spTree>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Results</a:t>
            </a:r>
            <a:endParaRPr lang="en-US" dirty="0"/>
          </a:p>
        </p:txBody>
      </p:sp>
      <p:pic>
        <p:nvPicPr>
          <p:cNvPr id="5" name="Picture 4"/>
          <p:cNvPicPr>
            <a:picLocks noChangeAspect="1"/>
          </p:cNvPicPr>
          <p:nvPr/>
        </p:nvPicPr>
        <p:blipFill>
          <a:blip r:embed="rId2"/>
          <a:stretch>
            <a:fillRect/>
          </a:stretch>
        </p:blipFill>
        <p:spPr>
          <a:xfrm>
            <a:off x="467544" y="1628800"/>
            <a:ext cx="8234486" cy="4206288"/>
          </a:xfrm>
          <a:prstGeom prst="rect">
            <a:avLst/>
          </a:prstGeom>
        </p:spPr>
      </p:pic>
    </p:spTree>
    <p:extLst>
      <p:ext uri="{BB962C8B-B14F-4D97-AF65-F5344CB8AC3E}">
        <p14:creationId xmlns:p14="http://schemas.microsoft.com/office/powerpoint/2010/main" val="983170223"/>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xfrm>
            <a:off x="1692275" y="1052736"/>
            <a:ext cx="5832475" cy="54726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Introduction</a:t>
            </a:r>
            <a:endParaRPr lang="en-US" dirty="0">
              <a:latin typeface="Calibri" charset="0"/>
              <a:ea typeface="ＭＳ Ｐゴシック" charset="0"/>
            </a:endParaRPr>
          </a:p>
          <a:p>
            <a:pPr marL="250825" indent="-250825"/>
            <a:r>
              <a:rPr lang="en-US" dirty="0" smtClean="0">
                <a:latin typeface="Calibri" charset="0"/>
                <a:ea typeface="ＭＳ Ｐゴシック" charset="0"/>
              </a:rPr>
              <a:t>Coupled two-scale simulation of fracture</a:t>
            </a:r>
          </a:p>
          <a:p>
            <a:pPr marL="250825" indent="-250825"/>
            <a:r>
              <a:rPr lang="en-US" dirty="0" smtClean="0">
                <a:latin typeface="Calibri" charset="0"/>
                <a:ea typeface="ＭＳ Ｐゴシック" charset="0"/>
              </a:rPr>
              <a:t>ROM for heterogeneous structures</a:t>
            </a:r>
          </a:p>
          <a:p>
            <a:pPr marL="466825" lvl="1" indent="-250825"/>
            <a:r>
              <a:rPr lang="en-US" dirty="0" err="1" smtClean="0">
                <a:latin typeface="Calibri" charset="0"/>
                <a:ea typeface="ＭＳ Ｐゴシック" charset="0"/>
              </a:rPr>
              <a:t>Parameterised</a:t>
            </a:r>
            <a:r>
              <a:rPr lang="en-US" dirty="0" smtClean="0">
                <a:latin typeface="Calibri" charset="0"/>
                <a:ea typeface="ＭＳ Ｐゴシック" charset="0"/>
              </a:rPr>
              <a:t>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Nonlinear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Meta-models for fracture</a:t>
            </a:r>
            <a:endParaRPr lang="en-US" dirty="0">
              <a:latin typeface="Calibri" charset="0"/>
              <a:ea typeface="ＭＳ Ｐゴシック" charset="0"/>
            </a:endParaRPr>
          </a:p>
          <a:p>
            <a:pPr marL="250825" indent="-250825"/>
            <a:r>
              <a:rPr lang="en-US" b="1" dirty="0" smtClean="0">
                <a:latin typeface="Calibri" charset="0"/>
                <a:ea typeface="ＭＳ Ｐゴシック" charset="0"/>
              </a:rPr>
              <a:t>ROM as </a:t>
            </a:r>
            <a:r>
              <a:rPr lang="en-US" b="1" dirty="0" err="1" smtClean="0">
                <a:latin typeface="Calibri" charset="0"/>
                <a:ea typeface="ＭＳ Ｐゴシック" charset="0"/>
              </a:rPr>
              <a:t>multiscale</a:t>
            </a:r>
            <a:r>
              <a:rPr lang="en-US" b="1" dirty="0" smtClean="0">
                <a:latin typeface="Calibri" charset="0"/>
                <a:ea typeface="ＭＳ Ｐゴシック" charset="0"/>
              </a:rPr>
              <a:t> solvers</a:t>
            </a:r>
          </a:p>
          <a:p>
            <a:pPr marL="250825" indent="-250825"/>
            <a:r>
              <a:rPr lang="en-US" dirty="0" smtClean="0">
                <a:latin typeface="Calibri" charset="0"/>
                <a:ea typeface="ＭＳ Ｐゴシック" charset="0"/>
              </a:rPr>
              <a:t>Real-time biomedical applications</a:t>
            </a:r>
          </a:p>
          <a:p>
            <a:pPr marL="466825" lvl="1" indent="-250825"/>
            <a:r>
              <a:rPr lang="en-US" dirty="0" smtClean="0">
                <a:latin typeface="Calibri" charset="0"/>
                <a:ea typeface="ＭＳ Ｐゴシック" charset="0"/>
              </a:rPr>
              <a:t>ROM for real-time identification</a:t>
            </a:r>
          </a:p>
          <a:p>
            <a:pPr marL="466825" lvl="1" indent="-250825"/>
            <a:r>
              <a:rPr lang="en-US" dirty="0" smtClean="0">
                <a:latin typeface="Calibri" charset="0"/>
                <a:ea typeface="ＭＳ Ｐゴシック" charset="0"/>
              </a:rPr>
              <a:t>Real-time simulation of cuts</a:t>
            </a:r>
            <a:endParaRPr lang="en-US" dirty="0">
              <a:latin typeface="Calibri" charset="0"/>
              <a:ea typeface="ＭＳ Ｐゴシック" charset="0"/>
            </a:endParaRPr>
          </a:p>
        </p:txBody>
      </p:sp>
    </p:spTree>
    <p:extLst>
      <p:ext uri="{BB962C8B-B14F-4D97-AF65-F5344CB8AC3E}">
        <p14:creationId xmlns:p14="http://schemas.microsoft.com/office/powerpoint/2010/main" val="43477937"/>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2" name="Picture 1"/>
          <p:cNvPicPr>
            <a:picLocks noChangeAspect="1"/>
          </p:cNvPicPr>
          <p:nvPr/>
        </p:nvPicPr>
        <p:blipFill>
          <a:blip r:embed="rId2"/>
          <a:stretch>
            <a:fillRect/>
          </a:stretch>
        </p:blipFill>
        <p:spPr>
          <a:xfrm>
            <a:off x="4234620" y="2564904"/>
            <a:ext cx="4685308" cy="2226681"/>
          </a:xfrm>
          <a:prstGeom prst="rect">
            <a:avLst/>
          </a:prstGeom>
        </p:spPr>
      </p:pic>
      <p:pic>
        <p:nvPicPr>
          <p:cNvPr id="5" name="Picture 4"/>
          <p:cNvPicPr>
            <a:picLocks noChangeAspect="1"/>
          </p:cNvPicPr>
          <p:nvPr/>
        </p:nvPicPr>
        <p:blipFill>
          <a:blip r:embed="rId3"/>
          <a:stretch>
            <a:fillRect/>
          </a:stretch>
        </p:blipFill>
        <p:spPr>
          <a:xfrm>
            <a:off x="683568" y="3573016"/>
            <a:ext cx="3168352" cy="3143791"/>
          </a:xfrm>
          <a:prstGeom prst="rect">
            <a:avLst/>
          </a:prstGeom>
        </p:spPr>
      </p:pic>
      <p:pic>
        <p:nvPicPr>
          <p:cNvPr id="6" name="Picture 5"/>
          <p:cNvPicPr>
            <a:picLocks noChangeAspect="1"/>
          </p:cNvPicPr>
          <p:nvPr/>
        </p:nvPicPr>
        <p:blipFill>
          <a:blip r:embed="rId4"/>
          <a:stretch>
            <a:fillRect/>
          </a:stretch>
        </p:blipFill>
        <p:spPr>
          <a:xfrm>
            <a:off x="467544" y="1124744"/>
            <a:ext cx="3383808" cy="1956901"/>
          </a:xfrm>
          <a:prstGeom prst="rect">
            <a:avLst/>
          </a:prstGeom>
        </p:spPr>
      </p:pic>
      <p:cxnSp>
        <p:nvCxnSpPr>
          <p:cNvPr id="8" name="Straight Arrow Connector 7"/>
          <p:cNvCxnSpPr/>
          <p:nvPr/>
        </p:nvCxnSpPr>
        <p:spPr bwMode="auto">
          <a:xfrm>
            <a:off x="2051720" y="3068960"/>
            <a:ext cx="0" cy="432048"/>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9" name="TextBox 15"/>
          <p:cNvSpPr txBox="1">
            <a:spLocks noChangeArrowheads="1"/>
          </p:cNvSpPr>
          <p:nvPr/>
        </p:nvSpPr>
        <p:spPr bwMode="auto">
          <a:xfrm>
            <a:off x="2149386" y="3068960"/>
            <a:ext cx="622414" cy="369332"/>
          </a:xfrm>
          <a:prstGeom prst="rect">
            <a:avLst/>
          </a:prstGeom>
          <a:noFill/>
          <a:ln>
            <a:noFill/>
          </a:ln>
          <a:extLst/>
        </p:spPr>
        <p:txBody>
          <a:bodyPr wrap="square">
            <a:spAutoFit/>
          </a:bodyPr>
          <a:lstStyle/>
          <a:p>
            <a:r>
              <a:rPr lang="en-US" sz="1800" dirty="0" smtClean="0">
                <a:solidFill>
                  <a:schemeClr val="tx1"/>
                </a:solidFill>
                <a:latin typeface="Calibri" charset="0"/>
              </a:rPr>
              <a:t>SVD</a:t>
            </a:r>
            <a:endParaRPr lang="en-US" sz="1800" dirty="0">
              <a:solidFill>
                <a:schemeClr val="tx1"/>
              </a:solidFill>
              <a:latin typeface="Calibri" charset="0"/>
            </a:endParaRPr>
          </a:p>
        </p:txBody>
      </p:sp>
    </p:spTree>
    <p:extLst>
      <p:ext uri="{BB962C8B-B14F-4D97-AF65-F5344CB8AC3E}">
        <p14:creationId xmlns:p14="http://schemas.microsoft.com/office/powerpoint/2010/main" val="3226516343"/>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542543" y="900852"/>
            <a:ext cx="8172400" cy="5881651"/>
          </a:xfrm>
          <a:prstGeom prst="rect">
            <a:avLst/>
          </a:prstGeom>
        </p:spPr>
      </p:pic>
    </p:spTree>
    <p:extLst>
      <p:ext uri="{BB962C8B-B14F-4D97-AF65-F5344CB8AC3E}">
        <p14:creationId xmlns:p14="http://schemas.microsoft.com/office/powerpoint/2010/main" val="212833404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467544" y="836712"/>
            <a:ext cx="8104311" cy="5832648"/>
          </a:xfrm>
          <a:prstGeom prst="rect">
            <a:avLst/>
          </a:prstGeom>
        </p:spPr>
      </p:pic>
    </p:spTree>
    <p:extLst>
      <p:ext uri="{BB962C8B-B14F-4D97-AF65-F5344CB8AC3E}">
        <p14:creationId xmlns:p14="http://schemas.microsoft.com/office/powerpoint/2010/main" val="86994613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467544" y="836712"/>
            <a:ext cx="8104311" cy="5832648"/>
          </a:xfrm>
          <a:prstGeom prst="rect">
            <a:avLst/>
          </a:prstGeom>
        </p:spPr>
      </p:pic>
    </p:spTree>
    <p:extLst>
      <p:ext uri="{BB962C8B-B14F-4D97-AF65-F5344CB8AC3E}">
        <p14:creationId xmlns:p14="http://schemas.microsoft.com/office/powerpoint/2010/main" val="358529709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467544" y="836712"/>
            <a:ext cx="8104311" cy="5832648"/>
          </a:xfrm>
          <a:prstGeom prst="rect">
            <a:avLst/>
          </a:prstGeom>
        </p:spPr>
      </p:pic>
    </p:spTree>
    <p:extLst>
      <p:ext uri="{BB962C8B-B14F-4D97-AF65-F5344CB8AC3E}">
        <p14:creationId xmlns:p14="http://schemas.microsoft.com/office/powerpoint/2010/main" val="33902510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467544" y="836712"/>
            <a:ext cx="8104311" cy="5832648"/>
          </a:xfrm>
          <a:prstGeom prst="rect">
            <a:avLst/>
          </a:prstGeom>
        </p:spPr>
      </p:pic>
    </p:spTree>
    <p:extLst>
      <p:ext uri="{BB962C8B-B14F-4D97-AF65-F5344CB8AC3E}">
        <p14:creationId xmlns:p14="http://schemas.microsoft.com/office/powerpoint/2010/main" val="99722079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514451" y="836712"/>
            <a:ext cx="7945981" cy="5813293"/>
          </a:xfrm>
          <a:prstGeom prst="rect">
            <a:avLst/>
          </a:prstGeom>
        </p:spPr>
      </p:pic>
    </p:spTree>
    <p:extLst>
      <p:ext uri="{BB962C8B-B14F-4D97-AF65-F5344CB8AC3E}">
        <p14:creationId xmlns:p14="http://schemas.microsoft.com/office/powerpoint/2010/main" val="7694367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395536" y="761733"/>
            <a:ext cx="8460432" cy="6088947"/>
          </a:xfrm>
          <a:prstGeom prst="rect">
            <a:avLst/>
          </a:prstGeom>
        </p:spPr>
      </p:pic>
    </p:spTree>
    <p:extLst>
      <p:ext uri="{BB962C8B-B14F-4D97-AF65-F5344CB8AC3E}">
        <p14:creationId xmlns:p14="http://schemas.microsoft.com/office/powerpoint/2010/main" val="3628547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lvl="0"/>
            <a:r>
              <a:rPr lang="en-US" u="sng" dirty="0"/>
              <a:t>Robust concurrent method</a:t>
            </a:r>
            <a:br>
              <a:rPr lang="en-US" u="sng" dirty="0"/>
            </a:br>
            <a:r>
              <a:rPr lang="en-US" u="sng" dirty="0"/>
              <a:t>for crack </a:t>
            </a:r>
            <a:r>
              <a:rPr lang="en-US" u="sng" dirty="0" smtClean="0"/>
              <a:t>propagation</a:t>
            </a:r>
            <a:endParaRPr lang="en-US" u="sng" dirty="0"/>
          </a:p>
          <a:p>
            <a:pPr marL="612" indent="0">
              <a:buNone/>
            </a:pPr>
            <a:endParaRPr lang="en-US" dirty="0"/>
          </a:p>
          <a:p>
            <a:r>
              <a:rPr lang="en-US" u="sng" dirty="0" smtClean="0"/>
              <a:t>Allow for unstructured </a:t>
            </a:r>
            <a:br>
              <a:rPr lang="en-US" u="sng" dirty="0" smtClean="0"/>
            </a:br>
            <a:r>
              <a:rPr lang="en-US" u="sng" dirty="0" smtClean="0"/>
              <a:t>meshes</a:t>
            </a:r>
          </a:p>
          <a:p>
            <a:pPr marL="612" indent="0">
              <a:buNone/>
            </a:pPr>
            <a:endParaRPr lang="en-US" dirty="0" smtClean="0"/>
          </a:p>
          <a:p>
            <a:r>
              <a:rPr lang="en-US" u="dashHeavy" dirty="0" smtClean="0"/>
              <a:t>Provide error-driven </a:t>
            </a:r>
            <a:r>
              <a:rPr lang="en-US" u="dashHeavy" dirty="0" err="1" smtClean="0"/>
              <a:t>adaptivity</a:t>
            </a:r>
            <a:r>
              <a:rPr lang="en-US" u="dashHeavy" dirty="0"/>
              <a:t/>
            </a:r>
            <a:br>
              <a:rPr lang="en-US" u="dashHeavy" dirty="0"/>
            </a:br>
            <a:r>
              <a:rPr lang="en-US" u="dashHeavy" dirty="0" smtClean="0"/>
              <a:t>criteria for mesh/model refinement</a:t>
            </a:r>
            <a:br>
              <a:rPr lang="en-US" u="dashHeavy" dirty="0" smtClean="0"/>
            </a:br>
            <a:r>
              <a:rPr lang="en-US" u="dashHeavy" dirty="0" smtClean="0"/>
              <a:t>and </a:t>
            </a:r>
            <a:r>
              <a:rPr lang="en-US" u="dashHeavy" dirty="0" err="1" smtClean="0"/>
              <a:t>unrefinement</a:t>
            </a:r>
            <a:endParaRPr lang="en-US" u="dashHeavy" dirty="0" smtClean="0"/>
          </a:p>
          <a:p>
            <a:endParaRPr lang="en-US" dirty="0"/>
          </a:p>
          <a:p>
            <a:r>
              <a:rPr lang="en-US" dirty="0" smtClean="0"/>
              <a:t>Provide a bridge to concurrent </a:t>
            </a:r>
            <a:br>
              <a:rPr lang="en-US" dirty="0" smtClean="0"/>
            </a:br>
            <a:r>
              <a:rPr lang="en-US" dirty="0" smtClean="0"/>
              <a:t>approaches when applicable</a:t>
            </a:r>
          </a:p>
        </p:txBody>
      </p:sp>
      <p:sp>
        <p:nvSpPr>
          <p:cNvPr id="3" name="Title 2"/>
          <p:cNvSpPr>
            <a:spLocks noGrp="1"/>
          </p:cNvSpPr>
          <p:nvPr>
            <p:ph type="title"/>
          </p:nvPr>
        </p:nvSpPr>
        <p:spPr/>
        <p:txBody>
          <a:bodyPr/>
          <a:lstStyle/>
          <a:p>
            <a:r>
              <a:rPr lang="en-US" dirty="0" smtClean="0"/>
              <a:t>Aims</a:t>
            </a:r>
            <a:endParaRPr lang="en-US" dirty="0"/>
          </a:p>
        </p:txBody>
      </p:sp>
      <p:pic>
        <p:nvPicPr>
          <p:cNvPr id="4" name="Picture 3"/>
          <p:cNvPicPr>
            <a:picLocks noChangeAspect="1"/>
          </p:cNvPicPr>
          <p:nvPr/>
        </p:nvPicPr>
        <p:blipFill>
          <a:blip r:embed="rId2"/>
          <a:stretch>
            <a:fillRect/>
          </a:stretch>
        </p:blipFill>
        <p:spPr>
          <a:xfrm>
            <a:off x="5148064" y="980728"/>
            <a:ext cx="3600400" cy="2316977"/>
          </a:xfrm>
          <a:prstGeom prst="rect">
            <a:avLst/>
          </a:prstGeom>
        </p:spPr>
      </p:pic>
      <p:sp>
        <p:nvSpPr>
          <p:cNvPr id="5" name="TextBox 27"/>
          <p:cNvSpPr txBox="1">
            <a:spLocks noChangeArrowheads="1"/>
          </p:cNvSpPr>
          <p:nvPr/>
        </p:nvSpPr>
        <p:spPr bwMode="auto">
          <a:xfrm>
            <a:off x="4788024" y="3284984"/>
            <a:ext cx="42485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smtClean="0">
                <a:solidFill>
                  <a:schemeClr val="tx1"/>
                </a:solidFill>
                <a:latin typeface="Calibri" charset="0"/>
              </a:rPr>
              <a:t>Example of efficient concurrent </a:t>
            </a:r>
            <a:r>
              <a:rPr lang="en-US" sz="1400" dirty="0" err="1" smtClean="0">
                <a:solidFill>
                  <a:schemeClr val="tx1"/>
                </a:solidFill>
                <a:latin typeface="Calibri" charset="0"/>
              </a:rPr>
              <a:t>multiscale</a:t>
            </a:r>
            <a:r>
              <a:rPr lang="en-US" sz="1400" dirty="0" smtClean="0">
                <a:solidFill>
                  <a:schemeClr val="tx1"/>
                </a:solidFill>
                <a:latin typeface="Calibri" charset="0"/>
              </a:rPr>
              <a:t> based on structured meshes [</a:t>
            </a:r>
            <a:r>
              <a:rPr lang="en-US" sz="1400" dirty="0" err="1" smtClean="0">
                <a:solidFill>
                  <a:schemeClr val="tx1"/>
                </a:solidFill>
                <a:latin typeface="Calibri" charset="0"/>
              </a:rPr>
              <a:t>Raghavan</a:t>
            </a:r>
            <a:r>
              <a:rPr lang="en-US" sz="1400" dirty="0" smtClean="0">
                <a:solidFill>
                  <a:schemeClr val="tx1"/>
                </a:solidFill>
                <a:latin typeface="Calibri" charset="0"/>
              </a:rPr>
              <a:t>, Li and </a:t>
            </a:r>
            <a:r>
              <a:rPr lang="en-US" sz="1400" dirty="0" err="1" smtClean="0">
                <a:solidFill>
                  <a:schemeClr val="tx1"/>
                </a:solidFill>
                <a:latin typeface="Calibri" charset="0"/>
              </a:rPr>
              <a:t>Ghosh</a:t>
            </a:r>
            <a:r>
              <a:rPr lang="en-US" sz="1400" dirty="0" smtClean="0">
                <a:solidFill>
                  <a:schemeClr val="tx1"/>
                </a:solidFill>
                <a:latin typeface="Calibri" charset="0"/>
              </a:rPr>
              <a:t>, 2004]</a:t>
            </a:r>
            <a:endParaRPr lang="en-US" sz="1400" dirty="0">
              <a:solidFill>
                <a:schemeClr val="tx1"/>
              </a:solidFill>
              <a:latin typeface="Calibri" charset="0"/>
            </a:endParaRPr>
          </a:p>
        </p:txBody>
      </p:sp>
      <p:pic>
        <p:nvPicPr>
          <p:cNvPr id="9" name="Picture 8" descr="Untitl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4005064"/>
            <a:ext cx="3240360" cy="2495383"/>
          </a:xfrm>
          <a:prstGeom prst="rect">
            <a:avLst/>
          </a:prstGeom>
        </p:spPr>
      </p:pic>
      <p:sp>
        <p:nvSpPr>
          <p:cNvPr id="11" name="TextBox 27"/>
          <p:cNvSpPr txBox="1">
            <a:spLocks noChangeArrowheads="1"/>
          </p:cNvSpPr>
          <p:nvPr/>
        </p:nvSpPr>
        <p:spPr bwMode="auto">
          <a:xfrm>
            <a:off x="7164288" y="5445224"/>
            <a:ext cx="129614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400" dirty="0" smtClean="0">
                <a:solidFill>
                  <a:schemeClr val="tx1"/>
                </a:solidFill>
                <a:latin typeface="Calibri" charset="0"/>
              </a:rPr>
              <a:t>Unstructured</a:t>
            </a:r>
            <a:endParaRPr lang="en-US" sz="1400" dirty="0">
              <a:solidFill>
                <a:schemeClr val="tx1"/>
              </a:solidFill>
              <a:latin typeface="Calibri" charset="0"/>
            </a:endParaRPr>
          </a:p>
        </p:txBody>
      </p:sp>
    </p:spTree>
    <p:extLst>
      <p:ext uri="{BB962C8B-B14F-4D97-AF65-F5344CB8AC3E}">
        <p14:creationId xmlns:p14="http://schemas.microsoft.com/office/powerpoint/2010/main" val="2241527286"/>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473446" y="764704"/>
            <a:ext cx="8131002" cy="5904656"/>
          </a:xfrm>
          <a:prstGeom prst="rect">
            <a:avLst/>
          </a:prstGeom>
        </p:spPr>
      </p:pic>
    </p:spTree>
    <p:extLst>
      <p:ext uri="{BB962C8B-B14F-4D97-AF65-F5344CB8AC3E}">
        <p14:creationId xmlns:p14="http://schemas.microsoft.com/office/powerpoint/2010/main" val="680858179"/>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971600" y="1196752"/>
            <a:ext cx="7659273" cy="5518537"/>
          </a:xfrm>
          <a:prstGeom prst="rect">
            <a:avLst/>
          </a:prstGeom>
        </p:spPr>
      </p:pic>
    </p:spTree>
    <p:extLst>
      <p:ext uri="{BB962C8B-B14F-4D97-AF65-F5344CB8AC3E}">
        <p14:creationId xmlns:p14="http://schemas.microsoft.com/office/powerpoint/2010/main" val="4085000300"/>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xfrm>
            <a:off x="1692275" y="1052736"/>
            <a:ext cx="5832475" cy="54726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Introduction</a:t>
            </a:r>
            <a:endParaRPr lang="en-US" dirty="0">
              <a:latin typeface="Calibri" charset="0"/>
              <a:ea typeface="ＭＳ Ｐゴシック" charset="0"/>
            </a:endParaRPr>
          </a:p>
          <a:p>
            <a:pPr marL="250825" indent="-250825"/>
            <a:r>
              <a:rPr lang="en-US" dirty="0" smtClean="0">
                <a:latin typeface="Calibri" charset="0"/>
                <a:ea typeface="ＭＳ Ｐゴシック" charset="0"/>
              </a:rPr>
              <a:t>Coupled two-scale simulation of fracture</a:t>
            </a:r>
          </a:p>
          <a:p>
            <a:pPr marL="250825" indent="-250825"/>
            <a:r>
              <a:rPr lang="en-US" dirty="0" smtClean="0">
                <a:latin typeface="Calibri" charset="0"/>
                <a:ea typeface="ＭＳ Ｐゴシック" charset="0"/>
              </a:rPr>
              <a:t>ROM for heterogeneous structures</a:t>
            </a:r>
          </a:p>
          <a:p>
            <a:pPr marL="466825" lvl="1" indent="-250825"/>
            <a:r>
              <a:rPr lang="en-US" dirty="0" err="1" smtClean="0">
                <a:latin typeface="Calibri" charset="0"/>
                <a:ea typeface="ＭＳ Ｐゴシック" charset="0"/>
              </a:rPr>
              <a:t>Parameterised</a:t>
            </a:r>
            <a:r>
              <a:rPr lang="en-US" dirty="0" smtClean="0">
                <a:latin typeface="Calibri" charset="0"/>
                <a:ea typeface="ＭＳ Ｐゴシック" charset="0"/>
              </a:rPr>
              <a:t>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Nonlinear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Meta-models for fracture</a:t>
            </a:r>
            <a:endParaRPr lang="en-US" dirty="0">
              <a:latin typeface="Calibri" charset="0"/>
              <a:ea typeface="ＭＳ Ｐゴシック" charset="0"/>
            </a:endParaRPr>
          </a:p>
          <a:p>
            <a:pPr marL="250825" indent="-250825"/>
            <a:r>
              <a:rPr lang="en-US" dirty="0" smtClean="0">
                <a:latin typeface="Calibri" charset="0"/>
                <a:ea typeface="ＭＳ Ｐゴシック" charset="0"/>
              </a:rPr>
              <a:t>ROM as </a:t>
            </a:r>
            <a:r>
              <a:rPr lang="en-US" dirty="0" err="1" smtClean="0">
                <a:latin typeface="Calibri" charset="0"/>
                <a:ea typeface="ＭＳ Ｐゴシック" charset="0"/>
              </a:rPr>
              <a:t>multiscale</a:t>
            </a:r>
            <a:r>
              <a:rPr lang="en-US" dirty="0" smtClean="0">
                <a:latin typeface="Calibri" charset="0"/>
                <a:ea typeface="ＭＳ Ｐゴシック" charset="0"/>
              </a:rPr>
              <a:t> solvers</a:t>
            </a:r>
          </a:p>
          <a:p>
            <a:pPr marL="250825" indent="-250825"/>
            <a:r>
              <a:rPr lang="en-US" b="1" dirty="0" smtClean="0">
                <a:latin typeface="Calibri" charset="0"/>
                <a:ea typeface="ＭＳ Ｐゴシック" charset="0"/>
              </a:rPr>
              <a:t>Real-time biomedical applications</a:t>
            </a:r>
          </a:p>
          <a:p>
            <a:pPr marL="466825" lvl="1" indent="-250825"/>
            <a:r>
              <a:rPr lang="en-US" u="sng" dirty="0" smtClean="0">
                <a:latin typeface="Calibri" charset="0"/>
                <a:ea typeface="ＭＳ Ｐゴシック" charset="0"/>
              </a:rPr>
              <a:t>ROM for real-time identification</a:t>
            </a:r>
          </a:p>
          <a:p>
            <a:pPr marL="466825" lvl="1" indent="-250825"/>
            <a:r>
              <a:rPr lang="en-US" dirty="0" smtClean="0">
                <a:latin typeface="Calibri" charset="0"/>
                <a:ea typeface="ＭＳ Ｐゴシック" charset="0"/>
              </a:rPr>
              <a:t>Real-time simulation of cuts</a:t>
            </a:r>
            <a:endParaRPr lang="en-US" dirty="0">
              <a:latin typeface="Calibri" charset="0"/>
              <a:ea typeface="ＭＳ Ｐゴシック" charset="0"/>
            </a:endParaRPr>
          </a:p>
        </p:txBody>
      </p:sp>
    </p:spTree>
    <p:extLst>
      <p:ext uri="{BB962C8B-B14F-4D97-AF65-F5344CB8AC3E}">
        <p14:creationId xmlns:p14="http://schemas.microsoft.com/office/powerpoint/2010/main" val="1838058224"/>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Placeholder 3"/>
          <p:cNvSpPr>
            <a:spLocks noGrp="1"/>
          </p:cNvSpPr>
          <p:nvPr>
            <p:ph type="body" sz="quarter" idx="10"/>
          </p:nvPr>
        </p:nvSpPr>
        <p:spPr bwMode="auto">
          <a:xfrm>
            <a:off x="1692275" y="1052736"/>
            <a:ext cx="5832475" cy="547260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0" indent="0">
              <a:buNone/>
            </a:pPr>
            <a:endParaRPr lang="en-US" b="1" dirty="0">
              <a:latin typeface="Calibri" charset="0"/>
              <a:ea typeface="ＭＳ Ｐゴシック" charset="0"/>
            </a:endParaRPr>
          </a:p>
          <a:p>
            <a:pPr marL="250825" indent="-250825"/>
            <a:r>
              <a:rPr lang="en-US" dirty="0" smtClean="0">
                <a:latin typeface="Calibri" charset="0"/>
                <a:ea typeface="ＭＳ Ｐゴシック" charset="0"/>
              </a:rPr>
              <a:t>Introduction</a:t>
            </a:r>
            <a:endParaRPr lang="en-US" dirty="0">
              <a:latin typeface="Calibri" charset="0"/>
              <a:ea typeface="ＭＳ Ｐゴシック" charset="0"/>
            </a:endParaRPr>
          </a:p>
          <a:p>
            <a:pPr marL="250825" indent="-250825"/>
            <a:r>
              <a:rPr lang="en-US" dirty="0" smtClean="0">
                <a:latin typeface="Calibri" charset="0"/>
                <a:ea typeface="ＭＳ Ｐゴシック" charset="0"/>
              </a:rPr>
              <a:t>Coupled two-scale simulation of fracture</a:t>
            </a:r>
          </a:p>
          <a:p>
            <a:pPr marL="250825" indent="-250825"/>
            <a:r>
              <a:rPr lang="en-US" dirty="0" smtClean="0">
                <a:latin typeface="Calibri" charset="0"/>
                <a:ea typeface="ＭＳ Ｐゴシック" charset="0"/>
              </a:rPr>
              <a:t>ROM for heterogeneous structures</a:t>
            </a:r>
          </a:p>
          <a:p>
            <a:pPr marL="466825" lvl="1" indent="-250825"/>
            <a:r>
              <a:rPr lang="en-US" dirty="0" err="1" smtClean="0">
                <a:latin typeface="Calibri" charset="0"/>
                <a:ea typeface="ＭＳ Ｐゴシック" charset="0"/>
              </a:rPr>
              <a:t>Parameterised</a:t>
            </a:r>
            <a:r>
              <a:rPr lang="en-US" dirty="0" smtClean="0">
                <a:latin typeface="Calibri" charset="0"/>
                <a:ea typeface="ＭＳ Ｐゴシック" charset="0"/>
              </a:rPr>
              <a:t>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Nonlinear </a:t>
            </a:r>
            <a:r>
              <a:rPr lang="en-US" dirty="0" err="1" smtClean="0">
                <a:latin typeface="Calibri" charset="0"/>
                <a:ea typeface="ＭＳ Ｐゴシック" charset="0"/>
              </a:rPr>
              <a:t>homogenisation</a:t>
            </a:r>
            <a:endParaRPr lang="en-US" dirty="0" smtClean="0">
              <a:latin typeface="Calibri" charset="0"/>
              <a:ea typeface="ＭＳ Ｐゴシック" charset="0"/>
            </a:endParaRPr>
          </a:p>
          <a:p>
            <a:pPr marL="466825" lvl="1" indent="-250825"/>
            <a:r>
              <a:rPr lang="en-US" dirty="0" smtClean="0">
                <a:latin typeface="Calibri" charset="0"/>
                <a:ea typeface="ＭＳ Ｐゴシック" charset="0"/>
              </a:rPr>
              <a:t>Meta-models for fracture</a:t>
            </a:r>
            <a:endParaRPr lang="en-US" dirty="0">
              <a:latin typeface="Calibri" charset="0"/>
              <a:ea typeface="ＭＳ Ｐゴシック" charset="0"/>
            </a:endParaRPr>
          </a:p>
          <a:p>
            <a:pPr marL="250825" indent="-250825"/>
            <a:r>
              <a:rPr lang="en-US" dirty="0" smtClean="0">
                <a:latin typeface="Calibri" charset="0"/>
                <a:ea typeface="ＭＳ Ｐゴシック" charset="0"/>
              </a:rPr>
              <a:t>ROM as </a:t>
            </a:r>
            <a:r>
              <a:rPr lang="en-US" dirty="0" err="1" smtClean="0">
                <a:latin typeface="Calibri" charset="0"/>
                <a:ea typeface="ＭＳ Ｐゴシック" charset="0"/>
              </a:rPr>
              <a:t>multiscale</a:t>
            </a:r>
            <a:r>
              <a:rPr lang="en-US" dirty="0" smtClean="0">
                <a:latin typeface="Calibri" charset="0"/>
                <a:ea typeface="ＭＳ Ｐゴシック" charset="0"/>
              </a:rPr>
              <a:t> solvers</a:t>
            </a:r>
          </a:p>
          <a:p>
            <a:pPr marL="250825" indent="-250825"/>
            <a:r>
              <a:rPr lang="en-US" b="1" dirty="0" smtClean="0">
                <a:latin typeface="Calibri" charset="0"/>
                <a:ea typeface="ＭＳ Ｐゴシック" charset="0"/>
              </a:rPr>
              <a:t>Real-time biomedical applications</a:t>
            </a:r>
          </a:p>
          <a:p>
            <a:pPr marL="466825" lvl="1" indent="-250825"/>
            <a:r>
              <a:rPr lang="en-US" dirty="0" smtClean="0">
                <a:latin typeface="Calibri" charset="0"/>
                <a:ea typeface="ＭＳ Ｐゴシック" charset="0"/>
              </a:rPr>
              <a:t>ROM for real-time identification</a:t>
            </a:r>
          </a:p>
          <a:p>
            <a:pPr marL="466825" lvl="1" indent="-250825"/>
            <a:r>
              <a:rPr lang="en-US" u="sng" dirty="0" smtClean="0">
                <a:latin typeface="Calibri" charset="0"/>
                <a:ea typeface="ＭＳ Ｐゴシック" charset="0"/>
              </a:rPr>
              <a:t>Real-time simulation of cuts</a:t>
            </a:r>
            <a:endParaRPr lang="en-US" u="sng" dirty="0">
              <a:latin typeface="Calibri" charset="0"/>
              <a:ea typeface="ＭＳ Ｐゴシック" charset="0"/>
            </a:endParaRPr>
          </a:p>
        </p:txBody>
      </p:sp>
    </p:spTree>
    <p:extLst>
      <p:ext uri="{BB962C8B-B14F-4D97-AF65-F5344CB8AC3E}">
        <p14:creationId xmlns:p14="http://schemas.microsoft.com/office/powerpoint/2010/main" val="979777926"/>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Hybrid </a:t>
            </a:r>
            <a:r>
              <a:rPr lang="en-US" dirty="0" err="1" smtClean="0"/>
              <a:t>homogenisation</a:t>
            </a:r>
            <a:r>
              <a:rPr lang="en-US" dirty="0"/>
              <a:t>/</a:t>
            </a:r>
            <a:r>
              <a:rPr lang="en-US" dirty="0" smtClean="0"/>
              <a:t>concurrent-</a:t>
            </a:r>
            <a:r>
              <a:rPr lang="en-US" dirty="0" err="1" smtClean="0"/>
              <a:t>multiscale</a:t>
            </a:r>
            <a:r>
              <a:rPr lang="en-US" dirty="0" smtClean="0"/>
              <a:t> approach</a:t>
            </a:r>
          </a:p>
          <a:p>
            <a:pPr lvl="1"/>
            <a:r>
              <a:rPr lang="en-US" dirty="0" smtClean="0"/>
              <a:t>Possible to deal with arbitrary geometries, but algorithmically complex</a:t>
            </a:r>
          </a:p>
          <a:p>
            <a:pPr lvl="1"/>
            <a:r>
              <a:rPr lang="en-US" dirty="0" smtClean="0"/>
              <a:t>Error-driven model </a:t>
            </a:r>
            <a:r>
              <a:rPr lang="en-US" dirty="0" err="1" smtClean="0"/>
              <a:t>adaptivity</a:t>
            </a:r>
            <a:r>
              <a:rPr lang="en-US" dirty="0" smtClean="0"/>
              <a:t> provides flexibility</a:t>
            </a:r>
          </a:p>
          <a:p>
            <a:pPr lvl="3"/>
            <a:r>
              <a:rPr lang="en-US" dirty="0" smtClean="0"/>
              <a:t>Idea needs to be validated</a:t>
            </a:r>
          </a:p>
          <a:p>
            <a:r>
              <a:rPr lang="en-US" dirty="0" smtClean="0"/>
              <a:t>Further reduction with algebra-based ROM</a:t>
            </a:r>
          </a:p>
          <a:p>
            <a:pPr lvl="1"/>
            <a:r>
              <a:rPr lang="en-US" dirty="0" smtClean="0"/>
              <a:t>RVE problems</a:t>
            </a:r>
          </a:p>
          <a:p>
            <a:pPr lvl="2"/>
            <a:r>
              <a:rPr lang="en-US" dirty="0" smtClean="0"/>
              <a:t>Guaranteed accuracy in the case of linear </a:t>
            </a:r>
            <a:r>
              <a:rPr lang="en-US" dirty="0" err="1" smtClean="0"/>
              <a:t>affinely</a:t>
            </a:r>
            <a:r>
              <a:rPr lang="en-US" dirty="0" smtClean="0"/>
              <a:t> </a:t>
            </a:r>
            <a:r>
              <a:rPr lang="en-US" dirty="0" err="1" smtClean="0"/>
              <a:t>parametrised</a:t>
            </a:r>
            <a:r>
              <a:rPr lang="en-US" dirty="0" smtClean="0"/>
              <a:t> linear problems with the CRE</a:t>
            </a:r>
          </a:p>
          <a:p>
            <a:pPr lvl="2"/>
            <a:r>
              <a:rPr lang="en-US" dirty="0" smtClean="0"/>
              <a:t>Significant speed-up in the nonlinear case</a:t>
            </a:r>
          </a:p>
          <a:p>
            <a:pPr lvl="1"/>
            <a:r>
              <a:rPr lang="en-US" dirty="0" smtClean="0"/>
              <a:t>Fracture</a:t>
            </a:r>
          </a:p>
          <a:p>
            <a:pPr lvl="2"/>
            <a:r>
              <a:rPr lang="en-US" dirty="0" smtClean="0"/>
              <a:t>Isolate the process zone to build a virtual chart (</a:t>
            </a:r>
            <a:r>
              <a:rPr lang="en-US" i="1" dirty="0" smtClean="0"/>
              <a:t>a posteriori </a:t>
            </a:r>
            <a:r>
              <a:rPr lang="en-US" dirty="0" smtClean="0"/>
              <a:t>or </a:t>
            </a:r>
            <a:r>
              <a:rPr lang="en-US" i="1" dirty="0" smtClean="0"/>
              <a:t>a priori </a:t>
            </a:r>
            <a:r>
              <a:rPr lang="en-US" dirty="0" smtClean="0"/>
              <a:t>domain decomposition)</a:t>
            </a:r>
          </a:p>
          <a:p>
            <a:pPr lvl="2"/>
            <a:r>
              <a:rPr lang="en-US" dirty="0" smtClean="0"/>
              <a:t>Solve the process zone using ROM-based </a:t>
            </a:r>
            <a:r>
              <a:rPr lang="en-US" dirty="0" err="1" smtClean="0"/>
              <a:t>preconditioners</a:t>
            </a:r>
            <a:endParaRPr lang="en-US" dirty="0" smtClean="0"/>
          </a:p>
          <a:p>
            <a:pPr lvl="2"/>
            <a:endParaRPr lang="en-US" dirty="0" smtClean="0"/>
          </a:p>
          <a:p>
            <a:pPr lvl="2"/>
            <a:endParaRPr lang="en-US" dirty="0" smtClean="0"/>
          </a:p>
          <a:p>
            <a:pPr lvl="1"/>
            <a:endParaRPr lang="en-US" dirty="0"/>
          </a:p>
        </p:txBody>
      </p:sp>
      <p:sp>
        <p:nvSpPr>
          <p:cNvPr id="3" name="Title 2"/>
          <p:cNvSpPr>
            <a:spLocks noGrp="1"/>
          </p:cNvSpPr>
          <p:nvPr>
            <p:ph type="title"/>
          </p:nvPr>
        </p:nvSpPr>
        <p:spPr/>
        <p:txBody>
          <a:bodyPr/>
          <a:lstStyle/>
          <a:p>
            <a:r>
              <a:rPr lang="en-US" dirty="0" smtClean="0"/>
              <a:t>Conclusions</a:t>
            </a:r>
            <a:endParaRPr lang="en-US" dirty="0"/>
          </a:p>
        </p:txBody>
      </p:sp>
    </p:spTree>
    <p:extLst>
      <p:ext uri="{BB962C8B-B14F-4D97-AF65-F5344CB8AC3E}">
        <p14:creationId xmlns:p14="http://schemas.microsoft.com/office/powerpoint/2010/main" val="256814838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bg>
      <p:bgPr>
        <a:solidFill>
          <a:srgbClr val="FFFFFF"/>
        </a:solidFill>
        <a:effectLst/>
      </p:bgPr>
    </p:bg>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1285875" y="214313"/>
            <a:ext cx="6237288"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6156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mtClean="0"/>
              <a:t>Hierarchical multiscale method: FE    Scheme</a:t>
            </a:r>
          </a:p>
        </p:txBody>
      </p:sp>
      <p:sp>
        <p:nvSpPr>
          <p:cNvPr id="9218" name="Text Box 2"/>
          <p:cNvSpPr txBox="1">
            <a:spLocks noChangeArrowheads="1"/>
          </p:cNvSpPr>
          <p:nvPr/>
        </p:nvSpPr>
        <p:spPr bwMode="auto">
          <a:xfrm>
            <a:off x="5643563" y="114300"/>
            <a:ext cx="277812"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mtClean="0"/>
              <a:t>2</a:t>
            </a:r>
          </a:p>
        </p:txBody>
      </p:sp>
      <p:sp>
        <p:nvSpPr>
          <p:cNvPr id="9219" name="Text Box 3"/>
          <p:cNvSpPr txBox="1">
            <a:spLocks noChangeArrowheads="1"/>
          </p:cNvSpPr>
          <p:nvPr/>
        </p:nvSpPr>
        <p:spPr bwMode="auto">
          <a:xfrm>
            <a:off x="4967288" y="4089400"/>
            <a:ext cx="4244975" cy="661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720" tIns="40680" rIns="81720" bIns="40680"/>
          <a:lstStyle>
            <a:lvl1pPr marL="574675" indent="-561975">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1pPr>
            <a:lvl2pPr>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2pPr>
            <a:lvl3pPr>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3pPr>
            <a:lvl4pPr>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4pPr>
            <a:lvl5pPr>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574675" algn="l"/>
                <a:tab pos="1022350" algn="l"/>
                <a:tab pos="1471613" algn="l"/>
                <a:tab pos="1920875" algn="l"/>
                <a:tab pos="2370138" algn="l"/>
                <a:tab pos="2819400" algn="l"/>
                <a:tab pos="3268663" algn="l"/>
                <a:tab pos="3717925" algn="l"/>
                <a:tab pos="4167188" algn="l"/>
                <a:tab pos="4616450" algn="l"/>
                <a:tab pos="5065713" algn="l"/>
                <a:tab pos="5514975" algn="l"/>
                <a:tab pos="5964238" algn="l"/>
                <a:tab pos="6413500" algn="l"/>
                <a:tab pos="6862763" algn="l"/>
                <a:tab pos="7312025" algn="l"/>
                <a:tab pos="7761288" algn="l"/>
                <a:tab pos="8210550" algn="l"/>
                <a:tab pos="8659813" algn="l"/>
                <a:tab pos="9109075" algn="l"/>
                <a:tab pos="9558338" algn="l"/>
              </a:tabLst>
              <a:defRPr sz="2400">
                <a:solidFill>
                  <a:srgbClr val="FFFFFF"/>
                </a:solidFill>
                <a:latin typeface="Times New Roman" charset="0"/>
                <a:ea typeface="ＭＳ Ｐゴシック" charset="0"/>
                <a:cs typeface="DejaVu Sans" charset="0"/>
              </a:defRPr>
            </a:lvl9pPr>
          </a:lstStyle>
          <a:p>
            <a:pPr>
              <a:buClrTx/>
              <a:buFontTx/>
              <a:buNone/>
              <a:defRPr/>
            </a:pPr>
            <a:r>
              <a:rPr lang="en-US" sz="1600" smtClean="0">
                <a:solidFill>
                  <a:srgbClr val="000000"/>
                </a:solidFill>
              </a:rPr>
              <a:t>In softening regime:</a:t>
            </a:r>
          </a:p>
          <a:p>
            <a:pPr>
              <a:buFont typeface="Symbol" charset="0"/>
              <a:buChar char=""/>
              <a:defRPr/>
            </a:pPr>
            <a:r>
              <a:rPr lang="en-US" sz="1600" smtClean="0">
                <a:solidFill>
                  <a:srgbClr val="000000"/>
                </a:solidFill>
              </a:rPr>
              <a:t>Lack of scale separation</a:t>
            </a:r>
          </a:p>
          <a:p>
            <a:pPr>
              <a:buFont typeface="Symbol" charset="0"/>
              <a:buChar char=""/>
              <a:defRPr/>
            </a:pPr>
            <a:r>
              <a:rPr lang="en-US" sz="1600" smtClean="0">
                <a:solidFill>
                  <a:srgbClr val="000000"/>
                </a:solidFill>
              </a:rPr>
              <a:t>At the macroscale is mesh dependent</a:t>
            </a:r>
          </a:p>
        </p:txBody>
      </p:sp>
      <p:sp>
        <p:nvSpPr>
          <p:cNvPr id="9220" name="Text Box 4"/>
          <p:cNvSpPr txBox="1">
            <a:spLocks noChangeArrowheads="1"/>
          </p:cNvSpPr>
          <p:nvPr/>
        </p:nvSpPr>
        <p:spPr bwMode="auto">
          <a:xfrm>
            <a:off x="287338" y="3959225"/>
            <a:ext cx="4083050" cy="193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The macroscopic constitutive law is not required</a:t>
            </a:r>
          </a:p>
          <a:p>
            <a:pPr>
              <a:buClrTx/>
              <a:buFontTx/>
              <a:buNone/>
              <a:defRPr/>
            </a:pPr>
            <a:r>
              <a:rPr lang="en-GB" sz="1600" smtClean="0">
                <a:solidFill>
                  <a:srgbClr val="000000"/>
                </a:solidFill>
              </a:rPr>
              <a:t>Non-linear material behaviour can be simulated</a:t>
            </a:r>
          </a:p>
          <a:p>
            <a:pPr>
              <a:buClrTx/>
              <a:buFontTx/>
              <a:buNone/>
              <a:defRPr/>
            </a:pPr>
            <a:r>
              <a:rPr lang="en-GB" sz="1600" smtClean="0">
                <a:solidFill>
                  <a:srgbClr val="000000"/>
                </a:solidFill>
              </a:rPr>
              <a:t>Microscale behaviour of material is monitored at each load step</a:t>
            </a:r>
          </a:p>
          <a:p>
            <a:pPr>
              <a:buClrTx/>
              <a:buFontTx/>
              <a:buNone/>
              <a:defRPr/>
            </a:pPr>
            <a:endParaRPr lang="en-GB" sz="1600" smtClean="0">
              <a:solidFill>
                <a:srgbClr val="000000"/>
              </a:solidFill>
            </a:endParaRPr>
          </a:p>
          <a:p>
            <a:pPr>
              <a:buClrTx/>
              <a:buFontTx/>
              <a:buNone/>
              <a:defRPr/>
            </a:pPr>
            <a:endParaRPr lang="en-GB" sz="1600" smtClean="0">
              <a:solidFill>
                <a:srgbClr val="000000"/>
              </a:solidFill>
            </a:endParaRPr>
          </a:p>
        </p:txBody>
      </p:sp>
      <p:sp>
        <p:nvSpPr>
          <p:cNvPr id="9221" name="Text Box 5"/>
          <p:cNvSpPr txBox="1">
            <a:spLocks noChangeArrowheads="1"/>
          </p:cNvSpPr>
          <p:nvPr/>
        </p:nvSpPr>
        <p:spPr bwMode="auto">
          <a:xfrm>
            <a:off x="647700" y="3646488"/>
            <a:ext cx="2663825"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b="1" smtClean="0">
                <a:solidFill>
                  <a:srgbClr val="000000"/>
                </a:solidFill>
              </a:rPr>
              <a:t>Advantages and abilities:</a:t>
            </a:r>
          </a:p>
        </p:txBody>
      </p:sp>
      <p:sp>
        <p:nvSpPr>
          <p:cNvPr id="9222" name="Text Box 6"/>
          <p:cNvSpPr txBox="1">
            <a:spLocks noChangeArrowheads="1"/>
          </p:cNvSpPr>
          <p:nvPr/>
        </p:nvSpPr>
        <p:spPr bwMode="auto">
          <a:xfrm>
            <a:off x="4879975" y="3640138"/>
            <a:ext cx="3251200"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b="1" smtClean="0">
                <a:solidFill>
                  <a:srgbClr val="000000"/>
                </a:solidFill>
              </a:rPr>
              <a:t>Drawbacks:</a:t>
            </a:r>
          </a:p>
        </p:txBody>
      </p:sp>
      <p:pic>
        <p:nvPicPr>
          <p:cNvPr id="922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6375" y="755650"/>
            <a:ext cx="5903913" cy="2735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0">
  <p:cSld>
    <p:bg>
      <p:bgPr>
        <a:solidFill>
          <a:srgbClr val="FFFFFF"/>
        </a:solidFill>
        <a:effectLst/>
      </p:bgPr>
    </p:bg>
    <p:spTree>
      <p:nvGrpSpPr>
        <p:cNvPr id="1" name=""/>
        <p:cNvGrpSpPr/>
        <p:nvPr/>
      </p:nvGrpSpPr>
      <p:grpSpPr>
        <a:xfrm>
          <a:off x="0" y="0"/>
          <a:ext cx="0" cy="0"/>
          <a:chOff x="0" y="0"/>
          <a:chExt cx="0" cy="0"/>
        </a:xfrm>
      </p:grpSpPr>
      <p:sp>
        <p:nvSpPr>
          <p:cNvPr id="10241" name="Text Box 1"/>
          <p:cNvSpPr txBox="1">
            <a:spLocks noChangeArrowheads="1"/>
          </p:cNvSpPr>
          <p:nvPr/>
        </p:nvSpPr>
        <p:spPr bwMode="auto">
          <a:xfrm>
            <a:off x="2063750" y="215900"/>
            <a:ext cx="3913188"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mtClean="0"/>
              <a:t>Concurrent Multiscale method</a:t>
            </a:r>
          </a:p>
        </p:txBody>
      </p:sp>
      <p:sp>
        <p:nvSpPr>
          <p:cNvPr id="10242" name="Text Box 2"/>
          <p:cNvSpPr txBox="1">
            <a:spLocks noChangeArrowheads="1"/>
          </p:cNvSpPr>
          <p:nvPr/>
        </p:nvSpPr>
        <p:spPr bwMode="auto">
          <a:xfrm>
            <a:off x="163513" y="900113"/>
            <a:ext cx="7666037"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800" b="1" smtClean="0">
                <a:solidFill>
                  <a:srgbClr val="000000"/>
                </a:solidFill>
              </a:rPr>
              <a:t>Decomposing the problem into two coarse mesh and fine mesh sub-domains. </a:t>
            </a:r>
          </a:p>
        </p:txBody>
      </p:sp>
      <p:sp>
        <p:nvSpPr>
          <p:cNvPr id="10243" name="Text Box 3"/>
          <p:cNvSpPr txBox="1">
            <a:spLocks noChangeArrowheads="1"/>
          </p:cNvSpPr>
          <p:nvPr/>
        </p:nvSpPr>
        <p:spPr bwMode="auto">
          <a:xfrm>
            <a:off x="431800" y="1511300"/>
            <a:ext cx="4248150" cy="1368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70000"/>
              <a:buFont typeface="Times New Roman" charset="0"/>
              <a:buBlip>
                <a:blip r:embed="rId3"/>
              </a:buBlip>
              <a:defRPr/>
            </a:pPr>
            <a:r>
              <a:rPr lang="en-GB" sz="1800" smtClean="0">
                <a:solidFill>
                  <a:srgbClr val="000000"/>
                </a:solidFill>
              </a:rPr>
              <a:t>  Least square method is used to define the non-conforming meshes relation:</a:t>
            </a:r>
          </a:p>
        </p:txBody>
      </p:sp>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5675" y="3924300"/>
            <a:ext cx="2311400" cy="225425"/>
          </a:xfrm>
          <a:prstGeom prst="rect">
            <a:avLst/>
          </a:prstGeom>
          <a:solidFill>
            <a:srgbClr val="E6E6E6"/>
          </a:solidFill>
          <a:ln w="36000">
            <a:solidFill>
              <a:srgbClr val="E6E6E6"/>
            </a:solidFill>
            <a:round/>
            <a:headEnd/>
            <a:tailEnd/>
          </a:ln>
          <a:effectLst>
            <a:outerShdw blurRad="63500" dist="101823" dir="2700000" algn="ctr" rotWithShape="0">
              <a:srgbClr val="808080">
                <a:alpha val="50027"/>
              </a:srgbClr>
            </a:outerShdw>
          </a:effectLst>
        </p:spPr>
      </p:pic>
      <p:grpSp>
        <p:nvGrpSpPr>
          <p:cNvPr id="25606" name="Group 5"/>
          <p:cNvGrpSpPr>
            <a:grpSpLocks/>
          </p:cNvGrpSpPr>
          <p:nvPr/>
        </p:nvGrpSpPr>
        <p:grpSpPr bwMode="auto">
          <a:xfrm>
            <a:off x="5003800" y="1547813"/>
            <a:ext cx="3270250" cy="1331912"/>
            <a:chOff x="3152" y="975"/>
            <a:chExt cx="2060" cy="839"/>
          </a:xfrm>
        </p:grpSpPr>
        <p:sp>
          <p:nvSpPr>
            <p:cNvPr id="10246" name="AutoShape 6"/>
            <p:cNvSpPr>
              <a:spLocks noChangeArrowheads="1"/>
            </p:cNvSpPr>
            <p:nvPr/>
          </p:nvSpPr>
          <p:spPr bwMode="auto">
            <a:xfrm>
              <a:off x="4421" y="1043"/>
              <a:ext cx="791" cy="771"/>
            </a:xfrm>
            <a:custGeom>
              <a:avLst/>
              <a:gdLst>
                <a:gd name="G0" fmla="cos 10800 -5898240"/>
                <a:gd name="G1" fmla="+- G0 10800 0"/>
                <a:gd name="G2" fmla="sin 10800 -5898240"/>
                <a:gd name="G3" fmla="+- G2 10800 0"/>
                <a:gd name="G4" fmla="cos 10800 0"/>
                <a:gd name="G5" fmla="+- G4 10800 0"/>
                <a:gd name="G6" fmla="sin 10800 0"/>
                <a:gd name="G7" fmla="+- G6 10800 0"/>
                <a:gd name="T0" fmla="*/ 21600 w 21600"/>
                <a:gd name="T1" fmla="*/ 10800 h 21600"/>
                <a:gd name="T2" fmla="*/ 10800 w 21600"/>
                <a:gd name="T3" fmla="*/ 21600 h 21600"/>
                <a:gd name="T4" fmla="*/ 0 w 21600"/>
                <a:gd name="T5" fmla="*/ 10800 h 21600"/>
                <a:gd name="T6" fmla="*/ 10800 w 21600"/>
                <a:gd name="T7" fmla="*/ -1 h 21600"/>
                <a:gd name="T8" fmla="*/ 10800 w 21600"/>
                <a:gd name="T9" fmla="*/ 10800 h 21600"/>
                <a:gd name="T10" fmla="*/ 3163 w 21600"/>
                <a:gd name="T11" fmla="*/ 3163 h 21600"/>
                <a:gd name="T12" fmla="*/ 18437 w 21600"/>
                <a:gd name="T13" fmla="*/ 18437 h 21600"/>
              </a:gdLst>
              <a:ahLst/>
              <a:cxnLst>
                <a:cxn ang="0">
                  <a:pos x="T0" y="T1"/>
                </a:cxn>
                <a:cxn ang="0">
                  <a:pos x="T2" y="T3"/>
                </a:cxn>
                <a:cxn ang="0">
                  <a:pos x="T4" y="T5"/>
                </a:cxn>
                <a:cxn ang="0">
                  <a:pos x="T6" y="T7"/>
                </a:cxn>
                <a:cxn ang="0">
                  <a:pos x="T8" y="T9"/>
                </a:cxn>
              </a:cxnLst>
              <a:rect l="T10" t="T11" r="T12" b="T13"/>
              <a:pathLst>
                <a:path w="21600" h="21600">
                  <a:moveTo>
                    <a:pt x="21600" y="10800"/>
                  </a:moveTo>
                  <a:cubicBezTo>
                    <a:pt x="21600" y="16764"/>
                    <a:pt x="16764" y="21600"/>
                    <a:pt x="10800" y="21600"/>
                  </a:cubicBezTo>
                  <a:cubicBezTo>
                    <a:pt x="4835" y="21600"/>
                    <a:pt x="0" y="16764"/>
                    <a:pt x="0" y="10800"/>
                  </a:cubicBezTo>
                  <a:cubicBezTo>
                    <a:pt x="0" y="4835"/>
                    <a:pt x="4835" y="-1"/>
                    <a:pt x="10800" y="-1"/>
                  </a:cubicBezTo>
                  <a:lnTo>
                    <a:pt x="10800" y="10800"/>
                  </a:lnTo>
                  <a:close/>
                </a:path>
              </a:pathLst>
            </a:custGeom>
            <a:solidFill>
              <a:srgbClr val="CFE7F5"/>
            </a:solidFill>
            <a:ln w="9360">
              <a:solidFill>
                <a:srgbClr val="80808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0247" name="AutoShape 7"/>
            <p:cNvSpPr>
              <a:spLocks noChangeArrowheads="1"/>
            </p:cNvSpPr>
            <p:nvPr/>
          </p:nvSpPr>
          <p:spPr bwMode="auto">
            <a:xfrm>
              <a:off x="3152" y="975"/>
              <a:ext cx="791" cy="771"/>
            </a:xfrm>
            <a:custGeom>
              <a:avLst/>
              <a:gdLst>
                <a:gd name="G0" fmla="cos 10800 -5898240"/>
                <a:gd name="G1" fmla="+- G0 10800 0"/>
                <a:gd name="G2" fmla="sin 10800 -5898240"/>
                <a:gd name="G3" fmla="+- G2 10800 0"/>
                <a:gd name="G4" fmla="cos 10800 0"/>
                <a:gd name="G5" fmla="+- G4 10800 0"/>
                <a:gd name="G6" fmla="sin 10800 0"/>
                <a:gd name="G7" fmla="+- G6 10800 0"/>
                <a:gd name="T0" fmla="*/ 21600 w 21600"/>
                <a:gd name="T1" fmla="*/ 10800 h 21600"/>
                <a:gd name="T2" fmla="*/ 10800 w 21600"/>
                <a:gd name="T3" fmla="*/ 21600 h 21600"/>
                <a:gd name="T4" fmla="*/ 0 w 21600"/>
                <a:gd name="T5" fmla="*/ 10800 h 21600"/>
                <a:gd name="T6" fmla="*/ 10800 w 21600"/>
                <a:gd name="T7" fmla="*/ -1 h 21600"/>
                <a:gd name="T8" fmla="*/ 10800 w 21600"/>
                <a:gd name="T9" fmla="*/ 10800 h 21600"/>
                <a:gd name="T10" fmla="*/ 3163 w 21600"/>
                <a:gd name="T11" fmla="*/ 3163 h 21600"/>
                <a:gd name="T12" fmla="*/ 18437 w 21600"/>
                <a:gd name="T13" fmla="*/ 18437 h 21600"/>
              </a:gdLst>
              <a:ahLst/>
              <a:cxnLst>
                <a:cxn ang="0">
                  <a:pos x="T0" y="T1"/>
                </a:cxn>
                <a:cxn ang="0">
                  <a:pos x="T2" y="T3"/>
                </a:cxn>
                <a:cxn ang="0">
                  <a:pos x="T4" y="T5"/>
                </a:cxn>
                <a:cxn ang="0">
                  <a:pos x="T6" y="T7"/>
                </a:cxn>
                <a:cxn ang="0">
                  <a:pos x="T8" y="T9"/>
                </a:cxn>
              </a:cxnLst>
              <a:rect l="T10" t="T11" r="T12" b="T13"/>
              <a:pathLst>
                <a:path w="21600" h="21600">
                  <a:moveTo>
                    <a:pt x="21600" y="10800"/>
                  </a:moveTo>
                  <a:cubicBezTo>
                    <a:pt x="21600" y="16764"/>
                    <a:pt x="16764" y="21600"/>
                    <a:pt x="10800" y="21600"/>
                  </a:cubicBezTo>
                  <a:cubicBezTo>
                    <a:pt x="4835" y="21600"/>
                    <a:pt x="0" y="16764"/>
                    <a:pt x="0" y="10800"/>
                  </a:cubicBezTo>
                  <a:cubicBezTo>
                    <a:pt x="0" y="4835"/>
                    <a:pt x="4835" y="-1"/>
                    <a:pt x="10800" y="-1"/>
                  </a:cubicBezTo>
                  <a:lnTo>
                    <a:pt x="10800" y="10800"/>
                  </a:lnTo>
                  <a:close/>
                </a:path>
              </a:pathLst>
            </a:custGeom>
            <a:solidFill>
              <a:srgbClr val="CFE7F5"/>
            </a:solidFill>
            <a:ln w="9360">
              <a:solidFill>
                <a:srgbClr val="80808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0248" name="AutoShape 8"/>
            <p:cNvSpPr>
              <a:spLocks noChangeArrowheads="1"/>
            </p:cNvSpPr>
            <p:nvPr/>
          </p:nvSpPr>
          <p:spPr bwMode="auto">
            <a:xfrm>
              <a:off x="4625" y="1225"/>
              <a:ext cx="383" cy="408"/>
            </a:xfrm>
            <a:custGeom>
              <a:avLst/>
              <a:gdLst>
                <a:gd name="G0" fmla="cos 10800 -5898240"/>
                <a:gd name="G1" fmla="+- G0 10800 0"/>
                <a:gd name="G2" fmla="sin 10800 -5898240"/>
                <a:gd name="G3" fmla="+- G2 10800 0"/>
                <a:gd name="G4" fmla="cos 10800 0"/>
                <a:gd name="G5" fmla="+- G4 10800 0"/>
                <a:gd name="G6" fmla="sin 10800 0"/>
                <a:gd name="G7" fmla="+- G6 10800 0"/>
                <a:gd name="T0" fmla="*/ 21600 w 21600"/>
                <a:gd name="T1" fmla="*/ 10800 h 21600"/>
                <a:gd name="T2" fmla="*/ 10800 w 21600"/>
                <a:gd name="T3" fmla="*/ 21600 h 21600"/>
                <a:gd name="T4" fmla="*/ 0 w 21600"/>
                <a:gd name="T5" fmla="*/ 10800 h 21600"/>
                <a:gd name="T6" fmla="*/ 10800 w 21600"/>
                <a:gd name="T7" fmla="*/ -1 h 21600"/>
                <a:gd name="T8" fmla="*/ 10800 w 21600"/>
                <a:gd name="T9" fmla="*/ 10800 h 21600"/>
                <a:gd name="T10" fmla="*/ 3163 w 21600"/>
                <a:gd name="T11" fmla="*/ 3163 h 21600"/>
                <a:gd name="T12" fmla="*/ 18437 w 21600"/>
                <a:gd name="T13" fmla="*/ 18437 h 21600"/>
              </a:gdLst>
              <a:ahLst/>
              <a:cxnLst>
                <a:cxn ang="0">
                  <a:pos x="T0" y="T1"/>
                </a:cxn>
                <a:cxn ang="0">
                  <a:pos x="T2" y="T3"/>
                </a:cxn>
                <a:cxn ang="0">
                  <a:pos x="T4" y="T5"/>
                </a:cxn>
                <a:cxn ang="0">
                  <a:pos x="T6" y="T7"/>
                </a:cxn>
                <a:cxn ang="0">
                  <a:pos x="T8" y="T9"/>
                </a:cxn>
              </a:cxnLst>
              <a:rect l="T10" t="T11" r="T12" b="T13"/>
              <a:pathLst>
                <a:path w="21600" h="21600">
                  <a:moveTo>
                    <a:pt x="21600" y="10800"/>
                  </a:moveTo>
                  <a:cubicBezTo>
                    <a:pt x="21600" y="16764"/>
                    <a:pt x="16764" y="21600"/>
                    <a:pt x="10800" y="21600"/>
                  </a:cubicBezTo>
                  <a:cubicBezTo>
                    <a:pt x="4835" y="21600"/>
                    <a:pt x="0" y="16764"/>
                    <a:pt x="0" y="10800"/>
                  </a:cubicBezTo>
                  <a:cubicBezTo>
                    <a:pt x="0" y="4835"/>
                    <a:pt x="4835" y="-1"/>
                    <a:pt x="10800" y="-1"/>
                  </a:cubicBezTo>
                  <a:lnTo>
                    <a:pt x="10800" y="10800"/>
                  </a:lnTo>
                  <a:close/>
                </a:path>
              </a:pathLst>
            </a:custGeom>
            <a:solidFill>
              <a:srgbClr val="0099FF"/>
            </a:solidFill>
            <a:ln w="9360">
              <a:solidFill>
                <a:srgbClr val="80808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pic>
          <p:nvPicPr>
            <p:cNvPr id="1024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8" y="1094"/>
              <a:ext cx="144" cy="1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0250"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6" y="1460"/>
              <a:ext cx="157" cy="12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0251"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3" y="1137"/>
              <a:ext cx="90" cy="9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252" name="AutoShape 12"/>
            <p:cNvSpPr>
              <a:spLocks/>
            </p:cNvSpPr>
            <p:nvPr/>
          </p:nvSpPr>
          <p:spPr bwMode="auto">
            <a:xfrm>
              <a:off x="4013" y="1318"/>
              <a:ext cx="360" cy="133"/>
            </a:xfrm>
            <a:prstGeom prst="notchedRightArrow">
              <a:avLst>
                <a:gd name="adj1" fmla="val 50000"/>
                <a:gd name="adj2" fmla="val 67669"/>
              </a:avLst>
            </a:prstGeom>
            <a:noFill/>
            <a:ln w="9360">
              <a:solidFill>
                <a:srgbClr val="808080"/>
              </a:solidFill>
              <a:round/>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pic>
          <p:nvPicPr>
            <p:cNvPr id="10253" name="Picture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4" y="1553"/>
              <a:ext cx="78" cy="9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grpSp>
        <p:nvGrpSpPr>
          <p:cNvPr id="25607" name="Group 14"/>
          <p:cNvGrpSpPr>
            <a:grpSpLocks/>
          </p:cNvGrpSpPr>
          <p:nvPr/>
        </p:nvGrpSpPr>
        <p:grpSpPr bwMode="auto">
          <a:xfrm>
            <a:off x="44450" y="4624388"/>
            <a:ext cx="5972175" cy="512762"/>
            <a:chOff x="28" y="2913"/>
            <a:chExt cx="3762" cy="323"/>
          </a:xfrm>
        </p:grpSpPr>
        <p:sp>
          <p:nvSpPr>
            <p:cNvPr id="10255" name="Text Box 15"/>
            <p:cNvSpPr txBox="1">
              <a:spLocks noChangeArrowheads="1"/>
            </p:cNvSpPr>
            <p:nvPr/>
          </p:nvSpPr>
          <p:spPr bwMode="auto">
            <a:xfrm>
              <a:off x="28" y="2942"/>
              <a:ext cx="423" cy="2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where</a:t>
              </a:r>
            </a:p>
          </p:txBody>
        </p:sp>
        <p:pic>
          <p:nvPicPr>
            <p:cNvPr id="10256"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2" y="2913"/>
              <a:ext cx="3238" cy="3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pic>
        <p:nvPicPr>
          <p:cNvPr id="10257" name="Picture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338" y="3798888"/>
            <a:ext cx="3608387" cy="5762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0258" name="Picture 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2775" y="2938463"/>
            <a:ext cx="4986338" cy="517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nvGrpSpPr>
          <p:cNvPr id="25610" name="Group 19"/>
          <p:cNvGrpSpPr>
            <a:grpSpLocks/>
          </p:cNvGrpSpPr>
          <p:nvPr/>
        </p:nvGrpSpPr>
        <p:grpSpPr bwMode="auto">
          <a:xfrm>
            <a:off x="287338" y="5400675"/>
            <a:ext cx="5797550" cy="328613"/>
            <a:chOff x="181" y="3402"/>
            <a:chExt cx="3652" cy="207"/>
          </a:xfrm>
        </p:grpSpPr>
        <p:grpSp>
          <p:nvGrpSpPr>
            <p:cNvPr id="25611" name="Group 20"/>
            <p:cNvGrpSpPr>
              <a:grpSpLocks/>
            </p:cNvGrpSpPr>
            <p:nvPr/>
          </p:nvGrpSpPr>
          <p:grpSpPr bwMode="auto">
            <a:xfrm>
              <a:off x="181" y="3402"/>
              <a:ext cx="3652" cy="207"/>
              <a:chOff x="181" y="3402"/>
              <a:chExt cx="3652" cy="207"/>
            </a:xfrm>
          </p:grpSpPr>
          <p:pic>
            <p:nvPicPr>
              <p:cNvPr id="10261" name="Picture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6" y="3459"/>
                <a:ext cx="213" cy="1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0262" name="Text Box 22"/>
              <p:cNvSpPr txBox="1">
                <a:spLocks noChangeArrowheads="1"/>
              </p:cNvSpPr>
              <p:nvPr/>
            </p:nvSpPr>
            <p:spPr bwMode="auto">
              <a:xfrm>
                <a:off x="181" y="3402"/>
                <a:ext cx="3652" cy="2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And           is an extractor for the fine mesh nodes on the interface,   .</a:t>
                </a:r>
                <a:r>
                  <a:rPr lang="en-GB" sz="1600" smtClean="0">
                    <a:solidFill>
                      <a:srgbClr val="2C001E"/>
                    </a:solidFill>
                  </a:rPr>
                  <a:t> </a:t>
                </a:r>
              </a:p>
            </p:txBody>
          </p:sp>
        </p:grpSp>
        <p:pic>
          <p:nvPicPr>
            <p:cNvPr id="10263" name="Picture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9" y="3480"/>
              <a:ext cx="78" cy="9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show="0">
  <p:cSld>
    <p:bg>
      <p:bgPr>
        <a:solidFill>
          <a:srgbClr val="FFFFFF"/>
        </a:solidFill>
        <a:effectLst/>
      </p:bgPr>
    </p:bg>
    <p:spTree>
      <p:nvGrpSpPr>
        <p:cNvPr id="1" name=""/>
        <p:cNvGrpSpPr/>
        <p:nvPr/>
      </p:nvGrpSpPr>
      <p:grpSpPr>
        <a:xfrm>
          <a:off x="0" y="0"/>
          <a:ext cx="0" cy="0"/>
          <a:chOff x="0" y="0"/>
          <a:chExt cx="0" cy="0"/>
        </a:xfrm>
      </p:grpSpPr>
      <p:sp>
        <p:nvSpPr>
          <p:cNvPr id="11265" name="Text Box 1"/>
          <p:cNvSpPr txBox="1">
            <a:spLocks noChangeArrowheads="1"/>
          </p:cNvSpPr>
          <p:nvPr/>
        </p:nvSpPr>
        <p:spPr bwMode="auto">
          <a:xfrm>
            <a:off x="2301875" y="214313"/>
            <a:ext cx="36226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US" b="1" smtClean="0"/>
              <a:t>Adaptive mesh refinement</a:t>
            </a:r>
          </a:p>
        </p:txBody>
      </p:sp>
      <p:sp>
        <p:nvSpPr>
          <p:cNvPr id="11266" name="Text Box 2"/>
          <p:cNvSpPr txBox="1">
            <a:spLocks noChangeArrowheads="1"/>
          </p:cNvSpPr>
          <p:nvPr/>
        </p:nvSpPr>
        <p:spPr bwMode="auto">
          <a:xfrm>
            <a:off x="287338" y="863600"/>
            <a:ext cx="4824412"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70000"/>
              <a:buFont typeface="Times New Roman" charset="0"/>
              <a:buBlip>
                <a:blip r:embed="rId3"/>
              </a:buBlip>
              <a:defRPr/>
            </a:pPr>
            <a:r>
              <a:rPr lang="en-GB" sz="1800" smtClean="0">
                <a:solidFill>
                  <a:srgbClr val="000000"/>
                </a:solidFill>
              </a:rPr>
              <a:t>  Recovery-based goal-oriented error estimator</a:t>
            </a:r>
          </a:p>
        </p:txBody>
      </p:sp>
      <p:pic>
        <p:nvPicPr>
          <p:cNvPr id="11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863600"/>
            <a:ext cx="3390900" cy="517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22475" y="1911350"/>
            <a:ext cx="3048000" cy="2016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69" name="Text Box 5"/>
          <p:cNvSpPr txBox="1">
            <a:spLocks noChangeArrowheads="1"/>
          </p:cNvSpPr>
          <p:nvPr/>
        </p:nvSpPr>
        <p:spPr bwMode="auto">
          <a:xfrm>
            <a:off x="287338" y="1836738"/>
            <a:ext cx="4824412"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70000"/>
              <a:buFont typeface="Times New Roman" charset="0"/>
              <a:buBlip>
                <a:blip r:embed="rId3"/>
              </a:buBlip>
              <a:defRPr/>
            </a:pPr>
            <a:r>
              <a:rPr lang="en-GB" sz="1800" smtClean="0">
                <a:solidFill>
                  <a:srgbClr val="000000"/>
                </a:solidFill>
              </a:rPr>
              <a:t>  Dual problem:</a:t>
            </a:r>
          </a:p>
        </p:txBody>
      </p:sp>
      <p:pic>
        <p:nvPicPr>
          <p:cNvPr id="1127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6838" y="1719263"/>
            <a:ext cx="2846387" cy="517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71" name="Text Box 7"/>
          <p:cNvSpPr txBox="1">
            <a:spLocks noChangeArrowheads="1"/>
          </p:cNvSpPr>
          <p:nvPr/>
        </p:nvSpPr>
        <p:spPr bwMode="auto">
          <a:xfrm>
            <a:off x="287338" y="2470150"/>
            <a:ext cx="8567737"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70000"/>
              <a:buFont typeface="Times New Roman" charset="0"/>
              <a:buBlip>
                <a:blip r:embed="rId3"/>
              </a:buBlip>
              <a:defRPr/>
            </a:pPr>
            <a:r>
              <a:rPr lang="en-GB" sz="1800" smtClean="0">
                <a:solidFill>
                  <a:srgbClr val="000000"/>
                </a:solidFill>
              </a:rPr>
              <a:t>  Quantity of interest is a function of maximum damage at the microscopic RVE sample for each element.</a:t>
            </a:r>
          </a:p>
        </p:txBody>
      </p:sp>
      <p:sp>
        <p:nvSpPr>
          <p:cNvPr id="11272" name="Text Box 8"/>
          <p:cNvSpPr txBox="1">
            <a:spLocks noChangeArrowheads="1"/>
          </p:cNvSpPr>
          <p:nvPr/>
        </p:nvSpPr>
        <p:spPr bwMode="auto">
          <a:xfrm>
            <a:off x="360363" y="3563938"/>
            <a:ext cx="8207375"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Where       is the unit vector corresponding to the softest orientation of the macroscopic tangent stiffness tensor which is obtained by analysing the acoustic tensor.</a:t>
            </a:r>
          </a:p>
        </p:txBody>
      </p:sp>
      <p:sp>
        <p:nvSpPr>
          <p:cNvPr id="11273" name="Text Box 9"/>
          <p:cNvSpPr txBox="1">
            <a:spLocks noChangeArrowheads="1"/>
          </p:cNvSpPr>
          <p:nvPr/>
        </p:nvSpPr>
        <p:spPr bwMode="auto">
          <a:xfrm>
            <a:off x="287338" y="4162425"/>
            <a:ext cx="8567737" cy="625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70000"/>
              <a:buFont typeface="Times New Roman" charset="0"/>
              <a:buBlip>
                <a:blip r:embed="rId3"/>
              </a:buBlip>
              <a:defRPr/>
            </a:pPr>
            <a:r>
              <a:rPr lang="en-GB" sz="1800" smtClean="0">
                <a:solidFill>
                  <a:srgbClr val="000000"/>
                </a:solidFill>
              </a:rPr>
              <a:t>  Acoustic tensor: </a:t>
            </a:r>
          </a:p>
        </p:txBody>
      </p:sp>
      <p:pic>
        <p:nvPicPr>
          <p:cNvPr id="1127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17800" y="4702175"/>
            <a:ext cx="1531938" cy="2317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27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55900" y="2913063"/>
            <a:ext cx="3489325" cy="517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1276"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22350" y="3667125"/>
            <a:ext cx="212725" cy="1412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277" name="Text Box 13"/>
          <p:cNvSpPr txBox="1">
            <a:spLocks noChangeArrowheads="1"/>
          </p:cNvSpPr>
          <p:nvPr/>
        </p:nvSpPr>
        <p:spPr bwMode="auto">
          <a:xfrm>
            <a:off x="2771775" y="4284663"/>
            <a:ext cx="1362075" cy="333375"/>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Index notation</a:t>
            </a:r>
          </a:p>
        </p:txBody>
      </p:sp>
      <p:sp>
        <p:nvSpPr>
          <p:cNvPr id="11278" name="Text Box 14"/>
          <p:cNvSpPr txBox="1">
            <a:spLocks noChangeArrowheads="1"/>
          </p:cNvSpPr>
          <p:nvPr/>
        </p:nvSpPr>
        <p:spPr bwMode="auto">
          <a:xfrm>
            <a:off x="4973638" y="4248150"/>
            <a:ext cx="1362075" cy="333375"/>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Voigt notation</a:t>
            </a:r>
          </a:p>
        </p:txBody>
      </p:sp>
      <p:pic>
        <p:nvPicPr>
          <p:cNvPr id="11279"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83163" y="4438650"/>
            <a:ext cx="3741737" cy="815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0">
  <p:cSld>
    <p:bg>
      <p:bgPr>
        <a:solidFill>
          <a:srgbClr val="FFFFFF"/>
        </a:solidFill>
        <a:effectLst/>
      </p:bgPr>
    </p:bg>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7613" y="852488"/>
            <a:ext cx="1641475" cy="17637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1413" y="852488"/>
            <a:ext cx="1641475" cy="17637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2291" name="Oval 3"/>
          <p:cNvSpPr>
            <a:spLocks noChangeArrowheads="1"/>
          </p:cNvSpPr>
          <p:nvPr/>
        </p:nvSpPr>
        <p:spPr bwMode="auto">
          <a:xfrm>
            <a:off x="1765300" y="2789238"/>
            <a:ext cx="546100" cy="546100"/>
          </a:xfrm>
          <a:prstGeom prst="ellipse">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63360" rIns="81720" bIns="40680"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500" b="1">
                <a:solidFill>
                  <a:srgbClr val="000000"/>
                </a:solidFill>
                <a:cs typeface="DejaVu Sans" charset="0"/>
              </a:rPr>
              <a:t>1</a:t>
            </a:r>
          </a:p>
        </p:txBody>
      </p:sp>
      <p:sp>
        <p:nvSpPr>
          <p:cNvPr id="12292" name="Oval 4"/>
          <p:cNvSpPr>
            <a:spLocks noChangeArrowheads="1"/>
          </p:cNvSpPr>
          <p:nvPr/>
        </p:nvSpPr>
        <p:spPr bwMode="auto">
          <a:xfrm>
            <a:off x="4229100" y="2789238"/>
            <a:ext cx="546100" cy="546100"/>
          </a:xfrm>
          <a:prstGeom prst="ellipse">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63360" rIns="81720" bIns="40680"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500" b="1">
                <a:solidFill>
                  <a:srgbClr val="000000"/>
                </a:solidFill>
                <a:cs typeface="DejaVu Sans" charset="0"/>
              </a:rPr>
              <a:t>2</a:t>
            </a:r>
          </a:p>
        </p:txBody>
      </p:sp>
      <p:sp>
        <p:nvSpPr>
          <p:cNvPr id="12293" name="Oval 5"/>
          <p:cNvSpPr>
            <a:spLocks noChangeArrowheads="1"/>
          </p:cNvSpPr>
          <p:nvPr/>
        </p:nvSpPr>
        <p:spPr bwMode="auto">
          <a:xfrm>
            <a:off x="6340475" y="2789238"/>
            <a:ext cx="546100" cy="546100"/>
          </a:xfrm>
          <a:prstGeom prst="ellipse">
            <a:avLst/>
          </a:prstGeom>
          <a:noFill/>
          <a:ln w="936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63360" rIns="81720" bIns="40680"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500" b="1">
                <a:solidFill>
                  <a:srgbClr val="000000"/>
                </a:solidFill>
                <a:cs typeface="DejaVu Sans" charset="0"/>
              </a:rPr>
              <a:t>3</a:t>
            </a:r>
          </a:p>
        </p:txBody>
      </p:sp>
      <p:pic>
        <p:nvPicPr>
          <p:cNvPr id="1229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0575" y="852488"/>
            <a:ext cx="1641475" cy="17637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229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2263" y="4095750"/>
            <a:ext cx="2079625" cy="23129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2296" name="AutoShape 8"/>
          <p:cNvSpPr>
            <a:spLocks noChangeArrowheads="1"/>
          </p:cNvSpPr>
          <p:nvPr/>
        </p:nvSpPr>
        <p:spPr bwMode="auto">
          <a:xfrm>
            <a:off x="1271588" y="3862388"/>
            <a:ext cx="1093787" cy="273050"/>
          </a:xfrm>
          <a:prstGeom prst="rightArrow">
            <a:avLst>
              <a:gd name="adj1" fmla="val 50000"/>
              <a:gd name="adj2" fmla="val 100164"/>
            </a:avLst>
          </a:prstGeom>
          <a:noFill/>
          <a:ln w="936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2297" name="Text Box 9"/>
          <p:cNvSpPr txBox="1">
            <a:spLocks noChangeArrowheads="1"/>
          </p:cNvSpPr>
          <p:nvPr/>
        </p:nvSpPr>
        <p:spPr bwMode="auto">
          <a:xfrm>
            <a:off x="1409700" y="3506788"/>
            <a:ext cx="458788"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6156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2000" b="1" smtClean="0">
                <a:solidFill>
                  <a:srgbClr val="000000"/>
                </a:solidFill>
              </a:rPr>
              <a:t>FE</a:t>
            </a:r>
          </a:p>
        </p:txBody>
      </p:sp>
      <p:sp>
        <p:nvSpPr>
          <p:cNvPr id="12298" name="Text Box 10"/>
          <p:cNvSpPr txBox="1">
            <a:spLocks noChangeArrowheads="1"/>
          </p:cNvSpPr>
          <p:nvPr/>
        </p:nvSpPr>
        <p:spPr bwMode="auto">
          <a:xfrm>
            <a:off x="1765300" y="3452813"/>
            <a:ext cx="222250" cy="258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2000" b="1" smtClean="0">
                <a:solidFill>
                  <a:srgbClr val="000000"/>
                </a:solidFill>
              </a:rPr>
              <a:t>2</a:t>
            </a:r>
          </a:p>
        </p:txBody>
      </p:sp>
      <p:sp>
        <p:nvSpPr>
          <p:cNvPr id="12299" name="Text Box 11"/>
          <p:cNvSpPr txBox="1">
            <a:spLocks noChangeArrowheads="1"/>
          </p:cNvSpPr>
          <p:nvPr/>
        </p:nvSpPr>
        <p:spPr bwMode="auto">
          <a:xfrm>
            <a:off x="2740025" y="3513138"/>
            <a:ext cx="2105025"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6156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2000" b="1" smtClean="0">
                <a:solidFill>
                  <a:srgbClr val="000000"/>
                </a:solidFill>
              </a:rPr>
              <a:t>FE  + Concurrent </a:t>
            </a:r>
          </a:p>
        </p:txBody>
      </p:sp>
      <p:sp>
        <p:nvSpPr>
          <p:cNvPr id="12300" name="Text Box 12"/>
          <p:cNvSpPr txBox="1">
            <a:spLocks noChangeArrowheads="1"/>
          </p:cNvSpPr>
          <p:nvPr/>
        </p:nvSpPr>
        <p:spPr bwMode="auto">
          <a:xfrm>
            <a:off x="3046413" y="3452813"/>
            <a:ext cx="222250" cy="258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2000" b="1" smtClean="0">
                <a:solidFill>
                  <a:srgbClr val="000000"/>
                </a:solidFill>
              </a:rPr>
              <a:t>2</a:t>
            </a:r>
          </a:p>
        </p:txBody>
      </p:sp>
      <p:pic>
        <p:nvPicPr>
          <p:cNvPr id="12301"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32450" y="3452813"/>
            <a:ext cx="3008313" cy="3027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2302" name="Oval 14"/>
          <p:cNvSpPr>
            <a:spLocks noChangeArrowheads="1"/>
          </p:cNvSpPr>
          <p:nvPr/>
        </p:nvSpPr>
        <p:spPr bwMode="auto">
          <a:xfrm>
            <a:off x="6473825" y="1509713"/>
            <a:ext cx="409575" cy="409575"/>
          </a:xfrm>
          <a:prstGeom prst="ellipse">
            <a:avLst/>
          </a:prstGeom>
          <a:noFill/>
          <a:ln w="180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2303" name="Oval 15"/>
          <p:cNvSpPr>
            <a:spLocks noChangeArrowheads="1"/>
          </p:cNvSpPr>
          <p:nvPr/>
        </p:nvSpPr>
        <p:spPr bwMode="auto">
          <a:xfrm>
            <a:off x="5876925" y="3816350"/>
            <a:ext cx="2187575" cy="2324100"/>
          </a:xfrm>
          <a:prstGeom prst="ellipse">
            <a:avLst/>
          </a:prstGeom>
          <a:noFill/>
          <a:ln w="108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2304" name="Line 16"/>
          <p:cNvSpPr>
            <a:spLocks noChangeShapeType="1"/>
          </p:cNvSpPr>
          <p:nvPr/>
        </p:nvSpPr>
        <p:spPr bwMode="auto">
          <a:xfrm>
            <a:off x="6767513" y="1981200"/>
            <a:ext cx="236537" cy="1690688"/>
          </a:xfrm>
          <a:prstGeom prst="line">
            <a:avLst/>
          </a:prstGeom>
          <a:noFill/>
          <a:ln w="10800">
            <a:solidFill>
              <a:srgbClr val="00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cs typeface="DejaVu Sans" charset="0"/>
            </a:endParaRPr>
          </a:p>
        </p:txBody>
      </p:sp>
      <p:sp>
        <p:nvSpPr>
          <p:cNvPr id="12305" name="AutoShape 17"/>
          <p:cNvSpPr>
            <a:spLocks noChangeArrowheads="1"/>
          </p:cNvSpPr>
          <p:nvPr/>
        </p:nvSpPr>
        <p:spPr bwMode="auto">
          <a:xfrm>
            <a:off x="2176463" y="1263650"/>
            <a:ext cx="1230312" cy="273050"/>
          </a:xfrm>
          <a:prstGeom prst="rightArrow">
            <a:avLst>
              <a:gd name="adj1" fmla="val 50000"/>
              <a:gd name="adj2" fmla="val 112666"/>
            </a:avLst>
          </a:prstGeom>
          <a:solidFill>
            <a:srgbClr val="99CCFF"/>
          </a:solidFill>
          <a:ln w="9360">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2306" name="AutoShape 18"/>
          <p:cNvSpPr>
            <a:spLocks noChangeArrowheads="1"/>
          </p:cNvSpPr>
          <p:nvPr/>
        </p:nvSpPr>
        <p:spPr bwMode="auto">
          <a:xfrm>
            <a:off x="4640263" y="1263650"/>
            <a:ext cx="1230312" cy="273050"/>
          </a:xfrm>
          <a:prstGeom prst="rightArrow">
            <a:avLst>
              <a:gd name="adj1" fmla="val 50000"/>
              <a:gd name="adj2" fmla="val 112666"/>
            </a:avLst>
          </a:prstGeom>
          <a:solidFill>
            <a:srgbClr val="99CCFF"/>
          </a:solidFill>
          <a:ln w="9360">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2307" name="Text Box 19"/>
          <p:cNvSpPr txBox="1">
            <a:spLocks noChangeArrowheads="1"/>
          </p:cNvSpPr>
          <p:nvPr/>
        </p:nvSpPr>
        <p:spPr bwMode="auto">
          <a:xfrm>
            <a:off x="2108200" y="990600"/>
            <a:ext cx="1427163" cy="261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Mesh refinement</a:t>
            </a:r>
          </a:p>
        </p:txBody>
      </p:sp>
      <p:sp>
        <p:nvSpPr>
          <p:cNvPr id="12308" name="Text Box 20"/>
          <p:cNvSpPr txBox="1">
            <a:spLocks noChangeArrowheads="1"/>
          </p:cNvSpPr>
          <p:nvPr/>
        </p:nvSpPr>
        <p:spPr bwMode="auto">
          <a:xfrm>
            <a:off x="4573588" y="954088"/>
            <a:ext cx="1263650" cy="261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81720" tIns="55080" rIns="81720" bIns="4068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Hybrid method</a:t>
            </a:r>
          </a:p>
        </p:txBody>
      </p:sp>
      <p:sp>
        <p:nvSpPr>
          <p:cNvPr id="12309" name="AutoShape 21"/>
          <p:cNvSpPr>
            <a:spLocks noChangeArrowheads="1"/>
          </p:cNvSpPr>
          <p:nvPr/>
        </p:nvSpPr>
        <p:spPr bwMode="auto">
          <a:xfrm>
            <a:off x="2767013" y="3862388"/>
            <a:ext cx="2160587" cy="273050"/>
          </a:xfrm>
          <a:prstGeom prst="rightArrow">
            <a:avLst>
              <a:gd name="adj1" fmla="val 59046"/>
              <a:gd name="adj2" fmla="val 130598"/>
            </a:avLst>
          </a:prstGeom>
          <a:noFill/>
          <a:ln w="936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DejaVu Sans" charset="0"/>
            </a:endParaRPr>
          </a:p>
        </p:txBody>
      </p:sp>
      <p:sp>
        <p:nvSpPr>
          <p:cNvPr id="12310" name="Text Box 22"/>
          <p:cNvSpPr txBox="1">
            <a:spLocks noChangeArrowheads="1"/>
          </p:cNvSpPr>
          <p:nvPr/>
        </p:nvSpPr>
        <p:spPr bwMode="auto">
          <a:xfrm>
            <a:off x="2301875" y="214313"/>
            <a:ext cx="36226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US" b="1" smtClean="0"/>
              <a:t>Adaptive mesh refinement</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0">
  <p:cSld>
    <p:bg>
      <p:bgPr>
        <a:solidFill>
          <a:srgbClr val="FFFFFF"/>
        </a:solidFill>
        <a:effectLst/>
      </p:bgPr>
    </p:bg>
    <p:spTree>
      <p:nvGrpSpPr>
        <p:cNvPr id="1" name=""/>
        <p:cNvGrpSpPr/>
        <p:nvPr/>
      </p:nvGrpSpPr>
      <p:grpSpPr>
        <a:xfrm>
          <a:off x="0" y="0"/>
          <a:ext cx="0" cy="0"/>
          <a:chOff x="0" y="0"/>
          <a:chExt cx="0" cy="0"/>
        </a:xfrm>
      </p:grpSpPr>
      <p:sp>
        <p:nvSpPr>
          <p:cNvPr id="13313" name="Text Box 1"/>
          <p:cNvSpPr txBox="1">
            <a:spLocks noChangeArrowheads="1"/>
          </p:cNvSpPr>
          <p:nvPr/>
        </p:nvSpPr>
        <p:spPr bwMode="auto">
          <a:xfrm>
            <a:off x="3548063" y="214313"/>
            <a:ext cx="11303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ctr">
              <a:buClrTx/>
              <a:buFontTx/>
              <a:buNone/>
              <a:defRPr/>
            </a:pPr>
            <a:r>
              <a:rPr lang="en-US" b="1" smtClean="0"/>
              <a:t>Results</a:t>
            </a:r>
          </a:p>
        </p:txBody>
      </p:sp>
      <p:sp>
        <p:nvSpPr>
          <p:cNvPr id="13314" name="Text Box 2"/>
          <p:cNvSpPr txBox="1">
            <a:spLocks noChangeArrowheads="1"/>
          </p:cNvSpPr>
          <p:nvPr/>
        </p:nvSpPr>
        <p:spPr bwMode="auto">
          <a:xfrm>
            <a:off x="287338" y="863600"/>
            <a:ext cx="4824412"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70000"/>
              <a:buFont typeface="Times New Roman" charset="0"/>
              <a:buBlip>
                <a:blip r:embed="rId3"/>
              </a:buBlip>
              <a:defRPr/>
            </a:pPr>
            <a:r>
              <a:rPr lang="en-GB" sz="1800" smtClean="0">
                <a:solidFill>
                  <a:srgbClr val="000000"/>
                </a:solidFill>
              </a:rPr>
              <a:t>  Material microstructure</a:t>
            </a:r>
          </a:p>
          <a:p>
            <a:pPr>
              <a:buClrTx/>
              <a:buSzPct val="70000"/>
              <a:buFontTx/>
              <a:buNone/>
              <a:defRPr/>
            </a:pPr>
            <a:endParaRPr lang="en-GB" sz="1800" smtClean="0">
              <a:solidFill>
                <a:srgbClr val="000000"/>
              </a:solidFill>
            </a:endParaRPr>
          </a:p>
        </p:txBody>
      </p:sp>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6575" y="900113"/>
            <a:ext cx="3492500" cy="34925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7913" y="1597025"/>
            <a:ext cx="3698875" cy="815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17" name="Text Box 5"/>
          <p:cNvSpPr txBox="1">
            <a:spLocks noChangeArrowheads="1"/>
          </p:cNvSpPr>
          <p:nvPr/>
        </p:nvSpPr>
        <p:spPr bwMode="auto">
          <a:xfrm>
            <a:off x="576263" y="1179513"/>
            <a:ext cx="2624137" cy="333375"/>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Constitutive model for grains:</a:t>
            </a:r>
          </a:p>
        </p:txBody>
      </p:sp>
      <p:sp>
        <p:nvSpPr>
          <p:cNvPr id="13318" name="Text Box 6"/>
          <p:cNvSpPr txBox="1">
            <a:spLocks noChangeArrowheads="1"/>
          </p:cNvSpPr>
          <p:nvPr/>
        </p:nvSpPr>
        <p:spPr bwMode="auto">
          <a:xfrm>
            <a:off x="139700" y="2519363"/>
            <a:ext cx="5403850" cy="1319212"/>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where                            are the stiffness, the stress, and the strain tensors in the principal material coordinate system, respectively. The constitutive equation in the global coordinate system can be developed by using transformation matrix,      :</a:t>
            </a:r>
          </a:p>
        </p:txBody>
      </p:sp>
      <p:pic>
        <p:nvPicPr>
          <p:cNvPr id="1331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4388" y="2609850"/>
            <a:ext cx="1276350" cy="228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0"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95850" y="3371850"/>
            <a:ext cx="163513" cy="155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1"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075" y="3792538"/>
            <a:ext cx="5489575" cy="8159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7650" y="4738688"/>
            <a:ext cx="7808913" cy="290512"/>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3323" name="Text Box 11"/>
          <p:cNvSpPr txBox="1">
            <a:spLocks noChangeArrowheads="1"/>
          </p:cNvSpPr>
          <p:nvPr/>
        </p:nvSpPr>
        <p:spPr bwMode="auto">
          <a:xfrm>
            <a:off x="149225" y="5119688"/>
            <a:ext cx="8562975" cy="577850"/>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600" smtClean="0">
                <a:solidFill>
                  <a:srgbClr val="000000"/>
                </a:solidFill>
              </a:rPr>
              <a:t>The potential failure of the interface between adjacent grains is described by a cohesive model in the local coordinate </a:t>
            </a:r>
          </a:p>
        </p:txBody>
      </p:sp>
      <p:pic>
        <p:nvPicPr>
          <p:cNvPr id="13324"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713" y="5822950"/>
            <a:ext cx="7497762" cy="544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5" name="Picture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92263" y="5456238"/>
            <a:ext cx="511175" cy="1952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13326"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64275" y="3168650"/>
            <a:ext cx="2324100" cy="12573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p:cNvSpPr/>
          <p:nvPr/>
        </p:nvSpPr>
        <p:spPr bwMode="auto">
          <a:xfrm>
            <a:off x="323850" y="4868863"/>
            <a:ext cx="8496300" cy="1666875"/>
          </a:xfrm>
          <a:prstGeom prst="rect">
            <a:avLst/>
          </a:prstGeom>
          <a:solidFill>
            <a:schemeClr val="bg1"/>
          </a:solidFill>
          <a:ln w="9525" cap="flat" cmpd="sng" algn="ctr">
            <a:solidFill>
              <a:schemeClr val="tx1"/>
            </a:solidFill>
            <a:prstDash val="solid"/>
            <a:round/>
            <a:headEnd type="none" w="med" len="med"/>
            <a:tailEnd type="none" w="med" len="med"/>
          </a:ln>
          <a:effectLst>
            <a:outerShdw blurRad="165100" dist="127000" dir="2700000" algn="tl" rotWithShape="0">
              <a:srgbClr val="000000">
                <a:alpha val="43000"/>
              </a:srgbClr>
            </a:outerShdw>
          </a:effectLst>
        </p:spPr>
        <p:txBody>
          <a:bodyPr/>
          <a:lstStyle/>
          <a:p>
            <a:pPr>
              <a:defRPr/>
            </a:pPr>
            <a:endParaRPr lang="en-US">
              <a:cs typeface="DejaVu Sans" charset="0"/>
            </a:endParaRPr>
          </a:p>
        </p:txBody>
      </p:sp>
      <p:grpSp>
        <p:nvGrpSpPr>
          <p:cNvPr id="8194" name="Group 1"/>
          <p:cNvGrpSpPr>
            <a:grpSpLocks/>
          </p:cNvGrpSpPr>
          <p:nvPr/>
        </p:nvGrpSpPr>
        <p:grpSpPr bwMode="auto">
          <a:xfrm>
            <a:off x="5724525" y="4549775"/>
            <a:ext cx="2808288" cy="1903413"/>
            <a:chOff x="3900" y="2677"/>
            <a:chExt cx="1805" cy="1223"/>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0" y="2677"/>
              <a:ext cx="1805" cy="122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0" y="3327"/>
              <a:ext cx="160" cy="14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5" y="2857"/>
              <a:ext cx="103" cy="11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nvGrpSpPr>
            <p:cNvPr id="8224" name="Group 5"/>
            <p:cNvGrpSpPr>
              <a:grpSpLocks/>
            </p:cNvGrpSpPr>
            <p:nvPr/>
          </p:nvGrpSpPr>
          <p:grpSpPr bwMode="auto">
            <a:xfrm>
              <a:off x="4169" y="3039"/>
              <a:ext cx="275" cy="189"/>
              <a:chOff x="4169" y="3039"/>
              <a:chExt cx="275" cy="189"/>
            </a:xfrm>
          </p:grpSpPr>
          <p:sp>
            <p:nvSpPr>
              <p:cNvPr id="6150" name="Line 6"/>
              <p:cNvSpPr>
                <a:spLocks noChangeShapeType="1"/>
              </p:cNvSpPr>
              <p:nvPr/>
            </p:nvSpPr>
            <p:spPr bwMode="auto">
              <a:xfrm flipV="1">
                <a:off x="4293" y="3129"/>
                <a:ext cx="151" cy="100"/>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cs typeface="DejaVu Sans" charset="0"/>
                </a:endParaRPr>
              </a:p>
            </p:txBody>
          </p:sp>
          <p:sp>
            <p:nvSpPr>
              <p:cNvPr id="6151" name="Line 7"/>
              <p:cNvSpPr>
                <a:spLocks noChangeShapeType="1"/>
              </p:cNvSpPr>
              <p:nvPr/>
            </p:nvSpPr>
            <p:spPr bwMode="auto">
              <a:xfrm flipH="1" flipV="1">
                <a:off x="4168" y="3038"/>
                <a:ext cx="124" cy="191"/>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cs typeface="DejaVu Sans" charset="0"/>
                </a:endParaRPr>
              </a:p>
            </p:txBody>
          </p:sp>
        </p:grpSp>
        <p:grpSp>
          <p:nvGrpSpPr>
            <p:cNvPr id="8225" name="Group 8"/>
            <p:cNvGrpSpPr>
              <a:grpSpLocks/>
            </p:cNvGrpSpPr>
            <p:nvPr/>
          </p:nvGrpSpPr>
          <p:grpSpPr bwMode="auto">
            <a:xfrm>
              <a:off x="5261" y="3205"/>
              <a:ext cx="180" cy="241"/>
              <a:chOff x="5261" y="3205"/>
              <a:chExt cx="180" cy="241"/>
            </a:xfrm>
          </p:grpSpPr>
          <p:sp>
            <p:nvSpPr>
              <p:cNvPr id="6153" name="Line 9"/>
              <p:cNvSpPr>
                <a:spLocks noChangeShapeType="1"/>
              </p:cNvSpPr>
              <p:nvPr/>
            </p:nvSpPr>
            <p:spPr bwMode="auto">
              <a:xfrm>
                <a:off x="5261" y="3431"/>
                <a:ext cx="180" cy="15"/>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cs typeface="DejaVu Sans" charset="0"/>
                </a:endParaRPr>
              </a:p>
            </p:txBody>
          </p:sp>
          <p:sp>
            <p:nvSpPr>
              <p:cNvPr id="6154" name="Line 10"/>
              <p:cNvSpPr>
                <a:spLocks noChangeShapeType="1"/>
              </p:cNvSpPr>
              <p:nvPr/>
            </p:nvSpPr>
            <p:spPr bwMode="auto">
              <a:xfrm flipV="1">
                <a:off x="5261" y="3204"/>
                <a:ext cx="19" cy="226"/>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cs typeface="DejaVu Sans" charset="0"/>
                </a:endParaRPr>
              </a:p>
            </p:txBody>
          </p:sp>
        </p:grpSp>
      </p:grpSp>
      <p:pic>
        <p:nvPicPr>
          <p:cNvPr id="6161"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2166938"/>
            <a:ext cx="3290887" cy="5413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6165" name="Picture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900" y="1598613"/>
            <a:ext cx="3513138" cy="5572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8197" name="Title 5"/>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Mesoscale fracture model</a:t>
            </a:r>
          </a:p>
        </p:txBody>
      </p:sp>
      <p:sp>
        <p:nvSpPr>
          <p:cNvPr id="8198" name="Text Placeholder 6"/>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marL="179388"/>
            <a:r>
              <a:rPr lang="en-US" dirty="0" smtClean="0">
                <a:latin typeface="Calibri" charset="0"/>
                <a:ea typeface="ＭＳ Ｐゴシック" charset="0"/>
              </a:rPr>
              <a:t>Quasi-static equilibrium: </a:t>
            </a:r>
            <a:r>
              <a:rPr lang="en-US" dirty="0">
                <a:latin typeface="Calibri" charset="0"/>
                <a:ea typeface="ＭＳ Ｐゴシック" charset="0"/>
              </a:rPr>
              <a:t>at time </a:t>
            </a:r>
            <a:r>
              <a:rPr lang="en-US" dirty="0" smtClean="0">
                <a:latin typeface="Calibri" charset="0"/>
                <a:ea typeface="ＭＳ Ｐゴシック" charset="0"/>
              </a:rPr>
              <a:t>t,</a:t>
            </a:r>
            <a:endParaRPr lang="en-US" dirty="0">
              <a:latin typeface="Calibri" charset="0"/>
              <a:ea typeface="ＭＳ Ｐゴシック" charset="0"/>
            </a:endParaRPr>
          </a:p>
          <a:p>
            <a:pPr marL="179388"/>
            <a:endParaRPr lang="en-US" dirty="0">
              <a:latin typeface="Calibri" charset="0"/>
              <a:ea typeface="ＭＳ Ｐゴシック" charset="0"/>
            </a:endParaRPr>
          </a:p>
          <a:p>
            <a:pPr marL="179388"/>
            <a:endParaRPr lang="en-US" dirty="0">
              <a:latin typeface="Calibri" charset="0"/>
              <a:ea typeface="ＭＳ Ｐゴシック" charset="0"/>
            </a:endParaRPr>
          </a:p>
          <a:p>
            <a:pPr marL="179388"/>
            <a:endParaRPr lang="en-US" dirty="0">
              <a:latin typeface="Calibri" charset="0"/>
              <a:ea typeface="ＭＳ Ｐゴシック" charset="0"/>
            </a:endParaRPr>
          </a:p>
          <a:p>
            <a:pPr marL="179388"/>
            <a:r>
              <a:rPr lang="en-US" dirty="0" err="1">
                <a:latin typeface="Calibri" charset="0"/>
                <a:ea typeface="ＭＳ Ｐゴシック" charset="0"/>
              </a:rPr>
              <a:t>Dirichlet</a:t>
            </a:r>
            <a:r>
              <a:rPr lang="en-US" dirty="0">
                <a:latin typeface="Calibri" charset="0"/>
                <a:ea typeface="ＭＳ Ｐゴシック" charset="0"/>
              </a:rPr>
              <a:t> BC:</a:t>
            </a:r>
          </a:p>
          <a:p>
            <a:pPr marL="179388"/>
            <a:endParaRPr lang="en-US" dirty="0">
              <a:latin typeface="Calibri" charset="0"/>
              <a:ea typeface="ＭＳ Ｐゴシック" charset="0"/>
            </a:endParaRPr>
          </a:p>
          <a:p>
            <a:pPr marL="179388"/>
            <a:r>
              <a:rPr lang="en-US" dirty="0">
                <a:latin typeface="Calibri" charset="0"/>
                <a:ea typeface="ＭＳ Ｐゴシック" charset="0"/>
              </a:rPr>
              <a:t>Constitutive relation of the grains:</a:t>
            </a:r>
          </a:p>
          <a:p>
            <a:pPr marL="179388"/>
            <a:endParaRPr lang="en-US" dirty="0">
              <a:latin typeface="Calibri" charset="0"/>
              <a:ea typeface="ＭＳ Ｐゴシック" charset="0"/>
            </a:endParaRPr>
          </a:p>
          <a:p>
            <a:pPr marL="179388"/>
            <a:endParaRPr lang="en-US" dirty="0">
              <a:latin typeface="Calibri" charset="0"/>
              <a:ea typeface="ＭＳ Ｐゴシック" charset="0"/>
            </a:endParaRPr>
          </a:p>
          <a:p>
            <a:pPr marL="179388"/>
            <a:r>
              <a:rPr lang="en-US" dirty="0">
                <a:latin typeface="Calibri" charset="0"/>
                <a:ea typeface="ＭＳ Ｐゴシック" charset="0"/>
              </a:rPr>
              <a:t>Cohesive </a:t>
            </a:r>
            <a:r>
              <a:rPr lang="en-US" dirty="0" err="1">
                <a:latin typeface="Calibri" charset="0"/>
                <a:ea typeface="ＭＳ Ｐゴシック" charset="0"/>
              </a:rPr>
              <a:t>intergranular</a:t>
            </a:r>
            <a:r>
              <a:rPr lang="en-US" dirty="0">
                <a:latin typeface="Calibri" charset="0"/>
                <a:ea typeface="ＭＳ Ｐゴシック" charset="0"/>
              </a:rPr>
              <a:t> constitutive laws:</a:t>
            </a:r>
          </a:p>
        </p:txBody>
      </p:sp>
      <p:pic>
        <p:nvPicPr>
          <p:cNvPr id="8199" name="Picture 8" descr="latex-image-1.pdf"/>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179638" y="3068638"/>
            <a:ext cx="11684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9" descr="latex-image-1.pdf"/>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58813" y="4335463"/>
            <a:ext cx="196850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Picture 10" descr="latex-image-1.pdf"/>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647700" y="5632450"/>
            <a:ext cx="26289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35" descr="Lshape.eps"/>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372225" y="1316038"/>
            <a:ext cx="21463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03" name="Group 11"/>
          <p:cNvGrpSpPr>
            <a:grpSpLocks/>
          </p:cNvGrpSpPr>
          <p:nvPr/>
        </p:nvGrpSpPr>
        <p:grpSpPr bwMode="auto">
          <a:xfrm>
            <a:off x="6480175" y="1335088"/>
            <a:ext cx="2025650" cy="2022475"/>
            <a:chOff x="2047528" y="1412776"/>
            <a:chExt cx="4043824" cy="4033267"/>
          </a:xfrm>
        </p:grpSpPr>
        <p:pic>
          <p:nvPicPr>
            <p:cNvPr id="8209" name="Picture 37"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059832" y="3428620"/>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0" name="Picture 38"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059832" y="2420888"/>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1" name="Picture 39"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070799" y="2421482"/>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2" name="Picture 40"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059832" y="4436095"/>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3" name="Picture 41"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050703" y="4437112"/>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4" name="Picture 42"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047528" y="3430141"/>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5" name="Picture 43"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047711" y="2420069"/>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6" name="Picture 44"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076056" y="2420888"/>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7" name="Picture 45"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076056"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8" name="Picture 46"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067944"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9" name="Picture 47"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059832"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20" name="Picture 48" descr="1000Grain.eps"/>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051720" y="1412776"/>
              <a:ext cx="1015296" cy="100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04" name="Rectangle 12"/>
          <p:cNvSpPr>
            <a:spLocks noChangeArrowheads="1"/>
          </p:cNvSpPr>
          <p:nvPr/>
        </p:nvSpPr>
        <p:spPr bwMode="auto">
          <a:xfrm>
            <a:off x="3341688" y="3198813"/>
            <a:ext cx="24606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RVEnoMesh0.png</a:t>
            </a:r>
          </a:p>
        </p:txBody>
      </p:sp>
      <p:pic>
        <p:nvPicPr>
          <p:cNvPr id="8205" name="Picture 14"/>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740650" y="2565400"/>
            <a:ext cx="84613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6" name="Rectangle 16"/>
          <p:cNvSpPr>
            <a:spLocks noChangeArrowheads="1"/>
          </p:cNvSpPr>
          <p:nvPr/>
        </p:nvSpPr>
        <p:spPr bwMode="auto">
          <a:xfrm>
            <a:off x="7019925" y="2420938"/>
            <a:ext cx="144463" cy="144462"/>
          </a:xfrm>
          <a:prstGeom prst="rect">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19" name="Straight Connector 18"/>
          <p:cNvCxnSpPr/>
          <p:nvPr/>
        </p:nvCxnSpPr>
        <p:spPr bwMode="auto">
          <a:xfrm flipH="1" flipV="1">
            <a:off x="7164388" y="2420938"/>
            <a:ext cx="1420812" cy="14446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58" name="Straight Connector 57"/>
          <p:cNvCxnSpPr/>
          <p:nvPr/>
        </p:nvCxnSpPr>
        <p:spPr bwMode="auto">
          <a:xfrm flipH="1" flipV="1">
            <a:off x="7026275" y="2565400"/>
            <a:ext cx="720725" cy="88265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0">
  <p:cSld>
    <p:bg>
      <p:bgPr>
        <a:solidFill>
          <a:srgbClr val="FFFFFF"/>
        </a:solidFill>
        <a:effectLst/>
      </p:bgPr>
    </p:bg>
    <p:spTree>
      <p:nvGrpSpPr>
        <p:cNvPr id="1" name=""/>
        <p:cNvGrpSpPr/>
        <p:nvPr/>
      </p:nvGrpSpPr>
      <p:grpSpPr>
        <a:xfrm>
          <a:off x="0" y="0"/>
          <a:ext cx="0" cy="0"/>
          <a:chOff x="0" y="0"/>
          <a:chExt cx="0" cy="0"/>
        </a:xfrm>
      </p:grpSpPr>
      <p:sp>
        <p:nvSpPr>
          <p:cNvPr id="15361" name="Text Box 1"/>
          <p:cNvSpPr txBox="1">
            <a:spLocks noChangeArrowheads="1"/>
          </p:cNvSpPr>
          <p:nvPr/>
        </p:nvSpPr>
        <p:spPr bwMode="auto">
          <a:xfrm>
            <a:off x="3295650" y="215900"/>
            <a:ext cx="1638300"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lgn="ctr">
              <a:buClrTx/>
              <a:buFontTx/>
              <a:buNone/>
              <a:defRPr/>
            </a:pPr>
            <a:r>
              <a:rPr lang="en-US" b="1" smtClean="0"/>
              <a:t>Conclusion</a:t>
            </a:r>
          </a:p>
        </p:txBody>
      </p:sp>
      <p:sp>
        <p:nvSpPr>
          <p:cNvPr id="15362" name="Text Box 2"/>
          <p:cNvSpPr txBox="1">
            <a:spLocks noChangeArrowheads="1"/>
          </p:cNvSpPr>
          <p:nvPr/>
        </p:nvSpPr>
        <p:spPr bwMode="auto">
          <a:xfrm>
            <a:off x="631825" y="1133475"/>
            <a:ext cx="8043863" cy="3322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marL="739775" indent="-282575">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mtClean="0">
                <a:solidFill>
                  <a:srgbClr val="000000"/>
                </a:solidFill>
              </a:rPr>
              <a:t>A hybrid multiscale method was developed  for modeling of fracture in polycrystalline materials:</a:t>
            </a:r>
          </a:p>
          <a:p>
            <a:pPr>
              <a:buClrTx/>
              <a:buFontTx/>
              <a:buNone/>
              <a:defRPr/>
            </a:pPr>
            <a:endParaRPr lang="en-GB" smtClean="0">
              <a:solidFill>
                <a:srgbClr val="000000"/>
              </a:solidFill>
            </a:endParaRPr>
          </a:p>
          <a:p>
            <a:pPr lvl="1">
              <a:buSzPct val="63000"/>
              <a:buFont typeface="Times New Roman" charset="0"/>
              <a:buBlip>
                <a:blip r:embed="rId3"/>
              </a:buBlip>
              <a:defRPr/>
            </a:pPr>
            <a:r>
              <a:rPr lang="en-GB" sz="2000" smtClean="0">
                <a:solidFill>
                  <a:srgbClr val="000000"/>
                </a:solidFill>
              </a:rPr>
              <a:t>A local arc-length was used to control crack speed at the process zones.</a:t>
            </a:r>
          </a:p>
          <a:p>
            <a:pPr lvl="1">
              <a:buClrTx/>
              <a:buSzPct val="63000"/>
              <a:buFontTx/>
              <a:buNone/>
              <a:defRPr/>
            </a:pPr>
            <a:endParaRPr lang="en-GB" sz="2000" smtClean="0">
              <a:solidFill>
                <a:srgbClr val="000000"/>
              </a:solidFill>
            </a:endParaRPr>
          </a:p>
          <a:p>
            <a:pPr lvl="1">
              <a:buSzPct val="63000"/>
              <a:buFont typeface="Times New Roman" charset="0"/>
              <a:buBlip>
                <a:blip r:embed="rId3"/>
              </a:buBlip>
              <a:defRPr/>
            </a:pPr>
            <a:r>
              <a:rPr lang="en-GB" sz="2000" smtClean="0">
                <a:solidFill>
                  <a:srgbClr val="000000"/>
                </a:solidFill>
              </a:rPr>
              <a:t>A goal-oriented error estimation was employed to have optimal mesh at each time step.</a:t>
            </a:r>
          </a:p>
          <a:p>
            <a:pPr lvl="1">
              <a:buClrTx/>
              <a:buSzPct val="63000"/>
              <a:buFontTx/>
              <a:buNone/>
              <a:defRPr/>
            </a:pPr>
            <a:endParaRPr lang="en-GB" sz="2000" smtClean="0">
              <a:solidFill>
                <a:srgbClr val="000000"/>
              </a:solidFill>
            </a:endParaRPr>
          </a:p>
          <a:p>
            <a:pPr lvl="1">
              <a:buSzPct val="63000"/>
              <a:buFont typeface="Times New Roman" charset="0"/>
              <a:buBlip>
                <a:blip r:embed="rId3"/>
              </a:buBlip>
              <a:defRPr/>
            </a:pPr>
            <a:r>
              <a:rPr lang="en-GB" sz="2000" smtClean="0">
                <a:solidFill>
                  <a:srgbClr val="000000"/>
                </a:solidFill>
              </a:rPr>
              <a:t>The robustness of the method was shown by two examples.</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5841" name="Picture 3"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73363" y="3863975"/>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2" name="Picture 4"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73363" y="2498725"/>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5"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41788" y="2500313"/>
            <a:ext cx="13017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6"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73363" y="5229225"/>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7"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08113" y="5230813"/>
            <a:ext cx="13017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8"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3865563"/>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7" name="Picture 9"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03350" y="2498725"/>
            <a:ext cx="1301750"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8" name="Picture 10"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02275" y="2498725"/>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9" name="Picture 11"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02275" y="1125538"/>
            <a:ext cx="13017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0" name="Picture 12"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38613" y="1125538"/>
            <a:ext cx="13017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1" name="Picture 13"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73363" y="1125538"/>
            <a:ext cx="13017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2" name="Picture 14"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09700" y="1125538"/>
            <a:ext cx="13017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3" name="Picture 15"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30675" y="3859213"/>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4" name="Picture 16"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91163" y="3859213"/>
            <a:ext cx="13017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5" name="Picture 17"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130675" y="5221288"/>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56" name="Picture 18" descr="1000Grain.eps"/>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91163" y="5221288"/>
            <a:ext cx="13017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625" y="4149725"/>
            <a:ext cx="2519363" cy="20875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170" name="Picture 6" descr="P2302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5650" y="3860800"/>
            <a:ext cx="3384550" cy="25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Placeholder 10"/>
          <p:cNvSpPr>
            <a:spLocks noGrp="1"/>
          </p:cNvSpPr>
          <p:nvPr>
            <p:ph type="body" sz="quarter" idx="10"/>
          </p:nvPr>
        </p:nvSpPr>
        <p:spPr bwMode="auto">
          <a:xfrm>
            <a:off x="323850" y="1125538"/>
            <a:ext cx="8496300" cy="54721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marL="179388"/>
            <a:endParaRPr lang="en-US">
              <a:latin typeface="Calibri" charset="0"/>
              <a:ea typeface="ＭＳ Ｐゴシック" charset="0"/>
            </a:endParaRPr>
          </a:p>
        </p:txBody>
      </p:sp>
      <p:sp>
        <p:nvSpPr>
          <p:cNvPr id="7172" name="Title 9"/>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Fracture in heterogeneous media</a:t>
            </a:r>
            <a:br>
              <a:rPr lang="en-US">
                <a:latin typeface="Calibri" charset="0"/>
                <a:ea typeface="ＭＳ Ｐゴシック" charset="0"/>
              </a:rPr>
            </a:br>
            <a:endParaRPr lang="en-US">
              <a:latin typeface="Calibri" charset="0"/>
              <a:ea typeface="ＭＳ Ｐゴシック" charset="0"/>
            </a:endParaRPr>
          </a:p>
        </p:txBody>
      </p:sp>
      <p:pic>
        <p:nvPicPr>
          <p:cNvPr id="7173" name="Picture 11" descr="Lshape.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1412875"/>
            <a:ext cx="21463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Straight Connector 12"/>
          <p:cNvCxnSpPr/>
          <p:nvPr/>
        </p:nvCxnSpPr>
        <p:spPr bwMode="auto">
          <a:xfrm flipH="1">
            <a:off x="5148263" y="1604963"/>
            <a:ext cx="1384300" cy="23971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4" name="Straight Connector 13"/>
          <p:cNvCxnSpPr/>
          <p:nvPr/>
        </p:nvCxnSpPr>
        <p:spPr bwMode="auto">
          <a:xfrm flipH="1" flipV="1">
            <a:off x="5148263" y="1844675"/>
            <a:ext cx="1368425" cy="165576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6688" y="1587500"/>
            <a:ext cx="2159000" cy="1933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7" name="Text Box 1"/>
          <p:cNvSpPr txBox="1">
            <a:spLocks noChangeArrowheads="1"/>
          </p:cNvSpPr>
          <p:nvPr/>
        </p:nvSpPr>
        <p:spPr bwMode="auto">
          <a:xfrm>
            <a:off x="360363" y="1190625"/>
            <a:ext cx="8240712" cy="5576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1pPr>
            <a:lvl2pPr marL="736600" indent="-279400">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2pPr>
            <a:lvl3pPr>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3pPr>
            <a:lvl4pPr>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4pPr>
            <a:lvl5pPr>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2913" algn="l"/>
                <a:tab pos="892175" algn="l"/>
                <a:tab pos="1341438" algn="l"/>
                <a:tab pos="1790700" algn="l"/>
                <a:tab pos="2239963" algn="l"/>
                <a:tab pos="2689225" algn="l"/>
                <a:tab pos="3138488" algn="l"/>
                <a:tab pos="3587750" algn="l"/>
                <a:tab pos="4037013" algn="l"/>
                <a:tab pos="4486275" algn="l"/>
                <a:tab pos="4935538" algn="l"/>
                <a:tab pos="5389563" algn="l"/>
                <a:tab pos="5834063" algn="l"/>
                <a:tab pos="6283325" algn="l"/>
                <a:tab pos="6732588" algn="l"/>
                <a:tab pos="7181850" algn="l"/>
                <a:tab pos="7631113" algn="l"/>
                <a:tab pos="8080375" algn="l"/>
                <a:tab pos="8529638" algn="l"/>
                <a:tab pos="8978900" algn="l"/>
                <a:tab pos="8980488" algn="l"/>
                <a:tab pos="9429750" algn="l"/>
                <a:tab pos="9879013" algn="l"/>
                <a:tab pos="10328275" algn="l"/>
                <a:tab pos="10779125" algn="l"/>
                <a:tab pos="10779125" algn="l"/>
                <a:tab pos="10780713" algn="l"/>
              </a:tabLst>
              <a:defRPr sz="2400">
                <a:solidFill>
                  <a:srgbClr val="FFFFFF"/>
                </a:solidFill>
                <a:latin typeface="Times New Roman" charset="0"/>
                <a:ea typeface="ＭＳ Ｐゴシック" charset="0"/>
                <a:cs typeface="DejaVu Sans" charset="0"/>
              </a:defRPr>
            </a:lvl9pPr>
          </a:lstStyle>
          <a:p>
            <a:pPr>
              <a:buClrTx/>
              <a:buFontTx/>
              <a:buNone/>
              <a:defRPr/>
            </a:pPr>
            <a:r>
              <a:rPr lang="en-GB" sz="1800" dirty="0" smtClean="0">
                <a:solidFill>
                  <a:schemeClr val="tx1"/>
                </a:solidFill>
                <a:effectLst>
                  <a:outerShdw blurRad="38100" dist="38100" dir="2700000" algn="tl">
                    <a:srgbClr val="DDDDDD"/>
                  </a:outerShdw>
                </a:effectLst>
              </a:rPr>
              <a:t>1-	Introduction: Fracture a </a:t>
            </a:r>
            <a:r>
              <a:rPr lang="en-GB" sz="1800" dirty="0" err="1" smtClean="0">
                <a:solidFill>
                  <a:schemeClr val="tx1"/>
                </a:solidFill>
                <a:effectLst>
                  <a:outerShdw blurRad="38100" dist="38100" dir="2700000" algn="tl">
                    <a:srgbClr val="DDDDDD"/>
                  </a:outerShdw>
                </a:effectLst>
              </a:rPr>
              <a:t>multiscale</a:t>
            </a:r>
            <a:r>
              <a:rPr lang="en-GB" sz="1800" dirty="0" smtClean="0">
                <a:solidFill>
                  <a:schemeClr val="tx1"/>
                </a:solidFill>
                <a:effectLst>
                  <a:outerShdw blurRad="38100" dist="38100" dir="2700000" algn="tl">
                    <a:srgbClr val="DDDDDD"/>
                  </a:outerShdw>
                </a:effectLst>
              </a:rPr>
              <a:t> phenomena</a:t>
            </a:r>
          </a:p>
          <a:p>
            <a:pPr lvl="1">
              <a:buSzPct val="45000"/>
              <a:buFont typeface="Wingdings" charset="0"/>
              <a:buChar char=""/>
              <a:defRPr/>
            </a:pPr>
            <a:r>
              <a:rPr lang="en-GB" sz="1800" dirty="0" err="1" smtClean="0">
                <a:solidFill>
                  <a:schemeClr val="tx1"/>
                </a:solidFill>
                <a:effectLst>
                  <a:outerShdw blurRad="38100" dist="38100" dir="2700000" algn="tl">
                    <a:srgbClr val="DDDDDD"/>
                  </a:outerShdw>
                </a:effectLst>
              </a:rPr>
              <a:t>Multiscale</a:t>
            </a:r>
            <a:r>
              <a:rPr lang="en-GB" sz="1800" dirty="0" smtClean="0">
                <a:solidFill>
                  <a:schemeClr val="tx1"/>
                </a:solidFill>
                <a:effectLst>
                  <a:outerShdw blurRad="38100" dist="38100" dir="2700000" algn="tl">
                    <a:srgbClr val="DDDDDD"/>
                  </a:outerShdw>
                </a:effectLst>
              </a:rPr>
              <a:t> methods: Hierarchical  vs. concurrent </a:t>
            </a:r>
            <a:r>
              <a:rPr lang="en-GB" sz="1800" dirty="0" err="1" smtClean="0">
                <a:solidFill>
                  <a:schemeClr val="tx1"/>
                </a:solidFill>
                <a:effectLst>
                  <a:outerShdw blurRad="38100" dist="38100" dir="2700000" algn="tl">
                    <a:srgbClr val="DDDDDD"/>
                  </a:outerShdw>
                </a:effectLst>
              </a:rPr>
              <a:t>multiscale</a:t>
            </a:r>
            <a:r>
              <a:rPr lang="en-GB" sz="1800" dirty="0" smtClean="0">
                <a:solidFill>
                  <a:schemeClr val="tx1"/>
                </a:solidFill>
                <a:effectLst>
                  <a:outerShdw blurRad="38100" dist="38100" dir="2700000" algn="tl">
                    <a:srgbClr val="DDDDDD"/>
                  </a:outerShdw>
                </a:effectLst>
              </a:rPr>
              <a:t> methods</a:t>
            </a:r>
          </a:p>
          <a:p>
            <a:pPr lvl="1">
              <a:buSzPct val="45000"/>
              <a:buFont typeface="Wingdings" charset="0"/>
              <a:buChar char=""/>
              <a:defRPr/>
            </a:pPr>
            <a:r>
              <a:rPr lang="en-GB" sz="1800" dirty="0" smtClean="0">
                <a:solidFill>
                  <a:schemeClr val="tx1"/>
                </a:solidFill>
                <a:effectLst>
                  <a:outerShdw blurRad="38100" dist="38100" dir="2700000" algn="tl">
                    <a:srgbClr val="DDDDDD"/>
                  </a:outerShdw>
                </a:effectLst>
              </a:rPr>
              <a:t>homogenization: formulation of averaging theorem, criteria, and coupling formula</a:t>
            </a:r>
          </a:p>
          <a:p>
            <a:pPr lvl="1">
              <a:buSzPct val="45000"/>
              <a:buFont typeface="Wingdings" charset="0"/>
              <a:buChar char=""/>
              <a:defRPr/>
            </a:pPr>
            <a:r>
              <a:rPr lang="en-GB" sz="1800" dirty="0" smtClean="0">
                <a:solidFill>
                  <a:schemeClr val="tx1"/>
                </a:solidFill>
                <a:effectLst>
                  <a:outerShdw blurRad="38100" dist="38100" dir="2700000" algn="tl">
                    <a:srgbClr val="DDDDDD"/>
                  </a:outerShdw>
                </a:effectLst>
              </a:rPr>
              <a:t>Concurrent </a:t>
            </a:r>
            <a:r>
              <a:rPr lang="en-GB" sz="1800" dirty="0" err="1" smtClean="0">
                <a:solidFill>
                  <a:schemeClr val="tx1"/>
                </a:solidFill>
                <a:effectLst>
                  <a:outerShdw blurRad="38100" dist="38100" dir="2700000" algn="tl">
                    <a:srgbClr val="DDDDDD"/>
                  </a:outerShdw>
                </a:effectLst>
              </a:rPr>
              <a:t>multiscale</a:t>
            </a:r>
            <a:r>
              <a:rPr lang="en-GB" sz="1800" dirty="0" smtClean="0">
                <a:solidFill>
                  <a:schemeClr val="tx1"/>
                </a:solidFill>
                <a:effectLst>
                  <a:outerShdw blurRad="38100" dist="38100" dir="2700000" algn="tl">
                    <a:srgbClr val="DDDDDD"/>
                  </a:outerShdw>
                </a:effectLst>
              </a:rPr>
              <a:t> method: formulations</a:t>
            </a:r>
          </a:p>
          <a:p>
            <a:pPr lvl="1">
              <a:buClrTx/>
              <a:buSzPct val="45000"/>
              <a:buFontTx/>
              <a:buNone/>
              <a:defRPr/>
            </a:pPr>
            <a:endParaRPr lang="en-GB" sz="1800" dirty="0" smtClean="0">
              <a:solidFill>
                <a:schemeClr val="tx1"/>
              </a:solidFill>
              <a:effectLst>
                <a:outerShdw blurRad="38100" dist="38100" dir="2700000" algn="tl">
                  <a:srgbClr val="DDDDDD"/>
                </a:outerShdw>
              </a:effectLst>
            </a:endParaRPr>
          </a:p>
          <a:p>
            <a:pPr>
              <a:buClrTx/>
              <a:buFontTx/>
              <a:buNone/>
              <a:defRPr/>
            </a:pPr>
            <a:r>
              <a:rPr lang="en-GB" sz="1800" dirty="0" smtClean="0">
                <a:solidFill>
                  <a:schemeClr val="tx1"/>
                </a:solidFill>
                <a:effectLst>
                  <a:outerShdw blurRad="38100" dist="38100" dir="2700000" algn="tl">
                    <a:srgbClr val="DDDDDD"/>
                  </a:outerShdw>
                </a:effectLst>
              </a:rPr>
              <a:t>2-	Adaptive </a:t>
            </a:r>
            <a:r>
              <a:rPr lang="en-GB" sz="1800" dirty="0" err="1" smtClean="0">
                <a:solidFill>
                  <a:schemeClr val="tx1"/>
                </a:solidFill>
                <a:effectLst>
                  <a:outerShdw blurRad="38100" dist="38100" dir="2700000" algn="tl">
                    <a:srgbClr val="DDDDDD"/>
                  </a:outerShdw>
                </a:effectLst>
              </a:rPr>
              <a:t>multiscale</a:t>
            </a:r>
            <a:r>
              <a:rPr lang="en-GB" sz="1800" dirty="0" smtClean="0">
                <a:solidFill>
                  <a:schemeClr val="tx1"/>
                </a:solidFill>
                <a:effectLst>
                  <a:outerShdw blurRad="38100" dist="38100" dir="2700000" algn="tl">
                    <a:srgbClr val="DDDDDD"/>
                  </a:outerShdw>
                </a:effectLst>
              </a:rPr>
              <a:t> method:</a:t>
            </a:r>
          </a:p>
          <a:p>
            <a:pPr lvl="1">
              <a:buSzPct val="45000"/>
              <a:buFont typeface="Wingdings" charset="0"/>
              <a:buChar char=""/>
              <a:defRPr/>
            </a:pPr>
            <a:r>
              <a:rPr lang="en-GB" sz="1800" dirty="0" smtClean="0">
                <a:solidFill>
                  <a:schemeClr val="tx1"/>
                </a:solidFill>
                <a:effectLst>
                  <a:outerShdw blurRad="38100" dist="38100" dir="2700000" algn="tl">
                    <a:srgbClr val="DDDDDD"/>
                  </a:outerShdw>
                </a:effectLst>
              </a:rPr>
              <a:t>mesh </a:t>
            </a:r>
            <a:r>
              <a:rPr lang="en-GB" sz="1800" dirty="0" err="1" smtClean="0">
                <a:solidFill>
                  <a:schemeClr val="tx1"/>
                </a:solidFill>
                <a:effectLst>
                  <a:outerShdw blurRad="38100" dist="38100" dir="2700000" algn="tl">
                    <a:srgbClr val="DDDDDD"/>
                  </a:outerShdw>
                </a:effectLst>
              </a:rPr>
              <a:t>adaptivity</a:t>
            </a:r>
            <a:r>
              <a:rPr lang="en-GB" sz="1800" dirty="0" smtClean="0">
                <a:solidFill>
                  <a:schemeClr val="tx1"/>
                </a:solidFill>
                <a:effectLst>
                  <a:outerShdw blurRad="38100" dist="38100" dir="2700000" algn="tl">
                    <a:srgbClr val="DDDDDD"/>
                  </a:outerShdw>
                </a:effectLst>
              </a:rPr>
              <a:t> based on GOEE</a:t>
            </a:r>
          </a:p>
          <a:p>
            <a:pPr lvl="1">
              <a:buClrTx/>
              <a:buSzPct val="45000"/>
              <a:buFontTx/>
              <a:buNone/>
              <a:defRPr/>
            </a:pPr>
            <a:endParaRPr lang="en-GB" sz="1800" dirty="0" smtClean="0">
              <a:solidFill>
                <a:schemeClr val="tx1"/>
              </a:solidFill>
              <a:effectLst>
                <a:outerShdw blurRad="38100" dist="38100" dir="2700000" algn="tl">
                  <a:srgbClr val="DDDDDD"/>
                </a:outerShdw>
              </a:effectLst>
            </a:endParaRPr>
          </a:p>
          <a:p>
            <a:pPr>
              <a:buClrTx/>
              <a:buFontTx/>
              <a:buNone/>
              <a:defRPr/>
            </a:pPr>
            <a:r>
              <a:rPr lang="en-GB" sz="1800" dirty="0" smtClean="0">
                <a:solidFill>
                  <a:schemeClr val="tx1"/>
                </a:solidFill>
                <a:effectLst>
                  <a:outerShdw blurRad="38100" dist="38100" dir="2700000" algn="tl">
                    <a:srgbClr val="DDDDDD"/>
                  </a:outerShdw>
                </a:effectLst>
              </a:rPr>
              <a:t>3-	Results</a:t>
            </a:r>
          </a:p>
          <a:p>
            <a:pPr lvl="1">
              <a:buSzPct val="45000"/>
              <a:buFont typeface="Wingdings" charset="0"/>
              <a:buChar char=""/>
              <a:defRPr/>
            </a:pPr>
            <a:r>
              <a:rPr lang="en-GB" sz="1800" dirty="0" smtClean="0">
                <a:solidFill>
                  <a:schemeClr val="tx1"/>
                </a:solidFill>
                <a:effectLst>
                  <a:outerShdw blurRad="38100" dist="38100" dir="2700000" algn="tl">
                    <a:srgbClr val="DDDDDD"/>
                  </a:outerShdw>
                </a:effectLst>
              </a:rPr>
              <a:t>Polycrystalline microstructure </a:t>
            </a:r>
          </a:p>
          <a:p>
            <a:pPr lvl="1">
              <a:buSzPct val="45000"/>
              <a:buFont typeface="Wingdings" charset="0"/>
              <a:buChar char=""/>
              <a:defRPr/>
            </a:pPr>
            <a:r>
              <a:rPr lang="en-GB" sz="1800" dirty="0" smtClean="0">
                <a:solidFill>
                  <a:schemeClr val="tx1"/>
                </a:solidFill>
                <a:effectLst>
                  <a:outerShdw blurRad="38100" dist="38100" dir="2700000" algn="tl">
                    <a:srgbClr val="DDDDDD"/>
                  </a:outerShdw>
                </a:effectLst>
              </a:rPr>
              <a:t>L-shape </a:t>
            </a:r>
          </a:p>
          <a:p>
            <a:pPr lvl="1">
              <a:buSzPct val="45000"/>
              <a:buFont typeface="Wingdings" charset="0"/>
              <a:buChar char=""/>
              <a:defRPr/>
            </a:pPr>
            <a:r>
              <a:rPr lang="en-GB" sz="1800" dirty="0" smtClean="0">
                <a:solidFill>
                  <a:schemeClr val="tx1"/>
                </a:solidFill>
                <a:effectLst>
                  <a:outerShdw blurRad="38100" dist="38100" dir="2700000" algn="tl">
                    <a:srgbClr val="DDDDDD"/>
                  </a:outerShdw>
                </a:effectLst>
              </a:rPr>
              <a:t>notched beam</a:t>
            </a:r>
          </a:p>
          <a:p>
            <a:pPr lvl="1">
              <a:buClrTx/>
              <a:buSzPct val="45000"/>
              <a:buFontTx/>
              <a:buNone/>
              <a:defRPr/>
            </a:pPr>
            <a:endParaRPr lang="en-GB" sz="1800" dirty="0" smtClean="0">
              <a:solidFill>
                <a:schemeClr val="tx1"/>
              </a:solidFill>
              <a:effectLst>
                <a:outerShdw blurRad="38100" dist="38100" dir="2700000" algn="tl">
                  <a:srgbClr val="DDDDDD"/>
                </a:outerShdw>
              </a:effectLst>
            </a:endParaRPr>
          </a:p>
          <a:p>
            <a:pPr>
              <a:buClrTx/>
              <a:buFontTx/>
              <a:buNone/>
              <a:defRPr/>
            </a:pPr>
            <a:r>
              <a:rPr lang="en-GB" sz="1800" dirty="0" smtClean="0">
                <a:solidFill>
                  <a:schemeClr val="tx1"/>
                </a:solidFill>
                <a:effectLst>
                  <a:outerShdw blurRad="38100" dist="38100" dir="2700000" algn="tl">
                    <a:srgbClr val="DDDDDD"/>
                  </a:outerShdw>
                </a:effectLst>
              </a:rPr>
              <a:t>4-	 Conclusion</a:t>
            </a:r>
          </a:p>
        </p:txBody>
      </p:sp>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12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775" y="2735263"/>
            <a:ext cx="2519363" cy="20875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788" y="3671888"/>
            <a:ext cx="2376487" cy="20875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0050" y="1223963"/>
            <a:ext cx="2433638" cy="21780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23850" y="1125538"/>
            <a:ext cx="8496300" cy="5472112"/>
          </a:xfrm>
        </p:spPr>
        <p:txBody>
          <a:bodyPr/>
          <a:lstStyle/>
          <a:p>
            <a:pPr indent="-180000">
              <a:buFont typeface="Arial"/>
              <a:buChar char="•"/>
              <a:defRPr/>
            </a:pPr>
            <a:r>
              <a:rPr lang="en-US" dirty="0" smtClean="0"/>
              <a:t>Target related to the dissipation:</a:t>
            </a:r>
          </a:p>
          <a:p>
            <a:pPr marL="0" indent="0">
              <a:buFont typeface="Arial"/>
              <a:buNone/>
              <a:defRPr/>
            </a:pPr>
            <a:endParaRPr lang="en-US" dirty="0" smtClean="0"/>
          </a:p>
          <a:p>
            <a:pPr marL="0" indent="0">
              <a:buFont typeface="Arial"/>
              <a:buNone/>
              <a:defRPr/>
            </a:pPr>
            <a:endParaRPr lang="en-US" dirty="0" smtClean="0"/>
          </a:p>
          <a:p>
            <a:pPr indent="-180000">
              <a:buFont typeface="Arial"/>
              <a:buChar char="•"/>
              <a:defRPr/>
            </a:pPr>
            <a:r>
              <a:rPr lang="en-US" dirty="0" smtClean="0"/>
              <a:t>Refinement criterion:</a:t>
            </a:r>
          </a:p>
          <a:p>
            <a:pPr lvl="3">
              <a:defRPr/>
            </a:pPr>
            <a:endParaRPr lang="en-US" dirty="0" smtClean="0"/>
          </a:p>
          <a:p>
            <a:pPr lvl="3">
              <a:defRPr/>
            </a:pPr>
            <a:r>
              <a:rPr lang="en-US" dirty="0" smtClean="0"/>
              <a:t>Refine elements with largest error contributions</a:t>
            </a:r>
          </a:p>
          <a:p>
            <a:pPr indent="-180000">
              <a:buFont typeface="Arial"/>
              <a:buChar char="•"/>
              <a:defRPr/>
            </a:pPr>
            <a:endParaRPr lang="en-US" dirty="0" smtClean="0"/>
          </a:p>
          <a:p>
            <a:pPr indent="-180000">
              <a:buFont typeface="Arial"/>
              <a:buChar char="•"/>
              <a:defRPr/>
            </a:pPr>
            <a:endParaRPr lang="en-US" dirty="0" smtClean="0"/>
          </a:p>
          <a:p>
            <a:pPr marL="0" indent="0">
              <a:buFont typeface="Arial"/>
              <a:buNone/>
              <a:defRPr/>
            </a:pPr>
            <a:endParaRPr lang="en-US" dirty="0" smtClean="0"/>
          </a:p>
          <a:p>
            <a:pPr indent="-180000">
              <a:buFont typeface="Arial"/>
              <a:buChar char="•"/>
              <a:defRPr/>
            </a:pPr>
            <a:endParaRPr lang="en-US" dirty="0" smtClean="0"/>
          </a:p>
          <a:p>
            <a:pPr indent="-180000">
              <a:buFont typeface="Arial"/>
              <a:buChar char="•"/>
              <a:defRPr/>
            </a:pPr>
            <a:endParaRPr lang="en-US" dirty="0" smtClean="0"/>
          </a:p>
          <a:p>
            <a:pPr indent="-180000">
              <a:buFont typeface="Arial"/>
              <a:buChar char="•"/>
              <a:defRPr/>
            </a:pPr>
            <a:r>
              <a:rPr lang="en-US" dirty="0" smtClean="0"/>
              <a:t>Convergence criterion:</a:t>
            </a:r>
          </a:p>
        </p:txBody>
      </p:sp>
      <p:sp>
        <p:nvSpPr>
          <p:cNvPr id="52226" name="Title 2"/>
          <p:cNvSpPr>
            <a:spLocks noGrp="1"/>
          </p:cNvSpPr>
          <p:nvPr>
            <p:ph type="title"/>
          </p:nvPr>
        </p:nvSpPr>
        <p:spPr bwMode="auto">
          <a:xfrm>
            <a:off x="1116013" y="188913"/>
            <a:ext cx="6264275" cy="5032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a:latin typeface="Calibri" charset="0"/>
                <a:ea typeface="ＭＳ Ｐゴシック" charset="0"/>
              </a:rPr>
              <a:t>Hierarchical mesh/model Refinement</a:t>
            </a:r>
          </a:p>
        </p:txBody>
      </p:sp>
      <p:grpSp>
        <p:nvGrpSpPr>
          <p:cNvPr id="52227" name="Group 15"/>
          <p:cNvGrpSpPr>
            <a:grpSpLocks/>
          </p:cNvGrpSpPr>
          <p:nvPr/>
        </p:nvGrpSpPr>
        <p:grpSpPr bwMode="auto">
          <a:xfrm>
            <a:off x="3548063" y="4122738"/>
            <a:ext cx="3532187" cy="1322387"/>
            <a:chOff x="2555776" y="2060848"/>
            <a:chExt cx="3532750" cy="1322876"/>
          </a:xfrm>
        </p:grpSpPr>
        <p:sp>
          <p:nvSpPr>
            <p:cNvPr id="14" name="Isosceles Triangle 13"/>
            <p:cNvSpPr/>
            <p:nvPr/>
          </p:nvSpPr>
          <p:spPr bwMode="auto">
            <a:xfrm rot="10800000">
              <a:off x="2573241" y="2124371"/>
              <a:ext cx="1243211" cy="628882"/>
            </a:xfrm>
            <a:prstGeom prst="triangl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DejaVu Sans" charset="0"/>
              </a:endParaRPr>
            </a:p>
          </p:txBody>
        </p:sp>
        <p:sp>
          <p:nvSpPr>
            <p:cNvPr id="15" name="Isosceles Triangle 14"/>
            <p:cNvSpPr/>
            <p:nvPr/>
          </p:nvSpPr>
          <p:spPr bwMode="auto">
            <a:xfrm rot="10800000">
              <a:off x="4805622" y="2078316"/>
              <a:ext cx="1278142" cy="630471"/>
            </a:xfrm>
            <a:prstGeom prst="triangl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cs typeface="DejaVu Sans" charset="0"/>
              </a:endParaRPr>
            </a:p>
          </p:txBody>
        </p:sp>
        <p:pic>
          <p:nvPicPr>
            <p:cNvPr id="52236" name="Picture 9" descr="meshrefinement.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2060848"/>
              <a:ext cx="3532750" cy="1322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228" name="TextBox 10"/>
          <p:cNvSpPr txBox="1">
            <a:spLocks noChangeArrowheads="1"/>
          </p:cNvSpPr>
          <p:nvPr/>
        </p:nvSpPr>
        <p:spPr bwMode="auto">
          <a:xfrm>
            <a:off x="1835150" y="4232275"/>
            <a:ext cx="14573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tx1"/>
                </a:solidFill>
                <a:latin typeface="Calibri" charset="0"/>
              </a:rPr>
              <a:t>Element to refine</a:t>
            </a:r>
          </a:p>
        </p:txBody>
      </p:sp>
      <p:cxnSp>
        <p:nvCxnSpPr>
          <p:cNvPr id="18" name="Straight Arrow Connector 17"/>
          <p:cNvCxnSpPr/>
          <p:nvPr/>
        </p:nvCxnSpPr>
        <p:spPr bwMode="auto">
          <a:xfrm>
            <a:off x="3332163" y="4410075"/>
            <a:ext cx="863600"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52230" name="TextBox 21"/>
          <p:cNvSpPr txBox="1">
            <a:spLocks noChangeArrowheads="1"/>
          </p:cNvSpPr>
          <p:nvPr/>
        </p:nvSpPr>
        <p:spPr bwMode="auto">
          <a:xfrm>
            <a:off x="5837238" y="3810000"/>
            <a:ext cx="1182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chemeClr val="tx1"/>
                </a:solidFill>
                <a:latin typeface="Calibri" charset="0"/>
              </a:rPr>
              <a:t>Refined mesh</a:t>
            </a:r>
          </a:p>
        </p:txBody>
      </p:sp>
      <p:pic>
        <p:nvPicPr>
          <p:cNvPr id="52231" name="Picture 27" descr="latex-image-1.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8013" y="2393950"/>
            <a:ext cx="5816600"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2" name="Picture 29" descr="latex-image-1.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3938" y="5922963"/>
            <a:ext cx="2641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3" name="Picture 30" descr="latex-image-1.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51350" y="1136650"/>
            <a:ext cx="3937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a:blip r:embed="rId6"/>
          <a:stretch>
            <a:fillRect/>
          </a:stretch>
        </p:blipFill>
        <p:spPr>
          <a:xfrm>
            <a:off x="7452320" y="5301208"/>
            <a:ext cx="1476028" cy="12928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69" name="Text Box 1"/>
          <p:cNvSpPr txBox="1">
            <a:spLocks noChangeArrowheads="1"/>
          </p:cNvSpPr>
          <p:nvPr/>
        </p:nvSpPr>
        <p:spPr bwMode="auto">
          <a:xfrm>
            <a:off x="1428750" y="142875"/>
            <a:ext cx="5659438"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81720" tIns="42480" rIns="81720" bIns="42480">
            <a:spAutoFit/>
          </a:bodyPr>
          <a:lstStyle>
            <a:lvl1pPr marL="406400" indent="-398463">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1pPr>
            <a:lvl2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2pPr>
            <a:lvl3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3pPr>
            <a:lvl4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4pPr>
            <a:lvl5pPr>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406400" algn="l"/>
                <a:tab pos="854075" algn="l"/>
                <a:tab pos="1303338" algn="l"/>
                <a:tab pos="1752600" algn="l"/>
                <a:tab pos="2201863" algn="l"/>
                <a:tab pos="2651125" algn="l"/>
                <a:tab pos="3100388" algn="l"/>
                <a:tab pos="3549650" algn="l"/>
                <a:tab pos="3998913" algn="l"/>
                <a:tab pos="4448175" algn="l"/>
                <a:tab pos="4897438" algn="l"/>
                <a:tab pos="5346700" algn="l"/>
                <a:tab pos="5795963" algn="l"/>
                <a:tab pos="6245225" algn="l"/>
                <a:tab pos="6694488" algn="l"/>
                <a:tab pos="7143750" algn="l"/>
                <a:tab pos="7593013" algn="l"/>
                <a:tab pos="8042275" algn="l"/>
                <a:tab pos="8491538" algn="l"/>
                <a:tab pos="8940800" algn="l"/>
                <a:tab pos="9390063" algn="l"/>
              </a:tabLst>
              <a:defRPr sz="2400">
                <a:solidFill>
                  <a:srgbClr val="FFFFFF"/>
                </a:solidFill>
                <a:latin typeface="Times New Roman" charset="0"/>
                <a:ea typeface="ＭＳ Ｐゴシック" charset="0"/>
                <a:cs typeface="DejaVu Sans" charset="0"/>
              </a:defRPr>
            </a:lvl9pPr>
          </a:lstStyle>
          <a:p>
            <a:pPr algn="ctr">
              <a:buClrTx/>
              <a:buFontTx/>
              <a:buNone/>
              <a:defRPr/>
            </a:pPr>
            <a:r>
              <a:rPr lang="en-US" b="1" dirty="0" err="1" smtClean="0"/>
              <a:t>Homogenisation</a:t>
            </a:r>
            <a:r>
              <a:rPr lang="en-US" b="1" dirty="0" smtClean="0"/>
              <a:t> </a:t>
            </a:r>
          </a:p>
        </p:txBody>
      </p:sp>
      <p:sp>
        <p:nvSpPr>
          <p:cNvPr id="7170" name="Text Box 2"/>
          <p:cNvSpPr txBox="1">
            <a:spLocks noChangeArrowheads="1"/>
          </p:cNvSpPr>
          <p:nvPr/>
        </p:nvSpPr>
        <p:spPr bwMode="auto">
          <a:xfrm>
            <a:off x="133350" y="863600"/>
            <a:ext cx="30353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2000" b="1" smtClean="0">
                <a:solidFill>
                  <a:srgbClr val="000000"/>
                </a:solidFill>
              </a:rPr>
              <a:t> Macro equilibirum :</a:t>
            </a:r>
          </a:p>
        </p:txBody>
      </p:sp>
      <p:sp>
        <p:nvSpPr>
          <p:cNvPr id="7171" name="Text Box 3"/>
          <p:cNvSpPr txBox="1">
            <a:spLocks noChangeArrowheads="1"/>
          </p:cNvSpPr>
          <p:nvPr/>
        </p:nvSpPr>
        <p:spPr bwMode="auto">
          <a:xfrm>
            <a:off x="503238" y="2376488"/>
            <a:ext cx="1944687"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800" smtClean="0">
                <a:solidFill>
                  <a:srgbClr val="000000"/>
                </a:solidFill>
              </a:rPr>
              <a:t> Dirichlet BC:</a:t>
            </a:r>
          </a:p>
        </p:txBody>
      </p:sp>
      <p:sp>
        <p:nvSpPr>
          <p:cNvPr id="7172" name="Text Box 4"/>
          <p:cNvSpPr txBox="1">
            <a:spLocks noChangeArrowheads="1"/>
          </p:cNvSpPr>
          <p:nvPr/>
        </p:nvSpPr>
        <p:spPr bwMode="auto">
          <a:xfrm>
            <a:off x="474663" y="3203575"/>
            <a:ext cx="3378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800" smtClean="0">
                <a:solidFill>
                  <a:srgbClr val="000000"/>
                </a:solidFill>
              </a:rPr>
              <a:t> Homogenised constitutive law:</a:t>
            </a:r>
          </a:p>
        </p:txBody>
      </p:sp>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513" y="2447925"/>
            <a:ext cx="2317750" cy="304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3" y="3667125"/>
            <a:ext cx="3711575" cy="5445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17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4175" y="1979613"/>
            <a:ext cx="411163" cy="34448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17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0138" y="2005013"/>
            <a:ext cx="549275" cy="3048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177"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31075" y="1409700"/>
            <a:ext cx="131763" cy="1365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178" name="Picture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24525" y="2593975"/>
            <a:ext cx="2424113" cy="42640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7179"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0725" y="1547813"/>
            <a:ext cx="4979988" cy="5413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144463" y="750888"/>
            <a:ext cx="3898900" cy="395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2000" b="1" smtClean="0">
                <a:solidFill>
                  <a:srgbClr val="000000"/>
                </a:solidFill>
              </a:rPr>
              <a:t> Homogenized constitutive law</a:t>
            </a:r>
          </a:p>
        </p:txBody>
      </p:sp>
      <p:sp>
        <p:nvSpPr>
          <p:cNvPr id="8194" name="Text Box 2"/>
          <p:cNvSpPr txBox="1">
            <a:spLocks noChangeArrowheads="1"/>
          </p:cNvSpPr>
          <p:nvPr/>
        </p:nvSpPr>
        <p:spPr bwMode="auto">
          <a:xfrm>
            <a:off x="222250" y="1163638"/>
            <a:ext cx="294481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800" smtClean="0">
                <a:solidFill>
                  <a:srgbClr val="000000"/>
                </a:solidFill>
              </a:rPr>
              <a:t> Micro equilibrium:</a:t>
            </a:r>
          </a:p>
        </p:txBody>
      </p:sp>
      <p:sp>
        <p:nvSpPr>
          <p:cNvPr id="8195" name="Text Box 3"/>
          <p:cNvSpPr txBox="1">
            <a:spLocks noChangeArrowheads="1"/>
          </p:cNvSpPr>
          <p:nvPr/>
        </p:nvSpPr>
        <p:spPr bwMode="auto">
          <a:xfrm>
            <a:off x="209550" y="2047875"/>
            <a:ext cx="6991350"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800" smtClean="0">
                <a:solidFill>
                  <a:srgbClr val="000000"/>
                </a:solidFill>
              </a:rPr>
              <a:t> Micro constitutive relations verified by stress and interface tractions in </a:t>
            </a:r>
          </a:p>
        </p:txBody>
      </p:sp>
      <p:sp>
        <p:nvSpPr>
          <p:cNvPr id="8196" name="Text Box 4"/>
          <p:cNvSpPr txBox="1">
            <a:spLocks noChangeArrowheads="1"/>
          </p:cNvSpPr>
          <p:nvPr/>
        </p:nvSpPr>
        <p:spPr bwMode="auto">
          <a:xfrm>
            <a:off x="61913" y="2444750"/>
            <a:ext cx="3898900"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2000" b="1" dirty="0" smtClean="0">
                <a:solidFill>
                  <a:srgbClr val="000000"/>
                </a:solidFill>
              </a:rPr>
              <a:t> Micro/Macro relationships </a:t>
            </a:r>
          </a:p>
        </p:txBody>
      </p:sp>
      <p:sp>
        <p:nvSpPr>
          <p:cNvPr id="8197" name="Text Box 5"/>
          <p:cNvSpPr txBox="1">
            <a:spLocks noChangeArrowheads="1"/>
          </p:cNvSpPr>
          <p:nvPr/>
        </p:nvSpPr>
        <p:spPr bwMode="auto">
          <a:xfrm>
            <a:off x="450850" y="2767013"/>
            <a:ext cx="4732338"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600" dirty="0" smtClean="0">
                <a:solidFill>
                  <a:srgbClr val="000000"/>
                </a:solidFill>
              </a:rPr>
              <a:t> </a:t>
            </a:r>
            <a:r>
              <a:rPr lang="en-GB" sz="1800" dirty="0" smtClean="0">
                <a:solidFill>
                  <a:srgbClr val="000000"/>
                </a:solidFill>
              </a:rPr>
              <a:t>Average of microscopic deformation is equal to macroscopic stra</a:t>
            </a:r>
            <a:r>
              <a:rPr lang="en-GB" sz="1600" dirty="0" smtClean="0">
                <a:solidFill>
                  <a:srgbClr val="000000"/>
                </a:solidFill>
              </a:rPr>
              <a:t>in:</a:t>
            </a:r>
          </a:p>
        </p:txBody>
      </p:sp>
      <p:sp>
        <p:nvSpPr>
          <p:cNvPr id="8198" name="Text Box 6"/>
          <p:cNvSpPr txBox="1">
            <a:spLocks noChangeArrowheads="1"/>
          </p:cNvSpPr>
          <p:nvPr/>
        </p:nvSpPr>
        <p:spPr bwMode="auto">
          <a:xfrm>
            <a:off x="487363" y="4098925"/>
            <a:ext cx="4157662"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800" smtClean="0">
                <a:solidFill>
                  <a:srgbClr val="000000"/>
                </a:solidFill>
              </a:rPr>
              <a:t> Hill-Mandel consistency conditions:</a:t>
            </a:r>
          </a:p>
        </p:txBody>
      </p:sp>
      <p:sp>
        <p:nvSpPr>
          <p:cNvPr id="8199" name="Text Box 7"/>
          <p:cNvSpPr txBox="1">
            <a:spLocks noChangeArrowheads="1"/>
          </p:cNvSpPr>
          <p:nvPr/>
        </p:nvSpPr>
        <p:spPr bwMode="auto">
          <a:xfrm>
            <a:off x="5435600" y="3421063"/>
            <a:ext cx="3419475" cy="1187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800" dirty="0" smtClean="0">
                <a:solidFill>
                  <a:srgbClr val="000000"/>
                </a:solidFill>
              </a:rPr>
              <a:t> These relationships imply that the macroscopic stress is obtained from the microscopic stress by applying the averaging theorem:</a:t>
            </a:r>
          </a:p>
        </p:txBody>
      </p:sp>
      <p:pic>
        <p:nvPicPr>
          <p:cNvPr id="8200"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6413" y="5022850"/>
            <a:ext cx="3576637" cy="5572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20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950" y="3452813"/>
            <a:ext cx="4833938" cy="5572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nvGrpSpPr>
          <p:cNvPr id="43018" name="Group 10"/>
          <p:cNvGrpSpPr>
            <a:grpSpLocks/>
          </p:cNvGrpSpPr>
          <p:nvPr/>
        </p:nvGrpSpPr>
        <p:grpSpPr bwMode="auto">
          <a:xfrm>
            <a:off x="539750" y="5040313"/>
            <a:ext cx="3741738" cy="911225"/>
            <a:chOff x="340" y="3175"/>
            <a:chExt cx="2357" cy="574"/>
          </a:xfrm>
        </p:grpSpPr>
        <p:sp>
          <p:nvSpPr>
            <p:cNvPr id="8203" name="Text Box 11"/>
            <p:cNvSpPr txBox="1">
              <a:spLocks noChangeArrowheads="1"/>
            </p:cNvSpPr>
            <p:nvPr/>
          </p:nvSpPr>
          <p:spPr bwMode="auto">
            <a:xfrm>
              <a:off x="340" y="3175"/>
              <a:ext cx="2357" cy="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5pPr>
              <a:lvl6pPr marL="25146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6pPr>
              <a:lvl7pPr marL="29718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7pPr>
              <a:lvl8pPr marL="34290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8pPr>
              <a:lvl9pPr marL="3886200" indent="-228600" defTabSz="449263" eaLnBrk="0" fontAlgn="base" hangingPunct="0">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FFFFFF"/>
                  </a:solidFill>
                  <a:latin typeface="Times New Roman" charset="0"/>
                  <a:ea typeface="ＭＳ Ｐゴシック" charset="0"/>
                  <a:cs typeface="DejaVu Sans" charset="0"/>
                </a:defRPr>
              </a:lvl9pPr>
            </a:lstStyle>
            <a:p>
              <a:pPr>
                <a:buSzPct val="45000"/>
                <a:buFont typeface="Wingdings" charset="0"/>
                <a:buChar char=""/>
                <a:defRPr/>
              </a:pPr>
              <a:r>
                <a:rPr lang="en-GB" sz="1800" smtClean="0">
                  <a:solidFill>
                    <a:srgbClr val="000000"/>
                  </a:solidFill>
                </a:rPr>
                <a:t> The average strain relationship is satisfied if Dirichlet BC are imposed on             :</a:t>
              </a:r>
            </a:p>
          </p:txBody>
        </p:sp>
        <p:pic>
          <p:nvPicPr>
            <p:cNvPr id="8204"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 y="3577"/>
              <a:ext cx="366" cy="14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grpSp>
      <p:pic>
        <p:nvPicPr>
          <p:cNvPr id="8205"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56425" y="2151063"/>
            <a:ext cx="449263" cy="2254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206"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71550" y="6105525"/>
            <a:ext cx="3276600" cy="3016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207" name="Picture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8500" y="4464050"/>
            <a:ext cx="3578225" cy="5572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208"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7700" y="1506538"/>
            <a:ext cx="6534150" cy="5572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Franklin Gothic Demi"/>
        <a:ea typeface="ＭＳ Ｐゴシック"/>
        <a:cs typeface="DejaVu Sans"/>
      </a:majorFont>
      <a:minorFont>
        <a:latin typeface="Franklin Gothic Demi"/>
        <a:ea typeface="ＭＳ Ｐゴシック"/>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ea typeface="ＭＳ Ｐゴシック" charset="0"/>
            <a:cs typeface="DejaVu Sans"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Times New Roman" charset="0"/>
          <a:buNone/>
          <a:tabLst/>
          <a:defRPr kumimoji="0" lang="en-GB" sz="2400" b="0" i="0" u="none" strike="noStrike" cap="none" normalizeH="0" baseline="0">
            <a:ln>
              <a:noFill/>
            </a:ln>
            <a:solidFill>
              <a:schemeClr val="bg1"/>
            </a:solidFill>
            <a:effectLst/>
            <a:latin typeface="Times New Roman" charset="0"/>
            <a:ea typeface="ＭＳ Ｐゴシック" charset="0"/>
            <a:cs typeface="DejaVu Sans"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15809</TotalTime>
  <Words>2517</Words>
  <Application>Microsoft Macintosh PowerPoint</Application>
  <PresentationFormat>On-screen Show (4:3)</PresentationFormat>
  <Paragraphs>704</Paragraphs>
  <Slides>97</Slides>
  <Notes>17</Notes>
  <HiddenSlides>17</HiddenSlides>
  <MMClips>0</MMClips>
  <ScaleCrop>false</ScaleCrop>
  <HeadingPairs>
    <vt:vector size="4" baseType="variant">
      <vt:variant>
        <vt:lpstr>Theme</vt:lpstr>
      </vt:variant>
      <vt:variant>
        <vt:i4>1</vt:i4>
      </vt:variant>
      <vt:variant>
        <vt:lpstr>Slide Titles</vt:lpstr>
      </vt:variant>
      <vt:variant>
        <vt:i4>97</vt:i4>
      </vt:variant>
    </vt:vector>
  </HeadingPairs>
  <TitlesOfParts>
    <vt:vector size="98" baseType="lpstr">
      <vt:lpstr>Office Theme</vt:lpstr>
      <vt:lpstr>PowerPoint Presentation</vt:lpstr>
      <vt:lpstr>Team in Cardiff: main research topics</vt:lpstr>
      <vt:lpstr>Team in Cardiff: main research topics</vt:lpstr>
      <vt:lpstr>Toolkit 1: advanced discretisation methods</vt:lpstr>
      <vt:lpstr>Toolkit 2: multilevel methods</vt:lpstr>
      <vt:lpstr>PowerPoint Presentation</vt:lpstr>
      <vt:lpstr>Multiscale Numerical prediction of fracture</vt:lpstr>
      <vt:lpstr>Aims</vt:lpstr>
      <vt:lpstr>Mesoscale fracture model</vt:lpstr>
      <vt:lpstr>Homogenisation</vt:lpstr>
      <vt:lpstr>RVE-based Homogenisation</vt:lpstr>
      <vt:lpstr>Hybrid multiscale method</vt:lpstr>
      <vt:lpstr>Discretisation strategy</vt:lpstr>
      <vt:lpstr>Newton/line search solution strategy</vt:lpstr>
      <vt:lpstr>PowerPoint Presentation</vt:lpstr>
      <vt:lpstr>Example</vt:lpstr>
      <vt:lpstr>Example</vt:lpstr>
      <vt:lpstr>Example</vt:lpstr>
      <vt:lpstr>Example</vt:lpstr>
      <vt:lpstr>Example</vt:lpstr>
      <vt:lpstr>PowerPoint Presentation</vt:lpstr>
      <vt:lpstr>Error-driven Adaptive modelling</vt:lpstr>
      <vt:lpstr>Macroscopic discretisation error</vt:lpstr>
      <vt:lpstr>Hierarchical mesh/model Refinement</vt:lpstr>
      <vt:lpstr>Initial mesh/model refinement</vt:lpstr>
      <vt:lpstr>PowerPoint Presentation</vt:lpstr>
      <vt:lpstr>Crack tracking</vt:lpstr>
      <vt:lpstr>Comparison to DNS</vt:lpstr>
      <vt:lpstr>PowerPoint Presentation</vt:lpstr>
      <vt:lpstr>Parameterised homogenisation</vt:lpstr>
      <vt:lpstr>Parameterised homogenisation</vt:lpstr>
      <vt:lpstr>Virtual charts</vt:lpstr>
      <vt:lpstr>Virtual charts</vt:lpstr>
      <vt:lpstr>Virtual charts</vt:lpstr>
      <vt:lpstr>Virtual charts</vt:lpstr>
      <vt:lpstr>Galerkin-POD with QRandom sampling</vt:lpstr>
      <vt:lpstr>PowerPoint Presentation</vt:lpstr>
      <vt:lpstr>Convergence estimate</vt:lpstr>
      <vt:lpstr>Convergence estimate</vt:lpstr>
      <vt:lpstr>Alternative methods for snapshot selection</vt:lpstr>
      <vt:lpstr>“Offline/online” operation split</vt:lpstr>
      <vt:lpstr>Local error estimation</vt:lpstr>
      <vt:lpstr>Local error estimation</vt:lpstr>
      <vt:lpstr>Local error estimation</vt:lpstr>
      <vt:lpstr>Results</vt:lpstr>
      <vt:lpstr>RBM-type enrichment</vt:lpstr>
      <vt:lpstr>Usage / limitations / questions</vt:lpstr>
      <vt:lpstr>PowerPoint Presentation</vt:lpstr>
      <vt:lpstr>Parametrised RVE problem</vt:lpstr>
      <vt:lpstr>Galerkin-ROM</vt:lpstr>
      <vt:lpstr>“Consistent” approximations</vt:lpstr>
      <vt:lpstr>System approximation</vt:lpstr>
      <vt:lpstr>Gappy approximation of nonlinear term</vt:lpstr>
      <vt:lpstr>Choosing the parameters of the Gappy approx</vt:lpstr>
      <vt:lpstr>Greedy sampling</vt:lpstr>
      <vt:lpstr>Hyperreduction</vt:lpstr>
      <vt:lpstr>PowerPoint Presentation</vt:lpstr>
      <vt:lpstr>Test case</vt:lpstr>
      <vt:lpstr>Speed-up</vt:lpstr>
      <vt:lpstr>PowerPoint Presentation</vt:lpstr>
      <vt:lpstr>PowerPoint Presentation</vt:lpstr>
      <vt:lpstr>The problem</vt:lpstr>
      <vt:lpstr>The problem</vt:lpstr>
      <vt:lpstr>The problem</vt:lpstr>
      <vt:lpstr>A priori domain decompostion and local ROM</vt:lpstr>
      <vt:lpstr>Selection of local ROMs</vt:lpstr>
      <vt:lpstr>Results</vt:lpstr>
      <vt:lpstr>A posteriori domain decomposition</vt:lpstr>
      <vt:lpstr>A posteriori domain decomposition</vt:lpstr>
      <vt:lpstr>Results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Fracture in heterogeneous media </vt:lpstr>
      <vt:lpstr>PowerPoint Presentation</vt:lpstr>
      <vt:lpstr>PowerPoint Presentation</vt:lpstr>
      <vt:lpstr>Hierarchical mesh/model Refinement</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Example  for Presentation</dc:title>
  <dc:creator>EXREL/INFOS</dc:creator>
  <cp:lastModifiedBy>Pi-r</cp:lastModifiedBy>
  <cp:revision>428</cp:revision>
  <cp:lastPrinted>2013-06-02T13:39:08Z</cp:lastPrinted>
  <dcterms:created xsi:type="dcterms:W3CDTF">1998-07-17T15:08:45Z</dcterms:created>
  <dcterms:modified xsi:type="dcterms:W3CDTF">2013-07-02T06:52:50Z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xMathsPreamble">
    <vt:lpwstr>\usepackage{amsmath}
\usepackage{amssymb}
\usepackage[usenames]{color}
\usepackage{stmaryrd} % llbracket
% Uncomment these lines for colored equations
% \definecolor{fgcolor}{RGB}{0,0,255}
% \definecolor{bgcolor}{RGB}{255,255,255}
% \pagecolor{bgcolor}\c</vt:lpwstr>
  </property>
</Properties>
</file>