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2.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3.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4.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notesSlides/notesSlide5.xml" ContentType="application/vnd.openxmlformats-officedocument.presentationml.notesSlide+xml"/>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notesSlides/notesSlide6.xml" ContentType="application/vnd.openxmlformats-officedocument.presentationml.notesSlide+xml"/>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notesSlides/notesSlide7.xml" ContentType="application/vnd.openxmlformats-officedocument.presentationml.notesSlide+xml"/>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notesSlides/notesSlide10.xml" ContentType="application/vnd.openxmlformats-officedocument.presentationml.notesSlide+xml"/>
  <Override PartName="/ppt/embeddings/oleObject63.bin" ContentType="application/vnd.openxmlformats-officedocument.oleObject"/>
  <Override PartName="/ppt/embeddings/oleObject64.bin" ContentType="application/vnd.openxmlformats-officedocument.oleObject"/>
  <Override PartName="/ppt/notesSlides/notesSlide11.xml" ContentType="application/vnd.openxmlformats-officedocument.presentationml.notesSlide+xml"/>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notesSlides/notesSlide12.xml" ContentType="application/vnd.openxmlformats-officedocument.presentationml.notesSlide+xml"/>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notesSlides/notesSlide13.xml" ContentType="application/vnd.openxmlformats-officedocument.presentationml.notesSlide+xml"/>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notesSlides/notesSlide14.xml" ContentType="application/vnd.openxmlformats-officedocument.presentationml.notesSlide+xml"/>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notesSlides/notesSlide15.xml" ContentType="application/vnd.openxmlformats-officedocument.presentationml.notesSlide+xml"/>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50" r:id="rId1"/>
    <p:sldMasterId id="2147483862" r:id="rId2"/>
    <p:sldMasterId id="2147483663" r:id="rId3"/>
  </p:sldMasterIdLst>
  <p:notesMasterIdLst>
    <p:notesMasterId r:id="rId34"/>
  </p:notesMasterIdLst>
  <p:sldIdLst>
    <p:sldId id="391" r:id="rId4"/>
    <p:sldId id="423" r:id="rId5"/>
    <p:sldId id="464" r:id="rId6"/>
    <p:sldId id="465" r:id="rId7"/>
    <p:sldId id="466" r:id="rId8"/>
    <p:sldId id="483" r:id="rId9"/>
    <p:sldId id="479" r:id="rId10"/>
    <p:sldId id="480" r:id="rId11"/>
    <p:sldId id="482" r:id="rId12"/>
    <p:sldId id="478" r:id="rId13"/>
    <p:sldId id="484" r:id="rId14"/>
    <p:sldId id="491" r:id="rId15"/>
    <p:sldId id="437" r:id="rId16"/>
    <p:sldId id="452" r:id="rId17"/>
    <p:sldId id="486" r:id="rId18"/>
    <p:sldId id="488" r:id="rId19"/>
    <p:sldId id="487" r:id="rId20"/>
    <p:sldId id="472" r:id="rId21"/>
    <p:sldId id="489" r:id="rId22"/>
    <p:sldId id="457" r:id="rId23"/>
    <p:sldId id="469" r:id="rId24"/>
    <p:sldId id="471" r:id="rId25"/>
    <p:sldId id="453" r:id="rId26"/>
    <p:sldId id="455" r:id="rId27"/>
    <p:sldId id="459" r:id="rId28"/>
    <p:sldId id="473" r:id="rId29"/>
    <p:sldId id="474" r:id="rId30"/>
    <p:sldId id="477" r:id="rId31"/>
    <p:sldId id="475" r:id="rId32"/>
    <p:sldId id="485" r:id="rId33"/>
  </p:sldIdLst>
  <p:sldSz cx="9144000" cy="6858000" type="screen4x3"/>
  <p:notesSz cx="6858000" cy="9144000"/>
  <p:defaultTextStyle>
    <a:defPPr>
      <a:defRPr lang="en-US"/>
    </a:defPPr>
    <a:lvl1pPr algn="l" rtl="0" fontAlgn="base">
      <a:spcBef>
        <a:spcPct val="0"/>
      </a:spcBef>
      <a:spcAft>
        <a:spcPct val="0"/>
      </a:spcAft>
      <a:defRPr sz="1200" kern="1200">
        <a:solidFill>
          <a:srgbClr val="000000"/>
        </a:solidFill>
        <a:latin typeface="Arial" pitchFamily="34" charset="0"/>
        <a:ea typeface="ヒラギノ角ゴ ProN W3" pitchFamily="-84" charset="-128"/>
        <a:cs typeface="+mn-cs"/>
        <a:sym typeface="Arial" pitchFamily="34" charset="0"/>
      </a:defRPr>
    </a:lvl1pPr>
    <a:lvl2pPr marL="457200" algn="l" rtl="0" fontAlgn="base">
      <a:spcBef>
        <a:spcPct val="0"/>
      </a:spcBef>
      <a:spcAft>
        <a:spcPct val="0"/>
      </a:spcAft>
      <a:defRPr sz="1200" kern="1200">
        <a:solidFill>
          <a:srgbClr val="000000"/>
        </a:solidFill>
        <a:latin typeface="Arial" pitchFamily="34" charset="0"/>
        <a:ea typeface="ヒラギノ角ゴ ProN W3" pitchFamily="-84" charset="-128"/>
        <a:cs typeface="+mn-cs"/>
        <a:sym typeface="Arial" pitchFamily="34" charset="0"/>
      </a:defRPr>
    </a:lvl2pPr>
    <a:lvl3pPr marL="914400" algn="l" rtl="0" fontAlgn="base">
      <a:spcBef>
        <a:spcPct val="0"/>
      </a:spcBef>
      <a:spcAft>
        <a:spcPct val="0"/>
      </a:spcAft>
      <a:defRPr sz="1200" kern="1200">
        <a:solidFill>
          <a:srgbClr val="000000"/>
        </a:solidFill>
        <a:latin typeface="Arial" pitchFamily="34" charset="0"/>
        <a:ea typeface="ヒラギノ角ゴ ProN W3" pitchFamily="-84" charset="-128"/>
        <a:cs typeface="+mn-cs"/>
        <a:sym typeface="Arial" pitchFamily="34" charset="0"/>
      </a:defRPr>
    </a:lvl3pPr>
    <a:lvl4pPr marL="1371600" algn="l" rtl="0" fontAlgn="base">
      <a:spcBef>
        <a:spcPct val="0"/>
      </a:spcBef>
      <a:spcAft>
        <a:spcPct val="0"/>
      </a:spcAft>
      <a:defRPr sz="1200" kern="1200">
        <a:solidFill>
          <a:srgbClr val="000000"/>
        </a:solidFill>
        <a:latin typeface="Arial" pitchFamily="34" charset="0"/>
        <a:ea typeface="ヒラギノ角ゴ ProN W3" pitchFamily="-84" charset="-128"/>
        <a:cs typeface="+mn-cs"/>
        <a:sym typeface="Arial" pitchFamily="34" charset="0"/>
      </a:defRPr>
    </a:lvl4pPr>
    <a:lvl5pPr marL="1828800" algn="l" rtl="0" fontAlgn="base">
      <a:spcBef>
        <a:spcPct val="0"/>
      </a:spcBef>
      <a:spcAft>
        <a:spcPct val="0"/>
      </a:spcAft>
      <a:defRPr sz="1200" kern="1200">
        <a:solidFill>
          <a:srgbClr val="000000"/>
        </a:solidFill>
        <a:latin typeface="Arial" pitchFamily="34" charset="0"/>
        <a:ea typeface="ヒラギノ角ゴ ProN W3" pitchFamily="-84" charset="-128"/>
        <a:cs typeface="+mn-cs"/>
        <a:sym typeface="Arial" pitchFamily="34" charset="0"/>
      </a:defRPr>
    </a:lvl5pPr>
    <a:lvl6pPr marL="2286000" algn="l" defTabSz="914400" rtl="0" eaLnBrk="1" latinLnBrk="0" hangingPunct="1">
      <a:defRPr sz="1200" kern="1200">
        <a:solidFill>
          <a:srgbClr val="000000"/>
        </a:solidFill>
        <a:latin typeface="Arial" pitchFamily="34" charset="0"/>
        <a:ea typeface="ヒラギノ角ゴ ProN W3" pitchFamily="-84" charset="-128"/>
        <a:cs typeface="+mn-cs"/>
        <a:sym typeface="Arial" pitchFamily="34" charset="0"/>
      </a:defRPr>
    </a:lvl6pPr>
    <a:lvl7pPr marL="2743200" algn="l" defTabSz="914400" rtl="0" eaLnBrk="1" latinLnBrk="0" hangingPunct="1">
      <a:defRPr sz="1200" kern="1200">
        <a:solidFill>
          <a:srgbClr val="000000"/>
        </a:solidFill>
        <a:latin typeface="Arial" pitchFamily="34" charset="0"/>
        <a:ea typeface="ヒラギノ角ゴ ProN W3" pitchFamily="-84" charset="-128"/>
        <a:cs typeface="+mn-cs"/>
        <a:sym typeface="Arial" pitchFamily="34" charset="0"/>
      </a:defRPr>
    </a:lvl7pPr>
    <a:lvl8pPr marL="3200400" algn="l" defTabSz="914400" rtl="0" eaLnBrk="1" latinLnBrk="0" hangingPunct="1">
      <a:defRPr sz="1200" kern="1200">
        <a:solidFill>
          <a:srgbClr val="000000"/>
        </a:solidFill>
        <a:latin typeface="Arial" pitchFamily="34" charset="0"/>
        <a:ea typeface="ヒラギノ角ゴ ProN W3" pitchFamily="-84" charset="-128"/>
        <a:cs typeface="+mn-cs"/>
        <a:sym typeface="Arial" pitchFamily="34" charset="0"/>
      </a:defRPr>
    </a:lvl8pPr>
    <a:lvl9pPr marL="3657600" algn="l" defTabSz="914400" rtl="0" eaLnBrk="1" latinLnBrk="0" hangingPunct="1">
      <a:defRPr sz="1200" kern="1200">
        <a:solidFill>
          <a:srgbClr val="000000"/>
        </a:solidFill>
        <a:latin typeface="Arial" pitchFamily="34" charset="0"/>
        <a:ea typeface="ヒラギノ角ゴ ProN W3" pitchFamily="-84" charset="-128"/>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0" autoAdjust="0"/>
  </p:normalViewPr>
  <p:slideViewPr>
    <p:cSldViewPr>
      <p:cViewPr>
        <p:scale>
          <a:sx n="75" d="100"/>
          <a:sy n="75" d="100"/>
        </p:scale>
        <p:origin x="-2136" y="-5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5" Type="http://schemas.openxmlformats.org/officeDocument/2006/relationships/image" Target="../media/image15.wmf"/><Relationship Id="rId6" Type="http://schemas.openxmlformats.org/officeDocument/2006/relationships/image" Target="../media/image16.wmf"/><Relationship Id="rId7" Type="http://schemas.openxmlformats.org/officeDocument/2006/relationships/image" Target="../media/image17.wmf"/><Relationship Id="rId8" Type="http://schemas.openxmlformats.org/officeDocument/2006/relationships/image" Target="../media/image18.wmf"/><Relationship Id="rId9" Type="http://schemas.openxmlformats.org/officeDocument/2006/relationships/image" Target="../media/image19.wmf"/><Relationship Id="rId10" Type="http://schemas.openxmlformats.org/officeDocument/2006/relationships/image" Target="../media/image20.wmf"/><Relationship Id="rId1" Type="http://schemas.openxmlformats.org/officeDocument/2006/relationships/image" Target="../media/image11.wmf"/><Relationship Id="rId2"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2.wmf"/><Relationship Id="rId2" Type="http://schemas.openxmlformats.org/officeDocument/2006/relationships/image" Target="../media/image8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7.wmf"/><Relationship Id="rId4" Type="http://schemas.openxmlformats.org/officeDocument/2006/relationships/image" Target="../media/image88.wmf"/><Relationship Id="rId5" Type="http://schemas.openxmlformats.org/officeDocument/2006/relationships/image" Target="../media/image89.wmf"/><Relationship Id="rId1" Type="http://schemas.openxmlformats.org/officeDocument/2006/relationships/image" Target="../media/image85.wmf"/><Relationship Id="rId2" Type="http://schemas.openxmlformats.org/officeDocument/2006/relationships/image" Target="../media/image8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3.wmf"/><Relationship Id="rId4" Type="http://schemas.openxmlformats.org/officeDocument/2006/relationships/image" Target="../media/image94.wmf"/><Relationship Id="rId5" Type="http://schemas.openxmlformats.org/officeDocument/2006/relationships/image" Target="../media/image95.wmf"/><Relationship Id="rId6" Type="http://schemas.openxmlformats.org/officeDocument/2006/relationships/image" Target="../media/image96.wmf"/><Relationship Id="rId7" Type="http://schemas.openxmlformats.org/officeDocument/2006/relationships/image" Target="../media/image97.wmf"/><Relationship Id="rId8" Type="http://schemas.openxmlformats.org/officeDocument/2006/relationships/image" Target="../media/image98.wmf"/><Relationship Id="rId1" Type="http://schemas.openxmlformats.org/officeDocument/2006/relationships/image" Target="../media/image91.wmf"/><Relationship Id="rId2" Type="http://schemas.openxmlformats.org/officeDocument/2006/relationships/image" Target="../media/image9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0.wmf"/><Relationship Id="rId2" Type="http://schemas.openxmlformats.org/officeDocument/2006/relationships/image" Target="../media/image101.wmf"/><Relationship Id="rId3" Type="http://schemas.openxmlformats.org/officeDocument/2006/relationships/image" Target="../media/image10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5.wmf"/><Relationship Id="rId4" Type="http://schemas.openxmlformats.org/officeDocument/2006/relationships/image" Target="../media/image106.wmf"/><Relationship Id="rId1" Type="http://schemas.openxmlformats.org/officeDocument/2006/relationships/image" Target="../media/image103.wmf"/><Relationship Id="rId2" Type="http://schemas.openxmlformats.org/officeDocument/2006/relationships/image" Target="../media/image10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2.wmf"/><Relationship Id="rId4" Type="http://schemas.openxmlformats.org/officeDocument/2006/relationships/image" Target="../media/image113.wmf"/><Relationship Id="rId1" Type="http://schemas.openxmlformats.org/officeDocument/2006/relationships/image" Target="../media/image110.wmf"/><Relationship Id="rId2" Type="http://schemas.openxmlformats.org/officeDocument/2006/relationships/image" Target="../media/image11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8.wmf"/><Relationship Id="rId2" Type="http://schemas.openxmlformats.org/officeDocument/2006/relationships/image" Target="../media/image119.wmf"/><Relationship Id="rId3" Type="http://schemas.openxmlformats.org/officeDocument/2006/relationships/image" Target="../media/image12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5.wmf"/><Relationship Id="rId2" Type="http://schemas.openxmlformats.org/officeDocument/2006/relationships/image" Target="../media/image12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27.wmf"/><Relationship Id="rId7" Type="http://schemas.openxmlformats.org/officeDocument/2006/relationships/image" Target="../media/image28.wmf"/><Relationship Id="rId8" Type="http://schemas.openxmlformats.org/officeDocument/2006/relationships/image" Target="../media/image29.wmf"/><Relationship Id="rId9" Type="http://schemas.openxmlformats.org/officeDocument/2006/relationships/image" Target="../media/image30.wmf"/><Relationship Id="rId10" Type="http://schemas.openxmlformats.org/officeDocument/2006/relationships/image" Target="../media/image31.wmf"/><Relationship Id="rId1" Type="http://schemas.openxmlformats.org/officeDocument/2006/relationships/image" Target="../media/image22.wmf"/><Relationship Id="rId2"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36.wmf"/><Relationship Id="rId5" Type="http://schemas.openxmlformats.org/officeDocument/2006/relationships/image" Target="../media/image37.wmf"/><Relationship Id="rId6" Type="http://schemas.openxmlformats.org/officeDocument/2006/relationships/image" Target="../media/image38.wmf"/><Relationship Id="rId7" Type="http://schemas.openxmlformats.org/officeDocument/2006/relationships/image" Target="../media/image39.wmf"/><Relationship Id="rId8" Type="http://schemas.openxmlformats.org/officeDocument/2006/relationships/image" Target="../media/image40.wmf"/><Relationship Id="rId9" Type="http://schemas.openxmlformats.org/officeDocument/2006/relationships/image" Target="../media/image41.wmf"/><Relationship Id="rId10" Type="http://schemas.openxmlformats.org/officeDocument/2006/relationships/image" Target="../media/image42.wmf"/><Relationship Id="rId11" Type="http://schemas.openxmlformats.org/officeDocument/2006/relationships/image" Target="../media/image43.wmf"/><Relationship Id="rId1" Type="http://schemas.openxmlformats.org/officeDocument/2006/relationships/image" Target="../media/image33.wmf"/><Relationship Id="rId2"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wmf"/><Relationship Id="rId6" Type="http://schemas.openxmlformats.org/officeDocument/2006/relationships/image" Target="../media/image50.wmf"/><Relationship Id="rId1" Type="http://schemas.openxmlformats.org/officeDocument/2006/relationships/image" Target="../media/image45.wmf"/><Relationship Id="rId2"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6.wmf"/><Relationship Id="rId4" Type="http://schemas.openxmlformats.org/officeDocument/2006/relationships/image" Target="../media/image57.wmf"/><Relationship Id="rId5" Type="http://schemas.openxmlformats.org/officeDocument/2006/relationships/image" Target="../media/image58.wmf"/><Relationship Id="rId6" Type="http://schemas.openxmlformats.org/officeDocument/2006/relationships/image" Target="../media/image59.wmf"/><Relationship Id="rId7" Type="http://schemas.openxmlformats.org/officeDocument/2006/relationships/image" Target="../media/image60.wmf"/><Relationship Id="rId8" Type="http://schemas.openxmlformats.org/officeDocument/2006/relationships/image" Target="../media/image61.wmf"/><Relationship Id="rId1" Type="http://schemas.openxmlformats.org/officeDocument/2006/relationships/image" Target="../media/image54.wmf"/><Relationship Id="rId2"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66.wmf"/><Relationship Id="rId1" Type="http://schemas.openxmlformats.org/officeDocument/2006/relationships/image" Target="../media/image63.wmf"/><Relationship Id="rId2" Type="http://schemas.openxmlformats.org/officeDocument/2006/relationships/image" Target="../media/image6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1.wmf"/><Relationship Id="rId4" Type="http://schemas.openxmlformats.org/officeDocument/2006/relationships/image" Target="../media/image72.wmf"/><Relationship Id="rId5" Type="http://schemas.openxmlformats.org/officeDocument/2006/relationships/image" Target="../media/image73.wmf"/><Relationship Id="rId6" Type="http://schemas.openxmlformats.org/officeDocument/2006/relationships/image" Target="../media/image74.wmf"/><Relationship Id="rId1" Type="http://schemas.openxmlformats.org/officeDocument/2006/relationships/image" Target="../media/image69.wmf"/><Relationship Id="rId2" Type="http://schemas.openxmlformats.org/officeDocument/2006/relationships/image" Target="../media/image7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5.wmf"/><Relationship Id="rId2" Type="http://schemas.openxmlformats.org/officeDocument/2006/relationships/image" Target="../media/image73.wmf"/><Relationship Id="rId3"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0.wmf"/><Relationship Id="rId4" Type="http://schemas.openxmlformats.org/officeDocument/2006/relationships/image" Target="../media/image81.wmf"/><Relationship Id="rId1" Type="http://schemas.openxmlformats.org/officeDocument/2006/relationships/image" Target="../media/image78.wmf"/><Relationship Id="rId2" Type="http://schemas.openxmlformats.org/officeDocument/2006/relationships/image" Target="../media/image7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89"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3490"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29092695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zh-CN" sz="1200" dirty="0" smtClean="0">
                <a:solidFill>
                  <a:schemeClr val="tx1"/>
                </a:solidFill>
                <a:latin typeface="Calibri" pitchFamily="34" charset="0"/>
                <a:ea typeface="MS PGothic" pitchFamily="34" charset="-128"/>
                <a:sym typeface="Calibri Bold" pitchFamily="-84" charset="0"/>
              </a:rPr>
              <a:t>Kelvin solution is obtained by solving the </a:t>
            </a:r>
            <a:r>
              <a:rPr lang="en-US" altLang="zh-CN" sz="1200" dirty="0" err="1" smtClean="0">
                <a:solidFill>
                  <a:schemeClr val="tx1"/>
                </a:solidFill>
                <a:latin typeface="Calibri" pitchFamily="34" charset="0"/>
                <a:ea typeface="MS PGothic" pitchFamily="34" charset="-128"/>
                <a:sym typeface="Calibri Bold" pitchFamily="-84" charset="0"/>
              </a:rPr>
              <a:t>Naiver</a:t>
            </a:r>
            <a:r>
              <a:rPr lang="en-US" altLang="zh-CN" sz="1200" dirty="0" smtClean="0">
                <a:solidFill>
                  <a:schemeClr val="tx1"/>
                </a:solidFill>
                <a:latin typeface="Calibri" pitchFamily="34" charset="0"/>
                <a:ea typeface="MS PGothic" pitchFamily="34" charset="-128"/>
                <a:sym typeface="Calibri Bold" pitchFamily="-84" charset="0"/>
              </a:rPr>
              <a:t> equation in the infinite domain. applying the point force on the source point, the displacement and traction at any field point is the  fundamental solution of the kelvin problem</a:t>
            </a:r>
            <a:endParaRPr lang="en-US" altLang="zh-CN" sz="1200" dirty="0" smtClean="0">
              <a:solidFill>
                <a:schemeClr val="tx1"/>
              </a:solidFill>
              <a:latin typeface="Calibri" pitchFamily="34" charset="0"/>
              <a:ea typeface="MS PGothic" pitchFamily="34" charset="-128"/>
              <a:sym typeface="Calibri" pitchFamily="34" charset="0"/>
            </a:endParaRPr>
          </a:p>
          <a:p>
            <a:endParaRPr lang="en-US" dirty="0"/>
          </a:p>
        </p:txBody>
      </p:sp>
    </p:spTree>
    <p:extLst>
      <p:ext uri="{BB962C8B-B14F-4D97-AF65-F5344CB8AC3E}">
        <p14:creationId xmlns:p14="http://schemas.microsoft.com/office/powerpoint/2010/main" val="811780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We will face singular integration in BIE. The method to eliminate the singularity is to use the singularity subtraction method.</a:t>
            </a: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1)The integrand is expanded as a series with respect to intrinsic coordinate</a:t>
            </a: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2) The explicit singular part in the series is subtracted from the integrand, then remaining part is regular, an Gauss rule is applied for this</a:t>
            </a: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3) The subtracted explicit part will be add back and integrated analytically.</a:t>
            </a: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    </a:t>
            </a:r>
            <a:endParaRPr lang="en-US" altLang="zh-CN" sz="1200" dirty="0" smtClean="0">
              <a:solidFill>
                <a:schemeClr val="tx1"/>
              </a:solidFill>
              <a:latin typeface="Calibri" pitchFamily="34" charset="0"/>
              <a:ea typeface="MS PGothic" pitchFamily="34" charset="-128"/>
              <a:sym typeface="Calibri" pitchFamily="34" charset="0"/>
            </a:endParaRPr>
          </a:p>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To deal with the (hyper-)singular integration of kernel matrix in the element loop, we use SST. The basic idea of SST would be expand the kernel into series </a:t>
            </a:r>
            <a:r>
              <a:rPr lang="en-US" altLang="zh-CN" sz="1200" dirty="0" err="1" smtClean="0">
                <a:solidFill>
                  <a:schemeClr val="tx1"/>
                </a:solidFill>
                <a:latin typeface="Calibri" pitchFamily="34" charset="0"/>
                <a:ea typeface="MS PGothic" pitchFamily="34" charset="-128"/>
                <a:sym typeface="Calibri Bold" pitchFamily="-84" charset="0"/>
              </a:rPr>
              <a:t>w.r.t</a:t>
            </a:r>
            <a:r>
              <a:rPr lang="en-US" altLang="zh-CN" sz="1200" dirty="0" smtClean="0">
                <a:solidFill>
                  <a:schemeClr val="tx1"/>
                </a:solidFill>
                <a:latin typeface="Calibri" pitchFamily="34" charset="0"/>
                <a:ea typeface="MS PGothic" pitchFamily="34" charset="-128"/>
                <a:sym typeface="Calibri Bold" pitchFamily="-84" charset="0"/>
              </a:rPr>
              <a:t>. intrinsic coordinates (such as the polar coordinates in surface element for 3D case). The explicitly represented singular term by intrinsic coordinate \rho is subtracted in the integrand. And will be added back through a semi-analytical way.</a:t>
            </a:r>
          </a:p>
          <a:p>
            <a:pPr>
              <a:spcBef>
                <a:spcPts val="200"/>
              </a:spcBef>
            </a:pPr>
            <a:endParaRPr lang="en-US" altLang="zh-CN" sz="1200" dirty="0" smtClean="0">
              <a:solidFill>
                <a:schemeClr val="tx1"/>
              </a:solidFill>
              <a:latin typeface="Calibri" pitchFamily="34" charset="0"/>
              <a:ea typeface="MS PGothic" pitchFamily="34" charset="-128"/>
              <a:sym typeface="Calibri Bold" pitchFamily="-84" charset="0"/>
            </a:endParaRPr>
          </a:p>
          <a:p>
            <a:endParaRPr lang="en-US" dirty="0"/>
          </a:p>
        </p:txBody>
      </p:sp>
    </p:spTree>
    <p:extLst>
      <p:ext uri="{BB962C8B-B14F-4D97-AF65-F5344CB8AC3E}">
        <p14:creationId xmlns:p14="http://schemas.microsoft.com/office/powerpoint/2010/main" val="4020607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altLang="zh-CN" sz="1200" u="sng" dirty="0" smtClean="0">
                <a:solidFill>
                  <a:srgbClr val="FF0000"/>
                </a:solidFill>
                <a:latin typeface="Calibri" pitchFamily="34" charset="0"/>
                <a:ea typeface="MS PGothic" pitchFamily="34" charset="-128"/>
                <a:sym typeface="Calibri Bold" pitchFamily="-84" charset="0"/>
              </a:rPr>
              <a:t>\lambda reflects the element aspect ratio</a:t>
            </a:r>
          </a:p>
          <a:p>
            <a:pPr>
              <a:spcBef>
                <a:spcPts val="200"/>
              </a:spcBef>
            </a:pPr>
            <a:r>
              <a:rPr lang="en-US" altLang="zh-CN" sz="1200" u="sng" dirty="0" smtClean="0">
                <a:solidFill>
                  <a:srgbClr val="FF0000"/>
                </a:solidFill>
                <a:latin typeface="Calibri" pitchFamily="34" charset="0"/>
                <a:ea typeface="MS PGothic" pitchFamily="34" charset="-128"/>
                <a:sym typeface="Calibri Bold" pitchFamily="-84" charset="0"/>
              </a:rPr>
              <a:t>\psi reflects the element distorted angle</a:t>
            </a:r>
          </a:p>
          <a:p>
            <a:pPr>
              <a:spcBef>
                <a:spcPts val="200"/>
              </a:spcBef>
            </a:pPr>
            <a:r>
              <a:rPr lang="en-US" altLang="zh-CN" sz="1200" u="sng" dirty="0" smtClean="0">
                <a:solidFill>
                  <a:srgbClr val="FF0000"/>
                </a:solidFill>
                <a:latin typeface="Calibri" pitchFamily="34" charset="0"/>
                <a:ea typeface="MS PGothic" pitchFamily="34" charset="-128"/>
                <a:sym typeface="Calibri Bold" pitchFamily="-84" charset="0"/>
              </a:rPr>
              <a:t>These two </a:t>
            </a:r>
            <a:r>
              <a:rPr lang="en-US" altLang="zh-CN" sz="1200" u="sng" dirty="0" err="1" smtClean="0">
                <a:solidFill>
                  <a:srgbClr val="FF0000"/>
                </a:solidFill>
                <a:latin typeface="Calibri" pitchFamily="34" charset="0"/>
                <a:ea typeface="MS PGothic" pitchFamily="34" charset="-128"/>
                <a:sym typeface="Calibri Bold" pitchFamily="-84" charset="0"/>
              </a:rPr>
              <a:t>coeffs</a:t>
            </a:r>
            <a:r>
              <a:rPr lang="en-US" altLang="zh-CN" sz="1200" u="sng" dirty="0" smtClean="0">
                <a:solidFill>
                  <a:srgbClr val="FF0000"/>
                </a:solidFill>
                <a:latin typeface="Calibri" pitchFamily="34" charset="0"/>
                <a:ea typeface="MS PGothic" pitchFamily="34" charset="-128"/>
                <a:sym typeface="Calibri Bold" pitchFamily="-84" charset="0"/>
              </a:rPr>
              <a:t> are computed from basis vectors at source point </a:t>
            </a:r>
          </a:p>
          <a:p>
            <a:pPr>
              <a:spcBef>
                <a:spcPts val="200"/>
              </a:spcBef>
            </a:pPr>
            <a:endParaRPr lang="en-US" altLang="zh-CN" sz="1200" dirty="0" smtClean="0">
              <a:solidFill>
                <a:schemeClr val="tx1"/>
              </a:solidFill>
              <a:latin typeface="Calibri" pitchFamily="34" charset="0"/>
              <a:ea typeface="MS PGothic" pitchFamily="34" charset="-128"/>
              <a:sym typeface="Calibri Bold" pitchFamily="-84"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altLang="zh-CN" sz="1200" dirty="0" smtClean="0">
                <a:solidFill>
                  <a:schemeClr val="tx1"/>
                </a:solidFill>
                <a:latin typeface="Calibri" pitchFamily="34" charset="0"/>
                <a:ea typeface="MS PGothic" pitchFamily="34" charset="-128"/>
                <a:sym typeface="Calibri Bold" pitchFamily="-84" charset="0"/>
              </a:rPr>
              <a:t>in conventional SST in 3D, the quadrature in annular direction    turns out to be sensitive on element topology due to: </a:t>
            </a:r>
          </a:p>
          <a:p>
            <a:endParaRPr lang="en-US" dirty="0" smtClean="0"/>
          </a:p>
          <a:p>
            <a:r>
              <a:rPr lang="en-US" altLang="zh-CN" sz="1200" dirty="0" smtClean="0">
                <a:solidFill>
                  <a:schemeClr val="tx1"/>
                </a:solidFill>
                <a:latin typeface="Calibri" pitchFamily="34" charset="0"/>
                <a:ea typeface="MS PGothic" pitchFamily="34" charset="-128"/>
                <a:sym typeface="Calibri Bold" pitchFamily="-84" charset="0"/>
              </a:rPr>
              <a:t> could be nearly singular when 1) the element is highly distorted; 2) the collocation point is close to element edge.</a:t>
            </a:r>
          </a:p>
          <a:p>
            <a:endParaRPr lang="en-US" sz="1200" dirty="0" smtClean="0">
              <a:solidFill>
                <a:schemeClr val="tx1"/>
              </a:solidFill>
              <a:latin typeface="Calibri" pitchFamily="34" charset="0"/>
              <a:ea typeface="MS PGothic" pitchFamily="34" charset="-128"/>
              <a:sym typeface="Calibri Bold" pitchFamily="-84"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altLang="zh-CN" sz="1200" dirty="0" smtClean="0">
                <a:solidFill>
                  <a:schemeClr val="tx1"/>
                </a:solidFill>
                <a:latin typeface="Calibri" pitchFamily="34" charset="0"/>
                <a:ea typeface="MS PGothic" pitchFamily="34" charset="-128"/>
                <a:sym typeface="Calibri Bold" pitchFamily="-84" charset="0"/>
              </a:rPr>
              <a:t>We propose a transformation </a:t>
            </a:r>
            <a:r>
              <a:rPr lang="en-US" altLang="zh-CN" sz="1200" b="1" i="1" dirty="0" smtClean="0">
                <a:solidFill>
                  <a:schemeClr val="tx1"/>
                </a:solidFill>
                <a:latin typeface="Calibri" pitchFamily="34" charset="0"/>
                <a:ea typeface="MS PGothic" pitchFamily="34" charset="-128"/>
                <a:sym typeface="Calibri Bold" pitchFamily="-84" charset="0"/>
              </a:rPr>
              <a:t>T</a:t>
            </a:r>
            <a:r>
              <a:rPr lang="en-US" altLang="zh-CN" sz="1200" dirty="0" smtClean="0">
                <a:solidFill>
                  <a:schemeClr val="tx1"/>
                </a:solidFill>
                <a:latin typeface="Calibri" pitchFamily="34" charset="0"/>
                <a:ea typeface="MS PGothic" pitchFamily="34" charset="-128"/>
                <a:sym typeface="Calibri Bold" pitchFamily="-84" charset="0"/>
              </a:rPr>
              <a:t> on the parent space that is used to perform SST, to a conformal space. This new space has orthonormal basis vectors. The benefits is to alleviate the near singularity  in </a:t>
            </a:r>
            <a:r>
              <a:rPr lang="en-US" altLang="zh-CN" sz="1200" dirty="0" err="1" smtClean="0">
                <a:solidFill>
                  <a:schemeClr val="tx1"/>
                </a:solidFill>
                <a:latin typeface="Calibri" pitchFamily="34" charset="0"/>
                <a:ea typeface="MS PGothic" pitchFamily="34" charset="-128"/>
                <a:sym typeface="Calibri Bold" pitchFamily="-84" charset="0"/>
              </a:rPr>
              <a:t>F_i</a:t>
            </a:r>
            <a:r>
              <a:rPr lang="en-US" altLang="zh-CN" sz="1200" dirty="0" smtClean="0">
                <a:solidFill>
                  <a:schemeClr val="tx1"/>
                </a:solidFill>
                <a:latin typeface="Calibri" pitchFamily="34" charset="0"/>
                <a:ea typeface="MS PGothic" pitchFamily="34" charset="-128"/>
                <a:sym typeface="Calibri Bold" pitchFamily="-84" charset="0"/>
              </a:rPr>
              <a:t>(\theta)</a:t>
            </a:r>
          </a:p>
          <a:p>
            <a:endParaRPr lang="en-US" dirty="0" smtClean="0"/>
          </a:p>
          <a:p>
            <a:endParaRPr lang="en-US" dirty="0"/>
          </a:p>
        </p:txBody>
      </p:sp>
    </p:spTree>
    <p:extLst>
      <p:ext uri="{BB962C8B-B14F-4D97-AF65-F5344CB8AC3E}">
        <p14:creationId xmlns:p14="http://schemas.microsoft.com/office/powerpoint/2010/main" val="3635564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if $\lambda$ (reflecting the element aspect ratio) and $\text{</a:t>
            </a:r>
            <a:r>
              <a:rPr lang="en-US" altLang="zh-CN" sz="1200" dirty="0" err="1" smtClean="0">
                <a:solidFill>
                  <a:schemeClr val="tx1"/>
                </a:solidFill>
                <a:latin typeface="Calibri" pitchFamily="34" charset="0"/>
                <a:ea typeface="MS PGothic" pitchFamily="34" charset="-128"/>
                <a:sym typeface="Calibri Bold" pitchFamily="-84" charset="0"/>
              </a:rPr>
              <a:t>cos</a:t>
            </a:r>
            <a:r>
              <a:rPr lang="en-US" altLang="zh-CN" sz="1200" dirty="0" smtClean="0">
                <a:solidFill>
                  <a:schemeClr val="tx1"/>
                </a:solidFill>
                <a:latin typeface="Calibri" pitchFamily="34" charset="0"/>
                <a:ea typeface="MS PGothic" pitchFamily="34" charset="-128"/>
                <a:sym typeface="Calibri Bold" pitchFamily="-84" charset="0"/>
              </a:rPr>
              <a:t>}\psi$ (reflecting the element distortion) deviate from 1, the conformal element will be skewed. This will result in sub-triangles with $\bar\theta$ approaching $\pm\pi/2$ if the field point is close to the edges of the sub-triangles. Thus $\hat\rho(\theta)=h/\text{</a:t>
            </a:r>
            <a:r>
              <a:rPr lang="en-US" altLang="zh-CN" sz="1200" dirty="0" err="1" smtClean="0">
                <a:solidFill>
                  <a:schemeClr val="tx1"/>
                </a:solidFill>
                <a:latin typeface="Calibri" pitchFamily="34" charset="0"/>
                <a:ea typeface="MS PGothic" pitchFamily="34" charset="-128"/>
                <a:sym typeface="Calibri Bold" pitchFamily="-84" charset="0"/>
              </a:rPr>
              <a:t>cos</a:t>
            </a:r>
            <a:r>
              <a:rPr lang="en-US" altLang="zh-CN" sz="1200" dirty="0" smtClean="0">
                <a:solidFill>
                  <a:schemeClr val="tx1"/>
                </a:solidFill>
                <a:latin typeface="Calibri" pitchFamily="34" charset="0"/>
                <a:ea typeface="MS PGothic" pitchFamily="34" charset="-128"/>
                <a:sym typeface="Calibri Bold" pitchFamily="-84" charset="0"/>
              </a:rPr>
              <a:t>}\bar\theta$ is not calculated accurately. </a:t>
            </a: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We use Sigmoidal transformation to alleviate the near singularity in \hat{rho}</a:t>
            </a:r>
            <a:endParaRPr lang="en-US" altLang="zh-CN" sz="1200" dirty="0" smtClean="0">
              <a:solidFill>
                <a:schemeClr val="tx1"/>
              </a:solidFill>
              <a:latin typeface="Calibri" pitchFamily="34" charset="0"/>
              <a:ea typeface="MS PGothic" pitchFamily="34" charset="-128"/>
              <a:sym typeface="Calibri" pitchFamily="34" charset="0"/>
            </a:endParaRPr>
          </a:p>
          <a:p>
            <a:pPr>
              <a:spcBef>
                <a:spcPts val="200"/>
              </a:spcBef>
            </a:pPr>
            <a:endParaRPr lang="en-US" altLang="zh-CN" sz="1200" dirty="0" smtClean="0">
              <a:solidFill>
                <a:schemeClr val="tx1"/>
              </a:solidFill>
              <a:latin typeface="Calibri" pitchFamily="34" charset="0"/>
              <a:ea typeface="MS PGothic" pitchFamily="34" charset="-128"/>
              <a:sym typeface="Calibri Bold" pitchFamily="-84" charset="0"/>
            </a:endParaRPr>
          </a:p>
          <a:p>
            <a:pPr>
              <a:spcBef>
                <a:spcPts val="200"/>
              </a:spcBef>
            </a:pPr>
            <a:endParaRPr lang="en-US" altLang="zh-CN" sz="1200" dirty="0" smtClean="0">
              <a:solidFill>
                <a:schemeClr val="tx1"/>
              </a:solidFill>
              <a:latin typeface="Calibri" pitchFamily="34" charset="0"/>
              <a:ea typeface="MS PGothic" pitchFamily="34" charset="-128"/>
              <a:sym typeface="Calibri Bold" pitchFamily="-84" charset="0"/>
            </a:endParaRPr>
          </a:p>
          <a:p>
            <a:endParaRPr lang="en-US" dirty="0"/>
          </a:p>
        </p:txBody>
      </p:sp>
    </p:spTree>
    <p:extLst>
      <p:ext uri="{BB962C8B-B14F-4D97-AF65-F5344CB8AC3E}">
        <p14:creationId xmlns:p14="http://schemas.microsoft.com/office/powerpoint/2010/main" val="261015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Combine with Paris law to calculate the crack advances in fatigue crack growth, we present an algorithm to form new crack increment faces. The procedure is:</a:t>
            </a:r>
          </a:p>
          <a:p>
            <a:pPr marL="457200" indent="-457200">
              <a:spcBef>
                <a:spcPts val="200"/>
              </a:spcBef>
              <a:buAutoNum type="arabicParenR"/>
            </a:pPr>
            <a:r>
              <a:rPr lang="en-US" altLang="zh-CN" sz="1200" dirty="0" smtClean="0">
                <a:solidFill>
                  <a:schemeClr val="tx1"/>
                </a:solidFill>
                <a:latin typeface="Calibri" pitchFamily="34" charset="0"/>
                <a:ea typeface="MS PGothic" pitchFamily="34" charset="-128"/>
                <a:sym typeface="Calibri Bold" pitchFamily="-84" charset="0"/>
              </a:rPr>
              <a:t>Give a set of new positions of sample point on the crack front by Paris law</a:t>
            </a:r>
          </a:p>
          <a:p>
            <a:pPr marL="457200" indent="-457200">
              <a:spcBef>
                <a:spcPts val="200"/>
              </a:spcBef>
              <a:buAutoNum type="arabicParenR"/>
            </a:pPr>
            <a:r>
              <a:rPr lang="en-US" altLang="zh-CN" sz="1200" dirty="0" smtClean="0">
                <a:solidFill>
                  <a:schemeClr val="tx1"/>
                </a:solidFill>
                <a:latin typeface="Calibri" pitchFamily="34" charset="0"/>
                <a:ea typeface="MS PGothic" pitchFamily="34" charset="-128"/>
                <a:sym typeface="Calibri Bold" pitchFamily="-84" charset="0"/>
              </a:rPr>
              <a:t>Generate a new curve by moving the old crack front curve to pass through  the new positions of sample points (The algorithm as in slide)</a:t>
            </a:r>
          </a:p>
          <a:p>
            <a:pPr marL="457200" indent="-457200">
              <a:spcBef>
                <a:spcPts val="200"/>
              </a:spcBef>
              <a:buAutoNum type="arabicParenR"/>
            </a:pPr>
            <a:r>
              <a:rPr lang="en-US" altLang="zh-CN" sz="1200" dirty="0" smtClean="0">
                <a:solidFill>
                  <a:schemeClr val="tx1"/>
                </a:solidFill>
                <a:latin typeface="Calibri" pitchFamily="34" charset="0"/>
                <a:ea typeface="MS PGothic" pitchFamily="34" charset="-128"/>
                <a:sym typeface="Calibri Bold" pitchFamily="-84" charset="0"/>
              </a:rPr>
              <a:t>Form crack faces between old curve and new curve</a:t>
            </a:r>
          </a:p>
          <a:p>
            <a:pPr>
              <a:spcBef>
                <a:spcPts val="200"/>
              </a:spcBef>
            </a:pPr>
            <a:endParaRPr lang="en-US" altLang="zh-CN" sz="1200" dirty="0" smtClean="0">
              <a:solidFill>
                <a:schemeClr val="tx1"/>
              </a:solidFill>
              <a:latin typeface="Calibri" pitchFamily="34" charset="0"/>
              <a:ea typeface="MS PGothic" pitchFamily="34" charset="-128"/>
              <a:sym typeface="Calibri Bold" pitchFamily="-84" charset="0"/>
            </a:endParaRPr>
          </a:p>
          <a:p>
            <a:pPr>
              <a:spcBef>
                <a:spcPts val="200"/>
              </a:spcBef>
            </a:pPr>
            <a:endParaRPr lang="en-US" altLang="zh-CN" sz="1200" dirty="0" smtClean="0">
              <a:solidFill>
                <a:schemeClr val="tx1"/>
              </a:solidFill>
              <a:latin typeface="Calibri" pitchFamily="34" charset="0"/>
              <a:ea typeface="MS PGothic" pitchFamily="34" charset="-128"/>
              <a:sym typeface="Calibri Bold" pitchFamily="-84" charset="0"/>
            </a:endParaRPr>
          </a:p>
          <a:p>
            <a:endParaRPr lang="en-US" dirty="0"/>
          </a:p>
        </p:txBody>
      </p:sp>
    </p:spTree>
    <p:extLst>
      <p:ext uri="{BB962C8B-B14F-4D97-AF65-F5344CB8AC3E}">
        <p14:creationId xmlns:p14="http://schemas.microsoft.com/office/powerpoint/2010/main" val="1391911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Combine with Paris law to calculate the crack advances in fatigue crack growth, we present an algorithm to form new crack increment faces. The procedure is:</a:t>
            </a:r>
          </a:p>
          <a:p>
            <a:pPr marL="457200" indent="-457200">
              <a:spcBef>
                <a:spcPts val="200"/>
              </a:spcBef>
              <a:buAutoNum type="arabicParenR"/>
            </a:pPr>
            <a:r>
              <a:rPr lang="en-US" altLang="zh-CN" sz="1200" dirty="0" smtClean="0">
                <a:solidFill>
                  <a:schemeClr val="tx1"/>
                </a:solidFill>
                <a:latin typeface="Calibri" pitchFamily="34" charset="0"/>
                <a:ea typeface="MS PGothic" pitchFamily="34" charset="-128"/>
                <a:sym typeface="Calibri Bold" pitchFamily="-84" charset="0"/>
              </a:rPr>
              <a:t>Give a set of new positions of sample point on the crack front by Paris law</a:t>
            </a:r>
          </a:p>
          <a:p>
            <a:pPr marL="457200" indent="-457200">
              <a:spcBef>
                <a:spcPts val="200"/>
              </a:spcBef>
              <a:buAutoNum type="arabicParenR"/>
            </a:pPr>
            <a:r>
              <a:rPr lang="en-US" altLang="zh-CN" sz="1200" dirty="0" smtClean="0">
                <a:solidFill>
                  <a:schemeClr val="tx1"/>
                </a:solidFill>
                <a:latin typeface="Calibri" pitchFamily="34" charset="0"/>
                <a:ea typeface="MS PGothic" pitchFamily="34" charset="-128"/>
                <a:sym typeface="Calibri Bold" pitchFamily="-84" charset="0"/>
              </a:rPr>
              <a:t>Generate a new curve by moving the old crack front curve to pass through  the new positions of sample points (The algorithm as in slide)</a:t>
            </a:r>
          </a:p>
          <a:p>
            <a:pPr marL="457200" indent="-457200">
              <a:spcBef>
                <a:spcPts val="200"/>
              </a:spcBef>
              <a:buAutoNum type="arabicParenR"/>
            </a:pPr>
            <a:r>
              <a:rPr lang="en-US" altLang="zh-CN" sz="1200" dirty="0" smtClean="0">
                <a:solidFill>
                  <a:schemeClr val="tx1"/>
                </a:solidFill>
                <a:latin typeface="Calibri" pitchFamily="34" charset="0"/>
                <a:ea typeface="MS PGothic" pitchFamily="34" charset="-128"/>
                <a:sym typeface="Calibri Bold" pitchFamily="-84" charset="0"/>
              </a:rPr>
              <a:t>Form crack faces by lofting between old front and new front</a:t>
            </a:r>
          </a:p>
          <a:p>
            <a:pPr>
              <a:spcBef>
                <a:spcPts val="200"/>
              </a:spcBef>
            </a:pPr>
            <a:endParaRPr lang="en-US" altLang="zh-CN" sz="1200" dirty="0" smtClean="0">
              <a:solidFill>
                <a:schemeClr val="tx1"/>
              </a:solidFill>
              <a:latin typeface="Calibri" pitchFamily="34" charset="0"/>
              <a:ea typeface="MS PGothic" pitchFamily="34" charset="-128"/>
              <a:sym typeface="Calibri Bold" pitchFamily="-84" charset="0"/>
            </a:endParaRPr>
          </a:p>
          <a:p>
            <a:pPr>
              <a:spcBef>
                <a:spcPts val="200"/>
              </a:spcBef>
            </a:pPr>
            <a:endParaRPr lang="en-US" altLang="zh-CN" sz="1200" dirty="0" smtClean="0">
              <a:solidFill>
                <a:schemeClr val="tx1"/>
              </a:solidFill>
              <a:latin typeface="Calibri" pitchFamily="34" charset="0"/>
              <a:ea typeface="MS PGothic" pitchFamily="34" charset="-128"/>
              <a:sym typeface="Calibri Bold" pitchFamily="-84" charset="0"/>
            </a:endParaRPr>
          </a:p>
          <a:p>
            <a:endParaRPr lang="en-US" dirty="0"/>
          </a:p>
        </p:txBody>
      </p:sp>
    </p:spTree>
    <p:extLst>
      <p:ext uri="{BB962C8B-B14F-4D97-AF65-F5344CB8AC3E}">
        <p14:creationId xmlns:p14="http://schemas.microsoft.com/office/powerpoint/2010/main" val="964390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zh-CN" sz="1200" dirty="0" smtClean="0">
                <a:solidFill>
                  <a:schemeClr val="tx1"/>
                </a:solidFill>
                <a:latin typeface="Calibri" pitchFamily="34" charset="0"/>
                <a:ea typeface="MS PGothic" pitchFamily="34" charset="-128"/>
                <a:sym typeface="Calibri Bold" pitchFamily="-84" charset="0"/>
              </a:rPr>
              <a:t>The 3D result of penny crack shows the potential prospect of IGABEM: high accuracy, smoothness of SIF, which is very important to crack propagation</a:t>
            </a:r>
            <a:endParaRPr lang="en-US" altLang="zh-CN" sz="1200" dirty="0" smtClean="0">
              <a:solidFill>
                <a:schemeClr val="tx1"/>
              </a:solidFill>
              <a:latin typeface="Calibri" pitchFamily="34" charset="0"/>
              <a:ea typeface="MS PGothic" pitchFamily="34" charset="-128"/>
              <a:sym typeface="Calibri" pitchFamily="34" charset="0"/>
            </a:endParaRPr>
          </a:p>
          <a:p>
            <a:endParaRPr lang="en-US" dirty="0"/>
          </a:p>
        </p:txBody>
      </p:sp>
    </p:spTree>
    <p:extLst>
      <p:ext uri="{BB962C8B-B14F-4D97-AF65-F5344CB8AC3E}">
        <p14:creationId xmlns:p14="http://schemas.microsoft.com/office/powerpoint/2010/main" val="2295075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zh-CN" sz="1200" dirty="0" smtClean="0">
                <a:solidFill>
                  <a:schemeClr val="tx1"/>
                </a:solidFill>
                <a:latin typeface="Calibri" pitchFamily="34" charset="0"/>
                <a:ea typeface="MS PGothic" pitchFamily="34" charset="-128"/>
                <a:sym typeface="Calibri Bold" pitchFamily="-84" charset="0"/>
              </a:rPr>
              <a:t>For surface breaking cracks, discontinuity is introduced along the body boundary. Crack initiation and propagation is difficult due to highly smoothness in basis functions </a:t>
            </a:r>
            <a:endParaRPr lang="en-US" altLang="zh-CN" sz="1200" dirty="0" smtClean="0">
              <a:solidFill>
                <a:schemeClr val="tx1"/>
              </a:solidFill>
              <a:latin typeface="Calibri" pitchFamily="34" charset="0"/>
              <a:ea typeface="MS PGothic" pitchFamily="34" charset="-128"/>
              <a:sym typeface="Calibri" pitchFamily="34"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altLang="zh-CN" sz="1200" dirty="0" smtClean="0">
                <a:solidFill>
                  <a:schemeClr val="tx1"/>
                </a:solidFill>
                <a:latin typeface="Calibri" pitchFamily="34" charset="0"/>
                <a:ea typeface="MS PGothic" pitchFamily="34" charset="-128"/>
                <a:sym typeface="Calibri Bold" pitchFamily="-84" charset="0"/>
              </a:rPr>
              <a:t>Crack can be considered as trimming curve. Then the problem is converted into trimmed NURBS modeling</a:t>
            </a:r>
            <a:endParaRPr lang="en-US" altLang="zh-CN" sz="1200" dirty="0" smtClean="0">
              <a:solidFill>
                <a:schemeClr val="tx1"/>
              </a:solidFill>
              <a:latin typeface="Calibri" pitchFamily="34" charset="0"/>
              <a:ea typeface="MS PGothic" pitchFamily="34" charset="-128"/>
              <a:sym typeface="Calibri" pitchFamily="34" charset="0"/>
            </a:endParaRPr>
          </a:p>
          <a:p>
            <a:endParaRPr lang="en-US"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altLang="zh-CN" sz="1200" dirty="0" smtClean="0">
                <a:solidFill>
                  <a:schemeClr val="tx1"/>
                </a:solidFill>
                <a:latin typeface="Calibri" pitchFamily="34" charset="0"/>
                <a:ea typeface="MS PGothic" pitchFamily="34" charset="-128"/>
                <a:sym typeface="Calibri Bold" pitchFamily="-84" charset="0"/>
              </a:rPr>
              <a:t>Phantom node method is used to  approximate the discontinuous displacement field</a:t>
            </a:r>
            <a:endParaRPr lang="en-US" altLang="zh-CN" sz="1200" dirty="0" smtClean="0">
              <a:solidFill>
                <a:schemeClr val="tx1"/>
              </a:solidFill>
              <a:latin typeface="Calibri" pitchFamily="34" charset="0"/>
              <a:ea typeface="MS PGothic" pitchFamily="34" charset="-128"/>
              <a:sym typeface="Calibri" pitchFamily="34" charset="0"/>
            </a:endParaRPr>
          </a:p>
          <a:p>
            <a:endParaRPr lang="en-US" dirty="0"/>
          </a:p>
        </p:txBody>
      </p:sp>
    </p:spTree>
    <p:extLst>
      <p:ext uri="{BB962C8B-B14F-4D97-AF65-F5344CB8AC3E}">
        <p14:creationId xmlns:p14="http://schemas.microsoft.com/office/powerpoint/2010/main" val="344301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The </a:t>
            </a:r>
            <a:r>
              <a:rPr lang="en-US" altLang="zh-CN" sz="1200" dirty="0" err="1" smtClean="0">
                <a:solidFill>
                  <a:srgbClr val="FF0000"/>
                </a:solidFill>
                <a:latin typeface="Calibri" pitchFamily="34" charset="0"/>
                <a:ea typeface="MS PGothic" pitchFamily="34" charset="-128"/>
                <a:sym typeface="Calibri Bold" pitchFamily="-84" charset="0"/>
              </a:rPr>
              <a:t>somigliana</a:t>
            </a:r>
            <a:r>
              <a:rPr lang="en-US" altLang="zh-CN" sz="1200" dirty="0" smtClean="0">
                <a:solidFill>
                  <a:srgbClr val="FF0000"/>
                </a:solidFill>
                <a:latin typeface="Calibri" pitchFamily="34" charset="0"/>
                <a:ea typeface="MS PGothic" pitchFamily="34" charset="-128"/>
                <a:sym typeface="Calibri Bold" pitchFamily="-84" charset="0"/>
              </a:rPr>
              <a:t> identity </a:t>
            </a:r>
            <a:r>
              <a:rPr lang="en-US" altLang="zh-CN" sz="1200" dirty="0" smtClean="0">
                <a:solidFill>
                  <a:schemeClr val="tx1"/>
                </a:solidFill>
                <a:latin typeface="Calibri" pitchFamily="34" charset="0"/>
                <a:ea typeface="MS PGothic" pitchFamily="34" charset="-128"/>
                <a:sym typeface="Calibri Bold" pitchFamily="-84" charset="0"/>
              </a:rPr>
              <a:t>is used to obtain the interior displacement as long as the boundary quantities are known</a:t>
            </a:r>
          </a:p>
          <a:p>
            <a:pPr>
              <a:spcBef>
                <a:spcPts val="200"/>
              </a:spcBef>
            </a:pPr>
            <a:r>
              <a:rPr lang="en-US" altLang="zh-CN" sz="1200" dirty="0" smtClean="0">
                <a:solidFill>
                  <a:srgbClr val="FF0000"/>
                </a:solidFill>
                <a:latin typeface="Calibri" pitchFamily="34" charset="0"/>
                <a:ea typeface="MS PGothic" pitchFamily="34" charset="-128"/>
                <a:sym typeface="Calibri Bold" pitchFamily="-84" charset="0"/>
              </a:rPr>
              <a:t>displacement BIE (or strong-singular BIE)  </a:t>
            </a:r>
            <a:r>
              <a:rPr lang="en-US" altLang="zh-CN" sz="1200" dirty="0" smtClean="0">
                <a:solidFill>
                  <a:schemeClr val="tx1"/>
                </a:solidFill>
                <a:latin typeface="Calibri" pitchFamily="34" charset="0"/>
                <a:ea typeface="MS PGothic" pitchFamily="34" charset="-128"/>
                <a:sym typeface="Calibri Bold" pitchFamily="-84" charset="0"/>
              </a:rPr>
              <a:t>is used in the conventional elasticity BEM</a:t>
            </a:r>
          </a:p>
          <a:p>
            <a:pPr>
              <a:spcBef>
                <a:spcPts val="200"/>
              </a:spcBef>
            </a:pPr>
            <a:endParaRPr lang="en-US" altLang="zh-CN" sz="1200" dirty="0" smtClean="0">
              <a:solidFill>
                <a:srgbClr val="FF0000"/>
              </a:solidFill>
              <a:latin typeface="Calibri" pitchFamily="34" charset="0"/>
              <a:ea typeface="MS PGothic" pitchFamily="34" charset="-128"/>
              <a:sym typeface="Calibri Bold" pitchFamily="-84" charset="0"/>
            </a:endParaRPr>
          </a:p>
          <a:p>
            <a:pPr>
              <a:spcBef>
                <a:spcPts val="200"/>
              </a:spcBef>
            </a:pPr>
            <a:r>
              <a:rPr lang="en-US" altLang="zh-CN" sz="1200" dirty="0" smtClean="0">
                <a:solidFill>
                  <a:srgbClr val="FF0000"/>
                </a:solidFill>
                <a:latin typeface="Calibri" pitchFamily="34" charset="0"/>
                <a:ea typeface="MS PGothic" pitchFamily="34" charset="-128"/>
                <a:sym typeface="Calibri Bold" pitchFamily="-84" charset="0"/>
              </a:rPr>
              <a:t>the traction BIE (or the hyper-singular BIE) </a:t>
            </a:r>
            <a:r>
              <a:rPr lang="en-US" altLang="zh-CN" sz="1200" dirty="0" smtClean="0">
                <a:solidFill>
                  <a:schemeClr val="tx1"/>
                </a:solidFill>
                <a:latin typeface="Calibri" pitchFamily="34" charset="0"/>
                <a:ea typeface="MS PGothic" pitchFamily="34" charset="-128"/>
                <a:sym typeface="Calibri Bold" pitchFamily="-84" charset="0"/>
              </a:rPr>
              <a:t>could be used to </a:t>
            </a:r>
            <a:r>
              <a:rPr lang="en-US" altLang="zh-CN" sz="1200" dirty="0" err="1" smtClean="0">
                <a:solidFill>
                  <a:schemeClr val="tx1"/>
                </a:solidFill>
                <a:latin typeface="Calibri" pitchFamily="34" charset="0"/>
                <a:ea typeface="MS PGothic" pitchFamily="34" charset="-128"/>
                <a:sym typeface="Calibri Bold" pitchFamily="-84" charset="0"/>
              </a:rPr>
              <a:t>postprocess</a:t>
            </a:r>
            <a:r>
              <a:rPr lang="en-US" altLang="zh-CN" sz="1200" dirty="0" smtClean="0">
                <a:solidFill>
                  <a:schemeClr val="tx1"/>
                </a:solidFill>
                <a:latin typeface="Calibri" pitchFamily="34" charset="0"/>
                <a:ea typeface="MS PGothic" pitchFamily="34" charset="-128"/>
                <a:sym typeface="Calibri Bold" pitchFamily="-84" charset="0"/>
              </a:rPr>
              <a:t> the stress. For crack problem, dual equations are  used to overcome the singular matrix introduced by overlapped crack surface</a:t>
            </a: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Now for a source point inside the domain, we start to evaluate the displacement and traction on the boundary of the domain. </a:t>
            </a: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By replacing the </a:t>
            </a:r>
            <a:r>
              <a:rPr lang="en-US" altLang="zh-CN" sz="1200" dirty="0" err="1" smtClean="0">
                <a:solidFill>
                  <a:schemeClr val="tx1"/>
                </a:solidFill>
                <a:latin typeface="Calibri" pitchFamily="34" charset="0"/>
                <a:ea typeface="MS PGothic" pitchFamily="34" charset="-128"/>
                <a:sym typeface="Calibri Bold" pitchFamily="-84" charset="0"/>
              </a:rPr>
              <a:t>aulixiliary</a:t>
            </a:r>
            <a:r>
              <a:rPr lang="en-US" altLang="zh-CN" sz="1200" dirty="0" smtClean="0">
                <a:solidFill>
                  <a:schemeClr val="tx1"/>
                </a:solidFill>
                <a:latin typeface="Calibri" pitchFamily="34" charset="0"/>
                <a:ea typeface="MS PGothic" pitchFamily="34" charset="-128"/>
                <a:sym typeface="Calibri Bold" pitchFamily="-84" charset="0"/>
              </a:rPr>
              <a:t> state with the Kelvin fundamental solution in </a:t>
            </a:r>
            <a:r>
              <a:rPr lang="en-US" altLang="zh-CN" sz="1200" dirty="0" err="1" smtClean="0">
                <a:solidFill>
                  <a:schemeClr val="tx1"/>
                </a:solidFill>
                <a:latin typeface="Calibri" pitchFamily="34" charset="0"/>
                <a:ea typeface="MS PGothic" pitchFamily="34" charset="-128"/>
                <a:sym typeface="Calibri Bold" pitchFamily="-84" charset="0"/>
              </a:rPr>
              <a:t>Betti’s</a:t>
            </a:r>
            <a:r>
              <a:rPr lang="en-US" altLang="zh-CN" sz="1200" dirty="0" smtClean="0">
                <a:solidFill>
                  <a:schemeClr val="tx1"/>
                </a:solidFill>
                <a:latin typeface="Calibri" pitchFamily="34" charset="0"/>
                <a:ea typeface="MS PGothic" pitchFamily="34" charset="-128"/>
                <a:sym typeface="Calibri Bold" pitchFamily="-84" charset="0"/>
              </a:rPr>
              <a:t> theorem, we could obtain </a:t>
            </a:r>
            <a:r>
              <a:rPr lang="en-US" altLang="zh-CN" sz="1200" dirty="0" err="1" smtClean="0">
                <a:solidFill>
                  <a:srgbClr val="FF0000"/>
                </a:solidFill>
                <a:latin typeface="Calibri" pitchFamily="34" charset="0"/>
                <a:ea typeface="MS PGothic" pitchFamily="34" charset="-128"/>
                <a:sym typeface="Calibri Bold" pitchFamily="-84" charset="0"/>
              </a:rPr>
              <a:t>somigliana</a:t>
            </a:r>
            <a:r>
              <a:rPr lang="en-US" altLang="zh-CN" sz="1200" dirty="0" smtClean="0">
                <a:solidFill>
                  <a:srgbClr val="FF0000"/>
                </a:solidFill>
                <a:latin typeface="Calibri" pitchFamily="34" charset="0"/>
                <a:ea typeface="MS PGothic" pitchFamily="34" charset="-128"/>
                <a:sym typeface="Calibri Bold" pitchFamily="-84" charset="0"/>
              </a:rPr>
              <a:t> identity</a:t>
            </a: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Let the source point approach to the boundary and perform the limiting process, we could obtain </a:t>
            </a:r>
            <a:r>
              <a:rPr lang="en-US" altLang="zh-CN" sz="1200" dirty="0" smtClean="0">
                <a:solidFill>
                  <a:srgbClr val="FF0000"/>
                </a:solidFill>
                <a:latin typeface="Calibri" pitchFamily="34" charset="0"/>
                <a:ea typeface="MS PGothic" pitchFamily="34" charset="-128"/>
                <a:sym typeface="Calibri Bold" pitchFamily="-84" charset="0"/>
              </a:rPr>
              <a:t>displacement BIE (or strong-singular BIE) </a:t>
            </a: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Then by taking the derivative </a:t>
            </a:r>
            <a:r>
              <a:rPr lang="en-US" altLang="zh-CN" sz="1200" dirty="0" err="1" smtClean="0">
                <a:solidFill>
                  <a:schemeClr val="tx1"/>
                </a:solidFill>
                <a:latin typeface="Calibri" pitchFamily="34" charset="0"/>
                <a:ea typeface="MS PGothic" pitchFamily="34" charset="-128"/>
                <a:sym typeface="Calibri Bold" pitchFamily="-84" charset="0"/>
              </a:rPr>
              <a:t>w.r.t</a:t>
            </a:r>
            <a:r>
              <a:rPr lang="en-US" altLang="zh-CN" sz="1200" dirty="0" smtClean="0">
                <a:solidFill>
                  <a:schemeClr val="tx1"/>
                </a:solidFill>
                <a:latin typeface="Calibri" pitchFamily="34" charset="0"/>
                <a:ea typeface="MS PGothic" pitchFamily="34" charset="-128"/>
                <a:sym typeface="Calibri Bold" pitchFamily="-84" charset="0"/>
              </a:rPr>
              <a:t>. the source point, we could obtain </a:t>
            </a:r>
            <a:r>
              <a:rPr lang="en-US" altLang="zh-CN" sz="1200" dirty="0" smtClean="0">
                <a:solidFill>
                  <a:srgbClr val="FF0000"/>
                </a:solidFill>
                <a:latin typeface="Calibri" pitchFamily="34" charset="0"/>
                <a:ea typeface="MS PGothic" pitchFamily="34" charset="-128"/>
                <a:sym typeface="Calibri Bold" pitchFamily="-84" charset="0"/>
              </a:rPr>
              <a:t>the traction BIE (or the hyper-singular BIE)</a:t>
            </a:r>
            <a:endParaRPr lang="en-US" altLang="zh-CN" sz="1200" dirty="0" smtClean="0">
              <a:solidFill>
                <a:srgbClr val="FF0000"/>
              </a:solidFill>
              <a:latin typeface="Calibri" pitchFamily="34" charset="0"/>
              <a:ea typeface="MS PGothic" pitchFamily="34" charset="-128"/>
              <a:sym typeface="Calibri" pitchFamily="34" charset="0"/>
            </a:endParaRPr>
          </a:p>
          <a:p>
            <a:pPr>
              <a:spcBef>
                <a:spcPts val="200"/>
              </a:spcBef>
            </a:pPr>
            <a:endParaRPr lang="en-US" altLang="zh-CN" sz="1200" dirty="0" smtClean="0">
              <a:solidFill>
                <a:schemeClr val="tx1"/>
              </a:solidFill>
              <a:latin typeface="Calibri" pitchFamily="34" charset="0"/>
              <a:ea typeface="MS PGothic" pitchFamily="34" charset="-128"/>
              <a:sym typeface="Calibri Bold" pitchFamily="-84" charset="0"/>
            </a:endParaRPr>
          </a:p>
          <a:p>
            <a:pPr>
              <a:spcBef>
                <a:spcPts val="200"/>
              </a:spcBef>
            </a:pPr>
            <a:endParaRPr lang="en-US" altLang="zh-CN" sz="1200" dirty="0">
              <a:solidFill>
                <a:schemeClr val="tx1"/>
              </a:solidFill>
              <a:latin typeface="Calibri" pitchFamily="34" charset="0"/>
              <a:ea typeface="MS PGothic" pitchFamily="34" charset="-128"/>
              <a:sym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Discontinuous basis functions are used to simplify the implementation in terms of at least aspects:</a:t>
            </a:r>
          </a:p>
          <a:p>
            <a:pPr marL="457200" indent="-457200">
              <a:spcBef>
                <a:spcPts val="200"/>
              </a:spcBef>
              <a:buAutoNum type="arabicParenR"/>
            </a:pPr>
            <a:r>
              <a:rPr lang="en-US" altLang="zh-CN" sz="1200" dirty="0" smtClean="0">
                <a:solidFill>
                  <a:schemeClr val="tx1"/>
                </a:solidFill>
                <a:latin typeface="Calibri" pitchFamily="34" charset="0"/>
                <a:ea typeface="MS PGothic" pitchFamily="34" charset="-128"/>
                <a:sym typeface="Calibri Bold" pitchFamily="-84" charset="0"/>
              </a:rPr>
              <a:t>Collocation points for discontinuous basis are inside elements (Lagrange) or offset to be inside elements (NURBS).So the C</a:t>
            </a:r>
            <a:r>
              <a:rPr lang="en-US" altLang="zh-CN" sz="1200" baseline="30000" dirty="0" smtClean="0">
                <a:solidFill>
                  <a:schemeClr val="tx1"/>
                </a:solidFill>
                <a:latin typeface="Calibri" pitchFamily="34" charset="0"/>
                <a:ea typeface="MS PGothic" pitchFamily="34" charset="-128"/>
                <a:sym typeface="Calibri Bold" pitchFamily="-84" charset="0"/>
              </a:rPr>
              <a:t>1</a:t>
            </a:r>
            <a:r>
              <a:rPr lang="en-US" altLang="zh-CN" sz="1200" dirty="0" smtClean="0">
                <a:solidFill>
                  <a:schemeClr val="tx1"/>
                </a:solidFill>
                <a:latin typeface="Calibri" pitchFamily="34" charset="0"/>
                <a:ea typeface="MS PGothic" pitchFamily="34" charset="-128"/>
                <a:sym typeface="Calibri Bold" pitchFamily="-84" charset="0"/>
              </a:rPr>
              <a:t> continuity is fulfilled. The calculation of jump term would simply be 0.5.</a:t>
            </a:r>
            <a:r>
              <a:rPr lang="en-US" altLang="zh-CN" sz="1200" baseline="30000" dirty="0" smtClean="0">
                <a:solidFill>
                  <a:schemeClr val="tx1"/>
                </a:solidFill>
                <a:latin typeface="Calibri" pitchFamily="34" charset="0"/>
                <a:ea typeface="MS PGothic" pitchFamily="34" charset="-128"/>
                <a:sym typeface="Calibri Bold" pitchFamily="-84" charset="0"/>
              </a:rPr>
              <a:t>  </a:t>
            </a:r>
            <a:endParaRPr lang="en-US" altLang="zh-CN" sz="1200" dirty="0" smtClean="0">
              <a:solidFill>
                <a:schemeClr val="tx1"/>
              </a:solidFill>
              <a:latin typeface="Calibri" pitchFamily="34" charset="0"/>
              <a:ea typeface="MS PGothic" pitchFamily="34" charset="-128"/>
              <a:sym typeface="Calibri Bold" pitchFamily="-84" charset="0"/>
            </a:endParaRP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2) The number of DOFs for displacement is identical to that for traction. So no extra mapping index is used for traction kernel.</a:t>
            </a: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However, note that one can use continuous basis for displacement field and discontinuous basis for traction field separately. This will result in GIFT implementation </a:t>
            </a:r>
            <a:endParaRPr lang="en-US" altLang="zh-CN" sz="1200" dirty="0" smtClean="0">
              <a:solidFill>
                <a:schemeClr val="tx1"/>
              </a:solidFill>
              <a:latin typeface="Calibri" pitchFamily="34" charset="0"/>
              <a:ea typeface="MS PGothic" pitchFamily="34" charset="-128"/>
              <a:sym typeface="Calibri" pitchFamily="34" charset="0"/>
            </a:endParaRPr>
          </a:p>
          <a:p>
            <a:endParaRPr lang="en-US" dirty="0"/>
          </a:p>
        </p:txBody>
      </p:sp>
    </p:spTree>
    <p:extLst>
      <p:ext uri="{BB962C8B-B14F-4D97-AF65-F5344CB8AC3E}">
        <p14:creationId xmlns:p14="http://schemas.microsoft.com/office/powerpoint/2010/main" val="1423452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To implement BEM, two loops are primarily involved.</a:t>
            </a: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The first one would be the element loop. For a given source point </a:t>
            </a:r>
            <a:r>
              <a:rPr lang="en-US" altLang="zh-CN" sz="1200" b="1" dirty="0" smtClean="0">
                <a:solidFill>
                  <a:schemeClr val="tx1"/>
                </a:solidFill>
                <a:latin typeface="Calibri" pitchFamily="34" charset="0"/>
                <a:ea typeface="MS PGothic" pitchFamily="34" charset="-128"/>
                <a:sym typeface="Calibri Bold" pitchFamily="-84" charset="0"/>
              </a:rPr>
              <a:t>s, </a:t>
            </a:r>
            <a:r>
              <a:rPr lang="en-US" altLang="zh-CN" sz="1200" dirty="0" smtClean="0">
                <a:solidFill>
                  <a:schemeClr val="tx1"/>
                </a:solidFill>
                <a:latin typeface="Calibri" pitchFamily="34" charset="0"/>
                <a:ea typeface="MS PGothic" pitchFamily="34" charset="-128"/>
                <a:sym typeface="Calibri Bold" pitchFamily="-84" charset="0"/>
              </a:rPr>
              <a:t>we need to loop over the entire boundary to complete the assembly of displacement BIE</a:t>
            </a: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The element loop involves the integration of the kernel matrix of Kelvin solution. When the field element (contains field point </a:t>
            </a:r>
            <a:r>
              <a:rPr lang="en-US" altLang="zh-CN" sz="1200" b="1" dirty="0" err="1" smtClean="0">
                <a:solidFill>
                  <a:schemeClr val="tx1"/>
                </a:solidFill>
                <a:latin typeface="Calibri" pitchFamily="34" charset="0"/>
                <a:ea typeface="MS PGothic" pitchFamily="34" charset="-128"/>
                <a:sym typeface="Calibri Bold" pitchFamily="-84" charset="0"/>
              </a:rPr>
              <a:t>x,usually</a:t>
            </a:r>
            <a:r>
              <a:rPr lang="en-US" altLang="zh-CN" sz="1200" b="1" dirty="0" smtClean="0">
                <a:solidFill>
                  <a:schemeClr val="tx1"/>
                </a:solidFill>
                <a:latin typeface="Calibri" pitchFamily="34" charset="0"/>
                <a:ea typeface="MS PGothic" pitchFamily="34" charset="-128"/>
                <a:sym typeface="Calibri Bold" pitchFamily="-84" charset="0"/>
              </a:rPr>
              <a:t> the integration point in implementation</a:t>
            </a:r>
            <a:r>
              <a:rPr lang="en-US" altLang="zh-CN" sz="1200" dirty="0" smtClean="0">
                <a:solidFill>
                  <a:schemeClr val="tx1"/>
                </a:solidFill>
                <a:latin typeface="Calibri" pitchFamily="34" charset="0"/>
                <a:ea typeface="MS PGothic" pitchFamily="34" charset="-128"/>
                <a:sym typeface="Calibri Bold" pitchFamily="-84" charset="0"/>
              </a:rPr>
              <a:t>) is  overlapped with the source element (contains source point) , the integration of kernel is singular. Otherwise is regular.</a:t>
            </a:r>
            <a:endParaRPr lang="en-US" altLang="zh-CN" sz="1200" b="1" dirty="0" smtClean="0">
              <a:solidFill>
                <a:schemeClr val="tx1"/>
              </a:solidFill>
              <a:latin typeface="Calibri" pitchFamily="34" charset="0"/>
              <a:ea typeface="MS PGothic" pitchFamily="34" charset="-128"/>
              <a:sym typeface="Calibri" pitchFamily="34" charset="0"/>
            </a:endParaRPr>
          </a:p>
          <a:p>
            <a:endParaRPr lang="en-US" dirty="0"/>
          </a:p>
        </p:txBody>
      </p:sp>
    </p:spTree>
    <p:extLst>
      <p:ext uri="{BB962C8B-B14F-4D97-AF65-F5344CB8AC3E}">
        <p14:creationId xmlns:p14="http://schemas.microsoft.com/office/powerpoint/2010/main" val="51879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The second loop would be the collocation. We need to collocate the source point to elemental nodes (Lagrange) or generated by GA in NURBS. So we call source point as collocation point interchangeably.  Then we loop from the first </a:t>
            </a:r>
            <a:r>
              <a:rPr lang="en-US" altLang="zh-CN" sz="1200" dirty="0" err="1" smtClean="0">
                <a:solidFill>
                  <a:schemeClr val="tx1"/>
                </a:solidFill>
                <a:latin typeface="Calibri" pitchFamily="34" charset="0"/>
                <a:ea typeface="MS PGothic" pitchFamily="34" charset="-128"/>
                <a:sym typeface="Calibri Bold" pitchFamily="-84" charset="0"/>
              </a:rPr>
              <a:t>colloc</a:t>
            </a:r>
            <a:r>
              <a:rPr lang="en-US" altLang="zh-CN" sz="1200" dirty="0" smtClean="0">
                <a:solidFill>
                  <a:schemeClr val="tx1"/>
                </a:solidFill>
                <a:latin typeface="Calibri" pitchFamily="34" charset="0"/>
                <a:ea typeface="MS PGothic" pitchFamily="34" charset="-128"/>
                <a:sym typeface="Calibri Bold" pitchFamily="-84" charset="0"/>
              </a:rPr>
              <a:t>. Pt. to last one, to perform the element loop in last slides. Each </a:t>
            </a:r>
            <a:r>
              <a:rPr lang="en-US" altLang="zh-CN" sz="1200" dirty="0" err="1" smtClean="0">
                <a:solidFill>
                  <a:schemeClr val="tx1"/>
                </a:solidFill>
                <a:latin typeface="Calibri" pitchFamily="34" charset="0"/>
                <a:ea typeface="MS PGothic" pitchFamily="34" charset="-128"/>
                <a:sym typeface="Calibri Bold" pitchFamily="-84" charset="0"/>
              </a:rPr>
              <a:t>colloc</a:t>
            </a:r>
            <a:r>
              <a:rPr lang="en-US" altLang="zh-CN" sz="1200" dirty="0" smtClean="0">
                <a:solidFill>
                  <a:schemeClr val="tx1"/>
                </a:solidFill>
                <a:latin typeface="Calibri" pitchFamily="34" charset="0"/>
                <a:ea typeface="MS PGothic" pitchFamily="34" charset="-128"/>
                <a:sym typeface="Calibri Bold" pitchFamily="-84" charset="0"/>
              </a:rPr>
              <a:t>. </a:t>
            </a:r>
            <a:r>
              <a:rPr lang="en-US" altLang="zh-CN" sz="1200" dirty="0" err="1" smtClean="0">
                <a:solidFill>
                  <a:schemeClr val="tx1"/>
                </a:solidFill>
                <a:latin typeface="Calibri" pitchFamily="34" charset="0"/>
                <a:ea typeface="MS PGothic" pitchFamily="34" charset="-128"/>
                <a:sym typeface="Calibri Bold" pitchFamily="-84" charset="0"/>
              </a:rPr>
              <a:t>Pt</a:t>
            </a:r>
            <a:r>
              <a:rPr lang="en-US" altLang="zh-CN" sz="1200" dirty="0" smtClean="0">
                <a:solidFill>
                  <a:schemeClr val="tx1"/>
                </a:solidFill>
                <a:latin typeface="Calibri" pitchFamily="34" charset="0"/>
                <a:ea typeface="MS PGothic" pitchFamily="34" charset="-128"/>
                <a:sym typeface="Calibri Bold" pitchFamily="-84" charset="0"/>
              </a:rPr>
              <a:t> will give one row for the system matrix.</a:t>
            </a: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Finally, N *M  linear system equations is formed. As stated previously, the N and M are ensured to be identical such that the linear system can be solved directly.</a:t>
            </a:r>
          </a:p>
          <a:p>
            <a:pPr>
              <a:spcBef>
                <a:spcPts val="200"/>
              </a:spcBef>
            </a:pPr>
            <a:r>
              <a:rPr lang="en-US" altLang="zh-CN" sz="1200" dirty="0" smtClean="0">
                <a:solidFill>
                  <a:schemeClr val="tx1"/>
                </a:solidFill>
                <a:latin typeface="Calibri" pitchFamily="34" charset="0"/>
                <a:ea typeface="MS PGothic" pitchFamily="34" charset="-128"/>
                <a:sym typeface="Calibri Bold" pitchFamily="-84" charset="0"/>
              </a:rPr>
              <a:t> Before solving it, we need to shift all unknown term into left and known to right hand side. </a:t>
            </a:r>
            <a:endParaRPr lang="en-US" altLang="zh-CN" sz="1200" b="1" dirty="0" smtClean="0">
              <a:solidFill>
                <a:schemeClr val="tx1"/>
              </a:solidFill>
              <a:latin typeface="Calibri" pitchFamily="34" charset="0"/>
              <a:ea typeface="MS PGothic" pitchFamily="34" charset="-128"/>
              <a:sym typeface="Calibri" pitchFamily="34" charset="0"/>
            </a:endParaRPr>
          </a:p>
          <a:p>
            <a:endParaRPr lang="en-US" dirty="0"/>
          </a:p>
        </p:txBody>
      </p:sp>
    </p:spTree>
    <p:extLst>
      <p:ext uri="{BB962C8B-B14F-4D97-AF65-F5344CB8AC3E}">
        <p14:creationId xmlns:p14="http://schemas.microsoft.com/office/powerpoint/2010/main" val="3732036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zh-CN" sz="1200" dirty="0" smtClean="0">
                <a:solidFill>
                  <a:schemeClr val="tx1"/>
                </a:solidFill>
                <a:latin typeface="Calibri" pitchFamily="34" charset="0"/>
                <a:ea typeface="MS PGothic" pitchFamily="34" charset="-128"/>
                <a:sym typeface="Calibri Bold" pitchFamily="-84" charset="0"/>
              </a:rPr>
              <a:t>This slide gives the </a:t>
            </a:r>
            <a:r>
              <a:rPr lang="en-US" altLang="zh-CN" sz="1200" dirty="0" err="1" smtClean="0">
                <a:solidFill>
                  <a:schemeClr val="tx1"/>
                </a:solidFill>
                <a:latin typeface="Calibri" pitchFamily="34" charset="0"/>
                <a:ea typeface="MS PGothic" pitchFamily="34" charset="-128"/>
                <a:sym typeface="Calibri Bold" pitchFamily="-84" charset="0"/>
              </a:rPr>
              <a:t>discretised</a:t>
            </a:r>
            <a:r>
              <a:rPr lang="en-US" altLang="zh-CN" sz="1200" dirty="0" smtClean="0">
                <a:solidFill>
                  <a:schemeClr val="tx1"/>
                </a:solidFill>
                <a:latin typeface="Calibri" pitchFamily="34" charset="0"/>
                <a:ea typeface="MS PGothic" pitchFamily="34" charset="-128"/>
                <a:sym typeface="Calibri Bold" pitchFamily="-84" charset="0"/>
              </a:rPr>
              <a:t> BIEs for crack modeling, i.e., both  displacement BIE and traction BIE are used for overlapped crack surfaces. Note that in dual BEM, two jump terms are presented due to the coincide of the  source points on ‘upper ‘and ‘lower’ crack faces. </a:t>
            </a:r>
            <a:endParaRPr lang="en-US" altLang="zh-CN" sz="1200" b="1" dirty="0" smtClean="0">
              <a:solidFill>
                <a:schemeClr val="tx1"/>
              </a:solidFill>
              <a:latin typeface="Calibri" pitchFamily="34" charset="0"/>
              <a:ea typeface="MS PGothic" pitchFamily="34" charset="-128"/>
              <a:sym typeface="Calibri" pitchFamily="34" charset="0"/>
            </a:endParaRPr>
          </a:p>
          <a:p>
            <a:endParaRPr lang="en-US" dirty="0"/>
          </a:p>
        </p:txBody>
      </p:sp>
    </p:spTree>
    <p:extLst>
      <p:ext uri="{BB962C8B-B14F-4D97-AF65-F5344CB8AC3E}">
        <p14:creationId xmlns:p14="http://schemas.microsoft.com/office/powerpoint/2010/main" val="157003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zh-CN" sz="1200" dirty="0" smtClean="0">
                <a:solidFill>
                  <a:schemeClr val="tx1"/>
                </a:solidFill>
                <a:latin typeface="Calibri" pitchFamily="34" charset="0"/>
                <a:ea typeface="MS PGothic" pitchFamily="34" charset="-128"/>
                <a:sym typeface="Calibri Bold" pitchFamily="-84" charset="0"/>
              </a:rPr>
              <a:t>This slide gives the collocation loop of source point in dual BEM for crack. when source point located on the ‘upper’ crack face, the displacement BIE is applied to form a row of linear system equation. When the source point located on the ‘lower’ crack face, we apply the traction BIE to form a row in the system equation, to avoid the linear dependence caused by using displacement BIE applied to both </a:t>
            </a:r>
            <a:r>
              <a:rPr lang="en-US" altLang="zh-CN" sz="1200" dirty="0" err="1" smtClean="0">
                <a:solidFill>
                  <a:schemeClr val="tx1"/>
                </a:solidFill>
                <a:latin typeface="Calibri" pitchFamily="34" charset="0"/>
                <a:ea typeface="MS PGothic" pitchFamily="34" charset="-128"/>
                <a:sym typeface="Calibri Bold" pitchFamily="-84" charset="0"/>
              </a:rPr>
              <a:t>colloc</a:t>
            </a:r>
            <a:r>
              <a:rPr lang="en-US" altLang="zh-CN" sz="1200" dirty="0" smtClean="0">
                <a:solidFill>
                  <a:schemeClr val="tx1"/>
                </a:solidFill>
                <a:latin typeface="Calibri" pitchFamily="34" charset="0"/>
                <a:ea typeface="MS PGothic" pitchFamily="34" charset="-128"/>
                <a:sym typeface="Calibri Bold" pitchFamily="-84" charset="0"/>
              </a:rPr>
              <a:t>. pts. that lie on different crack faces but overlapped in spatial position.</a:t>
            </a:r>
            <a:endParaRPr lang="en-US" altLang="zh-CN" sz="1200" b="1" dirty="0" smtClean="0">
              <a:solidFill>
                <a:schemeClr val="tx1"/>
              </a:solidFill>
              <a:latin typeface="Calibri" pitchFamily="34" charset="0"/>
              <a:ea typeface="MS PGothic" pitchFamily="34" charset="-128"/>
              <a:sym typeface="Calibri" pitchFamily="34" charset="0"/>
            </a:endParaRPr>
          </a:p>
          <a:p>
            <a:endParaRPr lang="en-US" dirty="0"/>
          </a:p>
        </p:txBody>
      </p:sp>
    </p:spTree>
    <p:extLst>
      <p:ext uri="{BB962C8B-B14F-4D97-AF65-F5344CB8AC3E}">
        <p14:creationId xmlns:p14="http://schemas.microsoft.com/office/powerpoint/2010/main" val="161654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zh-CN" sz="1200" dirty="0" smtClean="0">
                <a:solidFill>
                  <a:schemeClr val="tx1"/>
                </a:solidFill>
                <a:latin typeface="Calibri" pitchFamily="34" charset="0"/>
                <a:ea typeface="MS PGothic" pitchFamily="34" charset="-128"/>
                <a:sym typeface="Calibri Bold" pitchFamily="-84" charset="0"/>
              </a:rPr>
              <a:t>This flow chart summaries the process of two loops introduced previously. </a:t>
            </a:r>
            <a:endParaRPr lang="en-US" altLang="zh-CN" sz="1200" b="1" dirty="0" smtClean="0">
              <a:solidFill>
                <a:schemeClr val="tx1"/>
              </a:solidFill>
              <a:latin typeface="Calibri" pitchFamily="34" charset="0"/>
              <a:ea typeface="MS PGothic" pitchFamily="34" charset="-128"/>
              <a:sym typeface="Calibri" pitchFamily="34" charset="0"/>
            </a:endParaRPr>
          </a:p>
          <a:p>
            <a:endParaRPr lang="en-US" dirty="0"/>
          </a:p>
        </p:txBody>
      </p:sp>
    </p:spTree>
    <p:extLst>
      <p:ext uri="{BB962C8B-B14F-4D97-AF65-F5344CB8AC3E}">
        <p14:creationId xmlns:p14="http://schemas.microsoft.com/office/powerpoint/2010/main" val="201951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zh-CN" sz="1200" dirty="0" smtClean="0">
                <a:solidFill>
                  <a:schemeClr val="tx1"/>
                </a:solidFill>
                <a:latin typeface="Calibri" pitchFamily="34" charset="0"/>
                <a:ea typeface="MS PGothic" pitchFamily="34" charset="-128"/>
                <a:sym typeface="Calibri Bold" pitchFamily="-84" charset="0"/>
              </a:rPr>
              <a:t>The boundary integral equation for crack problem can also be reformulated by setting the boundary quantity as crack opening displacement over a couple of crack surfaces. Let the source point approach one crack surface, for example $</a:t>
            </a:r>
            <a:r>
              <a:rPr lang="en-US" altLang="zh-CN" sz="1200" dirty="0" err="1" smtClean="0">
                <a:solidFill>
                  <a:schemeClr val="tx1"/>
                </a:solidFill>
                <a:latin typeface="Calibri" pitchFamily="34" charset="0"/>
                <a:ea typeface="MS PGothic" pitchFamily="34" charset="-128"/>
                <a:sym typeface="Calibri Bold" pitchFamily="-84" charset="0"/>
              </a:rPr>
              <a:t>S_c</a:t>
            </a:r>
            <a:r>
              <a:rPr lang="en-US" altLang="zh-CN" sz="1200" dirty="0" smtClean="0">
                <a:solidFill>
                  <a:schemeClr val="tx1"/>
                </a:solidFill>
                <a:latin typeface="Calibri" pitchFamily="34" charset="0"/>
                <a:ea typeface="MS PGothic" pitchFamily="34" charset="-128"/>
                <a:sym typeface="Calibri Bold" pitchFamily="-84" charset="0"/>
              </a:rPr>
              <a:t>=S_{c^+}$, and note that $\</a:t>
            </a:r>
            <a:r>
              <a:rPr lang="en-US" altLang="zh-CN" sz="1200" dirty="0" err="1" smtClean="0">
                <a:solidFill>
                  <a:schemeClr val="tx1"/>
                </a:solidFill>
                <a:latin typeface="Calibri" pitchFamily="34" charset="0"/>
                <a:ea typeface="MS PGothic" pitchFamily="34" charset="-128"/>
                <a:sym typeface="Calibri Bold" pitchFamily="-84" charset="0"/>
              </a:rPr>
              <a:t>mathbf</a:t>
            </a:r>
            <a:r>
              <a:rPr lang="en-US" altLang="zh-CN" sz="1200" dirty="0" smtClean="0">
                <a:solidFill>
                  <a:schemeClr val="tx1"/>
                </a:solidFill>
                <a:latin typeface="Calibri" pitchFamily="34" charset="0"/>
                <a:ea typeface="MS PGothic" pitchFamily="34" charset="-128"/>
                <a:sym typeface="Calibri Bold" pitchFamily="-84" charset="0"/>
              </a:rPr>
              <a:t>{n}=\</a:t>
            </a:r>
            <a:r>
              <a:rPr lang="en-US" altLang="zh-CN" sz="1200" dirty="0" err="1" smtClean="0">
                <a:solidFill>
                  <a:schemeClr val="tx1"/>
                </a:solidFill>
                <a:latin typeface="Calibri" pitchFamily="34" charset="0"/>
                <a:ea typeface="MS PGothic" pitchFamily="34" charset="-128"/>
                <a:sym typeface="Calibri Bold" pitchFamily="-84" charset="0"/>
              </a:rPr>
              <a:t>mathbf</a:t>
            </a:r>
            <a:r>
              <a:rPr lang="en-US" altLang="zh-CN" sz="1200" dirty="0" smtClean="0">
                <a:solidFill>
                  <a:schemeClr val="tx1"/>
                </a:solidFill>
                <a:latin typeface="Calibri" pitchFamily="34" charset="0"/>
                <a:ea typeface="MS PGothic" pitchFamily="34" charset="-128"/>
                <a:sym typeface="Calibri Bold" pitchFamily="-84" charset="0"/>
              </a:rPr>
              <a:t>{n^+}=-\</a:t>
            </a:r>
            <a:r>
              <a:rPr lang="en-US" altLang="zh-CN" sz="1200" dirty="0" err="1" smtClean="0">
                <a:solidFill>
                  <a:schemeClr val="tx1"/>
                </a:solidFill>
                <a:latin typeface="Calibri" pitchFamily="34" charset="0"/>
                <a:ea typeface="MS PGothic" pitchFamily="34" charset="-128"/>
                <a:sym typeface="Calibri Bold" pitchFamily="-84" charset="0"/>
              </a:rPr>
              <a:t>mathbf</a:t>
            </a:r>
            <a:r>
              <a:rPr lang="en-US" altLang="zh-CN" sz="1200" dirty="0" smtClean="0">
                <a:solidFill>
                  <a:schemeClr val="tx1"/>
                </a:solidFill>
                <a:latin typeface="Calibri" pitchFamily="34" charset="0"/>
                <a:ea typeface="MS PGothic" pitchFamily="34" charset="-128"/>
                <a:sym typeface="Calibri Bold" pitchFamily="-84" charset="0"/>
              </a:rPr>
              <a:t>{n^-}$</a:t>
            </a:r>
          </a:p>
          <a:p>
            <a:pPr marL="0" marR="0" indent="0" algn="l" defTabSz="914400" rtl="0" eaLnBrk="0" fontAlgn="base" latinLnBrk="0" hangingPunct="0">
              <a:lnSpc>
                <a:spcPct val="100000"/>
              </a:lnSpc>
              <a:spcBef>
                <a:spcPct val="0"/>
              </a:spcBef>
              <a:spcAft>
                <a:spcPct val="0"/>
              </a:spcAft>
              <a:buClrTx/>
              <a:buSzTx/>
              <a:buFontTx/>
              <a:buNone/>
              <a:tabLst/>
              <a:defRPr/>
            </a:pPr>
            <a:endParaRPr lang="en-US" altLang="zh-CN" sz="1200" dirty="0" smtClean="0">
              <a:solidFill>
                <a:schemeClr val="tx1"/>
              </a:solidFill>
              <a:latin typeface="Calibri" pitchFamily="34" charset="0"/>
              <a:ea typeface="MS PGothic" pitchFamily="34" charset="-128"/>
              <a:sym typeface="Calibri Bold" pitchFamily="-84" charset="0"/>
            </a:endParaRPr>
          </a:p>
          <a:p>
            <a:r>
              <a:rPr lang="en-US" altLang="zh-CN" sz="1200" dirty="0" err="1" smtClean="0">
                <a:solidFill>
                  <a:schemeClr val="tx1"/>
                </a:solidFill>
                <a:latin typeface="Calibri" pitchFamily="34" charset="0"/>
                <a:ea typeface="MS PGothic" pitchFamily="34" charset="-128"/>
                <a:sym typeface="Calibri Bold" pitchFamily="-84" charset="0"/>
              </a:rPr>
              <a:t>TractionBIE</a:t>
            </a:r>
            <a:r>
              <a:rPr lang="en-US" altLang="zh-CN" sz="1200" dirty="0" smtClean="0">
                <a:solidFill>
                  <a:schemeClr val="tx1"/>
                </a:solidFill>
                <a:latin typeface="Calibri" pitchFamily="34" charset="0"/>
                <a:ea typeface="MS PGothic" pitchFamily="34" charset="-128"/>
                <a:sym typeface="Calibri Bold" pitchFamily="-84" charset="0"/>
              </a:rPr>
              <a:t> can be used alone if the COD alone will be used as the unknown for the fatigue crack growth problem. However if the displacement field needs to be known on the crack surfaces, Displacement BIE should also be solved. For a infinite domain ($</a:t>
            </a:r>
            <a:r>
              <a:rPr lang="en-US" altLang="zh-CN" sz="1200" dirty="0" err="1" smtClean="0">
                <a:solidFill>
                  <a:schemeClr val="tx1"/>
                </a:solidFill>
                <a:latin typeface="Calibri" pitchFamily="34" charset="0"/>
                <a:ea typeface="MS PGothic" pitchFamily="34" charset="-128"/>
                <a:sym typeface="Calibri Bold" pitchFamily="-84" charset="0"/>
              </a:rPr>
              <a:t>S_r</a:t>
            </a:r>
            <a:r>
              <a:rPr lang="en-US" altLang="zh-CN" sz="1200" dirty="0" smtClean="0">
                <a:solidFill>
                  <a:schemeClr val="tx1"/>
                </a:solidFill>
                <a:latin typeface="Calibri" pitchFamily="34" charset="0"/>
                <a:ea typeface="MS PGothic" pitchFamily="34" charset="-128"/>
                <a:sym typeface="Calibri Bold" pitchFamily="-84" charset="0"/>
              </a:rPr>
              <a:t> \to \</a:t>
            </a:r>
            <a:r>
              <a:rPr lang="en-US" altLang="zh-CN" sz="1200" dirty="0" err="1" smtClean="0">
                <a:solidFill>
                  <a:schemeClr val="tx1"/>
                </a:solidFill>
                <a:latin typeface="Calibri" pitchFamily="34" charset="0"/>
                <a:ea typeface="MS PGothic" pitchFamily="34" charset="-128"/>
                <a:sym typeface="Calibri Bold" pitchFamily="-84" charset="0"/>
              </a:rPr>
              <a:t>infty</a:t>
            </a:r>
            <a:r>
              <a:rPr lang="en-US" altLang="zh-CN" sz="1200" dirty="0" smtClean="0">
                <a:solidFill>
                  <a:schemeClr val="tx1"/>
                </a:solidFill>
                <a:latin typeface="Calibri" pitchFamily="34" charset="0"/>
                <a:ea typeface="MS PGothic" pitchFamily="34" charset="-128"/>
                <a:sym typeface="Calibri Bold" pitchFamily="-84" charset="0"/>
              </a:rPr>
              <a:t> $), assuming that traction-free crack faces are assumed, we could obtain COD equation for infinite domain problem</a:t>
            </a:r>
          </a:p>
          <a:p>
            <a:r>
              <a:rPr lang="en-US" altLang="zh-CN" sz="1200" dirty="0" smtClean="0">
                <a:solidFill>
                  <a:schemeClr val="tx1"/>
                </a:solidFill>
                <a:latin typeface="Calibri" pitchFamily="34" charset="0"/>
                <a:ea typeface="MS PGothic" pitchFamily="34" charset="-128"/>
                <a:sym typeface="Calibri Bold" pitchFamily="-84" charset="0"/>
              </a:rPr>
              <a:t>$\</a:t>
            </a:r>
            <a:r>
              <a:rPr lang="en-US" altLang="zh-CN" sz="1200" dirty="0" err="1" smtClean="0">
                <a:solidFill>
                  <a:schemeClr val="tx1"/>
                </a:solidFill>
                <a:latin typeface="Calibri" pitchFamily="34" charset="0"/>
                <a:ea typeface="MS PGothic" pitchFamily="34" charset="-128"/>
                <a:sym typeface="Calibri Bold" pitchFamily="-84" charset="0"/>
              </a:rPr>
              <a:t>mathbf</a:t>
            </a:r>
            <a:r>
              <a:rPr lang="en-US" altLang="zh-CN" sz="1200" dirty="0" smtClean="0">
                <a:solidFill>
                  <a:schemeClr val="tx1"/>
                </a:solidFill>
                <a:latin typeface="Calibri" pitchFamily="34" charset="0"/>
                <a:ea typeface="MS PGothic" pitchFamily="34" charset="-128"/>
                <a:sym typeface="Calibri Bold" pitchFamily="-84" charset="0"/>
              </a:rPr>
              <a:t>{t}^{\</a:t>
            </a:r>
            <a:r>
              <a:rPr lang="en-US" altLang="zh-CN" sz="1200" dirty="0" err="1" smtClean="0">
                <a:solidFill>
                  <a:schemeClr val="tx1"/>
                </a:solidFill>
                <a:latin typeface="Calibri" pitchFamily="34" charset="0"/>
                <a:ea typeface="MS PGothic" pitchFamily="34" charset="-128"/>
                <a:sym typeface="Calibri Bold" pitchFamily="-84" charset="0"/>
              </a:rPr>
              <a:t>infty</a:t>
            </a:r>
            <a:r>
              <a:rPr lang="en-US" altLang="zh-CN" sz="1200" dirty="0" smtClean="0">
                <a:solidFill>
                  <a:schemeClr val="tx1"/>
                </a:solidFill>
                <a:latin typeface="Calibri" pitchFamily="34" charset="0"/>
                <a:ea typeface="MS PGothic" pitchFamily="34" charset="-128"/>
                <a:sym typeface="Calibri Bold" pitchFamily="-84" charset="0"/>
              </a:rPr>
              <a:t>}$ is interpreted as the solution in the `no crack' space</a:t>
            </a:r>
            <a:endParaRPr lang="zh-CN" altLang="en-US" sz="1200" dirty="0" smtClean="0">
              <a:solidFill>
                <a:schemeClr val="tx1"/>
              </a:solidFill>
              <a:latin typeface="Calibri" pitchFamily="34" charset="0"/>
              <a:ea typeface="MS PGothic" pitchFamily="34" charset="-128"/>
              <a:sym typeface="Calibri Bold" pitchFamily="-84" charset="0"/>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zh-CN" altLang="en-US" sz="1200" dirty="0" smtClean="0">
              <a:solidFill>
                <a:schemeClr val="tx1"/>
              </a:solidFill>
              <a:latin typeface="Calibri" pitchFamily="34" charset="0"/>
              <a:ea typeface="MS PGothic" pitchFamily="34" charset="-128"/>
              <a:sym typeface="Calibri Bold" pitchFamily="-84" charset="0"/>
            </a:endParaRPr>
          </a:p>
          <a:p>
            <a:endParaRPr lang="en-US" dirty="0"/>
          </a:p>
        </p:txBody>
      </p:sp>
    </p:spTree>
    <p:extLst>
      <p:ext uri="{BB962C8B-B14F-4D97-AF65-F5344CB8AC3E}">
        <p14:creationId xmlns:p14="http://schemas.microsoft.com/office/powerpoint/2010/main" val="170882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E4D6840-5DB0-4460-9E14-61C918D49C93}" type="datetimeFigureOut">
              <a:rPr lang="zh-CN" altLang="en-US" smtClean="0"/>
              <a:pPr/>
              <a:t>05/06/17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FB5D0F-AADC-4945-804E-47A138A1CE70}"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4D6840-5DB0-4460-9E14-61C918D49C93}" type="datetimeFigureOut">
              <a:rPr lang="zh-CN" altLang="en-US" smtClean="0"/>
              <a:pPr/>
              <a:t>05/06/17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FB5D0F-AADC-4945-804E-47A138A1CE7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4D6840-5DB0-4460-9E14-61C918D49C93}" type="datetimeFigureOut">
              <a:rPr lang="zh-CN" altLang="en-US" smtClean="0"/>
              <a:pPr/>
              <a:t>05/06/17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FB5D0F-AADC-4945-804E-47A138A1CE70}"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FEBA887-E2C5-45DE-B44C-B8CDAA7D31FB}" type="datetimeFigureOut">
              <a:rPr lang="zh-CN" altLang="en-US" smtClean="0"/>
              <a:pPr/>
              <a:t>05/06/17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ABF69-4D9F-4C85-AD9B-90B8B24A1C13}"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FEBA887-E2C5-45DE-B44C-B8CDAA7D31FB}" type="datetimeFigureOut">
              <a:rPr lang="zh-CN" altLang="en-US" smtClean="0"/>
              <a:pPr/>
              <a:t>05/06/17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ABF69-4D9F-4C85-AD9B-90B8B24A1C13}"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FEBA887-E2C5-45DE-B44C-B8CDAA7D31FB}" type="datetimeFigureOut">
              <a:rPr lang="zh-CN" altLang="en-US" smtClean="0"/>
              <a:pPr/>
              <a:t>05/06/17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ABF69-4D9F-4C85-AD9B-90B8B24A1C13}"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FEBA887-E2C5-45DE-B44C-B8CDAA7D31FB}" type="datetimeFigureOut">
              <a:rPr lang="zh-CN" altLang="en-US" smtClean="0"/>
              <a:pPr/>
              <a:t>05/06/17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9ABF69-4D9F-4C85-AD9B-90B8B24A1C13}"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FEBA887-E2C5-45DE-B44C-B8CDAA7D31FB}" type="datetimeFigureOut">
              <a:rPr lang="zh-CN" altLang="en-US" smtClean="0"/>
              <a:pPr/>
              <a:t>05/06/17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99ABF69-4D9F-4C85-AD9B-90B8B24A1C13}"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FEBA887-E2C5-45DE-B44C-B8CDAA7D31FB}" type="datetimeFigureOut">
              <a:rPr lang="zh-CN" altLang="en-US" smtClean="0"/>
              <a:pPr/>
              <a:t>05/06/17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99ABF69-4D9F-4C85-AD9B-90B8B24A1C13}"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BA887-E2C5-45DE-B44C-B8CDAA7D31FB}" type="datetimeFigureOut">
              <a:rPr lang="zh-CN" altLang="en-US" smtClean="0"/>
              <a:pPr/>
              <a:t>05/06/17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9ABF69-4D9F-4C85-AD9B-90B8B24A1C13}"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FEBA887-E2C5-45DE-B44C-B8CDAA7D31FB}" type="datetimeFigureOut">
              <a:rPr lang="zh-CN" altLang="en-US" smtClean="0"/>
              <a:pPr/>
              <a:t>05/06/17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9ABF69-4D9F-4C85-AD9B-90B8B24A1C1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4D6840-5DB0-4460-9E14-61C918D49C93}" type="datetimeFigureOut">
              <a:rPr lang="zh-CN" altLang="en-US" smtClean="0"/>
              <a:pPr/>
              <a:t>05/06/17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FB5D0F-AADC-4945-804E-47A138A1CE70}"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FEBA887-E2C5-45DE-B44C-B8CDAA7D31FB}" type="datetimeFigureOut">
              <a:rPr lang="zh-CN" altLang="en-US" smtClean="0"/>
              <a:pPr/>
              <a:t>05/06/17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9ABF69-4D9F-4C85-AD9B-90B8B24A1C13}"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FEBA887-E2C5-45DE-B44C-B8CDAA7D31FB}" type="datetimeFigureOut">
              <a:rPr lang="zh-CN" altLang="en-US" smtClean="0"/>
              <a:pPr/>
              <a:t>05/06/17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ABF69-4D9F-4C85-AD9B-90B8B24A1C13}"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FEBA887-E2C5-45DE-B44C-B8CDAA7D31FB}" type="datetimeFigureOut">
              <a:rPr lang="zh-CN" altLang="en-US" smtClean="0"/>
              <a:pPr/>
              <a:t>05/06/17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ABF69-4D9F-4C85-AD9B-90B8B24A1C13}"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vert="horz"/>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fld id="{FA5AE8BC-98BC-4239-A7A4-69603F58580A}" type="slidenum">
              <a:rPr lang="en-US" altLang="zh-CN"/>
              <a:pPr/>
              <a:t>‹#›</a:t>
            </a:fld>
            <a:endParaRPr lang="en-US" altLang="zh-CN"/>
          </a:p>
        </p:txBody>
      </p:sp>
    </p:spTree>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fld id="{E9EF9C44-D08C-44F4-B3D6-71F8F872B42B}" type="slidenum">
              <a:rPr lang="en-US" altLang="zh-CN"/>
              <a:pPr/>
              <a:t>‹#›</a:t>
            </a:fld>
            <a:endParaRPr lang="en-US" altLang="zh-CN"/>
          </a:p>
        </p:txBody>
      </p:sp>
    </p:spTree>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fld id="{B0196537-0611-400F-A7CC-EB94C0EE066F}" type="slidenum">
              <a:rPr lang="en-US" altLang="zh-CN"/>
              <a:pPr/>
              <a:t>‹#›</a:t>
            </a:fld>
            <a:endParaRPr lang="en-US" altLang="zh-CN"/>
          </a:p>
        </p:txBody>
      </p:sp>
    </p:spTree>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fld id="{37F0F489-5CF0-4A50-9D72-EFB4BB54EB72}" type="slidenum">
              <a:rPr lang="en-US" altLang="zh-CN"/>
              <a:pPr/>
              <a:t>‹#›</a:t>
            </a:fld>
            <a:endParaRPr lang="en-US" altLang="zh-CN"/>
          </a:p>
        </p:txBody>
      </p:sp>
    </p:spTree>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fld id="{68F99D4D-118E-45B2-AC81-092DFA5E9461}" type="slidenum">
              <a:rPr lang="en-US" altLang="zh-CN"/>
              <a:pPr/>
              <a:t>‹#›</a:t>
            </a:fld>
            <a:endParaRPr lang="en-US" altLang="zh-CN"/>
          </a:p>
        </p:txBody>
      </p:sp>
    </p:spTree>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fld id="{9255FE56-5E28-40BA-9B8E-797427CA6BDC}" type="slidenum">
              <a:rPr lang="en-US" altLang="zh-CN"/>
              <a:pPr/>
              <a:t>‹#›</a:t>
            </a:fld>
            <a:endParaRPr lang="en-US" altLang="zh-CN"/>
          </a:p>
        </p:txBody>
      </p:sp>
    </p:spTree>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fld id="{92C710B2-14BC-48DE-94D9-FDCE2C0A7FC9}" type="slidenum">
              <a:rPr lang="en-US" altLang="zh-CN"/>
              <a:pPr/>
              <a:t>‹#›</a:t>
            </a:fld>
            <a:endParaRPr lang="en-US" altLang="zh-CN"/>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E4D6840-5DB0-4460-9E14-61C918D49C93}" type="datetimeFigureOut">
              <a:rPr lang="zh-CN" altLang="en-US" smtClean="0"/>
              <a:pPr/>
              <a:t>05/06/17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FB5D0F-AADC-4945-804E-47A138A1CE70}"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vert="horz"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fld id="{CEEF1F23-DA38-40E5-8C52-3D5ED116EBC7}" type="slidenum">
              <a:rPr lang="en-US" altLang="zh-CN"/>
              <a:pPr/>
              <a:t>‹#›</a:t>
            </a:fld>
            <a:endParaRPr lang="en-US" altLang="zh-CN"/>
          </a:p>
        </p:txBody>
      </p:sp>
    </p:spTree>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vert="horz"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9"/>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fld id="{52A8CF56-BCDF-41EB-B51F-279163210C10}" type="slidenum">
              <a:rPr lang="en-US" altLang="zh-CN"/>
              <a:pPr/>
              <a:t>‹#›</a:t>
            </a:fld>
            <a:endParaRPr lang="en-US" altLang="zh-CN"/>
          </a:p>
        </p:txBody>
      </p:sp>
    </p:spTree>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fld id="{617AEB01-C234-47B9-BA53-C44D8025D4E0}" type="slidenum">
              <a:rPr lang="en-US" altLang="zh-CN"/>
              <a:pPr/>
              <a:t>‹#›</a:t>
            </a:fld>
            <a:endParaRPr lang="en-US" altLang="zh-CN"/>
          </a:p>
        </p:txBody>
      </p:sp>
    </p:spTree>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fld id="{9AC54BC2-CA87-4232-A45F-431752FC95D0}" type="slidenum">
              <a:rPr lang="en-US" altLang="zh-CN"/>
              <a:pPr/>
              <a:t>‹#›</a:t>
            </a:fld>
            <a:endParaRPr lang="en-US" altLang="zh-CN"/>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E4D6840-5DB0-4460-9E14-61C918D49C93}" type="datetimeFigureOut">
              <a:rPr lang="zh-CN" altLang="en-US" smtClean="0"/>
              <a:pPr/>
              <a:t>05/06/17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FB5D0F-AADC-4945-804E-47A138A1CE7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E4D6840-5DB0-4460-9E14-61C918D49C93}" type="datetimeFigureOut">
              <a:rPr lang="zh-CN" altLang="en-US" smtClean="0"/>
              <a:pPr/>
              <a:t>05/06/17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AFB5D0F-AADC-4945-804E-47A138A1CE7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E4D6840-5DB0-4460-9E14-61C918D49C93}" type="datetimeFigureOut">
              <a:rPr lang="zh-CN" altLang="en-US" smtClean="0"/>
              <a:pPr/>
              <a:t>05/06/17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AFB5D0F-AADC-4945-804E-47A138A1CE7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4D6840-5DB0-4460-9E14-61C918D49C93}" type="datetimeFigureOut">
              <a:rPr lang="zh-CN" altLang="en-US" smtClean="0"/>
              <a:pPr/>
              <a:t>05/06/17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FB5D0F-AADC-4945-804E-47A138A1CE7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E4D6840-5DB0-4460-9E14-61C918D49C93}" type="datetimeFigureOut">
              <a:rPr lang="zh-CN" altLang="en-US" smtClean="0"/>
              <a:pPr/>
              <a:t>05/06/17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FB5D0F-AADC-4945-804E-47A138A1CE7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E4D6840-5DB0-4460-9E14-61C918D49C93}" type="datetimeFigureOut">
              <a:rPr lang="zh-CN" altLang="en-US" smtClean="0"/>
              <a:pPr/>
              <a:t>05/06/17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FB5D0F-AADC-4945-804E-47A138A1CE7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D6840-5DB0-4460-9E14-61C918D49C93}" type="datetimeFigureOut">
              <a:rPr lang="zh-CN" altLang="en-US" smtClean="0"/>
              <a:pPr/>
              <a:t>05/06/17</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B5D0F-AADC-4945-804E-47A138A1CE7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BA887-E2C5-45DE-B44C-B8CDAA7D31FB}" type="datetimeFigureOut">
              <a:rPr lang="zh-CN" altLang="en-US" smtClean="0"/>
              <a:pPr/>
              <a:t>05/06/17</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ABF69-4D9F-4C85-AD9B-90B8B24A1C1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Text Box 1"/>
          <p:cNvSpPr txBox="1">
            <a:spLocks noGrp="1" noChangeArrowheads="1"/>
          </p:cNvSpPr>
          <p:nvPr>
            <p:ph type="sldNum" sz="quarter" idx="4"/>
          </p:nvPr>
        </p:nvSpPr>
        <p:spPr bwMode="auto">
          <a:xfrm>
            <a:off x="8839200" y="6591300"/>
            <a:ext cx="312739"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rgbClr val="FFFFFF"/>
                </a:solidFill>
                <a:latin typeface="Arial Bold Italic" pitchFamily="-84" charset="0"/>
                <a:ea typeface="MS PGothic" pitchFamily="34" charset="-128"/>
                <a:sym typeface="Arial Bold Italic" pitchFamily="-84" charset="0"/>
              </a:defRPr>
            </a:lvl1pPr>
          </a:lstStyle>
          <a:p>
            <a:fld id="{E88D51CE-AC12-4CBF-AE6F-14B4F6B8D16D}"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xmlns:p14="http://schemas.microsoft.com/office/powerpoint/2010/main"/>
  <p:hf hdr="0" ftr="0" dt="0"/>
  <p:txStyles>
    <p:titleStyle>
      <a:lvl1pPr marL="74613" indent="-74613" algn="l" rtl="0" eaLnBrk="0" fontAlgn="base" hangingPunct="0">
        <a:spcBef>
          <a:spcPct val="0"/>
        </a:spcBef>
        <a:spcAft>
          <a:spcPct val="0"/>
        </a:spcAft>
        <a:defRPr>
          <a:solidFill>
            <a:srgbClr val="FFFFFF"/>
          </a:solidFill>
          <a:latin typeface="+mj-lt"/>
          <a:ea typeface="+mj-ea"/>
          <a:cs typeface="+mj-cs"/>
          <a:sym typeface="Arial Bold" pitchFamily="-84" charset="0"/>
        </a:defRPr>
      </a:lvl1pPr>
      <a:lvl2pPr marL="74613" indent="-74613" algn="l" rtl="0" eaLnBrk="0" fontAlgn="base" hangingPunct="0">
        <a:spcBef>
          <a:spcPct val="0"/>
        </a:spcBef>
        <a:spcAft>
          <a:spcPct val="0"/>
        </a:spcAft>
        <a:defRPr>
          <a:solidFill>
            <a:srgbClr val="FFFFFF"/>
          </a:solidFill>
          <a:latin typeface="Arial Bold" charset="0"/>
          <a:ea typeface="ヒラギノ角ゴ ProN W6" charset="0"/>
          <a:cs typeface="ヒラギノ角ゴ ProN W6" charset="0"/>
          <a:sym typeface="Arial Bold" pitchFamily="-84" charset="0"/>
        </a:defRPr>
      </a:lvl2pPr>
      <a:lvl3pPr marL="74613" indent="-74613" algn="l" rtl="0" eaLnBrk="0" fontAlgn="base" hangingPunct="0">
        <a:spcBef>
          <a:spcPct val="0"/>
        </a:spcBef>
        <a:spcAft>
          <a:spcPct val="0"/>
        </a:spcAft>
        <a:defRPr>
          <a:solidFill>
            <a:srgbClr val="FFFFFF"/>
          </a:solidFill>
          <a:latin typeface="Arial Bold" charset="0"/>
          <a:ea typeface="ヒラギノ角ゴ ProN W6" charset="0"/>
          <a:cs typeface="ヒラギノ角ゴ ProN W6" charset="0"/>
          <a:sym typeface="Arial Bold" pitchFamily="-84" charset="0"/>
        </a:defRPr>
      </a:lvl3pPr>
      <a:lvl4pPr marL="74613" indent="-74613" algn="l" rtl="0" eaLnBrk="0" fontAlgn="base" hangingPunct="0">
        <a:spcBef>
          <a:spcPct val="0"/>
        </a:spcBef>
        <a:spcAft>
          <a:spcPct val="0"/>
        </a:spcAft>
        <a:defRPr>
          <a:solidFill>
            <a:srgbClr val="FFFFFF"/>
          </a:solidFill>
          <a:latin typeface="Arial Bold" charset="0"/>
          <a:ea typeface="ヒラギノ角ゴ ProN W6" charset="0"/>
          <a:cs typeface="ヒラギノ角ゴ ProN W6" charset="0"/>
          <a:sym typeface="Arial Bold" pitchFamily="-84" charset="0"/>
        </a:defRPr>
      </a:lvl4pPr>
      <a:lvl5pPr marL="74613" indent="-74613" algn="l" rtl="0" eaLnBrk="0" fontAlgn="base" hangingPunct="0">
        <a:spcBef>
          <a:spcPct val="0"/>
        </a:spcBef>
        <a:spcAft>
          <a:spcPct val="0"/>
        </a:spcAft>
        <a:defRPr>
          <a:solidFill>
            <a:srgbClr val="FFFFFF"/>
          </a:solidFill>
          <a:latin typeface="Arial Bold" charset="0"/>
          <a:ea typeface="ヒラギノ角ゴ ProN W6" charset="0"/>
          <a:cs typeface="ヒラギノ角ゴ ProN W6" charset="0"/>
          <a:sym typeface="Arial Bold" pitchFamily="-84" charset="0"/>
        </a:defRPr>
      </a:lvl5pPr>
      <a:lvl6pPr marL="531813" algn="l" rtl="0" fontAlgn="base">
        <a:spcBef>
          <a:spcPct val="0"/>
        </a:spcBef>
        <a:spcAft>
          <a:spcPct val="0"/>
        </a:spcAft>
        <a:defRPr>
          <a:solidFill>
            <a:srgbClr val="FFFFFF"/>
          </a:solidFill>
          <a:latin typeface="Arial Bold" charset="0"/>
          <a:ea typeface="ヒラギノ角ゴ ProN W6" charset="0"/>
          <a:cs typeface="ヒラギノ角ゴ ProN W6" charset="0"/>
          <a:sym typeface="Arial Bold" charset="0"/>
        </a:defRPr>
      </a:lvl6pPr>
      <a:lvl7pPr marL="989013" algn="l" rtl="0" fontAlgn="base">
        <a:spcBef>
          <a:spcPct val="0"/>
        </a:spcBef>
        <a:spcAft>
          <a:spcPct val="0"/>
        </a:spcAft>
        <a:defRPr>
          <a:solidFill>
            <a:srgbClr val="FFFFFF"/>
          </a:solidFill>
          <a:latin typeface="Arial Bold" charset="0"/>
          <a:ea typeface="ヒラギノ角ゴ ProN W6" charset="0"/>
          <a:cs typeface="ヒラギノ角ゴ ProN W6" charset="0"/>
          <a:sym typeface="Arial Bold" charset="0"/>
        </a:defRPr>
      </a:lvl7pPr>
      <a:lvl8pPr marL="1446213" algn="l" rtl="0" fontAlgn="base">
        <a:spcBef>
          <a:spcPct val="0"/>
        </a:spcBef>
        <a:spcAft>
          <a:spcPct val="0"/>
        </a:spcAft>
        <a:defRPr>
          <a:solidFill>
            <a:srgbClr val="FFFFFF"/>
          </a:solidFill>
          <a:latin typeface="Arial Bold" charset="0"/>
          <a:ea typeface="ヒラギノ角ゴ ProN W6" charset="0"/>
          <a:cs typeface="ヒラギノ角ゴ ProN W6" charset="0"/>
          <a:sym typeface="Arial Bold" charset="0"/>
        </a:defRPr>
      </a:lvl8pPr>
      <a:lvl9pPr marL="1903413" algn="l" rtl="0" fontAlgn="base">
        <a:spcBef>
          <a:spcPct val="0"/>
        </a:spcBef>
        <a:spcAft>
          <a:spcPct val="0"/>
        </a:spcAft>
        <a:defRPr>
          <a:solidFill>
            <a:srgbClr val="FFFFFF"/>
          </a:solidFill>
          <a:latin typeface="Arial Bold" charset="0"/>
          <a:ea typeface="ヒラギノ角ゴ ProN W6" charset="0"/>
          <a:cs typeface="ヒラギノ角ゴ ProN W6" charset="0"/>
          <a:sym typeface="Arial Bold" charset="0"/>
        </a:defRPr>
      </a:lvl9pPr>
    </p:titleStyle>
    <p:bodyStyle>
      <a:lvl1pPr marL="317500" indent="-317500" algn="l" rtl="0" eaLnBrk="0" fontAlgn="base" hangingPunct="0">
        <a:spcBef>
          <a:spcPts val="1400"/>
        </a:spcBef>
        <a:spcAft>
          <a:spcPct val="0"/>
        </a:spcAft>
        <a:buSzPct val="200000"/>
        <a:buFont typeface="Arial Bold" pitchFamily="-84" charset="0"/>
        <a:buChar char="•"/>
        <a:defRPr sz="1400">
          <a:solidFill>
            <a:srgbClr val="343434"/>
          </a:solidFill>
          <a:latin typeface="+mn-lt"/>
          <a:ea typeface="+mn-ea"/>
          <a:cs typeface="+mn-cs"/>
          <a:sym typeface="Arial" pitchFamily="34" charset="0"/>
        </a:defRPr>
      </a:lvl1pPr>
      <a:lvl2pPr marL="574675" indent="-260350" algn="l" rtl="0" eaLnBrk="0" fontAlgn="base" hangingPunct="0">
        <a:spcBef>
          <a:spcPts val="200"/>
        </a:spcBef>
        <a:spcAft>
          <a:spcPct val="0"/>
        </a:spcAft>
        <a:buSzPct val="150000"/>
        <a:buFont typeface="Lucida Grande" pitchFamily="-84" charset="0"/>
        <a:buChar char="‣"/>
        <a:defRPr sz="1200">
          <a:solidFill>
            <a:srgbClr val="343434"/>
          </a:solidFill>
          <a:latin typeface="+mn-lt"/>
          <a:ea typeface="+mn-ea"/>
          <a:cs typeface="+mn-cs"/>
          <a:sym typeface="Arial" pitchFamily="34" charset="0"/>
        </a:defRPr>
      </a:lvl2pPr>
      <a:lvl3pPr marL="825500" indent="-254000" algn="l" rtl="0" eaLnBrk="0" fontAlgn="base" hangingPunct="0">
        <a:spcBef>
          <a:spcPts val="200"/>
        </a:spcBef>
        <a:spcAft>
          <a:spcPct val="0"/>
        </a:spcAft>
        <a:buClr>
          <a:srgbClr val="343434"/>
        </a:buClr>
        <a:buSzPct val="150000"/>
        <a:buFont typeface="Arial" pitchFamily="34" charset="0"/>
        <a:buChar char="-"/>
        <a:defRPr sz="1200">
          <a:solidFill>
            <a:srgbClr val="343434"/>
          </a:solidFill>
          <a:latin typeface="+mn-lt"/>
          <a:ea typeface="+mn-ea"/>
          <a:cs typeface="+mn-cs"/>
          <a:sym typeface="Arial" pitchFamily="34" charset="0"/>
        </a:defRPr>
      </a:lvl3pPr>
      <a:lvl4pPr marL="1270000" indent="-444500" algn="l" rtl="0" eaLnBrk="0" fontAlgn="base" hangingPunct="0">
        <a:spcBef>
          <a:spcPts val="700"/>
        </a:spcBef>
        <a:spcAft>
          <a:spcPct val="0"/>
        </a:spcAft>
        <a:buSzPct val="200000"/>
        <a:buFont typeface="Zapf Dingbats" pitchFamily="-84" charset="2"/>
        <a:buChar char="➡"/>
        <a:defRPr sz="1200">
          <a:solidFill>
            <a:srgbClr val="FE7038"/>
          </a:solidFill>
          <a:latin typeface="+mn-lt"/>
          <a:ea typeface="+mn-ea"/>
          <a:cs typeface="+mn-cs"/>
          <a:sym typeface="Arial" pitchFamily="34" charset="0"/>
        </a:defRPr>
      </a:lvl4pPr>
      <a:lvl5pPr marL="762000" indent="-444500" algn="l" rtl="0" eaLnBrk="0" fontAlgn="base" hangingPunct="0">
        <a:spcBef>
          <a:spcPts val="400"/>
        </a:spcBef>
        <a:spcAft>
          <a:spcPct val="0"/>
        </a:spcAft>
        <a:buSzPct val="200000"/>
        <a:buFont typeface="Zapf Dingbats" pitchFamily="-84" charset="2"/>
        <a:buChar char="➡"/>
        <a:defRPr sz="1200">
          <a:solidFill>
            <a:srgbClr val="FE7038"/>
          </a:solidFill>
          <a:latin typeface="+mn-lt"/>
          <a:ea typeface="+mn-ea"/>
          <a:cs typeface="+mn-cs"/>
          <a:sym typeface="Arial" pitchFamily="34" charset="0"/>
        </a:defRPr>
      </a:lvl5pPr>
      <a:lvl6pPr marL="1219200" indent="-444500" algn="l" rtl="0" fontAlgn="base">
        <a:spcBef>
          <a:spcPts val="400"/>
        </a:spcBef>
        <a:spcAft>
          <a:spcPct val="0"/>
        </a:spcAft>
        <a:buSzPct val="200000"/>
        <a:buFont typeface="Zapf Dingbats" charset="0"/>
        <a:buChar char="➡"/>
        <a:defRPr sz="1200">
          <a:solidFill>
            <a:srgbClr val="FE7038"/>
          </a:solidFill>
          <a:latin typeface="+mn-lt"/>
          <a:ea typeface="+mn-ea"/>
          <a:cs typeface="+mn-cs"/>
          <a:sym typeface="Arial" charset="0"/>
        </a:defRPr>
      </a:lvl6pPr>
      <a:lvl7pPr marL="1676400" indent="-444500" algn="l" rtl="0" fontAlgn="base">
        <a:spcBef>
          <a:spcPts val="400"/>
        </a:spcBef>
        <a:spcAft>
          <a:spcPct val="0"/>
        </a:spcAft>
        <a:buSzPct val="200000"/>
        <a:buFont typeface="Zapf Dingbats" charset="0"/>
        <a:buChar char="➡"/>
        <a:defRPr sz="1200">
          <a:solidFill>
            <a:srgbClr val="FE7038"/>
          </a:solidFill>
          <a:latin typeface="+mn-lt"/>
          <a:ea typeface="+mn-ea"/>
          <a:cs typeface="+mn-cs"/>
          <a:sym typeface="Arial" charset="0"/>
        </a:defRPr>
      </a:lvl7pPr>
      <a:lvl8pPr marL="2133600" indent="-444500" algn="l" rtl="0" fontAlgn="base">
        <a:spcBef>
          <a:spcPts val="400"/>
        </a:spcBef>
        <a:spcAft>
          <a:spcPct val="0"/>
        </a:spcAft>
        <a:buSzPct val="200000"/>
        <a:buFont typeface="Zapf Dingbats" charset="0"/>
        <a:buChar char="➡"/>
        <a:defRPr sz="1200">
          <a:solidFill>
            <a:srgbClr val="FE7038"/>
          </a:solidFill>
          <a:latin typeface="+mn-lt"/>
          <a:ea typeface="+mn-ea"/>
          <a:cs typeface="+mn-cs"/>
          <a:sym typeface="Arial" charset="0"/>
        </a:defRPr>
      </a:lvl8pPr>
      <a:lvl9pPr marL="2590800" indent="-444500" algn="l" rtl="0" fontAlgn="base">
        <a:spcBef>
          <a:spcPts val="400"/>
        </a:spcBef>
        <a:spcAft>
          <a:spcPct val="0"/>
        </a:spcAft>
        <a:buSzPct val="200000"/>
        <a:buFont typeface="Zapf Dingbats" charset="0"/>
        <a:buChar char="➡"/>
        <a:defRPr sz="1200">
          <a:solidFill>
            <a:srgbClr val="FE7038"/>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4.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53.png"/><Relationship Id="rId5" Type="http://schemas.openxmlformats.org/officeDocument/2006/relationships/oleObject" Target="../embeddings/oleObject56.bin"/><Relationship Id="rId6" Type="http://schemas.openxmlformats.org/officeDocument/2006/relationships/image" Target="../media/image75.wmf"/><Relationship Id="rId7" Type="http://schemas.openxmlformats.org/officeDocument/2006/relationships/oleObject" Target="../embeddings/oleObject57.bin"/><Relationship Id="rId8" Type="http://schemas.openxmlformats.org/officeDocument/2006/relationships/image" Target="../media/image73.wmf"/><Relationship Id="rId9" Type="http://schemas.openxmlformats.org/officeDocument/2006/relationships/oleObject" Target="../embeddings/oleObject58.bin"/><Relationship Id="rId10" Type="http://schemas.openxmlformats.org/officeDocument/2006/relationships/image" Target="../media/image74.wmf"/><Relationship Id="rId11" Type="http://schemas.openxmlformats.org/officeDocument/2006/relationships/image" Target="../media/image76.emf"/><Relationship Id="rId1" Type="http://schemas.openxmlformats.org/officeDocument/2006/relationships/vmlDrawing" Target="../drawings/vmlDrawing8.vml"/><Relationship Id="rId2"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7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59.bin"/><Relationship Id="rId5" Type="http://schemas.openxmlformats.org/officeDocument/2006/relationships/image" Target="../media/image78.wmf"/><Relationship Id="rId6" Type="http://schemas.openxmlformats.org/officeDocument/2006/relationships/oleObject" Target="../embeddings/oleObject60.bin"/><Relationship Id="rId7" Type="http://schemas.openxmlformats.org/officeDocument/2006/relationships/image" Target="../media/image79.wmf"/><Relationship Id="rId8" Type="http://schemas.openxmlformats.org/officeDocument/2006/relationships/oleObject" Target="../embeddings/oleObject61.bin"/><Relationship Id="rId9" Type="http://schemas.openxmlformats.org/officeDocument/2006/relationships/image" Target="../media/image80.wmf"/><Relationship Id="rId10" Type="http://schemas.openxmlformats.org/officeDocument/2006/relationships/oleObject" Target="../embeddings/oleObject62.bin"/><Relationship Id="rId11" Type="http://schemas.openxmlformats.org/officeDocument/2006/relationships/image" Target="../media/image81.wmf"/><Relationship Id="rId1" Type="http://schemas.openxmlformats.org/officeDocument/2006/relationships/vmlDrawing" Target="../drawings/vmlDrawing9.vml"/><Relationship Id="rId2"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84.png"/><Relationship Id="rId5" Type="http://schemas.openxmlformats.org/officeDocument/2006/relationships/oleObject" Target="../embeddings/oleObject63.bin"/><Relationship Id="rId6" Type="http://schemas.openxmlformats.org/officeDocument/2006/relationships/image" Target="../media/image82.wmf"/><Relationship Id="rId7" Type="http://schemas.openxmlformats.org/officeDocument/2006/relationships/oleObject" Target="../embeddings/oleObject64.bin"/><Relationship Id="rId8" Type="http://schemas.openxmlformats.org/officeDocument/2006/relationships/image" Target="../media/image83.wmf"/><Relationship Id="rId1" Type="http://schemas.openxmlformats.org/officeDocument/2006/relationships/vmlDrawing" Target="../drawings/vmlDrawing10.vml"/><Relationship Id="rId2"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1" Type="http://schemas.openxmlformats.org/officeDocument/2006/relationships/image" Target="../media/image88.wmf"/><Relationship Id="rId12" Type="http://schemas.openxmlformats.org/officeDocument/2006/relationships/image" Target="../media/image90.emf"/><Relationship Id="rId13" Type="http://schemas.openxmlformats.org/officeDocument/2006/relationships/oleObject" Target="../embeddings/oleObject69.bin"/><Relationship Id="rId14" Type="http://schemas.openxmlformats.org/officeDocument/2006/relationships/image" Target="../media/image89.wmf"/><Relationship Id="rId1" Type="http://schemas.openxmlformats.org/officeDocument/2006/relationships/vmlDrawing" Target="../drawings/vmlDrawing11.vml"/><Relationship Id="rId2" Type="http://schemas.openxmlformats.org/officeDocument/2006/relationships/slideLayout" Target="../slideLayouts/slideLayout24.xml"/><Relationship Id="rId3" Type="http://schemas.openxmlformats.org/officeDocument/2006/relationships/notesSlide" Target="../notesSlides/notesSlide11.xml"/><Relationship Id="rId4" Type="http://schemas.openxmlformats.org/officeDocument/2006/relationships/oleObject" Target="../embeddings/oleObject65.bin"/><Relationship Id="rId5" Type="http://schemas.openxmlformats.org/officeDocument/2006/relationships/image" Target="../media/image85.wmf"/><Relationship Id="rId6" Type="http://schemas.openxmlformats.org/officeDocument/2006/relationships/oleObject" Target="../embeddings/oleObject66.bin"/><Relationship Id="rId7" Type="http://schemas.openxmlformats.org/officeDocument/2006/relationships/image" Target="../media/image86.wmf"/><Relationship Id="rId8" Type="http://schemas.openxmlformats.org/officeDocument/2006/relationships/oleObject" Target="../embeddings/oleObject67.bin"/><Relationship Id="rId9" Type="http://schemas.openxmlformats.org/officeDocument/2006/relationships/image" Target="../media/image87.wmf"/><Relationship Id="rId10" Type="http://schemas.openxmlformats.org/officeDocument/2006/relationships/oleObject" Target="../embeddings/oleObject68.bin"/></Relationships>
</file>

<file path=ppt/slides/_rels/slide15.xml.rels><?xml version="1.0" encoding="UTF-8" standalone="yes"?>
<Relationships xmlns="http://schemas.openxmlformats.org/package/2006/relationships"><Relationship Id="rId9" Type="http://schemas.openxmlformats.org/officeDocument/2006/relationships/image" Target="../media/image93.wmf"/><Relationship Id="rId20" Type="http://schemas.openxmlformats.org/officeDocument/2006/relationships/image" Target="../media/image98.wmf"/><Relationship Id="rId10" Type="http://schemas.openxmlformats.org/officeDocument/2006/relationships/oleObject" Target="../embeddings/oleObject73.bin"/><Relationship Id="rId11" Type="http://schemas.openxmlformats.org/officeDocument/2006/relationships/image" Target="../media/image94.wmf"/><Relationship Id="rId12" Type="http://schemas.openxmlformats.org/officeDocument/2006/relationships/oleObject" Target="../embeddings/oleObject74.bin"/><Relationship Id="rId13" Type="http://schemas.openxmlformats.org/officeDocument/2006/relationships/image" Target="../media/image95.wmf"/><Relationship Id="rId14" Type="http://schemas.openxmlformats.org/officeDocument/2006/relationships/oleObject" Target="../embeddings/oleObject75.bin"/><Relationship Id="rId15" Type="http://schemas.openxmlformats.org/officeDocument/2006/relationships/image" Target="../media/image96.wmf"/><Relationship Id="rId16" Type="http://schemas.openxmlformats.org/officeDocument/2006/relationships/image" Target="../media/image99.emf"/><Relationship Id="rId17" Type="http://schemas.openxmlformats.org/officeDocument/2006/relationships/oleObject" Target="../embeddings/oleObject76.bin"/><Relationship Id="rId18" Type="http://schemas.openxmlformats.org/officeDocument/2006/relationships/image" Target="../media/image97.wmf"/><Relationship Id="rId19" Type="http://schemas.openxmlformats.org/officeDocument/2006/relationships/oleObject" Target="../embeddings/oleObject77.bin"/><Relationship Id="rId1" Type="http://schemas.openxmlformats.org/officeDocument/2006/relationships/vmlDrawing" Target="../drawings/vmlDrawing12.vml"/><Relationship Id="rId2" Type="http://schemas.openxmlformats.org/officeDocument/2006/relationships/slideLayout" Target="../slideLayouts/slideLayout24.xml"/><Relationship Id="rId3" Type="http://schemas.openxmlformats.org/officeDocument/2006/relationships/notesSlide" Target="../notesSlides/notesSlide12.xml"/><Relationship Id="rId4" Type="http://schemas.openxmlformats.org/officeDocument/2006/relationships/oleObject" Target="../embeddings/oleObject70.bin"/><Relationship Id="rId5" Type="http://schemas.openxmlformats.org/officeDocument/2006/relationships/image" Target="../media/image91.wmf"/><Relationship Id="rId6" Type="http://schemas.openxmlformats.org/officeDocument/2006/relationships/oleObject" Target="../embeddings/oleObject71.bin"/><Relationship Id="rId7" Type="http://schemas.openxmlformats.org/officeDocument/2006/relationships/image" Target="../media/image92.wmf"/><Relationship Id="rId8" Type="http://schemas.openxmlformats.org/officeDocument/2006/relationships/oleObject" Target="../embeddings/oleObject7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78.bin"/><Relationship Id="rId5" Type="http://schemas.openxmlformats.org/officeDocument/2006/relationships/image" Target="../media/image100.wmf"/><Relationship Id="rId6" Type="http://schemas.openxmlformats.org/officeDocument/2006/relationships/oleObject" Target="../embeddings/oleObject79.bin"/><Relationship Id="rId7" Type="http://schemas.openxmlformats.org/officeDocument/2006/relationships/image" Target="../media/image101.wmf"/><Relationship Id="rId8" Type="http://schemas.openxmlformats.org/officeDocument/2006/relationships/image" Target="../media/image99.emf"/><Relationship Id="rId9" Type="http://schemas.openxmlformats.org/officeDocument/2006/relationships/oleObject" Target="../embeddings/oleObject80.bin"/><Relationship Id="rId10" Type="http://schemas.openxmlformats.org/officeDocument/2006/relationships/image" Target="../media/image102.wmf"/><Relationship Id="rId1" Type="http://schemas.openxmlformats.org/officeDocument/2006/relationships/vmlDrawing" Target="../drawings/vmlDrawing13.vml"/><Relationship Id="rId2"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84.bin"/><Relationship Id="rId12" Type="http://schemas.openxmlformats.org/officeDocument/2006/relationships/image" Target="../media/image106.wmf"/><Relationship Id="rId13" Type="http://schemas.openxmlformats.org/officeDocument/2006/relationships/image" Target="../media/image109.png"/><Relationship Id="rId1" Type="http://schemas.openxmlformats.org/officeDocument/2006/relationships/vmlDrawing" Target="../drawings/vmlDrawing14.vml"/><Relationship Id="rId2" Type="http://schemas.openxmlformats.org/officeDocument/2006/relationships/slideLayout" Target="../slideLayouts/slideLayout24.xml"/><Relationship Id="rId3" Type="http://schemas.openxmlformats.org/officeDocument/2006/relationships/image" Target="../media/image107.png"/><Relationship Id="rId4" Type="http://schemas.openxmlformats.org/officeDocument/2006/relationships/image" Target="../media/image108.png"/><Relationship Id="rId5" Type="http://schemas.openxmlformats.org/officeDocument/2006/relationships/oleObject" Target="../embeddings/oleObject81.bin"/><Relationship Id="rId6" Type="http://schemas.openxmlformats.org/officeDocument/2006/relationships/image" Target="../media/image103.wmf"/><Relationship Id="rId7" Type="http://schemas.openxmlformats.org/officeDocument/2006/relationships/oleObject" Target="../embeddings/oleObject82.bin"/><Relationship Id="rId8" Type="http://schemas.openxmlformats.org/officeDocument/2006/relationships/image" Target="../media/image104.wmf"/><Relationship Id="rId9" Type="http://schemas.openxmlformats.org/officeDocument/2006/relationships/oleObject" Target="../embeddings/oleObject83.bin"/><Relationship Id="rId10" Type="http://schemas.openxmlformats.org/officeDocument/2006/relationships/image" Target="../media/image105.wmf"/></Relationships>
</file>

<file path=ppt/slides/_rels/slide18.xml.rels><?xml version="1.0" encoding="UTF-8" standalone="yes"?>
<Relationships xmlns="http://schemas.openxmlformats.org/package/2006/relationships"><Relationship Id="rId11" Type="http://schemas.openxmlformats.org/officeDocument/2006/relationships/image" Target="../media/image113.wmf"/><Relationship Id="rId12" Type="http://schemas.openxmlformats.org/officeDocument/2006/relationships/image" Target="../media/image114.emf"/><Relationship Id="rId1" Type="http://schemas.openxmlformats.org/officeDocument/2006/relationships/vmlDrawing" Target="../drawings/vmlDrawing15.vml"/><Relationship Id="rId2" Type="http://schemas.openxmlformats.org/officeDocument/2006/relationships/slideLayout" Target="../slideLayouts/slideLayout24.xml"/><Relationship Id="rId3" Type="http://schemas.openxmlformats.org/officeDocument/2006/relationships/notesSlide" Target="../notesSlides/notesSlide14.xml"/><Relationship Id="rId4" Type="http://schemas.openxmlformats.org/officeDocument/2006/relationships/oleObject" Target="../embeddings/oleObject85.bin"/><Relationship Id="rId5" Type="http://schemas.openxmlformats.org/officeDocument/2006/relationships/image" Target="../media/image110.wmf"/><Relationship Id="rId6" Type="http://schemas.openxmlformats.org/officeDocument/2006/relationships/oleObject" Target="../embeddings/oleObject86.bin"/><Relationship Id="rId7" Type="http://schemas.openxmlformats.org/officeDocument/2006/relationships/image" Target="../media/image111.wmf"/><Relationship Id="rId8" Type="http://schemas.openxmlformats.org/officeDocument/2006/relationships/oleObject" Target="../embeddings/oleObject87.bin"/><Relationship Id="rId9" Type="http://schemas.openxmlformats.org/officeDocument/2006/relationships/image" Target="../media/image112.wmf"/><Relationship Id="rId10" Type="http://schemas.openxmlformats.org/officeDocument/2006/relationships/oleObject" Target="../embeddings/oleObject88.bin"/></Relationships>
</file>

<file path=ppt/slides/_rels/slide19.xml.rels><?xml version="1.0" encoding="UTF-8" standalone="yes"?>
<Relationships xmlns="http://schemas.openxmlformats.org/package/2006/relationships"><Relationship Id="rId3" Type="http://schemas.openxmlformats.org/officeDocument/2006/relationships/image" Target="../media/image115.png"/><Relationship Id="rId4" Type="http://schemas.openxmlformats.org/officeDocument/2006/relationships/image" Target="../media/image116.png"/><Relationship Id="rId5" Type="http://schemas.openxmlformats.org/officeDocument/2006/relationships/image" Target="../media/image117.emf"/><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4.xml"/><Relationship Id="rId2" Type="http://schemas.openxmlformats.org/officeDocument/2006/relationships/image" Target="../media/image4.gif"/></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91.bin"/><Relationship Id="rId12" Type="http://schemas.openxmlformats.org/officeDocument/2006/relationships/image" Target="../media/image120.wmf"/><Relationship Id="rId1" Type="http://schemas.openxmlformats.org/officeDocument/2006/relationships/vmlDrawing" Target="../drawings/vmlDrawing16.vml"/><Relationship Id="rId2" Type="http://schemas.openxmlformats.org/officeDocument/2006/relationships/slideLayout" Target="../slideLayouts/slideLayout24.xml"/><Relationship Id="rId3" Type="http://schemas.openxmlformats.org/officeDocument/2006/relationships/image" Target="../media/image121.png"/><Relationship Id="rId4" Type="http://schemas.openxmlformats.org/officeDocument/2006/relationships/image" Target="../media/image122.png"/><Relationship Id="rId5" Type="http://schemas.openxmlformats.org/officeDocument/2006/relationships/oleObject" Target="../embeddings/oleObject89.bin"/><Relationship Id="rId6" Type="http://schemas.openxmlformats.org/officeDocument/2006/relationships/image" Target="../media/image118.wmf"/><Relationship Id="rId7" Type="http://schemas.openxmlformats.org/officeDocument/2006/relationships/oleObject" Target="../embeddings/oleObject90.bin"/><Relationship Id="rId8" Type="http://schemas.openxmlformats.org/officeDocument/2006/relationships/image" Target="../media/image119.wmf"/><Relationship Id="rId9" Type="http://schemas.openxmlformats.org/officeDocument/2006/relationships/image" Target="../media/image123.png"/><Relationship Id="rId10" Type="http://schemas.openxmlformats.org/officeDocument/2006/relationships/image" Target="../media/image124.png"/></Relationships>
</file>

<file path=ppt/slides/_rels/slide21.xml.rels><?xml version="1.0" encoding="UTF-8" standalone="yes"?>
<Relationships xmlns="http://schemas.openxmlformats.org/package/2006/relationships"><Relationship Id="rId3" Type="http://schemas.openxmlformats.org/officeDocument/2006/relationships/image" Target="../media/image127.png"/><Relationship Id="rId4" Type="http://schemas.openxmlformats.org/officeDocument/2006/relationships/oleObject" Target="../embeddings/oleObject92.bin"/><Relationship Id="rId5" Type="http://schemas.openxmlformats.org/officeDocument/2006/relationships/image" Target="../media/image125.wmf"/><Relationship Id="rId6" Type="http://schemas.openxmlformats.org/officeDocument/2006/relationships/oleObject" Target="../embeddings/oleObject93.bin"/><Relationship Id="rId7" Type="http://schemas.openxmlformats.org/officeDocument/2006/relationships/image" Target="../media/image126.wmf"/><Relationship Id="rId8" Type="http://schemas.openxmlformats.org/officeDocument/2006/relationships/image" Target="../media/image128.png"/><Relationship Id="rId1" Type="http://schemas.openxmlformats.org/officeDocument/2006/relationships/vmlDrawing" Target="../drawings/vmlDrawing17.vml"/><Relationship Id="rId2"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29.png"/><Relationship Id="rId4" Type="http://schemas.openxmlformats.org/officeDocument/2006/relationships/image" Target="../media/image130.png"/><Relationship Id="rId5" Type="http://schemas.openxmlformats.org/officeDocument/2006/relationships/image" Target="../media/image131.png"/><Relationship Id="rId6" Type="http://schemas.openxmlformats.org/officeDocument/2006/relationships/image" Target="../media/image132.png"/><Relationship Id="rId7" Type="http://schemas.openxmlformats.org/officeDocument/2006/relationships/image" Target="../media/image133.png"/><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4.png"/><Relationship Id="rId3" Type="http://schemas.openxmlformats.org/officeDocument/2006/relationships/image" Target="../media/image1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6.png"/><Relationship Id="rId3" Type="http://schemas.openxmlformats.org/officeDocument/2006/relationships/image" Target="../media/image137.png"/></Relationships>
</file>

<file path=ppt/slides/_rels/slide25.xml.rels><?xml version="1.0" encoding="UTF-8" standalone="yes"?>
<Relationships xmlns="http://schemas.openxmlformats.org/package/2006/relationships"><Relationship Id="rId3" Type="http://schemas.openxmlformats.org/officeDocument/2006/relationships/image" Target="../media/image139.png"/><Relationship Id="rId4" Type="http://schemas.openxmlformats.org/officeDocument/2006/relationships/image" Target="../media/image140.png"/><Relationship Id="rId5" Type="http://schemas.openxmlformats.org/officeDocument/2006/relationships/image" Target="../media/image141.png"/><Relationship Id="rId1" Type="http://schemas.openxmlformats.org/officeDocument/2006/relationships/slideLayout" Target="../slideLayouts/slideLayout24.xml"/><Relationship Id="rId2" Type="http://schemas.openxmlformats.org/officeDocument/2006/relationships/image" Target="../media/image138.png"/></Relationships>
</file>

<file path=ppt/slides/_rels/slide26.xml.rels><?xml version="1.0" encoding="UTF-8" standalone="yes"?>
<Relationships xmlns="http://schemas.openxmlformats.org/package/2006/relationships"><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1" Type="http://schemas.openxmlformats.org/officeDocument/2006/relationships/slideLayout" Target="../slideLayouts/slideLayout24.xml"/><Relationship Id="rId2" Type="http://schemas.openxmlformats.org/officeDocument/2006/relationships/image" Target="../media/image142.png"/></Relationships>
</file>

<file path=ppt/slides/_rels/slide27.xml.rels><?xml version="1.0" encoding="UTF-8" standalone="yes"?>
<Relationships xmlns="http://schemas.openxmlformats.org/package/2006/relationships"><Relationship Id="rId3" Type="http://schemas.openxmlformats.org/officeDocument/2006/relationships/image" Target="../media/image149.png"/><Relationship Id="rId4" Type="http://schemas.openxmlformats.org/officeDocument/2006/relationships/image" Target="../media/image150.png"/><Relationship Id="rId1" Type="http://schemas.openxmlformats.org/officeDocument/2006/relationships/slideLayout" Target="../slideLayouts/slideLayout24.xml"/><Relationship Id="rId2" Type="http://schemas.openxmlformats.org/officeDocument/2006/relationships/image" Target="../media/image148.png"/></Relationships>
</file>

<file path=ppt/slides/_rels/slide28.xml.rels><?xml version="1.0" encoding="UTF-8" standalone="yes"?>
<Relationships xmlns="http://schemas.openxmlformats.org/package/2006/relationships"><Relationship Id="rId3" Type="http://schemas.openxmlformats.org/officeDocument/2006/relationships/image" Target="../media/image151.png"/><Relationship Id="rId4" Type="http://schemas.openxmlformats.org/officeDocument/2006/relationships/image" Target="../media/image152.png"/><Relationship Id="rId5" Type="http://schemas.openxmlformats.org/officeDocument/2006/relationships/image" Target="../media/image153.png"/><Relationship Id="rId6" Type="http://schemas.openxmlformats.org/officeDocument/2006/relationships/image" Target="../media/image154.png"/><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156.png"/><Relationship Id="rId4" Type="http://schemas.openxmlformats.org/officeDocument/2006/relationships/image" Target="../media/image157.png"/><Relationship Id="rId5" Type="http://schemas.openxmlformats.org/officeDocument/2006/relationships/image" Target="../media/image158.png"/><Relationship Id="rId1" Type="http://schemas.openxmlformats.org/officeDocument/2006/relationships/slideLayout" Target="../slideLayouts/slideLayout24.xml"/><Relationship Id="rId2" Type="http://schemas.openxmlformats.org/officeDocument/2006/relationships/image" Target="../media/image155.png"/></Relationships>
</file>

<file path=ppt/slides/_rels/slide3.xml.rels><?xml version="1.0" encoding="UTF-8" standalone="yes"?>
<Relationships xmlns="http://schemas.openxmlformats.org/package/2006/relationships"><Relationship Id="rId9" Type="http://schemas.openxmlformats.org/officeDocument/2006/relationships/image" Target="../media/image13.wmf"/><Relationship Id="rId20" Type="http://schemas.openxmlformats.org/officeDocument/2006/relationships/oleObject" Target="../embeddings/oleObject9.bin"/><Relationship Id="rId21" Type="http://schemas.openxmlformats.org/officeDocument/2006/relationships/image" Target="../media/image19.wmf"/><Relationship Id="rId22" Type="http://schemas.openxmlformats.org/officeDocument/2006/relationships/oleObject" Target="../embeddings/oleObject10.bin"/><Relationship Id="rId23" Type="http://schemas.openxmlformats.org/officeDocument/2006/relationships/image" Target="../media/image20.wmf"/><Relationship Id="rId10" Type="http://schemas.openxmlformats.org/officeDocument/2006/relationships/oleObject" Target="../embeddings/oleObject4.bin"/><Relationship Id="rId11" Type="http://schemas.openxmlformats.org/officeDocument/2006/relationships/image" Target="../media/image14.wmf"/><Relationship Id="rId12" Type="http://schemas.openxmlformats.org/officeDocument/2006/relationships/oleObject" Target="../embeddings/oleObject5.bin"/><Relationship Id="rId13" Type="http://schemas.openxmlformats.org/officeDocument/2006/relationships/image" Target="../media/image15.wmf"/><Relationship Id="rId14" Type="http://schemas.openxmlformats.org/officeDocument/2006/relationships/oleObject" Target="../embeddings/oleObject6.bin"/><Relationship Id="rId15" Type="http://schemas.openxmlformats.org/officeDocument/2006/relationships/image" Target="../media/image16.wmf"/><Relationship Id="rId16" Type="http://schemas.openxmlformats.org/officeDocument/2006/relationships/oleObject" Target="../embeddings/oleObject7.bin"/><Relationship Id="rId17" Type="http://schemas.openxmlformats.org/officeDocument/2006/relationships/image" Target="../media/image17.wmf"/><Relationship Id="rId18" Type="http://schemas.openxmlformats.org/officeDocument/2006/relationships/oleObject" Target="../embeddings/oleObject8.bin"/><Relationship Id="rId19" Type="http://schemas.openxmlformats.org/officeDocument/2006/relationships/image" Target="../media/image18.wmf"/><Relationship Id="rId1" Type="http://schemas.openxmlformats.org/officeDocument/2006/relationships/vmlDrawing" Target="../drawings/vmlDrawing1.vml"/><Relationship Id="rId2" Type="http://schemas.openxmlformats.org/officeDocument/2006/relationships/slideLayout" Target="../slideLayouts/slideLayout23.xml"/><Relationship Id="rId3" Type="http://schemas.openxmlformats.org/officeDocument/2006/relationships/oleObject" Target="../embeddings/oleObject1.bin"/><Relationship Id="rId4" Type="http://schemas.openxmlformats.org/officeDocument/2006/relationships/image" Target="../media/image11.wmf"/><Relationship Id="rId5" Type="http://schemas.openxmlformats.org/officeDocument/2006/relationships/oleObject" Target="../embeddings/oleObject2.bin"/><Relationship Id="rId6" Type="http://schemas.openxmlformats.org/officeDocument/2006/relationships/image" Target="../media/image12.wmf"/><Relationship Id="rId7" Type="http://schemas.openxmlformats.org/officeDocument/2006/relationships/image" Target="../media/image21.png"/><Relationship Id="rId8"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9" Type="http://schemas.openxmlformats.org/officeDocument/2006/relationships/image" Target="../media/image24.wmf"/><Relationship Id="rId20" Type="http://schemas.openxmlformats.org/officeDocument/2006/relationships/oleObject" Target="../embeddings/oleObject19.bin"/><Relationship Id="rId21" Type="http://schemas.openxmlformats.org/officeDocument/2006/relationships/image" Target="../media/image30.wmf"/><Relationship Id="rId22" Type="http://schemas.openxmlformats.org/officeDocument/2006/relationships/oleObject" Target="../embeddings/oleObject20.bin"/><Relationship Id="rId23" Type="http://schemas.openxmlformats.org/officeDocument/2006/relationships/image" Target="../media/image31.wmf"/><Relationship Id="rId24" Type="http://schemas.openxmlformats.org/officeDocument/2006/relationships/image" Target="../media/image32.png"/><Relationship Id="rId10" Type="http://schemas.openxmlformats.org/officeDocument/2006/relationships/oleObject" Target="../embeddings/oleObject14.bin"/><Relationship Id="rId11" Type="http://schemas.openxmlformats.org/officeDocument/2006/relationships/image" Target="../media/image25.wmf"/><Relationship Id="rId12" Type="http://schemas.openxmlformats.org/officeDocument/2006/relationships/oleObject" Target="../embeddings/oleObject15.bin"/><Relationship Id="rId13" Type="http://schemas.openxmlformats.org/officeDocument/2006/relationships/image" Target="../media/image26.wmf"/><Relationship Id="rId14" Type="http://schemas.openxmlformats.org/officeDocument/2006/relationships/oleObject" Target="../embeddings/oleObject16.bin"/><Relationship Id="rId15" Type="http://schemas.openxmlformats.org/officeDocument/2006/relationships/image" Target="../media/image27.wmf"/><Relationship Id="rId16" Type="http://schemas.openxmlformats.org/officeDocument/2006/relationships/oleObject" Target="../embeddings/oleObject17.bin"/><Relationship Id="rId17" Type="http://schemas.openxmlformats.org/officeDocument/2006/relationships/image" Target="../media/image28.wmf"/><Relationship Id="rId18" Type="http://schemas.openxmlformats.org/officeDocument/2006/relationships/oleObject" Target="../embeddings/oleObject18.bin"/><Relationship Id="rId19" Type="http://schemas.openxmlformats.org/officeDocument/2006/relationships/image" Target="../media/image29.wmf"/><Relationship Id="rId1" Type="http://schemas.openxmlformats.org/officeDocument/2006/relationships/vmlDrawing" Target="../drawings/vmlDrawing2.vml"/><Relationship Id="rId2" Type="http://schemas.openxmlformats.org/officeDocument/2006/relationships/slideLayout" Target="../slideLayouts/slideLayout24.xml"/><Relationship Id="rId3" Type="http://schemas.openxmlformats.org/officeDocument/2006/relationships/notesSlide" Target="../notesSlides/notesSlide1.xml"/><Relationship Id="rId4" Type="http://schemas.openxmlformats.org/officeDocument/2006/relationships/oleObject" Target="../embeddings/oleObject11.bin"/><Relationship Id="rId5" Type="http://schemas.openxmlformats.org/officeDocument/2006/relationships/image" Target="../media/image22.wmf"/><Relationship Id="rId6" Type="http://schemas.openxmlformats.org/officeDocument/2006/relationships/oleObject" Target="../embeddings/oleObject12.bin"/><Relationship Id="rId7" Type="http://schemas.openxmlformats.org/officeDocument/2006/relationships/image" Target="../media/image23.wmf"/><Relationship Id="rId8" Type="http://schemas.openxmlformats.org/officeDocument/2006/relationships/oleObject" Target="../embeddings/oleObject13.bin"/></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23.bin"/><Relationship Id="rId20" Type="http://schemas.openxmlformats.org/officeDocument/2006/relationships/image" Target="../media/image40.wmf"/><Relationship Id="rId21" Type="http://schemas.openxmlformats.org/officeDocument/2006/relationships/oleObject" Target="../embeddings/oleObject29.bin"/><Relationship Id="rId22" Type="http://schemas.openxmlformats.org/officeDocument/2006/relationships/image" Target="../media/image41.wmf"/><Relationship Id="rId23" Type="http://schemas.openxmlformats.org/officeDocument/2006/relationships/oleObject" Target="../embeddings/oleObject30.bin"/><Relationship Id="rId24" Type="http://schemas.openxmlformats.org/officeDocument/2006/relationships/image" Target="../media/image42.wmf"/><Relationship Id="rId25" Type="http://schemas.openxmlformats.org/officeDocument/2006/relationships/oleObject" Target="../embeddings/oleObject31.bin"/><Relationship Id="rId26" Type="http://schemas.openxmlformats.org/officeDocument/2006/relationships/image" Target="../media/image43.wmf"/><Relationship Id="rId10" Type="http://schemas.openxmlformats.org/officeDocument/2006/relationships/image" Target="../media/image35.wmf"/><Relationship Id="rId11" Type="http://schemas.openxmlformats.org/officeDocument/2006/relationships/oleObject" Target="../embeddings/oleObject24.bin"/><Relationship Id="rId12" Type="http://schemas.openxmlformats.org/officeDocument/2006/relationships/image" Target="../media/image36.wmf"/><Relationship Id="rId13" Type="http://schemas.openxmlformats.org/officeDocument/2006/relationships/oleObject" Target="../embeddings/oleObject25.bin"/><Relationship Id="rId14" Type="http://schemas.openxmlformats.org/officeDocument/2006/relationships/image" Target="../media/image37.wmf"/><Relationship Id="rId15" Type="http://schemas.openxmlformats.org/officeDocument/2006/relationships/oleObject" Target="../embeddings/oleObject26.bin"/><Relationship Id="rId16" Type="http://schemas.openxmlformats.org/officeDocument/2006/relationships/image" Target="../media/image38.wmf"/><Relationship Id="rId17" Type="http://schemas.openxmlformats.org/officeDocument/2006/relationships/oleObject" Target="../embeddings/oleObject27.bin"/><Relationship Id="rId18" Type="http://schemas.openxmlformats.org/officeDocument/2006/relationships/image" Target="../media/image39.wmf"/><Relationship Id="rId19" Type="http://schemas.openxmlformats.org/officeDocument/2006/relationships/oleObject" Target="../embeddings/oleObject28.bin"/><Relationship Id="rId1" Type="http://schemas.openxmlformats.org/officeDocument/2006/relationships/vmlDrawing" Target="../drawings/vmlDrawing3.vml"/><Relationship Id="rId2" Type="http://schemas.openxmlformats.org/officeDocument/2006/relationships/slideLayout" Target="../slideLayouts/slideLayout24.xml"/><Relationship Id="rId3" Type="http://schemas.openxmlformats.org/officeDocument/2006/relationships/notesSlide" Target="../notesSlides/notesSlide2.xml"/><Relationship Id="rId4" Type="http://schemas.openxmlformats.org/officeDocument/2006/relationships/oleObject" Target="../embeddings/oleObject21.bin"/><Relationship Id="rId5" Type="http://schemas.openxmlformats.org/officeDocument/2006/relationships/image" Target="../media/image33.wmf"/><Relationship Id="rId6" Type="http://schemas.openxmlformats.org/officeDocument/2006/relationships/image" Target="../media/image44.png"/><Relationship Id="rId7" Type="http://schemas.openxmlformats.org/officeDocument/2006/relationships/oleObject" Target="../embeddings/oleObject22.bin"/><Relationship Id="rId8" Type="http://schemas.openxmlformats.org/officeDocument/2006/relationships/image" Target="../media/image34.wmf"/></Relationships>
</file>

<file path=ppt/slides/_rels/slide6.xml.rels><?xml version="1.0" encoding="UTF-8" standalone="yes"?>
<Relationships xmlns="http://schemas.openxmlformats.org/package/2006/relationships"><Relationship Id="rId11" Type="http://schemas.openxmlformats.org/officeDocument/2006/relationships/image" Target="../media/image52.png"/><Relationship Id="rId12" Type="http://schemas.openxmlformats.org/officeDocument/2006/relationships/image" Target="../media/image53.png"/><Relationship Id="rId13" Type="http://schemas.openxmlformats.org/officeDocument/2006/relationships/oleObject" Target="../embeddings/oleObject35.bin"/><Relationship Id="rId14" Type="http://schemas.openxmlformats.org/officeDocument/2006/relationships/image" Target="../media/image48.wmf"/><Relationship Id="rId15" Type="http://schemas.openxmlformats.org/officeDocument/2006/relationships/oleObject" Target="../embeddings/oleObject36.bin"/><Relationship Id="rId16" Type="http://schemas.openxmlformats.org/officeDocument/2006/relationships/image" Target="../media/image49.wmf"/><Relationship Id="rId17" Type="http://schemas.openxmlformats.org/officeDocument/2006/relationships/oleObject" Target="../embeddings/oleObject37.bin"/><Relationship Id="rId18" Type="http://schemas.openxmlformats.org/officeDocument/2006/relationships/image" Target="../media/image50.wmf"/><Relationship Id="rId1" Type="http://schemas.openxmlformats.org/officeDocument/2006/relationships/vmlDrawing" Target="../drawings/vmlDrawing4.vml"/><Relationship Id="rId2" Type="http://schemas.openxmlformats.org/officeDocument/2006/relationships/slideLayout" Target="../slideLayouts/slideLayout24.xml"/><Relationship Id="rId3" Type="http://schemas.openxmlformats.org/officeDocument/2006/relationships/notesSlide" Target="../notesSlides/notesSlide3.xml"/><Relationship Id="rId4" Type="http://schemas.openxmlformats.org/officeDocument/2006/relationships/oleObject" Target="../embeddings/oleObject32.bin"/><Relationship Id="rId5" Type="http://schemas.openxmlformats.org/officeDocument/2006/relationships/image" Target="../media/image45.wmf"/><Relationship Id="rId6" Type="http://schemas.openxmlformats.org/officeDocument/2006/relationships/oleObject" Target="../embeddings/oleObject33.bin"/><Relationship Id="rId7" Type="http://schemas.openxmlformats.org/officeDocument/2006/relationships/image" Target="../media/image46.wmf"/><Relationship Id="rId8" Type="http://schemas.openxmlformats.org/officeDocument/2006/relationships/oleObject" Target="../embeddings/oleObject34.bin"/><Relationship Id="rId9" Type="http://schemas.openxmlformats.org/officeDocument/2006/relationships/image" Target="../media/image47.wmf"/><Relationship Id="rId10" Type="http://schemas.openxmlformats.org/officeDocument/2006/relationships/image" Target="../media/image51.png"/></Relationships>
</file>

<file path=ppt/slides/_rels/slide7.xml.rels><?xml version="1.0" encoding="UTF-8" standalone="yes"?>
<Relationships xmlns="http://schemas.openxmlformats.org/package/2006/relationships"><Relationship Id="rId9" Type="http://schemas.openxmlformats.org/officeDocument/2006/relationships/image" Target="../media/image56.wmf"/><Relationship Id="rId20" Type="http://schemas.openxmlformats.org/officeDocument/2006/relationships/image" Target="../media/image61.wmf"/><Relationship Id="rId10" Type="http://schemas.openxmlformats.org/officeDocument/2006/relationships/oleObject" Target="../embeddings/oleObject41.bin"/><Relationship Id="rId11" Type="http://schemas.openxmlformats.org/officeDocument/2006/relationships/image" Target="../media/image57.wmf"/><Relationship Id="rId12" Type="http://schemas.openxmlformats.org/officeDocument/2006/relationships/image" Target="../media/image62.emf"/><Relationship Id="rId13" Type="http://schemas.openxmlformats.org/officeDocument/2006/relationships/oleObject" Target="../embeddings/oleObject42.bin"/><Relationship Id="rId14" Type="http://schemas.openxmlformats.org/officeDocument/2006/relationships/image" Target="../media/image58.wmf"/><Relationship Id="rId15" Type="http://schemas.openxmlformats.org/officeDocument/2006/relationships/oleObject" Target="../embeddings/oleObject43.bin"/><Relationship Id="rId16" Type="http://schemas.openxmlformats.org/officeDocument/2006/relationships/image" Target="../media/image59.wmf"/><Relationship Id="rId17" Type="http://schemas.openxmlformats.org/officeDocument/2006/relationships/oleObject" Target="../embeddings/oleObject44.bin"/><Relationship Id="rId18" Type="http://schemas.openxmlformats.org/officeDocument/2006/relationships/image" Target="../media/image60.wmf"/><Relationship Id="rId19" Type="http://schemas.openxmlformats.org/officeDocument/2006/relationships/oleObject" Target="../embeddings/oleObject45.bin"/><Relationship Id="rId1" Type="http://schemas.openxmlformats.org/officeDocument/2006/relationships/vmlDrawing" Target="../drawings/vmlDrawing5.vml"/><Relationship Id="rId2" Type="http://schemas.openxmlformats.org/officeDocument/2006/relationships/slideLayout" Target="../slideLayouts/slideLayout24.xml"/><Relationship Id="rId3" Type="http://schemas.openxmlformats.org/officeDocument/2006/relationships/notesSlide" Target="../notesSlides/notesSlide4.xml"/><Relationship Id="rId4" Type="http://schemas.openxmlformats.org/officeDocument/2006/relationships/oleObject" Target="../embeddings/oleObject38.bin"/><Relationship Id="rId5" Type="http://schemas.openxmlformats.org/officeDocument/2006/relationships/image" Target="../media/image54.wmf"/><Relationship Id="rId6" Type="http://schemas.openxmlformats.org/officeDocument/2006/relationships/oleObject" Target="../embeddings/oleObject39.bin"/><Relationship Id="rId7" Type="http://schemas.openxmlformats.org/officeDocument/2006/relationships/image" Target="../media/image55.wmf"/><Relationship Id="rId8" Type="http://schemas.openxmlformats.org/officeDocument/2006/relationships/oleObject" Target="../embeddings/oleObject40.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49.bin"/><Relationship Id="rId12" Type="http://schemas.openxmlformats.org/officeDocument/2006/relationships/image" Target="../media/image66.wmf"/><Relationship Id="rId13" Type="http://schemas.openxmlformats.org/officeDocument/2006/relationships/image" Target="../media/image68.emf"/><Relationship Id="rId1" Type="http://schemas.openxmlformats.org/officeDocument/2006/relationships/vmlDrawing" Target="../drawings/vmlDrawing6.vml"/><Relationship Id="rId2" Type="http://schemas.openxmlformats.org/officeDocument/2006/relationships/slideLayout" Target="../slideLayouts/slideLayout24.xml"/><Relationship Id="rId3" Type="http://schemas.openxmlformats.org/officeDocument/2006/relationships/notesSlide" Target="../notesSlides/notesSlide5.xml"/><Relationship Id="rId4" Type="http://schemas.openxmlformats.org/officeDocument/2006/relationships/image" Target="../media/image67.emf"/><Relationship Id="rId5" Type="http://schemas.openxmlformats.org/officeDocument/2006/relationships/oleObject" Target="../embeddings/oleObject46.bin"/><Relationship Id="rId6" Type="http://schemas.openxmlformats.org/officeDocument/2006/relationships/image" Target="../media/image63.wmf"/><Relationship Id="rId7" Type="http://schemas.openxmlformats.org/officeDocument/2006/relationships/oleObject" Target="../embeddings/oleObject47.bin"/><Relationship Id="rId8" Type="http://schemas.openxmlformats.org/officeDocument/2006/relationships/image" Target="../media/image64.wmf"/><Relationship Id="rId9" Type="http://schemas.openxmlformats.org/officeDocument/2006/relationships/oleObject" Target="../embeddings/oleObject48.bin"/><Relationship Id="rId10" Type="http://schemas.openxmlformats.org/officeDocument/2006/relationships/image" Target="../media/image65.wmf"/></Relationships>
</file>

<file path=ppt/slides/_rels/slide9.xml.rels><?xml version="1.0" encoding="UTF-8" standalone="yes"?>
<Relationships xmlns="http://schemas.openxmlformats.org/package/2006/relationships"><Relationship Id="rId11" Type="http://schemas.openxmlformats.org/officeDocument/2006/relationships/image" Target="../media/image72.wmf"/><Relationship Id="rId12" Type="http://schemas.openxmlformats.org/officeDocument/2006/relationships/oleObject" Target="../embeddings/oleObject54.bin"/><Relationship Id="rId13" Type="http://schemas.openxmlformats.org/officeDocument/2006/relationships/image" Target="../media/image73.wmf"/><Relationship Id="rId14" Type="http://schemas.openxmlformats.org/officeDocument/2006/relationships/oleObject" Target="../embeddings/oleObject55.bin"/><Relationship Id="rId15" Type="http://schemas.openxmlformats.org/officeDocument/2006/relationships/image" Target="../media/image74.wmf"/><Relationship Id="rId1" Type="http://schemas.openxmlformats.org/officeDocument/2006/relationships/vmlDrawing" Target="../drawings/vmlDrawing7.vml"/><Relationship Id="rId2" Type="http://schemas.openxmlformats.org/officeDocument/2006/relationships/slideLayout" Target="../slideLayouts/slideLayout24.xml"/><Relationship Id="rId3" Type="http://schemas.openxmlformats.org/officeDocument/2006/relationships/notesSlide" Target="../notesSlides/notesSlide6.xml"/><Relationship Id="rId4" Type="http://schemas.openxmlformats.org/officeDocument/2006/relationships/oleObject" Target="../embeddings/oleObject50.bin"/><Relationship Id="rId5" Type="http://schemas.openxmlformats.org/officeDocument/2006/relationships/image" Target="../media/image69.wmf"/><Relationship Id="rId6" Type="http://schemas.openxmlformats.org/officeDocument/2006/relationships/oleObject" Target="../embeddings/oleObject51.bin"/><Relationship Id="rId7" Type="http://schemas.openxmlformats.org/officeDocument/2006/relationships/image" Target="../media/image70.wmf"/><Relationship Id="rId8" Type="http://schemas.openxmlformats.org/officeDocument/2006/relationships/oleObject" Target="../embeddings/oleObject52.bin"/><Relationship Id="rId9" Type="http://schemas.openxmlformats.org/officeDocument/2006/relationships/image" Target="../media/image71.wmf"/><Relationship Id="rId10" Type="http://schemas.openxmlformats.org/officeDocument/2006/relationships/oleObject" Target="../embeddings/oleObject5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1</a:t>
            </a:fld>
            <a:endParaRPr lang="en-US" altLang="zh-CN"/>
          </a:p>
        </p:txBody>
      </p:sp>
      <p:sp>
        <p:nvSpPr>
          <p:cNvPr id="7" name="Rectangle 3"/>
          <p:cNvSpPr>
            <a:spLocks/>
          </p:cNvSpPr>
          <p:nvPr/>
        </p:nvSpPr>
        <p:spPr bwMode="auto">
          <a:xfrm>
            <a:off x="0" y="-27384"/>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10" name="Rectangle 7"/>
          <p:cNvSpPr>
            <a:spLocks noGrp="1" noChangeArrowheads="1"/>
          </p:cNvSpPr>
          <p:nvPr>
            <p:ph type="title"/>
          </p:nvPr>
        </p:nvSpPr>
        <p:spPr>
          <a:xfrm>
            <a:off x="25401" y="101600"/>
            <a:ext cx="8089900" cy="342900"/>
          </a:xfrm>
        </p:spPr>
        <p:txBody>
          <a:bodyPr rIns="152400"/>
          <a:lstStyle/>
          <a:p>
            <a:pPr indent="0" eaLnBrk="1" hangingPunct="1">
              <a:defRPr/>
            </a:pPr>
            <a:r>
              <a:rPr lang="en-US" sz="2200" dirty="0" smtClean="0">
                <a:latin typeface="Calibri Bold" charset="0"/>
                <a:cs typeface="Calibri Bold" charset="0"/>
                <a:sym typeface="Calibri Bold" charset="0"/>
              </a:rPr>
              <a:t>Motivation</a:t>
            </a:r>
            <a:endParaRPr lang="en-US" sz="2200" dirty="0" smtClean="0">
              <a:sym typeface="Calibri" charset="0"/>
            </a:endParaRPr>
          </a:p>
        </p:txBody>
      </p:sp>
      <p:pic>
        <p:nvPicPr>
          <p:cNvPr id="2" name="Picture 9" descr="C:\Users\acer\Desktop\cracked-nozzle-sleeve-6.jpg"/>
          <p:cNvPicPr>
            <a:picLocks noChangeAspect="1" noChangeArrowheads="1"/>
          </p:cNvPicPr>
          <p:nvPr/>
        </p:nvPicPr>
        <p:blipFill>
          <a:blip r:embed="rId2"/>
          <a:srcRect/>
          <a:stretch>
            <a:fillRect/>
          </a:stretch>
        </p:blipFill>
        <p:spPr bwMode="auto">
          <a:xfrm>
            <a:off x="5436096" y="692695"/>
            <a:ext cx="3240360" cy="2423969"/>
          </a:xfrm>
          <a:prstGeom prst="rect">
            <a:avLst/>
          </a:prstGeom>
          <a:noFill/>
        </p:spPr>
      </p:pic>
      <p:sp>
        <p:nvSpPr>
          <p:cNvPr id="12" name="矩形 11"/>
          <p:cNvSpPr/>
          <p:nvPr/>
        </p:nvSpPr>
        <p:spPr>
          <a:xfrm>
            <a:off x="6266744" y="3429000"/>
            <a:ext cx="1545616" cy="276999"/>
          </a:xfrm>
          <a:prstGeom prst="rect">
            <a:avLst/>
          </a:prstGeom>
        </p:spPr>
        <p:txBody>
          <a:bodyPr wrap="none">
            <a:spAutoFit/>
          </a:bodyPr>
          <a:lstStyle/>
          <a:p>
            <a:r>
              <a:rPr lang="en-GB" altLang="zh-CN" u="sng" dirty="0" smtClean="0"/>
              <a:t>http://met-</a:t>
            </a:r>
            <a:r>
              <a:rPr lang="en-GB" altLang="zh-CN" u="sng" dirty="0" err="1" smtClean="0"/>
              <a:t>tech.com</a:t>
            </a:r>
            <a:r>
              <a:rPr lang="en-GB" altLang="zh-CN" u="sng" dirty="0" smtClean="0"/>
              <a:t>/</a:t>
            </a:r>
            <a:endParaRPr lang="zh-CN" altLang="en-US" u="sng" dirty="0"/>
          </a:p>
        </p:txBody>
      </p:sp>
      <p:sp>
        <p:nvSpPr>
          <p:cNvPr id="13" name="TextBox 12"/>
          <p:cNvSpPr txBox="1"/>
          <p:nvPr/>
        </p:nvSpPr>
        <p:spPr>
          <a:xfrm>
            <a:off x="5796136" y="3212976"/>
            <a:ext cx="2401619" cy="276999"/>
          </a:xfrm>
          <a:prstGeom prst="rect">
            <a:avLst/>
          </a:prstGeom>
          <a:noFill/>
        </p:spPr>
        <p:txBody>
          <a:bodyPr wrap="none" rtlCol="0">
            <a:spAutoFit/>
          </a:bodyPr>
          <a:lstStyle/>
          <a:p>
            <a:r>
              <a:rPr lang="en-US" altLang="zh-CN" dirty="0" smtClean="0"/>
              <a:t>fatigue cracking of nozzle sleeve</a:t>
            </a:r>
            <a:endParaRPr lang="zh-CN" altLang="en-US" dirty="0"/>
          </a:p>
        </p:txBody>
      </p:sp>
      <p:sp>
        <p:nvSpPr>
          <p:cNvPr id="14" name="TextBox 13"/>
          <p:cNvSpPr txBox="1"/>
          <p:nvPr/>
        </p:nvSpPr>
        <p:spPr>
          <a:xfrm>
            <a:off x="214984" y="764704"/>
            <a:ext cx="5077096" cy="461665"/>
          </a:xfrm>
          <a:prstGeom prst="rect">
            <a:avLst/>
          </a:prstGeom>
          <a:noFill/>
          <a:ln w="25400">
            <a:noFill/>
            <a:miter lim="800000"/>
            <a:headEnd/>
            <a:tailEnd/>
          </a:ln>
        </p:spPr>
        <p:txBody>
          <a:bodyPr lIns="0" tIns="0" rIns="32146" bIns="0" anchor="ctr"/>
          <a:lstStyle/>
          <a:p>
            <a:pPr>
              <a:spcBef>
                <a:spcPts val="200"/>
              </a:spcBef>
              <a:buFont typeface="Wingdings" pitchFamily="2" charset="2"/>
              <a:buChar char="Ø"/>
            </a:pPr>
            <a:r>
              <a:rPr lang="en-US" altLang="zh-CN" sz="2400" dirty="0" smtClean="0">
                <a:solidFill>
                  <a:srgbClr val="343434"/>
                </a:solidFill>
                <a:latin typeface="Calibri Bold" pitchFamily="-84" charset="0"/>
                <a:ea typeface="MS PGothic" pitchFamily="34" charset="-128"/>
                <a:sym typeface="Calibri Bold" pitchFamily="-84" charset="0"/>
              </a:rPr>
              <a:t>Fatigue Fracture Failure of Structure </a:t>
            </a:r>
            <a:endParaRPr lang="zh-CN" altLang="en-US" sz="2400" dirty="0" smtClean="0">
              <a:solidFill>
                <a:srgbClr val="343434"/>
              </a:solidFill>
              <a:latin typeface="Calibri Bold" pitchFamily="-84" charset="0"/>
              <a:ea typeface="MS PGothic" pitchFamily="34" charset="-128"/>
              <a:sym typeface="Calibri Bold" pitchFamily="-84" charset="0"/>
            </a:endParaRPr>
          </a:p>
        </p:txBody>
      </p:sp>
      <p:sp>
        <p:nvSpPr>
          <p:cNvPr id="15" name="TextBox 14"/>
          <p:cNvSpPr txBox="1"/>
          <p:nvPr/>
        </p:nvSpPr>
        <p:spPr>
          <a:xfrm>
            <a:off x="395536" y="1196752"/>
            <a:ext cx="4968552" cy="1225977"/>
          </a:xfrm>
          <a:prstGeom prst="rect">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400" dirty="0" smtClean="0">
                <a:solidFill>
                  <a:srgbClr val="343434"/>
                </a:solidFill>
                <a:latin typeface="Calibri" pitchFamily="34" charset="0"/>
                <a:ea typeface="MS PGothic" pitchFamily="34" charset="-128"/>
                <a:sym typeface="Calibri Bold" pitchFamily="-84" charset="0"/>
              </a:rPr>
              <a:t>Initiation: micro defects</a:t>
            </a:r>
          </a:p>
          <a:p>
            <a:pPr>
              <a:spcBef>
                <a:spcPts val="200"/>
              </a:spcBef>
              <a:buFont typeface="Arial" pitchFamily="34" charset="0"/>
              <a:buChar char="•"/>
            </a:pPr>
            <a:r>
              <a:rPr lang="en-US" altLang="zh-CN" sz="2400" dirty="0" smtClean="0">
                <a:solidFill>
                  <a:srgbClr val="343434"/>
                </a:solidFill>
                <a:latin typeface="Calibri" pitchFamily="34" charset="0"/>
                <a:ea typeface="MS PGothic" pitchFamily="34" charset="-128"/>
                <a:sym typeface="Calibri Bold" pitchFamily="-84" charset="0"/>
              </a:rPr>
              <a:t>Loading : cyclic  stress state (temperature,  corrosion)</a:t>
            </a:r>
            <a:endParaRPr lang="zh-CN" altLang="en-US" sz="2400" dirty="0" smtClean="0">
              <a:solidFill>
                <a:srgbClr val="343434"/>
              </a:solidFill>
              <a:latin typeface="Calibri" pitchFamily="34" charset="0"/>
              <a:ea typeface="MS PGothic" pitchFamily="34" charset="-128"/>
              <a:sym typeface="Calibri Bold" pitchFamily="-84" charset="0"/>
            </a:endParaRPr>
          </a:p>
        </p:txBody>
      </p:sp>
      <p:sp>
        <p:nvSpPr>
          <p:cNvPr id="16" name="TextBox 15"/>
          <p:cNvSpPr txBox="1"/>
          <p:nvPr/>
        </p:nvSpPr>
        <p:spPr>
          <a:xfrm>
            <a:off x="251520" y="2420888"/>
            <a:ext cx="5159233" cy="461665"/>
          </a:xfrm>
          <a:prstGeom prst="rect">
            <a:avLst/>
          </a:prstGeom>
          <a:noFill/>
          <a:ln w="25400">
            <a:noFill/>
            <a:miter lim="800000"/>
            <a:headEnd/>
            <a:tailEnd/>
          </a:ln>
        </p:spPr>
        <p:txBody>
          <a:bodyPr lIns="0" tIns="0" rIns="32146" bIns="0" anchor="ctr"/>
          <a:lstStyle/>
          <a:p>
            <a:pPr>
              <a:spcBef>
                <a:spcPts val="200"/>
              </a:spcBef>
              <a:buFont typeface="Wingdings" pitchFamily="2" charset="2"/>
              <a:buChar char="Ø"/>
            </a:pPr>
            <a:r>
              <a:rPr lang="en-US" altLang="zh-CN" sz="2400" dirty="0" smtClean="0">
                <a:solidFill>
                  <a:srgbClr val="343434"/>
                </a:solidFill>
                <a:latin typeface="Calibri Bold" pitchFamily="-84" charset="0"/>
                <a:ea typeface="MS PGothic" pitchFamily="34" charset="-128"/>
                <a:sym typeface="Calibri Bold" pitchFamily="-84" charset="0"/>
              </a:rPr>
              <a:t>Numerical methods for crack growth</a:t>
            </a:r>
            <a:endParaRPr lang="zh-CN" altLang="en-US" sz="2400" dirty="0" smtClean="0">
              <a:solidFill>
                <a:srgbClr val="343434"/>
              </a:solidFill>
              <a:latin typeface="Calibri Bold" pitchFamily="-84" charset="0"/>
              <a:ea typeface="MS PGothic" pitchFamily="34" charset="-128"/>
              <a:sym typeface="Calibri Bold" pitchFamily="-84" charset="0"/>
            </a:endParaRPr>
          </a:p>
        </p:txBody>
      </p:sp>
      <p:sp>
        <p:nvSpPr>
          <p:cNvPr id="17" name="TextBox 16"/>
          <p:cNvSpPr txBox="1"/>
          <p:nvPr/>
        </p:nvSpPr>
        <p:spPr>
          <a:xfrm>
            <a:off x="530992" y="2852936"/>
            <a:ext cx="6273256" cy="1144677"/>
          </a:xfrm>
          <a:prstGeom prst="rect">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400" dirty="0" smtClean="0">
                <a:solidFill>
                  <a:srgbClr val="343434"/>
                </a:solidFill>
                <a:latin typeface="Calibri" pitchFamily="34" charset="0"/>
                <a:ea typeface="MS PGothic" pitchFamily="34" charset="-128"/>
                <a:sym typeface="Calibri Bold" pitchFamily="-84" charset="0"/>
              </a:rPr>
              <a:t>Volume  methods: </a:t>
            </a:r>
          </a:p>
          <a:p>
            <a:pPr>
              <a:spcBef>
                <a:spcPts val="200"/>
              </a:spcBef>
            </a:pPr>
            <a:r>
              <a:rPr lang="en-US" altLang="zh-CN" sz="2400" dirty="0" smtClean="0">
                <a:solidFill>
                  <a:srgbClr val="343434"/>
                </a:solidFill>
                <a:latin typeface="Calibri" pitchFamily="34" charset="0"/>
                <a:ea typeface="MS PGothic" pitchFamily="34" charset="-128"/>
                <a:sym typeface="Calibri Bold" pitchFamily="-84" charset="0"/>
              </a:rPr>
              <a:t>  FEM, XFEM/GFEM, </a:t>
            </a:r>
            <a:r>
              <a:rPr lang="en-US" altLang="zh-CN" sz="2400" dirty="0" err="1" smtClean="0">
                <a:solidFill>
                  <a:srgbClr val="343434"/>
                </a:solidFill>
                <a:latin typeface="Calibri" pitchFamily="34" charset="0"/>
                <a:ea typeface="MS PGothic" pitchFamily="34" charset="-128"/>
                <a:sym typeface="Calibri Bold" pitchFamily="-84" charset="0"/>
              </a:rPr>
              <a:t>Meshfree</a:t>
            </a:r>
            <a:endParaRPr lang="en-US" altLang="zh-CN" sz="2400" dirty="0" smtClean="0">
              <a:solidFill>
                <a:srgbClr val="343434"/>
              </a:solidFill>
              <a:latin typeface="Calibri" pitchFamily="34" charset="0"/>
              <a:ea typeface="MS PGothic" pitchFamily="34" charset="-128"/>
              <a:sym typeface="Calibri Bold" pitchFamily="-84" charset="0"/>
            </a:endParaRPr>
          </a:p>
          <a:p>
            <a:pPr>
              <a:spcBef>
                <a:spcPts val="200"/>
              </a:spcBef>
              <a:buFont typeface="Arial" pitchFamily="34" charset="0"/>
              <a:buChar char="•"/>
            </a:pPr>
            <a:r>
              <a:rPr lang="en-US" altLang="zh-CN" sz="2400" dirty="0" smtClean="0">
                <a:solidFill>
                  <a:srgbClr val="343434"/>
                </a:solidFill>
                <a:latin typeface="Calibri" pitchFamily="34" charset="0"/>
                <a:ea typeface="MS PGothic" pitchFamily="34" charset="-128"/>
                <a:sym typeface="Calibri Bold" pitchFamily="-84" charset="0"/>
              </a:rPr>
              <a:t>Boundary methods:   BEM </a:t>
            </a:r>
            <a:endParaRPr lang="zh-CN" altLang="en-US" sz="2400" dirty="0" smtClean="0">
              <a:solidFill>
                <a:srgbClr val="343434"/>
              </a:solidFill>
              <a:latin typeface="Calibri" pitchFamily="34" charset="0"/>
              <a:ea typeface="MS PGothic" pitchFamily="34" charset="-128"/>
              <a:sym typeface="Calibri Bold" pitchFamily="-84" charset="0"/>
            </a:endParaRPr>
          </a:p>
        </p:txBody>
      </p:sp>
      <p:pic>
        <p:nvPicPr>
          <p:cNvPr id="199690" name="Picture 10"/>
          <p:cNvPicPr>
            <a:picLocks noChangeAspect="1" noChangeArrowheads="1"/>
          </p:cNvPicPr>
          <p:nvPr/>
        </p:nvPicPr>
        <p:blipFill>
          <a:blip r:embed="rId3"/>
          <a:srcRect/>
          <a:stretch>
            <a:fillRect/>
          </a:stretch>
        </p:blipFill>
        <p:spPr bwMode="auto">
          <a:xfrm>
            <a:off x="1459285" y="4378325"/>
            <a:ext cx="3760787" cy="2479675"/>
          </a:xfrm>
          <a:prstGeom prst="rect">
            <a:avLst/>
          </a:prstGeom>
          <a:noFill/>
          <a:ln w="9525">
            <a:noFill/>
            <a:miter lim="800000"/>
            <a:headEnd/>
            <a:tailEnd/>
          </a:ln>
        </p:spPr>
      </p:pic>
      <p:pic>
        <p:nvPicPr>
          <p:cNvPr id="199691" name="Picture 11"/>
          <p:cNvPicPr>
            <a:picLocks noChangeAspect="1" noChangeArrowheads="1"/>
          </p:cNvPicPr>
          <p:nvPr/>
        </p:nvPicPr>
        <p:blipFill>
          <a:blip r:embed="rId4"/>
          <a:srcRect/>
          <a:stretch>
            <a:fillRect/>
          </a:stretch>
        </p:blipFill>
        <p:spPr bwMode="auto">
          <a:xfrm>
            <a:off x="5483547" y="4077072"/>
            <a:ext cx="3336925" cy="2571750"/>
          </a:xfrm>
          <a:prstGeom prst="rect">
            <a:avLst/>
          </a:prstGeom>
          <a:noFill/>
          <a:ln w="9525">
            <a:noFill/>
            <a:miter lim="800000"/>
            <a:headEnd/>
            <a:tailEnd/>
          </a:ln>
        </p:spPr>
      </p:pic>
      <p:sp>
        <p:nvSpPr>
          <p:cNvPr id="20" name="右箭头 19"/>
          <p:cNvSpPr/>
          <p:nvPr/>
        </p:nvSpPr>
        <p:spPr bwMode="auto">
          <a:xfrm>
            <a:off x="4788024" y="6021288"/>
            <a:ext cx="648072" cy="432048"/>
          </a:xfrm>
          <a:prstGeom prst="rightArrow">
            <a:avLst/>
          </a:prstGeom>
          <a:solidFill>
            <a:srgbClr val="FFFFFF">
              <a:alpha val="0"/>
            </a:srgbClr>
          </a:solidFill>
          <a:ln w="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21" name="TextBox 20"/>
          <p:cNvSpPr txBox="1"/>
          <p:nvPr/>
        </p:nvSpPr>
        <p:spPr>
          <a:xfrm>
            <a:off x="259369" y="4437112"/>
            <a:ext cx="1720343" cy="276999"/>
          </a:xfrm>
          <a:prstGeom prst="rect">
            <a:avLst/>
          </a:prstGeom>
          <a:noFill/>
        </p:spPr>
        <p:txBody>
          <a:bodyPr wrap="none" rtlCol="0">
            <a:spAutoFit/>
          </a:bodyPr>
          <a:lstStyle/>
          <a:p>
            <a:r>
              <a:rPr lang="en-US" altLang="zh-CN" dirty="0" err="1" smtClean="0"/>
              <a:t>Bordas</a:t>
            </a:r>
            <a:r>
              <a:rPr lang="en-US" altLang="zh-CN" dirty="0" smtClean="0"/>
              <a:t> &amp; Moran, 2006</a:t>
            </a:r>
            <a:endParaRPr lang="zh-CN" altLang="en-US" dirty="0"/>
          </a:p>
        </p:txBody>
      </p:sp>
      <p:sp>
        <p:nvSpPr>
          <p:cNvPr id="22" name="TextBox 21"/>
          <p:cNvSpPr txBox="1"/>
          <p:nvPr/>
        </p:nvSpPr>
        <p:spPr>
          <a:xfrm>
            <a:off x="323528" y="4797152"/>
            <a:ext cx="1539652" cy="276999"/>
          </a:xfrm>
          <a:prstGeom prst="rect">
            <a:avLst/>
          </a:prstGeom>
          <a:noFill/>
        </p:spPr>
        <p:txBody>
          <a:bodyPr wrap="none" rtlCol="0">
            <a:spAutoFit/>
          </a:bodyPr>
          <a:lstStyle/>
          <a:p>
            <a:r>
              <a:rPr lang="en-US" altLang="zh-CN" b="1" dirty="0" smtClean="0">
                <a:solidFill>
                  <a:schemeClr val="accent2"/>
                </a:solidFill>
              </a:rPr>
              <a:t>XFEM+LEVEL SET</a:t>
            </a:r>
            <a:endParaRPr lang="zh-CN" altLang="en-US" b="1" dirty="0">
              <a:solidFill>
                <a:schemeClr val="accent2"/>
              </a:solidFill>
            </a:endParaRPr>
          </a:p>
        </p:txBody>
      </p:sp>
      <p:sp>
        <p:nvSpPr>
          <p:cNvPr id="19" name="AutoShape 10"/>
          <p:cNvSpPr>
            <a:spLocks/>
          </p:cNvSpPr>
          <p:nvPr/>
        </p:nvSpPr>
        <p:spPr bwMode="auto">
          <a:xfrm>
            <a:off x="9324528" y="1340768"/>
            <a:ext cx="3600400" cy="1368152"/>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Introduce the numerical methods to simulate crack growth</a:t>
            </a:r>
            <a:endParaRPr lang="en-US" altLang="zh-CN" sz="2000" dirty="0">
              <a:solidFill>
                <a:schemeClr val="tx1"/>
              </a:solidFill>
              <a:latin typeface="Calibri" pitchFamily="34" charset="0"/>
              <a:ea typeface="MS PGothic" pitchFamily="34" charset="-128"/>
              <a:sym typeface="Calibri" pitchFamily="34" charset="0"/>
            </a:endParaRPr>
          </a:p>
        </p:txBody>
      </p:sp>
      <p:sp>
        <p:nvSpPr>
          <p:cNvPr id="23" name="AutoShape 10"/>
          <p:cNvSpPr>
            <a:spLocks/>
          </p:cNvSpPr>
          <p:nvPr/>
        </p:nvSpPr>
        <p:spPr bwMode="auto">
          <a:xfrm>
            <a:off x="9324528" y="4293096"/>
            <a:ext cx="3600400" cy="1368152"/>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Explain the problems of XFEM based methods in simulating the crack growth</a:t>
            </a:r>
          </a:p>
          <a:p>
            <a:pPr>
              <a:spcBef>
                <a:spcPts val="200"/>
              </a:spcBef>
            </a:pPr>
            <a:endParaRPr lang="en-US" altLang="zh-CN" sz="2000" dirty="0">
              <a:solidFill>
                <a:schemeClr val="tx1"/>
              </a:solidFill>
              <a:latin typeface="Calibri" pitchFamily="34" charset="0"/>
              <a:ea typeface="MS PGothic" pitchFamily="34" charset="-128"/>
              <a:sym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10</a:t>
            </a:fld>
            <a:endParaRPr lang="en-US" altLang="zh-CN"/>
          </a:p>
        </p:txBody>
      </p:sp>
      <p:sp>
        <p:nvSpPr>
          <p:cNvPr id="5"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6" name="Rectangle 7"/>
          <p:cNvSpPr txBox="1">
            <a:spLocks noChangeArrowheads="1"/>
          </p:cNvSpPr>
          <p:nvPr/>
        </p:nvSpPr>
        <p:spPr>
          <a:xfrm>
            <a:off x="25401"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0" cap="none" spc="0" normalizeH="0" baseline="0" noProof="0" dirty="0" smtClean="0">
                <a:ln>
                  <a:noFill/>
                </a:ln>
                <a:solidFill>
                  <a:srgbClr val="FFFFFF"/>
                </a:solidFill>
                <a:effectLst/>
                <a:uLnTx/>
                <a:uFillTx/>
                <a:latin typeface="+mj-lt"/>
                <a:ea typeface="+mj-ea"/>
                <a:cs typeface="+mj-cs"/>
                <a:sym typeface="Calibri" charset="0"/>
              </a:rPr>
              <a:t>Linear system equations</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pic>
        <p:nvPicPr>
          <p:cNvPr id="8" name="Picture 10"/>
          <p:cNvPicPr>
            <a:picLocks noChangeAspect="1" noChangeArrowheads="1"/>
          </p:cNvPicPr>
          <p:nvPr/>
        </p:nvPicPr>
        <p:blipFill>
          <a:blip r:embed="rId4"/>
          <a:srcRect/>
          <a:stretch>
            <a:fillRect/>
          </a:stretch>
        </p:blipFill>
        <p:spPr bwMode="auto">
          <a:xfrm>
            <a:off x="755576" y="836712"/>
            <a:ext cx="2695575" cy="2695575"/>
          </a:xfrm>
          <a:prstGeom prst="rect">
            <a:avLst/>
          </a:prstGeom>
          <a:noFill/>
          <a:ln w="9525">
            <a:noFill/>
            <a:miter lim="800000"/>
            <a:headEnd/>
            <a:tailEnd/>
          </a:ln>
        </p:spPr>
      </p:pic>
      <p:graphicFrame>
        <p:nvGraphicFramePr>
          <p:cNvPr id="11" name="Object 1"/>
          <p:cNvGraphicFramePr>
            <a:graphicFrameLocks noChangeAspect="1"/>
          </p:cNvGraphicFramePr>
          <p:nvPr/>
        </p:nvGraphicFramePr>
        <p:xfrm>
          <a:off x="1547664" y="3933056"/>
          <a:ext cx="6985000" cy="1997075"/>
        </p:xfrm>
        <a:graphic>
          <a:graphicData uri="http://schemas.openxmlformats.org/presentationml/2006/ole">
            <mc:AlternateContent xmlns:mc="http://schemas.openxmlformats.org/markup-compatibility/2006">
              <mc:Choice xmlns:v="urn:schemas-microsoft-com:vml" Requires="v">
                <p:oleObj spid="_x0000_s729098" name="Formula" r:id="rId5" imgW="5171760" imgH="1478520" progId="Equation.Ribbit">
                  <p:embed/>
                </p:oleObj>
              </mc:Choice>
              <mc:Fallback>
                <p:oleObj name="Formula" r:id="rId5" imgW="5171760" imgH="1478520" progId="Equation.Ribbit">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3933056"/>
                        <a:ext cx="6985000" cy="199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611560" y="4653136"/>
          <a:ext cx="263525" cy="304800"/>
        </p:xfrm>
        <a:graphic>
          <a:graphicData uri="http://schemas.openxmlformats.org/presentationml/2006/ole">
            <mc:AlternateContent xmlns:mc="http://schemas.openxmlformats.org/markup-compatibility/2006">
              <mc:Choice xmlns:v="urn:schemas-microsoft-com:vml" Requires="v">
                <p:oleObj spid="_x0000_s729099" name="Formula" r:id="rId7" imgW="153720" imgH="177840" progId="Equation.Ribbit">
                  <p:embed/>
                </p:oleObj>
              </mc:Choice>
              <mc:Fallback>
                <p:oleObj name="Formula" r:id="rId7" imgW="153720" imgH="177840" progId="Equation.Ribbit">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4653136"/>
                        <a:ext cx="2635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611560" y="4941168"/>
          <a:ext cx="285750" cy="266700"/>
        </p:xfrm>
        <a:graphic>
          <a:graphicData uri="http://schemas.openxmlformats.org/presentationml/2006/ole">
            <mc:AlternateContent xmlns:mc="http://schemas.openxmlformats.org/markup-compatibility/2006">
              <mc:Choice xmlns:v="urn:schemas-microsoft-com:vml" Requires="v">
                <p:oleObj spid="_x0000_s729100" name="Formula" r:id="rId9" imgW="167760" imgH="155160" progId="Equation.Ribbit">
                  <p:embed/>
                </p:oleObj>
              </mc:Choice>
              <mc:Fallback>
                <p:oleObj name="Formula" r:id="rId9" imgW="167760" imgH="155160" progId="Equation.Ribbit">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60" y="4941168"/>
                        <a:ext cx="2857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圆角矩形 14"/>
          <p:cNvSpPr/>
          <p:nvPr/>
        </p:nvSpPr>
        <p:spPr bwMode="auto">
          <a:xfrm>
            <a:off x="1691680" y="4653136"/>
            <a:ext cx="2232248" cy="288032"/>
          </a:xfrm>
          <a:prstGeom prst="roundRect">
            <a:avLst/>
          </a:prstGeom>
          <a:solidFill>
            <a:srgbClr val="FFFFFF">
              <a:alpha val="0"/>
            </a:srgbClr>
          </a:solidFill>
          <a:ln w="2222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8" name="圆角矩形 17"/>
          <p:cNvSpPr/>
          <p:nvPr/>
        </p:nvSpPr>
        <p:spPr bwMode="auto">
          <a:xfrm>
            <a:off x="5364088" y="4653136"/>
            <a:ext cx="2304256" cy="288032"/>
          </a:xfrm>
          <a:prstGeom prst="roundRect">
            <a:avLst/>
          </a:prstGeom>
          <a:solidFill>
            <a:srgbClr val="FFFFFF">
              <a:alpha val="0"/>
            </a:srgbClr>
          </a:solidFill>
          <a:ln w="2222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cxnSp>
        <p:nvCxnSpPr>
          <p:cNvPr id="21" name="直接箭头连接符 20"/>
          <p:cNvCxnSpPr/>
          <p:nvPr/>
        </p:nvCxnSpPr>
        <p:spPr bwMode="auto">
          <a:xfrm>
            <a:off x="971600" y="4797152"/>
            <a:ext cx="720080" cy="0"/>
          </a:xfrm>
          <a:prstGeom prst="straightConnector1">
            <a:avLst/>
          </a:prstGeom>
          <a:solidFill>
            <a:srgbClr val="FFFFFF">
              <a:alpha val="0"/>
            </a:srgbClr>
          </a:solidFill>
          <a:ln w="222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直接箭头连接符 21"/>
          <p:cNvCxnSpPr/>
          <p:nvPr/>
        </p:nvCxnSpPr>
        <p:spPr bwMode="auto">
          <a:xfrm>
            <a:off x="971600" y="5085184"/>
            <a:ext cx="720080" cy="0"/>
          </a:xfrm>
          <a:prstGeom prst="straightConnector1">
            <a:avLst/>
          </a:prstGeom>
          <a:solidFill>
            <a:srgbClr val="FFFFFF">
              <a:alpha val="0"/>
            </a:srgbClr>
          </a:solidFill>
          <a:ln w="22225" cap="flat" cmpd="sng" algn="ctr">
            <a:solidFill>
              <a:srgbClr val="0033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729095" name="Picture 7" descr="D:\Current\Travel&amp;conference\slidesForUSNCCM\dualBEMcolloc.emf"/>
          <p:cNvPicPr>
            <a:picLocks noChangeAspect="1" noChangeArrowheads="1"/>
          </p:cNvPicPr>
          <p:nvPr/>
        </p:nvPicPr>
        <p:blipFill>
          <a:blip r:embed="rId11"/>
          <a:srcRect/>
          <a:stretch>
            <a:fillRect/>
          </a:stretch>
        </p:blipFill>
        <p:spPr bwMode="auto">
          <a:xfrm>
            <a:off x="3404896" y="1268760"/>
            <a:ext cx="5559592" cy="2016224"/>
          </a:xfrm>
          <a:prstGeom prst="rect">
            <a:avLst/>
          </a:prstGeom>
          <a:noFill/>
        </p:spPr>
      </p:pic>
      <p:sp>
        <p:nvSpPr>
          <p:cNvPr id="25" name="圆角矩形 24"/>
          <p:cNvSpPr/>
          <p:nvPr/>
        </p:nvSpPr>
        <p:spPr bwMode="auto">
          <a:xfrm>
            <a:off x="1691680" y="4941168"/>
            <a:ext cx="2232248" cy="288032"/>
          </a:xfrm>
          <a:prstGeom prst="roundRect">
            <a:avLst/>
          </a:prstGeom>
          <a:solidFill>
            <a:srgbClr val="FFFFFF">
              <a:alpha val="0"/>
            </a:srgbClr>
          </a:solidFill>
          <a:ln w="22225" cap="flat" cmpd="sng" algn="ctr">
            <a:solidFill>
              <a:srgbClr val="0033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26" name="圆角矩形 25"/>
          <p:cNvSpPr/>
          <p:nvPr/>
        </p:nvSpPr>
        <p:spPr bwMode="auto">
          <a:xfrm>
            <a:off x="5364088" y="4941168"/>
            <a:ext cx="2304256" cy="288032"/>
          </a:xfrm>
          <a:prstGeom prst="roundRect">
            <a:avLst/>
          </a:prstGeom>
          <a:solidFill>
            <a:srgbClr val="FFFFFF">
              <a:alpha val="0"/>
            </a:srgbClr>
          </a:solidFill>
          <a:ln w="22225" cap="flat" cmpd="sng" algn="ctr">
            <a:solidFill>
              <a:srgbClr val="0033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6" name="AutoShape 10"/>
          <p:cNvSpPr>
            <a:spLocks/>
          </p:cNvSpPr>
          <p:nvPr/>
        </p:nvSpPr>
        <p:spPr bwMode="auto">
          <a:xfrm>
            <a:off x="9144000" y="332656"/>
            <a:ext cx="3600400" cy="6264696"/>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This slide gives the collocation loop of source point in dual BEM for crack. when source point located on the ‘upper’ crack face, the displacement BIE is applied to form a row of linear system equation. When the source point located on the ‘lower’ crack face, we apply the traction BIE to form a row in the system equation, to avoid the linear dependence caused by using displacement BIE applied to both </a:t>
            </a:r>
            <a:r>
              <a:rPr lang="en-US" altLang="zh-CN" sz="2000" dirty="0" err="1" smtClean="0">
                <a:solidFill>
                  <a:schemeClr val="tx1"/>
                </a:solidFill>
                <a:latin typeface="Calibri" pitchFamily="34" charset="0"/>
                <a:ea typeface="MS PGothic" pitchFamily="34" charset="-128"/>
                <a:sym typeface="Calibri Bold" pitchFamily="-84" charset="0"/>
              </a:rPr>
              <a:t>colloc</a:t>
            </a:r>
            <a:r>
              <a:rPr lang="en-US" altLang="zh-CN" sz="2000" dirty="0" smtClean="0">
                <a:solidFill>
                  <a:schemeClr val="tx1"/>
                </a:solidFill>
                <a:latin typeface="Calibri" pitchFamily="34" charset="0"/>
                <a:ea typeface="MS PGothic" pitchFamily="34" charset="-128"/>
                <a:sym typeface="Calibri Bold" pitchFamily="-84" charset="0"/>
              </a:rPr>
              <a:t>. pts. that lie on different crack faces but overlapped in spatial position.</a:t>
            </a:r>
            <a:endParaRPr lang="en-US" altLang="zh-CN" sz="2000" b="1" dirty="0">
              <a:solidFill>
                <a:schemeClr val="tx1"/>
              </a:solidFill>
              <a:latin typeface="Calibri" pitchFamily="34" charset="0"/>
              <a:ea typeface="MS PGothic" pitchFamily="34" charset="-128"/>
              <a:sym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11</a:t>
            </a:fld>
            <a:endParaRPr lang="en-US" altLang="zh-CN"/>
          </a:p>
        </p:txBody>
      </p:sp>
      <p:pic>
        <p:nvPicPr>
          <p:cNvPr id="739333" name="Picture 5"/>
          <p:cNvPicPr>
            <a:picLocks noChangeAspect="1" noChangeArrowheads="1"/>
          </p:cNvPicPr>
          <p:nvPr/>
        </p:nvPicPr>
        <p:blipFill>
          <a:blip r:embed="rId3"/>
          <a:srcRect/>
          <a:stretch>
            <a:fillRect/>
          </a:stretch>
        </p:blipFill>
        <p:spPr bwMode="auto">
          <a:xfrm>
            <a:off x="219075" y="1685925"/>
            <a:ext cx="8705850" cy="3486150"/>
          </a:xfrm>
          <a:prstGeom prst="rect">
            <a:avLst/>
          </a:prstGeom>
          <a:noFill/>
          <a:ln w="9525">
            <a:noFill/>
            <a:miter lim="800000"/>
            <a:headEnd/>
            <a:tailEnd/>
          </a:ln>
        </p:spPr>
      </p:pic>
      <p:sp>
        <p:nvSpPr>
          <p:cNvPr id="9"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10" name="Rectangle 7"/>
          <p:cNvSpPr txBox="1">
            <a:spLocks noChangeArrowheads="1"/>
          </p:cNvSpPr>
          <p:nvPr/>
        </p:nvSpPr>
        <p:spPr>
          <a:xfrm>
            <a:off x="25401"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0" cap="none" spc="0" normalizeH="0" baseline="0" noProof="0" dirty="0" smtClean="0">
                <a:ln>
                  <a:noFill/>
                </a:ln>
                <a:solidFill>
                  <a:srgbClr val="FFFFFF"/>
                </a:solidFill>
                <a:effectLst/>
                <a:uLnTx/>
                <a:uFillTx/>
                <a:latin typeface="+mj-lt"/>
                <a:ea typeface="+mj-ea"/>
                <a:cs typeface="+mj-cs"/>
                <a:sym typeface="Calibri" charset="0"/>
              </a:rPr>
              <a:t>Implementation of</a:t>
            </a:r>
            <a:r>
              <a:rPr kumimoji="0" lang="en-US" altLang="zh-CN" sz="2200" b="0" i="0" u="none" strike="noStrike" kern="0" cap="none" spc="0" normalizeH="0" noProof="0" dirty="0" smtClean="0">
                <a:ln>
                  <a:noFill/>
                </a:ln>
                <a:solidFill>
                  <a:srgbClr val="FFFFFF"/>
                </a:solidFill>
                <a:effectLst/>
                <a:uLnTx/>
                <a:uFillTx/>
                <a:latin typeface="+mj-lt"/>
                <a:ea typeface="+mj-ea"/>
                <a:cs typeface="+mj-cs"/>
                <a:sym typeface="Calibri" charset="0"/>
              </a:rPr>
              <a:t> dual BEM for crack modeling</a:t>
            </a:r>
            <a:r>
              <a:rPr kumimoji="0" lang="en-US" altLang="zh-CN" sz="2200" b="0" i="0" u="none" strike="noStrike" kern="0" cap="none" spc="0" normalizeH="0" baseline="0" noProof="0" dirty="0" smtClean="0">
                <a:ln>
                  <a:noFill/>
                </a:ln>
                <a:solidFill>
                  <a:srgbClr val="FFFFFF"/>
                </a:solidFill>
                <a:effectLst/>
                <a:uLnTx/>
                <a:uFillTx/>
                <a:latin typeface="+mj-lt"/>
                <a:ea typeface="+mj-ea"/>
                <a:cs typeface="+mj-cs"/>
                <a:sym typeface="Calibri" charset="0"/>
              </a:rPr>
              <a:t> </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sp>
        <p:nvSpPr>
          <p:cNvPr id="6" name="AutoShape 10"/>
          <p:cNvSpPr>
            <a:spLocks/>
          </p:cNvSpPr>
          <p:nvPr/>
        </p:nvSpPr>
        <p:spPr bwMode="auto">
          <a:xfrm>
            <a:off x="9144000" y="332656"/>
            <a:ext cx="3600400" cy="6264696"/>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This flow chart summaries the process of two loops introduced previously. </a:t>
            </a:r>
            <a:endParaRPr lang="en-US" altLang="zh-CN" sz="2000" b="1" dirty="0">
              <a:solidFill>
                <a:schemeClr val="tx1"/>
              </a:solidFill>
              <a:latin typeface="Calibri" pitchFamily="34" charset="0"/>
              <a:ea typeface="MS PGothic" pitchFamily="34" charset="-128"/>
              <a:sym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12</a:t>
            </a:fld>
            <a:endParaRPr lang="en-US" altLang="zh-CN"/>
          </a:p>
        </p:txBody>
      </p:sp>
      <p:sp>
        <p:nvSpPr>
          <p:cNvPr id="5"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6" name="Rectangle 7"/>
          <p:cNvSpPr txBox="1">
            <a:spLocks noChangeArrowheads="1"/>
          </p:cNvSpPr>
          <p:nvPr/>
        </p:nvSpPr>
        <p:spPr>
          <a:xfrm>
            <a:off x="25401"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lang="en-US" sz="2200" kern="0" dirty="0" smtClean="0">
                <a:solidFill>
                  <a:srgbClr val="FFFFFF"/>
                </a:solidFill>
                <a:latin typeface="+mj-lt"/>
                <a:ea typeface="+mj-ea"/>
                <a:cs typeface="+mj-cs"/>
                <a:sym typeface="Calibri" charset="0"/>
              </a:rPr>
              <a:t>COD equation for infinite domain</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graphicFrame>
        <p:nvGraphicFramePr>
          <p:cNvPr id="7" name="对象 6"/>
          <p:cNvGraphicFramePr>
            <a:graphicFrameLocks noChangeAspect="1"/>
          </p:cNvGraphicFramePr>
          <p:nvPr/>
        </p:nvGraphicFramePr>
        <p:xfrm>
          <a:off x="977900" y="1058863"/>
          <a:ext cx="6330950" cy="1430337"/>
        </p:xfrm>
        <a:graphic>
          <a:graphicData uri="http://schemas.openxmlformats.org/presentationml/2006/ole">
            <mc:AlternateContent xmlns:mc="http://schemas.openxmlformats.org/markup-compatibility/2006">
              <mc:Choice xmlns:v="urn:schemas-microsoft-com:vml" Requires="v">
                <p:oleObj spid="_x0000_s771083" name="Formula" r:id="rId4" imgW="5275800" imgH="1190160" progId="Equation.Ribbit">
                  <p:embed/>
                </p:oleObj>
              </mc:Choice>
              <mc:Fallback>
                <p:oleObj name="Formula" r:id="rId4" imgW="5275800" imgH="119016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900" y="1058863"/>
                        <a:ext cx="6330950" cy="1430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755650" y="3000375"/>
          <a:ext cx="6345238" cy="1438275"/>
        </p:xfrm>
        <a:graphic>
          <a:graphicData uri="http://schemas.openxmlformats.org/presentationml/2006/ole">
            <mc:AlternateContent xmlns:mc="http://schemas.openxmlformats.org/markup-compatibility/2006">
              <mc:Choice xmlns:v="urn:schemas-microsoft-com:vml" Requires="v">
                <p:oleObj spid="_x0000_s771084" name="Formula" r:id="rId6" imgW="5256720" imgH="1190160" progId="Equation.Ribbit">
                  <p:embed/>
                </p:oleObj>
              </mc:Choice>
              <mc:Fallback>
                <p:oleObj name="Formula" r:id="rId6" imgW="5256720" imgH="1190160" progId="Equation.Ribbit">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3000375"/>
                        <a:ext cx="63452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flipV="1">
          <a:off x="850900" y="5073650"/>
          <a:ext cx="3970338" cy="225425"/>
        </p:xfrm>
        <a:graphic>
          <a:graphicData uri="http://schemas.openxmlformats.org/presentationml/2006/ole">
            <mc:AlternateContent xmlns:mc="http://schemas.openxmlformats.org/markup-compatibility/2006">
              <mc:Choice xmlns:v="urn:schemas-microsoft-com:vml" Requires="v">
                <p:oleObj spid="_x0000_s771085" name="Formula" r:id="rId8" imgW="2809440" imgH="160200" progId="Equation.Ribbit">
                  <p:embed/>
                </p:oleObj>
              </mc:Choice>
              <mc:Fallback>
                <p:oleObj name="Formula" r:id="rId8" imgW="2809440" imgH="160200" progId="Equation.Ribbit">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850900" y="5073650"/>
                        <a:ext cx="3970338" cy="22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831850" y="5365750"/>
          <a:ext cx="3740150" cy="584200"/>
        </p:xfrm>
        <a:graphic>
          <a:graphicData uri="http://schemas.openxmlformats.org/presentationml/2006/ole">
            <mc:AlternateContent xmlns:mc="http://schemas.openxmlformats.org/markup-compatibility/2006">
              <mc:Choice xmlns:v="urn:schemas-microsoft-com:vml" Requires="v">
                <p:oleObj spid="_x0000_s771086" name="Formula" r:id="rId10" imgW="2463840" imgH="383760" progId="Equation.Ribbit">
                  <p:embed/>
                </p:oleObj>
              </mc:Choice>
              <mc:Fallback>
                <p:oleObj name="Formula" r:id="rId10" imgW="2463840" imgH="383760" progId="Equation.Ribbit">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1850" y="5365750"/>
                        <a:ext cx="374015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圆角矩形 10"/>
          <p:cNvSpPr/>
          <p:nvPr/>
        </p:nvSpPr>
        <p:spPr bwMode="auto">
          <a:xfrm>
            <a:off x="251520" y="980728"/>
            <a:ext cx="8712968" cy="1512168"/>
          </a:xfrm>
          <a:prstGeom prst="roundRect">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2" name="圆角矩形 11"/>
          <p:cNvSpPr/>
          <p:nvPr/>
        </p:nvSpPr>
        <p:spPr bwMode="auto">
          <a:xfrm>
            <a:off x="251520" y="2924944"/>
            <a:ext cx="8712968" cy="1512168"/>
          </a:xfrm>
          <a:prstGeom prst="roundRect">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3" name="下箭头 12"/>
          <p:cNvSpPr/>
          <p:nvPr/>
        </p:nvSpPr>
        <p:spPr bwMode="auto">
          <a:xfrm>
            <a:off x="3851920" y="4509120"/>
            <a:ext cx="504056" cy="504056"/>
          </a:xfrm>
          <a:prstGeom prst="downArrow">
            <a:avLst/>
          </a:prstGeom>
          <a:solidFill>
            <a:srgbClr val="FFFFFF">
              <a:alpha val="0"/>
            </a:srgbClr>
          </a:solidFill>
          <a:ln w="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4" name="AutoShape 10"/>
          <p:cNvSpPr txBox="1">
            <a:spLocks/>
          </p:cNvSpPr>
          <p:nvPr/>
        </p:nvSpPr>
        <p:spPr bwMode="auto">
          <a:xfrm>
            <a:off x="395536" y="548680"/>
            <a:ext cx="2664296" cy="504056"/>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400" kern="0" dirty="0" smtClean="0">
                <a:solidFill>
                  <a:srgbClr val="343434"/>
                </a:solidFill>
                <a:latin typeface="Calibri" pitchFamily="34" charset="0"/>
                <a:ea typeface="MS PGothic" pitchFamily="34" charset="-128"/>
                <a:sym typeface="Calibri Bold" pitchFamily="-84" charset="0"/>
              </a:rPr>
              <a:t>Displacement BIE </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sp>
        <p:nvSpPr>
          <p:cNvPr id="15" name="AutoShape 10"/>
          <p:cNvSpPr txBox="1">
            <a:spLocks/>
          </p:cNvSpPr>
          <p:nvPr/>
        </p:nvSpPr>
        <p:spPr bwMode="auto">
          <a:xfrm>
            <a:off x="467544" y="2492896"/>
            <a:ext cx="2664296" cy="504056"/>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400" kern="0" dirty="0" smtClean="0">
                <a:solidFill>
                  <a:srgbClr val="343434"/>
                </a:solidFill>
                <a:latin typeface="Calibri" pitchFamily="34" charset="0"/>
                <a:ea typeface="MS PGothic" pitchFamily="34" charset="-128"/>
                <a:sym typeface="Calibri Bold" pitchFamily="-84" charset="0"/>
              </a:rPr>
              <a:t>Traction BIE </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sp>
        <p:nvSpPr>
          <p:cNvPr id="16" name="矩形 15"/>
          <p:cNvSpPr/>
          <p:nvPr/>
        </p:nvSpPr>
        <p:spPr>
          <a:xfrm>
            <a:off x="9144000" y="836712"/>
            <a:ext cx="3600400" cy="5016758"/>
          </a:xfrm>
          <a:prstGeom prst="rect">
            <a:avLst/>
          </a:prstGeom>
        </p:spPr>
        <p:txBody>
          <a:bodyPr wrap="square">
            <a:spAutoFit/>
          </a:bodyPr>
          <a:lstStyle/>
          <a:p>
            <a:r>
              <a:rPr lang="en-US" altLang="zh-CN" sz="2000" dirty="0" err="1" smtClean="0">
                <a:solidFill>
                  <a:schemeClr val="tx1"/>
                </a:solidFill>
                <a:latin typeface="Calibri" pitchFamily="34" charset="0"/>
                <a:ea typeface="MS PGothic" pitchFamily="34" charset="-128"/>
                <a:sym typeface="Calibri Bold" pitchFamily="-84" charset="0"/>
              </a:rPr>
              <a:t>TractionBIE</a:t>
            </a:r>
            <a:r>
              <a:rPr lang="en-US" altLang="zh-CN" sz="2000" dirty="0" smtClean="0">
                <a:solidFill>
                  <a:schemeClr val="tx1"/>
                </a:solidFill>
                <a:latin typeface="Calibri" pitchFamily="34" charset="0"/>
                <a:ea typeface="MS PGothic" pitchFamily="34" charset="-128"/>
                <a:sym typeface="Calibri Bold" pitchFamily="-84" charset="0"/>
              </a:rPr>
              <a:t> can be used alone if the COD alone will be used as the unknown for the fatigue crack growth problem. However if the displacement field needs to be known on the crack surfaces, Displacement BIE should also be solved. For a infinite domain ($</a:t>
            </a:r>
            <a:r>
              <a:rPr lang="en-US" altLang="zh-CN" sz="2000" dirty="0" err="1" smtClean="0">
                <a:solidFill>
                  <a:schemeClr val="tx1"/>
                </a:solidFill>
                <a:latin typeface="Calibri" pitchFamily="34" charset="0"/>
                <a:ea typeface="MS PGothic" pitchFamily="34" charset="-128"/>
                <a:sym typeface="Calibri Bold" pitchFamily="-84" charset="0"/>
              </a:rPr>
              <a:t>S_r</a:t>
            </a:r>
            <a:r>
              <a:rPr lang="en-US" altLang="zh-CN" sz="2000" dirty="0" smtClean="0">
                <a:solidFill>
                  <a:schemeClr val="tx1"/>
                </a:solidFill>
                <a:latin typeface="Calibri" pitchFamily="34" charset="0"/>
                <a:ea typeface="MS PGothic" pitchFamily="34" charset="-128"/>
                <a:sym typeface="Calibri Bold" pitchFamily="-84" charset="0"/>
              </a:rPr>
              <a:t> \to \</a:t>
            </a:r>
            <a:r>
              <a:rPr lang="en-US" altLang="zh-CN" sz="2000" dirty="0" err="1" smtClean="0">
                <a:solidFill>
                  <a:schemeClr val="tx1"/>
                </a:solidFill>
                <a:latin typeface="Calibri" pitchFamily="34" charset="0"/>
                <a:ea typeface="MS PGothic" pitchFamily="34" charset="-128"/>
                <a:sym typeface="Calibri Bold" pitchFamily="-84" charset="0"/>
              </a:rPr>
              <a:t>infty</a:t>
            </a:r>
            <a:r>
              <a:rPr lang="en-US" altLang="zh-CN" sz="2000" dirty="0" smtClean="0">
                <a:solidFill>
                  <a:schemeClr val="tx1"/>
                </a:solidFill>
                <a:latin typeface="Calibri" pitchFamily="34" charset="0"/>
                <a:ea typeface="MS PGothic" pitchFamily="34" charset="-128"/>
                <a:sym typeface="Calibri Bold" pitchFamily="-84" charset="0"/>
              </a:rPr>
              <a:t> $), assuming that traction-free crack faces are assumed, we could obtain COD equation for infinite domain problem</a:t>
            </a:r>
          </a:p>
          <a:p>
            <a:r>
              <a:rPr lang="en-US" altLang="zh-CN" sz="2000" dirty="0" smtClean="0">
                <a:solidFill>
                  <a:schemeClr val="tx1"/>
                </a:solidFill>
                <a:latin typeface="Calibri" pitchFamily="34" charset="0"/>
                <a:ea typeface="MS PGothic" pitchFamily="34" charset="-128"/>
                <a:sym typeface="Calibri Bold" pitchFamily="-84" charset="0"/>
              </a:rPr>
              <a:t>$\</a:t>
            </a:r>
            <a:r>
              <a:rPr lang="en-US" altLang="zh-CN" sz="2000" dirty="0" err="1" smtClean="0">
                <a:solidFill>
                  <a:schemeClr val="tx1"/>
                </a:solidFill>
                <a:latin typeface="Calibri" pitchFamily="34" charset="0"/>
                <a:ea typeface="MS PGothic" pitchFamily="34" charset="-128"/>
                <a:sym typeface="Calibri Bold" pitchFamily="-84" charset="0"/>
              </a:rPr>
              <a:t>mathbf</a:t>
            </a:r>
            <a:r>
              <a:rPr lang="en-US" altLang="zh-CN" sz="2000" dirty="0" smtClean="0">
                <a:solidFill>
                  <a:schemeClr val="tx1"/>
                </a:solidFill>
                <a:latin typeface="Calibri" pitchFamily="34" charset="0"/>
                <a:ea typeface="MS PGothic" pitchFamily="34" charset="-128"/>
                <a:sym typeface="Calibri Bold" pitchFamily="-84" charset="0"/>
              </a:rPr>
              <a:t>{t}^{\</a:t>
            </a:r>
            <a:r>
              <a:rPr lang="en-US" altLang="zh-CN" sz="2000" dirty="0" err="1" smtClean="0">
                <a:solidFill>
                  <a:schemeClr val="tx1"/>
                </a:solidFill>
                <a:latin typeface="Calibri" pitchFamily="34" charset="0"/>
                <a:ea typeface="MS PGothic" pitchFamily="34" charset="-128"/>
                <a:sym typeface="Calibri Bold" pitchFamily="-84" charset="0"/>
              </a:rPr>
              <a:t>infty</a:t>
            </a:r>
            <a:r>
              <a:rPr lang="en-US" altLang="zh-CN" sz="2000" dirty="0" smtClean="0">
                <a:solidFill>
                  <a:schemeClr val="tx1"/>
                </a:solidFill>
                <a:latin typeface="Calibri" pitchFamily="34" charset="0"/>
                <a:ea typeface="MS PGothic" pitchFamily="34" charset="-128"/>
                <a:sym typeface="Calibri Bold" pitchFamily="-84" charset="0"/>
              </a:rPr>
              <a:t>}$ is interpreted as the solution in the `no crack' space</a:t>
            </a:r>
            <a:endParaRPr lang="zh-CN" altLang="en-US" sz="2000" dirty="0" smtClean="0">
              <a:solidFill>
                <a:schemeClr val="tx1"/>
              </a:solidFill>
              <a:latin typeface="Calibri" pitchFamily="34" charset="0"/>
              <a:ea typeface="MS PGothic" pitchFamily="34" charset="-128"/>
              <a:sym typeface="Calibri Bold" pitchFamily="-84" charset="0"/>
            </a:endParaRPr>
          </a:p>
        </p:txBody>
      </p:sp>
      <p:sp>
        <p:nvSpPr>
          <p:cNvPr id="17" name="矩形 16"/>
          <p:cNvSpPr/>
          <p:nvPr/>
        </p:nvSpPr>
        <p:spPr>
          <a:xfrm>
            <a:off x="-3492896" y="908720"/>
            <a:ext cx="3168352" cy="4093428"/>
          </a:xfrm>
          <a:prstGeom prst="rect">
            <a:avLst/>
          </a:prstGeom>
        </p:spPr>
        <p:txBody>
          <a:bodyPr wrap="square">
            <a:spAutoFit/>
          </a:bodyP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The boundary integral equation for crack problem can also be reformulated by setting the boundary quantity as crack opening displacement over a couple of crack surfaces. Let the source point approach one crack surface, for example $</a:t>
            </a:r>
            <a:r>
              <a:rPr lang="en-US" altLang="zh-CN" sz="2000" dirty="0" err="1" smtClean="0">
                <a:solidFill>
                  <a:schemeClr val="tx1"/>
                </a:solidFill>
                <a:latin typeface="Calibri" pitchFamily="34" charset="0"/>
                <a:ea typeface="MS PGothic" pitchFamily="34" charset="-128"/>
                <a:sym typeface="Calibri Bold" pitchFamily="-84" charset="0"/>
              </a:rPr>
              <a:t>S_c</a:t>
            </a:r>
            <a:r>
              <a:rPr lang="en-US" altLang="zh-CN" sz="2000" dirty="0" smtClean="0">
                <a:solidFill>
                  <a:schemeClr val="tx1"/>
                </a:solidFill>
                <a:latin typeface="Calibri" pitchFamily="34" charset="0"/>
                <a:ea typeface="MS PGothic" pitchFamily="34" charset="-128"/>
                <a:sym typeface="Calibri Bold" pitchFamily="-84" charset="0"/>
              </a:rPr>
              <a:t>=S_{c^+}$, and note that $\</a:t>
            </a:r>
            <a:r>
              <a:rPr lang="en-US" altLang="zh-CN" sz="2000" dirty="0" err="1" smtClean="0">
                <a:solidFill>
                  <a:schemeClr val="tx1"/>
                </a:solidFill>
                <a:latin typeface="Calibri" pitchFamily="34" charset="0"/>
                <a:ea typeface="MS PGothic" pitchFamily="34" charset="-128"/>
                <a:sym typeface="Calibri Bold" pitchFamily="-84" charset="0"/>
              </a:rPr>
              <a:t>mathbf</a:t>
            </a:r>
            <a:r>
              <a:rPr lang="en-US" altLang="zh-CN" sz="2000" dirty="0" smtClean="0">
                <a:solidFill>
                  <a:schemeClr val="tx1"/>
                </a:solidFill>
                <a:latin typeface="Calibri" pitchFamily="34" charset="0"/>
                <a:ea typeface="MS PGothic" pitchFamily="34" charset="-128"/>
                <a:sym typeface="Calibri Bold" pitchFamily="-84" charset="0"/>
              </a:rPr>
              <a:t>{n}=\</a:t>
            </a:r>
            <a:r>
              <a:rPr lang="en-US" altLang="zh-CN" sz="2000" dirty="0" err="1" smtClean="0">
                <a:solidFill>
                  <a:schemeClr val="tx1"/>
                </a:solidFill>
                <a:latin typeface="Calibri" pitchFamily="34" charset="0"/>
                <a:ea typeface="MS PGothic" pitchFamily="34" charset="-128"/>
                <a:sym typeface="Calibri Bold" pitchFamily="-84" charset="0"/>
              </a:rPr>
              <a:t>mathbf</a:t>
            </a:r>
            <a:r>
              <a:rPr lang="en-US" altLang="zh-CN" sz="2000" dirty="0" smtClean="0">
                <a:solidFill>
                  <a:schemeClr val="tx1"/>
                </a:solidFill>
                <a:latin typeface="Calibri" pitchFamily="34" charset="0"/>
                <a:ea typeface="MS PGothic" pitchFamily="34" charset="-128"/>
                <a:sym typeface="Calibri Bold" pitchFamily="-84" charset="0"/>
              </a:rPr>
              <a:t>{n^+}=-\</a:t>
            </a:r>
            <a:r>
              <a:rPr lang="en-US" altLang="zh-CN" sz="2000" dirty="0" err="1" smtClean="0">
                <a:solidFill>
                  <a:schemeClr val="tx1"/>
                </a:solidFill>
                <a:latin typeface="Calibri" pitchFamily="34" charset="0"/>
                <a:ea typeface="MS PGothic" pitchFamily="34" charset="-128"/>
                <a:sym typeface="Calibri Bold" pitchFamily="-84" charset="0"/>
              </a:rPr>
              <a:t>mathbf</a:t>
            </a:r>
            <a:r>
              <a:rPr lang="en-US" altLang="zh-CN" sz="2000" dirty="0" smtClean="0">
                <a:solidFill>
                  <a:schemeClr val="tx1"/>
                </a:solidFill>
                <a:latin typeface="Calibri" pitchFamily="34" charset="0"/>
                <a:ea typeface="MS PGothic" pitchFamily="34" charset="-128"/>
                <a:sym typeface="Calibri Bold" pitchFamily="-84" charset="0"/>
              </a:rPr>
              <a:t>{n^-}$</a:t>
            </a:r>
            <a:endParaRPr lang="zh-CN" altLang="en-US" sz="2000" dirty="0" smtClean="0">
              <a:solidFill>
                <a:schemeClr val="tx1"/>
              </a:solidFill>
              <a:latin typeface="Calibri" pitchFamily="34" charset="0"/>
              <a:ea typeface="MS PGothic" pitchFamily="34" charset="-128"/>
              <a:sym typeface="Calibri Bold" pitchFamily="-84" charset="0"/>
            </a:endParaRP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13</a:t>
            </a:fld>
            <a:endParaRPr lang="en-US" altLang="zh-CN"/>
          </a:p>
        </p:txBody>
      </p:sp>
      <p:sp>
        <p:nvSpPr>
          <p:cNvPr id="5"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24" name="AutoShape 10"/>
          <p:cNvSpPr>
            <a:spLocks/>
          </p:cNvSpPr>
          <p:nvPr/>
        </p:nvSpPr>
        <p:spPr bwMode="auto">
          <a:xfrm>
            <a:off x="9324528" y="1340768"/>
            <a:ext cx="3600400" cy="4392488"/>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We will face singular integration in BIE. The method to eliminate the singularity is to use the singularity subtraction method.</a:t>
            </a:r>
          </a:p>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1)The integrand is expanded as a series with respect to intrinsic coordinate</a:t>
            </a:r>
          </a:p>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2) The explicit singular part in the series is subtracted from the integrand, then remaining part is regular, an Gauss rule is applied for this</a:t>
            </a:r>
          </a:p>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3) The subtracted explicit part will be add back and integrated analytically.</a:t>
            </a:r>
          </a:p>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    </a:t>
            </a:r>
            <a:endParaRPr lang="en-US" altLang="zh-CN" sz="2000" dirty="0">
              <a:solidFill>
                <a:schemeClr val="tx1"/>
              </a:solidFill>
              <a:latin typeface="Calibri" pitchFamily="34" charset="0"/>
              <a:ea typeface="MS PGothic" pitchFamily="34" charset="-128"/>
              <a:sym typeface="Calibri" pitchFamily="34" charset="0"/>
            </a:endParaRPr>
          </a:p>
        </p:txBody>
      </p:sp>
      <p:sp>
        <p:nvSpPr>
          <p:cNvPr id="16" name="Rectangle 7"/>
          <p:cNvSpPr txBox="1">
            <a:spLocks noChangeArrowheads="1"/>
          </p:cNvSpPr>
          <p:nvPr/>
        </p:nvSpPr>
        <p:spPr>
          <a:xfrm>
            <a:off x="25401"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lang="en-US" sz="2200" kern="0" dirty="0" smtClean="0">
                <a:solidFill>
                  <a:srgbClr val="FFFFFF"/>
                </a:solidFill>
                <a:latin typeface="Calibri Bold" charset="0"/>
                <a:ea typeface="+mj-ea"/>
                <a:cs typeface="+mj-cs"/>
                <a:sym typeface="Calibri Bold" charset="0"/>
              </a:rPr>
              <a:t>Treatment of crack tip singularity </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pic>
        <p:nvPicPr>
          <p:cNvPr id="17" name="Picture 2"/>
          <p:cNvPicPr>
            <a:picLocks noChangeAspect="1" noChangeArrowheads="1"/>
          </p:cNvPicPr>
          <p:nvPr/>
        </p:nvPicPr>
        <p:blipFill>
          <a:blip r:embed="rId4"/>
          <a:srcRect/>
          <a:stretch>
            <a:fillRect/>
          </a:stretch>
        </p:blipFill>
        <p:spPr bwMode="auto">
          <a:xfrm>
            <a:off x="355340" y="1817802"/>
            <a:ext cx="8387334" cy="3699430"/>
          </a:xfrm>
          <a:prstGeom prst="rect">
            <a:avLst/>
          </a:prstGeom>
          <a:noFill/>
          <a:ln w="9525">
            <a:noFill/>
            <a:miter lim="800000"/>
            <a:headEnd/>
            <a:tailEnd/>
          </a:ln>
        </p:spPr>
      </p:pic>
      <p:sp>
        <p:nvSpPr>
          <p:cNvPr id="7" name="AutoShape 10"/>
          <p:cNvSpPr>
            <a:spLocks/>
          </p:cNvSpPr>
          <p:nvPr/>
        </p:nvSpPr>
        <p:spPr bwMode="auto">
          <a:xfrm>
            <a:off x="323528" y="548680"/>
            <a:ext cx="4824536" cy="720080"/>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400" dirty="0" smtClean="0">
                <a:solidFill>
                  <a:srgbClr val="343434"/>
                </a:solidFill>
                <a:latin typeface="Calibri" pitchFamily="34" charset="0"/>
                <a:ea typeface="MS PGothic" pitchFamily="34" charset="-128"/>
                <a:sym typeface="Calibri Bold" pitchFamily="-84" charset="0"/>
              </a:rPr>
              <a:t>Partition of unity enrichment (2D)</a:t>
            </a:r>
          </a:p>
        </p:txBody>
      </p:sp>
      <p:graphicFrame>
        <p:nvGraphicFramePr>
          <p:cNvPr id="702465" name="Object 1"/>
          <p:cNvGraphicFramePr>
            <a:graphicFrameLocks noChangeAspect="1"/>
          </p:cNvGraphicFramePr>
          <p:nvPr/>
        </p:nvGraphicFramePr>
        <p:xfrm>
          <a:off x="1367806" y="1268760"/>
          <a:ext cx="4284314" cy="590678"/>
        </p:xfrm>
        <a:graphic>
          <a:graphicData uri="http://schemas.openxmlformats.org/presentationml/2006/ole">
            <mc:AlternateContent xmlns:mc="http://schemas.openxmlformats.org/markup-compatibility/2006">
              <mc:Choice xmlns:v="urn:schemas-microsoft-com:vml" Requires="v">
                <p:oleObj spid="_x0000_s702470" name="Formula" r:id="rId5" imgW="2706480" imgH="373680" progId="Equation.Ribbit">
                  <p:embed/>
                </p:oleObj>
              </mc:Choice>
              <mc:Fallback>
                <p:oleObj name="Formula" r:id="rId5" imgW="2706480" imgH="373680" progId="Equation.Ribbit">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7806" y="1268760"/>
                        <a:ext cx="4284314" cy="5906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2466" name="Object 2"/>
          <p:cNvGraphicFramePr>
            <a:graphicFrameLocks noChangeAspect="1"/>
          </p:cNvGraphicFramePr>
          <p:nvPr/>
        </p:nvGraphicFramePr>
        <p:xfrm>
          <a:off x="6372200" y="1340768"/>
          <a:ext cx="778276" cy="278860"/>
        </p:xfrm>
        <a:graphic>
          <a:graphicData uri="http://schemas.openxmlformats.org/presentationml/2006/ole">
            <mc:AlternateContent xmlns:mc="http://schemas.openxmlformats.org/markup-compatibility/2006">
              <mc:Choice xmlns:v="urn:schemas-microsoft-com:vml" Requires="v">
                <p:oleObj spid="_x0000_s702471" name="Formula" r:id="rId7" imgW="492840" imgH="176760" progId="Equation.Ribbit">
                  <p:embed/>
                </p:oleObj>
              </mc:Choice>
              <mc:Fallback>
                <p:oleObj name="Formula" r:id="rId7" imgW="492840" imgH="176760" progId="Equation.Ribbit">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1340768"/>
                        <a:ext cx="778276" cy="2788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0"/>
          <p:cNvSpPr>
            <a:spLocks/>
          </p:cNvSpPr>
          <p:nvPr/>
        </p:nvSpPr>
        <p:spPr bwMode="auto">
          <a:xfrm>
            <a:off x="611560" y="5445224"/>
            <a:ext cx="6120680" cy="720080"/>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400" dirty="0" smtClean="0">
                <a:solidFill>
                  <a:srgbClr val="343434"/>
                </a:solidFill>
                <a:latin typeface="Calibri" pitchFamily="34" charset="0"/>
                <a:ea typeface="MS PGothic" pitchFamily="34" charset="-128"/>
                <a:sym typeface="Calibri Bold" pitchFamily="-84" charset="0"/>
              </a:rPr>
              <a:t>Consecutive knot insertion at crack tip (2D) or along  crack front (3D)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14</a:t>
            </a:fld>
            <a:endParaRPr lang="en-US" altLang="zh-CN"/>
          </a:p>
        </p:txBody>
      </p:sp>
      <p:sp>
        <p:nvSpPr>
          <p:cNvPr id="5" name="AutoShape 10"/>
          <p:cNvSpPr>
            <a:spLocks/>
          </p:cNvSpPr>
          <p:nvPr/>
        </p:nvSpPr>
        <p:spPr bwMode="auto">
          <a:xfrm>
            <a:off x="251520" y="548680"/>
            <a:ext cx="7056784" cy="720080"/>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400" b="1" dirty="0" smtClean="0">
                <a:solidFill>
                  <a:srgbClr val="343434"/>
                </a:solidFill>
                <a:latin typeface="Calibri" pitchFamily="34" charset="0"/>
                <a:ea typeface="MS PGothic" pitchFamily="34" charset="-128"/>
                <a:sym typeface="Calibri Bold" pitchFamily="-84" charset="0"/>
              </a:rPr>
              <a:t>Singularity subtraction technique (SST)</a:t>
            </a:r>
            <a:endParaRPr lang="en-US" altLang="zh-CN" sz="2400" dirty="0" smtClean="0">
              <a:solidFill>
                <a:srgbClr val="343434"/>
              </a:solidFill>
              <a:latin typeface="Calibri" pitchFamily="34" charset="0"/>
              <a:ea typeface="MS PGothic" pitchFamily="34" charset="-128"/>
              <a:sym typeface="Calibri Bold" pitchFamily="-84" charset="0"/>
            </a:endParaRPr>
          </a:p>
        </p:txBody>
      </p:sp>
      <p:sp>
        <p:nvSpPr>
          <p:cNvPr id="9"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10" name="Rectangle 7"/>
          <p:cNvSpPr txBox="1">
            <a:spLocks noChangeArrowheads="1"/>
          </p:cNvSpPr>
          <p:nvPr/>
        </p:nvSpPr>
        <p:spPr>
          <a:xfrm>
            <a:off x="35496"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lang="en-US" sz="2200" kern="0" dirty="0" smtClean="0">
                <a:solidFill>
                  <a:srgbClr val="FFFFFF"/>
                </a:solidFill>
                <a:latin typeface="Calibri Bold" charset="0"/>
                <a:ea typeface="+mj-ea"/>
                <a:cs typeface="+mj-cs"/>
                <a:sym typeface="Calibri Bold" charset="0"/>
              </a:rPr>
              <a:t>(Hyper-)singular integration</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sp>
        <p:nvSpPr>
          <p:cNvPr id="25" name="AutoShape 10"/>
          <p:cNvSpPr>
            <a:spLocks/>
          </p:cNvSpPr>
          <p:nvPr/>
        </p:nvSpPr>
        <p:spPr bwMode="auto">
          <a:xfrm>
            <a:off x="-3996952" y="0"/>
            <a:ext cx="3600400" cy="5157192"/>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To deal with the (hyper-)singular integration of kernel matrix in the element loop, we use SST. The basic idea of SST would be expand the kernel into series </a:t>
            </a:r>
            <a:r>
              <a:rPr lang="en-US" altLang="zh-CN" sz="2000" dirty="0" err="1" smtClean="0">
                <a:solidFill>
                  <a:schemeClr val="tx1"/>
                </a:solidFill>
                <a:latin typeface="Calibri" pitchFamily="34" charset="0"/>
                <a:ea typeface="MS PGothic" pitchFamily="34" charset="-128"/>
                <a:sym typeface="Calibri Bold" pitchFamily="-84" charset="0"/>
              </a:rPr>
              <a:t>w.r.t</a:t>
            </a:r>
            <a:r>
              <a:rPr lang="en-US" altLang="zh-CN" sz="2000" dirty="0" smtClean="0">
                <a:solidFill>
                  <a:schemeClr val="tx1"/>
                </a:solidFill>
                <a:latin typeface="Calibri" pitchFamily="34" charset="0"/>
                <a:ea typeface="MS PGothic" pitchFamily="34" charset="-128"/>
                <a:sym typeface="Calibri Bold" pitchFamily="-84" charset="0"/>
              </a:rPr>
              <a:t>. intrinsic coordinates (such as the polar coordinates in surface element for 3D case). The explicitly represented singular term by intrinsic coordinate \rho is subtracted in the integrand. And will be added back through a semi-analytical way.</a:t>
            </a:r>
          </a:p>
          <a:p>
            <a:pPr>
              <a:spcBef>
                <a:spcPts val="200"/>
              </a:spcBef>
            </a:pPr>
            <a:endParaRPr lang="en-US" altLang="zh-CN" sz="2000" dirty="0" smtClean="0">
              <a:solidFill>
                <a:schemeClr val="tx1"/>
              </a:solidFill>
              <a:latin typeface="Calibri" pitchFamily="34" charset="0"/>
              <a:ea typeface="MS PGothic" pitchFamily="34" charset="-128"/>
              <a:sym typeface="Calibri Bold" pitchFamily="-84" charset="0"/>
            </a:endParaRPr>
          </a:p>
        </p:txBody>
      </p:sp>
      <p:grpSp>
        <p:nvGrpSpPr>
          <p:cNvPr id="33" name="组合 32"/>
          <p:cNvGrpSpPr/>
          <p:nvPr/>
        </p:nvGrpSpPr>
        <p:grpSpPr>
          <a:xfrm>
            <a:off x="179512" y="3140968"/>
            <a:ext cx="8496944" cy="3248738"/>
            <a:chOff x="35496" y="1124744"/>
            <a:chExt cx="8496944" cy="3248738"/>
          </a:xfrm>
        </p:grpSpPr>
        <p:graphicFrame>
          <p:nvGraphicFramePr>
            <p:cNvPr id="23" name="对象 22"/>
            <p:cNvGraphicFramePr>
              <a:graphicFrameLocks noChangeAspect="1"/>
            </p:cNvGraphicFramePr>
            <p:nvPr/>
          </p:nvGraphicFramePr>
          <p:xfrm>
            <a:off x="395535" y="1124744"/>
            <a:ext cx="6224247" cy="576064"/>
          </p:xfrm>
          <a:graphic>
            <a:graphicData uri="http://schemas.openxmlformats.org/presentationml/2006/ole">
              <mc:AlternateContent xmlns:mc="http://schemas.openxmlformats.org/markup-compatibility/2006">
                <mc:Choice xmlns:v="urn:schemas-microsoft-com:vml" Requires="v">
                  <p:oleObj spid="_x0000_s700442" name="Formula" r:id="rId4" imgW="4699080" imgH="434520" progId="Equation.Ribbit">
                    <p:embed/>
                  </p:oleObj>
                </mc:Choice>
                <mc:Fallback>
                  <p:oleObj name="Formula" r:id="rId4" imgW="4699080" imgH="434520" progId="Equation.Ribbit">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5" y="1124744"/>
                          <a:ext cx="6224247"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对象 23"/>
            <p:cNvGraphicFramePr>
              <a:graphicFrameLocks noChangeAspect="1"/>
            </p:cNvGraphicFramePr>
            <p:nvPr/>
          </p:nvGraphicFramePr>
          <p:xfrm>
            <a:off x="458001" y="2204864"/>
            <a:ext cx="5194119" cy="491193"/>
          </p:xfrm>
          <a:graphic>
            <a:graphicData uri="http://schemas.openxmlformats.org/presentationml/2006/ole">
              <mc:AlternateContent xmlns:mc="http://schemas.openxmlformats.org/markup-compatibility/2006">
                <mc:Choice xmlns:v="urn:schemas-microsoft-com:vml" Requires="v">
                  <p:oleObj spid="_x0000_s700443" name="Formula" r:id="rId6" imgW="3920760" imgH="372240" progId="Equation.Ribbit">
                    <p:embed/>
                  </p:oleObj>
                </mc:Choice>
                <mc:Fallback>
                  <p:oleObj name="Formula" r:id="rId6" imgW="3920760" imgH="372240" progId="Equation.Ribbit">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001" y="2204864"/>
                          <a:ext cx="5194119" cy="4911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对象 29"/>
            <p:cNvGraphicFramePr>
              <a:graphicFrameLocks noChangeAspect="1"/>
            </p:cNvGraphicFramePr>
            <p:nvPr/>
          </p:nvGraphicFramePr>
          <p:xfrm>
            <a:off x="467544" y="4153269"/>
            <a:ext cx="2174603" cy="220213"/>
          </p:xfrm>
          <a:graphic>
            <a:graphicData uri="http://schemas.openxmlformats.org/presentationml/2006/ole">
              <mc:AlternateContent xmlns:mc="http://schemas.openxmlformats.org/markup-compatibility/2006">
                <mc:Choice xmlns:v="urn:schemas-microsoft-com:vml" Requires="v">
                  <p:oleObj spid="_x0000_s700444" name="Formula" r:id="rId8" imgW="1562400" imgH="157680" progId="Equation.Ribbit">
                    <p:embed/>
                  </p:oleObj>
                </mc:Choice>
                <mc:Fallback>
                  <p:oleObj name="Formula" r:id="rId8" imgW="1562400" imgH="157680" progId="Equation.Ribbit">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4" y="4153269"/>
                          <a:ext cx="2174603" cy="22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对象 30"/>
            <p:cNvGraphicFramePr>
              <a:graphicFrameLocks noChangeAspect="1"/>
            </p:cNvGraphicFramePr>
            <p:nvPr/>
          </p:nvGraphicFramePr>
          <p:xfrm>
            <a:off x="467544" y="3140968"/>
            <a:ext cx="4525623" cy="581574"/>
          </p:xfrm>
          <a:graphic>
            <a:graphicData uri="http://schemas.openxmlformats.org/presentationml/2006/ole">
              <mc:AlternateContent xmlns:mc="http://schemas.openxmlformats.org/markup-compatibility/2006">
                <mc:Choice xmlns:v="urn:schemas-microsoft-com:vml" Requires="v">
                  <p:oleObj spid="_x0000_s700445" name="Formula" r:id="rId10" imgW="3197880" imgH="411480" progId="Equation.Ribbit">
                    <p:embed/>
                  </p:oleObj>
                </mc:Choice>
                <mc:Fallback>
                  <p:oleObj name="Formula" r:id="rId10" imgW="3197880" imgH="411480" progId="Equation.Ribbit">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544" y="3140968"/>
                          <a:ext cx="4525623" cy="5815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AutoShape 10"/>
            <p:cNvSpPr txBox="1">
              <a:spLocks/>
            </p:cNvSpPr>
            <p:nvPr/>
          </p:nvSpPr>
          <p:spPr bwMode="auto">
            <a:xfrm>
              <a:off x="35496" y="1772816"/>
              <a:ext cx="8496944" cy="504056"/>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buFont typeface="Wingdings" pitchFamily="2" charset="2"/>
                <a:buChar char="Ø"/>
                <a:defRPr/>
              </a:pPr>
              <a:r>
                <a:rPr lang="en-US" altLang="zh-CN" sz="1800" kern="0" noProof="0" dirty="0" smtClean="0">
                  <a:solidFill>
                    <a:srgbClr val="343434"/>
                  </a:solidFill>
                  <a:latin typeface="Calibri" pitchFamily="34" charset="0"/>
                  <a:ea typeface="MS PGothic" pitchFamily="34" charset="-128"/>
                  <a:sym typeface="Calibri Bold" pitchFamily="-84" charset="0"/>
                </a:rPr>
                <a:t>Series expansion of the integrand:</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sp>
          <p:nvSpPr>
            <p:cNvPr id="29" name="AutoShape 10"/>
            <p:cNvSpPr txBox="1">
              <a:spLocks/>
            </p:cNvSpPr>
            <p:nvPr/>
          </p:nvSpPr>
          <p:spPr bwMode="auto">
            <a:xfrm>
              <a:off x="35496" y="2636912"/>
              <a:ext cx="8496944" cy="504056"/>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buFont typeface="Wingdings" pitchFamily="2" charset="2"/>
                <a:buChar char="Ø"/>
                <a:defRPr/>
              </a:pPr>
              <a:r>
                <a:rPr lang="en-US" altLang="zh-CN" sz="1800" kern="0" noProof="0" dirty="0" smtClean="0">
                  <a:solidFill>
                    <a:srgbClr val="343434"/>
                  </a:solidFill>
                  <a:latin typeface="Calibri" pitchFamily="34" charset="0"/>
                  <a:ea typeface="MS PGothic" pitchFamily="34" charset="-128"/>
                  <a:sym typeface="Calibri Bold" pitchFamily="-84" charset="0"/>
                </a:rPr>
                <a:t>Subtract the singular part:</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sp>
          <p:nvSpPr>
            <p:cNvPr id="32" name="AutoShape 10"/>
            <p:cNvSpPr txBox="1">
              <a:spLocks/>
            </p:cNvSpPr>
            <p:nvPr/>
          </p:nvSpPr>
          <p:spPr bwMode="auto">
            <a:xfrm>
              <a:off x="35496" y="3645024"/>
              <a:ext cx="8496944" cy="504056"/>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buFont typeface="Wingdings" pitchFamily="2" charset="2"/>
                <a:buChar char="Ø"/>
                <a:defRPr/>
              </a:pPr>
              <a:r>
                <a:rPr lang="en-US" altLang="zh-CN" sz="1800" kern="0" noProof="0" dirty="0" smtClean="0">
                  <a:solidFill>
                    <a:srgbClr val="343434"/>
                  </a:solidFill>
                  <a:latin typeface="Calibri" pitchFamily="34" charset="0"/>
                  <a:ea typeface="MS PGothic" pitchFamily="34" charset="-128"/>
                  <a:sym typeface="Calibri Bold" pitchFamily="-84" charset="0"/>
                </a:rPr>
                <a:t>Then add back the semi-analytically treated subtracted part:</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grpSp>
      <p:pic>
        <p:nvPicPr>
          <p:cNvPr id="700434" name="Picture 18" descr="D:\Current\Travel&amp;conference\slidesForUSNCCM\mappingold.emf"/>
          <p:cNvPicPr>
            <a:picLocks noChangeAspect="1" noChangeArrowheads="1"/>
          </p:cNvPicPr>
          <p:nvPr/>
        </p:nvPicPr>
        <p:blipFill>
          <a:blip r:embed="rId12"/>
          <a:srcRect/>
          <a:stretch>
            <a:fillRect/>
          </a:stretch>
        </p:blipFill>
        <p:spPr bwMode="auto">
          <a:xfrm>
            <a:off x="4067944" y="1052736"/>
            <a:ext cx="4466084" cy="1826238"/>
          </a:xfrm>
          <a:prstGeom prst="rect">
            <a:avLst/>
          </a:prstGeom>
          <a:noFill/>
        </p:spPr>
      </p:pic>
      <p:graphicFrame>
        <p:nvGraphicFramePr>
          <p:cNvPr id="42" name="对象 41"/>
          <p:cNvGraphicFramePr>
            <a:graphicFrameLocks noChangeAspect="1"/>
          </p:cNvGraphicFramePr>
          <p:nvPr/>
        </p:nvGraphicFramePr>
        <p:xfrm>
          <a:off x="755576" y="2478556"/>
          <a:ext cx="1242714" cy="518396"/>
        </p:xfrm>
        <a:graphic>
          <a:graphicData uri="http://schemas.openxmlformats.org/presentationml/2006/ole">
            <mc:AlternateContent xmlns:mc="http://schemas.openxmlformats.org/markup-compatibility/2006">
              <mc:Choice xmlns:v="urn:schemas-microsoft-com:vml" Requires="v">
                <p:oleObj spid="_x0000_s700446" name="Formula" r:id="rId13" imgW="971640" imgH="405360" progId="Equation.Ribbit">
                  <p:embed/>
                </p:oleObj>
              </mc:Choice>
              <mc:Fallback>
                <p:oleObj name="Formula" r:id="rId13" imgW="971640" imgH="405360" progId="Equation.Ribbit">
                  <p:embed/>
                  <p:pic>
                    <p:nvPicPr>
                      <p:cNvPr id="0"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5576" y="2478556"/>
                        <a:ext cx="1242714" cy="518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AutoShape 10"/>
          <p:cNvSpPr txBox="1">
            <a:spLocks/>
          </p:cNvSpPr>
          <p:nvPr/>
        </p:nvSpPr>
        <p:spPr bwMode="auto">
          <a:xfrm>
            <a:off x="251520" y="1556792"/>
            <a:ext cx="3168352" cy="504056"/>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buFont typeface="Wingdings" pitchFamily="2" charset="2"/>
              <a:buChar char="Ø"/>
              <a:defRPr/>
            </a:pPr>
            <a:r>
              <a:rPr lang="en-US" altLang="zh-CN" sz="1800" kern="0" noProof="0" dirty="0" smtClean="0">
                <a:solidFill>
                  <a:srgbClr val="343434"/>
                </a:solidFill>
                <a:latin typeface="Calibri" pitchFamily="34" charset="0"/>
                <a:ea typeface="MS PGothic" pitchFamily="34" charset="-128"/>
                <a:sym typeface="Calibri Bold" pitchFamily="-84" charset="0"/>
              </a:rPr>
              <a:t>Introduce polar coordinate transformation:</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15</a:t>
            </a:fld>
            <a:endParaRPr lang="en-US" altLang="zh-CN"/>
          </a:p>
        </p:txBody>
      </p:sp>
      <p:graphicFrame>
        <p:nvGraphicFramePr>
          <p:cNvPr id="6" name="对象 5"/>
          <p:cNvGraphicFramePr>
            <a:graphicFrameLocks noChangeAspect="1"/>
          </p:cNvGraphicFramePr>
          <p:nvPr/>
        </p:nvGraphicFramePr>
        <p:xfrm>
          <a:off x="4788024" y="2068800"/>
          <a:ext cx="2522286" cy="280080"/>
        </p:xfrm>
        <a:graphic>
          <a:graphicData uri="http://schemas.openxmlformats.org/presentationml/2006/ole">
            <mc:AlternateContent xmlns:mc="http://schemas.openxmlformats.org/markup-compatibility/2006">
              <mc:Choice xmlns:v="urn:schemas-microsoft-com:vml" Requires="v">
                <p:oleObj spid="_x0000_s764948" name="Formula" r:id="rId4" imgW="1616760" imgH="179280" progId="Equation.Ribbit">
                  <p:embed/>
                </p:oleObj>
              </mc:Choice>
              <mc:Fallback>
                <p:oleObj name="Formula" r:id="rId4" imgW="1616760" imgH="179280" progId="Equation.Ribbit">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2068800"/>
                        <a:ext cx="2522286" cy="28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AutoShape 10"/>
          <p:cNvSpPr>
            <a:spLocks/>
          </p:cNvSpPr>
          <p:nvPr/>
        </p:nvSpPr>
        <p:spPr bwMode="auto">
          <a:xfrm>
            <a:off x="179512" y="692696"/>
            <a:ext cx="4320480" cy="720080"/>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400" b="1" dirty="0" smtClean="0">
                <a:solidFill>
                  <a:srgbClr val="343434"/>
                </a:solidFill>
                <a:latin typeface="Calibri" pitchFamily="34" charset="0"/>
                <a:ea typeface="MS PGothic" pitchFamily="34" charset="-128"/>
                <a:sym typeface="Calibri Bold" pitchFamily="-84" charset="0"/>
              </a:rPr>
              <a:t>Conformal transformation</a:t>
            </a:r>
            <a:endParaRPr lang="en-US" altLang="zh-CN" sz="2400" dirty="0" smtClean="0">
              <a:solidFill>
                <a:srgbClr val="343434"/>
              </a:solidFill>
              <a:latin typeface="Calibri" pitchFamily="34" charset="0"/>
              <a:ea typeface="MS PGothic" pitchFamily="34" charset="-128"/>
              <a:sym typeface="Calibri Bold" pitchFamily="-84" charset="0"/>
            </a:endParaRPr>
          </a:p>
        </p:txBody>
      </p:sp>
      <p:graphicFrame>
        <p:nvGraphicFramePr>
          <p:cNvPr id="8" name="对象 7"/>
          <p:cNvGraphicFramePr>
            <a:graphicFrameLocks noChangeAspect="1"/>
          </p:cNvGraphicFramePr>
          <p:nvPr/>
        </p:nvGraphicFramePr>
        <p:xfrm>
          <a:off x="2627784" y="5661248"/>
          <a:ext cx="3362672" cy="539010"/>
        </p:xfrm>
        <a:graphic>
          <a:graphicData uri="http://schemas.openxmlformats.org/presentationml/2006/ole">
            <mc:AlternateContent xmlns:mc="http://schemas.openxmlformats.org/markup-compatibility/2006">
              <mc:Choice xmlns:v="urn:schemas-microsoft-com:vml" Requires="v">
                <p:oleObj spid="_x0000_s764949" name="Formula" r:id="rId6" imgW="2397960" imgH="384840" progId="Equation.Ribbit">
                  <p:embed/>
                </p:oleObj>
              </mc:Choice>
              <mc:Fallback>
                <p:oleObj name="Formula" r:id="rId6" imgW="2397960" imgH="384840" progId="Equation.Ribbit">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5661248"/>
                        <a:ext cx="3362672" cy="539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539552" y="6318914"/>
          <a:ext cx="6986388" cy="312600"/>
        </p:xfrm>
        <a:graphic>
          <a:graphicData uri="http://schemas.openxmlformats.org/presentationml/2006/ole">
            <mc:AlternateContent xmlns:mc="http://schemas.openxmlformats.org/markup-compatibility/2006">
              <mc:Choice xmlns:v="urn:schemas-microsoft-com:vml" Requires="v">
                <p:oleObj spid="_x0000_s764950" name="Formula" r:id="rId8" imgW="4639320" imgH="208440" progId="Equation.Ribbit">
                  <p:embed/>
                </p:oleObj>
              </mc:Choice>
              <mc:Fallback>
                <p:oleObj name="Formula" r:id="rId8" imgW="4639320" imgH="208440" progId="Equation.Ribbit">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6318914"/>
                        <a:ext cx="6986388" cy="31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284162" y="2060848"/>
          <a:ext cx="4287838" cy="231775"/>
        </p:xfrm>
        <a:graphic>
          <a:graphicData uri="http://schemas.openxmlformats.org/presentationml/2006/ole">
            <mc:AlternateContent xmlns:mc="http://schemas.openxmlformats.org/markup-compatibility/2006">
              <mc:Choice xmlns:v="urn:schemas-microsoft-com:vml" Requires="v">
                <p:oleObj spid="_x0000_s764951" name="Formula" r:id="rId10" imgW="2867760" imgH="156240" progId="Equation.Ribbit">
                  <p:embed/>
                </p:oleObj>
              </mc:Choice>
              <mc:Fallback>
                <p:oleObj name="Formula" r:id="rId10" imgW="2867760" imgH="156240" progId="Equation.Ribbit">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162" y="2060848"/>
                        <a:ext cx="4287838" cy="23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12" name="Rectangle 7"/>
          <p:cNvSpPr txBox="1">
            <a:spLocks noChangeArrowheads="1"/>
          </p:cNvSpPr>
          <p:nvPr/>
        </p:nvSpPr>
        <p:spPr>
          <a:xfrm>
            <a:off x="35496"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lang="en-US" sz="2200" kern="0" dirty="0" smtClean="0">
                <a:solidFill>
                  <a:srgbClr val="FFFFFF"/>
                </a:solidFill>
                <a:latin typeface="Calibri Bold" charset="0"/>
                <a:ea typeface="+mj-ea"/>
                <a:cs typeface="+mj-cs"/>
                <a:sym typeface="Calibri Bold" charset="0"/>
              </a:rPr>
              <a:t>(Hyper-)singular integration</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graphicFrame>
        <p:nvGraphicFramePr>
          <p:cNvPr id="13" name="对象 12"/>
          <p:cNvGraphicFramePr>
            <a:graphicFrameLocks noChangeAspect="1"/>
          </p:cNvGraphicFramePr>
          <p:nvPr/>
        </p:nvGraphicFramePr>
        <p:xfrm>
          <a:off x="477416" y="1367213"/>
          <a:ext cx="6182816" cy="531064"/>
        </p:xfrm>
        <a:graphic>
          <a:graphicData uri="http://schemas.openxmlformats.org/presentationml/2006/ole">
            <mc:AlternateContent xmlns:mc="http://schemas.openxmlformats.org/markup-compatibility/2006">
              <mc:Choice xmlns:v="urn:schemas-microsoft-com:vml" Requires="v">
                <p:oleObj spid="_x0000_s764952" name="Formula" r:id="rId12" imgW="4734720" imgH="407880" progId="Equation.Ribbit">
                  <p:embed/>
                </p:oleObj>
              </mc:Choice>
              <mc:Fallback>
                <p:oleObj name="Formula" r:id="rId12" imgW="4734720" imgH="407880" progId="Equation.Ribbit">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416" y="1367213"/>
                        <a:ext cx="6182816" cy="531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AutoShape 10"/>
          <p:cNvSpPr>
            <a:spLocks/>
          </p:cNvSpPr>
          <p:nvPr/>
        </p:nvSpPr>
        <p:spPr bwMode="auto">
          <a:xfrm>
            <a:off x="9144000" y="0"/>
            <a:ext cx="3600400" cy="1368152"/>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in conventional SST in 3D, the </a:t>
            </a:r>
            <a:r>
              <a:rPr lang="en-US" altLang="zh-CN" sz="2000" dirty="0" err="1" smtClean="0">
                <a:solidFill>
                  <a:schemeClr val="tx1"/>
                </a:solidFill>
                <a:latin typeface="Calibri" pitchFamily="34" charset="0"/>
                <a:ea typeface="MS PGothic" pitchFamily="34" charset="-128"/>
                <a:sym typeface="Calibri Bold" pitchFamily="-84" charset="0"/>
              </a:rPr>
              <a:t>quadrature</a:t>
            </a:r>
            <a:r>
              <a:rPr lang="en-US" altLang="zh-CN" sz="2000" dirty="0" smtClean="0">
                <a:solidFill>
                  <a:schemeClr val="tx1"/>
                </a:solidFill>
                <a:latin typeface="Calibri" pitchFamily="34" charset="0"/>
                <a:ea typeface="MS PGothic" pitchFamily="34" charset="-128"/>
                <a:sym typeface="Calibri Bold" pitchFamily="-84" charset="0"/>
              </a:rPr>
              <a:t> in annular direction    turns out to be sensitive on element topology due to: </a:t>
            </a:r>
          </a:p>
          <a:p>
            <a:pPr>
              <a:spcBef>
                <a:spcPts val="200"/>
              </a:spcBef>
            </a:pPr>
            <a:endParaRPr lang="en-US" altLang="zh-CN" sz="2000" dirty="0" smtClean="0">
              <a:solidFill>
                <a:schemeClr val="tx1"/>
              </a:solidFill>
              <a:latin typeface="Calibri" pitchFamily="34" charset="0"/>
              <a:ea typeface="MS PGothic" pitchFamily="34" charset="-128"/>
              <a:sym typeface="Calibri Bold" pitchFamily="-84" charset="0"/>
            </a:endParaRPr>
          </a:p>
        </p:txBody>
      </p:sp>
      <p:grpSp>
        <p:nvGrpSpPr>
          <p:cNvPr id="15" name="组合 26"/>
          <p:cNvGrpSpPr/>
          <p:nvPr/>
        </p:nvGrpSpPr>
        <p:grpSpPr>
          <a:xfrm>
            <a:off x="9324528" y="476669"/>
            <a:ext cx="3960440" cy="2880323"/>
            <a:chOff x="9180512" y="2967616"/>
            <a:chExt cx="4392488" cy="1094523"/>
          </a:xfrm>
        </p:grpSpPr>
        <p:graphicFrame>
          <p:nvGraphicFramePr>
            <p:cNvPr id="16" name="Object 5"/>
            <p:cNvGraphicFramePr>
              <a:graphicFrameLocks noChangeAspect="1"/>
            </p:cNvGraphicFramePr>
            <p:nvPr/>
          </p:nvGraphicFramePr>
          <p:xfrm>
            <a:off x="9432032" y="3268610"/>
            <a:ext cx="1225550" cy="126681"/>
          </p:xfrm>
          <a:graphic>
            <a:graphicData uri="http://schemas.openxmlformats.org/presentationml/2006/ole">
              <mc:AlternateContent xmlns:mc="http://schemas.openxmlformats.org/markup-compatibility/2006">
                <mc:Choice xmlns:v="urn:schemas-microsoft-com:vml" Requires="v">
                  <p:oleObj spid="_x0000_s764953" name="Formula" r:id="rId14" imgW="748080" imgH="176760" progId="Equation.Ribbit">
                    <p:embed/>
                  </p:oleObj>
                </mc:Choice>
                <mc:Fallback>
                  <p:oleObj name="Formula" r:id="rId14" imgW="748080" imgH="176760" progId="Equation.Ribbit">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32032" y="3268610"/>
                          <a:ext cx="1225550" cy="1266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AutoShape 10"/>
            <p:cNvSpPr>
              <a:spLocks/>
            </p:cNvSpPr>
            <p:nvPr/>
          </p:nvSpPr>
          <p:spPr bwMode="auto">
            <a:xfrm>
              <a:off x="9180512" y="2967616"/>
              <a:ext cx="4392488" cy="1094523"/>
            </a:xfrm>
            <a:prstGeom prst="roundRect">
              <a:avLst>
                <a:gd name="adj" fmla="val 20771"/>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                       could be nearly singular when 1) the element is highly distorted; 2) the collocation point is close to element edge.</a:t>
              </a:r>
              <a:endParaRPr lang="en-US" altLang="zh-CN" sz="2000" dirty="0">
                <a:solidFill>
                  <a:schemeClr val="tx1"/>
                </a:solidFill>
                <a:latin typeface="Calibri" pitchFamily="34" charset="0"/>
                <a:ea typeface="MS PGothic" pitchFamily="34" charset="-128"/>
                <a:sym typeface="Calibri" pitchFamily="34" charset="0"/>
              </a:endParaRPr>
            </a:p>
          </p:txBody>
        </p:sp>
      </p:grpSp>
      <p:sp>
        <p:nvSpPr>
          <p:cNvPr id="18" name="AutoShape 10"/>
          <p:cNvSpPr>
            <a:spLocks/>
          </p:cNvSpPr>
          <p:nvPr/>
        </p:nvSpPr>
        <p:spPr bwMode="auto">
          <a:xfrm>
            <a:off x="9324528" y="2852936"/>
            <a:ext cx="3600400" cy="4176464"/>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We propose a transformation </a:t>
            </a:r>
            <a:r>
              <a:rPr lang="en-US" altLang="zh-CN" sz="2000" b="1" i="1" dirty="0" smtClean="0">
                <a:solidFill>
                  <a:schemeClr val="tx1"/>
                </a:solidFill>
                <a:latin typeface="Calibri" pitchFamily="34" charset="0"/>
                <a:ea typeface="MS PGothic" pitchFamily="34" charset="-128"/>
                <a:sym typeface="Calibri Bold" pitchFamily="-84" charset="0"/>
              </a:rPr>
              <a:t>T</a:t>
            </a:r>
            <a:r>
              <a:rPr lang="en-US" altLang="zh-CN" sz="2000" dirty="0" smtClean="0">
                <a:solidFill>
                  <a:schemeClr val="tx1"/>
                </a:solidFill>
                <a:latin typeface="Calibri" pitchFamily="34" charset="0"/>
                <a:ea typeface="MS PGothic" pitchFamily="34" charset="-128"/>
                <a:sym typeface="Calibri Bold" pitchFamily="-84" charset="0"/>
              </a:rPr>
              <a:t> on the parent space that is used to perform SST, to a conformal space. This new space has </a:t>
            </a:r>
            <a:r>
              <a:rPr lang="en-US" altLang="zh-CN" sz="2000" dirty="0" err="1" smtClean="0">
                <a:solidFill>
                  <a:schemeClr val="tx1"/>
                </a:solidFill>
                <a:latin typeface="Calibri" pitchFamily="34" charset="0"/>
                <a:ea typeface="MS PGothic" pitchFamily="34" charset="-128"/>
                <a:sym typeface="Calibri Bold" pitchFamily="-84" charset="0"/>
              </a:rPr>
              <a:t>orthonormal</a:t>
            </a:r>
            <a:r>
              <a:rPr lang="en-US" altLang="zh-CN" sz="2000" dirty="0" smtClean="0">
                <a:solidFill>
                  <a:schemeClr val="tx1"/>
                </a:solidFill>
                <a:latin typeface="Calibri" pitchFamily="34" charset="0"/>
                <a:ea typeface="MS PGothic" pitchFamily="34" charset="-128"/>
                <a:sym typeface="Calibri Bold" pitchFamily="-84" charset="0"/>
              </a:rPr>
              <a:t> basis vectors. The benefits is to alleviate the near singularity  in </a:t>
            </a:r>
            <a:r>
              <a:rPr lang="en-US" altLang="zh-CN" sz="2000" dirty="0" err="1" smtClean="0">
                <a:solidFill>
                  <a:schemeClr val="tx1"/>
                </a:solidFill>
                <a:latin typeface="Calibri" pitchFamily="34" charset="0"/>
                <a:ea typeface="MS PGothic" pitchFamily="34" charset="-128"/>
                <a:sym typeface="Calibri Bold" pitchFamily="-84" charset="0"/>
              </a:rPr>
              <a:t>F_i</a:t>
            </a:r>
            <a:r>
              <a:rPr lang="en-US" altLang="zh-CN" sz="2000" dirty="0" smtClean="0">
                <a:solidFill>
                  <a:schemeClr val="tx1"/>
                </a:solidFill>
                <a:latin typeface="Calibri" pitchFamily="34" charset="0"/>
                <a:ea typeface="MS PGothic" pitchFamily="34" charset="-128"/>
                <a:sym typeface="Calibri Bold" pitchFamily="-84" charset="0"/>
              </a:rPr>
              <a:t>(\theta)</a:t>
            </a:r>
          </a:p>
          <a:p>
            <a:pPr>
              <a:spcBef>
                <a:spcPts val="200"/>
              </a:spcBef>
            </a:pPr>
            <a:endParaRPr lang="en-US" altLang="zh-CN" sz="2000" dirty="0" smtClean="0">
              <a:solidFill>
                <a:schemeClr val="tx1"/>
              </a:solidFill>
              <a:latin typeface="Calibri" pitchFamily="34" charset="0"/>
              <a:ea typeface="MS PGothic" pitchFamily="34" charset="-128"/>
              <a:sym typeface="Calibri Bold" pitchFamily="-84" charset="0"/>
            </a:endParaRPr>
          </a:p>
          <a:p>
            <a:pPr>
              <a:spcBef>
                <a:spcPts val="200"/>
              </a:spcBef>
            </a:pPr>
            <a:endParaRPr lang="en-US" altLang="zh-CN" sz="2000" dirty="0" smtClean="0">
              <a:solidFill>
                <a:schemeClr val="tx1"/>
              </a:solidFill>
              <a:latin typeface="Calibri" pitchFamily="34" charset="0"/>
              <a:ea typeface="MS PGothic" pitchFamily="34" charset="-128"/>
              <a:sym typeface="Calibri Bold" pitchFamily="-84" charset="0"/>
            </a:endParaRPr>
          </a:p>
        </p:txBody>
      </p:sp>
      <p:pic>
        <p:nvPicPr>
          <p:cNvPr id="764936" name="Picture 8" descr="D:\Current\Travel&amp;conference\slidesForUSNCCM\mapping.emf"/>
          <p:cNvPicPr>
            <a:picLocks noChangeAspect="1" noChangeArrowheads="1"/>
          </p:cNvPicPr>
          <p:nvPr/>
        </p:nvPicPr>
        <p:blipFill>
          <a:blip r:embed="rId16"/>
          <a:srcRect/>
          <a:stretch>
            <a:fillRect/>
          </a:stretch>
        </p:blipFill>
        <p:spPr bwMode="auto">
          <a:xfrm>
            <a:off x="467544" y="2276872"/>
            <a:ext cx="7487244" cy="2248162"/>
          </a:xfrm>
          <a:prstGeom prst="rect">
            <a:avLst/>
          </a:prstGeom>
          <a:noFill/>
        </p:spPr>
      </p:pic>
      <p:sp>
        <p:nvSpPr>
          <p:cNvPr id="20" name="AutoShape 10"/>
          <p:cNvSpPr txBox="1">
            <a:spLocks/>
          </p:cNvSpPr>
          <p:nvPr/>
        </p:nvSpPr>
        <p:spPr bwMode="auto">
          <a:xfrm>
            <a:off x="5436096" y="908720"/>
            <a:ext cx="1872208" cy="504056"/>
          </a:xfrm>
          <a:prstGeom prst="roundRect">
            <a:avLst>
              <a:gd name="adj" fmla="val 20000"/>
            </a:avLst>
          </a:prstGeom>
          <a:noFill/>
          <a:ln w="25400">
            <a:solidFill>
              <a:srgbClr val="FF0000"/>
            </a:solidFill>
            <a:miter lim="800000"/>
            <a:headEnd/>
            <a:tailEnd/>
          </a:ln>
        </p:spPr>
        <p:txBody>
          <a:bodyPr vert="horz" lIns="0" tIns="0" rIns="32146" bIns="0" anchor="ctr"/>
          <a:lstStyle/>
          <a:p>
            <a:pPr marL="317500" lvl="0" indent="-317500" eaLnBrk="0" hangingPunct="0">
              <a:spcBef>
                <a:spcPts val="200"/>
              </a:spcBef>
              <a:buSzPct val="100000"/>
              <a:defRPr/>
            </a:pPr>
            <a:r>
              <a:rPr lang="en-US" altLang="zh-CN" sz="2000" kern="0" dirty="0" smtClean="0">
                <a:solidFill>
                  <a:srgbClr val="343434"/>
                </a:solidFill>
                <a:latin typeface="Calibri" pitchFamily="34" charset="0"/>
                <a:ea typeface="MS PGothic" pitchFamily="34" charset="-128"/>
                <a:sym typeface="Calibri Bold" pitchFamily="-84" charset="0"/>
              </a:rPr>
              <a:t>Nearly singular!!</a:t>
            </a:r>
            <a:endParaRPr kumimoji="0" lang="en-US" altLang="zh-CN" sz="20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cxnSp>
        <p:nvCxnSpPr>
          <p:cNvPr id="22" name="直接箭头连接符 21"/>
          <p:cNvCxnSpPr/>
          <p:nvPr/>
        </p:nvCxnSpPr>
        <p:spPr bwMode="auto">
          <a:xfrm flipH="1">
            <a:off x="4427984" y="1196752"/>
            <a:ext cx="1008112" cy="216024"/>
          </a:xfrm>
          <a:prstGeom prst="straightConnector1">
            <a:avLst/>
          </a:prstGeom>
          <a:solidFill>
            <a:srgbClr val="FFFFFF">
              <a:alpha val="0"/>
            </a:srgbClr>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3" name="对象 22"/>
          <p:cNvGraphicFramePr>
            <a:graphicFrameLocks noChangeAspect="1"/>
          </p:cNvGraphicFramePr>
          <p:nvPr/>
        </p:nvGraphicFramePr>
        <p:xfrm>
          <a:off x="5074568" y="4640610"/>
          <a:ext cx="1729680" cy="1020638"/>
        </p:xfrm>
        <a:graphic>
          <a:graphicData uri="http://schemas.openxmlformats.org/presentationml/2006/ole">
            <mc:AlternateContent xmlns:mc="http://schemas.openxmlformats.org/markup-compatibility/2006">
              <mc:Choice xmlns:v="urn:schemas-microsoft-com:vml" Requires="v">
                <p:oleObj spid="_x0000_s764954" name="Formula" r:id="rId17" imgW="1307160" imgH="771120" progId="Equation.Ribbit">
                  <p:embed/>
                </p:oleObj>
              </mc:Choice>
              <mc:Fallback>
                <p:oleObj name="Formula" r:id="rId17" imgW="1307160" imgH="771120" progId="Equation.Ribbit">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74568" y="4640610"/>
                        <a:ext cx="1729680" cy="1020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对象 24"/>
          <p:cNvGraphicFramePr>
            <a:graphicFrameLocks noChangeAspect="1"/>
          </p:cNvGraphicFramePr>
          <p:nvPr/>
        </p:nvGraphicFramePr>
        <p:xfrm>
          <a:off x="1835696" y="4869160"/>
          <a:ext cx="2167036" cy="512950"/>
        </p:xfrm>
        <a:graphic>
          <a:graphicData uri="http://schemas.openxmlformats.org/presentationml/2006/ole">
            <mc:AlternateContent xmlns:mc="http://schemas.openxmlformats.org/markup-compatibility/2006">
              <mc:Choice xmlns:v="urn:schemas-microsoft-com:vml" Requires="v">
                <p:oleObj spid="_x0000_s764955" name="Formula" r:id="rId19" imgW="1702080" imgH="403920" progId="Equation.Ribbit">
                  <p:embed/>
                </p:oleObj>
              </mc:Choice>
              <mc:Fallback>
                <p:oleObj name="Formula" r:id="rId19" imgW="1702080" imgH="403920" progId="Equation.Ribbit">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35696" y="4869160"/>
                        <a:ext cx="2167036" cy="51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右箭头 25"/>
          <p:cNvSpPr/>
          <p:nvPr/>
        </p:nvSpPr>
        <p:spPr bwMode="auto">
          <a:xfrm rot="10800000">
            <a:off x="4211960" y="5013176"/>
            <a:ext cx="576064" cy="288032"/>
          </a:xfrm>
          <a:prstGeom prst="rightArrow">
            <a:avLst/>
          </a:prstGeom>
          <a:solidFill>
            <a:srgbClr val="FFFFFF">
              <a:alpha val="0"/>
            </a:srgbClr>
          </a:solidFill>
          <a:ln w="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27" name="AutoShape 10"/>
          <p:cNvSpPr txBox="1">
            <a:spLocks/>
          </p:cNvSpPr>
          <p:nvPr/>
        </p:nvSpPr>
        <p:spPr bwMode="auto">
          <a:xfrm>
            <a:off x="107504" y="4725144"/>
            <a:ext cx="8496944" cy="504056"/>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1800" kern="0" noProof="0" dirty="0" smtClean="0">
                <a:solidFill>
                  <a:srgbClr val="343434"/>
                </a:solidFill>
                <a:latin typeface="Calibri" pitchFamily="34" charset="0"/>
                <a:ea typeface="MS PGothic" pitchFamily="34" charset="-128"/>
                <a:sym typeface="Calibri Bold" pitchFamily="-84" charset="0"/>
              </a:rPr>
              <a:t>Introduce </a:t>
            </a:r>
            <a:r>
              <a:rPr lang="en-US" altLang="zh-CN" sz="1800" kern="0" noProof="0" dirty="0" err="1" smtClean="0">
                <a:solidFill>
                  <a:srgbClr val="343434"/>
                </a:solidFill>
                <a:latin typeface="Calibri" pitchFamily="34" charset="0"/>
                <a:ea typeface="MS PGothic" pitchFamily="34" charset="-128"/>
                <a:sym typeface="Calibri Bold" pitchFamily="-84" charset="0"/>
              </a:rPr>
              <a:t>coeffs</a:t>
            </a:r>
            <a:r>
              <a:rPr lang="en-US" altLang="zh-CN" sz="1800" kern="0" noProof="0" dirty="0" smtClean="0">
                <a:solidFill>
                  <a:srgbClr val="343434"/>
                </a:solidFill>
                <a:latin typeface="Calibri" pitchFamily="34" charset="0"/>
                <a:ea typeface="MS PGothic" pitchFamily="34" charset="-128"/>
                <a:sym typeface="Calibri Bold" pitchFamily="-84" charset="0"/>
              </a:rPr>
              <a:t>.:</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sp>
        <p:nvSpPr>
          <p:cNvPr id="28" name="AutoShape 10"/>
          <p:cNvSpPr>
            <a:spLocks/>
          </p:cNvSpPr>
          <p:nvPr/>
        </p:nvSpPr>
        <p:spPr bwMode="auto">
          <a:xfrm>
            <a:off x="-3852936" y="2852936"/>
            <a:ext cx="3600400" cy="2952328"/>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u="sng" dirty="0" smtClean="0">
                <a:solidFill>
                  <a:srgbClr val="FF0000"/>
                </a:solidFill>
                <a:latin typeface="Calibri" pitchFamily="34" charset="0"/>
                <a:ea typeface="MS PGothic" pitchFamily="34" charset="-128"/>
                <a:sym typeface="Calibri Bold" pitchFamily="-84" charset="0"/>
              </a:rPr>
              <a:t>\lambda reflects the element aspect ratio</a:t>
            </a:r>
          </a:p>
          <a:p>
            <a:pPr>
              <a:spcBef>
                <a:spcPts val="200"/>
              </a:spcBef>
            </a:pPr>
            <a:r>
              <a:rPr lang="en-US" altLang="zh-CN" sz="2000" u="sng" dirty="0" smtClean="0">
                <a:solidFill>
                  <a:srgbClr val="FF0000"/>
                </a:solidFill>
                <a:latin typeface="Calibri" pitchFamily="34" charset="0"/>
                <a:ea typeface="MS PGothic" pitchFamily="34" charset="-128"/>
                <a:sym typeface="Calibri Bold" pitchFamily="-84" charset="0"/>
              </a:rPr>
              <a:t>\psi reflects the element distorted angle</a:t>
            </a:r>
          </a:p>
          <a:p>
            <a:pPr>
              <a:spcBef>
                <a:spcPts val="200"/>
              </a:spcBef>
            </a:pPr>
            <a:r>
              <a:rPr lang="en-US" altLang="zh-CN" sz="2000" u="sng" dirty="0" smtClean="0">
                <a:solidFill>
                  <a:srgbClr val="FF0000"/>
                </a:solidFill>
                <a:latin typeface="Calibri" pitchFamily="34" charset="0"/>
                <a:ea typeface="MS PGothic" pitchFamily="34" charset="-128"/>
                <a:sym typeface="Calibri Bold" pitchFamily="-84" charset="0"/>
              </a:rPr>
              <a:t>These two </a:t>
            </a:r>
            <a:r>
              <a:rPr lang="en-US" altLang="zh-CN" sz="2000" u="sng" dirty="0" err="1" smtClean="0">
                <a:solidFill>
                  <a:srgbClr val="FF0000"/>
                </a:solidFill>
                <a:latin typeface="Calibri" pitchFamily="34" charset="0"/>
                <a:ea typeface="MS PGothic" pitchFamily="34" charset="-128"/>
                <a:sym typeface="Calibri Bold" pitchFamily="-84" charset="0"/>
              </a:rPr>
              <a:t>coeffs</a:t>
            </a:r>
            <a:r>
              <a:rPr lang="en-US" altLang="zh-CN" sz="2000" u="sng" dirty="0" smtClean="0">
                <a:solidFill>
                  <a:srgbClr val="FF0000"/>
                </a:solidFill>
                <a:latin typeface="Calibri" pitchFamily="34" charset="0"/>
                <a:ea typeface="MS PGothic" pitchFamily="34" charset="-128"/>
                <a:sym typeface="Calibri Bold" pitchFamily="-84" charset="0"/>
              </a:rPr>
              <a:t> are computed from basis vectors at source point </a:t>
            </a:r>
          </a:p>
          <a:p>
            <a:pPr>
              <a:spcBef>
                <a:spcPts val="200"/>
              </a:spcBef>
            </a:pPr>
            <a:endParaRPr lang="en-US" altLang="zh-CN" sz="2000" dirty="0" smtClean="0">
              <a:solidFill>
                <a:schemeClr val="tx1"/>
              </a:solidFill>
              <a:latin typeface="Calibri" pitchFamily="34" charset="0"/>
              <a:ea typeface="MS PGothic" pitchFamily="34" charset="-128"/>
              <a:sym typeface="Calibri Bold" pitchFamily="-84" charset="0"/>
            </a:endParaRPr>
          </a:p>
        </p:txBody>
      </p:sp>
      <p:sp>
        <p:nvSpPr>
          <p:cNvPr id="29" name="AutoShape 10"/>
          <p:cNvSpPr txBox="1">
            <a:spLocks/>
          </p:cNvSpPr>
          <p:nvPr/>
        </p:nvSpPr>
        <p:spPr bwMode="auto">
          <a:xfrm>
            <a:off x="107504" y="5661248"/>
            <a:ext cx="8496944" cy="504056"/>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1800" kern="0" noProof="0" dirty="0" smtClean="0">
                <a:solidFill>
                  <a:srgbClr val="343434"/>
                </a:solidFill>
                <a:latin typeface="Calibri" pitchFamily="34" charset="0"/>
                <a:ea typeface="MS PGothic" pitchFamily="34" charset="-128"/>
                <a:sym typeface="Calibri Bold" pitchFamily="-84" charset="0"/>
              </a:rPr>
              <a:t>Construct transformation:</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16</a:t>
            </a:fld>
            <a:endParaRPr lang="en-US" altLang="zh-CN"/>
          </a:p>
        </p:txBody>
      </p:sp>
      <p:sp>
        <p:nvSpPr>
          <p:cNvPr id="7" name="AutoShape 10"/>
          <p:cNvSpPr>
            <a:spLocks/>
          </p:cNvSpPr>
          <p:nvPr/>
        </p:nvSpPr>
        <p:spPr bwMode="auto">
          <a:xfrm>
            <a:off x="179512" y="692696"/>
            <a:ext cx="4320480" cy="720080"/>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400" b="1" dirty="0" err="1" smtClean="0">
                <a:solidFill>
                  <a:srgbClr val="343434"/>
                </a:solidFill>
                <a:latin typeface="Calibri" pitchFamily="34" charset="0"/>
                <a:ea typeface="MS PGothic" pitchFamily="34" charset="-128"/>
                <a:sym typeface="Calibri Bold" pitchFamily="-84" charset="0"/>
              </a:rPr>
              <a:t>Sigmoidal</a:t>
            </a:r>
            <a:r>
              <a:rPr lang="en-US" altLang="zh-CN" sz="2400" b="1" dirty="0" smtClean="0">
                <a:solidFill>
                  <a:srgbClr val="343434"/>
                </a:solidFill>
                <a:latin typeface="Calibri" pitchFamily="34" charset="0"/>
                <a:ea typeface="MS PGothic" pitchFamily="34" charset="-128"/>
                <a:sym typeface="Calibri Bold" pitchFamily="-84" charset="0"/>
              </a:rPr>
              <a:t> transformation</a:t>
            </a:r>
            <a:endParaRPr lang="en-US" altLang="zh-CN" sz="2400" dirty="0" smtClean="0">
              <a:solidFill>
                <a:srgbClr val="343434"/>
              </a:solidFill>
              <a:latin typeface="Calibri" pitchFamily="34" charset="0"/>
              <a:ea typeface="MS PGothic" pitchFamily="34" charset="-128"/>
              <a:sym typeface="Calibri Bold" pitchFamily="-84" charset="0"/>
            </a:endParaRPr>
          </a:p>
        </p:txBody>
      </p:sp>
      <p:graphicFrame>
        <p:nvGraphicFramePr>
          <p:cNvPr id="10" name="对象 9"/>
          <p:cNvGraphicFramePr>
            <a:graphicFrameLocks noChangeAspect="1"/>
          </p:cNvGraphicFramePr>
          <p:nvPr/>
        </p:nvGraphicFramePr>
        <p:xfrm>
          <a:off x="350663" y="1844824"/>
          <a:ext cx="7605713" cy="238125"/>
        </p:xfrm>
        <a:graphic>
          <a:graphicData uri="http://schemas.openxmlformats.org/presentationml/2006/ole">
            <mc:AlternateContent xmlns:mc="http://schemas.openxmlformats.org/markup-compatibility/2006">
              <mc:Choice xmlns:v="urn:schemas-microsoft-com:vml" Requires="v">
                <p:oleObj spid="_x0000_s769039" name="Formula" r:id="rId4" imgW="5086440" imgH="160200" progId="Equation.Ribbit">
                  <p:embed/>
                </p:oleObj>
              </mc:Choice>
              <mc:Fallback>
                <p:oleObj name="Formula" r:id="rId4" imgW="5086440" imgH="160200" progId="Equation.Ribbit">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663" y="1844824"/>
                        <a:ext cx="7605713"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12" name="Rectangle 7"/>
          <p:cNvSpPr txBox="1">
            <a:spLocks noChangeArrowheads="1"/>
          </p:cNvSpPr>
          <p:nvPr/>
        </p:nvSpPr>
        <p:spPr>
          <a:xfrm>
            <a:off x="35496"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lang="en-US" sz="2200" kern="0" dirty="0" smtClean="0">
                <a:solidFill>
                  <a:srgbClr val="FFFFFF"/>
                </a:solidFill>
                <a:latin typeface="Calibri Bold" charset="0"/>
                <a:ea typeface="+mj-ea"/>
                <a:cs typeface="+mj-cs"/>
                <a:sym typeface="Calibri Bold" charset="0"/>
              </a:rPr>
              <a:t>(Hyper-)singular integration</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graphicFrame>
        <p:nvGraphicFramePr>
          <p:cNvPr id="13" name="对象 12"/>
          <p:cNvGraphicFramePr>
            <a:graphicFrameLocks noChangeAspect="1"/>
          </p:cNvGraphicFramePr>
          <p:nvPr/>
        </p:nvGraphicFramePr>
        <p:xfrm>
          <a:off x="2406650" y="1506538"/>
          <a:ext cx="2325688" cy="250825"/>
        </p:xfrm>
        <a:graphic>
          <a:graphicData uri="http://schemas.openxmlformats.org/presentationml/2006/ole">
            <mc:AlternateContent xmlns:mc="http://schemas.openxmlformats.org/markup-compatibility/2006">
              <mc:Choice xmlns:v="urn:schemas-microsoft-com:vml" Requires="v">
                <p:oleObj spid="_x0000_s769040" name="Formula" r:id="rId6" imgW="1782000" imgH="191880" progId="Equation.Ribbit">
                  <p:embed/>
                </p:oleObj>
              </mc:Choice>
              <mc:Fallback>
                <p:oleObj name="Formula" r:id="rId6" imgW="1782000" imgH="191880" progId="Equation.Ribbit">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6650" y="1506538"/>
                        <a:ext cx="232568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AutoShape 10"/>
          <p:cNvSpPr>
            <a:spLocks/>
          </p:cNvSpPr>
          <p:nvPr/>
        </p:nvSpPr>
        <p:spPr bwMode="auto">
          <a:xfrm>
            <a:off x="9324528" y="0"/>
            <a:ext cx="3600400" cy="7029400"/>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if $\lambda$ (reflecting the element aspect ratio) and $\text{</a:t>
            </a:r>
            <a:r>
              <a:rPr lang="en-US" altLang="zh-CN" sz="2000" dirty="0" err="1" smtClean="0">
                <a:solidFill>
                  <a:schemeClr val="tx1"/>
                </a:solidFill>
                <a:latin typeface="Calibri" pitchFamily="34" charset="0"/>
                <a:ea typeface="MS PGothic" pitchFamily="34" charset="-128"/>
                <a:sym typeface="Calibri Bold" pitchFamily="-84" charset="0"/>
              </a:rPr>
              <a:t>cos</a:t>
            </a:r>
            <a:r>
              <a:rPr lang="en-US" altLang="zh-CN" sz="2000" dirty="0" smtClean="0">
                <a:solidFill>
                  <a:schemeClr val="tx1"/>
                </a:solidFill>
                <a:latin typeface="Calibri" pitchFamily="34" charset="0"/>
                <a:ea typeface="MS PGothic" pitchFamily="34" charset="-128"/>
                <a:sym typeface="Calibri Bold" pitchFamily="-84" charset="0"/>
              </a:rPr>
              <a:t>}\psi$ (reflecting the element distortion) deviate from 1, the conformal element will be skewed. This will result in sub-triangles with $\bar\theta$ approaching $\pm\pi/2$ if the field point is close to the edges of the sub-triangles. Thus $\hat\rho(\theta)=h/\text{</a:t>
            </a:r>
            <a:r>
              <a:rPr lang="en-US" altLang="zh-CN" sz="2000" dirty="0" err="1" smtClean="0">
                <a:solidFill>
                  <a:schemeClr val="tx1"/>
                </a:solidFill>
                <a:latin typeface="Calibri" pitchFamily="34" charset="0"/>
                <a:ea typeface="MS PGothic" pitchFamily="34" charset="-128"/>
                <a:sym typeface="Calibri Bold" pitchFamily="-84" charset="0"/>
              </a:rPr>
              <a:t>cos</a:t>
            </a:r>
            <a:r>
              <a:rPr lang="en-US" altLang="zh-CN" sz="2000" dirty="0" smtClean="0">
                <a:solidFill>
                  <a:schemeClr val="tx1"/>
                </a:solidFill>
                <a:latin typeface="Calibri" pitchFamily="34" charset="0"/>
                <a:ea typeface="MS PGothic" pitchFamily="34" charset="-128"/>
                <a:sym typeface="Calibri Bold" pitchFamily="-84" charset="0"/>
              </a:rPr>
              <a:t>}\bar\theta$ is not calculated accurately. </a:t>
            </a:r>
          </a:p>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We use </a:t>
            </a:r>
            <a:r>
              <a:rPr lang="en-US" altLang="zh-CN" sz="2000" dirty="0" err="1" smtClean="0">
                <a:solidFill>
                  <a:schemeClr val="tx1"/>
                </a:solidFill>
                <a:latin typeface="Calibri" pitchFamily="34" charset="0"/>
                <a:ea typeface="MS PGothic" pitchFamily="34" charset="-128"/>
                <a:sym typeface="Calibri Bold" pitchFamily="-84" charset="0"/>
              </a:rPr>
              <a:t>Sigmoidal</a:t>
            </a:r>
            <a:r>
              <a:rPr lang="en-US" altLang="zh-CN" sz="2000" dirty="0" smtClean="0">
                <a:solidFill>
                  <a:schemeClr val="tx1"/>
                </a:solidFill>
                <a:latin typeface="Calibri" pitchFamily="34" charset="0"/>
                <a:ea typeface="MS PGothic" pitchFamily="34" charset="-128"/>
                <a:sym typeface="Calibri Bold" pitchFamily="-84" charset="0"/>
              </a:rPr>
              <a:t> transformation to alleviate the near singularity in \hat{rho}</a:t>
            </a:r>
            <a:endParaRPr lang="en-US" altLang="zh-CN" sz="2000" dirty="0" smtClean="0">
              <a:solidFill>
                <a:schemeClr val="tx1"/>
              </a:solidFill>
              <a:latin typeface="Calibri" pitchFamily="34" charset="0"/>
              <a:ea typeface="MS PGothic" pitchFamily="34" charset="-128"/>
              <a:sym typeface="Calibri" pitchFamily="34" charset="0"/>
            </a:endParaRPr>
          </a:p>
          <a:p>
            <a:pPr>
              <a:spcBef>
                <a:spcPts val="200"/>
              </a:spcBef>
            </a:pPr>
            <a:endParaRPr lang="en-US" altLang="zh-CN" sz="2000" dirty="0" smtClean="0">
              <a:solidFill>
                <a:schemeClr val="tx1"/>
              </a:solidFill>
              <a:latin typeface="Calibri" pitchFamily="34" charset="0"/>
              <a:ea typeface="MS PGothic" pitchFamily="34" charset="-128"/>
              <a:sym typeface="Calibri Bold" pitchFamily="-84" charset="0"/>
            </a:endParaRPr>
          </a:p>
          <a:p>
            <a:pPr>
              <a:spcBef>
                <a:spcPts val="200"/>
              </a:spcBef>
            </a:pPr>
            <a:endParaRPr lang="en-US" altLang="zh-CN" sz="2000" dirty="0" smtClean="0">
              <a:solidFill>
                <a:schemeClr val="tx1"/>
              </a:solidFill>
              <a:latin typeface="Calibri" pitchFamily="34" charset="0"/>
              <a:ea typeface="MS PGothic" pitchFamily="34" charset="-128"/>
              <a:sym typeface="Calibri Bold" pitchFamily="-84" charset="0"/>
            </a:endParaRPr>
          </a:p>
        </p:txBody>
      </p:sp>
      <p:pic>
        <p:nvPicPr>
          <p:cNvPr id="764936" name="Picture 8" descr="D:\Current\Travel&amp;conference\slidesForUSNCCM\mapping.emf"/>
          <p:cNvPicPr>
            <a:picLocks noChangeAspect="1" noChangeArrowheads="1"/>
          </p:cNvPicPr>
          <p:nvPr/>
        </p:nvPicPr>
        <p:blipFill>
          <a:blip r:embed="rId8"/>
          <a:srcRect/>
          <a:stretch>
            <a:fillRect/>
          </a:stretch>
        </p:blipFill>
        <p:spPr bwMode="auto">
          <a:xfrm>
            <a:off x="467544" y="2132856"/>
            <a:ext cx="7487244" cy="2248162"/>
          </a:xfrm>
          <a:prstGeom prst="rect">
            <a:avLst/>
          </a:prstGeom>
          <a:noFill/>
        </p:spPr>
      </p:pic>
      <p:sp>
        <p:nvSpPr>
          <p:cNvPr id="20" name="AutoShape 10"/>
          <p:cNvSpPr txBox="1">
            <a:spLocks/>
          </p:cNvSpPr>
          <p:nvPr/>
        </p:nvSpPr>
        <p:spPr bwMode="auto">
          <a:xfrm>
            <a:off x="3851920" y="980728"/>
            <a:ext cx="1872208" cy="504056"/>
          </a:xfrm>
          <a:prstGeom prst="roundRect">
            <a:avLst>
              <a:gd name="adj" fmla="val 20000"/>
            </a:avLst>
          </a:prstGeom>
          <a:noFill/>
          <a:ln w="25400">
            <a:solidFill>
              <a:srgbClr val="FF0000"/>
            </a:solidFill>
            <a:miter lim="800000"/>
            <a:headEnd/>
            <a:tailEnd/>
          </a:ln>
        </p:spPr>
        <p:txBody>
          <a:bodyPr vert="horz" lIns="0" tIns="0" rIns="32146" bIns="0" anchor="ctr"/>
          <a:lstStyle/>
          <a:p>
            <a:pPr marL="317500" lvl="0" indent="-317500" eaLnBrk="0" hangingPunct="0">
              <a:spcBef>
                <a:spcPts val="200"/>
              </a:spcBef>
              <a:buSzPct val="100000"/>
              <a:defRPr/>
            </a:pPr>
            <a:r>
              <a:rPr lang="en-US" altLang="zh-CN" sz="2000" kern="0" dirty="0" smtClean="0">
                <a:solidFill>
                  <a:srgbClr val="343434"/>
                </a:solidFill>
                <a:latin typeface="Calibri" pitchFamily="34" charset="0"/>
                <a:ea typeface="MS PGothic" pitchFamily="34" charset="-128"/>
                <a:sym typeface="Calibri Bold" pitchFamily="-84" charset="0"/>
              </a:rPr>
              <a:t>Nearly singular!!</a:t>
            </a:r>
            <a:endParaRPr kumimoji="0" lang="en-US" altLang="zh-CN" sz="20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cxnSp>
        <p:nvCxnSpPr>
          <p:cNvPr id="22" name="直接箭头连接符 21"/>
          <p:cNvCxnSpPr/>
          <p:nvPr/>
        </p:nvCxnSpPr>
        <p:spPr bwMode="auto">
          <a:xfrm flipH="1">
            <a:off x="2843808" y="1268760"/>
            <a:ext cx="1008112" cy="216024"/>
          </a:xfrm>
          <a:prstGeom prst="straightConnector1">
            <a:avLst/>
          </a:prstGeom>
          <a:solidFill>
            <a:srgbClr val="FFFFFF">
              <a:alpha val="0"/>
            </a:srgbClr>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30" name="对象 29"/>
          <p:cNvGraphicFramePr>
            <a:graphicFrameLocks noChangeAspect="1"/>
          </p:cNvGraphicFramePr>
          <p:nvPr/>
        </p:nvGraphicFramePr>
        <p:xfrm>
          <a:off x="899592" y="4586199"/>
          <a:ext cx="6912768" cy="2155169"/>
        </p:xfrm>
        <a:graphic>
          <a:graphicData uri="http://schemas.openxmlformats.org/presentationml/2006/ole">
            <mc:AlternateContent xmlns:mc="http://schemas.openxmlformats.org/markup-compatibility/2006">
              <mc:Choice xmlns:v="urn:schemas-microsoft-com:vml" Requires="v">
                <p:oleObj spid="_x0000_s769041" name="Formula" r:id="rId9" imgW="5867640" imgH="1828800" progId="Equation.Ribbit">
                  <p:embed/>
                </p:oleObj>
              </mc:Choice>
              <mc:Fallback>
                <p:oleObj name="Formula" r:id="rId9" imgW="5867640" imgH="1828800" progId="Equation.Ribbit">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92" y="4586199"/>
                        <a:ext cx="6912768" cy="21551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17</a:t>
            </a:fld>
            <a:endParaRPr lang="en-US" altLang="zh-CN"/>
          </a:p>
        </p:txBody>
      </p:sp>
      <p:sp>
        <p:nvSpPr>
          <p:cNvPr id="5" name="灯片编号占位符 3"/>
          <p:cNvSpPr txBox="1">
            <a:spLocks/>
          </p:cNvSpPr>
          <p:nvPr/>
        </p:nvSpPr>
        <p:spPr bwMode="auto">
          <a:xfrm>
            <a:off x="8839200" y="6591300"/>
            <a:ext cx="312739"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EF9C44-D08C-44F4-B3D6-71F8F872B42B}" type="slidenum">
              <a:rPr kumimoji="0" lang="en-US" altLang="zh-CN" sz="1400" b="0" i="0" u="none" strike="noStrike" kern="1200" cap="none" spc="0" normalizeH="0" baseline="0" noProof="0" smtClean="0">
                <a:ln>
                  <a:noFill/>
                </a:ln>
                <a:solidFill>
                  <a:srgbClr val="FFFFFF"/>
                </a:solidFill>
                <a:effectLst/>
                <a:uLnTx/>
                <a:uFillTx/>
                <a:latin typeface="Arial Bold Italic" pitchFamily="-84" charset="0"/>
                <a:ea typeface="MS PGothic" pitchFamily="34" charset="-128"/>
                <a:cs typeface="+mn-cs"/>
                <a:sym typeface="Arial Bold Italic" pitchFamily="-8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CN" sz="1400" b="0" i="0" u="none" strike="noStrike" kern="1200" cap="none" spc="0" normalizeH="0" baseline="0" noProof="0">
              <a:ln>
                <a:noFill/>
              </a:ln>
              <a:solidFill>
                <a:srgbClr val="FFFFFF"/>
              </a:solidFill>
              <a:effectLst/>
              <a:uLnTx/>
              <a:uFillTx/>
              <a:latin typeface="Arial Bold Italic" pitchFamily="-84" charset="0"/>
              <a:ea typeface="MS PGothic" pitchFamily="34" charset="-128"/>
              <a:cs typeface="+mn-cs"/>
              <a:sym typeface="Arial Bold Italic" pitchFamily="-84" charset="0"/>
            </a:endParaRPr>
          </a:p>
        </p:txBody>
      </p:sp>
      <p:pic>
        <p:nvPicPr>
          <p:cNvPr id="6" name="Picture 2"/>
          <p:cNvPicPr>
            <a:picLocks noChangeAspect="1" noChangeArrowheads="1"/>
          </p:cNvPicPr>
          <p:nvPr/>
        </p:nvPicPr>
        <p:blipFill>
          <a:blip r:embed="rId3"/>
          <a:srcRect/>
          <a:stretch>
            <a:fillRect/>
          </a:stretch>
        </p:blipFill>
        <p:spPr bwMode="auto">
          <a:xfrm>
            <a:off x="5712271" y="3718520"/>
            <a:ext cx="3324225" cy="2590800"/>
          </a:xfrm>
          <a:prstGeom prst="rect">
            <a:avLst/>
          </a:prstGeom>
          <a:noFill/>
          <a:ln w="9525">
            <a:noFill/>
            <a:miter lim="800000"/>
            <a:headEnd/>
            <a:tailEnd/>
          </a:ln>
        </p:spPr>
      </p:pic>
      <p:pic>
        <p:nvPicPr>
          <p:cNvPr id="7" name="Picture 4"/>
          <p:cNvPicPr>
            <a:picLocks noChangeAspect="1" noChangeArrowheads="1"/>
          </p:cNvPicPr>
          <p:nvPr/>
        </p:nvPicPr>
        <p:blipFill>
          <a:blip r:embed="rId4"/>
          <a:srcRect/>
          <a:stretch>
            <a:fillRect/>
          </a:stretch>
        </p:blipFill>
        <p:spPr bwMode="auto">
          <a:xfrm>
            <a:off x="6012160" y="1552254"/>
            <a:ext cx="3022392" cy="1804738"/>
          </a:xfrm>
          <a:prstGeom prst="rect">
            <a:avLst/>
          </a:prstGeom>
          <a:noFill/>
          <a:ln w="9525">
            <a:noFill/>
            <a:miter lim="800000"/>
            <a:headEnd/>
            <a:tailEnd/>
          </a:ln>
        </p:spPr>
      </p:pic>
      <p:graphicFrame>
        <p:nvGraphicFramePr>
          <p:cNvPr id="8" name="对象 7"/>
          <p:cNvGraphicFramePr>
            <a:graphicFrameLocks noChangeAspect="1"/>
          </p:cNvGraphicFramePr>
          <p:nvPr/>
        </p:nvGraphicFramePr>
        <p:xfrm>
          <a:off x="668834" y="3861048"/>
          <a:ext cx="3759150" cy="646418"/>
        </p:xfrm>
        <a:graphic>
          <a:graphicData uri="http://schemas.openxmlformats.org/presentationml/2006/ole">
            <mc:AlternateContent xmlns:mc="http://schemas.openxmlformats.org/markup-compatibility/2006">
              <mc:Choice xmlns:v="urn:schemas-microsoft-com:vml" Requires="v">
                <p:oleObj spid="_x0000_s768011" name="Formula" r:id="rId5" imgW="2244240" imgH="386280" progId="Equation.Ribbit">
                  <p:embed/>
                </p:oleObj>
              </mc:Choice>
              <mc:Fallback>
                <p:oleObj name="Formula" r:id="rId5" imgW="2244240" imgH="386280" progId="Equation.Ribbit">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834" y="3861048"/>
                        <a:ext cx="3759150" cy="6464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323528" y="4581128"/>
          <a:ext cx="5551636" cy="717998"/>
        </p:xfrm>
        <a:graphic>
          <a:graphicData uri="http://schemas.openxmlformats.org/presentationml/2006/ole">
            <mc:AlternateContent xmlns:mc="http://schemas.openxmlformats.org/markup-compatibility/2006">
              <mc:Choice xmlns:v="urn:schemas-microsoft-com:vml" Requires="v">
                <p:oleObj spid="_x0000_s768012" name="Formula" r:id="rId7" imgW="3374640" imgH="437040" progId="Equation.Ribbit">
                  <p:embed/>
                </p:oleObj>
              </mc:Choice>
              <mc:Fallback>
                <p:oleObj name="Formula" r:id="rId7" imgW="3374640" imgH="437040" progId="Equation.Ribbit">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4581128"/>
                        <a:ext cx="5551636" cy="7179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539552" y="1196752"/>
          <a:ext cx="3608782" cy="1918936"/>
        </p:xfrm>
        <a:graphic>
          <a:graphicData uri="http://schemas.openxmlformats.org/presentationml/2006/ole">
            <mc:AlternateContent xmlns:mc="http://schemas.openxmlformats.org/markup-compatibility/2006">
              <mc:Choice xmlns:v="urn:schemas-microsoft-com:vml" Requires="v">
                <p:oleObj spid="_x0000_s768013" name="Formula" r:id="rId9" imgW="2345760" imgH="1247400" progId="Equation.Ribbit">
                  <p:embed/>
                </p:oleObj>
              </mc:Choice>
              <mc:Fallback>
                <p:oleObj name="Formula" r:id="rId9" imgW="2345760" imgH="1247400" progId="Equation.Ribbit">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552" y="1196752"/>
                        <a:ext cx="3608782" cy="19189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12" name="Rectangle 7"/>
          <p:cNvSpPr txBox="1">
            <a:spLocks noChangeArrowheads="1"/>
          </p:cNvSpPr>
          <p:nvPr/>
        </p:nvSpPr>
        <p:spPr>
          <a:xfrm>
            <a:off x="35496"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lang="en-US" sz="2200" kern="0" dirty="0" smtClean="0">
                <a:solidFill>
                  <a:srgbClr val="FFFFFF"/>
                </a:solidFill>
                <a:latin typeface="Calibri Bold" charset="0"/>
                <a:ea typeface="+mj-ea"/>
                <a:cs typeface="+mj-cs"/>
                <a:sym typeface="Calibri Bold" charset="0"/>
              </a:rPr>
              <a:t>Evaluation of stress intensity factors (SIFs)</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sp>
        <p:nvSpPr>
          <p:cNvPr id="13" name="AutoShape 10"/>
          <p:cNvSpPr>
            <a:spLocks/>
          </p:cNvSpPr>
          <p:nvPr/>
        </p:nvSpPr>
        <p:spPr bwMode="auto">
          <a:xfrm>
            <a:off x="395536" y="548680"/>
            <a:ext cx="4680520" cy="720080"/>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400" b="1" dirty="0" smtClean="0">
                <a:solidFill>
                  <a:srgbClr val="343434"/>
                </a:solidFill>
                <a:latin typeface="Calibri" pitchFamily="34" charset="0"/>
                <a:ea typeface="MS PGothic" pitchFamily="34" charset="-128"/>
                <a:sym typeface="Calibri Bold" pitchFamily="-84" charset="0"/>
              </a:rPr>
              <a:t>Virtual crack closure integrals (VCCI)</a:t>
            </a:r>
            <a:endParaRPr lang="en-US" altLang="zh-CN" sz="2400" dirty="0" smtClean="0">
              <a:solidFill>
                <a:srgbClr val="343434"/>
              </a:solidFill>
              <a:latin typeface="Calibri" pitchFamily="34" charset="0"/>
              <a:ea typeface="MS PGothic" pitchFamily="34" charset="-128"/>
              <a:sym typeface="Calibri Bold" pitchFamily="-84" charset="0"/>
            </a:endParaRPr>
          </a:p>
        </p:txBody>
      </p:sp>
      <p:sp>
        <p:nvSpPr>
          <p:cNvPr id="14" name="AutoShape 10"/>
          <p:cNvSpPr>
            <a:spLocks/>
          </p:cNvSpPr>
          <p:nvPr/>
        </p:nvSpPr>
        <p:spPr bwMode="auto">
          <a:xfrm>
            <a:off x="395536" y="3212976"/>
            <a:ext cx="4248472" cy="720080"/>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400" b="1" dirty="0" smtClean="0">
                <a:solidFill>
                  <a:srgbClr val="343434"/>
                </a:solidFill>
                <a:latin typeface="Calibri" pitchFamily="34" charset="0"/>
                <a:ea typeface="MS PGothic" pitchFamily="34" charset="-128"/>
                <a:sym typeface="Calibri Bold" pitchFamily="-84" charset="0"/>
              </a:rPr>
              <a:t>M integral</a:t>
            </a:r>
            <a:endParaRPr lang="en-US" altLang="zh-CN" sz="2400" dirty="0" smtClean="0">
              <a:solidFill>
                <a:srgbClr val="343434"/>
              </a:solidFill>
              <a:latin typeface="Calibri" pitchFamily="34" charset="0"/>
              <a:ea typeface="MS PGothic" pitchFamily="34" charset="-128"/>
              <a:sym typeface="Calibri Bold" pitchFamily="-84" charset="0"/>
            </a:endParaRPr>
          </a:p>
        </p:txBody>
      </p:sp>
      <p:graphicFrame>
        <p:nvGraphicFramePr>
          <p:cNvPr id="15" name="对象 14"/>
          <p:cNvGraphicFramePr>
            <a:graphicFrameLocks noChangeAspect="1"/>
          </p:cNvGraphicFramePr>
          <p:nvPr/>
        </p:nvGraphicFramePr>
        <p:xfrm>
          <a:off x="323528" y="5517232"/>
          <a:ext cx="5479404" cy="597074"/>
        </p:xfrm>
        <a:graphic>
          <a:graphicData uri="http://schemas.openxmlformats.org/presentationml/2006/ole">
            <mc:AlternateContent xmlns:mc="http://schemas.openxmlformats.org/markup-compatibility/2006">
              <mc:Choice xmlns:v="urn:schemas-microsoft-com:vml" Requires="v">
                <p:oleObj spid="_x0000_s768014" name="Formula" r:id="rId11" imgW="3526920" imgH="383760" progId="Equation.Ribbit">
                  <p:embed/>
                </p:oleObj>
              </mc:Choice>
              <mc:Fallback>
                <p:oleObj name="Formula" r:id="rId11" imgW="3526920" imgH="383760" progId="Equation.Ribbit">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528" y="5517232"/>
                        <a:ext cx="5479404" cy="597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0"/>
          <p:cNvPicPr>
            <a:picLocks noChangeAspect="1" noChangeArrowheads="1"/>
          </p:cNvPicPr>
          <p:nvPr/>
        </p:nvPicPr>
        <p:blipFill>
          <a:blip r:embed="rId13"/>
          <a:srcRect/>
          <a:stretch>
            <a:fillRect/>
          </a:stretch>
        </p:blipFill>
        <p:spPr bwMode="auto">
          <a:xfrm>
            <a:off x="5940152" y="6364560"/>
            <a:ext cx="3009900" cy="304800"/>
          </a:xfrm>
          <a:prstGeom prst="rect">
            <a:avLst/>
          </a:prstGeom>
          <a:noFill/>
          <a:ln w="9525">
            <a:noFill/>
            <a:miter lim="800000"/>
            <a:headEnd/>
            <a:tailEnd/>
          </a:ln>
        </p:spPr>
      </p:pic>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18</a:t>
            </a:fld>
            <a:endParaRPr lang="en-US" altLang="zh-CN"/>
          </a:p>
        </p:txBody>
      </p:sp>
      <p:sp>
        <p:nvSpPr>
          <p:cNvPr id="5"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6" name="Rectangle 7"/>
          <p:cNvSpPr txBox="1">
            <a:spLocks noChangeArrowheads="1"/>
          </p:cNvSpPr>
          <p:nvPr/>
        </p:nvSpPr>
        <p:spPr>
          <a:xfrm>
            <a:off x="35496" y="101600"/>
            <a:ext cx="8089900" cy="342900"/>
          </a:xfrm>
          <a:prstGeom prst="rect">
            <a:avLst/>
          </a:prstGeom>
        </p:spPr>
        <p:txBody>
          <a:bodyPr vert="horz" rIns="152400"/>
          <a:lstStyle/>
          <a:p>
            <a:pPr marL="74613" lvl="0">
              <a:defRPr/>
            </a:pPr>
            <a:r>
              <a:rPr lang="en-US" sz="2200" kern="0" dirty="0" smtClean="0">
                <a:solidFill>
                  <a:srgbClr val="FFFFFF"/>
                </a:solidFill>
                <a:latin typeface="Calibri Bold" charset="0"/>
                <a:ea typeface="+mj-ea"/>
                <a:cs typeface="+mj-cs"/>
                <a:sym typeface="Calibri Bold" charset="0"/>
              </a:rPr>
              <a:t>NURBS-represented crack growth algorithm</a:t>
            </a:r>
          </a:p>
        </p:txBody>
      </p:sp>
      <p:graphicFrame>
        <p:nvGraphicFramePr>
          <p:cNvPr id="15" name="对象 14"/>
          <p:cNvGraphicFramePr>
            <a:graphicFrameLocks noChangeAspect="1"/>
          </p:cNvGraphicFramePr>
          <p:nvPr/>
        </p:nvGraphicFramePr>
        <p:xfrm>
          <a:off x="827584" y="1268760"/>
          <a:ext cx="1550938" cy="504566"/>
        </p:xfrm>
        <a:graphic>
          <a:graphicData uri="http://schemas.openxmlformats.org/presentationml/2006/ole">
            <mc:AlternateContent xmlns:mc="http://schemas.openxmlformats.org/markup-compatibility/2006">
              <mc:Choice xmlns:v="urn:schemas-microsoft-com:vml" Requires="v">
                <p:oleObj spid="_x0000_s721931" name="Formula" r:id="rId4" imgW="1033920" imgH="336600" progId="Equation.Ribbit">
                  <p:embed/>
                </p:oleObj>
              </mc:Choice>
              <mc:Fallback>
                <p:oleObj name="Formula" r:id="rId4" imgW="1033920" imgH="33660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268760"/>
                        <a:ext cx="1550938" cy="504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AutoShape 10"/>
          <p:cNvSpPr>
            <a:spLocks/>
          </p:cNvSpPr>
          <p:nvPr/>
        </p:nvSpPr>
        <p:spPr bwMode="auto">
          <a:xfrm>
            <a:off x="395536" y="548680"/>
            <a:ext cx="4248472" cy="720080"/>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400" b="1" dirty="0" smtClean="0">
                <a:solidFill>
                  <a:srgbClr val="343434"/>
                </a:solidFill>
                <a:latin typeface="Calibri" pitchFamily="34" charset="0"/>
                <a:ea typeface="MS PGothic" pitchFamily="34" charset="-128"/>
                <a:sym typeface="Calibri Bold" pitchFamily="-84" charset="0"/>
              </a:rPr>
              <a:t>Fatigue fracture: Paris law</a:t>
            </a:r>
            <a:endParaRPr lang="en-US" altLang="zh-CN" sz="2400" dirty="0" smtClean="0">
              <a:solidFill>
                <a:srgbClr val="343434"/>
              </a:solidFill>
              <a:latin typeface="Calibri" pitchFamily="34" charset="0"/>
              <a:ea typeface="MS PGothic" pitchFamily="34" charset="-128"/>
              <a:sym typeface="Calibri Bold" pitchFamily="-84" charset="0"/>
            </a:endParaRPr>
          </a:p>
        </p:txBody>
      </p:sp>
      <p:graphicFrame>
        <p:nvGraphicFramePr>
          <p:cNvPr id="17" name="对象 16"/>
          <p:cNvGraphicFramePr>
            <a:graphicFrameLocks noChangeAspect="1"/>
          </p:cNvGraphicFramePr>
          <p:nvPr/>
        </p:nvGraphicFramePr>
        <p:xfrm>
          <a:off x="395536" y="2757326"/>
          <a:ext cx="4945160" cy="671674"/>
        </p:xfrm>
        <a:graphic>
          <a:graphicData uri="http://schemas.openxmlformats.org/presentationml/2006/ole">
            <mc:AlternateContent xmlns:mc="http://schemas.openxmlformats.org/markup-compatibility/2006">
              <mc:Choice xmlns:v="urn:schemas-microsoft-com:vml" Requires="v">
                <p:oleObj spid="_x0000_s721932" name="Formula" r:id="rId6" imgW="3171240" imgH="430560" progId="Equation.Ribbit">
                  <p:embed/>
                </p:oleObj>
              </mc:Choice>
              <mc:Fallback>
                <p:oleObj name="Formula" r:id="rId6" imgW="3171240" imgH="430560" progId="Equation.Ribbit">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2757326"/>
                        <a:ext cx="4945160" cy="671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0"/>
          <p:cNvSpPr>
            <a:spLocks/>
          </p:cNvSpPr>
          <p:nvPr/>
        </p:nvSpPr>
        <p:spPr bwMode="auto">
          <a:xfrm>
            <a:off x="-3996952" y="0"/>
            <a:ext cx="3600400" cy="6597352"/>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Combine with Paris law to calculate the crack advances in fatigue crack growth, we present an algorithm to form new crack increment faces. The procedure is:</a:t>
            </a:r>
          </a:p>
          <a:p>
            <a:pPr marL="457200" indent="-457200">
              <a:spcBef>
                <a:spcPts val="200"/>
              </a:spcBef>
              <a:buAutoNum type="arabicParenR"/>
            </a:pPr>
            <a:r>
              <a:rPr lang="en-US" altLang="zh-CN" sz="2000" dirty="0" smtClean="0">
                <a:solidFill>
                  <a:schemeClr val="tx1"/>
                </a:solidFill>
                <a:latin typeface="Calibri" pitchFamily="34" charset="0"/>
                <a:ea typeface="MS PGothic" pitchFamily="34" charset="-128"/>
                <a:sym typeface="Calibri Bold" pitchFamily="-84" charset="0"/>
              </a:rPr>
              <a:t>Give a set of new positions of sample point on the crack front by Paris law</a:t>
            </a:r>
          </a:p>
          <a:p>
            <a:pPr marL="457200" indent="-457200">
              <a:spcBef>
                <a:spcPts val="200"/>
              </a:spcBef>
              <a:buAutoNum type="arabicParenR"/>
            </a:pPr>
            <a:r>
              <a:rPr lang="en-US" altLang="zh-CN" sz="2000" dirty="0" smtClean="0">
                <a:solidFill>
                  <a:schemeClr val="tx1"/>
                </a:solidFill>
                <a:latin typeface="Calibri" pitchFamily="34" charset="0"/>
                <a:ea typeface="MS PGothic" pitchFamily="34" charset="-128"/>
                <a:sym typeface="Calibri Bold" pitchFamily="-84" charset="0"/>
              </a:rPr>
              <a:t>Generate a new curve by moving the old crack front curve to pass through  the new positions of sample points (The algorithm as in slide)</a:t>
            </a:r>
          </a:p>
          <a:p>
            <a:pPr marL="457200" indent="-457200">
              <a:spcBef>
                <a:spcPts val="200"/>
              </a:spcBef>
              <a:buAutoNum type="arabicParenR"/>
            </a:pPr>
            <a:r>
              <a:rPr lang="en-US" altLang="zh-CN" sz="2000" dirty="0" smtClean="0">
                <a:solidFill>
                  <a:schemeClr val="tx1"/>
                </a:solidFill>
                <a:latin typeface="Calibri" pitchFamily="34" charset="0"/>
                <a:ea typeface="MS PGothic" pitchFamily="34" charset="-128"/>
                <a:sym typeface="Calibri Bold" pitchFamily="-84" charset="0"/>
              </a:rPr>
              <a:t>Form crack faces between old curve and new curve</a:t>
            </a:r>
          </a:p>
          <a:p>
            <a:pPr>
              <a:spcBef>
                <a:spcPts val="200"/>
              </a:spcBef>
            </a:pPr>
            <a:endParaRPr lang="en-US" altLang="zh-CN" sz="2000" dirty="0" smtClean="0">
              <a:solidFill>
                <a:schemeClr val="tx1"/>
              </a:solidFill>
              <a:latin typeface="Calibri" pitchFamily="34" charset="0"/>
              <a:ea typeface="MS PGothic" pitchFamily="34" charset="-128"/>
              <a:sym typeface="Calibri Bold" pitchFamily="-84" charset="0"/>
            </a:endParaRPr>
          </a:p>
          <a:p>
            <a:pPr>
              <a:spcBef>
                <a:spcPts val="200"/>
              </a:spcBef>
            </a:pPr>
            <a:endParaRPr lang="en-US" altLang="zh-CN" sz="2000" dirty="0" smtClean="0">
              <a:solidFill>
                <a:schemeClr val="tx1"/>
              </a:solidFill>
              <a:latin typeface="Calibri" pitchFamily="34" charset="0"/>
              <a:ea typeface="MS PGothic" pitchFamily="34" charset="-128"/>
              <a:sym typeface="Calibri Bold" pitchFamily="-84" charset="0"/>
            </a:endParaRPr>
          </a:p>
        </p:txBody>
      </p:sp>
      <p:graphicFrame>
        <p:nvGraphicFramePr>
          <p:cNvPr id="10" name="对象 9"/>
          <p:cNvGraphicFramePr>
            <a:graphicFrameLocks noChangeAspect="1"/>
          </p:cNvGraphicFramePr>
          <p:nvPr/>
        </p:nvGraphicFramePr>
        <p:xfrm>
          <a:off x="4932040" y="1052736"/>
          <a:ext cx="3363515" cy="476394"/>
        </p:xfrm>
        <a:graphic>
          <a:graphicData uri="http://schemas.openxmlformats.org/presentationml/2006/ole">
            <mc:AlternateContent xmlns:mc="http://schemas.openxmlformats.org/markup-compatibility/2006">
              <mc:Choice xmlns:v="urn:schemas-microsoft-com:vml" Requires="v">
                <p:oleObj spid="_x0000_s721933" name="Formula" r:id="rId8" imgW="2154240" imgH="304920" progId="Equation.Ribbit">
                  <p:embed/>
                </p:oleObj>
              </mc:Choice>
              <mc:Fallback>
                <p:oleObj name="Formula" r:id="rId8" imgW="2154240" imgH="304920" progId="Equation.Ribbit">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040" y="1052736"/>
                        <a:ext cx="3363515" cy="476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10"/>
          <p:cNvSpPr txBox="1">
            <a:spLocks/>
          </p:cNvSpPr>
          <p:nvPr/>
        </p:nvSpPr>
        <p:spPr bwMode="auto">
          <a:xfrm>
            <a:off x="1907704" y="1916832"/>
            <a:ext cx="2736304" cy="504056"/>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1800" kern="0" noProof="0" dirty="0" smtClean="0">
                <a:solidFill>
                  <a:srgbClr val="343434"/>
                </a:solidFill>
                <a:latin typeface="Calibri" pitchFamily="34" charset="0"/>
                <a:ea typeface="MS PGothic" pitchFamily="34" charset="-128"/>
                <a:sym typeface="Calibri Bold" pitchFamily="-84" charset="0"/>
              </a:rPr>
              <a:t>for each sample point</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grpSp>
        <p:nvGrpSpPr>
          <p:cNvPr id="18" name="组合 17"/>
          <p:cNvGrpSpPr/>
          <p:nvPr/>
        </p:nvGrpSpPr>
        <p:grpSpPr>
          <a:xfrm>
            <a:off x="323528" y="3789040"/>
            <a:ext cx="8496944" cy="1152128"/>
            <a:chOff x="467544" y="1916832"/>
            <a:chExt cx="8496944" cy="1152128"/>
          </a:xfrm>
        </p:grpSpPr>
        <p:graphicFrame>
          <p:nvGraphicFramePr>
            <p:cNvPr id="12" name="对象 11"/>
            <p:cNvGraphicFramePr>
              <a:graphicFrameLocks noChangeAspect="1"/>
            </p:cNvGraphicFramePr>
            <p:nvPr/>
          </p:nvGraphicFramePr>
          <p:xfrm>
            <a:off x="575395" y="2344764"/>
            <a:ext cx="3636565" cy="724196"/>
          </p:xfrm>
          <a:graphic>
            <a:graphicData uri="http://schemas.openxmlformats.org/presentationml/2006/ole">
              <mc:AlternateContent xmlns:mc="http://schemas.openxmlformats.org/markup-compatibility/2006">
                <mc:Choice xmlns:v="urn:schemas-microsoft-com:vml" Requires="v">
                  <p:oleObj spid="_x0000_s721934" name="Formula" r:id="rId10" imgW="2428560" imgH="482760" progId="Equation.Ribbit">
                    <p:embed/>
                  </p:oleObj>
                </mc:Choice>
                <mc:Fallback>
                  <p:oleObj name="Formula" r:id="rId10" imgW="2428560" imgH="482760" progId="Equation.Ribbit">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395" y="2344764"/>
                          <a:ext cx="3636565" cy="724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10"/>
            <p:cNvSpPr txBox="1">
              <a:spLocks/>
            </p:cNvSpPr>
            <p:nvPr/>
          </p:nvSpPr>
          <p:spPr bwMode="auto">
            <a:xfrm>
              <a:off x="467544" y="1916832"/>
              <a:ext cx="8496944" cy="504056"/>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1800" kern="0" noProof="0" dirty="0" smtClean="0">
                  <a:solidFill>
                    <a:srgbClr val="343434"/>
                  </a:solidFill>
                  <a:latin typeface="Calibri" pitchFamily="34" charset="0"/>
                  <a:ea typeface="MS PGothic" pitchFamily="34" charset="-128"/>
                  <a:sym typeface="Calibri Bold" pitchFamily="-84" charset="0"/>
                </a:rPr>
                <a:t>Maximum hoop stress law:</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grpSp>
      <p:sp>
        <p:nvSpPr>
          <p:cNvPr id="14" name="右箭头 13"/>
          <p:cNvSpPr/>
          <p:nvPr/>
        </p:nvSpPr>
        <p:spPr bwMode="auto">
          <a:xfrm rot="5400000">
            <a:off x="1143092" y="2105380"/>
            <a:ext cx="809144" cy="432048"/>
          </a:xfrm>
          <a:prstGeom prst="rightArrow">
            <a:avLst/>
          </a:prstGeom>
          <a:solidFill>
            <a:srgbClr val="FFFFFF">
              <a:alpha val="0"/>
            </a:srgbClr>
          </a:solidFill>
          <a:ln w="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pic>
        <p:nvPicPr>
          <p:cNvPr id="721928" name="Picture 8" descr="D:\Current\Travel&amp;conference\slidesForUSNCCM\lagraca01.emf"/>
          <p:cNvPicPr>
            <a:picLocks noChangeAspect="1" noChangeArrowheads="1"/>
          </p:cNvPicPr>
          <p:nvPr/>
        </p:nvPicPr>
        <p:blipFill>
          <a:blip r:embed="rId12"/>
          <a:srcRect/>
          <a:stretch>
            <a:fillRect/>
          </a:stretch>
        </p:blipFill>
        <p:spPr bwMode="auto">
          <a:xfrm>
            <a:off x="4722341" y="1734823"/>
            <a:ext cx="3954116" cy="4761444"/>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0054" name="Picture 6"/>
          <p:cNvPicPr>
            <a:picLocks noChangeAspect="1" noChangeArrowheads="1"/>
          </p:cNvPicPr>
          <p:nvPr/>
        </p:nvPicPr>
        <p:blipFill>
          <a:blip r:embed="rId3"/>
          <a:srcRect/>
          <a:stretch>
            <a:fillRect/>
          </a:stretch>
        </p:blipFill>
        <p:spPr bwMode="auto">
          <a:xfrm>
            <a:off x="5220072" y="3634880"/>
            <a:ext cx="2170808" cy="3223120"/>
          </a:xfrm>
          <a:prstGeom prst="rect">
            <a:avLst/>
          </a:prstGeom>
          <a:noFill/>
          <a:ln w="9525">
            <a:noFill/>
            <a:miter lim="800000"/>
            <a:headEnd/>
            <a:tailEnd/>
          </a:ln>
        </p:spPr>
      </p:pic>
      <p:sp>
        <p:nvSpPr>
          <p:cNvPr id="4" name="灯片编号占位符 3"/>
          <p:cNvSpPr>
            <a:spLocks noGrp="1"/>
          </p:cNvSpPr>
          <p:nvPr>
            <p:ph type="sldNum" sz="quarter" idx="10"/>
          </p:nvPr>
        </p:nvSpPr>
        <p:spPr/>
        <p:txBody>
          <a:bodyPr/>
          <a:lstStyle/>
          <a:p>
            <a:fld id="{E9EF9C44-D08C-44F4-B3D6-71F8F872B42B}" type="slidenum">
              <a:rPr lang="en-US" altLang="zh-CN" smtClean="0"/>
              <a:pPr/>
              <a:t>19</a:t>
            </a:fld>
            <a:endParaRPr lang="en-US" altLang="zh-CN"/>
          </a:p>
        </p:txBody>
      </p:sp>
      <p:sp>
        <p:nvSpPr>
          <p:cNvPr id="5"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6" name="Rectangle 7"/>
          <p:cNvSpPr txBox="1">
            <a:spLocks noChangeArrowheads="1"/>
          </p:cNvSpPr>
          <p:nvPr/>
        </p:nvSpPr>
        <p:spPr>
          <a:xfrm>
            <a:off x="35496" y="101600"/>
            <a:ext cx="8089900" cy="342900"/>
          </a:xfrm>
          <a:prstGeom prst="rect">
            <a:avLst/>
          </a:prstGeom>
        </p:spPr>
        <p:txBody>
          <a:bodyPr vert="horz" rIns="152400"/>
          <a:lstStyle/>
          <a:p>
            <a:pPr marL="74613" lvl="0">
              <a:defRPr/>
            </a:pPr>
            <a:r>
              <a:rPr lang="en-US" sz="2200" kern="0" dirty="0" smtClean="0">
                <a:solidFill>
                  <a:srgbClr val="FFFFFF"/>
                </a:solidFill>
                <a:latin typeface="Calibri Bold" charset="0"/>
                <a:ea typeface="+mj-ea"/>
                <a:cs typeface="+mj-cs"/>
                <a:sym typeface="Calibri Bold" charset="0"/>
              </a:rPr>
              <a:t>NURBS-represented crack growth algorithm</a:t>
            </a:r>
          </a:p>
        </p:txBody>
      </p:sp>
      <p:sp>
        <p:nvSpPr>
          <p:cNvPr id="9" name="AutoShape 10"/>
          <p:cNvSpPr>
            <a:spLocks/>
          </p:cNvSpPr>
          <p:nvPr/>
        </p:nvSpPr>
        <p:spPr bwMode="auto">
          <a:xfrm>
            <a:off x="-3996952" y="0"/>
            <a:ext cx="3600400" cy="6597352"/>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Combine with Paris law to calculate the crack advances in fatigue crack growth, we present an algorithm to form new crack increment faces. The procedure is:</a:t>
            </a:r>
          </a:p>
          <a:p>
            <a:pPr marL="457200" indent="-457200">
              <a:spcBef>
                <a:spcPts val="200"/>
              </a:spcBef>
              <a:buAutoNum type="arabicParenR"/>
            </a:pPr>
            <a:r>
              <a:rPr lang="en-US" altLang="zh-CN" sz="2000" dirty="0" smtClean="0">
                <a:solidFill>
                  <a:schemeClr val="tx1"/>
                </a:solidFill>
                <a:latin typeface="Calibri" pitchFamily="34" charset="0"/>
                <a:ea typeface="MS PGothic" pitchFamily="34" charset="-128"/>
                <a:sym typeface="Calibri Bold" pitchFamily="-84" charset="0"/>
              </a:rPr>
              <a:t>Give a set of new positions of sample point on the crack front by Paris law</a:t>
            </a:r>
          </a:p>
          <a:p>
            <a:pPr marL="457200" indent="-457200">
              <a:spcBef>
                <a:spcPts val="200"/>
              </a:spcBef>
              <a:buAutoNum type="arabicParenR"/>
            </a:pPr>
            <a:r>
              <a:rPr lang="en-US" altLang="zh-CN" sz="2000" dirty="0" smtClean="0">
                <a:solidFill>
                  <a:schemeClr val="tx1"/>
                </a:solidFill>
                <a:latin typeface="Calibri" pitchFamily="34" charset="0"/>
                <a:ea typeface="MS PGothic" pitchFamily="34" charset="-128"/>
                <a:sym typeface="Calibri Bold" pitchFamily="-84" charset="0"/>
              </a:rPr>
              <a:t>Generate a new curve by moving the old crack front curve to pass through  the new positions of sample points (The algorithm as in slide)</a:t>
            </a:r>
          </a:p>
          <a:p>
            <a:pPr marL="457200" indent="-457200">
              <a:spcBef>
                <a:spcPts val="200"/>
              </a:spcBef>
              <a:buAutoNum type="arabicParenR"/>
            </a:pPr>
            <a:r>
              <a:rPr lang="en-US" altLang="zh-CN" sz="2000" dirty="0" smtClean="0">
                <a:solidFill>
                  <a:schemeClr val="tx1"/>
                </a:solidFill>
                <a:latin typeface="Calibri" pitchFamily="34" charset="0"/>
                <a:ea typeface="MS PGothic" pitchFamily="34" charset="-128"/>
                <a:sym typeface="Calibri Bold" pitchFamily="-84" charset="0"/>
              </a:rPr>
              <a:t>Form crack faces by lofting between old front and new front</a:t>
            </a:r>
          </a:p>
          <a:p>
            <a:pPr>
              <a:spcBef>
                <a:spcPts val="200"/>
              </a:spcBef>
            </a:pPr>
            <a:endParaRPr lang="en-US" altLang="zh-CN" sz="2000" dirty="0" smtClean="0">
              <a:solidFill>
                <a:schemeClr val="tx1"/>
              </a:solidFill>
              <a:latin typeface="Calibri" pitchFamily="34" charset="0"/>
              <a:ea typeface="MS PGothic" pitchFamily="34" charset="-128"/>
              <a:sym typeface="Calibri Bold" pitchFamily="-84" charset="0"/>
            </a:endParaRPr>
          </a:p>
          <a:p>
            <a:pPr>
              <a:spcBef>
                <a:spcPts val="200"/>
              </a:spcBef>
            </a:pPr>
            <a:endParaRPr lang="en-US" altLang="zh-CN" sz="2000" dirty="0" smtClean="0">
              <a:solidFill>
                <a:schemeClr val="tx1"/>
              </a:solidFill>
              <a:latin typeface="Calibri" pitchFamily="34" charset="0"/>
              <a:ea typeface="MS PGothic" pitchFamily="34" charset="-128"/>
              <a:sym typeface="Calibri Bold" pitchFamily="-84" charset="0"/>
            </a:endParaRPr>
          </a:p>
        </p:txBody>
      </p:sp>
      <p:pic>
        <p:nvPicPr>
          <p:cNvPr id="10" name="Picture 7"/>
          <p:cNvPicPr>
            <a:picLocks noChangeAspect="1" noChangeArrowheads="1"/>
          </p:cNvPicPr>
          <p:nvPr/>
        </p:nvPicPr>
        <p:blipFill>
          <a:blip r:embed="rId4"/>
          <a:srcRect/>
          <a:stretch>
            <a:fillRect/>
          </a:stretch>
        </p:blipFill>
        <p:spPr bwMode="auto">
          <a:xfrm>
            <a:off x="539552" y="620688"/>
            <a:ext cx="7920880" cy="3050038"/>
          </a:xfrm>
          <a:prstGeom prst="rect">
            <a:avLst/>
          </a:prstGeom>
          <a:noFill/>
          <a:ln w="9525">
            <a:noFill/>
            <a:miter lim="800000"/>
            <a:headEnd/>
            <a:tailEnd/>
          </a:ln>
        </p:spPr>
      </p:pic>
      <p:pic>
        <p:nvPicPr>
          <p:cNvPr id="770053" name="Picture 5" descr="D:\Current\Travel&amp;conference\slidesForUSNCCM\lagraca02.emf"/>
          <p:cNvPicPr>
            <a:picLocks noChangeAspect="1" noChangeArrowheads="1"/>
          </p:cNvPicPr>
          <p:nvPr/>
        </p:nvPicPr>
        <p:blipFill>
          <a:blip r:embed="rId5"/>
          <a:srcRect/>
          <a:stretch>
            <a:fillRect/>
          </a:stretch>
        </p:blipFill>
        <p:spPr bwMode="auto">
          <a:xfrm>
            <a:off x="1231008" y="3501008"/>
            <a:ext cx="2188864" cy="3262232"/>
          </a:xfrm>
          <a:prstGeom prst="rect">
            <a:avLst/>
          </a:prstGeom>
          <a:noFill/>
        </p:spPr>
      </p:pic>
      <p:sp>
        <p:nvSpPr>
          <p:cNvPr id="14" name="右箭头 13"/>
          <p:cNvSpPr/>
          <p:nvPr/>
        </p:nvSpPr>
        <p:spPr bwMode="auto">
          <a:xfrm>
            <a:off x="3851920" y="4941168"/>
            <a:ext cx="1296144" cy="720080"/>
          </a:xfrm>
          <a:prstGeom prst="rightArrow">
            <a:avLst/>
          </a:prstGeom>
          <a:solidFill>
            <a:srgbClr val="FFFFFF">
              <a:alpha val="0"/>
            </a:srgbClr>
          </a:solidFill>
          <a:ln w="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2</a:t>
            </a:fld>
            <a:endParaRPr lang="en-US" altLang="zh-CN"/>
          </a:p>
        </p:txBody>
      </p:sp>
      <p:sp>
        <p:nvSpPr>
          <p:cNvPr id="5"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6" name="Rectangle 7"/>
          <p:cNvSpPr>
            <a:spLocks noGrp="1" noChangeArrowheads="1"/>
          </p:cNvSpPr>
          <p:nvPr>
            <p:ph type="title"/>
          </p:nvPr>
        </p:nvSpPr>
        <p:spPr>
          <a:xfrm>
            <a:off x="25401" y="101600"/>
            <a:ext cx="8089900" cy="342900"/>
          </a:xfrm>
        </p:spPr>
        <p:txBody>
          <a:bodyPr rIns="152400"/>
          <a:lstStyle/>
          <a:p>
            <a:pPr indent="0" eaLnBrk="1" hangingPunct="1">
              <a:defRPr/>
            </a:pPr>
            <a:r>
              <a:rPr lang="en-US" sz="2200" dirty="0" smtClean="0">
                <a:latin typeface="Calibri Bold" charset="0"/>
                <a:cs typeface="Calibri Bold" charset="0"/>
                <a:sym typeface="Calibri Bold" charset="0"/>
              </a:rPr>
              <a:t>Motivation</a:t>
            </a:r>
            <a:endParaRPr lang="en-US" sz="2200" dirty="0" smtClean="0">
              <a:sym typeface="Calibri" charset="0"/>
            </a:endParaRPr>
          </a:p>
        </p:txBody>
      </p:sp>
      <p:sp>
        <p:nvSpPr>
          <p:cNvPr id="7" name="AutoShape 10"/>
          <p:cNvSpPr txBox="1">
            <a:spLocks/>
          </p:cNvSpPr>
          <p:nvPr/>
        </p:nvSpPr>
        <p:spPr bwMode="auto">
          <a:xfrm>
            <a:off x="395536" y="620688"/>
            <a:ext cx="8280920" cy="576064"/>
          </a:xfrm>
          <a:prstGeom prst="roundRect">
            <a:avLst>
              <a:gd name="adj" fmla="val 2575"/>
            </a:avLst>
          </a:prstGeom>
          <a:noFill/>
          <a:ln w="25400">
            <a:noFill/>
            <a:miter lim="800000"/>
            <a:headEnd/>
            <a:tailEnd/>
          </a:ln>
        </p:spPr>
        <p:txBody>
          <a:bodyPr vert="horz" lIns="0" tIns="0" rIns="32146" bIns="0" anchor="ctr"/>
          <a:lstStyle/>
          <a:p>
            <a:pPr marL="317500" marR="0" lvl="0" indent="-317500" algn="l" defTabSz="914400" rtl="0" eaLnBrk="0" fontAlgn="base" latinLnBrk="0" hangingPunct="0">
              <a:lnSpc>
                <a:spcPct val="100000"/>
              </a:lnSpc>
              <a:spcBef>
                <a:spcPts val="200"/>
              </a:spcBef>
              <a:spcAft>
                <a:spcPct val="0"/>
              </a:spcAft>
              <a:buClrTx/>
              <a:buSzPct val="100000"/>
              <a:buFont typeface="Wingdings" pitchFamily="2" charset="2"/>
              <a:buChar char="Ø"/>
              <a:tabLst/>
              <a:defRPr/>
            </a:pPr>
            <a:r>
              <a:rPr lang="en-US" altLang="zh-CN" sz="2400" b="1" kern="0" dirty="0" smtClean="0">
                <a:solidFill>
                  <a:srgbClr val="343434"/>
                </a:solidFill>
                <a:latin typeface="Calibri" pitchFamily="34" charset="0"/>
                <a:ea typeface="MS PGothic" pitchFamily="34" charset="-128"/>
                <a:sym typeface="Calibri Bold" pitchFamily="-84" charset="0"/>
              </a:rPr>
              <a:t>Challenges in volume-based methods</a:t>
            </a:r>
            <a:endParaRPr lang="en-US" altLang="zh-CN" sz="2400" kern="0" dirty="0" smtClean="0">
              <a:solidFill>
                <a:srgbClr val="343434"/>
              </a:solidFill>
              <a:latin typeface="Calibri" pitchFamily="34" charset="0"/>
              <a:ea typeface="MS PGothic" pitchFamily="34" charset="-128"/>
              <a:sym typeface="Calibri Bold" pitchFamily="-84" charset="0"/>
            </a:endParaRPr>
          </a:p>
        </p:txBody>
      </p:sp>
      <p:sp>
        <p:nvSpPr>
          <p:cNvPr id="10" name="TextBox 9"/>
          <p:cNvSpPr txBox="1"/>
          <p:nvPr/>
        </p:nvSpPr>
        <p:spPr>
          <a:xfrm>
            <a:off x="755576" y="2204864"/>
            <a:ext cx="2876108" cy="461665"/>
          </a:xfrm>
          <a:prstGeom prst="rect">
            <a:avLst/>
          </a:prstGeom>
          <a:noFill/>
        </p:spPr>
        <p:txBody>
          <a:bodyPr wrap="none" rtlCol="0">
            <a:spAutoFit/>
          </a:bodyPr>
          <a:lstStyle/>
          <a:p>
            <a:r>
              <a:rPr lang="en-US" altLang="zh-CN" sz="2400" b="1" i="1" kern="0" dirty="0" smtClean="0">
                <a:solidFill>
                  <a:srgbClr val="343434"/>
                </a:solidFill>
                <a:latin typeface="Calibri" pitchFamily="34" charset="0"/>
                <a:ea typeface="MS PGothic" pitchFamily="34" charset="-128"/>
                <a:sym typeface="Calibri Bold" pitchFamily="-84" charset="0"/>
              </a:rPr>
              <a:t>Efficiency</a:t>
            </a:r>
            <a:r>
              <a:rPr lang="en-US" altLang="zh-CN" b="1" i="1" dirty="0" smtClean="0"/>
              <a:t> </a:t>
            </a:r>
            <a:r>
              <a:rPr lang="en-US" altLang="zh-CN" sz="2400" b="1" i="1" kern="0" dirty="0" smtClean="0">
                <a:solidFill>
                  <a:srgbClr val="343434"/>
                </a:solidFill>
                <a:latin typeface="Calibri" pitchFamily="34" charset="0"/>
                <a:ea typeface="MS PGothic" pitchFamily="34" charset="-128"/>
                <a:sym typeface="Calibri Bold" pitchFamily="-84" charset="0"/>
              </a:rPr>
              <a:t>&amp; Accuracy</a:t>
            </a:r>
            <a:endParaRPr lang="zh-CN" altLang="en-US" sz="2400" b="1" i="1" kern="0" dirty="0" smtClean="0">
              <a:solidFill>
                <a:srgbClr val="343434"/>
              </a:solidFill>
              <a:latin typeface="Calibri" pitchFamily="34" charset="0"/>
              <a:ea typeface="MS PGothic" pitchFamily="34" charset="-128"/>
              <a:sym typeface="Calibri Bold" pitchFamily="-84" charset="0"/>
            </a:endParaRPr>
          </a:p>
        </p:txBody>
      </p:sp>
      <p:pic>
        <p:nvPicPr>
          <p:cNvPr id="12" name="Picture 7" descr="C:\Users\acer\Desktop\IGA2014slides\spannerXFEM.gif"/>
          <p:cNvPicPr>
            <a:picLocks noChangeAspect="1" noChangeArrowheads="1" noCrop="1"/>
          </p:cNvPicPr>
          <p:nvPr/>
        </p:nvPicPr>
        <p:blipFill>
          <a:blip r:embed="rId2"/>
          <a:srcRect/>
          <a:stretch>
            <a:fillRect/>
          </a:stretch>
        </p:blipFill>
        <p:spPr bwMode="auto">
          <a:xfrm>
            <a:off x="619074" y="2627290"/>
            <a:ext cx="4636894" cy="2529902"/>
          </a:xfrm>
          <a:prstGeom prst="rect">
            <a:avLst/>
          </a:prstGeom>
          <a:noFill/>
        </p:spPr>
      </p:pic>
      <p:pic>
        <p:nvPicPr>
          <p:cNvPr id="15" name="Picture 5" descr="C:\Users\acer\Desktop\IGA2014slides\spannerBEM.gif"/>
          <p:cNvPicPr>
            <a:picLocks noChangeAspect="1" noChangeArrowheads="1" noCrop="1"/>
          </p:cNvPicPr>
          <p:nvPr/>
        </p:nvPicPr>
        <p:blipFill>
          <a:blip r:embed="rId3"/>
          <a:srcRect/>
          <a:stretch>
            <a:fillRect/>
          </a:stretch>
        </p:blipFill>
        <p:spPr bwMode="auto">
          <a:xfrm>
            <a:off x="395536" y="4715417"/>
            <a:ext cx="5112568" cy="2313983"/>
          </a:xfrm>
          <a:prstGeom prst="rect">
            <a:avLst/>
          </a:prstGeom>
          <a:noFill/>
        </p:spPr>
      </p:pic>
      <p:sp>
        <p:nvSpPr>
          <p:cNvPr id="14" name="TextBox 13"/>
          <p:cNvSpPr txBox="1"/>
          <p:nvPr/>
        </p:nvSpPr>
        <p:spPr>
          <a:xfrm>
            <a:off x="5364088" y="3501008"/>
            <a:ext cx="2791149" cy="830997"/>
          </a:xfrm>
          <a:prstGeom prst="rect">
            <a:avLst/>
          </a:prstGeom>
          <a:noFill/>
        </p:spPr>
        <p:txBody>
          <a:bodyPr wrap="none" rtlCol="0">
            <a:spAutoFit/>
          </a:bodyPr>
          <a:lstStyle/>
          <a:p>
            <a:pPr algn="ctr"/>
            <a:r>
              <a:rPr lang="en-US" altLang="zh-CN" sz="2400" b="1" i="1" kern="0" dirty="0" smtClean="0">
                <a:solidFill>
                  <a:srgbClr val="343434"/>
                </a:solidFill>
                <a:latin typeface="Calibri" pitchFamily="34" charset="0"/>
                <a:ea typeface="MS PGothic" pitchFamily="34" charset="-128"/>
                <a:sym typeface="Calibri Bold" pitchFamily="-84" charset="0"/>
              </a:rPr>
              <a:t>XFEM</a:t>
            </a:r>
          </a:p>
          <a:p>
            <a:r>
              <a:rPr lang="en-US" altLang="zh-CN" sz="2400" b="1" i="1" kern="0" dirty="0" smtClean="0">
                <a:solidFill>
                  <a:srgbClr val="343434"/>
                </a:solidFill>
                <a:latin typeface="Calibri" pitchFamily="34" charset="0"/>
                <a:ea typeface="MS PGothic" pitchFamily="34" charset="-128"/>
                <a:sym typeface="Calibri Bold" pitchFamily="-84" charset="0"/>
              </a:rPr>
              <a:t>adaptive refinement</a:t>
            </a:r>
            <a:endParaRPr lang="zh-CN" altLang="en-US" sz="2400" b="1" i="1" kern="0" dirty="0" smtClean="0">
              <a:solidFill>
                <a:srgbClr val="343434"/>
              </a:solidFill>
              <a:latin typeface="Calibri" pitchFamily="34" charset="0"/>
              <a:ea typeface="MS PGothic" pitchFamily="34" charset="-128"/>
              <a:sym typeface="Calibri Bold" pitchFamily="-84" charset="0"/>
            </a:endParaRPr>
          </a:p>
        </p:txBody>
      </p:sp>
      <p:sp>
        <p:nvSpPr>
          <p:cNvPr id="16" name="TextBox 15"/>
          <p:cNvSpPr txBox="1"/>
          <p:nvPr/>
        </p:nvSpPr>
        <p:spPr>
          <a:xfrm>
            <a:off x="5652120" y="5301208"/>
            <a:ext cx="2222083" cy="830997"/>
          </a:xfrm>
          <a:prstGeom prst="rect">
            <a:avLst/>
          </a:prstGeom>
          <a:noFill/>
        </p:spPr>
        <p:txBody>
          <a:bodyPr wrap="none" rtlCol="0">
            <a:spAutoFit/>
          </a:bodyPr>
          <a:lstStyle/>
          <a:p>
            <a:pPr algn="ctr"/>
            <a:r>
              <a:rPr lang="en-US" altLang="zh-CN" sz="2400" b="1" i="1" kern="0" dirty="0" smtClean="0">
                <a:solidFill>
                  <a:srgbClr val="343434"/>
                </a:solidFill>
                <a:latin typeface="Calibri" pitchFamily="34" charset="0"/>
                <a:ea typeface="MS PGothic" pitchFamily="34" charset="-128"/>
                <a:sym typeface="Calibri Bold" pitchFamily="-84" charset="0"/>
              </a:rPr>
              <a:t>IGABEM</a:t>
            </a:r>
          </a:p>
          <a:p>
            <a:pPr algn="ctr"/>
            <a:r>
              <a:rPr lang="en-US" altLang="zh-CN" sz="2400" b="1" i="1" kern="0" dirty="0" smtClean="0">
                <a:solidFill>
                  <a:srgbClr val="343434"/>
                </a:solidFill>
                <a:latin typeface="Calibri" pitchFamily="34" charset="0"/>
                <a:ea typeface="MS PGothic" pitchFamily="34" charset="-128"/>
                <a:sym typeface="Calibri Bold" pitchFamily="-84" charset="0"/>
              </a:rPr>
              <a:t>Direct CAD used</a:t>
            </a:r>
            <a:endParaRPr lang="zh-CN" altLang="en-US" sz="2400" b="1" i="1" kern="0" dirty="0" smtClean="0">
              <a:solidFill>
                <a:srgbClr val="343434"/>
              </a:solidFill>
              <a:latin typeface="Calibri" pitchFamily="34" charset="0"/>
              <a:ea typeface="MS PGothic" pitchFamily="34" charset="-128"/>
              <a:sym typeface="Calibri Bold" pitchFamily="-84" charset="0"/>
            </a:endParaRPr>
          </a:p>
        </p:txBody>
      </p:sp>
      <p:sp>
        <p:nvSpPr>
          <p:cNvPr id="13" name="AutoShape 10"/>
          <p:cNvSpPr>
            <a:spLocks/>
          </p:cNvSpPr>
          <p:nvPr/>
        </p:nvSpPr>
        <p:spPr bwMode="auto">
          <a:xfrm>
            <a:off x="2411760" y="2780928"/>
            <a:ext cx="1224136" cy="576064"/>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400" dirty="0" smtClean="0">
                <a:solidFill>
                  <a:srgbClr val="343434"/>
                </a:solidFill>
                <a:latin typeface="Calibri" pitchFamily="34" charset="0"/>
                <a:ea typeface="MS PGothic" pitchFamily="34" charset="-128"/>
                <a:sym typeface="Calibri Bold" pitchFamily="-84" charset="0"/>
              </a:rPr>
              <a:t>crack</a:t>
            </a:r>
          </a:p>
        </p:txBody>
      </p:sp>
      <p:cxnSp>
        <p:nvCxnSpPr>
          <p:cNvPr id="18" name="直接箭头连接符 17"/>
          <p:cNvCxnSpPr/>
          <p:nvPr/>
        </p:nvCxnSpPr>
        <p:spPr bwMode="auto">
          <a:xfrm flipH="1">
            <a:off x="2030016" y="3162672"/>
            <a:ext cx="381744" cy="266328"/>
          </a:xfrm>
          <a:prstGeom prst="straightConnector1">
            <a:avLst/>
          </a:prstGeom>
          <a:solidFill>
            <a:srgbClr val="FFFFFF">
              <a:alpha val="0"/>
            </a:srgbClr>
          </a:solidFill>
          <a:ln w="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AutoShape 10"/>
          <p:cNvSpPr>
            <a:spLocks/>
          </p:cNvSpPr>
          <p:nvPr/>
        </p:nvSpPr>
        <p:spPr bwMode="auto">
          <a:xfrm>
            <a:off x="2627784" y="4797152"/>
            <a:ext cx="1224136" cy="576064"/>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400" dirty="0" smtClean="0">
                <a:solidFill>
                  <a:srgbClr val="343434"/>
                </a:solidFill>
                <a:latin typeface="Calibri" pitchFamily="34" charset="0"/>
                <a:ea typeface="MS PGothic" pitchFamily="34" charset="-128"/>
                <a:sym typeface="Calibri Bold" pitchFamily="-84" charset="0"/>
              </a:rPr>
              <a:t>crack</a:t>
            </a:r>
          </a:p>
        </p:txBody>
      </p:sp>
      <p:cxnSp>
        <p:nvCxnSpPr>
          <p:cNvPr id="21" name="直接箭头连接符 20"/>
          <p:cNvCxnSpPr/>
          <p:nvPr/>
        </p:nvCxnSpPr>
        <p:spPr bwMode="auto">
          <a:xfrm flipH="1">
            <a:off x="2174032" y="5157192"/>
            <a:ext cx="381744" cy="266328"/>
          </a:xfrm>
          <a:prstGeom prst="straightConnector1">
            <a:avLst/>
          </a:prstGeom>
          <a:solidFill>
            <a:srgbClr val="FFFFFF">
              <a:alpha val="0"/>
            </a:srgbClr>
          </a:solidFill>
          <a:ln w="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7" name="组合 16"/>
          <p:cNvGrpSpPr/>
          <p:nvPr/>
        </p:nvGrpSpPr>
        <p:grpSpPr>
          <a:xfrm>
            <a:off x="4355976" y="836712"/>
            <a:ext cx="4580884" cy="2592288"/>
            <a:chOff x="1763688" y="1844824"/>
            <a:chExt cx="7380312" cy="4176464"/>
          </a:xfrm>
        </p:grpSpPr>
        <p:grpSp>
          <p:nvGrpSpPr>
            <p:cNvPr id="19" name="组合 15"/>
            <p:cNvGrpSpPr/>
            <p:nvPr/>
          </p:nvGrpSpPr>
          <p:grpSpPr>
            <a:xfrm>
              <a:off x="1763688" y="1844824"/>
              <a:ext cx="7380312" cy="4176464"/>
              <a:chOff x="5437610" y="12619707"/>
              <a:chExt cx="14725450" cy="8433095"/>
            </a:xfrm>
          </p:grpSpPr>
          <p:pic>
            <p:nvPicPr>
              <p:cNvPr id="23" name="Picture 8"/>
              <p:cNvPicPr>
                <a:picLocks noChangeArrowheads="1"/>
              </p:cNvPicPr>
              <p:nvPr/>
            </p:nvPicPr>
            <p:blipFill>
              <a:blip r:embed="rId4" cstate="print"/>
              <a:srcRect/>
              <a:stretch>
                <a:fillRect/>
              </a:stretch>
            </p:blipFill>
            <p:spPr bwMode="auto">
              <a:xfrm>
                <a:off x="14186396" y="12619707"/>
                <a:ext cx="4919971" cy="3795371"/>
              </a:xfrm>
              <a:prstGeom prst="rect">
                <a:avLst/>
              </a:prstGeom>
              <a:noFill/>
              <a:ln w="25400">
                <a:noFill/>
                <a:round/>
                <a:headEnd/>
                <a:tailEnd/>
              </a:ln>
            </p:spPr>
          </p:pic>
          <p:pic>
            <p:nvPicPr>
              <p:cNvPr id="24" name="Picture 9"/>
              <p:cNvPicPr>
                <a:picLocks noChangeArrowheads="1"/>
              </p:cNvPicPr>
              <p:nvPr/>
            </p:nvPicPr>
            <p:blipFill>
              <a:blip r:embed="rId5" cstate="print"/>
              <a:srcRect/>
              <a:stretch>
                <a:fillRect/>
              </a:stretch>
            </p:blipFill>
            <p:spPr bwMode="auto">
              <a:xfrm>
                <a:off x="13673788" y="16658162"/>
                <a:ext cx="6489272" cy="4394640"/>
              </a:xfrm>
              <a:prstGeom prst="rect">
                <a:avLst/>
              </a:prstGeom>
              <a:noFill/>
              <a:ln w="25400">
                <a:noFill/>
                <a:round/>
                <a:headEnd/>
                <a:tailEnd/>
              </a:ln>
            </p:spPr>
          </p:pic>
          <p:pic>
            <p:nvPicPr>
              <p:cNvPr id="25" name="Picture 11"/>
              <p:cNvPicPr>
                <a:picLocks noChangeArrowheads="1"/>
              </p:cNvPicPr>
              <p:nvPr/>
            </p:nvPicPr>
            <p:blipFill>
              <a:blip r:embed="rId6" cstate="print"/>
              <a:srcRect/>
              <a:stretch>
                <a:fillRect/>
              </a:stretch>
            </p:blipFill>
            <p:spPr bwMode="auto">
              <a:xfrm>
                <a:off x="5437610" y="13891537"/>
                <a:ext cx="4114113" cy="3695492"/>
              </a:xfrm>
              <a:prstGeom prst="rect">
                <a:avLst/>
              </a:prstGeom>
              <a:noFill/>
              <a:ln w="25400">
                <a:noFill/>
                <a:round/>
                <a:headEnd/>
                <a:tailEnd/>
              </a:ln>
            </p:spPr>
          </p:pic>
          <p:sp>
            <p:nvSpPr>
              <p:cNvPr id="26" name="AutoShape 12"/>
              <p:cNvSpPr>
                <a:spLocks/>
              </p:cNvSpPr>
              <p:nvPr/>
            </p:nvSpPr>
            <p:spPr bwMode="auto">
              <a:xfrm rot="16200000">
                <a:off x="15891429" y="16998282"/>
                <a:ext cx="1211022" cy="540773"/>
              </a:xfrm>
              <a:custGeom>
                <a:avLst/>
                <a:gdLst>
                  <a:gd name="T0" fmla="*/ 21595 w 21598"/>
                  <a:gd name="T1" fmla="*/ 21570 h 21587"/>
                  <a:gd name="T2" fmla="*/ 4720 w 21598"/>
                  <a:gd name="T3" fmla="*/ 21583 h 21587"/>
                  <a:gd name="T4" fmla="*/ -2 w 21598"/>
                  <a:gd name="T5" fmla="*/ 10794 h 21587"/>
                  <a:gd name="T6" fmla="*/ 4723 w 21598"/>
                  <a:gd name="T7" fmla="*/ -4 h 21587"/>
                  <a:gd name="T8" fmla="*/ 21598 w 21598"/>
                  <a:gd name="T9" fmla="*/ -17 h 21587"/>
                  <a:gd name="T10" fmla="*/ 21595 w 21598"/>
                  <a:gd name="T11" fmla="*/ 21570 h 21587"/>
                  <a:gd name="T12" fmla="*/ 21595 w 21598"/>
                  <a:gd name="T13" fmla="*/ 21570 h 21587"/>
                  <a:gd name="T14" fmla="*/ 0 60000 65536"/>
                  <a:gd name="T15" fmla="*/ 0 60000 65536"/>
                  <a:gd name="T16" fmla="*/ 0 60000 65536"/>
                  <a:gd name="T17" fmla="*/ 0 60000 65536"/>
                  <a:gd name="T18" fmla="*/ 0 60000 65536"/>
                  <a:gd name="T19" fmla="*/ 0 60000 65536"/>
                  <a:gd name="T20" fmla="*/ 0 60000 65536"/>
                  <a:gd name="T21" fmla="*/ 0 w 21598"/>
                  <a:gd name="T22" fmla="*/ 0 h 21587"/>
                  <a:gd name="T23" fmla="*/ 21598 w 21598"/>
                  <a:gd name="T24" fmla="*/ 21587 h 2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98" h="21587">
                    <a:moveTo>
                      <a:pt x="21595" y="21570"/>
                    </a:moveTo>
                    <a:lnTo>
                      <a:pt x="4720" y="21583"/>
                    </a:lnTo>
                    <a:lnTo>
                      <a:pt x="-2" y="10794"/>
                    </a:lnTo>
                    <a:lnTo>
                      <a:pt x="4723" y="-4"/>
                    </a:lnTo>
                    <a:lnTo>
                      <a:pt x="21598" y="-17"/>
                    </a:lnTo>
                    <a:lnTo>
                      <a:pt x="21595" y="21570"/>
                    </a:lnTo>
                    <a:close/>
                    <a:moveTo>
                      <a:pt x="21595" y="21570"/>
                    </a:moveTo>
                  </a:path>
                </a:pathLst>
              </a:custGeom>
              <a:solidFill>
                <a:srgbClr val="980032">
                  <a:alpha val="45882"/>
                </a:srgbClr>
              </a:solidFill>
              <a:ln w="25400" cap="flat">
                <a:noFill/>
                <a:miter lim="800000"/>
                <a:headEnd type="none" w="med" len="med"/>
                <a:tailEnd type="none" w="med" len="med"/>
              </a:ln>
            </p:spPr>
            <p:txBody>
              <a:bodyPr lIns="0" tIns="0" rIns="0" bIns="0"/>
              <a:lstStyle/>
              <a:p>
                <a:endParaRPr lang="zh-CN" altLang="en-US"/>
              </a:p>
            </p:txBody>
          </p:sp>
          <p:sp>
            <p:nvSpPr>
              <p:cNvPr id="27" name="AutoShape 13"/>
              <p:cNvSpPr>
                <a:spLocks/>
              </p:cNvSpPr>
              <p:nvPr/>
            </p:nvSpPr>
            <p:spPr bwMode="auto">
              <a:xfrm rot="12298095">
                <a:off x="9151445" y="17254934"/>
                <a:ext cx="5132038" cy="499391"/>
              </a:xfrm>
              <a:custGeom>
                <a:avLst/>
                <a:gdLst>
                  <a:gd name="T0" fmla="*/ 21585 w 21595"/>
                  <a:gd name="T1" fmla="*/ 19777 h 20714"/>
                  <a:gd name="T2" fmla="*/ 1172 w 21595"/>
                  <a:gd name="T3" fmla="*/ 20663 h 20714"/>
                  <a:gd name="T4" fmla="*/ -5 w 21595"/>
                  <a:gd name="T5" fmla="*/ 10357 h 20714"/>
                  <a:gd name="T6" fmla="*/ 1183 w 21595"/>
                  <a:gd name="T7" fmla="*/ -51 h 20714"/>
                  <a:gd name="T8" fmla="*/ 21595 w 21595"/>
                  <a:gd name="T9" fmla="*/ -937 h 20714"/>
                  <a:gd name="T10" fmla="*/ 21585 w 21595"/>
                  <a:gd name="T11" fmla="*/ 19777 h 20714"/>
                  <a:gd name="T12" fmla="*/ 21585 w 21595"/>
                  <a:gd name="T13" fmla="*/ 19777 h 20714"/>
                  <a:gd name="T14" fmla="*/ 0 60000 65536"/>
                  <a:gd name="T15" fmla="*/ 0 60000 65536"/>
                  <a:gd name="T16" fmla="*/ 0 60000 65536"/>
                  <a:gd name="T17" fmla="*/ 0 60000 65536"/>
                  <a:gd name="T18" fmla="*/ 0 60000 65536"/>
                  <a:gd name="T19" fmla="*/ 0 60000 65536"/>
                  <a:gd name="T20" fmla="*/ 0 60000 65536"/>
                  <a:gd name="T21" fmla="*/ 0 w 21595"/>
                  <a:gd name="T22" fmla="*/ 0 h 20714"/>
                  <a:gd name="T23" fmla="*/ 21595 w 21595"/>
                  <a:gd name="T24" fmla="*/ 20714 h 207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95" h="20714">
                    <a:moveTo>
                      <a:pt x="21585" y="19777"/>
                    </a:moveTo>
                    <a:lnTo>
                      <a:pt x="1172" y="20663"/>
                    </a:lnTo>
                    <a:lnTo>
                      <a:pt x="-5" y="10357"/>
                    </a:lnTo>
                    <a:lnTo>
                      <a:pt x="1183" y="-51"/>
                    </a:lnTo>
                    <a:lnTo>
                      <a:pt x="21595" y="-937"/>
                    </a:lnTo>
                    <a:lnTo>
                      <a:pt x="21585" y="19777"/>
                    </a:lnTo>
                    <a:close/>
                    <a:moveTo>
                      <a:pt x="21585" y="19777"/>
                    </a:moveTo>
                  </a:path>
                </a:pathLst>
              </a:custGeom>
              <a:solidFill>
                <a:srgbClr val="980032">
                  <a:alpha val="45882"/>
                </a:srgbClr>
              </a:solidFill>
              <a:ln w="25400" cap="flat">
                <a:noFill/>
                <a:miter lim="800000"/>
                <a:headEnd type="none" w="med" len="med"/>
                <a:tailEnd type="none" w="med" len="med"/>
              </a:ln>
            </p:spPr>
            <p:txBody>
              <a:bodyPr lIns="0" tIns="0" rIns="0" bIns="0"/>
              <a:lstStyle/>
              <a:p>
                <a:endParaRPr lang="zh-CN" altLang="en-US"/>
              </a:p>
            </p:txBody>
          </p:sp>
          <p:sp>
            <p:nvSpPr>
              <p:cNvPr id="28" name="AutoShape 14"/>
              <p:cNvSpPr>
                <a:spLocks/>
              </p:cNvSpPr>
              <p:nvPr/>
            </p:nvSpPr>
            <p:spPr bwMode="auto">
              <a:xfrm rot="1498096">
                <a:off x="9526512" y="17176063"/>
                <a:ext cx="4347388" cy="719123"/>
              </a:xfrm>
              <a:custGeom>
                <a:avLst/>
                <a:gdLst>
                  <a:gd name="T0" fmla="*/ 0 w 21584"/>
                  <a:gd name="T1" fmla="*/ 0 h 21080"/>
                  <a:gd name="T2" fmla="*/ 21584 w 21584"/>
                  <a:gd name="T3" fmla="*/ 21080 h 21080"/>
                </a:gdLst>
                <a:ahLst/>
                <a:cxnLst/>
                <a:rect l="T0" t="T1" r="T2" b="T3"/>
                <a:pathLst>
                  <a:path w="21584" h="21080">
                    <a:moveTo>
                      <a:pt x="0" y="0"/>
                    </a:moveTo>
                    <a:lnTo>
                      <a:pt x="21584" y="-520"/>
                    </a:lnTo>
                    <a:lnTo>
                      <a:pt x="21568" y="20560"/>
                    </a:lnTo>
                    <a:lnTo>
                      <a:pt x="-16" y="21080"/>
                    </a:lnTo>
                    <a:lnTo>
                      <a:pt x="0" y="0"/>
                    </a:lnTo>
                    <a:close/>
                    <a:moveTo>
                      <a:pt x="0" y="0"/>
                    </a:moveTo>
                  </a:path>
                </a:pathLst>
              </a:custGeom>
              <a:noFill/>
              <a:ln w="12700">
                <a:noFill/>
                <a:miter lim="800000"/>
                <a:headEnd/>
                <a:tailEnd/>
              </a:ln>
            </p:spPr>
            <p:txBody>
              <a:bodyPr lIns="0" tIns="0" rIns="28575" bIns="0"/>
              <a:lstStyle/>
              <a:p>
                <a:pPr marL="28575"/>
                <a:r>
                  <a:rPr lang="en-US" altLang="zh-CN" sz="1400" dirty="0">
                    <a:solidFill>
                      <a:schemeClr val="tx1"/>
                    </a:solidFill>
                    <a:latin typeface="Calibri Bold" pitchFamily="-84" charset="0"/>
                    <a:ea typeface="MS PGothic" pitchFamily="34" charset="-128"/>
                    <a:sym typeface="Calibri Bold" pitchFamily="-84" charset="0"/>
                  </a:rPr>
                  <a:t>direct calculation</a:t>
                </a:r>
              </a:p>
              <a:p>
                <a:pPr marL="28575"/>
                <a:endParaRPr lang="en-US" altLang="zh-CN" sz="1400" dirty="0">
                  <a:solidFill>
                    <a:schemeClr val="tx1"/>
                  </a:solidFill>
                  <a:latin typeface="Calibri Bold" pitchFamily="-84" charset="0"/>
                  <a:ea typeface="MS PGothic" pitchFamily="34" charset="-128"/>
                  <a:sym typeface="Calibri Bold" pitchFamily="-84" charset="0"/>
                </a:endParaRPr>
              </a:p>
            </p:txBody>
          </p:sp>
          <p:sp>
            <p:nvSpPr>
              <p:cNvPr id="29" name="AutoShape 18"/>
              <p:cNvSpPr>
                <a:spLocks/>
              </p:cNvSpPr>
              <p:nvPr/>
            </p:nvSpPr>
            <p:spPr bwMode="auto">
              <a:xfrm rot="10219225">
                <a:off x="9154100" y="14349261"/>
                <a:ext cx="5325544" cy="500323"/>
              </a:xfrm>
              <a:custGeom>
                <a:avLst/>
                <a:gdLst>
                  <a:gd name="T0" fmla="*/ 0 w 21600"/>
                  <a:gd name="T1" fmla="*/ 0 h 21532"/>
                  <a:gd name="T2" fmla="*/ 21600 w 21600"/>
                  <a:gd name="T3" fmla="*/ 21532 h 21532"/>
                </a:gdLst>
                <a:ahLst/>
                <a:cxnLst/>
                <a:rect l="T0" t="T1" r="T2" b="T3"/>
                <a:pathLst>
                  <a:path w="21600" h="21532">
                    <a:moveTo>
                      <a:pt x="21599" y="21460"/>
                    </a:moveTo>
                    <a:lnTo>
                      <a:pt x="1140" y="21528"/>
                    </a:lnTo>
                    <a:lnTo>
                      <a:pt x="0" y="10766"/>
                    </a:lnTo>
                    <a:lnTo>
                      <a:pt x="1141" y="-4"/>
                    </a:lnTo>
                    <a:lnTo>
                      <a:pt x="21600" y="-72"/>
                    </a:lnTo>
                    <a:lnTo>
                      <a:pt x="21599" y="21460"/>
                    </a:lnTo>
                    <a:close/>
                    <a:moveTo>
                      <a:pt x="21599" y="21460"/>
                    </a:moveTo>
                  </a:path>
                </a:pathLst>
              </a:custGeom>
              <a:solidFill>
                <a:srgbClr val="980032">
                  <a:alpha val="45882"/>
                </a:srgbClr>
              </a:solidFill>
              <a:ln w="25400">
                <a:noFill/>
                <a:miter lim="800000"/>
                <a:headEnd/>
                <a:tailEnd/>
              </a:ln>
            </p:spPr>
            <p:txBody>
              <a:bodyPr lIns="38100" tIns="38100" rIns="78740" bIns="38100" anchor="ctr"/>
              <a:lstStyle/>
              <a:p>
                <a:pPr marL="1588" algn="ctr"/>
                <a:endParaRPr lang="en-US" altLang="zh-CN" sz="1400">
                  <a:solidFill>
                    <a:srgbClr val="FFFFFF"/>
                  </a:solidFill>
                  <a:latin typeface="Arial Bold" pitchFamily="-84" charset="0"/>
                  <a:ea typeface="MS PGothic" pitchFamily="34" charset="-128"/>
                  <a:sym typeface="Arial Bold" pitchFamily="-84" charset="0"/>
                </a:endParaRPr>
              </a:p>
              <a:p>
                <a:pPr marL="1588" algn="ctr"/>
                <a:endParaRPr lang="en-US" altLang="zh-CN" sz="1400">
                  <a:solidFill>
                    <a:srgbClr val="FFFFFF"/>
                  </a:solidFill>
                  <a:latin typeface="Arial Bold" pitchFamily="-84" charset="0"/>
                  <a:ea typeface="MS PGothic" pitchFamily="34" charset="-128"/>
                  <a:sym typeface="Arial Bold" pitchFamily="-84" charset="0"/>
                </a:endParaRPr>
              </a:p>
            </p:txBody>
          </p:sp>
          <p:sp>
            <p:nvSpPr>
              <p:cNvPr id="30" name="Rectangle 21"/>
              <p:cNvSpPr>
                <a:spLocks/>
              </p:cNvSpPr>
              <p:nvPr/>
            </p:nvSpPr>
            <p:spPr bwMode="auto">
              <a:xfrm>
                <a:off x="15554548" y="16796170"/>
                <a:ext cx="3063193" cy="719123"/>
              </a:xfrm>
              <a:prstGeom prst="rect">
                <a:avLst/>
              </a:prstGeom>
              <a:noFill/>
              <a:ln w="12700">
                <a:noFill/>
                <a:miter lim="800000"/>
                <a:headEnd/>
                <a:tailEnd/>
              </a:ln>
            </p:spPr>
            <p:txBody>
              <a:bodyPr lIns="0" tIns="0" rIns="28575" bIns="0"/>
              <a:lstStyle/>
              <a:p>
                <a:pPr marL="28575"/>
                <a:r>
                  <a:rPr lang="en-US" altLang="zh-CN" sz="1400" dirty="0">
                    <a:solidFill>
                      <a:schemeClr val="tx1"/>
                    </a:solidFill>
                    <a:latin typeface="Calibri Bold" pitchFamily="-84" charset="0"/>
                    <a:ea typeface="MS PGothic" pitchFamily="34" charset="-128"/>
                    <a:sym typeface="Calibri Bold" pitchFamily="-84" charset="0"/>
                  </a:rPr>
                  <a:t>calculation</a:t>
                </a:r>
              </a:p>
            </p:txBody>
          </p:sp>
          <p:sp>
            <p:nvSpPr>
              <p:cNvPr id="31" name="Rectangle 23"/>
              <p:cNvSpPr>
                <a:spLocks/>
              </p:cNvSpPr>
              <p:nvPr/>
            </p:nvSpPr>
            <p:spPr bwMode="auto">
              <a:xfrm>
                <a:off x="14906476" y="17671926"/>
                <a:ext cx="4657578" cy="679172"/>
              </a:xfrm>
              <a:prstGeom prst="rect">
                <a:avLst/>
              </a:prstGeom>
              <a:noFill/>
              <a:ln w="12700">
                <a:noFill/>
                <a:miter lim="800000"/>
                <a:headEnd/>
                <a:tailEnd/>
              </a:ln>
            </p:spPr>
            <p:txBody>
              <a:bodyPr lIns="0" tIns="0" rIns="28575" bIns="0"/>
              <a:lstStyle/>
              <a:p>
                <a:pPr marL="28575"/>
                <a:r>
                  <a:rPr lang="en-US" altLang="zh-CN" sz="1400" dirty="0">
                    <a:solidFill>
                      <a:schemeClr val="tx1"/>
                    </a:solidFill>
                    <a:latin typeface="Arial Bold" pitchFamily="-84" charset="0"/>
                    <a:ea typeface="MS PGothic" pitchFamily="34" charset="-128"/>
                    <a:sym typeface="Arial Bold" pitchFamily="-84" charset="0"/>
                  </a:rPr>
                  <a:t>stress analysis</a:t>
                </a:r>
              </a:p>
            </p:txBody>
          </p:sp>
          <p:pic>
            <p:nvPicPr>
              <p:cNvPr id="32" name="Picture 15"/>
              <p:cNvPicPr>
                <a:picLocks noChangeArrowheads="1"/>
              </p:cNvPicPr>
              <p:nvPr/>
            </p:nvPicPr>
            <p:blipFill>
              <a:blip r:embed="rId7" cstate="print"/>
              <a:srcRect/>
              <a:stretch>
                <a:fillRect/>
              </a:stretch>
            </p:blipFill>
            <p:spPr bwMode="auto">
              <a:xfrm rot="21357601">
                <a:off x="11162060" y="14067234"/>
                <a:ext cx="1689112" cy="1104900"/>
              </a:xfrm>
              <a:prstGeom prst="rect">
                <a:avLst/>
              </a:prstGeom>
              <a:noFill/>
              <a:ln w="25400">
                <a:noFill/>
                <a:round/>
                <a:headEnd/>
                <a:tailEnd/>
              </a:ln>
            </p:spPr>
          </p:pic>
          <p:pic>
            <p:nvPicPr>
              <p:cNvPr id="33" name="Picture 16"/>
              <p:cNvPicPr>
                <a:picLocks noChangeArrowheads="1"/>
              </p:cNvPicPr>
              <p:nvPr/>
            </p:nvPicPr>
            <p:blipFill>
              <a:blip r:embed="rId8" cstate="print"/>
              <a:srcRect/>
              <a:stretch>
                <a:fillRect/>
              </a:stretch>
            </p:blipFill>
            <p:spPr bwMode="auto">
              <a:xfrm rot="21357601">
                <a:off x="11166827" y="13987859"/>
                <a:ext cx="1474596" cy="1206500"/>
              </a:xfrm>
              <a:prstGeom prst="rect">
                <a:avLst/>
              </a:prstGeom>
              <a:noFill/>
              <a:ln w="25400">
                <a:noFill/>
                <a:round/>
                <a:headEnd/>
                <a:tailEnd/>
              </a:ln>
            </p:spPr>
          </p:pic>
        </p:grpSp>
        <p:sp>
          <p:nvSpPr>
            <p:cNvPr id="22" name="Rectangle 21"/>
            <p:cNvSpPr>
              <a:spLocks/>
            </p:cNvSpPr>
            <p:nvPr/>
          </p:nvSpPr>
          <p:spPr bwMode="auto">
            <a:xfrm>
              <a:off x="4716016" y="2636912"/>
              <a:ext cx="1008112" cy="356143"/>
            </a:xfrm>
            <a:prstGeom prst="rect">
              <a:avLst/>
            </a:prstGeom>
            <a:noFill/>
            <a:ln w="12700">
              <a:noFill/>
              <a:miter lim="800000"/>
              <a:headEnd/>
              <a:tailEnd/>
            </a:ln>
          </p:spPr>
          <p:txBody>
            <a:bodyPr lIns="0" tIns="0" rIns="28575" bIns="0"/>
            <a:lstStyle/>
            <a:p>
              <a:pPr marL="28575"/>
              <a:r>
                <a:rPr lang="en-US" altLang="zh-CN" sz="1400" dirty="0" smtClean="0">
                  <a:solidFill>
                    <a:schemeClr val="tx1"/>
                  </a:solidFill>
                  <a:latin typeface="Calibri Bold" pitchFamily="-84" charset="0"/>
                  <a:ea typeface="MS PGothic" pitchFamily="34" charset="-128"/>
                  <a:sym typeface="Calibri Bold" pitchFamily="-84" charset="0"/>
                </a:rPr>
                <a:t>mesh</a:t>
              </a:r>
              <a:endParaRPr lang="en-US" altLang="zh-CN" sz="1400" dirty="0">
                <a:solidFill>
                  <a:schemeClr val="tx1"/>
                </a:solidFill>
                <a:latin typeface="Calibri Bold" pitchFamily="-84" charset="0"/>
                <a:ea typeface="MS PGothic" pitchFamily="34" charset="-128"/>
                <a:sym typeface="Calibri Bold" pitchFamily="-84" charset="0"/>
              </a:endParaRPr>
            </a:p>
          </p:txBody>
        </p:sp>
      </p:grpSp>
      <p:sp>
        <p:nvSpPr>
          <p:cNvPr id="34" name="圆角矩形 33"/>
          <p:cNvSpPr/>
          <p:nvPr/>
        </p:nvSpPr>
        <p:spPr bwMode="auto">
          <a:xfrm>
            <a:off x="467544" y="1196752"/>
            <a:ext cx="3600400" cy="1008112"/>
          </a:xfrm>
          <a:prstGeom prst="roundRect">
            <a:avLst/>
          </a:prstGeom>
          <a:solidFill>
            <a:srgbClr val="FFFFFF">
              <a:alpha val="0"/>
            </a:srgbClr>
          </a:solidFill>
          <a:ln w="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317500" lvl="0" indent="-317500" eaLnBrk="0" hangingPunct="0">
              <a:spcBef>
                <a:spcPts val="200"/>
              </a:spcBef>
              <a:buSzPct val="70000"/>
              <a:buFont typeface="Wingdings" pitchFamily="2" charset="2"/>
              <a:buChar char="l"/>
              <a:defRPr/>
            </a:pPr>
            <a:r>
              <a:rPr lang="en-US" altLang="zh-CN" sz="2400" kern="0" dirty="0" err="1" smtClean="0">
                <a:solidFill>
                  <a:srgbClr val="343434"/>
                </a:solidFill>
                <a:latin typeface="Calibri" pitchFamily="34" charset="0"/>
                <a:ea typeface="MS PGothic" pitchFamily="34" charset="-128"/>
                <a:sym typeface="Calibri Bold" pitchFamily="-84" charset="0"/>
              </a:rPr>
              <a:t>Remeshing</a:t>
            </a:r>
            <a:r>
              <a:rPr lang="en-US" altLang="zh-CN" sz="2400" kern="0" dirty="0" smtClean="0">
                <a:solidFill>
                  <a:srgbClr val="343434"/>
                </a:solidFill>
                <a:latin typeface="Calibri" pitchFamily="34" charset="0"/>
                <a:ea typeface="MS PGothic" pitchFamily="34" charset="-128"/>
                <a:sym typeface="Calibri Bold" pitchFamily="-84" charset="0"/>
              </a:rPr>
              <a:t> (FEM)</a:t>
            </a:r>
          </a:p>
          <a:p>
            <a:pPr marL="317500" lvl="0" indent="-317500" eaLnBrk="0" hangingPunct="0">
              <a:spcBef>
                <a:spcPts val="200"/>
              </a:spcBef>
              <a:buSzPct val="70000"/>
              <a:buFont typeface="Wingdings" pitchFamily="2" charset="2"/>
              <a:buChar char="l"/>
              <a:defRPr/>
            </a:pPr>
            <a:r>
              <a:rPr lang="en-US" altLang="zh-CN" sz="2400" kern="0" dirty="0" smtClean="0">
                <a:solidFill>
                  <a:srgbClr val="343434"/>
                </a:solidFill>
                <a:latin typeface="Calibri" pitchFamily="34" charset="0"/>
                <a:ea typeface="MS PGothic" pitchFamily="34" charset="-128"/>
                <a:sym typeface="Calibri Bold" pitchFamily="-84" charset="0"/>
              </a:rPr>
              <a:t>Local mesh refinement</a:t>
            </a:r>
          </a:p>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sp>
        <p:nvSpPr>
          <p:cNvPr id="35" name="TextBox 34"/>
          <p:cNvSpPr txBox="1"/>
          <p:nvPr/>
        </p:nvSpPr>
        <p:spPr>
          <a:xfrm>
            <a:off x="6444208" y="1772816"/>
            <a:ext cx="647934" cy="461665"/>
          </a:xfrm>
          <a:prstGeom prst="rect">
            <a:avLst/>
          </a:prstGeom>
          <a:noFill/>
        </p:spPr>
        <p:txBody>
          <a:bodyPr wrap="none" rtlCol="0">
            <a:spAutoFit/>
          </a:bodyPr>
          <a:lstStyle/>
          <a:p>
            <a:pPr algn="ctr"/>
            <a:r>
              <a:rPr lang="en-US" altLang="zh-CN" sz="2400" b="1" i="1" kern="0" dirty="0" smtClean="0">
                <a:solidFill>
                  <a:srgbClr val="343434"/>
                </a:solidFill>
                <a:latin typeface="Calibri" pitchFamily="34" charset="0"/>
                <a:ea typeface="MS PGothic" pitchFamily="34" charset="-128"/>
                <a:sym typeface="Calibri Bold" pitchFamily="-84" charset="0"/>
              </a:rPr>
              <a:t>IGA</a:t>
            </a:r>
          </a:p>
        </p:txBody>
      </p:sp>
      <p:sp>
        <p:nvSpPr>
          <p:cNvPr id="36" name="AutoShape 10"/>
          <p:cNvSpPr>
            <a:spLocks/>
          </p:cNvSpPr>
          <p:nvPr/>
        </p:nvSpPr>
        <p:spPr bwMode="auto">
          <a:xfrm>
            <a:off x="9324528" y="1052736"/>
            <a:ext cx="3600400" cy="2232248"/>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Introduce IGABEM to overcome the challenges in FEM based methods , but we should mention the computational cost of BEM, where an acceleration implementation should be done, but this is the problem of BEM, not IGA.</a:t>
            </a:r>
            <a:endParaRPr lang="en-US" altLang="zh-CN" sz="2000" dirty="0">
              <a:solidFill>
                <a:schemeClr val="tx1"/>
              </a:solidFill>
              <a:latin typeface="Calibri" pitchFamily="34" charset="0"/>
              <a:ea typeface="MS PGothic" pitchFamily="34" charset="-128"/>
              <a:sym typeface="Calibri" pitchFamily="34" charset="0"/>
            </a:endParaRPr>
          </a:p>
        </p:txBody>
      </p:sp>
      <p:sp>
        <p:nvSpPr>
          <p:cNvPr id="37" name="AutoShape 10"/>
          <p:cNvSpPr>
            <a:spLocks/>
          </p:cNvSpPr>
          <p:nvPr/>
        </p:nvSpPr>
        <p:spPr bwMode="auto">
          <a:xfrm>
            <a:off x="9396536" y="4293096"/>
            <a:ext cx="3600400" cy="1368152"/>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Animation of comparison between an XFEM implementation and IGABEM, if animation cannot by played automatically, please play the  .</a:t>
            </a:r>
            <a:r>
              <a:rPr lang="en-US" altLang="zh-CN" sz="2000" dirty="0" err="1" smtClean="0">
                <a:solidFill>
                  <a:schemeClr val="tx1"/>
                </a:solidFill>
                <a:latin typeface="Calibri" pitchFamily="34" charset="0"/>
                <a:ea typeface="MS PGothic" pitchFamily="34" charset="-128"/>
                <a:sym typeface="Calibri Bold" pitchFamily="-84" charset="0"/>
              </a:rPr>
              <a:t>avi</a:t>
            </a:r>
            <a:r>
              <a:rPr lang="en-US" altLang="zh-CN" sz="2000" dirty="0" smtClean="0">
                <a:solidFill>
                  <a:schemeClr val="tx1"/>
                </a:solidFill>
                <a:latin typeface="Calibri" pitchFamily="34" charset="0"/>
                <a:ea typeface="MS PGothic" pitchFamily="34" charset="-128"/>
                <a:sym typeface="Calibri Bold" pitchFamily="-84" charset="0"/>
              </a:rPr>
              <a:t>  video</a:t>
            </a:r>
            <a:endParaRPr lang="en-US" altLang="zh-CN" sz="2000" dirty="0">
              <a:solidFill>
                <a:schemeClr val="tx1"/>
              </a:solidFill>
              <a:latin typeface="Calibri" pitchFamily="34" charset="0"/>
              <a:ea typeface="MS PGothic" pitchFamily="34" charset="-128"/>
              <a:sym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linds(horizontal)">
                                      <p:cBhvr>
                                        <p:cTn id="25" dur="500"/>
                                        <p:tgtEl>
                                          <p:spTgt spid="35"/>
                                        </p:tgtEl>
                                      </p:cBhvr>
                                    </p:animEffect>
                                  </p:childTnLst>
                                </p:cTn>
                              </p:par>
                              <p:par>
                                <p:cTn id="26" presetID="3"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1"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par>
                                <p:cTn id="34" presetID="3" presetClass="entr" presetSubtype="1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linds(horizontal)">
                                      <p:cBhvr>
                                        <p:cTn id="36" dur="500"/>
                                        <p:tgtEl>
                                          <p:spTgt spid="21"/>
                                        </p:tgtEl>
                                      </p:cBhvr>
                                    </p:animEffect>
                                  </p:childTnLst>
                                </p:cTn>
                              </p:par>
                              <p:par>
                                <p:cTn id="37" presetID="3" presetClass="entr" presetSubtype="1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1"/>
      <p:bldP spid="13" grpId="0"/>
      <p:bldP spid="20" grpId="1"/>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7107" name="Picture 3"/>
          <p:cNvPicPr>
            <a:picLocks noChangeAspect="1" noChangeArrowheads="1"/>
          </p:cNvPicPr>
          <p:nvPr/>
        </p:nvPicPr>
        <p:blipFill>
          <a:blip r:embed="rId3"/>
          <a:srcRect/>
          <a:stretch>
            <a:fillRect/>
          </a:stretch>
        </p:blipFill>
        <p:spPr bwMode="auto">
          <a:xfrm>
            <a:off x="179513" y="692696"/>
            <a:ext cx="2714625" cy="2600325"/>
          </a:xfrm>
          <a:prstGeom prst="rect">
            <a:avLst/>
          </a:prstGeom>
          <a:noFill/>
          <a:ln w="9525">
            <a:noFill/>
            <a:miter lim="800000"/>
            <a:headEnd/>
            <a:tailEnd/>
          </a:ln>
        </p:spPr>
      </p:pic>
      <p:sp>
        <p:nvSpPr>
          <p:cNvPr id="4" name="灯片编号占位符 3"/>
          <p:cNvSpPr>
            <a:spLocks noGrp="1"/>
          </p:cNvSpPr>
          <p:nvPr>
            <p:ph type="sldNum" sz="quarter" idx="10"/>
          </p:nvPr>
        </p:nvSpPr>
        <p:spPr/>
        <p:txBody>
          <a:bodyPr/>
          <a:lstStyle/>
          <a:p>
            <a:fld id="{E9EF9C44-D08C-44F4-B3D6-71F8F872B42B}" type="slidenum">
              <a:rPr lang="en-US" altLang="zh-CN" smtClean="0"/>
              <a:pPr/>
              <a:t>20</a:t>
            </a:fld>
            <a:endParaRPr lang="en-US" altLang="zh-CN"/>
          </a:p>
        </p:txBody>
      </p:sp>
      <p:sp>
        <p:nvSpPr>
          <p:cNvPr id="5"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6" name="Rectangle 7"/>
          <p:cNvSpPr txBox="1">
            <a:spLocks noChangeArrowheads="1"/>
          </p:cNvSpPr>
          <p:nvPr/>
        </p:nvSpPr>
        <p:spPr>
          <a:xfrm>
            <a:off x="25401"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lang="en-US" sz="2200" kern="0" dirty="0" smtClean="0">
                <a:solidFill>
                  <a:srgbClr val="FFFFFF"/>
                </a:solidFill>
                <a:latin typeface="Calibri Bold" charset="0"/>
                <a:ea typeface="+mj-ea"/>
                <a:cs typeface="+mj-cs"/>
                <a:sym typeface="Calibri Bold" charset="0"/>
              </a:rPr>
              <a:t>Inclined centre crack (SGBEM, Lagrange  BEM, IGABEM)</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pic>
        <p:nvPicPr>
          <p:cNvPr id="683013" name="Picture 5"/>
          <p:cNvPicPr>
            <a:picLocks noChangeAspect="1" noChangeArrowheads="1"/>
          </p:cNvPicPr>
          <p:nvPr/>
        </p:nvPicPr>
        <p:blipFill>
          <a:blip r:embed="rId4"/>
          <a:srcRect/>
          <a:stretch>
            <a:fillRect/>
          </a:stretch>
        </p:blipFill>
        <p:spPr bwMode="auto">
          <a:xfrm>
            <a:off x="701080" y="1268760"/>
            <a:ext cx="990600" cy="304800"/>
          </a:xfrm>
          <a:prstGeom prst="rect">
            <a:avLst/>
          </a:prstGeom>
          <a:noFill/>
          <a:ln w="9525">
            <a:noFill/>
            <a:miter lim="800000"/>
            <a:headEnd/>
            <a:tailEnd/>
          </a:ln>
        </p:spPr>
      </p:pic>
      <p:sp>
        <p:nvSpPr>
          <p:cNvPr id="12" name="AutoShape 10"/>
          <p:cNvSpPr>
            <a:spLocks/>
          </p:cNvSpPr>
          <p:nvPr/>
        </p:nvSpPr>
        <p:spPr bwMode="auto">
          <a:xfrm>
            <a:off x="2699792" y="2276872"/>
            <a:ext cx="6444208" cy="1368152"/>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000" dirty="0" smtClean="0">
                <a:solidFill>
                  <a:srgbClr val="343434"/>
                </a:solidFill>
                <a:latin typeface="Calibri" pitchFamily="34" charset="0"/>
                <a:ea typeface="MS PGothic" pitchFamily="34" charset="-128"/>
                <a:sym typeface="Calibri Bold" pitchFamily="-84" charset="0"/>
              </a:rPr>
              <a:t>IGABEM(r) :Uniform mesh (refined tip element)</a:t>
            </a:r>
          </a:p>
          <a:p>
            <a:pPr>
              <a:spcBef>
                <a:spcPts val="200"/>
              </a:spcBef>
              <a:buFont typeface="Arial" pitchFamily="34" charset="0"/>
              <a:buChar char="•"/>
            </a:pPr>
            <a:r>
              <a:rPr lang="en-US" altLang="zh-CN" sz="2000" dirty="0" smtClean="0">
                <a:solidFill>
                  <a:srgbClr val="343434"/>
                </a:solidFill>
                <a:latin typeface="Calibri" pitchFamily="34" charset="0"/>
                <a:ea typeface="MS PGothic" pitchFamily="34" charset="-128"/>
                <a:sym typeface="Calibri Bold" pitchFamily="-84" charset="0"/>
              </a:rPr>
              <a:t>LBEM: discontinuous Lagrange BEM</a:t>
            </a:r>
          </a:p>
          <a:p>
            <a:pPr>
              <a:spcBef>
                <a:spcPts val="200"/>
              </a:spcBef>
              <a:buFont typeface="Arial" pitchFamily="34" charset="0"/>
              <a:buChar char="•"/>
            </a:pPr>
            <a:r>
              <a:rPr lang="en-US" altLang="zh-CN" sz="2000" dirty="0" smtClean="0">
                <a:solidFill>
                  <a:srgbClr val="343434"/>
                </a:solidFill>
                <a:latin typeface="Calibri" pitchFamily="34" charset="0"/>
                <a:ea typeface="MS PGothic" pitchFamily="34" charset="-128"/>
                <a:sym typeface="Calibri Bold" pitchFamily="-84" charset="0"/>
              </a:rPr>
              <a:t>SGBEM: symmetric </a:t>
            </a:r>
            <a:r>
              <a:rPr lang="en-US" altLang="zh-CN" sz="2000" dirty="0" err="1" smtClean="0">
                <a:solidFill>
                  <a:srgbClr val="343434"/>
                </a:solidFill>
                <a:latin typeface="Calibri" pitchFamily="34" charset="0"/>
                <a:ea typeface="MS PGothic" pitchFamily="34" charset="-128"/>
                <a:sym typeface="Calibri Bold" pitchFamily="-84" charset="0"/>
              </a:rPr>
              <a:t>Galerkin</a:t>
            </a:r>
            <a:r>
              <a:rPr lang="en-US" altLang="zh-CN" sz="2000" dirty="0" smtClean="0">
                <a:solidFill>
                  <a:srgbClr val="343434"/>
                </a:solidFill>
                <a:latin typeface="Calibri" pitchFamily="34" charset="0"/>
                <a:ea typeface="MS PGothic" pitchFamily="34" charset="-128"/>
                <a:sym typeface="Calibri Bold" pitchFamily="-84" charset="0"/>
              </a:rPr>
              <a:t> BEM, </a:t>
            </a:r>
            <a:r>
              <a:rPr lang="en-US" altLang="zh-CN" sz="2000" dirty="0" err="1" smtClean="0">
                <a:solidFill>
                  <a:srgbClr val="343434"/>
                </a:solidFill>
                <a:latin typeface="Calibri" pitchFamily="34" charset="0"/>
                <a:ea typeface="MS PGothic" pitchFamily="34" charset="-128"/>
                <a:sym typeface="Calibri Bold" pitchFamily="-84" charset="0"/>
              </a:rPr>
              <a:t>Sutrahar&amp;Paulino</a:t>
            </a:r>
            <a:r>
              <a:rPr lang="en-US" altLang="zh-CN" sz="2000" dirty="0" smtClean="0">
                <a:solidFill>
                  <a:srgbClr val="343434"/>
                </a:solidFill>
                <a:latin typeface="Calibri" pitchFamily="34" charset="0"/>
                <a:ea typeface="MS PGothic" pitchFamily="34" charset="-128"/>
                <a:sym typeface="Calibri Bold" pitchFamily="-84" charset="0"/>
              </a:rPr>
              <a:t> (2004)</a:t>
            </a:r>
          </a:p>
        </p:txBody>
      </p:sp>
      <p:graphicFrame>
        <p:nvGraphicFramePr>
          <p:cNvPr id="14" name="对象 13"/>
          <p:cNvGraphicFramePr>
            <a:graphicFrameLocks noChangeAspect="1"/>
          </p:cNvGraphicFramePr>
          <p:nvPr/>
        </p:nvGraphicFramePr>
        <p:xfrm>
          <a:off x="3092101" y="836713"/>
          <a:ext cx="3640139" cy="384175"/>
        </p:xfrm>
        <a:graphic>
          <a:graphicData uri="http://schemas.openxmlformats.org/presentationml/2006/ole">
            <mc:AlternateContent xmlns:mc="http://schemas.openxmlformats.org/markup-compatibility/2006">
              <mc:Choice xmlns:v="urn:schemas-microsoft-com:vml" Requires="v">
                <p:oleObj spid="_x0000_s711689" name="Formula" r:id="rId5" imgW="1836720" imgH="194400" progId="Equation.Ribbit">
                  <p:embed/>
                </p:oleObj>
              </mc:Choice>
              <mc:Fallback>
                <p:oleObj name="Formula" r:id="rId5" imgW="1836720" imgH="194400" progId="Equation.Ribbit">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2101" y="836713"/>
                        <a:ext cx="3640139"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nvGraphicFramePr>
        <p:xfrm>
          <a:off x="2987825" y="1340768"/>
          <a:ext cx="3678239" cy="371475"/>
        </p:xfrm>
        <a:graphic>
          <a:graphicData uri="http://schemas.openxmlformats.org/presentationml/2006/ole">
            <mc:AlternateContent xmlns:mc="http://schemas.openxmlformats.org/markup-compatibility/2006">
              <mc:Choice xmlns:v="urn:schemas-microsoft-com:vml" Requires="v">
                <p:oleObj spid="_x0000_s711690" name="Formula" r:id="rId7" imgW="1855800" imgH="186840" progId="Equation.Ribbit">
                  <p:embed/>
                </p:oleObj>
              </mc:Choice>
              <mc:Fallback>
                <p:oleObj name="Formula" r:id="rId7" imgW="1855800" imgH="186840" progId="Equation.Ribbit">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5" y="1340768"/>
                        <a:ext cx="3678239"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87111" name="Picture 7"/>
          <p:cNvPicPr>
            <a:picLocks noChangeAspect="1" noChangeArrowheads="1"/>
          </p:cNvPicPr>
          <p:nvPr/>
        </p:nvPicPr>
        <p:blipFill>
          <a:blip r:embed="rId9"/>
          <a:srcRect/>
          <a:stretch>
            <a:fillRect/>
          </a:stretch>
        </p:blipFill>
        <p:spPr bwMode="auto">
          <a:xfrm>
            <a:off x="647701" y="3955876"/>
            <a:ext cx="3924300" cy="2857500"/>
          </a:xfrm>
          <a:prstGeom prst="rect">
            <a:avLst/>
          </a:prstGeom>
          <a:noFill/>
          <a:ln w="9525">
            <a:noFill/>
            <a:miter lim="800000"/>
            <a:headEnd/>
            <a:tailEnd/>
          </a:ln>
        </p:spPr>
      </p:pic>
      <p:pic>
        <p:nvPicPr>
          <p:cNvPr id="687112" name="Picture 8"/>
          <p:cNvPicPr>
            <a:picLocks noChangeAspect="1" noChangeArrowheads="1"/>
          </p:cNvPicPr>
          <p:nvPr/>
        </p:nvPicPr>
        <p:blipFill>
          <a:blip r:embed="rId10"/>
          <a:srcRect/>
          <a:stretch>
            <a:fillRect/>
          </a:stretch>
        </p:blipFill>
        <p:spPr bwMode="auto">
          <a:xfrm>
            <a:off x="4814641" y="4005065"/>
            <a:ext cx="3933825" cy="2847975"/>
          </a:xfrm>
          <a:prstGeom prst="rect">
            <a:avLst/>
          </a:prstGeom>
          <a:noFill/>
          <a:ln w="9525">
            <a:noFill/>
            <a:miter lim="800000"/>
            <a:headEnd/>
            <a:tailEnd/>
          </a:ln>
        </p:spPr>
      </p:pic>
      <p:sp>
        <p:nvSpPr>
          <p:cNvPr id="19" name="AutoShape 10"/>
          <p:cNvSpPr>
            <a:spLocks/>
          </p:cNvSpPr>
          <p:nvPr/>
        </p:nvSpPr>
        <p:spPr bwMode="auto">
          <a:xfrm>
            <a:off x="683568" y="3573016"/>
            <a:ext cx="7344816" cy="432048"/>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i="1" dirty="0" smtClean="0">
                <a:solidFill>
                  <a:srgbClr val="343434"/>
                </a:solidFill>
                <a:latin typeface="Times New Roman" pitchFamily="18" charset="0"/>
                <a:ea typeface="MS PGothic" pitchFamily="34" charset="-128"/>
                <a:cs typeface="Times New Roman" pitchFamily="18" charset="0"/>
                <a:sym typeface="Calibri Bold" pitchFamily="-84" charset="0"/>
              </a:rPr>
              <a:t>m</a:t>
            </a:r>
            <a:r>
              <a:rPr lang="en-US" altLang="zh-CN" sz="2000" dirty="0" smtClean="0">
                <a:solidFill>
                  <a:srgbClr val="343434"/>
                </a:solidFill>
                <a:latin typeface="Calibri" pitchFamily="34" charset="0"/>
                <a:ea typeface="MS PGothic" pitchFamily="34" charset="-128"/>
                <a:sym typeface="Calibri Bold" pitchFamily="-84" charset="0"/>
              </a:rPr>
              <a:t>: number of elements in uniform mesh along the crack surface</a:t>
            </a:r>
          </a:p>
        </p:txBody>
      </p:sp>
      <p:graphicFrame>
        <p:nvGraphicFramePr>
          <p:cNvPr id="20" name="对象 19"/>
          <p:cNvGraphicFramePr>
            <a:graphicFrameLocks noChangeAspect="1"/>
          </p:cNvGraphicFramePr>
          <p:nvPr/>
        </p:nvGraphicFramePr>
        <p:xfrm>
          <a:off x="3155603" y="1916113"/>
          <a:ext cx="3576637" cy="352425"/>
        </p:xfrm>
        <a:graphic>
          <a:graphicData uri="http://schemas.openxmlformats.org/presentationml/2006/ole">
            <mc:AlternateContent xmlns:mc="http://schemas.openxmlformats.org/markup-compatibility/2006">
              <mc:Choice xmlns:v="urn:schemas-microsoft-com:vml" Requires="v">
                <p:oleObj spid="_x0000_s711691" name="Formula" r:id="rId11" imgW="1804680" imgH="177840" progId="Equation.Ribbit">
                  <p:embed/>
                </p:oleObj>
              </mc:Choice>
              <mc:Fallback>
                <p:oleObj name="Formula" r:id="rId11" imgW="1804680" imgH="177840" progId="Equation.Ribbit">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5603" y="1916113"/>
                        <a:ext cx="3576637"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AutoShape 10"/>
          <p:cNvSpPr>
            <a:spLocks/>
          </p:cNvSpPr>
          <p:nvPr/>
        </p:nvSpPr>
        <p:spPr bwMode="auto">
          <a:xfrm>
            <a:off x="9324528" y="1340768"/>
            <a:ext cx="3600400" cy="1368152"/>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We show the SIF result of IGABEM and compare with classical methods</a:t>
            </a:r>
            <a:endParaRPr lang="en-US" altLang="zh-CN" sz="2000" dirty="0">
              <a:solidFill>
                <a:schemeClr val="tx1"/>
              </a:solidFill>
              <a:latin typeface="Calibri" pitchFamily="34" charset="0"/>
              <a:ea typeface="MS PGothic" pitchFamily="34" charset="-128"/>
              <a:sym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21</a:t>
            </a:fld>
            <a:endParaRPr lang="en-US" altLang="zh-CN"/>
          </a:p>
        </p:txBody>
      </p:sp>
      <p:sp>
        <p:nvSpPr>
          <p:cNvPr id="10"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12" name="Rectangle 7"/>
          <p:cNvSpPr txBox="1">
            <a:spLocks noChangeArrowheads="1"/>
          </p:cNvSpPr>
          <p:nvPr/>
        </p:nvSpPr>
        <p:spPr>
          <a:xfrm>
            <a:off x="35496" y="101600"/>
            <a:ext cx="8089900" cy="342900"/>
          </a:xfrm>
          <a:prstGeom prst="rect">
            <a:avLst/>
          </a:prstGeom>
        </p:spPr>
        <p:txBody>
          <a:bodyPr vert="horz" rIns="152400"/>
          <a:lstStyle/>
          <a:p>
            <a:pPr marL="74613" lvl="0">
              <a:defRPr/>
            </a:pPr>
            <a:r>
              <a:rPr lang="en-US" sz="2200" kern="0" dirty="0" smtClean="0">
                <a:solidFill>
                  <a:srgbClr val="FFFFFF"/>
                </a:solidFill>
                <a:latin typeface="Calibri Bold" charset="0"/>
                <a:ea typeface="+mj-ea"/>
                <a:cs typeface="+mj-cs"/>
                <a:sym typeface="Calibri Bold" charset="0"/>
              </a:rPr>
              <a:t>Penny-shaped crack under remote tension </a:t>
            </a:r>
            <a:r>
              <a:rPr lang="en-US" altLang="zh-CN" sz="2200" kern="0" dirty="0" smtClean="0">
                <a:solidFill>
                  <a:srgbClr val="FFFFFF"/>
                </a:solidFill>
                <a:latin typeface="Calibri Bold" charset="0"/>
                <a:sym typeface="Calibri Bold" charset="0"/>
              </a:rPr>
              <a:t>(embedded crack)</a:t>
            </a:r>
            <a:endParaRPr lang="en-US" sz="2200" kern="0" dirty="0" smtClean="0">
              <a:solidFill>
                <a:srgbClr val="FFFFFF"/>
              </a:solidFill>
              <a:latin typeface="Calibri Bold" charset="0"/>
              <a:ea typeface="+mj-ea"/>
              <a:cs typeface="+mj-cs"/>
              <a:sym typeface="Calibri Bold" charset="0"/>
            </a:endParaRPr>
          </a:p>
        </p:txBody>
      </p:sp>
      <p:pic>
        <p:nvPicPr>
          <p:cNvPr id="13" name="Picture 3"/>
          <p:cNvPicPr>
            <a:picLocks noChangeAspect="1" noChangeArrowheads="1"/>
          </p:cNvPicPr>
          <p:nvPr/>
        </p:nvPicPr>
        <p:blipFill>
          <a:blip r:embed="rId3"/>
          <a:srcRect/>
          <a:stretch>
            <a:fillRect/>
          </a:stretch>
        </p:blipFill>
        <p:spPr bwMode="auto">
          <a:xfrm>
            <a:off x="1043608" y="719410"/>
            <a:ext cx="2212550" cy="2349550"/>
          </a:xfrm>
          <a:prstGeom prst="rect">
            <a:avLst/>
          </a:prstGeom>
          <a:noFill/>
          <a:ln w="9525">
            <a:noFill/>
            <a:miter lim="800000"/>
            <a:headEnd/>
            <a:tailEnd/>
          </a:ln>
        </p:spPr>
      </p:pic>
      <p:graphicFrame>
        <p:nvGraphicFramePr>
          <p:cNvPr id="14" name="对象 13"/>
          <p:cNvGraphicFramePr>
            <a:graphicFrameLocks noChangeAspect="1"/>
          </p:cNvGraphicFramePr>
          <p:nvPr/>
        </p:nvGraphicFramePr>
        <p:xfrm>
          <a:off x="4355976" y="1412776"/>
          <a:ext cx="3454350" cy="1641248"/>
        </p:xfrm>
        <a:graphic>
          <a:graphicData uri="http://schemas.openxmlformats.org/presentationml/2006/ole">
            <mc:AlternateContent xmlns:mc="http://schemas.openxmlformats.org/markup-compatibility/2006">
              <mc:Choice xmlns:v="urn:schemas-microsoft-com:vml" Requires="v">
                <p:oleObj spid="_x0000_s718855" name="Formula" r:id="rId4" imgW="2399040" imgH="1140480" progId="Equation.Ribbit">
                  <p:embed/>
                </p:oleObj>
              </mc:Choice>
              <mc:Fallback>
                <p:oleObj name="Formula" r:id="rId4" imgW="2399040" imgH="1140480" progId="Equation.Ribbit">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1412776"/>
                        <a:ext cx="3454350" cy="1641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nvGraphicFramePr>
        <p:xfrm>
          <a:off x="3806528" y="764704"/>
          <a:ext cx="4365872" cy="607392"/>
        </p:xfrm>
        <a:graphic>
          <a:graphicData uri="http://schemas.openxmlformats.org/presentationml/2006/ole">
            <mc:AlternateContent xmlns:mc="http://schemas.openxmlformats.org/markup-compatibility/2006">
              <mc:Choice xmlns:v="urn:schemas-microsoft-com:vml" Requires="v">
                <p:oleObj spid="_x0000_s718856" name="Formula" r:id="rId6" imgW="2664720" imgH="372240" progId="Equation.Ribbit">
                  <p:embed/>
                </p:oleObj>
              </mc:Choice>
              <mc:Fallback>
                <p:oleObj name="Formula" r:id="rId6" imgW="2664720" imgH="372240" progId="Equation.Ribbit">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6528" y="764704"/>
                        <a:ext cx="4365872" cy="607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200" name="Picture 8"/>
          <p:cNvPicPr>
            <a:picLocks noChangeAspect="1" noChangeArrowheads="1"/>
          </p:cNvPicPr>
          <p:nvPr/>
        </p:nvPicPr>
        <p:blipFill>
          <a:blip r:embed="rId8"/>
          <a:srcRect/>
          <a:stretch>
            <a:fillRect/>
          </a:stretch>
        </p:blipFill>
        <p:spPr bwMode="auto">
          <a:xfrm>
            <a:off x="242888" y="3103959"/>
            <a:ext cx="8658225" cy="37814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22</a:t>
            </a:fld>
            <a:endParaRPr lang="en-US" altLang="zh-CN"/>
          </a:p>
        </p:txBody>
      </p:sp>
      <p:sp>
        <p:nvSpPr>
          <p:cNvPr id="5"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6" name="Rectangle 7"/>
          <p:cNvSpPr txBox="1">
            <a:spLocks noChangeArrowheads="1"/>
          </p:cNvSpPr>
          <p:nvPr/>
        </p:nvSpPr>
        <p:spPr>
          <a:xfrm>
            <a:off x="35496" y="101600"/>
            <a:ext cx="8089900" cy="342900"/>
          </a:xfrm>
          <a:prstGeom prst="rect">
            <a:avLst/>
          </a:prstGeom>
        </p:spPr>
        <p:txBody>
          <a:bodyPr vert="horz" rIns="152400"/>
          <a:lstStyle/>
          <a:p>
            <a:pPr marL="74613" lvl="0">
              <a:defRPr/>
            </a:pPr>
            <a:r>
              <a:rPr lang="en-US" sz="2200" kern="0" dirty="0" smtClean="0">
                <a:solidFill>
                  <a:srgbClr val="FFFFFF"/>
                </a:solidFill>
                <a:latin typeface="Calibri Bold" charset="0"/>
                <a:ea typeface="+mj-ea"/>
                <a:cs typeface="+mj-cs"/>
                <a:sym typeface="Calibri Bold" charset="0"/>
              </a:rPr>
              <a:t>Penny-shaped crack under remote tension</a:t>
            </a:r>
          </a:p>
        </p:txBody>
      </p:sp>
      <p:sp>
        <p:nvSpPr>
          <p:cNvPr id="12" name="AutoShape 10"/>
          <p:cNvSpPr>
            <a:spLocks/>
          </p:cNvSpPr>
          <p:nvPr/>
        </p:nvSpPr>
        <p:spPr bwMode="auto">
          <a:xfrm>
            <a:off x="9324528" y="1340768"/>
            <a:ext cx="3600400" cy="1368152"/>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The 3D result of penny crack shows the potential prospect of IGABEM: high accuracy, smoothness of SIF, which is very important to crack propagation</a:t>
            </a:r>
            <a:endParaRPr lang="en-US" altLang="zh-CN" sz="2000" dirty="0">
              <a:solidFill>
                <a:schemeClr val="tx1"/>
              </a:solidFill>
              <a:latin typeface="Calibri" pitchFamily="34" charset="0"/>
              <a:ea typeface="MS PGothic" pitchFamily="34" charset="-128"/>
              <a:sym typeface="Calibri" pitchFamily="34" charset="0"/>
            </a:endParaRPr>
          </a:p>
        </p:txBody>
      </p:sp>
      <p:pic>
        <p:nvPicPr>
          <p:cNvPr id="712709" name="Picture 5"/>
          <p:cNvPicPr>
            <a:picLocks noChangeAspect="1" noChangeArrowheads="1"/>
          </p:cNvPicPr>
          <p:nvPr/>
        </p:nvPicPr>
        <p:blipFill>
          <a:blip r:embed="rId3"/>
          <a:srcRect/>
          <a:stretch>
            <a:fillRect/>
          </a:stretch>
        </p:blipFill>
        <p:spPr bwMode="auto">
          <a:xfrm>
            <a:off x="179512" y="5002650"/>
            <a:ext cx="4343400" cy="370566"/>
          </a:xfrm>
          <a:prstGeom prst="rect">
            <a:avLst/>
          </a:prstGeom>
          <a:noFill/>
          <a:ln w="9525">
            <a:noFill/>
            <a:miter lim="800000"/>
            <a:headEnd/>
            <a:tailEnd/>
          </a:ln>
        </p:spPr>
      </p:pic>
      <p:pic>
        <p:nvPicPr>
          <p:cNvPr id="712710" name="Picture 6"/>
          <p:cNvPicPr>
            <a:picLocks noChangeAspect="1" noChangeArrowheads="1"/>
          </p:cNvPicPr>
          <p:nvPr/>
        </p:nvPicPr>
        <p:blipFill>
          <a:blip r:embed="rId4"/>
          <a:srcRect/>
          <a:stretch>
            <a:fillRect/>
          </a:stretch>
        </p:blipFill>
        <p:spPr bwMode="auto">
          <a:xfrm>
            <a:off x="4533342" y="1628800"/>
            <a:ext cx="4610658" cy="2971800"/>
          </a:xfrm>
          <a:prstGeom prst="rect">
            <a:avLst/>
          </a:prstGeom>
          <a:noFill/>
          <a:ln w="9525">
            <a:noFill/>
            <a:miter lim="800000"/>
            <a:headEnd/>
            <a:tailEnd/>
          </a:ln>
        </p:spPr>
      </p:pic>
      <p:pic>
        <p:nvPicPr>
          <p:cNvPr id="712712" name="Picture 8"/>
          <p:cNvPicPr>
            <a:picLocks noChangeAspect="1" noChangeArrowheads="1"/>
          </p:cNvPicPr>
          <p:nvPr/>
        </p:nvPicPr>
        <p:blipFill>
          <a:blip r:embed="rId5"/>
          <a:srcRect/>
          <a:stretch>
            <a:fillRect/>
          </a:stretch>
        </p:blipFill>
        <p:spPr bwMode="auto">
          <a:xfrm>
            <a:off x="4932040" y="5013176"/>
            <a:ext cx="3952875" cy="295275"/>
          </a:xfrm>
          <a:prstGeom prst="rect">
            <a:avLst/>
          </a:prstGeom>
          <a:noFill/>
          <a:ln w="9525">
            <a:noFill/>
            <a:miter lim="800000"/>
            <a:headEnd/>
            <a:tailEnd/>
          </a:ln>
        </p:spPr>
      </p:pic>
      <p:pic>
        <p:nvPicPr>
          <p:cNvPr id="712713" name="Picture 9"/>
          <p:cNvPicPr>
            <a:picLocks noChangeAspect="1" noChangeArrowheads="1"/>
          </p:cNvPicPr>
          <p:nvPr/>
        </p:nvPicPr>
        <p:blipFill>
          <a:blip r:embed="rId6"/>
          <a:srcRect/>
          <a:stretch>
            <a:fillRect/>
          </a:stretch>
        </p:blipFill>
        <p:spPr bwMode="auto">
          <a:xfrm>
            <a:off x="6228184" y="5335116"/>
            <a:ext cx="1543050" cy="333375"/>
          </a:xfrm>
          <a:prstGeom prst="rect">
            <a:avLst/>
          </a:prstGeom>
          <a:noFill/>
          <a:ln w="9525">
            <a:noFill/>
            <a:miter lim="800000"/>
            <a:headEnd/>
            <a:tailEnd/>
          </a:ln>
        </p:spPr>
      </p:pic>
      <p:pic>
        <p:nvPicPr>
          <p:cNvPr id="720898" name="Picture 2"/>
          <p:cNvPicPr>
            <a:picLocks noChangeAspect="1" noChangeArrowheads="1"/>
          </p:cNvPicPr>
          <p:nvPr/>
        </p:nvPicPr>
        <p:blipFill>
          <a:blip r:embed="rId7"/>
          <a:srcRect/>
          <a:stretch>
            <a:fillRect/>
          </a:stretch>
        </p:blipFill>
        <p:spPr bwMode="auto">
          <a:xfrm>
            <a:off x="203216" y="1442124"/>
            <a:ext cx="4440792" cy="342703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EF9C44-D08C-44F4-B3D6-71F8F872B42B}" type="slidenum">
              <a:rPr lang="en-US" altLang="zh-CN" smtClean="0"/>
              <a:pPr/>
              <a:t>23</a:t>
            </a:fld>
            <a:endParaRPr lang="en-US" altLang="zh-CN"/>
          </a:p>
        </p:txBody>
      </p:sp>
      <p:pic>
        <p:nvPicPr>
          <p:cNvPr id="701442" name="Picture 2"/>
          <p:cNvPicPr>
            <a:picLocks noChangeAspect="1" noChangeArrowheads="1"/>
          </p:cNvPicPr>
          <p:nvPr/>
        </p:nvPicPr>
        <p:blipFill>
          <a:blip r:embed="rId2"/>
          <a:srcRect/>
          <a:stretch>
            <a:fillRect/>
          </a:stretch>
        </p:blipFill>
        <p:spPr bwMode="auto">
          <a:xfrm>
            <a:off x="1475656" y="836712"/>
            <a:ext cx="8001000" cy="5267325"/>
          </a:xfrm>
          <a:prstGeom prst="rect">
            <a:avLst/>
          </a:prstGeom>
          <a:noFill/>
          <a:ln w="9525">
            <a:noFill/>
            <a:miter lim="800000"/>
            <a:headEnd/>
            <a:tailEnd/>
          </a:ln>
        </p:spPr>
      </p:pic>
      <p:sp>
        <p:nvSpPr>
          <p:cNvPr id="7" name="Rectangle 7"/>
          <p:cNvSpPr txBox="1">
            <a:spLocks noChangeArrowheads="1"/>
          </p:cNvSpPr>
          <p:nvPr/>
        </p:nvSpPr>
        <p:spPr>
          <a:xfrm>
            <a:off x="35496"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lang="en-US" sz="2200" kern="0" dirty="0" smtClean="0">
                <a:solidFill>
                  <a:srgbClr val="FFFFFF"/>
                </a:solidFill>
                <a:latin typeface="Calibri Bold" charset="0"/>
                <a:ea typeface="+mj-ea"/>
                <a:cs typeface="+mj-cs"/>
                <a:sym typeface="Calibri Bold" charset="0"/>
              </a:rPr>
              <a:t>Penny crack under remote </a:t>
            </a:r>
            <a:r>
              <a:rPr lang="en-US" sz="2200" kern="0" dirty="0" err="1" smtClean="0">
                <a:solidFill>
                  <a:srgbClr val="FFFFFF"/>
                </a:solidFill>
                <a:latin typeface="Calibri Bold" charset="0"/>
                <a:ea typeface="+mj-ea"/>
                <a:cs typeface="+mj-cs"/>
                <a:sym typeface="Calibri Bold" charset="0"/>
              </a:rPr>
              <a:t>tesion</a:t>
            </a:r>
            <a:r>
              <a:rPr lang="en-US" sz="2200" kern="0" dirty="0" smtClean="0">
                <a:solidFill>
                  <a:srgbClr val="FFFFFF"/>
                </a:solidFill>
                <a:latin typeface="Calibri Bold" charset="0"/>
                <a:ea typeface="+mj-ea"/>
                <a:cs typeface="+mj-cs"/>
                <a:sym typeface="Calibri Bold" charset="0"/>
              </a:rPr>
              <a:t> (</a:t>
            </a:r>
            <a:r>
              <a:rPr lang="en-US" sz="2200" kern="0" dirty="0" err="1" smtClean="0">
                <a:solidFill>
                  <a:srgbClr val="FFFFFF"/>
                </a:solidFill>
                <a:latin typeface="Calibri Bold" charset="0"/>
                <a:ea typeface="+mj-ea"/>
                <a:cs typeface="+mj-cs"/>
                <a:sym typeface="Calibri Bold" charset="0"/>
              </a:rPr>
              <a:t>embeded</a:t>
            </a:r>
            <a:r>
              <a:rPr lang="en-US" sz="2200" kern="0" dirty="0" smtClean="0">
                <a:solidFill>
                  <a:srgbClr val="FFFFFF"/>
                </a:solidFill>
                <a:latin typeface="Calibri Bold" charset="0"/>
                <a:ea typeface="+mj-ea"/>
                <a:cs typeface="+mj-cs"/>
                <a:sym typeface="Calibri Bold" charset="0"/>
              </a:rPr>
              <a:t> crack)</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pic>
        <p:nvPicPr>
          <p:cNvPr id="703493" name="Picture 5"/>
          <p:cNvPicPr>
            <a:picLocks noChangeAspect="1" noChangeArrowheads="1"/>
          </p:cNvPicPr>
          <p:nvPr/>
        </p:nvPicPr>
        <p:blipFill>
          <a:blip r:embed="rId3"/>
          <a:srcRect/>
          <a:stretch>
            <a:fillRect/>
          </a:stretch>
        </p:blipFill>
        <p:spPr bwMode="auto">
          <a:xfrm>
            <a:off x="0" y="2204864"/>
            <a:ext cx="1959208" cy="196492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E9EF9C44-D08C-44F4-B3D6-71F8F872B42B}" type="slidenum">
              <a:rPr lang="en-US" altLang="zh-CN" smtClean="0"/>
              <a:pPr/>
              <a:t>24</a:t>
            </a:fld>
            <a:endParaRPr lang="en-US" altLang="zh-CN"/>
          </a:p>
        </p:txBody>
      </p:sp>
      <p:pic>
        <p:nvPicPr>
          <p:cNvPr id="5" name="Picture 8"/>
          <p:cNvPicPr>
            <a:picLocks noChangeAspect="1" noChangeArrowheads="1"/>
          </p:cNvPicPr>
          <p:nvPr/>
        </p:nvPicPr>
        <p:blipFill>
          <a:blip r:embed="rId2"/>
          <a:srcRect/>
          <a:stretch>
            <a:fillRect/>
          </a:stretch>
        </p:blipFill>
        <p:spPr bwMode="auto">
          <a:xfrm>
            <a:off x="0" y="2492896"/>
            <a:ext cx="2024706" cy="2042468"/>
          </a:xfrm>
          <a:prstGeom prst="rect">
            <a:avLst/>
          </a:prstGeom>
          <a:noFill/>
          <a:ln w="9525">
            <a:noFill/>
            <a:miter lim="800000"/>
            <a:headEnd/>
            <a:tailEnd/>
          </a:ln>
        </p:spPr>
      </p:pic>
      <p:pic>
        <p:nvPicPr>
          <p:cNvPr id="704514" name="Picture 2"/>
          <p:cNvPicPr>
            <a:picLocks noChangeAspect="1" noChangeArrowheads="1"/>
          </p:cNvPicPr>
          <p:nvPr/>
        </p:nvPicPr>
        <p:blipFill>
          <a:blip r:embed="rId3"/>
          <a:srcRect/>
          <a:stretch>
            <a:fillRect/>
          </a:stretch>
        </p:blipFill>
        <p:spPr bwMode="auto">
          <a:xfrm>
            <a:off x="2134734" y="1268760"/>
            <a:ext cx="7117786" cy="4774554"/>
          </a:xfrm>
          <a:prstGeom prst="rect">
            <a:avLst/>
          </a:prstGeom>
          <a:noFill/>
          <a:ln w="9525">
            <a:noFill/>
            <a:miter lim="800000"/>
            <a:headEnd/>
            <a:tailEnd/>
          </a:ln>
        </p:spPr>
      </p:pic>
      <p:sp>
        <p:nvSpPr>
          <p:cNvPr id="7"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8" name="Rectangle 7"/>
          <p:cNvSpPr txBox="1">
            <a:spLocks noChangeArrowheads="1"/>
          </p:cNvSpPr>
          <p:nvPr/>
        </p:nvSpPr>
        <p:spPr>
          <a:xfrm>
            <a:off x="35496"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lang="en-US" sz="2200" kern="0" dirty="0" smtClean="0">
                <a:solidFill>
                  <a:srgbClr val="FFFFFF"/>
                </a:solidFill>
                <a:latin typeface="Calibri Bold" charset="0"/>
                <a:ea typeface="+mj-ea"/>
                <a:cs typeface="+mj-cs"/>
                <a:sym typeface="Calibri Bold" charset="0"/>
              </a:rPr>
              <a:t>Penny crack under remote </a:t>
            </a:r>
            <a:r>
              <a:rPr lang="en-US" sz="2200" kern="0" dirty="0" err="1" smtClean="0">
                <a:solidFill>
                  <a:srgbClr val="FFFFFF"/>
                </a:solidFill>
                <a:latin typeface="Calibri Bold" charset="0"/>
                <a:ea typeface="+mj-ea"/>
                <a:cs typeface="+mj-cs"/>
                <a:sym typeface="Calibri Bold" charset="0"/>
              </a:rPr>
              <a:t>tesion</a:t>
            </a:r>
            <a:r>
              <a:rPr lang="en-US" sz="2200" kern="0" dirty="0" smtClean="0">
                <a:solidFill>
                  <a:srgbClr val="FFFFFF"/>
                </a:solidFill>
                <a:latin typeface="Calibri Bold" charset="0"/>
                <a:ea typeface="+mj-ea"/>
                <a:cs typeface="+mj-cs"/>
                <a:sym typeface="Calibri Bold" charset="0"/>
              </a:rPr>
              <a:t> (</a:t>
            </a:r>
            <a:r>
              <a:rPr lang="en-US" sz="2200" kern="0" dirty="0" err="1" smtClean="0">
                <a:solidFill>
                  <a:srgbClr val="FFFFFF"/>
                </a:solidFill>
                <a:latin typeface="Calibri Bold" charset="0"/>
                <a:ea typeface="+mj-ea"/>
                <a:cs typeface="+mj-cs"/>
                <a:sym typeface="Calibri Bold" charset="0"/>
              </a:rPr>
              <a:t>embeded</a:t>
            </a:r>
            <a:r>
              <a:rPr lang="en-US" sz="2200" kern="0" dirty="0" smtClean="0">
                <a:solidFill>
                  <a:srgbClr val="FFFFFF"/>
                </a:solidFill>
                <a:latin typeface="Calibri Bold" charset="0"/>
                <a:ea typeface="+mj-ea"/>
                <a:cs typeface="+mj-cs"/>
                <a:sym typeface="Calibri Bold" charset="0"/>
              </a:rPr>
              <a:t> crack)</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E9EF9C44-D08C-44F4-B3D6-71F8F872B42B}" type="slidenum">
              <a:rPr lang="en-US" altLang="zh-CN" smtClean="0"/>
              <a:pPr/>
              <a:t>25</a:t>
            </a:fld>
            <a:endParaRPr lang="en-US" altLang="zh-CN"/>
          </a:p>
        </p:txBody>
      </p:sp>
      <p:pic>
        <p:nvPicPr>
          <p:cNvPr id="713730" name="Picture 2"/>
          <p:cNvPicPr>
            <a:picLocks noChangeAspect="1" noChangeArrowheads="1"/>
          </p:cNvPicPr>
          <p:nvPr/>
        </p:nvPicPr>
        <p:blipFill>
          <a:blip r:embed="rId2"/>
          <a:srcRect/>
          <a:stretch>
            <a:fillRect/>
          </a:stretch>
        </p:blipFill>
        <p:spPr bwMode="auto">
          <a:xfrm>
            <a:off x="251520" y="44624"/>
            <a:ext cx="8724900" cy="1495425"/>
          </a:xfrm>
          <a:prstGeom prst="rect">
            <a:avLst/>
          </a:prstGeom>
          <a:noFill/>
          <a:ln w="9525">
            <a:noFill/>
            <a:miter lim="800000"/>
            <a:headEnd/>
            <a:tailEnd/>
          </a:ln>
        </p:spPr>
      </p:pic>
      <p:pic>
        <p:nvPicPr>
          <p:cNvPr id="713731" name="Picture 3"/>
          <p:cNvPicPr>
            <a:picLocks noChangeAspect="1" noChangeArrowheads="1"/>
          </p:cNvPicPr>
          <p:nvPr/>
        </p:nvPicPr>
        <p:blipFill>
          <a:blip r:embed="rId3"/>
          <a:srcRect/>
          <a:stretch>
            <a:fillRect/>
          </a:stretch>
        </p:blipFill>
        <p:spPr bwMode="auto">
          <a:xfrm>
            <a:off x="467544" y="1484784"/>
            <a:ext cx="8661398" cy="2127360"/>
          </a:xfrm>
          <a:prstGeom prst="rect">
            <a:avLst/>
          </a:prstGeom>
          <a:noFill/>
          <a:ln w="9525">
            <a:noFill/>
            <a:miter lim="800000"/>
            <a:headEnd/>
            <a:tailEnd/>
          </a:ln>
        </p:spPr>
      </p:pic>
      <p:pic>
        <p:nvPicPr>
          <p:cNvPr id="713732" name="Picture 4"/>
          <p:cNvPicPr>
            <a:picLocks noChangeAspect="1" noChangeArrowheads="1"/>
          </p:cNvPicPr>
          <p:nvPr/>
        </p:nvPicPr>
        <p:blipFill>
          <a:blip r:embed="rId4"/>
          <a:srcRect/>
          <a:stretch>
            <a:fillRect/>
          </a:stretch>
        </p:blipFill>
        <p:spPr bwMode="auto">
          <a:xfrm>
            <a:off x="4283354" y="3731172"/>
            <a:ext cx="4609126" cy="3010196"/>
          </a:xfrm>
          <a:prstGeom prst="rect">
            <a:avLst/>
          </a:prstGeom>
          <a:noFill/>
          <a:ln w="9525">
            <a:noFill/>
            <a:miter lim="800000"/>
            <a:headEnd/>
            <a:tailEnd/>
          </a:ln>
        </p:spPr>
      </p:pic>
      <p:pic>
        <p:nvPicPr>
          <p:cNvPr id="719874" name="Picture 2"/>
          <p:cNvPicPr>
            <a:picLocks noChangeAspect="1" noChangeArrowheads="1"/>
          </p:cNvPicPr>
          <p:nvPr/>
        </p:nvPicPr>
        <p:blipFill>
          <a:blip r:embed="rId5"/>
          <a:srcRect/>
          <a:stretch>
            <a:fillRect/>
          </a:stretch>
        </p:blipFill>
        <p:spPr bwMode="auto">
          <a:xfrm>
            <a:off x="209348" y="3575887"/>
            <a:ext cx="4290644" cy="325944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E9EF9C44-D08C-44F4-B3D6-71F8F872B42B}" type="slidenum">
              <a:rPr lang="en-US" altLang="zh-CN" smtClean="0"/>
              <a:pPr/>
              <a:t>26</a:t>
            </a:fld>
            <a:endParaRPr lang="en-US" altLang="zh-CN"/>
          </a:p>
        </p:txBody>
      </p:sp>
      <p:pic>
        <p:nvPicPr>
          <p:cNvPr id="722947" name="Picture 3"/>
          <p:cNvPicPr>
            <a:picLocks noChangeAspect="1" noChangeArrowheads="1"/>
          </p:cNvPicPr>
          <p:nvPr/>
        </p:nvPicPr>
        <p:blipFill>
          <a:blip r:embed="rId2"/>
          <a:srcRect/>
          <a:stretch>
            <a:fillRect/>
          </a:stretch>
        </p:blipFill>
        <p:spPr bwMode="auto">
          <a:xfrm>
            <a:off x="755576" y="116632"/>
            <a:ext cx="4476750" cy="276225"/>
          </a:xfrm>
          <a:prstGeom prst="rect">
            <a:avLst/>
          </a:prstGeom>
          <a:noFill/>
          <a:ln w="9525">
            <a:noFill/>
            <a:miter lim="800000"/>
            <a:headEnd/>
            <a:tailEnd/>
          </a:ln>
        </p:spPr>
      </p:pic>
      <p:pic>
        <p:nvPicPr>
          <p:cNvPr id="722948" name="Picture 4"/>
          <p:cNvPicPr>
            <a:picLocks noChangeAspect="1" noChangeArrowheads="1"/>
          </p:cNvPicPr>
          <p:nvPr/>
        </p:nvPicPr>
        <p:blipFill>
          <a:blip r:embed="rId3"/>
          <a:srcRect/>
          <a:stretch>
            <a:fillRect/>
          </a:stretch>
        </p:blipFill>
        <p:spPr bwMode="auto">
          <a:xfrm>
            <a:off x="323528" y="764704"/>
            <a:ext cx="6553200" cy="2847975"/>
          </a:xfrm>
          <a:prstGeom prst="rect">
            <a:avLst/>
          </a:prstGeom>
          <a:noFill/>
          <a:ln w="9525">
            <a:noFill/>
            <a:miter lim="800000"/>
            <a:headEnd/>
            <a:tailEnd/>
          </a:ln>
        </p:spPr>
      </p:pic>
      <p:pic>
        <p:nvPicPr>
          <p:cNvPr id="722949" name="Picture 5"/>
          <p:cNvPicPr>
            <a:picLocks noChangeAspect="1" noChangeArrowheads="1"/>
          </p:cNvPicPr>
          <p:nvPr/>
        </p:nvPicPr>
        <p:blipFill>
          <a:blip r:embed="rId4"/>
          <a:srcRect/>
          <a:stretch>
            <a:fillRect/>
          </a:stretch>
        </p:blipFill>
        <p:spPr bwMode="auto">
          <a:xfrm>
            <a:off x="0" y="3933056"/>
            <a:ext cx="3505200" cy="2743200"/>
          </a:xfrm>
          <a:prstGeom prst="rect">
            <a:avLst/>
          </a:prstGeom>
          <a:noFill/>
          <a:ln w="9525">
            <a:noFill/>
            <a:miter lim="800000"/>
            <a:headEnd/>
            <a:tailEnd/>
          </a:ln>
        </p:spPr>
      </p:pic>
      <p:grpSp>
        <p:nvGrpSpPr>
          <p:cNvPr id="11" name="组合 10"/>
          <p:cNvGrpSpPr/>
          <p:nvPr/>
        </p:nvGrpSpPr>
        <p:grpSpPr>
          <a:xfrm>
            <a:off x="4067944" y="3501008"/>
            <a:ext cx="3982104" cy="3099892"/>
            <a:chOff x="4355976" y="3573016"/>
            <a:chExt cx="3982104" cy="3099892"/>
          </a:xfrm>
        </p:grpSpPr>
        <p:pic>
          <p:nvPicPr>
            <p:cNvPr id="722950" name="Picture 6"/>
            <p:cNvPicPr>
              <a:picLocks noChangeAspect="1" noChangeArrowheads="1"/>
            </p:cNvPicPr>
            <p:nvPr/>
          </p:nvPicPr>
          <p:blipFill>
            <a:blip r:embed="rId5"/>
            <a:srcRect/>
            <a:stretch>
              <a:fillRect/>
            </a:stretch>
          </p:blipFill>
          <p:spPr bwMode="auto">
            <a:xfrm>
              <a:off x="4355976" y="3573016"/>
              <a:ext cx="3982104" cy="3099892"/>
            </a:xfrm>
            <a:prstGeom prst="rect">
              <a:avLst/>
            </a:prstGeom>
            <a:noFill/>
            <a:ln w="9525">
              <a:noFill/>
              <a:miter lim="800000"/>
              <a:headEnd/>
              <a:tailEnd/>
            </a:ln>
          </p:spPr>
        </p:pic>
        <p:pic>
          <p:nvPicPr>
            <p:cNvPr id="722951" name="Picture 7"/>
            <p:cNvPicPr>
              <a:picLocks noChangeAspect="1" noChangeArrowheads="1"/>
            </p:cNvPicPr>
            <p:nvPr/>
          </p:nvPicPr>
          <p:blipFill>
            <a:blip r:embed="rId6"/>
            <a:srcRect/>
            <a:stretch>
              <a:fillRect/>
            </a:stretch>
          </p:blipFill>
          <p:spPr bwMode="auto">
            <a:xfrm>
              <a:off x="5436096" y="5085184"/>
              <a:ext cx="2581275" cy="1095375"/>
            </a:xfrm>
            <a:prstGeom prst="rect">
              <a:avLst/>
            </a:prstGeom>
            <a:noFill/>
            <a:ln w="9525">
              <a:noFill/>
              <a:miter lim="800000"/>
              <a:headEnd/>
              <a:tailEnd/>
            </a:ln>
          </p:spPr>
        </p:pic>
      </p:grpSp>
      <p:pic>
        <p:nvPicPr>
          <p:cNvPr id="722952" name="Picture 8"/>
          <p:cNvPicPr>
            <a:picLocks noChangeAspect="1" noChangeArrowheads="1"/>
          </p:cNvPicPr>
          <p:nvPr/>
        </p:nvPicPr>
        <p:blipFill>
          <a:blip r:embed="rId7"/>
          <a:srcRect/>
          <a:stretch>
            <a:fillRect/>
          </a:stretch>
        </p:blipFill>
        <p:spPr bwMode="auto">
          <a:xfrm>
            <a:off x="3390900" y="6508576"/>
            <a:ext cx="5753100" cy="304800"/>
          </a:xfrm>
          <a:prstGeom prst="rect">
            <a:avLst/>
          </a:prstGeom>
          <a:noFill/>
          <a:ln w="9525">
            <a:noFill/>
            <a:miter lim="800000"/>
            <a:headEnd/>
            <a:tailEnd/>
          </a:ln>
        </p:spPr>
      </p:pic>
      <p:sp>
        <p:nvSpPr>
          <p:cNvPr id="13"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14" name="Rectangle 7"/>
          <p:cNvSpPr txBox="1">
            <a:spLocks noChangeArrowheads="1"/>
          </p:cNvSpPr>
          <p:nvPr/>
        </p:nvSpPr>
        <p:spPr>
          <a:xfrm>
            <a:off x="35496" y="101600"/>
            <a:ext cx="8424936" cy="303064"/>
          </a:xfrm>
          <a:prstGeom prst="rect">
            <a:avLst/>
          </a:prstGeom>
        </p:spPr>
        <p:txBody>
          <a:bodyPr vert="horz" rIns="152400"/>
          <a:lstStyle/>
          <a:p>
            <a:pPr marL="74613" lvl="0">
              <a:defRPr/>
            </a:pPr>
            <a:r>
              <a:rPr lang="en-US" sz="2200" kern="0" dirty="0" smtClean="0">
                <a:solidFill>
                  <a:srgbClr val="FFFFFF"/>
                </a:solidFill>
                <a:latin typeface="Calibri Bold" charset="0"/>
                <a:ea typeface="+mj-ea"/>
                <a:cs typeface="+mj-cs"/>
                <a:sym typeface="Calibri Bold" charset="0"/>
              </a:rPr>
              <a:t>Numerical example of horizontal penny crack growth (first 10 steps)</a:t>
            </a:r>
          </a:p>
        </p:txBody>
      </p:sp>
    </p:spTree>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E9EF9C44-D08C-44F4-B3D6-71F8F872B42B}" type="slidenum">
              <a:rPr lang="en-US" altLang="zh-CN" smtClean="0"/>
              <a:pPr/>
              <a:t>27</a:t>
            </a:fld>
            <a:endParaRPr lang="en-US" altLang="zh-CN"/>
          </a:p>
        </p:txBody>
      </p:sp>
      <p:pic>
        <p:nvPicPr>
          <p:cNvPr id="723974" name="Picture 6"/>
          <p:cNvPicPr>
            <a:picLocks noChangeAspect="1" noChangeArrowheads="1"/>
          </p:cNvPicPr>
          <p:nvPr/>
        </p:nvPicPr>
        <p:blipFill>
          <a:blip r:embed="rId2"/>
          <a:srcRect/>
          <a:stretch>
            <a:fillRect/>
          </a:stretch>
        </p:blipFill>
        <p:spPr bwMode="auto">
          <a:xfrm>
            <a:off x="1403648" y="404664"/>
            <a:ext cx="6200775" cy="3228975"/>
          </a:xfrm>
          <a:prstGeom prst="rect">
            <a:avLst/>
          </a:prstGeom>
          <a:noFill/>
          <a:ln w="9525">
            <a:noFill/>
            <a:miter lim="800000"/>
            <a:headEnd/>
            <a:tailEnd/>
          </a:ln>
        </p:spPr>
      </p:pic>
      <p:pic>
        <p:nvPicPr>
          <p:cNvPr id="723975" name="Picture 7"/>
          <p:cNvPicPr>
            <a:picLocks noChangeAspect="1" noChangeArrowheads="1"/>
          </p:cNvPicPr>
          <p:nvPr/>
        </p:nvPicPr>
        <p:blipFill>
          <a:blip r:embed="rId3"/>
          <a:srcRect/>
          <a:stretch>
            <a:fillRect/>
          </a:stretch>
        </p:blipFill>
        <p:spPr bwMode="auto">
          <a:xfrm>
            <a:off x="2843808" y="3356992"/>
            <a:ext cx="3409950" cy="3019425"/>
          </a:xfrm>
          <a:prstGeom prst="rect">
            <a:avLst/>
          </a:prstGeom>
          <a:noFill/>
          <a:ln w="9525">
            <a:noFill/>
            <a:miter lim="800000"/>
            <a:headEnd/>
            <a:tailEnd/>
          </a:ln>
        </p:spPr>
      </p:pic>
      <p:pic>
        <p:nvPicPr>
          <p:cNvPr id="11" name="Picture 3"/>
          <p:cNvPicPr>
            <a:picLocks noChangeAspect="1" noChangeArrowheads="1"/>
          </p:cNvPicPr>
          <p:nvPr/>
        </p:nvPicPr>
        <p:blipFill>
          <a:blip r:embed="rId4"/>
          <a:srcRect/>
          <a:stretch>
            <a:fillRect/>
          </a:stretch>
        </p:blipFill>
        <p:spPr bwMode="auto">
          <a:xfrm>
            <a:off x="2459707" y="6309320"/>
            <a:ext cx="4200525" cy="257175"/>
          </a:xfrm>
          <a:prstGeom prst="rect">
            <a:avLst/>
          </a:prstGeom>
          <a:noFill/>
          <a:ln w="9525">
            <a:noFill/>
            <a:miter lim="800000"/>
            <a:headEnd/>
            <a:tailEnd/>
          </a:ln>
        </p:spPr>
      </p:pic>
      <p:sp>
        <p:nvSpPr>
          <p:cNvPr id="12"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13" name="Rectangle 7"/>
          <p:cNvSpPr txBox="1">
            <a:spLocks noChangeArrowheads="1"/>
          </p:cNvSpPr>
          <p:nvPr/>
        </p:nvSpPr>
        <p:spPr>
          <a:xfrm>
            <a:off x="35496" y="101600"/>
            <a:ext cx="8424936" cy="303064"/>
          </a:xfrm>
          <a:prstGeom prst="rect">
            <a:avLst/>
          </a:prstGeom>
        </p:spPr>
        <p:txBody>
          <a:bodyPr vert="horz" rIns="152400"/>
          <a:lstStyle/>
          <a:p>
            <a:pPr marL="74613" lvl="0">
              <a:defRPr/>
            </a:pPr>
            <a:r>
              <a:rPr lang="en-US" sz="2200" kern="0" dirty="0" smtClean="0">
                <a:solidFill>
                  <a:srgbClr val="FFFFFF"/>
                </a:solidFill>
                <a:latin typeface="Calibri Bold" charset="0"/>
                <a:ea typeface="+mj-ea"/>
                <a:cs typeface="+mj-cs"/>
                <a:sym typeface="Calibri Bold" charset="0"/>
              </a:rPr>
              <a:t>Numerical example of inclined elliptical crack growth (first 10 steps)</a:t>
            </a:r>
          </a:p>
        </p:txBody>
      </p:sp>
    </p:spTree>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28</a:t>
            </a:fld>
            <a:endParaRPr lang="en-US" altLang="zh-CN"/>
          </a:p>
        </p:txBody>
      </p:sp>
      <p:pic>
        <p:nvPicPr>
          <p:cNvPr id="726018" name="Picture 2"/>
          <p:cNvPicPr>
            <a:picLocks noChangeAspect="1" noChangeArrowheads="1"/>
          </p:cNvPicPr>
          <p:nvPr/>
        </p:nvPicPr>
        <p:blipFill>
          <a:blip r:embed="rId3"/>
          <a:srcRect/>
          <a:stretch>
            <a:fillRect/>
          </a:stretch>
        </p:blipFill>
        <p:spPr bwMode="auto">
          <a:xfrm>
            <a:off x="1115616" y="692696"/>
            <a:ext cx="5314156" cy="1840152"/>
          </a:xfrm>
          <a:prstGeom prst="rect">
            <a:avLst/>
          </a:prstGeom>
          <a:noFill/>
          <a:ln w="9525">
            <a:noFill/>
            <a:miter lim="800000"/>
            <a:headEnd/>
            <a:tailEnd/>
          </a:ln>
        </p:spPr>
      </p:pic>
      <p:pic>
        <p:nvPicPr>
          <p:cNvPr id="726019" name="Picture 3"/>
          <p:cNvPicPr>
            <a:picLocks noChangeAspect="1" noChangeArrowheads="1"/>
          </p:cNvPicPr>
          <p:nvPr/>
        </p:nvPicPr>
        <p:blipFill>
          <a:blip r:embed="rId4"/>
          <a:srcRect/>
          <a:stretch>
            <a:fillRect/>
          </a:stretch>
        </p:blipFill>
        <p:spPr bwMode="auto">
          <a:xfrm>
            <a:off x="3563888" y="4581128"/>
            <a:ext cx="5328492" cy="1952372"/>
          </a:xfrm>
          <a:prstGeom prst="rect">
            <a:avLst/>
          </a:prstGeom>
          <a:noFill/>
          <a:ln w="9525">
            <a:noFill/>
            <a:miter lim="800000"/>
            <a:headEnd/>
            <a:tailEnd/>
          </a:ln>
        </p:spPr>
      </p:pic>
      <p:pic>
        <p:nvPicPr>
          <p:cNvPr id="726020" name="Picture 4"/>
          <p:cNvPicPr>
            <a:picLocks noChangeAspect="1" noChangeArrowheads="1"/>
          </p:cNvPicPr>
          <p:nvPr/>
        </p:nvPicPr>
        <p:blipFill>
          <a:blip r:embed="rId5"/>
          <a:srcRect/>
          <a:stretch>
            <a:fillRect/>
          </a:stretch>
        </p:blipFill>
        <p:spPr bwMode="auto">
          <a:xfrm>
            <a:off x="395536" y="2492896"/>
            <a:ext cx="4684762" cy="2195472"/>
          </a:xfrm>
          <a:prstGeom prst="rect">
            <a:avLst/>
          </a:prstGeom>
          <a:noFill/>
          <a:ln w="9525">
            <a:noFill/>
            <a:miter lim="800000"/>
            <a:headEnd/>
            <a:tailEnd/>
          </a:ln>
        </p:spPr>
      </p:pic>
      <p:sp>
        <p:nvSpPr>
          <p:cNvPr id="8"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9" name="Rectangle 7"/>
          <p:cNvSpPr txBox="1">
            <a:spLocks noChangeArrowheads="1"/>
          </p:cNvSpPr>
          <p:nvPr/>
        </p:nvSpPr>
        <p:spPr>
          <a:xfrm>
            <a:off x="35496" y="101600"/>
            <a:ext cx="8424936" cy="303064"/>
          </a:xfrm>
          <a:prstGeom prst="rect">
            <a:avLst/>
          </a:prstGeom>
        </p:spPr>
        <p:txBody>
          <a:bodyPr vert="horz" rIns="152400"/>
          <a:lstStyle/>
          <a:p>
            <a:pPr marL="74613" lvl="0">
              <a:defRPr/>
            </a:pPr>
            <a:r>
              <a:rPr lang="en-US" sz="2200" kern="0" dirty="0" smtClean="0">
                <a:solidFill>
                  <a:srgbClr val="FFFFFF"/>
                </a:solidFill>
                <a:latin typeface="Calibri Bold" charset="0"/>
                <a:ea typeface="+mj-ea"/>
                <a:cs typeface="+mj-cs"/>
                <a:sym typeface="Calibri Bold" charset="0"/>
              </a:rPr>
              <a:t>Modeling techniques for surface breaking cracks</a:t>
            </a:r>
          </a:p>
        </p:txBody>
      </p:sp>
      <p:sp>
        <p:nvSpPr>
          <p:cNvPr id="10" name="下箭头 9"/>
          <p:cNvSpPr/>
          <p:nvPr/>
        </p:nvSpPr>
        <p:spPr bwMode="auto">
          <a:xfrm>
            <a:off x="5508104" y="2636912"/>
            <a:ext cx="432048" cy="1728192"/>
          </a:xfrm>
          <a:prstGeom prst="downArrow">
            <a:avLst/>
          </a:prstGeom>
          <a:solidFill>
            <a:srgbClr val="FFFFFF">
              <a:alpha val="0"/>
            </a:srgbClr>
          </a:solidFill>
          <a:ln w="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1" name="AutoShape 10"/>
          <p:cNvSpPr>
            <a:spLocks/>
          </p:cNvSpPr>
          <p:nvPr/>
        </p:nvSpPr>
        <p:spPr bwMode="auto">
          <a:xfrm>
            <a:off x="6192688" y="1340768"/>
            <a:ext cx="2987824" cy="720080"/>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400" b="1" dirty="0" smtClean="0">
                <a:solidFill>
                  <a:srgbClr val="343434"/>
                </a:solidFill>
                <a:latin typeface="Calibri" pitchFamily="34" charset="0"/>
                <a:ea typeface="MS PGothic" pitchFamily="34" charset="-128"/>
                <a:sym typeface="Calibri Bold" pitchFamily="-84" charset="0"/>
              </a:rPr>
              <a:t>Surface discontinuity is introduced</a:t>
            </a:r>
            <a:endParaRPr lang="en-US" altLang="zh-CN" sz="2400" dirty="0" smtClean="0">
              <a:solidFill>
                <a:srgbClr val="343434"/>
              </a:solidFill>
              <a:latin typeface="Calibri" pitchFamily="34" charset="0"/>
              <a:ea typeface="MS PGothic" pitchFamily="34" charset="-128"/>
              <a:sym typeface="Calibri Bold" pitchFamily="-84" charset="0"/>
            </a:endParaRPr>
          </a:p>
        </p:txBody>
      </p:sp>
      <p:sp>
        <p:nvSpPr>
          <p:cNvPr id="12" name="AutoShape 10"/>
          <p:cNvSpPr>
            <a:spLocks/>
          </p:cNvSpPr>
          <p:nvPr/>
        </p:nvSpPr>
        <p:spPr bwMode="auto">
          <a:xfrm>
            <a:off x="251520" y="4581128"/>
            <a:ext cx="4104456" cy="720080"/>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400" b="1" dirty="0" smtClean="0">
                <a:solidFill>
                  <a:srgbClr val="343434"/>
                </a:solidFill>
                <a:latin typeface="Calibri" pitchFamily="34" charset="0"/>
                <a:ea typeface="MS PGothic" pitchFamily="34" charset="-128"/>
                <a:sym typeface="Calibri Bold" pitchFamily="-84" charset="0"/>
              </a:rPr>
              <a:t>Crack   </a:t>
            </a:r>
            <a:r>
              <a:rPr lang="en-US" altLang="zh-CN" sz="2400" b="1" dirty="0" smtClean="0">
                <a:solidFill>
                  <a:srgbClr val="343434"/>
                </a:solidFill>
                <a:latin typeface="Calibri" pitchFamily="34" charset="0"/>
                <a:ea typeface="MS PGothic" pitchFamily="34" charset="-128"/>
                <a:sym typeface="Wingdings" pitchFamily="2" charset="2"/>
              </a:rPr>
              <a:t>   trimming curve</a:t>
            </a:r>
            <a:endParaRPr lang="en-US" altLang="zh-CN" sz="2400" b="1" dirty="0" smtClean="0">
              <a:solidFill>
                <a:srgbClr val="343434"/>
              </a:solidFill>
              <a:latin typeface="Calibri" pitchFamily="34" charset="0"/>
              <a:ea typeface="MS PGothic" pitchFamily="34" charset="-128"/>
              <a:sym typeface="Calibri Bold" pitchFamily="-84" charset="0"/>
            </a:endParaRPr>
          </a:p>
        </p:txBody>
      </p:sp>
      <p:sp>
        <p:nvSpPr>
          <p:cNvPr id="13" name="AutoShape 10"/>
          <p:cNvSpPr>
            <a:spLocks/>
          </p:cNvSpPr>
          <p:nvPr/>
        </p:nvSpPr>
        <p:spPr bwMode="auto">
          <a:xfrm>
            <a:off x="6228184" y="3068960"/>
            <a:ext cx="2987824" cy="720080"/>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400" b="1" dirty="0" smtClean="0">
                <a:solidFill>
                  <a:srgbClr val="343434"/>
                </a:solidFill>
                <a:latin typeface="Calibri" pitchFamily="34" charset="0"/>
                <a:ea typeface="MS PGothic" pitchFamily="34" charset="-128"/>
                <a:sym typeface="Calibri Bold" pitchFamily="-84" charset="0"/>
              </a:rPr>
              <a:t>Trimmed NURBS technique</a:t>
            </a:r>
          </a:p>
        </p:txBody>
      </p:sp>
      <p:sp>
        <p:nvSpPr>
          <p:cNvPr id="14" name="AutoShape 10"/>
          <p:cNvSpPr>
            <a:spLocks/>
          </p:cNvSpPr>
          <p:nvPr/>
        </p:nvSpPr>
        <p:spPr bwMode="auto">
          <a:xfrm>
            <a:off x="323528" y="5013176"/>
            <a:ext cx="3456384" cy="720080"/>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400" b="1" dirty="0" smtClean="0">
                <a:solidFill>
                  <a:srgbClr val="343434"/>
                </a:solidFill>
                <a:latin typeface="Calibri" pitchFamily="34" charset="0"/>
                <a:ea typeface="MS PGothic" pitchFamily="34" charset="-128"/>
                <a:sym typeface="Calibri Bold" pitchFamily="-84" charset="0"/>
              </a:rPr>
              <a:t>Phantom node method</a:t>
            </a:r>
          </a:p>
        </p:txBody>
      </p:sp>
      <p:sp>
        <p:nvSpPr>
          <p:cNvPr id="15" name="AutoShape 10"/>
          <p:cNvSpPr>
            <a:spLocks/>
          </p:cNvSpPr>
          <p:nvPr/>
        </p:nvSpPr>
        <p:spPr bwMode="auto">
          <a:xfrm>
            <a:off x="9144000" y="260648"/>
            <a:ext cx="3600400" cy="1728192"/>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For surface breaking cracks, discontinuity is introduced along the body boundary. Crack initiation and propagation is difficult due to highly smoothness in basis functions </a:t>
            </a:r>
            <a:endParaRPr lang="en-US" altLang="zh-CN" sz="2000" dirty="0">
              <a:solidFill>
                <a:schemeClr val="tx1"/>
              </a:solidFill>
              <a:latin typeface="Calibri" pitchFamily="34" charset="0"/>
              <a:ea typeface="MS PGothic" pitchFamily="34" charset="-128"/>
              <a:sym typeface="Calibri" pitchFamily="34" charset="0"/>
            </a:endParaRPr>
          </a:p>
        </p:txBody>
      </p:sp>
      <p:sp>
        <p:nvSpPr>
          <p:cNvPr id="16" name="AutoShape 10"/>
          <p:cNvSpPr>
            <a:spLocks/>
          </p:cNvSpPr>
          <p:nvPr/>
        </p:nvSpPr>
        <p:spPr bwMode="auto">
          <a:xfrm>
            <a:off x="9144000" y="2636912"/>
            <a:ext cx="3600400" cy="1728192"/>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Crack can be considered as trimming curve. Then the problem is converted into trimmed NURBS modeling</a:t>
            </a:r>
            <a:endParaRPr lang="en-US" altLang="zh-CN" sz="2000" dirty="0">
              <a:solidFill>
                <a:schemeClr val="tx1"/>
              </a:solidFill>
              <a:latin typeface="Calibri" pitchFamily="34" charset="0"/>
              <a:ea typeface="MS PGothic" pitchFamily="34" charset="-128"/>
              <a:sym typeface="Calibri" pitchFamily="34" charset="0"/>
            </a:endParaRPr>
          </a:p>
        </p:txBody>
      </p:sp>
      <p:sp>
        <p:nvSpPr>
          <p:cNvPr id="17" name="AutoShape 10"/>
          <p:cNvSpPr>
            <a:spLocks/>
          </p:cNvSpPr>
          <p:nvPr/>
        </p:nvSpPr>
        <p:spPr bwMode="auto">
          <a:xfrm>
            <a:off x="9324528" y="4725144"/>
            <a:ext cx="3600400" cy="1728192"/>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Phantom node method is used to  approximate the discontinuous displacement field</a:t>
            </a:r>
            <a:endParaRPr lang="en-US" altLang="zh-CN" sz="2000" dirty="0">
              <a:solidFill>
                <a:schemeClr val="tx1"/>
              </a:solidFill>
              <a:latin typeface="Calibri" pitchFamily="34" charset="0"/>
              <a:ea typeface="MS PGothic" pitchFamily="34" charset="-128"/>
              <a:sym typeface="Calibri" pitchFamily="34" charset="0"/>
            </a:endParaRPr>
          </a:p>
        </p:txBody>
      </p:sp>
      <p:pic>
        <p:nvPicPr>
          <p:cNvPr id="726021" name="Picture 5"/>
          <p:cNvPicPr>
            <a:picLocks noChangeAspect="1" noChangeArrowheads="1"/>
          </p:cNvPicPr>
          <p:nvPr/>
        </p:nvPicPr>
        <p:blipFill>
          <a:blip r:embed="rId6"/>
          <a:srcRect/>
          <a:stretch>
            <a:fillRect/>
          </a:stretch>
        </p:blipFill>
        <p:spPr bwMode="auto">
          <a:xfrm>
            <a:off x="870298" y="5589240"/>
            <a:ext cx="2261542" cy="1116724"/>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E9EF9C44-D08C-44F4-B3D6-71F8F872B42B}" type="slidenum">
              <a:rPr lang="en-US" altLang="zh-CN" smtClean="0"/>
              <a:pPr/>
              <a:t>29</a:t>
            </a:fld>
            <a:endParaRPr lang="en-US" altLang="zh-CN"/>
          </a:p>
        </p:txBody>
      </p:sp>
      <p:pic>
        <p:nvPicPr>
          <p:cNvPr id="5" name="Picture 4"/>
          <p:cNvPicPr>
            <a:picLocks noChangeAspect="1" noChangeArrowheads="1"/>
          </p:cNvPicPr>
          <p:nvPr/>
        </p:nvPicPr>
        <p:blipFill>
          <a:blip r:embed="rId2"/>
          <a:srcRect/>
          <a:stretch>
            <a:fillRect/>
          </a:stretch>
        </p:blipFill>
        <p:spPr bwMode="auto">
          <a:xfrm>
            <a:off x="4355976" y="763910"/>
            <a:ext cx="4533900" cy="2305050"/>
          </a:xfrm>
          <a:prstGeom prst="rect">
            <a:avLst/>
          </a:prstGeom>
          <a:noFill/>
          <a:ln w="9525">
            <a:noFill/>
            <a:miter lim="800000"/>
            <a:headEnd/>
            <a:tailEnd/>
          </a:ln>
        </p:spPr>
      </p:pic>
      <p:pic>
        <p:nvPicPr>
          <p:cNvPr id="724994" name="Picture 2"/>
          <p:cNvPicPr>
            <a:picLocks noChangeAspect="1" noChangeArrowheads="1"/>
          </p:cNvPicPr>
          <p:nvPr/>
        </p:nvPicPr>
        <p:blipFill>
          <a:blip r:embed="rId3"/>
          <a:srcRect/>
          <a:stretch>
            <a:fillRect/>
          </a:stretch>
        </p:blipFill>
        <p:spPr bwMode="auto">
          <a:xfrm>
            <a:off x="4543425" y="3145110"/>
            <a:ext cx="4600575" cy="3524250"/>
          </a:xfrm>
          <a:prstGeom prst="rect">
            <a:avLst/>
          </a:prstGeom>
          <a:noFill/>
          <a:ln w="9525">
            <a:noFill/>
            <a:miter lim="800000"/>
            <a:headEnd/>
            <a:tailEnd/>
          </a:ln>
        </p:spPr>
      </p:pic>
      <p:pic>
        <p:nvPicPr>
          <p:cNvPr id="724995" name="Picture 3"/>
          <p:cNvPicPr>
            <a:picLocks noChangeAspect="1" noChangeArrowheads="1"/>
          </p:cNvPicPr>
          <p:nvPr/>
        </p:nvPicPr>
        <p:blipFill>
          <a:blip r:embed="rId4"/>
          <a:srcRect/>
          <a:stretch>
            <a:fillRect/>
          </a:stretch>
        </p:blipFill>
        <p:spPr bwMode="auto">
          <a:xfrm>
            <a:off x="5796136" y="6527626"/>
            <a:ext cx="2247900" cy="285750"/>
          </a:xfrm>
          <a:prstGeom prst="rect">
            <a:avLst/>
          </a:prstGeom>
          <a:noFill/>
          <a:ln w="9525">
            <a:noFill/>
            <a:miter lim="800000"/>
            <a:headEnd/>
            <a:tailEnd/>
          </a:ln>
        </p:spPr>
      </p:pic>
      <p:pic>
        <p:nvPicPr>
          <p:cNvPr id="724996" name="Picture 4"/>
          <p:cNvPicPr>
            <a:picLocks noChangeAspect="1" noChangeArrowheads="1"/>
          </p:cNvPicPr>
          <p:nvPr/>
        </p:nvPicPr>
        <p:blipFill>
          <a:blip r:embed="rId5"/>
          <a:srcRect/>
          <a:stretch>
            <a:fillRect/>
          </a:stretch>
        </p:blipFill>
        <p:spPr bwMode="auto">
          <a:xfrm>
            <a:off x="201815" y="1858590"/>
            <a:ext cx="4311246" cy="3370610"/>
          </a:xfrm>
          <a:prstGeom prst="rect">
            <a:avLst/>
          </a:prstGeom>
          <a:noFill/>
          <a:ln w="9525">
            <a:noFill/>
            <a:miter lim="800000"/>
            <a:headEnd/>
            <a:tailEnd/>
          </a:ln>
        </p:spPr>
      </p:pic>
      <p:sp>
        <p:nvSpPr>
          <p:cNvPr id="10"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11" name="Rectangle 7"/>
          <p:cNvSpPr txBox="1">
            <a:spLocks noChangeArrowheads="1"/>
          </p:cNvSpPr>
          <p:nvPr/>
        </p:nvSpPr>
        <p:spPr>
          <a:xfrm>
            <a:off x="35496" y="101600"/>
            <a:ext cx="9108504" cy="375072"/>
          </a:xfrm>
          <a:prstGeom prst="rect">
            <a:avLst/>
          </a:prstGeom>
        </p:spPr>
        <p:txBody>
          <a:bodyPr vert="horz" rIns="152400"/>
          <a:lstStyle/>
          <a:p>
            <a:pPr marL="74613" lvl="0">
              <a:defRPr/>
            </a:pPr>
            <a:r>
              <a:rPr lang="en-US" sz="2200" kern="0" dirty="0" smtClean="0">
                <a:solidFill>
                  <a:srgbClr val="FFFFFF"/>
                </a:solidFill>
                <a:latin typeface="Calibri Bold" charset="0"/>
                <a:ea typeface="+mj-ea"/>
                <a:cs typeface="+mj-cs"/>
                <a:sym typeface="Calibri Bold" charset="0"/>
              </a:rPr>
              <a:t>Example of surface breaking cracks: edge crack under uniform tension</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5" name="Rectangle 7"/>
          <p:cNvSpPr txBox="1">
            <a:spLocks noChangeArrowheads="1"/>
          </p:cNvSpPr>
          <p:nvPr/>
        </p:nvSpPr>
        <p:spPr>
          <a:xfrm>
            <a:off x="25401"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lang="en-US" sz="2200" kern="0" dirty="0" smtClean="0">
                <a:solidFill>
                  <a:srgbClr val="FFFFFF"/>
                </a:solidFill>
                <a:latin typeface="Calibri Bold" charset="0"/>
                <a:ea typeface="+mj-ea"/>
                <a:cs typeface="+mj-cs"/>
                <a:sym typeface="Calibri Bold" charset="0"/>
              </a:rPr>
              <a:t>Weighted residual method, collocation</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graphicFrame>
        <p:nvGraphicFramePr>
          <p:cNvPr id="7" name="对象 6"/>
          <p:cNvGraphicFramePr>
            <a:graphicFrameLocks noChangeAspect="1"/>
          </p:cNvGraphicFramePr>
          <p:nvPr/>
        </p:nvGraphicFramePr>
        <p:xfrm>
          <a:off x="2267744" y="1484784"/>
          <a:ext cx="1439862" cy="227012"/>
        </p:xfrm>
        <a:graphic>
          <a:graphicData uri="http://schemas.openxmlformats.org/presentationml/2006/ole">
            <mc:AlternateContent xmlns:mc="http://schemas.openxmlformats.org/markup-compatibility/2006">
              <mc:Choice xmlns:v="urn:schemas-microsoft-com:vml" Requires="v">
                <p:oleObj spid="_x0000_s712734" name="Formula" r:id="rId3" imgW="970560" imgH="153720" progId="Equation.Ribbit">
                  <p:embed/>
                </p:oleObj>
              </mc:Choice>
              <mc:Fallback>
                <p:oleObj name="Formula" r:id="rId3" imgW="970560" imgH="153720" progId="Equation.Ribbit">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484784"/>
                        <a:ext cx="1439862" cy="227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000125" y="1772816"/>
          <a:ext cx="2693988" cy="271463"/>
        </p:xfrm>
        <a:graphic>
          <a:graphicData uri="http://schemas.openxmlformats.org/presentationml/2006/ole">
            <mc:AlternateContent xmlns:mc="http://schemas.openxmlformats.org/markup-compatibility/2006">
              <mc:Choice xmlns:v="urn:schemas-microsoft-com:vml" Requires="v">
                <p:oleObj spid="_x0000_s712735" name="Formula" r:id="rId5" imgW="1815120" imgH="182880" progId="Equation.Ribbit">
                  <p:embed/>
                </p:oleObj>
              </mc:Choice>
              <mc:Fallback>
                <p:oleObj name="Formula" r:id="rId5" imgW="1815120" imgH="182880" progId="Equation.Ribbit">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1772816"/>
                        <a:ext cx="2693988"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0"/>
          <p:cNvSpPr txBox="1">
            <a:spLocks/>
          </p:cNvSpPr>
          <p:nvPr/>
        </p:nvSpPr>
        <p:spPr bwMode="auto">
          <a:xfrm>
            <a:off x="395536" y="548680"/>
            <a:ext cx="8280920" cy="576064"/>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400" kern="0" dirty="0" smtClean="0">
                <a:solidFill>
                  <a:srgbClr val="343434"/>
                </a:solidFill>
                <a:latin typeface="Calibri" pitchFamily="34" charset="0"/>
                <a:ea typeface="MS PGothic" pitchFamily="34" charset="-128"/>
                <a:sym typeface="Calibri Bold" pitchFamily="-84" charset="0"/>
              </a:rPr>
              <a:t>Linear elasticity problem: </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pic>
        <p:nvPicPr>
          <p:cNvPr id="2053" name="Picture 5"/>
          <p:cNvPicPr>
            <a:picLocks noChangeAspect="1" noChangeArrowheads="1"/>
          </p:cNvPicPr>
          <p:nvPr/>
        </p:nvPicPr>
        <p:blipFill>
          <a:blip r:embed="rId7" cstate="print"/>
          <a:srcRect/>
          <a:stretch>
            <a:fillRect/>
          </a:stretch>
        </p:blipFill>
        <p:spPr bwMode="auto">
          <a:xfrm>
            <a:off x="4932040" y="836712"/>
            <a:ext cx="3312368" cy="2787236"/>
          </a:xfrm>
          <a:prstGeom prst="rect">
            <a:avLst/>
          </a:prstGeom>
          <a:noFill/>
          <a:ln w="9525">
            <a:noFill/>
            <a:miter lim="800000"/>
            <a:headEnd/>
            <a:tailEnd/>
          </a:ln>
        </p:spPr>
      </p:pic>
      <p:graphicFrame>
        <p:nvGraphicFramePr>
          <p:cNvPr id="12" name="对象 11"/>
          <p:cNvGraphicFramePr>
            <a:graphicFrameLocks noChangeAspect="1"/>
          </p:cNvGraphicFramePr>
          <p:nvPr/>
        </p:nvGraphicFramePr>
        <p:xfrm>
          <a:off x="971600" y="2420888"/>
          <a:ext cx="2113660" cy="651454"/>
        </p:xfrm>
        <a:graphic>
          <a:graphicData uri="http://schemas.openxmlformats.org/presentationml/2006/ole">
            <mc:AlternateContent xmlns:mc="http://schemas.openxmlformats.org/markup-compatibility/2006">
              <mc:Choice xmlns:v="urn:schemas-microsoft-com:vml" Requires="v">
                <p:oleObj spid="_x0000_s712736" name="Formula" r:id="rId8" imgW="1426320" imgH="438480" progId="Equation.Ribbit">
                  <p:embed/>
                </p:oleObj>
              </mc:Choice>
              <mc:Fallback>
                <p:oleObj name="Formula" r:id="rId8" imgW="1426320" imgH="438480" progId="Equation.Ribbit">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600" y="2420888"/>
                        <a:ext cx="2113660" cy="651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组合 15"/>
          <p:cNvGrpSpPr/>
          <p:nvPr/>
        </p:nvGrpSpPr>
        <p:grpSpPr>
          <a:xfrm>
            <a:off x="323528" y="1988840"/>
            <a:ext cx="8280920" cy="576064"/>
            <a:chOff x="323528" y="2564904"/>
            <a:chExt cx="8280920" cy="576064"/>
          </a:xfrm>
        </p:grpSpPr>
        <p:sp>
          <p:nvSpPr>
            <p:cNvPr id="14" name="AutoShape 10"/>
            <p:cNvSpPr txBox="1">
              <a:spLocks/>
            </p:cNvSpPr>
            <p:nvPr/>
          </p:nvSpPr>
          <p:spPr bwMode="auto">
            <a:xfrm>
              <a:off x="323528" y="2564904"/>
              <a:ext cx="8280920" cy="576064"/>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400" kern="0" dirty="0" smtClean="0">
                  <a:solidFill>
                    <a:srgbClr val="343434"/>
                  </a:solidFill>
                  <a:latin typeface="Calibri" pitchFamily="34" charset="0"/>
                  <a:ea typeface="MS PGothic" pitchFamily="34" charset="-128"/>
                  <a:sym typeface="Calibri Bold" pitchFamily="-84" charset="0"/>
                </a:rPr>
                <a:t>Approximation of     : </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graphicFrame>
          <p:nvGraphicFramePr>
            <p:cNvPr id="15" name="对象 14"/>
            <p:cNvGraphicFramePr>
              <a:graphicFrameLocks noChangeAspect="1"/>
            </p:cNvGraphicFramePr>
            <p:nvPr/>
          </p:nvGraphicFramePr>
          <p:xfrm>
            <a:off x="2627784" y="2780928"/>
            <a:ext cx="195263" cy="239713"/>
          </p:xfrm>
          <a:graphic>
            <a:graphicData uri="http://schemas.openxmlformats.org/presentationml/2006/ole">
              <mc:AlternateContent xmlns:mc="http://schemas.openxmlformats.org/markup-compatibility/2006">
                <mc:Choice xmlns:v="urn:schemas-microsoft-com:vml" Requires="v">
                  <p:oleObj spid="_x0000_s712737" name="Formula" r:id="rId10" imgW="97920" imgH="120960" progId="Equation.Ribbit">
                    <p:embed/>
                  </p:oleObj>
                </mc:Choice>
                <mc:Fallback>
                  <p:oleObj name="Formula" r:id="rId10" imgW="97920" imgH="120960" progId="Equation.Ribbit">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7784" y="2780928"/>
                          <a:ext cx="195263"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 name="AutoShape 10"/>
          <p:cNvSpPr txBox="1">
            <a:spLocks/>
          </p:cNvSpPr>
          <p:nvPr/>
        </p:nvSpPr>
        <p:spPr bwMode="auto">
          <a:xfrm>
            <a:off x="323528" y="2996952"/>
            <a:ext cx="8280920" cy="576064"/>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400" kern="0" dirty="0" smtClean="0">
                <a:solidFill>
                  <a:srgbClr val="343434"/>
                </a:solidFill>
                <a:latin typeface="Calibri" pitchFamily="34" charset="0"/>
                <a:ea typeface="MS PGothic" pitchFamily="34" charset="-128"/>
                <a:sym typeface="Calibri Bold" pitchFamily="-84" charset="0"/>
              </a:rPr>
              <a:t>Weighted residual form:</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graphicFrame>
        <p:nvGraphicFramePr>
          <p:cNvPr id="18" name="对象 17"/>
          <p:cNvGraphicFramePr>
            <a:graphicFrameLocks noChangeAspect="1"/>
          </p:cNvGraphicFramePr>
          <p:nvPr/>
        </p:nvGraphicFramePr>
        <p:xfrm>
          <a:off x="1063625" y="3500438"/>
          <a:ext cx="4679950" cy="573087"/>
        </p:xfrm>
        <a:graphic>
          <a:graphicData uri="http://schemas.openxmlformats.org/presentationml/2006/ole">
            <mc:AlternateContent xmlns:mc="http://schemas.openxmlformats.org/markup-compatibility/2006">
              <mc:Choice xmlns:v="urn:schemas-microsoft-com:vml" Requires="v">
                <p:oleObj spid="_x0000_s712738" name="Formula" r:id="rId12" imgW="3152160" imgH="386280" progId="Equation.Ribbit">
                  <p:embed/>
                </p:oleObj>
              </mc:Choice>
              <mc:Fallback>
                <p:oleObj name="Formula" r:id="rId12" imgW="3152160" imgH="386280" progId="Equation.Ribbit">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3625" y="3500438"/>
                        <a:ext cx="4679950"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AutoShape 10"/>
          <p:cNvSpPr txBox="1">
            <a:spLocks/>
          </p:cNvSpPr>
          <p:nvPr/>
        </p:nvSpPr>
        <p:spPr bwMode="auto">
          <a:xfrm>
            <a:off x="323528" y="4149080"/>
            <a:ext cx="8280920" cy="576064"/>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400" kern="0" dirty="0" smtClean="0">
                <a:solidFill>
                  <a:srgbClr val="343434"/>
                </a:solidFill>
                <a:latin typeface="Calibri" pitchFamily="34" charset="0"/>
                <a:ea typeface="MS PGothic" pitchFamily="34" charset="-128"/>
                <a:sym typeface="Calibri Bold" pitchFamily="-84" charset="0"/>
              </a:rPr>
              <a:t>Collocation method:</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graphicFrame>
        <p:nvGraphicFramePr>
          <p:cNvPr id="2058" name="Object 10"/>
          <p:cNvGraphicFramePr>
            <a:graphicFrameLocks noChangeAspect="1"/>
          </p:cNvGraphicFramePr>
          <p:nvPr/>
        </p:nvGraphicFramePr>
        <p:xfrm>
          <a:off x="3067868" y="4077072"/>
          <a:ext cx="2008188" cy="747713"/>
        </p:xfrm>
        <a:graphic>
          <a:graphicData uri="http://schemas.openxmlformats.org/presentationml/2006/ole">
            <mc:AlternateContent xmlns:mc="http://schemas.openxmlformats.org/markup-compatibility/2006">
              <mc:Choice xmlns:v="urn:schemas-microsoft-com:vml" Requires="v">
                <p:oleObj spid="_x0000_s712739" name="Formula" r:id="rId14" imgW="1336320" imgH="463680" progId="Equation.Ribbit">
                  <p:embed/>
                </p:oleObj>
              </mc:Choice>
              <mc:Fallback>
                <p:oleObj name="Formula" r:id="rId14" imgW="1336320" imgH="463680" progId="Equation.Ribbit">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67868" y="4077072"/>
                        <a:ext cx="2008188"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AutoShape 10"/>
          <p:cNvSpPr txBox="1">
            <a:spLocks/>
          </p:cNvSpPr>
          <p:nvPr/>
        </p:nvSpPr>
        <p:spPr bwMode="auto">
          <a:xfrm>
            <a:off x="1043608" y="4725144"/>
            <a:ext cx="6912768" cy="576064"/>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400" kern="0" dirty="0">
                <a:solidFill>
                  <a:srgbClr val="343434"/>
                </a:solidFill>
                <a:latin typeface="Calibri" pitchFamily="34" charset="0"/>
                <a:ea typeface="MS PGothic" pitchFamily="34" charset="-128"/>
                <a:sym typeface="Calibri Bold" pitchFamily="-84" charset="0"/>
              </a:rPr>
              <a:t>w</a:t>
            </a:r>
            <a:r>
              <a:rPr lang="en-US" altLang="zh-CN" sz="2400" kern="0" dirty="0" smtClean="0">
                <a:solidFill>
                  <a:srgbClr val="343434"/>
                </a:solidFill>
                <a:latin typeface="Calibri" pitchFamily="34" charset="0"/>
                <a:ea typeface="MS PGothic" pitchFamily="34" charset="-128"/>
                <a:sym typeface="Calibri Bold" pitchFamily="-84" charset="0"/>
              </a:rPr>
              <a:t>ith shifting property:  </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graphicFrame>
        <p:nvGraphicFramePr>
          <p:cNvPr id="24" name="对象 23"/>
          <p:cNvGraphicFramePr>
            <a:graphicFrameLocks noChangeAspect="1"/>
          </p:cNvGraphicFramePr>
          <p:nvPr/>
        </p:nvGraphicFramePr>
        <p:xfrm>
          <a:off x="4067944" y="4750802"/>
          <a:ext cx="2224216" cy="550406"/>
        </p:xfrm>
        <a:graphic>
          <a:graphicData uri="http://schemas.openxmlformats.org/presentationml/2006/ole">
            <mc:AlternateContent xmlns:mc="http://schemas.openxmlformats.org/markup-compatibility/2006">
              <mc:Choice xmlns:v="urn:schemas-microsoft-com:vml" Requires="v">
                <p:oleObj spid="_x0000_s712740" name="Formula" r:id="rId16" imgW="1500120" imgH="372240" progId="Equation.Ribbit">
                  <p:embed/>
                </p:oleObj>
              </mc:Choice>
              <mc:Fallback>
                <p:oleObj name="Formula" r:id="rId16" imgW="1500120" imgH="372240" progId="Equation.Ribbit">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67944" y="4750802"/>
                        <a:ext cx="2224216" cy="550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AutoShape 10"/>
          <p:cNvSpPr txBox="1">
            <a:spLocks/>
          </p:cNvSpPr>
          <p:nvPr/>
        </p:nvSpPr>
        <p:spPr bwMode="auto">
          <a:xfrm>
            <a:off x="323528" y="5301208"/>
            <a:ext cx="8280920" cy="576064"/>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400" kern="0" dirty="0" err="1" smtClean="0">
                <a:solidFill>
                  <a:srgbClr val="343434"/>
                </a:solidFill>
                <a:latin typeface="Calibri" pitchFamily="34" charset="0"/>
                <a:ea typeface="MS PGothic" pitchFamily="34" charset="-128"/>
                <a:sym typeface="Calibri Bold" pitchFamily="-84" charset="0"/>
              </a:rPr>
              <a:t>Galerkin</a:t>
            </a:r>
            <a:r>
              <a:rPr lang="en-US" altLang="zh-CN" sz="2400" kern="0" dirty="0" smtClean="0">
                <a:solidFill>
                  <a:srgbClr val="343434"/>
                </a:solidFill>
                <a:latin typeface="Calibri" pitchFamily="34" charset="0"/>
                <a:ea typeface="MS PGothic" pitchFamily="34" charset="-128"/>
                <a:sym typeface="Calibri Bold" pitchFamily="-84" charset="0"/>
              </a:rPr>
              <a:t> method (</a:t>
            </a:r>
            <a:r>
              <a:rPr lang="en-US" altLang="zh-CN" sz="2400" kern="0" dirty="0" err="1" smtClean="0">
                <a:solidFill>
                  <a:srgbClr val="343434"/>
                </a:solidFill>
                <a:latin typeface="Calibri" pitchFamily="34" charset="0"/>
                <a:ea typeface="MS PGothic" pitchFamily="34" charset="-128"/>
                <a:sym typeface="Calibri Bold" pitchFamily="-84" charset="0"/>
              </a:rPr>
              <a:t>variational</a:t>
            </a:r>
            <a:r>
              <a:rPr lang="en-US" altLang="zh-CN" sz="2400" kern="0" dirty="0" smtClean="0">
                <a:solidFill>
                  <a:srgbClr val="343434"/>
                </a:solidFill>
                <a:latin typeface="Calibri" pitchFamily="34" charset="0"/>
                <a:ea typeface="MS PGothic" pitchFamily="34" charset="-128"/>
                <a:sym typeface="Calibri Bold" pitchFamily="-84" charset="0"/>
              </a:rPr>
              <a:t> principle):</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graphicFrame>
        <p:nvGraphicFramePr>
          <p:cNvPr id="712716" name="Object 12"/>
          <p:cNvGraphicFramePr>
            <a:graphicFrameLocks noChangeAspect="1"/>
          </p:cNvGraphicFramePr>
          <p:nvPr/>
        </p:nvGraphicFramePr>
        <p:xfrm>
          <a:off x="611560" y="1124744"/>
          <a:ext cx="3667125" cy="307975"/>
        </p:xfrm>
        <a:graphic>
          <a:graphicData uri="http://schemas.openxmlformats.org/presentationml/2006/ole">
            <mc:AlternateContent xmlns:mc="http://schemas.openxmlformats.org/markup-compatibility/2006">
              <mc:Choice xmlns:v="urn:schemas-microsoft-com:vml" Requires="v">
                <p:oleObj spid="_x0000_s712741" name="Formula" r:id="rId18" imgW="2094480" imgH="176760" progId="Equation.Ribbit">
                  <p:embed/>
                </p:oleObj>
              </mc:Choice>
              <mc:Fallback>
                <p:oleObj name="Formula" r:id="rId18" imgW="2094480" imgH="176760" progId="Equation.Ribbit">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1560" y="1124744"/>
                        <a:ext cx="3667125"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2720" name="Object 16"/>
          <p:cNvGraphicFramePr>
            <a:graphicFrameLocks noChangeAspect="1"/>
          </p:cNvGraphicFramePr>
          <p:nvPr/>
        </p:nvGraphicFramePr>
        <p:xfrm>
          <a:off x="5292080" y="5273575"/>
          <a:ext cx="1885950" cy="747713"/>
        </p:xfrm>
        <a:graphic>
          <a:graphicData uri="http://schemas.openxmlformats.org/presentationml/2006/ole">
            <mc:AlternateContent xmlns:mc="http://schemas.openxmlformats.org/markup-compatibility/2006">
              <mc:Choice xmlns:v="urn:schemas-microsoft-com:vml" Requires="v">
                <p:oleObj spid="_x0000_s712742" name="Formula" r:id="rId20" imgW="1254960" imgH="463680" progId="Equation.Ribbit">
                  <p:embed/>
                </p:oleObj>
              </mc:Choice>
              <mc:Fallback>
                <p:oleObj name="Formula" r:id="rId20" imgW="1254960" imgH="463680" progId="Equation.Ribbit">
                  <p:embed/>
                  <p:pic>
                    <p:nvPicPr>
                      <p:cNvPr id="0" name="Picture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92080" y="5273575"/>
                        <a:ext cx="1885950"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2722" name="Object 18"/>
          <p:cNvGraphicFramePr>
            <a:graphicFrameLocks noChangeAspect="1"/>
          </p:cNvGraphicFramePr>
          <p:nvPr/>
        </p:nvGraphicFramePr>
        <p:xfrm>
          <a:off x="1330325" y="5949950"/>
          <a:ext cx="4157663" cy="573088"/>
        </p:xfrm>
        <a:graphic>
          <a:graphicData uri="http://schemas.openxmlformats.org/presentationml/2006/ole">
            <mc:AlternateContent xmlns:mc="http://schemas.openxmlformats.org/markup-compatibility/2006">
              <mc:Choice xmlns:v="urn:schemas-microsoft-com:vml" Requires="v">
                <p:oleObj spid="_x0000_s712743" name="Formula" r:id="rId22" imgW="2801880" imgH="386280" progId="Equation.Ribbit">
                  <p:embed/>
                </p:oleObj>
              </mc:Choice>
              <mc:Fallback>
                <p:oleObj name="Formula" r:id="rId22" imgW="2801880" imgH="386280" progId="Equation.Ribbit">
                  <p:embed/>
                  <p:pic>
                    <p:nvPicPr>
                      <p:cNvPr id="0" name="Picture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30325" y="5949950"/>
                        <a:ext cx="4157663" cy="57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30</a:t>
            </a:fld>
            <a:endParaRPr lang="en-US" altLang="zh-CN"/>
          </a:p>
        </p:txBody>
      </p:sp>
      <p:sp>
        <p:nvSpPr>
          <p:cNvPr id="6"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7" name="Rectangle 7"/>
          <p:cNvSpPr txBox="1">
            <a:spLocks noChangeArrowheads="1"/>
          </p:cNvSpPr>
          <p:nvPr/>
        </p:nvSpPr>
        <p:spPr>
          <a:xfrm>
            <a:off x="35496" y="101600"/>
            <a:ext cx="9108504" cy="375072"/>
          </a:xfrm>
          <a:prstGeom prst="rect">
            <a:avLst/>
          </a:prstGeom>
        </p:spPr>
        <p:txBody>
          <a:bodyPr vert="horz" rIns="152400"/>
          <a:lstStyle/>
          <a:p>
            <a:pPr marL="74613" lvl="0">
              <a:defRPr/>
            </a:pPr>
            <a:r>
              <a:rPr lang="en-US" sz="2200" kern="0" dirty="0" smtClean="0">
                <a:solidFill>
                  <a:srgbClr val="FFFFFF"/>
                </a:solidFill>
                <a:latin typeface="Calibri Bold" charset="0"/>
                <a:ea typeface="+mj-ea"/>
                <a:cs typeface="+mj-cs"/>
                <a:sym typeface="Calibri Bold" charset="0"/>
              </a:rPr>
              <a:t>References</a:t>
            </a:r>
          </a:p>
        </p:txBody>
      </p:sp>
      <p:sp>
        <p:nvSpPr>
          <p:cNvPr id="8" name="矩形 7"/>
          <p:cNvSpPr/>
          <p:nvPr/>
        </p:nvSpPr>
        <p:spPr>
          <a:xfrm>
            <a:off x="467544" y="1628800"/>
            <a:ext cx="7632848" cy="646331"/>
          </a:xfrm>
          <a:prstGeom prst="rect">
            <a:avLst/>
          </a:prstGeom>
        </p:spPr>
        <p:txBody>
          <a:bodyPr wrap="square">
            <a:spAutoFit/>
          </a:bodyPr>
          <a:lstStyle/>
          <a:p>
            <a:r>
              <a:rPr lang="en-US" altLang="zh-CN" dirty="0" err="1" smtClean="0"/>
              <a:t>Peng</a:t>
            </a:r>
            <a:r>
              <a:rPr lang="en-US" altLang="zh-CN" dirty="0" smtClean="0"/>
              <a:t>, X., </a:t>
            </a:r>
            <a:r>
              <a:rPr lang="en-US" altLang="zh-CN" dirty="0" err="1" smtClean="0"/>
              <a:t>Atroshchenko</a:t>
            </a:r>
            <a:r>
              <a:rPr lang="en-US" altLang="zh-CN" dirty="0" smtClean="0"/>
              <a:t>, E., </a:t>
            </a:r>
            <a:r>
              <a:rPr lang="en-US" altLang="zh-CN" dirty="0" err="1" smtClean="0"/>
              <a:t>Kerfriden</a:t>
            </a:r>
            <a:r>
              <a:rPr lang="en-US" altLang="zh-CN" dirty="0" smtClean="0"/>
              <a:t>, P., &amp; </a:t>
            </a:r>
            <a:r>
              <a:rPr lang="en-US" altLang="zh-CN" dirty="0" err="1" smtClean="0"/>
              <a:t>Bordas</a:t>
            </a:r>
            <a:r>
              <a:rPr lang="en-US" altLang="zh-CN" dirty="0" smtClean="0"/>
              <a:t>, S. P. A. (2017). </a:t>
            </a:r>
            <a:r>
              <a:rPr lang="en-US" altLang="zh-CN" dirty="0" err="1" smtClean="0"/>
              <a:t>Isogeometric</a:t>
            </a:r>
            <a:r>
              <a:rPr lang="en-US" altLang="zh-CN" dirty="0" smtClean="0"/>
              <a:t> boundary element methods for three dimensional static fracture and fatigue crack growth. </a:t>
            </a:r>
            <a:r>
              <a:rPr lang="en-US" altLang="zh-CN" i="1" dirty="0" smtClean="0"/>
              <a:t>Computer Methods in Applied Mechanics and Engineering</a:t>
            </a:r>
            <a:r>
              <a:rPr lang="en-US" altLang="zh-CN" dirty="0" smtClean="0"/>
              <a:t>, 316, 151–185.</a:t>
            </a:r>
            <a:endParaRPr lang="zh-CN" altLang="en-US" dirty="0"/>
          </a:p>
        </p:txBody>
      </p:sp>
      <p:sp>
        <p:nvSpPr>
          <p:cNvPr id="9" name="矩形 8"/>
          <p:cNvSpPr/>
          <p:nvPr/>
        </p:nvSpPr>
        <p:spPr>
          <a:xfrm>
            <a:off x="467544" y="908720"/>
            <a:ext cx="7632848" cy="646331"/>
          </a:xfrm>
          <a:prstGeom prst="rect">
            <a:avLst/>
          </a:prstGeom>
        </p:spPr>
        <p:txBody>
          <a:bodyPr wrap="square">
            <a:spAutoFit/>
          </a:bodyPr>
          <a:lstStyle/>
          <a:p>
            <a:r>
              <a:rPr lang="en-US" altLang="zh-CN" dirty="0" err="1" smtClean="0"/>
              <a:t>Peng</a:t>
            </a:r>
            <a:r>
              <a:rPr lang="en-US" altLang="zh-CN" dirty="0" smtClean="0"/>
              <a:t>, X., </a:t>
            </a:r>
            <a:r>
              <a:rPr lang="en-US" altLang="zh-CN" dirty="0" err="1" smtClean="0"/>
              <a:t>Atroshchenko</a:t>
            </a:r>
            <a:r>
              <a:rPr lang="en-US" altLang="zh-CN" dirty="0" smtClean="0"/>
              <a:t>, E., </a:t>
            </a:r>
            <a:r>
              <a:rPr lang="en-US" altLang="zh-CN" dirty="0" err="1" smtClean="0"/>
              <a:t>Kerfriden</a:t>
            </a:r>
            <a:r>
              <a:rPr lang="en-US" altLang="zh-CN" dirty="0" smtClean="0"/>
              <a:t>, P., &amp; </a:t>
            </a:r>
            <a:r>
              <a:rPr lang="en-US" altLang="zh-CN" dirty="0" err="1" smtClean="0"/>
              <a:t>Bordas</a:t>
            </a:r>
            <a:r>
              <a:rPr lang="en-US" altLang="zh-CN" dirty="0" smtClean="0"/>
              <a:t>, S. P. A. (2017). Linear elastic fracture simulation directly from CAD: 2D NURBS-based implementation and role of tip enrichment. </a:t>
            </a:r>
            <a:r>
              <a:rPr lang="en-US" altLang="zh-CN" i="1" dirty="0" smtClean="0"/>
              <a:t>International Journal of Fracture</a:t>
            </a:r>
            <a:r>
              <a:rPr lang="en-US" altLang="zh-CN" dirty="0" smtClean="0"/>
              <a:t>, 204(1), 55–78. </a:t>
            </a:r>
            <a:endParaRPr lang="zh-CN" altLang="zh-CN" dirty="0"/>
          </a:p>
        </p:txBody>
      </p:sp>
      <p:sp>
        <p:nvSpPr>
          <p:cNvPr id="10" name="矩形 9"/>
          <p:cNvSpPr/>
          <p:nvPr/>
        </p:nvSpPr>
        <p:spPr>
          <a:xfrm>
            <a:off x="467544" y="2420888"/>
            <a:ext cx="7632848" cy="646331"/>
          </a:xfrm>
          <a:prstGeom prst="rect">
            <a:avLst/>
          </a:prstGeom>
        </p:spPr>
        <p:txBody>
          <a:bodyPr wrap="square">
            <a:spAutoFit/>
          </a:bodyPr>
          <a:lstStyle/>
          <a:p>
            <a:r>
              <a:rPr lang="en-GB" altLang="zh-CN" dirty="0" smtClean="0"/>
              <a:t>Simpson, R. N., </a:t>
            </a:r>
            <a:r>
              <a:rPr lang="en-GB" altLang="zh-CN" dirty="0" err="1" smtClean="0"/>
              <a:t>Bordas</a:t>
            </a:r>
            <a:r>
              <a:rPr lang="en-GB" altLang="zh-CN" dirty="0" smtClean="0"/>
              <a:t>, S. P. A., Trevelyan, J., &amp; </a:t>
            </a:r>
            <a:r>
              <a:rPr lang="en-GB" altLang="zh-CN" dirty="0" err="1" smtClean="0"/>
              <a:t>Rabczuk</a:t>
            </a:r>
            <a:r>
              <a:rPr lang="en-GB" altLang="zh-CN" dirty="0" smtClean="0"/>
              <a:t>, T. (2012). A two-dimensional </a:t>
            </a:r>
            <a:r>
              <a:rPr lang="en-GB" altLang="zh-CN" dirty="0" err="1" smtClean="0"/>
              <a:t>Isogeometric</a:t>
            </a:r>
            <a:r>
              <a:rPr lang="en-GB" altLang="zh-CN" dirty="0" smtClean="0"/>
              <a:t> Boundary Element Method for </a:t>
            </a:r>
            <a:r>
              <a:rPr lang="en-GB" altLang="zh-CN" dirty="0" err="1" smtClean="0"/>
              <a:t>elastostatic</a:t>
            </a:r>
            <a:r>
              <a:rPr lang="en-GB" altLang="zh-CN" dirty="0" smtClean="0"/>
              <a:t> analysis. </a:t>
            </a:r>
            <a:r>
              <a:rPr lang="en-GB" altLang="zh-CN" i="1" dirty="0" smtClean="0"/>
              <a:t>Computer Methods in Applied Mechanics and Engineering</a:t>
            </a:r>
            <a:r>
              <a:rPr lang="en-GB" altLang="zh-CN" dirty="0" smtClean="0"/>
              <a:t>, </a:t>
            </a:r>
            <a:r>
              <a:rPr lang="en-GB" altLang="zh-CN" i="1" dirty="0" smtClean="0"/>
              <a:t>209–212</a:t>
            </a:r>
            <a:r>
              <a:rPr lang="en-GB" altLang="zh-CN" dirty="0" smtClean="0"/>
              <a:t>(0), 87–100. </a:t>
            </a:r>
            <a:endParaRPr lang="en-GB" altLang="zh-CN" dirty="0"/>
          </a:p>
        </p:txBody>
      </p:sp>
      <p:sp>
        <p:nvSpPr>
          <p:cNvPr id="11" name="矩形 10"/>
          <p:cNvSpPr/>
          <p:nvPr/>
        </p:nvSpPr>
        <p:spPr>
          <a:xfrm>
            <a:off x="467544" y="3214717"/>
            <a:ext cx="7632848" cy="461665"/>
          </a:xfrm>
          <a:prstGeom prst="rect">
            <a:avLst/>
          </a:prstGeom>
        </p:spPr>
        <p:txBody>
          <a:bodyPr wrap="square">
            <a:spAutoFit/>
          </a:bodyPr>
          <a:lstStyle/>
          <a:p>
            <a:r>
              <a:rPr lang="en-GB" altLang="zh-CN" dirty="0" err="1" smtClean="0"/>
              <a:t>Guiggiani</a:t>
            </a:r>
            <a:r>
              <a:rPr lang="en-GB" altLang="zh-CN" dirty="0" smtClean="0"/>
              <a:t>, M., </a:t>
            </a:r>
            <a:r>
              <a:rPr lang="en-GB" altLang="zh-CN" dirty="0" err="1" smtClean="0"/>
              <a:t>Krishnasamy</a:t>
            </a:r>
            <a:r>
              <a:rPr lang="en-GB" altLang="zh-CN" dirty="0" smtClean="0"/>
              <a:t>, G., </a:t>
            </a:r>
            <a:r>
              <a:rPr lang="en-GB" altLang="zh-CN" dirty="0" err="1" smtClean="0"/>
              <a:t>Rudolphi</a:t>
            </a:r>
            <a:r>
              <a:rPr lang="en-GB" altLang="zh-CN" dirty="0" smtClean="0"/>
              <a:t>, T. J., &amp; Rizzo, F. J. (1992). A General Algorithm for the Numerical Solution of </a:t>
            </a:r>
            <a:r>
              <a:rPr lang="en-GB" altLang="zh-CN" dirty="0" err="1" smtClean="0"/>
              <a:t>Hypersingular</a:t>
            </a:r>
            <a:r>
              <a:rPr lang="en-GB" altLang="zh-CN" dirty="0" smtClean="0"/>
              <a:t> Boundary Integral Equations. </a:t>
            </a:r>
            <a:r>
              <a:rPr lang="en-GB" altLang="zh-CN" i="1" dirty="0" smtClean="0"/>
              <a:t>Journal of Applied Mechanics</a:t>
            </a:r>
            <a:r>
              <a:rPr lang="en-GB" altLang="zh-CN" dirty="0" smtClean="0"/>
              <a:t>, </a:t>
            </a:r>
            <a:r>
              <a:rPr lang="en-GB" altLang="zh-CN" i="1" dirty="0" smtClean="0"/>
              <a:t>59</a:t>
            </a:r>
            <a:r>
              <a:rPr lang="en-GB" altLang="zh-CN" dirty="0" smtClean="0"/>
              <a:t>(3), 604–614. </a:t>
            </a:r>
            <a:endParaRPr lang="en-GB" altLang="zh-CN" dirty="0"/>
          </a:p>
        </p:txBody>
      </p:sp>
      <p:sp>
        <p:nvSpPr>
          <p:cNvPr id="12" name="矩形 11"/>
          <p:cNvSpPr/>
          <p:nvPr/>
        </p:nvSpPr>
        <p:spPr>
          <a:xfrm>
            <a:off x="467544" y="4551511"/>
            <a:ext cx="8064896" cy="461665"/>
          </a:xfrm>
          <a:prstGeom prst="rect">
            <a:avLst/>
          </a:prstGeom>
        </p:spPr>
        <p:txBody>
          <a:bodyPr wrap="square">
            <a:spAutoFit/>
          </a:bodyPr>
          <a:lstStyle/>
          <a:p>
            <a:r>
              <a:rPr lang="en-US" altLang="zh-CN" dirty="0" smtClean="0"/>
              <a:t>Mi, Y., &amp; </a:t>
            </a:r>
            <a:r>
              <a:rPr lang="en-US" altLang="zh-CN" dirty="0" err="1" smtClean="0"/>
              <a:t>Aliabadi</a:t>
            </a:r>
            <a:r>
              <a:rPr lang="en-US" altLang="zh-CN" dirty="0" smtClean="0"/>
              <a:t>, M. H. (1992). Dual boundary element method for three-dimensional fracture mechanics analysis. </a:t>
            </a:r>
            <a:r>
              <a:rPr lang="en-US" altLang="zh-CN" i="1" dirty="0" smtClean="0"/>
              <a:t>Engineering Analysis with Boundary Elements</a:t>
            </a:r>
            <a:r>
              <a:rPr lang="en-US" altLang="zh-CN" dirty="0" smtClean="0"/>
              <a:t>, </a:t>
            </a:r>
            <a:r>
              <a:rPr lang="en-US" altLang="zh-CN" i="1" dirty="0" smtClean="0"/>
              <a:t>10</a:t>
            </a:r>
            <a:r>
              <a:rPr lang="en-US" altLang="zh-CN" dirty="0" smtClean="0"/>
              <a:t>(2), 161–171. </a:t>
            </a:r>
            <a:endParaRPr lang="en-US" altLang="zh-CN" dirty="0"/>
          </a:p>
        </p:txBody>
      </p:sp>
      <p:sp>
        <p:nvSpPr>
          <p:cNvPr id="13" name="矩形 12"/>
          <p:cNvSpPr/>
          <p:nvPr/>
        </p:nvSpPr>
        <p:spPr>
          <a:xfrm>
            <a:off x="467544" y="5157192"/>
            <a:ext cx="7344816" cy="276999"/>
          </a:xfrm>
          <a:prstGeom prst="rect">
            <a:avLst/>
          </a:prstGeom>
        </p:spPr>
        <p:txBody>
          <a:bodyPr wrap="square">
            <a:spAutoFit/>
          </a:bodyPr>
          <a:lstStyle/>
          <a:p>
            <a:r>
              <a:rPr lang="en-US" altLang="zh-CN" dirty="0" smtClean="0"/>
              <a:t>Becker, A. (1992). The Boundary Element Methods in Engineering. </a:t>
            </a:r>
            <a:r>
              <a:rPr lang="en-US" altLang="zh-CN" i="1" dirty="0" smtClean="0"/>
              <a:t>McGraw-Hill Book Company</a:t>
            </a:r>
            <a:r>
              <a:rPr lang="en-US" altLang="zh-CN" dirty="0" smtClean="0"/>
              <a:t>.</a:t>
            </a:r>
            <a:endParaRPr lang="en-US" altLang="zh-CN" dirty="0"/>
          </a:p>
        </p:txBody>
      </p:sp>
      <p:sp>
        <p:nvSpPr>
          <p:cNvPr id="14" name="矩形 13"/>
          <p:cNvSpPr/>
          <p:nvPr/>
        </p:nvSpPr>
        <p:spPr>
          <a:xfrm>
            <a:off x="467544" y="3789040"/>
            <a:ext cx="7920880" cy="461665"/>
          </a:xfrm>
          <a:prstGeom prst="rect">
            <a:avLst/>
          </a:prstGeom>
        </p:spPr>
        <p:txBody>
          <a:bodyPr wrap="square">
            <a:spAutoFit/>
          </a:bodyPr>
          <a:lstStyle/>
          <a:p>
            <a:r>
              <a:rPr lang="en-US" altLang="zh-CN" dirty="0" err="1" smtClean="0"/>
              <a:t>Rong</a:t>
            </a:r>
            <a:r>
              <a:rPr lang="en-US" altLang="zh-CN" dirty="0" smtClean="0"/>
              <a:t>, J., </a:t>
            </a:r>
            <a:r>
              <a:rPr lang="en-US" altLang="zh-CN" dirty="0" err="1" smtClean="0"/>
              <a:t>Wen</a:t>
            </a:r>
            <a:r>
              <a:rPr lang="en-US" altLang="zh-CN" dirty="0" smtClean="0"/>
              <a:t>, L., &amp; Xiao, J. (2014). Efficiency improvement of the polar coordinate transformation for evaluating BEM singular integrals on curved elements. </a:t>
            </a:r>
            <a:r>
              <a:rPr lang="en-US" altLang="zh-CN" i="1" dirty="0" smtClean="0"/>
              <a:t>Engineering Analysis With Boundary Elements</a:t>
            </a:r>
            <a:r>
              <a:rPr lang="en-US" altLang="zh-CN" dirty="0" smtClean="0"/>
              <a:t>, </a:t>
            </a:r>
            <a:r>
              <a:rPr lang="en-US" altLang="zh-CN" i="1" dirty="0" smtClean="0"/>
              <a:t>38</a:t>
            </a:r>
            <a:r>
              <a:rPr lang="en-US" altLang="zh-CN" dirty="0" smtClean="0"/>
              <a:t>, 83–93. </a:t>
            </a:r>
            <a:endParaRPr lang="en-US" altLang="zh-CN" dirty="0"/>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5" name="Rectangle 7"/>
          <p:cNvSpPr txBox="1">
            <a:spLocks noChangeArrowheads="1"/>
          </p:cNvSpPr>
          <p:nvPr/>
        </p:nvSpPr>
        <p:spPr>
          <a:xfrm>
            <a:off x="25401"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Calibri Bold" charset="0"/>
                <a:ea typeface="+mj-ea"/>
                <a:cs typeface="Calibri Bold" charset="0"/>
                <a:sym typeface="Calibri Bold" charset="0"/>
              </a:rPr>
              <a:t>Kelvin fundamental</a:t>
            </a:r>
            <a:r>
              <a:rPr kumimoji="0" lang="en-US" sz="2200" b="0" i="0" u="none" strike="noStrike" kern="0" cap="none" spc="0" normalizeH="0" noProof="0" dirty="0" smtClean="0">
                <a:ln>
                  <a:noFill/>
                </a:ln>
                <a:solidFill>
                  <a:srgbClr val="FFFFFF"/>
                </a:solidFill>
                <a:effectLst/>
                <a:uLnTx/>
                <a:uFillTx/>
                <a:latin typeface="Calibri Bold" charset="0"/>
                <a:ea typeface="+mj-ea"/>
                <a:cs typeface="Calibri Bold" charset="0"/>
                <a:sym typeface="Calibri Bold" charset="0"/>
              </a:rPr>
              <a:t> solution</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sp>
        <p:nvSpPr>
          <p:cNvPr id="11" name="AutoShape 10"/>
          <p:cNvSpPr txBox="1">
            <a:spLocks/>
          </p:cNvSpPr>
          <p:nvPr/>
        </p:nvSpPr>
        <p:spPr bwMode="auto">
          <a:xfrm>
            <a:off x="323528" y="980728"/>
            <a:ext cx="8280920" cy="576064"/>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400" b="1" kern="0" dirty="0" err="1" smtClean="0">
                <a:solidFill>
                  <a:srgbClr val="343434"/>
                </a:solidFill>
                <a:latin typeface="Calibri" pitchFamily="34" charset="0"/>
                <a:ea typeface="MS PGothic" pitchFamily="34" charset="-128"/>
                <a:sym typeface="Calibri Bold" pitchFamily="-84" charset="0"/>
              </a:rPr>
              <a:t>Navier</a:t>
            </a:r>
            <a:r>
              <a:rPr lang="en-US" altLang="zh-CN" sz="2400" b="1" kern="0" dirty="0" smtClean="0">
                <a:solidFill>
                  <a:srgbClr val="343434"/>
                </a:solidFill>
                <a:latin typeface="Calibri" pitchFamily="34" charset="0"/>
                <a:ea typeface="MS PGothic" pitchFamily="34" charset="-128"/>
                <a:sym typeface="Calibri Bold" pitchFamily="-84" charset="0"/>
              </a:rPr>
              <a:t> equation</a:t>
            </a:r>
            <a:r>
              <a:rPr lang="en-US" altLang="zh-CN" sz="2400" kern="0" dirty="0" smtClean="0">
                <a:solidFill>
                  <a:srgbClr val="343434"/>
                </a:solidFill>
                <a:latin typeface="Calibri" pitchFamily="34" charset="0"/>
                <a:ea typeface="MS PGothic" pitchFamily="34" charset="-128"/>
                <a:sym typeface="Calibri Bold" pitchFamily="-84" charset="0"/>
              </a:rPr>
              <a:t>: </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graphicFrame>
        <p:nvGraphicFramePr>
          <p:cNvPr id="12" name="对象 11"/>
          <p:cNvGraphicFramePr>
            <a:graphicFrameLocks noChangeAspect="1"/>
          </p:cNvGraphicFramePr>
          <p:nvPr/>
        </p:nvGraphicFramePr>
        <p:xfrm>
          <a:off x="2771800" y="1068080"/>
          <a:ext cx="3337272" cy="344696"/>
        </p:xfrm>
        <a:graphic>
          <a:graphicData uri="http://schemas.openxmlformats.org/presentationml/2006/ole">
            <mc:AlternateContent xmlns:mc="http://schemas.openxmlformats.org/markup-compatibility/2006">
              <mc:Choice xmlns:v="urn:schemas-microsoft-com:vml" Requires="v">
                <p:oleObj spid="_x0000_s713754" name="Formula" r:id="rId4" imgW="1875960" imgH="194400" progId="Equation.Ribbit">
                  <p:embed/>
                </p:oleObj>
              </mc:Choice>
              <mc:Fallback>
                <p:oleObj name="Formula" r:id="rId4" imgW="1875960" imgH="194400" progId="Equation.Ribbit">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1068080"/>
                        <a:ext cx="3337272" cy="344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组合 18"/>
          <p:cNvGrpSpPr/>
          <p:nvPr/>
        </p:nvGrpSpPr>
        <p:grpSpPr>
          <a:xfrm>
            <a:off x="323528" y="1772816"/>
            <a:ext cx="8208912" cy="1080120"/>
            <a:chOff x="539552" y="3356992"/>
            <a:chExt cx="8208912" cy="1080120"/>
          </a:xfrm>
        </p:grpSpPr>
        <p:sp>
          <p:nvSpPr>
            <p:cNvPr id="13" name="AutoShape 10"/>
            <p:cNvSpPr txBox="1">
              <a:spLocks/>
            </p:cNvSpPr>
            <p:nvPr/>
          </p:nvSpPr>
          <p:spPr bwMode="auto">
            <a:xfrm>
              <a:off x="539552" y="3356992"/>
              <a:ext cx="8064896" cy="1008112"/>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400" b="1" kern="0" dirty="0" smtClean="0">
                  <a:solidFill>
                    <a:srgbClr val="343434"/>
                  </a:solidFill>
                  <a:latin typeface="Calibri" pitchFamily="34" charset="0"/>
                  <a:ea typeface="MS PGothic" pitchFamily="34" charset="-128"/>
                  <a:sym typeface="Calibri Bold" pitchFamily="-84" charset="0"/>
                </a:rPr>
                <a:t>Kelvin solution</a:t>
              </a:r>
              <a:r>
                <a:rPr lang="en-US" altLang="zh-CN" sz="2400" kern="0" dirty="0" smtClean="0">
                  <a:solidFill>
                    <a:srgbClr val="343434"/>
                  </a:solidFill>
                  <a:latin typeface="Calibri" pitchFamily="34" charset="0"/>
                  <a:ea typeface="MS PGothic" pitchFamily="34" charset="-128"/>
                  <a:sym typeface="Calibri Bold" pitchFamily="-84" charset="0"/>
                </a:rPr>
                <a:t>:  assuming a unit concentrated force applied on a point      in the infinite domain                              ,  we seek  and           for any point </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graphicFrame>
          <p:nvGraphicFramePr>
            <p:cNvPr id="14" name="对象 13"/>
            <p:cNvGraphicFramePr>
              <a:graphicFrameLocks noChangeAspect="1"/>
            </p:cNvGraphicFramePr>
            <p:nvPr/>
          </p:nvGraphicFramePr>
          <p:xfrm>
            <a:off x="4892327" y="3726235"/>
            <a:ext cx="1839913" cy="350837"/>
          </p:xfrm>
          <a:graphic>
            <a:graphicData uri="http://schemas.openxmlformats.org/presentationml/2006/ole">
              <mc:AlternateContent xmlns:mc="http://schemas.openxmlformats.org/markup-compatibility/2006">
                <mc:Choice xmlns:v="urn:schemas-microsoft-com:vml" Requires="v">
                  <p:oleObj spid="_x0000_s713755" name="Formula" r:id="rId6" imgW="928440" imgH="176760" progId="Equation.Ribbit">
                    <p:embed/>
                  </p:oleObj>
                </mc:Choice>
                <mc:Fallback>
                  <p:oleObj name="Formula" r:id="rId6" imgW="928440" imgH="176760" progId="Equation.Ribbit">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2327" y="3726235"/>
                          <a:ext cx="1839913"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nvGraphicFramePr>
          <p:xfrm>
            <a:off x="1913607" y="3789040"/>
            <a:ext cx="138113" cy="239713"/>
          </p:xfrm>
          <a:graphic>
            <a:graphicData uri="http://schemas.openxmlformats.org/presentationml/2006/ole">
              <mc:AlternateContent xmlns:mc="http://schemas.openxmlformats.org/markup-compatibility/2006">
                <mc:Choice xmlns:v="urn:schemas-microsoft-com:vml" Requires="v">
                  <p:oleObj spid="_x0000_s713756" name="Formula" r:id="rId8" imgW="70200" imgH="120960" progId="Equation.Ribbit">
                    <p:embed/>
                  </p:oleObj>
                </mc:Choice>
                <mc:Fallback>
                  <p:oleObj name="Formula" r:id="rId8" imgW="70200" imgH="120960" progId="Equation.Ribbit">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3607" y="3789040"/>
                          <a:ext cx="138113"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nvGraphicFramePr>
          <p:xfrm>
            <a:off x="8194426" y="3717032"/>
            <a:ext cx="554038" cy="349250"/>
          </p:xfrm>
          <a:graphic>
            <a:graphicData uri="http://schemas.openxmlformats.org/presentationml/2006/ole">
              <mc:AlternateContent xmlns:mc="http://schemas.openxmlformats.org/markup-compatibility/2006">
                <mc:Choice xmlns:v="urn:schemas-microsoft-com:vml" Requires="v">
                  <p:oleObj spid="_x0000_s713757" name="Formula" r:id="rId10" imgW="279720" imgH="176760" progId="Equation.Ribbit">
                    <p:embed/>
                  </p:oleObj>
                </mc:Choice>
                <mc:Fallback>
                  <p:oleObj name="Formula" r:id="rId10" imgW="279720" imgH="176760" progId="Equation.Ribbit">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94426" y="3717032"/>
                          <a:ext cx="554038"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nvGraphicFramePr>
          <p:xfrm>
            <a:off x="1475656" y="4087862"/>
            <a:ext cx="503238" cy="349250"/>
          </p:xfrm>
          <a:graphic>
            <a:graphicData uri="http://schemas.openxmlformats.org/presentationml/2006/ole">
              <mc:AlternateContent xmlns:mc="http://schemas.openxmlformats.org/markup-compatibility/2006">
                <mc:Choice xmlns:v="urn:schemas-microsoft-com:vml" Requires="v">
                  <p:oleObj spid="_x0000_s713758" name="Formula" r:id="rId12" imgW="254160" imgH="176760" progId="Equation.Ribbit">
                    <p:embed/>
                  </p:oleObj>
                </mc:Choice>
                <mc:Fallback>
                  <p:oleObj name="Formula" r:id="rId12" imgW="254160" imgH="176760" progId="Equation.Ribbit">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5656" y="4087862"/>
                          <a:ext cx="503238"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nvGraphicFramePr>
          <p:xfrm>
            <a:off x="3779912" y="4149080"/>
            <a:ext cx="157163" cy="236537"/>
          </p:xfrm>
          <a:graphic>
            <a:graphicData uri="http://schemas.openxmlformats.org/presentationml/2006/ole">
              <mc:AlternateContent xmlns:mc="http://schemas.openxmlformats.org/markup-compatibility/2006">
                <mc:Choice xmlns:v="urn:schemas-microsoft-com:vml" Requires="v">
                  <p:oleObj spid="_x0000_s713759" name="Formula" r:id="rId14" imgW="78840" imgH="118440" progId="Equation.Ribbit">
                    <p:embed/>
                  </p:oleObj>
                </mc:Choice>
                <mc:Fallback>
                  <p:oleObj name="Formula" r:id="rId14" imgW="78840" imgH="118440" progId="Equation.Ribbit">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79912" y="4149080"/>
                          <a:ext cx="157163" cy="236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 name="对象 19"/>
          <p:cNvGraphicFramePr>
            <a:graphicFrameLocks noChangeAspect="1"/>
          </p:cNvGraphicFramePr>
          <p:nvPr/>
        </p:nvGraphicFramePr>
        <p:xfrm>
          <a:off x="1331640" y="3068960"/>
          <a:ext cx="1169642" cy="315505"/>
        </p:xfrm>
        <a:graphic>
          <a:graphicData uri="http://schemas.openxmlformats.org/presentationml/2006/ole">
            <mc:AlternateContent xmlns:mc="http://schemas.openxmlformats.org/markup-compatibility/2006">
              <mc:Choice xmlns:v="urn:schemas-microsoft-com:vml" Requires="v">
                <p:oleObj spid="_x0000_s713760" name="Formula" r:id="rId16" imgW="658080" imgH="177840" progId="Equation.Ribbit">
                  <p:embed/>
                </p:oleObj>
              </mc:Choice>
              <mc:Fallback>
                <p:oleObj name="Formula" r:id="rId16" imgW="658080" imgH="177840" progId="Equation.Ribbit">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31640" y="3068960"/>
                        <a:ext cx="1169642" cy="3155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对象 20"/>
          <p:cNvGraphicFramePr>
            <a:graphicFrameLocks noChangeAspect="1"/>
          </p:cNvGraphicFramePr>
          <p:nvPr/>
        </p:nvGraphicFramePr>
        <p:xfrm>
          <a:off x="3203848" y="3068960"/>
          <a:ext cx="968980" cy="281196"/>
        </p:xfrm>
        <a:graphic>
          <a:graphicData uri="http://schemas.openxmlformats.org/presentationml/2006/ole">
            <mc:AlternateContent xmlns:mc="http://schemas.openxmlformats.org/markup-compatibility/2006">
              <mc:Choice xmlns:v="urn:schemas-microsoft-com:vml" Requires="v">
                <p:oleObj spid="_x0000_s713761" name="Formula" r:id="rId18" imgW="613440" imgH="177840" progId="Equation.Ribbit">
                  <p:embed/>
                </p:oleObj>
              </mc:Choice>
              <mc:Fallback>
                <p:oleObj name="Formula" r:id="rId18" imgW="613440" imgH="177840" progId="Equation.Ribbit">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03848" y="3068960"/>
                        <a:ext cx="968980" cy="281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nvGraphicFramePr>
        <p:xfrm>
          <a:off x="840236" y="4365104"/>
          <a:ext cx="4595860" cy="596192"/>
        </p:xfrm>
        <a:graphic>
          <a:graphicData uri="http://schemas.openxmlformats.org/presentationml/2006/ole">
            <mc:AlternateContent xmlns:mc="http://schemas.openxmlformats.org/markup-compatibility/2006">
              <mc:Choice xmlns:v="urn:schemas-microsoft-com:vml" Requires="v">
                <p:oleObj spid="_x0000_s713762" name="Formula" r:id="rId20" imgW="2841120" imgH="368640" progId="Equation.Ribbit">
                  <p:embed/>
                </p:oleObj>
              </mc:Choice>
              <mc:Fallback>
                <p:oleObj name="Formula" r:id="rId20" imgW="2841120" imgH="368640" progId="Equation.Ribbit">
                  <p:embed/>
                  <p:pic>
                    <p:nvPicPr>
                      <p:cNvPr id="0"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0236" y="4365104"/>
                        <a:ext cx="4595860" cy="596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对象 22"/>
          <p:cNvGraphicFramePr>
            <a:graphicFrameLocks noChangeAspect="1"/>
          </p:cNvGraphicFramePr>
          <p:nvPr/>
        </p:nvGraphicFramePr>
        <p:xfrm>
          <a:off x="924098" y="5229200"/>
          <a:ext cx="7608342" cy="605996"/>
        </p:xfrm>
        <a:graphic>
          <a:graphicData uri="http://schemas.openxmlformats.org/presentationml/2006/ole">
            <mc:AlternateContent xmlns:mc="http://schemas.openxmlformats.org/markup-compatibility/2006">
              <mc:Choice xmlns:v="urn:schemas-microsoft-com:vml" Requires="v">
                <p:oleObj spid="_x0000_s713763" name="Formula" r:id="rId22" imgW="4747320" imgH="377280" progId="Equation.Ribbit">
                  <p:embed/>
                </p:oleObj>
              </mc:Choice>
              <mc:Fallback>
                <p:oleObj name="Formula" r:id="rId22" imgW="4747320" imgH="377280" progId="Equation.Ribbit">
                  <p:embed/>
                  <p:pic>
                    <p:nvPicPr>
                      <p:cNvPr id="0" name="Picture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24098" y="5229200"/>
                        <a:ext cx="7608342" cy="6059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AutoShape 10"/>
          <p:cNvSpPr txBox="1">
            <a:spLocks/>
          </p:cNvSpPr>
          <p:nvPr/>
        </p:nvSpPr>
        <p:spPr bwMode="auto">
          <a:xfrm>
            <a:off x="467544" y="3645024"/>
            <a:ext cx="4896544" cy="576064"/>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400" kern="0" dirty="0">
                <a:solidFill>
                  <a:srgbClr val="343434"/>
                </a:solidFill>
                <a:latin typeface="Calibri" pitchFamily="34" charset="0"/>
                <a:ea typeface="MS PGothic" pitchFamily="34" charset="-128"/>
                <a:sym typeface="Calibri Bold" pitchFamily="-84" charset="0"/>
              </a:rPr>
              <a:t>f</a:t>
            </a:r>
            <a:r>
              <a:rPr lang="en-US" altLang="zh-CN" sz="2400" kern="0" dirty="0" smtClean="0">
                <a:solidFill>
                  <a:srgbClr val="343434"/>
                </a:solidFill>
                <a:latin typeface="Calibri" pitchFamily="34" charset="0"/>
                <a:ea typeface="MS PGothic" pitchFamily="34" charset="-128"/>
                <a:sym typeface="Calibri Bold" pitchFamily="-84" charset="0"/>
              </a:rPr>
              <a:t>or 3D problem, the expressions are:</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sp>
        <p:nvSpPr>
          <p:cNvPr id="25" name="AutoShape 10"/>
          <p:cNvSpPr>
            <a:spLocks/>
          </p:cNvSpPr>
          <p:nvPr/>
        </p:nvSpPr>
        <p:spPr bwMode="auto">
          <a:xfrm>
            <a:off x="9324528" y="1340768"/>
            <a:ext cx="3600400" cy="3096344"/>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Kelvin solution is obtained by solving the </a:t>
            </a:r>
            <a:r>
              <a:rPr lang="en-US" altLang="zh-CN" sz="2000" dirty="0" err="1" smtClean="0">
                <a:solidFill>
                  <a:schemeClr val="tx1"/>
                </a:solidFill>
                <a:latin typeface="Calibri" pitchFamily="34" charset="0"/>
                <a:ea typeface="MS PGothic" pitchFamily="34" charset="-128"/>
                <a:sym typeface="Calibri Bold" pitchFamily="-84" charset="0"/>
              </a:rPr>
              <a:t>Naiver</a:t>
            </a:r>
            <a:r>
              <a:rPr lang="en-US" altLang="zh-CN" sz="2000" dirty="0" smtClean="0">
                <a:solidFill>
                  <a:schemeClr val="tx1"/>
                </a:solidFill>
                <a:latin typeface="Calibri" pitchFamily="34" charset="0"/>
                <a:ea typeface="MS PGothic" pitchFamily="34" charset="-128"/>
                <a:sym typeface="Calibri Bold" pitchFamily="-84" charset="0"/>
              </a:rPr>
              <a:t> equation in the infinite domain. applying the point force on the source point, the displacement and traction at any field point is the  fundamental solution of the </a:t>
            </a:r>
            <a:r>
              <a:rPr lang="en-US" altLang="zh-CN" sz="2000" dirty="0" err="1" smtClean="0">
                <a:solidFill>
                  <a:schemeClr val="tx1"/>
                </a:solidFill>
                <a:latin typeface="Calibri" pitchFamily="34" charset="0"/>
                <a:ea typeface="MS PGothic" pitchFamily="34" charset="-128"/>
                <a:sym typeface="Calibri Bold" pitchFamily="-84" charset="0"/>
              </a:rPr>
              <a:t>kelvin</a:t>
            </a:r>
            <a:r>
              <a:rPr lang="en-US" altLang="zh-CN" sz="2000" dirty="0" smtClean="0">
                <a:solidFill>
                  <a:schemeClr val="tx1"/>
                </a:solidFill>
                <a:latin typeface="Calibri" pitchFamily="34" charset="0"/>
                <a:ea typeface="MS PGothic" pitchFamily="34" charset="-128"/>
                <a:sym typeface="Calibri Bold" pitchFamily="-84" charset="0"/>
              </a:rPr>
              <a:t> problem</a:t>
            </a:r>
            <a:endParaRPr lang="en-US" altLang="zh-CN" sz="2000" dirty="0">
              <a:solidFill>
                <a:schemeClr val="tx1"/>
              </a:solidFill>
              <a:latin typeface="Calibri" pitchFamily="34" charset="0"/>
              <a:ea typeface="MS PGothic" pitchFamily="34" charset="-128"/>
              <a:sym typeface="Calibri" pitchFamily="34" charset="0"/>
            </a:endParaRPr>
          </a:p>
        </p:txBody>
      </p:sp>
      <p:pic>
        <p:nvPicPr>
          <p:cNvPr id="19" name="Picture 12"/>
          <p:cNvPicPr>
            <a:picLocks noChangeAspect="1" noChangeArrowheads="1"/>
          </p:cNvPicPr>
          <p:nvPr/>
        </p:nvPicPr>
        <p:blipFill>
          <a:blip r:embed="rId24"/>
          <a:srcRect/>
          <a:stretch>
            <a:fillRect/>
          </a:stretch>
        </p:blipFill>
        <p:spPr bwMode="auto">
          <a:xfrm>
            <a:off x="5364088" y="2852936"/>
            <a:ext cx="3779912" cy="20090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67544" y="3796491"/>
            <a:ext cx="4536504" cy="830997"/>
          </a:xfrm>
          <a:prstGeom prst="rect">
            <a:avLst/>
          </a:prstGeom>
        </p:spPr>
        <p:txBody>
          <a:bodyPr wrap="square">
            <a:spAutoFit/>
          </a:bodyPr>
          <a:lstStyle/>
          <a:p>
            <a:pPr marL="317500" lvl="0" indent="-317500" eaLnBrk="0" hangingPunct="0">
              <a:spcBef>
                <a:spcPts val="200"/>
              </a:spcBef>
              <a:buSzPct val="100000"/>
              <a:defRPr/>
            </a:pPr>
            <a:r>
              <a:rPr lang="en-US" altLang="zh-CN" sz="2400" kern="0" dirty="0">
                <a:solidFill>
                  <a:srgbClr val="343434"/>
                </a:solidFill>
                <a:latin typeface="Calibri" pitchFamily="34" charset="0"/>
                <a:ea typeface="MS PGothic" pitchFamily="34" charset="-128"/>
                <a:sym typeface="Calibri Bold" pitchFamily="-84" charset="0"/>
              </a:rPr>
              <a:t>Let source point “s” </a:t>
            </a:r>
            <a:r>
              <a:rPr lang="en-US" altLang="zh-CN" sz="2400" kern="0" dirty="0" smtClean="0">
                <a:solidFill>
                  <a:srgbClr val="343434"/>
                </a:solidFill>
                <a:latin typeface="Calibri" pitchFamily="34" charset="0"/>
                <a:ea typeface="MS PGothic" pitchFamily="34" charset="-128"/>
                <a:sym typeface="Calibri Bold" pitchFamily="-84" charset="0"/>
              </a:rPr>
              <a:t>approach  to the boundary</a:t>
            </a:r>
            <a:endParaRPr lang="en-US" altLang="zh-CN" sz="2400" kern="0" dirty="0">
              <a:solidFill>
                <a:srgbClr val="343434"/>
              </a:solidFill>
              <a:latin typeface="Calibri" pitchFamily="34" charset="0"/>
              <a:ea typeface="MS PGothic" pitchFamily="34" charset="-128"/>
              <a:sym typeface="Calibri Bold" pitchFamily="-84" charset="0"/>
            </a:endParaRPr>
          </a:p>
        </p:txBody>
      </p:sp>
      <p:sp>
        <p:nvSpPr>
          <p:cNvPr id="5"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6" name="Rectangle 7"/>
          <p:cNvSpPr txBox="1">
            <a:spLocks noChangeArrowheads="1"/>
          </p:cNvSpPr>
          <p:nvPr/>
        </p:nvSpPr>
        <p:spPr>
          <a:xfrm>
            <a:off x="25401"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Calibri Bold" charset="0"/>
                <a:ea typeface="+mj-ea"/>
                <a:cs typeface="Calibri Bold" charset="0"/>
                <a:sym typeface="Calibri Bold" charset="0"/>
              </a:rPr>
              <a:t>Boundary integral equation: direct method</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graphicFrame>
        <p:nvGraphicFramePr>
          <p:cNvPr id="702466" name="Object 2"/>
          <p:cNvGraphicFramePr>
            <a:graphicFrameLocks noChangeAspect="1"/>
          </p:cNvGraphicFramePr>
          <p:nvPr/>
        </p:nvGraphicFramePr>
        <p:xfrm>
          <a:off x="392818" y="2060848"/>
          <a:ext cx="8355646" cy="504784"/>
        </p:xfrm>
        <a:graphic>
          <a:graphicData uri="http://schemas.openxmlformats.org/presentationml/2006/ole">
            <mc:AlternateContent xmlns:mc="http://schemas.openxmlformats.org/markup-compatibility/2006">
              <mc:Choice xmlns:v="urn:schemas-microsoft-com:vml" Requires="v">
                <p:oleObj spid="_x0000_s714777" name="Formula" r:id="rId4" imgW="6136920" imgH="372240" progId="Equation.Ribbit">
                  <p:embed/>
                </p:oleObj>
              </mc:Choice>
              <mc:Fallback>
                <p:oleObj name="Formula" r:id="rId4" imgW="6136920" imgH="37224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818" y="2060848"/>
                        <a:ext cx="8355646" cy="504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0"/>
          <p:cNvSpPr txBox="1">
            <a:spLocks/>
          </p:cNvSpPr>
          <p:nvPr/>
        </p:nvSpPr>
        <p:spPr bwMode="auto">
          <a:xfrm>
            <a:off x="467544" y="692696"/>
            <a:ext cx="8280920" cy="576064"/>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400" kern="0" dirty="0" err="1" smtClean="0">
                <a:solidFill>
                  <a:srgbClr val="343434"/>
                </a:solidFill>
                <a:latin typeface="Calibri" pitchFamily="34" charset="0"/>
                <a:ea typeface="MS PGothic" pitchFamily="34" charset="-128"/>
                <a:sym typeface="Calibri Bold" pitchFamily="-84" charset="0"/>
              </a:rPr>
              <a:t>Betti’s</a:t>
            </a:r>
            <a:r>
              <a:rPr lang="en-US" altLang="zh-CN" sz="2400" kern="0" dirty="0" smtClean="0">
                <a:solidFill>
                  <a:srgbClr val="343434"/>
                </a:solidFill>
                <a:latin typeface="Calibri" pitchFamily="34" charset="0"/>
                <a:ea typeface="MS PGothic" pitchFamily="34" charset="-128"/>
                <a:sym typeface="Calibri Bold" pitchFamily="-84" charset="0"/>
              </a:rPr>
              <a:t> theorem</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pic>
        <p:nvPicPr>
          <p:cNvPr id="702468" name="Picture 4"/>
          <p:cNvPicPr>
            <a:picLocks noChangeAspect="1" noChangeArrowheads="1"/>
          </p:cNvPicPr>
          <p:nvPr/>
        </p:nvPicPr>
        <p:blipFill>
          <a:blip r:embed="rId6" cstate="print"/>
          <a:srcRect/>
          <a:stretch>
            <a:fillRect/>
          </a:stretch>
        </p:blipFill>
        <p:spPr bwMode="auto">
          <a:xfrm>
            <a:off x="6228184" y="3717032"/>
            <a:ext cx="2592288" cy="2746422"/>
          </a:xfrm>
          <a:prstGeom prst="rect">
            <a:avLst/>
          </a:prstGeom>
          <a:noFill/>
          <a:ln w="9525">
            <a:noFill/>
            <a:miter lim="800000"/>
            <a:headEnd/>
            <a:tailEnd/>
          </a:ln>
        </p:spPr>
      </p:pic>
      <p:sp>
        <p:nvSpPr>
          <p:cNvPr id="11" name="AutoShape 10"/>
          <p:cNvSpPr txBox="1">
            <a:spLocks/>
          </p:cNvSpPr>
          <p:nvPr/>
        </p:nvSpPr>
        <p:spPr bwMode="auto">
          <a:xfrm>
            <a:off x="467544" y="980728"/>
            <a:ext cx="8280920" cy="792088"/>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400" kern="0" dirty="0" smtClean="0">
                <a:solidFill>
                  <a:srgbClr val="343434"/>
                </a:solidFill>
                <a:latin typeface="Calibri" pitchFamily="34" charset="0"/>
                <a:ea typeface="MS PGothic" pitchFamily="34" charset="-128"/>
                <a:sym typeface="Calibri Bold" pitchFamily="-84" charset="0"/>
              </a:rPr>
              <a:t>State (1) : auxiliary state, using Kelvin solution</a:t>
            </a:r>
          </a:p>
        </p:txBody>
      </p:sp>
      <p:sp>
        <p:nvSpPr>
          <p:cNvPr id="12" name="矩形 11"/>
          <p:cNvSpPr/>
          <p:nvPr/>
        </p:nvSpPr>
        <p:spPr>
          <a:xfrm>
            <a:off x="439928" y="1556792"/>
            <a:ext cx="5500224" cy="461665"/>
          </a:xfrm>
          <a:prstGeom prst="rect">
            <a:avLst/>
          </a:prstGeom>
        </p:spPr>
        <p:txBody>
          <a:bodyPr wrap="none">
            <a:spAutoFit/>
          </a:bodyPr>
          <a:lstStyle/>
          <a:p>
            <a:pPr marL="317500" lvl="0" indent="-317500" eaLnBrk="0" hangingPunct="0">
              <a:spcBef>
                <a:spcPts val="200"/>
              </a:spcBef>
              <a:buSzPct val="100000"/>
              <a:defRPr/>
            </a:pPr>
            <a:r>
              <a:rPr lang="en-US" altLang="zh-CN" sz="2400" kern="0" dirty="0" smtClean="0">
                <a:solidFill>
                  <a:srgbClr val="343434"/>
                </a:solidFill>
                <a:latin typeface="Calibri" pitchFamily="34" charset="0"/>
                <a:ea typeface="MS PGothic" pitchFamily="34" charset="-128"/>
                <a:sym typeface="Calibri Bold" pitchFamily="-84" charset="0"/>
              </a:rPr>
              <a:t>State (2): real state, neglecting body force</a:t>
            </a:r>
          </a:p>
        </p:txBody>
      </p:sp>
      <p:graphicFrame>
        <p:nvGraphicFramePr>
          <p:cNvPr id="702469" name="Object 5"/>
          <p:cNvGraphicFramePr>
            <a:graphicFrameLocks noChangeAspect="1"/>
          </p:cNvGraphicFramePr>
          <p:nvPr/>
        </p:nvGraphicFramePr>
        <p:xfrm>
          <a:off x="3131840" y="2708920"/>
          <a:ext cx="1524000" cy="334962"/>
        </p:xfrm>
        <a:graphic>
          <a:graphicData uri="http://schemas.openxmlformats.org/presentationml/2006/ole">
            <mc:AlternateContent xmlns:mc="http://schemas.openxmlformats.org/markup-compatibility/2006">
              <mc:Choice xmlns:v="urn:schemas-microsoft-com:vml" Requires="v">
                <p:oleObj spid="_x0000_s714778" name="Formula" r:id="rId7" imgW="1118880" imgH="246600" progId="Equation.Ribbit">
                  <p:embed/>
                </p:oleObj>
              </mc:Choice>
              <mc:Fallback>
                <p:oleObj name="Formula" r:id="rId7" imgW="1118880" imgH="246600" progId="Equation.Ribbit">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2708920"/>
                        <a:ext cx="1524000"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2470" name="Object 6"/>
          <p:cNvGraphicFramePr>
            <a:graphicFrameLocks noChangeAspect="1"/>
          </p:cNvGraphicFramePr>
          <p:nvPr/>
        </p:nvGraphicFramePr>
        <p:xfrm>
          <a:off x="5584725" y="2708597"/>
          <a:ext cx="1579563" cy="360363"/>
        </p:xfrm>
        <a:graphic>
          <a:graphicData uri="http://schemas.openxmlformats.org/presentationml/2006/ole">
            <mc:AlternateContent xmlns:mc="http://schemas.openxmlformats.org/markup-compatibility/2006">
              <mc:Choice xmlns:v="urn:schemas-microsoft-com:vml" Requires="v">
                <p:oleObj spid="_x0000_s714779" name="Formula" r:id="rId9" imgW="1161000" imgH="246600" progId="Equation.Ribbit">
                  <p:embed/>
                </p:oleObj>
              </mc:Choice>
              <mc:Fallback>
                <p:oleObj name="Formula" r:id="rId9" imgW="1161000" imgH="246600" progId="Equation.Ribbit">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4725" y="2708597"/>
                        <a:ext cx="1579563"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2471" name="Object 7"/>
          <p:cNvGraphicFramePr>
            <a:graphicFrameLocks noChangeAspect="1"/>
          </p:cNvGraphicFramePr>
          <p:nvPr/>
        </p:nvGraphicFramePr>
        <p:xfrm>
          <a:off x="71983" y="2708920"/>
          <a:ext cx="1763713" cy="360362"/>
        </p:xfrm>
        <a:graphic>
          <a:graphicData uri="http://schemas.openxmlformats.org/presentationml/2006/ole">
            <mc:AlternateContent xmlns:mc="http://schemas.openxmlformats.org/markup-compatibility/2006">
              <mc:Choice xmlns:v="urn:schemas-microsoft-com:vml" Requires="v">
                <p:oleObj spid="_x0000_s714780" name="Formula" r:id="rId11" imgW="1295640" imgH="246600" progId="Equation.Ribbit">
                  <p:embed/>
                </p:oleObj>
              </mc:Choice>
              <mc:Fallback>
                <p:oleObj name="Formula" r:id="rId11" imgW="1295640" imgH="246600" progId="Equation.Ribbit">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983" y="2708920"/>
                        <a:ext cx="1763713"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2472" name="Object 8"/>
          <p:cNvGraphicFramePr>
            <a:graphicFrameLocks noChangeAspect="1"/>
          </p:cNvGraphicFramePr>
          <p:nvPr/>
        </p:nvGraphicFramePr>
        <p:xfrm>
          <a:off x="1619672" y="3265708"/>
          <a:ext cx="4984650" cy="523332"/>
        </p:xfrm>
        <a:graphic>
          <a:graphicData uri="http://schemas.openxmlformats.org/presentationml/2006/ole">
            <mc:AlternateContent xmlns:mc="http://schemas.openxmlformats.org/markup-compatibility/2006">
              <mc:Choice xmlns:v="urn:schemas-microsoft-com:vml" Requires="v">
                <p:oleObj spid="_x0000_s714781" name="Formula" r:id="rId13" imgW="3530880" imgH="372240" progId="Equation.Ribbit">
                  <p:embed/>
                </p:oleObj>
              </mc:Choice>
              <mc:Fallback>
                <p:oleObj name="Formula" r:id="rId13" imgW="3530880" imgH="372240" progId="Equation.Ribbit">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672" y="3265708"/>
                        <a:ext cx="4984650" cy="5233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下箭头 16"/>
          <p:cNvSpPr/>
          <p:nvPr/>
        </p:nvSpPr>
        <p:spPr bwMode="auto">
          <a:xfrm>
            <a:off x="1740342" y="2626936"/>
            <a:ext cx="432048" cy="648072"/>
          </a:xfrm>
          <a:prstGeom prst="downArrow">
            <a:avLst/>
          </a:prstGeom>
          <a:solidFill>
            <a:srgbClr val="FFFFFF">
              <a:alpha val="0"/>
            </a:srgbClr>
          </a:solidFill>
          <a:ln w="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8" name="下箭头 17"/>
          <p:cNvSpPr/>
          <p:nvPr/>
        </p:nvSpPr>
        <p:spPr bwMode="auto">
          <a:xfrm>
            <a:off x="2717347" y="2636912"/>
            <a:ext cx="432048" cy="648072"/>
          </a:xfrm>
          <a:prstGeom prst="downArrow">
            <a:avLst/>
          </a:prstGeom>
          <a:solidFill>
            <a:srgbClr val="FFFFFF">
              <a:alpha val="0"/>
            </a:srgbClr>
          </a:solidFill>
          <a:ln w="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9" name="下箭头 18"/>
          <p:cNvSpPr/>
          <p:nvPr/>
        </p:nvSpPr>
        <p:spPr bwMode="auto">
          <a:xfrm>
            <a:off x="5076056" y="2636912"/>
            <a:ext cx="432048" cy="648072"/>
          </a:xfrm>
          <a:prstGeom prst="downArrow">
            <a:avLst/>
          </a:prstGeom>
          <a:solidFill>
            <a:srgbClr val="FFFFFF">
              <a:alpha val="0"/>
            </a:srgbClr>
          </a:solidFill>
          <a:ln w="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graphicFrame>
        <p:nvGraphicFramePr>
          <p:cNvPr id="702473" name="Object 9"/>
          <p:cNvGraphicFramePr>
            <a:graphicFrameLocks noChangeAspect="1"/>
          </p:cNvGraphicFramePr>
          <p:nvPr/>
        </p:nvGraphicFramePr>
        <p:xfrm>
          <a:off x="508890" y="4557426"/>
          <a:ext cx="5503270" cy="527758"/>
        </p:xfrm>
        <a:graphic>
          <a:graphicData uri="http://schemas.openxmlformats.org/presentationml/2006/ole">
            <mc:AlternateContent xmlns:mc="http://schemas.openxmlformats.org/markup-compatibility/2006">
              <mc:Choice xmlns:v="urn:schemas-microsoft-com:vml" Requires="v">
                <p:oleObj spid="_x0000_s714782" name="Formula" r:id="rId15" imgW="3864960" imgH="372240" progId="Equation.Ribbit">
                  <p:embed/>
                </p:oleObj>
              </mc:Choice>
              <mc:Fallback>
                <p:oleObj name="Formula" r:id="rId15" imgW="3864960" imgH="372240" progId="Equation.Ribbit">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8890" y="4557426"/>
                        <a:ext cx="5503270" cy="5277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下箭头 20"/>
          <p:cNvSpPr/>
          <p:nvPr/>
        </p:nvSpPr>
        <p:spPr bwMode="auto">
          <a:xfrm>
            <a:off x="4644008" y="3861048"/>
            <a:ext cx="432048" cy="648072"/>
          </a:xfrm>
          <a:prstGeom prst="downArrow">
            <a:avLst/>
          </a:prstGeom>
          <a:solidFill>
            <a:srgbClr val="FFFFFF">
              <a:alpha val="0"/>
            </a:srgbClr>
          </a:solidFill>
          <a:ln w="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graphicFrame>
        <p:nvGraphicFramePr>
          <p:cNvPr id="702474" name="Object 10"/>
          <p:cNvGraphicFramePr>
            <a:graphicFrameLocks noChangeAspect="1"/>
          </p:cNvGraphicFramePr>
          <p:nvPr/>
        </p:nvGraphicFramePr>
        <p:xfrm>
          <a:off x="4383088" y="5051970"/>
          <a:ext cx="1624012" cy="249238"/>
        </p:xfrm>
        <a:graphic>
          <a:graphicData uri="http://schemas.openxmlformats.org/presentationml/2006/ole">
            <mc:AlternateContent xmlns:mc="http://schemas.openxmlformats.org/markup-compatibility/2006">
              <mc:Choice xmlns:v="urn:schemas-microsoft-com:vml" Requires="v">
                <p:oleObj spid="_x0000_s714783" name="Formula" r:id="rId17" imgW="1177560" imgH="180360" progId="Equation.Ribbit">
                  <p:embed/>
                </p:oleObj>
              </mc:Choice>
              <mc:Fallback>
                <p:oleObj name="Formula" r:id="rId17" imgW="1177560" imgH="180360" progId="Equation.Ribbit">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83088" y="5051970"/>
                        <a:ext cx="1624012" cy="249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2475" name="Object 11"/>
          <p:cNvGraphicFramePr>
            <a:graphicFrameLocks noChangeAspect="1"/>
          </p:cNvGraphicFramePr>
          <p:nvPr/>
        </p:nvGraphicFramePr>
        <p:xfrm>
          <a:off x="1365250" y="5103341"/>
          <a:ext cx="2239963" cy="269875"/>
        </p:xfrm>
        <a:graphic>
          <a:graphicData uri="http://schemas.openxmlformats.org/presentationml/2006/ole">
            <mc:AlternateContent xmlns:mc="http://schemas.openxmlformats.org/markup-compatibility/2006">
              <mc:Choice xmlns:v="urn:schemas-microsoft-com:vml" Requires="v">
                <p:oleObj spid="_x0000_s714784" name="Formula" r:id="rId19" imgW="1637280" imgH="198360" progId="Equation.Ribbit">
                  <p:embed/>
                </p:oleObj>
              </mc:Choice>
              <mc:Fallback>
                <p:oleObj name="Formula" r:id="rId19" imgW="1637280" imgH="198360" progId="Equation.Ribbit">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65250" y="5103341"/>
                        <a:ext cx="2239963"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2476" name="Object 12"/>
          <p:cNvGraphicFramePr>
            <a:graphicFrameLocks noChangeAspect="1"/>
          </p:cNvGraphicFramePr>
          <p:nvPr/>
        </p:nvGraphicFramePr>
        <p:xfrm>
          <a:off x="525463" y="5926138"/>
          <a:ext cx="5508625" cy="527050"/>
        </p:xfrm>
        <a:graphic>
          <a:graphicData uri="http://schemas.openxmlformats.org/presentationml/2006/ole">
            <mc:AlternateContent xmlns:mc="http://schemas.openxmlformats.org/markup-compatibility/2006">
              <mc:Choice xmlns:v="urn:schemas-microsoft-com:vml" Requires="v">
                <p:oleObj spid="_x0000_s714785" name="Formula" r:id="rId21" imgW="3877560" imgH="372240" progId="Equation.Ribbit">
                  <p:embed/>
                </p:oleObj>
              </mc:Choice>
              <mc:Fallback>
                <p:oleObj name="Formula" r:id="rId21" imgW="3877560" imgH="372240" progId="Equation.Ribbit">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463" y="5926138"/>
                        <a:ext cx="550862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下箭头 25"/>
          <p:cNvSpPr/>
          <p:nvPr/>
        </p:nvSpPr>
        <p:spPr bwMode="auto">
          <a:xfrm>
            <a:off x="3635896" y="5229200"/>
            <a:ext cx="432048" cy="648072"/>
          </a:xfrm>
          <a:prstGeom prst="downArrow">
            <a:avLst/>
          </a:prstGeom>
          <a:solidFill>
            <a:srgbClr val="FFFFFF">
              <a:alpha val="0"/>
            </a:srgbClr>
          </a:solidFill>
          <a:ln w="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graphicFrame>
        <p:nvGraphicFramePr>
          <p:cNvPr id="702477" name="Object 13"/>
          <p:cNvGraphicFramePr>
            <a:graphicFrameLocks noChangeAspect="1"/>
          </p:cNvGraphicFramePr>
          <p:nvPr/>
        </p:nvGraphicFramePr>
        <p:xfrm>
          <a:off x="1162050" y="6437313"/>
          <a:ext cx="2552700" cy="304800"/>
        </p:xfrm>
        <a:graphic>
          <a:graphicData uri="http://schemas.openxmlformats.org/presentationml/2006/ole">
            <mc:AlternateContent xmlns:mc="http://schemas.openxmlformats.org/markup-compatibility/2006">
              <mc:Choice xmlns:v="urn:schemas-microsoft-com:vml" Requires="v">
                <p:oleObj spid="_x0000_s714786" name="Formula" r:id="rId23" imgW="1663920" imgH="198360" progId="Equation.Ribbit">
                  <p:embed/>
                </p:oleObj>
              </mc:Choice>
              <mc:Fallback>
                <p:oleObj name="Formula" r:id="rId23" imgW="1663920" imgH="198360" progId="Equation.Ribbit">
                  <p:embed/>
                  <p:pic>
                    <p:nvPicPr>
                      <p:cNvPr id="0" name="Picture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62050" y="6437313"/>
                        <a:ext cx="25527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2478" name="Object 14"/>
          <p:cNvGraphicFramePr>
            <a:graphicFrameLocks noChangeAspect="1"/>
          </p:cNvGraphicFramePr>
          <p:nvPr/>
        </p:nvGraphicFramePr>
        <p:xfrm>
          <a:off x="5097363" y="6388943"/>
          <a:ext cx="2066925" cy="352425"/>
        </p:xfrm>
        <a:graphic>
          <a:graphicData uri="http://schemas.openxmlformats.org/presentationml/2006/ole">
            <mc:AlternateContent xmlns:mc="http://schemas.openxmlformats.org/markup-compatibility/2006">
              <mc:Choice xmlns:v="urn:schemas-microsoft-com:vml" Requires="v">
                <p:oleObj spid="_x0000_s714787" name="Formula" r:id="rId25" imgW="1042920" imgH="177840" progId="Equation.Ribbit">
                  <p:embed/>
                </p:oleObj>
              </mc:Choice>
              <mc:Fallback>
                <p:oleObj name="Formula" r:id="rId25" imgW="1042920" imgH="177840" progId="Equation.Ribbit">
                  <p:embed/>
                  <p:pic>
                    <p:nvPicPr>
                      <p:cNvPr id="0" name="Picture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97363" y="6388943"/>
                        <a:ext cx="206692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矩形 26"/>
          <p:cNvSpPr/>
          <p:nvPr/>
        </p:nvSpPr>
        <p:spPr>
          <a:xfrm>
            <a:off x="395536" y="5415607"/>
            <a:ext cx="3528392" cy="461665"/>
          </a:xfrm>
          <a:prstGeom prst="rect">
            <a:avLst/>
          </a:prstGeom>
        </p:spPr>
        <p:txBody>
          <a:bodyPr wrap="square">
            <a:spAutoFit/>
          </a:bodyPr>
          <a:lstStyle/>
          <a:p>
            <a:pPr marL="317500" lvl="0" indent="-317500" eaLnBrk="0" hangingPunct="0">
              <a:spcBef>
                <a:spcPts val="200"/>
              </a:spcBef>
              <a:buSzPct val="100000"/>
              <a:defRPr/>
            </a:pPr>
            <a:r>
              <a:rPr lang="en-US" altLang="zh-CN" sz="2400" kern="0" dirty="0" smtClean="0">
                <a:solidFill>
                  <a:srgbClr val="343434"/>
                </a:solidFill>
                <a:latin typeface="Calibri" pitchFamily="34" charset="0"/>
                <a:ea typeface="MS PGothic" pitchFamily="34" charset="-128"/>
                <a:sym typeface="Calibri Bold" pitchFamily="-84" charset="0"/>
              </a:rPr>
              <a:t>Take derivative </a:t>
            </a:r>
            <a:r>
              <a:rPr lang="en-US" altLang="zh-CN" sz="2400" kern="0" dirty="0" err="1" smtClean="0">
                <a:solidFill>
                  <a:srgbClr val="343434"/>
                </a:solidFill>
                <a:latin typeface="Calibri" pitchFamily="34" charset="0"/>
                <a:ea typeface="MS PGothic" pitchFamily="34" charset="-128"/>
                <a:sym typeface="Calibri Bold" pitchFamily="-84" charset="0"/>
              </a:rPr>
              <a:t>w.r.t</a:t>
            </a:r>
            <a:r>
              <a:rPr lang="en-US" altLang="zh-CN" sz="2400" kern="0" dirty="0" smtClean="0">
                <a:solidFill>
                  <a:srgbClr val="343434"/>
                </a:solidFill>
                <a:latin typeface="Calibri" pitchFamily="34" charset="0"/>
                <a:ea typeface="MS PGothic" pitchFamily="34" charset="-128"/>
                <a:sym typeface="Calibri Bold" pitchFamily="-84" charset="0"/>
              </a:rPr>
              <a:t>. “s”</a:t>
            </a:r>
            <a:endParaRPr lang="en-US" altLang="zh-CN" sz="2400" kern="0" dirty="0">
              <a:solidFill>
                <a:srgbClr val="343434"/>
              </a:solidFill>
              <a:latin typeface="Calibri" pitchFamily="34" charset="0"/>
              <a:ea typeface="MS PGothic" pitchFamily="34" charset="-128"/>
              <a:sym typeface="Calibri Bold" pitchFamily="-84" charset="0"/>
            </a:endParaRPr>
          </a:p>
        </p:txBody>
      </p:sp>
      <p:sp>
        <p:nvSpPr>
          <p:cNvPr id="28" name="AutoShape 10"/>
          <p:cNvSpPr>
            <a:spLocks/>
          </p:cNvSpPr>
          <p:nvPr/>
        </p:nvSpPr>
        <p:spPr bwMode="auto">
          <a:xfrm>
            <a:off x="9324528" y="260648"/>
            <a:ext cx="3600400" cy="6336704"/>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Now for a source point inside the domain, we start to evaluate the displacement and traction on the boundary of the domain. </a:t>
            </a:r>
          </a:p>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By replacing the </a:t>
            </a:r>
            <a:r>
              <a:rPr lang="en-US" altLang="zh-CN" sz="2000" dirty="0" err="1" smtClean="0">
                <a:solidFill>
                  <a:schemeClr val="tx1"/>
                </a:solidFill>
                <a:latin typeface="Calibri" pitchFamily="34" charset="0"/>
                <a:ea typeface="MS PGothic" pitchFamily="34" charset="-128"/>
                <a:sym typeface="Calibri Bold" pitchFamily="-84" charset="0"/>
              </a:rPr>
              <a:t>aulixiliary</a:t>
            </a:r>
            <a:r>
              <a:rPr lang="en-US" altLang="zh-CN" sz="2000" dirty="0" smtClean="0">
                <a:solidFill>
                  <a:schemeClr val="tx1"/>
                </a:solidFill>
                <a:latin typeface="Calibri" pitchFamily="34" charset="0"/>
                <a:ea typeface="MS PGothic" pitchFamily="34" charset="-128"/>
                <a:sym typeface="Calibri Bold" pitchFamily="-84" charset="0"/>
              </a:rPr>
              <a:t> state with the Kelvin fundamental solution in </a:t>
            </a:r>
            <a:r>
              <a:rPr lang="en-US" altLang="zh-CN" sz="2000" dirty="0" err="1" smtClean="0">
                <a:solidFill>
                  <a:schemeClr val="tx1"/>
                </a:solidFill>
                <a:latin typeface="Calibri" pitchFamily="34" charset="0"/>
                <a:ea typeface="MS PGothic" pitchFamily="34" charset="-128"/>
                <a:sym typeface="Calibri Bold" pitchFamily="-84" charset="0"/>
              </a:rPr>
              <a:t>Betti’s</a:t>
            </a:r>
            <a:r>
              <a:rPr lang="en-US" altLang="zh-CN" sz="2000" dirty="0" smtClean="0">
                <a:solidFill>
                  <a:schemeClr val="tx1"/>
                </a:solidFill>
                <a:latin typeface="Calibri" pitchFamily="34" charset="0"/>
                <a:ea typeface="MS PGothic" pitchFamily="34" charset="-128"/>
                <a:sym typeface="Calibri Bold" pitchFamily="-84" charset="0"/>
              </a:rPr>
              <a:t> theorem, we could obtain </a:t>
            </a:r>
            <a:r>
              <a:rPr lang="en-US" altLang="zh-CN" sz="2000" dirty="0" err="1" smtClean="0">
                <a:solidFill>
                  <a:srgbClr val="FF0000"/>
                </a:solidFill>
                <a:latin typeface="Calibri" pitchFamily="34" charset="0"/>
                <a:ea typeface="MS PGothic" pitchFamily="34" charset="-128"/>
                <a:sym typeface="Calibri Bold" pitchFamily="-84" charset="0"/>
              </a:rPr>
              <a:t>somigliana</a:t>
            </a:r>
            <a:r>
              <a:rPr lang="en-US" altLang="zh-CN" sz="2000" dirty="0" smtClean="0">
                <a:solidFill>
                  <a:srgbClr val="FF0000"/>
                </a:solidFill>
                <a:latin typeface="Calibri" pitchFamily="34" charset="0"/>
                <a:ea typeface="MS PGothic" pitchFamily="34" charset="-128"/>
                <a:sym typeface="Calibri Bold" pitchFamily="-84" charset="0"/>
              </a:rPr>
              <a:t> identity</a:t>
            </a:r>
          </a:p>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Let the source point approach to the boundary and perform the limiting process, we could obtain </a:t>
            </a:r>
            <a:r>
              <a:rPr lang="en-US" altLang="zh-CN" sz="2000" dirty="0" smtClean="0">
                <a:solidFill>
                  <a:srgbClr val="FF0000"/>
                </a:solidFill>
                <a:latin typeface="Calibri" pitchFamily="34" charset="0"/>
                <a:ea typeface="MS PGothic" pitchFamily="34" charset="-128"/>
                <a:sym typeface="Calibri Bold" pitchFamily="-84" charset="0"/>
              </a:rPr>
              <a:t>displacement BIE (or strong-singular BIE) </a:t>
            </a:r>
          </a:p>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Then by taking the derivative </a:t>
            </a:r>
            <a:r>
              <a:rPr lang="en-US" altLang="zh-CN" sz="2000" dirty="0" err="1" smtClean="0">
                <a:solidFill>
                  <a:schemeClr val="tx1"/>
                </a:solidFill>
                <a:latin typeface="Calibri" pitchFamily="34" charset="0"/>
                <a:ea typeface="MS PGothic" pitchFamily="34" charset="-128"/>
                <a:sym typeface="Calibri Bold" pitchFamily="-84" charset="0"/>
              </a:rPr>
              <a:t>w.r.t</a:t>
            </a:r>
            <a:r>
              <a:rPr lang="en-US" altLang="zh-CN" sz="2000" dirty="0" smtClean="0">
                <a:solidFill>
                  <a:schemeClr val="tx1"/>
                </a:solidFill>
                <a:latin typeface="Calibri" pitchFamily="34" charset="0"/>
                <a:ea typeface="MS PGothic" pitchFamily="34" charset="-128"/>
                <a:sym typeface="Calibri Bold" pitchFamily="-84" charset="0"/>
              </a:rPr>
              <a:t>. the source point, we could obtain </a:t>
            </a:r>
            <a:r>
              <a:rPr lang="en-US" altLang="zh-CN" sz="2000" dirty="0" smtClean="0">
                <a:solidFill>
                  <a:srgbClr val="FF0000"/>
                </a:solidFill>
                <a:latin typeface="Calibri" pitchFamily="34" charset="0"/>
                <a:ea typeface="MS PGothic" pitchFamily="34" charset="-128"/>
                <a:sym typeface="Calibri Bold" pitchFamily="-84" charset="0"/>
              </a:rPr>
              <a:t>the traction BIE (or the hyper-singular BIE)</a:t>
            </a:r>
            <a:endParaRPr lang="en-US" altLang="zh-CN" sz="2000" dirty="0">
              <a:solidFill>
                <a:srgbClr val="FF0000"/>
              </a:solidFill>
              <a:latin typeface="Calibri" pitchFamily="34" charset="0"/>
              <a:ea typeface="MS PGothic" pitchFamily="34" charset="-128"/>
              <a:sym typeface="Calibri" pitchFamily="34" charset="0"/>
            </a:endParaRPr>
          </a:p>
        </p:txBody>
      </p:sp>
      <p:sp>
        <p:nvSpPr>
          <p:cNvPr id="29" name="AutoShape 10"/>
          <p:cNvSpPr>
            <a:spLocks/>
          </p:cNvSpPr>
          <p:nvPr/>
        </p:nvSpPr>
        <p:spPr bwMode="auto">
          <a:xfrm>
            <a:off x="-3420888" y="260648"/>
            <a:ext cx="3600400" cy="6336704"/>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The </a:t>
            </a:r>
            <a:r>
              <a:rPr lang="en-US" altLang="zh-CN" sz="2000" dirty="0" err="1" smtClean="0">
                <a:solidFill>
                  <a:srgbClr val="FF0000"/>
                </a:solidFill>
                <a:latin typeface="Calibri" pitchFamily="34" charset="0"/>
                <a:ea typeface="MS PGothic" pitchFamily="34" charset="-128"/>
                <a:sym typeface="Calibri Bold" pitchFamily="-84" charset="0"/>
              </a:rPr>
              <a:t>somigliana</a:t>
            </a:r>
            <a:r>
              <a:rPr lang="en-US" altLang="zh-CN" sz="2000" dirty="0" smtClean="0">
                <a:solidFill>
                  <a:srgbClr val="FF0000"/>
                </a:solidFill>
                <a:latin typeface="Calibri" pitchFamily="34" charset="0"/>
                <a:ea typeface="MS PGothic" pitchFamily="34" charset="-128"/>
                <a:sym typeface="Calibri Bold" pitchFamily="-84" charset="0"/>
              </a:rPr>
              <a:t> identity </a:t>
            </a:r>
            <a:r>
              <a:rPr lang="en-US" altLang="zh-CN" sz="2000" dirty="0" smtClean="0">
                <a:solidFill>
                  <a:schemeClr val="tx1"/>
                </a:solidFill>
                <a:latin typeface="Calibri" pitchFamily="34" charset="0"/>
                <a:ea typeface="MS PGothic" pitchFamily="34" charset="-128"/>
                <a:sym typeface="Calibri Bold" pitchFamily="-84" charset="0"/>
              </a:rPr>
              <a:t>is used to obtain the interior displacement as long as the boundary quantities are known</a:t>
            </a:r>
          </a:p>
          <a:p>
            <a:pPr>
              <a:spcBef>
                <a:spcPts val="200"/>
              </a:spcBef>
            </a:pPr>
            <a:r>
              <a:rPr lang="en-US" altLang="zh-CN" sz="2000" dirty="0" smtClean="0">
                <a:solidFill>
                  <a:srgbClr val="FF0000"/>
                </a:solidFill>
                <a:latin typeface="Calibri" pitchFamily="34" charset="0"/>
                <a:ea typeface="MS PGothic" pitchFamily="34" charset="-128"/>
                <a:sym typeface="Calibri Bold" pitchFamily="-84" charset="0"/>
              </a:rPr>
              <a:t>displacement BIE (or strong-singular BIE)  </a:t>
            </a:r>
            <a:r>
              <a:rPr lang="en-US" altLang="zh-CN" sz="2000" dirty="0" smtClean="0">
                <a:solidFill>
                  <a:schemeClr val="tx1"/>
                </a:solidFill>
                <a:latin typeface="Calibri" pitchFamily="34" charset="0"/>
                <a:ea typeface="MS PGothic" pitchFamily="34" charset="-128"/>
                <a:sym typeface="Calibri Bold" pitchFamily="-84" charset="0"/>
              </a:rPr>
              <a:t>is used in the conventional elasticity BEM</a:t>
            </a:r>
          </a:p>
          <a:p>
            <a:pPr>
              <a:spcBef>
                <a:spcPts val="200"/>
              </a:spcBef>
            </a:pPr>
            <a:endParaRPr lang="en-US" altLang="zh-CN" sz="2000" dirty="0" smtClean="0">
              <a:solidFill>
                <a:srgbClr val="FF0000"/>
              </a:solidFill>
              <a:latin typeface="Calibri" pitchFamily="34" charset="0"/>
              <a:ea typeface="MS PGothic" pitchFamily="34" charset="-128"/>
              <a:sym typeface="Calibri Bold" pitchFamily="-84" charset="0"/>
            </a:endParaRPr>
          </a:p>
          <a:p>
            <a:pPr>
              <a:spcBef>
                <a:spcPts val="200"/>
              </a:spcBef>
            </a:pPr>
            <a:r>
              <a:rPr lang="en-US" altLang="zh-CN" sz="2000" dirty="0" smtClean="0">
                <a:solidFill>
                  <a:srgbClr val="FF0000"/>
                </a:solidFill>
                <a:latin typeface="Calibri" pitchFamily="34" charset="0"/>
                <a:ea typeface="MS PGothic" pitchFamily="34" charset="-128"/>
                <a:sym typeface="Calibri Bold" pitchFamily="-84" charset="0"/>
              </a:rPr>
              <a:t>the traction BIE (or the hyper-singular BIE) </a:t>
            </a:r>
            <a:r>
              <a:rPr lang="en-US" altLang="zh-CN" sz="2000" dirty="0" smtClean="0">
                <a:solidFill>
                  <a:schemeClr val="tx1"/>
                </a:solidFill>
                <a:latin typeface="Calibri" pitchFamily="34" charset="0"/>
                <a:ea typeface="MS PGothic" pitchFamily="34" charset="-128"/>
                <a:sym typeface="Calibri Bold" pitchFamily="-84" charset="0"/>
              </a:rPr>
              <a:t>could be used to </a:t>
            </a:r>
            <a:r>
              <a:rPr lang="en-US" altLang="zh-CN" sz="2000" dirty="0" err="1" smtClean="0">
                <a:solidFill>
                  <a:schemeClr val="tx1"/>
                </a:solidFill>
                <a:latin typeface="Calibri" pitchFamily="34" charset="0"/>
                <a:ea typeface="MS PGothic" pitchFamily="34" charset="-128"/>
                <a:sym typeface="Calibri Bold" pitchFamily="-84" charset="0"/>
              </a:rPr>
              <a:t>postprocess</a:t>
            </a:r>
            <a:r>
              <a:rPr lang="en-US" altLang="zh-CN" sz="2000" dirty="0" smtClean="0">
                <a:solidFill>
                  <a:schemeClr val="tx1"/>
                </a:solidFill>
                <a:latin typeface="Calibri" pitchFamily="34" charset="0"/>
                <a:ea typeface="MS PGothic" pitchFamily="34" charset="-128"/>
                <a:sym typeface="Calibri Bold" pitchFamily="-84" charset="0"/>
              </a:rPr>
              <a:t> the stress. For crack problem, dual equations are  used to overcome the singular matrix introduced by overlapped crack surface</a:t>
            </a:r>
            <a:endParaRPr lang="en-US" altLang="zh-CN" sz="2000" dirty="0">
              <a:solidFill>
                <a:schemeClr val="tx1"/>
              </a:solidFill>
              <a:latin typeface="Calibri" pitchFamily="34" charset="0"/>
              <a:ea typeface="MS PGothic" pitchFamily="34" charset="-128"/>
              <a:sym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702472"/>
                                        </p:tgtEl>
                                        <p:attrNameLst>
                                          <p:attrName>style.visibility</p:attrName>
                                        </p:attrNameLst>
                                      </p:cBhvr>
                                      <p:to>
                                        <p:strVal val="visible"/>
                                      </p:to>
                                    </p:set>
                                    <p:animEffect transition="in" filter="fade">
                                      <p:cBhvr>
                                        <p:cTn id="16" dur="2000"/>
                                        <p:tgtEl>
                                          <p:spTgt spid="70247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702473"/>
                                        </p:tgtEl>
                                        <p:attrNameLst>
                                          <p:attrName>style.visibility</p:attrName>
                                        </p:attrNameLst>
                                      </p:cBhvr>
                                      <p:to>
                                        <p:strVal val="visible"/>
                                      </p:to>
                                    </p:set>
                                    <p:animEffect transition="in" filter="fade">
                                      <p:cBhvr>
                                        <p:cTn id="27" dur="2000"/>
                                        <p:tgtEl>
                                          <p:spTgt spid="702473"/>
                                        </p:tgtEl>
                                      </p:cBhvr>
                                    </p:animEffect>
                                  </p:childTnLst>
                                </p:cTn>
                              </p:par>
                              <p:par>
                                <p:cTn id="28" presetID="10" presetClass="entr" presetSubtype="0" fill="hold" nodeType="withEffect">
                                  <p:stCondLst>
                                    <p:cond delay="0"/>
                                  </p:stCondLst>
                                  <p:childTnLst>
                                    <p:set>
                                      <p:cBhvr>
                                        <p:cTn id="29" dur="1" fill="hold">
                                          <p:stCondLst>
                                            <p:cond delay="0"/>
                                          </p:stCondLst>
                                        </p:cTn>
                                        <p:tgtEl>
                                          <p:spTgt spid="702475"/>
                                        </p:tgtEl>
                                        <p:attrNameLst>
                                          <p:attrName>style.visibility</p:attrName>
                                        </p:attrNameLst>
                                      </p:cBhvr>
                                      <p:to>
                                        <p:strVal val="visible"/>
                                      </p:to>
                                    </p:set>
                                    <p:animEffect transition="in" filter="fade">
                                      <p:cBhvr>
                                        <p:cTn id="30" dur="2000"/>
                                        <p:tgtEl>
                                          <p:spTgt spid="702475"/>
                                        </p:tgtEl>
                                      </p:cBhvr>
                                    </p:animEffect>
                                  </p:childTnLst>
                                </p:cTn>
                              </p:par>
                              <p:par>
                                <p:cTn id="31" presetID="10" presetClass="entr" presetSubtype="0" fill="hold" nodeType="withEffect">
                                  <p:stCondLst>
                                    <p:cond delay="0"/>
                                  </p:stCondLst>
                                  <p:childTnLst>
                                    <p:set>
                                      <p:cBhvr>
                                        <p:cTn id="32" dur="1" fill="hold">
                                          <p:stCondLst>
                                            <p:cond delay="0"/>
                                          </p:stCondLst>
                                        </p:cTn>
                                        <p:tgtEl>
                                          <p:spTgt spid="702474"/>
                                        </p:tgtEl>
                                        <p:attrNameLst>
                                          <p:attrName>style.visibility</p:attrName>
                                        </p:attrNameLst>
                                      </p:cBhvr>
                                      <p:to>
                                        <p:strVal val="visible"/>
                                      </p:to>
                                    </p:set>
                                    <p:animEffect transition="in" filter="fade">
                                      <p:cBhvr>
                                        <p:cTn id="33" dur="2000"/>
                                        <p:tgtEl>
                                          <p:spTgt spid="70247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20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702476"/>
                                        </p:tgtEl>
                                        <p:attrNameLst>
                                          <p:attrName>style.visibility</p:attrName>
                                        </p:attrNameLst>
                                      </p:cBhvr>
                                      <p:to>
                                        <p:strVal val="visible"/>
                                      </p:to>
                                    </p:set>
                                    <p:animEffect transition="in" filter="fade">
                                      <p:cBhvr>
                                        <p:cTn id="46" dur="2000"/>
                                        <p:tgtEl>
                                          <p:spTgt spid="702476"/>
                                        </p:tgtEl>
                                      </p:cBhvr>
                                    </p:animEffect>
                                  </p:childTnLst>
                                </p:cTn>
                              </p:par>
                              <p:par>
                                <p:cTn id="47" presetID="10" presetClass="entr" presetSubtype="0" fill="hold" nodeType="withEffect">
                                  <p:stCondLst>
                                    <p:cond delay="0"/>
                                  </p:stCondLst>
                                  <p:childTnLst>
                                    <p:set>
                                      <p:cBhvr>
                                        <p:cTn id="48" dur="1" fill="hold">
                                          <p:stCondLst>
                                            <p:cond delay="0"/>
                                          </p:stCondLst>
                                        </p:cTn>
                                        <p:tgtEl>
                                          <p:spTgt spid="702477"/>
                                        </p:tgtEl>
                                        <p:attrNameLst>
                                          <p:attrName>style.visibility</p:attrName>
                                        </p:attrNameLst>
                                      </p:cBhvr>
                                      <p:to>
                                        <p:strVal val="visible"/>
                                      </p:to>
                                    </p:set>
                                    <p:animEffect transition="in" filter="fade">
                                      <p:cBhvr>
                                        <p:cTn id="49" dur="2000"/>
                                        <p:tgtEl>
                                          <p:spTgt spid="702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animBg="1"/>
      <p:bldP spid="18" grpId="0" animBg="1"/>
      <p:bldP spid="19" grpId="0" animBg="1"/>
      <p:bldP spid="21" grpId="0" animBg="1"/>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6</a:t>
            </a:fld>
            <a:endParaRPr lang="en-US" altLang="zh-CN"/>
          </a:p>
        </p:txBody>
      </p:sp>
      <p:graphicFrame>
        <p:nvGraphicFramePr>
          <p:cNvPr id="6" name="Object 9"/>
          <p:cNvGraphicFramePr>
            <a:graphicFrameLocks noChangeAspect="1"/>
          </p:cNvGraphicFramePr>
          <p:nvPr/>
        </p:nvGraphicFramePr>
        <p:xfrm>
          <a:off x="4716016" y="1263056"/>
          <a:ext cx="2035175" cy="682625"/>
        </p:xfrm>
        <a:graphic>
          <a:graphicData uri="http://schemas.openxmlformats.org/presentationml/2006/ole">
            <mc:AlternateContent xmlns:mc="http://schemas.openxmlformats.org/markup-compatibility/2006">
              <mc:Choice xmlns:v="urn:schemas-microsoft-com:vml" Requires="v">
                <p:oleObj spid="_x0000_s731152" name="Formula" r:id="rId4" imgW="1396080" imgH="467640" progId="Equation.Ribbit">
                  <p:embed/>
                </p:oleObj>
              </mc:Choice>
              <mc:Fallback>
                <p:oleObj name="Formula" r:id="rId4" imgW="1396080" imgH="467640" progId="Equation.Ribbit">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263056"/>
                        <a:ext cx="2035175"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0"/>
          <p:cNvGraphicFramePr>
            <a:graphicFrameLocks noChangeAspect="1"/>
          </p:cNvGraphicFramePr>
          <p:nvPr/>
        </p:nvGraphicFramePr>
        <p:xfrm>
          <a:off x="6927850" y="1263056"/>
          <a:ext cx="1965325" cy="676275"/>
        </p:xfrm>
        <a:graphic>
          <a:graphicData uri="http://schemas.openxmlformats.org/presentationml/2006/ole">
            <mc:AlternateContent xmlns:mc="http://schemas.openxmlformats.org/markup-compatibility/2006">
              <mc:Choice xmlns:v="urn:schemas-microsoft-com:vml" Requires="v">
                <p:oleObj spid="_x0000_s731153" name="Formula" r:id="rId6" imgW="1360440" imgH="467640" progId="Equation.Ribbit">
                  <p:embed/>
                </p:oleObj>
              </mc:Choice>
              <mc:Fallback>
                <p:oleObj name="Formula" r:id="rId6" imgW="1360440" imgH="467640" progId="Equation.Ribbit">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7850" y="1263056"/>
                        <a:ext cx="1965325"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10"/>
          <p:cNvSpPr>
            <a:spLocks/>
          </p:cNvSpPr>
          <p:nvPr/>
        </p:nvSpPr>
        <p:spPr bwMode="auto">
          <a:xfrm>
            <a:off x="5436096" y="1839120"/>
            <a:ext cx="3600400" cy="720080"/>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000" b="1" dirty="0" smtClean="0">
                <a:solidFill>
                  <a:srgbClr val="343434"/>
                </a:solidFill>
                <a:latin typeface="Calibri" pitchFamily="34" charset="0"/>
                <a:ea typeface="MS PGothic" pitchFamily="34" charset="-128"/>
                <a:sym typeface="Calibri Bold" pitchFamily="-84" charset="0"/>
              </a:rPr>
              <a:t>Collocation: </a:t>
            </a:r>
            <a:r>
              <a:rPr lang="en-US" altLang="zh-CN" sz="2000" b="1" dirty="0" err="1" smtClean="0">
                <a:solidFill>
                  <a:srgbClr val="343434"/>
                </a:solidFill>
                <a:latin typeface="Calibri" pitchFamily="34" charset="0"/>
                <a:ea typeface="MS PGothic" pitchFamily="34" charset="-128"/>
                <a:sym typeface="Calibri Bold" pitchFamily="-84" charset="0"/>
              </a:rPr>
              <a:t>Greville</a:t>
            </a:r>
            <a:r>
              <a:rPr lang="en-US" altLang="zh-CN" sz="2000" b="1" dirty="0" smtClean="0">
                <a:solidFill>
                  <a:srgbClr val="343434"/>
                </a:solidFill>
                <a:latin typeface="Calibri" pitchFamily="34" charset="0"/>
                <a:ea typeface="MS PGothic" pitchFamily="34" charset="-128"/>
                <a:sym typeface="Calibri Bold" pitchFamily="-84" charset="0"/>
              </a:rPr>
              <a:t> </a:t>
            </a:r>
            <a:r>
              <a:rPr lang="en-US" altLang="zh-CN" sz="2000" b="1" dirty="0" err="1" smtClean="0">
                <a:solidFill>
                  <a:srgbClr val="343434"/>
                </a:solidFill>
                <a:latin typeface="Calibri" pitchFamily="34" charset="0"/>
                <a:ea typeface="MS PGothic" pitchFamily="34" charset="-128"/>
                <a:sym typeface="Calibri Bold" pitchFamily="-84" charset="0"/>
              </a:rPr>
              <a:t>Abscissae</a:t>
            </a:r>
            <a:endParaRPr lang="en-US" altLang="zh-CN" sz="2000" dirty="0" smtClean="0">
              <a:solidFill>
                <a:srgbClr val="343434"/>
              </a:solidFill>
              <a:latin typeface="Calibri" pitchFamily="34" charset="0"/>
              <a:ea typeface="MS PGothic" pitchFamily="34" charset="-128"/>
              <a:sym typeface="Calibri Bold" pitchFamily="-84" charset="0"/>
            </a:endParaRPr>
          </a:p>
        </p:txBody>
      </p:sp>
      <p:graphicFrame>
        <p:nvGraphicFramePr>
          <p:cNvPr id="9" name="Object 11"/>
          <p:cNvGraphicFramePr>
            <a:graphicFrameLocks noChangeAspect="1"/>
          </p:cNvGraphicFramePr>
          <p:nvPr/>
        </p:nvGraphicFramePr>
        <p:xfrm>
          <a:off x="6012160" y="2996952"/>
          <a:ext cx="1600930" cy="434512"/>
        </p:xfrm>
        <a:graphic>
          <a:graphicData uri="http://schemas.openxmlformats.org/presentationml/2006/ole">
            <mc:AlternateContent xmlns:mc="http://schemas.openxmlformats.org/markup-compatibility/2006">
              <mc:Choice xmlns:v="urn:schemas-microsoft-com:vml" Requires="v">
                <p:oleObj spid="_x0000_s731154" name="Formula" r:id="rId8" imgW="1327320" imgH="360720" progId="Equation.Ribbit">
                  <p:embed/>
                </p:oleObj>
              </mc:Choice>
              <mc:Fallback>
                <p:oleObj name="Formula" r:id="rId8" imgW="1327320" imgH="360720" progId="Equation.Ribbit">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0" y="2996952"/>
                        <a:ext cx="1600930" cy="43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0"/>
          <p:cNvSpPr>
            <a:spLocks/>
          </p:cNvSpPr>
          <p:nvPr/>
        </p:nvSpPr>
        <p:spPr bwMode="auto">
          <a:xfrm>
            <a:off x="5508104" y="686992"/>
            <a:ext cx="2736304" cy="576064"/>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000" b="1" dirty="0" smtClean="0">
                <a:solidFill>
                  <a:srgbClr val="343434"/>
                </a:solidFill>
                <a:latin typeface="Calibri" pitchFamily="34" charset="0"/>
                <a:ea typeface="MS PGothic" pitchFamily="34" charset="-128"/>
                <a:sym typeface="Calibri Bold" pitchFamily="-84" charset="0"/>
              </a:rPr>
              <a:t>NURBS basis</a:t>
            </a:r>
            <a:endParaRPr lang="en-US" altLang="zh-CN" sz="2000" dirty="0" smtClean="0">
              <a:solidFill>
                <a:srgbClr val="343434"/>
              </a:solidFill>
              <a:latin typeface="Calibri" pitchFamily="34" charset="0"/>
              <a:ea typeface="MS PGothic" pitchFamily="34" charset="-128"/>
              <a:sym typeface="Calibri Bold" pitchFamily="-84" charset="0"/>
            </a:endParaRPr>
          </a:p>
        </p:txBody>
      </p:sp>
      <p:grpSp>
        <p:nvGrpSpPr>
          <p:cNvPr id="11" name="组合 10"/>
          <p:cNvGrpSpPr/>
          <p:nvPr/>
        </p:nvGrpSpPr>
        <p:grpSpPr>
          <a:xfrm>
            <a:off x="5580112" y="4077072"/>
            <a:ext cx="2628900" cy="2714625"/>
            <a:chOff x="5940153" y="692696"/>
            <a:chExt cx="2628900" cy="2714625"/>
          </a:xfrm>
        </p:grpSpPr>
        <p:pic>
          <p:nvPicPr>
            <p:cNvPr id="12" name="Picture 7"/>
            <p:cNvPicPr>
              <a:picLocks noChangeAspect="1" noChangeArrowheads="1"/>
            </p:cNvPicPr>
            <p:nvPr/>
          </p:nvPicPr>
          <p:blipFill>
            <a:blip r:embed="rId10"/>
            <a:srcRect/>
            <a:stretch>
              <a:fillRect/>
            </a:stretch>
          </p:blipFill>
          <p:spPr bwMode="auto">
            <a:xfrm>
              <a:off x="5940153" y="692696"/>
              <a:ext cx="2628900" cy="2714625"/>
            </a:xfrm>
            <a:prstGeom prst="rect">
              <a:avLst/>
            </a:prstGeom>
            <a:noFill/>
            <a:ln w="9525">
              <a:noFill/>
              <a:miter lim="800000"/>
              <a:headEnd/>
              <a:tailEnd/>
            </a:ln>
          </p:spPr>
        </p:pic>
        <p:sp>
          <p:nvSpPr>
            <p:cNvPr id="13" name="AutoShape 10"/>
            <p:cNvSpPr txBox="1">
              <a:spLocks/>
            </p:cNvSpPr>
            <p:nvPr/>
          </p:nvSpPr>
          <p:spPr bwMode="auto">
            <a:xfrm>
              <a:off x="6300193" y="2399209"/>
              <a:ext cx="1872208" cy="504056"/>
            </a:xfrm>
            <a:prstGeom prst="roundRect">
              <a:avLst>
                <a:gd name="adj" fmla="val 20000"/>
              </a:avLst>
            </a:prstGeom>
            <a:noFill/>
            <a:ln w="25400">
              <a:noFill/>
              <a:miter lim="800000"/>
              <a:headEnd/>
              <a:tailEnd/>
            </a:ln>
          </p:spPr>
          <p:txBody>
            <a:bodyPr vert="horz" lIns="0" tIns="0" rIns="32146" bIns="0" anchor="ctr"/>
            <a:lstStyle/>
            <a:p>
              <a:pPr marL="317500" lvl="0" indent="-317500" algn="ctr" eaLnBrk="0" hangingPunct="0">
                <a:spcBef>
                  <a:spcPts val="200"/>
                </a:spcBef>
                <a:buSzPct val="100000"/>
                <a:defRPr/>
              </a:pPr>
              <a:r>
                <a:rPr lang="en-US" altLang="zh-CN" sz="1800" kern="0" dirty="0" smtClean="0">
                  <a:solidFill>
                    <a:srgbClr val="343434"/>
                  </a:solidFill>
                  <a:latin typeface="Calibri" pitchFamily="34" charset="0"/>
                  <a:ea typeface="MS PGothic" pitchFamily="34" charset="-128"/>
                  <a:sym typeface="Calibri Bold" pitchFamily="-84" charset="0"/>
                </a:rPr>
                <a:t>NURBS(B-</a:t>
              </a:r>
              <a:r>
                <a:rPr lang="en-US" altLang="zh-CN" sz="1800" kern="0" dirty="0" err="1" smtClean="0">
                  <a:solidFill>
                    <a:srgbClr val="343434"/>
                  </a:solidFill>
                  <a:latin typeface="Calibri" pitchFamily="34" charset="0"/>
                  <a:ea typeface="MS PGothic" pitchFamily="34" charset="-128"/>
                  <a:sym typeface="Calibri Bold" pitchFamily="-84" charset="0"/>
                </a:rPr>
                <a:t>Spline</a:t>
              </a:r>
              <a:r>
                <a:rPr lang="en-US" altLang="zh-CN" sz="1800" kern="0" dirty="0" smtClean="0">
                  <a:solidFill>
                    <a:srgbClr val="343434"/>
                  </a:solidFill>
                  <a:latin typeface="Calibri" pitchFamily="34" charset="0"/>
                  <a:ea typeface="MS PGothic" pitchFamily="34" charset="-128"/>
                  <a:sym typeface="Calibri Bold" pitchFamily="-84" charset="0"/>
                </a:rPr>
                <a:t>)</a:t>
              </a:r>
            </a:p>
            <a:p>
              <a:pPr marL="317500" lvl="0" indent="-317500" algn="ctr" eaLnBrk="0" hangingPunct="0">
                <a:spcBef>
                  <a:spcPts val="200"/>
                </a:spcBef>
                <a:buSzPct val="100000"/>
                <a:defRPr/>
              </a:pPr>
              <a:r>
                <a:rPr lang="en-US" altLang="zh-CN" sz="1800" kern="0" dirty="0" smtClean="0">
                  <a:solidFill>
                    <a:srgbClr val="343434"/>
                  </a:solidFill>
                  <a:latin typeface="Calibri" pitchFamily="34" charset="0"/>
                  <a:ea typeface="MS PGothic" pitchFamily="34" charset="-128"/>
                  <a:sym typeface="Calibri Bold" pitchFamily="-84" charset="0"/>
                </a:rPr>
                <a:t>p=2</a:t>
              </a:r>
              <a:endParaRPr kumimoji="0" lang="en-US" altLang="zh-CN" sz="18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pic>
          <p:nvPicPr>
            <p:cNvPr id="14" name="Picture 11"/>
            <p:cNvPicPr>
              <a:picLocks noChangeAspect="1" noChangeArrowheads="1"/>
            </p:cNvPicPr>
            <p:nvPr/>
          </p:nvPicPr>
          <p:blipFill>
            <a:blip r:embed="rId11"/>
            <a:srcRect/>
            <a:stretch>
              <a:fillRect/>
            </a:stretch>
          </p:blipFill>
          <p:spPr bwMode="auto">
            <a:xfrm>
              <a:off x="6948265" y="980729"/>
              <a:ext cx="1343025" cy="466725"/>
            </a:xfrm>
            <a:prstGeom prst="rect">
              <a:avLst/>
            </a:prstGeom>
            <a:noFill/>
            <a:ln w="9525">
              <a:noFill/>
              <a:miter lim="800000"/>
              <a:headEnd/>
              <a:tailEnd/>
            </a:ln>
          </p:spPr>
        </p:pic>
      </p:grpSp>
      <p:grpSp>
        <p:nvGrpSpPr>
          <p:cNvPr id="15" name="组合 14"/>
          <p:cNvGrpSpPr/>
          <p:nvPr/>
        </p:nvGrpSpPr>
        <p:grpSpPr>
          <a:xfrm>
            <a:off x="755576" y="3901777"/>
            <a:ext cx="2695575" cy="2695575"/>
            <a:chOff x="5940154" y="4261818"/>
            <a:chExt cx="2695575" cy="2695575"/>
          </a:xfrm>
        </p:grpSpPr>
        <p:pic>
          <p:nvPicPr>
            <p:cNvPr id="16" name="Picture 10"/>
            <p:cNvPicPr>
              <a:picLocks noChangeAspect="1" noChangeArrowheads="1"/>
            </p:cNvPicPr>
            <p:nvPr/>
          </p:nvPicPr>
          <p:blipFill>
            <a:blip r:embed="rId12"/>
            <a:srcRect/>
            <a:stretch>
              <a:fillRect/>
            </a:stretch>
          </p:blipFill>
          <p:spPr bwMode="auto">
            <a:xfrm>
              <a:off x="5940154" y="4261818"/>
              <a:ext cx="2695575" cy="2695575"/>
            </a:xfrm>
            <a:prstGeom prst="rect">
              <a:avLst/>
            </a:prstGeom>
            <a:noFill/>
            <a:ln w="9525">
              <a:noFill/>
              <a:miter lim="800000"/>
              <a:headEnd/>
              <a:tailEnd/>
            </a:ln>
          </p:spPr>
        </p:pic>
        <p:sp>
          <p:nvSpPr>
            <p:cNvPr id="17" name="AutoShape 10"/>
            <p:cNvSpPr txBox="1">
              <a:spLocks/>
            </p:cNvSpPr>
            <p:nvPr/>
          </p:nvSpPr>
          <p:spPr bwMode="auto">
            <a:xfrm>
              <a:off x="6156178" y="5805265"/>
              <a:ext cx="2304256" cy="504056"/>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1800" kern="0" dirty="0" err="1" smtClean="0">
                  <a:solidFill>
                    <a:srgbClr val="343434"/>
                  </a:solidFill>
                  <a:latin typeface="Calibri" pitchFamily="34" charset="0"/>
                  <a:ea typeface="MS PGothic" pitchFamily="34" charset="-128"/>
                  <a:sym typeface="Calibri Bold" pitchFamily="-84" charset="0"/>
                </a:rPr>
                <a:t>Discontinous</a:t>
              </a:r>
              <a:r>
                <a:rPr lang="en-US" altLang="zh-CN" sz="1800" kern="0" dirty="0" smtClean="0">
                  <a:solidFill>
                    <a:srgbClr val="343434"/>
                  </a:solidFill>
                  <a:latin typeface="Calibri" pitchFamily="34" charset="0"/>
                  <a:ea typeface="MS PGothic" pitchFamily="34" charset="-128"/>
                  <a:sym typeface="Calibri Bold" pitchFamily="-84" charset="0"/>
                </a:rPr>
                <a:t> </a:t>
              </a:r>
              <a:r>
                <a:rPr lang="en-US" altLang="zh-CN" sz="1800" kern="0" dirty="0" err="1" smtClean="0">
                  <a:solidFill>
                    <a:srgbClr val="343434"/>
                  </a:solidFill>
                  <a:latin typeface="Calibri" pitchFamily="34" charset="0"/>
                  <a:ea typeface="MS PGothic" pitchFamily="34" charset="-128"/>
                  <a:sym typeface="Calibri Bold" pitchFamily="-84" charset="0"/>
                </a:rPr>
                <a:t>Lagange</a:t>
              </a:r>
              <a:endParaRPr lang="en-US" altLang="zh-CN" sz="1800" kern="0" dirty="0" smtClean="0">
                <a:solidFill>
                  <a:srgbClr val="343434"/>
                </a:solidFill>
                <a:latin typeface="Calibri" pitchFamily="34" charset="0"/>
                <a:ea typeface="MS PGothic" pitchFamily="34" charset="-128"/>
                <a:sym typeface="Calibri Bold" pitchFamily="-84" charset="0"/>
              </a:endParaRPr>
            </a:p>
            <a:p>
              <a:pPr marL="317500" lvl="0" indent="-317500" algn="ctr" eaLnBrk="0" hangingPunct="0">
                <a:spcBef>
                  <a:spcPts val="200"/>
                </a:spcBef>
                <a:buSzPct val="100000"/>
                <a:defRPr/>
              </a:pPr>
              <a:r>
                <a:rPr lang="en-US" altLang="zh-CN" sz="1800" kern="0" dirty="0" smtClean="0">
                  <a:solidFill>
                    <a:srgbClr val="343434"/>
                  </a:solidFill>
                  <a:latin typeface="Calibri" pitchFamily="34" charset="0"/>
                  <a:ea typeface="MS PGothic" pitchFamily="34" charset="-128"/>
                  <a:sym typeface="Calibri Bold" pitchFamily="-84" charset="0"/>
                </a:rPr>
                <a:t>p=2</a:t>
              </a:r>
              <a:endParaRPr kumimoji="0" lang="en-US" altLang="zh-CN" sz="18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grpSp>
      <p:sp>
        <p:nvSpPr>
          <p:cNvPr id="18" name="AutoShape 10"/>
          <p:cNvSpPr>
            <a:spLocks/>
          </p:cNvSpPr>
          <p:nvPr/>
        </p:nvSpPr>
        <p:spPr bwMode="auto">
          <a:xfrm>
            <a:off x="323528" y="686992"/>
            <a:ext cx="3600400" cy="576064"/>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000" b="1" dirty="0" smtClean="0">
                <a:solidFill>
                  <a:srgbClr val="343434"/>
                </a:solidFill>
                <a:latin typeface="Calibri" pitchFamily="34" charset="0"/>
                <a:ea typeface="MS PGothic" pitchFamily="34" charset="-128"/>
                <a:sym typeface="Calibri Bold" pitchFamily="-84" charset="0"/>
              </a:rPr>
              <a:t>Lagrange basis</a:t>
            </a:r>
            <a:endParaRPr lang="en-US" altLang="zh-CN" sz="2000" dirty="0" smtClean="0">
              <a:solidFill>
                <a:srgbClr val="343434"/>
              </a:solidFill>
              <a:latin typeface="Calibri" pitchFamily="34" charset="0"/>
              <a:ea typeface="MS PGothic" pitchFamily="34" charset="-128"/>
              <a:sym typeface="Calibri Bold" pitchFamily="-84" charset="0"/>
            </a:endParaRPr>
          </a:p>
        </p:txBody>
      </p:sp>
      <p:graphicFrame>
        <p:nvGraphicFramePr>
          <p:cNvPr id="731142" name="Object 6"/>
          <p:cNvGraphicFramePr>
            <a:graphicFrameLocks noChangeAspect="1"/>
          </p:cNvGraphicFramePr>
          <p:nvPr/>
        </p:nvGraphicFramePr>
        <p:xfrm>
          <a:off x="176213" y="1228503"/>
          <a:ext cx="1897062" cy="682625"/>
        </p:xfrm>
        <a:graphic>
          <a:graphicData uri="http://schemas.openxmlformats.org/presentationml/2006/ole">
            <mc:AlternateContent xmlns:mc="http://schemas.openxmlformats.org/markup-compatibility/2006">
              <mc:Choice xmlns:v="urn:schemas-microsoft-com:vml" Requires="v">
                <p:oleObj spid="_x0000_s731155" name="Formula" r:id="rId13" imgW="1300680" imgH="467640" progId="Equation.Ribbit">
                  <p:embed/>
                </p:oleObj>
              </mc:Choice>
              <mc:Fallback>
                <p:oleObj name="Formula" r:id="rId13" imgW="1300680" imgH="467640" progId="Equation.Ribbit">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213" y="1228503"/>
                        <a:ext cx="1897062"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1143" name="Object 7"/>
          <p:cNvGraphicFramePr>
            <a:graphicFrameLocks noChangeAspect="1"/>
          </p:cNvGraphicFramePr>
          <p:nvPr/>
        </p:nvGraphicFramePr>
        <p:xfrm>
          <a:off x="2267744" y="1228503"/>
          <a:ext cx="1825625" cy="676275"/>
        </p:xfrm>
        <a:graphic>
          <a:graphicData uri="http://schemas.openxmlformats.org/presentationml/2006/ole">
            <mc:AlternateContent xmlns:mc="http://schemas.openxmlformats.org/markup-compatibility/2006">
              <mc:Choice xmlns:v="urn:schemas-microsoft-com:vml" Requires="v">
                <p:oleObj spid="_x0000_s731156" name="Formula" r:id="rId15" imgW="1263960" imgH="467640" progId="Equation.Ribbit">
                  <p:embed/>
                </p:oleObj>
              </mc:Choice>
              <mc:Fallback>
                <p:oleObj name="Formula" r:id="rId15" imgW="1263960" imgH="467640" progId="Equation.Ribbit">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7744" y="1228503"/>
                        <a:ext cx="1825625"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AutoShape 10"/>
          <p:cNvSpPr>
            <a:spLocks/>
          </p:cNvSpPr>
          <p:nvPr/>
        </p:nvSpPr>
        <p:spPr bwMode="auto">
          <a:xfrm>
            <a:off x="251520" y="1839120"/>
            <a:ext cx="3600400" cy="720080"/>
          </a:xfrm>
          <a:prstGeom prst="roundRect">
            <a:avLst>
              <a:gd name="adj" fmla="val 20000"/>
            </a:avLst>
          </a:prstGeom>
          <a:noFill/>
          <a:ln w="25400">
            <a:noFill/>
            <a:miter lim="800000"/>
            <a:headEnd/>
            <a:tailEnd/>
          </a:ln>
        </p:spPr>
        <p:txBody>
          <a:bodyPr lIns="0" tIns="0" rIns="32146" bIns="0" anchor="ctr"/>
          <a:lstStyle/>
          <a:p>
            <a:pPr>
              <a:spcBef>
                <a:spcPts val="200"/>
              </a:spcBef>
              <a:buFont typeface="Arial" pitchFamily="34" charset="0"/>
              <a:buChar char="•"/>
            </a:pPr>
            <a:r>
              <a:rPr lang="en-US" altLang="zh-CN" sz="2000" b="1" dirty="0" smtClean="0">
                <a:solidFill>
                  <a:srgbClr val="343434"/>
                </a:solidFill>
                <a:latin typeface="Calibri" pitchFamily="34" charset="0"/>
                <a:ea typeface="MS PGothic" pitchFamily="34" charset="-128"/>
                <a:sym typeface="Calibri Bold" pitchFamily="-84" charset="0"/>
              </a:rPr>
              <a:t>Collocation: at nodes</a:t>
            </a:r>
            <a:endParaRPr lang="en-US" altLang="zh-CN" sz="2000" dirty="0" smtClean="0">
              <a:solidFill>
                <a:srgbClr val="343434"/>
              </a:solidFill>
              <a:latin typeface="Calibri" pitchFamily="34" charset="0"/>
              <a:ea typeface="MS PGothic" pitchFamily="34" charset="-128"/>
              <a:sym typeface="Calibri Bold" pitchFamily="-84" charset="0"/>
            </a:endParaRPr>
          </a:p>
        </p:txBody>
      </p:sp>
      <p:sp>
        <p:nvSpPr>
          <p:cNvPr id="22"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23" name="Rectangle 7"/>
          <p:cNvSpPr txBox="1">
            <a:spLocks noChangeArrowheads="1"/>
          </p:cNvSpPr>
          <p:nvPr/>
        </p:nvSpPr>
        <p:spPr>
          <a:xfrm>
            <a:off x="25401"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0" cap="none" spc="0" normalizeH="0" baseline="0" noProof="0" dirty="0" smtClean="0">
                <a:ln>
                  <a:noFill/>
                </a:ln>
                <a:solidFill>
                  <a:srgbClr val="FFFFFF"/>
                </a:solidFill>
                <a:effectLst/>
                <a:uLnTx/>
                <a:uFillTx/>
                <a:latin typeface="+mj-lt"/>
                <a:ea typeface="+mj-ea"/>
                <a:cs typeface="+mj-cs"/>
                <a:sym typeface="Calibri" charset="0"/>
              </a:rPr>
              <a:t>Boundary</a:t>
            </a:r>
            <a:r>
              <a:rPr kumimoji="0" lang="en-US" altLang="zh-CN" sz="2200" b="0" i="0" u="none" strike="noStrike" kern="0" cap="none" spc="0" normalizeH="0" noProof="0" dirty="0" smtClean="0">
                <a:ln>
                  <a:noFill/>
                </a:ln>
                <a:solidFill>
                  <a:srgbClr val="FFFFFF"/>
                </a:solidFill>
                <a:effectLst/>
                <a:uLnTx/>
                <a:uFillTx/>
                <a:latin typeface="+mj-lt"/>
                <a:ea typeface="+mj-ea"/>
                <a:cs typeface="+mj-cs"/>
                <a:sym typeface="Calibri" charset="0"/>
              </a:rPr>
              <a:t> element</a:t>
            </a:r>
            <a:r>
              <a:rPr kumimoji="0" lang="en-US" altLang="zh-CN" sz="2200" b="0" i="0" u="none" strike="noStrike" kern="0" cap="none" spc="0" normalizeH="0" baseline="0" noProof="0" dirty="0" smtClean="0">
                <a:ln>
                  <a:noFill/>
                </a:ln>
                <a:solidFill>
                  <a:srgbClr val="FFFFFF"/>
                </a:solidFill>
                <a:effectLst/>
                <a:uLnTx/>
                <a:uFillTx/>
                <a:latin typeface="+mj-lt"/>
                <a:ea typeface="+mj-ea"/>
                <a:cs typeface="+mj-cs"/>
                <a:sym typeface="Calibri" charset="0"/>
              </a:rPr>
              <a:t> </a:t>
            </a:r>
            <a:r>
              <a:rPr kumimoji="0" lang="en-US" altLang="zh-CN" sz="2200" b="0" i="0" u="none" strike="noStrike" kern="0" cap="none" spc="0" normalizeH="0" baseline="0" noProof="0" dirty="0" err="1" smtClean="0">
                <a:ln>
                  <a:noFill/>
                </a:ln>
                <a:solidFill>
                  <a:srgbClr val="FFFFFF"/>
                </a:solidFill>
                <a:effectLst/>
                <a:uLnTx/>
                <a:uFillTx/>
                <a:latin typeface="+mj-lt"/>
                <a:ea typeface="+mj-ea"/>
                <a:cs typeface="+mj-cs"/>
                <a:sym typeface="Calibri" charset="0"/>
              </a:rPr>
              <a:t>discretisation</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sp>
        <p:nvSpPr>
          <p:cNvPr id="24" name="AutoShape 10"/>
          <p:cNvSpPr txBox="1">
            <a:spLocks/>
          </p:cNvSpPr>
          <p:nvPr/>
        </p:nvSpPr>
        <p:spPr bwMode="auto">
          <a:xfrm>
            <a:off x="0" y="2420888"/>
            <a:ext cx="4824536" cy="576064"/>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buFont typeface="Wingdings" pitchFamily="2" charset="2"/>
              <a:buChar char="Ø"/>
              <a:defRPr/>
            </a:pPr>
            <a:r>
              <a:rPr kumimoji="0" lang="en-US" altLang="zh-CN" sz="2000" i="0" u="none" strike="noStrike" kern="0" cap="none" spc="0" normalizeH="0" baseline="0" noProof="0" dirty="0" smtClean="0">
                <a:ln>
                  <a:noFill/>
                </a:ln>
                <a:solidFill>
                  <a:srgbClr val="343434"/>
                </a:solidFill>
                <a:effectLst/>
                <a:uLnTx/>
                <a:uFillTx/>
                <a:latin typeface="Calibri" pitchFamily="34" charset="0"/>
                <a:ea typeface="MS PGothic" pitchFamily="34" charset="-128"/>
                <a:cs typeface="+mn-cs"/>
                <a:sym typeface="Calibri Bold" pitchFamily="-84" charset="0"/>
              </a:rPr>
              <a:t>Discontinuous Lagrange basis functions</a:t>
            </a:r>
          </a:p>
          <a:p>
            <a:pPr marL="317500" lvl="0" indent="-317500" eaLnBrk="0" hangingPunct="0">
              <a:spcBef>
                <a:spcPts val="200"/>
              </a:spcBef>
              <a:buSzPct val="100000"/>
              <a:buFont typeface="Wingdings" pitchFamily="2" charset="2"/>
              <a:buChar char="Ø"/>
              <a:defRPr/>
            </a:pPr>
            <a:r>
              <a:rPr lang="en-US" altLang="zh-CN" sz="2000" kern="0" dirty="0" smtClean="0">
                <a:solidFill>
                  <a:srgbClr val="343434"/>
                </a:solidFill>
                <a:latin typeface="Calibri" pitchFamily="34" charset="0"/>
                <a:ea typeface="MS PGothic" pitchFamily="34" charset="-128"/>
                <a:sym typeface="Calibri Bold" pitchFamily="-84" charset="0"/>
              </a:rPr>
              <a:t>Collocation inside elements</a:t>
            </a:r>
            <a:endParaRPr kumimoji="0" lang="en-US" altLang="zh-CN" sz="20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sp>
        <p:nvSpPr>
          <p:cNvPr id="25" name="AutoShape 10"/>
          <p:cNvSpPr txBox="1">
            <a:spLocks/>
          </p:cNvSpPr>
          <p:nvPr/>
        </p:nvSpPr>
        <p:spPr bwMode="auto">
          <a:xfrm>
            <a:off x="4608512" y="2420888"/>
            <a:ext cx="5076056" cy="864096"/>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buFont typeface="Wingdings" pitchFamily="2" charset="2"/>
              <a:buChar char="Ø"/>
              <a:defRPr/>
            </a:pPr>
            <a:r>
              <a:rPr kumimoji="0" lang="en-US" altLang="zh-CN" sz="2000" i="0" u="none" strike="noStrike" kern="0" cap="none" spc="0" normalizeH="0" baseline="0" noProof="0" dirty="0" smtClean="0">
                <a:ln>
                  <a:noFill/>
                </a:ln>
                <a:solidFill>
                  <a:srgbClr val="343434"/>
                </a:solidFill>
                <a:effectLst/>
                <a:uLnTx/>
                <a:uFillTx/>
                <a:latin typeface="Calibri" pitchFamily="34" charset="0"/>
                <a:ea typeface="MS PGothic" pitchFamily="34" charset="-128"/>
                <a:cs typeface="+mn-cs"/>
                <a:sym typeface="Calibri Bold" pitchFamily="-84" charset="0"/>
              </a:rPr>
              <a:t>Discontinuous NURBS basis functions</a:t>
            </a:r>
          </a:p>
          <a:p>
            <a:pPr marL="317500" lvl="0" indent="-317500" eaLnBrk="0" hangingPunct="0">
              <a:spcBef>
                <a:spcPts val="200"/>
              </a:spcBef>
              <a:buSzPct val="100000"/>
              <a:buFont typeface="Wingdings" pitchFamily="2" charset="2"/>
              <a:buChar char="Ø"/>
              <a:defRPr/>
            </a:pPr>
            <a:r>
              <a:rPr lang="en-US" altLang="zh-CN" sz="2000" kern="0" dirty="0" smtClean="0">
                <a:solidFill>
                  <a:srgbClr val="343434"/>
                </a:solidFill>
                <a:latin typeface="Calibri" pitchFamily="34" charset="0"/>
                <a:ea typeface="MS PGothic" pitchFamily="34" charset="-128"/>
                <a:sym typeface="Calibri Bold" pitchFamily="-84" charset="0"/>
              </a:rPr>
              <a:t>Collocation at C</a:t>
            </a:r>
            <a:r>
              <a:rPr lang="en-US" altLang="zh-CN" sz="2000" kern="0" baseline="30000" dirty="0" smtClean="0">
                <a:solidFill>
                  <a:srgbClr val="343434"/>
                </a:solidFill>
                <a:latin typeface="Calibri" pitchFamily="34" charset="0"/>
                <a:ea typeface="MS PGothic" pitchFamily="34" charset="-128"/>
                <a:sym typeface="Calibri Bold" pitchFamily="-84" charset="0"/>
              </a:rPr>
              <a:t>0</a:t>
            </a:r>
            <a:r>
              <a:rPr lang="en-US" altLang="zh-CN" sz="2000" kern="0" dirty="0" smtClean="0">
                <a:solidFill>
                  <a:srgbClr val="343434"/>
                </a:solidFill>
                <a:latin typeface="Calibri" pitchFamily="34" charset="0"/>
                <a:ea typeface="MS PGothic" pitchFamily="34" charset="-128"/>
                <a:sym typeface="Calibri Bold" pitchFamily="-84" charset="0"/>
              </a:rPr>
              <a:t> corner offset inside elements</a:t>
            </a:r>
            <a:endParaRPr kumimoji="0" lang="en-US" altLang="zh-CN" sz="20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sp>
        <p:nvSpPr>
          <p:cNvPr id="26" name="AutoShape 10"/>
          <p:cNvSpPr>
            <a:spLocks/>
          </p:cNvSpPr>
          <p:nvPr/>
        </p:nvSpPr>
        <p:spPr bwMode="auto">
          <a:xfrm>
            <a:off x="9324528" y="260648"/>
            <a:ext cx="3888432" cy="5760640"/>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1800" dirty="0" smtClean="0">
                <a:solidFill>
                  <a:schemeClr val="tx1"/>
                </a:solidFill>
                <a:latin typeface="Calibri" pitchFamily="34" charset="0"/>
                <a:ea typeface="MS PGothic" pitchFamily="34" charset="-128"/>
                <a:sym typeface="Calibri Bold" pitchFamily="-84" charset="0"/>
              </a:rPr>
              <a:t>Discontinuous basis functions are used to simplify the implementation in terms of at least aspects:</a:t>
            </a:r>
          </a:p>
          <a:p>
            <a:pPr marL="457200" indent="-457200">
              <a:spcBef>
                <a:spcPts val="200"/>
              </a:spcBef>
              <a:buAutoNum type="arabicParenR"/>
            </a:pPr>
            <a:r>
              <a:rPr lang="en-US" altLang="zh-CN" sz="1800" dirty="0" smtClean="0">
                <a:solidFill>
                  <a:schemeClr val="tx1"/>
                </a:solidFill>
                <a:latin typeface="Calibri" pitchFamily="34" charset="0"/>
                <a:ea typeface="MS PGothic" pitchFamily="34" charset="-128"/>
                <a:sym typeface="Calibri Bold" pitchFamily="-84" charset="0"/>
              </a:rPr>
              <a:t>Collocation points for discontinuous basis are inside elements (Lagrange) or offset to be inside elements (NURBS).So the C</a:t>
            </a:r>
            <a:r>
              <a:rPr lang="en-US" altLang="zh-CN" sz="1800" baseline="30000" dirty="0" smtClean="0">
                <a:solidFill>
                  <a:schemeClr val="tx1"/>
                </a:solidFill>
                <a:latin typeface="Calibri" pitchFamily="34" charset="0"/>
                <a:ea typeface="MS PGothic" pitchFamily="34" charset="-128"/>
                <a:sym typeface="Calibri Bold" pitchFamily="-84" charset="0"/>
              </a:rPr>
              <a:t>1</a:t>
            </a:r>
            <a:r>
              <a:rPr lang="en-US" altLang="zh-CN" sz="1800" dirty="0" smtClean="0">
                <a:solidFill>
                  <a:schemeClr val="tx1"/>
                </a:solidFill>
                <a:latin typeface="Calibri" pitchFamily="34" charset="0"/>
                <a:ea typeface="MS PGothic" pitchFamily="34" charset="-128"/>
                <a:sym typeface="Calibri Bold" pitchFamily="-84" charset="0"/>
              </a:rPr>
              <a:t> continuity is fulfilled. The calculation of jump term would simply be 0.5.</a:t>
            </a:r>
            <a:r>
              <a:rPr lang="en-US" altLang="zh-CN" sz="1800" baseline="30000" dirty="0" smtClean="0">
                <a:solidFill>
                  <a:schemeClr val="tx1"/>
                </a:solidFill>
                <a:latin typeface="Calibri" pitchFamily="34" charset="0"/>
                <a:ea typeface="MS PGothic" pitchFamily="34" charset="-128"/>
                <a:sym typeface="Calibri Bold" pitchFamily="-84" charset="0"/>
              </a:rPr>
              <a:t>  </a:t>
            </a:r>
            <a:endParaRPr lang="en-US" altLang="zh-CN" sz="1800" dirty="0" smtClean="0">
              <a:solidFill>
                <a:schemeClr val="tx1"/>
              </a:solidFill>
              <a:latin typeface="Calibri" pitchFamily="34" charset="0"/>
              <a:ea typeface="MS PGothic" pitchFamily="34" charset="-128"/>
              <a:sym typeface="Calibri Bold" pitchFamily="-84" charset="0"/>
            </a:endParaRPr>
          </a:p>
          <a:p>
            <a:pPr>
              <a:spcBef>
                <a:spcPts val="200"/>
              </a:spcBef>
            </a:pPr>
            <a:r>
              <a:rPr lang="en-US" altLang="zh-CN" sz="1800" dirty="0" smtClean="0">
                <a:solidFill>
                  <a:schemeClr val="tx1"/>
                </a:solidFill>
                <a:latin typeface="Calibri" pitchFamily="34" charset="0"/>
                <a:ea typeface="MS PGothic" pitchFamily="34" charset="-128"/>
                <a:sym typeface="Calibri Bold" pitchFamily="-84" charset="0"/>
              </a:rPr>
              <a:t>2) The number of DOFs for displacement is identical to that for traction. So no extra mapping index is used for traction kernel.</a:t>
            </a:r>
          </a:p>
          <a:p>
            <a:pPr>
              <a:spcBef>
                <a:spcPts val="200"/>
              </a:spcBef>
            </a:pPr>
            <a:r>
              <a:rPr lang="en-US" altLang="zh-CN" sz="1800" dirty="0" smtClean="0">
                <a:solidFill>
                  <a:schemeClr val="tx1"/>
                </a:solidFill>
                <a:latin typeface="Calibri" pitchFamily="34" charset="0"/>
                <a:ea typeface="MS PGothic" pitchFamily="34" charset="-128"/>
                <a:sym typeface="Calibri Bold" pitchFamily="-84" charset="0"/>
              </a:rPr>
              <a:t>However, note that one can use continuous basis for displacement field and discontinuous basis for traction field separately. This will result in GIFT implementation </a:t>
            </a:r>
            <a:endParaRPr lang="en-US" altLang="zh-CN" sz="1800" dirty="0">
              <a:solidFill>
                <a:schemeClr val="tx1"/>
              </a:solidFill>
              <a:latin typeface="Calibri" pitchFamily="34" charset="0"/>
              <a:ea typeface="MS PGothic" pitchFamily="34" charset="-128"/>
              <a:sym typeface="Calibri" pitchFamily="34" charset="0"/>
            </a:endParaRPr>
          </a:p>
        </p:txBody>
      </p:sp>
      <p:graphicFrame>
        <p:nvGraphicFramePr>
          <p:cNvPr id="27" name="对象 26"/>
          <p:cNvGraphicFramePr>
            <a:graphicFrameLocks noChangeAspect="1"/>
          </p:cNvGraphicFramePr>
          <p:nvPr/>
        </p:nvGraphicFramePr>
        <p:xfrm>
          <a:off x="5292080" y="3501008"/>
          <a:ext cx="3319164" cy="520592"/>
        </p:xfrm>
        <a:graphic>
          <a:graphicData uri="http://schemas.openxmlformats.org/presentationml/2006/ole">
            <mc:AlternateContent xmlns:mc="http://schemas.openxmlformats.org/markup-compatibility/2006">
              <mc:Choice xmlns:v="urn:schemas-microsoft-com:vml" Requires="v">
                <p:oleObj spid="_x0000_s731157" name="Formula" r:id="rId17" imgW="2568240" imgH="402840" progId="Equation.Ribbit">
                  <p:embed/>
                </p:oleObj>
              </mc:Choice>
              <mc:Fallback>
                <p:oleObj name="Formula" r:id="rId17" imgW="2568240" imgH="402840" progId="Equation.Ribbit">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92080" y="3501008"/>
                        <a:ext cx="3319164" cy="520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7</a:t>
            </a:fld>
            <a:endParaRPr lang="en-US" altLang="zh-CN"/>
          </a:p>
        </p:txBody>
      </p:sp>
      <p:sp>
        <p:nvSpPr>
          <p:cNvPr id="5"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6" name="Rectangle 7"/>
          <p:cNvSpPr txBox="1">
            <a:spLocks noChangeArrowheads="1"/>
          </p:cNvSpPr>
          <p:nvPr/>
        </p:nvSpPr>
        <p:spPr>
          <a:xfrm>
            <a:off x="25401"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0" cap="none" spc="0" normalizeH="0" baseline="0" noProof="0" dirty="0" smtClean="0">
                <a:ln>
                  <a:noFill/>
                </a:ln>
                <a:solidFill>
                  <a:srgbClr val="FFFFFF"/>
                </a:solidFill>
                <a:effectLst/>
                <a:uLnTx/>
                <a:uFillTx/>
                <a:latin typeface="+mj-lt"/>
                <a:ea typeface="+mj-ea"/>
                <a:cs typeface="+mj-cs"/>
                <a:sym typeface="Calibri" charset="0"/>
              </a:rPr>
              <a:t>Boundary</a:t>
            </a:r>
            <a:r>
              <a:rPr kumimoji="0" lang="en-US" altLang="zh-CN" sz="2200" b="0" i="0" u="none" strike="noStrike" kern="0" cap="none" spc="0" normalizeH="0" noProof="0" dirty="0" smtClean="0">
                <a:ln>
                  <a:noFill/>
                </a:ln>
                <a:solidFill>
                  <a:srgbClr val="FFFFFF"/>
                </a:solidFill>
                <a:effectLst/>
                <a:uLnTx/>
                <a:uFillTx/>
                <a:latin typeface="+mj-lt"/>
                <a:ea typeface="+mj-ea"/>
                <a:cs typeface="+mj-cs"/>
                <a:sym typeface="Calibri" charset="0"/>
              </a:rPr>
              <a:t> element</a:t>
            </a:r>
            <a:r>
              <a:rPr kumimoji="0" lang="en-US" altLang="zh-CN" sz="2200" b="0" i="0" u="none" strike="noStrike" kern="0" cap="none" spc="0" normalizeH="0" baseline="0" noProof="0" dirty="0" smtClean="0">
                <a:ln>
                  <a:noFill/>
                </a:ln>
                <a:solidFill>
                  <a:srgbClr val="FFFFFF"/>
                </a:solidFill>
                <a:effectLst/>
                <a:uLnTx/>
                <a:uFillTx/>
                <a:latin typeface="+mj-lt"/>
                <a:ea typeface="+mj-ea"/>
                <a:cs typeface="+mj-cs"/>
                <a:sym typeface="Calibri" charset="0"/>
              </a:rPr>
              <a:t> </a:t>
            </a:r>
            <a:r>
              <a:rPr kumimoji="0" lang="en-US" altLang="zh-CN" sz="2200" b="0" i="0" u="none" strike="noStrike" kern="0" cap="none" spc="0" normalizeH="0" baseline="0" noProof="0" dirty="0" err="1" smtClean="0">
                <a:ln>
                  <a:noFill/>
                </a:ln>
                <a:solidFill>
                  <a:srgbClr val="FFFFFF"/>
                </a:solidFill>
                <a:effectLst/>
                <a:uLnTx/>
                <a:uFillTx/>
                <a:latin typeface="+mj-lt"/>
                <a:ea typeface="+mj-ea"/>
                <a:cs typeface="+mj-cs"/>
                <a:sym typeface="Calibri" charset="0"/>
              </a:rPr>
              <a:t>discretisation</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graphicFrame>
        <p:nvGraphicFramePr>
          <p:cNvPr id="7" name="对象 6"/>
          <p:cNvGraphicFramePr>
            <a:graphicFrameLocks noChangeAspect="1"/>
          </p:cNvGraphicFramePr>
          <p:nvPr/>
        </p:nvGraphicFramePr>
        <p:xfrm>
          <a:off x="2411760" y="700396"/>
          <a:ext cx="4117974" cy="618510"/>
        </p:xfrm>
        <a:graphic>
          <a:graphicData uri="http://schemas.openxmlformats.org/presentationml/2006/ole">
            <mc:AlternateContent xmlns:mc="http://schemas.openxmlformats.org/markup-compatibility/2006">
              <mc:Choice xmlns:v="urn:schemas-microsoft-com:vml" Requires="v">
                <p:oleObj spid="_x0000_s717844" name="Formula" r:id="rId4" imgW="3201840" imgH="480240" progId="Equation.Ribbit">
                  <p:embed/>
                </p:oleObj>
              </mc:Choice>
              <mc:Fallback>
                <p:oleObj name="Formula" r:id="rId4" imgW="3201840" imgH="480240" progId="Equation.Ribbit">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700396"/>
                        <a:ext cx="4117974" cy="6185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3635896" y="3482652"/>
          <a:ext cx="1660525" cy="306388"/>
        </p:xfrm>
        <a:graphic>
          <a:graphicData uri="http://schemas.openxmlformats.org/presentationml/2006/ole">
            <mc:AlternateContent xmlns:mc="http://schemas.openxmlformats.org/markup-compatibility/2006">
              <mc:Choice xmlns:v="urn:schemas-microsoft-com:vml" Requires="v">
                <p:oleObj spid="_x0000_s717845" name="Formula" r:id="rId6" imgW="1300680" imgH="237600" progId="Equation.Ribbit">
                  <p:embed/>
                </p:oleObj>
              </mc:Choice>
              <mc:Fallback>
                <p:oleObj name="Formula" r:id="rId6" imgW="1300680" imgH="237600" progId="Equation.Ribbit">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3482652"/>
                        <a:ext cx="1660525"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3563888" y="1556792"/>
          <a:ext cx="2659063" cy="477837"/>
        </p:xfrm>
        <a:graphic>
          <a:graphicData uri="http://schemas.openxmlformats.org/presentationml/2006/ole">
            <mc:AlternateContent xmlns:mc="http://schemas.openxmlformats.org/markup-compatibility/2006">
              <mc:Choice xmlns:v="urn:schemas-microsoft-com:vml" Requires="v">
                <p:oleObj spid="_x0000_s717846" name="Formula" r:id="rId8" imgW="2232720" imgH="400320" progId="Equation.Ribbit">
                  <p:embed/>
                </p:oleObj>
              </mc:Choice>
              <mc:Fallback>
                <p:oleObj name="Formula" r:id="rId8" imgW="2232720" imgH="400320" progId="Equation.Ribbit">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3888" y="1556792"/>
                        <a:ext cx="2659063"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585788" y="4941466"/>
          <a:ext cx="5337175" cy="1439862"/>
        </p:xfrm>
        <a:graphic>
          <a:graphicData uri="http://schemas.openxmlformats.org/presentationml/2006/ole">
            <mc:AlternateContent xmlns:mc="http://schemas.openxmlformats.org/markup-compatibility/2006">
              <mc:Choice xmlns:v="urn:schemas-microsoft-com:vml" Requires="v">
                <p:oleObj spid="_x0000_s717847" name="Formula" r:id="rId10" imgW="4152960" imgH="1118880" progId="Equation.Ribbit">
                  <p:embed/>
                </p:oleObj>
              </mc:Choice>
              <mc:Fallback>
                <p:oleObj name="Formula" r:id="rId10" imgW="4152960" imgH="1118880" progId="Equation.Ribbit">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788" y="4941466"/>
                        <a:ext cx="5337175" cy="1439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6" descr="D:\Current\Travel&amp;conference\slidesForUSNCCM\DiscretisedDomain.emf"/>
          <p:cNvPicPr>
            <a:picLocks noChangeAspect="1" noChangeArrowheads="1"/>
          </p:cNvPicPr>
          <p:nvPr/>
        </p:nvPicPr>
        <p:blipFill>
          <a:blip r:embed="rId12"/>
          <a:srcRect/>
          <a:stretch>
            <a:fillRect/>
          </a:stretch>
        </p:blipFill>
        <p:spPr bwMode="auto">
          <a:xfrm>
            <a:off x="5652120" y="2185044"/>
            <a:ext cx="4501008" cy="2756124"/>
          </a:xfrm>
          <a:prstGeom prst="rect">
            <a:avLst/>
          </a:prstGeom>
          <a:noFill/>
        </p:spPr>
      </p:pic>
      <p:graphicFrame>
        <p:nvGraphicFramePr>
          <p:cNvPr id="12" name="对象 11"/>
          <p:cNvGraphicFramePr>
            <a:graphicFrameLocks noChangeAspect="1"/>
          </p:cNvGraphicFramePr>
          <p:nvPr/>
        </p:nvGraphicFramePr>
        <p:xfrm>
          <a:off x="179512" y="1412776"/>
          <a:ext cx="3245697" cy="792088"/>
        </p:xfrm>
        <a:graphic>
          <a:graphicData uri="http://schemas.openxmlformats.org/presentationml/2006/ole">
            <mc:AlternateContent xmlns:mc="http://schemas.openxmlformats.org/markup-compatibility/2006">
              <mc:Choice xmlns:v="urn:schemas-microsoft-com:vml" Requires="v">
                <p:oleObj spid="_x0000_s717848" name="Formula" r:id="rId13" imgW="2366280" imgH="578160" progId="Equation.Ribbit">
                  <p:embed/>
                </p:oleObj>
              </mc:Choice>
              <mc:Fallback>
                <p:oleObj name="Formula" r:id="rId13" imgW="2366280" imgH="578160" progId="Equation.Ribbit">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512" y="1412776"/>
                        <a:ext cx="3245697"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10"/>
          <p:cNvSpPr txBox="1">
            <a:spLocks/>
          </p:cNvSpPr>
          <p:nvPr/>
        </p:nvSpPr>
        <p:spPr bwMode="auto">
          <a:xfrm>
            <a:off x="467544" y="692696"/>
            <a:ext cx="8280920" cy="576064"/>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000" kern="0" dirty="0" smtClean="0">
                <a:solidFill>
                  <a:srgbClr val="343434"/>
                </a:solidFill>
                <a:latin typeface="Calibri" pitchFamily="34" charset="0"/>
                <a:ea typeface="MS PGothic" pitchFamily="34" charset="-128"/>
                <a:sym typeface="Calibri Bold" pitchFamily="-84" charset="0"/>
              </a:rPr>
              <a:t>For p=2 element: </a:t>
            </a:r>
            <a:endParaRPr kumimoji="0" lang="en-US" altLang="zh-CN" sz="20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graphicFrame>
        <p:nvGraphicFramePr>
          <p:cNvPr id="717832" name="Object 8"/>
          <p:cNvGraphicFramePr>
            <a:graphicFrameLocks noChangeAspect="1"/>
          </p:cNvGraphicFramePr>
          <p:nvPr/>
        </p:nvGraphicFramePr>
        <p:xfrm>
          <a:off x="179513" y="2348880"/>
          <a:ext cx="3168351" cy="762113"/>
        </p:xfrm>
        <a:graphic>
          <a:graphicData uri="http://schemas.openxmlformats.org/presentationml/2006/ole">
            <mc:AlternateContent xmlns:mc="http://schemas.openxmlformats.org/markup-compatibility/2006">
              <mc:Choice xmlns:v="urn:schemas-microsoft-com:vml" Requires="v">
                <p:oleObj spid="_x0000_s717849" name="Formula" r:id="rId15" imgW="2401920" imgH="578160" progId="Equation.Ribbit">
                  <p:embed/>
                </p:oleObj>
              </mc:Choice>
              <mc:Fallback>
                <p:oleObj name="Formula" r:id="rId15" imgW="2401920" imgH="578160" progId="Equation.Ribbit">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513" y="2348880"/>
                        <a:ext cx="3168351" cy="76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833" name="Object 9"/>
          <p:cNvGraphicFramePr>
            <a:graphicFrameLocks noChangeAspect="1"/>
          </p:cNvGraphicFramePr>
          <p:nvPr/>
        </p:nvGraphicFramePr>
        <p:xfrm>
          <a:off x="3419872" y="2447106"/>
          <a:ext cx="2679700" cy="477838"/>
        </p:xfrm>
        <a:graphic>
          <a:graphicData uri="http://schemas.openxmlformats.org/presentationml/2006/ole">
            <mc:AlternateContent xmlns:mc="http://schemas.openxmlformats.org/markup-compatibility/2006">
              <mc:Choice xmlns:v="urn:schemas-microsoft-com:vml" Requires="v">
                <p:oleObj spid="_x0000_s717850" name="Formula" r:id="rId17" imgW="2248200" imgH="400320" progId="Equation.Ribbit">
                  <p:embed/>
                </p:oleObj>
              </mc:Choice>
              <mc:Fallback>
                <p:oleObj name="Formula" r:id="rId17" imgW="2248200" imgH="400320" progId="Equation.Ribbit">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19872" y="2447106"/>
                        <a:ext cx="2679700"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834" name="Object 10"/>
          <p:cNvGraphicFramePr>
            <a:graphicFrameLocks noChangeAspect="1"/>
          </p:cNvGraphicFramePr>
          <p:nvPr/>
        </p:nvGraphicFramePr>
        <p:xfrm>
          <a:off x="151705" y="3284984"/>
          <a:ext cx="3340175" cy="709611"/>
        </p:xfrm>
        <a:graphic>
          <a:graphicData uri="http://schemas.openxmlformats.org/presentationml/2006/ole">
            <mc:AlternateContent xmlns:mc="http://schemas.openxmlformats.org/markup-compatibility/2006">
              <mc:Choice xmlns:v="urn:schemas-microsoft-com:vml" Requires="v">
                <p:oleObj spid="_x0000_s717851" name="Formula" r:id="rId19" imgW="2720520" imgH="578160" progId="Equation.Ribbit">
                  <p:embed/>
                </p:oleObj>
              </mc:Choice>
              <mc:Fallback>
                <p:oleObj name="Formula" r:id="rId19" imgW="2720520" imgH="578160" progId="Equation.Ribbit">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1705" y="3284984"/>
                        <a:ext cx="3340175" cy="709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AutoShape 10"/>
          <p:cNvSpPr txBox="1">
            <a:spLocks/>
          </p:cNvSpPr>
          <p:nvPr/>
        </p:nvSpPr>
        <p:spPr bwMode="auto">
          <a:xfrm>
            <a:off x="251520" y="4221088"/>
            <a:ext cx="6192688" cy="576064"/>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000" kern="0" dirty="0" smtClean="0">
                <a:solidFill>
                  <a:srgbClr val="343434"/>
                </a:solidFill>
                <a:latin typeface="Calibri" pitchFamily="34" charset="0"/>
                <a:ea typeface="MS PGothic" pitchFamily="34" charset="-128"/>
                <a:sym typeface="Calibri Bold" pitchFamily="-84" charset="0"/>
              </a:rPr>
              <a:t>Assembling according to the global-local index mapping: </a:t>
            </a:r>
            <a:endParaRPr kumimoji="0" lang="en-US" altLang="zh-CN" sz="20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sp>
        <p:nvSpPr>
          <p:cNvPr id="16" name="AutoShape 10"/>
          <p:cNvSpPr>
            <a:spLocks/>
          </p:cNvSpPr>
          <p:nvPr/>
        </p:nvSpPr>
        <p:spPr bwMode="auto">
          <a:xfrm>
            <a:off x="9324528" y="144016"/>
            <a:ext cx="3600400" cy="6453336"/>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To implement BEM, two loops are primarily involved.</a:t>
            </a:r>
          </a:p>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The first one would be the element loop. For a given source point </a:t>
            </a:r>
            <a:r>
              <a:rPr lang="en-US" altLang="zh-CN" sz="2000" b="1" dirty="0" smtClean="0">
                <a:solidFill>
                  <a:schemeClr val="tx1"/>
                </a:solidFill>
                <a:latin typeface="Calibri" pitchFamily="34" charset="0"/>
                <a:ea typeface="MS PGothic" pitchFamily="34" charset="-128"/>
                <a:sym typeface="Calibri Bold" pitchFamily="-84" charset="0"/>
              </a:rPr>
              <a:t>s, </a:t>
            </a:r>
            <a:r>
              <a:rPr lang="en-US" altLang="zh-CN" sz="2000" dirty="0" smtClean="0">
                <a:solidFill>
                  <a:schemeClr val="tx1"/>
                </a:solidFill>
                <a:latin typeface="Calibri" pitchFamily="34" charset="0"/>
                <a:ea typeface="MS PGothic" pitchFamily="34" charset="-128"/>
                <a:sym typeface="Calibri Bold" pitchFamily="-84" charset="0"/>
              </a:rPr>
              <a:t>we need to loop over the entire boundary to complete the assembly of displacement BIE</a:t>
            </a:r>
          </a:p>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The element loop involves the integration of the kernel matrix of Kelvin solution. When the field element (contains field point </a:t>
            </a:r>
            <a:r>
              <a:rPr lang="en-US" altLang="zh-CN" sz="2000" b="1" dirty="0" err="1" smtClean="0">
                <a:solidFill>
                  <a:schemeClr val="tx1"/>
                </a:solidFill>
                <a:latin typeface="Calibri" pitchFamily="34" charset="0"/>
                <a:ea typeface="MS PGothic" pitchFamily="34" charset="-128"/>
                <a:sym typeface="Calibri Bold" pitchFamily="-84" charset="0"/>
              </a:rPr>
              <a:t>x,usually</a:t>
            </a:r>
            <a:r>
              <a:rPr lang="en-US" altLang="zh-CN" sz="2000" b="1" dirty="0" smtClean="0">
                <a:solidFill>
                  <a:schemeClr val="tx1"/>
                </a:solidFill>
                <a:latin typeface="Calibri" pitchFamily="34" charset="0"/>
                <a:ea typeface="MS PGothic" pitchFamily="34" charset="-128"/>
                <a:sym typeface="Calibri Bold" pitchFamily="-84" charset="0"/>
              </a:rPr>
              <a:t> the integration point in implementation</a:t>
            </a:r>
            <a:r>
              <a:rPr lang="en-US" altLang="zh-CN" sz="2000" dirty="0" smtClean="0">
                <a:solidFill>
                  <a:schemeClr val="tx1"/>
                </a:solidFill>
                <a:latin typeface="Calibri" pitchFamily="34" charset="0"/>
                <a:ea typeface="MS PGothic" pitchFamily="34" charset="-128"/>
                <a:sym typeface="Calibri Bold" pitchFamily="-84" charset="0"/>
              </a:rPr>
              <a:t>) is  overlapped with the source element (contains source point) , the integration of kernel is singular. Otherwise is regular.</a:t>
            </a:r>
            <a:endParaRPr lang="en-US" altLang="zh-CN" sz="2000" b="1" dirty="0">
              <a:solidFill>
                <a:schemeClr val="tx1"/>
              </a:solidFill>
              <a:latin typeface="Calibri" pitchFamily="34" charset="0"/>
              <a:ea typeface="MS PGothic" pitchFamily="34" charset="-128"/>
              <a:sym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8</a:t>
            </a:fld>
            <a:endParaRPr lang="en-US" altLang="zh-CN"/>
          </a:p>
        </p:txBody>
      </p:sp>
      <p:sp>
        <p:nvSpPr>
          <p:cNvPr id="5"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6" name="Rectangle 7"/>
          <p:cNvSpPr txBox="1">
            <a:spLocks noChangeArrowheads="1"/>
          </p:cNvSpPr>
          <p:nvPr/>
        </p:nvSpPr>
        <p:spPr>
          <a:xfrm>
            <a:off x="25401"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0" cap="none" spc="0" normalizeH="0" baseline="0" noProof="0" dirty="0" smtClean="0">
                <a:ln>
                  <a:noFill/>
                </a:ln>
                <a:solidFill>
                  <a:srgbClr val="FFFFFF"/>
                </a:solidFill>
                <a:effectLst/>
                <a:uLnTx/>
                <a:uFillTx/>
                <a:latin typeface="+mj-lt"/>
                <a:ea typeface="+mj-ea"/>
                <a:cs typeface="+mj-cs"/>
                <a:sym typeface="Calibri" charset="0"/>
              </a:rPr>
              <a:t>Linear system equations</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pic>
        <p:nvPicPr>
          <p:cNvPr id="720898" name="Picture 2" descr="D:\Current\Travel&amp;conference\slidesForUSNCCM\collocationloop.emf"/>
          <p:cNvPicPr>
            <a:picLocks noChangeAspect="1" noChangeArrowheads="1"/>
          </p:cNvPicPr>
          <p:nvPr/>
        </p:nvPicPr>
        <p:blipFill>
          <a:blip r:embed="rId4"/>
          <a:srcRect/>
          <a:stretch>
            <a:fillRect/>
          </a:stretch>
        </p:blipFill>
        <p:spPr bwMode="auto">
          <a:xfrm>
            <a:off x="539552" y="548680"/>
            <a:ext cx="4320480" cy="2645580"/>
          </a:xfrm>
          <a:prstGeom prst="rect">
            <a:avLst/>
          </a:prstGeom>
          <a:noFill/>
        </p:spPr>
      </p:pic>
      <p:graphicFrame>
        <p:nvGraphicFramePr>
          <p:cNvPr id="719873" name="Object 1"/>
          <p:cNvGraphicFramePr>
            <a:graphicFrameLocks noChangeAspect="1"/>
          </p:cNvGraphicFramePr>
          <p:nvPr/>
        </p:nvGraphicFramePr>
        <p:xfrm>
          <a:off x="2063254" y="3213100"/>
          <a:ext cx="6566636" cy="1512044"/>
        </p:xfrm>
        <a:graphic>
          <a:graphicData uri="http://schemas.openxmlformats.org/presentationml/2006/ole">
            <mc:AlternateContent xmlns:mc="http://schemas.openxmlformats.org/markup-compatibility/2006">
              <mc:Choice xmlns:v="urn:schemas-microsoft-com:vml" Requires="v">
                <p:oleObj spid="_x0000_s719882" name="Formula" r:id="rId5" imgW="4864320" imgH="1118880" progId="Equation.Ribbit">
                  <p:embed/>
                </p:oleObj>
              </mc:Choice>
              <mc:Fallback>
                <p:oleObj name="Formula" r:id="rId5" imgW="4864320" imgH="1118880" progId="Equation.Ribbit">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254" y="3213100"/>
                        <a:ext cx="6566636" cy="1512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10"/>
          <p:cNvSpPr txBox="1">
            <a:spLocks/>
          </p:cNvSpPr>
          <p:nvPr/>
        </p:nvSpPr>
        <p:spPr bwMode="auto">
          <a:xfrm>
            <a:off x="179512" y="2780928"/>
            <a:ext cx="1872208" cy="504056"/>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1800" kern="0" dirty="0" smtClean="0">
                <a:solidFill>
                  <a:srgbClr val="343434"/>
                </a:solidFill>
                <a:latin typeface="Calibri" pitchFamily="34" charset="0"/>
                <a:ea typeface="MS PGothic" pitchFamily="34" charset="-128"/>
                <a:sym typeface="Calibri Bold" pitchFamily="-84" charset="0"/>
              </a:rPr>
              <a:t>Collocation point:</a:t>
            </a:r>
            <a:r>
              <a:rPr lang="en-US" altLang="zh-CN" sz="2400" kern="0" dirty="0" smtClean="0">
                <a:solidFill>
                  <a:srgbClr val="343434"/>
                </a:solidFill>
                <a:latin typeface="Calibri" pitchFamily="34" charset="0"/>
                <a:ea typeface="MS PGothic" pitchFamily="34" charset="-128"/>
                <a:sym typeface="Calibri Bold" pitchFamily="-84" charset="0"/>
              </a:rPr>
              <a:t> </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graphicFrame>
        <p:nvGraphicFramePr>
          <p:cNvPr id="10" name="对象 9"/>
          <p:cNvGraphicFramePr>
            <a:graphicFrameLocks noChangeAspect="1"/>
          </p:cNvGraphicFramePr>
          <p:nvPr/>
        </p:nvGraphicFramePr>
        <p:xfrm>
          <a:off x="971600" y="3221891"/>
          <a:ext cx="207109" cy="207109"/>
        </p:xfrm>
        <a:graphic>
          <a:graphicData uri="http://schemas.openxmlformats.org/presentationml/2006/ole">
            <mc:AlternateContent xmlns:mc="http://schemas.openxmlformats.org/markup-compatibility/2006">
              <mc:Choice xmlns:v="urn:schemas-microsoft-com:vml" Requires="v">
                <p:oleObj spid="_x0000_s719883" name="Formula" r:id="rId7" imgW="120960" imgH="120960" progId="Equation.Ribbit">
                  <p:embed/>
                </p:oleObj>
              </mc:Choice>
              <mc:Fallback>
                <p:oleObj name="Formula" r:id="rId7" imgW="120960" imgH="120960" progId="Equation.Ribbit">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3221891"/>
                        <a:ext cx="207109" cy="2071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971600" y="3501008"/>
          <a:ext cx="211223" cy="204365"/>
        </p:xfrm>
        <a:graphic>
          <a:graphicData uri="http://schemas.openxmlformats.org/presentationml/2006/ole">
            <mc:AlternateContent xmlns:mc="http://schemas.openxmlformats.org/markup-compatibility/2006">
              <mc:Choice xmlns:v="urn:schemas-microsoft-com:vml" Requires="v">
                <p:oleObj spid="_x0000_s719884" name="Formula" r:id="rId9" imgW="124560" imgH="119520" progId="Equation.Ribbit">
                  <p:embed/>
                </p:oleObj>
              </mc:Choice>
              <mc:Fallback>
                <p:oleObj name="Formula" r:id="rId9" imgW="124560" imgH="119520" progId="Equation.Ribbit">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600" y="3501008"/>
                        <a:ext cx="211223" cy="2043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971600" y="4437112"/>
          <a:ext cx="288032" cy="204365"/>
        </p:xfrm>
        <a:graphic>
          <a:graphicData uri="http://schemas.openxmlformats.org/presentationml/2006/ole">
            <mc:AlternateContent xmlns:mc="http://schemas.openxmlformats.org/markup-compatibility/2006">
              <mc:Choice xmlns:v="urn:schemas-microsoft-com:vml" Requires="v">
                <p:oleObj spid="_x0000_s719885" name="Formula" r:id="rId11" imgW="167760" imgH="119520" progId="Equation.Ribbit">
                  <p:embed/>
                </p:oleObj>
              </mc:Choice>
              <mc:Fallback>
                <p:oleObj name="Formula" r:id="rId11" imgW="167760" imgH="119520" progId="Equation.Ribbit">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1600" y="4437112"/>
                        <a:ext cx="288032" cy="2043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圆角矩形 14"/>
          <p:cNvSpPr/>
          <p:nvPr/>
        </p:nvSpPr>
        <p:spPr bwMode="auto">
          <a:xfrm>
            <a:off x="2123728" y="3140968"/>
            <a:ext cx="2160240" cy="288032"/>
          </a:xfrm>
          <a:prstGeom prst="roundRect">
            <a:avLst/>
          </a:prstGeom>
          <a:solidFill>
            <a:srgbClr val="FFFFFF">
              <a:alpha val="0"/>
            </a:srgbClr>
          </a:solidFill>
          <a:ln w="190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6" name="圆角矩形 15"/>
          <p:cNvSpPr/>
          <p:nvPr/>
        </p:nvSpPr>
        <p:spPr bwMode="auto">
          <a:xfrm>
            <a:off x="2123728" y="3429000"/>
            <a:ext cx="2160240" cy="288032"/>
          </a:xfrm>
          <a:prstGeom prst="roundRect">
            <a:avLst/>
          </a:prstGeom>
          <a:solidFill>
            <a:srgbClr val="FFFFFF">
              <a:alpha val="0"/>
            </a:srgbClr>
          </a:solidFill>
          <a:ln w="190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7" name="圆角矩形 16"/>
          <p:cNvSpPr/>
          <p:nvPr/>
        </p:nvSpPr>
        <p:spPr bwMode="auto">
          <a:xfrm>
            <a:off x="2123728" y="4437112"/>
            <a:ext cx="2160240" cy="288032"/>
          </a:xfrm>
          <a:prstGeom prst="roundRect">
            <a:avLst/>
          </a:prstGeom>
          <a:solidFill>
            <a:srgbClr val="FFFFFF">
              <a:alpha val="0"/>
            </a:srgbClr>
          </a:solidFill>
          <a:ln w="190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8" name="圆角矩形 17"/>
          <p:cNvSpPr/>
          <p:nvPr/>
        </p:nvSpPr>
        <p:spPr bwMode="auto">
          <a:xfrm>
            <a:off x="5652120" y="3140968"/>
            <a:ext cx="2160240" cy="288032"/>
          </a:xfrm>
          <a:prstGeom prst="roundRect">
            <a:avLst/>
          </a:prstGeom>
          <a:solidFill>
            <a:srgbClr val="FFFFFF">
              <a:alpha val="0"/>
            </a:srgbClr>
          </a:solidFill>
          <a:ln w="190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9" name="圆角矩形 18"/>
          <p:cNvSpPr/>
          <p:nvPr/>
        </p:nvSpPr>
        <p:spPr bwMode="auto">
          <a:xfrm>
            <a:off x="5652120" y="3429000"/>
            <a:ext cx="2160240" cy="288032"/>
          </a:xfrm>
          <a:prstGeom prst="roundRect">
            <a:avLst/>
          </a:prstGeom>
          <a:solidFill>
            <a:srgbClr val="FFFFFF">
              <a:alpha val="0"/>
            </a:srgbClr>
          </a:solidFill>
          <a:ln w="190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20" name="圆角矩形 19"/>
          <p:cNvSpPr/>
          <p:nvPr/>
        </p:nvSpPr>
        <p:spPr bwMode="auto">
          <a:xfrm>
            <a:off x="5580112" y="4437112"/>
            <a:ext cx="2160240" cy="288032"/>
          </a:xfrm>
          <a:prstGeom prst="roundRect">
            <a:avLst/>
          </a:prstGeom>
          <a:solidFill>
            <a:srgbClr val="FFFFFF">
              <a:alpha val="0"/>
            </a:srgbClr>
          </a:solidFill>
          <a:ln w="190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cxnSp>
        <p:nvCxnSpPr>
          <p:cNvPr id="22" name="直接箭头连接符 21"/>
          <p:cNvCxnSpPr/>
          <p:nvPr/>
        </p:nvCxnSpPr>
        <p:spPr bwMode="auto">
          <a:xfrm>
            <a:off x="1259632" y="3284984"/>
            <a:ext cx="720080" cy="0"/>
          </a:xfrm>
          <a:prstGeom prst="straightConnector1">
            <a:avLst/>
          </a:prstGeom>
          <a:solidFill>
            <a:srgbClr val="FFFFFF">
              <a:alpha val="0"/>
            </a:srgbClr>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直接箭头连接符 22"/>
          <p:cNvCxnSpPr/>
          <p:nvPr/>
        </p:nvCxnSpPr>
        <p:spPr bwMode="auto">
          <a:xfrm>
            <a:off x="1259632" y="3573016"/>
            <a:ext cx="720080" cy="0"/>
          </a:xfrm>
          <a:prstGeom prst="straightConnector1">
            <a:avLst/>
          </a:prstGeom>
          <a:solidFill>
            <a:srgbClr val="FFFFFF">
              <a:alpha val="0"/>
            </a:srgbClr>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直接箭头连接符 23"/>
          <p:cNvCxnSpPr/>
          <p:nvPr/>
        </p:nvCxnSpPr>
        <p:spPr bwMode="auto">
          <a:xfrm>
            <a:off x="1259632" y="4509120"/>
            <a:ext cx="720080" cy="0"/>
          </a:xfrm>
          <a:prstGeom prst="straightConnector1">
            <a:avLst/>
          </a:prstGeom>
          <a:solidFill>
            <a:srgbClr val="FFFFFF">
              <a:alpha val="0"/>
            </a:srgbClr>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719881" name="Picture 9" descr="D:\Current\Travel&amp;conference\slidesForUSNCCM\collocationlooplocal.emf"/>
          <p:cNvPicPr>
            <a:picLocks noChangeAspect="1" noChangeArrowheads="1"/>
          </p:cNvPicPr>
          <p:nvPr/>
        </p:nvPicPr>
        <p:blipFill>
          <a:blip r:embed="rId13"/>
          <a:srcRect/>
          <a:stretch>
            <a:fillRect/>
          </a:stretch>
        </p:blipFill>
        <p:spPr bwMode="auto">
          <a:xfrm>
            <a:off x="4427984" y="1412776"/>
            <a:ext cx="3678316" cy="1224136"/>
          </a:xfrm>
          <a:prstGeom prst="rect">
            <a:avLst/>
          </a:prstGeom>
          <a:noFill/>
        </p:spPr>
      </p:pic>
      <p:sp>
        <p:nvSpPr>
          <p:cNvPr id="21" name="AutoShape 10"/>
          <p:cNvSpPr txBox="1">
            <a:spLocks/>
          </p:cNvSpPr>
          <p:nvPr/>
        </p:nvSpPr>
        <p:spPr bwMode="auto">
          <a:xfrm>
            <a:off x="395536" y="4797152"/>
            <a:ext cx="6192688" cy="1844824"/>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2000" kern="0" dirty="0" smtClean="0">
                <a:solidFill>
                  <a:srgbClr val="343434"/>
                </a:solidFill>
                <a:latin typeface="Calibri" pitchFamily="34" charset="0"/>
                <a:ea typeface="MS PGothic" pitchFamily="34" charset="-128"/>
                <a:sym typeface="Calibri Bold" pitchFamily="-84" charset="0"/>
              </a:rPr>
              <a:t>N=M</a:t>
            </a:r>
          </a:p>
          <a:p>
            <a:pPr marL="317500" lvl="0" indent="-317500" eaLnBrk="0" hangingPunct="0">
              <a:spcBef>
                <a:spcPts val="200"/>
              </a:spcBef>
              <a:buSzPct val="100000"/>
              <a:defRPr/>
            </a:pPr>
            <a:r>
              <a:rPr kumimoji="0" lang="en-US" altLang="zh-CN" sz="2000" i="0" u="none" strike="noStrike" kern="0" cap="none" spc="0" normalizeH="0" baseline="0" noProof="0" dirty="0" smtClean="0">
                <a:ln>
                  <a:noFill/>
                </a:ln>
                <a:solidFill>
                  <a:srgbClr val="343434"/>
                </a:solidFill>
                <a:effectLst/>
                <a:uLnTx/>
                <a:uFillTx/>
                <a:latin typeface="Calibri" pitchFamily="34" charset="0"/>
                <a:ea typeface="MS PGothic" pitchFamily="34" charset="-128"/>
                <a:cs typeface="+mn-cs"/>
                <a:sym typeface="Calibri Bold" pitchFamily="-84" charset="0"/>
              </a:rPr>
              <a:t>N: number</a:t>
            </a:r>
            <a:r>
              <a:rPr kumimoji="0" lang="en-US" altLang="zh-CN" sz="2000" i="0" u="none" strike="noStrike" kern="0" cap="none" spc="0" normalizeH="0" noProof="0" dirty="0" smtClean="0">
                <a:ln>
                  <a:noFill/>
                </a:ln>
                <a:solidFill>
                  <a:srgbClr val="343434"/>
                </a:solidFill>
                <a:effectLst/>
                <a:uLnTx/>
                <a:uFillTx/>
                <a:latin typeface="Calibri" pitchFamily="34" charset="0"/>
                <a:ea typeface="MS PGothic" pitchFamily="34" charset="-128"/>
                <a:cs typeface="+mn-cs"/>
                <a:sym typeface="Calibri Bold" pitchFamily="-84" charset="0"/>
              </a:rPr>
              <a:t> of collocation points</a:t>
            </a:r>
          </a:p>
          <a:p>
            <a:pPr marL="317500" lvl="0" indent="-317500" eaLnBrk="0" hangingPunct="0">
              <a:spcBef>
                <a:spcPts val="200"/>
              </a:spcBef>
              <a:buSzPct val="100000"/>
              <a:defRPr/>
            </a:pPr>
            <a:r>
              <a:rPr lang="en-US" altLang="zh-CN" sz="2000" kern="0" baseline="0" dirty="0" smtClean="0">
                <a:solidFill>
                  <a:srgbClr val="343434"/>
                </a:solidFill>
                <a:latin typeface="Calibri" pitchFamily="34" charset="0"/>
                <a:ea typeface="MS PGothic" pitchFamily="34" charset="-128"/>
                <a:sym typeface="Calibri Bold" pitchFamily="-84" charset="0"/>
              </a:rPr>
              <a:t>M: number of basis functions</a:t>
            </a:r>
            <a:endParaRPr kumimoji="0" lang="en-US" altLang="zh-CN" sz="20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sp>
        <p:nvSpPr>
          <p:cNvPr id="25" name="AutoShape 10"/>
          <p:cNvSpPr>
            <a:spLocks/>
          </p:cNvSpPr>
          <p:nvPr/>
        </p:nvSpPr>
        <p:spPr bwMode="auto">
          <a:xfrm>
            <a:off x="9324528" y="-171400"/>
            <a:ext cx="3600400" cy="7272808"/>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The second loop would be the collocation. We need to collocate the source point to elemental nodes (Lagrange) or generated by GA in NURBS. So we call source point as collocation point interchangeably.  Then we loop from the first </a:t>
            </a:r>
            <a:r>
              <a:rPr lang="en-US" altLang="zh-CN" sz="2000" dirty="0" err="1" smtClean="0">
                <a:solidFill>
                  <a:schemeClr val="tx1"/>
                </a:solidFill>
                <a:latin typeface="Calibri" pitchFamily="34" charset="0"/>
                <a:ea typeface="MS PGothic" pitchFamily="34" charset="-128"/>
                <a:sym typeface="Calibri Bold" pitchFamily="-84" charset="0"/>
              </a:rPr>
              <a:t>colloc</a:t>
            </a:r>
            <a:r>
              <a:rPr lang="en-US" altLang="zh-CN" sz="2000" dirty="0" smtClean="0">
                <a:solidFill>
                  <a:schemeClr val="tx1"/>
                </a:solidFill>
                <a:latin typeface="Calibri" pitchFamily="34" charset="0"/>
                <a:ea typeface="MS PGothic" pitchFamily="34" charset="-128"/>
                <a:sym typeface="Calibri Bold" pitchFamily="-84" charset="0"/>
              </a:rPr>
              <a:t>. Pt. to last one, to perform the element loop in last slides. Each </a:t>
            </a:r>
            <a:r>
              <a:rPr lang="en-US" altLang="zh-CN" sz="2000" dirty="0" err="1" smtClean="0">
                <a:solidFill>
                  <a:schemeClr val="tx1"/>
                </a:solidFill>
                <a:latin typeface="Calibri" pitchFamily="34" charset="0"/>
                <a:ea typeface="MS PGothic" pitchFamily="34" charset="-128"/>
                <a:sym typeface="Calibri Bold" pitchFamily="-84" charset="0"/>
              </a:rPr>
              <a:t>colloc</a:t>
            </a:r>
            <a:r>
              <a:rPr lang="en-US" altLang="zh-CN" sz="2000" dirty="0" smtClean="0">
                <a:solidFill>
                  <a:schemeClr val="tx1"/>
                </a:solidFill>
                <a:latin typeface="Calibri" pitchFamily="34" charset="0"/>
                <a:ea typeface="MS PGothic" pitchFamily="34" charset="-128"/>
                <a:sym typeface="Calibri Bold" pitchFamily="-84" charset="0"/>
              </a:rPr>
              <a:t>. Pt will give one row for the system matrix.</a:t>
            </a:r>
          </a:p>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Finally, N *M  linear system equations is formed. As stated previously, the N and M are ensured to be identical such that the linear system can be solved directly.</a:t>
            </a:r>
          </a:p>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 Before solving it, we need to shift all unknown term into left and known to right hand side. </a:t>
            </a:r>
            <a:endParaRPr lang="en-US" altLang="zh-CN" sz="2000" b="1" dirty="0">
              <a:solidFill>
                <a:schemeClr val="tx1"/>
              </a:solidFill>
              <a:latin typeface="Calibri" pitchFamily="34" charset="0"/>
              <a:ea typeface="MS PGothic" pitchFamily="34" charset="-128"/>
              <a:sym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EF9C44-D08C-44F4-B3D6-71F8F872B42B}" type="slidenum">
              <a:rPr lang="en-US" altLang="zh-CN" smtClean="0"/>
              <a:pPr/>
              <a:t>9</a:t>
            </a:fld>
            <a:endParaRPr lang="en-US" altLang="zh-CN"/>
          </a:p>
        </p:txBody>
      </p:sp>
      <p:graphicFrame>
        <p:nvGraphicFramePr>
          <p:cNvPr id="5" name="对象 4"/>
          <p:cNvGraphicFramePr>
            <a:graphicFrameLocks noChangeAspect="1"/>
          </p:cNvGraphicFramePr>
          <p:nvPr/>
        </p:nvGraphicFramePr>
        <p:xfrm>
          <a:off x="1631828" y="764704"/>
          <a:ext cx="5388444" cy="1223938"/>
        </p:xfrm>
        <a:graphic>
          <a:graphicData uri="http://schemas.openxmlformats.org/presentationml/2006/ole">
            <mc:AlternateContent xmlns:mc="http://schemas.openxmlformats.org/markup-compatibility/2006">
              <mc:Choice xmlns:v="urn:schemas-microsoft-com:vml" Requires="v">
                <p:oleObj spid="_x0000_s730128" name="Formula" r:id="rId4" imgW="5579280" imgH="1267560" progId="Equation.Ribbit">
                  <p:embed/>
                </p:oleObj>
              </mc:Choice>
              <mc:Fallback>
                <p:oleObj name="Formula" r:id="rId4" imgW="5579280" imgH="126756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828" y="764704"/>
                        <a:ext cx="5388444" cy="1223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p:cNvSpPr>
          <p:nvPr/>
        </p:nvSpPr>
        <p:spPr bwMode="auto">
          <a:xfrm>
            <a:off x="0" y="0"/>
            <a:ext cx="9144000" cy="622300"/>
          </a:xfrm>
          <a:prstGeom prst="rect">
            <a:avLst/>
          </a:prstGeom>
          <a:solidFill>
            <a:srgbClr val="990033"/>
          </a:solidFill>
          <a:ln w="9525">
            <a:noFill/>
            <a:round/>
            <a:headEnd/>
            <a:tailEnd/>
          </a:ln>
        </p:spPr>
        <p:txBody>
          <a:bodyPr lIns="0" tIns="0" rIns="0" bIns="0"/>
          <a:lstStyle/>
          <a:p>
            <a:endParaRPr lang="zh-CN" altLang="zh-CN"/>
          </a:p>
        </p:txBody>
      </p:sp>
      <p:sp>
        <p:nvSpPr>
          <p:cNvPr id="8" name="Rectangle 7"/>
          <p:cNvSpPr txBox="1">
            <a:spLocks noChangeArrowheads="1"/>
          </p:cNvSpPr>
          <p:nvPr/>
        </p:nvSpPr>
        <p:spPr>
          <a:xfrm>
            <a:off x="25401" y="101600"/>
            <a:ext cx="8089900" cy="342900"/>
          </a:xfrm>
          <a:prstGeom prst="rect">
            <a:avLst/>
          </a:prstGeom>
        </p:spPr>
        <p:txBody>
          <a:bodyPr vert="horz" rIns="152400"/>
          <a:lstStyle/>
          <a:p>
            <a:pPr marL="74613"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0" cap="none" spc="0" normalizeH="0" baseline="0" noProof="0" dirty="0" smtClean="0">
                <a:ln>
                  <a:noFill/>
                </a:ln>
                <a:solidFill>
                  <a:srgbClr val="FFFFFF"/>
                </a:solidFill>
                <a:effectLst/>
                <a:uLnTx/>
                <a:uFillTx/>
                <a:latin typeface="+mj-lt"/>
                <a:ea typeface="+mj-ea"/>
                <a:cs typeface="+mj-cs"/>
                <a:sym typeface="Calibri" charset="0"/>
              </a:rPr>
              <a:t>Dual</a:t>
            </a:r>
            <a:r>
              <a:rPr kumimoji="0" lang="en-US" altLang="zh-CN" sz="2200" b="0" i="0" u="none" strike="noStrike" kern="0" cap="none" spc="0" normalizeH="0" noProof="0" dirty="0" smtClean="0">
                <a:ln>
                  <a:noFill/>
                </a:ln>
                <a:solidFill>
                  <a:srgbClr val="FFFFFF"/>
                </a:solidFill>
                <a:effectLst/>
                <a:uLnTx/>
                <a:uFillTx/>
                <a:latin typeface="+mj-lt"/>
                <a:ea typeface="+mj-ea"/>
                <a:cs typeface="+mj-cs"/>
                <a:sym typeface="Calibri" charset="0"/>
              </a:rPr>
              <a:t> BIEs and </a:t>
            </a:r>
            <a:r>
              <a:rPr kumimoji="0" lang="en-US" altLang="zh-CN" sz="2200" b="0" i="0" u="none" strike="noStrike" kern="0" cap="none" spc="0" normalizeH="0" noProof="0" dirty="0" err="1" smtClean="0">
                <a:ln>
                  <a:noFill/>
                </a:ln>
                <a:solidFill>
                  <a:srgbClr val="FFFFFF"/>
                </a:solidFill>
                <a:effectLst/>
                <a:uLnTx/>
                <a:uFillTx/>
                <a:latin typeface="+mj-lt"/>
                <a:ea typeface="+mj-ea"/>
                <a:cs typeface="+mj-cs"/>
                <a:sym typeface="Calibri" charset="0"/>
              </a:rPr>
              <a:t>discretisation</a:t>
            </a:r>
            <a:r>
              <a:rPr kumimoji="0" lang="en-US" altLang="zh-CN" sz="2200" b="0" i="0" u="none" strike="noStrike" kern="0" cap="none" spc="0" normalizeH="0" noProof="0" dirty="0" smtClean="0">
                <a:ln>
                  <a:noFill/>
                </a:ln>
                <a:solidFill>
                  <a:srgbClr val="FFFFFF"/>
                </a:solidFill>
                <a:effectLst/>
                <a:uLnTx/>
                <a:uFillTx/>
                <a:latin typeface="+mj-lt"/>
                <a:ea typeface="+mj-ea"/>
                <a:cs typeface="+mj-cs"/>
                <a:sym typeface="Calibri" charset="0"/>
              </a:rPr>
              <a:t> forms</a:t>
            </a:r>
            <a:endParaRPr kumimoji="0" lang="en-US" sz="2200" b="0" i="0" u="none" strike="noStrike" kern="0" cap="none" spc="0" normalizeH="0" baseline="0" noProof="0" dirty="0" smtClean="0">
              <a:ln>
                <a:noFill/>
              </a:ln>
              <a:solidFill>
                <a:srgbClr val="FFFFFF"/>
              </a:solidFill>
              <a:effectLst/>
              <a:uLnTx/>
              <a:uFillTx/>
              <a:latin typeface="+mj-lt"/>
              <a:ea typeface="+mj-ea"/>
              <a:cs typeface="+mj-cs"/>
              <a:sym typeface="Calibri" charset="0"/>
            </a:endParaRPr>
          </a:p>
        </p:txBody>
      </p:sp>
      <p:graphicFrame>
        <p:nvGraphicFramePr>
          <p:cNvPr id="730116" name="Object 4"/>
          <p:cNvGraphicFramePr>
            <a:graphicFrameLocks noChangeAspect="1"/>
          </p:cNvGraphicFramePr>
          <p:nvPr/>
        </p:nvGraphicFramePr>
        <p:xfrm>
          <a:off x="823430" y="2060848"/>
          <a:ext cx="7564994" cy="1048246"/>
        </p:xfrm>
        <a:graphic>
          <a:graphicData uri="http://schemas.openxmlformats.org/presentationml/2006/ole">
            <mc:AlternateContent xmlns:mc="http://schemas.openxmlformats.org/markup-compatibility/2006">
              <mc:Choice xmlns:v="urn:schemas-microsoft-com:vml" Requires="v">
                <p:oleObj spid="_x0000_s730129" name="Formula" r:id="rId6" imgW="7499520" imgH="1040400" progId="Equation.Ribbit">
                  <p:embed/>
                </p:oleObj>
              </mc:Choice>
              <mc:Fallback>
                <p:oleObj name="Formula" r:id="rId6" imgW="7499520" imgH="1040400" progId="Equation.Ribbit">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430" y="2060848"/>
                        <a:ext cx="7564994" cy="1048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0117" name="Object 5"/>
          <p:cNvGraphicFramePr>
            <a:graphicFrameLocks noChangeAspect="1"/>
          </p:cNvGraphicFramePr>
          <p:nvPr/>
        </p:nvGraphicFramePr>
        <p:xfrm>
          <a:off x="1547664" y="3429174"/>
          <a:ext cx="5413375" cy="1223962"/>
        </p:xfrm>
        <a:graphic>
          <a:graphicData uri="http://schemas.openxmlformats.org/presentationml/2006/ole">
            <mc:AlternateContent xmlns:mc="http://schemas.openxmlformats.org/markup-compatibility/2006">
              <mc:Choice xmlns:v="urn:schemas-microsoft-com:vml" Requires="v">
                <p:oleObj spid="_x0000_s730130" name="Formula" r:id="rId8" imgW="5607360" imgH="1267560" progId="Equation.Ribbit">
                  <p:embed/>
                </p:oleObj>
              </mc:Choice>
              <mc:Fallback>
                <p:oleObj name="Formula" r:id="rId8" imgW="5607360" imgH="1267560" progId="Equation.Ribbit">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664" y="3429174"/>
                        <a:ext cx="5413375" cy="122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0118" name="Object 6"/>
          <p:cNvGraphicFramePr>
            <a:graphicFrameLocks noChangeAspect="1"/>
          </p:cNvGraphicFramePr>
          <p:nvPr/>
        </p:nvGraphicFramePr>
        <p:xfrm>
          <a:off x="646113" y="4876130"/>
          <a:ext cx="7642225" cy="1073150"/>
        </p:xfrm>
        <a:graphic>
          <a:graphicData uri="http://schemas.openxmlformats.org/presentationml/2006/ole">
            <mc:AlternateContent xmlns:mc="http://schemas.openxmlformats.org/markup-compatibility/2006">
              <mc:Choice xmlns:v="urn:schemas-microsoft-com:vml" Requires="v">
                <p:oleObj spid="_x0000_s730131" name="Formula" r:id="rId10" imgW="7576920" imgH="1064520" progId="Equation.Ribbit">
                  <p:embed/>
                </p:oleObj>
              </mc:Choice>
              <mc:Fallback>
                <p:oleObj name="Formula" r:id="rId10" imgW="7576920" imgH="1064520" progId="Equation.Ribbit">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6113" y="4876130"/>
                        <a:ext cx="7642225" cy="107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圆角矩形 8"/>
          <p:cNvSpPr/>
          <p:nvPr/>
        </p:nvSpPr>
        <p:spPr bwMode="auto">
          <a:xfrm>
            <a:off x="179512" y="692696"/>
            <a:ext cx="8712968" cy="1296144"/>
          </a:xfrm>
          <a:prstGeom prst="roundRect">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0" name="圆角矩形 9"/>
          <p:cNvSpPr/>
          <p:nvPr/>
        </p:nvSpPr>
        <p:spPr bwMode="auto">
          <a:xfrm>
            <a:off x="179512" y="2060848"/>
            <a:ext cx="8712968" cy="1296144"/>
          </a:xfrm>
          <a:prstGeom prst="roundRect">
            <a:avLst/>
          </a:prstGeom>
          <a:solidFill>
            <a:srgbClr val="FFFFFF">
              <a:alpha val="0"/>
            </a:srgbClr>
          </a:solidFill>
          <a:ln w="25400"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1" name="圆角矩形 10"/>
          <p:cNvSpPr/>
          <p:nvPr/>
        </p:nvSpPr>
        <p:spPr bwMode="auto">
          <a:xfrm>
            <a:off x="179512" y="3429000"/>
            <a:ext cx="8712968" cy="1296144"/>
          </a:xfrm>
          <a:prstGeom prst="roundRect">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3" name="圆角矩形 12"/>
          <p:cNvSpPr/>
          <p:nvPr/>
        </p:nvSpPr>
        <p:spPr bwMode="auto">
          <a:xfrm>
            <a:off x="179512" y="4797152"/>
            <a:ext cx="8712968" cy="1296144"/>
          </a:xfrm>
          <a:prstGeom prst="roundRect">
            <a:avLst/>
          </a:prstGeom>
          <a:solidFill>
            <a:srgbClr val="FFFFFF">
              <a:alpha val="0"/>
            </a:srgbClr>
          </a:solidFill>
          <a:ln w="25400"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4" name="AutoShape 10"/>
          <p:cNvSpPr txBox="1">
            <a:spLocks/>
          </p:cNvSpPr>
          <p:nvPr/>
        </p:nvSpPr>
        <p:spPr bwMode="auto">
          <a:xfrm>
            <a:off x="179512" y="6237312"/>
            <a:ext cx="8496944" cy="504056"/>
          </a:xfrm>
          <a:prstGeom prst="roundRect">
            <a:avLst>
              <a:gd name="adj" fmla="val 20000"/>
            </a:avLst>
          </a:prstGeom>
          <a:noFill/>
          <a:ln w="25400">
            <a:noFill/>
            <a:miter lim="800000"/>
            <a:headEnd/>
            <a:tailEnd/>
          </a:ln>
        </p:spPr>
        <p:txBody>
          <a:bodyPr vert="horz" lIns="0" tIns="0" rIns="32146" bIns="0" anchor="ctr"/>
          <a:lstStyle/>
          <a:p>
            <a:pPr marL="317500" lvl="0" indent="-317500" eaLnBrk="0" hangingPunct="0">
              <a:spcBef>
                <a:spcPts val="200"/>
              </a:spcBef>
              <a:buSzPct val="100000"/>
              <a:defRPr/>
            </a:pPr>
            <a:r>
              <a:rPr lang="en-US" altLang="zh-CN" sz="1800" kern="0" dirty="0" smtClean="0">
                <a:solidFill>
                  <a:srgbClr val="343434"/>
                </a:solidFill>
                <a:latin typeface="Calibri" pitchFamily="34" charset="0"/>
                <a:ea typeface="MS PGothic" pitchFamily="34" charset="-128"/>
                <a:sym typeface="Calibri Bold" pitchFamily="-84" charset="0"/>
              </a:rPr>
              <a:t>             shares the same spatial position and normal as       , but uses the parametric coordinate in the mirror element </a:t>
            </a:r>
            <a:r>
              <a:rPr lang="en-US" altLang="zh-CN" sz="2400" kern="0" dirty="0" smtClean="0">
                <a:solidFill>
                  <a:srgbClr val="343434"/>
                </a:solidFill>
                <a:latin typeface="Calibri" pitchFamily="34" charset="0"/>
                <a:ea typeface="MS PGothic" pitchFamily="34" charset="-128"/>
                <a:sym typeface="Calibri Bold" pitchFamily="-84" charset="0"/>
              </a:rPr>
              <a:t> </a:t>
            </a:r>
            <a:endParaRPr kumimoji="0" lang="en-US" altLang="zh-CN" sz="2400" i="0" u="none" strike="noStrike" kern="0" cap="none" spc="0" normalizeH="0" baseline="0" noProof="0" dirty="0">
              <a:ln>
                <a:noFill/>
              </a:ln>
              <a:solidFill>
                <a:srgbClr val="343434"/>
              </a:solidFill>
              <a:effectLst/>
              <a:uLnTx/>
              <a:uFillTx/>
              <a:latin typeface="Calibri" pitchFamily="34" charset="0"/>
              <a:ea typeface="MS PGothic" pitchFamily="34" charset="-128"/>
              <a:cs typeface="+mn-cs"/>
              <a:sym typeface="Calibri Bold" pitchFamily="-84" charset="0"/>
            </a:endParaRPr>
          </a:p>
        </p:txBody>
      </p:sp>
      <p:graphicFrame>
        <p:nvGraphicFramePr>
          <p:cNvPr id="15" name="对象 14"/>
          <p:cNvGraphicFramePr>
            <a:graphicFrameLocks noChangeAspect="1"/>
          </p:cNvGraphicFramePr>
          <p:nvPr/>
        </p:nvGraphicFramePr>
        <p:xfrm>
          <a:off x="5292080" y="6139684"/>
          <a:ext cx="271266" cy="313652"/>
        </p:xfrm>
        <a:graphic>
          <a:graphicData uri="http://schemas.openxmlformats.org/presentationml/2006/ole">
            <mc:AlternateContent xmlns:mc="http://schemas.openxmlformats.org/markup-compatibility/2006">
              <mc:Choice xmlns:v="urn:schemas-microsoft-com:vml" Requires="v">
                <p:oleObj spid="_x0000_s730132" name="Formula" r:id="rId12" imgW="153720" imgH="177840" progId="Equation.Ribbit">
                  <p:embed/>
                </p:oleObj>
              </mc:Choice>
              <mc:Fallback>
                <p:oleObj name="Formula" r:id="rId12" imgW="153720" imgH="177840" progId="Equation.Ribbit">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2080" y="6139684"/>
                        <a:ext cx="271266" cy="313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nvGraphicFramePr>
        <p:xfrm>
          <a:off x="537384" y="6185247"/>
          <a:ext cx="290200" cy="268090"/>
        </p:xfrm>
        <a:graphic>
          <a:graphicData uri="http://schemas.openxmlformats.org/presentationml/2006/ole">
            <mc:AlternateContent xmlns:mc="http://schemas.openxmlformats.org/markup-compatibility/2006">
              <mc:Choice xmlns:v="urn:schemas-microsoft-com:vml" Requires="v">
                <p:oleObj spid="_x0000_s730133" name="Formula" r:id="rId14" imgW="167760" imgH="155160" progId="Equation.Ribbit">
                  <p:embed/>
                </p:oleObj>
              </mc:Choice>
              <mc:Fallback>
                <p:oleObj name="Formula" r:id="rId14" imgW="167760" imgH="155160" progId="Equation.Ribbit">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7384" y="6185247"/>
                        <a:ext cx="290200" cy="268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AutoShape 10"/>
          <p:cNvSpPr>
            <a:spLocks/>
          </p:cNvSpPr>
          <p:nvPr/>
        </p:nvSpPr>
        <p:spPr bwMode="auto">
          <a:xfrm>
            <a:off x="9324528" y="-171400"/>
            <a:ext cx="3600400" cy="7272808"/>
          </a:xfrm>
          <a:prstGeom prst="roundRect">
            <a:avLst>
              <a:gd name="adj" fmla="val 20000"/>
            </a:avLst>
          </a:prstGeom>
          <a:noFill/>
          <a:ln w="25400">
            <a:noFill/>
            <a:miter lim="800000"/>
            <a:headEnd/>
            <a:tailEnd/>
          </a:ln>
        </p:spPr>
        <p:txBody>
          <a:bodyPr lIns="0" tIns="0" rIns="32146" bIns="0" anchor="ctr"/>
          <a:lstStyle/>
          <a:p>
            <a:pPr>
              <a:spcBef>
                <a:spcPts val="200"/>
              </a:spcBef>
            </a:pPr>
            <a:r>
              <a:rPr lang="en-US" altLang="zh-CN" sz="2000" dirty="0" smtClean="0">
                <a:solidFill>
                  <a:schemeClr val="tx1"/>
                </a:solidFill>
                <a:latin typeface="Calibri" pitchFamily="34" charset="0"/>
                <a:ea typeface="MS PGothic" pitchFamily="34" charset="-128"/>
                <a:sym typeface="Calibri Bold" pitchFamily="-84" charset="0"/>
              </a:rPr>
              <a:t>This slide gives the </a:t>
            </a:r>
            <a:r>
              <a:rPr lang="en-US" altLang="zh-CN" sz="2000" dirty="0" err="1" smtClean="0">
                <a:solidFill>
                  <a:schemeClr val="tx1"/>
                </a:solidFill>
                <a:latin typeface="Calibri" pitchFamily="34" charset="0"/>
                <a:ea typeface="MS PGothic" pitchFamily="34" charset="-128"/>
                <a:sym typeface="Calibri Bold" pitchFamily="-84" charset="0"/>
              </a:rPr>
              <a:t>discretised</a:t>
            </a:r>
            <a:r>
              <a:rPr lang="en-US" altLang="zh-CN" sz="2000" dirty="0" smtClean="0">
                <a:solidFill>
                  <a:schemeClr val="tx1"/>
                </a:solidFill>
                <a:latin typeface="Calibri" pitchFamily="34" charset="0"/>
                <a:ea typeface="MS PGothic" pitchFamily="34" charset="-128"/>
                <a:sym typeface="Calibri Bold" pitchFamily="-84" charset="0"/>
              </a:rPr>
              <a:t> BIEs for crack modeling, i.e., both  displacement BIE and traction BIE are used for overlapped crack surfaces. Note that in dual BEM, two jump terms are presented due to the coincide of the  source points on ‘upper ‘and ‘lower’ crack faces. </a:t>
            </a:r>
            <a:endParaRPr lang="en-US" altLang="zh-CN" sz="2000" b="1" dirty="0">
              <a:solidFill>
                <a:schemeClr val="tx1"/>
              </a:solidFill>
              <a:latin typeface="Calibri" pitchFamily="34" charset="0"/>
              <a:ea typeface="MS PGothic" pitchFamily="34" charset="-128"/>
              <a:sym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 colonnes 50% copy">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2 colonnes 50% copy">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alpha val="0"/>
          </a:srgbClr>
        </a:solidFill>
        <a:ln w="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FFFF">
            <a:alpha val="0"/>
          </a:srgbClr>
        </a:solidFill>
        <a:ln w="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2 colonnes 50%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6551</TotalTime>
  <Pages>0</Pages>
  <Words>4119</Words>
  <Characters>0</Characters>
  <Application>Microsoft Macintosh PowerPoint</Application>
  <PresentationFormat>On-screen Show (4:3)</PresentationFormat>
  <Lines>0</Lines>
  <Paragraphs>266</Paragraphs>
  <Slides>30</Slides>
  <Notes>17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34" baseType="lpstr">
      <vt:lpstr>自定义设计方案</vt:lpstr>
      <vt:lpstr>1_自定义设计方案</vt:lpstr>
      <vt:lpstr>2 colonnes 50% copy</vt:lpstr>
      <vt:lpstr>Formula</vt:lpstr>
      <vt:lpstr>Motivation</vt:lpstr>
      <vt:lpstr>Motivation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for Presentation</dc:title>
  <dc:creator>EXREL/INFOS</dc:creator>
  <cp:lastModifiedBy>Stéphane BORDAS</cp:lastModifiedBy>
  <cp:revision>512</cp:revision>
  <dcterms:modified xsi:type="dcterms:W3CDTF">2017-06-05T12:42:45Z</dcterms:modified>
</cp:coreProperties>
</file>