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72" r:id="rId2"/>
    <p:sldId id="281" r:id="rId3"/>
    <p:sldId id="282" r:id="rId4"/>
    <p:sldId id="283" r:id="rId5"/>
    <p:sldId id="280" r:id="rId6"/>
    <p:sldId id="284" r:id="rId7"/>
    <p:sldId id="294" r:id="rId8"/>
    <p:sldId id="295" r:id="rId9"/>
    <p:sldId id="293" r:id="rId10"/>
    <p:sldId id="285" r:id="rId11"/>
    <p:sldId id="286" r:id="rId12"/>
    <p:sldId id="279" r:id="rId13"/>
    <p:sldId id="287" r:id="rId14"/>
    <p:sldId id="289" r:id="rId15"/>
    <p:sldId id="290" r:id="rId16"/>
    <p:sldId id="292" r:id="rId17"/>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rte Nienaber" initials="" lastIdx="2" clrIdx="0"/>
  <p:cmAuthor id="1" name="Microsoft Office User" initials="Office" lastIdx="1" clrIdx="1">
    <p:extLst/>
  </p:cmAuthor>
  <p:cmAuthor id="2" name="Microsoft Office User" initials="Office [2]" lastIdx="1" clrIdx="2">
    <p:extLst/>
  </p:cmAuthor>
  <p:cmAuthor id="3" name="Microsoft Office User" initials="Office [3]" lastIdx="1" clrIdx="3">
    <p:extLst/>
  </p:cmAuthor>
  <p:cmAuthor id="4" name="Microsoft Office User" initials="Office [4]" lastIdx="1" clrIdx="4">
    <p:extLst/>
  </p:cmAuthor>
  <p:cmAuthor id="5" name="Microsoft Office User" initials="Office [5]"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940C"/>
    <a:srgbClr val="1625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35" autoAdjust="0"/>
    <p:restoredTop sz="66200" autoAdjust="0"/>
  </p:normalViewPr>
  <p:slideViewPr>
    <p:cSldViewPr snapToGrid="0">
      <p:cViewPr>
        <p:scale>
          <a:sx n="77" d="100"/>
          <a:sy n="77" d="100"/>
        </p:scale>
        <p:origin x="-3200" y="-5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commentAuthors" Target="commentAuthors.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6306DC-A2B6-244D-A280-CBAF21A11896}" type="datetimeFigureOut">
              <a:rPr lang="de-DE" smtClean="0"/>
              <a:t>17/04/18</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6E4D195-061C-9746-9492-78E60B393DDF}" type="slidenum">
              <a:rPr lang="de-DE" smtClean="0"/>
              <a:t>‹#›</a:t>
            </a:fld>
            <a:endParaRPr lang="de-DE"/>
          </a:p>
        </p:txBody>
      </p:sp>
    </p:spTree>
    <p:extLst>
      <p:ext uri="{BB962C8B-B14F-4D97-AF65-F5344CB8AC3E}">
        <p14:creationId xmlns:p14="http://schemas.microsoft.com/office/powerpoint/2010/main" val="1749301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959691-B15F-954D-87FB-020EAF53CBF2}" type="datetimeFigureOut">
              <a:rPr lang="en-US" smtClean="0"/>
              <a:t>17/04/18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4D6D54-459E-AC48-B3AF-6E17D6DED442}" type="slidenum">
              <a:rPr lang="en-US" smtClean="0"/>
              <a:t>‹#›</a:t>
            </a:fld>
            <a:endParaRPr lang="en-US"/>
          </a:p>
        </p:txBody>
      </p:sp>
    </p:spTree>
    <p:extLst>
      <p:ext uri="{BB962C8B-B14F-4D97-AF65-F5344CB8AC3E}">
        <p14:creationId xmlns:p14="http://schemas.microsoft.com/office/powerpoint/2010/main" val="346175211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3E87B00-B06B-4C46-962B-3797A076765E}" type="slidenum">
              <a:rPr lang="en-US" smtClean="0"/>
              <a:t>1</a:t>
            </a:fld>
            <a:endParaRPr lang="en-US"/>
          </a:p>
        </p:txBody>
      </p:sp>
    </p:spTree>
    <p:extLst>
      <p:ext uri="{BB962C8B-B14F-4D97-AF65-F5344CB8AC3E}">
        <p14:creationId xmlns:p14="http://schemas.microsoft.com/office/powerpoint/2010/main" val="2142839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Rare skills ( tax , law, </a:t>
            </a:r>
          </a:p>
          <a:p>
            <a:r>
              <a:rPr lang="en-US" dirty="0" smtClean="0"/>
              <a:t>Headhunting</a:t>
            </a:r>
          </a:p>
          <a:p>
            <a:r>
              <a:rPr lang="en-US" dirty="0" smtClean="0"/>
              <a:t> RH agencies</a:t>
            </a:r>
          </a:p>
          <a:p>
            <a:r>
              <a:rPr lang="en-US" dirty="0" smtClean="0"/>
              <a:t>Particularly</a:t>
            </a:r>
            <a:r>
              <a:rPr lang="en-US" baseline="0" dirty="0" smtClean="0"/>
              <a:t> recruitment of young ( even though it is the most vulnerable group)</a:t>
            </a:r>
          </a:p>
          <a:p>
            <a:r>
              <a:rPr lang="en-US" baseline="0" dirty="0" smtClean="0"/>
              <a:t> skimming from universities</a:t>
            </a:r>
          </a:p>
          <a:p>
            <a:r>
              <a:rPr lang="en-US" baseline="0" dirty="0" smtClean="0"/>
              <a:t> Big 4 companies </a:t>
            </a:r>
            <a:endParaRPr lang="en-US" dirty="0"/>
          </a:p>
        </p:txBody>
      </p:sp>
      <p:sp>
        <p:nvSpPr>
          <p:cNvPr id="4" name="Slide Number Placeholder 3"/>
          <p:cNvSpPr>
            <a:spLocks noGrp="1"/>
          </p:cNvSpPr>
          <p:nvPr>
            <p:ph type="sldNum" sz="quarter" idx="10"/>
          </p:nvPr>
        </p:nvSpPr>
        <p:spPr/>
        <p:txBody>
          <a:bodyPr/>
          <a:lstStyle/>
          <a:p>
            <a:fld id="{9B4D6D54-459E-AC48-B3AF-6E17D6DED442}" type="slidenum">
              <a:rPr lang="en-US" smtClean="0"/>
              <a:t>11</a:t>
            </a:fld>
            <a:endParaRPr lang="en-US"/>
          </a:p>
        </p:txBody>
      </p:sp>
    </p:spTree>
    <p:extLst>
      <p:ext uri="{BB962C8B-B14F-4D97-AF65-F5344CB8AC3E}">
        <p14:creationId xmlns:p14="http://schemas.microsoft.com/office/powerpoint/2010/main" val="1538750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Where language is a hindrance</a:t>
            </a:r>
          </a:p>
          <a:p>
            <a:r>
              <a:rPr lang="en-US" dirty="0" smtClean="0"/>
              <a:t> multiculturalism</a:t>
            </a:r>
            <a:r>
              <a:rPr lang="en-US" baseline="0" dirty="0" smtClean="0"/>
              <a:t> reverse coin ( </a:t>
            </a:r>
            <a:r>
              <a:rPr lang="en-US" baseline="0" dirty="0" err="1" smtClean="0"/>
              <a:t>labour</a:t>
            </a:r>
            <a:r>
              <a:rPr lang="en-US" baseline="0" dirty="0" smtClean="0"/>
              <a:t> market barrier) other jobs, which are not short of </a:t>
            </a:r>
            <a:r>
              <a:rPr lang="en-US" baseline="0" dirty="0" err="1" smtClean="0"/>
              <a:t>labour</a:t>
            </a:r>
            <a:r>
              <a:rPr lang="en-US" baseline="0" dirty="0" smtClean="0"/>
              <a:t> are barrier by the language, which becomes an obstacle to newly arrived young people</a:t>
            </a:r>
          </a:p>
          <a:p>
            <a:r>
              <a:rPr lang="en-US" baseline="0" dirty="0" err="1" smtClean="0"/>
              <a:t>e..g</a:t>
            </a:r>
            <a:r>
              <a:rPr lang="en-US" baseline="0" dirty="0" smtClean="0"/>
              <a:t> highest barrier – Luxembourgish jobs for state employees ( civil servants) </a:t>
            </a:r>
          </a:p>
          <a:p>
            <a:endParaRPr lang="en-US" dirty="0"/>
          </a:p>
        </p:txBody>
      </p:sp>
      <p:sp>
        <p:nvSpPr>
          <p:cNvPr id="4" name="Slide Number Placeholder 3"/>
          <p:cNvSpPr>
            <a:spLocks noGrp="1"/>
          </p:cNvSpPr>
          <p:nvPr>
            <p:ph type="sldNum" sz="quarter" idx="10"/>
          </p:nvPr>
        </p:nvSpPr>
        <p:spPr/>
        <p:txBody>
          <a:bodyPr/>
          <a:lstStyle/>
          <a:p>
            <a:fld id="{9B4D6D54-459E-AC48-B3AF-6E17D6DED442}" type="slidenum">
              <a:rPr lang="en-US" smtClean="0"/>
              <a:t>12</a:t>
            </a:fld>
            <a:endParaRPr lang="en-US"/>
          </a:p>
        </p:txBody>
      </p:sp>
    </p:spTree>
    <p:extLst>
      <p:ext uri="{BB962C8B-B14F-4D97-AF65-F5344CB8AC3E}">
        <p14:creationId xmlns:p14="http://schemas.microsoft.com/office/powerpoint/2010/main" val="3425362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With working </a:t>
            </a:r>
            <a:r>
              <a:rPr lang="en-US" b="1" u="sng" dirty="0" err="1" smtClean="0"/>
              <a:t>expereince</a:t>
            </a:r>
            <a:endParaRPr lang="en-US" b="1" u="sng" dirty="0" smtClean="0"/>
          </a:p>
          <a:p>
            <a:r>
              <a:rPr lang="en-US" dirty="0" smtClean="0"/>
              <a:t>Being stuck in an </a:t>
            </a:r>
            <a:r>
              <a:rPr lang="en-US" b="1" dirty="0" smtClean="0"/>
              <a:t>internship loop</a:t>
            </a:r>
          </a:p>
          <a:p>
            <a:r>
              <a:rPr lang="en-GB" sz="1200" kern="1200" dirty="0" smtClean="0">
                <a:solidFill>
                  <a:schemeClr val="tx1"/>
                </a:solidFill>
                <a:effectLst/>
                <a:latin typeface="+mn-lt"/>
                <a:ea typeface="+mn-ea"/>
                <a:cs typeface="+mn-cs"/>
              </a:rPr>
              <a:t>Some young people have </a:t>
            </a:r>
            <a:r>
              <a:rPr lang="en-GB" sz="1200" b="1" kern="1200" dirty="0" smtClean="0">
                <a:solidFill>
                  <a:schemeClr val="tx1"/>
                </a:solidFill>
                <a:effectLst/>
                <a:latin typeface="+mn-lt"/>
                <a:ea typeface="+mn-ea"/>
                <a:cs typeface="+mn-cs"/>
              </a:rPr>
              <a:t>to “de-skill” their qualifications in order to be able to start a job </a:t>
            </a:r>
            <a:r>
              <a:rPr lang="en-GB" sz="1200" kern="1200" dirty="0" smtClean="0">
                <a:solidFill>
                  <a:schemeClr val="tx1"/>
                </a:solidFill>
                <a:effectLst/>
                <a:latin typeface="+mn-lt"/>
                <a:ea typeface="+mn-ea"/>
                <a:cs typeface="+mn-cs"/>
              </a:rPr>
              <a:t>(emluy04), have to </a:t>
            </a:r>
            <a:r>
              <a:rPr lang="en-GB" sz="1200" b="1" kern="1200" dirty="0" smtClean="0">
                <a:solidFill>
                  <a:schemeClr val="tx1"/>
                </a:solidFill>
                <a:effectLst/>
                <a:latin typeface="+mn-lt"/>
                <a:ea typeface="+mn-ea"/>
                <a:cs typeface="+mn-cs"/>
              </a:rPr>
              <a:t>make a number of smaller steps, make several loops of internships (</a:t>
            </a:r>
            <a:r>
              <a:rPr lang="en-GB" sz="1200" kern="1200" dirty="0" smtClean="0">
                <a:solidFill>
                  <a:schemeClr val="tx1"/>
                </a:solidFill>
                <a:effectLst/>
                <a:latin typeface="+mn-lt"/>
                <a:ea typeface="+mn-ea"/>
                <a:cs typeface="+mn-cs"/>
              </a:rPr>
              <a:t>emluy03), </a:t>
            </a:r>
            <a:r>
              <a:rPr lang="en-GB" sz="1200" b="1" kern="1200" dirty="0" smtClean="0">
                <a:solidFill>
                  <a:schemeClr val="tx1"/>
                </a:solidFill>
                <a:effectLst/>
                <a:latin typeface="+mn-lt"/>
                <a:ea typeface="+mn-ea"/>
                <a:cs typeface="+mn-cs"/>
              </a:rPr>
              <a:t>complete traineeships (emluy09) before getting a </a:t>
            </a:r>
            <a:r>
              <a:rPr lang="en-GB" sz="1200" kern="1200" dirty="0" smtClean="0">
                <a:solidFill>
                  <a:schemeClr val="tx1"/>
                </a:solidFill>
                <a:effectLst/>
                <a:latin typeface="+mn-lt"/>
                <a:ea typeface="+mn-ea"/>
                <a:cs typeface="+mn-cs"/>
              </a:rPr>
              <a:t>working contract; </a:t>
            </a:r>
          </a:p>
          <a:p>
            <a:r>
              <a:rPr lang="en-GB" sz="1200" kern="1200" dirty="0" smtClean="0">
                <a:solidFill>
                  <a:schemeClr val="tx1"/>
                </a:solidFill>
                <a:effectLst/>
                <a:latin typeface="+mn-lt"/>
                <a:ea typeface="+mn-ea"/>
                <a:cs typeface="+mn-cs"/>
              </a:rPr>
              <a:t>For them, </a:t>
            </a:r>
            <a:r>
              <a:rPr lang="en-GB" sz="1200" b="1" kern="1200" dirty="0" smtClean="0">
                <a:solidFill>
                  <a:schemeClr val="tx1"/>
                </a:solidFill>
                <a:effectLst/>
                <a:latin typeface="+mn-lt"/>
                <a:ea typeface="+mn-ea"/>
                <a:cs typeface="+mn-cs"/>
              </a:rPr>
              <a:t>the entrance into the job market is difficult as the employees give preferences to employees with the working experiences</a:t>
            </a:r>
            <a:r>
              <a:rPr lang="en-GB" sz="1200" kern="1200" dirty="0" smtClean="0">
                <a:solidFill>
                  <a:schemeClr val="tx1"/>
                </a:solidFill>
                <a:effectLst/>
                <a:latin typeface="+mn-lt"/>
                <a:ea typeface="+mn-ea"/>
                <a:cs typeface="+mn-cs"/>
              </a:rPr>
              <a:t>. Fresh graduates from various institutions have knowledge and ambitions and are eager to start working. Moreover, they soon realise that there is a wall blocking them entering the work market. Some young people who find themselves in such </a:t>
            </a:r>
            <a:r>
              <a:rPr lang="en-GB" sz="1200" b="1" kern="1200" dirty="0" smtClean="0">
                <a:solidFill>
                  <a:schemeClr val="tx1"/>
                </a:solidFill>
                <a:effectLst/>
                <a:latin typeface="+mn-lt"/>
                <a:ea typeface="+mn-ea"/>
                <a:cs typeface="+mn-cs"/>
              </a:rPr>
              <a:t>situations and look for various ways to overcome the discrimination of young employee</a:t>
            </a:r>
            <a:r>
              <a:rPr lang="en-GB" sz="1200" kern="1200" dirty="0" smtClean="0">
                <a:solidFill>
                  <a:schemeClr val="tx1"/>
                </a:solidFill>
                <a:effectLst/>
                <a:latin typeface="+mn-lt"/>
                <a:ea typeface="+mn-ea"/>
                <a:cs typeface="+mn-cs"/>
              </a:rPr>
              <a:t>s. </a:t>
            </a:r>
            <a:endParaRPr lang="en-US" dirty="0"/>
          </a:p>
        </p:txBody>
      </p:sp>
      <p:sp>
        <p:nvSpPr>
          <p:cNvPr id="4" name="Slide Number Placeholder 3"/>
          <p:cNvSpPr>
            <a:spLocks noGrp="1"/>
          </p:cNvSpPr>
          <p:nvPr>
            <p:ph type="sldNum" sz="quarter" idx="10"/>
          </p:nvPr>
        </p:nvSpPr>
        <p:spPr/>
        <p:txBody>
          <a:bodyPr/>
          <a:lstStyle/>
          <a:p>
            <a:fld id="{9B4D6D54-459E-AC48-B3AF-6E17D6DED442}" type="slidenum">
              <a:rPr lang="en-US" smtClean="0"/>
              <a:t>13</a:t>
            </a:fld>
            <a:endParaRPr lang="en-US"/>
          </a:p>
        </p:txBody>
      </p:sp>
    </p:spTree>
    <p:extLst>
      <p:ext uri="{BB962C8B-B14F-4D97-AF65-F5344CB8AC3E}">
        <p14:creationId xmlns:p14="http://schemas.microsoft.com/office/powerpoint/2010/main" val="23168535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Without working experience</a:t>
            </a:r>
          </a:p>
          <a:p>
            <a:r>
              <a:rPr lang="en-GB" sz="1200" kern="1200" dirty="0" smtClean="0">
                <a:solidFill>
                  <a:schemeClr val="tx1"/>
                </a:solidFill>
                <a:effectLst/>
                <a:latin typeface="+mn-lt"/>
                <a:ea typeface="+mn-ea"/>
                <a:cs typeface="+mn-cs"/>
              </a:rPr>
              <a:t>Reverse Luxembourgish situation </a:t>
            </a:r>
          </a:p>
          <a:p>
            <a:r>
              <a:rPr lang="en-GB" sz="1200" kern="1200" dirty="0" smtClean="0">
                <a:solidFill>
                  <a:schemeClr val="tx1"/>
                </a:solidFill>
                <a:effectLst/>
                <a:latin typeface="+mn-lt"/>
                <a:ea typeface="+mn-ea"/>
                <a:cs typeface="+mn-cs"/>
              </a:rPr>
              <a:t>Being young and new to jobs is a </a:t>
            </a:r>
            <a:r>
              <a:rPr lang="en-GB" sz="1200" b="1" kern="1200" dirty="0" smtClean="0">
                <a:solidFill>
                  <a:schemeClr val="tx1"/>
                </a:solidFill>
                <a:effectLst/>
                <a:latin typeface="+mn-lt"/>
                <a:ea typeface="+mn-ea"/>
                <a:cs typeface="+mn-cs"/>
              </a:rPr>
              <a:t>double challenge </a:t>
            </a:r>
            <a:r>
              <a:rPr lang="en-GB" sz="1200" kern="1200" dirty="0" smtClean="0">
                <a:solidFill>
                  <a:schemeClr val="tx1"/>
                </a:solidFill>
                <a:effectLst/>
                <a:latin typeface="+mn-lt"/>
                <a:ea typeface="+mn-ea"/>
                <a:cs typeface="+mn-cs"/>
              </a:rPr>
              <a:t>for people looking for a job</a:t>
            </a:r>
            <a:r>
              <a:rPr lang="en-US" dirty="0" smtClean="0">
                <a:effectLst/>
              </a:rPr>
              <a:t> </a:t>
            </a:r>
          </a:p>
          <a:p>
            <a:r>
              <a:rPr lang="en-GB" sz="1200" kern="1200" dirty="0" smtClean="0">
                <a:solidFill>
                  <a:schemeClr val="tx1"/>
                </a:solidFill>
                <a:effectLst/>
                <a:latin typeface="+mn-lt"/>
                <a:ea typeface="+mn-ea"/>
                <a:cs typeface="+mn-cs"/>
              </a:rPr>
              <a:t>Such a challenging situation makes it difficult for becoming an adult, and as a result, </a:t>
            </a:r>
            <a:r>
              <a:rPr lang="en-GB" sz="1200" b="1" kern="1200" dirty="0" smtClean="0">
                <a:solidFill>
                  <a:schemeClr val="tx1"/>
                </a:solidFill>
                <a:effectLst/>
                <a:latin typeface="+mn-lt"/>
                <a:ea typeface="+mn-ea"/>
                <a:cs typeface="+mn-cs"/>
              </a:rPr>
              <a:t>young people are forced into making steps back</a:t>
            </a:r>
            <a:r>
              <a:rPr lang="en-GB" sz="1200" kern="1200" dirty="0" smtClean="0">
                <a:solidFill>
                  <a:schemeClr val="tx1"/>
                </a:solidFill>
                <a:effectLst/>
                <a:latin typeface="+mn-lt"/>
                <a:ea typeface="+mn-ea"/>
                <a:cs typeface="+mn-cs"/>
              </a:rPr>
              <a:t>, making </a:t>
            </a:r>
            <a:r>
              <a:rPr lang="en-GB" sz="1200" kern="1200" dirty="0" err="1" smtClean="0">
                <a:solidFill>
                  <a:schemeClr val="tx1"/>
                </a:solidFill>
                <a:effectLst/>
                <a:latin typeface="+mn-lt"/>
                <a:ea typeface="+mn-ea"/>
                <a:cs typeface="+mn-cs"/>
              </a:rPr>
              <a:t>zig-zag</a:t>
            </a:r>
            <a:r>
              <a:rPr lang="en-GB" sz="1200" kern="1200" dirty="0" smtClean="0">
                <a:solidFill>
                  <a:schemeClr val="tx1"/>
                </a:solidFill>
                <a:effectLst/>
                <a:latin typeface="+mn-lt"/>
                <a:ea typeface="+mn-ea"/>
                <a:cs typeface="+mn-cs"/>
              </a:rPr>
              <a:t> trajectories , or yoyo transitions, </a:t>
            </a:r>
            <a:r>
              <a:rPr lang="en-GB" sz="1200" b="1" kern="1200" dirty="0" smtClean="0">
                <a:solidFill>
                  <a:schemeClr val="tx1"/>
                </a:solidFill>
                <a:effectLst/>
                <a:latin typeface="+mn-lt"/>
                <a:ea typeface="+mn-ea"/>
                <a:cs typeface="+mn-cs"/>
              </a:rPr>
              <a:t>which could be voluntary or forced by economic and social situations </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Biggart</a:t>
            </a:r>
            <a:r>
              <a:rPr lang="en-GB" sz="1200" kern="1200" dirty="0" smtClean="0">
                <a:solidFill>
                  <a:schemeClr val="tx1"/>
                </a:solidFill>
                <a:effectLst/>
                <a:latin typeface="+mn-lt"/>
                <a:ea typeface="+mn-ea"/>
                <a:cs typeface="+mn-cs"/>
              </a:rPr>
              <a:t>, and Walther 2006:44). </a:t>
            </a:r>
          </a:p>
          <a:p>
            <a:r>
              <a:rPr lang="en-GB" sz="1200" b="1" kern="1200" dirty="0" smtClean="0">
                <a:solidFill>
                  <a:schemeClr val="tx1"/>
                </a:solidFill>
                <a:effectLst/>
                <a:latin typeface="+mn-lt"/>
                <a:ea typeface="+mn-ea"/>
                <a:cs typeface="+mn-cs"/>
              </a:rPr>
              <a:t>having to go back to live with his parents after graduating </a:t>
            </a:r>
            <a:r>
              <a:rPr lang="en-GB" sz="1200" kern="1200" dirty="0" smtClean="0">
                <a:solidFill>
                  <a:schemeClr val="tx1"/>
                </a:solidFill>
                <a:effectLst/>
                <a:latin typeface="+mn-lt"/>
                <a:ea typeface="+mn-ea"/>
                <a:cs typeface="+mn-cs"/>
              </a:rPr>
              <a:t>from a university and looking for a job. To him, this decision was particularly difficult because he was independent and responsible for his own life.  The opportunity to become autonomous is closely connected to work, if they are unable to obtain it in their countries of origin, they some look for such opportunities abroad.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B</a:t>
            </a:r>
            <a:endParaRPr lang="en-US" dirty="0"/>
          </a:p>
        </p:txBody>
      </p:sp>
      <p:sp>
        <p:nvSpPr>
          <p:cNvPr id="4" name="Slide Number Placeholder 3"/>
          <p:cNvSpPr>
            <a:spLocks noGrp="1"/>
          </p:cNvSpPr>
          <p:nvPr>
            <p:ph type="sldNum" sz="quarter" idx="10"/>
          </p:nvPr>
        </p:nvSpPr>
        <p:spPr/>
        <p:txBody>
          <a:bodyPr/>
          <a:lstStyle/>
          <a:p>
            <a:fld id="{9B4D6D54-459E-AC48-B3AF-6E17D6DED442}" type="slidenum">
              <a:rPr lang="en-US" smtClean="0"/>
              <a:t>14</a:t>
            </a:fld>
            <a:endParaRPr lang="en-US"/>
          </a:p>
        </p:txBody>
      </p:sp>
    </p:spTree>
    <p:extLst>
      <p:ext uri="{BB962C8B-B14F-4D97-AF65-F5344CB8AC3E}">
        <p14:creationId xmlns:p14="http://schemas.microsoft.com/office/powerpoint/2010/main" val="37730003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Step by step , gradual </a:t>
            </a:r>
            <a:r>
              <a:rPr lang="en-US" sz="1200" kern="1200" dirty="0" err="1" smtClean="0">
                <a:solidFill>
                  <a:schemeClr val="tx1"/>
                </a:solidFill>
                <a:effectLst/>
                <a:latin typeface="+mn-lt"/>
                <a:ea typeface="+mn-ea"/>
                <a:cs typeface="+mn-cs"/>
              </a:rPr>
              <a:t>gorwth</a:t>
            </a:r>
            <a:r>
              <a:rPr lang="en-US" sz="1200" kern="1200" dirty="0" smtClean="0">
                <a:solidFill>
                  <a:schemeClr val="tx1"/>
                </a:solidFill>
                <a:effectLst/>
                <a:latin typeface="+mn-lt"/>
                <a:ea typeface="+mn-ea"/>
                <a:cs typeface="+mn-cs"/>
              </a:rPr>
              <a:t> </a:t>
            </a:r>
          </a:p>
          <a:p>
            <a:pPr marL="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Throught</a:t>
            </a:r>
            <a:r>
              <a:rPr lang="en-US" sz="1200" kern="1200" dirty="0" smtClean="0">
                <a:solidFill>
                  <a:schemeClr val="tx1"/>
                </a:solidFill>
                <a:effectLst/>
                <a:latin typeface="+mn-lt"/>
                <a:ea typeface="+mn-ea"/>
                <a:cs typeface="+mn-cs"/>
              </a:rPr>
              <a:t> eh </a:t>
            </a:r>
            <a:r>
              <a:rPr lang="en-US" sz="1200" kern="1200" dirty="0" err="1" smtClean="0">
                <a:solidFill>
                  <a:schemeClr val="tx1"/>
                </a:solidFill>
                <a:effectLst/>
                <a:latin typeface="+mn-lt"/>
                <a:ea typeface="+mn-ea"/>
                <a:cs typeface="+mn-cs"/>
              </a:rPr>
              <a:t>aquiring</a:t>
            </a:r>
            <a:r>
              <a:rPr lang="en-US" sz="1200" kern="1200" baseline="0" dirty="0" smtClean="0">
                <a:solidFill>
                  <a:schemeClr val="tx1"/>
                </a:solidFill>
                <a:effectLst/>
                <a:latin typeface="+mn-lt"/>
                <a:ea typeface="+mn-ea"/>
                <a:cs typeface="+mn-cs"/>
              </a:rPr>
              <a:t> of cultural and social capital</a:t>
            </a:r>
            <a:endParaRPr lang="en-US" sz="1200" kern="1200" dirty="0" smtClean="0">
              <a:solidFill>
                <a:schemeClr val="tx1"/>
              </a:solidFill>
              <a:effectLst/>
              <a:latin typeface="+mn-lt"/>
              <a:ea typeface="+mn-ea"/>
              <a:cs typeface="+mn-cs"/>
            </a:endParaRPr>
          </a:p>
          <a:p>
            <a:r>
              <a:rPr lang="en-US" dirty="0" smtClean="0"/>
              <a:t>Deskilling, </a:t>
            </a:r>
            <a:r>
              <a:rPr lang="en-US" dirty="0" err="1" smtClean="0"/>
              <a:t>yo</a:t>
            </a:r>
            <a:r>
              <a:rPr lang="en-US" baseline="0" dirty="0" smtClean="0"/>
              <a:t> </a:t>
            </a:r>
            <a:r>
              <a:rPr lang="en-US" baseline="0" dirty="0" err="1" smtClean="0"/>
              <a:t>yo</a:t>
            </a:r>
            <a:r>
              <a:rPr lang="en-US" baseline="0" dirty="0" smtClean="0"/>
              <a:t> </a:t>
            </a:r>
            <a:r>
              <a:rPr lang="en-US" baseline="0" dirty="0" err="1" smtClean="0"/>
              <a:t>tranistion</a:t>
            </a:r>
            <a:r>
              <a:rPr lang="en-US" baseline="0" dirty="0" smtClean="0"/>
              <a:t>, mobility ( out of Luxembourg)</a:t>
            </a:r>
          </a:p>
          <a:p>
            <a:endParaRPr lang="en-US" baseline="0" dirty="0" smtClean="0"/>
          </a:p>
        </p:txBody>
      </p:sp>
      <p:sp>
        <p:nvSpPr>
          <p:cNvPr id="4" name="Slide Number Placeholder 3"/>
          <p:cNvSpPr>
            <a:spLocks noGrp="1"/>
          </p:cNvSpPr>
          <p:nvPr>
            <p:ph type="sldNum" sz="quarter" idx="10"/>
          </p:nvPr>
        </p:nvSpPr>
        <p:spPr/>
        <p:txBody>
          <a:bodyPr/>
          <a:lstStyle/>
          <a:p>
            <a:fld id="{9B4D6D54-459E-AC48-B3AF-6E17D6DED442}" type="slidenum">
              <a:rPr lang="en-US" smtClean="0"/>
              <a:t>15</a:t>
            </a:fld>
            <a:endParaRPr lang="en-US"/>
          </a:p>
        </p:txBody>
      </p:sp>
    </p:spTree>
    <p:extLst>
      <p:ext uri="{BB962C8B-B14F-4D97-AF65-F5344CB8AC3E}">
        <p14:creationId xmlns:p14="http://schemas.microsoft.com/office/powerpoint/2010/main" val="857420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e.g. </a:t>
            </a:r>
            <a:r>
              <a:rPr lang="en-US" dirty="0" err="1" smtClean="0"/>
              <a:t>french</a:t>
            </a:r>
            <a:r>
              <a:rPr lang="en-US" dirty="0" smtClean="0"/>
              <a:t> who </a:t>
            </a:r>
            <a:r>
              <a:rPr lang="en-US" dirty="0" err="1" smtClean="0"/>
              <a:t>couldn</a:t>
            </a:r>
            <a:r>
              <a:rPr lang="uk-UA" dirty="0" smtClean="0"/>
              <a:t>’</a:t>
            </a:r>
            <a:r>
              <a:rPr lang="en-US" dirty="0" smtClean="0"/>
              <a:t>t go to </a:t>
            </a:r>
            <a:r>
              <a:rPr lang="en-US" dirty="0" err="1" smtClean="0"/>
              <a:t>switzerland</a:t>
            </a:r>
            <a:endParaRPr lang="en-US" dirty="0" smtClean="0"/>
          </a:p>
          <a:p>
            <a:r>
              <a:rPr lang="en-US" dirty="0" smtClean="0"/>
              <a:t>e.g. </a:t>
            </a:r>
            <a:r>
              <a:rPr lang="en-US" dirty="0" err="1" smtClean="0"/>
              <a:t>italian</a:t>
            </a:r>
            <a:r>
              <a:rPr lang="en-US" dirty="0" smtClean="0"/>
              <a:t> who could not get a job in </a:t>
            </a:r>
            <a:r>
              <a:rPr lang="en-US" dirty="0" err="1" smtClean="0"/>
              <a:t>google</a:t>
            </a:r>
            <a:r>
              <a:rPr lang="en-US" dirty="0" smtClean="0"/>
              <a:t> </a:t>
            </a:r>
          </a:p>
          <a:p>
            <a:r>
              <a:rPr lang="en-US" dirty="0" smtClean="0"/>
              <a:t>In the global context : Skills are matched but not language skills </a:t>
            </a:r>
            <a:endParaRPr lang="en-US" dirty="0"/>
          </a:p>
        </p:txBody>
      </p:sp>
      <p:sp>
        <p:nvSpPr>
          <p:cNvPr id="4" name="Slide Number Placeholder 3"/>
          <p:cNvSpPr>
            <a:spLocks noGrp="1"/>
          </p:cNvSpPr>
          <p:nvPr>
            <p:ph type="sldNum" sz="quarter" idx="10"/>
          </p:nvPr>
        </p:nvSpPr>
        <p:spPr/>
        <p:txBody>
          <a:bodyPr/>
          <a:lstStyle/>
          <a:p>
            <a:fld id="{9B4D6D54-459E-AC48-B3AF-6E17D6DED442}" type="slidenum">
              <a:rPr lang="en-US" smtClean="0"/>
              <a:t>16</a:t>
            </a:fld>
            <a:endParaRPr lang="en-US"/>
          </a:p>
        </p:txBody>
      </p:sp>
    </p:spTree>
    <p:extLst>
      <p:ext uri="{BB962C8B-B14F-4D97-AF65-F5344CB8AC3E}">
        <p14:creationId xmlns:p14="http://schemas.microsoft.com/office/powerpoint/2010/main" val="832754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economic growth of Luxembourg has been synchronised with its immigration flows into the country (</a:t>
            </a:r>
            <a:r>
              <a:rPr lang="en-GB" sz="1200" kern="1200" dirty="0" err="1" smtClean="0">
                <a:solidFill>
                  <a:schemeClr val="tx1"/>
                </a:solidFill>
                <a:effectLst/>
                <a:latin typeface="+mn-lt"/>
                <a:ea typeface="+mn-ea"/>
                <a:cs typeface="+mn-cs"/>
              </a:rPr>
              <a:t>Zahlen</a:t>
            </a:r>
            <a:r>
              <a:rPr lang="en-GB" sz="1200" kern="1200" dirty="0" smtClean="0">
                <a:solidFill>
                  <a:schemeClr val="tx1"/>
                </a:solidFill>
                <a:effectLst/>
                <a:latin typeface="+mn-lt"/>
                <a:ea typeface="+mn-ea"/>
                <a:cs typeface="+mn-cs"/>
              </a:rPr>
              <a:t> 2016). “Between 1960 and 2013, domestic employment grew at average rate 2.0 per cent per year compared to the 0.5 per cent average in the EU -15 countries. From the mid-1980s onwards, employment growth even accelerated in Luxembourg: from 1985 to 2013, the annual growth rate of employment reached 3.1 per cent on average. This rate exceeds more than four times the employment growth rate of the EU -15 (0.7 per cent on average from 1985 to 2013)” (</a:t>
            </a:r>
            <a:r>
              <a:rPr lang="en-GB" sz="1200" kern="1200" dirty="0" err="1" smtClean="0">
                <a:solidFill>
                  <a:schemeClr val="tx1"/>
                </a:solidFill>
                <a:effectLst/>
                <a:latin typeface="+mn-lt"/>
                <a:ea typeface="+mn-ea"/>
                <a:cs typeface="+mn-cs"/>
              </a:rPr>
              <a:t>Zahlen</a:t>
            </a:r>
            <a:r>
              <a:rPr lang="en-GB" sz="1200" kern="1200" dirty="0" smtClean="0">
                <a:solidFill>
                  <a:schemeClr val="tx1"/>
                </a:solidFill>
                <a:effectLst/>
                <a:latin typeface="+mn-lt"/>
                <a:ea typeface="+mn-ea"/>
                <a:cs typeface="+mn-cs"/>
              </a:rPr>
              <a:t> 2016, 40).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Nowadays, the immigration of qualified workers (or “golden immigration”) is particularly important and is due to finance/banking-related jobs, as well as international and European institutions (</a:t>
            </a:r>
            <a:r>
              <a:rPr lang="en-GB" sz="1200" kern="1200" dirty="0" err="1" smtClean="0">
                <a:solidFill>
                  <a:schemeClr val="tx1"/>
                </a:solidFill>
                <a:effectLst/>
                <a:latin typeface="+mn-lt"/>
                <a:ea typeface="+mn-ea"/>
                <a:cs typeface="+mn-cs"/>
              </a:rPr>
              <a:t>Fehlen</a:t>
            </a:r>
            <a:r>
              <a:rPr lang="en-GB" sz="1200" kern="1200" dirty="0" smtClean="0">
                <a:solidFill>
                  <a:schemeClr val="tx1"/>
                </a:solidFill>
                <a:effectLst/>
                <a:latin typeface="+mn-lt"/>
                <a:ea typeface="+mn-ea"/>
                <a:cs typeface="+mn-cs"/>
              </a:rPr>
              <a:t> and </a:t>
            </a:r>
            <a:r>
              <a:rPr lang="en-GB" sz="1200" kern="1200" dirty="0" err="1" smtClean="0">
                <a:solidFill>
                  <a:schemeClr val="tx1"/>
                </a:solidFill>
                <a:effectLst/>
                <a:latin typeface="+mn-lt"/>
                <a:ea typeface="+mn-ea"/>
                <a:cs typeface="+mn-cs"/>
              </a:rPr>
              <a:t>Pigeron-Piroth</a:t>
            </a:r>
            <a:r>
              <a:rPr lang="en-GB" sz="1200" kern="1200" dirty="0" smtClean="0">
                <a:solidFill>
                  <a:schemeClr val="tx1"/>
                </a:solidFill>
                <a:effectLst/>
                <a:latin typeface="+mn-lt"/>
                <a:ea typeface="+mn-ea"/>
                <a:cs typeface="+mn-cs"/>
              </a:rPr>
              <a:t> 2010). Highly skilled workers come both from EU member states and from other, non-European </a:t>
            </a:r>
            <a:r>
              <a:rPr lang="en-GB" sz="1200" kern="1200" dirty="0" err="1" smtClean="0">
                <a:solidFill>
                  <a:schemeClr val="tx1"/>
                </a:solidFill>
                <a:effectLst/>
                <a:latin typeface="+mn-lt"/>
                <a:ea typeface="+mn-ea"/>
                <a:cs typeface="+mn-cs"/>
              </a:rPr>
              <a:t>countries.We</a:t>
            </a:r>
            <a:r>
              <a:rPr lang="en-GB" sz="1200" kern="1200" dirty="0" smtClean="0">
                <a:solidFill>
                  <a:schemeClr val="tx1"/>
                </a:solidFill>
                <a:effectLst/>
                <a:latin typeface="+mn-lt"/>
                <a:ea typeface="+mn-ea"/>
                <a:cs typeface="+mn-cs"/>
              </a:rPr>
              <a:t> can also observe a great number of non-nationals working in the financial sector. 8 000 leaders of the financial sector who were accounted by the Central Bank of Luxembourg by 2008 are non-Luxembourgers (</a:t>
            </a:r>
            <a:r>
              <a:rPr lang="en-GB" sz="1200" kern="1200" dirty="0" err="1" smtClean="0">
                <a:solidFill>
                  <a:schemeClr val="tx1"/>
                </a:solidFill>
                <a:effectLst/>
                <a:latin typeface="+mn-lt"/>
                <a:ea typeface="+mn-ea"/>
                <a:cs typeface="+mn-cs"/>
              </a:rPr>
              <a:t>Fehlen</a:t>
            </a:r>
            <a:r>
              <a:rPr lang="en-GB" sz="1200" kern="1200" dirty="0" smtClean="0">
                <a:solidFill>
                  <a:schemeClr val="tx1"/>
                </a:solidFill>
                <a:effectLst/>
                <a:latin typeface="+mn-lt"/>
                <a:ea typeface="+mn-ea"/>
                <a:cs typeface="+mn-cs"/>
              </a:rPr>
              <a:t> and </a:t>
            </a:r>
            <a:r>
              <a:rPr lang="en-GB" sz="1200" kern="1200" dirty="0" err="1" smtClean="0">
                <a:solidFill>
                  <a:schemeClr val="tx1"/>
                </a:solidFill>
                <a:effectLst/>
                <a:latin typeface="+mn-lt"/>
                <a:ea typeface="+mn-ea"/>
                <a:cs typeface="+mn-cs"/>
              </a:rPr>
              <a:t>Pigeron-Piroth</a:t>
            </a:r>
            <a:r>
              <a:rPr lang="en-GB" sz="1200" kern="1200" dirty="0" smtClean="0">
                <a:solidFill>
                  <a:schemeClr val="tx1"/>
                </a:solidFill>
                <a:effectLst/>
                <a:latin typeface="+mn-lt"/>
                <a:ea typeface="+mn-ea"/>
                <a:cs typeface="+mn-cs"/>
              </a:rPr>
              <a:t> 2010, 6). Furthermore, “among the highest wages</a:t>
            </a:r>
            <a:r>
              <a:rPr lang="en-GB" sz="1200" kern="1200" baseline="30000" dirty="0" smtClean="0">
                <a:solidFill>
                  <a:schemeClr val="tx1"/>
                </a:solidFill>
                <a:effectLst/>
                <a:latin typeface="+mn-lt"/>
                <a:ea typeface="+mn-ea"/>
                <a:cs typeface="+mn-cs"/>
              </a:rPr>
              <a:t>,</a:t>
            </a:r>
            <a:r>
              <a:rPr lang="en-GB" sz="1200" kern="1200" dirty="0" smtClean="0">
                <a:solidFill>
                  <a:schemeClr val="tx1"/>
                </a:solidFill>
                <a:effectLst/>
                <a:latin typeface="+mn-lt"/>
                <a:ea typeface="+mn-ea"/>
                <a:cs typeface="+mn-cs"/>
              </a:rPr>
              <a:t> in 2008, 71.5% were non-nationals, half of whom worked in the financial sector” (</a:t>
            </a:r>
            <a:r>
              <a:rPr lang="en-GB" sz="1200" kern="1200" dirty="0" err="1" smtClean="0">
                <a:solidFill>
                  <a:schemeClr val="tx1"/>
                </a:solidFill>
                <a:effectLst/>
                <a:latin typeface="+mn-lt"/>
                <a:ea typeface="+mn-ea"/>
                <a:cs typeface="+mn-cs"/>
              </a:rPr>
              <a:t>Fehlen</a:t>
            </a:r>
            <a:r>
              <a:rPr lang="en-GB" sz="1200" kern="1200" dirty="0" smtClean="0">
                <a:solidFill>
                  <a:schemeClr val="tx1"/>
                </a:solidFill>
                <a:effectLst/>
                <a:latin typeface="+mn-lt"/>
                <a:ea typeface="+mn-ea"/>
                <a:cs typeface="+mn-cs"/>
              </a:rPr>
              <a:t> and </a:t>
            </a:r>
            <a:r>
              <a:rPr lang="en-GB" sz="1200" kern="1200" dirty="0" err="1" smtClean="0">
                <a:solidFill>
                  <a:schemeClr val="tx1"/>
                </a:solidFill>
                <a:effectLst/>
                <a:latin typeface="+mn-lt"/>
                <a:ea typeface="+mn-ea"/>
                <a:cs typeface="+mn-cs"/>
              </a:rPr>
              <a:t>Pigeron</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Piroth</a:t>
            </a:r>
            <a:r>
              <a:rPr lang="en-GB" sz="1200" kern="1200" dirty="0" smtClean="0">
                <a:solidFill>
                  <a:schemeClr val="tx1"/>
                </a:solidFill>
                <a:effectLst/>
                <a:latin typeface="+mn-lt"/>
                <a:ea typeface="+mn-ea"/>
                <a:cs typeface="+mn-cs"/>
              </a:rPr>
              <a:t> 2010, 6). Regarding their nationalities, this group is made up of Belgian, French</a:t>
            </a:r>
            <a:endParaRPr lang="en-US" dirty="0"/>
          </a:p>
        </p:txBody>
      </p:sp>
      <p:sp>
        <p:nvSpPr>
          <p:cNvPr id="4" name="Slide Number Placeholder 3"/>
          <p:cNvSpPr>
            <a:spLocks noGrp="1"/>
          </p:cNvSpPr>
          <p:nvPr>
            <p:ph type="sldNum" sz="quarter" idx="10"/>
          </p:nvPr>
        </p:nvSpPr>
        <p:spPr/>
        <p:txBody>
          <a:bodyPr/>
          <a:lstStyle/>
          <a:p>
            <a:fld id="{43E87B00-B06B-4C46-962B-3797A076765E}" type="slidenum">
              <a:rPr lang="en-US" smtClean="0"/>
              <a:t>2</a:t>
            </a:fld>
            <a:endParaRPr lang="en-US"/>
          </a:p>
        </p:txBody>
      </p:sp>
    </p:spTree>
    <p:extLst>
      <p:ext uri="{BB962C8B-B14F-4D97-AF65-F5344CB8AC3E}">
        <p14:creationId xmlns:p14="http://schemas.microsoft.com/office/powerpoint/2010/main" val="528693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supply the needs of the growing economy, Luxembourg has positioned itself as an attractive country in the center of the EU by profiting, on the one hand, from an advantageous geographic position in the center of the European Union (and Western Europe), and from the crossroads of </a:t>
            </a:r>
            <a:r>
              <a:rPr lang="en-US" sz="1200" kern="1200" dirty="0" err="1" smtClean="0">
                <a:solidFill>
                  <a:schemeClr val="tx1"/>
                </a:solidFill>
                <a:effectLst/>
                <a:latin typeface="+mn-lt"/>
                <a:ea typeface="+mn-ea"/>
                <a:cs typeface="+mn-cs"/>
              </a:rPr>
              <a:t>Germano</a:t>
            </a:r>
            <a:r>
              <a:rPr lang="en-US" sz="1200" kern="1200" dirty="0" smtClean="0">
                <a:solidFill>
                  <a:schemeClr val="tx1"/>
                </a:solidFill>
                <a:effectLst/>
                <a:latin typeface="+mn-lt"/>
                <a:ea typeface="+mn-ea"/>
                <a:cs typeface="+mn-cs"/>
              </a:rPr>
              <a:t>-French cultures and traditions (</a:t>
            </a:r>
            <a:r>
              <a:rPr lang="en-US" sz="1200" kern="1200" dirty="0" err="1" smtClean="0">
                <a:solidFill>
                  <a:schemeClr val="tx1"/>
                </a:solidFill>
                <a:effectLst/>
                <a:latin typeface="+mn-lt"/>
                <a:ea typeface="+mn-ea"/>
                <a:cs typeface="+mn-cs"/>
              </a:rPr>
              <a:t>Chauvel</a:t>
            </a:r>
            <a:r>
              <a:rPr lang="en-US" sz="1200" kern="1200" dirty="0" smtClean="0">
                <a:solidFill>
                  <a:schemeClr val="tx1"/>
                </a:solidFill>
                <a:effectLst/>
                <a:latin typeface="+mn-lt"/>
                <a:ea typeface="+mn-ea"/>
                <a:cs typeface="+mn-cs"/>
              </a:rPr>
              <a:t> 2016) on the other hand.</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3E87B00-B06B-4C46-962B-3797A076765E}" type="slidenum">
              <a:rPr lang="en-US" smtClean="0"/>
              <a:t>3</a:t>
            </a:fld>
            <a:endParaRPr lang="en-US"/>
          </a:p>
        </p:txBody>
      </p:sp>
    </p:spTree>
    <p:extLst>
      <p:ext uri="{BB962C8B-B14F-4D97-AF65-F5344CB8AC3E}">
        <p14:creationId xmlns:p14="http://schemas.microsoft.com/office/powerpoint/2010/main" val="3314583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By 2016, 163 454 young people under 25 reside in the Grand Duchy (STATEC Division of Social Statistics 2016), per the national statistics office. There are certain sectors, such as public administration, defence, education, health, and social action/intervention, that are dominated by young Luxembourg nationals (</a:t>
            </a:r>
            <a:r>
              <a:rPr lang="en-GB" sz="1200" kern="1200" dirty="0" err="1" smtClean="0">
                <a:solidFill>
                  <a:schemeClr val="tx1"/>
                </a:solidFill>
                <a:effectLst/>
                <a:latin typeface="+mn-lt"/>
                <a:ea typeface="+mn-ea"/>
                <a:cs typeface="+mn-cs"/>
              </a:rPr>
              <a:t>Statec</a:t>
            </a:r>
            <a:r>
              <a:rPr lang="en-GB" sz="1200" kern="1200" dirty="0" smtClean="0">
                <a:solidFill>
                  <a:schemeClr val="tx1"/>
                </a:solidFill>
                <a:effectLst/>
                <a:latin typeface="+mn-lt"/>
                <a:ea typeface="+mn-ea"/>
                <a:cs typeface="+mn-cs"/>
              </a:rPr>
              <a:t> 2011): 85.3% of young people aged 15–29 working in this sector are Luxembourg nationals while 13.3% are from other European member states, with the remaining being non-EU-citizens and stateless people. A quite similar picture can be found in the field of agriculture.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In 2011, only 1.7% of young Luxembourg nationals are working in the construction sector, while 4.7% of other EU citizens and 2.4% of non-EU citizens are in the field of commerce, transport, hotel and restaurant, 7.0% of the Luxembourgish young are working, </a:t>
            </a:r>
            <a:r>
              <a:rPr lang="de-DE" sz="1200" i="0" kern="1200" dirty="0" smtClean="0">
                <a:solidFill>
                  <a:schemeClr val="tx1"/>
                </a:solidFill>
                <a:effectLst/>
                <a:latin typeface="+mn-lt"/>
                <a:ea typeface="+mn-ea"/>
                <a:cs typeface="+mn-cs"/>
              </a:rPr>
              <a:t>STATEC </a:t>
            </a:r>
            <a:r>
              <a:rPr lang="de-DE" sz="1200" i="0" kern="1200" dirty="0" err="1" smtClean="0">
                <a:solidFill>
                  <a:schemeClr val="tx1"/>
                </a:solidFill>
                <a:effectLst/>
                <a:latin typeface="+mn-lt"/>
                <a:ea typeface="+mn-ea"/>
                <a:cs typeface="+mn-cs"/>
              </a:rPr>
              <a:t>provided</a:t>
            </a:r>
            <a:r>
              <a:rPr lang="de-DE" sz="1200" i="0" kern="1200" dirty="0" smtClean="0">
                <a:solidFill>
                  <a:schemeClr val="tx1"/>
                </a:solidFill>
                <a:effectLst/>
                <a:latin typeface="+mn-lt"/>
                <a:ea typeface="+mn-ea"/>
                <a:cs typeface="+mn-cs"/>
              </a:rPr>
              <a:t> </a:t>
            </a:r>
            <a:r>
              <a:rPr lang="de-DE" sz="1200" i="0" kern="1200" dirty="0" err="1" smtClean="0">
                <a:solidFill>
                  <a:schemeClr val="tx1"/>
                </a:solidFill>
                <a:effectLst/>
                <a:latin typeface="+mn-lt"/>
                <a:ea typeface="+mn-ea"/>
                <a:cs typeface="+mn-cs"/>
              </a:rPr>
              <a:t>census</a:t>
            </a:r>
            <a:r>
              <a:rPr lang="de-DE" sz="1200" i="0" kern="1200" dirty="0" smtClean="0">
                <a:solidFill>
                  <a:schemeClr val="tx1"/>
                </a:solidFill>
                <a:effectLst/>
                <a:latin typeface="+mn-lt"/>
                <a:ea typeface="+mn-ea"/>
                <a:cs typeface="+mn-cs"/>
              </a:rPr>
              <a:t> </a:t>
            </a:r>
            <a:r>
              <a:rPr lang="de-DE" sz="1200" i="0" kern="1200" dirty="0" err="1" smtClean="0">
                <a:solidFill>
                  <a:schemeClr val="tx1"/>
                </a:solidFill>
                <a:effectLst/>
                <a:latin typeface="+mn-lt"/>
                <a:ea typeface="+mn-ea"/>
                <a:cs typeface="+mn-cs"/>
              </a:rPr>
              <a:t>data</a:t>
            </a:r>
            <a:r>
              <a:rPr lang="de-DE" sz="1200" i="0" kern="1200" dirty="0" smtClean="0">
                <a:solidFill>
                  <a:schemeClr val="tx1"/>
                </a:solidFill>
                <a:effectLst/>
                <a:latin typeface="+mn-lt"/>
                <a:ea typeface="+mn-ea"/>
                <a:cs typeface="+mn-cs"/>
              </a:rPr>
              <a:t> </a:t>
            </a:r>
            <a:r>
              <a:rPr lang="de-DE" sz="1200" i="0" kern="1200" dirty="0" err="1" smtClean="0">
                <a:solidFill>
                  <a:schemeClr val="tx1"/>
                </a:solidFill>
                <a:effectLst/>
                <a:latin typeface="+mn-lt"/>
                <a:ea typeface="+mn-ea"/>
                <a:cs typeface="+mn-cs"/>
              </a:rPr>
              <a:t>crosstabs</a:t>
            </a:r>
            <a:r>
              <a:rPr lang="de-DE" sz="1200" i="0" kern="1200" dirty="0" smtClean="0">
                <a:solidFill>
                  <a:schemeClr val="tx1"/>
                </a:solidFill>
                <a:effectLst/>
                <a:latin typeface="+mn-lt"/>
                <a:ea typeface="+mn-ea"/>
                <a:cs typeface="+mn-cs"/>
              </a:rPr>
              <a:t> on </a:t>
            </a:r>
            <a:r>
              <a:rPr lang="de-DE" sz="1200" i="0" kern="1200" dirty="0" err="1" smtClean="0">
                <a:solidFill>
                  <a:schemeClr val="tx1"/>
                </a:solidFill>
                <a:effectLst/>
                <a:latin typeface="+mn-lt"/>
                <a:ea typeface="+mn-ea"/>
                <a:cs typeface="+mn-cs"/>
              </a:rPr>
              <a:t>young</a:t>
            </a:r>
            <a:r>
              <a:rPr lang="de-DE" sz="1200" i="0" kern="1200" dirty="0" smtClean="0">
                <a:solidFill>
                  <a:schemeClr val="tx1"/>
                </a:solidFill>
                <a:effectLst/>
                <a:latin typeface="+mn-lt"/>
                <a:ea typeface="+mn-ea"/>
                <a:cs typeface="+mn-cs"/>
              </a:rPr>
              <a:t> </a:t>
            </a:r>
            <a:r>
              <a:rPr lang="de-DE" sz="1200" i="0" kern="1200" dirty="0" err="1" smtClean="0">
                <a:solidFill>
                  <a:schemeClr val="tx1"/>
                </a:solidFill>
                <a:effectLst/>
                <a:latin typeface="+mn-lt"/>
                <a:ea typeface="+mn-ea"/>
                <a:cs typeface="+mn-cs"/>
              </a:rPr>
              <a:t>people</a:t>
            </a:r>
            <a:r>
              <a:rPr lang="de-DE" sz="1200" i="0" kern="1200" dirty="0" smtClean="0">
                <a:solidFill>
                  <a:schemeClr val="tx1"/>
                </a:solidFill>
                <a:effectLst/>
                <a:latin typeface="+mn-lt"/>
                <a:ea typeface="+mn-ea"/>
                <a:cs typeface="+mn-cs"/>
              </a:rPr>
              <a:t> </a:t>
            </a:r>
            <a:r>
              <a:rPr lang="de-DE" sz="1200" i="0" kern="1200" dirty="0" err="1" smtClean="0">
                <a:solidFill>
                  <a:schemeClr val="tx1"/>
                </a:solidFill>
                <a:effectLst/>
                <a:latin typeface="+mn-lt"/>
                <a:ea typeface="+mn-ea"/>
                <a:cs typeface="+mn-cs"/>
              </a:rPr>
              <a:t>between</a:t>
            </a:r>
            <a:r>
              <a:rPr lang="de-DE" sz="1200" i="0" kern="1200" dirty="0" smtClean="0">
                <a:solidFill>
                  <a:schemeClr val="tx1"/>
                </a:solidFill>
                <a:effectLst/>
                <a:latin typeface="+mn-lt"/>
                <a:ea typeface="+mn-ea"/>
                <a:cs typeface="+mn-cs"/>
              </a:rPr>
              <a:t> 15-29 </a:t>
            </a:r>
            <a:r>
              <a:rPr lang="de-DE" sz="1200" i="0" kern="1200" dirty="0" err="1" smtClean="0">
                <a:solidFill>
                  <a:schemeClr val="tx1"/>
                </a:solidFill>
                <a:effectLst/>
                <a:latin typeface="+mn-lt"/>
                <a:ea typeface="+mn-ea"/>
                <a:cs typeface="+mn-cs"/>
              </a:rPr>
              <a:t>for</a:t>
            </a:r>
            <a:r>
              <a:rPr lang="de-DE" sz="1200" i="0" kern="1200" dirty="0" smtClean="0">
                <a:solidFill>
                  <a:schemeClr val="tx1"/>
                </a:solidFill>
                <a:effectLst/>
                <a:latin typeface="+mn-lt"/>
                <a:ea typeface="+mn-ea"/>
                <a:cs typeface="+mn-cs"/>
              </a:rPr>
              <a:t> </a:t>
            </a:r>
            <a:r>
              <a:rPr lang="de-DE" sz="1200" i="0" kern="1200" dirty="0" err="1" smtClean="0">
                <a:solidFill>
                  <a:schemeClr val="tx1"/>
                </a:solidFill>
                <a:effectLst/>
                <a:latin typeface="+mn-lt"/>
                <a:ea typeface="+mn-ea"/>
                <a:cs typeface="+mn-cs"/>
              </a:rPr>
              <a:t>the</a:t>
            </a:r>
            <a:r>
              <a:rPr lang="de-DE" sz="1200" i="0" kern="1200" dirty="0" smtClean="0">
                <a:solidFill>
                  <a:schemeClr val="tx1"/>
                </a:solidFill>
                <a:effectLst/>
                <a:latin typeface="+mn-lt"/>
                <a:ea typeface="+mn-ea"/>
                <a:cs typeface="+mn-cs"/>
              </a:rPr>
              <a:t> MOVE Luxembourg </a:t>
            </a:r>
            <a:r>
              <a:rPr lang="de-DE" sz="1200" i="0" kern="1200" dirty="0" err="1" smtClean="0">
                <a:solidFill>
                  <a:schemeClr val="tx1"/>
                </a:solidFill>
                <a:effectLst/>
                <a:latin typeface="+mn-lt"/>
                <a:ea typeface="+mn-ea"/>
                <a:cs typeface="+mn-cs"/>
              </a:rPr>
              <a:t>team</a:t>
            </a:r>
            <a:r>
              <a:rPr lang="de-DE" sz="1200" i="0" kern="1200" dirty="0" smtClean="0">
                <a:solidFill>
                  <a:schemeClr val="tx1"/>
                </a:solidFill>
                <a:effectLst/>
                <a:latin typeface="+mn-lt"/>
                <a:ea typeface="+mn-ea"/>
                <a:cs typeface="+mn-cs"/>
              </a:rPr>
              <a:t>. STATEC (2011). </a:t>
            </a:r>
            <a:endParaRPr lang="fr-CH" sz="120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while this is true for 9.2% for other EU-citizens and 7.9% of non-EU-citizens. 16.4% of Luxemburgish youth are working in public administration, defence, education, health, and social action/intervention, while only 4.0% of the other EU citizens and 2.4% of non-EU citizens are working in this sector (STATEC 2011).</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3E87B00-B06B-4C46-962B-3797A076765E}" type="slidenum">
              <a:rPr lang="en-US" smtClean="0"/>
              <a:t>4</a:t>
            </a:fld>
            <a:endParaRPr lang="en-US"/>
          </a:p>
        </p:txBody>
      </p:sp>
    </p:spTree>
    <p:extLst>
      <p:ext uri="{BB962C8B-B14F-4D97-AF65-F5344CB8AC3E}">
        <p14:creationId xmlns:p14="http://schemas.microsoft.com/office/powerpoint/2010/main" val="759387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a:t>
            </a:r>
            <a:r>
              <a:rPr lang="en-US" dirty="0" err="1" smtClean="0"/>
              <a:t>methodoplogy</a:t>
            </a:r>
            <a:endParaRPr lang="en-US" dirty="0" smtClean="0"/>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presentation is based on the analysis of</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15 semi- structured interviews with young persons (19-29) of various skills with various years of working experience;  and network maps</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analysis is supported by 4 expert interviews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as well as a national statistics overview ( survey).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presentation is a part of the ongoing investigation within the MOVE project among six EU countries (move-</a:t>
            </a:r>
            <a:r>
              <a:rPr lang="en-US" sz="1200" kern="1200" dirty="0" err="1" smtClean="0">
                <a:solidFill>
                  <a:schemeClr val="tx1"/>
                </a:solidFill>
                <a:effectLst/>
                <a:latin typeface="+mn-lt"/>
                <a:ea typeface="+mn-ea"/>
                <a:cs typeface="+mn-cs"/>
              </a:rPr>
              <a:t>project.eu</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we are looking at the generation of young people who are living global lives, their parents are of different nationalities,  they grew up in countries with no borders ( their parents have been mobile for a long time, they grew up with the phenomenon of mobility as a norm) </a:t>
            </a:r>
          </a:p>
          <a:p>
            <a:r>
              <a:rPr lang="en-US" sz="1200" kern="1200" dirty="0" smtClean="0">
                <a:solidFill>
                  <a:schemeClr val="tx1"/>
                </a:solidFill>
                <a:effectLst/>
                <a:latin typeface="+mn-lt"/>
                <a:ea typeface="+mn-ea"/>
                <a:cs typeface="+mn-cs"/>
              </a:rPr>
              <a:t>The interviewed young man from Belgium talks about the times when he was in other countries and thus describes the international practices that he was involved, which included speaking English to other people, studying in English, meeting people from different countries, also including from distant countries. Furthermore, having been exposed to an international environment once, young people like this Belgian young many, want to continue and continue the same practices at various locations, even in the country of origin. In that way, while being away from the country of origin is one of the aspects of being internationally, nevertheless, upon coming back home, young people aim to recreate the international environment and international practices in their habitual location. </a:t>
            </a:r>
          </a:p>
          <a:p>
            <a:r>
              <a:rPr lang="en-US" sz="1200" i="1" kern="1200" dirty="0" smtClean="0">
                <a:solidFill>
                  <a:schemeClr val="tx1"/>
                </a:solidFill>
                <a:effectLst/>
                <a:latin typeface="+mn-lt"/>
                <a:ea typeface="+mn-ea"/>
                <a:cs typeface="+mn-cs"/>
              </a:rPr>
              <a:t>you know, if I can  keep on rolling in this kind environment  I actually really enjoy, so  I came back to [city A in Belgium] after  I studied my bachelor, I also  was involved in,  </a:t>
            </a:r>
            <a:r>
              <a:rPr lang="en-US" sz="1200" i="1" kern="1200" dirty="0" err="1" smtClean="0">
                <a:solidFill>
                  <a:schemeClr val="tx1"/>
                </a:solidFill>
                <a:effectLst/>
                <a:latin typeface="+mn-lt"/>
                <a:ea typeface="+mn-ea"/>
                <a:cs typeface="+mn-cs"/>
              </a:rPr>
              <a:t>emmm</a:t>
            </a:r>
            <a:r>
              <a:rPr lang="en-US" sz="1200" i="1" kern="1200" dirty="0" smtClean="0">
                <a:solidFill>
                  <a:schemeClr val="tx1"/>
                </a:solidFill>
                <a:effectLst/>
                <a:latin typeface="+mn-lt"/>
                <a:ea typeface="+mn-ea"/>
                <a:cs typeface="+mn-cs"/>
              </a:rPr>
              <a:t>,  Erasmus world,  so I headed the student association for,  </a:t>
            </a:r>
            <a:r>
              <a:rPr lang="en-US" sz="1200" i="1" kern="1200" dirty="0" err="1" smtClean="0">
                <a:solidFill>
                  <a:schemeClr val="tx1"/>
                </a:solidFill>
                <a:effectLst/>
                <a:latin typeface="+mn-lt"/>
                <a:ea typeface="+mn-ea"/>
                <a:cs typeface="+mn-cs"/>
              </a:rPr>
              <a:t>ehh</a:t>
            </a:r>
            <a:r>
              <a:rPr lang="en-US" sz="1200" i="1" kern="1200" dirty="0" smtClean="0">
                <a:solidFill>
                  <a:schemeClr val="tx1"/>
                </a:solidFill>
                <a:effectLst/>
                <a:latin typeface="+mn-lt"/>
                <a:ea typeface="+mn-ea"/>
                <a:cs typeface="+mn-cs"/>
              </a:rPr>
              <a:t>, we called it the international commission,  it was in charge of welcoming and  organizing events for  international students who were coming to my university,  so these 4 years,  so I was always involved in multicultural environment </a:t>
            </a:r>
            <a:r>
              <a:rPr lang="en-US" sz="1200" kern="1200" dirty="0" smtClean="0">
                <a:solidFill>
                  <a:schemeClr val="tx1"/>
                </a:solidFill>
                <a:effectLst/>
                <a:latin typeface="+mn-lt"/>
                <a:ea typeface="+mn-ea"/>
                <a:cs typeface="+mn-cs"/>
              </a:rPr>
              <a:t>(em01)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3E87B00-B06B-4C46-962B-3797A076765E}" type="slidenum">
              <a:rPr lang="en-US" smtClean="0"/>
              <a:t>6</a:t>
            </a:fld>
            <a:endParaRPr lang="en-US"/>
          </a:p>
        </p:txBody>
      </p:sp>
    </p:spTree>
    <p:extLst>
      <p:ext uri="{BB962C8B-B14F-4D97-AF65-F5344CB8AC3E}">
        <p14:creationId xmlns:p14="http://schemas.microsoft.com/office/powerpoint/2010/main" val="429116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smtClean="0">
                <a:solidFill>
                  <a:schemeClr val="tx1"/>
                </a:solidFill>
                <a:effectLst/>
                <a:latin typeface="+mn-lt"/>
                <a:ea typeface="+mn-ea"/>
                <a:cs typeface="+mn-cs"/>
              </a:rPr>
              <a:t>Mobility is “international” Lack of English hinders mobility and employment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At the country of origin young people are expected to speak their foreign languages and they are prepared to learn foreign language, English in particular for going abroad, beyond their country of origin. It is not only about meeting people from different people, but more importantly about communicating, working doing various everyday practices while exchanging in the language that is understood and spoken by others. That is why they associate the English language, as a </a:t>
            </a:r>
            <a:r>
              <a:rPr lang="en-US" sz="1200" i="1" kern="1200" dirty="0" smtClean="0">
                <a:solidFill>
                  <a:schemeClr val="tx1"/>
                </a:solidFill>
                <a:effectLst/>
                <a:latin typeface="+mn-lt"/>
                <a:ea typeface="+mn-ea"/>
                <a:cs typeface="+mn-cs"/>
              </a:rPr>
              <a:t>lingua franca</a:t>
            </a:r>
            <a:r>
              <a:rPr lang="en-US" sz="1200" kern="1200" dirty="0" smtClean="0">
                <a:solidFill>
                  <a:schemeClr val="tx1"/>
                </a:solidFill>
                <a:effectLst/>
                <a:latin typeface="+mn-lt"/>
                <a:ea typeface="+mn-ea"/>
                <a:cs typeface="+mn-cs"/>
              </a:rPr>
              <a:t>, with an international environment.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even to French, the importance of international environment at work – that is why Luxembourg is the perfect place to developing international, global skills ( still rely on French, but use English more)</a:t>
            </a:r>
          </a:p>
          <a:p>
            <a:endParaRPr lang="en-US" dirty="0"/>
          </a:p>
        </p:txBody>
      </p:sp>
      <p:sp>
        <p:nvSpPr>
          <p:cNvPr id="4" name="Slide Number Placeholder 3"/>
          <p:cNvSpPr>
            <a:spLocks noGrp="1"/>
          </p:cNvSpPr>
          <p:nvPr>
            <p:ph type="sldNum" sz="quarter" idx="10"/>
          </p:nvPr>
        </p:nvSpPr>
        <p:spPr/>
        <p:txBody>
          <a:bodyPr/>
          <a:lstStyle/>
          <a:p>
            <a:fld id="{9B4D6D54-459E-AC48-B3AF-6E17D6DED442}" type="slidenum">
              <a:rPr lang="en-US" smtClean="0"/>
              <a:t>7</a:t>
            </a:fld>
            <a:endParaRPr lang="en-US"/>
          </a:p>
        </p:txBody>
      </p:sp>
    </p:spTree>
    <p:extLst>
      <p:ext uri="{BB962C8B-B14F-4D97-AF65-F5344CB8AC3E}">
        <p14:creationId xmlns:p14="http://schemas.microsoft.com/office/powerpoint/2010/main" val="3947816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smtClean="0">
                <a:solidFill>
                  <a:schemeClr val="tx1"/>
                </a:solidFill>
                <a:effectLst/>
                <a:latin typeface="+mn-lt"/>
                <a:ea typeface="+mn-ea"/>
                <a:cs typeface="+mn-cs"/>
              </a:rPr>
              <a:t>Mobility is “international” Lack of English hinders mobility and employment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At the country of origin young people are expected to speak their foreign languages and they are prepared to learn foreign language, English in particular for going abroad, beyond their country of origin. It is not only about meeting people from different people, but more importantly about communicating, working doing various everyday practices while exchanging in the language that is understood and spoken by others. That is why they associate the English language, as a </a:t>
            </a:r>
            <a:r>
              <a:rPr lang="en-US" sz="1200" i="1" kern="1200" dirty="0" smtClean="0">
                <a:solidFill>
                  <a:schemeClr val="tx1"/>
                </a:solidFill>
                <a:effectLst/>
                <a:latin typeface="+mn-lt"/>
                <a:ea typeface="+mn-ea"/>
                <a:cs typeface="+mn-cs"/>
              </a:rPr>
              <a:t>lingua franca</a:t>
            </a:r>
            <a:r>
              <a:rPr lang="en-US" sz="1200" kern="1200" dirty="0" smtClean="0">
                <a:solidFill>
                  <a:schemeClr val="tx1"/>
                </a:solidFill>
                <a:effectLst/>
                <a:latin typeface="+mn-lt"/>
                <a:ea typeface="+mn-ea"/>
                <a:cs typeface="+mn-cs"/>
              </a:rPr>
              <a:t>, with an international environment.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this passages a young woman for France explains the situation wit the English language in her country of origin. Throughout this passage she is critical of the level of English language among her compatriots in general and how the educational system overlooks its importance for the future for young people. Later in the interview she connects English with a possible mobilities for young people and how  the lack of the English skills hinder mobility exchange.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even to French, the importance of international environment at work – that is why Luxembourg is the perfect place to developing international, global skills ( still rely on French, but use English more)</a:t>
            </a:r>
          </a:p>
          <a:p>
            <a:endParaRPr lang="en-US" dirty="0"/>
          </a:p>
        </p:txBody>
      </p:sp>
      <p:sp>
        <p:nvSpPr>
          <p:cNvPr id="4" name="Slide Number Placeholder 3"/>
          <p:cNvSpPr>
            <a:spLocks noGrp="1"/>
          </p:cNvSpPr>
          <p:nvPr>
            <p:ph type="sldNum" sz="quarter" idx="10"/>
          </p:nvPr>
        </p:nvSpPr>
        <p:spPr/>
        <p:txBody>
          <a:bodyPr/>
          <a:lstStyle/>
          <a:p>
            <a:fld id="{9B4D6D54-459E-AC48-B3AF-6E17D6DED442}" type="slidenum">
              <a:rPr lang="en-US" smtClean="0"/>
              <a:t>8</a:t>
            </a:fld>
            <a:endParaRPr lang="en-US"/>
          </a:p>
        </p:txBody>
      </p:sp>
    </p:spTree>
    <p:extLst>
      <p:ext uri="{BB962C8B-B14F-4D97-AF65-F5344CB8AC3E}">
        <p14:creationId xmlns:p14="http://schemas.microsoft.com/office/powerpoint/2010/main" val="3947816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4D6D54-459E-AC48-B3AF-6E17D6DED442}" type="slidenum">
              <a:rPr lang="en-US" smtClean="0"/>
              <a:t>9</a:t>
            </a:fld>
            <a:endParaRPr lang="en-US"/>
          </a:p>
        </p:txBody>
      </p:sp>
    </p:spTree>
    <p:extLst>
      <p:ext uri="{BB962C8B-B14F-4D97-AF65-F5344CB8AC3E}">
        <p14:creationId xmlns:p14="http://schemas.microsoft.com/office/powerpoint/2010/main" val="3947816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how young people enter Luxembourg</a:t>
            </a:r>
            <a:r>
              <a:rPr lang="en-US" baseline="0" dirty="0" smtClean="0"/>
              <a:t> through jobs ( work world)</a:t>
            </a:r>
          </a:p>
          <a:p>
            <a:r>
              <a:rPr lang="en-US" baseline="0" dirty="0" smtClean="0"/>
              <a:t> easily: because it is a direct match of jobs where Luxembourg is experiencing shortage</a:t>
            </a:r>
          </a:p>
          <a:p>
            <a:pPr marL="0" marR="0" lvl="1" indent="0" algn="l" defTabSz="457200" rtl="0" eaLnBrk="1" fontAlgn="auto" latinLnBrk="0" hangingPunct="1">
              <a:lnSpc>
                <a:spcPct val="100000"/>
              </a:lnSpc>
              <a:spcBef>
                <a:spcPts val="0"/>
              </a:spcBef>
              <a:spcAft>
                <a:spcPts val="0"/>
              </a:spcAft>
              <a:buClrTx/>
              <a:buSzTx/>
              <a:buFontTx/>
              <a:buNone/>
              <a:tabLst/>
              <a:defRPr/>
            </a:pPr>
            <a:r>
              <a:rPr lang="en-US" baseline="0" dirty="0" smtClean="0"/>
              <a:t> </a:t>
            </a:r>
            <a:r>
              <a:rPr lang="en-US" sz="1800" dirty="0" smtClean="0"/>
              <a:t>i.e. in Luxembourg- financial, banking sector, allows even overcoming language barriers</a:t>
            </a:r>
          </a:p>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 speaking all the official languages is not a prerequisite,  English</a:t>
            </a:r>
            <a:r>
              <a:rPr lang="en-US" sz="1800" baseline="0" dirty="0" smtClean="0"/>
              <a:t> is used from communication in international companies</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sz="1800" dirty="0" smtClean="0"/>
          </a:p>
          <a:p>
            <a:r>
              <a:rPr lang="en-US" dirty="0" smtClean="0"/>
              <a:t> </a:t>
            </a:r>
          </a:p>
        </p:txBody>
      </p:sp>
      <p:sp>
        <p:nvSpPr>
          <p:cNvPr id="4" name="Slide Number Placeholder 3"/>
          <p:cNvSpPr>
            <a:spLocks noGrp="1"/>
          </p:cNvSpPr>
          <p:nvPr>
            <p:ph type="sldNum" sz="quarter" idx="10"/>
          </p:nvPr>
        </p:nvSpPr>
        <p:spPr/>
        <p:txBody>
          <a:bodyPr/>
          <a:lstStyle/>
          <a:p>
            <a:fld id="{9B4D6D54-459E-AC48-B3AF-6E17D6DED442}" type="slidenum">
              <a:rPr lang="en-US" smtClean="0"/>
              <a:t>10</a:t>
            </a:fld>
            <a:endParaRPr lang="en-US"/>
          </a:p>
        </p:txBody>
      </p:sp>
    </p:spTree>
    <p:extLst>
      <p:ext uri="{BB962C8B-B14F-4D97-AF65-F5344CB8AC3E}">
        <p14:creationId xmlns:p14="http://schemas.microsoft.com/office/powerpoint/2010/main" val="2424527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809363" y="1302974"/>
            <a:ext cx="7831718" cy="2523789"/>
          </a:xfrm>
        </p:spPr>
        <p:txBody>
          <a:bodyPr anchor="b"/>
          <a:lstStyle>
            <a:lvl1pPr algn="l">
              <a:defRPr sz="6000">
                <a:solidFill>
                  <a:srgbClr val="162559"/>
                </a:solidFill>
                <a:latin typeface="+mn-lt"/>
              </a:defRPr>
            </a:lvl1pPr>
          </a:lstStyle>
          <a:p>
            <a:r>
              <a:rPr lang="de-DE" dirty="0" smtClean="0"/>
              <a:t>Titelmasterformat durch Klicken bearbeiten</a:t>
            </a:r>
            <a:endParaRPr lang="en-US" dirty="0"/>
          </a:p>
        </p:txBody>
      </p:sp>
      <p:sp>
        <p:nvSpPr>
          <p:cNvPr id="3" name="Subtitle 2"/>
          <p:cNvSpPr>
            <a:spLocks noGrp="1"/>
          </p:cNvSpPr>
          <p:nvPr>
            <p:ph type="subTitle" idx="1"/>
          </p:nvPr>
        </p:nvSpPr>
        <p:spPr>
          <a:xfrm>
            <a:off x="809363" y="3918838"/>
            <a:ext cx="7831717" cy="1655762"/>
          </a:xfrm>
        </p:spPr>
        <p:txBody>
          <a:bodyPr/>
          <a:lstStyle>
            <a:lvl1pPr marL="0" indent="0" algn="l">
              <a:buNone/>
              <a:defRPr sz="2400">
                <a:solidFill>
                  <a:schemeClr val="bg1">
                    <a:lumMod val="50000"/>
                  </a:schemeClr>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0469C867-AA10-42FE-9900-474239875666}" type="datetimeFigureOut">
              <a:rPr lang="de-DE" smtClean="0"/>
              <a:t>17/04/18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A372C8-FA9B-496A-8105-5356EB5E347F}" type="slidenum">
              <a:rPr lang="de-DE" smtClean="0"/>
              <a:t>‹#›</a:t>
            </a:fld>
            <a:endParaRPr lang="de-DE"/>
          </a:p>
        </p:txBody>
      </p:sp>
      <p:sp>
        <p:nvSpPr>
          <p:cNvPr id="8" name="Freeform 6"/>
          <p:cNvSpPr>
            <a:spLocks noEditPoints="1"/>
          </p:cNvSpPr>
          <p:nvPr userDrawn="1"/>
        </p:nvSpPr>
        <p:spPr bwMode="auto">
          <a:xfrm>
            <a:off x="742153" y="5896220"/>
            <a:ext cx="1699723" cy="161810"/>
          </a:xfrm>
          <a:custGeom>
            <a:avLst/>
            <a:gdLst>
              <a:gd name="T0" fmla="*/ 401 w 410"/>
              <a:gd name="T1" fmla="*/ 9 h 39"/>
              <a:gd name="T2" fmla="*/ 394 w 410"/>
              <a:gd name="T3" fmla="*/ 21 h 39"/>
              <a:gd name="T4" fmla="*/ 392 w 410"/>
              <a:gd name="T5" fmla="*/ 28 h 39"/>
              <a:gd name="T6" fmla="*/ 381 w 410"/>
              <a:gd name="T7" fmla="*/ 17 h 39"/>
              <a:gd name="T8" fmla="*/ 384 w 410"/>
              <a:gd name="T9" fmla="*/ 28 h 39"/>
              <a:gd name="T10" fmla="*/ 385 w 410"/>
              <a:gd name="T11" fmla="*/ 20 h 39"/>
              <a:gd name="T12" fmla="*/ 370 w 410"/>
              <a:gd name="T13" fmla="*/ 27 h 39"/>
              <a:gd name="T14" fmla="*/ 362 w 410"/>
              <a:gd name="T15" fmla="*/ 26 h 39"/>
              <a:gd name="T16" fmla="*/ 347 w 410"/>
              <a:gd name="T17" fmla="*/ 29 h 39"/>
              <a:gd name="T18" fmla="*/ 350 w 410"/>
              <a:gd name="T19" fmla="*/ 27 h 39"/>
              <a:gd name="T20" fmla="*/ 346 w 410"/>
              <a:gd name="T21" fmla="*/ 4 h 39"/>
              <a:gd name="T22" fmla="*/ 335 w 410"/>
              <a:gd name="T23" fmla="*/ 13 h 39"/>
              <a:gd name="T24" fmla="*/ 321 w 410"/>
              <a:gd name="T25" fmla="*/ 19 h 39"/>
              <a:gd name="T26" fmla="*/ 336 w 410"/>
              <a:gd name="T27" fmla="*/ 23 h 39"/>
              <a:gd name="T28" fmla="*/ 304 w 410"/>
              <a:gd name="T29" fmla="*/ 17 h 39"/>
              <a:gd name="T30" fmla="*/ 315 w 410"/>
              <a:gd name="T31" fmla="*/ 25 h 39"/>
              <a:gd name="T32" fmla="*/ 318 w 410"/>
              <a:gd name="T33" fmla="*/ 18 h 39"/>
              <a:gd name="T34" fmla="*/ 309 w 410"/>
              <a:gd name="T35" fmla="*/ 30 h 39"/>
              <a:gd name="T36" fmla="*/ 295 w 410"/>
              <a:gd name="T37" fmla="*/ 9 h 39"/>
              <a:gd name="T38" fmla="*/ 288 w 410"/>
              <a:gd name="T39" fmla="*/ 35 h 39"/>
              <a:gd name="T40" fmla="*/ 295 w 410"/>
              <a:gd name="T41" fmla="*/ 9 h 39"/>
              <a:gd name="T42" fmla="*/ 280 w 410"/>
              <a:gd name="T43" fmla="*/ 25 h 39"/>
              <a:gd name="T44" fmla="*/ 276 w 410"/>
              <a:gd name="T45" fmla="*/ 30 h 39"/>
              <a:gd name="T46" fmla="*/ 266 w 410"/>
              <a:gd name="T47" fmla="*/ 19 h 39"/>
              <a:gd name="T48" fmla="*/ 260 w 410"/>
              <a:gd name="T49" fmla="*/ 28 h 39"/>
              <a:gd name="T50" fmla="*/ 263 w 410"/>
              <a:gd name="T51" fmla="*/ 9 h 39"/>
              <a:gd name="T52" fmla="*/ 253 w 410"/>
              <a:gd name="T53" fmla="*/ 12 h 39"/>
              <a:gd name="T54" fmla="*/ 234 w 410"/>
              <a:gd name="T55" fmla="*/ 12 h 39"/>
              <a:gd name="T56" fmla="*/ 232 w 410"/>
              <a:gd name="T57" fmla="*/ 35 h 39"/>
              <a:gd name="T58" fmla="*/ 244 w 410"/>
              <a:gd name="T59" fmla="*/ 12 h 39"/>
              <a:gd name="T60" fmla="*/ 229 w 410"/>
              <a:gd name="T61" fmla="*/ 12 h 39"/>
              <a:gd name="T62" fmla="*/ 221 w 410"/>
              <a:gd name="T63" fmla="*/ 20 h 39"/>
              <a:gd name="T64" fmla="*/ 195 w 410"/>
              <a:gd name="T65" fmla="*/ 13 h 39"/>
              <a:gd name="T66" fmla="*/ 198 w 410"/>
              <a:gd name="T67" fmla="*/ 27 h 39"/>
              <a:gd name="T68" fmla="*/ 198 w 410"/>
              <a:gd name="T69" fmla="*/ 9 h 39"/>
              <a:gd name="T70" fmla="*/ 174 w 410"/>
              <a:gd name="T71" fmla="*/ 9 h 39"/>
              <a:gd name="T72" fmla="*/ 186 w 410"/>
              <a:gd name="T73" fmla="*/ 11 h 39"/>
              <a:gd name="T74" fmla="*/ 176 w 410"/>
              <a:gd name="T75" fmla="*/ 25 h 39"/>
              <a:gd name="T76" fmla="*/ 154 w 410"/>
              <a:gd name="T77" fmla="*/ 12 h 39"/>
              <a:gd name="T78" fmla="*/ 148 w 410"/>
              <a:gd name="T79" fmla="*/ 20 h 39"/>
              <a:gd name="T80" fmla="*/ 163 w 410"/>
              <a:gd name="T81" fmla="*/ 19 h 39"/>
              <a:gd name="T82" fmla="*/ 116 w 410"/>
              <a:gd name="T83" fmla="*/ 30 h 39"/>
              <a:gd name="T84" fmla="*/ 122 w 410"/>
              <a:gd name="T85" fmla="*/ 17 h 39"/>
              <a:gd name="T86" fmla="*/ 126 w 410"/>
              <a:gd name="T87" fmla="*/ 17 h 39"/>
              <a:gd name="T88" fmla="*/ 132 w 410"/>
              <a:gd name="T89" fmla="*/ 30 h 39"/>
              <a:gd name="T90" fmla="*/ 128 w 410"/>
              <a:gd name="T91" fmla="*/ 10 h 39"/>
              <a:gd name="T92" fmla="*/ 106 w 410"/>
              <a:gd name="T93" fmla="*/ 9 h 39"/>
              <a:gd name="T94" fmla="*/ 98 w 410"/>
              <a:gd name="T95" fmla="*/ 26 h 39"/>
              <a:gd name="T96" fmla="*/ 68 w 410"/>
              <a:gd name="T97" fmla="*/ 12 h 39"/>
              <a:gd name="T98" fmla="*/ 86 w 410"/>
              <a:gd name="T99" fmla="*/ 30 h 39"/>
              <a:gd name="T100" fmla="*/ 91 w 410"/>
              <a:gd name="T101" fmla="*/ 12 h 39"/>
              <a:gd name="T102" fmla="*/ 76 w 410"/>
              <a:gd name="T103" fmla="*/ 22 h 39"/>
              <a:gd name="T104" fmla="*/ 41 w 410"/>
              <a:gd name="T105" fmla="*/ 9 h 39"/>
              <a:gd name="T106" fmla="*/ 48 w 410"/>
              <a:gd name="T107" fmla="*/ 14 h 39"/>
              <a:gd name="T108" fmla="*/ 64 w 410"/>
              <a:gd name="T109" fmla="*/ 9 h 39"/>
              <a:gd name="T110" fmla="*/ 54 w 410"/>
              <a:gd name="T111" fmla="*/ 22 h 39"/>
              <a:gd name="T112" fmla="*/ 39 w 410"/>
              <a:gd name="T113" fmla="*/ 12 h 39"/>
              <a:gd name="T114" fmla="*/ 7 w 410"/>
              <a:gd name="T115" fmla="*/ 30 h 39"/>
              <a:gd name="T116" fmla="*/ 23 w 410"/>
              <a:gd name="T117" fmla="*/ 30 h 39"/>
              <a:gd name="T118" fmla="*/ 22 w 410"/>
              <a:gd name="T119" fmla="*/ 22 h 39"/>
              <a:gd name="T120" fmla="*/ 9 w 410"/>
              <a:gd name="T121" fmla="*/ 25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10" h="39">
                <a:moveTo>
                  <a:pt x="404" y="30"/>
                </a:moveTo>
                <a:cubicBezTo>
                  <a:pt x="410" y="30"/>
                  <a:pt x="410" y="30"/>
                  <a:pt x="410" y="30"/>
                </a:cubicBezTo>
                <a:cubicBezTo>
                  <a:pt x="410" y="28"/>
                  <a:pt x="410" y="28"/>
                  <a:pt x="410" y="28"/>
                </a:cubicBezTo>
                <a:cubicBezTo>
                  <a:pt x="407" y="27"/>
                  <a:pt x="407" y="27"/>
                  <a:pt x="407" y="27"/>
                </a:cubicBezTo>
                <a:cubicBezTo>
                  <a:pt x="407" y="9"/>
                  <a:pt x="407" y="9"/>
                  <a:pt x="407" y="9"/>
                </a:cubicBezTo>
                <a:cubicBezTo>
                  <a:pt x="404" y="9"/>
                  <a:pt x="404" y="9"/>
                  <a:pt x="404" y="9"/>
                </a:cubicBezTo>
                <a:cubicBezTo>
                  <a:pt x="401" y="9"/>
                  <a:pt x="401" y="9"/>
                  <a:pt x="401" y="9"/>
                </a:cubicBezTo>
                <a:cubicBezTo>
                  <a:pt x="401" y="11"/>
                  <a:pt x="401" y="11"/>
                  <a:pt x="401" y="11"/>
                </a:cubicBezTo>
                <a:cubicBezTo>
                  <a:pt x="404" y="12"/>
                  <a:pt x="404" y="12"/>
                  <a:pt x="404" y="12"/>
                </a:cubicBezTo>
                <a:cubicBezTo>
                  <a:pt x="404" y="24"/>
                  <a:pt x="404" y="24"/>
                  <a:pt x="404" y="24"/>
                </a:cubicBezTo>
                <a:cubicBezTo>
                  <a:pt x="403" y="25"/>
                  <a:pt x="403" y="26"/>
                  <a:pt x="402" y="26"/>
                </a:cubicBezTo>
                <a:cubicBezTo>
                  <a:pt x="401" y="27"/>
                  <a:pt x="400" y="27"/>
                  <a:pt x="398" y="27"/>
                </a:cubicBezTo>
                <a:cubicBezTo>
                  <a:pt x="397" y="27"/>
                  <a:pt x="396" y="27"/>
                  <a:pt x="395" y="26"/>
                </a:cubicBezTo>
                <a:cubicBezTo>
                  <a:pt x="394" y="25"/>
                  <a:pt x="394" y="24"/>
                  <a:pt x="394" y="21"/>
                </a:cubicBezTo>
                <a:cubicBezTo>
                  <a:pt x="394" y="9"/>
                  <a:pt x="394" y="9"/>
                  <a:pt x="394" y="9"/>
                </a:cubicBezTo>
                <a:cubicBezTo>
                  <a:pt x="390" y="9"/>
                  <a:pt x="390" y="9"/>
                  <a:pt x="390" y="9"/>
                </a:cubicBezTo>
                <a:cubicBezTo>
                  <a:pt x="388" y="9"/>
                  <a:pt x="388" y="9"/>
                  <a:pt x="388" y="9"/>
                </a:cubicBezTo>
                <a:cubicBezTo>
                  <a:pt x="388" y="11"/>
                  <a:pt x="388" y="11"/>
                  <a:pt x="388" y="11"/>
                </a:cubicBezTo>
                <a:cubicBezTo>
                  <a:pt x="390" y="12"/>
                  <a:pt x="390" y="12"/>
                  <a:pt x="390" y="12"/>
                </a:cubicBezTo>
                <a:cubicBezTo>
                  <a:pt x="390" y="21"/>
                  <a:pt x="390" y="21"/>
                  <a:pt x="390" y="21"/>
                </a:cubicBezTo>
                <a:cubicBezTo>
                  <a:pt x="390" y="24"/>
                  <a:pt x="391" y="27"/>
                  <a:pt x="392" y="28"/>
                </a:cubicBezTo>
                <a:cubicBezTo>
                  <a:pt x="393" y="30"/>
                  <a:pt x="395" y="30"/>
                  <a:pt x="398" y="30"/>
                </a:cubicBezTo>
                <a:cubicBezTo>
                  <a:pt x="399" y="30"/>
                  <a:pt x="400" y="30"/>
                  <a:pt x="401" y="30"/>
                </a:cubicBezTo>
                <a:cubicBezTo>
                  <a:pt x="402" y="29"/>
                  <a:pt x="403" y="28"/>
                  <a:pt x="404" y="27"/>
                </a:cubicBezTo>
                <a:lnTo>
                  <a:pt x="404" y="30"/>
                </a:lnTo>
                <a:close/>
                <a:moveTo>
                  <a:pt x="380" y="13"/>
                </a:moveTo>
                <a:cubicBezTo>
                  <a:pt x="381" y="14"/>
                  <a:pt x="381" y="15"/>
                  <a:pt x="381" y="17"/>
                </a:cubicBezTo>
                <a:cubicBezTo>
                  <a:pt x="381" y="17"/>
                  <a:pt x="381" y="17"/>
                  <a:pt x="381" y="17"/>
                </a:cubicBezTo>
                <a:cubicBezTo>
                  <a:pt x="371" y="17"/>
                  <a:pt x="371" y="17"/>
                  <a:pt x="371" y="17"/>
                </a:cubicBezTo>
                <a:cubicBezTo>
                  <a:pt x="371" y="17"/>
                  <a:pt x="371" y="17"/>
                  <a:pt x="371" y="17"/>
                </a:cubicBezTo>
                <a:cubicBezTo>
                  <a:pt x="371" y="16"/>
                  <a:pt x="372" y="14"/>
                  <a:pt x="373" y="13"/>
                </a:cubicBezTo>
                <a:cubicBezTo>
                  <a:pt x="374" y="12"/>
                  <a:pt x="375" y="12"/>
                  <a:pt x="376" y="12"/>
                </a:cubicBezTo>
                <a:cubicBezTo>
                  <a:pt x="378" y="12"/>
                  <a:pt x="379" y="12"/>
                  <a:pt x="380" y="13"/>
                </a:cubicBezTo>
                <a:moveTo>
                  <a:pt x="381" y="30"/>
                </a:moveTo>
                <a:cubicBezTo>
                  <a:pt x="383" y="29"/>
                  <a:pt x="384" y="29"/>
                  <a:pt x="384" y="28"/>
                </a:cubicBezTo>
                <a:cubicBezTo>
                  <a:pt x="383" y="25"/>
                  <a:pt x="383" y="25"/>
                  <a:pt x="383" y="25"/>
                </a:cubicBezTo>
                <a:cubicBezTo>
                  <a:pt x="382" y="26"/>
                  <a:pt x="381" y="27"/>
                  <a:pt x="380" y="27"/>
                </a:cubicBezTo>
                <a:cubicBezTo>
                  <a:pt x="379" y="27"/>
                  <a:pt x="378" y="27"/>
                  <a:pt x="377" y="27"/>
                </a:cubicBezTo>
                <a:cubicBezTo>
                  <a:pt x="375" y="27"/>
                  <a:pt x="374" y="27"/>
                  <a:pt x="373" y="25"/>
                </a:cubicBezTo>
                <a:cubicBezTo>
                  <a:pt x="372" y="24"/>
                  <a:pt x="371" y="22"/>
                  <a:pt x="371" y="20"/>
                </a:cubicBezTo>
                <a:cubicBezTo>
                  <a:pt x="371" y="20"/>
                  <a:pt x="371" y="20"/>
                  <a:pt x="371" y="20"/>
                </a:cubicBezTo>
                <a:cubicBezTo>
                  <a:pt x="385" y="20"/>
                  <a:pt x="385" y="20"/>
                  <a:pt x="385" y="20"/>
                </a:cubicBezTo>
                <a:cubicBezTo>
                  <a:pt x="385" y="18"/>
                  <a:pt x="385" y="18"/>
                  <a:pt x="385" y="18"/>
                </a:cubicBezTo>
                <a:cubicBezTo>
                  <a:pt x="385" y="15"/>
                  <a:pt x="384" y="13"/>
                  <a:pt x="383" y="11"/>
                </a:cubicBezTo>
                <a:cubicBezTo>
                  <a:pt x="381" y="9"/>
                  <a:pt x="379" y="9"/>
                  <a:pt x="376" y="9"/>
                </a:cubicBezTo>
                <a:cubicBezTo>
                  <a:pt x="374" y="9"/>
                  <a:pt x="372" y="10"/>
                  <a:pt x="370" y="12"/>
                </a:cubicBezTo>
                <a:cubicBezTo>
                  <a:pt x="368" y="14"/>
                  <a:pt x="367" y="16"/>
                  <a:pt x="367" y="19"/>
                </a:cubicBezTo>
                <a:cubicBezTo>
                  <a:pt x="367" y="20"/>
                  <a:pt x="367" y="20"/>
                  <a:pt x="367" y="20"/>
                </a:cubicBezTo>
                <a:cubicBezTo>
                  <a:pt x="367" y="23"/>
                  <a:pt x="368" y="26"/>
                  <a:pt x="370" y="27"/>
                </a:cubicBezTo>
                <a:cubicBezTo>
                  <a:pt x="372" y="29"/>
                  <a:pt x="374" y="30"/>
                  <a:pt x="377" y="30"/>
                </a:cubicBezTo>
                <a:cubicBezTo>
                  <a:pt x="379" y="30"/>
                  <a:pt x="380" y="30"/>
                  <a:pt x="381" y="30"/>
                </a:cubicBezTo>
                <a:moveTo>
                  <a:pt x="362" y="26"/>
                </a:moveTo>
                <a:cubicBezTo>
                  <a:pt x="359" y="26"/>
                  <a:pt x="359" y="26"/>
                  <a:pt x="359" y="26"/>
                </a:cubicBezTo>
                <a:cubicBezTo>
                  <a:pt x="359" y="30"/>
                  <a:pt x="359" y="30"/>
                  <a:pt x="359" y="30"/>
                </a:cubicBezTo>
                <a:cubicBezTo>
                  <a:pt x="362" y="30"/>
                  <a:pt x="362" y="30"/>
                  <a:pt x="362" y="30"/>
                </a:cubicBezTo>
                <a:lnTo>
                  <a:pt x="362" y="26"/>
                </a:lnTo>
                <a:close/>
                <a:moveTo>
                  <a:pt x="346" y="4"/>
                </a:moveTo>
                <a:cubicBezTo>
                  <a:pt x="346" y="9"/>
                  <a:pt x="346" y="9"/>
                  <a:pt x="346" y="9"/>
                </a:cubicBezTo>
                <a:cubicBezTo>
                  <a:pt x="342" y="9"/>
                  <a:pt x="342" y="9"/>
                  <a:pt x="342" y="9"/>
                </a:cubicBezTo>
                <a:cubicBezTo>
                  <a:pt x="342" y="12"/>
                  <a:pt x="342" y="12"/>
                  <a:pt x="342" y="12"/>
                </a:cubicBezTo>
                <a:cubicBezTo>
                  <a:pt x="346" y="12"/>
                  <a:pt x="346" y="12"/>
                  <a:pt x="346" y="12"/>
                </a:cubicBezTo>
                <a:cubicBezTo>
                  <a:pt x="346" y="25"/>
                  <a:pt x="346" y="25"/>
                  <a:pt x="346" y="25"/>
                </a:cubicBezTo>
                <a:cubicBezTo>
                  <a:pt x="346" y="27"/>
                  <a:pt x="346" y="28"/>
                  <a:pt x="347" y="29"/>
                </a:cubicBezTo>
                <a:cubicBezTo>
                  <a:pt x="348" y="30"/>
                  <a:pt x="349" y="30"/>
                  <a:pt x="351" y="30"/>
                </a:cubicBezTo>
                <a:cubicBezTo>
                  <a:pt x="352" y="30"/>
                  <a:pt x="352" y="30"/>
                  <a:pt x="353" y="30"/>
                </a:cubicBezTo>
                <a:cubicBezTo>
                  <a:pt x="354" y="30"/>
                  <a:pt x="354" y="30"/>
                  <a:pt x="355" y="30"/>
                </a:cubicBezTo>
                <a:cubicBezTo>
                  <a:pt x="354" y="27"/>
                  <a:pt x="354" y="27"/>
                  <a:pt x="354" y="27"/>
                </a:cubicBezTo>
                <a:cubicBezTo>
                  <a:pt x="354" y="27"/>
                  <a:pt x="353" y="27"/>
                  <a:pt x="353" y="27"/>
                </a:cubicBezTo>
                <a:cubicBezTo>
                  <a:pt x="353" y="27"/>
                  <a:pt x="352" y="27"/>
                  <a:pt x="352" y="27"/>
                </a:cubicBezTo>
                <a:cubicBezTo>
                  <a:pt x="351" y="27"/>
                  <a:pt x="351" y="27"/>
                  <a:pt x="350" y="27"/>
                </a:cubicBezTo>
                <a:cubicBezTo>
                  <a:pt x="350" y="26"/>
                  <a:pt x="350" y="26"/>
                  <a:pt x="350" y="25"/>
                </a:cubicBezTo>
                <a:cubicBezTo>
                  <a:pt x="350" y="12"/>
                  <a:pt x="350" y="12"/>
                  <a:pt x="350" y="12"/>
                </a:cubicBezTo>
                <a:cubicBezTo>
                  <a:pt x="354" y="12"/>
                  <a:pt x="354" y="12"/>
                  <a:pt x="354" y="12"/>
                </a:cubicBezTo>
                <a:cubicBezTo>
                  <a:pt x="354" y="9"/>
                  <a:pt x="354" y="9"/>
                  <a:pt x="354" y="9"/>
                </a:cubicBezTo>
                <a:cubicBezTo>
                  <a:pt x="350" y="9"/>
                  <a:pt x="350" y="9"/>
                  <a:pt x="350" y="9"/>
                </a:cubicBezTo>
                <a:cubicBezTo>
                  <a:pt x="350" y="4"/>
                  <a:pt x="350" y="4"/>
                  <a:pt x="350" y="4"/>
                </a:cubicBezTo>
                <a:lnTo>
                  <a:pt x="346" y="4"/>
                </a:lnTo>
                <a:close/>
                <a:moveTo>
                  <a:pt x="326" y="25"/>
                </a:moveTo>
                <a:cubicBezTo>
                  <a:pt x="326" y="24"/>
                  <a:pt x="325" y="22"/>
                  <a:pt x="325" y="20"/>
                </a:cubicBezTo>
                <a:cubicBezTo>
                  <a:pt x="325" y="19"/>
                  <a:pt x="325" y="19"/>
                  <a:pt x="325" y="19"/>
                </a:cubicBezTo>
                <a:cubicBezTo>
                  <a:pt x="325" y="17"/>
                  <a:pt x="326" y="15"/>
                  <a:pt x="326" y="14"/>
                </a:cubicBezTo>
                <a:cubicBezTo>
                  <a:pt x="327" y="12"/>
                  <a:pt x="329" y="12"/>
                  <a:pt x="331" y="12"/>
                </a:cubicBezTo>
                <a:cubicBezTo>
                  <a:pt x="332" y="12"/>
                  <a:pt x="333" y="12"/>
                  <a:pt x="333" y="12"/>
                </a:cubicBezTo>
                <a:cubicBezTo>
                  <a:pt x="334" y="12"/>
                  <a:pt x="335" y="13"/>
                  <a:pt x="335" y="13"/>
                </a:cubicBezTo>
                <a:cubicBezTo>
                  <a:pt x="336" y="16"/>
                  <a:pt x="336" y="16"/>
                  <a:pt x="336" y="16"/>
                </a:cubicBezTo>
                <a:cubicBezTo>
                  <a:pt x="339" y="16"/>
                  <a:pt x="339" y="16"/>
                  <a:pt x="339" y="16"/>
                </a:cubicBezTo>
                <a:cubicBezTo>
                  <a:pt x="339" y="12"/>
                  <a:pt x="339" y="12"/>
                  <a:pt x="339" y="12"/>
                </a:cubicBezTo>
                <a:cubicBezTo>
                  <a:pt x="338" y="11"/>
                  <a:pt x="337" y="10"/>
                  <a:pt x="335" y="9"/>
                </a:cubicBezTo>
                <a:cubicBezTo>
                  <a:pt x="334" y="9"/>
                  <a:pt x="332" y="9"/>
                  <a:pt x="331" y="9"/>
                </a:cubicBezTo>
                <a:cubicBezTo>
                  <a:pt x="328" y="9"/>
                  <a:pt x="325" y="10"/>
                  <a:pt x="324" y="12"/>
                </a:cubicBezTo>
                <a:cubicBezTo>
                  <a:pt x="322" y="14"/>
                  <a:pt x="321" y="16"/>
                  <a:pt x="321" y="19"/>
                </a:cubicBezTo>
                <a:cubicBezTo>
                  <a:pt x="321" y="20"/>
                  <a:pt x="321" y="20"/>
                  <a:pt x="321" y="20"/>
                </a:cubicBezTo>
                <a:cubicBezTo>
                  <a:pt x="321" y="23"/>
                  <a:pt x="322" y="25"/>
                  <a:pt x="324" y="27"/>
                </a:cubicBezTo>
                <a:cubicBezTo>
                  <a:pt x="325" y="29"/>
                  <a:pt x="328" y="30"/>
                  <a:pt x="331" y="30"/>
                </a:cubicBezTo>
                <a:cubicBezTo>
                  <a:pt x="333" y="30"/>
                  <a:pt x="335" y="30"/>
                  <a:pt x="337" y="28"/>
                </a:cubicBezTo>
                <a:cubicBezTo>
                  <a:pt x="338" y="27"/>
                  <a:pt x="339" y="25"/>
                  <a:pt x="339" y="23"/>
                </a:cubicBezTo>
                <a:cubicBezTo>
                  <a:pt x="339" y="23"/>
                  <a:pt x="339" y="23"/>
                  <a:pt x="339" y="23"/>
                </a:cubicBezTo>
                <a:cubicBezTo>
                  <a:pt x="336" y="23"/>
                  <a:pt x="336" y="23"/>
                  <a:pt x="336" y="23"/>
                </a:cubicBezTo>
                <a:cubicBezTo>
                  <a:pt x="336" y="24"/>
                  <a:pt x="335" y="25"/>
                  <a:pt x="334" y="26"/>
                </a:cubicBezTo>
                <a:cubicBezTo>
                  <a:pt x="333" y="27"/>
                  <a:pt x="332" y="27"/>
                  <a:pt x="331" y="27"/>
                </a:cubicBezTo>
                <a:cubicBezTo>
                  <a:pt x="329" y="27"/>
                  <a:pt x="327" y="27"/>
                  <a:pt x="326" y="25"/>
                </a:cubicBezTo>
                <a:moveTo>
                  <a:pt x="312" y="13"/>
                </a:moveTo>
                <a:cubicBezTo>
                  <a:pt x="313" y="14"/>
                  <a:pt x="314" y="15"/>
                  <a:pt x="314" y="17"/>
                </a:cubicBezTo>
                <a:cubicBezTo>
                  <a:pt x="314" y="17"/>
                  <a:pt x="314" y="17"/>
                  <a:pt x="314" y="17"/>
                </a:cubicBezTo>
                <a:cubicBezTo>
                  <a:pt x="304" y="17"/>
                  <a:pt x="304" y="17"/>
                  <a:pt x="304" y="17"/>
                </a:cubicBezTo>
                <a:cubicBezTo>
                  <a:pt x="304" y="17"/>
                  <a:pt x="304" y="17"/>
                  <a:pt x="304" y="17"/>
                </a:cubicBezTo>
                <a:cubicBezTo>
                  <a:pt x="304" y="16"/>
                  <a:pt x="305" y="14"/>
                  <a:pt x="306" y="13"/>
                </a:cubicBezTo>
                <a:cubicBezTo>
                  <a:pt x="306" y="12"/>
                  <a:pt x="308" y="12"/>
                  <a:pt x="309" y="12"/>
                </a:cubicBezTo>
                <a:cubicBezTo>
                  <a:pt x="310" y="12"/>
                  <a:pt x="312" y="12"/>
                  <a:pt x="312" y="13"/>
                </a:cubicBezTo>
                <a:moveTo>
                  <a:pt x="314" y="30"/>
                </a:moveTo>
                <a:cubicBezTo>
                  <a:pt x="315" y="29"/>
                  <a:pt x="316" y="29"/>
                  <a:pt x="317" y="28"/>
                </a:cubicBezTo>
                <a:cubicBezTo>
                  <a:pt x="315" y="25"/>
                  <a:pt x="315" y="25"/>
                  <a:pt x="315" y="25"/>
                </a:cubicBezTo>
                <a:cubicBezTo>
                  <a:pt x="315" y="26"/>
                  <a:pt x="314" y="27"/>
                  <a:pt x="313" y="27"/>
                </a:cubicBezTo>
                <a:cubicBezTo>
                  <a:pt x="312" y="27"/>
                  <a:pt x="311" y="27"/>
                  <a:pt x="309" y="27"/>
                </a:cubicBezTo>
                <a:cubicBezTo>
                  <a:pt x="308" y="27"/>
                  <a:pt x="306" y="27"/>
                  <a:pt x="305" y="25"/>
                </a:cubicBezTo>
                <a:cubicBezTo>
                  <a:pt x="304" y="24"/>
                  <a:pt x="304" y="22"/>
                  <a:pt x="304" y="20"/>
                </a:cubicBezTo>
                <a:cubicBezTo>
                  <a:pt x="304" y="20"/>
                  <a:pt x="304" y="20"/>
                  <a:pt x="304" y="20"/>
                </a:cubicBezTo>
                <a:cubicBezTo>
                  <a:pt x="318" y="20"/>
                  <a:pt x="318" y="20"/>
                  <a:pt x="318" y="20"/>
                </a:cubicBezTo>
                <a:cubicBezTo>
                  <a:pt x="318" y="18"/>
                  <a:pt x="318" y="18"/>
                  <a:pt x="318" y="18"/>
                </a:cubicBezTo>
                <a:cubicBezTo>
                  <a:pt x="318" y="15"/>
                  <a:pt x="317" y="13"/>
                  <a:pt x="315" y="11"/>
                </a:cubicBezTo>
                <a:cubicBezTo>
                  <a:pt x="314" y="9"/>
                  <a:pt x="312" y="9"/>
                  <a:pt x="309" y="9"/>
                </a:cubicBezTo>
                <a:cubicBezTo>
                  <a:pt x="306" y="9"/>
                  <a:pt x="304" y="10"/>
                  <a:pt x="303" y="12"/>
                </a:cubicBezTo>
                <a:cubicBezTo>
                  <a:pt x="301" y="14"/>
                  <a:pt x="300" y="16"/>
                  <a:pt x="300" y="19"/>
                </a:cubicBezTo>
                <a:cubicBezTo>
                  <a:pt x="300" y="20"/>
                  <a:pt x="300" y="20"/>
                  <a:pt x="300" y="20"/>
                </a:cubicBezTo>
                <a:cubicBezTo>
                  <a:pt x="300" y="23"/>
                  <a:pt x="301" y="26"/>
                  <a:pt x="302" y="27"/>
                </a:cubicBezTo>
                <a:cubicBezTo>
                  <a:pt x="304" y="29"/>
                  <a:pt x="307" y="30"/>
                  <a:pt x="309" y="30"/>
                </a:cubicBezTo>
                <a:cubicBezTo>
                  <a:pt x="311" y="30"/>
                  <a:pt x="313" y="30"/>
                  <a:pt x="314" y="30"/>
                </a:cubicBezTo>
                <a:moveTo>
                  <a:pt x="295" y="0"/>
                </a:moveTo>
                <a:cubicBezTo>
                  <a:pt x="291" y="0"/>
                  <a:pt x="291" y="0"/>
                  <a:pt x="291" y="0"/>
                </a:cubicBezTo>
                <a:cubicBezTo>
                  <a:pt x="291" y="3"/>
                  <a:pt x="291" y="3"/>
                  <a:pt x="291" y="3"/>
                </a:cubicBezTo>
                <a:cubicBezTo>
                  <a:pt x="295" y="3"/>
                  <a:pt x="295" y="3"/>
                  <a:pt x="295" y="3"/>
                </a:cubicBezTo>
                <a:lnTo>
                  <a:pt x="295" y="0"/>
                </a:lnTo>
                <a:close/>
                <a:moveTo>
                  <a:pt x="295" y="9"/>
                </a:moveTo>
                <a:cubicBezTo>
                  <a:pt x="288" y="9"/>
                  <a:pt x="288" y="9"/>
                  <a:pt x="288" y="9"/>
                </a:cubicBezTo>
                <a:cubicBezTo>
                  <a:pt x="288" y="11"/>
                  <a:pt x="288" y="11"/>
                  <a:pt x="288" y="11"/>
                </a:cubicBezTo>
                <a:cubicBezTo>
                  <a:pt x="291" y="12"/>
                  <a:pt x="291" y="12"/>
                  <a:pt x="291" y="12"/>
                </a:cubicBezTo>
                <a:cubicBezTo>
                  <a:pt x="291" y="32"/>
                  <a:pt x="291" y="32"/>
                  <a:pt x="291" y="32"/>
                </a:cubicBezTo>
                <a:cubicBezTo>
                  <a:pt x="291" y="33"/>
                  <a:pt x="291" y="34"/>
                  <a:pt x="291" y="35"/>
                </a:cubicBezTo>
                <a:cubicBezTo>
                  <a:pt x="290" y="35"/>
                  <a:pt x="289" y="35"/>
                  <a:pt x="289" y="35"/>
                </a:cubicBezTo>
                <a:cubicBezTo>
                  <a:pt x="288" y="35"/>
                  <a:pt x="288" y="35"/>
                  <a:pt x="288" y="35"/>
                </a:cubicBezTo>
                <a:cubicBezTo>
                  <a:pt x="287" y="35"/>
                  <a:pt x="287" y="35"/>
                  <a:pt x="287" y="35"/>
                </a:cubicBezTo>
                <a:cubicBezTo>
                  <a:pt x="287" y="38"/>
                  <a:pt x="287" y="38"/>
                  <a:pt x="287" y="38"/>
                </a:cubicBezTo>
                <a:cubicBezTo>
                  <a:pt x="287" y="38"/>
                  <a:pt x="287" y="38"/>
                  <a:pt x="288" y="38"/>
                </a:cubicBezTo>
                <a:cubicBezTo>
                  <a:pt x="288" y="39"/>
                  <a:pt x="288" y="39"/>
                  <a:pt x="289" y="39"/>
                </a:cubicBezTo>
                <a:cubicBezTo>
                  <a:pt x="291" y="39"/>
                  <a:pt x="292" y="38"/>
                  <a:pt x="294" y="37"/>
                </a:cubicBezTo>
                <a:cubicBezTo>
                  <a:pt x="295" y="36"/>
                  <a:pt x="295" y="34"/>
                  <a:pt x="295" y="32"/>
                </a:cubicBezTo>
                <a:lnTo>
                  <a:pt x="295" y="9"/>
                </a:lnTo>
                <a:close/>
                <a:moveTo>
                  <a:pt x="270" y="19"/>
                </a:moveTo>
                <a:cubicBezTo>
                  <a:pt x="270" y="17"/>
                  <a:pt x="271" y="15"/>
                  <a:pt x="271" y="14"/>
                </a:cubicBezTo>
                <a:cubicBezTo>
                  <a:pt x="272" y="12"/>
                  <a:pt x="274" y="12"/>
                  <a:pt x="276" y="12"/>
                </a:cubicBezTo>
                <a:cubicBezTo>
                  <a:pt x="278" y="12"/>
                  <a:pt x="279" y="12"/>
                  <a:pt x="280" y="14"/>
                </a:cubicBezTo>
                <a:cubicBezTo>
                  <a:pt x="281" y="15"/>
                  <a:pt x="281" y="17"/>
                  <a:pt x="281" y="19"/>
                </a:cubicBezTo>
                <a:cubicBezTo>
                  <a:pt x="281" y="20"/>
                  <a:pt x="281" y="20"/>
                  <a:pt x="281" y="20"/>
                </a:cubicBezTo>
                <a:cubicBezTo>
                  <a:pt x="281" y="22"/>
                  <a:pt x="281" y="24"/>
                  <a:pt x="280" y="25"/>
                </a:cubicBezTo>
                <a:cubicBezTo>
                  <a:pt x="279" y="27"/>
                  <a:pt x="278" y="27"/>
                  <a:pt x="276" y="27"/>
                </a:cubicBezTo>
                <a:cubicBezTo>
                  <a:pt x="274" y="27"/>
                  <a:pt x="272" y="27"/>
                  <a:pt x="271" y="25"/>
                </a:cubicBezTo>
                <a:cubicBezTo>
                  <a:pt x="271" y="24"/>
                  <a:pt x="270" y="22"/>
                  <a:pt x="270" y="20"/>
                </a:cubicBezTo>
                <a:lnTo>
                  <a:pt x="270" y="19"/>
                </a:lnTo>
                <a:close/>
                <a:moveTo>
                  <a:pt x="266" y="20"/>
                </a:moveTo>
                <a:cubicBezTo>
                  <a:pt x="266" y="23"/>
                  <a:pt x="267" y="25"/>
                  <a:pt x="269" y="27"/>
                </a:cubicBezTo>
                <a:cubicBezTo>
                  <a:pt x="270" y="29"/>
                  <a:pt x="273" y="30"/>
                  <a:pt x="276" y="30"/>
                </a:cubicBezTo>
                <a:cubicBezTo>
                  <a:pt x="279" y="30"/>
                  <a:pt x="281" y="29"/>
                  <a:pt x="283" y="27"/>
                </a:cubicBezTo>
                <a:cubicBezTo>
                  <a:pt x="284" y="25"/>
                  <a:pt x="285" y="23"/>
                  <a:pt x="285" y="20"/>
                </a:cubicBezTo>
                <a:cubicBezTo>
                  <a:pt x="285" y="19"/>
                  <a:pt x="285" y="19"/>
                  <a:pt x="285" y="19"/>
                </a:cubicBezTo>
                <a:cubicBezTo>
                  <a:pt x="285" y="16"/>
                  <a:pt x="284" y="14"/>
                  <a:pt x="283" y="12"/>
                </a:cubicBezTo>
                <a:cubicBezTo>
                  <a:pt x="281" y="10"/>
                  <a:pt x="279" y="9"/>
                  <a:pt x="276" y="9"/>
                </a:cubicBezTo>
                <a:cubicBezTo>
                  <a:pt x="273" y="9"/>
                  <a:pt x="270" y="10"/>
                  <a:pt x="269" y="12"/>
                </a:cubicBezTo>
                <a:cubicBezTo>
                  <a:pt x="267" y="14"/>
                  <a:pt x="266" y="16"/>
                  <a:pt x="266" y="19"/>
                </a:cubicBezTo>
                <a:lnTo>
                  <a:pt x="266" y="20"/>
                </a:lnTo>
                <a:close/>
                <a:moveTo>
                  <a:pt x="253" y="12"/>
                </a:moveTo>
                <a:cubicBezTo>
                  <a:pt x="253" y="27"/>
                  <a:pt x="253" y="27"/>
                  <a:pt x="253" y="27"/>
                </a:cubicBezTo>
                <a:cubicBezTo>
                  <a:pt x="250" y="28"/>
                  <a:pt x="250" y="28"/>
                  <a:pt x="250" y="28"/>
                </a:cubicBezTo>
                <a:cubicBezTo>
                  <a:pt x="250" y="30"/>
                  <a:pt x="250" y="30"/>
                  <a:pt x="250" y="30"/>
                </a:cubicBezTo>
                <a:cubicBezTo>
                  <a:pt x="260" y="30"/>
                  <a:pt x="260" y="30"/>
                  <a:pt x="260" y="30"/>
                </a:cubicBezTo>
                <a:cubicBezTo>
                  <a:pt x="260" y="28"/>
                  <a:pt x="260" y="28"/>
                  <a:pt x="260" y="28"/>
                </a:cubicBezTo>
                <a:cubicBezTo>
                  <a:pt x="257" y="27"/>
                  <a:pt x="257" y="27"/>
                  <a:pt x="257" y="27"/>
                </a:cubicBezTo>
                <a:cubicBezTo>
                  <a:pt x="257" y="15"/>
                  <a:pt x="257" y="15"/>
                  <a:pt x="257" y="15"/>
                </a:cubicBezTo>
                <a:cubicBezTo>
                  <a:pt x="257" y="14"/>
                  <a:pt x="258" y="13"/>
                  <a:pt x="259" y="13"/>
                </a:cubicBezTo>
                <a:cubicBezTo>
                  <a:pt x="259" y="12"/>
                  <a:pt x="260" y="12"/>
                  <a:pt x="261" y="12"/>
                </a:cubicBezTo>
                <a:cubicBezTo>
                  <a:pt x="263" y="12"/>
                  <a:pt x="263" y="12"/>
                  <a:pt x="263" y="12"/>
                </a:cubicBezTo>
                <a:cubicBezTo>
                  <a:pt x="264" y="9"/>
                  <a:pt x="264" y="9"/>
                  <a:pt x="264" y="9"/>
                </a:cubicBezTo>
                <a:cubicBezTo>
                  <a:pt x="264" y="9"/>
                  <a:pt x="264" y="9"/>
                  <a:pt x="263" y="9"/>
                </a:cubicBezTo>
                <a:cubicBezTo>
                  <a:pt x="263" y="9"/>
                  <a:pt x="263" y="9"/>
                  <a:pt x="262" y="9"/>
                </a:cubicBezTo>
                <a:cubicBezTo>
                  <a:pt x="261" y="9"/>
                  <a:pt x="260" y="9"/>
                  <a:pt x="259" y="9"/>
                </a:cubicBezTo>
                <a:cubicBezTo>
                  <a:pt x="258" y="10"/>
                  <a:pt x="258" y="11"/>
                  <a:pt x="257" y="12"/>
                </a:cubicBezTo>
                <a:cubicBezTo>
                  <a:pt x="257" y="9"/>
                  <a:pt x="257" y="9"/>
                  <a:pt x="257" y="9"/>
                </a:cubicBezTo>
                <a:cubicBezTo>
                  <a:pt x="250" y="9"/>
                  <a:pt x="250" y="9"/>
                  <a:pt x="250" y="9"/>
                </a:cubicBezTo>
                <a:cubicBezTo>
                  <a:pt x="250" y="11"/>
                  <a:pt x="250" y="11"/>
                  <a:pt x="250" y="11"/>
                </a:cubicBezTo>
                <a:lnTo>
                  <a:pt x="253" y="12"/>
                </a:lnTo>
                <a:close/>
                <a:moveTo>
                  <a:pt x="243" y="20"/>
                </a:moveTo>
                <a:cubicBezTo>
                  <a:pt x="243" y="22"/>
                  <a:pt x="242" y="24"/>
                  <a:pt x="241" y="25"/>
                </a:cubicBezTo>
                <a:cubicBezTo>
                  <a:pt x="240" y="27"/>
                  <a:pt x="239" y="27"/>
                  <a:pt x="237" y="27"/>
                </a:cubicBezTo>
                <a:cubicBezTo>
                  <a:pt x="236" y="27"/>
                  <a:pt x="235" y="27"/>
                  <a:pt x="234" y="27"/>
                </a:cubicBezTo>
                <a:cubicBezTo>
                  <a:pt x="234" y="26"/>
                  <a:pt x="233" y="26"/>
                  <a:pt x="232" y="25"/>
                </a:cubicBezTo>
                <a:cubicBezTo>
                  <a:pt x="232" y="14"/>
                  <a:pt x="232" y="14"/>
                  <a:pt x="232" y="14"/>
                </a:cubicBezTo>
                <a:cubicBezTo>
                  <a:pt x="233" y="14"/>
                  <a:pt x="234" y="13"/>
                  <a:pt x="234" y="12"/>
                </a:cubicBezTo>
                <a:cubicBezTo>
                  <a:pt x="235" y="12"/>
                  <a:pt x="236" y="12"/>
                  <a:pt x="237" y="12"/>
                </a:cubicBezTo>
                <a:cubicBezTo>
                  <a:pt x="239" y="12"/>
                  <a:pt x="240" y="12"/>
                  <a:pt x="241" y="14"/>
                </a:cubicBezTo>
                <a:cubicBezTo>
                  <a:pt x="242" y="15"/>
                  <a:pt x="243" y="17"/>
                  <a:pt x="243" y="20"/>
                </a:cubicBezTo>
                <a:close/>
                <a:moveTo>
                  <a:pt x="225" y="38"/>
                </a:moveTo>
                <a:cubicBezTo>
                  <a:pt x="236" y="38"/>
                  <a:pt x="236" y="38"/>
                  <a:pt x="236" y="38"/>
                </a:cubicBezTo>
                <a:cubicBezTo>
                  <a:pt x="236" y="36"/>
                  <a:pt x="236" y="36"/>
                  <a:pt x="236" y="36"/>
                </a:cubicBezTo>
                <a:cubicBezTo>
                  <a:pt x="232" y="35"/>
                  <a:pt x="232" y="35"/>
                  <a:pt x="232" y="35"/>
                </a:cubicBezTo>
                <a:cubicBezTo>
                  <a:pt x="232" y="28"/>
                  <a:pt x="232" y="28"/>
                  <a:pt x="232" y="28"/>
                </a:cubicBezTo>
                <a:cubicBezTo>
                  <a:pt x="233" y="29"/>
                  <a:pt x="234" y="29"/>
                  <a:pt x="235" y="30"/>
                </a:cubicBezTo>
                <a:cubicBezTo>
                  <a:pt x="236" y="30"/>
                  <a:pt x="237" y="30"/>
                  <a:pt x="238" y="30"/>
                </a:cubicBezTo>
                <a:cubicBezTo>
                  <a:pt x="241" y="30"/>
                  <a:pt x="243" y="30"/>
                  <a:pt x="244" y="28"/>
                </a:cubicBezTo>
                <a:cubicBezTo>
                  <a:pt x="246" y="26"/>
                  <a:pt x="247" y="23"/>
                  <a:pt x="247" y="20"/>
                </a:cubicBezTo>
                <a:cubicBezTo>
                  <a:pt x="247" y="20"/>
                  <a:pt x="247" y="20"/>
                  <a:pt x="247" y="20"/>
                </a:cubicBezTo>
                <a:cubicBezTo>
                  <a:pt x="247" y="16"/>
                  <a:pt x="246" y="14"/>
                  <a:pt x="244" y="12"/>
                </a:cubicBezTo>
                <a:cubicBezTo>
                  <a:pt x="243" y="10"/>
                  <a:pt x="241" y="9"/>
                  <a:pt x="238" y="9"/>
                </a:cubicBezTo>
                <a:cubicBezTo>
                  <a:pt x="237" y="9"/>
                  <a:pt x="236" y="9"/>
                  <a:pt x="235" y="9"/>
                </a:cubicBezTo>
                <a:cubicBezTo>
                  <a:pt x="234" y="10"/>
                  <a:pt x="233" y="11"/>
                  <a:pt x="232" y="11"/>
                </a:cubicBezTo>
                <a:cubicBezTo>
                  <a:pt x="232" y="9"/>
                  <a:pt x="232" y="9"/>
                  <a:pt x="232" y="9"/>
                </a:cubicBezTo>
                <a:cubicBezTo>
                  <a:pt x="225" y="9"/>
                  <a:pt x="225" y="9"/>
                  <a:pt x="225" y="9"/>
                </a:cubicBezTo>
                <a:cubicBezTo>
                  <a:pt x="225" y="11"/>
                  <a:pt x="225" y="11"/>
                  <a:pt x="225" y="11"/>
                </a:cubicBezTo>
                <a:cubicBezTo>
                  <a:pt x="229" y="12"/>
                  <a:pt x="229" y="12"/>
                  <a:pt x="229" y="12"/>
                </a:cubicBezTo>
                <a:cubicBezTo>
                  <a:pt x="229" y="35"/>
                  <a:pt x="229" y="35"/>
                  <a:pt x="229" y="35"/>
                </a:cubicBezTo>
                <a:cubicBezTo>
                  <a:pt x="225" y="36"/>
                  <a:pt x="225" y="36"/>
                  <a:pt x="225" y="36"/>
                </a:cubicBezTo>
                <a:lnTo>
                  <a:pt x="225" y="38"/>
                </a:lnTo>
                <a:close/>
                <a:moveTo>
                  <a:pt x="221" y="17"/>
                </a:moveTo>
                <a:cubicBezTo>
                  <a:pt x="212" y="17"/>
                  <a:pt x="212" y="17"/>
                  <a:pt x="212" y="17"/>
                </a:cubicBezTo>
                <a:cubicBezTo>
                  <a:pt x="212" y="20"/>
                  <a:pt x="212" y="20"/>
                  <a:pt x="212" y="20"/>
                </a:cubicBezTo>
                <a:cubicBezTo>
                  <a:pt x="221" y="20"/>
                  <a:pt x="221" y="20"/>
                  <a:pt x="221" y="20"/>
                </a:cubicBezTo>
                <a:lnTo>
                  <a:pt x="221" y="17"/>
                </a:lnTo>
                <a:close/>
                <a:moveTo>
                  <a:pt x="201" y="13"/>
                </a:moveTo>
                <a:cubicBezTo>
                  <a:pt x="202" y="14"/>
                  <a:pt x="203" y="15"/>
                  <a:pt x="203" y="17"/>
                </a:cubicBezTo>
                <a:cubicBezTo>
                  <a:pt x="203" y="17"/>
                  <a:pt x="203" y="17"/>
                  <a:pt x="203" y="17"/>
                </a:cubicBezTo>
                <a:cubicBezTo>
                  <a:pt x="193" y="17"/>
                  <a:pt x="193" y="17"/>
                  <a:pt x="193" y="17"/>
                </a:cubicBezTo>
                <a:cubicBezTo>
                  <a:pt x="193" y="17"/>
                  <a:pt x="193" y="17"/>
                  <a:pt x="193" y="17"/>
                </a:cubicBezTo>
                <a:cubicBezTo>
                  <a:pt x="193" y="16"/>
                  <a:pt x="194" y="14"/>
                  <a:pt x="195" y="13"/>
                </a:cubicBezTo>
                <a:cubicBezTo>
                  <a:pt x="195" y="12"/>
                  <a:pt x="197" y="12"/>
                  <a:pt x="198" y="12"/>
                </a:cubicBezTo>
                <a:cubicBezTo>
                  <a:pt x="199" y="12"/>
                  <a:pt x="201" y="12"/>
                  <a:pt x="201" y="13"/>
                </a:cubicBezTo>
                <a:moveTo>
                  <a:pt x="203" y="30"/>
                </a:moveTo>
                <a:cubicBezTo>
                  <a:pt x="204" y="29"/>
                  <a:pt x="205" y="29"/>
                  <a:pt x="206" y="28"/>
                </a:cubicBezTo>
                <a:cubicBezTo>
                  <a:pt x="204" y="25"/>
                  <a:pt x="204" y="25"/>
                  <a:pt x="204" y="25"/>
                </a:cubicBezTo>
                <a:cubicBezTo>
                  <a:pt x="204" y="26"/>
                  <a:pt x="203" y="27"/>
                  <a:pt x="202" y="27"/>
                </a:cubicBezTo>
                <a:cubicBezTo>
                  <a:pt x="201" y="27"/>
                  <a:pt x="200" y="27"/>
                  <a:pt x="198" y="27"/>
                </a:cubicBezTo>
                <a:cubicBezTo>
                  <a:pt x="197" y="27"/>
                  <a:pt x="195" y="27"/>
                  <a:pt x="194" y="25"/>
                </a:cubicBezTo>
                <a:cubicBezTo>
                  <a:pt x="193" y="24"/>
                  <a:pt x="193" y="22"/>
                  <a:pt x="193" y="20"/>
                </a:cubicBezTo>
                <a:cubicBezTo>
                  <a:pt x="193" y="20"/>
                  <a:pt x="193" y="20"/>
                  <a:pt x="193" y="20"/>
                </a:cubicBezTo>
                <a:cubicBezTo>
                  <a:pt x="206" y="20"/>
                  <a:pt x="206" y="20"/>
                  <a:pt x="206" y="20"/>
                </a:cubicBezTo>
                <a:cubicBezTo>
                  <a:pt x="206" y="18"/>
                  <a:pt x="206" y="18"/>
                  <a:pt x="206" y="18"/>
                </a:cubicBezTo>
                <a:cubicBezTo>
                  <a:pt x="206" y="15"/>
                  <a:pt x="206" y="13"/>
                  <a:pt x="204" y="11"/>
                </a:cubicBezTo>
                <a:cubicBezTo>
                  <a:pt x="203" y="9"/>
                  <a:pt x="201" y="9"/>
                  <a:pt x="198" y="9"/>
                </a:cubicBezTo>
                <a:cubicBezTo>
                  <a:pt x="195" y="9"/>
                  <a:pt x="193" y="10"/>
                  <a:pt x="191" y="12"/>
                </a:cubicBezTo>
                <a:cubicBezTo>
                  <a:pt x="190" y="14"/>
                  <a:pt x="189" y="16"/>
                  <a:pt x="189" y="19"/>
                </a:cubicBezTo>
                <a:cubicBezTo>
                  <a:pt x="189" y="20"/>
                  <a:pt x="189" y="20"/>
                  <a:pt x="189" y="20"/>
                </a:cubicBezTo>
                <a:cubicBezTo>
                  <a:pt x="189" y="23"/>
                  <a:pt x="190" y="26"/>
                  <a:pt x="191" y="27"/>
                </a:cubicBezTo>
                <a:cubicBezTo>
                  <a:pt x="193" y="29"/>
                  <a:pt x="195" y="30"/>
                  <a:pt x="198" y="30"/>
                </a:cubicBezTo>
                <a:cubicBezTo>
                  <a:pt x="200" y="30"/>
                  <a:pt x="202" y="30"/>
                  <a:pt x="203" y="30"/>
                </a:cubicBezTo>
                <a:moveTo>
                  <a:pt x="174" y="9"/>
                </a:moveTo>
                <a:cubicBezTo>
                  <a:pt x="166" y="9"/>
                  <a:pt x="166" y="9"/>
                  <a:pt x="166" y="9"/>
                </a:cubicBezTo>
                <a:cubicBezTo>
                  <a:pt x="166" y="11"/>
                  <a:pt x="166" y="11"/>
                  <a:pt x="166" y="11"/>
                </a:cubicBezTo>
                <a:cubicBezTo>
                  <a:pt x="168" y="12"/>
                  <a:pt x="168" y="12"/>
                  <a:pt x="168" y="12"/>
                </a:cubicBezTo>
                <a:cubicBezTo>
                  <a:pt x="175" y="30"/>
                  <a:pt x="175" y="30"/>
                  <a:pt x="175" y="30"/>
                </a:cubicBezTo>
                <a:cubicBezTo>
                  <a:pt x="178" y="30"/>
                  <a:pt x="178" y="30"/>
                  <a:pt x="178" y="30"/>
                </a:cubicBezTo>
                <a:cubicBezTo>
                  <a:pt x="185" y="12"/>
                  <a:pt x="185" y="12"/>
                  <a:pt x="185" y="12"/>
                </a:cubicBezTo>
                <a:cubicBezTo>
                  <a:pt x="186" y="11"/>
                  <a:pt x="186" y="11"/>
                  <a:pt x="186" y="11"/>
                </a:cubicBezTo>
                <a:cubicBezTo>
                  <a:pt x="186" y="9"/>
                  <a:pt x="186" y="9"/>
                  <a:pt x="186" y="9"/>
                </a:cubicBezTo>
                <a:cubicBezTo>
                  <a:pt x="178" y="9"/>
                  <a:pt x="178" y="9"/>
                  <a:pt x="178" y="9"/>
                </a:cubicBezTo>
                <a:cubicBezTo>
                  <a:pt x="178" y="11"/>
                  <a:pt x="178" y="11"/>
                  <a:pt x="178" y="11"/>
                </a:cubicBezTo>
                <a:cubicBezTo>
                  <a:pt x="181" y="12"/>
                  <a:pt x="181" y="12"/>
                  <a:pt x="181" y="12"/>
                </a:cubicBezTo>
                <a:cubicBezTo>
                  <a:pt x="177" y="24"/>
                  <a:pt x="177" y="24"/>
                  <a:pt x="177" y="24"/>
                </a:cubicBezTo>
                <a:cubicBezTo>
                  <a:pt x="176" y="25"/>
                  <a:pt x="176" y="25"/>
                  <a:pt x="176" y="25"/>
                </a:cubicBezTo>
                <a:cubicBezTo>
                  <a:pt x="176" y="25"/>
                  <a:pt x="176" y="25"/>
                  <a:pt x="176" y="25"/>
                </a:cubicBezTo>
                <a:cubicBezTo>
                  <a:pt x="176" y="24"/>
                  <a:pt x="176" y="24"/>
                  <a:pt x="176" y="24"/>
                </a:cubicBezTo>
                <a:cubicBezTo>
                  <a:pt x="171" y="12"/>
                  <a:pt x="171" y="12"/>
                  <a:pt x="171" y="12"/>
                </a:cubicBezTo>
                <a:cubicBezTo>
                  <a:pt x="174" y="11"/>
                  <a:pt x="174" y="11"/>
                  <a:pt x="174" y="11"/>
                </a:cubicBezTo>
                <a:lnTo>
                  <a:pt x="174" y="9"/>
                </a:lnTo>
                <a:close/>
                <a:moveTo>
                  <a:pt x="148" y="19"/>
                </a:moveTo>
                <a:cubicBezTo>
                  <a:pt x="148" y="17"/>
                  <a:pt x="149" y="15"/>
                  <a:pt x="150" y="14"/>
                </a:cubicBezTo>
                <a:cubicBezTo>
                  <a:pt x="151" y="12"/>
                  <a:pt x="152" y="12"/>
                  <a:pt x="154" y="12"/>
                </a:cubicBezTo>
                <a:cubicBezTo>
                  <a:pt x="156" y="12"/>
                  <a:pt x="157" y="12"/>
                  <a:pt x="158" y="14"/>
                </a:cubicBezTo>
                <a:cubicBezTo>
                  <a:pt x="159" y="15"/>
                  <a:pt x="160" y="17"/>
                  <a:pt x="160" y="19"/>
                </a:cubicBezTo>
                <a:cubicBezTo>
                  <a:pt x="160" y="20"/>
                  <a:pt x="160" y="20"/>
                  <a:pt x="160" y="20"/>
                </a:cubicBezTo>
                <a:cubicBezTo>
                  <a:pt x="160" y="22"/>
                  <a:pt x="159" y="24"/>
                  <a:pt x="158" y="25"/>
                </a:cubicBezTo>
                <a:cubicBezTo>
                  <a:pt x="157" y="27"/>
                  <a:pt x="156" y="27"/>
                  <a:pt x="154" y="27"/>
                </a:cubicBezTo>
                <a:cubicBezTo>
                  <a:pt x="152" y="27"/>
                  <a:pt x="151" y="27"/>
                  <a:pt x="150" y="25"/>
                </a:cubicBezTo>
                <a:cubicBezTo>
                  <a:pt x="149" y="24"/>
                  <a:pt x="148" y="22"/>
                  <a:pt x="148" y="20"/>
                </a:cubicBezTo>
                <a:lnTo>
                  <a:pt x="148" y="19"/>
                </a:lnTo>
                <a:close/>
                <a:moveTo>
                  <a:pt x="145" y="20"/>
                </a:moveTo>
                <a:cubicBezTo>
                  <a:pt x="145" y="23"/>
                  <a:pt x="145" y="25"/>
                  <a:pt x="147" y="27"/>
                </a:cubicBezTo>
                <a:cubicBezTo>
                  <a:pt x="149" y="29"/>
                  <a:pt x="151" y="30"/>
                  <a:pt x="154" y="30"/>
                </a:cubicBezTo>
                <a:cubicBezTo>
                  <a:pt x="157" y="30"/>
                  <a:pt x="159" y="29"/>
                  <a:pt x="161" y="27"/>
                </a:cubicBezTo>
                <a:cubicBezTo>
                  <a:pt x="163" y="25"/>
                  <a:pt x="163" y="23"/>
                  <a:pt x="163" y="20"/>
                </a:cubicBezTo>
                <a:cubicBezTo>
                  <a:pt x="163" y="19"/>
                  <a:pt x="163" y="19"/>
                  <a:pt x="163" y="19"/>
                </a:cubicBezTo>
                <a:cubicBezTo>
                  <a:pt x="163" y="16"/>
                  <a:pt x="163" y="14"/>
                  <a:pt x="161" y="12"/>
                </a:cubicBezTo>
                <a:cubicBezTo>
                  <a:pt x="159" y="10"/>
                  <a:pt x="157" y="9"/>
                  <a:pt x="154" y="9"/>
                </a:cubicBezTo>
                <a:cubicBezTo>
                  <a:pt x="151" y="9"/>
                  <a:pt x="149" y="10"/>
                  <a:pt x="147" y="12"/>
                </a:cubicBezTo>
                <a:cubicBezTo>
                  <a:pt x="145" y="14"/>
                  <a:pt x="145" y="16"/>
                  <a:pt x="145" y="19"/>
                </a:cubicBezTo>
                <a:lnTo>
                  <a:pt x="145" y="20"/>
                </a:lnTo>
                <a:close/>
                <a:moveTo>
                  <a:pt x="106" y="30"/>
                </a:moveTo>
                <a:cubicBezTo>
                  <a:pt x="116" y="30"/>
                  <a:pt x="116" y="30"/>
                  <a:pt x="116" y="30"/>
                </a:cubicBezTo>
                <a:cubicBezTo>
                  <a:pt x="116" y="28"/>
                  <a:pt x="116" y="28"/>
                  <a:pt x="116" y="28"/>
                </a:cubicBezTo>
                <a:cubicBezTo>
                  <a:pt x="113" y="27"/>
                  <a:pt x="113" y="27"/>
                  <a:pt x="113" y="27"/>
                </a:cubicBezTo>
                <a:cubicBezTo>
                  <a:pt x="113" y="14"/>
                  <a:pt x="113" y="14"/>
                  <a:pt x="113" y="14"/>
                </a:cubicBezTo>
                <a:cubicBezTo>
                  <a:pt x="114" y="14"/>
                  <a:pt x="114" y="13"/>
                  <a:pt x="115" y="12"/>
                </a:cubicBezTo>
                <a:cubicBezTo>
                  <a:pt x="116" y="12"/>
                  <a:pt x="117" y="12"/>
                  <a:pt x="118" y="12"/>
                </a:cubicBezTo>
                <a:cubicBezTo>
                  <a:pt x="119" y="12"/>
                  <a:pt x="120" y="12"/>
                  <a:pt x="121" y="13"/>
                </a:cubicBezTo>
                <a:cubicBezTo>
                  <a:pt x="122" y="14"/>
                  <a:pt x="122" y="15"/>
                  <a:pt x="122" y="17"/>
                </a:cubicBezTo>
                <a:cubicBezTo>
                  <a:pt x="122" y="27"/>
                  <a:pt x="122" y="27"/>
                  <a:pt x="122" y="27"/>
                </a:cubicBezTo>
                <a:cubicBezTo>
                  <a:pt x="119" y="28"/>
                  <a:pt x="119" y="28"/>
                  <a:pt x="119" y="28"/>
                </a:cubicBezTo>
                <a:cubicBezTo>
                  <a:pt x="119" y="30"/>
                  <a:pt x="119" y="30"/>
                  <a:pt x="119" y="30"/>
                </a:cubicBezTo>
                <a:cubicBezTo>
                  <a:pt x="129" y="30"/>
                  <a:pt x="129" y="30"/>
                  <a:pt x="129" y="30"/>
                </a:cubicBezTo>
                <a:cubicBezTo>
                  <a:pt x="129" y="28"/>
                  <a:pt x="129" y="28"/>
                  <a:pt x="129" y="28"/>
                </a:cubicBezTo>
                <a:cubicBezTo>
                  <a:pt x="126" y="27"/>
                  <a:pt x="126" y="27"/>
                  <a:pt x="126" y="27"/>
                </a:cubicBezTo>
                <a:cubicBezTo>
                  <a:pt x="126" y="17"/>
                  <a:pt x="126" y="17"/>
                  <a:pt x="126" y="17"/>
                </a:cubicBezTo>
                <a:cubicBezTo>
                  <a:pt x="126" y="15"/>
                  <a:pt x="127" y="14"/>
                  <a:pt x="127" y="13"/>
                </a:cubicBezTo>
                <a:cubicBezTo>
                  <a:pt x="128" y="12"/>
                  <a:pt x="129" y="12"/>
                  <a:pt x="131" y="12"/>
                </a:cubicBezTo>
                <a:cubicBezTo>
                  <a:pt x="132" y="12"/>
                  <a:pt x="133" y="12"/>
                  <a:pt x="134" y="13"/>
                </a:cubicBezTo>
                <a:cubicBezTo>
                  <a:pt x="135" y="14"/>
                  <a:pt x="135" y="15"/>
                  <a:pt x="135" y="17"/>
                </a:cubicBezTo>
                <a:cubicBezTo>
                  <a:pt x="135" y="27"/>
                  <a:pt x="135" y="27"/>
                  <a:pt x="135" y="27"/>
                </a:cubicBezTo>
                <a:cubicBezTo>
                  <a:pt x="132" y="28"/>
                  <a:pt x="132" y="28"/>
                  <a:pt x="132" y="28"/>
                </a:cubicBezTo>
                <a:cubicBezTo>
                  <a:pt x="132" y="30"/>
                  <a:pt x="132" y="30"/>
                  <a:pt x="132" y="30"/>
                </a:cubicBezTo>
                <a:cubicBezTo>
                  <a:pt x="142" y="30"/>
                  <a:pt x="142" y="30"/>
                  <a:pt x="142" y="30"/>
                </a:cubicBezTo>
                <a:cubicBezTo>
                  <a:pt x="142" y="28"/>
                  <a:pt x="142" y="28"/>
                  <a:pt x="142" y="28"/>
                </a:cubicBezTo>
                <a:cubicBezTo>
                  <a:pt x="139" y="27"/>
                  <a:pt x="139" y="27"/>
                  <a:pt x="139" y="27"/>
                </a:cubicBezTo>
                <a:cubicBezTo>
                  <a:pt x="139" y="17"/>
                  <a:pt x="139" y="17"/>
                  <a:pt x="139" y="17"/>
                </a:cubicBezTo>
                <a:cubicBezTo>
                  <a:pt x="139" y="14"/>
                  <a:pt x="138" y="12"/>
                  <a:pt x="137" y="11"/>
                </a:cubicBezTo>
                <a:cubicBezTo>
                  <a:pt x="136" y="9"/>
                  <a:pt x="134" y="9"/>
                  <a:pt x="132" y="9"/>
                </a:cubicBezTo>
                <a:cubicBezTo>
                  <a:pt x="130" y="9"/>
                  <a:pt x="129" y="9"/>
                  <a:pt x="128" y="10"/>
                </a:cubicBezTo>
                <a:cubicBezTo>
                  <a:pt x="127" y="10"/>
                  <a:pt x="126" y="11"/>
                  <a:pt x="125" y="12"/>
                </a:cubicBezTo>
                <a:cubicBezTo>
                  <a:pt x="125" y="11"/>
                  <a:pt x="124" y="10"/>
                  <a:pt x="123" y="9"/>
                </a:cubicBezTo>
                <a:cubicBezTo>
                  <a:pt x="122" y="9"/>
                  <a:pt x="121" y="9"/>
                  <a:pt x="119" y="9"/>
                </a:cubicBezTo>
                <a:cubicBezTo>
                  <a:pt x="118" y="9"/>
                  <a:pt x="117" y="9"/>
                  <a:pt x="116" y="9"/>
                </a:cubicBezTo>
                <a:cubicBezTo>
                  <a:pt x="115" y="10"/>
                  <a:pt x="114" y="11"/>
                  <a:pt x="113" y="12"/>
                </a:cubicBezTo>
                <a:cubicBezTo>
                  <a:pt x="113" y="9"/>
                  <a:pt x="113" y="9"/>
                  <a:pt x="113" y="9"/>
                </a:cubicBezTo>
                <a:cubicBezTo>
                  <a:pt x="106" y="9"/>
                  <a:pt x="106" y="9"/>
                  <a:pt x="106" y="9"/>
                </a:cubicBezTo>
                <a:cubicBezTo>
                  <a:pt x="106" y="11"/>
                  <a:pt x="106" y="11"/>
                  <a:pt x="106" y="11"/>
                </a:cubicBezTo>
                <a:cubicBezTo>
                  <a:pt x="109" y="12"/>
                  <a:pt x="109" y="12"/>
                  <a:pt x="109" y="12"/>
                </a:cubicBezTo>
                <a:cubicBezTo>
                  <a:pt x="109" y="27"/>
                  <a:pt x="109" y="27"/>
                  <a:pt x="109" y="27"/>
                </a:cubicBezTo>
                <a:cubicBezTo>
                  <a:pt x="106" y="28"/>
                  <a:pt x="106" y="28"/>
                  <a:pt x="106" y="28"/>
                </a:cubicBezTo>
                <a:lnTo>
                  <a:pt x="106" y="30"/>
                </a:lnTo>
                <a:close/>
                <a:moveTo>
                  <a:pt x="102" y="26"/>
                </a:moveTo>
                <a:cubicBezTo>
                  <a:pt x="98" y="26"/>
                  <a:pt x="98" y="26"/>
                  <a:pt x="98" y="26"/>
                </a:cubicBezTo>
                <a:cubicBezTo>
                  <a:pt x="98" y="30"/>
                  <a:pt x="98" y="30"/>
                  <a:pt x="98" y="30"/>
                </a:cubicBezTo>
                <a:cubicBezTo>
                  <a:pt x="102" y="30"/>
                  <a:pt x="102" y="30"/>
                  <a:pt x="102" y="30"/>
                </a:cubicBezTo>
                <a:lnTo>
                  <a:pt x="102" y="26"/>
                </a:lnTo>
                <a:close/>
                <a:moveTo>
                  <a:pt x="74" y="9"/>
                </a:moveTo>
                <a:cubicBezTo>
                  <a:pt x="66" y="9"/>
                  <a:pt x="66" y="9"/>
                  <a:pt x="66" y="9"/>
                </a:cubicBezTo>
                <a:cubicBezTo>
                  <a:pt x="66" y="11"/>
                  <a:pt x="66" y="11"/>
                  <a:pt x="66" y="11"/>
                </a:cubicBezTo>
                <a:cubicBezTo>
                  <a:pt x="68" y="12"/>
                  <a:pt x="68" y="12"/>
                  <a:pt x="68" y="12"/>
                </a:cubicBezTo>
                <a:cubicBezTo>
                  <a:pt x="73" y="30"/>
                  <a:pt x="73" y="30"/>
                  <a:pt x="73" y="30"/>
                </a:cubicBezTo>
                <a:cubicBezTo>
                  <a:pt x="76" y="30"/>
                  <a:pt x="76" y="30"/>
                  <a:pt x="76" y="30"/>
                </a:cubicBezTo>
                <a:cubicBezTo>
                  <a:pt x="80" y="17"/>
                  <a:pt x="80" y="17"/>
                  <a:pt x="80" y="17"/>
                </a:cubicBezTo>
                <a:cubicBezTo>
                  <a:pt x="81" y="14"/>
                  <a:pt x="81" y="14"/>
                  <a:pt x="81" y="14"/>
                </a:cubicBezTo>
                <a:cubicBezTo>
                  <a:pt x="81" y="14"/>
                  <a:pt x="81" y="14"/>
                  <a:pt x="81" y="14"/>
                </a:cubicBezTo>
                <a:cubicBezTo>
                  <a:pt x="82" y="17"/>
                  <a:pt x="82" y="17"/>
                  <a:pt x="82" y="17"/>
                </a:cubicBezTo>
                <a:cubicBezTo>
                  <a:pt x="86" y="30"/>
                  <a:pt x="86" y="30"/>
                  <a:pt x="86" y="30"/>
                </a:cubicBezTo>
                <a:cubicBezTo>
                  <a:pt x="89" y="30"/>
                  <a:pt x="89" y="30"/>
                  <a:pt x="89" y="30"/>
                </a:cubicBezTo>
                <a:cubicBezTo>
                  <a:pt x="95" y="12"/>
                  <a:pt x="95" y="12"/>
                  <a:pt x="95" y="12"/>
                </a:cubicBezTo>
                <a:cubicBezTo>
                  <a:pt x="97" y="11"/>
                  <a:pt x="97" y="11"/>
                  <a:pt x="97" y="11"/>
                </a:cubicBezTo>
                <a:cubicBezTo>
                  <a:pt x="97" y="9"/>
                  <a:pt x="97" y="9"/>
                  <a:pt x="97" y="9"/>
                </a:cubicBezTo>
                <a:cubicBezTo>
                  <a:pt x="89" y="9"/>
                  <a:pt x="89" y="9"/>
                  <a:pt x="89" y="9"/>
                </a:cubicBezTo>
                <a:cubicBezTo>
                  <a:pt x="89" y="11"/>
                  <a:pt x="89" y="11"/>
                  <a:pt x="89" y="11"/>
                </a:cubicBezTo>
                <a:cubicBezTo>
                  <a:pt x="91" y="12"/>
                  <a:pt x="91" y="12"/>
                  <a:pt x="91" y="12"/>
                </a:cubicBezTo>
                <a:cubicBezTo>
                  <a:pt x="88" y="22"/>
                  <a:pt x="88" y="22"/>
                  <a:pt x="88" y="22"/>
                </a:cubicBezTo>
                <a:cubicBezTo>
                  <a:pt x="88" y="25"/>
                  <a:pt x="88" y="25"/>
                  <a:pt x="88" y="25"/>
                </a:cubicBezTo>
                <a:cubicBezTo>
                  <a:pt x="88" y="25"/>
                  <a:pt x="88" y="25"/>
                  <a:pt x="88" y="25"/>
                </a:cubicBezTo>
                <a:cubicBezTo>
                  <a:pt x="87" y="22"/>
                  <a:pt x="87" y="22"/>
                  <a:pt x="87" y="22"/>
                </a:cubicBezTo>
                <a:cubicBezTo>
                  <a:pt x="83" y="9"/>
                  <a:pt x="83" y="9"/>
                  <a:pt x="83" y="9"/>
                </a:cubicBezTo>
                <a:cubicBezTo>
                  <a:pt x="80" y="9"/>
                  <a:pt x="80" y="9"/>
                  <a:pt x="80" y="9"/>
                </a:cubicBezTo>
                <a:cubicBezTo>
                  <a:pt x="76" y="22"/>
                  <a:pt x="76" y="22"/>
                  <a:pt x="76" y="22"/>
                </a:cubicBezTo>
                <a:cubicBezTo>
                  <a:pt x="75" y="25"/>
                  <a:pt x="75" y="25"/>
                  <a:pt x="75" y="25"/>
                </a:cubicBezTo>
                <a:cubicBezTo>
                  <a:pt x="75" y="25"/>
                  <a:pt x="75" y="25"/>
                  <a:pt x="75" y="25"/>
                </a:cubicBezTo>
                <a:cubicBezTo>
                  <a:pt x="75" y="22"/>
                  <a:pt x="75" y="22"/>
                  <a:pt x="75" y="22"/>
                </a:cubicBezTo>
                <a:cubicBezTo>
                  <a:pt x="72" y="12"/>
                  <a:pt x="72" y="12"/>
                  <a:pt x="72" y="12"/>
                </a:cubicBezTo>
                <a:cubicBezTo>
                  <a:pt x="74" y="11"/>
                  <a:pt x="74" y="11"/>
                  <a:pt x="74" y="11"/>
                </a:cubicBezTo>
                <a:lnTo>
                  <a:pt x="74" y="9"/>
                </a:lnTo>
                <a:close/>
                <a:moveTo>
                  <a:pt x="41" y="9"/>
                </a:moveTo>
                <a:cubicBezTo>
                  <a:pt x="33" y="9"/>
                  <a:pt x="33" y="9"/>
                  <a:pt x="33" y="9"/>
                </a:cubicBezTo>
                <a:cubicBezTo>
                  <a:pt x="33" y="11"/>
                  <a:pt x="33" y="11"/>
                  <a:pt x="33" y="11"/>
                </a:cubicBezTo>
                <a:cubicBezTo>
                  <a:pt x="35" y="12"/>
                  <a:pt x="35" y="12"/>
                  <a:pt x="35" y="12"/>
                </a:cubicBezTo>
                <a:cubicBezTo>
                  <a:pt x="40" y="30"/>
                  <a:pt x="40" y="30"/>
                  <a:pt x="40" y="30"/>
                </a:cubicBezTo>
                <a:cubicBezTo>
                  <a:pt x="43" y="30"/>
                  <a:pt x="43" y="30"/>
                  <a:pt x="43" y="30"/>
                </a:cubicBezTo>
                <a:cubicBezTo>
                  <a:pt x="47" y="17"/>
                  <a:pt x="47" y="17"/>
                  <a:pt x="47" y="17"/>
                </a:cubicBezTo>
                <a:cubicBezTo>
                  <a:pt x="48" y="14"/>
                  <a:pt x="48" y="14"/>
                  <a:pt x="48" y="14"/>
                </a:cubicBezTo>
                <a:cubicBezTo>
                  <a:pt x="48" y="14"/>
                  <a:pt x="48" y="14"/>
                  <a:pt x="48" y="14"/>
                </a:cubicBezTo>
                <a:cubicBezTo>
                  <a:pt x="49" y="17"/>
                  <a:pt x="49" y="17"/>
                  <a:pt x="49" y="17"/>
                </a:cubicBezTo>
                <a:cubicBezTo>
                  <a:pt x="53" y="30"/>
                  <a:pt x="53" y="30"/>
                  <a:pt x="53" y="30"/>
                </a:cubicBezTo>
                <a:cubicBezTo>
                  <a:pt x="56" y="30"/>
                  <a:pt x="56" y="30"/>
                  <a:pt x="56" y="30"/>
                </a:cubicBezTo>
                <a:cubicBezTo>
                  <a:pt x="62" y="12"/>
                  <a:pt x="62" y="12"/>
                  <a:pt x="62" y="12"/>
                </a:cubicBezTo>
                <a:cubicBezTo>
                  <a:pt x="64" y="11"/>
                  <a:pt x="64" y="11"/>
                  <a:pt x="64" y="11"/>
                </a:cubicBezTo>
                <a:cubicBezTo>
                  <a:pt x="64" y="9"/>
                  <a:pt x="64" y="9"/>
                  <a:pt x="64" y="9"/>
                </a:cubicBezTo>
                <a:cubicBezTo>
                  <a:pt x="56" y="9"/>
                  <a:pt x="56" y="9"/>
                  <a:pt x="56" y="9"/>
                </a:cubicBezTo>
                <a:cubicBezTo>
                  <a:pt x="56" y="11"/>
                  <a:pt x="56" y="11"/>
                  <a:pt x="56" y="11"/>
                </a:cubicBezTo>
                <a:cubicBezTo>
                  <a:pt x="58" y="12"/>
                  <a:pt x="58" y="12"/>
                  <a:pt x="58" y="12"/>
                </a:cubicBezTo>
                <a:cubicBezTo>
                  <a:pt x="55" y="22"/>
                  <a:pt x="55" y="22"/>
                  <a:pt x="55" y="22"/>
                </a:cubicBezTo>
                <a:cubicBezTo>
                  <a:pt x="55" y="25"/>
                  <a:pt x="55" y="25"/>
                  <a:pt x="55" y="25"/>
                </a:cubicBezTo>
                <a:cubicBezTo>
                  <a:pt x="55" y="25"/>
                  <a:pt x="55" y="25"/>
                  <a:pt x="55" y="25"/>
                </a:cubicBezTo>
                <a:cubicBezTo>
                  <a:pt x="54" y="22"/>
                  <a:pt x="54" y="22"/>
                  <a:pt x="54" y="22"/>
                </a:cubicBezTo>
                <a:cubicBezTo>
                  <a:pt x="50" y="9"/>
                  <a:pt x="50" y="9"/>
                  <a:pt x="50" y="9"/>
                </a:cubicBezTo>
                <a:cubicBezTo>
                  <a:pt x="47" y="9"/>
                  <a:pt x="47" y="9"/>
                  <a:pt x="47" y="9"/>
                </a:cubicBezTo>
                <a:cubicBezTo>
                  <a:pt x="43" y="22"/>
                  <a:pt x="43" y="22"/>
                  <a:pt x="43" y="22"/>
                </a:cubicBezTo>
                <a:cubicBezTo>
                  <a:pt x="42" y="25"/>
                  <a:pt x="42" y="25"/>
                  <a:pt x="42" y="25"/>
                </a:cubicBezTo>
                <a:cubicBezTo>
                  <a:pt x="42" y="25"/>
                  <a:pt x="42" y="25"/>
                  <a:pt x="42" y="25"/>
                </a:cubicBezTo>
                <a:cubicBezTo>
                  <a:pt x="41" y="22"/>
                  <a:pt x="41" y="22"/>
                  <a:pt x="41" y="22"/>
                </a:cubicBezTo>
                <a:cubicBezTo>
                  <a:pt x="39" y="12"/>
                  <a:pt x="39" y="12"/>
                  <a:pt x="39" y="12"/>
                </a:cubicBezTo>
                <a:cubicBezTo>
                  <a:pt x="41" y="11"/>
                  <a:pt x="41" y="11"/>
                  <a:pt x="41" y="11"/>
                </a:cubicBezTo>
                <a:lnTo>
                  <a:pt x="41" y="9"/>
                </a:lnTo>
                <a:close/>
                <a:moveTo>
                  <a:pt x="8" y="9"/>
                </a:moveTo>
                <a:cubicBezTo>
                  <a:pt x="0" y="9"/>
                  <a:pt x="0" y="9"/>
                  <a:pt x="0" y="9"/>
                </a:cubicBezTo>
                <a:cubicBezTo>
                  <a:pt x="0" y="11"/>
                  <a:pt x="0" y="11"/>
                  <a:pt x="0" y="11"/>
                </a:cubicBezTo>
                <a:cubicBezTo>
                  <a:pt x="2" y="12"/>
                  <a:pt x="2" y="12"/>
                  <a:pt x="2" y="12"/>
                </a:cubicBezTo>
                <a:cubicBezTo>
                  <a:pt x="7" y="30"/>
                  <a:pt x="7" y="30"/>
                  <a:pt x="7" y="30"/>
                </a:cubicBezTo>
                <a:cubicBezTo>
                  <a:pt x="10" y="30"/>
                  <a:pt x="10" y="30"/>
                  <a:pt x="10" y="30"/>
                </a:cubicBezTo>
                <a:cubicBezTo>
                  <a:pt x="14" y="17"/>
                  <a:pt x="14" y="17"/>
                  <a:pt x="14" y="17"/>
                </a:cubicBezTo>
                <a:cubicBezTo>
                  <a:pt x="15" y="14"/>
                  <a:pt x="15" y="14"/>
                  <a:pt x="15" y="14"/>
                </a:cubicBezTo>
                <a:cubicBezTo>
                  <a:pt x="15" y="14"/>
                  <a:pt x="15" y="14"/>
                  <a:pt x="15" y="14"/>
                </a:cubicBezTo>
                <a:cubicBezTo>
                  <a:pt x="16" y="17"/>
                  <a:pt x="16" y="17"/>
                  <a:pt x="16" y="17"/>
                </a:cubicBezTo>
                <a:cubicBezTo>
                  <a:pt x="20" y="30"/>
                  <a:pt x="20" y="30"/>
                  <a:pt x="20" y="30"/>
                </a:cubicBezTo>
                <a:cubicBezTo>
                  <a:pt x="23" y="30"/>
                  <a:pt x="23" y="30"/>
                  <a:pt x="23" y="30"/>
                </a:cubicBezTo>
                <a:cubicBezTo>
                  <a:pt x="29" y="12"/>
                  <a:pt x="29" y="12"/>
                  <a:pt x="29" y="12"/>
                </a:cubicBezTo>
                <a:cubicBezTo>
                  <a:pt x="31" y="11"/>
                  <a:pt x="31" y="11"/>
                  <a:pt x="31" y="11"/>
                </a:cubicBezTo>
                <a:cubicBezTo>
                  <a:pt x="31" y="9"/>
                  <a:pt x="31" y="9"/>
                  <a:pt x="31" y="9"/>
                </a:cubicBezTo>
                <a:cubicBezTo>
                  <a:pt x="22" y="9"/>
                  <a:pt x="22" y="9"/>
                  <a:pt x="22" y="9"/>
                </a:cubicBezTo>
                <a:cubicBezTo>
                  <a:pt x="22" y="11"/>
                  <a:pt x="22" y="11"/>
                  <a:pt x="22" y="11"/>
                </a:cubicBezTo>
                <a:cubicBezTo>
                  <a:pt x="25" y="12"/>
                  <a:pt x="25" y="12"/>
                  <a:pt x="25" y="12"/>
                </a:cubicBezTo>
                <a:cubicBezTo>
                  <a:pt x="22" y="22"/>
                  <a:pt x="22" y="22"/>
                  <a:pt x="22" y="22"/>
                </a:cubicBezTo>
                <a:cubicBezTo>
                  <a:pt x="22" y="25"/>
                  <a:pt x="22" y="25"/>
                  <a:pt x="22" y="25"/>
                </a:cubicBezTo>
                <a:cubicBezTo>
                  <a:pt x="22" y="25"/>
                  <a:pt x="22" y="25"/>
                  <a:pt x="22" y="25"/>
                </a:cubicBezTo>
                <a:cubicBezTo>
                  <a:pt x="21" y="22"/>
                  <a:pt x="21" y="22"/>
                  <a:pt x="21" y="22"/>
                </a:cubicBezTo>
                <a:cubicBezTo>
                  <a:pt x="17" y="9"/>
                  <a:pt x="17" y="9"/>
                  <a:pt x="17" y="9"/>
                </a:cubicBezTo>
                <a:cubicBezTo>
                  <a:pt x="14" y="9"/>
                  <a:pt x="14" y="9"/>
                  <a:pt x="14" y="9"/>
                </a:cubicBezTo>
                <a:cubicBezTo>
                  <a:pt x="9" y="22"/>
                  <a:pt x="9" y="22"/>
                  <a:pt x="9" y="22"/>
                </a:cubicBezTo>
                <a:cubicBezTo>
                  <a:pt x="9" y="25"/>
                  <a:pt x="9" y="25"/>
                  <a:pt x="9" y="25"/>
                </a:cubicBezTo>
                <a:cubicBezTo>
                  <a:pt x="9" y="25"/>
                  <a:pt x="9" y="25"/>
                  <a:pt x="9" y="25"/>
                </a:cubicBezTo>
                <a:cubicBezTo>
                  <a:pt x="8" y="22"/>
                  <a:pt x="8" y="22"/>
                  <a:pt x="8" y="22"/>
                </a:cubicBezTo>
                <a:cubicBezTo>
                  <a:pt x="6" y="12"/>
                  <a:pt x="6" y="12"/>
                  <a:pt x="6" y="12"/>
                </a:cubicBezTo>
                <a:cubicBezTo>
                  <a:pt x="8" y="11"/>
                  <a:pt x="8" y="11"/>
                  <a:pt x="8" y="11"/>
                </a:cubicBezTo>
                <a:lnTo>
                  <a:pt x="8" y="9"/>
                </a:lnTo>
                <a:close/>
              </a:path>
            </a:pathLst>
          </a:custGeom>
          <a:solidFill>
            <a:srgbClr val="F2940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pic>
        <p:nvPicPr>
          <p:cNvPr id="9" name="Grafik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7877" y="708586"/>
            <a:ext cx="7451610" cy="169837"/>
          </a:xfrm>
          <a:prstGeom prst="rect">
            <a:avLst/>
          </a:prstGeom>
        </p:spPr>
      </p:pic>
      <p:grpSp>
        <p:nvGrpSpPr>
          <p:cNvPr id="17" name="Gruppieren 16"/>
          <p:cNvGrpSpPr/>
          <p:nvPr userDrawn="1"/>
        </p:nvGrpSpPr>
        <p:grpSpPr>
          <a:xfrm>
            <a:off x="-1174434" y="3707999"/>
            <a:ext cx="2223127" cy="2979959"/>
            <a:chOff x="-1959104" y="1323973"/>
            <a:chExt cx="3764385" cy="5045918"/>
          </a:xfrm>
        </p:grpSpPr>
        <p:sp>
          <p:nvSpPr>
            <p:cNvPr id="18" name="Bogen 3"/>
            <p:cNvSpPr/>
            <p:nvPr userDrawn="1"/>
          </p:nvSpPr>
          <p:spPr>
            <a:xfrm rot="2437978">
              <a:off x="-1959104" y="1884062"/>
              <a:ext cx="3764385" cy="4107686"/>
            </a:xfrm>
            <a:custGeom>
              <a:avLst/>
              <a:gdLst>
                <a:gd name="connsiteX0" fmla="*/ 4808854 w 9617709"/>
                <a:gd name="connsiteY0" fmla="*/ 0 h 10400755"/>
                <a:gd name="connsiteX1" fmla="*/ 9617709 w 9617709"/>
                <a:gd name="connsiteY1" fmla="*/ 5200378 h 10400755"/>
                <a:gd name="connsiteX2" fmla="*/ 4808855 w 9617709"/>
                <a:gd name="connsiteY2" fmla="*/ 5200378 h 10400755"/>
                <a:gd name="connsiteX3" fmla="*/ 4808854 w 9617709"/>
                <a:gd name="connsiteY3" fmla="*/ 0 h 10400755"/>
                <a:gd name="connsiteX0" fmla="*/ 4808854 w 9617709"/>
                <a:gd name="connsiteY0" fmla="*/ 0 h 10400755"/>
                <a:gd name="connsiteX1" fmla="*/ 9617709 w 9617709"/>
                <a:gd name="connsiteY1" fmla="*/ 5200378 h 10400755"/>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8855 w 4808855"/>
                <a:gd name="connsiteY1" fmla="*/ 5292626 h 5292626"/>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3088 w 4808855"/>
                <a:gd name="connsiteY1" fmla="*/ 5143952 h 5292626"/>
                <a:gd name="connsiteX0" fmla="*/ 0 w 4817239"/>
                <a:gd name="connsiteY0" fmla="*/ 92248 h 5292626"/>
                <a:gd name="connsiteX1" fmla="*/ 4808855 w 4817239"/>
                <a:gd name="connsiteY1" fmla="*/ 5292626 h 5292626"/>
                <a:gd name="connsiteX2" fmla="*/ 1 w 4817239"/>
                <a:gd name="connsiteY2" fmla="*/ 5292626 h 5292626"/>
                <a:gd name="connsiteX3" fmla="*/ 0 w 4817239"/>
                <a:gd name="connsiteY3" fmla="*/ 92248 h 5292626"/>
                <a:gd name="connsiteX0" fmla="*/ 301539 w 4817239"/>
                <a:gd name="connsiteY0" fmla="*/ 0 h 5292626"/>
                <a:gd name="connsiteX1" fmla="*/ 4817239 w 4817239"/>
                <a:gd name="connsiteY1" fmla="*/ 5131198 h 5292626"/>
                <a:gd name="connsiteX0" fmla="*/ 287387 w 4817238"/>
                <a:gd name="connsiteY0" fmla="*/ 12753 h 5292626"/>
                <a:gd name="connsiteX1" fmla="*/ 4808854 w 4817238"/>
                <a:gd name="connsiteY1" fmla="*/ 5292626 h 5292626"/>
                <a:gd name="connsiteX2" fmla="*/ 0 w 4817238"/>
                <a:gd name="connsiteY2" fmla="*/ 5292626 h 5292626"/>
                <a:gd name="connsiteX3" fmla="*/ 287387 w 4817238"/>
                <a:gd name="connsiteY3" fmla="*/ 12753 h 5292626"/>
                <a:gd name="connsiteX0" fmla="*/ 301538 w 4817238"/>
                <a:gd name="connsiteY0" fmla="*/ 0 h 5292626"/>
                <a:gd name="connsiteX1" fmla="*/ 4817238 w 4817238"/>
                <a:gd name="connsiteY1" fmla="*/ 5131198 h 5292626"/>
                <a:gd name="connsiteX0" fmla="*/ 287387 w 4808854"/>
                <a:gd name="connsiteY0" fmla="*/ 12753 h 5292626"/>
                <a:gd name="connsiteX1" fmla="*/ 4808854 w 4808854"/>
                <a:gd name="connsiteY1" fmla="*/ 5292626 h 5292626"/>
                <a:gd name="connsiteX2" fmla="*/ 0 w 4808854"/>
                <a:gd name="connsiteY2" fmla="*/ 5292626 h 5292626"/>
                <a:gd name="connsiteX3" fmla="*/ 287387 w 4808854"/>
                <a:gd name="connsiteY3" fmla="*/ 12753 h 5292626"/>
                <a:gd name="connsiteX0" fmla="*/ 301538 w 4808854"/>
                <a:gd name="connsiteY0" fmla="*/ 0 h 5292626"/>
                <a:gd name="connsiteX1" fmla="*/ 4771816 w 4808854"/>
                <a:gd name="connsiteY1" fmla="*/ 5195277 h 5292626"/>
              </a:gdLst>
              <a:ahLst/>
              <a:cxnLst>
                <a:cxn ang="0">
                  <a:pos x="connsiteX0" y="connsiteY0"/>
                </a:cxn>
                <a:cxn ang="0">
                  <a:pos x="connsiteX1" y="connsiteY1"/>
                </a:cxn>
              </a:cxnLst>
              <a:rect l="l" t="t" r="r" b="b"/>
              <a:pathLst>
                <a:path w="4808854" h="5292626" stroke="0" extrusionOk="0">
                  <a:moveTo>
                    <a:pt x="287387" y="12753"/>
                  </a:moveTo>
                  <a:cubicBezTo>
                    <a:pt x="2943244" y="12753"/>
                    <a:pt x="4808854" y="2420537"/>
                    <a:pt x="4808854" y="5292626"/>
                  </a:cubicBezTo>
                  <a:lnTo>
                    <a:pt x="0" y="5292626"/>
                  </a:lnTo>
                  <a:cubicBezTo>
                    <a:pt x="0" y="3559167"/>
                    <a:pt x="287387" y="1746212"/>
                    <a:pt x="287387" y="12753"/>
                  </a:cubicBezTo>
                  <a:close/>
                </a:path>
                <a:path w="4808854" h="5292626" fill="none">
                  <a:moveTo>
                    <a:pt x="301538" y="0"/>
                  </a:moveTo>
                  <a:cubicBezTo>
                    <a:pt x="2957395" y="0"/>
                    <a:pt x="4771816" y="2323188"/>
                    <a:pt x="4771816" y="5195277"/>
                  </a:cubicBezTo>
                </a:path>
              </a:pathLst>
            </a:custGeom>
            <a:ln w="28575">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de-DE" sz="1800"/>
            </a:p>
          </p:txBody>
        </p:sp>
        <p:sp>
          <p:nvSpPr>
            <p:cNvPr id="19" name="Freeform 16"/>
            <p:cNvSpPr>
              <a:spLocks/>
            </p:cNvSpPr>
            <p:nvPr userDrawn="1"/>
          </p:nvSpPr>
          <p:spPr bwMode="auto">
            <a:xfrm>
              <a:off x="57882" y="1323973"/>
              <a:ext cx="340853" cy="340853"/>
            </a:xfrm>
            <a:custGeom>
              <a:avLst/>
              <a:gdLst>
                <a:gd name="T0" fmla="*/ 128 w 184"/>
                <a:gd name="T1" fmla="*/ 165 h 185"/>
                <a:gd name="T2" fmla="*/ 19 w 184"/>
                <a:gd name="T3" fmla="*/ 128 h 185"/>
                <a:gd name="T4" fmla="*/ 56 w 184"/>
                <a:gd name="T5" fmla="*/ 20 h 185"/>
                <a:gd name="T6" fmla="*/ 165 w 184"/>
                <a:gd name="T7" fmla="*/ 57 h 185"/>
                <a:gd name="T8" fmla="*/ 128 w 184"/>
                <a:gd name="T9" fmla="*/ 165 h 185"/>
              </a:gdLst>
              <a:ahLst/>
              <a:cxnLst>
                <a:cxn ang="0">
                  <a:pos x="T0" y="T1"/>
                </a:cxn>
                <a:cxn ang="0">
                  <a:pos x="T2" y="T3"/>
                </a:cxn>
                <a:cxn ang="0">
                  <a:pos x="T4" y="T5"/>
                </a:cxn>
                <a:cxn ang="0">
                  <a:pos x="T6" y="T7"/>
                </a:cxn>
                <a:cxn ang="0">
                  <a:pos x="T8" y="T9"/>
                </a:cxn>
              </a:cxnLst>
              <a:rect l="0" t="0" r="r" b="b"/>
              <a:pathLst>
                <a:path w="184" h="185">
                  <a:moveTo>
                    <a:pt x="128" y="165"/>
                  </a:moveTo>
                  <a:cubicBezTo>
                    <a:pt x="88" y="185"/>
                    <a:pt x="39" y="168"/>
                    <a:pt x="19" y="128"/>
                  </a:cubicBezTo>
                  <a:cubicBezTo>
                    <a:pt x="0" y="88"/>
                    <a:pt x="16" y="39"/>
                    <a:pt x="56" y="20"/>
                  </a:cubicBezTo>
                  <a:cubicBezTo>
                    <a:pt x="96" y="0"/>
                    <a:pt x="145" y="17"/>
                    <a:pt x="165" y="57"/>
                  </a:cubicBezTo>
                  <a:cubicBezTo>
                    <a:pt x="184" y="97"/>
                    <a:pt x="168" y="145"/>
                    <a:pt x="128" y="16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20" name="Freeform 14"/>
            <p:cNvSpPr>
              <a:spLocks/>
            </p:cNvSpPr>
            <p:nvPr userDrawn="1"/>
          </p:nvSpPr>
          <p:spPr bwMode="auto">
            <a:xfrm>
              <a:off x="605261" y="2107369"/>
              <a:ext cx="376783" cy="374736"/>
            </a:xfrm>
            <a:custGeom>
              <a:avLst/>
              <a:gdLst>
                <a:gd name="T0" fmla="*/ 65 w 182"/>
                <a:gd name="T1" fmla="*/ 168 h 182"/>
                <a:gd name="T2" fmla="*/ 15 w 182"/>
                <a:gd name="T3" fmla="*/ 65 h 182"/>
                <a:gd name="T4" fmla="*/ 117 w 182"/>
                <a:gd name="T5" fmla="*/ 15 h 182"/>
                <a:gd name="T6" fmla="*/ 168 w 182"/>
                <a:gd name="T7" fmla="*/ 117 h 182"/>
                <a:gd name="T8" fmla="*/ 65 w 182"/>
                <a:gd name="T9" fmla="*/ 168 h 182"/>
              </a:gdLst>
              <a:ahLst/>
              <a:cxnLst>
                <a:cxn ang="0">
                  <a:pos x="T0" y="T1"/>
                </a:cxn>
                <a:cxn ang="0">
                  <a:pos x="T2" y="T3"/>
                </a:cxn>
                <a:cxn ang="0">
                  <a:pos x="T4" y="T5"/>
                </a:cxn>
                <a:cxn ang="0">
                  <a:pos x="T6" y="T7"/>
                </a:cxn>
                <a:cxn ang="0">
                  <a:pos x="T8" y="T9"/>
                </a:cxn>
              </a:cxnLst>
              <a:rect l="0" t="0" r="r" b="b"/>
              <a:pathLst>
                <a:path w="182" h="182">
                  <a:moveTo>
                    <a:pt x="65" y="168"/>
                  </a:moveTo>
                  <a:cubicBezTo>
                    <a:pt x="23" y="154"/>
                    <a:pt x="0" y="108"/>
                    <a:pt x="15" y="65"/>
                  </a:cubicBezTo>
                  <a:cubicBezTo>
                    <a:pt x="29" y="23"/>
                    <a:pt x="75" y="0"/>
                    <a:pt x="117" y="15"/>
                  </a:cubicBezTo>
                  <a:cubicBezTo>
                    <a:pt x="160" y="29"/>
                    <a:pt x="182" y="75"/>
                    <a:pt x="168" y="117"/>
                  </a:cubicBezTo>
                  <a:cubicBezTo>
                    <a:pt x="153" y="160"/>
                    <a:pt x="107" y="182"/>
                    <a:pt x="65" y="168"/>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21" name="Freeform 15"/>
            <p:cNvSpPr>
              <a:spLocks/>
            </p:cNvSpPr>
            <p:nvPr userDrawn="1"/>
          </p:nvSpPr>
          <p:spPr bwMode="auto">
            <a:xfrm>
              <a:off x="850642" y="3174514"/>
              <a:ext cx="549386" cy="546806"/>
            </a:xfrm>
            <a:custGeom>
              <a:avLst/>
              <a:gdLst>
                <a:gd name="T0" fmla="*/ 22 w 211"/>
                <a:gd name="T1" fmla="*/ 146 h 211"/>
                <a:gd name="T2" fmla="*/ 65 w 211"/>
                <a:gd name="T3" fmla="*/ 22 h 211"/>
                <a:gd name="T4" fmla="*/ 189 w 211"/>
                <a:gd name="T5" fmla="*/ 64 h 211"/>
                <a:gd name="T6" fmla="*/ 146 w 211"/>
                <a:gd name="T7" fmla="*/ 189 h 211"/>
                <a:gd name="T8" fmla="*/ 22 w 211"/>
                <a:gd name="T9" fmla="*/ 146 h 211"/>
              </a:gdLst>
              <a:ahLst/>
              <a:cxnLst>
                <a:cxn ang="0">
                  <a:pos x="T0" y="T1"/>
                </a:cxn>
                <a:cxn ang="0">
                  <a:pos x="T2" y="T3"/>
                </a:cxn>
                <a:cxn ang="0">
                  <a:pos x="T4" y="T5"/>
                </a:cxn>
                <a:cxn ang="0">
                  <a:pos x="T6" y="T7"/>
                </a:cxn>
                <a:cxn ang="0">
                  <a:pos x="T8" y="T9"/>
                </a:cxn>
              </a:cxnLst>
              <a:rect l="0" t="0" r="r" b="b"/>
              <a:pathLst>
                <a:path w="211" h="211">
                  <a:moveTo>
                    <a:pt x="22" y="146"/>
                  </a:moveTo>
                  <a:cubicBezTo>
                    <a:pt x="0" y="100"/>
                    <a:pt x="19" y="45"/>
                    <a:pt x="65" y="22"/>
                  </a:cubicBezTo>
                  <a:cubicBezTo>
                    <a:pt x="111" y="0"/>
                    <a:pt x="166" y="19"/>
                    <a:pt x="189" y="64"/>
                  </a:cubicBezTo>
                  <a:cubicBezTo>
                    <a:pt x="211" y="110"/>
                    <a:pt x="192" y="166"/>
                    <a:pt x="146" y="189"/>
                  </a:cubicBezTo>
                  <a:cubicBezTo>
                    <a:pt x="101" y="211"/>
                    <a:pt x="45" y="192"/>
                    <a:pt x="22" y="146"/>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22" name="Freeform 17"/>
            <p:cNvSpPr>
              <a:spLocks/>
            </p:cNvSpPr>
            <p:nvPr userDrawn="1"/>
          </p:nvSpPr>
          <p:spPr bwMode="auto">
            <a:xfrm>
              <a:off x="703699" y="4522883"/>
              <a:ext cx="594250" cy="594250"/>
            </a:xfrm>
            <a:custGeom>
              <a:avLst/>
              <a:gdLst>
                <a:gd name="T0" fmla="*/ 19 w 238"/>
                <a:gd name="T1" fmla="*/ 85 h 238"/>
                <a:gd name="T2" fmla="*/ 153 w 238"/>
                <a:gd name="T3" fmla="*/ 19 h 238"/>
                <a:gd name="T4" fmla="*/ 219 w 238"/>
                <a:gd name="T5" fmla="*/ 153 h 238"/>
                <a:gd name="T6" fmla="*/ 85 w 238"/>
                <a:gd name="T7" fmla="*/ 219 h 238"/>
                <a:gd name="T8" fmla="*/ 19 w 238"/>
                <a:gd name="T9" fmla="*/ 85 h 238"/>
              </a:gdLst>
              <a:ahLst/>
              <a:cxnLst>
                <a:cxn ang="0">
                  <a:pos x="T0" y="T1"/>
                </a:cxn>
                <a:cxn ang="0">
                  <a:pos x="T2" y="T3"/>
                </a:cxn>
                <a:cxn ang="0">
                  <a:pos x="T4" y="T5"/>
                </a:cxn>
                <a:cxn ang="0">
                  <a:pos x="T6" y="T7"/>
                </a:cxn>
                <a:cxn ang="0">
                  <a:pos x="T8" y="T9"/>
                </a:cxn>
              </a:cxnLst>
              <a:rect l="0" t="0" r="r" b="b"/>
              <a:pathLst>
                <a:path w="238" h="238">
                  <a:moveTo>
                    <a:pt x="19" y="85"/>
                  </a:moveTo>
                  <a:cubicBezTo>
                    <a:pt x="38" y="30"/>
                    <a:pt x="98" y="0"/>
                    <a:pt x="153" y="19"/>
                  </a:cubicBezTo>
                  <a:cubicBezTo>
                    <a:pt x="208" y="38"/>
                    <a:pt x="238" y="98"/>
                    <a:pt x="219" y="153"/>
                  </a:cubicBezTo>
                  <a:cubicBezTo>
                    <a:pt x="200" y="208"/>
                    <a:pt x="140" y="238"/>
                    <a:pt x="85" y="219"/>
                  </a:cubicBezTo>
                  <a:cubicBezTo>
                    <a:pt x="30" y="200"/>
                    <a:pt x="0" y="140"/>
                    <a:pt x="19" y="8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23" name="Oval 13"/>
            <p:cNvSpPr>
              <a:spLocks noChangeArrowheads="1"/>
            </p:cNvSpPr>
            <p:nvPr userDrawn="1"/>
          </p:nvSpPr>
          <p:spPr bwMode="auto">
            <a:xfrm>
              <a:off x="189521" y="5775316"/>
              <a:ext cx="597193" cy="594575"/>
            </a:xfrm>
            <a:prstGeom prst="ellipse">
              <a:avLst/>
            </a:pr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grpSp>
      <p:pic>
        <p:nvPicPr>
          <p:cNvPr id="24" name="Picture 2" descr="N:\Horizon_Projekte\MOVE_VB_UT_5040_Karl_UL\Proposal\4_Logo\Move-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44800" y="52013"/>
            <a:ext cx="2599200" cy="1093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2146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789926"/>
            <a:ext cx="7694550" cy="1325563"/>
          </a:xfrm>
        </p:spPr>
        <p:txBody>
          <a:bodyPr/>
          <a:lstStyle>
            <a:lvl1pPr>
              <a:defRPr>
                <a:solidFill>
                  <a:srgbClr val="162559"/>
                </a:solidFill>
              </a:defRPr>
            </a:lvl1p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28650" y="2250425"/>
            <a:ext cx="7694550" cy="4013575"/>
          </a:xfrm>
        </p:spPr>
        <p:txBody>
          <a:bodyPr vert="eaVert"/>
          <a:lstStyle>
            <a:lvl1pPr>
              <a:defRPr>
                <a:solidFill>
                  <a:srgbClr val="162559"/>
                </a:solidFill>
              </a:defRPr>
            </a:lvl1pPr>
            <a:lvl2pPr>
              <a:buClr>
                <a:srgbClr val="F1940C"/>
              </a:buClr>
              <a:defRPr>
                <a:solidFill>
                  <a:srgbClr val="162559"/>
                </a:solidFill>
              </a:defRPr>
            </a:lvl2pPr>
            <a:lvl3pPr>
              <a:defRPr>
                <a:solidFill>
                  <a:srgbClr val="162559"/>
                </a:solidFill>
              </a:defRPr>
            </a:lvl3pPr>
            <a:lvl4pPr>
              <a:buClr>
                <a:srgbClr val="F1940C"/>
              </a:buClr>
              <a:defRPr>
                <a:solidFill>
                  <a:srgbClr val="162559"/>
                </a:solidFill>
              </a:defRPr>
            </a:lvl4pPr>
            <a:lvl5pPr>
              <a:defRPr>
                <a:solidFill>
                  <a:srgbClr val="162559"/>
                </a:solidFill>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4" name="Date Placeholder 3"/>
          <p:cNvSpPr>
            <a:spLocks noGrp="1"/>
          </p:cNvSpPr>
          <p:nvPr>
            <p:ph type="dt" sz="half" idx="10"/>
          </p:nvPr>
        </p:nvSpPr>
        <p:spPr/>
        <p:txBody>
          <a:bodyPr/>
          <a:lstStyle/>
          <a:p>
            <a:fld id="{0469C867-AA10-42FE-9900-474239875666}" type="datetimeFigureOut">
              <a:rPr lang="de-DE" smtClean="0"/>
              <a:t>17/04/18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A372C8-FA9B-496A-8105-5356EB5E347F}" type="slidenum">
              <a:rPr lang="de-DE" smtClean="0"/>
              <a:t>‹#›</a:t>
            </a:fld>
            <a:endParaRPr lang="de-DE"/>
          </a:p>
        </p:txBody>
      </p:sp>
      <p:pic>
        <p:nvPicPr>
          <p:cNvPr id="7" name="Picture 2" descr="N:\Horizon_Projekte\MOVE_VB_UT_5040_Karl_UL\Proposal\4_Logo\Mov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44800" y="52013"/>
            <a:ext cx="2599200" cy="1093144"/>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pieren 7"/>
          <p:cNvGrpSpPr/>
          <p:nvPr userDrawn="1"/>
        </p:nvGrpSpPr>
        <p:grpSpPr>
          <a:xfrm>
            <a:off x="-1174434" y="3707999"/>
            <a:ext cx="2223127" cy="2979959"/>
            <a:chOff x="-1959104" y="1323973"/>
            <a:chExt cx="3764385" cy="5045918"/>
          </a:xfrm>
        </p:grpSpPr>
        <p:sp>
          <p:nvSpPr>
            <p:cNvPr id="9" name="Bogen 3"/>
            <p:cNvSpPr/>
            <p:nvPr userDrawn="1"/>
          </p:nvSpPr>
          <p:spPr>
            <a:xfrm rot="2437978">
              <a:off x="-1959104" y="1884062"/>
              <a:ext cx="3764385" cy="4107686"/>
            </a:xfrm>
            <a:custGeom>
              <a:avLst/>
              <a:gdLst>
                <a:gd name="connsiteX0" fmla="*/ 4808854 w 9617709"/>
                <a:gd name="connsiteY0" fmla="*/ 0 h 10400755"/>
                <a:gd name="connsiteX1" fmla="*/ 9617709 w 9617709"/>
                <a:gd name="connsiteY1" fmla="*/ 5200378 h 10400755"/>
                <a:gd name="connsiteX2" fmla="*/ 4808855 w 9617709"/>
                <a:gd name="connsiteY2" fmla="*/ 5200378 h 10400755"/>
                <a:gd name="connsiteX3" fmla="*/ 4808854 w 9617709"/>
                <a:gd name="connsiteY3" fmla="*/ 0 h 10400755"/>
                <a:gd name="connsiteX0" fmla="*/ 4808854 w 9617709"/>
                <a:gd name="connsiteY0" fmla="*/ 0 h 10400755"/>
                <a:gd name="connsiteX1" fmla="*/ 9617709 w 9617709"/>
                <a:gd name="connsiteY1" fmla="*/ 5200378 h 10400755"/>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8855 w 4808855"/>
                <a:gd name="connsiteY1" fmla="*/ 5292626 h 5292626"/>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3088 w 4808855"/>
                <a:gd name="connsiteY1" fmla="*/ 5143952 h 5292626"/>
                <a:gd name="connsiteX0" fmla="*/ 0 w 4817239"/>
                <a:gd name="connsiteY0" fmla="*/ 92248 h 5292626"/>
                <a:gd name="connsiteX1" fmla="*/ 4808855 w 4817239"/>
                <a:gd name="connsiteY1" fmla="*/ 5292626 h 5292626"/>
                <a:gd name="connsiteX2" fmla="*/ 1 w 4817239"/>
                <a:gd name="connsiteY2" fmla="*/ 5292626 h 5292626"/>
                <a:gd name="connsiteX3" fmla="*/ 0 w 4817239"/>
                <a:gd name="connsiteY3" fmla="*/ 92248 h 5292626"/>
                <a:gd name="connsiteX0" fmla="*/ 301539 w 4817239"/>
                <a:gd name="connsiteY0" fmla="*/ 0 h 5292626"/>
                <a:gd name="connsiteX1" fmla="*/ 4817239 w 4817239"/>
                <a:gd name="connsiteY1" fmla="*/ 5131198 h 5292626"/>
                <a:gd name="connsiteX0" fmla="*/ 287387 w 4817238"/>
                <a:gd name="connsiteY0" fmla="*/ 12753 h 5292626"/>
                <a:gd name="connsiteX1" fmla="*/ 4808854 w 4817238"/>
                <a:gd name="connsiteY1" fmla="*/ 5292626 h 5292626"/>
                <a:gd name="connsiteX2" fmla="*/ 0 w 4817238"/>
                <a:gd name="connsiteY2" fmla="*/ 5292626 h 5292626"/>
                <a:gd name="connsiteX3" fmla="*/ 287387 w 4817238"/>
                <a:gd name="connsiteY3" fmla="*/ 12753 h 5292626"/>
                <a:gd name="connsiteX0" fmla="*/ 301538 w 4817238"/>
                <a:gd name="connsiteY0" fmla="*/ 0 h 5292626"/>
                <a:gd name="connsiteX1" fmla="*/ 4817238 w 4817238"/>
                <a:gd name="connsiteY1" fmla="*/ 5131198 h 5292626"/>
                <a:gd name="connsiteX0" fmla="*/ 287387 w 4808854"/>
                <a:gd name="connsiteY0" fmla="*/ 12753 h 5292626"/>
                <a:gd name="connsiteX1" fmla="*/ 4808854 w 4808854"/>
                <a:gd name="connsiteY1" fmla="*/ 5292626 h 5292626"/>
                <a:gd name="connsiteX2" fmla="*/ 0 w 4808854"/>
                <a:gd name="connsiteY2" fmla="*/ 5292626 h 5292626"/>
                <a:gd name="connsiteX3" fmla="*/ 287387 w 4808854"/>
                <a:gd name="connsiteY3" fmla="*/ 12753 h 5292626"/>
                <a:gd name="connsiteX0" fmla="*/ 301538 w 4808854"/>
                <a:gd name="connsiteY0" fmla="*/ 0 h 5292626"/>
                <a:gd name="connsiteX1" fmla="*/ 4771816 w 4808854"/>
                <a:gd name="connsiteY1" fmla="*/ 5195277 h 5292626"/>
              </a:gdLst>
              <a:ahLst/>
              <a:cxnLst>
                <a:cxn ang="0">
                  <a:pos x="connsiteX0" y="connsiteY0"/>
                </a:cxn>
                <a:cxn ang="0">
                  <a:pos x="connsiteX1" y="connsiteY1"/>
                </a:cxn>
              </a:cxnLst>
              <a:rect l="l" t="t" r="r" b="b"/>
              <a:pathLst>
                <a:path w="4808854" h="5292626" stroke="0" extrusionOk="0">
                  <a:moveTo>
                    <a:pt x="287387" y="12753"/>
                  </a:moveTo>
                  <a:cubicBezTo>
                    <a:pt x="2943244" y="12753"/>
                    <a:pt x="4808854" y="2420537"/>
                    <a:pt x="4808854" y="5292626"/>
                  </a:cubicBezTo>
                  <a:lnTo>
                    <a:pt x="0" y="5292626"/>
                  </a:lnTo>
                  <a:cubicBezTo>
                    <a:pt x="0" y="3559167"/>
                    <a:pt x="287387" y="1746212"/>
                    <a:pt x="287387" y="12753"/>
                  </a:cubicBezTo>
                  <a:close/>
                </a:path>
                <a:path w="4808854" h="5292626" fill="none">
                  <a:moveTo>
                    <a:pt x="301538" y="0"/>
                  </a:moveTo>
                  <a:cubicBezTo>
                    <a:pt x="2957395" y="0"/>
                    <a:pt x="4771816" y="2323188"/>
                    <a:pt x="4771816" y="5195277"/>
                  </a:cubicBezTo>
                </a:path>
              </a:pathLst>
            </a:custGeom>
            <a:ln w="28575">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de-DE" sz="1800"/>
            </a:p>
          </p:txBody>
        </p:sp>
        <p:sp>
          <p:nvSpPr>
            <p:cNvPr id="10" name="Freeform 16"/>
            <p:cNvSpPr>
              <a:spLocks/>
            </p:cNvSpPr>
            <p:nvPr userDrawn="1"/>
          </p:nvSpPr>
          <p:spPr bwMode="auto">
            <a:xfrm>
              <a:off x="57882" y="1323973"/>
              <a:ext cx="340853" cy="340853"/>
            </a:xfrm>
            <a:custGeom>
              <a:avLst/>
              <a:gdLst>
                <a:gd name="T0" fmla="*/ 128 w 184"/>
                <a:gd name="T1" fmla="*/ 165 h 185"/>
                <a:gd name="T2" fmla="*/ 19 w 184"/>
                <a:gd name="T3" fmla="*/ 128 h 185"/>
                <a:gd name="T4" fmla="*/ 56 w 184"/>
                <a:gd name="T5" fmla="*/ 20 h 185"/>
                <a:gd name="T6" fmla="*/ 165 w 184"/>
                <a:gd name="T7" fmla="*/ 57 h 185"/>
                <a:gd name="T8" fmla="*/ 128 w 184"/>
                <a:gd name="T9" fmla="*/ 165 h 185"/>
              </a:gdLst>
              <a:ahLst/>
              <a:cxnLst>
                <a:cxn ang="0">
                  <a:pos x="T0" y="T1"/>
                </a:cxn>
                <a:cxn ang="0">
                  <a:pos x="T2" y="T3"/>
                </a:cxn>
                <a:cxn ang="0">
                  <a:pos x="T4" y="T5"/>
                </a:cxn>
                <a:cxn ang="0">
                  <a:pos x="T6" y="T7"/>
                </a:cxn>
                <a:cxn ang="0">
                  <a:pos x="T8" y="T9"/>
                </a:cxn>
              </a:cxnLst>
              <a:rect l="0" t="0" r="r" b="b"/>
              <a:pathLst>
                <a:path w="184" h="185">
                  <a:moveTo>
                    <a:pt x="128" y="165"/>
                  </a:moveTo>
                  <a:cubicBezTo>
                    <a:pt x="88" y="185"/>
                    <a:pt x="39" y="168"/>
                    <a:pt x="19" y="128"/>
                  </a:cubicBezTo>
                  <a:cubicBezTo>
                    <a:pt x="0" y="88"/>
                    <a:pt x="16" y="39"/>
                    <a:pt x="56" y="20"/>
                  </a:cubicBezTo>
                  <a:cubicBezTo>
                    <a:pt x="96" y="0"/>
                    <a:pt x="145" y="17"/>
                    <a:pt x="165" y="57"/>
                  </a:cubicBezTo>
                  <a:cubicBezTo>
                    <a:pt x="184" y="97"/>
                    <a:pt x="168" y="145"/>
                    <a:pt x="128" y="16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1" name="Freeform 14"/>
            <p:cNvSpPr>
              <a:spLocks/>
            </p:cNvSpPr>
            <p:nvPr userDrawn="1"/>
          </p:nvSpPr>
          <p:spPr bwMode="auto">
            <a:xfrm>
              <a:off x="605261" y="2107369"/>
              <a:ext cx="376783" cy="374736"/>
            </a:xfrm>
            <a:custGeom>
              <a:avLst/>
              <a:gdLst>
                <a:gd name="T0" fmla="*/ 65 w 182"/>
                <a:gd name="T1" fmla="*/ 168 h 182"/>
                <a:gd name="T2" fmla="*/ 15 w 182"/>
                <a:gd name="T3" fmla="*/ 65 h 182"/>
                <a:gd name="T4" fmla="*/ 117 w 182"/>
                <a:gd name="T5" fmla="*/ 15 h 182"/>
                <a:gd name="T6" fmla="*/ 168 w 182"/>
                <a:gd name="T7" fmla="*/ 117 h 182"/>
                <a:gd name="T8" fmla="*/ 65 w 182"/>
                <a:gd name="T9" fmla="*/ 168 h 182"/>
              </a:gdLst>
              <a:ahLst/>
              <a:cxnLst>
                <a:cxn ang="0">
                  <a:pos x="T0" y="T1"/>
                </a:cxn>
                <a:cxn ang="0">
                  <a:pos x="T2" y="T3"/>
                </a:cxn>
                <a:cxn ang="0">
                  <a:pos x="T4" y="T5"/>
                </a:cxn>
                <a:cxn ang="0">
                  <a:pos x="T6" y="T7"/>
                </a:cxn>
                <a:cxn ang="0">
                  <a:pos x="T8" y="T9"/>
                </a:cxn>
              </a:cxnLst>
              <a:rect l="0" t="0" r="r" b="b"/>
              <a:pathLst>
                <a:path w="182" h="182">
                  <a:moveTo>
                    <a:pt x="65" y="168"/>
                  </a:moveTo>
                  <a:cubicBezTo>
                    <a:pt x="23" y="154"/>
                    <a:pt x="0" y="108"/>
                    <a:pt x="15" y="65"/>
                  </a:cubicBezTo>
                  <a:cubicBezTo>
                    <a:pt x="29" y="23"/>
                    <a:pt x="75" y="0"/>
                    <a:pt x="117" y="15"/>
                  </a:cubicBezTo>
                  <a:cubicBezTo>
                    <a:pt x="160" y="29"/>
                    <a:pt x="182" y="75"/>
                    <a:pt x="168" y="117"/>
                  </a:cubicBezTo>
                  <a:cubicBezTo>
                    <a:pt x="153" y="160"/>
                    <a:pt x="107" y="182"/>
                    <a:pt x="65" y="168"/>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2" name="Freeform 15"/>
            <p:cNvSpPr>
              <a:spLocks/>
            </p:cNvSpPr>
            <p:nvPr userDrawn="1"/>
          </p:nvSpPr>
          <p:spPr bwMode="auto">
            <a:xfrm>
              <a:off x="850642" y="3174514"/>
              <a:ext cx="549386" cy="546806"/>
            </a:xfrm>
            <a:custGeom>
              <a:avLst/>
              <a:gdLst>
                <a:gd name="T0" fmla="*/ 22 w 211"/>
                <a:gd name="T1" fmla="*/ 146 h 211"/>
                <a:gd name="T2" fmla="*/ 65 w 211"/>
                <a:gd name="T3" fmla="*/ 22 h 211"/>
                <a:gd name="T4" fmla="*/ 189 w 211"/>
                <a:gd name="T5" fmla="*/ 64 h 211"/>
                <a:gd name="T6" fmla="*/ 146 w 211"/>
                <a:gd name="T7" fmla="*/ 189 h 211"/>
                <a:gd name="T8" fmla="*/ 22 w 211"/>
                <a:gd name="T9" fmla="*/ 146 h 211"/>
              </a:gdLst>
              <a:ahLst/>
              <a:cxnLst>
                <a:cxn ang="0">
                  <a:pos x="T0" y="T1"/>
                </a:cxn>
                <a:cxn ang="0">
                  <a:pos x="T2" y="T3"/>
                </a:cxn>
                <a:cxn ang="0">
                  <a:pos x="T4" y="T5"/>
                </a:cxn>
                <a:cxn ang="0">
                  <a:pos x="T6" y="T7"/>
                </a:cxn>
                <a:cxn ang="0">
                  <a:pos x="T8" y="T9"/>
                </a:cxn>
              </a:cxnLst>
              <a:rect l="0" t="0" r="r" b="b"/>
              <a:pathLst>
                <a:path w="211" h="211">
                  <a:moveTo>
                    <a:pt x="22" y="146"/>
                  </a:moveTo>
                  <a:cubicBezTo>
                    <a:pt x="0" y="100"/>
                    <a:pt x="19" y="45"/>
                    <a:pt x="65" y="22"/>
                  </a:cubicBezTo>
                  <a:cubicBezTo>
                    <a:pt x="111" y="0"/>
                    <a:pt x="166" y="19"/>
                    <a:pt x="189" y="64"/>
                  </a:cubicBezTo>
                  <a:cubicBezTo>
                    <a:pt x="211" y="110"/>
                    <a:pt x="192" y="166"/>
                    <a:pt x="146" y="189"/>
                  </a:cubicBezTo>
                  <a:cubicBezTo>
                    <a:pt x="101" y="211"/>
                    <a:pt x="45" y="192"/>
                    <a:pt x="22" y="146"/>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3" name="Freeform 17"/>
            <p:cNvSpPr>
              <a:spLocks/>
            </p:cNvSpPr>
            <p:nvPr userDrawn="1"/>
          </p:nvSpPr>
          <p:spPr bwMode="auto">
            <a:xfrm>
              <a:off x="703699" y="4522883"/>
              <a:ext cx="594250" cy="594250"/>
            </a:xfrm>
            <a:custGeom>
              <a:avLst/>
              <a:gdLst>
                <a:gd name="T0" fmla="*/ 19 w 238"/>
                <a:gd name="T1" fmla="*/ 85 h 238"/>
                <a:gd name="T2" fmla="*/ 153 w 238"/>
                <a:gd name="T3" fmla="*/ 19 h 238"/>
                <a:gd name="T4" fmla="*/ 219 w 238"/>
                <a:gd name="T5" fmla="*/ 153 h 238"/>
                <a:gd name="T6" fmla="*/ 85 w 238"/>
                <a:gd name="T7" fmla="*/ 219 h 238"/>
                <a:gd name="T8" fmla="*/ 19 w 238"/>
                <a:gd name="T9" fmla="*/ 85 h 238"/>
              </a:gdLst>
              <a:ahLst/>
              <a:cxnLst>
                <a:cxn ang="0">
                  <a:pos x="T0" y="T1"/>
                </a:cxn>
                <a:cxn ang="0">
                  <a:pos x="T2" y="T3"/>
                </a:cxn>
                <a:cxn ang="0">
                  <a:pos x="T4" y="T5"/>
                </a:cxn>
                <a:cxn ang="0">
                  <a:pos x="T6" y="T7"/>
                </a:cxn>
                <a:cxn ang="0">
                  <a:pos x="T8" y="T9"/>
                </a:cxn>
              </a:cxnLst>
              <a:rect l="0" t="0" r="r" b="b"/>
              <a:pathLst>
                <a:path w="238" h="238">
                  <a:moveTo>
                    <a:pt x="19" y="85"/>
                  </a:moveTo>
                  <a:cubicBezTo>
                    <a:pt x="38" y="30"/>
                    <a:pt x="98" y="0"/>
                    <a:pt x="153" y="19"/>
                  </a:cubicBezTo>
                  <a:cubicBezTo>
                    <a:pt x="208" y="38"/>
                    <a:pt x="238" y="98"/>
                    <a:pt x="219" y="153"/>
                  </a:cubicBezTo>
                  <a:cubicBezTo>
                    <a:pt x="200" y="208"/>
                    <a:pt x="140" y="238"/>
                    <a:pt x="85" y="219"/>
                  </a:cubicBezTo>
                  <a:cubicBezTo>
                    <a:pt x="30" y="200"/>
                    <a:pt x="0" y="140"/>
                    <a:pt x="19" y="8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4" name="Oval 13"/>
            <p:cNvSpPr>
              <a:spLocks noChangeArrowheads="1"/>
            </p:cNvSpPr>
            <p:nvPr userDrawn="1"/>
          </p:nvSpPr>
          <p:spPr bwMode="auto">
            <a:xfrm>
              <a:off x="189521" y="5775316"/>
              <a:ext cx="597193" cy="594575"/>
            </a:xfrm>
            <a:prstGeom prst="ellipse">
              <a:avLst/>
            </a:pr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grpSp>
    </p:spTree>
    <p:extLst>
      <p:ext uri="{BB962C8B-B14F-4D97-AF65-F5344CB8AC3E}">
        <p14:creationId xmlns:p14="http://schemas.microsoft.com/office/powerpoint/2010/main" val="277114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76799"/>
            <a:ext cx="1664325" cy="5500163"/>
          </a:xfrm>
        </p:spPr>
        <p:txBody>
          <a:bodyPr vert="eaVert"/>
          <a:lstStyle>
            <a:lvl1pPr>
              <a:defRPr>
                <a:solidFill>
                  <a:srgbClr val="162559"/>
                </a:solidFill>
              </a:defRPr>
            </a:lvl1p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28650" y="676799"/>
            <a:ext cx="5800725" cy="5500163"/>
          </a:xfrm>
        </p:spPr>
        <p:txBody>
          <a:bodyPr vert="eaVert"/>
          <a:lstStyle>
            <a:lvl1pPr>
              <a:defRPr>
                <a:solidFill>
                  <a:srgbClr val="162559"/>
                </a:solidFill>
              </a:defRPr>
            </a:lvl1pPr>
            <a:lvl2pPr>
              <a:buClr>
                <a:srgbClr val="F1940C"/>
              </a:buClr>
              <a:defRPr>
                <a:solidFill>
                  <a:srgbClr val="162559"/>
                </a:solidFill>
              </a:defRPr>
            </a:lvl2pPr>
            <a:lvl3pPr>
              <a:defRPr>
                <a:solidFill>
                  <a:srgbClr val="162559"/>
                </a:solidFill>
              </a:defRPr>
            </a:lvl3pPr>
            <a:lvl4pPr>
              <a:buClr>
                <a:srgbClr val="F1940C"/>
              </a:buClr>
              <a:defRPr>
                <a:solidFill>
                  <a:srgbClr val="162559"/>
                </a:solidFill>
              </a:defRPr>
            </a:lvl4pPr>
            <a:lvl5pPr>
              <a:defRPr>
                <a:solidFill>
                  <a:srgbClr val="162559"/>
                </a:solidFill>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4" name="Date Placeholder 3"/>
          <p:cNvSpPr>
            <a:spLocks noGrp="1"/>
          </p:cNvSpPr>
          <p:nvPr>
            <p:ph type="dt" sz="half" idx="10"/>
          </p:nvPr>
        </p:nvSpPr>
        <p:spPr/>
        <p:txBody>
          <a:bodyPr/>
          <a:lstStyle/>
          <a:p>
            <a:fld id="{0469C867-AA10-42FE-9900-474239875666}" type="datetimeFigureOut">
              <a:rPr lang="de-DE" smtClean="0"/>
              <a:t>17/04/18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A372C8-FA9B-496A-8105-5356EB5E347F}" type="slidenum">
              <a:rPr lang="de-DE" smtClean="0"/>
              <a:t>‹#›</a:t>
            </a:fld>
            <a:endParaRPr lang="de-DE"/>
          </a:p>
        </p:txBody>
      </p:sp>
      <p:pic>
        <p:nvPicPr>
          <p:cNvPr id="7" name="Picture 2" descr="N:\Horizon_Projekte\MOVE_VB_UT_5040_Karl_UL\Proposal\4_Logo\Mov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44800" y="52013"/>
            <a:ext cx="2599200" cy="1093144"/>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pieren 7"/>
          <p:cNvGrpSpPr/>
          <p:nvPr userDrawn="1"/>
        </p:nvGrpSpPr>
        <p:grpSpPr>
          <a:xfrm>
            <a:off x="-1174434" y="3707999"/>
            <a:ext cx="2223127" cy="2979959"/>
            <a:chOff x="-1959104" y="1323973"/>
            <a:chExt cx="3764385" cy="5045918"/>
          </a:xfrm>
        </p:grpSpPr>
        <p:sp>
          <p:nvSpPr>
            <p:cNvPr id="9" name="Bogen 3"/>
            <p:cNvSpPr/>
            <p:nvPr userDrawn="1"/>
          </p:nvSpPr>
          <p:spPr>
            <a:xfrm rot="2437978">
              <a:off x="-1959104" y="1884062"/>
              <a:ext cx="3764385" cy="4107686"/>
            </a:xfrm>
            <a:custGeom>
              <a:avLst/>
              <a:gdLst>
                <a:gd name="connsiteX0" fmla="*/ 4808854 w 9617709"/>
                <a:gd name="connsiteY0" fmla="*/ 0 h 10400755"/>
                <a:gd name="connsiteX1" fmla="*/ 9617709 w 9617709"/>
                <a:gd name="connsiteY1" fmla="*/ 5200378 h 10400755"/>
                <a:gd name="connsiteX2" fmla="*/ 4808855 w 9617709"/>
                <a:gd name="connsiteY2" fmla="*/ 5200378 h 10400755"/>
                <a:gd name="connsiteX3" fmla="*/ 4808854 w 9617709"/>
                <a:gd name="connsiteY3" fmla="*/ 0 h 10400755"/>
                <a:gd name="connsiteX0" fmla="*/ 4808854 w 9617709"/>
                <a:gd name="connsiteY0" fmla="*/ 0 h 10400755"/>
                <a:gd name="connsiteX1" fmla="*/ 9617709 w 9617709"/>
                <a:gd name="connsiteY1" fmla="*/ 5200378 h 10400755"/>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8855 w 4808855"/>
                <a:gd name="connsiteY1" fmla="*/ 5292626 h 5292626"/>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3088 w 4808855"/>
                <a:gd name="connsiteY1" fmla="*/ 5143952 h 5292626"/>
                <a:gd name="connsiteX0" fmla="*/ 0 w 4817239"/>
                <a:gd name="connsiteY0" fmla="*/ 92248 h 5292626"/>
                <a:gd name="connsiteX1" fmla="*/ 4808855 w 4817239"/>
                <a:gd name="connsiteY1" fmla="*/ 5292626 h 5292626"/>
                <a:gd name="connsiteX2" fmla="*/ 1 w 4817239"/>
                <a:gd name="connsiteY2" fmla="*/ 5292626 h 5292626"/>
                <a:gd name="connsiteX3" fmla="*/ 0 w 4817239"/>
                <a:gd name="connsiteY3" fmla="*/ 92248 h 5292626"/>
                <a:gd name="connsiteX0" fmla="*/ 301539 w 4817239"/>
                <a:gd name="connsiteY0" fmla="*/ 0 h 5292626"/>
                <a:gd name="connsiteX1" fmla="*/ 4817239 w 4817239"/>
                <a:gd name="connsiteY1" fmla="*/ 5131198 h 5292626"/>
                <a:gd name="connsiteX0" fmla="*/ 287387 w 4817238"/>
                <a:gd name="connsiteY0" fmla="*/ 12753 h 5292626"/>
                <a:gd name="connsiteX1" fmla="*/ 4808854 w 4817238"/>
                <a:gd name="connsiteY1" fmla="*/ 5292626 h 5292626"/>
                <a:gd name="connsiteX2" fmla="*/ 0 w 4817238"/>
                <a:gd name="connsiteY2" fmla="*/ 5292626 h 5292626"/>
                <a:gd name="connsiteX3" fmla="*/ 287387 w 4817238"/>
                <a:gd name="connsiteY3" fmla="*/ 12753 h 5292626"/>
                <a:gd name="connsiteX0" fmla="*/ 301538 w 4817238"/>
                <a:gd name="connsiteY0" fmla="*/ 0 h 5292626"/>
                <a:gd name="connsiteX1" fmla="*/ 4817238 w 4817238"/>
                <a:gd name="connsiteY1" fmla="*/ 5131198 h 5292626"/>
                <a:gd name="connsiteX0" fmla="*/ 287387 w 4808854"/>
                <a:gd name="connsiteY0" fmla="*/ 12753 h 5292626"/>
                <a:gd name="connsiteX1" fmla="*/ 4808854 w 4808854"/>
                <a:gd name="connsiteY1" fmla="*/ 5292626 h 5292626"/>
                <a:gd name="connsiteX2" fmla="*/ 0 w 4808854"/>
                <a:gd name="connsiteY2" fmla="*/ 5292626 h 5292626"/>
                <a:gd name="connsiteX3" fmla="*/ 287387 w 4808854"/>
                <a:gd name="connsiteY3" fmla="*/ 12753 h 5292626"/>
                <a:gd name="connsiteX0" fmla="*/ 301538 w 4808854"/>
                <a:gd name="connsiteY0" fmla="*/ 0 h 5292626"/>
                <a:gd name="connsiteX1" fmla="*/ 4771816 w 4808854"/>
                <a:gd name="connsiteY1" fmla="*/ 5195277 h 5292626"/>
              </a:gdLst>
              <a:ahLst/>
              <a:cxnLst>
                <a:cxn ang="0">
                  <a:pos x="connsiteX0" y="connsiteY0"/>
                </a:cxn>
                <a:cxn ang="0">
                  <a:pos x="connsiteX1" y="connsiteY1"/>
                </a:cxn>
              </a:cxnLst>
              <a:rect l="l" t="t" r="r" b="b"/>
              <a:pathLst>
                <a:path w="4808854" h="5292626" stroke="0" extrusionOk="0">
                  <a:moveTo>
                    <a:pt x="287387" y="12753"/>
                  </a:moveTo>
                  <a:cubicBezTo>
                    <a:pt x="2943244" y="12753"/>
                    <a:pt x="4808854" y="2420537"/>
                    <a:pt x="4808854" y="5292626"/>
                  </a:cubicBezTo>
                  <a:lnTo>
                    <a:pt x="0" y="5292626"/>
                  </a:lnTo>
                  <a:cubicBezTo>
                    <a:pt x="0" y="3559167"/>
                    <a:pt x="287387" y="1746212"/>
                    <a:pt x="287387" y="12753"/>
                  </a:cubicBezTo>
                  <a:close/>
                </a:path>
                <a:path w="4808854" h="5292626" fill="none">
                  <a:moveTo>
                    <a:pt x="301538" y="0"/>
                  </a:moveTo>
                  <a:cubicBezTo>
                    <a:pt x="2957395" y="0"/>
                    <a:pt x="4771816" y="2323188"/>
                    <a:pt x="4771816" y="5195277"/>
                  </a:cubicBezTo>
                </a:path>
              </a:pathLst>
            </a:custGeom>
            <a:ln w="28575">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de-DE" sz="1800"/>
            </a:p>
          </p:txBody>
        </p:sp>
        <p:sp>
          <p:nvSpPr>
            <p:cNvPr id="10" name="Freeform 16"/>
            <p:cNvSpPr>
              <a:spLocks/>
            </p:cNvSpPr>
            <p:nvPr userDrawn="1"/>
          </p:nvSpPr>
          <p:spPr bwMode="auto">
            <a:xfrm>
              <a:off x="57882" y="1323973"/>
              <a:ext cx="340853" cy="340853"/>
            </a:xfrm>
            <a:custGeom>
              <a:avLst/>
              <a:gdLst>
                <a:gd name="T0" fmla="*/ 128 w 184"/>
                <a:gd name="T1" fmla="*/ 165 h 185"/>
                <a:gd name="T2" fmla="*/ 19 w 184"/>
                <a:gd name="T3" fmla="*/ 128 h 185"/>
                <a:gd name="T4" fmla="*/ 56 w 184"/>
                <a:gd name="T5" fmla="*/ 20 h 185"/>
                <a:gd name="T6" fmla="*/ 165 w 184"/>
                <a:gd name="T7" fmla="*/ 57 h 185"/>
                <a:gd name="T8" fmla="*/ 128 w 184"/>
                <a:gd name="T9" fmla="*/ 165 h 185"/>
              </a:gdLst>
              <a:ahLst/>
              <a:cxnLst>
                <a:cxn ang="0">
                  <a:pos x="T0" y="T1"/>
                </a:cxn>
                <a:cxn ang="0">
                  <a:pos x="T2" y="T3"/>
                </a:cxn>
                <a:cxn ang="0">
                  <a:pos x="T4" y="T5"/>
                </a:cxn>
                <a:cxn ang="0">
                  <a:pos x="T6" y="T7"/>
                </a:cxn>
                <a:cxn ang="0">
                  <a:pos x="T8" y="T9"/>
                </a:cxn>
              </a:cxnLst>
              <a:rect l="0" t="0" r="r" b="b"/>
              <a:pathLst>
                <a:path w="184" h="185">
                  <a:moveTo>
                    <a:pt x="128" y="165"/>
                  </a:moveTo>
                  <a:cubicBezTo>
                    <a:pt x="88" y="185"/>
                    <a:pt x="39" y="168"/>
                    <a:pt x="19" y="128"/>
                  </a:cubicBezTo>
                  <a:cubicBezTo>
                    <a:pt x="0" y="88"/>
                    <a:pt x="16" y="39"/>
                    <a:pt x="56" y="20"/>
                  </a:cubicBezTo>
                  <a:cubicBezTo>
                    <a:pt x="96" y="0"/>
                    <a:pt x="145" y="17"/>
                    <a:pt x="165" y="57"/>
                  </a:cubicBezTo>
                  <a:cubicBezTo>
                    <a:pt x="184" y="97"/>
                    <a:pt x="168" y="145"/>
                    <a:pt x="128" y="16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1" name="Freeform 14"/>
            <p:cNvSpPr>
              <a:spLocks/>
            </p:cNvSpPr>
            <p:nvPr userDrawn="1"/>
          </p:nvSpPr>
          <p:spPr bwMode="auto">
            <a:xfrm>
              <a:off x="605261" y="2107369"/>
              <a:ext cx="376783" cy="374736"/>
            </a:xfrm>
            <a:custGeom>
              <a:avLst/>
              <a:gdLst>
                <a:gd name="T0" fmla="*/ 65 w 182"/>
                <a:gd name="T1" fmla="*/ 168 h 182"/>
                <a:gd name="T2" fmla="*/ 15 w 182"/>
                <a:gd name="T3" fmla="*/ 65 h 182"/>
                <a:gd name="T4" fmla="*/ 117 w 182"/>
                <a:gd name="T5" fmla="*/ 15 h 182"/>
                <a:gd name="T6" fmla="*/ 168 w 182"/>
                <a:gd name="T7" fmla="*/ 117 h 182"/>
                <a:gd name="T8" fmla="*/ 65 w 182"/>
                <a:gd name="T9" fmla="*/ 168 h 182"/>
              </a:gdLst>
              <a:ahLst/>
              <a:cxnLst>
                <a:cxn ang="0">
                  <a:pos x="T0" y="T1"/>
                </a:cxn>
                <a:cxn ang="0">
                  <a:pos x="T2" y="T3"/>
                </a:cxn>
                <a:cxn ang="0">
                  <a:pos x="T4" y="T5"/>
                </a:cxn>
                <a:cxn ang="0">
                  <a:pos x="T6" y="T7"/>
                </a:cxn>
                <a:cxn ang="0">
                  <a:pos x="T8" y="T9"/>
                </a:cxn>
              </a:cxnLst>
              <a:rect l="0" t="0" r="r" b="b"/>
              <a:pathLst>
                <a:path w="182" h="182">
                  <a:moveTo>
                    <a:pt x="65" y="168"/>
                  </a:moveTo>
                  <a:cubicBezTo>
                    <a:pt x="23" y="154"/>
                    <a:pt x="0" y="108"/>
                    <a:pt x="15" y="65"/>
                  </a:cubicBezTo>
                  <a:cubicBezTo>
                    <a:pt x="29" y="23"/>
                    <a:pt x="75" y="0"/>
                    <a:pt x="117" y="15"/>
                  </a:cubicBezTo>
                  <a:cubicBezTo>
                    <a:pt x="160" y="29"/>
                    <a:pt x="182" y="75"/>
                    <a:pt x="168" y="117"/>
                  </a:cubicBezTo>
                  <a:cubicBezTo>
                    <a:pt x="153" y="160"/>
                    <a:pt x="107" y="182"/>
                    <a:pt x="65" y="168"/>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2" name="Freeform 15"/>
            <p:cNvSpPr>
              <a:spLocks/>
            </p:cNvSpPr>
            <p:nvPr userDrawn="1"/>
          </p:nvSpPr>
          <p:spPr bwMode="auto">
            <a:xfrm>
              <a:off x="850642" y="3174514"/>
              <a:ext cx="549386" cy="546806"/>
            </a:xfrm>
            <a:custGeom>
              <a:avLst/>
              <a:gdLst>
                <a:gd name="T0" fmla="*/ 22 w 211"/>
                <a:gd name="T1" fmla="*/ 146 h 211"/>
                <a:gd name="T2" fmla="*/ 65 w 211"/>
                <a:gd name="T3" fmla="*/ 22 h 211"/>
                <a:gd name="T4" fmla="*/ 189 w 211"/>
                <a:gd name="T5" fmla="*/ 64 h 211"/>
                <a:gd name="T6" fmla="*/ 146 w 211"/>
                <a:gd name="T7" fmla="*/ 189 h 211"/>
                <a:gd name="T8" fmla="*/ 22 w 211"/>
                <a:gd name="T9" fmla="*/ 146 h 211"/>
              </a:gdLst>
              <a:ahLst/>
              <a:cxnLst>
                <a:cxn ang="0">
                  <a:pos x="T0" y="T1"/>
                </a:cxn>
                <a:cxn ang="0">
                  <a:pos x="T2" y="T3"/>
                </a:cxn>
                <a:cxn ang="0">
                  <a:pos x="T4" y="T5"/>
                </a:cxn>
                <a:cxn ang="0">
                  <a:pos x="T6" y="T7"/>
                </a:cxn>
                <a:cxn ang="0">
                  <a:pos x="T8" y="T9"/>
                </a:cxn>
              </a:cxnLst>
              <a:rect l="0" t="0" r="r" b="b"/>
              <a:pathLst>
                <a:path w="211" h="211">
                  <a:moveTo>
                    <a:pt x="22" y="146"/>
                  </a:moveTo>
                  <a:cubicBezTo>
                    <a:pt x="0" y="100"/>
                    <a:pt x="19" y="45"/>
                    <a:pt x="65" y="22"/>
                  </a:cubicBezTo>
                  <a:cubicBezTo>
                    <a:pt x="111" y="0"/>
                    <a:pt x="166" y="19"/>
                    <a:pt x="189" y="64"/>
                  </a:cubicBezTo>
                  <a:cubicBezTo>
                    <a:pt x="211" y="110"/>
                    <a:pt x="192" y="166"/>
                    <a:pt x="146" y="189"/>
                  </a:cubicBezTo>
                  <a:cubicBezTo>
                    <a:pt x="101" y="211"/>
                    <a:pt x="45" y="192"/>
                    <a:pt x="22" y="146"/>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3" name="Freeform 17"/>
            <p:cNvSpPr>
              <a:spLocks/>
            </p:cNvSpPr>
            <p:nvPr userDrawn="1"/>
          </p:nvSpPr>
          <p:spPr bwMode="auto">
            <a:xfrm>
              <a:off x="703699" y="4522883"/>
              <a:ext cx="594250" cy="594250"/>
            </a:xfrm>
            <a:custGeom>
              <a:avLst/>
              <a:gdLst>
                <a:gd name="T0" fmla="*/ 19 w 238"/>
                <a:gd name="T1" fmla="*/ 85 h 238"/>
                <a:gd name="T2" fmla="*/ 153 w 238"/>
                <a:gd name="T3" fmla="*/ 19 h 238"/>
                <a:gd name="T4" fmla="*/ 219 w 238"/>
                <a:gd name="T5" fmla="*/ 153 h 238"/>
                <a:gd name="T6" fmla="*/ 85 w 238"/>
                <a:gd name="T7" fmla="*/ 219 h 238"/>
                <a:gd name="T8" fmla="*/ 19 w 238"/>
                <a:gd name="T9" fmla="*/ 85 h 238"/>
              </a:gdLst>
              <a:ahLst/>
              <a:cxnLst>
                <a:cxn ang="0">
                  <a:pos x="T0" y="T1"/>
                </a:cxn>
                <a:cxn ang="0">
                  <a:pos x="T2" y="T3"/>
                </a:cxn>
                <a:cxn ang="0">
                  <a:pos x="T4" y="T5"/>
                </a:cxn>
                <a:cxn ang="0">
                  <a:pos x="T6" y="T7"/>
                </a:cxn>
                <a:cxn ang="0">
                  <a:pos x="T8" y="T9"/>
                </a:cxn>
              </a:cxnLst>
              <a:rect l="0" t="0" r="r" b="b"/>
              <a:pathLst>
                <a:path w="238" h="238">
                  <a:moveTo>
                    <a:pt x="19" y="85"/>
                  </a:moveTo>
                  <a:cubicBezTo>
                    <a:pt x="38" y="30"/>
                    <a:pt x="98" y="0"/>
                    <a:pt x="153" y="19"/>
                  </a:cubicBezTo>
                  <a:cubicBezTo>
                    <a:pt x="208" y="38"/>
                    <a:pt x="238" y="98"/>
                    <a:pt x="219" y="153"/>
                  </a:cubicBezTo>
                  <a:cubicBezTo>
                    <a:pt x="200" y="208"/>
                    <a:pt x="140" y="238"/>
                    <a:pt x="85" y="219"/>
                  </a:cubicBezTo>
                  <a:cubicBezTo>
                    <a:pt x="30" y="200"/>
                    <a:pt x="0" y="140"/>
                    <a:pt x="19" y="8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4" name="Oval 13"/>
            <p:cNvSpPr>
              <a:spLocks noChangeArrowheads="1"/>
            </p:cNvSpPr>
            <p:nvPr userDrawn="1"/>
          </p:nvSpPr>
          <p:spPr bwMode="auto">
            <a:xfrm>
              <a:off x="189521" y="5775316"/>
              <a:ext cx="597193" cy="594575"/>
            </a:xfrm>
            <a:prstGeom prst="ellipse">
              <a:avLst/>
            </a:pr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grpSp>
    </p:spTree>
    <p:extLst>
      <p:ext uri="{BB962C8B-B14F-4D97-AF65-F5344CB8AC3E}">
        <p14:creationId xmlns:p14="http://schemas.microsoft.com/office/powerpoint/2010/main" val="3912407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758250" y="614034"/>
            <a:ext cx="7593750" cy="1076655"/>
          </a:xfrm>
        </p:spPr>
        <p:txBody>
          <a:bodyPr/>
          <a:lstStyle>
            <a:lvl1pPr>
              <a:defRPr>
                <a:solidFill>
                  <a:srgbClr val="162559"/>
                </a:solidFill>
              </a:defRPr>
            </a:lvl1pPr>
          </a:lstStyle>
          <a:p>
            <a:r>
              <a:rPr lang="de-DE" dirty="0" smtClean="0"/>
              <a:t>Titelmasterformat durch Klicken bearbeiten</a:t>
            </a:r>
            <a:endParaRPr lang="en-US" dirty="0"/>
          </a:p>
        </p:txBody>
      </p:sp>
      <p:sp>
        <p:nvSpPr>
          <p:cNvPr id="3" name="Content Placeholder 2"/>
          <p:cNvSpPr>
            <a:spLocks noGrp="1"/>
          </p:cNvSpPr>
          <p:nvPr>
            <p:ph idx="1"/>
          </p:nvPr>
        </p:nvSpPr>
        <p:spPr>
          <a:xfrm>
            <a:off x="758250" y="1825625"/>
            <a:ext cx="7593750" cy="4351338"/>
          </a:xfrm>
        </p:spPr>
        <p:txBody>
          <a:bodyPr/>
          <a:lstStyle>
            <a:lvl1pPr>
              <a:defRPr>
                <a:solidFill>
                  <a:srgbClr val="162559"/>
                </a:solidFill>
              </a:defRPr>
            </a:lvl1pPr>
            <a:lvl2pPr>
              <a:buClr>
                <a:srgbClr val="F1940C"/>
              </a:buClr>
              <a:defRPr>
                <a:solidFill>
                  <a:srgbClr val="162559"/>
                </a:solidFill>
              </a:defRPr>
            </a:lvl2pPr>
            <a:lvl3pPr>
              <a:defRPr>
                <a:solidFill>
                  <a:srgbClr val="162559"/>
                </a:solidFill>
              </a:defRPr>
            </a:lvl3pPr>
            <a:lvl4pPr>
              <a:buClr>
                <a:srgbClr val="F1940C"/>
              </a:buClr>
              <a:defRPr>
                <a:solidFill>
                  <a:srgbClr val="162559"/>
                </a:solidFill>
              </a:defRPr>
            </a:lvl4pPr>
            <a:lvl5pPr>
              <a:defRPr>
                <a:solidFill>
                  <a:srgbClr val="162559"/>
                </a:solidFill>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4" name="Date Placeholder 3"/>
          <p:cNvSpPr>
            <a:spLocks noGrp="1"/>
          </p:cNvSpPr>
          <p:nvPr>
            <p:ph type="dt" sz="half" idx="10"/>
          </p:nvPr>
        </p:nvSpPr>
        <p:spPr/>
        <p:txBody>
          <a:bodyPr/>
          <a:lstStyle/>
          <a:p>
            <a:fld id="{0469C867-AA10-42FE-9900-474239875666}" type="datetimeFigureOut">
              <a:rPr lang="de-DE" smtClean="0"/>
              <a:t>17/04/18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A372C8-FA9B-496A-8105-5356EB5E347F}" type="slidenum">
              <a:rPr lang="de-DE" smtClean="0"/>
              <a:t>‹#›</a:t>
            </a:fld>
            <a:endParaRPr lang="de-DE"/>
          </a:p>
        </p:txBody>
      </p:sp>
      <p:pic>
        <p:nvPicPr>
          <p:cNvPr id="7" name="Picture 2" descr="N:\Horizon_Projekte\MOVE_VB_UT_5040_Karl_UL\Proposal\4_Logo\Mov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44800" y="52013"/>
            <a:ext cx="2599200" cy="1093144"/>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pieren 7"/>
          <p:cNvGrpSpPr/>
          <p:nvPr userDrawn="1"/>
        </p:nvGrpSpPr>
        <p:grpSpPr>
          <a:xfrm>
            <a:off x="-1174434" y="3707999"/>
            <a:ext cx="2223127" cy="2979959"/>
            <a:chOff x="-1959104" y="1323973"/>
            <a:chExt cx="3764385" cy="5045918"/>
          </a:xfrm>
        </p:grpSpPr>
        <p:sp>
          <p:nvSpPr>
            <p:cNvPr id="9" name="Bogen 3"/>
            <p:cNvSpPr/>
            <p:nvPr userDrawn="1"/>
          </p:nvSpPr>
          <p:spPr>
            <a:xfrm rot="2437978">
              <a:off x="-1959104" y="1884062"/>
              <a:ext cx="3764385" cy="4107686"/>
            </a:xfrm>
            <a:custGeom>
              <a:avLst/>
              <a:gdLst>
                <a:gd name="connsiteX0" fmla="*/ 4808854 w 9617709"/>
                <a:gd name="connsiteY0" fmla="*/ 0 h 10400755"/>
                <a:gd name="connsiteX1" fmla="*/ 9617709 w 9617709"/>
                <a:gd name="connsiteY1" fmla="*/ 5200378 h 10400755"/>
                <a:gd name="connsiteX2" fmla="*/ 4808855 w 9617709"/>
                <a:gd name="connsiteY2" fmla="*/ 5200378 h 10400755"/>
                <a:gd name="connsiteX3" fmla="*/ 4808854 w 9617709"/>
                <a:gd name="connsiteY3" fmla="*/ 0 h 10400755"/>
                <a:gd name="connsiteX0" fmla="*/ 4808854 w 9617709"/>
                <a:gd name="connsiteY0" fmla="*/ 0 h 10400755"/>
                <a:gd name="connsiteX1" fmla="*/ 9617709 w 9617709"/>
                <a:gd name="connsiteY1" fmla="*/ 5200378 h 10400755"/>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8855 w 4808855"/>
                <a:gd name="connsiteY1" fmla="*/ 5292626 h 5292626"/>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3088 w 4808855"/>
                <a:gd name="connsiteY1" fmla="*/ 5143952 h 5292626"/>
                <a:gd name="connsiteX0" fmla="*/ 0 w 4817239"/>
                <a:gd name="connsiteY0" fmla="*/ 92248 h 5292626"/>
                <a:gd name="connsiteX1" fmla="*/ 4808855 w 4817239"/>
                <a:gd name="connsiteY1" fmla="*/ 5292626 h 5292626"/>
                <a:gd name="connsiteX2" fmla="*/ 1 w 4817239"/>
                <a:gd name="connsiteY2" fmla="*/ 5292626 h 5292626"/>
                <a:gd name="connsiteX3" fmla="*/ 0 w 4817239"/>
                <a:gd name="connsiteY3" fmla="*/ 92248 h 5292626"/>
                <a:gd name="connsiteX0" fmla="*/ 301539 w 4817239"/>
                <a:gd name="connsiteY0" fmla="*/ 0 h 5292626"/>
                <a:gd name="connsiteX1" fmla="*/ 4817239 w 4817239"/>
                <a:gd name="connsiteY1" fmla="*/ 5131198 h 5292626"/>
                <a:gd name="connsiteX0" fmla="*/ 287387 w 4817238"/>
                <a:gd name="connsiteY0" fmla="*/ 12753 h 5292626"/>
                <a:gd name="connsiteX1" fmla="*/ 4808854 w 4817238"/>
                <a:gd name="connsiteY1" fmla="*/ 5292626 h 5292626"/>
                <a:gd name="connsiteX2" fmla="*/ 0 w 4817238"/>
                <a:gd name="connsiteY2" fmla="*/ 5292626 h 5292626"/>
                <a:gd name="connsiteX3" fmla="*/ 287387 w 4817238"/>
                <a:gd name="connsiteY3" fmla="*/ 12753 h 5292626"/>
                <a:gd name="connsiteX0" fmla="*/ 301538 w 4817238"/>
                <a:gd name="connsiteY0" fmla="*/ 0 h 5292626"/>
                <a:gd name="connsiteX1" fmla="*/ 4817238 w 4817238"/>
                <a:gd name="connsiteY1" fmla="*/ 5131198 h 5292626"/>
                <a:gd name="connsiteX0" fmla="*/ 287387 w 4808854"/>
                <a:gd name="connsiteY0" fmla="*/ 12753 h 5292626"/>
                <a:gd name="connsiteX1" fmla="*/ 4808854 w 4808854"/>
                <a:gd name="connsiteY1" fmla="*/ 5292626 h 5292626"/>
                <a:gd name="connsiteX2" fmla="*/ 0 w 4808854"/>
                <a:gd name="connsiteY2" fmla="*/ 5292626 h 5292626"/>
                <a:gd name="connsiteX3" fmla="*/ 287387 w 4808854"/>
                <a:gd name="connsiteY3" fmla="*/ 12753 h 5292626"/>
                <a:gd name="connsiteX0" fmla="*/ 301538 w 4808854"/>
                <a:gd name="connsiteY0" fmla="*/ 0 h 5292626"/>
                <a:gd name="connsiteX1" fmla="*/ 4771816 w 4808854"/>
                <a:gd name="connsiteY1" fmla="*/ 5195277 h 5292626"/>
              </a:gdLst>
              <a:ahLst/>
              <a:cxnLst>
                <a:cxn ang="0">
                  <a:pos x="connsiteX0" y="connsiteY0"/>
                </a:cxn>
                <a:cxn ang="0">
                  <a:pos x="connsiteX1" y="connsiteY1"/>
                </a:cxn>
              </a:cxnLst>
              <a:rect l="l" t="t" r="r" b="b"/>
              <a:pathLst>
                <a:path w="4808854" h="5292626" stroke="0" extrusionOk="0">
                  <a:moveTo>
                    <a:pt x="287387" y="12753"/>
                  </a:moveTo>
                  <a:cubicBezTo>
                    <a:pt x="2943244" y="12753"/>
                    <a:pt x="4808854" y="2420537"/>
                    <a:pt x="4808854" y="5292626"/>
                  </a:cubicBezTo>
                  <a:lnTo>
                    <a:pt x="0" y="5292626"/>
                  </a:lnTo>
                  <a:cubicBezTo>
                    <a:pt x="0" y="3559167"/>
                    <a:pt x="287387" y="1746212"/>
                    <a:pt x="287387" y="12753"/>
                  </a:cubicBezTo>
                  <a:close/>
                </a:path>
                <a:path w="4808854" h="5292626" fill="none">
                  <a:moveTo>
                    <a:pt x="301538" y="0"/>
                  </a:moveTo>
                  <a:cubicBezTo>
                    <a:pt x="2957395" y="0"/>
                    <a:pt x="4771816" y="2323188"/>
                    <a:pt x="4771816" y="5195277"/>
                  </a:cubicBezTo>
                </a:path>
              </a:pathLst>
            </a:custGeom>
            <a:ln w="28575">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de-DE" sz="1800"/>
            </a:p>
          </p:txBody>
        </p:sp>
        <p:sp>
          <p:nvSpPr>
            <p:cNvPr id="10" name="Freeform 16"/>
            <p:cNvSpPr>
              <a:spLocks/>
            </p:cNvSpPr>
            <p:nvPr userDrawn="1"/>
          </p:nvSpPr>
          <p:spPr bwMode="auto">
            <a:xfrm>
              <a:off x="57882" y="1323973"/>
              <a:ext cx="340853" cy="340853"/>
            </a:xfrm>
            <a:custGeom>
              <a:avLst/>
              <a:gdLst>
                <a:gd name="T0" fmla="*/ 128 w 184"/>
                <a:gd name="T1" fmla="*/ 165 h 185"/>
                <a:gd name="T2" fmla="*/ 19 w 184"/>
                <a:gd name="T3" fmla="*/ 128 h 185"/>
                <a:gd name="T4" fmla="*/ 56 w 184"/>
                <a:gd name="T5" fmla="*/ 20 h 185"/>
                <a:gd name="T6" fmla="*/ 165 w 184"/>
                <a:gd name="T7" fmla="*/ 57 h 185"/>
                <a:gd name="T8" fmla="*/ 128 w 184"/>
                <a:gd name="T9" fmla="*/ 165 h 185"/>
              </a:gdLst>
              <a:ahLst/>
              <a:cxnLst>
                <a:cxn ang="0">
                  <a:pos x="T0" y="T1"/>
                </a:cxn>
                <a:cxn ang="0">
                  <a:pos x="T2" y="T3"/>
                </a:cxn>
                <a:cxn ang="0">
                  <a:pos x="T4" y="T5"/>
                </a:cxn>
                <a:cxn ang="0">
                  <a:pos x="T6" y="T7"/>
                </a:cxn>
                <a:cxn ang="0">
                  <a:pos x="T8" y="T9"/>
                </a:cxn>
              </a:cxnLst>
              <a:rect l="0" t="0" r="r" b="b"/>
              <a:pathLst>
                <a:path w="184" h="185">
                  <a:moveTo>
                    <a:pt x="128" y="165"/>
                  </a:moveTo>
                  <a:cubicBezTo>
                    <a:pt x="88" y="185"/>
                    <a:pt x="39" y="168"/>
                    <a:pt x="19" y="128"/>
                  </a:cubicBezTo>
                  <a:cubicBezTo>
                    <a:pt x="0" y="88"/>
                    <a:pt x="16" y="39"/>
                    <a:pt x="56" y="20"/>
                  </a:cubicBezTo>
                  <a:cubicBezTo>
                    <a:pt x="96" y="0"/>
                    <a:pt x="145" y="17"/>
                    <a:pt x="165" y="57"/>
                  </a:cubicBezTo>
                  <a:cubicBezTo>
                    <a:pt x="184" y="97"/>
                    <a:pt x="168" y="145"/>
                    <a:pt x="128" y="16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1" name="Freeform 14"/>
            <p:cNvSpPr>
              <a:spLocks/>
            </p:cNvSpPr>
            <p:nvPr userDrawn="1"/>
          </p:nvSpPr>
          <p:spPr bwMode="auto">
            <a:xfrm>
              <a:off x="605261" y="2107369"/>
              <a:ext cx="376783" cy="374736"/>
            </a:xfrm>
            <a:custGeom>
              <a:avLst/>
              <a:gdLst>
                <a:gd name="T0" fmla="*/ 65 w 182"/>
                <a:gd name="T1" fmla="*/ 168 h 182"/>
                <a:gd name="T2" fmla="*/ 15 w 182"/>
                <a:gd name="T3" fmla="*/ 65 h 182"/>
                <a:gd name="T4" fmla="*/ 117 w 182"/>
                <a:gd name="T5" fmla="*/ 15 h 182"/>
                <a:gd name="T6" fmla="*/ 168 w 182"/>
                <a:gd name="T7" fmla="*/ 117 h 182"/>
                <a:gd name="T8" fmla="*/ 65 w 182"/>
                <a:gd name="T9" fmla="*/ 168 h 182"/>
              </a:gdLst>
              <a:ahLst/>
              <a:cxnLst>
                <a:cxn ang="0">
                  <a:pos x="T0" y="T1"/>
                </a:cxn>
                <a:cxn ang="0">
                  <a:pos x="T2" y="T3"/>
                </a:cxn>
                <a:cxn ang="0">
                  <a:pos x="T4" y="T5"/>
                </a:cxn>
                <a:cxn ang="0">
                  <a:pos x="T6" y="T7"/>
                </a:cxn>
                <a:cxn ang="0">
                  <a:pos x="T8" y="T9"/>
                </a:cxn>
              </a:cxnLst>
              <a:rect l="0" t="0" r="r" b="b"/>
              <a:pathLst>
                <a:path w="182" h="182">
                  <a:moveTo>
                    <a:pt x="65" y="168"/>
                  </a:moveTo>
                  <a:cubicBezTo>
                    <a:pt x="23" y="154"/>
                    <a:pt x="0" y="108"/>
                    <a:pt x="15" y="65"/>
                  </a:cubicBezTo>
                  <a:cubicBezTo>
                    <a:pt x="29" y="23"/>
                    <a:pt x="75" y="0"/>
                    <a:pt x="117" y="15"/>
                  </a:cubicBezTo>
                  <a:cubicBezTo>
                    <a:pt x="160" y="29"/>
                    <a:pt x="182" y="75"/>
                    <a:pt x="168" y="117"/>
                  </a:cubicBezTo>
                  <a:cubicBezTo>
                    <a:pt x="153" y="160"/>
                    <a:pt x="107" y="182"/>
                    <a:pt x="65" y="168"/>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2" name="Freeform 15"/>
            <p:cNvSpPr>
              <a:spLocks/>
            </p:cNvSpPr>
            <p:nvPr userDrawn="1"/>
          </p:nvSpPr>
          <p:spPr bwMode="auto">
            <a:xfrm>
              <a:off x="850642" y="3174514"/>
              <a:ext cx="549386" cy="546806"/>
            </a:xfrm>
            <a:custGeom>
              <a:avLst/>
              <a:gdLst>
                <a:gd name="T0" fmla="*/ 22 w 211"/>
                <a:gd name="T1" fmla="*/ 146 h 211"/>
                <a:gd name="T2" fmla="*/ 65 w 211"/>
                <a:gd name="T3" fmla="*/ 22 h 211"/>
                <a:gd name="T4" fmla="*/ 189 w 211"/>
                <a:gd name="T5" fmla="*/ 64 h 211"/>
                <a:gd name="T6" fmla="*/ 146 w 211"/>
                <a:gd name="T7" fmla="*/ 189 h 211"/>
                <a:gd name="T8" fmla="*/ 22 w 211"/>
                <a:gd name="T9" fmla="*/ 146 h 211"/>
              </a:gdLst>
              <a:ahLst/>
              <a:cxnLst>
                <a:cxn ang="0">
                  <a:pos x="T0" y="T1"/>
                </a:cxn>
                <a:cxn ang="0">
                  <a:pos x="T2" y="T3"/>
                </a:cxn>
                <a:cxn ang="0">
                  <a:pos x="T4" y="T5"/>
                </a:cxn>
                <a:cxn ang="0">
                  <a:pos x="T6" y="T7"/>
                </a:cxn>
                <a:cxn ang="0">
                  <a:pos x="T8" y="T9"/>
                </a:cxn>
              </a:cxnLst>
              <a:rect l="0" t="0" r="r" b="b"/>
              <a:pathLst>
                <a:path w="211" h="211">
                  <a:moveTo>
                    <a:pt x="22" y="146"/>
                  </a:moveTo>
                  <a:cubicBezTo>
                    <a:pt x="0" y="100"/>
                    <a:pt x="19" y="45"/>
                    <a:pt x="65" y="22"/>
                  </a:cubicBezTo>
                  <a:cubicBezTo>
                    <a:pt x="111" y="0"/>
                    <a:pt x="166" y="19"/>
                    <a:pt x="189" y="64"/>
                  </a:cubicBezTo>
                  <a:cubicBezTo>
                    <a:pt x="211" y="110"/>
                    <a:pt x="192" y="166"/>
                    <a:pt x="146" y="189"/>
                  </a:cubicBezTo>
                  <a:cubicBezTo>
                    <a:pt x="101" y="211"/>
                    <a:pt x="45" y="192"/>
                    <a:pt x="22" y="146"/>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3" name="Freeform 17"/>
            <p:cNvSpPr>
              <a:spLocks/>
            </p:cNvSpPr>
            <p:nvPr userDrawn="1"/>
          </p:nvSpPr>
          <p:spPr bwMode="auto">
            <a:xfrm>
              <a:off x="703699" y="4522883"/>
              <a:ext cx="594250" cy="594250"/>
            </a:xfrm>
            <a:custGeom>
              <a:avLst/>
              <a:gdLst>
                <a:gd name="T0" fmla="*/ 19 w 238"/>
                <a:gd name="T1" fmla="*/ 85 h 238"/>
                <a:gd name="T2" fmla="*/ 153 w 238"/>
                <a:gd name="T3" fmla="*/ 19 h 238"/>
                <a:gd name="T4" fmla="*/ 219 w 238"/>
                <a:gd name="T5" fmla="*/ 153 h 238"/>
                <a:gd name="T6" fmla="*/ 85 w 238"/>
                <a:gd name="T7" fmla="*/ 219 h 238"/>
                <a:gd name="T8" fmla="*/ 19 w 238"/>
                <a:gd name="T9" fmla="*/ 85 h 238"/>
              </a:gdLst>
              <a:ahLst/>
              <a:cxnLst>
                <a:cxn ang="0">
                  <a:pos x="T0" y="T1"/>
                </a:cxn>
                <a:cxn ang="0">
                  <a:pos x="T2" y="T3"/>
                </a:cxn>
                <a:cxn ang="0">
                  <a:pos x="T4" y="T5"/>
                </a:cxn>
                <a:cxn ang="0">
                  <a:pos x="T6" y="T7"/>
                </a:cxn>
                <a:cxn ang="0">
                  <a:pos x="T8" y="T9"/>
                </a:cxn>
              </a:cxnLst>
              <a:rect l="0" t="0" r="r" b="b"/>
              <a:pathLst>
                <a:path w="238" h="238">
                  <a:moveTo>
                    <a:pt x="19" y="85"/>
                  </a:moveTo>
                  <a:cubicBezTo>
                    <a:pt x="38" y="30"/>
                    <a:pt x="98" y="0"/>
                    <a:pt x="153" y="19"/>
                  </a:cubicBezTo>
                  <a:cubicBezTo>
                    <a:pt x="208" y="38"/>
                    <a:pt x="238" y="98"/>
                    <a:pt x="219" y="153"/>
                  </a:cubicBezTo>
                  <a:cubicBezTo>
                    <a:pt x="200" y="208"/>
                    <a:pt x="140" y="238"/>
                    <a:pt x="85" y="219"/>
                  </a:cubicBezTo>
                  <a:cubicBezTo>
                    <a:pt x="30" y="200"/>
                    <a:pt x="0" y="140"/>
                    <a:pt x="19" y="8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4" name="Oval 13"/>
            <p:cNvSpPr>
              <a:spLocks noChangeArrowheads="1"/>
            </p:cNvSpPr>
            <p:nvPr userDrawn="1"/>
          </p:nvSpPr>
          <p:spPr bwMode="auto">
            <a:xfrm>
              <a:off x="189521" y="5775316"/>
              <a:ext cx="597193" cy="594575"/>
            </a:xfrm>
            <a:prstGeom prst="ellipse">
              <a:avLst/>
            </a:pr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grpSp>
    </p:spTree>
    <p:extLst>
      <p:ext uri="{BB962C8B-B14F-4D97-AF65-F5344CB8AC3E}">
        <p14:creationId xmlns:p14="http://schemas.microsoft.com/office/powerpoint/2010/main" val="334190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09362" y="1145157"/>
            <a:ext cx="7701225" cy="3296946"/>
          </a:xfrm>
        </p:spPr>
        <p:txBody>
          <a:bodyPr anchor="b"/>
          <a:lstStyle>
            <a:lvl1pPr>
              <a:defRPr sz="6000">
                <a:solidFill>
                  <a:srgbClr val="162559"/>
                </a:solidFill>
              </a:defRPr>
            </a:lvl1pPr>
          </a:lstStyle>
          <a:p>
            <a:r>
              <a:rPr lang="de-DE" dirty="0" smtClean="0"/>
              <a:t>Titelmasterformat durch Klicken bearbeiten</a:t>
            </a:r>
            <a:endParaRPr lang="en-US" dirty="0"/>
          </a:p>
        </p:txBody>
      </p:sp>
      <p:sp>
        <p:nvSpPr>
          <p:cNvPr id="3" name="Text Placeholder 2"/>
          <p:cNvSpPr>
            <a:spLocks noGrp="1"/>
          </p:cNvSpPr>
          <p:nvPr>
            <p:ph type="body" idx="1"/>
          </p:nvPr>
        </p:nvSpPr>
        <p:spPr>
          <a:xfrm>
            <a:off x="809362" y="4564684"/>
            <a:ext cx="7701225" cy="1524967"/>
          </a:xfrm>
        </p:spPr>
        <p:txBody>
          <a:bodyPr/>
          <a:lstStyle>
            <a:lvl1pPr marL="0" indent="0">
              <a:buNone/>
              <a:defRPr sz="2400">
                <a:solidFill>
                  <a:srgbClr val="162559"/>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smtClean="0"/>
              <a:t>Textmasterformat bearbeiten</a:t>
            </a:r>
          </a:p>
        </p:txBody>
      </p:sp>
      <p:sp>
        <p:nvSpPr>
          <p:cNvPr id="4" name="Date Placeholder 3"/>
          <p:cNvSpPr>
            <a:spLocks noGrp="1"/>
          </p:cNvSpPr>
          <p:nvPr>
            <p:ph type="dt" sz="half" idx="10"/>
          </p:nvPr>
        </p:nvSpPr>
        <p:spPr/>
        <p:txBody>
          <a:bodyPr/>
          <a:lstStyle/>
          <a:p>
            <a:fld id="{0469C867-AA10-42FE-9900-474239875666}" type="datetimeFigureOut">
              <a:rPr lang="de-DE" smtClean="0"/>
              <a:t>17/04/18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A372C8-FA9B-496A-8105-5356EB5E347F}" type="slidenum">
              <a:rPr lang="de-DE" smtClean="0"/>
              <a:t>‹#›</a:t>
            </a:fld>
            <a:endParaRPr lang="de-DE"/>
          </a:p>
        </p:txBody>
      </p:sp>
      <p:pic>
        <p:nvPicPr>
          <p:cNvPr id="7" name="Picture 2" descr="N:\Horizon_Projekte\MOVE_VB_UT_5040_Karl_UL\Proposal\4_Logo\Mov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44800" y="52013"/>
            <a:ext cx="2599200" cy="1093144"/>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pieren 7"/>
          <p:cNvGrpSpPr/>
          <p:nvPr userDrawn="1"/>
        </p:nvGrpSpPr>
        <p:grpSpPr>
          <a:xfrm>
            <a:off x="-1174434" y="3707999"/>
            <a:ext cx="2223127" cy="2979959"/>
            <a:chOff x="-1959104" y="1323973"/>
            <a:chExt cx="3764385" cy="5045918"/>
          </a:xfrm>
        </p:grpSpPr>
        <p:sp>
          <p:nvSpPr>
            <p:cNvPr id="9" name="Bogen 3"/>
            <p:cNvSpPr/>
            <p:nvPr userDrawn="1"/>
          </p:nvSpPr>
          <p:spPr>
            <a:xfrm rot="2437978">
              <a:off x="-1959104" y="1884062"/>
              <a:ext cx="3764385" cy="4107686"/>
            </a:xfrm>
            <a:custGeom>
              <a:avLst/>
              <a:gdLst>
                <a:gd name="connsiteX0" fmla="*/ 4808854 w 9617709"/>
                <a:gd name="connsiteY0" fmla="*/ 0 h 10400755"/>
                <a:gd name="connsiteX1" fmla="*/ 9617709 w 9617709"/>
                <a:gd name="connsiteY1" fmla="*/ 5200378 h 10400755"/>
                <a:gd name="connsiteX2" fmla="*/ 4808855 w 9617709"/>
                <a:gd name="connsiteY2" fmla="*/ 5200378 h 10400755"/>
                <a:gd name="connsiteX3" fmla="*/ 4808854 w 9617709"/>
                <a:gd name="connsiteY3" fmla="*/ 0 h 10400755"/>
                <a:gd name="connsiteX0" fmla="*/ 4808854 w 9617709"/>
                <a:gd name="connsiteY0" fmla="*/ 0 h 10400755"/>
                <a:gd name="connsiteX1" fmla="*/ 9617709 w 9617709"/>
                <a:gd name="connsiteY1" fmla="*/ 5200378 h 10400755"/>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8855 w 4808855"/>
                <a:gd name="connsiteY1" fmla="*/ 5292626 h 5292626"/>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3088 w 4808855"/>
                <a:gd name="connsiteY1" fmla="*/ 5143952 h 5292626"/>
                <a:gd name="connsiteX0" fmla="*/ 0 w 4817239"/>
                <a:gd name="connsiteY0" fmla="*/ 92248 h 5292626"/>
                <a:gd name="connsiteX1" fmla="*/ 4808855 w 4817239"/>
                <a:gd name="connsiteY1" fmla="*/ 5292626 h 5292626"/>
                <a:gd name="connsiteX2" fmla="*/ 1 w 4817239"/>
                <a:gd name="connsiteY2" fmla="*/ 5292626 h 5292626"/>
                <a:gd name="connsiteX3" fmla="*/ 0 w 4817239"/>
                <a:gd name="connsiteY3" fmla="*/ 92248 h 5292626"/>
                <a:gd name="connsiteX0" fmla="*/ 301539 w 4817239"/>
                <a:gd name="connsiteY0" fmla="*/ 0 h 5292626"/>
                <a:gd name="connsiteX1" fmla="*/ 4817239 w 4817239"/>
                <a:gd name="connsiteY1" fmla="*/ 5131198 h 5292626"/>
                <a:gd name="connsiteX0" fmla="*/ 287387 w 4817238"/>
                <a:gd name="connsiteY0" fmla="*/ 12753 h 5292626"/>
                <a:gd name="connsiteX1" fmla="*/ 4808854 w 4817238"/>
                <a:gd name="connsiteY1" fmla="*/ 5292626 h 5292626"/>
                <a:gd name="connsiteX2" fmla="*/ 0 w 4817238"/>
                <a:gd name="connsiteY2" fmla="*/ 5292626 h 5292626"/>
                <a:gd name="connsiteX3" fmla="*/ 287387 w 4817238"/>
                <a:gd name="connsiteY3" fmla="*/ 12753 h 5292626"/>
                <a:gd name="connsiteX0" fmla="*/ 301538 w 4817238"/>
                <a:gd name="connsiteY0" fmla="*/ 0 h 5292626"/>
                <a:gd name="connsiteX1" fmla="*/ 4817238 w 4817238"/>
                <a:gd name="connsiteY1" fmla="*/ 5131198 h 5292626"/>
                <a:gd name="connsiteX0" fmla="*/ 287387 w 4808854"/>
                <a:gd name="connsiteY0" fmla="*/ 12753 h 5292626"/>
                <a:gd name="connsiteX1" fmla="*/ 4808854 w 4808854"/>
                <a:gd name="connsiteY1" fmla="*/ 5292626 h 5292626"/>
                <a:gd name="connsiteX2" fmla="*/ 0 w 4808854"/>
                <a:gd name="connsiteY2" fmla="*/ 5292626 h 5292626"/>
                <a:gd name="connsiteX3" fmla="*/ 287387 w 4808854"/>
                <a:gd name="connsiteY3" fmla="*/ 12753 h 5292626"/>
                <a:gd name="connsiteX0" fmla="*/ 301538 w 4808854"/>
                <a:gd name="connsiteY0" fmla="*/ 0 h 5292626"/>
                <a:gd name="connsiteX1" fmla="*/ 4771816 w 4808854"/>
                <a:gd name="connsiteY1" fmla="*/ 5195277 h 5292626"/>
              </a:gdLst>
              <a:ahLst/>
              <a:cxnLst>
                <a:cxn ang="0">
                  <a:pos x="connsiteX0" y="connsiteY0"/>
                </a:cxn>
                <a:cxn ang="0">
                  <a:pos x="connsiteX1" y="connsiteY1"/>
                </a:cxn>
              </a:cxnLst>
              <a:rect l="l" t="t" r="r" b="b"/>
              <a:pathLst>
                <a:path w="4808854" h="5292626" stroke="0" extrusionOk="0">
                  <a:moveTo>
                    <a:pt x="287387" y="12753"/>
                  </a:moveTo>
                  <a:cubicBezTo>
                    <a:pt x="2943244" y="12753"/>
                    <a:pt x="4808854" y="2420537"/>
                    <a:pt x="4808854" y="5292626"/>
                  </a:cubicBezTo>
                  <a:lnTo>
                    <a:pt x="0" y="5292626"/>
                  </a:lnTo>
                  <a:cubicBezTo>
                    <a:pt x="0" y="3559167"/>
                    <a:pt x="287387" y="1746212"/>
                    <a:pt x="287387" y="12753"/>
                  </a:cubicBezTo>
                  <a:close/>
                </a:path>
                <a:path w="4808854" h="5292626" fill="none">
                  <a:moveTo>
                    <a:pt x="301538" y="0"/>
                  </a:moveTo>
                  <a:cubicBezTo>
                    <a:pt x="2957395" y="0"/>
                    <a:pt x="4771816" y="2323188"/>
                    <a:pt x="4771816" y="5195277"/>
                  </a:cubicBezTo>
                </a:path>
              </a:pathLst>
            </a:custGeom>
            <a:ln w="28575">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de-DE" sz="1800"/>
            </a:p>
          </p:txBody>
        </p:sp>
        <p:sp>
          <p:nvSpPr>
            <p:cNvPr id="10" name="Freeform 16"/>
            <p:cNvSpPr>
              <a:spLocks/>
            </p:cNvSpPr>
            <p:nvPr userDrawn="1"/>
          </p:nvSpPr>
          <p:spPr bwMode="auto">
            <a:xfrm>
              <a:off x="57882" y="1323973"/>
              <a:ext cx="340853" cy="340853"/>
            </a:xfrm>
            <a:custGeom>
              <a:avLst/>
              <a:gdLst>
                <a:gd name="T0" fmla="*/ 128 w 184"/>
                <a:gd name="T1" fmla="*/ 165 h 185"/>
                <a:gd name="T2" fmla="*/ 19 w 184"/>
                <a:gd name="T3" fmla="*/ 128 h 185"/>
                <a:gd name="T4" fmla="*/ 56 w 184"/>
                <a:gd name="T5" fmla="*/ 20 h 185"/>
                <a:gd name="T6" fmla="*/ 165 w 184"/>
                <a:gd name="T7" fmla="*/ 57 h 185"/>
                <a:gd name="T8" fmla="*/ 128 w 184"/>
                <a:gd name="T9" fmla="*/ 165 h 185"/>
              </a:gdLst>
              <a:ahLst/>
              <a:cxnLst>
                <a:cxn ang="0">
                  <a:pos x="T0" y="T1"/>
                </a:cxn>
                <a:cxn ang="0">
                  <a:pos x="T2" y="T3"/>
                </a:cxn>
                <a:cxn ang="0">
                  <a:pos x="T4" y="T5"/>
                </a:cxn>
                <a:cxn ang="0">
                  <a:pos x="T6" y="T7"/>
                </a:cxn>
                <a:cxn ang="0">
                  <a:pos x="T8" y="T9"/>
                </a:cxn>
              </a:cxnLst>
              <a:rect l="0" t="0" r="r" b="b"/>
              <a:pathLst>
                <a:path w="184" h="185">
                  <a:moveTo>
                    <a:pt x="128" y="165"/>
                  </a:moveTo>
                  <a:cubicBezTo>
                    <a:pt x="88" y="185"/>
                    <a:pt x="39" y="168"/>
                    <a:pt x="19" y="128"/>
                  </a:cubicBezTo>
                  <a:cubicBezTo>
                    <a:pt x="0" y="88"/>
                    <a:pt x="16" y="39"/>
                    <a:pt x="56" y="20"/>
                  </a:cubicBezTo>
                  <a:cubicBezTo>
                    <a:pt x="96" y="0"/>
                    <a:pt x="145" y="17"/>
                    <a:pt x="165" y="57"/>
                  </a:cubicBezTo>
                  <a:cubicBezTo>
                    <a:pt x="184" y="97"/>
                    <a:pt x="168" y="145"/>
                    <a:pt x="128" y="16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1" name="Freeform 14"/>
            <p:cNvSpPr>
              <a:spLocks/>
            </p:cNvSpPr>
            <p:nvPr userDrawn="1"/>
          </p:nvSpPr>
          <p:spPr bwMode="auto">
            <a:xfrm>
              <a:off x="605261" y="2107369"/>
              <a:ext cx="376783" cy="374736"/>
            </a:xfrm>
            <a:custGeom>
              <a:avLst/>
              <a:gdLst>
                <a:gd name="T0" fmla="*/ 65 w 182"/>
                <a:gd name="T1" fmla="*/ 168 h 182"/>
                <a:gd name="T2" fmla="*/ 15 w 182"/>
                <a:gd name="T3" fmla="*/ 65 h 182"/>
                <a:gd name="T4" fmla="*/ 117 w 182"/>
                <a:gd name="T5" fmla="*/ 15 h 182"/>
                <a:gd name="T6" fmla="*/ 168 w 182"/>
                <a:gd name="T7" fmla="*/ 117 h 182"/>
                <a:gd name="T8" fmla="*/ 65 w 182"/>
                <a:gd name="T9" fmla="*/ 168 h 182"/>
              </a:gdLst>
              <a:ahLst/>
              <a:cxnLst>
                <a:cxn ang="0">
                  <a:pos x="T0" y="T1"/>
                </a:cxn>
                <a:cxn ang="0">
                  <a:pos x="T2" y="T3"/>
                </a:cxn>
                <a:cxn ang="0">
                  <a:pos x="T4" y="T5"/>
                </a:cxn>
                <a:cxn ang="0">
                  <a:pos x="T6" y="T7"/>
                </a:cxn>
                <a:cxn ang="0">
                  <a:pos x="T8" y="T9"/>
                </a:cxn>
              </a:cxnLst>
              <a:rect l="0" t="0" r="r" b="b"/>
              <a:pathLst>
                <a:path w="182" h="182">
                  <a:moveTo>
                    <a:pt x="65" y="168"/>
                  </a:moveTo>
                  <a:cubicBezTo>
                    <a:pt x="23" y="154"/>
                    <a:pt x="0" y="108"/>
                    <a:pt x="15" y="65"/>
                  </a:cubicBezTo>
                  <a:cubicBezTo>
                    <a:pt x="29" y="23"/>
                    <a:pt x="75" y="0"/>
                    <a:pt x="117" y="15"/>
                  </a:cubicBezTo>
                  <a:cubicBezTo>
                    <a:pt x="160" y="29"/>
                    <a:pt x="182" y="75"/>
                    <a:pt x="168" y="117"/>
                  </a:cubicBezTo>
                  <a:cubicBezTo>
                    <a:pt x="153" y="160"/>
                    <a:pt x="107" y="182"/>
                    <a:pt x="65" y="168"/>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2" name="Freeform 15"/>
            <p:cNvSpPr>
              <a:spLocks/>
            </p:cNvSpPr>
            <p:nvPr userDrawn="1"/>
          </p:nvSpPr>
          <p:spPr bwMode="auto">
            <a:xfrm>
              <a:off x="850642" y="3174514"/>
              <a:ext cx="549386" cy="546806"/>
            </a:xfrm>
            <a:custGeom>
              <a:avLst/>
              <a:gdLst>
                <a:gd name="T0" fmla="*/ 22 w 211"/>
                <a:gd name="T1" fmla="*/ 146 h 211"/>
                <a:gd name="T2" fmla="*/ 65 w 211"/>
                <a:gd name="T3" fmla="*/ 22 h 211"/>
                <a:gd name="T4" fmla="*/ 189 w 211"/>
                <a:gd name="T5" fmla="*/ 64 h 211"/>
                <a:gd name="T6" fmla="*/ 146 w 211"/>
                <a:gd name="T7" fmla="*/ 189 h 211"/>
                <a:gd name="T8" fmla="*/ 22 w 211"/>
                <a:gd name="T9" fmla="*/ 146 h 211"/>
              </a:gdLst>
              <a:ahLst/>
              <a:cxnLst>
                <a:cxn ang="0">
                  <a:pos x="T0" y="T1"/>
                </a:cxn>
                <a:cxn ang="0">
                  <a:pos x="T2" y="T3"/>
                </a:cxn>
                <a:cxn ang="0">
                  <a:pos x="T4" y="T5"/>
                </a:cxn>
                <a:cxn ang="0">
                  <a:pos x="T6" y="T7"/>
                </a:cxn>
                <a:cxn ang="0">
                  <a:pos x="T8" y="T9"/>
                </a:cxn>
              </a:cxnLst>
              <a:rect l="0" t="0" r="r" b="b"/>
              <a:pathLst>
                <a:path w="211" h="211">
                  <a:moveTo>
                    <a:pt x="22" y="146"/>
                  </a:moveTo>
                  <a:cubicBezTo>
                    <a:pt x="0" y="100"/>
                    <a:pt x="19" y="45"/>
                    <a:pt x="65" y="22"/>
                  </a:cubicBezTo>
                  <a:cubicBezTo>
                    <a:pt x="111" y="0"/>
                    <a:pt x="166" y="19"/>
                    <a:pt x="189" y="64"/>
                  </a:cubicBezTo>
                  <a:cubicBezTo>
                    <a:pt x="211" y="110"/>
                    <a:pt x="192" y="166"/>
                    <a:pt x="146" y="189"/>
                  </a:cubicBezTo>
                  <a:cubicBezTo>
                    <a:pt x="101" y="211"/>
                    <a:pt x="45" y="192"/>
                    <a:pt x="22" y="146"/>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3" name="Freeform 17"/>
            <p:cNvSpPr>
              <a:spLocks/>
            </p:cNvSpPr>
            <p:nvPr userDrawn="1"/>
          </p:nvSpPr>
          <p:spPr bwMode="auto">
            <a:xfrm>
              <a:off x="703699" y="4522883"/>
              <a:ext cx="594250" cy="594250"/>
            </a:xfrm>
            <a:custGeom>
              <a:avLst/>
              <a:gdLst>
                <a:gd name="T0" fmla="*/ 19 w 238"/>
                <a:gd name="T1" fmla="*/ 85 h 238"/>
                <a:gd name="T2" fmla="*/ 153 w 238"/>
                <a:gd name="T3" fmla="*/ 19 h 238"/>
                <a:gd name="T4" fmla="*/ 219 w 238"/>
                <a:gd name="T5" fmla="*/ 153 h 238"/>
                <a:gd name="T6" fmla="*/ 85 w 238"/>
                <a:gd name="T7" fmla="*/ 219 h 238"/>
                <a:gd name="T8" fmla="*/ 19 w 238"/>
                <a:gd name="T9" fmla="*/ 85 h 238"/>
              </a:gdLst>
              <a:ahLst/>
              <a:cxnLst>
                <a:cxn ang="0">
                  <a:pos x="T0" y="T1"/>
                </a:cxn>
                <a:cxn ang="0">
                  <a:pos x="T2" y="T3"/>
                </a:cxn>
                <a:cxn ang="0">
                  <a:pos x="T4" y="T5"/>
                </a:cxn>
                <a:cxn ang="0">
                  <a:pos x="T6" y="T7"/>
                </a:cxn>
                <a:cxn ang="0">
                  <a:pos x="T8" y="T9"/>
                </a:cxn>
              </a:cxnLst>
              <a:rect l="0" t="0" r="r" b="b"/>
              <a:pathLst>
                <a:path w="238" h="238">
                  <a:moveTo>
                    <a:pt x="19" y="85"/>
                  </a:moveTo>
                  <a:cubicBezTo>
                    <a:pt x="38" y="30"/>
                    <a:pt x="98" y="0"/>
                    <a:pt x="153" y="19"/>
                  </a:cubicBezTo>
                  <a:cubicBezTo>
                    <a:pt x="208" y="38"/>
                    <a:pt x="238" y="98"/>
                    <a:pt x="219" y="153"/>
                  </a:cubicBezTo>
                  <a:cubicBezTo>
                    <a:pt x="200" y="208"/>
                    <a:pt x="140" y="238"/>
                    <a:pt x="85" y="219"/>
                  </a:cubicBezTo>
                  <a:cubicBezTo>
                    <a:pt x="30" y="200"/>
                    <a:pt x="0" y="140"/>
                    <a:pt x="19" y="8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4" name="Oval 13"/>
            <p:cNvSpPr>
              <a:spLocks noChangeArrowheads="1"/>
            </p:cNvSpPr>
            <p:nvPr userDrawn="1"/>
          </p:nvSpPr>
          <p:spPr bwMode="auto">
            <a:xfrm>
              <a:off x="189521" y="5775316"/>
              <a:ext cx="597193" cy="594575"/>
            </a:xfrm>
            <a:prstGeom prst="ellipse">
              <a:avLst/>
            </a:pr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grpSp>
    </p:spTree>
    <p:extLst>
      <p:ext uri="{BB962C8B-B14F-4D97-AF65-F5344CB8AC3E}">
        <p14:creationId xmlns:p14="http://schemas.microsoft.com/office/powerpoint/2010/main" val="1727146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628650" y="655200"/>
            <a:ext cx="7550550" cy="1035489"/>
          </a:xfrm>
        </p:spPr>
        <p:txBody>
          <a:bodyPr/>
          <a:lstStyle>
            <a:lvl1pPr>
              <a:defRPr>
                <a:solidFill>
                  <a:srgbClr val="162559"/>
                </a:solidFill>
              </a:defRPr>
            </a:lvl1pPr>
          </a:lstStyle>
          <a:p>
            <a:r>
              <a:rPr lang="de-DE" dirty="0" smtClean="0"/>
              <a:t>Titelmasterformat durch Klicken bearbeiten</a:t>
            </a:r>
            <a:endParaRPr lang="en-US" dirty="0"/>
          </a:p>
        </p:txBody>
      </p:sp>
      <p:sp>
        <p:nvSpPr>
          <p:cNvPr id="3" name="Content Placeholder 2"/>
          <p:cNvSpPr>
            <a:spLocks noGrp="1"/>
          </p:cNvSpPr>
          <p:nvPr>
            <p:ph sz="half" idx="1"/>
          </p:nvPr>
        </p:nvSpPr>
        <p:spPr>
          <a:xfrm>
            <a:off x="628650" y="1825625"/>
            <a:ext cx="3672450" cy="4351338"/>
          </a:xfrm>
        </p:spPr>
        <p:txBody>
          <a:bodyPr/>
          <a:lstStyle>
            <a:lvl1pPr>
              <a:defRPr>
                <a:solidFill>
                  <a:srgbClr val="162559"/>
                </a:solidFill>
              </a:defRPr>
            </a:lvl1pPr>
            <a:lvl2pPr>
              <a:buClr>
                <a:srgbClr val="F1940C"/>
              </a:buClr>
              <a:defRPr>
                <a:solidFill>
                  <a:srgbClr val="162559"/>
                </a:solidFill>
              </a:defRPr>
            </a:lvl2pPr>
            <a:lvl3pPr>
              <a:defRPr>
                <a:solidFill>
                  <a:srgbClr val="162559"/>
                </a:solidFill>
              </a:defRPr>
            </a:lvl3pPr>
            <a:lvl4pPr>
              <a:buClr>
                <a:srgbClr val="F1940C"/>
              </a:buClr>
              <a:defRPr>
                <a:solidFill>
                  <a:srgbClr val="162559"/>
                </a:solidFill>
              </a:defRPr>
            </a:lvl4pPr>
            <a:lvl5pPr>
              <a:defRPr>
                <a:solidFill>
                  <a:srgbClr val="162559"/>
                </a:solidFill>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4" name="Content Placeholder 3"/>
          <p:cNvSpPr>
            <a:spLocks noGrp="1"/>
          </p:cNvSpPr>
          <p:nvPr>
            <p:ph sz="half" idx="2"/>
          </p:nvPr>
        </p:nvSpPr>
        <p:spPr>
          <a:xfrm>
            <a:off x="4506750" y="1825625"/>
            <a:ext cx="3672450" cy="4351338"/>
          </a:xfrm>
        </p:spPr>
        <p:txBody>
          <a:bodyPr/>
          <a:lstStyle>
            <a:lvl1pPr>
              <a:defRPr>
                <a:solidFill>
                  <a:srgbClr val="162559"/>
                </a:solidFill>
              </a:defRPr>
            </a:lvl1pPr>
            <a:lvl2pPr>
              <a:buClr>
                <a:srgbClr val="F1940C"/>
              </a:buClr>
              <a:defRPr>
                <a:solidFill>
                  <a:srgbClr val="162559"/>
                </a:solidFill>
              </a:defRPr>
            </a:lvl2pPr>
            <a:lvl3pPr>
              <a:defRPr>
                <a:solidFill>
                  <a:srgbClr val="162559"/>
                </a:solidFill>
              </a:defRPr>
            </a:lvl3pPr>
            <a:lvl4pPr>
              <a:buClr>
                <a:srgbClr val="F1940C"/>
              </a:buClr>
              <a:defRPr>
                <a:solidFill>
                  <a:srgbClr val="162559"/>
                </a:solidFill>
              </a:defRPr>
            </a:lvl4pPr>
            <a:lvl5pPr>
              <a:defRPr>
                <a:solidFill>
                  <a:srgbClr val="162559"/>
                </a:solidFill>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5" name="Date Placeholder 4"/>
          <p:cNvSpPr>
            <a:spLocks noGrp="1"/>
          </p:cNvSpPr>
          <p:nvPr>
            <p:ph type="dt" sz="half" idx="10"/>
          </p:nvPr>
        </p:nvSpPr>
        <p:spPr/>
        <p:txBody>
          <a:bodyPr/>
          <a:lstStyle/>
          <a:p>
            <a:fld id="{0469C867-AA10-42FE-9900-474239875666}" type="datetimeFigureOut">
              <a:rPr lang="de-DE" smtClean="0"/>
              <a:t>17/04/18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4A372C8-FA9B-496A-8105-5356EB5E347F}" type="slidenum">
              <a:rPr lang="de-DE" smtClean="0"/>
              <a:t>‹#›</a:t>
            </a:fld>
            <a:endParaRPr lang="de-DE"/>
          </a:p>
        </p:txBody>
      </p:sp>
      <p:pic>
        <p:nvPicPr>
          <p:cNvPr id="8" name="Picture 2" descr="N:\Horizon_Projekte\MOVE_VB_UT_5040_Karl_UL\Proposal\4_Logo\Mov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44800" y="52013"/>
            <a:ext cx="2599200" cy="1093144"/>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uppieren 8"/>
          <p:cNvGrpSpPr/>
          <p:nvPr userDrawn="1"/>
        </p:nvGrpSpPr>
        <p:grpSpPr>
          <a:xfrm>
            <a:off x="-1174434" y="3707999"/>
            <a:ext cx="2223127" cy="2979959"/>
            <a:chOff x="-1959104" y="1323973"/>
            <a:chExt cx="3764385" cy="5045918"/>
          </a:xfrm>
        </p:grpSpPr>
        <p:sp>
          <p:nvSpPr>
            <p:cNvPr id="10" name="Bogen 3"/>
            <p:cNvSpPr/>
            <p:nvPr userDrawn="1"/>
          </p:nvSpPr>
          <p:spPr>
            <a:xfrm rot="2437978">
              <a:off x="-1959104" y="1884062"/>
              <a:ext cx="3764385" cy="4107686"/>
            </a:xfrm>
            <a:custGeom>
              <a:avLst/>
              <a:gdLst>
                <a:gd name="connsiteX0" fmla="*/ 4808854 w 9617709"/>
                <a:gd name="connsiteY0" fmla="*/ 0 h 10400755"/>
                <a:gd name="connsiteX1" fmla="*/ 9617709 w 9617709"/>
                <a:gd name="connsiteY1" fmla="*/ 5200378 h 10400755"/>
                <a:gd name="connsiteX2" fmla="*/ 4808855 w 9617709"/>
                <a:gd name="connsiteY2" fmla="*/ 5200378 h 10400755"/>
                <a:gd name="connsiteX3" fmla="*/ 4808854 w 9617709"/>
                <a:gd name="connsiteY3" fmla="*/ 0 h 10400755"/>
                <a:gd name="connsiteX0" fmla="*/ 4808854 w 9617709"/>
                <a:gd name="connsiteY0" fmla="*/ 0 h 10400755"/>
                <a:gd name="connsiteX1" fmla="*/ 9617709 w 9617709"/>
                <a:gd name="connsiteY1" fmla="*/ 5200378 h 10400755"/>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8855 w 4808855"/>
                <a:gd name="connsiteY1" fmla="*/ 5292626 h 5292626"/>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3088 w 4808855"/>
                <a:gd name="connsiteY1" fmla="*/ 5143952 h 5292626"/>
                <a:gd name="connsiteX0" fmla="*/ 0 w 4817239"/>
                <a:gd name="connsiteY0" fmla="*/ 92248 h 5292626"/>
                <a:gd name="connsiteX1" fmla="*/ 4808855 w 4817239"/>
                <a:gd name="connsiteY1" fmla="*/ 5292626 h 5292626"/>
                <a:gd name="connsiteX2" fmla="*/ 1 w 4817239"/>
                <a:gd name="connsiteY2" fmla="*/ 5292626 h 5292626"/>
                <a:gd name="connsiteX3" fmla="*/ 0 w 4817239"/>
                <a:gd name="connsiteY3" fmla="*/ 92248 h 5292626"/>
                <a:gd name="connsiteX0" fmla="*/ 301539 w 4817239"/>
                <a:gd name="connsiteY0" fmla="*/ 0 h 5292626"/>
                <a:gd name="connsiteX1" fmla="*/ 4817239 w 4817239"/>
                <a:gd name="connsiteY1" fmla="*/ 5131198 h 5292626"/>
                <a:gd name="connsiteX0" fmla="*/ 287387 w 4817238"/>
                <a:gd name="connsiteY0" fmla="*/ 12753 h 5292626"/>
                <a:gd name="connsiteX1" fmla="*/ 4808854 w 4817238"/>
                <a:gd name="connsiteY1" fmla="*/ 5292626 h 5292626"/>
                <a:gd name="connsiteX2" fmla="*/ 0 w 4817238"/>
                <a:gd name="connsiteY2" fmla="*/ 5292626 h 5292626"/>
                <a:gd name="connsiteX3" fmla="*/ 287387 w 4817238"/>
                <a:gd name="connsiteY3" fmla="*/ 12753 h 5292626"/>
                <a:gd name="connsiteX0" fmla="*/ 301538 w 4817238"/>
                <a:gd name="connsiteY0" fmla="*/ 0 h 5292626"/>
                <a:gd name="connsiteX1" fmla="*/ 4817238 w 4817238"/>
                <a:gd name="connsiteY1" fmla="*/ 5131198 h 5292626"/>
                <a:gd name="connsiteX0" fmla="*/ 287387 w 4808854"/>
                <a:gd name="connsiteY0" fmla="*/ 12753 h 5292626"/>
                <a:gd name="connsiteX1" fmla="*/ 4808854 w 4808854"/>
                <a:gd name="connsiteY1" fmla="*/ 5292626 h 5292626"/>
                <a:gd name="connsiteX2" fmla="*/ 0 w 4808854"/>
                <a:gd name="connsiteY2" fmla="*/ 5292626 h 5292626"/>
                <a:gd name="connsiteX3" fmla="*/ 287387 w 4808854"/>
                <a:gd name="connsiteY3" fmla="*/ 12753 h 5292626"/>
                <a:gd name="connsiteX0" fmla="*/ 301538 w 4808854"/>
                <a:gd name="connsiteY0" fmla="*/ 0 h 5292626"/>
                <a:gd name="connsiteX1" fmla="*/ 4771816 w 4808854"/>
                <a:gd name="connsiteY1" fmla="*/ 5195277 h 5292626"/>
              </a:gdLst>
              <a:ahLst/>
              <a:cxnLst>
                <a:cxn ang="0">
                  <a:pos x="connsiteX0" y="connsiteY0"/>
                </a:cxn>
                <a:cxn ang="0">
                  <a:pos x="connsiteX1" y="connsiteY1"/>
                </a:cxn>
              </a:cxnLst>
              <a:rect l="l" t="t" r="r" b="b"/>
              <a:pathLst>
                <a:path w="4808854" h="5292626" stroke="0" extrusionOk="0">
                  <a:moveTo>
                    <a:pt x="287387" y="12753"/>
                  </a:moveTo>
                  <a:cubicBezTo>
                    <a:pt x="2943244" y="12753"/>
                    <a:pt x="4808854" y="2420537"/>
                    <a:pt x="4808854" y="5292626"/>
                  </a:cubicBezTo>
                  <a:lnTo>
                    <a:pt x="0" y="5292626"/>
                  </a:lnTo>
                  <a:cubicBezTo>
                    <a:pt x="0" y="3559167"/>
                    <a:pt x="287387" y="1746212"/>
                    <a:pt x="287387" y="12753"/>
                  </a:cubicBezTo>
                  <a:close/>
                </a:path>
                <a:path w="4808854" h="5292626" fill="none">
                  <a:moveTo>
                    <a:pt x="301538" y="0"/>
                  </a:moveTo>
                  <a:cubicBezTo>
                    <a:pt x="2957395" y="0"/>
                    <a:pt x="4771816" y="2323188"/>
                    <a:pt x="4771816" y="5195277"/>
                  </a:cubicBezTo>
                </a:path>
              </a:pathLst>
            </a:custGeom>
            <a:ln w="28575">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de-DE" sz="1800"/>
            </a:p>
          </p:txBody>
        </p:sp>
        <p:sp>
          <p:nvSpPr>
            <p:cNvPr id="11" name="Freeform 16"/>
            <p:cNvSpPr>
              <a:spLocks/>
            </p:cNvSpPr>
            <p:nvPr userDrawn="1"/>
          </p:nvSpPr>
          <p:spPr bwMode="auto">
            <a:xfrm>
              <a:off x="57882" y="1323973"/>
              <a:ext cx="340853" cy="340853"/>
            </a:xfrm>
            <a:custGeom>
              <a:avLst/>
              <a:gdLst>
                <a:gd name="T0" fmla="*/ 128 w 184"/>
                <a:gd name="T1" fmla="*/ 165 h 185"/>
                <a:gd name="T2" fmla="*/ 19 w 184"/>
                <a:gd name="T3" fmla="*/ 128 h 185"/>
                <a:gd name="T4" fmla="*/ 56 w 184"/>
                <a:gd name="T5" fmla="*/ 20 h 185"/>
                <a:gd name="T6" fmla="*/ 165 w 184"/>
                <a:gd name="T7" fmla="*/ 57 h 185"/>
                <a:gd name="T8" fmla="*/ 128 w 184"/>
                <a:gd name="T9" fmla="*/ 165 h 185"/>
              </a:gdLst>
              <a:ahLst/>
              <a:cxnLst>
                <a:cxn ang="0">
                  <a:pos x="T0" y="T1"/>
                </a:cxn>
                <a:cxn ang="0">
                  <a:pos x="T2" y="T3"/>
                </a:cxn>
                <a:cxn ang="0">
                  <a:pos x="T4" y="T5"/>
                </a:cxn>
                <a:cxn ang="0">
                  <a:pos x="T6" y="T7"/>
                </a:cxn>
                <a:cxn ang="0">
                  <a:pos x="T8" y="T9"/>
                </a:cxn>
              </a:cxnLst>
              <a:rect l="0" t="0" r="r" b="b"/>
              <a:pathLst>
                <a:path w="184" h="185">
                  <a:moveTo>
                    <a:pt x="128" y="165"/>
                  </a:moveTo>
                  <a:cubicBezTo>
                    <a:pt x="88" y="185"/>
                    <a:pt x="39" y="168"/>
                    <a:pt x="19" y="128"/>
                  </a:cubicBezTo>
                  <a:cubicBezTo>
                    <a:pt x="0" y="88"/>
                    <a:pt x="16" y="39"/>
                    <a:pt x="56" y="20"/>
                  </a:cubicBezTo>
                  <a:cubicBezTo>
                    <a:pt x="96" y="0"/>
                    <a:pt x="145" y="17"/>
                    <a:pt x="165" y="57"/>
                  </a:cubicBezTo>
                  <a:cubicBezTo>
                    <a:pt x="184" y="97"/>
                    <a:pt x="168" y="145"/>
                    <a:pt x="128" y="16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2" name="Freeform 14"/>
            <p:cNvSpPr>
              <a:spLocks/>
            </p:cNvSpPr>
            <p:nvPr userDrawn="1"/>
          </p:nvSpPr>
          <p:spPr bwMode="auto">
            <a:xfrm>
              <a:off x="605261" y="2107369"/>
              <a:ext cx="376783" cy="374736"/>
            </a:xfrm>
            <a:custGeom>
              <a:avLst/>
              <a:gdLst>
                <a:gd name="T0" fmla="*/ 65 w 182"/>
                <a:gd name="T1" fmla="*/ 168 h 182"/>
                <a:gd name="T2" fmla="*/ 15 w 182"/>
                <a:gd name="T3" fmla="*/ 65 h 182"/>
                <a:gd name="T4" fmla="*/ 117 w 182"/>
                <a:gd name="T5" fmla="*/ 15 h 182"/>
                <a:gd name="T6" fmla="*/ 168 w 182"/>
                <a:gd name="T7" fmla="*/ 117 h 182"/>
                <a:gd name="T8" fmla="*/ 65 w 182"/>
                <a:gd name="T9" fmla="*/ 168 h 182"/>
              </a:gdLst>
              <a:ahLst/>
              <a:cxnLst>
                <a:cxn ang="0">
                  <a:pos x="T0" y="T1"/>
                </a:cxn>
                <a:cxn ang="0">
                  <a:pos x="T2" y="T3"/>
                </a:cxn>
                <a:cxn ang="0">
                  <a:pos x="T4" y="T5"/>
                </a:cxn>
                <a:cxn ang="0">
                  <a:pos x="T6" y="T7"/>
                </a:cxn>
                <a:cxn ang="0">
                  <a:pos x="T8" y="T9"/>
                </a:cxn>
              </a:cxnLst>
              <a:rect l="0" t="0" r="r" b="b"/>
              <a:pathLst>
                <a:path w="182" h="182">
                  <a:moveTo>
                    <a:pt x="65" y="168"/>
                  </a:moveTo>
                  <a:cubicBezTo>
                    <a:pt x="23" y="154"/>
                    <a:pt x="0" y="108"/>
                    <a:pt x="15" y="65"/>
                  </a:cubicBezTo>
                  <a:cubicBezTo>
                    <a:pt x="29" y="23"/>
                    <a:pt x="75" y="0"/>
                    <a:pt x="117" y="15"/>
                  </a:cubicBezTo>
                  <a:cubicBezTo>
                    <a:pt x="160" y="29"/>
                    <a:pt x="182" y="75"/>
                    <a:pt x="168" y="117"/>
                  </a:cubicBezTo>
                  <a:cubicBezTo>
                    <a:pt x="153" y="160"/>
                    <a:pt x="107" y="182"/>
                    <a:pt x="65" y="168"/>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3" name="Freeform 15"/>
            <p:cNvSpPr>
              <a:spLocks/>
            </p:cNvSpPr>
            <p:nvPr userDrawn="1"/>
          </p:nvSpPr>
          <p:spPr bwMode="auto">
            <a:xfrm>
              <a:off x="850642" y="3174514"/>
              <a:ext cx="549386" cy="546806"/>
            </a:xfrm>
            <a:custGeom>
              <a:avLst/>
              <a:gdLst>
                <a:gd name="T0" fmla="*/ 22 w 211"/>
                <a:gd name="T1" fmla="*/ 146 h 211"/>
                <a:gd name="T2" fmla="*/ 65 w 211"/>
                <a:gd name="T3" fmla="*/ 22 h 211"/>
                <a:gd name="T4" fmla="*/ 189 w 211"/>
                <a:gd name="T5" fmla="*/ 64 h 211"/>
                <a:gd name="T6" fmla="*/ 146 w 211"/>
                <a:gd name="T7" fmla="*/ 189 h 211"/>
                <a:gd name="T8" fmla="*/ 22 w 211"/>
                <a:gd name="T9" fmla="*/ 146 h 211"/>
              </a:gdLst>
              <a:ahLst/>
              <a:cxnLst>
                <a:cxn ang="0">
                  <a:pos x="T0" y="T1"/>
                </a:cxn>
                <a:cxn ang="0">
                  <a:pos x="T2" y="T3"/>
                </a:cxn>
                <a:cxn ang="0">
                  <a:pos x="T4" y="T5"/>
                </a:cxn>
                <a:cxn ang="0">
                  <a:pos x="T6" y="T7"/>
                </a:cxn>
                <a:cxn ang="0">
                  <a:pos x="T8" y="T9"/>
                </a:cxn>
              </a:cxnLst>
              <a:rect l="0" t="0" r="r" b="b"/>
              <a:pathLst>
                <a:path w="211" h="211">
                  <a:moveTo>
                    <a:pt x="22" y="146"/>
                  </a:moveTo>
                  <a:cubicBezTo>
                    <a:pt x="0" y="100"/>
                    <a:pt x="19" y="45"/>
                    <a:pt x="65" y="22"/>
                  </a:cubicBezTo>
                  <a:cubicBezTo>
                    <a:pt x="111" y="0"/>
                    <a:pt x="166" y="19"/>
                    <a:pt x="189" y="64"/>
                  </a:cubicBezTo>
                  <a:cubicBezTo>
                    <a:pt x="211" y="110"/>
                    <a:pt x="192" y="166"/>
                    <a:pt x="146" y="189"/>
                  </a:cubicBezTo>
                  <a:cubicBezTo>
                    <a:pt x="101" y="211"/>
                    <a:pt x="45" y="192"/>
                    <a:pt x="22" y="146"/>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4" name="Freeform 17"/>
            <p:cNvSpPr>
              <a:spLocks/>
            </p:cNvSpPr>
            <p:nvPr userDrawn="1"/>
          </p:nvSpPr>
          <p:spPr bwMode="auto">
            <a:xfrm>
              <a:off x="703699" y="4522883"/>
              <a:ext cx="594250" cy="594250"/>
            </a:xfrm>
            <a:custGeom>
              <a:avLst/>
              <a:gdLst>
                <a:gd name="T0" fmla="*/ 19 w 238"/>
                <a:gd name="T1" fmla="*/ 85 h 238"/>
                <a:gd name="T2" fmla="*/ 153 w 238"/>
                <a:gd name="T3" fmla="*/ 19 h 238"/>
                <a:gd name="T4" fmla="*/ 219 w 238"/>
                <a:gd name="T5" fmla="*/ 153 h 238"/>
                <a:gd name="T6" fmla="*/ 85 w 238"/>
                <a:gd name="T7" fmla="*/ 219 h 238"/>
                <a:gd name="T8" fmla="*/ 19 w 238"/>
                <a:gd name="T9" fmla="*/ 85 h 238"/>
              </a:gdLst>
              <a:ahLst/>
              <a:cxnLst>
                <a:cxn ang="0">
                  <a:pos x="T0" y="T1"/>
                </a:cxn>
                <a:cxn ang="0">
                  <a:pos x="T2" y="T3"/>
                </a:cxn>
                <a:cxn ang="0">
                  <a:pos x="T4" y="T5"/>
                </a:cxn>
                <a:cxn ang="0">
                  <a:pos x="T6" y="T7"/>
                </a:cxn>
                <a:cxn ang="0">
                  <a:pos x="T8" y="T9"/>
                </a:cxn>
              </a:cxnLst>
              <a:rect l="0" t="0" r="r" b="b"/>
              <a:pathLst>
                <a:path w="238" h="238">
                  <a:moveTo>
                    <a:pt x="19" y="85"/>
                  </a:moveTo>
                  <a:cubicBezTo>
                    <a:pt x="38" y="30"/>
                    <a:pt x="98" y="0"/>
                    <a:pt x="153" y="19"/>
                  </a:cubicBezTo>
                  <a:cubicBezTo>
                    <a:pt x="208" y="38"/>
                    <a:pt x="238" y="98"/>
                    <a:pt x="219" y="153"/>
                  </a:cubicBezTo>
                  <a:cubicBezTo>
                    <a:pt x="200" y="208"/>
                    <a:pt x="140" y="238"/>
                    <a:pt x="85" y="219"/>
                  </a:cubicBezTo>
                  <a:cubicBezTo>
                    <a:pt x="30" y="200"/>
                    <a:pt x="0" y="140"/>
                    <a:pt x="19" y="8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5" name="Oval 13"/>
            <p:cNvSpPr>
              <a:spLocks noChangeArrowheads="1"/>
            </p:cNvSpPr>
            <p:nvPr userDrawn="1"/>
          </p:nvSpPr>
          <p:spPr bwMode="auto">
            <a:xfrm>
              <a:off x="189521" y="5775316"/>
              <a:ext cx="597193" cy="594575"/>
            </a:xfrm>
            <a:prstGeom prst="ellipse">
              <a:avLst/>
            </a:pr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grpSp>
    </p:spTree>
    <p:extLst>
      <p:ext uri="{BB962C8B-B14F-4D97-AF65-F5344CB8AC3E}">
        <p14:creationId xmlns:p14="http://schemas.microsoft.com/office/powerpoint/2010/main" val="2305864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717968" y="789995"/>
            <a:ext cx="7533233" cy="1122086"/>
          </a:xfrm>
        </p:spPr>
        <p:txBody>
          <a:bodyPr/>
          <a:lstStyle>
            <a:lvl1pPr>
              <a:defRPr>
                <a:solidFill>
                  <a:srgbClr val="162559"/>
                </a:solidFill>
              </a:defRPr>
            </a:lvl1pPr>
          </a:lstStyle>
          <a:p>
            <a:r>
              <a:rPr lang="de-DE" dirty="0" smtClean="0"/>
              <a:t>Titelmasterformat durch Klicken bearbeiten</a:t>
            </a:r>
            <a:endParaRPr lang="en-US" dirty="0"/>
          </a:p>
        </p:txBody>
      </p:sp>
      <p:sp>
        <p:nvSpPr>
          <p:cNvPr id="3" name="Text Placeholder 2"/>
          <p:cNvSpPr>
            <a:spLocks noGrp="1"/>
          </p:cNvSpPr>
          <p:nvPr>
            <p:ph type="body" idx="1"/>
          </p:nvPr>
        </p:nvSpPr>
        <p:spPr>
          <a:xfrm>
            <a:off x="717968" y="1993407"/>
            <a:ext cx="3673583" cy="823912"/>
          </a:xfrm>
        </p:spPr>
        <p:txBody>
          <a:bodyPr anchor="b"/>
          <a:lstStyle>
            <a:lvl1pPr marL="0" indent="0">
              <a:buNone/>
              <a:defRPr sz="2400" b="1">
                <a:solidFill>
                  <a:srgbClr val="F1940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717968" y="2851199"/>
            <a:ext cx="3673583" cy="3338464"/>
          </a:xfrm>
        </p:spPr>
        <p:txBody>
          <a:bodyPr/>
          <a:lstStyle>
            <a:lvl1pPr>
              <a:defRPr>
                <a:solidFill>
                  <a:srgbClr val="162559"/>
                </a:solidFill>
              </a:defRPr>
            </a:lvl1pPr>
            <a:lvl2pPr>
              <a:buClr>
                <a:srgbClr val="F1940C"/>
              </a:buClr>
              <a:defRPr>
                <a:solidFill>
                  <a:srgbClr val="162559"/>
                </a:solidFill>
              </a:defRPr>
            </a:lvl2pPr>
            <a:lvl3pPr>
              <a:defRPr>
                <a:solidFill>
                  <a:srgbClr val="162559"/>
                </a:solidFill>
              </a:defRPr>
            </a:lvl3pPr>
            <a:lvl4pPr>
              <a:buClr>
                <a:srgbClr val="F1940C"/>
              </a:buClr>
              <a:defRPr>
                <a:solidFill>
                  <a:srgbClr val="162559"/>
                </a:solidFill>
              </a:defRPr>
            </a:lvl4pPr>
            <a:lvl5pPr>
              <a:defRPr>
                <a:solidFill>
                  <a:srgbClr val="162559"/>
                </a:solidFill>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5" name="Text Placeholder 4"/>
          <p:cNvSpPr>
            <a:spLocks noGrp="1"/>
          </p:cNvSpPr>
          <p:nvPr>
            <p:ph type="body" sz="quarter" idx="3"/>
          </p:nvPr>
        </p:nvSpPr>
        <p:spPr>
          <a:xfrm>
            <a:off x="4470577" y="1993407"/>
            <a:ext cx="3780624" cy="823912"/>
          </a:xfrm>
        </p:spPr>
        <p:txBody>
          <a:bodyPr anchor="b"/>
          <a:lstStyle>
            <a:lvl1pPr marL="0" indent="0">
              <a:buNone/>
              <a:defRPr sz="2400" b="1">
                <a:solidFill>
                  <a:srgbClr val="F1940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Textmasterformat bearbeiten</a:t>
            </a:r>
          </a:p>
        </p:txBody>
      </p:sp>
      <p:sp>
        <p:nvSpPr>
          <p:cNvPr id="6" name="Content Placeholder 5"/>
          <p:cNvSpPr>
            <a:spLocks noGrp="1"/>
          </p:cNvSpPr>
          <p:nvPr>
            <p:ph sz="quarter" idx="4"/>
          </p:nvPr>
        </p:nvSpPr>
        <p:spPr>
          <a:xfrm>
            <a:off x="4470577" y="2851199"/>
            <a:ext cx="3780624" cy="3338463"/>
          </a:xfrm>
        </p:spPr>
        <p:txBody>
          <a:bodyPr/>
          <a:lstStyle>
            <a:lvl1pPr>
              <a:defRPr>
                <a:solidFill>
                  <a:srgbClr val="162559"/>
                </a:solidFill>
              </a:defRPr>
            </a:lvl1pPr>
            <a:lvl2pPr>
              <a:buClr>
                <a:srgbClr val="F1940C"/>
              </a:buClr>
              <a:defRPr>
                <a:solidFill>
                  <a:srgbClr val="162559"/>
                </a:solidFill>
              </a:defRPr>
            </a:lvl2pPr>
            <a:lvl3pPr>
              <a:defRPr>
                <a:solidFill>
                  <a:srgbClr val="162559"/>
                </a:solidFill>
              </a:defRPr>
            </a:lvl3pPr>
            <a:lvl4pPr>
              <a:buClr>
                <a:srgbClr val="F1940C"/>
              </a:buClr>
              <a:defRPr>
                <a:solidFill>
                  <a:srgbClr val="162559"/>
                </a:solidFill>
              </a:defRPr>
            </a:lvl4pPr>
            <a:lvl5pPr>
              <a:defRPr>
                <a:solidFill>
                  <a:srgbClr val="162559"/>
                </a:solidFill>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7" name="Date Placeholder 6"/>
          <p:cNvSpPr>
            <a:spLocks noGrp="1"/>
          </p:cNvSpPr>
          <p:nvPr>
            <p:ph type="dt" sz="half" idx="10"/>
          </p:nvPr>
        </p:nvSpPr>
        <p:spPr/>
        <p:txBody>
          <a:bodyPr/>
          <a:lstStyle/>
          <a:p>
            <a:fld id="{0469C867-AA10-42FE-9900-474239875666}" type="datetimeFigureOut">
              <a:rPr lang="de-DE" smtClean="0"/>
              <a:t>17/04/18</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C4A372C8-FA9B-496A-8105-5356EB5E347F}" type="slidenum">
              <a:rPr lang="de-DE" smtClean="0"/>
              <a:t>‹#›</a:t>
            </a:fld>
            <a:endParaRPr lang="de-DE"/>
          </a:p>
        </p:txBody>
      </p:sp>
      <p:pic>
        <p:nvPicPr>
          <p:cNvPr id="10" name="Picture 2" descr="N:\Horizon_Projekte\MOVE_VB_UT_5040_Karl_UL\Proposal\4_Logo\Mov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44800" y="52013"/>
            <a:ext cx="2599200" cy="1093144"/>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uppieren 10"/>
          <p:cNvGrpSpPr/>
          <p:nvPr userDrawn="1"/>
        </p:nvGrpSpPr>
        <p:grpSpPr>
          <a:xfrm>
            <a:off x="-1174434" y="3707999"/>
            <a:ext cx="2223127" cy="2979959"/>
            <a:chOff x="-1959104" y="1323973"/>
            <a:chExt cx="3764385" cy="5045918"/>
          </a:xfrm>
        </p:grpSpPr>
        <p:sp>
          <p:nvSpPr>
            <p:cNvPr id="12" name="Bogen 3"/>
            <p:cNvSpPr/>
            <p:nvPr userDrawn="1"/>
          </p:nvSpPr>
          <p:spPr>
            <a:xfrm rot="2437978">
              <a:off x="-1959104" y="1884062"/>
              <a:ext cx="3764385" cy="4107686"/>
            </a:xfrm>
            <a:custGeom>
              <a:avLst/>
              <a:gdLst>
                <a:gd name="connsiteX0" fmla="*/ 4808854 w 9617709"/>
                <a:gd name="connsiteY0" fmla="*/ 0 h 10400755"/>
                <a:gd name="connsiteX1" fmla="*/ 9617709 w 9617709"/>
                <a:gd name="connsiteY1" fmla="*/ 5200378 h 10400755"/>
                <a:gd name="connsiteX2" fmla="*/ 4808855 w 9617709"/>
                <a:gd name="connsiteY2" fmla="*/ 5200378 h 10400755"/>
                <a:gd name="connsiteX3" fmla="*/ 4808854 w 9617709"/>
                <a:gd name="connsiteY3" fmla="*/ 0 h 10400755"/>
                <a:gd name="connsiteX0" fmla="*/ 4808854 w 9617709"/>
                <a:gd name="connsiteY0" fmla="*/ 0 h 10400755"/>
                <a:gd name="connsiteX1" fmla="*/ 9617709 w 9617709"/>
                <a:gd name="connsiteY1" fmla="*/ 5200378 h 10400755"/>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8855 w 4808855"/>
                <a:gd name="connsiteY1" fmla="*/ 5292626 h 5292626"/>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3088 w 4808855"/>
                <a:gd name="connsiteY1" fmla="*/ 5143952 h 5292626"/>
                <a:gd name="connsiteX0" fmla="*/ 0 w 4817239"/>
                <a:gd name="connsiteY0" fmla="*/ 92248 h 5292626"/>
                <a:gd name="connsiteX1" fmla="*/ 4808855 w 4817239"/>
                <a:gd name="connsiteY1" fmla="*/ 5292626 h 5292626"/>
                <a:gd name="connsiteX2" fmla="*/ 1 w 4817239"/>
                <a:gd name="connsiteY2" fmla="*/ 5292626 h 5292626"/>
                <a:gd name="connsiteX3" fmla="*/ 0 w 4817239"/>
                <a:gd name="connsiteY3" fmla="*/ 92248 h 5292626"/>
                <a:gd name="connsiteX0" fmla="*/ 301539 w 4817239"/>
                <a:gd name="connsiteY0" fmla="*/ 0 h 5292626"/>
                <a:gd name="connsiteX1" fmla="*/ 4817239 w 4817239"/>
                <a:gd name="connsiteY1" fmla="*/ 5131198 h 5292626"/>
                <a:gd name="connsiteX0" fmla="*/ 287387 w 4817238"/>
                <a:gd name="connsiteY0" fmla="*/ 12753 h 5292626"/>
                <a:gd name="connsiteX1" fmla="*/ 4808854 w 4817238"/>
                <a:gd name="connsiteY1" fmla="*/ 5292626 h 5292626"/>
                <a:gd name="connsiteX2" fmla="*/ 0 w 4817238"/>
                <a:gd name="connsiteY2" fmla="*/ 5292626 h 5292626"/>
                <a:gd name="connsiteX3" fmla="*/ 287387 w 4817238"/>
                <a:gd name="connsiteY3" fmla="*/ 12753 h 5292626"/>
                <a:gd name="connsiteX0" fmla="*/ 301538 w 4817238"/>
                <a:gd name="connsiteY0" fmla="*/ 0 h 5292626"/>
                <a:gd name="connsiteX1" fmla="*/ 4817238 w 4817238"/>
                <a:gd name="connsiteY1" fmla="*/ 5131198 h 5292626"/>
                <a:gd name="connsiteX0" fmla="*/ 287387 w 4808854"/>
                <a:gd name="connsiteY0" fmla="*/ 12753 h 5292626"/>
                <a:gd name="connsiteX1" fmla="*/ 4808854 w 4808854"/>
                <a:gd name="connsiteY1" fmla="*/ 5292626 h 5292626"/>
                <a:gd name="connsiteX2" fmla="*/ 0 w 4808854"/>
                <a:gd name="connsiteY2" fmla="*/ 5292626 h 5292626"/>
                <a:gd name="connsiteX3" fmla="*/ 287387 w 4808854"/>
                <a:gd name="connsiteY3" fmla="*/ 12753 h 5292626"/>
                <a:gd name="connsiteX0" fmla="*/ 301538 w 4808854"/>
                <a:gd name="connsiteY0" fmla="*/ 0 h 5292626"/>
                <a:gd name="connsiteX1" fmla="*/ 4771816 w 4808854"/>
                <a:gd name="connsiteY1" fmla="*/ 5195277 h 5292626"/>
              </a:gdLst>
              <a:ahLst/>
              <a:cxnLst>
                <a:cxn ang="0">
                  <a:pos x="connsiteX0" y="connsiteY0"/>
                </a:cxn>
                <a:cxn ang="0">
                  <a:pos x="connsiteX1" y="connsiteY1"/>
                </a:cxn>
              </a:cxnLst>
              <a:rect l="l" t="t" r="r" b="b"/>
              <a:pathLst>
                <a:path w="4808854" h="5292626" stroke="0" extrusionOk="0">
                  <a:moveTo>
                    <a:pt x="287387" y="12753"/>
                  </a:moveTo>
                  <a:cubicBezTo>
                    <a:pt x="2943244" y="12753"/>
                    <a:pt x="4808854" y="2420537"/>
                    <a:pt x="4808854" y="5292626"/>
                  </a:cubicBezTo>
                  <a:lnTo>
                    <a:pt x="0" y="5292626"/>
                  </a:lnTo>
                  <a:cubicBezTo>
                    <a:pt x="0" y="3559167"/>
                    <a:pt x="287387" y="1746212"/>
                    <a:pt x="287387" y="12753"/>
                  </a:cubicBezTo>
                  <a:close/>
                </a:path>
                <a:path w="4808854" h="5292626" fill="none">
                  <a:moveTo>
                    <a:pt x="301538" y="0"/>
                  </a:moveTo>
                  <a:cubicBezTo>
                    <a:pt x="2957395" y="0"/>
                    <a:pt x="4771816" y="2323188"/>
                    <a:pt x="4771816" y="5195277"/>
                  </a:cubicBezTo>
                </a:path>
              </a:pathLst>
            </a:custGeom>
            <a:ln w="28575">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de-DE" sz="1800"/>
            </a:p>
          </p:txBody>
        </p:sp>
        <p:sp>
          <p:nvSpPr>
            <p:cNvPr id="13" name="Freeform 16"/>
            <p:cNvSpPr>
              <a:spLocks/>
            </p:cNvSpPr>
            <p:nvPr userDrawn="1"/>
          </p:nvSpPr>
          <p:spPr bwMode="auto">
            <a:xfrm>
              <a:off x="57882" y="1323973"/>
              <a:ext cx="340853" cy="340853"/>
            </a:xfrm>
            <a:custGeom>
              <a:avLst/>
              <a:gdLst>
                <a:gd name="T0" fmla="*/ 128 w 184"/>
                <a:gd name="T1" fmla="*/ 165 h 185"/>
                <a:gd name="T2" fmla="*/ 19 w 184"/>
                <a:gd name="T3" fmla="*/ 128 h 185"/>
                <a:gd name="T4" fmla="*/ 56 w 184"/>
                <a:gd name="T5" fmla="*/ 20 h 185"/>
                <a:gd name="T6" fmla="*/ 165 w 184"/>
                <a:gd name="T7" fmla="*/ 57 h 185"/>
                <a:gd name="T8" fmla="*/ 128 w 184"/>
                <a:gd name="T9" fmla="*/ 165 h 185"/>
              </a:gdLst>
              <a:ahLst/>
              <a:cxnLst>
                <a:cxn ang="0">
                  <a:pos x="T0" y="T1"/>
                </a:cxn>
                <a:cxn ang="0">
                  <a:pos x="T2" y="T3"/>
                </a:cxn>
                <a:cxn ang="0">
                  <a:pos x="T4" y="T5"/>
                </a:cxn>
                <a:cxn ang="0">
                  <a:pos x="T6" y="T7"/>
                </a:cxn>
                <a:cxn ang="0">
                  <a:pos x="T8" y="T9"/>
                </a:cxn>
              </a:cxnLst>
              <a:rect l="0" t="0" r="r" b="b"/>
              <a:pathLst>
                <a:path w="184" h="185">
                  <a:moveTo>
                    <a:pt x="128" y="165"/>
                  </a:moveTo>
                  <a:cubicBezTo>
                    <a:pt x="88" y="185"/>
                    <a:pt x="39" y="168"/>
                    <a:pt x="19" y="128"/>
                  </a:cubicBezTo>
                  <a:cubicBezTo>
                    <a:pt x="0" y="88"/>
                    <a:pt x="16" y="39"/>
                    <a:pt x="56" y="20"/>
                  </a:cubicBezTo>
                  <a:cubicBezTo>
                    <a:pt x="96" y="0"/>
                    <a:pt x="145" y="17"/>
                    <a:pt x="165" y="57"/>
                  </a:cubicBezTo>
                  <a:cubicBezTo>
                    <a:pt x="184" y="97"/>
                    <a:pt x="168" y="145"/>
                    <a:pt x="128" y="16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4" name="Freeform 14"/>
            <p:cNvSpPr>
              <a:spLocks/>
            </p:cNvSpPr>
            <p:nvPr userDrawn="1"/>
          </p:nvSpPr>
          <p:spPr bwMode="auto">
            <a:xfrm>
              <a:off x="605261" y="2107369"/>
              <a:ext cx="376783" cy="374736"/>
            </a:xfrm>
            <a:custGeom>
              <a:avLst/>
              <a:gdLst>
                <a:gd name="T0" fmla="*/ 65 w 182"/>
                <a:gd name="T1" fmla="*/ 168 h 182"/>
                <a:gd name="T2" fmla="*/ 15 w 182"/>
                <a:gd name="T3" fmla="*/ 65 h 182"/>
                <a:gd name="T4" fmla="*/ 117 w 182"/>
                <a:gd name="T5" fmla="*/ 15 h 182"/>
                <a:gd name="T6" fmla="*/ 168 w 182"/>
                <a:gd name="T7" fmla="*/ 117 h 182"/>
                <a:gd name="T8" fmla="*/ 65 w 182"/>
                <a:gd name="T9" fmla="*/ 168 h 182"/>
              </a:gdLst>
              <a:ahLst/>
              <a:cxnLst>
                <a:cxn ang="0">
                  <a:pos x="T0" y="T1"/>
                </a:cxn>
                <a:cxn ang="0">
                  <a:pos x="T2" y="T3"/>
                </a:cxn>
                <a:cxn ang="0">
                  <a:pos x="T4" y="T5"/>
                </a:cxn>
                <a:cxn ang="0">
                  <a:pos x="T6" y="T7"/>
                </a:cxn>
                <a:cxn ang="0">
                  <a:pos x="T8" y="T9"/>
                </a:cxn>
              </a:cxnLst>
              <a:rect l="0" t="0" r="r" b="b"/>
              <a:pathLst>
                <a:path w="182" h="182">
                  <a:moveTo>
                    <a:pt x="65" y="168"/>
                  </a:moveTo>
                  <a:cubicBezTo>
                    <a:pt x="23" y="154"/>
                    <a:pt x="0" y="108"/>
                    <a:pt x="15" y="65"/>
                  </a:cubicBezTo>
                  <a:cubicBezTo>
                    <a:pt x="29" y="23"/>
                    <a:pt x="75" y="0"/>
                    <a:pt x="117" y="15"/>
                  </a:cubicBezTo>
                  <a:cubicBezTo>
                    <a:pt x="160" y="29"/>
                    <a:pt x="182" y="75"/>
                    <a:pt x="168" y="117"/>
                  </a:cubicBezTo>
                  <a:cubicBezTo>
                    <a:pt x="153" y="160"/>
                    <a:pt x="107" y="182"/>
                    <a:pt x="65" y="168"/>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5" name="Freeform 15"/>
            <p:cNvSpPr>
              <a:spLocks/>
            </p:cNvSpPr>
            <p:nvPr userDrawn="1"/>
          </p:nvSpPr>
          <p:spPr bwMode="auto">
            <a:xfrm>
              <a:off x="850642" y="3174514"/>
              <a:ext cx="549386" cy="546806"/>
            </a:xfrm>
            <a:custGeom>
              <a:avLst/>
              <a:gdLst>
                <a:gd name="T0" fmla="*/ 22 w 211"/>
                <a:gd name="T1" fmla="*/ 146 h 211"/>
                <a:gd name="T2" fmla="*/ 65 w 211"/>
                <a:gd name="T3" fmla="*/ 22 h 211"/>
                <a:gd name="T4" fmla="*/ 189 w 211"/>
                <a:gd name="T5" fmla="*/ 64 h 211"/>
                <a:gd name="T6" fmla="*/ 146 w 211"/>
                <a:gd name="T7" fmla="*/ 189 h 211"/>
                <a:gd name="T8" fmla="*/ 22 w 211"/>
                <a:gd name="T9" fmla="*/ 146 h 211"/>
              </a:gdLst>
              <a:ahLst/>
              <a:cxnLst>
                <a:cxn ang="0">
                  <a:pos x="T0" y="T1"/>
                </a:cxn>
                <a:cxn ang="0">
                  <a:pos x="T2" y="T3"/>
                </a:cxn>
                <a:cxn ang="0">
                  <a:pos x="T4" y="T5"/>
                </a:cxn>
                <a:cxn ang="0">
                  <a:pos x="T6" y="T7"/>
                </a:cxn>
                <a:cxn ang="0">
                  <a:pos x="T8" y="T9"/>
                </a:cxn>
              </a:cxnLst>
              <a:rect l="0" t="0" r="r" b="b"/>
              <a:pathLst>
                <a:path w="211" h="211">
                  <a:moveTo>
                    <a:pt x="22" y="146"/>
                  </a:moveTo>
                  <a:cubicBezTo>
                    <a:pt x="0" y="100"/>
                    <a:pt x="19" y="45"/>
                    <a:pt x="65" y="22"/>
                  </a:cubicBezTo>
                  <a:cubicBezTo>
                    <a:pt x="111" y="0"/>
                    <a:pt x="166" y="19"/>
                    <a:pt x="189" y="64"/>
                  </a:cubicBezTo>
                  <a:cubicBezTo>
                    <a:pt x="211" y="110"/>
                    <a:pt x="192" y="166"/>
                    <a:pt x="146" y="189"/>
                  </a:cubicBezTo>
                  <a:cubicBezTo>
                    <a:pt x="101" y="211"/>
                    <a:pt x="45" y="192"/>
                    <a:pt x="22" y="146"/>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6" name="Freeform 17"/>
            <p:cNvSpPr>
              <a:spLocks/>
            </p:cNvSpPr>
            <p:nvPr userDrawn="1"/>
          </p:nvSpPr>
          <p:spPr bwMode="auto">
            <a:xfrm>
              <a:off x="703699" y="4522883"/>
              <a:ext cx="594250" cy="594250"/>
            </a:xfrm>
            <a:custGeom>
              <a:avLst/>
              <a:gdLst>
                <a:gd name="T0" fmla="*/ 19 w 238"/>
                <a:gd name="T1" fmla="*/ 85 h 238"/>
                <a:gd name="T2" fmla="*/ 153 w 238"/>
                <a:gd name="T3" fmla="*/ 19 h 238"/>
                <a:gd name="T4" fmla="*/ 219 w 238"/>
                <a:gd name="T5" fmla="*/ 153 h 238"/>
                <a:gd name="T6" fmla="*/ 85 w 238"/>
                <a:gd name="T7" fmla="*/ 219 h 238"/>
                <a:gd name="T8" fmla="*/ 19 w 238"/>
                <a:gd name="T9" fmla="*/ 85 h 238"/>
              </a:gdLst>
              <a:ahLst/>
              <a:cxnLst>
                <a:cxn ang="0">
                  <a:pos x="T0" y="T1"/>
                </a:cxn>
                <a:cxn ang="0">
                  <a:pos x="T2" y="T3"/>
                </a:cxn>
                <a:cxn ang="0">
                  <a:pos x="T4" y="T5"/>
                </a:cxn>
                <a:cxn ang="0">
                  <a:pos x="T6" y="T7"/>
                </a:cxn>
                <a:cxn ang="0">
                  <a:pos x="T8" y="T9"/>
                </a:cxn>
              </a:cxnLst>
              <a:rect l="0" t="0" r="r" b="b"/>
              <a:pathLst>
                <a:path w="238" h="238">
                  <a:moveTo>
                    <a:pt x="19" y="85"/>
                  </a:moveTo>
                  <a:cubicBezTo>
                    <a:pt x="38" y="30"/>
                    <a:pt x="98" y="0"/>
                    <a:pt x="153" y="19"/>
                  </a:cubicBezTo>
                  <a:cubicBezTo>
                    <a:pt x="208" y="38"/>
                    <a:pt x="238" y="98"/>
                    <a:pt x="219" y="153"/>
                  </a:cubicBezTo>
                  <a:cubicBezTo>
                    <a:pt x="200" y="208"/>
                    <a:pt x="140" y="238"/>
                    <a:pt x="85" y="219"/>
                  </a:cubicBezTo>
                  <a:cubicBezTo>
                    <a:pt x="30" y="200"/>
                    <a:pt x="0" y="140"/>
                    <a:pt x="19" y="8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7" name="Oval 13"/>
            <p:cNvSpPr>
              <a:spLocks noChangeArrowheads="1"/>
            </p:cNvSpPr>
            <p:nvPr userDrawn="1"/>
          </p:nvSpPr>
          <p:spPr bwMode="auto">
            <a:xfrm>
              <a:off x="189521" y="5775316"/>
              <a:ext cx="597193" cy="594575"/>
            </a:xfrm>
            <a:prstGeom prst="ellipse">
              <a:avLst/>
            </a:pr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grpSp>
    </p:spTree>
    <p:extLst>
      <p:ext uri="{BB962C8B-B14F-4D97-AF65-F5344CB8AC3E}">
        <p14:creationId xmlns:p14="http://schemas.microsoft.com/office/powerpoint/2010/main" val="3618079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28650" y="598585"/>
            <a:ext cx="7886700" cy="1325563"/>
          </a:xfrm>
        </p:spPr>
        <p:txBody>
          <a:bodyPr/>
          <a:lstStyle>
            <a:lvl1pPr>
              <a:defRPr>
                <a:solidFill>
                  <a:srgbClr val="162559"/>
                </a:solidFill>
              </a:defRPr>
            </a:lvl1pPr>
          </a:lstStyle>
          <a:p>
            <a:r>
              <a:rPr lang="de-DE" dirty="0" smtClean="0"/>
              <a:t>Titelmasterformat durch Klicken bearbeiten</a:t>
            </a:r>
            <a:endParaRPr lang="en-US" dirty="0"/>
          </a:p>
        </p:txBody>
      </p:sp>
      <p:sp>
        <p:nvSpPr>
          <p:cNvPr id="3" name="Date Placeholder 2"/>
          <p:cNvSpPr>
            <a:spLocks noGrp="1"/>
          </p:cNvSpPr>
          <p:nvPr>
            <p:ph type="dt" sz="half" idx="10"/>
          </p:nvPr>
        </p:nvSpPr>
        <p:spPr/>
        <p:txBody>
          <a:bodyPr/>
          <a:lstStyle/>
          <a:p>
            <a:fld id="{0469C867-AA10-42FE-9900-474239875666}" type="datetimeFigureOut">
              <a:rPr lang="de-DE" smtClean="0"/>
              <a:t>17/04/18</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C4A372C8-FA9B-496A-8105-5356EB5E347F}" type="slidenum">
              <a:rPr lang="de-DE" smtClean="0"/>
              <a:t>‹#›</a:t>
            </a:fld>
            <a:endParaRPr lang="de-DE"/>
          </a:p>
        </p:txBody>
      </p:sp>
      <p:pic>
        <p:nvPicPr>
          <p:cNvPr id="6" name="Picture 2" descr="N:\Horizon_Projekte\MOVE_VB_UT_5040_Karl_UL\Proposal\4_Logo\Mov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44800" y="52013"/>
            <a:ext cx="2599200" cy="1093144"/>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pieren 6"/>
          <p:cNvGrpSpPr/>
          <p:nvPr userDrawn="1"/>
        </p:nvGrpSpPr>
        <p:grpSpPr>
          <a:xfrm>
            <a:off x="-1174434" y="3707999"/>
            <a:ext cx="2223127" cy="2979959"/>
            <a:chOff x="-1959104" y="1323973"/>
            <a:chExt cx="3764385" cy="5045918"/>
          </a:xfrm>
        </p:grpSpPr>
        <p:sp>
          <p:nvSpPr>
            <p:cNvPr id="8" name="Bogen 3"/>
            <p:cNvSpPr/>
            <p:nvPr userDrawn="1"/>
          </p:nvSpPr>
          <p:spPr>
            <a:xfrm rot="2437978">
              <a:off x="-1959104" y="1884062"/>
              <a:ext cx="3764385" cy="4107686"/>
            </a:xfrm>
            <a:custGeom>
              <a:avLst/>
              <a:gdLst>
                <a:gd name="connsiteX0" fmla="*/ 4808854 w 9617709"/>
                <a:gd name="connsiteY0" fmla="*/ 0 h 10400755"/>
                <a:gd name="connsiteX1" fmla="*/ 9617709 w 9617709"/>
                <a:gd name="connsiteY1" fmla="*/ 5200378 h 10400755"/>
                <a:gd name="connsiteX2" fmla="*/ 4808855 w 9617709"/>
                <a:gd name="connsiteY2" fmla="*/ 5200378 h 10400755"/>
                <a:gd name="connsiteX3" fmla="*/ 4808854 w 9617709"/>
                <a:gd name="connsiteY3" fmla="*/ 0 h 10400755"/>
                <a:gd name="connsiteX0" fmla="*/ 4808854 w 9617709"/>
                <a:gd name="connsiteY0" fmla="*/ 0 h 10400755"/>
                <a:gd name="connsiteX1" fmla="*/ 9617709 w 9617709"/>
                <a:gd name="connsiteY1" fmla="*/ 5200378 h 10400755"/>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8855 w 4808855"/>
                <a:gd name="connsiteY1" fmla="*/ 5292626 h 5292626"/>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3088 w 4808855"/>
                <a:gd name="connsiteY1" fmla="*/ 5143952 h 5292626"/>
                <a:gd name="connsiteX0" fmla="*/ 0 w 4817239"/>
                <a:gd name="connsiteY0" fmla="*/ 92248 h 5292626"/>
                <a:gd name="connsiteX1" fmla="*/ 4808855 w 4817239"/>
                <a:gd name="connsiteY1" fmla="*/ 5292626 h 5292626"/>
                <a:gd name="connsiteX2" fmla="*/ 1 w 4817239"/>
                <a:gd name="connsiteY2" fmla="*/ 5292626 h 5292626"/>
                <a:gd name="connsiteX3" fmla="*/ 0 w 4817239"/>
                <a:gd name="connsiteY3" fmla="*/ 92248 h 5292626"/>
                <a:gd name="connsiteX0" fmla="*/ 301539 w 4817239"/>
                <a:gd name="connsiteY0" fmla="*/ 0 h 5292626"/>
                <a:gd name="connsiteX1" fmla="*/ 4817239 w 4817239"/>
                <a:gd name="connsiteY1" fmla="*/ 5131198 h 5292626"/>
                <a:gd name="connsiteX0" fmla="*/ 287387 w 4817238"/>
                <a:gd name="connsiteY0" fmla="*/ 12753 h 5292626"/>
                <a:gd name="connsiteX1" fmla="*/ 4808854 w 4817238"/>
                <a:gd name="connsiteY1" fmla="*/ 5292626 h 5292626"/>
                <a:gd name="connsiteX2" fmla="*/ 0 w 4817238"/>
                <a:gd name="connsiteY2" fmla="*/ 5292626 h 5292626"/>
                <a:gd name="connsiteX3" fmla="*/ 287387 w 4817238"/>
                <a:gd name="connsiteY3" fmla="*/ 12753 h 5292626"/>
                <a:gd name="connsiteX0" fmla="*/ 301538 w 4817238"/>
                <a:gd name="connsiteY0" fmla="*/ 0 h 5292626"/>
                <a:gd name="connsiteX1" fmla="*/ 4817238 w 4817238"/>
                <a:gd name="connsiteY1" fmla="*/ 5131198 h 5292626"/>
                <a:gd name="connsiteX0" fmla="*/ 287387 w 4808854"/>
                <a:gd name="connsiteY0" fmla="*/ 12753 h 5292626"/>
                <a:gd name="connsiteX1" fmla="*/ 4808854 w 4808854"/>
                <a:gd name="connsiteY1" fmla="*/ 5292626 h 5292626"/>
                <a:gd name="connsiteX2" fmla="*/ 0 w 4808854"/>
                <a:gd name="connsiteY2" fmla="*/ 5292626 h 5292626"/>
                <a:gd name="connsiteX3" fmla="*/ 287387 w 4808854"/>
                <a:gd name="connsiteY3" fmla="*/ 12753 h 5292626"/>
                <a:gd name="connsiteX0" fmla="*/ 301538 w 4808854"/>
                <a:gd name="connsiteY0" fmla="*/ 0 h 5292626"/>
                <a:gd name="connsiteX1" fmla="*/ 4771816 w 4808854"/>
                <a:gd name="connsiteY1" fmla="*/ 5195277 h 5292626"/>
              </a:gdLst>
              <a:ahLst/>
              <a:cxnLst>
                <a:cxn ang="0">
                  <a:pos x="connsiteX0" y="connsiteY0"/>
                </a:cxn>
                <a:cxn ang="0">
                  <a:pos x="connsiteX1" y="connsiteY1"/>
                </a:cxn>
              </a:cxnLst>
              <a:rect l="l" t="t" r="r" b="b"/>
              <a:pathLst>
                <a:path w="4808854" h="5292626" stroke="0" extrusionOk="0">
                  <a:moveTo>
                    <a:pt x="287387" y="12753"/>
                  </a:moveTo>
                  <a:cubicBezTo>
                    <a:pt x="2943244" y="12753"/>
                    <a:pt x="4808854" y="2420537"/>
                    <a:pt x="4808854" y="5292626"/>
                  </a:cubicBezTo>
                  <a:lnTo>
                    <a:pt x="0" y="5292626"/>
                  </a:lnTo>
                  <a:cubicBezTo>
                    <a:pt x="0" y="3559167"/>
                    <a:pt x="287387" y="1746212"/>
                    <a:pt x="287387" y="12753"/>
                  </a:cubicBezTo>
                  <a:close/>
                </a:path>
                <a:path w="4808854" h="5292626" fill="none">
                  <a:moveTo>
                    <a:pt x="301538" y="0"/>
                  </a:moveTo>
                  <a:cubicBezTo>
                    <a:pt x="2957395" y="0"/>
                    <a:pt x="4771816" y="2323188"/>
                    <a:pt x="4771816" y="5195277"/>
                  </a:cubicBezTo>
                </a:path>
              </a:pathLst>
            </a:custGeom>
            <a:ln w="28575">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de-DE" sz="1800"/>
            </a:p>
          </p:txBody>
        </p:sp>
        <p:sp>
          <p:nvSpPr>
            <p:cNvPr id="9" name="Freeform 16"/>
            <p:cNvSpPr>
              <a:spLocks/>
            </p:cNvSpPr>
            <p:nvPr userDrawn="1"/>
          </p:nvSpPr>
          <p:spPr bwMode="auto">
            <a:xfrm>
              <a:off x="57882" y="1323973"/>
              <a:ext cx="340853" cy="340853"/>
            </a:xfrm>
            <a:custGeom>
              <a:avLst/>
              <a:gdLst>
                <a:gd name="T0" fmla="*/ 128 w 184"/>
                <a:gd name="T1" fmla="*/ 165 h 185"/>
                <a:gd name="T2" fmla="*/ 19 w 184"/>
                <a:gd name="T3" fmla="*/ 128 h 185"/>
                <a:gd name="T4" fmla="*/ 56 w 184"/>
                <a:gd name="T5" fmla="*/ 20 h 185"/>
                <a:gd name="T6" fmla="*/ 165 w 184"/>
                <a:gd name="T7" fmla="*/ 57 h 185"/>
                <a:gd name="T8" fmla="*/ 128 w 184"/>
                <a:gd name="T9" fmla="*/ 165 h 185"/>
              </a:gdLst>
              <a:ahLst/>
              <a:cxnLst>
                <a:cxn ang="0">
                  <a:pos x="T0" y="T1"/>
                </a:cxn>
                <a:cxn ang="0">
                  <a:pos x="T2" y="T3"/>
                </a:cxn>
                <a:cxn ang="0">
                  <a:pos x="T4" y="T5"/>
                </a:cxn>
                <a:cxn ang="0">
                  <a:pos x="T6" y="T7"/>
                </a:cxn>
                <a:cxn ang="0">
                  <a:pos x="T8" y="T9"/>
                </a:cxn>
              </a:cxnLst>
              <a:rect l="0" t="0" r="r" b="b"/>
              <a:pathLst>
                <a:path w="184" h="185">
                  <a:moveTo>
                    <a:pt x="128" y="165"/>
                  </a:moveTo>
                  <a:cubicBezTo>
                    <a:pt x="88" y="185"/>
                    <a:pt x="39" y="168"/>
                    <a:pt x="19" y="128"/>
                  </a:cubicBezTo>
                  <a:cubicBezTo>
                    <a:pt x="0" y="88"/>
                    <a:pt x="16" y="39"/>
                    <a:pt x="56" y="20"/>
                  </a:cubicBezTo>
                  <a:cubicBezTo>
                    <a:pt x="96" y="0"/>
                    <a:pt x="145" y="17"/>
                    <a:pt x="165" y="57"/>
                  </a:cubicBezTo>
                  <a:cubicBezTo>
                    <a:pt x="184" y="97"/>
                    <a:pt x="168" y="145"/>
                    <a:pt x="128" y="16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0" name="Freeform 14"/>
            <p:cNvSpPr>
              <a:spLocks/>
            </p:cNvSpPr>
            <p:nvPr userDrawn="1"/>
          </p:nvSpPr>
          <p:spPr bwMode="auto">
            <a:xfrm>
              <a:off x="605261" y="2107369"/>
              <a:ext cx="376783" cy="374736"/>
            </a:xfrm>
            <a:custGeom>
              <a:avLst/>
              <a:gdLst>
                <a:gd name="T0" fmla="*/ 65 w 182"/>
                <a:gd name="T1" fmla="*/ 168 h 182"/>
                <a:gd name="T2" fmla="*/ 15 w 182"/>
                <a:gd name="T3" fmla="*/ 65 h 182"/>
                <a:gd name="T4" fmla="*/ 117 w 182"/>
                <a:gd name="T5" fmla="*/ 15 h 182"/>
                <a:gd name="T6" fmla="*/ 168 w 182"/>
                <a:gd name="T7" fmla="*/ 117 h 182"/>
                <a:gd name="T8" fmla="*/ 65 w 182"/>
                <a:gd name="T9" fmla="*/ 168 h 182"/>
              </a:gdLst>
              <a:ahLst/>
              <a:cxnLst>
                <a:cxn ang="0">
                  <a:pos x="T0" y="T1"/>
                </a:cxn>
                <a:cxn ang="0">
                  <a:pos x="T2" y="T3"/>
                </a:cxn>
                <a:cxn ang="0">
                  <a:pos x="T4" y="T5"/>
                </a:cxn>
                <a:cxn ang="0">
                  <a:pos x="T6" y="T7"/>
                </a:cxn>
                <a:cxn ang="0">
                  <a:pos x="T8" y="T9"/>
                </a:cxn>
              </a:cxnLst>
              <a:rect l="0" t="0" r="r" b="b"/>
              <a:pathLst>
                <a:path w="182" h="182">
                  <a:moveTo>
                    <a:pt x="65" y="168"/>
                  </a:moveTo>
                  <a:cubicBezTo>
                    <a:pt x="23" y="154"/>
                    <a:pt x="0" y="108"/>
                    <a:pt x="15" y="65"/>
                  </a:cubicBezTo>
                  <a:cubicBezTo>
                    <a:pt x="29" y="23"/>
                    <a:pt x="75" y="0"/>
                    <a:pt x="117" y="15"/>
                  </a:cubicBezTo>
                  <a:cubicBezTo>
                    <a:pt x="160" y="29"/>
                    <a:pt x="182" y="75"/>
                    <a:pt x="168" y="117"/>
                  </a:cubicBezTo>
                  <a:cubicBezTo>
                    <a:pt x="153" y="160"/>
                    <a:pt x="107" y="182"/>
                    <a:pt x="65" y="168"/>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1" name="Freeform 15"/>
            <p:cNvSpPr>
              <a:spLocks/>
            </p:cNvSpPr>
            <p:nvPr userDrawn="1"/>
          </p:nvSpPr>
          <p:spPr bwMode="auto">
            <a:xfrm>
              <a:off x="850642" y="3174514"/>
              <a:ext cx="549386" cy="546806"/>
            </a:xfrm>
            <a:custGeom>
              <a:avLst/>
              <a:gdLst>
                <a:gd name="T0" fmla="*/ 22 w 211"/>
                <a:gd name="T1" fmla="*/ 146 h 211"/>
                <a:gd name="T2" fmla="*/ 65 w 211"/>
                <a:gd name="T3" fmla="*/ 22 h 211"/>
                <a:gd name="T4" fmla="*/ 189 w 211"/>
                <a:gd name="T5" fmla="*/ 64 h 211"/>
                <a:gd name="T6" fmla="*/ 146 w 211"/>
                <a:gd name="T7" fmla="*/ 189 h 211"/>
                <a:gd name="T8" fmla="*/ 22 w 211"/>
                <a:gd name="T9" fmla="*/ 146 h 211"/>
              </a:gdLst>
              <a:ahLst/>
              <a:cxnLst>
                <a:cxn ang="0">
                  <a:pos x="T0" y="T1"/>
                </a:cxn>
                <a:cxn ang="0">
                  <a:pos x="T2" y="T3"/>
                </a:cxn>
                <a:cxn ang="0">
                  <a:pos x="T4" y="T5"/>
                </a:cxn>
                <a:cxn ang="0">
                  <a:pos x="T6" y="T7"/>
                </a:cxn>
                <a:cxn ang="0">
                  <a:pos x="T8" y="T9"/>
                </a:cxn>
              </a:cxnLst>
              <a:rect l="0" t="0" r="r" b="b"/>
              <a:pathLst>
                <a:path w="211" h="211">
                  <a:moveTo>
                    <a:pt x="22" y="146"/>
                  </a:moveTo>
                  <a:cubicBezTo>
                    <a:pt x="0" y="100"/>
                    <a:pt x="19" y="45"/>
                    <a:pt x="65" y="22"/>
                  </a:cubicBezTo>
                  <a:cubicBezTo>
                    <a:pt x="111" y="0"/>
                    <a:pt x="166" y="19"/>
                    <a:pt x="189" y="64"/>
                  </a:cubicBezTo>
                  <a:cubicBezTo>
                    <a:pt x="211" y="110"/>
                    <a:pt x="192" y="166"/>
                    <a:pt x="146" y="189"/>
                  </a:cubicBezTo>
                  <a:cubicBezTo>
                    <a:pt x="101" y="211"/>
                    <a:pt x="45" y="192"/>
                    <a:pt x="22" y="146"/>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2" name="Freeform 17"/>
            <p:cNvSpPr>
              <a:spLocks/>
            </p:cNvSpPr>
            <p:nvPr userDrawn="1"/>
          </p:nvSpPr>
          <p:spPr bwMode="auto">
            <a:xfrm>
              <a:off x="703699" y="4522883"/>
              <a:ext cx="594250" cy="594250"/>
            </a:xfrm>
            <a:custGeom>
              <a:avLst/>
              <a:gdLst>
                <a:gd name="T0" fmla="*/ 19 w 238"/>
                <a:gd name="T1" fmla="*/ 85 h 238"/>
                <a:gd name="T2" fmla="*/ 153 w 238"/>
                <a:gd name="T3" fmla="*/ 19 h 238"/>
                <a:gd name="T4" fmla="*/ 219 w 238"/>
                <a:gd name="T5" fmla="*/ 153 h 238"/>
                <a:gd name="T6" fmla="*/ 85 w 238"/>
                <a:gd name="T7" fmla="*/ 219 h 238"/>
                <a:gd name="T8" fmla="*/ 19 w 238"/>
                <a:gd name="T9" fmla="*/ 85 h 238"/>
              </a:gdLst>
              <a:ahLst/>
              <a:cxnLst>
                <a:cxn ang="0">
                  <a:pos x="T0" y="T1"/>
                </a:cxn>
                <a:cxn ang="0">
                  <a:pos x="T2" y="T3"/>
                </a:cxn>
                <a:cxn ang="0">
                  <a:pos x="T4" y="T5"/>
                </a:cxn>
                <a:cxn ang="0">
                  <a:pos x="T6" y="T7"/>
                </a:cxn>
                <a:cxn ang="0">
                  <a:pos x="T8" y="T9"/>
                </a:cxn>
              </a:cxnLst>
              <a:rect l="0" t="0" r="r" b="b"/>
              <a:pathLst>
                <a:path w="238" h="238">
                  <a:moveTo>
                    <a:pt x="19" y="85"/>
                  </a:moveTo>
                  <a:cubicBezTo>
                    <a:pt x="38" y="30"/>
                    <a:pt x="98" y="0"/>
                    <a:pt x="153" y="19"/>
                  </a:cubicBezTo>
                  <a:cubicBezTo>
                    <a:pt x="208" y="38"/>
                    <a:pt x="238" y="98"/>
                    <a:pt x="219" y="153"/>
                  </a:cubicBezTo>
                  <a:cubicBezTo>
                    <a:pt x="200" y="208"/>
                    <a:pt x="140" y="238"/>
                    <a:pt x="85" y="219"/>
                  </a:cubicBezTo>
                  <a:cubicBezTo>
                    <a:pt x="30" y="200"/>
                    <a:pt x="0" y="140"/>
                    <a:pt x="19" y="8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3" name="Oval 13"/>
            <p:cNvSpPr>
              <a:spLocks noChangeArrowheads="1"/>
            </p:cNvSpPr>
            <p:nvPr userDrawn="1"/>
          </p:nvSpPr>
          <p:spPr bwMode="auto">
            <a:xfrm>
              <a:off x="189521" y="5775316"/>
              <a:ext cx="597193" cy="594575"/>
            </a:xfrm>
            <a:prstGeom prst="ellipse">
              <a:avLst/>
            </a:pr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grpSp>
    </p:spTree>
    <p:extLst>
      <p:ext uri="{BB962C8B-B14F-4D97-AF65-F5344CB8AC3E}">
        <p14:creationId xmlns:p14="http://schemas.microsoft.com/office/powerpoint/2010/main" val="38373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9C867-AA10-42FE-9900-474239875666}" type="datetimeFigureOut">
              <a:rPr lang="de-DE" smtClean="0"/>
              <a:t>17/04/18</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C4A372C8-FA9B-496A-8105-5356EB5E347F}" type="slidenum">
              <a:rPr lang="de-DE" smtClean="0"/>
              <a:t>‹#›</a:t>
            </a:fld>
            <a:endParaRPr lang="de-DE"/>
          </a:p>
        </p:txBody>
      </p:sp>
      <p:pic>
        <p:nvPicPr>
          <p:cNvPr id="5" name="Picture 2" descr="N:\Horizon_Projekte\MOVE_VB_UT_5040_Karl_UL\Proposal\4_Logo\Mov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44800" y="52013"/>
            <a:ext cx="2599200" cy="1093144"/>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uppieren 5"/>
          <p:cNvGrpSpPr/>
          <p:nvPr userDrawn="1"/>
        </p:nvGrpSpPr>
        <p:grpSpPr>
          <a:xfrm>
            <a:off x="-1174434" y="3707999"/>
            <a:ext cx="2223127" cy="2979959"/>
            <a:chOff x="-1959104" y="1323973"/>
            <a:chExt cx="3764385" cy="5045918"/>
          </a:xfrm>
        </p:grpSpPr>
        <p:sp>
          <p:nvSpPr>
            <p:cNvPr id="7" name="Bogen 3"/>
            <p:cNvSpPr/>
            <p:nvPr userDrawn="1"/>
          </p:nvSpPr>
          <p:spPr>
            <a:xfrm rot="2437978">
              <a:off x="-1959104" y="1884062"/>
              <a:ext cx="3764385" cy="4107686"/>
            </a:xfrm>
            <a:custGeom>
              <a:avLst/>
              <a:gdLst>
                <a:gd name="connsiteX0" fmla="*/ 4808854 w 9617709"/>
                <a:gd name="connsiteY0" fmla="*/ 0 h 10400755"/>
                <a:gd name="connsiteX1" fmla="*/ 9617709 w 9617709"/>
                <a:gd name="connsiteY1" fmla="*/ 5200378 h 10400755"/>
                <a:gd name="connsiteX2" fmla="*/ 4808855 w 9617709"/>
                <a:gd name="connsiteY2" fmla="*/ 5200378 h 10400755"/>
                <a:gd name="connsiteX3" fmla="*/ 4808854 w 9617709"/>
                <a:gd name="connsiteY3" fmla="*/ 0 h 10400755"/>
                <a:gd name="connsiteX0" fmla="*/ 4808854 w 9617709"/>
                <a:gd name="connsiteY0" fmla="*/ 0 h 10400755"/>
                <a:gd name="connsiteX1" fmla="*/ 9617709 w 9617709"/>
                <a:gd name="connsiteY1" fmla="*/ 5200378 h 10400755"/>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8855 w 4808855"/>
                <a:gd name="connsiteY1" fmla="*/ 5292626 h 5292626"/>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3088 w 4808855"/>
                <a:gd name="connsiteY1" fmla="*/ 5143952 h 5292626"/>
                <a:gd name="connsiteX0" fmla="*/ 0 w 4817239"/>
                <a:gd name="connsiteY0" fmla="*/ 92248 h 5292626"/>
                <a:gd name="connsiteX1" fmla="*/ 4808855 w 4817239"/>
                <a:gd name="connsiteY1" fmla="*/ 5292626 h 5292626"/>
                <a:gd name="connsiteX2" fmla="*/ 1 w 4817239"/>
                <a:gd name="connsiteY2" fmla="*/ 5292626 h 5292626"/>
                <a:gd name="connsiteX3" fmla="*/ 0 w 4817239"/>
                <a:gd name="connsiteY3" fmla="*/ 92248 h 5292626"/>
                <a:gd name="connsiteX0" fmla="*/ 301539 w 4817239"/>
                <a:gd name="connsiteY0" fmla="*/ 0 h 5292626"/>
                <a:gd name="connsiteX1" fmla="*/ 4817239 w 4817239"/>
                <a:gd name="connsiteY1" fmla="*/ 5131198 h 5292626"/>
                <a:gd name="connsiteX0" fmla="*/ 287387 w 4817238"/>
                <a:gd name="connsiteY0" fmla="*/ 12753 h 5292626"/>
                <a:gd name="connsiteX1" fmla="*/ 4808854 w 4817238"/>
                <a:gd name="connsiteY1" fmla="*/ 5292626 h 5292626"/>
                <a:gd name="connsiteX2" fmla="*/ 0 w 4817238"/>
                <a:gd name="connsiteY2" fmla="*/ 5292626 h 5292626"/>
                <a:gd name="connsiteX3" fmla="*/ 287387 w 4817238"/>
                <a:gd name="connsiteY3" fmla="*/ 12753 h 5292626"/>
                <a:gd name="connsiteX0" fmla="*/ 301538 w 4817238"/>
                <a:gd name="connsiteY0" fmla="*/ 0 h 5292626"/>
                <a:gd name="connsiteX1" fmla="*/ 4817238 w 4817238"/>
                <a:gd name="connsiteY1" fmla="*/ 5131198 h 5292626"/>
                <a:gd name="connsiteX0" fmla="*/ 287387 w 4808854"/>
                <a:gd name="connsiteY0" fmla="*/ 12753 h 5292626"/>
                <a:gd name="connsiteX1" fmla="*/ 4808854 w 4808854"/>
                <a:gd name="connsiteY1" fmla="*/ 5292626 h 5292626"/>
                <a:gd name="connsiteX2" fmla="*/ 0 w 4808854"/>
                <a:gd name="connsiteY2" fmla="*/ 5292626 h 5292626"/>
                <a:gd name="connsiteX3" fmla="*/ 287387 w 4808854"/>
                <a:gd name="connsiteY3" fmla="*/ 12753 h 5292626"/>
                <a:gd name="connsiteX0" fmla="*/ 301538 w 4808854"/>
                <a:gd name="connsiteY0" fmla="*/ 0 h 5292626"/>
                <a:gd name="connsiteX1" fmla="*/ 4771816 w 4808854"/>
                <a:gd name="connsiteY1" fmla="*/ 5195277 h 5292626"/>
              </a:gdLst>
              <a:ahLst/>
              <a:cxnLst>
                <a:cxn ang="0">
                  <a:pos x="connsiteX0" y="connsiteY0"/>
                </a:cxn>
                <a:cxn ang="0">
                  <a:pos x="connsiteX1" y="connsiteY1"/>
                </a:cxn>
              </a:cxnLst>
              <a:rect l="l" t="t" r="r" b="b"/>
              <a:pathLst>
                <a:path w="4808854" h="5292626" stroke="0" extrusionOk="0">
                  <a:moveTo>
                    <a:pt x="287387" y="12753"/>
                  </a:moveTo>
                  <a:cubicBezTo>
                    <a:pt x="2943244" y="12753"/>
                    <a:pt x="4808854" y="2420537"/>
                    <a:pt x="4808854" y="5292626"/>
                  </a:cubicBezTo>
                  <a:lnTo>
                    <a:pt x="0" y="5292626"/>
                  </a:lnTo>
                  <a:cubicBezTo>
                    <a:pt x="0" y="3559167"/>
                    <a:pt x="287387" y="1746212"/>
                    <a:pt x="287387" y="12753"/>
                  </a:cubicBezTo>
                  <a:close/>
                </a:path>
                <a:path w="4808854" h="5292626" fill="none">
                  <a:moveTo>
                    <a:pt x="301538" y="0"/>
                  </a:moveTo>
                  <a:cubicBezTo>
                    <a:pt x="2957395" y="0"/>
                    <a:pt x="4771816" y="2323188"/>
                    <a:pt x="4771816" y="5195277"/>
                  </a:cubicBezTo>
                </a:path>
              </a:pathLst>
            </a:custGeom>
            <a:ln w="28575">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de-DE" sz="1800"/>
            </a:p>
          </p:txBody>
        </p:sp>
        <p:sp>
          <p:nvSpPr>
            <p:cNvPr id="8" name="Freeform 16"/>
            <p:cNvSpPr>
              <a:spLocks/>
            </p:cNvSpPr>
            <p:nvPr userDrawn="1"/>
          </p:nvSpPr>
          <p:spPr bwMode="auto">
            <a:xfrm>
              <a:off x="57882" y="1323973"/>
              <a:ext cx="340853" cy="340853"/>
            </a:xfrm>
            <a:custGeom>
              <a:avLst/>
              <a:gdLst>
                <a:gd name="T0" fmla="*/ 128 w 184"/>
                <a:gd name="T1" fmla="*/ 165 h 185"/>
                <a:gd name="T2" fmla="*/ 19 w 184"/>
                <a:gd name="T3" fmla="*/ 128 h 185"/>
                <a:gd name="T4" fmla="*/ 56 w 184"/>
                <a:gd name="T5" fmla="*/ 20 h 185"/>
                <a:gd name="T6" fmla="*/ 165 w 184"/>
                <a:gd name="T7" fmla="*/ 57 h 185"/>
                <a:gd name="T8" fmla="*/ 128 w 184"/>
                <a:gd name="T9" fmla="*/ 165 h 185"/>
              </a:gdLst>
              <a:ahLst/>
              <a:cxnLst>
                <a:cxn ang="0">
                  <a:pos x="T0" y="T1"/>
                </a:cxn>
                <a:cxn ang="0">
                  <a:pos x="T2" y="T3"/>
                </a:cxn>
                <a:cxn ang="0">
                  <a:pos x="T4" y="T5"/>
                </a:cxn>
                <a:cxn ang="0">
                  <a:pos x="T6" y="T7"/>
                </a:cxn>
                <a:cxn ang="0">
                  <a:pos x="T8" y="T9"/>
                </a:cxn>
              </a:cxnLst>
              <a:rect l="0" t="0" r="r" b="b"/>
              <a:pathLst>
                <a:path w="184" h="185">
                  <a:moveTo>
                    <a:pt x="128" y="165"/>
                  </a:moveTo>
                  <a:cubicBezTo>
                    <a:pt x="88" y="185"/>
                    <a:pt x="39" y="168"/>
                    <a:pt x="19" y="128"/>
                  </a:cubicBezTo>
                  <a:cubicBezTo>
                    <a:pt x="0" y="88"/>
                    <a:pt x="16" y="39"/>
                    <a:pt x="56" y="20"/>
                  </a:cubicBezTo>
                  <a:cubicBezTo>
                    <a:pt x="96" y="0"/>
                    <a:pt x="145" y="17"/>
                    <a:pt x="165" y="57"/>
                  </a:cubicBezTo>
                  <a:cubicBezTo>
                    <a:pt x="184" y="97"/>
                    <a:pt x="168" y="145"/>
                    <a:pt x="128" y="16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9" name="Freeform 14"/>
            <p:cNvSpPr>
              <a:spLocks/>
            </p:cNvSpPr>
            <p:nvPr userDrawn="1"/>
          </p:nvSpPr>
          <p:spPr bwMode="auto">
            <a:xfrm>
              <a:off x="605261" y="2107369"/>
              <a:ext cx="376783" cy="374736"/>
            </a:xfrm>
            <a:custGeom>
              <a:avLst/>
              <a:gdLst>
                <a:gd name="T0" fmla="*/ 65 w 182"/>
                <a:gd name="T1" fmla="*/ 168 h 182"/>
                <a:gd name="T2" fmla="*/ 15 w 182"/>
                <a:gd name="T3" fmla="*/ 65 h 182"/>
                <a:gd name="T4" fmla="*/ 117 w 182"/>
                <a:gd name="T5" fmla="*/ 15 h 182"/>
                <a:gd name="T6" fmla="*/ 168 w 182"/>
                <a:gd name="T7" fmla="*/ 117 h 182"/>
                <a:gd name="T8" fmla="*/ 65 w 182"/>
                <a:gd name="T9" fmla="*/ 168 h 182"/>
              </a:gdLst>
              <a:ahLst/>
              <a:cxnLst>
                <a:cxn ang="0">
                  <a:pos x="T0" y="T1"/>
                </a:cxn>
                <a:cxn ang="0">
                  <a:pos x="T2" y="T3"/>
                </a:cxn>
                <a:cxn ang="0">
                  <a:pos x="T4" y="T5"/>
                </a:cxn>
                <a:cxn ang="0">
                  <a:pos x="T6" y="T7"/>
                </a:cxn>
                <a:cxn ang="0">
                  <a:pos x="T8" y="T9"/>
                </a:cxn>
              </a:cxnLst>
              <a:rect l="0" t="0" r="r" b="b"/>
              <a:pathLst>
                <a:path w="182" h="182">
                  <a:moveTo>
                    <a:pt x="65" y="168"/>
                  </a:moveTo>
                  <a:cubicBezTo>
                    <a:pt x="23" y="154"/>
                    <a:pt x="0" y="108"/>
                    <a:pt x="15" y="65"/>
                  </a:cubicBezTo>
                  <a:cubicBezTo>
                    <a:pt x="29" y="23"/>
                    <a:pt x="75" y="0"/>
                    <a:pt x="117" y="15"/>
                  </a:cubicBezTo>
                  <a:cubicBezTo>
                    <a:pt x="160" y="29"/>
                    <a:pt x="182" y="75"/>
                    <a:pt x="168" y="117"/>
                  </a:cubicBezTo>
                  <a:cubicBezTo>
                    <a:pt x="153" y="160"/>
                    <a:pt x="107" y="182"/>
                    <a:pt x="65" y="168"/>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0" name="Freeform 15"/>
            <p:cNvSpPr>
              <a:spLocks/>
            </p:cNvSpPr>
            <p:nvPr userDrawn="1"/>
          </p:nvSpPr>
          <p:spPr bwMode="auto">
            <a:xfrm>
              <a:off x="850642" y="3174514"/>
              <a:ext cx="549386" cy="546806"/>
            </a:xfrm>
            <a:custGeom>
              <a:avLst/>
              <a:gdLst>
                <a:gd name="T0" fmla="*/ 22 w 211"/>
                <a:gd name="T1" fmla="*/ 146 h 211"/>
                <a:gd name="T2" fmla="*/ 65 w 211"/>
                <a:gd name="T3" fmla="*/ 22 h 211"/>
                <a:gd name="T4" fmla="*/ 189 w 211"/>
                <a:gd name="T5" fmla="*/ 64 h 211"/>
                <a:gd name="T6" fmla="*/ 146 w 211"/>
                <a:gd name="T7" fmla="*/ 189 h 211"/>
                <a:gd name="T8" fmla="*/ 22 w 211"/>
                <a:gd name="T9" fmla="*/ 146 h 211"/>
              </a:gdLst>
              <a:ahLst/>
              <a:cxnLst>
                <a:cxn ang="0">
                  <a:pos x="T0" y="T1"/>
                </a:cxn>
                <a:cxn ang="0">
                  <a:pos x="T2" y="T3"/>
                </a:cxn>
                <a:cxn ang="0">
                  <a:pos x="T4" y="T5"/>
                </a:cxn>
                <a:cxn ang="0">
                  <a:pos x="T6" y="T7"/>
                </a:cxn>
                <a:cxn ang="0">
                  <a:pos x="T8" y="T9"/>
                </a:cxn>
              </a:cxnLst>
              <a:rect l="0" t="0" r="r" b="b"/>
              <a:pathLst>
                <a:path w="211" h="211">
                  <a:moveTo>
                    <a:pt x="22" y="146"/>
                  </a:moveTo>
                  <a:cubicBezTo>
                    <a:pt x="0" y="100"/>
                    <a:pt x="19" y="45"/>
                    <a:pt x="65" y="22"/>
                  </a:cubicBezTo>
                  <a:cubicBezTo>
                    <a:pt x="111" y="0"/>
                    <a:pt x="166" y="19"/>
                    <a:pt x="189" y="64"/>
                  </a:cubicBezTo>
                  <a:cubicBezTo>
                    <a:pt x="211" y="110"/>
                    <a:pt x="192" y="166"/>
                    <a:pt x="146" y="189"/>
                  </a:cubicBezTo>
                  <a:cubicBezTo>
                    <a:pt x="101" y="211"/>
                    <a:pt x="45" y="192"/>
                    <a:pt x="22" y="146"/>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1" name="Freeform 17"/>
            <p:cNvSpPr>
              <a:spLocks/>
            </p:cNvSpPr>
            <p:nvPr userDrawn="1"/>
          </p:nvSpPr>
          <p:spPr bwMode="auto">
            <a:xfrm>
              <a:off x="703699" y="4522883"/>
              <a:ext cx="594250" cy="594250"/>
            </a:xfrm>
            <a:custGeom>
              <a:avLst/>
              <a:gdLst>
                <a:gd name="T0" fmla="*/ 19 w 238"/>
                <a:gd name="T1" fmla="*/ 85 h 238"/>
                <a:gd name="T2" fmla="*/ 153 w 238"/>
                <a:gd name="T3" fmla="*/ 19 h 238"/>
                <a:gd name="T4" fmla="*/ 219 w 238"/>
                <a:gd name="T5" fmla="*/ 153 h 238"/>
                <a:gd name="T6" fmla="*/ 85 w 238"/>
                <a:gd name="T7" fmla="*/ 219 h 238"/>
                <a:gd name="T8" fmla="*/ 19 w 238"/>
                <a:gd name="T9" fmla="*/ 85 h 238"/>
              </a:gdLst>
              <a:ahLst/>
              <a:cxnLst>
                <a:cxn ang="0">
                  <a:pos x="T0" y="T1"/>
                </a:cxn>
                <a:cxn ang="0">
                  <a:pos x="T2" y="T3"/>
                </a:cxn>
                <a:cxn ang="0">
                  <a:pos x="T4" y="T5"/>
                </a:cxn>
                <a:cxn ang="0">
                  <a:pos x="T6" y="T7"/>
                </a:cxn>
                <a:cxn ang="0">
                  <a:pos x="T8" y="T9"/>
                </a:cxn>
              </a:cxnLst>
              <a:rect l="0" t="0" r="r" b="b"/>
              <a:pathLst>
                <a:path w="238" h="238">
                  <a:moveTo>
                    <a:pt x="19" y="85"/>
                  </a:moveTo>
                  <a:cubicBezTo>
                    <a:pt x="38" y="30"/>
                    <a:pt x="98" y="0"/>
                    <a:pt x="153" y="19"/>
                  </a:cubicBezTo>
                  <a:cubicBezTo>
                    <a:pt x="208" y="38"/>
                    <a:pt x="238" y="98"/>
                    <a:pt x="219" y="153"/>
                  </a:cubicBezTo>
                  <a:cubicBezTo>
                    <a:pt x="200" y="208"/>
                    <a:pt x="140" y="238"/>
                    <a:pt x="85" y="219"/>
                  </a:cubicBezTo>
                  <a:cubicBezTo>
                    <a:pt x="30" y="200"/>
                    <a:pt x="0" y="140"/>
                    <a:pt x="19" y="8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2" name="Oval 13"/>
            <p:cNvSpPr>
              <a:spLocks noChangeArrowheads="1"/>
            </p:cNvSpPr>
            <p:nvPr userDrawn="1"/>
          </p:nvSpPr>
          <p:spPr bwMode="auto">
            <a:xfrm>
              <a:off x="189521" y="5775316"/>
              <a:ext cx="597193" cy="594575"/>
            </a:xfrm>
            <a:prstGeom prst="ellipse">
              <a:avLst/>
            </a:pr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grpSp>
    </p:spTree>
    <p:extLst>
      <p:ext uri="{BB962C8B-B14F-4D97-AF65-F5344CB8AC3E}">
        <p14:creationId xmlns:p14="http://schemas.microsoft.com/office/powerpoint/2010/main" val="3458516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solidFill>
                  <a:srgbClr val="162559"/>
                </a:solidFill>
              </a:defRPr>
            </a:lvl1pPr>
          </a:lstStyle>
          <a:p>
            <a:r>
              <a:rPr lang="de-DE" smtClean="0"/>
              <a:t>Titelmasterformat durch Klicken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solidFill>
                  <a:srgbClr val="162559"/>
                </a:solidFill>
              </a:defRPr>
            </a:lvl1pPr>
            <a:lvl2pPr>
              <a:buClr>
                <a:srgbClr val="F1940C"/>
              </a:buClr>
              <a:defRPr sz="2800">
                <a:solidFill>
                  <a:srgbClr val="162559"/>
                </a:solidFill>
              </a:defRPr>
            </a:lvl2pPr>
            <a:lvl3pPr>
              <a:defRPr sz="2400">
                <a:solidFill>
                  <a:srgbClr val="162559"/>
                </a:solidFill>
              </a:defRPr>
            </a:lvl3pPr>
            <a:lvl4pPr>
              <a:buClr>
                <a:srgbClr val="F1940C"/>
              </a:buClr>
              <a:defRPr sz="2000">
                <a:solidFill>
                  <a:srgbClr val="162559"/>
                </a:solidFill>
              </a:defRPr>
            </a:lvl4pPr>
            <a:lvl5pPr>
              <a:defRPr sz="2000">
                <a:solidFill>
                  <a:srgbClr val="162559"/>
                </a:solidFill>
              </a:defRPr>
            </a:lvl5pPr>
            <a:lvl6pPr>
              <a:defRPr sz="2000"/>
            </a:lvl6pPr>
            <a:lvl7pPr>
              <a:defRPr sz="2000"/>
            </a:lvl7pPr>
            <a:lvl8pPr>
              <a:defRPr sz="2000"/>
            </a:lvl8pPr>
            <a:lvl9pPr>
              <a:defRPr sz="2000"/>
            </a:lvl9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solidFill>
                  <a:srgbClr val="16255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0469C867-AA10-42FE-9900-474239875666}" type="datetimeFigureOut">
              <a:rPr lang="de-DE" smtClean="0"/>
              <a:t>17/04/18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4A372C8-FA9B-496A-8105-5356EB5E347F}" type="slidenum">
              <a:rPr lang="de-DE" smtClean="0"/>
              <a:t>‹#›</a:t>
            </a:fld>
            <a:endParaRPr lang="de-DE"/>
          </a:p>
        </p:txBody>
      </p:sp>
      <p:pic>
        <p:nvPicPr>
          <p:cNvPr id="8" name="Picture 2" descr="N:\Horizon_Projekte\MOVE_VB_UT_5040_Karl_UL\Proposal\4_Logo\Mov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44800" y="52013"/>
            <a:ext cx="2599200" cy="1093144"/>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uppieren 8"/>
          <p:cNvGrpSpPr/>
          <p:nvPr userDrawn="1"/>
        </p:nvGrpSpPr>
        <p:grpSpPr>
          <a:xfrm>
            <a:off x="-1174434" y="3707999"/>
            <a:ext cx="2223127" cy="2979959"/>
            <a:chOff x="-1959104" y="1323973"/>
            <a:chExt cx="3764385" cy="5045918"/>
          </a:xfrm>
        </p:grpSpPr>
        <p:sp>
          <p:nvSpPr>
            <p:cNvPr id="10" name="Bogen 3"/>
            <p:cNvSpPr/>
            <p:nvPr userDrawn="1"/>
          </p:nvSpPr>
          <p:spPr>
            <a:xfrm rot="2437978">
              <a:off x="-1959104" y="1884062"/>
              <a:ext cx="3764385" cy="4107686"/>
            </a:xfrm>
            <a:custGeom>
              <a:avLst/>
              <a:gdLst>
                <a:gd name="connsiteX0" fmla="*/ 4808854 w 9617709"/>
                <a:gd name="connsiteY0" fmla="*/ 0 h 10400755"/>
                <a:gd name="connsiteX1" fmla="*/ 9617709 w 9617709"/>
                <a:gd name="connsiteY1" fmla="*/ 5200378 h 10400755"/>
                <a:gd name="connsiteX2" fmla="*/ 4808855 w 9617709"/>
                <a:gd name="connsiteY2" fmla="*/ 5200378 h 10400755"/>
                <a:gd name="connsiteX3" fmla="*/ 4808854 w 9617709"/>
                <a:gd name="connsiteY3" fmla="*/ 0 h 10400755"/>
                <a:gd name="connsiteX0" fmla="*/ 4808854 w 9617709"/>
                <a:gd name="connsiteY0" fmla="*/ 0 h 10400755"/>
                <a:gd name="connsiteX1" fmla="*/ 9617709 w 9617709"/>
                <a:gd name="connsiteY1" fmla="*/ 5200378 h 10400755"/>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8855 w 4808855"/>
                <a:gd name="connsiteY1" fmla="*/ 5292626 h 5292626"/>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3088 w 4808855"/>
                <a:gd name="connsiteY1" fmla="*/ 5143952 h 5292626"/>
                <a:gd name="connsiteX0" fmla="*/ 0 w 4817239"/>
                <a:gd name="connsiteY0" fmla="*/ 92248 h 5292626"/>
                <a:gd name="connsiteX1" fmla="*/ 4808855 w 4817239"/>
                <a:gd name="connsiteY1" fmla="*/ 5292626 h 5292626"/>
                <a:gd name="connsiteX2" fmla="*/ 1 w 4817239"/>
                <a:gd name="connsiteY2" fmla="*/ 5292626 h 5292626"/>
                <a:gd name="connsiteX3" fmla="*/ 0 w 4817239"/>
                <a:gd name="connsiteY3" fmla="*/ 92248 h 5292626"/>
                <a:gd name="connsiteX0" fmla="*/ 301539 w 4817239"/>
                <a:gd name="connsiteY0" fmla="*/ 0 h 5292626"/>
                <a:gd name="connsiteX1" fmla="*/ 4817239 w 4817239"/>
                <a:gd name="connsiteY1" fmla="*/ 5131198 h 5292626"/>
                <a:gd name="connsiteX0" fmla="*/ 287387 w 4817238"/>
                <a:gd name="connsiteY0" fmla="*/ 12753 h 5292626"/>
                <a:gd name="connsiteX1" fmla="*/ 4808854 w 4817238"/>
                <a:gd name="connsiteY1" fmla="*/ 5292626 h 5292626"/>
                <a:gd name="connsiteX2" fmla="*/ 0 w 4817238"/>
                <a:gd name="connsiteY2" fmla="*/ 5292626 h 5292626"/>
                <a:gd name="connsiteX3" fmla="*/ 287387 w 4817238"/>
                <a:gd name="connsiteY3" fmla="*/ 12753 h 5292626"/>
                <a:gd name="connsiteX0" fmla="*/ 301538 w 4817238"/>
                <a:gd name="connsiteY0" fmla="*/ 0 h 5292626"/>
                <a:gd name="connsiteX1" fmla="*/ 4817238 w 4817238"/>
                <a:gd name="connsiteY1" fmla="*/ 5131198 h 5292626"/>
                <a:gd name="connsiteX0" fmla="*/ 287387 w 4808854"/>
                <a:gd name="connsiteY0" fmla="*/ 12753 h 5292626"/>
                <a:gd name="connsiteX1" fmla="*/ 4808854 w 4808854"/>
                <a:gd name="connsiteY1" fmla="*/ 5292626 h 5292626"/>
                <a:gd name="connsiteX2" fmla="*/ 0 w 4808854"/>
                <a:gd name="connsiteY2" fmla="*/ 5292626 h 5292626"/>
                <a:gd name="connsiteX3" fmla="*/ 287387 w 4808854"/>
                <a:gd name="connsiteY3" fmla="*/ 12753 h 5292626"/>
                <a:gd name="connsiteX0" fmla="*/ 301538 w 4808854"/>
                <a:gd name="connsiteY0" fmla="*/ 0 h 5292626"/>
                <a:gd name="connsiteX1" fmla="*/ 4771816 w 4808854"/>
                <a:gd name="connsiteY1" fmla="*/ 5195277 h 5292626"/>
              </a:gdLst>
              <a:ahLst/>
              <a:cxnLst>
                <a:cxn ang="0">
                  <a:pos x="connsiteX0" y="connsiteY0"/>
                </a:cxn>
                <a:cxn ang="0">
                  <a:pos x="connsiteX1" y="connsiteY1"/>
                </a:cxn>
              </a:cxnLst>
              <a:rect l="l" t="t" r="r" b="b"/>
              <a:pathLst>
                <a:path w="4808854" h="5292626" stroke="0" extrusionOk="0">
                  <a:moveTo>
                    <a:pt x="287387" y="12753"/>
                  </a:moveTo>
                  <a:cubicBezTo>
                    <a:pt x="2943244" y="12753"/>
                    <a:pt x="4808854" y="2420537"/>
                    <a:pt x="4808854" y="5292626"/>
                  </a:cubicBezTo>
                  <a:lnTo>
                    <a:pt x="0" y="5292626"/>
                  </a:lnTo>
                  <a:cubicBezTo>
                    <a:pt x="0" y="3559167"/>
                    <a:pt x="287387" y="1746212"/>
                    <a:pt x="287387" y="12753"/>
                  </a:cubicBezTo>
                  <a:close/>
                </a:path>
                <a:path w="4808854" h="5292626" fill="none">
                  <a:moveTo>
                    <a:pt x="301538" y="0"/>
                  </a:moveTo>
                  <a:cubicBezTo>
                    <a:pt x="2957395" y="0"/>
                    <a:pt x="4771816" y="2323188"/>
                    <a:pt x="4771816" y="5195277"/>
                  </a:cubicBezTo>
                </a:path>
              </a:pathLst>
            </a:custGeom>
            <a:ln w="28575">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de-DE" sz="1800"/>
            </a:p>
          </p:txBody>
        </p:sp>
        <p:sp>
          <p:nvSpPr>
            <p:cNvPr id="11" name="Freeform 16"/>
            <p:cNvSpPr>
              <a:spLocks/>
            </p:cNvSpPr>
            <p:nvPr userDrawn="1"/>
          </p:nvSpPr>
          <p:spPr bwMode="auto">
            <a:xfrm>
              <a:off x="57882" y="1323973"/>
              <a:ext cx="340853" cy="340853"/>
            </a:xfrm>
            <a:custGeom>
              <a:avLst/>
              <a:gdLst>
                <a:gd name="T0" fmla="*/ 128 w 184"/>
                <a:gd name="T1" fmla="*/ 165 h 185"/>
                <a:gd name="T2" fmla="*/ 19 w 184"/>
                <a:gd name="T3" fmla="*/ 128 h 185"/>
                <a:gd name="T4" fmla="*/ 56 w 184"/>
                <a:gd name="T5" fmla="*/ 20 h 185"/>
                <a:gd name="T6" fmla="*/ 165 w 184"/>
                <a:gd name="T7" fmla="*/ 57 h 185"/>
                <a:gd name="T8" fmla="*/ 128 w 184"/>
                <a:gd name="T9" fmla="*/ 165 h 185"/>
              </a:gdLst>
              <a:ahLst/>
              <a:cxnLst>
                <a:cxn ang="0">
                  <a:pos x="T0" y="T1"/>
                </a:cxn>
                <a:cxn ang="0">
                  <a:pos x="T2" y="T3"/>
                </a:cxn>
                <a:cxn ang="0">
                  <a:pos x="T4" y="T5"/>
                </a:cxn>
                <a:cxn ang="0">
                  <a:pos x="T6" y="T7"/>
                </a:cxn>
                <a:cxn ang="0">
                  <a:pos x="T8" y="T9"/>
                </a:cxn>
              </a:cxnLst>
              <a:rect l="0" t="0" r="r" b="b"/>
              <a:pathLst>
                <a:path w="184" h="185">
                  <a:moveTo>
                    <a:pt x="128" y="165"/>
                  </a:moveTo>
                  <a:cubicBezTo>
                    <a:pt x="88" y="185"/>
                    <a:pt x="39" y="168"/>
                    <a:pt x="19" y="128"/>
                  </a:cubicBezTo>
                  <a:cubicBezTo>
                    <a:pt x="0" y="88"/>
                    <a:pt x="16" y="39"/>
                    <a:pt x="56" y="20"/>
                  </a:cubicBezTo>
                  <a:cubicBezTo>
                    <a:pt x="96" y="0"/>
                    <a:pt x="145" y="17"/>
                    <a:pt x="165" y="57"/>
                  </a:cubicBezTo>
                  <a:cubicBezTo>
                    <a:pt x="184" y="97"/>
                    <a:pt x="168" y="145"/>
                    <a:pt x="128" y="16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2" name="Freeform 14"/>
            <p:cNvSpPr>
              <a:spLocks/>
            </p:cNvSpPr>
            <p:nvPr userDrawn="1"/>
          </p:nvSpPr>
          <p:spPr bwMode="auto">
            <a:xfrm>
              <a:off x="605261" y="2107369"/>
              <a:ext cx="376783" cy="374736"/>
            </a:xfrm>
            <a:custGeom>
              <a:avLst/>
              <a:gdLst>
                <a:gd name="T0" fmla="*/ 65 w 182"/>
                <a:gd name="T1" fmla="*/ 168 h 182"/>
                <a:gd name="T2" fmla="*/ 15 w 182"/>
                <a:gd name="T3" fmla="*/ 65 h 182"/>
                <a:gd name="T4" fmla="*/ 117 w 182"/>
                <a:gd name="T5" fmla="*/ 15 h 182"/>
                <a:gd name="T6" fmla="*/ 168 w 182"/>
                <a:gd name="T7" fmla="*/ 117 h 182"/>
                <a:gd name="T8" fmla="*/ 65 w 182"/>
                <a:gd name="T9" fmla="*/ 168 h 182"/>
              </a:gdLst>
              <a:ahLst/>
              <a:cxnLst>
                <a:cxn ang="0">
                  <a:pos x="T0" y="T1"/>
                </a:cxn>
                <a:cxn ang="0">
                  <a:pos x="T2" y="T3"/>
                </a:cxn>
                <a:cxn ang="0">
                  <a:pos x="T4" y="T5"/>
                </a:cxn>
                <a:cxn ang="0">
                  <a:pos x="T6" y="T7"/>
                </a:cxn>
                <a:cxn ang="0">
                  <a:pos x="T8" y="T9"/>
                </a:cxn>
              </a:cxnLst>
              <a:rect l="0" t="0" r="r" b="b"/>
              <a:pathLst>
                <a:path w="182" h="182">
                  <a:moveTo>
                    <a:pt x="65" y="168"/>
                  </a:moveTo>
                  <a:cubicBezTo>
                    <a:pt x="23" y="154"/>
                    <a:pt x="0" y="108"/>
                    <a:pt x="15" y="65"/>
                  </a:cubicBezTo>
                  <a:cubicBezTo>
                    <a:pt x="29" y="23"/>
                    <a:pt x="75" y="0"/>
                    <a:pt x="117" y="15"/>
                  </a:cubicBezTo>
                  <a:cubicBezTo>
                    <a:pt x="160" y="29"/>
                    <a:pt x="182" y="75"/>
                    <a:pt x="168" y="117"/>
                  </a:cubicBezTo>
                  <a:cubicBezTo>
                    <a:pt x="153" y="160"/>
                    <a:pt x="107" y="182"/>
                    <a:pt x="65" y="168"/>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3" name="Freeform 15"/>
            <p:cNvSpPr>
              <a:spLocks/>
            </p:cNvSpPr>
            <p:nvPr userDrawn="1"/>
          </p:nvSpPr>
          <p:spPr bwMode="auto">
            <a:xfrm>
              <a:off x="850642" y="3174514"/>
              <a:ext cx="549386" cy="546806"/>
            </a:xfrm>
            <a:custGeom>
              <a:avLst/>
              <a:gdLst>
                <a:gd name="T0" fmla="*/ 22 w 211"/>
                <a:gd name="T1" fmla="*/ 146 h 211"/>
                <a:gd name="T2" fmla="*/ 65 w 211"/>
                <a:gd name="T3" fmla="*/ 22 h 211"/>
                <a:gd name="T4" fmla="*/ 189 w 211"/>
                <a:gd name="T5" fmla="*/ 64 h 211"/>
                <a:gd name="T6" fmla="*/ 146 w 211"/>
                <a:gd name="T7" fmla="*/ 189 h 211"/>
                <a:gd name="T8" fmla="*/ 22 w 211"/>
                <a:gd name="T9" fmla="*/ 146 h 211"/>
              </a:gdLst>
              <a:ahLst/>
              <a:cxnLst>
                <a:cxn ang="0">
                  <a:pos x="T0" y="T1"/>
                </a:cxn>
                <a:cxn ang="0">
                  <a:pos x="T2" y="T3"/>
                </a:cxn>
                <a:cxn ang="0">
                  <a:pos x="T4" y="T5"/>
                </a:cxn>
                <a:cxn ang="0">
                  <a:pos x="T6" y="T7"/>
                </a:cxn>
                <a:cxn ang="0">
                  <a:pos x="T8" y="T9"/>
                </a:cxn>
              </a:cxnLst>
              <a:rect l="0" t="0" r="r" b="b"/>
              <a:pathLst>
                <a:path w="211" h="211">
                  <a:moveTo>
                    <a:pt x="22" y="146"/>
                  </a:moveTo>
                  <a:cubicBezTo>
                    <a:pt x="0" y="100"/>
                    <a:pt x="19" y="45"/>
                    <a:pt x="65" y="22"/>
                  </a:cubicBezTo>
                  <a:cubicBezTo>
                    <a:pt x="111" y="0"/>
                    <a:pt x="166" y="19"/>
                    <a:pt x="189" y="64"/>
                  </a:cubicBezTo>
                  <a:cubicBezTo>
                    <a:pt x="211" y="110"/>
                    <a:pt x="192" y="166"/>
                    <a:pt x="146" y="189"/>
                  </a:cubicBezTo>
                  <a:cubicBezTo>
                    <a:pt x="101" y="211"/>
                    <a:pt x="45" y="192"/>
                    <a:pt x="22" y="146"/>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4" name="Freeform 17"/>
            <p:cNvSpPr>
              <a:spLocks/>
            </p:cNvSpPr>
            <p:nvPr userDrawn="1"/>
          </p:nvSpPr>
          <p:spPr bwMode="auto">
            <a:xfrm>
              <a:off x="703699" y="4522883"/>
              <a:ext cx="594250" cy="594250"/>
            </a:xfrm>
            <a:custGeom>
              <a:avLst/>
              <a:gdLst>
                <a:gd name="T0" fmla="*/ 19 w 238"/>
                <a:gd name="T1" fmla="*/ 85 h 238"/>
                <a:gd name="T2" fmla="*/ 153 w 238"/>
                <a:gd name="T3" fmla="*/ 19 h 238"/>
                <a:gd name="T4" fmla="*/ 219 w 238"/>
                <a:gd name="T5" fmla="*/ 153 h 238"/>
                <a:gd name="T6" fmla="*/ 85 w 238"/>
                <a:gd name="T7" fmla="*/ 219 h 238"/>
                <a:gd name="T8" fmla="*/ 19 w 238"/>
                <a:gd name="T9" fmla="*/ 85 h 238"/>
              </a:gdLst>
              <a:ahLst/>
              <a:cxnLst>
                <a:cxn ang="0">
                  <a:pos x="T0" y="T1"/>
                </a:cxn>
                <a:cxn ang="0">
                  <a:pos x="T2" y="T3"/>
                </a:cxn>
                <a:cxn ang="0">
                  <a:pos x="T4" y="T5"/>
                </a:cxn>
                <a:cxn ang="0">
                  <a:pos x="T6" y="T7"/>
                </a:cxn>
                <a:cxn ang="0">
                  <a:pos x="T8" y="T9"/>
                </a:cxn>
              </a:cxnLst>
              <a:rect l="0" t="0" r="r" b="b"/>
              <a:pathLst>
                <a:path w="238" h="238">
                  <a:moveTo>
                    <a:pt x="19" y="85"/>
                  </a:moveTo>
                  <a:cubicBezTo>
                    <a:pt x="38" y="30"/>
                    <a:pt x="98" y="0"/>
                    <a:pt x="153" y="19"/>
                  </a:cubicBezTo>
                  <a:cubicBezTo>
                    <a:pt x="208" y="38"/>
                    <a:pt x="238" y="98"/>
                    <a:pt x="219" y="153"/>
                  </a:cubicBezTo>
                  <a:cubicBezTo>
                    <a:pt x="200" y="208"/>
                    <a:pt x="140" y="238"/>
                    <a:pt x="85" y="219"/>
                  </a:cubicBezTo>
                  <a:cubicBezTo>
                    <a:pt x="30" y="200"/>
                    <a:pt x="0" y="140"/>
                    <a:pt x="19" y="8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5" name="Oval 13"/>
            <p:cNvSpPr>
              <a:spLocks noChangeArrowheads="1"/>
            </p:cNvSpPr>
            <p:nvPr userDrawn="1"/>
          </p:nvSpPr>
          <p:spPr bwMode="auto">
            <a:xfrm>
              <a:off x="189521" y="5775316"/>
              <a:ext cx="597193" cy="594575"/>
            </a:xfrm>
            <a:prstGeom prst="ellipse">
              <a:avLst/>
            </a:pr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grpSp>
    </p:spTree>
    <p:extLst>
      <p:ext uri="{BB962C8B-B14F-4D97-AF65-F5344CB8AC3E}">
        <p14:creationId xmlns:p14="http://schemas.microsoft.com/office/powerpoint/2010/main" val="2214831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35600"/>
            <a:ext cx="2949178" cy="1600200"/>
          </a:xfrm>
        </p:spPr>
        <p:txBody>
          <a:bodyPr anchor="b"/>
          <a:lstStyle>
            <a:lvl1pPr>
              <a:defRPr sz="3200">
                <a:solidFill>
                  <a:srgbClr val="162559"/>
                </a:solidFill>
              </a:defRPr>
            </a:lvl1pPr>
          </a:lstStyle>
          <a:p>
            <a:r>
              <a:rPr lang="de-DE" dirty="0" smtClean="0"/>
              <a:t>Titelmasterformat durch Klicken bearbeiten</a:t>
            </a:r>
            <a:endParaRPr lang="en-US" dirty="0"/>
          </a:p>
        </p:txBody>
      </p:sp>
      <p:sp>
        <p:nvSpPr>
          <p:cNvPr id="3" name="Picture Placeholder 2"/>
          <p:cNvSpPr>
            <a:spLocks noGrp="1" noChangeAspect="1"/>
          </p:cNvSpPr>
          <p:nvPr>
            <p:ph type="pic" idx="1"/>
          </p:nvPr>
        </p:nvSpPr>
        <p:spPr>
          <a:xfrm>
            <a:off x="3887391" y="965826"/>
            <a:ext cx="4629150" cy="4873625"/>
          </a:xfrm>
        </p:spPr>
        <p:txBody>
          <a:bodyPr anchor="t"/>
          <a:lstStyle>
            <a:lvl1pPr marL="0" indent="0">
              <a:buNone/>
              <a:defRPr sz="3200">
                <a:solidFill>
                  <a:srgbClr val="162559"/>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629841" y="2035800"/>
            <a:ext cx="2949178" cy="3811588"/>
          </a:xfrm>
        </p:spPr>
        <p:txBody>
          <a:bodyPr/>
          <a:lstStyle>
            <a:lvl1pPr marL="0" indent="0">
              <a:buNone/>
              <a:defRPr sz="1600">
                <a:solidFill>
                  <a:srgbClr val="162559"/>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0469C867-AA10-42FE-9900-474239875666}" type="datetimeFigureOut">
              <a:rPr lang="de-DE" smtClean="0"/>
              <a:t>17/04/18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4A372C8-FA9B-496A-8105-5356EB5E347F}" type="slidenum">
              <a:rPr lang="de-DE" smtClean="0"/>
              <a:t>‹#›</a:t>
            </a:fld>
            <a:endParaRPr lang="de-DE"/>
          </a:p>
        </p:txBody>
      </p:sp>
      <p:pic>
        <p:nvPicPr>
          <p:cNvPr id="8" name="Picture 2" descr="N:\Horizon_Projekte\MOVE_VB_UT_5040_Karl_UL\Proposal\4_Logo\Move-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44800" y="52013"/>
            <a:ext cx="2599200" cy="1093144"/>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uppieren 8"/>
          <p:cNvGrpSpPr/>
          <p:nvPr userDrawn="1"/>
        </p:nvGrpSpPr>
        <p:grpSpPr>
          <a:xfrm>
            <a:off x="-1174434" y="3707999"/>
            <a:ext cx="2223127" cy="2979959"/>
            <a:chOff x="-1959104" y="1323973"/>
            <a:chExt cx="3764385" cy="5045918"/>
          </a:xfrm>
        </p:grpSpPr>
        <p:sp>
          <p:nvSpPr>
            <p:cNvPr id="10" name="Bogen 3"/>
            <p:cNvSpPr/>
            <p:nvPr userDrawn="1"/>
          </p:nvSpPr>
          <p:spPr>
            <a:xfrm rot="2437978">
              <a:off x="-1959104" y="1884062"/>
              <a:ext cx="3764385" cy="4107686"/>
            </a:xfrm>
            <a:custGeom>
              <a:avLst/>
              <a:gdLst>
                <a:gd name="connsiteX0" fmla="*/ 4808854 w 9617709"/>
                <a:gd name="connsiteY0" fmla="*/ 0 h 10400755"/>
                <a:gd name="connsiteX1" fmla="*/ 9617709 w 9617709"/>
                <a:gd name="connsiteY1" fmla="*/ 5200378 h 10400755"/>
                <a:gd name="connsiteX2" fmla="*/ 4808855 w 9617709"/>
                <a:gd name="connsiteY2" fmla="*/ 5200378 h 10400755"/>
                <a:gd name="connsiteX3" fmla="*/ 4808854 w 9617709"/>
                <a:gd name="connsiteY3" fmla="*/ 0 h 10400755"/>
                <a:gd name="connsiteX0" fmla="*/ 4808854 w 9617709"/>
                <a:gd name="connsiteY0" fmla="*/ 0 h 10400755"/>
                <a:gd name="connsiteX1" fmla="*/ 9617709 w 9617709"/>
                <a:gd name="connsiteY1" fmla="*/ 5200378 h 10400755"/>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8855 w 4808855"/>
                <a:gd name="connsiteY1" fmla="*/ 5292626 h 5292626"/>
                <a:gd name="connsiteX0" fmla="*/ 0 w 4808855"/>
                <a:gd name="connsiteY0" fmla="*/ 92248 h 5292626"/>
                <a:gd name="connsiteX1" fmla="*/ 4808855 w 4808855"/>
                <a:gd name="connsiteY1" fmla="*/ 5292626 h 5292626"/>
                <a:gd name="connsiteX2" fmla="*/ 1 w 4808855"/>
                <a:gd name="connsiteY2" fmla="*/ 5292626 h 5292626"/>
                <a:gd name="connsiteX3" fmla="*/ 0 w 4808855"/>
                <a:gd name="connsiteY3" fmla="*/ 92248 h 5292626"/>
                <a:gd name="connsiteX0" fmla="*/ 301539 w 4808855"/>
                <a:gd name="connsiteY0" fmla="*/ 0 h 5292626"/>
                <a:gd name="connsiteX1" fmla="*/ 4803088 w 4808855"/>
                <a:gd name="connsiteY1" fmla="*/ 5143952 h 5292626"/>
                <a:gd name="connsiteX0" fmla="*/ 0 w 4817239"/>
                <a:gd name="connsiteY0" fmla="*/ 92248 h 5292626"/>
                <a:gd name="connsiteX1" fmla="*/ 4808855 w 4817239"/>
                <a:gd name="connsiteY1" fmla="*/ 5292626 h 5292626"/>
                <a:gd name="connsiteX2" fmla="*/ 1 w 4817239"/>
                <a:gd name="connsiteY2" fmla="*/ 5292626 h 5292626"/>
                <a:gd name="connsiteX3" fmla="*/ 0 w 4817239"/>
                <a:gd name="connsiteY3" fmla="*/ 92248 h 5292626"/>
                <a:gd name="connsiteX0" fmla="*/ 301539 w 4817239"/>
                <a:gd name="connsiteY0" fmla="*/ 0 h 5292626"/>
                <a:gd name="connsiteX1" fmla="*/ 4817239 w 4817239"/>
                <a:gd name="connsiteY1" fmla="*/ 5131198 h 5292626"/>
                <a:gd name="connsiteX0" fmla="*/ 287387 w 4817238"/>
                <a:gd name="connsiteY0" fmla="*/ 12753 h 5292626"/>
                <a:gd name="connsiteX1" fmla="*/ 4808854 w 4817238"/>
                <a:gd name="connsiteY1" fmla="*/ 5292626 h 5292626"/>
                <a:gd name="connsiteX2" fmla="*/ 0 w 4817238"/>
                <a:gd name="connsiteY2" fmla="*/ 5292626 h 5292626"/>
                <a:gd name="connsiteX3" fmla="*/ 287387 w 4817238"/>
                <a:gd name="connsiteY3" fmla="*/ 12753 h 5292626"/>
                <a:gd name="connsiteX0" fmla="*/ 301538 w 4817238"/>
                <a:gd name="connsiteY0" fmla="*/ 0 h 5292626"/>
                <a:gd name="connsiteX1" fmla="*/ 4817238 w 4817238"/>
                <a:gd name="connsiteY1" fmla="*/ 5131198 h 5292626"/>
                <a:gd name="connsiteX0" fmla="*/ 287387 w 4808854"/>
                <a:gd name="connsiteY0" fmla="*/ 12753 h 5292626"/>
                <a:gd name="connsiteX1" fmla="*/ 4808854 w 4808854"/>
                <a:gd name="connsiteY1" fmla="*/ 5292626 h 5292626"/>
                <a:gd name="connsiteX2" fmla="*/ 0 w 4808854"/>
                <a:gd name="connsiteY2" fmla="*/ 5292626 h 5292626"/>
                <a:gd name="connsiteX3" fmla="*/ 287387 w 4808854"/>
                <a:gd name="connsiteY3" fmla="*/ 12753 h 5292626"/>
                <a:gd name="connsiteX0" fmla="*/ 301538 w 4808854"/>
                <a:gd name="connsiteY0" fmla="*/ 0 h 5292626"/>
                <a:gd name="connsiteX1" fmla="*/ 4771816 w 4808854"/>
                <a:gd name="connsiteY1" fmla="*/ 5195277 h 5292626"/>
              </a:gdLst>
              <a:ahLst/>
              <a:cxnLst>
                <a:cxn ang="0">
                  <a:pos x="connsiteX0" y="connsiteY0"/>
                </a:cxn>
                <a:cxn ang="0">
                  <a:pos x="connsiteX1" y="connsiteY1"/>
                </a:cxn>
              </a:cxnLst>
              <a:rect l="l" t="t" r="r" b="b"/>
              <a:pathLst>
                <a:path w="4808854" h="5292626" stroke="0" extrusionOk="0">
                  <a:moveTo>
                    <a:pt x="287387" y="12753"/>
                  </a:moveTo>
                  <a:cubicBezTo>
                    <a:pt x="2943244" y="12753"/>
                    <a:pt x="4808854" y="2420537"/>
                    <a:pt x="4808854" y="5292626"/>
                  </a:cubicBezTo>
                  <a:lnTo>
                    <a:pt x="0" y="5292626"/>
                  </a:lnTo>
                  <a:cubicBezTo>
                    <a:pt x="0" y="3559167"/>
                    <a:pt x="287387" y="1746212"/>
                    <a:pt x="287387" y="12753"/>
                  </a:cubicBezTo>
                  <a:close/>
                </a:path>
                <a:path w="4808854" h="5292626" fill="none">
                  <a:moveTo>
                    <a:pt x="301538" y="0"/>
                  </a:moveTo>
                  <a:cubicBezTo>
                    <a:pt x="2957395" y="0"/>
                    <a:pt x="4771816" y="2323188"/>
                    <a:pt x="4771816" y="5195277"/>
                  </a:cubicBezTo>
                </a:path>
              </a:pathLst>
            </a:custGeom>
            <a:ln w="28575">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de-DE" sz="1800"/>
            </a:p>
          </p:txBody>
        </p:sp>
        <p:sp>
          <p:nvSpPr>
            <p:cNvPr id="11" name="Freeform 16"/>
            <p:cNvSpPr>
              <a:spLocks/>
            </p:cNvSpPr>
            <p:nvPr userDrawn="1"/>
          </p:nvSpPr>
          <p:spPr bwMode="auto">
            <a:xfrm>
              <a:off x="57882" y="1323973"/>
              <a:ext cx="340853" cy="340853"/>
            </a:xfrm>
            <a:custGeom>
              <a:avLst/>
              <a:gdLst>
                <a:gd name="T0" fmla="*/ 128 w 184"/>
                <a:gd name="T1" fmla="*/ 165 h 185"/>
                <a:gd name="T2" fmla="*/ 19 w 184"/>
                <a:gd name="T3" fmla="*/ 128 h 185"/>
                <a:gd name="T4" fmla="*/ 56 w 184"/>
                <a:gd name="T5" fmla="*/ 20 h 185"/>
                <a:gd name="T6" fmla="*/ 165 w 184"/>
                <a:gd name="T7" fmla="*/ 57 h 185"/>
                <a:gd name="T8" fmla="*/ 128 w 184"/>
                <a:gd name="T9" fmla="*/ 165 h 185"/>
              </a:gdLst>
              <a:ahLst/>
              <a:cxnLst>
                <a:cxn ang="0">
                  <a:pos x="T0" y="T1"/>
                </a:cxn>
                <a:cxn ang="0">
                  <a:pos x="T2" y="T3"/>
                </a:cxn>
                <a:cxn ang="0">
                  <a:pos x="T4" y="T5"/>
                </a:cxn>
                <a:cxn ang="0">
                  <a:pos x="T6" y="T7"/>
                </a:cxn>
                <a:cxn ang="0">
                  <a:pos x="T8" y="T9"/>
                </a:cxn>
              </a:cxnLst>
              <a:rect l="0" t="0" r="r" b="b"/>
              <a:pathLst>
                <a:path w="184" h="185">
                  <a:moveTo>
                    <a:pt x="128" y="165"/>
                  </a:moveTo>
                  <a:cubicBezTo>
                    <a:pt x="88" y="185"/>
                    <a:pt x="39" y="168"/>
                    <a:pt x="19" y="128"/>
                  </a:cubicBezTo>
                  <a:cubicBezTo>
                    <a:pt x="0" y="88"/>
                    <a:pt x="16" y="39"/>
                    <a:pt x="56" y="20"/>
                  </a:cubicBezTo>
                  <a:cubicBezTo>
                    <a:pt x="96" y="0"/>
                    <a:pt x="145" y="17"/>
                    <a:pt x="165" y="57"/>
                  </a:cubicBezTo>
                  <a:cubicBezTo>
                    <a:pt x="184" y="97"/>
                    <a:pt x="168" y="145"/>
                    <a:pt x="128" y="16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2" name="Freeform 14"/>
            <p:cNvSpPr>
              <a:spLocks/>
            </p:cNvSpPr>
            <p:nvPr userDrawn="1"/>
          </p:nvSpPr>
          <p:spPr bwMode="auto">
            <a:xfrm>
              <a:off x="605261" y="2107369"/>
              <a:ext cx="376783" cy="374736"/>
            </a:xfrm>
            <a:custGeom>
              <a:avLst/>
              <a:gdLst>
                <a:gd name="T0" fmla="*/ 65 w 182"/>
                <a:gd name="T1" fmla="*/ 168 h 182"/>
                <a:gd name="T2" fmla="*/ 15 w 182"/>
                <a:gd name="T3" fmla="*/ 65 h 182"/>
                <a:gd name="T4" fmla="*/ 117 w 182"/>
                <a:gd name="T5" fmla="*/ 15 h 182"/>
                <a:gd name="T6" fmla="*/ 168 w 182"/>
                <a:gd name="T7" fmla="*/ 117 h 182"/>
                <a:gd name="T8" fmla="*/ 65 w 182"/>
                <a:gd name="T9" fmla="*/ 168 h 182"/>
              </a:gdLst>
              <a:ahLst/>
              <a:cxnLst>
                <a:cxn ang="0">
                  <a:pos x="T0" y="T1"/>
                </a:cxn>
                <a:cxn ang="0">
                  <a:pos x="T2" y="T3"/>
                </a:cxn>
                <a:cxn ang="0">
                  <a:pos x="T4" y="T5"/>
                </a:cxn>
                <a:cxn ang="0">
                  <a:pos x="T6" y="T7"/>
                </a:cxn>
                <a:cxn ang="0">
                  <a:pos x="T8" y="T9"/>
                </a:cxn>
              </a:cxnLst>
              <a:rect l="0" t="0" r="r" b="b"/>
              <a:pathLst>
                <a:path w="182" h="182">
                  <a:moveTo>
                    <a:pt x="65" y="168"/>
                  </a:moveTo>
                  <a:cubicBezTo>
                    <a:pt x="23" y="154"/>
                    <a:pt x="0" y="108"/>
                    <a:pt x="15" y="65"/>
                  </a:cubicBezTo>
                  <a:cubicBezTo>
                    <a:pt x="29" y="23"/>
                    <a:pt x="75" y="0"/>
                    <a:pt x="117" y="15"/>
                  </a:cubicBezTo>
                  <a:cubicBezTo>
                    <a:pt x="160" y="29"/>
                    <a:pt x="182" y="75"/>
                    <a:pt x="168" y="117"/>
                  </a:cubicBezTo>
                  <a:cubicBezTo>
                    <a:pt x="153" y="160"/>
                    <a:pt x="107" y="182"/>
                    <a:pt x="65" y="168"/>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3" name="Freeform 15"/>
            <p:cNvSpPr>
              <a:spLocks/>
            </p:cNvSpPr>
            <p:nvPr userDrawn="1"/>
          </p:nvSpPr>
          <p:spPr bwMode="auto">
            <a:xfrm>
              <a:off x="850642" y="3174514"/>
              <a:ext cx="549386" cy="546806"/>
            </a:xfrm>
            <a:custGeom>
              <a:avLst/>
              <a:gdLst>
                <a:gd name="T0" fmla="*/ 22 w 211"/>
                <a:gd name="T1" fmla="*/ 146 h 211"/>
                <a:gd name="T2" fmla="*/ 65 w 211"/>
                <a:gd name="T3" fmla="*/ 22 h 211"/>
                <a:gd name="T4" fmla="*/ 189 w 211"/>
                <a:gd name="T5" fmla="*/ 64 h 211"/>
                <a:gd name="T6" fmla="*/ 146 w 211"/>
                <a:gd name="T7" fmla="*/ 189 h 211"/>
                <a:gd name="T8" fmla="*/ 22 w 211"/>
                <a:gd name="T9" fmla="*/ 146 h 211"/>
              </a:gdLst>
              <a:ahLst/>
              <a:cxnLst>
                <a:cxn ang="0">
                  <a:pos x="T0" y="T1"/>
                </a:cxn>
                <a:cxn ang="0">
                  <a:pos x="T2" y="T3"/>
                </a:cxn>
                <a:cxn ang="0">
                  <a:pos x="T4" y="T5"/>
                </a:cxn>
                <a:cxn ang="0">
                  <a:pos x="T6" y="T7"/>
                </a:cxn>
                <a:cxn ang="0">
                  <a:pos x="T8" y="T9"/>
                </a:cxn>
              </a:cxnLst>
              <a:rect l="0" t="0" r="r" b="b"/>
              <a:pathLst>
                <a:path w="211" h="211">
                  <a:moveTo>
                    <a:pt x="22" y="146"/>
                  </a:moveTo>
                  <a:cubicBezTo>
                    <a:pt x="0" y="100"/>
                    <a:pt x="19" y="45"/>
                    <a:pt x="65" y="22"/>
                  </a:cubicBezTo>
                  <a:cubicBezTo>
                    <a:pt x="111" y="0"/>
                    <a:pt x="166" y="19"/>
                    <a:pt x="189" y="64"/>
                  </a:cubicBezTo>
                  <a:cubicBezTo>
                    <a:pt x="211" y="110"/>
                    <a:pt x="192" y="166"/>
                    <a:pt x="146" y="189"/>
                  </a:cubicBezTo>
                  <a:cubicBezTo>
                    <a:pt x="101" y="211"/>
                    <a:pt x="45" y="192"/>
                    <a:pt x="22" y="146"/>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4" name="Freeform 17"/>
            <p:cNvSpPr>
              <a:spLocks/>
            </p:cNvSpPr>
            <p:nvPr userDrawn="1"/>
          </p:nvSpPr>
          <p:spPr bwMode="auto">
            <a:xfrm>
              <a:off x="703699" y="4522883"/>
              <a:ext cx="594250" cy="594250"/>
            </a:xfrm>
            <a:custGeom>
              <a:avLst/>
              <a:gdLst>
                <a:gd name="T0" fmla="*/ 19 w 238"/>
                <a:gd name="T1" fmla="*/ 85 h 238"/>
                <a:gd name="T2" fmla="*/ 153 w 238"/>
                <a:gd name="T3" fmla="*/ 19 h 238"/>
                <a:gd name="T4" fmla="*/ 219 w 238"/>
                <a:gd name="T5" fmla="*/ 153 h 238"/>
                <a:gd name="T6" fmla="*/ 85 w 238"/>
                <a:gd name="T7" fmla="*/ 219 h 238"/>
                <a:gd name="T8" fmla="*/ 19 w 238"/>
                <a:gd name="T9" fmla="*/ 85 h 238"/>
              </a:gdLst>
              <a:ahLst/>
              <a:cxnLst>
                <a:cxn ang="0">
                  <a:pos x="T0" y="T1"/>
                </a:cxn>
                <a:cxn ang="0">
                  <a:pos x="T2" y="T3"/>
                </a:cxn>
                <a:cxn ang="0">
                  <a:pos x="T4" y="T5"/>
                </a:cxn>
                <a:cxn ang="0">
                  <a:pos x="T6" y="T7"/>
                </a:cxn>
                <a:cxn ang="0">
                  <a:pos x="T8" y="T9"/>
                </a:cxn>
              </a:cxnLst>
              <a:rect l="0" t="0" r="r" b="b"/>
              <a:pathLst>
                <a:path w="238" h="238">
                  <a:moveTo>
                    <a:pt x="19" y="85"/>
                  </a:moveTo>
                  <a:cubicBezTo>
                    <a:pt x="38" y="30"/>
                    <a:pt x="98" y="0"/>
                    <a:pt x="153" y="19"/>
                  </a:cubicBezTo>
                  <a:cubicBezTo>
                    <a:pt x="208" y="38"/>
                    <a:pt x="238" y="98"/>
                    <a:pt x="219" y="153"/>
                  </a:cubicBezTo>
                  <a:cubicBezTo>
                    <a:pt x="200" y="208"/>
                    <a:pt x="140" y="238"/>
                    <a:pt x="85" y="219"/>
                  </a:cubicBezTo>
                  <a:cubicBezTo>
                    <a:pt x="30" y="200"/>
                    <a:pt x="0" y="140"/>
                    <a:pt x="19" y="85"/>
                  </a:cubicBezTo>
                  <a:close/>
                </a:path>
              </a:pathLst>
            </a:cu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sp>
          <p:nvSpPr>
            <p:cNvPr id="15" name="Oval 13"/>
            <p:cNvSpPr>
              <a:spLocks noChangeArrowheads="1"/>
            </p:cNvSpPr>
            <p:nvPr userDrawn="1"/>
          </p:nvSpPr>
          <p:spPr bwMode="auto">
            <a:xfrm>
              <a:off x="189521" y="5775316"/>
              <a:ext cx="597193" cy="594575"/>
            </a:xfrm>
            <a:prstGeom prst="ellipse">
              <a:avLst/>
            </a:prstGeom>
            <a:solidFill>
              <a:srgbClr val="F392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1800"/>
            </a:p>
          </p:txBody>
        </p:sp>
      </p:grpSp>
    </p:spTree>
    <p:extLst>
      <p:ext uri="{BB962C8B-B14F-4D97-AF65-F5344CB8AC3E}">
        <p14:creationId xmlns:p14="http://schemas.microsoft.com/office/powerpoint/2010/main" val="37322809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69C867-AA10-42FE-9900-474239875666}" type="datetimeFigureOut">
              <a:rPr lang="de-DE" smtClean="0"/>
              <a:t>17/04/18</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A372C8-FA9B-496A-8105-5356EB5E347F}" type="slidenum">
              <a:rPr lang="de-DE" smtClean="0"/>
              <a:t>‹#›</a:t>
            </a:fld>
            <a:endParaRPr lang="de-DE"/>
          </a:p>
        </p:txBody>
      </p:sp>
    </p:spTree>
    <p:extLst>
      <p:ext uri="{BB962C8B-B14F-4D97-AF65-F5344CB8AC3E}">
        <p14:creationId xmlns:p14="http://schemas.microsoft.com/office/powerpoint/2010/main" val="1010144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09363" y="1302975"/>
            <a:ext cx="7831718" cy="2102378"/>
          </a:xfrm>
        </p:spPr>
        <p:txBody>
          <a:bodyPr>
            <a:normAutofit/>
          </a:bodyPr>
          <a:lstStyle/>
          <a:p>
            <a:pPr algn="just"/>
            <a:r>
              <a:rPr lang="en-US" sz="2800" dirty="0"/>
              <a:t>Is Luxembourg an attractive destination for European young workers for boosting their careers? The </a:t>
            </a:r>
            <a:r>
              <a:rPr lang="en-US" sz="2800" dirty="0" err="1" smtClean="0"/>
              <a:t>activ-ation</a:t>
            </a:r>
            <a:r>
              <a:rPr lang="en-US" sz="2800" dirty="0" smtClean="0"/>
              <a:t> </a:t>
            </a:r>
            <a:r>
              <a:rPr lang="en-US" sz="2800" dirty="0"/>
              <a:t>of young workers’ skills in entering job markets abroad. </a:t>
            </a:r>
            <a:endParaRPr lang="de-DE" sz="2800" dirty="0"/>
          </a:p>
        </p:txBody>
      </p:sp>
      <p:sp>
        <p:nvSpPr>
          <p:cNvPr id="3" name="Untertitel 2"/>
          <p:cNvSpPr>
            <a:spLocks noGrp="1"/>
          </p:cNvSpPr>
          <p:nvPr>
            <p:ph type="subTitle" idx="1"/>
          </p:nvPr>
        </p:nvSpPr>
        <p:spPr>
          <a:xfrm>
            <a:off x="875263" y="3430107"/>
            <a:ext cx="7831717" cy="566665"/>
          </a:xfrm>
        </p:spPr>
        <p:txBody>
          <a:bodyPr/>
          <a:lstStyle/>
          <a:p>
            <a:pPr algn="r"/>
            <a:r>
              <a:rPr lang="de-DE" dirty="0" smtClean="0"/>
              <a:t>28 June, 2017 </a:t>
            </a:r>
            <a:endParaRPr lang="de-DE" dirty="0"/>
          </a:p>
        </p:txBody>
      </p:sp>
      <p:sp>
        <p:nvSpPr>
          <p:cNvPr id="4" name="Untertitel 2"/>
          <p:cNvSpPr txBox="1">
            <a:spLocks/>
          </p:cNvSpPr>
          <p:nvPr/>
        </p:nvSpPr>
        <p:spPr>
          <a:xfrm>
            <a:off x="875264" y="4007282"/>
            <a:ext cx="7831717" cy="1634176"/>
          </a:xfrm>
          <a:prstGeom prst="rect">
            <a:avLst/>
          </a:prstGeom>
        </p:spPr>
        <p:txBody>
          <a:bodyPr vert="horz" lIns="91440" tIns="45720" rIns="91440" bIns="45720" rtlCol="0">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1">
                    <a:lumMod val="50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de-DE" dirty="0" err="1" smtClean="0">
                <a:solidFill>
                  <a:srgbClr val="162559"/>
                </a:solidFill>
              </a:rPr>
              <a:t>Imiscoe</a:t>
            </a:r>
            <a:r>
              <a:rPr lang="de-DE" dirty="0" smtClean="0">
                <a:solidFill>
                  <a:srgbClr val="162559"/>
                </a:solidFill>
              </a:rPr>
              <a:t> </a:t>
            </a:r>
            <a:r>
              <a:rPr lang="de-DE" dirty="0" err="1" smtClean="0">
                <a:solidFill>
                  <a:srgbClr val="162559"/>
                </a:solidFill>
              </a:rPr>
              <a:t>conference</a:t>
            </a:r>
            <a:endParaRPr lang="de-DE" dirty="0" smtClean="0">
              <a:solidFill>
                <a:srgbClr val="162559"/>
              </a:solidFill>
            </a:endParaRPr>
          </a:p>
          <a:p>
            <a:pPr algn="r"/>
            <a:r>
              <a:rPr lang="de-DE" dirty="0" smtClean="0">
                <a:solidFill>
                  <a:srgbClr val="162559"/>
                </a:solidFill>
              </a:rPr>
              <a:t>Rotterdam 28-30 June, 2017 </a:t>
            </a:r>
          </a:p>
          <a:p>
            <a:pPr algn="r"/>
            <a:endParaRPr lang="de-DE" dirty="0">
              <a:solidFill>
                <a:srgbClr val="162559"/>
              </a:solidFill>
            </a:endParaRPr>
          </a:p>
          <a:p>
            <a:pPr algn="r"/>
            <a:r>
              <a:rPr lang="de-DE" dirty="0" smtClean="0">
                <a:solidFill>
                  <a:srgbClr val="162559"/>
                </a:solidFill>
              </a:rPr>
              <a:t>Volha Vysotskaya, University </a:t>
            </a:r>
            <a:r>
              <a:rPr lang="de-DE" dirty="0" err="1" smtClean="0">
                <a:solidFill>
                  <a:srgbClr val="162559"/>
                </a:solidFill>
              </a:rPr>
              <a:t>of</a:t>
            </a:r>
            <a:r>
              <a:rPr lang="de-DE" dirty="0" smtClean="0">
                <a:solidFill>
                  <a:srgbClr val="162559"/>
                </a:solidFill>
              </a:rPr>
              <a:t> Luxembourg</a:t>
            </a:r>
            <a:endParaRPr lang="de-DE" dirty="0">
              <a:solidFill>
                <a:srgbClr val="162559"/>
              </a:solidFill>
            </a:endParaRPr>
          </a:p>
        </p:txBody>
      </p:sp>
      <p:sp>
        <p:nvSpPr>
          <p:cNvPr id="5" name="Textfeld 4"/>
          <p:cNvSpPr txBox="1"/>
          <p:nvPr/>
        </p:nvSpPr>
        <p:spPr>
          <a:xfrm>
            <a:off x="875264" y="6153072"/>
            <a:ext cx="7831717" cy="369332"/>
          </a:xfrm>
          <a:prstGeom prst="rect">
            <a:avLst/>
          </a:prstGeom>
          <a:noFill/>
        </p:spPr>
        <p:txBody>
          <a:bodyPr wrap="square" rtlCol="0">
            <a:spAutoFit/>
          </a:bodyPr>
          <a:lstStyle/>
          <a:p>
            <a:endParaRPr lang="de-DE" dirty="0"/>
          </a:p>
        </p:txBody>
      </p:sp>
      <p:pic>
        <p:nvPicPr>
          <p:cNvPr id="6" name="Grafik 5" descr="EU Fla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7050" y="6132891"/>
            <a:ext cx="773072" cy="493365"/>
          </a:xfrm>
          <a:prstGeom prst="rect">
            <a:avLst/>
          </a:prstGeom>
          <a:noFill/>
          <a:ln>
            <a:noFill/>
          </a:ln>
        </p:spPr>
      </p:pic>
      <p:sp>
        <p:nvSpPr>
          <p:cNvPr id="7" name="Rechteck 6"/>
          <p:cNvSpPr/>
          <p:nvPr/>
        </p:nvSpPr>
        <p:spPr>
          <a:xfrm>
            <a:off x="1685315" y="6050252"/>
            <a:ext cx="7189075" cy="658642"/>
          </a:xfrm>
          <a:prstGeom prst="rect">
            <a:avLst/>
          </a:prstGeom>
        </p:spPr>
        <p:txBody>
          <a:bodyPr wrap="square">
            <a:spAutoFit/>
          </a:bodyPr>
          <a:lstStyle/>
          <a:p>
            <a:pPr algn="just">
              <a:lnSpc>
                <a:spcPct val="115000"/>
              </a:lnSpc>
              <a:spcAft>
                <a:spcPts val="0"/>
              </a:spcAft>
            </a:pPr>
            <a:r>
              <a:rPr lang="en-US" sz="1600" dirty="0"/>
              <a:t>MOVE has received funding from the European Union’s Horizon 2020 research and innovation </a:t>
            </a:r>
            <a:r>
              <a:rPr lang="en-US" sz="1600" dirty="0" err="1"/>
              <a:t>programme</a:t>
            </a:r>
            <a:r>
              <a:rPr lang="en-US" sz="1600" dirty="0"/>
              <a:t> under Grant Agreement No. 649263</a:t>
            </a:r>
            <a:endParaRPr lang="de-DE" sz="1600" dirty="0">
              <a:ea typeface="Calibri"/>
              <a:cs typeface="Times New Roman"/>
            </a:endParaRPr>
          </a:p>
        </p:txBody>
      </p:sp>
      <p:sp>
        <p:nvSpPr>
          <p:cNvPr id="8" name="TextBox 7"/>
          <p:cNvSpPr txBox="1"/>
          <p:nvPr/>
        </p:nvSpPr>
        <p:spPr>
          <a:xfrm>
            <a:off x="6878102" y="3661999"/>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319975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034" y="614034"/>
            <a:ext cx="7015966" cy="1076655"/>
          </a:xfrm>
        </p:spPr>
        <p:txBody>
          <a:bodyPr>
            <a:normAutofit/>
          </a:bodyPr>
          <a:lstStyle/>
          <a:p>
            <a:r>
              <a:rPr lang="en-US" sz="3300" b="1" dirty="0"/>
              <a:t>Luxembourg and skills: Direct match of qualifications </a:t>
            </a:r>
          </a:p>
        </p:txBody>
      </p:sp>
      <p:sp>
        <p:nvSpPr>
          <p:cNvPr id="3" name="Content Placeholder 2"/>
          <p:cNvSpPr>
            <a:spLocks noGrp="1"/>
          </p:cNvSpPr>
          <p:nvPr>
            <p:ph idx="1"/>
          </p:nvPr>
        </p:nvSpPr>
        <p:spPr>
          <a:xfrm>
            <a:off x="774744" y="1825625"/>
            <a:ext cx="8247611" cy="4492148"/>
          </a:xfrm>
        </p:spPr>
        <p:txBody>
          <a:bodyPr>
            <a:noAutofit/>
          </a:bodyPr>
          <a:lstStyle/>
          <a:p>
            <a:pPr algn="just"/>
            <a:r>
              <a:rPr lang="en-US" sz="2400" b="1" dirty="0" smtClean="0"/>
              <a:t>Filling the missing skills in the country</a:t>
            </a:r>
          </a:p>
          <a:p>
            <a:pPr lvl="1" algn="just"/>
            <a:r>
              <a:rPr lang="en-US" sz="2200" dirty="0" smtClean="0"/>
              <a:t>i.e. in Luxembourg- financial, banking sector, shortage of </a:t>
            </a:r>
            <a:r>
              <a:rPr lang="en-US" sz="2200" dirty="0" err="1" smtClean="0"/>
              <a:t>labour</a:t>
            </a:r>
            <a:r>
              <a:rPr lang="en-US" sz="2200" dirty="0" smtClean="0"/>
              <a:t> allows even overcoming language barriers</a:t>
            </a:r>
          </a:p>
          <a:p>
            <a:pPr lvl="1" algn="just"/>
            <a:endParaRPr lang="en-US" sz="1700" dirty="0" smtClean="0"/>
          </a:p>
          <a:p>
            <a:pPr marL="0" lvl="1" indent="0" algn="just">
              <a:spcBef>
                <a:spcPts val="1000"/>
              </a:spcBef>
              <a:buClrTx/>
              <a:buNone/>
            </a:pPr>
            <a:r>
              <a:rPr lang="en-GB" sz="2200" i="1" dirty="0" smtClean="0"/>
              <a:t>“Yeah </a:t>
            </a:r>
            <a:r>
              <a:rPr lang="en-GB" sz="2200" i="1" dirty="0"/>
              <a:t>actually in three months because I had to start working. </a:t>
            </a:r>
            <a:r>
              <a:rPr lang="en-GB" sz="2200" i="1" dirty="0" smtClean="0"/>
              <a:t>I </a:t>
            </a:r>
            <a:r>
              <a:rPr lang="en-GB" sz="2200" i="1" dirty="0"/>
              <a:t>didn't, when, when I started there, I was like eh, they </a:t>
            </a:r>
            <a:r>
              <a:rPr lang="en-GB" sz="2200" i="1" dirty="0" err="1"/>
              <a:t>ehm</a:t>
            </a:r>
            <a:r>
              <a:rPr lang="en-GB" sz="2200" i="1" dirty="0"/>
              <a:t>, they were like eh, quite understanding people and I told them from the beginning, I don't speak very well eh, this is one of the reasons why I thought that I will not find anything because I don't speak </a:t>
            </a:r>
            <a:r>
              <a:rPr lang="en-GB" sz="2200" i="1" dirty="0" smtClean="0"/>
              <a:t>French. So </a:t>
            </a:r>
            <a:r>
              <a:rPr lang="en-GB" sz="2200" i="1" dirty="0"/>
              <a:t>only in </a:t>
            </a:r>
            <a:r>
              <a:rPr lang="en-GB" sz="2200" i="1" dirty="0" smtClean="0"/>
              <a:t>mission… </a:t>
            </a:r>
            <a:r>
              <a:rPr lang="en-GB" sz="2200" i="1" dirty="0"/>
              <a:t>was in </a:t>
            </a:r>
            <a:r>
              <a:rPr lang="en-GB" sz="2200" i="1" dirty="0" smtClean="0"/>
              <a:t>English</a:t>
            </a:r>
            <a:r>
              <a:rPr lang="en-GB" sz="2200" dirty="0" smtClean="0"/>
              <a:t>” (emluy06, </a:t>
            </a:r>
            <a:r>
              <a:rPr lang="en-US" sz="2200" dirty="0" smtClean="0"/>
              <a:t>Romanian, 27 </a:t>
            </a:r>
            <a:r>
              <a:rPr lang="en-US" sz="2200" dirty="0"/>
              <a:t>working in </a:t>
            </a:r>
            <a:r>
              <a:rPr lang="en-US" sz="2200" dirty="0" smtClean="0"/>
              <a:t>an audit company)</a:t>
            </a:r>
            <a:endParaRPr lang="en-US" sz="2200" dirty="0"/>
          </a:p>
          <a:p>
            <a:pPr lvl="1" algn="just"/>
            <a:endParaRPr lang="en-US" sz="1700" dirty="0" smtClean="0"/>
          </a:p>
        </p:txBody>
      </p:sp>
    </p:spTree>
    <p:extLst>
      <p:ext uri="{BB962C8B-B14F-4D97-AF65-F5344CB8AC3E}">
        <p14:creationId xmlns:p14="http://schemas.microsoft.com/office/powerpoint/2010/main" val="12424469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034" y="614034"/>
            <a:ext cx="7015966" cy="1076655"/>
          </a:xfrm>
        </p:spPr>
        <p:txBody>
          <a:bodyPr>
            <a:normAutofit/>
          </a:bodyPr>
          <a:lstStyle/>
          <a:p>
            <a:r>
              <a:rPr lang="en-US" sz="3300" b="1" dirty="0" smtClean="0"/>
              <a:t>Luxembourg </a:t>
            </a:r>
            <a:r>
              <a:rPr lang="en-US" sz="3300" b="1" dirty="0"/>
              <a:t>and skills: Direct match of </a:t>
            </a:r>
            <a:r>
              <a:rPr lang="en-US" sz="3300" b="1" dirty="0" smtClean="0"/>
              <a:t>qualifications</a:t>
            </a:r>
            <a:endParaRPr lang="en-US" dirty="0"/>
          </a:p>
        </p:txBody>
      </p:sp>
      <p:sp>
        <p:nvSpPr>
          <p:cNvPr id="3" name="Content Placeholder 2"/>
          <p:cNvSpPr>
            <a:spLocks noGrp="1"/>
          </p:cNvSpPr>
          <p:nvPr>
            <p:ph idx="1"/>
          </p:nvPr>
        </p:nvSpPr>
        <p:spPr>
          <a:xfrm>
            <a:off x="758250" y="1825625"/>
            <a:ext cx="8247611" cy="4492148"/>
          </a:xfrm>
        </p:spPr>
        <p:txBody>
          <a:bodyPr>
            <a:noAutofit/>
          </a:bodyPr>
          <a:lstStyle/>
          <a:p>
            <a:pPr lvl="1"/>
            <a:r>
              <a:rPr lang="en-US" b="1" dirty="0" smtClean="0"/>
              <a:t>International, global talents (already among young people), being headhunted</a:t>
            </a:r>
          </a:p>
          <a:p>
            <a:pPr marL="0" lvl="1" indent="0" algn="just">
              <a:spcBef>
                <a:spcPts val="1000"/>
              </a:spcBef>
              <a:buClrTx/>
              <a:buNone/>
            </a:pPr>
            <a:r>
              <a:rPr lang="en-GB" sz="2000" i="1" dirty="0" smtClean="0"/>
              <a:t>“</a:t>
            </a:r>
            <a:r>
              <a:rPr lang="is-IS" sz="2000" i="1" dirty="0" smtClean="0"/>
              <a:t>…</a:t>
            </a:r>
            <a:r>
              <a:rPr lang="en-GB" sz="2000" i="1" dirty="0" smtClean="0"/>
              <a:t> we had to send our CVs and letter of motivation,  to this job fair, </a:t>
            </a:r>
            <a:r>
              <a:rPr lang="en-GB" sz="2000" i="1" dirty="0" err="1" smtClean="0"/>
              <a:t>eahh</a:t>
            </a:r>
            <a:r>
              <a:rPr lang="en-GB" sz="2000" i="1" dirty="0" smtClean="0"/>
              <a:t>, ok, this might be a bit.. how would you say… pretentious, I had quite a reputation when I was studying there, cause I had the highest grade, in Holland apparently it is not very common to have 10s, 10 out of 10, and I had couple of 10.. (00:08) … And then to finish</a:t>
            </a:r>
            <a:r>
              <a:rPr lang="en-GB" sz="2000" i="1" u="sng" dirty="0" smtClean="0"/>
              <a:t>, we were in this thing, they had my CV, one after the other they contacted me for an interview, they asked me if I was interested, I said yes, they were proposing different departments, so I could choose which one I wanted, and then, they were really, really, showing interest  in my profile in trying  get me in Luxembourg. I actually never looked before into a job offer, I  had never looked for a job, in my life”</a:t>
            </a:r>
            <a:r>
              <a:rPr lang="en-GB" sz="2000" i="1" dirty="0" smtClean="0"/>
              <a:t> (00:09:12 </a:t>
            </a:r>
            <a:r>
              <a:rPr lang="en-GB" sz="2000" dirty="0" smtClean="0"/>
              <a:t>emluy01, Belgian, 29 working a major financial company). </a:t>
            </a:r>
            <a:endParaRPr lang="en-US" dirty="0" smtClean="0"/>
          </a:p>
          <a:p>
            <a:pPr lvl="1"/>
            <a:endParaRPr lang="en-US" sz="1700" dirty="0" smtClean="0"/>
          </a:p>
        </p:txBody>
      </p:sp>
    </p:spTree>
    <p:extLst>
      <p:ext uri="{BB962C8B-B14F-4D97-AF65-F5344CB8AC3E}">
        <p14:creationId xmlns:p14="http://schemas.microsoft.com/office/powerpoint/2010/main" val="328052559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034" y="614034"/>
            <a:ext cx="7015966" cy="1076655"/>
          </a:xfrm>
        </p:spPr>
        <p:txBody>
          <a:bodyPr>
            <a:normAutofit fontScale="90000"/>
          </a:bodyPr>
          <a:lstStyle/>
          <a:p>
            <a:r>
              <a:rPr lang="en-US" dirty="0" smtClean="0"/>
              <a:t>Luxembourg and skills: Deskilling</a:t>
            </a:r>
            <a:endParaRPr lang="en-US" dirty="0"/>
          </a:p>
        </p:txBody>
      </p:sp>
      <p:sp>
        <p:nvSpPr>
          <p:cNvPr id="3" name="Content Placeholder 2"/>
          <p:cNvSpPr>
            <a:spLocks noGrp="1"/>
          </p:cNvSpPr>
          <p:nvPr>
            <p:ph idx="1"/>
          </p:nvPr>
        </p:nvSpPr>
        <p:spPr>
          <a:xfrm>
            <a:off x="758250" y="1825625"/>
            <a:ext cx="8165139" cy="4351338"/>
          </a:xfrm>
        </p:spPr>
        <p:txBody>
          <a:bodyPr>
            <a:noAutofit/>
          </a:bodyPr>
          <a:lstStyle/>
          <a:p>
            <a:pPr lvl="1"/>
            <a:r>
              <a:rPr lang="en-US" b="1" dirty="0" smtClean="0"/>
              <a:t>Due to languages</a:t>
            </a:r>
          </a:p>
          <a:p>
            <a:pPr marL="0" lvl="1" indent="0" algn="just">
              <a:spcBef>
                <a:spcPts val="1000"/>
              </a:spcBef>
              <a:buClrTx/>
              <a:buNone/>
            </a:pPr>
            <a:r>
              <a:rPr lang="en-GB" sz="2200" i="1" dirty="0" smtClean="0"/>
              <a:t>“So </a:t>
            </a:r>
            <a:r>
              <a:rPr lang="en-GB" sz="2200" i="1" dirty="0"/>
              <a:t>we came here, in the beginning was </a:t>
            </a:r>
            <a:r>
              <a:rPr lang="en-GB" sz="2200" i="1" dirty="0" err="1"/>
              <a:t>phoo</a:t>
            </a:r>
            <a:r>
              <a:rPr lang="en-GB" sz="2200" i="1" dirty="0"/>
              <a:t>, I would say very hard to find anything (I: yeah), because Luxembourgish market is very close I would say and you know, you have to speak four languages fluently, </a:t>
            </a:r>
            <a:r>
              <a:rPr lang="en-GB" sz="2200" i="1" u="sng" dirty="0"/>
              <a:t>you have to speak French, German, Luxembourgish, </a:t>
            </a:r>
            <a:r>
              <a:rPr lang="en-GB" sz="2200" i="1" u="sng" dirty="0" err="1"/>
              <a:t>blablablablabla</a:t>
            </a:r>
            <a:r>
              <a:rPr lang="en-GB" sz="2200" i="1" u="sng" dirty="0"/>
              <a:t>, and English is nothing, really</a:t>
            </a:r>
            <a:r>
              <a:rPr lang="en-GB" sz="2200" i="1" dirty="0" smtClean="0"/>
              <a:t>!</a:t>
            </a:r>
            <a:r>
              <a:rPr lang="en-GB" sz="2200" dirty="0" smtClean="0"/>
              <a:t>”(00</a:t>
            </a:r>
            <a:r>
              <a:rPr lang="en-GB" sz="2200" dirty="0"/>
              <a:t>:</a:t>
            </a:r>
            <a:r>
              <a:rPr lang="en-GB" sz="2200" dirty="0" smtClean="0"/>
              <a:t>03</a:t>
            </a:r>
            <a:r>
              <a:rPr lang="en-US" sz="2200" dirty="0" smtClean="0"/>
              <a:t> emLUy05</a:t>
            </a:r>
            <a:r>
              <a:rPr lang="en-US" sz="2200" dirty="0"/>
              <a:t>, Polish, 29 working in a private company as an administrative assistant)</a:t>
            </a:r>
          </a:p>
          <a:p>
            <a:pPr lvl="1"/>
            <a:endParaRPr lang="en-US" sz="1700" dirty="0" smtClean="0"/>
          </a:p>
        </p:txBody>
      </p:sp>
    </p:spTree>
    <p:extLst>
      <p:ext uri="{BB962C8B-B14F-4D97-AF65-F5344CB8AC3E}">
        <p14:creationId xmlns:p14="http://schemas.microsoft.com/office/powerpoint/2010/main" val="33987657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034" y="614034"/>
            <a:ext cx="7015966" cy="1076655"/>
          </a:xfrm>
        </p:spPr>
        <p:txBody>
          <a:bodyPr>
            <a:normAutofit fontScale="90000"/>
          </a:bodyPr>
          <a:lstStyle/>
          <a:p>
            <a:r>
              <a:rPr lang="en-US" dirty="0" smtClean="0"/>
              <a:t>Luxembourg and skills: deskilling</a:t>
            </a:r>
            <a:endParaRPr lang="en-US" dirty="0"/>
          </a:p>
        </p:txBody>
      </p:sp>
      <p:sp>
        <p:nvSpPr>
          <p:cNvPr id="3" name="Content Placeholder 2"/>
          <p:cNvSpPr>
            <a:spLocks noGrp="1"/>
          </p:cNvSpPr>
          <p:nvPr>
            <p:ph idx="1"/>
          </p:nvPr>
        </p:nvSpPr>
        <p:spPr>
          <a:xfrm>
            <a:off x="758250" y="1825625"/>
            <a:ext cx="8247611" cy="4351338"/>
          </a:xfrm>
        </p:spPr>
        <p:txBody>
          <a:bodyPr>
            <a:noAutofit/>
          </a:bodyPr>
          <a:lstStyle/>
          <a:p>
            <a:r>
              <a:rPr lang="en-US" sz="2400" b="1" dirty="0" smtClean="0"/>
              <a:t>Not matching with the demands of the country</a:t>
            </a:r>
          </a:p>
          <a:p>
            <a:pPr marL="0" lvl="1" indent="0" algn="just">
              <a:spcBef>
                <a:spcPts val="1000"/>
              </a:spcBef>
              <a:buClrTx/>
              <a:buNone/>
            </a:pPr>
            <a:r>
              <a:rPr lang="en-GB" sz="2200" i="1" dirty="0" smtClean="0"/>
              <a:t>“So</a:t>
            </a:r>
            <a:r>
              <a:rPr lang="en-GB" sz="2200" i="1" dirty="0"/>
              <a:t>, I really enjoyed the internship, because the multicultural environment, it was basics of administration, but it really helped me and maybe not after finding my job here in Luxembourg, because when they see Polish Embassy "Ah so, you worked in Poland", </a:t>
            </a:r>
            <a:r>
              <a:rPr lang="en-GB" sz="2200" i="1" dirty="0" smtClean="0"/>
              <a:t>it's </a:t>
            </a:r>
            <a:r>
              <a:rPr lang="en-GB" sz="2200" i="1" dirty="0"/>
              <a:t>quite </a:t>
            </a:r>
            <a:r>
              <a:rPr lang="en-GB" sz="2200" i="1" dirty="0" smtClean="0"/>
              <a:t>far, </a:t>
            </a:r>
            <a:r>
              <a:rPr lang="en-GB" sz="2200" i="1" u="sng" dirty="0"/>
              <a:t>"so you have no experience in Luxembourg" and after the internship I found another </a:t>
            </a:r>
            <a:r>
              <a:rPr lang="en-GB" sz="2200" i="1" u="sng" dirty="0" smtClean="0"/>
              <a:t>internship</a:t>
            </a:r>
            <a:r>
              <a:rPr lang="en-GB" sz="2200" i="1" dirty="0" smtClean="0"/>
              <a:t>”</a:t>
            </a:r>
            <a:r>
              <a:rPr lang="en-GB" sz="2200" dirty="0" smtClean="0"/>
              <a:t> (00</a:t>
            </a:r>
            <a:r>
              <a:rPr lang="en-GB" sz="2200" dirty="0"/>
              <a:t>:04:</a:t>
            </a:r>
            <a:r>
              <a:rPr lang="en-GB" sz="2200" dirty="0" smtClean="0"/>
              <a:t>44 e</a:t>
            </a:r>
            <a:r>
              <a:rPr lang="en-US" sz="2200" dirty="0" smtClean="0"/>
              <a:t>mLUy05</a:t>
            </a:r>
            <a:r>
              <a:rPr lang="en-US" sz="2200" dirty="0"/>
              <a:t>, Polish, 29 working in a private company as an administrative assistant)</a:t>
            </a:r>
          </a:p>
        </p:txBody>
      </p:sp>
    </p:spTree>
    <p:extLst>
      <p:ext uri="{BB962C8B-B14F-4D97-AF65-F5344CB8AC3E}">
        <p14:creationId xmlns:p14="http://schemas.microsoft.com/office/powerpoint/2010/main" val="305394126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034" y="857764"/>
            <a:ext cx="7015966" cy="1072207"/>
          </a:xfrm>
        </p:spPr>
        <p:txBody>
          <a:bodyPr>
            <a:noAutofit/>
          </a:bodyPr>
          <a:lstStyle/>
          <a:p>
            <a:r>
              <a:rPr lang="en-US" sz="3400" b="1" dirty="0" smtClean="0"/>
              <a:t>Luxembourg </a:t>
            </a:r>
            <a:r>
              <a:rPr lang="en-US" sz="3400" b="1" dirty="0"/>
              <a:t>and skills</a:t>
            </a:r>
            <a:r>
              <a:rPr lang="en-US" sz="3400" b="1" dirty="0" smtClean="0"/>
              <a:t>: YO</a:t>
            </a:r>
            <a:r>
              <a:rPr lang="en-US" sz="3400" b="1" dirty="0"/>
              <a:t>-YO transitions:</a:t>
            </a:r>
            <a:br>
              <a:rPr lang="en-US" sz="3400" b="1" dirty="0"/>
            </a:br>
            <a:endParaRPr lang="en-US" sz="3400" b="1" dirty="0"/>
          </a:p>
        </p:txBody>
      </p:sp>
      <p:sp>
        <p:nvSpPr>
          <p:cNvPr id="3" name="Content Placeholder 2"/>
          <p:cNvSpPr>
            <a:spLocks noGrp="1"/>
          </p:cNvSpPr>
          <p:nvPr>
            <p:ph idx="1"/>
          </p:nvPr>
        </p:nvSpPr>
        <p:spPr>
          <a:xfrm>
            <a:off x="758250" y="1825625"/>
            <a:ext cx="8247611" cy="4351338"/>
          </a:xfrm>
        </p:spPr>
        <p:txBody>
          <a:bodyPr>
            <a:noAutofit/>
          </a:bodyPr>
          <a:lstStyle/>
          <a:p>
            <a:pPr lvl="1"/>
            <a:r>
              <a:rPr lang="en-US" b="1" dirty="0" smtClean="0"/>
              <a:t>Not being able to make a transition to labour market</a:t>
            </a:r>
          </a:p>
          <a:p>
            <a:pPr marL="0" indent="0" algn="just">
              <a:buNone/>
            </a:pPr>
            <a:r>
              <a:rPr lang="en-GB" sz="2000" i="1" dirty="0" smtClean="0"/>
              <a:t>“P</a:t>
            </a:r>
            <a:r>
              <a:rPr lang="en-GB" sz="2000" i="1" dirty="0"/>
              <a:t>: Yes, I was looking but that was difficult here, also because I went back to live with my parents, and now I have been living alone for so long. </a:t>
            </a:r>
            <a:r>
              <a:rPr lang="en-GB" sz="2000" i="1" dirty="0" err="1"/>
              <a:t>So.</a:t>
            </a:r>
            <a:r>
              <a:rPr lang="en-GB" sz="2000" i="1" dirty="0"/>
              <a:t>.. after seven years of living alone, going back to your parents place is not like the best thing for you to happen if you like living a little bit more free </a:t>
            </a:r>
            <a:endParaRPr lang="en-US" sz="2000" dirty="0"/>
          </a:p>
          <a:p>
            <a:pPr marL="0" indent="0">
              <a:buNone/>
            </a:pPr>
            <a:r>
              <a:rPr lang="en-GB" sz="2000" i="1" dirty="0"/>
              <a:t>I: Because this year was a transition year, that is why you were a little bit,</a:t>
            </a:r>
            <a:endParaRPr lang="en-US" sz="2000" dirty="0"/>
          </a:p>
          <a:p>
            <a:pPr marL="0" indent="0" algn="just">
              <a:buNone/>
            </a:pPr>
            <a:r>
              <a:rPr lang="en-GB" sz="2000" i="1" dirty="0"/>
              <a:t>P: Absolutely, I would absolutely call it transition year, </a:t>
            </a:r>
            <a:r>
              <a:rPr lang="en-GB" sz="2000" i="1" u="sng" dirty="0"/>
              <a:t>2013 for me was coming back from University</a:t>
            </a:r>
            <a:r>
              <a:rPr lang="en-GB" sz="2000" i="1" dirty="0"/>
              <a:t>, looking for a job, couldn't find one, </a:t>
            </a:r>
            <a:r>
              <a:rPr lang="en-GB" sz="2000" i="1" dirty="0" err="1"/>
              <a:t>uhm</a:t>
            </a:r>
            <a:r>
              <a:rPr lang="en-GB" sz="2000" i="1" dirty="0"/>
              <a:t>, being back with my parents. So when the opportunity came to go to [town A. in Germany] I was like OK, I will be living by myself again, </a:t>
            </a:r>
            <a:r>
              <a:rPr lang="en-GB" sz="2000" i="1" dirty="0" err="1"/>
              <a:t>uhh</a:t>
            </a:r>
            <a:r>
              <a:rPr lang="en-GB" sz="2000" i="1" dirty="0"/>
              <a:t>, getting my first job in a really nice town, there was nothing that, that could have kept me at that </a:t>
            </a:r>
            <a:r>
              <a:rPr lang="en-GB" sz="2000" i="1" dirty="0" smtClean="0"/>
              <a:t>moment</a:t>
            </a:r>
            <a:r>
              <a:rPr lang="en-GB" sz="2000" dirty="0" smtClean="0"/>
              <a:t>” (emluy04 Luxembourgish, 28 working in Germany in advertising company). </a:t>
            </a:r>
            <a:endParaRPr lang="en-US" sz="2000" dirty="0"/>
          </a:p>
        </p:txBody>
      </p:sp>
    </p:spTree>
    <p:extLst>
      <p:ext uri="{BB962C8B-B14F-4D97-AF65-F5344CB8AC3E}">
        <p14:creationId xmlns:p14="http://schemas.microsoft.com/office/powerpoint/2010/main" val="123274016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034" y="973233"/>
            <a:ext cx="7015966" cy="791783"/>
          </a:xfrm>
        </p:spPr>
        <p:txBody>
          <a:bodyPr>
            <a:normAutofit fontScale="90000"/>
          </a:bodyPr>
          <a:lstStyle/>
          <a:p>
            <a:r>
              <a:rPr lang="en-US" b="1" dirty="0" smtClean="0"/>
              <a:t>Luxembourg and skills: Gradual </a:t>
            </a:r>
            <a:r>
              <a:rPr lang="en-US" b="1" dirty="0"/>
              <a:t>way up to job market:</a:t>
            </a:r>
            <a:br>
              <a:rPr lang="en-US" b="1" dirty="0"/>
            </a:br>
            <a:endParaRPr lang="en-US" b="1" dirty="0"/>
          </a:p>
        </p:txBody>
      </p:sp>
      <p:sp>
        <p:nvSpPr>
          <p:cNvPr id="3" name="Content Placeholder 2"/>
          <p:cNvSpPr>
            <a:spLocks noGrp="1"/>
          </p:cNvSpPr>
          <p:nvPr>
            <p:ph idx="1"/>
          </p:nvPr>
        </p:nvSpPr>
        <p:spPr>
          <a:xfrm>
            <a:off x="758250" y="1825625"/>
            <a:ext cx="8165139" cy="4351338"/>
          </a:xfrm>
        </p:spPr>
        <p:txBody>
          <a:bodyPr>
            <a:noAutofit/>
          </a:bodyPr>
          <a:lstStyle/>
          <a:p>
            <a:pPr marL="0" indent="0" algn="just">
              <a:buNone/>
            </a:pPr>
            <a:r>
              <a:rPr lang="en-GB" sz="1600" i="1" dirty="0" smtClean="0"/>
              <a:t>“But </a:t>
            </a:r>
            <a:r>
              <a:rPr lang="en-GB" sz="1600" i="1" dirty="0"/>
              <a:t>eh, before, when I w-, when I wasn’t so self-confident and so eh, capable to do stuff, eh, to meet the people, to know myself enough, to put myself into actions, </a:t>
            </a:r>
            <a:r>
              <a:rPr lang="en-GB" sz="1600" i="1" dirty="0" smtClean="0"/>
              <a:t>out </a:t>
            </a:r>
            <a:r>
              <a:rPr lang="en-GB" sz="1600" i="1" dirty="0"/>
              <a:t>of the zone, I would, I would be scared to come, I would be scared to go, to call, to go into the unknown places, and I, </a:t>
            </a:r>
          </a:p>
          <a:p>
            <a:pPr marL="0" indent="0" algn="just">
              <a:buNone/>
            </a:pPr>
            <a:r>
              <a:rPr lang="en-GB" sz="1600" i="1" dirty="0" smtClean="0"/>
              <a:t>(and now) it </a:t>
            </a:r>
            <a:r>
              <a:rPr lang="en-GB" sz="1600" i="1" dirty="0"/>
              <a:t>doesn't have to be only Luxembourg, now I am </a:t>
            </a:r>
            <a:r>
              <a:rPr lang="en-GB" sz="1600" i="1" dirty="0" smtClean="0"/>
              <a:t>determined for </a:t>
            </a:r>
            <a:r>
              <a:rPr lang="en-GB" sz="1600" i="1" dirty="0"/>
              <a:t>more </a:t>
            </a:r>
            <a:r>
              <a:rPr lang="en-GB" sz="1600" i="1" dirty="0" smtClean="0"/>
              <a:t>stuff</a:t>
            </a:r>
            <a:r>
              <a:rPr lang="en-GB" sz="1600" i="1" dirty="0"/>
              <a:t> </a:t>
            </a:r>
            <a:r>
              <a:rPr lang="en-GB" sz="1600" i="1" dirty="0" smtClean="0"/>
              <a:t>to go .</a:t>
            </a:r>
            <a:r>
              <a:rPr lang="en-GB" sz="1600" i="1" dirty="0"/>
              <a:t>. in any other place. Because I, </a:t>
            </a:r>
            <a:r>
              <a:rPr lang="en-GB" sz="1600" i="1" dirty="0" smtClean="0"/>
              <a:t>collect </a:t>
            </a:r>
            <a:r>
              <a:rPr lang="en-GB" sz="1600" i="1" dirty="0"/>
              <a:t>that self-confidence, so things that I go </a:t>
            </a:r>
            <a:r>
              <a:rPr lang="en-GB" sz="1600" i="1" dirty="0" smtClean="0"/>
              <a:t>through </a:t>
            </a:r>
            <a:r>
              <a:rPr lang="en-GB" sz="1600" i="1" dirty="0"/>
              <a:t>okay, and I developed also my skills, my </a:t>
            </a:r>
            <a:r>
              <a:rPr lang="en-GB" sz="1600" i="1" dirty="0" smtClean="0"/>
              <a:t>own) tools that I </a:t>
            </a:r>
            <a:r>
              <a:rPr lang="en-GB" sz="1600" i="1" dirty="0"/>
              <a:t>have in me and I'm not eh </a:t>
            </a:r>
            <a:r>
              <a:rPr lang="en-GB" sz="1600" i="1" dirty="0" smtClean="0"/>
              <a:t>scared</a:t>
            </a:r>
            <a:r>
              <a:rPr lang="en-GB" sz="1600" dirty="0" smtClean="0"/>
              <a:t>” ( emLUy13 </a:t>
            </a:r>
            <a:r>
              <a:rPr lang="en-GB" sz="1600" dirty="0" err="1" smtClean="0"/>
              <a:t>Chroatian</a:t>
            </a:r>
            <a:r>
              <a:rPr lang="en-GB" sz="1600" dirty="0" smtClean="0"/>
              <a:t>, 29 working in  </a:t>
            </a:r>
            <a:r>
              <a:rPr lang="en-GB" sz="1600" dirty="0" err="1" smtClean="0"/>
              <a:t>welness</a:t>
            </a:r>
            <a:r>
              <a:rPr lang="en-GB" sz="1600" dirty="0" smtClean="0"/>
              <a:t> and recreation sector)</a:t>
            </a:r>
          </a:p>
          <a:p>
            <a:pPr marL="0" lvl="1" indent="0" algn="just">
              <a:spcBef>
                <a:spcPts val="1000"/>
              </a:spcBef>
              <a:buClrTx/>
              <a:buNone/>
            </a:pPr>
            <a:r>
              <a:rPr lang="en-GB" sz="1600" dirty="0" smtClean="0"/>
              <a:t>“</a:t>
            </a:r>
            <a:r>
              <a:rPr lang="en-GB" sz="1600" i="1" dirty="0" smtClean="0"/>
              <a:t>We </a:t>
            </a:r>
            <a:r>
              <a:rPr lang="en-GB" sz="1600" i="1" dirty="0"/>
              <a:t>came for </a:t>
            </a:r>
            <a:r>
              <a:rPr lang="en-US" sz="1600" i="1" dirty="0"/>
              <a:t>[tourist fair]</a:t>
            </a:r>
            <a:r>
              <a:rPr lang="en-GB" sz="1600" i="1" dirty="0"/>
              <a:t>, so we started with </a:t>
            </a:r>
            <a:r>
              <a:rPr lang="en-US" sz="1600" i="1" dirty="0"/>
              <a:t>[tourist fair] , </a:t>
            </a:r>
            <a:r>
              <a:rPr lang="en-GB" sz="1600" i="1" dirty="0"/>
              <a:t>after it I was doing some baby-sitting, he was doing different job and I found an internship at Polish Embassy, he found an internship, I don't remember, where it was, </a:t>
            </a:r>
            <a:r>
              <a:rPr lang="en-US" sz="1600" i="1" dirty="0"/>
              <a:t>[European Institution 1]</a:t>
            </a:r>
            <a:r>
              <a:rPr lang="en-GB" sz="1600" i="1" dirty="0"/>
              <a:t>, or </a:t>
            </a:r>
            <a:r>
              <a:rPr lang="en-US" sz="1600" i="1" dirty="0"/>
              <a:t>[European Institution 2]</a:t>
            </a:r>
            <a:r>
              <a:rPr lang="en-GB" sz="1600" i="1" dirty="0"/>
              <a:t> (I: okay), </a:t>
            </a:r>
            <a:r>
              <a:rPr lang="en-US" sz="1600" i="1" dirty="0"/>
              <a:t>[European Institution 2] </a:t>
            </a:r>
            <a:r>
              <a:rPr lang="en-GB" sz="1600" i="1" dirty="0"/>
              <a:t>probably and after his internship, of course, our both internships were unpaid, so it was great that we had my mum here, so we could afford to live here. you know, just to, yeah to live, and eh, after a few months he found a paid internship in another European Institution, but it was already paid, so it was okay. Eh, and after his internship, he found a job, but not in European institutions in private sector, so, then we are fine, when he found a job, we were </a:t>
            </a:r>
            <a:r>
              <a:rPr lang="en-GB" sz="1600" i="1" dirty="0" smtClean="0"/>
              <a:t>fine”</a:t>
            </a:r>
            <a:r>
              <a:rPr lang="en-GB" sz="1600" dirty="0" smtClean="0"/>
              <a:t> </a:t>
            </a:r>
            <a:r>
              <a:rPr lang="en-GB" sz="1600" dirty="0"/>
              <a:t>(00:22:35</a:t>
            </a:r>
            <a:r>
              <a:rPr lang="de-DE" sz="1600" dirty="0"/>
              <a:t> </a:t>
            </a:r>
            <a:r>
              <a:rPr lang="en-GB" sz="1600" dirty="0"/>
              <a:t>e</a:t>
            </a:r>
            <a:r>
              <a:rPr lang="en-US" sz="1600" dirty="0"/>
              <a:t>mLUy05, Polish, 29 working in a private company as an administrative assistant)</a:t>
            </a:r>
          </a:p>
          <a:p>
            <a:pPr marL="0" indent="0" algn="just">
              <a:buNone/>
            </a:pPr>
            <a:endParaRPr lang="en-GB" sz="1600" dirty="0" smtClean="0"/>
          </a:p>
          <a:p>
            <a:pPr marL="0" indent="0" algn="just">
              <a:buNone/>
            </a:pPr>
            <a:endParaRPr lang="en-US" sz="2000" dirty="0"/>
          </a:p>
        </p:txBody>
      </p:sp>
    </p:spTree>
    <p:extLst>
      <p:ext uri="{BB962C8B-B14F-4D97-AF65-F5344CB8AC3E}">
        <p14:creationId xmlns:p14="http://schemas.microsoft.com/office/powerpoint/2010/main" val="303004087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034" y="973233"/>
            <a:ext cx="7015966" cy="791783"/>
          </a:xfrm>
        </p:spPr>
        <p:txBody>
          <a:bodyPr>
            <a:normAutofit fontScale="90000"/>
          </a:bodyPr>
          <a:lstStyle/>
          <a:p>
            <a:r>
              <a:rPr lang="en-US" b="1" dirty="0" smtClean="0"/>
              <a:t>How young people use skills in the context of Luxembourg</a:t>
            </a:r>
            <a:endParaRPr lang="en-US" b="1" dirty="0"/>
          </a:p>
        </p:txBody>
      </p:sp>
      <p:sp>
        <p:nvSpPr>
          <p:cNvPr id="3" name="Content Placeholder 2"/>
          <p:cNvSpPr>
            <a:spLocks noGrp="1"/>
          </p:cNvSpPr>
          <p:nvPr>
            <p:ph idx="1"/>
          </p:nvPr>
        </p:nvSpPr>
        <p:spPr>
          <a:xfrm>
            <a:off x="758250" y="1825625"/>
            <a:ext cx="8231116" cy="4351338"/>
          </a:xfrm>
        </p:spPr>
        <p:txBody>
          <a:bodyPr>
            <a:noAutofit/>
          </a:bodyPr>
          <a:lstStyle/>
          <a:p>
            <a:endParaRPr lang="en-GB" sz="2600" dirty="0" smtClean="0"/>
          </a:p>
          <a:p>
            <a:r>
              <a:rPr lang="en-GB" sz="2600" dirty="0" smtClean="0"/>
              <a:t>Attractive country</a:t>
            </a:r>
            <a:endParaRPr lang="en-GB" sz="2600" dirty="0"/>
          </a:p>
          <a:p>
            <a:r>
              <a:rPr lang="en-GB" sz="2600" dirty="0" smtClean="0"/>
              <a:t>Not </a:t>
            </a:r>
            <a:r>
              <a:rPr lang="en-GB" sz="2600" dirty="0"/>
              <a:t>obvious as a destination, but interesting for work </a:t>
            </a:r>
          </a:p>
          <a:p>
            <a:r>
              <a:rPr lang="en-GB" sz="2600" dirty="0"/>
              <a:t>Testing ground, a pit stop for gaining global, international </a:t>
            </a:r>
            <a:r>
              <a:rPr lang="en-GB" sz="2600" dirty="0" smtClean="0"/>
              <a:t>experience (t</a:t>
            </a:r>
            <a:r>
              <a:rPr lang="en-US" sz="2600" dirty="0" smtClean="0"/>
              <a:t>o work </a:t>
            </a:r>
            <a:r>
              <a:rPr lang="en-US" sz="2600" dirty="0"/>
              <a:t>and learn English in an </a:t>
            </a:r>
            <a:r>
              <a:rPr lang="en-US" sz="2600" dirty="0" smtClean="0"/>
              <a:t>English)</a:t>
            </a:r>
          </a:p>
          <a:p>
            <a:r>
              <a:rPr lang="en-US" sz="2600" dirty="0" smtClean="0"/>
              <a:t>Temporary playground for developing and gaining capital</a:t>
            </a:r>
          </a:p>
          <a:p>
            <a:pPr marL="228600" lvl="1">
              <a:spcBef>
                <a:spcPts val="1000"/>
              </a:spcBef>
              <a:buClrTx/>
            </a:pPr>
            <a:r>
              <a:rPr lang="en-US" sz="2600" dirty="0" smtClean="0"/>
              <a:t>International environment, allows acquiring global skills</a:t>
            </a:r>
          </a:p>
          <a:p>
            <a:pPr marL="228600" lvl="1">
              <a:spcBef>
                <a:spcPts val="1000"/>
              </a:spcBef>
              <a:buClrTx/>
            </a:pPr>
            <a:r>
              <a:rPr lang="en-US" sz="2600" dirty="0" smtClean="0"/>
              <a:t>English </a:t>
            </a:r>
            <a:r>
              <a:rPr lang="en-US" sz="2600" dirty="0"/>
              <a:t>is a </a:t>
            </a:r>
            <a:r>
              <a:rPr lang="en-US" sz="2600" i="1" dirty="0"/>
              <a:t>lingua franca</a:t>
            </a:r>
            <a:r>
              <a:rPr lang="en-US" sz="2600" dirty="0"/>
              <a:t>; Luxembourg permits to learn it without having to master it, and is needed for communication </a:t>
            </a:r>
          </a:p>
          <a:p>
            <a:pPr marL="0" lvl="1" indent="0">
              <a:spcBef>
                <a:spcPts val="1000"/>
              </a:spcBef>
              <a:buClrTx/>
              <a:buNone/>
            </a:pPr>
            <a:endParaRPr lang="en-US" sz="2600" dirty="0"/>
          </a:p>
          <a:p>
            <a:pPr marL="0" indent="0">
              <a:buNone/>
            </a:pPr>
            <a:endParaRPr lang="en-GB" sz="2000" dirty="0" smtClean="0"/>
          </a:p>
          <a:p>
            <a:pPr marL="0" indent="0">
              <a:buNone/>
            </a:pPr>
            <a:endParaRPr lang="en-GB" sz="2000" dirty="0" smtClean="0"/>
          </a:p>
          <a:p>
            <a:pPr marL="0" indent="0">
              <a:buNone/>
            </a:pPr>
            <a:endParaRPr lang="en-GB" sz="2000" dirty="0" smtClean="0"/>
          </a:p>
          <a:p>
            <a:pPr marL="0" indent="0">
              <a:buNone/>
            </a:pPr>
            <a:endParaRPr lang="en-US" sz="2000" dirty="0"/>
          </a:p>
        </p:txBody>
      </p:sp>
    </p:spTree>
    <p:extLst>
      <p:ext uri="{BB962C8B-B14F-4D97-AF65-F5344CB8AC3E}">
        <p14:creationId xmlns:p14="http://schemas.microsoft.com/office/powerpoint/2010/main" val="5876612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Global competition for talent</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Globally:</a:t>
            </a:r>
          </a:p>
          <a:p>
            <a:r>
              <a:rPr lang="en-US" dirty="0" smtClean="0"/>
              <a:t>Global competition for the brightest (</a:t>
            </a:r>
            <a:r>
              <a:rPr lang="en-US" dirty="0" err="1" smtClean="0"/>
              <a:t>Cerna</a:t>
            </a:r>
            <a:r>
              <a:rPr lang="en-US" dirty="0" smtClean="0"/>
              <a:t> 2008) global hunt for talent (</a:t>
            </a:r>
            <a:r>
              <a:rPr lang="en-US" dirty="0" err="1" smtClean="0"/>
              <a:t>Kapur</a:t>
            </a:r>
            <a:r>
              <a:rPr lang="en-US" dirty="0" smtClean="0"/>
              <a:t> and McHale)</a:t>
            </a:r>
          </a:p>
          <a:p>
            <a:r>
              <a:rPr lang="en-US" dirty="0" smtClean="0"/>
              <a:t>EU, national policies (point system, Blue card)</a:t>
            </a:r>
          </a:p>
          <a:p>
            <a:pPr marL="0" indent="0">
              <a:buNone/>
            </a:pPr>
            <a:endParaRPr lang="en-US" dirty="0" smtClean="0"/>
          </a:p>
          <a:p>
            <a:pPr marL="0" indent="0">
              <a:buNone/>
            </a:pPr>
            <a:r>
              <a:rPr lang="en-US" dirty="0" smtClean="0"/>
              <a:t>Luxembourg:</a:t>
            </a:r>
          </a:p>
          <a:p>
            <a:r>
              <a:rPr lang="en-US" dirty="0" smtClean="0"/>
              <a:t>Economic growth – immigration flows (</a:t>
            </a:r>
            <a:r>
              <a:rPr lang="en-US" dirty="0" err="1" smtClean="0"/>
              <a:t>Zahlen</a:t>
            </a:r>
            <a:r>
              <a:rPr lang="en-US" dirty="0" smtClean="0"/>
              <a:t> 2016)</a:t>
            </a:r>
          </a:p>
          <a:p>
            <a:r>
              <a:rPr lang="en-US" dirty="0" smtClean="0"/>
              <a:t>Nowadays: </a:t>
            </a:r>
            <a:r>
              <a:rPr lang="en-GB" dirty="0"/>
              <a:t>immigration of qualified workers (or “golden immigration”) is particularly important and is due to finance/banking-related jobs, as well as international and European institutions (</a:t>
            </a:r>
            <a:r>
              <a:rPr lang="en-GB" dirty="0" err="1"/>
              <a:t>Fehlen</a:t>
            </a:r>
            <a:r>
              <a:rPr lang="en-GB" dirty="0"/>
              <a:t> and </a:t>
            </a:r>
            <a:r>
              <a:rPr lang="en-GB" dirty="0" err="1"/>
              <a:t>Pigeron-Piroth</a:t>
            </a:r>
            <a:r>
              <a:rPr lang="en-GB" dirty="0"/>
              <a:t> 2010). </a:t>
            </a:r>
            <a:endParaRPr lang="en-US" dirty="0" smtClean="0"/>
          </a:p>
        </p:txBody>
      </p:sp>
    </p:spTree>
    <p:extLst>
      <p:ext uri="{BB962C8B-B14F-4D97-AF65-F5344CB8AC3E}">
        <p14:creationId xmlns:p14="http://schemas.microsoft.com/office/powerpoint/2010/main" val="51234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Luxembourg as a global player</a:t>
            </a:r>
            <a:r>
              <a:rPr lang="en-US" sz="3600" b="1" dirty="0" smtClean="0"/>
              <a:t>?</a:t>
            </a:r>
            <a:r>
              <a:rPr lang="en-US" sz="3600" b="1" dirty="0"/>
              <a:t> </a:t>
            </a:r>
            <a:r>
              <a:rPr lang="en-US" sz="3600" b="1" dirty="0" smtClean="0"/>
              <a:t>For attracting young people for work</a:t>
            </a:r>
            <a:endParaRPr lang="en-US" sz="3600" b="1"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Luxembourg is a local player:</a:t>
            </a:r>
          </a:p>
          <a:p>
            <a:pPr marL="0" indent="0">
              <a:buNone/>
            </a:pPr>
            <a:endParaRPr lang="en-US" b="1" dirty="0" smtClean="0"/>
          </a:p>
          <a:p>
            <a:r>
              <a:rPr lang="en-US" dirty="0" smtClean="0"/>
              <a:t>Advantageous geographical position</a:t>
            </a:r>
          </a:p>
          <a:p>
            <a:r>
              <a:rPr lang="en-US" dirty="0" smtClean="0"/>
              <a:t>Cultural and linguistic diversity</a:t>
            </a:r>
          </a:p>
          <a:p>
            <a:r>
              <a:rPr lang="en-US" dirty="0" smtClean="0"/>
              <a:t>At the crossroads of </a:t>
            </a:r>
            <a:r>
              <a:rPr lang="en-US" dirty="0" err="1" smtClean="0"/>
              <a:t>Germano-Frech</a:t>
            </a:r>
            <a:r>
              <a:rPr lang="en-US" dirty="0" smtClean="0"/>
              <a:t> cultures and traditions (</a:t>
            </a:r>
            <a:r>
              <a:rPr lang="en-US" dirty="0" err="1" smtClean="0"/>
              <a:t>Chauvel</a:t>
            </a:r>
            <a:r>
              <a:rPr lang="en-US" dirty="0" smtClean="0"/>
              <a:t> 2016) (also with regard to migration (cultural, linguistic, religious)</a:t>
            </a:r>
          </a:p>
          <a:p>
            <a:pPr marL="0" indent="0">
              <a:buNone/>
            </a:pPr>
            <a:endParaRPr lang="en-US" dirty="0" smtClean="0"/>
          </a:p>
          <a:p>
            <a:pPr marL="0" indent="0">
              <a:buNone/>
            </a:pPr>
            <a:r>
              <a:rPr lang="en-US" b="1" dirty="0" smtClean="0"/>
              <a:t>Is it a global one?</a:t>
            </a:r>
          </a:p>
          <a:p>
            <a:pPr marL="0" indent="0">
              <a:buNone/>
            </a:pPr>
            <a:endParaRPr lang="en-US" dirty="0" smtClean="0"/>
          </a:p>
          <a:p>
            <a:r>
              <a:rPr lang="en-US" dirty="0" smtClean="0"/>
              <a:t>With regard to skilled work</a:t>
            </a:r>
          </a:p>
          <a:p>
            <a:r>
              <a:rPr lang="en-US" dirty="0" smtClean="0"/>
              <a:t>English is the language for people with skills </a:t>
            </a:r>
          </a:p>
          <a:p>
            <a:r>
              <a:rPr lang="en-US" dirty="0" smtClean="0"/>
              <a:t>Finances, banking, business </a:t>
            </a:r>
          </a:p>
          <a:p>
            <a:r>
              <a:rPr lang="en-US" dirty="0" smtClean="0"/>
              <a:t>English is not a prerequisite for getting a job</a:t>
            </a:r>
            <a:endParaRPr lang="en-US" dirty="0"/>
          </a:p>
        </p:txBody>
      </p:sp>
    </p:spTree>
    <p:extLst>
      <p:ext uri="{BB962C8B-B14F-4D97-AF65-F5344CB8AC3E}">
        <p14:creationId xmlns:p14="http://schemas.microsoft.com/office/powerpoint/2010/main" val="342422460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Young people in Luxembourg</a:t>
            </a:r>
            <a:endParaRPr lang="en-US" dirty="0"/>
          </a:p>
        </p:txBody>
      </p:sp>
      <p:sp>
        <p:nvSpPr>
          <p:cNvPr id="3" name="Content Placeholder 2"/>
          <p:cNvSpPr>
            <a:spLocks noGrp="1"/>
          </p:cNvSpPr>
          <p:nvPr>
            <p:ph idx="1"/>
          </p:nvPr>
        </p:nvSpPr>
        <p:spPr/>
        <p:txBody>
          <a:bodyPr>
            <a:normAutofit/>
          </a:bodyPr>
          <a:lstStyle/>
          <a:p>
            <a:r>
              <a:rPr lang="en-GB" dirty="0"/>
              <a:t>By 2016, 163 454 young people under 25 </a:t>
            </a:r>
            <a:r>
              <a:rPr lang="en-GB" dirty="0" smtClean="0"/>
              <a:t>resided </a:t>
            </a:r>
            <a:r>
              <a:rPr lang="en-GB" dirty="0"/>
              <a:t>in the Grand Duchy (STATEC Division of Social Statistics 2016</a:t>
            </a:r>
            <a:r>
              <a:rPr lang="en-GB" dirty="0" smtClean="0"/>
              <a:t>)</a:t>
            </a:r>
            <a:endParaRPr lang="en-GB" dirty="0"/>
          </a:p>
          <a:p>
            <a:r>
              <a:rPr lang="en-GB" dirty="0" smtClean="0"/>
              <a:t>Youth </a:t>
            </a:r>
            <a:r>
              <a:rPr lang="en-GB" dirty="0"/>
              <a:t>employment rate in Luxembourg is slightly lower than the EU average of 33% </a:t>
            </a:r>
            <a:r>
              <a:rPr lang="en-GB" dirty="0" smtClean="0"/>
              <a:t>(</a:t>
            </a:r>
            <a:r>
              <a:rPr lang="en-GB" dirty="0" err="1" smtClean="0"/>
              <a:t>Statec</a:t>
            </a:r>
            <a:r>
              <a:rPr lang="en-GB" dirty="0" smtClean="0"/>
              <a:t>)</a:t>
            </a:r>
          </a:p>
          <a:p>
            <a:r>
              <a:rPr lang="en-GB" dirty="0" smtClean="0"/>
              <a:t>85.3% Young Luxembourgish nationals in: Public </a:t>
            </a:r>
            <a:r>
              <a:rPr lang="en-GB" dirty="0"/>
              <a:t>administration, defence, education, health, and social action/intervention, </a:t>
            </a:r>
            <a:endParaRPr lang="en-GB" dirty="0" smtClean="0"/>
          </a:p>
          <a:p>
            <a:r>
              <a:rPr lang="en-GB" dirty="0" smtClean="0"/>
              <a:t>13.3</a:t>
            </a:r>
            <a:r>
              <a:rPr lang="en-GB" dirty="0"/>
              <a:t>% are from other European member states, with the remaining being non-EU-</a:t>
            </a:r>
            <a:r>
              <a:rPr lang="en-GB" dirty="0" smtClean="0"/>
              <a:t>citizens.</a:t>
            </a:r>
            <a:endParaRPr lang="en-US" dirty="0"/>
          </a:p>
        </p:txBody>
      </p:sp>
    </p:spTree>
    <p:extLst>
      <p:ext uri="{BB962C8B-B14F-4D97-AF65-F5344CB8AC3E}">
        <p14:creationId xmlns:p14="http://schemas.microsoft.com/office/powerpoint/2010/main" val="150127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034" y="614034"/>
            <a:ext cx="7015966" cy="1076655"/>
          </a:xfrm>
        </p:spPr>
        <p:txBody>
          <a:bodyPr>
            <a:noAutofit/>
          </a:bodyPr>
          <a:lstStyle/>
          <a:p>
            <a:r>
              <a:rPr lang="en-US" sz="4000" b="1" dirty="0" smtClean="0"/>
              <a:t>Questions of the presentation: </a:t>
            </a:r>
            <a:endParaRPr lang="en-US" sz="4000" b="1" dirty="0"/>
          </a:p>
        </p:txBody>
      </p:sp>
      <p:sp>
        <p:nvSpPr>
          <p:cNvPr id="3" name="Content Placeholder 2"/>
          <p:cNvSpPr>
            <a:spLocks noGrp="1"/>
          </p:cNvSpPr>
          <p:nvPr>
            <p:ph idx="1"/>
          </p:nvPr>
        </p:nvSpPr>
        <p:spPr>
          <a:xfrm>
            <a:off x="758250" y="1825625"/>
            <a:ext cx="8132151" cy="4351338"/>
          </a:xfrm>
        </p:spPr>
        <p:txBody>
          <a:bodyPr>
            <a:noAutofit/>
          </a:bodyPr>
          <a:lstStyle/>
          <a:p>
            <a:pPr algn="just"/>
            <a:r>
              <a:rPr lang="en-US" sz="3600" dirty="0" smtClean="0"/>
              <a:t>What </a:t>
            </a:r>
            <a:r>
              <a:rPr lang="en-US" sz="3600" dirty="0"/>
              <a:t>attracts young skilled professionals coming to work in the country for boosting their careers? How do young professionals build their entry into the competitive job market by coming to Luxembourg?</a:t>
            </a:r>
            <a:br>
              <a:rPr lang="en-US" sz="3600" dirty="0"/>
            </a:br>
            <a:endParaRPr lang="en-US" sz="3600" dirty="0"/>
          </a:p>
          <a:p>
            <a:pPr algn="just"/>
            <a:endParaRPr lang="en-US" sz="2100" dirty="0"/>
          </a:p>
        </p:txBody>
      </p:sp>
    </p:spTree>
    <p:extLst>
      <p:ext uri="{BB962C8B-B14F-4D97-AF65-F5344CB8AC3E}">
        <p14:creationId xmlns:p14="http://schemas.microsoft.com/office/powerpoint/2010/main" val="122068963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Case Study: Young people working in Luxembourg</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Specifics</a:t>
            </a:r>
            <a:r>
              <a:rPr lang="en-US" dirty="0"/>
              <a:t>: </a:t>
            </a:r>
            <a:endParaRPr lang="en-US" dirty="0" smtClean="0"/>
          </a:p>
          <a:p>
            <a:r>
              <a:rPr lang="en-US" dirty="0"/>
              <a:t>w</a:t>
            </a:r>
            <a:r>
              <a:rPr lang="en-US" dirty="0" smtClean="0"/>
              <a:t>ith skills</a:t>
            </a:r>
            <a:endParaRPr lang="en-US" dirty="0"/>
          </a:p>
          <a:p>
            <a:r>
              <a:rPr lang="en-US" dirty="0" smtClean="0"/>
              <a:t>have various </a:t>
            </a:r>
            <a:r>
              <a:rPr lang="en-US" dirty="0"/>
              <a:t>cultural and language background</a:t>
            </a:r>
          </a:p>
          <a:p>
            <a:r>
              <a:rPr lang="en-US" dirty="0" smtClean="0"/>
              <a:t>are used </a:t>
            </a:r>
            <a:r>
              <a:rPr lang="en-US" dirty="0"/>
              <a:t>to </a:t>
            </a:r>
            <a:r>
              <a:rPr lang="en-US" dirty="0" smtClean="0"/>
              <a:t>a mobility (</a:t>
            </a:r>
            <a:r>
              <a:rPr lang="en-US" dirty="0"/>
              <a:t>even if virtual) idea</a:t>
            </a:r>
          </a:p>
          <a:p>
            <a:r>
              <a:rPr lang="en-US" dirty="0" smtClean="0"/>
              <a:t>(some) have </a:t>
            </a:r>
            <a:r>
              <a:rPr lang="en-US" dirty="0"/>
              <a:t>been studying with /in English  </a:t>
            </a:r>
            <a:r>
              <a:rPr lang="en-US" dirty="0" smtClean="0"/>
              <a:t>or have an ambition to integrate the language into their lives</a:t>
            </a:r>
          </a:p>
          <a:p>
            <a:pPr marL="0" indent="0">
              <a:buNone/>
            </a:pPr>
            <a:r>
              <a:rPr lang="en-US" b="1" dirty="0" smtClean="0"/>
              <a:t>Also</a:t>
            </a:r>
            <a:r>
              <a:rPr lang="en-US" dirty="0" smtClean="0"/>
              <a:t>:</a:t>
            </a:r>
          </a:p>
          <a:p>
            <a:r>
              <a:rPr lang="en-US" dirty="0" smtClean="0"/>
              <a:t>First time job</a:t>
            </a:r>
          </a:p>
          <a:p>
            <a:r>
              <a:rPr lang="en-US" dirty="0" smtClean="0"/>
              <a:t>Making transitions to the labour market; mobility happens during transition</a:t>
            </a:r>
          </a:p>
          <a:p>
            <a:endParaRPr lang="en-US" dirty="0"/>
          </a:p>
          <a:p>
            <a:endParaRPr lang="en-US" dirty="0"/>
          </a:p>
        </p:txBody>
      </p:sp>
    </p:spTree>
    <p:extLst>
      <p:ext uri="{BB962C8B-B14F-4D97-AF65-F5344CB8AC3E}">
        <p14:creationId xmlns:p14="http://schemas.microsoft.com/office/powerpoint/2010/main" val="1148593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034" y="973233"/>
            <a:ext cx="7015966" cy="791783"/>
          </a:xfrm>
        </p:spPr>
        <p:txBody>
          <a:bodyPr>
            <a:normAutofit fontScale="90000"/>
          </a:bodyPr>
          <a:lstStyle/>
          <a:p>
            <a:r>
              <a:rPr lang="en-US" b="1" dirty="0" smtClean="0"/>
              <a:t>Is Luxembourg attractive to young people?</a:t>
            </a:r>
            <a:br>
              <a:rPr lang="en-US" b="1" dirty="0" smtClean="0"/>
            </a:br>
            <a:endParaRPr lang="en-US" b="1" dirty="0"/>
          </a:p>
        </p:txBody>
      </p:sp>
      <p:sp>
        <p:nvSpPr>
          <p:cNvPr id="3" name="Content Placeholder 2"/>
          <p:cNvSpPr>
            <a:spLocks noGrp="1"/>
          </p:cNvSpPr>
          <p:nvPr>
            <p:ph idx="1"/>
          </p:nvPr>
        </p:nvSpPr>
        <p:spPr>
          <a:xfrm>
            <a:off x="758250" y="1842120"/>
            <a:ext cx="8231116" cy="4351338"/>
          </a:xfrm>
        </p:spPr>
        <p:txBody>
          <a:bodyPr>
            <a:noAutofit/>
          </a:bodyPr>
          <a:lstStyle/>
          <a:p>
            <a:pPr marL="457200" lvl="1" indent="-457200">
              <a:spcBef>
                <a:spcPts val="1000"/>
              </a:spcBef>
              <a:buClrTx/>
            </a:pPr>
            <a:r>
              <a:rPr lang="en-US" sz="2800" b="1" dirty="0"/>
              <a:t>International environment for career entry and growth</a:t>
            </a:r>
            <a:r>
              <a:rPr lang="en-US" sz="2800" dirty="0"/>
              <a:t>:</a:t>
            </a:r>
          </a:p>
          <a:p>
            <a:pPr marL="0" lvl="1" indent="0" algn="just">
              <a:spcBef>
                <a:spcPts val="1000"/>
              </a:spcBef>
              <a:buClrTx/>
              <a:buNone/>
            </a:pPr>
            <a:r>
              <a:rPr lang="en-US" sz="2800" i="1" dirty="0" smtClean="0"/>
              <a:t>“I </a:t>
            </a:r>
            <a:r>
              <a:rPr lang="en-US" sz="2800" i="1" dirty="0"/>
              <a:t>am here to find, </a:t>
            </a:r>
            <a:r>
              <a:rPr lang="en-US" sz="2800" i="1" dirty="0" err="1"/>
              <a:t>eeeh</a:t>
            </a:r>
            <a:r>
              <a:rPr lang="en-US" sz="2800" i="1" dirty="0"/>
              <a:t>, to find work, but also comfort in work because at [city A in France], conditions are very difficult in my field, I had an experience</a:t>
            </a:r>
            <a:r>
              <a:rPr lang="en-US" sz="2800" dirty="0"/>
              <a:t>. </a:t>
            </a:r>
            <a:r>
              <a:rPr lang="en-US" sz="2800" i="1" u="sng" dirty="0"/>
              <a:t>For my first CDI, I decided to go international, </a:t>
            </a:r>
            <a:r>
              <a:rPr lang="en-US" sz="2800" i="1" u="sng" dirty="0" err="1"/>
              <a:t>aah</a:t>
            </a:r>
            <a:r>
              <a:rPr lang="en-US" sz="2800" i="1" u="sng" dirty="0"/>
              <a:t>, to improve English,</a:t>
            </a:r>
            <a:r>
              <a:rPr lang="en-US" sz="2800" i="1" dirty="0"/>
              <a:t> to meet a </a:t>
            </a:r>
            <a:r>
              <a:rPr lang="en-US" sz="2800" i="1" u="sng" dirty="0"/>
              <a:t>community different from mine</a:t>
            </a:r>
            <a:r>
              <a:rPr lang="en-US" sz="2800" i="1" dirty="0"/>
              <a:t>, because here is very cosmopolitan and that is what I have been looking for. And I am very satisfied. </a:t>
            </a:r>
            <a:r>
              <a:rPr lang="en-US" sz="2800" i="1" dirty="0" smtClean="0"/>
              <a:t>Voilà” </a:t>
            </a:r>
            <a:r>
              <a:rPr lang="en-US" sz="2800" dirty="0"/>
              <a:t>(emLU02, French, 25, working in the financial sector)</a:t>
            </a:r>
          </a:p>
          <a:p>
            <a:pPr marL="0" indent="0">
              <a:buNone/>
            </a:pPr>
            <a:endParaRPr lang="en-GB" sz="2000" dirty="0" smtClean="0"/>
          </a:p>
          <a:p>
            <a:pPr marL="0" indent="0">
              <a:buNone/>
            </a:pPr>
            <a:endParaRPr lang="en-GB" sz="2000" dirty="0" smtClean="0"/>
          </a:p>
          <a:p>
            <a:pPr marL="0" indent="0">
              <a:buNone/>
            </a:pPr>
            <a:endParaRPr lang="en-GB" sz="2000" dirty="0" smtClean="0"/>
          </a:p>
          <a:p>
            <a:pPr marL="0" indent="0">
              <a:buNone/>
            </a:pPr>
            <a:endParaRPr lang="en-US" sz="2000" dirty="0"/>
          </a:p>
        </p:txBody>
      </p:sp>
    </p:spTree>
    <p:extLst>
      <p:ext uri="{BB962C8B-B14F-4D97-AF65-F5344CB8AC3E}">
        <p14:creationId xmlns:p14="http://schemas.microsoft.com/office/powerpoint/2010/main" val="15308853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034" y="973233"/>
            <a:ext cx="7015966" cy="791783"/>
          </a:xfrm>
        </p:spPr>
        <p:txBody>
          <a:bodyPr>
            <a:normAutofit fontScale="90000"/>
          </a:bodyPr>
          <a:lstStyle/>
          <a:p>
            <a:r>
              <a:rPr lang="en-US" b="1" dirty="0" smtClean="0"/>
              <a:t>Is Luxembourg attractive to young people?</a:t>
            </a:r>
            <a:br>
              <a:rPr lang="en-US" b="1" dirty="0" smtClean="0"/>
            </a:br>
            <a:endParaRPr lang="en-US" b="1" dirty="0"/>
          </a:p>
        </p:txBody>
      </p:sp>
      <p:sp>
        <p:nvSpPr>
          <p:cNvPr id="3" name="Content Placeholder 2"/>
          <p:cNvSpPr>
            <a:spLocks noGrp="1"/>
          </p:cNvSpPr>
          <p:nvPr>
            <p:ph idx="1"/>
          </p:nvPr>
        </p:nvSpPr>
        <p:spPr>
          <a:xfrm>
            <a:off x="758250" y="1682540"/>
            <a:ext cx="8231116" cy="4915656"/>
          </a:xfrm>
        </p:spPr>
        <p:txBody>
          <a:bodyPr>
            <a:noAutofit/>
          </a:bodyPr>
          <a:lstStyle/>
          <a:p>
            <a:pPr marL="457200" lvl="1" indent="-457200">
              <a:spcBef>
                <a:spcPts val="1000"/>
              </a:spcBef>
              <a:buClrTx/>
            </a:pPr>
            <a:r>
              <a:rPr lang="en-US" sz="2800" b="1" dirty="0"/>
              <a:t>Multicultural</a:t>
            </a:r>
          </a:p>
          <a:p>
            <a:pPr marL="0" lvl="1" indent="0" algn="just">
              <a:spcBef>
                <a:spcPts val="1000"/>
              </a:spcBef>
              <a:buClrTx/>
              <a:buNone/>
            </a:pPr>
            <a:r>
              <a:rPr lang="en-US" sz="2000" dirty="0"/>
              <a:t>“</a:t>
            </a:r>
            <a:r>
              <a:rPr lang="is-IS" sz="2000" dirty="0"/>
              <a:t>…</a:t>
            </a:r>
            <a:r>
              <a:rPr lang="en-US" sz="2000" i="1" dirty="0"/>
              <a:t>but they're very friendly to other people of course, I was impressed about languages, because in Poland it's not so common that you go to shop and you ask simple lady "Hey, do you speak English?" and she speaks German, French, Luxembourgish and English of </a:t>
            </a:r>
            <a:r>
              <a:rPr lang="en-US" sz="2000" i="1" dirty="0" smtClean="0"/>
              <a:t>course when </a:t>
            </a:r>
            <a:r>
              <a:rPr lang="en-US" sz="2000" i="1" dirty="0"/>
              <a:t>she says</a:t>
            </a:r>
            <a:r>
              <a:rPr lang="en-US" sz="2000" i="1" u="sng" dirty="0"/>
              <a:t>" Yes a little bit" and a little bit is not a little bit it's just extremely, quite well</a:t>
            </a:r>
            <a:r>
              <a:rPr lang="en-US" sz="2000" i="1" dirty="0"/>
              <a:t>” </a:t>
            </a:r>
            <a:r>
              <a:rPr lang="en-US" sz="2000" dirty="0"/>
              <a:t>(emLUy05, Polish, 29 working in a private company as an administrative assistant</a:t>
            </a:r>
            <a:r>
              <a:rPr lang="en-US" sz="2000" dirty="0" smtClean="0"/>
              <a:t>)</a:t>
            </a:r>
          </a:p>
          <a:p>
            <a:pPr marL="457200" lvl="1" indent="-457200">
              <a:spcBef>
                <a:spcPts val="1000"/>
              </a:spcBef>
              <a:buClrTx/>
            </a:pPr>
            <a:r>
              <a:rPr lang="en-US" sz="2800" b="1" dirty="0"/>
              <a:t>Improve English through work; English as communicating language</a:t>
            </a:r>
          </a:p>
          <a:p>
            <a:pPr marL="0" lvl="1" indent="0" algn="just">
              <a:spcBef>
                <a:spcPts val="1000"/>
              </a:spcBef>
              <a:buClrTx/>
              <a:buNone/>
            </a:pPr>
            <a:r>
              <a:rPr lang="en-US" sz="2000" i="1" dirty="0" smtClean="0"/>
              <a:t>“Now </a:t>
            </a:r>
            <a:r>
              <a:rPr lang="en-US" sz="2000" i="1" dirty="0"/>
              <a:t>we talk </a:t>
            </a:r>
            <a:r>
              <a:rPr lang="en-US" sz="2000" i="1" dirty="0" smtClean="0"/>
              <a:t>in </a:t>
            </a:r>
            <a:r>
              <a:rPr lang="en-US" sz="2000" i="1" dirty="0"/>
              <a:t>English</a:t>
            </a:r>
            <a:r>
              <a:rPr lang="en-US" sz="2000" i="1" dirty="0" smtClean="0"/>
              <a:t>. </a:t>
            </a:r>
            <a:r>
              <a:rPr lang="en-US" sz="2000" i="1" dirty="0"/>
              <a:t>So I, I ... I broke </a:t>
            </a:r>
            <a:r>
              <a:rPr lang="en-US" sz="2000" i="1" dirty="0" smtClean="0"/>
              <a:t>my shyness.  </a:t>
            </a:r>
            <a:r>
              <a:rPr lang="en-US" sz="2000" i="1" dirty="0"/>
              <a:t>Because at the beginning eh, if I have to talk in English it's </a:t>
            </a:r>
            <a:r>
              <a:rPr lang="en-US" sz="2000" i="1" dirty="0" smtClean="0"/>
              <a:t>impossible. But </a:t>
            </a:r>
            <a:r>
              <a:rPr lang="en-US" sz="2000" i="1" dirty="0"/>
              <a:t>now, maybe I'm wrong, </a:t>
            </a:r>
            <a:r>
              <a:rPr lang="en-US" sz="2000" i="1" dirty="0" smtClean="0"/>
              <a:t>I </a:t>
            </a:r>
            <a:r>
              <a:rPr lang="en-US" sz="2000" i="1" dirty="0"/>
              <a:t>don't care, because </a:t>
            </a:r>
            <a:r>
              <a:rPr lang="en-US" sz="2000" i="1" dirty="0" smtClean="0"/>
              <a:t>even if I’m wrong</a:t>
            </a:r>
            <a:r>
              <a:rPr lang="en-US" sz="2000" i="1" dirty="0"/>
              <a:t>, I don't </a:t>
            </a:r>
            <a:r>
              <a:rPr lang="en-US" sz="2000" i="1" dirty="0" smtClean="0"/>
              <a:t>know. So </a:t>
            </a:r>
            <a:r>
              <a:rPr lang="en-US" sz="2000" i="1" dirty="0"/>
              <a:t>this is </a:t>
            </a:r>
            <a:r>
              <a:rPr lang="en-US" sz="2000" i="1" dirty="0" smtClean="0"/>
              <a:t>one </a:t>
            </a:r>
            <a:r>
              <a:rPr lang="en-US" sz="2000" i="1" dirty="0"/>
              <a:t>point. Then eh, yeah, at </a:t>
            </a:r>
            <a:r>
              <a:rPr lang="en-US" sz="2000" i="1" dirty="0" smtClean="0"/>
              <a:t>work, </a:t>
            </a:r>
            <a:r>
              <a:rPr lang="en-US" sz="2000" i="1" dirty="0"/>
              <a:t>I </a:t>
            </a:r>
            <a:r>
              <a:rPr lang="en-US" sz="2000" i="1" dirty="0" smtClean="0"/>
              <a:t>learned a </a:t>
            </a:r>
            <a:r>
              <a:rPr lang="en-US" sz="2000" i="1" dirty="0"/>
              <a:t>lot of things, that </a:t>
            </a:r>
            <a:r>
              <a:rPr lang="en-US" sz="2000" i="1" dirty="0" smtClean="0"/>
              <a:t>I </a:t>
            </a:r>
            <a:r>
              <a:rPr lang="en-US" sz="2000" i="1" dirty="0"/>
              <a:t>never </a:t>
            </a:r>
            <a:r>
              <a:rPr lang="en-US" sz="2000" i="1" dirty="0" smtClean="0"/>
              <a:t>knew </a:t>
            </a:r>
            <a:r>
              <a:rPr lang="en-US" sz="2000" i="1" dirty="0"/>
              <a:t>at university </a:t>
            </a:r>
            <a:r>
              <a:rPr lang="en-US" sz="2000" i="1" dirty="0" smtClean="0"/>
              <a:t> and </a:t>
            </a:r>
            <a:r>
              <a:rPr lang="en-US" sz="2000" i="1" dirty="0"/>
              <a:t>this </a:t>
            </a:r>
            <a:r>
              <a:rPr lang="en-US" sz="2000" i="1" dirty="0" smtClean="0"/>
              <a:t>is </a:t>
            </a:r>
            <a:r>
              <a:rPr lang="en-US" sz="2000" i="1" dirty="0"/>
              <a:t>the major interesting </a:t>
            </a:r>
            <a:r>
              <a:rPr lang="en-US" sz="2000" i="1" dirty="0" smtClean="0"/>
              <a:t>point” </a:t>
            </a:r>
            <a:r>
              <a:rPr lang="en-US" sz="2000" i="1" dirty="0"/>
              <a:t>(</a:t>
            </a:r>
            <a:r>
              <a:rPr lang="en-US" sz="2000" dirty="0"/>
              <a:t>emLUy09, Italian, 24, working for a private Italian company) </a:t>
            </a:r>
          </a:p>
          <a:p>
            <a:pPr marL="0" lvl="1" indent="0">
              <a:spcBef>
                <a:spcPts val="1000"/>
              </a:spcBef>
              <a:buClrTx/>
              <a:buNone/>
            </a:pPr>
            <a:endParaRPr lang="en-US" sz="2800" dirty="0"/>
          </a:p>
          <a:p>
            <a:pPr marL="0" lvl="1" indent="0">
              <a:spcBef>
                <a:spcPts val="1000"/>
              </a:spcBef>
              <a:buClrTx/>
              <a:buNone/>
            </a:pPr>
            <a:endParaRPr lang="en-US" sz="2800" dirty="0" smtClean="0"/>
          </a:p>
          <a:p>
            <a:pPr marL="0" indent="0">
              <a:buNone/>
            </a:pPr>
            <a:r>
              <a:rPr lang="en-US" sz="2000" dirty="0" smtClean="0"/>
              <a:t>A</a:t>
            </a:r>
            <a:r>
              <a:rPr lang="en-GB" sz="2000" dirty="0" err="1" smtClean="0"/>
              <a:t>nd</a:t>
            </a:r>
            <a:r>
              <a:rPr lang="en-GB" sz="2000" dirty="0" smtClean="0"/>
              <a:t> English speaking</a:t>
            </a:r>
          </a:p>
          <a:p>
            <a:pPr marL="0" indent="0">
              <a:buNone/>
            </a:pPr>
            <a:endParaRPr lang="en-GB" sz="2000" dirty="0" smtClean="0"/>
          </a:p>
          <a:p>
            <a:pPr marL="0" indent="0">
              <a:buNone/>
            </a:pPr>
            <a:endParaRPr lang="en-GB" sz="2000" dirty="0" smtClean="0"/>
          </a:p>
          <a:p>
            <a:pPr marL="0" indent="0">
              <a:buNone/>
            </a:pPr>
            <a:endParaRPr lang="en-GB" sz="2000" dirty="0" smtClean="0"/>
          </a:p>
          <a:p>
            <a:pPr marL="0" indent="0">
              <a:buNone/>
            </a:pPr>
            <a:endParaRPr lang="en-US" sz="2000" dirty="0"/>
          </a:p>
        </p:txBody>
      </p:sp>
    </p:spTree>
    <p:extLst>
      <p:ext uri="{BB962C8B-B14F-4D97-AF65-F5344CB8AC3E}">
        <p14:creationId xmlns:p14="http://schemas.microsoft.com/office/powerpoint/2010/main" val="113428892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034" y="973233"/>
            <a:ext cx="7015966" cy="791783"/>
          </a:xfrm>
        </p:spPr>
        <p:txBody>
          <a:bodyPr>
            <a:normAutofit fontScale="90000"/>
          </a:bodyPr>
          <a:lstStyle/>
          <a:p>
            <a:r>
              <a:rPr lang="en-US" b="1" dirty="0" smtClean="0"/>
              <a:t>Is Luxembourg attractive to young people?</a:t>
            </a:r>
            <a:br>
              <a:rPr lang="en-US" b="1" dirty="0" smtClean="0"/>
            </a:br>
            <a:endParaRPr lang="en-US" b="1" dirty="0"/>
          </a:p>
        </p:txBody>
      </p:sp>
      <p:sp>
        <p:nvSpPr>
          <p:cNvPr id="3" name="Content Placeholder 2"/>
          <p:cNvSpPr>
            <a:spLocks noGrp="1"/>
          </p:cNvSpPr>
          <p:nvPr>
            <p:ph idx="1"/>
          </p:nvPr>
        </p:nvSpPr>
        <p:spPr>
          <a:xfrm>
            <a:off x="758250" y="1825625"/>
            <a:ext cx="8214622" cy="4351338"/>
          </a:xfrm>
        </p:spPr>
        <p:txBody>
          <a:bodyPr>
            <a:noAutofit/>
          </a:bodyPr>
          <a:lstStyle/>
          <a:p>
            <a:pPr marL="457200" lvl="1" indent="-457200">
              <a:spcBef>
                <a:spcPts val="1000"/>
              </a:spcBef>
              <a:buClrTx/>
            </a:pPr>
            <a:r>
              <a:rPr lang="en-US" sz="2800" b="1" dirty="0" smtClean="0"/>
              <a:t>New destination for young people in Europe with jobs?</a:t>
            </a:r>
          </a:p>
          <a:p>
            <a:pPr marL="0" lvl="1" indent="0" algn="just">
              <a:spcBef>
                <a:spcPts val="1000"/>
              </a:spcBef>
              <a:buClrTx/>
              <a:buNone/>
            </a:pPr>
            <a:r>
              <a:rPr lang="en-US" sz="2200" i="1" dirty="0" smtClean="0"/>
              <a:t>“</a:t>
            </a:r>
            <a:r>
              <a:rPr lang="is-IS" sz="2200" i="1" dirty="0" smtClean="0"/>
              <a:t>…</a:t>
            </a:r>
            <a:r>
              <a:rPr lang="en-US" sz="2200" i="1" dirty="0" smtClean="0"/>
              <a:t> </a:t>
            </a:r>
            <a:r>
              <a:rPr lang="en-US" sz="2200" i="1" dirty="0"/>
              <a:t>phew, actually I think Luxembourg was the only one logical opportunity for </a:t>
            </a:r>
            <a:r>
              <a:rPr lang="en-US" sz="2200" i="1" dirty="0" smtClean="0"/>
              <a:t>us. </a:t>
            </a:r>
            <a:r>
              <a:rPr lang="en-US" sz="2200" i="1" dirty="0"/>
              <a:t>Why logical? because, eh, here in </a:t>
            </a:r>
            <a:r>
              <a:rPr lang="en-US" sz="2200" b="1" i="1" dirty="0"/>
              <a:t>Luxembourg</a:t>
            </a:r>
            <a:r>
              <a:rPr lang="en-US" sz="2200" i="1" dirty="0"/>
              <a:t>, </a:t>
            </a:r>
            <a:r>
              <a:rPr lang="en-US" sz="2200" i="1" u="sng" dirty="0"/>
              <a:t>even if you don't speak German of French you still have </a:t>
            </a:r>
            <a:r>
              <a:rPr lang="en-US" sz="2200" i="1" u="sng" dirty="0" smtClean="0"/>
              <a:t>English </a:t>
            </a:r>
            <a:r>
              <a:rPr lang="en-US" sz="2200" i="1" u="sng" dirty="0"/>
              <a:t>to find a job</a:t>
            </a:r>
            <a:r>
              <a:rPr lang="en-US" sz="2200" i="1" dirty="0"/>
              <a:t>. It's possible to find a job only with English, and other countries, </a:t>
            </a:r>
            <a:r>
              <a:rPr lang="en-US" sz="2200" i="1" u="sng" dirty="0"/>
              <a:t>let's imagine go to </a:t>
            </a:r>
            <a:r>
              <a:rPr lang="en-US" sz="2200" b="1" i="1" u="sng" dirty="0"/>
              <a:t>Germany</a:t>
            </a:r>
            <a:r>
              <a:rPr lang="en-US" sz="2200" i="1" u="sng" dirty="0"/>
              <a:t>, you don't speak German, you won't find a job</a:t>
            </a:r>
            <a:r>
              <a:rPr lang="en-US" sz="2200" i="1" dirty="0"/>
              <a:t>. And okay, you can be a cleaning lady or something like that, but you won't find a job in your field, you just have  </a:t>
            </a:r>
            <a:r>
              <a:rPr lang="en-US" sz="2200" i="1" dirty="0" smtClean="0"/>
              <a:t>restrictions. </a:t>
            </a:r>
            <a:r>
              <a:rPr lang="en-US" sz="2200" i="1" dirty="0"/>
              <a:t>So</a:t>
            </a:r>
            <a:r>
              <a:rPr lang="en-US" sz="2200" i="1" u="sng" dirty="0"/>
              <a:t>, </a:t>
            </a:r>
            <a:r>
              <a:rPr lang="en-US" sz="2200" i="1" u="sng" dirty="0" smtClean="0"/>
              <a:t>Luxembourg </a:t>
            </a:r>
            <a:r>
              <a:rPr lang="en-US" sz="2200" i="1" u="sng" dirty="0"/>
              <a:t>was, for that reason we chose Luxembourg</a:t>
            </a:r>
            <a:r>
              <a:rPr lang="en-US" sz="2200" i="1" dirty="0" smtClean="0"/>
              <a:t>. We </a:t>
            </a:r>
            <a:r>
              <a:rPr lang="en-US" sz="2200" i="1" dirty="0"/>
              <a:t>didn't want to go to </a:t>
            </a:r>
            <a:r>
              <a:rPr lang="en-US" sz="2200" b="1" i="1" dirty="0"/>
              <a:t>the</a:t>
            </a:r>
            <a:r>
              <a:rPr lang="en-US" sz="2200" i="1" dirty="0"/>
              <a:t> </a:t>
            </a:r>
            <a:r>
              <a:rPr lang="en-US" sz="2200" b="1" i="1" dirty="0"/>
              <a:t>UK</a:t>
            </a:r>
            <a:r>
              <a:rPr lang="en-US" sz="2200" i="1" u="sng" dirty="0"/>
              <a:t> because too many Polish people already there</a:t>
            </a:r>
            <a:r>
              <a:rPr lang="en-US" sz="2200" i="1" dirty="0"/>
              <a:t>, Ireland the same, and yeah, so the Luxembourg. Of course we would love to go to </a:t>
            </a:r>
            <a:r>
              <a:rPr lang="en-US" sz="2200" b="1" i="1" dirty="0"/>
              <a:t>Spain</a:t>
            </a:r>
            <a:r>
              <a:rPr lang="en-US" sz="2200" i="1" dirty="0"/>
              <a:t> or somewhere, but you </a:t>
            </a:r>
            <a:r>
              <a:rPr lang="en-US" sz="2200" i="1" u="sng" dirty="0"/>
              <a:t>won’t find a job and it was the time when the </a:t>
            </a:r>
            <a:r>
              <a:rPr lang="en-US" sz="2200" i="1" u="sng" dirty="0" smtClean="0"/>
              <a:t>crisi</a:t>
            </a:r>
            <a:r>
              <a:rPr lang="en-US" sz="2200" i="1" dirty="0" smtClean="0"/>
              <a:t>s”  </a:t>
            </a:r>
            <a:r>
              <a:rPr lang="en-US" sz="2200" dirty="0"/>
              <a:t>(emLUy05, Polish, 29 working in a private company as an administrative assistant</a:t>
            </a:r>
            <a:r>
              <a:rPr lang="en-US" sz="2200" dirty="0" smtClean="0"/>
              <a:t>)</a:t>
            </a:r>
            <a:endParaRPr lang="en-US" sz="2200" dirty="0"/>
          </a:p>
          <a:p>
            <a:pPr marL="0" indent="0">
              <a:buNone/>
            </a:pPr>
            <a:endParaRPr lang="en-GB" sz="2000" dirty="0" smtClean="0"/>
          </a:p>
          <a:p>
            <a:pPr marL="0" indent="0">
              <a:buNone/>
            </a:pPr>
            <a:endParaRPr lang="en-GB" sz="2000" dirty="0" smtClean="0"/>
          </a:p>
          <a:p>
            <a:pPr marL="0" indent="0">
              <a:buNone/>
            </a:pPr>
            <a:endParaRPr lang="en-GB" sz="2000" dirty="0" smtClean="0"/>
          </a:p>
          <a:p>
            <a:pPr marL="0" indent="0">
              <a:buNone/>
            </a:pPr>
            <a:endParaRPr lang="en-US" sz="2000" dirty="0"/>
          </a:p>
        </p:txBody>
      </p:sp>
    </p:spTree>
    <p:extLst>
      <p:ext uri="{BB962C8B-B14F-4D97-AF65-F5344CB8AC3E}">
        <p14:creationId xmlns:p14="http://schemas.microsoft.com/office/powerpoint/2010/main" val="260565829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957</TotalTime>
  <Words>3886</Words>
  <Application>Microsoft Macintosh PowerPoint</Application>
  <PresentationFormat>On-screen Show (4:3)</PresentationFormat>
  <Paragraphs>173</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Is Luxembourg an attractive destination for European young workers for boosting their careers? The activ-ation of young workers’ skills in entering job markets abroad. </vt:lpstr>
      <vt:lpstr>Global competition for talent</vt:lpstr>
      <vt:lpstr>Luxembourg as a global player? For attracting young people for work</vt:lpstr>
      <vt:lpstr>Young people in Luxembourg</vt:lpstr>
      <vt:lpstr>Questions of the presentation: </vt:lpstr>
      <vt:lpstr>Case Study: Young people working in Luxembourg</vt:lpstr>
      <vt:lpstr>Is Luxembourg attractive to young people? </vt:lpstr>
      <vt:lpstr>Is Luxembourg attractive to young people? </vt:lpstr>
      <vt:lpstr>Is Luxembourg attractive to young people? </vt:lpstr>
      <vt:lpstr>Luxembourg and skills: Direct match of qualifications </vt:lpstr>
      <vt:lpstr>Luxembourg and skills: Direct match of qualifications</vt:lpstr>
      <vt:lpstr>Luxembourg and skills: Deskilling</vt:lpstr>
      <vt:lpstr>Luxembourg and skills: deskilling</vt:lpstr>
      <vt:lpstr>Luxembourg and skills: YO-YO transitions: </vt:lpstr>
      <vt:lpstr>Luxembourg and skills: Gradual way up to job market: </vt:lpstr>
      <vt:lpstr>How young people use skills in the context of Luxembourg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Nina Weiler</dc:creator>
  <cp:lastModifiedBy>Volha VYSOTSKAYA</cp:lastModifiedBy>
  <cp:revision>60</cp:revision>
  <cp:lastPrinted>2017-06-26T15:51:11Z</cp:lastPrinted>
  <dcterms:created xsi:type="dcterms:W3CDTF">2015-06-26T09:41:23Z</dcterms:created>
  <dcterms:modified xsi:type="dcterms:W3CDTF">2018-04-17T07:50:39Z</dcterms:modified>
</cp:coreProperties>
</file>