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72" r:id="rId2"/>
    <p:sldId id="281" r:id="rId3"/>
    <p:sldId id="282" r:id="rId4"/>
    <p:sldId id="283" r:id="rId5"/>
    <p:sldId id="280" r:id="rId6"/>
    <p:sldId id="284" r:id="rId7"/>
    <p:sldId id="294" r:id="rId8"/>
    <p:sldId id="295" r:id="rId9"/>
    <p:sldId id="293" r:id="rId10"/>
    <p:sldId id="285" r:id="rId11"/>
    <p:sldId id="286" r:id="rId12"/>
    <p:sldId id="279" r:id="rId13"/>
    <p:sldId id="287" r:id="rId14"/>
    <p:sldId id="289" r:id="rId15"/>
    <p:sldId id="290" r:id="rId16"/>
    <p:sldId id="292"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rte Nienaber" initials="" lastIdx="2" clrIdx="0"/>
  <p:cmAuthor id="1" name="Microsoft Office User" initials="Office" lastIdx="1" clrIdx="1">
    <p:extLst/>
  </p:cmAuthor>
  <p:cmAuthor id="2" name="Microsoft Office User" initials="Office [2]" lastIdx="1" clrIdx="2">
    <p:extLst/>
  </p:cmAuthor>
  <p:cmAuthor id="3" name="Microsoft Office User" initials="Office [3]" lastIdx="1" clrIdx="3">
    <p:extLst/>
  </p:cmAuthor>
  <p:cmAuthor id="4" name="Microsoft Office User" initials="Office [4]" lastIdx="1" clrIdx="4">
    <p:extLst/>
  </p:cmAuthor>
  <p:cmAuthor id="5" name="Microsoft Office User" initials="Office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40C"/>
    <a:srgbClr val="1625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5" autoAdjust="0"/>
    <p:restoredTop sz="66200" autoAdjust="0"/>
  </p:normalViewPr>
  <p:slideViewPr>
    <p:cSldViewPr snapToGrid="0">
      <p:cViewPr>
        <p:scale>
          <a:sx n="77" d="100"/>
          <a:sy n="77" d="100"/>
        </p:scale>
        <p:origin x="-3200"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6306DC-A2B6-244D-A280-CBAF21A11896}" type="datetimeFigureOut">
              <a:rPr lang="de-DE" smtClean="0"/>
              <a:t>17/04/18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E4D195-061C-9746-9492-78E60B393DDF}" type="slidenum">
              <a:rPr lang="de-DE" smtClean="0"/>
              <a:t>‹#›</a:t>
            </a:fld>
            <a:endParaRPr lang="de-DE"/>
          </a:p>
        </p:txBody>
      </p:sp>
    </p:spTree>
    <p:extLst>
      <p:ext uri="{BB962C8B-B14F-4D97-AF65-F5344CB8AC3E}">
        <p14:creationId xmlns:p14="http://schemas.microsoft.com/office/powerpoint/2010/main" val="1749301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59691-B15F-954D-87FB-020EAF53CBF2}" type="datetimeFigureOut">
              <a:rPr lang="en-US" smtClean="0"/>
              <a:t>17/04/18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D6D54-459E-AC48-B3AF-6E17D6DED442}" type="slidenum">
              <a:rPr lang="en-US" smtClean="0"/>
              <a:t>‹#›</a:t>
            </a:fld>
            <a:endParaRPr lang="en-US"/>
          </a:p>
        </p:txBody>
      </p:sp>
    </p:spTree>
    <p:extLst>
      <p:ext uri="{BB962C8B-B14F-4D97-AF65-F5344CB8AC3E}">
        <p14:creationId xmlns:p14="http://schemas.microsoft.com/office/powerpoint/2010/main" val="34617521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E87B00-B06B-4C46-962B-3797A076765E}" type="slidenum">
              <a:rPr lang="en-US" smtClean="0"/>
              <a:t>1</a:t>
            </a:fld>
            <a:endParaRPr lang="en-US"/>
          </a:p>
        </p:txBody>
      </p:sp>
    </p:spTree>
    <p:extLst>
      <p:ext uri="{BB962C8B-B14F-4D97-AF65-F5344CB8AC3E}">
        <p14:creationId xmlns:p14="http://schemas.microsoft.com/office/powerpoint/2010/main" val="2142839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Rare skills ( tax , law, </a:t>
            </a:r>
          </a:p>
          <a:p>
            <a:r>
              <a:rPr lang="en-US" dirty="0" smtClean="0"/>
              <a:t>Headhunting</a:t>
            </a:r>
          </a:p>
          <a:p>
            <a:r>
              <a:rPr lang="en-US" dirty="0" smtClean="0"/>
              <a:t> RH agencies</a:t>
            </a:r>
          </a:p>
          <a:p>
            <a:r>
              <a:rPr lang="en-US" dirty="0" smtClean="0"/>
              <a:t>Particularly</a:t>
            </a:r>
            <a:r>
              <a:rPr lang="en-US" baseline="0" dirty="0" smtClean="0"/>
              <a:t> recruitment of young ( even though it is the most vulnerable group)</a:t>
            </a:r>
          </a:p>
          <a:p>
            <a:r>
              <a:rPr lang="en-US" baseline="0" dirty="0" smtClean="0"/>
              <a:t> skimming from universities</a:t>
            </a:r>
          </a:p>
          <a:p>
            <a:r>
              <a:rPr lang="en-US" baseline="0" dirty="0" smtClean="0"/>
              <a:t> Big 4 companies </a:t>
            </a:r>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11</a:t>
            </a:fld>
            <a:endParaRPr lang="en-US"/>
          </a:p>
        </p:txBody>
      </p:sp>
    </p:spTree>
    <p:extLst>
      <p:ext uri="{BB962C8B-B14F-4D97-AF65-F5344CB8AC3E}">
        <p14:creationId xmlns:p14="http://schemas.microsoft.com/office/powerpoint/2010/main" val="1538750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language is a hindrance</a:t>
            </a:r>
          </a:p>
          <a:p>
            <a:r>
              <a:rPr lang="en-US" dirty="0" smtClean="0"/>
              <a:t> multiculturalism</a:t>
            </a:r>
            <a:r>
              <a:rPr lang="en-US" baseline="0" dirty="0" smtClean="0"/>
              <a:t> reverse coin ( </a:t>
            </a:r>
            <a:r>
              <a:rPr lang="en-US" baseline="0" dirty="0" err="1" smtClean="0"/>
              <a:t>labour</a:t>
            </a:r>
            <a:r>
              <a:rPr lang="en-US" baseline="0" dirty="0" smtClean="0"/>
              <a:t> market barrier) other jobs, which are not short of </a:t>
            </a:r>
            <a:r>
              <a:rPr lang="en-US" baseline="0" dirty="0" err="1" smtClean="0"/>
              <a:t>labour</a:t>
            </a:r>
            <a:r>
              <a:rPr lang="en-US" baseline="0" dirty="0" smtClean="0"/>
              <a:t> are barrier by the language, which becomes an obstacle to newly arrived young people</a:t>
            </a:r>
          </a:p>
          <a:p>
            <a:r>
              <a:rPr lang="en-US" baseline="0" dirty="0" err="1" smtClean="0"/>
              <a:t>e..g</a:t>
            </a:r>
            <a:r>
              <a:rPr lang="en-US" baseline="0" dirty="0" smtClean="0"/>
              <a:t> highest barrier – Luxembourgish jobs for state employees ( civil servants) </a:t>
            </a:r>
          </a:p>
          <a:p>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12</a:t>
            </a:fld>
            <a:endParaRPr lang="en-US"/>
          </a:p>
        </p:txBody>
      </p:sp>
    </p:spTree>
    <p:extLst>
      <p:ext uri="{BB962C8B-B14F-4D97-AF65-F5344CB8AC3E}">
        <p14:creationId xmlns:p14="http://schemas.microsoft.com/office/powerpoint/2010/main" val="3425362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With working </a:t>
            </a:r>
            <a:r>
              <a:rPr lang="en-US" b="1" u="sng" dirty="0" err="1" smtClean="0"/>
              <a:t>expereince</a:t>
            </a:r>
            <a:endParaRPr lang="en-US" b="1" u="sng" dirty="0" smtClean="0"/>
          </a:p>
          <a:p>
            <a:r>
              <a:rPr lang="en-US" dirty="0" smtClean="0"/>
              <a:t>Being stuck in an </a:t>
            </a:r>
            <a:r>
              <a:rPr lang="en-US" b="1" dirty="0" smtClean="0"/>
              <a:t>internship loop</a:t>
            </a:r>
          </a:p>
          <a:p>
            <a:r>
              <a:rPr lang="en-GB" sz="1200" kern="1200" dirty="0" smtClean="0">
                <a:solidFill>
                  <a:schemeClr val="tx1"/>
                </a:solidFill>
                <a:effectLst/>
                <a:latin typeface="+mn-lt"/>
                <a:ea typeface="+mn-ea"/>
                <a:cs typeface="+mn-cs"/>
              </a:rPr>
              <a:t>Some young people have </a:t>
            </a:r>
            <a:r>
              <a:rPr lang="en-GB" sz="1200" b="1" kern="1200" dirty="0" smtClean="0">
                <a:solidFill>
                  <a:schemeClr val="tx1"/>
                </a:solidFill>
                <a:effectLst/>
                <a:latin typeface="+mn-lt"/>
                <a:ea typeface="+mn-ea"/>
                <a:cs typeface="+mn-cs"/>
              </a:rPr>
              <a:t>to “de-skill” their qualifications in order to be able to start a job </a:t>
            </a:r>
            <a:r>
              <a:rPr lang="en-GB" sz="1200" kern="1200" dirty="0" smtClean="0">
                <a:solidFill>
                  <a:schemeClr val="tx1"/>
                </a:solidFill>
                <a:effectLst/>
                <a:latin typeface="+mn-lt"/>
                <a:ea typeface="+mn-ea"/>
                <a:cs typeface="+mn-cs"/>
              </a:rPr>
              <a:t>(emluy04), have to </a:t>
            </a:r>
            <a:r>
              <a:rPr lang="en-GB" sz="1200" b="1" kern="1200" dirty="0" smtClean="0">
                <a:solidFill>
                  <a:schemeClr val="tx1"/>
                </a:solidFill>
                <a:effectLst/>
                <a:latin typeface="+mn-lt"/>
                <a:ea typeface="+mn-ea"/>
                <a:cs typeface="+mn-cs"/>
              </a:rPr>
              <a:t>make a number of smaller steps, make several loops of internships (</a:t>
            </a:r>
            <a:r>
              <a:rPr lang="en-GB" sz="1200" kern="1200" dirty="0" smtClean="0">
                <a:solidFill>
                  <a:schemeClr val="tx1"/>
                </a:solidFill>
                <a:effectLst/>
                <a:latin typeface="+mn-lt"/>
                <a:ea typeface="+mn-ea"/>
                <a:cs typeface="+mn-cs"/>
              </a:rPr>
              <a:t>emluy03), </a:t>
            </a:r>
            <a:r>
              <a:rPr lang="en-GB" sz="1200" b="1" kern="1200" dirty="0" smtClean="0">
                <a:solidFill>
                  <a:schemeClr val="tx1"/>
                </a:solidFill>
                <a:effectLst/>
                <a:latin typeface="+mn-lt"/>
                <a:ea typeface="+mn-ea"/>
                <a:cs typeface="+mn-cs"/>
              </a:rPr>
              <a:t>complete traineeships (emluy09) before getting a </a:t>
            </a:r>
            <a:r>
              <a:rPr lang="en-GB" sz="1200" kern="1200" dirty="0" smtClean="0">
                <a:solidFill>
                  <a:schemeClr val="tx1"/>
                </a:solidFill>
                <a:effectLst/>
                <a:latin typeface="+mn-lt"/>
                <a:ea typeface="+mn-ea"/>
                <a:cs typeface="+mn-cs"/>
              </a:rPr>
              <a:t>working contract; </a:t>
            </a:r>
          </a:p>
          <a:p>
            <a:r>
              <a:rPr lang="en-GB" sz="1200" kern="1200" dirty="0" smtClean="0">
                <a:solidFill>
                  <a:schemeClr val="tx1"/>
                </a:solidFill>
                <a:effectLst/>
                <a:latin typeface="+mn-lt"/>
                <a:ea typeface="+mn-ea"/>
                <a:cs typeface="+mn-cs"/>
              </a:rPr>
              <a:t>For them, </a:t>
            </a:r>
            <a:r>
              <a:rPr lang="en-GB" sz="1200" b="1" kern="1200" dirty="0" smtClean="0">
                <a:solidFill>
                  <a:schemeClr val="tx1"/>
                </a:solidFill>
                <a:effectLst/>
                <a:latin typeface="+mn-lt"/>
                <a:ea typeface="+mn-ea"/>
                <a:cs typeface="+mn-cs"/>
              </a:rPr>
              <a:t>the entrance into the job market is difficult as the employees give preferences to employees with the working experiences</a:t>
            </a:r>
            <a:r>
              <a:rPr lang="en-GB" sz="1200" kern="1200" dirty="0" smtClean="0">
                <a:solidFill>
                  <a:schemeClr val="tx1"/>
                </a:solidFill>
                <a:effectLst/>
                <a:latin typeface="+mn-lt"/>
                <a:ea typeface="+mn-ea"/>
                <a:cs typeface="+mn-cs"/>
              </a:rPr>
              <a:t>. Fresh graduates from various institutions have knowledge and ambitions and are eager to start working. Moreover, they soon realise that there is a wall blocking them entering the work market. Some young people who find themselves in such </a:t>
            </a:r>
            <a:r>
              <a:rPr lang="en-GB" sz="1200" b="1" kern="1200" dirty="0" smtClean="0">
                <a:solidFill>
                  <a:schemeClr val="tx1"/>
                </a:solidFill>
                <a:effectLst/>
                <a:latin typeface="+mn-lt"/>
                <a:ea typeface="+mn-ea"/>
                <a:cs typeface="+mn-cs"/>
              </a:rPr>
              <a:t>situations and look for various ways to overcome the discrimination of young employee</a:t>
            </a:r>
            <a:r>
              <a:rPr lang="en-GB" sz="1200" kern="1200" dirty="0" smtClean="0">
                <a:solidFill>
                  <a:schemeClr val="tx1"/>
                </a:solidFill>
                <a:effectLst/>
                <a:latin typeface="+mn-lt"/>
                <a:ea typeface="+mn-ea"/>
                <a:cs typeface="+mn-cs"/>
              </a:rPr>
              <a:t>s. </a:t>
            </a:r>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13</a:t>
            </a:fld>
            <a:endParaRPr lang="en-US"/>
          </a:p>
        </p:txBody>
      </p:sp>
    </p:spTree>
    <p:extLst>
      <p:ext uri="{BB962C8B-B14F-4D97-AF65-F5344CB8AC3E}">
        <p14:creationId xmlns:p14="http://schemas.microsoft.com/office/powerpoint/2010/main" val="2316853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Without working experience</a:t>
            </a:r>
          </a:p>
          <a:p>
            <a:r>
              <a:rPr lang="en-GB" sz="1200" kern="1200" dirty="0" smtClean="0">
                <a:solidFill>
                  <a:schemeClr val="tx1"/>
                </a:solidFill>
                <a:effectLst/>
                <a:latin typeface="+mn-lt"/>
                <a:ea typeface="+mn-ea"/>
                <a:cs typeface="+mn-cs"/>
              </a:rPr>
              <a:t>Reverse Luxembourgish situation </a:t>
            </a:r>
          </a:p>
          <a:p>
            <a:r>
              <a:rPr lang="en-GB" sz="1200" kern="1200" dirty="0" smtClean="0">
                <a:solidFill>
                  <a:schemeClr val="tx1"/>
                </a:solidFill>
                <a:effectLst/>
                <a:latin typeface="+mn-lt"/>
                <a:ea typeface="+mn-ea"/>
                <a:cs typeface="+mn-cs"/>
              </a:rPr>
              <a:t>Being young and new to jobs is a </a:t>
            </a:r>
            <a:r>
              <a:rPr lang="en-GB" sz="1200" b="1" kern="1200" dirty="0" smtClean="0">
                <a:solidFill>
                  <a:schemeClr val="tx1"/>
                </a:solidFill>
                <a:effectLst/>
                <a:latin typeface="+mn-lt"/>
                <a:ea typeface="+mn-ea"/>
                <a:cs typeface="+mn-cs"/>
              </a:rPr>
              <a:t>double challenge </a:t>
            </a:r>
            <a:r>
              <a:rPr lang="en-GB" sz="1200" kern="1200" dirty="0" smtClean="0">
                <a:solidFill>
                  <a:schemeClr val="tx1"/>
                </a:solidFill>
                <a:effectLst/>
                <a:latin typeface="+mn-lt"/>
                <a:ea typeface="+mn-ea"/>
                <a:cs typeface="+mn-cs"/>
              </a:rPr>
              <a:t>for people looking for a job</a:t>
            </a:r>
            <a:r>
              <a:rPr lang="en-US" dirty="0" smtClean="0">
                <a:effectLst/>
              </a:rPr>
              <a:t> </a:t>
            </a:r>
          </a:p>
          <a:p>
            <a:r>
              <a:rPr lang="en-GB" sz="1200" kern="1200" dirty="0" smtClean="0">
                <a:solidFill>
                  <a:schemeClr val="tx1"/>
                </a:solidFill>
                <a:effectLst/>
                <a:latin typeface="+mn-lt"/>
                <a:ea typeface="+mn-ea"/>
                <a:cs typeface="+mn-cs"/>
              </a:rPr>
              <a:t>Such a challenging situation makes it difficult for becoming an adult, and as a result, </a:t>
            </a:r>
            <a:r>
              <a:rPr lang="en-GB" sz="1200" b="1" kern="1200" dirty="0" smtClean="0">
                <a:solidFill>
                  <a:schemeClr val="tx1"/>
                </a:solidFill>
                <a:effectLst/>
                <a:latin typeface="+mn-lt"/>
                <a:ea typeface="+mn-ea"/>
                <a:cs typeface="+mn-cs"/>
              </a:rPr>
              <a:t>young people are forced into making steps back</a:t>
            </a:r>
            <a:r>
              <a:rPr lang="en-GB" sz="1200" kern="1200" dirty="0" smtClean="0">
                <a:solidFill>
                  <a:schemeClr val="tx1"/>
                </a:solidFill>
                <a:effectLst/>
                <a:latin typeface="+mn-lt"/>
                <a:ea typeface="+mn-ea"/>
                <a:cs typeface="+mn-cs"/>
              </a:rPr>
              <a:t>, making </a:t>
            </a:r>
            <a:r>
              <a:rPr lang="en-GB" sz="1200" kern="1200" dirty="0" err="1" smtClean="0">
                <a:solidFill>
                  <a:schemeClr val="tx1"/>
                </a:solidFill>
                <a:effectLst/>
                <a:latin typeface="+mn-lt"/>
                <a:ea typeface="+mn-ea"/>
                <a:cs typeface="+mn-cs"/>
              </a:rPr>
              <a:t>zig-zag</a:t>
            </a:r>
            <a:r>
              <a:rPr lang="en-GB" sz="1200" kern="1200" dirty="0" smtClean="0">
                <a:solidFill>
                  <a:schemeClr val="tx1"/>
                </a:solidFill>
                <a:effectLst/>
                <a:latin typeface="+mn-lt"/>
                <a:ea typeface="+mn-ea"/>
                <a:cs typeface="+mn-cs"/>
              </a:rPr>
              <a:t> trajectories , or yoyo transitions, </a:t>
            </a:r>
            <a:r>
              <a:rPr lang="en-GB" sz="1200" b="1" kern="1200" dirty="0" smtClean="0">
                <a:solidFill>
                  <a:schemeClr val="tx1"/>
                </a:solidFill>
                <a:effectLst/>
                <a:latin typeface="+mn-lt"/>
                <a:ea typeface="+mn-ea"/>
                <a:cs typeface="+mn-cs"/>
              </a:rPr>
              <a:t>which could be voluntary or forced by economic and social situations </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Biggart</a:t>
            </a:r>
            <a:r>
              <a:rPr lang="en-GB" sz="1200" kern="1200" dirty="0" smtClean="0">
                <a:solidFill>
                  <a:schemeClr val="tx1"/>
                </a:solidFill>
                <a:effectLst/>
                <a:latin typeface="+mn-lt"/>
                <a:ea typeface="+mn-ea"/>
                <a:cs typeface="+mn-cs"/>
              </a:rPr>
              <a:t>, and Walther 2006:44). </a:t>
            </a:r>
          </a:p>
          <a:p>
            <a:r>
              <a:rPr lang="en-GB" sz="1200" b="1" kern="1200" dirty="0" smtClean="0">
                <a:solidFill>
                  <a:schemeClr val="tx1"/>
                </a:solidFill>
                <a:effectLst/>
                <a:latin typeface="+mn-lt"/>
                <a:ea typeface="+mn-ea"/>
                <a:cs typeface="+mn-cs"/>
              </a:rPr>
              <a:t>having to go back to live with his parents after graduating </a:t>
            </a:r>
            <a:r>
              <a:rPr lang="en-GB" sz="1200" kern="1200" dirty="0" smtClean="0">
                <a:solidFill>
                  <a:schemeClr val="tx1"/>
                </a:solidFill>
                <a:effectLst/>
                <a:latin typeface="+mn-lt"/>
                <a:ea typeface="+mn-ea"/>
                <a:cs typeface="+mn-cs"/>
              </a:rPr>
              <a:t>from a university and looking for a job. To him, this decision was particularly difficult because he was independent and responsible for his own life.  The opportunity to become autonomous is closely connected to work, if they are unable to obtain it in their countries of origin, they some look for such opportunities abroad.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a:t>
            </a:r>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14</a:t>
            </a:fld>
            <a:endParaRPr lang="en-US"/>
          </a:p>
        </p:txBody>
      </p:sp>
    </p:spTree>
    <p:extLst>
      <p:ext uri="{BB962C8B-B14F-4D97-AF65-F5344CB8AC3E}">
        <p14:creationId xmlns:p14="http://schemas.microsoft.com/office/powerpoint/2010/main" val="3773000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Step by step , gradual </a:t>
            </a:r>
            <a:r>
              <a:rPr lang="en-US" sz="1200" kern="1200" dirty="0" err="1" smtClean="0">
                <a:solidFill>
                  <a:schemeClr val="tx1"/>
                </a:solidFill>
                <a:effectLst/>
                <a:latin typeface="+mn-lt"/>
                <a:ea typeface="+mn-ea"/>
                <a:cs typeface="+mn-cs"/>
              </a:rPr>
              <a:t>gorwth</a:t>
            </a:r>
            <a:r>
              <a:rPr lang="en-US" sz="1200" kern="1200" dirty="0" smtClean="0">
                <a:solidFill>
                  <a:schemeClr val="tx1"/>
                </a:solidFill>
                <a:effectLst/>
                <a:latin typeface="+mn-lt"/>
                <a:ea typeface="+mn-ea"/>
                <a:cs typeface="+mn-cs"/>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Throught</a:t>
            </a:r>
            <a:r>
              <a:rPr lang="en-US" sz="1200" kern="1200" dirty="0" smtClean="0">
                <a:solidFill>
                  <a:schemeClr val="tx1"/>
                </a:solidFill>
                <a:effectLst/>
                <a:latin typeface="+mn-lt"/>
                <a:ea typeface="+mn-ea"/>
                <a:cs typeface="+mn-cs"/>
              </a:rPr>
              <a:t> eh </a:t>
            </a:r>
            <a:r>
              <a:rPr lang="en-US" sz="1200" kern="1200" dirty="0" err="1" smtClean="0">
                <a:solidFill>
                  <a:schemeClr val="tx1"/>
                </a:solidFill>
                <a:effectLst/>
                <a:latin typeface="+mn-lt"/>
                <a:ea typeface="+mn-ea"/>
                <a:cs typeface="+mn-cs"/>
              </a:rPr>
              <a:t>aquiring</a:t>
            </a:r>
            <a:r>
              <a:rPr lang="en-US" sz="1200" kern="1200" baseline="0" dirty="0" smtClean="0">
                <a:solidFill>
                  <a:schemeClr val="tx1"/>
                </a:solidFill>
                <a:effectLst/>
                <a:latin typeface="+mn-lt"/>
                <a:ea typeface="+mn-ea"/>
                <a:cs typeface="+mn-cs"/>
              </a:rPr>
              <a:t> of cultural and social capital</a:t>
            </a:r>
            <a:endParaRPr lang="en-US" sz="1200" kern="1200" dirty="0" smtClean="0">
              <a:solidFill>
                <a:schemeClr val="tx1"/>
              </a:solidFill>
              <a:effectLst/>
              <a:latin typeface="+mn-lt"/>
              <a:ea typeface="+mn-ea"/>
              <a:cs typeface="+mn-cs"/>
            </a:endParaRPr>
          </a:p>
          <a:p>
            <a:r>
              <a:rPr lang="en-US" dirty="0" smtClean="0"/>
              <a:t>Deskilling, </a:t>
            </a:r>
            <a:r>
              <a:rPr lang="en-US" dirty="0" err="1" smtClean="0"/>
              <a:t>yo</a:t>
            </a:r>
            <a:r>
              <a:rPr lang="en-US" baseline="0" dirty="0" smtClean="0"/>
              <a:t> </a:t>
            </a:r>
            <a:r>
              <a:rPr lang="en-US" baseline="0" dirty="0" err="1" smtClean="0"/>
              <a:t>yo</a:t>
            </a:r>
            <a:r>
              <a:rPr lang="en-US" baseline="0" dirty="0" smtClean="0"/>
              <a:t> </a:t>
            </a:r>
            <a:r>
              <a:rPr lang="en-US" baseline="0" dirty="0" err="1" smtClean="0"/>
              <a:t>tranistion</a:t>
            </a:r>
            <a:r>
              <a:rPr lang="en-US" baseline="0" dirty="0" smtClean="0"/>
              <a:t>, mobility ( out of Luxembourg)</a:t>
            </a:r>
          </a:p>
          <a:p>
            <a:endParaRPr lang="en-US" baseline="0" dirty="0" smtClean="0"/>
          </a:p>
        </p:txBody>
      </p:sp>
      <p:sp>
        <p:nvSpPr>
          <p:cNvPr id="4" name="Slide Number Placeholder 3"/>
          <p:cNvSpPr>
            <a:spLocks noGrp="1"/>
          </p:cNvSpPr>
          <p:nvPr>
            <p:ph type="sldNum" sz="quarter" idx="10"/>
          </p:nvPr>
        </p:nvSpPr>
        <p:spPr/>
        <p:txBody>
          <a:bodyPr/>
          <a:lstStyle/>
          <a:p>
            <a:fld id="{9B4D6D54-459E-AC48-B3AF-6E17D6DED442}" type="slidenum">
              <a:rPr lang="en-US" smtClean="0"/>
              <a:t>15</a:t>
            </a:fld>
            <a:endParaRPr lang="en-US"/>
          </a:p>
        </p:txBody>
      </p:sp>
    </p:spTree>
    <p:extLst>
      <p:ext uri="{BB962C8B-B14F-4D97-AF65-F5344CB8AC3E}">
        <p14:creationId xmlns:p14="http://schemas.microsoft.com/office/powerpoint/2010/main" val="857420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 </a:t>
            </a:r>
            <a:r>
              <a:rPr lang="en-US" dirty="0" err="1" smtClean="0"/>
              <a:t>french</a:t>
            </a:r>
            <a:r>
              <a:rPr lang="en-US" dirty="0" smtClean="0"/>
              <a:t> who </a:t>
            </a:r>
            <a:r>
              <a:rPr lang="en-US" dirty="0" err="1" smtClean="0"/>
              <a:t>couldn</a:t>
            </a:r>
            <a:r>
              <a:rPr lang="uk-UA" dirty="0" smtClean="0"/>
              <a:t>’</a:t>
            </a:r>
            <a:r>
              <a:rPr lang="en-US" dirty="0" smtClean="0"/>
              <a:t>t go to </a:t>
            </a:r>
            <a:r>
              <a:rPr lang="en-US" dirty="0" err="1" smtClean="0"/>
              <a:t>switzerland</a:t>
            </a:r>
            <a:endParaRPr lang="en-US" dirty="0" smtClean="0"/>
          </a:p>
          <a:p>
            <a:r>
              <a:rPr lang="en-US" dirty="0" smtClean="0"/>
              <a:t>e.g. </a:t>
            </a:r>
            <a:r>
              <a:rPr lang="en-US" dirty="0" err="1" smtClean="0"/>
              <a:t>italian</a:t>
            </a:r>
            <a:r>
              <a:rPr lang="en-US" dirty="0" smtClean="0"/>
              <a:t> who could not get a job in </a:t>
            </a:r>
            <a:r>
              <a:rPr lang="en-US" dirty="0" err="1" smtClean="0"/>
              <a:t>google</a:t>
            </a:r>
            <a:r>
              <a:rPr lang="en-US" dirty="0" smtClean="0"/>
              <a:t> </a:t>
            </a:r>
          </a:p>
          <a:p>
            <a:r>
              <a:rPr lang="en-US" dirty="0" smtClean="0"/>
              <a:t>In the global context : Skills are matched but not language skills </a:t>
            </a:r>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16</a:t>
            </a:fld>
            <a:endParaRPr lang="en-US"/>
          </a:p>
        </p:txBody>
      </p:sp>
    </p:spTree>
    <p:extLst>
      <p:ext uri="{BB962C8B-B14F-4D97-AF65-F5344CB8AC3E}">
        <p14:creationId xmlns:p14="http://schemas.microsoft.com/office/powerpoint/2010/main" val="832754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economic growth of Luxembourg has been synchronised with its immigration flows into the country (</a:t>
            </a:r>
            <a:r>
              <a:rPr lang="en-GB" sz="1200" kern="1200" dirty="0" err="1" smtClean="0">
                <a:solidFill>
                  <a:schemeClr val="tx1"/>
                </a:solidFill>
                <a:effectLst/>
                <a:latin typeface="+mn-lt"/>
                <a:ea typeface="+mn-ea"/>
                <a:cs typeface="+mn-cs"/>
              </a:rPr>
              <a:t>Zahlen</a:t>
            </a:r>
            <a:r>
              <a:rPr lang="en-GB" sz="1200" kern="1200" dirty="0" smtClean="0">
                <a:solidFill>
                  <a:schemeClr val="tx1"/>
                </a:solidFill>
                <a:effectLst/>
                <a:latin typeface="+mn-lt"/>
                <a:ea typeface="+mn-ea"/>
                <a:cs typeface="+mn-cs"/>
              </a:rPr>
              <a:t> 2016). “Between 1960 and 2013, domestic employment grew at average rate 2.0 per cent per year compared to the 0.5 per cent average in the EU -15 countries. From the mid-1980s onwards, employment growth even accelerated in Luxembourg: from 1985 to 2013, the annual growth rate of employment reached 3.1 per cent on average. This rate exceeds more than four times the employment growth rate of the EU -15 (0.7 per cent on average from 1985 to 2013)” (</a:t>
            </a:r>
            <a:r>
              <a:rPr lang="en-GB" sz="1200" kern="1200" dirty="0" err="1" smtClean="0">
                <a:solidFill>
                  <a:schemeClr val="tx1"/>
                </a:solidFill>
                <a:effectLst/>
                <a:latin typeface="+mn-lt"/>
                <a:ea typeface="+mn-ea"/>
                <a:cs typeface="+mn-cs"/>
              </a:rPr>
              <a:t>Zahlen</a:t>
            </a:r>
            <a:r>
              <a:rPr lang="en-GB" sz="1200" kern="1200" dirty="0" smtClean="0">
                <a:solidFill>
                  <a:schemeClr val="tx1"/>
                </a:solidFill>
                <a:effectLst/>
                <a:latin typeface="+mn-lt"/>
                <a:ea typeface="+mn-ea"/>
                <a:cs typeface="+mn-cs"/>
              </a:rPr>
              <a:t> 2016, 40).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Nowadays, the immigration of qualified workers (or “golden immigration”) is particularly important and is due to finance/banking-related jobs, as well as international and European institutions (</a:t>
            </a:r>
            <a:r>
              <a:rPr lang="en-GB" sz="1200" kern="1200" dirty="0" err="1" smtClean="0">
                <a:solidFill>
                  <a:schemeClr val="tx1"/>
                </a:solidFill>
                <a:effectLst/>
                <a:latin typeface="+mn-lt"/>
                <a:ea typeface="+mn-ea"/>
                <a:cs typeface="+mn-cs"/>
              </a:rPr>
              <a:t>Fehlen</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Pigeron-Piroth</a:t>
            </a:r>
            <a:r>
              <a:rPr lang="en-GB" sz="1200" kern="1200" dirty="0" smtClean="0">
                <a:solidFill>
                  <a:schemeClr val="tx1"/>
                </a:solidFill>
                <a:effectLst/>
                <a:latin typeface="+mn-lt"/>
                <a:ea typeface="+mn-ea"/>
                <a:cs typeface="+mn-cs"/>
              </a:rPr>
              <a:t> 2010). Highly skilled workers come both from EU member states and from other, non-European </a:t>
            </a:r>
            <a:r>
              <a:rPr lang="en-GB" sz="1200" kern="1200" dirty="0" err="1" smtClean="0">
                <a:solidFill>
                  <a:schemeClr val="tx1"/>
                </a:solidFill>
                <a:effectLst/>
                <a:latin typeface="+mn-lt"/>
                <a:ea typeface="+mn-ea"/>
                <a:cs typeface="+mn-cs"/>
              </a:rPr>
              <a:t>countries.We</a:t>
            </a:r>
            <a:r>
              <a:rPr lang="en-GB" sz="1200" kern="1200" dirty="0" smtClean="0">
                <a:solidFill>
                  <a:schemeClr val="tx1"/>
                </a:solidFill>
                <a:effectLst/>
                <a:latin typeface="+mn-lt"/>
                <a:ea typeface="+mn-ea"/>
                <a:cs typeface="+mn-cs"/>
              </a:rPr>
              <a:t> can also observe a great number of non-nationals working in the financial sector. 8 000 leaders of the financial sector who were accounted by the Central Bank of Luxembourg by 2008 are non-Luxembourgers (</a:t>
            </a:r>
            <a:r>
              <a:rPr lang="en-GB" sz="1200" kern="1200" dirty="0" err="1" smtClean="0">
                <a:solidFill>
                  <a:schemeClr val="tx1"/>
                </a:solidFill>
                <a:effectLst/>
                <a:latin typeface="+mn-lt"/>
                <a:ea typeface="+mn-ea"/>
                <a:cs typeface="+mn-cs"/>
              </a:rPr>
              <a:t>Fehlen</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Pigeron-Piroth</a:t>
            </a:r>
            <a:r>
              <a:rPr lang="en-GB" sz="1200" kern="1200" dirty="0" smtClean="0">
                <a:solidFill>
                  <a:schemeClr val="tx1"/>
                </a:solidFill>
                <a:effectLst/>
                <a:latin typeface="+mn-lt"/>
                <a:ea typeface="+mn-ea"/>
                <a:cs typeface="+mn-cs"/>
              </a:rPr>
              <a:t> 2010, 6). Furthermore, “among the highest wages</a:t>
            </a:r>
            <a:r>
              <a:rPr lang="en-GB" sz="1200" kern="1200" baseline="300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in 2008, 71.5% were non-nationals, half of whom worked in the financial sector” (</a:t>
            </a:r>
            <a:r>
              <a:rPr lang="en-GB" sz="1200" kern="1200" dirty="0" err="1" smtClean="0">
                <a:solidFill>
                  <a:schemeClr val="tx1"/>
                </a:solidFill>
                <a:effectLst/>
                <a:latin typeface="+mn-lt"/>
                <a:ea typeface="+mn-ea"/>
                <a:cs typeface="+mn-cs"/>
              </a:rPr>
              <a:t>Fehlen</a:t>
            </a:r>
            <a:r>
              <a:rPr lang="en-GB" sz="1200" kern="1200" dirty="0" smtClean="0">
                <a:solidFill>
                  <a:schemeClr val="tx1"/>
                </a:solidFill>
                <a:effectLst/>
                <a:latin typeface="+mn-lt"/>
                <a:ea typeface="+mn-ea"/>
                <a:cs typeface="+mn-cs"/>
              </a:rPr>
              <a:t> and </a:t>
            </a:r>
            <a:r>
              <a:rPr lang="en-GB" sz="1200" kern="1200" dirty="0" err="1" smtClean="0">
                <a:solidFill>
                  <a:schemeClr val="tx1"/>
                </a:solidFill>
                <a:effectLst/>
                <a:latin typeface="+mn-lt"/>
                <a:ea typeface="+mn-ea"/>
                <a:cs typeface="+mn-cs"/>
              </a:rPr>
              <a:t>Pigeron</a:t>
            </a:r>
            <a:r>
              <a:rPr lang="en-GB" sz="1200" kern="1200" dirty="0" smtClean="0">
                <a:solidFill>
                  <a:schemeClr val="tx1"/>
                </a:solidFill>
                <a:effectLst/>
                <a:latin typeface="+mn-lt"/>
                <a:ea typeface="+mn-ea"/>
                <a:cs typeface="+mn-cs"/>
              </a:rPr>
              <a:t>–</a:t>
            </a:r>
            <a:r>
              <a:rPr lang="en-GB" sz="1200" kern="1200" dirty="0" err="1" smtClean="0">
                <a:solidFill>
                  <a:schemeClr val="tx1"/>
                </a:solidFill>
                <a:effectLst/>
                <a:latin typeface="+mn-lt"/>
                <a:ea typeface="+mn-ea"/>
                <a:cs typeface="+mn-cs"/>
              </a:rPr>
              <a:t>Piroth</a:t>
            </a:r>
            <a:r>
              <a:rPr lang="en-GB" sz="1200" kern="1200" dirty="0" smtClean="0">
                <a:solidFill>
                  <a:schemeClr val="tx1"/>
                </a:solidFill>
                <a:effectLst/>
                <a:latin typeface="+mn-lt"/>
                <a:ea typeface="+mn-ea"/>
                <a:cs typeface="+mn-cs"/>
              </a:rPr>
              <a:t> 2010, 6). Regarding their nationalities, this group is made up of Belgian, French</a:t>
            </a:r>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2</a:t>
            </a:fld>
            <a:endParaRPr lang="en-US"/>
          </a:p>
        </p:txBody>
      </p:sp>
    </p:spTree>
    <p:extLst>
      <p:ext uri="{BB962C8B-B14F-4D97-AF65-F5344CB8AC3E}">
        <p14:creationId xmlns:p14="http://schemas.microsoft.com/office/powerpoint/2010/main" val="528693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supply the needs of the growing economy, Luxembourg has positioned itself as an attractive country in the center of the EU by profiting, on the one hand, from an advantageous geographic position in the center of the European Union (and Western Europe), and from the crossroads of </a:t>
            </a:r>
            <a:r>
              <a:rPr lang="en-US" sz="1200" kern="1200" dirty="0" err="1" smtClean="0">
                <a:solidFill>
                  <a:schemeClr val="tx1"/>
                </a:solidFill>
                <a:effectLst/>
                <a:latin typeface="+mn-lt"/>
                <a:ea typeface="+mn-ea"/>
                <a:cs typeface="+mn-cs"/>
              </a:rPr>
              <a:t>Germano</a:t>
            </a:r>
            <a:r>
              <a:rPr lang="en-US" sz="1200" kern="1200" dirty="0" smtClean="0">
                <a:solidFill>
                  <a:schemeClr val="tx1"/>
                </a:solidFill>
                <a:effectLst/>
                <a:latin typeface="+mn-lt"/>
                <a:ea typeface="+mn-ea"/>
                <a:cs typeface="+mn-cs"/>
              </a:rPr>
              <a:t>-French cultures and traditions (</a:t>
            </a:r>
            <a:r>
              <a:rPr lang="en-US" sz="1200" kern="1200" dirty="0" err="1" smtClean="0">
                <a:solidFill>
                  <a:schemeClr val="tx1"/>
                </a:solidFill>
                <a:effectLst/>
                <a:latin typeface="+mn-lt"/>
                <a:ea typeface="+mn-ea"/>
                <a:cs typeface="+mn-cs"/>
              </a:rPr>
              <a:t>Chauvel</a:t>
            </a:r>
            <a:r>
              <a:rPr lang="en-US" sz="1200" kern="1200" dirty="0" smtClean="0">
                <a:solidFill>
                  <a:schemeClr val="tx1"/>
                </a:solidFill>
                <a:effectLst/>
                <a:latin typeface="+mn-lt"/>
                <a:ea typeface="+mn-ea"/>
                <a:cs typeface="+mn-cs"/>
              </a:rPr>
              <a:t> 2016) on the other hand.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3</a:t>
            </a:fld>
            <a:endParaRPr lang="en-US"/>
          </a:p>
        </p:txBody>
      </p:sp>
    </p:spTree>
    <p:extLst>
      <p:ext uri="{BB962C8B-B14F-4D97-AF65-F5344CB8AC3E}">
        <p14:creationId xmlns:p14="http://schemas.microsoft.com/office/powerpoint/2010/main" val="331458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By 2016, 163 454 young people under 25 reside in the Grand Duchy (STATEC Division of Social Statistics 2016), per the national statistics office. There are certain sectors, such as public administration, defence, education, health, and social action/intervention, that are dominated by young Luxembourg nationals (</a:t>
            </a:r>
            <a:r>
              <a:rPr lang="en-GB" sz="1200" kern="1200" dirty="0" err="1" smtClean="0">
                <a:solidFill>
                  <a:schemeClr val="tx1"/>
                </a:solidFill>
                <a:effectLst/>
                <a:latin typeface="+mn-lt"/>
                <a:ea typeface="+mn-ea"/>
                <a:cs typeface="+mn-cs"/>
              </a:rPr>
              <a:t>Statec</a:t>
            </a:r>
            <a:r>
              <a:rPr lang="en-GB" sz="1200" kern="1200" dirty="0" smtClean="0">
                <a:solidFill>
                  <a:schemeClr val="tx1"/>
                </a:solidFill>
                <a:effectLst/>
                <a:latin typeface="+mn-lt"/>
                <a:ea typeface="+mn-ea"/>
                <a:cs typeface="+mn-cs"/>
              </a:rPr>
              <a:t> 2011): 85.3% of young people aged 15–29 working in this sector are Luxembourg nationals while 13.3% are from other European member states, with the remaining being non-EU-citizens and stateless people. A quite similar picture can be found in the field of agriculture.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2011, only 1.7% of young Luxembourg nationals are working in the construction sector, while 4.7% of other EU citizens and 2.4% of non-EU citizens are in the field of commerce, transport, hotel and restaurant, 7.0% of the Luxembourgish young are working, </a:t>
            </a:r>
            <a:r>
              <a:rPr lang="de-DE" sz="1200" i="0" kern="1200" dirty="0" smtClean="0">
                <a:solidFill>
                  <a:schemeClr val="tx1"/>
                </a:solidFill>
                <a:effectLst/>
                <a:latin typeface="+mn-lt"/>
                <a:ea typeface="+mn-ea"/>
                <a:cs typeface="+mn-cs"/>
              </a:rPr>
              <a:t>STATEC </a:t>
            </a:r>
            <a:r>
              <a:rPr lang="de-DE" sz="1200" i="0" kern="1200" dirty="0" err="1" smtClean="0">
                <a:solidFill>
                  <a:schemeClr val="tx1"/>
                </a:solidFill>
                <a:effectLst/>
                <a:latin typeface="+mn-lt"/>
                <a:ea typeface="+mn-ea"/>
                <a:cs typeface="+mn-cs"/>
              </a:rPr>
              <a:t>provided</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census</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data</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crosstabs</a:t>
            </a:r>
            <a:r>
              <a:rPr lang="de-DE" sz="1200" i="0" kern="1200" dirty="0" smtClean="0">
                <a:solidFill>
                  <a:schemeClr val="tx1"/>
                </a:solidFill>
                <a:effectLst/>
                <a:latin typeface="+mn-lt"/>
                <a:ea typeface="+mn-ea"/>
                <a:cs typeface="+mn-cs"/>
              </a:rPr>
              <a:t> on </a:t>
            </a:r>
            <a:r>
              <a:rPr lang="de-DE" sz="1200" i="0" kern="1200" dirty="0" err="1" smtClean="0">
                <a:solidFill>
                  <a:schemeClr val="tx1"/>
                </a:solidFill>
                <a:effectLst/>
                <a:latin typeface="+mn-lt"/>
                <a:ea typeface="+mn-ea"/>
                <a:cs typeface="+mn-cs"/>
              </a:rPr>
              <a:t>young</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people</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between</a:t>
            </a:r>
            <a:r>
              <a:rPr lang="de-DE" sz="1200" i="0" kern="1200" dirty="0" smtClean="0">
                <a:solidFill>
                  <a:schemeClr val="tx1"/>
                </a:solidFill>
                <a:effectLst/>
                <a:latin typeface="+mn-lt"/>
                <a:ea typeface="+mn-ea"/>
                <a:cs typeface="+mn-cs"/>
              </a:rPr>
              <a:t> 15-29 </a:t>
            </a:r>
            <a:r>
              <a:rPr lang="de-DE" sz="1200" i="0" kern="1200" dirty="0" err="1" smtClean="0">
                <a:solidFill>
                  <a:schemeClr val="tx1"/>
                </a:solidFill>
                <a:effectLst/>
                <a:latin typeface="+mn-lt"/>
                <a:ea typeface="+mn-ea"/>
                <a:cs typeface="+mn-cs"/>
              </a:rPr>
              <a:t>for</a:t>
            </a:r>
            <a:r>
              <a:rPr lang="de-DE" sz="1200" i="0" kern="1200" dirty="0" smtClean="0">
                <a:solidFill>
                  <a:schemeClr val="tx1"/>
                </a:solidFill>
                <a:effectLst/>
                <a:latin typeface="+mn-lt"/>
                <a:ea typeface="+mn-ea"/>
                <a:cs typeface="+mn-cs"/>
              </a:rPr>
              <a:t> </a:t>
            </a:r>
            <a:r>
              <a:rPr lang="de-DE" sz="1200" i="0" kern="1200" dirty="0" err="1" smtClean="0">
                <a:solidFill>
                  <a:schemeClr val="tx1"/>
                </a:solidFill>
                <a:effectLst/>
                <a:latin typeface="+mn-lt"/>
                <a:ea typeface="+mn-ea"/>
                <a:cs typeface="+mn-cs"/>
              </a:rPr>
              <a:t>the</a:t>
            </a:r>
            <a:r>
              <a:rPr lang="de-DE" sz="1200" i="0" kern="1200" dirty="0" smtClean="0">
                <a:solidFill>
                  <a:schemeClr val="tx1"/>
                </a:solidFill>
                <a:effectLst/>
                <a:latin typeface="+mn-lt"/>
                <a:ea typeface="+mn-ea"/>
                <a:cs typeface="+mn-cs"/>
              </a:rPr>
              <a:t> MOVE Luxembourg </a:t>
            </a:r>
            <a:r>
              <a:rPr lang="de-DE" sz="1200" i="0" kern="1200" dirty="0" err="1" smtClean="0">
                <a:solidFill>
                  <a:schemeClr val="tx1"/>
                </a:solidFill>
                <a:effectLst/>
                <a:latin typeface="+mn-lt"/>
                <a:ea typeface="+mn-ea"/>
                <a:cs typeface="+mn-cs"/>
              </a:rPr>
              <a:t>team</a:t>
            </a:r>
            <a:r>
              <a:rPr lang="de-DE" sz="1200" i="0" kern="1200" dirty="0" smtClean="0">
                <a:solidFill>
                  <a:schemeClr val="tx1"/>
                </a:solidFill>
                <a:effectLst/>
                <a:latin typeface="+mn-lt"/>
                <a:ea typeface="+mn-ea"/>
                <a:cs typeface="+mn-cs"/>
              </a:rPr>
              <a:t>. STATEC (2011). </a:t>
            </a:r>
            <a:endParaRPr lang="fr-CH" sz="120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while this is true for 9.2% for other EU-citizens and 7.9% of non-EU-citizens. 16.4% of Luxemburgish youth are working in public administration, defence, education, health, and social action/intervention, while only 4.0% of the other EU citizens and 2.4% of non-EU citizens are working in this sector (STATEC 2011).</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4</a:t>
            </a:fld>
            <a:endParaRPr lang="en-US"/>
          </a:p>
        </p:txBody>
      </p:sp>
    </p:spTree>
    <p:extLst>
      <p:ext uri="{BB962C8B-B14F-4D97-AF65-F5344CB8AC3E}">
        <p14:creationId xmlns:p14="http://schemas.microsoft.com/office/powerpoint/2010/main" val="759387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t>
            </a:r>
            <a:r>
              <a:rPr lang="en-US" dirty="0" err="1" smtClean="0"/>
              <a:t>methodoplogy</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presentation is based on the analysis of</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15 semi- structured interviews with young persons (19-29) of various skills with various years of working experience;  and network maps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analysis is supported by 4 expert interviews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well as a national statistics overview ( survey).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presentation is a part of the ongoing investigation within the MOVE project among six EU countries (move-</a:t>
            </a:r>
            <a:r>
              <a:rPr lang="en-US" sz="1200" kern="1200" dirty="0" err="1" smtClean="0">
                <a:solidFill>
                  <a:schemeClr val="tx1"/>
                </a:solidFill>
                <a:effectLst/>
                <a:latin typeface="+mn-lt"/>
                <a:ea typeface="+mn-ea"/>
                <a:cs typeface="+mn-cs"/>
              </a:rPr>
              <a:t>project.eu</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are looking at the generation of young people who are living global lives, their parents are of different nationalities,  they grew up in countries with no borders ( their parents have been mobile for a long time, they grew up with the phenomenon of mobility as a norm) </a:t>
            </a:r>
          </a:p>
          <a:p>
            <a:r>
              <a:rPr lang="en-US" sz="1200" kern="1200" dirty="0" smtClean="0">
                <a:solidFill>
                  <a:schemeClr val="tx1"/>
                </a:solidFill>
                <a:effectLst/>
                <a:latin typeface="+mn-lt"/>
                <a:ea typeface="+mn-ea"/>
                <a:cs typeface="+mn-cs"/>
              </a:rPr>
              <a:t>The interviewed young man from Belgium talks about the times when he was in other countries and thus describes the international practices that he was involved, which included speaking English to other people, studying in English, meeting people from different countries, also including from distant countries. Furthermore, having been exposed to an international environment once, young people like this Belgian young many, want to continue and continue the same practices at various locations, even in the country of origin. In that way, while being away from the country of origin is one of the aspects of being internationally, nevertheless, upon coming back home, young people aim to recreate the international environment and international practices in their habitual location. </a:t>
            </a:r>
          </a:p>
          <a:p>
            <a:r>
              <a:rPr lang="en-US" sz="1200" i="1" kern="1200" dirty="0" smtClean="0">
                <a:solidFill>
                  <a:schemeClr val="tx1"/>
                </a:solidFill>
                <a:effectLst/>
                <a:latin typeface="+mn-lt"/>
                <a:ea typeface="+mn-ea"/>
                <a:cs typeface="+mn-cs"/>
              </a:rPr>
              <a:t>you know, if I can  keep on rolling in this kind environment  I actually really enjoy, so  I came back to [city A in Belgium] after  I studied my bachelor, I also  was involved in,  </a:t>
            </a:r>
            <a:r>
              <a:rPr lang="en-US" sz="1200" i="1" kern="1200" dirty="0" err="1" smtClean="0">
                <a:solidFill>
                  <a:schemeClr val="tx1"/>
                </a:solidFill>
                <a:effectLst/>
                <a:latin typeface="+mn-lt"/>
                <a:ea typeface="+mn-ea"/>
                <a:cs typeface="+mn-cs"/>
              </a:rPr>
              <a:t>emmm</a:t>
            </a:r>
            <a:r>
              <a:rPr lang="en-US" sz="1200" i="1" kern="1200" dirty="0" smtClean="0">
                <a:solidFill>
                  <a:schemeClr val="tx1"/>
                </a:solidFill>
                <a:effectLst/>
                <a:latin typeface="+mn-lt"/>
                <a:ea typeface="+mn-ea"/>
                <a:cs typeface="+mn-cs"/>
              </a:rPr>
              <a:t>,  Erasmus world,  so I headed the student association for,  </a:t>
            </a:r>
            <a:r>
              <a:rPr lang="en-US" sz="1200" i="1" kern="1200" dirty="0" err="1" smtClean="0">
                <a:solidFill>
                  <a:schemeClr val="tx1"/>
                </a:solidFill>
                <a:effectLst/>
                <a:latin typeface="+mn-lt"/>
                <a:ea typeface="+mn-ea"/>
                <a:cs typeface="+mn-cs"/>
              </a:rPr>
              <a:t>ehh</a:t>
            </a:r>
            <a:r>
              <a:rPr lang="en-US" sz="1200" i="1" kern="1200" dirty="0" smtClean="0">
                <a:solidFill>
                  <a:schemeClr val="tx1"/>
                </a:solidFill>
                <a:effectLst/>
                <a:latin typeface="+mn-lt"/>
                <a:ea typeface="+mn-ea"/>
                <a:cs typeface="+mn-cs"/>
              </a:rPr>
              <a:t>, we called it the international commission,  it was in charge of welcoming and  organizing events for  international students who were coming to my university,  so these 4 years,  so I was always involved in multicultural environment </a:t>
            </a:r>
            <a:r>
              <a:rPr lang="en-US" sz="1200" kern="1200" dirty="0" smtClean="0">
                <a:solidFill>
                  <a:schemeClr val="tx1"/>
                </a:solidFill>
                <a:effectLst/>
                <a:latin typeface="+mn-lt"/>
                <a:ea typeface="+mn-ea"/>
                <a:cs typeface="+mn-cs"/>
              </a:rPr>
              <a:t>(em01)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6</a:t>
            </a:fld>
            <a:endParaRPr lang="en-US"/>
          </a:p>
        </p:txBody>
      </p:sp>
    </p:spTree>
    <p:extLst>
      <p:ext uri="{BB962C8B-B14F-4D97-AF65-F5344CB8AC3E}">
        <p14:creationId xmlns:p14="http://schemas.microsoft.com/office/powerpoint/2010/main" val="429116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Mobility is “international” Lack of English hinders mobility and employment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the country of origin young people are expected to speak their foreign languages and they are prepared to learn foreign language, English in particular for going abroad, beyond their country of origin. It is not only about meeting people from different people, but more importantly about communicating, working doing various everyday practices while exchanging in the language that is understood and spoken by others. That is why they associate the English language, as a </a:t>
            </a:r>
            <a:r>
              <a:rPr lang="en-US" sz="1200" i="1" kern="1200" dirty="0" smtClean="0">
                <a:solidFill>
                  <a:schemeClr val="tx1"/>
                </a:solidFill>
                <a:effectLst/>
                <a:latin typeface="+mn-lt"/>
                <a:ea typeface="+mn-ea"/>
                <a:cs typeface="+mn-cs"/>
              </a:rPr>
              <a:t>lingua franca</a:t>
            </a:r>
            <a:r>
              <a:rPr lang="en-US" sz="1200" kern="1200" dirty="0" smtClean="0">
                <a:solidFill>
                  <a:schemeClr val="tx1"/>
                </a:solidFill>
                <a:effectLst/>
                <a:latin typeface="+mn-lt"/>
                <a:ea typeface="+mn-ea"/>
                <a:cs typeface="+mn-cs"/>
              </a:rPr>
              <a:t>, with an international environment.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even to French, the importance of international environment at work – that is why Luxembourg is the perfect place to developing international, global skills ( still rely on French, but use English more)</a:t>
            </a:r>
          </a:p>
          <a:p>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7</a:t>
            </a:fld>
            <a:endParaRPr lang="en-US"/>
          </a:p>
        </p:txBody>
      </p:sp>
    </p:spTree>
    <p:extLst>
      <p:ext uri="{BB962C8B-B14F-4D97-AF65-F5344CB8AC3E}">
        <p14:creationId xmlns:p14="http://schemas.microsoft.com/office/powerpoint/2010/main" val="3947816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Mobility is “international” Lack of English hinders mobility and employment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the country of origin young people are expected to speak their foreign languages and they are prepared to learn foreign language, English in particular for going abroad, beyond their country of origin. It is not only about meeting people from different people, but more importantly about communicating, working doing various everyday practices while exchanging in the language that is understood and spoken by others. That is why they associate the English language, as a </a:t>
            </a:r>
            <a:r>
              <a:rPr lang="en-US" sz="1200" i="1" kern="1200" dirty="0" smtClean="0">
                <a:solidFill>
                  <a:schemeClr val="tx1"/>
                </a:solidFill>
                <a:effectLst/>
                <a:latin typeface="+mn-lt"/>
                <a:ea typeface="+mn-ea"/>
                <a:cs typeface="+mn-cs"/>
              </a:rPr>
              <a:t>lingua franca</a:t>
            </a:r>
            <a:r>
              <a:rPr lang="en-US" sz="1200" kern="1200" dirty="0" smtClean="0">
                <a:solidFill>
                  <a:schemeClr val="tx1"/>
                </a:solidFill>
                <a:effectLst/>
                <a:latin typeface="+mn-lt"/>
                <a:ea typeface="+mn-ea"/>
                <a:cs typeface="+mn-cs"/>
              </a:rPr>
              <a:t>, with an international environment.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passages a young woman for France explains the situation wit the English language in her country of origin. Throughout this passage she is critical of the level of English language among her compatriots in general and how the educational system overlooks its importance for the future for young people. Later in the interview she connects English with a possible mobilities for young people and how  the lack of the English skills hinder mobility exchange.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even to French, the importance of international environment at work – that is why Luxembourg is the perfect place to developing international, global skills ( still rely on French, but use English more)</a:t>
            </a:r>
          </a:p>
          <a:p>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8</a:t>
            </a:fld>
            <a:endParaRPr lang="en-US"/>
          </a:p>
        </p:txBody>
      </p:sp>
    </p:spTree>
    <p:extLst>
      <p:ext uri="{BB962C8B-B14F-4D97-AF65-F5344CB8AC3E}">
        <p14:creationId xmlns:p14="http://schemas.microsoft.com/office/powerpoint/2010/main" val="3947816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D6D54-459E-AC48-B3AF-6E17D6DED442}" type="slidenum">
              <a:rPr lang="en-US" smtClean="0"/>
              <a:t>9</a:t>
            </a:fld>
            <a:endParaRPr lang="en-US"/>
          </a:p>
        </p:txBody>
      </p:sp>
    </p:spTree>
    <p:extLst>
      <p:ext uri="{BB962C8B-B14F-4D97-AF65-F5344CB8AC3E}">
        <p14:creationId xmlns:p14="http://schemas.microsoft.com/office/powerpoint/2010/main" val="3947816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young people enter Luxembourg</a:t>
            </a:r>
            <a:r>
              <a:rPr lang="en-US" baseline="0" dirty="0" smtClean="0"/>
              <a:t> through jobs ( work world)</a:t>
            </a:r>
          </a:p>
          <a:p>
            <a:r>
              <a:rPr lang="en-US" baseline="0" dirty="0" smtClean="0"/>
              <a:t> easily: because it is a direct match of jobs where Luxembourg is experiencing shortage</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sz="1800" dirty="0" smtClean="0"/>
              <a:t>i.e. in Luxembourg- financial, banking sector, allows even overcoming language barriers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800" dirty="0" smtClean="0"/>
              <a:t> speaking all the official languages is not a prerequisite,  English</a:t>
            </a:r>
            <a:r>
              <a:rPr lang="en-US" sz="1800" baseline="0" dirty="0" smtClean="0"/>
              <a:t> is used from communication in international companies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800" dirty="0" smtClean="0"/>
          </a:p>
          <a:p>
            <a:r>
              <a:rPr lang="en-US" dirty="0" smtClean="0"/>
              <a:t> </a:t>
            </a:r>
          </a:p>
        </p:txBody>
      </p:sp>
      <p:sp>
        <p:nvSpPr>
          <p:cNvPr id="4" name="Slide Number Placeholder 3"/>
          <p:cNvSpPr>
            <a:spLocks noGrp="1"/>
          </p:cNvSpPr>
          <p:nvPr>
            <p:ph type="sldNum" sz="quarter" idx="10"/>
          </p:nvPr>
        </p:nvSpPr>
        <p:spPr/>
        <p:txBody>
          <a:bodyPr/>
          <a:lstStyle/>
          <a:p>
            <a:fld id="{9B4D6D54-459E-AC48-B3AF-6E17D6DED442}" type="slidenum">
              <a:rPr lang="en-US" smtClean="0"/>
              <a:t>10</a:t>
            </a:fld>
            <a:endParaRPr lang="en-US"/>
          </a:p>
        </p:txBody>
      </p:sp>
    </p:spTree>
    <p:extLst>
      <p:ext uri="{BB962C8B-B14F-4D97-AF65-F5344CB8AC3E}">
        <p14:creationId xmlns:p14="http://schemas.microsoft.com/office/powerpoint/2010/main" val="242452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9363" y="1302974"/>
            <a:ext cx="7831718" cy="2523789"/>
          </a:xfrm>
        </p:spPr>
        <p:txBody>
          <a:bodyPr anchor="b"/>
          <a:lstStyle>
            <a:lvl1pPr algn="l">
              <a:defRPr sz="6000">
                <a:solidFill>
                  <a:srgbClr val="162559"/>
                </a:solidFill>
                <a:latin typeface="+mn-lt"/>
              </a:defRPr>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809363" y="3918838"/>
            <a:ext cx="7831717" cy="1655762"/>
          </a:xfrm>
        </p:spPr>
        <p:txBody>
          <a:bodyPr/>
          <a:lstStyle>
            <a:lvl1pPr marL="0" indent="0" algn="l">
              <a:buNone/>
              <a:defRPr sz="2400">
                <a:solidFill>
                  <a:schemeClr val="bg1">
                    <a:lumMod val="50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sp>
        <p:nvSpPr>
          <p:cNvPr id="8" name="Freeform 6"/>
          <p:cNvSpPr>
            <a:spLocks noEditPoints="1"/>
          </p:cNvSpPr>
          <p:nvPr userDrawn="1"/>
        </p:nvSpPr>
        <p:spPr bwMode="auto">
          <a:xfrm>
            <a:off x="742153" y="5896220"/>
            <a:ext cx="1699723" cy="161810"/>
          </a:xfrm>
          <a:custGeom>
            <a:avLst/>
            <a:gdLst>
              <a:gd name="T0" fmla="*/ 401 w 410"/>
              <a:gd name="T1" fmla="*/ 9 h 39"/>
              <a:gd name="T2" fmla="*/ 394 w 410"/>
              <a:gd name="T3" fmla="*/ 21 h 39"/>
              <a:gd name="T4" fmla="*/ 392 w 410"/>
              <a:gd name="T5" fmla="*/ 28 h 39"/>
              <a:gd name="T6" fmla="*/ 381 w 410"/>
              <a:gd name="T7" fmla="*/ 17 h 39"/>
              <a:gd name="T8" fmla="*/ 384 w 410"/>
              <a:gd name="T9" fmla="*/ 28 h 39"/>
              <a:gd name="T10" fmla="*/ 385 w 410"/>
              <a:gd name="T11" fmla="*/ 20 h 39"/>
              <a:gd name="T12" fmla="*/ 370 w 410"/>
              <a:gd name="T13" fmla="*/ 27 h 39"/>
              <a:gd name="T14" fmla="*/ 362 w 410"/>
              <a:gd name="T15" fmla="*/ 26 h 39"/>
              <a:gd name="T16" fmla="*/ 347 w 410"/>
              <a:gd name="T17" fmla="*/ 29 h 39"/>
              <a:gd name="T18" fmla="*/ 350 w 410"/>
              <a:gd name="T19" fmla="*/ 27 h 39"/>
              <a:gd name="T20" fmla="*/ 346 w 410"/>
              <a:gd name="T21" fmla="*/ 4 h 39"/>
              <a:gd name="T22" fmla="*/ 335 w 410"/>
              <a:gd name="T23" fmla="*/ 13 h 39"/>
              <a:gd name="T24" fmla="*/ 321 w 410"/>
              <a:gd name="T25" fmla="*/ 19 h 39"/>
              <a:gd name="T26" fmla="*/ 336 w 410"/>
              <a:gd name="T27" fmla="*/ 23 h 39"/>
              <a:gd name="T28" fmla="*/ 304 w 410"/>
              <a:gd name="T29" fmla="*/ 17 h 39"/>
              <a:gd name="T30" fmla="*/ 315 w 410"/>
              <a:gd name="T31" fmla="*/ 25 h 39"/>
              <a:gd name="T32" fmla="*/ 318 w 410"/>
              <a:gd name="T33" fmla="*/ 18 h 39"/>
              <a:gd name="T34" fmla="*/ 309 w 410"/>
              <a:gd name="T35" fmla="*/ 30 h 39"/>
              <a:gd name="T36" fmla="*/ 295 w 410"/>
              <a:gd name="T37" fmla="*/ 9 h 39"/>
              <a:gd name="T38" fmla="*/ 288 w 410"/>
              <a:gd name="T39" fmla="*/ 35 h 39"/>
              <a:gd name="T40" fmla="*/ 295 w 410"/>
              <a:gd name="T41" fmla="*/ 9 h 39"/>
              <a:gd name="T42" fmla="*/ 280 w 410"/>
              <a:gd name="T43" fmla="*/ 25 h 39"/>
              <a:gd name="T44" fmla="*/ 276 w 410"/>
              <a:gd name="T45" fmla="*/ 30 h 39"/>
              <a:gd name="T46" fmla="*/ 266 w 410"/>
              <a:gd name="T47" fmla="*/ 19 h 39"/>
              <a:gd name="T48" fmla="*/ 260 w 410"/>
              <a:gd name="T49" fmla="*/ 28 h 39"/>
              <a:gd name="T50" fmla="*/ 263 w 410"/>
              <a:gd name="T51" fmla="*/ 9 h 39"/>
              <a:gd name="T52" fmla="*/ 253 w 410"/>
              <a:gd name="T53" fmla="*/ 12 h 39"/>
              <a:gd name="T54" fmla="*/ 234 w 410"/>
              <a:gd name="T55" fmla="*/ 12 h 39"/>
              <a:gd name="T56" fmla="*/ 232 w 410"/>
              <a:gd name="T57" fmla="*/ 35 h 39"/>
              <a:gd name="T58" fmla="*/ 244 w 410"/>
              <a:gd name="T59" fmla="*/ 12 h 39"/>
              <a:gd name="T60" fmla="*/ 229 w 410"/>
              <a:gd name="T61" fmla="*/ 12 h 39"/>
              <a:gd name="T62" fmla="*/ 221 w 410"/>
              <a:gd name="T63" fmla="*/ 20 h 39"/>
              <a:gd name="T64" fmla="*/ 195 w 410"/>
              <a:gd name="T65" fmla="*/ 13 h 39"/>
              <a:gd name="T66" fmla="*/ 198 w 410"/>
              <a:gd name="T67" fmla="*/ 27 h 39"/>
              <a:gd name="T68" fmla="*/ 198 w 410"/>
              <a:gd name="T69" fmla="*/ 9 h 39"/>
              <a:gd name="T70" fmla="*/ 174 w 410"/>
              <a:gd name="T71" fmla="*/ 9 h 39"/>
              <a:gd name="T72" fmla="*/ 186 w 410"/>
              <a:gd name="T73" fmla="*/ 11 h 39"/>
              <a:gd name="T74" fmla="*/ 176 w 410"/>
              <a:gd name="T75" fmla="*/ 25 h 39"/>
              <a:gd name="T76" fmla="*/ 154 w 410"/>
              <a:gd name="T77" fmla="*/ 12 h 39"/>
              <a:gd name="T78" fmla="*/ 148 w 410"/>
              <a:gd name="T79" fmla="*/ 20 h 39"/>
              <a:gd name="T80" fmla="*/ 163 w 410"/>
              <a:gd name="T81" fmla="*/ 19 h 39"/>
              <a:gd name="T82" fmla="*/ 116 w 410"/>
              <a:gd name="T83" fmla="*/ 30 h 39"/>
              <a:gd name="T84" fmla="*/ 122 w 410"/>
              <a:gd name="T85" fmla="*/ 17 h 39"/>
              <a:gd name="T86" fmla="*/ 126 w 410"/>
              <a:gd name="T87" fmla="*/ 17 h 39"/>
              <a:gd name="T88" fmla="*/ 132 w 410"/>
              <a:gd name="T89" fmla="*/ 30 h 39"/>
              <a:gd name="T90" fmla="*/ 128 w 410"/>
              <a:gd name="T91" fmla="*/ 10 h 39"/>
              <a:gd name="T92" fmla="*/ 106 w 410"/>
              <a:gd name="T93" fmla="*/ 9 h 39"/>
              <a:gd name="T94" fmla="*/ 98 w 410"/>
              <a:gd name="T95" fmla="*/ 26 h 39"/>
              <a:gd name="T96" fmla="*/ 68 w 410"/>
              <a:gd name="T97" fmla="*/ 12 h 39"/>
              <a:gd name="T98" fmla="*/ 86 w 410"/>
              <a:gd name="T99" fmla="*/ 30 h 39"/>
              <a:gd name="T100" fmla="*/ 91 w 410"/>
              <a:gd name="T101" fmla="*/ 12 h 39"/>
              <a:gd name="T102" fmla="*/ 76 w 410"/>
              <a:gd name="T103" fmla="*/ 22 h 39"/>
              <a:gd name="T104" fmla="*/ 41 w 410"/>
              <a:gd name="T105" fmla="*/ 9 h 39"/>
              <a:gd name="T106" fmla="*/ 48 w 410"/>
              <a:gd name="T107" fmla="*/ 14 h 39"/>
              <a:gd name="T108" fmla="*/ 64 w 410"/>
              <a:gd name="T109" fmla="*/ 9 h 39"/>
              <a:gd name="T110" fmla="*/ 54 w 410"/>
              <a:gd name="T111" fmla="*/ 22 h 39"/>
              <a:gd name="T112" fmla="*/ 39 w 410"/>
              <a:gd name="T113" fmla="*/ 12 h 39"/>
              <a:gd name="T114" fmla="*/ 7 w 410"/>
              <a:gd name="T115" fmla="*/ 30 h 39"/>
              <a:gd name="T116" fmla="*/ 23 w 410"/>
              <a:gd name="T117" fmla="*/ 30 h 39"/>
              <a:gd name="T118" fmla="*/ 22 w 410"/>
              <a:gd name="T119" fmla="*/ 22 h 39"/>
              <a:gd name="T120" fmla="*/ 9 w 410"/>
              <a:gd name="T1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0" h="39">
                <a:moveTo>
                  <a:pt x="404" y="30"/>
                </a:moveTo>
                <a:cubicBezTo>
                  <a:pt x="410" y="30"/>
                  <a:pt x="410" y="30"/>
                  <a:pt x="410" y="30"/>
                </a:cubicBezTo>
                <a:cubicBezTo>
                  <a:pt x="410" y="28"/>
                  <a:pt x="410" y="28"/>
                  <a:pt x="410" y="28"/>
                </a:cubicBezTo>
                <a:cubicBezTo>
                  <a:pt x="407" y="27"/>
                  <a:pt x="407" y="27"/>
                  <a:pt x="407" y="27"/>
                </a:cubicBezTo>
                <a:cubicBezTo>
                  <a:pt x="407" y="9"/>
                  <a:pt x="407" y="9"/>
                  <a:pt x="407" y="9"/>
                </a:cubicBezTo>
                <a:cubicBezTo>
                  <a:pt x="404" y="9"/>
                  <a:pt x="404" y="9"/>
                  <a:pt x="404" y="9"/>
                </a:cubicBezTo>
                <a:cubicBezTo>
                  <a:pt x="401" y="9"/>
                  <a:pt x="401" y="9"/>
                  <a:pt x="401" y="9"/>
                </a:cubicBezTo>
                <a:cubicBezTo>
                  <a:pt x="401" y="11"/>
                  <a:pt x="401" y="11"/>
                  <a:pt x="401" y="11"/>
                </a:cubicBezTo>
                <a:cubicBezTo>
                  <a:pt x="404" y="12"/>
                  <a:pt x="404" y="12"/>
                  <a:pt x="404" y="12"/>
                </a:cubicBezTo>
                <a:cubicBezTo>
                  <a:pt x="404" y="24"/>
                  <a:pt x="404" y="24"/>
                  <a:pt x="404" y="24"/>
                </a:cubicBezTo>
                <a:cubicBezTo>
                  <a:pt x="403" y="25"/>
                  <a:pt x="403" y="26"/>
                  <a:pt x="402" y="26"/>
                </a:cubicBezTo>
                <a:cubicBezTo>
                  <a:pt x="401" y="27"/>
                  <a:pt x="400" y="27"/>
                  <a:pt x="398" y="27"/>
                </a:cubicBezTo>
                <a:cubicBezTo>
                  <a:pt x="397" y="27"/>
                  <a:pt x="396" y="27"/>
                  <a:pt x="395" y="26"/>
                </a:cubicBezTo>
                <a:cubicBezTo>
                  <a:pt x="394" y="25"/>
                  <a:pt x="394" y="24"/>
                  <a:pt x="394" y="21"/>
                </a:cubicBezTo>
                <a:cubicBezTo>
                  <a:pt x="394" y="9"/>
                  <a:pt x="394" y="9"/>
                  <a:pt x="394" y="9"/>
                </a:cubicBezTo>
                <a:cubicBezTo>
                  <a:pt x="390" y="9"/>
                  <a:pt x="390" y="9"/>
                  <a:pt x="390" y="9"/>
                </a:cubicBezTo>
                <a:cubicBezTo>
                  <a:pt x="388" y="9"/>
                  <a:pt x="388" y="9"/>
                  <a:pt x="388" y="9"/>
                </a:cubicBezTo>
                <a:cubicBezTo>
                  <a:pt x="388" y="11"/>
                  <a:pt x="388" y="11"/>
                  <a:pt x="388" y="11"/>
                </a:cubicBezTo>
                <a:cubicBezTo>
                  <a:pt x="390" y="12"/>
                  <a:pt x="390" y="12"/>
                  <a:pt x="390" y="12"/>
                </a:cubicBezTo>
                <a:cubicBezTo>
                  <a:pt x="390" y="21"/>
                  <a:pt x="390" y="21"/>
                  <a:pt x="390" y="21"/>
                </a:cubicBezTo>
                <a:cubicBezTo>
                  <a:pt x="390" y="24"/>
                  <a:pt x="391" y="27"/>
                  <a:pt x="392" y="28"/>
                </a:cubicBezTo>
                <a:cubicBezTo>
                  <a:pt x="393" y="30"/>
                  <a:pt x="395" y="30"/>
                  <a:pt x="398" y="30"/>
                </a:cubicBezTo>
                <a:cubicBezTo>
                  <a:pt x="399" y="30"/>
                  <a:pt x="400" y="30"/>
                  <a:pt x="401" y="30"/>
                </a:cubicBezTo>
                <a:cubicBezTo>
                  <a:pt x="402" y="29"/>
                  <a:pt x="403" y="28"/>
                  <a:pt x="404" y="27"/>
                </a:cubicBezTo>
                <a:lnTo>
                  <a:pt x="404" y="30"/>
                </a:lnTo>
                <a:close/>
                <a:moveTo>
                  <a:pt x="380" y="13"/>
                </a:moveTo>
                <a:cubicBezTo>
                  <a:pt x="381" y="14"/>
                  <a:pt x="381" y="15"/>
                  <a:pt x="381" y="17"/>
                </a:cubicBezTo>
                <a:cubicBezTo>
                  <a:pt x="381" y="17"/>
                  <a:pt x="381" y="17"/>
                  <a:pt x="381" y="17"/>
                </a:cubicBezTo>
                <a:cubicBezTo>
                  <a:pt x="371" y="17"/>
                  <a:pt x="371" y="17"/>
                  <a:pt x="371" y="17"/>
                </a:cubicBezTo>
                <a:cubicBezTo>
                  <a:pt x="371" y="17"/>
                  <a:pt x="371" y="17"/>
                  <a:pt x="371" y="17"/>
                </a:cubicBezTo>
                <a:cubicBezTo>
                  <a:pt x="371" y="16"/>
                  <a:pt x="372" y="14"/>
                  <a:pt x="373" y="13"/>
                </a:cubicBezTo>
                <a:cubicBezTo>
                  <a:pt x="374" y="12"/>
                  <a:pt x="375" y="12"/>
                  <a:pt x="376" y="12"/>
                </a:cubicBezTo>
                <a:cubicBezTo>
                  <a:pt x="378" y="12"/>
                  <a:pt x="379" y="12"/>
                  <a:pt x="380" y="13"/>
                </a:cubicBezTo>
                <a:moveTo>
                  <a:pt x="381" y="30"/>
                </a:moveTo>
                <a:cubicBezTo>
                  <a:pt x="383" y="29"/>
                  <a:pt x="384" y="29"/>
                  <a:pt x="384" y="28"/>
                </a:cubicBezTo>
                <a:cubicBezTo>
                  <a:pt x="383" y="25"/>
                  <a:pt x="383" y="25"/>
                  <a:pt x="383" y="25"/>
                </a:cubicBezTo>
                <a:cubicBezTo>
                  <a:pt x="382" y="26"/>
                  <a:pt x="381" y="27"/>
                  <a:pt x="380" y="27"/>
                </a:cubicBezTo>
                <a:cubicBezTo>
                  <a:pt x="379" y="27"/>
                  <a:pt x="378" y="27"/>
                  <a:pt x="377" y="27"/>
                </a:cubicBezTo>
                <a:cubicBezTo>
                  <a:pt x="375" y="27"/>
                  <a:pt x="374" y="27"/>
                  <a:pt x="373" y="25"/>
                </a:cubicBezTo>
                <a:cubicBezTo>
                  <a:pt x="372" y="24"/>
                  <a:pt x="371" y="22"/>
                  <a:pt x="371" y="20"/>
                </a:cubicBezTo>
                <a:cubicBezTo>
                  <a:pt x="371" y="20"/>
                  <a:pt x="371" y="20"/>
                  <a:pt x="371" y="20"/>
                </a:cubicBezTo>
                <a:cubicBezTo>
                  <a:pt x="385" y="20"/>
                  <a:pt x="385" y="20"/>
                  <a:pt x="385" y="20"/>
                </a:cubicBezTo>
                <a:cubicBezTo>
                  <a:pt x="385" y="18"/>
                  <a:pt x="385" y="18"/>
                  <a:pt x="385" y="18"/>
                </a:cubicBezTo>
                <a:cubicBezTo>
                  <a:pt x="385" y="15"/>
                  <a:pt x="384" y="13"/>
                  <a:pt x="383" y="11"/>
                </a:cubicBezTo>
                <a:cubicBezTo>
                  <a:pt x="381" y="9"/>
                  <a:pt x="379" y="9"/>
                  <a:pt x="376" y="9"/>
                </a:cubicBezTo>
                <a:cubicBezTo>
                  <a:pt x="374" y="9"/>
                  <a:pt x="372" y="10"/>
                  <a:pt x="370" y="12"/>
                </a:cubicBezTo>
                <a:cubicBezTo>
                  <a:pt x="368" y="14"/>
                  <a:pt x="367" y="16"/>
                  <a:pt x="367" y="19"/>
                </a:cubicBezTo>
                <a:cubicBezTo>
                  <a:pt x="367" y="20"/>
                  <a:pt x="367" y="20"/>
                  <a:pt x="367" y="20"/>
                </a:cubicBezTo>
                <a:cubicBezTo>
                  <a:pt x="367" y="23"/>
                  <a:pt x="368" y="26"/>
                  <a:pt x="370" y="27"/>
                </a:cubicBezTo>
                <a:cubicBezTo>
                  <a:pt x="372" y="29"/>
                  <a:pt x="374" y="30"/>
                  <a:pt x="377" y="30"/>
                </a:cubicBezTo>
                <a:cubicBezTo>
                  <a:pt x="379" y="30"/>
                  <a:pt x="380" y="30"/>
                  <a:pt x="381" y="30"/>
                </a:cubicBezTo>
                <a:moveTo>
                  <a:pt x="362" y="26"/>
                </a:moveTo>
                <a:cubicBezTo>
                  <a:pt x="359" y="26"/>
                  <a:pt x="359" y="26"/>
                  <a:pt x="359" y="26"/>
                </a:cubicBezTo>
                <a:cubicBezTo>
                  <a:pt x="359" y="30"/>
                  <a:pt x="359" y="30"/>
                  <a:pt x="359" y="30"/>
                </a:cubicBezTo>
                <a:cubicBezTo>
                  <a:pt x="362" y="30"/>
                  <a:pt x="362" y="30"/>
                  <a:pt x="362" y="30"/>
                </a:cubicBezTo>
                <a:lnTo>
                  <a:pt x="362" y="26"/>
                </a:lnTo>
                <a:close/>
                <a:moveTo>
                  <a:pt x="346" y="4"/>
                </a:moveTo>
                <a:cubicBezTo>
                  <a:pt x="346" y="9"/>
                  <a:pt x="346" y="9"/>
                  <a:pt x="346" y="9"/>
                </a:cubicBezTo>
                <a:cubicBezTo>
                  <a:pt x="342" y="9"/>
                  <a:pt x="342" y="9"/>
                  <a:pt x="342" y="9"/>
                </a:cubicBezTo>
                <a:cubicBezTo>
                  <a:pt x="342" y="12"/>
                  <a:pt x="342" y="12"/>
                  <a:pt x="342" y="12"/>
                </a:cubicBezTo>
                <a:cubicBezTo>
                  <a:pt x="346" y="12"/>
                  <a:pt x="346" y="12"/>
                  <a:pt x="346" y="12"/>
                </a:cubicBezTo>
                <a:cubicBezTo>
                  <a:pt x="346" y="25"/>
                  <a:pt x="346" y="25"/>
                  <a:pt x="346" y="25"/>
                </a:cubicBezTo>
                <a:cubicBezTo>
                  <a:pt x="346" y="27"/>
                  <a:pt x="346" y="28"/>
                  <a:pt x="347" y="29"/>
                </a:cubicBezTo>
                <a:cubicBezTo>
                  <a:pt x="348" y="30"/>
                  <a:pt x="349" y="30"/>
                  <a:pt x="351" y="30"/>
                </a:cubicBezTo>
                <a:cubicBezTo>
                  <a:pt x="352" y="30"/>
                  <a:pt x="352" y="30"/>
                  <a:pt x="353" y="30"/>
                </a:cubicBezTo>
                <a:cubicBezTo>
                  <a:pt x="354" y="30"/>
                  <a:pt x="354" y="30"/>
                  <a:pt x="355" y="30"/>
                </a:cubicBezTo>
                <a:cubicBezTo>
                  <a:pt x="354" y="27"/>
                  <a:pt x="354" y="27"/>
                  <a:pt x="354" y="27"/>
                </a:cubicBezTo>
                <a:cubicBezTo>
                  <a:pt x="354" y="27"/>
                  <a:pt x="353" y="27"/>
                  <a:pt x="353" y="27"/>
                </a:cubicBezTo>
                <a:cubicBezTo>
                  <a:pt x="353" y="27"/>
                  <a:pt x="352" y="27"/>
                  <a:pt x="352" y="27"/>
                </a:cubicBezTo>
                <a:cubicBezTo>
                  <a:pt x="351" y="27"/>
                  <a:pt x="351" y="27"/>
                  <a:pt x="350" y="27"/>
                </a:cubicBezTo>
                <a:cubicBezTo>
                  <a:pt x="350" y="26"/>
                  <a:pt x="350" y="26"/>
                  <a:pt x="350" y="25"/>
                </a:cubicBezTo>
                <a:cubicBezTo>
                  <a:pt x="350" y="12"/>
                  <a:pt x="350" y="12"/>
                  <a:pt x="350" y="12"/>
                </a:cubicBezTo>
                <a:cubicBezTo>
                  <a:pt x="354" y="12"/>
                  <a:pt x="354" y="12"/>
                  <a:pt x="354" y="12"/>
                </a:cubicBezTo>
                <a:cubicBezTo>
                  <a:pt x="354" y="9"/>
                  <a:pt x="354" y="9"/>
                  <a:pt x="354" y="9"/>
                </a:cubicBezTo>
                <a:cubicBezTo>
                  <a:pt x="350" y="9"/>
                  <a:pt x="350" y="9"/>
                  <a:pt x="350" y="9"/>
                </a:cubicBezTo>
                <a:cubicBezTo>
                  <a:pt x="350" y="4"/>
                  <a:pt x="350" y="4"/>
                  <a:pt x="350" y="4"/>
                </a:cubicBezTo>
                <a:lnTo>
                  <a:pt x="346" y="4"/>
                </a:lnTo>
                <a:close/>
                <a:moveTo>
                  <a:pt x="326" y="25"/>
                </a:moveTo>
                <a:cubicBezTo>
                  <a:pt x="326" y="24"/>
                  <a:pt x="325" y="22"/>
                  <a:pt x="325" y="20"/>
                </a:cubicBezTo>
                <a:cubicBezTo>
                  <a:pt x="325" y="19"/>
                  <a:pt x="325" y="19"/>
                  <a:pt x="325" y="19"/>
                </a:cubicBezTo>
                <a:cubicBezTo>
                  <a:pt x="325" y="17"/>
                  <a:pt x="326" y="15"/>
                  <a:pt x="326" y="14"/>
                </a:cubicBezTo>
                <a:cubicBezTo>
                  <a:pt x="327" y="12"/>
                  <a:pt x="329" y="12"/>
                  <a:pt x="331" y="12"/>
                </a:cubicBezTo>
                <a:cubicBezTo>
                  <a:pt x="332" y="12"/>
                  <a:pt x="333" y="12"/>
                  <a:pt x="333" y="12"/>
                </a:cubicBezTo>
                <a:cubicBezTo>
                  <a:pt x="334" y="12"/>
                  <a:pt x="335" y="13"/>
                  <a:pt x="335" y="13"/>
                </a:cubicBezTo>
                <a:cubicBezTo>
                  <a:pt x="336" y="16"/>
                  <a:pt x="336" y="16"/>
                  <a:pt x="336" y="16"/>
                </a:cubicBezTo>
                <a:cubicBezTo>
                  <a:pt x="339" y="16"/>
                  <a:pt x="339" y="16"/>
                  <a:pt x="339" y="16"/>
                </a:cubicBezTo>
                <a:cubicBezTo>
                  <a:pt x="339" y="12"/>
                  <a:pt x="339" y="12"/>
                  <a:pt x="339" y="12"/>
                </a:cubicBezTo>
                <a:cubicBezTo>
                  <a:pt x="338" y="11"/>
                  <a:pt x="337" y="10"/>
                  <a:pt x="335" y="9"/>
                </a:cubicBezTo>
                <a:cubicBezTo>
                  <a:pt x="334" y="9"/>
                  <a:pt x="332" y="9"/>
                  <a:pt x="331" y="9"/>
                </a:cubicBezTo>
                <a:cubicBezTo>
                  <a:pt x="328" y="9"/>
                  <a:pt x="325" y="10"/>
                  <a:pt x="324" y="12"/>
                </a:cubicBezTo>
                <a:cubicBezTo>
                  <a:pt x="322" y="14"/>
                  <a:pt x="321" y="16"/>
                  <a:pt x="321" y="19"/>
                </a:cubicBezTo>
                <a:cubicBezTo>
                  <a:pt x="321" y="20"/>
                  <a:pt x="321" y="20"/>
                  <a:pt x="321" y="20"/>
                </a:cubicBezTo>
                <a:cubicBezTo>
                  <a:pt x="321" y="23"/>
                  <a:pt x="322" y="25"/>
                  <a:pt x="324" y="27"/>
                </a:cubicBezTo>
                <a:cubicBezTo>
                  <a:pt x="325" y="29"/>
                  <a:pt x="328" y="30"/>
                  <a:pt x="331" y="30"/>
                </a:cubicBezTo>
                <a:cubicBezTo>
                  <a:pt x="333" y="30"/>
                  <a:pt x="335" y="30"/>
                  <a:pt x="337" y="28"/>
                </a:cubicBezTo>
                <a:cubicBezTo>
                  <a:pt x="338" y="27"/>
                  <a:pt x="339" y="25"/>
                  <a:pt x="339" y="23"/>
                </a:cubicBezTo>
                <a:cubicBezTo>
                  <a:pt x="339" y="23"/>
                  <a:pt x="339" y="23"/>
                  <a:pt x="339" y="23"/>
                </a:cubicBezTo>
                <a:cubicBezTo>
                  <a:pt x="336" y="23"/>
                  <a:pt x="336" y="23"/>
                  <a:pt x="336" y="23"/>
                </a:cubicBezTo>
                <a:cubicBezTo>
                  <a:pt x="336" y="24"/>
                  <a:pt x="335" y="25"/>
                  <a:pt x="334" y="26"/>
                </a:cubicBezTo>
                <a:cubicBezTo>
                  <a:pt x="333" y="27"/>
                  <a:pt x="332" y="27"/>
                  <a:pt x="331" y="27"/>
                </a:cubicBezTo>
                <a:cubicBezTo>
                  <a:pt x="329" y="27"/>
                  <a:pt x="327" y="27"/>
                  <a:pt x="326" y="25"/>
                </a:cubicBezTo>
                <a:moveTo>
                  <a:pt x="312" y="13"/>
                </a:moveTo>
                <a:cubicBezTo>
                  <a:pt x="313" y="14"/>
                  <a:pt x="314" y="15"/>
                  <a:pt x="314" y="17"/>
                </a:cubicBezTo>
                <a:cubicBezTo>
                  <a:pt x="314" y="17"/>
                  <a:pt x="314" y="17"/>
                  <a:pt x="314" y="17"/>
                </a:cubicBezTo>
                <a:cubicBezTo>
                  <a:pt x="304" y="17"/>
                  <a:pt x="304" y="17"/>
                  <a:pt x="304" y="17"/>
                </a:cubicBezTo>
                <a:cubicBezTo>
                  <a:pt x="304" y="17"/>
                  <a:pt x="304" y="17"/>
                  <a:pt x="304" y="17"/>
                </a:cubicBezTo>
                <a:cubicBezTo>
                  <a:pt x="304" y="16"/>
                  <a:pt x="305" y="14"/>
                  <a:pt x="306" y="13"/>
                </a:cubicBezTo>
                <a:cubicBezTo>
                  <a:pt x="306" y="12"/>
                  <a:pt x="308" y="12"/>
                  <a:pt x="309" y="12"/>
                </a:cubicBezTo>
                <a:cubicBezTo>
                  <a:pt x="310" y="12"/>
                  <a:pt x="312" y="12"/>
                  <a:pt x="312" y="13"/>
                </a:cubicBezTo>
                <a:moveTo>
                  <a:pt x="314" y="30"/>
                </a:moveTo>
                <a:cubicBezTo>
                  <a:pt x="315" y="29"/>
                  <a:pt x="316" y="29"/>
                  <a:pt x="317" y="28"/>
                </a:cubicBezTo>
                <a:cubicBezTo>
                  <a:pt x="315" y="25"/>
                  <a:pt x="315" y="25"/>
                  <a:pt x="315" y="25"/>
                </a:cubicBezTo>
                <a:cubicBezTo>
                  <a:pt x="315" y="26"/>
                  <a:pt x="314" y="27"/>
                  <a:pt x="313" y="27"/>
                </a:cubicBezTo>
                <a:cubicBezTo>
                  <a:pt x="312" y="27"/>
                  <a:pt x="311" y="27"/>
                  <a:pt x="309" y="27"/>
                </a:cubicBezTo>
                <a:cubicBezTo>
                  <a:pt x="308" y="27"/>
                  <a:pt x="306" y="27"/>
                  <a:pt x="305" y="25"/>
                </a:cubicBezTo>
                <a:cubicBezTo>
                  <a:pt x="304" y="24"/>
                  <a:pt x="304" y="22"/>
                  <a:pt x="304" y="20"/>
                </a:cubicBezTo>
                <a:cubicBezTo>
                  <a:pt x="304" y="20"/>
                  <a:pt x="304" y="20"/>
                  <a:pt x="304" y="20"/>
                </a:cubicBezTo>
                <a:cubicBezTo>
                  <a:pt x="318" y="20"/>
                  <a:pt x="318" y="20"/>
                  <a:pt x="318" y="20"/>
                </a:cubicBezTo>
                <a:cubicBezTo>
                  <a:pt x="318" y="18"/>
                  <a:pt x="318" y="18"/>
                  <a:pt x="318" y="18"/>
                </a:cubicBezTo>
                <a:cubicBezTo>
                  <a:pt x="318" y="15"/>
                  <a:pt x="317" y="13"/>
                  <a:pt x="315" y="11"/>
                </a:cubicBezTo>
                <a:cubicBezTo>
                  <a:pt x="314" y="9"/>
                  <a:pt x="312" y="9"/>
                  <a:pt x="309" y="9"/>
                </a:cubicBezTo>
                <a:cubicBezTo>
                  <a:pt x="306" y="9"/>
                  <a:pt x="304" y="10"/>
                  <a:pt x="303" y="12"/>
                </a:cubicBezTo>
                <a:cubicBezTo>
                  <a:pt x="301" y="14"/>
                  <a:pt x="300" y="16"/>
                  <a:pt x="300" y="19"/>
                </a:cubicBezTo>
                <a:cubicBezTo>
                  <a:pt x="300" y="20"/>
                  <a:pt x="300" y="20"/>
                  <a:pt x="300" y="20"/>
                </a:cubicBezTo>
                <a:cubicBezTo>
                  <a:pt x="300" y="23"/>
                  <a:pt x="301" y="26"/>
                  <a:pt x="302" y="27"/>
                </a:cubicBezTo>
                <a:cubicBezTo>
                  <a:pt x="304" y="29"/>
                  <a:pt x="307" y="30"/>
                  <a:pt x="309" y="30"/>
                </a:cubicBezTo>
                <a:cubicBezTo>
                  <a:pt x="311" y="30"/>
                  <a:pt x="313" y="30"/>
                  <a:pt x="314" y="30"/>
                </a:cubicBezTo>
                <a:moveTo>
                  <a:pt x="295" y="0"/>
                </a:moveTo>
                <a:cubicBezTo>
                  <a:pt x="291" y="0"/>
                  <a:pt x="291" y="0"/>
                  <a:pt x="291" y="0"/>
                </a:cubicBezTo>
                <a:cubicBezTo>
                  <a:pt x="291" y="3"/>
                  <a:pt x="291" y="3"/>
                  <a:pt x="291" y="3"/>
                </a:cubicBezTo>
                <a:cubicBezTo>
                  <a:pt x="295" y="3"/>
                  <a:pt x="295" y="3"/>
                  <a:pt x="295" y="3"/>
                </a:cubicBezTo>
                <a:lnTo>
                  <a:pt x="295" y="0"/>
                </a:lnTo>
                <a:close/>
                <a:moveTo>
                  <a:pt x="295" y="9"/>
                </a:moveTo>
                <a:cubicBezTo>
                  <a:pt x="288" y="9"/>
                  <a:pt x="288" y="9"/>
                  <a:pt x="288" y="9"/>
                </a:cubicBezTo>
                <a:cubicBezTo>
                  <a:pt x="288" y="11"/>
                  <a:pt x="288" y="11"/>
                  <a:pt x="288" y="11"/>
                </a:cubicBezTo>
                <a:cubicBezTo>
                  <a:pt x="291" y="12"/>
                  <a:pt x="291" y="12"/>
                  <a:pt x="291" y="12"/>
                </a:cubicBezTo>
                <a:cubicBezTo>
                  <a:pt x="291" y="32"/>
                  <a:pt x="291" y="32"/>
                  <a:pt x="291" y="32"/>
                </a:cubicBezTo>
                <a:cubicBezTo>
                  <a:pt x="291" y="33"/>
                  <a:pt x="291" y="34"/>
                  <a:pt x="291" y="35"/>
                </a:cubicBezTo>
                <a:cubicBezTo>
                  <a:pt x="290" y="35"/>
                  <a:pt x="289" y="35"/>
                  <a:pt x="289" y="35"/>
                </a:cubicBezTo>
                <a:cubicBezTo>
                  <a:pt x="288" y="35"/>
                  <a:pt x="288" y="35"/>
                  <a:pt x="288" y="35"/>
                </a:cubicBezTo>
                <a:cubicBezTo>
                  <a:pt x="287" y="35"/>
                  <a:pt x="287" y="35"/>
                  <a:pt x="287" y="35"/>
                </a:cubicBezTo>
                <a:cubicBezTo>
                  <a:pt x="287" y="38"/>
                  <a:pt x="287" y="38"/>
                  <a:pt x="287" y="38"/>
                </a:cubicBezTo>
                <a:cubicBezTo>
                  <a:pt x="287" y="38"/>
                  <a:pt x="287" y="38"/>
                  <a:pt x="288" y="38"/>
                </a:cubicBezTo>
                <a:cubicBezTo>
                  <a:pt x="288" y="39"/>
                  <a:pt x="288" y="39"/>
                  <a:pt x="289" y="39"/>
                </a:cubicBezTo>
                <a:cubicBezTo>
                  <a:pt x="291" y="39"/>
                  <a:pt x="292" y="38"/>
                  <a:pt x="294" y="37"/>
                </a:cubicBezTo>
                <a:cubicBezTo>
                  <a:pt x="295" y="36"/>
                  <a:pt x="295" y="34"/>
                  <a:pt x="295" y="32"/>
                </a:cubicBezTo>
                <a:lnTo>
                  <a:pt x="295" y="9"/>
                </a:lnTo>
                <a:close/>
                <a:moveTo>
                  <a:pt x="270" y="19"/>
                </a:moveTo>
                <a:cubicBezTo>
                  <a:pt x="270" y="17"/>
                  <a:pt x="271" y="15"/>
                  <a:pt x="271" y="14"/>
                </a:cubicBezTo>
                <a:cubicBezTo>
                  <a:pt x="272" y="12"/>
                  <a:pt x="274" y="12"/>
                  <a:pt x="276" y="12"/>
                </a:cubicBezTo>
                <a:cubicBezTo>
                  <a:pt x="278" y="12"/>
                  <a:pt x="279" y="12"/>
                  <a:pt x="280" y="14"/>
                </a:cubicBezTo>
                <a:cubicBezTo>
                  <a:pt x="281" y="15"/>
                  <a:pt x="281" y="17"/>
                  <a:pt x="281" y="19"/>
                </a:cubicBezTo>
                <a:cubicBezTo>
                  <a:pt x="281" y="20"/>
                  <a:pt x="281" y="20"/>
                  <a:pt x="281" y="20"/>
                </a:cubicBezTo>
                <a:cubicBezTo>
                  <a:pt x="281" y="22"/>
                  <a:pt x="281" y="24"/>
                  <a:pt x="280" y="25"/>
                </a:cubicBezTo>
                <a:cubicBezTo>
                  <a:pt x="279" y="27"/>
                  <a:pt x="278" y="27"/>
                  <a:pt x="276" y="27"/>
                </a:cubicBezTo>
                <a:cubicBezTo>
                  <a:pt x="274" y="27"/>
                  <a:pt x="272" y="27"/>
                  <a:pt x="271" y="25"/>
                </a:cubicBezTo>
                <a:cubicBezTo>
                  <a:pt x="271" y="24"/>
                  <a:pt x="270" y="22"/>
                  <a:pt x="270" y="20"/>
                </a:cubicBezTo>
                <a:lnTo>
                  <a:pt x="270" y="19"/>
                </a:lnTo>
                <a:close/>
                <a:moveTo>
                  <a:pt x="266" y="20"/>
                </a:moveTo>
                <a:cubicBezTo>
                  <a:pt x="266" y="23"/>
                  <a:pt x="267" y="25"/>
                  <a:pt x="269" y="27"/>
                </a:cubicBezTo>
                <a:cubicBezTo>
                  <a:pt x="270" y="29"/>
                  <a:pt x="273" y="30"/>
                  <a:pt x="276" y="30"/>
                </a:cubicBezTo>
                <a:cubicBezTo>
                  <a:pt x="279" y="30"/>
                  <a:pt x="281" y="29"/>
                  <a:pt x="283" y="27"/>
                </a:cubicBezTo>
                <a:cubicBezTo>
                  <a:pt x="284" y="25"/>
                  <a:pt x="285" y="23"/>
                  <a:pt x="285" y="20"/>
                </a:cubicBezTo>
                <a:cubicBezTo>
                  <a:pt x="285" y="19"/>
                  <a:pt x="285" y="19"/>
                  <a:pt x="285" y="19"/>
                </a:cubicBezTo>
                <a:cubicBezTo>
                  <a:pt x="285" y="16"/>
                  <a:pt x="284" y="14"/>
                  <a:pt x="283" y="12"/>
                </a:cubicBezTo>
                <a:cubicBezTo>
                  <a:pt x="281" y="10"/>
                  <a:pt x="279" y="9"/>
                  <a:pt x="276" y="9"/>
                </a:cubicBezTo>
                <a:cubicBezTo>
                  <a:pt x="273" y="9"/>
                  <a:pt x="270" y="10"/>
                  <a:pt x="269" y="12"/>
                </a:cubicBezTo>
                <a:cubicBezTo>
                  <a:pt x="267" y="14"/>
                  <a:pt x="266" y="16"/>
                  <a:pt x="266" y="19"/>
                </a:cubicBezTo>
                <a:lnTo>
                  <a:pt x="266" y="20"/>
                </a:lnTo>
                <a:close/>
                <a:moveTo>
                  <a:pt x="253" y="12"/>
                </a:moveTo>
                <a:cubicBezTo>
                  <a:pt x="253" y="27"/>
                  <a:pt x="253" y="27"/>
                  <a:pt x="253" y="27"/>
                </a:cubicBezTo>
                <a:cubicBezTo>
                  <a:pt x="250" y="28"/>
                  <a:pt x="250" y="28"/>
                  <a:pt x="250" y="28"/>
                </a:cubicBezTo>
                <a:cubicBezTo>
                  <a:pt x="250" y="30"/>
                  <a:pt x="250" y="30"/>
                  <a:pt x="250" y="30"/>
                </a:cubicBezTo>
                <a:cubicBezTo>
                  <a:pt x="260" y="30"/>
                  <a:pt x="260" y="30"/>
                  <a:pt x="260" y="30"/>
                </a:cubicBezTo>
                <a:cubicBezTo>
                  <a:pt x="260" y="28"/>
                  <a:pt x="260" y="28"/>
                  <a:pt x="260" y="28"/>
                </a:cubicBezTo>
                <a:cubicBezTo>
                  <a:pt x="257" y="27"/>
                  <a:pt x="257" y="27"/>
                  <a:pt x="257" y="27"/>
                </a:cubicBezTo>
                <a:cubicBezTo>
                  <a:pt x="257" y="15"/>
                  <a:pt x="257" y="15"/>
                  <a:pt x="257" y="15"/>
                </a:cubicBezTo>
                <a:cubicBezTo>
                  <a:pt x="257" y="14"/>
                  <a:pt x="258" y="13"/>
                  <a:pt x="259" y="13"/>
                </a:cubicBezTo>
                <a:cubicBezTo>
                  <a:pt x="259" y="12"/>
                  <a:pt x="260" y="12"/>
                  <a:pt x="261" y="12"/>
                </a:cubicBezTo>
                <a:cubicBezTo>
                  <a:pt x="263" y="12"/>
                  <a:pt x="263" y="12"/>
                  <a:pt x="263" y="12"/>
                </a:cubicBezTo>
                <a:cubicBezTo>
                  <a:pt x="264" y="9"/>
                  <a:pt x="264" y="9"/>
                  <a:pt x="264" y="9"/>
                </a:cubicBezTo>
                <a:cubicBezTo>
                  <a:pt x="264" y="9"/>
                  <a:pt x="264" y="9"/>
                  <a:pt x="263" y="9"/>
                </a:cubicBezTo>
                <a:cubicBezTo>
                  <a:pt x="263" y="9"/>
                  <a:pt x="263" y="9"/>
                  <a:pt x="262" y="9"/>
                </a:cubicBezTo>
                <a:cubicBezTo>
                  <a:pt x="261" y="9"/>
                  <a:pt x="260" y="9"/>
                  <a:pt x="259" y="9"/>
                </a:cubicBezTo>
                <a:cubicBezTo>
                  <a:pt x="258" y="10"/>
                  <a:pt x="258" y="11"/>
                  <a:pt x="257" y="12"/>
                </a:cubicBezTo>
                <a:cubicBezTo>
                  <a:pt x="257" y="9"/>
                  <a:pt x="257" y="9"/>
                  <a:pt x="257" y="9"/>
                </a:cubicBezTo>
                <a:cubicBezTo>
                  <a:pt x="250" y="9"/>
                  <a:pt x="250" y="9"/>
                  <a:pt x="250" y="9"/>
                </a:cubicBezTo>
                <a:cubicBezTo>
                  <a:pt x="250" y="11"/>
                  <a:pt x="250" y="11"/>
                  <a:pt x="250" y="11"/>
                </a:cubicBezTo>
                <a:lnTo>
                  <a:pt x="253" y="12"/>
                </a:lnTo>
                <a:close/>
                <a:moveTo>
                  <a:pt x="243" y="20"/>
                </a:moveTo>
                <a:cubicBezTo>
                  <a:pt x="243" y="22"/>
                  <a:pt x="242" y="24"/>
                  <a:pt x="241" y="25"/>
                </a:cubicBezTo>
                <a:cubicBezTo>
                  <a:pt x="240" y="27"/>
                  <a:pt x="239" y="27"/>
                  <a:pt x="237" y="27"/>
                </a:cubicBezTo>
                <a:cubicBezTo>
                  <a:pt x="236" y="27"/>
                  <a:pt x="235" y="27"/>
                  <a:pt x="234" y="27"/>
                </a:cubicBezTo>
                <a:cubicBezTo>
                  <a:pt x="234" y="26"/>
                  <a:pt x="233" y="26"/>
                  <a:pt x="232" y="25"/>
                </a:cubicBezTo>
                <a:cubicBezTo>
                  <a:pt x="232" y="14"/>
                  <a:pt x="232" y="14"/>
                  <a:pt x="232" y="14"/>
                </a:cubicBezTo>
                <a:cubicBezTo>
                  <a:pt x="233" y="14"/>
                  <a:pt x="234" y="13"/>
                  <a:pt x="234" y="12"/>
                </a:cubicBezTo>
                <a:cubicBezTo>
                  <a:pt x="235" y="12"/>
                  <a:pt x="236" y="12"/>
                  <a:pt x="237" y="12"/>
                </a:cubicBezTo>
                <a:cubicBezTo>
                  <a:pt x="239" y="12"/>
                  <a:pt x="240" y="12"/>
                  <a:pt x="241" y="14"/>
                </a:cubicBezTo>
                <a:cubicBezTo>
                  <a:pt x="242" y="15"/>
                  <a:pt x="243" y="17"/>
                  <a:pt x="243" y="20"/>
                </a:cubicBezTo>
                <a:close/>
                <a:moveTo>
                  <a:pt x="225" y="38"/>
                </a:moveTo>
                <a:cubicBezTo>
                  <a:pt x="236" y="38"/>
                  <a:pt x="236" y="38"/>
                  <a:pt x="236" y="38"/>
                </a:cubicBezTo>
                <a:cubicBezTo>
                  <a:pt x="236" y="36"/>
                  <a:pt x="236" y="36"/>
                  <a:pt x="236" y="36"/>
                </a:cubicBezTo>
                <a:cubicBezTo>
                  <a:pt x="232" y="35"/>
                  <a:pt x="232" y="35"/>
                  <a:pt x="232" y="35"/>
                </a:cubicBezTo>
                <a:cubicBezTo>
                  <a:pt x="232" y="28"/>
                  <a:pt x="232" y="28"/>
                  <a:pt x="232" y="28"/>
                </a:cubicBezTo>
                <a:cubicBezTo>
                  <a:pt x="233" y="29"/>
                  <a:pt x="234" y="29"/>
                  <a:pt x="235" y="30"/>
                </a:cubicBezTo>
                <a:cubicBezTo>
                  <a:pt x="236" y="30"/>
                  <a:pt x="237" y="30"/>
                  <a:pt x="238" y="30"/>
                </a:cubicBezTo>
                <a:cubicBezTo>
                  <a:pt x="241" y="30"/>
                  <a:pt x="243" y="30"/>
                  <a:pt x="244" y="28"/>
                </a:cubicBezTo>
                <a:cubicBezTo>
                  <a:pt x="246" y="26"/>
                  <a:pt x="247" y="23"/>
                  <a:pt x="247" y="20"/>
                </a:cubicBezTo>
                <a:cubicBezTo>
                  <a:pt x="247" y="20"/>
                  <a:pt x="247" y="20"/>
                  <a:pt x="247" y="20"/>
                </a:cubicBezTo>
                <a:cubicBezTo>
                  <a:pt x="247" y="16"/>
                  <a:pt x="246" y="14"/>
                  <a:pt x="244" y="12"/>
                </a:cubicBezTo>
                <a:cubicBezTo>
                  <a:pt x="243" y="10"/>
                  <a:pt x="241" y="9"/>
                  <a:pt x="238" y="9"/>
                </a:cubicBezTo>
                <a:cubicBezTo>
                  <a:pt x="237" y="9"/>
                  <a:pt x="236" y="9"/>
                  <a:pt x="235" y="9"/>
                </a:cubicBezTo>
                <a:cubicBezTo>
                  <a:pt x="234" y="10"/>
                  <a:pt x="233" y="11"/>
                  <a:pt x="232" y="11"/>
                </a:cubicBezTo>
                <a:cubicBezTo>
                  <a:pt x="232" y="9"/>
                  <a:pt x="232" y="9"/>
                  <a:pt x="232" y="9"/>
                </a:cubicBezTo>
                <a:cubicBezTo>
                  <a:pt x="225" y="9"/>
                  <a:pt x="225" y="9"/>
                  <a:pt x="225" y="9"/>
                </a:cubicBezTo>
                <a:cubicBezTo>
                  <a:pt x="225" y="11"/>
                  <a:pt x="225" y="11"/>
                  <a:pt x="225" y="11"/>
                </a:cubicBezTo>
                <a:cubicBezTo>
                  <a:pt x="229" y="12"/>
                  <a:pt x="229" y="12"/>
                  <a:pt x="229" y="12"/>
                </a:cubicBezTo>
                <a:cubicBezTo>
                  <a:pt x="229" y="35"/>
                  <a:pt x="229" y="35"/>
                  <a:pt x="229" y="35"/>
                </a:cubicBezTo>
                <a:cubicBezTo>
                  <a:pt x="225" y="36"/>
                  <a:pt x="225" y="36"/>
                  <a:pt x="225" y="36"/>
                </a:cubicBezTo>
                <a:lnTo>
                  <a:pt x="225" y="38"/>
                </a:lnTo>
                <a:close/>
                <a:moveTo>
                  <a:pt x="221" y="17"/>
                </a:moveTo>
                <a:cubicBezTo>
                  <a:pt x="212" y="17"/>
                  <a:pt x="212" y="17"/>
                  <a:pt x="212" y="17"/>
                </a:cubicBezTo>
                <a:cubicBezTo>
                  <a:pt x="212" y="20"/>
                  <a:pt x="212" y="20"/>
                  <a:pt x="212" y="20"/>
                </a:cubicBezTo>
                <a:cubicBezTo>
                  <a:pt x="221" y="20"/>
                  <a:pt x="221" y="20"/>
                  <a:pt x="221" y="20"/>
                </a:cubicBezTo>
                <a:lnTo>
                  <a:pt x="221" y="17"/>
                </a:lnTo>
                <a:close/>
                <a:moveTo>
                  <a:pt x="201" y="13"/>
                </a:moveTo>
                <a:cubicBezTo>
                  <a:pt x="202" y="14"/>
                  <a:pt x="203" y="15"/>
                  <a:pt x="203" y="17"/>
                </a:cubicBezTo>
                <a:cubicBezTo>
                  <a:pt x="203" y="17"/>
                  <a:pt x="203" y="17"/>
                  <a:pt x="203" y="17"/>
                </a:cubicBezTo>
                <a:cubicBezTo>
                  <a:pt x="193" y="17"/>
                  <a:pt x="193" y="17"/>
                  <a:pt x="193" y="17"/>
                </a:cubicBezTo>
                <a:cubicBezTo>
                  <a:pt x="193" y="17"/>
                  <a:pt x="193" y="17"/>
                  <a:pt x="193" y="17"/>
                </a:cubicBezTo>
                <a:cubicBezTo>
                  <a:pt x="193" y="16"/>
                  <a:pt x="194" y="14"/>
                  <a:pt x="195" y="13"/>
                </a:cubicBezTo>
                <a:cubicBezTo>
                  <a:pt x="195" y="12"/>
                  <a:pt x="197" y="12"/>
                  <a:pt x="198" y="12"/>
                </a:cubicBezTo>
                <a:cubicBezTo>
                  <a:pt x="199" y="12"/>
                  <a:pt x="201" y="12"/>
                  <a:pt x="201" y="13"/>
                </a:cubicBezTo>
                <a:moveTo>
                  <a:pt x="203" y="30"/>
                </a:moveTo>
                <a:cubicBezTo>
                  <a:pt x="204" y="29"/>
                  <a:pt x="205" y="29"/>
                  <a:pt x="206" y="28"/>
                </a:cubicBezTo>
                <a:cubicBezTo>
                  <a:pt x="204" y="25"/>
                  <a:pt x="204" y="25"/>
                  <a:pt x="204" y="25"/>
                </a:cubicBezTo>
                <a:cubicBezTo>
                  <a:pt x="204" y="26"/>
                  <a:pt x="203" y="27"/>
                  <a:pt x="202" y="27"/>
                </a:cubicBezTo>
                <a:cubicBezTo>
                  <a:pt x="201" y="27"/>
                  <a:pt x="200" y="27"/>
                  <a:pt x="198" y="27"/>
                </a:cubicBezTo>
                <a:cubicBezTo>
                  <a:pt x="197" y="27"/>
                  <a:pt x="195" y="27"/>
                  <a:pt x="194" y="25"/>
                </a:cubicBezTo>
                <a:cubicBezTo>
                  <a:pt x="193" y="24"/>
                  <a:pt x="193" y="22"/>
                  <a:pt x="193" y="20"/>
                </a:cubicBezTo>
                <a:cubicBezTo>
                  <a:pt x="193" y="20"/>
                  <a:pt x="193" y="20"/>
                  <a:pt x="193" y="20"/>
                </a:cubicBezTo>
                <a:cubicBezTo>
                  <a:pt x="206" y="20"/>
                  <a:pt x="206" y="20"/>
                  <a:pt x="206" y="20"/>
                </a:cubicBezTo>
                <a:cubicBezTo>
                  <a:pt x="206" y="18"/>
                  <a:pt x="206" y="18"/>
                  <a:pt x="206" y="18"/>
                </a:cubicBezTo>
                <a:cubicBezTo>
                  <a:pt x="206" y="15"/>
                  <a:pt x="206" y="13"/>
                  <a:pt x="204" y="11"/>
                </a:cubicBezTo>
                <a:cubicBezTo>
                  <a:pt x="203" y="9"/>
                  <a:pt x="201" y="9"/>
                  <a:pt x="198" y="9"/>
                </a:cubicBezTo>
                <a:cubicBezTo>
                  <a:pt x="195" y="9"/>
                  <a:pt x="193" y="10"/>
                  <a:pt x="191" y="12"/>
                </a:cubicBezTo>
                <a:cubicBezTo>
                  <a:pt x="190" y="14"/>
                  <a:pt x="189" y="16"/>
                  <a:pt x="189" y="19"/>
                </a:cubicBezTo>
                <a:cubicBezTo>
                  <a:pt x="189" y="20"/>
                  <a:pt x="189" y="20"/>
                  <a:pt x="189" y="20"/>
                </a:cubicBezTo>
                <a:cubicBezTo>
                  <a:pt x="189" y="23"/>
                  <a:pt x="190" y="26"/>
                  <a:pt x="191" y="27"/>
                </a:cubicBezTo>
                <a:cubicBezTo>
                  <a:pt x="193" y="29"/>
                  <a:pt x="195" y="30"/>
                  <a:pt x="198" y="30"/>
                </a:cubicBezTo>
                <a:cubicBezTo>
                  <a:pt x="200" y="30"/>
                  <a:pt x="202" y="30"/>
                  <a:pt x="203" y="30"/>
                </a:cubicBezTo>
                <a:moveTo>
                  <a:pt x="174" y="9"/>
                </a:moveTo>
                <a:cubicBezTo>
                  <a:pt x="166" y="9"/>
                  <a:pt x="166" y="9"/>
                  <a:pt x="166" y="9"/>
                </a:cubicBezTo>
                <a:cubicBezTo>
                  <a:pt x="166" y="11"/>
                  <a:pt x="166" y="11"/>
                  <a:pt x="166" y="11"/>
                </a:cubicBezTo>
                <a:cubicBezTo>
                  <a:pt x="168" y="12"/>
                  <a:pt x="168" y="12"/>
                  <a:pt x="168" y="12"/>
                </a:cubicBezTo>
                <a:cubicBezTo>
                  <a:pt x="175" y="30"/>
                  <a:pt x="175" y="30"/>
                  <a:pt x="175" y="30"/>
                </a:cubicBezTo>
                <a:cubicBezTo>
                  <a:pt x="178" y="30"/>
                  <a:pt x="178" y="30"/>
                  <a:pt x="178" y="30"/>
                </a:cubicBezTo>
                <a:cubicBezTo>
                  <a:pt x="185" y="12"/>
                  <a:pt x="185" y="12"/>
                  <a:pt x="185" y="12"/>
                </a:cubicBezTo>
                <a:cubicBezTo>
                  <a:pt x="186" y="11"/>
                  <a:pt x="186" y="11"/>
                  <a:pt x="186" y="11"/>
                </a:cubicBezTo>
                <a:cubicBezTo>
                  <a:pt x="186" y="9"/>
                  <a:pt x="186" y="9"/>
                  <a:pt x="186" y="9"/>
                </a:cubicBezTo>
                <a:cubicBezTo>
                  <a:pt x="178" y="9"/>
                  <a:pt x="178" y="9"/>
                  <a:pt x="178" y="9"/>
                </a:cubicBezTo>
                <a:cubicBezTo>
                  <a:pt x="178" y="11"/>
                  <a:pt x="178" y="11"/>
                  <a:pt x="178" y="11"/>
                </a:cubicBezTo>
                <a:cubicBezTo>
                  <a:pt x="181" y="12"/>
                  <a:pt x="181" y="12"/>
                  <a:pt x="181" y="12"/>
                </a:cubicBezTo>
                <a:cubicBezTo>
                  <a:pt x="177" y="24"/>
                  <a:pt x="177" y="24"/>
                  <a:pt x="177" y="24"/>
                </a:cubicBezTo>
                <a:cubicBezTo>
                  <a:pt x="176" y="25"/>
                  <a:pt x="176" y="25"/>
                  <a:pt x="176" y="25"/>
                </a:cubicBezTo>
                <a:cubicBezTo>
                  <a:pt x="176" y="25"/>
                  <a:pt x="176" y="25"/>
                  <a:pt x="176" y="25"/>
                </a:cubicBezTo>
                <a:cubicBezTo>
                  <a:pt x="176" y="24"/>
                  <a:pt x="176" y="24"/>
                  <a:pt x="176" y="24"/>
                </a:cubicBezTo>
                <a:cubicBezTo>
                  <a:pt x="171" y="12"/>
                  <a:pt x="171" y="12"/>
                  <a:pt x="171" y="12"/>
                </a:cubicBezTo>
                <a:cubicBezTo>
                  <a:pt x="174" y="11"/>
                  <a:pt x="174" y="11"/>
                  <a:pt x="174" y="11"/>
                </a:cubicBezTo>
                <a:lnTo>
                  <a:pt x="174" y="9"/>
                </a:lnTo>
                <a:close/>
                <a:moveTo>
                  <a:pt x="148" y="19"/>
                </a:moveTo>
                <a:cubicBezTo>
                  <a:pt x="148" y="17"/>
                  <a:pt x="149" y="15"/>
                  <a:pt x="150" y="14"/>
                </a:cubicBezTo>
                <a:cubicBezTo>
                  <a:pt x="151" y="12"/>
                  <a:pt x="152" y="12"/>
                  <a:pt x="154" y="12"/>
                </a:cubicBezTo>
                <a:cubicBezTo>
                  <a:pt x="156" y="12"/>
                  <a:pt x="157" y="12"/>
                  <a:pt x="158" y="14"/>
                </a:cubicBezTo>
                <a:cubicBezTo>
                  <a:pt x="159" y="15"/>
                  <a:pt x="160" y="17"/>
                  <a:pt x="160" y="19"/>
                </a:cubicBezTo>
                <a:cubicBezTo>
                  <a:pt x="160" y="20"/>
                  <a:pt x="160" y="20"/>
                  <a:pt x="160" y="20"/>
                </a:cubicBezTo>
                <a:cubicBezTo>
                  <a:pt x="160" y="22"/>
                  <a:pt x="159" y="24"/>
                  <a:pt x="158" y="25"/>
                </a:cubicBezTo>
                <a:cubicBezTo>
                  <a:pt x="157" y="27"/>
                  <a:pt x="156" y="27"/>
                  <a:pt x="154" y="27"/>
                </a:cubicBezTo>
                <a:cubicBezTo>
                  <a:pt x="152" y="27"/>
                  <a:pt x="151" y="27"/>
                  <a:pt x="150" y="25"/>
                </a:cubicBezTo>
                <a:cubicBezTo>
                  <a:pt x="149" y="24"/>
                  <a:pt x="148" y="22"/>
                  <a:pt x="148" y="20"/>
                </a:cubicBezTo>
                <a:lnTo>
                  <a:pt x="148" y="19"/>
                </a:lnTo>
                <a:close/>
                <a:moveTo>
                  <a:pt x="145" y="20"/>
                </a:moveTo>
                <a:cubicBezTo>
                  <a:pt x="145" y="23"/>
                  <a:pt x="145" y="25"/>
                  <a:pt x="147" y="27"/>
                </a:cubicBezTo>
                <a:cubicBezTo>
                  <a:pt x="149" y="29"/>
                  <a:pt x="151" y="30"/>
                  <a:pt x="154" y="30"/>
                </a:cubicBezTo>
                <a:cubicBezTo>
                  <a:pt x="157" y="30"/>
                  <a:pt x="159" y="29"/>
                  <a:pt x="161" y="27"/>
                </a:cubicBezTo>
                <a:cubicBezTo>
                  <a:pt x="163" y="25"/>
                  <a:pt x="163" y="23"/>
                  <a:pt x="163" y="20"/>
                </a:cubicBezTo>
                <a:cubicBezTo>
                  <a:pt x="163" y="19"/>
                  <a:pt x="163" y="19"/>
                  <a:pt x="163" y="19"/>
                </a:cubicBezTo>
                <a:cubicBezTo>
                  <a:pt x="163" y="16"/>
                  <a:pt x="163" y="14"/>
                  <a:pt x="161" y="12"/>
                </a:cubicBezTo>
                <a:cubicBezTo>
                  <a:pt x="159" y="10"/>
                  <a:pt x="157" y="9"/>
                  <a:pt x="154" y="9"/>
                </a:cubicBezTo>
                <a:cubicBezTo>
                  <a:pt x="151" y="9"/>
                  <a:pt x="149" y="10"/>
                  <a:pt x="147" y="12"/>
                </a:cubicBezTo>
                <a:cubicBezTo>
                  <a:pt x="145" y="14"/>
                  <a:pt x="145" y="16"/>
                  <a:pt x="145" y="19"/>
                </a:cubicBezTo>
                <a:lnTo>
                  <a:pt x="145" y="20"/>
                </a:lnTo>
                <a:close/>
                <a:moveTo>
                  <a:pt x="106" y="30"/>
                </a:moveTo>
                <a:cubicBezTo>
                  <a:pt x="116" y="30"/>
                  <a:pt x="116" y="30"/>
                  <a:pt x="116" y="30"/>
                </a:cubicBezTo>
                <a:cubicBezTo>
                  <a:pt x="116" y="28"/>
                  <a:pt x="116" y="28"/>
                  <a:pt x="116" y="28"/>
                </a:cubicBezTo>
                <a:cubicBezTo>
                  <a:pt x="113" y="27"/>
                  <a:pt x="113" y="27"/>
                  <a:pt x="113" y="27"/>
                </a:cubicBezTo>
                <a:cubicBezTo>
                  <a:pt x="113" y="14"/>
                  <a:pt x="113" y="14"/>
                  <a:pt x="113" y="14"/>
                </a:cubicBezTo>
                <a:cubicBezTo>
                  <a:pt x="114" y="14"/>
                  <a:pt x="114" y="13"/>
                  <a:pt x="115" y="12"/>
                </a:cubicBezTo>
                <a:cubicBezTo>
                  <a:pt x="116" y="12"/>
                  <a:pt x="117" y="12"/>
                  <a:pt x="118" y="12"/>
                </a:cubicBezTo>
                <a:cubicBezTo>
                  <a:pt x="119" y="12"/>
                  <a:pt x="120" y="12"/>
                  <a:pt x="121" y="13"/>
                </a:cubicBezTo>
                <a:cubicBezTo>
                  <a:pt x="122" y="14"/>
                  <a:pt x="122" y="15"/>
                  <a:pt x="122" y="17"/>
                </a:cubicBezTo>
                <a:cubicBezTo>
                  <a:pt x="122" y="27"/>
                  <a:pt x="122" y="27"/>
                  <a:pt x="122" y="27"/>
                </a:cubicBezTo>
                <a:cubicBezTo>
                  <a:pt x="119" y="28"/>
                  <a:pt x="119" y="28"/>
                  <a:pt x="119" y="28"/>
                </a:cubicBezTo>
                <a:cubicBezTo>
                  <a:pt x="119" y="30"/>
                  <a:pt x="119" y="30"/>
                  <a:pt x="119" y="30"/>
                </a:cubicBezTo>
                <a:cubicBezTo>
                  <a:pt x="129" y="30"/>
                  <a:pt x="129" y="30"/>
                  <a:pt x="129" y="30"/>
                </a:cubicBezTo>
                <a:cubicBezTo>
                  <a:pt x="129" y="28"/>
                  <a:pt x="129" y="28"/>
                  <a:pt x="129" y="28"/>
                </a:cubicBezTo>
                <a:cubicBezTo>
                  <a:pt x="126" y="27"/>
                  <a:pt x="126" y="27"/>
                  <a:pt x="126" y="27"/>
                </a:cubicBezTo>
                <a:cubicBezTo>
                  <a:pt x="126" y="17"/>
                  <a:pt x="126" y="17"/>
                  <a:pt x="126" y="17"/>
                </a:cubicBezTo>
                <a:cubicBezTo>
                  <a:pt x="126" y="15"/>
                  <a:pt x="127" y="14"/>
                  <a:pt x="127" y="13"/>
                </a:cubicBezTo>
                <a:cubicBezTo>
                  <a:pt x="128" y="12"/>
                  <a:pt x="129" y="12"/>
                  <a:pt x="131" y="12"/>
                </a:cubicBezTo>
                <a:cubicBezTo>
                  <a:pt x="132" y="12"/>
                  <a:pt x="133" y="12"/>
                  <a:pt x="134" y="13"/>
                </a:cubicBezTo>
                <a:cubicBezTo>
                  <a:pt x="135" y="14"/>
                  <a:pt x="135" y="15"/>
                  <a:pt x="135" y="17"/>
                </a:cubicBezTo>
                <a:cubicBezTo>
                  <a:pt x="135" y="27"/>
                  <a:pt x="135" y="27"/>
                  <a:pt x="135" y="27"/>
                </a:cubicBezTo>
                <a:cubicBezTo>
                  <a:pt x="132" y="28"/>
                  <a:pt x="132" y="28"/>
                  <a:pt x="132" y="28"/>
                </a:cubicBezTo>
                <a:cubicBezTo>
                  <a:pt x="132" y="30"/>
                  <a:pt x="132" y="30"/>
                  <a:pt x="132" y="30"/>
                </a:cubicBezTo>
                <a:cubicBezTo>
                  <a:pt x="142" y="30"/>
                  <a:pt x="142" y="30"/>
                  <a:pt x="142" y="30"/>
                </a:cubicBezTo>
                <a:cubicBezTo>
                  <a:pt x="142" y="28"/>
                  <a:pt x="142" y="28"/>
                  <a:pt x="142" y="28"/>
                </a:cubicBezTo>
                <a:cubicBezTo>
                  <a:pt x="139" y="27"/>
                  <a:pt x="139" y="27"/>
                  <a:pt x="139" y="27"/>
                </a:cubicBezTo>
                <a:cubicBezTo>
                  <a:pt x="139" y="17"/>
                  <a:pt x="139" y="17"/>
                  <a:pt x="139" y="17"/>
                </a:cubicBezTo>
                <a:cubicBezTo>
                  <a:pt x="139" y="14"/>
                  <a:pt x="138" y="12"/>
                  <a:pt x="137" y="11"/>
                </a:cubicBezTo>
                <a:cubicBezTo>
                  <a:pt x="136" y="9"/>
                  <a:pt x="134" y="9"/>
                  <a:pt x="132" y="9"/>
                </a:cubicBezTo>
                <a:cubicBezTo>
                  <a:pt x="130" y="9"/>
                  <a:pt x="129" y="9"/>
                  <a:pt x="128" y="10"/>
                </a:cubicBezTo>
                <a:cubicBezTo>
                  <a:pt x="127" y="10"/>
                  <a:pt x="126" y="11"/>
                  <a:pt x="125" y="12"/>
                </a:cubicBezTo>
                <a:cubicBezTo>
                  <a:pt x="125" y="11"/>
                  <a:pt x="124" y="10"/>
                  <a:pt x="123" y="9"/>
                </a:cubicBezTo>
                <a:cubicBezTo>
                  <a:pt x="122" y="9"/>
                  <a:pt x="121" y="9"/>
                  <a:pt x="119" y="9"/>
                </a:cubicBezTo>
                <a:cubicBezTo>
                  <a:pt x="118" y="9"/>
                  <a:pt x="117" y="9"/>
                  <a:pt x="116" y="9"/>
                </a:cubicBezTo>
                <a:cubicBezTo>
                  <a:pt x="115" y="10"/>
                  <a:pt x="114" y="11"/>
                  <a:pt x="113" y="12"/>
                </a:cubicBezTo>
                <a:cubicBezTo>
                  <a:pt x="113" y="9"/>
                  <a:pt x="113" y="9"/>
                  <a:pt x="113" y="9"/>
                </a:cubicBezTo>
                <a:cubicBezTo>
                  <a:pt x="106" y="9"/>
                  <a:pt x="106" y="9"/>
                  <a:pt x="106" y="9"/>
                </a:cubicBezTo>
                <a:cubicBezTo>
                  <a:pt x="106" y="11"/>
                  <a:pt x="106" y="11"/>
                  <a:pt x="106" y="11"/>
                </a:cubicBezTo>
                <a:cubicBezTo>
                  <a:pt x="109" y="12"/>
                  <a:pt x="109" y="12"/>
                  <a:pt x="109" y="12"/>
                </a:cubicBezTo>
                <a:cubicBezTo>
                  <a:pt x="109" y="27"/>
                  <a:pt x="109" y="27"/>
                  <a:pt x="109" y="27"/>
                </a:cubicBezTo>
                <a:cubicBezTo>
                  <a:pt x="106" y="28"/>
                  <a:pt x="106" y="28"/>
                  <a:pt x="106" y="28"/>
                </a:cubicBezTo>
                <a:lnTo>
                  <a:pt x="106" y="30"/>
                </a:lnTo>
                <a:close/>
                <a:moveTo>
                  <a:pt x="102" y="26"/>
                </a:moveTo>
                <a:cubicBezTo>
                  <a:pt x="98" y="26"/>
                  <a:pt x="98" y="26"/>
                  <a:pt x="98" y="26"/>
                </a:cubicBezTo>
                <a:cubicBezTo>
                  <a:pt x="98" y="30"/>
                  <a:pt x="98" y="30"/>
                  <a:pt x="98" y="30"/>
                </a:cubicBezTo>
                <a:cubicBezTo>
                  <a:pt x="102" y="30"/>
                  <a:pt x="102" y="30"/>
                  <a:pt x="102" y="30"/>
                </a:cubicBezTo>
                <a:lnTo>
                  <a:pt x="102" y="26"/>
                </a:lnTo>
                <a:close/>
                <a:moveTo>
                  <a:pt x="74" y="9"/>
                </a:moveTo>
                <a:cubicBezTo>
                  <a:pt x="66" y="9"/>
                  <a:pt x="66" y="9"/>
                  <a:pt x="66" y="9"/>
                </a:cubicBezTo>
                <a:cubicBezTo>
                  <a:pt x="66" y="11"/>
                  <a:pt x="66" y="11"/>
                  <a:pt x="66" y="11"/>
                </a:cubicBezTo>
                <a:cubicBezTo>
                  <a:pt x="68" y="12"/>
                  <a:pt x="68" y="12"/>
                  <a:pt x="68" y="12"/>
                </a:cubicBezTo>
                <a:cubicBezTo>
                  <a:pt x="73" y="30"/>
                  <a:pt x="73" y="30"/>
                  <a:pt x="73" y="30"/>
                </a:cubicBezTo>
                <a:cubicBezTo>
                  <a:pt x="76" y="30"/>
                  <a:pt x="76" y="30"/>
                  <a:pt x="76" y="30"/>
                </a:cubicBezTo>
                <a:cubicBezTo>
                  <a:pt x="80" y="17"/>
                  <a:pt x="80" y="17"/>
                  <a:pt x="80" y="17"/>
                </a:cubicBezTo>
                <a:cubicBezTo>
                  <a:pt x="81" y="14"/>
                  <a:pt x="81" y="14"/>
                  <a:pt x="81" y="14"/>
                </a:cubicBezTo>
                <a:cubicBezTo>
                  <a:pt x="81" y="14"/>
                  <a:pt x="81" y="14"/>
                  <a:pt x="81" y="14"/>
                </a:cubicBezTo>
                <a:cubicBezTo>
                  <a:pt x="82" y="17"/>
                  <a:pt x="82" y="17"/>
                  <a:pt x="82" y="17"/>
                </a:cubicBezTo>
                <a:cubicBezTo>
                  <a:pt x="86" y="30"/>
                  <a:pt x="86" y="30"/>
                  <a:pt x="86" y="30"/>
                </a:cubicBezTo>
                <a:cubicBezTo>
                  <a:pt x="89" y="30"/>
                  <a:pt x="89" y="30"/>
                  <a:pt x="89" y="30"/>
                </a:cubicBezTo>
                <a:cubicBezTo>
                  <a:pt x="95" y="12"/>
                  <a:pt x="95" y="12"/>
                  <a:pt x="95" y="12"/>
                </a:cubicBezTo>
                <a:cubicBezTo>
                  <a:pt x="97" y="11"/>
                  <a:pt x="97" y="11"/>
                  <a:pt x="97" y="11"/>
                </a:cubicBezTo>
                <a:cubicBezTo>
                  <a:pt x="97" y="9"/>
                  <a:pt x="97" y="9"/>
                  <a:pt x="97" y="9"/>
                </a:cubicBezTo>
                <a:cubicBezTo>
                  <a:pt x="89" y="9"/>
                  <a:pt x="89" y="9"/>
                  <a:pt x="89" y="9"/>
                </a:cubicBezTo>
                <a:cubicBezTo>
                  <a:pt x="89" y="11"/>
                  <a:pt x="89" y="11"/>
                  <a:pt x="89" y="11"/>
                </a:cubicBezTo>
                <a:cubicBezTo>
                  <a:pt x="91" y="12"/>
                  <a:pt x="91" y="12"/>
                  <a:pt x="91" y="12"/>
                </a:cubicBezTo>
                <a:cubicBezTo>
                  <a:pt x="88" y="22"/>
                  <a:pt x="88" y="22"/>
                  <a:pt x="88" y="22"/>
                </a:cubicBezTo>
                <a:cubicBezTo>
                  <a:pt x="88" y="25"/>
                  <a:pt x="88" y="25"/>
                  <a:pt x="88" y="25"/>
                </a:cubicBezTo>
                <a:cubicBezTo>
                  <a:pt x="88" y="25"/>
                  <a:pt x="88" y="25"/>
                  <a:pt x="88" y="25"/>
                </a:cubicBezTo>
                <a:cubicBezTo>
                  <a:pt x="87" y="22"/>
                  <a:pt x="87" y="22"/>
                  <a:pt x="87" y="22"/>
                </a:cubicBezTo>
                <a:cubicBezTo>
                  <a:pt x="83" y="9"/>
                  <a:pt x="83" y="9"/>
                  <a:pt x="83" y="9"/>
                </a:cubicBezTo>
                <a:cubicBezTo>
                  <a:pt x="80" y="9"/>
                  <a:pt x="80" y="9"/>
                  <a:pt x="80" y="9"/>
                </a:cubicBezTo>
                <a:cubicBezTo>
                  <a:pt x="76" y="22"/>
                  <a:pt x="76" y="22"/>
                  <a:pt x="76" y="22"/>
                </a:cubicBezTo>
                <a:cubicBezTo>
                  <a:pt x="75" y="25"/>
                  <a:pt x="75" y="25"/>
                  <a:pt x="75" y="25"/>
                </a:cubicBezTo>
                <a:cubicBezTo>
                  <a:pt x="75" y="25"/>
                  <a:pt x="75" y="25"/>
                  <a:pt x="75" y="25"/>
                </a:cubicBezTo>
                <a:cubicBezTo>
                  <a:pt x="75" y="22"/>
                  <a:pt x="75" y="22"/>
                  <a:pt x="75" y="22"/>
                </a:cubicBezTo>
                <a:cubicBezTo>
                  <a:pt x="72" y="12"/>
                  <a:pt x="72" y="12"/>
                  <a:pt x="72" y="12"/>
                </a:cubicBezTo>
                <a:cubicBezTo>
                  <a:pt x="74" y="11"/>
                  <a:pt x="74" y="11"/>
                  <a:pt x="74" y="11"/>
                </a:cubicBezTo>
                <a:lnTo>
                  <a:pt x="74" y="9"/>
                </a:lnTo>
                <a:close/>
                <a:moveTo>
                  <a:pt x="41" y="9"/>
                </a:moveTo>
                <a:cubicBezTo>
                  <a:pt x="33" y="9"/>
                  <a:pt x="33" y="9"/>
                  <a:pt x="33" y="9"/>
                </a:cubicBezTo>
                <a:cubicBezTo>
                  <a:pt x="33" y="11"/>
                  <a:pt x="33" y="11"/>
                  <a:pt x="33" y="11"/>
                </a:cubicBezTo>
                <a:cubicBezTo>
                  <a:pt x="35" y="12"/>
                  <a:pt x="35" y="12"/>
                  <a:pt x="35" y="12"/>
                </a:cubicBezTo>
                <a:cubicBezTo>
                  <a:pt x="40" y="30"/>
                  <a:pt x="40" y="30"/>
                  <a:pt x="40" y="30"/>
                </a:cubicBezTo>
                <a:cubicBezTo>
                  <a:pt x="43" y="30"/>
                  <a:pt x="43" y="30"/>
                  <a:pt x="43" y="30"/>
                </a:cubicBezTo>
                <a:cubicBezTo>
                  <a:pt x="47" y="17"/>
                  <a:pt x="47" y="17"/>
                  <a:pt x="47" y="17"/>
                </a:cubicBezTo>
                <a:cubicBezTo>
                  <a:pt x="48" y="14"/>
                  <a:pt x="48" y="14"/>
                  <a:pt x="48" y="14"/>
                </a:cubicBezTo>
                <a:cubicBezTo>
                  <a:pt x="48" y="14"/>
                  <a:pt x="48" y="14"/>
                  <a:pt x="48" y="14"/>
                </a:cubicBezTo>
                <a:cubicBezTo>
                  <a:pt x="49" y="17"/>
                  <a:pt x="49" y="17"/>
                  <a:pt x="49" y="17"/>
                </a:cubicBezTo>
                <a:cubicBezTo>
                  <a:pt x="53" y="30"/>
                  <a:pt x="53" y="30"/>
                  <a:pt x="53" y="30"/>
                </a:cubicBezTo>
                <a:cubicBezTo>
                  <a:pt x="56" y="30"/>
                  <a:pt x="56" y="30"/>
                  <a:pt x="56" y="30"/>
                </a:cubicBezTo>
                <a:cubicBezTo>
                  <a:pt x="62" y="12"/>
                  <a:pt x="62" y="12"/>
                  <a:pt x="62" y="12"/>
                </a:cubicBezTo>
                <a:cubicBezTo>
                  <a:pt x="64" y="11"/>
                  <a:pt x="64" y="11"/>
                  <a:pt x="64" y="11"/>
                </a:cubicBezTo>
                <a:cubicBezTo>
                  <a:pt x="64" y="9"/>
                  <a:pt x="64" y="9"/>
                  <a:pt x="64" y="9"/>
                </a:cubicBezTo>
                <a:cubicBezTo>
                  <a:pt x="56" y="9"/>
                  <a:pt x="56" y="9"/>
                  <a:pt x="56" y="9"/>
                </a:cubicBezTo>
                <a:cubicBezTo>
                  <a:pt x="56" y="11"/>
                  <a:pt x="56" y="11"/>
                  <a:pt x="56" y="11"/>
                </a:cubicBezTo>
                <a:cubicBezTo>
                  <a:pt x="58" y="12"/>
                  <a:pt x="58" y="12"/>
                  <a:pt x="58" y="12"/>
                </a:cubicBezTo>
                <a:cubicBezTo>
                  <a:pt x="55" y="22"/>
                  <a:pt x="55" y="22"/>
                  <a:pt x="55" y="22"/>
                </a:cubicBezTo>
                <a:cubicBezTo>
                  <a:pt x="55" y="25"/>
                  <a:pt x="55" y="25"/>
                  <a:pt x="55" y="25"/>
                </a:cubicBezTo>
                <a:cubicBezTo>
                  <a:pt x="55" y="25"/>
                  <a:pt x="55" y="25"/>
                  <a:pt x="55" y="25"/>
                </a:cubicBezTo>
                <a:cubicBezTo>
                  <a:pt x="54" y="22"/>
                  <a:pt x="54" y="22"/>
                  <a:pt x="54" y="22"/>
                </a:cubicBezTo>
                <a:cubicBezTo>
                  <a:pt x="50" y="9"/>
                  <a:pt x="50" y="9"/>
                  <a:pt x="50" y="9"/>
                </a:cubicBezTo>
                <a:cubicBezTo>
                  <a:pt x="47" y="9"/>
                  <a:pt x="47" y="9"/>
                  <a:pt x="47" y="9"/>
                </a:cubicBezTo>
                <a:cubicBezTo>
                  <a:pt x="43" y="22"/>
                  <a:pt x="43" y="22"/>
                  <a:pt x="43" y="22"/>
                </a:cubicBezTo>
                <a:cubicBezTo>
                  <a:pt x="42" y="25"/>
                  <a:pt x="42" y="25"/>
                  <a:pt x="42" y="25"/>
                </a:cubicBezTo>
                <a:cubicBezTo>
                  <a:pt x="42" y="25"/>
                  <a:pt x="42" y="25"/>
                  <a:pt x="42" y="25"/>
                </a:cubicBezTo>
                <a:cubicBezTo>
                  <a:pt x="41" y="22"/>
                  <a:pt x="41" y="22"/>
                  <a:pt x="41" y="22"/>
                </a:cubicBezTo>
                <a:cubicBezTo>
                  <a:pt x="39" y="12"/>
                  <a:pt x="39" y="12"/>
                  <a:pt x="39" y="12"/>
                </a:cubicBezTo>
                <a:cubicBezTo>
                  <a:pt x="41" y="11"/>
                  <a:pt x="41" y="11"/>
                  <a:pt x="41" y="11"/>
                </a:cubicBezTo>
                <a:lnTo>
                  <a:pt x="41" y="9"/>
                </a:lnTo>
                <a:close/>
                <a:moveTo>
                  <a:pt x="8" y="9"/>
                </a:moveTo>
                <a:cubicBezTo>
                  <a:pt x="0" y="9"/>
                  <a:pt x="0" y="9"/>
                  <a:pt x="0" y="9"/>
                </a:cubicBezTo>
                <a:cubicBezTo>
                  <a:pt x="0" y="11"/>
                  <a:pt x="0" y="11"/>
                  <a:pt x="0" y="11"/>
                </a:cubicBezTo>
                <a:cubicBezTo>
                  <a:pt x="2" y="12"/>
                  <a:pt x="2" y="12"/>
                  <a:pt x="2" y="12"/>
                </a:cubicBezTo>
                <a:cubicBezTo>
                  <a:pt x="7" y="30"/>
                  <a:pt x="7" y="30"/>
                  <a:pt x="7" y="30"/>
                </a:cubicBezTo>
                <a:cubicBezTo>
                  <a:pt x="10" y="30"/>
                  <a:pt x="10" y="30"/>
                  <a:pt x="10" y="30"/>
                </a:cubicBezTo>
                <a:cubicBezTo>
                  <a:pt x="14" y="17"/>
                  <a:pt x="14" y="17"/>
                  <a:pt x="14" y="17"/>
                </a:cubicBezTo>
                <a:cubicBezTo>
                  <a:pt x="15" y="14"/>
                  <a:pt x="15" y="14"/>
                  <a:pt x="15" y="14"/>
                </a:cubicBezTo>
                <a:cubicBezTo>
                  <a:pt x="15" y="14"/>
                  <a:pt x="15" y="14"/>
                  <a:pt x="15" y="14"/>
                </a:cubicBezTo>
                <a:cubicBezTo>
                  <a:pt x="16" y="17"/>
                  <a:pt x="16" y="17"/>
                  <a:pt x="16" y="17"/>
                </a:cubicBezTo>
                <a:cubicBezTo>
                  <a:pt x="20" y="30"/>
                  <a:pt x="20" y="30"/>
                  <a:pt x="20" y="30"/>
                </a:cubicBezTo>
                <a:cubicBezTo>
                  <a:pt x="23" y="30"/>
                  <a:pt x="23" y="30"/>
                  <a:pt x="23" y="30"/>
                </a:cubicBezTo>
                <a:cubicBezTo>
                  <a:pt x="29" y="12"/>
                  <a:pt x="29" y="12"/>
                  <a:pt x="29" y="12"/>
                </a:cubicBezTo>
                <a:cubicBezTo>
                  <a:pt x="31" y="11"/>
                  <a:pt x="31" y="11"/>
                  <a:pt x="31" y="11"/>
                </a:cubicBezTo>
                <a:cubicBezTo>
                  <a:pt x="31" y="9"/>
                  <a:pt x="31" y="9"/>
                  <a:pt x="31" y="9"/>
                </a:cubicBezTo>
                <a:cubicBezTo>
                  <a:pt x="22" y="9"/>
                  <a:pt x="22" y="9"/>
                  <a:pt x="22" y="9"/>
                </a:cubicBezTo>
                <a:cubicBezTo>
                  <a:pt x="22" y="11"/>
                  <a:pt x="22" y="11"/>
                  <a:pt x="22" y="11"/>
                </a:cubicBezTo>
                <a:cubicBezTo>
                  <a:pt x="25" y="12"/>
                  <a:pt x="25" y="12"/>
                  <a:pt x="25" y="12"/>
                </a:cubicBezTo>
                <a:cubicBezTo>
                  <a:pt x="22" y="22"/>
                  <a:pt x="22" y="22"/>
                  <a:pt x="22" y="22"/>
                </a:cubicBezTo>
                <a:cubicBezTo>
                  <a:pt x="22" y="25"/>
                  <a:pt x="22" y="25"/>
                  <a:pt x="22" y="25"/>
                </a:cubicBezTo>
                <a:cubicBezTo>
                  <a:pt x="22" y="25"/>
                  <a:pt x="22" y="25"/>
                  <a:pt x="22" y="25"/>
                </a:cubicBezTo>
                <a:cubicBezTo>
                  <a:pt x="21" y="22"/>
                  <a:pt x="21" y="22"/>
                  <a:pt x="21" y="22"/>
                </a:cubicBezTo>
                <a:cubicBezTo>
                  <a:pt x="17" y="9"/>
                  <a:pt x="17" y="9"/>
                  <a:pt x="17" y="9"/>
                </a:cubicBezTo>
                <a:cubicBezTo>
                  <a:pt x="14" y="9"/>
                  <a:pt x="14" y="9"/>
                  <a:pt x="14" y="9"/>
                </a:cubicBezTo>
                <a:cubicBezTo>
                  <a:pt x="9" y="22"/>
                  <a:pt x="9" y="22"/>
                  <a:pt x="9" y="22"/>
                </a:cubicBezTo>
                <a:cubicBezTo>
                  <a:pt x="9" y="25"/>
                  <a:pt x="9" y="25"/>
                  <a:pt x="9" y="25"/>
                </a:cubicBezTo>
                <a:cubicBezTo>
                  <a:pt x="9" y="25"/>
                  <a:pt x="9" y="25"/>
                  <a:pt x="9" y="25"/>
                </a:cubicBezTo>
                <a:cubicBezTo>
                  <a:pt x="8" y="22"/>
                  <a:pt x="8" y="22"/>
                  <a:pt x="8" y="22"/>
                </a:cubicBezTo>
                <a:cubicBezTo>
                  <a:pt x="6" y="12"/>
                  <a:pt x="6" y="12"/>
                  <a:pt x="6" y="12"/>
                </a:cubicBezTo>
                <a:cubicBezTo>
                  <a:pt x="8" y="11"/>
                  <a:pt x="8" y="11"/>
                  <a:pt x="8" y="11"/>
                </a:cubicBezTo>
                <a:lnTo>
                  <a:pt x="8" y="9"/>
                </a:lnTo>
                <a:close/>
              </a:path>
            </a:pathLst>
          </a:custGeom>
          <a:solidFill>
            <a:srgbClr val="F294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7877" y="708586"/>
            <a:ext cx="7451610" cy="169837"/>
          </a:xfrm>
          <a:prstGeom prst="rect">
            <a:avLst/>
          </a:prstGeom>
        </p:spPr>
      </p:pic>
      <p:grpSp>
        <p:nvGrpSpPr>
          <p:cNvPr id="17" name="Gruppieren 16"/>
          <p:cNvGrpSpPr/>
          <p:nvPr userDrawn="1"/>
        </p:nvGrpSpPr>
        <p:grpSpPr>
          <a:xfrm>
            <a:off x="-1174434" y="3707999"/>
            <a:ext cx="2223127" cy="2979959"/>
            <a:chOff x="-1959104" y="1323973"/>
            <a:chExt cx="3764385" cy="5045918"/>
          </a:xfrm>
        </p:grpSpPr>
        <p:sp>
          <p:nvSpPr>
            <p:cNvPr id="18"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9"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0"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1"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2"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3"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pic>
        <p:nvPicPr>
          <p:cNvPr id="24" name="Picture 2" descr="N:\Horizon_Projekte\MOVE_VB_UT_5040_Karl_UL\Proposal\4_Logo\Move-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14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789926"/>
            <a:ext cx="7694550" cy="1325563"/>
          </a:xfrm>
        </p:spPr>
        <p:txBody>
          <a:bodyPr/>
          <a:lstStyle>
            <a:lvl1pPr>
              <a:defRPr>
                <a:solidFill>
                  <a:srgbClr val="162559"/>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2250425"/>
            <a:ext cx="7694550" cy="4013575"/>
          </a:xfrm>
        </p:spPr>
        <p:txBody>
          <a:bodyPr vert="eaVert"/>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77114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76799"/>
            <a:ext cx="1664325" cy="5500163"/>
          </a:xfrm>
        </p:spPr>
        <p:txBody>
          <a:bodyPr vert="eaVert"/>
          <a:lstStyle>
            <a:lvl1pPr>
              <a:defRPr>
                <a:solidFill>
                  <a:srgbClr val="162559"/>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676799"/>
            <a:ext cx="5800725" cy="5500163"/>
          </a:xfrm>
        </p:spPr>
        <p:txBody>
          <a:bodyPr vert="eaVert"/>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91240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58250" y="614034"/>
            <a:ext cx="7593750" cy="1076655"/>
          </a:xfrm>
        </p:spPr>
        <p:txBody>
          <a:bodyPr/>
          <a:lstStyle>
            <a:lvl1pPr>
              <a:defRPr>
                <a:solidFill>
                  <a:srgbClr val="162559"/>
                </a:solidFill>
              </a:defRPr>
            </a:lvl1pPr>
          </a:lstStyle>
          <a:p>
            <a:r>
              <a:rPr lang="de-DE" dirty="0" smtClean="0"/>
              <a:t>Titelmasterformat durch Klicken bearbeiten</a:t>
            </a:r>
            <a:endParaRPr lang="en-US" dirty="0"/>
          </a:p>
        </p:txBody>
      </p:sp>
      <p:sp>
        <p:nvSpPr>
          <p:cNvPr id="3" name="Content Placeholder 2"/>
          <p:cNvSpPr>
            <a:spLocks noGrp="1"/>
          </p:cNvSpPr>
          <p:nvPr>
            <p:ph idx="1"/>
          </p:nvPr>
        </p:nvSpPr>
        <p:spPr>
          <a:xfrm>
            <a:off x="758250" y="1825625"/>
            <a:ext cx="75937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34190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09362" y="1145157"/>
            <a:ext cx="7701225" cy="3296946"/>
          </a:xfrm>
        </p:spPr>
        <p:txBody>
          <a:bodyPr anchor="b"/>
          <a:lstStyle>
            <a:lvl1pPr>
              <a:defRPr sz="6000">
                <a:solidFill>
                  <a:srgbClr val="162559"/>
                </a:solidFill>
              </a:defRPr>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809362" y="4564684"/>
            <a:ext cx="7701225" cy="1524967"/>
          </a:xfrm>
        </p:spPr>
        <p:txBody>
          <a:bodyPr/>
          <a:lstStyle>
            <a:lvl1pPr marL="0" indent="0">
              <a:buNone/>
              <a:defRPr sz="2400">
                <a:solidFill>
                  <a:srgbClr val="16255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smtClean="0"/>
              <a:t>Textmasterformat bearbeiten</a:t>
            </a:r>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172714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28650" y="655200"/>
            <a:ext cx="7550550" cy="1035489"/>
          </a:xfrm>
        </p:spPr>
        <p:txBody>
          <a:bodyPr/>
          <a:lstStyle>
            <a:lvl1pPr>
              <a:defRPr>
                <a:solidFill>
                  <a:srgbClr val="162559"/>
                </a:solidFill>
              </a:defRPr>
            </a:lvl1pPr>
          </a:lstStyle>
          <a:p>
            <a:r>
              <a:rPr lang="de-DE" dirty="0" smtClean="0"/>
              <a:t>Titelmasterformat durch Klicken bearbeiten</a:t>
            </a:r>
            <a:endParaRPr lang="en-US" dirty="0"/>
          </a:p>
        </p:txBody>
      </p:sp>
      <p:sp>
        <p:nvSpPr>
          <p:cNvPr id="3" name="Content Placeholder 2"/>
          <p:cNvSpPr>
            <a:spLocks noGrp="1"/>
          </p:cNvSpPr>
          <p:nvPr>
            <p:ph sz="half" idx="1"/>
          </p:nvPr>
        </p:nvSpPr>
        <p:spPr>
          <a:xfrm>
            <a:off x="628650" y="1825625"/>
            <a:ext cx="36724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Content Placeholder 3"/>
          <p:cNvSpPr>
            <a:spLocks noGrp="1"/>
          </p:cNvSpPr>
          <p:nvPr>
            <p:ph sz="half" idx="2"/>
          </p:nvPr>
        </p:nvSpPr>
        <p:spPr>
          <a:xfrm>
            <a:off x="4506750" y="1825625"/>
            <a:ext cx="36724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30586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17968" y="789995"/>
            <a:ext cx="7533233" cy="1122086"/>
          </a:xfrm>
        </p:spPr>
        <p:txBody>
          <a:bodyPr/>
          <a:lstStyle>
            <a:lvl1pPr>
              <a:defRPr>
                <a:solidFill>
                  <a:srgbClr val="162559"/>
                </a:solidFill>
              </a:defRPr>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717968" y="1993407"/>
            <a:ext cx="3673583" cy="823912"/>
          </a:xfrm>
        </p:spPr>
        <p:txBody>
          <a:bodyPr anchor="b"/>
          <a:lstStyle>
            <a:lvl1pPr marL="0" indent="0">
              <a:buNone/>
              <a:defRPr sz="2400" b="1">
                <a:solidFill>
                  <a:srgbClr val="F1940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717968" y="2851199"/>
            <a:ext cx="3673583" cy="3338464"/>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5" name="Text Placeholder 4"/>
          <p:cNvSpPr>
            <a:spLocks noGrp="1"/>
          </p:cNvSpPr>
          <p:nvPr>
            <p:ph type="body" sz="quarter" idx="3"/>
          </p:nvPr>
        </p:nvSpPr>
        <p:spPr>
          <a:xfrm>
            <a:off x="4470577" y="1993407"/>
            <a:ext cx="3780624" cy="823912"/>
          </a:xfrm>
        </p:spPr>
        <p:txBody>
          <a:bodyPr anchor="b"/>
          <a:lstStyle>
            <a:lvl1pPr marL="0" indent="0">
              <a:buNone/>
              <a:defRPr sz="2400" b="1">
                <a:solidFill>
                  <a:srgbClr val="F1940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 bearbeiten</a:t>
            </a:r>
          </a:p>
        </p:txBody>
      </p:sp>
      <p:sp>
        <p:nvSpPr>
          <p:cNvPr id="6" name="Content Placeholder 5"/>
          <p:cNvSpPr>
            <a:spLocks noGrp="1"/>
          </p:cNvSpPr>
          <p:nvPr>
            <p:ph sz="quarter" idx="4"/>
          </p:nvPr>
        </p:nvSpPr>
        <p:spPr>
          <a:xfrm>
            <a:off x="4470577" y="2851199"/>
            <a:ext cx="3780624" cy="3338463"/>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7" name="Date Placeholder 6"/>
          <p:cNvSpPr>
            <a:spLocks noGrp="1"/>
          </p:cNvSpPr>
          <p:nvPr>
            <p:ph type="dt" sz="half" idx="10"/>
          </p:nvPr>
        </p:nvSpPr>
        <p:spPr/>
        <p:txBody>
          <a:bodyPr/>
          <a:lstStyle/>
          <a:p>
            <a:fld id="{0469C867-AA10-42FE-9900-474239875666}" type="datetimeFigureOut">
              <a:rPr lang="de-DE" smtClean="0"/>
              <a:t>17/04/18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A372C8-FA9B-496A-8105-5356EB5E347F}" type="slidenum">
              <a:rPr lang="de-DE" smtClean="0"/>
              <a:t>‹#›</a:t>
            </a:fld>
            <a:endParaRPr lang="de-DE"/>
          </a:p>
        </p:txBody>
      </p:sp>
      <p:pic>
        <p:nvPicPr>
          <p:cNvPr id="10"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uppieren 10"/>
          <p:cNvGrpSpPr/>
          <p:nvPr userDrawn="1"/>
        </p:nvGrpSpPr>
        <p:grpSpPr>
          <a:xfrm>
            <a:off x="-1174434" y="3707999"/>
            <a:ext cx="2223127" cy="2979959"/>
            <a:chOff x="-1959104" y="1323973"/>
            <a:chExt cx="3764385" cy="5045918"/>
          </a:xfrm>
        </p:grpSpPr>
        <p:sp>
          <p:nvSpPr>
            <p:cNvPr id="12"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3"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6"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7"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61807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28650" y="598585"/>
            <a:ext cx="7886700" cy="1325563"/>
          </a:xfrm>
        </p:spPr>
        <p:txBody>
          <a:bodyPr/>
          <a:lstStyle>
            <a:lvl1pPr>
              <a:defRPr>
                <a:solidFill>
                  <a:srgbClr val="162559"/>
                </a:solidFill>
              </a:defRPr>
            </a:lvl1pPr>
          </a:lstStyle>
          <a:p>
            <a:r>
              <a:rPr lang="de-DE" dirty="0" smtClean="0"/>
              <a:t>Titelmasterformat durch Klicken bearbeiten</a:t>
            </a:r>
            <a:endParaRPr lang="en-US" dirty="0"/>
          </a:p>
        </p:txBody>
      </p:sp>
      <p:sp>
        <p:nvSpPr>
          <p:cNvPr id="3" name="Date Placeholder 2"/>
          <p:cNvSpPr>
            <a:spLocks noGrp="1"/>
          </p:cNvSpPr>
          <p:nvPr>
            <p:ph type="dt" sz="half" idx="10"/>
          </p:nvPr>
        </p:nvSpPr>
        <p:spPr/>
        <p:txBody>
          <a:bodyPr/>
          <a:lstStyle/>
          <a:p>
            <a:fld id="{0469C867-AA10-42FE-9900-474239875666}" type="datetimeFigureOut">
              <a:rPr lang="de-DE" smtClean="0"/>
              <a:t>17/04/18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A372C8-FA9B-496A-8105-5356EB5E347F}" type="slidenum">
              <a:rPr lang="de-DE" smtClean="0"/>
              <a:t>‹#›</a:t>
            </a:fld>
            <a:endParaRPr lang="de-DE"/>
          </a:p>
        </p:txBody>
      </p:sp>
      <p:pic>
        <p:nvPicPr>
          <p:cNvPr id="6"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userDrawn="1"/>
        </p:nvGrpSpPr>
        <p:grpSpPr>
          <a:xfrm>
            <a:off x="-1174434" y="3707999"/>
            <a:ext cx="2223127" cy="2979959"/>
            <a:chOff x="-1959104" y="1323973"/>
            <a:chExt cx="3764385" cy="5045918"/>
          </a:xfrm>
        </p:grpSpPr>
        <p:sp>
          <p:nvSpPr>
            <p:cNvPr id="8"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9"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0"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8373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9C867-AA10-42FE-9900-474239875666}" type="datetimeFigureOut">
              <a:rPr lang="de-DE" smtClean="0"/>
              <a:t>17/04/18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A372C8-FA9B-496A-8105-5356EB5E347F}" type="slidenum">
              <a:rPr lang="de-DE" smtClean="0"/>
              <a:t>‹#›</a:t>
            </a:fld>
            <a:endParaRPr lang="de-DE"/>
          </a:p>
        </p:txBody>
      </p:sp>
      <p:pic>
        <p:nvPicPr>
          <p:cNvPr id="5"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pieren 5"/>
          <p:cNvGrpSpPr/>
          <p:nvPr userDrawn="1"/>
        </p:nvGrpSpPr>
        <p:grpSpPr>
          <a:xfrm>
            <a:off x="-1174434" y="3707999"/>
            <a:ext cx="2223127" cy="2979959"/>
            <a:chOff x="-1959104" y="1323973"/>
            <a:chExt cx="3764385" cy="5045918"/>
          </a:xfrm>
        </p:grpSpPr>
        <p:sp>
          <p:nvSpPr>
            <p:cNvPr id="7"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8"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9"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0"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45851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162559"/>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solidFill>
                  <a:srgbClr val="162559"/>
                </a:solidFill>
              </a:defRPr>
            </a:lvl1pPr>
            <a:lvl2pPr>
              <a:buClr>
                <a:srgbClr val="F1940C"/>
              </a:buClr>
              <a:defRPr sz="2800">
                <a:solidFill>
                  <a:srgbClr val="162559"/>
                </a:solidFill>
              </a:defRPr>
            </a:lvl2pPr>
            <a:lvl3pPr>
              <a:defRPr sz="2400">
                <a:solidFill>
                  <a:srgbClr val="162559"/>
                </a:solidFill>
              </a:defRPr>
            </a:lvl3pPr>
            <a:lvl4pPr>
              <a:buClr>
                <a:srgbClr val="F1940C"/>
              </a:buClr>
              <a:defRPr sz="2000">
                <a:solidFill>
                  <a:srgbClr val="162559"/>
                </a:solidFill>
              </a:defRPr>
            </a:lvl4pPr>
            <a:lvl5pPr>
              <a:defRPr sz="2000">
                <a:solidFill>
                  <a:srgbClr val="162559"/>
                </a:solidFill>
              </a:defRPr>
            </a:lvl5pPr>
            <a:lvl6pPr>
              <a:defRPr sz="2000"/>
            </a:lvl6pPr>
            <a:lvl7pPr>
              <a:defRPr sz="2000"/>
            </a:lvl7pPr>
            <a:lvl8pPr>
              <a:defRPr sz="2000"/>
            </a:lvl8pPr>
            <a:lvl9pPr>
              <a:defRPr sz="20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16255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21483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35600"/>
            <a:ext cx="2949178" cy="1600200"/>
          </a:xfrm>
        </p:spPr>
        <p:txBody>
          <a:bodyPr anchor="b"/>
          <a:lstStyle>
            <a:lvl1pPr>
              <a:defRPr sz="3200">
                <a:solidFill>
                  <a:srgbClr val="162559"/>
                </a:solidFill>
              </a:defRPr>
            </a:lvl1pPr>
          </a:lstStyle>
          <a:p>
            <a:r>
              <a:rPr lang="de-DE" dirty="0" smtClean="0"/>
              <a:t>Titelmasterformat durch Klicken bearbeiten</a:t>
            </a:r>
            <a:endParaRPr lang="en-US" dirty="0"/>
          </a:p>
        </p:txBody>
      </p:sp>
      <p:sp>
        <p:nvSpPr>
          <p:cNvPr id="3" name="Picture Placeholder 2"/>
          <p:cNvSpPr>
            <a:spLocks noGrp="1" noChangeAspect="1"/>
          </p:cNvSpPr>
          <p:nvPr>
            <p:ph type="pic" idx="1"/>
          </p:nvPr>
        </p:nvSpPr>
        <p:spPr>
          <a:xfrm>
            <a:off x="3887391" y="965826"/>
            <a:ext cx="4629150" cy="4873625"/>
          </a:xfrm>
        </p:spPr>
        <p:txBody>
          <a:bodyPr anchor="t"/>
          <a:lstStyle>
            <a:lvl1pPr marL="0" indent="0">
              <a:buNone/>
              <a:defRPr sz="3200">
                <a:solidFill>
                  <a:srgbClr val="1625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2035800"/>
            <a:ext cx="2949178" cy="3811588"/>
          </a:xfrm>
        </p:spPr>
        <p:txBody>
          <a:bodyPr/>
          <a:lstStyle>
            <a:lvl1pPr marL="0" indent="0">
              <a:buNone/>
              <a:defRPr sz="1600">
                <a:solidFill>
                  <a:srgbClr val="16255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732280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9C867-AA10-42FE-9900-474239875666}" type="datetimeFigureOut">
              <a:rPr lang="de-DE" smtClean="0"/>
              <a:t>17/04/18</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372C8-FA9B-496A-8105-5356EB5E347F}" type="slidenum">
              <a:rPr lang="de-DE" smtClean="0"/>
              <a:t>‹#›</a:t>
            </a:fld>
            <a:endParaRPr lang="de-DE"/>
          </a:p>
        </p:txBody>
      </p:sp>
    </p:spTree>
    <p:extLst>
      <p:ext uri="{BB962C8B-B14F-4D97-AF65-F5344CB8AC3E}">
        <p14:creationId xmlns:p14="http://schemas.microsoft.com/office/powerpoint/2010/main" val="1010144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09363" y="1302975"/>
            <a:ext cx="7831718" cy="2102378"/>
          </a:xfrm>
        </p:spPr>
        <p:txBody>
          <a:bodyPr>
            <a:normAutofit/>
          </a:bodyPr>
          <a:lstStyle/>
          <a:p>
            <a:pPr algn="just"/>
            <a:r>
              <a:rPr lang="en-US" sz="2800" dirty="0"/>
              <a:t>Is Luxembourg an attractive destination for European young workers for boosting their careers? The </a:t>
            </a:r>
            <a:r>
              <a:rPr lang="en-US" sz="2800" dirty="0" err="1" smtClean="0"/>
              <a:t>activ-ation</a:t>
            </a:r>
            <a:r>
              <a:rPr lang="en-US" sz="2800" dirty="0" smtClean="0"/>
              <a:t> </a:t>
            </a:r>
            <a:r>
              <a:rPr lang="en-US" sz="2800" dirty="0"/>
              <a:t>of young workers’ skills in entering job markets abroad. </a:t>
            </a:r>
            <a:endParaRPr lang="de-DE" sz="2800" dirty="0"/>
          </a:p>
        </p:txBody>
      </p:sp>
      <p:sp>
        <p:nvSpPr>
          <p:cNvPr id="3" name="Untertitel 2"/>
          <p:cNvSpPr>
            <a:spLocks noGrp="1"/>
          </p:cNvSpPr>
          <p:nvPr>
            <p:ph type="subTitle" idx="1"/>
          </p:nvPr>
        </p:nvSpPr>
        <p:spPr>
          <a:xfrm>
            <a:off x="875263" y="3430107"/>
            <a:ext cx="7831717" cy="566665"/>
          </a:xfrm>
        </p:spPr>
        <p:txBody>
          <a:bodyPr/>
          <a:lstStyle/>
          <a:p>
            <a:pPr algn="r"/>
            <a:r>
              <a:rPr lang="de-DE" dirty="0" smtClean="0"/>
              <a:t>28 June, 2017 </a:t>
            </a:r>
            <a:endParaRPr lang="de-DE" dirty="0"/>
          </a:p>
        </p:txBody>
      </p:sp>
      <p:sp>
        <p:nvSpPr>
          <p:cNvPr id="4" name="Untertitel 2"/>
          <p:cNvSpPr txBox="1">
            <a:spLocks/>
          </p:cNvSpPr>
          <p:nvPr/>
        </p:nvSpPr>
        <p:spPr>
          <a:xfrm>
            <a:off x="875264" y="4007282"/>
            <a:ext cx="7831717" cy="1634176"/>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de-DE" dirty="0" err="1" smtClean="0">
                <a:solidFill>
                  <a:srgbClr val="162559"/>
                </a:solidFill>
              </a:rPr>
              <a:t>Imiscoe</a:t>
            </a:r>
            <a:r>
              <a:rPr lang="de-DE" dirty="0" smtClean="0">
                <a:solidFill>
                  <a:srgbClr val="162559"/>
                </a:solidFill>
              </a:rPr>
              <a:t> </a:t>
            </a:r>
            <a:r>
              <a:rPr lang="de-DE" dirty="0" err="1" smtClean="0">
                <a:solidFill>
                  <a:srgbClr val="162559"/>
                </a:solidFill>
              </a:rPr>
              <a:t>conference</a:t>
            </a:r>
            <a:endParaRPr lang="de-DE" dirty="0" smtClean="0">
              <a:solidFill>
                <a:srgbClr val="162559"/>
              </a:solidFill>
            </a:endParaRPr>
          </a:p>
          <a:p>
            <a:pPr algn="r"/>
            <a:r>
              <a:rPr lang="de-DE" dirty="0" smtClean="0">
                <a:solidFill>
                  <a:srgbClr val="162559"/>
                </a:solidFill>
              </a:rPr>
              <a:t>Rotterdam 28-30 June, 2017 </a:t>
            </a:r>
          </a:p>
          <a:p>
            <a:pPr algn="r"/>
            <a:endParaRPr lang="de-DE" dirty="0">
              <a:solidFill>
                <a:srgbClr val="162559"/>
              </a:solidFill>
            </a:endParaRPr>
          </a:p>
          <a:p>
            <a:pPr algn="r"/>
            <a:r>
              <a:rPr lang="de-DE" dirty="0" smtClean="0">
                <a:solidFill>
                  <a:srgbClr val="162559"/>
                </a:solidFill>
              </a:rPr>
              <a:t>Volha Vysotskaya, University </a:t>
            </a:r>
            <a:r>
              <a:rPr lang="de-DE" dirty="0" err="1" smtClean="0">
                <a:solidFill>
                  <a:srgbClr val="162559"/>
                </a:solidFill>
              </a:rPr>
              <a:t>of</a:t>
            </a:r>
            <a:r>
              <a:rPr lang="de-DE" dirty="0" smtClean="0">
                <a:solidFill>
                  <a:srgbClr val="162559"/>
                </a:solidFill>
              </a:rPr>
              <a:t> Luxembourg</a:t>
            </a:r>
            <a:endParaRPr lang="de-DE" dirty="0">
              <a:solidFill>
                <a:srgbClr val="162559"/>
              </a:solidFill>
            </a:endParaRPr>
          </a:p>
        </p:txBody>
      </p:sp>
      <p:sp>
        <p:nvSpPr>
          <p:cNvPr id="5" name="Textfeld 4"/>
          <p:cNvSpPr txBox="1"/>
          <p:nvPr/>
        </p:nvSpPr>
        <p:spPr>
          <a:xfrm>
            <a:off x="875264" y="6153072"/>
            <a:ext cx="7831717" cy="369332"/>
          </a:xfrm>
          <a:prstGeom prst="rect">
            <a:avLst/>
          </a:prstGeom>
          <a:noFill/>
        </p:spPr>
        <p:txBody>
          <a:bodyPr wrap="square" rtlCol="0">
            <a:spAutoFit/>
          </a:bodyPr>
          <a:lstStyle/>
          <a:p>
            <a:endParaRPr lang="de-DE" dirty="0"/>
          </a:p>
        </p:txBody>
      </p:sp>
      <p:pic>
        <p:nvPicPr>
          <p:cNvPr id="6" name="Grafik 5" descr="EU Fla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050" y="6132891"/>
            <a:ext cx="773072" cy="493365"/>
          </a:xfrm>
          <a:prstGeom prst="rect">
            <a:avLst/>
          </a:prstGeom>
          <a:noFill/>
          <a:ln>
            <a:noFill/>
          </a:ln>
        </p:spPr>
      </p:pic>
      <p:sp>
        <p:nvSpPr>
          <p:cNvPr id="7" name="Rechteck 6"/>
          <p:cNvSpPr/>
          <p:nvPr/>
        </p:nvSpPr>
        <p:spPr>
          <a:xfrm>
            <a:off x="1685315" y="6050252"/>
            <a:ext cx="7189075" cy="658642"/>
          </a:xfrm>
          <a:prstGeom prst="rect">
            <a:avLst/>
          </a:prstGeom>
        </p:spPr>
        <p:txBody>
          <a:bodyPr wrap="square">
            <a:spAutoFit/>
          </a:bodyPr>
          <a:lstStyle/>
          <a:p>
            <a:pPr algn="just">
              <a:lnSpc>
                <a:spcPct val="115000"/>
              </a:lnSpc>
              <a:spcAft>
                <a:spcPts val="0"/>
              </a:spcAft>
            </a:pPr>
            <a:r>
              <a:rPr lang="en-US" sz="1600" dirty="0"/>
              <a:t>MOVE has received funding from the European Union’s Horizon 2020 research and innovation </a:t>
            </a:r>
            <a:r>
              <a:rPr lang="en-US" sz="1600" dirty="0" err="1"/>
              <a:t>programme</a:t>
            </a:r>
            <a:r>
              <a:rPr lang="en-US" sz="1600" dirty="0"/>
              <a:t> under Grant Agreement No. 649263</a:t>
            </a:r>
            <a:endParaRPr lang="de-DE" sz="1600" dirty="0">
              <a:ea typeface="Calibri"/>
              <a:cs typeface="Times New Roman"/>
            </a:endParaRPr>
          </a:p>
        </p:txBody>
      </p:sp>
      <p:sp>
        <p:nvSpPr>
          <p:cNvPr id="8" name="TextBox 7"/>
          <p:cNvSpPr txBox="1"/>
          <p:nvPr/>
        </p:nvSpPr>
        <p:spPr>
          <a:xfrm>
            <a:off x="6878102" y="366199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31997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614034"/>
            <a:ext cx="7015966" cy="1076655"/>
          </a:xfrm>
        </p:spPr>
        <p:txBody>
          <a:bodyPr>
            <a:normAutofit/>
          </a:bodyPr>
          <a:lstStyle/>
          <a:p>
            <a:r>
              <a:rPr lang="en-US" sz="3300" b="1" dirty="0"/>
              <a:t>Luxembourg and skills: Direct match of qualifications </a:t>
            </a:r>
          </a:p>
        </p:txBody>
      </p:sp>
      <p:sp>
        <p:nvSpPr>
          <p:cNvPr id="3" name="Content Placeholder 2"/>
          <p:cNvSpPr>
            <a:spLocks noGrp="1"/>
          </p:cNvSpPr>
          <p:nvPr>
            <p:ph idx="1"/>
          </p:nvPr>
        </p:nvSpPr>
        <p:spPr>
          <a:xfrm>
            <a:off x="774744" y="1825625"/>
            <a:ext cx="8247611" cy="4492148"/>
          </a:xfrm>
        </p:spPr>
        <p:txBody>
          <a:bodyPr>
            <a:noAutofit/>
          </a:bodyPr>
          <a:lstStyle/>
          <a:p>
            <a:pPr algn="just"/>
            <a:r>
              <a:rPr lang="en-US" sz="2400" b="1" dirty="0" smtClean="0"/>
              <a:t>Filling the missing skills in the country</a:t>
            </a:r>
          </a:p>
          <a:p>
            <a:pPr lvl="1" algn="just"/>
            <a:r>
              <a:rPr lang="en-US" sz="2200" dirty="0" smtClean="0"/>
              <a:t>i.e. in Luxembourg- financial, banking sector, shortage of </a:t>
            </a:r>
            <a:r>
              <a:rPr lang="en-US" sz="2200" dirty="0" err="1" smtClean="0"/>
              <a:t>labour</a:t>
            </a:r>
            <a:r>
              <a:rPr lang="en-US" sz="2200" dirty="0" smtClean="0"/>
              <a:t> allows even overcoming language barriers</a:t>
            </a:r>
          </a:p>
          <a:p>
            <a:pPr lvl="1" algn="just"/>
            <a:endParaRPr lang="en-US" sz="1700" dirty="0" smtClean="0"/>
          </a:p>
          <a:p>
            <a:pPr marL="0" lvl="1" indent="0" algn="just">
              <a:spcBef>
                <a:spcPts val="1000"/>
              </a:spcBef>
              <a:buClrTx/>
              <a:buNone/>
            </a:pPr>
            <a:r>
              <a:rPr lang="en-GB" sz="2200" i="1" dirty="0" smtClean="0"/>
              <a:t>“Yeah </a:t>
            </a:r>
            <a:r>
              <a:rPr lang="en-GB" sz="2200" i="1" dirty="0"/>
              <a:t>actually in three months because I had to start working. </a:t>
            </a:r>
            <a:r>
              <a:rPr lang="en-GB" sz="2200" i="1" dirty="0" smtClean="0"/>
              <a:t>I </a:t>
            </a:r>
            <a:r>
              <a:rPr lang="en-GB" sz="2200" i="1" dirty="0"/>
              <a:t>didn't, when, when I started there, I was like eh, they </a:t>
            </a:r>
            <a:r>
              <a:rPr lang="en-GB" sz="2200" i="1" dirty="0" err="1"/>
              <a:t>ehm</a:t>
            </a:r>
            <a:r>
              <a:rPr lang="en-GB" sz="2200" i="1" dirty="0"/>
              <a:t>, they were like eh, quite understanding people and I told them from the beginning, I don't speak very well eh, this is one of the reasons why I thought that I will not find anything because I don't speak </a:t>
            </a:r>
            <a:r>
              <a:rPr lang="en-GB" sz="2200" i="1" dirty="0" smtClean="0"/>
              <a:t>French. So </a:t>
            </a:r>
            <a:r>
              <a:rPr lang="en-GB" sz="2200" i="1" dirty="0"/>
              <a:t>only in </a:t>
            </a:r>
            <a:r>
              <a:rPr lang="en-GB" sz="2200" i="1" dirty="0" smtClean="0"/>
              <a:t>mission… </a:t>
            </a:r>
            <a:r>
              <a:rPr lang="en-GB" sz="2200" i="1" dirty="0"/>
              <a:t>was in </a:t>
            </a:r>
            <a:r>
              <a:rPr lang="en-GB" sz="2200" i="1" dirty="0" smtClean="0"/>
              <a:t>English</a:t>
            </a:r>
            <a:r>
              <a:rPr lang="en-GB" sz="2200" dirty="0" smtClean="0"/>
              <a:t>” (emluy06, </a:t>
            </a:r>
            <a:r>
              <a:rPr lang="en-US" sz="2200" dirty="0" smtClean="0"/>
              <a:t>Romanian, 27 </a:t>
            </a:r>
            <a:r>
              <a:rPr lang="en-US" sz="2200" dirty="0"/>
              <a:t>working in </a:t>
            </a:r>
            <a:r>
              <a:rPr lang="en-US" sz="2200" dirty="0" smtClean="0"/>
              <a:t>an audit company)</a:t>
            </a:r>
            <a:endParaRPr lang="en-US" sz="2200" dirty="0"/>
          </a:p>
          <a:p>
            <a:pPr lvl="1" algn="just"/>
            <a:endParaRPr lang="en-US" sz="1700" dirty="0" smtClean="0"/>
          </a:p>
        </p:txBody>
      </p:sp>
    </p:spTree>
    <p:extLst>
      <p:ext uri="{BB962C8B-B14F-4D97-AF65-F5344CB8AC3E}">
        <p14:creationId xmlns:p14="http://schemas.microsoft.com/office/powerpoint/2010/main" val="12424469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614034"/>
            <a:ext cx="7015966" cy="1076655"/>
          </a:xfrm>
        </p:spPr>
        <p:txBody>
          <a:bodyPr>
            <a:normAutofit/>
          </a:bodyPr>
          <a:lstStyle/>
          <a:p>
            <a:r>
              <a:rPr lang="en-US" sz="3300" b="1" dirty="0" smtClean="0"/>
              <a:t>Luxembourg </a:t>
            </a:r>
            <a:r>
              <a:rPr lang="en-US" sz="3300" b="1" dirty="0"/>
              <a:t>and skills: Direct match of </a:t>
            </a:r>
            <a:r>
              <a:rPr lang="en-US" sz="3300" b="1" dirty="0" smtClean="0"/>
              <a:t>qualifications</a:t>
            </a:r>
            <a:endParaRPr lang="en-US" dirty="0"/>
          </a:p>
        </p:txBody>
      </p:sp>
      <p:sp>
        <p:nvSpPr>
          <p:cNvPr id="3" name="Content Placeholder 2"/>
          <p:cNvSpPr>
            <a:spLocks noGrp="1"/>
          </p:cNvSpPr>
          <p:nvPr>
            <p:ph idx="1"/>
          </p:nvPr>
        </p:nvSpPr>
        <p:spPr>
          <a:xfrm>
            <a:off x="758250" y="1825625"/>
            <a:ext cx="8247611" cy="4492148"/>
          </a:xfrm>
        </p:spPr>
        <p:txBody>
          <a:bodyPr>
            <a:noAutofit/>
          </a:bodyPr>
          <a:lstStyle/>
          <a:p>
            <a:pPr lvl="1"/>
            <a:r>
              <a:rPr lang="en-US" b="1" dirty="0" smtClean="0"/>
              <a:t>International, global talents (already among young people), being headhunted</a:t>
            </a:r>
          </a:p>
          <a:p>
            <a:pPr marL="0" lvl="1" indent="0" algn="just">
              <a:spcBef>
                <a:spcPts val="1000"/>
              </a:spcBef>
              <a:buClrTx/>
              <a:buNone/>
            </a:pPr>
            <a:r>
              <a:rPr lang="en-GB" sz="2000" i="1" dirty="0" smtClean="0"/>
              <a:t>“</a:t>
            </a:r>
            <a:r>
              <a:rPr lang="is-IS" sz="2000" i="1" dirty="0" smtClean="0"/>
              <a:t>…</a:t>
            </a:r>
            <a:r>
              <a:rPr lang="en-GB" sz="2000" i="1" dirty="0" smtClean="0"/>
              <a:t> we had to send our CVs and letter of motivation,  to this job fair, </a:t>
            </a:r>
            <a:r>
              <a:rPr lang="en-GB" sz="2000" i="1" dirty="0" err="1" smtClean="0"/>
              <a:t>eahh</a:t>
            </a:r>
            <a:r>
              <a:rPr lang="en-GB" sz="2000" i="1" dirty="0" smtClean="0"/>
              <a:t>, ok, this might be a bit.. how would you say… pretentious, I had quite a reputation when I was studying there, cause I had the highest grade, in Holland apparently it is not very common to have 10s, 10 out of 10, and I had couple of 10.. (00:08) … And then to finish</a:t>
            </a:r>
            <a:r>
              <a:rPr lang="en-GB" sz="2000" i="1" u="sng" dirty="0" smtClean="0"/>
              <a:t>, we were in this thing, they had my CV, one after the other they contacted me for an interview, they asked me if I was interested, I said yes, they were proposing different departments, so I could choose which one I wanted, and then, they were really, really, showing interest  in my profile in trying  get me in Luxembourg. I actually never looked before into a job offer, I  had never looked for a job, in my life”</a:t>
            </a:r>
            <a:r>
              <a:rPr lang="en-GB" sz="2000" i="1" dirty="0" smtClean="0"/>
              <a:t> (00:09:12 </a:t>
            </a:r>
            <a:r>
              <a:rPr lang="en-GB" sz="2000" dirty="0" smtClean="0"/>
              <a:t>emluy01, Belgian, 29 working a major financial company). </a:t>
            </a:r>
            <a:endParaRPr lang="en-US" dirty="0" smtClean="0"/>
          </a:p>
          <a:p>
            <a:pPr lvl="1"/>
            <a:endParaRPr lang="en-US" sz="1700" dirty="0" smtClean="0"/>
          </a:p>
        </p:txBody>
      </p:sp>
    </p:spTree>
    <p:extLst>
      <p:ext uri="{BB962C8B-B14F-4D97-AF65-F5344CB8AC3E}">
        <p14:creationId xmlns:p14="http://schemas.microsoft.com/office/powerpoint/2010/main" val="32805255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614034"/>
            <a:ext cx="7015966" cy="1076655"/>
          </a:xfrm>
        </p:spPr>
        <p:txBody>
          <a:bodyPr>
            <a:normAutofit fontScale="90000"/>
          </a:bodyPr>
          <a:lstStyle/>
          <a:p>
            <a:r>
              <a:rPr lang="en-US" dirty="0" smtClean="0"/>
              <a:t>Luxembourg and skills: Deskilling</a:t>
            </a:r>
            <a:endParaRPr lang="en-US" dirty="0"/>
          </a:p>
        </p:txBody>
      </p:sp>
      <p:sp>
        <p:nvSpPr>
          <p:cNvPr id="3" name="Content Placeholder 2"/>
          <p:cNvSpPr>
            <a:spLocks noGrp="1"/>
          </p:cNvSpPr>
          <p:nvPr>
            <p:ph idx="1"/>
          </p:nvPr>
        </p:nvSpPr>
        <p:spPr>
          <a:xfrm>
            <a:off x="758250" y="1825625"/>
            <a:ext cx="8165139" cy="4351338"/>
          </a:xfrm>
        </p:spPr>
        <p:txBody>
          <a:bodyPr>
            <a:noAutofit/>
          </a:bodyPr>
          <a:lstStyle/>
          <a:p>
            <a:pPr lvl="1"/>
            <a:r>
              <a:rPr lang="en-US" b="1" dirty="0" smtClean="0"/>
              <a:t>Due to languages</a:t>
            </a:r>
          </a:p>
          <a:p>
            <a:pPr marL="0" lvl="1" indent="0" algn="just">
              <a:spcBef>
                <a:spcPts val="1000"/>
              </a:spcBef>
              <a:buClrTx/>
              <a:buNone/>
            </a:pPr>
            <a:r>
              <a:rPr lang="en-GB" sz="2200" i="1" dirty="0" smtClean="0"/>
              <a:t>“So </a:t>
            </a:r>
            <a:r>
              <a:rPr lang="en-GB" sz="2200" i="1" dirty="0"/>
              <a:t>we came here, in the beginning was </a:t>
            </a:r>
            <a:r>
              <a:rPr lang="en-GB" sz="2200" i="1" dirty="0" err="1"/>
              <a:t>phoo</a:t>
            </a:r>
            <a:r>
              <a:rPr lang="en-GB" sz="2200" i="1" dirty="0"/>
              <a:t>, I would say very hard to find anything (I: yeah), because Luxembourgish market is very close I would say and you know, you have to speak four languages fluently, </a:t>
            </a:r>
            <a:r>
              <a:rPr lang="en-GB" sz="2200" i="1" u="sng" dirty="0"/>
              <a:t>you have to speak French, German, Luxembourgish, </a:t>
            </a:r>
            <a:r>
              <a:rPr lang="en-GB" sz="2200" i="1" u="sng" dirty="0" err="1"/>
              <a:t>blablablablabla</a:t>
            </a:r>
            <a:r>
              <a:rPr lang="en-GB" sz="2200" i="1" u="sng" dirty="0"/>
              <a:t>, and English is nothing, really</a:t>
            </a:r>
            <a:r>
              <a:rPr lang="en-GB" sz="2200" i="1" dirty="0" smtClean="0"/>
              <a:t>!</a:t>
            </a:r>
            <a:r>
              <a:rPr lang="en-GB" sz="2200" dirty="0" smtClean="0"/>
              <a:t>”(00</a:t>
            </a:r>
            <a:r>
              <a:rPr lang="en-GB" sz="2200" dirty="0"/>
              <a:t>:</a:t>
            </a:r>
            <a:r>
              <a:rPr lang="en-GB" sz="2200" dirty="0" smtClean="0"/>
              <a:t>03</a:t>
            </a:r>
            <a:r>
              <a:rPr lang="en-US" sz="2200" dirty="0" smtClean="0"/>
              <a:t> emLUy05</a:t>
            </a:r>
            <a:r>
              <a:rPr lang="en-US" sz="2200" dirty="0"/>
              <a:t>, Polish, 29 working in a private company as an administrative assistant)</a:t>
            </a:r>
          </a:p>
          <a:p>
            <a:pPr lvl="1"/>
            <a:endParaRPr lang="en-US" sz="1700" dirty="0" smtClean="0"/>
          </a:p>
        </p:txBody>
      </p:sp>
    </p:spTree>
    <p:extLst>
      <p:ext uri="{BB962C8B-B14F-4D97-AF65-F5344CB8AC3E}">
        <p14:creationId xmlns:p14="http://schemas.microsoft.com/office/powerpoint/2010/main" val="3398765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614034"/>
            <a:ext cx="7015966" cy="1076655"/>
          </a:xfrm>
        </p:spPr>
        <p:txBody>
          <a:bodyPr>
            <a:normAutofit fontScale="90000"/>
          </a:bodyPr>
          <a:lstStyle/>
          <a:p>
            <a:r>
              <a:rPr lang="en-US" dirty="0" smtClean="0"/>
              <a:t>Luxembourg and skills: deskilling</a:t>
            </a:r>
            <a:endParaRPr lang="en-US" dirty="0"/>
          </a:p>
        </p:txBody>
      </p:sp>
      <p:sp>
        <p:nvSpPr>
          <p:cNvPr id="3" name="Content Placeholder 2"/>
          <p:cNvSpPr>
            <a:spLocks noGrp="1"/>
          </p:cNvSpPr>
          <p:nvPr>
            <p:ph idx="1"/>
          </p:nvPr>
        </p:nvSpPr>
        <p:spPr>
          <a:xfrm>
            <a:off x="758250" y="1825625"/>
            <a:ext cx="8247611" cy="4351338"/>
          </a:xfrm>
        </p:spPr>
        <p:txBody>
          <a:bodyPr>
            <a:noAutofit/>
          </a:bodyPr>
          <a:lstStyle/>
          <a:p>
            <a:r>
              <a:rPr lang="en-US" sz="2400" b="1" dirty="0" smtClean="0"/>
              <a:t>Not matching with the demands of the country</a:t>
            </a:r>
          </a:p>
          <a:p>
            <a:pPr marL="0" lvl="1" indent="0" algn="just">
              <a:spcBef>
                <a:spcPts val="1000"/>
              </a:spcBef>
              <a:buClrTx/>
              <a:buNone/>
            </a:pPr>
            <a:r>
              <a:rPr lang="en-GB" sz="2200" i="1" dirty="0" smtClean="0"/>
              <a:t>“So</a:t>
            </a:r>
            <a:r>
              <a:rPr lang="en-GB" sz="2200" i="1" dirty="0"/>
              <a:t>, I really enjoyed the internship, because the multicultural environment, it was basics of administration, but it really helped me and maybe not after finding my job here in Luxembourg, because when they see Polish Embassy "Ah so, you worked in Poland", </a:t>
            </a:r>
            <a:r>
              <a:rPr lang="en-GB" sz="2200" i="1" dirty="0" smtClean="0"/>
              <a:t>it's </a:t>
            </a:r>
            <a:r>
              <a:rPr lang="en-GB" sz="2200" i="1" dirty="0"/>
              <a:t>quite </a:t>
            </a:r>
            <a:r>
              <a:rPr lang="en-GB" sz="2200" i="1" dirty="0" smtClean="0"/>
              <a:t>far, </a:t>
            </a:r>
            <a:r>
              <a:rPr lang="en-GB" sz="2200" i="1" u="sng" dirty="0"/>
              <a:t>"so you have no experience in Luxembourg" and after the internship I found another </a:t>
            </a:r>
            <a:r>
              <a:rPr lang="en-GB" sz="2200" i="1" u="sng" dirty="0" smtClean="0"/>
              <a:t>internship</a:t>
            </a:r>
            <a:r>
              <a:rPr lang="en-GB" sz="2200" i="1" dirty="0" smtClean="0"/>
              <a:t>”</a:t>
            </a:r>
            <a:r>
              <a:rPr lang="en-GB" sz="2200" dirty="0" smtClean="0"/>
              <a:t> (00</a:t>
            </a:r>
            <a:r>
              <a:rPr lang="en-GB" sz="2200" dirty="0"/>
              <a:t>:04:</a:t>
            </a:r>
            <a:r>
              <a:rPr lang="en-GB" sz="2200" dirty="0" smtClean="0"/>
              <a:t>44 e</a:t>
            </a:r>
            <a:r>
              <a:rPr lang="en-US" sz="2200" dirty="0" smtClean="0"/>
              <a:t>mLUy05</a:t>
            </a:r>
            <a:r>
              <a:rPr lang="en-US" sz="2200" dirty="0"/>
              <a:t>, Polish, 29 working in a private company as an administrative assistant)</a:t>
            </a:r>
          </a:p>
        </p:txBody>
      </p:sp>
    </p:spTree>
    <p:extLst>
      <p:ext uri="{BB962C8B-B14F-4D97-AF65-F5344CB8AC3E}">
        <p14:creationId xmlns:p14="http://schemas.microsoft.com/office/powerpoint/2010/main" val="30539412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857764"/>
            <a:ext cx="7015966" cy="1072207"/>
          </a:xfrm>
        </p:spPr>
        <p:txBody>
          <a:bodyPr>
            <a:noAutofit/>
          </a:bodyPr>
          <a:lstStyle/>
          <a:p>
            <a:r>
              <a:rPr lang="en-US" sz="3400" b="1" dirty="0" smtClean="0"/>
              <a:t>Luxembourg </a:t>
            </a:r>
            <a:r>
              <a:rPr lang="en-US" sz="3400" b="1" dirty="0"/>
              <a:t>and skills</a:t>
            </a:r>
            <a:r>
              <a:rPr lang="en-US" sz="3400" b="1" dirty="0" smtClean="0"/>
              <a:t>: YO</a:t>
            </a:r>
            <a:r>
              <a:rPr lang="en-US" sz="3400" b="1" dirty="0"/>
              <a:t>-YO transitions:</a:t>
            </a:r>
            <a:br>
              <a:rPr lang="en-US" sz="3400" b="1" dirty="0"/>
            </a:br>
            <a:endParaRPr lang="en-US" sz="3400" b="1" dirty="0"/>
          </a:p>
        </p:txBody>
      </p:sp>
      <p:sp>
        <p:nvSpPr>
          <p:cNvPr id="3" name="Content Placeholder 2"/>
          <p:cNvSpPr>
            <a:spLocks noGrp="1"/>
          </p:cNvSpPr>
          <p:nvPr>
            <p:ph idx="1"/>
          </p:nvPr>
        </p:nvSpPr>
        <p:spPr>
          <a:xfrm>
            <a:off x="758250" y="1825625"/>
            <a:ext cx="8247611" cy="4351338"/>
          </a:xfrm>
        </p:spPr>
        <p:txBody>
          <a:bodyPr>
            <a:noAutofit/>
          </a:bodyPr>
          <a:lstStyle/>
          <a:p>
            <a:pPr lvl="1"/>
            <a:r>
              <a:rPr lang="en-US" b="1" dirty="0" smtClean="0"/>
              <a:t>Not being able to make a transition to labour market</a:t>
            </a:r>
          </a:p>
          <a:p>
            <a:pPr marL="0" indent="0" algn="just">
              <a:buNone/>
            </a:pPr>
            <a:r>
              <a:rPr lang="en-GB" sz="2000" i="1" dirty="0" smtClean="0"/>
              <a:t>“P</a:t>
            </a:r>
            <a:r>
              <a:rPr lang="en-GB" sz="2000" i="1" dirty="0"/>
              <a:t>: Yes, I was looking but that was difficult here, also because I went back to live with my parents, and now I have been living alone for so long. </a:t>
            </a:r>
            <a:r>
              <a:rPr lang="en-GB" sz="2000" i="1" dirty="0" err="1"/>
              <a:t>So.</a:t>
            </a:r>
            <a:r>
              <a:rPr lang="en-GB" sz="2000" i="1" dirty="0"/>
              <a:t>.. after seven years of living alone, going back to your parents place is not like the best thing for you to happen if you like living a little bit more free </a:t>
            </a:r>
            <a:endParaRPr lang="en-US" sz="2000" dirty="0"/>
          </a:p>
          <a:p>
            <a:pPr marL="0" indent="0">
              <a:buNone/>
            </a:pPr>
            <a:r>
              <a:rPr lang="en-GB" sz="2000" i="1" dirty="0"/>
              <a:t>I: Because this year was a transition year, that is why you were a little bit,</a:t>
            </a:r>
            <a:endParaRPr lang="en-US" sz="2000" dirty="0"/>
          </a:p>
          <a:p>
            <a:pPr marL="0" indent="0" algn="just">
              <a:buNone/>
            </a:pPr>
            <a:r>
              <a:rPr lang="en-GB" sz="2000" i="1" dirty="0"/>
              <a:t>P: Absolutely, I would absolutely call it transition year, </a:t>
            </a:r>
            <a:r>
              <a:rPr lang="en-GB" sz="2000" i="1" u="sng" dirty="0"/>
              <a:t>2013 for me was coming back from University</a:t>
            </a:r>
            <a:r>
              <a:rPr lang="en-GB" sz="2000" i="1" dirty="0"/>
              <a:t>, looking for a job, couldn't find one, </a:t>
            </a:r>
            <a:r>
              <a:rPr lang="en-GB" sz="2000" i="1" dirty="0" err="1"/>
              <a:t>uhm</a:t>
            </a:r>
            <a:r>
              <a:rPr lang="en-GB" sz="2000" i="1" dirty="0"/>
              <a:t>, being back with my parents. So when the opportunity came to go to [town A. in Germany] I was like OK, I will be living by myself again, </a:t>
            </a:r>
            <a:r>
              <a:rPr lang="en-GB" sz="2000" i="1" dirty="0" err="1"/>
              <a:t>uhh</a:t>
            </a:r>
            <a:r>
              <a:rPr lang="en-GB" sz="2000" i="1" dirty="0"/>
              <a:t>, getting my first job in a really nice town, there was nothing that, that could have kept me at that </a:t>
            </a:r>
            <a:r>
              <a:rPr lang="en-GB" sz="2000" i="1" dirty="0" smtClean="0"/>
              <a:t>moment</a:t>
            </a:r>
            <a:r>
              <a:rPr lang="en-GB" sz="2000" dirty="0" smtClean="0"/>
              <a:t>” (emluy04 Luxembourgish, 28 working in Germany in advertising company). </a:t>
            </a:r>
            <a:endParaRPr lang="en-US" sz="2000" dirty="0"/>
          </a:p>
        </p:txBody>
      </p:sp>
    </p:spTree>
    <p:extLst>
      <p:ext uri="{BB962C8B-B14F-4D97-AF65-F5344CB8AC3E}">
        <p14:creationId xmlns:p14="http://schemas.microsoft.com/office/powerpoint/2010/main" val="12327401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973233"/>
            <a:ext cx="7015966" cy="791783"/>
          </a:xfrm>
        </p:spPr>
        <p:txBody>
          <a:bodyPr>
            <a:normAutofit fontScale="90000"/>
          </a:bodyPr>
          <a:lstStyle/>
          <a:p>
            <a:r>
              <a:rPr lang="en-US" b="1" dirty="0" smtClean="0"/>
              <a:t>Luxembourg and skills: Gradual </a:t>
            </a:r>
            <a:r>
              <a:rPr lang="en-US" b="1" dirty="0"/>
              <a:t>way up to job market:</a:t>
            </a:r>
            <a:br>
              <a:rPr lang="en-US" b="1" dirty="0"/>
            </a:br>
            <a:endParaRPr lang="en-US" b="1" dirty="0"/>
          </a:p>
        </p:txBody>
      </p:sp>
      <p:sp>
        <p:nvSpPr>
          <p:cNvPr id="3" name="Content Placeholder 2"/>
          <p:cNvSpPr>
            <a:spLocks noGrp="1"/>
          </p:cNvSpPr>
          <p:nvPr>
            <p:ph idx="1"/>
          </p:nvPr>
        </p:nvSpPr>
        <p:spPr>
          <a:xfrm>
            <a:off x="758250" y="1825625"/>
            <a:ext cx="8165139" cy="4351338"/>
          </a:xfrm>
        </p:spPr>
        <p:txBody>
          <a:bodyPr>
            <a:noAutofit/>
          </a:bodyPr>
          <a:lstStyle/>
          <a:p>
            <a:pPr marL="0" indent="0" algn="just">
              <a:buNone/>
            </a:pPr>
            <a:r>
              <a:rPr lang="en-GB" sz="1600" i="1" dirty="0" smtClean="0"/>
              <a:t>“But </a:t>
            </a:r>
            <a:r>
              <a:rPr lang="en-GB" sz="1600" i="1" dirty="0"/>
              <a:t>eh, before, when I w-, when I wasn’t so self-confident and so eh, capable to do stuff, eh, to meet the people, to know myself enough, to put myself into actions, </a:t>
            </a:r>
            <a:r>
              <a:rPr lang="en-GB" sz="1600" i="1" dirty="0" smtClean="0"/>
              <a:t>out </a:t>
            </a:r>
            <a:r>
              <a:rPr lang="en-GB" sz="1600" i="1" dirty="0"/>
              <a:t>of the zone, I would, I would be scared to come, I would be scared to go, to call, to go into the unknown places, and I, </a:t>
            </a:r>
          </a:p>
          <a:p>
            <a:pPr marL="0" indent="0" algn="just">
              <a:buNone/>
            </a:pPr>
            <a:r>
              <a:rPr lang="en-GB" sz="1600" i="1" dirty="0" smtClean="0"/>
              <a:t>(and now) it </a:t>
            </a:r>
            <a:r>
              <a:rPr lang="en-GB" sz="1600" i="1" dirty="0"/>
              <a:t>doesn't have to be only Luxembourg, now I am </a:t>
            </a:r>
            <a:r>
              <a:rPr lang="en-GB" sz="1600" i="1" dirty="0" smtClean="0"/>
              <a:t>determined for </a:t>
            </a:r>
            <a:r>
              <a:rPr lang="en-GB" sz="1600" i="1" dirty="0"/>
              <a:t>more </a:t>
            </a:r>
            <a:r>
              <a:rPr lang="en-GB" sz="1600" i="1" dirty="0" smtClean="0"/>
              <a:t>stuff</a:t>
            </a:r>
            <a:r>
              <a:rPr lang="en-GB" sz="1600" i="1" dirty="0"/>
              <a:t> </a:t>
            </a:r>
            <a:r>
              <a:rPr lang="en-GB" sz="1600" i="1" dirty="0" smtClean="0"/>
              <a:t>to go .</a:t>
            </a:r>
            <a:r>
              <a:rPr lang="en-GB" sz="1600" i="1" dirty="0"/>
              <a:t>. in any other place. Because I, </a:t>
            </a:r>
            <a:r>
              <a:rPr lang="en-GB" sz="1600" i="1" dirty="0" smtClean="0"/>
              <a:t>collect </a:t>
            </a:r>
            <a:r>
              <a:rPr lang="en-GB" sz="1600" i="1" dirty="0"/>
              <a:t>that self-confidence, so things that I go </a:t>
            </a:r>
            <a:r>
              <a:rPr lang="en-GB" sz="1600" i="1" dirty="0" smtClean="0"/>
              <a:t>through </a:t>
            </a:r>
            <a:r>
              <a:rPr lang="en-GB" sz="1600" i="1" dirty="0"/>
              <a:t>okay, and I developed also my skills, my </a:t>
            </a:r>
            <a:r>
              <a:rPr lang="en-GB" sz="1600" i="1" dirty="0" smtClean="0"/>
              <a:t>own) tools that I </a:t>
            </a:r>
            <a:r>
              <a:rPr lang="en-GB" sz="1600" i="1" dirty="0"/>
              <a:t>have in me and I'm not eh </a:t>
            </a:r>
            <a:r>
              <a:rPr lang="en-GB" sz="1600" i="1" dirty="0" smtClean="0"/>
              <a:t>scared</a:t>
            </a:r>
            <a:r>
              <a:rPr lang="en-GB" sz="1600" dirty="0" smtClean="0"/>
              <a:t>” ( emLUy13 </a:t>
            </a:r>
            <a:r>
              <a:rPr lang="en-GB" sz="1600" dirty="0" err="1" smtClean="0"/>
              <a:t>Chroatian</a:t>
            </a:r>
            <a:r>
              <a:rPr lang="en-GB" sz="1600" dirty="0" smtClean="0"/>
              <a:t>, 29 working in  </a:t>
            </a:r>
            <a:r>
              <a:rPr lang="en-GB" sz="1600" dirty="0" err="1" smtClean="0"/>
              <a:t>welness</a:t>
            </a:r>
            <a:r>
              <a:rPr lang="en-GB" sz="1600" dirty="0" smtClean="0"/>
              <a:t> and recreation sector)</a:t>
            </a:r>
          </a:p>
          <a:p>
            <a:pPr marL="0" lvl="1" indent="0" algn="just">
              <a:spcBef>
                <a:spcPts val="1000"/>
              </a:spcBef>
              <a:buClrTx/>
              <a:buNone/>
            </a:pPr>
            <a:r>
              <a:rPr lang="en-GB" sz="1600" dirty="0" smtClean="0"/>
              <a:t>“</a:t>
            </a:r>
            <a:r>
              <a:rPr lang="en-GB" sz="1600" i="1" dirty="0" smtClean="0"/>
              <a:t>We </a:t>
            </a:r>
            <a:r>
              <a:rPr lang="en-GB" sz="1600" i="1" dirty="0"/>
              <a:t>came for </a:t>
            </a:r>
            <a:r>
              <a:rPr lang="en-US" sz="1600" i="1" dirty="0"/>
              <a:t>[tourist fair]</a:t>
            </a:r>
            <a:r>
              <a:rPr lang="en-GB" sz="1600" i="1" dirty="0"/>
              <a:t>, so we started with </a:t>
            </a:r>
            <a:r>
              <a:rPr lang="en-US" sz="1600" i="1" dirty="0"/>
              <a:t>[tourist fair] , </a:t>
            </a:r>
            <a:r>
              <a:rPr lang="en-GB" sz="1600" i="1" dirty="0"/>
              <a:t>after it I was doing some baby-sitting, he was doing different job and I found an internship at Polish Embassy, he found an internship, I don't remember, where it was, </a:t>
            </a:r>
            <a:r>
              <a:rPr lang="en-US" sz="1600" i="1" dirty="0"/>
              <a:t>[European Institution 1]</a:t>
            </a:r>
            <a:r>
              <a:rPr lang="en-GB" sz="1600" i="1" dirty="0"/>
              <a:t>, or </a:t>
            </a:r>
            <a:r>
              <a:rPr lang="en-US" sz="1600" i="1" dirty="0"/>
              <a:t>[European Institution 2]</a:t>
            </a:r>
            <a:r>
              <a:rPr lang="en-GB" sz="1600" i="1" dirty="0"/>
              <a:t> (I: okay), </a:t>
            </a:r>
            <a:r>
              <a:rPr lang="en-US" sz="1600" i="1" dirty="0"/>
              <a:t>[European Institution 2] </a:t>
            </a:r>
            <a:r>
              <a:rPr lang="en-GB" sz="1600" i="1" dirty="0"/>
              <a:t>probably and after his internship, of course, our both internships were unpaid, so it was great that we had my mum here, so we could afford to live here. you know, just to, yeah to live, and eh, after a few months he found a paid internship in another European Institution, but it was already paid, so it was okay. Eh, and after his internship, he found a job, but not in European institutions in private sector, so, then we are fine, when he found a job, we were </a:t>
            </a:r>
            <a:r>
              <a:rPr lang="en-GB" sz="1600" i="1" dirty="0" smtClean="0"/>
              <a:t>fine”</a:t>
            </a:r>
            <a:r>
              <a:rPr lang="en-GB" sz="1600" dirty="0" smtClean="0"/>
              <a:t> </a:t>
            </a:r>
            <a:r>
              <a:rPr lang="en-GB" sz="1600" dirty="0"/>
              <a:t>(00:22:35</a:t>
            </a:r>
            <a:r>
              <a:rPr lang="de-DE" sz="1600" dirty="0"/>
              <a:t> </a:t>
            </a:r>
            <a:r>
              <a:rPr lang="en-GB" sz="1600" dirty="0"/>
              <a:t>e</a:t>
            </a:r>
            <a:r>
              <a:rPr lang="en-US" sz="1600" dirty="0"/>
              <a:t>mLUy05, Polish, 29 working in a private company as an administrative assistant)</a:t>
            </a:r>
          </a:p>
          <a:p>
            <a:pPr marL="0" indent="0" algn="just">
              <a:buNone/>
            </a:pPr>
            <a:endParaRPr lang="en-GB" sz="1600" dirty="0" smtClean="0"/>
          </a:p>
          <a:p>
            <a:pPr marL="0" indent="0" algn="just">
              <a:buNone/>
            </a:pPr>
            <a:endParaRPr lang="en-US" sz="2000" dirty="0"/>
          </a:p>
        </p:txBody>
      </p:sp>
    </p:spTree>
    <p:extLst>
      <p:ext uri="{BB962C8B-B14F-4D97-AF65-F5344CB8AC3E}">
        <p14:creationId xmlns:p14="http://schemas.microsoft.com/office/powerpoint/2010/main" val="30300408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973233"/>
            <a:ext cx="7015966" cy="791783"/>
          </a:xfrm>
        </p:spPr>
        <p:txBody>
          <a:bodyPr>
            <a:normAutofit fontScale="90000"/>
          </a:bodyPr>
          <a:lstStyle/>
          <a:p>
            <a:r>
              <a:rPr lang="en-US" b="1" dirty="0" smtClean="0"/>
              <a:t>How young people use skills in the context of Luxembourg</a:t>
            </a:r>
            <a:endParaRPr lang="en-US" b="1" dirty="0"/>
          </a:p>
        </p:txBody>
      </p:sp>
      <p:sp>
        <p:nvSpPr>
          <p:cNvPr id="3" name="Content Placeholder 2"/>
          <p:cNvSpPr>
            <a:spLocks noGrp="1"/>
          </p:cNvSpPr>
          <p:nvPr>
            <p:ph idx="1"/>
          </p:nvPr>
        </p:nvSpPr>
        <p:spPr>
          <a:xfrm>
            <a:off x="758250" y="1825625"/>
            <a:ext cx="8231116" cy="4351338"/>
          </a:xfrm>
        </p:spPr>
        <p:txBody>
          <a:bodyPr>
            <a:noAutofit/>
          </a:bodyPr>
          <a:lstStyle/>
          <a:p>
            <a:endParaRPr lang="en-GB" sz="2600" dirty="0" smtClean="0"/>
          </a:p>
          <a:p>
            <a:r>
              <a:rPr lang="en-GB" sz="2600" dirty="0" smtClean="0"/>
              <a:t>Attractive country</a:t>
            </a:r>
            <a:endParaRPr lang="en-GB" sz="2600" dirty="0"/>
          </a:p>
          <a:p>
            <a:r>
              <a:rPr lang="en-GB" sz="2600" dirty="0" smtClean="0"/>
              <a:t>Not </a:t>
            </a:r>
            <a:r>
              <a:rPr lang="en-GB" sz="2600" dirty="0"/>
              <a:t>obvious as a destination, but interesting for work </a:t>
            </a:r>
          </a:p>
          <a:p>
            <a:r>
              <a:rPr lang="en-GB" sz="2600" dirty="0"/>
              <a:t>Testing ground, a pit stop for gaining global, international </a:t>
            </a:r>
            <a:r>
              <a:rPr lang="en-GB" sz="2600" dirty="0" smtClean="0"/>
              <a:t>experience (t</a:t>
            </a:r>
            <a:r>
              <a:rPr lang="en-US" sz="2600" dirty="0" smtClean="0"/>
              <a:t>o work </a:t>
            </a:r>
            <a:r>
              <a:rPr lang="en-US" sz="2600" dirty="0"/>
              <a:t>and learn English in an </a:t>
            </a:r>
            <a:r>
              <a:rPr lang="en-US" sz="2600" dirty="0" smtClean="0"/>
              <a:t>English)</a:t>
            </a:r>
          </a:p>
          <a:p>
            <a:r>
              <a:rPr lang="en-US" sz="2600" dirty="0" smtClean="0"/>
              <a:t>Temporary playground for developing and gaining capital</a:t>
            </a:r>
          </a:p>
          <a:p>
            <a:pPr marL="228600" lvl="1">
              <a:spcBef>
                <a:spcPts val="1000"/>
              </a:spcBef>
              <a:buClrTx/>
            </a:pPr>
            <a:r>
              <a:rPr lang="en-US" sz="2600" dirty="0" smtClean="0"/>
              <a:t>International environment, allows acquiring global skills</a:t>
            </a:r>
          </a:p>
          <a:p>
            <a:pPr marL="228600" lvl="1">
              <a:spcBef>
                <a:spcPts val="1000"/>
              </a:spcBef>
              <a:buClrTx/>
            </a:pPr>
            <a:r>
              <a:rPr lang="en-US" sz="2600" dirty="0" smtClean="0"/>
              <a:t>English </a:t>
            </a:r>
            <a:r>
              <a:rPr lang="en-US" sz="2600" dirty="0"/>
              <a:t>is a </a:t>
            </a:r>
            <a:r>
              <a:rPr lang="en-US" sz="2600" i="1" dirty="0"/>
              <a:t>lingua franca</a:t>
            </a:r>
            <a:r>
              <a:rPr lang="en-US" sz="2600" dirty="0"/>
              <a:t>; Luxembourg permits to learn it without having to master it, and is needed for communication </a:t>
            </a:r>
          </a:p>
          <a:p>
            <a:pPr marL="0" lvl="1" indent="0">
              <a:spcBef>
                <a:spcPts val="1000"/>
              </a:spcBef>
              <a:buClrTx/>
              <a:buNone/>
            </a:pPr>
            <a:endParaRPr lang="en-US" sz="2600" dirty="0"/>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endParaRPr lang="en-US" sz="2000" dirty="0"/>
          </a:p>
        </p:txBody>
      </p:sp>
    </p:spTree>
    <p:extLst>
      <p:ext uri="{BB962C8B-B14F-4D97-AF65-F5344CB8AC3E}">
        <p14:creationId xmlns:p14="http://schemas.microsoft.com/office/powerpoint/2010/main" val="5876612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Global competition for talent</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Globally:</a:t>
            </a:r>
          </a:p>
          <a:p>
            <a:r>
              <a:rPr lang="en-US" dirty="0" smtClean="0"/>
              <a:t>Global competition for the brightest (</a:t>
            </a:r>
            <a:r>
              <a:rPr lang="en-US" dirty="0" err="1" smtClean="0"/>
              <a:t>Cerna</a:t>
            </a:r>
            <a:r>
              <a:rPr lang="en-US" dirty="0" smtClean="0"/>
              <a:t> 2008) global hunt for talent (</a:t>
            </a:r>
            <a:r>
              <a:rPr lang="en-US" dirty="0" err="1" smtClean="0"/>
              <a:t>Kapur</a:t>
            </a:r>
            <a:r>
              <a:rPr lang="en-US" dirty="0" smtClean="0"/>
              <a:t> and McHale)</a:t>
            </a:r>
          </a:p>
          <a:p>
            <a:r>
              <a:rPr lang="en-US" dirty="0" smtClean="0"/>
              <a:t>EU, national policies (point system, Blue card)</a:t>
            </a:r>
          </a:p>
          <a:p>
            <a:pPr marL="0" indent="0">
              <a:buNone/>
            </a:pPr>
            <a:endParaRPr lang="en-US" dirty="0" smtClean="0"/>
          </a:p>
          <a:p>
            <a:pPr marL="0" indent="0">
              <a:buNone/>
            </a:pPr>
            <a:r>
              <a:rPr lang="en-US" dirty="0" smtClean="0"/>
              <a:t>Luxembourg:</a:t>
            </a:r>
          </a:p>
          <a:p>
            <a:r>
              <a:rPr lang="en-US" dirty="0" smtClean="0"/>
              <a:t>Economic growth – immigration flows (</a:t>
            </a:r>
            <a:r>
              <a:rPr lang="en-US" dirty="0" err="1" smtClean="0"/>
              <a:t>Zahlen</a:t>
            </a:r>
            <a:r>
              <a:rPr lang="en-US" dirty="0" smtClean="0"/>
              <a:t> 2016)</a:t>
            </a:r>
          </a:p>
          <a:p>
            <a:r>
              <a:rPr lang="en-US" dirty="0" smtClean="0"/>
              <a:t>Nowadays: </a:t>
            </a:r>
            <a:r>
              <a:rPr lang="en-GB" dirty="0"/>
              <a:t>immigration of qualified workers (or “golden immigration”) is particularly important and is due to finance/banking-related jobs, as well as international and European institutions (</a:t>
            </a:r>
            <a:r>
              <a:rPr lang="en-GB" dirty="0" err="1"/>
              <a:t>Fehlen</a:t>
            </a:r>
            <a:r>
              <a:rPr lang="en-GB" dirty="0"/>
              <a:t> and </a:t>
            </a:r>
            <a:r>
              <a:rPr lang="en-GB" dirty="0" err="1"/>
              <a:t>Pigeron-Piroth</a:t>
            </a:r>
            <a:r>
              <a:rPr lang="en-GB" dirty="0"/>
              <a:t> 2010). </a:t>
            </a:r>
            <a:endParaRPr lang="en-US" dirty="0" smtClean="0"/>
          </a:p>
        </p:txBody>
      </p:sp>
    </p:spTree>
    <p:extLst>
      <p:ext uri="{BB962C8B-B14F-4D97-AF65-F5344CB8AC3E}">
        <p14:creationId xmlns:p14="http://schemas.microsoft.com/office/powerpoint/2010/main" val="5123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Luxembourg as a global player</a:t>
            </a:r>
            <a:r>
              <a:rPr lang="en-US" sz="3600" b="1" dirty="0" smtClean="0"/>
              <a:t>?</a:t>
            </a:r>
            <a:r>
              <a:rPr lang="en-US" sz="3600" b="1" dirty="0"/>
              <a:t> </a:t>
            </a:r>
            <a:r>
              <a:rPr lang="en-US" sz="3600" b="1" dirty="0" smtClean="0"/>
              <a:t>For attracting young people for work</a:t>
            </a:r>
            <a:endParaRPr lang="en-US" sz="36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Luxembourg is a local player:</a:t>
            </a:r>
          </a:p>
          <a:p>
            <a:pPr marL="0" indent="0">
              <a:buNone/>
            </a:pPr>
            <a:endParaRPr lang="en-US" b="1" dirty="0" smtClean="0"/>
          </a:p>
          <a:p>
            <a:r>
              <a:rPr lang="en-US" dirty="0" smtClean="0"/>
              <a:t>Advantageous geographical position</a:t>
            </a:r>
          </a:p>
          <a:p>
            <a:r>
              <a:rPr lang="en-US" dirty="0" smtClean="0"/>
              <a:t>Cultural and linguistic diversity</a:t>
            </a:r>
          </a:p>
          <a:p>
            <a:r>
              <a:rPr lang="en-US" dirty="0" smtClean="0"/>
              <a:t>At the crossroads of </a:t>
            </a:r>
            <a:r>
              <a:rPr lang="en-US" dirty="0" err="1" smtClean="0"/>
              <a:t>Germano-Frech</a:t>
            </a:r>
            <a:r>
              <a:rPr lang="en-US" dirty="0" smtClean="0"/>
              <a:t> cultures and traditions (</a:t>
            </a:r>
            <a:r>
              <a:rPr lang="en-US" dirty="0" err="1" smtClean="0"/>
              <a:t>Chauvel</a:t>
            </a:r>
            <a:r>
              <a:rPr lang="en-US" dirty="0" smtClean="0"/>
              <a:t> 2016) (also with regard to migration (cultural, linguistic, religious)</a:t>
            </a:r>
          </a:p>
          <a:p>
            <a:pPr marL="0" indent="0">
              <a:buNone/>
            </a:pPr>
            <a:endParaRPr lang="en-US" dirty="0" smtClean="0"/>
          </a:p>
          <a:p>
            <a:pPr marL="0" indent="0">
              <a:buNone/>
            </a:pPr>
            <a:r>
              <a:rPr lang="en-US" b="1" dirty="0" smtClean="0"/>
              <a:t>Is it a global one?</a:t>
            </a:r>
          </a:p>
          <a:p>
            <a:pPr marL="0" indent="0">
              <a:buNone/>
            </a:pPr>
            <a:endParaRPr lang="en-US" dirty="0" smtClean="0"/>
          </a:p>
          <a:p>
            <a:r>
              <a:rPr lang="en-US" dirty="0" smtClean="0"/>
              <a:t>With regard to skilled work</a:t>
            </a:r>
          </a:p>
          <a:p>
            <a:r>
              <a:rPr lang="en-US" dirty="0" smtClean="0"/>
              <a:t>English is the language for people with skills </a:t>
            </a:r>
          </a:p>
          <a:p>
            <a:r>
              <a:rPr lang="en-US" dirty="0" smtClean="0"/>
              <a:t>Finances, banking, business </a:t>
            </a:r>
          </a:p>
          <a:p>
            <a:r>
              <a:rPr lang="en-US" dirty="0" smtClean="0"/>
              <a:t>English is not a prerequisite for getting a job</a:t>
            </a:r>
            <a:endParaRPr lang="en-US" dirty="0"/>
          </a:p>
        </p:txBody>
      </p:sp>
    </p:spTree>
    <p:extLst>
      <p:ext uri="{BB962C8B-B14F-4D97-AF65-F5344CB8AC3E}">
        <p14:creationId xmlns:p14="http://schemas.microsoft.com/office/powerpoint/2010/main" val="34242246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people in Luxembourg</a:t>
            </a:r>
            <a:endParaRPr lang="en-US" dirty="0"/>
          </a:p>
        </p:txBody>
      </p:sp>
      <p:sp>
        <p:nvSpPr>
          <p:cNvPr id="3" name="Content Placeholder 2"/>
          <p:cNvSpPr>
            <a:spLocks noGrp="1"/>
          </p:cNvSpPr>
          <p:nvPr>
            <p:ph idx="1"/>
          </p:nvPr>
        </p:nvSpPr>
        <p:spPr/>
        <p:txBody>
          <a:bodyPr>
            <a:normAutofit/>
          </a:bodyPr>
          <a:lstStyle/>
          <a:p>
            <a:r>
              <a:rPr lang="en-GB" dirty="0"/>
              <a:t>By 2016, 163 454 young people under 25 </a:t>
            </a:r>
            <a:r>
              <a:rPr lang="en-GB" dirty="0" smtClean="0"/>
              <a:t>resided </a:t>
            </a:r>
            <a:r>
              <a:rPr lang="en-GB" dirty="0"/>
              <a:t>in the Grand Duchy (STATEC Division of Social Statistics 2016</a:t>
            </a:r>
            <a:r>
              <a:rPr lang="en-GB" dirty="0" smtClean="0"/>
              <a:t>)</a:t>
            </a:r>
            <a:endParaRPr lang="en-GB" dirty="0"/>
          </a:p>
          <a:p>
            <a:r>
              <a:rPr lang="en-GB" dirty="0" smtClean="0"/>
              <a:t>Youth </a:t>
            </a:r>
            <a:r>
              <a:rPr lang="en-GB" dirty="0"/>
              <a:t>employment rate in Luxembourg is slightly lower than the EU average of 33% </a:t>
            </a:r>
            <a:r>
              <a:rPr lang="en-GB" dirty="0" smtClean="0"/>
              <a:t>(</a:t>
            </a:r>
            <a:r>
              <a:rPr lang="en-GB" dirty="0" err="1" smtClean="0"/>
              <a:t>Statec</a:t>
            </a:r>
            <a:r>
              <a:rPr lang="en-GB" dirty="0" smtClean="0"/>
              <a:t>)</a:t>
            </a:r>
          </a:p>
          <a:p>
            <a:r>
              <a:rPr lang="en-GB" dirty="0" smtClean="0"/>
              <a:t>85.3% Young Luxembourgish nationals in: Public </a:t>
            </a:r>
            <a:r>
              <a:rPr lang="en-GB" dirty="0"/>
              <a:t>administration, defence, education, health, and social action/intervention, </a:t>
            </a:r>
            <a:endParaRPr lang="en-GB" dirty="0" smtClean="0"/>
          </a:p>
          <a:p>
            <a:r>
              <a:rPr lang="en-GB" dirty="0" smtClean="0"/>
              <a:t>13.3</a:t>
            </a:r>
            <a:r>
              <a:rPr lang="en-GB" dirty="0"/>
              <a:t>% are from other European member states, with the remaining being non-EU-</a:t>
            </a:r>
            <a:r>
              <a:rPr lang="en-GB" dirty="0" smtClean="0"/>
              <a:t>citizens.</a:t>
            </a:r>
            <a:endParaRPr lang="en-US" dirty="0"/>
          </a:p>
        </p:txBody>
      </p:sp>
    </p:spTree>
    <p:extLst>
      <p:ext uri="{BB962C8B-B14F-4D97-AF65-F5344CB8AC3E}">
        <p14:creationId xmlns:p14="http://schemas.microsoft.com/office/powerpoint/2010/main" val="15012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614034"/>
            <a:ext cx="7015966" cy="1076655"/>
          </a:xfrm>
        </p:spPr>
        <p:txBody>
          <a:bodyPr>
            <a:noAutofit/>
          </a:bodyPr>
          <a:lstStyle/>
          <a:p>
            <a:r>
              <a:rPr lang="en-US" sz="4000" b="1" dirty="0" smtClean="0"/>
              <a:t>Questions of the presentation: </a:t>
            </a:r>
            <a:endParaRPr lang="en-US" sz="4000" b="1" dirty="0"/>
          </a:p>
        </p:txBody>
      </p:sp>
      <p:sp>
        <p:nvSpPr>
          <p:cNvPr id="3" name="Content Placeholder 2"/>
          <p:cNvSpPr>
            <a:spLocks noGrp="1"/>
          </p:cNvSpPr>
          <p:nvPr>
            <p:ph idx="1"/>
          </p:nvPr>
        </p:nvSpPr>
        <p:spPr>
          <a:xfrm>
            <a:off x="758250" y="1825625"/>
            <a:ext cx="8132151" cy="4351338"/>
          </a:xfrm>
        </p:spPr>
        <p:txBody>
          <a:bodyPr>
            <a:noAutofit/>
          </a:bodyPr>
          <a:lstStyle/>
          <a:p>
            <a:pPr algn="just"/>
            <a:r>
              <a:rPr lang="en-US" sz="3600" dirty="0" smtClean="0"/>
              <a:t>What </a:t>
            </a:r>
            <a:r>
              <a:rPr lang="en-US" sz="3600" dirty="0"/>
              <a:t>attracts young skilled professionals coming to work in the country for boosting their careers? How do young professionals build their entry into the competitive job market by coming to Luxembourg?</a:t>
            </a:r>
            <a:br>
              <a:rPr lang="en-US" sz="3600" dirty="0"/>
            </a:br>
            <a:endParaRPr lang="en-US" sz="3600" dirty="0"/>
          </a:p>
          <a:p>
            <a:pPr algn="just"/>
            <a:endParaRPr lang="en-US" sz="2100" dirty="0"/>
          </a:p>
        </p:txBody>
      </p:sp>
    </p:spTree>
    <p:extLst>
      <p:ext uri="{BB962C8B-B14F-4D97-AF65-F5344CB8AC3E}">
        <p14:creationId xmlns:p14="http://schemas.microsoft.com/office/powerpoint/2010/main" val="12206896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Case Study: Young people working in Luxembourg</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Specifics</a:t>
            </a:r>
            <a:r>
              <a:rPr lang="en-US" dirty="0"/>
              <a:t>: </a:t>
            </a:r>
            <a:endParaRPr lang="en-US" dirty="0" smtClean="0"/>
          </a:p>
          <a:p>
            <a:r>
              <a:rPr lang="en-US" dirty="0"/>
              <a:t>w</a:t>
            </a:r>
            <a:r>
              <a:rPr lang="en-US" dirty="0" smtClean="0"/>
              <a:t>ith skills</a:t>
            </a:r>
            <a:endParaRPr lang="en-US" dirty="0"/>
          </a:p>
          <a:p>
            <a:r>
              <a:rPr lang="en-US" dirty="0" smtClean="0"/>
              <a:t>have various </a:t>
            </a:r>
            <a:r>
              <a:rPr lang="en-US" dirty="0"/>
              <a:t>cultural and language background</a:t>
            </a:r>
          </a:p>
          <a:p>
            <a:r>
              <a:rPr lang="en-US" dirty="0" smtClean="0"/>
              <a:t>are used </a:t>
            </a:r>
            <a:r>
              <a:rPr lang="en-US" dirty="0"/>
              <a:t>to </a:t>
            </a:r>
            <a:r>
              <a:rPr lang="en-US" dirty="0" smtClean="0"/>
              <a:t>a mobility (</a:t>
            </a:r>
            <a:r>
              <a:rPr lang="en-US" dirty="0"/>
              <a:t>even if virtual) idea</a:t>
            </a:r>
          </a:p>
          <a:p>
            <a:r>
              <a:rPr lang="en-US" dirty="0" smtClean="0"/>
              <a:t>(some) have </a:t>
            </a:r>
            <a:r>
              <a:rPr lang="en-US" dirty="0"/>
              <a:t>been studying with /in English  </a:t>
            </a:r>
            <a:r>
              <a:rPr lang="en-US" dirty="0" smtClean="0"/>
              <a:t>or have an ambition to integrate the language into their lives</a:t>
            </a:r>
          </a:p>
          <a:p>
            <a:pPr marL="0" indent="0">
              <a:buNone/>
            </a:pPr>
            <a:r>
              <a:rPr lang="en-US" b="1" dirty="0" smtClean="0"/>
              <a:t>Also</a:t>
            </a:r>
            <a:r>
              <a:rPr lang="en-US" dirty="0" smtClean="0"/>
              <a:t>:</a:t>
            </a:r>
          </a:p>
          <a:p>
            <a:r>
              <a:rPr lang="en-US" dirty="0" smtClean="0"/>
              <a:t>First time job</a:t>
            </a:r>
          </a:p>
          <a:p>
            <a:r>
              <a:rPr lang="en-US" dirty="0" smtClean="0"/>
              <a:t>Making transitions to the labour market; mobility happens during transition</a:t>
            </a:r>
          </a:p>
          <a:p>
            <a:endParaRPr lang="en-US" dirty="0"/>
          </a:p>
          <a:p>
            <a:endParaRPr lang="en-US" dirty="0"/>
          </a:p>
        </p:txBody>
      </p:sp>
    </p:spTree>
    <p:extLst>
      <p:ext uri="{BB962C8B-B14F-4D97-AF65-F5344CB8AC3E}">
        <p14:creationId xmlns:p14="http://schemas.microsoft.com/office/powerpoint/2010/main" val="1148593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973233"/>
            <a:ext cx="7015966" cy="791783"/>
          </a:xfrm>
        </p:spPr>
        <p:txBody>
          <a:bodyPr>
            <a:normAutofit fontScale="90000"/>
          </a:bodyPr>
          <a:lstStyle/>
          <a:p>
            <a:r>
              <a:rPr lang="en-US" b="1" dirty="0" smtClean="0"/>
              <a:t>Is Luxembourg attractive to young people?</a:t>
            </a:r>
            <a:br>
              <a:rPr lang="en-US" b="1" dirty="0" smtClean="0"/>
            </a:br>
            <a:endParaRPr lang="en-US" b="1" dirty="0"/>
          </a:p>
        </p:txBody>
      </p:sp>
      <p:sp>
        <p:nvSpPr>
          <p:cNvPr id="3" name="Content Placeholder 2"/>
          <p:cNvSpPr>
            <a:spLocks noGrp="1"/>
          </p:cNvSpPr>
          <p:nvPr>
            <p:ph idx="1"/>
          </p:nvPr>
        </p:nvSpPr>
        <p:spPr>
          <a:xfrm>
            <a:off x="758250" y="1842120"/>
            <a:ext cx="8231116" cy="4351338"/>
          </a:xfrm>
        </p:spPr>
        <p:txBody>
          <a:bodyPr>
            <a:noAutofit/>
          </a:bodyPr>
          <a:lstStyle/>
          <a:p>
            <a:pPr marL="457200" lvl="1" indent="-457200">
              <a:spcBef>
                <a:spcPts val="1000"/>
              </a:spcBef>
              <a:buClrTx/>
            </a:pPr>
            <a:r>
              <a:rPr lang="en-US" sz="2800" b="1" dirty="0"/>
              <a:t>International environment for career entry and growth</a:t>
            </a:r>
            <a:r>
              <a:rPr lang="en-US" sz="2800" dirty="0"/>
              <a:t>:</a:t>
            </a:r>
          </a:p>
          <a:p>
            <a:pPr marL="0" lvl="1" indent="0" algn="just">
              <a:spcBef>
                <a:spcPts val="1000"/>
              </a:spcBef>
              <a:buClrTx/>
              <a:buNone/>
            </a:pPr>
            <a:r>
              <a:rPr lang="en-US" sz="2800" i="1" dirty="0" smtClean="0"/>
              <a:t>“I </a:t>
            </a:r>
            <a:r>
              <a:rPr lang="en-US" sz="2800" i="1" dirty="0"/>
              <a:t>am here to find, </a:t>
            </a:r>
            <a:r>
              <a:rPr lang="en-US" sz="2800" i="1" dirty="0" err="1"/>
              <a:t>eeeh</a:t>
            </a:r>
            <a:r>
              <a:rPr lang="en-US" sz="2800" i="1" dirty="0"/>
              <a:t>, to find work, but also comfort in work because at [city A in France], conditions are very difficult in my field, I had an experience</a:t>
            </a:r>
            <a:r>
              <a:rPr lang="en-US" sz="2800" dirty="0"/>
              <a:t>. </a:t>
            </a:r>
            <a:r>
              <a:rPr lang="en-US" sz="2800" i="1" u="sng" dirty="0"/>
              <a:t>For my first CDI, I decided to go international, </a:t>
            </a:r>
            <a:r>
              <a:rPr lang="en-US" sz="2800" i="1" u="sng" dirty="0" err="1"/>
              <a:t>aah</a:t>
            </a:r>
            <a:r>
              <a:rPr lang="en-US" sz="2800" i="1" u="sng" dirty="0"/>
              <a:t>, to improve English,</a:t>
            </a:r>
            <a:r>
              <a:rPr lang="en-US" sz="2800" i="1" dirty="0"/>
              <a:t> to meet a </a:t>
            </a:r>
            <a:r>
              <a:rPr lang="en-US" sz="2800" i="1" u="sng" dirty="0"/>
              <a:t>community different from mine</a:t>
            </a:r>
            <a:r>
              <a:rPr lang="en-US" sz="2800" i="1" dirty="0"/>
              <a:t>, because here is very cosmopolitan and that is what I have been looking for. And I am very satisfied. </a:t>
            </a:r>
            <a:r>
              <a:rPr lang="en-US" sz="2800" i="1" dirty="0" smtClean="0"/>
              <a:t>Voilà” </a:t>
            </a:r>
            <a:r>
              <a:rPr lang="en-US" sz="2800" dirty="0"/>
              <a:t>(emLU02, French, 25, working in the financial sector)</a:t>
            </a:r>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endParaRPr lang="en-US" sz="2000" dirty="0"/>
          </a:p>
        </p:txBody>
      </p:sp>
    </p:spTree>
    <p:extLst>
      <p:ext uri="{BB962C8B-B14F-4D97-AF65-F5344CB8AC3E}">
        <p14:creationId xmlns:p14="http://schemas.microsoft.com/office/powerpoint/2010/main" val="15308853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973233"/>
            <a:ext cx="7015966" cy="791783"/>
          </a:xfrm>
        </p:spPr>
        <p:txBody>
          <a:bodyPr>
            <a:normAutofit fontScale="90000"/>
          </a:bodyPr>
          <a:lstStyle/>
          <a:p>
            <a:r>
              <a:rPr lang="en-US" b="1" dirty="0" smtClean="0"/>
              <a:t>Is Luxembourg attractive to young people?</a:t>
            </a:r>
            <a:br>
              <a:rPr lang="en-US" b="1" dirty="0" smtClean="0"/>
            </a:br>
            <a:endParaRPr lang="en-US" b="1" dirty="0"/>
          </a:p>
        </p:txBody>
      </p:sp>
      <p:sp>
        <p:nvSpPr>
          <p:cNvPr id="3" name="Content Placeholder 2"/>
          <p:cNvSpPr>
            <a:spLocks noGrp="1"/>
          </p:cNvSpPr>
          <p:nvPr>
            <p:ph idx="1"/>
          </p:nvPr>
        </p:nvSpPr>
        <p:spPr>
          <a:xfrm>
            <a:off x="758250" y="1682540"/>
            <a:ext cx="8231116" cy="4915656"/>
          </a:xfrm>
        </p:spPr>
        <p:txBody>
          <a:bodyPr>
            <a:noAutofit/>
          </a:bodyPr>
          <a:lstStyle/>
          <a:p>
            <a:pPr marL="457200" lvl="1" indent="-457200">
              <a:spcBef>
                <a:spcPts val="1000"/>
              </a:spcBef>
              <a:buClrTx/>
            </a:pPr>
            <a:r>
              <a:rPr lang="en-US" sz="2800" b="1" dirty="0"/>
              <a:t>Multicultural</a:t>
            </a:r>
          </a:p>
          <a:p>
            <a:pPr marL="0" lvl="1" indent="0" algn="just">
              <a:spcBef>
                <a:spcPts val="1000"/>
              </a:spcBef>
              <a:buClrTx/>
              <a:buNone/>
            </a:pPr>
            <a:r>
              <a:rPr lang="en-US" sz="2000" dirty="0"/>
              <a:t>“</a:t>
            </a:r>
            <a:r>
              <a:rPr lang="is-IS" sz="2000" dirty="0"/>
              <a:t>…</a:t>
            </a:r>
            <a:r>
              <a:rPr lang="en-US" sz="2000" i="1" dirty="0"/>
              <a:t>but they're very friendly to other people of course, I was impressed about languages, because in Poland it's not so common that you go to shop and you ask simple lady "Hey, do you speak English?" and she speaks German, French, Luxembourgish and English of </a:t>
            </a:r>
            <a:r>
              <a:rPr lang="en-US" sz="2000" i="1" dirty="0" smtClean="0"/>
              <a:t>course when </a:t>
            </a:r>
            <a:r>
              <a:rPr lang="en-US" sz="2000" i="1" dirty="0"/>
              <a:t>she says</a:t>
            </a:r>
            <a:r>
              <a:rPr lang="en-US" sz="2000" i="1" u="sng" dirty="0"/>
              <a:t>" Yes a little bit" and a little bit is not a little bit it's just extremely, quite well</a:t>
            </a:r>
            <a:r>
              <a:rPr lang="en-US" sz="2000" i="1" dirty="0"/>
              <a:t>” </a:t>
            </a:r>
            <a:r>
              <a:rPr lang="en-US" sz="2000" dirty="0"/>
              <a:t>(emLUy05, Polish, 29 working in a private company as an administrative assistant</a:t>
            </a:r>
            <a:r>
              <a:rPr lang="en-US" sz="2000" dirty="0" smtClean="0"/>
              <a:t>)</a:t>
            </a:r>
          </a:p>
          <a:p>
            <a:pPr marL="457200" lvl="1" indent="-457200">
              <a:spcBef>
                <a:spcPts val="1000"/>
              </a:spcBef>
              <a:buClrTx/>
            </a:pPr>
            <a:r>
              <a:rPr lang="en-US" sz="2800" b="1" dirty="0"/>
              <a:t>Improve English through work; English as communicating language</a:t>
            </a:r>
          </a:p>
          <a:p>
            <a:pPr marL="0" lvl="1" indent="0" algn="just">
              <a:spcBef>
                <a:spcPts val="1000"/>
              </a:spcBef>
              <a:buClrTx/>
              <a:buNone/>
            </a:pPr>
            <a:r>
              <a:rPr lang="en-US" sz="2000" i="1" dirty="0" smtClean="0"/>
              <a:t>“Now </a:t>
            </a:r>
            <a:r>
              <a:rPr lang="en-US" sz="2000" i="1" dirty="0"/>
              <a:t>we talk </a:t>
            </a:r>
            <a:r>
              <a:rPr lang="en-US" sz="2000" i="1" dirty="0" smtClean="0"/>
              <a:t>in </a:t>
            </a:r>
            <a:r>
              <a:rPr lang="en-US" sz="2000" i="1" dirty="0"/>
              <a:t>English</a:t>
            </a:r>
            <a:r>
              <a:rPr lang="en-US" sz="2000" i="1" dirty="0" smtClean="0"/>
              <a:t>. </a:t>
            </a:r>
            <a:r>
              <a:rPr lang="en-US" sz="2000" i="1" dirty="0"/>
              <a:t>So I, I ... I broke </a:t>
            </a:r>
            <a:r>
              <a:rPr lang="en-US" sz="2000" i="1" dirty="0" smtClean="0"/>
              <a:t>my shyness.  </a:t>
            </a:r>
            <a:r>
              <a:rPr lang="en-US" sz="2000" i="1" dirty="0"/>
              <a:t>Because at the beginning eh, if I have to talk in English it's </a:t>
            </a:r>
            <a:r>
              <a:rPr lang="en-US" sz="2000" i="1" dirty="0" smtClean="0"/>
              <a:t>impossible. But </a:t>
            </a:r>
            <a:r>
              <a:rPr lang="en-US" sz="2000" i="1" dirty="0"/>
              <a:t>now, maybe I'm wrong, </a:t>
            </a:r>
            <a:r>
              <a:rPr lang="en-US" sz="2000" i="1" dirty="0" smtClean="0"/>
              <a:t>I </a:t>
            </a:r>
            <a:r>
              <a:rPr lang="en-US" sz="2000" i="1" dirty="0"/>
              <a:t>don't care, because </a:t>
            </a:r>
            <a:r>
              <a:rPr lang="en-US" sz="2000" i="1" dirty="0" smtClean="0"/>
              <a:t>even if I’m wrong</a:t>
            </a:r>
            <a:r>
              <a:rPr lang="en-US" sz="2000" i="1" dirty="0"/>
              <a:t>, I don't </a:t>
            </a:r>
            <a:r>
              <a:rPr lang="en-US" sz="2000" i="1" dirty="0" smtClean="0"/>
              <a:t>know. So </a:t>
            </a:r>
            <a:r>
              <a:rPr lang="en-US" sz="2000" i="1" dirty="0"/>
              <a:t>this is </a:t>
            </a:r>
            <a:r>
              <a:rPr lang="en-US" sz="2000" i="1" dirty="0" smtClean="0"/>
              <a:t>one </a:t>
            </a:r>
            <a:r>
              <a:rPr lang="en-US" sz="2000" i="1" dirty="0"/>
              <a:t>point. Then eh, yeah, at </a:t>
            </a:r>
            <a:r>
              <a:rPr lang="en-US" sz="2000" i="1" dirty="0" smtClean="0"/>
              <a:t>work, </a:t>
            </a:r>
            <a:r>
              <a:rPr lang="en-US" sz="2000" i="1" dirty="0"/>
              <a:t>I </a:t>
            </a:r>
            <a:r>
              <a:rPr lang="en-US" sz="2000" i="1" dirty="0" smtClean="0"/>
              <a:t>learned a </a:t>
            </a:r>
            <a:r>
              <a:rPr lang="en-US" sz="2000" i="1" dirty="0"/>
              <a:t>lot of things, that </a:t>
            </a:r>
            <a:r>
              <a:rPr lang="en-US" sz="2000" i="1" dirty="0" smtClean="0"/>
              <a:t>I </a:t>
            </a:r>
            <a:r>
              <a:rPr lang="en-US" sz="2000" i="1" dirty="0"/>
              <a:t>never </a:t>
            </a:r>
            <a:r>
              <a:rPr lang="en-US" sz="2000" i="1" dirty="0" smtClean="0"/>
              <a:t>knew </a:t>
            </a:r>
            <a:r>
              <a:rPr lang="en-US" sz="2000" i="1" dirty="0"/>
              <a:t>at university </a:t>
            </a:r>
            <a:r>
              <a:rPr lang="en-US" sz="2000" i="1" dirty="0" smtClean="0"/>
              <a:t> and </a:t>
            </a:r>
            <a:r>
              <a:rPr lang="en-US" sz="2000" i="1" dirty="0"/>
              <a:t>this </a:t>
            </a:r>
            <a:r>
              <a:rPr lang="en-US" sz="2000" i="1" dirty="0" smtClean="0"/>
              <a:t>is </a:t>
            </a:r>
            <a:r>
              <a:rPr lang="en-US" sz="2000" i="1" dirty="0"/>
              <a:t>the major interesting </a:t>
            </a:r>
            <a:r>
              <a:rPr lang="en-US" sz="2000" i="1" dirty="0" smtClean="0"/>
              <a:t>point” </a:t>
            </a:r>
            <a:r>
              <a:rPr lang="en-US" sz="2000" i="1" dirty="0"/>
              <a:t>(</a:t>
            </a:r>
            <a:r>
              <a:rPr lang="en-US" sz="2000" dirty="0"/>
              <a:t>emLUy09, Italian, 24, working for a private Italian company) </a:t>
            </a:r>
          </a:p>
          <a:p>
            <a:pPr marL="0" lvl="1" indent="0">
              <a:spcBef>
                <a:spcPts val="1000"/>
              </a:spcBef>
              <a:buClrTx/>
              <a:buNone/>
            </a:pPr>
            <a:endParaRPr lang="en-US" sz="2800" dirty="0"/>
          </a:p>
          <a:p>
            <a:pPr marL="0" lvl="1" indent="0">
              <a:spcBef>
                <a:spcPts val="1000"/>
              </a:spcBef>
              <a:buClrTx/>
              <a:buNone/>
            </a:pPr>
            <a:endParaRPr lang="en-US" sz="2800" dirty="0" smtClean="0"/>
          </a:p>
          <a:p>
            <a:pPr marL="0" indent="0">
              <a:buNone/>
            </a:pPr>
            <a:r>
              <a:rPr lang="en-US" sz="2000" dirty="0" smtClean="0"/>
              <a:t>A</a:t>
            </a:r>
            <a:r>
              <a:rPr lang="en-GB" sz="2000" dirty="0" err="1" smtClean="0"/>
              <a:t>nd</a:t>
            </a:r>
            <a:r>
              <a:rPr lang="en-GB" sz="2000" dirty="0" smtClean="0"/>
              <a:t> English speaking</a:t>
            </a:r>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endParaRPr lang="en-US" sz="2000" dirty="0"/>
          </a:p>
        </p:txBody>
      </p:sp>
    </p:spTree>
    <p:extLst>
      <p:ext uri="{BB962C8B-B14F-4D97-AF65-F5344CB8AC3E}">
        <p14:creationId xmlns:p14="http://schemas.microsoft.com/office/powerpoint/2010/main" val="11342889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034" y="973233"/>
            <a:ext cx="7015966" cy="791783"/>
          </a:xfrm>
        </p:spPr>
        <p:txBody>
          <a:bodyPr>
            <a:normAutofit fontScale="90000"/>
          </a:bodyPr>
          <a:lstStyle/>
          <a:p>
            <a:r>
              <a:rPr lang="en-US" b="1" dirty="0" smtClean="0"/>
              <a:t>Is Luxembourg attractive to young people?</a:t>
            </a:r>
            <a:br>
              <a:rPr lang="en-US" b="1" dirty="0" smtClean="0"/>
            </a:br>
            <a:endParaRPr lang="en-US" b="1" dirty="0"/>
          </a:p>
        </p:txBody>
      </p:sp>
      <p:sp>
        <p:nvSpPr>
          <p:cNvPr id="3" name="Content Placeholder 2"/>
          <p:cNvSpPr>
            <a:spLocks noGrp="1"/>
          </p:cNvSpPr>
          <p:nvPr>
            <p:ph idx="1"/>
          </p:nvPr>
        </p:nvSpPr>
        <p:spPr>
          <a:xfrm>
            <a:off x="758250" y="1825625"/>
            <a:ext cx="8214622" cy="4351338"/>
          </a:xfrm>
        </p:spPr>
        <p:txBody>
          <a:bodyPr>
            <a:noAutofit/>
          </a:bodyPr>
          <a:lstStyle/>
          <a:p>
            <a:pPr marL="457200" lvl="1" indent="-457200">
              <a:spcBef>
                <a:spcPts val="1000"/>
              </a:spcBef>
              <a:buClrTx/>
            </a:pPr>
            <a:r>
              <a:rPr lang="en-US" sz="2800" b="1" dirty="0" smtClean="0"/>
              <a:t>New destination for young people in Europe with jobs?</a:t>
            </a:r>
          </a:p>
          <a:p>
            <a:pPr marL="0" lvl="1" indent="0" algn="just">
              <a:spcBef>
                <a:spcPts val="1000"/>
              </a:spcBef>
              <a:buClrTx/>
              <a:buNone/>
            </a:pPr>
            <a:r>
              <a:rPr lang="en-US" sz="2200" i="1" dirty="0" smtClean="0"/>
              <a:t>“</a:t>
            </a:r>
            <a:r>
              <a:rPr lang="is-IS" sz="2200" i="1" dirty="0" smtClean="0"/>
              <a:t>…</a:t>
            </a:r>
            <a:r>
              <a:rPr lang="en-US" sz="2200" i="1" dirty="0" smtClean="0"/>
              <a:t> </a:t>
            </a:r>
            <a:r>
              <a:rPr lang="en-US" sz="2200" i="1" dirty="0"/>
              <a:t>phew, actually I think Luxembourg was the only one logical opportunity for </a:t>
            </a:r>
            <a:r>
              <a:rPr lang="en-US" sz="2200" i="1" dirty="0" smtClean="0"/>
              <a:t>us. </a:t>
            </a:r>
            <a:r>
              <a:rPr lang="en-US" sz="2200" i="1" dirty="0"/>
              <a:t>Why logical? because, eh, here in </a:t>
            </a:r>
            <a:r>
              <a:rPr lang="en-US" sz="2200" b="1" i="1" dirty="0"/>
              <a:t>Luxembourg</a:t>
            </a:r>
            <a:r>
              <a:rPr lang="en-US" sz="2200" i="1" dirty="0"/>
              <a:t>, </a:t>
            </a:r>
            <a:r>
              <a:rPr lang="en-US" sz="2200" i="1" u="sng" dirty="0"/>
              <a:t>even if you don't speak German of French you still have </a:t>
            </a:r>
            <a:r>
              <a:rPr lang="en-US" sz="2200" i="1" u="sng" dirty="0" smtClean="0"/>
              <a:t>English </a:t>
            </a:r>
            <a:r>
              <a:rPr lang="en-US" sz="2200" i="1" u="sng" dirty="0"/>
              <a:t>to find a job</a:t>
            </a:r>
            <a:r>
              <a:rPr lang="en-US" sz="2200" i="1" dirty="0"/>
              <a:t>. It's possible to find a job only with English, and other countries, </a:t>
            </a:r>
            <a:r>
              <a:rPr lang="en-US" sz="2200" i="1" u="sng" dirty="0"/>
              <a:t>let's imagine go to </a:t>
            </a:r>
            <a:r>
              <a:rPr lang="en-US" sz="2200" b="1" i="1" u="sng" dirty="0"/>
              <a:t>Germany</a:t>
            </a:r>
            <a:r>
              <a:rPr lang="en-US" sz="2200" i="1" u="sng" dirty="0"/>
              <a:t>, you don't speak German, you won't find a job</a:t>
            </a:r>
            <a:r>
              <a:rPr lang="en-US" sz="2200" i="1" dirty="0"/>
              <a:t>. And okay, you can be a cleaning lady or something like that, but you won't find a job in your field, you just have  </a:t>
            </a:r>
            <a:r>
              <a:rPr lang="en-US" sz="2200" i="1" dirty="0" smtClean="0"/>
              <a:t>restrictions. </a:t>
            </a:r>
            <a:r>
              <a:rPr lang="en-US" sz="2200" i="1" dirty="0"/>
              <a:t>So</a:t>
            </a:r>
            <a:r>
              <a:rPr lang="en-US" sz="2200" i="1" u="sng" dirty="0"/>
              <a:t>, </a:t>
            </a:r>
            <a:r>
              <a:rPr lang="en-US" sz="2200" i="1" u="sng" dirty="0" smtClean="0"/>
              <a:t>Luxembourg </a:t>
            </a:r>
            <a:r>
              <a:rPr lang="en-US" sz="2200" i="1" u="sng" dirty="0"/>
              <a:t>was, for that reason we chose Luxembourg</a:t>
            </a:r>
            <a:r>
              <a:rPr lang="en-US" sz="2200" i="1" dirty="0" smtClean="0"/>
              <a:t>. We </a:t>
            </a:r>
            <a:r>
              <a:rPr lang="en-US" sz="2200" i="1" dirty="0"/>
              <a:t>didn't want to go to </a:t>
            </a:r>
            <a:r>
              <a:rPr lang="en-US" sz="2200" b="1" i="1" dirty="0"/>
              <a:t>the</a:t>
            </a:r>
            <a:r>
              <a:rPr lang="en-US" sz="2200" i="1" dirty="0"/>
              <a:t> </a:t>
            </a:r>
            <a:r>
              <a:rPr lang="en-US" sz="2200" b="1" i="1" dirty="0"/>
              <a:t>UK</a:t>
            </a:r>
            <a:r>
              <a:rPr lang="en-US" sz="2200" i="1" u="sng" dirty="0"/>
              <a:t> because too many Polish people already there</a:t>
            </a:r>
            <a:r>
              <a:rPr lang="en-US" sz="2200" i="1" dirty="0"/>
              <a:t>, Ireland the same, and yeah, so the Luxembourg. Of course we would love to go to </a:t>
            </a:r>
            <a:r>
              <a:rPr lang="en-US" sz="2200" b="1" i="1" dirty="0"/>
              <a:t>Spain</a:t>
            </a:r>
            <a:r>
              <a:rPr lang="en-US" sz="2200" i="1" dirty="0"/>
              <a:t> or somewhere, but you </a:t>
            </a:r>
            <a:r>
              <a:rPr lang="en-US" sz="2200" i="1" u="sng" dirty="0"/>
              <a:t>won’t find a job and it was the time when the </a:t>
            </a:r>
            <a:r>
              <a:rPr lang="en-US" sz="2200" i="1" u="sng" dirty="0" smtClean="0"/>
              <a:t>crisi</a:t>
            </a:r>
            <a:r>
              <a:rPr lang="en-US" sz="2200" i="1" dirty="0" smtClean="0"/>
              <a:t>s”  </a:t>
            </a:r>
            <a:r>
              <a:rPr lang="en-US" sz="2200" dirty="0"/>
              <a:t>(emLUy05, Polish, 29 working in a private company as an administrative assistant</a:t>
            </a:r>
            <a:r>
              <a:rPr lang="en-US" sz="2200" dirty="0" smtClean="0"/>
              <a:t>)</a:t>
            </a:r>
            <a:endParaRPr lang="en-US" sz="2200" dirty="0"/>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endParaRPr lang="en-US" sz="2000" dirty="0"/>
          </a:p>
        </p:txBody>
      </p:sp>
    </p:spTree>
    <p:extLst>
      <p:ext uri="{BB962C8B-B14F-4D97-AF65-F5344CB8AC3E}">
        <p14:creationId xmlns:p14="http://schemas.microsoft.com/office/powerpoint/2010/main" val="26056582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957</TotalTime>
  <Words>3886</Words>
  <Application>Microsoft Macintosh PowerPoint</Application>
  <PresentationFormat>On-screen Show (4:3)</PresentationFormat>
  <Paragraphs>173</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Is Luxembourg an attractive destination for European young workers for boosting their careers? The activ-ation of young workers’ skills in entering job markets abroad. </vt:lpstr>
      <vt:lpstr>Global competition for talent</vt:lpstr>
      <vt:lpstr>Luxembourg as a global player? For attracting young people for work</vt:lpstr>
      <vt:lpstr>Young people in Luxembourg</vt:lpstr>
      <vt:lpstr>Questions of the presentation: </vt:lpstr>
      <vt:lpstr>Case Study: Young people working in Luxembourg</vt:lpstr>
      <vt:lpstr>Is Luxembourg attractive to young people? </vt:lpstr>
      <vt:lpstr>Is Luxembourg attractive to young people? </vt:lpstr>
      <vt:lpstr>Is Luxembourg attractive to young people? </vt:lpstr>
      <vt:lpstr>Luxembourg and skills: Direct match of qualifications </vt:lpstr>
      <vt:lpstr>Luxembourg and skills: Direct match of qualifications</vt:lpstr>
      <vt:lpstr>Luxembourg and skills: Deskilling</vt:lpstr>
      <vt:lpstr>Luxembourg and skills: deskilling</vt:lpstr>
      <vt:lpstr>Luxembourg and skills: YO-YO transitions: </vt:lpstr>
      <vt:lpstr>Luxembourg and skills: Gradual way up to job market: </vt:lpstr>
      <vt:lpstr>How young people use skills in the context of Luxembourg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Nina Weiler</dc:creator>
  <cp:lastModifiedBy>Volha VYSOTSKAYA</cp:lastModifiedBy>
  <cp:revision>60</cp:revision>
  <cp:lastPrinted>2017-06-26T15:51:11Z</cp:lastPrinted>
  <dcterms:created xsi:type="dcterms:W3CDTF">2015-06-26T09:41:23Z</dcterms:created>
  <dcterms:modified xsi:type="dcterms:W3CDTF">2018-04-17T07:50:39Z</dcterms:modified>
</cp:coreProperties>
</file>