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3" r:id="rId4"/>
    <p:sldId id="274" r:id="rId5"/>
    <p:sldId id="275" r:id="rId6"/>
    <p:sldId id="276" r:id="rId7"/>
    <p:sldId id="277" r:id="rId8"/>
    <p:sldId id="263" r:id="rId9"/>
    <p:sldId id="266" r:id="rId10"/>
    <p:sldId id="268" r:id="rId11"/>
    <p:sldId id="269" r:id="rId12"/>
    <p:sldId id="267" r:id="rId13"/>
    <p:sldId id="271" r:id="rId14"/>
    <p:sldId id="278" r:id="rId15"/>
    <p:sldId id="282" r:id="rId16"/>
    <p:sldId id="258" r:id="rId17"/>
    <p:sldId id="270" r:id="rId18"/>
    <p:sldId id="257" r:id="rId19"/>
    <p:sldId id="265" r:id="rId20"/>
    <p:sldId id="280" r:id="rId21"/>
    <p:sldId id="260" r:id="rId22"/>
    <p:sldId id="264" r:id="rId23"/>
    <p:sldId id="259"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64685B-6D22-44CC-B2B7-120B6C3DB190}">
          <p14:sldIdLst>
            <p14:sldId id="256"/>
            <p14:sldId id="261"/>
          </p14:sldIdLst>
        </p14:section>
        <p14:section name="Untitled Section" id="{95E97724-1A4D-48B6-BC4E-C0749879C273}">
          <p14:sldIdLst>
            <p14:sldId id="273"/>
            <p14:sldId id="274"/>
            <p14:sldId id="275"/>
            <p14:sldId id="276"/>
            <p14:sldId id="277"/>
            <p14:sldId id="263"/>
            <p14:sldId id="266"/>
            <p14:sldId id="268"/>
            <p14:sldId id="269"/>
            <p14:sldId id="267"/>
            <p14:sldId id="271"/>
            <p14:sldId id="278"/>
          </p14:sldIdLst>
        </p14:section>
        <p14:section name="Untitled Section" id="{8A28A49F-DFBD-4058-B599-2EAF147F46AF}">
          <p14:sldIdLst>
            <p14:sldId id="282"/>
            <p14:sldId id="258"/>
            <p14:sldId id="270"/>
            <p14:sldId id="257"/>
            <p14:sldId id="265"/>
            <p14:sldId id="280"/>
            <p14:sldId id="260"/>
            <p14:sldId id="264"/>
            <p14:sldId id="259"/>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3" autoAdjust="0"/>
    <p:restoredTop sz="94660"/>
  </p:normalViewPr>
  <p:slideViewPr>
    <p:cSldViewPr snapToGrid="0">
      <p:cViewPr varScale="1">
        <p:scale>
          <a:sx n="114" d="100"/>
          <a:sy n="114" d="100"/>
        </p:scale>
        <p:origin x="3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22ABD1-B6AB-4DA2-A1D3-CA4776060FFB}"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170909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22ABD1-B6AB-4DA2-A1D3-CA4776060FFB}"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406551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22ABD1-B6AB-4DA2-A1D3-CA4776060FFB}"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385046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22ABD1-B6AB-4DA2-A1D3-CA4776060FFB}"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117521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2ABD1-B6AB-4DA2-A1D3-CA4776060FFB}"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260518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22ABD1-B6AB-4DA2-A1D3-CA4776060FFB}"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13194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22ABD1-B6AB-4DA2-A1D3-CA4776060FFB}"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267099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22ABD1-B6AB-4DA2-A1D3-CA4776060FFB}"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399257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2ABD1-B6AB-4DA2-A1D3-CA4776060FFB}"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229762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22ABD1-B6AB-4DA2-A1D3-CA4776060FFB}"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418469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22ABD1-B6AB-4DA2-A1D3-CA4776060FFB}"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C8B81-3A9F-4868-B8CA-7E13DCFB0ADE}" type="slidenum">
              <a:rPr lang="en-US" smtClean="0"/>
              <a:t>‹#›</a:t>
            </a:fld>
            <a:endParaRPr lang="en-US"/>
          </a:p>
        </p:txBody>
      </p:sp>
    </p:spTree>
    <p:extLst>
      <p:ext uri="{BB962C8B-B14F-4D97-AF65-F5344CB8AC3E}">
        <p14:creationId xmlns:p14="http://schemas.microsoft.com/office/powerpoint/2010/main" val="90361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2ABD1-B6AB-4DA2-A1D3-CA4776060FFB}" type="datetimeFigureOut">
              <a:rPr lang="en-US" smtClean="0"/>
              <a:t>5/10/2017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C8B81-3A9F-4868-B8CA-7E13DCFB0ADE}" type="slidenum">
              <a:rPr lang="en-US" smtClean="0"/>
              <a:t>‹#›</a:t>
            </a:fld>
            <a:endParaRPr lang="en-US"/>
          </a:p>
        </p:txBody>
      </p:sp>
    </p:spTree>
    <p:extLst>
      <p:ext uri="{BB962C8B-B14F-4D97-AF65-F5344CB8AC3E}">
        <p14:creationId xmlns:p14="http://schemas.microsoft.com/office/powerpoint/2010/main" val="2186358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20minutes.f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d/d3/Boulevard_du_Temple_by_Daguerre.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275" y="241519"/>
            <a:ext cx="9144000" cy="2387600"/>
          </a:xfrm>
        </p:spPr>
        <p:txBody>
          <a:bodyPr/>
          <a:lstStyle/>
          <a:p>
            <a:r>
              <a:rPr lang="fr-FR" b="1" dirty="0"/>
              <a:t>La fine </a:t>
            </a:r>
            <a:r>
              <a:rPr lang="fr-FR" b="1" dirty="0" err="1"/>
              <a:t>dell’incoatività</a:t>
            </a:r>
            <a:endParaRPr lang="en-US" b="1" dirty="0"/>
          </a:p>
        </p:txBody>
      </p:sp>
      <p:sp>
        <p:nvSpPr>
          <p:cNvPr id="3" name="Subtitle 2"/>
          <p:cNvSpPr>
            <a:spLocks noGrp="1"/>
          </p:cNvSpPr>
          <p:nvPr>
            <p:ph type="subTitle" idx="1"/>
          </p:nvPr>
        </p:nvSpPr>
        <p:spPr>
          <a:xfrm>
            <a:off x="1163273" y="3006420"/>
            <a:ext cx="9144000" cy="1655762"/>
          </a:xfrm>
        </p:spPr>
        <p:txBody>
          <a:bodyPr/>
          <a:lstStyle/>
          <a:p>
            <a:r>
              <a:rPr lang="fr-FR" dirty="0"/>
              <a:t>Nathalie </a:t>
            </a:r>
            <a:r>
              <a:rPr lang="fr-FR" dirty="0" err="1"/>
              <a:t>Roelens</a:t>
            </a:r>
            <a:r>
              <a:rPr lang="fr-FR" dirty="0"/>
              <a:t> </a:t>
            </a:r>
          </a:p>
          <a:p>
            <a:r>
              <a:rPr lang="fr-FR" dirty="0"/>
              <a:t>(</a:t>
            </a:r>
            <a:r>
              <a:rPr lang="fr-FR" dirty="0" err="1"/>
              <a:t>Università</a:t>
            </a:r>
            <a:r>
              <a:rPr lang="fr-FR" dirty="0"/>
              <a:t> </a:t>
            </a:r>
            <a:r>
              <a:rPr lang="fr-FR" dirty="0" err="1"/>
              <a:t>del</a:t>
            </a:r>
            <a:r>
              <a:rPr lang="fr-FR" dirty="0"/>
              <a:t> </a:t>
            </a:r>
            <a:r>
              <a:rPr lang="fr-FR" dirty="0" err="1"/>
              <a:t>Lussemburgo</a:t>
            </a:r>
            <a:r>
              <a:rPr lang="fr-FR" dirty="0"/>
              <a:t>)</a:t>
            </a:r>
            <a:endParaRPr lang="en-US" dirty="0"/>
          </a:p>
        </p:txBody>
      </p:sp>
    </p:spTree>
    <p:extLst>
      <p:ext uri="{BB962C8B-B14F-4D97-AF65-F5344CB8AC3E}">
        <p14:creationId xmlns:p14="http://schemas.microsoft.com/office/powerpoint/2010/main" val="265298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53" y="647362"/>
            <a:ext cx="10871033" cy="5355312"/>
          </a:xfrm>
          <a:prstGeom prst="rect">
            <a:avLst/>
          </a:prstGeom>
          <a:noFill/>
        </p:spPr>
        <p:txBody>
          <a:bodyPr wrap="square" rtlCol="0">
            <a:spAutoFit/>
          </a:bodyPr>
          <a:lstStyle/>
          <a:p>
            <a:r>
              <a:rPr lang="fr-FR" b="1" dirty="0"/>
              <a:t>[…]</a:t>
            </a:r>
          </a:p>
          <a:p>
            <a:r>
              <a:rPr lang="fr-FR" b="1" dirty="0"/>
              <a:t>Entre </a:t>
            </a:r>
            <a:r>
              <a:rPr lang="fr-FR" b="1" dirty="0" err="1"/>
              <a:t>Kaliayev</a:t>
            </a:r>
            <a:r>
              <a:rPr lang="fr-FR" b="1" dirty="0"/>
              <a:t>, le visage couvert de larmes</a:t>
            </a:r>
          </a:p>
          <a:p>
            <a:r>
              <a:rPr lang="fr-FR" b="1" dirty="0"/>
              <a:t>Kalialev</a:t>
            </a:r>
            <a:r>
              <a:rPr lang="fr-FR" dirty="0"/>
              <a:t>, </a:t>
            </a:r>
            <a:r>
              <a:rPr lang="fr-FR" b="1" dirty="0"/>
              <a:t>dans l’égarement</a:t>
            </a:r>
          </a:p>
          <a:p>
            <a:r>
              <a:rPr lang="fr-FR" dirty="0"/>
              <a:t>Frères, pardonnez-moi. </a:t>
            </a:r>
            <a:r>
              <a:rPr lang="fr-FR" dirty="0">
                <a:solidFill>
                  <a:srgbClr val="FF0000"/>
                </a:solidFill>
              </a:rPr>
              <a:t>Je n’ai pas pu.</a:t>
            </a:r>
          </a:p>
          <a:p>
            <a:r>
              <a:rPr lang="fr-FR" dirty="0"/>
              <a:t>[…]</a:t>
            </a:r>
          </a:p>
          <a:p>
            <a:r>
              <a:rPr lang="fr-FR" b="1" dirty="0" err="1"/>
              <a:t>Stepan</a:t>
            </a:r>
            <a:endParaRPr lang="fr-FR" b="1" dirty="0"/>
          </a:p>
          <a:p>
            <a:r>
              <a:rPr lang="fr-FR" dirty="0"/>
              <a:t>Il y avait aussi la grande-duchesse. Cela faisait trop de monde, je suppose, pour notre poète. […]</a:t>
            </a:r>
          </a:p>
          <a:p>
            <a:r>
              <a:rPr lang="fr-FR" b="1" dirty="0"/>
              <a:t>Kalialev</a:t>
            </a:r>
          </a:p>
          <a:p>
            <a:r>
              <a:rPr lang="fr-FR" dirty="0">
                <a:solidFill>
                  <a:srgbClr val="FF0000"/>
                </a:solidFill>
              </a:rPr>
              <a:t>Je ne pouvais pas prévoir</a:t>
            </a:r>
            <a:r>
              <a:rPr lang="fr-FR" dirty="0"/>
              <a:t>… Des enfants, des enfants surtout. As-tu regardé des enfants ? Ce regard grave qu’ils ont</a:t>
            </a:r>
          </a:p>
          <a:p>
            <a:r>
              <a:rPr lang="fr-FR" dirty="0"/>
              <a:t>parfois… Je n’ai jamais pu soutenir ce regard… Une seconde auparavant, pourtant, dans l’ombre, au coin de la petite place, </a:t>
            </a:r>
            <a:r>
              <a:rPr lang="fr-FR" dirty="0">
                <a:solidFill>
                  <a:srgbClr val="FF0000"/>
                </a:solidFill>
              </a:rPr>
              <a:t>j’étais heureux</a:t>
            </a:r>
            <a:r>
              <a:rPr lang="fr-FR" dirty="0"/>
              <a:t>. Quand les lanternes de la calèche ont commencé à briller au loin, mon cœur s’est mis à battre de joie, je te le jure. </a:t>
            </a:r>
            <a:r>
              <a:rPr lang="fr-FR" dirty="0">
                <a:solidFill>
                  <a:srgbClr val="FF0000"/>
                </a:solidFill>
              </a:rPr>
              <a:t>Il battait de plus en plus fort </a:t>
            </a:r>
            <a:r>
              <a:rPr lang="fr-FR" dirty="0"/>
              <a:t>à mesure que le roulement de la calèche grandissait. Il faisait tant de bruit en moi. J’avais envie de bondir. Je crois que je riais. </a:t>
            </a:r>
            <a:r>
              <a:rPr lang="fr-FR" dirty="0">
                <a:solidFill>
                  <a:srgbClr val="FF0000"/>
                </a:solidFill>
              </a:rPr>
              <a:t>Et je disais « oui, oui… » </a:t>
            </a:r>
            <a:r>
              <a:rPr lang="fr-FR" dirty="0"/>
              <a:t>Tu comprends ? [...]  Alors, je ne sais pas ce qui s’est passé. Mon bras est devenu faible. Mes jambes </a:t>
            </a:r>
            <a:r>
              <a:rPr lang="fr-FR" dirty="0">
                <a:solidFill>
                  <a:srgbClr val="FF0000"/>
                </a:solidFill>
              </a:rPr>
              <a:t>tremblaient</a:t>
            </a:r>
            <a:r>
              <a:rPr lang="fr-FR" dirty="0"/>
              <a:t>. Une seconde après, il était trop tard. </a:t>
            </a:r>
            <a:r>
              <a:rPr lang="fr-FR" b="1" dirty="0"/>
              <a:t>(Silence. Il regarde à terre.) </a:t>
            </a:r>
            <a:r>
              <a:rPr lang="fr-FR" dirty="0"/>
              <a:t>[…]</a:t>
            </a:r>
          </a:p>
          <a:p>
            <a:r>
              <a:rPr lang="fr-FR" dirty="0"/>
              <a:t>   Regardez-moi, frères, regardez-moi, </a:t>
            </a:r>
            <a:r>
              <a:rPr lang="fr-FR" dirty="0" err="1"/>
              <a:t>Boria</a:t>
            </a:r>
            <a:r>
              <a:rPr lang="fr-FR" dirty="0"/>
              <a:t>, je ne suis pas un lâche, </a:t>
            </a:r>
            <a:r>
              <a:rPr lang="fr-FR" dirty="0">
                <a:solidFill>
                  <a:srgbClr val="FF0000"/>
                </a:solidFill>
              </a:rPr>
              <a:t>je n’ai pas reculé</a:t>
            </a:r>
            <a:r>
              <a:rPr lang="fr-FR" dirty="0"/>
              <a:t>. Je ne les attendais pas. Tout s’est passé trop vite. Ces deux petits visages sérieux et dans ma main, ce poids terrible. C’est sur eux </a:t>
            </a:r>
            <a:r>
              <a:rPr lang="fr-FR" dirty="0">
                <a:solidFill>
                  <a:srgbClr val="FF0000"/>
                </a:solidFill>
              </a:rPr>
              <a:t>qu’il fallait</a:t>
            </a:r>
            <a:r>
              <a:rPr lang="fr-FR" dirty="0"/>
              <a:t> le lancer. Ainsi. Tout droit. Oh, non! </a:t>
            </a:r>
            <a:r>
              <a:rPr lang="fr-FR" dirty="0">
                <a:solidFill>
                  <a:srgbClr val="FF0000"/>
                </a:solidFill>
              </a:rPr>
              <a:t>Je n’ai pas pu</a:t>
            </a:r>
            <a:r>
              <a:rPr lang="fr-FR" dirty="0"/>
              <a:t>. » (pp. 52-55)</a:t>
            </a:r>
          </a:p>
          <a:p>
            <a:endParaRPr lang="fr-FR" dirty="0"/>
          </a:p>
        </p:txBody>
      </p:sp>
    </p:spTree>
    <p:extLst>
      <p:ext uri="{BB962C8B-B14F-4D97-AF65-F5344CB8AC3E}">
        <p14:creationId xmlns:p14="http://schemas.microsoft.com/office/powerpoint/2010/main" val="3968385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179" y="671639"/>
            <a:ext cx="8979960" cy="5078313"/>
          </a:xfrm>
          <a:prstGeom prst="rect">
            <a:avLst/>
          </a:prstGeom>
          <a:noFill/>
        </p:spPr>
        <p:txBody>
          <a:bodyPr wrap="square" rtlCol="0">
            <a:spAutoFit/>
          </a:bodyPr>
          <a:lstStyle/>
          <a:p>
            <a:r>
              <a:rPr lang="fr-FR" dirty="0"/>
              <a:t>[…] Voilà ce que je propose. Si vous </a:t>
            </a:r>
            <a:r>
              <a:rPr lang="fr-FR" dirty="0">
                <a:solidFill>
                  <a:srgbClr val="FF0000"/>
                </a:solidFill>
              </a:rPr>
              <a:t>décidez</a:t>
            </a:r>
            <a:r>
              <a:rPr lang="fr-FR" dirty="0"/>
              <a:t> qu’il faut tuer ces enfants, j’attendrai la sortie du théâtre et je lancerai seul la bombe sur la calèche. Je sais que je ne manquerai pas mon but. </a:t>
            </a:r>
            <a:r>
              <a:rPr lang="fr-FR" dirty="0">
                <a:solidFill>
                  <a:srgbClr val="FF0000"/>
                </a:solidFill>
              </a:rPr>
              <a:t>Décidez</a:t>
            </a:r>
            <a:r>
              <a:rPr lang="fr-FR" dirty="0"/>
              <a:t> seulement,</a:t>
            </a:r>
            <a:r>
              <a:rPr lang="en-US" dirty="0"/>
              <a:t> </a:t>
            </a:r>
            <a:r>
              <a:rPr lang="en-US" dirty="0" err="1">
                <a:solidFill>
                  <a:srgbClr val="FF0000"/>
                </a:solidFill>
              </a:rPr>
              <a:t>j’obéirai</a:t>
            </a:r>
            <a:r>
              <a:rPr lang="en-US" dirty="0"/>
              <a:t> à </a:t>
            </a:r>
            <a:r>
              <a:rPr lang="en-US" dirty="0" err="1"/>
              <a:t>l’Organisation</a:t>
            </a:r>
            <a:r>
              <a:rPr lang="en-US" dirty="0"/>
              <a:t>.</a:t>
            </a:r>
          </a:p>
          <a:p>
            <a:r>
              <a:rPr lang="fr-FR" b="1" dirty="0" err="1"/>
              <a:t>Stepan</a:t>
            </a:r>
            <a:endParaRPr lang="fr-FR" b="1" dirty="0"/>
          </a:p>
          <a:p>
            <a:r>
              <a:rPr lang="fr-FR" dirty="0"/>
              <a:t>L’organisation t’avait commandé de tuer le grand-duc</a:t>
            </a:r>
          </a:p>
          <a:p>
            <a:r>
              <a:rPr lang="fr-FR" b="1" dirty="0" err="1"/>
              <a:t>Kaliayev</a:t>
            </a:r>
            <a:endParaRPr lang="fr-FR" b="1" dirty="0"/>
          </a:p>
          <a:p>
            <a:r>
              <a:rPr lang="fr-FR" dirty="0"/>
              <a:t>C’est vrai. Mais elle ne m’avait pas demandé d’assassiner des enfants</a:t>
            </a:r>
          </a:p>
          <a:p>
            <a:r>
              <a:rPr lang="fr-FR" b="1" dirty="0" err="1"/>
              <a:t>Annenkov</a:t>
            </a:r>
            <a:endParaRPr lang="fr-FR" b="1" dirty="0"/>
          </a:p>
          <a:p>
            <a:r>
              <a:rPr lang="fr-FR" dirty="0" err="1"/>
              <a:t>Yanek</a:t>
            </a:r>
            <a:r>
              <a:rPr lang="fr-FR" dirty="0"/>
              <a:t> a raison. Ceci n’était </a:t>
            </a:r>
            <a:r>
              <a:rPr lang="fr-FR" dirty="0">
                <a:solidFill>
                  <a:srgbClr val="FF0000"/>
                </a:solidFill>
              </a:rPr>
              <a:t>pas prévu</a:t>
            </a:r>
            <a:r>
              <a:rPr lang="fr-FR" dirty="0"/>
              <a:t>.</a:t>
            </a:r>
          </a:p>
          <a:p>
            <a:r>
              <a:rPr lang="fr-FR" b="1" dirty="0" err="1"/>
              <a:t>Stepan</a:t>
            </a:r>
            <a:endParaRPr lang="fr-FR" b="1" dirty="0"/>
          </a:p>
          <a:p>
            <a:r>
              <a:rPr lang="fr-FR" dirty="0"/>
              <a:t>Il </a:t>
            </a:r>
            <a:r>
              <a:rPr lang="fr-FR" dirty="0">
                <a:solidFill>
                  <a:srgbClr val="FF0000"/>
                </a:solidFill>
              </a:rPr>
              <a:t>devait</a:t>
            </a:r>
            <a:r>
              <a:rPr lang="fr-FR" dirty="0"/>
              <a:t> obéir.</a:t>
            </a:r>
          </a:p>
          <a:p>
            <a:r>
              <a:rPr lang="fr-FR" b="1" dirty="0" err="1"/>
              <a:t>Annenkov</a:t>
            </a:r>
            <a:endParaRPr lang="fr-FR" b="1" dirty="0"/>
          </a:p>
          <a:p>
            <a:r>
              <a:rPr lang="fr-FR" dirty="0"/>
              <a:t>Je suis le responsable. </a:t>
            </a:r>
            <a:r>
              <a:rPr lang="fr-FR" dirty="0">
                <a:solidFill>
                  <a:srgbClr val="FF0000"/>
                </a:solidFill>
              </a:rPr>
              <a:t>Il fallait </a:t>
            </a:r>
            <a:r>
              <a:rPr lang="fr-FR" dirty="0"/>
              <a:t>que tout fût prévu et que personne </a:t>
            </a:r>
            <a:r>
              <a:rPr lang="fr-FR" dirty="0">
                <a:solidFill>
                  <a:srgbClr val="FF0000"/>
                </a:solidFill>
              </a:rPr>
              <a:t>ne pût hésiter </a:t>
            </a:r>
            <a:r>
              <a:rPr lang="fr-FR" dirty="0"/>
              <a:t>sur ce qu’il y avait à faire. </a:t>
            </a:r>
            <a:r>
              <a:rPr lang="fr-FR" dirty="0">
                <a:solidFill>
                  <a:srgbClr val="FF0000"/>
                </a:solidFill>
              </a:rPr>
              <a:t>Il faut </a:t>
            </a:r>
            <a:r>
              <a:rPr lang="fr-FR" dirty="0"/>
              <a:t>seulement </a:t>
            </a:r>
            <a:r>
              <a:rPr lang="fr-FR" dirty="0">
                <a:solidFill>
                  <a:srgbClr val="FF0000"/>
                </a:solidFill>
              </a:rPr>
              <a:t>décider</a:t>
            </a:r>
            <a:r>
              <a:rPr lang="fr-FR" dirty="0"/>
              <a:t> si nous laissons échapper définitivement cette occasion ou si nous ordonnons à </a:t>
            </a:r>
            <a:r>
              <a:rPr lang="fr-FR" dirty="0" err="1"/>
              <a:t>Yanek</a:t>
            </a:r>
            <a:r>
              <a:rPr lang="fr-FR" dirty="0"/>
              <a:t> d’attendre la sortie du théâtre. Alexis ?</a:t>
            </a:r>
          </a:p>
          <a:p>
            <a:r>
              <a:rPr lang="fr-FR" b="1" dirty="0" err="1"/>
              <a:t>Voinov</a:t>
            </a:r>
            <a:endParaRPr lang="fr-FR" b="1" dirty="0"/>
          </a:p>
          <a:p>
            <a:r>
              <a:rPr lang="fr-FR" dirty="0">
                <a:solidFill>
                  <a:srgbClr val="FF0000"/>
                </a:solidFill>
              </a:rPr>
              <a:t>Je ne sais pas</a:t>
            </a:r>
            <a:r>
              <a:rPr lang="fr-FR" dirty="0"/>
              <a:t>. Je crois que j’aurais fait comme </a:t>
            </a:r>
            <a:r>
              <a:rPr lang="fr-FR" dirty="0" err="1"/>
              <a:t>Yanek</a:t>
            </a:r>
            <a:r>
              <a:rPr lang="fr-FR" dirty="0"/>
              <a:t>. Mais je ne suis pas sûr de moi </a:t>
            </a:r>
            <a:r>
              <a:rPr lang="fr-FR" b="1" dirty="0"/>
              <a:t>(Plus bas.) </a:t>
            </a:r>
            <a:r>
              <a:rPr lang="fr-FR" dirty="0"/>
              <a:t>Mais mains </a:t>
            </a:r>
            <a:r>
              <a:rPr lang="fr-FR" dirty="0">
                <a:solidFill>
                  <a:srgbClr val="FF0000"/>
                </a:solidFill>
              </a:rPr>
              <a:t>tremblent</a:t>
            </a:r>
            <a:r>
              <a:rPr lang="fr-FR" dirty="0"/>
              <a:t>. (pp. 56-57)</a:t>
            </a:r>
          </a:p>
        </p:txBody>
      </p:sp>
    </p:spTree>
    <p:extLst>
      <p:ext uri="{BB962C8B-B14F-4D97-AF65-F5344CB8AC3E}">
        <p14:creationId xmlns:p14="http://schemas.microsoft.com/office/powerpoint/2010/main" val="180475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339" y="224244"/>
            <a:ext cx="8640661" cy="6668429"/>
          </a:xfrm>
          <a:prstGeom prst="rect">
            <a:avLst/>
          </a:prstGeom>
        </p:spPr>
        <p:txBody>
          <a:bodyPr wrap="square">
            <a:spAutoFit/>
          </a:bodyPr>
          <a:lstStyle/>
          <a:p>
            <a:pPr>
              <a:lnSpc>
                <a:spcPct val="106000"/>
              </a:lnSpc>
              <a:spcAft>
                <a:spcPts val="800"/>
              </a:spcAft>
            </a:pPr>
            <a:r>
              <a:rPr lang="fr-FR" b="1" dirty="0">
                <a:latin typeface="Calibri" panose="020F0502020204030204" pitchFamily="34" charset="0"/>
                <a:ea typeface="Times New Roman" panose="02020603050405020304" pitchFamily="18" charset="0"/>
                <a:cs typeface="Times New Roman" panose="02020603050405020304" pitchFamily="18" charset="0"/>
              </a:rPr>
              <a:t>Youssouf Amine Elalamy, </a:t>
            </a:r>
            <a:r>
              <a:rPr lang="fr-FR" b="1" i="1" dirty="0">
                <a:latin typeface="Calibri" panose="020F0502020204030204" pitchFamily="34" charset="0"/>
                <a:ea typeface="Times New Roman" panose="02020603050405020304" pitchFamily="18" charset="0"/>
                <a:cs typeface="Times New Roman" panose="02020603050405020304" pitchFamily="18" charset="0"/>
              </a:rPr>
              <a:t>Oussama mon amour</a:t>
            </a:r>
            <a:r>
              <a:rPr lang="fr-FR" b="1" dirty="0">
                <a:latin typeface="Calibri" panose="020F0502020204030204" pitchFamily="34" charset="0"/>
                <a:ea typeface="Times New Roman" panose="02020603050405020304" pitchFamily="18" charset="0"/>
                <a:cs typeface="Times New Roman" panose="02020603050405020304" pitchFamily="18" charset="0"/>
              </a:rPr>
              <a:t>, Casablanca, Les éditions de la croisée des chemins, 2011.</a:t>
            </a:r>
            <a:endParaRPr lang="fr-BE"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 Je me rase parce que </a:t>
            </a:r>
            <a:r>
              <a:rPr lang="fr-BE" dirty="0">
                <a:solidFill>
                  <a:srgbClr val="FF0000"/>
                </a:solidFill>
                <a:latin typeface="Calibri" panose="020F0502020204030204" pitchFamily="34" charset="0"/>
                <a:ea typeface="Calibri" panose="020F0502020204030204" pitchFamily="34" charset="0"/>
                <a:cs typeface="Times New Roman" panose="02020603050405020304" pitchFamily="18" charset="0"/>
              </a:rPr>
              <a:t>j’ai l’intention de </a:t>
            </a:r>
            <a:r>
              <a:rPr lang="fr-BE" dirty="0">
                <a:latin typeface="Calibri" panose="020F0502020204030204" pitchFamily="34" charset="0"/>
                <a:ea typeface="Calibri" panose="020F0502020204030204" pitchFamily="34" charset="0"/>
                <a:cs typeface="Times New Roman" panose="02020603050405020304" pitchFamily="18" charset="0"/>
              </a:rPr>
              <a:t>quitter ce monde comme j’y suis venu : dans un bain de sang et lisse comme un ver. Je sais où je vais et quand tout aura brûlé, il n’y aura plus que mon âme pour ramasser les cendres. </a:t>
            </a:r>
            <a:r>
              <a:rPr lang="fr-BE" dirty="0">
                <a:solidFill>
                  <a:srgbClr val="FF0000"/>
                </a:solidFill>
                <a:latin typeface="Calibri" panose="020F0502020204030204" pitchFamily="34" charset="0"/>
                <a:ea typeface="Calibri" panose="020F0502020204030204" pitchFamily="34" charset="0"/>
                <a:cs typeface="Times New Roman" panose="02020603050405020304" pitchFamily="18" charset="0"/>
              </a:rPr>
              <a:t>C’est décidé</a:t>
            </a:r>
            <a:r>
              <a:rPr lang="fr-BE" dirty="0">
                <a:latin typeface="Calibri" panose="020F0502020204030204" pitchFamily="34" charset="0"/>
                <a:ea typeface="Calibri" panose="020F0502020204030204" pitchFamily="34" charset="0"/>
                <a:cs typeface="Times New Roman" panose="02020603050405020304" pitchFamily="18" charset="0"/>
              </a:rPr>
              <a:t>, ma vie ne prolongera pas celle de mon père, pas plus que celle de mon enfant ne prolongera la mienne. Je ne marcherai pas dans ses traces et je n’en laisserai aucune.  […]</a:t>
            </a:r>
          </a:p>
          <a:p>
            <a:pPr>
              <a:lnSpc>
                <a:spcPct val="106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Et avant même de connaître la fin de l’histoire, je savais qu’il me faudrait agir pour entretenir ces flammes qu’une main invisible avait allumées pour nous éclairer et nous montrer le chemin. Je n’avais pas encore de projet, pas même une idée de ce que je pourrais faire, seulement la conviction </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qu’il me faudrait </a:t>
            </a:r>
            <a:r>
              <a:rPr lang="fr-FR" dirty="0">
                <a:latin typeface="Calibri" panose="020F0502020204030204" pitchFamily="34" charset="0"/>
                <a:ea typeface="Calibri" panose="020F0502020204030204" pitchFamily="34" charset="0"/>
                <a:cs typeface="Times New Roman" panose="02020603050405020304" pitchFamily="18" charset="0"/>
              </a:rPr>
              <a:t>un jour moi-même prendre feu pour rallumer toutes ces flammes et entretenir le souvenir de cette mémorable journée. Bientôt ce sera à mon tour de frapper et donnant de grands coups d’ailes avant de m’envoler pour de bon.</a:t>
            </a:r>
            <a:endParaRPr lang="fr-BE"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Ce qui est étrange, c’est que </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je ne me souviens même pas d’en avoir pris la décision</a:t>
            </a:r>
            <a:r>
              <a:rPr lang="fr-FR" dirty="0">
                <a:latin typeface="Calibri" panose="020F0502020204030204" pitchFamily="34" charset="0"/>
                <a:ea typeface="Calibri" panose="020F0502020204030204" pitchFamily="34" charset="0"/>
                <a:cs typeface="Times New Roman" panose="02020603050405020304" pitchFamily="18" charset="0"/>
              </a:rPr>
              <a:t>. C’était là, tout simplement, une évidence qui s’était imposée à moi dès l’instant où j’avais vu l’avion s’enfoncer dans la tour avec ce bruit qui avait retenti dans mes oreilles d’un seul coup, énorme. Et ce n’était pas un seul bruit, ni même plusieurs, mais bien toutes nos voix qui s’étaient mises à hurler comme un seul homme. J’avais ressenti le choc dans ma tête puis dans mon torse, mes jambes, et </a:t>
            </a:r>
            <a:r>
              <a:rPr lang="fr-FR" b="1" dirty="0">
                <a:latin typeface="Calibri" panose="020F0502020204030204" pitchFamily="34" charset="0"/>
                <a:ea typeface="Calibri" panose="020F0502020204030204" pitchFamily="34" charset="0"/>
                <a:cs typeface="Times New Roman" panose="02020603050405020304" pitchFamily="18" charset="0"/>
              </a:rPr>
              <a:t>jusqu’à la pointe de mes orteils. (pp. 13-15)</a:t>
            </a:r>
            <a:endParaRPr lang="fr-BE"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endParaRPr lang="fr-B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Résultat de recherche d'images pour &quot;elalamy oussama mon amour&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846307"/>
            <a:ext cx="2817560" cy="415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079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Hope&quot;, Edouard Rolland"/>
          <p:cNvPicPr/>
          <p:nvPr/>
        </p:nvPicPr>
        <p:blipFill>
          <a:blip r:embed="rId2">
            <a:extLst>
              <a:ext uri="{28A0092B-C50C-407E-A947-70E740481C1C}">
                <a14:useLocalDpi xmlns:a14="http://schemas.microsoft.com/office/drawing/2010/main" val="0"/>
              </a:ext>
            </a:extLst>
          </a:blip>
          <a:srcRect/>
          <a:stretch>
            <a:fillRect/>
          </a:stretch>
        </p:blipFill>
        <p:spPr bwMode="auto">
          <a:xfrm>
            <a:off x="3080084" y="2249885"/>
            <a:ext cx="3965533" cy="3550063"/>
          </a:xfrm>
          <a:prstGeom prst="rect">
            <a:avLst/>
          </a:prstGeom>
          <a:noFill/>
          <a:ln>
            <a:noFill/>
          </a:ln>
        </p:spPr>
      </p:pic>
      <p:sp>
        <p:nvSpPr>
          <p:cNvPr id="3" name="Rectangle 2"/>
          <p:cNvSpPr/>
          <p:nvPr/>
        </p:nvSpPr>
        <p:spPr>
          <a:xfrm>
            <a:off x="2395913" y="6052681"/>
            <a:ext cx="7147519" cy="646331"/>
          </a:xfrm>
          <a:prstGeom prst="rect">
            <a:avLst/>
          </a:prstGeom>
        </p:spPr>
        <p:txBody>
          <a:bodyPr wrap="square">
            <a:spAutoFit/>
          </a:bodyPr>
          <a:lstStyle/>
          <a:p>
            <a:r>
              <a:rPr lang="fr-FR" dirty="0">
                <a:solidFill>
                  <a:srgbClr val="231F20"/>
                </a:solidFill>
                <a:ea typeface="Calibri" panose="020F0502020204030204" pitchFamily="34" charset="0"/>
                <a:cs typeface="Times New Roman" panose="02020603050405020304" pitchFamily="18" charset="0"/>
              </a:rPr>
              <a:t>Édouard Rolland (2009), </a:t>
            </a:r>
            <a:r>
              <a:rPr lang="fr-FR" i="1" dirty="0">
                <a:solidFill>
                  <a:srgbClr val="231F20"/>
                </a:solidFill>
                <a:ea typeface="Calibri" panose="020F0502020204030204" pitchFamily="34" charset="0"/>
              </a:rPr>
              <a:t>Hope</a:t>
            </a:r>
            <a:r>
              <a:rPr lang="fr-FR" dirty="0">
                <a:solidFill>
                  <a:srgbClr val="231F20"/>
                </a:solidFill>
                <a:ea typeface="Calibri" panose="020F0502020204030204" pitchFamily="34" charset="0"/>
              </a:rPr>
              <a:t>,</a:t>
            </a:r>
            <a:r>
              <a:rPr lang="fr-FR" dirty="0">
                <a:solidFill>
                  <a:srgbClr val="231F20"/>
                </a:solidFill>
                <a:ea typeface="Calibri" panose="020F0502020204030204" pitchFamily="34" charset="0"/>
                <a:cs typeface="Times New Roman" panose="02020603050405020304" pitchFamily="18" charset="0"/>
              </a:rPr>
              <a:t> Installation in situ, Bruxelles</a:t>
            </a:r>
            <a:br>
              <a:rPr lang="fr-FR" dirty="0">
                <a:solidFill>
                  <a:srgbClr val="231F20"/>
                </a:solidFill>
                <a:ea typeface="Calibri" panose="020F0502020204030204" pitchFamily="34" charset="0"/>
                <a:cs typeface="Times New Roman" panose="02020603050405020304" pitchFamily="18" charset="0"/>
              </a:rPr>
            </a:br>
            <a:endParaRPr lang="en-US" dirty="0"/>
          </a:p>
        </p:txBody>
      </p:sp>
      <p:sp>
        <p:nvSpPr>
          <p:cNvPr id="2" name="Rectangle 1"/>
          <p:cNvSpPr/>
          <p:nvPr/>
        </p:nvSpPr>
        <p:spPr>
          <a:xfrm>
            <a:off x="585537" y="519824"/>
            <a:ext cx="11157284" cy="1477328"/>
          </a:xfrm>
          <a:prstGeom prst="rect">
            <a:avLst/>
          </a:prstGeom>
        </p:spPr>
        <p:txBody>
          <a:bodyPr wrap="square">
            <a:spAutoFit/>
          </a:bodyPr>
          <a:lstStyle/>
          <a:p>
            <a:r>
              <a:rPr lang="fr-BE" dirty="0"/>
              <a:t>« Je baisse la tête et laisse les autres passer devant moi pour éviter de me faire bousculer. Je préfère passer inaperçu. </a:t>
            </a:r>
          </a:p>
          <a:p>
            <a:r>
              <a:rPr lang="fr-BE" dirty="0"/>
              <a:t>Je </a:t>
            </a:r>
            <a:r>
              <a:rPr lang="fr-BE" dirty="0">
                <a:solidFill>
                  <a:srgbClr val="FF0000"/>
                </a:solidFill>
              </a:rPr>
              <a:t>ne veux pas </a:t>
            </a:r>
            <a:r>
              <a:rPr lang="fr-BE" dirty="0"/>
              <a:t>me faire remarquer. Et puisque </a:t>
            </a:r>
            <a:r>
              <a:rPr lang="fr-BE" dirty="0">
                <a:solidFill>
                  <a:srgbClr val="FF0000"/>
                </a:solidFill>
              </a:rPr>
              <a:t>je ne peux </a:t>
            </a:r>
            <a:r>
              <a:rPr lang="fr-BE" dirty="0"/>
              <a:t>me faire transparent, je me fais discret. Je </a:t>
            </a:r>
            <a:r>
              <a:rPr lang="fr-BE" dirty="0">
                <a:solidFill>
                  <a:srgbClr val="FF0000"/>
                </a:solidFill>
              </a:rPr>
              <a:t>pourrais</a:t>
            </a:r>
            <a:r>
              <a:rPr lang="fr-BE" dirty="0"/>
              <a:t> dévisager ces passagers, les regarder dans les yeux et soutenir leurs regards. </a:t>
            </a:r>
            <a:r>
              <a:rPr lang="fr-BE" dirty="0">
                <a:solidFill>
                  <a:srgbClr val="FF0000"/>
                </a:solidFill>
              </a:rPr>
              <a:t>Non</a:t>
            </a:r>
            <a:r>
              <a:rPr lang="fr-BE" dirty="0"/>
              <a:t>, plus maintenant. </a:t>
            </a:r>
            <a:r>
              <a:rPr lang="fr-BE" dirty="0">
                <a:solidFill>
                  <a:srgbClr val="FF0000"/>
                </a:solidFill>
              </a:rPr>
              <a:t>Je dois</a:t>
            </a:r>
            <a:r>
              <a:rPr lang="fr-BE" dirty="0"/>
              <a:t> me dominer car </a:t>
            </a:r>
            <a:r>
              <a:rPr lang="fr-BE" dirty="0">
                <a:solidFill>
                  <a:srgbClr val="FF0000"/>
                </a:solidFill>
              </a:rPr>
              <a:t>je ne veux </a:t>
            </a:r>
            <a:r>
              <a:rPr lang="fr-BE" dirty="0"/>
              <a:t>prendre aucun risque. J’ai encore une dernière chose </a:t>
            </a:r>
            <a:r>
              <a:rPr lang="fr-BE" dirty="0">
                <a:solidFill>
                  <a:srgbClr val="FF0000"/>
                </a:solidFill>
              </a:rPr>
              <a:t>à faire</a:t>
            </a:r>
            <a:r>
              <a:rPr lang="fr-BE" dirty="0"/>
              <a:t>, je suis seul contre tous et la moindre indiscrétion de ma part pourrait éveiller les soupçons.  » (p. 78)</a:t>
            </a:r>
          </a:p>
        </p:txBody>
      </p:sp>
    </p:spTree>
    <p:extLst>
      <p:ext uri="{BB962C8B-B14F-4D97-AF65-F5344CB8AC3E}">
        <p14:creationId xmlns:p14="http://schemas.microsoft.com/office/powerpoint/2010/main" val="144466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482" y="588268"/>
            <a:ext cx="184731" cy="646331"/>
          </a:xfrm>
          <a:prstGeom prst="rect">
            <a:avLst/>
          </a:prstGeom>
          <a:noFill/>
        </p:spPr>
        <p:txBody>
          <a:bodyPr wrap="none" rtlCol="0">
            <a:spAutoFit/>
          </a:bodyPr>
          <a:lstStyle/>
          <a:p>
            <a:endParaRPr lang="fr-BE" dirty="0"/>
          </a:p>
          <a:p>
            <a:endParaRPr lang="fr-BE" dirty="0"/>
          </a:p>
        </p:txBody>
      </p:sp>
      <p:pic>
        <p:nvPicPr>
          <p:cNvPr id="3" name="Picture 2" descr="Résultat de recherche d'images pour &quot;bartleby the scrivener&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482" y="911433"/>
            <a:ext cx="2448277" cy="3168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70464" y="911433"/>
            <a:ext cx="7521665" cy="4801314"/>
          </a:xfrm>
          <a:prstGeom prst="rect">
            <a:avLst/>
          </a:prstGeom>
        </p:spPr>
        <p:txBody>
          <a:bodyPr wrap="square">
            <a:spAutoFit/>
          </a:bodyPr>
          <a:lstStyle/>
          <a:p>
            <a:r>
              <a:rPr lang="fr-BE" b="1" dirty="0"/>
              <a:t>Gilles Deleuze, « </a:t>
            </a:r>
            <a:r>
              <a:rPr lang="fr-BE" b="1" dirty="0" err="1"/>
              <a:t>Bartleby</a:t>
            </a:r>
            <a:r>
              <a:rPr lang="fr-BE" b="1" dirty="0"/>
              <a:t> ou la formule » (1989) in </a:t>
            </a:r>
            <a:r>
              <a:rPr lang="fr-BE" b="1" i="1" dirty="0"/>
              <a:t>Critique et clinique</a:t>
            </a:r>
            <a:r>
              <a:rPr lang="fr-BE" b="1" dirty="0"/>
              <a:t>,</a:t>
            </a:r>
          </a:p>
          <a:p>
            <a:r>
              <a:rPr lang="fr-BE" b="1" dirty="0"/>
              <a:t>Paris, Minuit, 1993, pp. 89-114</a:t>
            </a:r>
          </a:p>
          <a:p>
            <a:r>
              <a:rPr lang="fr-BE" dirty="0"/>
              <a:t>Formula </a:t>
            </a:r>
            <a:r>
              <a:rPr lang="fr-BE" dirty="0" err="1"/>
              <a:t>devastatrice</a:t>
            </a:r>
            <a:endParaRPr lang="fr-BE" dirty="0"/>
          </a:p>
          <a:p>
            <a:r>
              <a:rPr lang="it-IT" dirty="0"/>
              <a:t>Ne un’affermazione ne una negazione. Bartleby non rifiuta e neppure accetta, avanza e si ritira in questa avanzata, si espone appena in un leggero ritrarsi del discorsi (p. 13)</a:t>
            </a:r>
            <a:endParaRPr lang="fr-BE" dirty="0"/>
          </a:p>
          <a:p>
            <a:r>
              <a:rPr lang="it-IT" dirty="0"/>
              <a:t>Se Bartleby rifiutasse, potrebbe esser riconosciuto come ribelle o rivoltoso e avere ancora a questo titolo un ruolo sociale. Ma la formula disattiva ogni atto linguistico nelle stesso tempo in cui fa di Bartleby un puro escluso al quale nessuna posizione sociale puo essera attribuita. Di questo l’avvocato si accorge con terrore : tutte le sue speranze di riportare Bartleby alla ragione crollano perché riposano su una </a:t>
            </a:r>
            <a:r>
              <a:rPr lang="it-IT" i="1" dirty="0"/>
              <a:t>logica di presupposti, </a:t>
            </a:r>
            <a:r>
              <a:rPr lang="it-IT" dirty="0"/>
              <a:t>secondo la quale un padrone “si aspetta“ di esser obbedito, o un amico benevolo, ascoltato, mentre Balteby ha inventato una nuova logica</a:t>
            </a:r>
            <a:r>
              <a:rPr lang="it-IT" i="1" dirty="0"/>
              <a:t>, una logica della preferenza,</a:t>
            </a:r>
            <a:r>
              <a:rPr lang="it-IT" dirty="0"/>
              <a:t> che basta a minare i presupposti del linguaggio. (p. 17) </a:t>
            </a:r>
            <a:endParaRPr lang="fr-BE" dirty="0"/>
          </a:p>
          <a:p>
            <a:endParaRPr lang="fr-BE" dirty="0"/>
          </a:p>
          <a:p>
            <a:endParaRPr lang="fr-BE" dirty="0"/>
          </a:p>
        </p:txBody>
      </p:sp>
      <p:sp>
        <p:nvSpPr>
          <p:cNvPr id="5" name="TextBox 4"/>
          <p:cNvSpPr txBox="1"/>
          <p:nvPr/>
        </p:nvSpPr>
        <p:spPr>
          <a:xfrm>
            <a:off x="1482248" y="4158741"/>
            <a:ext cx="652743" cy="369332"/>
          </a:xfrm>
          <a:prstGeom prst="rect">
            <a:avLst/>
          </a:prstGeom>
          <a:noFill/>
        </p:spPr>
        <p:txBody>
          <a:bodyPr wrap="none" rtlCol="0">
            <a:spAutoFit/>
          </a:bodyPr>
          <a:lstStyle/>
          <a:p>
            <a:r>
              <a:rPr lang="fr-BE" dirty="0"/>
              <a:t>1853</a:t>
            </a:r>
          </a:p>
        </p:txBody>
      </p:sp>
    </p:spTree>
    <p:extLst>
      <p:ext uri="{BB962C8B-B14F-4D97-AF65-F5344CB8AC3E}">
        <p14:creationId xmlns:p14="http://schemas.microsoft.com/office/powerpoint/2010/main" val="24869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66" y="-92200"/>
            <a:ext cx="8292792" cy="7294305"/>
          </a:xfrm>
          <a:prstGeom prst="rect">
            <a:avLst/>
          </a:prstGeom>
          <a:noFill/>
        </p:spPr>
        <p:txBody>
          <a:bodyPr wrap="square" rtlCol="0">
            <a:spAutoFit/>
          </a:bodyPr>
          <a:lstStyle/>
          <a:p>
            <a:endParaRPr lang="fr-BE" dirty="0"/>
          </a:p>
          <a:p>
            <a:r>
              <a:rPr lang="fr-BE" b="1" dirty="0"/>
              <a:t>Giorgio </a:t>
            </a:r>
            <a:r>
              <a:rPr lang="fr-BE" b="1" dirty="0" err="1"/>
              <a:t>Agamben</a:t>
            </a:r>
            <a:r>
              <a:rPr lang="fr-BE" b="1" dirty="0"/>
              <a:t>, « </a:t>
            </a:r>
            <a:r>
              <a:rPr lang="fr-BE" b="1" dirty="0" err="1"/>
              <a:t>Bartleby</a:t>
            </a:r>
            <a:r>
              <a:rPr lang="fr-BE" b="1" dirty="0"/>
              <a:t>, o </a:t>
            </a:r>
            <a:r>
              <a:rPr lang="fr-BE" b="1" dirty="0" err="1"/>
              <a:t>della</a:t>
            </a:r>
            <a:r>
              <a:rPr lang="fr-BE" b="1" dirty="0"/>
              <a:t> </a:t>
            </a:r>
            <a:r>
              <a:rPr lang="fr-BE" b="1" dirty="0" err="1"/>
              <a:t>contingenza</a:t>
            </a:r>
            <a:r>
              <a:rPr lang="fr-BE" b="1" dirty="0"/>
              <a:t> », in </a:t>
            </a:r>
          </a:p>
          <a:p>
            <a:r>
              <a:rPr lang="fr-BE" b="1" dirty="0"/>
              <a:t>Gilles Deleuze/ Giorgio </a:t>
            </a:r>
            <a:r>
              <a:rPr lang="fr-BE" b="1" dirty="0" err="1"/>
              <a:t>Agamben</a:t>
            </a:r>
            <a:r>
              <a:rPr lang="fr-BE" b="1" dirty="0"/>
              <a:t>, </a:t>
            </a:r>
            <a:r>
              <a:rPr lang="fr-BE" b="1" i="1" dirty="0" err="1"/>
              <a:t>Bartleby</a:t>
            </a:r>
            <a:r>
              <a:rPr lang="fr-BE" b="1" i="1" dirty="0"/>
              <a:t>. La formula </a:t>
            </a:r>
            <a:r>
              <a:rPr lang="fr-BE" b="1" i="1" dirty="0" err="1"/>
              <a:t>della</a:t>
            </a:r>
            <a:r>
              <a:rPr lang="fr-BE" b="1" i="1" dirty="0"/>
              <a:t> </a:t>
            </a:r>
            <a:r>
              <a:rPr lang="fr-BE" b="1" i="1" dirty="0" err="1"/>
              <a:t>creazione</a:t>
            </a:r>
            <a:r>
              <a:rPr lang="fr-BE" b="1" i="1" dirty="0"/>
              <a:t>, </a:t>
            </a:r>
          </a:p>
          <a:p>
            <a:r>
              <a:rPr lang="fr-BE" b="1" dirty="0"/>
              <a:t>Macerata, </a:t>
            </a:r>
            <a:r>
              <a:rPr lang="fr-BE" b="1" dirty="0" err="1"/>
              <a:t>Quodlibet</a:t>
            </a:r>
            <a:r>
              <a:rPr lang="fr-BE" b="1" dirty="0"/>
              <a:t>, 1993, pp. 43-85. </a:t>
            </a:r>
          </a:p>
          <a:p>
            <a:r>
              <a:rPr lang="it-IT" dirty="0"/>
              <a:t>« Ogni potenza di essere o di fare qualcosa è, infatti, per Aristotele, sempre anche potenza di non essere o di non fare (</a:t>
            </a:r>
            <a:r>
              <a:rPr lang="it-IT" i="1" dirty="0"/>
              <a:t>dynamis me einai, me energhein</a:t>
            </a:r>
            <a:r>
              <a:rPr lang="it-IT" dirty="0"/>
              <a:t>)» (p. 48)</a:t>
            </a:r>
            <a:endParaRPr lang="fr-BE" dirty="0"/>
          </a:p>
          <a:p>
            <a:r>
              <a:rPr lang="fr-BE" dirty="0"/>
              <a:t>I </a:t>
            </a:r>
            <a:r>
              <a:rPr lang="fr-BE" dirty="0" err="1"/>
              <a:t>Sunniti</a:t>
            </a:r>
            <a:r>
              <a:rPr lang="fr-BE" dirty="0"/>
              <a:t> : « </a:t>
            </a:r>
            <a:r>
              <a:rPr lang="fr-BE" dirty="0" err="1">
                <a:solidFill>
                  <a:srgbClr val="FF0000"/>
                </a:solidFill>
              </a:rPr>
              <a:t>demodalizzazione</a:t>
            </a:r>
            <a:r>
              <a:rPr lang="fr-BE" dirty="0">
                <a:solidFill>
                  <a:srgbClr val="FF0000"/>
                </a:solidFill>
              </a:rPr>
              <a:t> </a:t>
            </a:r>
            <a:r>
              <a:rPr lang="fr-BE" dirty="0" err="1">
                <a:solidFill>
                  <a:srgbClr val="FF0000"/>
                </a:solidFill>
              </a:rPr>
              <a:t>del</a:t>
            </a:r>
            <a:r>
              <a:rPr lang="fr-BE" dirty="0">
                <a:solidFill>
                  <a:srgbClr val="FF0000"/>
                </a:solidFill>
              </a:rPr>
              <a:t> </a:t>
            </a:r>
            <a:r>
              <a:rPr lang="fr-BE" dirty="0" err="1">
                <a:solidFill>
                  <a:srgbClr val="FF0000"/>
                </a:solidFill>
              </a:rPr>
              <a:t>mondo</a:t>
            </a:r>
            <a:r>
              <a:rPr lang="fr-BE" dirty="0"/>
              <a:t> » (p. 54)</a:t>
            </a:r>
          </a:p>
          <a:p>
            <a:r>
              <a:rPr lang="it-IT" dirty="0"/>
              <a:t>Credere che la volontà abbia potere sulla potenza, che il passaggio all’atto sia il risultato di una </a:t>
            </a:r>
            <a:r>
              <a:rPr lang="it-IT" dirty="0">
                <a:solidFill>
                  <a:srgbClr val="FF0000"/>
                </a:solidFill>
              </a:rPr>
              <a:t>decisione</a:t>
            </a:r>
            <a:r>
              <a:rPr lang="it-IT" dirty="0"/>
              <a:t> che mette fine all’ambiguità delle </a:t>
            </a:r>
            <a:r>
              <a:rPr lang="it-IT" dirty="0">
                <a:solidFill>
                  <a:srgbClr val="FF0000"/>
                </a:solidFill>
              </a:rPr>
              <a:t>potenza</a:t>
            </a:r>
            <a:r>
              <a:rPr lang="it-IT" dirty="0"/>
              <a:t> (che è sempre </a:t>
            </a:r>
            <a:r>
              <a:rPr lang="it-IT" dirty="0">
                <a:solidFill>
                  <a:srgbClr val="FF0000"/>
                </a:solidFill>
              </a:rPr>
              <a:t>potenza di fare e di non fare</a:t>
            </a:r>
            <a:r>
              <a:rPr lang="it-IT" dirty="0"/>
              <a:t>) – questa è precisamente la perpetua illusione della morale. (p.61)</a:t>
            </a:r>
            <a:endParaRPr lang="fr-BE" dirty="0"/>
          </a:p>
          <a:p>
            <a:endParaRPr lang="fr-BE" dirty="0"/>
          </a:p>
          <a:p>
            <a:r>
              <a:rPr lang="fr-BE" b="1" dirty="0"/>
              <a:t>Jacques Derrida, </a:t>
            </a:r>
            <a:r>
              <a:rPr lang="fr-BE" b="1" i="1" dirty="0"/>
              <a:t>Ethique du don</a:t>
            </a:r>
            <a:r>
              <a:rPr lang="fr-BE" b="1" dirty="0"/>
              <a:t>, Paris, Métailié-Transition, 1992</a:t>
            </a:r>
          </a:p>
          <a:p>
            <a:r>
              <a:rPr lang="fr-BE" i="1" dirty="0"/>
              <a:t>I </a:t>
            </a:r>
            <a:r>
              <a:rPr lang="fr-BE" i="1" dirty="0" err="1"/>
              <a:t>would</a:t>
            </a:r>
            <a:r>
              <a:rPr lang="fr-BE" i="1" dirty="0"/>
              <a:t> </a:t>
            </a:r>
            <a:r>
              <a:rPr lang="fr-BE" i="1" dirty="0" err="1"/>
              <a:t>prefer</a:t>
            </a:r>
            <a:r>
              <a:rPr lang="fr-BE" i="1" dirty="0"/>
              <a:t> not to </a:t>
            </a:r>
            <a:r>
              <a:rPr lang="fr-BE" dirty="0"/>
              <a:t>ressemble à une phrase incomplète. </a:t>
            </a:r>
          </a:p>
          <a:p>
            <a:r>
              <a:rPr lang="fr-BE" dirty="0"/>
              <a:t>Son indétermination crée une tension ; elle ouvre sur une sorte d’incomplétude réservée ; elle annonce une réserve provisoire ou de provision. N’y </a:t>
            </a:r>
            <a:r>
              <a:rPr lang="fr-BE" dirty="0" err="1"/>
              <a:t>a-t-il</a:t>
            </a:r>
            <a:r>
              <a:rPr lang="fr-BE" dirty="0"/>
              <a:t> pas là le secret d’une référence hypothétique à quelque providence ou prudence indéchiffrable ? […] Abraham « </a:t>
            </a:r>
            <a:r>
              <a:rPr lang="fr-BE" i="1" dirty="0" err="1"/>
              <a:t>he</a:t>
            </a:r>
            <a:r>
              <a:rPr lang="fr-BE" i="1" dirty="0"/>
              <a:t> </a:t>
            </a:r>
            <a:r>
              <a:rPr lang="fr-BE" i="1" dirty="0" err="1"/>
              <a:t>would</a:t>
            </a:r>
            <a:r>
              <a:rPr lang="fr-BE" i="1" dirty="0"/>
              <a:t> </a:t>
            </a:r>
            <a:r>
              <a:rPr lang="fr-BE" i="1" dirty="0" err="1"/>
              <a:t>prefer</a:t>
            </a:r>
            <a:r>
              <a:rPr lang="fr-BE" i="1" dirty="0"/>
              <a:t> not to</a:t>
            </a:r>
            <a:r>
              <a:rPr lang="fr-BE" dirty="0"/>
              <a:t> ». Il préférerait que Dieu ne le laisse pas faire, qu’il arrête son bras, qu’il  pourvoie à l’agneau de l’holocauste, que l’instant de la folle décision penche du côté du non-sacrifice, une fois le sacrifice accepté. Il ne décidera pas de ne pas, </a:t>
            </a:r>
            <a:r>
              <a:rPr lang="fr-BE" dirty="0">
                <a:solidFill>
                  <a:srgbClr val="FF0000"/>
                </a:solidFill>
              </a:rPr>
              <a:t>il a décidé </a:t>
            </a:r>
            <a:r>
              <a:rPr lang="fr-BE" i="1" dirty="0">
                <a:solidFill>
                  <a:srgbClr val="FF0000"/>
                </a:solidFill>
              </a:rPr>
              <a:t>de</a:t>
            </a:r>
            <a:r>
              <a:rPr lang="fr-BE" dirty="0">
                <a:solidFill>
                  <a:srgbClr val="FF0000"/>
                </a:solidFill>
              </a:rPr>
              <a:t> </a:t>
            </a:r>
            <a:r>
              <a:rPr lang="fr-BE" dirty="0"/>
              <a:t>– </a:t>
            </a:r>
            <a:r>
              <a:rPr lang="fr-BE" dirty="0">
                <a:solidFill>
                  <a:srgbClr val="FF0000"/>
                </a:solidFill>
              </a:rPr>
              <a:t>mais il préférerait </a:t>
            </a:r>
            <a:r>
              <a:rPr lang="fr-BE" i="1" dirty="0">
                <a:solidFill>
                  <a:srgbClr val="FF0000"/>
                </a:solidFill>
              </a:rPr>
              <a:t>ne pas</a:t>
            </a:r>
            <a:r>
              <a:rPr lang="fr-BE" i="1" dirty="0"/>
              <a:t>. </a:t>
            </a:r>
            <a:r>
              <a:rPr lang="fr-BE" dirty="0"/>
              <a:t>[…] Et le « </a:t>
            </a:r>
            <a:r>
              <a:rPr lang="fr-BE" i="1" dirty="0"/>
              <a:t>I </a:t>
            </a:r>
            <a:r>
              <a:rPr lang="fr-BE" i="1" dirty="0" err="1"/>
              <a:t>would</a:t>
            </a:r>
            <a:r>
              <a:rPr lang="fr-BE" i="1" dirty="0"/>
              <a:t> </a:t>
            </a:r>
            <a:r>
              <a:rPr lang="fr-BE" i="1" dirty="0" err="1"/>
              <a:t>prefer</a:t>
            </a:r>
            <a:r>
              <a:rPr lang="fr-BE" i="1" dirty="0"/>
              <a:t> not to</a:t>
            </a:r>
            <a:r>
              <a:rPr lang="fr-BE" dirty="0"/>
              <a:t> » de </a:t>
            </a:r>
            <a:r>
              <a:rPr lang="fr-BE" dirty="0" err="1"/>
              <a:t>Barleby</a:t>
            </a:r>
            <a:r>
              <a:rPr lang="fr-BE" dirty="0"/>
              <a:t> est aussi une passion sacrificielle qui le conduira à la mort, une mort donnée par la loi, par la société […]. » (p. 74)</a:t>
            </a:r>
          </a:p>
          <a:p>
            <a:endParaRPr lang="fr-BE" dirty="0"/>
          </a:p>
          <a:p>
            <a:endParaRPr lang="fr-BE" dirty="0"/>
          </a:p>
          <a:p>
            <a:endParaRPr lang="fr-BE"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671" r="23663"/>
          <a:stretch/>
        </p:blipFill>
        <p:spPr>
          <a:xfrm>
            <a:off x="8058684" y="330129"/>
            <a:ext cx="3871246" cy="3370102"/>
          </a:xfrm>
          <a:prstGeom prst="rect">
            <a:avLst/>
          </a:prstGeom>
        </p:spPr>
      </p:pic>
      <p:sp>
        <p:nvSpPr>
          <p:cNvPr id="5" name="Rectangle 4"/>
          <p:cNvSpPr/>
          <p:nvPr/>
        </p:nvSpPr>
        <p:spPr>
          <a:xfrm>
            <a:off x="8958351" y="4772992"/>
            <a:ext cx="6096001" cy="1574534"/>
          </a:xfrm>
          <a:prstGeom prst="rect">
            <a:avLst/>
          </a:prstGeom>
        </p:spPr>
        <p:txBody>
          <a:bodyPr>
            <a:spAutoFit/>
          </a:bodyPr>
          <a:lstStyle/>
          <a:p>
            <a:pPr algn="just">
              <a:lnSpc>
                <a:spcPct val="106000"/>
              </a:lnSpc>
              <a:spcAft>
                <a:spcPts val="800"/>
              </a:spcAft>
            </a:pPr>
            <a:r>
              <a:rPr lang="it-IT" dirty="0">
                <a:latin typeface="Arial" panose="020B0604020202020204" pitchFamily="34" charset="0"/>
                <a:ea typeface="Calibri" panose="020F0502020204030204" pitchFamily="34" charset="0"/>
                <a:cs typeface="Times New Roman" panose="02020603050405020304" pitchFamily="18" charset="0"/>
              </a:rPr>
              <a:t>princesse de Clèves : </a:t>
            </a:r>
          </a:p>
          <a:p>
            <a:pPr algn="just">
              <a:lnSpc>
                <a:spcPct val="106000"/>
              </a:lnSpc>
              <a:spcAft>
                <a:spcPts val="800"/>
              </a:spcAft>
            </a:pPr>
            <a:r>
              <a:rPr lang="it-IT" i="1" dirty="0">
                <a:latin typeface="Arial" panose="020B0604020202020204" pitchFamily="34" charset="0"/>
                <a:ea typeface="Calibri" panose="020F0502020204030204" pitchFamily="34" charset="0"/>
                <a:cs typeface="Times New Roman" panose="02020603050405020304" pitchFamily="18" charset="0"/>
              </a:rPr>
              <a:t>vuole ma non può</a:t>
            </a:r>
            <a:r>
              <a:rPr lang="it-IT" sz="1600" i="1" dirty="0">
                <a:latin typeface="Arial" panose="020B0604020202020204" pitchFamily="34" charset="0"/>
                <a:ea typeface="Calibri" panose="020F0502020204030204" pitchFamily="34" charset="0"/>
                <a:cs typeface="Times New Roman" panose="02020603050405020304" pitchFamily="18" charset="0"/>
              </a:rPr>
              <a:t> </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it-IT" i="1" dirty="0">
                <a:latin typeface="Arial" panose="020B0604020202020204" pitchFamily="34" charset="0"/>
                <a:ea typeface="Calibri" panose="020F0502020204030204" pitchFamily="34" charset="0"/>
                <a:cs typeface="Times New Roman" panose="02020603050405020304" pitchFamily="18" charset="0"/>
              </a:rPr>
              <a:t>vs </a:t>
            </a:r>
            <a:r>
              <a:rPr lang="it-IT" dirty="0">
                <a:latin typeface="Arial" panose="020B0604020202020204" pitchFamily="34" charset="0"/>
                <a:ea typeface="Calibri" panose="020F0502020204030204" pitchFamily="34" charset="0"/>
                <a:cs typeface="Times New Roman" panose="02020603050405020304" pitchFamily="18" charset="0"/>
              </a:rPr>
              <a:t>Bartleby :</a:t>
            </a:r>
          </a:p>
          <a:p>
            <a:pPr algn="just">
              <a:lnSpc>
                <a:spcPct val="106000"/>
              </a:lnSpc>
              <a:spcAft>
                <a:spcPts val="800"/>
              </a:spcAft>
            </a:pPr>
            <a:r>
              <a:rPr lang="it-IT" dirty="0">
                <a:latin typeface="Arial" panose="020B0604020202020204" pitchFamily="34" charset="0"/>
                <a:ea typeface="Calibri" panose="020F0502020204030204" pitchFamily="34" charset="0"/>
                <a:cs typeface="Times New Roman" panose="02020603050405020304" pitchFamily="18" charset="0"/>
              </a:rPr>
              <a:t> </a:t>
            </a:r>
            <a:r>
              <a:rPr lang="it-IT" i="1" dirty="0">
                <a:latin typeface="Arial" panose="020B0604020202020204" pitchFamily="34" charset="0"/>
                <a:ea typeface="Calibri" panose="020F0502020204030204" pitchFamily="34" charset="0"/>
                <a:cs typeface="Times New Roman" panose="02020603050405020304" pitchFamily="18" charset="0"/>
              </a:rPr>
              <a:t>può ma non vuole</a:t>
            </a:r>
          </a:p>
        </p:txBody>
      </p:sp>
      <p:sp>
        <p:nvSpPr>
          <p:cNvPr id="6" name="TextBox 5"/>
          <p:cNvSpPr txBox="1"/>
          <p:nvPr/>
        </p:nvSpPr>
        <p:spPr>
          <a:xfrm>
            <a:off x="9844755" y="3828516"/>
            <a:ext cx="734938" cy="369332"/>
          </a:xfrm>
          <a:prstGeom prst="rect">
            <a:avLst/>
          </a:prstGeom>
          <a:noFill/>
        </p:spPr>
        <p:txBody>
          <a:bodyPr wrap="square" rtlCol="0">
            <a:spAutoFit/>
          </a:bodyPr>
          <a:lstStyle/>
          <a:p>
            <a:r>
              <a:rPr lang="fr-BE" dirty="0"/>
              <a:t>p. 71</a:t>
            </a:r>
          </a:p>
        </p:txBody>
      </p:sp>
    </p:spTree>
    <p:extLst>
      <p:ext uri="{BB962C8B-B14F-4D97-AF65-F5344CB8AC3E}">
        <p14:creationId xmlns:p14="http://schemas.microsoft.com/office/powerpoint/2010/main" val="2280097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266" name="Rectangle 1026"/>
          <p:cNvSpPr>
            <a:spLocks noChangeArrowheads="1"/>
          </p:cNvSpPr>
          <p:nvPr/>
        </p:nvSpPr>
        <p:spPr bwMode="auto">
          <a:xfrm>
            <a:off x="1525588" y="-90488"/>
            <a:ext cx="9144000" cy="369332"/>
          </a:xfrm>
          <a:prstGeom prst="rect">
            <a:avLst/>
          </a:prstGeom>
          <a:noFill/>
          <a:ln w="9525">
            <a:noFill/>
            <a:miter lim="800000"/>
            <a:headEnd/>
            <a:tailEnd/>
          </a:ln>
          <a:effectLst/>
        </p:spPr>
        <p:txBody>
          <a:bodyPr>
            <a:spAutoFit/>
          </a:bodyPr>
          <a:lstStyle/>
          <a:p>
            <a:endParaRPr lang="fr-BE"/>
          </a:p>
        </p:txBody>
      </p:sp>
      <p:pic>
        <p:nvPicPr>
          <p:cNvPr id="11269" name="Picture 1029" descr="IphigeniaTimanthus"/>
          <p:cNvPicPr>
            <a:picLocks noChangeAspect="1" noChangeArrowheads="1"/>
          </p:cNvPicPr>
          <p:nvPr/>
        </p:nvPicPr>
        <p:blipFill>
          <a:blip r:embed="rId2" cstate="print"/>
          <a:srcRect/>
          <a:stretch>
            <a:fillRect/>
          </a:stretch>
        </p:blipFill>
        <p:spPr bwMode="auto">
          <a:xfrm>
            <a:off x="9519601" y="49347"/>
            <a:ext cx="2439748" cy="2478077"/>
          </a:xfrm>
          <a:prstGeom prst="rect">
            <a:avLst/>
          </a:prstGeom>
          <a:noFill/>
        </p:spPr>
      </p:pic>
      <p:sp>
        <p:nvSpPr>
          <p:cNvPr id="11273" name="Rectangle 1033"/>
          <p:cNvSpPr>
            <a:spLocks noChangeArrowheads="1"/>
          </p:cNvSpPr>
          <p:nvPr/>
        </p:nvSpPr>
        <p:spPr bwMode="auto">
          <a:xfrm>
            <a:off x="1525588" y="282575"/>
            <a:ext cx="9144000" cy="369332"/>
          </a:xfrm>
          <a:prstGeom prst="rect">
            <a:avLst/>
          </a:prstGeom>
          <a:noFill/>
          <a:ln w="9525">
            <a:noFill/>
            <a:miter lim="800000"/>
            <a:headEnd/>
            <a:tailEnd/>
          </a:ln>
          <a:effectLst/>
        </p:spPr>
        <p:txBody>
          <a:bodyPr>
            <a:spAutoFit/>
          </a:bodyPr>
          <a:lstStyle/>
          <a:p>
            <a:endParaRPr lang="fr-BE"/>
          </a:p>
        </p:txBody>
      </p:sp>
      <p:sp>
        <p:nvSpPr>
          <p:cNvPr id="11280" name="Rectangle 1040"/>
          <p:cNvSpPr>
            <a:spLocks noChangeArrowheads="1"/>
          </p:cNvSpPr>
          <p:nvPr/>
        </p:nvSpPr>
        <p:spPr bwMode="auto">
          <a:xfrm>
            <a:off x="1525588" y="2652713"/>
            <a:ext cx="9144000" cy="369332"/>
          </a:xfrm>
          <a:prstGeom prst="rect">
            <a:avLst/>
          </a:prstGeom>
          <a:noFill/>
          <a:ln w="9525">
            <a:noFill/>
            <a:miter lim="800000"/>
            <a:headEnd/>
            <a:tailEnd/>
          </a:ln>
          <a:effectLst/>
        </p:spPr>
        <p:txBody>
          <a:bodyPr>
            <a:spAutoFit/>
          </a:bodyPr>
          <a:lstStyle/>
          <a:p>
            <a:endParaRPr lang="fr-BE"/>
          </a:p>
        </p:txBody>
      </p:sp>
      <p:sp>
        <p:nvSpPr>
          <p:cNvPr id="11286" name="Rectangle 1046"/>
          <p:cNvSpPr>
            <a:spLocks noChangeArrowheads="1"/>
          </p:cNvSpPr>
          <p:nvPr/>
        </p:nvSpPr>
        <p:spPr bwMode="auto">
          <a:xfrm>
            <a:off x="5631345" y="1321160"/>
            <a:ext cx="3589466" cy="1200329"/>
          </a:xfrm>
          <a:prstGeom prst="rect">
            <a:avLst/>
          </a:prstGeom>
          <a:noFill/>
          <a:ln w="9525">
            <a:noFill/>
            <a:miter lim="800000"/>
            <a:headEnd/>
            <a:tailEnd/>
          </a:ln>
          <a:effectLst/>
        </p:spPr>
        <p:txBody>
          <a:bodyPr wrap="square">
            <a:spAutoFit/>
          </a:bodyPr>
          <a:lstStyle/>
          <a:p>
            <a:r>
              <a:rPr lang="en-US" i="1" dirty="0"/>
              <a:t>Il </a:t>
            </a:r>
            <a:r>
              <a:rPr lang="en-US" i="1" dirty="0" err="1"/>
              <a:t>sacrificio</a:t>
            </a:r>
            <a:r>
              <a:rPr lang="en-US" i="1" dirty="0"/>
              <a:t> </a:t>
            </a:r>
            <a:r>
              <a:rPr lang="en-US" i="1" dirty="0" err="1"/>
              <a:t>d’Ifigenia</a:t>
            </a:r>
            <a:r>
              <a:rPr lang="en-US" i="1" dirty="0"/>
              <a:t>,</a:t>
            </a:r>
            <a:r>
              <a:rPr lang="en-US" dirty="0"/>
              <a:t> </a:t>
            </a:r>
            <a:r>
              <a:rPr lang="en-US" dirty="0" err="1"/>
              <a:t>copia</a:t>
            </a:r>
            <a:r>
              <a:rPr lang="en-US" dirty="0"/>
              <a:t> del 1° sec. </a:t>
            </a:r>
            <a:r>
              <a:rPr lang="en-US" dirty="0" err="1"/>
              <a:t>d.C.</a:t>
            </a:r>
            <a:r>
              <a:rPr lang="en-US" dirty="0"/>
              <a:t> di un </a:t>
            </a:r>
            <a:r>
              <a:rPr lang="en-US" dirty="0" err="1"/>
              <a:t>affresco</a:t>
            </a:r>
            <a:r>
              <a:rPr lang="en-US" dirty="0"/>
              <a:t> di </a:t>
            </a:r>
            <a:r>
              <a:rPr lang="en-US" dirty="0" err="1"/>
              <a:t>Timanthes</a:t>
            </a:r>
            <a:r>
              <a:rPr lang="en-US" dirty="0"/>
              <a:t> del 4° sec. </a:t>
            </a:r>
            <a:r>
              <a:rPr lang="en-US" dirty="0" err="1"/>
              <a:t>a.C</a:t>
            </a:r>
            <a:r>
              <a:rPr lang="en-US" dirty="0"/>
              <a:t>, </a:t>
            </a:r>
            <a:r>
              <a:rPr lang="en-US" dirty="0" err="1"/>
              <a:t>scoperto</a:t>
            </a:r>
            <a:r>
              <a:rPr lang="en-US" dirty="0"/>
              <a:t> a </a:t>
            </a:r>
            <a:r>
              <a:rPr lang="en-US" dirty="0" err="1"/>
              <a:t>Pompei</a:t>
            </a:r>
            <a:r>
              <a:rPr lang="en-US" dirty="0"/>
              <a:t> (</a:t>
            </a:r>
            <a:r>
              <a:rPr lang="en-US" dirty="0" err="1"/>
              <a:t>attualmente</a:t>
            </a:r>
            <a:r>
              <a:rPr lang="en-US" dirty="0"/>
              <a:t> al Museo di Napoli)</a:t>
            </a:r>
          </a:p>
        </p:txBody>
      </p:sp>
      <p:pic>
        <p:nvPicPr>
          <p:cNvPr id="1026" name="Picture 2" descr="Michelangelo Caravaggio 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50" y="204140"/>
            <a:ext cx="2566177" cy="20028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3835" y="2240846"/>
            <a:ext cx="11065495" cy="4247317"/>
          </a:xfrm>
          <a:prstGeom prst="rect">
            <a:avLst/>
          </a:prstGeom>
          <a:noFill/>
        </p:spPr>
        <p:txBody>
          <a:bodyPr wrap="square" rtlCol="0">
            <a:spAutoFit/>
          </a:bodyPr>
          <a:lstStyle/>
          <a:p>
            <a:endParaRPr lang="fr-BE" dirty="0"/>
          </a:p>
          <a:p>
            <a:r>
              <a:rPr lang="fr-BE" dirty="0"/>
              <a:t>« En gardant le secret, Abraham trahit l’éthique. Son silence, en tout cas le fait qu’il ne dévoile pas le secret du sacrifice demandé, n’est certainement pas destiné à sauver Isaac. […] dès qu’on parle, dès qu’on entre dans le milieu du langage, on perd la singularité. </a:t>
            </a:r>
            <a:r>
              <a:rPr lang="fr-BE" dirty="0">
                <a:solidFill>
                  <a:srgbClr val="FF0000"/>
                </a:solidFill>
              </a:rPr>
              <a:t>On perd donc la possibilité ou le droit de décider.</a:t>
            </a:r>
          </a:p>
          <a:p>
            <a:r>
              <a:rPr lang="fr-BE" dirty="0"/>
              <a:t>Toute </a:t>
            </a:r>
            <a:r>
              <a:rPr lang="fr-BE" dirty="0">
                <a:solidFill>
                  <a:srgbClr val="FF0000"/>
                </a:solidFill>
              </a:rPr>
              <a:t>décision</a:t>
            </a:r>
            <a:r>
              <a:rPr lang="fr-BE" dirty="0"/>
              <a:t> devrait ainsi, en son fond, rester à la fois solitaire, secrète et silencieuse » (p.61)   « Dieu le laisse libre de refuser – et c’est l’épreuve […] Dieu dit en somme à Abraham : je vois à l’instant que tu as compris ce qu’est le </a:t>
            </a:r>
            <a:r>
              <a:rPr lang="fr-BE" dirty="0">
                <a:solidFill>
                  <a:srgbClr val="FF0000"/>
                </a:solidFill>
              </a:rPr>
              <a:t>devoir</a:t>
            </a:r>
            <a:r>
              <a:rPr lang="fr-BE" dirty="0"/>
              <a:t> </a:t>
            </a:r>
            <a:r>
              <a:rPr lang="fr-BE" dirty="0">
                <a:solidFill>
                  <a:srgbClr val="FF0000"/>
                </a:solidFill>
              </a:rPr>
              <a:t>absolu</a:t>
            </a:r>
            <a:r>
              <a:rPr lang="fr-BE" dirty="0"/>
              <a:t> envers l’unique, qu’il faut répondre là où il n’y a ni raison à demander ni raison à donner ; je vois que non seulement tu l’as compris en pensée mais que, et c’est là la responsabilité, tu as agi, tu as mis en œuvre, tu étais prêt à passer à l’acte à l’instant même (Dieu l’arrête à l’instant où il n’y a plus de temps, où le temps n’est plus donné, c’est comme si Abraham avait déjà tué Isaac : le concept d’instant est toujours indispensable) : donc tu es déjà passé à l’acte, tu es la responsabilité absolue, tu as eu le courage de passer pour meurtrier aux yeux du monde, des tiens, de la morale et de la politique, de la généralité du général ou du générique. Et tu avais même renoncé à l’espoir. Abraham est donc à la fois le plus moral et le plus immoral, le plus responsable et le plus irresponsable des hommes […] » (p. 72)</a:t>
            </a:r>
          </a:p>
          <a:p>
            <a:endParaRPr lang="fr-BE" dirty="0"/>
          </a:p>
        </p:txBody>
      </p:sp>
      <p:sp>
        <p:nvSpPr>
          <p:cNvPr id="4" name="Rectangle 3"/>
          <p:cNvSpPr/>
          <p:nvPr/>
        </p:nvSpPr>
        <p:spPr>
          <a:xfrm>
            <a:off x="3622131" y="397830"/>
            <a:ext cx="6096000" cy="923330"/>
          </a:xfrm>
          <a:prstGeom prst="rect">
            <a:avLst/>
          </a:prstGeom>
        </p:spPr>
        <p:txBody>
          <a:bodyPr>
            <a:spAutoFit/>
          </a:bodyPr>
          <a:lstStyle/>
          <a:p>
            <a:r>
              <a:rPr lang="fr-BE" dirty="0" err="1"/>
              <a:t>Caravaggio</a:t>
            </a:r>
            <a:r>
              <a:rPr lang="fr-BE" dirty="0"/>
              <a:t>, </a:t>
            </a:r>
            <a:r>
              <a:rPr lang="fr-BE" i="1" dirty="0" err="1"/>
              <a:t>Sacrificio</a:t>
            </a:r>
            <a:r>
              <a:rPr lang="fr-BE" i="1" dirty="0"/>
              <a:t> di </a:t>
            </a:r>
            <a:r>
              <a:rPr lang="fr-BE" i="1" dirty="0" err="1"/>
              <a:t>Isacco</a:t>
            </a:r>
            <a:r>
              <a:rPr lang="fr-BE" dirty="0"/>
              <a:t>,</a:t>
            </a:r>
          </a:p>
          <a:p>
            <a:r>
              <a:rPr lang="fr-BE" dirty="0"/>
              <a:t>Firenze, </a:t>
            </a:r>
            <a:r>
              <a:rPr lang="fr-BE" dirty="0" err="1"/>
              <a:t>Uffizi</a:t>
            </a:r>
            <a:r>
              <a:rPr lang="fr-BE" dirty="0"/>
              <a:t>, o/t, 104 x 135 cm,</a:t>
            </a:r>
          </a:p>
          <a:p>
            <a:r>
              <a:rPr lang="fr-BE" dirty="0"/>
              <a:t>1603</a:t>
            </a:r>
          </a:p>
        </p:txBody>
      </p:sp>
    </p:spTree>
    <p:extLst>
      <p:ext uri="{BB962C8B-B14F-4D97-AF65-F5344CB8AC3E}">
        <p14:creationId xmlns:p14="http://schemas.microsoft.com/office/powerpoint/2010/main" val="384314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450" y="466453"/>
            <a:ext cx="9046367" cy="646331"/>
          </a:xfrm>
          <a:prstGeom prst="rect">
            <a:avLst/>
          </a:prstGeom>
          <a:noFill/>
        </p:spPr>
        <p:txBody>
          <a:bodyPr wrap="square" rtlCol="0">
            <a:spAutoFit/>
          </a:bodyPr>
          <a:lstStyle/>
          <a:p>
            <a:r>
              <a:rPr lang="fr-FR" dirty="0" err="1"/>
              <a:t>Gli</a:t>
            </a:r>
            <a:r>
              <a:rPr lang="fr-FR" dirty="0"/>
              <a:t> « </a:t>
            </a:r>
            <a:r>
              <a:rPr lang="fr-FR" dirty="0" err="1"/>
              <a:t>indecisi</a:t>
            </a:r>
            <a:r>
              <a:rPr lang="fr-FR" dirty="0"/>
              <a:t> » </a:t>
            </a:r>
            <a:r>
              <a:rPr lang="fr-FR" dirty="0" err="1"/>
              <a:t>della</a:t>
            </a:r>
            <a:r>
              <a:rPr lang="fr-FR" dirty="0"/>
              <a:t> </a:t>
            </a:r>
            <a:r>
              <a:rPr lang="fr-FR" dirty="0" err="1"/>
              <a:t>campagna</a:t>
            </a:r>
            <a:r>
              <a:rPr lang="fr-FR" dirty="0"/>
              <a:t> </a:t>
            </a:r>
            <a:r>
              <a:rPr lang="fr-FR" dirty="0" err="1"/>
              <a:t>elettorale</a:t>
            </a:r>
            <a:r>
              <a:rPr lang="fr-FR" dirty="0"/>
              <a:t> </a:t>
            </a:r>
            <a:r>
              <a:rPr lang="fr-FR" dirty="0" err="1"/>
              <a:t>francese</a:t>
            </a:r>
            <a:r>
              <a:rPr lang="fr-FR" dirty="0"/>
              <a:t> (</a:t>
            </a:r>
            <a:r>
              <a:rPr lang="fr-FR" dirty="0" err="1"/>
              <a:t>marzo-maggio</a:t>
            </a:r>
            <a:r>
              <a:rPr lang="fr-FR" dirty="0"/>
              <a:t> 2017) sono </a:t>
            </a:r>
            <a:r>
              <a:rPr lang="fr-FR" dirty="0" err="1"/>
              <a:t>una</a:t>
            </a:r>
            <a:r>
              <a:rPr lang="fr-FR" dirty="0"/>
              <a:t> </a:t>
            </a:r>
            <a:r>
              <a:rPr lang="fr-FR" dirty="0" err="1"/>
              <a:t>preda</a:t>
            </a:r>
            <a:r>
              <a:rPr lang="fr-FR" dirty="0"/>
              <a:t> e </a:t>
            </a:r>
            <a:r>
              <a:rPr lang="fr-FR" dirty="0" err="1"/>
              <a:t>vanno</a:t>
            </a:r>
            <a:r>
              <a:rPr lang="fr-FR" dirty="0"/>
              <a:t> « </a:t>
            </a:r>
            <a:r>
              <a:rPr lang="fr-FR" dirty="0" err="1"/>
              <a:t>convertiti</a:t>
            </a:r>
            <a:r>
              <a:rPr lang="fr-FR" dirty="0"/>
              <a:t> »  </a:t>
            </a:r>
            <a:r>
              <a:rPr lang="fr-FR" dirty="0">
                <a:sym typeface="Wingdings" panose="05000000000000000000" pitchFamily="2" charset="2"/>
              </a:rPr>
              <a:t> </a:t>
            </a:r>
            <a:r>
              <a:rPr lang="fr-FR" dirty="0" err="1">
                <a:sym typeface="Wingdings" panose="05000000000000000000" pitchFamily="2" charset="2"/>
              </a:rPr>
              <a:t>i</a:t>
            </a:r>
            <a:r>
              <a:rPr lang="fr-FR" dirty="0" err="1"/>
              <a:t>potesi</a:t>
            </a:r>
            <a:r>
              <a:rPr lang="fr-FR" dirty="0"/>
              <a:t> : l’</a:t>
            </a:r>
            <a:r>
              <a:rPr lang="fr-FR" dirty="0" err="1"/>
              <a:t>estetica</a:t>
            </a:r>
            <a:r>
              <a:rPr lang="fr-FR" dirty="0"/>
              <a:t> </a:t>
            </a:r>
            <a:r>
              <a:rPr lang="fr-FR" dirty="0" err="1"/>
              <a:t>della</a:t>
            </a:r>
            <a:r>
              <a:rPr lang="fr-FR" dirty="0"/>
              <a:t> </a:t>
            </a:r>
            <a:r>
              <a:rPr lang="fr-FR" dirty="0" err="1"/>
              <a:t>campagna</a:t>
            </a:r>
            <a:r>
              <a:rPr lang="fr-FR" dirty="0"/>
              <a:t> </a:t>
            </a:r>
            <a:r>
              <a:rPr lang="fr-FR" dirty="0" err="1"/>
              <a:t>viene</a:t>
            </a:r>
            <a:r>
              <a:rPr lang="fr-FR" dirty="0"/>
              <a:t> </a:t>
            </a:r>
            <a:r>
              <a:rPr lang="fr-FR" dirty="0" err="1"/>
              <a:t>abolita</a:t>
            </a:r>
            <a:r>
              <a:rPr lang="fr-FR" dirty="0"/>
              <a:t> </a:t>
            </a:r>
            <a:endParaRPr lang="en-US" dirty="0"/>
          </a:p>
        </p:txBody>
      </p:sp>
      <p:sp>
        <p:nvSpPr>
          <p:cNvPr id="3" name="Rectangle 2"/>
          <p:cNvSpPr/>
          <p:nvPr/>
        </p:nvSpPr>
        <p:spPr>
          <a:xfrm>
            <a:off x="1270450" y="1112784"/>
            <a:ext cx="7873550" cy="4431983"/>
          </a:xfrm>
          <a:prstGeom prst="rect">
            <a:avLst/>
          </a:prstGeom>
        </p:spPr>
        <p:txBody>
          <a:bodyPr wrap="square">
            <a:spAutoFit/>
          </a:bodyPr>
          <a:lstStyle/>
          <a:p>
            <a:r>
              <a:rPr lang="fr-CH" sz="1400" dirty="0">
                <a:solidFill>
                  <a:schemeClr val="accent1">
                    <a:lumMod val="50000"/>
                  </a:schemeClr>
                </a:solidFill>
                <a:latin typeface="The Serif Office"/>
              </a:rPr>
              <a:t>Enquête électorale : les indécis détiennent la clé du scrutin présidentiel </a:t>
            </a:r>
            <a:r>
              <a:rPr lang="it-IT" sz="1400" i="1" dirty="0">
                <a:solidFill>
                  <a:schemeClr val="accent1"/>
                </a:solidFill>
                <a:latin typeface="The Serif Office"/>
              </a:rPr>
              <a:t>Inchiesta elettorale : gli indecisi detengono la chiave dello scrutinio presidenziale </a:t>
            </a:r>
            <a:endParaRPr lang="fr-BE" sz="1400" i="1" dirty="0">
              <a:solidFill>
                <a:schemeClr val="accent1"/>
              </a:solidFill>
              <a:latin typeface="The Serif Office"/>
            </a:endParaRPr>
          </a:p>
          <a:p>
            <a:r>
              <a:rPr lang="it-IT" sz="1400" dirty="0">
                <a:solidFill>
                  <a:schemeClr val="accent1"/>
                </a:solidFill>
                <a:latin typeface="The Serif Office"/>
              </a:rPr>
              <a:t>33 % di indecisi</a:t>
            </a:r>
            <a:endParaRPr lang="fr-BE" sz="1400" dirty="0">
              <a:solidFill>
                <a:schemeClr val="accent1"/>
              </a:solidFill>
              <a:latin typeface="The Serif Office"/>
            </a:endParaRPr>
          </a:p>
          <a:p>
            <a:endParaRPr lang="fr-BE" dirty="0"/>
          </a:p>
          <a:p>
            <a:r>
              <a:rPr lang="fr-CH" sz="1400" dirty="0">
                <a:solidFill>
                  <a:schemeClr val="accent1">
                    <a:lumMod val="50000"/>
                  </a:schemeClr>
                </a:solidFill>
                <a:latin typeface="georgia" panose="02040502050405020303" pitchFamily="18" charset="0"/>
              </a:rPr>
              <a:t>A cinq semaines du premier tour de la présidentielle, 66 % des électeurs seulement sont certains d’aller voter, selon la dernière vague d’enquête du </a:t>
            </a:r>
            <a:r>
              <a:rPr lang="fr-CH" sz="1400" dirty="0" err="1">
                <a:solidFill>
                  <a:schemeClr val="accent1">
                    <a:lumMod val="50000"/>
                  </a:schemeClr>
                </a:solidFill>
                <a:latin typeface="georgia" panose="02040502050405020303" pitchFamily="18" charset="0"/>
              </a:rPr>
              <a:t>Cevipof</a:t>
            </a:r>
            <a:r>
              <a:rPr lang="fr-CH" sz="1400" dirty="0">
                <a:solidFill>
                  <a:schemeClr val="accent1">
                    <a:lumMod val="50000"/>
                  </a:schemeClr>
                </a:solidFill>
                <a:latin typeface="georgia" panose="02040502050405020303" pitchFamily="18" charset="0"/>
              </a:rPr>
              <a:t> pour « Le Monde ».</a:t>
            </a:r>
          </a:p>
          <a:p>
            <a:r>
              <a:rPr lang="fr-CH" sz="1400" dirty="0">
                <a:solidFill>
                  <a:schemeClr val="accent1">
                    <a:lumMod val="50000"/>
                  </a:schemeClr>
                </a:solidFill>
                <a:latin typeface="Helvetica" panose="020B0604020202020204" pitchFamily="34" charset="0"/>
              </a:rPr>
              <a:t>LE MONDE | 17.03.2017 à 11h23</a:t>
            </a:r>
          </a:p>
          <a:p>
            <a:endParaRPr lang="fr-CH" sz="1400" dirty="0">
              <a:solidFill>
                <a:schemeClr val="accent1">
                  <a:lumMod val="50000"/>
                </a:schemeClr>
              </a:solidFill>
              <a:latin typeface="Helvetica" panose="020B0604020202020204" pitchFamily="34" charset="0"/>
            </a:endParaRPr>
          </a:p>
          <a:p>
            <a:r>
              <a:rPr lang="fr-CH" sz="1400" b="1" dirty="0">
                <a:solidFill>
                  <a:schemeClr val="accent1">
                    <a:lumMod val="50000"/>
                  </a:schemeClr>
                </a:solidFill>
              </a:rPr>
              <a:t>Présidentielle: Les électeurs indécis peuvent-ils faire basculer l'élection?</a:t>
            </a:r>
            <a:r>
              <a:rPr lang="it-IT" sz="1400" dirty="0"/>
              <a:t> </a:t>
            </a:r>
            <a:r>
              <a:rPr lang="it-IT" sz="1400" i="1" dirty="0">
                <a:solidFill>
                  <a:schemeClr val="accent1"/>
                </a:solidFill>
              </a:rPr>
              <a:t>Presidenziali : gli elettori indecisi possono fare barcollare  l’elezione ? 2 su 5 di indecisi 3 settimane prima del primo turno</a:t>
            </a:r>
            <a:endParaRPr lang="fr-CH" sz="1400" b="1" i="1" dirty="0">
              <a:solidFill>
                <a:schemeClr val="accent1"/>
              </a:solidFill>
            </a:endParaRPr>
          </a:p>
          <a:p>
            <a:r>
              <a:rPr lang="fr-CH" sz="1400" b="1" dirty="0">
                <a:solidFill>
                  <a:schemeClr val="accent1">
                    <a:lumMod val="50000"/>
                  </a:schemeClr>
                </a:solidFill>
              </a:rPr>
              <a:t>VOTE</a:t>
            </a:r>
            <a:r>
              <a:rPr lang="fr-CH" sz="1400" dirty="0">
                <a:solidFill>
                  <a:schemeClr val="accent1">
                    <a:lumMod val="50000"/>
                  </a:schemeClr>
                </a:solidFill>
              </a:rPr>
              <a:t> A trois semaines du premier tour de la présidentielle, deux électeurs sur cinq affirment que leur choix de candidat peut encore changer... </a:t>
            </a:r>
            <a:r>
              <a:rPr lang="fr-CH" sz="1400" dirty="0">
                <a:solidFill>
                  <a:schemeClr val="accent1">
                    <a:lumMod val="50000"/>
                  </a:schemeClr>
                </a:solidFill>
                <a:hlinkClick r:id="rId2"/>
              </a:rPr>
              <a:t>http://www.20minutes.fr</a:t>
            </a:r>
            <a:endParaRPr lang="fr-CH" sz="1400" dirty="0">
              <a:solidFill>
                <a:schemeClr val="accent1">
                  <a:lumMod val="50000"/>
                </a:schemeClr>
              </a:solidFill>
            </a:endParaRPr>
          </a:p>
          <a:p>
            <a:endParaRPr lang="fr-CH" sz="1400" dirty="0">
              <a:solidFill>
                <a:schemeClr val="accent1">
                  <a:lumMod val="50000"/>
                </a:schemeClr>
              </a:solidFill>
            </a:endParaRPr>
          </a:p>
          <a:p>
            <a:r>
              <a:rPr lang="fr-CH" sz="1400" b="1" dirty="0">
                <a:solidFill>
                  <a:schemeClr val="accent1">
                    <a:lumMod val="50000"/>
                  </a:schemeClr>
                </a:solidFill>
              </a:rPr>
              <a:t>Présidentielle : la chasse aux indécis est ouverte !</a:t>
            </a:r>
            <a:r>
              <a:rPr lang="it-IT" sz="1400" dirty="0"/>
              <a:t> Presidenziali : la caccia agli indecisi è aperta!</a:t>
            </a:r>
            <a:endParaRPr lang="fr-BE" sz="1400" dirty="0"/>
          </a:p>
          <a:p>
            <a:endParaRPr lang="fr-CH" sz="1400" b="1" dirty="0">
              <a:solidFill>
                <a:schemeClr val="accent1">
                  <a:lumMod val="50000"/>
                </a:schemeClr>
              </a:solidFill>
            </a:endParaRPr>
          </a:p>
          <a:p>
            <a:r>
              <a:rPr lang="fr-CH" sz="1400" dirty="0">
                <a:solidFill>
                  <a:schemeClr val="accent1">
                    <a:lumMod val="50000"/>
                  </a:schemeClr>
                </a:solidFill>
              </a:rPr>
              <a:t>Le Parisien 11 avril 2017</a:t>
            </a:r>
          </a:p>
          <a:p>
            <a:r>
              <a:rPr lang="it-IT" dirty="0"/>
              <a:t>L’indeterminazione crescente e aborrita dopo lo scoppio degli affari giudiziari del candidato di destra.</a:t>
            </a:r>
            <a:endParaRPr lang="fr-CH" dirty="0"/>
          </a:p>
          <a:p>
            <a:endParaRPr lang="en-US" dirty="0"/>
          </a:p>
        </p:txBody>
      </p:sp>
      <p:sp>
        <p:nvSpPr>
          <p:cNvPr id="4" name="TextBox 3"/>
          <p:cNvSpPr txBox="1"/>
          <p:nvPr/>
        </p:nvSpPr>
        <p:spPr>
          <a:xfrm>
            <a:off x="1270450" y="5372819"/>
            <a:ext cx="9467458" cy="2031325"/>
          </a:xfrm>
          <a:prstGeom prst="rect">
            <a:avLst/>
          </a:prstGeom>
          <a:noFill/>
        </p:spPr>
        <p:txBody>
          <a:bodyPr wrap="square" rtlCol="0">
            <a:spAutoFit/>
          </a:bodyPr>
          <a:lstStyle/>
          <a:p>
            <a:r>
              <a:rPr lang="fr-BE" dirty="0"/>
              <a:t>« </a:t>
            </a:r>
            <a:r>
              <a:rPr lang="fr-BE" dirty="0" err="1"/>
              <a:t>stato</a:t>
            </a:r>
            <a:r>
              <a:rPr lang="fr-BE" dirty="0"/>
              <a:t> di </a:t>
            </a:r>
            <a:r>
              <a:rPr lang="fr-BE" dirty="0" err="1"/>
              <a:t>eccezione</a:t>
            </a:r>
            <a:r>
              <a:rPr lang="fr-BE" dirty="0"/>
              <a:t> » (</a:t>
            </a:r>
            <a:r>
              <a:rPr lang="fr-BE" dirty="0" err="1"/>
              <a:t>Agamben</a:t>
            </a:r>
            <a:r>
              <a:rPr lang="fr-BE" dirty="0"/>
              <a:t>, 2003) </a:t>
            </a:r>
          </a:p>
          <a:p>
            <a:r>
              <a:rPr lang="fr-BE" dirty="0"/>
              <a:t>« non-</a:t>
            </a:r>
            <a:r>
              <a:rPr lang="fr-BE" dirty="0" err="1"/>
              <a:t>risposta</a:t>
            </a:r>
            <a:r>
              <a:rPr lang="fr-BE" dirty="0"/>
              <a:t> » (Bourdieu, 1967)</a:t>
            </a:r>
          </a:p>
          <a:p>
            <a:r>
              <a:rPr lang="fr-BE" dirty="0"/>
              <a:t>« </a:t>
            </a:r>
            <a:r>
              <a:rPr lang="fr-BE" dirty="0" err="1"/>
              <a:t>infedeltà</a:t>
            </a:r>
            <a:r>
              <a:rPr lang="fr-BE" dirty="0"/>
              <a:t> </a:t>
            </a:r>
            <a:r>
              <a:rPr lang="fr-BE" dirty="0" err="1"/>
              <a:t>strutturale</a:t>
            </a:r>
            <a:r>
              <a:rPr lang="fr-BE" dirty="0"/>
              <a:t> » (</a:t>
            </a:r>
            <a:r>
              <a:rPr lang="fr-BE" dirty="0" err="1"/>
              <a:t>Cixous</a:t>
            </a:r>
            <a:r>
              <a:rPr lang="fr-BE" dirty="0"/>
              <a:t>, 1994)</a:t>
            </a:r>
          </a:p>
          <a:p>
            <a:r>
              <a:rPr lang="fr-BE" dirty="0"/>
              <a:t>« </a:t>
            </a:r>
            <a:r>
              <a:rPr lang="fr-BE" dirty="0" err="1"/>
              <a:t>inanticipabile</a:t>
            </a:r>
            <a:r>
              <a:rPr lang="fr-BE" dirty="0"/>
              <a:t> » (Derrida, 1991)</a:t>
            </a:r>
          </a:p>
          <a:p>
            <a:r>
              <a:rPr lang="fr-BE" b="1" dirty="0"/>
              <a:t>« </a:t>
            </a:r>
            <a:r>
              <a:rPr lang="fr-BE" b="1" dirty="0" err="1"/>
              <a:t>rimodalizzazione</a:t>
            </a:r>
            <a:r>
              <a:rPr lang="fr-BE" b="1" dirty="0"/>
              <a:t> »</a:t>
            </a:r>
            <a:r>
              <a:rPr lang="fr-BE" dirty="0"/>
              <a:t> (Nico </a:t>
            </a:r>
            <a:r>
              <a:rPr lang="fr-BE" dirty="0" err="1"/>
              <a:t>Cattapan</a:t>
            </a:r>
            <a:r>
              <a:rPr lang="fr-BE" dirty="0"/>
              <a:t>, « La </a:t>
            </a:r>
            <a:r>
              <a:rPr lang="fr-BE" dirty="0" err="1"/>
              <a:t>capacità</a:t>
            </a:r>
            <a:r>
              <a:rPr lang="fr-BE" dirty="0"/>
              <a:t> di </a:t>
            </a:r>
            <a:r>
              <a:rPr lang="fr-BE" dirty="0" err="1"/>
              <a:t>aspirare</a:t>
            </a:r>
            <a:r>
              <a:rPr lang="fr-BE" dirty="0"/>
              <a:t> come </a:t>
            </a:r>
            <a:r>
              <a:rPr lang="fr-BE" dirty="0" err="1"/>
              <a:t>passione</a:t>
            </a:r>
            <a:r>
              <a:rPr lang="fr-BE" dirty="0"/>
              <a:t> </a:t>
            </a:r>
            <a:r>
              <a:rPr lang="fr-BE" dirty="0" err="1"/>
              <a:t>politica</a:t>
            </a:r>
            <a:r>
              <a:rPr lang="fr-BE" dirty="0"/>
              <a:t> », 2012)</a:t>
            </a:r>
          </a:p>
          <a:p>
            <a:endParaRPr lang="fr-BE" dirty="0"/>
          </a:p>
          <a:p>
            <a:endParaRPr lang="fr-BE" dirty="0"/>
          </a:p>
        </p:txBody>
      </p:sp>
    </p:spTree>
    <p:extLst>
      <p:ext uri="{BB962C8B-B14F-4D97-AF65-F5344CB8AC3E}">
        <p14:creationId xmlns:p14="http://schemas.microsoft.com/office/powerpoint/2010/main" val="4097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derby d'epsom géricaul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64" y="385893"/>
            <a:ext cx="4895669" cy="34392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273064" y="4059993"/>
            <a:ext cx="4445607" cy="646331"/>
          </a:xfrm>
          <a:prstGeom prst="rect">
            <a:avLst/>
          </a:prstGeom>
          <a:noFill/>
        </p:spPr>
        <p:txBody>
          <a:bodyPr wrap="square" rtlCol="0">
            <a:spAutoFit/>
          </a:bodyPr>
          <a:lstStyle/>
          <a:p>
            <a:r>
              <a:rPr lang="fr-BE" dirty="0"/>
              <a:t>Théodore Géricault, </a:t>
            </a:r>
            <a:r>
              <a:rPr lang="fr-BE" i="1" dirty="0"/>
              <a:t>Le Derby d’Epsom</a:t>
            </a:r>
            <a:r>
              <a:rPr lang="fr-BE" dirty="0"/>
              <a:t>, 1821, Paris, Louvre, h/t, 92 x 123 cm</a:t>
            </a:r>
          </a:p>
        </p:txBody>
      </p:sp>
      <p:sp>
        <p:nvSpPr>
          <p:cNvPr id="2" name="Rectangle 1"/>
          <p:cNvSpPr/>
          <p:nvPr/>
        </p:nvSpPr>
        <p:spPr>
          <a:xfrm>
            <a:off x="5254427" y="385893"/>
            <a:ext cx="6652470" cy="6078587"/>
          </a:xfrm>
          <a:prstGeom prst="rect">
            <a:avLst/>
          </a:prstGeom>
        </p:spPr>
        <p:txBody>
          <a:bodyPr wrap="square">
            <a:spAutoFit/>
          </a:bodyPr>
          <a:lstStyle/>
          <a:p>
            <a:r>
              <a:rPr lang="fr-FR" b="1" dirty="0"/>
              <a:t>Auguste Rodin, </a:t>
            </a:r>
            <a:r>
              <a:rPr lang="fr-FR" b="1" i="1" dirty="0"/>
              <a:t>L’Art</a:t>
            </a:r>
            <a:r>
              <a:rPr lang="fr-FR" b="1" dirty="0"/>
              <a:t>, entretiens réunis par Paul Gsell</a:t>
            </a:r>
            <a:endParaRPr lang="fr-BE" b="1" dirty="0"/>
          </a:p>
          <a:p>
            <a:r>
              <a:rPr lang="fr-FR" b="1" dirty="0"/>
              <a:t>Grasset, 1911, Chap. 4, « Le Mouvement dans l’Art » (pp. 69-116).</a:t>
            </a:r>
            <a:endParaRPr lang="fr-BE" b="1" dirty="0"/>
          </a:p>
          <a:p>
            <a:pPr indent="304800" algn="just">
              <a:spcBef>
                <a:spcPts val="600"/>
              </a:spcBef>
              <a:spcAft>
                <a:spcPts val="600"/>
              </a:spcAft>
            </a:pPr>
            <a:r>
              <a:rPr lang="fr-FR" sz="1600" dirty="0">
                <a:solidFill>
                  <a:srgbClr val="222222"/>
                </a:solidFill>
                <a:latin typeface="Arial" panose="020B0604020202020204" pitchFamily="34" charset="0"/>
                <a:ea typeface="Times New Roman" panose="02020603050405020304" pitchFamily="18" charset="0"/>
              </a:rPr>
              <a:t>Ils critiquent Géricault parce que dans sa </a:t>
            </a:r>
            <a:r>
              <a:rPr lang="fr-FR" sz="1600" i="1" dirty="0">
                <a:solidFill>
                  <a:srgbClr val="222222"/>
                </a:solidFill>
                <a:latin typeface="Arial" panose="020B0604020202020204" pitchFamily="34" charset="0"/>
                <a:ea typeface="Times New Roman" panose="02020603050405020304" pitchFamily="18" charset="0"/>
              </a:rPr>
              <a:t>Course d’Epsom</a:t>
            </a:r>
            <a:r>
              <a:rPr lang="fr-FR" sz="1600" dirty="0">
                <a:solidFill>
                  <a:srgbClr val="222222"/>
                </a:solidFill>
                <a:latin typeface="Arial" panose="020B0604020202020204" pitchFamily="34" charset="0"/>
                <a:ea typeface="Times New Roman" panose="02020603050405020304" pitchFamily="18" charset="0"/>
              </a:rPr>
              <a:t>, qui est au Louvre, il a peint des chevaux qui galopent </a:t>
            </a:r>
            <a:r>
              <a:rPr lang="fr-FR" sz="1600" i="1" dirty="0">
                <a:solidFill>
                  <a:srgbClr val="222222"/>
                </a:solidFill>
                <a:latin typeface="Arial" panose="020B0604020202020204" pitchFamily="34" charset="0"/>
                <a:ea typeface="Times New Roman" panose="02020603050405020304" pitchFamily="18" charset="0"/>
              </a:rPr>
              <a:t>ventre à terre</a:t>
            </a:r>
            <a:r>
              <a:rPr lang="fr-FR" sz="1600" dirty="0">
                <a:solidFill>
                  <a:srgbClr val="222222"/>
                </a:solidFill>
                <a:latin typeface="Arial" panose="020B0604020202020204" pitchFamily="34" charset="0"/>
                <a:ea typeface="Times New Roman" panose="02020603050405020304" pitchFamily="18" charset="0"/>
              </a:rPr>
              <a:t>, selon l’expression familière, c’est-à-dire en jetant à la fois leurs jambes en arrière et en avant. Ils disent que la plaque sensible ne donne jamais une indication semblable. Et en effet dans la photographie instantanée, quand les jambes antérieures du cheval arrivent en avant, celles d’arrière, après avoir fourni par leur détente la propulsion à tout le corps, ont déjà eu le temps de revenir sous le ventre pour recommencer une foulée, de sorte que les quatre jambes se trouvent presque rassemblées en l’air, ce qui donne à l’animal l’apparence de sauter sur place et d’être immobilisé dans cette position.</a:t>
            </a:r>
            <a:endParaRPr lang="fr-BE" sz="1600" dirty="0">
              <a:latin typeface="Times New Roman" panose="02020603050405020304" pitchFamily="18" charset="0"/>
              <a:ea typeface="Times New Roman" panose="02020603050405020304" pitchFamily="18" charset="0"/>
            </a:endParaRPr>
          </a:p>
          <a:p>
            <a:r>
              <a:rPr lang="fr-FR" sz="1600" dirty="0">
                <a:solidFill>
                  <a:srgbClr val="222222"/>
                </a:solidFill>
                <a:latin typeface="Arial" panose="020B0604020202020204" pitchFamily="34" charset="0"/>
                <a:ea typeface="Times New Roman" panose="02020603050405020304" pitchFamily="18" charset="0"/>
              </a:rPr>
              <a:t>Or, je crois bien que c’est Géricault qui a raison contre la photographie : car ses chevaux paraissent courir : et cela vient de ce que le spectateur, en les regardant d’arrière en avant, voit d’abord les jambes postérieures accomplir l’effort d’où résulte l’élan général, puis le corps s’allonger, puis les jambes antérieures chercher au loin la terre. Cet ensemble est faux dans sa simultanéité ; il est vrai quand les parties en sont observées successivement et c’est cette vérité seule qui nous importe, puisque c’est celle que nous voyons et qui nous frappe.</a:t>
            </a:r>
          </a:p>
          <a:p>
            <a:endParaRPr lang="fr-FR" dirty="0">
              <a:solidFill>
                <a:srgbClr val="222222"/>
              </a:solidFill>
              <a:latin typeface="Arial" panose="020B0604020202020204" pitchFamily="34" charset="0"/>
              <a:ea typeface="Times New Roman" panose="02020603050405020304" pitchFamily="18" charset="0"/>
            </a:endParaRPr>
          </a:p>
          <a:p>
            <a:pPr indent="304800" algn="just">
              <a:spcBef>
                <a:spcPts val="600"/>
              </a:spcBef>
              <a:spcAft>
                <a:spcPts val="600"/>
              </a:spcAft>
            </a:pPr>
            <a:endParaRPr lang="fr-B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78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2/24/Gradiva-p1030638.jpg/800px-Gradiva-p1030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251" y="1460717"/>
            <a:ext cx="2446835" cy="35965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150" y="214818"/>
            <a:ext cx="5981850" cy="1477328"/>
          </a:xfrm>
          <a:prstGeom prst="rect">
            <a:avLst/>
          </a:prstGeom>
        </p:spPr>
        <p:txBody>
          <a:bodyPr wrap="square">
            <a:spAutoFit/>
          </a:bodyPr>
          <a:lstStyle/>
          <a:p>
            <a:r>
              <a:rPr lang="fr-BE" b="1" dirty="0"/>
              <a:t>Wilhelm Jensen, </a:t>
            </a:r>
            <a:r>
              <a:rPr lang="fr-BE" b="1" i="1" dirty="0" err="1"/>
              <a:t>Gradiva</a:t>
            </a:r>
            <a:r>
              <a:rPr lang="fr-BE" b="1" dirty="0"/>
              <a:t>, 1903,</a:t>
            </a:r>
          </a:p>
          <a:p>
            <a:r>
              <a:rPr lang="fr-BE" b="1" dirty="0"/>
              <a:t>Sigmund Freud, </a:t>
            </a:r>
            <a:r>
              <a:rPr lang="fr-FR" b="1" i="1" dirty="0"/>
              <a:t>Der </a:t>
            </a:r>
            <a:r>
              <a:rPr lang="fr-FR" b="1" i="1" dirty="0" err="1"/>
              <a:t>Wahn</a:t>
            </a:r>
            <a:r>
              <a:rPr lang="fr-FR" b="1" i="1" dirty="0"/>
              <a:t> </a:t>
            </a:r>
            <a:r>
              <a:rPr lang="fr-FR" b="1" i="1" dirty="0" err="1"/>
              <a:t>und</a:t>
            </a:r>
            <a:r>
              <a:rPr lang="fr-FR" b="1" i="1" dirty="0"/>
              <a:t> die </a:t>
            </a:r>
            <a:r>
              <a:rPr lang="fr-FR" b="1" i="1" dirty="0" err="1"/>
              <a:t>Träume</a:t>
            </a:r>
            <a:r>
              <a:rPr lang="fr-FR" b="1" i="1" dirty="0"/>
              <a:t> in </a:t>
            </a:r>
            <a:r>
              <a:rPr lang="fr-FR" b="1" i="1" dirty="0" err="1"/>
              <a:t>Jensens</a:t>
            </a:r>
            <a:r>
              <a:rPr lang="fr-FR" b="1" i="1" dirty="0"/>
              <a:t> </a:t>
            </a:r>
            <a:r>
              <a:rPr lang="fr-FR" b="1" dirty="0" err="1"/>
              <a:t>Gradiva</a:t>
            </a:r>
            <a:r>
              <a:rPr lang="fr-FR" b="1" dirty="0"/>
              <a:t>, 1906</a:t>
            </a:r>
            <a:endParaRPr lang="fr-BE" b="1" dirty="0"/>
          </a:p>
          <a:p>
            <a:r>
              <a:rPr lang="it-IT" altLang="fr-FR" b="1" i="1" dirty="0"/>
              <a:t>Delirio e Sogni nella </a:t>
            </a:r>
            <a:r>
              <a:rPr lang="it-IT" altLang="fr-FR" b="1" dirty="0"/>
              <a:t>Gradiva</a:t>
            </a:r>
            <a:r>
              <a:rPr lang="it-IT" altLang="fr-FR" b="1" i="1" dirty="0"/>
              <a:t> di W. Jensen, </a:t>
            </a:r>
            <a:r>
              <a:rPr lang="it-IT" altLang="fr-FR" b="1" dirty="0"/>
              <a:t>trad. 1912</a:t>
            </a:r>
          </a:p>
          <a:p>
            <a:endParaRPr lang="it-IT" i="1" dirty="0"/>
          </a:p>
        </p:txBody>
      </p:sp>
      <p:pic>
        <p:nvPicPr>
          <p:cNvPr id="3" name="Picture 2" descr="https://leportique.revues.org/docannexe/image/791/im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861" y="1635585"/>
            <a:ext cx="1508888" cy="20325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9832" y="3907948"/>
            <a:ext cx="2921505" cy="1200329"/>
          </a:xfrm>
          <a:prstGeom prst="rect">
            <a:avLst/>
          </a:prstGeom>
          <a:noFill/>
        </p:spPr>
        <p:txBody>
          <a:bodyPr wrap="none" rtlCol="0">
            <a:spAutoFit/>
          </a:bodyPr>
          <a:lstStyle/>
          <a:p>
            <a:r>
              <a:rPr lang="fr-BE" dirty="0"/>
              <a:t>« </a:t>
            </a:r>
            <a:r>
              <a:rPr lang="fr-BE" i="1" dirty="0"/>
              <a:t>et </a:t>
            </a:r>
            <a:r>
              <a:rPr lang="fr-BE" i="1" dirty="0" err="1"/>
              <a:t>vera</a:t>
            </a:r>
            <a:r>
              <a:rPr lang="fr-BE" i="1" dirty="0"/>
              <a:t> </a:t>
            </a:r>
            <a:r>
              <a:rPr lang="fr-BE" i="1" dirty="0" err="1"/>
              <a:t>incessu</a:t>
            </a:r>
            <a:r>
              <a:rPr lang="fr-BE" i="1" dirty="0"/>
              <a:t> </a:t>
            </a:r>
            <a:r>
              <a:rPr lang="fr-BE" i="1" dirty="0" err="1"/>
              <a:t>patuit</a:t>
            </a:r>
            <a:r>
              <a:rPr lang="fr-BE" i="1" dirty="0"/>
              <a:t> </a:t>
            </a:r>
            <a:r>
              <a:rPr lang="fr-BE" i="1" dirty="0" err="1"/>
              <a:t>dea</a:t>
            </a:r>
            <a:r>
              <a:rPr lang="fr-BE" dirty="0"/>
              <a:t> »</a:t>
            </a:r>
          </a:p>
          <a:p>
            <a:r>
              <a:rPr lang="fr-BE" dirty="0"/>
              <a:t>Klossowski </a:t>
            </a:r>
            <a:r>
              <a:rPr lang="fr-BE" i="1" dirty="0"/>
              <a:t>Le Bain de Diane</a:t>
            </a:r>
            <a:r>
              <a:rPr lang="fr-BE" dirty="0"/>
              <a:t>, </a:t>
            </a:r>
          </a:p>
          <a:p>
            <a:r>
              <a:rPr lang="fr-BE" dirty="0"/>
              <a:t>ill. éd. Pauvert</a:t>
            </a:r>
          </a:p>
          <a:p>
            <a:endParaRPr lang="fr-BE" dirty="0"/>
          </a:p>
        </p:txBody>
      </p:sp>
      <p:sp>
        <p:nvSpPr>
          <p:cNvPr id="10" name="Rectangle 9"/>
          <p:cNvSpPr/>
          <p:nvPr/>
        </p:nvSpPr>
        <p:spPr>
          <a:xfrm>
            <a:off x="445026" y="5057289"/>
            <a:ext cx="3419066" cy="1600438"/>
          </a:xfrm>
          <a:prstGeom prst="rect">
            <a:avLst/>
          </a:prstGeom>
        </p:spPr>
        <p:txBody>
          <a:bodyPr wrap="square">
            <a:spAutoFit/>
          </a:bodyPr>
          <a:lstStyle/>
          <a:p>
            <a:pPr lvl="0" eaLnBrk="0" fontAlgn="base" hangingPunct="0">
              <a:spcBef>
                <a:spcPct val="0"/>
              </a:spcBef>
              <a:spcAft>
                <a:spcPct val="0"/>
              </a:spcAft>
            </a:pPr>
            <a:r>
              <a:rPr lang="it-IT" altLang="fr-FR"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doppio senso : «Zoe Bertgang» (bel incedere)</a:t>
            </a:r>
          </a:p>
          <a:p>
            <a:pPr lvl="0" eaLnBrk="0" fontAlgn="base" hangingPunct="0">
              <a:spcBef>
                <a:spcPct val="0"/>
              </a:spcBef>
              <a:spcAft>
                <a:spcPct val="0"/>
              </a:spcAft>
            </a:pPr>
            <a:r>
              <a:rPr lang="it-IT" altLang="fr-FR" sz="1600">
                <a:solidFill>
                  <a:srgbClr val="333333"/>
                </a:solidFill>
                <a:latin typeface="Arial" panose="020B0604020202020204" pitchFamily="34" charset="0"/>
                <a:ea typeface="Times New Roman" panose="02020603050405020304" pitchFamily="18" charset="0"/>
                <a:cs typeface="Arial" panose="020B0604020202020204" pitchFamily="34" charset="0"/>
              </a:rPr>
              <a:t>«In </a:t>
            </a:r>
            <a:r>
              <a:rPr lang="it-IT" altLang="fr-FR"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un certo luogo </a:t>
            </a:r>
            <a:r>
              <a:rPr lang="it-IT" altLang="fr-F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al sole </a:t>
            </a:r>
            <a:r>
              <a:rPr lang="it-IT" altLang="fr-FR"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siede </a:t>
            </a:r>
            <a:r>
              <a:rPr lang="it-IT" altLang="fr-FR" sz="1600">
                <a:solidFill>
                  <a:srgbClr val="333333"/>
                </a:solidFill>
                <a:latin typeface="Arial" panose="020B0604020202020204" pitchFamily="34" charset="0"/>
                <a:ea typeface="Times New Roman" panose="02020603050405020304" pitchFamily="18" charset="0"/>
                <a:cs typeface="Arial" panose="020B0604020202020204" pitchFamily="34" charset="0"/>
              </a:rPr>
              <a:t>la Gradiva»:</a:t>
            </a:r>
            <a:endParaRPr lang="it-IT" altLang="fr-FR"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eaLnBrk="0" fontAlgn="base" hangingPunct="0">
              <a:spcBef>
                <a:spcPct val="0"/>
              </a:spcBef>
              <a:spcAft>
                <a:spcPct val="0"/>
              </a:spcAft>
              <a:buFontTx/>
              <a:buChar char="-"/>
            </a:pPr>
            <a:r>
              <a:rPr lang="it-IT" altLang="fr-FR" sz="1600" dirty="0">
                <a:solidFill>
                  <a:srgbClr val="333333"/>
                </a:solidFill>
                <a:latin typeface="Arial" panose="020B0604020202020204" pitchFamily="34" charset="0"/>
                <a:ea typeface="Calibri" panose="020F0502020204030204" pitchFamily="34" charset="0"/>
                <a:cs typeface="Arial" panose="020B0604020202020204" pitchFamily="34" charset="0"/>
              </a:rPr>
              <a:t>Al sole</a:t>
            </a:r>
          </a:p>
          <a:p>
            <a:pPr marL="285750" lvl="0" indent="-285750" eaLnBrk="0" fontAlgn="base" hangingPunct="0">
              <a:spcBef>
                <a:spcPct val="0"/>
              </a:spcBef>
              <a:spcAft>
                <a:spcPct val="0"/>
              </a:spcAft>
              <a:buFontTx/>
              <a:buChar char="-"/>
            </a:pPr>
            <a:r>
              <a:rPr lang="it-IT" altLang="fr-FR" sz="1600" dirty="0">
                <a:solidFill>
                  <a:srgbClr val="333333"/>
                </a:solidFill>
                <a:latin typeface="Arial" panose="020B0604020202020204" pitchFamily="34" charset="0"/>
                <a:ea typeface="Calibri" panose="020F0502020204030204" pitchFamily="34" charset="0"/>
                <a:cs typeface="Arial" panose="020B0604020202020204" pitchFamily="34" charset="0"/>
              </a:rPr>
              <a:t>All’albergo del sole (p. 8</a:t>
            </a:r>
            <a:r>
              <a:rPr lang="it-IT" altLang="fr-FR" dirty="0">
                <a:solidFill>
                  <a:srgbClr val="333333"/>
                </a:solidFill>
                <a:latin typeface="Arial" panose="020B0604020202020204" pitchFamily="34" charset="0"/>
                <a:ea typeface="Calibri" panose="020F0502020204030204" pitchFamily="34" charset="0"/>
                <a:cs typeface="Arial" panose="020B0604020202020204" pitchFamily="34" charset="0"/>
              </a:rPr>
              <a:t>3)</a:t>
            </a:r>
            <a:endParaRPr lang="it-IT" altLang="fr-FR" sz="2800" dirty="0">
              <a:latin typeface="Arial" panose="020B0604020202020204" pitchFamily="34" charset="0"/>
            </a:endParaRPr>
          </a:p>
        </p:txBody>
      </p:sp>
      <p:sp>
        <p:nvSpPr>
          <p:cNvPr id="7" name="Rectangle 6"/>
          <p:cNvSpPr/>
          <p:nvPr/>
        </p:nvSpPr>
        <p:spPr>
          <a:xfrm>
            <a:off x="6096000" y="214818"/>
            <a:ext cx="6096000" cy="6740307"/>
          </a:xfrm>
          <a:prstGeom prst="rect">
            <a:avLst/>
          </a:prstGeom>
        </p:spPr>
        <p:txBody>
          <a:bodyPr>
            <a:spAutoFit/>
          </a:bodyPr>
          <a:lstStyle/>
          <a:p>
            <a:pPr lvl="0" algn="just" eaLnBrk="0" fontAlgn="base" hangingPunct="0">
              <a:spcBef>
                <a:spcPct val="0"/>
              </a:spcBef>
              <a:spcAft>
                <a:spcPct val="0"/>
              </a:spcAft>
            </a:pPr>
            <a:r>
              <a:rPr lang="it-IT" altLang="fr-FR" dirty="0"/>
              <a:t>Egli dà alla fanciulla </a:t>
            </a:r>
            <a:r>
              <a:rPr lang="it-IT" altLang="fr-FR" dirty="0">
                <a:solidFill>
                  <a:srgbClr val="FF0000"/>
                </a:solidFill>
              </a:rPr>
              <a:t>in atto di camminare </a:t>
            </a:r>
            <a:r>
              <a:rPr lang="it-IT" altLang="fr-FR" dirty="0"/>
              <a:t>il nome di </a:t>
            </a:r>
            <a:r>
              <a:rPr lang="it-IT" altLang="fr-FR" i="1" dirty="0">
                <a:solidFill>
                  <a:srgbClr val="FF0000"/>
                </a:solidFill>
              </a:rPr>
              <a:t>Gradiva</a:t>
            </a:r>
            <a:r>
              <a:rPr lang="it-IT" altLang="fr-FR" dirty="0"/>
              <a:t>, </a:t>
            </a:r>
            <a:r>
              <a:rPr lang="it-IT" altLang="fr-FR" dirty="0">
                <a:solidFill>
                  <a:srgbClr val="FF0000"/>
                </a:solidFill>
              </a:rPr>
              <a:t>colei che incede</a:t>
            </a:r>
            <a:r>
              <a:rPr lang="it-IT" altLang="fr-FR" dirty="0"/>
              <a:t>. (</a:t>
            </a:r>
            <a:r>
              <a:rPr lang="de-DE" altLang="fr-FR" i="1" dirty="0"/>
              <a:t>Er verleiht dem </a:t>
            </a:r>
            <a:r>
              <a:rPr lang="de-DE" altLang="fr-FR" i="1" dirty="0">
                <a:solidFill>
                  <a:srgbClr val="FF0000"/>
                </a:solidFill>
              </a:rPr>
              <a:t>im Schreiten dargestellten Mädchen</a:t>
            </a:r>
            <a:r>
              <a:rPr lang="de-DE" altLang="fr-FR" i="1" dirty="0"/>
              <a:t> einen Namen: </a:t>
            </a:r>
            <a:r>
              <a:rPr lang="de-DE" altLang="fr-FR" dirty="0">
                <a:solidFill>
                  <a:srgbClr val="FF0000"/>
                </a:solidFill>
              </a:rPr>
              <a:t>Gradiva</a:t>
            </a:r>
            <a:r>
              <a:rPr lang="de-DE" altLang="fr-FR" i="1" dirty="0"/>
              <a:t>, </a:t>
            </a:r>
            <a:r>
              <a:rPr lang="de-DE" altLang="fr-FR" i="1" dirty="0">
                <a:solidFill>
                  <a:srgbClr val="FF0000"/>
                </a:solidFill>
              </a:rPr>
              <a:t>die </a:t>
            </a:r>
            <a:r>
              <a:rPr lang="de-DE" altLang="fr-FR" dirty="0">
                <a:solidFill>
                  <a:srgbClr val="FF0000"/>
                </a:solidFill>
              </a:rPr>
              <a:t>Vorschreitende</a:t>
            </a:r>
            <a:r>
              <a:rPr lang="de-DE" altLang="fr-FR" dirty="0"/>
              <a:t>) […]</a:t>
            </a:r>
          </a:p>
          <a:p>
            <a:pPr lvl="0" algn="just" eaLnBrk="0" fontAlgn="base" hangingPunct="0">
              <a:spcBef>
                <a:spcPct val="0"/>
              </a:spcBef>
              <a:spcAft>
                <a:spcPct val="0"/>
              </a:spcAft>
            </a:pPr>
            <a:r>
              <a:rPr lang="it-IT" altLang="fr-FR" dirty="0"/>
              <a:t>La figura rappresenta una fanciulla ben sviluppata, </a:t>
            </a:r>
            <a:r>
              <a:rPr lang="it-IT" altLang="fr-FR" dirty="0">
                <a:solidFill>
                  <a:srgbClr val="FF0000"/>
                </a:solidFill>
              </a:rPr>
              <a:t>nell'atto di camminare</a:t>
            </a:r>
            <a:r>
              <a:rPr lang="it-IT" altLang="fr-FR" dirty="0"/>
              <a:t>; la quale ha un po’ sollevata la veste ricca di pieghe, in modo da render visibili i piedi nei sandali. Un piede posa completamente a terra, l’altro si è sollevato per proseguire dal suolo e lo tocca soltanto con la cima delle dita, mentre pianta e calcagno si innalzano quasi perpendicolari. </a:t>
            </a:r>
            <a:r>
              <a:rPr lang="it-IT" altLang="fr-FR" dirty="0">
                <a:solidFill>
                  <a:srgbClr val="FF0000"/>
                </a:solidFill>
              </a:rPr>
              <a:t>Il passo qui rappresentato, insolito</a:t>
            </a:r>
            <a:r>
              <a:rPr lang="it-IT" altLang="fr-FR" dirty="0"/>
              <a:t> e pieno di grazia, ha probabilmente destato l’attenzione dell’artista e ora, dopo tanti secoli, eccita ed incatena lo sguardo del nostro archeologo scrutatore. (p. 11)</a:t>
            </a:r>
          </a:p>
          <a:p>
            <a:pPr lvl="0" algn="just" eaLnBrk="0" fontAlgn="base" hangingPunct="0">
              <a:spcBef>
                <a:spcPct val="0"/>
              </a:spcBef>
              <a:spcAft>
                <a:spcPct val="0"/>
              </a:spcAft>
            </a:pPr>
            <a:r>
              <a:rPr lang="de-DE" altLang="fr-FR" i="1" dirty="0"/>
              <a:t>Das Bild stellt ein reifes junges Mädchen </a:t>
            </a:r>
            <a:r>
              <a:rPr lang="de-DE" altLang="fr-FR" i="1" dirty="0">
                <a:solidFill>
                  <a:srgbClr val="FF0000"/>
                </a:solidFill>
              </a:rPr>
              <a:t>im Schreiten </a:t>
            </a:r>
            <a:r>
              <a:rPr lang="de-DE" altLang="fr-FR" i="1" dirty="0"/>
              <a:t>dar, welches ein reichfaltiges Gewand ein wenig aufgerafft hat, so daß die Füße in den Sandalen sichtbar werden. Der eine Fuß ruht ganz auf dem Boden, der andere hat sich zum Nachfolgen vom Boden abgehoben und berührt ihn nur mit den Zehenspitzen, während Sohle und Ferse sich fast senkrecht emporheben. Der hier dargestellte </a:t>
            </a:r>
            <a:r>
              <a:rPr lang="de-DE" altLang="fr-FR" i="1" dirty="0">
                <a:solidFill>
                  <a:srgbClr val="FF0000"/>
                </a:solidFill>
              </a:rPr>
              <a:t>ungewöhnliche</a:t>
            </a:r>
            <a:r>
              <a:rPr lang="de-DE" altLang="fr-FR" i="1" dirty="0"/>
              <a:t> und besonders reizvolle Gang hatte wahrscheinlich die Aufmerksamkeit des Künstlers erregt und fesselt nach so viel Jahrhunderten nun den Blick unseres archäologischen Beschauers. </a:t>
            </a:r>
            <a:endParaRPr lang="de-DE" altLang="fr-FR" dirty="0"/>
          </a:p>
          <a:p>
            <a:pPr lvl="0" algn="just" eaLnBrk="0" fontAlgn="base" hangingPunct="0">
              <a:spcBef>
                <a:spcPct val="0"/>
              </a:spcBef>
              <a:spcAft>
                <a:spcPct val="0"/>
              </a:spcAft>
            </a:pPr>
            <a:endParaRPr lang="de-DE" altLang="fr-FR" dirty="0"/>
          </a:p>
        </p:txBody>
      </p:sp>
    </p:spTree>
    <p:extLst>
      <p:ext uri="{BB962C8B-B14F-4D97-AF65-F5344CB8AC3E}">
        <p14:creationId xmlns:p14="http://schemas.microsoft.com/office/powerpoint/2010/main" val="345641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618" y="-100668"/>
            <a:ext cx="7514711" cy="6247864"/>
          </a:xfrm>
          <a:prstGeom prst="rect">
            <a:avLst/>
          </a:prstGeom>
          <a:noFill/>
        </p:spPr>
        <p:txBody>
          <a:bodyPr wrap="square" rtlCol="0">
            <a:spAutoFit/>
          </a:bodyPr>
          <a:lstStyle/>
          <a:p>
            <a:endParaRPr lang="fr-BE" dirty="0"/>
          </a:p>
          <a:p>
            <a:r>
              <a:rPr lang="fr-BE" sz="2400" b="1" dirty="0"/>
              <a:t>1. La </a:t>
            </a:r>
            <a:r>
              <a:rPr lang="fr-BE" sz="2400" b="1" dirty="0" err="1"/>
              <a:t>teoria</a:t>
            </a:r>
            <a:r>
              <a:rPr lang="fr-BE" sz="2400" b="1" dirty="0"/>
              <a:t> delle </a:t>
            </a:r>
            <a:r>
              <a:rPr lang="fr-BE" sz="2400" b="1" dirty="0" err="1"/>
              <a:t>modalità</a:t>
            </a:r>
            <a:r>
              <a:rPr lang="fr-BE" sz="2400" b="1" dirty="0"/>
              <a:t> </a:t>
            </a:r>
            <a:r>
              <a:rPr lang="fr-BE" sz="2400" b="1" dirty="0" err="1"/>
              <a:t>rivisitata</a:t>
            </a:r>
            <a:endParaRPr lang="fr-BE" sz="2400" b="1" dirty="0"/>
          </a:p>
          <a:p>
            <a:endParaRPr lang="fr-BE" dirty="0"/>
          </a:p>
          <a:p>
            <a:r>
              <a:rPr lang="fr-BE" dirty="0" err="1"/>
              <a:t>Incoativo</a:t>
            </a:r>
            <a:r>
              <a:rPr lang="fr-BE" dirty="0"/>
              <a:t>- </a:t>
            </a:r>
            <a:r>
              <a:rPr lang="fr-BE" dirty="0" err="1"/>
              <a:t>durativo</a:t>
            </a:r>
            <a:r>
              <a:rPr lang="fr-BE" dirty="0"/>
              <a:t>- </a:t>
            </a:r>
            <a:r>
              <a:rPr lang="fr-BE" dirty="0" err="1"/>
              <a:t>terminativo</a:t>
            </a:r>
            <a:endParaRPr lang="fr-BE" dirty="0"/>
          </a:p>
          <a:p>
            <a:pPr marL="285750" indent="-285750">
              <a:buFont typeface="Wingdings" panose="05000000000000000000" pitchFamily="2" charset="2"/>
              <a:buChar char="à"/>
            </a:pPr>
            <a:r>
              <a:rPr lang="fr-BE" b="1" dirty="0" err="1"/>
              <a:t>Algirdas</a:t>
            </a:r>
            <a:r>
              <a:rPr lang="fr-BE" b="1" dirty="0"/>
              <a:t> Julien Greimas, « Pour une théorie des modalités », </a:t>
            </a:r>
          </a:p>
          <a:p>
            <a:r>
              <a:rPr lang="fr-BE" b="1" i="1" dirty="0"/>
              <a:t>Du sens, II</a:t>
            </a:r>
            <a:r>
              <a:rPr lang="fr-BE" b="1" dirty="0"/>
              <a:t>, Paris, Seuil, 1983, p. 102</a:t>
            </a:r>
          </a:p>
          <a:p>
            <a:endParaRPr lang="fr-BE" sz="1400" b="1" dirty="0"/>
          </a:p>
          <a:p>
            <a:r>
              <a:rPr lang="fr-BE" sz="1600" dirty="0" err="1"/>
              <a:t>competenza</a:t>
            </a:r>
            <a:r>
              <a:rPr lang="fr-BE" sz="1600" dirty="0"/>
              <a:t> (</a:t>
            </a:r>
            <a:r>
              <a:rPr lang="fr-BE" sz="1600" dirty="0" err="1"/>
              <a:t>stato</a:t>
            </a:r>
            <a:r>
              <a:rPr lang="fr-BE" sz="1600" dirty="0"/>
              <a:t> </a:t>
            </a:r>
            <a:r>
              <a:rPr lang="fr-BE" sz="1600" dirty="0" err="1"/>
              <a:t>potenziale</a:t>
            </a:r>
            <a:r>
              <a:rPr lang="fr-BE" sz="1600" dirty="0"/>
              <a:t>) </a:t>
            </a:r>
            <a:r>
              <a:rPr lang="fr-BE" sz="1600" dirty="0" err="1"/>
              <a:t>del</a:t>
            </a:r>
            <a:r>
              <a:rPr lang="fr-BE" sz="1600" dirty="0"/>
              <a:t> </a:t>
            </a:r>
            <a:r>
              <a:rPr lang="fr-BE" sz="1600" dirty="0" err="1"/>
              <a:t>soggetto</a:t>
            </a:r>
            <a:r>
              <a:rPr lang="fr-BE" sz="1600" dirty="0"/>
              <a:t> </a:t>
            </a:r>
            <a:r>
              <a:rPr lang="fr-BE" sz="1600" dirty="0">
                <a:sym typeface="Wingdings" panose="05000000000000000000" pitchFamily="2" charset="2"/>
              </a:rPr>
              <a:t></a:t>
            </a:r>
            <a:r>
              <a:rPr lang="fr-BE" sz="1600" dirty="0"/>
              <a:t> </a:t>
            </a:r>
            <a:r>
              <a:rPr lang="fr-BE" sz="1600" dirty="0" err="1"/>
              <a:t>performanza</a:t>
            </a:r>
            <a:r>
              <a:rPr lang="fr-BE" sz="1600" dirty="0"/>
              <a:t> FARE </a:t>
            </a:r>
            <a:r>
              <a:rPr lang="fr-BE" sz="1600" dirty="0" err="1"/>
              <a:t>sovraddeterminato</a:t>
            </a:r>
            <a:r>
              <a:rPr lang="fr-BE" sz="1600" dirty="0"/>
              <a:t> da </a:t>
            </a:r>
          </a:p>
          <a:p>
            <a:r>
              <a:rPr lang="fr-BE" sz="1600" dirty="0"/>
              <a:t>-/</a:t>
            </a:r>
            <a:r>
              <a:rPr lang="fr-BE" sz="1600" dirty="0" err="1"/>
              <a:t>volere</a:t>
            </a:r>
            <a:r>
              <a:rPr lang="fr-BE" sz="1600" dirty="0"/>
              <a:t>/ </a:t>
            </a:r>
            <a:r>
              <a:rPr lang="fr-BE" sz="1600" dirty="0" err="1"/>
              <a:t>modalità</a:t>
            </a:r>
            <a:r>
              <a:rPr lang="fr-BE" sz="1600" dirty="0"/>
              <a:t> </a:t>
            </a:r>
            <a:r>
              <a:rPr lang="fr-BE" sz="1600" dirty="0" err="1"/>
              <a:t>bulestiche</a:t>
            </a:r>
            <a:endParaRPr lang="fr-BE" sz="1600" dirty="0"/>
          </a:p>
          <a:p>
            <a:r>
              <a:rPr lang="fr-BE" sz="1600" dirty="0"/>
              <a:t>-/</a:t>
            </a:r>
            <a:r>
              <a:rPr lang="fr-BE" sz="1600" dirty="0" err="1"/>
              <a:t>dovere</a:t>
            </a:r>
            <a:r>
              <a:rPr lang="fr-BE" sz="1600" dirty="0"/>
              <a:t>/ </a:t>
            </a:r>
            <a:r>
              <a:rPr lang="fr-BE" sz="1600" dirty="0" err="1"/>
              <a:t>modalità</a:t>
            </a:r>
            <a:r>
              <a:rPr lang="fr-BE" sz="1600" dirty="0"/>
              <a:t> </a:t>
            </a:r>
            <a:r>
              <a:rPr lang="fr-BE" sz="1600" dirty="0" err="1"/>
              <a:t>deontiche</a:t>
            </a:r>
            <a:r>
              <a:rPr lang="fr-BE" sz="1600" dirty="0"/>
              <a:t> </a:t>
            </a:r>
          </a:p>
          <a:p>
            <a:r>
              <a:rPr lang="fr-BE" sz="1600" dirty="0"/>
              <a:t>-/</a:t>
            </a:r>
            <a:r>
              <a:rPr lang="fr-BE" sz="1600" dirty="0" err="1"/>
              <a:t>potere</a:t>
            </a:r>
            <a:r>
              <a:rPr lang="fr-BE" sz="1600" dirty="0"/>
              <a:t>/ </a:t>
            </a:r>
            <a:r>
              <a:rPr lang="fr-BE" sz="1600" dirty="0" err="1"/>
              <a:t>modalità</a:t>
            </a:r>
            <a:r>
              <a:rPr lang="fr-BE" sz="1600" dirty="0"/>
              <a:t> </a:t>
            </a:r>
            <a:r>
              <a:rPr lang="fr-BE" sz="1600" dirty="0" err="1"/>
              <a:t>pragmatiche</a:t>
            </a:r>
            <a:endParaRPr lang="fr-BE" sz="1600" dirty="0"/>
          </a:p>
          <a:p>
            <a:r>
              <a:rPr lang="fr-BE" sz="1600" dirty="0"/>
              <a:t>-/</a:t>
            </a:r>
            <a:r>
              <a:rPr lang="fr-BE" sz="1600" dirty="0" err="1"/>
              <a:t>sapere</a:t>
            </a:r>
            <a:r>
              <a:rPr lang="fr-BE" sz="1600" dirty="0"/>
              <a:t>/ </a:t>
            </a:r>
            <a:r>
              <a:rPr lang="fr-BE" sz="1600" dirty="0" err="1"/>
              <a:t>modalità</a:t>
            </a:r>
            <a:r>
              <a:rPr lang="fr-BE" sz="1600" dirty="0"/>
              <a:t> </a:t>
            </a:r>
            <a:r>
              <a:rPr lang="fr-BE" sz="1600" dirty="0" err="1"/>
              <a:t>epistemiche</a:t>
            </a:r>
            <a:endParaRPr lang="fr-BE" sz="1600" dirty="0"/>
          </a:p>
          <a:p>
            <a:endParaRPr lang="fr-BE" sz="1600" dirty="0"/>
          </a:p>
          <a:p>
            <a:r>
              <a:rPr lang="fr-BE" sz="1600" dirty="0" err="1"/>
              <a:t>dover-fare</a:t>
            </a:r>
            <a:r>
              <a:rPr lang="fr-BE" sz="1600" dirty="0"/>
              <a:t> </a:t>
            </a:r>
            <a:r>
              <a:rPr lang="fr-BE" sz="1600" i="1" dirty="0" err="1">
                <a:solidFill>
                  <a:srgbClr val="FF0000"/>
                </a:solidFill>
              </a:rPr>
              <a:t>prescrizione</a:t>
            </a:r>
            <a:r>
              <a:rPr lang="fr-BE" sz="1600" dirty="0"/>
              <a:t>  (</a:t>
            </a:r>
            <a:r>
              <a:rPr lang="fr-BE" sz="1600" dirty="0" err="1"/>
              <a:t>obbligazione</a:t>
            </a:r>
            <a:r>
              <a:rPr lang="fr-BE" sz="1600" dirty="0"/>
              <a:t>)             </a:t>
            </a:r>
            <a:r>
              <a:rPr lang="fr-BE" sz="1600" dirty="0" err="1"/>
              <a:t>dover</a:t>
            </a:r>
            <a:r>
              <a:rPr lang="fr-BE" sz="1600" dirty="0"/>
              <a:t> non </a:t>
            </a:r>
            <a:r>
              <a:rPr lang="fr-BE" sz="1600" dirty="0" err="1"/>
              <a:t>fare</a:t>
            </a:r>
            <a:r>
              <a:rPr lang="fr-BE" sz="1600" dirty="0"/>
              <a:t> </a:t>
            </a:r>
            <a:r>
              <a:rPr lang="fr-BE" sz="1600" i="1" dirty="0" err="1"/>
              <a:t>interdizione</a:t>
            </a:r>
            <a:endParaRPr lang="fr-BE" sz="1600" i="1" dirty="0"/>
          </a:p>
          <a:p>
            <a:r>
              <a:rPr lang="fr-BE" sz="1600" i="1" dirty="0"/>
              <a:t>			          </a:t>
            </a:r>
            <a:r>
              <a:rPr lang="fr-BE" sz="3200" dirty="0">
                <a:latin typeface="Segoe UI Light" panose="020B0502040204020203" pitchFamily="34" charset="0"/>
                <a:ea typeface="Microsoft Yi Baiti" panose="03000500000000000000" pitchFamily="66" charset="0"/>
                <a:cs typeface="Segoe UI Light" panose="020B0502040204020203" pitchFamily="34" charset="0"/>
              </a:rPr>
              <a:t>X</a:t>
            </a:r>
          </a:p>
          <a:p>
            <a:r>
              <a:rPr lang="fr-BE" sz="1600" dirty="0"/>
              <a:t>       non </a:t>
            </a:r>
            <a:r>
              <a:rPr lang="fr-BE" sz="1600" dirty="0" err="1"/>
              <a:t>dover</a:t>
            </a:r>
            <a:r>
              <a:rPr lang="fr-BE" sz="1600" dirty="0"/>
              <a:t> non </a:t>
            </a:r>
            <a:r>
              <a:rPr lang="fr-BE" sz="1600" dirty="0" err="1"/>
              <a:t>fare</a:t>
            </a:r>
            <a:r>
              <a:rPr lang="fr-BE" sz="1600" dirty="0"/>
              <a:t> </a:t>
            </a:r>
            <a:r>
              <a:rPr lang="fr-BE" sz="1600" i="1" dirty="0" err="1"/>
              <a:t>permissività</a:t>
            </a:r>
            <a:r>
              <a:rPr lang="fr-BE" sz="1600" dirty="0"/>
              <a:t>               </a:t>
            </a:r>
            <a:r>
              <a:rPr lang="fr-BE" sz="1600" b="1" dirty="0"/>
              <a:t>non </a:t>
            </a:r>
            <a:r>
              <a:rPr lang="fr-BE" sz="1600" b="1" dirty="0" err="1"/>
              <a:t>dover</a:t>
            </a:r>
            <a:r>
              <a:rPr lang="fr-BE" sz="1600" b="1" dirty="0"/>
              <a:t> </a:t>
            </a:r>
            <a:r>
              <a:rPr lang="fr-BE" sz="1600" b="1" dirty="0" err="1"/>
              <a:t>fare</a:t>
            </a:r>
            <a:r>
              <a:rPr lang="fr-BE" sz="1600" b="1" dirty="0"/>
              <a:t> </a:t>
            </a:r>
            <a:r>
              <a:rPr lang="fr-BE" sz="1600" b="1" i="1" dirty="0" err="1">
                <a:solidFill>
                  <a:srgbClr val="0070C0"/>
                </a:solidFill>
              </a:rPr>
              <a:t>facoltatività</a:t>
            </a:r>
            <a:endParaRPr lang="fr-BE" sz="1600" b="1" i="1" dirty="0">
              <a:solidFill>
                <a:srgbClr val="0070C0"/>
              </a:solidFill>
            </a:endParaRPr>
          </a:p>
          <a:p>
            <a:r>
              <a:rPr lang="fr-BE" sz="1600" i="1" dirty="0"/>
              <a:t>	</a:t>
            </a:r>
          </a:p>
          <a:p>
            <a:r>
              <a:rPr lang="fr-BE" sz="1600" dirty="0" err="1"/>
              <a:t>modalità</a:t>
            </a:r>
            <a:r>
              <a:rPr lang="fr-BE" sz="1600" dirty="0"/>
              <a:t> </a:t>
            </a:r>
            <a:r>
              <a:rPr lang="fr-BE" sz="1600" dirty="0" err="1"/>
              <a:t>aletiche</a:t>
            </a:r>
            <a:r>
              <a:rPr lang="fr-BE" sz="1600" dirty="0"/>
              <a:t> (STATO)</a:t>
            </a:r>
          </a:p>
          <a:p>
            <a:endParaRPr lang="fr-BE" sz="1600" dirty="0"/>
          </a:p>
          <a:p>
            <a:r>
              <a:rPr lang="fr-BE" sz="1600" dirty="0" err="1"/>
              <a:t>dover-essere</a:t>
            </a:r>
            <a:r>
              <a:rPr lang="fr-BE" sz="1600" dirty="0"/>
              <a:t> </a:t>
            </a:r>
            <a:r>
              <a:rPr lang="fr-BE" sz="1600" i="1" dirty="0" err="1">
                <a:solidFill>
                  <a:srgbClr val="7030A0"/>
                </a:solidFill>
              </a:rPr>
              <a:t>necessità</a:t>
            </a:r>
            <a:r>
              <a:rPr lang="fr-BE" sz="1600" dirty="0"/>
              <a:t>  (</a:t>
            </a:r>
            <a:r>
              <a:rPr lang="fr-BE" sz="1600" dirty="0" err="1"/>
              <a:t>indispensabile</a:t>
            </a:r>
            <a:r>
              <a:rPr lang="fr-BE" sz="1600" dirty="0"/>
              <a:t>)       </a:t>
            </a:r>
            <a:r>
              <a:rPr lang="fr-BE" sz="1600" dirty="0" err="1"/>
              <a:t>dover</a:t>
            </a:r>
            <a:r>
              <a:rPr lang="fr-BE" sz="1600" dirty="0"/>
              <a:t> non </a:t>
            </a:r>
            <a:r>
              <a:rPr lang="fr-BE" sz="1600" dirty="0" err="1"/>
              <a:t>essere</a:t>
            </a:r>
            <a:r>
              <a:rPr lang="fr-BE" sz="1600" dirty="0"/>
              <a:t> </a:t>
            </a:r>
            <a:r>
              <a:rPr lang="fr-BE" sz="1600" i="1" dirty="0" err="1"/>
              <a:t>impossibilità</a:t>
            </a:r>
            <a:endParaRPr lang="fr-BE" sz="1600" i="1" dirty="0"/>
          </a:p>
          <a:p>
            <a:r>
              <a:rPr lang="fr-BE" sz="1600" dirty="0"/>
              <a:t>			          </a:t>
            </a:r>
            <a:r>
              <a:rPr lang="fr-BE" sz="3200" dirty="0">
                <a:latin typeface="Segoe UI Light" panose="020B0502040204020203" pitchFamily="34" charset="0"/>
                <a:ea typeface="Microsoft Yi Baiti" panose="03000500000000000000" pitchFamily="66" charset="0"/>
                <a:cs typeface="Segoe UI Light" panose="020B0502040204020203" pitchFamily="34" charset="0"/>
              </a:rPr>
              <a:t>X</a:t>
            </a:r>
            <a:r>
              <a:rPr lang="fr-BE" sz="1600" dirty="0">
                <a:latin typeface="Segoe UI Light" panose="020B0502040204020203" pitchFamily="34" charset="0"/>
                <a:ea typeface="Microsoft Yi Baiti" panose="03000500000000000000" pitchFamily="66" charset="0"/>
                <a:cs typeface="Segoe UI Light" panose="020B0502040204020203" pitchFamily="34" charset="0"/>
              </a:rPr>
              <a:t> </a:t>
            </a:r>
            <a:r>
              <a:rPr lang="fr-BE" sz="1600" dirty="0">
                <a:latin typeface="Microsoft Yi Baiti" panose="03000500000000000000" pitchFamily="66" charset="0"/>
                <a:ea typeface="Microsoft Yi Baiti" panose="03000500000000000000" pitchFamily="66" charset="0"/>
              </a:rPr>
              <a:t> </a:t>
            </a:r>
            <a:endParaRPr lang="fr-BE" sz="4000" dirty="0"/>
          </a:p>
          <a:p>
            <a:r>
              <a:rPr lang="fr-BE" sz="1600" dirty="0"/>
              <a:t>non </a:t>
            </a:r>
            <a:r>
              <a:rPr lang="fr-BE" sz="1600" dirty="0" err="1"/>
              <a:t>dover</a:t>
            </a:r>
            <a:r>
              <a:rPr lang="fr-BE" sz="1600" dirty="0"/>
              <a:t> non </a:t>
            </a:r>
            <a:r>
              <a:rPr lang="fr-BE" sz="1600" dirty="0" err="1"/>
              <a:t>essere</a:t>
            </a:r>
            <a:r>
              <a:rPr lang="fr-BE" sz="1600" dirty="0"/>
              <a:t> </a:t>
            </a:r>
            <a:r>
              <a:rPr lang="fr-BE" sz="1600" i="1" dirty="0" err="1"/>
              <a:t>possibilità</a:t>
            </a:r>
            <a:r>
              <a:rPr lang="fr-BE" sz="1600" i="1" dirty="0"/>
              <a:t>                     </a:t>
            </a:r>
            <a:r>
              <a:rPr lang="fr-BE" sz="1600" b="1" dirty="0"/>
              <a:t>non </a:t>
            </a:r>
            <a:r>
              <a:rPr lang="fr-BE" sz="1600" b="1" dirty="0" err="1"/>
              <a:t>dover</a:t>
            </a:r>
            <a:r>
              <a:rPr lang="fr-BE" sz="1600" b="1" dirty="0"/>
              <a:t> </a:t>
            </a:r>
            <a:r>
              <a:rPr lang="fr-BE" sz="1600" b="1" dirty="0" err="1"/>
              <a:t>essere</a:t>
            </a:r>
            <a:r>
              <a:rPr lang="fr-BE" sz="1600" b="1" dirty="0"/>
              <a:t> </a:t>
            </a:r>
            <a:r>
              <a:rPr lang="fr-BE" sz="1600" b="1" i="1" dirty="0" err="1">
                <a:solidFill>
                  <a:srgbClr val="00B050"/>
                </a:solidFill>
              </a:rPr>
              <a:t>contingenza</a:t>
            </a:r>
            <a:endParaRPr lang="fr-BE" sz="1600" b="1" i="1" dirty="0">
              <a:solidFill>
                <a:srgbClr val="00B050"/>
              </a:solidFill>
            </a:endParaRPr>
          </a:p>
        </p:txBody>
      </p:sp>
      <p:sp>
        <p:nvSpPr>
          <p:cNvPr id="3" name="Rectangle 2"/>
          <p:cNvSpPr/>
          <p:nvPr/>
        </p:nvSpPr>
        <p:spPr>
          <a:xfrm>
            <a:off x="8325799" y="677108"/>
            <a:ext cx="3748756" cy="5786199"/>
          </a:xfrm>
          <a:prstGeom prst="rect">
            <a:avLst/>
          </a:prstGeom>
        </p:spPr>
        <p:txBody>
          <a:bodyPr wrap="square">
            <a:spAutoFit/>
          </a:bodyPr>
          <a:lstStyle/>
          <a:p>
            <a:r>
              <a:rPr lang="fr-BE" b="1" dirty="0"/>
              <a:t>Gérard Genette « Vraisemblance et motivation », </a:t>
            </a:r>
            <a:r>
              <a:rPr lang="fr-BE" b="1" i="1" dirty="0"/>
              <a:t>Figures II</a:t>
            </a:r>
            <a:r>
              <a:rPr lang="fr-BE" b="1" dirty="0"/>
              <a:t>, Paris,  Seuil, 1969, p. 71-99, p. 72</a:t>
            </a:r>
          </a:p>
          <a:p>
            <a:r>
              <a:rPr lang="fr-BE" i="1" dirty="0"/>
              <a:t>Le Cid</a:t>
            </a:r>
            <a:r>
              <a:rPr lang="fr-BE" dirty="0"/>
              <a:t>, </a:t>
            </a:r>
            <a:r>
              <a:rPr lang="fr-BE" i="1" dirty="0"/>
              <a:t>La Princesse de Clèves </a:t>
            </a:r>
          </a:p>
          <a:p>
            <a:endParaRPr lang="fr-BE" dirty="0"/>
          </a:p>
          <a:p>
            <a:r>
              <a:rPr lang="fr-BE" dirty="0"/>
              <a:t>« amalgame entre les notions de vraisemblance et de bienséance, amalgame parfaitement représenté par l’ambigüité bien connue (</a:t>
            </a:r>
            <a:r>
              <a:rPr lang="fr-BE" i="1" dirty="0">
                <a:solidFill>
                  <a:srgbClr val="FF0000"/>
                </a:solidFill>
              </a:rPr>
              <a:t>obligation</a:t>
            </a:r>
            <a:r>
              <a:rPr lang="fr-BE" dirty="0"/>
              <a:t> et </a:t>
            </a:r>
            <a:r>
              <a:rPr lang="fr-BE" i="1" dirty="0">
                <a:solidFill>
                  <a:srgbClr val="7030A0"/>
                </a:solidFill>
              </a:rPr>
              <a:t>probabilité</a:t>
            </a:r>
            <a:r>
              <a:rPr lang="fr-BE" dirty="0"/>
              <a:t>) du verbe </a:t>
            </a:r>
            <a:r>
              <a:rPr lang="fr-BE" i="1" dirty="0"/>
              <a:t>devoir. »</a:t>
            </a:r>
          </a:p>
          <a:p>
            <a:endParaRPr lang="fr-BE" dirty="0"/>
          </a:p>
          <a:p>
            <a:r>
              <a:rPr lang="fr-BE" dirty="0" err="1"/>
              <a:t>stravaganza</a:t>
            </a:r>
            <a:r>
              <a:rPr lang="fr-BE" dirty="0"/>
              <a:t> di Chimène / </a:t>
            </a:r>
            <a:r>
              <a:rPr lang="fr-BE" dirty="0" err="1"/>
              <a:t>della</a:t>
            </a:r>
            <a:r>
              <a:rPr lang="fr-BE" dirty="0"/>
              <a:t> </a:t>
            </a:r>
            <a:r>
              <a:rPr lang="fr-BE" dirty="0" err="1"/>
              <a:t>principessa</a:t>
            </a:r>
            <a:r>
              <a:rPr lang="fr-BE" dirty="0"/>
              <a:t> : </a:t>
            </a:r>
          </a:p>
          <a:p>
            <a:r>
              <a:rPr lang="fr-BE" dirty="0"/>
              <a:t>« ces actions sont contraires aux bonnes mœurs et […] contraires à toute prévision raisonnable : </a:t>
            </a:r>
            <a:r>
              <a:rPr lang="fr-BE" dirty="0">
                <a:solidFill>
                  <a:srgbClr val="0070C0"/>
                </a:solidFill>
              </a:rPr>
              <a:t>infraction</a:t>
            </a:r>
            <a:r>
              <a:rPr lang="fr-BE" dirty="0"/>
              <a:t> et </a:t>
            </a:r>
            <a:r>
              <a:rPr lang="fr-BE" dirty="0">
                <a:solidFill>
                  <a:srgbClr val="00B050"/>
                </a:solidFill>
              </a:rPr>
              <a:t>accident</a:t>
            </a:r>
            <a:r>
              <a:rPr lang="fr-BE" dirty="0"/>
              <a:t> »</a:t>
            </a:r>
          </a:p>
          <a:p>
            <a:endParaRPr lang="fr-BE" dirty="0"/>
          </a:p>
          <a:p>
            <a:r>
              <a:rPr lang="fr-BE" sz="1400" dirty="0"/>
              <a:t>Per la </a:t>
            </a:r>
            <a:r>
              <a:rPr lang="fr-BE" sz="1400" dirty="0" err="1"/>
              <a:t>logica</a:t>
            </a:r>
            <a:r>
              <a:rPr lang="fr-BE" sz="1400" dirty="0"/>
              <a:t> modale il </a:t>
            </a:r>
            <a:r>
              <a:rPr lang="fr-BE" sz="1400" i="1" dirty="0" err="1"/>
              <a:t>volere</a:t>
            </a:r>
            <a:r>
              <a:rPr lang="fr-BE" sz="1400" dirty="0"/>
              <a:t> </a:t>
            </a:r>
            <a:r>
              <a:rPr lang="fr-BE" sz="1400" dirty="0" err="1"/>
              <a:t>può</a:t>
            </a:r>
            <a:r>
              <a:rPr lang="fr-BE" sz="1400" dirty="0"/>
              <a:t> </a:t>
            </a:r>
            <a:r>
              <a:rPr lang="fr-BE" sz="1400" dirty="0" err="1"/>
              <a:t>apparire</a:t>
            </a:r>
            <a:r>
              <a:rPr lang="fr-BE" sz="1400" dirty="0"/>
              <a:t> come un </a:t>
            </a:r>
            <a:r>
              <a:rPr lang="fr-BE" sz="1400" i="1" dirty="0" err="1"/>
              <a:t>dovere</a:t>
            </a:r>
            <a:r>
              <a:rPr lang="fr-BE" sz="1400" dirty="0"/>
              <a:t> auto-</a:t>
            </a:r>
            <a:r>
              <a:rPr lang="fr-BE" sz="1400" dirty="0" err="1"/>
              <a:t>destinato</a:t>
            </a:r>
            <a:r>
              <a:rPr lang="fr-BE" sz="1400" dirty="0"/>
              <a:t> (Greimas, p. 77)</a:t>
            </a:r>
          </a:p>
        </p:txBody>
      </p:sp>
    </p:spTree>
    <p:extLst>
      <p:ext uri="{BB962C8B-B14F-4D97-AF65-F5344CB8AC3E}">
        <p14:creationId xmlns:p14="http://schemas.microsoft.com/office/powerpoint/2010/main" val="2686061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guste Rodin, Le Penseur, grand modèle, SNBA, 1904, © Musée Rodin (photo Christian Bara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853" y="714375"/>
            <a:ext cx="3737829" cy="473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6286" y="4387442"/>
            <a:ext cx="4374018" cy="1200329"/>
          </a:xfrm>
          <a:prstGeom prst="rect">
            <a:avLst/>
          </a:prstGeom>
          <a:noFill/>
        </p:spPr>
        <p:txBody>
          <a:bodyPr wrap="none" rtlCol="0">
            <a:spAutoFit/>
          </a:bodyPr>
          <a:lstStyle/>
          <a:p>
            <a:r>
              <a:rPr lang="fr-BE" dirty="0"/>
              <a:t>Auguste Rodin, </a:t>
            </a:r>
            <a:r>
              <a:rPr lang="fr-BE" i="1" dirty="0"/>
              <a:t>L’homme qui marche,</a:t>
            </a:r>
          </a:p>
          <a:p>
            <a:pPr fontAlgn="base"/>
            <a:r>
              <a:rPr lang="fr-BE" dirty="0"/>
              <a:t>1907, bronze, 213,5 cm / 71,7 cm / 156,5 cm</a:t>
            </a:r>
          </a:p>
          <a:p>
            <a:pPr fontAlgn="base"/>
            <a:endParaRPr lang="fr-BE" dirty="0"/>
          </a:p>
          <a:p>
            <a:endParaRPr lang="fr-BE" dirty="0"/>
          </a:p>
        </p:txBody>
      </p:sp>
      <p:sp>
        <p:nvSpPr>
          <p:cNvPr id="4" name="TextBox 3"/>
          <p:cNvSpPr txBox="1"/>
          <p:nvPr/>
        </p:nvSpPr>
        <p:spPr>
          <a:xfrm>
            <a:off x="6136652" y="5578679"/>
            <a:ext cx="3880229" cy="369332"/>
          </a:xfrm>
          <a:prstGeom prst="rect">
            <a:avLst/>
          </a:prstGeom>
          <a:noFill/>
        </p:spPr>
        <p:txBody>
          <a:bodyPr wrap="none" rtlCol="0">
            <a:spAutoFit/>
          </a:bodyPr>
          <a:lstStyle/>
          <a:p>
            <a:r>
              <a:rPr lang="fr-BE" dirty="0"/>
              <a:t>Thomas </a:t>
            </a:r>
            <a:r>
              <a:rPr lang="fr-BE" dirty="0" err="1"/>
              <a:t>Houseago</a:t>
            </a:r>
            <a:r>
              <a:rPr lang="fr-BE" dirty="0"/>
              <a:t>, </a:t>
            </a:r>
            <a:r>
              <a:rPr lang="fr-BE" i="1" dirty="0" err="1"/>
              <a:t>Walking</a:t>
            </a:r>
            <a:r>
              <a:rPr lang="fr-BE" i="1" dirty="0"/>
              <a:t> Man</a:t>
            </a:r>
            <a:r>
              <a:rPr lang="fr-BE" dirty="0"/>
              <a:t>, 1995</a:t>
            </a:r>
          </a:p>
        </p:txBody>
      </p:sp>
      <p:pic>
        <p:nvPicPr>
          <p:cNvPr id="1028" name="Picture 4" descr="Auguste RODIN, L'Homme Qui Marche, Bronze, 19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3703" y="958442"/>
            <a:ext cx="2494757"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9729" y="2854"/>
            <a:ext cx="9101897" cy="646331"/>
          </a:xfrm>
          <a:prstGeom prst="rect">
            <a:avLst/>
          </a:prstGeom>
        </p:spPr>
        <p:txBody>
          <a:bodyPr wrap="square">
            <a:spAutoFit/>
          </a:bodyPr>
          <a:lstStyle/>
          <a:p>
            <a:pPr fontAlgn="base"/>
            <a:r>
              <a:rPr lang="fr-BE" b="1" dirty="0"/>
              <a:t>Honoré de Balzac, « Théorie de la démarche », </a:t>
            </a:r>
            <a:r>
              <a:rPr lang="fr-BE" b="1" i="1" dirty="0"/>
              <a:t>Pathologie de la vie sociale</a:t>
            </a:r>
            <a:r>
              <a:rPr lang="fr-BE" b="1" dirty="0"/>
              <a:t>, </a:t>
            </a:r>
          </a:p>
          <a:p>
            <a:pPr fontAlgn="base"/>
            <a:r>
              <a:rPr lang="fr-BE" b="1" dirty="0"/>
              <a:t>2</a:t>
            </a:r>
            <a:r>
              <a:rPr lang="fr-BE" b="1" baseline="30000" dirty="0"/>
              <a:t>ième</a:t>
            </a:r>
            <a:r>
              <a:rPr lang="fr-BE" b="1" dirty="0"/>
              <a:t> partie, </a:t>
            </a:r>
            <a:r>
              <a:rPr lang="fr-BE" b="1" i="1" dirty="0"/>
              <a:t>L’Europe littéraire</a:t>
            </a:r>
            <a:r>
              <a:rPr lang="fr-BE" b="1" dirty="0"/>
              <a:t>, 1833</a:t>
            </a:r>
          </a:p>
        </p:txBody>
      </p:sp>
    </p:spTree>
    <p:extLst>
      <p:ext uri="{BB962C8B-B14F-4D97-AF65-F5344CB8AC3E}">
        <p14:creationId xmlns:p14="http://schemas.microsoft.com/office/powerpoint/2010/main" val="290945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e recherche d'images pour &quot;très riches heures du duc de berry paradi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393" y="317675"/>
            <a:ext cx="4162935" cy="5088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ukasweb.be/sites/default/files/styles/zoomify-fallback/public/field/image/30758_ca_object_representations_media_58_web_detail_2.jpg?itok=ufpj8MF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19" r="24662"/>
          <a:stretch/>
        </p:blipFill>
        <p:spPr bwMode="auto">
          <a:xfrm>
            <a:off x="1005318" y="3013623"/>
            <a:ext cx="1694311" cy="22616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ésultat de recherche d'images pour &quot;lam gods adam&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280" y="377710"/>
            <a:ext cx="3325346" cy="2460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4731026" y="5405706"/>
            <a:ext cx="4962856" cy="1200329"/>
          </a:xfrm>
          <a:prstGeom prst="rect">
            <a:avLst/>
          </a:prstGeom>
          <a:noFill/>
        </p:spPr>
        <p:txBody>
          <a:bodyPr wrap="square" rtlCol="0">
            <a:spAutoFit/>
          </a:bodyPr>
          <a:lstStyle/>
          <a:p>
            <a:r>
              <a:rPr lang="fr-BE" dirty="0"/>
              <a:t>Les frères Limbourg, « L’expulsion du Paradis », </a:t>
            </a:r>
            <a:r>
              <a:rPr lang="fr-BE" i="1" dirty="0"/>
              <a:t>Les très riches heures du duc de Berry, </a:t>
            </a:r>
            <a:r>
              <a:rPr lang="fr-BE" dirty="0"/>
              <a:t>1412-16 Illumination sur vélin, 22,5 x 13,6 cm, Musée Condé, Chantilly</a:t>
            </a:r>
            <a:endParaRPr lang="fr-BE" i="1" dirty="0"/>
          </a:p>
        </p:txBody>
      </p:sp>
      <p:sp>
        <p:nvSpPr>
          <p:cNvPr id="4" name="TextBox 3"/>
          <p:cNvSpPr txBox="1"/>
          <p:nvPr/>
        </p:nvSpPr>
        <p:spPr>
          <a:xfrm>
            <a:off x="914833" y="5275240"/>
            <a:ext cx="3846256" cy="1200329"/>
          </a:xfrm>
          <a:prstGeom prst="rect">
            <a:avLst/>
          </a:prstGeom>
          <a:noFill/>
        </p:spPr>
        <p:txBody>
          <a:bodyPr wrap="square" rtlCol="0">
            <a:spAutoFit/>
          </a:bodyPr>
          <a:lstStyle/>
          <a:p>
            <a:r>
              <a:rPr lang="fr-BE" dirty="0"/>
              <a:t>Hubert (</a:t>
            </a:r>
            <a:r>
              <a:rPr lang="fr-BE" dirty="0" err="1"/>
              <a:t>iniziato</a:t>
            </a:r>
            <a:r>
              <a:rPr lang="fr-BE" dirty="0"/>
              <a:t>) e Jan van </a:t>
            </a:r>
            <a:r>
              <a:rPr lang="fr-BE" dirty="0" err="1"/>
              <a:t>Eyck</a:t>
            </a:r>
            <a:r>
              <a:rPr lang="fr-BE" dirty="0"/>
              <a:t> (</a:t>
            </a:r>
            <a:r>
              <a:rPr lang="fr-BE" dirty="0" err="1"/>
              <a:t>compiuto</a:t>
            </a:r>
            <a:r>
              <a:rPr lang="fr-BE" dirty="0"/>
              <a:t>), </a:t>
            </a:r>
            <a:r>
              <a:rPr lang="fr-BE" i="1" dirty="0"/>
              <a:t>L’</a:t>
            </a:r>
            <a:r>
              <a:rPr lang="fr-BE" i="1" dirty="0" err="1"/>
              <a:t>adorazione</a:t>
            </a:r>
            <a:r>
              <a:rPr lang="fr-BE" i="1" dirty="0"/>
              <a:t> </a:t>
            </a:r>
            <a:r>
              <a:rPr lang="fr-BE" i="1" dirty="0" err="1"/>
              <a:t>dell’agnello</a:t>
            </a:r>
            <a:r>
              <a:rPr lang="fr-BE" i="1" dirty="0"/>
              <a:t>, </a:t>
            </a:r>
            <a:r>
              <a:rPr lang="fr-BE" dirty="0"/>
              <a:t>1432, </a:t>
            </a:r>
            <a:r>
              <a:rPr lang="fr-BE" dirty="0" err="1"/>
              <a:t>polittico</a:t>
            </a:r>
            <a:r>
              <a:rPr lang="fr-BE" dirty="0"/>
              <a:t>, </a:t>
            </a:r>
            <a:r>
              <a:rPr lang="fr-BE" dirty="0" err="1"/>
              <a:t>olio</a:t>
            </a:r>
            <a:r>
              <a:rPr lang="fr-BE" dirty="0"/>
              <a:t> su </a:t>
            </a:r>
            <a:r>
              <a:rPr lang="fr-BE" dirty="0" err="1"/>
              <a:t>legno</a:t>
            </a:r>
            <a:r>
              <a:rPr lang="fr-BE" dirty="0"/>
              <a:t>, Gand,</a:t>
            </a:r>
          </a:p>
          <a:p>
            <a:r>
              <a:rPr lang="fr-BE" dirty="0"/>
              <a:t> 3,75 × 5,20 m </a:t>
            </a:r>
            <a:endParaRPr lang="fr-BE" i="1" dirty="0"/>
          </a:p>
        </p:txBody>
      </p:sp>
      <p:pic>
        <p:nvPicPr>
          <p:cNvPr id="4098" name="Picture 2" descr="Résultat de recherche d'images pour &quot;nu descendant un escalier analys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0544" y="317675"/>
            <a:ext cx="1757814" cy="29319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70544" y="3434293"/>
            <a:ext cx="2520916" cy="923330"/>
          </a:xfrm>
          <a:prstGeom prst="rect">
            <a:avLst/>
          </a:prstGeom>
          <a:noFill/>
        </p:spPr>
        <p:txBody>
          <a:bodyPr wrap="square" rtlCol="0">
            <a:spAutoFit/>
          </a:bodyPr>
          <a:lstStyle/>
          <a:p>
            <a:r>
              <a:rPr lang="fr-BE" dirty="0"/>
              <a:t>Marcel Duchamp, </a:t>
            </a:r>
            <a:r>
              <a:rPr lang="fr-BE" i="1" dirty="0"/>
              <a:t>Nu descendant un escalier</a:t>
            </a:r>
            <a:r>
              <a:rPr lang="fr-BE" dirty="0"/>
              <a:t>, 1912, h/t</a:t>
            </a:r>
          </a:p>
        </p:txBody>
      </p:sp>
    </p:spTree>
    <p:extLst>
      <p:ext uri="{BB962C8B-B14F-4D97-AF65-F5344CB8AC3E}">
        <p14:creationId xmlns:p14="http://schemas.microsoft.com/office/powerpoint/2010/main" val="234134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picasso dora elisabeth minotau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64" y="477617"/>
            <a:ext cx="5611505" cy="426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07399" y="4998946"/>
            <a:ext cx="10212384" cy="923330"/>
          </a:xfrm>
          <a:prstGeom prst="rect">
            <a:avLst/>
          </a:prstGeom>
          <a:noFill/>
        </p:spPr>
        <p:txBody>
          <a:bodyPr wrap="square" rtlCol="0">
            <a:spAutoFit/>
          </a:bodyPr>
          <a:lstStyle/>
          <a:p>
            <a:r>
              <a:rPr lang="fr-FR" dirty="0"/>
              <a:t>Pablo Picasso, </a:t>
            </a:r>
            <a:r>
              <a:rPr lang="fr-BE" i="1" dirty="0"/>
              <a:t>Le Minotaure et jument morte devant une grotte, </a:t>
            </a:r>
            <a:r>
              <a:rPr lang="fr-BE" dirty="0"/>
              <a:t>1936, g</a:t>
            </a:r>
            <a:r>
              <a:rPr lang="fr-BE" i="1" dirty="0"/>
              <a:t>ouache et encre de Chine, </a:t>
            </a:r>
            <a:r>
              <a:rPr lang="fr-BE" dirty="0"/>
              <a:t>50 x 65 cm</a:t>
            </a:r>
            <a:r>
              <a:rPr lang="fr-BE" i="1" dirty="0"/>
              <a:t>,  Musée Picasso, Paris</a:t>
            </a:r>
            <a:br>
              <a:rPr lang="fr-BE" i="1" dirty="0"/>
            </a:br>
            <a:r>
              <a:rPr lang="fr-FR" dirty="0"/>
              <a:t>Olga </a:t>
            </a:r>
            <a:r>
              <a:rPr lang="fr-BE" dirty="0" err="1"/>
              <a:t>Khoklova</a:t>
            </a:r>
            <a:r>
              <a:rPr lang="fr-FR" dirty="0">
                <a:sym typeface="Wingdings" panose="05000000000000000000" pitchFamily="2" charset="2"/>
              </a:rPr>
              <a:t> Marie-Thérèse Walter 17 </a:t>
            </a:r>
            <a:r>
              <a:rPr lang="fr-FR" dirty="0" err="1">
                <a:sym typeface="Wingdings" panose="05000000000000000000" pitchFamily="2" charset="2"/>
              </a:rPr>
              <a:t>anni</a:t>
            </a:r>
            <a:endParaRPr lang="fr-FR" dirty="0">
              <a:sym typeface="Wingdings" panose="05000000000000000000" pitchFamily="2" charset="2"/>
            </a:endParaRPr>
          </a:p>
        </p:txBody>
      </p:sp>
    </p:spTree>
    <p:extLst>
      <p:ext uri="{BB962C8B-B14F-4D97-AF65-F5344CB8AC3E}">
        <p14:creationId xmlns:p14="http://schemas.microsoft.com/office/powerpoint/2010/main" val="1407635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File:Boulevard du Temple by Daguerre.jpg">
            <a:hlinkClick r:id="rId2"/>
          </p:cNvPr>
          <p:cNvPicPr>
            <a:picLocks noChangeAspect="1" noChangeArrowheads="1"/>
          </p:cNvPicPr>
          <p:nvPr/>
        </p:nvPicPr>
        <p:blipFill>
          <a:blip r:embed="rId3" cstate="print"/>
          <a:srcRect/>
          <a:stretch>
            <a:fillRect/>
          </a:stretch>
        </p:blipFill>
        <p:spPr bwMode="auto">
          <a:xfrm>
            <a:off x="1556337" y="388688"/>
            <a:ext cx="6473825" cy="4652963"/>
          </a:xfrm>
          <a:prstGeom prst="rect">
            <a:avLst/>
          </a:prstGeom>
          <a:noFill/>
          <a:ln w="9525">
            <a:noFill/>
            <a:miter lim="800000"/>
            <a:headEnd/>
            <a:tailEnd/>
          </a:ln>
        </p:spPr>
      </p:pic>
      <p:sp>
        <p:nvSpPr>
          <p:cNvPr id="15363" name="Rectangle 6"/>
          <p:cNvSpPr>
            <a:spLocks noChangeArrowheads="1"/>
          </p:cNvSpPr>
          <p:nvPr/>
        </p:nvSpPr>
        <p:spPr bwMode="auto">
          <a:xfrm>
            <a:off x="1417679" y="5175206"/>
            <a:ext cx="8936106" cy="1200329"/>
          </a:xfrm>
          <a:prstGeom prst="rect">
            <a:avLst/>
          </a:prstGeom>
          <a:noFill/>
          <a:ln w="9525">
            <a:noFill/>
            <a:miter lim="800000"/>
            <a:headEnd/>
            <a:tailEnd/>
          </a:ln>
        </p:spPr>
        <p:txBody>
          <a:bodyPr wrap="square" anchor="ctr">
            <a:spAutoFit/>
          </a:bodyPr>
          <a:lstStyle/>
          <a:p>
            <a:r>
              <a:rPr lang="fr-FR" dirty="0">
                <a:latin typeface="Calibri" pitchFamily="34" charset="0"/>
              </a:rPr>
              <a:t>Boulevard du Temple, Paris, 3</a:t>
            </a:r>
            <a:r>
              <a:rPr lang="fr-FR" baseline="30000" dirty="0">
                <a:latin typeface="Calibri" pitchFamily="34" charset="0"/>
              </a:rPr>
              <a:t>ième</a:t>
            </a:r>
            <a:r>
              <a:rPr lang="fr-FR" dirty="0">
                <a:latin typeface="Calibri" pitchFamily="34" charset="0"/>
              </a:rPr>
              <a:t> arrondissement, Daguerréotype, 1838.</a:t>
            </a:r>
          </a:p>
          <a:p>
            <a:r>
              <a:rPr lang="fr-FR" dirty="0">
                <a:latin typeface="Calibri" pitchFamily="34" charset="0"/>
              </a:rPr>
              <a:t>La prima </a:t>
            </a:r>
            <a:r>
              <a:rPr lang="fr-FR" dirty="0" err="1">
                <a:latin typeface="Calibri" pitchFamily="34" charset="0"/>
              </a:rPr>
              <a:t>fotografia</a:t>
            </a:r>
            <a:r>
              <a:rPr lang="fr-FR" dirty="0">
                <a:latin typeface="Calibri" pitchFamily="34" charset="0"/>
              </a:rPr>
              <a:t> di </a:t>
            </a:r>
            <a:r>
              <a:rPr lang="fr-FR" dirty="0" err="1">
                <a:latin typeface="Calibri" pitchFamily="34" charset="0"/>
              </a:rPr>
              <a:t>una</a:t>
            </a:r>
            <a:r>
              <a:rPr lang="fr-FR" dirty="0">
                <a:latin typeface="Calibri" pitchFamily="34" charset="0"/>
              </a:rPr>
              <a:t> persona.  L’</a:t>
            </a:r>
            <a:r>
              <a:rPr lang="fr-FR" dirty="0" err="1">
                <a:latin typeface="Calibri" pitchFamily="34" charset="0"/>
              </a:rPr>
              <a:t>immagine</a:t>
            </a:r>
            <a:r>
              <a:rPr lang="fr-FR" dirty="0">
                <a:latin typeface="Calibri" pitchFamily="34" charset="0"/>
              </a:rPr>
              <a:t> è </a:t>
            </a:r>
            <a:r>
              <a:rPr lang="fr-FR" dirty="0" err="1">
                <a:latin typeface="Calibri" pitchFamily="34" charset="0"/>
              </a:rPr>
              <a:t>quella</a:t>
            </a:r>
            <a:r>
              <a:rPr lang="fr-FR" dirty="0">
                <a:latin typeface="Calibri" pitchFamily="34" charset="0"/>
              </a:rPr>
              <a:t> di </a:t>
            </a:r>
            <a:r>
              <a:rPr lang="fr-FR" dirty="0" err="1">
                <a:latin typeface="Calibri" pitchFamily="34" charset="0"/>
              </a:rPr>
              <a:t>una</a:t>
            </a:r>
            <a:r>
              <a:rPr lang="fr-FR" dirty="0">
                <a:latin typeface="Calibri" pitchFamily="34" charset="0"/>
              </a:rPr>
              <a:t> </a:t>
            </a:r>
            <a:r>
              <a:rPr lang="fr-FR" dirty="0" err="1">
                <a:latin typeface="Calibri" pitchFamily="34" charset="0"/>
              </a:rPr>
              <a:t>strada</a:t>
            </a:r>
            <a:r>
              <a:rPr lang="fr-FR" dirty="0">
                <a:latin typeface="Calibri" pitchFamily="34" charset="0"/>
              </a:rPr>
              <a:t> </a:t>
            </a:r>
            <a:r>
              <a:rPr lang="fr-FR" dirty="0" err="1">
                <a:latin typeface="Calibri" pitchFamily="34" charset="0"/>
              </a:rPr>
              <a:t>animata</a:t>
            </a:r>
            <a:r>
              <a:rPr lang="fr-FR" dirty="0">
                <a:latin typeface="Calibri" pitchFamily="34" charset="0"/>
              </a:rPr>
              <a:t> ma, dal </a:t>
            </a:r>
            <a:r>
              <a:rPr lang="fr-FR" dirty="0" err="1">
                <a:latin typeface="Calibri" pitchFamily="34" charset="0"/>
              </a:rPr>
              <a:t>fatto</a:t>
            </a:r>
            <a:r>
              <a:rPr lang="fr-FR" dirty="0">
                <a:latin typeface="Calibri" pitchFamily="34" charset="0"/>
              </a:rPr>
              <a:t> </a:t>
            </a:r>
            <a:r>
              <a:rPr lang="fr-FR" dirty="0" err="1">
                <a:latin typeface="Calibri" pitchFamily="34" charset="0"/>
              </a:rPr>
              <a:t>che</a:t>
            </a:r>
            <a:r>
              <a:rPr lang="fr-FR" dirty="0">
                <a:latin typeface="Calibri" pitchFamily="34" charset="0"/>
              </a:rPr>
              <a:t> il tempo d’</a:t>
            </a:r>
            <a:r>
              <a:rPr lang="fr-FR" dirty="0" err="1">
                <a:latin typeface="Calibri" pitchFamily="34" charset="0"/>
              </a:rPr>
              <a:t>esposizione</a:t>
            </a:r>
            <a:r>
              <a:rPr lang="fr-FR" dirty="0">
                <a:latin typeface="Calibri" pitchFamily="34" charset="0"/>
              </a:rPr>
              <a:t> </a:t>
            </a:r>
            <a:r>
              <a:rPr lang="fr-FR" dirty="0" err="1">
                <a:latin typeface="Calibri" pitchFamily="34" charset="0"/>
              </a:rPr>
              <a:t>sorpassi</a:t>
            </a:r>
            <a:r>
              <a:rPr lang="fr-FR" dirty="0">
                <a:latin typeface="Calibri" pitchFamily="34" charset="0"/>
              </a:rPr>
              <a:t> 10 minutes, il </a:t>
            </a:r>
            <a:r>
              <a:rPr lang="fr-FR" dirty="0" err="1">
                <a:latin typeface="Calibri" pitchFamily="34" charset="0"/>
              </a:rPr>
              <a:t>traffico</a:t>
            </a:r>
            <a:r>
              <a:rPr lang="fr-FR" dirty="0">
                <a:latin typeface="Calibri" pitchFamily="34" charset="0"/>
              </a:rPr>
              <a:t> è </a:t>
            </a:r>
            <a:r>
              <a:rPr lang="fr-FR" dirty="0" err="1">
                <a:latin typeface="Calibri" pitchFamily="34" charset="0"/>
              </a:rPr>
              <a:t>troppo</a:t>
            </a:r>
            <a:r>
              <a:rPr lang="fr-FR" dirty="0">
                <a:latin typeface="Calibri" pitchFamily="34" charset="0"/>
              </a:rPr>
              <a:t> </a:t>
            </a:r>
            <a:r>
              <a:rPr lang="fr-FR" dirty="0" err="1">
                <a:latin typeface="Calibri" pitchFamily="34" charset="0"/>
              </a:rPr>
              <a:t>rapido</a:t>
            </a:r>
            <a:r>
              <a:rPr lang="fr-FR" dirty="0">
                <a:latin typeface="Calibri" pitchFamily="34" charset="0"/>
              </a:rPr>
              <a:t> per </a:t>
            </a:r>
            <a:r>
              <a:rPr lang="fr-FR" dirty="0" err="1">
                <a:latin typeface="Calibri" pitchFamily="34" charset="0"/>
              </a:rPr>
              <a:t>apparire</a:t>
            </a:r>
            <a:r>
              <a:rPr lang="fr-FR" dirty="0">
                <a:latin typeface="Calibri" pitchFamily="34" charset="0"/>
              </a:rPr>
              <a:t>. Solo </a:t>
            </a:r>
            <a:r>
              <a:rPr lang="fr-FR" dirty="0" err="1">
                <a:latin typeface="Calibri" pitchFamily="34" charset="0"/>
              </a:rPr>
              <a:t>appare</a:t>
            </a:r>
            <a:r>
              <a:rPr lang="fr-FR" dirty="0">
                <a:latin typeface="Calibri" pitchFamily="34" charset="0"/>
              </a:rPr>
              <a:t> l’</a:t>
            </a:r>
            <a:r>
              <a:rPr lang="fr-FR" dirty="0" err="1">
                <a:latin typeface="Calibri" pitchFamily="34" charset="0"/>
              </a:rPr>
              <a:t>uomo</a:t>
            </a:r>
            <a:r>
              <a:rPr lang="fr-FR" dirty="0">
                <a:latin typeface="Calibri" pitchFamily="34" charset="0"/>
              </a:rPr>
              <a:t> in </a:t>
            </a:r>
            <a:r>
              <a:rPr lang="fr-FR" dirty="0" err="1">
                <a:latin typeface="Calibri" pitchFamily="34" charset="0"/>
              </a:rPr>
              <a:t>basso</a:t>
            </a:r>
            <a:r>
              <a:rPr lang="fr-FR" dirty="0">
                <a:latin typeface="Calibri" pitchFamily="34" charset="0"/>
              </a:rPr>
              <a:t> a </a:t>
            </a:r>
            <a:r>
              <a:rPr lang="fr-FR" dirty="0" err="1">
                <a:latin typeface="Calibri" pitchFamily="34" charset="0"/>
              </a:rPr>
              <a:t>sinistra</a:t>
            </a:r>
            <a:r>
              <a:rPr lang="fr-FR" dirty="0">
                <a:latin typeface="Calibri" pitchFamily="34" charset="0"/>
              </a:rPr>
              <a:t> </a:t>
            </a:r>
            <a:r>
              <a:rPr lang="fr-FR" dirty="0" err="1">
                <a:latin typeface="Calibri" pitchFamily="34" charset="0"/>
              </a:rPr>
              <a:t>che</a:t>
            </a:r>
            <a:r>
              <a:rPr lang="fr-FR" dirty="0">
                <a:latin typeface="Calibri" pitchFamily="34" charset="0"/>
              </a:rPr>
              <a:t> è </a:t>
            </a:r>
            <a:r>
              <a:rPr lang="fr-FR" dirty="0" err="1">
                <a:latin typeface="Calibri" pitchFamily="34" charset="0"/>
              </a:rPr>
              <a:t>rimasto</a:t>
            </a:r>
            <a:r>
              <a:rPr lang="fr-FR" dirty="0">
                <a:latin typeface="Calibri" pitchFamily="34" charset="0"/>
              </a:rPr>
              <a:t> immobile per farsi </a:t>
            </a:r>
            <a:r>
              <a:rPr lang="fr-FR" dirty="0" err="1">
                <a:latin typeface="Calibri" pitchFamily="34" charset="0"/>
              </a:rPr>
              <a:t>lustrare</a:t>
            </a:r>
            <a:r>
              <a:rPr lang="fr-FR" dirty="0">
                <a:latin typeface="Calibri" pitchFamily="34" charset="0"/>
              </a:rPr>
              <a:t> le </a:t>
            </a:r>
            <a:r>
              <a:rPr lang="fr-FR" dirty="0" err="1">
                <a:latin typeface="Calibri" pitchFamily="34" charset="0"/>
              </a:rPr>
              <a:t>scarpe</a:t>
            </a:r>
            <a:r>
              <a:rPr lang="fr-FR" dirty="0">
                <a:latin typeface="Calibri" pitchFamily="34" charset="0"/>
              </a:rPr>
              <a:t>.  </a:t>
            </a:r>
          </a:p>
        </p:txBody>
      </p:sp>
    </p:spTree>
    <p:extLst>
      <p:ext uri="{BB962C8B-B14F-4D97-AF65-F5344CB8AC3E}">
        <p14:creationId xmlns:p14="http://schemas.microsoft.com/office/powerpoint/2010/main" val="347538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389" y="134224"/>
            <a:ext cx="5110810" cy="6740307"/>
          </a:xfrm>
          <a:prstGeom prst="rect">
            <a:avLst/>
          </a:prstGeom>
          <a:noFill/>
        </p:spPr>
        <p:txBody>
          <a:bodyPr wrap="square" rtlCol="0">
            <a:spAutoFit/>
          </a:bodyPr>
          <a:lstStyle/>
          <a:p>
            <a:r>
              <a:rPr lang="fr-BE" sz="2400" b="1" dirty="0" err="1"/>
              <a:t>Conclusione</a:t>
            </a:r>
            <a:r>
              <a:rPr lang="fr-BE" sz="2400" b="1" dirty="0"/>
              <a:t> : </a:t>
            </a:r>
            <a:r>
              <a:rPr lang="fr-BE" sz="2400" b="1" dirty="0" err="1"/>
              <a:t>dare</a:t>
            </a:r>
            <a:r>
              <a:rPr lang="fr-BE" sz="2400" b="1" dirty="0"/>
              <a:t> il tempo</a:t>
            </a:r>
          </a:p>
          <a:p>
            <a:endParaRPr lang="fr-BE" sz="2400" b="1" dirty="0"/>
          </a:p>
          <a:p>
            <a:r>
              <a:rPr lang="fr-BE" sz="1600" dirty="0"/>
              <a:t>«</a:t>
            </a:r>
            <a:r>
              <a:rPr lang="fr-BE" sz="1600" dirty="0">
                <a:solidFill>
                  <a:srgbClr val="FF0000"/>
                </a:solidFill>
              </a:rPr>
              <a:t> Une paire de charmantes jambes de soie </a:t>
            </a:r>
            <a:r>
              <a:rPr lang="fr-BE" sz="1600" dirty="0"/>
              <a:t>descendit l’escalier en spirale de l’autobus qui s’arrêta : bien sûr nous savons que ceci a été usé jusqu’à la corde par les efforts mille écrivains mâles mais néanmoins elles descendirent ces jambes </a:t>
            </a:r>
            <a:r>
              <a:rPr lang="fr-BE" sz="1600" dirty="0">
                <a:solidFill>
                  <a:srgbClr val="FF0000"/>
                </a:solidFill>
              </a:rPr>
              <a:t>– et elles déçurent : le visage était révoltant</a:t>
            </a:r>
            <a:r>
              <a:rPr lang="fr-BE" sz="1600" dirty="0"/>
              <a:t> » </a:t>
            </a:r>
          </a:p>
          <a:p>
            <a:r>
              <a:rPr lang="fr-BE" sz="1600" b="1" dirty="0"/>
              <a:t>Vladimir Nabokov, </a:t>
            </a:r>
            <a:r>
              <a:rPr lang="fr-BE" sz="1600" b="1" i="1" dirty="0"/>
              <a:t>Le Don</a:t>
            </a:r>
            <a:r>
              <a:rPr lang="fr-BE" sz="1600" b="1" dirty="0"/>
              <a:t>, 1937, Paris, Gallimard/folio, 1992, p. 185</a:t>
            </a:r>
          </a:p>
          <a:p>
            <a:endParaRPr lang="fr-BE" sz="1600" dirty="0"/>
          </a:p>
          <a:p>
            <a:r>
              <a:rPr lang="fr-BE" sz="1600" dirty="0"/>
              <a:t>« Poussant la porte en toi, je suis entré</a:t>
            </a:r>
          </a:p>
          <a:p>
            <a:r>
              <a:rPr lang="fr-BE" sz="1600" dirty="0"/>
              <a:t>Agir, je viens</a:t>
            </a:r>
          </a:p>
          <a:p>
            <a:r>
              <a:rPr lang="fr-BE" sz="1600" dirty="0"/>
              <a:t>Je suis là</a:t>
            </a:r>
          </a:p>
          <a:p>
            <a:r>
              <a:rPr lang="fr-BE" sz="1600" dirty="0"/>
              <a:t>Je te soutiens</a:t>
            </a:r>
          </a:p>
          <a:p>
            <a:r>
              <a:rPr lang="fr-BE" sz="1600" dirty="0"/>
              <a:t>Tu n’es plus à l’abandon</a:t>
            </a:r>
          </a:p>
          <a:p>
            <a:r>
              <a:rPr lang="fr-BE" sz="1600" dirty="0"/>
              <a:t>Tu n’es plus en difficulté</a:t>
            </a:r>
          </a:p>
          <a:p>
            <a:r>
              <a:rPr lang="fr-BE" sz="1600" dirty="0"/>
              <a:t>Ficelles déliées, tes difficultés tombent</a:t>
            </a:r>
          </a:p>
          <a:p>
            <a:r>
              <a:rPr lang="fr-BE" sz="1600" dirty="0"/>
              <a:t>Le cauchemar d’où tu revins hagarde n’est plus</a:t>
            </a:r>
          </a:p>
          <a:p>
            <a:r>
              <a:rPr lang="fr-BE" sz="1600" dirty="0"/>
              <a:t>Je t’épaule</a:t>
            </a:r>
          </a:p>
          <a:p>
            <a:r>
              <a:rPr lang="fr-BE" sz="1600" dirty="0">
                <a:solidFill>
                  <a:srgbClr val="FF0000"/>
                </a:solidFill>
              </a:rPr>
              <a:t>Tu poses avec moi</a:t>
            </a:r>
          </a:p>
          <a:p>
            <a:r>
              <a:rPr lang="fr-BE" sz="1600" dirty="0">
                <a:solidFill>
                  <a:srgbClr val="FF0000"/>
                </a:solidFill>
              </a:rPr>
              <a:t>Le pied sur le premier degré </a:t>
            </a:r>
            <a:r>
              <a:rPr lang="fr-BE" sz="1600">
                <a:solidFill>
                  <a:srgbClr val="FF0000"/>
                </a:solidFill>
              </a:rPr>
              <a:t>de l’escalier </a:t>
            </a:r>
            <a:r>
              <a:rPr lang="fr-BE" sz="1600" dirty="0">
                <a:solidFill>
                  <a:srgbClr val="FF0000"/>
                </a:solidFill>
              </a:rPr>
              <a:t>sans fin</a:t>
            </a:r>
          </a:p>
          <a:p>
            <a:r>
              <a:rPr lang="fr-BE" sz="1600" dirty="0"/>
              <a:t>Qui te porte</a:t>
            </a:r>
          </a:p>
          <a:p>
            <a:r>
              <a:rPr lang="fr-BE" sz="1600" dirty="0"/>
              <a:t>Qui te monte</a:t>
            </a:r>
          </a:p>
          <a:p>
            <a:r>
              <a:rPr lang="fr-BE" sz="1600" dirty="0"/>
              <a:t>Qui t’accomplit […] »</a:t>
            </a:r>
          </a:p>
          <a:p>
            <a:r>
              <a:rPr lang="fr-BE" sz="1600" dirty="0"/>
              <a:t>Henri Michaux, </a:t>
            </a:r>
            <a:r>
              <a:rPr lang="fr-BE" sz="1600" i="1" dirty="0"/>
              <a:t>Poésie pour pouvoir</a:t>
            </a:r>
            <a:r>
              <a:rPr lang="fr-BE" sz="1600" dirty="0"/>
              <a:t> (1948) in </a:t>
            </a:r>
            <a:r>
              <a:rPr lang="fr-BE" sz="1600" i="1" dirty="0"/>
              <a:t>Face aux verrous</a:t>
            </a:r>
            <a:r>
              <a:rPr lang="fr-BE" sz="1600" dirty="0"/>
              <a:t>, Paris, Gallimard, 1967</a:t>
            </a:r>
          </a:p>
        </p:txBody>
      </p:sp>
      <p:sp>
        <p:nvSpPr>
          <p:cNvPr id="3" name="Rectangle 2"/>
          <p:cNvSpPr/>
          <p:nvPr/>
        </p:nvSpPr>
        <p:spPr>
          <a:xfrm>
            <a:off x="5640198" y="751506"/>
            <a:ext cx="6096000" cy="3785652"/>
          </a:xfrm>
          <a:prstGeom prst="rect">
            <a:avLst/>
          </a:prstGeom>
        </p:spPr>
        <p:txBody>
          <a:bodyPr>
            <a:spAutoFit/>
          </a:bodyPr>
          <a:lstStyle/>
          <a:p>
            <a:pPr>
              <a:spcAft>
                <a:spcPts val="0"/>
              </a:spcAft>
            </a:pPr>
            <a:r>
              <a:rPr lang="fr-BE" sz="1600" dirty="0">
                <a:ea typeface="Times New Roman" panose="02020603050405020304" pitchFamily="18" charset="0"/>
              </a:rPr>
              <a:t>Elle semble d’abord, de ses pas pleins d’esprit, effacer de la terre toute fatigue, et toute sottise... Et voici qu’elle se fait une demeure un peu au-dessus des choses, et l’on dirait qu’elle s’arrange un nid dans ses bras blancs... Mais à présent, ne croirait-on pas </a:t>
            </a:r>
            <a:r>
              <a:rPr lang="fr-BE" sz="1600" dirty="0">
                <a:solidFill>
                  <a:srgbClr val="FF0000"/>
                </a:solidFill>
                <a:ea typeface="Times New Roman" panose="02020603050405020304" pitchFamily="18" charset="0"/>
              </a:rPr>
              <a:t>qu’elle se tisse de ses pieds un tapis indéfinissable de sensations</a:t>
            </a:r>
            <a:r>
              <a:rPr lang="fr-BE" sz="1600" dirty="0">
                <a:ea typeface="Times New Roman" panose="02020603050405020304" pitchFamily="18" charset="0"/>
              </a:rPr>
              <a:t>... Elle croise, elle décroise, elle trame la terre avec la durée... O le charmant ouvrage, le travail très précieux de ses orteils intelligents qui attaquent, qui esquivent, qui nouent et qui dénouent, qui se pourchassent, qui s’envolent!... Qu’ils sont habiles, qu’ils sont vifs, </a:t>
            </a:r>
            <a:r>
              <a:rPr lang="fr-BE" sz="1600" dirty="0">
                <a:solidFill>
                  <a:srgbClr val="FF0000"/>
                </a:solidFill>
                <a:ea typeface="Times New Roman" panose="02020603050405020304" pitchFamily="18" charset="0"/>
              </a:rPr>
              <a:t>ces purs ouvriers des délices du temps perdu</a:t>
            </a:r>
            <a:r>
              <a:rPr lang="fr-BE" sz="1600" dirty="0">
                <a:ea typeface="Times New Roman" panose="02020603050405020304" pitchFamily="18" charset="0"/>
              </a:rPr>
              <a:t>!... Ces deux pieds babillent entre eux, et se querellent comme des colombes!... Le même point du sol les fait se disputer comme pour un grain!... Ils s’emportent ensemble, et se choquent dans l’air, encore!... Par les Muses, jamais pieds n’ont fait à mes lèvres plus d’envie ! </a:t>
            </a:r>
            <a:r>
              <a:rPr lang="fr-BE" sz="1600" b="1" dirty="0">
                <a:ea typeface="Calibri" panose="020F0502020204030204" pitchFamily="34" charset="0"/>
                <a:cs typeface="Times New Roman" panose="02020603050405020304" pitchFamily="18" charset="0"/>
              </a:rPr>
              <a:t>Paul Valéry, </a:t>
            </a:r>
            <a:r>
              <a:rPr lang="fr-BE" sz="1600" b="1" i="1" dirty="0">
                <a:ea typeface="Calibri" panose="020F0502020204030204" pitchFamily="34" charset="0"/>
                <a:cs typeface="Times New Roman" panose="02020603050405020304" pitchFamily="18" charset="0"/>
              </a:rPr>
              <a:t>L’âme et la danse</a:t>
            </a:r>
            <a:r>
              <a:rPr lang="fr-BE" sz="1600" b="1" dirty="0">
                <a:ea typeface="Calibri" panose="020F0502020204030204" pitchFamily="34" charset="0"/>
                <a:cs typeface="Times New Roman" panose="02020603050405020304" pitchFamily="18" charset="0"/>
              </a:rPr>
              <a:t> in </a:t>
            </a:r>
            <a:r>
              <a:rPr lang="fr-BE" sz="1600" b="1" i="1" dirty="0" err="1">
                <a:ea typeface="Calibri" panose="020F0502020204030204" pitchFamily="34" charset="0"/>
                <a:cs typeface="Times New Roman" panose="02020603050405020304" pitchFamily="18" charset="0"/>
              </a:rPr>
              <a:t>Eupalinos</a:t>
            </a:r>
            <a:r>
              <a:rPr lang="fr-BE" sz="1600" b="1" i="1" dirty="0">
                <a:ea typeface="Calibri" panose="020F0502020204030204" pitchFamily="34" charset="0"/>
                <a:cs typeface="Times New Roman" panose="02020603050405020304" pitchFamily="18" charset="0"/>
              </a:rPr>
              <a:t> ou l’architecte</a:t>
            </a:r>
            <a:r>
              <a:rPr lang="fr-BE" sz="1600" b="1" dirty="0">
                <a:ea typeface="Calibri" panose="020F0502020204030204" pitchFamily="34" charset="0"/>
                <a:cs typeface="Times New Roman" panose="02020603050405020304" pitchFamily="18" charset="0"/>
              </a:rPr>
              <a:t>, Paris, Gallimard, 1924, pp. 36-37.</a:t>
            </a:r>
          </a:p>
        </p:txBody>
      </p:sp>
      <p:pic>
        <p:nvPicPr>
          <p:cNvPr id="4" name="Picture 4" descr="Résultat de recherche d'images pour &quot;isadora dunca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2417" y="4516160"/>
            <a:ext cx="2269437" cy="12765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68522" y="5929030"/>
            <a:ext cx="1639936" cy="369332"/>
          </a:xfrm>
          <a:prstGeom prst="rect">
            <a:avLst/>
          </a:prstGeom>
          <a:noFill/>
        </p:spPr>
        <p:txBody>
          <a:bodyPr wrap="none" rtlCol="0">
            <a:spAutoFit/>
          </a:bodyPr>
          <a:lstStyle/>
          <a:p>
            <a:r>
              <a:rPr lang="fr-BE" dirty="0"/>
              <a:t>Isadora Duncan</a:t>
            </a:r>
          </a:p>
        </p:txBody>
      </p:sp>
    </p:spTree>
    <p:extLst>
      <p:ext uri="{BB962C8B-B14F-4D97-AF65-F5344CB8AC3E}">
        <p14:creationId xmlns:p14="http://schemas.microsoft.com/office/powerpoint/2010/main" val="191501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2591144"/>
              </p:ext>
            </p:extLst>
          </p:nvPr>
        </p:nvGraphicFramePr>
        <p:xfrm>
          <a:off x="2541864" y="641999"/>
          <a:ext cx="5478011" cy="2381563"/>
        </p:xfrm>
        <a:graphic>
          <a:graphicData uri="http://schemas.openxmlformats.org/drawingml/2006/table">
            <a:tbl>
              <a:tblPr firstCol="1"/>
              <a:tblGrid>
                <a:gridCol w="5478011">
                  <a:extLst>
                    <a:ext uri="{9D8B030D-6E8A-4147-A177-3AD203B41FA5}">
                      <a16:colId xmlns:a16="http://schemas.microsoft.com/office/drawing/2014/main" val="408588444"/>
                    </a:ext>
                  </a:extLst>
                </a:gridCol>
              </a:tblGrid>
              <a:tr h="1435533">
                <a:tc>
                  <a:txBody>
                    <a:bodyPr/>
                    <a:lstStyle/>
                    <a:p>
                      <a:r>
                        <a:rPr lang="fr-BE" dirty="0"/>
                        <a:t>                    COMPETENCE</a:t>
                      </a:r>
                      <a:r>
                        <a:rPr lang="fr-BE" baseline="0" dirty="0"/>
                        <a:t>                           PERFORMANCE                                                </a:t>
                      </a:r>
                    </a:p>
                    <a:p>
                      <a:endParaRPr lang="fr-BE" baseline="0" dirty="0"/>
                    </a:p>
                    <a:p>
                      <a:r>
                        <a:rPr lang="fr-BE" i="1" baseline="0" dirty="0"/>
                        <a:t>modalités                     </a:t>
                      </a:r>
                      <a:r>
                        <a:rPr lang="fr-BE" i="1" baseline="0" dirty="0" err="1"/>
                        <a:t>modalités</a:t>
                      </a:r>
                      <a:r>
                        <a:rPr lang="fr-BE" i="1" baseline="0" dirty="0"/>
                        <a:t>                      </a:t>
                      </a:r>
                      <a:r>
                        <a:rPr lang="fr-BE" i="1" baseline="0" dirty="0" err="1"/>
                        <a:t>modalités</a:t>
                      </a:r>
                      <a:endParaRPr lang="fr-BE" i="1" baseline="0" dirty="0"/>
                    </a:p>
                    <a:p>
                      <a:r>
                        <a:rPr lang="fr-BE" i="1" baseline="0" dirty="0" err="1"/>
                        <a:t>virtualisantes</a:t>
                      </a:r>
                      <a:r>
                        <a:rPr lang="fr-BE" i="1" baseline="0" dirty="0"/>
                        <a:t>              </a:t>
                      </a:r>
                      <a:r>
                        <a:rPr lang="fr-BE" i="1" baseline="0" dirty="0" err="1"/>
                        <a:t>actualisantes</a:t>
                      </a:r>
                      <a:r>
                        <a:rPr lang="fr-BE" i="1" baseline="0" dirty="0"/>
                        <a:t>                 </a:t>
                      </a:r>
                      <a:r>
                        <a:rPr lang="fr-BE" i="1" baseline="0" dirty="0" err="1"/>
                        <a:t>réalisantes</a:t>
                      </a:r>
                      <a:endParaRPr lang="fr-BE" i="1" baseline="0" dirty="0"/>
                    </a:p>
                    <a:p>
                      <a:endParaRPr lang="fr-BE" baseline="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9573936"/>
                  </a:ext>
                </a:extLst>
              </a:tr>
              <a:tr h="918523">
                <a:tc>
                  <a:txBody>
                    <a:bodyPr/>
                    <a:lstStyle/>
                    <a:p>
                      <a:r>
                        <a:rPr lang="fr-BE" baseline="0" dirty="0"/>
                        <a:t>devoir-faire                   pouvoir-faire             faire-être</a:t>
                      </a:r>
                    </a:p>
                    <a:p>
                      <a:r>
                        <a:rPr lang="fr-BE" baseline="0" dirty="0"/>
                        <a:t>vouloir-faire                  savoir-faire</a:t>
                      </a:r>
                      <a:endParaRPr lang="fr-BE" dirty="0"/>
                    </a:p>
                    <a:p>
                      <a:endParaRPr lang="fr-B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20383026"/>
                  </a:ext>
                </a:extLst>
              </a:tr>
            </a:tbl>
          </a:graphicData>
        </a:graphic>
      </p:graphicFrame>
      <p:cxnSp>
        <p:nvCxnSpPr>
          <p:cNvPr id="7" name="Straight Connector 6"/>
          <p:cNvCxnSpPr/>
          <p:nvPr/>
        </p:nvCxnSpPr>
        <p:spPr>
          <a:xfrm>
            <a:off x="2575420" y="1137058"/>
            <a:ext cx="5444455" cy="16777"/>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4252076" y="1126871"/>
            <a:ext cx="15070" cy="189669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354660" y="641999"/>
            <a:ext cx="62324" cy="2381563"/>
          </a:xfrm>
          <a:prstGeom prst="line">
            <a:avLst/>
          </a:prstGeom>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51374" y="3389412"/>
            <a:ext cx="10681669" cy="3139321"/>
          </a:xfrm>
          <a:prstGeom prst="rect">
            <a:avLst/>
          </a:prstGeom>
          <a:noFill/>
        </p:spPr>
        <p:txBody>
          <a:bodyPr wrap="square" rtlCol="0">
            <a:spAutoFit/>
          </a:bodyPr>
          <a:lstStyle/>
          <a:p>
            <a:r>
              <a:rPr lang="fr-BE" dirty="0"/>
              <a:t>« Le sujet peut, par exemple, être doté du pouvoir-faire sans pour autant posséder le vouloir-faire qui aurait dû le précéder » (Greimas, p. 81)</a:t>
            </a:r>
          </a:p>
          <a:p>
            <a:r>
              <a:rPr lang="fr-BE" dirty="0" err="1"/>
              <a:t>Compatibilità</a:t>
            </a:r>
            <a:r>
              <a:rPr lang="fr-BE" dirty="0"/>
              <a:t> o </a:t>
            </a:r>
            <a:r>
              <a:rPr lang="fr-BE" dirty="0" err="1"/>
              <a:t>incompatibilità</a:t>
            </a:r>
            <a:r>
              <a:rPr lang="fr-BE" dirty="0"/>
              <a:t> </a:t>
            </a:r>
            <a:r>
              <a:rPr lang="fr-BE" dirty="0" err="1"/>
              <a:t>nell’omologazione</a:t>
            </a:r>
            <a:r>
              <a:rPr lang="fr-BE" dirty="0"/>
              <a:t> delle </a:t>
            </a:r>
            <a:r>
              <a:rPr lang="fr-BE" dirty="0" err="1"/>
              <a:t>modalità</a:t>
            </a:r>
            <a:r>
              <a:rPr lang="fr-BE" dirty="0"/>
              <a:t> </a:t>
            </a:r>
          </a:p>
          <a:p>
            <a:r>
              <a:rPr lang="fr-BE" dirty="0" err="1"/>
              <a:t>antagonismo</a:t>
            </a:r>
            <a:endParaRPr lang="fr-BE" dirty="0"/>
          </a:p>
          <a:p>
            <a:r>
              <a:rPr lang="fr-BE" dirty="0"/>
              <a:t>« l’</a:t>
            </a:r>
            <a:r>
              <a:rPr lang="fr-BE" dirty="0" err="1"/>
              <a:t>incompatiblité</a:t>
            </a:r>
            <a:r>
              <a:rPr lang="fr-BE" dirty="0"/>
              <a:t> correspond à l’impossibilité de leur insertion dans le même programme modal et transforme</a:t>
            </a:r>
          </a:p>
          <a:p>
            <a:r>
              <a:rPr lang="fr-BE" dirty="0"/>
              <a:t>la confrontation en affrontement » (p. 85)</a:t>
            </a:r>
          </a:p>
          <a:p>
            <a:r>
              <a:rPr lang="fr-BE" dirty="0"/>
              <a:t>/</a:t>
            </a:r>
            <a:r>
              <a:rPr lang="fr-BE" dirty="0" err="1"/>
              <a:t>dover-essere</a:t>
            </a:r>
            <a:r>
              <a:rPr lang="fr-BE" dirty="0"/>
              <a:t>/ e /</a:t>
            </a:r>
            <a:r>
              <a:rPr lang="fr-BE" dirty="0" err="1"/>
              <a:t>poter-essere</a:t>
            </a:r>
            <a:r>
              <a:rPr lang="fr-BE" dirty="0"/>
              <a:t>/ </a:t>
            </a:r>
            <a:r>
              <a:rPr lang="fr-BE" dirty="0" err="1"/>
              <a:t>contradditori</a:t>
            </a:r>
            <a:endParaRPr lang="fr-BE" dirty="0"/>
          </a:p>
          <a:p>
            <a:r>
              <a:rPr lang="fr-BE" dirty="0"/>
              <a:t>/</a:t>
            </a:r>
            <a:r>
              <a:rPr lang="fr-BE" dirty="0" err="1"/>
              <a:t>dover-fare</a:t>
            </a:r>
            <a:r>
              <a:rPr lang="fr-BE" dirty="0"/>
              <a:t>/ e /voler-</a:t>
            </a:r>
            <a:r>
              <a:rPr lang="fr-BE" dirty="0" err="1"/>
              <a:t>fare</a:t>
            </a:r>
            <a:r>
              <a:rPr lang="fr-BE" dirty="0"/>
              <a:t>/ </a:t>
            </a:r>
            <a:r>
              <a:rPr lang="fr-BE" dirty="0" err="1"/>
              <a:t>compatibilità</a:t>
            </a:r>
            <a:r>
              <a:rPr lang="fr-BE" dirty="0"/>
              <a:t> : </a:t>
            </a:r>
            <a:r>
              <a:rPr lang="fr-BE" dirty="0" err="1"/>
              <a:t>obbedienza</a:t>
            </a:r>
            <a:r>
              <a:rPr lang="fr-BE" dirty="0"/>
              <a:t> </a:t>
            </a:r>
            <a:r>
              <a:rPr lang="fr-BE" dirty="0" err="1"/>
              <a:t>attiva</a:t>
            </a:r>
            <a:endParaRPr lang="fr-BE" dirty="0"/>
          </a:p>
          <a:p>
            <a:r>
              <a:rPr lang="fr-BE" dirty="0"/>
              <a:t>/</a:t>
            </a:r>
            <a:r>
              <a:rPr lang="fr-BE" dirty="0" err="1"/>
              <a:t>dover-fare</a:t>
            </a:r>
            <a:r>
              <a:rPr lang="fr-BE" dirty="0"/>
              <a:t>/ e /non voler </a:t>
            </a:r>
            <a:r>
              <a:rPr lang="fr-BE" dirty="0" err="1"/>
              <a:t>fare</a:t>
            </a:r>
            <a:r>
              <a:rPr lang="fr-BE" dirty="0"/>
              <a:t>/ </a:t>
            </a:r>
            <a:r>
              <a:rPr lang="fr-BE" dirty="0" err="1"/>
              <a:t>incompatibilità</a:t>
            </a:r>
            <a:r>
              <a:rPr lang="fr-BE" dirty="0"/>
              <a:t> : </a:t>
            </a:r>
            <a:r>
              <a:rPr lang="fr-BE" dirty="0" err="1">
                <a:solidFill>
                  <a:srgbClr val="FF0000"/>
                </a:solidFill>
              </a:rPr>
              <a:t>resistenza</a:t>
            </a:r>
            <a:r>
              <a:rPr lang="fr-BE" dirty="0">
                <a:solidFill>
                  <a:srgbClr val="FF0000"/>
                </a:solidFill>
              </a:rPr>
              <a:t> passiva (« I </a:t>
            </a:r>
            <a:r>
              <a:rPr lang="fr-BE" dirty="0" err="1">
                <a:solidFill>
                  <a:srgbClr val="FF0000"/>
                </a:solidFill>
              </a:rPr>
              <a:t>would</a:t>
            </a:r>
            <a:r>
              <a:rPr lang="fr-BE" dirty="0">
                <a:solidFill>
                  <a:srgbClr val="FF0000"/>
                </a:solidFill>
              </a:rPr>
              <a:t> </a:t>
            </a:r>
            <a:r>
              <a:rPr lang="fr-BE" dirty="0" err="1">
                <a:solidFill>
                  <a:srgbClr val="FF0000"/>
                </a:solidFill>
              </a:rPr>
              <a:t>prefer</a:t>
            </a:r>
            <a:r>
              <a:rPr lang="fr-BE" dirty="0">
                <a:solidFill>
                  <a:srgbClr val="FF0000"/>
                </a:solidFill>
              </a:rPr>
              <a:t> not to » ?)</a:t>
            </a:r>
          </a:p>
          <a:p>
            <a:r>
              <a:rPr lang="fr-BE" dirty="0"/>
              <a:t>/non </a:t>
            </a:r>
            <a:r>
              <a:rPr lang="fr-BE" dirty="0" err="1"/>
              <a:t>dover</a:t>
            </a:r>
            <a:r>
              <a:rPr lang="fr-BE" dirty="0"/>
              <a:t> non </a:t>
            </a:r>
            <a:r>
              <a:rPr lang="fr-BE" dirty="0" err="1"/>
              <a:t>fare</a:t>
            </a:r>
            <a:r>
              <a:rPr lang="fr-BE" dirty="0"/>
              <a:t>/ e /voler non </a:t>
            </a:r>
            <a:r>
              <a:rPr lang="fr-BE" dirty="0" err="1"/>
              <a:t>fare</a:t>
            </a:r>
            <a:r>
              <a:rPr lang="fr-BE" dirty="0"/>
              <a:t>/ </a:t>
            </a:r>
            <a:r>
              <a:rPr lang="fr-BE" dirty="0" err="1">
                <a:solidFill>
                  <a:srgbClr val="FF0000"/>
                </a:solidFill>
              </a:rPr>
              <a:t>abulia</a:t>
            </a:r>
            <a:r>
              <a:rPr lang="fr-BE" dirty="0">
                <a:solidFill>
                  <a:srgbClr val="FF0000"/>
                </a:solidFill>
              </a:rPr>
              <a:t> </a:t>
            </a:r>
            <a:r>
              <a:rPr lang="fr-BE" dirty="0" err="1">
                <a:solidFill>
                  <a:srgbClr val="FF0000"/>
                </a:solidFill>
              </a:rPr>
              <a:t>attiva</a:t>
            </a:r>
            <a:r>
              <a:rPr lang="fr-BE" dirty="0">
                <a:solidFill>
                  <a:srgbClr val="FF0000"/>
                </a:solidFill>
              </a:rPr>
              <a:t> (« I </a:t>
            </a:r>
            <a:r>
              <a:rPr lang="fr-BE" dirty="0" err="1">
                <a:solidFill>
                  <a:srgbClr val="FF0000"/>
                </a:solidFill>
              </a:rPr>
              <a:t>would</a:t>
            </a:r>
            <a:r>
              <a:rPr lang="fr-BE" dirty="0">
                <a:solidFill>
                  <a:srgbClr val="FF0000"/>
                </a:solidFill>
              </a:rPr>
              <a:t> </a:t>
            </a:r>
            <a:r>
              <a:rPr lang="fr-BE" dirty="0" err="1">
                <a:solidFill>
                  <a:srgbClr val="FF0000"/>
                </a:solidFill>
              </a:rPr>
              <a:t>prefer</a:t>
            </a:r>
            <a:r>
              <a:rPr lang="fr-BE" dirty="0">
                <a:solidFill>
                  <a:srgbClr val="FF0000"/>
                </a:solidFill>
              </a:rPr>
              <a:t> not to » ?)</a:t>
            </a:r>
          </a:p>
          <a:p>
            <a:r>
              <a:rPr lang="fr-BE" dirty="0"/>
              <a:t>p. 88)</a:t>
            </a:r>
          </a:p>
        </p:txBody>
      </p:sp>
      <p:sp>
        <p:nvSpPr>
          <p:cNvPr id="23" name="TextBox 22"/>
          <p:cNvSpPr txBox="1"/>
          <p:nvPr/>
        </p:nvSpPr>
        <p:spPr>
          <a:xfrm>
            <a:off x="831652" y="2122415"/>
            <a:ext cx="1710212" cy="646331"/>
          </a:xfrm>
          <a:prstGeom prst="rect">
            <a:avLst/>
          </a:prstGeom>
          <a:noFill/>
        </p:spPr>
        <p:txBody>
          <a:bodyPr wrap="none" rtlCol="0">
            <a:spAutoFit/>
          </a:bodyPr>
          <a:lstStyle/>
          <a:p>
            <a:r>
              <a:rPr lang="fr-BE" dirty="0"/>
              <a:t>extrinsèques </a:t>
            </a:r>
            <a:r>
              <a:rPr lang="fr-BE" dirty="0">
                <a:sym typeface="Wingdings" panose="05000000000000000000" pitchFamily="2" charset="2"/>
              </a:rPr>
              <a:t></a:t>
            </a:r>
            <a:endParaRPr lang="fr-BE" dirty="0"/>
          </a:p>
          <a:p>
            <a:r>
              <a:rPr lang="fr-BE" dirty="0"/>
              <a:t>Intrinsèques  </a:t>
            </a:r>
            <a:r>
              <a:rPr lang="fr-BE" dirty="0">
                <a:sym typeface="Wingdings" panose="05000000000000000000" pitchFamily="2" charset="2"/>
              </a:rPr>
              <a:t></a:t>
            </a:r>
            <a:endParaRPr lang="fr-BE" dirty="0"/>
          </a:p>
        </p:txBody>
      </p:sp>
      <p:sp>
        <p:nvSpPr>
          <p:cNvPr id="24" name="TextBox 23"/>
          <p:cNvSpPr txBox="1"/>
          <p:nvPr/>
        </p:nvSpPr>
        <p:spPr>
          <a:xfrm>
            <a:off x="8372213" y="1359017"/>
            <a:ext cx="3345403" cy="369332"/>
          </a:xfrm>
          <a:prstGeom prst="rect">
            <a:avLst/>
          </a:prstGeom>
          <a:noFill/>
        </p:spPr>
        <p:txBody>
          <a:bodyPr wrap="none" rtlCol="0">
            <a:spAutoFit/>
          </a:bodyPr>
          <a:lstStyle/>
          <a:p>
            <a:r>
              <a:rPr lang="fr-BE" dirty="0"/>
              <a:t>performance </a:t>
            </a:r>
            <a:r>
              <a:rPr lang="fr-BE" dirty="0" err="1"/>
              <a:t>cognitiva</a:t>
            </a:r>
            <a:r>
              <a:rPr lang="fr-BE" dirty="0"/>
              <a:t> : </a:t>
            </a:r>
            <a:r>
              <a:rPr lang="fr-BE" dirty="0" err="1"/>
              <a:t>decisione</a:t>
            </a:r>
            <a:endParaRPr lang="fr-BE" dirty="0"/>
          </a:p>
        </p:txBody>
      </p:sp>
    </p:spTree>
    <p:extLst>
      <p:ext uri="{BB962C8B-B14F-4D97-AF65-F5344CB8AC3E}">
        <p14:creationId xmlns:p14="http://schemas.microsoft.com/office/powerpoint/2010/main" val="297110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014" y="350166"/>
            <a:ext cx="10870251" cy="6186309"/>
          </a:xfrm>
          <a:prstGeom prst="rect">
            <a:avLst/>
          </a:prstGeom>
          <a:noFill/>
        </p:spPr>
        <p:txBody>
          <a:bodyPr wrap="square" rtlCol="0">
            <a:spAutoFit/>
          </a:bodyPr>
          <a:lstStyle/>
          <a:p>
            <a:r>
              <a:rPr lang="fr-BE" dirty="0" err="1"/>
              <a:t>Semiotica</a:t>
            </a:r>
            <a:r>
              <a:rPr lang="fr-BE" dirty="0"/>
              <a:t> </a:t>
            </a:r>
            <a:r>
              <a:rPr lang="fr-BE" dirty="0" err="1"/>
              <a:t>deontica</a:t>
            </a:r>
            <a:r>
              <a:rPr lang="fr-BE" dirty="0"/>
              <a:t>  vs </a:t>
            </a:r>
            <a:r>
              <a:rPr lang="fr-BE" dirty="0" err="1"/>
              <a:t>semiotica</a:t>
            </a:r>
            <a:r>
              <a:rPr lang="fr-BE" dirty="0"/>
              <a:t> </a:t>
            </a:r>
            <a:r>
              <a:rPr lang="fr-BE" dirty="0" err="1"/>
              <a:t>bulestica</a:t>
            </a:r>
            <a:endParaRPr lang="fr-BE" dirty="0"/>
          </a:p>
          <a:p>
            <a:r>
              <a:rPr lang="fr-BE" dirty="0" err="1"/>
              <a:t>Tipologia</a:t>
            </a:r>
            <a:r>
              <a:rPr lang="fr-BE" dirty="0"/>
              <a:t> di culture : </a:t>
            </a:r>
            <a:r>
              <a:rPr lang="fr-BE" dirty="0" err="1"/>
              <a:t>permissività</a:t>
            </a:r>
            <a:r>
              <a:rPr lang="fr-BE" dirty="0"/>
              <a:t>, </a:t>
            </a:r>
            <a:r>
              <a:rPr lang="fr-BE" dirty="0" err="1"/>
              <a:t>eccesso</a:t>
            </a:r>
            <a:r>
              <a:rPr lang="fr-BE" dirty="0"/>
              <a:t> di </a:t>
            </a:r>
            <a:r>
              <a:rPr lang="fr-BE" dirty="0" err="1"/>
              <a:t>zelo</a:t>
            </a:r>
            <a:r>
              <a:rPr lang="fr-BE" dirty="0"/>
              <a:t>, etc. </a:t>
            </a:r>
          </a:p>
          <a:p>
            <a:r>
              <a:rPr lang="fr-BE" dirty="0" err="1"/>
              <a:t>Modalizzazione</a:t>
            </a:r>
            <a:r>
              <a:rPr lang="fr-BE" dirty="0"/>
              <a:t> </a:t>
            </a:r>
            <a:r>
              <a:rPr lang="fr-BE" dirty="0" err="1"/>
              <a:t>dell’essere</a:t>
            </a:r>
            <a:endParaRPr lang="fr-BE" dirty="0"/>
          </a:p>
          <a:p>
            <a:r>
              <a:rPr lang="fr-BE" dirty="0" err="1"/>
              <a:t>Assiologie</a:t>
            </a:r>
            <a:r>
              <a:rPr lang="fr-BE" dirty="0"/>
              <a:t>, </a:t>
            </a:r>
            <a:r>
              <a:rPr lang="fr-BE" dirty="0" err="1"/>
              <a:t>spazio</a:t>
            </a:r>
            <a:r>
              <a:rPr lang="fr-BE" dirty="0"/>
              <a:t> </a:t>
            </a:r>
            <a:r>
              <a:rPr lang="fr-BE" dirty="0" err="1"/>
              <a:t>timico</a:t>
            </a:r>
            <a:r>
              <a:rPr lang="fr-BE" dirty="0"/>
              <a:t> (</a:t>
            </a:r>
            <a:r>
              <a:rPr lang="fr-BE" dirty="0" err="1"/>
              <a:t>euforia</a:t>
            </a:r>
            <a:r>
              <a:rPr lang="fr-BE" dirty="0"/>
              <a:t>/</a:t>
            </a:r>
            <a:r>
              <a:rPr lang="fr-BE" dirty="0" err="1"/>
              <a:t>disforia</a:t>
            </a:r>
            <a:r>
              <a:rPr lang="fr-BE" dirty="0"/>
              <a:t>)</a:t>
            </a:r>
          </a:p>
          <a:p>
            <a:r>
              <a:rPr lang="fr-BE" dirty="0" err="1"/>
              <a:t>Soggetto</a:t>
            </a:r>
            <a:r>
              <a:rPr lang="fr-BE" dirty="0"/>
              <a:t> </a:t>
            </a:r>
            <a:r>
              <a:rPr lang="fr-BE" dirty="0" err="1"/>
              <a:t>del</a:t>
            </a:r>
            <a:r>
              <a:rPr lang="fr-BE" dirty="0"/>
              <a:t> </a:t>
            </a:r>
            <a:r>
              <a:rPr lang="fr-BE" dirty="0" err="1"/>
              <a:t>fare</a:t>
            </a:r>
            <a:r>
              <a:rPr lang="fr-BE" dirty="0"/>
              <a:t> : agente</a:t>
            </a:r>
          </a:p>
          <a:p>
            <a:r>
              <a:rPr lang="fr-BE" dirty="0" err="1"/>
              <a:t>Soggetto</a:t>
            </a:r>
            <a:r>
              <a:rPr lang="fr-BE" dirty="0"/>
              <a:t> </a:t>
            </a:r>
            <a:r>
              <a:rPr lang="fr-BE" dirty="0" err="1"/>
              <a:t>dell’essere</a:t>
            </a:r>
            <a:r>
              <a:rPr lang="fr-BE" dirty="0"/>
              <a:t> : </a:t>
            </a:r>
            <a:r>
              <a:rPr lang="fr-BE" dirty="0" err="1"/>
              <a:t>paziente</a:t>
            </a:r>
            <a:endParaRPr lang="fr-BE" dirty="0"/>
          </a:p>
          <a:p>
            <a:r>
              <a:rPr lang="fr-BE" dirty="0" err="1"/>
              <a:t>Passioni</a:t>
            </a:r>
            <a:r>
              <a:rPr lang="fr-BE" dirty="0"/>
              <a:t> </a:t>
            </a:r>
          </a:p>
          <a:p>
            <a:r>
              <a:rPr lang="fr-BE" b="1" dirty="0"/>
              <a:t>Voler-</a:t>
            </a:r>
            <a:r>
              <a:rPr lang="fr-BE" b="1" dirty="0" err="1"/>
              <a:t>essere</a:t>
            </a:r>
            <a:r>
              <a:rPr lang="fr-BE" dirty="0"/>
              <a:t> : </a:t>
            </a:r>
            <a:r>
              <a:rPr lang="fr-BE" dirty="0" err="1"/>
              <a:t>desiderabile</a:t>
            </a:r>
            <a:endParaRPr lang="fr-BE" dirty="0"/>
          </a:p>
          <a:p>
            <a:r>
              <a:rPr lang="fr-BE" b="1" dirty="0"/>
              <a:t>Non </a:t>
            </a:r>
            <a:r>
              <a:rPr lang="fr-BE" b="1" dirty="0" err="1"/>
              <a:t>poter</a:t>
            </a:r>
            <a:r>
              <a:rPr lang="fr-BE" b="1" dirty="0"/>
              <a:t> non </a:t>
            </a:r>
            <a:r>
              <a:rPr lang="fr-BE" b="1" dirty="0" err="1"/>
              <a:t>essere</a:t>
            </a:r>
            <a:r>
              <a:rPr lang="fr-BE" b="1" dirty="0"/>
              <a:t> </a:t>
            </a:r>
            <a:r>
              <a:rPr lang="fr-BE" dirty="0"/>
              <a:t>: </a:t>
            </a:r>
            <a:r>
              <a:rPr lang="fr-BE" dirty="0" err="1"/>
              <a:t>ineluttabile</a:t>
            </a:r>
            <a:endParaRPr lang="fr-BE" dirty="0"/>
          </a:p>
          <a:p>
            <a:r>
              <a:rPr lang="fr-BE" dirty="0" err="1"/>
              <a:t>Suffissi</a:t>
            </a:r>
            <a:r>
              <a:rPr lang="fr-BE" dirty="0"/>
              <a:t> </a:t>
            </a:r>
            <a:r>
              <a:rPr lang="fr-BE" i="1" dirty="0" err="1"/>
              <a:t>abile</a:t>
            </a:r>
            <a:r>
              <a:rPr lang="fr-BE" i="1" dirty="0"/>
              <a:t>/ </a:t>
            </a:r>
            <a:r>
              <a:rPr lang="fr-BE" i="1" dirty="0" err="1"/>
              <a:t>ibile</a:t>
            </a:r>
            <a:endParaRPr lang="fr-BE" i="1" dirty="0"/>
          </a:p>
          <a:p>
            <a:r>
              <a:rPr lang="fr-BE" dirty="0" err="1"/>
              <a:t>Valori</a:t>
            </a:r>
            <a:r>
              <a:rPr lang="fr-BE" dirty="0"/>
              <a:t> </a:t>
            </a:r>
            <a:r>
              <a:rPr lang="fr-BE" dirty="0" err="1"/>
              <a:t>modalizzate</a:t>
            </a:r>
            <a:r>
              <a:rPr lang="fr-BE" dirty="0"/>
              <a:t> : </a:t>
            </a:r>
            <a:r>
              <a:rPr lang="fr-BE" dirty="0" err="1"/>
              <a:t>desiderabile</a:t>
            </a:r>
            <a:r>
              <a:rPr lang="fr-BE" dirty="0"/>
              <a:t> : </a:t>
            </a:r>
            <a:r>
              <a:rPr lang="fr-BE" dirty="0" err="1"/>
              <a:t>congiunto</a:t>
            </a:r>
            <a:r>
              <a:rPr lang="fr-BE" dirty="0"/>
              <a:t> o </a:t>
            </a:r>
            <a:r>
              <a:rPr lang="fr-BE" dirty="0" err="1"/>
              <a:t>disgiunto</a:t>
            </a:r>
            <a:endParaRPr lang="fr-BE" dirty="0"/>
          </a:p>
          <a:p>
            <a:r>
              <a:rPr lang="fr-BE" dirty="0"/>
              <a:t>Il </a:t>
            </a:r>
            <a:r>
              <a:rPr lang="fr-BE" dirty="0" err="1"/>
              <a:t>soggetto</a:t>
            </a:r>
            <a:r>
              <a:rPr lang="fr-BE" dirty="0"/>
              <a:t> di </a:t>
            </a:r>
            <a:r>
              <a:rPr lang="fr-BE" dirty="0" err="1"/>
              <a:t>stato</a:t>
            </a:r>
            <a:r>
              <a:rPr lang="fr-BE" dirty="0"/>
              <a:t> </a:t>
            </a:r>
            <a:r>
              <a:rPr lang="fr-BE" dirty="0" err="1"/>
              <a:t>possiede</a:t>
            </a:r>
            <a:r>
              <a:rPr lang="fr-BE" dirty="0"/>
              <a:t> </a:t>
            </a:r>
            <a:r>
              <a:rPr lang="fr-BE" dirty="0" err="1"/>
              <a:t>un’esistenza</a:t>
            </a:r>
            <a:r>
              <a:rPr lang="fr-BE" dirty="0"/>
              <a:t> modale</a:t>
            </a:r>
          </a:p>
          <a:p>
            <a:r>
              <a:rPr lang="fr-BE" dirty="0" err="1"/>
              <a:t>Compatiblità</a:t>
            </a:r>
            <a:r>
              <a:rPr lang="fr-BE" dirty="0"/>
              <a:t> o </a:t>
            </a:r>
            <a:r>
              <a:rPr lang="fr-BE" dirty="0" err="1"/>
              <a:t>meno</a:t>
            </a:r>
            <a:r>
              <a:rPr lang="fr-BE" dirty="0"/>
              <a:t> : </a:t>
            </a:r>
            <a:r>
              <a:rPr lang="fr-BE" dirty="0" err="1"/>
              <a:t>oggetto</a:t>
            </a:r>
            <a:r>
              <a:rPr lang="fr-BE" dirty="0"/>
              <a:t> /</a:t>
            </a:r>
            <a:r>
              <a:rPr lang="fr-BE" dirty="0" err="1"/>
              <a:t>desiderabile</a:t>
            </a:r>
            <a:r>
              <a:rPr lang="fr-BE" dirty="0"/>
              <a:t>/ e /</a:t>
            </a:r>
            <a:r>
              <a:rPr lang="fr-BE" dirty="0" err="1"/>
              <a:t>impossibile</a:t>
            </a:r>
            <a:r>
              <a:rPr lang="fr-BE" dirty="0"/>
              <a:t>/  </a:t>
            </a:r>
            <a:r>
              <a:rPr lang="fr-BE" dirty="0" err="1"/>
              <a:t>antagonismo</a:t>
            </a:r>
            <a:endParaRPr lang="fr-BE" dirty="0"/>
          </a:p>
          <a:p>
            <a:endParaRPr lang="fr-BE" dirty="0"/>
          </a:p>
          <a:p>
            <a:r>
              <a:rPr lang="fr-BE" dirty="0"/>
              <a:t>Ultima </a:t>
            </a:r>
            <a:r>
              <a:rPr lang="fr-BE" dirty="0" err="1"/>
              <a:t>osservazione</a:t>
            </a:r>
            <a:r>
              <a:rPr lang="fr-BE" dirty="0"/>
              <a:t> di Greimas : « un </a:t>
            </a:r>
            <a:r>
              <a:rPr lang="fr-BE" dirty="0" err="1"/>
              <a:t>soggetto</a:t>
            </a:r>
            <a:r>
              <a:rPr lang="fr-BE" dirty="0"/>
              <a:t> </a:t>
            </a:r>
            <a:r>
              <a:rPr lang="fr-BE" dirty="0" err="1"/>
              <a:t>puo</a:t>
            </a:r>
            <a:r>
              <a:rPr lang="fr-BE" dirty="0"/>
              <a:t> </a:t>
            </a:r>
            <a:r>
              <a:rPr lang="fr-BE" dirty="0" err="1"/>
              <a:t>trovarsi</a:t>
            </a:r>
            <a:r>
              <a:rPr lang="fr-BE" dirty="0"/>
              <a:t> in </a:t>
            </a:r>
            <a:r>
              <a:rPr lang="fr-BE" dirty="0" err="1"/>
              <a:t>relazione</a:t>
            </a:r>
            <a:r>
              <a:rPr lang="fr-BE" dirty="0"/>
              <a:t> modale, non con un solo </a:t>
            </a:r>
            <a:r>
              <a:rPr lang="fr-BE" dirty="0" err="1"/>
              <a:t>oggetto</a:t>
            </a:r>
            <a:r>
              <a:rPr lang="fr-BE" dirty="0"/>
              <a:t> di </a:t>
            </a:r>
            <a:r>
              <a:rPr lang="fr-BE" dirty="0" err="1"/>
              <a:t>valore</a:t>
            </a:r>
            <a:r>
              <a:rPr lang="fr-BE" dirty="0"/>
              <a:t>,</a:t>
            </a:r>
          </a:p>
          <a:p>
            <a:r>
              <a:rPr lang="fr-BE" dirty="0"/>
              <a:t>ma con </a:t>
            </a:r>
            <a:r>
              <a:rPr lang="fr-BE" dirty="0" err="1"/>
              <a:t>molti</a:t>
            </a:r>
            <a:r>
              <a:rPr lang="fr-BE" dirty="0"/>
              <a:t> </a:t>
            </a:r>
            <a:r>
              <a:rPr lang="fr-BE" dirty="0" err="1"/>
              <a:t>oggetti</a:t>
            </a:r>
            <a:r>
              <a:rPr lang="fr-BE" dirty="0"/>
              <a:t> alla volta, </a:t>
            </a:r>
            <a:r>
              <a:rPr lang="fr-BE" dirty="0" err="1"/>
              <a:t>dando</a:t>
            </a:r>
            <a:r>
              <a:rPr lang="fr-BE" dirty="0"/>
              <a:t> </a:t>
            </a:r>
            <a:r>
              <a:rPr lang="fr-BE" dirty="0" err="1"/>
              <a:t>luogo</a:t>
            </a:r>
            <a:r>
              <a:rPr lang="fr-BE" dirty="0"/>
              <a:t> a dei </a:t>
            </a:r>
            <a:r>
              <a:rPr lang="fr-BE" dirty="0" err="1"/>
              <a:t>conflitti</a:t>
            </a:r>
            <a:r>
              <a:rPr lang="fr-BE" dirty="0"/>
              <a:t> di </a:t>
            </a:r>
            <a:r>
              <a:rPr lang="fr-BE" dirty="0" err="1"/>
              <a:t>valori</a:t>
            </a:r>
            <a:r>
              <a:rPr lang="fr-BE" dirty="0"/>
              <a:t>, a delle </a:t>
            </a:r>
            <a:r>
              <a:rPr lang="fr-BE" dirty="0" err="1"/>
              <a:t>interrogazioni</a:t>
            </a:r>
            <a:r>
              <a:rPr lang="fr-BE" dirty="0"/>
              <a:t> cognitive e</a:t>
            </a:r>
          </a:p>
          <a:p>
            <a:r>
              <a:rPr lang="fr-BE" dirty="0" err="1"/>
              <a:t>fiduziarie</a:t>
            </a:r>
            <a:r>
              <a:rPr lang="fr-BE" dirty="0"/>
              <a:t> </a:t>
            </a:r>
            <a:r>
              <a:rPr lang="fr-BE" dirty="0" err="1"/>
              <a:t>sul</a:t>
            </a:r>
            <a:r>
              <a:rPr lang="fr-BE" dirty="0"/>
              <a:t> </a:t>
            </a:r>
            <a:r>
              <a:rPr lang="fr-BE" dirty="0" err="1"/>
              <a:t>valore</a:t>
            </a:r>
            <a:r>
              <a:rPr lang="fr-BE" dirty="0"/>
              <a:t> </a:t>
            </a:r>
            <a:r>
              <a:rPr lang="fr-BE" dirty="0" err="1"/>
              <a:t>comparativo</a:t>
            </a:r>
            <a:r>
              <a:rPr lang="fr-BE" dirty="0"/>
              <a:t> dei </a:t>
            </a:r>
            <a:r>
              <a:rPr lang="fr-BE" dirty="0" err="1"/>
              <a:t>valori</a:t>
            </a:r>
            <a:r>
              <a:rPr lang="fr-BE" dirty="0"/>
              <a:t> […]. Si </a:t>
            </a:r>
            <a:r>
              <a:rPr lang="fr-BE" dirty="0" err="1"/>
              <a:t>dirà</a:t>
            </a:r>
            <a:r>
              <a:rPr lang="fr-BE" dirty="0"/>
              <a:t> </a:t>
            </a:r>
            <a:r>
              <a:rPr lang="fr-BE" dirty="0" err="1"/>
              <a:t>piuttosto</a:t>
            </a:r>
            <a:r>
              <a:rPr lang="fr-BE" dirty="0"/>
              <a:t> </a:t>
            </a:r>
            <a:r>
              <a:rPr lang="fr-BE" dirty="0" err="1"/>
              <a:t>che</a:t>
            </a:r>
            <a:r>
              <a:rPr lang="fr-BE" dirty="0"/>
              <a:t> i </a:t>
            </a:r>
            <a:r>
              <a:rPr lang="fr-BE" dirty="0" err="1"/>
              <a:t>soggetti</a:t>
            </a:r>
            <a:r>
              <a:rPr lang="fr-BE" dirty="0"/>
              <a:t> di </a:t>
            </a:r>
            <a:r>
              <a:rPr lang="fr-BE" dirty="0" err="1"/>
              <a:t>stato</a:t>
            </a:r>
            <a:r>
              <a:rPr lang="fr-BE" dirty="0"/>
              <a:t> sono per </a:t>
            </a:r>
            <a:r>
              <a:rPr lang="fr-BE" dirty="0" err="1"/>
              <a:t>definizione</a:t>
            </a:r>
            <a:r>
              <a:rPr lang="fr-BE" dirty="0"/>
              <a:t> </a:t>
            </a:r>
            <a:r>
              <a:rPr lang="fr-BE" dirty="0" err="1"/>
              <a:t>soggetti</a:t>
            </a:r>
            <a:r>
              <a:rPr lang="fr-BE" dirty="0"/>
              <a:t> </a:t>
            </a:r>
            <a:r>
              <a:rPr lang="fr-BE" dirty="0" err="1"/>
              <a:t>inquieti</a:t>
            </a:r>
            <a:r>
              <a:rPr lang="fr-BE" dirty="0"/>
              <a:t> e i </a:t>
            </a:r>
            <a:r>
              <a:rPr lang="fr-BE" dirty="0" err="1"/>
              <a:t>soggetti</a:t>
            </a:r>
            <a:r>
              <a:rPr lang="fr-BE" dirty="0"/>
              <a:t> di </a:t>
            </a:r>
            <a:r>
              <a:rPr lang="fr-BE" dirty="0" err="1"/>
              <a:t>fare</a:t>
            </a:r>
            <a:r>
              <a:rPr lang="fr-BE" dirty="0"/>
              <a:t>, </a:t>
            </a:r>
            <a:r>
              <a:rPr lang="fr-BE" dirty="0" err="1"/>
              <a:t>soggetti</a:t>
            </a:r>
            <a:r>
              <a:rPr lang="fr-BE" dirty="0"/>
              <a:t> </a:t>
            </a:r>
            <a:r>
              <a:rPr lang="fr-BE" dirty="0" err="1"/>
              <a:t>velleitari</a:t>
            </a:r>
            <a:r>
              <a:rPr lang="fr-BE" dirty="0"/>
              <a:t>. </a:t>
            </a:r>
            <a:r>
              <a:rPr lang="fr-BE" dirty="0" err="1"/>
              <a:t>Quindi</a:t>
            </a:r>
            <a:r>
              <a:rPr lang="fr-BE" dirty="0"/>
              <a:t>, se </a:t>
            </a:r>
            <a:r>
              <a:rPr lang="fr-BE" dirty="0" err="1"/>
              <a:t>vogliamo</a:t>
            </a:r>
            <a:r>
              <a:rPr lang="fr-BE" dirty="0"/>
              <a:t> </a:t>
            </a:r>
            <a:r>
              <a:rPr lang="fr-BE" dirty="0" err="1"/>
              <a:t>parlare</a:t>
            </a:r>
            <a:r>
              <a:rPr lang="fr-BE" dirty="0"/>
              <a:t> </a:t>
            </a:r>
            <a:r>
              <a:rPr lang="fr-BE" dirty="0" err="1"/>
              <a:t>del</a:t>
            </a:r>
            <a:r>
              <a:rPr lang="fr-BE" dirty="0"/>
              <a:t> </a:t>
            </a:r>
            <a:r>
              <a:rPr lang="fr-BE" dirty="0" err="1"/>
              <a:t>senso</a:t>
            </a:r>
            <a:r>
              <a:rPr lang="fr-BE" dirty="0"/>
              <a:t> in </a:t>
            </a:r>
            <a:r>
              <a:rPr lang="fr-BE" dirty="0" err="1"/>
              <a:t>questo</a:t>
            </a:r>
            <a:r>
              <a:rPr lang="fr-BE" dirty="0"/>
              <a:t> </a:t>
            </a:r>
            <a:r>
              <a:rPr lang="fr-BE" dirty="0" err="1">
                <a:solidFill>
                  <a:srgbClr val="FF0000"/>
                </a:solidFill>
              </a:rPr>
              <a:t>tumulto</a:t>
            </a:r>
            <a:r>
              <a:rPr lang="fr-BE" dirty="0">
                <a:solidFill>
                  <a:srgbClr val="FF0000"/>
                </a:solidFill>
              </a:rPr>
              <a:t> modale</a:t>
            </a:r>
            <a:r>
              <a:rPr lang="fr-BE" dirty="0"/>
              <a:t>, </a:t>
            </a:r>
            <a:r>
              <a:rPr lang="fr-BE" dirty="0" err="1"/>
              <a:t>stabilire</a:t>
            </a:r>
            <a:r>
              <a:rPr lang="fr-BE" dirty="0"/>
              <a:t> </a:t>
            </a:r>
            <a:r>
              <a:rPr lang="fr-BE" dirty="0" err="1"/>
              <a:t>incatenamenti</a:t>
            </a:r>
            <a:r>
              <a:rPr lang="fr-BE" dirty="0"/>
              <a:t> </a:t>
            </a:r>
            <a:r>
              <a:rPr lang="fr-BE" dirty="0" err="1"/>
              <a:t>sensati</a:t>
            </a:r>
            <a:r>
              <a:rPr lang="fr-BE" dirty="0"/>
              <a:t> d’</a:t>
            </a:r>
            <a:r>
              <a:rPr lang="fr-BE" dirty="0" err="1"/>
              <a:t>azioni</a:t>
            </a:r>
            <a:r>
              <a:rPr lang="fr-BE" dirty="0"/>
              <a:t> e di </a:t>
            </a:r>
            <a:r>
              <a:rPr lang="fr-BE" dirty="0" err="1"/>
              <a:t>passioni</a:t>
            </a:r>
            <a:r>
              <a:rPr lang="fr-BE" dirty="0"/>
              <a:t> di un </a:t>
            </a:r>
            <a:r>
              <a:rPr lang="fr-BE" dirty="0" err="1"/>
              <a:t>soggetto</a:t>
            </a:r>
            <a:r>
              <a:rPr lang="fr-BE" dirty="0"/>
              <a:t>, si è </a:t>
            </a:r>
            <a:r>
              <a:rPr lang="fr-BE" dirty="0" err="1"/>
              <a:t>costretti</a:t>
            </a:r>
            <a:r>
              <a:rPr lang="fr-BE" dirty="0"/>
              <a:t> a </a:t>
            </a:r>
            <a:r>
              <a:rPr lang="fr-BE" dirty="0" err="1"/>
              <a:t>porsi</a:t>
            </a:r>
            <a:r>
              <a:rPr lang="fr-BE" dirty="0"/>
              <a:t> il </a:t>
            </a:r>
            <a:r>
              <a:rPr lang="fr-BE" dirty="0" err="1"/>
              <a:t>problema</a:t>
            </a:r>
            <a:r>
              <a:rPr lang="fr-BE" dirty="0"/>
              <a:t> delle isotopie </a:t>
            </a:r>
            <a:r>
              <a:rPr lang="fr-BE" dirty="0" err="1"/>
              <a:t>modali</a:t>
            </a:r>
            <a:r>
              <a:rPr lang="fr-BE" dirty="0"/>
              <a:t> </a:t>
            </a:r>
            <a:r>
              <a:rPr lang="fr-BE" dirty="0" err="1"/>
              <a:t>dominanti</a:t>
            </a:r>
            <a:r>
              <a:rPr lang="fr-BE" dirty="0"/>
              <a:t> e </a:t>
            </a:r>
            <a:r>
              <a:rPr lang="fr-BE" dirty="0" err="1"/>
              <a:t>della</a:t>
            </a:r>
            <a:r>
              <a:rPr lang="fr-BE" dirty="0"/>
              <a:t> </a:t>
            </a:r>
            <a:r>
              <a:rPr lang="fr-BE" dirty="0" err="1"/>
              <a:t>loro</a:t>
            </a:r>
            <a:r>
              <a:rPr lang="fr-BE" dirty="0"/>
              <a:t> </a:t>
            </a:r>
            <a:r>
              <a:rPr lang="fr-BE" dirty="0" err="1"/>
              <a:t>discorsivizzazione</a:t>
            </a:r>
            <a:r>
              <a:rPr lang="fr-BE" dirty="0"/>
              <a:t>. » (p. 102)</a:t>
            </a:r>
          </a:p>
          <a:p>
            <a:endParaRPr lang="fr-BE" dirty="0"/>
          </a:p>
          <a:p>
            <a:endParaRPr lang="fr-BE" dirty="0"/>
          </a:p>
        </p:txBody>
      </p:sp>
    </p:spTree>
    <p:extLst>
      <p:ext uri="{BB962C8B-B14F-4D97-AF65-F5344CB8AC3E}">
        <p14:creationId xmlns:p14="http://schemas.microsoft.com/office/powerpoint/2010/main" val="29200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059" y="109056"/>
            <a:ext cx="10209401" cy="7232749"/>
          </a:xfrm>
          <a:prstGeom prst="rect">
            <a:avLst/>
          </a:prstGeom>
          <a:noFill/>
        </p:spPr>
        <p:txBody>
          <a:bodyPr wrap="square" rtlCol="0">
            <a:spAutoFit/>
          </a:bodyPr>
          <a:lstStyle/>
          <a:p>
            <a:r>
              <a:rPr lang="fr-BE" dirty="0">
                <a:sym typeface="Wingdings" panose="05000000000000000000" pitchFamily="2" charset="2"/>
              </a:rPr>
              <a:t></a:t>
            </a:r>
            <a:r>
              <a:rPr lang="fr-BE" b="1" dirty="0"/>
              <a:t>Jacques </a:t>
            </a:r>
            <a:r>
              <a:rPr lang="fr-BE" b="1" dirty="0" err="1"/>
              <a:t>Fontanille</a:t>
            </a:r>
            <a:r>
              <a:rPr lang="fr-BE" b="1" dirty="0"/>
              <a:t>, </a:t>
            </a:r>
            <a:r>
              <a:rPr lang="fr-BE" b="1" i="1" dirty="0"/>
              <a:t>Sémiotique et littérature. Essais de méthode</a:t>
            </a:r>
            <a:r>
              <a:rPr lang="fr-BE" b="1" dirty="0"/>
              <a:t>, Paris, PUF, 1999, pp. 87-88</a:t>
            </a:r>
          </a:p>
          <a:p>
            <a:endParaRPr lang="fr-BE" dirty="0"/>
          </a:p>
          <a:p>
            <a:r>
              <a:rPr lang="fr-BE" dirty="0" err="1"/>
              <a:t>Modalità</a:t>
            </a:r>
            <a:r>
              <a:rPr lang="fr-BE" dirty="0"/>
              <a:t> </a:t>
            </a:r>
            <a:r>
              <a:rPr lang="fr-BE" dirty="0" err="1"/>
              <a:t>sociali</a:t>
            </a:r>
            <a:r>
              <a:rPr lang="fr-BE" dirty="0"/>
              <a:t>, </a:t>
            </a:r>
            <a:r>
              <a:rPr lang="fr-BE" dirty="0" err="1"/>
              <a:t>deontiche</a:t>
            </a:r>
            <a:r>
              <a:rPr lang="fr-BE" dirty="0"/>
              <a:t> (</a:t>
            </a:r>
            <a:r>
              <a:rPr lang="fr-BE" dirty="0" err="1"/>
              <a:t>dovere</a:t>
            </a:r>
            <a:r>
              <a:rPr lang="fr-BE" dirty="0"/>
              <a:t>, </a:t>
            </a:r>
            <a:r>
              <a:rPr lang="fr-BE" dirty="0" err="1"/>
              <a:t>potere</a:t>
            </a:r>
            <a:r>
              <a:rPr lang="fr-BE" dirty="0"/>
              <a:t>) vs </a:t>
            </a:r>
            <a:r>
              <a:rPr lang="fr-BE" dirty="0" err="1"/>
              <a:t>modalità</a:t>
            </a:r>
            <a:r>
              <a:rPr lang="fr-BE" dirty="0"/>
              <a:t> </a:t>
            </a:r>
            <a:r>
              <a:rPr lang="fr-BE" dirty="0" err="1"/>
              <a:t>individuali</a:t>
            </a:r>
            <a:r>
              <a:rPr lang="fr-BE" dirty="0"/>
              <a:t> (</a:t>
            </a:r>
            <a:r>
              <a:rPr lang="fr-BE" dirty="0" err="1"/>
              <a:t>sapere</a:t>
            </a:r>
            <a:r>
              <a:rPr lang="fr-BE" dirty="0"/>
              <a:t>, </a:t>
            </a:r>
            <a:r>
              <a:rPr lang="fr-BE" dirty="0" err="1"/>
              <a:t>volere</a:t>
            </a:r>
            <a:r>
              <a:rPr lang="fr-BE" dirty="0"/>
              <a:t>)</a:t>
            </a:r>
          </a:p>
          <a:p>
            <a:endParaRPr lang="fr-BE" dirty="0"/>
          </a:p>
          <a:p>
            <a:r>
              <a:rPr lang="fr-BE" dirty="0" err="1"/>
              <a:t>Confusione</a:t>
            </a:r>
            <a:r>
              <a:rPr lang="fr-BE" dirty="0"/>
              <a:t> (« trouble »)</a:t>
            </a:r>
          </a:p>
          <a:p>
            <a:r>
              <a:rPr lang="fr-FR" dirty="0"/>
              <a:t>« Madame de Clèves entendait aisément la part qu’elle avait à ces paroles. Il lui semblait qu’elle </a:t>
            </a:r>
            <a:r>
              <a:rPr lang="fr-FR" dirty="0">
                <a:solidFill>
                  <a:srgbClr val="FF0000"/>
                </a:solidFill>
              </a:rPr>
              <a:t>devait</a:t>
            </a:r>
            <a:r>
              <a:rPr lang="fr-FR" dirty="0"/>
              <a:t> y répondre, et ne les pas souffrir. Il lui semblait aussi qu’elle </a:t>
            </a:r>
            <a:r>
              <a:rPr lang="fr-FR" dirty="0">
                <a:solidFill>
                  <a:srgbClr val="FF0000"/>
                </a:solidFill>
              </a:rPr>
              <a:t>ne devait pas </a:t>
            </a:r>
            <a:r>
              <a:rPr lang="fr-FR" dirty="0"/>
              <a:t>les entendre, ni témoigner qu’elle les prît pour elle. Elle croyait </a:t>
            </a:r>
            <a:r>
              <a:rPr lang="fr-FR" dirty="0">
                <a:solidFill>
                  <a:srgbClr val="FF0000"/>
                </a:solidFill>
              </a:rPr>
              <a:t>devoir</a:t>
            </a:r>
            <a:r>
              <a:rPr lang="fr-FR" dirty="0"/>
              <a:t> parler, et croyait </a:t>
            </a:r>
            <a:r>
              <a:rPr lang="fr-FR" dirty="0">
                <a:solidFill>
                  <a:srgbClr val="FF0000"/>
                </a:solidFill>
              </a:rPr>
              <a:t>ne devoir rien </a:t>
            </a:r>
            <a:r>
              <a:rPr lang="fr-FR" dirty="0"/>
              <a:t>dire. » </a:t>
            </a:r>
            <a:r>
              <a:rPr lang="fr-BE" dirty="0"/>
              <a:t>(Madame de La Fayette, </a:t>
            </a:r>
            <a:r>
              <a:rPr lang="fr-BE" i="1" dirty="0"/>
              <a:t>La Princesse de Clèves</a:t>
            </a:r>
            <a:r>
              <a:rPr lang="fr-BE" dirty="0"/>
              <a:t>, 1678)</a:t>
            </a:r>
            <a:endParaRPr lang="fr-FR" dirty="0"/>
          </a:p>
          <a:p>
            <a:endParaRPr lang="fr-BE" dirty="0"/>
          </a:p>
          <a:p>
            <a:r>
              <a:rPr lang="fr-BE" dirty="0"/>
              <a:t>« La </a:t>
            </a:r>
            <a:r>
              <a:rPr lang="fr-BE" b="1" dirty="0"/>
              <a:t>crainte</a:t>
            </a:r>
            <a:r>
              <a:rPr lang="fr-BE" dirty="0"/>
              <a:t> qu’elle eut qu’il ne lui parlât de sa passion, </a:t>
            </a:r>
            <a:r>
              <a:rPr lang="fr-BE" b="1" dirty="0"/>
              <a:t>l’appréhension</a:t>
            </a:r>
            <a:r>
              <a:rPr lang="fr-BE" dirty="0"/>
              <a:t> de lui répondre trop favorablement, </a:t>
            </a:r>
            <a:r>
              <a:rPr lang="fr-BE" b="1" dirty="0"/>
              <a:t>l’inquiétude</a:t>
            </a:r>
            <a:r>
              <a:rPr lang="fr-BE" dirty="0"/>
              <a:t> que cette visite pouvait donner à son mari, la </a:t>
            </a:r>
            <a:r>
              <a:rPr lang="fr-BE" b="1" dirty="0"/>
              <a:t>peine</a:t>
            </a:r>
            <a:r>
              <a:rPr lang="fr-BE" dirty="0"/>
              <a:t> de lui en rendre compte ou de lui cacher toutes ces choses, se présentèrent en un moment à son esprit, et lui firent un si grand </a:t>
            </a:r>
            <a:r>
              <a:rPr lang="fr-BE" b="1" dirty="0"/>
              <a:t>embarras</a:t>
            </a:r>
            <a:r>
              <a:rPr lang="fr-BE" dirty="0"/>
              <a:t> qu’elle prit la résolution d’éviter la chose du monde qu’elle souhaitait peut-être le plus. » (</a:t>
            </a:r>
            <a:r>
              <a:rPr lang="fr-BE" i="1" dirty="0"/>
              <a:t>Ibid</a:t>
            </a:r>
            <a:r>
              <a:rPr lang="fr-BE" dirty="0"/>
              <a:t>.)</a:t>
            </a:r>
          </a:p>
          <a:p>
            <a:endParaRPr lang="fr-BE" dirty="0"/>
          </a:p>
          <a:p>
            <a:r>
              <a:rPr lang="fr-BE" dirty="0"/>
              <a:t>« Lorsque Mme de Clèves fait savoir qu’elle ne recevra pas Nemours, elle invoque un malaise, et formule son refus en langage modal social ; </a:t>
            </a:r>
            <a:r>
              <a:rPr lang="fr-BE" i="1" dirty="0"/>
              <a:t>elle ne pouvait pas recevoir… </a:t>
            </a:r>
            <a:r>
              <a:rPr lang="fr-BE" dirty="0"/>
              <a:t>; immédiatement, Nemours traduit en langage modal individuel : </a:t>
            </a:r>
            <a:r>
              <a:rPr lang="fr-BE" i="1" dirty="0"/>
              <a:t>elle ne voulait pas qu’il la vît</a:t>
            </a:r>
            <a:r>
              <a:rPr lang="fr-BE" dirty="0"/>
              <a:t>. » (</a:t>
            </a:r>
            <a:r>
              <a:rPr lang="fr-BE" dirty="0" err="1"/>
              <a:t>Fontanille</a:t>
            </a:r>
            <a:r>
              <a:rPr lang="fr-BE" dirty="0"/>
              <a:t>, pp. 83-84)</a:t>
            </a:r>
          </a:p>
          <a:p>
            <a:r>
              <a:rPr lang="fr-BE" dirty="0"/>
              <a:t>« Il </a:t>
            </a:r>
            <a:r>
              <a:rPr lang="fr-BE" i="1" dirty="0" err="1"/>
              <a:t>dovere</a:t>
            </a:r>
            <a:r>
              <a:rPr lang="fr-BE" dirty="0"/>
              <a:t> (sociale) e il </a:t>
            </a:r>
            <a:r>
              <a:rPr lang="fr-BE" i="1" dirty="0" err="1"/>
              <a:t>volere</a:t>
            </a:r>
            <a:r>
              <a:rPr lang="fr-BE" dirty="0"/>
              <a:t> (</a:t>
            </a:r>
            <a:r>
              <a:rPr lang="fr-BE" dirty="0" err="1"/>
              <a:t>individuale</a:t>
            </a:r>
            <a:r>
              <a:rPr lang="fr-BE" dirty="0"/>
              <a:t>) sono in </a:t>
            </a:r>
            <a:r>
              <a:rPr lang="fr-BE" dirty="0" err="1"/>
              <a:t>correlazione</a:t>
            </a:r>
            <a:r>
              <a:rPr lang="fr-BE" dirty="0"/>
              <a:t> inversa » (p. 85) </a:t>
            </a:r>
          </a:p>
          <a:p>
            <a:r>
              <a:rPr lang="fr-BE" dirty="0"/>
              <a:t>« </a:t>
            </a:r>
            <a:r>
              <a:rPr lang="fr-BE" dirty="0" err="1"/>
              <a:t>Conflitto</a:t>
            </a:r>
            <a:r>
              <a:rPr lang="fr-BE" dirty="0"/>
              <a:t> </a:t>
            </a:r>
            <a:r>
              <a:rPr lang="fr-BE" dirty="0" err="1"/>
              <a:t>tra</a:t>
            </a:r>
            <a:r>
              <a:rPr lang="fr-BE" dirty="0"/>
              <a:t> </a:t>
            </a:r>
            <a:r>
              <a:rPr lang="fr-BE" dirty="0" err="1"/>
              <a:t>modalizzazioni</a:t>
            </a:r>
            <a:r>
              <a:rPr lang="fr-BE" dirty="0"/>
              <a:t> </a:t>
            </a:r>
            <a:r>
              <a:rPr lang="fr-BE" dirty="0" err="1"/>
              <a:t>sociali</a:t>
            </a:r>
            <a:r>
              <a:rPr lang="fr-BE" dirty="0"/>
              <a:t> e </a:t>
            </a:r>
            <a:r>
              <a:rPr lang="fr-BE" dirty="0" err="1"/>
              <a:t>modalizzazioni</a:t>
            </a:r>
            <a:r>
              <a:rPr lang="fr-BE" dirty="0"/>
              <a:t> </a:t>
            </a:r>
            <a:r>
              <a:rPr lang="fr-BE" dirty="0" err="1"/>
              <a:t>individuali</a:t>
            </a:r>
            <a:r>
              <a:rPr lang="fr-BE" dirty="0"/>
              <a:t> » (p. 85)</a:t>
            </a:r>
          </a:p>
          <a:p>
            <a:r>
              <a:rPr lang="fr-BE" dirty="0"/>
              <a:t>« chercher ostensiblement à éviter la rencontre, c’est en effet faire connaître l’intensité potentielle de ce qu’on s’efforce de cacher. […] outrepasser le seuil socialement acceptable » (p. 87)</a:t>
            </a:r>
          </a:p>
          <a:p>
            <a:r>
              <a:rPr lang="fr-BE" dirty="0"/>
              <a:t>Un </a:t>
            </a:r>
            <a:r>
              <a:rPr lang="fr-BE" dirty="0">
                <a:solidFill>
                  <a:srgbClr val="FF0000"/>
                </a:solidFill>
              </a:rPr>
              <a:t>tumulte modal</a:t>
            </a:r>
            <a:r>
              <a:rPr lang="fr-BE" dirty="0"/>
              <a:t>, un essaim de contraintes (</a:t>
            </a:r>
            <a:r>
              <a:rPr lang="fr-BE" i="1" dirty="0" err="1"/>
              <a:t>uno</a:t>
            </a:r>
            <a:r>
              <a:rPr lang="fr-BE" i="1" dirty="0"/>
              <a:t> </a:t>
            </a:r>
            <a:r>
              <a:rPr lang="fr-BE" i="1" dirty="0" err="1"/>
              <a:t>sciame</a:t>
            </a:r>
            <a:r>
              <a:rPr lang="fr-BE" i="1" dirty="0"/>
              <a:t> di </a:t>
            </a:r>
            <a:r>
              <a:rPr lang="fr-BE" i="1" dirty="0" err="1"/>
              <a:t>vincoli</a:t>
            </a:r>
            <a:r>
              <a:rPr lang="fr-BE" dirty="0"/>
              <a:t>), de désirs, de potentialités, de menaces ou d’espoirs » (p. 87) </a:t>
            </a:r>
          </a:p>
          <a:p>
            <a:endParaRPr lang="fr-BE" dirty="0"/>
          </a:p>
          <a:p>
            <a:endParaRPr lang="fr-BE" dirty="0"/>
          </a:p>
        </p:txBody>
      </p:sp>
    </p:spTree>
    <p:extLst>
      <p:ext uri="{BB962C8B-B14F-4D97-AF65-F5344CB8AC3E}">
        <p14:creationId xmlns:p14="http://schemas.microsoft.com/office/powerpoint/2010/main" val="122483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775" y="151087"/>
            <a:ext cx="11081080" cy="6740307"/>
          </a:xfrm>
          <a:prstGeom prst="rect">
            <a:avLst/>
          </a:prstGeom>
          <a:noFill/>
        </p:spPr>
        <p:txBody>
          <a:bodyPr wrap="square" rtlCol="0">
            <a:spAutoFit/>
          </a:bodyPr>
          <a:lstStyle/>
          <a:p>
            <a:r>
              <a:rPr lang="fr-BE" dirty="0"/>
              <a:t>« Le champ sensible de Mme de Clèves apparaît comme </a:t>
            </a:r>
            <a:r>
              <a:rPr lang="fr-BE" i="1" dirty="0"/>
              <a:t>envahi</a:t>
            </a:r>
            <a:r>
              <a:rPr lang="fr-BE" dirty="0"/>
              <a:t> et </a:t>
            </a:r>
            <a:r>
              <a:rPr lang="fr-BE" i="1" dirty="0"/>
              <a:t>désorganisé</a:t>
            </a:r>
            <a:r>
              <a:rPr lang="fr-BE" dirty="0"/>
              <a:t> : la princesse se trouve en</a:t>
            </a:r>
            <a:r>
              <a:rPr lang="fr-BE" i="1" dirty="0"/>
              <a:t> </a:t>
            </a:r>
            <a:r>
              <a:rPr lang="fr-BE" dirty="0"/>
              <a:t>effet au</a:t>
            </a:r>
          </a:p>
          <a:p>
            <a:r>
              <a:rPr lang="fr-BE" dirty="0"/>
              <a:t>centre d’un champ où fait irruption une vague de modalisations et d’états d’âme : la </a:t>
            </a:r>
            <a:r>
              <a:rPr lang="fr-BE" i="1" dirty="0"/>
              <a:t>crainte</a:t>
            </a:r>
            <a:r>
              <a:rPr lang="fr-BE" dirty="0"/>
              <a:t>, l’</a:t>
            </a:r>
            <a:r>
              <a:rPr lang="fr-BE" i="1" dirty="0"/>
              <a:t>appréhension</a:t>
            </a:r>
            <a:r>
              <a:rPr lang="fr-BE" dirty="0"/>
              <a:t>,</a:t>
            </a:r>
          </a:p>
          <a:p>
            <a:r>
              <a:rPr lang="fr-BE" i="1" dirty="0"/>
              <a:t>l’inquiétude</a:t>
            </a:r>
            <a:r>
              <a:rPr lang="fr-BE" dirty="0"/>
              <a:t> et la </a:t>
            </a:r>
            <a:r>
              <a:rPr lang="fr-BE" i="1" dirty="0"/>
              <a:t>peine</a:t>
            </a:r>
            <a:r>
              <a:rPr lang="fr-BE" dirty="0"/>
              <a:t>. Cette vague qui envahit son champ de présence entremêle plusieurs scènes, reposant sur trois actants : Nemours, Clèves et elle-même. […] le sujet passionné n’est pas </a:t>
            </a:r>
            <a:r>
              <a:rPr lang="fr-BE" i="1" dirty="0"/>
              <a:t>un</a:t>
            </a:r>
            <a:r>
              <a:rPr lang="fr-BE" dirty="0"/>
              <a:t> mais </a:t>
            </a:r>
            <a:r>
              <a:rPr lang="fr-BE" i="1" dirty="0"/>
              <a:t>plusieurs</a:t>
            </a:r>
            <a:r>
              <a:rPr lang="fr-BE" dirty="0"/>
              <a:t>. » (</a:t>
            </a:r>
            <a:r>
              <a:rPr lang="fr-BE" dirty="0" err="1"/>
              <a:t>Fontanille</a:t>
            </a:r>
            <a:r>
              <a:rPr lang="fr-BE" dirty="0"/>
              <a:t>, p. 89)</a:t>
            </a:r>
          </a:p>
          <a:p>
            <a:endParaRPr lang="fr-BE" dirty="0"/>
          </a:p>
          <a:p>
            <a:pPr>
              <a:spcAft>
                <a:spcPts val="0"/>
              </a:spcAft>
            </a:pPr>
            <a:r>
              <a:rPr lang="fr-FR" dirty="0">
                <a:ea typeface="Times New Roman" panose="02020603050405020304" pitchFamily="18" charset="0"/>
              </a:rPr>
              <a:t>Charles Sanders Pierce  :</a:t>
            </a:r>
            <a:endParaRPr lang="en-US" dirty="0">
              <a:ea typeface="Times New Roman" panose="02020603050405020304" pitchFamily="18" charset="0"/>
            </a:endParaRPr>
          </a:p>
          <a:p>
            <a:pPr marL="342900" lvl="0" indent="-342900">
              <a:spcAft>
                <a:spcPts val="0"/>
              </a:spcAft>
              <a:buFont typeface="+mj-lt"/>
              <a:buAutoNum type="arabicPeriod"/>
              <a:tabLst>
                <a:tab pos="676275" algn="l"/>
              </a:tabLst>
            </a:pPr>
            <a:r>
              <a:rPr lang="fr-FR" b="1" dirty="0" err="1">
                <a:ea typeface="Times New Roman" panose="02020603050405020304" pitchFamily="18" charset="0"/>
              </a:rPr>
              <a:t>Primeità</a:t>
            </a:r>
            <a:r>
              <a:rPr lang="fr-FR" dirty="0">
                <a:ea typeface="Times New Roman" panose="02020603050405020304" pitchFamily="18" charset="0"/>
              </a:rPr>
              <a:t> : </a:t>
            </a:r>
            <a:r>
              <a:rPr lang="fr-FR" dirty="0" err="1">
                <a:ea typeface="Times New Roman" panose="02020603050405020304" pitchFamily="18" charset="0"/>
              </a:rPr>
              <a:t>categoria</a:t>
            </a:r>
            <a:r>
              <a:rPr lang="fr-FR" dirty="0">
                <a:ea typeface="Times New Roman" panose="02020603050405020304" pitchFamily="18" charset="0"/>
              </a:rPr>
              <a:t> </a:t>
            </a:r>
            <a:r>
              <a:rPr lang="fr-FR" dirty="0" err="1">
                <a:ea typeface="Times New Roman" panose="02020603050405020304" pitchFamily="18" charset="0"/>
              </a:rPr>
              <a:t>del</a:t>
            </a:r>
            <a:r>
              <a:rPr lang="fr-FR" dirty="0">
                <a:ea typeface="Times New Roman" panose="02020603050405020304" pitchFamily="18" charset="0"/>
              </a:rPr>
              <a:t> </a:t>
            </a:r>
            <a:r>
              <a:rPr lang="fr-FR" dirty="0" err="1">
                <a:ea typeface="Times New Roman" panose="02020603050405020304" pitchFamily="18" charset="0"/>
              </a:rPr>
              <a:t>possibile</a:t>
            </a:r>
            <a:r>
              <a:rPr lang="fr-FR" dirty="0">
                <a:ea typeface="Times New Roman" panose="02020603050405020304" pitchFamily="18" charset="0"/>
              </a:rPr>
              <a:t>, </a:t>
            </a:r>
            <a:r>
              <a:rPr lang="fr-FR" dirty="0" err="1">
                <a:ea typeface="Times New Roman" panose="02020603050405020304" pitchFamily="18" charset="0"/>
              </a:rPr>
              <a:t>della</a:t>
            </a:r>
            <a:r>
              <a:rPr lang="fr-FR" dirty="0">
                <a:ea typeface="Times New Roman" panose="02020603050405020304" pitchFamily="18" charset="0"/>
              </a:rPr>
              <a:t> </a:t>
            </a:r>
            <a:r>
              <a:rPr lang="fr-FR" dirty="0" err="1">
                <a:ea typeface="Times New Roman" panose="02020603050405020304" pitchFamily="18" charset="0"/>
              </a:rPr>
              <a:t>potenza</a:t>
            </a:r>
            <a:r>
              <a:rPr lang="fr-FR" dirty="0">
                <a:ea typeface="Times New Roman" panose="02020603050405020304" pitchFamily="18" charset="0"/>
              </a:rPr>
              <a:t>  (</a:t>
            </a:r>
            <a:r>
              <a:rPr lang="fr-FR" dirty="0" err="1">
                <a:ea typeface="Times New Roman" panose="02020603050405020304" pitchFamily="18" charset="0"/>
              </a:rPr>
              <a:t>Immagine</a:t>
            </a:r>
            <a:r>
              <a:rPr lang="fr-FR" dirty="0">
                <a:ea typeface="Times New Roman" panose="02020603050405020304" pitchFamily="18" charset="0"/>
              </a:rPr>
              <a:t> </a:t>
            </a:r>
            <a:r>
              <a:rPr lang="fr-FR" dirty="0" err="1">
                <a:ea typeface="Times New Roman" panose="02020603050405020304" pitchFamily="18" charset="0"/>
              </a:rPr>
              <a:t>affezione</a:t>
            </a:r>
            <a:r>
              <a:rPr lang="fr-FR" dirty="0">
                <a:ea typeface="Times New Roman" panose="02020603050405020304" pitchFamily="18" charset="0"/>
              </a:rPr>
              <a:t>) : l’affetto</a:t>
            </a:r>
            <a:endParaRPr lang="en-US" dirty="0">
              <a:ea typeface="Times New Roman" panose="02020603050405020304" pitchFamily="18" charset="0"/>
            </a:endParaRPr>
          </a:p>
          <a:p>
            <a:pPr marL="342900" lvl="0" indent="-342900">
              <a:spcAft>
                <a:spcPts val="0"/>
              </a:spcAft>
              <a:buFont typeface="+mj-lt"/>
              <a:buAutoNum type="arabicPeriod"/>
              <a:tabLst>
                <a:tab pos="676275" algn="l"/>
              </a:tabLst>
            </a:pPr>
            <a:r>
              <a:rPr lang="fr-FR" b="1" dirty="0" err="1">
                <a:ea typeface="Times New Roman" panose="02020603050405020304" pitchFamily="18" charset="0"/>
              </a:rPr>
              <a:t>Secondeità</a:t>
            </a:r>
            <a:r>
              <a:rPr lang="fr-FR" dirty="0">
                <a:ea typeface="Times New Roman" panose="02020603050405020304" pitchFamily="18" charset="0"/>
              </a:rPr>
              <a:t> : </a:t>
            </a:r>
            <a:r>
              <a:rPr lang="fr-FR" dirty="0" err="1">
                <a:ea typeface="Times New Roman" panose="02020603050405020304" pitchFamily="18" charset="0"/>
              </a:rPr>
              <a:t>cio</a:t>
            </a:r>
            <a:r>
              <a:rPr lang="fr-FR" dirty="0">
                <a:ea typeface="Times New Roman" panose="02020603050405020304" pitchFamily="18" charset="0"/>
              </a:rPr>
              <a:t> </a:t>
            </a:r>
            <a:r>
              <a:rPr lang="fr-FR" dirty="0" err="1">
                <a:ea typeface="Times New Roman" panose="02020603050405020304" pitchFamily="18" charset="0"/>
              </a:rPr>
              <a:t>che</a:t>
            </a:r>
            <a:r>
              <a:rPr lang="fr-FR" dirty="0">
                <a:ea typeface="Times New Roman" panose="02020603050405020304" pitchFamily="18" charset="0"/>
              </a:rPr>
              <a:t> </a:t>
            </a:r>
            <a:r>
              <a:rPr lang="fr-FR" dirty="0" err="1">
                <a:ea typeface="Times New Roman" panose="02020603050405020304" pitchFamily="18" charset="0"/>
              </a:rPr>
              <a:t>esiste</a:t>
            </a:r>
            <a:r>
              <a:rPr lang="fr-FR" dirty="0">
                <a:ea typeface="Times New Roman" panose="02020603050405020304" pitchFamily="18" charset="0"/>
              </a:rPr>
              <a:t> solo per l’</a:t>
            </a:r>
            <a:r>
              <a:rPr lang="fr-FR" dirty="0" err="1">
                <a:ea typeface="Times New Roman" panose="02020603050405020304" pitchFamily="18" charset="0"/>
              </a:rPr>
              <a:t>opposto</a:t>
            </a:r>
            <a:r>
              <a:rPr lang="fr-FR" dirty="0">
                <a:ea typeface="Times New Roman" panose="02020603050405020304" pitchFamily="18" charset="0"/>
              </a:rPr>
              <a:t>: ad es. </a:t>
            </a:r>
            <a:r>
              <a:rPr lang="fr-FR" dirty="0" err="1">
                <a:ea typeface="Times New Roman" panose="02020603050405020304" pitchFamily="18" charset="0"/>
              </a:rPr>
              <a:t>azione-reazione</a:t>
            </a:r>
            <a:r>
              <a:rPr lang="fr-FR" dirty="0">
                <a:ea typeface="Times New Roman" panose="02020603050405020304" pitchFamily="18" charset="0"/>
              </a:rPr>
              <a:t> (</a:t>
            </a:r>
            <a:r>
              <a:rPr lang="fr-FR" dirty="0" err="1">
                <a:ea typeface="Times New Roman" panose="02020603050405020304" pitchFamily="18" charset="0"/>
              </a:rPr>
              <a:t>situazione</a:t>
            </a:r>
            <a:r>
              <a:rPr lang="fr-FR" dirty="0">
                <a:ea typeface="Times New Roman" panose="02020603050405020304" pitchFamily="18" charset="0"/>
              </a:rPr>
              <a:t> </a:t>
            </a:r>
            <a:r>
              <a:rPr lang="fr-FR" dirty="0" err="1">
                <a:ea typeface="Times New Roman" panose="02020603050405020304" pitchFamily="18" charset="0"/>
              </a:rPr>
              <a:t>comportamento</a:t>
            </a:r>
            <a:r>
              <a:rPr lang="fr-FR" dirty="0">
                <a:ea typeface="Times New Roman" panose="02020603050405020304" pitchFamily="18" charset="0"/>
              </a:rPr>
              <a:t>)</a:t>
            </a:r>
          </a:p>
          <a:p>
            <a:pPr marL="342900" lvl="0" indent="-342900">
              <a:spcAft>
                <a:spcPts val="0"/>
              </a:spcAft>
              <a:buFont typeface="+mj-lt"/>
              <a:buAutoNum type="arabicPeriod"/>
              <a:tabLst>
                <a:tab pos="676275" algn="l"/>
              </a:tabLst>
            </a:pPr>
            <a:r>
              <a:rPr lang="fr-FR" b="1" dirty="0" err="1">
                <a:ea typeface="Times New Roman" panose="02020603050405020304" pitchFamily="18" charset="0"/>
              </a:rPr>
              <a:t>Terzeità</a:t>
            </a:r>
            <a:r>
              <a:rPr lang="fr-FR" dirty="0">
                <a:ea typeface="Times New Roman" panose="02020603050405020304" pitchFamily="18" charset="0"/>
              </a:rPr>
              <a:t> : </a:t>
            </a:r>
            <a:r>
              <a:rPr lang="fr-FR" dirty="0" err="1">
                <a:ea typeface="Times New Roman" panose="02020603050405020304" pitchFamily="18" charset="0"/>
              </a:rPr>
              <a:t>convenzione</a:t>
            </a:r>
            <a:r>
              <a:rPr lang="fr-FR" dirty="0">
                <a:ea typeface="Times New Roman" panose="02020603050405020304" pitchFamily="18" charset="0"/>
              </a:rPr>
              <a:t>, </a:t>
            </a:r>
            <a:r>
              <a:rPr lang="fr-FR" dirty="0" err="1">
                <a:ea typeface="Times New Roman" panose="02020603050405020304" pitchFamily="18" charset="0"/>
              </a:rPr>
              <a:t>legge</a:t>
            </a:r>
            <a:endParaRPr lang="fr-FR" dirty="0">
              <a:ea typeface="Times New Roman" panose="02020603050405020304" pitchFamily="18" charset="0"/>
            </a:endParaRPr>
          </a:p>
          <a:p>
            <a:endParaRPr lang="fr-BE" dirty="0"/>
          </a:p>
          <a:p>
            <a:endParaRPr lang="fr-BE" dirty="0"/>
          </a:p>
          <a:p>
            <a:r>
              <a:rPr lang="fr-BE" dirty="0"/>
              <a:t>Per </a:t>
            </a:r>
            <a:r>
              <a:rPr lang="fr-BE" dirty="0" err="1"/>
              <a:t>Aage</a:t>
            </a:r>
            <a:r>
              <a:rPr lang="fr-BE" dirty="0"/>
              <a:t> Brandt, </a:t>
            </a:r>
            <a:r>
              <a:rPr lang="fr-BE" i="1" dirty="0"/>
              <a:t>Dynamiques du sens</a:t>
            </a:r>
            <a:r>
              <a:rPr lang="fr-BE" dirty="0"/>
              <a:t>, Aarhus </a:t>
            </a:r>
            <a:r>
              <a:rPr lang="fr-BE" dirty="0" err="1"/>
              <a:t>University</a:t>
            </a:r>
            <a:r>
              <a:rPr lang="fr-BE" dirty="0"/>
              <a:t> </a:t>
            </a:r>
            <a:r>
              <a:rPr lang="fr-BE" dirty="0" err="1"/>
              <a:t>Press</a:t>
            </a:r>
            <a:r>
              <a:rPr lang="fr-BE" dirty="0"/>
              <a:t>, 1994</a:t>
            </a:r>
          </a:p>
          <a:p>
            <a:r>
              <a:rPr lang="fr-BE" dirty="0" err="1"/>
              <a:t>Patemizzazione</a:t>
            </a:r>
            <a:r>
              <a:rPr lang="fr-BE" dirty="0"/>
              <a:t> </a:t>
            </a:r>
            <a:r>
              <a:rPr lang="fr-BE" dirty="0" err="1"/>
              <a:t>del</a:t>
            </a:r>
            <a:r>
              <a:rPr lang="fr-BE" dirty="0"/>
              <a:t> </a:t>
            </a:r>
            <a:r>
              <a:rPr lang="fr-BE" dirty="0" err="1"/>
              <a:t>soggetto</a:t>
            </a:r>
            <a:r>
              <a:rPr lang="fr-BE" dirty="0"/>
              <a:t> </a:t>
            </a:r>
          </a:p>
          <a:p>
            <a:r>
              <a:rPr lang="fr-BE" dirty="0" err="1"/>
              <a:t>Topologia</a:t>
            </a:r>
            <a:r>
              <a:rPr lang="fr-BE" dirty="0"/>
              <a:t> </a:t>
            </a:r>
            <a:r>
              <a:rPr lang="fr-BE" dirty="0" err="1"/>
              <a:t>umorale</a:t>
            </a:r>
            <a:r>
              <a:rPr lang="fr-BE" dirty="0"/>
              <a:t>, </a:t>
            </a:r>
            <a:r>
              <a:rPr lang="fr-BE" dirty="0" err="1"/>
              <a:t>geografia</a:t>
            </a:r>
            <a:r>
              <a:rPr lang="fr-BE" dirty="0"/>
              <a:t> </a:t>
            </a:r>
            <a:r>
              <a:rPr lang="fr-BE" dirty="0" err="1"/>
              <a:t>patemica</a:t>
            </a:r>
            <a:endParaRPr lang="fr-BE" dirty="0"/>
          </a:p>
          <a:p>
            <a:endParaRPr lang="fr-BE" dirty="0"/>
          </a:p>
          <a:p>
            <a:r>
              <a:rPr lang="fr-BE" dirty="0"/>
              <a:t>« Prenons l’exemple particulièrement simple de l’acte par lequel un sujet se voit ou se pense conjoint à un objet</a:t>
            </a:r>
          </a:p>
          <a:p>
            <a:r>
              <a:rPr lang="fr-BE" dirty="0"/>
              <a:t>valorisé, S</a:t>
            </a:r>
            <a:r>
              <a:rPr lang="fr-BE" dirty="0">
                <a:sym typeface="Wingdings" panose="05000000000000000000" pitchFamily="2" charset="2"/>
              </a:rPr>
              <a:t> O. Le sujet est  </a:t>
            </a:r>
            <a:r>
              <a:rPr lang="fr-BE" dirty="0" err="1">
                <a:sym typeface="Wingdings" panose="05000000000000000000" pitchFamily="2" charset="2"/>
              </a:rPr>
              <a:t>modalement</a:t>
            </a:r>
            <a:r>
              <a:rPr lang="fr-BE" dirty="0">
                <a:sym typeface="Wingdings" panose="05000000000000000000" pitchFamily="2" charset="2"/>
              </a:rPr>
              <a:t> un dynamisme inscrit dans un espace à deux attracteurs, le lieu où il se trouve et le lieu identifié à l’objet. Si les deux lieux-attracteurs coexistent, l’acte est </a:t>
            </a:r>
            <a:r>
              <a:rPr lang="fr-BE" b="1" dirty="0">
                <a:sym typeface="Wingdings" panose="05000000000000000000" pitchFamily="2" charset="2"/>
              </a:rPr>
              <a:t>possible</a:t>
            </a:r>
            <a:r>
              <a:rPr lang="fr-BE" dirty="0">
                <a:sym typeface="Wingdings" panose="05000000000000000000" pitchFamily="2" charset="2"/>
              </a:rPr>
              <a:t> ; si le lieu de l’objet disparaît, l’objet dégénère en chimère utopique et inaccessible ; et l’acte devient </a:t>
            </a:r>
            <a:r>
              <a:rPr lang="fr-BE" b="1" dirty="0">
                <a:sym typeface="Wingdings" panose="05000000000000000000" pitchFamily="2" charset="2"/>
              </a:rPr>
              <a:t>impossible</a:t>
            </a:r>
            <a:r>
              <a:rPr lang="fr-BE" dirty="0">
                <a:sym typeface="Wingdings" panose="05000000000000000000" pitchFamily="2" charset="2"/>
              </a:rPr>
              <a:t> ; et si le lieu du sujet disparaît sur la pente vers l’objet , l’acte </a:t>
            </a:r>
            <a:r>
              <a:rPr lang="fr-BE" b="1" dirty="0">
                <a:sym typeface="Wingdings" panose="05000000000000000000" pitchFamily="2" charset="2"/>
              </a:rPr>
              <a:t>s’accomplit</a:t>
            </a:r>
            <a:r>
              <a:rPr lang="fr-BE" dirty="0">
                <a:sym typeface="Wingdings" panose="05000000000000000000" pitchFamily="2" charset="2"/>
              </a:rPr>
              <a:t> </a:t>
            </a:r>
            <a:r>
              <a:rPr lang="fr-BE" b="1" dirty="0">
                <a:sym typeface="Wingdings" panose="05000000000000000000" pitchFamily="2" charset="2"/>
              </a:rPr>
              <a:t>nécessairement</a:t>
            </a:r>
            <a:r>
              <a:rPr lang="fr-BE" dirty="0">
                <a:sym typeface="Wingdings" panose="05000000000000000000" pitchFamily="2" charset="2"/>
              </a:rPr>
              <a:t>. »  </a:t>
            </a:r>
          </a:p>
          <a:p>
            <a:endParaRPr lang="fr-BE" dirty="0">
              <a:sym typeface="Wingdings" panose="05000000000000000000" pitchFamily="2" charset="2"/>
            </a:endParaRPr>
          </a:p>
          <a:p>
            <a:r>
              <a:rPr lang="fr-BE" dirty="0" err="1">
                <a:sym typeface="Wingdings" panose="05000000000000000000" pitchFamily="2" charset="2"/>
              </a:rPr>
              <a:t>Cusp</a:t>
            </a:r>
            <a:r>
              <a:rPr lang="fr-BE" dirty="0">
                <a:sym typeface="Wingdings" panose="05000000000000000000" pitchFamily="2" charset="2"/>
              </a:rPr>
              <a:t> </a:t>
            </a:r>
            <a:r>
              <a:rPr lang="fr-BE" dirty="0" err="1">
                <a:sym typeface="Wingdings" panose="05000000000000000000" pitchFamily="2" charset="2"/>
              </a:rPr>
              <a:t>pathémique</a:t>
            </a:r>
            <a:r>
              <a:rPr lang="fr-BE" dirty="0">
                <a:sym typeface="Wingdings" panose="05000000000000000000" pitchFamily="2" charset="2"/>
              </a:rPr>
              <a:t> passionnel de base</a:t>
            </a:r>
          </a:p>
          <a:p>
            <a:r>
              <a:rPr lang="fr-BE" dirty="0" err="1">
                <a:solidFill>
                  <a:srgbClr val="FF0000"/>
                </a:solidFill>
                <a:sym typeface="Wingdings" panose="05000000000000000000" pitchFamily="2" charset="2"/>
              </a:rPr>
              <a:t>Esitazione</a:t>
            </a:r>
            <a:r>
              <a:rPr lang="fr-BE" dirty="0">
                <a:solidFill>
                  <a:srgbClr val="FF0000"/>
                </a:solidFill>
                <a:sym typeface="Wingdings" panose="05000000000000000000" pitchFamily="2" charset="2"/>
              </a:rPr>
              <a:t> </a:t>
            </a:r>
            <a:r>
              <a:rPr lang="fr-BE" dirty="0" err="1">
                <a:solidFill>
                  <a:srgbClr val="FF0000"/>
                </a:solidFill>
                <a:sym typeface="Wingdings" panose="05000000000000000000" pitchFamily="2" charset="2"/>
              </a:rPr>
              <a:t>assente</a:t>
            </a:r>
            <a:r>
              <a:rPr lang="fr-BE" dirty="0">
                <a:solidFill>
                  <a:srgbClr val="FF0000"/>
                </a:solidFill>
                <a:sym typeface="Wingdings" panose="05000000000000000000" pitchFamily="2" charset="2"/>
              </a:rPr>
              <a:t>  ! </a:t>
            </a:r>
          </a:p>
          <a:p>
            <a:r>
              <a:rPr lang="fr-BE" dirty="0"/>
              <a:t> </a:t>
            </a:r>
          </a:p>
        </p:txBody>
      </p:sp>
    </p:spTree>
    <p:extLst>
      <p:ext uri="{BB962C8B-B14F-4D97-AF65-F5344CB8AC3E}">
        <p14:creationId xmlns:p14="http://schemas.microsoft.com/office/powerpoint/2010/main" val="368652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975" y="3230310"/>
            <a:ext cx="5713575" cy="32138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818" y="3545261"/>
            <a:ext cx="5112016" cy="28755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492" y="462140"/>
            <a:ext cx="4582283" cy="2577535"/>
          </a:xfrm>
          <a:prstGeom prst="rect">
            <a:avLst/>
          </a:prstGeom>
        </p:spPr>
      </p:pic>
      <p:cxnSp>
        <p:nvCxnSpPr>
          <p:cNvPr id="9" name="Connector: Curved 8"/>
          <p:cNvCxnSpPr/>
          <p:nvPr/>
        </p:nvCxnSpPr>
        <p:spPr>
          <a:xfrm flipV="1">
            <a:off x="3775046" y="2139193"/>
            <a:ext cx="411061" cy="268447"/>
          </a:xfrm>
          <a:prstGeom prst="curvedConnector3">
            <a:avLst>
              <a:gd name="adj1" fmla="val 633673"/>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3" name="Connector: Curved 12"/>
          <p:cNvCxnSpPr/>
          <p:nvPr/>
        </p:nvCxnSpPr>
        <p:spPr>
          <a:xfrm>
            <a:off x="3775046" y="2407640"/>
            <a:ext cx="2172748" cy="461395"/>
          </a:xfrm>
          <a:prstGeom prst="curvedConnector3">
            <a:avLst>
              <a:gd name="adj1" fmla="val -1100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35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408" y="1753679"/>
            <a:ext cx="8336692" cy="4247317"/>
          </a:xfrm>
          <a:prstGeom prst="rect">
            <a:avLst/>
          </a:prstGeom>
        </p:spPr>
        <p:txBody>
          <a:bodyPr wrap="square">
            <a:spAutoFit/>
          </a:bodyPr>
          <a:lstStyle/>
          <a:p>
            <a:r>
              <a:rPr lang="it-IT" b="1" dirty="0">
                <a:solidFill>
                  <a:srgbClr val="282828"/>
                </a:solidFill>
              </a:rPr>
              <a:t>Don Giovanni:</a:t>
            </a:r>
            <a:br>
              <a:rPr lang="it-IT" dirty="0">
                <a:solidFill>
                  <a:srgbClr val="282828"/>
                </a:solidFill>
              </a:rPr>
            </a:br>
            <a:r>
              <a:rPr lang="it-IT" dirty="0">
                <a:solidFill>
                  <a:srgbClr val="282828"/>
                </a:solidFill>
              </a:rPr>
              <a:t>La ci darem la mano,</a:t>
            </a:r>
            <a:br>
              <a:rPr lang="it-IT" dirty="0">
                <a:solidFill>
                  <a:srgbClr val="282828"/>
                </a:solidFill>
              </a:rPr>
            </a:br>
            <a:r>
              <a:rPr lang="it-IT" dirty="0">
                <a:solidFill>
                  <a:srgbClr val="282828"/>
                </a:solidFill>
              </a:rPr>
              <a:t>La mi dirai di sì:</a:t>
            </a:r>
            <a:br>
              <a:rPr lang="it-IT" dirty="0">
                <a:solidFill>
                  <a:srgbClr val="282828"/>
                </a:solidFill>
              </a:rPr>
            </a:br>
            <a:r>
              <a:rPr lang="it-IT" dirty="0">
                <a:solidFill>
                  <a:srgbClr val="282828"/>
                </a:solidFill>
              </a:rPr>
              <a:t>Vedi, non è lontano,</a:t>
            </a:r>
            <a:br>
              <a:rPr lang="it-IT" dirty="0">
                <a:solidFill>
                  <a:srgbClr val="282828"/>
                </a:solidFill>
              </a:rPr>
            </a:br>
            <a:r>
              <a:rPr lang="it-IT" dirty="0">
                <a:solidFill>
                  <a:srgbClr val="282828"/>
                </a:solidFill>
              </a:rPr>
              <a:t>Partiam, ben mio, da qui.</a:t>
            </a:r>
            <a:br>
              <a:rPr lang="it-IT" dirty="0">
                <a:solidFill>
                  <a:srgbClr val="282828"/>
                </a:solidFill>
              </a:rPr>
            </a:br>
            <a:r>
              <a:rPr lang="it-IT" b="1" dirty="0">
                <a:solidFill>
                  <a:srgbClr val="282828"/>
                </a:solidFill>
              </a:rPr>
              <a:t>Zerlina:</a:t>
            </a:r>
            <a:br>
              <a:rPr lang="it-IT" dirty="0">
                <a:solidFill>
                  <a:srgbClr val="282828"/>
                </a:solidFill>
              </a:rPr>
            </a:br>
            <a:r>
              <a:rPr lang="it-IT" dirty="0">
                <a:solidFill>
                  <a:srgbClr val="FF0000"/>
                </a:solidFill>
              </a:rPr>
              <a:t>Vorrei e non vorrei</a:t>
            </a:r>
            <a:r>
              <a:rPr lang="it-IT" dirty="0">
                <a:solidFill>
                  <a:srgbClr val="282828"/>
                </a:solidFill>
              </a:rPr>
              <a:t>,</a:t>
            </a:r>
            <a:br>
              <a:rPr lang="it-IT" dirty="0">
                <a:solidFill>
                  <a:srgbClr val="282828"/>
                </a:solidFill>
              </a:rPr>
            </a:br>
            <a:r>
              <a:rPr lang="it-IT" dirty="0">
                <a:solidFill>
                  <a:srgbClr val="282828"/>
                </a:solidFill>
              </a:rPr>
              <a:t>Mi trema un poco il cor,</a:t>
            </a:r>
            <a:br>
              <a:rPr lang="it-IT" dirty="0">
                <a:solidFill>
                  <a:srgbClr val="282828"/>
                </a:solidFill>
              </a:rPr>
            </a:br>
            <a:r>
              <a:rPr lang="it-IT" dirty="0">
                <a:solidFill>
                  <a:srgbClr val="282828"/>
                </a:solidFill>
              </a:rPr>
              <a:t>Felice, </a:t>
            </a:r>
            <a:r>
              <a:rPr lang="it-IT" dirty="0">
                <a:solidFill>
                  <a:srgbClr val="FF0000"/>
                </a:solidFill>
              </a:rPr>
              <a:t>è ver</a:t>
            </a:r>
            <a:r>
              <a:rPr lang="it-IT" dirty="0">
                <a:solidFill>
                  <a:srgbClr val="282828"/>
                </a:solidFill>
              </a:rPr>
              <a:t>, sarei,</a:t>
            </a:r>
            <a:br>
              <a:rPr lang="it-IT" dirty="0">
                <a:solidFill>
                  <a:srgbClr val="282828"/>
                </a:solidFill>
              </a:rPr>
            </a:br>
            <a:r>
              <a:rPr lang="it-IT" dirty="0">
                <a:solidFill>
                  <a:srgbClr val="FF0000"/>
                </a:solidFill>
              </a:rPr>
              <a:t>Ma</a:t>
            </a:r>
            <a:r>
              <a:rPr lang="it-IT" dirty="0">
                <a:solidFill>
                  <a:srgbClr val="282828"/>
                </a:solidFill>
              </a:rPr>
              <a:t> può burlarmi ancor!</a:t>
            </a:r>
            <a:br>
              <a:rPr lang="it-IT" dirty="0">
                <a:solidFill>
                  <a:srgbClr val="282828"/>
                </a:solidFill>
              </a:rPr>
            </a:br>
            <a:r>
              <a:rPr lang="it-IT" b="1" dirty="0">
                <a:solidFill>
                  <a:srgbClr val="282828"/>
                </a:solidFill>
              </a:rPr>
              <a:t>Don Giovanni:</a:t>
            </a:r>
            <a:br>
              <a:rPr lang="it-IT" dirty="0">
                <a:solidFill>
                  <a:srgbClr val="282828"/>
                </a:solidFill>
              </a:rPr>
            </a:br>
            <a:r>
              <a:rPr lang="it-IT" dirty="0">
                <a:solidFill>
                  <a:srgbClr val="282828"/>
                </a:solidFill>
              </a:rPr>
              <a:t>Vieni, mio bel diletto!</a:t>
            </a:r>
            <a:br>
              <a:rPr lang="it-IT" dirty="0">
                <a:solidFill>
                  <a:srgbClr val="282828"/>
                </a:solidFill>
              </a:rPr>
            </a:br>
            <a:r>
              <a:rPr lang="it-IT" b="1" dirty="0">
                <a:solidFill>
                  <a:srgbClr val="282828"/>
                </a:solidFill>
              </a:rPr>
              <a:t>Zerlina:</a:t>
            </a:r>
            <a:br>
              <a:rPr lang="it-IT" dirty="0">
                <a:solidFill>
                  <a:srgbClr val="282828"/>
                </a:solidFill>
              </a:rPr>
            </a:br>
            <a:r>
              <a:rPr lang="it-IT" dirty="0">
                <a:solidFill>
                  <a:srgbClr val="282828"/>
                </a:solidFill>
              </a:rPr>
              <a:t>Mi fa pietà </a:t>
            </a:r>
            <a:r>
              <a:rPr lang="it-IT" dirty="0" err="1">
                <a:solidFill>
                  <a:srgbClr val="282828"/>
                </a:solidFill>
              </a:rPr>
              <a:t>Masetto</a:t>
            </a:r>
            <a:r>
              <a:rPr lang="it-IT" dirty="0">
                <a:solidFill>
                  <a:srgbClr val="282828"/>
                </a:solidFill>
              </a:rPr>
              <a:t>.</a:t>
            </a:r>
            <a:br>
              <a:rPr lang="it-IT" dirty="0">
                <a:solidFill>
                  <a:srgbClr val="282828"/>
                </a:solidFill>
              </a:rPr>
            </a:br>
            <a:endParaRPr lang="it-IT" b="1" i="0" cap="all" dirty="0">
              <a:solidFill>
                <a:srgbClr val="282828"/>
              </a:solidFill>
              <a:effectLst/>
            </a:endParaRPr>
          </a:p>
        </p:txBody>
      </p:sp>
      <p:sp>
        <p:nvSpPr>
          <p:cNvPr id="6" name="TextBox 5"/>
          <p:cNvSpPr txBox="1"/>
          <p:nvPr/>
        </p:nvSpPr>
        <p:spPr>
          <a:xfrm>
            <a:off x="855677" y="419450"/>
            <a:ext cx="184731" cy="2862322"/>
          </a:xfrm>
          <a:prstGeom prst="rect">
            <a:avLst/>
          </a:prstGeom>
          <a:noFill/>
        </p:spPr>
        <p:txBody>
          <a:bodyPr wrap="none" rtlCol="0">
            <a:spAutoFit/>
          </a:bodyPr>
          <a:lstStyle/>
          <a:p>
            <a:endParaRPr lang="fr-BE" b="1" dirty="0"/>
          </a:p>
          <a:p>
            <a:endParaRPr lang="fr-BE" b="1" dirty="0"/>
          </a:p>
          <a:p>
            <a:endParaRPr lang="fr-BE" b="1" dirty="0"/>
          </a:p>
          <a:p>
            <a:endParaRPr lang="fr-BE" b="1" dirty="0"/>
          </a:p>
          <a:p>
            <a:endParaRPr lang="fr-BE" b="1" dirty="0"/>
          </a:p>
          <a:p>
            <a:endParaRPr lang="fr-BE" b="1" dirty="0"/>
          </a:p>
          <a:p>
            <a:endParaRPr lang="fr-BE" b="1" dirty="0"/>
          </a:p>
          <a:p>
            <a:endParaRPr lang="fr-BE" b="1" dirty="0"/>
          </a:p>
          <a:p>
            <a:endParaRPr lang="fr-BE" b="1" dirty="0"/>
          </a:p>
          <a:p>
            <a:endParaRPr lang="fr-BE" dirty="0"/>
          </a:p>
        </p:txBody>
      </p:sp>
      <p:sp>
        <p:nvSpPr>
          <p:cNvPr id="5" name="Rectangle 4"/>
          <p:cNvSpPr/>
          <p:nvPr/>
        </p:nvSpPr>
        <p:spPr>
          <a:xfrm>
            <a:off x="948042" y="419450"/>
            <a:ext cx="10326762" cy="1846659"/>
          </a:xfrm>
          <a:prstGeom prst="rect">
            <a:avLst/>
          </a:prstGeom>
        </p:spPr>
        <p:txBody>
          <a:bodyPr wrap="square">
            <a:spAutoFit/>
          </a:bodyPr>
          <a:lstStyle/>
          <a:p>
            <a:r>
              <a:rPr lang="fr-BE" sz="2400" b="1" dirty="0"/>
              <a:t>2. </a:t>
            </a:r>
            <a:r>
              <a:rPr lang="fr-BE" sz="2400" b="1" dirty="0" err="1"/>
              <a:t>Semiotica</a:t>
            </a:r>
            <a:r>
              <a:rPr lang="fr-BE" sz="2400" b="1" dirty="0"/>
              <a:t> </a:t>
            </a:r>
            <a:r>
              <a:rPr lang="fr-BE" sz="2400" b="1" dirty="0" err="1"/>
              <a:t>dell’esitazione</a:t>
            </a:r>
            <a:endParaRPr lang="fr-BE" sz="2400" b="1" dirty="0"/>
          </a:p>
          <a:p>
            <a:endParaRPr lang="fr-BE" dirty="0"/>
          </a:p>
          <a:p>
            <a:r>
              <a:rPr lang="fr-BE" dirty="0" err="1"/>
              <a:t>Ipotesi</a:t>
            </a:r>
            <a:r>
              <a:rPr lang="fr-BE" dirty="0"/>
              <a:t> : </a:t>
            </a:r>
            <a:r>
              <a:rPr lang="fr-BE" dirty="0" err="1"/>
              <a:t>l’arte</a:t>
            </a:r>
            <a:r>
              <a:rPr lang="fr-BE" dirty="0"/>
              <a:t> </a:t>
            </a:r>
            <a:r>
              <a:rPr lang="fr-BE" dirty="0" err="1"/>
              <a:t>moderna</a:t>
            </a:r>
            <a:r>
              <a:rPr lang="fr-BE" dirty="0"/>
              <a:t> </a:t>
            </a:r>
            <a:r>
              <a:rPr lang="fr-BE" dirty="0" err="1"/>
              <a:t>stende</a:t>
            </a:r>
            <a:r>
              <a:rPr lang="fr-BE" dirty="0"/>
              <a:t> il </a:t>
            </a:r>
            <a:r>
              <a:rPr lang="fr-BE" i="1" dirty="0" err="1"/>
              <a:t>fruchtbarer</a:t>
            </a:r>
            <a:r>
              <a:rPr lang="fr-BE" i="1" dirty="0"/>
              <a:t> </a:t>
            </a:r>
            <a:r>
              <a:rPr lang="fr-BE" i="1" dirty="0" err="1"/>
              <a:t>Augenblick</a:t>
            </a:r>
            <a:r>
              <a:rPr lang="fr-BE" dirty="0"/>
              <a:t> – </a:t>
            </a:r>
            <a:r>
              <a:rPr lang="fr-BE" i="1" dirty="0" err="1"/>
              <a:t>prägnanter</a:t>
            </a:r>
            <a:r>
              <a:rPr lang="fr-BE" i="1" dirty="0"/>
              <a:t> Moment</a:t>
            </a:r>
            <a:r>
              <a:rPr lang="fr-BE" dirty="0"/>
              <a:t> </a:t>
            </a:r>
            <a:r>
              <a:rPr lang="fr-BE" dirty="0" err="1"/>
              <a:t>del</a:t>
            </a:r>
            <a:r>
              <a:rPr lang="fr-BE" dirty="0"/>
              <a:t> </a:t>
            </a:r>
            <a:r>
              <a:rPr lang="fr-BE" dirty="0" err="1"/>
              <a:t>canone</a:t>
            </a:r>
            <a:r>
              <a:rPr lang="fr-BE" dirty="0"/>
              <a:t> classico (Lessing, Goethe) </a:t>
            </a:r>
            <a:r>
              <a:rPr lang="fr-BE" dirty="0" err="1"/>
              <a:t>nel</a:t>
            </a:r>
            <a:r>
              <a:rPr lang="fr-BE" dirty="0"/>
              <a:t> </a:t>
            </a:r>
            <a:r>
              <a:rPr lang="fr-BE" dirty="0" err="1"/>
              <a:t>durativo</a:t>
            </a:r>
            <a:r>
              <a:rPr lang="fr-BE" dirty="0"/>
              <a:t>, </a:t>
            </a:r>
            <a:r>
              <a:rPr lang="fr-BE" dirty="0" err="1"/>
              <a:t>amplia</a:t>
            </a:r>
            <a:r>
              <a:rPr lang="fr-BE" dirty="0"/>
              <a:t> l’</a:t>
            </a:r>
            <a:r>
              <a:rPr lang="fr-BE" dirty="0" err="1"/>
              <a:t>intervallo</a:t>
            </a:r>
            <a:r>
              <a:rPr lang="fr-BE" dirty="0"/>
              <a:t> </a:t>
            </a:r>
            <a:r>
              <a:rPr lang="fr-BE" dirty="0" err="1"/>
              <a:t>spazio</a:t>
            </a:r>
            <a:r>
              <a:rPr lang="fr-BE" dirty="0"/>
              <a:t>-temporale </a:t>
            </a:r>
            <a:r>
              <a:rPr lang="fr-BE" dirty="0" err="1"/>
              <a:t>dell’esitazione</a:t>
            </a:r>
            <a:endParaRPr lang="fr-BE" dirty="0"/>
          </a:p>
          <a:p>
            <a:endParaRPr lang="fr-BE" b="1" dirty="0"/>
          </a:p>
          <a:p>
            <a:endParaRPr lang="fr-BE" b="1" dirty="0"/>
          </a:p>
        </p:txBody>
      </p:sp>
      <p:sp>
        <p:nvSpPr>
          <p:cNvPr id="7" name="Rectangle 6"/>
          <p:cNvSpPr/>
          <p:nvPr/>
        </p:nvSpPr>
        <p:spPr>
          <a:xfrm>
            <a:off x="4465999" y="1850611"/>
            <a:ext cx="6096000" cy="3970318"/>
          </a:xfrm>
          <a:prstGeom prst="rect">
            <a:avLst/>
          </a:prstGeom>
        </p:spPr>
        <p:txBody>
          <a:bodyPr>
            <a:spAutoFit/>
          </a:bodyPr>
          <a:lstStyle/>
          <a:p>
            <a:r>
              <a:rPr lang="it-IT" b="1" dirty="0">
                <a:solidFill>
                  <a:srgbClr val="282828"/>
                </a:solidFill>
              </a:rPr>
              <a:t>Don Giovanni:</a:t>
            </a:r>
            <a:br>
              <a:rPr lang="it-IT" dirty="0">
                <a:solidFill>
                  <a:srgbClr val="282828"/>
                </a:solidFill>
              </a:rPr>
            </a:br>
            <a:r>
              <a:rPr lang="it-IT" dirty="0">
                <a:solidFill>
                  <a:srgbClr val="282828"/>
                </a:solidFill>
              </a:rPr>
              <a:t>Io </a:t>
            </a:r>
            <a:r>
              <a:rPr lang="it-IT" dirty="0" err="1">
                <a:solidFill>
                  <a:srgbClr val="282828"/>
                </a:solidFill>
              </a:rPr>
              <a:t>cangierò</a:t>
            </a:r>
            <a:r>
              <a:rPr lang="it-IT" dirty="0">
                <a:solidFill>
                  <a:srgbClr val="282828"/>
                </a:solidFill>
              </a:rPr>
              <a:t> tua sorte.</a:t>
            </a:r>
            <a:br>
              <a:rPr lang="it-IT" dirty="0">
                <a:solidFill>
                  <a:srgbClr val="282828"/>
                </a:solidFill>
              </a:rPr>
            </a:br>
            <a:r>
              <a:rPr lang="it-IT" b="1" dirty="0">
                <a:solidFill>
                  <a:srgbClr val="282828"/>
                </a:solidFill>
              </a:rPr>
              <a:t>Zerlina:</a:t>
            </a:r>
            <a:br>
              <a:rPr lang="it-IT" dirty="0">
                <a:solidFill>
                  <a:srgbClr val="282828"/>
                </a:solidFill>
              </a:rPr>
            </a:br>
            <a:r>
              <a:rPr lang="it-IT" dirty="0">
                <a:solidFill>
                  <a:srgbClr val="282828"/>
                </a:solidFill>
              </a:rPr>
              <a:t>Presto... non son più forte.</a:t>
            </a:r>
            <a:br>
              <a:rPr lang="it-IT" dirty="0">
                <a:solidFill>
                  <a:srgbClr val="282828"/>
                </a:solidFill>
              </a:rPr>
            </a:br>
            <a:r>
              <a:rPr lang="it-IT" b="1" dirty="0">
                <a:solidFill>
                  <a:srgbClr val="282828"/>
                </a:solidFill>
              </a:rPr>
              <a:t>Don Giovanni:</a:t>
            </a:r>
            <a:br>
              <a:rPr lang="it-IT" dirty="0">
                <a:solidFill>
                  <a:srgbClr val="282828"/>
                </a:solidFill>
              </a:rPr>
            </a:br>
            <a:r>
              <a:rPr lang="it-IT" dirty="0" err="1">
                <a:solidFill>
                  <a:srgbClr val="282828"/>
                </a:solidFill>
              </a:rPr>
              <a:t>Andiam</a:t>
            </a:r>
            <a:r>
              <a:rPr lang="it-IT" dirty="0">
                <a:solidFill>
                  <a:srgbClr val="282828"/>
                </a:solidFill>
              </a:rPr>
              <a:t>!</a:t>
            </a:r>
            <a:br>
              <a:rPr lang="it-IT" dirty="0">
                <a:solidFill>
                  <a:srgbClr val="282828"/>
                </a:solidFill>
              </a:rPr>
            </a:br>
            <a:r>
              <a:rPr lang="it-IT" b="1" dirty="0">
                <a:solidFill>
                  <a:srgbClr val="282828"/>
                </a:solidFill>
              </a:rPr>
              <a:t>Zerlina:</a:t>
            </a:r>
            <a:br>
              <a:rPr lang="it-IT" dirty="0">
                <a:solidFill>
                  <a:srgbClr val="282828"/>
                </a:solidFill>
              </a:rPr>
            </a:br>
            <a:r>
              <a:rPr lang="it-IT" dirty="0" err="1">
                <a:solidFill>
                  <a:srgbClr val="282828"/>
                </a:solidFill>
              </a:rPr>
              <a:t>Andiam</a:t>
            </a:r>
            <a:r>
              <a:rPr lang="it-IT" dirty="0">
                <a:solidFill>
                  <a:srgbClr val="282828"/>
                </a:solidFill>
              </a:rPr>
              <a:t>!</a:t>
            </a:r>
            <a:r>
              <a:rPr lang="it-IT" b="1" dirty="0">
                <a:solidFill>
                  <a:srgbClr val="282828"/>
                </a:solidFill>
              </a:rPr>
              <a:t> </a:t>
            </a:r>
          </a:p>
          <a:p>
            <a:r>
              <a:rPr lang="it-IT" b="1" dirty="0">
                <a:solidFill>
                  <a:srgbClr val="282828"/>
                </a:solidFill>
              </a:rPr>
              <a:t>Duet:</a:t>
            </a:r>
            <a:br>
              <a:rPr lang="it-IT" dirty="0">
                <a:solidFill>
                  <a:srgbClr val="282828"/>
                </a:solidFill>
              </a:rPr>
            </a:br>
            <a:r>
              <a:rPr lang="it-IT" dirty="0">
                <a:solidFill>
                  <a:srgbClr val="282828"/>
                </a:solidFill>
              </a:rPr>
              <a:t>Andiam, andiam, mio bene,</a:t>
            </a:r>
            <a:br>
              <a:rPr lang="it-IT" dirty="0">
                <a:solidFill>
                  <a:srgbClr val="282828"/>
                </a:solidFill>
              </a:rPr>
            </a:br>
            <a:r>
              <a:rPr lang="it-IT" dirty="0">
                <a:solidFill>
                  <a:srgbClr val="282828"/>
                </a:solidFill>
              </a:rPr>
              <a:t>A ristorar </a:t>
            </a:r>
            <a:r>
              <a:rPr lang="it-IT" dirty="0">
                <a:solidFill>
                  <a:srgbClr val="FF0000"/>
                </a:solidFill>
              </a:rPr>
              <a:t>le pene</a:t>
            </a:r>
            <a:br>
              <a:rPr lang="it-IT" dirty="0">
                <a:solidFill>
                  <a:srgbClr val="282828"/>
                </a:solidFill>
              </a:rPr>
            </a:br>
            <a:r>
              <a:rPr lang="it-IT" dirty="0">
                <a:solidFill>
                  <a:srgbClr val="282828"/>
                </a:solidFill>
              </a:rPr>
              <a:t>D’un innocente amor.</a:t>
            </a:r>
            <a:endParaRPr lang="fr-BE" dirty="0"/>
          </a:p>
          <a:p>
            <a:br>
              <a:rPr lang="it-IT" dirty="0">
                <a:solidFill>
                  <a:srgbClr val="282828"/>
                </a:solidFill>
              </a:rPr>
            </a:br>
            <a:endParaRPr lang="it-IT" b="1" cap="all" dirty="0">
              <a:solidFill>
                <a:srgbClr val="282828"/>
              </a:solidFill>
            </a:endParaRPr>
          </a:p>
        </p:txBody>
      </p:sp>
    </p:spTree>
    <p:extLst>
      <p:ext uri="{BB962C8B-B14F-4D97-AF65-F5344CB8AC3E}">
        <p14:creationId xmlns:p14="http://schemas.microsoft.com/office/powerpoint/2010/main" val="409490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448" y="464313"/>
            <a:ext cx="10788242" cy="6740307"/>
          </a:xfrm>
          <a:prstGeom prst="rect">
            <a:avLst/>
          </a:prstGeom>
        </p:spPr>
        <p:txBody>
          <a:bodyPr wrap="square">
            <a:spAutoFit/>
          </a:bodyPr>
          <a:lstStyle/>
          <a:p>
            <a:r>
              <a:rPr lang="fr-BE" b="1" dirty="0">
                <a:latin typeface="Calibri" panose="020F0502020204030204" pitchFamily="34" charset="0"/>
                <a:ea typeface="Calibri" panose="020F0502020204030204" pitchFamily="34" charset="0"/>
                <a:cs typeface="Times New Roman" panose="02020603050405020304" pitchFamily="18" charset="0"/>
              </a:rPr>
              <a:t>Albert Camus, </a:t>
            </a:r>
            <a:r>
              <a:rPr lang="fr-BE" b="1" i="1" dirty="0">
                <a:latin typeface="Calibri" panose="020F0502020204030204" pitchFamily="34" charset="0"/>
                <a:ea typeface="Calibri" panose="020F0502020204030204" pitchFamily="34" charset="0"/>
                <a:cs typeface="Times New Roman" panose="02020603050405020304" pitchFamily="18" charset="0"/>
              </a:rPr>
              <a:t>Les justes</a:t>
            </a:r>
            <a:r>
              <a:rPr lang="fr-BE" b="1" dirty="0">
                <a:latin typeface="Calibri" panose="020F0502020204030204" pitchFamily="34" charset="0"/>
                <a:ea typeface="Calibri" panose="020F0502020204030204" pitchFamily="34" charset="0"/>
                <a:cs typeface="Times New Roman" panose="02020603050405020304" pitchFamily="18" charset="0"/>
              </a:rPr>
              <a:t>, Paris, Gallimard, 1950 (renouvelé en 1977)</a:t>
            </a:r>
            <a:r>
              <a:rPr lang="fr-BE" dirty="0">
                <a:latin typeface="Calibri" panose="020F0502020204030204" pitchFamily="34" charset="0"/>
                <a:ea typeface="Calibri" panose="020F0502020204030204" pitchFamily="34" charset="0"/>
                <a:cs typeface="Times New Roman" panose="02020603050405020304" pitchFamily="18" charset="0"/>
              </a:rPr>
              <a:t> (pp. 30-31)</a:t>
            </a:r>
          </a:p>
          <a:p>
            <a:endParaRPr lang="fr-BE" b="1" dirty="0">
              <a:latin typeface="Calibri" panose="020F0502020204030204" pitchFamily="34" charset="0"/>
              <a:ea typeface="Calibri" panose="020F0502020204030204" pitchFamily="34" charset="0"/>
              <a:cs typeface="Times New Roman" panose="02020603050405020304" pitchFamily="18" charset="0"/>
            </a:endParaRPr>
          </a:p>
          <a:p>
            <a:r>
              <a:rPr lang="fr-BE" b="1" dirty="0" err="1">
                <a:latin typeface="Calibri" panose="020F0502020204030204" pitchFamily="34" charset="0"/>
                <a:ea typeface="Calibri" panose="020F0502020204030204" pitchFamily="34" charset="0"/>
                <a:cs typeface="Times New Roman" panose="02020603050405020304" pitchFamily="18" charset="0"/>
              </a:rPr>
              <a:t>Stepan</a:t>
            </a:r>
            <a:endParaRPr lang="fr-BE" b="1" dirty="0">
              <a:latin typeface="Calibri" panose="020F0502020204030204" pitchFamily="34" charset="0"/>
              <a:ea typeface="Calibri" panose="020F0502020204030204" pitchFamily="34" charset="0"/>
              <a:cs typeface="Times New Roman" panose="02020603050405020304" pitchFamily="18" charset="0"/>
            </a:endParaRPr>
          </a:p>
          <a:p>
            <a:r>
              <a:rPr lang="fr-BE" dirty="0">
                <a:solidFill>
                  <a:srgbClr val="FF0000"/>
                </a:solidFill>
                <a:latin typeface="Calibri" panose="020F0502020204030204" pitchFamily="34" charset="0"/>
                <a:ea typeface="Calibri" panose="020F0502020204030204" pitchFamily="34" charset="0"/>
                <a:cs typeface="Times New Roman" panose="02020603050405020304" pitchFamily="18" charset="0"/>
              </a:rPr>
              <a:t>Il faut </a:t>
            </a:r>
            <a:r>
              <a:rPr lang="fr-BE" dirty="0">
                <a:latin typeface="Calibri" panose="020F0502020204030204" pitchFamily="34" charset="0"/>
                <a:ea typeface="Calibri" panose="020F0502020204030204" pitchFamily="34" charset="0"/>
                <a:cs typeface="Times New Roman" panose="02020603050405020304" pitchFamily="18" charset="0"/>
              </a:rPr>
              <a:t>une main ferme.</a:t>
            </a:r>
          </a:p>
          <a:p>
            <a:r>
              <a:rPr lang="fr-BE" b="1" dirty="0" err="1">
                <a:latin typeface="Calibri" panose="020F0502020204030204" pitchFamily="34" charset="0"/>
                <a:ea typeface="Calibri" panose="020F0502020204030204" pitchFamily="34" charset="0"/>
                <a:cs typeface="Times New Roman" panose="02020603050405020304" pitchFamily="18" charset="0"/>
              </a:rPr>
              <a:t>Kaliayev</a:t>
            </a:r>
            <a:r>
              <a:rPr lang="fr-BE" b="1" dirty="0">
                <a:latin typeface="Calibri" panose="020F0502020204030204" pitchFamily="34" charset="0"/>
                <a:ea typeface="Calibri" panose="020F0502020204030204" pitchFamily="34" charset="0"/>
                <a:cs typeface="Times New Roman" panose="02020603050405020304" pitchFamily="18" charset="0"/>
              </a:rPr>
              <a:t>, montrant sa main.</a:t>
            </a:r>
          </a:p>
          <a:p>
            <a:r>
              <a:rPr lang="fr-BE" dirty="0">
                <a:latin typeface="Calibri" panose="020F0502020204030204" pitchFamily="34" charset="0"/>
                <a:ea typeface="Calibri" panose="020F0502020204030204" pitchFamily="34" charset="0"/>
                <a:cs typeface="Times New Roman" panose="02020603050405020304" pitchFamily="18" charset="0"/>
              </a:rPr>
              <a:t>Regarde. Crois-tu qu’elle tremblera ?</a:t>
            </a:r>
          </a:p>
          <a:p>
            <a:r>
              <a:rPr lang="fr-BE" b="1" dirty="0" err="1">
                <a:latin typeface="Calibri" panose="020F0502020204030204" pitchFamily="34" charset="0"/>
                <a:ea typeface="Calibri" panose="020F0502020204030204" pitchFamily="34" charset="0"/>
                <a:cs typeface="Times New Roman" panose="02020603050405020304" pitchFamily="18" charset="0"/>
              </a:rPr>
              <a:t>Stepan</a:t>
            </a:r>
            <a:r>
              <a:rPr lang="fr-BE" b="1" dirty="0">
                <a:latin typeface="Calibri" panose="020F0502020204030204" pitchFamily="34" charset="0"/>
                <a:ea typeface="Calibri" panose="020F0502020204030204" pitchFamily="34" charset="0"/>
                <a:cs typeface="Times New Roman" panose="02020603050405020304" pitchFamily="18" charset="0"/>
              </a:rPr>
              <a:t> se détourne.</a:t>
            </a:r>
          </a:p>
          <a:p>
            <a:r>
              <a:rPr lang="fr-BE" b="1" dirty="0" err="1">
                <a:latin typeface="Calibri" panose="020F0502020204030204" pitchFamily="34" charset="0"/>
                <a:ea typeface="Calibri" panose="020F0502020204030204" pitchFamily="34" charset="0"/>
                <a:cs typeface="Times New Roman" panose="02020603050405020304" pitchFamily="18" charset="0"/>
              </a:rPr>
              <a:t>Kaliayev</a:t>
            </a:r>
            <a:endParaRPr lang="fr-BE" b="1" dirty="0">
              <a:latin typeface="Calibri" panose="020F0502020204030204" pitchFamily="34" charset="0"/>
              <a:ea typeface="Calibri" panose="020F0502020204030204" pitchFamily="34" charset="0"/>
              <a:cs typeface="Times New Roman" panose="02020603050405020304" pitchFamily="18" charset="0"/>
            </a:endParaRPr>
          </a:p>
          <a:p>
            <a:r>
              <a:rPr lang="fr-BE" dirty="0">
                <a:latin typeface="Calibri" panose="020F0502020204030204" pitchFamily="34" charset="0"/>
                <a:ea typeface="Calibri" panose="020F0502020204030204" pitchFamily="34" charset="0"/>
                <a:cs typeface="Times New Roman" panose="02020603050405020304" pitchFamily="18" charset="0"/>
              </a:rPr>
              <a:t>Elle ne tremblera pas. Quoi ! J’aurais le tyran devant moi et </a:t>
            </a:r>
            <a:r>
              <a:rPr lang="fr-BE" dirty="0">
                <a:solidFill>
                  <a:srgbClr val="FF0000"/>
                </a:solidFill>
                <a:latin typeface="Calibri" panose="020F0502020204030204" pitchFamily="34" charset="0"/>
                <a:ea typeface="Calibri" panose="020F0502020204030204" pitchFamily="34" charset="0"/>
                <a:cs typeface="Times New Roman" panose="02020603050405020304" pitchFamily="18" charset="0"/>
              </a:rPr>
              <a:t>j’hésiterais</a:t>
            </a:r>
            <a:r>
              <a:rPr lang="fr-BE" dirty="0">
                <a:latin typeface="Calibri" panose="020F0502020204030204" pitchFamily="34" charset="0"/>
                <a:ea typeface="Calibri" panose="020F0502020204030204" pitchFamily="34" charset="0"/>
                <a:cs typeface="Times New Roman" panose="02020603050405020304" pitchFamily="18" charset="0"/>
              </a:rPr>
              <a:t> ? Comment peux-tu le croire ? Et si même mon bras tremblait, je sais un moyen de tuer le grand-duc à coup sur.</a:t>
            </a:r>
          </a:p>
          <a:p>
            <a:r>
              <a:rPr lang="fr-BE" b="1" dirty="0" err="1">
                <a:latin typeface="Calibri" panose="020F0502020204030204" pitchFamily="34" charset="0"/>
                <a:ea typeface="Calibri" panose="020F0502020204030204" pitchFamily="34" charset="0"/>
                <a:cs typeface="Times New Roman" panose="02020603050405020304" pitchFamily="18" charset="0"/>
              </a:rPr>
              <a:t>Annekov</a:t>
            </a:r>
            <a:r>
              <a:rPr lang="fr-BE" b="1" dirty="0">
                <a:latin typeface="Calibri" panose="020F0502020204030204" pitchFamily="34" charset="0"/>
                <a:ea typeface="Calibri" panose="020F0502020204030204" pitchFamily="34" charset="0"/>
                <a:cs typeface="Times New Roman" panose="02020603050405020304" pitchFamily="18" charset="0"/>
              </a:rPr>
              <a:t> </a:t>
            </a:r>
          </a:p>
          <a:p>
            <a:r>
              <a:rPr lang="fr-BE" dirty="0">
                <a:latin typeface="Calibri" panose="020F0502020204030204" pitchFamily="34" charset="0"/>
                <a:ea typeface="Calibri" panose="020F0502020204030204" pitchFamily="34" charset="0"/>
                <a:cs typeface="Times New Roman" panose="02020603050405020304" pitchFamily="18" charset="0"/>
              </a:rPr>
              <a:t>Lequel ?</a:t>
            </a:r>
          </a:p>
          <a:p>
            <a:r>
              <a:rPr lang="fr-BE" b="1" dirty="0" err="1">
                <a:latin typeface="Calibri" panose="020F0502020204030204" pitchFamily="34" charset="0"/>
                <a:ea typeface="Calibri" panose="020F0502020204030204" pitchFamily="34" charset="0"/>
                <a:cs typeface="Times New Roman" panose="02020603050405020304" pitchFamily="18" charset="0"/>
              </a:rPr>
              <a:t>Kaliayev</a:t>
            </a:r>
            <a:endParaRPr lang="fr-BE" b="1" dirty="0">
              <a:latin typeface="Calibri" panose="020F0502020204030204" pitchFamily="34" charset="0"/>
              <a:ea typeface="Calibri" panose="020F0502020204030204" pitchFamily="34" charset="0"/>
              <a:cs typeface="Times New Roman" panose="02020603050405020304" pitchFamily="18" charset="0"/>
            </a:endParaRPr>
          </a:p>
          <a:p>
            <a:r>
              <a:rPr lang="fr-BE" dirty="0">
                <a:latin typeface="Calibri" panose="020F0502020204030204" pitchFamily="34" charset="0"/>
                <a:ea typeface="Calibri" panose="020F0502020204030204" pitchFamily="34" charset="0"/>
                <a:cs typeface="Times New Roman" panose="02020603050405020304" pitchFamily="18" charset="0"/>
              </a:rPr>
              <a:t>Se jeter sous les pieds des chevaux.</a:t>
            </a:r>
          </a:p>
          <a:p>
            <a:r>
              <a:rPr lang="fr-BE" b="1" dirty="0" err="1">
                <a:latin typeface="Calibri" panose="020F0502020204030204" pitchFamily="34" charset="0"/>
                <a:ea typeface="Calibri" panose="020F0502020204030204" pitchFamily="34" charset="0"/>
                <a:cs typeface="Times New Roman" panose="02020603050405020304" pitchFamily="18" charset="0"/>
              </a:rPr>
              <a:t>Stepan</a:t>
            </a:r>
            <a:r>
              <a:rPr lang="fr-BE" b="1" dirty="0">
                <a:latin typeface="Calibri" panose="020F0502020204030204" pitchFamily="34" charset="0"/>
                <a:ea typeface="Calibri" panose="020F0502020204030204" pitchFamily="34" charset="0"/>
                <a:cs typeface="Times New Roman" panose="02020603050405020304" pitchFamily="18" charset="0"/>
              </a:rPr>
              <a:t> hausse les épaules et va s’asseoir au fond Dora</a:t>
            </a:r>
          </a:p>
          <a:p>
            <a:r>
              <a:rPr lang="fr-BE" dirty="0">
                <a:latin typeface="Calibri" panose="020F0502020204030204" pitchFamily="34" charset="0"/>
                <a:ea typeface="Calibri" panose="020F0502020204030204" pitchFamily="34" charset="0"/>
                <a:cs typeface="Times New Roman" panose="02020603050405020304" pitchFamily="18" charset="0"/>
              </a:rPr>
              <a:t>Je suis plus vieille que toi dans l’Organisation. Je sais que rien n’est simple. Mais tu as la foi…</a:t>
            </a:r>
          </a:p>
          <a:p>
            <a:r>
              <a:rPr lang="fr-BE" dirty="0">
                <a:latin typeface="Calibri" panose="020F0502020204030204" pitchFamily="34" charset="0"/>
                <a:ea typeface="Calibri" panose="020F0502020204030204" pitchFamily="34" charset="0"/>
                <a:cs typeface="Times New Roman" panose="02020603050405020304" pitchFamily="18" charset="0"/>
              </a:rPr>
              <a:t>Nous avons tous besoin de foi.</a:t>
            </a:r>
          </a:p>
          <a:p>
            <a:r>
              <a:rPr lang="fr-BE" b="1" dirty="0" err="1">
                <a:latin typeface="Calibri" panose="020F0502020204030204" pitchFamily="34" charset="0"/>
                <a:ea typeface="Calibri" panose="020F0502020204030204" pitchFamily="34" charset="0"/>
                <a:cs typeface="Times New Roman" panose="02020603050405020304" pitchFamily="18" charset="0"/>
              </a:rPr>
              <a:t>Kaliayev</a:t>
            </a:r>
            <a:endParaRPr lang="fr-BE" b="1" dirty="0">
              <a:latin typeface="Calibri" panose="020F0502020204030204" pitchFamily="34" charset="0"/>
              <a:ea typeface="Calibri" panose="020F0502020204030204" pitchFamily="34" charset="0"/>
              <a:cs typeface="Times New Roman" panose="02020603050405020304" pitchFamily="18" charset="0"/>
            </a:endParaRPr>
          </a:p>
          <a:p>
            <a:r>
              <a:rPr lang="fr-BE" dirty="0">
                <a:latin typeface="Calibri" panose="020F0502020204030204" pitchFamily="34" charset="0"/>
                <a:ea typeface="Calibri" panose="020F0502020204030204" pitchFamily="34" charset="0"/>
                <a:cs typeface="Times New Roman" panose="02020603050405020304" pitchFamily="18" charset="0"/>
              </a:rPr>
              <a:t>La foi ? Non. Un seul l’avait</a:t>
            </a:r>
          </a:p>
          <a:p>
            <a:r>
              <a:rPr lang="fr-BE" b="1" dirty="0">
                <a:latin typeface="Calibri" panose="020F0502020204030204" pitchFamily="34" charset="0"/>
                <a:ea typeface="Calibri" panose="020F0502020204030204" pitchFamily="34" charset="0"/>
                <a:cs typeface="Times New Roman" panose="02020603050405020304" pitchFamily="18" charset="0"/>
              </a:rPr>
              <a:t>Dora</a:t>
            </a:r>
          </a:p>
          <a:p>
            <a:r>
              <a:rPr lang="fr-BE" dirty="0">
                <a:latin typeface="Calibri" panose="020F0502020204030204" pitchFamily="34" charset="0"/>
                <a:ea typeface="Calibri" panose="020F0502020204030204" pitchFamily="34" charset="0"/>
                <a:cs typeface="Times New Roman" panose="02020603050405020304" pitchFamily="18" charset="0"/>
              </a:rPr>
              <a:t>Tu as la force de l’âme. Et tu écarteras tout pour aller jusqu’au bout. Pourquoi as-tu demandé à lancer la première bombe ? </a:t>
            </a:r>
          </a:p>
          <a:p>
            <a:r>
              <a:rPr lang="fr-BE" dirty="0">
                <a:latin typeface="Calibri" panose="020F0502020204030204" pitchFamily="34" charset="0"/>
                <a:ea typeface="Calibri" panose="020F0502020204030204" pitchFamily="34" charset="0"/>
                <a:cs typeface="Times New Roman" panose="02020603050405020304" pitchFamily="18" charset="0"/>
              </a:rPr>
              <a:t> </a:t>
            </a:r>
          </a:p>
          <a:p>
            <a:r>
              <a:rPr lang="fr-FR" dirty="0">
                <a:latin typeface="Calibri" panose="020F0502020204030204" pitchFamily="34" charset="0"/>
                <a:ea typeface="Calibri" panose="020F0502020204030204" pitchFamily="34" charset="0"/>
                <a:cs typeface="Times New Roman" panose="02020603050405020304" pitchFamily="18" charset="0"/>
              </a:rPr>
              <a:t> </a:t>
            </a:r>
            <a:endParaRPr lang="fr-B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092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1402</Words>
  <Application>Microsoft Office PowerPoint</Application>
  <PresentationFormat>Widescreen</PresentationFormat>
  <Paragraphs>274</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Calibri Light</vt:lpstr>
      <vt:lpstr>georgia</vt:lpstr>
      <vt:lpstr>Helvetica</vt:lpstr>
      <vt:lpstr>Microsoft Yi Baiti</vt:lpstr>
      <vt:lpstr>Segoe UI Light</vt:lpstr>
      <vt:lpstr>The Serif Office</vt:lpstr>
      <vt:lpstr>Times New Roman</vt:lpstr>
      <vt:lpstr>Wingdings</vt:lpstr>
      <vt:lpstr>Office Theme</vt:lpstr>
      <vt:lpstr>La fine dell’incoatività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ROELENS</dc:creator>
  <cp:lastModifiedBy>User</cp:lastModifiedBy>
  <cp:revision>118</cp:revision>
  <dcterms:created xsi:type="dcterms:W3CDTF">2017-03-15T12:36:01Z</dcterms:created>
  <dcterms:modified xsi:type="dcterms:W3CDTF">2017-05-10T21:58:21Z</dcterms:modified>
</cp:coreProperties>
</file>