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0" r:id="rId3"/>
    <p:sldId id="257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70" r:id="rId12"/>
    <p:sldId id="256" r:id="rId13"/>
    <p:sldId id="273" r:id="rId14"/>
    <p:sldId id="272" r:id="rId15"/>
    <p:sldId id="277" r:id="rId16"/>
    <p:sldId id="274" r:id="rId17"/>
    <p:sldId id="275" r:id="rId18"/>
    <p:sldId id="269" r:id="rId19"/>
    <p:sldId id="276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60" autoAdjust="0"/>
  </p:normalViewPr>
  <p:slideViewPr>
    <p:cSldViewPr snapToGrid="0" snapToObjects="1">
      <p:cViewPr>
        <p:scale>
          <a:sx n="59" d="100"/>
          <a:sy n="59" d="100"/>
        </p:scale>
        <p:origin x="-2328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3FD29-50F3-344A-96F1-D050ABE2BEBA}" type="datetimeFigureOut">
              <a:rPr lang="en-US" smtClean="0"/>
              <a:t>20.03.17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F5C3-0A3A-B944-B6ED-75988E8C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8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23DB-C76E-AB44-8459-5E6EE60A1816}" type="datetimeFigureOut">
              <a:rPr lang="en-US" smtClean="0"/>
              <a:t>20.03.17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89BD8-66F6-8E41-AC0B-7DC4374D2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2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</a:t>
            </a:r>
            <a:r>
              <a:rPr lang="en-US" dirty="0" smtClean="0"/>
              <a:t>, so </a:t>
            </a:r>
            <a:r>
              <a:rPr lang="en-US" dirty="0" err="1" smtClean="0"/>
              <a:t>könnte</a:t>
            </a:r>
            <a:r>
              <a:rPr lang="en-US" dirty="0" smtClean="0"/>
              <a:t> man </a:t>
            </a:r>
            <a:r>
              <a:rPr lang="en-US" dirty="0" err="1" smtClean="0"/>
              <a:t>sagen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57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Unterschied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Eltern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behinderten</a:t>
            </a:r>
            <a:r>
              <a:rPr lang="en-US" dirty="0" smtClean="0"/>
              <a:t> </a:t>
            </a:r>
            <a:r>
              <a:rPr lang="en-US" dirty="0" err="1" smtClean="0"/>
              <a:t>Kindern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prinzipiellsondern</a:t>
            </a:r>
            <a:r>
              <a:rPr lang="en-US" dirty="0" smtClean="0"/>
              <a:t> </a:t>
            </a:r>
            <a:r>
              <a:rPr lang="en-US" dirty="0" err="1" smtClean="0"/>
              <a:t>eher</a:t>
            </a:r>
            <a:r>
              <a:rPr lang="en-US" dirty="0" smtClean="0"/>
              <a:t> </a:t>
            </a:r>
            <a:r>
              <a:rPr lang="en-US" dirty="0" err="1" smtClean="0"/>
              <a:t>graduell</a:t>
            </a:r>
            <a:r>
              <a:rPr lang="en-US" dirty="0" smtClean="0"/>
              <a:t>. (</a:t>
            </a:r>
            <a:r>
              <a:rPr lang="en-US" dirty="0" err="1" smtClean="0"/>
              <a:t>Röh</a:t>
            </a:r>
            <a:r>
              <a:rPr lang="en-US" dirty="0" smtClean="0"/>
              <a:t>, D. 2009)</a:t>
            </a:r>
          </a:p>
          <a:p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Zufriedenheit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Familien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behinderten</a:t>
            </a:r>
            <a:r>
              <a:rPr lang="en-US" dirty="0" smtClean="0"/>
              <a:t> Kind </a:t>
            </a:r>
            <a:r>
              <a:rPr lang="en-US" dirty="0" err="1" smtClean="0"/>
              <a:t>ebenfalls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generell</a:t>
            </a:r>
            <a:r>
              <a:rPr lang="en-US" dirty="0" smtClean="0"/>
              <a:t> </a:t>
            </a:r>
            <a:r>
              <a:rPr lang="en-US" dirty="0" err="1" smtClean="0"/>
              <a:t>bestätigt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Ähnlich</a:t>
            </a:r>
            <a:r>
              <a:rPr lang="en-US" dirty="0" smtClean="0"/>
              <a:t> das </a:t>
            </a:r>
            <a:r>
              <a:rPr lang="en-US" b="1" dirty="0" smtClean="0"/>
              <a:t>Modell der 5  C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Mühlum</a:t>
            </a:r>
            <a:r>
              <a:rPr lang="en-US" dirty="0" smtClean="0"/>
              <a:t> (1999) « </a:t>
            </a:r>
            <a:r>
              <a:rPr lang="en-US" dirty="0" err="1" smtClean="0"/>
              <a:t>als</a:t>
            </a:r>
            <a:r>
              <a:rPr lang="en-US" dirty="0" smtClean="0"/>
              <a:t> plausible </a:t>
            </a:r>
            <a:r>
              <a:rPr lang="en-US" dirty="0" err="1" smtClean="0"/>
              <a:t>Reaktionsphasen</a:t>
            </a:r>
            <a:r>
              <a:rPr lang="en-US" dirty="0" smtClean="0"/>
              <a:t> auf den </a:t>
            </a:r>
            <a:r>
              <a:rPr lang="en-US" dirty="0" err="1" smtClean="0"/>
              <a:t>Eintritt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schwerwiegenden</a:t>
            </a:r>
            <a:endParaRPr lang="en-US" dirty="0" smtClean="0"/>
          </a:p>
          <a:p>
            <a:r>
              <a:rPr lang="en-US" dirty="0" err="1" smtClean="0"/>
              <a:t>Behinderung</a:t>
            </a:r>
            <a:r>
              <a:rPr lang="en-US" dirty="0" smtClean="0"/>
              <a:t>: Catastrophe, Crisis, Coping, Competence und</a:t>
            </a:r>
            <a:r>
              <a:rPr lang="en-US" baseline="0" dirty="0" smtClean="0"/>
              <a:t> </a:t>
            </a:r>
            <a:r>
              <a:rPr lang="en-US" dirty="0" smtClean="0"/>
              <a:t>Contentment.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Cubbin</a:t>
            </a:r>
            <a:r>
              <a:rPr lang="en-US" baseline="0" dirty="0" smtClean="0"/>
              <a:t> 1984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7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Helikopter</a:t>
            </a:r>
            <a:r>
              <a:rPr lang="en-US" dirty="0" smtClean="0"/>
              <a:t>- und </a:t>
            </a:r>
            <a:r>
              <a:rPr lang="en-US" dirty="0" err="1" smtClean="0"/>
              <a:t>Raben</a:t>
            </a:r>
            <a:r>
              <a:rPr lang="en-US" dirty="0" smtClean="0"/>
              <a:t> </a:t>
            </a:r>
            <a:r>
              <a:rPr lang="en-US" dirty="0" err="1" smtClean="0"/>
              <a:t>Eltern</a:t>
            </a:r>
            <a:endParaRPr lang="en-US" dirty="0" smtClean="0"/>
          </a:p>
          <a:p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Fragen</a:t>
            </a:r>
            <a:r>
              <a:rPr lang="en-US" dirty="0" smtClean="0"/>
              <a:t> </a:t>
            </a:r>
            <a:r>
              <a:rPr lang="en-US" dirty="0" err="1" smtClean="0"/>
              <a:t>herausgegriffen</a:t>
            </a:r>
            <a:r>
              <a:rPr lang="en-US" dirty="0" smtClean="0"/>
              <a:t>:</a:t>
            </a:r>
            <a:r>
              <a:rPr lang="en-US" baseline="0" dirty="0" smtClean="0"/>
              <a:t> Was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mein</a:t>
            </a:r>
            <a:r>
              <a:rPr lang="en-US" baseline="0" dirty="0" smtClean="0"/>
              <a:t> Kind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Uniabschluss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bekommt</a:t>
            </a:r>
            <a:r>
              <a:rPr lang="en-US" baseline="0" dirty="0" smtClean="0"/>
              <a:t>?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85%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Eltern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gelingt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Gleichgewicht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3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Kloepfer</a:t>
            </a:r>
            <a:r>
              <a:rPr lang="en-US" dirty="0" smtClean="0"/>
              <a:t>, </a:t>
            </a:r>
            <a:r>
              <a:rPr lang="en-US" dirty="0" err="1" smtClean="0"/>
              <a:t>Imge</a:t>
            </a:r>
            <a:r>
              <a:rPr lang="en-US" dirty="0" smtClean="0"/>
              <a:t> (2013) Lob der </a:t>
            </a:r>
            <a:r>
              <a:rPr lang="en-US" dirty="0" err="1" smtClean="0"/>
              <a:t>Helikopter-Eltern</a:t>
            </a:r>
            <a:r>
              <a:rPr lang="en-US" dirty="0" smtClean="0"/>
              <a:t>: FAZ 19.08.2013 </a:t>
            </a:r>
            <a:r>
              <a:rPr lang="en-US" sz="1200" dirty="0" smtClean="0"/>
              <a:t>http://</a:t>
            </a:r>
            <a:r>
              <a:rPr lang="en-US" sz="1200" dirty="0" err="1" smtClean="0"/>
              <a:t>www.faz.net</a:t>
            </a:r>
            <a:r>
              <a:rPr lang="en-US" sz="1200" dirty="0" smtClean="0"/>
              <a:t>/</a:t>
            </a:r>
            <a:r>
              <a:rPr lang="en-US" sz="1200" dirty="0" err="1" smtClean="0"/>
              <a:t>aktuell</a:t>
            </a:r>
            <a:r>
              <a:rPr lang="en-US" sz="1200" dirty="0" smtClean="0"/>
              <a:t>/</a:t>
            </a:r>
            <a:r>
              <a:rPr lang="en-US" sz="1200" dirty="0" err="1" smtClean="0"/>
              <a:t>wirtschaft</a:t>
            </a:r>
            <a:r>
              <a:rPr lang="en-US" sz="1200" dirty="0" smtClean="0"/>
              <a:t>/schluss-mit-dem-eltern-bashing-lob-der-helikopter-eltern-12536105.html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Jürgen </a:t>
            </a:r>
            <a:r>
              <a:rPr lang="en-US" baseline="0" dirty="0" err="1" smtClean="0"/>
              <a:t>Oelkers</a:t>
            </a:r>
            <a:r>
              <a:rPr lang="en-US" baseline="0" dirty="0" smtClean="0"/>
              <a:t> (2013) „85 </a:t>
            </a:r>
            <a:r>
              <a:rPr lang="en-US" baseline="0" dirty="0" err="1" smtClean="0"/>
              <a:t>Prozent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deutschen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Eltern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Erziehungsaufgabe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gewachsen</a:t>
            </a:r>
            <a:r>
              <a:rPr lang="en-US" baseline="0" dirty="0" smtClean="0"/>
              <a:t>“, </a:t>
            </a:r>
            <a:r>
              <a:rPr lang="en-US" baseline="0" dirty="0" err="1" smtClean="0"/>
              <a:t>sagt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. Und: „Fast 90 </a:t>
            </a:r>
            <a:r>
              <a:rPr lang="en-US" baseline="0" dirty="0" err="1" smtClean="0"/>
              <a:t>Prozent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aller</a:t>
            </a:r>
            <a:r>
              <a:rPr lang="en-US" baseline="0" dirty="0" smtClean="0"/>
              <a:t> Kinder und </a:t>
            </a:r>
            <a:r>
              <a:rPr lang="en-US" baseline="0" dirty="0" err="1" smtClean="0"/>
              <a:t>Jugendlichen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fühlen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sich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ihrer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wohl</a:t>
            </a:r>
            <a:r>
              <a:rPr lang="en-US" baseline="0" dirty="0" smtClean="0"/>
              <a:t>.“ </a:t>
            </a:r>
            <a:r>
              <a:rPr lang="en-US" baseline="0" dirty="0" err="1" smtClean="0"/>
              <a:t>Oelkers</a:t>
            </a:r>
            <a:r>
              <a:rPr lang="en-US" baseline="0" dirty="0" smtClean="0"/>
              <a:t>, J. (2013). </a:t>
            </a:r>
            <a:r>
              <a:rPr lang="en-US" baseline="0" dirty="0" err="1" smtClean="0"/>
              <a:t>Erziehung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heute</a:t>
            </a:r>
            <a:r>
              <a:rPr lang="en-US" baseline="0" dirty="0" smtClean="0"/>
              <a:t>: In </a:t>
            </a:r>
            <a:r>
              <a:rPr lang="en-US" baseline="0" dirty="0" err="1" smtClean="0"/>
              <a:t>Zeiten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Konsum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Medien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Vortrag</a:t>
            </a:r>
            <a:r>
              <a:rPr lang="en-US" baseline="0" dirty="0" smtClean="0"/>
              <a:t> in der </a:t>
            </a:r>
            <a:r>
              <a:rPr lang="en-US" baseline="0" dirty="0" err="1" smtClean="0"/>
              <a:t>Akademie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Konrad</a:t>
            </a:r>
            <a:r>
              <a:rPr lang="en-US" baseline="0" dirty="0" smtClean="0"/>
              <a:t>-Adenauer-</a:t>
            </a:r>
            <a:r>
              <a:rPr lang="en-US" baseline="0" dirty="0" err="1" smtClean="0"/>
              <a:t>Stiftung</a:t>
            </a:r>
            <a:r>
              <a:rPr lang="en-US" baseline="0" dirty="0" smtClean="0"/>
              <a:t> am 15. April 2013.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www.ife.uzh.ch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/dam/jcr:00000000-4a53-efcd-ffff-ffffbbddc56d/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berlinkonsum.doc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geht</a:t>
            </a:r>
            <a:r>
              <a:rPr lang="en-US" dirty="0" smtClean="0"/>
              <a:t>; was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eher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?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vorliegenden</a:t>
            </a:r>
            <a:r>
              <a:rPr lang="en-US" dirty="0" smtClean="0"/>
              <a:t> Fall</a:t>
            </a:r>
          </a:p>
          <a:p>
            <a:r>
              <a:rPr lang="en-US" dirty="0" err="1" smtClean="0"/>
              <a:t>Fallstrick</a:t>
            </a:r>
            <a:r>
              <a:rPr lang="en-US" dirty="0" smtClean="0"/>
              <a:t> der </a:t>
            </a:r>
            <a:r>
              <a:rPr lang="en-US" dirty="0" err="1" smtClean="0"/>
              <a:t>überzogenen</a:t>
            </a:r>
            <a:r>
              <a:rPr lang="en-US" dirty="0" smtClean="0"/>
              <a:t> und </a:t>
            </a:r>
            <a:r>
              <a:rPr lang="en-US" dirty="0" err="1" smtClean="0"/>
              <a:t>unerfüllbaren</a:t>
            </a:r>
            <a:r>
              <a:rPr lang="en-US" dirty="0" smtClean="0"/>
              <a:t> </a:t>
            </a:r>
            <a:r>
              <a:rPr lang="en-US" dirty="0" err="1" smtClean="0"/>
              <a:t>Zielvorstellung</a:t>
            </a:r>
            <a:endParaRPr lang="en-US" dirty="0" smtClean="0"/>
          </a:p>
          <a:p>
            <a:r>
              <a:rPr lang="en-US" dirty="0" err="1" smtClean="0"/>
              <a:t>Erschwernisse</a:t>
            </a:r>
            <a:r>
              <a:rPr lang="en-US" dirty="0" smtClean="0"/>
              <a:t> des </a:t>
            </a:r>
            <a:r>
              <a:rPr lang="en-US" dirty="0" err="1" smtClean="0"/>
              <a:t>Erwachsenwerdens</a:t>
            </a:r>
            <a:r>
              <a:rPr lang="en-US" dirty="0" smtClean="0"/>
              <a:t> </a:t>
            </a:r>
            <a:r>
              <a:rPr lang="en-US" dirty="0" err="1" smtClean="0"/>
              <a:t>erscheinen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Hintergrund</a:t>
            </a:r>
            <a:r>
              <a:rPr lang="en-US" dirty="0" smtClean="0"/>
              <a:t> </a:t>
            </a:r>
            <a:r>
              <a:rPr lang="en-US" dirty="0" err="1" smtClean="0"/>
              <a:t>idealisierter</a:t>
            </a:r>
            <a:r>
              <a:rPr lang="en-US" dirty="0" smtClean="0"/>
              <a:t> </a:t>
            </a:r>
            <a:r>
              <a:rPr lang="en-US" dirty="0" err="1" smtClean="0"/>
              <a:t>Vorstellungen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schwerer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Spiegel 13.03.2017 Hotel Mama</a:t>
            </a:r>
            <a:r>
              <a:rPr lang="en-US" baseline="0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Eltern</a:t>
            </a:r>
            <a:r>
              <a:rPr lang="en-US" dirty="0" smtClean="0"/>
              <a:t> </a:t>
            </a:r>
            <a:r>
              <a:rPr lang="en-US" dirty="0" err="1" smtClean="0"/>
              <a:t>klammern</a:t>
            </a:r>
            <a:r>
              <a:rPr lang="en-US" baseline="0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erwachsene</a:t>
            </a:r>
            <a:r>
              <a:rPr lang="en-US" dirty="0" smtClean="0"/>
              <a:t> Kinder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ausziehen</a:t>
            </a:r>
            <a:r>
              <a:rPr lang="en-US" dirty="0" smtClean="0"/>
              <a:t> </a:t>
            </a:r>
            <a:r>
              <a:rPr lang="en-US" dirty="0" err="1" smtClean="0"/>
              <a:t>wollen</a:t>
            </a:r>
            <a:r>
              <a:rPr lang="en-US" dirty="0" smtClean="0"/>
              <a:t>, </a:t>
            </a:r>
            <a:r>
              <a:rPr lang="en-US" dirty="0" err="1" smtClean="0"/>
              <a:t>liegt</a:t>
            </a:r>
            <a:r>
              <a:rPr lang="en-US" dirty="0" smtClean="0"/>
              <a:t> das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an </a:t>
            </a:r>
            <a:r>
              <a:rPr lang="en-US" dirty="0" err="1" smtClean="0"/>
              <a:t>ihrer</a:t>
            </a:r>
            <a:r>
              <a:rPr lang="en-US" dirty="0" smtClean="0"/>
              <a:t> </a:t>
            </a:r>
            <a:r>
              <a:rPr lang="en-US" dirty="0" err="1" smtClean="0"/>
              <a:t>Unselbstständigkeit</a:t>
            </a:r>
            <a:r>
              <a:rPr lang="en-US" dirty="0" smtClean="0"/>
              <a:t> und der </a:t>
            </a:r>
            <a:r>
              <a:rPr lang="en-US" dirty="0" err="1" smtClean="0"/>
              <a:t>Bequemlichkeit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Hotel Mama: </a:t>
            </a:r>
            <a:r>
              <a:rPr lang="en-US" dirty="0" err="1" smtClean="0"/>
              <a:t>Manche</a:t>
            </a:r>
            <a:r>
              <a:rPr lang="en-US" dirty="0" smtClean="0"/>
              <a:t> </a:t>
            </a:r>
            <a:r>
              <a:rPr lang="en-US" dirty="0" err="1" smtClean="0"/>
              <a:t>Eltern</a:t>
            </a:r>
            <a:r>
              <a:rPr lang="en-US" dirty="0" smtClean="0"/>
              <a:t> </a:t>
            </a:r>
            <a:r>
              <a:rPr lang="en-US" dirty="0" err="1" smtClean="0"/>
              <a:t>versuchen</a:t>
            </a:r>
            <a:r>
              <a:rPr lang="en-US" dirty="0" smtClean="0"/>
              <a:t> </a:t>
            </a:r>
            <a:r>
              <a:rPr lang="en-US" dirty="0" err="1" smtClean="0"/>
              <a:t>regelrecht</a:t>
            </a:r>
            <a:r>
              <a:rPr lang="en-US" dirty="0" smtClean="0"/>
              <a:t>, die </a:t>
            </a:r>
            <a:r>
              <a:rPr lang="en-US" dirty="0" err="1" smtClean="0"/>
              <a:t>Trennung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verhindern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Katja</a:t>
            </a:r>
            <a:r>
              <a:rPr lang="en-US" dirty="0" smtClean="0"/>
              <a:t> </a:t>
            </a:r>
            <a:r>
              <a:rPr lang="en-US" dirty="0" err="1" smtClean="0"/>
              <a:t>Thimm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77% der </a:t>
            </a:r>
            <a:r>
              <a:rPr lang="en-US" dirty="0" err="1" smtClean="0"/>
              <a:t>Hauptpflegepersonen</a:t>
            </a:r>
            <a:r>
              <a:rPr lang="en-US" dirty="0" smtClean="0"/>
              <a:t> (</a:t>
            </a:r>
            <a:r>
              <a:rPr lang="en-US" dirty="0" err="1" smtClean="0"/>
              <a:t>Mütter</a:t>
            </a:r>
            <a:r>
              <a:rPr lang="en-US" dirty="0" smtClean="0"/>
              <a:t>)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berufstätig</a:t>
            </a:r>
            <a:r>
              <a:rPr lang="en-US" dirty="0" smtClean="0"/>
              <a:t>. (</a:t>
            </a:r>
            <a:r>
              <a:rPr lang="en-US" dirty="0" err="1" smtClean="0"/>
              <a:t>Röh</a:t>
            </a:r>
            <a:r>
              <a:rPr lang="en-US" dirty="0" smtClean="0"/>
              <a:t>, 2009).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3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hat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Frage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Je </a:t>
            </a:r>
            <a:r>
              <a:rPr lang="en-US" baseline="0" dirty="0" err="1" smtClean="0"/>
              <a:t>nachdem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Betrachtung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Behinderung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gewählt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vorgegeben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wird</a:t>
            </a:r>
            <a:r>
              <a:rPr lang="en-US" baseline="0" dirty="0" smtClean="0"/>
              <a:t>, um so </a:t>
            </a:r>
            <a:r>
              <a:rPr lang="en-US" baseline="0" dirty="0" err="1" smtClean="0"/>
              <a:t>stärker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verschiebt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sich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Schwerpunkt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zwischen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Loslassen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Fürsorge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Impfungen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nein </a:t>
            </a:r>
          </a:p>
          <a:p>
            <a:r>
              <a:rPr lang="en-US" baseline="0" dirty="0" err="1" smtClean="0"/>
              <a:t>Hüftdisplasie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Spreizhose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nein</a:t>
            </a:r>
          </a:p>
          <a:p>
            <a:r>
              <a:rPr lang="en-US" baseline="0" dirty="0" smtClean="0"/>
              <a:t>Cochlea-Implant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nein</a:t>
            </a:r>
          </a:p>
          <a:p>
            <a:r>
              <a:rPr lang="en-US" baseline="0" dirty="0" err="1" smtClean="0"/>
              <a:t>Zahnspange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nein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aktueller</a:t>
            </a:r>
            <a:r>
              <a:rPr lang="en-US" dirty="0" smtClean="0"/>
              <a:t> Spiegel Online </a:t>
            </a:r>
            <a:r>
              <a:rPr lang="en-US" dirty="0" err="1" smtClean="0"/>
              <a:t>Bericht</a:t>
            </a:r>
            <a:r>
              <a:rPr lang="en-US" dirty="0" smtClean="0"/>
              <a:t> 15.03.2017 : </a:t>
            </a:r>
            <a:r>
              <a:rPr lang="en-US" dirty="0" err="1" smtClean="0"/>
              <a:t>Downsyndrom</a:t>
            </a:r>
            <a:r>
              <a:rPr lang="en-US" dirty="0" smtClean="0"/>
              <a:t> </a:t>
            </a:r>
            <a:r>
              <a:rPr lang="en-US" dirty="0" err="1" smtClean="0"/>
              <a:t>führt</a:t>
            </a:r>
            <a:r>
              <a:rPr lang="en-US" dirty="0" smtClean="0"/>
              <a:t> </a:t>
            </a:r>
            <a:r>
              <a:rPr lang="en-US" dirty="0" err="1" smtClean="0"/>
              <a:t>meist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Abtreibung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merkwürdiger</a:t>
            </a:r>
            <a:r>
              <a:rPr lang="en-US" dirty="0" smtClean="0"/>
              <a:t> </a:t>
            </a:r>
            <a:r>
              <a:rPr lang="en-US" dirty="0" err="1" smtClean="0"/>
              <a:t>Gegensatz</a:t>
            </a:r>
            <a:r>
              <a:rPr lang="en-US" dirty="0" smtClean="0"/>
              <a:t>: Menschen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Downsyndrom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auf </a:t>
            </a:r>
            <a:r>
              <a:rPr lang="en-US" dirty="0" err="1" smtClean="0"/>
              <a:t>Plakaten</a:t>
            </a:r>
            <a:r>
              <a:rPr lang="en-US" dirty="0" smtClean="0"/>
              <a:t> und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Kampagnen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Inklusion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präsent</a:t>
            </a:r>
            <a:r>
              <a:rPr lang="en-US" dirty="0" smtClean="0"/>
              <a:t> - </a:t>
            </a:r>
            <a:r>
              <a:rPr lang="en-US" dirty="0" err="1" smtClean="0"/>
              <a:t>dabei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von </a:t>
            </a:r>
            <a:r>
              <a:rPr lang="en-US" dirty="0" err="1" smtClean="0"/>
              <a:t>ihnen</a:t>
            </a:r>
            <a:r>
              <a:rPr lang="en-US" dirty="0" smtClean="0"/>
              <a:t>.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in Deutschland.</a:t>
            </a:r>
            <a:endParaRPr lang="en-US" dirty="0"/>
          </a:p>
          <a:p>
            <a:r>
              <a:rPr lang="en-US" dirty="0" err="1" smtClean="0"/>
              <a:t>Weit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5% </a:t>
            </a:r>
            <a:r>
              <a:rPr lang="en-US" baseline="0" dirty="0" err="1" smtClean="0"/>
              <a:t>aller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Behinderungen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mittels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Pränataldiagnostik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detektierbar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9BD8-66F6-8E41-AC0B-7DC4374D29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0769-8895-1148-848D-A474D7533360}" type="datetime1">
              <a:rPr lang="de-DE" smtClean="0"/>
              <a:t>20.03.17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AC63-50EE-6944-B92D-026A57D54603}" type="datetime1">
              <a:rPr lang="de-DE" smtClean="0"/>
              <a:t>20.03.17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C7-B54D-624A-92AB-DBBE8339DB35}" type="datetime1">
              <a:rPr lang="de-DE" smtClean="0"/>
              <a:t>20.03.17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4128-E2F8-7342-A630-59BA279BB457}" type="datetime1">
              <a:rPr lang="de-DE" smtClean="0"/>
              <a:t>20.03.17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A01E-1318-B247-82A6-80EFF3E42C09}" type="datetime1">
              <a:rPr lang="de-DE" smtClean="0"/>
              <a:t>20.03.17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5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9DA-C4F4-1346-878A-5B88340D24CA}" type="datetime1">
              <a:rPr lang="de-DE" smtClean="0"/>
              <a:t>20.03.17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F242-22AC-5F4D-835A-E907412947FA}" type="datetime1">
              <a:rPr lang="de-DE" smtClean="0"/>
              <a:t>20.03.17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9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ED70-13AD-2D4C-B8FE-FA85C043A801}" type="datetime1">
              <a:rPr lang="de-DE" smtClean="0"/>
              <a:t>20.03.17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0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6B2B-A1A7-B047-974A-A2434C0A7998}" type="datetime1">
              <a:rPr lang="de-DE" smtClean="0"/>
              <a:t>20.03.17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4B1-A97B-5B4C-BD65-57C234933BA5}" type="datetime1">
              <a:rPr lang="de-DE" smtClean="0"/>
              <a:t>20.03.17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9F1-7FA6-5040-A9AF-53A71DB17327}" type="datetime1">
              <a:rPr lang="de-DE" smtClean="0"/>
              <a:t>20.03.17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05A0-5516-EE43-AC86-2852890740C7}" type="datetime1">
              <a:rPr lang="de-DE" smtClean="0"/>
              <a:t>20.03.17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3AD4-0004-8044-B789-E2E3168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758" y="1497013"/>
            <a:ext cx="6027607" cy="4913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55" y="51836"/>
            <a:ext cx="8060325" cy="139945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err="1"/>
              <a:t>Behinderung</a:t>
            </a:r>
            <a:r>
              <a:rPr lang="en-US" b="1" dirty="0"/>
              <a:t> und </a:t>
            </a:r>
            <a:r>
              <a:rPr lang="en-US" b="1" dirty="0" err="1"/>
              <a:t>Erwachsenwerden</a:t>
            </a:r>
            <a:r>
              <a:rPr lang="en-US" b="1" dirty="0"/>
              <a:t>: </a:t>
            </a:r>
            <a:r>
              <a:rPr lang="en-US" sz="3600" i="1" dirty="0" err="1"/>
              <a:t>Eltern</a:t>
            </a:r>
            <a:r>
              <a:rPr lang="en-US" sz="3600" i="1" dirty="0"/>
              <a:t> </a:t>
            </a:r>
            <a:r>
              <a:rPr lang="en-US" sz="3600" i="1" dirty="0" err="1"/>
              <a:t>im</a:t>
            </a:r>
            <a:r>
              <a:rPr lang="en-US" sz="3600" i="1" dirty="0"/>
              <a:t> </a:t>
            </a:r>
            <a:r>
              <a:rPr lang="en-US" sz="3600" i="1" dirty="0" err="1" smtClean="0"/>
              <a:t>Spannungsfeld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zwischen</a:t>
            </a:r>
            <a:r>
              <a:rPr lang="en-US" sz="3600" i="1" dirty="0" smtClean="0"/>
              <a:t> </a:t>
            </a:r>
            <a:br>
              <a:rPr lang="en-US" sz="3600" i="1" dirty="0" smtClean="0"/>
            </a:br>
            <a:r>
              <a:rPr lang="en-US" sz="3600" i="1" dirty="0" err="1" smtClean="0"/>
              <a:t>Loslassen</a:t>
            </a:r>
            <a:r>
              <a:rPr lang="en-US" sz="3600" i="1" dirty="0" smtClean="0"/>
              <a:t> </a:t>
            </a:r>
            <a:r>
              <a:rPr lang="en-US" sz="3600" i="1" dirty="0"/>
              <a:t>und </a:t>
            </a:r>
            <a:r>
              <a:rPr lang="en-US" sz="3600" i="1" dirty="0" err="1" smtClean="0"/>
              <a:t>Fürsorge</a:t>
            </a:r>
            <a:endParaRPr lang="en-US" sz="2700" i="1" dirty="0"/>
          </a:p>
        </p:txBody>
      </p:sp>
      <p:sp>
        <p:nvSpPr>
          <p:cNvPr id="4" name="Rectangle 3"/>
          <p:cNvSpPr/>
          <p:nvPr/>
        </p:nvSpPr>
        <p:spPr>
          <a:xfrm>
            <a:off x="3620344" y="5809370"/>
            <a:ext cx="534709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21.03.2017:  16.00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Landesamt</a:t>
            </a:r>
            <a:r>
              <a:rPr lang="en-US" dirty="0" smtClean="0"/>
              <a:t> </a:t>
            </a:r>
            <a:r>
              <a:rPr lang="en-US" dirty="0" err="1"/>
              <a:t>für</a:t>
            </a:r>
            <a:r>
              <a:rPr lang="en-US" dirty="0"/>
              <a:t> </a:t>
            </a:r>
            <a:r>
              <a:rPr lang="en-US" dirty="0" err="1"/>
              <a:t>Zentrale</a:t>
            </a:r>
            <a:r>
              <a:rPr lang="en-US" dirty="0"/>
              <a:t> </a:t>
            </a:r>
            <a:r>
              <a:rPr lang="en-US" dirty="0" err="1" smtClean="0"/>
              <a:t>Dienste</a:t>
            </a:r>
            <a:r>
              <a:rPr lang="en-US" dirty="0" smtClean="0"/>
              <a:t> </a:t>
            </a:r>
            <a:r>
              <a:rPr lang="en-US" dirty="0" err="1" smtClean="0"/>
              <a:t>Großer</a:t>
            </a:r>
            <a:r>
              <a:rPr lang="en-US" dirty="0" smtClean="0"/>
              <a:t> </a:t>
            </a:r>
            <a:r>
              <a:rPr lang="en-US" dirty="0" err="1" smtClean="0"/>
              <a:t>Sitzungssaal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Hardenbergstraße</a:t>
            </a:r>
            <a:r>
              <a:rPr lang="en-US" dirty="0" smtClean="0"/>
              <a:t> </a:t>
            </a:r>
            <a:r>
              <a:rPr lang="en-US" dirty="0"/>
              <a:t>6  </a:t>
            </a:r>
            <a:r>
              <a:rPr lang="en-US" dirty="0" smtClean="0"/>
              <a:t> 66119 </a:t>
            </a:r>
            <a:r>
              <a:rPr lang="en-US" dirty="0" err="1" smtClean="0"/>
              <a:t>Saarbrücken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475" y="5422147"/>
            <a:ext cx="2971702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Arthur </a:t>
            </a:r>
            <a:r>
              <a:rPr lang="en-US" sz="2400" b="1" dirty="0" err="1" smtClean="0"/>
              <a:t>Limbach</a:t>
            </a:r>
            <a:r>
              <a:rPr lang="en-US" sz="2400" b="1" dirty="0" smtClean="0"/>
              <a:t>-Reich </a:t>
            </a:r>
          </a:p>
          <a:p>
            <a:r>
              <a:rPr lang="en-US" dirty="0" err="1" smtClean="0"/>
              <a:t>Universität</a:t>
            </a:r>
            <a:r>
              <a:rPr lang="en-US" dirty="0" smtClean="0"/>
              <a:t> Luxemburg</a:t>
            </a:r>
          </a:p>
          <a:p>
            <a:r>
              <a:rPr lang="en-US" dirty="0" err="1" smtClean="0"/>
              <a:t>Arthur.Limbach@uni.lu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2226">
            <a:off x="288397" y="3109088"/>
            <a:ext cx="4477467" cy="1518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888398">
            <a:off x="4627077" y="2756590"/>
            <a:ext cx="4439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FF00"/>
                </a:solidFill>
              </a:rPr>
              <a:t>Viele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Eltern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stellen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sich</a:t>
            </a:r>
            <a:r>
              <a:rPr lang="en-US" sz="2400" b="1" i="1" dirty="0">
                <a:solidFill>
                  <a:srgbClr val="FFFF00"/>
                </a:solidFill>
              </a:rPr>
              <a:t> die </a:t>
            </a:r>
            <a:r>
              <a:rPr lang="en-US" sz="2400" b="1" i="1" dirty="0" err="1">
                <a:solidFill>
                  <a:srgbClr val="FFFF00"/>
                </a:solidFill>
              </a:rPr>
              <a:t>Frage</a:t>
            </a:r>
            <a:r>
              <a:rPr lang="en-US" sz="2400" b="1" i="1" dirty="0">
                <a:solidFill>
                  <a:srgbClr val="FFFF00"/>
                </a:solidFill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</a:rPr>
              <a:t>wie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sie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die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richtige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>
                <a:solidFill>
                  <a:srgbClr val="FFFF00"/>
                </a:solidFill>
              </a:rPr>
              <a:t>Balance </a:t>
            </a:r>
            <a:r>
              <a:rPr lang="en-US" sz="2400" b="1" i="1" dirty="0" err="1">
                <a:solidFill>
                  <a:srgbClr val="FFFF00"/>
                </a:solidFill>
              </a:rPr>
              <a:t>zwischen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Fürsorge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und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Loslassen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finden</a:t>
            </a:r>
            <a:r>
              <a:rPr lang="en-US" sz="2400" b="1" i="1" dirty="0">
                <a:solidFill>
                  <a:srgbClr val="FFFF00"/>
                </a:solidFill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</a:rPr>
              <a:t>wenn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sie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Verantwortung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abgeben</a:t>
            </a:r>
            <a:r>
              <a:rPr lang="en-US" sz="2400" b="1" i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270" y="1451294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Erwachsenwerden im Spannungsfeld von Fürsorge und Loslassen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532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Frühdiagnostik</a:t>
            </a:r>
            <a:endParaRPr lang="en-US" sz="3600" dirty="0" smtClean="0"/>
          </a:p>
          <a:p>
            <a:r>
              <a:rPr lang="en-US" sz="3600" dirty="0" err="1" smtClean="0"/>
              <a:t>Fürsorge</a:t>
            </a:r>
            <a:r>
              <a:rPr lang="en-US" sz="3600" dirty="0" smtClean="0"/>
              <a:t> und </a:t>
            </a:r>
            <a:r>
              <a:rPr lang="en-US" sz="3600" dirty="0" err="1" smtClean="0"/>
              <a:t>Paarzufriedenheit</a:t>
            </a:r>
            <a:endParaRPr lang="en-US" sz="3600" dirty="0" smtClean="0"/>
          </a:p>
          <a:p>
            <a:r>
              <a:rPr lang="en-US" sz="3600" dirty="0" err="1" smtClean="0"/>
              <a:t>Annahme</a:t>
            </a:r>
            <a:r>
              <a:rPr lang="en-US" sz="3600" dirty="0" smtClean="0"/>
              <a:t> und </a:t>
            </a:r>
            <a:r>
              <a:rPr lang="en-US" sz="3600" dirty="0" err="1" smtClean="0"/>
              <a:t>zirkuläre</a:t>
            </a:r>
            <a:r>
              <a:rPr lang="en-US" sz="3600" dirty="0" smtClean="0"/>
              <a:t> </a:t>
            </a:r>
            <a:r>
              <a:rPr lang="en-US" sz="3600" dirty="0" err="1" smtClean="0"/>
              <a:t>Prozesse</a:t>
            </a:r>
            <a:endParaRPr lang="en-US" sz="3600" dirty="0" smtClean="0"/>
          </a:p>
          <a:p>
            <a:r>
              <a:rPr lang="en-US" sz="3600" dirty="0" err="1" smtClean="0"/>
              <a:t>Recht</a:t>
            </a:r>
            <a:r>
              <a:rPr lang="en-US" sz="3600" dirty="0" smtClean="0"/>
              <a:t> auf </a:t>
            </a:r>
            <a:r>
              <a:rPr lang="en-US" sz="3600" dirty="0" err="1" smtClean="0"/>
              <a:t>eigenen</a:t>
            </a:r>
            <a:r>
              <a:rPr lang="en-US" sz="3600" dirty="0" smtClean="0"/>
              <a:t> </a:t>
            </a:r>
            <a:r>
              <a:rPr lang="en-US" sz="3600" dirty="0" err="1" smtClean="0"/>
              <a:t>Tod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(Psycho-)</a:t>
            </a:r>
            <a:r>
              <a:rPr lang="en-US" sz="3600" dirty="0" err="1" smtClean="0"/>
              <a:t>dynamische</a:t>
            </a:r>
            <a:r>
              <a:rPr lang="en-US" sz="3600" dirty="0" smtClean="0"/>
              <a:t> </a:t>
            </a:r>
            <a:r>
              <a:rPr lang="en-US" sz="3600" dirty="0" err="1" smtClean="0"/>
              <a:t>Aspekte</a:t>
            </a:r>
            <a:endParaRPr lang="en-US" sz="3600" dirty="0" smtClean="0"/>
          </a:p>
          <a:p>
            <a:r>
              <a:rPr lang="en-US" sz="3600" dirty="0" err="1" smtClean="0"/>
              <a:t>Menschenbild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Gesellschaftliche</a:t>
            </a:r>
            <a:r>
              <a:rPr lang="en-US" sz="3600" dirty="0" smtClean="0"/>
              <a:t> </a:t>
            </a:r>
            <a:r>
              <a:rPr lang="en-US" sz="3600" dirty="0" err="1" smtClean="0"/>
              <a:t>Aspekte</a:t>
            </a: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4311" y="1554481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Pränataldiagnostik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4400" b="1" i="1" dirty="0" smtClean="0"/>
              <a:t> </a:t>
            </a:r>
            <a:r>
              <a:rPr lang="en-US" sz="4400" b="1" i="1" dirty="0" err="1" smtClean="0"/>
              <a:t>Existentielle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Frage</a:t>
            </a:r>
            <a:r>
              <a:rPr lang="en-US" sz="4400" b="1" i="1" dirty="0" smtClean="0"/>
              <a:t> des  	</a:t>
            </a:r>
            <a:r>
              <a:rPr lang="en-US" sz="4400" b="1" i="1" dirty="0" err="1" smtClean="0"/>
              <a:t>Fürsorgens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oder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Loslassens</a:t>
            </a:r>
            <a:endParaRPr lang="en-US" sz="4400" b="1" i="1" dirty="0" smtClean="0"/>
          </a:p>
          <a:p>
            <a:pPr>
              <a:buFont typeface="Wingdings" charset="2"/>
              <a:buChar char="q"/>
            </a:pPr>
            <a:r>
              <a:rPr lang="en-US" sz="4400" b="1" i="1" dirty="0" smtClean="0"/>
              <a:t> </a:t>
            </a:r>
            <a:r>
              <a:rPr lang="en-US" sz="4400" b="1" i="1" dirty="0" err="1" smtClean="0"/>
              <a:t>Pragmatische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Ethik</a:t>
            </a:r>
            <a:endParaRPr lang="en-US" sz="4400" b="1" i="1" dirty="0" smtClean="0"/>
          </a:p>
          <a:p>
            <a:pPr>
              <a:buFont typeface="Wingdings" charset="2"/>
              <a:buChar char="q"/>
            </a:pPr>
            <a:r>
              <a:rPr lang="en-US" sz="4400" b="1" i="1" dirty="0" smtClean="0"/>
              <a:t> </a:t>
            </a:r>
            <a:r>
              <a:rPr lang="en-US" sz="4400" b="1" i="1" dirty="0" err="1" smtClean="0"/>
              <a:t>Ungedeckte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Glücksverheisung</a:t>
            </a:r>
            <a:endParaRPr lang="en-US" sz="4400" b="1" i="1" dirty="0" smtClean="0"/>
          </a:p>
          <a:p>
            <a:pPr>
              <a:buFont typeface="Wingdings" charset="2"/>
              <a:buChar char="q"/>
            </a:pPr>
            <a:r>
              <a:rPr lang="en-US" sz="4400" b="1" i="1" dirty="0" smtClean="0"/>
              <a:t> </a:t>
            </a:r>
            <a:r>
              <a:rPr lang="en-US" sz="4400" b="1" i="1" dirty="0" err="1" smtClean="0"/>
              <a:t>Recht</a:t>
            </a:r>
            <a:r>
              <a:rPr lang="en-US" sz="4400" b="1" i="1" dirty="0" smtClean="0"/>
              <a:t> auf </a:t>
            </a:r>
            <a:r>
              <a:rPr lang="en-US" sz="4400" b="1" i="1" dirty="0" err="1" smtClean="0"/>
              <a:t>Unwissenheit</a:t>
            </a:r>
            <a:endParaRPr lang="en-US" sz="44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4311" y="1535579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0255" y="5571520"/>
            <a:ext cx="6396545" cy="8309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NIPT </a:t>
            </a:r>
            <a:r>
              <a:rPr lang="en-US" sz="4800" dirty="0" smtClean="0">
                <a:sym typeface="Wingdings"/>
              </a:rPr>
              <a:t> 80-96% </a:t>
            </a:r>
            <a:r>
              <a:rPr lang="en-US" sz="4800" dirty="0" err="1" smtClean="0">
                <a:sym typeface="Wingdings"/>
              </a:rPr>
              <a:t>Abbruch</a:t>
            </a:r>
            <a:endParaRPr lang="en-US" sz="4800" dirty="0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-612332" y="3469918"/>
            <a:ext cx="3832382" cy="1201819"/>
          </a:xfrm>
          <a:prstGeom prst="curvedConnector3">
            <a:avLst>
              <a:gd name="adj1" fmla="val 1061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5" idx="1"/>
          </p:cNvCxnSpPr>
          <p:nvPr/>
        </p:nvCxnSpPr>
        <p:spPr>
          <a:xfrm>
            <a:off x="1904769" y="5987019"/>
            <a:ext cx="38548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" y="336907"/>
            <a:ext cx="9053288" cy="58181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1194" y="5518348"/>
            <a:ext cx="868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Ohne</a:t>
            </a:r>
            <a:r>
              <a:rPr lang="en-US" dirty="0" smtClean="0"/>
              <a:t> Kinder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00" y="5608326"/>
            <a:ext cx="73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Erstes</a:t>
            </a:r>
            <a:r>
              <a:rPr lang="en-US" dirty="0" smtClean="0"/>
              <a:t> Kind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71448" y="5795347"/>
            <a:ext cx="95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Kinder-</a:t>
            </a:r>
            <a:r>
              <a:rPr lang="en-US" dirty="0" err="1" smtClean="0"/>
              <a:t>garten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805" y="5808305"/>
            <a:ext cx="116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Grund-Schul</a:t>
            </a:r>
            <a:r>
              <a:rPr lang="en-US" dirty="0" err="1"/>
              <a:t>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3535" y="5931492"/>
            <a:ext cx="90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Jugend</a:t>
            </a:r>
            <a:endParaRPr lang="en-US" dirty="0" smtClean="0"/>
          </a:p>
          <a:p>
            <a:r>
              <a:rPr lang="en-US" dirty="0" smtClean="0"/>
              <a:t>Alter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52182" y="5980013"/>
            <a:ext cx="124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Verlassen</a:t>
            </a:r>
            <a:r>
              <a:rPr lang="en-US" dirty="0" smtClean="0"/>
              <a:t> </a:t>
            </a:r>
            <a:r>
              <a:rPr lang="en-US" dirty="0" err="1" smtClean="0"/>
              <a:t>Elternhaus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6219" y="6069991"/>
            <a:ext cx="169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Leeres</a:t>
            </a:r>
            <a:r>
              <a:rPr lang="en-US" dirty="0" smtClean="0"/>
              <a:t> Nest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999" y="127852"/>
            <a:ext cx="7554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Eheliche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Zufriedenheit</a:t>
            </a:r>
            <a:r>
              <a:rPr lang="en-US" sz="4000" b="1" dirty="0" smtClean="0"/>
              <a:t> und </a:t>
            </a:r>
            <a:r>
              <a:rPr lang="en-US" sz="4000" b="1" dirty="0" err="1" smtClean="0"/>
              <a:t>Fürsorge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8462" y="894159"/>
            <a:ext cx="86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hoch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V="1">
            <a:off x="1036698" y="1078825"/>
            <a:ext cx="0" cy="3832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36698" y="4911067"/>
            <a:ext cx="623314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69844" y="4677823"/>
            <a:ext cx="128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Lebens</a:t>
            </a:r>
            <a:r>
              <a:rPr lang="en-US" dirty="0" smtClean="0"/>
              <a:t>-phase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53326" y="1451291"/>
            <a:ext cx="3213764" cy="3109911"/>
          </a:xfrm>
          <a:prstGeom prst="line">
            <a:avLst/>
          </a:prstGeom>
          <a:ln w="762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67090" y="2125105"/>
            <a:ext cx="2462158" cy="2436097"/>
          </a:xfrm>
          <a:prstGeom prst="line">
            <a:avLst/>
          </a:prstGeom>
          <a:ln w="762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rot="20830726">
            <a:off x="3505778" y="4034963"/>
            <a:ext cx="1722620" cy="69361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69844" y="5319157"/>
            <a:ext cx="187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entnommen</a:t>
            </a:r>
            <a:r>
              <a:rPr lang="en-US" dirty="0" smtClean="0"/>
              <a:t>: Gilbert, Daniel (2007). </a:t>
            </a:r>
            <a:r>
              <a:rPr lang="en-US" i="1" dirty="0" smtClean="0"/>
              <a:t>Stumbling on Happiness. </a:t>
            </a:r>
            <a:endParaRPr lang="en-US" i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269844" y="5324154"/>
            <a:ext cx="0" cy="1130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69844" y="5319157"/>
            <a:ext cx="18741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V="1">
            <a:off x="3330394" y="1451287"/>
            <a:ext cx="2309931" cy="1877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1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540" name="Group 4"/>
          <p:cNvGrpSpPr>
            <a:grpSpLocks/>
          </p:cNvGrpSpPr>
          <p:nvPr/>
        </p:nvGrpSpPr>
        <p:grpSpPr bwMode="auto">
          <a:xfrm>
            <a:off x="3309938" y="-7938"/>
            <a:ext cx="1406525" cy="3941763"/>
            <a:chOff x="0" y="2104"/>
            <a:chExt cx="1063" cy="2104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auto">
            <a:xfrm>
              <a:off x="0" y="2104"/>
              <a:ext cx="1063" cy="2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auto">
            <a:xfrm>
              <a:off x="0" y="2104"/>
              <a:ext cx="1063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2051050" y="5013325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665164" y="1576388"/>
            <a:ext cx="7264206" cy="51644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b"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 sz="3200" dirty="0"/>
              <a:t>1 </a:t>
            </a:r>
            <a:r>
              <a:rPr lang="de-DE" sz="2800" dirty="0"/>
              <a:t>Unwissenheit</a:t>
            </a:r>
          </a:p>
          <a:p>
            <a:pPr algn="l">
              <a:spcBef>
                <a:spcPct val="20000"/>
              </a:spcBef>
            </a:pPr>
            <a:r>
              <a:rPr lang="de-DE" sz="2800" dirty="0"/>
              <a:t>2 Unsicherheit</a:t>
            </a:r>
          </a:p>
          <a:p>
            <a:pPr algn="l">
              <a:spcBef>
                <a:spcPct val="20000"/>
              </a:spcBef>
            </a:pPr>
            <a:r>
              <a:rPr lang="de-DE" sz="2800" dirty="0"/>
              <a:t>3 implizite Leugnung</a:t>
            </a:r>
          </a:p>
          <a:p>
            <a:pPr algn="l">
              <a:spcBef>
                <a:spcPct val="20000"/>
              </a:spcBef>
            </a:pPr>
            <a:r>
              <a:rPr lang="de-DE" sz="3200" dirty="0"/>
              <a:t>4 </a:t>
            </a:r>
            <a:r>
              <a:rPr lang="de-DE" sz="3200" dirty="0" err="1"/>
              <a:t>Wahrheitsendeckung</a:t>
            </a:r>
            <a:r>
              <a:rPr lang="de-DE" sz="3200" dirty="0"/>
              <a:t> </a:t>
            </a:r>
          </a:p>
          <a:p>
            <a:pPr algn="l">
              <a:spcBef>
                <a:spcPct val="20000"/>
              </a:spcBef>
            </a:pPr>
            <a:r>
              <a:rPr lang="de-DE" sz="3200" dirty="0"/>
              <a:t>5 explizite Leugnung</a:t>
            </a:r>
          </a:p>
          <a:p>
            <a:pPr algn="l">
              <a:spcBef>
                <a:spcPct val="20000"/>
              </a:spcBef>
            </a:pPr>
            <a:r>
              <a:rPr lang="de-DE" sz="3200" dirty="0"/>
              <a:t>6 Auflehnung</a:t>
            </a:r>
          </a:p>
          <a:p>
            <a:pPr algn="l">
              <a:spcBef>
                <a:spcPct val="20000"/>
              </a:spcBef>
            </a:pPr>
            <a:r>
              <a:rPr lang="de-DE" sz="3200" dirty="0"/>
              <a:t>7 Schicksalsverhandlung</a:t>
            </a:r>
          </a:p>
          <a:p>
            <a:pPr algn="l">
              <a:spcBef>
                <a:spcPct val="20000"/>
              </a:spcBef>
            </a:pPr>
            <a:r>
              <a:rPr lang="de-DE" sz="3200" dirty="0"/>
              <a:t>8 Gram / Verzweiflung</a:t>
            </a:r>
          </a:p>
          <a:p>
            <a:pPr algn="l">
              <a:spcBef>
                <a:spcPct val="20000"/>
              </a:spcBef>
            </a:pPr>
            <a:r>
              <a:rPr lang="de-DE" sz="3200" b="1" dirty="0"/>
              <a:t>9 </a:t>
            </a:r>
            <a:r>
              <a:rPr lang="de-DE" sz="3200" b="1" dirty="0" smtClean="0"/>
              <a:t>Bejahung </a:t>
            </a:r>
            <a:endParaRPr lang="de-DE" sz="3200" b="1" dirty="0"/>
          </a:p>
        </p:txBody>
      </p:sp>
      <p:sp>
        <p:nvSpPr>
          <p:cNvPr id="44955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65163" y="-7938"/>
            <a:ext cx="7772400" cy="1431925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Fürsorge und Loslassen im Bejahungsprozess </a:t>
            </a:r>
            <a:r>
              <a:rPr lang="de-DE" b="1" dirty="0"/>
              <a:t>nach </a:t>
            </a:r>
            <a:r>
              <a:rPr lang="de-DE" b="1" dirty="0" err="1"/>
              <a:t>Sporken</a:t>
            </a:r>
            <a:endParaRPr lang="de-DE" b="1" dirty="0"/>
          </a:p>
        </p:txBody>
      </p:sp>
      <p:sp>
        <p:nvSpPr>
          <p:cNvPr id="449552" name="Text Box 16"/>
          <p:cNvSpPr txBox="1">
            <a:spLocks noChangeArrowheads="1"/>
          </p:cNvSpPr>
          <p:nvPr/>
        </p:nvSpPr>
        <p:spPr bwMode="auto">
          <a:xfrm>
            <a:off x="6084888" y="5721132"/>
            <a:ext cx="2601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Vgl.  </a:t>
            </a:r>
            <a:r>
              <a:rPr lang="de-DE" dirty="0" err="1"/>
              <a:t>Sporken</a:t>
            </a:r>
            <a:r>
              <a:rPr lang="de-DE" dirty="0"/>
              <a:t>, </a:t>
            </a:r>
            <a:r>
              <a:rPr lang="de-DE" dirty="0" smtClean="0"/>
              <a:t>(1975), </a:t>
            </a:r>
            <a:r>
              <a:rPr lang="de-DE" dirty="0" err="1" smtClean="0"/>
              <a:t>Mühlum</a:t>
            </a:r>
            <a:r>
              <a:rPr lang="de-DE" dirty="0" smtClean="0"/>
              <a:t> (1999)</a:t>
            </a:r>
            <a:endParaRPr lang="de-DE" dirty="0"/>
          </a:p>
        </p:txBody>
      </p:sp>
      <p:sp>
        <p:nvSpPr>
          <p:cNvPr id="449554" name="AutoShape 18"/>
          <p:cNvSpPr>
            <a:spLocks noChangeArrowheads="1"/>
          </p:cNvSpPr>
          <p:nvPr/>
        </p:nvSpPr>
        <p:spPr bwMode="auto">
          <a:xfrm rot="2184339">
            <a:off x="5789587" y="1410688"/>
            <a:ext cx="584208" cy="5300663"/>
          </a:xfrm>
          <a:prstGeom prst="downArrow">
            <a:avLst>
              <a:gd name="adj1" fmla="val 50000"/>
              <a:gd name="adj2" fmla="val 229959"/>
            </a:avLst>
          </a:prstGeom>
          <a:gradFill rotWithShape="1">
            <a:gsLst>
              <a:gs pos="0">
                <a:srgbClr val="FF00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1258888" y="3573463"/>
            <a:ext cx="3744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65318" y="1614280"/>
            <a:ext cx="3199331" cy="4670651"/>
          </a:xfrm>
          <a:custGeom>
            <a:avLst/>
            <a:gdLst>
              <a:gd name="connsiteX0" fmla="*/ 990286 w 3199331"/>
              <a:gd name="connsiteY0" fmla="*/ 0 h 4670651"/>
              <a:gd name="connsiteX1" fmla="*/ 990286 w 3199331"/>
              <a:gd name="connsiteY1" fmla="*/ 0 h 4670651"/>
              <a:gd name="connsiteX2" fmla="*/ 1184038 w 3199331"/>
              <a:gd name="connsiteY2" fmla="*/ 86095 h 4670651"/>
              <a:gd name="connsiteX3" fmla="*/ 1270150 w 3199331"/>
              <a:gd name="connsiteY3" fmla="*/ 129143 h 4670651"/>
              <a:gd name="connsiteX4" fmla="*/ 1420846 w 3199331"/>
              <a:gd name="connsiteY4" fmla="*/ 215237 h 4670651"/>
              <a:gd name="connsiteX5" fmla="*/ 1550013 w 3199331"/>
              <a:gd name="connsiteY5" fmla="*/ 279809 h 4670651"/>
              <a:gd name="connsiteX6" fmla="*/ 1808349 w 3199331"/>
              <a:gd name="connsiteY6" fmla="*/ 430475 h 4670651"/>
              <a:gd name="connsiteX7" fmla="*/ 1872933 w 3199331"/>
              <a:gd name="connsiteY7" fmla="*/ 451999 h 4670651"/>
              <a:gd name="connsiteX8" fmla="*/ 1980573 w 3199331"/>
              <a:gd name="connsiteY8" fmla="*/ 495046 h 4670651"/>
              <a:gd name="connsiteX9" fmla="*/ 2045156 w 3199331"/>
              <a:gd name="connsiteY9" fmla="*/ 516570 h 4670651"/>
              <a:gd name="connsiteX10" fmla="*/ 2109740 w 3199331"/>
              <a:gd name="connsiteY10" fmla="*/ 559617 h 4670651"/>
              <a:gd name="connsiteX11" fmla="*/ 2238908 w 3199331"/>
              <a:gd name="connsiteY11" fmla="*/ 516570 h 4670651"/>
              <a:gd name="connsiteX12" fmla="*/ 2346548 w 3199331"/>
              <a:gd name="connsiteY12" fmla="*/ 408951 h 4670651"/>
              <a:gd name="connsiteX13" fmla="*/ 2411132 w 3199331"/>
              <a:gd name="connsiteY13" fmla="*/ 365904 h 4670651"/>
              <a:gd name="connsiteX14" fmla="*/ 2518771 w 3199331"/>
              <a:gd name="connsiteY14" fmla="*/ 172190 h 4670651"/>
              <a:gd name="connsiteX15" fmla="*/ 2604883 w 3199331"/>
              <a:gd name="connsiteY15" fmla="*/ 150666 h 4670651"/>
              <a:gd name="connsiteX16" fmla="*/ 2690995 w 3199331"/>
              <a:gd name="connsiteY16" fmla="*/ 107619 h 4670651"/>
              <a:gd name="connsiteX17" fmla="*/ 2755579 w 3199331"/>
              <a:gd name="connsiteY17" fmla="*/ 86095 h 4670651"/>
              <a:gd name="connsiteX18" fmla="*/ 2992387 w 3199331"/>
              <a:gd name="connsiteY18" fmla="*/ 150666 h 4670651"/>
              <a:gd name="connsiteX19" fmla="*/ 3100026 w 3199331"/>
              <a:gd name="connsiteY19" fmla="*/ 258285 h 4670651"/>
              <a:gd name="connsiteX20" fmla="*/ 3121554 w 3199331"/>
              <a:gd name="connsiteY20" fmla="*/ 344380 h 4670651"/>
              <a:gd name="connsiteX21" fmla="*/ 3186138 w 3199331"/>
              <a:gd name="connsiteY21" fmla="*/ 408951 h 4670651"/>
              <a:gd name="connsiteX22" fmla="*/ 3100026 w 3199331"/>
              <a:gd name="connsiteY22" fmla="*/ 645712 h 4670651"/>
              <a:gd name="connsiteX23" fmla="*/ 3078498 w 3199331"/>
              <a:gd name="connsiteY23" fmla="*/ 710283 h 4670651"/>
              <a:gd name="connsiteX24" fmla="*/ 3013914 w 3199331"/>
              <a:gd name="connsiteY24" fmla="*/ 731807 h 4670651"/>
              <a:gd name="connsiteX25" fmla="*/ 2798635 w 3199331"/>
              <a:gd name="connsiteY25" fmla="*/ 774855 h 4670651"/>
              <a:gd name="connsiteX26" fmla="*/ 2712523 w 3199331"/>
              <a:gd name="connsiteY26" fmla="*/ 796378 h 4670651"/>
              <a:gd name="connsiteX27" fmla="*/ 2131268 w 3199331"/>
              <a:gd name="connsiteY27" fmla="*/ 839426 h 4670651"/>
              <a:gd name="connsiteX28" fmla="*/ 1915989 w 3199331"/>
              <a:gd name="connsiteY28" fmla="*/ 882473 h 4670651"/>
              <a:gd name="connsiteX29" fmla="*/ 1765293 w 3199331"/>
              <a:gd name="connsiteY29" fmla="*/ 925521 h 4670651"/>
              <a:gd name="connsiteX30" fmla="*/ 1722237 w 3199331"/>
              <a:gd name="connsiteY30" fmla="*/ 990092 h 4670651"/>
              <a:gd name="connsiteX31" fmla="*/ 1808349 w 3199331"/>
              <a:gd name="connsiteY31" fmla="*/ 1119234 h 4670651"/>
              <a:gd name="connsiteX32" fmla="*/ 1915989 w 3199331"/>
              <a:gd name="connsiteY32" fmla="*/ 1183806 h 4670651"/>
              <a:gd name="connsiteX33" fmla="*/ 2023628 w 3199331"/>
              <a:gd name="connsiteY33" fmla="*/ 1377519 h 4670651"/>
              <a:gd name="connsiteX34" fmla="*/ 2066684 w 3199331"/>
              <a:gd name="connsiteY34" fmla="*/ 1442090 h 4670651"/>
              <a:gd name="connsiteX35" fmla="*/ 2088212 w 3199331"/>
              <a:gd name="connsiteY35" fmla="*/ 1506662 h 4670651"/>
              <a:gd name="connsiteX36" fmla="*/ 2131268 w 3199331"/>
              <a:gd name="connsiteY36" fmla="*/ 1571233 h 4670651"/>
              <a:gd name="connsiteX37" fmla="*/ 2174324 w 3199331"/>
              <a:gd name="connsiteY37" fmla="*/ 1700375 h 4670651"/>
              <a:gd name="connsiteX38" fmla="*/ 2152796 w 3199331"/>
              <a:gd name="connsiteY38" fmla="*/ 1894089 h 4670651"/>
              <a:gd name="connsiteX39" fmla="*/ 1980573 w 3199331"/>
              <a:gd name="connsiteY39" fmla="*/ 2001707 h 4670651"/>
              <a:gd name="connsiteX40" fmla="*/ 1119454 w 3199331"/>
              <a:gd name="connsiteY40" fmla="*/ 2023231 h 4670651"/>
              <a:gd name="connsiteX41" fmla="*/ 1097926 w 3199331"/>
              <a:gd name="connsiteY41" fmla="*/ 2087802 h 4670651"/>
              <a:gd name="connsiteX42" fmla="*/ 1119454 w 3199331"/>
              <a:gd name="connsiteY42" fmla="*/ 2152374 h 4670651"/>
              <a:gd name="connsiteX43" fmla="*/ 1184038 w 3199331"/>
              <a:gd name="connsiteY43" fmla="*/ 2173897 h 4670651"/>
              <a:gd name="connsiteX44" fmla="*/ 1399318 w 3199331"/>
              <a:gd name="connsiteY44" fmla="*/ 2195421 h 4670651"/>
              <a:gd name="connsiteX45" fmla="*/ 1550013 w 3199331"/>
              <a:gd name="connsiteY45" fmla="*/ 2238469 h 4670651"/>
              <a:gd name="connsiteX46" fmla="*/ 1614597 w 3199331"/>
              <a:gd name="connsiteY46" fmla="*/ 2281516 h 4670651"/>
              <a:gd name="connsiteX47" fmla="*/ 1808349 w 3199331"/>
              <a:gd name="connsiteY47" fmla="*/ 2346087 h 4670651"/>
              <a:gd name="connsiteX48" fmla="*/ 1915989 w 3199331"/>
              <a:gd name="connsiteY48" fmla="*/ 2410658 h 4670651"/>
              <a:gd name="connsiteX49" fmla="*/ 1980573 w 3199331"/>
              <a:gd name="connsiteY49" fmla="*/ 2453706 h 4670651"/>
              <a:gd name="connsiteX50" fmla="*/ 2131268 w 3199331"/>
              <a:gd name="connsiteY50" fmla="*/ 2496753 h 4670651"/>
              <a:gd name="connsiteX51" fmla="*/ 2260436 w 3199331"/>
              <a:gd name="connsiteY51" fmla="*/ 2539801 h 4670651"/>
              <a:gd name="connsiteX52" fmla="*/ 2325020 w 3199331"/>
              <a:gd name="connsiteY52" fmla="*/ 2561325 h 4670651"/>
              <a:gd name="connsiteX53" fmla="*/ 2411132 w 3199331"/>
              <a:gd name="connsiteY53" fmla="*/ 2604372 h 4670651"/>
              <a:gd name="connsiteX54" fmla="*/ 2540299 w 3199331"/>
              <a:gd name="connsiteY54" fmla="*/ 2647419 h 4670651"/>
              <a:gd name="connsiteX55" fmla="*/ 2626411 w 3199331"/>
              <a:gd name="connsiteY55" fmla="*/ 2755038 h 4670651"/>
              <a:gd name="connsiteX56" fmla="*/ 2647939 w 3199331"/>
              <a:gd name="connsiteY56" fmla="*/ 2819609 h 4670651"/>
              <a:gd name="connsiteX57" fmla="*/ 2626411 w 3199331"/>
              <a:gd name="connsiteY57" fmla="*/ 2905704 h 4670651"/>
              <a:gd name="connsiteX58" fmla="*/ 2583355 w 3199331"/>
              <a:gd name="connsiteY58" fmla="*/ 2948752 h 4670651"/>
              <a:gd name="connsiteX59" fmla="*/ 2368076 w 3199331"/>
              <a:gd name="connsiteY59" fmla="*/ 2991799 h 4670651"/>
              <a:gd name="connsiteX60" fmla="*/ 2195852 w 3199331"/>
              <a:gd name="connsiteY60" fmla="*/ 3034847 h 4670651"/>
              <a:gd name="connsiteX61" fmla="*/ 2066684 w 3199331"/>
              <a:gd name="connsiteY61" fmla="*/ 3120942 h 4670651"/>
              <a:gd name="connsiteX62" fmla="*/ 1894461 w 3199331"/>
              <a:gd name="connsiteY62" fmla="*/ 3163989 h 4670651"/>
              <a:gd name="connsiteX63" fmla="*/ 1700709 w 3199331"/>
              <a:gd name="connsiteY63" fmla="*/ 3207037 h 4670651"/>
              <a:gd name="connsiteX64" fmla="*/ 818063 w 3199331"/>
              <a:gd name="connsiteY64" fmla="*/ 3228560 h 4670651"/>
              <a:gd name="connsiteX65" fmla="*/ 731951 w 3199331"/>
              <a:gd name="connsiteY65" fmla="*/ 3336179 h 4670651"/>
              <a:gd name="connsiteX66" fmla="*/ 710423 w 3199331"/>
              <a:gd name="connsiteY66" fmla="*/ 3400750 h 4670651"/>
              <a:gd name="connsiteX67" fmla="*/ 861119 w 3199331"/>
              <a:gd name="connsiteY67" fmla="*/ 3508369 h 4670651"/>
              <a:gd name="connsiteX68" fmla="*/ 904175 w 3199331"/>
              <a:gd name="connsiteY68" fmla="*/ 3637511 h 4670651"/>
              <a:gd name="connsiteX69" fmla="*/ 925703 w 3199331"/>
              <a:gd name="connsiteY69" fmla="*/ 3702082 h 4670651"/>
              <a:gd name="connsiteX70" fmla="*/ 947231 w 3199331"/>
              <a:gd name="connsiteY70" fmla="*/ 3766654 h 4670651"/>
              <a:gd name="connsiteX71" fmla="*/ 925703 w 3199331"/>
              <a:gd name="connsiteY71" fmla="*/ 3917320 h 4670651"/>
              <a:gd name="connsiteX72" fmla="*/ 839591 w 3199331"/>
              <a:gd name="connsiteY72" fmla="*/ 4024939 h 4670651"/>
              <a:gd name="connsiteX73" fmla="*/ 904175 w 3199331"/>
              <a:gd name="connsiteY73" fmla="*/ 4067986 h 4670651"/>
              <a:gd name="connsiteX74" fmla="*/ 968759 w 3199331"/>
              <a:gd name="connsiteY74" fmla="*/ 4089510 h 4670651"/>
              <a:gd name="connsiteX75" fmla="*/ 947231 w 3199331"/>
              <a:gd name="connsiteY75" fmla="*/ 4541508 h 4670651"/>
              <a:gd name="connsiteX76" fmla="*/ 882647 w 3199331"/>
              <a:gd name="connsiteY76" fmla="*/ 4649127 h 4670651"/>
              <a:gd name="connsiteX77" fmla="*/ 818063 w 3199331"/>
              <a:gd name="connsiteY77" fmla="*/ 4670651 h 4670651"/>
              <a:gd name="connsiteX78" fmla="*/ 710423 w 3199331"/>
              <a:gd name="connsiteY78" fmla="*/ 4606079 h 4670651"/>
              <a:gd name="connsiteX79" fmla="*/ 775007 w 3199331"/>
              <a:gd name="connsiteY79" fmla="*/ 4584556 h 4670651"/>
              <a:gd name="connsiteX80" fmla="*/ 861119 w 3199331"/>
              <a:gd name="connsiteY80" fmla="*/ 4563032 h 4670651"/>
              <a:gd name="connsiteX81" fmla="*/ 904175 w 3199331"/>
              <a:gd name="connsiteY81" fmla="*/ 4519984 h 4670651"/>
              <a:gd name="connsiteX82" fmla="*/ 925703 w 3199331"/>
              <a:gd name="connsiteY82" fmla="*/ 4433889 h 4670651"/>
              <a:gd name="connsiteX83" fmla="*/ 947231 w 3199331"/>
              <a:gd name="connsiteY83" fmla="*/ 4369318 h 4670651"/>
              <a:gd name="connsiteX84" fmla="*/ 925703 w 3199331"/>
              <a:gd name="connsiteY84" fmla="*/ 4218652 h 4670651"/>
              <a:gd name="connsiteX85" fmla="*/ 839591 w 3199331"/>
              <a:gd name="connsiteY85" fmla="*/ 4111033 h 4670651"/>
              <a:gd name="connsiteX86" fmla="*/ 796535 w 3199331"/>
              <a:gd name="connsiteY86" fmla="*/ 4024939 h 4670651"/>
              <a:gd name="connsiteX87" fmla="*/ 753479 w 3199331"/>
              <a:gd name="connsiteY87" fmla="*/ 3895796 h 4670651"/>
              <a:gd name="connsiteX88" fmla="*/ 818063 w 3199331"/>
              <a:gd name="connsiteY88" fmla="*/ 3745130 h 4670651"/>
              <a:gd name="connsiteX89" fmla="*/ 882647 w 3199331"/>
              <a:gd name="connsiteY89" fmla="*/ 3637511 h 4670651"/>
              <a:gd name="connsiteX90" fmla="*/ 861119 w 3199331"/>
              <a:gd name="connsiteY90" fmla="*/ 3551416 h 4670651"/>
              <a:gd name="connsiteX91" fmla="*/ 796535 w 3199331"/>
              <a:gd name="connsiteY91" fmla="*/ 3529893 h 4670651"/>
              <a:gd name="connsiteX92" fmla="*/ 753479 w 3199331"/>
              <a:gd name="connsiteY92" fmla="*/ 3486845 h 4670651"/>
              <a:gd name="connsiteX93" fmla="*/ 688895 w 3199331"/>
              <a:gd name="connsiteY93" fmla="*/ 3250084 h 4670651"/>
              <a:gd name="connsiteX94" fmla="*/ 710423 w 3199331"/>
              <a:gd name="connsiteY94" fmla="*/ 3163989 h 4670651"/>
              <a:gd name="connsiteX95" fmla="*/ 796535 w 3199331"/>
              <a:gd name="connsiteY95" fmla="*/ 3056370 h 4670651"/>
              <a:gd name="connsiteX96" fmla="*/ 861119 w 3199331"/>
              <a:gd name="connsiteY96" fmla="*/ 3013323 h 4670651"/>
              <a:gd name="connsiteX97" fmla="*/ 925703 w 3199331"/>
              <a:gd name="connsiteY97" fmla="*/ 2948752 h 4670651"/>
              <a:gd name="connsiteX98" fmla="*/ 1743765 w 3199331"/>
              <a:gd name="connsiteY98" fmla="*/ 2927228 h 4670651"/>
              <a:gd name="connsiteX99" fmla="*/ 1980573 w 3199331"/>
              <a:gd name="connsiteY99" fmla="*/ 2884181 h 4670651"/>
              <a:gd name="connsiteX100" fmla="*/ 2475716 w 3199331"/>
              <a:gd name="connsiteY100" fmla="*/ 2841133 h 4670651"/>
              <a:gd name="connsiteX101" fmla="*/ 2540299 w 3199331"/>
              <a:gd name="connsiteY101" fmla="*/ 2819609 h 4670651"/>
              <a:gd name="connsiteX102" fmla="*/ 2604883 w 3199331"/>
              <a:gd name="connsiteY102" fmla="*/ 2755038 h 4670651"/>
              <a:gd name="connsiteX103" fmla="*/ 2647939 w 3199331"/>
              <a:gd name="connsiteY103" fmla="*/ 2604372 h 4670651"/>
              <a:gd name="connsiteX104" fmla="*/ 2626411 w 3199331"/>
              <a:gd name="connsiteY104" fmla="*/ 2496753 h 4670651"/>
              <a:gd name="connsiteX105" fmla="*/ 2518771 w 3199331"/>
              <a:gd name="connsiteY105" fmla="*/ 2475230 h 4670651"/>
              <a:gd name="connsiteX106" fmla="*/ 2454188 w 3199331"/>
              <a:gd name="connsiteY106" fmla="*/ 2453706 h 4670651"/>
              <a:gd name="connsiteX107" fmla="*/ 2109740 w 3199331"/>
              <a:gd name="connsiteY107" fmla="*/ 2432182 h 4670651"/>
              <a:gd name="connsiteX108" fmla="*/ 1829877 w 3199331"/>
              <a:gd name="connsiteY108" fmla="*/ 2367611 h 4670651"/>
              <a:gd name="connsiteX109" fmla="*/ 1679181 w 3199331"/>
              <a:gd name="connsiteY109" fmla="*/ 2324563 h 4670651"/>
              <a:gd name="connsiteX110" fmla="*/ 1614597 w 3199331"/>
              <a:gd name="connsiteY110" fmla="*/ 2281516 h 4670651"/>
              <a:gd name="connsiteX111" fmla="*/ 1485429 w 3199331"/>
              <a:gd name="connsiteY111" fmla="*/ 2238469 h 4670651"/>
              <a:gd name="connsiteX112" fmla="*/ 1291678 w 3199331"/>
              <a:gd name="connsiteY112" fmla="*/ 2152374 h 4670651"/>
              <a:gd name="connsiteX113" fmla="*/ 1227094 w 3199331"/>
              <a:gd name="connsiteY113" fmla="*/ 2130850 h 4670651"/>
              <a:gd name="connsiteX114" fmla="*/ 1162510 w 3199331"/>
              <a:gd name="connsiteY114" fmla="*/ 2109326 h 4670651"/>
              <a:gd name="connsiteX115" fmla="*/ 1033342 w 3199331"/>
              <a:gd name="connsiteY115" fmla="*/ 2044755 h 4670651"/>
              <a:gd name="connsiteX116" fmla="*/ 1011814 w 3199331"/>
              <a:gd name="connsiteY116" fmla="*/ 1980184 h 4670651"/>
              <a:gd name="connsiteX117" fmla="*/ 1399318 w 3199331"/>
              <a:gd name="connsiteY117" fmla="*/ 1851041 h 4670651"/>
              <a:gd name="connsiteX118" fmla="*/ 1506957 w 3199331"/>
              <a:gd name="connsiteY118" fmla="*/ 1829518 h 4670651"/>
              <a:gd name="connsiteX119" fmla="*/ 1636125 w 3199331"/>
              <a:gd name="connsiteY119" fmla="*/ 1807994 h 4670651"/>
              <a:gd name="connsiteX120" fmla="*/ 1808349 w 3199331"/>
              <a:gd name="connsiteY120" fmla="*/ 1764946 h 4670651"/>
              <a:gd name="connsiteX121" fmla="*/ 1872933 w 3199331"/>
              <a:gd name="connsiteY121" fmla="*/ 1743423 h 4670651"/>
              <a:gd name="connsiteX122" fmla="*/ 1980573 w 3199331"/>
              <a:gd name="connsiteY122" fmla="*/ 1721899 h 4670651"/>
              <a:gd name="connsiteX123" fmla="*/ 2045156 w 3199331"/>
              <a:gd name="connsiteY123" fmla="*/ 1700375 h 4670651"/>
              <a:gd name="connsiteX124" fmla="*/ 2152796 w 3199331"/>
              <a:gd name="connsiteY124" fmla="*/ 1678851 h 4670651"/>
              <a:gd name="connsiteX125" fmla="*/ 2281964 w 3199331"/>
              <a:gd name="connsiteY125" fmla="*/ 1635804 h 4670651"/>
              <a:gd name="connsiteX126" fmla="*/ 2325020 w 3199331"/>
              <a:gd name="connsiteY126" fmla="*/ 1592756 h 4670651"/>
              <a:gd name="connsiteX127" fmla="*/ 2238908 w 3199331"/>
              <a:gd name="connsiteY127" fmla="*/ 1463614 h 4670651"/>
              <a:gd name="connsiteX128" fmla="*/ 2109740 w 3199331"/>
              <a:gd name="connsiteY128" fmla="*/ 1377519 h 4670651"/>
              <a:gd name="connsiteX129" fmla="*/ 2023628 w 3199331"/>
              <a:gd name="connsiteY129" fmla="*/ 1248377 h 4670651"/>
              <a:gd name="connsiteX130" fmla="*/ 1959045 w 3199331"/>
              <a:gd name="connsiteY130" fmla="*/ 1162282 h 4670651"/>
              <a:gd name="connsiteX131" fmla="*/ 1851405 w 3199331"/>
              <a:gd name="connsiteY131" fmla="*/ 1076187 h 4670651"/>
              <a:gd name="connsiteX132" fmla="*/ 1808349 w 3199331"/>
              <a:gd name="connsiteY132" fmla="*/ 947044 h 4670651"/>
              <a:gd name="connsiteX133" fmla="*/ 1829877 w 3199331"/>
              <a:gd name="connsiteY133" fmla="*/ 688760 h 4670651"/>
              <a:gd name="connsiteX134" fmla="*/ 1894461 w 3199331"/>
              <a:gd name="connsiteY134" fmla="*/ 667236 h 4670651"/>
              <a:gd name="connsiteX135" fmla="*/ 2411132 w 3199331"/>
              <a:gd name="connsiteY135" fmla="*/ 645712 h 4670651"/>
              <a:gd name="connsiteX136" fmla="*/ 2647939 w 3199331"/>
              <a:gd name="connsiteY136" fmla="*/ 602665 h 4670651"/>
              <a:gd name="connsiteX137" fmla="*/ 2734051 w 3199331"/>
              <a:gd name="connsiteY137" fmla="*/ 581141 h 4670651"/>
              <a:gd name="connsiteX138" fmla="*/ 2841691 w 3199331"/>
              <a:gd name="connsiteY138" fmla="*/ 538093 h 4670651"/>
              <a:gd name="connsiteX139" fmla="*/ 2949331 w 3199331"/>
              <a:gd name="connsiteY139" fmla="*/ 516570 h 4670651"/>
              <a:gd name="connsiteX140" fmla="*/ 3100026 w 3199331"/>
              <a:gd name="connsiteY140" fmla="*/ 473522 h 4670651"/>
              <a:gd name="connsiteX141" fmla="*/ 3121554 w 3199331"/>
              <a:gd name="connsiteY141" fmla="*/ 387427 h 4670651"/>
              <a:gd name="connsiteX142" fmla="*/ 3100026 w 3199331"/>
              <a:gd name="connsiteY142" fmla="*/ 258285 h 4670651"/>
              <a:gd name="connsiteX143" fmla="*/ 2992387 w 3199331"/>
              <a:gd name="connsiteY143" fmla="*/ 172190 h 4670651"/>
              <a:gd name="connsiteX144" fmla="*/ 2647939 w 3199331"/>
              <a:gd name="connsiteY144" fmla="*/ 193714 h 4670651"/>
              <a:gd name="connsiteX145" fmla="*/ 2561827 w 3199331"/>
              <a:gd name="connsiteY145" fmla="*/ 258285 h 4670651"/>
              <a:gd name="connsiteX146" fmla="*/ 2303492 w 3199331"/>
              <a:gd name="connsiteY146" fmla="*/ 322856 h 4670651"/>
              <a:gd name="connsiteX147" fmla="*/ 1743765 w 3199331"/>
              <a:gd name="connsiteY147" fmla="*/ 301332 h 4670651"/>
              <a:gd name="connsiteX148" fmla="*/ 1679181 w 3199331"/>
              <a:gd name="connsiteY148" fmla="*/ 279809 h 4670651"/>
              <a:gd name="connsiteX149" fmla="*/ 1593069 w 3199331"/>
              <a:gd name="connsiteY149" fmla="*/ 258285 h 4670651"/>
              <a:gd name="connsiteX150" fmla="*/ 1442374 w 3199331"/>
              <a:gd name="connsiteY150" fmla="*/ 215237 h 4670651"/>
              <a:gd name="connsiteX151" fmla="*/ 1377790 w 3199331"/>
              <a:gd name="connsiteY151" fmla="*/ 172190 h 4670651"/>
              <a:gd name="connsiteX152" fmla="*/ 1119454 w 3199331"/>
              <a:gd name="connsiteY152" fmla="*/ 107619 h 4670651"/>
              <a:gd name="connsiteX153" fmla="*/ 904175 w 3199331"/>
              <a:gd name="connsiteY153" fmla="*/ 43048 h 4670651"/>
              <a:gd name="connsiteX154" fmla="*/ 990286 w 3199331"/>
              <a:gd name="connsiteY154" fmla="*/ 107619 h 4670651"/>
              <a:gd name="connsiteX155" fmla="*/ 1054870 w 3199331"/>
              <a:gd name="connsiteY155" fmla="*/ 129143 h 4670651"/>
              <a:gd name="connsiteX156" fmla="*/ 1076398 w 3199331"/>
              <a:gd name="connsiteY156" fmla="*/ 193714 h 4670651"/>
              <a:gd name="connsiteX157" fmla="*/ 1119454 w 3199331"/>
              <a:gd name="connsiteY157" fmla="*/ 258285 h 4670651"/>
              <a:gd name="connsiteX158" fmla="*/ 1162510 w 3199331"/>
              <a:gd name="connsiteY158" fmla="*/ 387427 h 4670651"/>
              <a:gd name="connsiteX159" fmla="*/ 1205566 w 3199331"/>
              <a:gd name="connsiteY159" fmla="*/ 688760 h 4670651"/>
              <a:gd name="connsiteX160" fmla="*/ 1227094 w 3199331"/>
              <a:gd name="connsiteY160" fmla="*/ 753331 h 4670651"/>
              <a:gd name="connsiteX161" fmla="*/ 1291678 w 3199331"/>
              <a:gd name="connsiteY161" fmla="*/ 796378 h 4670651"/>
              <a:gd name="connsiteX162" fmla="*/ 1334734 w 3199331"/>
              <a:gd name="connsiteY162" fmla="*/ 839426 h 4670651"/>
              <a:gd name="connsiteX163" fmla="*/ 1356262 w 3199331"/>
              <a:gd name="connsiteY163" fmla="*/ 1140758 h 4670651"/>
              <a:gd name="connsiteX164" fmla="*/ 1334734 w 3199331"/>
              <a:gd name="connsiteY164" fmla="*/ 1205329 h 4670651"/>
              <a:gd name="connsiteX165" fmla="*/ 1205566 w 3199331"/>
              <a:gd name="connsiteY165" fmla="*/ 1248377 h 4670651"/>
              <a:gd name="connsiteX166" fmla="*/ 1140982 w 3199331"/>
              <a:gd name="connsiteY166" fmla="*/ 1269900 h 4670651"/>
              <a:gd name="connsiteX167" fmla="*/ 1054870 w 3199331"/>
              <a:gd name="connsiteY167" fmla="*/ 1399043 h 4670651"/>
              <a:gd name="connsiteX168" fmla="*/ 1184038 w 3199331"/>
              <a:gd name="connsiteY168" fmla="*/ 1442090 h 4670651"/>
              <a:gd name="connsiteX169" fmla="*/ 1291678 w 3199331"/>
              <a:gd name="connsiteY169" fmla="*/ 1506662 h 4670651"/>
              <a:gd name="connsiteX170" fmla="*/ 1463902 w 3199331"/>
              <a:gd name="connsiteY170" fmla="*/ 1571233 h 4670651"/>
              <a:gd name="connsiteX171" fmla="*/ 1571541 w 3199331"/>
              <a:gd name="connsiteY171" fmla="*/ 1657328 h 4670651"/>
              <a:gd name="connsiteX172" fmla="*/ 1679181 w 3199331"/>
              <a:gd name="connsiteY172" fmla="*/ 1743423 h 4670651"/>
              <a:gd name="connsiteX173" fmla="*/ 1657653 w 3199331"/>
              <a:gd name="connsiteY173" fmla="*/ 1937136 h 4670651"/>
              <a:gd name="connsiteX174" fmla="*/ 1636125 w 3199331"/>
              <a:gd name="connsiteY174" fmla="*/ 2001707 h 4670651"/>
              <a:gd name="connsiteX175" fmla="*/ 1571541 w 3199331"/>
              <a:gd name="connsiteY175" fmla="*/ 2023231 h 4670651"/>
              <a:gd name="connsiteX176" fmla="*/ 1485429 w 3199331"/>
              <a:gd name="connsiteY176" fmla="*/ 2130850 h 4670651"/>
              <a:gd name="connsiteX177" fmla="*/ 1463902 w 3199331"/>
              <a:gd name="connsiteY177" fmla="*/ 2195421 h 4670651"/>
              <a:gd name="connsiteX178" fmla="*/ 1399318 w 3199331"/>
              <a:gd name="connsiteY178" fmla="*/ 2216945 h 4670651"/>
              <a:gd name="connsiteX179" fmla="*/ 1506957 w 3199331"/>
              <a:gd name="connsiteY179" fmla="*/ 2195421 h 4670651"/>
              <a:gd name="connsiteX180" fmla="*/ 1829877 w 3199331"/>
              <a:gd name="connsiteY180" fmla="*/ 2216945 h 4670651"/>
              <a:gd name="connsiteX181" fmla="*/ 1894461 w 3199331"/>
              <a:gd name="connsiteY181" fmla="*/ 2238469 h 4670651"/>
              <a:gd name="connsiteX182" fmla="*/ 2023628 w 3199331"/>
              <a:gd name="connsiteY182" fmla="*/ 2324563 h 4670651"/>
              <a:gd name="connsiteX183" fmla="*/ 2066684 w 3199331"/>
              <a:gd name="connsiteY183" fmla="*/ 2453706 h 4670651"/>
              <a:gd name="connsiteX184" fmla="*/ 2195852 w 3199331"/>
              <a:gd name="connsiteY184" fmla="*/ 2496753 h 4670651"/>
              <a:gd name="connsiteX185" fmla="*/ 2195852 w 3199331"/>
              <a:gd name="connsiteY185" fmla="*/ 2884181 h 4670651"/>
              <a:gd name="connsiteX186" fmla="*/ 2217380 w 3199331"/>
              <a:gd name="connsiteY186" fmla="*/ 3142465 h 4670651"/>
              <a:gd name="connsiteX187" fmla="*/ 2281964 w 3199331"/>
              <a:gd name="connsiteY187" fmla="*/ 3293132 h 4670651"/>
              <a:gd name="connsiteX188" fmla="*/ 2303492 w 3199331"/>
              <a:gd name="connsiteY188" fmla="*/ 3357703 h 4670651"/>
              <a:gd name="connsiteX189" fmla="*/ 2281964 w 3199331"/>
              <a:gd name="connsiteY189" fmla="*/ 3465321 h 4670651"/>
              <a:gd name="connsiteX190" fmla="*/ 2260436 w 3199331"/>
              <a:gd name="connsiteY190" fmla="*/ 3529893 h 4670651"/>
              <a:gd name="connsiteX191" fmla="*/ 2174324 w 3199331"/>
              <a:gd name="connsiteY191" fmla="*/ 3551416 h 4670651"/>
              <a:gd name="connsiteX192" fmla="*/ 1959045 w 3199331"/>
              <a:gd name="connsiteY192" fmla="*/ 3594464 h 4670651"/>
              <a:gd name="connsiteX193" fmla="*/ 1829877 w 3199331"/>
              <a:gd name="connsiteY193" fmla="*/ 3637511 h 4670651"/>
              <a:gd name="connsiteX194" fmla="*/ 1679181 w 3199331"/>
              <a:gd name="connsiteY194" fmla="*/ 3702082 h 4670651"/>
              <a:gd name="connsiteX195" fmla="*/ 1636125 w 3199331"/>
              <a:gd name="connsiteY195" fmla="*/ 3745130 h 4670651"/>
              <a:gd name="connsiteX196" fmla="*/ 1571541 w 3199331"/>
              <a:gd name="connsiteY196" fmla="*/ 3788177 h 4670651"/>
              <a:gd name="connsiteX197" fmla="*/ 1420846 w 3199331"/>
              <a:gd name="connsiteY197" fmla="*/ 3831225 h 4670651"/>
              <a:gd name="connsiteX198" fmla="*/ 1227094 w 3199331"/>
              <a:gd name="connsiteY198" fmla="*/ 3895796 h 4670651"/>
              <a:gd name="connsiteX199" fmla="*/ 1162510 w 3199331"/>
              <a:gd name="connsiteY199" fmla="*/ 3917320 h 4670651"/>
              <a:gd name="connsiteX200" fmla="*/ 1097926 w 3199331"/>
              <a:gd name="connsiteY200" fmla="*/ 3960367 h 4670651"/>
              <a:gd name="connsiteX201" fmla="*/ 1033342 w 3199331"/>
              <a:gd name="connsiteY201" fmla="*/ 4154081 h 4670651"/>
              <a:gd name="connsiteX202" fmla="*/ 1011814 w 3199331"/>
              <a:gd name="connsiteY202" fmla="*/ 4218652 h 4670651"/>
              <a:gd name="connsiteX203" fmla="*/ 925703 w 3199331"/>
              <a:gd name="connsiteY203" fmla="*/ 4369318 h 4670651"/>
              <a:gd name="connsiteX204" fmla="*/ 839591 w 3199331"/>
              <a:gd name="connsiteY204" fmla="*/ 4476937 h 4670651"/>
              <a:gd name="connsiteX205" fmla="*/ 818063 w 3199331"/>
              <a:gd name="connsiteY205" fmla="*/ 4541508 h 4670651"/>
              <a:gd name="connsiteX206" fmla="*/ 753479 w 3199331"/>
              <a:gd name="connsiteY206" fmla="*/ 4563032 h 4670651"/>
              <a:gd name="connsiteX207" fmla="*/ 322920 w 3199331"/>
              <a:gd name="connsiteY207" fmla="*/ 4476937 h 4670651"/>
              <a:gd name="connsiteX208" fmla="*/ 193752 w 3199331"/>
              <a:gd name="connsiteY208" fmla="*/ 4240176 h 4670651"/>
              <a:gd name="connsiteX209" fmla="*/ 150696 w 3199331"/>
              <a:gd name="connsiteY209" fmla="*/ 4197128 h 4670651"/>
              <a:gd name="connsiteX210" fmla="*/ 129168 w 3199331"/>
              <a:gd name="connsiteY210" fmla="*/ 4132557 h 4670651"/>
              <a:gd name="connsiteX211" fmla="*/ 86112 w 3199331"/>
              <a:gd name="connsiteY211" fmla="*/ 4067986 h 4670651"/>
              <a:gd name="connsiteX212" fmla="*/ 64584 w 3199331"/>
              <a:gd name="connsiteY212" fmla="*/ 3960367 h 4670651"/>
              <a:gd name="connsiteX213" fmla="*/ 0 w 3199331"/>
              <a:gd name="connsiteY213" fmla="*/ 3723606 h 4670651"/>
              <a:gd name="connsiteX214" fmla="*/ 43056 w 3199331"/>
              <a:gd name="connsiteY214" fmla="*/ 3271608 h 4670651"/>
              <a:gd name="connsiteX215" fmla="*/ 107640 w 3199331"/>
              <a:gd name="connsiteY215" fmla="*/ 3228560 h 4670651"/>
              <a:gd name="connsiteX216" fmla="*/ 258336 w 3199331"/>
              <a:gd name="connsiteY216" fmla="*/ 3207037 h 4670651"/>
              <a:gd name="connsiteX217" fmla="*/ 344448 w 3199331"/>
              <a:gd name="connsiteY217" fmla="*/ 3185513 h 4670651"/>
              <a:gd name="connsiteX218" fmla="*/ 430560 w 3199331"/>
              <a:gd name="connsiteY218" fmla="*/ 3142465 h 4670651"/>
              <a:gd name="connsiteX219" fmla="*/ 753479 w 3199331"/>
              <a:gd name="connsiteY219" fmla="*/ 3120942 h 4670651"/>
              <a:gd name="connsiteX220" fmla="*/ 1011814 w 3199331"/>
              <a:gd name="connsiteY220" fmla="*/ 3056370 h 4670651"/>
              <a:gd name="connsiteX221" fmla="*/ 1162510 w 3199331"/>
              <a:gd name="connsiteY221" fmla="*/ 2991799 h 4670651"/>
              <a:gd name="connsiteX222" fmla="*/ 1205566 w 3199331"/>
              <a:gd name="connsiteY222" fmla="*/ 2927228 h 4670651"/>
              <a:gd name="connsiteX223" fmla="*/ 1270150 w 3199331"/>
              <a:gd name="connsiteY223" fmla="*/ 2884181 h 4670651"/>
              <a:gd name="connsiteX224" fmla="*/ 1291678 w 3199331"/>
              <a:gd name="connsiteY224" fmla="*/ 2819609 h 4670651"/>
              <a:gd name="connsiteX225" fmla="*/ 1270150 w 3199331"/>
              <a:gd name="connsiteY225" fmla="*/ 2625896 h 4670651"/>
              <a:gd name="connsiteX226" fmla="*/ 1162510 w 3199331"/>
              <a:gd name="connsiteY226" fmla="*/ 2539801 h 4670651"/>
              <a:gd name="connsiteX227" fmla="*/ 1076398 w 3199331"/>
              <a:gd name="connsiteY227" fmla="*/ 2496753 h 4670651"/>
              <a:gd name="connsiteX228" fmla="*/ 861119 w 3199331"/>
              <a:gd name="connsiteY228" fmla="*/ 2324563 h 4670651"/>
              <a:gd name="connsiteX229" fmla="*/ 818063 w 3199331"/>
              <a:gd name="connsiteY229" fmla="*/ 2195421 h 4670651"/>
              <a:gd name="connsiteX230" fmla="*/ 796535 w 3199331"/>
              <a:gd name="connsiteY230" fmla="*/ 2130850 h 4670651"/>
              <a:gd name="connsiteX231" fmla="*/ 818063 w 3199331"/>
              <a:gd name="connsiteY231" fmla="*/ 1614280 h 4670651"/>
              <a:gd name="connsiteX232" fmla="*/ 904175 w 3199331"/>
              <a:gd name="connsiteY232" fmla="*/ 1571233 h 4670651"/>
              <a:gd name="connsiteX233" fmla="*/ 1033342 w 3199331"/>
              <a:gd name="connsiteY233" fmla="*/ 1506662 h 4670651"/>
              <a:gd name="connsiteX234" fmla="*/ 1248622 w 3199331"/>
              <a:gd name="connsiteY234" fmla="*/ 1377519 h 4670651"/>
              <a:gd name="connsiteX235" fmla="*/ 1420846 w 3199331"/>
              <a:gd name="connsiteY235" fmla="*/ 1334472 h 4670651"/>
              <a:gd name="connsiteX236" fmla="*/ 1593069 w 3199331"/>
              <a:gd name="connsiteY236" fmla="*/ 1248377 h 4670651"/>
              <a:gd name="connsiteX237" fmla="*/ 1679181 w 3199331"/>
              <a:gd name="connsiteY237" fmla="*/ 1205329 h 4670651"/>
              <a:gd name="connsiteX238" fmla="*/ 1743765 w 3199331"/>
              <a:gd name="connsiteY238" fmla="*/ 1183806 h 4670651"/>
              <a:gd name="connsiteX239" fmla="*/ 1894461 w 3199331"/>
              <a:gd name="connsiteY239" fmla="*/ 1140758 h 4670651"/>
              <a:gd name="connsiteX240" fmla="*/ 1959045 w 3199331"/>
              <a:gd name="connsiteY240" fmla="*/ 1097711 h 4670651"/>
              <a:gd name="connsiteX241" fmla="*/ 2002100 w 3199331"/>
              <a:gd name="connsiteY241" fmla="*/ 1033139 h 4670651"/>
              <a:gd name="connsiteX242" fmla="*/ 2131268 w 3199331"/>
              <a:gd name="connsiteY242" fmla="*/ 903997 h 4670651"/>
              <a:gd name="connsiteX243" fmla="*/ 2152796 w 3199331"/>
              <a:gd name="connsiteY243" fmla="*/ 839426 h 4670651"/>
              <a:gd name="connsiteX244" fmla="*/ 2174324 w 3199331"/>
              <a:gd name="connsiteY244" fmla="*/ 645712 h 4670651"/>
              <a:gd name="connsiteX245" fmla="*/ 1959045 w 3199331"/>
              <a:gd name="connsiteY245" fmla="*/ 538093 h 4670651"/>
              <a:gd name="connsiteX246" fmla="*/ 1722237 w 3199331"/>
              <a:gd name="connsiteY246" fmla="*/ 451999 h 4670651"/>
              <a:gd name="connsiteX247" fmla="*/ 1571541 w 3199331"/>
              <a:gd name="connsiteY247" fmla="*/ 408951 h 4670651"/>
              <a:gd name="connsiteX248" fmla="*/ 1463902 w 3199331"/>
              <a:gd name="connsiteY248" fmla="*/ 387427 h 4670651"/>
              <a:gd name="connsiteX249" fmla="*/ 1377790 w 3199331"/>
              <a:gd name="connsiteY249" fmla="*/ 365904 h 4670651"/>
              <a:gd name="connsiteX250" fmla="*/ 1205566 w 3199331"/>
              <a:gd name="connsiteY250" fmla="*/ 236761 h 4670651"/>
              <a:gd name="connsiteX251" fmla="*/ 1162510 w 3199331"/>
              <a:gd name="connsiteY251" fmla="*/ 172190 h 4670651"/>
              <a:gd name="connsiteX252" fmla="*/ 1140982 w 3199331"/>
              <a:gd name="connsiteY252" fmla="*/ 107619 h 4670651"/>
              <a:gd name="connsiteX253" fmla="*/ 1184038 w 3199331"/>
              <a:gd name="connsiteY253" fmla="*/ 107619 h 4670651"/>
              <a:gd name="connsiteX254" fmla="*/ 2798635 w 3199331"/>
              <a:gd name="connsiteY254" fmla="*/ 193714 h 4670651"/>
              <a:gd name="connsiteX255" fmla="*/ 1420846 w 3199331"/>
              <a:gd name="connsiteY255" fmla="*/ 150666 h 467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99331" h="4670651">
                <a:moveTo>
                  <a:pt x="990286" y="0"/>
                </a:moveTo>
                <a:lnTo>
                  <a:pt x="990286" y="0"/>
                </a:lnTo>
                <a:lnTo>
                  <a:pt x="1184038" y="86095"/>
                </a:lnTo>
                <a:cubicBezTo>
                  <a:pt x="1213176" y="99541"/>
                  <a:pt x="1242936" y="112137"/>
                  <a:pt x="1270150" y="129143"/>
                </a:cubicBezTo>
                <a:cubicBezTo>
                  <a:pt x="1419099" y="222218"/>
                  <a:pt x="1293964" y="172953"/>
                  <a:pt x="1420846" y="215237"/>
                </a:cubicBezTo>
                <a:cubicBezTo>
                  <a:pt x="1682106" y="389381"/>
                  <a:pt x="1304940" y="146160"/>
                  <a:pt x="1550013" y="279809"/>
                </a:cubicBezTo>
                <a:cubicBezTo>
                  <a:pt x="1696107" y="359481"/>
                  <a:pt x="1686975" y="378467"/>
                  <a:pt x="1808349" y="430475"/>
                </a:cubicBezTo>
                <a:cubicBezTo>
                  <a:pt x="1829207" y="439412"/>
                  <a:pt x="1851685" y="444033"/>
                  <a:pt x="1872933" y="451999"/>
                </a:cubicBezTo>
                <a:cubicBezTo>
                  <a:pt x="1909116" y="465565"/>
                  <a:pt x="1944390" y="481480"/>
                  <a:pt x="1980573" y="495046"/>
                </a:cubicBezTo>
                <a:cubicBezTo>
                  <a:pt x="2001820" y="503012"/>
                  <a:pt x="2024859" y="506424"/>
                  <a:pt x="2045156" y="516570"/>
                </a:cubicBezTo>
                <a:cubicBezTo>
                  <a:pt x="2068297" y="528138"/>
                  <a:pt x="2088212" y="545268"/>
                  <a:pt x="2109740" y="559617"/>
                </a:cubicBezTo>
                <a:cubicBezTo>
                  <a:pt x="2152796" y="545268"/>
                  <a:pt x="2200617" y="540932"/>
                  <a:pt x="2238908" y="516570"/>
                </a:cubicBezTo>
                <a:cubicBezTo>
                  <a:pt x="2281715" y="489334"/>
                  <a:pt x="2304330" y="437091"/>
                  <a:pt x="2346548" y="408951"/>
                </a:cubicBezTo>
                <a:lnTo>
                  <a:pt x="2411132" y="365904"/>
                </a:lnTo>
                <a:cubicBezTo>
                  <a:pt x="2429351" y="311257"/>
                  <a:pt x="2464935" y="185646"/>
                  <a:pt x="2518771" y="172190"/>
                </a:cubicBezTo>
                <a:cubicBezTo>
                  <a:pt x="2547475" y="165015"/>
                  <a:pt x="2577179" y="161053"/>
                  <a:pt x="2604883" y="150666"/>
                </a:cubicBezTo>
                <a:cubicBezTo>
                  <a:pt x="2634931" y="139400"/>
                  <a:pt x="2661498" y="120258"/>
                  <a:pt x="2690995" y="107619"/>
                </a:cubicBezTo>
                <a:cubicBezTo>
                  <a:pt x="2711853" y="98682"/>
                  <a:pt x="2734051" y="93270"/>
                  <a:pt x="2755579" y="86095"/>
                </a:cubicBezTo>
                <a:cubicBezTo>
                  <a:pt x="2883450" y="102076"/>
                  <a:pt x="2910976" y="79445"/>
                  <a:pt x="2992387" y="150666"/>
                </a:cubicBezTo>
                <a:cubicBezTo>
                  <a:pt x="3030574" y="184073"/>
                  <a:pt x="3100026" y="258285"/>
                  <a:pt x="3100026" y="258285"/>
                </a:cubicBezTo>
                <a:cubicBezTo>
                  <a:pt x="3107202" y="286983"/>
                  <a:pt x="3106875" y="318697"/>
                  <a:pt x="3121554" y="344380"/>
                </a:cubicBezTo>
                <a:cubicBezTo>
                  <a:pt x="3136660" y="370810"/>
                  <a:pt x="3181132" y="378923"/>
                  <a:pt x="3186138" y="408951"/>
                </a:cubicBezTo>
                <a:cubicBezTo>
                  <a:pt x="3216620" y="591808"/>
                  <a:pt x="3196822" y="581195"/>
                  <a:pt x="3100026" y="645712"/>
                </a:cubicBezTo>
                <a:cubicBezTo>
                  <a:pt x="3092850" y="667236"/>
                  <a:pt x="3094543" y="694241"/>
                  <a:pt x="3078498" y="710283"/>
                </a:cubicBezTo>
                <a:cubicBezTo>
                  <a:pt x="3062451" y="726327"/>
                  <a:pt x="3035733" y="725574"/>
                  <a:pt x="3013914" y="731807"/>
                </a:cubicBezTo>
                <a:cubicBezTo>
                  <a:pt x="2897242" y="765136"/>
                  <a:pt x="2939599" y="746668"/>
                  <a:pt x="2798635" y="774855"/>
                </a:cubicBezTo>
                <a:cubicBezTo>
                  <a:pt x="2769622" y="780656"/>
                  <a:pt x="2741972" y="793529"/>
                  <a:pt x="2712523" y="796378"/>
                </a:cubicBezTo>
                <a:cubicBezTo>
                  <a:pt x="2519144" y="815088"/>
                  <a:pt x="2131268" y="839426"/>
                  <a:pt x="2131268" y="839426"/>
                </a:cubicBezTo>
                <a:cubicBezTo>
                  <a:pt x="2059508" y="853775"/>
                  <a:pt x="1985415" y="859335"/>
                  <a:pt x="1915989" y="882473"/>
                </a:cubicBezTo>
                <a:cubicBezTo>
                  <a:pt x="1823336" y="913352"/>
                  <a:pt x="1873420" y="898494"/>
                  <a:pt x="1765293" y="925521"/>
                </a:cubicBezTo>
                <a:cubicBezTo>
                  <a:pt x="1750941" y="947045"/>
                  <a:pt x="1725896" y="964482"/>
                  <a:pt x="1722237" y="990092"/>
                </a:cubicBezTo>
                <a:cubicBezTo>
                  <a:pt x="1709087" y="1082126"/>
                  <a:pt x="1754968" y="1076537"/>
                  <a:pt x="1808349" y="1119234"/>
                </a:cubicBezTo>
                <a:cubicBezTo>
                  <a:pt x="1892784" y="1186769"/>
                  <a:pt x="1803827" y="1146426"/>
                  <a:pt x="1915989" y="1183806"/>
                </a:cubicBezTo>
                <a:cubicBezTo>
                  <a:pt x="1953881" y="1297460"/>
                  <a:pt x="1924930" y="1229501"/>
                  <a:pt x="2023628" y="1377519"/>
                </a:cubicBezTo>
                <a:lnTo>
                  <a:pt x="2066684" y="1442090"/>
                </a:lnTo>
                <a:cubicBezTo>
                  <a:pt x="2073860" y="1463614"/>
                  <a:pt x="2078064" y="1486369"/>
                  <a:pt x="2088212" y="1506662"/>
                </a:cubicBezTo>
                <a:cubicBezTo>
                  <a:pt x="2099783" y="1529800"/>
                  <a:pt x="2120760" y="1547594"/>
                  <a:pt x="2131268" y="1571233"/>
                </a:cubicBezTo>
                <a:cubicBezTo>
                  <a:pt x="2149700" y="1612697"/>
                  <a:pt x="2174324" y="1700375"/>
                  <a:pt x="2174324" y="1700375"/>
                </a:cubicBezTo>
                <a:cubicBezTo>
                  <a:pt x="2167148" y="1764946"/>
                  <a:pt x="2168556" y="1831061"/>
                  <a:pt x="2152796" y="1894089"/>
                </a:cubicBezTo>
                <a:cubicBezTo>
                  <a:pt x="2134273" y="1968167"/>
                  <a:pt x="2047074" y="2000045"/>
                  <a:pt x="1980573" y="2001707"/>
                </a:cubicBezTo>
                <a:lnTo>
                  <a:pt x="1119454" y="2023231"/>
                </a:lnTo>
                <a:cubicBezTo>
                  <a:pt x="1112278" y="2044755"/>
                  <a:pt x="1097926" y="2065114"/>
                  <a:pt x="1097926" y="2087802"/>
                </a:cubicBezTo>
                <a:cubicBezTo>
                  <a:pt x="1097926" y="2110491"/>
                  <a:pt x="1103409" y="2136332"/>
                  <a:pt x="1119454" y="2152374"/>
                </a:cubicBezTo>
                <a:cubicBezTo>
                  <a:pt x="1135501" y="2168418"/>
                  <a:pt x="1161610" y="2170447"/>
                  <a:pt x="1184038" y="2173897"/>
                </a:cubicBezTo>
                <a:cubicBezTo>
                  <a:pt x="1255318" y="2184861"/>
                  <a:pt x="1327558" y="2188246"/>
                  <a:pt x="1399318" y="2195421"/>
                </a:cubicBezTo>
                <a:cubicBezTo>
                  <a:pt x="1426908" y="2202317"/>
                  <a:pt x="1519128" y="2223030"/>
                  <a:pt x="1550013" y="2238469"/>
                </a:cubicBezTo>
                <a:cubicBezTo>
                  <a:pt x="1573154" y="2250037"/>
                  <a:pt x="1591456" y="2269948"/>
                  <a:pt x="1614597" y="2281516"/>
                </a:cubicBezTo>
                <a:cubicBezTo>
                  <a:pt x="1695663" y="2322040"/>
                  <a:pt x="1726128" y="2325536"/>
                  <a:pt x="1808349" y="2346087"/>
                </a:cubicBezTo>
                <a:cubicBezTo>
                  <a:pt x="1892447" y="2430169"/>
                  <a:pt x="1804204" y="2354777"/>
                  <a:pt x="1915989" y="2410658"/>
                </a:cubicBezTo>
                <a:cubicBezTo>
                  <a:pt x="1939131" y="2422226"/>
                  <a:pt x="1957432" y="2442137"/>
                  <a:pt x="1980573" y="2453706"/>
                </a:cubicBezTo>
                <a:cubicBezTo>
                  <a:pt x="2016753" y="2471793"/>
                  <a:pt x="2096774" y="2486407"/>
                  <a:pt x="2131268" y="2496753"/>
                </a:cubicBezTo>
                <a:cubicBezTo>
                  <a:pt x="2174739" y="2509792"/>
                  <a:pt x="2217380" y="2525452"/>
                  <a:pt x="2260436" y="2539801"/>
                </a:cubicBezTo>
                <a:cubicBezTo>
                  <a:pt x="2281964" y="2546976"/>
                  <a:pt x="2304723" y="2551178"/>
                  <a:pt x="2325020" y="2561325"/>
                </a:cubicBezTo>
                <a:cubicBezTo>
                  <a:pt x="2353724" y="2575674"/>
                  <a:pt x="2381336" y="2592456"/>
                  <a:pt x="2411132" y="2604372"/>
                </a:cubicBezTo>
                <a:cubicBezTo>
                  <a:pt x="2453271" y="2621224"/>
                  <a:pt x="2540299" y="2647419"/>
                  <a:pt x="2540299" y="2647419"/>
                </a:cubicBezTo>
                <a:cubicBezTo>
                  <a:pt x="2580344" y="2687457"/>
                  <a:pt x="2599254" y="2700735"/>
                  <a:pt x="2626411" y="2755038"/>
                </a:cubicBezTo>
                <a:cubicBezTo>
                  <a:pt x="2636559" y="2775330"/>
                  <a:pt x="2640763" y="2798085"/>
                  <a:pt x="2647939" y="2819609"/>
                </a:cubicBezTo>
                <a:cubicBezTo>
                  <a:pt x="2640763" y="2848307"/>
                  <a:pt x="2639642" y="2879246"/>
                  <a:pt x="2626411" y="2905704"/>
                </a:cubicBezTo>
                <a:cubicBezTo>
                  <a:pt x="2617333" y="2923856"/>
                  <a:pt x="2600759" y="2938312"/>
                  <a:pt x="2583355" y="2948752"/>
                </a:cubicBezTo>
                <a:cubicBezTo>
                  <a:pt x="2534717" y="2977929"/>
                  <a:pt x="2397936" y="2985828"/>
                  <a:pt x="2368076" y="2991799"/>
                </a:cubicBezTo>
                <a:cubicBezTo>
                  <a:pt x="2310051" y="3003402"/>
                  <a:pt x="2195852" y="3034847"/>
                  <a:pt x="2195852" y="3034847"/>
                </a:cubicBezTo>
                <a:cubicBezTo>
                  <a:pt x="2152796" y="3063545"/>
                  <a:pt x="2116883" y="3108395"/>
                  <a:pt x="2066684" y="3120942"/>
                </a:cubicBezTo>
                <a:cubicBezTo>
                  <a:pt x="2009276" y="3135291"/>
                  <a:pt x="1950599" y="3145280"/>
                  <a:pt x="1894461" y="3163989"/>
                </a:cubicBezTo>
                <a:cubicBezTo>
                  <a:pt x="1822095" y="3188106"/>
                  <a:pt x="1787574" y="3203341"/>
                  <a:pt x="1700709" y="3207037"/>
                </a:cubicBezTo>
                <a:cubicBezTo>
                  <a:pt x="1406672" y="3219547"/>
                  <a:pt x="1112278" y="3221386"/>
                  <a:pt x="818063" y="3228560"/>
                </a:cubicBezTo>
                <a:cubicBezTo>
                  <a:pt x="778018" y="3268598"/>
                  <a:pt x="759108" y="3281876"/>
                  <a:pt x="731951" y="3336179"/>
                </a:cubicBezTo>
                <a:cubicBezTo>
                  <a:pt x="721803" y="3356471"/>
                  <a:pt x="717599" y="3379226"/>
                  <a:pt x="710423" y="3400750"/>
                </a:cubicBezTo>
                <a:cubicBezTo>
                  <a:pt x="766864" y="3626469"/>
                  <a:pt x="666880" y="3338443"/>
                  <a:pt x="861119" y="3508369"/>
                </a:cubicBezTo>
                <a:cubicBezTo>
                  <a:pt x="895271" y="3538246"/>
                  <a:pt x="889823" y="3594464"/>
                  <a:pt x="904175" y="3637511"/>
                </a:cubicBezTo>
                <a:lnTo>
                  <a:pt x="925703" y="3702082"/>
                </a:lnTo>
                <a:lnTo>
                  <a:pt x="947231" y="3766654"/>
                </a:lnTo>
                <a:cubicBezTo>
                  <a:pt x="940055" y="3816876"/>
                  <a:pt x="940283" y="3868728"/>
                  <a:pt x="925703" y="3917320"/>
                </a:cubicBezTo>
                <a:cubicBezTo>
                  <a:pt x="914064" y="3956108"/>
                  <a:pt x="867462" y="3997074"/>
                  <a:pt x="839591" y="4024939"/>
                </a:cubicBezTo>
                <a:cubicBezTo>
                  <a:pt x="861119" y="4039288"/>
                  <a:pt x="881034" y="4056418"/>
                  <a:pt x="904175" y="4067986"/>
                </a:cubicBezTo>
                <a:cubicBezTo>
                  <a:pt x="924472" y="4078133"/>
                  <a:pt x="966704" y="4066911"/>
                  <a:pt x="968759" y="4089510"/>
                </a:cubicBezTo>
                <a:cubicBezTo>
                  <a:pt x="982418" y="4239727"/>
                  <a:pt x="959760" y="4391192"/>
                  <a:pt x="947231" y="4541508"/>
                </a:cubicBezTo>
                <a:cubicBezTo>
                  <a:pt x="943666" y="4584282"/>
                  <a:pt x="919938" y="4626757"/>
                  <a:pt x="882647" y="4649127"/>
                </a:cubicBezTo>
                <a:cubicBezTo>
                  <a:pt x="863188" y="4660800"/>
                  <a:pt x="839591" y="4663476"/>
                  <a:pt x="818063" y="4670651"/>
                </a:cubicBezTo>
                <a:cubicBezTo>
                  <a:pt x="813527" y="4669139"/>
                  <a:pt x="698602" y="4641534"/>
                  <a:pt x="710423" y="4606079"/>
                </a:cubicBezTo>
                <a:cubicBezTo>
                  <a:pt x="717600" y="4584552"/>
                  <a:pt x="753188" y="4590789"/>
                  <a:pt x="775007" y="4584556"/>
                </a:cubicBezTo>
                <a:cubicBezTo>
                  <a:pt x="803456" y="4576429"/>
                  <a:pt x="832415" y="4570207"/>
                  <a:pt x="861119" y="4563032"/>
                </a:cubicBezTo>
                <a:cubicBezTo>
                  <a:pt x="875471" y="4548683"/>
                  <a:pt x="895097" y="4538136"/>
                  <a:pt x="904175" y="4519984"/>
                </a:cubicBezTo>
                <a:cubicBezTo>
                  <a:pt x="917406" y="4493526"/>
                  <a:pt x="917575" y="4462332"/>
                  <a:pt x="925703" y="4433889"/>
                </a:cubicBezTo>
                <a:cubicBezTo>
                  <a:pt x="931937" y="4412074"/>
                  <a:pt x="940055" y="4390842"/>
                  <a:pt x="947231" y="4369318"/>
                </a:cubicBezTo>
                <a:cubicBezTo>
                  <a:pt x="940055" y="4319096"/>
                  <a:pt x="940283" y="4267244"/>
                  <a:pt x="925703" y="4218652"/>
                </a:cubicBezTo>
                <a:cubicBezTo>
                  <a:pt x="904376" y="4147575"/>
                  <a:pt x="875063" y="4164230"/>
                  <a:pt x="839591" y="4111033"/>
                </a:cubicBezTo>
                <a:cubicBezTo>
                  <a:pt x="821790" y="4084337"/>
                  <a:pt x="808454" y="4054730"/>
                  <a:pt x="796535" y="4024939"/>
                </a:cubicBezTo>
                <a:cubicBezTo>
                  <a:pt x="779679" y="3982809"/>
                  <a:pt x="753479" y="3895796"/>
                  <a:pt x="753479" y="3895796"/>
                </a:cubicBezTo>
                <a:cubicBezTo>
                  <a:pt x="798282" y="3716617"/>
                  <a:pt x="743729" y="3893768"/>
                  <a:pt x="818063" y="3745130"/>
                </a:cubicBezTo>
                <a:cubicBezTo>
                  <a:pt x="873957" y="3633364"/>
                  <a:pt x="798547" y="3721595"/>
                  <a:pt x="882647" y="3637511"/>
                </a:cubicBezTo>
                <a:cubicBezTo>
                  <a:pt x="875471" y="3608813"/>
                  <a:pt x="879601" y="3574514"/>
                  <a:pt x="861119" y="3551416"/>
                </a:cubicBezTo>
                <a:cubicBezTo>
                  <a:pt x="846942" y="3533698"/>
                  <a:pt x="815994" y="3541566"/>
                  <a:pt x="796535" y="3529893"/>
                </a:cubicBezTo>
                <a:cubicBezTo>
                  <a:pt x="779131" y="3519453"/>
                  <a:pt x="767831" y="3501194"/>
                  <a:pt x="753479" y="3486845"/>
                </a:cubicBezTo>
                <a:cubicBezTo>
                  <a:pt x="704919" y="3292644"/>
                  <a:pt x="729136" y="3370782"/>
                  <a:pt x="688895" y="3250084"/>
                </a:cubicBezTo>
                <a:cubicBezTo>
                  <a:pt x="696071" y="3221386"/>
                  <a:pt x="698768" y="3191178"/>
                  <a:pt x="710423" y="3163989"/>
                </a:cubicBezTo>
                <a:cubicBezTo>
                  <a:pt x="725018" y="3129941"/>
                  <a:pt x="766345" y="3080517"/>
                  <a:pt x="796535" y="3056370"/>
                </a:cubicBezTo>
                <a:cubicBezTo>
                  <a:pt x="816739" y="3040210"/>
                  <a:pt x="841242" y="3029884"/>
                  <a:pt x="861119" y="3013323"/>
                </a:cubicBezTo>
                <a:cubicBezTo>
                  <a:pt x="884507" y="2993837"/>
                  <a:pt x="895405" y="2951707"/>
                  <a:pt x="925703" y="2948752"/>
                </a:cubicBezTo>
                <a:cubicBezTo>
                  <a:pt x="1197196" y="2922270"/>
                  <a:pt x="1471078" y="2934403"/>
                  <a:pt x="1743765" y="2927228"/>
                </a:cubicBezTo>
                <a:cubicBezTo>
                  <a:pt x="1803511" y="2915281"/>
                  <a:pt x="1923506" y="2890083"/>
                  <a:pt x="1980573" y="2884181"/>
                </a:cubicBezTo>
                <a:cubicBezTo>
                  <a:pt x="2145364" y="2867137"/>
                  <a:pt x="2475716" y="2841133"/>
                  <a:pt x="2475716" y="2841133"/>
                </a:cubicBezTo>
                <a:cubicBezTo>
                  <a:pt x="2497244" y="2833958"/>
                  <a:pt x="2521417" y="2832194"/>
                  <a:pt x="2540299" y="2819609"/>
                </a:cubicBezTo>
                <a:cubicBezTo>
                  <a:pt x="2565630" y="2802725"/>
                  <a:pt x="2587994" y="2780366"/>
                  <a:pt x="2604883" y="2755038"/>
                </a:cubicBezTo>
                <a:cubicBezTo>
                  <a:pt x="2617237" y="2736511"/>
                  <a:pt x="2645068" y="2615854"/>
                  <a:pt x="2647939" y="2604372"/>
                </a:cubicBezTo>
                <a:cubicBezTo>
                  <a:pt x="2640763" y="2568499"/>
                  <a:pt x="2652282" y="2522619"/>
                  <a:pt x="2626411" y="2496753"/>
                </a:cubicBezTo>
                <a:cubicBezTo>
                  <a:pt x="2600535" y="2470882"/>
                  <a:pt x="2554269" y="2484103"/>
                  <a:pt x="2518771" y="2475230"/>
                </a:cubicBezTo>
                <a:cubicBezTo>
                  <a:pt x="2496756" y="2469727"/>
                  <a:pt x="2476755" y="2456081"/>
                  <a:pt x="2454188" y="2453706"/>
                </a:cubicBezTo>
                <a:cubicBezTo>
                  <a:pt x="2339780" y="2441665"/>
                  <a:pt x="2224556" y="2439357"/>
                  <a:pt x="2109740" y="2432182"/>
                </a:cubicBezTo>
                <a:cubicBezTo>
                  <a:pt x="1759946" y="2382220"/>
                  <a:pt x="2145077" y="2446396"/>
                  <a:pt x="1829877" y="2367611"/>
                </a:cubicBezTo>
                <a:cubicBezTo>
                  <a:pt x="1802286" y="2360715"/>
                  <a:pt x="1710066" y="2340003"/>
                  <a:pt x="1679181" y="2324563"/>
                </a:cubicBezTo>
                <a:cubicBezTo>
                  <a:pt x="1656040" y="2312995"/>
                  <a:pt x="1638240" y="2292022"/>
                  <a:pt x="1614597" y="2281516"/>
                </a:cubicBezTo>
                <a:cubicBezTo>
                  <a:pt x="1573123" y="2263087"/>
                  <a:pt x="1485429" y="2238469"/>
                  <a:pt x="1485429" y="2238469"/>
                </a:cubicBezTo>
                <a:cubicBezTo>
                  <a:pt x="1383082" y="2170249"/>
                  <a:pt x="1445392" y="2203602"/>
                  <a:pt x="1291678" y="2152374"/>
                </a:cubicBezTo>
                <a:lnTo>
                  <a:pt x="1227094" y="2130850"/>
                </a:lnTo>
                <a:cubicBezTo>
                  <a:pt x="1205566" y="2123675"/>
                  <a:pt x="1181392" y="2121911"/>
                  <a:pt x="1162510" y="2109326"/>
                </a:cubicBezTo>
                <a:cubicBezTo>
                  <a:pt x="1079044" y="2053694"/>
                  <a:pt x="1122471" y="2074459"/>
                  <a:pt x="1033342" y="2044755"/>
                </a:cubicBezTo>
                <a:cubicBezTo>
                  <a:pt x="1026166" y="2023231"/>
                  <a:pt x="1011814" y="2002872"/>
                  <a:pt x="1011814" y="1980184"/>
                </a:cubicBezTo>
                <a:cubicBezTo>
                  <a:pt x="1011814" y="1755412"/>
                  <a:pt x="1148803" y="1865774"/>
                  <a:pt x="1399318" y="1851041"/>
                </a:cubicBezTo>
                <a:lnTo>
                  <a:pt x="1506957" y="1829518"/>
                </a:lnTo>
                <a:cubicBezTo>
                  <a:pt x="1549903" y="1821711"/>
                  <a:pt x="1593444" y="1817138"/>
                  <a:pt x="1636125" y="1807994"/>
                </a:cubicBezTo>
                <a:cubicBezTo>
                  <a:pt x="1693986" y="1795597"/>
                  <a:pt x="1752210" y="1783655"/>
                  <a:pt x="1808349" y="1764946"/>
                </a:cubicBezTo>
                <a:cubicBezTo>
                  <a:pt x="1829877" y="1757772"/>
                  <a:pt x="1850918" y="1748926"/>
                  <a:pt x="1872933" y="1743423"/>
                </a:cubicBezTo>
                <a:cubicBezTo>
                  <a:pt x="1908431" y="1734550"/>
                  <a:pt x="1945075" y="1730772"/>
                  <a:pt x="1980573" y="1721899"/>
                </a:cubicBezTo>
                <a:cubicBezTo>
                  <a:pt x="2002587" y="1716396"/>
                  <a:pt x="2023142" y="1705878"/>
                  <a:pt x="2045156" y="1700375"/>
                </a:cubicBezTo>
                <a:cubicBezTo>
                  <a:pt x="2080654" y="1691502"/>
                  <a:pt x="2117495" y="1688477"/>
                  <a:pt x="2152796" y="1678851"/>
                </a:cubicBezTo>
                <a:cubicBezTo>
                  <a:pt x="2196582" y="1666912"/>
                  <a:pt x="2281964" y="1635804"/>
                  <a:pt x="2281964" y="1635804"/>
                </a:cubicBezTo>
                <a:cubicBezTo>
                  <a:pt x="2296316" y="1621455"/>
                  <a:pt x="2321683" y="1612775"/>
                  <a:pt x="2325020" y="1592756"/>
                </a:cubicBezTo>
                <a:cubicBezTo>
                  <a:pt x="2340392" y="1500542"/>
                  <a:pt x="2290345" y="1506470"/>
                  <a:pt x="2238908" y="1463614"/>
                </a:cubicBezTo>
                <a:cubicBezTo>
                  <a:pt x="2131400" y="1374042"/>
                  <a:pt x="2223239" y="1415345"/>
                  <a:pt x="2109740" y="1377519"/>
                </a:cubicBezTo>
                <a:cubicBezTo>
                  <a:pt x="2073120" y="1267682"/>
                  <a:pt x="2111587" y="1350976"/>
                  <a:pt x="2023628" y="1248377"/>
                </a:cubicBezTo>
                <a:cubicBezTo>
                  <a:pt x="2000278" y="1221141"/>
                  <a:pt x="1982014" y="1189840"/>
                  <a:pt x="1959045" y="1162282"/>
                </a:cubicBezTo>
                <a:cubicBezTo>
                  <a:pt x="1920700" y="1116276"/>
                  <a:pt x="1903548" y="1110942"/>
                  <a:pt x="1851405" y="1076187"/>
                </a:cubicBezTo>
                <a:cubicBezTo>
                  <a:pt x="1837053" y="1033139"/>
                  <a:pt x="1804580" y="992264"/>
                  <a:pt x="1808349" y="947044"/>
                </a:cubicBezTo>
                <a:cubicBezTo>
                  <a:pt x="1815525" y="860949"/>
                  <a:pt x="1804465" y="771331"/>
                  <a:pt x="1829877" y="688760"/>
                </a:cubicBezTo>
                <a:cubicBezTo>
                  <a:pt x="1836552" y="667072"/>
                  <a:pt x="1871831" y="668912"/>
                  <a:pt x="1894461" y="667236"/>
                </a:cubicBezTo>
                <a:cubicBezTo>
                  <a:pt x="2066363" y="654505"/>
                  <a:pt x="2238908" y="652887"/>
                  <a:pt x="2411132" y="645712"/>
                </a:cubicBezTo>
                <a:cubicBezTo>
                  <a:pt x="2504584" y="630140"/>
                  <a:pt x="2557692" y="622716"/>
                  <a:pt x="2647939" y="602665"/>
                </a:cubicBezTo>
                <a:cubicBezTo>
                  <a:pt x="2676822" y="596248"/>
                  <a:pt x="2705982" y="590496"/>
                  <a:pt x="2734051" y="581141"/>
                </a:cubicBezTo>
                <a:cubicBezTo>
                  <a:pt x="2770712" y="568923"/>
                  <a:pt x="2804677" y="549195"/>
                  <a:pt x="2841691" y="538093"/>
                </a:cubicBezTo>
                <a:cubicBezTo>
                  <a:pt x="2876739" y="527581"/>
                  <a:pt x="2913612" y="524506"/>
                  <a:pt x="2949331" y="516570"/>
                </a:cubicBezTo>
                <a:cubicBezTo>
                  <a:pt x="3030420" y="498554"/>
                  <a:pt x="3028110" y="497490"/>
                  <a:pt x="3100026" y="473522"/>
                </a:cubicBezTo>
                <a:cubicBezTo>
                  <a:pt x="3107202" y="444824"/>
                  <a:pt x="3121554" y="417009"/>
                  <a:pt x="3121554" y="387427"/>
                </a:cubicBezTo>
                <a:cubicBezTo>
                  <a:pt x="3121554" y="343786"/>
                  <a:pt x="3115352" y="299147"/>
                  <a:pt x="3100026" y="258285"/>
                </a:cubicBezTo>
                <a:cubicBezTo>
                  <a:pt x="3089800" y="231022"/>
                  <a:pt x="3008683" y="183052"/>
                  <a:pt x="2992387" y="172190"/>
                </a:cubicBezTo>
                <a:cubicBezTo>
                  <a:pt x="2877571" y="179365"/>
                  <a:pt x="2760746" y="171157"/>
                  <a:pt x="2647939" y="193714"/>
                </a:cubicBezTo>
                <a:cubicBezTo>
                  <a:pt x="2612758" y="200749"/>
                  <a:pt x="2593918" y="242243"/>
                  <a:pt x="2561827" y="258285"/>
                </a:cubicBezTo>
                <a:cubicBezTo>
                  <a:pt x="2476539" y="300920"/>
                  <a:pt x="2395396" y="307542"/>
                  <a:pt x="2303492" y="322856"/>
                </a:cubicBezTo>
                <a:cubicBezTo>
                  <a:pt x="2116916" y="315681"/>
                  <a:pt x="1930036" y="314176"/>
                  <a:pt x="1743765" y="301332"/>
                </a:cubicBezTo>
                <a:cubicBezTo>
                  <a:pt x="1721127" y="299771"/>
                  <a:pt x="1701000" y="286042"/>
                  <a:pt x="1679181" y="279809"/>
                </a:cubicBezTo>
                <a:cubicBezTo>
                  <a:pt x="1650732" y="271682"/>
                  <a:pt x="1621518" y="266412"/>
                  <a:pt x="1593069" y="258285"/>
                </a:cubicBezTo>
                <a:cubicBezTo>
                  <a:pt x="1376869" y="196525"/>
                  <a:pt x="1711585" y="282528"/>
                  <a:pt x="1442374" y="215237"/>
                </a:cubicBezTo>
                <a:cubicBezTo>
                  <a:pt x="1420846" y="200888"/>
                  <a:pt x="1402105" y="181030"/>
                  <a:pt x="1377790" y="172190"/>
                </a:cubicBezTo>
                <a:cubicBezTo>
                  <a:pt x="1140956" y="86087"/>
                  <a:pt x="1280927" y="161433"/>
                  <a:pt x="1119454" y="107619"/>
                </a:cubicBezTo>
                <a:cubicBezTo>
                  <a:pt x="962217" y="55216"/>
                  <a:pt x="1034316" y="75576"/>
                  <a:pt x="904175" y="43048"/>
                </a:cubicBezTo>
                <a:cubicBezTo>
                  <a:pt x="1032840" y="168"/>
                  <a:pt x="916303" y="15157"/>
                  <a:pt x="990286" y="107619"/>
                </a:cubicBezTo>
                <a:cubicBezTo>
                  <a:pt x="1004463" y="125337"/>
                  <a:pt x="1033342" y="121968"/>
                  <a:pt x="1054870" y="129143"/>
                </a:cubicBezTo>
                <a:cubicBezTo>
                  <a:pt x="1062046" y="150667"/>
                  <a:pt x="1066250" y="173422"/>
                  <a:pt x="1076398" y="193714"/>
                </a:cubicBezTo>
                <a:cubicBezTo>
                  <a:pt x="1087969" y="216852"/>
                  <a:pt x="1108946" y="234646"/>
                  <a:pt x="1119454" y="258285"/>
                </a:cubicBezTo>
                <a:cubicBezTo>
                  <a:pt x="1137886" y="299749"/>
                  <a:pt x="1162510" y="387427"/>
                  <a:pt x="1162510" y="387427"/>
                </a:cubicBezTo>
                <a:cubicBezTo>
                  <a:pt x="1176862" y="487871"/>
                  <a:pt x="1187930" y="588840"/>
                  <a:pt x="1205566" y="688760"/>
                </a:cubicBezTo>
                <a:cubicBezTo>
                  <a:pt x="1209510" y="711103"/>
                  <a:pt x="1212919" y="735616"/>
                  <a:pt x="1227094" y="753331"/>
                </a:cubicBezTo>
                <a:cubicBezTo>
                  <a:pt x="1243258" y="773532"/>
                  <a:pt x="1271474" y="780218"/>
                  <a:pt x="1291678" y="796378"/>
                </a:cubicBezTo>
                <a:cubicBezTo>
                  <a:pt x="1307527" y="809055"/>
                  <a:pt x="1320382" y="825077"/>
                  <a:pt x="1334734" y="839426"/>
                </a:cubicBezTo>
                <a:cubicBezTo>
                  <a:pt x="1389819" y="1004648"/>
                  <a:pt x="1391407" y="947499"/>
                  <a:pt x="1356262" y="1140758"/>
                </a:cubicBezTo>
                <a:cubicBezTo>
                  <a:pt x="1352203" y="1163080"/>
                  <a:pt x="1353198" y="1192143"/>
                  <a:pt x="1334734" y="1205329"/>
                </a:cubicBezTo>
                <a:cubicBezTo>
                  <a:pt x="1297801" y="1231705"/>
                  <a:pt x="1248622" y="1234028"/>
                  <a:pt x="1205566" y="1248377"/>
                </a:cubicBezTo>
                <a:lnTo>
                  <a:pt x="1140982" y="1269900"/>
                </a:lnTo>
                <a:cubicBezTo>
                  <a:pt x="1121399" y="1289480"/>
                  <a:pt x="1034017" y="1367770"/>
                  <a:pt x="1054870" y="1399043"/>
                </a:cubicBezTo>
                <a:cubicBezTo>
                  <a:pt x="1080048" y="1436802"/>
                  <a:pt x="1184038" y="1442090"/>
                  <a:pt x="1184038" y="1442090"/>
                </a:cubicBezTo>
                <a:cubicBezTo>
                  <a:pt x="1268133" y="1526170"/>
                  <a:pt x="1179896" y="1450782"/>
                  <a:pt x="1291678" y="1506662"/>
                </a:cubicBezTo>
                <a:cubicBezTo>
                  <a:pt x="1439503" y="1580560"/>
                  <a:pt x="1256226" y="1529706"/>
                  <a:pt x="1463902" y="1571233"/>
                </a:cubicBezTo>
                <a:cubicBezTo>
                  <a:pt x="1662696" y="1703737"/>
                  <a:pt x="1418155" y="1534643"/>
                  <a:pt x="1571541" y="1657328"/>
                </a:cubicBezTo>
                <a:cubicBezTo>
                  <a:pt x="1707327" y="1765935"/>
                  <a:pt x="1575223" y="1639484"/>
                  <a:pt x="1679181" y="1743423"/>
                </a:cubicBezTo>
                <a:cubicBezTo>
                  <a:pt x="1672005" y="1807994"/>
                  <a:pt x="1668336" y="1873052"/>
                  <a:pt x="1657653" y="1937136"/>
                </a:cubicBezTo>
                <a:cubicBezTo>
                  <a:pt x="1653922" y="1959516"/>
                  <a:pt x="1652170" y="1985665"/>
                  <a:pt x="1636125" y="2001707"/>
                </a:cubicBezTo>
                <a:cubicBezTo>
                  <a:pt x="1620078" y="2017751"/>
                  <a:pt x="1593069" y="2016056"/>
                  <a:pt x="1571541" y="2023231"/>
                </a:cubicBezTo>
                <a:cubicBezTo>
                  <a:pt x="1531497" y="2063268"/>
                  <a:pt x="1512585" y="2076547"/>
                  <a:pt x="1485429" y="2130850"/>
                </a:cubicBezTo>
                <a:cubicBezTo>
                  <a:pt x="1475281" y="2151142"/>
                  <a:pt x="1479947" y="2179379"/>
                  <a:pt x="1463902" y="2195421"/>
                </a:cubicBezTo>
                <a:cubicBezTo>
                  <a:pt x="1447855" y="2211465"/>
                  <a:pt x="1376626" y="2216945"/>
                  <a:pt x="1399318" y="2216945"/>
                </a:cubicBezTo>
                <a:cubicBezTo>
                  <a:pt x="1435908" y="2216945"/>
                  <a:pt x="1471077" y="2202596"/>
                  <a:pt x="1506957" y="2195421"/>
                </a:cubicBezTo>
                <a:cubicBezTo>
                  <a:pt x="1614597" y="2202596"/>
                  <a:pt x="1722658" y="2205034"/>
                  <a:pt x="1829877" y="2216945"/>
                </a:cubicBezTo>
                <a:cubicBezTo>
                  <a:pt x="1852430" y="2219450"/>
                  <a:pt x="1874624" y="2227450"/>
                  <a:pt x="1894461" y="2238469"/>
                </a:cubicBezTo>
                <a:cubicBezTo>
                  <a:pt x="1939695" y="2263594"/>
                  <a:pt x="2023628" y="2324563"/>
                  <a:pt x="2023628" y="2324563"/>
                </a:cubicBezTo>
                <a:cubicBezTo>
                  <a:pt x="2037980" y="2367611"/>
                  <a:pt x="2023635" y="2439359"/>
                  <a:pt x="2066684" y="2453706"/>
                </a:cubicBezTo>
                <a:lnTo>
                  <a:pt x="2195852" y="2496753"/>
                </a:lnTo>
                <a:cubicBezTo>
                  <a:pt x="2256339" y="2678182"/>
                  <a:pt x="2195852" y="2469587"/>
                  <a:pt x="2195852" y="2884181"/>
                </a:cubicBezTo>
                <a:cubicBezTo>
                  <a:pt x="2195852" y="2970574"/>
                  <a:pt x="2205960" y="3056830"/>
                  <a:pt x="2217380" y="3142465"/>
                </a:cubicBezTo>
                <a:cubicBezTo>
                  <a:pt x="2223895" y="3191315"/>
                  <a:pt x="2264344" y="3252027"/>
                  <a:pt x="2281964" y="3293132"/>
                </a:cubicBezTo>
                <a:cubicBezTo>
                  <a:pt x="2290903" y="3313985"/>
                  <a:pt x="2296316" y="3336179"/>
                  <a:pt x="2303492" y="3357703"/>
                </a:cubicBezTo>
                <a:cubicBezTo>
                  <a:pt x="2296316" y="3393576"/>
                  <a:pt x="2290838" y="3429830"/>
                  <a:pt x="2281964" y="3465321"/>
                </a:cubicBezTo>
                <a:cubicBezTo>
                  <a:pt x="2276460" y="3487332"/>
                  <a:pt x="2278154" y="3515721"/>
                  <a:pt x="2260436" y="3529893"/>
                </a:cubicBezTo>
                <a:cubicBezTo>
                  <a:pt x="2237331" y="3548374"/>
                  <a:pt x="2203254" y="3545218"/>
                  <a:pt x="2174324" y="3551416"/>
                </a:cubicBezTo>
                <a:cubicBezTo>
                  <a:pt x="2102768" y="3566746"/>
                  <a:pt x="2028471" y="3571327"/>
                  <a:pt x="1959045" y="3594464"/>
                </a:cubicBezTo>
                <a:lnTo>
                  <a:pt x="1829877" y="3637511"/>
                </a:lnTo>
                <a:cubicBezTo>
                  <a:pt x="1732649" y="3734721"/>
                  <a:pt x="1857738" y="3625573"/>
                  <a:pt x="1679181" y="3702082"/>
                </a:cubicBezTo>
                <a:cubicBezTo>
                  <a:pt x="1660526" y="3710075"/>
                  <a:pt x="1651974" y="3732453"/>
                  <a:pt x="1636125" y="3745130"/>
                </a:cubicBezTo>
                <a:cubicBezTo>
                  <a:pt x="1615921" y="3761290"/>
                  <a:pt x="1594682" y="3776609"/>
                  <a:pt x="1571541" y="3788177"/>
                </a:cubicBezTo>
                <a:cubicBezTo>
                  <a:pt x="1535367" y="3806260"/>
                  <a:pt x="1455333" y="3820881"/>
                  <a:pt x="1420846" y="3831225"/>
                </a:cubicBezTo>
                <a:cubicBezTo>
                  <a:pt x="1420811" y="3831235"/>
                  <a:pt x="1259403" y="3885028"/>
                  <a:pt x="1227094" y="3895796"/>
                </a:cubicBezTo>
                <a:cubicBezTo>
                  <a:pt x="1205566" y="3902971"/>
                  <a:pt x="1181392" y="3904735"/>
                  <a:pt x="1162510" y="3917320"/>
                </a:cubicBezTo>
                <a:lnTo>
                  <a:pt x="1097926" y="3960367"/>
                </a:lnTo>
                <a:lnTo>
                  <a:pt x="1033342" y="4154081"/>
                </a:lnTo>
                <a:cubicBezTo>
                  <a:pt x="1026166" y="4175605"/>
                  <a:pt x="1021962" y="4198360"/>
                  <a:pt x="1011814" y="4218652"/>
                </a:cubicBezTo>
                <a:cubicBezTo>
                  <a:pt x="982346" y="4277577"/>
                  <a:pt x="966276" y="4318611"/>
                  <a:pt x="925703" y="4369318"/>
                </a:cubicBezTo>
                <a:cubicBezTo>
                  <a:pt x="872310" y="4436046"/>
                  <a:pt x="883763" y="4388611"/>
                  <a:pt x="839591" y="4476937"/>
                </a:cubicBezTo>
                <a:cubicBezTo>
                  <a:pt x="829443" y="4497229"/>
                  <a:pt x="834108" y="4525466"/>
                  <a:pt x="818063" y="4541508"/>
                </a:cubicBezTo>
                <a:cubicBezTo>
                  <a:pt x="802016" y="4557552"/>
                  <a:pt x="753479" y="4563032"/>
                  <a:pt x="753479" y="4563032"/>
                </a:cubicBezTo>
                <a:lnTo>
                  <a:pt x="322920" y="4476937"/>
                </a:lnTo>
                <a:cubicBezTo>
                  <a:pt x="290276" y="4411662"/>
                  <a:pt x="246192" y="4305713"/>
                  <a:pt x="193752" y="4240176"/>
                </a:cubicBezTo>
                <a:cubicBezTo>
                  <a:pt x="181072" y="4224330"/>
                  <a:pt x="165048" y="4211477"/>
                  <a:pt x="150696" y="4197128"/>
                </a:cubicBezTo>
                <a:cubicBezTo>
                  <a:pt x="143520" y="4175604"/>
                  <a:pt x="139316" y="4152849"/>
                  <a:pt x="129168" y="4132557"/>
                </a:cubicBezTo>
                <a:cubicBezTo>
                  <a:pt x="117597" y="4109419"/>
                  <a:pt x="95197" y="4092208"/>
                  <a:pt x="86112" y="4067986"/>
                </a:cubicBezTo>
                <a:cubicBezTo>
                  <a:pt x="73264" y="4033732"/>
                  <a:pt x="72812" y="3996013"/>
                  <a:pt x="64584" y="3960367"/>
                </a:cubicBezTo>
                <a:cubicBezTo>
                  <a:pt x="28164" y="3802579"/>
                  <a:pt x="35585" y="3830340"/>
                  <a:pt x="0" y="3723606"/>
                </a:cubicBezTo>
                <a:cubicBezTo>
                  <a:pt x="14352" y="3572940"/>
                  <a:pt x="10899" y="3419500"/>
                  <a:pt x="43056" y="3271608"/>
                </a:cubicBezTo>
                <a:cubicBezTo>
                  <a:pt x="48553" y="3246327"/>
                  <a:pt x="82859" y="3235993"/>
                  <a:pt x="107640" y="3228560"/>
                </a:cubicBezTo>
                <a:cubicBezTo>
                  <a:pt x="156243" y="3213982"/>
                  <a:pt x="208412" y="3216112"/>
                  <a:pt x="258336" y="3207037"/>
                </a:cubicBezTo>
                <a:cubicBezTo>
                  <a:pt x="287446" y="3201745"/>
                  <a:pt x="316744" y="3195900"/>
                  <a:pt x="344448" y="3185513"/>
                </a:cubicBezTo>
                <a:cubicBezTo>
                  <a:pt x="374496" y="3174247"/>
                  <a:pt x="398862" y="3147469"/>
                  <a:pt x="430560" y="3142465"/>
                </a:cubicBezTo>
                <a:cubicBezTo>
                  <a:pt x="537119" y="3125643"/>
                  <a:pt x="645839" y="3128116"/>
                  <a:pt x="753479" y="3120942"/>
                </a:cubicBezTo>
                <a:cubicBezTo>
                  <a:pt x="818043" y="3110183"/>
                  <a:pt x="954952" y="3094270"/>
                  <a:pt x="1011814" y="3056370"/>
                </a:cubicBezTo>
                <a:cubicBezTo>
                  <a:pt x="1101018" y="2996913"/>
                  <a:pt x="1051298" y="3019597"/>
                  <a:pt x="1162510" y="2991799"/>
                </a:cubicBezTo>
                <a:cubicBezTo>
                  <a:pt x="1176862" y="2970275"/>
                  <a:pt x="1187271" y="2945519"/>
                  <a:pt x="1205566" y="2927228"/>
                </a:cubicBezTo>
                <a:cubicBezTo>
                  <a:pt x="1223862" y="2908936"/>
                  <a:pt x="1253986" y="2904382"/>
                  <a:pt x="1270150" y="2884181"/>
                </a:cubicBezTo>
                <a:cubicBezTo>
                  <a:pt x="1284325" y="2866465"/>
                  <a:pt x="1284502" y="2841133"/>
                  <a:pt x="1291678" y="2819609"/>
                </a:cubicBezTo>
                <a:cubicBezTo>
                  <a:pt x="1284502" y="2755038"/>
                  <a:pt x="1285910" y="2688924"/>
                  <a:pt x="1270150" y="2625896"/>
                </a:cubicBezTo>
                <a:cubicBezTo>
                  <a:pt x="1250747" y="2548299"/>
                  <a:pt x="1219847" y="2564369"/>
                  <a:pt x="1162510" y="2539801"/>
                </a:cubicBezTo>
                <a:cubicBezTo>
                  <a:pt x="1133013" y="2527162"/>
                  <a:pt x="1103917" y="2513261"/>
                  <a:pt x="1076398" y="2496753"/>
                </a:cubicBezTo>
                <a:cubicBezTo>
                  <a:pt x="940614" y="2415298"/>
                  <a:pt x="962520" y="2425944"/>
                  <a:pt x="861119" y="2324563"/>
                </a:cubicBezTo>
                <a:lnTo>
                  <a:pt x="818063" y="2195421"/>
                </a:lnTo>
                <a:lnTo>
                  <a:pt x="796535" y="2130850"/>
                </a:lnTo>
                <a:cubicBezTo>
                  <a:pt x="763404" y="1932104"/>
                  <a:pt x="741119" y="1870709"/>
                  <a:pt x="818063" y="1614280"/>
                </a:cubicBezTo>
                <a:cubicBezTo>
                  <a:pt x="827286" y="1583543"/>
                  <a:pt x="876311" y="1587152"/>
                  <a:pt x="904175" y="1571233"/>
                </a:cubicBezTo>
                <a:cubicBezTo>
                  <a:pt x="1021029" y="1504473"/>
                  <a:pt x="914930" y="1546124"/>
                  <a:pt x="1033342" y="1506662"/>
                </a:cubicBezTo>
                <a:cubicBezTo>
                  <a:pt x="1082472" y="1473915"/>
                  <a:pt x="1182427" y="1399580"/>
                  <a:pt x="1248622" y="1377519"/>
                </a:cubicBezTo>
                <a:cubicBezTo>
                  <a:pt x="1304761" y="1358810"/>
                  <a:pt x="1420846" y="1334472"/>
                  <a:pt x="1420846" y="1334472"/>
                </a:cubicBezTo>
                <a:lnTo>
                  <a:pt x="1593069" y="1248377"/>
                </a:lnTo>
                <a:cubicBezTo>
                  <a:pt x="1621773" y="1234028"/>
                  <a:pt x="1648736" y="1215475"/>
                  <a:pt x="1679181" y="1205329"/>
                </a:cubicBezTo>
                <a:cubicBezTo>
                  <a:pt x="1700709" y="1198155"/>
                  <a:pt x="1721946" y="1190039"/>
                  <a:pt x="1743765" y="1183806"/>
                </a:cubicBezTo>
                <a:cubicBezTo>
                  <a:pt x="1775953" y="1174611"/>
                  <a:pt x="1860049" y="1157960"/>
                  <a:pt x="1894461" y="1140758"/>
                </a:cubicBezTo>
                <a:cubicBezTo>
                  <a:pt x="1917602" y="1129190"/>
                  <a:pt x="1937517" y="1112060"/>
                  <a:pt x="1959045" y="1097711"/>
                </a:cubicBezTo>
                <a:cubicBezTo>
                  <a:pt x="1973397" y="1076187"/>
                  <a:pt x="1984911" y="1052473"/>
                  <a:pt x="2002100" y="1033139"/>
                </a:cubicBezTo>
                <a:cubicBezTo>
                  <a:pt x="2042554" y="987637"/>
                  <a:pt x="2131268" y="903997"/>
                  <a:pt x="2131268" y="903997"/>
                </a:cubicBezTo>
                <a:cubicBezTo>
                  <a:pt x="2138444" y="882473"/>
                  <a:pt x="2142648" y="859718"/>
                  <a:pt x="2152796" y="839426"/>
                </a:cubicBezTo>
                <a:cubicBezTo>
                  <a:pt x="2189876" y="765280"/>
                  <a:pt x="2251031" y="755271"/>
                  <a:pt x="2174324" y="645712"/>
                </a:cubicBezTo>
                <a:cubicBezTo>
                  <a:pt x="2109382" y="552956"/>
                  <a:pt x="2044554" y="566590"/>
                  <a:pt x="1959045" y="538093"/>
                </a:cubicBezTo>
                <a:cubicBezTo>
                  <a:pt x="1740762" y="465346"/>
                  <a:pt x="1968520" y="522352"/>
                  <a:pt x="1722237" y="451999"/>
                </a:cubicBezTo>
                <a:cubicBezTo>
                  <a:pt x="1672005" y="437650"/>
                  <a:pt x="1622223" y="421619"/>
                  <a:pt x="1571541" y="408951"/>
                </a:cubicBezTo>
                <a:cubicBezTo>
                  <a:pt x="1536043" y="400078"/>
                  <a:pt x="1499621" y="395363"/>
                  <a:pt x="1463902" y="387427"/>
                </a:cubicBezTo>
                <a:cubicBezTo>
                  <a:pt x="1435019" y="381010"/>
                  <a:pt x="1406494" y="373078"/>
                  <a:pt x="1377790" y="365904"/>
                </a:cubicBezTo>
                <a:cubicBezTo>
                  <a:pt x="1318761" y="326559"/>
                  <a:pt x="1251080" y="293643"/>
                  <a:pt x="1205566" y="236761"/>
                </a:cubicBezTo>
                <a:cubicBezTo>
                  <a:pt x="1189403" y="216562"/>
                  <a:pt x="1174081" y="195328"/>
                  <a:pt x="1162510" y="172190"/>
                </a:cubicBezTo>
                <a:cubicBezTo>
                  <a:pt x="1152362" y="151898"/>
                  <a:pt x="1148158" y="129143"/>
                  <a:pt x="1140982" y="107619"/>
                </a:cubicBezTo>
                <a:cubicBezTo>
                  <a:pt x="1194185" y="54425"/>
                  <a:pt x="1184038" y="44276"/>
                  <a:pt x="1184038" y="107619"/>
                </a:cubicBezTo>
                <a:lnTo>
                  <a:pt x="2798635" y="193714"/>
                </a:lnTo>
                <a:lnTo>
                  <a:pt x="1420846" y="15066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359827" y="1423987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524315">
            <a:off x="4055455" y="2139112"/>
            <a:ext cx="189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Katastrophe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 rot="1524315">
            <a:off x="4817207" y="3193289"/>
            <a:ext cx="107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Krise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 rot="1524315">
            <a:off x="4387152" y="4013933"/>
            <a:ext cx="31015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Coping = </a:t>
            </a:r>
            <a:r>
              <a:rPr lang="en-US" sz="2400" b="1" dirty="0" err="1" smtClean="0"/>
              <a:t>Sich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arrangieren</a:t>
            </a:r>
            <a:r>
              <a:rPr lang="en-US" sz="2400" b="1" dirty="0" smtClean="0"/>
              <a:t> =&gt; </a:t>
            </a:r>
            <a:r>
              <a:rPr lang="en-US" sz="2400" b="1" dirty="0" err="1" smtClean="0"/>
              <a:t>Kompetenz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 rot="623686">
            <a:off x="3874525" y="6197864"/>
            <a:ext cx="224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Zufriedenheit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7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2" name="Text Box 62"/>
          <p:cNvSpPr txBox="1">
            <a:spLocks noChangeArrowheads="1"/>
          </p:cNvSpPr>
          <p:nvPr/>
        </p:nvSpPr>
        <p:spPr bwMode="auto">
          <a:xfrm>
            <a:off x="2420471" y="2943364"/>
            <a:ext cx="4303058" cy="177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Zirkulierende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Trauer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endParaRPr lang="en-US" sz="4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124" name="Oval 44"/>
          <p:cNvSpPr>
            <a:spLocks noChangeArrowheads="1"/>
          </p:cNvSpPr>
          <p:nvPr/>
        </p:nvSpPr>
        <p:spPr bwMode="auto">
          <a:xfrm>
            <a:off x="2046941" y="2450353"/>
            <a:ext cx="4900706" cy="2629647"/>
          </a:xfrm>
          <a:prstGeom prst="ellipse">
            <a:avLst/>
          </a:prstGeom>
          <a:noFill/>
          <a:ln w="38100" cmpd="dbl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7" name="Rectangle 67"/>
          <p:cNvSpPr>
            <a:spLocks noChangeArrowheads="1"/>
          </p:cNvSpPr>
          <p:nvPr/>
        </p:nvSpPr>
        <p:spPr bwMode="auto">
          <a:xfrm>
            <a:off x="-285750" y="382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61" name="Rectangle 81"/>
          <p:cNvSpPr>
            <a:spLocks noChangeArrowheads="1"/>
          </p:cNvSpPr>
          <p:nvPr/>
        </p:nvSpPr>
        <p:spPr bwMode="auto">
          <a:xfrm>
            <a:off x="-285750" y="382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449263" algn="r"/>
              </a:tabLst>
            </a:pPr>
            <a:endParaRPr lang="de-DE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162" name="Rectangle 82"/>
          <p:cNvSpPr>
            <a:spLocks noGrp="1" noChangeArrowheads="1"/>
          </p:cNvSpPr>
          <p:nvPr>
            <p:ph type="title"/>
          </p:nvPr>
        </p:nvSpPr>
        <p:spPr>
          <a:xfrm>
            <a:off x="628650" y="21891"/>
            <a:ext cx="7772400" cy="112264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Fürsorge und Loslassen als wiederkehrende Fragestellungen</a:t>
            </a:r>
            <a:endParaRPr lang="de-DE" dirty="0"/>
          </a:p>
        </p:txBody>
      </p:sp>
      <p:sp>
        <p:nvSpPr>
          <p:cNvPr id="430163" name="Text Box 83"/>
          <p:cNvSpPr txBox="1">
            <a:spLocks noChangeArrowheads="1"/>
          </p:cNvSpPr>
          <p:nvPr/>
        </p:nvSpPr>
        <p:spPr bwMode="auto">
          <a:xfrm>
            <a:off x="4514850" y="6333876"/>
            <a:ext cx="259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nach JONAS, 1990 </a:t>
            </a:r>
          </a:p>
        </p:txBody>
      </p:sp>
      <p:sp>
        <p:nvSpPr>
          <p:cNvPr id="430143" name="Text Box 63"/>
          <p:cNvSpPr txBox="1">
            <a:spLocks noChangeArrowheads="1"/>
          </p:cNvSpPr>
          <p:nvPr/>
        </p:nvSpPr>
        <p:spPr bwMode="auto">
          <a:xfrm rot="763109">
            <a:off x="5638800" y="4443350"/>
            <a:ext cx="2933700" cy="157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Suchen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Finden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und </a:t>
            </a:r>
            <a:r>
              <a:rPr lang="en-US" sz="3200" b="1" dirty="0" err="1" smtClean="0">
                <a:solidFill>
                  <a:srgbClr val="0000FF"/>
                </a:solidFill>
                <a:cs typeface="Times New Roman" charset="0"/>
              </a:rPr>
              <a:t>Sich-trennen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0145" name="Text Box 65"/>
          <p:cNvSpPr txBox="1">
            <a:spLocks noChangeArrowheads="1"/>
          </p:cNvSpPr>
          <p:nvPr/>
        </p:nvSpPr>
        <p:spPr bwMode="auto">
          <a:xfrm rot="21071873">
            <a:off x="286945" y="4443350"/>
            <a:ext cx="3249258" cy="206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cs typeface="Times New Roman" charset="0"/>
              </a:rPr>
              <a:t>Autonomie-entwicklung</a:t>
            </a:r>
            <a:r>
              <a:rPr lang="en-US" sz="3200" b="1" dirty="0" smtClean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als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neuer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Selbst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- und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Weltbezug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0133" name="Text Box 53"/>
          <p:cNvSpPr txBox="1">
            <a:spLocks noChangeArrowheads="1"/>
          </p:cNvSpPr>
          <p:nvPr/>
        </p:nvSpPr>
        <p:spPr bwMode="auto">
          <a:xfrm rot="21026541">
            <a:off x="267484" y="1611787"/>
            <a:ext cx="2906358" cy="16771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cs typeface="Times New Roman" charset="0"/>
              </a:rPr>
              <a:t>Nicht-wahrnehmung</a:t>
            </a:r>
            <a:endParaRPr lang="en-US" sz="3200" b="1" dirty="0"/>
          </a:p>
          <a:p>
            <a:pPr algn="ctr" eaLnBrk="0" hangingPunct="0"/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und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Suche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30144" name="Text Box 64"/>
          <p:cNvSpPr txBox="1">
            <a:spLocks noChangeArrowheads="1"/>
          </p:cNvSpPr>
          <p:nvPr/>
        </p:nvSpPr>
        <p:spPr bwMode="auto">
          <a:xfrm rot="673431">
            <a:off x="5475690" y="1625646"/>
            <a:ext cx="3240087" cy="1649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Aufbrechende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chaotische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Emotionen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457200" y="1186641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069" y="270142"/>
            <a:ext cx="613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Komplexe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Modelle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0" y="1193472"/>
            <a:ext cx="9034990" cy="4873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359827" y="1194221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324117">
            <a:off x="141526" y="5439265"/>
            <a:ext cx="5581889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Nur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bedingt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Orientierungsrahmen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nutzbar</a:t>
            </a:r>
            <a:r>
              <a:rPr lang="en-US" sz="2800" i="1" dirty="0"/>
              <a:t> </a:t>
            </a:r>
            <a:r>
              <a:rPr lang="en-US" sz="2800" i="1" dirty="0" smtClean="0"/>
              <a:t>da </a:t>
            </a:r>
            <a:r>
              <a:rPr lang="en-US" sz="2800" i="1" dirty="0" err="1" smtClean="0"/>
              <a:t>über</a:t>
            </a:r>
            <a:r>
              <a:rPr lang="en-US" sz="2800" i="1" dirty="0" err="1"/>
              <a:t>-</a:t>
            </a:r>
            <a:r>
              <a:rPr lang="en-US" sz="2800" i="1" dirty="0" err="1" smtClean="0"/>
              <a:t>komplex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24362" y="5836154"/>
            <a:ext cx="180834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Klammern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24362" y="1239940"/>
            <a:ext cx="1808349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Loslassen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467" y="6319343"/>
            <a:ext cx="387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Anlehnung</a:t>
            </a:r>
            <a:r>
              <a:rPr lang="en-US" dirty="0" smtClean="0"/>
              <a:t> an </a:t>
            </a:r>
            <a:r>
              <a:rPr lang="en-US" dirty="0" err="1" smtClean="0"/>
              <a:t>Cubbin</a:t>
            </a:r>
            <a:r>
              <a:rPr lang="en-US" dirty="0" smtClean="0"/>
              <a:t> 1984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199" y="1717864"/>
            <a:ext cx="813218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4400" i="1" dirty="0" smtClean="0"/>
              <a:t>Das </a:t>
            </a:r>
            <a:r>
              <a:rPr lang="de-DE" sz="4400" i="1" dirty="0"/>
              <a:t>Recht des Kindes auf seinen eigenen Tod.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4400" i="1" dirty="0" smtClean="0"/>
              <a:t>Das </a:t>
            </a:r>
            <a:r>
              <a:rPr lang="de-DE" sz="4400" i="1" dirty="0"/>
              <a:t>Recht des Kindes auf den heutigen Tag.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4400" i="1" dirty="0" smtClean="0"/>
              <a:t>Das </a:t>
            </a:r>
            <a:r>
              <a:rPr lang="de-DE" sz="4400" i="1" dirty="0"/>
              <a:t>Recht des Kindes, so zu sein, wie es </a:t>
            </a:r>
            <a:r>
              <a:rPr lang="de-DE" sz="4400" i="1" dirty="0" smtClean="0"/>
              <a:t>ist.</a:t>
            </a:r>
            <a:endParaRPr lang="de-DE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3012568" y="6294512"/>
            <a:ext cx="613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Janusz </a:t>
            </a:r>
            <a:r>
              <a:rPr lang="de-DE" dirty="0" err="1"/>
              <a:t>Korczak</a:t>
            </a:r>
            <a:r>
              <a:rPr lang="de-DE" dirty="0"/>
              <a:t> (1919</a:t>
            </a:r>
            <a:r>
              <a:rPr lang="de-DE" dirty="0" smtClean="0"/>
              <a:t>) „</a:t>
            </a:r>
            <a:r>
              <a:rPr lang="de-DE" dirty="0"/>
              <a:t>Wie man ein Kind lieben soll“ </a:t>
            </a:r>
            <a:endParaRPr lang="de-D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111" y="268904"/>
            <a:ext cx="851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Fürsorge</a:t>
            </a:r>
            <a:r>
              <a:rPr lang="en-US" sz="6000" b="1" dirty="0" smtClean="0"/>
              <a:t> &amp; </a:t>
            </a:r>
            <a:r>
              <a:rPr lang="en-US" sz="6000" b="1" dirty="0" err="1" smtClean="0"/>
              <a:t>Loslassen</a:t>
            </a:r>
            <a:r>
              <a:rPr lang="en-US" sz="6000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457200" y="1462806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136"/>
            <a:ext cx="8229600" cy="84166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fr-CH" b="1" dirty="0" smtClean="0">
                <a:latin typeface="+mn-lt"/>
              </a:rPr>
              <a:t>Dynamik in Winterhoff’s PA Sicht</a:t>
            </a:r>
            <a:endParaRPr lang="de-DE" b="1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02193"/>
            <a:ext cx="7852592" cy="670164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charset="0"/>
              <a:buNone/>
            </a:pPr>
            <a:r>
              <a:rPr lang="de-DE" sz="2800" dirty="0" smtClean="0">
                <a:latin typeface="Arial" charset="0"/>
                <a:sym typeface="Wingdings"/>
              </a:rPr>
              <a:t> </a:t>
            </a:r>
            <a:r>
              <a:rPr lang="de-DE" sz="2800" dirty="0" smtClean="0">
                <a:latin typeface="Arial" charset="0"/>
                <a:sym typeface="Wingdings" charset="0"/>
              </a:rPr>
              <a:t>psychische Reifeentwicklung wird  </a:t>
            </a:r>
            <a:r>
              <a:rPr lang="de-DE" sz="2800" dirty="0">
                <a:latin typeface="Arial" charset="0"/>
                <a:sym typeface="Wingdings" charset="0"/>
              </a:rPr>
              <a:t>verhindert.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449" y="1180877"/>
            <a:ext cx="86868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q"/>
            </a:pPr>
            <a:r>
              <a:rPr lang="en-US" sz="3600" b="1" dirty="0" err="1"/>
              <a:t>Partnerschaftlichkeit</a:t>
            </a:r>
            <a:r>
              <a:rPr lang="en-US" sz="3600" dirty="0"/>
              <a:t> – </a:t>
            </a:r>
            <a:r>
              <a:rPr lang="en-US" sz="3600" i="1" dirty="0" err="1"/>
              <a:t>zu</a:t>
            </a:r>
            <a:r>
              <a:rPr lang="en-US" sz="3600" i="1" dirty="0"/>
              <a:t> </a:t>
            </a:r>
            <a:r>
              <a:rPr lang="en-US" sz="3600" i="1" dirty="0" err="1"/>
              <a:t>schnelle</a:t>
            </a:r>
            <a:r>
              <a:rPr lang="en-US" sz="3600" i="1" dirty="0"/>
              <a:t>, </a:t>
            </a:r>
            <a:r>
              <a:rPr lang="en-US" sz="3600" i="1" dirty="0" err="1"/>
              <a:t>zu</a:t>
            </a:r>
            <a:r>
              <a:rPr lang="en-US" sz="3600" i="1" dirty="0"/>
              <a:t> </a:t>
            </a:r>
            <a:r>
              <a:rPr lang="en-US" sz="3600" i="1" dirty="0" err="1"/>
              <a:t>frühe</a:t>
            </a:r>
            <a:r>
              <a:rPr lang="en-US" sz="3600" i="1" dirty="0"/>
              <a:t> </a:t>
            </a:r>
            <a:r>
              <a:rPr lang="en-US" sz="3600" i="1" dirty="0" err="1"/>
              <a:t>Betrachtung</a:t>
            </a:r>
            <a:r>
              <a:rPr lang="en-US" sz="3600" i="1" dirty="0"/>
              <a:t> der </a:t>
            </a:r>
            <a:r>
              <a:rPr lang="en-US" sz="3200" i="1" dirty="0" smtClean="0"/>
              <a:t>(</a:t>
            </a:r>
            <a:r>
              <a:rPr lang="en-US" sz="3200" i="1" dirty="0" err="1" smtClean="0">
                <a:solidFill>
                  <a:srgbClr val="0000FF"/>
                </a:solidFill>
              </a:rPr>
              <a:t>behinderten</a:t>
            </a:r>
            <a:r>
              <a:rPr lang="en-US" sz="3200" i="1" dirty="0" smtClean="0"/>
              <a:t>)</a:t>
            </a:r>
            <a:r>
              <a:rPr lang="en-US" sz="3600" i="1" dirty="0" smtClean="0"/>
              <a:t> </a:t>
            </a:r>
            <a:r>
              <a:rPr lang="en-US" sz="3600" i="1" dirty="0"/>
              <a:t>Kinder </a:t>
            </a:r>
            <a:r>
              <a:rPr lang="en-US" sz="3600" i="1" dirty="0" err="1"/>
              <a:t>als</a:t>
            </a:r>
            <a:r>
              <a:rPr lang="en-US" sz="3600" i="1" dirty="0"/>
              <a:t> </a:t>
            </a:r>
            <a:r>
              <a:rPr lang="en-US" sz="3600" i="1" dirty="0" err="1"/>
              <a:t>urteilsfähig</a:t>
            </a:r>
            <a:r>
              <a:rPr lang="en-US" sz="3600" i="1" dirty="0"/>
              <a:t> und </a:t>
            </a:r>
            <a:r>
              <a:rPr lang="en-US" sz="3600" i="1" dirty="0" err="1"/>
              <a:t>handlungskompetent</a:t>
            </a:r>
            <a:r>
              <a:rPr lang="en-US" sz="3600" i="1" dirty="0"/>
              <a:t> </a:t>
            </a:r>
          </a:p>
          <a:p>
            <a:pPr marL="571500" indent="-571500">
              <a:buFont typeface="Wingdings" charset="2"/>
              <a:buChar char="q"/>
            </a:pPr>
            <a:r>
              <a:rPr lang="en-US" sz="3600" b="1" dirty="0" err="1"/>
              <a:t>Projektion</a:t>
            </a:r>
            <a:r>
              <a:rPr lang="en-US" sz="3600" dirty="0"/>
              <a:t> </a:t>
            </a:r>
            <a:r>
              <a:rPr lang="en-US" sz="3600" i="1" dirty="0"/>
              <a:t>– </a:t>
            </a:r>
            <a:r>
              <a:rPr lang="en-US" sz="3600" i="1" dirty="0" err="1"/>
              <a:t>elterliche</a:t>
            </a:r>
            <a:r>
              <a:rPr lang="en-US" sz="3600" i="1" dirty="0"/>
              <a:t>, </a:t>
            </a:r>
            <a:r>
              <a:rPr lang="en-US" sz="3600" i="1" dirty="0" err="1"/>
              <a:t>erzieherische</a:t>
            </a:r>
            <a:r>
              <a:rPr lang="en-US" sz="3600" i="1" dirty="0"/>
              <a:t> </a:t>
            </a:r>
            <a:r>
              <a:rPr lang="en-US" sz="3600" i="1" dirty="0" err="1"/>
              <a:t>Haltung</a:t>
            </a:r>
            <a:r>
              <a:rPr lang="en-US" sz="3600" i="1" dirty="0"/>
              <a:t>: </a:t>
            </a:r>
            <a:r>
              <a:rPr lang="en-US" sz="3600" i="1" dirty="0" err="1"/>
              <a:t>ich</a:t>
            </a:r>
            <a:r>
              <a:rPr lang="en-US" sz="3600" i="1" dirty="0"/>
              <a:t> muss </a:t>
            </a:r>
            <a:r>
              <a:rPr lang="en-US" sz="3600" i="1" dirty="0" err="1"/>
              <a:t>umgehend</a:t>
            </a:r>
            <a:r>
              <a:rPr lang="en-US" sz="3600" i="1" dirty="0"/>
              <a:t> </a:t>
            </a:r>
            <a:r>
              <a:rPr lang="en-US" sz="3600" i="1" dirty="0" err="1"/>
              <a:t>geliebt</a:t>
            </a:r>
            <a:r>
              <a:rPr lang="en-US" sz="3600" i="1" dirty="0"/>
              <a:t> </a:t>
            </a:r>
            <a:r>
              <a:rPr lang="en-US" sz="3600" i="1" dirty="0" err="1"/>
              <a:t>werden</a:t>
            </a:r>
            <a:r>
              <a:rPr lang="en-US" sz="3600" i="1" dirty="0"/>
              <a:t> </a:t>
            </a:r>
            <a:r>
              <a:rPr lang="en-US" sz="3600" i="1" dirty="0" smtClean="0"/>
              <a:t>(</a:t>
            </a:r>
            <a:r>
              <a:rPr lang="en-US" sz="3600" i="1" dirty="0" smtClean="0">
                <a:solidFill>
                  <a:srgbClr val="0000FF"/>
                </a:solidFill>
              </a:rPr>
              <a:t>muss </a:t>
            </a:r>
            <a:r>
              <a:rPr lang="en-US" sz="3600" i="1" dirty="0" err="1" smtClean="0">
                <a:solidFill>
                  <a:srgbClr val="0000FF"/>
                </a:solidFill>
              </a:rPr>
              <a:t>mich</a:t>
            </a:r>
            <a:r>
              <a:rPr lang="en-US" sz="3600" i="1" dirty="0" smtClean="0">
                <a:solidFill>
                  <a:srgbClr val="0000FF"/>
                </a:solidFill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</a:rPr>
              <a:t>aufopfern</a:t>
            </a:r>
            <a:r>
              <a:rPr lang="en-US" sz="3600" i="1" dirty="0" smtClean="0"/>
              <a:t>)</a:t>
            </a:r>
            <a:endParaRPr lang="en-US" sz="3600" i="1" dirty="0"/>
          </a:p>
          <a:p>
            <a:pPr marL="571500" indent="-571500">
              <a:buFont typeface="Wingdings" charset="2"/>
              <a:buChar char="q"/>
            </a:pPr>
            <a:r>
              <a:rPr lang="en-US" sz="3600" b="1" dirty="0" err="1"/>
              <a:t>Symbiose</a:t>
            </a:r>
            <a:r>
              <a:rPr lang="en-US" sz="3600" dirty="0"/>
              <a:t> </a:t>
            </a:r>
            <a:r>
              <a:rPr lang="en-US" sz="3600" i="1" dirty="0"/>
              <a:t>- </a:t>
            </a:r>
            <a:r>
              <a:rPr lang="en-US" sz="3600" i="1" dirty="0" smtClean="0"/>
              <a:t>Die </a:t>
            </a:r>
            <a:r>
              <a:rPr lang="en-US" sz="3600" i="1" dirty="0" err="1"/>
              <a:t>behinderte</a:t>
            </a:r>
            <a:r>
              <a:rPr lang="en-US" sz="3600" i="1" dirty="0"/>
              <a:t> </a:t>
            </a:r>
            <a:r>
              <a:rPr lang="en-US" sz="3600" i="1" dirty="0" smtClean="0"/>
              <a:t>Person  </a:t>
            </a:r>
            <a:r>
              <a:rPr lang="en-US" sz="3600" i="1" dirty="0" err="1"/>
              <a:t>ist</a:t>
            </a:r>
            <a:r>
              <a:rPr lang="en-US" sz="3600" i="1" dirty="0"/>
              <a:t> </a:t>
            </a:r>
            <a:r>
              <a:rPr lang="en-US" sz="3600" i="1" dirty="0" smtClean="0"/>
              <a:t>und </a:t>
            </a:r>
            <a:r>
              <a:rPr lang="en-US" sz="3600" i="1" dirty="0" err="1" smtClean="0"/>
              <a:t>bleibt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Teil</a:t>
            </a:r>
            <a:r>
              <a:rPr lang="en-US" sz="3600" i="1" dirty="0" smtClean="0"/>
              <a:t> </a:t>
            </a:r>
            <a:r>
              <a:rPr lang="en-US" sz="3600" i="1" dirty="0" err="1"/>
              <a:t>meiner</a:t>
            </a:r>
            <a:r>
              <a:rPr lang="en-US" sz="3600" i="1" dirty="0"/>
              <a:t> </a:t>
            </a:r>
            <a:r>
              <a:rPr lang="en-US" sz="3600" i="1" dirty="0" err="1" smtClean="0"/>
              <a:t>selbst</a:t>
            </a:r>
            <a:r>
              <a:rPr lang="en-US" sz="3600" i="1" dirty="0" smtClean="0"/>
              <a:t>. (</a:t>
            </a:r>
            <a:r>
              <a:rPr lang="en-US" sz="3600" i="1" dirty="0" err="1" smtClean="0">
                <a:solidFill>
                  <a:srgbClr val="0000FF"/>
                </a:solidFill>
              </a:rPr>
              <a:t>angenabelt</a:t>
            </a:r>
            <a:r>
              <a:rPr lang="en-US" sz="3600" i="1" dirty="0" smtClean="0"/>
              <a:t>)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 flipV="1">
            <a:off x="263449" y="1009334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5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400" b="1" dirty="0" smtClean="0"/>
              <a:t>Neues Menschenbild</a:t>
            </a:r>
            <a:endParaRPr lang="de-DE" sz="54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1223"/>
            <a:ext cx="2398792" cy="233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58" y="2455035"/>
            <a:ext cx="1866823" cy="26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13" y="1822836"/>
            <a:ext cx="2237489" cy="2038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flipV="1">
            <a:off x="457200" y="1371919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Schlussfolgerung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5374" cy="4525963"/>
          </a:xfrm>
        </p:spPr>
        <p:txBody>
          <a:bodyPr/>
          <a:lstStyle/>
          <a:p>
            <a:r>
              <a:rPr lang="de-DE" sz="3600" dirty="0"/>
              <a:t>Fürsorge und Loslassen müssen </a:t>
            </a:r>
            <a:r>
              <a:rPr lang="de-DE" sz="3600" b="1" dirty="0"/>
              <a:t>kein Gegensatz</a:t>
            </a:r>
            <a:r>
              <a:rPr lang="de-DE" sz="3600" dirty="0"/>
              <a:t> sein und sind es wohl über weite Phasen auch nicht. </a:t>
            </a:r>
            <a:endParaRPr lang="de-DE" sz="3600" dirty="0" smtClean="0"/>
          </a:p>
          <a:p>
            <a:r>
              <a:rPr lang="de-DE" sz="3600" dirty="0" smtClean="0"/>
              <a:t>Es gibt keine übergreifend richtige </a:t>
            </a:r>
            <a:r>
              <a:rPr lang="de-DE" sz="3600" b="1" dirty="0" smtClean="0"/>
              <a:t>Grenzziehungen</a:t>
            </a:r>
            <a:r>
              <a:rPr lang="de-DE" sz="3600" dirty="0" smtClean="0"/>
              <a:t>.</a:t>
            </a:r>
          </a:p>
          <a:p>
            <a:r>
              <a:rPr lang="de-DE" sz="3600" dirty="0"/>
              <a:t>U</a:t>
            </a:r>
            <a:r>
              <a:rPr lang="de-DE" sz="3600" dirty="0" smtClean="0"/>
              <a:t>topische Zielvorstellungen und einseitige </a:t>
            </a:r>
            <a:r>
              <a:rPr lang="de-DE" sz="3600" dirty="0"/>
              <a:t>M</a:t>
            </a:r>
            <a:r>
              <a:rPr lang="de-DE" sz="3600" dirty="0" smtClean="0"/>
              <a:t>enschenbilder sind zu </a:t>
            </a:r>
            <a:r>
              <a:rPr lang="de-DE" sz="3600" b="1" dirty="0" smtClean="0"/>
              <a:t>hinterfragen</a:t>
            </a:r>
            <a:r>
              <a:rPr lang="de-DE" sz="3600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457200" y="1301748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92" y="75550"/>
            <a:ext cx="1590512" cy="1469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15" y="4948453"/>
            <a:ext cx="1686596" cy="1667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787915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Berechtigte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Fragen</a:t>
            </a:r>
            <a:r>
              <a:rPr lang="en-US" sz="5400" b="1" dirty="0" smtClean="0"/>
              <a:t>  </a:t>
            </a:r>
            <a:endParaRPr lang="en-US" sz="54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3" y="2809025"/>
            <a:ext cx="4203820" cy="259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8757" y="1439150"/>
            <a:ext cx="3514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Wie</a:t>
            </a:r>
            <a:r>
              <a:rPr lang="en-US" sz="2800" dirty="0" smtClean="0"/>
              <a:t> </a:t>
            </a:r>
            <a:r>
              <a:rPr lang="en-US" sz="2800" dirty="0" err="1" smtClean="0"/>
              <a:t>kann</a:t>
            </a:r>
            <a:r>
              <a:rPr lang="en-US" sz="2800" dirty="0" smtClean="0"/>
              <a:t> </a:t>
            </a:r>
            <a:r>
              <a:rPr lang="en-US" sz="2800" dirty="0" err="1" smtClean="0"/>
              <a:t>Bildung</a:t>
            </a:r>
            <a:r>
              <a:rPr lang="en-US" sz="2800" dirty="0" smtClean="0"/>
              <a:t> und </a:t>
            </a:r>
            <a:r>
              <a:rPr lang="en-US" sz="2800" dirty="0" err="1" smtClean="0"/>
              <a:t>beruflicher</a:t>
            </a:r>
            <a:r>
              <a:rPr lang="en-US" sz="2800" dirty="0" smtClean="0"/>
              <a:t> </a:t>
            </a:r>
            <a:r>
              <a:rPr lang="en-US" sz="2800" dirty="0" err="1" smtClean="0"/>
              <a:t>Erfolg</a:t>
            </a:r>
            <a:r>
              <a:rPr lang="en-US" sz="2800" dirty="0" smtClean="0"/>
              <a:t> </a:t>
            </a:r>
            <a:r>
              <a:rPr lang="en-US" sz="2800" dirty="0" err="1" smtClean="0"/>
              <a:t>angebahnt</a:t>
            </a:r>
            <a:r>
              <a:rPr lang="en-US" sz="2800" dirty="0" smtClean="0"/>
              <a:t> </a:t>
            </a:r>
            <a:r>
              <a:rPr lang="en-US" sz="2800" dirty="0" err="1" smtClean="0"/>
              <a:t>werden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7613" y="5661418"/>
            <a:ext cx="2533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/>
              <a:t>http://</a:t>
            </a:r>
            <a:r>
              <a:rPr lang="en-US" sz="900" dirty="0" err="1"/>
              <a:t>everydaylife.globalpost.com</a:t>
            </a:r>
            <a:r>
              <a:rPr lang="en-US" sz="900" dirty="0"/>
              <a:t>/types-inclusion-schools-20175.html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1702">
            <a:off x="5181217" y="2458163"/>
            <a:ext cx="3456842" cy="2671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993" y="5661418"/>
            <a:ext cx="2703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andrewazzopardi.org</a:t>
            </a:r>
            <a:r>
              <a:rPr lang="en-US" sz="1000" dirty="0"/>
              <a:t>/2013/03/25/the-sexual-life-of-the-disabled-</a:t>
            </a:r>
            <a:r>
              <a:rPr lang="en-US" sz="1000" dirty="0" err="1"/>
              <a:t>tmi</a:t>
            </a:r>
            <a:r>
              <a:rPr lang="en-US" sz="1000" dirty="0"/>
              <a:t>/disabled-sex-2/</a:t>
            </a:r>
          </a:p>
        </p:txBody>
      </p:sp>
      <p:sp>
        <p:nvSpPr>
          <p:cNvPr id="9" name="Rectangle 8"/>
          <p:cNvSpPr/>
          <p:nvPr/>
        </p:nvSpPr>
        <p:spPr>
          <a:xfrm rot="21196064">
            <a:off x="4524790" y="1570349"/>
            <a:ext cx="4226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/>
              <a:t>Wie</a:t>
            </a:r>
            <a:r>
              <a:rPr lang="en-US" sz="2800" i="1" dirty="0"/>
              <a:t> </a:t>
            </a:r>
            <a:r>
              <a:rPr lang="en-US" sz="2800" i="1" dirty="0" err="1"/>
              <a:t>kann</a:t>
            </a:r>
            <a:r>
              <a:rPr lang="en-US" sz="2800" i="1" dirty="0"/>
              <a:t> </a:t>
            </a:r>
            <a:r>
              <a:rPr lang="en-US" sz="2800" i="1" dirty="0" err="1" smtClean="0"/>
              <a:t>Beziehung</a:t>
            </a:r>
            <a:r>
              <a:rPr lang="en-US" sz="2800" i="1" dirty="0" smtClean="0"/>
              <a:t> </a:t>
            </a:r>
            <a:r>
              <a:rPr lang="en-US" sz="2800" i="1" dirty="0"/>
              <a:t>und </a:t>
            </a:r>
            <a:r>
              <a:rPr lang="en-US" sz="2800" i="1" dirty="0" err="1"/>
              <a:t>Sexualität</a:t>
            </a:r>
            <a:r>
              <a:rPr lang="en-US" sz="2800" i="1" dirty="0"/>
              <a:t> </a:t>
            </a:r>
            <a:r>
              <a:rPr lang="en-US" sz="2800" i="1" dirty="0" err="1" smtClean="0"/>
              <a:t>gelebt</a:t>
            </a:r>
            <a:r>
              <a:rPr lang="en-US" sz="2800" i="1" dirty="0"/>
              <a:t> </a:t>
            </a:r>
            <a:r>
              <a:rPr lang="en-US" sz="2800" i="1" dirty="0" err="1" smtClean="0"/>
              <a:t>werden</a:t>
            </a:r>
            <a:r>
              <a:rPr lang="en-US" sz="2800" i="1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892" y="1393431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1" y="6093806"/>
            <a:ext cx="8003286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ABER: Ratschläge Sind auch nur Schläge !</a:t>
            </a:r>
            <a:endParaRPr lang="fr-CH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9935">
            <a:off x="7607413" y="6585"/>
            <a:ext cx="1299746" cy="15042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4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Losgelassen</a:t>
            </a:r>
            <a:r>
              <a:rPr lang="en-US" dirty="0" smtClean="0"/>
              <a:t> und </a:t>
            </a:r>
            <a:r>
              <a:rPr lang="en-US" dirty="0" err="1" smtClean="0"/>
              <a:t>inkludiert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26" y="1405821"/>
            <a:ext cx="4883357" cy="514117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57200" y="1226853"/>
            <a:ext cx="4860205" cy="1965438"/>
          </a:xfrm>
          <a:prstGeom prst="wedgeEllipseCallout">
            <a:avLst>
              <a:gd name="adj1" fmla="val -2790"/>
              <a:gd name="adj2" fmla="val 963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Kevin hat </a:t>
            </a:r>
            <a:r>
              <a:rPr lang="en-US" sz="3200" b="1" i="1" dirty="0" err="1"/>
              <a:t>endlich</a:t>
            </a:r>
            <a:r>
              <a:rPr lang="en-US" sz="3200" b="1" i="1" dirty="0"/>
              <a:t> </a:t>
            </a:r>
            <a:r>
              <a:rPr lang="en-US" sz="3200" b="1" i="1" dirty="0" err="1"/>
              <a:t>auch</a:t>
            </a:r>
            <a:r>
              <a:rPr lang="en-US" sz="3200" b="1" i="1" dirty="0"/>
              <a:t> </a:t>
            </a:r>
            <a:r>
              <a:rPr lang="en-US" sz="3200" b="1" i="1" dirty="0" err="1"/>
              <a:t>zu</a:t>
            </a:r>
            <a:r>
              <a:rPr lang="en-US" sz="3200" b="1" i="1" dirty="0"/>
              <a:t> </a:t>
            </a:r>
            <a:r>
              <a:rPr lang="en-US" sz="3200" b="1" i="1" dirty="0" err="1"/>
              <a:t>mir</a:t>
            </a:r>
            <a:r>
              <a:rPr lang="en-US" sz="3200" b="1" i="1" dirty="0"/>
              <a:t> </a:t>
            </a:r>
            <a:r>
              <a:rPr lang="en-US" sz="3200" b="1" i="1" dirty="0">
                <a:solidFill>
                  <a:srgbClr val="FFFF00"/>
                </a:solidFill>
              </a:rPr>
              <a:t>DU </a:t>
            </a:r>
            <a:r>
              <a:rPr lang="en-US" sz="3200" b="1" i="1" dirty="0" err="1">
                <a:solidFill>
                  <a:srgbClr val="FF0000"/>
                </a:solidFill>
              </a:rPr>
              <a:t>Arschloch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/>
              <a:t>gesagt</a:t>
            </a:r>
            <a:r>
              <a:rPr lang="en-US" sz="3200" b="1" i="1" dirty="0"/>
              <a:t>!”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279" y="6362329"/>
            <a:ext cx="6644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www.fdst.de</a:t>
            </a:r>
            <a:r>
              <a:rPr lang="en-US" dirty="0" smtClean="0"/>
              <a:t>/w/</a:t>
            </a:r>
            <a:r>
              <a:rPr lang="en-US" dirty="0" err="1" smtClean="0"/>
              <a:t>gfx</a:t>
            </a:r>
            <a:r>
              <a:rPr lang="en-US" dirty="0" smtClean="0"/>
              <a:t>/</a:t>
            </a:r>
            <a:r>
              <a:rPr lang="en-US" dirty="0" err="1" smtClean="0"/>
              <a:t>orig</a:t>
            </a:r>
            <a:r>
              <a:rPr lang="en-US" dirty="0" smtClean="0"/>
              <a:t>/</a:t>
            </a:r>
            <a:r>
              <a:rPr lang="en-US" dirty="0" err="1" smtClean="0"/>
              <a:t>aktuell</a:t>
            </a:r>
            <a:r>
              <a:rPr lang="en-US" dirty="0" smtClean="0"/>
              <a:t>/vor2008/</a:t>
            </a:r>
            <a:r>
              <a:rPr lang="en-US" dirty="0" err="1" smtClean="0"/>
              <a:t>hubbe_ausstellung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373873">
            <a:off x="6415331" y="1635804"/>
            <a:ext cx="20236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</a:rPr>
              <a:t>Humor </a:t>
            </a:r>
            <a:r>
              <a:rPr lang="en-US" sz="3600" b="1" i="1" dirty="0" err="1" smtClean="0">
                <a:solidFill>
                  <a:srgbClr val="0000FF"/>
                </a:solidFill>
              </a:rPr>
              <a:t>als</a:t>
            </a:r>
            <a:r>
              <a:rPr lang="en-US" sz="3600" b="1" i="1" dirty="0" smtClean="0">
                <a:solidFill>
                  <a:srgbClr val="0000FF"/>
                </a:solidFill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</a:rPr>
              <a:t>Hilfe</a:t>
            </a:r>
            <a:r>
              <a:rPr lang="en-US" sz="3600" b="1" i="1" dirty="0" smtClean="0">
                <a:solidFill>
                  <a:srgbClr val="0000FF"/>
                </a:solidFill>
              </a:rPr>
              <a:t> und Hand-lungs-</a:t>
            </a:r>
            <a:r>
              <a:rPr lang="en-US" sz="3600" b="1" i="1" dirty="0" err="1" smtClean="0">
                <a:solidFill>
                  <a:srgbClr val="0000FF"/>
                </a:solidFill>
              </a:rPr>
              <a:t>begleiter</a:t>
            </a:r>
            <a:r>
              <a:rPr lang="en-US" sz="3600" b="1" i="1" dirty="0" smtClean="0">
                <a:solidFill>
                  <a:srgbClr val="0000FF"/>
                </a:solidFill>
              </a:rPr>
              <a:t>/in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223279" y="1097281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059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Fürsorgen</a:t>
            </a:r>
            <a:r>
              <a:rPr lang="en-US" b="1" dirty="0" smtClean="0"/>
              <a:t> </a:t>
            </a:r>
            <a:r>
              <a:rPr lang="en-US" b="1" dirty="0" err="1" smtClean="0"/>
              <a:t>oder</a:t>
            </a:r>
            <a:r>
              <a:rPr lang="en-US" b="1" dirty="0" smtClean="0"/>
              <a:t> </a:t>
            </a:r>
            <a:r>
              <a:rPr lang="en-US" b="1" dirty="0" err="1" smtClean="0"/>
              <a:t>Loslassen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96" y="3809641"/>
            <a:ext cx="7023272" cy="2889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0968" y="4635956"/>
            <a:ext cx="180989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Verwaltung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/>
              <a:t>Duisburg-Essen (2013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sz="1100" dirty="0" smtClean="0"/>
              <a:t>http</a:t>
            </a:r>
            <a:r>
              <a:rPr lang="en-US" sz="1100" dirty="0"/>
              <a:t>://</a:t>
            </a:r>
            <a:r>
              <a:rPr lang="en-US" sz="1100" dirty="0" err="1"/>
              <a:t>de.wikipedia.org</a:t>
            </a:r>
            <a:r>
              <a:rPr lang="en-US" sz="1100" dirty="0"/>
              <a:t>/wiki/</a:t>
            </a:r>
            <a:r>
              <a:rPr lang="en-US" sz="1100" dirty="0" err="1"/>
              <a:t>Helikopter-Eltern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35221"/>
            <a:ext cx="8376321" cy="2112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5099" y="3288067"/>
            <a:ext cx="222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FAZ </a:t>
            </a:r>
            <a:r>
              <a:rPr lang="en-US" dirty="0" smtClean="0"/>
              <a:t>19.08.2013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177270" y="1069401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8071">
            <a:off x="3177031" y="1757327"/>
            <a:ext cx="1313871" cy="1248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20"/>
            <a:ext cx="8229600" cy="774329"/>
          </a:xfrm>
        </p:spPr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bekanntes</a:t>
            </a:r>
            <a:r>
              <a:rPr lang="en-US" dirty="0" smtClean="0"/>
              <a:t> </a:t>
            </a:r>
            <a:r>
              <a:rPr lang="en-US" dirty="0" err="1" smtClean="0"/>
              <a:t>Kernproblem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21781" y="5277668"/>
            <a:ext cx="316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Franz Wiedemann</a:t>
            </a:r>
            <a:r>
              <a:rPr lang="de-DE" dirty="0"/>
              <a:t> (1821–1882)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66" y="1068051"/>
            <a:ext cx="416335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i="1" dirty="0"/>
              <a:t>Hänschen klein</a:t>
            </a:r>
            <a:endParaRPr lang="de-DE" sz="2400" dirty="0"/>
          </a:p>
          <a:p>
            <a:r>
              <a:rPr lang="de-DE" sz="2400" b="1" i="1" dirty="0"/>
              <a:t>Ging allein</a:t>
            </a:r>
            <a:endParaRPr lang="de-DE" sz="2400" b="1" dirty="0"/>
          </a:p>
          <a:p>
            <a:r>
              <a:rPr lang="de-DE" sz="2400" i="1" dirty="0"/>
              <a:t>In die weite Welt hinein.</a:t>
            </a:r>
            <a:endParaRPr lang="de-DE" sz="2400" dirty="0"/>
          </a:p>
          <a:p>
            <a:r>
              <a:rPr lang="de-DE" sz="2400" i="1" dirty="0"/>
              <a:t>Stock und Hut</a:t>
            </a:r>
            <a:endParaRPr lang="de-DE" sz="2400" dirty="0"/>
          </a:p>
          <a:p>
            <a:r>
              <a:rPr lang="de-DE" sz="2400" i="1" dirty="0"/>
              <a:t>Steht ihm gut,</a:t>
            </a:r>
            <a:endParaRPr lang="de-DE" sz="2400" dirty="0"/>
          </a:p>
          <a:p>
            <a:r>
              <a:rPr lang="de-DE" sz="2400" i="1" dirty="0"/>
              <a:t>Ist gar wohlgemut.</a:t>
            </a:r>
            <a:endParaRPr lang="de-DE" sz="2400" dirty="0"/>
          </a:p>
          <a:p>
            <a:r>
              <a:rPr lang="de-DE" sz="2400" i="1" dirty="0"/>
              <a:t>Doch die Mutter weinet sehr,</a:t>
            </a:r>
            <a:endParaRPr lang="de-DE" sz="2400" dirty="0"/>
          </a:p>
          <a:p>
            <a:r>
              <a:rPr lang="de-DE" sz="2400" i="1" dirty="0"/>
              <a:t>Hat ja nun kein Hänschen mehr!</a:t>
            </a:r>
            <a:endParaRPr lang="de-DE" sz="2400" dirty="0"/>
          </a:p>
          <a:p>
            <a:r>
              <a:rPr lang="de-DE" sz="2400" b="1" i="1" dirty="0"/>
              <a:t>„Wünsch dir Glück!“</a:t>
            </a:r>
            <a:endParaRPr lang="de-DE" sz="2400" dirty="0"/>
          </a:p>
          <a:p>
            <a:r>
              <a:rPr lang="de-DE" sz="2400" b="1" i="1" dirty="0"/>
              <a:t>Sagt ihr Blick,</a:t>
            </a:r>
            <a:endParaRPr lang="de-DE" sz="2400" dirty="0"/>
          </a:p>
          <a:p>
            <a:r>
              <a:rPr lang="de-DE" sz="2400" b="1" i="1" dirty="0"/>
              <a:t>„Kehr’ nur bald zurück!</a:t>
            </a:r>
            <a:r>
              <a:rPr lang="de-DE" sz="2400" i="1" dirty="0"/>
              <a:t>“</a:t>
            </a:r>
            <a:endParaRPr lang="de-DE" sz="2400" dirty="0"/>
          </a:p>
        </p:txBody>
      </p:sp>
      <p:sp>
        <p:nvSpPr>
          <p:cNvPr id="7" name="Rectangle 6"/>
          <p:cNvSpPr/>
          <p:nvPr/>
        </p:nvSpPr>
        <p:spPr>
          <a:xfrm>
            <a:off x="4418925" y="1068051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i="1" dirty="0" smtClean="0"/>
              <a:t>Sieben </a:t>
            </a:r>
            <a:r>
              <a:rPr lang="de-DE" sz="2400" i="1" dirty="0"/>
              <a:t>Jahr</a:t>
            </a:r>
            <a:endParaRPr lang="de-DE" sz="2400" dirty="0"/>
          </a:p>
          <a:p>
            <a:r>
              <a:rPr lang="de-DE" sz="2400" i="1" dirty="0"/>
              <a:t>Trüb und klar</a:t>
            </a:r>
            <a:endParaRPr lang="de-DE" sz="2400" dirty="0"/>
          </a:p>
          <a:p>
            <a:r>
              <a:rPr lang="de-DE" sz="2400" i="1" dirty="0"/>
              <a:t>Hänschen in der Fremde war.</a:t>
            </a:r>
            <a:endParaRPr lang="de-DE" sz="2400" dirty="0"/>
          </a:p>
          <a:p>
            <a:r>
              <a:rPr lang="de-DE" sz="2400" i="1" dirty="0"/>
              <a:t>Da besinnt</a:t>
            </a:r>
            <a:endParaRPr lang="de-DE" sz="2400" dirty="0"/>
          </a:p>
          <a:p>
            <a:r>
              <a:rPr lang="de-DE" sz="2400" i="1" dirty="0"/>
              <a:t>Sich das Kind,</a:t>
            </a:r>
            <a:endParaRPr lang="de-DE" sz="2400" dirty="0"/>
          </a:p>
          <a:p>
            <a:r>
              <a:rPr lang="de-DE" sz="2400" i="1" dirty="0"/>
              <a:t>Eilt nach Haus geschwind.</a:t>
            </a:r>
            <a:endParaRPr lang="de-DE" sz="2400" dirty="0"/>
          </a:p>
          <a:p>
            <a:r>
              <a:rPr lang="de-DE" sz="2400" i="1" dirty="0"/>
              <a:t>Doch nun ist’s kein Hänschen mehr.</a:t>
            </a:r>
            <a:endParaRPr lang="de-DE" sz="2400" dirty="0"/>
          </a:p>
          <a:p>
            <a:r>
              <a:rPr lang="de-DE" sz="2400" i="1" dirty="0"/>
              <a:t>Nein, ein großer Hans ist er.</a:t>
            </a:r>
            <a:endParaRPr lang="de-DE" sz="2400" dirty="0"/>
          </a:p>
          <a:p>
            <a:r>
              <a:rPr lang="de-DE" sz="2400" i="1" dirty="0"/>
              <a:t>Braun gebrannt</a:t>
            </a:r>
            <a:endParaRPr lang="de-DE" sz="2400" dirty="0"/>
          </a:p>
          <a:p>
            <a:r>
              <a:rPr lang="de-DE" sz="2400" i="1" dirty="0"/>
              <a:t>Stirn und Hand.</a:t>
            </a:r>
            <a:endParaRPr lang="de-DE" sz="2400" dirty="0"/>
          </a:p>
          <a:p>
            <a:r>
              <a:rPr lang="de-DE" sz="2400" i="1" dirty="0"/>
              <a:t>Wird er wohl erkannt?</a:t>
            </a:r>
            <a:r>
              <a:rPr lang="de-DE" sz="2400" dirty="0"/>
              <a:t> 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15255" y="906668"/>
            <a:ext cx="51835" cy="4320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7270" y="860949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57829" y="5800280"/>
            <a:ext cx="6849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85% der </a:t>
            </a:r>
            <a:r>
              <a:rPr lang="en-US" sz="2400" dirty="0" err="1" smtClean="0"/>
              <a:t>Eltern</a:t>
            </a:r>
            <a:r>
              <a:rPr lang="en-US" sz="2400" dirty="0" smtClean="0"/>
              <a:t> </a:t>
            </a:r>
            <a:r>
              <a:rPr lang="en-US" sz="2400" dirty="0" err="1" smtClean="0"/>
              <a:t>fühlen</a:t>
            </a:r>
            <a:r>
              <a:rPr lang="en-US" sz="2400" dirty="0" smtClean="0"/>
              <a:t> </a:t>
            </a:r>
            <a:r>
              <a:rPr lang="en-US" sz="2400" dirty="0" err="1" smtClean="0"/>
              <a:t>sich</a:t>
            </a:r>
            <a:r>
              <a:rPr lang="en-US" sz="2400" dirty="0" smtClean="0"/>
              <a:t> der </a:t>
            </a:r>
            <a:r>
              <a:rPr lang="en-US" sz="2400" dirty="0" err="1" smtClean="0"/>
              <a:t>Aufgabe</a:t>
            </a:r>
            <a:r>
              <a:rPr lang="en-US" sz="2400" dirty="0" smtClean="0"/>
              <a:t> </a:t>
            </a:r>
            <a:r>
              <a:rPr lang="en-US" sz="2400" dirty="0" err="1" smtClean="0"/>
              <a:t>gewachsen</a:t>
            </a:r>
            <a:r>
              <a:rPr lang="en-US" sz="2400" dirty="0" smtClean="0"/>
              <a:t> &amp; 90%</a:t>
            </a:r>
            <a:r>
              <a:rPr lang="en-US" dirty="0" smtClean="0"/>
              <a:t>  der Kinder / </a:t>
            </a:r>
            <a:r>
              <a:rPr lang="en-US" dirty="0" err="1" smtClean="0"/>
              <a:t>Jugendlichen</a:t>
            </a:r>
            <a:r>
              <a:rPr lang="en-US" dirty="0" smtClean="0"/>
              <a:t> </a:t>
            </a:r>
            <a:r>
              <a:rPr lang="en-US" dirty="0" err="1" smtClean="0"/>
              <a:t>fühlen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 </a:t>
            </a:r>
            <a:r>
              <a:rPr lang="en-US" dirty="0" err="1" smtClean="0"/>
              <a:t>wohl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270" y="5770975"/>
            <a:ext cx="1660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Oelkers</a:t>
            </a:r>
            <a:r>
              <a:rPr lang="en-US" sz="2800" dirty="0" smtClean="0"/>
              <a:t>, 2013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5566" y="5770975"/>
            <a:ext cx="81513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2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Überblick</a:t>
            </a:r>
            <a:endParaRPr lang="en-US" sz="6000" b="1" dirty="0"/>
          </a:p>
        </p:txBody>
      </p:sp>
      <p:sp>
        <p:nvSpPr>
          <p:cNvPr id="10" name="Rectangle 9"/>
          <p:cNvSpPr/>
          <p:nvPr/>
        </p:nvSpPr>
        <p:spPr>
          <a:xfrm>
            <a:off x="177270" y="1229620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007" y="1658619"/>
            <a:ext cx="8656431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5400" dirty="0" err="1" smtClean="0"/>
              <a:t>Erwachsensein</a:t>
            </a:r>
            <a:endParaRPr lang="en-US" sz="5400" dirty="0" smtClean="0"/>
          </a:p>
          <a:p>
            <a:pPr marL="1143000" lvl="1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5400" dirty="0" err="1" smtClean="0"/>
              <a:t>Behinderung</a:t>
            </a:r>
            <a:endParaRPr lang="en-US" sz="5400" dirty="0" smtClean="0"/>
          </a:p>
          <a:p>
            <a:pPr marL="1600200" lvl="2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5400" dirty="0" err="1" smtClean="0"/>
              <a:t>Loslassen</a:t>
            </a:r>
            <a:r>
              <a:rPr lang="en-US" sz="5400" dirty="0" smtClean="0"/>
              <a:t> und </a:t>
            </a:r>
            <a:r>
              <a:rPr lang="en-US" sz="5400" dirty="0" err="1" smtClean="0"/>
              <a:t>Fürsorge</a:t>
            </a:r>
            <a:endParaRPr lang="en-US" sz="5400" dirty="0"/>
          </a:p>
        </p:txBody>
      </p:sp>
      <p:sp>
        <p:nvSpPr>
          <p:cNvPr id="8" name="Bent Arrow 7"/>
          <p:cNvSpPr/>
          <p:nvPr/>
        </p:nvSpPr>
        <p:spPr>
          <a:xfrm rot="5400000">
            <a:off x="5837949" y="3064506"/>
            <a:ext cx="1567915" cy="1736471"/>
          </a:xfrm>
          <a:prstGeom prst="bentArrow">
            <a:avLst>
              <a:gd name="adj1" fmla="val 18099"/>
              <a:gd name="adj2" fmla="val 25000"/>
              <a:gd name="adj3" fmla="val 42219"/>
              <a:gd name="adj4" fmla="val 278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Bracket 11"/>
          <p:cNvSpPr/>
          <p:nvPr/>
        </p:nvSpPr>
        <p:spPr>
          <a:xfrm>
            <a:off x="5338995" y="2060317"/>
            <a:ext cx="414676" cy="2345390"/>
          </a:xfrm>
          <a:prstGeom prst="rightBracket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4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2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Erwachsensein</a:t>
            </a:r>
            <a:endParaRPr lang="en-US" sz="6600" b="1" dirty="0"/>
          </a:p>
        </p:txBody>
      </p:sp>
      <p:sp>
        <p:nvSpPr>
          <p:cNvPr id="10" name="Rectangle 9"/>
          <p:cNvSpPr/>
          <p:nvPr/>
        </p:nvSpPr>
        <p:spPr>
          <a:xfrm>
            <a:off x="177270" y="1069401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422218">
            <a:off x="5653592" y="1756454"/>
            <a:ext cx="327596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Geld verdienen</a:t>
            </a:r>
            <a:endParaRPr lang="fr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sp>
        <p:nvSpPr>
          <p:cNvPr id="6" name="Rectangle 5"/>
          <p:cNvSpPr/>
          <p:nvPr/>
        </p:nvSpPr>
        <p:spPr>
          <a:xfrm rot="19767640">
            <a:off x="343799" y="1648959"/>
            <a:ext cx="4025157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Arbeiten-gehen</a:t>
            </a:r>
            <a:endParaRPr lang="fr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sp>
        <p:nvSpPr>
          <p:cNvPr id="8" name="Rectangle 7"/>
          <p:cNvSpPr/>
          <p:nvPr/>
        </p:nvSpPr>
        <p:spPr>
          <a:xfrm rot="515077">
            <a:off x="908044" y="4242311"/>
            <a:ext cx="411884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Führerschein &amp; Auto</a:t>
            </a:r>
            <a:endParaRPr lang="fr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4975">
            <a:off x="5329673" y="3944728"/>
            <a:ext cx="3438161" cy="2387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7772" y="6240583"/>
            <a:ext cx="3604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www.senia.at</a:t>
            </a:r>
            <a:r>
              <a:rPr lang="en-US" sz="1200" dirty="0"/>
              <a:t>/</a:t>
            </a:r>
            <a:r>
              <a:rPr lang="en-US" sz="1200" dirty="0" err="1"/>
              <a:t>wp</a:t>
            </a:r>
            <a:r>
              <a:rPr lang="en-US" sz="1200" dirty="0"/>
              <a:t>-content/uploads/2015/12/Programm-2016.pdf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8358">
            <a:off x="3454402" y="2093179"/>
            <a:ext cx="2235200" cy="2425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0796">
            <a:off x="248634" y="4868923"/>
            <a:ext cx="1544473" cy="15212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0811" y="6308751"/>
            <a:ext cx="2639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latin typeface="Arial Narrow"/>
                <a:cs typeface="Arial Narrow"/>
              </a:rPr>
              <a:t>https://</a:t>
            </a:r>
            <a:r>
              <a:rPr lang="en-US" sz="600" dirty="0" err="1">
                <a:latin typeface="Arial Narrow"/>
                <a:cs typeface="Arial Narrow"/>
              </a:rPr>
              <a:t>www.google.com</a:t>
            </a:r>
            <a:r>
              <a:rPr lang="en-US" sz="600" dirty="0">
                <a:latin typeface="Arial Narrow"/>
                <a:cs typeface="Arial Narrow"/>
              </a:rPr>
              <a:t>/</a:t>
            </a:r>
            <a:r>
              <a:rPr lang="en-US" sz="600" dirty="0" err="1">
                <a:latin typeface="Arial Narrow"/>
                <a:cs typeface="Arial Narrow"/>
              </a:rPr>
              <a:t>search?q</a:t>
            </a:r>
            <a:r>
              <a:rPr lang="en-US" sz="600" dirty="0">
                <a:latin typeface="Arial Narrow"/>
                <a:cs typeface="Arial Narrow"/>
              </a:rPr>
              <a:t>=</a:t>
            </a:r>
            <a:r>
              <a:rPr lang="en-US" sz="600" dirty="0" err="1">
                <a:latin typeface="Arial Narrow"/>
                <a:cs typeface="Arial Narrow"/>
              </a:rPr>
              <a:t>eigene+Wohnung&amp;client</a:t>
            </a:r>
            <a:r>
              <a:rPr lang="en-US" sz="600" dirty="0">
                <a:latin typeface="Arial Narrow"/>
                <a:cs typeface="Arial Narrow"/>
              </a:rPr>
              <a:t>=</a:t>
            </a:r>
            <a:r>
              <a:rPr lang="en-US" sz="600" dirty="0" err="1">
                <a:latin typeface="Arial Narrow"/>
                <a:cs typeface="Arial Narrow"/>
              </a:rPr>
              <a:t>safari&amp;rls</a:t>
            </a:r>
            <a:r>
              <a:rPr lang="en-US" sz="600" dirty="0">
                <a:latin typeface="Arial Narrow"/>
                <a:cs typeface="Arial Narrow"/>
              </a:rPr>
              <a:t>=</a:t>
            </a:r>
            <a:r>
              <a:rPr lang="en-US" sz="600" dirty="0" err="1">
                <a:latin typeface="Arial Narrow"/>
                <a:cs typeface="Arial Narrow"/>
              </a:rPr>
              <a:t>en&amp;source</a:t>
            </a:r>
            <a:r>
              <a:rPr lang="en-US" sz="600" dirty="0">
                <a:latin typeface="Arial Narrow"/>
                <a:cs typeface="Arial Narrow"/>
              </a:rPr>
              <a:t>=</a:t>
            </a:r>
            <a:r>
              <a:rPr lang="en-US" sz="600" dirty="0" err="1">
                <a:latin typeface="Arial Narrow"/>
                <a:cs typeface="Arial Narrow"/>
              </a:rPr>
              <a:t>lnms&amp;tbm</a:t>
            </a:r>
            <a:r>
              <a:rPr lang="en-US" sz="600" dirty="0">
                <a:latin typeface="Arial Narrow"/>
                <a:cs typeface="Arial Narrow"/>
              </a:rPr>
              <a:t>=</a:t>
            </a:r>
            <a:r>
              <a:rPr lang="en-US" sz="600" dirty="0" err="1">
                <a:latin typeface="Arial Narrow"/>
                <a:cs typeface="Arial Narrow"/>
              </a:rPr>
              <a:t>isch&amp;sa</a:t>
            </a:r>
            <a:r>
              <a:rPr lang="en-US" sz="600" dirty="0">
                <a:latin typeface="Arial Narrow"/>
                <a:cs typeface="Arial Narrow"/>
              </a:rPr>
              <a:t>=</a:t>
            </a:r>
            <a:r>
              <a:rPr lang="en-US" sz="600" dirty="0" err="1">
                <a:latin typeface="Arial Narrow"/>
                <a:cs typeface="Arial Narrow"/>
              </a:rPr>
              <a:t>X&amp;ved</a:t>
            </a:r>
            <a:r>
              <a:rPr lang="en-US" sz="600" dirty="0">
                <a:latin typeface="Arial Narrow"/>
                <a:cs typeface="Arial Narrow"/>
              </a:rPr>
              <a:t>=0ahUKEwisosPq8dPSAhVBiiwKHVKbDrcQ_AUIBigB&amp;biw=1200&amp;bih=801#tbm=</a:t>
            </a:r>
            <a:r>
              <a:rPr lang="en-US" sz="600" dirty="0" err="1">
                <a:latin typeface="Arial Narrow"/>
                <a:cs typeface="Arial Narrow"/>
              </a:rPr>
              <a:t>isch&amp;q</a:t>
            </a:r>
            <a:r>
              <a:rPr lang="en-US" sz="600" dirty="0">
                <a:latin typeface="Arial Narrow"/>
                <a:cs typeface="Arial Narrow"/>
              </a:rPr>
              <a:t>=</a:t>
            </a:r>
            <a:r>
              <a:rPr lang="en-US" sz="600" dirty="0" err="1">
                <a:latin typeface="Arial Narrow"/>
                <a:cs typeface="Arial Narrow"/>
              </a:rPr>
              <a:t>clipart+wheelchair+house</a:t>
            </a:r>
            <a:r>
              <a:rPr lang="en-US" sz="600" dirty="0">
                <a:latin typeface="Arial Narrow"/>
                <a:cs typeface="Arial Narrow"/>
              </a:rPr>
              <a:t>&amp;*&amp;</a:t>
            </a:r>
            <a:r>
              <a:rPr lang="en-US" sz="600" dirty="0" err="1">
                <a:latin typeface="Arial Narrow"/>
                <a:cs typeface="Arial Narrow"/>
              </a:rPr>
              <a:t>imgrc</a:t>
            </a:r>
            <a:r>
              <a:rPr lang="en-US" sz="600" dirty="0">
                <a:latin typeface="Arial Narrow"/>
                <a:cs typeface="Arial Narrow"/>
              </a:rPr>
              <a:t>=UfBGSV3fpxzseM:</a:t>
            </a:r>
          </a:p>
        </p:txBody>
      </p:sp>
      <p:sp>
        <p:nvSpPr>
          <p:cNvPr id="3" name="TextBox 2"/>
          <p:cNvSpPr txBox="1"/>
          <p:nvPr/>
        </p:nvSpPr>
        <p:spPr>
          <a:xfrm rot="743430">
            <a:off x="6394565" y="4716432"/>
            <a:ext cx="115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SEX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0876" y="1458892"/>
            <a:ext cx="10426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H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fr-CH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6</a:t>
            </a:fld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0804022">
            <a:off x="436153" y="2554117"/>
            <a:ext cx="403581" cy="2555761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20"/>
            <a:ext cx="8229600" cy="945574"/>
          </a:xfrm>
        </p:spPr>
        <p:txBody>
          <a:bodyPr/>
          <a:lstStyle/>
          <a:p>
            <a:r>
              <a:rPr lang="en-US" dirty="0" err="1" smtClean="0"/>
              <a:t>Auszug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Elternhaus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457200" y="1032194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8735"/>
              </p:ext>
            </p:extLst>
          </p:nvPr>
        </p:nvGraphicFramePr>
        <p:xfrm>
          <a:off x="457200" y="2429949"/>
          <a:ext cx="7996963" cy="360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5" imgW="6134100" imgH="3124200" progId="Word.Document.12">
                  <p:embed/>
                </p:oleObj>
              </mc:Choice>
              <mc:Fallback>
                <p:oleObj name="Document" r:id="rId5" imgW="61341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429949"/>
                        <a:ext cx="7996963" cy="3604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22048">
            <a:off x="341792" y="1127423"/>
            <a:ext cx="2139865" cy="1518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561" y="1229620"/>
            <a:ext cx="527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Eine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generelle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Tendenz</a:t>
            </a:r>
            <a:r>
              <a:rPr lang="en-US" sz="3600" i="1" dirty="0" smtClean="0"/>
              <a:t>: Hotel “</a:t>
            </a:r>
            <a:r>
              <a:rPr lang="en-US" sz="3600" i="1" dirty="0" err="1" smtClean="0"/>
              <a:t>Nesthocker</a:t>
            </a:r>
            <a:r>
              <a:rPr lang="en-US" sz="3600" i="1" dirty="0" smtClean="0"/>
              <a:t>”</a:t>
            </a:r>
            <a:endParaRPr lang="en-US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16326" y="6034546"/>
            <a:ext cx="787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Bei</a:t>
            </a:r>
            <a:r>
              <a:rPr lang="en-US" sz="2800" dirty="0" smtClean="0"/>
              <a:t> “GB” ca. + 2 </a:t>
            </a:r>
            <a:r>
              <a:rPr lang="en-US" sz="2800" dirty="0" err="1" smtClean="0"/>
              <a:t>Jahre</a:t>
            </a:r>
            <a:r>
              <a:rPr lang="en-US" sz="2800" dirty="0" smtClean="0"/>
              <a:t> </a:t>
            </a:r>
            <a:r>
              <a:rPr lang="en-US" sz="2800" dirty="0" err="1" smtClean="0"/>
              <a:t>Fürsorge</a:t>
            </a:r>
            <a:r>
              <a:rPr lang="en-US" sz="2800" dirty="0" smtClean="0"/>
              <a:t> (Emerson et al, 2012)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61421">
            <a:off x="6734557" y="1442836"/>
            <a:ext cx="2243120" cy="5890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Zeit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für</a:t>
            </a:r>
            <a:r>
              <a:rPr lang="en-US" sz="5400" b="1" dirty="0" smtClean="0"/>
              <a:t> Kinder</a:t>
            </a:r>
            <a:endParaRPr lang="en-US" sz="5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53165"/>
              </p:ext>
            </p:extLst>
          </p:nvPr>
        </p:nvGraphicFramePr>
        <p:xfrm>
          <a:off x="457199" y="1837116"/>
          <a:ext cx="8229600" cy="3334026"/>
        </p:xfrm>
        <a:graphic>
          <a:graphicData uri="http://schemas.openxmlformats.org/drawingml/2006/table">
            <a:tbl>
              <a:tblPr/>
              <a:tblGrid>
                <a:gridCol w="4055277"/>
                <a:gridCol w="2176873"/>
                <a:gridCol w="1997450"/>
              </a:tblGrid>
              <a:tr h="1155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gemeinsam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3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Kind </a:t>
                      </a:r>
                      <a:r>
                        <a:rPr lang="en-US" sz="3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verbrachte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3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Zeit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Väter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3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täglich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Mütter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3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täglich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891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&lt;12</a:t>
                      </a: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3;29 h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5;29 h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2;58 h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3;11 h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V="1">
            <a:off x="457200" y="1371919"/>
            <a:ext cx="82296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5400000" flipV="1">
            <a:off x="6764230" y="5413761"/>
            <a:ext cx="1099174" cy="976824"/>
          </a:xfrm>
          <a:prstGeom prst="bent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374542"/>
            <a:ext cx="6572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Vermehrte </a:t>
            </a:r>
            <a:r>
              <a:rPr lang="de-DE" sz="3200" dirty="0"/>
              <a:t>F</a:t>
            </a:r>
            <a:r>
              <a:rPr lang="de-DE" sz="3200" dirty="0" smtClean="0"/>
              <a:t>ürsorge </a:t>
            </a:r>
            <a:r>
              <a:rPr lang="de-DE" sz="3200" dirty="0" smtClean="0">
                <a:sym typeface="Wingdings"/>
              </a:rPr>
              <a:t> </a:t>
            </a:r>
            <a:r>
              <a:rPr lang="de-DE" sz="3200" dirty="0" smtClean="0"/>
              <a:t>Jonas  </a:t>
            </a:r>
            <a:r>
              <a:rPr lang="de-DE" sz="3200" dirty="0"/>
              <a:t>(</a:t>
            </a:r>
            <a:r>
              <a:rPr lang="de-DE" sz="3200" dirty="0" smtClean="0"/>
              <a:t>1990)</a:t>
            </a:r>
          </a:p>
          <a:p>
            <a:r>
              <a:rPr lang="de-DE" sz="3200" dirty="0" smtClean="0"/>
              <a:t> „</a:t>
            </a:r>
            <a:r>
              <a:rPr lang="de-DE" sz="3200" dirty="0" err="1" smtClean="0"/>
              <a:t>Retraditionalisierung</a:t>
            </a:r>
            <a:r>
              <a:rPr lang="de-DE" sz="3200" dirty="0" smtClean="0"/>
              <a:t>“ der Familie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59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Behinderung</a:t>
            </a:r>
            <a:r>
              <a:rPr lang="en-US" sz="4800" b="1" dirty="0" smtClean="0"/>
              <a:t> II</a:t>
            </a:r>
            <a:endParaRPr lang="en-US" sz="4800" b="1" dirty="0"/>
          </a:p>
        </p:txBody>
      </p:sp>
      <p:sp>
        <p:nvSpPr>
          <p:cNvPr id="10" name="Rectangle 9"/>
          <p:cNvSpPr/>
          <p:nvPr/>
        </p:nvSpPr>
        <p:spPr>
          <a:xfrm>
            <a:off x="164311" y="1069401"/>
            <a:ext cx="87901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" y="1438424"/>
            <a:ext cx="8424935" cy="511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11" y="1461076"/>
            <a:ext cx="2302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Gesundheit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/ </a:t>
            </a:r>
          </a:p>
          <a:p>
            <a:r>
              <a:rPr lang="en-US" sz="3200" dirty="0" err="1" smtClean="0"/>
              <a:t>Krankheit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33448" y="1584186"/>
            <a:ext cx="1710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Definition </a:t>
            </a:r>
          </a:p>
          <a:p>
            <a:r>
              <a:rPr lang="en-US" sz="2000" dirty="0" err="1" smtClean="0"/>
              <a:t>Nomenklatur</a:t>
            </a:r>
            <a:endParaRPr lang="en-US" sz="2000" dirty="0" smtClean="0"/>
          </a:p>
          <a:p>
            <a:r>
              <a:rPr lang="en-US" sz="2000" dirty="0" smtClean="0"/>
              <a:t>Diagnose-</a:t>
            </a:r>
            <a:r>
              <a:rPr lang="en-US" sz="2000" dirty="0" err="1" smtClean="0"/>
              <a:t>richtline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300285" y="1261020"/>
            <a:ext cx="4543437" cy="584776"/>
          </a:xfrm>
          <a:prstGeom prst="rect">
            <a:avLst/>
          </a:prstGeom>
          <a:noFill/>
          <a:effectLst>
            <a:outerShdw blurRad="50800" dist="38100" dir="8220000" algn="tl" rotWithShape="0">
              <a:schemeClr val="accent4">
                <a:lumMod val="75000"/>
                <a:alpha val="43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H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Mächtige Mitspieler</a:t>
            </a:r>
            <a:endParaRPr lang="fr-CH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270" y="3485691"/>
            <a:ext cx="2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Schädigung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2012" y="3747301"/>
            <a:ext cx="232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Einschränkung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6519" y="3757163"/>
            <a:ext cx="2695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Benachteiligung</a:t>
            </a:r>
            <a:endParaRPr lang="en-US" sz="2800" dirty="0"/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3874659" y="1917778"/>
            <a:ext cx="3421103" cy="1068783"/>
          </a:xfrm>
          <a:prstGeom prst="curvedConnector3">
            <a:avLst>
              <a:gd name="adj1" fmla="val 13257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2717" y="5520091"/>
            <a:ext cx="184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Umwelt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20406" y="5377553"/>
            <a:ext cx="153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328214" y="2358349"/>
            <a:ext cx="2418338" cy="139881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86355" y="2358349"/>
            <a:ext cx="2241859" cy="149016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28214" y="2358349"/>
            <a:ext cx="298051" cy="149016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827180" y="2358349"/>
            <a:ext cx="2501034" cy="326540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28214" y="2358349"/>
            <a:ext cx="3105234" cy="3161742"/>
          </a:xfrm>
          <a:prstGeom prst="straightConnector1">
            <a:avLst/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12855" y="4715833"/>
            <a:ext cx="4784657" cy="132343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Fremdbestimmung</a:t>
            </a:r>
            <a:endParaRPr lang="en-US" sz="4000" dirty="0" smtClean="0"/>
          </a:p>
          <a:p>
            <a:pPr algn="ctr"/>
            <a:r>
              <a:rPr lang="en-US" sz="4000" dirty="0" err="1" smtClean="0"/>
              <a:t>Fürsorge</a:t>
            </a:r>
            <a:r>
              <a:rPr lang="en-US" sz="4000" dirty="0" smtClean="0"/>
              <a:t> --- </a:t>
            </a:r>
            <a:r>
              <a:rPr lang="en-US" sz="4000" dirty="0" err="1" smtClean="0"/>
              <a:t>Loslassen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295762" y="4854333"/>
            <a:ext cx="151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Inklusion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AD4-0004-8044-B789-E2E3168506DB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64477" y="6346534"/>
            <a:ext cx="312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VN-BRK “</a:t>
            </a:r>
            <a:r>
              <a:rPr lang="en-US" sz="2000" dirty="0" err="1" smtClean="0"/>
              <a:t>Rechtspositionen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957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1336</Words>
  <Application>Microsoft Macintosh PowerPoint</Application>
  <PresentationFormat>On-screen Show (4:3)</PresentationFormat>
  <Paragraphs>225</Paragraphs>
  <Slides>20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Behinderung und Erwachsenwerden: Eltern im Spannungsfeld zwischen  Loslassen und Fürsorge</vt:lpstr>
      <vt:lpstr>Berechtigte Fragen  </vt:lpstr>
      <vt:lpstr>Fürsorgen oder Loslassen</vt:lpstr>
      <vt:lpstr>Ein bekanntes Kernproblem</vt:lpstr>
      <vt:lpstr>Überblick</vt:lpstr>
      <vt:lpstr>Erwachsensein</vt:lpstr>
      <vt:lpstr>Auszug aus dem Elternhaus</vt:lpstr>
      <vt:lpstr>Zeit für Kinder</vt:lpstr>
      <vt:lpstr>Behinderung II</vt:lpstr>
      <vt:lpstr>Erwachsenwerden im Spannungsfeld von Fürsorge und Loslassen </vt:lpstr>
      <vt:lpstr>Pränataldiagnostik</vt:lpstr>
      <vt:lpstr>PowerPoint Presentation</vt:lpstr>
      <vt:lpstr>Fürsorge und Loslassen im Bejahungsprozess nach Sporken</vt:lpstr>
      <vt:lpstr>Fürsorge und Loslassen als wiederkehrende Fragestellungen</vt:lpstr>
      <vt:lpstr>PowerPoint Presentation</vt:lpstr>
      <vt:lpstr>PowerPoint Presentation</vt:lpstr>
      <vt:lpstr>Dynamik in Winterhoff’s PA Sicht</vt:lpstr>
      <vt:lpstr>Neues Menschenbild</vt:lpstr>
      <vt:lpstr>Schlussfolgerung</vt:lpstr>
      <vt:lpstr>Losgelassen und inkludiert</vt:lpstr>
    </vt:vector>
  </TitlesOfParts>
  <Company>uni 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LIMBACH-REICH</dc:creator>
  <cp:lastModifiedBy>Arthur LIMBACH-REICH</cp:lastModifiedBy>
  <cp:revision>77</cp:revision>
  <dcterms:created xsi:type="dcterms:W3CDTF">2017-03-11T11:03:01Z</dcterms:created>
  <dcterms:modified xsi:type="dcterms:W3CDTF">2017-03-20T08:50:19Z</dcterms:modified>
</cp:coreProperties>
</file>