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1" r:id="rId3"/>
    <p:sldId id="259" r:id="rId4"/>
    <p:sldId id="258" r:id="rId5"/>
    <p:sldId id="272" r:id="rId6"/>
    <p:sldId id="260" r:id="rId7"/>
    <p:sldId id="275" r:id="rId8"/>
    <p:sldId id="273" r:id="rId9"/>
    <p:sldId id="266" r:id="rId10"/>
    <p:sldId id="274" r:id="rId1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556D3-8DA0-414E-8F9B-9022EE9DBACD}" type="datetimeFigureOut">
              <a:rPr lang="fr-BE" smtClean="0"/>
              <a:t>07-03-17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F1228-5C5E-4E80-A35D-B65E8F290DBB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4463075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556D3-8DA0-414E-8F9B-9022EE9DBACD}" type="datetimeFigureOut">
              <a:rPr lang="fr-BE" smtClean="0"/>
              <a:t>07-03-17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F1228-5C5E-4E80-A35D-B65E8F290DBB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953965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556D3-8DA0-414E-8F9B-9022EE9DBACD}" type="datetimeFigureOut">
              <a:rPr lang="fr-BE" smtClean="0"/>
              <a:t>07-03-17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F1228-5C5E-4E80-A35D-B65E8F290DBB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31562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556D3-8DA0-414E-8F9B-9022EE9DBACD}" type="datetimeFigureOut">
              <a:rPr lang="fr-BE" smtClean="0"/>
              <a:t>07-03-17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F1228-5C5E-4E80-A35D-B65E8F290DBB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0115929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556D3-8DA0-414E-8F9B-9022EE9DBACD}" type="datetimeFigureOut">
              <a:rPr lang="fr-BE" smtClean="0"/>
              <a:t>07-03-17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F1228-5C5E-4E80-A35D-B65E8F290DBB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212341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556D3-8DA0-414E-8F9B-9022EE9DBACD}" type="datetimeFigureOut">
              <a:rPr lang="fr-BE" smtClean="0"/>
              <a:t>07-03-17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F1228-5C5E-4E80-A35D-B65E8F290DBB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817337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556D3-8DA0-414E-8F9B-9022EE9DBACD}" type="datetimeFigureOut">
              <a:rPr lang="fr-BE" smtClean="0"/>
              <a:t>07-03-17</a:t>
            </a:fld>
            <a:endParaRPr lang="fr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F1228-5C5E-4E80-A35D-B65E8F290DBB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0674558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556D3-8DA0-414E-8F9B-9022EE9DBACD}" type="datetimeFigureOut">
              <a:rPr lang="fr-BE" smtClean="0"/>
              <a:t>07-03-17</a:t>
            </a:fld>
            <a:endParaRPr lang="fr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F1228-5C5E-4E80-A35D-B65E8F290DBB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530755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556D3-8DA0-414E-8F9B-9022EE9DBACD}" type="datetimeFigureOut">
              <a:rPr lang="fr-BE" smtClean="0"/>
              <a:t>07-03-17</a:t>
            </a:fld>
            <a:endParaRPr lang="fr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F1228-5C5E-4E80-A35D-B65E8F290DBB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0187902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556D3-8DA0-414E-8F9B-9022EE9DBACD}" type="datetimeFigureOut">
              <a:rPr lang="fr-BE" smtClean="0"/>
              <a:t>07-03-17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F1228-5C5E-4E80-A35D-B65E8F290DBB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459030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556D3-8DA0-414E-8F9B-9022EE9DBACD}" type="datetimeFigureOut">
              <a:rPr lang="fr-BE" smtClean="0"/>
              <a:t>07-03-17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F1228-5C5E-4E80-A35D-B65E8F290DBB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214033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6556D3-8DA0-414E-8F9B-9022EE9DBACD}" type="datetimeFigureOut">
              <a:rPr lang="fr-BE" smtClean="0"/>
              <a:t>07-03-17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0F1228-5C5E-4E80-A35D-B65E8F290DBB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274535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8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it.wikipedia.org/wiki/File:Inf._26,_Anonimo_fiorentino,_Il_naufragio_della_nave_di_Ulisse,_1390-1400_ca..jpg" TargetMode="Externa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hyperlink" Target="http://img.over-blog-kiwi.com/0/95/42/71/20151102/ob_ef2ceb_quinta-de-la-fronteira-4.JPG" TargetMode="External"/><Relationship Id="rId18" Type="http://schemas.openxmlformats.org/officeDocument/2006/relationships/image" Target="../media/image24.jpeg"/><Relationship Id="rId3" Type="http://schemas.openxmlformats.org/officeDocument/2006/relationships/image" Target="../media/image15.jpeg"/><Relationship Id="rId7" Type="http://schemas.openxmlformats.org/officeDocument/2006/relationships/image" Target="../media/image17.jpeg"/><Relationship Id="rId12" Type="http://schemas.openxmlformats.org/officeDocument/2006/relationships/image" Target="../media/image20.jpeg"/><Relationship Id="rId17" Type="http://schemas.openxmlformats.org/officeDocument/2006/relationships/image" Target="../media/image23.jpeg"/><Relationship Id="rId2" Type="http://schemas.openxmlformats.org/officeDocument/2006/relationships/hyperlink" Target="http://pierrebayle.typepad.com/.a/6a00d8341cd00753ef017d41647e49970c-pi" TargetMode="External"/><Relationship Id="rId16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pierrebayle.typepad.com/.a/6a00d8341cd00753ef017c373566be970b-pi" TargetMode="External"/><Relationship Id="rId11" Type="http://schemas.openxmlformats.org/officeDocument/2006/relationships/hyperlink" Target="https://i1.wp.com/lisboheme.com/blog/wp-content/uploads/2014/10/tn_Jardin_Fronteira.jpg" TargetMode="External"/><Relationship Id="rId5" Type="http://schemas.openxmlformats.org/officeDocument/2006/relationships/image" Target="../media/image16.jpeg"/><Relationship Id="rId15" Type="http://schemas.openxmlformats.org/officeDocument/2006/relationships/hyperlink" Target="http://pierrebayle.typepad.com/.a/6a00d8341cd00753ef017c3735654d970b-pi" TargetMode="External"/><Relationship Id="rId10" Type="http://schemas.openxmlformats.org/officeDocument/2006/relationships/image" Target="../media/image19.jpeg"/><Relationship Id="rId19" Type="http://schemas.openxmlformats.org/officeDocument/2006/relationships/image" Target="../media/image25.jpeg"/><Relationship Id="rId4" Type="http://schemas.openxmlformats.org/officeDocument/2006/relationships/hyperlink" Target="http://pierrebayle.typepad.com/.a/6a00d8341cd00753ef017c3735666e970b-pi" TargetMode="External"/><Relationship Id="rId9" Type="http://schemas.openxmlformats.org/officeDocument/2006/relationships/hyperlink" Target="https://commons.wikimedia.org/wiki/File:Palacio_Fronteira_-_Lisbon_(7721187114).jpg?uselang=fr" TargetMode="External"/><Relationship Id="rId14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commons.wikimedia.org/wiki/File:Mathis_Gothart_Gr%C3%BCnewald_018.jpg?uselang=fr" TargetMode="External"/><Relationship Id="rId3" Type="http://schemas.openxmlformats.org/officeDocument/2006/relationships/image" Target="../media/image29.pn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Relationship Id="rId9" Type="http://schemas.openxmlformats.org/officeDocument/2006/relationships/image" Target="../media/image3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15356" y="1015068"/>
            <a:ext cx="7328225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sz="2800" b="1" dirty="0">
                <a:latin typeface="Arial" panose="020B0604020202020204" pitchFamily="34" charset="0"/>
                <a:cs typeface="Arial" panose="020B0604020202020204" pitchFamily="34" charset="0"/>
              </a:rPr>
              <a:t>Images de Lisbonne (</a:t>
            </a:r>
            <a:r>
              <a:rPr lang="fr-BE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Tabucchi</a:t>
            </a:r>
            <a:r>
              <a:rPr lang="fr-BE" sz="2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BE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Quignard</a:t>
            </a:r>
            <a:r>
              <a:rPr lang="fr-BE" sz="28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endParaRPr lang="fr-B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BE" sz="1600" b="1" dirty="0">
                <a:latin typeface="Arial" panose="020B0604020202020204" pitchFamily="34" charset="0"/>
                <a:cs typeface="Arial" panose="020B0604020202020204" pitchFamily="34" charset="0"/>
              </a:rPr>
              <a:t>Nathalie </a:t>
            </a:r>
            <a:r>
              <a:rPr lang="fr-BE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Roelens</a:t>
            </a:r>
            <a:r>
              <a:rPr lang="fr-BE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fr-BE" sz="1600" b="1" dirty="0">
                <a:latin typeface="Arial" panose="020B0604020202020204" pitchFamily="34" charset="0"/>
                <a:cs typeface="Arial" panose="020B0604020202020204" pitchFamily="34" charset="0"/>
              </a:rPr>
              <a:t>(Université du Luxembourg)</a:t>
            </a:r>
          </a:p>
        </p:txBody>
      </p:sp>
      <p:pic>
        <p:nvPicPr>
          <p:cNvPr id="2052" name="Picture 4" descr="Résultat de recherche d'images pour &quot;lisbonne littéraire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842" y="3100065"/>
            <a:ext cx="1693646" cy="253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12770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4" descr="Description: 6308569_rrEhk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671" y="273955"/>
            <a:ext cx="3423339" cy="1818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557812" y="2407852"/>
            <a:ext cx="4858593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15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15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15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15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15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15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15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15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15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5900" algn="l"/>
              </a:tabLst>
            </a:pPr>
            <a:r>
              <a:rPr lang="de-DE" altLang="fr-FR" sz="1000" dirty="0" err="1"/>
              <a:t>Courtesy</a:t>
            </a:r>
            <a:r>
              <a:rPr lang="de-DE" altLang="fr-FR" sz="1000" dirty="0"/>
              <a:t> Isabel Marcos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85208" y="5057391"/>
            <a:ext cx="16594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i="1" dirty="0">
                <a:solidFill>
                  <a:srgbClr val="474747"/>
                </a:solidFill>
                <a:latin typeface="gothamxnarrow-medium"/>
              </a:rPr>
              <a:t>Finis </a:t>
            </a:r>
            <a:r>
              <a:rPr lang="fr-BE" i="1" dirty="0" err="1">
                <a:solidFill>
                  <a:srgbClr val="474747"/>
                </a:solidFill>
                <a:latin typeface="gothamxnarrow-medium"/>
              </a:rPr>
              <a:t>terrae</a:t>
            </a:r>
            <a:r>
              <a:rPr lang="fr-BE" i="1" dirty="0">
                <a:solidFill>
                  <a:srgbClr val="474747"/>
                </a:solidFill>
                <a:latin typeface="gothamxnarrow-medium"/>
              </a:rPr>
              <a:t> </a:t>
            </a:r>
            <a:r>
              <a:rPr lang="fr-BE" dirty="0">
                <a:solidFill>
                  <a:srgbClr val="474747"/>
                </a:solidFill>
                <a:latin typeface="gothamxnarrow-medium"/>
              </a:rPr>
              <a:t>:</a:t>
            </a:r>
          </a:p>
          <a:p>
            <a:r>
              <a:rPr lang="fr-BE" dirty="0">
                <a:solidFill>
                  <a:srgbClr val="474747"/>
                </a:solidFill>
                <a:latin typeface="gothamxnarrow-medium"/>
              </a:rPr>
              <a:t>Cabo da Roca</a:t>
            </a:r>
            <a:endParaRPr lang="fr-BE" dirty="0"/>
          </a:p>
        </p:txBody>
      </p:sp>
      <p:pic>
        <p:nvPicPr>
          <p:cNvPr id="1028" name="Picture 4" descr="Résultat de recherche d'images pour &quot;cabo de roca portugal mapa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0947" y="1128427"/>
            <a:ext cx="2544167" cy="1587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hysical Location Map of Cabo Da Roc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23" t="22225" r="5758" b="29484"/>
          <a:stretch/>
        </p:blipFill>
        <p:spPr bwMode="auto">
          <a:xfrm>
            <a:off x="7252403" y="1183279"/>
            <a:ext cx="2106840" cy="1532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soultravelers3.typepad.com/photos/uncategorized/2008/07/31/img_1065_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5901" y="2892741"/>
            <a:ext cx="2837479" cy="2128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Picture 2" descr="https://upload.wikimedia.org/wikipedia/commons/5/5a/Inf._26%2C_Anonimo_fiorentino%2C_Il_naufragio_della_nave_di_Ulisse%2C_1390-1400_ca.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90" y="3094841"/>
            <a:ext cx="2134483" cy="320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09057" y="6337675"/>
            <a:ext cx="5277407" cy="307777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fr-FR" sz="1400" b="0" i="0" u="none" strike="noStrike" cap="none" normalizeH="0" baseline="0" dirty="0" err="1">
                <a:ln>
                  <a:noFill/>
                </a:ln>
                <a:solidFill>
                  <a:srgbClr val="252525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Anonimo</a:t>
            </a:r>
            <a:r>
              <a:rPr kumimoji="0" lang="en-US" altLang="fr-FR" sz="1400" b="0" i="0" u="none" strike="noStrike" cap="none" normalizeH="0" baseline="0" dirty="0">
                <a:ln>
                  <a:noFill/>
                </a:ln>
                <a:solidFill>
                  <a:srgbClr val="252525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fr-FR" sz="1400" b="0" i="0" u="none" strike="noStrike" cap="none" normalizeH="0" baseline="0" dirty="0" err="1">
                <a:ln>
                  <a:noFill/>
                </a:ln>
                <a:solidFill>
                  <a:srgbClr val="252525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fiorentino</a:t>
            </a:r>
            <a:r>
              <a:rPr kumimoji="0" lang="en-US" altLang="fr-FR" sz="1400" b="0" i="0" u="none" strike="noStrike" cap="none" normalizeH="0" baseline="0" dirty="0">
                <a:ln>
                  <a:noFill/>
                </a:ln>
                <a:solidFill>
                  <a:srgbClr val="252525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 </a:t>
            </a:r>
            <a:r>
              <a:rPr kumimoji="0" lang="en-US" altLang="fr-FR" sz="1400" b="0" i="1" u="none" strike="noStrike" cap="none" normalizeH="0" baseline="0" dirty="0">
                <a:ln>
                  <a:noFill/>
                </a:ln>
                <a:solidFill>
                  <a:srgbClr val="252525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Il </a:t>
            </a:r>
            <a:r>
              <a:rPr kumimoji="0" lang="en-US" altLang="fr-FR" sz="1400" b="0" i="1" u="none" strike="noStrike" cap="none" normalizeH="0" baseline="0" dirty="0" err="1">
                <a:ln>
                  <a:noFill/>
                </a:ln>
                <a:solidFill>
                  <a:srgbClr val="252525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naufragio</a:t>
            </a:r>
            <a:r>
              <a:rPr kumimoji="0" lang="en-US" altLang="fr-FR" sz="1400" b="0" i="1" u="none" strike="noStrike" cap="none" normalizeH="0" baseline="0" dirty="0">
                <a:ln>
                  <a:noFill/>
                </a:ln>
                <a:solidFill>
                  <a:srgbClr val="252525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fr-FR" sz="1400" b="0" i="1" u="none" strike="noStrike" cap="none" normalizeH="0" baseline="0" dirty="0" err="1">
                <a:ln>
                  <a:noFill/>
                </a:ln>
                <a:solidFill>
                  <a:srgbClr val="252525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della</a:t>
            </a:r>
            <a:r>
              <a:rPr kumimoji="0" lang="en-US" altLang="fr-FR" sz="1400" b="0" i="1" u="none" strike="noStrike" cap="none" normalizeH="0" baseline="0" dirty="0">
                <a:ln>
                  <a:noFill/>
                </a:ln>
                <a:solidFill>
                  <a:srgbClr val="252525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nave di </a:t>
            </a:r>
            <a:r>
              <a:rPr kumimoji="0" lang="en-US" altLang="fr-FR" sz="1400" b="0" i="1" u="none" strike="noStrike" cap="none" normalizeH="0" baseline="0" dirty="0" err="1">
                <a:ln>
                  <a:noFill/>
                </a:ln>
                <a:solidFill>
                  <a:srgbClr val="252525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Ulisse</a:t>
            </a:r>
            <a:r>
              <a:rPr kumimoji="0" lang="en-US" altLang="fr-FR" sz="1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(1390-1400)</a:t>
            </a:r>
            <a:endParaRPr kumimoji="0" lang="en-US" altLang="fr-FR" sz="14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93713" y="2139278"/>
            <a:ext cx="411376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dirty="0"/>
              <a:t>« </a:t>
            </a:r>
            <a:r>
              <a:rPr lang="fr-BE" sz="1400" dirty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fr-BE" sz="1400" dirty="0" err="1">
                <a:latin typeface="Arial" panose="020B0604020202020204" pitchFamily="34" charset="0"/>
                <a:cs typeface="Arial" panose="020B0604020202020204" pitchFamily="34" charset="0"/>
              </a:rPr>
              <a:t>frati</a:t>
            </a:r>
            <a:r>
              <a:rPr lang="fr-BE" sz="1400" dirty="0">
                <a:latin typeface="Arial" panose="020B0604020202020204" pitchFamily="34" charset="0"/>
                <a:cs typeface="Arial" panose="020B0604020202020204" pitchFamily="34" charset="0"/>
              </a:rPr>
              <a:t> », </a:t>
            </a:r>
            <a:r>
              <a:rPr lang="fr-BE" sz="1400" dirty="0" err="1">
                <a:latin typeface="Arial" panose="020B0604020202020204" pitchFamily="34" charset="0"/>
                <a:cs typeface="Arial" panose="020B0604020202020204" pitchFamily="34" charset="0"/>
              </a:rPr>
              <a:t>dissi</a:t>
            </a:r>
            <a:r>
              <a:rPr lang="fr-BE" sz="1400" dirty="0">
                <a:latin typeface="Arial" panose="020B0604020202020204" pitchFamily="34" charset="0"/>
                <a:cs typeface="Arial" panose="020B0604020202020204" pitchFamily="34" charset="0"/>
              </a:rPr>
              <a:t>, « </a:t>
            </a:r>
            <a:r>
              <a:rPr lang="fr-BE" sz="1400" dirty="0" err="1">
                <a:latin typeface="Arial" panose="020B0604020202020204" pitchFamily="34" charset="0"/>
                <a:cs typeface="Arial" panose="020B0604020202020204" pitchFamily="34" charset="0"/>
              </a:rPr>
              <a:t>che</a:t>
            </a:r>
            <a:r>
              <a:rPr lang="fr-BE" sz="1400" dirty="0">
                <a:latin typeface="Arial" panose="020B0604020202020204" pitchFamily="34" charset="0"/>
                <a:cs typeface="Arial" panose="020B0604020202020204" pitchFamily="34" charset="0"/>
              </a:rPr>
              <a:t> per </a:t>
            </a:r>
            <a:r>
              <a:rPr lang="fr-BE" sz="1400" dirty="0" err="1">
                <a:latin typeface="Arial" panose="020B0604020202020204" pitchFamily="34" charset="0"/>
                <a:cs typeface="Arial" panose="020B0604020202020204" pitchFamily="34" charset="0"/>
              </a:rPr>
              <a:t>cento</a:t>
            </a:r>
            <a:r>
              <a:rPr lang="fr-B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1400" dirty="0" err="1">
                <a:latin typeface="Arial" panose="020B0604020202020204" pitchFamily="34" charset="0"/>
                <a:cs typeface="Arial" panose="020B0604020202020204" pitchFamily="34" charset="0"/>
              </a:rPr>
              <a:t>milia</a:t>
            </a:r>
            <a:endParaRPr lang="fr-BE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BE" sz="1400" dirty="0" err="1">
                <a:latin typeface="Arial" panose="020B0604020202020204" pitchFamily="34" charset="0"/>
                <a:cs typeface="Arial" panose="020B0604020202020204" pitchFamily="34" charset="0"/>
              </a:rPr>
              <a:t>perigli</a:t>
            </a:r>
            <a:r>
              <a:rPr lang="fr-B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1400" dirty="0" err="1">
                <a:latin typeface="Arial" panose="020B0604020202020204" pitchFamily="34" charset="0"/>
                <a:cs typeface="Arial" panose="020B0604020202020204" pitchFamily="34" charset="0"/>
              </a:rPr>
              <a:t>siete</a:t>
            </a:r>
            <a:r>
              <a:rPr lang="fr-B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1400" dirty="0" err="1">
                <a:latin typeface="Arial" panose="020B0604020202020204" pitchFamily="34" charset="0"/>
                <a:cs typeface="Arial" panose="020B0604020202020204" pitchFamily="34" charset="0"/>
              </a:rPr>
              <a:t>giunti</a:t>
            </a:r>
            <a:r>
              <a:rPr lang="fr-BE" sz="1400" dirty="0">
                <a:latin typeface="Arial" panose="020B0604020202020204" pitchFamily="34" charset="0"/>
                <a:cs typeface="Arial" panose="020B0604020202020204" pitchFamily="34" charset="0"/>
              </a:rPr>
              <a:t> a l’</a:t>
            </a:r>
            <a:r>
              <a:rPr lang="fr-BE" sz="1400" dirty="0" err="1">
                <a:latin typeface="Arial" panose="020B0604020202020204" pitchFamily="34" charset="0"/>
                <a:cs typeface="Arial" panose="020B0604020202020204" pitchFamily="34" charset="0"/>
              </a:rPr>
              <a:t>occidente</a:t>
            </a:r>
            <a:r>
              <a:rPr lang="fr-BE" sz="14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fr-BE" sz="14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fr-BE" sz="1400" dirty="0" err="1">
                <a:latin typeface="Arial" panose="020B0604020202020204" pitchFamily="34" charset="0"/>
                <a:cs typeface="Arial" panose="020B0604020202020204" pitchFamily="34" charset="0"/>
              </a:rPr>
              <a:t>questa</a:t>
            </a:r>
            <a:r>
              <a:rPr lang="fr-B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1400" dirty="0" err="1">
                <a:latin typeface="Arial" panose="020B0604020202020204" pitchFamily="34" charset="0"/>
                <a:cs typeface="Arial" panose="020B0604020202020204" pitchFamily="34" charset="0"/>
              </a:rPr>
              <a:t>tanto</a:t>
            </a:r>
            <a:r>
              <a:rPr lang="fr-B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1400" dirty="0" err="1">
                <a:latin typeface="Arial" panose="020B0604020202020204" pitchFamily="34" charset="0"/>
                <a:cs typeface="Arial" panose="020B0604020202020204" pitchFamily="34" charset="0"/>
              </a:rPr>
              <a:t>picciola</a:t>
            </a:r>
            <a:r>
              <a:rPr lang="fr-B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1400" dirty="0" err="1">
                <a:latin typeface="Arial" panose="020B0604020202020204" pitchFamily="34" charset="0"/>
                <a:cs typeface="Arial" panose="020B0604020202020204" pitchFamily="34" charset="0"/>
              </a:rPr>
              <a:t>vigilia</a:t>
            </a:r>
            <a:endParaRPr lang="fr-BE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BE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BE" sz="1400" dirty="0">
                <a:latin typeface="Arial" panose="020B0604020202020204" pitchFamily="34" charset="0"/>
                <a:cs typeface="Arial" panose="020B0604020202020204" pitchFamily="34" charset="0"/>
              </a:rPr>
              <a:t>d’i </a:t>
            </a:r>
            <a:r>
              <a:rPr lang="fr-BE" sz="1400" dirty="0" err="1">
                <a:latin typeface="Arial" panose="020B0604020202020204" pitchFamily="34" charset="0"/>
                <a:cs typeface="Arial" panose="020B0604020202020204" pitchFamily="34" charset="0"/>
              </a:rPr>
              <a:t>nostri</a:t>
            </a:r>
            <a:r>
              <a:rPr lang="fr-B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1400" dirty="0" err="1">
                <a:latin typeface="Arial" panose="020B0604020202020204" pitchFamily="34" charset="0"/>
                <a:cs typeface="Arial" panose="020B0604020202020204" pitchFamily="34" charset="0"/>
              </a:rPr>
              <a:t>sensi</a:t>
            </a:r>
            <a:r>
              <a:rPr lang="fr-B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1400" dirty="0" err="1">
                <a:latin typeface="Arial" panose="020B0604020202020204" pitchFamily="34" charset="0"/>
                <a:cs typeface="Arial" panose="020B0604020202020204" pitchFamily="34" charset="0"/>
              </a:rPr>
              <a:t>ch’è</a:t>
            </a:r>
            <a:r>
              <a:rPr lang="fr-B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1400" dirty="0" err="1">
                <a:latin typeface="Arial" panose="020B0604020202020204" pitchFamily="34" charset="0"/>
                <a:cs typeface="Arial" panose="020B0604020202020204" pitchFamily="34" charset="0"/>
              </a:rPr>
              <a:t>del</a:t>
            </a:r>
            <a:r>
              <a:rPr lang="fr-B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1400" dirty="0" err="1">
                <a:latin typeface="Arial" panose="020B0604020202020204" pitchFamily="34" charset="0"/>
                <a:cs typeface="Arial" panose="020B0604020202020204" pitchFamily="34" charset="0"/>
              </a:rPr>
              <a:t>rimanente</a:t>
            </a:r>
            <a:endParaRPr lang="fr-BE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BE" sz="1400" dirty="0">
                <a:latin typeface="Arial" panose="020B0604020202020204" pitchFamily="34" charset="0"/>
                <a:cs typeface="Arial" panose="020B0604020202020204" pitchFamily="34" charset="0"/>
              </a:rPr>
              <a:t>non </a:t>
            </a:r>
            <a:r>
              <a:rPr lang="fr-BE" sz="1400" dirty="0" err="1">
                <a:latin typeface="Arial" panose="020B0604020202020204" pitchFamily="34" charset="0"/>
                <a:cs typeface="Arial" panose="020B0604020202020204" pitchFamily="34" charset="0"/>
              </a:rPr>
              <a:t>vogliate</a:t>
            </a:r>
            <a:r>
              <a:rPr lang="fr-B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1400" dirty="0" err="1">
                <a:latin typeface="Arial" panose="020B0604020202020204" pitchFamily="34" charset="0"/>
                <a:cs typeface="Arial" panose="020B0604020202020204" pitchFamily="34" charset="0"/>
              </a:rPr>
              <a:t>negar</a:t>
            </a:r>
            <a:r>
              <a:rPr lang="fr-BE" sz="1400" dirty="0">
                <a:latin typeface="Arial" panose="020B0604020202020204" pitchFamily="34" charset="0"/>
                <a:cs typeface="Arial" panose="020B0604020202020204" pitchFamily="34" charset="0"/>
              </a:rPr>
              <a:t> l’</a:t>
            </a:r>
            <a:r>
              <a:rPr lang="fr-BE" sz="1400" dirty="0" err="1">
                <a:latin typeface="Arial" panose="020B0604020202020204" pitchFamily="34" charset="0"/>
                <a:cs typeface="Arial" panose="020B0604020202020204" pitchFamily="34" charset="0"/>
              </a:rPr>
              <a:t>esperïenza</a:t>
            </a:r>
            <a:r>
              <a:rPr lang="fr-BE" sz="14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fr-BE" sz="1400" dirty="0">
                <a:latin typeface="Arial" panose="020B0604020202020204" pitchFamily="34" charset="0"/>
                <a:cs typeface="Arial" panose="020B0604020202020204" pitchFamily="34" charset="0"/>
              </a:rPr>
              <a:t>di retro al sol, </a:t>
            </a:r>
            <a:r>
              <a:rPr lang="fr-BE" sz="1400" dirty="0" err="1">
                <a:latin typeface="Arial" panose="020B0604020202020204" pitchFamily="34" charset="0"/>
                <a:cs typeface="Arial" panose="020B0604020202020204" pitchFamily="34" charset="0"/>
              </a:rPr>
              <a:t>del</a:t>
            </a:r>
            <a:r>
              <a:rPr lang="fr-B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1400" dirty="0" err="1">
                <a:latin typeface="Arial" panose="020B0604020202020204" pitchFamily="34" charset="0"/>
                <a:cs typeface="Arial" panose="020B0604020202020204" pitchFamily="34" charset="0"/>
              </a:rPr>
              <a:t>mondo</a:t>
            </a:r>
            <a:r>
              <a:rPr lang="fr-BE" sz="1400" dirty="0">
                <a:latin typeface="Arial" panose="020B0604020202020204" pitchFamily="34" charset="0"/>
                <a:cs typeface="Arial" panose="020B0604020202020204" pitchFamily="34" charset="0"/>
              </a:rPr>
              <a:t> sanza gente.</a:t>
            </a:r>
          </a:p>
          <a:p>
            <a:endParaRPr lang="fr-BE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BE" sz="1400" dirty="0" err="1">
                <a:latin typeface="Arial" panose="020B0604020202020204" pitchFamily="34" charset="0"/>
                <a:cs typeface="Arial" panose="020B0604020202020204" pitchFamily="34" charset="0"/>
              </a:rPr>
              <a:t>Considerate</a:t>
            </a:r>
            <a:r>
              <a:rPr lang="fr-BE" sz="1400" dirty="0"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fr-BE" sz="1400" dirty="0" err="1">
                <a:latin typeface="Arial" panose="020B0604020202020204" pitchFamily="34" charset="0"/>
                <a:cs typeface="Arial" panose="020B0604020202020204" pitchFamily="34" charset="0"/>
              </a:rPr>
              <a:t>vostra</a:t>
            </a:r>
            <a:r>
              <a:rPr lang="fr-B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1400" dirty="0" err="1">
                <a:latin typeface="Arial" panose="020B0604020202020204" pitchFamily="34" charset="0"/>
                <a:cs typeface="Arial" panose="020B0604020202020204" pitchFamily="34" charset="0"/>
              </a:rPr>
              <a:t>semenza</a:t>
            </a:r>
            <a:r>
              <a:rPr lang="fr-BE" sz="1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fr-BE" sz="1400" dirty="0" err="1">
                <a:latin typeface="Arial" panose="020B0604020202020204" pitchFamily="34" charset="0"/>
                <a:cs typeface="Arial" panose="020B0604020202020204" pitchFamily="34" charset="0"/>
              </a:rPr>
              <a:t>fatti</a:t>
            </a:r>
            <a:r>
              <a:rPr lang="fr-BE" sz="1400" dirty="0"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fr-BE" sz="1400" dirty="0" err="1">
                <a:latin typeface="Arial" panose="020B0604020202020204" pitchFamily="34" charset="0"/>
                <a:cs typeface="Arial" panose="020B0604020202020204" pitchFamily="34" charset="0"/>
              </a:rPr>
              <a:t>foste</a:t>
            </a:r>
            <a:r>
              <a:rPr lang="fr-BE" sz="14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fr-BE" sz="1400" dirty="0" err="1">
                <a:latin typeface="Arial" panose="020B0604020202020204" pitchFamily="34" charset="0"/>
                <a:cs typeface="Arial" panose="020B0604020202020204" pitchFamily="34" charset="0"/>
              </a:rPr>
              <a:t>viver</a:t>
            </a:r>
            <a:r>
              <a:rPr lang="fr-BE" sz="1400" dirty="0">
                <a:latin typeface="Arial" panose="020B0604020202020204" pitchFamily="34" charset="0"/>
                <a:cs typeface="Arial" panose="020B0604020202020204" pitchFamily="34" charset="0"/>
              </a:rPr>
              <a:t> come </a:t>
            </a:r>
            <a:r>
              <a:rPr lang="fr-BE" sz="1400" dirty="0" err="1">
                <a:latin typeface="Arial" panose="020B0604020202020204" pitchFamily="34" charset="0"/>
                <a:cs typeface="Arial" panose="020B0604020202020204" pitchFamily="34" charset="0"/>
              </a:rPr>
              <a:t>bruti</a:t>
            </a:r>
            <a:r>
              <a:rPr lang="fr-BE" sz="14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fr-BE" sz="1400" dirty="0">
                <a:latin typeface="Arial" panose="020B0604020202020204" pitchFamily="34" charset="0"/>
                <a:cs typeface="Arial" panose="020B0604020202020204" pitchFamily="34" charset="0"/>
              </a:rPr>
              <a:t>ma per </a:t>
            </a:r>
            <a:r>
              <a:rPr lang="fr-BE" sz="1400" dirty="0" err="1">
                <a:latin typeface="Arial" panose="020B0604020202020204" pitchFamily="34" charset="0"/>
                <a:cs typeface="Arial" panose="020B0604020202020204" pitchFamily="34" charset="0"/>
              </a:rPr>
              <a:t>seguir</a:t>
            </a:r>
            <a:r>
              <a:rPr lang="fr-B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1400" dirty="0" err="1">
                <a:latin typeface="Arial" panose="020B0604020202020204" pitchFamily="34" charset="0"/>
                <a:cs typeface="Arial" panose="020B0604020202020204" pitchFamily="34" charset="0"/>
              </a:rPr>
              <a:t>virtute</a:t>
            </a:r>
            <a:r>
              <a:rPr lang="fr-BE" sz="1400" dirty="0"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fr-BE" sz="1400" dirty="0" err="1">
                <a:latin typeface="Arial" panose="020B0604020202020204" pitchFamily="34" charset="0"/>
                <a:cs typeface="Arial" panose="020B0604020202020204" pitchFamily="34" charset="0"/>
              </a:rPr>
              <a:t>canoscenza</a:t>
            </a:r>
            <a:r>
              <a:rPr lang="fr-BE" sz="1400" dirty="0">
                <a:latin typeface="Arial" panose="020B0604020202020204" pitchFamily="34" charset="0"/>
                <a:cs typeface="Arial" panose="020B0604020202020204" pitchFamily="34" charset="0"/>
              </a:rPr>
              <a:t> ».</a:t>
            </a:r>
          </a:p>
          <a:p>
            <a:r>
              <a:rPr lang="fr-BE" sz="1400" dirty="0">
                <a:latin typeface="Arial" panose="020B0604020202020204" pitchFamily="34" charset="0"/>
                <a:cs typeface="Arial" panose="020B0604020202020204" pitchFamily="34" charset="0"/>
              </a:rPr>
              <a:t>[…]</a:t>
            </a:r>
          </a:p>
          <a:p>
            <a:endParaRPr lang="fr-BE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BE" sz="1400" dirty="0" err="1">
                <a:latin typeface="Arial" panose="020B0604020202020204" pitchFamily="34" charset="0"/>
                <a:cs typeface="Arial" panose="020B0604020202020204" pitchFamily="34" charset="0"/>
              </a:rPr>
              <a:t>Tre</a:t>
            </a:r>
            <a:r>
              <a:rPr lang="fr-BE" sz="1400" dirty="0">
                <a:latin typeface="Arial" panose="020B0604020202020204" pitchFamily="34" charset="0"/>
                <a:cs typeface="Arial" panose="020B0604020202020204" pitchFamily="34" charset="0"/>
              </a:rPr>
              <a:t> volte il </a:t>
            </a:r>
            <a:r>
              <a:rPr lang="fr-BE" sz="1400" dirty="0" err="1">
                <a:latin typeface="Arial" panose="020B0604020202020204" pitchFamily="34" charset="0"/>
                <a:cs typeface="Arial" panose="020B0604020202020204" pitchFamily="34" charset="0"/>
              </a:rPr>
              <a:t>fé</a:t>
            </a:r>
            <a:r>
              <a:rPr lang="fr-B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1400" dirty="0" err="1">
                <a:latin typeface="Arial" panose="020B0604020202020204" pitchFamily="34" charset="0"/>
                <a:cs typeface="Arial" panose="020B0604020202020204" pitchFamily="34" charset="0"/>
              </a:rPr>
              <a:t>girar</a:t>
            </a:r>
            <a:r>
              <a:rPr lang="fr-BE" sz="1400" dirty="0">
                <a:latin typeface="Arial" panose="020B0604020202020204" pitchFamily="34" charset="0"/>
                <a:cs typeface="Arial" panose="020B0604020202020204" pitchFamily="34" charset="0"/>
              </a:rPr>
              <a:t> con tutte l’</a:t>
            </a:r>
            <a:r>
              <a:rPr lang="fr-BE" sz="1400" dirty="0" err="1">
                <a:latin typeface="Arial" panose="020B0604020202020204" pitchFamily="34" charset="0"/>
                <a:cs typeface="Arial" panose="020B0604020202020204" pitchFamily="34" charset="0"/>
              </a:rPr>
              <a:t>acque</a:t>
            </a:r>
            <a:r>
              <a:rPr lang="fr-BE" sz="14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r>
              <a:rPr lang="fr-BE" sz="1400" dirty="0">
                <a:latin typeface="Arial" panose="020B0604020202020204" pitchFamily="34" charset="0"/>
                <a:cs typeface="Arial" panose="020B0604020202020204" pitchFamily="34" charset="0"/>
              </a:rPr>
              <a:t>a la quarta </a:t>
            </a:r>
            <a:r>
              <a:rPr lang="fr-BE" sz="1400" dirty="0" err="1">
                <a:latin typeface="Arial" panose="020B0604020202020204" pitchFamily="34" charset="0"/>
                <a:cs typeface="Arial" panose="020B0604020202020204" pitchFamily="34" charset="0"/>
              </a:rPr>
              <a:t>levar</a:t>
            </a:r>
            <a:r>
              <a:rPr lang="fr-BE" sz="1400" dirty="0"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fr-BE" sz="1400" dirty="0" err="1">
                <a:latin typeface="Arial" panose="020B0604020202020204" pitchFamily="34" charset="0"/>
                <a:cs typeface="Arial" panose="020B0604020202020204" pitchFamily="34" charset="0"/>
              </a:rPr>
              <a:t>poppa</a:t>
            </a:r>
            <a:r>
              <a:rPr lang="fr-BE" sz="14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fr-BE" sz="1400" dirty="0" err="1">
                <a:latin typeface="Arial" panose="020B0604020202020204" pitchFamily="34" charset="0"/>
                <a:cs typeface="Arial" panose="020B0604020202020204" pitchFamily="34" charset="0"/>
              </a:rPr>
              <a:t>suso</a:t>
            </a:r>
            <a:endParaRPr lang="fr-BE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BE" sz="1400" dirty="0">
                <a:latin typeface="Arial" panose="020B0604020202020204" pitchFamily="34" charset="0"/>
                <a:cs typeface="Arial" panose="020B0604020202020204" pitchFamily="34" charset="0"/>
              </a:rPr>
              <a:t>e la </a:t>
            </a:r>
            <a:r>
              <a:rPr lang="fr-BE" sz="1400" dirty="0" err="1">
                <a:latin typeface="Arial" panose="020B0604020202020204" pitchFamily="34" charset="0"/>
                <a:cs typeface="Arial" panose="020B0604020202020204" pitchFamily="34" charset="0"/>
              </a:rPr>
              <a:t>prora</a:t>
            </a:r>
            <a:r>
              <a:rPr lang="fr-BE" sz="1400" dirty="0">
                <a:latin typeface="Arial" panose="020B0604020202020204" pitchFamily="34" charset="0"/>
                <a:cs typeface="Arial" panose="020B0604020202020204" pitchFamily="34" charset="0"/>
              </a:rPr>
              <a:t> ire in </a:t>
            </a:r>
            <a:r>
              <a:rPr lang="fr-BE" sz="1400" dirty="0" err="1">
                <a:latin typeface="Arial" panose="020B0604020202020204" pitchFamily="34" charset="0"/>
                <a:cs typeface="Arial" panose="020B0604020202020204" pitchFamily="34" charset="0"/>
              </a:rPr>
              <a:t>giù</a:t>
            </a:r>
            <a:r>
              <a:rPr lang="fr-BE" sz="1400" dirty="0">
                <a:latin typeface="Arial" panose="020B0604020202020204" pitchFamily="34" charset="0"/>
                <a:cs typeface="Arial" panose="020B0604020202020204" pitchFamily="34" charset="0"/>
              </a:rPr>
              <a:t>, com’ </a:t>
            </a:r>
            <a:r>
              <a:rPr lang="fr-BE" sz="1400" dirty="0" err="1">
                <a:latin typeface="Arial" panose="020B0604020202020204" pitchFamily="34" charset="0"/>
                <a:cs typeface="Arial" panose="020B0604020202020204" pitchFamily="34" charset="0"/>
              </a:rPr>
              <a:t>altrui</a:t>
            </a:r>
            <a:r>
              <a:rPr lang="fr-B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1400" dirty="0" err="1">
                <a:latin typeface="Arial" panose="020B0604020202020204" pitchFamily="34" charset="0"/>
                <a:cs typeface="Arial" panose="020B0604020202020204" pitchFamily="34" charset="0"/>
              </a:rPr>
              <a:t>piacque</a:t>
            </a:r>
            <a:r>
              <a:rPr lang="fr-BE" sz="14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endParaRPr lang="fr-BE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BE" sz="1400" dirty="0" err="1">
                <a:latin typeface="Arial" panose="020B0604020202020204" pitchFamily="34" charset="0"/>
                <a:cs typeface="Arial" panose="020B0604020202020204" pitchFamily="34" charset="0"/>
              </a:rPr>
              <a:t>infin</a:t>
            </a:r>
            <a:r>
              <a:rPr lang="fr-B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1400" dirty="0" err="1">
                <a:latin typeface="Arial" panose="020B0604020202020204" pitchFamily="34" charset="0"/>
                <a:cs typeface="Arial" panose="020B0604020202020204" pitchFamily="34" charset="0"/>
              </a:rPr>
              <a:t>che</a:t>
            </a:r>
            <a:r>
              <a:rPr lang="fr-BE" sz="1400" dirty="0">
                <a:latin typeface="Arial" panose="020B0604020202020204" pitchFamily="34" charset="0"/>
                <a:cs typeface="Arial" panose="020B0604020202020204" pitchFamily="34" charset="0"/>
              </a:rPr>
              <a:t> ‘l </a:t>
            </a:r>
            <a:r>
              <a:rPr lang="fr-BE" sz="1400" dirty="0" err="1">
                <a:latin typeface="Arial" panose="020B0604020202020204" pitchFamily="34" charset="0"/>
                <a:cs typeface="Arial" panose="020B0604020202020204" pitchFamily="34" charset="0"/>
              </a:rPr>
              <a:t>mar</a:t>
            </a:r>
            <a:r>
              <a:rPr lang="fr-B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1400" dirty="0" err="1">
                <a:latin typeface="Arial" panose="020B0604020202020204" pitchFamily="34" charset="0"/>
                <a:cs typeface="Arial" panose="020B0604020202020204" pitchFamily="34" charset="0"/>
              </a:rPr>
              <a:t>fu</a:t>
            </a:r>
            <a:r>
              <a:rPr lang="fr-B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1400" dirty="0" err="1">
                <a:latin typeface="Arial" panose="020B0604020202020204" pitchFamily="34" charset="0"/>
                <a:cs typeface="Arial" panose="020B0604020202020204" pitchFamily="34" charset="0"/>
              </a:rPr>
              <a:t>sovra</a:t>
            </a:r>
            <a:r>
              <a:rPr lang="fr-B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1400" dirty="0" err="1">
                <a:latin typeface="Arial" panose="020B0604020202020204" pitchFamily="34" charset="0"/>
                <a:cs typeface="Arial" panose="020B0604020202020204" pitchFamily="34" charset="0"/>
              </a:rPr>
              <a:t>noi</a:t>
            </a:r>
            <a:r>
              <a:rPr lang="fr-B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1400" dirty="0" err="1">
                <a:latin typeface="Arial" panose="020B0604020202020204" pitchFamily="34" charset="0"/>
                <a:cs typeface="Arial" panose="020B0604020202020204" pitchFamily="34" charset="0"/>
              </a:rPr>
              <a:t>richiuso</a:t>
            </a:r>
            <a:r>
              <a:rPr lang="fr-BE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fr-BE" sz="1400" dirty="0">
                <a:latin typeface="Arial" panose="020B0604020202020204" pitchFamily="34" charset="0"/>
                <a:cs typeface="Arial" panose="020B0604020202020204" pitchFamily="34" charset="0"/>
              </a:rPr>
              <a:t>(Dante </a:t>
            </a:r>
            <a:r>
              <a:rPr lang="fr-BE" sz="1400" dirty="0" err="1">
                <a:latin typeface="Arial" panose="020B0604020202020204" pitchFamily="34" charset="0"/>
                <a:cs typeface="Arial" panose="020B0604020202020204" pitchFamily="34" charset="0"/>
              </a:rPr>
              <a:t>Alighieri</a:t>
            </a:r>
            <a:r>
              <a:rPr lang="fr-BE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BE" sz="1400" i="1" dirty="0">
                <a:latin typeface="Arial" panose="020B0604020202020204" pitchFamily="34" charset="0"/>
                <a:cs typeface="Arial" panose="020B0604020202020204" pitchFamily="34" charset="0"/>
              </a:rPr>
              <a:t>L’</a:t>
            </a:r>
            <a:r>
              <a:rPr lang="fr-BE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inferno</a:t>
            </a:r>
            <a:r>
              <a:rPr lang="fr-BE" sz="14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BE" sz="1400" dirty="0">
                <a:latin typeface="Arial" panose="020B0604020202020204" pitchFamily="34" charset="0"/>
                <a:cs typeface="Arial" panose="020B0604020202020204" pitchFamily="34" charset="0"/>
              </a:rPr>
              <a:t>Canto XXVI, 112-142)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93405" y="295142"/>
            <a:ext cx="64248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i="1" dirty="0" err="1">
                <a:latin typeface="Arial" panose="020B0604020202020204" pitchFamily="34" charset="0"/>
                <a:cs typeface="Arial" panose="020B0604020202020204" pitchFamily="34" charset="0"/>
              </a:rPr>
              <a:t>Olisipone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 fondée par Ulysse</a:t>
            </a:r>
          </a:p>
          <a:p>
            <a:r>
              <a:rPr lang="fr-BE" i="1" dirty="0"/>
              <a:t>« Ibi oppidum </a:t>
            </a:r>
            <a:r>
              <a:rPr lang="fr-BE" i="1" dirty="0" err="1"/>
              <a:t>Olisipone</a:t>
            </a:r>
            <a:r>
              <a:rPr lang="fr-BE" i="1" dirty="0"/>
              <a:t> </a:t>
            </a:r>
            <a:r>
              <a:rPr lang="fr-BE" i="1" dirty="0" err="1"/>
              <a:t>Vlixi</a:t>
            </a:r>
            <a:r>
              <a:rPr lang="fr-BE" i="1" dirty="0"/>
              <a:t> </a:t>
            </a:r>
            <a:r>
              <a:rPr lang="fr-BE" i="1" dirty="0" err="1"/>
              <a:t>conditum</a:t>
            </a:r>
            <a:r>
              <a:rPr lang="fr-BE" i="1" dirty="0"/>
              <a:t> » </a:t>
            </a:r>
            <a:r>
              <a:rPr lang="fr-BE" dirty="0"/>
              <a:t>(</a:t>
            </a:r>
            <a:r>
              <a:rPr lang="fr-BE" i="1" dirty="0"/>
              <a:t>Livre de Solin, </a:t>
            </a:r>
            <a:r>
              <a:rPr lang="fr-BE" dirty="0"/>
              <a:t>3</a:t>
            </a:r>
            <a:r>
              <a:rPr lang="fr-BE" baseline="30000" dirty="0"/>
              <a:t>ième</a:t>
            </a:r>
            <a:r>
              <a:rPr lang="fr-BE" dirty="0"/>
              <a:t> siècle)</a:t>
            </a:r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31711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s-ec.bstatic.com/images/hotel/max1024x768/511/511994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42" y="713182"/>
            <a:ext cx="3225399" cy="2151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t-ec.bstatic.com/images/hotel/max1024x768/512/5128115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235" y="746359"/>
            <a:ext cx="3829769" cy="2554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s-ec.bstatic.com/images/hotel/max1024x768/512/5128040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4353" y="3527000"/>
            <a:ext cx="1745445" cy="2618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ésultat de recherche d'images pour &quot;valery larbaud 200 chambres&quot;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77" t="4787" r="10338" b="3653"/>
          <a:stretch/>
        </p:blipFill>
        <p:spPr bwMode="auto">
          <a:xfrm>
            <a:off x="458314" y="3022178"/>
            <a:ext cx="3878517" cy="3349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93489" y="6186717"/>
            <a:ext cx="3166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Palace </a:t>
            </a:r>
            <a:r>
              <a:rPr lang="fr-BE" dirty="0" err="1"/>
              <a:t>Hotel</a:t>
            </a:r>
            <a:r>
              <a:rPr lang="fr-BE" dirty="0"/>
              <a:t> do </a:t>
            </a:r>
            <a:r>
              <a:rPr lang="fr-BE" dirty="0" err="1"/>
              <a:t>Bussaco</a:t>
            </a:r>
            <a:endParaRPr lang="fr-BE" dirty="0"/>
          </a:p>
        </p:txBody>
      </p:sp>
      <p:pic>
        <p:nvPicPr>
          <p:cNvPr id="3078" name="Picture 6" descr="Résultat de recherche d'images pour &quot;larbaud&quot;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937" y="3527001"/>
            <a:ext cx="1568551" cy="2207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8114" y="93837"/>
            <a:ext cx="79688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b="1" dirty="0">
                <a:latin typeface="Arial" panose="020B0604020202020204" pitchFamily="34" charset="0"/>
                <a:cs typeface="Arial" panose="020B0604020202020204" pitchFamily="34" charset="0"/>
              </a:rPr>
              <a:t>Introduction : </a:t>
            </a:r>
            <a:r>
              <a:rPr lang="fr-BE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imagologie</a:t>
            </a:r>
            <a:r>
              <a:rPr lang="fr-BE" sz="2400" b="1" dirty="0">
                <a:latin typeface="Arial" panose="020B0604020202020204" pitchFamily="34" charset="0"/>
                <a:cs typeface="Arial" panose="020B0604020202020204" pitchFamily="34" charset="0"/>
              </a:rPr>
              <a:t> ou </a:t>
            </a:r>
            <a:r>
              <a:rPr lang="fr-BE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géocritique</a:t>
            </a:r>
            <a:r>
              <a:rPr lang="fr-BE" sz="2400" b="1" dirty="0">
                <a:latin typeface="Arial" panose="020B0604020202020204" pitchFamily="34" charset="0"/>
                <a:cs typeface="Arial" panose="020B0604020202020204" pitchFamily="34" charset="0"/>
              </a:rPr>
              <a:t> de Lisbonne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41235" y="5775835"/>
            <a:ext cx="1585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Valery Larbaud</a:t>
            </a:r>
          </a:p>
        </p:txBody>
      </p:sp>
      <p:pic>
        <p:nvPicPr>
          <p:cNvPr id="5" name="Picture 2" descr="http://www.lcdpu.fr/Resources/titles/27000100580710/Images/27000100580710L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1034" y="746359"/>
            <a:ext cx="2554983" cy="4100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43844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m147 Modigliani, retrato de Soror Mariana, Alcoforado, Bej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2203" y="168000"/>
            <a:ext cx="1635853" cy="2314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7331796" y="2551624"/>
            <a:ext cx="45833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dirty="0">
                <a:solidFill>
                  <a:srgbClr val="252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Mariana </a:t>
            </a:r>
            <a:r>
              <a:rPr lang="fr-BE" dirty="0" err="1">
                <a:solidFill>
                  <a:srgbClr val="252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Alcoforado</a:t>
            </a:r>
            <a:r>
              <a:rPr lang="fr-BE" dirty="0">
                <a:solidFill>
                  <a:srgbClr val="252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par Matisse, 1946</a:t>
            </a:r>
          </a:p>
          <a:p>
            <a:r>
              <a:rPr lang="fr-BE" dirty="0">
                <a:solidFill>
                  <a:srgbClr val="252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 </a:t>
            </a:r>
            <a:r>
              <a:rPr lang="fr-BE" b="0" i="0" dirty="0"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Modigliani</a:t>
            </a:r>
            <a:r>
              <a:rPr lang="fr-BE" dirty="0">
                <a:solidFill>
                  <a:srgbClr val="252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1930</a:t>
            </a:r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898555" y="3575226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(a Guerra de </a:t>
            </a:r>
            <a:r>
              <a:rPr lang="fr-BE" dirty="0" err="1">
                <a:latin typeface="Arial" panose="020B0604020202020204" pitchFamily="34" charset="0"/>
                <a:cs typeface="Arial" panose="020B0604020202020204" pitchFamily="34" charset="0"/>
              </a:rPr>
              <a:t>Restauração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, 1640-1668)</a:t>
            </a:r>
          </a:p>
        </p:txBody>
      </p:sp>
      <p:sp>
        <p:nvSpPr>
          <p:cNvPr id="5" name="Rectangle 4"/>
          <p:cNvSpPr/>
          <p:nvPr/>
        </p:nvSpPr>
        <p:spPr>
          <a:xfrm>
            <a:off x="6096000" y="385222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https://upload.wikimedia.org/wikipedia/commons/0/0b/Imagem150_retrato_de_No%C3%ABl_Bouton_marqu%C3%AAs_de_Chamilly%2C_Beja.jpg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2467" y="227044"/>
            <a:ext cx="1647065" cy="2276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502867" y="2587500"/>
            <a:ext cx="27494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b="0" i="0" dirty="0"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 Chevalier de </a:t>
            </a:r>
            <a:r>
              <a:rPr lang="fr-BE" b="0" i="0" dirty="0" err="1">
                <a:solidFill>
                  <a:srgbClr val="25252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Chamilly</a:t>
            </a:r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0" name="Picture 6" descr="Beja (portugal) - Cathedrale.jpg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448" y="4027534"/>
            <a:ext cx="5778377" cy="1838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ésultat de recherche d'images pour &quot;lettre d'une religieuse portugaise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65" y="705285"/>
            <a:ext cx="1718487" cy="2890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fasvs.pt/upload/gallery/244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8125" y="137598"/>
            <a:ext cx="1794887" cy="2314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images-na.ssl-images-amazon.com/images/I/51HTW3DQVTL._SX359_BO1,204,203,200_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5005" y="3297761"/>
            <a:ext cx="2336814" cy="3230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Résultat de recherche d'images pour &quot;guilleragues lettres portugaises folio&quot;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3863" y="604326"/>
            <a:ext cx="1820120" cy="3002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338570" y="5973411"/>
            <a:ext cx="69137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Couvent de </a:t>
            </a:r>
            <a:r>
              <a:rPr lang="fr-BE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Nossa</a:t>
            </a:r>
            <a:r>
              <a:rPr lang="fr-BE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BE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Senhora</a:t>
            </a:r>
            <a:r>
              <a:rPr lang="fr-BE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da </a:t>
            </a:r>
            <a:r>
              <a:rPr lang="fr-BE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Conceição</a:t>
            </a:r>
            <a:r>
              <a:rPr lang="fr-BE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à Beja, dans l’Alentejo</a:t>
            </a:r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7725" y="96603"/>
            <a:ext cx="43027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>
                <a:solidFill>
                  <a:srgbClr val="252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fr-BE" sz="2400" b="1" dirty="0">
                <a:solidFill>
                  <a:srgbClr val="252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fr-BE" sz="2400" b="1" i="1" dirty="0">
                <a:solidFill>
                  <a:srgbClr val="252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Lettres portugaises</a:t>
            </a:r>
            <a:r>
              <a:rPr lang="fr-BE" sz="2400" b="1" dirty="0">
                <a:solidFill>
                  <a:srgbClr val="252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1669</a:t>
            </a:r>
            <a:endParaRPr lang="fr-B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63864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-P1050012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599" y="2427801"/>
            <a:ext cx="3834607" cy="1717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13-P1050015">
            <a:hlinkClick r:id="rId4"/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581" y="282933"/>
            <a:ext cx="1416054" cy="1941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24-P1050031">
            <a:hlinkClick r:id="rId6"/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6812" y="806591"/>
            <a:ext cx="2955935" cy="2265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Résultat de recherche d'images pour &quot;palacio fronteira images quignard&quot;"/>
          <p:cNvPicPr/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13" y="759788"/>
            <a:ext cx="1557799" cy="2277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https://upload.wikimedia.org/wikipedia/commons/thumb/7/76/Palacio_Fronteira_-_Lisbon_%287721187114%29.jpg/220px-Palacio_Fronteira_-_Lisbon_%287721187114%29.jpg">
            <a:hlinkClick r:id="rId9"/>
          </p:cNvPr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071" y="3375798"/>
            <a:ext cx="1973057" cy="1538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Terrasse palais Fronteira">
            <a:hlinkClick r:id="rId11"/>
          </p:cNvPr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029" y="3375798"/>
            <a:ext cx="2247654" cy="153860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293615" y="213212"/>
            <a:ext cx="5796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latin typeface="Arial" panose="020B0604020202020204" pitchFamily="34" charset="0"/>
                <a:cs typeface="Arial" panose="020B0604020202020204" pitchFamily="34" charset="0"/>
              </a:rPr>
              <a:t>2. Pascal </a:t>
            </a:r>
            <a:r>
              <a:rPr lang="fr-BE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Quignard</a:t>
            </a:r>
            <a:r>
              <a:rPr lang="fr-BE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BE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La Frontière</a:t>
            </a:r>
            <a:r>
              <a:rPr lang="fr-BE" sz="2400" b="1" dirty="0">
                <a:latin typeface="Arial" panose="020B0604020202020204" pitchFamily="34" charset="0"/>
                <a:cs typeface="Arial" panose="020B0604020202020204" pitchFamily="34" charset="0"/>
              </a:rPr>
              <a:t>, 1992</a:t>
            </a:r>
          </a:p>
        </p:txBody>
      </p:sp>
      <p:pic>
        <p:nvPicPr>
          <p:cNvPr id="11" name="Picture 10" descr="Palácio Fronteira - Lisbonne ">
            <a:hlinkClick r:id="rId13"/>
          </p:cNvPr>
          <p:cNvPicPr/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57" b="20444"/>
          <a:stretch/>
        </p:blipFill>
        <p:spPr bwMode="auto">
          <a:xfrm>
            <a:off x="5030436" y="4409800"/>
            <a:ext cx="3901770" cy="1858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10-P1050008">
            <a:hlinkClick r:id="rId15"/>
          </p:cNvPr>
          <p:cNvPicPr/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1474" y="262995"/>
            <a:ext cx="1392149" cy="1814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3" t="9898" b="16734"/>
          <a:stretch/>
        </p:blipFill>
        <p:spPr>
          <a:xfrm rot="5400000">
            <a:off x="7874310" y="3555434"/>
            <a:ext cx="4462640" cy="19483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1" t="3300" r="6041" b="4713"/>
          <a:stretch/>
        </p:blipFill>
        <p:spPr>
          <a:xfrm rot="5400000">
            <a:off x="7368526" y="642864"/>
            <a:ext cx="1954057" cy="119432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13259" y="5345280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1640 : Francisco de </a:t>
            </a:r>
            <a:r>
              <a:rPr lang="fr-BE" dirty="0" err="1">
                <a:latin typeface="Arial" panose="020B0604020202020204" pitchFamily="34" charset="0"/>
                <a:cs typeface="Arial" panose="020B0604020202020204" pitchFamily="34" charset="0"/>
              </a:rPr>
              <a:t>Mascarenhas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(proche du duc de Bragance, Pierre II), </a:t>
            </a:r>
          </a:p>
          <a:p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Monsieur de Jaume – Madame d’</a:t>
            </a:r>
            <a:r>
              <a:rPr lang="fr-BE" dirty="0" err="1">
                <a:latin typeface="Arial" panose="020B0604020202020204" pitchFamily="34" charset="0"/>
                <a:cs typeface="Arial" panose="020B0604020202020204" pitchFamily="34" charset="0"/>
              </a:rPr>
              <a:t>Oeiras</a:t>
            </a:r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Résultat de recherche d'images pour &quot;le sexe et l'effroi quignard&quot;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2382" y="915958"/>
            <a:ext cx="1405558" cy="1161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465197" y="1989879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1994</a:t>
            </a:r>
          </a:p>
        </p:txBody>
      </p:sp>
    </p:spTree>
    <p:extLst>
      <p:ext uri="{BB962C8B-B14F-4D97-AF65-F5344CB8AC3E}">
        <p14:creationId xmlns:p14="http://schemas.microsoft.com/office/powerpoint/2010/main" val="27766421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ésultat de recherche d'images pour &quot;as tentações tabucchi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020" y="774703"/>
            <a:ext cx="7427901" cy="4324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32715" y="242123"/>
            <a:ext cx="79664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b="1" dirty="0">
                <a:latin typeface="Arial" panose="020B0604020202020204" pitchFamily="34" charset="0"/>
                <a:cs typeface="Arial" panose="020B0604020202020204" pitchFamily="34" charset="0"/>
              </a:rPr>
              <a:t>3. Antonio </a:t>
            </a:r>
            <a:r>
              <a:rPr lang="fr-BE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Tabucchi</a:t>
            </a:r>
            <a:r>
              <a:rPr lang="fr-BE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BE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Requiem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. Uma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Alucinação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1991</a:t>
            </a:r>
            <a:endParaRPr lang="fr-B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42654" y="5277426"/>
            <a:ext cx="77486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Jérôme Bosch, </a:t>
            </a:r>
            <a:r>
              <a:rPr lang="fr-BE" i="1" dirty="0">
                <a:latin typeface="Arial" panose="020B0604020202020204" pitchFamily="34" charset="0"/>
                <a:cs typeface="Arial" panose="020B0604020202020204" pitchFamily="34" charset="0"/>
              </a:rPr>
              <a:t>La Tentation de saint Antoine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, triptyque, v. 1501, h/panneau, 131,5 x 226 cm, </a:t>
            </a:r>
            <a:r>
              <a:rPr lang="fr-BE" dirty="0" err="1">
                <a:latin typeface="Arial" panose="020B0604020202020204" pitchFamily="34" charset="0"/>
                <a:cs typeface="Arial" panose="020B0604020202020204" pitchFamily="34" charset="0"/>
              </a:rPr>
              <a:t>Museu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dirty="0" err="1">
                <a:latin typeface="Arial" panose="020B0604020202020204" pitchFamily="34" charset="0"/>
                <a:cs typeface="Arial" panose="020B0604020202020204" pitchFamily="34" charset="0"/>
              </a:rPr>
              <a:t>Nacional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 de Arte </a:t>
            </a:r>
            <a:r>
              <a:rPr lang="fr-BE" dirty="0" err="1">
                <a:latin typeface="Arial" panose="020B0604020202020204" pitchFamily="34" charset="0"/>
                <a:cs typeface="Arial" panose="020B0604020202020204" pitchFamily="34" charset="0"/>
              </a:rPr>
              <a:t>Antiga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, Lisbonne </a:t>
            </a:r>
          </a:p>
        </p:txBody>
      </p:sp>
      <p:sp>
        <p:nvSpPr>
          <p:cNvPr id="7" name="Rectangle 6"/>
          <p:cNvSpPr/>
          <p:nvPr/>
        </p:nvSpPr>
        <p:spPr>
          <a:xfrm>
            <a:off x="386955" y="1043408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BE" dirty="0"/>
              <a:t>	</a:t>
            </a:r>
          </a:p>
          <a:p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« </a:t>
            </a:r>
            <a:r>
              <a:rPr lang="fr-BE" dirty="0" err="1">
                <a:latin typeface="Arial" panose="020B0604020202020204" pitchFamily="34" charset="0"/>
                <a:cs typeface="Arial" panose="020B0604020202020204" pitchFamily="34" charset="0"/>
              </a:rPr>
              <a:t>Não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 sou nada. </a:t>
            </a:r>
          </a:p>
          <a:p>
            <a:r>
              <a:rPr lang="fr-BE" dirty="0" err="1">
                <a:latin typeface="Arial" panose="020B0604020202020204" pitchFamily="34" charset="0"/>
                <a:cs typeface="Arial" panose="020B0604020202020204" pitchFamily="34" charset="0"/>
              </a:rPr>
              <a:t>Nunca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dirty="0" err="1">
                <a:latin typeface="Arial" panose="020B0604020202020204" pitchFamily="34" charset="0"/>
                <a:cs typeface="Arial" panose="020B0604020202020204" pitchFamily="34" charset="0"/>
              </a:rPr>
              <a:t>serei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 nada, </a:t>
            </a:r>
          </a:p>
          <a:p>
            <a:r>
              <a:rPr lang="fr-BE" dirty="0" err="1">
                <a:latin typeface="Arial" panose="020B0604020202020204" pitchFamily="34" charset="0"/>
                <a:cs typeface="Arial" panose="020B0604020202020204" pitchFamily="34" charset="0"/>
              </a:rPr>
              <a:t>Não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dirty="0" err="1">
                <a:latin typeface="Arial" panose="020B0604020202020204" pitchFamily="34" charset="0"/>
                <a:cs typeface="Arial" panose="020B0604020202020204" pitchFamily="34" charset="0"/>
              </a:rPr>
              <a:t>posso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dirty="0" err="1">
                <a:latin typeface="Arial" panose="020B0604020202020204" pitchFamily="34" charset="0"/>
                <a:cs typeface="Arial" panose="020B0604020202020204" pitchFamily="34" charset="0"/>
              </a:rPr>
              <a:t>querer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dirty="0" err="1">
                <a:latin typeface="Arial" panose="020B0604020202020204" pitchFamily="34" charset="0"/>
                <a:cs typeface="Arial" panose="020B0604020202020204" pitchFamily="34" charset="0"/>
              </a:rPr>
              <a:t>ser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 nada. </a:t>
            </a:r>
          </a:p>
          <a:p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À parte </a:t>
            </a:r>
            <a:r>
              <a:rPr lang="fr-BE" dirty="0" err="1">
                <a:latin typeface="Arial" panose="020B0604020202020204" pitchFamily="34" charset="0"/>
                <a:cs typeface="Arial" panose="020B0604020202020204" pitchFamily="34" charset="0"/>
              </a:rPr>
              <a:t>isso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BE" dirty="0" err="1">
                <a:latin typeface="Arial" panose="020B0604020202020204" pitchFamily="34" charset="0"/>
                <a:cs typeface="Arial" panose="020B0604020202020204" pitchFamily="34" charset="0"/>
              </a:rPr>
              <a:t>tenho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dirty="0" err="1">
                <a:latin typeface="Arial" panose="020B0604020202020204" pitchFamily="34" charset="0"/>
                <a:cs typeface="Arial" panose="020B0604020202020204" pitchFamily="34" charset="0"/>
              </a:rPr>
              <a:t>mim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dirty="0" err="1">
                <a:latin typeface="Arial" panose="020B0604020202020204" pitchFamily="34" charset="0"/>
                <a:cs typeface="Arial" panose="020B0604020202020204" pitchFamily="34" charset="0"/>
              </a:rPr>
              <a:t>todos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os </a:t>
            </a:r>
            <a:r>
              <a:rPr lang="fr-BE" dirty="0" err="1">
                <a:latin typeface="Arial" panose="020B0604020202020204" pitchFamily="34" charset="0"/>
                <a:cs typeface="Arial" panose="020B0604020202020204" pitchFamily="34" charset="0"/>
              </a:rPr>
              <a:t>sonhos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fr-BE" dirty="0" err="1">
                <a:latin typeface="Arial" panose="020B0604020202020204" pitchFamily="34" charset="0"/>
                <a:cs typeface="Arial" panose="020B0604020202020204" pitchFamily="34" charset="0"/>
              </a:rPr>
              <a:t>mundo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. »</a:t>
            </a:r>
          </a:p>
          <a:p>
            <a:r>
              <a:rPr lang="fr-BE" dirty="0" err="1">
                <a:latin typeface="Arial" panose="020B0604020202020204" pitchFamily="34" charset="0"/>
                <a:cs typeface="Arial" panose="020B0604020202020204" pitchFamily="34" charset="0"/>
              </a:rPr>
              <a:t>Álvaro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 de Campos </a:t>
            </a:r>
          </a:p>
          <a:p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(Fernando Pessoa), </a:t>
            </a:r>
          </a:p>
          <a:p>
            <a:r>
              <a:rPr lang="fr-BE" i="1" dirty="0" err="1">
                <a:latin typeface="Arial" panose="020B0604020202020204" pitchFamily="34" charset="0"/>
                <a:cs typeface="Arial" panose="020B0604020202020204" pitchFamily="34" charset="0"/>
              </a:rPr>
              <a:t>Tabacaria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, 1928</a:t>
            </a:r>
          </a:p>
          <a:p>
            <a:r>
              <a:rPr lang="fr-BE" dirty="0"/>
              <a:t>-</a:t>
            </a:r>
          </a:p>
        </p:txBody>
      </p:sp>
      <p:pic>
        <p:nvPicPr>
          <p:cNvPr id="1025" name="Picture 1" descr="Fernando Pesso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65" y="146053"/>
            <a:ext cx="476250" cy="62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80781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emptation of Saint Anthony central panel by Bosch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26" y="138395"/>
            <a:ext cx="4480139" cy="4890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Voir et modifier les données sur Wikida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4058" y="2356692"/>
            <a:ext cx="95250" cy="9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Voir et modifier les données sur Wikida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4058" y="2356692"/>
            <a:ext cx="95250" cy="9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GD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97" t="42142" r="45586" b="33844"/>
          <a:stretch>
            <a:fillRect/>
          </a:stretch>
        </p:blipFill>
        <p:spPr bwMode="auto">
          <a:xfrm>
            <a:off x="2939874" y="4730919"/>
            <a:ext cx="1940223" cy="1829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Line 9"/>
          <p:cNvSpPr>
            <a:spLocks noChangeShapeType="1"/>
          </p:cNvSpPr>
          <p:nvPr/>
        </p:nvSpPr>
        <p:spPr bwMode="auto">
          <a:xfrm flipV="1">
            <a:off x="2577306" y="1587500"/>
            <a:ext cx="7037388" cy="3683000"/>
          </a:xfrm>
          <a:prstGeom prst="line">
            <a:avLst/>
          </a:prstGeom>
          <a:noFill/>
          <a:ln w="9525">
            <a:solidFill>
              <a:srgbClr val="FF33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fr-BE"/>
          </a:p>
        </p:txBody>
      </p:sp>
      <p:pic>
        <p:nvPicPr>
          <p:cNvPr id="9" name="Picture 8" descr="G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20" t="40779" r="9502" b="34590"/>
          <a:stretch>
            <a:fillRect/>
          </a:stretch>
        </p:blipFill>
        <p:spPr bwMode="auto">
          <a:xfrm>
            <a:off x="-235901" y="3946848"/>
            <a:ext cx="2097088" cy="258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" descr="H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36" t="3894" r="3856" b="63936"/>
          <a:stretch>
            <a:fillRect/>
          </a:stretch>
        </p:blipFill>
        <p:spPr bwMode="auto">
          <a:xfrm>
            <a:off x="7180052" y="-32389"/>
            <a:ext cx="3243262" cy="245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Résultat de recherche d'images pour &quot;tentation de jerome bosch lisbonne&quot;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1458" y="138395"/>
            <a:ext cx="1860029" cy="4946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https://upload.wikimedia.org/wikipedia/commons/thumb/7/73/Mathis_Gothart_Gr%C3%BCnewald_018.jpg/220px-Mathis_Gothart_Gr%C3%BCnewald_018.jpg">
            <a:hlinkClick r:id="rId8"/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27" y="2858768"/>
            <a:ext cx="2095500" cy="25431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8917490" y="5517998"/>
            <a:ext cx="30116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BE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Grünewald, </a:t>
            </a:r>
            <a:r>
              <a:rPr lang="fr-BE" sz="140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Retable d’Issenheim </a:t>
            </a:r>
            <a:r>
              <a:rPr lang="fr-BE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(détail), v. 1514 : homme atteint du mal des ardents, au ventre gonflé et couvert d’ulcères.  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1498619" y="2864464"/>
            <a:ext cx="1078687" cy="1606868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246934" y="3921344"/>
            <a:ext cx="853962" cy="1001944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6080344" y="367978"/>
            <a:ext cx="1697428" cy="49497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6093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ésultat de recherche d'images pour &quot;tabucchi isabel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975" y="333278"/>
            <a:ext cx="3186589" cy="4666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Résultat de recherche d'images pour &quot;as tentações tabucchi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294" y="345466"/>
            <a:ext cx="3271507" cy="411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78164" y="4494809"/>
            <a:ext cx="1408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1989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237878" y="507384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2013</a:t>
            </a:r>
          </a:p>
        </p:txBody>
      </p:sp>
      <p:sp>
        <p:nvSpPr>
          <p:cNvPr id="5" name="Rectangle 4"/>
          <p:cNvSpPr/>
          <p:nvPr/>
        </p:nvSpPr>
        <p:spPr>
          <a:xfrm>
            <a:off x="2823681" y="5443172"/>
            <a:ext cx="641419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b="1" i="1" dirty="0" err="1">
                <a:solidFill>
                  <a:srgbClr val="000000"/>
                </a:solidFill>
                <a:latin typeface="Arial" panose="020B0604020202020204" pitchFamily="34" charset="0"/>
              </a:rPr>
              <a:t>L’angelo</a:t>
            </a:r>
            <a:r>
              <a:rPr lang="fr-BE" b="1" i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fr-BE" b="1" i="1" dirty="0" err="1">
                <a:solidFill>
                  <a:srgbClr val="000000"/>
                </a:solidFill>
                <a:latin typeface="Arial" panose="020B0604020202020204" pitchFamily="34" charset="0"/>
              </a:rPr>
              <a:t>nero</a:t>
            </a:r>
            <a:r>
              <a:rPr lang="fr-BE" b="1" i="1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fr-BE" dirty="0">
                <a:solidFill>
                  <a:srgbClr val="000000"/>
                </a:solidFill>
                <a:latin typeface="Arial" panose="020B0604020202020204" pitchFamily="34" charset="0"/>
              </a:rPr>
              <a:t>1991 </a:t>
            </a:r>
            <a:br>
              <a:rPr lang="fr-BE" b="1" i="1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fr-BE" dirty="0"/>
              <a:t>- </a:t>
            </a:r>
            <a:r>
              <a:rPr lang="fr-BE" dirty="0">
                <a:solidFill>
                  <a:srgbClr val="000000"/>
                </a:solidFill>
                <a:latin typeface="Arial" panose="020B0604020202020204" pitchFamily="34" charset="0"/>
              </a:rPr>
              <a:t>« Voix portées par quelque chose, impossible de dire quoi »</a:t>
            </a:r>
          </a:p>
          <a:p>
            <a:r>
              <a:rPr lang="fr-BE" dirty="0">
                <a:solidFill>
                  <a:srgbClr val="000000"/>
                </a:solidFill>
                <a:latin typeface="Arial" panose="020B0604020202020204" pitchFamily="34" charset="0"/>
              </a:rPr>
              <a:t>- « Nuit, mer ou distance » 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9066243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 volatili del Beato Angelico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6798" y="221379"/>
            <a:ext cx="3056218" cy="4251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94009" y="4522214"/>
            <a:ext cx="29290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1987</a:t>
            </a:r>
          </a:p>
          <a:p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illustration : miniature d’un </a:t>
            </a:r>
          </a:p>
          <a:p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bréviaire du 15</a:t>
            </a:r>
            <a:r>
              <a:rPr lang="fr-BE" baseline="30000" dirty="0">
                <a:latin typeface="Arial" panose="020B0604020202020204" pitchFamily="34" charset="0"/>
                <a:cs typeface="Arial" panose="020B0604020202020204" pitchFamily="34" charset="0"/>
              </a:rPr>
              <a:t>ième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 siècle </a:t>
            </a:r>
          </a:p>
        </p:txBody>
      </p:sp>
      <p:pic>
        <p:nvPicPr>
          <p:cNvPr id="1026" name="Picture 2" descr="Image associé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479" y="221379"/>
            <a:ext cx="39814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7839086" y="5228748"/>
            <a:ext cx="40959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 Angelico,  </a:t>
            </a:r>
            <a:r>
              <a:rPr lang="en-US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Annonciation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1442, </a:t>
            </a:r>
          </a:p>
          <a:p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fresque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couvent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San Marco, Florence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The Temptation of St Anthony (Bosch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73" y="227436"/>
            <a:ext cx="3037683" cy="4245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37316" y="4628584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BE" dirty="0" err="1">
                <a:latin typeface="Arial" panose="020B0604020202020204" pitchFamily="34" charset="0"/>
                <a:cs typeface="Arial" panose="020B0604020202020204" pitchFamily="34" charset="0"/>
              </a:rPr>
              <a:t>Jerôme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 Bosch, </a:t>
            </a:r>
            <a:r>
              <a:rPr lang="fr-BE" i="1" dirty="0">
                <a:latin typeface="Arial" panose="020B0604020202020204" pitchFamily="34" charset="0"/>
                <a:cs typeface="Arial" panose="020B0604020202020204" pitchFamily="34" charset="0"/>
              </a:rPr>
              <a:t>Le petit saint Antoine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après 1490, h/panneau, </a:t>
            </a:r>
          </a:p>
          <a:p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73 x 52 cm, Prado, Madrid</a:t>
            </a:r>
          </a:p>
        </p:txBody>
      </p:sp>
    </p:spTree>
    <p:extLst>
      <p:ext uri="{BB962C8B-B14F-4D97-AF65-F5344CB8AC3E}">
        <p14:creationId xmlns:p14="http://schemas.microsoft.com/office/powerpoint/2010/main" val="41644154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0" name="Rectangle 1032"/>
          <p:cNvSpPr>
            <a:spLocks noChangeArrowheads="1"/>
          </p:cNvSpPr>
          <p:nvPr/>
        </p:nvSpPr>
        <p:spPr bwMode="auto">
          <a:xfrm>
            <a:off x="2424113" y="2708275"/>
            <a:ext cx="72390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lnSpc>
                <a:spcPct val="80000"/>
              </a:lnSpc>
              <a:spcBef>
                <a:spcPct val="20000"/>
              </a:spcBef>
            </a:pPr>
            <a:endParaRPr lang="fr-FR" altLang="fr-FR" sz="3600" dirty="0">
              <a:cs typeface="Times New Roman" panose="02020603050405020304" pitchFamily="18" charset="0"/>
            </a:endParaRPr>
          </a:p>
        </p:txBody>
      </p:sp>
      <p:pic>
        <p:nvPicPr>
          <p:cNvPr id="1026" name="Picture 2" descr="Résultat de recherche d'images pour &quot;fernando pessoa negreiro 1954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560" y="769274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009476" y="548854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dirty="0">
                <a:solidFill>
                  <a:srgbClr val="252525"/>
                </a:solidFill>
                <a:latin typeface="Arial" panose="020B0604020202020204" pitchFamily="34" charset="0"/>
              </a:rPr>
              <a:t>Jose de Almada Negreiros, </a:t>
            </a:r>
            <a:r>
              <a:rPr lang="pt-BR" i="1" dirty="0">
                <a:solidFill>
                  <a:srgbClr val="252525"/>
                </a:solidFill>
                <a:latin typeface="Arial" panose="020B0604020202020204" pitchFamily="34" charset="0"/>
              </a:rPr>
              <a:t>Retrato de Fernando Pessoa</a:t>
            </a:r>
            <a:r>
              <a:rPr lang="pt-BR" dirty="0">
                <a:solidFill>
                  <a:srgbClr val="252525"/>
                </a:solidFill>
                <a:latin typeface="Arial" panose="020B0604020202020204" pitchFamily="34" charset="0"/>
              </a:rPr>
              <a:t>, 1954, </a:t>
            </a:r>
            <a:r>
              <a:rPr lang="pt-BR" dirty="0">
                <a:latin typeface="Arial" panose="020B0604020202020204" pitchFamily="34" charset="0"/>
              </a:rPr>
              <a:t>óleo sobre </a:t>
            </a:r>
            <a:r>
              <a:rPr lang="pt-BR" dirty="0">
                <a:solidFill>
                  <a:srgbClr val="252525"/>
                </a:solidFill>
                <a:latin typeface="Arial" panose="020B0604020202020204" pitchFamily="34" charset="0"/>
              </a:rPr>
              <a:t>tela, 201 x 201 cm, Café Irmãos Unidos </a:t>
            </a:r>
            <a:endParaRPr lang="fr-BE" dirty="0"/>
          </a:p>
        </p:txBody>
      </p:sp>
      <p:pic>
        <p:nvPicPr>
          <p:cNvPr id="8" name="Picture 2" descr="https://upload.wikimedia.org/wikipedia/commons/e/ef/Orpheu_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6151" y="1538714"/>
            <a:ext cx="1532229" cy="2252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8" descr="Résultat de recherche d'images pour &quot;livro do desassossego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5" name="AutoShape 10" descr="Résultat de recherche d'images pour &quot;livro do desassossego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pic>
        <p:nvPicPr>
          <p:cNvPr id="1036" name="Picture 12" descr="Fernado Pessoa Le Livre de l'Intranquillité Artgitato O Livro do Desassossego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6915" y="4414757"/>
            <a:ext cx="2595768" cy="1853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Résultat de recherche d'images pour &quot;livro do desassossego soares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4011" y="3970847"/>
            <a:ext cx="1594369" cy="2344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5772834" y="3234652"/>
            <a:ext cx="646331" cy="3440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772834" y="3234652"/>
            <a:ext cx="646331" cy="3440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84245" y="155542"/>
            <a:ext cx="46474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b="1" dirty="0">
                <a:latin typeface="Arial" panose="020B0604020202020204" pitchFamily="34" charset="0"/>
                <a:cs typeface="Arial" panose="020B0604020202020204" pitchFamily="34" charset="0"/>
              </a:rPr>
              <a:t>Conclusion : Pessoa et Ulysse</a:t>
            </a:r>
          </a:p>
        </p:txBody>
      </p:sp>
      <p:sp>
        <p:nvSpPr>
          <p:cNvPr id="9" name="Rectangle 8"/>
          <p:cNvSpPr/>
          <p:nvPr/>
        </p:nvSpPr>
        <p:spPr>
          <a:xfrm>
            <a:off x="6413066" y="391169"/>
            <a:ext cx="4910627" cy="981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 Je ne suis plus à moi. Je suis un fragment de moi conservé dans un musée abandonné » (Fernando Pessoa, </a:t>
            </a:r>
            <a:r>
              <a:rPr lang="fr-FR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Lettre à sa mère</a:t>
            </a:r>
            <a:r>
              <a:rPr lang="fr-FR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1914)</a:t>
            </a:r>
            <a:endParaRPr lang="fr-BE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8148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472</TotalTime>
  <Words>230</Words>
  <Application>Microsoft Office PowerPoint</Application>
  <PresentationFormat>Widescreen</PresentationFormat>
  <Paragraphs>71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gothamxnarrow-medium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62</cp:revision>
  <dcterms:created xsi:type="dcterms:W3CDTF">2017-02-20T19:43:03Z</dcterms:created>
  <dcterms:modified xsi:type="dcterms:W3CDTF">2017-03-07T21:11:42Z</dcterms:modified>
</cp:coreProperties>
</file>