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4" r:id="rId4"/>
    <p:sldId id="314" r:id="rId5"/>
    <p:sldId id="312" r:id="rId6"/>
    <p:sldId id="313" r:id="rId7"/>
    <p:sldId id="316" r:id="rId8"/>
    <p:sldId id="318" r:id="rId9"/>
    <p:sldId id="319" r:id="rId10"/>
    <p:sldId id="322" r:id="rId11"/>
    <p:sldId id="323" r:id="rId12"/>
    <p:sldId id="324" r:id="rId13"/>
    <p:sldId id="325" r:id="rId14"/>
    <p:sldId id="327" r:id="rId15"/>
    <p:sldId id="332" r:id="rId16"/>
    <p:sldId id="320" r:id="rId17"/>
    <p:sldId id="330" r:id="rId18"/>
    <p:sldId id="331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ile Kmiotek-Mei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1DA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1" autoAdjust="0"/>
    <p:restoredTop sz="99222" autoAdjust="0"/>
  </p:normalViewPr>
  <p:slideViewPr>
    <p:cSldViewPr snapToGrid="0" snapToObjects="1">
      <p:cViewPr>
        <p:scale>
          <a:sx n="103" d="100"/>
          <a:sy n="103" d="100"/>
        </p:scale>
        <p:origin x="-8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commentAuthors" Target="commentAuthors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6E2BA-683F-C140-A6BC-8FF0F8DC9043}" type="datetimeFigureOut">
              <a:rPr lang="en-US" smtClean="0"/>
              <a:pPr/>
              <a:t>05/10/16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2E448-1996-6B4C-9583-A39A199D63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449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8BFD-1CB8-A244-8FC3-EE0470BEB15A}" type="datetimeFigureOut">
              <a:rPr lang="en-US" smtClean="0"/>
              <a:pPr/>
              <a:t>05/10/16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22253-8770-A948-B388-DB823AB94A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104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3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85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6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2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1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4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0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0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9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74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94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34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3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1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9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2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6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74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0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0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39D2B-D297-4D41-A4EF-5F9ABA3AE31B}" type="datetimeFigureOut">
              <a:rPr lang="en-US" smtClean="0"/>
              <a:pPr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4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hyperlink" Target="http://www.move-project.eu" TargetMode="External"/><Relationship Id="rId6" Type="http://schemas.openxmlformats.org/officeDocument/2006/relationships/hyperlink" Target="mailto:ute.karl@uni.lu" TargetMode="External"/><Relationship Id="rId7" Type="http://schemas.openxmlformats.org/officeDocument/2006/relationships/hyperlink" Target="mailto:emilia.kmiotek@uni.lu" TargetMode="External"/><Relationship Id="rId8" Type="http://schemas.openxmlformats.org/officeDocument/2006/relationships/hyperlink" Target="mailto:volha.vysotskaya@uni.lu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91714"/>
            <a:ext cx="7772400" cy="1439332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What borders </a:t>
            </a:r>
            <a:r>
              <a:rPr lang="en-US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do young mobile Europeans perceive in Europe? Constructions of mobile young people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3408" y="5062412"/>
            <a:ext cx="8260644" cy="78619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>
                <a:latin typeface="Cambria"/>
                <a:cs typeface="Cambria"/>
              </a:rPr>
              <a:t>Differences and discontinuities in a ‘Europe without borders’ </a:t>
            </a:r>
            <a:endParaRPr lang="en-GB" sz="2400" dirty="0">
              <a:latin typeface="Cambria"/>
              <a:cs typeface="Cambria"/>
            </a:endParaRPr>
          </a:p>
          <a:p>
            <a:pPr algn="l"/>
            <a:r>
              <a:rPr lang="en-GB" sz="2400" dirty="0">
                <a:latin typeface="Cambria"/>
                <a:cs typeface="Cambria"/>
              </a:rPr>
              <a:t>5th October 2016</a:t>
            </a:r>
            <a:r>
              <a:rPr lang="en-US" sz="2400" dirty="0">
                <a:latin typeface="Cambria"/>
                <a:cs typeface="Cambria"/>
              </a:rPr>
              <a:t> </a:t>
            </a:r>
          </a:p>
          <a:p>
            <a:pPr algn="l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2963503"/>
            <a:ext cx="4924205" cy="14335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CH" sz="2100" dirty="0" smtClean="0">
                <a:latin typeface="Cambria"/>
                <a:cs typeface="Cambria"/>
              </a:rPr>
              <a:t>Prof. Dr. Ute Karl</a:t>
            </a:r>
          </a:p>
          <a:p>
            <a:pPr algn="l"/>
            <a:r>
              <a:rPr lang="de-CH" sz="2100" dirty="0" smtClean="0">
                <a:latin typeface="Cambria"/>
                <a:cs typeface="Cambria"/>
              </a:rPr>
              <a:t>Emilia </a:t>
            </a:r>
            <a:r>
              <a:rPr lang="de-CH" sz="2100" dirty="0">
                <a:latin typeface="Cambria"/>
                <a:cs typeface="Cambria"/>
              </a:rPr>
              <a:t>Kmiotek-</a:t>
            </a:r>
            <a:r>
              <a:rPr lang="de-CH" sz="2100" dirty="0" smtClean="0">
                <a:latin typeface="Cambria"/>
                <a:cs typeface="Cambria"/>
              </a:rPr>
              <a:t>Meier, M.A.</a:t>
            </a:r>
          </a:p>
          <a:p>
            <a:pPr algn="l"/>
            <a:r>
              <a:rPr lang="de-CH" sz="2100" dirty="0" smtClean="0">
                <a:latin typeface="Cambria"/>
                <a:cs typeface="Cambria"/>
              </a:rPr>
              <a:t>Dr. </a:t>
            </a:r>
            <a:r>
              <a:rPr lang="de-CH" sz="2100" dirty="0" err="1" smtClean="0">
                <a:latin typeface="Cambria"/>
                <a:cs typeface="Cambria"/>
              </a:rPr>
              <a:t>Volha</a:t>
            </a:r>
            <a:r>
              <a:rPr lang="de-CH" sz="2100" dirty="0" smtClean="0">
                <a:latin typeface="Cambria"/>
                <a:cs typeface="Cambria"/>
              </a:rPr>
              <a:t> </a:t>
            </a:r>
            <a:r>
              <a:rPr lang="de-CH" sz="2100" dirty="0" err="1" smtClean="0">
                <a:latin typeface="Cambria"/>
                <a:cs typeface="Cambria"/>
              </a:rPr>
              <a:t>Vysotskaya</a:t>
            </a:r>
            <a:endParaRPr lang="de-CH" sz="2100" dirty="0">
              <a:latin typeface="Cambria"/>
              <a:cs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284973"/>
            <a:ext cx="1016629" cy="41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131" y="6090520"/>
            <a:ext cx="856504" cy="76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536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600" dirty="0" smtClean="0"/>
          </a:p>
          <a:p>
            <a:pPr marL="0" indent="0">
              <a:buNone/>
            </a:pPr>
            <a:r>
              <a:rPr lang="en-GB" sz="2600" dirty="0" smtClean="0"/>
              <a:t>“I </a:t>
            </a:r>
            <a:r>
              <a:rPr lang="en-GB" sz="2600" dirty="0"/>
              <a:t>got the placement but I decided for Luxembourg instead, because I thought that </a:t>
            </a:r>
            <a:r>
              <a:rPr lang="en-GB" sz="2600" b="1" dirty="0"/>
              <a:t>it would be easier with the recognition afterwards</a:t>
            </a:r>
            <a:r>
              <a:rPr lang="en-GB" sz="2600" dirty="0"/>
              <a:t> (…). Because  nobody could tell me, if this from Germany would be recognised </a:t>
            </a:r>
            <a:r>
              <a:rPr lang="en-GB" sz="2600" b="1" dirty="0"/>
              <a:t>and I didn’t want to approach this problem after my study</a:t>
            </a:r>
            <a:r>
              <a:rPr lang="en-GB" sz="2600" dirty="0" smtClean="0"/>
              <a:t>.”</a:t>
            </a:r>
            <a:r>
              <a:rPr lang="en-US" sz="2600" dirty="0" smtClean="0"/>
              <a:t> </a:t>
            </a:r>
            <a:r>
              <a:rPr lang="en-US" sz="2600" dirty="0"/>
              <a:t> </a:t>
            </a:r>
          </a:p>
          <a:p>
            <a:pPr marL="0" indent="0">
              <a:buNone/>
            </a:pPr>
            <a:endParaRPr lang="en-US" sz="2600" dirty="0"/>
          </a:p>
          <a:p>
            <a:pPr marL="0" indent="0" algn="r">
              <a:buNone/>
            </a:pPr>
            <a:r>
              <a:rPr lang="en-US" sz="2600" dirty="0" smtClean="0"/>
              <a:t>(</a:t>
            </a:r>
            <a:r>
              <a:rPr lang="en-US" sz="2600" dirty="0" err="1" smtClean="0"/>
              <a:t>Henriette</a:t>
            </a:r>
            <a:r>
              <a:rPr lang="en-US" sz="2600" dirty="0" smtClean="0"/>
              <a:t>, </a:t>
            </a:r>
            <a:r>
              <a:rPr lang="en-US" sz="2600" dirty="0"/>
              <a:t>from </a:t>
            </a:r>
            <a:r>
              <a:rPr lang="en-US" sz="2600" dirty="0" smtClean="0"/>
              <a:t>Luxembourg, student mobility) </a:t>
            </a:r>
            <a:endParaRPr lang="en-US" sz="2600" dirty="0"/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686799" cy="1577382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Entrance to the country – recognition of diploma (I)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14102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“In </a:t>
            </a:r>
            <a:r>
              <a:rPr lang="en-US" sz="2600" dirty="0"/>
              <a:t>my study programme we have a lot of praxis (…) if I do it in Luxembourg, than I do it </a:t>
            </a:r>
            <a:r>
              <a:rPr lang="en-US" sz="2600" dirty="0" smtClean="0"/>
              <a:t>in </a:t>
            </a:r>
            <a:r>
              <a:rPr lang="en-US" sz="2600" dirty="0"/>
              <a:t>a country where I will work in the future, it is </a:t>
            </a:r>
            <a:r>
              <a:rPr lang="en-US" sz="2600" b="1" dirty="0"/>
              <a:t>the professional system </a:t>
            </a:r>
            <a:r>
              <a:rPr lang="en-US" sz="2600" dirty="0"/>
              <a:t>I will work in later on. For me it </a:t>
            </a:r>
            <a:r>
              <a:rPr lang="en-US" sz="2600" b="1" dirty="0"/>
              <a:t>makes much more sense</a:t>
            </a:r>
            <a:r>
              <a:rPr lang="en-US" sz="2600" dirty="0"/>
              <a:t> to do my internships here</a:t>
            </a:r>
            <a:r>
              <a:rPr lang="en-US" sz="2600" dirty="0" smtClean="0"/>
              <a:t>.” </a:t>
            </a:r>
            <a:r>
              <a:rPr lang="en-US" sz="2600" dirty="0"/>
              <a:t> </a:t>
            </a:r>
          </a:p>
          <a:p>
            <a:pPr marL="0" indent="0">
              <a:buNone/>
            </a:pPr>
            <a:endParaRPr lang="en-US" sz="2600" dirty="0"/>
          </a:p>
          <a:p>
            <a:pPr marL="0" indent="0" algn="r">
              <a:buNone/>
            </a:pPr>
            <a:r>
              <a:rPr lang="en-US" sz="2600" dirty="0" smtClean="0"/>
              <a:t>(Diana, </a:t>
            </a:r>
            <a:r>
              <a:rPr lang="en-US" sz="2600" dirty="0"/>
              <a:t>from </a:t>
            </a:r>
            <a:r>
              <a:rPr lang="en-US" sz="2600" dirty="0" smtClean="0"/>
              <a:t>Luxembourg, student mobility) </a:t>
            </a:r>
            <a:endParaRPr lang="en-US" sz="2600" dirty="0"/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686799" cy="1577382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Entrance to the country – recognition of diploma (I)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7607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686799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Differentation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(I) 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“As </a:t>
            </a:r>
            <a:r>
              <a:rPr lang="en-US" sz="2600" dirty="0"/>
              <a:t>I said, </a:t>
            </a:r>
            <a:r>
              <a:rPr lang="en-US" sz="2600" b="1" dirty="0"/>
              <a:t>culture, language</a:t>
            </a:r>
            <a:r>
              <a:rPr lang="en-US" sz="2600" dirty="0"/>
              <a:t>, I think that all </a:t>
            </a:r>
            <a:r>
              <a:rPr lang="en-US" sz="2600" b="1" dirty="0"/>
              <a:t>played a big role </a:t>
            </a:r>
            <a:r>
              <a:rPr lang="en-US" sz="2600" dirty="0"/>
              <a:t>that I felt better in [town B, Germany] (than in Belgium – EKM)</a:t>
            </a:r>
            <a:r>
              <a:rPr lang="en-US" sz="2600" dirty="0" smtClean="0"/>
              <a:t>.”</a:t>
            </a:r>
            <a:endParaRPr lang="en-US" sz="2600" dirty="0"/>
          </a:p>
          <a:p>
            <a:pPr marL="0" indent="0" algn="r">
              <a:buNone/>
            </a:pPr>
            <a:r>
              <a:rPr lang="en-US" sz="2600" dirty="0" smtClean="0"/>
              <a:t>(Esther, </a:t>
            </a:r>
            <a:r>
              <a:rPr lang="en-US" sz="2600" dirty="0"/>
              <a:t>from </a:t>
            </a:r>
            <a:r>
              <a:rPr lang="en-US" sz="2600" dirty="0" smtClean="0"/>
              <a:t>Luxembourg, student mobility) </a:t>
            </a:r>
            <a:endParaRPr lang="en-US" sz="2600" dirty="0"/>
          </a:p>
          <a:p>
            <a:pPr marL="0" indent="0">
              <a:buNone/>
            </a:pPr>
            <a:endParaRPr lang="en-US" sz="2600" dirty="0" smtClean="0">
              <a:solidFill>
                <a:srgbClr val="00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en-US" sz="2600" dirty="0" smtClean="0"/>
              <a:t>“This </a:t>
            </a:r>
            <a:r>
              <a:rPr lang="en-US" sz="2600" dirty="0"/>
              <a:t>life, (Germany – EKM) is our neighboring country (…) but still I have noticed that </a:t>
            </a:r>
            <a:r>
              <a:rPr lang="en-US" sz="2600" b="1" dirty="0"/>
              <a:t>the mentality of the people is different</a:t>
            </a:r>
            <a:r>
              <a:rPr lang="en-US" sz="2600" dirty="0"/>
              <a:t>. I cannot explain it, I cannot give </a:t>
            </a:r>
            <a:r>
              <a:rPr lang="en-US" sz="2600" dirty="0" smtClean="0"/>
              <a:t>any </a:t>
            </a:r>
            <a:r>
              <a:rPr lang="en-US" sz="2600" dirty="0"/>
              <a:t>example, but I have noticed that </a:t>
            </a:r>
            <a:r>
              <a:rPr lang="en-US" sz="2600" b="1" dirty="0"/>
              <a:t>things are different, that people do think differently</a:t>
            </a:r>
            <a:r>
              <a:rPr lang="en-US" sz="2600" dirty="0" smtClean="0"/>
              <a:t>.” </a:t>
            </a:r>
            <a:endParaRPr lang="en-US" sz="2600" dirty="0"/>
          </a:p>
          <a:p>
            <a:pPr marL="0" indent="0" algn="r">
              <a:buNone/>
            </a:pPr>
            <a:r>
              <a:rPr lang="en-US" sz="2600" dirty="0"/>
              <a:t>(</a:t>
            </a:r>
            <a:r>
              <a:rPr lang="en-US" sz="2600" dirty="0" err="1"/>
              <a:t>Henriette</a:t>
            </a:r>
            <a:r>
              <a:rPr lang="en-US" sz="2600" dirty="0"/>
              <a:t>, from </a:t>
            </a:r>
            <a:r>
              <a:rPr lang="en-US" sz="2600" dirty="0" smtClean="0"/>
              <a:t>Luxembourg, student mobility) </a:t>
            </a:r>
            <a:endParaRPr lang="en-US" sz="2600" dirty="0"/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25230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686799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Differentation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(II) 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“But </a:t>
            </a:r>
            <a:r>
              <a:rPr lang="en-US" sz="2800" dirty="0"/>
              <a:t>the culture, the culture, I was saying always that </a:t>
            </a:r>
            <a:r>
              <a:rPr lang="en-US" sz="2800" b="1" dirty="0"/>
              <a:t>they're very similar to German </a:t>
            </a:r>
            <a:r>
              <a:rPr lang="en-US" sz="2800" dirty="0"/>
              <a:t>in my </a:t>
            </a:r>
            <a:r>
              <a:rPr lang="en-US" sz="2800" dirty="0" smtClean="0"/>
              <a:t>opinion, </a:t>
            </a:r>
            <a:r>
              <a:rPr lang="en-US" sz="2800" dirty="0"/>
              <a:t>to German people, because you know, they are quiet, they are not so open like Italians, </a:t>
            </a:r>
            <a:r>
              <a:rPr lang="en-US" sz="2800" b="1" dirty="0"/>
              <a:t>they are not so crazy like Italians</a:t>
            </a:r>
            <a:r>
              <a:rPr lang="en-US" sz="2800" dirty="0"/>
              <a:t> or something. They're very </a:t>
            </a:r>
            <a:r>
              <a:rPr lang="en-US" sz="2800" dirty="0" err="1"/>
              <a:t>ehm</a:t>
            </a:r>
            <a:r>
              <a:rPr lang="en-US" sz="2800" dirty="0"/>
              <a:t> </a:t>
            </a:r>
            <a:r>
              <a:rPr lang="en-US" sz="2800" dirty="0" smtClean="0"/>
              <a:t>yeah </a:t>
            </a:r>
            <a:r>
              <a:rPr lang="en-US" sz="2800" dirty="0"/>
              <a:t>German I would say. They have their own home, it's their </a:t>
            </a:r>
            <a:r>
              <a:rPr lang="en-US" sz="2800" dirty="0" smtClean="0"/>
              <a:t>castle </a:t>
            </a:r>
            <a:r>
              <a:rPr lang="en-US" sz="2800" dirty="0"/>
              <a:t>and they feel well </a:t>
            </a:r>
            <a:r>
              <a:rPr lang="en-US" sz="2800" dirty="0" smtClean="0"/>
              <a:t>there.” </a:t>
            </a:r>
            <a:endParaRPr lang="en-US" sz="2800" dirty="0"/>
          </a:p>
          <a:p>
            <a:pPr marL="0" indent="0" algn="r">
              <a:buNone/>
            </a:pPr>
            <a:endParaRPr lang="en-US" sz="2400" dirty="0" smtClean="0"/>
          </a:p>
          <a:p>
            <a:pPr marL="0" indent="0" algn="r">
              <a:buNone/>
            </a:pPr>
            <a:r>
              <a:rPr lang="en-US" sz="2400" dirty="0" smtClean="0"/>
              <a:t>(</a:t>
            </a:r>
            <a:r>
              <a:rPr lang="en-US" sz="2400" dirty="0" err="1"/>
              <a:t>Ewa</a:t>
            </a:r>
            <a:r>
              <a:rPr lang="en-US" sz="2400" dirty="0"/>
              <a:t>, </a:t>
            </a:r>
            <a:r>
              <a:rPr lang="en-US" sz="2400" dirty="0" smtClean="0"/>
              <a:t>from Poland, </a:t>
            </a:r>
            <a:r>
              <a:rPr lang="en-US" sz="2400" dirty="0" smtClean="0"/>
              <a:t>employment mobility)</a:t>
            </a:r>
            <a:endParaRPr lang="en-US" sz="2400" dirty="0"/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54427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686799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Differentation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(III) 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“So </a:t>
            </a:r>
            <a:r>
              <a:rPr lang="en-US" sz="2800" dirty="0"/>
              <a:t>I have many </a:t>
            </a:r>
            <a:r>
              <a:rPr lang="en-US" sz="2800" b="1" dirty="0"/>
              <a:t>Luxembourgish colleagues</a:t>
            </a:r>
            <a:r>
              <a:rPr lang="en-US" sz="2800" dirty="0"/>
              <a:t>. I mean </a:t>
            </a:r>
            <a:r>
              <a:rPr lang="en-US" sz="2800" b="1" dirty="0"/>
              <a:t>they are ok</a:t>
            </a:r>
            <a:r>
              <a:rPr lang="en-US" sz="2800" dirty="0"/>
              <a:t>. But just they hang out with other Luxembourgers, like on Saturday night, Friday night </a:t>
            </a:r>
            <a:r>
              <a:rPr lang="en-US" sz="2800" b="1" dirty="0"/>
              <a:t>they do not ask you to hang out with </a:t>
            </a:r>
            <a:r>
              <a:rPr lang="en-US" sz="2800" b="1" dirty="0" smtClean="0"/>
              <a:t>them</a:t>
            </a:r>
            <a:r>
              <a:rPr lang="en-US" sz="2800" dirty="0" smtClean="0"/>
              <a:t>.”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 algn="r">
              <a:buNone/>
            </a:pPr>
            <a:r>
              <a:rPr lang="en-US" sz="2400" dirty="0" smtClean="0"/>
              <a:t>(Leonardo, </a:t>
            </a:r>
            <a:r>
              <a:rPr lang="en-US" sz="2400" dirty="0" smtClean="0"/>
              <a:t>from Italy, </a:t>
            </a:r>
            <a:r>
              <a:rPr lang="en-US" sz="2400" dirty="0" smtClean="0"/>
              <a:t>employment mobility)</a:t>
            </a:r>
            <a:endParaRPr lang="en-US" sz="2400" dirty="0"/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67364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Conclusion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562"/>
            <a:ext cx="8686800" cy="5233131"/>
          </a:xfrm>
        </p:spPr>
        <p:txBody>
          <a:bodyPr>
            <a:normAutofit/>
          </a:bodyPr>
          <a:lstStyle/>
          <a:p>
            <a:r>
              <a:rPr lang="en-US" sz="2400" u="sng" dirty="0" smtClean="0">
                <a:solidFill>
                  <a:srgbClr val="000000"/>
                </a:solidFill>
                <a:cs typeface="Cambria"/>
              </a:rPr>
              <a:t>Perceived borders </a:t>
            </a:r>
            <a:r>
              <a:rPr lang="en-US" sz="2400" dirty="0" smtClean="0">
                <a:solidFill>
                  <a:srgbClr val="000000"/>
                </a:solidFill>
                <a:cs typeface="Cambria"/>
              </a:rPr>
              <a:t>along </a:t>
            </a:r>
            <a:r>
              <a:rPr lang="en-US" sz="2400" u="sng" dirty="0" smtClean="0">
                <a:solidFill>
                  <a:srgbClr val="000000"/>
                </a:solidFill>
                <a:cs typeface="Cambria"/>
              </a:rPr>
              <a:t>national state borders: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  <a:cs typeface="Cambria"/>
              </a:rPr>
              <a:t>labour markets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  <a:cs typeface="Cambria"/>
              </a:rPr>
              <a:t>educational pathways -&gt; to fit (national) labour markets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  <a:cs typeface="Cambria"/>
              </a:rPr>
              <a:t>language</a:t>
            </a:r>
          </a:p>
          <a:p>
            <a:pPr marL="0" indent="0">
              <a:buNone/>
            </a:pPr>
            <a:endParaRPr lang="en-US" sz="2400" u="sng" dirty="0">
              <a:solidFill>
                <a:srgbClr val="000000"/>
              </a:solidFill>
              <a:cs typeface="Cambria"/>
            </a:endParaRPr>
          </a:p>
          <a:p>
            <a:r>
              <a:rPr lang="en-US" sz="2400" u="sng" dirty="0" smtClean="0">
                <a:solidFill>
                  <a:srgbClr val="000000"/>
                </a:solidFill>
                <a:cs typeface="Cambria"/>
              </a:rPr>
              <a:t>Differences</a:t>
            </a:r>
            <a:r>
              <a:rPr lang="en-US" sz="2400" dirty="0" smtClean="0">
                <a:solidFill>
                  <a:srgbClr val="000000"/>
                </a:solidFill>
                <a:cs typeface="Cambria"/>
              </a:rPr>
              <a:t> between the two types of mobility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  <a:cs typeface="Cambria"/>
              </a:rPr>
              <a:t>student mobility and employment mobility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  <a:cs typeface="Cambria"/>
              </a:rPr>
              <a:t>other phases of life -&gt; different: transitions / decisions / going abroad</a:t>
            </a:r>
            <a:endParaRPr lang="en-US" sz="2000" dirty="0">
              <a:solidFill>
                <a:srgbClr val="000000"/>
              </a:solidFill>
              <a:cs typeface="Cambria"/>
            </a:endParaRPr>
          </a:p>
          <a:p>
            <a:pPr marL="357188" lvl="1" indent="-357188"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cs typeface="Cambria"/>
              </a:rPr>
              <a:t>Borders </a:t>
            </a:r>
            <a:r>
              <a:rPr lang="en-US" sz="2400" u="sng" dirty="0" smtClean="0">
                <a:solidFill>
                  <a:srgbClr val="000000"/>
                </a:solidFill>
                <a:cs typeface="Cambria"/>
              </a:rPr>
              <a:t>change</a:t>
            </a:r>
          </a:p>
          <a:p>
            <a:pPr marL="714375" lvl="3" indent="-269875"/>
            <a:r>
              <a:rPr lang="en-US" dirty="0" smtClean="0">
                <a:solidFill>
                  <a:srgbClr val="000000"/>
                </a:solidFill>
                <a:cs typeface="Cambria"/>
              </a:rPr>
              <a:t>situation </a:t>
            </a:r>
          </a:p>
          <a:p>
            <a:pPr marL="714375" lvl="3" indent="-269875"/>
            <a:r>
              <a:rPr lang="en-US" dirty="0" smtClean="0">
                <a:solidFill>
                  <a:srgbClr val="000000"/>
                </a:solidFill>
                <a:cs typeface="Cambria"/>
              </a:rPr>
              <a:t>scope of action</a:t>
            </a:r>
          </a:p>
          <a:p>
            <a:pPr marL="714375" lvl="3" indent="-269875"/>
            <a:r>
              <a:rPr lang="en-US" dirty="0" err="1" smtClean="0">
                <a:solidFill>
                  <a:srgbClr val="000000"/>
                </a:solidFill>
                <a:cs typeface="Cambria"/>
              </a:rPr>
              <a:t>relationalities</a:t>
            </a:r>
            <a:endParaRPr lang="en-US" dirty="0">
              <a:solidFill>
                <a:srgbClr val="000000"/>
              </a:solidFill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03315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Discussion / Outlook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cs typeface="Cambria"/>
              </a:rPr>
              <a:t>Our presentation -&gt; borders along national state borders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cs typeface="Cambria"/>
            </a:endParaRPr>
          </a:p>
          <a:p>
            <a:r>
              <a:rPr lang="en-US" sz="2400" dirty="0">
                <a:solidFill>
                  <a:srgbClr val="000000"/>
                </a:solidFill>
                <a:cs typeface="Cambria"/>
              </a:rPr>
              <a:t>O</a:t>
            </a:r>
            <a:r>
              <a:rPr lang="en-US" sz="2400" dirty="0" smtClean="0">
                <a:solidFill>
                  <a:srgbClr val="000000"/>
                </a:solidFill>
                <a:cs typeface="Cambria"/>
              </a:rPr>
              <a:t>ther borders constructions possible along supra-national dimensions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  <a:cs typeface="Cambria"/>
              </a:rPr>
              <a:t>e.g. being a mobile person vs. being a migrant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18997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References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08" y="1600200"/>
            <a:ext cx="9057692" cy="49711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H" sz="2400" dirty="0" smtClean="0"/>
              <a:t>Antonsich</a:t>
            </a:r>
            <a:r>
              <a:rPr lang="fr-CH" sz="2400" dirty="0"/>
              <a:t>, Marco (2008). The Narration of Europe in ‘National’ and ‘Post-National’ Terms. </a:t>
            </a:r>
            <a:r>
              <a:rPr lang="fr-CH" sz="2400" i="1" dirty="0"/>
              <a:t>European Journal of Social Theory, </a:t>
            </a:r>
            <a:r>
              <a:rPr lang="fr-CH" sz="2400" dirty="0"/>
              <a:t>11(4), 505–522.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EU</a:t>
            </a:r>
            <a:r>
              <a:rPr lang="en-US" sz="2400" dirty="0"/>
              <a:t>, Migration and Home Affairs: </a:t>
            </a:r>
            <a:r>
              <a:rPr lang="en-US" sz="2400" dirty="0">
                <a:solidFill>
                  <a:srgbClr val="000000"/>
                </a:solidFill>
              </a:rPr>
              <a:t>http://ec.europa.eu/dgs/home-affairs/what-we-do/policies/borders-and-visas/schengen/</a:t>
            </a:r>
            <a:r>
              <a:rPr lang="en-US" sz="2400" dirty="0" err="1">
                <a:solidFill>
                  <a:srgbClr val="000000"/>
                </a:solidFill>
              </a:rPr>
              <a:t>index_en.htm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fr-CH" sz="2400" dirty="0"/>
              <a:t>Kessl, Fabian &amp; Maurer, Susanne (2010). Praktiken der Differenzierung als Praktiken der Grenzbearbeitung. Überlegugen zur Bestimmung Sozialer Arbeit als Grenzbearbeiterin. In: Kessl, Fabian &amp; Plößer, Melanie (Hrsg.), </a:t>
            </a:r>
            <a:r>
              <a:rPr lang="en-US" sz="2400" i="1" dirty="0" err="1"/>
              <a:t>Differenzierung</a:t>
            </a:r>
            <a:r>
              <a:rPr lang="en-US" sz="2400" i="1" dirty="0"/>
              <a:t>, </a:t>
            </a:r>
            <a:r>
              <a:rPr lang="en-US" sz="2400" i="1" dirty="0" err="1"/>
              <a:t>Normalisierung</a:t>
            </a:r>
            <a:r>
              <a:rPr lang="en-US" sz="2400" i="1" dirty="0"/>
              <a:t>, </a:t>
            </a:r>
            <a:r>
              <a:rPr lang="en-US" sz="2400" i="1" dirty="0" err="1"/>
              <a:t>Andersheit</a:t>
            </a:r>
            <a:r>
              <a:rPr lang="en-US" sz="2400" i="1" dirty="0"/>
              <a:t>. </a:t>
            </a:r>
            <a:r>
              <a:rPr lang="en-US" sz="2400" i="1" dirty="0" err="1"/>
              <a:t>Soziale</a:t>
            </a:r>
            <a:r>
              <a:rPr lang="en-US" sz="2400" i="1" dirty="0"/>
              <a:t> </a:t>
            </a:r>
            <a:r>
              <a:rPr lang="en-US" sz="2400" i="1" dirty="0" err="1"/>
              <a:t>Arbeit</a:t>
            </a:r>
            <a:r>
              <a:rPr lang="en-US" sz="2400" i="1" dirty="0"/>
              <a:t> </a:t>
            </a:r>
            <a:r>
              <a:rPr lang="en-US" sz="2400" i="1" dirty="0" err="1"/>
              <a:t>als</a:t>
            </a:r>
            <a:r>
              <a:rPr lang="en-US" sz="2400" i="1" dirty="0"/>
              <a:t> </a:t>
            </a:r>
            <a:r>
              <a:rPr lang="en-US" sz="2400" i="1" dirty="0" err="1"/>
              <a:t>Arbeit</a:t>
            </a:r>
            <a:r>
              <a:rPr lang="en-US" sz="2400" i="1" dirty="0"/>
              <a:t> </a:t>
            </a:r>
            <a:r>
              <a:rPr lang="en-US" sz="2400" i="1" dirty="0" err="1"/>
              <a:t>mit</a:t>
            </a:r>
            <a:r>
              <a:rPr lang="en-US" sz="2400" i="1" dirty="0"/>
              <a:t> den </a:t>
            </a:r>
            <a:r>
              <a:rPr lang="en-US" sz="2400" i="1" dirty="0" err="1"/>
              <a:t>Anderen</a:t>
            </a:r>
            <a:r>
              <a:rPr lang="en-US" sz="2400" i="1" dirty="0"/>
              <a:t>.</a:t>
            </a:r>
            <a:r>
              <a:rPr lang="en-US" sz="2400" dirty="0"/>
              <a:t> Wiesbaden: </a:t>
            </a:r>
            <a:r>
              <a:rPr lang="en-US" sz="2400" dirty="0" err="1"/>
              <a:t>Verlag</a:t>
            </a:r>
            <a:r>
              <a:rPr lang="en-US" sz="2400" dirty="0"/>
              <a:t> </a:t>
            </a:r>
            <a:r>
              <a:rPr lang="en-US" sz="2400" dirty="0" err="1"/>
              <a:t>für</a:t>
            </a:r>
            <a:r>
              <a:rPr lang="en-US" sz="2400" dirty="0"/>
              <a:t> </a:t>
            </a:r>
            <a:r>
              <a:rPr lang="en-US" sz="2400" dirty="0" err="1"/>
              <a:t>Sozialwissenschaftn</a:t>
            </a:r>
            <a:r>
              <a:rPr lang="en-US" sz="2400" dirty="0"/>
              <a:t>, S. 154–169.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Newman</a:t>
            </a:r>
            <a:r>
              <a:rPr lang="en-US" sz="2400" dirty="0"/>
              <a:t>, David (2006). Borders and Bordering: Towards an </a:t>
            </a:r>
            <a:r>
              <a:rPr lang="en-US" sz="2400" dirty="0" smtClean="0"/>
              <a:t>Interdisciplinary </a:t>
            </a:r>
            <a:r>
              <a:rPr lang="en-US" sz="2400" dirty="0"/>
              <a:t>Dialogue. </a:t>
            </a:r>
            <a:r>
              <a:rPr lang="en-US" sz="2400" i="1" dirty="0"/>
              <a:t>European Journal of Social Theory,</a:t>
            </a:r>
            <a:r>
              <a:rPr lang="en-US" sz="2400" dirty="0"/>
              <a:t> 9(2), 171–186.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742749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6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  <a:sym typeface="Cambria"/>
              </a:rPr>
              <a:t>Thank you for your attention!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62" y="1380228"/>
            <a:ext cx="3797141" cy="1233707"/>
          </a:xfrm>
        </p:spPr>
        <p:txBody>
          <a:bodyPr>
            <a:normAutofit fontScale="85000" lnSpcReduction="10000"/>
          </a:bodyPr>
          <a:lstStyle/>
          <a:p>
            <a:pPr marL="0" indent="0" defTabSz="321457">
              <a:buNone/>
              <a:defRPr sz="1800"/>
            </a:pPr>
            <a:r>
              <a:rPr lang="en-US" sz="2800" dirty="0" smtClean="0">
                <a:latin typeface="Cambria"/>
                <a:cs typeface="Cambria"/>
                <a:sym typeface="Cambria"/>
              </a:rPr>
              <a:t>Prof. Dr. Ute Karl</a:t>
            </a:r>
          </a:p>
          <a:p>
            <a:pPr marL="0" indent="0" defTabSz="321457">
              <a:buNone/>
              <a:defRPr sz="1800"/>
            </a:pPr>
            <a:r>
              <a:rPr lang="en-US" sz="2800" dirty="0" smtClean="0">
                <a:latin typeface="Cambria"/>
                <a:cs typeface="Cambria"/>
                <a:sym typeface="Cambria"/>
              </a:rPr>
              <a:t>Emilia Kmiotek-Meier, M.A. </a:t>
            </a:r>
          </a:p>
          <a:p>
            <a:pPr marL="0" indent="0" defTabSz="321457">
              <a:buNone/>
              <a:defRPr sz="1800"/>
            </a:pPr>
            <a:r>
              <a:rPr lang="en-US" sz="2800" dirty="0" smtClean="0">
                <a:latin typeface="Cambria"/>
                <a:cs typeface="Cambria"/>
                <a:sym typeface="Cambria"/>
              </a:rPr>
              <a:t>Dr. </a:t>
            </a:r>
            <a:r>
              <a:rPr lang="en-US" sz="2800" dirty="0" err="1" smtClean="0">
                <a:latin typeface="Cambria"/>
                <a:cs typeface="Cambria"/>
                <a:sym typeface="Cambria"/>
              </a:rPr>
              <a:t>Volha</a:t>
            </a:r>
            <a:r>
              <a:rPr lang="en-US" sz="2800" dirty="0" smtClean="0">
                <a:latin typeface="Cambria"/>
                <a:cs typeface="Cambria"/>
                <a:sym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  <a:sym typeface="Cambria"/>
              </a:rPr>
              <a:t>Vysotskaya</a:t>
            </a:r>
            <a:endParaRPr lang="en-US" sz="28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287" y="5178678"/>
            <a:ext cx="1655857" cy="67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900" y="3899627"/>
            <a:ext cx="794530" cy="71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82860" y="3526208"/>
            <a:ext cx="5631431" cy="2536979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r>
              <a:rPr lang="en-US" sz="4000" b="1" dirty="0" smtClea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University of Luxembourg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Faculté des Lettres, des Sciences Humaines, 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des Arts et des Sciences de l'Education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Institute for Research and Innovation in Social Work, Social Pedagogy and Social Welfare (IRISS)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u="sng" dirty="0" smtClean="0">
                <a:latin typeface="Cambria"/>
                <a:cs typeface="Cambria"/>
                <a:hlinkClick r:id="rId5"/>
              </a:rPr>
              <a:t>http://www.move-project.eu</a:t>
            </a:r>
            <a:r>
              <a:rPr lang="en-US" sz="4000" u="sng" dirty="0" smtClean="0">
                <a:latin typeface="Cambria"/>
                <a:cs typeface="Cambria"/>
              </a:rPr>
              <a:t> </a:t>
            </a: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095714" y="1589297"/>
            <a:ext cx="3457673" cy="11861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6400" dirty="0" smtClean="0">
                <a:latin typeface="Cambria"/>
                <a:cs typeface="Cambria"/>
                <a:sym typeface="Cambria"/>
              </a:rPr>
              <a:t> </a:t>
            </a:r>
          </a:p>
          <a:p>
            <a:pPr marL="0" indent="0">
              <a:buNone/>
            </a:pPr>
            <a:endParaRPr lang="hu-HU" sz="5200" b="1" dirty="0" smtClean="0"/>
          </a:p>
          <a:p>
            <a:pPr marL="0" indent="0">
              <a:buNone/>
            </a:pPr>
            <a:endParaRPr lang="hu-HU" sz="5200" b="1" dirty="0" smtClean="0"/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936637" y="1380228"/>
            <a:ext cx="3952601" cy="1395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None/>
              <a:defRPr sz="1800"/>
            </a:pPr>
            <a:r>
              <a:rPr lang="en-US" sz="2200" dirty="0" smtClean="0">
                <a:latin typeface="Cambria"/>
                <a:cs typeface="Cambria"/>
                <a:sym typeface="Cambria"/>
                <a:hlinkClick r:id="rId6"/>
              </a:rPr>
              <a:t>ute.karl</a:t>
            </a:r>
            <a:r>
              <a:rPr lang="en-US" sz="2200" dirty="0">
                <a:latin typeface="Cambria"/>
                <a:cs typeface="Cambria"/>
                <a:sym typeface="Cambria"/>
                <a:hlinkClick r:id="rId6"/>
              </a:rPr>
              <a:t>@</a:t>
            </a:r>
            <a:r>
              <a:rPr lang="en-US" sz="2200" dirty="0" smtClean="0">
                <a:latin typeface="Cambria"/>
                <a:cs typeface="Cambria"/>
                <a:sym typeface="Cambria"/>
                <a:hlinkClick r:id="rId6"/>
              </a:rPr>
              <a:t>uni.lu</a:t>
            </a:r>
            <a:endParaRPr lang="en-US" sz="22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2200" dirty="0" smtClean="0">
                <a:latin typeface="Cambria"/>
                <a:cs typeface="Cambria"/>
                <a:sym typeface="Cambria"/>
                <a:hlinkClick r:id="rId7"/>
              </a:rPr>
              <a:t>emilia.kmiotek</a:t>
            </a:r>
            <a:r>
              <a:rPr lang="en-US" sz="2200" dirty="0">
                <a:latin typeface="Cambria"/>
                <a:cs typeface="Cambria"/>
                <a:sym typeface="Cambria"/>
                <a:hlinkClick r:id="rId7"/>
              </a:rPr>
              <a:t>@uni.lu</a:t>
            </a:r>
            <a:endParaRPr lang="en-US" sz="22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2200" dirty="0">
                <a:latin typeface="Cambria"/>
                <a:cs typeface="Cambria"/>
                <a:sym typeface="Cambria"/>
                <a:hlinkClick r:id="rId8"/>
              </a:rPr>
              <a:t>volha.vysotskaya@</a:t>
            </a:r>
            <a:r>
              <a:rPr lang="en-US" sz="2200" dirty="0" smtClean="0">
                <a:latin typeface="Cambria"/>
                <a:cs typeface="Cambria"/>
                <a:sym typeface="Cambria"/>
                <a:hlinkClick r:id="rId8"/>
              </a:rPr>
              <a:t>uni.lu</a:t>
            </a:r>
            <a:endParaRPr lang="en-US" sz="22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4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4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4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4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4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2919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230" y="1600200"/>
            <a:ext cx="8814769" cy="4525963"/>
          </a:xfrm>
        </p:spPr>
        <p:txBody>
          <a:bodyPr>
            <a:normAutofit/>
          </a:bodyPr>
          <a:lstStyle/>
          <a:p>
            <a:pPr marL="809625" indent="-809625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EU discourse</a:t>
            </a:r>
          </a:p>
          <a:p>
            <a:pPr marL="809625" indent="-809625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Theoretical frame</a:t>
            </a:r>
          </a:p>
          <a:p>
            <a:pPr marL="809625" indent="-809625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Sample</a:t>
            </a:r>
          </a:p>
          <a:p>
            <a:pPr marL="809625" indent="-809625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Findings</a:t>
            </a:r>
          </a:p>
          <a:p>
            <a:pPr marL="809625" indent="-809625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Discussion</a:t>
            </a:r>
            <a:endParaRPr lang="en-US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3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Borderless Europe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“The </a:t>
            </a:r>
            <a:r>
              <a:rPr lang="en-US" b="1" dirty="0"/>
              <a:t>free movement</a:t>
            </a:r>
            <a:r>
              <a:rPr lang="en-US" dirty="0"/>
              <a:t> of persons is a </a:t>
            </a:r>
            <a:r>
              <a:rPr lang="en-US" b="1" dirty="0"/>
              <a:t>fundamental right</a:t>
            </a:r>
            <a:r>
              <a:rPr lang="en-US" dirty="0"/>
              <a:t> guaranteed by the EU to its citizens. It entitles every EU citizen to travel, work and live in any EU country </a:t>
            </a:r>
            <a:r>
              <a:rPr lang="en-US" b="1" dirty="0"/>
              <a:t>without special formalities</a:t>
            </a:r>
            <a:r>
              <a:rPr lang="en-US" dirty="0"/>
              <a:t>.”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2400" dirty="0" smtClean="0"/>
              <a:t>(EU</a:t>
            </a:r>
            <a:r>
              <a:rPr lang="en-US" sz="2400" dirty="0"/>
              <a:t>, Migration and Home </a:t>
            </a:r>
            <a:r>
              <a:rPr lang="en-US" sz="2400" dirty="0" smtClean="0"/>
              <a:t>Affairs) </a:t>
            </a: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688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EU as one?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900" y="762000"/>
            <a:ext cx="51435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370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EU as one?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900" y="762000"/>
            <a:ext cx="5143500" cy="533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0590" y="3245741"/>
            <a:ext cx="6600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?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319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Theoretical frame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borders </a:t>
            </a:r>
            <a:r>
              <a:rPr lang="en-US" sz="2400" dirty="0"/>
              <a:t>that gives order to our </a:t>
            </a:r>
            <a:r>
              <a:rPr lang="en-US" sz="2400" dirty="0" smtClean="0"/>
              <a:t>lives, but </a:t>
            </a:r>
            <a:r>
              <a:rPr lang="en-US" sz="2400" dirty="0"/>
              <a:t>not dominantly physical or geographical </a:t>
            </a:r>
            <a:r>
              <a:rPr lang="en-US" sz="2400" dirty="0" smtClean="0"/>
              <a:t>constructs</a:t>
            </a:r>
          </a:p>
          <a:p>
            <a:r>
              <a:rPr lang="en-US" sz="2400" dirty="0" smtClean="0"/>
              <a:t>often invisible, but </a:t>
            </a:r>
            <a:r>
              <a:rPr lang="en-US" sz="2400" dirty="0"/>
              <a:t>impact on the daily </a:t>
            </a:r>
            <a:r>
              <a:rPr lang="en-US" sz="2400" dirty="0" smtClean="0"/>
              <a:t>lives (Newman, 2006)</a:t>
            </a:r>
          </a:p>
          <a:p>
            <a:endParaRPr lang="en-US" sz="2400" dirty="0" smtClean="0">
              <a:solidFill>
                <a:srgbClr val="00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  <a:p>
            <a:pPr>
              <a:buFont typeface="Wingdings" charset="2"/>
              <a:buChar char="§"/>
            </a:pPr>
            <a:r>
              <a:rPr lang="en-US" sz="2400" dirty="0"/>
              <a:t>processes of ‘</a:t>
            </a:r>
            <a:r>
              <a:rPr lang="en-US" sz="2400" dirty="0" err="1"/>
              <a:t>othering</a:t>
            </a:r>
            <a:r>
              <a:rPr lang="en-US" sz="2400" dirty="0"/>
              <a:t>’ </a:t>
            </a:r>
            <a:r>
              <a:rPr lang="en-US" sz="2400" dirty="0" smtClean="0"/>
              <a:t>-&gt; ‘</a:t>
            </a:r>
            <a:r>
              <a:rPr lang="en-US" sz="2400" dirty="0"/>
              <a:t>the other’ is constructed through practices and in difference to what is taken as ‘the normality’ or sameness from a dominant position (</a:t>
            </a:r>
            <a:r>
              <a:rPr lang="en-US" sz="2400" dirty="0" err="1"/>
              <a:t>Kessl</a:t>
            </a:r>
            <a:r>
              <a:rPr lang="en-US" sz="2400" dirty="0"/>
              <a:t> &amp; </a:t>
            </a:r>
            <a:r>
              <a:rPr lang="en-US" sz="2400" dirty="0" smtClean="0"/>
              <a:t>Maurer, </a:t>
            </a:r>
            <a:r>
              <a:rPr lang="en-US" sz="2400" dirty="0"/>
              <a:t>2010) </a:t>
            </a: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049449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87719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Sample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24842"/>
            <a:ext cx="8686800" cy="158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Age</a:t>
            </a:r>
            <a:r>
              <a:rPr lang="en-US" sz="2600" dirty="0"/>
              <a:t>: 18 – 29</a:t>
            </a:r>
          </a:p>
          <a:p>
            <a:pPr marL="0" indent="0">
              <a:buNone/>
            </a:pPr>
            <a:r>
              <a:rPr lang="en-US" sz="2600" dirty="0"/>
              <a:t>Stage </a:t>
            </a:r>
            <a:r>
              <a:rPr lang="en-US" sz="2600" dirty="0" smtClean="0"/>
              <a:t>of mobility: during or shortly after (up to 18 months)</a:t>
            </a:r>
          </a:p>
          <a:p>
            <a:pPr marL="0" indent="0">
              <a:buNone/>
            </a:pPr>
            <a:r>
              <a:rPr lang="en-US" sz="2600" dirty="0" smtClean="0"/>
              <a:t>Field: Luxembourg</a:t>
            </a:r>
          </a:p>
          <a:p>
            <a:pPr marL="0" indent="0">
              <a:buNone/>
            </a:pPr>
            <a:endParaRPr lang="en-US" sz="2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49963"/>
              </p:ext>
            </p:extLst>
          </p:nvPr>
        </p:nvGraphicFramePr>
        <p:xfrm>
          <a:off x="160284" y="2517298"/>
          <a:ext cx="4031808" cy="397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7344"/>
                <a:gridCol w="1541210"/>
                <a:gridCol w="139325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criterion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employment mobility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direction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incoming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outgoing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rgbClr val="D7E4BD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rgbClr val="D7E4BD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length</a:t>
                      </a:r>
                      <a:r>
                        <a:rPr lang="en-US" baseline="0" dirty="0" smtClean="0"/>
                        <a:t> of stay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1-12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above</a:t>
                      </a:r>
                      <a:r>
                        <a:rPr lang="en-US" baseline="0" dirty="0" smtClean="0"/>
                        <a:t> 12 M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type of job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(highly) skilled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unskilled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293856"/>
              </p:ext>
            </p:extLst>
          </p:nvPr>
        </p:nvGraphicFramePr>
        <p:xfrm>
          <a:off x="4691981" y="2517298"/>
          <a:ext cx="4031808" cy="434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7344"/>
                <a:gridCol w="1411209"/>
                <a:gridCol w="152325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criterion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student mobility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direction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incoming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3D69B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outgoing</a:t>
                      </a:r>
                      <a:endParaRPr lang="en-US" dirty="0"/>
                    </a:p>
                  </a:txBody>
                  <a:tcPr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C3D69B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type of stay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degree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dirty="0" smtClean="0"/>
                        <a:t>time after </a:t>
                      </a:r>
                      <a:r>
                        <a:rPr lang="en-US" baseline="0" dirty="0" smtClean="0"/>
                        <a:t>stay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during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1-12 M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above 12 M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628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686799" cy="1577382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Expertise </a:t>
            </a: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as entrance card to a country and the lack thereof 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(I)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“So </a:t>
            </a:r>
            <a:r>
              <a:rPr lang="en-US" sz="2600" dirty="0"/>
              <a:t>we came here, in the beginning was </a:t>
            </a:r>
            <a:r>
              <a:rPr lang="en-US" sz="2600" dirty="0" err="1"/>
              <a:t>phoo</a:t>
            </a:r>
            <a:r>
              <a:rPr lang="en-US" sz="2600" dirty="0"/>
              <a:t>, I would say very hard to find </a:t>
            </a:r>
            <a:r>
              <a:rPr lang="en-US" sz="2600" dirty="0" smtClean="0"/>
              <a:t>anything, </a:t>
            </a:r>
            <a:r>
              <a:rPr lang="en-US" sz="2600" b="1" dirty="0"/>
              <a:t>because Luxembourgish market is very close</a:t>
            </a:r>
            <a:r>
              <a:rPr lang="en-US" sz="2600" dirty="0"/>
              <a:t> I would say and you know, you have to speak four languages fluently, </a:t>
            </a:r>
            <a:r>
              <a:rPr lang="en-US" sz="2600" b="1" dirty="0"/>
              <a:t>you have to speak French, German, Luxembourgish, </a:t>
            </a:r>
            <a:r>
              <a:rPr lang="en-US" sz="2600" b="1" dirty="0" err="1"/>
              <a:t>blablablablabla</a:t>
            </a:r>
            <a:r>
              <a:rPr lang="en-US" sz="2600" dirty="0"/>
              <a:t>, and </a:t>
            </a:r>
            <a:r>
              <a:rPr lang="en-US" sz="2600" b="1" dirty="0"/>
              <a:t>English is nothing, really</a:t>
            </a:r>
            <a:r>
              <a:rPr lang="en-US" sz="2600" dirty="0" smtClean="0"/>
              <a:t>!“</a:t>
            </a:r>
            <a:endParaRPr lang="en-US" sz="2600" dirty="0"/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  <a:p>
            <a:pPr marL="0" indent="0" algn="r">
              <a:buNone/>
            </a:pPr>
            <a:r>
              <a:rPr lang="en-US" sz="2600" dirty="0"/>
              <a:t>(</a:t>
            </a:r>
            <a:r>
              <a:rPr lang="en-US" sz="2600" dirty="0" err="1"/>
              <a:t>Ewa</a:t>
            </a:r>
            <a:r>
              <a:rPr lang="en-US" sz="2600" dirty="0"/>
              <a:t>, from Poland, employment mobility)</a:t>
            </a:r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38873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“My </a:t>
            </a:r>
            <a:r>
              <a:rPr lang="en-US" sz="2600" dirty="0"/>
              <a:t>impression is that </a:t>
            </a:r>
            <a:r>
              <a:rPr lang="en-US" sz="2600" b="1" dirty="0"/>
              <a:t>Luxembourg is lacking workforce</a:t>
            </a:r>
            <a:r>
              <a:rPr lang="en-US" sz="2600" dirty="0"/>
              <a:t>, and </a:t>
            </a:r>
            <a:r>
              <a:rPr lang="en-US" sz="2600" dirty="0" smtClean="0"/>
              <a:t>… </a:t>
            </a:r>
            <a:r>
              <a:rPr lang="en-US" sz="2600" dirty="0"/>
              <a:t>Professional qualifications, so they </a:t>
            </a:r>
            <a:r>
              <a:rPr lang="en-US" sz="2600" dirty="0" smtClean="0"/>
              <a:t>are … </a:t>
            </a:r>
            <a:r>
              <a:rPr lang="en-US" sz="2600" b="1" dirty="0"/>
              <a:t>at least in the sector I am working,  </a:t>
            </a:r>
            <a:r>
              <a:rPr lang="en-US" sz="2600" b="1" dirty="0" smtClean="0"/>
              <a:t>they </a:t>
            </a:r>
            <a:r>
              <a:rPr lang="en-US" sz="2600" b="1" dirty="0"/>
              <a:t>are intensively advertising and recruiting abroad</a:t>
            </a:r>
            <a:r>
              <a:rPr lang="en-US" sz="2600" dirty="0"/>
              <a:t>, </a:t>
            </a:r>
            <a:r>
              <a:rPr lang="en-US" sz="2600" dirty="0" smtClean="0"/>
              <a:t>people, </a:t>
            </a:r>
            <a:r>
              <a:rPr lang="en-US" sz="2600" dirty="0"/>
              <a:t>so they actively seek to look  for us to come to </a:t>
            </a:r>
            <a:r>
              <a:rPr lang="en-US" sz="2600" dirty="0" smtClean="0"/>
              <a:t>Luxembourg.” </a:t>
            </a:r>
          </a:p>
          <a:p>
            <a:pPr marL="0" indent="0">
              <a:buNone/>
            </a:pPr>
            <a:endParaRPr lang="en-US" sz="2600" dirty="0"/>
          </a:p>
          <a:p>
            <a:pPr marL="0" indent="0" algn="r">
              <a:buNone/>
            </a:pPr>
            <a:r>
              <a:rPr lang="en-US" sz="2600" dirty="0" smtClean="0"/>
              <a:t>(</a:t>
            </a:r>
            <a:r>
              <a:rPr lang="en-US" sz="2600" dirty="0"/>
              <a:t>Thomas, from Belgium, </a:t>
            </a:r>
            <a:r>
              <a:rPr lang="en-US" sz="2600" dirty="0" smtClean="0"/>
              <a:t>employment mobility) </a:t>
            </a:r>
            <a:endParaRPr lang="en-US" sz="2600" dirty="0"/>
          </a:p>
          <a:p>
            <a:pPr marL="0" indent="0">
              <a:buNone/>
            </a:pPr>
            <a:endParaRPr lang="en-US" sz="26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1356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2400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2818"/>
            <a:ext cx="8686799" cy="15773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Expertise as entrance card to a country and the lack thereof (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II)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26361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12249</TotalTime>
  <Words>1201</Words>
  <Application>Microsoft Macintosh PowerPoint</Application>
  <PresentationFormat>On-screen Show (4:3)</PresentationFormat>
  <Paragraphs>186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Custom Design</vt:lpstr>
      <vt:lpstr>What borders do young mobile Europeans perceive in Europe? Constructions of mobile young people </vt:lpstr>
      <vt:lpstr>Overview</vt:lpstr>
      <vt:lpstr>Borderless Europe</vt:lpstr>
      <vt:lpstr>EU as one?</vt:lpstr>
      <vt:lpstr>EU as one?</vt:lpstr>
      <vt:lpstr>Theoretical frame</vt:lpstr>
      <vt:lpstr>Sample</vt:lpstr>
      <vt:lpstr>Expertise as entrance card to a country and the lack thereof (I)</vt:lpstr>
      <vt:lpstr>PowerPoint Presentation</vt:lpstr>
      <vt:lpstr>Entrance to the country – recognition of diploma (I)</vt:lpstr>
      <vt:lpstr>Entrance to the country – recognition of diploma (I)</vt:lpstr>
      <vt:lpstr>Differentation (I) </vt:lpstr>
      <vt:lpstr>Differentation (II) </vt:lpstr>
      <vt:lpstr>Differentation (III) </vt:lpstr>
      <vt:lpstr>Conclusion</vt:lpstr>
      <vt:lpstr>Discussion / Outlook</vt:lpstr>
      <vt:lpstr>References</vt:lpstr>
      <vt:lpstr>Thank you for your attention!</vt:lpstr>
    </vt:vector>
  </TitlesOfParts>
  <Company>University of Luxembourg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mobility research and mixed methods approach</dc:title>
  <dc:creator>profile Kmiotek-Meier</dc:creator>
  <cp:lastModifiedBy>profile Kmiotek-Meier</cp:lastModifiedBy>
  <cp:revision>127</cp:revision>
  <cp:lastPrinted>2016-10-04T14:17:12Z</cp:lastPrinted>
  <dcterms:created xsi:type="dcterms:W3CDTF">2016-07-26T12:38:27Z</dcterms:created>
  <dcterms:modified xsi:type="dcterms:W3CDTF">2016-10-05T10:22:42Z</dcterms:modified>
</cp:coreProperties>
</file>