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60" r:id="rId2"/>
  </p:sldMasterIdLst>
  <p:notesMasterIdLst>
    <p:notesMasterId r:id="rId22"/>
  </p:notesMasterIdLst>
  <p:handoutMasterIdLst>
    <p:handoutMasterId r:id="rId23"/>
  </p:handoutMasterIdLst>
  <p:sldIdLst>
    <p:sldId id="256" r:id="rId3"/>
    <p:sldId id="264" r:id="rId4"/>
    <p:sldId id="310" r:id="rId5"/>
    <p:sldId id="281" r:id="rId6"/>
    <p:sldId id="309" r:id="rId7"/>
    <p:sldId id="277" r:id="rId8"/>
    <p:sldId id="300" r:id="rId9"/>
    <p:sldId id="301" r:id="rId10"/>
    <p:sldId id="285" r:id="rId11"/>
    <p:sldId id="294" r:id="rId12"/>
    <p:sldId id="295" r:id="rId13"/>
    <p:sldId id="304" r:id="rId14"/>
    <p:sldId id="303" r:id="rId15"/>
    <p:sldId id="302" r:id="rId16"/>
    <p:sldId id="289" r:id="rId17"/>
    <p:sldId id="308" r:id="rId18"/>
    <p:sldId id="307" r:id="rId19"/>
    <p:sldId id="280" r:id="rId20"/>
    <p:sldId id="311"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rofile Kmiotek-Mei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DA75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91" autoAdjust="0"/>
    <p:restoredTop sz="99222" autoAdjust="0"/>
  </p:normalViewPr>
  <p:slideViewPr>
    <p:cSldViewPr snapToGrid="0" snapToObjects="1">
      <p:cViewPr varScale="1">
        <p:scale>
          <a:sx n="67" d="100"/>
          <a:sy n="67" d="100"/>
        </p:scale>
        <p:origin x="51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F:\MOVE\Adatb&#225;zis\Hungary\student_unescorol.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484803406088899"/>
          <c:y val="5.6195685312762103E-2"/>
          <c:w val="0.77635717766549495"/>
          <c:h val="0.73263888888888895"/>
        </c:manualLayout>
      </c:layout>
      <c:lineChart>
        <c:grouping val="standard"/>
        <c:varyColors val="0"/>
        <c:ser>
          <c:idx val="1"/>
          <c:order val="0"/>
          <c:tx>
            <c:v>incoming mobility</c:v>
          </c:tx>
          <c:spPr>
            <a:ln w="28575" cap="rnd">
              <a:solidFill>
                <a:schemeClr val="accent2"/>
              </a:solidFill>
              <a:round/>
              <a:headEnd type="diamond"/>
            </a:ln>
            <a:effectLst/>
          </c:spPr>
          <c:marker>
            <c:symbol val="none"/>
          </c:marker>
          <c:cat>
            <c:strRef>
              <c:f>Munka2!$I$300:$I$311</c:f>
              <c:strCache>
                <c:ptCount val="12"/>
                <c:pt idx="0">
                  <c:v>2003</c:v>
                </c:pt>
                <c:pt idx="1">
                  <c:v>2004</c:v>
                </c:pt>
                <c:pt idx="2">
                  <c:v>2005</c:v>
                </c:pt>
                <c:pt idx="3">
                  <c:v>2006</c:v>
                </c:pt>
                <c:pt idx="4">
                  <c:v>2007</c:v>
                </c:pt>
                <c:pt idx="5">
                  <c:v>2008</c:v>
                </c:pt>
                <c:pt idx="6">
                  <c:v>2009</c:v>
                </c:pt>
                <c:pt idx="7">
                  <c:v>2010</c:v>
                </c:pt>
                <c:pt idx="8">
                  <c:v>2011</c:v>
                </c:pt>
                <c:pt idx="9">
                  <c:v>2012</c:v>
                </c:pt>
                <c:pt idx="10">
                  <c:v>2013</c:v>
                </c:pt>
                <c:pt idx="11">
                  <c:v>2014</c:v>
                </c:pt>
              </c:strCache>
            </c:strRef>
          </c:cat>
          <c:val>
            <c:numRef>
              <c:f>Munka2!$K$300:$K$311</c:f>
              <c:numCache>
                <c:formatCode>General</c:formatCode>
                <c:ptCount val="12"/>
                <c:pt idx="0">
                  <c:v>12.226000000000001</c:v>
                </c:pt>
                <c:pt idx="1">
                  <c:v>12.913</c:v>
                </c:pt>
                <c:pt idx="2">
                  <c:v>13.601000000000001</c:v>
                </c:pt>
                <c:pt idx="3">
                  <c:v>14.491</c:v>
                </c:pt>
                <c:pt idx="4">
                  <c:v>15.11</c:v>
                </c:pt>
                <c:pt idx="5">
                  <c:v>15.459</c:v>
                </c:pt>
                <c:pt idx="6">
                  <c:v>14.518000000000001</c:v>
                </c:pt>
                <c:pt idx="7">
                  <c:v>15.606</c:v>
                </c:pt>
                <c:pt idx="8">
                  <c:v>16.465</c:v>
                </c:pt>
                <c:pt idx="9">
                  <c:v>17.521000000000001</c:v>
                </c:pt>
                <c:pt idx="10">
                  <c:v>20.693999999999999</c:v>
                </c:pt>
                <c:pt idx="11">
                  <c:v>23.207999999999991</c:v>
                </c:pt>
              </c:numCache>
            </c:numRef>
          </c:val>
          <c:smooth val="0"/>
          <c:extLst>
            <c:ext xmlns:c16="http://schemas.microsoft.com/office/drawing/2014/chart" uri="{C3380CC4-5D6E-409C-BE32-E72D297353CC}">
              <c16:uniqueId val="{00000000-8A2C-7C4B-842D-BE5A871375DE}"/>
            </c:ext>
          </c:extLst>
        </c:ser>
        <c:ser>
          <c:idx val="0"/>
          <c:order val="1"/>
          <c:tx>
            <c:v>outgoing mobility</c:v>
          </c:tx>
          <c:marker>
            <c:symbol val="none"/>
          </c:marker>
          <c:cat>
            <c:strRef>
              <c:f>Munka2!$I$300:$I$311</c:f>
              <c:strCache>
                <c:ptCount val="12"/>
                <c:pt idx="0">
                  <c:v>2003</c:v>
                </c:pt>
                <c:pt idx="1">
                  <c:v>2004</c:v>
                </c:pt>
                <c:pt idx="2">
                  <c:v>2005</c:v>
                </c:pt>
                <c:pt idx="3">
                  <c:v>2006</c:v>
                </c:pt>
                <c:pt idx="4">
                  <c:v>2007</c:v>
                </c:pt>
                <c:pt idx="5">
                  <c:v>2008</c:v>
                </c:pt>
                <c:pt idx="6">
                  <c:v>2009</c:v>
                </c:pt>
                <c:pt idx="7">
                  <c:v>2010</c:v>
                </c:pt>
                <c:pt idx="8">
                  <c:v>2011</c:v>
                </c:pt>
                <c:pt idx="9">
                  <c:v>2012</c:v>
                </c:pt>
                <c:pt idx="10">
                  <c:v>2013</c:v>
                </c:pt>
                <c:pt idx="11">
                  <c:v>2014</c:v>
                </c:pt>
              </c:strCache>
            </c:strRef>
          </c:cat>
          <c:val>
            <c:numRef>
              <c:f>Munka2!$J$300:$J$310</c:f>
              <c:numCache>
                <c:formatCode>General</c:formatCode>
                <c:ptCount val="11"/>
                <c:pt idx="0">
                  <c:v>8.2479999999999976</c:v>
                </c:pt>
                <c:pt idx="1">
                  <c:v>7.5249999999999959</c:v>
                </c:pt>
                <c:pt idx="2">
                  <c:v>7.5789999999999997</c:v>
                </c:pt>
                <c:pt idx="3">
                  <c:v>7.1029999999999962</c:v>
                </c:pt>
                <c:pt idx="4">
                  <c:v>7.1839999999999966</c:v>
                </c:pt>
                <c:pt idx="5">
                  <c:v>6.9969999999999999</c:v>
                </c:pt>
                <c:pt idx="6">
                  <c:v>7.4950000000000001</c:v>
                </c:pt>
                <c:pt idx="7">
                  <c:v>8.0619999999999994</c:v>
                </c:pt>
                <c:pt idx="8">
                  <c:v>8.093</c:v>
                </c:pt>
                <c:pt idx="9">
                  <c:v>7.8479999999999963</c:v>
                </c:pt>
                <c:pt idx="10">
                  <c:v>8.5150000000000006</c:v>
                </c:pt>
              </c:numCache>
            </c:numRef>
          </c:val>
          <c:smooth val="0"/>
          <c:extLst>
            <c:ext xmlns:c16="http://schemas.microsoft.com/office/drawing/2014/chart" uri="{C3380CC4-5D6E-409C-BE32-E72D297353CC}">
              <c16:uniqueId val="{00000001-8A2C-7C4B-842D-BE5A871375DE}"/>
            </c:ext>
          </c:extLst>
        </c:ser>
        <c:dLbls>
          <c:showLegendKey val="0"/>
          <c:showVal val="0"/>
          <c:showCatName val="0"/>
          <c:showSerName val="0"/>
          <c:showPercent val="0"/>
          <c:showBubbleSize val="0"/>
        </c:dLbls>
        <c:smooth val="0"/>
        <c:axId val="-2121152696"/>
        <c:axId val="-2067356120"/>
      </c:lineChart>
      <c:catAx>
        <c:axId val="-2121152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fr-FR"/>
          </a:p>
        </c:txPr>
        <c:crossAx val="-2067356120"/>
        <c:crosses val="autoZero"/>
        <c:auto val="1"/>
        <c:lblAlgn val="ctr"/>
        <c:lblOffset val="100"/>
        <c:noMultiLvlLbl val="0"/>
      </c:catAx>
      <c:valAx>
        <c:axId val="-2067356120"/>
        <c:scaling>
          <c:orientation val="minMax"/>
          <c:max val="24"/>
          <c:min val="7"/>
        </c:scaling>
        <c:delete val="0"/>
        <c:axPos val="l"/>
        <c:majorGridlines>
          <c:spPr>
            <a:ln w="9525" cap="flat" cmpd="sng" algn="ctr">
              <a:solidFill>
                <a:schemeClr val="tx1">
                  <a:lumMod val="65000"/>
                  <a:lumOff val="35000"/>
                </a:schemeClr>
              </a:solidFill>
              <a:round/>
            </a:ln>
            <a:effectLst/>
          </c:spPr>
        </c:majorGridlines>
        <c:title>
          <c:tx>
            <c:rich>
              <a:bodyPr rot="-5400000" vert="horz"/>
              <a:lstStyle/>
              <a:p>
                <a:pPr>
                  <a:defRPr b="0"/>
                </a:pPr>
                <a:r>
                  <a:rPr lang="hu-HU" b="0"/>
                  <a:t> Number of students (thousand person)</a:t>
                </a:r>
              </a:p>
            </c:rich>
          </c:tx>
          <c:layout>
            <c:manualLayout>
              <c:xMode val="edge"/>
              <c:yMode val="edge"/>
              <c:x val="2.8046372053656401E-4"/>
              <c:y val="7.8703760383673702E-2"/>
            </c:manualLayout>
          </c:layout>
          <c:overlay val="0"/>
          <c:spPr>
            <a:noFill/>
            <a:ln w="25400">
              <a:noFill/>
            </a:ln>
          </c:spPr>
        </c:title>
        <c:numFmt formatCode=".000" sourceLinked="0"/>
        <c:majorTickMark val="none"/>
        <c:minorTickMark val="none"/>
        <c:tickLblPos val="nextTo"/>
        <c:spPr>
          <a:ln w="6350">
            <a:noFill/>
          </a:ln>
        </c:spPr>
        <c:txPr>
          <a:bodyPr rot="-60000000" vert="horz"/>
          <a:lstStyle/>
          <a:p>
            <a:pPr>
              <a:defRPr/>
            </a:pPr>
            <a:endParaRPr lang="fr-FR"/>
          </a:p>
        </c:txPr>
        <c:crossAx val="-2121152696"/>
        <c:crosses val="autoZero"/>
        <c:crossBetween val="between"/>
        <c:minorUnit val="1"/>
      </c:valAx>
      <c:spPr>
        <a:noFill/>
        <a:ln cap="rnd">
          <a:solidFill>
            <a:schemeClr val="accent1"/>
          </a:solidFill>
        </a:ln>
        <a:effectLst/>
      </c:spPr>
    </c:plotArea>
    <c:legend>
      <c:legendPos val="b"/>
      <c:overlay val="0"/>
      <c:spPr>
        <a:noFill/>
        <a:ln w="25400">
          <a:noFill/>
        </a:ln>
      </c:spPr>
      <c:txPr>
        <a:bodyPr rot="0" vert="horz"/>
        <a:lstStyle/>
        <a:p>
          <a:pPr>
            <a:defRPr/>
          </a:pPr>
          <a:endParaRPr lang="fr-F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600"/>
      </a:pPr>
      <a:endParaRPr lang="fr-F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4CD220-6DD0-E147-811E-17DC843D30BD}" type="doc">
      <dgm:prSet loTypeId="urn:microsoft.com/office/officeart/2005/8/layout/hierarchy4" loCatId="" qsTypeId="urn:microsoft.com/office/officeart/2005/8/quickstyle/simple4" qsCatId="simple" csTypeId="urn:microsoft.com/office/officeart/2005/8/colors/accent1_2" csCatId="accent1" phldr="1"/>
      <dgm:spPr/>
      <dgm:t>
        <a:bodyPr/>
        <a:lstStyle/>
        <a:p>
          <a:endParaRPr lang="en-US"/>
        </a:p>
      </dgm:t>
    </dgm:pt>
    <dgm:pt modelId="{1C71D96E-BAE4-DE4C-B4A7-675BC6B85201}">
      <dgm:prSet phldrT="[Text]"/>
      <dgm:spPr/>
      <dgm:t>
        <a:bodyPr/>
        <a:lstStyle/>
        <a:p>
          <a:r>
            <a:rPr lang="en-US" dirty="0">
              <a:solidFill>
                <a:srgbClr val="000000"/>
              </a:solidFill>
            </a:rPr>
            <a:t>student mobility</a:t>
          </a:r>
        </a:p>
      </dgm:t>
    </dgm:pt>
    <dgm:pt modelId="{A515B89A-F099-684E-9B2C-E818FB1E4205}" type="parTrans" cxnId="{468E9002-D015-B744-9151-FE2388B652F7}">
      <dgm:prSet/>
      <dgm:spPr/>
      <dgm:t>
        <a:bodyPr/>
        <a:lstStyle/>
        <a:p>
          <a:endParaRPr lang="en-US"/>
        </a:p>
      </dgm:t>
    </dgm:pt>
    <dgm:pt modelId="{C51B1D3F-E09E-5D45-8E04-75C7AE19802D}" type="sibTrans" cxnId="{468E9002-D015-B744-9151-FE2388B652F7}">
      <dgm:prSet/>
      <dgm:spPr/>
      <dgm:t>
        <a:bodyPr/>
        <a:lstStyle/>
        <a:p>
          <a:endParaRPr lang="en-US"/>
        </a:p>
      </dgm:t>
    </dgm:pt>
    <dgm:pt modelId="{52B22417-3473-3843-8387-4B0FC9E3F6E2}">
      <dgm:prSet phldrT="[Text]"/>
      <dgm:spPr/>
      <dgm:t>
        <a:bodyPr/>
        <a:lstStyle/>
        <a:p>
          <a:r>
            <a:rPr lang="en-US" dirty="0">
              <a:solidFill>
                <a:srgbClr val="000000"/>
              </a:solidFill>
            </a:rPr>
            <a:t>degree mobility</a:t>
          </a:r>
        </a:p>
      </dgm:t>
    </dgm:pt>
    <dgm:pt modelId="{45A2530D-BB70-1C48-BE14-88EB545B6A74}" type="parTrans" cxnId="{3C874662-1D63-F441-B97B-DCD0A70503FA}">
      <dgm:prSet/>
      <dgm:spPr/>
      <dgm:t>
        <a:bodyPr/>
        <a:lstStyle/>
        <a:p>
          <a:endParaRPr lang="en-US"/>
        </a:p>
      </dgm:t>
    </dgm:pt>
    <dgm:pt modelId="{A50D076B-66E2-D64F-B01F-CE88DF2D429C}" type="sibTrans" cxnId="{3C874662-1D63-F441-B97B-DCD0A70503FA}">
      <dgm:prSet/>
      <dgm:spPr/>
      <dgm:t>
        <a:bodyPr/>
        <a:lstStyle/>
        <a:p>
          <a:endParaRPr lang="en-US"/>
        </a:p>
      </dgm:t>
    </dgm:pt>
    <dgm:pt modelId="{BEE11D9F-A140-6C4B-A1E7-D648179CC45A}">
      <dgm:prSet phldrT="[Text]"/>
      <dgm:spPr/>
      <dgm:t>
        <a:bodyPr/>
        <a:lstStyle/>
        <a:p>
          <a:r>
            <a:rPr lang="en-US" dirty="0">
              <a:solidFill>
                <a:srgbClr val="000000"/>
              </a:solidFill>
            </a:rPr>
            <a:t>credit mobility</a:t>
          </a:r>
        </a:p>
      </dgm:t>
    </dgm:pt>
    <dgm:pt modelId="{21DB4573-EB31-F144-86FF-AFDD5F40DA14}" type="parTrans" cxnId="{3C1E49F1-3D70-884A-B480-C943E4679401}">
      <dgm:prSet/>
      <dgm:spPr/>
      <dgm:t>
        <a:bodyPr/>
        <a:lstStyle/>
        <a:p>
          <a:endParaRPr lang="en-US"/>
        </a:p>
      </dgm:t>
    </dgm:pt>
    <dgm:pt modelId="{391104AA-418B-FD4C-955D-BA37258F9895}" type="sibTrans" cxnId="{3C1E49F1-3D70-884A-B480-C943E4679401}">
      <dgm:prSet/>
      <dgm:spPr/>
      <dgm:t>
        <a:bodyPr/>
        <a:lstStyle/>
        <a:p>
          <a:endParaRPr lang="en-US"/>
        </a:p>
      </dgm:t>
    </dgm:pt>
    <dgm:pt modelId="{2A3030CB-ABE4-2848-B50B-F5FB5FCEEB59}">
      <dgm:prSet phldrT="[Text]"/>
      <dgm:spPr/>
      <dgm:t>
        <a:bodyPr/>
        <a:lstStyle/>
        <a:p>
          <a:r>
            <a:rPr lang="en-US" dirty="0">
              <a:solidFill>
                <a:srgbClr val="000000"/>
              </a:solidFill>
            </a:rPr>
            <a:t>part of programme abroad</a:t>
          </a:r>
        </a:p>
      </dgm:t>
    </dgm:pt>
    <dgm:pt modelId="{3CD05C3E-8D0B-4C44-990B-AEC6EB128744}" type="parTrans" cxnId="{ACF16ACD-246A-C748-A51E-B7DB75BF9853}">
      <dgm:prSet/>
      <dgm:spPr/>
      <dgm:t>
        <a:bodyPr/>
        <a:lstStyle/>
        <a:p>
          <a:endParaRPr lang="en-US"/>
        </a:p>
      </dgm:t>
    </dgm:pt>
    <dgm:pt modelId="{A0309F6A-9B7A-3142-9358-FE8B6C28D67E}" type="sibTrans" cxnId="{ACF16ACD-246A-C748-A51E-B7DB75BF9853}">
      <dgm:prSet/>
      <dgm:spPr/>
      <dgm:t>
        <a:bodyPr/>
        <a:lstStyle/>
        <a:p>
          <a:endParaRPr lang="en-US"/>
        </a:p>
      </dgm:t>
    </dgm:pt>
    <dgm:pt modelId="{81CFDE23-78F6-4E43-BAF6-39E9C45B2B77}">
      <dgm:prSet phldrT="[Text]"/>
      <dgm:spPr/>
      <dgm:t>
        <a:bodyPr/>
        <a:lstStyle/>
        <a:p>
          <a:r>
            <a:rPr lang="en-US" dirty="0">
              <a:solidFill>
                <a:srgbClr val="000000"/>
              </a:solidFill>
            </a:rPr>
            <a:t>complete programme abroad</a:t>
          </a:r>
        </a:p>
      </dgm:t>
    </dgm:pt>
    <dgm:pt modelId="{39F14E25-5133-0048-A1B1-3C36E61FF133}" type="sibTrans" cxnId="{98D26AF9-2963-5D40-BC3A-B9FA20A154D2}">
      <dgm:prSet/>
      <dgm:spPr/>
      <dgm:t>
        <a:bodyPr/>
        <a:lstStyle/>
        <a:p>
          <a:endParaRPr lang="en-US"/>
        </a:p>
      </dgm:t>
    </dgm:pt>
    <dgm:pt modelId="{7F0FA96E-3627-E748-80F9-EF0D7B49A41A}" type="parTrans" cxnId="{98D26AF9-2963-5D40-BC3A-B9FA20A154D2}">
      <dgm:prSet/>
      <dgm:spPr/>
      <dgm:t>
        <a:bodyPr/>
        <a:lstStyle/>
        <a:p>
          <a:endParaRPr lang="en-US"/>
        </a:p>
      </dgm:t>
    </dgm:pt>
    <dgm:pt modelId="{1852AB0B-CEAE-234E-A863-92C6BF98D99F}" type="pres">
      <dgm:prSet presAssocID="{F24CD220-6DD0-E147-811E-17DC843D30BD}" presName="Name0" presStyleCnt="0">
        <dgm:presLayoutVars>
          <dgm:chPref val="1"/>
          <dgm:dir/>
          <dgm:animOne val="branch"/>
          <dgm:animLvl val="lvl"/>
          <dgm:resizeHandles/>
        </dgm:presLayoutVars>
      </dgm:prSet>
      <dgm:spPr/>
    </dgm:pt>
    <dgm:pt modelId="{71F33437-DE7D-3D4E-AE1F-995D1EEFB816}" type="pres">
      <dgm:prSet presAssocID="{1C71D96E-BAE4-DE4C-B4A7-675BC6B85201}" presName="vertOne" presStyleCnt="0"/>
      <dgm:spPr/>
    </dgm:pt>
    <dgm:pt modelId="{3FE2A659-A122-4841-9C9A-2858C5662B7F}" type="pres">
      <dgm:prSet presAssocID="{1C71D96E-BAE4-DE4C-B4A7-675BC6B85201}" presName="txOne" presStyleLbl="node0" presStyleIdx="0" presStyleCnt="1" custLinFactNeighborX="-36" custLinFactNeighborY="-628">
        <dgm:presLayoutVars>
          <dgm:chPref val="3"/>
        </dgm:presLayoutVars>
      </dgm:prSet>
      <dgm:spPr/>
    </dgm:pt>
    <dgm:pt modelId="{996E2F9C-DDE1-F342-99FD-00CDD25C0157}" type="pres">
      <dgm:prSet presAssocID="{1C71D96E-BAE4-DE4C-B4A7-675BC6B85201}" presName="parTransOne" presStyleCnt="0"/>
      <dgm:spPr/>
    </dgm:pt>
    <dgm:pt modelId="{8E290C4F-A002-BF43-8101-BBE8AF06C992}" type="pres">
      <dgm:prSet presAssocID="{1C71D96E-BAE4-DE4C-B4A7-675BC6B85201}" presName="horzOne" presStyleCnt="0"/>
      <dgm:spPr/>
    </dgm:pt>
    <dgm:pt modelId="{5E514709-D5CC-574B-9EFF-827594419A52}" type="pres">
      <dgm:prSet presAssocID="{52B22417-3473-3843-8387-4B0FC9E3F6E2}" presName="vertTwo" presStyleCnt="0"/>
      <dgm:spPr/>
    </dgm:pt>
    <dgm:pt modelId="{48215AD2-216D-7044-8450-6BA00F88357E}" type="pres">
      <dgm:prSet presAssocID="{52B22417-3473-3843-8387-4B0FC9E3F6E2}" presName="txTwo" presStyleLbl="node2" presStyleIdx="0" presStyleCnt="2" custScaleX="161314">
        <dgm:presLayoutVars>
          <dgm:chPref val="3"/>
        </dgm:presLayoutVars>
      </dgm:prSet>
      <dgm:spPr/>
    </dgm:pt>
    <dgm:pt modelId="{543276B3-C654-9A46-80C3-11E594A8489B}" type="pres">
      <dgm:prSet presAssocID="{52B22417-3473-3843-8387-4B0FC9E3F6E2}" presName="parTransTwo" presStyleCnt="0"/>
      <dgm:spPr/>
    </dgm:pt>
    <dgm:pt modelId="{294343B0-670E-8C43-84D9-EEA61114AA0E}" type="pres">
      <dgm:prSet presAssocID="{52B22417-3473-3843-8387-4B0FC9E3F6E2}" presName="horzTwo" presStyleCnt="0"/>
      <dgm:spPr/>
    </dgm:pt>
    <dgm:pt modelId="{5B15870A-E7F6-D245-9EB2-1518FB402000}" type="pres">
      <dgm:prSet presAssocID="{81CFDE23-78F6-4E43-BAF6-39E9C45B2B77}" presName="vertThree" presStyleCnt="0"/>
      <dgm:spPr/>
    </dgm:pt>
    <dgm:pt modelId="{A9026637-8EF3-3241-87D7-8D6123AC53CB}" type="pres">
      <dgm:prSet presAssocID="{81CFDE23-78F6-4E43-BAF6-39E9C45B2B77}" presName="txThree" presStyleLbl="node3" presStyleIdx="0" presStyleCnt="2" custScaleX="146894" custLinFactNeighborX="1838" custLinFactNeighborY="120">
        <dgm:presLayoutVars>
          <dgm:chPref val="3"/>
        </dgm:presLayoutVars>
      </dgm:prSet>
      <dgm:spPr/>
    </dgm:pt>
    <dgm:pt modelId="{B4393E43-F465-EF46-BD74-BBB79BCD77D6}" type="pres">
      <dgm:prSet presAssocID="{81CFDE23-78F6-4E43-BAF6-39E9C45B2B77}" presName="horzThree" presStyleCnt="0"/>
      <dgm:spPr/>
    </dgm:pt>
    <dgm:pt modelId="{E8A3775B-6663-8D44-91EA-BF539582A8F8}" type="pres">
      <dgm:prSet presAssocID="{A50D076B-66E2-D64F-B01F-CE88DF2D429C}" presName="sibSpaceTwo" presStyleCnt="0"/>
      <dgm:spPr/>
    </dgm:pt>
    <dgm:pt modelId="{7D0B0F16-9CEA-E542-9DD2-33142CACD10C}" type="pres">
      <dgm:prSet presAssocID="{BEE11D9F-A140-6C4B-A1E7-D648179CC45A}" presName="vertTwo" presStyleCnt="0"/>
      <dgm:spPr/>
    </dgm:pt>
    <dgm:pt modelId="{E2CCE211-D65A-4E47-8E73-C5542CABF176}" type="pres">
      <dgm:prSet presAssocID="{BEE11D9F-A140-6C4B-A1E7-D648179CC45A}" presName="txTwo" presStyleLbl="node2" presStyleIdx="1" presStyleCnt="2" custScaleX="162668">
        <dgm:presLayoutVars>
          <dgm:chPref val="3"/>
        </dgm:presLayoutVars>
      </dgm:prSet>
      <dgm:spPr/>
    </dgm:pt>
    <dgm:pt modelId="{675D2E6E-57CD-5A48-9A9A-6D660535C958}" type="pres">
      <dgm:prSet presAssocID="{BEE11D9F-A140-6C4B-A1E7-D648179CC45A}" presName="parTransTwo" presStyleCnt="0"/>
      <dgm:spPr/>
    </dgm:pt>
    <dgm:pt modelId="{B976F61F-354B-2F46-B035-C2CFBFC25F11}" type="pres">
      <dgm:prSet presAssocID="{BEE11D9F-A140-6C4B-A1E7-D648179CC45A}" presName="horzTwo" presStyleCnt="0"/>
      <dgm:spPr/>
    </dgm:pt>
    <dgm:pt modelId="{982F2FBB-B142-3849-94B9-030B1F84D8A3}" type="pres">
      <dgm:prSet presAssocID="{2A3030CB-ABE4-2848-B50B-F5FB5FCEEB59}" presName="vertThree" presStyleCnt="0"/>
      <dgm:spPr/>
    </dgm:pt>
    <dgm:pt modelId="{EE116016-35E4-784A-8C24-963740ADE7AC}" type="pres">
      <dgm:prSet presAssocID="{2A3030CB-ABE4-2848-B50B-F5FB5FCEEB59}" presName="txThree" presStyleLbl="node3" presStyleIdx="1" presStyleCnt="2" custScaleX="162908">
        <dgm:presLayoutVars>
          <dgm:chPref val="3"/>
        </dgm:presLayoutVars>
      </dgm:prSet>
      <dgm:spPr/>
    </dgm:pt>
    <dgm:pt modelId="{D966370D-C2B9-504E-8BBF-4B8DEA443582}" type="pres">
      <dgm:prSet presAssocID="{2A3030CB-ABE4-2848-B50B-F5FB5FCEEB59}" presName="horzThree" presStyleCnt="0"/>
      <dgm:spPr/>
    </dgm:pt>
  </dgm:ptLst>
  <dgm:cxnLst>
    <dgm:cxn modelId="{468E9002-D015-B744-9151-FE2388B652F7}" srcId="{F24CD220-6DD0-E147-811E-17DC843D30BD}" destId="{1C71D96E-BAE4-DE4C-B4A7-675BC6B85201}" srcOrd="0" destOrd="0" parTransId="{A515B89A-F099-684E-9B2C-E818FB1E4205}" sibTransId="{C51B1D3F-E09E-5D45-8E04-75C7AE19802D}"/>
    <dgm:cxn modelId="{3FA88E40-155D-5A4A-A7AD-3BF95EEDBE1A}" type="presOf" srcId="{2A3030CB-ABE4-2848-B50B-F5FB5FCEEB59}" destId="{EE116016-35E4-784A-8C24-963740ADE7AC}" srcOrd="0" destOrd="0" presId="urn:microsoft.com/office/officeart/2005/8/layout/hierarchy4"/>
    <dgm:cxn modelId="{CEF2AB4E-8594-CD4B-9DBD-E0A312850011}" type="presOf" srcId="{BEE11D9F-A140-6C4B-A1E7-D648179CC45A}" destId="{E2CCE211-D65A-4E47-8E73-C5542CABF176}" srcOrd="0" destOrd="0" presId="urn:microsoft.com/office/officeart/2005/8/layout/hierarchy4"/>
    <dgm:cxn modelId="{89B6B459-8FA2-7746-9DEE-772C7EC48F7F}" type="presOf" srcId="{81CFDE23-78F6-4E43-BAF6-39E9C45B2B77}" destId="{A9026637-8EF3-3241-87D7-8D6123AC53CB}" srcOrd="0" destOrd="0" presId="urn:microsoft.com/office/officeart/2005/8/layout/hierarchy4"/>
    <dgm:cxn modelId="{3C874662-1D63-F441-B97B-DCD0A70503FA}" srcId="{1C71D96E-BAE4-DE4C-B4A7-675BC6B85201}" destId="{52B22417-3473-3843-8387-4B0FC9E3F6E2}" srcOrd="0" destOrd="0" parTransId="{45A2530D-BB70-1C48-BE14-88EB545B6A74}" sibTransId="{A50D076B-66E2-D64F-B01F-CE88DF2D429C}"/>
    <dgm:cxn modelId="{0BCB4864-C32D-2249-91C1-76134BC68029}" type="presOf" srcId="{1C71D96E-BAE4-DE4C-B4A7-675BC6B85201}" destId="{3FE2A659-A122-4841-9C9A-2858C5662B7F}" srcOrd="0" destOrd="0" presId="urn:microsoft.com/office/officeart/2005/8/layout/hierarchy4"/>
    <dgm:cxn modelId="{B042FB68-AB87-B54A-A3CA-4CAB0BE0061F}" type="presOf" srcId="{52B22417-3473-3843-8387-4B0FC9E3F6E2}" destId="{48215AD2-216D-7044-8450-6BA00F88357E}" srcOrd="0" destOrd="0" presId="urn:microsoft.com/office/officeart/2005/8/layout/hierarchy4"/>
    <dgm:cxn modelId="{ACF16ACD-246A-C748-A51E-B7DB75BF9853}" srcId="{BEE11D9F-A140-6C4B-A1E7-D648179CC45A}" destId="{2A3030CB-ABE4-2848-B50B-F5FB5FCEEB59}" srcOrd="0" destOrd="0" parTransId="{3CD05C3E-8D0B-4C44-990B-AEC6EB128744}" sibTransId="{A0309F6A-9B7A-3142-9358-FE8B6C28D67E}"/>
    <dgm:cxn modelId="{47F1C8CE-6E2A-0B43-9F65-E8DECA8EA2FD}" type="presOf" srcId="{F24CD220-6DD0-E147-811E-17DC843D30BD}" destId="{1852AB0B-CEAE-234E-A863-92C6BF98D99F}" srcOrd="0" destOrd="0" presId="urn:microsoft.com/office/officeart/2005/8/layout/hierarchy4"/>
    <dgm:cxn modelId="{3C1E49F1-3D70-884A-B480-C943E4679401}" srcId="{1C71D96E-BAE4-DE4C-B4A7-675BC6B85201}" destId="{BEE11D9F-A140-6C4B-A1E7-D648179CC45A}" srcOrd="1" destOrd="0" parTransId="{21DB4573-EB31-F144-86FF-AFDD5F40DA14}" sibTransId="{391104AA-418B-FD4C-955D-BA37258F9895}"/>
    <dgm:cxn modelId="{98D26AF9-2963-5D40-BC3A-B9FA20A154D2}" srcId="{52B22417-3473-3843-8387-4B0FC9E3F6E2}" destId="{81CFDE23-78F6-4E43-BAF6-39E9C45B2B77}" srcOrd="0" destOrd="0" parTransId="{7F0FA96E-3627-E748-80F9-EF0D7B49A41A}" sibTransId="{39F14E25-5133-0048-A1B1-3C36E61FF133}"/>
    <dgm:cxn modelId="{9C36D372-8B27-844B-8398-99AAEDCF1A1A}" type="presParOf" srcId="{1852AB0B-CEAE-234E-A863-92C6BF98D99F}" destId="{71F33437-DE7D-3D4E-AE1F-995D1EEFB816}" srcOrd="0" destOrd="0" presId="urn:microsoft.com/office/officeart/2005/8/layout/hierarchy4"/>
    <dgm:cxn modelId="{8230375A-52F5-0940-9200-BF995EFF8CD2}" type="presParOf" srcId="{71F33437-DE7D-3D4E-AE1F-995D1EEFB816}" destId="{3FE2A659-A122-4841-9C9A-2858C5662B7F}" srcOrd="0" destOrd="0" presId="urn:microsoft.com/office/officeart/2005/8/layout/hierarchy4"/>
    <dgm:cxn modelId="{3A90E632-2FC7-6347-99B8-122F6BC4005A}" type="presParOf" srcId="{71F33437-DE7D-3D4E-AE1F-995D1EEFB816}" destId="{996E2F9C-DDE1-F342-99FD-00CDD25C0157}" srcOrd="1" destOrd="0" presId="urn:microsoft.com/office/officeart/2005/8/layout/hierarchy4"/>
    <dgm:cxn modelId="{26161985-C1A2-3A49-8E76-7F99CF13193C}" type="presParOf" srcId="{71F33437-DE7D-3D4E-AE1F-995D1EEFB816}" destId="{8E290C4F-A002-BF43-8101-BBE8AF06C992}" srcOrd="2" destOrd="0" presId="urn:microsoft.com/office/officeart/2005/8/layout/hierarchy4"/>
    <dgm:cxn modelId="{84678C41-93E4-D542-8784-236A8CB10AA9}" type="presParOf" srcId="{8E290C4F-A002-BF43-8101-BBE8AF06C992}" destId="{5E514709-D5CC-574B-9EFF-827594419A52}" srcOrd="0" destOrd="0" presId="urn:microsoft.com/office/officeart/2005/8/layout/hierarchy4"/>
    <dgm:cxn modelId="{EFC22EC7-18D5-2A43-B654-6D99406D8350}" type="presParOf" srcId="{5E514709-D5CC-574B-9EFF-827594419A52}" destId="{48215AD2-216D-7044-8450-6BA00F88357E}" srcOrd="0" destOrd="0" presId="urn:microsoft.com/office/officeart/2005/8/layout/hierarchy4"/>
    <dgm:cxn modelId="{002627B0-9354-B54D-8FD5-A69E13252E90}" type="presParOf" srcId="{5E514709-D5CC-574B-9EFF-827594419A52}" destId="{543276B3-C654-9A46-80C3-11E594A8489B}" srcOrd="1" destOrd="0" presId="urn:microsoft.com/office/officeart/2005/8/layout/hierarchy4"/>
    <dgm:cxn modelId="{E444111D-71B2-1245-95E4-90F387EFE444}" type="presParOf" srcId="{5E514709-D5CC-574B-9EFF-827594419A52}" destId="{294343B0-670E-8C43-84D9-EEA61114AA0E}" srcOrd="2" destOrd="0" presId="urn:microsoft.com/office/officeart/2005/8/layout/hierarchy4"/>
    <dgm:cxn modelId="{DB91507B-A725-B04E-8C85-20BF75E5346E}" type="presParOf" srcId="{294343B0-670E-8C43-84D9-EEA61114AA0E}" destId="{5B15870A-E7F6-D245-9EB2-1518FB402000}" srcOrd="0" destOrd="0" presId="urn:microsoft.com/office/officeart/2005/8/layout/hierarchy4"/>
    <dgm:cxn modelId="{3D4906F3-37ED-4A42-9A0E-6CF1D7D6FA26}" type="presParOf" srcId="{5B15870A-E7F6-D245-9EB2-1518FB402000}" destId="{A9026637-8EF3-3241-87D7-8D6123AC53CB}" srcOrd="0" destOrd="0" presId="urn:microsoft.com/office/officeart/2005/8/layout/hierarchy4"/>
    <dgm:cxn modelId="{C1CEC731-3B58-9F44-B0E3-97B0BD6744ED}" type="presParOf" srcId="{5B15870A-E7F6-D245-9EB2-1518FB402000}" destId="{B4393E43-F465-EF46-BD74-BBB79BCD77D6}" srcOrd="1" destOrd="0" presId="urn:microsoft.com/office/officeart/2005/8/layout/hierarchy4"/>
    <dgm:cxn modelId="{F2366DA7-065C-414A-8018-40AC8CEBC7BC}" type="presParOf" srcId="{8E290C4F-A002-BF43-8101-BBE8AF06C992}" destId="{E8A3775B-6663-8D44-91EA-BF539582A8F8}" srcOrd="1" destOrd="0" presId="urn:microsoft.com/office/officeart/2005/8/layout/hierarchy4"/>
    <dgm:cxn modelId="{C0B43530-0DD9-0141-BA59-7448B192F643}" type="presParOf" srcId="{8E290C4F-A002-BF43-8101-BBE8AF06C992}" destId="{7D0B0F16-9CEA-E542-9DD2-33142CACD10C}" srcOrd="2" destOrd="0" presId="urn:microsoft.com/office/officeart/2005/8/layout/hierarchy4"/>
    <dgm:cxn modelId="{11929FC1-8F89-6947-8F9C-50FE80CA409B}" type="presParOf" srcId="{7D0B0F16-9CEA-E542-9DD2-33142CACD10C}" destId="{E2CCE211-D65A-4E47-8E73-C5542CABF176}" srcOrd="0" destOrd="0" presId="urn:microsoft.com/office/officeart/2005/8/layout/hierarchy4"/>
    <dgm:cxn modelId="{D732CA1F-E68F-1B44-B6D5-85A5B45BDAD9}" type="presParOf" srcId="{7D0B0F16-9CEA-E542-9DD2-33142CACD10C}" destId="{675D2E6E-57CD-5A48-9A9A-6D660535C958}" srcOrd="1" destOrd="0" presId="urn:microsoft.com/office/officeart/2005/8/layout/hierarchy4"/>
    <dgm:cxn modelId="{A344FD5E-BB31-9843-9671-E900E91E462D}" type="presParOf" srcId="{7D0B0F16-9CEA-E542-9DD2-33142CACD10C}" destId="{B976F61F-354B-2F46-B035-C2CFBFC25F11}" srcOrd="2" destOrd="0" presId="urn:microsoft.com/office/officeart/2005/8/layout/hierarchy4"/>
    <dgm:cxn modelId="{D4458E8F-7715-574B-A851-99931FFEC350}" type="presParOf" srcId="{B976F61F-354B-2F46-B035-C2CFBFC25F11}" destId="{982F2FBB-B142-3849-94B9-030B1F84D8A3}" srcOrd="0" destOrd="0" presId="urn:microsoft.com/office/officeart/2005/8/layout/hierarchy4"/>
    <dgm:cxn modelId="{D321BCCF-DCA7-9A44-8225-1A6F5AF83FA1}" type="presParOf" srcId="{982F2FBB-B142-3849-94B9-030B1F84D8A3}" destId="{EE116016-35E4-784A-8C24-963740ADE7AC}" srcOrd="0" destOrd="0" presId="urn:microsoft.com/office/officeart/2005/8/layout/hierarchy4"/>
    <dgm:cxn modelId="{944E768C-69EC-0642-925F-DFC48AE1DCC1}" type="presParOf" srcId="{982F2FBB-B142-3849-94B9-030B1F84D8A3}" destId="{D966370D-C2B9-504E-8BBF-4B8DEA443582}"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E2A659-A122-4841-9C9A-2858C5662B7F}">
      <dsp:nvSpPr>
        <dsp:cNvPr id="0" name=""/>
        <dsp:cNvSpPr/>
      </dsp:nvSpPr>
      <dsp:spPr>
        <a:xfrm>
          <a:off x="0" y="0"/>
          <a:ext cx="9137493" cy="790494"/>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solidFill>
                <a:srgbClr val="000000"/>
              </a:solidFill>
            </a:rPr>
            <a:t>student mobility</a:t>
          </a:r>
        </a:p>
      </dsp:txBody>
      <dsp:txXfrm>
        <a:off x="23153" y="23153"/>
        <a:ext cx="9091187" cy="744188"/>
      </dsp:txXfrm>
    </dsp:sp>
    <dsp:sp modelId="{48215AD2-216D-7044-8450-6BA00F88357E}">
      <dsp:nvSpPr>
        <dsp:cNvPr id="0" name=""/>
        <dsp:cNvSpPr/>
      </dsp:nvSpPr>
      <dsp:spPr>
        <a:xfrm>
          <a:off x="12172" y="942713"/>
          <a:ext cx="4234265" cy="790494"/>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solidFill>
                <a:srgbClr val="000000"/>
              </a:solidFill>
            </a:rPr>
            <a:t>degree mobility</a:t>
          </a:r>
        </a:p>
      </dsp:txBody>
      <dsp:txXfrm>
        <a:off x="35325" y="965866"/>
        <a:ext cx="4187959" cy="744188"/>
      </dsp:txXfrm>
    </dsp:sp>
    <dsp:sp modelId="{A9026637-8EF3-3241-87D7-8D6123AC53CB}">
      <dsp:nvSpPr>
        <dsp:cNvPr id="0" name=""/>
        <dsp:cNvSpPr/>
      </dsp:nvSpPr>
      <dsp:spPr>
        <a:xfrm>
          <a:off x="849718" y="1885425"/>
          <a:ext cx="2624859" cy="790494"/>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000000"/>
              </a:solidFill>
            </a:rPr>
            <a:t>complete programme abroad</a:t>
          </a:r>
        </a:p>
      </dsp:txBody>
      <dsp:txXfrm>
        <a:off x="872871" y="1908578"/>
        <a:ext cx="2578553" cy="744188"/>
      </dsp:txXfrm>
    </dsp:sp>
    <dsp:sp modelId="{E2CCE211-D65A-4E47-8E73-C5542CABF176}">
      <dsp:nvSpPr>
        <dsp:cNvPr id="0" name=""/>
        <dsp:cNvSpPr/>
      </dsp:nvSpPr>
      <dsp:spPr>
        <a:xfrm>
          <a:off x="4396538" y="942713"/>
          <a:ext cx="4735289" cy="790494"/>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solidFill>
                <a:srgbClr val="000000"/>
              </a:solidFill>
            </a:rPr>
            <a:t>credit mobility</a:t>
          </a:r>
        </a:p>
      </dsp:txBody>
      <dsp:txXfrm>
        <a:off x="4419691" y="965866"/>
        <a:ext cx="4688983" cy="744188"/>
      </dsp:txXfrm>
    </dsp:sp>
    <dsp:sp modelId="{EE116016-35E4-784A-8C24-963740ADE7AC}">
      <dsp:nvSpPr>
        <dsp:cNvPr id="0" name=""/>
        <dsp:cNvSpPr/>
      </dsp:nvSpPr>
      <dsp:spPr>
        <a:xfrm>
          <a:off x="5308675" y="1884476"/>
          <a:ext cx="2911014" cy="790494"/>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000000"/>
              </a:solidFill>
            </a:rPr>
            <a:t>part of programme abroad</a:t>
          </a:r>
        </a:p>
      </dsp:txBody>
      <dsp:txXfrm>
        <a:off x="5331828" y="1907629"/>
        <a:ext cx="2864708" cy="74418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96E2BA-683F-C140-A6BC-8FF0F8DC9043}" type="datetimeFigureOut">
              <a:rPr lang="en-US" smtClean="0"/>
              <a:pPr/>
              <a:t>6/7/18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BD2E448-1996-6B4C-9583-A39A199D6398}" type="slidenum">
              <a:rPr lang="en-US" smtClean="0"/>
              <a:pPr/>
              <a:t>‹#›</a:t>
            </a:fld>
            <a:endParaRPr lang="en-US" dirty="0"/>
          </a:p>
        </p:txBody>
      </p:sp>
    </p:spTree>
    <p:extLst>
      <p:ext uri="{BB962C8B-B14F-4D97-AF65-F5344CB8AC3E}">
        <p14:creationId xmlns:p14="http://schemas.microsoft.com/office/powerpoint/2010/main" val="37547449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DC8BFD-1CB8-A244-8FC3-EE0470BEB15A}" type="datetimeFigureOut">
              <a:rPr lang="en-US" smtClean="0"/>
              <a:pPr/>
              <a:t>6/7/18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122253-8770-A948-B388-DB823AB94A0B}" type="slidenum">
              <a:rPr lang="en-US" smtClean="0"/>
              <a:pPr/>
              <a:t>‹#›</a:t>
            </a:fld>
            <a:endParaRPr lang="en-US" dirty="0"/>
          </a:p>
        </p:txBody>
      </p:sp>
    </p:spTree>
    <p:extLst>
      <p:ext uri="{BB962C8B-B14F-4D97-AF65-F5344CB8AC3E}">
        <p14:creationId xmlns:p14="http://schemas.microsoft.com/office/powerpoint/2010/main" val="2799510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4</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t>98 </a:t>
            </a:r>
            <a:r>
              <a:rPr lang="en-US" sz="1200" dirty="0" err="1"/>
              <a:t>wir</a:t>
            </a:r>
            <a:r>
              <a:rPr lang="en-US" sz="1200" dirty="0"/>
              <a:t> </a:t>
            </a:r>
            <a:r>
              <a:rPr lang="en-US" sz="1200" dirty="0" err="1"/>
              <a:t>probieren</a:t>
            </a:r>
            <a:r>
              <a:rPr lang="en-US" sz="1200" dirty="0"/>
              <a:t>, die </a:t>
            </a:r>
            <a:r>
              <a:rPr lang="en-US" sz="1200" dirty="0" err="1"/>
              <a:t>Kurse</a:t>
            </a:r>
            <a:r>
              <a:rPr lang="en-US" sz="1200" dirty="0"/>
              <a:t> auf </a:t>
            </a:r>
            <a:r>
              <a:rPr lang="en-US" sz="1200" dirty="0" err="1"/>
              <a:t>drei</a:t>
            </a:r>
            <a:r>
              <a:rPr lang="en-US" sz="1200" dirty="0"/>
              <a:t> </a:t>
            </a:r>
            <a:r>
              <a:rPr lang="en-US" sz="1200" dirty="0" err="1"/>
              <a:t>Tage</a:t>
            </a:r>
            <a:r>
              <a:rPr lang="en-US" sz="1200" dirty="0"/>
              <a:t> </a:t>
            </a:r>
            <a:r>
              <a:rPr lang="en-US" sz="1200" dirty="0" err="1"/>
              <a:t>zu</a:t>
            </a:r>
            <a:r>
              <a:rPr lang="en-US" sz="1200" dirty="0"/>
              <a:t> </a:t>
            </a:r>
            <a:r>
              <a:rPr lang="en-US" sz="1200" dirty="0" err="1"/>
              <a:t>legen</a:t>
            </a:r>
            <a:r>
              <a:rPr lang="en-US" sz="1200" dirty="0"/>
              <a:t> (laugh) (I: aha, laugh), da die </a:t>
            </a:r>
            <a:r>
              <a:rPr lang="en-US" sz="1200" dirty="0" err="1"/>
              <a:t>anderen</a:t>
            </a:r>
            <a:r>
              <a:rPr lang="en-US" sz="1200" dirty="0"/>
              <a:t> </a:t>
            </a:r>
            <a:r>
              <a:rPr lang="en-US" sz="1200" dirty="0" err="1"/>
              <a:t>Freundin</a:t>
            </a:r>
            <a:r>
              <a:rPr lang="en-US" sz="1200" dirty="0"/>
              <a:t> </a:t>
            </a:r>
            <a:r>
              <a:rPr lang="en-US" sz="1200" dirty="0" err="1"/>
              <a:t>öfters</a:t>
            </a:r>
            <a:r>
              <a:rPr lang="en-US" sz="1200" dirty="0"/>
              <a:t> in [</a:t>
            </a:r>
            <a:r>
              <a:rPr lang="en-US" sz="1200" dirty="0" err="1"/>
              <a:t>Stadt</a:t>
            </a:r>
            <a:r>
              <a:rPr lang="en-US" sz="1200" dirty="0"/>
              <a:t> B, Deutschland] </a:t>
            </a:r>
            <a:r>
              <a:rPr lang="en-US" sz="1200" dirty="0" err="1"/>
              <a:t>bleiben</a:t>
            </a:r>
            <a:r>
              <a:rPr lang="en-US" sz="1200" dirty="0"/>
              <a:t> </a:t>
            </a:r>
            <a:r>
              <a:rPr lang="en-US" sz="1200" dirty="0" err="1"/>
              <a:t>wollte</a:t>
            </a:r>
            <a:r>
              <a:rPr lang="en-US" sz="1200" dirty="0"/>
              <a:t> und die </a:t>
            </a:r>
            <a:r>
              <a:rPr lang="en-US" sz="1200" dirty="0" err="1"/>
              <a:t>Zeit</a:t>
            </a:r>
            <a:r>
              <a:rPr lang="en-US" sz="1200" dirty="0"/>
              <a:t> </a:t>
            </a:r>
            <a:r>
              <a:rPr lang="en-US" sz="1200" dirty="0" err="1"/>
              <a:t>nutzen</a:t>
            </a:r>
            <a:r>
              <a:rPr lang="en-US" sz="1200" dirty="0"/>
              <a:t> </a:t>
            </a:r>
            <a:r>
              <a:rPr lang="en-US" sz="1200" dirty="0" err="1"/>
              <a:t>wollte</a:t>
            </a:r>
            <a:r>
              <a:rPr lang="en-US" sz="1200" dirty="0"/>
              <a:t> (I: </a:t>
            </a:r>
            <a:r>
              <a:rPr lang="en-US" sz="1200" dirty="0" err="1"/>
              <a:t>mhm</a:t>
            </a:r>
            <a:r>
              <a:rPr lang="en-US" sz="1200" dirty="0"/>
              <a:t>), um Sightseeing </a:t>
            </a:r>
            <a:r>
              <a:rPr lang="en-US" sz="1200" dirty="0" err="1"/>
              <a:t>zu</a:t>
            </a:r>
            <a:r>
              <a:rPr lang="en-US" sz="1200" dirty="0"/>
              <a:t> </a:t>
            </a:r>
            <a:r>
              <a:rPr lang="en-US" sz="1200" dirty="0" err="1"/>
              <a:t>machen</a:t>
            </a:r>
            <a:r>
              <a:rPr lang="en-US" sz="1200" dirty="0"/>
              <a:t> und so </a:t>
            </a:r>
            <a:r>
              <a:rPr lang="en-US" sz="1200" dirty="0" err="1"/>
              <a:t>weiter</a:t>
            </a:r>
            <a:r>
              <a:rPr lang="en-US" sz="1200" dirty="0"/>
              <a:t> (I: </a:t>
            </a:r>
            <a:r>
              <a:rPr lang="en-US" sz="1200" dirty="0" err="1"/>
              <a:t>hm</a:t>
            </a:r>
            <a:r>
              <a:rPr lang="en-US" sz="1200" dirty="0"/>
              <a:t>). Und da </a:t>
            </a:r>
            <a:r>
              <a:rPr lang="en-US" sz="1200" dirty="0" err="1"/>
              <a:t>ich</a:t>
            </a:r>
            <a:r>
              <a:rPr lang="en-US" sz="1200" dirty="0"/>
              <a:t> </a:t>
            </a:r>
            <a:r>
              <a:rPr lang="en-US" sz="1200" dirty="0" err="1"/>
              <a:t>wusste</a:t>
            </a:r>
            <a:r>
              <a:rPr lang="en-US" sz="1200" dirty="0"/>
              <a:t>, </a:t>
            </a:r>
            <a:r>
              <a:rPr lang="en-US" sz="1200" dirty="0" err="1"/>
              <a:t>vielleicht</a:t>
            </a:r>
            <a:r>
              <a:rPr lang="en-US" sz="1200" dirty="0"/>
              <a:t> </a:t>
            </a:r>
            <a:r>
              <a:rPr lang="en-US" sz="1200" dirty="0" err="1"/>
              <a:t>läuft</a:t>
            </a:r>
            <a:r>
              <a:rPr lang="en-US" sz="1200" dirty="0"/>
              <a:t> </a:t>
            </a:r>
            <a:r>
              <a:rPr lang="en-US" sz="1200" dirty="0" err="1"/>
              <a:t>es</a:t>
            </a:r>
            <a:r>
              <a:rPr lang="en-US" sz="1200" dirty="0"/>
              <a:t> </a:t>
            </a:r>
            <a:r>
              <a:rPr lang="en-US" sz="1200" dirty="0" err="1"/>
              <a:t>darauf</a:t>
            </a:r>
            <a:r>
              <a:rPr lang="en-US" sz="1200" dirty="0"/>
              <a:t> </a:t>
            </a:r>
            <a:r>
              <a:rPr lang="en-US" sz="1200" dirty="0" err="1"/>
              <a:t>raus</a:t>
            </a:r>
            <a:r>
              <a:rPr lang="en-US" sz="1200" dirty="0"/>
              <a:t>, </a:t>
            </a:r>
            <a:r>
              <a:rPr lang="en-US" sz="1200" dirty="0" err="1"/>
              <a:t>dass</a:t>
            </a:r>
            <a:r>
              <a:rPr lang="en-US" sz="1200" dirty="0"/>
              <a:t> </a:t>
            </a:r>
            <a:r>
              <a:rPr lang="en-US" sz="1200" dirty="0" err="1"/>
              <a:t>ich</a:t>
            </a:r>
            <a:r>
              <a:rPr lang="en-US" sz="1200" dirty="0"/>
              <a:t> </a:t>
            </a:r>
            <a:r>
              <a:rPr lang="en-US" sz="1200" dirty="0" err="1"/>
              <a:t>sehr</a:t>
            </a:r>
            <a:r>
              <a:rPr lang="en-US" sz="1200" dirty="0"/>
              <a:t> </a:t>
            </a:r>
            <a:r>
              <a:rPr lang="en-US" sz="1200" dirty="0" err="1"/>
              <a:t>viel</a:t>
            </a:r>
            <a:r>
              <a:rPr lang="en-US" sz="1200" dirty="0"/>
              <a:t> </a:t>
            </a:r>
            <a:r>
              <a:rPr lang="en-US" sz="1200" dirty="0" err="1"/>
              <a:t>Heimweh</a:t>
            </a:r>
            <a:r>
              <a:rPr lang="en-US" sz="1200" dirty="0"/>
              <a:t> </a:t>
            </a:r>
            <a:r>
              <a:rPr lang="en-US" sz="1200" dirty="0" err="1"/>
              <a:t>haben</a:t>
            </a:r>
            <a:r>
              <a:rPr lang="en-US" sz="1200" dirty="0"/>
              <a:t> </a:t>
            </a:r>
            <a:r>
              <a:rPr lang="en-US" sz="1200" dirty="0" err="1"/>
              <a:t>werde</a:t>
            </a:r>
            <a:r>
              <a:rPr lang="en-US" sz="1200" dirty="0"/>
              <a:t> (I: </a:t>
            </a:r>
            <a:r>
              <a:rPr lang="en-US" sz="1200" dirty="0" err="1"/>
              <a:t>mhm</a:t>
            </a:r>
            <a:r>
              <a:rPr lang="en-US" sz="1200" dirty="0"/>
              <a:t>), </a:t>
            </a:r>
            <a:r>
              <a:rPr lang="en-US" sz="1200" dirty="0" err="1"/>
              <a:t>dann</a:t>
            </a:r>
            <a:r>
              <a:rPr lang="en-US" sz="1200" dirty="0"/>
              <a:t> </a:t>
            </a:r>
            <a:r>
              <a:rPr lang="en-US" sz="1200" dirty="0" err="1"/>
              <a:t>schaffe</a:t>
            </a:r>
            <a:r>
              <a:rPr lang="en-US" sz="1200" dirty="0"/>
              <a:t> </a:t>
            </a:r>
            <a:r>
              <a:rPr lang="en-US" sz="1200" dirty="0" err="1"/>
              <a:t>ich</a:t>
            </a:r>
            <a:r>
              <a:rPr lang="en-US" sz="1200" dirty="0"/>
              <a:t>, </a:t>
            </a:r>
            <a:r>
              <a:rPr lang="en-US" sz="1200" dirty="0" err="1"/>
              <a:t>drei</a:t>
            </a:r>
            <a:r>
              <a:rPr lang="en-US" sz="1200" dirty="0"/>
              <a:t> </a:t>
            </a:r>
            <a:r>
              <a:rPr lang="en-US" sz="1200" dirty="0" err="1"/>
              <a:t>Tage</a:t>
            </a:r>
            <a:r>
              <a:rPr lang="en-US" sz="1200" dirty="0"/>
              <a:t> </a:t>
            </a:r>
            <a:r>
              <a:rPr lang="en-US" sz="1200" dirty="0" err="1"/>
              <a:t>schaffe</a:t>
            </a:r>
            <a:r>
              <a:rPr lang="en-US" sz="1200" dirty="0"/>
              <a:t> </a:t>
            </a:r>
            <a:r>
              <a:rPr lang="en-US" sz="1200" dirty="0" err="1"/>
              <a:t>ich</a:t>
            </a:r>
            <a:r>
              <a:rPr lang="en-US" sz="1200" dirty="0"/>
              <a:t>, </a:t>
            </a:r>
            <a:r>
              <a:rPr lang="en-US" sz="1200" dirty="0" err="1"/>
              <a:t>wenn</a:t>
            </a:r>
            <a:r>
              <a:rPr lang="en-US" sz="1200" dirty="0"/>
              <a:t> </a:t>
            </a:r>
            <a:r>
              <a:rPr lang="en-US" sz="1200" dirty="0" err="1"/>
              <a:t>ich</a:t>
            </a:r>
            <a:r>
              <a:rPr lang="en-US" sz="1200" dirty="0"/>
              <a:t> </a:t>
            </a:r>
            <a:r>
              <a:rPr lang="en-US" sz="1200" dirty="0" err="1"/>
              <a:t>jetzt</a:t>
            </a:r>
            <a:r>
              <a:rPr lang="en-US" sz="1200" dirty="0"/>
              <a:t> </a:t>
            </a:r>
            <a:r>
              <a:rPr lang="en-US" sz="1200" dirty="0" err="1"/>
              <a:t>fünf</a:t>
            </a:r>
            <a:r>
              <a:rPr lang="en-US" sz="1200" dirty="0"/>
              <a:t> </a:t>
            </a:r>
            <a:r>
              <a:rPr lang="en-US" sz="1200" dirty="0" err="1"/>
              <a:t>Tage</a:t>
            </a:r>
            <a:r>
              <a:rPr lang="en-US" sz="1200" dirty="0"/>
              <a:t>, das </a:t>
            </a:r>
            <a:r>
              <a:rPr lang="en-US" sz="1200" dirty="0" err="1"/>
              <a:t>wär</a:t>
            </a:r>
            <a:r>
              <a:rPr lang="en-US" sz="1200" dirty="0"/>
              <a:t> </a:t>
            </a:r>
            <a:r>
              <a:rPr lang="en-US" sz="1200" dirty="0" err="1"/>
              <a:t>natürlich</a:t>
            </a:r>
            <a:r>
              <a:rPr lang="en-US" sz="1200" dirty="0"/>
              <a:t> </a:t>
            </a:r>
            <a:r>
              <a:rPr lang="en-US" sz="1200" dirty="0" err="1"/>
              <a:t>wieder</a:t>
            </a:r>
            <a:r>
              <a:rPr lang="en-US" sz="1200" dirty="0"/>
              <a:t> </a:t>
            </a:r>
            <a:r>
              <a:rPr lang="en-US" sz="1200" dirty="0" err="1"/>
              <a:t>länger</a:t>
            </a:r>
            <a:r>
              <a:rPr lang="en-US" sz="1200" dirty="0"/>
              <a:t>, ne und </a:t>
            </a:r>
            <a:r>
              <a:rPr lang="en-US" sz="1200" dirty="0" err="1"/>
              <a:t>anfangs</a:t>
            </a:r>
            <a:r>
              <a:rPr lang="en-US" sz="1200" dirty="0"/>
              <a:t> bin </a:t>
            </a:r>
            <a:r>
              <a:rPr lang="en-US" sz="1200" dirty="0" err="1"/>
              <a:t>ich</a:t>
            </a:r>
            <a:r>
              <a:rPr lang="en-US" sz="1200" dirty="0"/>
              <a:t> </a:t>
            </a:r>
            <a:r>
              <a:rPr lang="en-US" sz="1200" dirty="0" err="1"/>
              <a:t>dann</a:t>
            </a:r>
            <a:r>
              <a:rPr lang="en-US" sz="1200" dirty="0"/>
              <a:t> </a:t>
            </a:r>
            <a:r>
              <a:rPr lang="en-US" sz="1200" dirty="0" err="1"/>
              <a:t>auch</a:t>
            </a:r>
            <a:r>
              <a:rPr lang="en-US" sz="1200" dirty="0"/>
              <a:t> </a:t>
            </a:r>
            <a:r>
              <a:rPr lang="en-US" sz="1200" dirty="0" err="1"/>
              <a:t>öfters</a:t>
            </a:r>
            <a:r>
              <a:rPr lang="en-US" sz="1200" dirty="0"/>
              <a:t> </a:t>
            </a:r>
            <a:r>
              <a:rPr lang="en-US" sz="1200" dirty="0" err="1"/>
              <a:t>mhm</a:t>
            </a:r>
            <a:r>
              <a:rPr lang="en-US" sz="1200" dirty="0"/>
              <a:t> (..) </a:t>
            </a:r>
            <a:r>
              <a:rPr lang="en-US" sz="1200" dirty="0" err="1"/>
              <a:t>sofort</a:t>
            </a:r>
            <a:r>
              <a:rPr lang="en-US" sz="1200" dirty="0"/>
              <a:t> am </a:t>
            </a:r>
            <a:r>
              <a:rPr lang="en-US" sz="1200" dirty="0" err="1"/>
              <a:t>dritten</a:t>
            </a:r>
            <a:r>
              <a:rPr lang="en-US" sz="1200" dirty="0"/>
              <a:t> Tag </a:t>
            </a:r>
            <a:r>
              <a:rPr lang="en-US" sz="1200" dirty="0" err="1"/>
              <a:t>dann</a:t>
            </a:r>
            <a:r>
              <a:rPr lang="en-US" sz="1200" dirty="0"/>
              <a:t> </a:t>
            </a:r>
            <a:r>
              <a:rPr lang="en-US" sz="1200" dirty="0" err="1"/>
              <a:t>nach</a:t>
            </a:r>
            <a:r>
              <a:rPr lang="en-US" sz="1200" dirty="0"/>
              <a:t> </a:t>
            </a:r>
            <a:r>
              <a:rPr lang="en-US" sz="1200" dirty="0" err="1"/>
              <a:t>Hause</a:t>
            </a:r>
            <a:r>
              <a:rPr lang="en-US" sz="1200" dirty="0"/>
              <a:t> </a:t>
            </a:r>
            <a:r>
              <a:rPr lang="en-US" sz="1200" dirty="0" err="1"/>
              <a:t>gekommen</a:t>
            </a:r>
            <a:r>
              <a:rPr lang="en-US" sz="1200" dirty="0"/>
              <a:t> </a:t>
            </a:r>
            <a:r>
              <a:rPr lang="en-US" sz="1200" dirty="0" err="1"/>
              <a:t>mhm</a:t>
            </a:r>
            <a:r>
              <a:rPr lang="en-US" sz="1200" dirty="0"/>
              <a:t>, bin </a:t>
            </a:r>
            <a:r>
              <a:rPr lang="en-US" sz="1200" dirty="0" err="1"/>
              <a:t>dann</a:t>
            </a:r>
            <a:r>
              <a:rPr lang="en-US" sz="1200" dirty="0"/>
              <a:t> </a:t>
            </a:r>
            <a:r>
              <a:rPr lang="en-US" sz="1200" dirty="0" err="1"/>
              <a:t>nicht</a:t>
            </a:r>
            <a:r>
              <a:rPr lang="en-US" sz="1200" dirty="0"/>
              <a:t> da </a:t>
            </a:r>
            <a:r>
              <a:rPr lang="en-US" sz="1200" dirty="0" err="1"/>
              <a:t>geblieben</a:t>
            </a:r>
            <a:r>
              <a:rPr lang="en-US" sz="1200"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a:p>
          <a:p>
            <a:r>
              <a:rPr lang="en-US" sz="1200" dirty="0"/>
              <a:t>373 </a:t>
            </a:r>
            <a:r>
              <a:rPr lang="en-US" sz="1200" kern="1200" dirty="0" err="1">
                <a:solidFill>
                  <a:schemeClr val="tx1"/>
                </a:solidFill>
                <a:latin typeface="+mn-lt"/>
                <a:ea typeface="+mn-ea"/>
                <a:cs typeface="+mn-cs"/>
              </a:rPr>
              <a:t>ich</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hatte</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auch</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gehört</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dass</a:t>
            </a:r>
            <a:r>
              <a:rPr lang="en-US" sz="1200" kern="1200" dirty="0">
                <a:solidFill>
                  <a:schemeClr val="tx1"/>
                </a:solidFill>
                <a:latin typeface="+mn-lt"/>
                <a:ea typeface="+mn-ea"/>
                <a:cs typeface="+mn-cs"/>
              </a:rPr>
              <a:t> an </a:t>
            </a:r>
            <a:r>
              <a:rPr lang="en-US" sz="1200" kern="1200" dirty="0" err="1">
                <a:solidFill>
                  <a:schemeClr val="tx1"/>
                </a:solidFill>
                <a:latin typeface="+mn-lt"/>
                <a:ea typeface="+mn-ea"/>
                <a:cs typeface="+mn-cs"/>
              </a:rPr>
              <a:t>dieser</a:t>
            </a:r>
            <a:r>
              <a:rPr lang="en-US" sz="1200" kern="1200" dirty="0">
                <a:solidFill>
                  <a:schemeClr val="tx1"/>
                </a:solidFill>
                <a:latin typeface="+mn-lt"/>
                <a:ea typeface="+mn-ea"/>
                <a:cs typeface="+mn-cs"/>
              </a:rPr>
              <a:t> FH </a:t>
            </a:r>
            <a:r>
              <a:rPr lang="en-US" sz="1200" kern="1200" dirty="0" err="1">
                <a:solidFill>
                  <a:schemeClr val="tx1"/>
                </a:solidFill>
                <a:latin typeface="+mn-lt"/>
                <a:ea typeface="+mn-ea"/>
                <a:cs typeface="+mn-cs"/>
              </a:rPr>
              <a:t>möglich</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wäre</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nur</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mhm</a:t>
            </a:r>
            <a:r>
              <a:rPr lang="en-US" sz="1200" kern="1200" dirty="0">
                <a:solidFill>
                  <a:schemeClr val="tx1"/>
                </a:solidFill>
                <a:latin typeface="+mn-lt"/>
                <a:ea typeface="+mn-ea"/>
                <a:cs typeface="+mn-cs"/>
              </a:rPr>
              <a:t> die </a:t>
            </a:r>
            <a:r>
              <a:rPr lang="en-US" sz="1200" kern="1200" dirty="0" err="1">
                <a:solidFill>
                  <a:schemeClr val="tx1"/>
                </a:solidFill>
                <a:latin typeface="+mn-lt"/>
                <a:ea typeface="+mn-ea"/>
                <a:cs typeface="+mn-cs"/>
              </a:rPr>
              <a:t>Kurse</a:t>
            </a:r>
            <a:r>
              <a:rPr lang="en-US" sz="1200" kern="1200" dirty="0">
                <a:solidFill>
                  <a:schemeClr val="tx1"/>
                </a:solidFill>
                <a:latin typeface="+mn-lt"/>
                <a:ea typeface="+mn-ea"/>
                <a:cs typeface="+mn-cs"/>
              </a:rPr>
              <a:t> in </a:t>
            </a:r>
            <a:r>
              <a:rPr lang="en-US" sz="1200" kern="1200" dirty="0" err="1">
                <a:solidFill>
                  <a:schemeClr val="tx1"/>
                </a:solidFill>
                <a:latin typeface="+mn-lt"/>
                <a:ea typeface="+mn-ea"/>
                <a:cs typeface="+mn-cs"/>
              </a:rPr>
              <a:t>ein</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paar</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Tagen</a:t>
            </a:r>
            <a:r>
              <a:rPr lang="en-US" sz="1200" kern="1200" dirty="0">
                <a:solidFill>
                  <a:schemeClr val="tx1"/>
                </a:solidFill>
                <a:latin typeface="+mn-lt"/>
                <a:ea typeface="+mn-ea"/>
                <a:cs typeface="+mn-cs"/>
              </a:rPr>
              <a:t> </a:t>
            </a:r>
          </a:p>
          <a:p>
            <a:r>
              <a:rPr lang="en-US" sz="1200" kern="1200" dirty="0">
                <a:solidFill>
                  <a:schemeClr val="tx1"/>
                </a:solidFill>
                <a:latin typeface="+mn-lt"/>
                <a:ea typeface="+mn-ea"/>
                <a:cs typeface="+mn-cs"/>
              </a:rPr>
              <a:t>halt </a:t>
            </a:r>
            <a:r>
              <a:rPr lang="en-US" sz="1200" kern="1200" dirty="0" err="1">
                <a:solidFill>
                  <a:schemeClr val="tx1"/>
                </a:solidFill>
                <a:latin typeface="+mn-lt"/>
                <a:ea typeface="+mn-ea"/>
                <a:cs typeface="+mn-cs"/>
              </a:rPr>
              <a:t>zu</a:t>
            </a:r>
            <a:r>
              <a:rPr lang="en-US" sz="1200" kern="1200" dirty="0">
                <a:solidFill>
                  <a:schemeClr val="tx1"/>
                </a:solidFill>
                <a:latin typeface="+mn-lt"/>
                <a:ea typeface="+mn-ea"/>
                <a:cs typeface="+mn-cs"/>
              </a:rPr>
              <a:t> (I: </a:t>
            </a:r>
            <a:r>
              <a:rPr lang="en-US" sz="1200" kern="1200" dirty="0" err="1">
                <a:solidFill>
                  <a:schemeClr val="tx1"/>
                </a:solidFill>
                <a:latin typeface="+mn-lt"/>
                <a:ea typeface="+mn-ea"/>
                <a:cs typeface="+mn-cs"/>
              </a:rPr>
              <a:t>mhm</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machen</a:t>
            </a:r>
            <a:r>
              <a:rPr lang="en-US" sz="1200" kern="1200" dirty="0">
                <a:solidFill>
                  <a:schemeClr val="tx1"/>
                </a:solidFill>
                <a:latin typeface="+mn-lt"/>
                <a:ea typeface="+mn-ea"/>
                <a:cs typeface="+mn-cs"/>
              </a:rPr>
              <a:t> und das ((Laugh)) war ((+)). Da </a:t>
            </a:r>
            <a:r>
              <a:rPr lang="en-US" sz="1200" kern="1200" dirty="0" err="1">
                <a:solidFill>
                  <a:schemeClr val="tx1"/>
                </a:solidFill>
                <a:latin typeface="+mn-lt"/>
                <a:ea typeface="+mn-ea"/>
                <a:cs typeface="+mn-cs"/>
              </a:rPr>
              <a:t>ich</a:t>
            </a:r>
            <a:r>
              <a:rPr lang="en-US" sz="1200" kern="1200" dirty="0">
                <a:solidFill>
                  <a:schemeClr val="tx1"/>
                </a:solidFill>
                <a:latin typeface="+mn-lt"/>
                <a:ea typeface="+mn-ea"/>
                <a:cs typeface="+mn-cs"/>
              </a:rPr>
              <a:t> Angst </a:t>
            </a:r>
            <a:r>
              <a:rPr lang="en-US" sz="1200" kern="1200" dirty="0" err="1">
                <a:solidFill>
                  <a:schemeClr val="tx1"/>
                </a:solidFill>
                <a:latin typeface="+mn-lt"/>
                <a:ea typeface="+mn-ea"/>
                <a:cs typeface="+mn-cs"/>
              </a:rPr>
              <a:t>hatte</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mhm</a:t>
            </a:r>
            <a:r>
              <a:rPr lang="en-US" sz="1200" kern="1200" dirty="0">
                <a:solidFill>
                  <a:schemeClr val="tx1"/>
                </a:solidFill>
                <a:latin typeface="+mn-lt"/>
                <a:ea typeface="+mn-ea"/>
                <a:cs typeface="+mn-cs"/>
              </a:rPr>
              <a:t> </a:t>
            </a:r>
          </a:p>
          <a:p>
            <a:r>
              <a:rPr lang="en-US" sz="1200" kern="1200" dirty="0" err="1">
                <a:solidFill>
                  <a:schemeClr val="tx1"/>
                </a:solidFill>
                <a:latin typeface="+mn-lt"/>
                <a:ea typeface="+mn-ea"/>
                <a:cs typeface="+mn-cs"/>
              </a:rPr>
              <a:t>vielleicht</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nicht</a:t>
            </a:r>
            <a:r>
              <a:rPr lang="en-US" sz="1200" kern="1200" dirty="0">
                <a:solidFill>
                  <a:schemeClr val="tx1"/>
                </a:solidFill>
                <a:latin typeface="+mn-lt"/>
                <a:ea typeface="+mn-ea"/>
                <a:cs typeface="+mn-cs"/>
              </a:rPr>
              <a:t> die </a:t>
            </a:r>
            <a:r>
              <a:rPr lang="en-US" sz="1200" kern="1200" dirty="0" err="1">
                <a:solidFill>
                  <a:schemeClr val="tx1"/>
                </a:solidFill>
                <a:latin typeface="+mn-lt"/>
                <a:ea typeface="+mn-ea"/>
                <a:cs typeface="+mn-cs"/>
              </a:rPr>
              <a:t>fünf</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oder</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sechs</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Tage</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dann</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überleben</a:t>
            </a:r>
            <a:r>
              <a:rPr lang="en-US" sz="1200" kern="1200" dirty="0">
                <a:solidFill>
                  <a:schemeClr val="tx1"/>
                </a:solidFill>
                <a:latin typeface="+mn-lt"/>
                <a:ea typeface="+mn-ea"/>
                <a:cs typeface="+mn-cs"/>
              </a:rPr>
              <a:t> ((Laugh)) </a:t>
            </a:r>
            <a:r>
              <a:rPr lang="en-US" sz="1200" kern="1200" dirty="0" err="1">
                <a:solidFill>
                  <a:schemeClr val="tx1"/>
                </a:solidFill>
                <a:latin typeface="+mn-lt"/>
                <a:ea typeface="+mn-ea"/>
                <a:cs typeface="+mn-cs"/>
              </a:rPr>
              <a:t>zu</a:t>
            </a:r>
            <a:r>
              <a:rPr lang="en-US" sz="1200" kern="1200" dirty="0">
                <a:solidFill>
                  <a:schemeClr val="tx1"/>
                </a:solidFill>
                <a:latin typeface="+mn-lt"/>
                <a:ea typeface="+mn-ea"/>
                <a:cs typeface="+mn-cs"/>
              </a:rPr>
              <a:t> ((+)) (I: </a:t>
            </a:r>
          </a:p>
          <a:p>
            <a:r>
              <a:rPr lang="en-US" sz="1200" kern="1200" dirty="0">
                <a:solidFill>
                  <a:schemeClr val="tx1"/>
                </a:solidFill>
                <a:latin typeface="+mn-lt"/>
                <a:ea typeface="+mn-ea"/>
                <a:cs typeface="+mn-cs"/>
              </a:rPr>
              <a:t>Laugh) </a:t>
            </a:r>
            <a:r>
              <a:rPr lang="en-US" sz="1200" kern="1200" dirty="0" err="1">
                <a:solidFill>
                  <a:schemeClr val="tx1"/>
                </a:solidFill>
                <a:latin typeface="+mn-lt"/>
                <a:ea typeface="+mn-ea"/>
                <a:cs typeface="+mn-cs"/>
              </a:rPr>
              <a:t>oder</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nach</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Hause</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zu</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kommen</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mhm</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ja</a:t>
            </a:r>
            <a:r>
              <a:rPr lang="en-US" sz="1200" kern="1200" dirty="0">
                <a:solidFill>
                  <a:schemeClr val="tx1"/>
                </a:solidFill>
                <a:latin typeface="+mn-lt"/>
                <a:ea typeface="+mn-ea"/>
                <a:cs typeface="+mn-cs"/>
              </a:rPr>
              <a:t>. (…) ((Whisper)) </a:t>
            </a:r>
            <a:r>
              <a:rPr lang="en-US" sz="1200" kern="1200" dirty="0" err="1">
                <a:solidFill>
                  <a:schemeClr val="tx1"/>
                </a:solidFill>
                <a:latin typeface="+mn-lt"/>
                <a:ea typeface="+mn-ea"/>
                <a:cs typeface="+mn-cs"/>
              </a:rPr>
              <a:t>Mhm</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wie</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soll</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ich</a:t>
            </a:r>
            <a:r>
              <a:rPr lang="en-US" sz="1200" kern="1200" dirty="0">
                <a:solidFill>
                  <a:schemeClr val="tx1"/>
                </a:solidFill>
                <a:latin typeface="+mn-lt"/>
                <a:ea typeface="+mn-ea"/>
                <a:cs typeface="+mn-cs"/>
              </a:rPr>
              <a:t> </a:t>
            </a:r>
          </a:p>
          <a:p>
            <a:r>
              <a:rPr lang="en-US" sz="1200" kern="1200" dirty="0">
                <a:solidFill>
                  <a:schemeClr val="tx1"/>
                </a:solidFill>
                <a:latin typeface="+mn-lt"/>
                <a:ea typeface="+mn-ea"/>
                <a:cs typeface="+mn-cs"/>
              </a:rPr>
              <a:t>das </a:t>
            </a:r>
            <a:r>
              <a:rPr lang="en-US" sz="1200" kern="1200" dirty="0" err="1">
                <a:solidFill>
                  <a:schemeClr val="tx1"/>
                </a:solidFill>
                <a:latin typeface="+mn-lt"/>
                <a:ea typeface="+mn-ea"/>
                <a:cs typeface="+mn-cs"/>
              </a:rPr>
              <a:t>machen</a:t>
            </a:r>
            <a:r>
              <a:rPr lang="en-US" sz="1200" kern="1200" dirty="0">
                <a:solidFill>
                  <a:schemeClr val="tx1"/>
                </a:solidFill>
                <a:latin typeface="+mn-lt"/>
                <a:ea typeface="+mn-ea"/>
                <a:cs typeface="+mn-cs"/>
              </a:rPr>
              <a:t> ((+)) (10) </a:t>
            </a:r>
            <a:r>
              <a:rPr lang="en-US" sz="1200" kern="1200" dirty="0" err="1">
                <a:solidFill>
                  <a:schemeClr val="tx1"/>
                </a:solidFill>
                <a:latin typeface="+mn-lt"/>
                <a:ea typeface="+mn-ea"/>
                <a:cs typeface="+mn-cs"/>
              </a:rPr>
              <a:t>Ja</a:t>
            </a:r>
            <a:r>
              <a:rPr lang="en-US" sz="1200" kern="1200" dirty="0">
                <a:solidFill>
                  <a:schemeClr val="tx1"/>
                </a:solidFill>
                <a:latin typeface="+mn-lt"/>
                <a:ea typeface="+mn-ea"/>
                <a:cs typeface="+mn-cs"/>
              </a:rPr>
              <a:t>, die </a:t>
            </a:r>
            <a:r>
              <a:rPr lang="en-US" sz="1200" kern="1200" dirty="0" err="1">
                <a:solidFill>
                  <a:schemeClr val="tx1"/>
                </a:solidFill>
                <a:latin typeface="+mn-lt"/>
                <a:ea typeface="+mn-ea"/>
                <a:cs typeface="+mn-cs"/>
              </a:rPr>
              <a:t>Kurse</a:t>
            </a:r>
            <a:r>
              <a:rPr lang="en-US" sz="1200" kern="1200" dirty="0">
                <a:solidFill>
                  <a:schemeClr val="tx1"/>
                </a:solidFill>
                <a:latin typeface="+mn-lt"/>
                <a:ea typeface="+mn-ea"/>
                <a:cs typeface="+mn-cs"/>
              </a:rPr>
              <a:t> halt </a:t>
            </a:r>
            <a:r>
              <a:rPr lang="en-US" sz="1200" kern="1200" dirty="0" err="1">
                <a:solidFill>
                  <a:schemeClr val="tx1"/>
                </a:solidFill>
                <a:latin typeface="+mn-lt"/>
                <a:ea typeface="+mn-ea"/>
                <a:cs typeface="+mn-cs"/>
              </a:rPr>
              <a:t>dann</a:t>
            </a:r>
            <a:r>
              <a:rPr lang="en-US" sz="1200" kern="1200" dirty="0">
                <a:solidFill>
                  <a:schemeClr val="tx1"/>
                </a:solidFill>
                <a:latin typeface="+mn-lt"/>
                <a:ea typeface="+mn-ea"/>
                <a:cs typeface="+mn-cs"/>
              </a:rPr>
              <a:t> in an </a:t>
            </a:r>
            <a:r>
              <a:rPr lang="en-US" sz="1200" kern="1200" dirty="0" err="1">
                <a:solidFill>
                  <a:schemeClr val="tx1"/>
                </a:solidFill>
                <a:latin typeface="+mn-lt"/>
                <a:ea typeface="+mn-ea"/>
                <a:cs typeface="+mn-cs"/>
              </a:rPr>
              <a:t>drei</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Tagen</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zu</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machen</a:t>
            </a:r>
            <a:r>
              <a:rPr lang="en-US" sz="1200" kern="1200" dirty="0">
                <a:solidFill>
                  <a:schemeClr val="tx1"/>
                </a:solidFill>
                <a:latin typeface="+mn-lt"/>
                <a:ea typeface="+mn-ea"/>
                <a:cs typeface="+mn-cs"/>
              </a:rPr>
              <a:t> (.), </a:t>
            </a:r>
            <a:r>
              <a:rPr lang="en-US" sz="1200" kern="1200" dirty="0" err="1">
                <a:solidFill>
                  <a:schemeClr val="tx1"/>
                </a:solidFill>
                <a:latin typeface="+mn-lt"/>
                <a:ea typeface="+mn-ea"/>
                <a:cs typeface="+mn-cs"/>
              </a:rPr>
              <a:t>weil</a:t>
            </a:r>
            <a:r>
              <a:rPr lang="en-US" sz="1200" kern="1200" dirty="0">
                <a:solidFill>
                  <a:schemeClr val="tx1"/>
                </a:solidFill>
                <a:latin typeface="+mn-lt"/>
                <a:ea typeface="+mn-ea"/>
                <a:cs typeface="+mn-cs"/>
              </a:rPr>
              <a:t> </a:t>
            </a:r>
          </a:p>
          <a:p>
            <a:r>
              <a:rPr lang="en-US" sz="1200" kern="1200" dirty="0">
                <a:solidFill>
                  <a:schemeClr val="tx1"/>
                </a:solidFill>
                <a:latin typeface="+mn-lt"/>
                <a:ea typeface="+mn-ea"/>
                <a:cs typeface="+mn-cs"/>
              </a:rPr>
              <a:t>das war </a:t>
            </a:r>
            <a:r>
              <a:rPr lang="en-US" sz="1200" kern="1200" dirty="0" err="1">
                <a:solidFill>
                  <a:schemeClr val="tx1"/>
                </a:solidFill>
                <a:latin typeface="+mn-lt"/>
                <a:ea typeface="+mn-ea"/>
                <a:cs typeface="+mn-cs"/>
              </a:rPr>
              <a:t>auch</a:t>
            </a:r>
            <a:r>
              <a:rPr lang="en-US" sz="1200" kern="1200" dirty="0">
                <a:solidFill>
                  <a:schemeClr val="tx1"/>
                </a:solidFill>
                <a:latin typeface="+mn-lt"/>
                <a:ea typeface="+mn-ea"/>
                <a:cs typeface="+mn-cs"/>
              </a:rPr>
              <a:t> an an </a:t>
            </a:r>
            <a:r>
              <a:rPr lang="en-US" sz="1200" kern="1200" dirty="0" err="1">
                <a:solidFill>
                  <a:schemeClr val="tx1"/>
                </a:solidFill>
                <a:latin typeface="+mn-lt"/>
                <a:ea typeface="+mn-ea"/>
                <a:cs typeface="+mn-cs"/>
              </a:rPr>
              <a:t>anderen</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Universitäten</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oder</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Fachhochschulen</a:t>
            </a:r>
            <a:r>
              <a:rPr lang="en-US" sz="1200" kern="1200" dirty="0">
                <a:solidFill>
                  <a:schemeClr val="tx1"/>
                </a:solidFill>
                <a:latin typeface="+mn-lt"/>
                <a:ea typeface="+mn-ea"/>
                <a:cs typeface="+mn-cs"/>
              </a:rPr>
              <a:t> gar </a:t>
            </a:r>
            <a:r>
              <a:rPr lang="en-US" sz="1200" kern="1200" dirty="0" err="1">
                <a:solidFill>
                  <a:schemeClr val="tx1"/>
                </a:solidFill>
                <a:latin typeface="+mn-lt"/>
                <a:ea typeface="+mn-ea"/>
                <a:cs typeface="+mn-cs"/>
              </a:rPr>
              <a:t>nicht</a:t>
            </a:r>
            <a:r>
              <a:rPr lang="en-US" sz="1200" kern="1200" dirty="0">
                <a:solidFill>
                  <a:schemeClr val="tx1"/>
                </a:solidFill>
                <a:latin typeface="+mn-lt"/>
                <a:ea typeface="+mn-ea"/>
                <a:cs typeface="+mn-cs"/>
              </a:rPr>
              <a:t> </a:t>
            </a:r>
          </a:p>
          <a:p>
            <a:r>
              <a:rPr lang="en-US" sz="1200" kern="1200" dirty="0" err="1">
                <a:solidFill>
                  <a:schemeClr val="tx1"/>
                </a:solidFill>
                <a:latin typeface="+mn-lt"/>
                <a:ea typeface="+mn-ea"/>
                <a:cs typeface="+mn-cs"/>
              </a:rPr>
              <a:t>möglich</a:t>
            </a:r>
            <a:endParaRPr lang="en-US" sz="1200" dirty="0"/>
          </a:p>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13</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14</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15</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16</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17</a:t>
            </a:fld>
            <a:endParaRPr lang="en-US" dirty="0"/>
          </a:p>
        </p:txBody>
      </p:sp>
    </p:spTree>
    <p:extLst>
      <p:ext uri="{BB962C8B-B14F-4D97-AF65-F5344CB8AC3E}">
        <p14:creationId xmlns:p14="http://schemas.microsoft.com/office/powerpoint/2010/main" val="16259825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18</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5</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6</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7</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8</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t>21 Und </a:t>
            </a:r>
            <a:r>
              <a:rPr lang="en-US" sz="1200" dirty="0" err="1"/>
              <a:t>ich</a:t>
            </a:r>
            <a:r>
              <a:rPr lang="en-US" sz="1200" dirty="0"/>
              <a:t> </a:t>
            </a:r>
            <a:r>
              <a:rPr lang="en-US" sz="1200" dirty="0" err="1"/>
              <a:t>hatte</a:t>
            </a:r>
            <a:r>
              <a:rPr lang="en-US" sz="1200" dirty="0"/>
              <a:t> </a:t>
            </a:r>
            <a:r>
              <a:rPr lang="en-US" sz="1200" dirty="0" err="1"/>
              <a:t>aber</a:t>
            </a:r>
            <a:r>
              <a:rPr lang="en-US" sz="1200" dirty="0"/>
              <a:t> </a:t>
            </a:r>
            <a:r>
              <a:rPr lang="en-US" sz="1200" dirty="0" err="1"/>
              <a:t>immer</a:t>
            </a:r>
            <a:r>
              <a:rPr lang="en-US" sz="1200" dirty="0"/>
              <a:t> das </a:t>
            </a:r>
            <a:r>
              <a:rPr lang="en-US" sz="1200" dirty="0" err="1"/>
              <a:t>Bedürfnis</a:t>
            </a:r>
            <a:r>
              <a:rPr lang="en-US" sz="1200" dirty="0"/>
              <a:t>, </a:t>
            </a:r>
            <a:r>
              <a:rPr lang="en-US" sz="1200" dirty="0" err="1"/>
              <a:t>dass</a:t>
            </a:r>
            <a:r>
              <a:rPr lang="en-US" sz="1200" dirty="0"/>
              <a:t> </a:t>
            </a:r>
            <a:r>
              <a:rPr lang="en-US" sz="1200" dirty="0" err="1"/>
              <a:t>ich</a:t>
            </a:r>
            <a:r>
              <a:rPr lang="en-US" sz="1200" dirty="0"/>
              <a:t> </a:t>
            </a:r>
            <a:r>
              <a:rPr lang="en-US" sz="1200" dirty="0" err="1"/>
              <a:t>studieren</a:t>
            </a:r>
            <a:r>
              <a:rPr lang="en-US" sz="1200" dirty="0"/>
              <a:t> </a:t>
            </a:r>
            <a:r>
              <a:rPr lang="en-US" sz="1200" dirty="0" err="1"/>
              <a:t>wollte</a:t>
            </a:r>
            <a:r>
              <a:rPr lang="en-US" sz="1200" dirty="0"/>
              <a:t> und </a:t>
            </a:r>
            <a:r>
              <a:rPr lang="en-US" sz="1200" dirty="0" err="1"/>
              <a:t>ich</a:t>
            </a:r>
            <a:r>
              <a:rPr lang="en-US" sz="1200" dirty="0"/>
              <a:t> </a:t>
            </a:r>
            <a:r>
              <a:rPr lang="en-US" sz="1200" dirty="0" err="1"/>
              <a:t>wusste</a:t>
            </a:r>
            <a:r>
              <a:rPr lang="en-US" sz="1200" dirty="0"/>
              <a:t> </a:t>
            </a:r>
            <a:r>
              <a:rPr lang="en-US" sz="1200" dirty="0" err="1"/>
              <a:t>auch</a:t>
            </a:r>
            <a:r>
              <a:rPr lang="en-US" sz="1200" dirty="0"/>
              <a:t> </a:t>
            </a:r>
            <a:r>
              <a:rPr lang="en-US" sz="1200" dirty="0" err="1"/>
              <a:t>immer</a:t>
            </a:r>
            <a:r>
              <a:rPr lang="en-US" sz="1200" dirty="0"/>
              <a:t>, </a:t>
            </a:r>
            <a:r>
              <a:rPr lang="en-US" sz="1200" dirty="0" err="1"/>
              <a:t>dass</a:t>
            </a:r>
            <a:r>
              <a:rPr lang="en-US" sz="1200" dirty="0"/>
              <a:t> </a:t>
            </a:r>
            <a:r>
              <a:rPr lang="en-US" sz="1200" dirty="0" err="1"/>
              <a:t>ich</a:t>
            </a:r>
            <a:r>
              <a:rPr lang="en-US" sz="1200" dirty="0"/>
              <a:t> [</a:t>
            </a:r>
            <a:r>
              <a:rPr lang="en-US" sz="1200" dirty="0" err="1"/>
              <a:t>Rechts</a:t>
            </a:r>
            <a:r>
              <a:rPr lang="en-US" sz="1200" dirty="0"/>
              <a:t>-, </a:t>
            </a:r>
            <a:r>
              <a:rPr lang="en-US" sz="1200" dirty="0" err="1"/>
              <a:t>Wirtschafts</a:t>
            </a:r>
            <a:r>
              <a:rPr lang="en-US" sz="1200" dirty="0"/>
              <a:t>- und </a:t>
            </a:r>
            <a:r>
              <a:rPr lang="en-US" sz="1200" dirty="0" err="1"/>
              <a:t>Sozialwissenschaften</a:t>
            </a:r>
            <a:r>
              <a:rPr lang="en-US" sz="1200" dirty="0"/>
              <a:t>] </a:t>
            </a:r>
            <a:r>
              <a:rPr lang="en-US" sz="1200" dirty="0" err="1"/>
              <a:t>studieren</a:t>
            </a:r>
            <a:r>
              <a:rPr lang="en-US" sz="1200" dirty="0"/>
              <a:t> . </a:t>
            </a:r>
            <a:r>
              <a:rPr lang="en-US" sz="1200" dirty="0" err="1"/>
              <a:t>möchte</a:t>
            </a:r>
            <a:r>
              <a:rPr lang="en-US" sz="1200" dirty="0"/>
              <a:t>. </a:t>
            </a:r>
          </a:p>
          <a:p>
            <a:endParaRPr lang="en-US" dirty="0"/>
          </a:p>
          <a:p>
            <a:pPr marL="0" indent="0">
              <a:buNone/>
            </a:pPr>
            <a:r>
              <a:rPr lang="en-US" sz="1200" dirty="0"/>
              <a:t>85 </a:t>
            </a:r>
            <a:r>
              <a:rPr lang="en-US" sz="1200" dirty="0" err="1"/>
              <a:t>Alsoo</a:t>
            </a:r>
            <a:r>
              <a:rPr lang="en-US" sz="1200" dirty="0"/>
              <a:t>, </a:t>
            </a:r>
            <a:r>
              <a:rPr lang="en-US" sz="1200" dirty="0" err="1"/>
              <a:t>mit</a:t>
            </a:r>
            <a:r>
              <a:rPr lang="en-US" sz="1200" dirty="0"/>
              <a:t> England das war </a:t>
            </a:r>
            <a:r>
              <a:rPr lang="en-US" sz="1200" dirty="0" err="1"/>
              <a:t>eigentlich</a:t>
            </a:r>
            <a:r>
              <a:rPr lang="en-US" sz="1200" dirty="0"/>
              <a:t> so </a:t>
            </a:r>
            <a:r>
              <a:rPr lang="en-US" sz="1200" dirty="0" err="1"/>
              <a:t>ein</a:t>
            </a:r>
            <a:r>
              <a:rPr lang="en-US" sz="1200" dirty="0"/>
              <a:t> </a:t>
            </a:r>
            <a:r>
              <a:rPr lang="en-US" sz="1200" dirty="0" err="1"/>
              <a:t>Eliminierungsprozess</a:t>
            </a:r>
            <a:r>
              <a:rPr lang="en-US" sz="1200" dirty="0"/>
              <a:t> .. </a:t>
            </a:r>
            <a:r>
              <a:rPr lang="en-US" sz="1200" dirty="0" err="1"/>
              <a:t>denn</a:t>
            </a:r>
            <a:r>
              <a:rPr lang="en-US" sz="1200" dirty="0"/>
              <a:t> </a:t>
            </a:r>
            <a:r>
              <a:rPr lang="en-US" sz="1200" dirty="0" err="1"/>
              <a:t>erstens</a:t>
            </a:r>
            <a:r>
              <a:rPr lang="en-US" sz="1200" dirty="0"/>
              <a:t>  </a:t>
            </a:r>
            <a:r>
              <a:rPr lang="en-US" sz="1200" dirty="0" err="1"/>
              <a:t>ahm</a:t>
            </a:r>
            <a:r>
              <a:rPr lang="en-US" sz="1200" dirty="0"/>
              <a:t> </a:t>
            </a:r>
            <a:r>
              <a:rPr lang="en-US" sz="1200" dirty="0" err="1"/>
              <a:t>ich</a:t>
            </a:r>
            <a:r>
              <a:rPr lang="en-US" sz="1200" dirty="0"/>
              <a:t> </a:t>
            </a:r>
            <a:r>
              <a:rPr lang="en-US" sz="1200" dirty="0" err="1"/>
              <a:t>wollte</a:t>
            </a:r>
            <a:r>
              <a:rPr lang="en-US" sz="1200" dirty="0"/>
              <a:t> halt . </a:t>
            </a:r>
            <a:r>
              <a:rPr lang="en-US" sz="1200" dirty="0" err="1"/>
              <a:t>ich</a:t>
            </a:r>
            <a:r>
              <a:rPr lang="en-US" sz="1200" dirty="0"/>
              <a:t> </a:t>
            </a:r>
            <a:r>
              <a:rPr lang="en-US" sz="1200" dirty="0" err="1"/>
              <a:t>hab</a:t>
            </a:r>
            <a:r>
              <a:rPr lang="en-US" sz="1200" dirty="0"/>
              <a:t> </a:t>
            </a:r>
            <a:r>
              <a:rPr lang="en-US" sz="1200" dirty="0" err="1"/>
              <a:t>luxemburgische</a:t>
            </a:r>
            <a:r>
              <a:rPr lang="en-US" sz="1200" dirty="0"/>
              <a:t> </a:t>
            </a:r>
            <a:r>
              <a:rPr lang="en-US" sz="1200" dirty="0" err="1"/>
              <a:t>Politiker</a:t>
            </a:r>
            <a:r>
              <a:rPr lang="en-US" sz="1200" dirty="0"/>
              <a:t> ((</a:t>
            </a:r>
            <a:r>
              <a:rPr lang="en-US" sz="1200" dirty="0" err="1"/>
              <a:t>emph</a:t>
            </a:r>
            <a:r>
              <a:rPr lang="en-US" sz="1200" dirty="0"/>
              <a:t>)) </a:t>
            </a:r>
            <a:r>
              <a:rPr lang="en-US" sz="1200" dirty="0" err="1"/>
              <a:t>Politiker</a:t>
            </a:r>
            <a:r>
              <a:rPr lang="en-US" sz="1200" dirty="0"/>
              <a:t> ((+)) </a:t>
            </a:r>
            <a:r>
              <a:rPr lang="en-US" sz="1200" dirty="0" err="1"/>
              <a:t>gesehen</a:t>
            </a:r>
            <a:r>
              <a:rPr lang="en-US" sz="1200" dirty="0"/>
              <a:t> und die </a:t>
            </a:r>
            <a:r>
              <a:rPr lang="en-US" sz="1200" dirty="0" err="1"/>
              <a:t>haben</a:t>
            </a:r>
            <a:r>
              <a:rPr lang="en-US" sz="1200" dirty="0"/>
              <a:t> super </a:t>
            </a:r>
            <a:r>
              <a:rPr lang="en-US" sz="1200" dirty="0" err="1"/>
              <a:t>schlechtes</a:t>
            </a:r>
            <a:r>
              <a:rPr lang="en-US" sz="1200" dirty="0"/>
              <a:t> </a:t>
            </a:r>
            <a:r>
              <a:rPr lang="en-US" sz="1200" dirty="0" err="1"/>
              <a:t>Englisch</a:t>
            </a:r>
            <a:r>
              <a:rPr lang="en-US" sz="1200" dirty="0"/>
              <a:t> </a:t>
            </a:r>
            <a:r>
              <a:rPr lang="en-US" sz="1200" dirty="0" err="1"/>
              <a:t>geredet</a:t>
            </a:r>
            <a:r>
              <a:rPr lang="en-US" sz="1200" dirty="0"/>
              <a:t> und </a:t>
            </a:r>
            <a:r>
              <a:rPr lang="en-US" sz="1200" dirty="0" err="1"/>
              <a:t>ich</a:t>
            </a:r>
            <a:r>
              <a:rPr lang="en-US" sz="1200" dirty="0"/>
              <a:t> </a:t>
            </a:r>
            <a:r>
              <a:rPr lang="en-US" sz="1200" dirty="0" err="1"/>
              <a:t>fand</a:t>
            </a:r>
            <a:r>
              <a:rPr lang="en-US" sz="1200" dirty="0"/>
              <a:t> das </a:t>
            </a:r>
            <a:r>
              <a:rPr lang="en-US" sz="1200" dirty="0" err="1"/>
              <a:t>immer</a:t>
            </a:r>
            <a:r>
              <a:rPr lang="en-US" sz="1200" dirty="0"/>
              <a:t> so </a:t>
            </a:r>
            <a:r>
              <a:rPr lang="en-US" sz="1200" dirty="0" err="1"/>
              <a:t>peinlich</a:t>
            </a:r>
            <a:r>
              <a:rPr lang="en-US" sz="1200" dirty="0"/>
              <a:t> und </a:t>
            </a:r>
            <a:r>
              <a:rPr lang="en-US" sz="1200" dirty="0" err="1"/>
              <a:t>dann</a:t>
            </a:r>
            <a:r>
              <a:rPr lang="en-US" sz="1200" dirty="0"/>
              <a:t> </a:t>
            </a:r>
            <a:r>
              <a:rPr lang="en-US" sz="1200" dirty="0" err="1"/>
              <a:t>habe</a:t>
            </a:r>
            <a:r>
              <a:rPr lang="en-US" sz="1200" dirty="0"/>
              <a:t> </a:t>
            </a:r>
            <a:r>
              <a:rPr lang="en-US" sz="1200" dirty="0" err="1"/>
              <a:t>ich</a:t>
            </a:r>
            <a:r>
              <a:rPr lang="en-US" sz="1200" dirty="0"/>
              <a:t> </a:t>
            </a:r>
            <a:r>
              <a:rPr lang="en-US" sz="1200" dirty="0" err="1"/>
              <a:t>mir</a:t>
            </a:r>
            <a:r>
              <a:rPr lang="en-US" sz="1200" dirty="0"/>
              <a:t> </a:t>
            </a:r>
            <a:r>
              <a:rPr lang="en-US" sz="1200" dirty="0" err="1"/>
              <a:t>gedacht</a:t>
            </a:r>
            <a:r>
              <a:rPr lang="en-US" sz="1200" dirty="0"/>
              <a:t>: Ach nein, also </a:t>
            </a:r>
            <a:r>
              <a:rPr lang="en-US" sz="1200" dirty="0" err="1"/>
              <a:t>ich</a:t>
            </a:r>
            <a:r>
              <a:rPr lang="en-US" sz="1200" dirty="0"/>
              <a:t> </a:t>
            </a:r>
            <a:r>
              <a:rPr lang="en-US" sz="1200" dirty="0" err="1"/>
              <a:t>hab</a:t>
            </a:r>
            <a:r>
              <a:rPr lang="en-US" sz="1200" dirty="0"/>
              <a:t> </a:t>
            </a:r>
            <a:r>
              <a:rPr lang="en-US" sz="1200" dirty="0" err="1"/>
              <a:t>mich</a:t>
            </a:r>
            <a:r>
              <a:rPr lang="en-US" sz="1200" dirty="0"/>
              <a:t> </a:t>
            </a:r>
            <a:r>
              <a:rPr lang="en-US" sz="1200" dirty="0" err="1"/>
              <a:t>fürja</a:t>
            </a:r>
            <a:r>
              <a:rPr lang="en-US" sz="1200" dirty="0"/>
              <a:t> </a:t>
            </a:r>
            <a:r>
              <a:rPr lang="en-US" sz="1200" dirty="0" err="1"/>
              <a:t>internationale</a:t>
            </a:r>
            <a:r>
              <a:rPr lang="en-US" sz="1200" dirty="0"/>
              <a:t> </a:t>
            </a:r>
            <a:r>
              <a:rPr lang="en-US" sz="1200" dirty="0" err="1"/>
              <a:t>Angelegenheiten</a:t>
            </a:r>
            <a:r>
              <a:rPr lang="en-US" sz="1200" dirty="0"/>
              <a:t> </a:t>
            </a:r>
            <a:r>
              <a:rPr lang="en-US" sz="1200" dirty="0" err="1"/>
              <a:t>interessiert</a:t>
            </a:r>
            <a:r>
              <a:rPr lang="en-US" sz="1200" dirty="0"/>
              <a:t>, </a:t>
            </a:r>
            <a:r>
              <a:rPr lang="en-US" sz="1200" dirty="0" err="1"/>
              <a:t>internationale</a:t>
            </a:r>
            <a:r>
              <a:rPr lang="en-US" sz="1200" dirty="0"/>
              <a:t> </a:t>
            </a:r>
            <a:r>
              <a:rPr lang="en-US" sz="1200" dirty="0" err="1"/>
              <a:t>Politik</a:t>
            </a:r>
            <a:r>
              <a:rPr lang="en-US" sz="1200" dirty="0"/>
              <a:t> und </a:t>
            </a:r>
            <a:r>
              <a:rPr lang="en-US" sz="1200" dirty="0" err="1"/>
              <a:t>dann</a:t>
            </a:r>
            <a:r>
              <a:rPr lang="en-US" sz="1200" dirty="0"/>
              <a:t> </a:t>
            </a:r>
            <a:r>
              <a:rPr lang="en-US" sz="1200" dirty="0" err="1"/>
              <a:t>dachte</a:t>
            </a:r>
            <a:r>
              <a:rPr lang="en-US" sz="1200" dirty="0"/>
              <a:t> </a:t>
            </a:r>
            <a:r>
              <a:rPr lang="en-US" sz="1200" dirty="0" err="1"/>
              <a:t>ich</a:t>
            </a:r>
            <a:r>
              <a:rPr lang="en-US" sz="1200" dirty="0"/>
              <a:t>: nein, du </a:t>
            </a:r>
            <a:r>
              <a:rPr lang="en-US" sz="1200" dirty="0" err="1"/>
              <a:t>musst</a:t>
            </a:r>
            <a:r>
              <a:rPr lang="en-US" sz="1200" dirty="0"/>
              <a:t> </a:t>
            </a:r>
            <a:r>
              <a:rPr lang="en-US" sz="1200" dirty="0" err="1"/>
              <a:t>aber</a:t>
            </a:r>
            <a:r>
              <a:rPr lang="en-US" sz="1200" dirty="0"/>
              <a:t> </a:t>
            </a:r>
            <a:r>
              <a:rPr lang="en-US" sz="1200" dirty="0" err="1"/>
              <a:t>irgendwie</a:t>
            </a:r>
            <a:r>
              <a:rPr lang="en-US" sz="1200" dirty="0"/>
              <a:t> </a:t>
            </a:r>
            <a:r>
              <a:rPr lang="en-US" sz="1200" dirty="0" err="1"/>
              <a:t>gutes</a:t>
            </a:r>
            <a:r>
              <a:rPr lang="en-US" sz="1200" dirty="0"/>
              <a:t> </a:t>
            </a:r>
            <a:r>
              <a:rPr lang="en-US" sz="1200" dirty="0" err="1"/>
              <a:t>Englisch</a:t>
            </a:r>
            <a:r>
              <a:rPr lang="en-US" sz="1200" dirty="0"/>
              <a:t> </a:t>
            </a:r>
            <a:r>
              <a:rPr lang="en-US" sz="1200" dirty="0" err="1"/>
              <a:t>lernen</a:t>
            </a:r>
            <a:r>
              <a:rPr lang="en-US" sz="1200" dirty="0"/>
              <a:t> und ..  </a:t>
            </a:r>
            <a:r>
              <a:rPr lang="en-US" sz="1200" dirty="0" err="1"/>
              <a:t>internationale</a:t>
            </a:r>
            <a:r>
              <a:rPr lang="en-US" sz="1200" dirty="0"/>
              <a:t> </a:t>
            </a:r>
            <a:r>
              <a:rPr lang="en-US" sz="1200" dirty="0" err="1"/>
              <a:t>Politik</a:t>
            </a:r>
            <a:r>
              <a:rPr lang="en-US" sz="1200" dirty="0"/>
              <a:t>, das </a:t>
            </a:r>
            <a:r>
              <a:rPr lang="en-US" sz="1200" dirty="0" err="1"/>
              <a:t>geht</a:t>
            </a:r>
            <a:r>
              <a:rPr lang="en-US" sz="1200" dirty="0"/>
              <a:t> auf </a:t>
            </a:r>
            <a:r>
              <a:rPr lang="en-US" sz="1200" dirty="0" err="1"/>
              <a:t>Englisch</a:t>
            </a:r>
            <a:r>
              <a:rPr lang="en-US" sz="1200" dirty="0"/>
              <a:t> und .. und .. </a:t>
            </a:r>
            <a:r>
              <a:rPr lang="en-US" sz="1200" dirty="0" err="1"/>
              <a:t>dann</a:t>
            </a:r>
            <a:r>
              <a:rPr lang="en-US" sz="1200" dirty="0"/>
              <a:t> </a:t>
            </a:r>
            <a:r>
              <a:rPr lang="en-US" sz="1200" dirty="0" err="1"/>
              <a:t>habe</a:t>
            </a:r>
            <a:r>
              <a:rPr lang="en-US" sz="1200" dirty="0"/>
              <a:t> </a:t>
            </a:r>
            <a:r>
              <a:rPr lang="en-US" sz="1200" dirty="0" err="1"/>
              <a:t>ich</a:t>
            </a:r>
            <a:r>
              <a:rPr lang="en-US" sz="1200" dirty="0"/>
              <a:t> </a:t>
            </a:r>
            <a:r>
              <a:rPr lang="en-US" sz="1200" dirty="0" err="1"/>
              <a:t>gedacht</a:t>
            </a:r>
            <a:r>
              <a:rPr lang="en-US" sz="1200" dirty="0"/>
              <a:t> .. </a:t>
            </a:r>
            <a:r>
              <a:rPr lang="en-US" sz="1200" dirty="0" err="1"/>
              <a:t>jaa</a:t>
            </a:r>
            <a:r>
              <a:rPr lang="en-US" sz="1200" dirty="0"/>
              <a:t> also also </a:t>
            </a:r>
            <a:r>
              <a:rPr lang="en-US" sz="1200" dirty="0" err="1"/>
              <a:t>nach</a:t>
            </a:r>
            <a:r>
              <a:rPr lang="en-US" sz="1200" dirty="0"/>
              <a:t> </a:t>
            </a:r>
            <a:r>
              <a:rPr lang="en-US" sz="1200" dirty="0" err="1"/>
              <a:t>Belgien</a:t>
            </a:r>
            <a:r>
              <a:rPr lang="en-US" sz="1200" dirty="0"/>
              <a:t> </a:t>
            </a:r>
            <a:r>
              <a:rPr lang="en-US" sz="1200" dirty="0" err="1"/>
              <a:t>wollte</a:t>
            </a:r>
            <a:r>
              <a:rPr lang="en-US" sz="1200" dirty="0"/>
              <a:t> </a:t>
            </a:r>
            <a:r>
              <a:rPr lang="en-US" sz="1200" dirty="0" err="1"/>
              <a:t>ich</a:t>
            </a:r>
            <a:r>
              <a:rPr lang="en-US" sz="1200" dirty="0"/>
              <a:t> </a:t>
            </a:r>
            <a:r>
              <a:rPr lang="en-US" sz="1200" dirty="0" err="1"/>
              <a:t>nicht</a:t>
            </a:r>
            <a:r>
              <a:rPr lang="en-US" sz="1200" dirty="0"/>
              <a:t>, </a:t>
            </a:r>
            <a:r>
              <a:rPr lang="en-US" sz="1200" dirty="0" err="1"/>
              <a:t>weil</a:t>
            </a:r>
            <a:r>
              <a:rPr lang="en-US" sz="1200" dirty="0"/>
              <a:t> </a:t>
            </a:r>
            <a:r>
              <a:rPr lang="en-US" sz="1200" dirty="0" err="1"/>
              <a:t>alle</a:t>
            </a:r>
            <a:r>
              <a:rPr lang="en-US" sz="1200" dirty="0"/>
              <a:t> .. hmm </a:t>
            </a:r>
            <a:r>
              <a:rPr lang="en-US" sz="1200" dirty="0" err="1"/>
              <a:t>weil</a:t>
            </a:r>
            <a:r>
              <a:rPr lang="en-US" sz="1200" dirty="0"/>
              <a:t> </a:t>
            </a:r>
            <a:r>
              <a:rPr lang="en-US" sz="1200" dirty="0" err="1"/>
              <a:t>viele</a:t>
            </a:r>
            <a:r>
              <a:rPr lang="en-US" sz="1200" dirty="0"/>
              <a:t> </a:t>
            </a:r>
            <a:r>
              <a:rPr lang="en-US" sz="1200" dirty="0" err="1"/>
              <a:t>Luxemburger</a:t>
            </a:r>
            <a:r>
              <a:rPr lang="en-US" sz="1200" dirty="0"/>
              <a:t> </a:t>
            </a:r>
            <a:r>
              <a:rPr lang="en-US" sz="1200" dirty="0" err="1"/>
              <a:t>nach</a:t>
            </a:r>
            <a:r>
              <a:rPr lang="en-US" sz="1200" dirty="0"/>
              <a:t> [</a:t>
            </a:r>
            <a:r>
              <a:rPr lang="en-US" sz="1200" dirty="0" err="1"/>
              <a:t>Stadt</a:t>
            </a:r>
            <a:r>
              <a:rPr lang="en-US" sz="1200" dirty="0"/>
              <a:t> A, </a:t>
            </a:r>
            <a:r>
              <a:rPr lang="en-US" sz="1200" dirty="0" err="1"/>
              <a:t>Belgien</a:t>
            </a:r>
            <a:r>
              <a:rPr lang="en-US" sz="1200" dirty="0"/>
              <a:t>, 100-200km] </a:t>
            </a:r>
            <a:r>
              <a:rPr lang="en-US" sz="1200" dirty="0" err="1"/>
              <a:t>gehen</a:t>
            </a:r>
            <a:r>
              <a:rPr lang="en-US" sz="1200" dirty="0"/>
              <a:t> und </a:t>
            </a:r>
            <a:r>
              <a:rPr lang="en-US" sz="1200" dirty="0" err="1"/>
              <a:t>dann</a:t>
            </a:r>
            <a:r>
              <a:rPr lang="en-US" sz="1200" dirty="0"/>
              <a:t> </a:t>
            </a:r>
            <a:r>
              <a:rPr lang="en-US" sz="1200" dirty="0" err="1"/>
              <a:t>sind</a:t>
            </a:r>
            <a:r>
              <a:rPr lang="en-US" sz="1200" dirty="0"/>
              <a:t> die in </a:t>
            </a:r>
            <a:r>
              <a:rPr lang="en-US" sz="1200" dirty="0" err="1"/>
              <a:t>ihrem</a:t>
            </a:r>
            <a:r>
              <a:rPr lang="en-US" sz="1200" dirty="0"/>
              <a:t> </a:t>
            </a:r>
            <a:r>
              <a:rPr lang="en-US" sz="1200" dirty="0" err="1"/>
              <a:t>Luxemburger</a:t>
            </a:r>
            <a:r>
              <a:rPr lang="en-US" sz="1200" dirty="0"/>
              <a:t>-Clan und das </a:t>
            </a:r>
            <a:r>
              <a:rPr lang="en-US" sz="1200" dirty="0" err="1"/>
              <a:t>fand</a:t>
            </a:r>
            <a:r>
              <a:rPr lang="en-US" sz="1200" dirty="0"/>
              <a:t> </a:t>
            </a:r>
            <a:r>
              <a:rPr lang="en-US" sz="1200" dirty="0" err="1"/>
              <a:t>ich</a:t>
            </a:r>
            <a:r>
              <a:rPr lang="en-US" sz="1200" dirty="0"/>
              <a:t> </a:t>
            </a:r>
            <a:r>
              <a:rPr lang="en-US" sz="1200" dirty="0" err="1"/>
              <a:t>immer</a:t>
            </a:r>
            <a:r>
              <a:rPr lang="en-US" sz="1200" dirty="0"/>
              <a:t> </a:t>
            </a:r>
            <a:r>
              <a:rPr lang="en-US" sz="1200" dirty="0" err="1"/>
              <a:t>ganz</a:t>
            </a:r>
            <a:r>
              <a:rPr lang="en-US" sz="1200" dirty="0"/>
              <a:t> </a:t>
            </a:r>
            <a:r>
              <a:rPr lang="en-US" sz="1200" dirty="0" err="1"/>
              <a:t>schrecklich</a:t>
            </a:r>
            <a:r>
              <a:rPr lang="en-US" sz="1200" dirty="0"/>
              <a:t>. Und </a:t>
            </a:r>
            <a:r>
              <a:rPr lang="en-US" sz="1200" dirty="0" err="1"/>
              <a:t>ich</a:t>
            </a:r>
            <a:r>
              <a:rPr lang="en-US" sz="1200" dirty="0"/>
              <a:t> </a:t>
            </a:r>
            <a:r>
              <a:rPr lang="en-US" sz="1200" dirty="0" err="1"/>
              <a:t>wollte</a:t>
            </a:r>
            <a:r>
              <a:rPr lang="en-US" sz="1200" dirty="0"/>
              <a:t> </a:t>
            </a:r>
            <a:r>
              <a:rPr lang="en-US" sz="1200" dirty="0" err="1"/>
              <a:t>auch</a:t>
            </a:r>
            <a:r>
              <a:rPr lang="en-US" sz="1200" dirty="0"/>
              <a:t> </a:t>
            </a:r>
            <a:r>
              <a:rPr lang="en-US" sz="1200" dirty="0" err="1"/>
              <a:t>nicht</a:t>
            </a:r>
            <a:r>
              <a:rPr lang="en-US" sz="1200" dirty="0"/>
              <a:t> . so . </a:t>
            </a:r>
            <a:r>
              <a:rPr lang="en-US" sz="1200" dirty="0" err="1"/>
              <a:t>vor</a:t>
            </a:r>
            <a:r>
              <a:rPr lang="en-US" sz="1200" dirty="0"/>
              <a:t> der </a:t>
            </a:r>
            <a:r>
              <a:rPr lang="en-US" sz="1200" dirty="0" err="1"/>
              <a:t>Haustür</a:t>
            </a:r>
            <a:r>
              <a:rPr lang="en-US" sz="1200" dirty="0"/>
              <a:t> </a:t>
            </a:r>
            <a:r>
              <a:rPr lang="en-US" sz="1200" dirty="0" err="1"/>
              <a:t>bleiben</a:t>
            </a:r>
            <a:r>
              <a:rPr lang="en-US" sz="1200" dirty="0"/>
              <a:t>, </a:t>
            </a:r>
            <a:r>
              <a:rPr lang="en-US" sz="1200" dirty="0" err="1"/>
              <a:t>ich</a:t>
            </a:r>
            <a:r>
              <a:rPr lang="en-US" sz="1200" dirty="0"/>
              <a:t> </a:t>
            </a:r>
            <a:r>
              <a:rPr lang="en-US" sz="1200" dirty="0" err="1"/>
              <a:t>wollte</a:t>
            </a:r>
            <a:r>
              <a:rPr lang="en-US" sz="1200" dirty="0"/>
              <a:t> halt ’</a:t>
            </a:r>
            <a:r>
              <a:rPr lang="en-US" sz="1200" dirty="0" err="1"/>
              <a:t>fach</a:t>
            </a:r>
            <a:r>
              <a:rPr lang="en-US" sz="1200" dirty="0"/>
              <a:t> (?) so </a:t>
            </a:r>
            <a:r>
              <a:rPr lang="en-US" sz="1200" dirty="0" err="1"/>
              <a:t>ich</a:t>
            </a:r>
            <a:r>
              <a:rPr lang="en-US" sz="1200" dirty="0"/>
              <a:t> </a:t>
            </a:r>
            <a:r>
              <a:rPr lang="en-US" sz="1200" dirty="0" err="1"/>
              <a:t>hab</a:t>
            </a:r>
            <a:r>
              <a:rPr lang="en-US" sz="1200" dirty="0"/>
              <a:t> so </a:t>
            </a:r>
            <a:r>
              <a:rPr lang="en-US" sz="1200" dirty="0" err="1"/>
              <a:t>ein</a:t>
            </a:r>
            <a:r>
              <a:rPr lang="en-US" sz="1200" dirty="0"/>
              <a:t> so </a:t>
            </a:r>
            <a:r>
              <a:rPr lang="en-US" sz="1200" dirty="0" err="1"/>
              <a:t>einen</a:t>
            </a:r>
            <a:r>
              <a:rPr lang="en-US" sz="1200" dirty="0"/>
              <a:t> </a:t>
            </a:r>
            <a:r>
              <a:rPr lang="en-US" sz="1200" dirty="0" err="1"/>
              <a:t>neuen</a:t>
            </a:r>
            <a:r>
              <a:rPr lang="en-US" sz="1200" dirty="0"/>
              <a:t> </a:t>
            </a:r>
            <a:r>
              <a:rPr lang="en-US" sz="1200" dirty="0" err="1"/>
              <a:t>Lebensabschnitt</a:t>
            </a:r>
            <a:r>
              <a:rPr lang="en-US" sz="1200" dirty="0"/>
              <a:t> </a:t>
            </a:r>
            <a:r>
              <a:rPr lang="en-US" sz="1200" dirty="0" err="1"/>
              <a:t>gesehen</a:t>
            </a:r>
            <a:r>
              <a:rPr lang="en-US" sz="1200" dirty="0"/>
              <a:t> und </a:t>
            </a:r>
            <a:r>
              <a:rPr lang="en-US" sz="1200" dirty="0" err="1"/>
              <a:t>wollte</a:t>
            </a:r>
            <a:r>
              <a:rPr lang="en-US" sz="1200" dirty="0"/>
              <a:t> </a:t>
            </a:r>
            <a:r>
              <a:rPr lang="en-US" sz="1200" dirty="0" err="1"/>
              <a:t>weiter</a:t>
            </a:r>
            <a:r>
              <a:rPr lang="en-US" sz="1200" dirty="0"/>
              <a:t> </a:t>
            </a:r>
            <a:r>
              <a:rPr lang="en-US" sz="1200" dirty="0" err="1"/>
              <a:t>weg</a:t>
            </a:r>
            <a:r>
              <a:rPr lang="en-US" sz="1200" dirty="0"/>
              <a:t> und halt </a:t>
            </a:r>
          </a:p>
          <a:p>
            <a:pPr marL="0" indent="0">
              <a:buNone/>
            </a:pPr>
            <a:r>
              <a:rPr lang="en-US" sz="1200" dirty="0"/>
              <a:t>((</a:t>
            </a:r>
            <a:r>
              <a:rPr lang="en-US" sz="1200" dirty="0" err="1"/>
              <a:t>incomp</a:t>
            </a:r>
            <a:r>
              <a:rPr lang="en-US" sz="1200" dirty="0"/>
              <a:t> 1sec)) </a:t>
            </a:r>
            <a:r>
              <a:rPr lang="en-US" sz="1200" dirty="0" err="1"/>
              <a:t>sein</a:t>
            </a:r>
            <a:r>
              <a:rPr lang="en-US" sz="1200" dirty="0"/>
              <a:t> </a:t>
            </a:r>
            <a:r>
              <a:rPr lang="en-US" sz="1200" dirty="0" err="1"/>
              <a:t>Leben</a:t>
            </a:r>
            <a:r>
              <a:rPr lang="en-US" sz="1200" dirty="0"/>
              <a:t>. Und </a:t>
            </a:r>
            <a:r>
              <a:rPr lang="en-US" sz="1200" dirty="0" err="1"/>
              <a:t>ja</a:t>
            </a:r>
            <a:r>
              <a:rPr lang="en-US" sz="1200" dirty="0"/>
              <a:t> </a:t>
            </a:r>
            <a:r>
              <a:rPr lang="en-US" sz="1200" dirty="0" err="1"/>
              <a:t>mit</a:t>
            </a:r>
            <a:r>
              <a:rPr lang="en-US" sz="1200" dirty="0"/>
              <a:t> </a:t>
            </a:r>
            <a:r>
              <a:rPr lang="en-US" sz="1200" dirty="0" err="1"/>
              <a:t>Frankreich</a:t>
            </a:r>
            <a:r>
              <a:rPr lang="en-US" sz="1200" dirty="0"/>
              <a:t> war das .. </a:t>
            </a:r>
            <a:r>
              <a:rPr lang="en-US" sz="1200" dirty="0" err="1"/>
              <a:t>gleich</a:t>
            </a:r>
            <a:r>
              <a:rPr lang="en-US" sz="1200" dirty="0"/>
              <a:t> </a:t>
            </a:r>
            <a:r>
              <a:rPr lang="en-US" sz="1200" dirty="0" err="1"/>
              <a:t>uund</a:t>
            </a:r>
            <a:r>
              <a:rPr lang="en-US" sz="1200" dirty="0"/>
              <a:t> </a:t>
            </a:r>
            <a:r>
              <a:rPr lang="en-US" sz="1200" dirty="0" err="1"/>
              <a:t>bei</a:t>
            </a:r>
            <a:r>
              <a:rPr lang="en-US" sz="1200" dirty="0"/>
              <a:t> </a:t>
            </a:r>
            <a:r>
              <a:rPr lang="en-US" sz="1200" dirty="0" err="1"/>
              <a:t>Frankreich</a:t>
            </a:r>
            <a:r>
              <a:rPr lang="en-US" sz="1200" dirty="0"/>
              <a:t> war’s </a:t>
            </a:r>
            <a:r>
              <a:rPr lang="en-US" sz="1200" dirty="0" err="1"/>
              <a:t>noch</a:t>
            </a:r>
            <a:r>
              <a:rPr lang="en-US" sz="1200" dirty="0"/>
              <a:t> </a:t>
            </a:r>
            <a:r>
              <a:rPr lang="en-US" sz="1200" dirty="0" err="1"/>
              <a:t>eher</a:t>
            </a:r>
            <a:r>
              <a:rPr lang="en-US" sz="1200" dirty="0"/>
              <a:t> so die </a:t>
            </a:r>
            <a:r>
              <a:rPr lang="en-US" sz="1200" dirty="0" err="1"/>
              <a:t>haben</a:t>
            </a:r>
            <a:r>
              <a:rPr lang="en-US" sz="1200" dirty="0"/>
              <a:t> halt .. </a:t>
            </a:r>
            <a:r>
              <a:rPr lang="en-US" sz="1200" dirty="0" err="1"/>
              <a:t>eine</a:t>
            </a:r>
            <a:r>
              <a:rPr lang="en-US" sz="1200" dirty="0"/>
              <a:t> </a:t>
            </a:r>
            <a:r>
              <a:rPr lang="en-US" sz="1200" dirty="0" err="1"/>
              <a:t>Schule</a:t>
            </a:r>
            <a:r>
              <a:rPr lang="en-US" sz="1200" dirty="0"/>
              <a:t>, </a:t>
            </a:r>
            <a:r>
              <a:rPr lang="en-US" sz="1200" dirty="0" err="1"/>
              <a:t>wo</a:t>
            </a:r>
            <a:r>
              <a:rPr lang="en-US" sz="1200" dirty="0"/>
              <a:t> </a:t>
            </a:r>
            <a:r>
              <a:rPr lang="en-US" sz="1200" dirty="0" err="1"/>
              <a:t>ich</a:t>
            </a:r>
            <a:r>
              <a:rPr lang="en-US" sz="1200" dirty="0"/>
              <a:t> </a:t>
            </a:r>
            <a:r>
              <a:rPr lang="en-US" sz="1200" dirty="0" err="1"/>
              <a:t>dann</a:t>
            </a:r>
            <a:r>
              <a:rPr lang="en-US" sz="1200" dirty="0"/>
              <a:t> </a:t>
            </a:r>
            <a:r>
              <a:rPr lang="en-US" sz="1200" dirty="0" err="1"/>
              <a:t>schlussendlich</a:t>
            </a:r>
            <a:r>
              <a:rPr lang="en-US" sz="1200" dirty="0"/>
              <a:t> </a:t>
            </a:r>
            <a:r>
              <a:rPr lang="en-US" sz="1200" dirty="0" err="1"/>
              <a:t>auch</a:t>
            </a:r>
            <a:r>
              <a:rPr lang="en-US" sz="1200" dirty="0"/>
              <a:t> </a:t>
            </a:r>
            <a:r>
              <a:rPr lang="en-US" sz="1200" dirty="0" err="1"/>
              <a:t>meinen</a:t>
            </a:r>
            <a:r>
              <a:rPr lang="en-US" sz="1200" dirty="0"/>
              <a:t> Master </a:t>
            </a:r>
            <a:r>
              <a:rPr lang="en-US" sz="1200" dirty="0" err="1"/>
              <a:t>gemacht</a:t>
            </a:r>
            <a:r>
              <a:rPr lang="en-US" sz="1200" dirty="0"/>
              <a:t> </a:t>
            </a:r>
            <a:r>
              <a:rPr lang="en-US" sz="1200" dirty="0" err="1"/>
              <a:t>habe</a:t>
            </a:r>
            <a:r>
              <a:rPr lang="en-US" sz="1200" dirty="0"/>
              <a:t>, die </a:t>
            </a:r>
            <a:r>
              <a:rPr lang="en-US" sz="1200" dirty="0" err="1"/>
              <a:t>sich</a:t>
            </a:r>
            <a:r>
              <a:rPr lang="en-US" sz="1200" dirty="0"/>
              <a:t> auf [</a:t>
            </a:r>
            <a:r>
              <a:rPr lang="en-US" sz="1200" dirty="0" err="1"/>
              <a:t>Rechts</a:t>
            </a:r>
            <a:r>
              <a:rPr lang="en-US" sz="1200" dirty="0"/>
              <a:t>-, </a:t>
            </a:r>
          </a:p>
          <a:p>
            <a:pPr marL="0" indent="0">
              <a:buNone/>
            </a:pPr>
            <a:r>
              <a:rPr lang="en-US" sz="1200" dirty="0" err="1"/>
              <a:t>Wirtschafts</a:t>
            </a:r>
            <a:r>
              <a:rPr lang="en-US" sz="1200" dirty="0"/>
              <a:t>- und </a:t>
            </a:r>
            <a:r>
              <a:rPr lang="en-US" sz="1200" dirty="0" err="1"/>
              <a:t>Sozialwissenschaften</a:t>
            </a:r>
            <a:r>
              <a:rPr lang="en-US" sz="1200" dirty="0"/>
              <a:t>] </a:t>
            </a:r>
            <a:r>
              <a:rPr lang="en-US" sz="1200" dirty="0" err="1"/>
              <a:t>spezialisiert</a:t>
            </a:r>
            <a:r>
              <a:rPr lang="en-US" sz="1200" dirty="0"/>
              <a:t>. Und das </a:t>
            </a:r>
            <a:r>
              <a:rPr lang="en-US" sz="1200" dirty="0" err="1"/>
              <a:t>ist</a:t>
            </a:r>
            <a:r>
              <a:rPr lang="en-US" sz="1200" dirty="0"/>
              <a:t> </a:t>
            </a:r>
            <a:r>
              <a:rPr lang="en-US" sz="1200" dirty="0" err="1"/>
              <a:t>ziemlich</a:t>
            </a:r>
            <a:r>
              <a:rPr lang="en-US" sz="1200" dirty="0"/>
              <a:t> </a:t>
            </a:r>
            <a:r>
              <a:rPr lang="en-US" sz="1200" dirty="0" err="1"/>
              <a:t>schwierig</a:t>
            </a:r>
            <a:r>
              <a:rPr lang="en-US" sz="1200" dirty="0"/>
              <a:t> da </a:t>
            </a:r>
            <a:r>
              <a:rPr lang="en-US" sz="1200" dirty="0" err="1"/>
              <a:t>reinzukommen</a:t>
            </a:r>
            <a:r>
              <a:rPr lang="en-US" sz="1200" dirty="0"/>
              <a:t> und </a:t>
            </a:r>
            <a:r>
              <a:rPr lang="en-US" sz="1200" dirty="0" err="1"/>
              <a:t>dieser</a:t>
            </a:r>
            <a:r>
              <a:rPr lang="en-US" sz="1200" dirty="0"/>
              <a:t> </a:t>
            </a:r>
            <a:r>
              <a:rPr lang="en-US" sz="1200" dirty="0" err="1"/>
              <a:t>ganze</a:t>
            </a:r>
            <a:r>
              <a:rPr lang="en-US" sz="1200" dirty="0"/>
              <a:t>, </a:t>
            </a:r>
            <a:r>
              <a:rPr lang="en-US" sz="1200" dirty="0" err="1"/>
              <a:t>selektive</a:t>
            </a:r>
            <a:r>
              <a:rPr lang="en-US" sz="1200" dirty="0"/>
              <a:t> </a:t>
            </a:r>
            <a:r>
              <a:rPr lang="en-US" sz="1200" dirty="0" err="1"/>
              <a:t>Prozess</a:t>
            </a:r>
            <a:r>
              <a:rPr lang="en-US" sz="1200" dirty="0"/>
              <a:t> hat </a:t>
            </a:r>
            <a:r>
              <a:rPr lang="en-US" sz="1200" dirty="0" err="1"/>
              <a:t>mich</a:t>
            </a:r>
            <a:r>
              <a:rPr lang="en-US" sz="1200" dirty="0"/>
              <a:t> </a:t>
            </a:r>
            <a:r>
              <a:rPr lang="en-US" sz="1200" dirty="0" err="1"/>
              <a:t>bisschen</a:t>
            </a:r>
            <a:r>
              <a:rPr lang="en-US" sz="1200" dirty="0"/>
              <a:t> ab... also </a:t>
            </a:r>
            <a:r>
              <a:rPr lang="en-US" sz="1200" dirty="0" err="1"/>
              <a:t>eingeschüchtert</a:t>
            </a:r>
            <a:r>
              <a:rPr lang="en-US" sz="1200" dirty="0"/>
              <a:t>. </a:t>
            </a:r>
            <a:r>
              <a:rPr lang="en-US" sz="1200" dirty="0" err="1"/>
              <a:t>Dann</a:t>
            </a:r>
            <a:r>
              <a:rPr lang="en-US" sz="1200" dirty="0"/>
              <a:t> </a:t>
            </a:r>
            <a:r>
              <a:rPr lang="en-US" sz="1200" dirty="0" err="1"/>
              <a:t>dachte</a:t>
            </a:r>
            <a:r>
              <a:rPr lang="en-US" sz="1200" dirty="0"/>
              <a:t> </a:t>
            </a:r>
            <a:r>
              <a:rPr lang="en-US" sz="1200" dirty="0" err="1"/>
              <a:t>ich</a:t>
            </a:r>
            <a:r>
              <a:rPr lang="en-US" sz="1200" dirty="0"/>
              <a:t> </a:t>
            </a:r>
            <a:r>
              <a:rPr lang="en-US" sz="1200" dirty="0" err="1"/>
              <a:t>mir</a:t>
            </a:r>
            <a:r>
              <a:rPr lang="en-US" sz="1200" dirty="0"/>
              <a:t>: Ach . </a:t>
            </a:r>
            <a:r>
              <a:rPr lang="en-US" sz="1200" dirty="0" err="1"/>
              <a:t>aber</a:t>
            </a:r>
            <a:r>
              <a:rPr lang="en-US" sz="1200" dirty="0"/>
              <a:t> </a:t>
            </a:r>
            <a:r>
              <a:rPr lang="en-US" sz="1200" dirty="0" err="1"/>
              <a:t>wenn</a:t>
            </a:r>
            <a:r>
              <a:rPr lang="en-US" sz="1200" dirty="0"/>
              <a:t> </a:t>
            </a:r>
            <a:r>
              <a:rPr lang="en-US" sz="1200" dirty="0" err="1"/>
              <a:t>ich</a:t>
            </a:r>
            <a:r>
              <a:rPr lang="en-US" sz="1200" dirty="0"/>
              <a:t> </a:t>
            </a:r>
          </a:p>
          <a:p>
            <a:pPr marL="0" indent="0">
              <a:buNone/>
            </a:pPr>
            <a:r>
              <a:rPr lang="en-US" sz="1200" dirty="0" err="1"/>
              <a:t>dann</a:t>
            </a:r>
            <a:r>
              <a:rPr lang="en-US" sz="1200" dirty="0"/>
              <a:t> </a:t>
            </a:r>
            <a:r>
              <a:rPr lang="en-US" sz="1200" dirty="0" err="1"/>
              <a:t>irgendwo</a:t>
            </a:r>
            <a:r>
              <a:rPr lang="en-US" sz="1200" dirty="0"/>
              <a:t> so </a:t>
            </a:r>
            <a:r>
              <a:rPr lang="en-US" sz="1200" dirty="0" err="1"/>
              <a:t>ein</a:t>
            </a:r>
            <a:r>
              <a:rPr lang="en-US" sz="1200" dirty="0"/>
              <a:t> </a:t>
            </a:r>
            <a:r>
              <a:rPr lang="en-US" sz="1200" dirty="0" err="1"/>
              <a:t>bisschen</a:t>
            </a:r>
            <a:r>
              <a:rPr lang="en-US" sz="1200" dirty="0"/>
              <a:t> </a:t>
            </a:r>
            <a:r>
              <a:rPr lang="en-US" sz="1200" dirty="0" err="1"/>
              <a:t>trallala</a:t>
            </a:r>
            <a:r>
              <a:rPr lang="en-US" sz="1200" dirty="0"/>
              <a:t> </a:t>
            </a:r>
            <a:r>
              <a:rPr lang="en-US" sz="1200" dirty="0" err="1"/>
              <a:t>studieren</a:t>
            </a:r>
            <a:r>
              <a:rPr lang="en-US" sz="1200" dirty="0"/>
              <a:t> </a:t>
            </a:r>
            <a:r>
              <a:rPr lang="en-US" sz="1200" dirty="0" err="1"/>
              <a:t>gehe</a:t>
            </a:r>
            <a:r>
              <a:rPr lang="en-US" sz="1200" dirty="0"/>
              <a:t> auf </a:t>
            </a:r>
            <a:r>
              <a:rPr lang="en-US" sz="1200" dirty="0" err="1"/>
              <a:t>irgendwelche</a:t>
            </a:r>
            <a:r>
              <a:rPr lang="en-US" sz="1200" dirty="0"/>
              <a:t> </a:t>
            </a:r>
            <a:r>
              <a:rPr lang="en-US" sz="1200" dirty="0" err="1"/>
              <a:t>Uni</a:t>
            </a:r>
            <a:r>
              <a:rPr lang="en-US" sz="1200" dirty="0"/>
              <a:t>, das </a:t>
            </a:r>
            <a:r>
              <a:rPr lang="en-US" sz="1200" dirty="0" err="1"/>
              <a:t>bringt</a:t>
            </a:r>
            <a:r>
              <a:rPr lang="en-US" sz="1200" dirty="0"/>
              <a:t> </a:t>
            </a:r>
            <a:r>
              <a:rPr lang="en-US" sz="1200" dirty="0" err="1"/>
              <a:t>dann</a:t>
            </a:r>
            <a:r>
              <a:rPr lang="en-US" sz="1200" dirty="0"/>
              <a:t> </a:t>
            </a:r>
            <a:r>
              <a:rPr lang="en-US" sz="1200" dirty="0" err="1"/>
              <a:t>auch</a:t>
            </a:r>
            <a:r>
              <a:rPr lang="en-US" sz="1200" dirty="0"/>
              <a:t> </a:t>
            </a:r>
            <a:r>
              <a:rPr lang="en-US" sz="1200" dirty="0" err="1"/>
              <a:t>nichts</a:t>
            </a:r>
            <a:r>
              <a:rPr lang="en-US" sz="1200" dirty="0"/>
              <a:t>. Und Deutschland </a:t>
            </a:r>
            <a:r>
              <a:rPr lang="en-US" sz="1200" dirty="0" err="1"/>
              <a:t>habe</a:t>
            </a:r>
            <a:r>
              <a:rPr lang="en-US" sz="1200" dirty="0"/>
              <a:t> </a:t>
            </a:r>
            <a:r>
              <a:rPr lang="en-US" sz="1200" dirty="0" err="1"/>
              <a:t>ich</a:t>
            </a:r>
            <a:r>
              <a:rPr lang="en-US" sz="1200" dirty="0"/>
              <a:t> halt </a:t>
            </a:r>
            <a:r>
              <a:rPr lang="en-US" sz="1200" dirty="0" err="1"/>
              <a:t>wegen</a:t>
            </a:r>
            <a:r>
              <a:rPr lang="en-US" sz="1200" dirty="0"/>
              <a:t> der </a:t>
            </a:r>
            <a:r>
              <a:rPr lang="en-US" sz="1200" dirty="0" err="1"/>
              <a:t>Sprache</a:t>
            </a:r>
            <a:r>
              <a:rPr lang="en-US" sz="1200" dirty="0"/>
              <a:t>, </a:t>
            </a:r>
            <a:r>
              <a:rPr lang="en-US" sz="1200" dirty="0" err="1"/>
              <a:t>ich</a:t>
            </a:r>
            <a:r>
              <a:rPr lang="en-US" sz="1200" dirty="0"/>
              <a:t> </a:t>
            </a:r>
            <a:r>
              <a:rPr lang="en-US" sz="1200" dirty="0" err="1"/>
              <a:t>habe</a:t>
            </a:r>
            <a:r>
              <a:rPr lang="en-US" sz="1200" dirty="0"/>
              <a:t> </a:t>
            </a:r>
            <a:r>
              <a:rPr lang="en-US" sz="1200" dirty="0" err="1"/>
              <a:t>mir</a:t>
            </a:r>
            <a:r>
              <a:rPr lang="en-US" sz="1200" dirty="0"/>
              <a:t> </a:t>
            </a:r>
            <a:r>
              <a:rPr lang="en-US" sz="1200" dirty="0" err="1"/>
              <a:t>gedacht</a:t>
            </a:r>
            <a:r>
              <a:rPr lang="en-US" sz="1200" dirty="0"/>
              <a:t>:  </a:t>
            </a:r>
            <a:r>
              <a:rPr lang="en-US" sz="1200" dirty="0" err="1"/>
              <a:t>aa</a:t>
            </a:r>
            <a:r>
              <a:rPr lang="en-US" sz="1200" dirty="0"/>
              <a:t> </a:t>
            </a:r>
            <a:r>
              <a:rPr lang="en-US" sz="1200" dirty="0" err="1"/>
              <a:t>ich</a:t>
            </a:r>
            <a:r>
              <a:rPr lang="en-US" sz="1200" dirty="0"/>
              <a:t> </a:t>
            </a:r>
            <a:r>
              <a:rPr lang="en-US" sz="1200" dirty="0" err="1"/>
              <a:t>kenne</a:t>
            </a:r>
            <a:r>
              <a:rPr lang="en-US" sz="1200" dirty="0"/>
              <a:t> </a:t>
            </a:r>
            <a:r>
              <a:rPr lang="en-US" sz="1200" dirty="0" err="1"/>
              <a:t>Deutschen</a:t>
            </a:r>
            <a:r>
              <a:rPr lang="en-US" sz="1200" dirty="0"/>
              <a:t>, </a:t>
            </a:r>
            <a:r>
              <a:rPr lang="en-US" sz="1200" dirty="0" err="1"/>
              <a:t>ich</a:t>
            </a:r>
            <a:r>
              <a:rPr lang="en-US" sz="1200" dirty="0"/>
              <a:t> </a:t>
            </a:r>
            <a:r>
              <a:rPr lang="en-US" sz="1200" dirty="0" err="1"/>
              <a:t>möchte</a:t>
            </a:r>
            <a:r>
              <a:rPr lang="en-US" sz="1200" dirty="0"/>
              <a:t> </a:t>
            </a:r>
            <a:r>
              <a:rPr lang="en-US" sz="1200" dirty="0" err="1"/>
              <a:t>nicht</a:t>
            </a:r>
            <a:r>
              <a:rPr lang="en-US" sz="1200" dirty="0"/>
              <a:t> in </a:t>
            </a:r>
            <a:r>
              <a:rPr lang="en-US" sz="1200" dirty="0" err="1"/>
              <a:t>ein</a:t>
            </a:r>
            <a:r>
              <a:rPr lang="en-US" sz="1200" dirty="0"/>
              <a:t> </a:t>
            </a:r>
          </a:p>
          <a:p>
            <a:pPr marL="0" indent="0">
              <a:buNone/>
            </a:pPr>
            <a:r>
              <a:rPr lang="en-US" sz="1200" dirty="0" err="1"/>
              <a:t>deutschsprachiges</a:t>
            </a:r>
            <a:r>
              <a:rPr lang="en-US" sz="1200" dirty="0"/>
              <a:t> Land. </a:t>
            </a:r>
            <a:r>
              <a:rPr lang="en-US" sz="1200" dirty="0" err="1"/>
              <a:t>Ja</a:t>
            </a:r>
            <a:r>
              <a:rPr lang="en-US" sz="1200" dirty="0"/>
              <a:t>..</a:t>
            </a:r>
          </a:p>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9</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10</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t>21 Und </a:t>
            </a:r>
            <a:r>
              <a:rPr lang="en-US" sz="1200" dirty="0" err="1"/>
              <a:t>ich</a:t>
            </a:r>
            <a:r>
              <a:rPr lang="en-US" sz="1200" dirty="0"/>
              <a:t> </a:t>
            </a:r>
            <a:r>
              <a:rPr lang="en-US" sz="1200" dirty="0" err="1"/>
              <a:t>hatte</a:t>
            </a:r>
            <a:r>
              <a:rPr lang="en-US" sz="1200" dirty="0"/>
              <a:t> </a:t>
            </a:r>
            <a:r>
              <a:rPr lang="en-US" sz="1200" dirty="0" err="1"/>
              <a:t>aber</a:t>
            </a:r>
            <a:r>
              <a:rPr lang="en-US" sz="1200" dirty="0"/>
              <a:t> </a:t>
            </a:r>
            <a:r>
              <a:rPr lang="en-US" sz="1200" dirty="0" err="1"/>
              <a:t>immer</a:t>
            </a:r>
            <a:r>
              <a:rPr lang="en-US" sz="1200" dirty="0"/>
              <a:t> das </a:t>
            </a:r>
            <a:r>
              <a:rPr lang="en-US" sz="1200" dirty="0" err="1"/>
              <a:t>Bedürfnis</a:t>
            </a:r>
            <a:r>
              <a:rPr lang="en-US" sz="1200" dirty="0"/>
              <a:t>, </a:t>
            </a:r>
            <a:r>
              <a:rPr lang="en-US" sz="1200" dirty="0" err="1"/>
              <a:t>dass</a:t>
            </a:r>
            <a:r>
              <a:rPr lang="en-US" sz="1200" dirty="0"/>
              <a:t> </a:t>
            </a:r>
            <a:r>
              <a:rPr lang="en-US" sz="1200" dirty="0" err="1"/>
              <a:t>ich</a:t>
            </a:r>
            <a:r>
              <a:rPr lang="en-US" sz="1200" dirty="0"/>
              <a:t> </a:t>
            </a:r>
            <a:r>
              <a:rPr lang="en-US" sz="1200" dirty="0" err="1"/>
              <a:t>studieren</a:t>
            </a:r>
            <a:r>
              <a:rPr lang="en-US" sz="1200" dirty="0"/>
              <a:t> </a:t>
            </a:r>
            <a:r>
              <a:rPr lang="en-US" sz="1200" dirty="0" err="1"/>
              <a:t>wollte</a:t>
            </a:r>
            <a:r>
              <a:rPr lang="en-US" sz="1200" dirty="0"/>
              <a:t> und </a:t>
            </a:r>
            <a:r>
              <a:rPr lang="en-US" sz="1200" dirty="0" err="1"/>
              <a:t>ich</a:t>
            </a:r>
            <a:r>
              <a:rPr lang="en-US" sz="1200" dirty="0"/>
              <a:t> </a:t>
            </a:r>
            <a:r>
              <a:rPr lang="en-US" sz="1200" dirty="0" err="1"/>
              <a:t>wusste</a:t>
            </a:r>
            <a:r>
              <a:rPr lang="en-US" sz="1200" dirty="0"/>
              <a:t> </a:t>
            </a:r>
            <a:r>
              <a:rPr lang="en-US" sz="1200" dirty="0" err="1"/>
              <a:t>auch</a:t>
            </a:r>
            <a:r>
              <a:rPr lang="en-US" sz="1200" dirty="0"/>
              <a:t> </a:t>
            </a:r>
            <a:r>
              <a:rPr lang="en-US" sz="1200" dirty="0" err="1"/>
              <a:t>immer</a:t>
            </a:r>
            <a:r>
              <a:rPr lang="en-US" sz="1200" dirty="0"/>
              <a:t>, </a:t>
            </a:r>
            <a:r>
              <a:rPr lang="en-US" sz="1200" dirty="0" err="1"/>
              <a:t>dass</a:t>
            </a:r>
            <a:r>
              <a:rPr lang="en-US" sz="1200" dirty="0"/>
              <a:t> </a:t>
            </a:r>
            <a:r>
              <a:rPr lang="en-US" sz="1200" dirty="0" err="1"/>
              <a:t>ich</a:t>
            </a:r>
            <a:r>
              <a:rPr lang="en-US" sz="1200" dirty="0"/>
              <a:t> [</a:t>
            </a:r>
            <a:r>
              <a:rPr lang="en-US" sz="1200" dirty="0" err="1"/>
              <a:t>Rechts</a:t>
            </a:r>
            <a:r>
              <a:rPr lang="en-US" sz="1200" dirty="0"/>
              <a:t>-, </a:t>
            </a:r>
            <a:r>
              <a:rPr lang="en-US" sz="1200" dirty="0" err="1"/>
              <a:t>Wirtschafts</a:t>
            </a:r>
            <a:r>
              <a:rPr lang="en-US" sz="1200" dirty="0"/>
              <a:t>- und </a:t>
            </a:r>
            <a:r>
              <a:rPr lang="en-US" sz="1200" dirty="0" err="1"/>
              <a:t>Sozialwissenschaften</a:t>
            </a:r>
            <a:r>
              <a:rPr lang="en-US" sz="1200" dirty="0"/>
              <a:t>] </a:t>
            </a:r>
            <a:r>
              <a:rPr lang="en-US" sz="1200" dirty="0" err="1"/>
              <a:t>studieren</a:t>
            </a:r>
            <a:r>
              <a:rPr lang="en-US" sz="1200" dirty="0"/>
              <a:t> . </a:t>
            </a:r>
            <a:r>
              <a:rPr lang="en-US" sz="1200" dirty="0" err="1"/>
              <a:t>möchte</a:t>
            </a:r>
            <a:r>
              <a:rPr lang="en-US" sz="1200" dirty="0"/>
              <a:t>. </a:t>
            </a:r>
          </a:p>
          <a:p>
            <a:endParaRPr lang="en-US" dirty="0"/>
          </a:p>
          <a:p>
            <a:pPr marL="0" indent="0">
              <a:buNone/>
            </a:pPr>
            <a:r>
              <a:rPr lang="en-US" sz="1200" dirty="0"/>
              <a:t>85 </a:t>
            </a:r>
            <a:r>
              <a:rPr lang="en-US" sz="1200" dirty="0" err="1"/>
              <a:t>Alsoo</a:t>
            </a:r>
            <a:r>
              <a:rPr lang="en-US" sz="1200" dirty="0"/>
              <a:t>, </a:t>
            </a:r>
            <a:r>
              <a:rPr lang="en-US" sz="1200" dirty="0" err="1"/>
              <a:t>mit</a:t>
            </a:r>
            <a:r>
              <a:rPr lang="en-US" sz="1200" dirty="0"/>
              <a:t> England das war </a:t>
            </a:r>
            <a:r>
              <a:rPr lang="en-US" sz="1200" dirty="0" err="1"/>
              <a:t>eigentlich</a:t>
            </a:r>
            <a:r>
              <a:rPr lang="en-US" sz="1200" dirty="0"/>
              <a:t> so </a:t>
            </a:r>
            <a:r>
              <a:rPr lang="en-US" sz="1200" dirty="0" err="1"/>
              <a:t>ein</a:t>
            </a:r>
            <a:r>
              <a:rPr lang="en-US" sz="1200" dirty="0"/>
              <a:t> </a:t>
            </a:r>
            <a:r>
              <a:rPr lang="en-US" sz="1200" dirty="0" err="1"/>
              <a:t>Eliminierungsprozess</a:t>
            </a:r>
            <a:r>
              <a:rPr lang="en-US" sz="1200" dirty="0"/>
              <a:t> .. </a:t>
            </a:r>
            <a:r>
              <a:rPr lang="en-US" sz="1200" dirty="0" err="1"/>
              <a:t>denn</a:t>
            </a:r>
            <a:r>
              <a:rPr lang="en-US" sz="1200" dirty="0"/>
              <a:t> </a:t>
            </a:r>
            <a:r>
              <a:rPr lang="en-US" sz="1200" dirty="0" err="1"/>
              <a:t>erstens</a:t>
            </a:r>
            <a:r>
              <a:rPr lang="en-US" sz="1200" dirty="0"/>
              <a:t>  </a:t>
            </a:r>
            <a:r>
              <a:rPr lang="en-US" sz="1200" dirty="0" err="1"/>
              <a:t>ahm</a:t>
            </a:r>
            <a:r>
              <a:rPr lang="en-US" sz="1200" dirty="0"/>
              <a:t> </a:t>
            </a:r>
            <a:r>
              <a:rPr lang="en-US" sz="1200" dirty="0" err="1"/>
              <a:t>ich</a:t>
            </a:r>
            <a:r>
              <a:rPr lang="en-US" sz="1200" dirty="0"/>
              <a:t> </a:t>
            </a:r>
            <a:r>
              <a:rPr lang="en-US" sz="1200" dirty="0" err="1"/>
              <a:t>wollte</a:t>
            </a:r>
            <a:r>
              <a:rPr lang="en-US" sz="1200" dirty="0"/>
              <a:t> halt . </a:t>
            </a:r>
            <a:r>
              <a:rPr lang="en-US" sz="1200" dirty="0" err="1"/>
              <a:t>ich</a:t>
            </a:r>
            <a:r>
              <a:rPr lang="en-US" sz="1200" dirty="0"/>
              <a:t> </a:t>
            </a:r>
            <a:r>
              <a:rPr lang="en-US" sz="1200" dirty="0" err="1"/>
              <a:t>hab</a:t>
            </a:r>
            <a:r>
              <a:rPr lang="en-US" sz="1200" dirty="0"/>
              <a:t> </a:t>
            </a:r>
            <a:r>
              <a:rPr lang="en-US" sz="1200" dirty="0" err="1"/>
              <a:t>luxemburgische</a:t>
            </a:r>
            <a:r>
              <a:rPr lang="en-US" sz="1200" dirty="0"/>
              <a:t> </a:t>
            </a:r>
            <a:r>
              <a:rPr lang="en-US" sz="1200" dirty="0" err="1"/>
              <a:t>Politiker</a:t>
            </a:r>
            <a:r>
              <a:rPr lang="en-US" sz="1200" dirty="0"/>
              <a:t> ((</a:t>
            </a:r>
            <a:r>
              <a:rPr lang="en-US" sz="1200" dirty="0" err="1"/>
              <a:t>emph</a:t>
            </a:r>
            <a:r>
              <a:rPr lang="en-US" sz="1200" dirty="0"/>
              <a:t>)) </a:t>
            </a:r>
            <a:r>
              <a:rPr lang="en-US" sz="1200" dirty="0" err="1"/>
              <a:t>Politiker</a:t>
            </a:r>
            <a:r>
              <a:rPr lang="en-US" sz="1200" dirty="0"/>
              <a:t> ((+)) </a:t>
            </a:r>
            <a:r>
              <a:rPr lang="en-US" sz="1200" dirty="0" err="1"/>
              <a:t>gesehen</a:t>
            </a:r>
            <a:r>
              <a:rPr lang="en-US" sz="1200" dirty="0"/>
              <a:t> und die </a:t>
            </a:r>
            <a:r>
              <a:rPr lang="en-US" sz="1200" dirty="0" err="1"/>
              <a:t>haben</a:t>
            </a:r>
            <a:r>
              <a:rPr lang="en-US" sz="1200" dirty="0"/>
              <a:t> super </a:t>
            </a:r>
            <a:r>
              <a:rPr lang="en-US" sz="1200" dirty="0" err="1"/>
              <a:t>schlechtes</a:t>
            </a:r>
            <a:r>
              <a:rPr lang="en-US" sz="1200" dirty="0"/>
              <a:t> </a:t>
            </a:r>
            <a:r>
              <a:rPr lang="en-US" sz="1200" dirty="0" err="1"/>
              <a:t>Englisch</a:t>
            </a:r>
            <a:r>
              <a:rPr lang="en-US" sz="1200" dirty="0"/>
              <a:t> </a:t>
            </a:r>
            <a:r>
              <a:rPr lang="en-US" sz="1200" dirty="0" err="1"/>
              <a:t>geredet</a:t>
            </a:r>
            <a:r>
              <a:rPr lang="en-US" sz="1200" dirty="0"/>
              <a:t> und </a:t>
            </a:r>
            <a:r>
              <a:rPr lang="en-US" sz="1200" dirty="0" err="1"/>
              <a:t>ich</a:t>
            </a:r>
            <a:r>
              <a:rPr lang="en-US" sz="1200" dirty="0"/>
              <a:t> </a:t>
            </a:r>
            <a:r>
              <a:rPr lang="en-US" sz="1200" dirty="0" err="1"/>
              <a:t>fand</a:t>
            </a:r>
            <a:r>
              <a:rPr lang="en-US" sz="1200" dirty="0"/>
              <a:t> das </a:t>
            </a:r>
            <a:r>
              <a:rPr lang="en-US" sz="1200" dirty="0" err="1"/>
              <a:t>immer</a:t>
            </a:r>
            <a:r>
              <a:rPr lang="en-US" sz="1200" dirty="0"/>
              <a:t> so </a:t>
            </a:r>
            <a:r>
              <a:rPr lang="en-US" sz="1200" dirty="0" err="1"/>
              <a:t>peinlich</a:t>
            </a:r>
            <a:r>
              <a:rPr lang="en-US" sz="1200" dirty="0"/>
              <a:t> und </a:t>
            </a:r>
            <a:r>
              <a:rPr lang="en-US" sz="1200" dirty="0" err="1"/>
              <a:t>dann</a:t>
            </a:r>
            <a:r>
              <a:rPr lang="en-US" sz="1200" dirty="0"/>
              <a:t> </a:t>
            </a:r>
            <a:r>
              <a:rPr lang="en-US" sz="1200" dirty="0" err="1"/>
              <a:t>habe</a:t>
            </a:r>
            <a:r>
              <a:rPr lang="en-US" sz="1200" dirty="0"/>
              <a:t> </a:t>
            </a:r>
            <a:r>
              <a:rPr lang="en-US" sz="1200" dirty="0" err="1"/>
              <a:t>ich</a:t>
            </a:r>
            <a:r>
              <a:rPr lang="en-US" sz="1200" dirty="0"/>
              <a:t> </a:t>
            </a:r>
            <a:r>
              <a:rPr lang="en-US" sz="1200" dirty="0" err="1"/>
              <a:t>mir</a:t>
            </a:r>
            <a:r>
              <a:rPr lang="en-US" sz="1200" dirty="0"/>
              <a:t> </a:t>
            </a:r>
            <a:r>
              <a:rPr lang="en-US" sz="1200" dirty="0" err="1"/>
              <a:t>gedacht</a:t>
            </a:r>
            <a:r>
              <a:rPr lang="en-US" sz="1200" dirty="0"/>
              <a:t>: Ach nein, also </a:t>
            </a:r>
            <a:r>
              <a:rPr lang="en-US" sz="1200" dirty="0" err="1"/>
              <a:t>ich</a:t>
            </a:r>
            <a:r>
              <a:rPr lang="en-US" sz="1200" dirty="0"/>
              <a:t> </a:t>
            </a:r>
            <a:r>
              <a:rPr lang="en-US" sz="1200" dirty="0" err="1"/>
              <a:t>hab</a:t>
            </a:r>
            <a:r>
              <a:rPr lang="en-US" sz="1200" dirty="0"/>
              <a:t> </a:t>
            </a:r>
            <a:r>
              <a:rPr lang="en-US" sz="1200" dirty="0" err="1"/>
              <a:t>mich</a:t>
            </a:r>
            <a:r>
              <a:rPr lang="en-US" sz="1200" dirty="0"/>
              <a:t> </a:t>
            </a:r>
            <a:r>
              <a:rPr lang="en-US" sz="1200" dirty="0" err="1"/>
              <a:t>fürja</a:t>
            </a:r>
            <a:r>
              <a:rPr lang="en-US" sz="1200" dirty="0"/>
              <a:t> </a:t>
            </a:r>
            <a:r>
              <a:rPr lang="en-US" sz="1200" dirty="0" err="1"/>
              <a:t>internationale</a:t>
            </a:r>
            <a:r>
              <a:rPr lang="en-US" sz="1200" dirty="0"/>
              <a:t> </a:t>
            </a:r>
            <a:r>
              <a:rPr lang="en-US" sz="1200" dirty="0" err="1"/>
              <a:t>Angelegenheiten</a:t>
            </a:r>
            <a:r>
              <a:rPr lang="en-US" sz="1200" dirty="0"/>
              <a:t> </a:t>
            </a:r>
            <a:r>
              <a:rPr lang="en-US" sz="1200" dirty="0" err="1"/>
              <a:t>interessiert</a:t>
            </a:r>
            <a:r>
              <a:rPr lang="en-US" sz="1200" dirty="0"/>
              <a:t>, </a:t>
            </a:r>
            <a:r>
              <a:rPr lang="en-US" sz="1200" dirty="0" err="1"/>
              <a:t>internationale</a:t>
            </a:r>
            <a:r>
              <a:rPr lang="en-US" sz="1200" dirty="0"/>
              <a:t> </a:t>
            </a:r>
            <a:r>
              <a:rPr lang="en-US" sz="1200" dirty="0" err="1"/>
              <a:t>Politik</a:t>
            </a:r>
            <a:r>
              <a:rPr lang="en-US" sz="1200" dirty="0"/>
              <a:t> und </a:t>
            </a:r>
            <a:r>
              <a:rPr lang="en-US" sz="1200" dirty="0" err="1"/>
              <a:t>dann</a:t>
            </a:r>
            <a:r>
              <a:rPr lang="en-US" sz="1200" dirty="0"/>
              <a:t> </a:t>
            </a:r>
            <a:r>
              <a:rPr lang="en-US" sz="1200" dirty="0" err="1"/>
              <a:t>dachte</a:t>
            </a:r>
            <a:r>
              <a:rPr lang="en-US" sz="1200" dirty="0"/>
              <a:t> </a:t>
            </a:r>
            <a:r>
              <a:rPr lang="en-US" sz="1200" dirty="0" err="1"/>
              <a:t>ich</a:t>
            </a:r>
            <a:r>
              <a:rPr lang="en-US" sz="1200" dirty="0"/>
              <a:t>: nein, du </a:t>
            </a:r>
            <a:r>
              <a:rPr lang="en-US" sz="1200" dirty="0" err="1"/>
              <a:t>musst</a:t>
            </a:r>
            <a:r>
              <a:rPr lang="en-US" sz="1200" dirty="0"/>
              <a:t> </a:t>
            </a:r>
            <a:r>
              <a:rPr lang="en-US" sz="1200" dirty="0" err="1"/>
              <a:t>aber</a:t>
            </a:r>
            <a:r>
              <a:rPr lang="en-US" sz="1200" dirty="0"/>
              <a:t> </a:t>
            </a:r>
            <a:r>
              <a:rPr lang="en-US" sz="1200" dirty="0" err="1"/>
              <a:t>irgendwie</a:t>
            </a:r>
            <a:r>
              <a:rPr lang="en-US" sz="1200" dirty="0"/>
              <a:t> </a:t>
            </a:r>
            <a:r>
              <a:rPr lang="en-US" sz="1200" dirty="0" err="1"/>
              <a:t>gutes</a:t>
            </a:r>
            <a:r>
              <a:rPr lang="en-US" sz="1200" dirty="0"/>
              <a:t> </a:t>
            </a:r>
            <a:r>
              <a:rPr lang="en-US" sz="1200" dirty="0" err="1"/>
              <a:t>Englisch</a:t>
            </a:r>
            <a:r>
              <a:rPr lang="en-US" sz="1200" dirty="0"/>
              <a:t> </a:t>
            </a:r>
            <a:r>
              <a:rPr lang="en-US" sz="1200" dirty="0" err="1"/>
              <a:t>lernen</a:t>
            </a:r>
            <a:r>
              <a:rPr lang="en-US" sz="1200" dirty="0"/>
              <a:t> und ..  </a:t>
            </a:r>
            <a:r>
              <a:rPr lang="en-US" sz="1200" dirty="0" err="1"/>
              <a:t>internationale</a:t>
            </a:r>
            <a:r>
              <a:rPr lang="en-US" sz="1200" dirty="0"/>
              <a:t> </a:t>
            </a:r>
            <a:r>
              <a:rPr lang="en-US" sz="1200" dirty="0" err="1"/>
              <a:t>Politik</a:t>
            </a:r>
            <a:r>
              <a:rPr lang="en-US" sz="1200" dirty="0"/>
              <a:t>, das </a:t>
            </a:r>
            <a:r>
              <a:rPr lang="en-US" sz="1200" dirty="0" err="1"/>
              <a:t>geht</a:t>
            </a:r>
            <a:r>
              <a:rPr lang="en-US" sz="1200" dirty="0"/>
              <a:t> auf </a:t>
            </a:r>
            <a:r>
              <a:rPr lang="en-US" sz="1200" dirty="0" err="1"/>
              <a:t>Englisch</a:t>
            </a:r>
            <a:r>
              <a:rPr lang="en-US" sz="1200" dirty="0"/>
              <a:t> und .. und .. </a:t>
            </a:r>
            <a:r>
              <a:rPr lang="en-US" sz="1200" dirty="0" err="1"/>
              <a:t>dann</a:t>
            </a:r>
            <a:r>
              <a:rPr lang="en-US" sz="1200" dirty="0"/>
              <a:t> </a:t>
            </a:r>
            <a:r>
              <a:rPr lang="en-US" sz="1200" dirty="0" err="1"/>
              <a:t>habe</a:t>
            </a:r>
            <a:r>
              <a:rPr lang="en-US" sz="1200" dirty="0"/>
              <a:t> </a:t>
            </a:r>
            <a:r>
              <a:rPr lang="en-US" sz="1200" dirty="0" err="1"/>
              <a:t>ich</a:t>
            </a:r>
            <a:r>
              <a:rPr lang="en-US" sz="1200" dirty="0"/>
              <a:t> </a:t>
            </a:r>
            <a:r>
              <a:rPr lang="en-US" sz="1200" dirty="0" err="1"/>
              <a:t>gedacht</a:t>
            </a:r>
            <a:r>
              <a:rPr lang="en-US" sz="1200" dirty="0"/>
              <a:t> .. </a:t>
            </a:r>
            <a:r>
              <a:rPr lang="en-US" sz="1200" dirty="0" err="1"/>
              <a:t>jaa</a:t>
            </a:r>
            <a:r>
              <a:rPr lang="en-US" sz="1200" dirty="0"/>
              <a:t> also also </a:t>
            </a:r>
            <a:r>
              <a:rPr lang="en-US" sz="1200" dirty="0" err="1"/>
              <a:t>nach</a:t>
            </a:r>
            <a:r>
              <a:rPr lang="en-US" sz="1200" dirty="0"/>
              <a:t> </a:t>
            </a:r>
            <a:r>
              <a:rPr lang="en-US" sz="1200" dirty="0" err="1"/>
              <a:t>Belgien</a:t>
            </a:r>
            <a:r>
              <a:rPr lang="en-US" sz="1200" dirty="0"/>
              <a:t> </a:t>
            </a:r>
            <a:r>
              <a:rPr lang="en-US" sz="1200" dirty="0" err="1"/>
              <a:t>wollte</a:t>
            </a:r>
            <a:r>
              <a:rPr lang="en-US" sz="1200" dirty="0"/>
              <a:t> </a:t>
            </a:r>
            <a:r>
              <a:rPr lang="en-US" sz="1200" dirty="0" err="1"/>
              <a:t>ich</a:t>
            </a:r>
            <a:r>
              <a:rPr lang="en-US" sz="1200" dirty="0"/>
              <a:t> </a:t>
            </a:r>
            <a:r>
              <a:rPr lang="en-US" sz="1200" dirty="0" err="1"/>
              <a:t>nicht</a:t>
            </a:r>
            <a:r>
              <a:rPr lang="en-US" sz="1200" dirty="0"/>
              <a:t>, </a:t>
            </a:r>
            <a:r>
              <a:rPr lang="en-US" sz="1200" dirty="0" err="1"/>
              <a:t>weil</a:t>
            </a:r>
            <a:r>
              <a:rPr lang="en-US" sz="1200" dirty="0"/>
              <a:t> </a:t>
            </a:r>
            <a:r>
              <a:rPr lang="en-US" sz="1200" dirty="0" err="1"/>
              <a:t>alle</a:t>
            </a:r>
            <a:r>
              <a:rPr lang="en-US" sz="1200" dirty="0"/>
              <a:t> .. hmm </a:t>
            </a:r>
            <a:r>
              <a:rPr lang="en-US" sz="1200" dirty="0" err="1"/>
              <a:t>weil</a:t>
            </a:r>
            <a:r>
              <a:rPr lang="en-US" sz="1200" dirty="0"/>
              <a:t> </a:t>
            </a:r>
            <a:r>
              <a:rPr lang="en-US" sz="1200" dirty="0" err="1"/>
              <a:t>viele</a:t>
            </a:r>
            <a:r>
              <a:rPr lang="en-US" sz="1200" dirty="0"/>
              <a:t> </a:t>
            </a:r>
            <a:r>
              <a:rPr lang="en-US" sz="1200" dirty="0" err="1"/>
              <a:t>Luxemburger</a:t>
            </a:r>
            <a:r>
              <a:rPr lang="en-US" sz="1200" dirty="0"/>
              <a:t> </a:t>
            </a:r>
            <a:r>
              <a:rPr lang="en-US" sz="1200" dirty="0" err="1"/>
              <a:t>nach</a:t>
            </a:r>
            <a:r>
              <a:rPr lang="en-US" sz="1200" dirty="0"/>
              <a:t> [</a:t>
            </a:r>
            <a:r>
              <a:rPr lang="en-US" sz="1200" dirty="0" err="1"/>
              <a:t>Stadt</a:t>
            </a:r>
            <a:r>
              <a:rPr lang="en-US" sz="1200" dirty="0"/>
              <a:t> A, </a:t>
            </a:r>
            <a:r>
              <a:rPr lang="en-US" sz="1200" dirty="0" err="1"/>
              <a:t>Belgien</a:t>
            </a:r>
            <a:r>
              <a:rPr lang="en-US" sz="1200" dirty="0"/>
              <a:t>, 100-200km] </a:t>
            </a:r>
            <a:r>
              <a:rPr lang="en-US" sz="1200" dirty="0" err="1"/>
              <a:t>gehen</a:t>
            </a:r>
            <a:r>
              <a:rPr lang="en-US" sz="1200" dirty="0"/>
              <a:t> und </a:t>
            </a:r>
            <a:r>
              <a:rPr lang="en-US" sz="1200" dirty="0" err="1"/>
              <a:t>dann</a:t>
            </a:r>
            <a:r>
              <a:rPr lang="en-US" sz="1200" dirty="0"/>
              <a:t> </a:t>
            </a:r>
            <a:r>
              <a:rPr lang="en-US" sz="1200" dirty="0" err="1"/>
              <a:t>sind</a:t>
            </a:r>
            <a:r>
              <a:rPr lang="en-US" sz="1200" dirty="0"/>
              <a:t> die in </a:t>
            </a:r>
            <a:r>
              <a:rPr lang="en-US" sz="1200" dirty="0" err="1"/>
              <a:t>ihrem</a:t>
            </a:r>
            <a:r>
              <a:rPr lang="en-US" sz="1200" dirty="0"/>
              <a:t> </a:t>
            </a:r>
            <a:r>
              <a:rPr lang="en-US" sz="1200" dirty="0" err="1"/>
              <a:t>Luxemburger</a:t>
            </a:r>
            <a:r>
              <a:rPr lang="en-US" sz="1200" dirty="0"/>
              <a:t>-Clan und das </a:t>
            </a:r>
            <a:r>
              <a:rPr lang="en-US" sz="1200" dirty="0" err="1"/>
              <a:t>fand</a:t>
            </a:r>
            <a:r>
              <a:rPr lang="en-US" sz="1200" dirty="0"/>
              <a:t> </a:t>
            </a:r>
            <a:r>
              <a:rPr lang="en-US" sz="1200" dirty="0" err="1"/>
              <a:t>ich</a:t>
            </a:r>
            <a:r>
              <a:rPr lang="en-US" sz="1200" dirty="0"/>
              <a:t> </a:t>
            </a:r>
            <a:r>
              <a:rPr lang="en-US" sz="1200" dirty="0" err="1"/>
              <a:t>immer</a:t>
            </a:r>
            <a:r>
              <a:rPr lang="en-US" sz="1200" dirty="0"/>
              <a:t> </a:t>
            </a:r>
            <a:r>
              <a:rPr lang="en-US" sz="1200" dirty="0" err="1"/>
              <a:t>ganz</a:t>
            </a:r>
            <a:r>
              <a:rPr lang="en-US" sz="1200" dirty="0"/>
              <a:t> </a:t>
            </a:r>
            <a:r>
              <a:rPr lang="en-US" sz="1200" dirty="0" err="1"/>
              <a:t>schrecklich</a:t>
            </a:r>
            <a:r>
              <a:rPr lang="en-US" sz="1200" dirty="0"/>
              <a:t>. Und </a:t>
            </a:r>
            <a:r>
              <a:rPr lang="en-US" sz="1200" dirty="0" err="1"/>
              <a:t>ich</a:t>
            </a:r>
            <a:r>
              <a:rPr lang="en-US" sz="1200" dirty="0"/>
              <a:t> </a:t>
            </a:r>
            <a:r>
              <a:rPr lang="en-US" sz="1200" dirty="0" err="1"/>
              <a:t>wollte</a:t>
            </a:r>
            <a:r>
              <a:rPr lang="en-US" sz="1200" dirty="0"/>
              <a:t> </a:t>
            </a:r>
            <a:r>
              <a:rPr lang="en-US" sz="1200" dirty="0" err="1"/>
              <a:t>auch</a:t>
            </a:r>
            <a:r>
              <a:rPr lang="en-US" sz="1200" dirty="0"/>
              <a:t> </a:t>
            </a:r>
            <a:r>
              <a:rPr lang="en-US" sz="1200" dirty="0" err="1"/>
              <a:t>nicht</a:t>
            </a:r>
            <a:r>
              <a:rPr lang="en-US" sz="1200" dirty="0"/>
              <a:t> . so . </a:t>
            </a:r>
            <a:r>
              <a:rPr lang="en-US" sz="1200" dirty="0" err="1"/>
              <a:t>vor</a:t>
            </a:r>
            <a:r>
              <a:rPr lang="en-US" sz="1200" dirty="0"/>
              <a:t> der </a:t>
            </a:r>
            <a:r>
              <a:rPr lang="en-US" sz="1200" dirty="0" err="1"/>
              <a:t>Haustür</a:t>
            </a:r>
            <a:r>
              <a:rPr lang="en-US" sz="1200" dirty="0"/>
              <a:t> </a:t>
            </a:r>
            <a:r>
              <a:rPr lang="en-US" sz="1200" dirty="0" err="1"/>
              <a:t>bleiben</a:t>
            </a:r>
            <a:r>
              <a:rPr lang="en-US" sz="1200" dirty="0"/>
              <a:t>, </a:t>
            </a:r>
            <a:r>
              <a:rPr lang="en-US" sz="1200" dirty="0" err="1"/>
              <a:t>ich</a:t>
            </a:r>
            <a:r>
              <a:rPr lang="en-US" sz="1200" dirty="0"/>
              <a:t> </a:t>
            </a:r>
            <a:r>
              <a:rPr lang="en-US" sz="1200" dirty="0" err="1"/>
              <a:t>wollte</a:t>
            </a:r>
            <a:r>
              <a:rPr lang="en-US" sz="1200" dirty="0"/>
              <a:t> halt ’</a:t>
            </a:r>
            <a:r>
              <a:rPr lang="en-US" sz="1200" dirty="0" err="1"/>
              <a:t>fach</a:t>
            </a:r>
            <a:r>
              <a:rPr lang="en-US" sz="1200" dirty="0"/>
              <a:t> (?) so </a:t>
            </a:r>
            <a:r>
              <a:rPr lang="en-US" sz="1200" dirty="0" err="1"/>
              <a:t>ich</a:t>
            </a:r>
            <a:r>
              <a:rPr lang="en-US" sz="1200" dirty="0"/>
              <a:t> </a:t>
            </a:r>
            <a:r>
              <a:rPr lang="en-US" sz="1200" dirty="0" err="1"/>
              <a:t>hab</a:t>
            </a:r>
            <a:r>
              <a:rPr lang="en-US" sz="1200" dirty="0"/>
              <a:t> so </a:t>
            </a:r>
            <a:r>
              <a:rPr lang="en-US" sz="1200" dirty="0" err="1"/>
              <a:t>ein</a:t>
            </a:r>
            <a:r>
              <a:rPr lang="en-US" sz="1200" dirty="0"/>
              <a:t> so </a:t>
            </a:r>
            <a:r>
              <a:rPr lang="en-US" sz="1200" dirty="0" err="1"/>
              <a:t>einen</a:t>
            </a:r>
            <a:r>
              <a:rPr lang="en-US" sz="1200" dirty="0"/>
              <a:t> </a:t>
            </a:r>
            <a:r>
              <a:rPr lang="en-US" sz="1200" dirty="0" err="1"/>
              <a:t>neuen</a:t>
            </a:r>
            <a:r>
              <a:rPr lang="en-US" sz="1200" dirty="0"/>
              <a:t> </a:t>
            </a:r>
            <a:r>
              <a:rPr lang="en-US" sz="1200" dirty="0" err="1"/>
              <a:t>Lebensabschnitt</a:t>
            </a:r>
            <a:r>
              <a:rPr lang="en-US" sz="1200" dirty="0"/>
              <a:t> </a:t>
            </a:r>
            <a:r>
              <a:rPr lang="en-US" sz="1200" dirty="0" err="1"/>
              <a:t>gesehen</a:t>
            </a:r>
            <a:r>
              <a:rPr lang="en-US" sz="1200" dirty="0"/>
              <a:t> und </a:t>
            </a:r>
            <a:r>
              <a:rPr lang="en-US" sz="1200" dirty="0" err="1"/>
              <a:t>wollte</a:t>
            </a:r>
            <a:r>
              <a:rPr lang="en-US" sz="1200" dirty="0"/>
              <a:t> </a:t>
            </a:r>
            <a:r>
              <a:rPr lang="en-US" sz="1200" dirty="0" err="1"/>
              <a:t>weiter</a:t>
            </a:r>
            <a:r>
              <a:rPr lang="en-US" sz="1200" dirty="0"/>
              <a:t> </a:t>
            </a:r>
            <a:r>
              <a:rPr lang="en-US" sz="1200" dirty="0" err="1"/>
              <a:t>weg</a:t>
            </a:r>
            <a:r>
              <a:rPr lang="en-US" sz="1200" dirty="0"/>
              <a:t> und halt </a:t>
            </a:r>
          </a:p>
          <a:p>
            <a:pPr marL="0" indent="0">
              <a:buNone/>
            </a:pPr>
            <a:r>
              <a:rPr lang="en-US" sz="1200" dirty="0"/>
              <a:t>((</a:t>
            </a:r>
            <a:r>
              <a:rPr lang="en-US" sz="1200" dirty="0" err="1"/>
              <a:t>incomp</a:t>
            </a:r>
            <a:r>
              <a:rPr lang="en-US" sz="1200" dirty="0"/>
              <a:t> 1sec)) </a:t>
            </a:r>
            <a:r>
              <a:rPr lang="en-US" sz="1200" dirty="0" err="1"/>
              <a:t>sein</a:t>
            </a:r>
            <a:r>
              <a:rPr lang="en-US" sz="1200" dirty="0"/>
              <a:t> </a:t>
            </a:r>
            <a:r>
              <a:rPr lang="en-US" sz="1200" dirty="0" err="1"/>
              <a:t>Leben</a:t>
            </a:r>
            <a:r>
              <a:rPr lang="en-US" sz="1200" dirty="0"/>
              <a:t>. Und </a:t>
            </a:r>
            <a:r>
              <a:rPr lang="en-US" sz="1200" dirty="0" err="1"/>
              <a:t>ja</a:t>
            </a:r>
            <a:r>
              <a:rPr lang="en-US" sz="1200" dirty="0"/>
              <a:t> </a:t>
            </a:r>
            <a:r>
              <a:rPr lang="en-US" sz="1200" dirty="0" err="1"/>
              <a:t>mit</a:t>
            </a:r>
            <a:r>
              <a:rPr lang="en-US" sz="1200" dirty="0"/>
              <a:t> </a:t>
            </a:r>
            <a:r>
              <a:rPr lang="en-US" sz="1200" dirty="0" err="1"/>
              <a:t>Frankreich</a:t>
            </a:r>
            <a:r>
              <a:rPr lang="en-US" sz="1200" dirty="0"/>
              <a:t> war das .. </a:t>
            </a:r>
            <a:r>
              <a:rPr lang="en-US" sz="1200" dirty="0" err="1"/>
              <a:t>gleich</a:t>
            </a:r>
            <a:r>
              <a:rPr lang="en-US" sz="1200" dirty="0"/>
              <a:t> </a:t>
            </a:r>
            <a:r>
              <a:rPr lang="en-US" sz="1200" dirty="0" err="1"/>
              <a:t>uund</a:t>
            </a:r>
            <a:r>
              <a:rPr lang="en-US" sz="1200" dirty="0"/>
              <a:t> </a:t>
            </a:r>
            <a:r>
              <a:rPr lang="en-US" sz="1200" dirty="0" err="1"/>
              <a:t>bei</a:t>
            </a:r>
            <a:r>
              <a:rPr lang="en-US" sz="1200" dirty="0"/>
              <a:t> </a:t>
            </a:r>
            <a:r>
              <a:rPr lang="en-US" sz="1200" dirty="0" err="1"/>
              <a:t>Frankreich</a:t>
            </a:r>
            <a:r>
              <a:rPr lang="en-US" sz="1200" dirty="0"/>
              <a:t> war’s </a:t>
            </a:r>
            <a:r>
              <a:rPr lang="en-US" sz="1200" dirty="0" err="1"/>
              <a:t>noch</a:t>
            </a:r>
            <a:r>
              <a:rPr lang="en-US" sz="1200" dirty="0"/>
              <a:t> </a:t>
            </a:r>
            <a:r>
              <a:rPr lang="en-US" sz="1200" dirty="0" err="1"/>
              <a:t>eher</a:t>
            </a:r>
            <a:r>
              <a:rPr lang="en-US" sz="1200" dirty="0"/>
              <a:t> so die </a:t>
            </a:r>
            <a:r>
              <a:rPr lang="en-US" sz="1200" dirty="0" err="1"/>
              <a:t>haben</a:t>
            </a:r>
            <a:r>
              <a:rPr lang="en-US" sz="1200" dirty="0"/>
              <a:t> halt .. </a:t>
            </a:r>
            <a:r>
              <a:rPr lang="en-US" sz="1200" dirty="0" err="1"/>
              <a:t>eine</a:t>
            </a:r>
            <a:r>
              <a:rPr lang="en-US" sz="1200" dirty="0"/>
              <a:t> </a:t>
            </a:r>
            <a:r>
              <a:rPr lang="en-US" sz="1200" dirty="0" err="1"/>
              <a:t>Schule</a:t>
            </a:r>
            <a:r>
              <a:rPr lang="en-US" sz="1200" dirty="0"/>
              <a:t>, </a:t>
            </a:r>
            <a:r>
              <a:rPr lang="en-US" sz="1200" dirty="0" err="1"/>
              <a:t>wo</a:t>
            </a:r>
            <a:r>
              <a:rPr lang="en-US" sz="1200" dirty="0"/>
              <a:t> </a:t>
            </a:r>
            <a:r>
              <a:rPr lang="en-US" sz="1200" dirty="0" err="1"/>
              <a:t>ich</a:t>
            </a:r>
            <a:r>
              <a:rPr lang="en-US" sz="1200" dirty="0"/>
              <a:t> </a:t>
            </a:r>
            <a:r>
              <a:rPr lang="en-US" sz="1200" dirty="0" err="1"/>
              <a:t>dann</a:t>
            </a:r>
            <a:r>
              <a:rPr lang="en-US" sz="1200" dirty="0"/>
              <a:t> </a:t>
            </a:r>
            <a:r>
              <a:rPr lang="en-US" sz="1200" dirty="0" err="1"/>
              <a:t>schlussendlich</a:t>
            </a:r>
            <a:r>
              <a:rPr lang="en-US" sz="1200" dirty="0"/>
              <a:t> </a:t>
            </a:r>
            <a:r>
              <a:rPr lang="en-US" sz="1200" dirty="0" err="1"/>
              <a:t>auch</a:t>
            </a:r>
            <a:r>
              <a:rPr lang="en-US" sz="1200" dirty="0"/>
              <a:t> </a:t>
            </a:r>
            <a:r>
              <a:rPr lang="en-US" sz="1200" dirty="0" err="1"/>
              <a:t>meinen</a:t>
            </a:r>
            <a:r>
              <a:rPr lang="en-US" sz="1200" dirty="0"/>
              <a:t> Master </a:t>
            </a:r>
            <a:r>
              <a:rPr lang="en-US" sz="1200" dirty="0" err="1"/>
              <a:t>gemacht</a:t>
            </a:r>
            <a:r>
              <a:rPr lang="en-US" sz="1200" dirty="0"/>
              <a:t> </a:t>
            </a:r>
            <a:r>
              <a:rPr lang="en-US" sz="1200" dirty="0" err="1"/>
              <a:t>habe</a:t>
            </a:r>
            <a:r>
              <a:rPr lang="en-US" sz="1200" dirty="0"/>
              <a:t>, die </a:t>
            </a:r>
            <a:r>
              <a:rPr lang="en-US" sz="1200" dirty="0" err="1"/>
              <a:t>sich</a:t>
            </a:r>
            <a:r>
              <a:rPr lang="en-US" sz="1200" dirty="0"/>
              <a:t> auf [</a:t>
            </a:r>
            <a:r>
              <a:rPr lang="en-US" sz="1200" dirty="0" err="1"/>
              <a:t>Rechts</a:t>
            </a:r>
            <a:r>
              <a:rPr lang="en-US" sz="1200" dirty="0"/>
              <a:t>-, </a:t>
            </a:r>
          </a:p>
          <a:p>
            <a:pPr marL="0" indent="0">
              <a:buNone/>
            </a:pPr>
            <a:r>
              <a:rPr lang="en-US" sz="1200" dirty="0" err="1"/>
              <a:t>Wirtschafts</a:t>
            </a:r>
            <a:r>
              <a:rPr lang="en-US" sz="1200" dirty="0"/>
              <a:t>- und </a:t>
            </a:r>
            <a:r>
              <a:rPr lang="en-US" sz="1200" dirty="0" err="1"/>
              <a:t>Sozialwissenschaften</a:t>
            </a:r>
            <a:r>
              <a:rPr lang="en-US" sz="1200" dirty="0"/>
              <a:t>] </a:t>
            </a:r>
            <a:r>
              <a:rPr lang="en-US" sz="1200" dirty="0" err="1"/>
              <a:t>spezialisiert</a:t>
            </a:r>
            <a:r>
              <a:rPr lang="en-US" sz="1200" dirty="0"/>
              <a:t>. Und das </a:t>
            </a:r>
            <a:r>
              <a:rPr lang="en-US" sz="1200" dirty="0" err="1"/>
              <a:t>ist</a:t>
            </a:r>
            <a:r>
              <a:rPr lang="en-US" sz="1200" dirty="0"/>
              <a:t> </a:t>
            </a:r>
            <a:r>
              <a:rPr lang="en-US" sz="1200" dirty="0" err="1"/>
              <a:t>ziemlich</a:t>
            </a:r>
            <a:r>
              <a:rPr lang="en-US" sz="1200" dirty="0"/>
              <a:t> </a:t>
            </a:r>
            <a:r>
              <a:rPr lang="en-US" sz="1200" dirty="0" err="1"/>
              <a:t>schwierig</a:t>
            </a:r>
            <a:r>
              <a:rPr lang="en-US" sz="1200" dirty="0"/>
              <a:t> da </a:t>
            </a:r>
            <a:r>
              <a:rPr lang="en-US" sz="1200" dirty="0" err="1"/>
              <a:t>reinzukommen</a:t>
            </a:r>
            <a:r>
              <a:rPr lang="en-US" sz="1200" dirty="0"/>
              <a:t> und </a:t>
            </a:r>
            <a:r>
              <a:rPr lang="en-US" sz="1200" dirty="0" err="1"/>
              <a:t>dieser</a:t>
            </a:r>
            <a:r>
              <a:rPr lang="en-US" sz="1200" dirty="0"/>
              <a:t> </a:t>
            </a:r>
            <a:r>
              <a:rPr lang="en-US" sz="1200" dirty="0" err="1"/>
              <a:t>ganze</a:t>
            </a:r>
            <a:r>
              <a:rPr lang="en-US" sz="1200" dirty="0"/>
              <a:t>, </a:t>
            </a:r>
            <a:r>
              <a:rPr lang="en-US" sz="1200" dirty="0" err="1"/>
              <a:t>selektive</a:t>
            </a:r>
            <a:r>
              <a:rPr lang="en-US" sz="1200" dirty="0"/>
              <a:t> </a:t>
            </a:r>
            <a:r>
              <a:rPr lang="en-US" sz="1200" dirty="0" err="1"/>
              <a:t>Prozess</a:t>
            </a:r>
            <a:r>
              <a:rPr lang="en-US" sz="1200" dirty="0"/>
              <a:t> hat </a:t>
            </a:r>
            <a:r>
              <a:rPr lang="en-US" sz="1200" dirty="0" err="1"/>
              <a:t>mich</a:t>
            </a:r>
            <a:r>
              <a:rPr lang="en-US" sz="1200" dirty="0"/>
              <a:t> </a:t>
            </a:r>
            <a:r>
              <a:rPr lang="en-US" sz="1200" dirty="0" err="1"/>
              <a:t>bisschen</a:t>
            </a:r>
            <a:r>
              <a:rPr lang="en-US" sz="1200" dirty="0"/>
              <a:t> ab... also </a:t>
            </a:r>
            <a:r>
              <a:rPr lang="en-US" sz="1200" dirty="0" err="1"/>
              <a:t>eingeschüchtert</a:t>
            </a:r>
            <a:r>
              <a:rPr lang="en-US" sz="1200" dirty="0"/>
              <a:t>. </a:t>
            </a:r>
            <a:r>
              <a:rPr lang="en-US" sz="1200" dirty="0" err="1"/>
              <a:t>Dann</a:t>
            </a:r>
            <a:r>
              <a:rPr lang="en-US" sz="1200" dirty="0"/>
              <a:t> </a:t>
            </a:r>
            <a:r>
              <a:rPr lang="en-US" sz="1200" dirty="0" err="1"/>
              <a:t>dachte</a:t>
            </a:r>
            <a:r>
              <a:rPr lang="en-US" sz="1200" dirty="0"/>
              <a:t> </a:t>
            </a:r>
            <a:r>
              <a:rPr lang="en-US" sz="1200" dirty="0" err="1"/>
              <a:t>ich</a:t>
            </a:r>
            <a:r>
              <a:rPr lang="en-US" sz="1200" dirty="0"/>
              <a:t> </a:t>
            </a:r>
            <a:r>
              <a:rPr lang="en-US" sz="1200" dirty="0" err="1"/>
              <a:t>mir</a:t>
            </a:r>
            <a:r>
              <a:rPr lang="en-US" sz="1200" dirty="0"/>
              <a:t>: Ach . </a:t>
            </a:r>
            <a:r>
              <a:rPr lang="en-US" sz="1200" dirty="0" err="1"/>
              <a:t>aber</a:t>
            </a:r>
            <a:r>
              <a:rPr lang="en-US" sz="1200" dirty="0"/>
              <a:t> </a:t>
            </a:r>
            <a:r>
              <a:rPr lang="en-US" sz="1200" dirty="0" err="1"/>
              <a:t>wenn</a:t>
            </a:r>
            <a:r>
              <a:rPr lang="en-US" sz="1200" dirty="0"/>
              <a:t> </a:t>
            </a:r>
            <a:r>
              <a:rPr lang="en-US" sz="1200" dirty="0" err="1"/>
              <a:t>ich</a:t>
            </a:r>
            <a:r>
              <a:rPr lang="en-US" sz="1200" dirty="0"/>
              <a:t> </a:t>
            </a:r>
          </a:p>
          <a:p>
            <a:pPr marL="0" indent="0">
              <a:buNone/>
            </a:pPr>
            <a:r>
              <a:rPr lang="en-US" sz="1200" dirty="0" err="1"/>
              <a:t>dann</a:t>
            </a:r>
            <a:r>
              <a:rPr lang="en-US" sz="1200" dirty="0"/>
              <a:t> </a:t>
            </a:r>
            <a:r>
              <a:rPr lang="en-US" sz="1200" dirty="0" err="1"/>
              <a:t>irgendwo</a:t>
            </a:r>
            <a:r>
              <a:rPr lang="en-US" sz="1200" dirty="0"/>
              <a:t> so </a:t>
            </a:r>
            <a:r>
              <a:rPr lang="en-US" sz="1200" dirty="0" err="1"/>
              <a:t>ein</a:t>
            </a:r>
            <a:r>
              <a:rPr lang="en-US" sz="1200" dirty="0"/>
              <a:t> </a:t>
            </a:r>
            <a:r>
              <a:rPr lang="en-US" sz="1200" dirty="0" err="1"/>
              <a:t>bisschen</a:t>
            </a:r>
            <a:r>
              <a:rPr lang="en-US" sz="1200" dirty="0"/>
              <a:t> </a:t>
            </a:r>
            <a:r>
              <a:rPr lang="en-US" sz="1200" dirty="0" err="1"/>
              <a:t>trallala</a:t>
            </a:r>
            <a:r>
              <a:rPr lang="en-US" sz="1200" dirty="0"/>
              <a:t> </a:t>
            </a:r>
            <a:r>
              <a:rPr lang="en-US" sz="1200" dirty="0" err="1"/>
              <a:t>studieren</a:t>
            </a:r>
            <a:r>
              <a:rPr lang="en-US" sz="1200" dirty="0"/>
              <a:t> </a:t>
            </a:r>
            <a:r>
              <a:rPr lang="en-US" sz="1200" dirty="0" err="1"/>
              <a:t>gehe</a:t>
            </a:r>
            <a:r>
              <a:rPr lang="en-US" sz="1200" dirty="0"/>
              <a:t> auf </a:t>
            </a:r>
            <a:r>
              <a:rPr lang="en-US" sz="1200" dirty="0" err="1"/>
              <a:t>irgendwelche</a:t>
            </a:r>
            <a:r>
              <a:rPr lang="en-US" sz="1200" dirty="0"/>
              <a:t> </a:t>
            </a:r>
            <a:r>
              <a:rPr lang="en-US" sz="1200" dirty="0" err="1"/>
              <a:t>Uni</a:t>
            </a:r>
            <a:r>
              <a:rPr lang="en-US" sz="1200" dirty="0"/>
              <a:t>, das </a:t>
            </a:r>
            <a:r>
              <a:rPr lang="en-US" sz="1200" dirty="0" err="1"/>
              <a:t>bringt</a:t>
            </a:r>
            <a:r>
              <a:rPr lang="en-US" sz="1200" dirty="0"/>
              <a:t> </a:t>
            </a:r>
            <a:r>
              <a:rPr lang="en-US" sz="1200" dirty="0" err="1"/>
              <a:t>dann</a:t>
            </a:r>
            <a:r>
              <a:rPr lang="en-US" sz="1200" dirty="0"/>
              <a:t> </a:t>
            </a:r>
            <a:r>
              <a:rPr lang="en-US" sz="1200" dirty="0" err="1"/>
              <a:t>auch</a:t>
            </a:r>
            <a:r>
              <a:rPr lang="en-US" sz="1200" dirty="0"/>
              <a:t> </a:t>
            </a:r>
            <a:r>
              <a:rPr lang="en-US" sz="1200" dirty="0" err="1"/>
              <a:t>nichts</a:t>
            </a:r>
            <a:r>
              <a:rPr lang="en-US" sz="1200" dirty="0"/>
              <a:t>. Und Deutschland </a:t>
            </a:r>
            <a:r>
              <a:rPr lang="en-US" sz="1200" dirty="0" err="1"/>
              <a:t>habe</a:t>
            </a:r>
            <a:r>
              <a:rPr lang="en-US" sz="1200" dirty="0"/>
              <a:t> </a:t>
            </a:r>
            <a:r>
              <a:rPr lang="en-US" sz="1200" dirty="0" err="1"/>
              <a:t>ich</a:t>
            </a:r>
            <a:r>
              <a:rPr lang="en-US" sz="1200" dirty="0"/>
              <a:t> halt </a:t>
            </a:r>
            <a:r>
              <a:rPr lang="en-US" sz="1200" dirty="0" err="1"/>
              <a:t>wegen</a:t>
            </a:r>
            <a:r>
              <a:rPr lang="en-US" sz="1200" dirty="0"/>
              <a:t> der </a:t>
            </a:r>
            <a:r>
              <a:rPr lang="en-US" sz="1200" dirty="0" err="1"/>
              <a:t>Sprache</a:t>
            </a:r>
            <a:r>
              <a:rPr lang="en-US" sz="1200" dirty="0"/>
              <a:t>, </a:t>
            </a:r>
            <a:r>
              <a:rPr lang="en-US" sz="1200" dirty="0" err="1"/>
              <a:t>ich</a:t>
            </a:r>
            <a:r>
              <a:rPr lang="en-US" sz="1200" dirty="0"/>
              <a:t> </a:t>
            </a:r>
            <a:r>
              <a:rPr lang="en-US" sz="1200" dirty="0" err="1"/>
              <a:t>habe</a:t>
            </a:r>
            <a:r>
              <a:rPr lang="en-US" sz="1200" dirty="0"/>
              <a:t> </a:t>
            </a:r>
            <a:r>
              <a:rPr lang="en-US" sz="1200" dirty="0" err="1"/>
              <a:t>mir</a:t>
            </a:r>
            <a:r>
              <a:rPr lang="en-US" sz="1200" dirty="0"/>
              <a:t> </a:t>
            </a:r>
            <a:r>
              <a:rPr lang="en-US" sz="1200" dirty="0" err="1"/>
              <a:t>gedacht</a:t>
            </a:r>
            <a:r>
              <a:rPr lang="en-US" sz="1200" dirty="0"/>
              <a:t>:  </a:t>
            </a:r>
            <a:r>
              <a:rPr lang="en-US" sz="1200" dirty="0" err="1"/>
              <a:t>aa</a:t>
            </a:r>
            <a:r>
              <a:rPr lang="en-US" sz="1200" dirty="0"/>
              <a:t> </a:t>
            </a:r>
            <a:r>
              <a:rPr lang="en-US" sz="1200" dirty="0" err="1"/>
              <a:t>ich</a:t>
            </a:r>
            <a:r>
              <a:rPr lang="en-US" sz="1200" dirty="0"/>
              <a:t> </a:t>
            </a:r>
            <a:r>
              <a:rPr lang="en-US" sz="1200" dirty="0" err="1"/>
              <a:t>kenne</a:t>
            </a:r>
            <a:r>
              <a:rPr lang="en-US" sz="1200" dirty="0"/>
              <a:t> </a:t>
            </a:r>
            <a:r>
              <a:rPr lang="en-US" sz="1200" dirty="0" err="1"/>
              <a:t>Deutschen</a:t>
            </a:r>
            <a:r>
              <a:rPr lang="en-US" sz="1200" dirty="0"/>
              <a:t>, </a:t>
            </a:r>
            <a:r>
              <a:rPr lang="en-US" sz="1200" dirty="0" err="1"/>
              <a:t>ich</a:t>
            </a:r>
            <a:r>
              <a:rPr lang="en-US" sz="1200" dirty="0"/>
              <a:t> </a:t>
            </a:r>
            <a:r>
              <a:rPr lang="en-US" sz="1200" dirty="0" err="1"/>
              <a:t>möchte</a:t>
            </a:r>
            <a:r>
              <a:rPr lang="en-US" sz="1200" dirty="0"/>
              <a:t> </a:t>
            </a:r>
            <a:r>
              <a:rPr lang="en-US" sz="1200" dirty="0" err="1"/>
              <a:t>nicht</a:t>
            </a:r>
            <a:r>
              <a:rPr lang="en-US" sz="1200" dirty="0"/>
              <a:t> in </a:t>
            </a:r>
            <a:r>
              <a:rPr lang="en-US" sz="1200" dirty="0" err="1"/>
              <a:t>ein</a:t>
            </a:r>
            <a:r>
              <a:rPr lang="en-US" sz="1200" dirty="0"/>
              <a:t> </a:t>
            </a:r>
          </a:p>
          <a:p>
            <a:pPr marL="0" indent="0">
              <a:buNone/>
            </a:pPr>
            <a:r>
              <a:rPr lang="en-US" sz="1200" dirty="0" err="1"/>
              <a:t>deutschsprachiges</a:t>
            </a:r>
            <a:r>
              <a:rPr lang="en-US" sz="1200" dirty="0"/>
              <a:t> Land. </a:t>
            </a:r>
            <a:r>
              <a:rPr lang="en-US" sz="1200" dirty="0" err="1"/>
              <a:t>Ja</a:t>
            </a:r>
            <a:r>
              <a:rPr lang="en-US" sz="1200" dirty="0"/>
              <a:t>..</a:t>
            </a:r>
          </a:p>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11</a:t>
            </a:fld>
            <a:endParaRPr lang="en-US" dirty="0"/>
          </a:p>
        </p:txBody>
      </p:sp>
    </p:spTree>
    <p:extLst>
      <p:ext uri="{BB962C8B-B14F-4D97-AF65-F5344CB8AC3E}">
        <p14:creationId xmlns:p14="http://schemas.microsoft.com/office/powerpoint/2010/main" val="1439704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122253-8770-A948-B388-DB823AB94A0B}" type="slidenum">
              <a:rPr lang="en-US" smtClean="0"/>
              <a:pPr/>
              <a:t>12</a:t>
            </a:fld>
            <a:endParaRPr lang="en-US" dirty="0"/>
          </a:p>
        </p:txBody>
      </p:sp>
    </p:spTree>
    <p:extLst>
      <p:ext uri="{BB962C8B-B14F-4D97-AF65-F5344CB8AC3E}">
        <p14:creationId xmlns:p14="http://schemas.microsoft.com/office/powerpoint/2010/main" val="1439704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de-CH"/>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CH"/>
              <a:t>Click to edit Master subtitle style</a:t>
            </a:r>
            <a:endParaRPr lang="en-US"/>
          </a:p>
        </p:txBody>
      </p:sp>
      <p:sp>
        <p:nvSpPr>
          <p:cNvPr id="4" name="Date Placeholder 3"/>
          <p:cNvSpPr>
            <a:spLocks noGrp="1"/>
          </p:cNvSpPr>
          <p:nvPr>
            <p:ph type="dt" sz="half" idx="10"/>
          </p:nvPr>
        </p:nvSpPr>
        <p:spPr/>
        <p:txBody>
          <a:bodyPr/>
          <a:lstStyle/>
          <a:p>
            <a:r>
              <a:rPr lang="de-CH" dirty="0"/>
              <a:t>07/16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6" name="Slide Number Placeholder 5"/>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2370334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Date Placeholder 3"/>
          <p:cNvSpPr>
            <a:spLocks noGrp="1"/>
          </p:cNvSpPr>
          <p:nvPr>
            <p:ph type="dt" sz="half" idx="10"/>
          </p:nvPr>
        </p:nvSpPr>
        <p:spPr/>
        <p:txBody>
          <a:bodyPr/>
          <a:lstStyle/>
          <a:p>
            <a:r>
              <a:rPr lang="de-CH" dirty="0"/>
              <a:t>07/16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6" name="Slide Number Placeholder 5"/>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2373856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CH"/>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Date Placeholder 3"/>
          <p:cNvSpPr>
            <a:spLocks noGrp="1"/>
          </p:cNvSpPr>
          <p:nvPr>
            <p:ph type="dt" sz="half" idx="10"/>
          </p:nvPr>
        </p:nvSpPr>
        <p:spPr/>
        <p:txBody>
          <a:bodyPr/>
          <a:lstStyle/>
          <a:p>
            <a:r>
              <a:rPr lang="de-CH" dirty="0"/>
              <a:t>07/16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6" name="Slide Number Placeholder 5"/>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326896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de-CH"/>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CH"/>
              <a:t>Click to edit Master subtitle style</a:t>
            </a:r>
            <a:endParaRPr lang="en-US"/>
          </a:p>
        </p:txBody>
      </p:sp>
      <p:sp>
        <p:nvSpPr>
          <p:cNvPr id="4" name="Date Placeholder 3"/>
          <p:cNvSpPr>
            <a:spLocks noGrp="1"/>
          </p:cNvSpPr>
          <p:nvPr>
            <p:ph type="dt" sz="half" idx="10"/>
          </p:nvPr>
        </p:nvSpPr>
        <p:spPr/>
        <p:txBody>
          <a:bodyPr/>
          <a:lstStyle/>
          <a:p>
            <a:fld id="{5EC39D2B-D297-4D41-A4EF-5F9ABA3AE31B}" type="datetimeFigureOut">
              <a:rPr lang="en-US" smtClean="0"/>
              <a:pPr/>
              <a:t>6/7/18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361122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a:t>Click to edit Master title style</a:t>
            </a:r>
            <a:endParaRPr lang="en-US"/>
          </a:p>
        </p:txBody>
      </p:sp>
      <p:sp>
        <p:nvSpPr>
          <p:cNvPr id="3" name="Content Placeholder 2"/>
          <p:cNvSpPr>
            <a:spLocks noGrp="1"/>
          </p:cNvSpPr>
          <p:nvPr>
            <p:ph idx="1"/>
          </p:nvPr>
        </p:nvSpPr>
        <p:spPr/>
        <p:txBody>
          <a:body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Date Placeholder 3"/>
          <p:cNvSpPr>
            <a:spLocks noGrp="1"/>
          </p:cNvSpPr>
          <p:nvPr>
            <p:ph type="dt" sz="half" idx="10"/>
          </p:nvPr>
        </p:nvSpPr>
        <p:spPr/>
        <p:txBody>
          <a:bodyPr/>
          <a:lstStyle/>
          <a:p>
            <a:fld id="{5EC39D2B-D297-4D41-A4EF-5F9ABA3AE31B}" type="datetimeFigureOut">
              <a:rPr lang="en-US" smtClean="0"/>
              <a:pPr/>
              <a:t>6/7/18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1367318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e-CH"/>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CH"/>
              <a:t>Click to edit Master text styles</a:t>
            </a:r>
          </a:p>
        </p:txBody>
      </p:sp>
      <p:sp>
        <p:nvSpPr>
          <p:cNvPr id="4" name="Date Placeholder 3"/>
          <p:cNvSpPr>
            <a:spLocks noGrp="1"/>
          </p:cNvSpPr>
          <p:nvPr>
            <p:ph type="dt" sz="half" idx="10"/>
          </p:nvPr>
        </p:nvSpPr>
        <p:spPr/>
        <p:txBody>
          <a:bodyPr/>
          <a:lstStyle/>
          <a:p>
            <a:fld id="{5EC39D2B-D297-4D41-A4EF-5F9ABA3AE31B}" type="datetimeFigureOut">
              <a:rPr lang="en-US" smtClean="0"/>
              <a:pPr/>
              <a:t>6/7/18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12065448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5" name="Date Placeholder 4"/>
          <p:cNvSpPr>
            <a:spLocks noGrp="1"/>
          </p:cNvSpPr>
          <p:nvPr>
            <p:ph type="dt" sz="half" idx="10"/>
          </p:nvPr>
        </p:nvSpPr>
        <p:spPr/>
        <p:txBody>
          <a:bodyPr/>
          <a:lstStyle/>
          <a:p>
            <a:fld id="{5EC39D2B-D297-4D41-A4EF-5F9ABA3AE31B}" type="datetimeFigureOut">
              <a:rPr lang="en-US" smtClean="0"/>
              <a:pPr/>
              <a:t>6/7/18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36523243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CH"/>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7" name="Date Placeholder 6"/>
          <p:cNvSpPr>
            <a:spLocks noGrp="1"/>
          </p:cNvSpPr>
          <p:nvPr>
            <p:ph type="dt" sz="half" idx="10"/>
          </p:nvPr>
        </p:nvSpPr>
        <p:spPr/>
        <p:txBody>
          <a:bodyPr/>
          <a:lstStyle/>
          <a:p>
            <a:fld id="{5EC39D2B-D297-4D41-A4EF-5F9ABA3AE31B}" type="datetimeFigureOut">
              <a:rPr lang="en-US" smtClean="0"/>
              <a:pPr/>
              <a:t>6/7/18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2612500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a:t>Click to edit Master title style</a:t>
            </a:r>
            <a:endParaRPr lang="en-US"/>
          </a:p>
        </p:txBody>
      </p:sp>
      <p:sp>
        <p:nvSpPr>
          <p:cNvPr id="3" name="Date Placeholder 2"/>
          <p:cNvSpPr>
            <a:spLocks noGrp="1"/>
          </p:cNvSpPr>
          <p:nvPr>
            <p:ph type="dt" sz="half" idx="10"/>
          </p:nvPr>
        </p:nvSpPr>
        <p:spPr/>
        <p:txBody>
          <a:bodyPr/>
          <a:lstStyle/>
          <a:p>
            <a:fld id="{5EC39D2B-D297-4D41-A4EF-5F9ABA3AE31B}" type="datetimeFigureOut">
              <a:rPr lang="en-US" smtClean="0"/>
              <a:pPr/>
              <a:t>6/7/18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20421003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C39D2B-D297-4D41-A4EF-5F9ABA3AE31B}" type="datetimeFigureOut">
              <a:rPr lang="en-US" smtClean="0"/>
              <a:pPr/>
              <a:t>6/7/18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3255461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e-CH"/>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CH"/>
              <a:t>Click to edit Master text styles</a:t>
            </a:r>
          </a:p>
        </p:txBody>
      </p:sp>
      <p:sp>
        <p:nvSpPr>
          <p:cNvPr id="5" name="Date Placeholder 4"/>
          <p:cNvSpPr>
            <a:spLocks noGrp="1"/>
          </p:cNvSpPr>
          <p:nvPr>
            <p:ph type="dt" sz="half" idx="10"/>
          </p:nvPr>
        </p:nvSpPr>
        <p:spPr/>
        <p:txBody>
          <a:bodyPr/>
          <a:lstStyle/>
          <a:p>
            <a:fld id="{5EC39D2B-D297-4D41-A4EF-5F9ABA3AE31B}" type="datetimeFigureOut">
              <a:rPr lang="en-US" smtClean="0"/>
              <a:pPr/>
              <a:t>6/7/18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1040598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a:t>Click to edit Master title style</a:t>
            </a:r>
            <a:endParaRPr lang="en-US"/>
          </a:p>
        </p:txBody>
      </p:sp>
      <p:sp>
        <p:nvSpPr>
          <p:cNvPr id="3" name="Content Placeholder 2"/>
          <p:cNvSpPr>
            <a:spLocks noGrp="1"/>
          </p:cNvSpPr>
          <p:nvPr>
            <p:ph idx="1"/>
          </p:nvPr>
        </p:nvSpPr>
        <p:spPr/>
        <p:txBody>
          <a:body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Date Placeholder 3"/>
          <p:cNvSpPr>
            <a:spLocks noGrp="1"/>
          </p:cNvSpPr>
          <p:nvPr>
            <p:ph type="dt" sz="half" idx="10"/>
          </p:nvPr>
        </p:nvSpPr>
        <p:spPr/>
        <p:txBody>
          <a:bodyPr/>
          <a:lstStyle/>
          <a:p>
            <a:r>
              <a:rPr lang="de-CH" dirty="0"/>
              <a:t>07/16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6" name="Slide Number Placeholder 5"/>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26666747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e-CH"/>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CH"/>
              <a:t>Click to edit Master text styles</a:t>
            </a:r>
          </a:p>
        </p:txBody>
      </p:sp>
      <p:sp>
        <p:nvSpPr>
          <p:cNvPr id="5" name="Date Placeholder 4"/>
          <p:cNvSpPr>
            <a:spLocks noGrp="1"/>
          </p:cNvSpPr>
          <p:nvPr>
            <p:ph type="dt" sz="half" idx="10"/>
          </p:nvPr>
        </p:nvSpPr>
        <p:spPr/>
        <p:txBody>
          <a:bodyPr/>
          <a:lstStyle/>
          <a:p>
            <a:fld id="{5EC39D2B-D297-4D41-A4EF-5F9ABA3AE31B}" type="datetimeFigureOut">
              <a:rPr lang="en-US" smtClean="0"/>
              <a:pPr/>
              <a:t>6/7/18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22119949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Date Placeholder 3"/>
          <p:cNvSpPr>
            <a:spLocks noGrp="1"/>
          </p:cNvSpPr>
          <p:nvPr>
            <p:ph type="dt" sz="half" idx="10"/>
          </p:nvPr>
        </p:nvSpPr>
        <p:spPr/>
        <p:txBody>
          <a:bodyPr/>
          <a:lstStyle/>
          <a:p>
            <a:fld id="{5EC39D2B-D297-4D41-A4EF-5F9ABA3AE31B}" type="datetimeFigureOut">
              <a:rPr lang="en-US" smtClean="0"/>
              <a:pPr/>
              <a:t>6/7/18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17014349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CH"/>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Date Placeholder 3"/>
          <p:cNvSpPr>
            <a:spLocks noGrp="1"/>
          </p:cNvSpPr>
          <p:nvPr>
            <p:ph type="dt" sz="half" idx="10"/>
          </p:nvPr>
        </p:nvSpPr>
        <p:spPr/>
        <p:txBody>
          <a:bodyPr/>
          <a:lstStyle/>
          <a:p>
            <a:fld id="{5EC39D2B-D297-4D41-A4EF-5F9ABA3AE31B}" type="datetimeFigureOut">
              <a:rPr lang="en-US" smtClean="0"/>
              <a:pPr/>
              <a:t>6/7/18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6147-E05F-D448-951B-9F4368617B99}" type="slidenum">
              <a:rPr lang="en-US" smtClean="0"/>
              <a:pPr/>
              <a:t>‹#›</a:t>
            </a:fld>
            <a:endParaRPr lang="en-US"/>
          </a:p>
        </p:txBody>
      </p:sp>
    </p:spTree>
    <p:extLst>
      <p:ext uri="{BB962C8B-B14F-4D97-AF65-F5344CB8AC3E}">
        <p14:creationId xmlns:p14="http://schemas.microsoft.com/office/powerpoint/2010/main" val="2807632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e-CH"/>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CH"/>
              <a:t>Click to edit Master text styles</a:t>
            </a:r>
          </a:p>
        </p:txBody>
      </p:sp>
      <p:sp>
        <p:nvSpPr>
          <p:cNvPr id="4" name="Date Placeholder 3"/>
          <p:cNvSpPr>
            <a:spLocks noGrp="1"/>
          </p:cNvSpPr>
          <p:nvPr>
            <p:ph type="dt" sz="half" idx="10"/>
          </p:nvPr>
        </p:nvSpPr>
        <p:spPr/>
        <p:txBody>
          <a:bodyPr/>
          <a:lstStyle/>
          <a:p>
            <a:r>
              <a:rPr lang="de-CH" dirty="0"/>
              <a:t>07/16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6" name="Slide Number Placeholder 5"/>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3039111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5" name="Date Placeholder 4"/>
          <p:cNvSpPr>
            <a:spLocks noGrp="1"/>
          </p:cNvSpPr>
          <p:nvPr>
            <p:ph type="dt" sz="half" idx="10"/>
          </p:nvPr>
        </p:nvSpPr>
        <p:spPr/>
        <p:txBody>
          <a:bodyPr/>
          <a:lstStyle/>
          <a:p>
            <a:r>
              <a:rPr lang="de-CH" dirty="0"/>
              <a:t>07/16</a:t>
            </a:r>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7" name="Slide Number Placeholder 6"/>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2521792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CH"/>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7" name="Date Placeholder 6"/>
          <p:cNvSpPr>
            <a:spLocks noGrp="1"/>
          </p:cNvSpPr>
          <p:nvPr>
            <p:ph type="dt" sz="half" idx="10"/>
          </p:nvPr>
        </p:nvSpPr>
        <p:spPr/>
        <p:txBody>
          <a:bodyPr/>
          <a:lstStyle/>
          <a:p>
            <a:r>
              <a:rPr lang="de-CH" dirty="0"/>
              <a:t>07/16</a:t>
            </a:r>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9" name="Slide Number Placeholder 8"/>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171322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a:t>Click to edit Master title style</a:t>
            </a:r>
            <a:endParaRPr lang="en-US"/>
          </a:p>
        </p:txBody>
      </p:sp>
      <p:sp>
        <p:nvSpPr>
          <p:cNvPr id="3" name="Date Placeholder 2"/>
          <p:cNvSpPr>
            <a:spLocks noGrp="1"/>
          </p:cNvSpPr>
          <p:nvPr>
            <p:ph type="dt" sz="half" idx="10"/>
          </p:nvPr>
        </p:nvSpPr>
        <p:spPr/>
        <p:txBody>
          <a:bodyPr/>
          <a:lstStyle/>
          <a:p>
            <a:r>
              <a:rPr lang="de-CH" dirty="0"/>
              <a:t>07/16</a:t>
            </a:r>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5" name="Slide Number Placeholder 4"/>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2273860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e-CH" dirty="0"/>
              <a:t>07/16</a:t>
            </a:r>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4" name="Slide Number Placeholder 3"/>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3765774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e-CH"/>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CH"/>
              <a:t>Click to edit Master text styles</a:t>
            </a:r>
          </a:p>
        </p:txBody>
      </p:sp>
      <p:sp>
        <p:nvSpPr>
          <p:cNvPr id="5" name="Date Placeholder 4"/>
          <p:cNvSpPr>
            <a:spLocks noGrp="1"/>
          </p:cNvSpPr>
          <p:nvPr>
            <p:ph type="dt" sz="half" idx="10"/>
          </p:nvPr>
        </p:nvSpPr>
        <p:spPr/>
        <p:txBody>
          <a:bodyPr/>
          <a:lstStyle/>
          <a:p>
            <a:r>
              <a:rPr lang="de-CH" dirty="0"/>
              <a:t>07/16</a:t>
            </a:r>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7" name="Slide Number Placeholder 6"/>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3413602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e-CH"/>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CH"/>
              <a:t>Click to edit Master text styles</a:t>
            </a:r>
          </a:p>
        </p:txBody>
      </p:sp>
      <p:sp>
        <p:nvSpPr>
          <p:cNvPr id="5" name="Date Placeholder 4"/>
          <p:cNvSpPr>
            <a:spLocks noGrp="1"/>
          </p:cNvSpPr>
          <p:nvPr>
            <p:ph type="dt" sz="half" idx="10"/>
          </p:nvPr>
        </p:nvSpPr>
        <p:spPr/>
        <p:txBody>
          <a:bodyPr/>
          <a:lstStyle/>
          <a:p>
            <a:r>
              <a:rPr lang="de-CH" dirty="0"/>
              <a:t>07/16</a:t>
            </a:r>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Emilia Kmiotek-Meier &amp; Ute Karl: Student mobility research and mixed methods approach</a:t>
            </a:r>
          </a:p>
        </p:txBody>
      </p:sp>
      <p:sp>
        <p:nvSpPr>
          <p:cNvPr id="7" name="Slide Number Placeholder 6"/>
          <p:cNvSpPr>
            <a:spLocks noGrp="1"/>
          </p:cNvSpPr>
          <p:nvPr>
            <p:ph type="sldNum" sz="quarter" idx="12"/>
          </p:nvPr>
        </p:nvSpPr>
        <p:spPr/>
        <p:txBody>
          <a:bodyPr/>
          <a:lstStyle/>
          <a:p>
            <a:fld id="{BB378123-A702-0444-9EEB-F1F97E1351D4}" type="slidenum">
              <a:rPr lang="en-US" smtClean="0"/>
              <a:pPr/>
              <a:t>‹#›</a:t>
            </a:fld>
            <a:endParaRPr lang="en-US" dirty="0"/>
          </a:p>
        </p:txBody>
      </p:sp>
    </p:spTree>
    <p:extLst>
      <p:ext uri="{BB962C8B-B14F-4D97-AF65-F5344CB8AC3E}">
        <p14:creationId xmlns:p14="http://schemas.microsoft.com/office/powerpoint/2010/main" val="2247205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CH"/>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CH" dirty="0"/>
              <a:t>07/16</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378123-A702-0444-9EEB-F1F97E1351D4}" type="slidenum">
              <a:rPr lang="en-US" smtClean="0"/>
              <a:pPr/>
              <a:t>‹#›</a:t>
            </a:fld>
            <a:endParaRPr lang="en-US" dirty="0"/>
          </a:p>
        </p:txBody>
      </p:sp>
      <p:sp>
        <p:nvSpPr>
          <p:cNvPr id="7" name="Footer Placeholder 6"/>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98776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CH"/>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CH"/>
              <a:t>Click to edit Master text styles</a:t>
            </a:r>
          </a:p>
          <a:p>
            <a:pPr lvl="1"/>
            <a:r>
              <a:rPr lang="de-CH"/>
              <a:t>Second level</a:t>
            </a:r>
          </a:p>
          <a:p>
            <a:pPr lvl="2"/>
            <a:r>
              <a:rPr lang="de-CH"/>
              <a:t>Third level</a:t>
            </a:r>
          </a:p>
          <a:p>
            <a:pPr lvl="3"/>
            <a:r>
              <a:rPr lang="de-CH"/>
              <a:t>Fourth level</a:t>
            </a:r>
          </a:p>
          <a:p>
            <a:pPr lvl="4"/>
            <a:r>
              <a:rPr lang="de-CH"/>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C39D2B-D297-4D41-A4EF-5F9ABA3AE31B}" type="datetimeFigureOut">
              <a:rPr lang="en-US" smtClean="0"/>
              <a:pPr/>
              <a:t>6/7/18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BA6147-E05F-D448-951B-9F4368617B99}" type="slidenum">
              <a:rPr lang="en-US" smtClean="0"/>
              <a:pPr/>
              <a:t>‹#›</a:t>
            </a:fld>
            <a:endParaRPr lang="en-US"/>
          </a:p>
        </p:txBody>
      </p:sp>
    </p:spTree>
    <p:extLst>
      <p:ext uri="{BB962C8B-B14F-4D97-AF65-F5344CB8AC3E}">
        <p14:creationId xmlns:p14="http://schemas.microsoft.com/office/powerpoint/2010/main" val="22156420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hyperlink" Target="mailto:Horvath.klaudia@uni-miskolc.hu" TargetMode="External"/><Relationship Id="rId2" Type="http://schemas.openxmlformats.org/officeDocument/2006/relationships/hyperlink" Target="mailto:ute.karl@uni.lu" TargetMode="External"/><Relationship Id="rId1" Type="http://schemas.openxmlformats.org/officeDocument/2006/relationships/slideLayout" Target="../slideLayouts/slideLayout2.xml"/><Relationship Id="rId6" Type="http://schemas.openxmlformats.org/officeDocument/2006/relationships/hyperlink" Target="http://www.move-project.eu" TargetMode="Externa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6779"/>
            <a:ext cx="7772400" cy="1439332"/>
          </a:xfrm>
        </p:spPr>
        <p:txBody>
          <a:bodyPr>
            <a:noAutofit/>
          </a:bodyPr>
          <a:lstStyle/>
          <a:p>
            <a:pPr algn="l"/>
            <a:r>
              <a:rPr lang="en-GB" sz="4000" dirty="0">
                <a:solidFill>
                  <a:srgbClr val="F79505"/>
                </a:solidFill>
                <a:latin typeface="Cambria"/>
                <a:ea typeface="Cambria"/>
                <a:cs typeface="Cambria"/>
              </a:rPr>
              <a:t>The idea has to be born – process of going abroad as a student</a:t>
            </a:r>
            <a:br>
              <a:rPr lang="en-US" sz="4000" dirty="0">
                <a:solidFill>
                  <a:srgbClr val="F79505"/>
                </a:solidFill>
                <a:latin typeface="Cambria"/>
                <a:ea typeface="Cambria"/>
                <a:cs typeface="Cambria"/>
              </a:rPr>
            </a:br>
            <a:endParaRPr lang="en-US" sz="4000" dirty="0">
              <a:solidFill>
                <a:srgbClr val="F79505"/>
              </a:solidFill>
              <a:latin typeface="Cambria"/>
              <a:ea typeface="Cambria"/>
              <a:cs typeface="Cambria"/>
            </a:endParaRPr>
          </a:p>
        </p:txBody>
      </p:sp>
      <p:sp>
        <p:nvSpPr>
          <p:cNvPr id="3" name="Subtitle 2"/>
          <p:cNvSpPr>
            <a:spLocks noGrp="1"/>
          </p:cNvSpPr>
          <p:nvPr>
            <p:ph type="subTitle" idx="1"/>
          </p:nvPr>
        </p:nvSpPr>
        <p:spPr>
          <a:xfrm>
            <a:off x="685800" y="3792340"/>
            <a:ext cx="8260644" cy="1934314"/>
          </a:xfrm>
        </p:spPr>
        <p:txBody>
          <a:bodyPr>
            <a:normAutofit fontScale="85000" lnSpcReduction="20000"/>
          </a:bodyPr>
          <a:lstStyle/>
          <a:p>
            <a:pPr algn="l"/>
            <a:r>
              <a:rPr lang="en-GB" sz="2400" dirty="0"/>
              <a:t>Midterm conference of </a:t>
            </a:r>
          </a:p>
          <a:p>
            <a:pPr algn="l"/>
            <a:r>
              <a:rPr lang="en-GB" sz="2400" dirty="0"/>
              <a:t>Research Network 35 (Sociology of Migration), </a:t>
            </a:r>
          </a:p>
          <a:p>
            <a:pPr algn="l"/>
            <a:r>
              <a:rPr lang="en-GB" sz="2400" dirty="0"/>
              <a:t>European Sociological Association (ESA) </a:t>
            </a:r>
          </a:p>
          <a:p>
            <a:pPr algn="l"/>
            <a:r>
              <a:rPr lang="en-GB" sz="2400" i="1" dirty="0"/>
              <a:t>Facing a New "Age of Migration"? Methodological Challenges, Conceptual Questions, Political Entanglements </a:t>
            </a:r>
          </a:p>
          <a:p>
            <a:pPr algn="l"/>
            <a:r>
              <a:rPr lang="en-GB" sz="2400" dirty="0">
                <a:effectLst/>
                <a:latin typeface="Cambria"/>
                <a:cs typeface="Cambria"/>
              </a:rPr>
              <a:t>2</a:t>
            </a:r>
            <a:r>
              <a:rPr lang="en-GB" sz="2400" baseline="30000" dirty="0">
                <a:effectLst/>
                <a:latin typeface="Cambria"/>
                <a:cs typeface="Cambria"/>
              </a:rPr>
              <a:t>nd</a:t>
            </a:r>
            <a:r>
              <a:rPr lang="en-GB" sz="2400" dirty="0">
                <a:effectLst/>
                <a:latin typeface="Cambria"/>
                <a:cs typeface="Cambria"/>
              </a:rPr>
              <a:t>  September 2016</a:t>
            </a:r>
            <a:r>
              <a:rPr lang="en-US" sz="2400" dirty="0">
                <a:effectLst/>
                <a:latin typeface="Cambria"/>
                <a:cs typeface="Cambria"/>
              </a:rPr>
              <a:t> </a:t>
            </a:r>
          </a:p>
          <a:p>
            <a:pPr algn="l"/>
            <a:endParaRPr lang="en-US" dirty="0"/>
          </a:p>
        </p:txBody>
      </p:sp>
      <p:sp>
        <p:nvSpPr>
          <p:cNvPr id="4" name="Title 1"/>
          <p:cNvSpPr txBox="1">
            <a:spLocks/>
          </p:cNvSpPr>
          <p:nvPr/>
        </p:nvSpPr>
        <p:spPr>
          <a:xfrm>
            <a:off x="685800" y="2295024"/>
            <a:ext cx="4924205" cy="1209482"/>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de-CH" sz="2100" dirty="0">
                <a:latin typeface="Cambria"/>
                <a:cs typeface="Cambria"/>
              </a:rPr>
              <a:t>Emilia Kmiotek-Meier</a:t>
            </a:r>
          </a:p>
          <a:p>
            <a:pPr algn="l"/>
            <a:r>
              <a:rPr lang="de-CH" sz="2100" dirty="0">
                <a:latin typeface="Cambria"/>
                <a:cs typeface="Cambria"/>
              </a:rPr>
              <a:t>Klaudia </a:t>
            </a:r>
            <a:r>
              <a:rPr lang="de-CH" sz="2100" dirty="0" err="1">
                <a:latin typeface="Cambria"/>
                <a:cs typeface="Cambria"/>
              </a:rPr>
              <a:t>Horv</a:t>
            </a:r>
            <a:r>
              <a:rPr lang="en-US" sz="2100" dirty="0" err="1">
                <a:latin typeface="Cambria"/>
                <a:cs typeface="Cambria"/>
              </a:rPr>
              <a:t>á</a:t>
            </a:r>
            <a:r>
              <a:rPr lang="de-CH" sz="2100" dirty="0" err="1">
                <a:latin typeface="Cambria"/>
                <a:cs typeface="Cambria"/>
              </a:rPr>
              <a:t>th</a:t>
            </a:r>
            <a:endParaRPr lang="de-CH" sz="2100" dirty="0">
              <a:latin typeface="Cambria"/>
              <a:cs typeface="Cambria"/>
            </a:endParaRPr>
          </a:p>
        </p:txBody>
      </p:sp>
      <p:pic>
        <p:nvPicPr>
          <p:cNvPr id="5" name="pasted-image.pdf"/>
          <p:cNvPicPr/>
          <p:nvPr/>
        </p:nvPicPr>
        <p:blipFill>
          <a:blip r:embed="rId2">
            <a:extLst/>
          </a:blip>
          <a:stretch>
            <a:fillRect/>
          </a:stretch>
        </p:blipFill>
        <p:spPr>
          <a:xfrm>
            <a:off x="63328" y="6269690"/>
            <a:ext cx="720080" cy="432048"/>
          </a:xfrm>
          <a:prstGeom prst="rect">
            <a:avLst/>
          </a:prstGeom>
          <a:ln w="12700">
            <a:miter lim="400000"/>
          </a:ln>
        </p:spPr>
      </p:pic>
      <p:sp>
        <p:nvSpPr>
          <p:cNvPr id="6" name="Shape 35"/>
          <p:cNvSpPr/>
          <p:nvPr/>
        </p:nvSpPr>
        <p:spPr>
          <a:xfrm>
            <a:off x="783408" y="6269690"/>
            <a:ext cx="6624736" cy="533479"/>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p>
            <a:pPr>
              <a:defRPr sz="1800"/>
            </a:pPr>
            <a:r>
              <a:rPr lang="en-US" sz="1400" dirty="0">
                <a:solidFill>
                  <a:srgbClr val="172559"/>
                </a:solidFill>
                <a:latin typeface="Cambria"/>
                <a:ea typeface="Cambria"/>
                <a:cs typeface="Cambria"/>
                <a:sym typeface="Cambria"/>
              </a:rPr>
              <a:t>The research from the MOVE project leading to these results has received funding from Horizon 2020 under Grant Agreement N° 649263. </a:t>
            </a:r>
          </a:p>
        </p:txBody>
      </p:sp>
      <p:pic>
        <p:nvPicPr>
          <p:cNvPr id="7" name="Picture 6" descr="N:\Horizon_Projekte\MOVE_VB_UT_5040_Karl_UL\Proposal\4_Logo\Move-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6284973"/>
            <a:ext cx="1016629" cy="416765"/>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7" descr="http://wwwde.uni.lu/var/storage/images/snt/research/apsia/events/vvsw_2013/uni/711097-1-fre-FR/uni.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02131" y="6090520"/>
            <a:ext cx="856504" cy="76748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100536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604"/>
            <a:ext cx="8686800" cy="1143000"/>
          </a:xfrm>
        </p:spPr>
        <p:txBody>
          <a:bodyPr>
            <a:normAutofit fontScale="90000"/>
          </a:bodyPr>
          <a:lstStyle/>
          <a:p>
            <a:pPr algn="l"/>
            <a:r>
              <a:rPr lang="en-US" dirty="0">
                <a:solidFill>
                  <a:srgbClr val="F79505"/>
                </a:solidFill>
                <a:latin typeface="Cambria"/>
                <a:ea typeface="Cambria"/>
                <a:cs typeface="Cambria"/>
              </a:rPr>
              <a:t>Voluntary mobility</a:t>
            </a:r>
            <a:br>
              <a:rPr lang="en-US" dirty="0">
                <a:solidFill>
                  <a:srgbClr val="F79505"/>
                </a:solidFill>
                <a:latin typeface="Cambria"/>
                <a:ea typeface="Cambria"/>
                <a:cs typeface="Cambria"/>
              </a:rPr>
            </a:br>
            <a:r>
              <a:rPr lang="en-US" dirty="0">
                <a:solidFill>
                  <a:schemeClr val="accent6">
                    <a:lumMod val="50000"/>
                  </a:schemeClr>
                </a:solidFill>
                <a:latin typeface="Cambria"/>
                <a:ea typeface="Cambria"/>
                <a:cs typeface="Cambria"/>
              </a:rPr>
              <a:t>process of elimination (II)</a:t>
            </a:r>
          </a:p>
        </p:txBody>
      </p:sp>
      <p:sp>
        <p:nvSpPr>
          <p:cNvPr id="5" name="Slide Number Placeholder 4"/>
          <p:cNvSpPr>
            <a:spLocks noGrp="1"/>
          </p:cNvSpPr>
          <p:nvPr>
            <p:ph type="sldNum" sz="quarter" idx="12"/>
          </p:nvPr>
        </p:nvSpPr>
        <p:spPr/>
        <p:txBody>
          <a:bodyPr/>
          <a:lstStyle/>
          <a:p>
            <a:fld id="{BB378123-A702-0444-9EEB-F1F97E1351D4}" type="slidenum">
              <a:rPr lang="en-US" smtClean="0"/>
              <a:pPr/>
              <a:t>10</a:t>
            </a:fld>
            <a:endParaRPr lang="en-US" dirty="0"/>
          </a:p>
        </p:txBody>
      </p:sp>
      <p:sp>
        <p:nvSpPr>
          <p:cNvPr id="4" name="TextBox 3"/>
          <p:cNvSpPr txBox="1"/>
          <p:nvPr/>
        </p:nvSpPr>
        <p:spPr>
          <a:xfrm>
            <a:off x="684826" y="2390804"/>
            <a:ext cx="1543975" cy="400110"/>
          </a:xfrm>
          <a:prstGeom prst="rect">
            <a:avLst/>
          </a:prstGeom>
          <a:noFill/>
        </p:spPr>
        <p:txBody>
          <a:bodyPr wrap="square" rtlCol="0">
            <a:spAutoFit/>
          </a:bodyPr>
          <a:lstStyle/>
          <a:p>
            <a:r>
              <a:rPr lang="en-US" sz="2000" dirty="0"/>
              <a:t>country N</a:t>
            </a:r>
          </a:p>
        </p:txBody>
      </p:sp>
      <p:sp>
        <p:nvSpPr>
          <p:cNvPr id="12" name="TextBox 11"/>
          <p:cNvSpPr txBox="1"/>
          <p:nvPr/>
        </p:nvSpPr>
        <p:spPr>
          <a:xfrm>
            <a:off x="1970304" y="4274047"/>
            <a:ext cx="1543975" cy="400110"/>
          </a:xfrm>
          <a:prstGeom prst="rect">
            <a:avLst/>
          </a:prstGeom>
          <a:noFill/>
        </p:spPr>
        <p:txBody>
          <a:bodyPr wrap="square" rtlCol="0">
            <a:spAutoFit/>
          </a:bodyPr>
          <a:lstStyle/>
          <a:p>
            <a:r>
              <a:rPr lang="en-US" sz="2000" dirty="0"/>
              <a:t>country U</a:t>
            </a:r>
          </a:p>
        </p:txBody>
      </p:sp>
      <p:sp>
        <p:nvSpPr>
          <p:cNvPr id="13" name="TextBox 12"/>
          <p:cNvSpPr txBox="1"/>
          <p:nvPr/>
        </p:nvSpPr>
        <p:spPr>
          <a:xfrm>
            <a:off x="4684710" y="2590859"/>
            <a:ext cx="1543975" cy="400110"/>
          </a:xfrm>
          <a:prstGeom prst="rect">
            <a:avLst/>
          </a:prstGeom>
          <a:noFill/>
        </p:spPr>
        <p:txBody>
          <a:bodyPr wrap="square" rtlCol="0">
            <a:spAutoFit/>
          </a:bodyPr>
          <a:lstStyle/>
          <a:p>
            <a:r>
              <a:rPr lang="en-US" sz="2000" dirty="0"/>
              <a:t>country X</a:t>
            </a:r>
          </a:p>
        </p:txBody>
      </p:sp>
      <p:sp>
        <p:nvSpPr>
          <p:cNvPr id="14" name="TextBox 13"/>
          <p:cNvSpPr txBox="1"/>
          <p:nvPr/>
        </p:nvSpPr>
        <p:spPr>
          <a:xfrm>
            <a:off x="2241252" y="3315235"/>
            <a:ext cx="1543975" cy="400110"/>
          </a:xfrm>
          <a:prstGeom prst="rect">
            <a:avLst/>
          </a:prstGeom>
          <a:noFill/>
        </p:spPr>
        <p:txBody>
          <a:bodyPr wrap="square" rtlCol="0">
            <a:spAutoFit/>
          </a:bodyPr>
          <a:lstStyle/>
          <a:p>
            <a:r>
              <a:rPr lang="en-US" sz="2000" dirty="0"/>
              <a:t>country H</a:t>
            </a:r>
          </a:p>
        </p:txBody>
      </p:sp>
      <p:sp>
        <p:nvSpPr>
          <p:cNvPr id="15" name="TextBox 14"/>
          <p:cNvSpPr txBox="1"/>
          <p:nvPr/>
        </p:nvSpPr>
        <p:spPr>
          <a:xfrm>
            <a:off x="5319732" y="3903457"/>
            <a:ext cx="1543975" cy="400110"/>
          </a:xfrm>
          <a:prstGeom prst="rect">
            <a:avLst/>
          </a:prstGeom>
          <a:noFill/>
        </p:spPr>
        <p:txBody>
          <a:bodyPr wrap="square" rtlCol="0">
            <a:spAutoFit/>
          </a:bodyPr>
          <a:lstStyle/>
          <a:p>
            <a:r>
              <a:rPr lang="en-US" sz="2000" dirty="0"/>
              <a:t>country Z</a:t>
            </a:r>
          </a:p>
        </p:txBody>
      </p:sp>
      <p:sp>
        <p:nvSpPr>
          <p:cNvPr id="16" name="TextBox 15"/>
          <p:cNvSpPr txBox="1"/>
          <p:nvPr/>
        </p:nvSpPr>
        <p:spPr>
          <a:xfrm>
            <a:off x="469651" y="5232860"/>
            <a:ext cx="1543975" cy="400110"/>
          </a:xfrm>
          <a:prstGeom prst="rect">
            <a:avLst/>
          </a:prstGeom>
          <a:noFill/>
        </p:spPr>
        <p:txBody>
          <a:bodyPr wrap="square" rtlCol="0">
            <a:spAutoFit/>
          </a:bodyPr>
          <a:lstStyle/>
          <a:p>
            <a:r>
              <a:rPr lang="en-US" sz="2000" dirty="0"/>
              <a:t>country O</a:t>
            </a:r>
          </a:p>
        </p:txBody>
      </p:sp>
      <p:sp>
        <p:nvSpPr>
          <p:cNvPr id="17" name="TextBox 16"/>
          <p:cNvSpPr txBox="1"/>
          <p:nvPr/>
        </p:nvSpPr>
        <p:spPr>
          <a:xfrm>
            <a:off x="4074591" y="5032805"/>
            <a:ext cx="1543975" cy="400110"/>
          </a:xfrm>
          <a:prstGeom prst="rect">
            <a:avLst/>
          </a:prstGeom>
          <a:noFill/>
        </p:spPr>
        <p:txBody>
          <a:bodyPr wrap="square" rtlCol="0">
            <a:spAutoFit/>
          </a:bodyPr>
          <a:lstStyle/>
          <a:p>
            <a:r>
              <a:rPr lang="en-US" sz="2000" dirty="0"/>
              <a:t>country P</a:t>
            </a:r>
          </a:p>
        </p:txBody>
      </p:sp>
      <p:sp>
        <p:nvSpPr>
          <p:cNvPr id="18" name="TextBox 17"/>
          <p:cNvSpPr txBox="1"/>
          <p:nvPr/>
        </p:nvSpPr>
        <p:spPr>
          <a:xfrm>
            <a:off x="6228685" y="3115180"/>
            <a:ext cx="1543975" cy="400110"/>
          </a:xfrm>
          <a:prstGeom prst="rect">
            <a:avLst/>
          </a:prstGeom>
          <a:noFill/>
        </p:spPr>
        <p:txBody>
          <a:bodyPr wrap="square" rtlCol="0">
            <a:spAutoFit/>
          </a:bodyPr>
          <a:lstStyle/>
          <a:p>
            <a:r>
              <a:rPr lang="en-US" sz="2000" dirty="0"/>
              <a:t>country Y</a:t>
            </a:r>
          </a:p>
        </p:txBody>
      </p:sp>
      <p:sp>
        <p:nvSpPr>
          <p:cNvPr id="19" name="TextBox 18"/>
          <p:cNvSpPr txBox="1"/>
          <p:nvPr/>
        </p:nvSpPr>
        <p:spPr>
          <a:xfrm>
            <a:off x="6228685" y="5032805"/>
            <a:ext cx="1543975" cy="400110"/>
          </a:xfrm>
          <a:prstGeom prst="rect">
            <a:avLst/>
          </a:prstGeom>
          <a:noFill/>
        </p:spPr>
        <p:txBody>
          <a:bodyPr wrap="square" rtlCol="0">
            <a:spAutoFit/>
          </a:bodyPr>
          <a:lstStyle/>
          <a:p>
            <a:r>
              <a:rPr lang="en-US" sz="2000" dirty="0"/>
              <a:t>country G</a:t>
            </a:r>
          </a:p>
        </p:txBody>
      </p:sp>
    </p:spTree>
    <p:extLst>
      <p:ext uri="{BB962C8B-B14F-4D97-AF65-F5344CB8AC3E}">
        <p14:creationId xmlns:p14="http://schemas.microsoft.com/office/powerpoint/2010/main" val="4047997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604"/>
            <a:ext cx="8686800" cy="1143000"/>
          </a:xfrm>
        </p:spPr>
        <p:txBody>
          <a:bodyPr>
            <a:normAutofit fontScale="90000"/>
          </a:bodyPr>
          <a:lstStyle/>
          <a:p>
            <a:pPr algn="l"/>
            <a:r>
              <a:rPr lang="en-US" dirty="0">
                <a:solidFill>
                  <a:srgbClr val="F79505"/>
                </a:solidFill>
                <a:latin typeface="Cambria"/>
                <a:ea typeface="Cambria"/>
                <a:cs typeface="Cambria"/>
              </a:rPr>
              <a:t>Voluntary mobility</a:t>
            </a:r>
            <a:br>
              <a:rPr lang="en-US" dirty="0">
                <a:solidFill>
                  <a:srgbClr val="F79505"/>
                </a:solidFill>
                <a:latin typeface="Cambria"/>
                <a:ea typeface="Cambria"/>
                <a:cs typeface="Cambria"/>
              </a:rPr>
            </a:br>
            <a:r>
              <a:rPr lang="en-US" dirty="0">
                <a:solidFill>
                  <a:schemeClr val="accent6">
                    <a:lumMod val="50000"/>
                  </a:schemeClr>
                </a:solidFill>
                <a:latin typeface="Cambria"/>
                <a:ea typeface="Cambria"/>
                <a:cs typeface="Cambria"/>
              </a:rPr>
              <a:t>process of elimination (II)</a:t>
            </a:r>
          </a:p>
        </p:txBody>
      </p:sp>
      <p:sp>
        <p:nvSpPr>
          <p:cNvPr id="5" name="Slide Number Placeholder 4"/>
          <p:cNvSpPr>
            <a:spLocks noGrp="1"/>
          </p:cNvSpPr>
          <p:nvPr>
            <p:ph type="sldNum" sz="quarter" idx="12"/>
          </p:nvPr>
        </p:nvSpPr>
        <p:spPr/>
        <p:txBody>
          <a:bodyPr/>
          <a:lstStyle/>
          <a:p>
            <a:fld id="{BB378123-A702-0444-9EEB-F1F97E1351D4}" type="slidenum">
              <a:rPr lang="en-US" smtClean="0"/>
              <a:pPr/>
              <a:t>11</a:t>
            </a:fld>
            <a:endParaRPr lang="en-US" dirty="0"/>
          </a:p>
        </p:txBody>
      </p:sp>
      <p:sp>
        <p:nvSpPr>
          <p:cNvPr id="4" name="TextBox 3"/>
          <p:cNvSpPr txBox="1"/>
          <p:nvPr/>
        </p:nvSpPr>
        <p:spPr>
          <a:xfrm>
            <a:off x="684826" y="2390804"/>
            <a:ext cx="1543975" cy="400110"/>
          </a:xfrm>
          <a:prstGeom prst="rect">
            <a:avLst/>
          </a:prstGeom>
          <a:noFill/>
        </p:spPr>
        <p:txBody>
          <a:bodyPr wrap="square" rtlCol="0">
            <a:spAutoFit/>
          </a:bodyPr>
          <a:lstStyle/>
          <a:p>
            <a:r>
              <a:rPr lang="en-US" sz="2000" strike="sngStrike" dirty="0"/>
              <a:t>country N</a:t>
            </a:r>
          </a:p>
        </p:txBody>
      </p:sp>
      <p:sp>
        <p:nvSpPr>
          <p:cNvPr id="12" name="TextBox 11"/>
          <p:cNvSpPr txBox="1"/>
          <p:nvPr/>
        </p:nvSpPr>
        <p:spPr>
          <a:xfrm>
            <a:off x="1970304" y="4274047"/>
            <a:ext cx="1543975" cy="400110"/>
          </a:xfrm>
          <a:prstGeom prst="rect">
            <a:avLst/>
          </a:prstGeom>
          <a:noFill/>
        </p:spPr>
        <p:txBody>
          <a:bodyPr wrap="square" rtlCol="0">
            <a:spAutoFit/>
          </a:bodyPr>
          <a:lstStyle/>
          <a:p>
            <a:r>
              <a:rPr lang="en-US" sz="2000" strike="sngStrike" dirty="0"/>
              <a:t>country U</a:t>
            </a:r>
          </a:p>
        </p:txBody>
      </p:sp>
      <p:sp>
        <p:nvSpPr>
          <p:cNvPr id="13" name="TextBox 12"/>
          <p:cNvSpPr txBox="1"/>
          <p:nvPr/>
        </p:nvSpPr>
        <p:spPr>
          <a:xfrm>
            <a:off x="4684710" y="2590859"/>
            <a:ext cx="1543975" cy="400110"/>
          </a:xfrm>
          <a:prstGeom prst="rect">
            <a:avLst/>
          </a:prstGeom>
          <a:noFill/>
        </p:spPr>
        <p:txBody>
          <a:bodyPr wrap="square" rtlCol="0">
            <a:spAutoFit/>
          </a:bodyPr>
          <a:lstStyle/>
          <a:p>
            <a:r>
              <a:rPr lang="en-US" sz="2000" strike="sngStrike" dirty="0"/>
              <a:t>country X</a:t>
            </a:r>
          </a:p>
        </p:txBody>
      </p:sp>
      <p:sp>
        <p:nvSpPr>
          <p:cNvPr id="14" name="TextBox 13"/>
          <p:cNvSpPr txBox="1"/>
          <p:nvPr/>
        </p:nvSpPr>
        <p:spPr>
          <a:xfrm>
            <a:off x="2228801" y="3294126"/>
            <a:ext cx="1543975" cy="400110"/>
          </a:xfrm>
          <a:prstGeom prst="rect">
            <a:avLst/>
          </a:prstGeom>
          <a:noFill/>
        </p:spPr>
        <p:txBody>
          <a:bodyPr wrap="square" rtlCol="0">
            <a:spAutoFit/>
          </a:bodyPr>
          <a:lstStyle/>
          <a:p>
            <a:r>
              <a:rPr lang="en-US" sz="2000" strike="sngStrike" dirty="0"/>
              <a:t>country H</a:t>
            </a:r>
          </a:p>
        </p:txBody>
      </p:sp>
      <p:sp>
        <p:nvSpPr>
          <p:cNvPr id="15" name="TextBox 14"/>
          <p:cNvSpPr txBox="1"/>
          <p:nvPr/>
        </p:nvSpPr>
        <p:spPr>
          <a:xfrm>
            <a:off x="5319732" y="3903457"/>
            <a:ext cx="1543975" cy="400110"/>
          </a:xfrm>
          <a:prstGeom prst="rect">
            <a:avLst/>
          </a:prstGeom>
          <a:noFill/>
        </p:spPr>
        <p:txBody>
          <a:bodyPr wrap="square" rtlCol="0">
            <a:spAutoFit/>
          </a:bodyPr>
          <a:lstStyle/>
          <a:p>
            <a:r>
              <a:rPr lang="en-US" sz="2000" dirty="0">
                <a:solidFill>
                  <a:srgbClr val="3366FF"/>
                </a:solidFill>
              </a:rPr>
              <a:t>country Z</a:t>
            </a:r>
          </a:p>
        </p:txBody>
      </p:sp>
      <p:sp>
        <p:nvSpPr>
          <p:cNvPr id="16" name="TextBox 15"/>
          <p:cNvSpPr txBox="1"/>
          <p:nvPr/>
        </p:nvSpPr>
        <p:spPr>
          <a:xfrm>
            <a:off x="469651" y="5232860"/>
            <a:ext cx="1543975" cy="400110"/>
          </a:xfrm>
          <a:prstGeom prst="rect">
            <a:avLst/>
          </a:prstGeom>
          <a:noFill/>
        </p:spPr>
        <p:txBody>
          <a:bodyPr wrap="square" rtlCol="0">
            <a:spAutoFit/>
          </a:bodyPr>
          <a:lstStyle/>
          <a:p>
            <a:r>
              <a:rPr lang="en-US" sz="2000" strike="sngStrike" dirty="0"/>
              <a:t>country O</a:t>
            </a:r>
          </a:p>
        </p:txBody>
      </p:sp>
      <p:sp>
        <p:nvSpPr>
          <p:cNvPr id="17" name="TextBox 16"/>
          <p:cNvSpPr txBox="1"/>
          <p:nvPr/>
        </p:nvSpPr>
        <p:spPr>
          <a:xfrm>
            <a:off x="4074591" y="5032805"/>
            <a:ext cx="1543975" cy="400110"/>
          </a:xfrm>
          <a:prstGeom prst="rect">
            <a:avLst/>
          </a:prstGeom>
          <a:noFill/>
        </p:spPr>
        <p:txBody>
          <a:bodyPr wrap="square" rtlCol="0">
            <a:spAutoFit/>
          </a:bodyPr>
          <a:lstStyle/>
          <a:p>
            <a:r>
              <a:rPr lang="en-US" sz="2000" strike="sngStrike" dirty="0"/>
              <a:t>country P</a:t>
            </a:r>
          </a:p>
        </p:txBody>
      </p:sp>
      <p:sp>
        <p:nvSpPr>
          <p:cNvPr id="18" name="TextBox 17"/>
          <p:cNvSpPr txBox="1"/>
          <p:nvPr/>
        </p:nvSpPr>
        <p:spPr>
          <a:xfrm>
            <a:off x="6228685" y="3115180"/>
            <a:ext cx="1543975" cy="400110"/>
          </a:xfrm>
          <a:prstGeom prst="rect">
            <a:avLst/>
          </a:prstGeom>
          <a:noFill/>
        </p:spPr>
        <p:txBody>
          <a:bodyPr wrap="square" rtlCol="0">
            <a:spAutoFit/>
          </a:bodyPr>
          <a:lstStyle/>
          <a:p>
            <a:r>
              <a:rPr lang="en-US" sz="2000" strike="sngStrike" dirty="0"/>
              <a:t>country Y</a:t>
            </a:r>
          </a:p>
        </p:txBody>
      </p:sp>
      <p:sp>
        <p:nvSpPr>
          <p:cNvPr id="19" name="TextBox 18"/>
          <p:cNvSpPr txBox="1"/>
          <p:nvPr/>
        </p:nvSpPr>
        <p:spPr>
          <a:xfrm>
            <a:off x="6228685" y="5032805"/>
            <a:ext cx="1543975" cy="400110"/>
          </a:xfrm>
          <a:prstGeom prst="rect">
            <a:avLst/>
          </a:prstGeom>
          <a:noFill/>
        </p:spPr>
        <p:txBody>
          <a:bodyPr wrap="square" rtlCol="0">
            <a:spAutoFit/>
          </a:bodyPr>
          <a:lstStyle/>
          <a:p>
            <a:r>
              <a:rPr lang="en-US" sz="2000" strike="sngStrike" dirty="0"/>
              <a:t>country G</a:t>
            </a:r>
          </a:p>
        </p:txBody>
      </p:sp>
    </p:spTree>
    <p:extLst>
      <p:ext uri="{BB962C8B-B14F-4D97-AF65-F5344CB8AC3E}">
        <p14:creationId xmlns:p14="http://schemas.microsoft.com/office/powerpoint/2010/main" val="3474139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a:bodyPr>
          <a:lstStyle/>
          <a:p>
            <a:pPr algn="l"/>
            <a:r>
              <a:rPr lang="en-US" dirty="0">
                <a:solidFill>
                  <a:srgbClr val="F79505"/>
                </a:solidFill>
                <a:latin typeface="Cambria"/>
                <a:ea typeface="Cambria"/>
                <a:cs typeface="Cambria"/>
              </a:rPr>
              <a:t>Preparation process</a:t>
            </a:r>
          </a:p>
        </p:txBody>
      </p:sp>
      <p:sp>
        <p:nvSpPr>
          <p:cNvPr id="5" name="Slide Number Placeholder 4"/>
          <p:cNvSpPr>
            <a:spLocks noGrp="1"/>
          </p:cNvSpPr>
          <p:nvPr>
            <p:ph type="sldNum" sz="quarter" idx="12"/>
          </p:nvPr>
        </p:nvSpPr>
        <p:spPr/>
        <p:txBody>
          <a:bodyPr/>
          <a:lstStyle/>
          <a:p>
            <a:fld id="{BB378123-A702-0444-9EEB-F1F97E1351D4}" type="slidenum">
              <a:rPr lang="en-US" smtClean="0"/>
              <a:pPr/>
              <a:t>12</a:t>
            </a:fld>
            <a:endParaRPr lang="en-US" dirty="0"/>
          </a:p>
        </p:txBody>
      </p:sp>
      <p:sp>
        <p:nvSpPr>
          <p:cNvPr id="4" name="TextBox 3"/>
          <p:cNvSpPr txBox="1"/>
          <p:nvPr/>
        </p:nvSpPr>
        <p:spPr>
          <a:xfrm rot="16200000">
            <a:off x="1962745" y="2138561"/>
            <a:ext cx="1923949" cy="584776"/>
          </a:xfrm>
          <a:prstGeom prst="rect">
            <a:avLst/>
          </a:prstGeom>
          <a:solidFill>
            <a:schemeClr val="accent5">
              <a:lumMod val="40000"/>
              <a:lumOff val="60000"/>
            </a:schemeClr>
          </a:solidFill>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3200" dirty="0"/>
              <a:t>voluntary </a:t>
            </a:r>
          </a:p>
        </p:txBody>
      </p:sp>
      <p:sp>
        <p:nvSpPr>
          <p:cNvPr id="8" name="TextBox 7"/>
          <p:cNvSpPr txBox="1"/>
          <p:nvPr/>
        </p:nvSpPr>
        <p:spPr>
          <a:xfrm rot="16200000">
            <a:off x="1799943" y="4796005"/>
            <a:ext cx="2249548" cy="584776"/>
          </a:xfrm>
          <a:prstGeom prst="rect">
            <a:avLst/>
          </a:prstGeom>
          <a:solidFill>
            <a:schemeClr val="accent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forced </a:t>
            </a:r>
          </a:p>
        </p:txBody>
      </p:sp>
      <p:sp>
        <p:nvSpPr>
          <p:cNvPr id="9" name="TextBox 8"/>
          <p:cNvSpPr txBox="1"/>
          <p:nvPr/>
        </p:nvSpPr>
        <p:spPr>
          <a:xfrm>
            <a:off x="88019" y="3963619"/>
            <a:ext cx="2544311"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family</a:t>
            </a:r>
          </a:p>
        </p:txBody>
      </p:sp>
      <p:sp>
        <p:nvSpPr>
          <p:cNvPr id="10" name="TextBox 9"/>
          <p:cNvSpPr txBox="1"/>
          <p:nvPr/>
        </p:nvSpPr>
        <p:spPr>
          <a:xfrm>
            <a:off x="88017" y="4541695"/>
            <a:ext cx="2544312" cy="49244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600" dirty="0"/>
              <a:t>society-discourse</a:t>
            </a:r>
          </a:p>
        </p:txBody>
      </p:sp>
      <p:sp>
        <p:nvSpPr>
          <p:cNvPr id="11" name="TextBox 10"/>
          <p:cNvSpPr txBox="1"/>
          <p:nvPr/>
        </p:nvSpPr>
        <p:spPr>
          <a:xfrm>
            <a:off x="88019" y="5034138"/>
            <a:ext cx="2544313"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economic </a:t>
            </a:r>
          </a:p>
        </p:txBody>
      </p:sp>
      <p:sp>
        <p:nvSpPr>
          <p:cNvPr id="12" name="TextBox 11"/>
          <p:cNvSpPr txBox="1"/>
          <p:nvPr/>
        </p:nvSpPr>
        <p:spPr>
          <a:xfrm>
            <a:off x="88015" y="5628390"/>
            <a:ext cx="2544314"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institutional </a:t>
            </a:r>
          </a:p>
        </p:txBody>
      </p:sp>
      <p:sp>
        <p:nvSpPr>
          <p:cNvPr id="13" name="TextBox 12"/>
          <p:cNvSpPr txBox="1"/>
          <p:nvPr/>
        </p:nvSpPr>
        <p:spPr>
          <a:xfrm>
            <a:off x="3330268" y="3392924"/>
            <a:ext cx="1774530" cy="584776"/>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elimination</a:t>
            </a:r>
            <a:r>
              <a:rPr lang="en-US" sz="3200" dirty="0"/>
              <a:t> </a:t>
            </a:r>
          </a:p>
        </p:txBody>
      </p:sp>
      <p:sp>
        <p:nvSpPr>
          <p:cNvPr id="14" name="TextBox 13"/>
          <p:cNvSpPr txBox="1"/>
          <p:nvPr/>
        </p:nvSpPr>
        <p:spPr>
          <a:xfrm>
            <a:off x="5276902" y="3237108"/>
            <a:ext cx="1412144" cy="892552"/>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rational choice </a:t>
            </a:r>
          </a:p>
        </p:txBody>
      </p:sp>
      <p:sp>
        <p:nvSpPr>
          <p:cNvPr id="15" name="TextBox 14"/>
          <p:cNvSpPr txBox="1"/>
          <p:nvPr/>
        </p:nvSpPr>
        <p:spPr>
          <a:xfrm>
            <a:off x="6902793" y="3471176"/>
            <a:ext cx="2241207" cy="492443"/>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procrastination </a:t>
            </a:r>
          </a:p>
        </p:txBody>
      </p:sp>
      <p:sp>
        <p:nvSpPr>
          <p:cNvPr id="16" name="TextBox 15"/>
          <p:cNvSpPr txBox="1"/>
          <p:nvPr/>
        </p:nvSpPr>
        <p:spPr>
          <a:xfrm>
            <a:off x="457200" y="3392924"/>
            <a:ext cx="2759907" cy="553998"/>
          </a:xfrm>
          <a:prstGeom prst="rect">
            <a:avLst/>
          </a:prstGeom>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3000" dirty="0">
                <a:solidFill>
                  <a:srgbClr val="008000"/>
                </a:solidFill>
              </a:rPr>
              <a:t>STRATEGIES</a:t>
            </a:r>
          </a:p>
        </p:txBody>
      </p:sp>
      <p:sp>
        <p:nvSpPr>
          <p:cNvPr id="7" name="TextBox 6"/>
          <p:cNvSpPr txBox="1"/>
          <p:nvPr/>
        </p:nvSpPr>
        <p:spPr>
          <a:xfrm>
            <a:off x="4019015" y="5675207"/>
            <a:ext cx="317966" cy="461665"/>
          </a:xfrm>
          <a:prstGeom prst="rect">
            <a:avLst/>
          </a:prstGeom>
          <a:noFill/>
        </p:spPr>
        <p:txBody>
          <a:bodyPr wrap="none" rtlCol="0">
            <a:spAutoFit/>
          </a:bodyPr>
          <a:lstStyle/>
          <a:p>
            <a:r>
              <a:rPr lang="en-US" sz="2400" dirty="0">
                <a:solidFill>
                  <a:srgbClr val="008000"/>
                </a:solidFill>
              </a:rPr>
              <a:t>x</a:t>
            </a:r>
          </a:p>
        </p:txBody>
      </p:sp>
    </p:spTree>
    <p:extLst>
      <p:ext uri="{BB962C8B-B14F-4D97-AF65-F5344CB8AC3E}">
        <p14:creationId xmlns:p14="http://schemas.microsoft.com/office/powerpoint/2010/main" val="3277408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7333"/>
            <a:ext cx="8686800" cy="606778"/>
          </a:xfrm>
        </p:spPr>
        <p:txBody>
          <a:bodyPr>
            <a:normAutofit fontScale="90000"/>
          </a:bodyPr>
          <a:lstStyle/>
          <a:p>
            <a:pPr algn="l"/>
            <a:r>
              <a:rPr lang="en-US" dirty="0">
                <a:solidFill>
                  <a:srgbClr val="F79505"/>
                </a:solidFill>
                <a:latin typeface="Cambria"/>
                <a:ea typeface="Cambria"/>
                <a:cs typeface="Cambria"/>
              </a:rPr>
              <a:t>‘Forced’ mobility </a:t>
            </a:r>
            <a:br>
              <a:rPr lang="en-US" dirty="0">
                <a:solidFill>
                  <a:srgbClr val="F79505"/>
                </a:solidFill>
                <a:latin typeface="Cambria"/>
                <a:ea typeface="Cambria"/>
                <a:cs typeface="Cambria"/>
              </a:rPr>
            </a:br>
            <a:r>
              <a:rPr lang="en-US" dirty="0">
                <a:solidFill>
                  <a:srgbClr val="984807"/>
                </a:solidFill>
                <a:latin typeface="Cambria"/>
                <a:ea typeface="Cambria"/>
                <a:cs typeface="Cambria"/>
              </a:rPr>
              <a:t>elimination</a:t>
            </a:r>
            <a:br>
              <a:rPr lang="en-US" dirty="0">
                <a:solidFill>
                  <a:srgbClr val="984807"/>
                </a:solidFill>
                <a:latin typeface="Cambria"/>
                <a:ea typeface="Cambria"/>
                <a:cs typeface="Cambria"/>
              </a:rPr>
            </a:br>
            <a:endParaRPr lang="en-US" dirty="0">
              <a:solidFill>
                <a:srgbClr val="984807"/>
              </a:solidFill>
              <a:latin typeface="Cambria"/>
              <a:ea typeface="Cambria"/>
              <a:cs typeface="Cambria"/>
            </a:endParaRPr>
          </a:p>
        </p:txBody>
      </p:sp>
      <p:sp>
        <p:nvSpPr>
          <p:cNvPr id="3" name="Content Placeholder 2"/>
          <p:cNvSpPr>
            <a:spLocks noGrp="1"/>
          </p:cNvSpPr>
          <p:nvPr>
            <p:ph idx="1"/>
          </p:nvPr>
        </p:nvSpPr>
        <p:spPr/>
        <p:txBody>
          <a:bodyPr>
            <a:noAutofit/>
          </a:bodyPr>
          <a:lstStyle/>
          <a:p>
            <a:pPr marL="0" indent="0">
              <a:buNone/>
            </a:pPr>
            <a:r>
              <a:rPr lang="en-US" sz="2200" dirty="0"/>
              <a:t>Esther, credit from Lux, 27-29 </a:t>
            </a:r>
          </a:p>
          <a:p>
            <a:pPr marL="0" indent="0">
              <a:buNone/>
            </a:pPr>
            <a:endParaRPr lang="en-US" sz="2200" dirty="0"/>
          </a:p>
          <a:p>
            <a:pPr marL="0" indent="0">
              <a:buNone/>
            </a:pPr>
            <a:r>
              <a:rPr lang="en-US" sz="2200" dirty="0"/>
              <a:t>‘I was really nervous, already one year before. I thought </a:t>
            </a:r>
            <a:r>
              <a:rPr lang="en-US" sz="2200" dirty="0" err="1"/>
              <a:t>nooo</a:t>
            </a:r>
            <a:r>
              <a:rPr lang="en-US" sz="2200" dirty="0"/>
              <a:t>, how should it work?’</a:t>
            </a:r>
          </a:p>
          <a:p>
            <a:pPr marL="0" indent="0">
              <a:buNone/>
            </a:pPr>
            <a:endParaRPr lang="en-US" sz="1000" dirty="0"/>
          </a:p>
          <a:p>
            <a:pPr marL="0" indent="0">
              <a:buNone/>
            </a:pPr>
            <a:r>
              <a:rPr lang="en-US" sz="2200" dirty="0"/>
              <a:t>‘Very important to go to this city was also that I was not going alone, there was also a friend there’</a:t>
            </a:r>
          </a:p>
          <a:p>
            <a:pPr marL="0" indent="0">
              <a:buNone/>
            </a:pPr>
            <a:endParaRPr lang="en-US" sz="1000" dirty="0"/>
          </a:p>
          <a:p>
            <a:pPr marL="0" indent="0">
              <a:buNone/>
            </a:pPr>
            <a:r>
              <a:rPr lang="en-US" sz="2200" dirty="0"/>
              <a:t>‘I also heard that at this university it was possible to have classes only three days in the week. And because I had fear that I am not </a:t>
            </a:r>
            <a:r>
              <a:rPr lang="en-US" sz="2200" dirty="0" err="1"/>
              <a:t>gonna</a:t>
            </a:r>
            <a:r>
              <a:rPr lang="en-US" sz="2200" dirty="0"/>
              <a:t> manage five or six days without coming back home … because there were also another universities but there it was not possible [to have classes only 3 days in the week]’</a:t>
            </a:r>
          </a:p>
          <a:p>
            <a:pPr marL="0" indent="0">
              <a:buNone/>
            </a:pPr>
            <a:endParaRPr lang="en-US" sz="1000" dirty="0"/>
          </a:p>
        </p:txBody>
      </p:sp>
      <p:sp>
        <p:nvSpPr>
          <p:cNvPr id="5" name="Slide Number Placeholder 4"/>
          <p:cNvSpPr>
            <a:spLocks noGrp="1"/>
          </p:cNvSpPr>
          <p:nvPr>
            <p:ph type="sldNum" sz="quarter" idx="12"/>
          </p:nvPr>
        </p:nvSpPr>
        <p:spPr/>
        <p:txBody>
          <a:bodyPr/>
          <a:lstStyle/>
          <a:p>
            <a:fld id="{BB378123-A702-0444-9EEB-F1F97E1351D4}" type="slidenum">
              <a:rPr lang="en-US" smtClean="0"/>
              <a:pPr/>
              <a:t>13</a:t>
            </a:fld>
            <a:endParaRPr lang="en-US" dirty="0"/>
          </a:p>
        </p:txBody>
      </p:sp>
    </p:spTree>
    <p:extLst>
      <p:ext uri="{BB962C8B-B14F-4D97-AF65-F5344CB8AC3E}">
        <p14:creationId xmlns:p14="http://schemas.microsoft.com/office/powerpoint/2010/main" val="2848300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a:bodyPr>
          <a:lstStyle/>
          <a:p>
            <a:pPr algn="l"/>
            <a:r>
              <a:rPr lang="en-US" dirty="0">
                <a:solidFill>
                  <a:srgbClr val="F79505"/>
                </a:solidFill>
                <a:latin typeface="Cambria"/>
                <a:ea typeface="Cambria"/>
                <a:cs typeface="Cambria"/>
              </a:rPr>
              <a:t>Preparation process</a:t>
            </a:r>
          </a:p>
        </p:txBody>
      </p:sp>
      <p:sp>
        <p:nvSpPr>
          <p:cNvPr id="5" name="Slide Number Placeholder 4"/>
          <p:cNvSpPr>
            <a:spLocks noGrp="1"/>
          </p:cNvSpPr>
          <p:nvPr>
            <p:ph type="sldNum" sz="quarter" idx="12"/>
          </p:nvPr>
        </p:nvSpPr>
        <p:spPr/>
        <p:txBody>
          <a:bodyPr/>
          <a:lstStyle/>
          <a:p>
            <a:fld id="{BB378123-A702-0444-9EEB-F1F97E1351D4}" type="slidenum">
              <a:rPr lang="en-US" smtClean="0"/>
              <a:pPr/>
              <a:t>14</a:t>
            </a:fld>
            <a:endParaRPr lang="en-US" dirty="0"/>
          </a:p>
        </p:txBody>
      </p:sp>
      <p:sp>
        <p:nvSpPr>
          <p:cNvPr id="4" name="TextBox 3"/>
          <p:cNvSpPr txBox="1"/>
          <p:nvPr/>
        </p:nvSpPr>
        <p:spPr>
          <a:xfrm rot="16200000">
            <a:off x="1962745" y="2138561"/>
            <a:ext cx="1923949" cy="584776"/>
          </a:xfrm>
          <a:prstGeom prst="rect">
            <a:avLst/>
          </a:prstGeom>
          <a:solidFill>
            <a:schemeClr val="accent5">
              <a:lumMod val="40000"/>
              <a:lumOff val="60000"/>
            </a:schemeClr>
          </a:solidFill>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3200" dirty="0"/>
              <a:t>voluntary </a:t>
            </a:r>
          </a:p>
        </p:txBody>
      </p:sp>
      <p:sp>
        <p:nvSpPr>
          <p:cNvPr id="8" name="TextBox 7"/>
          <p:cNvSpPr txBox="1"/>
          <p:nvPr/>
        </p:nvSpPr>
        <p:spPr>
          <a:xfrm rot="16200000">
            <a:off x="1799943" y="4796005"/>
            <a:ext cx="2249548" cy="584776"/>
          </a:xfrm>
          <a:prstGeom prst="rect">
            <a:avLst/>
          </a:prstGeom>
          <a:solidFill>
            <a:schemeClr val="accent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forced </a:t>
            </a:r>
          </a:p>
        </p:txBody>
      </p:sp>
      <p:sp>
        <p:nvSpPr>
          <p:cNvPr id="9" name="TextBox 8"/>
          <p:cNvSpPr txBox="1"/>
          <p:nvPr/>
        </p:nvSpPr>
        <p:spPr>
          <a:xfrm>
            <a:off x="88019" y="3963619"/>
            <a:ext cx="2544311"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family</a:t>
            </a:r>
          </a:p>
        </p:txBody>
      </p:sp>
      <p:sp>
        <p:nvSpPr>
          <p:cNvPr id="10" name="TextBox 9"/>
          <p:cNvSpPr txBox="1"/>
          <p:nvPr/>
        </p:nvSpPr>
        <p:spPr>
          <a:xfrm>
            <a:off x="88017" y="4541695"/>
            <a:ext cx="2544312" cy="49244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600" dirty="0"/>
              <a:t>society-discourse</a:t>
            </a:r>
          </a:p>
        </p:txBody>
      </p:sp>
      <p:sp>
        <p:nvSpPr>
          <p:cNvPr id="11" name="TextBox 10"/>
          <p:cNvSpPr txBox="1"/>
          <p:nvPr/>
        </p:nvSpPr>
        <p:spPr>
          <a:xfrm>
            <a:off x="88019" y="5034138"/>
            <a:ext cx="2544313"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economic </a:t>
            </a:r>
          </a:p>
        </p:txBody>
      </p:sp>
      <p:sp>
        <p:nvSpPr>
          <p:cNvPr id="12" name="TextBox 11"/>
          <p:cNvSpPr txBox="1"/>
          <p:nvPr/>
        </p:nvSpPr>
        <p:spPr>
          <a:xfrm>
            <a:off x="88015" y="5628390"/>
            <a:ext cx="2544314"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institutional </a:t>
            </a:r>
          </a:p>
        </p:txBody>
      </p:sp>
      <p:sp>
        <p:nvSpPr>
          <p:cNvPr id="13" name="TextBox 12"/>
          <p:cNvSpPr txBox="1"/>
          <p:nvPr/>
        </p:nvSpPr>
        <p:spPr>
          <a:xfrm>
            <a:off x="3330268" y="3392924"/>
            <a:ext cx="1774530" cy="584776"/>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elimination</a:t>
            </a:r>
            <a:r>
              <a:rPr lang="en-US" sz="3200" dirty="0"/>
              <a:t> </a:t>
            </a:r>
          </a:p>
        </p:txBody>
      </p:sp>
      <p:sp>
        <p:nvSpPr>
          <p:cNvPr id="14" name="TextBox 13"/>
          <p:cNvSpPr txBox="1"/>
          <p:nvPr/>
        </p:nvSpPr>
        <p:spPr>
          <a:xfrm>
            <a:off x="5276902" y="3237108"/>
            <a:ext cx="1412144" cy="892552"/>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rational choice </a:t>
            </a:r>
          </a:p>
        </p:txBody>
      </p:sp>
      <p:sp>
        <p:nvSpPr>
          <p:cNvPr id="15" name="TextBox 14"/>
          <p:cNvSpPr txBox="1"/>
          <p:nvPr/>
        </p:nvSpPr>
        <p:spPr>
          <a:xfrm>
            <a:off x="6902793" y="3471176"/>
            <a:ext cx="2241207" cy="492443"/>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procrastination </a:t>
            </a:r>
          </a:p>
        </p:txBody>
      </p:sp>
      <p:sp>
        <p:nvSpPr>
          <p:cNvPr id="16" name="TextBox 15"/>
          <p:cNvSpPr txBox="1"/>
          <p:nvPr/>
        </p:nvSpPr>
        <p:spPr>
          <a:xfrm>
            <a:off x="457200" y="3392924"/>
            <a:ext cx="2759907" cy="553998"/>
          </a:xfrm>
          <a:prstGeom prst="rect">
            <a:avLst/>
          </a:prstGeom>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3000" dirty="0">
                <a:solidFill>
                  <a:srgbClr val="008000"/>
                </a:solidFill>
              </a:rPr>
              <a:t>STRATEGIES</a:t>
            </a:r>
          </a:p>
        </p:txBody>
      </p:sp>
      <p:sp>
        <p:nvSpPr>
          <p:cNvPr id="17" name="TextBox 16"/>
          <p:cNvSpPr txBox="1"/>
          <p:nvPr/>
        </p:nvSpPr>
        <p:spPr>
          <a:xfrm>
            <a:off x="5715423" y="1992530"/>
            <a:ext cx="317966" cy="461665"/>
          </a:xfrm>
          <a:prstGeom prst="rect">
            <a:avLst/>
          </a:prstGeom>
          <a:noFill/>
        </p:spPr>
        <p:txBody>
          <a:bodyPr wrap="none" rtlCol="0">
            <a:spAutoFit/>
          </a:bodyPr>
          <a:lstStyle/>
          <a:p>
            <a:r>
              <a:rPr lang="en-US" sz="2400" dirty="0"/>
              <a:t>x</a:t>
            </a:r>
          </a:p>
        </p:txBody>
      </p:sp>
    </p:spTree>
    <p:extLst>
      <p:ext uri="{BB962C8B-B14F-4D97-AF65-F5344CB8AC3E}">
        <p14:creationId xmlns:p14="http://schemas.microsoft.com/office/powerpoint/2010/main" val="2538318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fontScale="90000"/>
          </a:bodyPr>
          <a:lstStyle/>
          <a:p>
            <a:pPr algn="l"/>
            <a:r>
              <a:rPr lang="en-US" dirty="0">
                <a:solidFill>
                  <a:srgbClr val="F79505"/>
                </a:solidFill>
                <a:latin typeface="Cambria"/>
                <a:ea typeface="Cambria"/>
                <a:cs typeface="Cambria"/>
              </a:rPr>
              <a:t>Voluntary mobility</a:t>
            </a:r>
            <a:r>
              <a:rPr lang="hu-HU" dirty="0">
                <a:solidFill>
                  <a:srgbClr val="F79505"/>
                </a:solidFill>
                <a:latin typeface="Cambria"/>
                <a:ea typeface="Cambria"/>
                <a:cs typeface="Cambria"/>
              </a:rPr>
              <a:t> </a:t>
            </a:r>
            <a:br>
              <a:rPr lang="en-US" dirty="0">
                <a:solidFill>
                  <a:srgbClr val="F79505"/>
                </a:solidFill>
                <a:latin typeface="Cambria"/>
                <a:ea typeface="Cambria"/>
                <a:cs typeface="Cambria"/>
              </a:rPr>
            </a:br>
            <a:r>
              <a:rPr lang="en-US" dirty="0">
                <a:solidFill>
                  <a:schemeClr val="accent2"/>
                </a:solidFill>
                <a:latin typeface="Cambria"/>
                <a:ea typeface="Cambria"/>
                <a:cs typeface="Cambria"/>
              </a:rPr>
              <a:t>‘rational’ choice</a:t>
            </a:r>
          </a:p>
        </p:txBody>
      </p:sp>
      <p:sp>
        <p:nvSpPr>
          <p:cNvPr id="3" name="Content Placeholder 2"/>
          <p:cNvSpPr>
            <a:spLocks noGrp="1"/>
          </p:cNvSpPr>
          <p:nvPr>
            <p:ph idx="1"/>
          </p:nvPr>
        </p:nvSpPr>
        <p:spPr/>
        <p:txBody>
          <a:bodyPr>
            <a:normAutofit/>
          </a:bodyPr>
          <a:lstStyle/>
          <a:p>
            <a:pPr>
              <a:buNone/>
            </a:pPr>
            <a:endParaRPr lang="hu-HU" sz="2200" dirty="0"/>
          </a:p>
          <a:p>
            <a:pPr marL="0" indent="0">
              <a:buNone/>
            </a:pPr>
            <a:r>
              <a:rPr lang="hu-HU" sz="2200" dirty="0"/>
              <a:t> Róbert (credit mobility, Netherlands)</a:t>
            </a:r>
          </a:p>
          <a:p>
            <a:pPr marL="0" indent="0">
              <a:buNone/>
            </a:pPr>
            <a:endParaRPr lang="hu-HU" sz="2200" dirty="0"/>
          </a:p>
          <a:p>
            <a:pPr marL="0" indent="0">
              <a:buNone/>
            </a:pPr>
            <a:r>
              <a:rPr lang="hu-HU" sz="2200" dirty="0"/>
              <a:t>“I deliberately planned my master’s studies, and so even as a bachelor student I knew I would go on Erasmus in the master course. Before I applied for the master, I made out a three-year plan for which courses I would take in master, and I included the subjects from the Netherlands too. </a:t>
            </a:r>
            <a:r>
              <a:rPr lang="hu-HU" sz="2200" dirty="0" err="1"/>
              <a:t>So</a:t>
            </a:r>
            <a:r>
              <a:rPr lang="hu-HU" sz="2200" dirty="0"/>
              <a:t> I </a:t>
            </a:r>
            <a:r>
              <a:rPr lang="hu-HU" sz="2200" dirty="0" err="1"/>
              <a:t>was</a:t>
            </a:r>
            <a:r>
              <a:rPr lang="hu-HU" sz="2200" dirty="0"/>
              <a:t> </a:t>
            </a:r>
            <a:r>
              <a:rPr lang="hu-HU" sz="2200" dirty="0" err="1"/>
              <a:t>very</a:t>
            </a:r>
            <a:r>
              <a:rPr lang="hu-HU" sz="2200" dirty="0"/>
              <a:t> </a:t>
            </a:r>
            <a:r>
              <a:rPr lang="hu-HU" sz="2200" dirty="0" err="1"/>
              <a:t>aware</a:t>
            </a:r>
            <a:r>
              <a:rPr lang="hu-HU" sz="2200" dirty="0"/>
              <a:t> of </a:t>
            </a:r>
            <a:r>
              <a:rPr lang="hu-HU" sz="2200" dirty="0" err="1"/>
              <a:t>where</a:t>
            </a:r>
            <a:r>
              <a:rPr lang="hu-HU" sz="2200" dirty="0"/>
              <a:t> </a:t>
            </a:r>
            <a:r>
              <a:rPr lang="hu-HU" sz="2200" dirty="0" err="1"/>
              <a:t>exactly</a:t>
            </a:r>
            <a:r>
              <a:rPr lang="hu-HU" sz="2200" dirty="0"/>
              <a:t> I </a:t>
            </a:r>
            <a:r>
              <a:rPr lang="hu-HU" sz="2200" dirty="0" err="1"/>
              <a:t>would</a:t>
            </a:r>
            <a:r>
              <a:rPr lang="hu-HU" sz="2200" dirty="0"/>
              <a:t> go. I </a:t>
            </a:r>
            <a:r>
              <a:rPr lang="hu-HU" sz="2200" dirty="0" err="1"/>
              <a:t>didn’t</a:t>
            </a:r>
            <a:r>
              <a:rPr lang="hu-HU" sz="2200" dirty="0"/>
              <a:t> </a:t>
            </a:r>
            <a:r>
              <a:rPr lang="hu-HU" sz="2200" dirty="0" err="1"/>
              <a:t>do</a:t>
            </a:r>
            <a:r>
              <a:rPr lang="hu-HU" sz="2200" dirty="0"/>
              <a:t> </a:t>
            </a:r>
            <a:r>
              <a:rPr lang="hu-HU" sz="2200" dirty="0" err="1"/>
              <a:t>it</a:t>
            </a:r>
            <a:r>
              <a:rPr lang="hu-HU" sz="2200" dirty="0"/>
              <a:t> </a:t>
            </a:r>
            <a:r>
              <a:rPr lang="hu-HU" sz="2200" dirty="0" err="1"/>
              <a:t>for</a:t>
            </a:r>
            <a:r>
              <a:rPr lang="hu-HU" sz="2200" dirty="0"/>
              <a:t> </a:t>
            </a:r>
            <a:r>
              <a:rPr lang="hu-HU" sz="2200" dirty="0" err="1"/>
              <a:t>the</a:t>
            </a:r>
            <a:r>
              <a:rPr lang="hu-HU" sz="2200" dirty="0"/>
              <a:t> </a:t>
            </a:r>
            <a:r>
              <a:rPr lang="hu-HU" sz="2200" dirty="0" err="1"/>
              <a:t>Erasumus</a:t>
            </a:r>
            <a:r>
              <a:rPr lang="hu-HU" sz="2200" dirty="0"/>
              <a:t> </a:t>
            </a:r>
            <a:r>
              <a:rPr lang="hu-HU" sz="2200" dirty="0" err="1"/>
              <a:t>experience</a:t>
            </a:r>
            <a:r>
              <a:rPr lang="hu-HU" sz="2200" dirty="0"/>
              <a:t>. But of course I knew from talking to people that Erasmus was not just about studies.”</a:t>
            </a:r>
            <a:endParaRPr lang="en-US" sz="2200" dirty="0"/>
          </a:p>
        </p:txBody>
      </p:sp>
      <p:sp>
        <p:nvSpPr>
          <p:cNvPr id="5" name="Slide Number Placeholder 4"/>
          <p:cNvSpPr>
            <a:spLocks noGrp="1"/>
          </p:cNvSpPr>
          <p:nvPr>
            <p:ph type="sldNum" sz="quarter" idx="12"/>
          </p:nvPr>
        </p:nvSpPr>
        <p:spPr/>
        <p:txBody>
          <a:bodyPr/>
          <a:lstStyle/>
          <a:p>
            <a:fld id="{BB378123-A702-0444-9EEB-F1F97E1351D4}" type="slidenum">
              <a:rPr lang="en-US" smtClean="0"/>
              <a:pPr/>
              <a:t>15</a:t>
            </a:fld>
            <a:endParaRPr lang="en-US" dirty="0"/>
          </a:p>
        </p:txBody>
      </p:sp>
    </p:spTree>
    <p:extLst>
      <p:ext uri="{BB962C8B-B14F-4D97-AF65-F5344CB8AC3E}">
        <p14:creationId xmlns:p14="http://schemas.microsoft.com/office/powerpoint/2010/main" val="1754420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a:bodyPr>
          <a:lstStyle/>
          <a:p>
            <a:pPr algn="l"/>
            <a:r>
              <a:rPr lang="en-US" dirty="0">
                <a:solidFill>
                  <a:srgbClr val="F79505"/>
                </a:solidFill>
                <a:latin typeface="Cambria"/>
                <a:ea typeface="Cambria"/>
                <a:cs typeface="Cambria"/>
              </a:rPr>
              <a:t>Preparation process</a:t>
            </a:r>
          </a:p>
        </p:txBody>
      </p:sp>
      <p:sp>
        <p:nvSpPr>
          <p:cNvPr id="5" name="Slide Number Placeholder 4"/>
          <p:cNvSpPr>
            <a:spLocks noGrp="1"/>
          </p:cNvSpPr>
          <p:nvPr>
            <p:ph type="sldNum" sz="quarter" idx="12"/>
          </p:nvPr>
        </p:nvSpPr>
        <p:spPr/>
        <p:txBody>
          <a:bodyPr/>
          <a:lstStyle/>
          <a:p>
            <a:fld id="{BB378123-A702-0444-9EEB-F1F97E1351D4}" type="slidenum">
              <a:rPr lang="en-US" smtClean="0"/>
              <a:pPr/>
              <a:t>16</a:t>
            </a:fld>
            <a:endParaRPr lang="en-US" dirty="0"/>
          </a:p>
        </p:txBody>
      </p:sp>
      <p:sp>
        <p:nvSpPr>
          <p:cNvPr id="8" name="TextBox 7"/>
          <p:cNvSpPr txBox="1"/>
          <p:nvPr/>
        </p:nvSpPr>
        <p:spPr>
          <a:xfrm rot="16200000">
            <a:off x="552620" y="3548683"/>
            <a:ext cx="4744193" cy="584776"/>
          </a:xfrm>
          <a:prstGeom prst="rect">
            <a:avLst/>
          </a:prstGeom>
          <a:solidFill>
            <a:schemeClr val="accent4">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‘forced’ / voluntary  </a:t>
            </a:r>
          </a:p>
        </p:txBody>
      </p:sp>
      <p:sp>
        <p:nvSpPr>
          <p:cNvPr id="9" name="TextBox 8"/>
          <p:cNvSpPr txBox="1"/>
          <p:nvPr/>
        </p:nvSpPr>
        <p:spPr>
          <a:xfrm>
            <a:off x="88019" y="3963619"/>
            <a:ext cx="2544311"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family</a:t>
            </a:r>
          </a:p>
        </p:txBody>
      </p:sp>
      <p:sp>
        <p:nvSpPr>
          <p:cNvPr id="10" name="TextBox 9"/>
          <p:cNvSpPr txBox="1"/>
          <p:nvPr/>
        </p:nvSpPr>
        <p:spPr>
          <a:xfrm>
            <a:off x="88017" y="4541695"/>
            <a:ext cx="2544312" cy="49244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600" dirty="0"/>
              <a:t>society-discourse</a:t>
            </a:r>
          </a:p>
        </p:txBody>
      </p:sp>
      <p:sp>
        <p:nvSpPr>
          <p:cNvPr id="11" name="TextBox 10"/>
          <p:cNvSpPr txBox="1"/>
          <p:nvPr/>
        </p:nvSpPr>
        <p:spPr>
          <a:xfrm>
            <a:off x="88019" y="5034138"/>
            <a:ext cx="2544313"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economic </a:t>
            </a:r>
          </a:p>
        </p:txBody>
      </p:sp>
      <p:sp>
        <p:nvSpPr>
          <p:cNvPr id="12" name="TextBox 11"/>
          <p:cNvSpPr txBox="1"/>
          <p:nvPr/>
        </p:nvSpPr>
        <p:spPr>
          <a:xfrm>
            <a:off x="88015" y="5628390"/>
            <a:ext cx="2544314"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institutional </a:t>
            </a:r>
          </a:p>
        </p:txBody>
      </p:sp>
      <p:sp>
        <p:nvSpPr>
          <p:cNvPr id="13" name="TextBox 12"/>
          <p:cNvSpPr txBox="1"/>
          <p:nvPr/>
        </p:nvSpPr>
        <p:spPr>
          <a:xfrm>
            <a:off x="3304845" y="1468974"/>
            <a:ext cx="1774530" cy="584776"/>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elimination</a:t>
            </a:r>
            <a:r>
              <a:rPr lang="en-US" sz="3200" dirty="0"/>
              <a:t> </a:t>
            </a:r>
          </a:p>
        </p:txBody>
      </p:sp>
      <p:sp>
        <p:nvSpPr>
          <p:cNvPr id="14" name="TextBox 13"/>
          <p:cNvSpPr txBox="1"/>
          <p:nvPr/>
        </p:nvSpPr>
        <p:spPr>
          <a:xfrm>
            <a:off x="5141056" y="1332227"/>
            <a:ext cx="1412144" cy="892552"/>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rational choice </a:t>
            </a:r>
          </a:p>
        </p:txBody>
      </p:sp>
      <p:sp>
        <p:nvSpPr>
          <p:cNvPr id="15" name="TextBox 14"/>
          <p:cNvSpPr txBox="1"/>
          <p:nvPr/>
        </p:nvSpPr>
        <p:spPr>
          <a:xfrm>
            <a:off x="6679664" y="1468974"/>
            <a:ext cx="2241207" cy="492443"/>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procrastination </a:t>
            </a:r>
          </a:p>
        </p:txBody>
      </p:sp>
      <p:sp>
        <p:nvSpPr>
          <p:cNvPr id="16" name="TextBox 15"/>
          <p:cNvSpPr txBox="1"/>
          <p:nvPr/>
        </p:nvSpPr>
        <p:spPr>
          <a:xfrm>
            <a:off x="0" y="1468974"/>
            <a:ext cx="2280586" cy="553998"/>
          </a:xfrm>
          <a:prstGeom prst="rect">
            <a:avLst/>
          </a:prstGeom>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3000" dirty="0">
                <a:solidFill>
                  <a:srgbClr val="008000"/>
                </a:solidFill>
              </a:rPr>
              <a:t>STRATEGIES</a:t>
            </a:r>
          </a:p>
        </p:txBody>
      </p:sp>
      <p:sp>
        <p:nvSpPr>
          <p:cNvPr id="17" name="TextBox 16"/>
          <p:cNvSpPr txBox="1"/>
          <p:nvPr/>
        </p:nvSpPr>
        <p:spPr>
          <a:xfrm>
            <a:off x="3913227" y="4541695"/>
            <a:ext cx="317966" cy="461665"/>
          </a:xfrm>
          <a:prstGeom prst="rect">
            <a:avLst/>
          </a:prstGeom>
          <a:noFill/>
        </p:spPr>
        <p:txBody>
          <a:bodyPr wrap="none" rtlCol="0">
            <a:spAutoFit/>
          </a:bodyPr>
          <a:lstStyle/>
          <a:p>
            <a:r>
              <a:rPr lang="en-US" sz="2400" dirty="0"/>
              <a:t>x</a:t>
            </a:r>
          </a:p>
        </p:txBody>
      </p:sp>
    </p:spTree>
    <p:extLst>
      <p:ext uri="{BB962C8B-B14F-4D97-AF65-F5344CB8AC3E}">
        <p14:creationId xmlns:p14="http://schemas.microsoft.com/office/powerpoint/2010/main" val="4028128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84516"/>
            <a:ext cx="8229600" cy="833121"/>
          </a:xfrm>
        </p:spPr>
        <p:txBody>
          <a:bodyPr>
            <a:normAutofit fontScale="90000"/>
          </a:bodyPr>
          <a:lstStyle/>
          <a:p>
            <a:pPr algn="l"/>
            <a:r>
              <a:rPr lang="en-US" dirty="0">
                <a:solidFill>
                  <a:srgbClr val="F79505"/>
                </a:solidFill>
                <a:latin typeface="Cambria"/>
                <a:ea typeface="Cambria"/>
                <a:cs typeface="Cambria"/>
              </a:rPr>
              <a:t>‘Forced’ / voluntary mobility</a:t>
            </a:r>
            <a:br>
              <a:rPr lang="en-US" dirty="0">
                <a:solidFill>
                  <a:srgbClr val="F79505"/>
                </a:solidFill>
                <a:latin typeface="Cambria"/>
                <a:ea typeface="Cambria"/>
                <a:cs typeface="Cambria"/>
              </a:rPr>
            </a:br>
            <a:r>
              <a:rPr lang="en-US" dirty="0">
                <a:solidFill>
                  <a:srgbClr val="984807"/>
                </a:solidFill>
                <a:latin typeface="Cambria"/>
                <a:ea typeface="Cambria"/>
                <a:cs typeface="Cambria"/>
              </a:rPr>
              <a:t>elimination</a:t>
            </a:r>
            <a:br>
              <a:rPr lang="en-US" dirty="0">
                <a:solidFill>
                  <a:srgbClr val="984807"/>
                </a:solidFill>
                <a:latin typeface="Cambria"/>
                <a:ea typeface="Cambria"/>
                <a:cs typeface="Cambria"/>
              </a:rPr>
            </a:br>
            <a:endParaRPr lang="hu-HU" dirty="0">
              <a:solidFill>
                <a:srgbClr val="F79505"/>
              </a:solidFill>
              <a:latin typeface="Cambria"/>
              <a:ea typeface="Cambria"/>
              <a:cs typeface="Cambria"/>
            </a:endParaRPr>
          </a:p>
        </p:txBody>
      </p:sp>
      <p:sp>
        <p:nvSpPr>
          <p:cNvPr id="3" name="Tartalom helye 2"/>
          <p:cNvSpPr>
            <a:spLocks noGrp="1"/>
          </p:cNvSpPr>
          <p:nvPr>
            <p:ph idx="1"/>
          </p:nvPr>
        </p:nvSpPr>
        <p:spPr>
          <a:xfrm>
            <a:off x="457200" y="1385637"/>
            <a:ext cx="8229600" cy="4970713"/>
          </a:xfrm>
        </p:spPr>
        <p:txBody>
          <a:bodyPr>
            <a:normAutofit fontScale="92500" lnSpcReduction="10000"/>
          </a:bodyPr>
          <a:lstStyle/>
          <a:p>
            <a:pPr>
              <a:buNone/>
            </a:pPr>
            <a:r>
              <a:rPr lang="hu-HU" sz="2200" dirty="0"/>
              <a:t>Árpád (credit mobility, Italy)</a:t>
            </a:r>
          </a:p>
          <a:p>
            <a:pPr>
              <a:buNone/>
            </a:pPr>
            <a:endParaRPr lang="hu-HU" sz="2200" dirty="0"/>
          </a:p>
          <a:p>
            <a:pPr>
              <a:buNone/>
            </a:pPr>
            <a:r>
              <a:rPr lang="hu-HU" sz="2200" dirty="0"/>
              <a:t>“We thought we should spend time abroad at least once, since there’s so much propaganda about how you have to go abroad, every one -who can - should go, it’s a great opportunity – that sticks to your mind.”</a:t>
            </a:r>
          </a:p>
          <a:p>
            <a:pPr>
              <a:buNone/>
            </a:pPr>
            <a:endParaRPr lang="hu-HU" sz="2200" dirty="0"/>
          </a:p>
          <a:p>
            <a:pPr>
              <a:buNone/>
            </a:pPr>
            <a:r>
              <a:rPr lang="hu-HU" sz="2200" dirty="0"/>
              <a:t>“We were walking down the corridor and there was a poster saying we could apply and there was a week until the deadline.”</a:t>
            </a:r>
          </a:p>
          <a:p>
            <a:pPr>
              <a:buNone/>
            </a:pPr>
            <a:endParaRPr lang="hu-HU" sz="2200" dirty="0"/>
          </a:p>
          <a:p>
            <a:pPr>
              <a:buNone/>
            </a:pPr>
            <a:r>
              <a:rPr lang="hu-HU" sz="2200" dirty="0"/>
              <a:t>„I already learned Spanish, I also have a language exam so I thougt,  not to go there. I thougt I should learn new languages if I have the chance. It was also important that I could understand a bit the language so that’s why I excluded Germany. The reason was the same not to go to the northern countries. So it was between France or Italy. My friends and family advised Italy (...). Because of the dedline I chose Italy. I did research on the internet and I really liked the country”.</a:t>
            </a:r>
          </a:p>
          <a:p>
            <a:endParaRPr lang="hu-HU" dirty="0"/>
          </a:p>
        </p:txBody>
      </p:sp>
      <p:sp>
        <p:nvSpPr>
          <p:cNvPr id="5" name="Dia számának helye 4"/>
          <p:cNvSpPr>
            <a:spLocks noGrp="1"/>
          </p:cNvSpPr>
          <p:nvPr>
            <p:ph type="sldNum" sz="quarter" idx="12"/>
          </p:nvPr>
        </p:nvSpPr>
        <p:spPr/>
        <p:txBody>
          <a:bodyPr/>
          <a:lstStyle/>
          <a:p>
            <a:fld id="{BB378123-A702-0444-9EEB-F1F97E1351D4}"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a:bodyPr>
          <a:lstStyle/>
          <a:p>
            <a:pPr algn="l"/>
            <a:r>
              <a:rPr lang="en-US" dirty="0">
                <a:solidFill>
                  <a:srgbClr val="F79505"/>
                </a:solidFill>
                <a:latin typeface="Cambria"/>
                <a:ea typeface="Cambria"/>
                <a:cs typeface="Cambria"/>
              </a:rPr>
              <a:t>Summary / Outlook</a:t>
            </a:r>
          </a:p>
        </p:txBody>
      </p:sp>
      <p:sp>
        <p:nvSpPr>
          <p:cNvPr id="3" name="Content Placeholder 2"/>
          <p:cNvSpPr>
            <a:spLocks noGrp="1"/>
          </p:cNvSpPr>
          <p:nvPr>
            <p:ph idx="1"/>
          </p:nvPr>
        </p:nvSpPr>
        <p:spPr>
          <a:xfrm>
            <a:off x="457200" y="1600200"/>
            <a:ext cx="8686800" cy="4525963"/>
          </a:xfrm>
        </p:spPr>
        <p:txBody>
          <a:bodyPr>
            <a:normAutofit/>
          </a:bodyPr>
          <a:lstStyle/>
          <a:p>
            <a:pPr marL="0" indent="0">
              <a:buNone/>
            </a:pPr>
            <a:r>
              <a:rPr lang="en-GB" sz="2800" dirty="0"/>
              <a:t>1) Last case: </a:t>
            </a:r>
          </a:p>
          <a:p>
            <a:pPr marL="0" indent="0">
              <a:buNone/>
            </a:pPr>
            <a:r>
              <a:rPr lang="en-GB" sz="2800" dirty="0"/>
              <a:t>voluntary vs. forced        		    OR     		        continuum    </a:t>
            </a:r>
          </a:p>
          <a:p>
            <a:pPr marL="0" indent="0">
              <a:buNone/>
            </a:pPr>
            <a:endParaRPr lang="en-GB" sz="2400" dirty="0"/>
          </a:p>
          <a:p>
            <a:pPr marL="0" indent="0">
              <a:buNone/>
            </a:pPr>
            <a:endParaRPr lang="en-GB" sz="2800" dirty="0"/>
          </a:p>
          <a:p>
            <a:pPr marL="0" indent="0">
              <a:buNone/>
            </a:pPr>
            <a:r>
              <a:rPr lang="en-GB" sz="2800" dirty="0"/>
              <a:t>2) </a:t>
            </a:r>
            <a:r>
              <a:rPr lang="hu-HU" sz="2800" dirty="0"/>
              <a:t>differences</a:t>
            </a:r>
          </a:p>
          <a:p>
            <a:pPr marL="0" indent="0">
              <a:buNone/>
            </a:pPr>
            <a:r>
              <a:rPr lang="hu-HU" sz="2800" dirty="0"/>
              <a:t>-&gt; countries?</a:t>
            </a:r>
          </a:p>
          <a:p>
            <a:pPr marL="0" indent="0">
              <a:buNone/>
            </a:pPr>
            <a:r>
              <a:rPr lang="hu-HU" sz="2800" dirty="0"/>
              <a:t>-&gt; types of student mobility?</a:t>
            </a:r>
            <a:endParaRPr lang="en-US" sz="2200" dirty="0"/>
          </a:p>
        </p:txBody>
      </p:sp>
      <p:sp>
        <p:nvSpPr>
          <p:cNvPr id="5" name="Slide Number Placeholder 4"/>
          <p:cNvSpPr>
            <a:spLocks noGrp="1"/>
          </p:cNvSpPr>
          <p:nvPr>
            <p:ph type="sldNum" sz="quarter" idx="12"/>
          </p:nvPr>
        </p:nvSpPr>
        <p:spPr/>
        <p:txBody>
          <a:bodyPr/>
          <a:lstStyle/>
          <a:p>
            <a:fld id="{BB378123-A702-0444-9EEB-F1F97E1351D4}" type="slidenum">
              <a:rPr lang="en-US" smtClean="0"/>
              <a:pPr/>
              <a:t>18</a:t>
            </a:fld>
            <a:endParaRPr lang="en-US" dirty="0"/>
          </a:p>
        </p:txBody>
      </p:sp>
    </p:spTree>
    <p:extLst>
      <p:ext uri="{BB962C8B-B14F-4D97-AF65-F5344CB8AC3E}">
        <p14:creationId xmlns:p14="http://schemas.microsoft.com/office/powerpoint/2010/main" val="3696110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869"/>
            <a:ext cx="8229600" cy="1143000"/>
          </a:xfrm>
        </p:spPr>
        <p:txBody>
          <a:bodyPr>
            <a:normAutofit/>
          </a:bodyPr>
          <a:lstStyle/>
          <a:p>
            <a:pPr algn="l"/>
            <a:r>
              <a:rPr lang="en-US" dirty="0">
                <a:solidFill>
                  <a:srgbClr val="F79505"/>
                </a:solidFill>
                <a:latin typeface="Cambria"/>
                <a:ea typeface="Cambria"/>
                <a:cs typeface="Cambria"/>
                <a:sym typeface="Cambria"/>
              </a:rPr>
              <a:t>Thank you for your attention!</a:t>
            </a:r>
            <a:endParaRPr lang="en-US" dirty="0"/>
          </a:p>
        </p:txBody>
      </p:sp>
      <p:sp>
        <p:nvSpPr>
          <p:cNvPr id="3" name="Content Placeholder 2"/>
          <p:cNvSpPr>
            <a:spLocks noGrp="1"/>
          </p:cNvSpPr>
          <p:nvPr>
            <p:ph idx="1"/>
          </p:nvPr>
        </p:nvSpPr>
        <p:spPr>
          <a:xfrm>
            <a:off x="482861" y="1600202"/>
            <a:ext cx="3457673" cy="1186150"/>
          </a:xfrm>
        </p:spPr>
        <p:txBody>
          <a:bodyPr>
            <a:normAutofit fontScale="40000" lnSpcReduction="20000"/>
          </a:bodyPr>
          <a:lstStyle/>
          <a:p>
            <a:pPr marL="0" indent="0" defTabSz="321457">
              <a:buNone/>
              <a:defRPr sz="1800"/>
            </a:pPr>
            <a:endParaRPr lang="en-US" sz="4000" dirty="0">
              <a:solidFill>
                <a:srgbClr val="F79505"/>
              </a:solidFill>
              <a:latin typeface="Cambria"/>
              <a:ea typeface="Cambria"/>
              <a:cs typeface="Cambria"/>
              <a:sym typeface="Cambria"/>
            </a:endParaRPr>
          </a:p>
          <a:p>
            <a:pPr marL="0" indent="0" defTabSz="321457">
              <a:buNone/>
              <a:defRPr sz="1800"/>
            </a:pPr>
            <a:r>
              <a:rPr lang="en-US" sz="4000" dirty="0">
                <a:latin typeface="Cambria"/>
                <a:cs typeface="Cambria"/>
                <a:sym typeface="Cambria"/>
              </a:rPr>
              <a:t>Contact: </a:t>
            </a:r>
          </a:p>
          <a:p>
            <a:pPr marL="0" indent="0" defTabSz="321457">
              <a:buNone/>
              <a:defRPr sz="1800"/>
            </a:pPr>
            <a:r>
              <a:rPr lang="en-US" sz="4000" b="1" dirty="0">
                <a:latin typeface="Cambria"/>
                <a:cs typeface="Cambria"/>
                <a:sym typeface="Cambria"/>
              </a:rPr>
              <a:t>Emilia Kmiotek-Meier </a:t>
            </a:r>
          </a:p>
          <a:p>
            <a:pPr marL="0" indent="0" defTabSz="321457">
              <a:buNone/>
              <a:defRPr sz="1800"/>
            </a:pPr>
            <a:r>
              <a:rPr lang="en-US" sz="4000" dirty="0">
                <a:latin typeface="Cambria"/>
                <a:cs typeface="Cambria"/>
                <a:sym typeface="Cambria"/>
                <a:hlinkClick r:id="rId2"/>
              </a:rPr>
              <a:t>emilia.kmiotek@uni.lu</a:t>
            </a:r>
            <a:endParaRPr lang="en-US" sz="4000" dirty="0">
              <a:latin typeface="Cambria"/>
              <a:cs typeface="Cambria"/>
              <a:sym typeface="Cambria"/>
            </a:endParaRPr>
          </a:p>
          <a:p>
            <a:pPr marL="0" indent="0" defTabSz="321457">
              <a:buNone/>
              <a:defRPr sz="1800"/>
            </a:pPr>
            <a:endParaRPr lang="en-US" sz="4000" dirty="0">
              <a:latin typeface="Cambria"/>
              <a:cs typeface="Cambria"/>
              <a:sym typeface="Cambria"/>
            </a:endParaRPr>
          </a:p>
          <a:p>
            <a:pPr marL="0" indent="0" defTabSz="321457">
              <a:buNone/>
              <a:defRPr sz="1800"/>
            </a:pPr>
            <a:endParaRPr lang="en-US" sz="4000" dirty="0">
              <a:latin typeface="Cambria"/>
              <a:cs typeface="Cambria"/>
              <a:sym typeface="Cambria"/>
            </a:endParaRPr>
          </a:p>
          <a:p>
            <a:pPr marL="0" indent="0" defTabSz="321457">
              <a:buNone/>
              <a:defRPr sz="1800"/>
            </a:pPr>
            <a:endParaRPr lang="en-US" sz="4000" dirty="0">
              <a:latin typeface="Cambria"/>
              <a:cs typeface="Cambria"/>
            </a:endParaRPr>
          </a:p>
          <a:p>
            <a:pPr marL="0" indent="0" defTabSz="321457">
              <a:buNone/>
              <a:defRPr sz="1800"/>
            </a:pPr>
            <a:endParaRPr lang="en-US" sz="4000" dirty="0">
              <a:solidFill>
                <a:srgbClr val="F79505"/>
              </a:solidFill>
              <a:latin typeface="Cambria"/>
              <a:ea typeface="Cambria"/>
              <a:cs typeface="Cambria"/>
              <a:sym typeface="Cambria"/>
            </a:endParaRPr>
          </a:p>
        </p:txBody>
      </p:sp>
      <p:pic>
        <p:nvPicPr>
          <p:cNvPr id="5" name="pasted-image.pdf"/>
          <p:cNvPicPr/>
          <p:nvPr/>
        </p:nvPicPr>
        <p:blipFill>
          <a:blip r:embed="rId3">
            <a:extLst/>
          </a:blip>
          <a:stretch>
            <a:fillRect/>
          </a:stretch>
        </p:blipFill>
        <p:spPr>
          <a:xfrm>
            <a:off x="63328" y="6269690"/>
            <a:ext cx="720080" cy="432048"/>
          </a:xfrm>
          <a:prstGeom prst="rect">
            <a:avLst/>
          </a:prstGeom>
          <a:ln w="12700">
            <a:miter lim="400000"/>
          </a:ln>
        </p:spPr>
      </p:pic>
      <p:sp>
        <p:nvSpPr>
          <p:cNvPr id="6" name="Shape 35"/>
          <p:cNvSpPr/>
          <p:nvPr/>
        </p:nvSpPr>
        <p:spPr>
          <a:xfrm>
            <a:off x="783408" y="6269690"/>
            <a:ext cx="6624736" cy="533479"/>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p>
            <a:pPr>
              <a:defRPr sz="1800"/>
            </a:pPr>
            <a:r>
              <a:rPr lang="en-US" sz="1400" dirty="0">
                <a:solidFill>
                  <a:srgbClr val="172559"/>
                </a:solidFill>
                <a:latin typeface="Cambria"/>
                <a:ea typeface="Cambria"/>
                <a:cs typeface="Cambria"/>
                <a:sym typeface="Cambria"/>
              </a:rPr>
              <a:t>The research from the MOVE project leading to these results has received funding from Horizon 2020 under Grant Agreement N° 649263. </a:t>
            </a:r>
          </a:p>
        </p:txBody>
      </p:sp>
      <p:pic>
        <p:nvPicPr>
          <p:cNvPr id="7" name="Picture 6" descr="N:\Horizon_Projekte\MOVE_VB_UT_5040_Karl_UL\Proposal\4_Logo\Move-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26604" y="6215030"/>
            <a:ext cx="1326783" cy="54391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7" descr="http://wwwde.uni.lu/var/storage/images/snt/research/apsia/events/vvsw_2013/uni/711097-1-fre-FR/uni.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55155" y="2786352"/>
            <a:ext cx="794530" cy="711947"/>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Slide Number Placeholder 9"/>
          <p:cNvSpPr>
            <a:spLocks noGrp="1"/>
          </p:cNvSpPr>
          <p:nvPr>
            <p:ph type="sldNum" sz="quarter" idx="12"/>
          </p:nvPr>
        </p:nvSpPr>
        <p:spPr/>
        <p:txBody>
          <a:bodyPr/>
          <a:lstStyle/>
          <a:p>
            <a:fld id="{BB378123-A702-0444-9EEB-F1F97E1351D4}" type="slidenum">
              <a:rPr lang="en-US" smtClean="0"/>
              <a:pPr/>
              <a:t>19</a:t>
            </a:fld>
            <a:endParaRPr lang="en-US" dirty="0"/>
          </a:p>
        </p:txBody>
      </p:sp>
      <p:sp>
        <p:nvSpPr>
          <p:cNvPr id="11" name="Content Placeholder 2"/>
          <p:cNvSpPr txBox="1">
            <a:spLocks/>
          </p:cNvSpPr>
          <p:nvPr/>
        </p:nvSpPr>
        <p:spPr>
          <a:xfrm>
            <a:off x="482860" y="3526208"/>
            <a:ext cx="3457673" cy="2536979"/>
          </a:xfrm>
          <a:prstGeom prst="rect">
            <a:avLst/>
          </a:prstGeom>
        </p:spPr>
        <p:txBody>
          <a:bodyPr vert="horz" lIns="91440" tIns="45720" rIns="91440" bIns="45720" rtlCol="0">
            <a:normAutofit fontScale="3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321457">
              <a:buFont typeface="Arial"/>
              <a:buNone/>
              <a:defRPr sz="1800"/>
            </a:pPr>
            <a:r>
              <a:rPr lang="en-US" sz="4000" b="1" dirty="0">
                <a:solidFill>
                  <a:srgbClr val="000000"/>
                </a:solidFill>
                <a:latin typeface="Cambria"/>
                <a:ea typeface="Cambria"/>
                <a:cs typeface="Cambria"/>
                <a:sym typeface="Cambria"/>
              </a:rPr>
              <a:t>University of Luxembourg</a:t>
            </a:r>
          </a:p>
          <a:p>
            <a:pPr marL="0" indent="0" defTabSz="321457">
              <a:buFont typeface="Arial"/>
              <a:buNone/>
              <a:defRPr sz="1800"/>
            </a:pPr>
            <a:r>
              <a:rPr lang="en-US" sz="4000" dirty="0">
                <a:latin typeface="Cambria"/>
                <a:cs typeface="Cambria"/>
              </a:rPr>
              <a:t>Faculté des Lettres, des Sciences Humaines, </a:t>
            </a:r>
          </a:p>
          <a:p>
            <a:pPr marL="0" indent="0" defTabSz="321457">
              <a:buFont typeface="Arial"/>
              <a:buNone/>
              <a:defRPr sz="1800"/>
            </a:pPr>
            <a:r>
              <a:rPr lang="en-US" sz="4000" dirty="0">
                <a:latin typeface="Cambria"/>
                <a:cs typeface="Cambria"/>
              </a:rPr>
              <a:t>des Arts et des Sciences de l'Education</a:t>
            </a:r>
          </a:p>
          <a:p>
            <a:pPr marL="0" indent="0" defTabSz="321457">
              <a:buFont typeface="Arial"/>
              <a:buNone/>
              <a:defRPr sz="1800"/>
            </a:pPr>
            <a:endParaRPr lang="en-US" sz="2000" dirty="0">
              <a:latin typeface="Cambria"/>
              <a:cs typeface="Cambria"/>
            </a:endParaRPr>
          </a:p>
          <a:p>
            <a:pPr marL="0" indent="0" defTabSz="321457">
              <a:buFont typeface="Arial"/>
              <a:buNone/>
              <a:defRPr sz="1800"/>
            </a:pPr>
            <a:endParaRPr lang="en-US" sz="2000" dirty="0">
              <a:latin typeface="Cambria"/>
              <a:cs typeface="Cambria"/>
            </a:endParaRPr>
          </a:p>
          <a:p>
            <a:pPr marL="0" indent="0" defTabSz="321457">
              <a:buFont typeface="Arial"/>
              <a:buNone/>
              <a:defRPr sz="1800"/>
            </a:pPr>
            <a:r>
              <a:rPr lang="en-US" sz="4000" dirty="0">
                <a:latin typeface="Cambria"/>
                <a:cs typeface="Cambria"/>
              </a:rPr>
              <a:t>Institute for Research and Innovation in Social Work, Social Pedagogy and Social Welfare (IRISS)</a:t>
            </a:r>
          </a:p>
          <a:p>
            <a:pPr marL="0" indent="0" defTabSz="321457">
              <a:buFont typeface="Arial"/>
              <a:buNone/>
              <a:defRPr sz="1800"/>
            </a:pPr>
            <a:endParaRPr lang="en-US" sz="4000" dirty="0">
              <a:latin typeface="Cambria"/>
              <a:cs typeface="Cambria"/>
            </a:endParaRPr>
          </a:p>
          <a:p>
            <a:pPr marL="0" indent="0" defTabSz="321457">
              <a:buFont typeface="Arial"/>
              <a:buNone/>
              <a:defRPr sz="1800"/>
            </a:pPr>
            <a:endParaRPr lang="en-US" sz="4000" dirty="0">
              <a:latin typeface="Cambria"/>
              <a:cs typeface="Cambria"/>
            </a:endParaRPr>
          </a:p>
          <a:p>
            <a:pPr marL="0" indent="0" defTabSz="321457">
              <a:buFont typeface="Arial"/>
              <a:buNone/>
              <a:defRPr sz="1800"/>
            </a:pPr>
            <a:r>
              <a:rPr lang="en-US" sz="4000" u="sng" dirty="0">
                <a:latin typeface="Cambria"/>
                <a:cs typeface="Cambria"/>
                <a:hlinkClick r:id="rId6"/>
              </a:rPr>
              <a:t>http://www.move-project.eu</a:t>
            </a:r>
            <a:r>
              <a:rPr lang="en-US" sz="4000" u="sng" dirty="0">
                <a:latin typeface="Cambria"/>
                <a:cs typeface="Cambria"/>
              </a:rPr>
              <a:t> </a:t>
            </a:r>
            <a:endParaRPr lang="en-US" sz="4000" dirty="0">
              <a:latin typeface="Cambria"/>
              <a:cs typeface="Cambria"/>
            </a:endParaRPr>
          </a:p>
          <a:p>
            <a:pPr marL="0" indent="0" defTabSz="321457">
              <a:buFont typeface="Arial"/>
              <a:buNone/>
              <a:defRPr sz="1800"/>
            </a:pPr>
            <a:endParaRPr lang="en-US" sz="4000" dirty="0">
              <a:latin typeface="Cambria"/>
              <a:cs typeface="Cambria"/>
            </a:endParaRPr>
          </a:p>
          <a:p>
            <a:pPr marL="0" indent="0" defTabSz="321457">
              <a:buFont typeface="Arial"/>
              <a:buNone/>
              <a:defRPr sz="1800"/>
            </a:pPr>
            <a:endParaRPr lang="en-US" sz="4000" dirty="0">
              <a:solidFill>
                <a:srgbClr val="F79505"/>
              </a:solidFill>
              <a:latin typeface="Cambria"/>
              <a:ea typeface="Cambria"/>
              <a:cs typeface="Cambria"/>
              <a:sym typeface="Cambria"/>
            </a:endParaRPr>
          </a:p>
        </p:txBody>
      </p:sp>
      <p:sp>
        <p:nvSpPr>
          <p:cNvPr id="12" name="Content Placeholder 2"/>
          <p:cNvSpPr txBox="1">
            <a:spLocks/>
          </p:cNvSpPr>
          <p:nvPr/>
        </p:nvSpPr>
        <p:spPr>
          <a:xfrm>
            <a:off x="5095714" y="1589297"/>
            <a:ext cx="3457673" cy="11861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321457">
              <a:buFont typeface="Arial"/>
              <a:buNone/>
              <a:defRPr sz="1800"/>
            </a:pPr>
            <a:endParaRPr lang="en-US" sz="4000" dirty="0">
              <a:solidFill>
                <a:srgbClr val="F79505"/>
              </a:solidFill>
              <a:latin typeface="Cambria"/>
              <a:ea typeface="Cambria"/>
              <a:cs typeface="Cambria"/>
              <a:sym typeface="Cambria"/>
            </a:endParaRPr>
          </a:p>
          <a:p>
            <a:pPr marL="0" indent="0" defTabSz="321457">
              <a:buFont typeface="Arial"/>
              <a:buNone/>
              <a:defRPr sz="1800"/>
            </a:pPr>
            <a:r>
              <a:rPr lang="en-US" sz="6400" dirty="0">
                <a:latin typeface="Cambria"/>
                <a:cs typeface="Cambria"/>
                <a:sym typeface="Cambria"/>
              </a:rPr>
              <a:t> </a:t>
            </a:r>
          </a:p>
          <a:p>
            <a:pPr marL="0" indent="0" defTabSz="321457">
              <a:buFont typeface="Arial"/>
              <a:buNone/>
              <a:defRPr sz="1800"/>
            </a:pPr>
            <a:r>
              <a:rPr lang="en-US" sz="6400" b="1" dirty="0" err="1">
                <a:latin typeface="Cambria"/>
                <a:cs typeface="Cambria"/>
                <a:sym typeface="Cambria"/>
              </a:rPr>
              <a:t>Klaudia</a:t>
            </a:r>
            <a:r>
              <a:rPr lang="hu-HU" sz="6400" b="1" dirty="0">
                <a:latin typeface="Cambria"/>
                <a:cs typeface="Cambria"/>
                <a:sym typeface="Cambria"/>
              </a:rPr>
              <a:t> Horváth</a:t>
            </a:r>
            <a:endParaRPr lang="en-US" sz="6400" b="1" dirty="0">
              <a:latin typeface="Cambria"/>
              <a:cs typeface="Cambria"/>
              <a:sym typeface="Cambria"/>
            </a:endParaRPr>
          </a:p>
          <a:p>
            <a:pPr marL="0" indent="0" defTabSz="321457">
              <a:buFont typeface="Arial"/>
              <a:buNone/>
              <a:defRPr sz="1800"/>
            </a:pPr>
            <a:r>
              <a:rPr lang="hu-HU" sz="6400" dirty="0" err="1">
                <a:latin typeface="Cambria"/>
                <a:cs typeface="Cambria"/>
                <a:sym typeface="Cambria"/>
                <a:hlinkClick r:id="rId7"/>
              </a:rPr>
              <a:t>Horvath.klaudia</a:t>
            </a:r>
            <a:r>
              <a:rPr lang="hu-HU" sz="6400" dirty="0">
                <a:latin typeface="Cambria"/>
                <a:cs typeface="Cambria"/>
                <a:sym typeface="Cambria"/>
                <a:hlinkClick r:id="rId7"/>
              </a:rPr>
              <a:t>@</a:t>
            </a:r>
            <a:r>
              <a:rPr lang="hu-HU" sz="6400" dirty="0" err="1">
                <a:latin typeface="Cambria"/>
                <a:cs typeface="Cambria"/>
                <a:sym typeface="Cambria"/>
                <a:hlinkClick r:id="rId7"/>
              </a:rPr>
              <a:t>uni-miskolc.h</a:t>
            </a:r>
            <a:r>
              <a:rPr lang="en-US" sz="6400" dirty="0">
                <a:latin typeface="Cambria"/>
                <a:cs typeface="Cambria"/>
                <a:sym typeface="Cambria"/>
                <a:hlinkClick r:id="rId7"/>
              </a:rPr>
              <a:t>u</a:t>
            </a:r>
            <a:endParaRPr lang="hu-HU" sz="6400" dirty="0">
              <a:latin typeface="Cambria"/>
              <a:cs typeface="Cambria"/>
              <a:sym typeface="Cambria"/>
            </a:endParaRPr>
          </a:p>
          <a:p>
            <a:pPr marL="0" indent="0" defTabSz="321457">
              <a:buFont typeface="Arial"/>
              <a:buNone/>
              <a:defRPr sz="1800"/>
            </a:pPr>
            <a:endParaRPr lang="hu-HU" sz="4000" dirty="0">
              <a:latin typeface="Cambria"/>
              <a:cs typeface="Cambria"/>
              <a:sym typeface="Cambria"/>
            </a:endParaRPr>
          </a:p>
          <a:p>
            <a:pPr marL="0" indent="0" defTabSz="321457">
              <a:buFont typeface="Arial"/>
              <a:buNone/>
              <a:defRPr sz="1800"/>
            </a:pPr>
            <a:endParaRPr lang="hu-HU" sz="4000" dirty="0">
              <a:latin typeface="Cambria"/>
              <a:cs typeface="Cambria"/>
              <a:sym typeface="Cambria"/>
            </a:endParaRPr>
          </a:p>
          <a:p>
            <a:pPr marL="0" indent="0" defTabSz="321457">
              <a:buFont typeface="Arial"/>
              <a:buNone/>
              <a:defRPr sz="1800"/>
            </a:pPr>
            <a:endParaRPr lang="hu-HU" sz="7200" dirty="0">
              <a:latin typeface="Cambria"/>
              <a:cs typeface="Cambria"/>
              <a:sym typeface="Cambria"/>
            </a:endParaRPr>
          </a:p>
          <a:p>
            <a:pPr marL="0" indent="0" defTabSz="321457">
              <a:buFont typeface="Arial"/>
              <a:buNone/>
              <a:defRPr sz="1800"/>
            </a:pPr>
            <a:endParaRPr lang="hu-HU" sz="7200" dirty="0">
              <a:latin typeface="Cambria"/>
              <a:cs typeface="Cambria"/>
              <a:sym typeface="Cambria"/>
            </a:endParaRPr>
          </a:p>
          <a:p>
            <a:pPr marL="0" indent="0">
              <a:buNone/>
            </a:pPr>
            <a:endParaRPr lang="hu-HU" sz="5200" dirty="0"/>
          </a:p>
          <a:p>
            <a:pPr marL="0" indent="0" defTabSz="321457">
              <a:buNone/>
              <a:defRPr sz="1800"/>
            </a:pPr>
            <a:r>
              <a:rPr lang="hu-HU" sz="5200" b="1" dirty="0">
                <a:solidFill>
                  <a:srgbClr val="000000"/>
                </a:solidFill>
                <a:latin typeface="Cambria"/>
                <a:ea typeface="Cambria"/>
                <a:cs typeface="Cambria"/>
              </a:rPr>
              <a:t>University of Miskolc</a:t>
            </a:r>
          </a:p>
          <a:p>
            <a:pPr marL="0" indent="0">
              <a:buNone/>
            </a:pPr>
            <a:r>
              <a:rPr lang="hu-HU" sz="5200" dirty="0" err="1">
                <a:latin typeface="Cambria"/>
                <a:cs typeface="Cambria"/>
              </a:rPr>
              <a:t>Faculty</a:t>
            </a:r>
            <a:r>
              <a:rPr lang="hu-HU" sz="5200" dirty="0">
                <a:latin typeface="Cambria"/>
                <a:cs typeface="Cambria"/>
              </a:rPr>
              <a:t> of </a:t>
            </a:r>
            <a:r>
              <a:rPr lang="hu-HU" sz="5200" dirty="0" err="1">
                <a:latin typeface="Cambria"/>
                <a:cs typeface="Cambria"/>
              </a:rPr>
              <a:t>Economics</a:t>
            </a:r>
            <a:endParaRPr lang="hu-HU" sz="5200" dirty="0">
              <a:latin typeface="Cambria"/>
              <a:cs typeface="Cambria"/>
            </a:endParaRPr>
          </a:p>
          <a:p>
            <a:pPr marL="0" indent="0">
              <a:buNone/>
            </a:pPr>
            <a:endParaRPr lang="hu-HU" sz="5200" dirty="0">
              <a:latin typeface="Cambria"/>
              <a:cs typeface="Cambria"/>
            </a:endParaRPr>
          </a:p>
          <a:p>
            <a:pPr marL="0" indent="0">
              <a:buNone/>
            </a:pPr>
            <a:endParaRPr lang="hu-HU" sz="5200" dirty="0">
              <a:latin typeface="Cambria"/>
              <a:cs typeface="Cambria"/>
            </a:endParaRPr>
          </a:p>
          <a:p>
            <a:pPr marL="0" indent="0">
              <a:buNone/>
            </a:pPr>
            <a:r>
              <a:rPr lang="hu-HU" sz="5200" dirty="0">
                <a:latin typeface="Cambria"/>
                <a:cs typeface="Cambria"/>
              </a:rPr>
              <a:t>Institute of World and </a:t>
            </a:r>
            <a:r>
              <a:rPr lang="hu-HU" sz="5200" dirty="0" err="1">
                <a:latin typeface="Cambria"/>
                <a:cs typeface="Cambria"/>
              </a:rPr>
              <a:t>Regional</a:t>
            </a:r>
            <a:r>
              <a:rPr lang="hu-HU" sz="5200" dirty="0">
                <a:latin typeface="Cambria"/>
                <a:cs typeface="Cambria"/>
              </a:rPr>
              <a:t> </a:t>
            </a:r>
            <a:r>
              <a:rPr lang="hu-HU" sz="5200" dirty="0" err="1">
                <a:latin typeface="Cambria"/>
                <a:cs typeface="Cambria"/>
              </a:rPr>
              <a:t>Economics</a:t>
            </a:r>
            <a:endParaRPr lang="hu-HU" sz="5200" dirty="0">
              <a:latin typeface="Cambria"/>
              <a:cs typeface="Cambria"/>
            </a:endParaRPr>
          </a:p>
          <a:p>
            <a:pPr marL="0" indent="0">
              <a:buNone/>
            </a:pPr>
            <a:endParaRPr lang="hu-HU" sz="5200" dirty="0"/>
          </a:p>
          <a:p>
            <a:pPr marL="0" indent="0">
              <a:buNone/>
            </a:pPr>
            <a:endParaRPr lang="hu-HU" sz="5200" b="1" dirty="0"/>
          </a:p>
          <a:p>
            <a:pPr marL="0" indent="0">
              <a:buNone/>
            </a:pPr>
            <a:endParaRPr lang="hu-HU" sz="5200" b="1" dirty="0"/>
          </a:p>
          <a:p>
            <a:pPr marL="0" indent="0" defTabSz="321457">
              <a:buFont typeface="Arial"/>
              <a:buNone/>
              <a:defRPr sz="1800"/>
            </a:pPr>
            <a:endParaRPr lang="en-US" sz="4000" dirty="0">
              <a:latin typeface="Cambria"/>
              <a:cs typeface="Cambria"/>
              <a:sym typeface="Cambria"/>
            </a:endParaRPr>
          </a:p>
          <a:p>
            <a:pPr marL="0" indent="0" defTabSz="321457">
              <a:buFont typeface="Arial"/>
              <a:buNone/>
              <a:defRPr sz="1800"/>
            </a:pPr>
            <a:endParaRPr lang="en-US" sz="4000" dirty="0">
              <a:latin typeface="Cambria"/>
              <a:cs typeface="Cambria"/>
              <a:sym typeface="Cambria"/>
            </a:endParaRPr>
          </a:p>
          <a:p>
            <a:pPr marL="0" indent="0" defTabSz="321457">
              <a:buFont typeface="Arial"/>
              <a:buNone/>
              <a:defRPr sz="1800"/>
            </a:pPr>
            <a:endParaRPr lang="en-US" sz="4000" dirty="0">
              <a:latin typeface="Cambria"/>
              <a:cs typeface="Cambria"/>
              <a:sym typeface="Cambria"/>
            </a:endParaRPr>
          </a:p>
          <a:p>
            <a:pPr marL="0" indent="0" defTabSz="321457">
              <a:buFont typeface="Arial"/>
              <a:buNone/>
              <a:defRPr sz="1800"/>
            </a:pPr>
            <a:endParaRPr lang="en-US" sz="4000" dirty="0">
              <a:latin typeface="Cambria"/>
              <a:cs typeface="Cambria"/>
            </a:endParaRPr>
          </a:p>
          <a:p>
            <a:pPr marL="0" indent="0" defTabSz="321457">
              <a:buFont typeface="Arial"/>
              <a:buNone/>
              <a:defRPr sz="1800"/>
            </a:pPr>
            <a:endParaRPr lang="en-US" sz="4000" dirty="0">
              <a:solidFill>
                <a:srgbClr val="F79505"/>
              </a:solidFill>
              <a:latin typeface="Cambria"/>
              <a:ea typeface="Cambria"/>
              <a:cs typeface="Cambria"/>
              <a:sym typeface="Cambria"/>
            </a:endParaRPr>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76825" y="2685125"/>
            <a:ext cx="971550" cy="914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172919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18"/>
            <a:ext cx="8229600" cy="1143000"/>
          </a:xfrm>
        </p:spPr>
        <p:txBody>
          <a:bodyPr/>
          <a:lstStyle/>
          <a:p>
            <a:pPr algn="l"/>
            <a:r>
              <a:rPr lang="en-US" dirty="0">
                <a:solidFill>
                  <a:srgbClr val="F79505"/>
                </a:solidFill>
                <a:latin typeface="Cambria"/>
                <a:ea typeface="Cambria"/>
                <a:cs typeface="Cambria"/>
              </a:rPr>
              <a:t>Overview</a:t>
            </a:r>
          </a:p>
        </p:txBody>
      </p:sp>
      <p:sp>
        <p:nvSpPr>
          <p:cNvPr id="3" name="Content Placeholder 2"/>
          <p:cNvSpPr>
            <a:spLocks noGrp="1"/>
          </p:cNvSpPr>
          <p:nvPr>
            <p:ph idx="1"/>
          </p:nvPr>
        </p:nvSpPr>
        <p:spPr>
          <a:xfrm>
            <a:off x="457200" y="1600200"/>
            <a:ext cx="8686800" cy="4525963"/>
          </a:xfrm>
        </p:spPr>
        <p:txBody>
          <a:bodyPr>
            <a:normAutofit/>
          </a:bodyPr>
          <a:lstStyle/>
          <a:p>
            <a:pPr marL="809625" indent="-809625">
              <a:buFont typeface="+mj-lt"/>
              <a:buAutoNum type="romanUcPeriod"/>
            </a:pPr>
            <a:r>
              <a:rPr lang="en-US" dirty="0">
                <a:solidFill>
                  <a:srgbClr val="000000"/>
                </a:solidFill>
                <a:latin typeface="Cambria"/>
                <a:cs typeface="Cambria"/>
              </a:rPr>
              <a:t>Student mobility in the Hungary and Luxembourg</a:t>
            </a:r>
          </a:p>
          <a:p>
            <a:pPr marL="809625" indent="-809625">
              <a:buFont typeface="+mj-lt"/>
              <a:buAutoNum type="romanUcPeriod"/>
            </a:pPr>
            <a:r>
              <a:rPr lang="en-US" dirty="0">
                <a:solidFill>
                  <a:srgbClr val="000000"/>
                </a:solidFill>
                <a:latin typeface="Cambria"/>
                <a:cs typeface="Cambria"/>
              </a:rPr>
              <a:t>Preparation process</a:t>
            </a:r>
          </a:p>
          <a:p>
            <a:pPr marL="809625" indent="-809625">
              <a:buFont typeface="+mj-lt"/>
              <a:buAutoNum type="romanUcPeriod"/>
            </a:pPr>
            <a:r>
              <a:rPr lang="en-US" dirty="0">
                <a:solidFill>
                  <a:srgbClr val="000000"/>
                </a:solidFill>
                <a:latin typeface="Cambria"/>
                <a:cs typeface="Cambria"/>
              </a:rPr>
              <a:t>Outlook</a:t>
            </a:r>
          </a:p>
          <a:p>
            <a:pPr marL="809625" indent="-809625">
              <a:buFont typeface="+mj-lt"/>
              <a:buAutoNum type="romanUcPeriod"/>
            </a:pPr>
            <a:r>
              <a:rPr lang="en-US" dirty="0">
                <a:solidFill>
                  <a:srgbClr val="000000"/>
                </a:solidFill>
                <a:latin typeface="Cambria"/>
                <a:cs typeface="Cambria"/>
              </a:rPr>
              <a:t>Discussion</a:t>
            </a:r>
          </a:p>
        </p:txBody>
      </p:sp>
      <p:sp>
        <p:nvSpPr>
          <p:cNvPr id="5" name="Slide Number Placeholder 4"/>
          <p:cNvSpPr>
            <a:spLocks noGrp="1"/>
          </p:cNvSpPr>
          <p:nvPr>
            <p:ph type="sldNum" sz="quarter" idx="12"/>
          </p:nvPr>
        </p:nvSpPr>
        <p:spPr/>
        <p:txBody>
          <a:bodyPr/>
          <a:lstStyle/>
          <a:p>
            <a:fld id="{BB378123-A702-0444-9EEB-F1F97E1351D4}" type="slidenum">
              <a:rPr lang="en-US" smtClean="0"/>
              <a:pPr/>
              <a:t>2</a:t>
            </a:fld>
            <a:endParaRPr lang="en-US" dirty="0"/>
          </a:p>
        </p:txBody>
      </p:sp>
    </p:spTree>
    <p:extLst>
      <p:ext uri="{BB962C8B-B14F-4D97-AF65-F5344CB8AC3E}">
        <p14:creationId xmlns:p14="http://schemas.microsoft.com/office/powerpoint/2010/main" val="1795753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766"/>
            <a:ext cx="8229600" cy="1143000"/>
          </a:xfrm>
        </p:spPr>
        <p:txBody>
          <a:bodyPr/>
          <a:lstStyle/>
          <a:p>
            <a:pPr algn="l"/>
            <a:r>
              <a:rPr lang="en-US" dirty="0">
                <a:solidFill>
                  <a:srgbClr val="F79505"/>
                </a:solidFill>
                <a:latin typeface="Cambria"/>
                <a:ea typeface="Cambria"/>
                <a:cs typeface="Cambria"/>
              </a:rPr>
              <a:t>I Student mobility (in the EU)</a:t>
            </a:r>
          </a:p>
        </p:txBody>
      </p:sp>
      <p:sp>
        <p:nvSpPr>
          <p:cNvPr id="3" name="Content Placeholder 2"/>
          <p:cNvSpPr>
            <a:spLocks noGrp="1"/>
          </p:cNvSpPr>
          <p:nvPr>
            <p:ph idx="1"/>
          </p:nvPr>
        </p:nvSpPr>
        <p:spPr>
          <a:xfrm>
            <a:off x="0" y="4374718"/>
            <a:ext cx="9144000" cy="2042557"/>
          </a:xfrm>
        </p:spPr>
        <p:txBody>
          <a:bodyPr>
            <a:normAutofit/>
          </a:bodyPr>
          <a:lstStyle/>
          <a:p>
            <a:r>
              <a:rPr lang="en-US" sz="2600" dirty="0"/>
              <a:t>Recent ‘boom’ in migration/mobility studies</a:t>
            </a:r>
          </a:p>
          <a:p>
            <a:r>
              <a:rPr lang="en-US" sz="2600" dirty="0"/>
              <a:t>In the EU more research on credit mobility (ERASMUS)</a:t>
            </a:r>
          </a:p>
          <a:p>
            <a:r>
              <a:rPr lang="en-US" sz="2600" dirty="0"/>
              <a:t>some gaps -&gt; personal </a:t>
            </a:r>
            <a:r>
              <a:rPr lang="en-US" sz="2600" dirty="0" err="1"/>
              <a:t>perspctive</a:t>
            </a:r>
            <a:endParaRPr lang="en-US" sz="2600" dirty="0"/>
          </a:p>
          <a:p>
            <a:pPr marL="0" indent="0">
              <a:buNone/>
            </a:pPr>
            <a:endParaRPr lang="en-US" dirty="0"/>
          </a:p>
        </p:txBody>
      </p:sp>
      <p:sp>
        <p:nvSpPr>
          <p:cNvPr id="5" name="Slide Number Placeholder 4"/>
          <p:cNvSpPr>
            <a:spLocks noGrp="1"/>
          </p:cNvSpPr>
          <p:nvPr>
            <p:ph type="sldNum" sz="quarter" idx="12"/>
          </p:nvPr>
        </p:nvSpPr>
        <p:spPr/>
        <p:txBody>
          <a:bodyPr/>
          <a:lstStyle/>
          <a:p>
            <a:fld id="{BB378123-A702-0444-9EEB-F1F97E1351D4}" type="slidenum">
              <a:rPr lang="en-US" smtClean="0"/>
              <a:pPr/>
              <a:t>3</a:t>
            </a:fld>
            <a:endParaRPr lang="en-US" dirty="0"/>
          </a:p>
        </p:txBody>
      </p:sp>
      <p:graphicFrame>
        <p:nvGraphicFramePr>
          <p:cNvPr id="9" name="Diagram 8"/>
          <p:cNvGraphicFramePr/>
          <p:nvPr>
            <p:extLst>
              <p:ext uri="{D42A27DB-BD31-4B8C-83A1-F6EECF244321}">
                <p14:modId xmlns:p14="http://schemas.microsoft.com/office/powerpoint/2010/main" val="2202193810"/>
              </p:ext>
            </p:extLst>
          </p:nvPr>
        </p:nvGraphicFramePr>
        <p:xfrm>
          <a:off x="0" y="1397000"/>
          <a:ext cx="9144000" cy="26759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1164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a:bodyPr>
          <a:lstStyle/>
          <a:p>
            <a:pPr algn="l"/>
            <a:r>
              <a:rPr lang="en-US" dirty="0">
                <a:solidFill>
                  <a:srgbClr val="F79505"/>
                </a:solidFill>
                <a:latin typeface="Cambria"/>
                <a:ea typeface="Cambria"/>
                <a:cs typeface="Cambria"/>
              </a:rPr>
              <a:t>Data… until now</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49763222"/>
              </p:ext>
            </p:extLst>
          </p:nvPr>
        </p:nvGraphicFramePr>
        <p:xfrm>
          <a:off x="392252" y="1951387"/>
          <a:ext cx="8017970" cy="1896096"/>
        </p:xfrm>
        <a:graphic>
          <a:graphicData uri="http://schemas.openxmlformats.org/drawingml/2006/table">
            <a:tbl>
              <a:tblPr firstRow="1" bandRow="1">
                <a:tableStyleId>{2D5ABB26-0587-4C30-8999-92F81FD0307C}</a:tableStyleId>
              </a:tblPr>
              <a:tblGrid>
                <a:gridCol w="2597623">
                  <a:extLst>
                    <a:ext uri="{9D8B030D-6E8A-4147-A177-3AD203B41FA5}">
                      <a16:colId xmlns:a16="http://schemas.microsoft.com/office/drawing/2014/main" val="20000"/>
                    </a:ext>
                  </a:extLst>
                </a:gridCol>
                <a:gridCol w="1799965">
                  <a:extLst>
                    <a:ext uri="{9D8B030D-6E8A-4147-A177-3AD203B41FA5}">
                      <a16:colId xmlns:a16="http://schemas.microsoft.com/office/drawing/2014/main" val="20001"/>
                    </a:ext>
                  </a:extLst>
                </a:gridCol>
                <a:gridCol w="2290863">
                  <a:extLst>
                    <a:ext uri="{9D8B030D-6E8A-4147-A177-3AD203B41FA5}">
                      <a16:colId xmlns:a16="http://schemas.microsoft.com/office/drawing/2014/main" val="20002"/>
                    </a:ext>
                  </a:extLst>
                </a:gridCol>
                <a:gridCol w="1329519">
                  <a:extLst>
                    <a:ext uri="{9D8B030D-6E8A-4147-A177-3AD203B41FA5}">
                      <a16:colId xmlns:a16="http://schemas.microsoft.com/office/drawing/2014/main" val="20003"/>
                    </a:ext>
                  </a:extLst>
                </a:gridCol>
              </a:tblGrid>
              <a:tr h="474024">
                <a:tc>
                  <a:txBody>
                    <a:bodyPr/>
                    <a:lstStyle/>
                    <a:p>
                      <a:endParaRPr lang="en-US" sz="2400" b="1" dirty="0"/>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b="1" dirty="0"/>
                        <a:t>Hungary</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b="1" dirty="0"/>
                        <a:t>Luxembourg</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sz="2400" dirty="0"/>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474024">
                <a:tc>
                  <a:txBody>
                    <a:bodyPr/>
                    <a:lstStyle/>
                    <a:p>
                      <a:r>
                        <a:rPr lang="en-US" sz="2400" dirty="0"/>
                        <a:t>credit</a:t>
                      </a:r>
                      <a:r>
                        <a:rPr lang="en-US" sz="2400" baseline="0" dirty="0"/>
                        <a:t> mobility</a:t>
                      </a:r>
                      <a:endParaRPr lang="en-US" sz="2400" dirty="0"/>
                    </a:p>
                  </a:txBody>
                  <a:tcPr>
                    <a:lnT w="12700" cap="flat" cmpd="sng" algn="ctr">
                      <a:solidFill>
                        <a:scrgbClr r="0" g="0" b="0"/>
                      </a:solidFill>
                      <a:prstDash val="solid"/>
                      <a:round/>
                      <a:headEnd type="none" w="med" len="med"/>
                      <a:tailEnd type="none" w="med" len="med"/>
                    </a:lnT>
                  </a:tcPr>
                </a:tc>
                <a:tc>
                  <a:txBody>
                    <a:bodyPr/>
                    <a:lstStyle/>
                    <a:p>
                      <a:pPr algn="r"/>
                      <a:r>
                        <a:rPr lang="en-US" sz="2400" dirty="0"/>
                        <a:t>14</a:t>
                      </a:r>
                    </a:p>
                  </a:txBody>
                  <a:tcPr>
                    <a:lnT w="12700" cap="flat" cmpd="sng" algn="ctr">
                      <a:solidFill>
                        <a:scrgbClr r="0" g="0" b="0"/>
                      </a:solidFill>
                      <a:prstDash val="solid"/>
                      <a:round/>
                      <a:headEnd type="none" w="med" len="med"/>
                      <a:tailEnd type="none" w="med" len="med"/>
                    </a:lnT>
                  </a:tcPr>
                </a:tc>
                <a:tc>
                  <a:txBody>
                    <a:bodyPr/>
                    <a:lstStyle/>
                    <a:p>
                      <a:pPr algn="r"/>
                      <a:r>
                        <a:rPr lang="en-US" sz="2400" dirty="0"/>
                        <a:t>5</a:t>
                      </a:r>
                    </a:p>
                  </a:txBody>
                  <a:tcPr>
                    <a:lnT w="12700" cap="flat" cmpd="sng" algn="ctr">
                      <a:solidFill>
                        <a:scrgbClr r="0" g="0" b="0"/>
                      </a:solidFill>
                      <a:prstDash val="solid"/>
                      <a:round/>
                      <a:headEnd type="none" w="med" len="med"/>
                      <a:tailEnd type="none" w="med" len="med"/>
                    </a:lnT>
                  </a:tcPr>
                </a:tc>
                <a:tc>
                  <a:txBody>
                    <a:bodyPr/>
                    <a:lstStyle/>
                    <a:p>
                      <a:pPr algn="r"/>
                      <a:r>
                        <a:rPr lang="en-US" sz="2400" dirty="0"/>
                        <a:t>19</a:t>
                      </a:r>
                    </a:p>
                  </a:txBody>
                  <a:tcP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1"/>
                  </a:ext>
                </a:extLst>
              </a:tr>
              <a:tr h="474024">
                <a:tc>
                  <a:txBody>
                    <a:bodyPr/>
                    <a:lstStyle/>
                    <a:p>
                      <a:r>
                        <a:rPr lang="en-US" sz="2400" dirty="0"/>
                        <a:t>degree mobility</a:t>
                      </a:r>
                    </a:p>
                  </a:txBody>
                  <a:tcPr/>
                </a:tc>
                <a:tc>
                  <a:txBody>
                    <a:bodyPr/>
                    <a:lstStyle/>
                    <a:p>
                      <a:pPr algn="r"/>
                      <a:r>
                        <a:rPr lang="en-US" sz="2400" dirty="0"/>
                        <a:t>2</a:t>
                      </a:r>
                    </a:p>
                  </a:txBody>
                  <a:tcPr/>
                </a:tc>
                <a:tc>
                  <a:txBody>
                    <a:bodyPr/>
                    <a:lstStyle/>
                    <a:p>
                      <a:pPr algn="r"/>
                      <a:r>
                        <a:rPr lang="en-US" sz="2400" dirty="0"/>
                        <a:t>4</a:t>
                      </a:r>
                    </a:p>
                  </a:txBody>
                  <a:tcPr/>
                </a:tc>
                <a:tc>
                  <a:txBody>
                    <a:bodyPr/>
                    <a:lstStyle/>
                    <a:p>
                      <a:pPr algn="r"/>
                      <a:r>
                        <a:rPr lang="en-US" sz="2400" dirty="0"/>
                        <a:t>6</a:t>
                      </a:r>
                    </a:p>
                  </a:txBody>
                  <a:tcPr/>
                </a:tc>
                <a:extLst>
                  <a:ext uri="{0D108BD9-81ED-4DB2-BD59-A6C34878D82A}">
                    <a16:rowId xmlns:a16="http://schemas.microsoft.com/office/drawing/2014/main" val="10002"/>
                  </a:ext>
                </a:extLst>
              </a:tr>
              <a:tr h="474024">
                <a:tc>
                  <a:txBody>
                    <a:bodyPr/>
                    <a:lstStyle/>
                    <a:p>
                      <a:endParaRPr lang="en-US" sz="2400" dirty="0"/>
                    </a:p>
                  </a:txBody>
                  <a:tcPr>
                    <a:lnB w="12700" cap="flat" cmpd="sng" algn="ctr">
                      <a:solidFill>
                        <a:scrgbClr r="0" g="0" b="0"/>
                      </a:solidFill>
                      <a:prstDash val="solid"/>
                      <a:round/>
                      <a:headEnd type="none" w="med" len="med"/>
                      <a:tailEnd type="none" w="med" len="med"/>
                    </a:lnB>
                  </a:tcPr>
                </a:tc>
                <a:tc>
                  <a:txBody>
                    <a:bodyPr/>
                    <a:lstStyle/>
                    <a:p>
                      <a:pPr algn="r"/>
                      <a:r>
                        <a:rPr lang="en-US" sz="2400" dirty="0"/>
                        <a:t>16</a:t>
                      </a:r>
                    </a:p>
                  </a:txBody>
                  <a:tcPr>
                    <a:lnB w="12700" cap="flat" cmpd="sng" algn="ctr">
                      <a:solidFill>
                        <a:scrgbClr r="0" g="0" b="0"/>
                      </a:solidFill>
                      <a:prstDash val="solid"/>
                      <a:round/>
                      <a:headEnd type="none" w="med" len="med"/>
                      <a:tailEnd type="none" w="med" len="med"/>
                    </a:lnB>
                  </a:tcPr>
                </a:tc>
                <a:tc>
                  <a:txBody>
                    <a:bodyPr/>
                    <a:lstStyle/>
                    <a:p>
                      <a:pPr algn="r"/>
                      <a:r>
                        <a:rPr lang="en-US" sz="2400" dirty="0"/>
                        <a:t>9</a:t>
                      </a:r>
                    </a:p>
                  </a:txBody>
                  <a:tcPr>
                    <a:lnB w="12700" cap="flat" cmpd="sng" algn="ctr">
                      <a:solidFill>
                        <a:scrgbClr r="0" g="0" b="0"/>
                      </a:solidFill>
                      <a:prstDash val="solid"/>
                      <a:round/>
                      <a:headEnd type="none" w="med" len="med"/>
                      <a:tailEnd type="none" w="med" len="med"/>
                    </a:lnB>
                  </a:tcPr>
                </a:tc>
                <a:tc>
                  <a:txBody>
                    <a:bodyPr/>
                    <a:lstStyle/>
                    <a:p>
                      <a:pPr algn="r"/>
                      <a:r>
                        <a:rPr lang="en-US" sz="2400" dirty="0"/>
                        <a:t>25</a:t>
                      </a:r>
                    </a:p>
                  </a:txBody>
                  <a:tcP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 name="Slide Number Placeholder 4"/>
          <p:cNvSpPr>
            <a:spLocks noGrp="1"/>
          </p:cNvSpPr>
          <p:nvPr>
            <p:ph type="sldNum" sz="quarter" idx="12"/>
          </p:nvPr>
        </p:nvSpPr>
        <p:spPr/>
        <p:txBody>
          <a:bodyPr/>
          <a:lstStyle/>
          <a:p>
            <a:fld id="{BB378123-A702-0444-9EEB-F1F97E1351D4}" type="slidenum">
              <a:rPr lang="en-US" smtClean="0"/>
              <a:pPr/>
              <a:t>4</a:t>
            </a:fld>
            <a:endParaRPr lang="en-US" dirty="0"/>
          </a:p>
        </p:txBody>
      </p:sp>
      <p:sp>
        <p:nvSpPr>
          <p:cNvPr id="6" name="TextBox 5"/>
          <p:cNvSpPr txBox="1"/>
          <p:nvPr/>
        </p:nvSpPr>
        <p:spPr>
          <a:xfrm>
            <a:off x="268111" y="4411927"/>
            <a:ext cx="8734777" cy="2142125"/>
          </a:xfrm>
          <a:prstGeom prst="rect">
            <a:avLst/>
          </a:prstGeom>
          <a:noFill/>
        </p:spPr>
        <p:txBody>
          <a:bodyPr wrap="square" rtlCol="0">
            <a:spAutoFit/>
          </a:bodyPr>
          <a:lstStyle/>
          <a:p>
            <a:pPr>
              <a:lnSpc>
                <a:spcPct val="120000"/>
              </a:lnSpc>
            </a:pPr>
            <a:r>
              <a:rPr lang="en-US" sz="2400" dirty="0"/>
              <a:t>Data collection: from October 2015 until now</a:t>
            </a:r>
          </a:p>
          <a:p>
            <a:pPr>
              <a:lnSpc>
                <a:spcPct val="120000"/>
              </a:lnSpc>
            </a:pPr>
            <a:r>
              <a:rPr lang="en-US" sz="2400" dirty="0"/>
              <a:t>Hungary: outgoing; mainly credit mobility</a:t>
            </a:r>
          </a:p>
          <a:p>
            <a:pPr>
              <a:lnSpc>
                <a:spcPct val="120000"/>
              </a:lnSpc>
            </a:pPr>
            <a:r>
              <a:rPr lang="en-US" sz="2400" dirty="0"/>
              <a:t>Luxembourg: mainly outgoing; credit and degree mobility balanced </a:t>
            </a:r>
          </a:p>
          <a:p>
            <a:pPr>
              <a:lnSpc>
                <a:spcPct val="120000"/>
              </a:lnSpc>
            </a:pPr>
            <a:endParaRPr lang="en-US" sz="2400" dirty="0"/>
          </a:p>
          <a:p>
            <a:endParaRPr lang="en-US" dirty="0"/>
          </a:p>
        </p:txBody>
      </p:sp>
    </p:spTree>
    <p:extLst>
      <p:ext uri="{BB962C8B-B14F-4D97-AF65-F5344CB8AC3E}">
        <p14:creationId xmlns:p14="http://schemas.microsoft.com/office/powerpoint/2010/main" val="4278875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229600" cy="1143000"/>
          </a:xfrm>
        </p:spPr>
        <p:txBody>
          <a:bodyPr/>
          <a:lstStyle/>
          <a:p>
            <a:pPr algn="l"/>
            <a:r>
              <a:rPr lang="en-US" dirty="0">
                <a:solidFill>
                  <a:srgbClr val="F79505"/>
                </a:solidFill>
                <a:latin typeface="Cambria"/>
                <a:ea typeface="Cambria"/>
                <a:cs typeface="Cambria"/>
              </a:rPr>
              <a:t>I Student mobility in Hungary </a:t>
            </a:r>
          </a:p>
        </p:txBody>
      </p:sp>
      <p:sp>
        <p:nvSpPr>
          <p:cNvPr id="5" name="Slide Number Placeholder 4"/>
          <p:cNvSpPr>
            <a:spLocks noGrp="1"/>
          </p:cNvSpPr>
          <p:nvPr>
            <p:ph type="sldNum" sz="quarter" idx="12"/>
          </p:nvPr>
        </p:nvSpPr>
        <p:spPr/>
        <p:txBody>
          <a:bodyPr/>
          <a:lstStyle/>
          <a:p>
            <a:fld id="{BB378123-A702-0444-9EEB-F1F97E1351D4}" type="slidenum">
              <a:rPr lang="en-US" smtClean="0"/>
              <a:pPr/>
              <a:t>5</a:t>
            </a:fld>
            <a:endParaRPr lang="en-US" dirty="0"/>
          </a:p>
        </p:txBody>
      </p:sp>
      <p:sp>
        <p:nvSpPr>
          <p:cNvPr id="6" name="Szövegdoboz 7"/>
          <p:cNvSpPr txBox="1"/>
          <p:nvPr/>
        </p:nvSpPr>
        <p:spPr>
          <a:xfrm>
            <a:off x="613980" y="931924"/>
            <a:ext cx="7729920" cy="2246769"/>
          </a:xfrm>
          <a:prstGeom prst="rect">
            <a:avLst/>
          </a:prstGeom>
          <a:noFill/>
        </p:spPr>
        <p:txBody>
          <a:bodyPr wrap="square" rtlCol="0">
            <a:spAutoFit/>
          </a:bodyPr>
          <a:lstStyle/>
          <a:p>
            <a:pPr algn="just"/>
            <a:r>
              <a:rPr lang="hu-HU" sz="1900" kern="1200" dirty="0"/>
              <a:t>Main </a:t>
            </a:r>
            <a:r>
              <a:rPr lang="hu-HU" sz="1900" kern="1200" dirty="0" err="1"/>
              <a:t>destination</a:t>
            </a:r>
            <a:r>
              <a:rPr lang="hu-HU" sz="1900" kern="1200" dirty="0"/>
              <a:t> </a:t>
            </a:r>
            <a:r>
              <a:rPr lang="hu-HU" sz="1900" kern="1200" dirty="0" err="1"/>
              <a:t>countries</a:t>
            </a:r>
            <a:r>
              <a:rPr lang="hu-HU" sz="1900" kern="1200" dirty="0"/>
              <a:t> </a:t>
            </a:r>
            <a:r>
              <a:rPr lang="hu-HU" sz="1900" kern="1200" dirty="0" err="1"/>
              <a:t>for</a:t>
            </a:r>
            <a:r>
              <a:rPr lang="hu-HU" sz="1900" kern="1200" dirty="0"/>
              <a:t> </a:t>
            </a:r>
            <a:r>
              <a:rPr lang="hu-HU" sz="1900" kern="1200" dirty="0" err="1"/>
              <a:t>the</a:t>
            </a:r>
            <a:r>
              <a:rPr lang="hu-HU" sz="1900" kern="1200" dirty="0"/>
              <a:t> </a:t>
            </a:r>
            <a:r>
              <a:rPr lang="hu-HU" sz="1900" kern="1200" dirty="0" err="1"/>
              <a:t>Hungarian</a:t>
            </a:r>
            <a:r>
              <a:rPr lang="hu-HU" sz="1900" kern="1200" dirty="0"/>
              <a:t> </a:t>
            </a:r>
            <a:r>
              <a:rPr lang="hu-HU" sz="1900" kern="1200" dirty="0" err="1"/>
              <a:t>student</a:t>
            </a:r>
            <a:r>
              <a:rPr lang="hu-HU" sz="1900" kern="1200" dirty="0"/>
              <a:t>: </a:t>
            </a:r>
            <a:r>
              <a:rPr lang="hu-HU" sz="1900" kern="1200" dirty="0" err="1"/>
              <a:t>Austria</a:t>
            </a:r>
            <a:r>
              <a:rPr lang="hu-HU" sz="1900" kern="1200" dirty="0"/>
              <a:t>, </a:t>
            </a:r>
            <a:r>
              <a:rPr lang="hu-HU" sz="1900" kern="1200" dirty="0" err="1"/>
              <a:t>Germany</a:t>
            </a:r>
            <a:r>
              <a:rPr lang="hu-HU" sz="1900" kern="1200" dirty="0"/>
              <a:t>, United </a:t>
            </a:r>
            <a:r>
              <a:rPr lang="hu-HU" sz="1900" kern="1200" dirty="0" err="1"/>
              <a:t>Kingdom</a:t>
            </a:r>
            <a:r>
              <a:rPr lang="hu-HU" sz="1900" kern="1200" dirty="0"/>
              <a:t> (2013: 1655, 1611, 1213 </a:t>
            </a:r>
            <a:r>
              <a:rPr lang="hu-HU" sz="1900" kern="1200" dirty="0" err="1"/>
              <a:t>student</a:t>
            </a:r>
            <a:r>
              <a:rPr lang="hu-HU" sz="1900" kern="1200" dirty="0"/>
              <a:t> </a:t>
            </a:r>
            <a:r>
              <a:rPr lang="hu-HU" sz="1900" kern="1200" dirty="0" err="1"/>
              <a:t>base</a:t>
            </a:r>
            <a:r>
              <a:rPr lang="hu-HU" sz="1900" kern="1200" dirty="0"/>
              <a:t> of UNESCO </a:t>
            </a:r>
            <a:r>
              <a:rPr lang="hu-HU" sz="1900" kern="1200" dirty="0" err="1"/>
              <a:t>data</a:t>
            </a:r>
            <a:r>
              <a:rPr lang="hu-HU" sz="1900" kern="1200" dirty="0"/>
              <a:t>). </a:t>
            </a:r>
            <a:r>
              <a:rPr lang="hu-HU" sz="1900" kern="1200" dirty="0" err="1"/>
              <a:t>Popular</a:t>
            </a:r>
            <a:r>
              <a:rPr lang="hu-HU" sz="1900" kern="1200" dirty="0"/>
              <a:t> </a:t>
            </a:r>
            <a:r>
              <a:rPr lang="hu-HU" sz="1900" kern="1200" dirty="0" err="1"/>
              <a:t>destination</a:t>
            </a:r>
            <a:r>
              <a:rPr lang="hu-HU" sz="1900" kern="1200" dirty="0"/>
              <a:t> </a:t>
            </a:r>
            <a:r>
              <a:rPr lang="hu-HU" sz="1900" kern="1200" dirty="0" err="1"/>
              <a:t>countries</a:t>
            </a:r>
            <a:r>
              <a:rPr lang="hu-HU" sz="1900" kern="1200" dirty="0"/>
              <a:t> </a:t>
            </a:r>
            <a:r>
              <a:rPr lang="hu-HU" sz="1900" kern="1200" dirty="0" err="1"/>
              <a:t>too</a:t>
            </a:r>
            <a:r>
              <a:rPr lang="hu-HU" sz="1900" kern="1200" dirty="0"/>
              <a:t> Holland, France</a:t>
            </a:r>
            <a:r>
              <a:rPr lang="en-GB" sz="1900" dirty="0"/>
              <a:t>. Most of the students come from Europe and Asia. The majority of Europeans are from Germany, Romania and Slovakia.</a:t>
            </a:r>
            <a:endParaRPr lang="hu-HU" sz="1900" dirty="0"/>
          </a:p>
          <a:p>
            <a:pPr algn="just"/>
            <a:endParaRPr lang="hu-HU" sz="2000" kern="1200" dirty="0"/>
          </a:p>
          <a:p>
            <a:endParaRPr lang="hu-HU" sz="2000" kern="1200" dirty="0"/>
          </a:p>
        </p:txBody>
      </p:sp>
      <p:sp>
        <p:nvSpPr>
          <p:cNvPr id="8" name="Szövegdoboz 5"/>
          <p:cNvSpPr txBox="1"/>
          <p:nvPr/>
        </p:nvSpPr>
        <p:spPr>
          <a:xfrm>
            <a:off x="1070000" y="5936645"/>
            <a:ext cx="7572396" cy="784830"/>
          </a:xfrm>
          <a:prstGeom prst="rect">
            <a:avLst/>
          </a:prstGeom>
          <a:noFill/>
        </p:spPr>
        <p:txBody>
          <a:bodyPr wrap="square" rtlCol="0">
            <a:spAutoFit/>
          </a:bodyPr>
          <a:lstStyle/>
          <a:p>
            <a:pPr algn="ctr"/>
            <a:r>
              <a:rPr lang="hu-HU" sz="1500" kern="1200" dirty="0"/>
              <a:t>Total </a:t>
            </a:r>
            <a:r>
              <a:rPr lang="hu-HU" sz="1500" kern="1200" dirty="0" err="1"/>
              <a:t>inbound</a:t>
            </a:r>
            <a:r>
              <a:rPr lang="hu-HU" sz="1500" kern="1200" dirty="0"/>
              <a:t> and </a:t>
            </a:r>
            <a:r>
              <a:rPr lang="hu-HU" sz="1500" kern="1200" dirty="0" err="1"/>
              <a:t>outboundinternationally</a:t>
            </a:r>
            <a:r>
              <a:rPr lang="hu-HU" sz="1500" kern="1200" dirty="0"/>
              <a:t> mobile </a:t>
            </a:r>
            <a:r>
              <a:rPr lang="hu-HU" sz="1500" kern="1200" dirty="0" err="1"/>
              <a:t>students</a:t>
            </a:r>
            <a:r>
              <a:rPr lang="hu-HU" sz="1500" kern="1200" dirty="0"/>
              <a:t> (</a:t>
            </a:r>
            <a:r>
              <a:rPr lang="hu-HU" sz="1500" kern="1200" dirty="0" err="1"/>
              <a:t>in</a:t>
            </a:r>
            <a:r>
              <a:rPr lang="hu-HU" sz="1500" kern="1200" dirty="0"/>
              <a:t> Hungary)</a:t>
            </a:r>
          </a:p>
          <a:p>
            <a:pPr algn="ctr"/>
            <a:r>
              <a:rPr lang="hu-HU" sz="1500" kern="1200" dirty="0"/>
              <a:t>Forrás: </a:t>
            </a:r>
            <a:r>
              <a:rPr lang="hu-HU" sz="1500" kern="1200" dirty="0" err="1"/>
              <a:t>own</a:t>
            </a:r>
            <a:r>
              <a:rPr lang="hu-HU" sz="1500" kern="1200" dirty="0"/>
              <a:t>  </a:t>
            </a:r>
            <a:r>
              <a:rPr lang="hu-HU" sz="1500" kern="1200" dirty="0" err="1"/>
              <a:t>work</a:t>
            </a:r>
            <a:r>
              <a:rPr lang="hu-HU" sz="1500" kern="1200" dirty="0"/>
              <a:t> </a:t>
            </a:r>
            <a:r>
              <a:rPr lang="hu-HU" sz="1500" kern="1200" dirty="0" err="1"/>
              <a:t>base</a:t>
            </a:r>
            <a:r>
              <a:rPr lang="hu-HU" sz="1500" kern="1200" dirty="0"/>
              <a:t> of UNESCO </a:t>
            </a:r>
            <a:r>
              <a:rPr lang="hu-HU" sz="1500" kern="1200" dirty="0" err="1"/>
              <a:t>data</a:t>
            </a:r>
            <a:endParaRPr lang="hu-HU" sz="1500" kern="1200" dirty="0"/>
          </a:p>
          <a:p>
            <a:pPr algn="ctr"/>
            <a:endParaRPr lang="hu-HU" sz="1500" kern="1200" dirty="0"/>
          </a:p>
        </p:txBody>
      </p:sp>
      <p:graphicFrame>
        <p:nvGraphicFramePr>
          <p:cNvPr id="9" name="Diagram 8"/>
          <p:cNvGraphicFramePr>
            <a:graphicFrameLocks/>
          </p:cNvGraphicFramePr>
          <p:nvPr>
            <p:extLst>
              <p:ext uri="{D42A27DB-BD31-4B8C-83A1-F6EECF244321}">
                <p14:modId xmlns:p14="http://schemas.microsoft.com/office/powerpoint/2010/main" val="501297555"/>
              </p:ext>
            </p:extLst>
          </p:nvPr>
        </p:nvGraphicFramePr>
        <p:xfrm>
          <a:off x="711200" y="2435358"/>
          <a:ext cx="7931196" cy="35012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01118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a:bodyPr>
          <a:lstStyle/>
          <a:p>
            <a:pPr algn="l"/>
            <a:r>
              <a:rPr lang="en-US" dirty="0">
                <a:solidFill>
                  <a:srgbClr val="F79505"/>
                </a:solidFill>
                <a:latin typeface="Cambria"/>
                <a:ea typeface="Cambria"/>
                <a:cs typeface="Cambria"/>
              </a:rPr>
              <a:t>I Student mobility in Luxembourg</a:t>
            </a:r>
          </a:p>
        </p:txBody>
      </p:sp>
      <p:sp>
        <p:nvSpPr>
          <p:cNvPr id="3" name="Content Placeholder 2"/>
          <p:cNvSpPr>
            <a:spLocks noGrp="1"/>
          </p:cNvSpPr>
          <p:nvPr>
            <p:ph idx="1"/>
          </p:nvPr>
        </p:nvSpPr>
        <p:spPr>
          <a:xfrm>
            <a:off x="457200" y="1187716"/>
            <a:ext cx="8229600" cy="4938448"/>
          </a:xfrm>
        </p:spPr>
        <p:txBody>
          <a:bodyPr>
            <a:normAutofit/>
          </a:bodyPr>
          <a:lstStyle/>
          <a:p>
            <a:pPr marL="0" indent="0">
              <a:buNone/>
            </a:pPr>
            <a:r>
              <a:rPr lang="en-US" sz="2200" dirty="0"/>
              <a:t>2003 foundation of the University of Luxembourg</a:t>
            </a:r>
          </a:p>
          <a:p>
            <a:pPr marL="0" indent="0">
              <a:buNone/>
            </a:pPr>
            <a:endParaRPr lang="en-US" sz="2200" u="sng" dirty="0"/>
          </a:p>
          <a:p>
            <a:pPr marL="0" indent="0">
              <a:buNone/>
            </a:pPr>
            <a:r>
              <a:rPr lang="en-US" sz="2200" u="sng" dirty="0"/>
              <a:t>degree mobility from LU</a:t>
            </a:r>
          </a:p>
          <a:p>
            <a:r>
              <a:rPr lang="en-US" sz="2200" dirty="0"/>
              <a:t>75 % of all enrolled in tertiary education study abroad</a:t>
            </a:r>
          </a:p>
          <a:p>
            <a:r>
              <a:rPr lang="en-US" sz="2200" dirty="0"/>
              <a:t>Degree mobility from LU: mainly DE, FR, BE</a:t>
            </a:r>
          </a:p>
          <a:p>
            <a:pPr marL="0" indent="0">
              <a:buNone/>
            </a:pPr>
            <a:endParaRPr lang="en-US" sz="2200" dirty="0"/>
          </a:p>
          <a:p>
            <a:pPr marL="0" indent="0">
              <a:buNone/>
            </a:pPr>
            <a:r>
              <a:rPr lang="en-US" sz="2200" u="sng" dirty="0"/>
              <a:t>degree mobility into LU</a:t>
            </a:r>
          </a:p>
          <a:p>
            <a:r>
              <a:rPr lang="en-US" sz="2200" dirty="0"/>
              <a:t>+ 50% of students enrolled have no LU nationality</a:t>
            </a:r>
          </a:p>
          <a:p>
            <a:r>
              <a:rPr lang="en-US" sz="2200" dirty="0"/>
              <a:t>mainly other EU-countries</a:t>
            </a:r>
          </a:p>
          <a:p>
            <a:pPr marL="0" indent="0">
              <a:buNone/>
            </a:pPr>
            <a:endParaRPr lang="en-US" sz="2200" dirty="0"/>
          </a:p>
          <a:p>
            <a:pPr marL="0" indent="0">
              <a:buNone/>
            </a:pPr>
            <a:r>
              <a:rPr lang="en-US" sz="2200" u="sng" dirty="0"/>
              <a:t>credit mobility from LU</a:t>
            </a:r>
          </a:p>
          <a:p>
            <a:r>
              <a:rPr lang="en-US" sz="2200" dirty="0"/>
              <a:t>an obligatory semester abroad for undergraduates</a:t>
            </a:r>
          </a:p>
          <a:p>
            <a:pPr marL="0" indent="0">
              <a:buNone/>
            </a:pPr>
            <a:endParaRPr lang="en-US" sz="2200" dirty="0"/>
          </a:p>
        </p:txBody>
      </p:sp>
      <p:sp>
        <p:nvSpPr>
          <p:cNvPr id="5" name="Slide Number Placeholder 4"/>
          <p:cNvSpPr>
            <a:spLocks noGrp="1"/>
          </p:cNvSpPr>
          <p:nvPr>
            <p:ph type="sldNum" sz="quarter" idx="12"/>
          </p:nvPr>
        </p:nvSpPr>
        <p:spPr/>
        <p:txBody>
          <a:bodyPr/>
          <a:lstStyle/>
          <a:p>
            <a:fld id="{BB378123-A702-0444-9EEB-F1F97E1351D4}" type="slidenum">
              <a:rPr lang="en-US" smtClean="0"/>
              <a:pPr/>
              <a:t>6</a:t>
            </a:fld>
            <a:endParaRPr lang="en-US" dirty="0"/>
          </a:p>
        </p:txBody>
      </p:sp>
    </p:spTree>
    <p:extLst>
      <p:ext uri="{BB962C8B-B14F-4D97-AF65-F5344CB8AC3E}">
        <p14:creationId xmlns:p14="http://schemas.microsoft.com/office/powerpoint/2010/main" val="709467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a:bodyPr>
          <a:lstStyle/>
          <a:p>
            <a:pPr algn="l"/>
            <a:r>
              <a:rPr lang="en-US" dirty="0">
                <a:solidFill>
                  <a:srgbClr val="F79505"/>
                </a:solidFill>
                <a:latin typeface="Cambria"/>
                <a:ea typeface="Cambria"/>
                <a:cs typeface="Cambria"/>
              </a:rPr>
              <a:t>Preparation process</a:t>
            </a:r>
          </a:p>
        </p:txBody>
      </p:sp>
      <p:sp>
        <p:nvSpPr>
          <p:cNvPr id="5" name="Slide Number Placeholder 4"/>
          <p:cNvSpPr>
            <a:spLocks noGrp="1"/>
          </p:cNvSpPr>
          <p:nvPr>
            <p:ph type="sldNum" sz="quarter" idx="12"/>
          </p:nvPr>
        </p:nvSpPr>
        <p:spPr/>
        <p:txBody>
          <a:bodyPr/>
          <a:lstStyle/>
          <a:p>
            <a:fld id="{BB378123-A702-0444-9EEB-F1F97E1351D4}" type="slidenum">
              <a:rPr lang="en-US" smtClean="0"/>
              <a:pPr/>
              <a:t>7</a:t>
            </a:fld>
            <a:endParaRPr lang="en-US" dirty="0"/>
          </a:p>
        </p:txBody>
      </p:sp>
      <p:sp>
        <p:nvSpPr>
          <p:cNvPr id="4" name="TextBox 3"/>
          <p:cNvSpPr txBox="1"/>
          <p:nvPr/>
        </p:nvSpPr>
        <p:spPr>
          <a:xfrm rot="16200000">
            <a:off x="1962745" y="2138561"/>
            <a:ext cx="1923949" cy="584776"/>
          </a:xfrm>
          <a:prstGeom prst="rect">
            <a:avLst/>
          </a:prstGeom>
          <a:solidFill>
            <a:schemeClr val="accent5">
              <a:lumMod val="40000"/>
              <a:lumOff val="60000"/>
            </a:schemeClr>
          </a:solidFill>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3200" dirty="0"/>
              <a:t>voluntary </a:t>
            </a:r>
          </a:p>
        </p:txBody>
      </p:sp>
      <p:sp>
        <p:nvSpPr>
          <p:cNvPr id="8" name="TextBox 7"/>
          <p:cNvSpPr txBox="1"/>
          <p:nvPr/>
        </p:nvSpPr>
        <p:spPr>
          <a:xfrm rot="16200000">
            <a:off x="1799943" y="4796005"/>
            <a:ext cx="2249548" cy="584776"/>
          </a:xfrm>
          <a:prstGeom prst="rect">
            <a:avLst/>
          </a:prstGeom>
          <a:solidFill>
            <a:schemeClr val="accent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forced </a:t>
            </a:r>
          </a:p>
        </p:txBody>
      </p:sp>
      <p:sp>
        <p:nvSpPr>
          <p:cNvPr id="9" name="TextBox 8"/>
          <p:cNvSpPr txBox="1"/>
          <p:nvPr/>
        </p:nvSpPr>
        <p:spPr>
          <a:xfrm>
            <a:off x="88019" y="3963619"/>
            <a:ext cx="2544311"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family</a:t>
            </a:r>
          </a:p>
        </p:txBody>
      </p:sp>
      <p:sp>
        <p:nvSpPr>
          <p:cNvPr id="10" name="TextBox 9"/>
          <p:cNvSpPr txBox="1"/>
          <p:nvPr/>
        </p:nvSpPr>
        <p:spPr>
          <a:xfrm>
            <a:off x="88017" y="4541695"/>
            <a:ext cx="2544312" cy="49244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600" dirty="0"/>
              <a:t>society-discourse</a:t>
            </a:r>
          </a:p>
        </p:txBody>
      </p:sp>
      <p:sp>
        <p:nvSpPr>
          <p:cNvPr id="11" name="TextBox 10"/>
          <p:cNvSpPr txBox="1"/>
          <p:nvPr/>
        </p:nvSpPr>
        <p:spPr>
          <a:xfrm>
            <a:off x="88019" y="5034138"/>
            <a:ext cx="2544313"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economic </a:t>
            </a:r>
          </a:p>
        </p:txBody>
      </p:sp>
      <p:sp>
        <p:nvSpPr>
          <p:cNvPr id="12" name="TextBox 11"/>
          <p:cNvSpPr txBox="1"/>
          <p:nvPr/>
        </p:nvSpPr>
        <p:spPr>
          <a:xfrm>
            <a:off x="88015" y="5628390"/>
            <a:ext cx="2544314"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institutional </a:t>
            </a:r>
          </a:p>
        </p:txBody>
      </p:sp>
      <p:sp>
        <p:nvSpPr>
          <p:cNvPr id="13" name="TextBox 12"/>
          <p:cNvSpPr txBox="1"/>
          <p:nvPr/>
        </p:nvSpPr>
        <p:spPr>
          <a:xfrm>
            <a:off x="3330268" y="3392924"/>
            <a:ext cx="1774530" cy="584776"/>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elimination</a:t>
            </a:r>
            <a:r>
              <a:rPr lang="en-US" sz="3200" dirty="0"/>
              <a:t> </a:t>
            </a:r>
          </a:p>
        </p:txBody>
      </p:sp>
      <p:sp>
        <p:nvSpPr>
          <p:cNvPr id="14" name="TextBox 13"/>
          <p:cNvSpPr txBox="1"/>
          <p:nvPr/>
        </p:nvSpPr>
        <p:spPr>
          <a:xfrm>
            <a:off x="5276902" y="3237108"/>
            <a:ext cx="1412144" cy="892552"/>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rational choice </a:t>
            </a:r>
          </a:p>
        </p:txBody>
      </p:sp>
      <p:sp>
        <p:nvSpPr>
          <p:cNvPr id="15" name="TextBox 14"/>
          <p:cNvSpPr txBox="1"/>
          <p:nvPr/>
        </p:nvSpPr>
        <p:spPr>
          <a:xfrm>
            <a:off x="6902793" y="3471176"/>
            <a:ext cx="2241207" cy="492443"/>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procrastination </a:t>
            </a:r>
          </a:p>
        </p:txBody>
      </p:sp>
      <p:sp>
        <p:nvSpPr>
          <p:cNvPr id="16" name="TextBox 15"/>
          <p:cNvSpPr txBox="1"/>
          <p:nvPr/>
        </p:nvSpPr>
        <p:spPr>
          <a:xfrm>
            <a:off x="457200" y="3392924"/>
            <a:ext cx="2759907" cy="553998"/>
          </a:xfrm>
          <a:prstGeom prst="rect">
            <a:avLst/>
          </a:prstGeom>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3000" dirty="0">
                <a:solidFill>
                  <a:srgbClr val="008000"/>
                </a:solidFill>
              </a:rPr>
              <a:t>STRATEGIES</a:t>
            </a:r>
          </a:p>
        </p:txBody>
      </p:sp>
    </p:spTree>
    <p:extLst>
      <p:ext uri="{BB962C8B-B14F-4D97-AF65-F5344CB8AC3E}">
        <p14:creationId xmlns:p14="http://schemas.microsoft.com/office/powerpoint/2010/main" val="455771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5"/>
            <a:ext cx="8686800" cy="1143000"/>
          </a:xfrm>
        </p:spPr>
        <p:txBody>
          <a:bodyPr>
            <a:normAutofit/>
          </a:bodyPr>
          <a:lstStyle/>
          <a:p>
            <a:pPr algn="l"/>
            <a:r>
              <a:rPr lang="en-US" dirty="0">
                <a:solidFill>
                  <a:srgbClr val="F79505"/>
                </a:solidFill>
                <a:latin typeface="Cambria"/>
                <a:ea typeface="Cambria"/>
                <a:cs typeface="Cambria"/>
              </a:rPr>
              <a:t>Preparation process</a:t>
            </a:r>
          </a:p>
        </p:txBody>
      </p:sp>
      <p:sp>
        <p:nvSpPr>
          <p:cNvPr id="5" name="Slide Number Placeholder 4"/>
          <p:cNvSpPr>
            <a:spLocks noGrp="1"/>
          </p:cNvSpPr>
          <p:nvPr>
            <p:ph type="sldNum" sz="quarter" idx="12"/>
          </p:nvPr>
        </p:nvSpPr>
        <p:spPr/>
        <p:txBody>
          <a:bodyPr/>
          <a:lstStyle/>
          <a:p>
            <a:fld id="{BB378123-A702-0444-9EEB-F1F97E1351D4}" type="slidenum">
              <a:rPr lang="en-US" smtClean="0"/>
              <a:pPr/>
              <a:t>8</a:t>
            </a:fld>
            <a:endParaRPr lang="en-US" dirty="0"/>
          </a:p>
        </p:txBody>
      </p:sp>
      <p:sp>
        <p:nvSpPr>
          <p:cNvPr id="4" name="TextBox 3"/>
          <p:cNvSpPr txBox="1"/>
          <p:nvPr/>
        </p:nvSpPr>
        <p:spPr>
          <a:xfrm rot="16200000">
            <a:off x="1962745" y="2138561"/>
            <a:ext cx="1923949" cy="584776"/>
          </a:xfrm>
          <a:prstGeom prst="rect">
            <a:avLst/>
          </a:prstGeom>
          <a:solidFill>
            <a:schemeClr val="accent5">
              <a:lumMod val="40000"/>
              <a:lumOff val="60000"/>
            </a:schemeClr>
          </a:solidFill>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3200" dirty="0"/>
              <a:t>voluntary </a:t>
            </a:r>
          </a:p>
        </p:txBody>
      </p:sp>
      <p:sp>
        <p:nvSpPr>
          <p:cNvPr id="8" name="TextBox 7"/>
          <p:cNvSpPr txBox="1"/>
          <p:nvPr/>
        </p:nvSpPr>
        <p:spPr>
          <a:xfrm rot="16200000">
            <a:off x="1799943" y="4796005"/>
            <a:ext cx="2249548" cy="584776"/>
          </a:xfrm>
          <a:prstGeom prst="rect">
            <a:avLst/>
          </a:prstGeom>
          <a:solidFill>
            <a:schemeClr val="accent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forced </a:t>
            </a:r>
          </a:p>
        </p:txBody>
      </p:sp>
      <p:sp>
        <p:nvSpPr>
          <p:cNvPr id="9" name="TextBox 8"/>
          <p:cNvSpPr txBox="1"/>
          <p:nvPr/>
        </p:nvSpPr>
        <p:spPr>
          <a:xfrm>
            <a:off x="88019" y="3963619"/>
            <a:ext cx="2544311"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family</a:t>
            </a:r>
          </a:p>
        </p:txBody>
      </p:sp>
      <p:sp>
        <p:nvSpPr>
          <p:cNvPr id="10" name="TextBox 9"/>
          <p:cNvSpPr txBox="1"/>
          <p:nvPr/>
        </p:nvSpPr>
        <p:spPr>
          <a:xfrm>
            <a:off x="88017" y="4541695"/>
            <a:ext cx="2544312" cy="49244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600" dirty="0"/>
              <a:t>society-discourse</a:t>
            </a:r>
          </a:p>
        </p:txBody>
      </p:sp>
      <p:sp>
        <p:nvSpPr>
          <p:cNvPr id="11" name="TextBox 10"/>
          <p:cNvSpPr txBox="1"/>
          <p:nvPr/>
        </p:nvSpPr>
        <p:spPr>
          <a:xfrm>
            <a:off x="88019" y="5034138"/>
            <a:ext cx="2544313"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economic </a:t>
            </a:r>
          </a:p>
        </p:txBody>
      </p:sp>
      <p:sp>
        <p:nvSpPr>
          <p:cNvPr id="12" name="TextBox 11"/>
          <p:cNvSpPr txBox="1"/>
          <p:nvPr/>
        </p:nvSpPr>
        <p:spPr>
          <a:xfrm>
            <a:off x="88015" y="5628390"/>
            <a:ext cx="2544314" cy="58477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a:t>institutional </a:t>
            </a:r>
          </a:p>
        </p:txBody>
      </p:sp>
      <p:sp>
        <p:nvSpPr>
          <p:cNvPr id="13" name="TextBox 12"/>
          <p:cNvSpPr txBox="1"/>
          <p:nvPr/>
        </p:nvSpPr>
        <p:spPr>
          <a:xfrm>
            <a:off x="3330268" y="3392924"/>
            <a:ext cx="1774530" cy="584776"/>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elimination</a:t>
            </a:r>
            <a:r>
              <a:rPr lang="en-US" sz="3200" dirty="0"/>
              <a:t> </a:t>
            </a:r>
          </a:p>
        </p:txBody>
      </p:sp>
      <p:sp>
        <p:nvSpPr>
          <p:cNvPr id="14" name="TextBox 13"/>
          <p:cNvSpPr txBox="1"/>
          <p:nvPr/>
        </p:nvSpPr>
        <p:spPr>
          <a:xfrm>
            <a:off x="5276902" y="3237108"/>
            <a:ext cx="1412144" cy="892552"/>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rational choice </a:t>
            </a:r>
          </a:p>
        </p:txBody>
      </p:sp>
      <p:sp>
        <p:nvSpPr>
          <p:cNvPr id="15" name="TextBox 14"/>
          <p:cNvSpPr txBox="1"/>
          <p:nvPr/>
        </p:nvSpPr>
        <p:spPr>
          <a:xfrm>
            <a:off x="6902793" y="3471176"/>
            <a:ext cx="2241207" cy="492443"/>
          </a:xfrm>
          <a:prstGeom prst="rect">
            <a:avLst/>
          </a:prstGeom>
          <a:ln>
            <a:solidFill>
              <a:srgbClr val="008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600" dirty="0"/>
              <a:t>procrastination </a:t>
            </a:r>
          </a:p>
        </p:txBody>
      </p:sp>
      <p:sp>
        <p:nvSpPr>
          <p:cNvPr id="16" name="TextBox 15"/>
          <p:cNvSpPr txBox="1"/>
          <p:nvPr/>
        </p:nvSpPr>
        <p:spPr>
          <a:xfrm>
            <a:off x="457200" y="3392924"/>
            <a:ext cx="2759907" cy="553998"/>
          </a:xfrm>
          <a:prstGeom prst="rect">
            <a:avLst/>
          </a:prstGeom>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3000" dirty="0">
                <a:solidFill>
                  <a:srgbClr val="008000"/>
                </a:solidFill>
              </a:rPr>
              <a:t>STRATEGIES</a:t>
            </a:r>
          </a:p>
        </p:txBody>
      </p:sp>
      <p:sp>
        <p:nvSpPr>
          <p:cNvPr id="18" name="TextBox 17"/>
          <p:cNvSpPr txBox="1"/>
          <p:nvPr/>
        </p:nvSpPr>
        <p:spPr>
          <a:xfrm>
            <a:off x="4019015" y="1992530"/>
            <a:ext cx="317966" cy="461665"/>
          </a:xfrm>
          <a:prstGeom prst="rect">
            <a:avLst/>
          </a:prstGeom>
          <a:noFill/>
        </p:spPr>
        <p:txBody>
          <a:bodyPr wrap="none" rtlCol="0">
            <a:spAutoFit/>
          </a:bodyPr>
          <a:lstStyle/>
          <a:p>
            <a:r>
              <a:rPr lang="en-US" sz="2400" dirty="0"/>
              <a:t>x</a:t>
            </a:r>
          </a:p>
        </p:txBody>
      </p:sp>
    </p:spTree>
    <p:extLst>
      <p:ext uri="{BB962C8B-B14F-4D97-AF65-F5344CB8AC3E}">
        <p14:creationId xmlns:p14="http://schemas.microsoft.com/office/powerpoint/2010/main" val="320923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604"/>
            <a:ext cx="8686800" cy="1143000"/>
          </a:xfrm>
        </p:spPr>
        <p:txBody>
          <a:bodyPr>
            <a:normAutofit fontScale="90000"/>
          </a:bodyPr>
          <a:lstStyle/>
          <a:p>
            <a:pPr algn="l"/>
            <a:r>
              <a:rPr lang="en-US" dirty="0">
                <a:solidFill>
                  <a:srgbClr val="F79505"/>
                </a:solidFill>
                <a:latin typeface="Cambria"/>
                <a:ea typeface="Cambria"/>
                <a:cs typeface="Cambria"/>
              </a:rPr>
              <a:t>Voluntary mobility</a:t>
            </a:r>
            <a:br>
              <a:rPr lang="en-US" dirty="0">
                <a:solidFill>
                  <a:srgbClr val="F79505"/>
                </a:solidFill>
                <a:latin typeface="Cambria"/>
                <a:ea typeface="Cambria"/>
                <a:cs typeface="Cambria"/>
              </a:rPr>
            </a:br>
            <a:r>
              <a:rPr lang="en-US" dirty="0">
                <a:solidFill>
                  <a:schemeClr val="accent6">
                    <a:lumMod val="50000"/>
                  </a:schemeClr>
                </a:solidFill>
                <a:latin typeface="Cambria"/>
                <a:ea typeface="Cambria"/>
                <a:cs typeface="Cambria"/>
              </a:rPr>
              <a:t>process of elimination (I)</a:t>
            </a:r>
          </a:p>
        </p:txBody>
      </p:sp>
      <p:sp>
        <p:nvSpPr>
          <p:cNvPr id="3" name="Content Placeholder 2"/>
          <p:cNvSpPr>
            <a:spLocks noGrp="1"/>
          </p:cNvSpPr>
          <p:nvPr>
            <p:ph idx="1"/>
          </p:nvPr>
        </p:nvSpPr>
        <p:spPr>
          <a:xfrm>
            <a:off x="457200" y="1799435"/>
            <a:ext cx="8229600" cy="3604781"/>
          </a:xfrm>
        </p:spPr>
        <p:txBody>
          <a:bodyPr>
            <a:normAutofit/>
          </a:bodyPr>
          <a:lstStyle/>
          <a:p>
            <a:pPr marL="0" indent="0">
              <a:buNone/>
            </a:pPr>
            <a:r>
              <a:rPr lang="en-US" sz="2400" dirty="0"/>
              <a:t>Anna (degree from LUX, female, 23-26)</a:t>
            </a:r>
          </a:p>
          <a:p>
            <a:pPr marL="0" indent="0">
              <a:buNone/>
            </a:pPr>
            <a:endParaRPr lang="en-US" sz="2200" dirty="0"/>
          </a:p>
          <a:p>
            <a:pPr marL="0" indent="0">
              <a:buNone/>
            </a:pPr>
            <a:r>
              <a:rPr lang="en-US" sz="2400" dirty="0"/>
              <a:t>‘Actually, England it was a kind of elimination. Firstly, I wanted… I have seen Luxembourgish politicians all those years  and they spoke very bad English and it was so embarrassing. And then I though if you want to do something international you have to learn English, and then I thought I don’t want to go to Belgium (…) and I didn't want to stay in my own backyard (…) and Germany was out because of the language, I speak German (…)’</a:t>
            </a:r>
          </a:p>
        </p:txBody>
      </p:sp>
      <p:sp>
        <p:nvSpPr>
          <p:cNvPr id="5" name="Slide Number Placeholder 4"/>
          <p:cNvSpPr>
            <a:spLocks noGrp="1"/>
          </p:cNvSpPr>
          <p:nvPr>
            <p:ph type="sldNum" sz="quarter" idx="12"/>
          </p:nvPr>
        </p:nvSpPr>
        <p:spPr/>
        <p:txBody>
          <a:bodyPr/>
          <a:lstStyle/>
          <a:p>
            <a:fld id="{BB378123-A702-0444-9EEB-F1F97E1351D4}" type="slidenum">
              <a:rPr lang="en-US" smtClean="0"/>
              <a:pPr/>
              <a:t>9</a:t>
            </a:fld>
            <a:endParaRPr lang="en-US" dirty="0"/>
          </a:p>
        </p:txBody>
      </p:sp>
    </p:spTree>
    <p:extLst>
      <p:ext uri="{BB962C8B-B14F-4D97-AF65-F5344CB8AC3E}">
        <p14:creationId xmlns:p14="http://schemas.microsoft.com/office/powerpoint/2010/main" val="18955008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11637</TotalTime>
  <Words>1976</Words>
  <Application>Microsoft Macintosh PowerPoint</Application>
  <PresentationFormat>On-screen Show (4:3)</PresentationFormat>
  <Paragraphs>262</Paragraphs>
  <Slides>19</Slides>
  <Notes>15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Cambria</vt:lpstr>
      <vt:lpstr>Office Theme</vt:lpstr>
      <vt:lpstr>Custom Design</vt:lpstr>
      <vt:lpstr>The idea has to be born – process of going abroad as a student </vt:lpstr>
      <vt:lpstr>Overview</vt:lpstr>
      <vt:lpstr>I Student mobility (in the EU)</vt:lpstr>
      <vt:lpstr>Data… until now</vt:lpstr>
      <vt:lpstr>I Student mobility in Hungary </vt:lpstr>
      <vt:lpstr>I Student mobility in Luxembourg</vt:lpstr>
      <vt:lpstr>Preparation process</vt:lpstr>
      <vt:lpstr>Preparation process</vt:lpstr>
      <vt:lpstr>Voluntary mobility process of elimination (I)</vt:lpstr>
      <vt:lpstr>Voluntary mobility process of elimination (II)</vt:lpstr>
      <vt:lpstr>Voluntary mobility process of elimination (II)</vt:lpstr>
      <vt:lpstr>Preparation process</vt:lpstr>
      <vt:lpstr>‘Forced’ mobility  elimination </vt:lpstr>
      <vt:lpstr>Preparation process</vt:lpstr>
      <vt:lpstr>Voluntary mobility  ‘rational’ choice</vt:lpstr>
      <vt:lpstr>Preparation process</vt:lpstr>
      <vt:lpstr>‘Forced’ / voluntary mobility elimination </vt:lpstr>
      <vt:lpstr>Summary / Outlook</vt:lpstr>
      <vt:lpstr>Thank you for your attention!</vt:lpstr>
    </vt:vector>
  </TitlesOfParts>
  <Company>University of Luxembourg</Company>
  <LinksUpToDate>false</LinksUpToDate>
  <SharedDoc>false</SharedDoc>
  <HyperlinksChanged>false</HyperlinksChanged>
  <AppVersion>16.0013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mobility research and mixed methods approach</dc:title>
  <dc:creator>profile Kmiotek-Meier</dc:creator>
  <cp:lastModifiedBy>EKM</cp:lastModifiedBy>
  <cp:revision>99</cp:revision>
  <dcterms:created xsi:type="dcterms:W3CDTF">2016-07-26T12:38:27Z</dcterms:created>
  <dcterms:modified xsi:type="dcterms:W3CDTF">2018-06-07T13:35:15Z</dcterms:modified>
</cp:coreProperties>
</file>