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82" r:id="rId3"/>
    <p:sldId id="281" r:id="rId4"/>
    <p:sldId id="270" r:id="rId5"/>
    <p:sldId id="283" r:id="rId6"/>
    <p:sldId id="284" r:id="rId7"/>
    <p:sldId id="278" r:id="rId8"/>
    <p:sldId id="274" r:id="rId9"/>
    <p:sldId id="271" r:id="rId10"/>
    <p:sldId id="272" r:id="rId11"/>
    <p:sldId id="285" r:id="rId12"/>
    <p:sldId id="273" r:id="rId13"/>
    <p:sldId id="287" r:id="rId14"/>
    <p:sldId id="266"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olha VYSOTSKAYA" initials="" lastIdx="0" clrIdx="0"/>
  <p:cmAuthor id="1" name="Jan Skrobanek" initials="JS" lastIdx="1" clrIdx="1">
    <p:extLst/>
  </p:cmAuthor>
  <p:cmAuthor id="2" name="profile" initial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2559"/>
    <a:srgbClr val="F194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61" autoAdjust="0"/>
    <p:restoredTop sz="74598" autoAdjust="0"/>
  </p:normalViewPr>
  <p:slideViewPr>
    <p:cSldViewPr snapToGrid="0">
      <p:cViewPr varScale="1">
        <p:scale>
          <a:sx n="108" d="100"/>
          <a:sy n="108" d="100"/>
        </p:scale>
        <p:origin x="-2776" y="-120"/>
      </p:cViewPr>
      <p:guideLst>
        <p:guide orient="horz" pos="2160"/>
        <p:guide pos="2880"/>
      </p:guideLst>
    </p:cSldViewPr>
  </p:slideViewPr>
  <p:outlineViewPr>
    <p:cViewPr>
      <p:scale>
        <a:sx n="33" d="100"/>
        <a:sy n="33" d="100"/>
      </p:scale>
      <p:origin x="0" y="9696"/>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99" d="100"/>
          <a:sy n="99" d="100"/>
        </p:scale>
        <p:origin x="-3888" y="-8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A2017-D10B-6B43-B27E-E95964170F9B}" type="datetimeFigureOut">
              <a:rPr lang="de-DE" smtClean="0"/>
              <a:t>17/04/18</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204B3BA-AE5C-0240-A89C-BC69920353DF}" type="slidenum">
              <a:rPr lang="de-DE" smtClean="0"/>
              <a:t>‹#›</a:t>
            </a:fld>
            <a:endParaRPr lang="de-DE"/>
          </a:p>
        </p:txBody>
      </p:sp>
    </p:spTree>
    <p:extLst>
      <p:ext uri="{BB962C8B-B14F-4D97-AF65-F5344CB8AC3E}">
        <p14:creationId xmlns:p14="http://schemas.microsoft.com/office/powerpoint/2010/main" val="501118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C1C4BD-5E40-884B-AD04-9FB7934B8568}" type="datetimeFigureOut">
              <a:rPr lang="en-US" smtClean="0"/>
              <a:t>17/04/18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E87B00-B06B-4C46-962B-3797A076765E}" type="slidenum">
              <a:rPr lang="en-US" smtClean="0"/>
              <a:t>‹#›</a:t>
            </a:fld>
            <a:endParaRPr lang="en-US"/>
          </a:p>
        </p:txBody>
      </p:sp>
    </p:spTree>
    <p:extLst>
      <p:ext uri="{BB962C8B-B14F-4D97-AF65-F5344CB8AC3E}">
        <p14:creationId xmlns:p14="http://schemas.microsoft.com/office/powerpoint/2010/main" val="12640692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E87B00-B06B-4C46-962B-3797A076765E}" type="slidenum">
              <a:rPr lang="en-US" smtClean="0"/>
              <a:t>1</a:t>
            </a:fld>
            <a:endParaRPr lang="en-US"/>
          </a:p>
        </p:txBody>
      </p:sp>
    </p:spTree>
    <p:extLst>
      <p:ext uri="{BB962C8B-B14F-4D97-AF65-F5344CB8AC3E}">
        <p14:creationId xmlns:p14="http://schemas.microsoft.com/office/powerpoint/2010/main" val="40534149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Specifics of the group: </a:t>
            </a:r>
            <a:r>
              <a:rPr lang="en-US" baseline="0" dirty="0" smtClean="0"/>
              <a:t>young persons</a:t>
            </a:r>
          </a:p>
          <a:p>
            <a:r>
              <a:rPr lang="en-US" baseline="0" dirty="0" smtClean="0"/>
              <a:t>			staring first job</a:t>
            </a:r>
          </a:p>
          <a:p>
            <a:r>
              <a:rPr lang="en-US" baseline="0" dirty="0" smtClean="0"/>
              <a:t>			abroad</a:t>
            </a:r>
          </a:p>
          <a:p>
            <a:r>
              <a:rPr lang="en-US" baseline="0" dirty="0" smtClean="0"/>
              <a:t> --) the choosing of mobility gates is more complex. Young persons  (tend to ) rely  on maximum of their resources in getting a job abroad. </a:t>
            </a:r>
          </a:p>
          <a:p>
            <a:endParaRPr lang="en-US" dirty="0" smtClean="0"/>
          </a:p>
          <a:p>
            <a:endParaRPr lang="en-US" dirty="0" smtClean="0"/>
          </a:p>
          <a:p>
            <a:r>
              <a:rPr lang="en-US" dirty="0" err="1" smtClean="0"/>
              <a:t>e..g</a:t>
            </a:r>
            <a:r>
              <a:rPr lang="en-US" dirty="0" smtClean="0"/>
              <a:t> </a:t>
            </a:r>
            <a:r>
              <a:rPr lang="en-US" dirty="0" err="1" smtClean="0"/>
              <a:t>italian</a:t>
            </a:r>
            <a:r>
              <a:rPr lang="en-US" dirty="0" smtClean="0"/>
              <a:t> man</a:t>
            </a:r>
            <a:r>
              <a:rPr lang="en-US" baseline="0" dirty="0" smtClean="0"/>
              <a:t> in Luxembourg</a:t>
            </a:r>
          </a:p>
          <a:p>
            <a:r>
              <a:rPr lang="en-US" baseline="0" dirty="0" smtClean="0"/>
              <a:t>He is skilled, had some professional experience </a:t>
            </a:r>
          </a:p>
          <a:p>
            <a:r>
              <a:rPr lang="en-US" baseline="0" dirty="0" smtClean="0"/>
              <a:t>But perceives greater structural obstacles toward his getting a job abroad.</a:t>
            </a:r>
          </a:p>
          <a:p>
            <a:r>
              <a:rPr lang="en-US" baseline="0" dirty="0" smtClean="0"/>
              <a:t>He feels he only “ bridging” capital is not enough for </a:t>
            </a:r>
            <a:r>
              <a:rPr lang="en-US" baseline="0" dirty="0" err="1" smtClean="0"/>
              <a:t>succeddin</a:t>
            </a:r>
            <a:r>
              <a:rPr lang="en-US" baseline="0" dirty="0" smtClean="0"/>
              <a:t> ( </a:t>
            </a:r>
            <a:r>
              <a:rPr lang="en-US" baseline="0" dirty="0" err="1" smtClean="0"/>
              <a:t>expecially</a:t>
            </a:r>
            <a:r>
              <a:rPr lang="en-US" baseline="0" dirty="0" smtClean="0"/>
              <a:t> </a:t>
            </a:r>
            <a:r>
              <a:rPr lang="en-US" baseline="0" dirty="0" err="1" smtClean="0"/>
              <a:t>regading</a:t>
            </a:r>
            <a:r>
              <a:rPr lang="en-US" baseline="0" dirty="0" smtClean="0"/>
              <a:t> his previous experience of travelling abroad ( Australia) where he only relied on it and did not succeed. </a:t>
            </a:r>
          </a:p>
          <a:p>
            <a:r>
              <a:rPr lang="en-US" baseline="0" dirty="0" smtClean="0"/>
              <a:t>Therefore in order to succeed , he also relies on the bonding capital/mobility gate in getting a job. i.e. his close personal networks 8 his sister). </a:t>
            </a:r>
          </a:p>
          <a:p>
            <a:endParaRPr lang="en-US" baseline="0" dirty="0" smtClean="0"/>
          </a:p>
          <a:p>
            <a:endParaRPr lang="en-US" baseline="0" dirty="0" smtClean="0"/>
          </a:p>
          <a:p>
            <a:r>
              <a:rPr lang="en-US" baseline="0" dirty="0" smtClean="0"/>
              <a:t>p.s. in case what:</a:t>
            </a:r>
          </a:p>
          <a:p>
            <a:r>
              <a:rPr lang="en-US" baseline="0" dirty="0" smtClean="0"/>
              <a:t>Belgian case, on the one hand he is only relying on bridging gate, </a:t>
            </a:r>
            <a:r>
              <a:rPr lang="en-US" baseline="0" dirty="0" err="1" smtClean="0"/>
              <a:t>ie</a:t>
            </a:r>
            <a:r>
              <a:rPr lang="en-US" baseline="0" dirty="0" smtClean="0"/>
              <a:t>. His professional capital. </a:t>
            </a:r>
          </a:p>
          <a:p>
            <a:r>
              <a:rPr lang="en-US" baseline="0" dirty="0" smtClean="0"/>
              <a:t>On the other hand, he does so via bonding capital: cross border mobility ( </a:t>
            </a:r>
            <a:r>
              <a:rPr lang="en-US" baseline="0" dirty="0" err="1" smtClean="0"/>
              <a:t>Blegium</a:t>
            </a:r>
            <a:r>
              <a:rPr lang="en-US" baseline="0" dirty="0" smtClean="0"/>
              <a:t> – </a:t>
            </a:r>
            <a:r>
              <a:rPr lang="en-US" baseline="0" dirty="0" err="1" smtClean="0"/>
              <a:t>luxembourg</a:t>
            </a:r>
            <a:r>
              <a:rPr lang="en-US" baseline="0" dirty="0" smtClean="0"/>
              <a:t>) cultural proximity  ( speaking the same language of the county as his </a:t>
            </a:r>
            <a:r>
              <a:rPr lang="en-US" baseline="0" dirty="0" err="1" smtClean="0"/>
              <a:t>monthe</a:t>
            </a:r>
            <a:r>
              <a:rPr lang="en-US" baseline="0" dirty="0" smtClean="0"/>
              <a:t> tongue 9 close historical and cultural ties of his </a:t>
            </a:r>
            <a:r>
              <a:rPr lang="en-US" baseline="0" dirty="0" err="1" smtClean="0"/>
              <a:t>hoem</a:t>
            </a:r>
            <a:r>
              <a:rPr lang="en-US" baseline="0" dirty="0" smtClean="0"/>
              <a:t> country and the new country</a:t>
            </a:r>
          </a:p>
          <a:p>
            <a:pPr marL="0" marR="0" lvl="1" indent="0" algn="l" defTabSz="457200" rtl="0" eaLnBrk="1" fontAlgn="auto" latinLnBrk="0" hangingPunct="1">
              <a:lnSpc>
                <a:spcPct val="100000"/>
              </a:lnSpc>
              <a:spcBef>
                <a:spcPts val="0"/>
              </a:spcBef>
              <a:spcAft>
                <a:spcPts val="0"/>
              </a:spcAft>
              <a:buClrTx/>
              <a:buSzTx/>
              <a:buFontTx/>
              <a:buNone/>
              <a:tabLst/>
              <a:defRPr/>
            </a:pPr>
            <a:r>
              <a:rPr lang="en-US" dirty="0" smtClean="0"/>
              <a:t>so.., I studied [law], then I did an extra master in [international law].  And   I was contacted by a couple of firms in Luxembourg , that were interested in my profile, so … I got a couple  of interviews, found out that Luxembourg was.. doing a lot of law, structuring from multi nationals, </a:t>
            </a:r>
            <a:r>
              <a:rPr lang="en-US" dirty="0" err="1" smtClean="0"/>
              <a:t>aaand</a:t>
            </a:r>
            <a:r>
              <a:rPr lang="en-US" dirty="0" smtClean="0"/>
              <a:t>, I accepted  one of the offers they were proposing me …. That is what happened to us when I was in [city A in The Netherlands], that’s what happened when I was in still Belgium, when I was studying at </a:t>
            </a:r>
            <a:r>
              <a:rPr lang="en-US" dirty="0" err="1" smtClean="0"/>
              <a:t>thhhee</a:t>
            </a:r>
            <a:r>
              <a:rPr lang="en-US" dirty="0" smtClean="0"/>
              <a:t>,  [University in City A in Belgium], they also came, that much further when I was in [city A in The Netherlands], and they also came and they also came, 3 big firms, multinational,  they were really interested in international profile, that have studied [international law], because they were looking for employees, I think.  Well, I know their problems finding and recruiting people in Luxembourg for those positions, so this is how I got contacted and how I got recruited. So I got a couple of interviews, travelled to Luxembourg, went to the interview, got 3 offers, compared them, then I choose the one I found the most interesting, the most   I had a better feeling for (</a:t>
            </a:r>
            <a:r>
              <a:rPr lang="en-US" i="1" dirty="0" smtClean="0"/>
              <a:t>Thomas, Belgian, working in Luxembourg). </a:t>
            </a:r>
            <a:endParaRPr lang="en-US" dirty="0" smtClean="0"/>
          </a:p>
          <a:p>
            <a:endParaRPr lang="en-US" baseline="0" dirty="0" smtClean="0"/>
          </a:p>
          <a:p>
            <a:endParaRPr lang="en-US" baseline="0" dirty="0" smtClean="0"/>
          </a:p>
          <a:p>
            <a:endParaRPr lang="en-US" baseline="0" dirty="0" smtClean="0"/>
          </a:p>
          <a:p>
            <a:r>
              <a:rPr lang="en-US" sz="120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11</a:t>
            </a:fld>
            <a:endParaRPr lang="en-US"/>
          </a:p>
        </p:txBody>
      </p:sp>
    </p:spTree>
    <p:extLst>
      <p:ext uri="{BB962C8B-B14F-4D97-AF65-F5344CB8AC3E}">
        <p14:creationId xmlns:p14="http://schemas.microsoft.com/office/powerpoint/2010/main" val="41456813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Conclusions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2 different countries with different economic settings,</a:t>
            </a:r>
          </a:p>
          <a:p>
            <a:r>
              <a:rPr lang="en-US" sz="1200" kern="1200" dirty="0" smtClean="0">
                <a:solidFill>
                  <a:schemeClr val="tx1"/>
                </a:solidFill>
                <a:effectLst/>
                <a:latin typeface="+mn-lt"/>
                <a:ea typeface="+mn-ea"/>
                <a:cs typeface="+mn-cs"/>
              </a:rPr>
              <a:t>as well as young mobile persons form various countries working in Lu and No</a:t>
            </a:r>
          </a:p>
          <a:p>
            <a:r>
              <a:rPr lang="en-US" sz="1200" kern="1200" dirty="0" smtClean="0">
                <a:solidFill>
                  <a:schemeClr val="tx1"/>
                </a:solidFill>
                <a:effectLst/>
                <a:latin typeface="+mn-lt"/>
                <a:ea typeface="+mn-ea"/>
                <a:cs typeface="+mn-cs"/>
              </a:rPr>
              <a:t>various profile of employees ( highly skilled, skilled, unskilled)</a:t>
            </a:r>
          </a:p>
          <a:p>
            <a:r>
              <a:rPr lang="en-US" sz="1200" kern="1200" dirty="0" smtClean="0">
                <a:solidFill>
                  <a:schemeClr val="tx1"/>
                </a:solidFill>
                <a:effectLst/>
                <a:latin typeface="+mn-lt"/>
                <a:ea typeface="+mn-ea"/>
                <a:cs typeface="+mn-cs"/>
              </a:rPr>
              <a:t>--- use same either formal or informal gates to lad jobs abroad.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12</a:t>
            </a:fld>
            <a:endParaRPr lang="en-US"/>
          </a:p>
        </p:txBody>
      </p:sp>
    </p:spTree>
    <p:extLst>
      <p:ext uri="{BB962C8B-B14F-4D97-AF65-F5344CB8AC3E}">
        <p14:creationId xmlns:p14="http://schemas.microsoft.com/office/powerpoint/2010/main" val="1779230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Conclusions</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2 different countries with different economic settings,</a:t>
            </a:r>
          </a:p>
          <a:p>
            <a:r>
              <a:rPr lang="en-US" sz="1200" kern="1200" dirty="0" smtClean="0">
                <a:solidFill>
                  <a:schemeClr val="tx1"/>
                </a:solidFill>
                <a:effectLst/>
                <a:latin typeface="+mn-lt"/>
                <a:ea typeface="+mn-ea"/>
                <a:cs typeface="+mn-cs"/>
              </a:rPr>
              <a:t>as well as young mobile persons form various countries working in Lu and No</a:t>
            </a:r>
          </a:p>
          <a:p>
            <a:r>
              <a:rPr lang="en-US" sz="1200" kern="1200" dirty="0" smtClean="0">
                <a:solidFill>
                  <a:schemeClr val="tx1"/>
                </a:solidFill>
                <a:effectLst/>
                <a:latin typeface="+mn-lt"/>
                <a:ea typeface="+mn-ea"/>
                <a:cs typeface="+mn-cs"/>
              </a:rPr>
              <a:t>various profile of employees ( highly skilled, skilled, unskilled)</a:t>
            </a:r>
          </a:p>
          <a:p>
            <a:r>
              <a:rPr lang="en-US" sz="1200" kern="1200" dirty="0" smtClean="0">
                <a:solidFill>
                  <a:schemeClr val="tx1"/>
                </a:solidFill>
                <a:effectLst/>
                <a:latin typeface="+mn-lt"/>
                <a:ea typeface="+mn-ea"/>
                <a:cs typeface="+mn-cs"/>
              </a:rPr>
              <a:t>--- use same either formal or informal gates to lad jobs abroad. </a:t>
            </a:r>
          </a:p>
          <a:p>
            <a:r>
              <a:rPr lang="en-US" sz="1200" kern="1200" dirty="0" smtClean="0">
                <a:solidFill>
                  <a:schemeClr val="tx1"/>
                </a:solidFill>
                <a:effectLst/>
                <a:latin typeface="+mn-lt"/>
                <a:ea typeface="+mn-ea"/>
                <a:cs typeface="+mn-cs"/>
              </a:rPr>
              <a:t>All this</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rreinforces</a:t>
            </a:r>
            <a:r>
              <a:rPr lang="en-US" sz="1200" kern="1200" baseline="0" dirty="0" smtClean="0">
                <a:solidFill>
                  <a:schemeClr val="tx1"/>
                </a:solidFill>
                <a:effectLst/>
                <a:latin typeface="+mn-lt"/>
                <a:ea typeface="+mn-ea"/>
                <a:cs typeface="+mn-cs"/>
              </a:rPr>
              <a:t> our emphasis on the complexity of types, especially with regard to young persons, who </a:t>
            </a:r>
            <a:r>
              <a:rPr lang="en-US" sz="1200" kern="1200" baseline="0" dirty="0" err="1" smtClean="0">
                <a:solidFill>
                  <a:schemeClr val="tx1"/>
                </a:solidFill>
                <a:effectLst/>
                <a:latin typeface="+mn-lt"/>
                <a:ea typeface="+mn-ea"/>
                <a:cs typeface="+mn-cs"/>
              </a:rPr>
              <a:t>lok</a:t>
            </a:r>
            <a:r>
              <a:rPr lang="en-US" sz="1200" kern="1200" baseline="0" dirty="0" smtClean="0">
                <a:solidFill>
                  <a:schemeClr val="tx1"/>
                </a:solidFill>
                <a:effectLst/>
                <a:latin typeface="+mn-lt"/>
                <a:ea typeface="+mn-ea"/>
                <a:cs typeface="+mn-cs"/>
              </a:rPr>
              <a:t> for jobs abroad for the first time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For young people who choose bonding type of mobility gate, </a:t>
            </a:r>
            <a:r>
              <a:rPr lang="en-US" sz="1200" u="sng" kern="1200" dirty="0" smtClean="0">
                <a:solidFill>
                  <a:schemeClr val="tx1"/>
                </a:solidFill>
                <a:effectLst/>
                <a:latin typeface="+mn-lt"/>
                <a:ea typeface="+mn-ea"/>
                <a:cs typeface="+mn-cs"/>
              </a:rPr>
              <a:t>social networks</a:t>
            </a:r>
            <a:r>
              <a:rPr lang="en-US" sz="1200" kern="1200" dirty="0" smtClean="0">
                <a:solidFill>
                  <a:schemeClr val="tx1"/>
                </a:solidFill>
                <a:effectLst/>
                <a:latin typeface="+mn-lt"/>
                <a:ea typeface="+mn-ea"/>
                <a:cs typeface="+mn-cs"/>
              </a:rPr>
              <a:t> play a significant role. While they look for a job in a new country, and want to be selected, something is missing and they need some additional support for their selection (informal gate).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young people choosing formal mobility gate, selectivity play a stronger role (besides their professional capital)</a:t>
            </a:r>
          </a:p>
          <a:p>
            <a:r>
              <a:rPr lang="en-US" sz="1200" kern="1200" dirty="0" smtClean="0">
                <a:solidFill>
                  <a:schemeClr val="tx1"/>
                </a:solidFill>
                <a:effectLst/>
                <a:latin typeface="+mn-lt"/>
                <a:ea typeface="+mn-ea"/>
                <a:cs typeface="+mn-cs"/>
              </a:rPr>
              <a:t>Through bridging gates, young persons are selected by organizations and </a:t>
            </a:r>
            <a:r>
              <a:rPr lang="en-US" sz="1200" kern="1200" dirty="0" err="1" smtClean="0">
                <a:solidFill>
                  <a:schemeClr val="tx1"/>
                </a:solidFill>
                <a:effectLst/>
                <a:latin typeface="+mn-lt"/>
                <a:ea typeface="+mn-ea"/>
                <a:cs typeface="+mn-cs"/>
              </a:rPr>
              <a:t>programmes</a:t>
            </a:r>
            <a:r>
              <a:rPr lang="en-US" sz="1200" kern="1200" dirty="0" smtClean="0">
                <a:solidFill>
                  <a:schemeClr val="tx1"/>
                </a:solidFill>
                <a:effectLst/>
                <a:latin typeface="+mn-lt"/>
                <a:ea typeface="+mn-ea"/>
                <a:cs typeface="+mn-cs"/>
              </a:rPr>
              <a:t> and choose to select employment in a new country. </a:t>
            </a:r>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13</a:t>
            </a:fld>
            <a:endParaRPr lang="en-US"/>
          </a:p>
        </p:txBody>
      </p:sp>
    </p:spTree>
    <p:extLst>
      <p:ext uri="{BB962C8B-B14F-4D97-AF65-F5344CB8AC3E}">
        <p14:creationId xmlns:p14="http://schemas.microsoft.com/office/powerpoint/2010/main" val="874791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3E87B00-B06B-4C46-962B-3797A076765E}" type="slidenum">
              <a:rPr lang="en-US" smtClean="0"/>
              <a:t>14</a:t>
            </a:fld>
            <a:endParaRPr lang="en-US"/>
          </a:p>
        </p:txBody>
      </p:sp>
    </p:spTree>
    <p:extLst>
      <p:ext uri="{BB962C8B-B14F-4D97-AF65-F5344CB8AC3E}">
        <p14:creationId xmlns:p14="http://schemas.microsoft.com/office/powerpoint/2010/main" val="1535076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400" i="0" kern="1200" dirty="0" smtClean="0">
                <a:solidFill>
                  <a:schemeClr val="tx1"/>
                </a:solidFill>
                <a:effectLst/>
                <a:latin typeface="+mj-lt"/>
                <a:ea typeface="+mn-ea"/>
                <a:cs typeface="+mn-cs"/>
              </a:rPr>
              <a:t>Researchers and practitioners have contributed a lot to the understanding of the dynamics of </a:t>
            </a:r>
            <a:r>
              <a:rPr lang="en-GB" sz="1400" i="0" kern="1200" dirty="0" err="1" smtClean="0">
                <a:solidFill>
                  <a:schemeClr val="tx1"/>
                </a:solidFill>
                <a:effectLst/>
                <a:latin typeface="+mj-lt"/>
                <a:ea typeface="+mn-ea"/>
                <a:cs typeface="+mn-cs"/>
              </a:rPr>
              <a:t>labor</a:t>
            </a:r>
            <a:r>
              <a:rPr lang="en-GB" sz="1400" i="0" kern="1200" dirty="0" smtClean="0">
                <a:solidFill>
                  <a:schemeClr val="tx1"/>
                </a:solidFill>
                <a:effectLst/>
                <a:latin typeface="+mj-lt"/>
                <a:ea typeface="+mn-ea"/>
                <a:cs typeface="+mn-cs"/>
              </a:rPr>
              <a:t> migration. However, mobilites of younger persons (until the age of 29) remain at the periphery of the migration research. In this presentation we would like to draw more attention on the mobility of young persons who move in Europe with the purpose of work.</a:t>
            </a:r>
            <a:endParaRPr lang="en-US" sz="1400" i="0" kern="1200" dirty="0" smtClean="0">
              <a:solidFill>
                <a:schemeClr val="tx1"/>
              </a:solidFill>
              <a:effectLst/>
              <a:latin typeface="+mj-lt"/>
              <a:ea typeface="+mn-ea"/>
              <a:cs typeface="+mn-cs"/>
            </a:endParaRPr>
          </a:p>
          <a:p>
            <a:r>
              <a:rPr lang="en-GB" sz="1400" i="0" kern="1200" dirty="0" smtClean="0">
                <a:solidFill>
                  <a:schemeClr val="tx1"/>
                </a:solidFill>
                <a:effectLst/>
                <a:latin typeface="+mj-lt"/>
                <a:ea typeface="+mn-ea"/>
                <a:cs typeface="+mn-cs"/>
              </a:rPr>
              <a:t>. In particular, we will explore the young employment mobility in its own way and focus on mobility trajectories of young Europeans. In particular, we will explore the young employment mobility in its own way and focus on mobility trajectories of young Europeans by asking. The presentation is a part of the </a:t>
            </a:r>
            <a:r>
              <a:rPr lang="en-GB" sz="1400" i="0" kern="1200" dirty="0" err="1" smtClean="0">
                <a:solidFill>
                  <a:schemeClr val="tx1"/>
                </a:solidFill>
                <a:effectLst/>
                <a:latin typeface="+mj-lt"/>
                <a:ea typeface="+mn-ea"/>
                <a:cs typeface="+mn-cs"/>
              </a:rPr>
              <a:t>ongoing</a:t>
            </a:r>
            <a:r>
              <a:rPr lang="en-GB" sz="1400" i="0" kern="1200" dirty="0" smtClean="0">
                <a:solidFill>
                  <a:schemeClr val="tx1"/>
                </a:solidFill>
                <a:effectLst/>
                <a:latin typeface="+mj-lt"/>
                <a:ea typeface="+mn-ea"/>
                <a:cs typeface="+mn-cs"/>
              </a:rPr>
              <a:t> investigation within the MOVE project among other 6 EU countries and we would like to focus on the employment mobility in and from Luxembourg and Norway.</a:t>
            </a:r>
            <a:endParaRPr lang="en-US" sz="1400" i="0" kern="1200" dirty="0" smtClean="0">
              <a:solidFill>
                <a:schemeClr val="tx1"/>
              </a:solidFill>
              <a:effectLst/>
              <a:latin typeface="+mj-lt"/>
              <a:ea typeface="+mn-ea"/>
              <a:cs typeface="+mn-cs"/>
            </a:endParaRPr>
          </a:p>
          <a:p>
            <a:endParaRPr lang="en-US" sz="1400" dirty="0" smtClean="0">
              <a:latin typeface="+mj-lt"/>
            </a:endParaRPr>
          </a:p>
          <a:p>
            <a:r>
              <a:rPr lang="en-US" sz="1400" baseline="0" dirty="0" smtClean="0">
                <a:latin typeface="+mj-lt"/>
              </a:rPr>
              <a:t>WE WOULD LIKE TO EMPHASISE THE FACT THAT WE ARE NOT FOCUSING WHY PEOPLE  BECOME MOBILE, RATHER WE WOULD LIKE TO FOCUS ON HOW THEY GET EMPLOYMENT ABROAD AND WHAT RESOURSESE THEY INVOLVE IN GETTING JOBS ABROAD.</a:t>
            </a:r>
          </a:p>
          <a:p>
            <a:endParaRPr lang="en-US" sz="1400" baseline="0" dirty="0" smtClean="0">
              <a:latin typeface="+mj-lt"/>
            </a:endParaRPr>
          </a:p>
          <a:p>
            <a:pPr marL="0" indent="0">
              <a:buNone/>
            </a:pPr>
            <a:r>
              <a:rPr lang="nn-NO" sz="1400" dirty="0" smtClean="0">
                <a:latin typeface="+mj-lt"/>
              </a:rPr>
              <a:t>«Social </a:t>
            </a:r>
            <a:r>
              <a:rPr lang="nn-NO" sz="1400" dirty="0" err="1" smtClean="0">
                <a:latin typeface="+mj-lt"/>
              </a:rPr>
              <a:t>capital</a:t>
            </a:r>
            <a:r>
              <a:rPr lang="nn-NO" sz="1400" dirty="0" smtClean="0">
                <a:latin typeface="+mj-lt"/>
              </a:rPr>
              <a:t> </a:t>
            </a:r>
            <a:r>
              <a:rPr lang="nn-NO" sz="1400" dirty="0" err="1" smtClean="0">
                <a:latin typeface="+mj-lt"/>
              </a:rPr>
              <a:t>research</a:t>
            </a:r>
            <a:r>
              <a:rPr lang="nn-NO" sz="1400" dirty="0" smtClean="0">
                <a:latin typeface="+mj-lt"/>
              </a:rPr>
              <a:t> is </a:t>
            </a:r>
            <a:r>
              <a:rPr lang="nn-NO" sz="1400" dirty="0" err="1" smtClean="0">
                <a:latin typeface="+mj-lt"/>
              </a:rPr>
              <a:t>advancing</a:t>
            </a:r>
            <a:r>
              <a:rPr lang="nn-NO" sz="1400" dirty="0" smtClean="0">
                <a:latin typeface="+mj-lt"/>
              </a:rPr>
              <a:t> and has </a:t>
            </a:r>
            <a:r>
              <a:rPr lang="nn-NO" sz="1400" dirty="0" err="1" smtClean="0">
                <a:latin typeface="+mj-lt"/>
              </a:rPr>
              <a:t>consolidated</a:t>
            </a:r>
            <a:r>
              <a:rPr lang="nn-NO" sz="1400" dirty="0" smtClean="0">
                <a:latin typeface="+mj-lt"/>
              </a:rPr>
              <a:t> </a:t>
            </a:r>
            <a:r>
              <a:rPr lang="nn-NO" sz="1400" dirty="0" err="1" smtClean="0">
                <a:latin typeface="+mj-lt"/>
              </a:rPr>
              <a:t>around</a:t>
            </a:r>
            <a:r>
              <a:rPr lang="nn-NO" sz="1400" dirty="0" smtClean="0">
                <a:latin typeface="+mj-lt"/>
              </a:rPr>
              <a:t> and understanding </a:t>
            </a:r>
            <a:r>
              <a:rPr lang="nn-NO" sz="1400" dirty="0" err="1" smtClean="0">
                <a:latin typeface="+mj-lt"/>
              </a:rPr>
              <a:t>of</a:t>
            </a:r>
            <a:r>
              <a:rPr lang="nn-NO" sz="1400" dirty="0" smtClean="0">
                <a:latin typeface="+mj-lt"/>
              </a:rPr>
              <a:t> </a:t>
            </a:r>
            <a:r>
              <a:rPr lang="nn-NO" sz="1400" dirty="0" err="1" smtClean="0">
                <a:latin typeface="+mj-lt"/>
              </a:rPr>
              <a:t>social</a:t>
            </a:r>
            <a:r>
              <a:rPr lang="nn-NO" sz="1400" dirty="0" smtClean="0">
                <a:latin typeface="+mj-lt"/>
              </a:rPr>
              <a:t> </a:t>
            </a:r>
            <a:r>
              <a:rPr lang="nn-NO" sz="1400" dirty="0" err="1" smtClean="0">
                <a:latin typeface="+mj-lt"/>
              </a:rPr>
              <a:t>capital</a:t>
            </a:r>
            <a:r>
              <a:rPr lang="nn-NO" sz="1400" dirty="0" smtClean="0">
                <a:latin typeface="+mj-lt"/>
              </a:rPr>
              <a:t> as normsand </a:t>
            </a:r>
            <a:r>
              <a:rPr lang="nn-NO" sz="1400" dirty="0" err="1" smtClean="0">
                <a:latin typeface="+mj-lt"/>
              </a:rPr>
              <a:t>networks</a:t>
            </a:r>
            <a:r>
              <a:rPr lang="nn-NO" sz="1400" dirty="0" smtClean="0">
                <a:latin typeface="+mj-lt"/>
              </a:rPr>
              <a:t> </a:t>
            </a:r>
            <a:r>
              <a:rPr lang="nn-NO" sz="1400" dirty="0" err="1" smtClean="0">
                <a:latin typeface="+mj-lt"/>
              </a:rPr>
              <a:t>of</a:t>
            </a:r>
            <a:r>
              <a:rPr lang="nn-NO" sz="1400" dirty="0" smtClean="0">
                <a:latin typeface="+mj-lt"/>
              </a:rPr>
              <a:t> </a:t>
            </a:r>
            <a:r>
              <a:rPr lang="nn-NO" sz="1400" dirty="0" err="1" smtClean="0">
                <a:latin typeface="+mj-lt"/>
              </a:rPr>
              <a:t>social</a:t>
            </a:r>
            <a:r>
              <a:rPr lang="nn-NO" sz="1400" dirty="0" smtClean="0">
                <a:latin typeface="+mj-lt"/>
              </a:rPr>
              <a:t> </a:t>
            </a:r>
            <a:r>
              <a:rPr lang="nn-NO" sz="1400" dirty="0" err="1" smtClean="0">
                <a:latin typeface="+mj-lt"/>
              </a:rPr>
              <a:t>cooperations</a:t>
            </a:r>
            <a:r>
              <a:rPr lang="nn-NO" sz="1400" dirty="0" smtClean="0">
                <a:latin typeface="+mj-lt"/>
              </a:rPr>
              <a:t>. </a:t>
            </a:r>
            <a:r>
              <a:rPr lang="nn-NO" sz="1400" dirty="0" err="1" smtClean="0">
                <a:latin typeface="+mj-lt"/>
              </a:rPr>
              <a:t>Originally</a:t>
            </a:r>
            <a:r>
              <a:rPr lang="nn-NO" sz="1400" dirty="0" smtClean="0">
                <a:latin typeface="+mj-lt"/>
              </a:rPr>
              <a:t> </a:t>
            </a:r>
            <a:r>
              <a:rPr lang="nn-NO" sz="1400" dirty="0" err="1" smtClean="0">
                <a:latin typeface="+mj-lt"/>
              </a:rPr>
              <a:t>formulated</a:t>
            </a:r>
            <a:r>
              <a:rPr lang="nn-NO" sz="1400" dirty="0" smtClean="0">
                <a:latin typeface="+mj-lt"/>
              </a:rPr>
              <a:t> by </a:t>
            </a:r>
            <a:r>
              <a:rPr lang="nn-NO" sz="1400" dirty="0" err="1" smtClean="0">
                <a:latin typeface="+mj-lt"/>
              </a:rPr>
              <a:t>sociogists</a:t>
            </a:r>
            <a:r>
              <a:rPr lang="nn-NO" sz="1400" dirty="0" smtClean="0">
                <a:latin typeface="+mj-lt"/>
              </a:rPr>
              <a:t> (</a:t>
            </a:r>
            <a:r>
              <a:rPr lang="nn-NO" sz="1400" dirty="0" err="1" smtClean="0">
                <a:latin typeface="+mj-lt"/>
              </a:rPr>
              <a:t>Bourdieu</a:t>
            </a:r>
            <a:r>
              <a:rPr lang="nn-NO" sz="1400" dirty="0" smtClean="0">
                <a:latin typeface="+mj-lt"/>
              </a:rPr>
              <a:t>, 1986; Coleman, 1990), </a:t>
            </a:r>
            <a:r>
              <a:rPr lang="nn-NO" sz="1400" dirty="0" err="1" smtClean="0">
                <a:latin typeface="+mj-lt"/>
              </a:rPr>
              <a:t>the</a:t>
            </a:r>
            <a:r>
              <a:rPr lang="nn-NO" sz="1400" dirty="0" smtClean="0">
                <a:latin typeface="+mj-lt"/>
              </a:rPr>
              <a:t> </a:t>
            </a:r>
            <a:r>
              <a:rPr lang="nn-NO" sz="1400" dirty="0" err="1" smtClean="0">
                <a:latin typeface="+mj-lt"/>
              </a:rPr>
              <a:t>social</a:t>
            </a:r>
            <a:r>
              <a:rPr lang="nn-NO" sz="1400" dirty="0" smtClean="0">
                <a:latin typeface="+mj-lt"/>
              </a:rPr>
              <a:t> </a:t>
            </a:r>
            <a:r>
              <a:rPr lang="nn-NO" sz="1400" dirty="0" err="1" smtClean="0">
                <a:latin typeface="+mj-lt"/>
              </a:rPr>
              <a:t>capital</a:t>
            </a:r>
            <a:r>
              <a:rPr lang="nn-NO" sz="1400" dirty="0" smtClean="0">
                <a:latin typeface="+mj-lt"/>
              </a:rPr>
              <a:t> </a:t>
            </a:r>
            <a:r>
              <a:rPr lang="nn-NO" sz="1400" dirty="0" err="1" smtClean="0">
                <a:latin typeface="+mj-lt"/>
              </a:rPr>
              <a:t>concept</a:t>
            </a:r>
            <a:r>
              <a:rPr lang="nn-NO" sz="1400" dirty="0" smtClean="0">
                <a:latin typeface="+mj-lt"/>
              </a:rPr>
              <a:t> has </a:t>
            </a:r>
            <a:r>
              <a:rPr lang="nn-NO" sz="1400" dirty="0" err="1" smtClean="0">
                <a:latin typeface="+mj-lt"/>
              </a:rPr>
              <a:t>been</a:t>
            </a:r>
            <a:r>
              <a:rPr lang="nn-NO" sz="1400" dirty="0" smtClean="0">
                <a:latin typeface="+mj-lt"/>
              </a:rPr>
              <a:t> </a:t>
            </a:r>
            <a:r>
              <a:rPr lang="nn-NO" sz="1400" dirty="0" err="1" smtClean="0">
                <a:latin typeface="+mj-lt"/>
              </a:rPr>
              <a:t>taken</a:t>
            </a:r>
            <a:r>
              <a:rPr lang="nn-NO" sz="1400" dirty="0" smtClean="0">
                <a:latin typeface="+mj-lt"/>
              </a:rPr>
              <a:t> up </a:t>
            </a:r>
            <a:r>
              <a:rPr lang="nn-NO" sz="1400" dirty="0" err="1" smtClean="0">
                <a:latin typeface="+mj-lt"/>
              </a:rPr>
              <a:t>with</a:t>
            </a:r>
            <a:r>
              <a:rPr lang="nn-NO" sz="1400" dirty="0" smtClean="0">
                <a:latin typeface="+mj-lt"/>
              </a:rPr>
              <a:t> </a:t>
            </a:r>
            <a:r>
              <a:rPr lang="nn-NO" sz="1400" dirty="0" err="1" smtClean="0">
                <a:latin typeface="+mj-lt"/>
              </a:rPr>
              <a:t>economis</a:t>
            </a:r>
            <a:r>
              <a:rPr lang="nn-NO" sz="1400" dirty="0" smtClean="0">
                <a:latin typeface="+mj-lt"/>
              </a:rPr>
              <a:t> and </a:t>
            </a:r>
            <a:r>
              <a:rPr lang="nn-NO" sz="1400" dirty="0" err="1" smtClean="0">
                <a:latin typeface="+mj-lt"/>
              </a:rPr>
              <a:t>particularly</a:t>
            </a:r>
            <a:r>
              <a:rPr lang="nn-NO" sz="1400" dirty="0" smtClean="0">
                <a:latin typeface="+mj-lt"/>
              </a:rPr>
              <a:t> </a:t>
            </a:r>
            <a:r>
              <a:rPr lang="nn-NO" sz="1400" dirty="0" err="1" smtClean="0">
                <a:latin typeface="+mj-lt"/>
              </a:rPr>
              <a:t>political</a:t>
            </a:r>
            <a:r>
              <a:rPr lang="nn-NO" sz="1400" dirty="0" smtClean="0">
                <a:latin typeface="+mj-lt"/>
              </a:rPr>
              <a:t> </a:t>
            </a:r>
            <a:r>
              <a:rPr lang="nn-NO" sz="1400" dirty="0" err="1" smtClean="0">
                <a:latin typeface="+mj-lt"/>
              </a:rPr>
              <a:t>sientific</a:t>
            </a:r>
            <a:r>
              <a:rPr lang="nn-NO" sz="1400" dirty="0" smtClean="0">
                <a:latin typeface="+mj-lt"/>
              </a:rPr>
              <a:t>  (</a:t>
            </a:r>
            <a:r>
              <a:rPr lang="nn-NO" sz="1400" dirty="0" err="1" smtClean="0">
                <a:latin typeface="+mj-lt"/>
              </a:rPr>
              <a:t>e.g</a:t>
            </a:r>
            <a:r>
              <a:rPr lang="nn-NO" sz="1400" dirty="0" smtClean="0">
                <a:latin typeface="+mj-lt"/>
              </a:rPr>
              <a:t>, Putnam,2000) </a:t>
            </a:r>
            <a:r>
              <a:rPr lang="nn-NO" sz="1400" dirty="0" err="1" smtClean="0">
                <a:latin typeface="+mj-lt"/>
              </a:rPr>
              <a:t>theory</a:t>
            </a:r>
            <a:r>
              <a:rPr lang="nn-NO" sz="1400" dirty="0" smtClean="0">
                <a:latin typeface="+mj-lt"/>
              </a:rPr>
              <a:t> and </a:t>
            </a:r>
            <a:r>
              <a:rPr lang="nn-NO" sz="1400" dirty="0" err="1" smtClean="0">
                <a:latin typeface="+mj-lt"/>
              </a:rPr>
              <a:t>research</a:t>
            </a:r>
            <a:r>
              <a:rPr lang="nn-NO" sz="1400" dirty="0" smtClean="0">
                <a:latin typeface="+mj-lt"/>
              </a:rPr>
              <a:t>.» </a:t>
            </a:r>
            <a:r>
              <a:rPr lang="nn-NO" sz="1400" dirty="0" smtClean="0">
                <a:solidFill>
                  <a:schemeClr val="tx1"/>
                </a:solidFill>
                <a:latin typeface="+mj-lt"/>
              </a:rPr>
              <a:t>(</a:t>
            </a:r>
            <a:r>
              <a:rPr lang="nn-NO" sz="1400" dirty="0" err="1" smtClean="0">
                <a:solidFill>
                  <a:schemeClr val="tx1"/>
                </a:solidFill>
                <a:latin typeface="+mj-lt"/>
              </a:rPr>
              <a:t>Patulny</a:t>
            </a:r>
            <a:r>
              <a:rPr lang="nn-NO" sz="1400" dirty="0" smtClean="0">
                <a:solidFill>
                  <a:schemeClr val="tx1"/>
                </a:solidFill>
                <a:latin typeface="+mj-lt"/>
              </a:rPr>
              <a:t> and Svendsen, 2007: 32).</a:t>
            </a:r>
            <a:endParaRPr lang="nn-NO" sz="1400" dirty="0" smtClean="0">
              <a:latin typeface="+mj-lt"/>
            </a:endParaRPr>
          </a:p>
          <a:p>
            <a:pPr marL="0" indent="0">
              <a:buNone/>
            </a:pPr>
            <a:endParaRPr lang="nn-NO" sz="1400" dirty="0" smtClean="0">
              <a:latin typeface="+mj-lt"/>
            </a:endParaRPr>
          </a:p>
          <a:p>
            <a:pPr marL="0" indent="0">
              <a:buNone/>
            </a:pPr>
            <a:r>
              <a:rPr lang="nn-NO" sz="1400" dirty="0" smtClean="0">
                <a:latin typeface="+mj-lt"/>
              </a:rPr>
              <a:t>Problem </a:t>
            </a:r>
            <a:r>
              <a:rPr lang="nn-NO" sz="1400" dirty="0" err="1" smtClean="0">
                <a:latin typeface="+mj-lt"/>
              </a:rPr>
              <a:t>with</a:t>
            </a:r>
            <a:r>
              <a:rPr lang="nn-NO" sz="1400" dirty="0" smtClean="0">
                <a:latin typeface="+mj-lt"/>
              </a:rPr>
              <a:t> </a:t>
            </a:r>
            <a:r>
              <a:rPr lang="nn-NO" sz="1400" dirty="0" err="1" smtClean="0">
                <a:latin typeface="+mj-lt"/>
              </a:rPr>
              <a:t>the</a:t>
            </a:r>
            <a:r>
              <a:rPr lang="nn-NO" sz="1400" dirty="0" smtClean="0">
                <a:latin typeface="+mj-lt"/>
              </a:rPr>
              <a:t> </a:t>
            </a:r>
            <a:r>
              <a:rPr lang="nn-NO" sz="1400" dirty="0" err="1" smtClean="0">
                <a:latin typeface="+mj-lt"/>
              </a:rPr>
              <a:t>social</a:t>
            </a:r>
            <a:r>
              <a:rPr lang="nn-NO" sz="1400" dirty="0" smtClean="0">
                <a:latin typeface="+mj-lt"/>
              </a:rPr>
              <a:t> </a:t>
            </a:r>
            <a:r>
              <a:rPr lang="nn-NO" sz="1400" dirty="0" err="1" smtClean="0">
                <a:latin typeface="+mj-lt"/>
              </a:rPr>
              <a:t>capital</a:t>
            </a:r>
            <a:r>
              <a:rPr lang="nn-NO" sz="1400" dirty="0" smtClean="0">
                <a:latin typeface="+mj-lt"/>
              </a:rPr>
              <a:t> </a:t>
            </a:r>
            <a:r>
              <a:rPr lang="nn-NO" sz="1400" dirty="0" err="1" smtClean="0">
                <a:latin typeface="+mj-lt"/>
              </a:rPr>
              <a:t>concept</a:t>
            </a:r>
            <a:r>
              <a:rPr lang="nn-NO" sz="1400" dirty="0" smtClean="0">
                <a:latin typeface="+mj-lt"/>
              </a:rPr>
              <a:t>: it has </a:t>
            </a:r>
            <a:r>
              <a:rPr lang="nn-NO" sz="1400" dirty="0" err="1" smtClean="0">
                <a:latin typeface="+mj-lt"/>
              </a:rPr>
              <a:t>been</a:t>
            </a:r>
            <a:r>
              <a:rPr lang="nn-NO" sz="1400" dirty="0" smtClean="0">
                <a:latin typeface="+mj-lt"/>
              </a:rPr>
              <a:t> </a:t>
            </a:r>
            <a:r>
              <a:rPr lang="nn-NO" sz="1400" dirty="0" err="1" smtClean="0">
                <a:latin typeface="+mj-lt"/>
              </a:rPr>
              <a:t>well</a:t>
            </a:r>
            <a:r>
              <a:rPr lang="nn-NO" sz="1400" dirty="0" smtClean="0">
                <a:latin typeface="+mj-lt"/>
              </a:rPr>
              <a:t> </a:t>
            </a:r>
            <a:r>
              <a:rPr lang="nn-NO" sz="1400" dirty="0" err="1" smtClean="0">
                <a:latin typeface="+mj-lt"/>
              </a:rPr>
              <a:t>discused</a:t>
            </a:r>
            <a:r>
              <a:rPr lang="nn-NO" sz="1400" dirty="0" smtClean="0">
                <a:latin typeface="+mj-lt"/>
              </a:rPr>
              <a:t>  and </a:t>
            </a:r>
            <a:r>
              <a:rPr lang="nn-NO" sz="1400" dirty="0" err="1" smtClean="0">
                <a:latin typeface="+mj-lt"/>
              </a:rPr>
              <a:t>largely</a:t>
            </a:r>
            <a:r>
              <a:rPr lang="nn-NO" sz="1400" dirty="0" smtClean="0">
                <a:latin typeface="+mj-lt"/>
              </a:rPr>
              <a:t> </a:t>
            </a:r>
            <a:r>
              <a:rPr lang="nn-NO" sz="1400" dirty="0" err="1" smtClean="0">
                <a:latin typeface="+mj-lt"/>
              </a:rPr>
              <a:t>reflect</a:t>
            </a:r>
            <a:r>
              <a:rPr lang="nn-NO" sz="1400" dirty="0" smtClean="0">
                <a:latin typeface="+mj-lt"/>
              </a:rPr>
              <a:t> but </a:t>
            </a:r>
            <a:r>
              <a:rPr lang="nn-NO" sz="1400" dirty="0" err="1" smtClean="0">
                <a:latin typeface="+mj-lt"/>
              </a:rPr>
              <a:t>many</a:t>
            </a:r>
            <a:r>
              <a:rPr lang="nn-NO" sz="1400" dirty="0" smtClean="0">
                <a:latin typeface="+mj-lt"/>
              </a:rPr>
              <a:t> studies still tend to </a:t>
            </a:r>
            <a:r>
              <a:rPr lang="nn-NO" sz="1400" dirty="0" err="1" smtClean="0">
                <a:latin typeface="+mj-lt"/>
              </a:rPr>
              <a:t>agglomerate</a:t>
            </a:r>
            <a:r>
              <a:rPr lang="nn-NO" sz="1400" dirty="0" smtClean="0">
                <a:latin typeface="+mj-lt"/>
              </a:rPr>
              <a:t> </a:t>
            </a:r>
            <a:r>
              <a:rPr lang="nn-NO" sz="1400" dirty="0" err="1" smtClean="0">
                <a:latin typeface="+mj-lt"/>
              </a:rPr>
              <a:t>social</a:t>
            </a:r>
            <a:r>
              <a:rPr lang="nn-NO" sz="1400" dirty="0" smtClean="0">
                <a:latin typeface="+mj-lt"/>
              </a:rPr>
              <a:t> </a:t>
            </a:r>
            <a:r>
              <a:rPr lang="nn-NO" sz="1400" dirty="0" err="1" smtClean="0">
                <a:latin typeface="+mj-lt"/>
              </a:rPr>
              <a:t>capital</a:t>
            </a:r>
            <a:r>
              <a:rPr lang="nn-NO" sz="1400" dirty="0" smtClean="0">
                <a:latin typeface="+mj-lt"/>
              </a:rPr>
              <a:t> </a:t>
            </a:r>
            <a:r>
              <a:rPr lang="nn-NO" sz="1400" dirty="0" err="1" smtClean="0">
                <a:latin typeface="+mj-lt"/>
              </a:rPr>
              <a:t>into</a:t>
            </a:r>
            <a:r>
              <a:rPr lang="nn-NO" sz="1400" dirty="0" smtClean="0">
                <a:latin typeface="+mj-lt"/>
              </a:rPr>
              <a:t> </a:t>
            </a:r>
            <a:r>
              <a:rPr lang="nn-NO" sz="1400" dirty="0" err="1" smtClean="0">
                <a:latin typeface="+mj-lt"/>
              </a:rPr>
              <a:t>the</a:t>
            </a:r>
            <a:r>
              <a:rPr lang="nn-NO" sz="1400" dirty="0" smtClean="0">
                <a:latin typeface="+mj-lt"/>
              </a:rPr>
              <a:t> one catch-all </a:t>
            </a:r>
            <a:r>
              <a:rPr lang="nn-NO" sz="1400" dirty="0" err="1" smtClean="0">
                <a:latin typeface="+mj-lt"/>
              </a:rPr>
              <a:t>concep</a:t>
            </a:r>
            <a:r>
              <a:rPr lang="nn-NO" sz="1400" dirty="0" smtClean="0">
                <a:latin typeface="+mj-lt"/>
              </a:rPr>
              <a:t>, or </a:t>
            </a:r>
            <a:r>
              <a:rPr lang="nn-NO" sz="1400" dirty="0" err="1" smtClean="0">
                <a:latin typeface="+mj-lt"/>
              </a:rPr>
              <a:t>else</a:t>
            </a:r>
            <a:r>
              <a:rPr lang="nn-NO" sz="1400" dirty="0" smtClean="0">
                <a:latin typeface="+mj-lt"/>
              </a:rPr>
              <a:t> </a:t>
            </a:r>
            <a:r>
              <a:rPr lang="nn-NO" sz="1400" dirty="0" err="1" smtClean="0">
                <a:latin typeface="+mj-lt"/>
              </a:rPr>
              <a:t>measure</a:t>
            </a:r>
            <a:r>
              <a:rPr lang="nn-NO" sz="1400" dirty="0" smtClean="0">
                <a:latin typeface="+mj-lt"/>
              </a:rPr>
              <a:t> </a:t>
            </a:r>
            <a:r>
              <a:rPr lang="nn-NO" sz="1400" dirty="0" err="1" smtClean="0">
                <a:latin typeface="+mj-lt"/>
              </a:rPr>
              <a:t>only</a:t>
            </a:r>
            <a:r>
              <a:rPr lang="nn-NO" sz="1400" dirty="0" smtClean="0">
                <a:latin typeface="+mj-lt"/>
              </a:rPr>
              <a:t> </a:t>
            </a:r>
            <a:r>
              <a:rPr lang="nn-NO" sz="1400" dirty="0" err="1" smtClean="0">
                <a:latin typeface="+mj-lt"/>
              </a:rPr>
              <a:t>bonding</a:t>
            </a:r>
            <a:r>
              <a:rPr lang="nn-NO" sz="1400" dirty="0" smtClean="0">
                <a:latin typeface="+mj-lt"/>
              </a:rPr>
              <a:t> or </a:t>
            </a:r>
            <a:r>
              <a:rPr lang="nn-NO" sz="1400" dirty="0" err="1" smtClean="0">
                <a:latin typeface="+mj-lt"/>
              </a:rPr>
              <a:t>bridging</a:t>
            </a:r>
            <a:r>
              <a:rPr lang="nn-NO" sz="1400" dirty="0" smtClean="0">
                <a:latin typeface="+mj-lt"/>
              </a:rPr>
              <a:t>, but </a:t>
            </a:r>
            <a:r>
              <a:rPr lang="nn-NO" sz="1400" dirty="0" err="1" smtClean="0">
                <a:latin typeface="+mj-lt"/>
              </a:rPr>
              <a:t>not</a:t>
            </a:r>
            <a:r>
              <a:rPr lang="nn-NO" sz="1400" dirty="0" smtClean="0">
                <a:latin typeface="+mj-lt"/>
              </a:rPr>
              <a:t> </a:t>
            </a:r>
            <a:r>
              <a:rPr lang="nn-NO" sz="1400" dirty="0" err="1" smtClean="0">
                <a:latin typeface="+mj-lt"/>
              </a:rPr>
              <a:t>both</a:t>
            </a:r>
            <a:r>
              <a:rPr lang="nn-NO" sz="1400" dirty="0" smtClean="0">
                <a:latin typeface="+mj-lt"/>
              </a:rPr>
              <a:t> at </a:t>
            </a:r>
            <a:r>
              <a:rPr lang="nn-NO" sz="1400" dirty="0" err="1" smtClean="0">
                <a:latin typeface="+mj-lt"/>
              </a:rPr>
              <a:t>the</a:t>
            </a:r>
            <a:r>
              <a:rPr lang="nn-NO" sz="1400" dirty="0" smtClean="0">
                <a:latin typeface="+mj-lt"/>
              </a:rPr>
              <a:t> same time (</a:t>
            </a:r>
            <a:r>
              <a:rPr lang="nn-NO" sz="1400" dirty="0" err="1" smtClean="0">
                <a:solidFill>
                  <a:schemeClr val="tx1"/>
                </a:solidFill>
                <a:latin typeface="+mj-lt"/>
              </a:rPr>
              <a:t>Patulny</a:t>
            </a:r>
            <a:r>
              <a:rPr lang="nn-NO" sz="1400" dirty="0" smtClean="0">
                <a:solidFill>
                  <a:schemeClr val="tx1"/>
                </a:solidFill>
                <a:latin typeface="+mj-lt"/>
              </a:rPr>
              <a:t> and Svendsen, 2007: 32-33).</a:t>
            </a:r>
            <a:endParaRPr lang="nn-NO" sz="1400" dirty="0" smtClean="0">
              <a:latin typeface="+mj-lt"/>
            </a:endParaRPr>
          </a:p>
          <a:p>
            <a:endParaRPr lang="en-US" sz="1400" baseline="0" dirty="0" smtClean="0">
              <a:latin typeface="+mj-lt"/>
            </a:endParaRPr>
          </a:p>
          <a:p>
            <a:endParaRPr lang="en-US" sz="1400" dirty="0">
              <a:latin typeface="+mj-lt"/>
            </a:endParaRPr>
          </a:p>
        </p:txBody>
      </p:sp>
      <p:sp>
        <p:nvSpPr>
          <p:cNvPr id="4" name="Slide Number Placeholder 3"/>
          <p:cNvSpPr>
            <a:spLocks noGrp="1"/>
          </p:cNvSpPr>
          <p:nvPr>
            <p:ph type="sldNum" sz="quarter" idx="10"/>
          </p:nvPr>
        </p:nvSpPr>
        <p:spPr/>
        <p:txBody>
          <a:bodyPr/>
          <a:lstStyle/>
          <a:p>
            <a:fld id="{43E87B00-B06B-4C46-962B-3797A076765E}" type="slidenum">
              <a:rPr lang="en-US" smtClean="0"/>
              <a:t>2</a:t>
            </a:fld>
            <a:endParaRPr lang="en-US"/>
          </a:p>
        </p:txBody>
      </p:sp>
    </p:spTree>
    <p:extLst>
      <p:ext uri="{BB962C8B-B14F-4D97-AF65-F5344CB8AC3E}">
        <p14:creationId xmlns:p14="http://schemas.microsoft.com/office/powerpoint/2010/main" val="1737272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May be </a:t>
            </a:r>
            <a:r>
              <a:rPr lang="en-US" dirty="0" err="1" smtClean="0"/>
              <a:t>shorte</a:t>
            </a:r>
            <a:r>
              <a:rPr lang="en-US" dirty="0" smtClean="0"/>
              <a:t> or reformulate this: </a:t>
            </a:r>
          </a:p>
          <a:p>
            <a:pPr marL="0" indent="0">
              <a:buNone/>
            </a:pPr>
            <a:r>
              <a:rPr lang="en-GB" sz="1400" b="1" cap="small" dirty="0" smtClean="0">
                <a:solidFill>
                  <a:schemeClr val="accent1">
                    <a:lumMod val="50000"/>
                  </a:schemeClr>
                </a:solidFill>
              </a:rPr>
              <a:t>Lower cultural capital endowment =  “network poverty”</a:t>
            </a:r>
          </a:p>
          <a:p>
            <a:pPr>
              <a:buSzPct val="60000"/>
              <a:buFont typeface="Wingdings" panose="05000000000000000000" pitchFamily="2" charset="2"/>
              <a:buChar char="Ø"/>
            </a:pPr>
            <a:r>
              <a:rPr lang="en-GB" sz="1400" dirty="0" smtClean="0">
                <a:solidFill>
                  <a:schemeClr val="tx1"/>
                </a:solidFill>
              </a:rPr>
              <a:t> </a:t>
            </a:r>
            <a:r>
              <a:rPr lang="en-GB" sz="1200" b="1" cap="small" dirty="0" smtClean="0">
                <a:solidFill>
                  <a:schemeClr val="accent1">
                    <a:lumMod val="50000"/>
                  </a:schemeClr>
                </a:solidFill>
              </a:rPr>
              <a:t>H</a:t>
            </a:r>
            <a:r>
              <a:rPr lang="en-GB" sz="1200" b="1" cap="small" baseline="-25000" dirty="0" smtClean="0">
                <a:solidFill>
                  <a:schemeClr val="accent1">
                    <a:lumMod val="50000"/>
                  </a:schemeClr>
                </a:solidFill>
              </a:rPr>
              <a:t>1</a:t>
            </a:r>
            <a:r>
              <a:rPr lang="en-GB" sz="1200" b="1" cap="small" dirty="0" smtClean="0">
                <a:solidFill>
                  <a:schemeClr val="accent1">
                    <a:lumMod val="50000"/>
                  </a:schemeClr>
                </a:solidFill>
              </a:rPr>
              <a:t> </a:t>
            </a:r>
            <a:r>
              <a:rPr lang="en-GB" sz="1200" dirty="0" smtClean="0">
                <a:solidFill>
                  <a:schemeClr val="tx1"/>
                </a:solidFill>
              </a:rPr>
              <a:t>The lower the cultural capital endowment of a young the stronger he depends on binding network relations in realizing employment mobility/while they are landing their job in other countries    </a:t>
            </a:r>
          </a:p>
          <a:p>
            <a:pPr marL="0" indent="0">
              <a:buNone/>
            </a:pPr>
            <a:endParaRPr lang="en-GB" sz="1400" dirty="0" smtClean="0">
              <a:solidFill>
                <a:schemeClr val="tx1"/>
              </a:solidFill>
            </a:endParaRPr>
          </a:p>
          <a:p>
            <a:pPr marL="0" indent="0">
              <a:buNone/>
            </a:pPr>
            <a:r>
              <a:rPr lang="en-GB" sz="1400" b="1" cap="small" dirty="0" smtClean="0">
                <a:solidFill>
                  <a:schemeClr val="accent1">
                    <a:lumMod val="50000"/>
                  </a:schemeClr>
                </a:solidFill>
              </a:rPr>
              <a:t>Higher cultural capital endowment =  “network affluence”</a:t>
            </a:r>
            <a:endParaRPr lang="en-GB" sz="1400" b="1" cap="small" dirty="0" smtClean="0">
              <a:solidFill>
                <a:schemeClr val="tx1"/>
              </a:solidFill>
            </a:endParaRPr>
          </a:p>
          <a:p>
            <a:pPr>
              <a:buSzPct val="60000"/>
              <a:buFont typeface="Wingdings" panose="05000000000000000000" pitchFamily="2" charset="2"/>
              <a:buChar char="Ø"/>
            </a:pPr>
            <a:r>
              <a:rPr lang="en-GB" sz="1400" b="1" dirty="0" smtClean="0">
                <a:solidFill>
                  <a:schemeClr val="tx1"/>
                </a:solidFill>
              </a:rPr>
              <a:t> </a:t>
            </a:r>
            <a:r>
              <a:rPr lang="en-GB" sz="1200" b="1" cap="small" dirty="0" smtClean="0">
                <a:solidFill>
                  <a:schemeClr val="accent1">
                    <a:lumMod val="50000"/>
                  </a:schemeClr>
                </a:solidFill>
              </a:rPr>
              <a:t>H</a:t>
            </a:r>
            <a:r>
              <a:rPr lang="en-GB" sz="1200" b="1" cap="small" baseline="-25000" dirty="0" smtClean="0">
                <a:solidFill>
                  <a:schemeClr val="accent1">
                    <a:lumMod val="50000"/>
                  </a:schemeClr>
                </a:solidFill>
              </a:rPr>
              <a:t>2 </a:t>
            </a:r>
            <a:r>
              <a:rPr lang="en-GB" sz="1200" dirty="0" smtClean="0">
                <a:solidFill>
                  <a:schemeClr val="tx1"/>
                </a:solidFill>
              </a:rPr>
              <a:t>The higher the cultural capital endowment of a young the stronger he depends on bridging network relations realizing employment mobility/while they are landing their job in other countries </a:t>
            </a:r>
            <a:endParaRPr lang="en-GB" sz="1400" dirty="0" smtClean="0"/>
          </a:p>
          <a:p>
            <a:pPr marL="0" indent="0" algn="just">
              <a:buNone/>
            </a:pPr>
            <a:r>
              <a:rPr lang="en-US" dirty="0" smtClean="0"/>
              <a:t> </a:t>
            </a:r>
          </a:p>
          <a:p>
            <a:pPr marL="0" indent="0" algn="just">
              <a:buNone/>
            </a:pPr>
            <a:r>
              <a:rPr lang="en-US" dirty="0" smtClean="0"/>
              <a:t>Young persons rely on “intermediaries”, that bridge them not only between countries, but also connect them with the work (to a lot of them, for the first time)</a:t>
            </a:r>
          </a:p>
          <a:p>
            <a:pPr marL="0" indent="0" algn="just">
              <a:buNone/>
            </a:pPr>
            <a:endParaRPr lang="en-US" dirty="0" smtClean="0"/>
          </a:p>
          <a:p>
            <a:pPr marL="0" indent="0" algn="just">
              <a:buNone/>
            </a:pPr>
            <a:r>
              <a:rPr lang="en-US" dirty="0" smtClean="0"/>
              <a:t>Mobility gates allow young persons opening doors of the </a:t>
            </a:r>
            <a:r>
              <a:rPr lang="en-US" dirty="0" err="1" smtClean="0"/>
              <a:t>labour</a:t>
            </a:r>
            <a:r>
              <a:rPr lang="en-US" dirty="0" smtClean="0"/>
              <a:t> market in a new (foreign) country </a:t>
            </a:r>
          </a:p>
          <a:p>
            <a:pPr marL="0" indent="0" algn="just">
              <a:buNone/>
            </a:pPr>
            <a:endParaRPr lang="en-US" dirty="0" smtClean="0"/>
          </a:p>
          <a:p>
            <a:pPr marL="0" indent="0" algn="just">
              <a:buNone/>
            </a:pPr>
            <a:r>
              <a:rPr lang="en-US" dirty="0" smtClean="0"/>
              <a:t>But the role of the “intermediaries” depends on the positioning in social</a:t>
            </a:r>
            <a:r>
              <a:rPr lang="en-US" baseline="0" dirty="0" smtClean="0"/>
              <a:t> structure (thus social status) (the amount of cultural capital) of both, the young and the intermediaries as well as the requirements of the job/position </a:t>
            </a:r>
            <a:endParaRPr lang="en-US" dirty="0" smtClean="0"/>
          </a:p>
          <a:p>
            <a:endParaRPr lang="nn-NO" dirty="0" smtClean="0"/>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3</a:t>
            </a:fld>
            <a:endParaRPr lang="en-US"/>
          </a:p>
        </p:txBody>
      </p:sp>
    </p:spTree>
    <p:extLst>
      <p:ext uri="{BB962C8B-B14F-4D97-AF65-F5344CB8AC3E}">
        <p14:creationId xmlns:p14="http://schemas.microsoft.com/office/powerpoint/2010/main" val="2742251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Volha: I suggest</a:t>
            </a:r>
            <a:r>
              <a:rPr lang="en-US" baseline="0" dirty="0" smtClean="0"/>
              <a:t> we leave it out.</a:t>
            </a:r>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5</a:t>
            </a:fld>
            <a:endParaRPr lang="en-US"/>
          </a:p>
        </p:txBody>
      </p:sp>
    </p:spTree>
    <p:extLst>
      <p:ext uri="{BB962C8B-B14F-4D97-AF65-F5344CB8AC3E}">
        <p14:creationId xmlns:p14="http://schemas.microsoft.com/office/powerpoint/2010/main" val="2774170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None/>
            </a:pPr>
            <a:r>
              <a:rPr lang="en-GB" sz="1400" b="1" cap="small" dirty="0" smtClean="0">
                <a:solidFill>
                  <a:schemeClr val="accent1">
                    <a:lumMod val="50000"/>
                  </a:schemeClr>
                </a:solidFill>
              </a:rPr>
              <a:t>Lower cultural capital endowment =  “network poverty”</a:t>
            </a:r>
          </a:p>
          <a:p>
            <a:pPr>
              <a:buSzPct val="60000"/>
              <a:buFont typeface="Wingdings" panose="05000000000000000000" pitchFamily="2" charset="2"/>
              <a:buChar char="Ø"/>
            </a:pPr>
            <a:r>
              <a:rPr lang="en-GB" sz="1400" dirty="0" smtClean="0">
                <a:solidFill>
                  <a:schemeClr val="tx1"/>
                </a:solidFill>
              </a:rPr>
              <a:t> </a:t>
            </a:r>
            <a:r>
              <a:rPr lang="en-GB" sz="1200" b="1" cap="small" dirty="0" smtClean="0">
                <a:solidFill>
                  <a:schemeClr val="accent1">
                    <a:lumMod val="50000"/>
                  </a:schemeClr>
                </a:solidFill>
              </a:rPr>
              <a:t>H</a:t>
            </a:r>
            <a:r>
              <a:rPr lang="en-GB" sz="1200" b="1" cap="small" baseline="-25000" dirty="0" smtClean="0">
                <a:solidFill>
                  <a:schemeClr val="accent1">
                    <a:lumMod val="50000"/>
                  </a:schemeClr>
                </a:solidFill>
              </a:rPr>
              <a:t>1</a:t>
            </a:r>
            <a:r>
              <a:rPr lang="en-GB" sz="1200" b="1" cap="small" dirty="0" smtClean="0">
                <a:solidFill>
                  <a:schemeClr val="accent1">
                    <a:lumMod val="50000"/>
                  </a:schemeClr>
                </a:solidFill>
              </a:rPr>
              <a:t> </a:t>
            </a:r>
            <a:r>
              <a:rPr lang="en-GB" sz="1200" dirty="0" smtClean="0">
                <a:solidFill>
                  <a:schemeClr val="tx1"/>
                </a:solidFill>
              </a:rPr>
              <a:t>The lower the cultural capital endowment of a young the stronger he depends on binding network relations in realizing employment mobility/while they are landing their job in other countries    </a:t>
            </a:r>
          </a:p>
          <a:p>
            <a:pPr marL="0" indent="0">
              <a:buNone/>
            </a:pPr>
            <a:endParaRPr lang="en-GB" sz="1400" dirty="0" smtClean="0">
              <a:solidFill>
                <a:schemeClr val="tx1"/>
              </a:solidFill>
            </a:endParaRPr>
          </a:p>
          <a:p>
            <a:pPr marL="0" indent="0">
              <a:buNone/>
            </a:pPr>
            <a:r>
              <a:rPr lang="en-GB" sz="1400" b="1" cap="small" dirty="0" smtClean="0">
                <a:solidFill>
                  <a:schemeClr val="accent1">
                    <a:lumMod val="50000"/>
                  </a:schemeClr>
                </a:solidFill>
              </a:rPr>
              <a:t>Higher cultural capital endowment =  “network affluence”</a:t>
            </a:r>
            <a:endParaRPr lang="en-GB" sz="1400" b="1" cap="small" dirty="0" smtClean="0">
              <a:solidFill>
                <a:schemeClr val="tx1"/>
              </a:solidFill>
            </a:endParaRPr>
          </a:p>
          <a:p>
            <a:pPr>
              <a:buSzPct val="60000"/>
              <a:buFont typeface="Wingdings" panose="05000000000000000000" pitchFamily="2" charset="2"/>
              <a:buChar char="Ø"/>
            </a:pPr>
            <a:r>
              <a:rPr lang="en-GB" sz="1400" b="1" dirty="0" smtClean="0">
                <a:solidFill>
                  <a:schemeClr val="tx1"/>
                </a:solidFill>
              </a:rPr>
              <a:t> </a:t>
            </a:r>
            <a:r>
              <a:rPr lang="en-GB" sz="1200" b="1" cap="small" dirty="0" smtClean="0">
                <a:solidFill>
                  <a:schemeClr val="accent1">
                    <a:lumMod val="50000"/>
                  </a:schemeClr>
                </a:solidFill>
              </a:rPr>
              <a:t>H</a:t>
            </a:r>
            <a:r>
              <a:rPr lang="en-GB" sz="1200" b="1" cap="small" baseline="-25000" dirty="0" smtClean="0">
                <a:solidFill>
                  <a:schemeClr val="accent1">
                    <a:lumMod val="50000"/>
                  </a:schemeClr>
                </a:solidFill>
              </a:rPr>
              <a:t>2 </a:t>
            </a:r>
            <a:r>
              <a:rPr lang="en-GB" sz="1200" dirty="0" smtClean="0">
                <a:solidFill>
                  <a:schemeClr val="tx1"/>
                </a:solidFill>
              </a:rPr>
              <a:t>The higher the cultural capital endowment of a young the stronger he depends on bridging network relations realizing employment mobility/while they are landing their job in other countries </a:t>
            </a:r>
            <a:endParaRPr lang="en-GB" sz="1400" dirty="0" smtClean="0"/>
          </a:p>
          <a:p>
            <a:pPr marL="0" indent="0" algn="just">
              <a:buNone/>
            </a:pPr>
            <a:r>
              <a:rPr lang="en-US" dirty="0" smtClean="0"/>
              <a:t> </a:t>
            </a:r>
          </a:p>
          <a:p>
            <a:pPr marL="0" indent="0" algn="just">
              <a:buNone/>
            </a:pPr>
            <a:r>
              <a:rPr lang="en-US" dirty="0" smtClean="0"/>
              <a:t>Young persons rely on “intermediaries”, that bridge them not only between countries, but also connect them with the work (to a lot of them, for the first time)</a:t>
            </a:r>
          </a:p>
          <a:p>
            <a:pPr marL="0" indent="0" algn="just">
              <a:buNone/>
            </a:pPr>
            <a:endParaRPr lang="en-US" dirty="0" smtClean="0"/>
          </a:p>
          <a:p>
            <a:pPr marL="0" indent="0" algn="just">
              <a:buNone/>
            </a:pPr>
            <a:r>
              <a:rPr lang="en-US" dirty="0" smtClean="0"/>
              <a:t>Mobility gates allow young persons opening doors of the </a:t>
            </a:r>
            <a:r>
              <a:rPr lang="en-US" dirty="0" err="1" smtClean="0"/>
              <a:t>labour</a:t>
            </a:r>
            <a:r>
              <a:rPr lang="en-US" dirty="0" smtClean="0"/>
              <a:t> market in a new (foreign) country </a:t>
            </a:r>
          </a:p>
          <a:p>
            <a:pPr marL="0" indent="0" algn="just">
              <a:buNone/>
            </a:pPr>
            <a:endParaRPr lang="en-US" dirty="0" smtClean="0"/>
          </a:p>
          <a:p>
            <a:pPr marL="0" indent="0" algn="just">
              <a:buNone/>
            </a:pPr>
            <a:r>
              <a:rPr lang="en-US" dirty="0" smtClean="0"/>
              <a:t>But the role of the “intermediaries” depends on the positioning in social</a:t>
            </a:r>
            <a:r>
              <a:rPr lang="en-US" baseline="0" dirty="0" smtClean="0"/>
              <a:t> structure (thus social status) (the amount of cultural capital) of both, the young and the intermediaries as well as the requirements of the job/position </a:t>
            </a:r>
            <a:endParaRPr lang="en-US" dirty="0" smtClean="0"/>
          </a:p>
          <a:p>
            <a:endParaRPr lang="nn-NO" dirty="0"/>
          </a:p>
        </p:txBody>
      </p:sp>
      <p:sp>
        <p:nvSpPr>
          <p:cNvPr id="4" name="Plassholder for lysbildenummer 3"/>
          <p:cNvSpPr>
            <a:spLocks noGrp="1"/>
          </p:cNvSpPr>
          <p:nvPr>
            <p:ph type="sldNum" sz="quarter" idx="10"/>
          </p:nvPr>
        </p:nvSpPr>
        <p:spPr/>
        <p:txBody>
          <a:bodyPr/>
          <a:lstStyle/>
          <a:p>
            <a:fld id="{43E87B00-B06B-4C46-962B-3797A076765E}" type="slidenum">
              <a:rPr lang="en-US" smtClean="0"/>
              <a:t>6</a:t>
            </a:fld>
            <a:endParaRPr lang="en-US"/>
          </a:p>
        </p:txBody>
      </p:sp>
    </p:spTree>
    <p:extLst>
      <p:ext uri="{BB962C8B-B14F-4D97-AF65-F5344CB8AC3E}">
        <p14:creationId xmlns:p14="http://schemas.microsoft.com/office/powerpoint/2010/main" val="2497832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focus can</a:t>
            </a:r>
            <a:r>
              <a:rPr lang="en-US" baseline="0" dirty="0" smtClean="0"/>
              <a:t> be ;  t</a:t>
            </a:r>
            <a:r>
              <a:rPr lang="en-US" dirty="0" smtClean="0"/>
              <a:t>he recourses the</a:t>
            </a:r>
            <a:r>
              <a:rPr lang="en-US" baseline="0" dirty="0" smtClean="0"/>
              <a:t> young people have and the networks they use or the social capital they use while entering the job market.</a:t>
            </a:r>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7</a:t>
            </a:fld>
            <a:endParaRPr lang="en-US"/>
          </a:p>
        </p:txBody>
      </p:sp>
    </p:spTree>
    <p:extLst>
      <p:ext uri="{BB962C8B-B14F-4D97-AF65-F5344CB8AC3E}">
        <p14:creationId xmlns:p14="http://schemas.microsoft.com/office/powerpoint/2010/main" val="40159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i="1" kern="1200" dirty="0" smtClean="0">
                <a:solidFill>
                  <a:schemeClr val="tx1"/>
                </a:solidFill>
                <a:effectLst/>
                <a:latin typeface="+mn-lt"/>
                <a:ea typeface="+mn-ea"/>
                <a:cs typeface="+mn-cs"/>
              </a:rPr>
              <a:t>Researchers and practitioners have contributed a lot to the understanding of the dynamics of </a:t>
            </a:r>
            <a:r>
              <a:rPr lang="en-GB" sz="1200" i="1" kern="1200" dirty="0" err="1" smtClean="0">
                <a:solidFill>
                  <a:schemeClr val="tx1"/>
                </a:solidFill>
                <a:effectLst/>
                <a:latin typeface="+mn-lt"/>
                <a:ea typeface="+mn-ea"/>
                <a:cs typeface="+mn-cs"/>
              </a:rPr>
              <a:t>labor</a:t>
            </a:r>
            <a:r>
              <a:rPr lang="en-GB" sz="1200" i="1" kern="1200" dirty="0" smtClean="0">
                <a:solidFill>
                  <a:schemeClr val="tx1"/>
                </a:solidFill>
                <a:effectLst/>
                <a:latin typeface="+mn-lt"/>
                <a:ea typeface="+mn-ea"/>
                <a:cs typeface="+mn-cs"/>
              </a:rPr>
              <a:t> migration. However, mobilites of younger persons (until the age of 29) remain at the periphery of the migration research. In this presentation we would like to draw more attention on the mobility of young persons who move in Europe with the purpose of work.</a:t>
            </a:r>
            <a:endParaRPr lang="en-US" sz="1200" kern="1200" dirty="0" smtClean="0">
              <a:solidFill>
                <a:schemeClr val="tx1"/>
              </a:solidFill>
              <a:effectLst/>
              <a:latin typeface="+mn-lt"/>
              <a:ea typeface="+mn-ea"/>
              <a:cs typeface="+mn-cs"/>
            </a:endParaRPr>
          </a:p>
          <a:p>
            <a:r>
              <a:rPr lang="en-GB" sz="1200" i="1" kern="1200" dirty="0" smtClean="0">
                <a:solidFill>
                  <a:schemeClr val="tx1"/>
                </a:solidFill>
                <a:effectLst/>
                <a:latin typeface="+mn-lt"/>
                <a:ea typeface="+mn-ea"/>
                <a:cs typeface="+mn-cs"/>
              </a:rPr>
              <a:t>. In particular, we will explore the young employment mobility in its own way and focus on mobility trajectories of young Europeans. In particular, we will explore the young employment mobility in its own way and focus on mobility trajectories of young Europeans by asking. The presentation is a part of the </a:t>
            </a:r>
            <a:r>
              <a:rPr lang="en-GB" sz="1200" i="1" kern="1200" dirty="0" err="1" smtClean="0">
                <a:solidFill>
                  <a:schemeClr val="tx1"/>
                </a:solidFill>
                <a:effectLst/>
                <a:latin typeface="+mn-lt"/>
                <a:ea typeface="+mn-ea"/>
                <a:cs typeface="+mn-cs"/>
              </a:rPr>
              <a:t>ongoing</a:t>
            </a:r>
            <a:r>
              <a:rPr lang="en-GB" sz="1200" i="1" kern="1200" dirty="0" smtClean="0">
                <a:solidFill>
                  <a:schemeClr val="tx1"/>
                </a:solidFill>
                <a:effectLst/>
                <a:latin typeface="+mn-lt"/>
                <a:ea typeface="+mn-ea"/>
                <a:cs typeface="+mn-cs"/>
              </a:rPr>
              <a:t> investigation within the MOVE project among other 6 EU countries and we would like to focus on the employment mobility in and from Luxembourg and Norway.</a:t>
            </a:r>
            <a:endParaRPr lang="en-US" sz="1200" kern="1200" dirty="0" smtClean="0">
              <a:solidFill>
                <a:schemeClr val="tx1"/>
              </a:solidFill>
              <a:effectLst/>
              <a:latin typeface="+mn-lt"/>
              <a:ea typeface="+mn-ea"/>
              <a:cs typeface="+mn-cs"/>
            </a:endParaRPr>
          </a:p>
          <a:p>
            <a:endParaRPr lang="en-US" dirty="0" smtClean="0"/>
          </a:p>
          <a:p>
            <a:endParaRPr lang="en-US" dirty="0" smtClean="0"/>
          </a:p>
          <a:p>
            <a:r>
              <a:rPr lang="en-US" dirty="0" smtClean="0"/>
              <a:t>SHOULD WE INCUDE EVANS HERE? AND STRATEGIC TYPES AND SAY THAT WE BASED ON</a:t>
            </a:r>
            <a:r>
              <a:rPr lang="en-US" baseline="0" dirty="0" smtClean="0"/>
              <a:t> OUR TWO CONTRASTING TYPES. STRATECIS AND GRADUAL, WAIT AND SEE</a:t>
            </a:r>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8</a:t>
            </a:fld>
            <a:endParaRPr lang="en-US"/>
          </a:p>
        </p:txBody>
      </p:sp>
    </p:spTree>
    <p:extLst>
      <p:ext uri="{BB962C8B-B14F-4D97-AF65-F5344CB8AC3E}">
        <p14:creationId xmlns:p14="http://schemas.microsoft.com/office/powerpoint/2010/main" val="2702947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0000"/>
                </a:solidFill>
              </a:rPr>
              <a:t>BONDING</a:t>
            </a:r>
          </a:p>
          <a:p>
            <a:r>
              <a:rPr lang="en-US" dirty="0" smtClean="0"/>
              <a:t>family (close relations) friends</a:t>
            </a:r>
          </a:p>
          <a:p>
            <a:r>
              <a:rPr lang="en-US" dirty="0" smtClean="0"/>
              <a:t>diaspora, historical connections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type –informal:</a:t>
            </a:r>
          </a:p>
          <a:p>
            <a:r>
              <a:rPr lang="en-US" sz="1200" kern="1200" dirty="0" smtClean="0">
                <a:solidFill>
                  <a:schemeClr val="tx1"/>
                </a:solidFill>
                <a:effectLst/>
                <a:latin typeface="+mn-lt"/>
                <a:ea typeface="+mn-ea"/>
                <a:cs typeface="+mn-cs"/>
              </a:rPr>
              <a:t>I: family (close relations), friends, </a:t>
            </a:r>
          </a:p>
          <a:p>
            <a:r>
              <a:rPr lang="en-US" sz="1200" kern="1200" dirty="0" smtClean="0">
                <a:solidFill>
                  <a:schemeClr val="tx1"/>
                </a:solidFill>
                <a:effectLst/>
                <a:latin typeface="+mn-lt"/>
                <a:ea typeface="+mn-ea"/>
                <a:cs typeface="+mn-cs"/>
              </a:rPr>
              <a:t> A: Flexibility, not time restricted, </a:t>
            </a:r>
          </a:p>
          <a:p>
            <a:r>
              <a:rPr lang="en-US" sz="1200" i="1" kern="1200" dirty="0" smtClean="0">
                <a:solidFill>
                  <a:schemeClr val="tx1"/>
                </a:solidFill>
                <a:effectLst/>
                <a:latin typeface="+mn-lt"/>
                <a:ea typeface="+mn-ea"/>
                <a:cs typeface="+mn-cs"/>
              </a:rPr>
              <a:t>well, sort of, of, I had a personal problem in Romania, so I had go because eh I broke up with my ex, ((laughs)) so yeah, and then I decided to come, because my sister was already here. (I: okay) She is working for [European Institution](I: okay) for like [1-5 years] two years and a half now, (I: okay) so eh. yeah and I said okay, I will go there and try, see what happen. And after eh, less than three months I found this job,</a:t>
            </a:r>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 e.g. ( </a:t>
            </a:r>
            <a:r>
              <a:rPr lang="en-US" sz="1200" i="1" kern="1200" dirty="0" err="1" smtClean="0">
                <a:solidFill>
                  <a:schemeClr val="tx1"/>
                </a:solidFill>
                <a:effectLst/>
                <a:latin typeface="+mn-lt"/>
                <a:ea typeface="+mn-ea"/>
                <a:cs typeface="+mn-cs"/>
              </a:rPr>
              <a:t>emlu</a:t>
            </a:r>
            <a:r>
              <a:rPr lang="en-US" sz="1200" i="1" kern="1200" dirty="0" smtClean="0">
                <a:solidFill>
                  <a:schemeClr val="tx1"/>
                </a:solidFill>
                <a:effectLst/>
                <a:latin typeface="+mn-lt"/>
                <a:ea typeface="+mn-ea"/>
                <a:cs typeface="+mn-cs"/>
              </a:rPr>
              <a:t> 05 Christina, Romania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 Openness (unrestricted to the jobs, their professional qualifications)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They do not necessarily come to the new destinations already with a work contract in hands, because the risks of moving to the new place is minimal, they </a:t>
            </a:r>
          </a:p>
          <a:p>
            <a:r>
              <a:rPr lang="en-US" sz="1200" kern="1200" dirty="0" smtClean="0">
                <a:solidFill>
                  <a:schemeClr val="tx1"/>
                </a:solidFill>
                <a:effectLst/>
                <a:latin typeface="+mn-lt"/>
                <a:ea typeface="+mn-ea"/>
                <a:cs typeface="+mn-cs"/>
              </a:rPr>
              <a:t>Have a certain degree of openness to job diversity (not job specific). they come and see what the job situation in the country and make decisions from that momentary situation</a:t>
            </a:r>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9</a:t>
            </a:fld>
            <a:endParaRPr lang="en-US"/>
          </a:p>
        </p:txBody>
      </p:sp>
    </p:spTree>
    <p:extLst>
      <p:ext uri="{BB962C8B-B14F-4D97-AF65-F5344CB8AC3E}">
        <p14:creationId xmlns:p14="http://schemas.microsoft.com/office/powerpoint/2010/main" val="13093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kern="1200" dirty="0" smtClean="0">
                <a:solidFill>
                  <a:schemeClr val="tx1"/>
                </a:solidFill>
                <a:effectLst/>
                <a:latin typeface="+mn-lt"/>
                <a:ea typeface="+mn-ea"/>
                <a:cs typeface="+mn-cs"/>
              </a:rPr>
              <a:t>II. Formal gates</a:t>
            </a:r>
            <a:r>
              <a:rPr lang="en-US" sz="1200" kern="1200" dirty="0" smtClean="0">
                <a:solidFill>
                  <a:schemeClr val="tx1"/>
                </a:solidFill>
                <a:effectLst/>
                <a:latin typeface="+mn-lt"/>
                <a:ea typeface="+mn-ea"/>
                <a:cs typeface="+mn-cs"/>
              </a:rPr>
              <a:t> that are used by young persons </a:t>
            </a:r>
          </a:p>
          <a:p>
            <a:pPr>
              <a:lnSpc>
                <a:spcPct val="60000"/>
              </a:lnSpc>
            </a:pPr>
            <a:r>
              <a:rPr lang="en-US" dirty="0" smtClean="0"/>
              <a:t>organizations</a:t>
            </a:r>
          </a:p>
          <a:p>
            <a:pPr>
              <a:lnSpc>
                <a:spcPct val="60000"/>
              </a:lnSpc>
            </a:pPr>
            <a:r>
              <a:rPr lang="en-US" dirty="0" smtClean="0"/>
              <a:t> institutions</a:t>
            </a:r>
          </a:p>
          <a:p>
            <a:pPr>
              <a:lnSpc>
                <a:spcPct val="60000"/>
              </a:lnSpc>
            </a:pPr>
            <a:r>
              <a:rPr lang="en-US" dirty="0" smtClean="0"/>
              <a:t> intermediate companies (e.g. recruiting agencies, </a:t>
            </a:r>
          </a:p>
          <a:p>
            <a:pPr>
              <a:lnSpc>
                <a:spcPct val="60000"/>
              </a:lnSpc>
            </a:pPr>
            <a:r>
              <a:rPr lang="en-US" dirty="0" smtClean="0"/>
              <a:t>HR in companies,  universities)</a:t>
            </a:r>
          </a:p>
          <a:p>
            <a:pPr>
              <a:lnSpc>
                <a:spcPct val="60000"/>
              </a:lnSpc>
            </a:pPr>
            <a:r>
              <a:rPr lang="en-US" dirty="0" smtClean="0"/>
              <a:t> </a:t>
            </a:r>
            <a:r>
              <a:rPr lang="en-US" dirty="0" err="1" smtClean="0"/>
              <a:t>programmes</a:t>
            </a:r>
            <a:r>
              <a:rPr lang="en-US" dirty="0" smtClean="0"/>
              <a:t> (i.e. </a:t>
            </a:r>
            <a:r>
              <a:rPr lang="en-US" dirty="0" err="1" smtClean="0"/>
              <a:t>Eures</a:t>
            </a:r>
            <a:r>
              <a:rPr lang="en-US" dirty="0" smtClean="0"/>
              <a:t>),  </a:t>
            </a:r>
          </a:p>
          <a:p>
            <a:pPr>
              <a:lnSpc>
                <a:spcPct val="60000"/>
              </a:lnSpc>
            </a:pPr>
            <a:r>
              <a:rPr lang="en-US" dirty="0" smtClean="0"/>
              <a:t>recruiting platforms (headhunting agencies, internet job engines)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Is it also used by companies looking for young employees ( e.g. Luxembourgish case, where economy highly relies on foreign </a:t>
            </a:r>
            <a:r>
              <a:rPr lang="en-US" sz="1200" kern="1200" dirty="0" err="1" smtClean="0">
                <a:solidFill>
                  <a:schemeClr val="tx1"/>
                </a:solidFill>
                <a:effectLst/>
                <a:latin typeface="+mn-lt"/>
                <a:ea typeface="+mn-ea"/>
                <a:cs typeface="+mn-cs"/>
              </a:rPr>
              <a:t>labour</a:t>
            </a:r>
            <a:r>
              <a:rPr lang="en-US" sz="1200" kern="1200" dirty="0" smtClean="0">
                <a:solidFill>
                  <a:schemeClr val="tx1"/>
                </a:solidFill>
                <a:effectLst/>
                <a:latin typeface="+mn-lt"/>
                <a:ea typeface="+mn-ea"/>
                <a:cs typeface="+mn-cs"/>
              </a:rPr>
              <a:t> and lacks skills in specific sectors, it is also that current “traditional”  setting ( </a:t>
            </a:r>
            <a:r>
              <a:rPr lang="en-US" sz="1200" kern="1200" dirty="0" err="1" smtClean="0">
                <a:solidFill>
                  <a:schemeClr val="tx1"/>
                </a:solidFill>
                <a:effectLst/>
                <a:latin typeface="+mn-lt"/>
                <a:ea typeface="+mn-ea"/>
                <a:cs typeface="+mn-cs"/>
              </a:rPr>
              <a:t>grande</a:t>
            </a:r>
            <a:r>
              <a:rPr lang="en-US" sz="1200" kern="1200" dirty="0" smtClean="0">
                <a:solidFill>
                  <a:schemeClr val="tx1"/>
                </a:solidFill>
                <a:effectLst/>
                <a:latin typeface="+mn-lt"/>
                <a:ea typeface="+mn-ea"/>
                <a:cs typeface="+mn-cs"/>
              </a:rPr>
              <a:t> region, Portugal) is not sufficient any more and companies need to reach out new countries ( now it is Spain ( e.g. </a:t>
            </a:r>
            <a:r>
              <a:rPr lang="en-US" sz="1200" kern="1200" dirty="0" err="1" smtClean="0">
                <a:solidFill>
                  <a:schemeClr val="tx1"/>
                </a:solidFill>
                <a:effectLst/>
                <a:latin typeface="+mn-lt"/>
                <a:ea typeface="+mn-ea"/>
                <a:cs typeface="+mn-cs"/>
              </a:rPr>
              <a:t>Euresjobs</a:t>
            </a:r>
            <a:r>
              <a:rPr lang="en-US" sz="1200" kern="1200" dirty="0" smtClean="0">
                <a:solidFill>
                  <a:schemeClr val="tx1"/>
                </a:solidFill>
                <a:effectLst/>
                <a:latin typeface="+mn-lt"/>
                <a:ea typeface="+mn-ea"/>
                <a:cs typeface="+mn-cs"/>
              </a:rPr>
              <a:t> ), for instance). </a:t>
            </a:r>
          </a:p>
          <a:p>
            <a:endParaRPr lang="en-US" dirty="0" smtClean="0"/>
          </a:p>
          <a:p>
            <a:r>
              <a:rPr lang="en-US" sz="1200" b="1" kern="1200" dirty="0" smtClean="0">
                <a:solidFill>
                  <a:schemeClr val="tx1"/>
                </a:solidFill>
                <a:effectLst/>
                <a:latin typeface="+mn-lt"/>
                <a:ea typeface="+mn-ea"/>
                <a:cs typeface="+mn-cs"/>
              </a:rPr>
              <a:t>Discussions</a:t>
            </a:r>
            <a:r>
              <a:rPr lang="en-US" sz="1200" kern="1200" dirty="0" smtClean="0">
                <a:solidFill>
                  <a:schemeClr val="tx1"/>
                </a:solidFill>
                <a:effectLst/>
                <a:latin typeface="+mn-lt"/>
                <a:ea typeface="+mn-ea"/>
                <a:cs typeface="+mn-cs"/>
              </a:rPr>
              <a:t>: Professional capacities vs. selectivity</a:t>
            </a:r>
          </a:p>
          <a:p>
            <a:r>
              <a:rPr lang="en-US" sz="1200" kern="1200" dirty="0" smtClean="0">
                <a:solidFill>
                  <a:schemeClr val="tx1"/>
                </a:solidFill>
                <a:effectLst/>
                <a:latin typeface="+mn-lt"/>
                <a:ea typeface="+mn-ea"/>
                <a:cs typeface="+mn-cs"/>
              </a:rPr>
              <a:t>For young people who choose informal type of mobility gate, </a:t>
            </a:r>
            <a:r>
              <a:rPr lang="en-US" sz="1200" u="sng" kern="1200" dirty="0" smtClean="0">
                <a:solidFill>
                  <a:schemeClr val="tx1"/>
                </a:solidFill>
                <a:effectLst/>
                <a:latin typeface="+mn-lt"/>
                <a:ea typeface="+mn-ea"/>
                <a:cs typeface="+mn-cs"/>
              </a:rPr>
              <a:t>social networks</a:t>
            </a:r>
            <a:r>
              <a:rPr lang="en-US" sz="1200" kern="1200" dirty="0" smtClean="0">
                <a:solidFill>
                  <a:schemeClr val="tx1"/>
                </a:solidFill>
                <a:effectLst/>
                <a:latin typeface="+mn-lt"/>
                <a:ea typeface="+mn-ea"/>
                <a:cs typeface="+mn-cs"/>
              </a:rPr>
              <a:t> play a significant role. While they look for a job in a new country, and want to be selected, something is missing and they need some additional support for their selection (informal gate).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To young people choosing formal mobility gate, selectivity play a stronger role (besides their professional capital)</a:t>
            </a:r>
          </a:p>
          <a:p>
            <a:r>
              <a:rPr lang="en-US" sz="1200" kern="1200" dirty="0" smtClean="0">
                <a:solidFill>
                  <a:schemeClr val="tx1"/>
                </a:solidFill>
                <a:effectLst/>
                <a:latin typeface="+mn-lt"/>
                <a:ea typeface="+mn-ea"/>
                <a:cs typeface="+mn-cs"/>
              </a:rPr>
              <a:t>Through formal gates, young persons are selected by organizations and </a:t>
            </a:r>
            <a:r>
              <a:rPr lang="en-US" sz="1200" kern="1200" dirty="0" err="1" smtClean="0">
                <a:solidFill>
                  <a:schemeClr val="tx1"/>
                </a:solidFill>
                <a:effectLst/>
                <a:latin typeface="+mn-lt"/>
                <a:ea typeface="+mn-ea"/>
                <a:cs typeface="+mn-cs"/>
              </a:rPr>
              <a:t>programmes</a:t>
            </a:r>
            <a:r>
              <a:rPr lang="en-US" sz="1200" kern="1200" dirty="0" smtClean="0">
                <a:solidFill>
                  <a:schemeClr val="tx1"/>
                </a:solidFill>
                <a:effectLst/>
                <a:latin typeface="+mn-lt"/>
                <a:ea typeface="+mn-ea"/>
                <a:cs typeface="+mn-cs"/>
              </a:rPr>
              <a:t> and choose to select employment in a new country. </a:t>
            </a:r>
          </a:p>
          <a:p>
            <a:endParaRPr lang="en-US" dirty="0"/>
          </a:p>
        </p:txBody>
      </p:sp>
      <p:sp>
        <p:nvSpPr>
          <p:cNvPr id="4" name="Slide Number Placeholder 3"/>
          <p:cNvSpPr>
            <a:spLocks noGrp="1"/>
          </p:cNvSpPr>
          <p:nvPr>
            <p:ph type="sldNum" sz="quarter" idx="10"/>
          </p:nvPr>
        </p:nvSpPr>
        <p:spPr/>
        <p:txBody>
          <a:bodyPr/>
          <a:lstStyle/>
          <a:p>
            <a:fld id="{43E87B00-B06B-4C46-962B-3797A076765E}" type="slidenum">
              <a:rPr lang="en-US" smtClean="0"/>
              <a:t>10</a:t>
            </a:fld>
            <a:endParaRPr lang="en-US"/>
          </a:p>
        </p:txBody>
      </p:sp>
    </p:spTree>
    <p:extLst>
      <p:ext uri="{BB962C8B-B14F-4D97-AF65-F5344CB8AC3E}">
        <p14:creationId xmlns:p14="http://schemas.microsoft.com/office/powerpoint/2010/main" val="835890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emf"/><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809363" y="1302974"/>
            <a:ext cx="7831718" cy="2523789"/>
          </a:xfrm>
        </p:spPr>
        <p:txBody>
          <a:bodyPr anchor="b"/>
          <a:lstStyle>
            <a:lvl1pPr algn="l">
              <a:defRPr sz="6000">
                <a:solidFill>
                  <a:srgbClr val="162559"/>
                </a:solidFill>
                <a:latin typeface="+mn-lt"/>
              </a:defRPr>
            </a:lvl1pPr>
          </a:lstStyle>
          <a:p>
            <a:r>
              <a:rPr lang="de-DE" dirty="0"/>
              <a:t>Titelmasterformat durch Klicken bearbeiten</a:t>
            </a:r>
            <a:endParaRPr lang="en-US" dirty="0"/>
          </a:p>
        </p:txBody>
      </p:sp>
      <p:sp>
        <p:nvSpPr>
          <p:cNvPr id="3" name="Subtitle 2"/>
          <p:cNvSpPr>
            <a:spLocks noGrp="1"/>
          </p:cNvSpPr>
          <p:nvPr>
            <p:ph type="subTitle" idx="1"/>
          </p:nvPr>
        </p:nvSpPr>
        <p:spPr>
          <a:xfrm>
            <a:off x="809363" y="3918838"/>
            <a:ext cx="7831717" cy="1655762"/>
          </a:xfrm>
        </p:spPr>
        <p:txBody>
          <a:bodyPr/>
          <a:lstStyle>
            <a:lvl1pPr marL="0" indent="0" algn="l">
              <a:buNone/>
              <a:defRPr sz="2400">
                <a:solidFill>
                  <a:schemeClr val="bg1">
                    <a:lumMod val="50000"/>
                  </a:schemeClr>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endParaRPr lang="en-US" dirty="0"/>
          </a:p>
        </p:txBody>
      </p:sp>
      <p:sp>
        <p:nvSpPr>
          <p:cNvPr id="4" name="Date Placeholder 3"/>
          <p:cNvSpPr>
            <a:spLocks noGrp="1"/>
          </p:cNvSpPr>
          <p:nvPr>
            <p:ph type="dt" sz="half" idx="10"/>
          </p:nvPr>
        </p:nvSpPr>
        <p:spPr/>
        <p:txBody>
          <a:bodyPr/>
          <a:lstStyle/>
          <a:p>
            <a:fld id="{0469C867-AA10-42FE-9900-474239875666}" type="datetimeFigureOut">
              <a:rPr lang="de-DE" smtClean="0"/>
              <a:t>17/04/18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4A372C8-FA9B-496A-8105-5356EB5E347F}" type="slidenum">
              <a:rPr lang="de-DE" smtClean="0"/>
              <a:t>‹#›</a:t>
            </a:fld>
            <a:endParaRPr lang="de-DE"/>
          </a:p>
        </p:txBody>
      </p:sp>
      <p:sp>
        <p:nvSpPr>
          <p:cNvPr id="8" name="Freeform 6"/>
          <p:cNvSpPr>
            <a:spLocks noEditPoints="1"/>
          </p:cNvSpPr>
          <p:nvPr userDrawn="1"/>
        </p:nvSpPr>
        <p:spPr bwMode="auto">
          <a:xfrm>
            <a:off x="742153" y="5896220"/>
            <a:ext cx="1699723" cy="161810"/>
          </a:xfrm>
          <a:custGeom>
            <a:avLst/>
            <a:gdLst>
              <a:gd name="T0" fmla="*/ 401 w 410"/>
              <a:gd name="T1" fmla="*/ 9 h 39"/>
              <a:gd name="T2" fmla="*/ 394 w 410"/>
              <a:gd name="T3" fmla="*/ 21 h 39"/>
              <a:gd name="T4" fmla="*/ 392 w 410"/>
              <a:gd name="T5" fmla="*/ 28 h 39"/>
              <a:gd name="T6" fmla="*/ 381 w 410"/>
              <a:gd name="T7" fmla="*/ 17 h 39"/>
              <a:gd name="T8" fmla="*/ 384 w 410"/>
              <a:gd name="T9" fmla="*/ 28 h 39"/>
              <a:gd name="T10" fmla="*/ 385 w 410"/>
              <a:gd name="T11" fmla="*/ 20 h 39"/>
              <a:gd name="T12" fmla="*/ 370 w 410"/>
              <a:gd name="T13" fmla="*/ 27 h 39"/>
              <a:gd name="T14" fmla="*/ 362 w 410"/>
              <a:gd name="T15" fmla="*/ 26 h 39"/>
              <a:gd name="T16" fmla="*/ 347 w 410"/>
              <a:gd name="T17" fmla="*/ 29 h 39"/>
              <a:gd name="T18" fmla="*/ 350 w 410"/>
              <a:gd name="T19" fmla="*/ 27 h 39"/>
              <a:gd name="T20" fmla="*/ 346 w 410"/>
              <a:gd name="T21" fmla="*/ 4 h 39"/>
              <a:gd name="T22" fmla="*/ 335 w 410"/>
              <a:gd name="T23" fmla="*/ 13 h 39"/>
              <a:gd name="T24" fmla="*/ 321 w 410"/>
              <a:gd name="T25" fmla="*/ 19 h 39"/>
              <a:gd name="T26" fmla="*/ 336 w 410"/>
              <a:gd name="T27" fmla="*/ 23 h 39"/>
              <a:gd name="T28" fmla="*/ 304 w 410"/>
              <a:gd name="T29" fmla="*/ 17 h 39"/>
              <a:gd name="T30" fmla="*/ 315 w 410"/>
              <a:gd name="T31" fmla="*/ 25 h 39"/>
              <a:gd name="T32" fmla="*/ 318 w 410"/>
              <a:gd name="T33" fmla="*/ 18 h 39"/>
              <a:gd name="T34" fmla="*/ 309 w 410"/>
              <a:gd name="T35" fmla="*/ 30 h 39"/>
              <a:gd name="T36" fmla="*/ 295 w 410"/>
              <a:gd name="T37" fmla="*/ 9 h 39"/>
              <a:gd name="T38" fmla="*/ 288 w 410"/>
              <a:gd name="T39" fmla="*/ 35 h 39"/>
              <a:gd name="T40" fmla="*/ 295 w 410"/>
              <a:gd name="T41" fmla="*/ 9 h 39"/>
              <a:gd name="T42" fmla="*/ 280 w 410"/>
              <a:gd name="T43" fmla="*/ 25 h 39"/>
              <a:gd name="T44" fmla="*/ 276 w 410"/>
              <a:gd name="T45" fmla="*/ 30 h 39"/>
              <a:gd name="T46" fmla="*/ 266 w 410"/>
              <a:gd name="T47" fmla="*/ 19 h 39"/>
              <a:gd name="T48" fmla="*/ 260 w 410"/>
              <a:gd name="T49" fmla="*/ 28 h 39"/>
              <a:gd name="T50" fmla="*/ 263 w 410"/>
              <a:gd name="T51" fmla="*/ 9 h 39"/>
              <a:gd name="T52" fmla="*/ 253 w 410"/>
              <a:gd name="T53" fmla="*/ 12 h 39"/>
              <a:gd name="T54" fmla="*/ 234 w 410"/>
              <a:gd name="T55" fmla="*/ 12 h 39"/>
              <a:gd name="T56" fmla="*/ 232 w 410"/>
              <a:gd name="T57" fmla="*/ 35 h 39"/>
              <a:gd name="T58" fmla="*/ 244 w 410"/>
              <a:gd name="T59" fmla="*/ 12 h 39"/>
              <a:gd name="T60" fmla="*/ 229 w 410"/>
              <a:gd name="T61" fmla="*/ 12 h 39"/>
              <a:gd name="T62" fmla="*/ 221 w 410"/>
              <a:gd name="T63" fmla="*/ 20 h 39"/>
              <a:gd name="T64" fmla="*/ 195 w 410"/>
              <a:gd name="T65" fmla="*/ 13 h 39"/>
              <a:gd name="T66" fmla="*/ 198 w 410"/>
              <a:gd name="T67" fmla="*/ 27 h 39"/>
              <a:gd name="T68" fmla="*/ 198 w 410"/>
              <a:gd name="T69" fmla="*/ 9 h 39"/>
              <a:gd name="T70" fmla="*/ 174 w 410"/>
              <a:gd name="T71" fmla="*/ 9 h 39"/>
              <a:gd name="T72" fmla="*/ 186 w 410"/>
              <a:gd name="T73" fmla="*/ 11 h 39"/>
              <a:gd name="T74" fmla="*/ 176 w 410"/>
              <a:gd name="T75" fmla="*/ 25 h 39"/>
              <a:gd name="T76" fmla="*/ 154 w 410"/>
              <a:gd name="T77" fmla="*/ 12 h 39"/>
              <a:gd name="T78" fmla="*/ 148 w 410"/>
              <a:gd name="T79" fmla="*/ 20 h 39"/>
              <a:gd name="T80" fmla="*/ 163 w 410"/>
              <a:gd name="T81" fmla="*/ 19 h 39"/>
              <a:gd name="T82" fmla="*/ 116 w 410"/>
              <a:gd name="T83" fmla="*/ 30 h 39"/>
              <a:gd name="T84" fmla="*/ 122 w 410"/>
              <a:gd name="T85" fmla="*/ 17 h 39"/>
              <a:gd name="T86" fmla="*/ 126 w 410"/>
              <a:gd name="T87" fmla="*/ 17 h 39"/>
              <a:gd name="T88" fmla="*/ 132 w 410"/>
              <a:gd name="T89" fmla="*/ 30 h 39"/>
              <a:gd name="T90" fmla="*/ 128 w 410"/>
              <a:gd name="T91" fmla="*/ 10 h 39"/>
              <a:gd name="T92" fmla="*/ 106 w 410"/>
              <a:gd name="T93" fmla="*/ 9 h 39"/>
              <a:gd name="T94" fmla="*/ 98 w 410"/>
              <a:gd name="T95" fmla="*/ 26 h 39"/>
              <a:gd name="T96" fmla="*/ 68 w 410"/>
              <a:gd name="T97" fmla="*/ 12 h 39"/>
              <a:gd name="T98" fmla="*/ 86 w 410"/>
              <a:gd name="T99" fmla="*/ 30 h 39"/>
              <a:gd name="T100" fmla="*/ 91 w 410"/>
              <a:gd name="T101" fmla="*/ 12 h 39"/>
              <a:gd name="T102" fmla="*/ 76 w 410"/>
              <a:gd name="T103" fmla="*/ 22 h 39"/>
              <a:gd name="T104" fmla="*/ 41 w 410"/>
              <a:gd name="T105" fmla="*/ 9 h 39"/>
              <a:gd name="T106" fmla="*/ 48 w 410"/>
              <a:gd name="T107" fmla="*/ 14 h 39"/>
              <a:gd name="T108" fmla="*/ 64 w 410"/>
              <a:gd name="T109" fmla="*/ 9 h 39"/>
              <a:gd name="T110" fmla="*/ 54 w 410"/>
              <a:gd name="T111" fmla="*/ 22 h 39"/>
              <a:gd name="T112" fmla="*/ 39 w 410"/>
              <a:gd name="T113" fmla="*/ 12 h 39"/>
              <a:gd name="T114" fmla="*/ 7 w 410"/>
              <a:gd name="T115" fmla="*/ 30 h 39"/>
              <a:gd name="T116" fmla="*/ 23 w 410"/>
              <a:gd name="T117" fmla="*/ 30 h 39"/>
              <a:gd name="T118" fmla="*/ 22 w 410"/>
              <a:gd name="T119" fmla="*/ 22 h 39"/>
              <a:gd name="T120" fmla="*/ 9 w 410"/>
              <a:gd name="T121" fmla="*/ 2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10" h="39">
                <a:moveTo>
                  <a:pt x="404" y="30"/>
                </a:moveTo>
                <a:cubicBezTo>
                  <a:pt x="410" y="30"/>
                  <a:pt x="410" y="30"/>
                  <a:pt x="410" y="30"/>
                </a:cubicBezTo>
                <a:cubicBezTo>
                  <a:pt x="410" y="28"/>
                  <a:pt x="410" y="28"/>
                  <a:pt x="410" y="28"/>
                </a:cubicBezTo>
                <a:cubicBezTo>
                  <a:pt x="407" y="27"/>
                  <a:pt x="407" y="27"/>
                  <a:pt x="407" y="27"/>
                </a:cubicBezTo>
                <a:cubicBezTo>
                  <a:pt x="407" y="9"/>
                  <a:pt x="407" y="9"/>
                  <a:pt x="407" y="9"/>
                </a:cubicBezTo>
                <a:cubicBezTo>
                  <a:pt x="404" y="9"/>
                  <a:pt x="404" y="9"/>
                  <a:pt x="404" y="9"/>
                </a:cubicBezTo>
                <a:cubicBezTo>
                  <a:pt x="401" y="9"/>
                  <a:pt x="401" y="9"/>
                  <a:pt x="401" y="9"/>
                </a:cubicBezTo>
                <a:cubicBezTo>
                  <a:pt x="401" y="11"/>
                  <a:pt x="401" y="11"/>
                  <a:pt x="401" y="11"/>
                </a:cubicBezTo>
                <a:cubicBezTo>
                  <a:pt x="404" y="12"/>
                  <a:pt x="404" y="12"/>
                  <a:pt x="404" y="12"/>
                </a:cubicBezTo>
                <a:cubicBezTo>
                  <a:pt x="404" y="24"/>
                  <a:pt x="404" y="24"/>
                  <a:pt x="404" y="24"/>
                </a:cubicBezTo>
                <a:cubicBezTo>
                  <a:pt x="403" y="25"/>
                  <a:pt x="403" y="26"/>
                  <a:pt x="402" y="26"/>
                </a:cubicBezTo>
                <a:cubicBezTo>
                  <a:pt x="401" y="27"/>
                  <a:pt x="400" y="27"/>
                  <a:pt x="398" y="27"/>
                </a:cubicBezTo>
                <a:cubicBezTo>
                  <a:pt x="397" y="27"/>
                  <a:pt x="396" y="27"/>
                  <a:pt x="395" y="26"/>
                </a:cubicBezTo>
                <a:cubicBezTo>
                  <a:pt x="394" y="25"/>
                  <a:pt x="394" y="24"/>
                  <a:pt x="394" y="21"/>
                </a:cubicBezTo>
                <a:cubicBezTo>
                  <a:pt x="394" y="9"/>
                  <a:pt x="394" y="9"/>
                  <a:pt x="394" y="9"/>
                </a:cubicBezTo>
                <a:cubicBezTo>
                  <a:pt x="390" y="9"/>
                  <a:pt x="390" y="9"/>
                  <a:pt x="390" y="9"/>
                </a:cubicBezTo>
                <a:cubicBezTo>
                  <a:pt x="388" y="9"/>
                  <a:pt x="388" y="9"/>
                  <a:pt x="388" y="9"/>
                </a:cubicBezTo>
                <a:cubicBezTo>
                  <a:pt x="388" y="11"/>
                  <a:pt x="388" y="11"/>
                  <a:pt x="388" y="11"/>
                </a:cubicBezTo>
                <a:cubicBezTo>
                  <a:pt x="390" y="12"/>
                  <a:pt x="390" y="12"/>
                  <a:pt x="390" y="12"/>
                </a:cubicBezTo>
                <a:cubicBezTo>
                  <a:pt x="390" y="21"/>
                  <a:pt x="390" y="21"/>
                  <a:pt x="390" y="21"/>
                </a:cubicBezTo>
                <a:cubicBezTo>
                  <a:pt x="390" y="24"/>
                  <a:pt x="391" y="27"/>
                  <a:pt x="392" y="28"/>
                </a:cubicBezTo>
                <a:cubicBezTo>
                  <a:pt x="393" y="30"/>
                  <a:pt x="395" y="30"/>
                  <a:pt x="398" y="30"/>
                </a:cubicBezTo>
                <a:cubicBezTo>
                  <a:pt x="399" y="30"/>
                  <a:pt x="400" y="30"/>
                  <a:pt x="401" y="30"/>
                </a:cubicBezTo>
                <a:cubicBezTo>
                  <a:pt x="402" y="29"/>
                  <a:pt x="403" y="28"/>
                  <a:pt x="404" y="27"/>
                </a:cubicBezTo>
                <a:lnTo>
                  <a:pt x="404" y="30"/>
                </a:lnTo>
                <a:close/>
                <a:moveTo>
                  <a:pt x="380" y="13"/>
                </a:moveTo>
                <a:cubicBezTo>
                  <a:pt x="381" y="14"/>
                  <a:pt x="381" y="15"/>
                  <a:pt x="381" y="17"/>
                </a:cubicBezTo>
                <a:cubicBezTo>
                  <a:pt x="381" y="17"/>
                  <a:pt x="381" y="17"/>
                  <a:pt x="381" y="17"/>
                </a:cubicBezTo>
                <a:cubicBezTo>
                  <a:pt x="371" y="17"/>
                  <a:pt x="371" y="17"/>
                  <a:pt x="371" y="17"/>
                </a:cubicBezTo>
                <a:cubicBezTo>
                  <a:pt x="371" y="17"/>
                  <a:pt x="371" y="17"/>
                  <a:pt x="371" y="17"/>
                </a:cubicBezTo>
                <a:cubicBezTo>
                  <a:pt x="371" y="16"/>
                  <a:pt x="372" y="14"/>
                  <a:pt x="373" y="13"/>
                </a:cubicBezTo>
                <a:cubicBezTo>
                  <a:pt x="374" y="12"/>
                  <a:pt x="375" y="12"/>
                  <a:pt x="376" y="12"/>
                </a:cubicBezTo>
                <a:cubicBezTo>
                  <a:pt x="378" y="12"/>
                  <a:pt x="379" y="12"/>
                  <a:pt x="380" y="13"/>
                </a:cubicBezTo>
                <a:moveTo>
                  <a:pt x="381" y="30"/>
                </a:moveTo>
                <a:cubicBezTo>
                  <a:pt x="383" y="29"/>
                  <a:pt x="384" y="29"/>
                  <a:pt x="384" y="28"/>
                </a:cubicBezTo>
                <a:cubicBezTo>
                  <a:pt x="383" y="25"/>
                  <a:pt x="383" y="25"/>
                  <a:pt x="383" y="25"/>
                </a:cubicBezTo>
                <a:cubicBezTo>
                  <a:pt x="382" y="26"/>
                  <a:pt x="381" y="27"/>
                  <a:pt x="380" y="27"/>
                </a:cubicBezTo>
                <a:cubicBezTo>
                  <a:pt x="379" y="27"/>
                  <a:pt x="378" y="27"/>
                  <a:pt x="377" y="27"/>
                </a:cubicBezTo>
                <a:cubicBezTo>
                  <a:pt x="375" y="27"/>
                  <a:pt x="374" y="27"/>
                  <a:pt x="373" y="25"/>
                </a:cubicBezTo>
                <a:cubicBezTo>
                  <a:pt x="372" y="24"/>
                  <a:pt x="371" y="22"/>
                  <a:pt x="371" y="20"/>
                </a:cubicBezTo>
                <a:cubicBezTo>
                  <a:pt x="371" y="20"/>
                  <a:pt x="371" y="20"/>
                  <a:pt x="371" y="20"/>
                </a:cubicBezTo>
                <a:cubicBezTo>
                  <a:pt x="385" y="20"/>
                  <a:pt x="385" y="20"/>
                  <a:pt x="385" y="20"/>
                </a:cubicBezTo>
                <a:cubicBezTo>
                  <a:pt x="385" y="18"/>
                  <a:pt x="385" y="18"/>
                  <a:pt x="385" y="18"/>
                </a:cubicBezTo>
                <a:cubicBezTo>
                  <a:pt x="385" y="15"/>
                  <a:pt x="384" y="13"/>
                  <a:pt x="383" y="11"/>
                </a:cubicBezTo>
                <a:cubicBezTo>
                  <a:pt x="381" y="9"/>
                  <a:pt x="379" y="9"/>
                  <a:pt x="376" y="9"/>
                </a:cubicBezTo>
                <a:cubicBezTo>
                  <a:pt x="374" y="9"/>
                  <a:pt x="372" y="10"/>
                  <a:pt x="370" y="12"/>
                </a:cubicBezTo>
                <a:cubicBezTo>
                  <a:pt x="368" y="14"/>
                  <a:pt x="367" y="16"/>
                  <a:pt x="367" y="19"/>
                </a:cubicBezTo>
                <a:cubicBezTo>
                  <a:pt x="367" y="20"/>
                  <a:pt x="367" y="20"/>
                  <a:pt x="367" y="20"/>
                </a:cubicBezTo>
                <a:cubicBezTo>
                  <a:pt x="367" y="23"/>
                  <a:pt x="368" y="26"/>
                  <a:pt x="370" y="27"/>
                </a:cubicBezTo>
                <a:cubicBezTo>
                  <a:pt x="372" y="29"/>
                  <a:pt x="374" y="30"/>
                  <a:pt x="377" y="30"/>
                </a:cubicBezTo>
                <a:cubicBezTo>
                  <a:pt x="379" y="30"/>
                  <a:pt x="380" y="30"/>
                  <a:pt x="381" y="30"/>
                </a:cubicBezTo>
                <a:moveTo>
                  <a:pt x="362" y="26"/>
                </a:moveTo>
                <a:cubicBezTo>
                  <a:pt x="359" y="26"/>
                  <a:pt x="359" y="26"/>
                  <a:pt x="359" y="26"/>
                </a:cubicBezTo>
                <a:cubicBezTo>
                  <a:pt x="359" y="30"/>
                  <a:pt x="359" y="30"/>
                  <a:pt x="359" y="30"/>
                </a:cubicBezTo>
                <a:cubicBezTo>
                  <a:pt x="362" y="30"/>
                  <a:pt x="362" y="30"/>
                  <a:pt x="362" y="30"/>
                </a:cubicBezTo>
                <a:lnTo>
                  <a:pt x="362" y="26"/>
                </a:lnTo>
                <a:close/>
                <a:moveTo>
                  <a:pt x="346" y="4"/>
                </a:moveTo>
                <a:cubicBezTo>
                  <a:pt x="346" y="9"/>
                  <a:pt x="346" y="9"/>
                  <a:pt x="346" y="9"/>
                </a:cubicBezTo>
                <a:cubicBezTo>
                  <a:pt x="342" y="9"/>
                  <a:pt x="342" y="9"/>
                  <a:pt x="342" y="9"/>
                </a:cubicBezTo>
                <a:cubicBezTo>
                  <a:pt x="342" y="12"/>
                  <a:pt x="342" y="12"/>
                  <a:pt x="342" y="12"/>
                </a:cubicBezTo>
                <a:cubicBezTo>
                  <a:pt x="346" y="12"/>
                  <a:pt x="346" y="12"/>
                  <a:pt x="346" y="12"/>
                </a:cubicBezTo>
                <a:cubicBezTo>
                  <a:pt x="346" y="25"/>
                  <a:pt x="346" y="25"/>
                  <a:pt x="346" y="25"/>
                </a:cubicBezTo>
                <a:cubicBezTo>
                  <a:pt x="346" y="27"/>
                  <a:pt x="346" y="28"/>
                  <a:pt x="347" y="29"/>
                </a:cubicBezTo>
                <a:cubicBezTo>
                  <a:pt x="348" y="30"/>
                  <a:pt x="349" y="30"/>
                  <a:pt x="351" y="30"/>
                </a:cubicBezTo>
                <a:cubicBezTo>
                  <a:pt x="352" y="30"/>
                  <a:pt x="352" y="30"/>
                  <a:pt x="353" y="30"/>
                </a:cubicBezTo>
                <a:cubicBezTo>
                  <a:pt x="354" y="30"/>
                  <a:pt x="354" y="30"/>
                  <a:pt x="355" y="30"/>
                </a:cubicBezTo>
                <a:cubicBezTo>
                  <a:pt x="354" y="27"/>
                  <a:pt x="354" y="27"/>
                  <a:pt x="354" y="27"/>
                </a:cubicBezTo>
                <a:cubicBezTo>
                  <a:pt x="354" y="27"/>
                  <a:pt x="353" y="27"/>
                  <a:pt x="353" y="27"/>
                </a:cubicBezTo>
                <a:cubicBezTo>
                  <a:pt x="353" y="27"/>
                  <a:pt x="352" y="27"/>
                  <a:pt x="352" y="27"/>
                </a:cubicBezTo>
                <a:cubicBezTo>
                  <a:pt x="351" y="27"/>
                  <a:pt x="351" y="27"/>
                  <a:pt x="350" y="27"/>
                </a:cubicBezTo>
                <a:cubicBezTo>
                  <a:pt x="350" y="26"/>
                  <a:pt x="350" y="26"/>
                  <a:pt x="350" y="25"/>
                </a:cubicBezTo>
                <a:cubicBezTo>
                  <a:pt x="350" y="12"/>
                  <a:pt x="350" y="12"/>
                  <a:pt x="350" y="12"/>
                </a:cubicBezTo>
                <a:cubicBezTo>
                  <a:pt x="354" y="12"/>
                  <a:pt x="354" y="12"/>
                  <a:pt x="354" y="12"/>
                </a:cubicBezTo>
                <a:cubicBezTo>
                  <a:pt x="354" y="9"/>
                  <a:pt x="354" y="9"/>
                  <a:pt x="354" y="9"/>
                </a:cubicBezTo>
                <a:cubicBezTo>
                  <a:pt x="350" y="9"/>
                  <a:pt x="350" y="9"/>
                  <a:pt x="350" y="9"/>
                </a:cubicBezTo>
                <a:cubicBezTo>
                  <a:pt x="350" y="4"/>
                  <a:pt x="350" y="4"/>
                  <a:pt x="350" y="4"/>
                </a:cubicBezTo>
                <a:lnTo>
                  <a:pt x="346" y="4"/>
                </a:lnTo>
                <a:close/>
                <a:moveTo>
                  <a:pt x="326" y="25"/>
                </a:moveTo>
                <a:cubicBezTo>
                  <a:pt x="326" y="24"/>
                  <a:pt x="325" y="22"/>
                  <a:pt x="325" y="20"/>
                </a:cubicBezTo>
                <a:cubicBezTo>
                  <a:pt x="325" y="19"/>
                  <a:pt x="325" y="19"/>
                  <a:pt x="325" y="19"/>
                </a:cubicBezTo>
                <a:cubicBezTo>
                  <a:pt x="325" y="17"/>
                  <a:pt x="326" y="15"/>
                  <a:pt x="326" y="14"/>
                </a:cubicBezTo>
                <a:cubicBezTo>
                  <a:pt x="327" y="12"/>
                  <a:pt x="329" y="12"/>
                  <a:pt x="331" y="12"/>
                </a:cubicBezTo>
                <a:cubicBezTo>
                  <a:pt x="332" y="12"/>
                  <a:pt x="333" y="12"/>
                  <a:pt x="333" y="12"/>
                </a:cubicBezTo>
                <a:cubicBezTo>
                  <a:pt x="334" y="12"/>
                  <a:pt x="335" y="13"/>
                  <a:pt x="335" y="13"/>
                </a:cubicBezTo>
                <a:cubicBezTo>
                  <a:pt x="336" y="16"/>
                  <a:pt x="336" y="16"/>
                  <a:pt x="336" y="16"/>
                </a:cubicBezTo>
                <a:cubicBezTo>
                  <a:pt x="339" y="16"/>
                  <a:pt x="339" y="16"/>
                  <a:pt x="339" y="16"/>
                </a:cubicBezTo>
                <a:cubicBezTo>
                  <a:pt x="339" y="12"/>
                  <a:pt x="339" y="12"/>
                  <a:pt x="339" y="12"/>
                </a:cubicBezTo>
                <a:cubicBezTo>
                  <a:pt x="338" y="11"/>
                  <a:pt x="337" y="10"/>
                  <a:pt x="335" y="9"/>
                </a:cubicBezTo>
                <a:cubicBezTo>
                  <a:pt x="334" y="9"/>
                  <a:pt x="332" y="9"/>
                  <a:pt x="331" y="9"/>
                </a:cubicBezTo>
                <a:cubicBezTo>
                  <a:pt x="328" y="9"/>
                  <a:pt x="325" y="10"/>
                  <a:pt x="324" y="12"/>
                </a:cubicBezTo>
                <a:cubicBezTo>
                  <a:pt x="322" y="14"/>
                  <a:pt x="321" y="16"/>
                  <a:pt x="321" y="19"/>
                </a:cubicBezTo>
                <a:cubicBezTo>
                  <a:pt x="321" y="20"/>
                  <a:pt x="321" y="20"/>
                  <a:pt x="321" y="20"/>
                </a:cubicBezTo>
                <a:cubicBezTo>
                  <a:pt x="321" y="23"/>
                  <a:pt x="322" y="25"/>
                  <a:pt x="324" y="27"/>
                </a:cubicBezTo>
                <a:cubicBezTo>
                  <a:pt x="325" y="29"/>
                  <a:pt x="328" y="30"/>
                  <a:pt x="331" y="30"/>
                </a:cubicBezTo>
                <a:cubicBezTo>
                  <a:pt x="333" y="30"/>
                  <a:pt x="335" y="30"/>
                  <a:pt x="337" y="28"/>
                </a:cubicBezTo>
                <a:cubicBezTo>
                  <a:pt x="338" y="27"/>
                  <a:pt x="339" y="25"/>
                  <a:pt x="339" y="23"/>
                </a:cubicBezTo>
                <a:cubicBezTo>
                  <a:pt x="339" y="23"/>
                  <a:pt x="339" y="23"/>
                  <a:pt x="339" y="23"/>
                </a:cubicBezTo>
                <a:cubicBezTo>
                  <a:pt x="336" y="23"/>
                  <a:pt x="336" y="23"/>
                  <a:pt x="336" y="23"/>
                </a:cubicBezTo>
                <a:cubicBezTo>
                  <a:pt x="336" y="24"/>
                  <a:pt x="335" y="25"/>
                  <a:pt x="334" y="26"/>
                </a:cubicBezTo>
                <a:cubicBezTo>
                  <a:pt x="333" y="27"/>
                  <a:pt x="332" y="27"/>
                  <a:pt x="331" y="27"/>
                </a:cubicBezTo>
                <a:cubicBezTo>
                  <a:pt x="329" y="27"/>
                  <a:pt x="327" y="27"/>
                  <a:pt x="326" y="25"/>
                </a:cubicBezTo>
                <a:moveTo>
                  <a:pt x="312" y="13"/>
                </a:moveTo>
                <a:cubicBezTo>
                  <a:pt x="313" y="14"/>
                  <a:pt x="314" y="15"/>
                  <a:pt x="314" y="17"/>
                </a:cubicBezTo>
                <a:cubicBezTo>
                  <a:pt x="314" y="17"/>
                  <a:pt x="314" y="17"/>
                  <a:pt x="314" y="17"/>
                </a:cubicBezTo>
                <a:cubicBezTo>
                  <a:pt x="304" y="17"/>
                  <a:pt x="304" y="17"/>
                  <a:pt x="304" y="17"/>
                </a:cubicBezTo>
                <a:cubicBezTo>
                  <a:pt x="304" y="17"/>
                  <a:pt x="304" y="17"/>
                  <a:pt x="304" y="17"/>
                </a:cubicBezTo>
                <a:cubicBezTo>
                  <a:pt x="304" y="16"/>
                  <a:pt x="305" y="14"/>
                  <a:pt x="306" y="13"/>
                </a:cubicBezTo>
                <a:cubicBezTo>
                  <a:pt x="306" y="12"/>
                  <a:pt x="308" y="12"/>
                  <a:pt x="309" y="12"/>
                </a:cubicBezTo>
                <a:cubicBezTo>
                  <a:pt x="310" y="12"/>
                  <a:pt x="312" y="12"/>
                  <a:pt x="312" y="13"/>
                </a:cubicBezTo>
                <a:moveTo>
                  <a:pt x="314" y="30"/>
                </a:moveTo>
                <a:cubicBezTo>
                  <a:pt x="315" y="29"/>
                  <a:pt x="316" y="29"/>
                  <a:pt x="317" y="28"/>
                </a:cubicBezTo>
                <a:cubicBezTo>
                  <a:pt x="315" y="25"/>
                  <a:pt x="315" y="25"/>
                  <a:pt x="315" y="25"/>
                </a:cubicBezTo>
                <a:cubicBezTo>
                  <a:pt x="315" y="26"/>
                  <a:pt x="314" y="27"/>
                  <a:pt x="313" y="27"/>
                </a:cubicBezTo>
                <a:cubicBezTo>
                  <a:pt x="312" y="27"/>
                  <a:pt x="311" y="27"/>
                  <a:pt x="309" y="27"/>
                </a:cubicBezTo>
                <a:cubicBezTo>
                  <a:pt x="308" y="27"/>
                  <a:pt x="306" y="27"/>
                  <a:pt x="305" y="25"/>
                </a:cubicBezTo>
                <a:cubicBezTo>
                  <a:pt x="304" y="24"/>
                  <a:pt x="304" y="22"/>
                  <a:pt x="304" y="20"/>
                </a:cubicBezTo>
                <a:cubicBezTo>
                  <a:pt x="304" y="20"/>
                  <a:pt x="304" y="20"/>
                  <a:pt x="304" y="20"/>
                </a:cubicBezTo>
                <a:cubicBezTo>
                  <a:pt x="318" y="20"/>
                  <a:pt x="318" y="20"/>
                  <a:pt x="318" y="20"/>
                </a:cubicBezTo>
                <a:cubicBezTo>
                  <a:pt x="318" y="18"/>
                  <a:pt x="318" y="18"/>
                  <a:pt x="318" y="18"/>
                </a:cubicBezTo>
                <a:cubicBezTo>
                  <a:pt x="318" y="15"/>
                  <a:pt x="317" y="13"/>
                  <a:pt x="315" y="11"/>
                </a:cubicBezTo>
                <a:cubicBezTo>
                  <a:pt x="314" y="9"/>
                  <a:pt x="312" y="9"/>
                  <a:pt x="309" y="9"/>
                </a:cubicBezTo>
                <a:cubicBezTo>
                  <a:pt x="306" y="9"/>
                  <a:pt x="304" y="10"/>
                  <a:pt x="303" y="12"/>
                </a:cubicBezTo>
                <a:cubicBezTo>
                  <a:pt x="301" y="14"/>
                  <a:pt x="300" y="16"/>
                  <a:pt x="300" y="19"/>
                </a:cubicBezTo>
                <a:cubicBezTo>
                  <a:pt x="300" y="20"/>
                  <a:pt x="300" y="20"/>
                  <a:pt x="300" y="20"/>
                </a:cubicBezTo>
                <a:cubicBezTo>
                  <a:pt x="300" y="23"/>
                  <a:pt x="301" y="26"/>
                  <a:pt x="302" y="27"/>
                </a:cubicBezTo>
                <a:cubicBezTo>
                  <a:pt x="304" y="29"/>
                  <a:pt x="307" y="30"/>
                  <a:pt x="309" y="30"/>
                </a:cubicBezTo>
                <a:cubicBezTo>
                  <a:pt x="311" y="30"/>
                  <a:pt x="313" y="30"/>
                  <a:pt x="314" y="30"/>
                </a:cubicBezTo>
                <a:moveTo>
                  <a:pt x="295" y="0"/>
                </a:moveTo>
                <a:cubicBezTo>
                  <a:pt x="291" y="0"/>
                  <a:pt x="291" y="0"/>
                  <a:pt x="291" y="0"/>
                </a:cubicBezTo>
                <a:cubicBezTo>
                  <a:pt x="291" y="3"/>
                  <a:pt x="291" y="3"/>
                  <a:pt x="291" y="3"/>
                </a:cubicBezTo>
                <a:cubicBezTo>
                  <a:pt x="295" y="3"/>
                  <a:pt x="295" y="3"/>
                  <a:pt x="295" y="3"/>
                </a:cubicBezTo>
                <a:lnTo>
                  <a:pt x="295" y="0"/>
                </a:lnTo>
                <a:close/>
                <a:moveTo>
                  <a:pt x="295" y="9"/>
                </a:moveTo>
                <a:cubicBezTo>
                  <a:pt x="288" y="9"/>
                  <a:pt x="288" y="9"/>
                  <a:pt x="288" y="9"/>
                </a:cubicBezTo>
                <a:cubicBezTo>
                  <a:pt x="288" y="11"/>
                  <a:pt x="288" y="11"/>
                  <a:pt x="288" y="11"/>
                </a:cubicBezTo>
                <a:cubicBezTo>
                  <a:pt x="291" y="12"/>
                  <a:pt x="291" y="12"/>
                  <a:pt x="291" y="12"/>
                </a:cubicBezTo>
                <a:cubicBezTo>
                  <a:pt x="291" y="32"/>
                  <a:pt x="291" y="32"/>
                  <a:pt x="291" y="32"/>
                </a:cubicBezTo>
                <a:cubicBezTo>
                  <a:pt x="291" y="33"/>
                  <a:pt x="291" y="34"/>
                  <a:pt x="291" y="35"/>
                </a:cubicBezTo>
                <a:cubicBezTo>
                  <a:pt x="290" y="35"/>
                  <a:pt x="289" y="35"/>
                  <a:pt x="289" y="35"/>
                </a:cubicBezTo>
                <a:cubicBezTo>
                  <a:pt x="288" y="35"/>
                  <a:pt x="288" y="35"/>
                  <a:pt x="288" y="35"/>
                </a:cubicBezTo>
                <a:cubicBezTo>
                  <a:pt x="287" y="35"/>
                  <a:pt x="287" y="35"/>
                  <a:pt x="287" y="35"/>
                </a:cubicBezTo>
                <a:cubicBezTo>
                  <a:pt x="287" y="38"/>
                  <a:pt x="287" y="38"/>
                  <a:pt x="287" y="38"/>
                </a:cubicBezTo>
                <a:cubicBezTo>
                  <a:pt x="287" y="38"/>
                  <a:pt x="287" y="38"/>
                  <a:pt x="288" y="38"/>
                </a:cubicBezTo>
                <a:cubicBezTo>
                  <a:pt x="288" y="39"/>
                  <a:pt x="288" y="39"/>
                  <a:pt x="289" y="39"/>
                </a:cubicBezTo>
                <a:cubicBezTo>
                  <a:pt x="291" y="39"/>
                  <a:pt x="292" y="38"/>
                  <a:pt x="294" y="37"/>
                </a:cubicBezTo>
                <a:cubicBezTo>
                  <a:pt x="295" y="36"/>
                  <a:pt x="295" y="34"/>
                  <a:pt x="295" y="32"/>
                </a:cubicBezTo>
                <a:lnTo>
                  <a:pt x="295" y="9"/>
                </a:lnTo>
                <a:close/>
                <a:moveTo>
                  <a:pt x="270" y="19"/>
                </a:moveTo>
                <a:cubicBezTo>
                  <a:pt x="270" y="17"/>
                  <a:pt x="271" y="15"/>
                  <a:pt x="271" y="14"/>
                </a:cubicBezTo>
                <a:cubicBezTo>
                  <a:pt x="272" y="12"/>
                  <a:pt x="274" y="12"/>
                  <a:pt x="276" y="12"/>
                </a:cubicBezTo>
                <a:cubicBezTo>
                  <a:pt x="278" y="12"/>
                  <a:pt x="279" y="12"/>
                  <a:pt x="280" y="14"/>
                </a:cubicBezTo>
                <a:cubicBezTo>
                  <a:pt x="281" y="15"/>
                  <a:pt x="281" y="17"/>
                  <a:pt x="281" y="19"/>
                </a:cubicBezTo>
                <a:cubicBezTo>
                  <a:pt x="281" y="20"/>
                  <a:pt x="281" y="20"/>
                  <a:pt x="281" y="20"/>
                </a:cubicBezTo>
                <a:cubicBezTo>
                  <a:pt x="281" y="22"/>
                  <a:pt x="281" y="24"/>
                  <a:pt x="280" y="25"/>
                </a:cubicBezTo>
                <a:cubicBezTo>
                  <a:pt x="279" y="27"/>
                  <a:pt x="278" y="27"/>
                  <a:pt x="276" y="27"/>
                </a:cubicBezTo>
                <a:cubicBezTo>
                  <a:pt x="274" y="27"/>
                  <a:pt x="272" y="27"/>
                  <a:pt x="271" y="25"/>
                </a:cubicBezTo>
                <a:cubicBezTo>
                  <a:pt x="271" y="24"/>
                  <a:pt x="270" y="22"/>
                  <a:pt x="270" y="20"/>
                </a:cubicBezTo>
                <a:lnTo>
                  <a:pt x="270" y="19"/>
                </a:lnTo>
                <a:close/>
                <a:moveTo>
                  <a:pt x="266" y="20"/>
                </a:moveTo>
                <a:cubicBezTo>
                  <a:pt x="266" y="23"/>
                  <a:pt x="267" y="25"/>
                  <a:pt x="269" y="27"/>
                </a:cubicBezTo>
                <a:cubicBezTo>
                  <a:pt x="270" y="29"/>
                  <a:pt x="273" y="30"/>
                  <a:pt x="276" y="30"/>
                </a:cubicBezTo>
                <a:cubicBezTo>
                  <a:pt x="279" y="30"/>
                  <a:pt x="281" y="29"/>
                  <a:pt x="283" y="27"/>
                </a:cubicBezTo>
                <a:cubicBezTo>
                  <a:pt x="284" y="25"/>
                  <a:pt x="285" y="23"/>
                  <a:pt x="285" y="20"/>
                </a:cubicBezTo>
                <a:cubicBezTo>
                  <a:pt x="285" y="19"/>
                  <a:pt x="285" y="19"/>
                  <a:pt x="285" y="19"/>
                </a:cubicBezTo>
                <a:cubicBezTo>
                  <a:pt x="285" y="16"/>
                  <a:pt x="284" y="14"/>
                  <a:pt x="283" y="12"/>
                </a:cubicBezTo>
                <a:cubicBezTo>
                  <a:pt x="281" y="10"/>
                  <a:pt x="279" y="9"/>
                  <a:pt x="276" y="9"/>
                </a:cubicBezTo>
                <a:cubicBezTo>
                  <a:pt x="273" y="9"/>
                  <a:pt x="270" y="10"/>
                  <a:pt x="269" y="12"/>
                </a:cubicBezTo>
                <a:cubicBezTo>
                  <a:pt x="267" y="14"/>
                  <a:pt x="266" y="16"/>
                  <a:pt x="266" y="19"/>
                </a:cubicBezTo>
                <a:lnTo>
                  <a:pt x="266" y="20"/>
                </a:lnTo>
                <a:close/>
                <a:moveTo>
                  <a:pt x="253" y="12"/>
                </a:moveTo>
                <a:cubicBezTo>
                  <a:pt x="253" y="27"/>
                  <a:pt x="253" y="27"/>
                  <a:pt x="253" y="27"/>
                </a:cubicBezTo>
                <a:cubicBezTo>
                  <a:pt x="250" y="28"/>
                  <a:pt x="250" y="28"/>
                  <a:pt x="250" y="28"/>
                </a:cubicBezTo>
                <a:cubicBezTo>
                  <a:pt x="250" y="30"/>
                  <a:pt x="250" y="30"/>
                  <a:pt x="250" y="30"/>
                </a:cubicBezTo>
                <a:cubicBezTo>
                  <a:pt x="260" y="30"/>
                  <a:pt x="260" y="30"/>
                  <a:pt x="260" y="30"/>
                </a:cubicBezTo>
                <a:cubicBezTo>
                  <a:pt x="260" y="28"/>
                  <a:pt x="260" y="28"/>
                  <a:pt x="260" y="28"/>
                </a:cubicBezTo>
                <a:cubicBezTo>
                  <a:pt x="257" y="27"/>
                  <a:pt x="257" y="27"/>
                  <a:pt x="257" y="27"/>
                </a:cubicBezTo>
                <a:cubicBezTo>
                  <a:pt x="257" y="15"/>
                  <a:pt x="257" y="15"/>
                  <a:pt x="257" y="15"/>
                </a:cubicBezTo>
                <a:cubicBezTo>
                  <a:pt x="257" y="14"/>
                  <a:pt x="258" y="13"/>
                  <a:pt x="259" y="13"/>
                </a:cubicBezTo>
                <a:cubicBezTo>
                  <a:pt x="259" y="12"/>
                  <a:pt x="260" y="12"/>
                  <a:pt x="261" y="12"/>
                </a:cubicBezTo>
                <a:cubicBezTo>
                  <a:pt x="263" y="12"/>
                  <a:pt x="263" y="12"/>
                  <a:pt x="263" y="12"/>
                </a:cubicBezTo>
                <a:cubicBezTo>
                  <a:pt x="264" y="9"/>
                  <a:pt x="264" y="9"/>
                  <a:pt x="264" y="9"/>
                </a:cubicBezTo>
                <a:cubicBezTo>
                  <a:pt x="264" y="9"/>
                  <a:pt x="264" y="9"/>
                  <a:pt x="263" y="9"/>
                </a:cubicBezTo>
                <a:cubicBezTo>
                  <a:pt x="263" y="9"/>
                  <a:pt x="263" y="9"/>
                  <a:pt x="262" y="9"/>
                </a:cubicBezTo>
                <a:cubicBezTo>
                  <a:pt x="261" y="9"/>
                  <a:pt x="260" y="9"/>
                  <a:pt x="259" y="9"/>
                </a:cubicBezTo>
                <a:cubicBezTo>
                  <a:pt x="258" y="10"/>
                  <a:pt x="258" y="11"/>
                  <a:pt x="257" y="12"/>
                </a:cubicBezTo>
                <a:cubicBezTo>
                  <a:pt x="257" y="9"/>
                  <a:pt x="257" y="9"/>
                  <a:pt x="257" y="9"/>
                </a:cubicBezTo>
                <a:cubicBezTo>
                  <a:pt x="250" y="9"/>
                  <a:pt x="250" y="9"/>
                  <a:pt x="250" y="9"/>
                </a:cubicBezTo>
                <a:cubicBezTo>
                  <a:pt x="250" y="11"/>
                  <a:pt x="250" y="11"/>
                  <a:pt x="250" y="11"/>
                </a:cubicBezTo>
                <a:lnTo>
                  <a:pt x="253" y="12"/>
                </a:lnTo>
                <a:close/>
                <a:moveTo>
                  <a:pt x="243" y="20"/>
                </a:moveTo>
                <a:cubicBezTo>
                  <a:pt x="243" y="22"/>
                  <a:pt x="242" y="24"/>
                  <a:pt x="241" y="25"/>
                </a:cubicBezTo>
                <a:cubicBezTo>
                  <a:pt x="240" y="27"/>
                  <a:pt x="239" y="27"/>
                  <a:pt x="237" y="27"/>
                </a:cubicBezTo>
                <a:cubicBezTo>
                  <a:pt x="236" y="27"/>
                  <a:pt x="235" y="27"/>
                  <a:pt x="234" y="27"/>
                </a:cubicBezTo>
                <a:cubicBezTo>
                  <a:pt x="234" y="26"/>
                  <a:pt x="233" y="26"/>
                  <a:pt x="232" y="25"/>
                </a:cubicBezTo>
                <a:cubicBezTo>
                  <a:pt x="232" y="14"/>
                  <a:pt x="232" y="14"/>
                  <a:pt x="232" y="14"/>
                </a:cubicBezTo>
                <a:cubicBezTo>
                  <a:pt x="233" y="14"/>
                  <a:pt x="234" y="13"/>
                  <a:pt x="234" y="12"/>
                </a:cubicBezTo>
                <a:cubicBezTo>
                  <a:pt x="235" y="12"/>
                  <a:pt x="236" y="12"/>
                  <a:pt x="237" y="12"/>
                </a:cubicBezTo>
                <a:cubicBezTo>
                  <a:pt x="239" y="12"/>
                  <a:pt x="240" y="12"/>
                  <a:pt x="241" y="14"/>
                </a:cubicBezTo>
                <a:cubicBezTo>
                  <a:pt x="242" y="15"/>
                  <a:pt x="243" y="17"/>
                  <a:pt x="243" y="20"/>
                </a:cubicBezTo>
                <a:close/>
                <a:moveTo>
                  <a:pt x="225" y="38"/>
                </a:moveTo>
                <a:cubicBezTo>
                  <a:pt x="236" y="38"/>
                  <a:pt x="236" y="38"/>
                  <a:pt x="236" y="38"/>
                </a:cubicBezTo>
                <a:cubicBezTo>
                  <a:pt x="236" y="36"/>
                  <a:pt x="236" y="36"/>
                  <a:pt x="236" y="36"/>
                </a:cubicBezTo>
                <a:cubicBezTo>
                  <a:pt x="232" y="35"/>
                  <a:pt x="232" y="35"/>
                  <a:pt x="232" y="35"/>
                </a:cubicBezTo>
                <a:cubicBezTo>
                  <a:pt x="232" y="28"/>
                  <a:pt x="232" y="28"/>
                  <a:pt x="232" y="28"/>
                </a:cubicBezTo>
                <a:cubicBezTo>
                  <a:pt x="233" y="29"/>
                  <a:pt x="234" y="29"/>
                  <a:pt x="235" y="30"/>
                </a:cubicBezTo>
                <a:cubicBezTo>
                  <a:pt x="236" y="30"/>
                  <a:pt x="237" y="30"/>
                  <a:pt x="238" y="30"/>
                </a:cubicBezTo>
                <a:cubicBezTo>
                  <a:pt x="241" y="30"/>
                  <a:pt x="243" y="30"/>
                  <a:pt x="244" y="28"/>
                </a:cubicBezTo>
                <a:cubicBezTo>
                  <a:pt x="246" y="26"/>
                  <a:pt x="247" y="23"/>
                  <a:pt x="247" y="20"/>
                </a:cubicBezTo>
                <a:cubicBezTo>
                  <a:pt x="247" y="20"/>
                  <a:pt x="247" y="20"/>
                  <a:pt x="247" y="20"/>
                </a:cubicBezTo>
                <a:cubicBezTo>
                  <a:pt x="247" y="16"/>
                  <a:pt x="246" y="14"/>
                  <a:pt x="244" y="12"/>
                </a:cubicBezTo>
                <a:cubicBezTo>
                  <a:pt x="243" y="10"/>
                  <a:pt x="241" y="9"/>
                  <a:pt x="238" y="9"/>
                </a:cubicBezTo>
                <a:cubicBezTo>
                  <a:pt x="237" y="9"/>
                  <a:pt x="236" y="9"/>
                  <a:pt x="235" y="9"/>
                </a:cubicBezTo>
                <a:cubicBezTo>
                  <a:pt x="234" y="10"/>
                  <a:pt x="233" y="11"/>
                  <a:pt x="232" y="11"/>
                </a:cubicBezTo>
                <a:cubicBezTo>
                  <a:pt x="232" y="9"/>
                  <a:pt x="232" y="9"/>
                  <a:pt x="232" y="9"/>
                </a:cubicBezTo>
                <a:cubicBezTo>
                  <a:pt x="225" y="9"/>
                  <a:pt x="225" y="9"/>
                  <a:pt x="225" y="9"/>
                </a:cubicBezTo>
                <a:cubicBezTo>
                  <a:pt x="225" y="11"/>
                  <a:pt x="225" y="11"/>
                  <a:pt x="225" y="11"/>
                </a:cubicBezTo>
                <a:cubicBezTo>
                  <a:pt x="229" y="12"/>
                  <a:pt x="229" y="12"/>
                  <a:pt x="229" y="12"/>
                </a:cubicBezTo>
                <a:cubicBezTo>
                  <a:pt x="229" y="35"/>
                  <a:pt x="229" y="35"/>
                  <a:pt x="229" y="35"/>
                </a:cubicBezTo>
                <a:cubicBezTo>
                  <a:pt x="225" y="36"/>
                  <a:pt x="225" y="36"/>
                  <a:pt x="225" y="36"/>
                </a:cubicBezTo>
                <a:lnTo>
                  <a:pt x="225" y="38"/>
                </a:lnTo>
                <a:close/>
                <a:moveTo>
                  <a:pt x="221" y="17"/>
                </a:moveTo>
                <a:cubicBezTo>
                  <a:pt x="212" y="17"/>
                  <a:pt x="212" y="17"/>
                  <a:pt x="212" y="17"/>
                </a:cubicBezTo>
                <a:cubicBezTo>
                  <a:pt x="212" y="20"/>
                  <a:pt x="212" y="20"/>
                  <a:pt x="212" y="20"/>
                </a:cubicBezTo>
                <a:cubicBezTo>
                  <a:pt x="221" y="20"/>
                  <a:pt x="221" y="20"/>
                  <a:pt x="221" y="20"/>
                </a:cubicBezTo>
                <a:lnTo>
                  <a:pt x="221" y="17"/>
                </a:lnTo>
                <a:close/>
                <a:moveTo>
                  <a:pt x="201" y="13"/>
                </a:moveTo>
                <a:cubicBezTo>
                  <a:pt x="202" y="14"/>
                  <a:pt x="203" y="15"/>
                  <a:pt x="203" y="17"/>
                </a:cubicBezTo>
                <a:cubicBezTo>
                  <a:pt x="203" y="17"/>
                  <a:pt x="203" y="17"/>
                  <a:pt x="203" y="17"/>
                </a:cubicBezTo>
                <a:cubicBezTo>
                  <a:pt x="193" y="17"/>
                  <a:pt x="193" y="17"/>
                  <a:pt x="193" y="17"/>
                </a:cubicBezTo>
                <a:cubicBezTo>
                  <a:pt x="193" y="17"/>
                  <a:pt x="193" y="17"/>
                  <a:pt x="193" y="17"/>
                </a:cubicBezTo>
                <a:cubicBezTo>
                  <a:pt x="193" y="16"/>
                  <a:pt x="194" y="14"/>
                  <a:pt x="195" y="13"/>
                </a:cubicBezTo>
                <a:cubicBezTo>
                  <a:pt x="195" y="12"/>
                  <a:pt x="197" y="12"/>
                  <a:pt x="198" y="12"/>
                </a:cubicBezTo>
                <a:cubicBezTo>
                  <a:pt x="199" y="12"/>
                  <a:pt x="201" y="12"/>
                  <a:pt x="201" y="13"/>
                </a:cubicBezTo>
                <a:moveTo>
                  <a:pt x="203" y="30"/>
                </a:moveTo>
                <a:cubicBezTo>
                  <a:pt x="204" y="29"/>
                  <a:pt x="205" y="29"/>
                  <a:pt x="206" y="28"/>
                </a:cubicBezTo>
                <a:cubicBezTo>
                  <a:pt x="204" y="25"/>
                  <a:pt x="204" y="25"/>
                  <a:pt x="204" y="25"/>
                </a:cubicBezTo>
                <a:cubicBezTo>
                  <a:pt x="204" y="26"/>
                  <a:pt x="203" y="27"/>
                  <a:pt x="202" y="27"/>
                </a:cubicBezTo>
                <a:cubicBezTo>
                  <a:pt x="201" y="27"/>
                  <a:pt x="200" y="27"/>
                  <a:pt x="198" y="27"/>
                </a:cubicBezTo>
                <a:cubicBezTo>
                  <a:pt x="197" y="27"/>
                  <a:pt x="195" y="27"/>
                  <a:pt x="194" y="25"/>
                </a:cubicBezTo>
                <a:cubicBezTo>
                  <a:pt x="193" y="24"/>
                  <a:pt x="193" y="22"/>
                  <a:pt x="193" y="20"/>
                </a:cubicBezTo>
                <a:cubicBezTo>
                  <a:pt x="193" y="20"/>
                  <a:pt x="193" y="20"/>
                  <a:pt x="193" y="20"/>
                </a:cubicBezTo>
                <a:cubicBezTo>
                  <a:pt x="206" y="20"/>
                  <a:pt x="206" y="20"/>
                  <a:pt x="206" y="20"/>
                </a:cubicBezTo>
                <a:cubicBezTo>
                  <a:pt x="206" y="18"/>
                  <a:pt x="206" y="18"/>
                  <a:pt x="206" y="18"/>
                </a:cubicBezTo>
                <a:cubicBezTo>
                  <a:pt x="206" y="15"/>
                  <a:pt x="206" y="13"/>
                  <a:pt x="204" y="11"/>
                </a:cubicBezTo>
                <a:cubicBezTo>
                  <a:pt x="203" y="9"/>
                  <a:pt x="201" y="9"/>
                  <a:pt x="198" y="9"/>
                </a:cubicBezTo>
                <a:cubicBezTo>
                  <a:pt x="195" y="9"/>
                  <a:pt x="193" y="10"/>
                  <a:pt x="191" y="12"/>
                </a:cubicBezTo>
                <a:cubicBezTo>
                  <a:pt x="190" y="14"/>
                  <a:pt x="189" y="16"/>
                  <a:pt x="189" y="19"/>
                </a:cubicBezTo>
                <a:cubicBezTo>
                  <a:pt x="189" y="20"/>
                  <a:pt x="189" y="20"/>
                  <a:pt x="189" y="20"/>
                </a:cubicBezTo>
                <a:cubicBezTo>
                  <a:pt x="189" y="23"/>
                  <a:pt x="190" y="26"/>
                  <a:pt x="191" y="27"/>
                </a:cubicBezTo>
                <a:cubicBezTo>
                  <a:pt x="193" y="29"/>
                  <a:pt x="195" y="30"/>
                  <a:pt x="198" y="30"/>
                </a:cubicBezTo>
                <a:cubicBezTo>
                  <a:pt x="200" y="30"/>
                  <a:pt x="202" y="30"/>
                  <a:pt x="203" y="30"/>
                </a:cubicBezTo>
                <a:moveTo>
                  <a:pt x="174" y="9"/>
                </a:moveTo>
                <a:cubicBezTo>
                  <a:pt x="166" y="9"/>
                  <a:pt x="166" y="9"/>
                  <a:pt x="166" y="9"/>
                </a:cubicBezTo>
                <a:cubicBezTo>
                  <a:pt x="166" y="11"/>
                  <a:pt x="166" y="11"/>
                  <a:pt x="166" y="11"/>
                </a:cubicBezTo>
                <a:cubicBezTo>
                  <a:pt x="168" y="12"/>
                  <a:pt x="168" y="12"/>
                  <a:pt x="168" y="12"/>
                </a:cubicBezTo>
                <a:cubicBezTo>
                  <a:pt x="175" y="30"/>
                  <a:pt x="175" y="30"/>
                  <a:pt x="175" y="30"/>
                </a:cubicBezTo>
                <a:cubicBezTo>
                  <a:pt x="178" y="30"/>
                  <a:pt x="178" y="30"/>
                  <a:pt x="178" y="30"/>
                </a:cubicBezTo>
                <a:cubicBezTo>
                  <a:pt x="185" y="12"/>
                  <a:pt x="185" y="12"/>
                  <a:pt x="185" y="12"/>
                </a:cubicBezTo>
                <a:cubicBezTo>
                  <a:pt x="186" y="11"/>
                  <a:pt x="186" y="11"/>
                  <a:pt x="186" y="11"/>
                </a:cubicBezTo>
                <a:cubicBezTo>
                  <a:pt x="186" y="9"/>
                  <a:pt x="186" y="9"/>
                  <a:pt x="186" y="9"/>
                </a:cubicBezTo>
                <a:cubicBezTo>
                  <a:pt x="178" y="9"/>
                  <a:pt x="178" y="9"/>
                  <a:pt x="178" y="9"/>
                </a:cubicBezTo>
                <a:cubicBezTo>
                  <a:pt x="178" y="11"/>
                  <a:pt x="178" y="11"/>
                  <a:pt x="178" y="11"/>
                </a:cubicBezTo>
                <a:cubicBezTo>
                  <a:pt x="181" y="12"/>
                  <a:pt x="181" y="12"/>
                  <a:pt x="181" y="12"/>
                </a:cubicBezTo>
                <a:cubicBezTo>
                  <a:pt x="177" y="24"/>
                  <a:pt x="177" y="24"/>
                  <a:pt x="177" y="24"/>
                </a:cubicBezTo>
                <a:cubicBezTo>
                  <a:pt x="176" y="25"/>
                  <a:pt x="176" y="25"/>
                  <a:pt x="176" y="25"/>
                </a:cubicBezTo>
                <a:cubicBezTo>
                  <a:pt x="176" y="25"/>
                  <a:pt x="176" y="25"/>
                  <a:pt x="176" y="25"/>
                </a:cubicBezTo>
                <a:cubicBezTo>
                  <a:pt x="176" y="24"/>
                  <a:pt x="176" y="24"/>
                  <a:pt x="176" y="24"/>
                </a:cubicBezTo>
                <a:cubicBezTo>
                  <a:pt x="171" y="12"/>
                  <a:pt x="171" y="12"/>
                  <a:pt x="171" y="12"/>
                </a:cubicBezTo>
                <a:cubicBezTo>
                  <a:pt x="174" y="11"/>
                  <a:pt x="174" y="11"/>
                  <a:pt x="174" y="11"/>
                </a:cubicBezTo>
                <a:lnTo>
                  <a:pt x="174" y="9"/>
                </a:lnTo>
                <a:close/>
                <a:moveTo>
                  <a:pt x="148" y="19"/>
                </a:moveTo>
                <a:cubicBezTo>
                  <a:pt x="148" y="17"/>
                  <a:pt x="149" y="15"/>
                  <a:pt x="150" y="14"/>
                </a:cubicBezTo>
                <a:cubicBezTo>
                  <a:pt x="151" y="12"/>
                  <a:pt x="152" y="12"/>
                  <a:pt x="154" y="12"/>
                </a:cubicBezTo>
                <a:cubicBezTo>
                  <a:pt x="156" y="12"/>
                  <a:pt x="157" y="12"/>
                  <a:pt x="158" y="14"/>
                </a:cubicBezTo>
                <a:cubicBezTo>
                  <a:pt x="159" y="15"/>
                  <a:pt x="160" y="17"/>
                  <a:pt x="160" y="19"/>
                </a:cubicBezTo>
                <a:cubicBezTo>
                  <a:pt x="160" y="20"/>
                  <a:pt x="160" y="20"/>
                  <a:pt x="160" y="20"/>
                </a:cubicBezTo>
                <a:cubicBezTo>
                  <a:pt x="160" y="22"/>
                  <a:pt x="159" y="24"/>
                  <a:pt x="158" y="25"/>
                </a:cubicBezTo>
                <a:cubicBezTo>
                  <a:pt x="157" y="27"/>
                  <a:pt x="156" y="27"/>
                  <a:pt x="154" y="27"/>
                </a:cubicBezTo>
                <a:cubicBezTo>
                  <a:pt x="152" y="27"/>
                  <a:pt x="151" y="27"/>
                  <a:pt x="150" y="25"/>
                </a:cubicBezTo>
                <a:cubicBezTo>
                  <a:pt x="149" y="24"/>
                  <a:pt x="148" y="22"/>
                  <a:pt x="148" y="20"/>
                </a:cubicBezTo>
                <a:lnTo>
                  <a:pt x="148" y="19"/>
                </a:lnTo>
                <a:close/>
                <a:moveTo>
                  <a:pt x="145" y="20"/>
                </a:moveTo>
                <a:cubicBezTo>
                  <a:pt x="145" y="23"/>
                  <a:pt x="145" y="25"/>
                  <a:pt x="147" y="27"/>
                </a:cubicBezTo>
                <a:cubicBezTo>
                  <a:pt x="149" y="29"/>
                  <a:pt x="151" y="30"/>
                  <a:pt x="154" y="30"/>
                </a:cubicBezTo>
                <a:cubicBezTo>
                  <a:pt x="157" y="30"/>
                  <a:pt x="159" y="29"/>
                  <a:pt x="161" y="27"/>
                </a:cubicBezTo>
                <a:cubicBezTo>
                  <a:pt x="163" y="25"/>
                  <a:pt x="163" y="23"/>
                  <a:pt x="163" y="20"/>
                </a:cubicBezTo>
                <a:cubicBezTo>
                  <a:pt x="163" y="19"/>
                  <a:pt x="163" y="19"/>
                  <a:pt x="163" y="19"/>
                </a:cubicBezTo>
                <a:cubicBezTo>
                  <a:pt x="163" y="16"/>
                  <a:pt x="163" y="14"/>
                  <a:pt x="161" y="12"/>
                </a:cubicBezTo>
                <a:cubicBezTo>
                  <a:pt x="159" y="10"/>
                  <a:pt x="157" y="9"/>
                  <a:pt x="154" y="9"/>
                </a:cubicBezTo>
                <a:cubicBezTo>
                  <a:pt x="151" y="9"/>
                  <a:pt x="149" y="10"/>
                  <a:pt x="147" y="12"/>
                </a:cubicBezTo>
                <a:cubicBezTo>
                  <a:pt x="145" y="14"/>
                  <a:pt x="145" y="16"/>
                  <a:pt x="145" y="19"/>
                </a:cubicBezTo>
                <a:lnTo>
                  <a:pt x="145" y="20"/>
                </a:lnTo>
                <a:close/>
                <a:moveTo>
                  <a:pt x="106" y="30"/>
                </a:moveTo>
                <a:cubicBezTo>
                  <a:pt x="116" y="30"/>
                  <a:pt x="116" y="30"/>
                  <a:pt x="116" y="30"/>
                </a:cubicBezTo>
                <a:cubicBezTo>
                  <a:pt x="116" y="28"/>
                  <a:pt x="116" y="28"/>
                  <a:pt x="116" y="28"/>
                </a:cubicBezTo>
                <a:cubicBezTo>
                  <a:pt x="113" y="27"/>
                  <a:pt x="113" y="27"/>
                  <a:pt x="113" y="27"/>
                </a:cubicBezTo>
                <a:cubicBezTo>
                  <a:pt x="113" y="14"/>
                  <a:pt x="113" y="14"/>
                  <a:pt x="113" y="14"/>
                </a:cubicBezTo>
                <a:cubicBezTo>
                  <a:pt x="114" y="14"/>
                  <a:pt x="114" y="13"/>
                  <a:pt x="115" y="12"/>
                </a:cubicBezTo>
                <a:cubicBezTo>
                  <a:pt x="116" y="12"/>
                  <a:pt x="117" y="12"/>
                  <a:pt x="118" y="12"/>
                </a:cubicBezTo>
                <a:cubicBezTo>
                  <a:pt x="119" y="12"/>
                  <a:pt x="120" y="12"/>
                  <a:pt x="121" y="13"/>
                </a:cubicBezTo>
                <a:cubicBezTo>
                  <a:pt x="122" y="14"/>
                  <a:pt x="122" y="15"/>
                  <a:pt x="122" y="17"/>
                </a:cubicBezTo>
                <a:cubicBezTo>
                  <a:pt x="122" y="27"/>
                  <a:pt x="122" y="27"/>
                  <a:pt x="122" y="27"/>
                </a:cubicBezTo>
                <a:cubicBezTo>
                  <a:pt x="119" y="28"/>
                  <a:pt x="119" y="28"/>
                  <a:pt x="119" y="28"/>
                </a:cubicBezTo>
                <a:cubicBezTo>
                  <a:pt x="119" y="30"/>
                  <a:pt x="119" y="30"/>
                  <a:pt x="119" y="30"/>
                </a:cubicBezTo>
                <a:cubicBezTo>
                  <a:pt x="129" y="30"/>
                  <a:pt x="129" y="30"/>
                  <a:pt x="129" y="30"/>
                </a:cubicBezTo>
                <a:cubicBezTo>
                  <a:pt x="129" y="28"/>
                  <a:pt x="129" y="28"/>
                  <a:pt x="129" y="28"/>
                </a:cubicBezTo>
                <a:cubicBezTo>
                  <a:pt x="126" y="27"/>
                  <a:pt x="126" y="27"/>
                  <a:pt x="126" y="27"/>
                </a:cubicBezTo>
                <a:cubicBezTo>
                  <a:pt x="126" y="17"/>
                  <a:pt x="126" y="17"/>
                  <a:pt x="126" y="17"/>
                </a:cubicBezTo>
                <a:cubicBezTo>
                  <a:pt x="126" y="15"/>
                  <a:pt x="127" y="14"/>
                  <a:pt x="127" y="13"/>
                </a:cubicBezTo>
                <a:cubicBezTo>
                  <a:pt x="128" y="12"/>
                  <a:pt x="129" y="12"/>
                  <a:pt x="131" y="12"/>
                </a:cubicBezTo>
                <a:cubicBezTo>
                  <a:pt x="132" y="12"/>
                  <a:pt x="133" y="12"/>
                  <a:pt x="134" y="13"/>
                </a:cubicBezTo>
                <a:cubicBezTo>
                  <a:pt x="135" y="14"/>
                  <a:pt x="135" y="15"/>
                  <a:pt x="135" y="17"/>
                </a:cubicBezTo>
                <a:cubicBezTo>
                  <a:pt x="135" y="27"/>
                  <a:pt x="135" y="27"/>
                  <a:pt x="135" y="27"/>
                </a:cubicBezTo>
                <a:cubicBezTo>
                  <a:pt x="132" y="28"/>
                  <a:pt x="132" y="28"/>
                  <a:pt x="132" y="28"/>
                </a:cubicBezTo>
                <a:cubicBezTo>
                  <a:pt x="132" y="30"/>
                  <a:pt x="132" y="30"/>
                  <a:pt x="132" y="30"/>
                </a:cubicBezTo>
                <a:cubicBezTo>
                  <a:pt x="142" y="30"/>
                  <a:pt x="142" y="30"/>
                  <a:pt x="142" y="30"/>
                </a:cubicBezTo>
                <a:cubicBezTo>
                  <a:pt x="142" y="28"/>
                  <a:pt x="142" y="28"/>
                  <a:pt x="142" y="28"/>
                </a:cubicBezTo>
                <a:cubicBezTo>
                  <a:pt x="139" y="27"/>
                  <a:pt x="139" y="27"/>
                  <a:pt x="139" y="27"/>
                </a:cubicBezTo>
                <a:cubicBezTo>
                  <a:pt x="139" y="17"/>
                  <a:pt x="139" y="17"/>
                  <a:pt x="139" y="17"/>
                </a:cubicBezTo>
                <a:cubicBezTo>
                  <a:pt x="139" y="14"/>
                  <a:pt x="138" y="12"/>
                  <a:pt x="137" y="11"/>
                </a:cubicBezTo>
                <a:cubicBezTo>
                  <a:pt x="136" y="9"/>
                  <a:pt x="134" y="9"/>
                  <a:pt x="132" y="9"/>
                </a:cubicBezTo>
                <a:cubicBezTo>
                  <a:pt x="130" y="9"/>
                  <a:pt x="129" y="9"/>
                  <a:pt x="128" y="10"/>
                </a:cubicBezTo>
                <a:cubicBezTo>
                  <a:pt x="127" y="10"/>
                  <a:pt x="126" y="11"/>
                  <a:pt x="125" y="12"/>
                </a:cubicBezTo>
                <a:cubicBezTo>
                  <a:pt x="125" y="11"/>
                  <a:pt x="124" y="10"/>
                  <a:pt x="123" y="9"/>
                </a:cubicBezTo>
                <a:cubicBezTo>
                  <a:pt x="122" y="9"/>
                  <a:pt x="121" y="9"/>
                  <a:pt x="119" y="9"/>
                </a:cubicBezTo>
                <a:cubicBezTo>
                  <a:pt x="118" y="9"/>
                  <a:pt x="117" y="9"/>
                  <a:pt x="116" y="9"/>
                </a:cubicBezTo>
                <a:cubicBezTo>
                  <a:pt x="115" y="10"/>
                  <a:pt x="114" y="11"/>
                  <a:pt x="113" y="12"/>
                </a:cubicBezTo>
                <a:cubicBezTo>
                  <a:pt x="113" y="9"/>
                  <a:pt x="113" y="9"/>
                  <a:pt x="113" y="9"/>
                </a:cubicBezTo>
                <a:cubicBezTo>
                  <a:pt x="106" y="9"/>
                  <a:pt x="106" y="9"/>
                  <a:pt x="106" y="9"/>
                </a:cubicBezTo>
                <a:cubicBezTo>
                  <a:pt x="106" y="11"/>
                  <a:pt x="106" y="11"/>
                  <a:pt x="106" y="11"/>
                </a:cubicBezTo>
                <a:cubicBezTo>
                  <a:pt x="109" y="12"/>
                  <a:pt x="109" y="12"/>
                  <a:pt x="109" y="12"/>
                </a:cubicBezTo>
                <a:cubicBezTo>
                  <a:pt x="109" y="27"/>
                  <a:pt x="109" y="27"/>
                  <a:pt x="109" y="27"/>
                </a:cubicBezTo>
                <a:cubicBezTo>
                  <a:pt x="106" y="28"/>
                  <a:pt x="106" y="28"/>
                  <a:pt x="106" y="28"/>
                </a:cubicBezTo>
                <a:lnTo>
                  <a:pt x="106" y="30"/>
                </a:lnTo>
                <a:close/>
                <a:moveTo>
                  <a:pt x="102" y="26"/>
                </a:moveTo>
                <a:cubicBezTo>
                  <a:pt x="98" y="26"/>
                  <a:pt x="98" y="26"/>
                  <a:pt x="98" y="26"/>
                </a:cubicBezTo>
                <a:cubicBezTo>
                  <a:pt x="98" y="30"/>
                  <a:pt x="98" y="30"/>
                  <a:pt x="98" y="30"/>
                </a:cubicBezTo>
                <a:cubicBezTo>
                  <a:pt x="102" y="30"/>
                  <a:pt x="102" y="30"/>
                  <a:pt x="102" y="30"/>
                </a:cubicBezTo>
                <a:lnTo>
                  <a:pt x="102" y="26"/>
                </a:lnTo>
                <a:close/>
                <a:moveTo>
                  <a:pt x="74" y="9"/>
                </a:moveTo>
                <a:cubicBezTo>
                  <a:pt x="66" y="9"/>
                  <a:pt x="66" y="9"/>
                  <a:pt x="66" y="9"/>
                </a:cubicBezTo>
                <a:cubicBezTo>
                  <a:pt x="66" y="11"/>
                  <a:pt x="66" y="11"/>
                  <a:pt x="66" y="11"/>
                </a:cubicBezTo>
                <a:cubicBezTo>
                  <a:pt x="68" y="12"/>
                  <a:pt x="68" y="12"/>
                  <a:pt x="68" y="12"/>
                </a:cubicBezTo>
                <a:cubicBezTo>
                  <a:pt x="73" y="30"/>
                  <a:pt x="73" y="30"/>
                  <a:pt x="73" y="30"/>
                </a:cubicBezTo>
                <a:cubicBezTo>
                  <a:pt x="76" y="30"/>
                  <a:pt x="76" y="30"/>
                  <a:pt x="76" y="30"/>
                </a:cubicBezTo>
                <a:cubicBezTo>
                  <a:pt x="80" y="17"/>
                  <a:pt x="80" y="17"/>
                  <a:pt x="80" y="17"/>
                </a:cubicBezTo>
                <a:cubicBezTo>
                  <a:pt x="81" y="14"/>
                  <a:pt x="81" y="14"/>
                  <a:pt x="81" y="14"/>
                </a:cubicBezTo>
                <a:cubicBezTo>
                  <a:pt x="81" y="14"/>
                  <a:pt x="81" y="14"/>
                  <a:pt x="81" y="14"/>
                </a:cubicBezTo>
                <a:cubicBezTo>
                  <a:pt x="82" y="17"/>
                  <a:pt x="82" y="17"/>
                  <a:pt x="82" y="17"/>
                </a:cubicBezTo>
                <a:cubicBezTo>
                  <a:pt x="86" y="30"/>
                  <a:pt x="86" y="30"/>
                  <a:pt x="86" y="30"/>
                </a:cubicBezTo>
                <a:cubicBezTo>
                  <a:pt x="89" y="30"/>
                  <a:pt x="89" y="30"/>
                  <a:pt x="89" y="30"/>
                </a:cubicBezTo>
                <a:cubicBezTo>
                  <a:pt x="95" y="12"/>
                  <a:pt x="95" y="12"/>
                  <a:pt x="95" y="12"/>
                </a:cubicBezTo>
                <a:cubicBezTo>
                  <a:pt x="97" y="11"/>
                  <a:pt x="97" y="11"/>
                  <a:pt x="97" y="11"/>
                </a:cubicBezTo>
                <a:cubicBezTo>
                  <a:pt x="97" y="9"/>
                  <a:pt x="97" y="9"/>
                  <a:pt x="97" y="9"/>
                </a:cubicBezTo>
                <a:cubicBezTo>
                  <a:pt x="89" y="9"/>
                  <a:pt x="89" y="9"/>
                  <a:pt x="89" y="9"/>
                </a:cubicBezTo>
                <a:cubicBezTo>
                  <a:pt x="89" y="11"/>
                  <a:pt x="89" y="11"/>
                  <a:pt x="89" y="11"/>
                </a:cubicBezTo>
                <a:cubicBezTo>
                  <a:pt x="91" y="12"/>
                  <a:pt x="91" y="12"/>
                  <a:pt x="91" y="12"/>
                </a:cubicBezTo>
                <a:cubicBezTo>
                  <a:pt x="88" y="22"/>
                  <a:pt x="88" y="22"/>
                  <a:pt x="88" y="22"/>
                </a:cubicBezTo>
                <a:cubicBezTo>
                  <a:pt x="88" y="25"/>
                  <a:pt x="88" y="25"/>
                  <a:pt x="88" y="25"/>
                </a:cubicBezTo>
                <a:cubicBezTo>
                  <a:pt x="88" y="25"/>
                  <a:pt x="88" y="25"/>
                  <a:pt x="88" y="25"/>
                </a:cubicBezTo>
                <a:cubicBezTo>
                  <a:pt x="87" y="22"/>
                  <a:pt x="87" y="22"/>
                  <a:pt x="87" y="22"/>
                </a:cubicBezTo>
                <a:cubicBezTo>
                  <a:pt x="83" y="9"/>
                  <a:pt x="83" y="9"/>
                  <a:pt x="83" y="9"/>
                </a:cubicBezTo>
                <a:cubicBezTo>
                  <a:pt x="80" y="9"/>
                  <a:pt x="80" y="9"/>
                  <a:pt x="80" y="9"/>
                </a:cubicBezTo>
                <a:cubicBezTo>
                  <a:pt x="76" y="22"/>
                  <a:pt x="76" y="22"/>
                  <a:pt x="76" y="22"/>
                </a:cubicBezTo>
                <a:cubicBezTo>
                  <a:pt x="75" y="25"/>
                  <a:pt x="75" y="25"/>
                  <a:pt x="75" y="25"/>
                </a:cubicBezTo>
                <a:cubicBezTo>
                  <a:pt x="75" y="25"/>
                  <a:pt x="75" y="25"/>
                  <a:pt x="75" y="25"/>
                </a:cubicBezTo>
                <a:cubicBezTo>
                  <a:pt x="75" y="22"/>
                  <a:pt x="75" y="22"/>
                  <a:pt x="75" y="22"/>
                </a:cubicBezTo>
                <a:cubicBezTo>
                  <a:pt x="72" y="12"/>
                  <a:pt x="72" y="12"/>
                  <a:pt x="72" y="12"/>
                </a:cubicBezTo>
                <a:cubicBezTo>
                  <a:pt x="74" y="11"/>
                  <a:pt x="74" y="11"/>
                  <a:pt x="74" y="11"/>
                </a:cubicBezTo>
                <a:lnTo>
                  <a:pt x="74" y="9"/>
                </a:lnTo>
                <a:close/>
                <a:moveTo>
                  <a:pt x="41" y="9"/>
                </a:moveTo>
                <a:cubicBezTo>
                  <a:pt x="33" y="9"/>
                  <a:pt x="33" y="9"/>
                  <a:pt x="33" y="9"/>
                </a:cubicBezTo>
                <a:cubicBezTo>
                  <a:pt x="33" y="11"/>
                  <a:pt x="33" y="11"/>
                  <a:pt x="33" y="11"/>
                </a:cubicBezTo>
                <a:cubicBezTo>
                  <a:pt x="35" y="12"/>
                  <a:pt x="35" y="12"/>
                  <a:pt x="35" y="12"/>
                </a:cubicBezTo>
                <a:cubicBezTo>
                  <a:pt x="40" y="30"/>
                  <a:pt x="40" y="30"/>
                  <a:pt x="40" y="30"/>
                </a:cubicBezTo>
                <a:cubicBezTo>
                  <a:pt x="43" y="30"/>
                  <a:pt x="43" y="30"/>
                  <a:pt x="43" y="30"/>
                </a:cubicBezTo>
                <a:cubicBezTo>
                  <a:pt x="47" y="17"/>
                  <a:pt x="47" y="17"/>
                  <a:pt x="47" y="17"/>
                </a:cubicBezTo>
                <a:cubicBezTo>
                  <a:pt x="48" y="14"/>
                  <a:pt x="48" y="14"/>
                  <a:pt x="48" y="14"/>
                </a:cubicBezTo>
                <a:cubicBezTo>
                  <a:pt x="48" y="14"/>
                  <a:pt x="48" y="14"/>
                  <a:pt x="48" y="14"/>
                </a:cubicBezTo>
                <a:cubicBezTo>
                  <a:pt x="49" y="17"/>
                  <a:pt x="49" y="17"/>
                  <a:pt x="49" y="17"/>
                </a:cubicBezTo>
                <a:cubicBezTo>
                  <a:pt x="53" y="30"/>
                  <a:pt x="53" y="30"/>
                  <a:pt x="53" y="30"/>
                </a:cubicBezTo>
                <a:cubicBezTo>
                  <a:pt x="56" y="30"/>
                  <a:pt x="56" y="30"/>
                  <a:pt x="56" y="30"/>
                </a:cubicBezTo>
                <a:cubicBezTo>
                  <a:pt x="62" y="12"/>
                  <a:pt x="62" y="12"/>
                  <a:pt x="62" y="12"/>
                </a:cubicBezTo>
                <a:cubicBezTo>
                  <a:pt x="64" y="11"/>
                  <a:pt x="64" y="11"/>
                  <a:pt x="64" y="11"/>
                </a:cubicBezTo>
                <a:cubicBezTo>
                  <a:pt x="64" y="9"/>
                  <a:pt x="64" y="9"/>
                  <a:pt x="64" y="9"/>
                </a:cubicBezTo>
                <a:cubicBezTo>
                  <a:pt x="56" y="9"/>
                  <a:pt x="56" y="9"/>
                  <a:pt x="56" y="9"/>
                </a:cubicBezTo>
                <a:cubicBezTo>
                  <a:pt x="56" y="11"/>
                  <a:pt x="56" y="11"/>
                  <a:pt x="56" y="11"/>
                </a:cubicBezTo>
                <a:cubicBezTo>
                  <a:pt x="58" y="12"/>
                  <a:pt x="58" y="12"/>
                  <a:pt x="58" y="12"/>
                </a:cubicBezTo>
                <a:cubicBezTo>
                  <a:pt x="55" y="22"/>
                  <a:pt x="55" y="22"/>
                  <a:pt x="55" y="22"/>
                </a:cubicBezTo>
                <a:cubicBezTo>
                  <a:pt x="55" y="25"/>
                  <a:pt x="55" y="25"/>
                  <a:pt x="55" y="25"/>
                </a:cubicBezTo>
                <a:cubicBezTo>
                  <a:pt x="55" y="25"/>
                  <a:pt x="55" y="25"/>
                  <a:pt x="55" y="25"/>
                </a:cubicBezTo>
                <a:cubicBezTo>
                  <a:pt x="54" y="22"/>
                  <a:pt x="54" y="22"/>
                  <a:pt x="54" y="22"/>
                </a:cubicBezTo>
                <a:cubicBezTo>
                  <a:pt x="50" y="9"/>
                  <a:pt x="50" y="9"/>
                  <a:pt x="50" y="9"/>
                </a:cubicBezTo>
                <a:cubicBezTo>
                  <a:pt x="47" y="9"/>
                  <a:pt x="47" y="9"/>
                  <a:pt x="47" y="9"/>
                </a:cubicBezTo>
                <a:cubicBezTo>
                  <a:pt x="43" y="22"/>
                  <a:pt x="43" y="22"/>
                  <a:pt x="43" y="22"/>
                </a:cubicBezTo>
                <a:cubicBezTo>
                  <a:pt x="42" y="25"/>
                  <a:pt x="42" y="25"/>
                  <a:pt x="42" y="25"/>
                </a:cubicBezTo>
                <a:cubicBezTo>
                  <a:pt x="42" y="25"/>
                  <a:pt x="42" y="25"/>
                  <a:pt x="42" y="25"/>
                </a:cubicBezTo>
                <a:cubicBezTo>
                  <a:pt x="41" y="22"/>
                  <a:pt x="41" y="22"/>
                  <a:pt x="41" y="22"/>
                </a:cubicBezTo>
                <a:cubicBezTo>
                  <a:pt x="39" y="12"/>
                  <a:pt x="39" y="12"/>
                  <a:pt x="39" y="12"/>
                </a:cubicBezTo>
                <a:cubicBezTo>
                  <a:pt x="41" y="11"/>
                  <a:pt x="41" y="11"/>
                  <a:pt x="41" y="11"/>
                </a:cubicBezTo>
                <a:lnTo>
                  <a:pt x="41" y="9"/>
                </a:lnTo>
                <a:close/>
                <a:moveTo>
                  <a:pt x="8" y="9"/>
                </a:moveTo>
                <a:cubicBezTo>
                  <a:pt x="0" y="9"/>
                  <a:pt x="0" y="9"/>
                  <a:pt x="0" y="9"/>
                </a:cubicBezTo>
                <a:cubicBezTo>
                  <a:pt x="0" y="11"/>
                  <a:pt x="0" y="11"/>
                  <a:pt x="0" y="11"/>
                </a:cubicBezTo>
                <a:cubicBezTo>
                  <a:pt x="2" y="12"/>
                  <a:pt x="2" y="12"/>
                  <a:pt x="2" y="12"/>
                </a:cubicBezTo>
                <a:cubicBezTo>
                  <a:pt x="7" y="30"/>
                  <a:pt x="7" y="30"/>
                  <a:pt x="7" y="30"/>
                </a:cubicBezTo>
                <a:cubicBezTo>
                  <a:pt x="10" y="30"/>
                  <a:pt x="10" y="30"/>
                  <a:pt x="10" y="30"/>
                </a:cubicBezTo>
                <a:cubicBezTo>
                  <a:pt x="14" y="17"/>
                  <a:pt x="14" y="17"/>
                  <a:pt x="14" y="17"/>
                </a:cubicBezTo>
                <a:cubicBezTo>
                  <a:pt x="15" y="14"/>
                  <a:pt x="15" y="14"/>
                  <a:pt x="15" y="14"/>
                </a:cubicBezTo>
                <a:cubicBezTo>
                  <a:pt x="15" y="14"/>
                  <a:pt x="15" y="14"/>
                  <a:pt x="15" y="14"/>
                </a:cubicBezTo>
                <a:cubicBezTo>
                  <a:pt x="16" y="17"/>
                  <a:pt x="16" y="17"/>
                  <a:pt x="16" y="17"/>
                </a:cubicBezTo>
                <a:cubicBezTo>
                  <a:pt x="20" y="30"/>
                  <a:pt x="20" y="30"/>
                  <a:pt x="20" y="30"/>
                </a:cubicBezTo>
                <a:cubicBezTo>
                  <a:pt x="23" y="30"/>
                  <a:pt x="23" y="30"/>
                  <a:pt x="23" y="30"/>
                </a:cubicBezTo>
                <a:cubicBezTo>
                  <a:pt x="29" y="12"/>
                  <a:pt x="29" y="12"/>
                  <a:pt x="29" y="12"/>
                </a:cubicBezTo>
                <a:cubicBezTo>
                  <a:pt x="31" y="11"/>
                  <a:pt x="31" y="11"/>
                  <a:pt x="31" y="11"/>
                </a:cubicBezTo>
                <a:cubicBezTo>
                  <a:pt x="31" y="9"/>
                  <a:pt x="31" y="9"/>
                  <a:pt x="31" y="9"/>
                </a:cubicBezTo>
                <a:cubicBezTo>
                  <a:pt x="22" y="9"/>
                  <a:pt x="22" y="9"/>
                  <a:pt x="22" y="9"/>
                </a:cubicBezTo>
                <a:cubicBezTo>
                  <a:pt x="22" y="11"/>
                  <a:pt x="22" y="11"/>
                  <a:pt x="22" y="11"/>
                </a:cubicBezTo>
                <a:cubicBezTo>
                  <a:pt x="25" y="12"/>
                  <a:pt x="25" y="12"/>
                  <a:pt x="25" y="12"/>
                </a:cubicBezTo>
                <a:cubicBezTo>
                  <a:pt x="22" y="22"/>
                  <a:pt x="22" y="22"/>
                  <a:pt x="22" y="22"/>
                </a:cubicBezTo>
                <a:cubicBezTo>
                  <a:pt x="22" y="25"/>
                  <a:pt x="22" y="25"/>
                  <a:pt x="22" y="25"/>
                </a:cubicBezTo>
                <a:cubicBezTo>
                  <a:pt x="22" y="25"/>
                  <a:pt x="22" y="25"/>
                  <a:pt x="22" y="25"/>
                </a:cubicBezTo>
                <a:cubicBezTo>
                  <a:pt x="21" y="22"/>
                  <a:pt x="21" y="22"/>
                  <a:pt x="21" y="22"/>
                </a:cubicBezTo>
                <a:cubicBezTo>
                  <a:pt x="17" y="9"/>
                  <a:pt x="17" y="9"/>
                  <a:pt x="17" y="9"/>
                </a:cubicBezTo>
                <a:cubicBezTo>
                  <a:pt x="14" y="9"/>
                  <a:pt x="14" y="9"/>
                  <a:pt x="14" y="9"/>
                </a:cubicBezTo>
                <a:cubicBezTo>
                  <a:pt x="9" y="22"/>
                  <a:pt x="9" y="22"/>
                  <a:pt x="9" y="22"/>
                </a:cubicBezTo>
                <a:cubicBezTo>
                  <a:pt x="9" y="25"/>
                  <a:pt x="9" y="25"/>
                  <a:pt x="9" y="25"/>
                </a:cubicBezTo>
                <a:cubicBezTo>
                  <a:pt x="9" y="25"/>
                  <a:pt x="9" y="25"/>
                  <a:pt x="9" y="25"/>
                </a:cubicBezTo>
                <a:cubicBezTo>
                  <a:pt x="8" y="22"/>
                  <a:pt x="8" y="22"/>
                  <a:pt x="8" y="22"/>
                </a:cubicBezTo>
                <a:cubicBezTo>
                  <a:pt x="6" y="12"/>
                  <a:pt x="6" y="12"/>
                  <a:pt x="6" y="12"/>
                </a:cubicBezTo>
                <a:cubicBezTo>
                  <a:pt x="8" y="11"/>
                  <a:pt x="8" y="11"/>
                  <a:pt x="8" y="11"/>
                </a:cubicBezTo>
                <a:lnTo>
                  <a:pt x="8" y="9"/>
                </a:lnTo>
                <a:close/>
              </a:path>
            </a:pathLst>
          </a:custGeom>
          <a:solidFill>
            <a:srgbClr val="F2940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pic>
        <p:nvPicPr>
          <p:cNvPr id="9" name="Grafik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7877" y="708586"/>
            <a:ext cx="7451610" cy="169837"/>
          </a:xfrm>
          <a:prstGeom prst="rect">
            <a:avLst/>
          </a:prstGeom>
        </p:spPr>
      </p:pic>
      <p:grpSp>
        <p:nvGrpSpPr>
          <p:cNvPr id="17" name="Gruppieren 16"/>
          <p:cNvGrpSpPr/>
          <p:nvPr userDrawn="1"/>
        </p:nvGrpSpPr>
        <p:grpSpPr>
          <a:xfrm>
            <a:off x="-1174434" y="3707999"/>
            <a:ext cx="2223127" cy="2979959"/>
            <a:chOff x="-1959104" y="1323973"/>
            <a:chExt cx="3764385" cy="5045918"/>
          </a:xfrm>
        </p:grpSpPr>
        <p:sp>
          <p:nvSpPr>
            <p:cNvPr id="18"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9"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20"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21"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22"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23"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pic>
        <p:nvPicPr>
          <p:cNvPr id="24" name="Picture 2" descr="N:\Horizon_Projekte\MOVE_VB_UT_5040_Karl_UL\Proposal\4_Logo\Move-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214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789926"/>
            <a:ext cx="7694550" cy="1325563"/>
          </a:xfrm>
        </p:spPr>
        <p:txBody>
          <a:bodyPr/>
          <a:lstStyle>
            <a:lvl1pPr>
              <a:defRPr>
                <a:solidFill>
                  <a:srgbClr val="162559"/>
                </a:solidFill>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28650" y="2250425"/>
            <a:ext cx="7694550" cy="4013575"/>
          </a:xfrm>
        </p:spPr>
        <p:txBody>
          <a:bodyPr vert="eaVert"/>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0469C867-AA10-42FE-9900-474239875666}" type="datetimeFigureOut">
              <a:rPr lang="de-DE" smtClean="0"/>
              <a:t>17/04/18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4A372C8-FA9B-496A-8105-5356EB5E347F}" type="slidenum">
              <a:rPr lang="de-DE" smtClean="0"/>
              <a:t>‹#›</a:t>
            </a:fld>
            <a:endParaRPr lang="de-DE"/>
          </a:p>
        </p:txBody>
      </p:sp>
      <p:pic>
        <p:nvPicPr>
          <p:cNvPr id="7"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pieren 7"/>
          <p:cNvGrpSpPr/>
          <p:nvPr userDrawn="1"/>
        </p:nvGrpSpPr>
        <p:grpSpPr>
          <a:xfrm>
            <a:off x="-1174434" y="3707999"/>
            <a:ext cx="2223127" cy="2979959"/>
            <a:chOff x="-1959104" y="1323973"/>
            <a:chExt cx="3764385" cy="5045918"/>
          </a:xfrm>
        </p:grpSpPr>
        <p:sp>
          <p:nvSpPr>
            <p:cNvPr id="9"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0"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1"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277114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76799"/>
            <a:ext cx="1664325" cy="5500163"/>
          </a:xfrm>
        </p:spPr>
        <p:txBody>
          <a:bodyPr vert="eaVert"/>
          <a:lstStyle>
            <a:lvl1pPr>
              <a:defRPr>
                <a:solidFill>
                  <a:srgbClr val="162559"/>
                </a:solidFill>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28650" y="676799"/>
            <a:ext cx="5800725" cy="5500163"/>
          </a:xfrm>
        </p:spPr>
        <p:txBody>
          <a:bodyPr vert="eaVert"/>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0469C867-AA10-42FE-9900-474239875666}" type="datetimeFigureOut">
              <a:rPr lang="de-DE" smtClean="0"/>
              <a:t>17/04/18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4A372C8-FA9B-496A-8105-5356EB5E347F}" type="slidenum">
              <a:rPr lang="de-DE" smtClean="0"/>
              <a:t>‹#›</a:t>
            </a:fld>
            <a:endParaRPr lang="de-DE"/>
          </a:p>
        </p:txBody>
      </p:sp>
      <p:pic>
        <p:nvPicPr>
          <p:cNvPr id="7"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pieren 7"/>
          <p:cNvGrpSpPr/>
          <p:nvPr userDrawn="1"/>
        </p:nvGrpSpPr>
        <p:grpSpPr>
          <a:xfrm>
            <a:off x="-1174434" y="3707999"/>
            <a:ext cx="2223127" cy="2979959"/>
            <a:chOff x="-1959104" y="1323973"/>
            <a:chExt cx="3764385" cy="5045918"/>
          </a:xfrm>
        </p:grpSpPr>
        <p:sp>
          <p:nvSpPr>
            <p:cNvPr id="9"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0"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1"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3912407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758250" y="614034"/>
            <a:ext cx="7593750" cy="1076655"/>
          </a:xfrm>
        </p:spPr>
        <p:txBody>
          <a:bodyPr/>
          <a:lstStyle>
            <a:lvl1pPr>
              <a:defRPr>
                <a:solidFill>
                  <a:srgbClr val="162559"/>
                </a:solidFill>
              </a:defRPr>
            </a:lvl1pPr>
          </a:lstStyle>
          <a:p>
            <a:r>
              <a:rPr lang="de-DE" dirty="0"/>
              <a:t>Titelmasterformat durch Klicken bearbeiten</a:t>
            </a:r>
            <a:endParaRPr lang="en-US" dirty="0"/>
          </a:p>
        </p:txBody>
      </p:sp>
      <p:sp>
        <p:nvSpPr>
          <p:cNvPr id="3" name="Content Placeholder 2"/>
          <p:cNvSpPr>
            <a:spLocks noGrp="1"/>
          </p:cNvSpPr>
          <p:nvPr>
            <p:ph idx="1"/>
          </p:nvPr>
        </p:nvSpPr>
        <p:spPr>
          <a:xfrm>
            <a:off x="758250" y="1825625"/>
            <a:ext cx="7593750" cy="4351338"/>
          </a:xfrm>
        </p:spPr>
        <p:txBody>
          <a:bodyPr/>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0469C867-AA10-42FE-9900-474239875666}" type="datetimeFigureOut">
              <a:rPr lang="de-DE" smtClean="0"/>
              <a:t>17/04/18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4A372C8-FA9B-496A-8105-5356EB5E347F}" type="slidenum">
              <a:rPr lang="de-DE" smtClean="0"/>
              <a:t>‹#›</a:t>
            </a:fld>
            <a:endParaRPr lang="de-DE"/>
          </a:p>
        </p:txBody>
      </p:sp>
      <p:pic>
        <p:nvPicPr>
          <p:cNvPr id="7"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pieren 7"/>
          <p:cNvGrpSpPr/>
          <p:nvPr userDrawn="1"/>
        </p:nvGrpSpPr>
        <p:grpSpPr>
          <a:xfrm>
            <a:off x="-1174434" y="3707999"/>
            <a:ext cx="2223127" cy="2979959"/>
            <a:chOff x="-1959104" y="1323973"/>
            <a:chExt cx="3764385" cy="5045918"/>
          </a:xfrm>
        </p:grpSpPr>
        <p:sp>
          <p:nvSpPr>
            <p:cNvPr id="9"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0"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1"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334190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809362" y="1145157"/>
            <a:ext cx="7701225" cy="3296946"/>
          </a:xfrm>
        </p:spPr>
        <p:txBody>
          <a:bodyPr anchor="b"/>
          <a:lstStyle>
            <a:lvl1pPr>
              <a:defRPr sz="6000">
                <a:solidFill>
                  <a:srgbClr val="162559"/>
                </a:solidFill>
              </a:defRPr>
            </a:lvl1pPr>
          </a:lstStyle>
          <a:p>
            <a:r>
              <a:rPr lang="de-DE" dirty="0"/>
              <a:t>Titelmasterformat durch Klicken bearbeiten</a:t>
            </a:r>
            <a:endParaRPr lang="en-US" dirty="0"/>
          </a:p>
        </p:txBody>
      </p:sp>
      <p:sp>
        <p:nvSpPr>
          <p:cNvPr id="3" name="Text Placeholder 2"/>
          <p:cNvSpPr>
            <a:spLocks noGrp="1"/>
          </p:cNvSpPr>
          <p:nvPr>
            <p:ph type="body" idx="1"/>
          </p:nvPr>
        </p:nvSpPr>
        <p:spPr>
          <a:xfrm>
            <a:off x="809362" y="4564684"/>
            <a:ext cx="7701225" cy="1524967"/>
          </a:xfrm>
        </p:spPr>
        <p:txBody>
          <a:bodyPr/>
          <a:lstStyle>
            <a:lvl1pPr marL="0" indent="0">
              <a:buNone/>
              <a:defRPr sz="2400">
                <a:solidFill>
                  <a:srgbClr val="162559"/>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dirty="0"/>
              <a:t>Textmasterformat bearbeiten</a:t>
            </a:r>
          </a:p>
        </p:txBody>
      </p:sp>
      <p:sp>
        <p:nvSpPr>
          <p:cNvPr id="4" name="Date Placeholder 3"/>
          <p:cNvSpPr>
            <a:spLocks noGrp="1"/>
          </p:cNvSpPr>
          <p:nvPr>
            <p:ph type="dt" sz="half" idx="10"/>
          </p:nvPr>
        </p:nvSpPr>
        <p:spPr/>
        <p:txBody>
          <a:bodyPr/>
          <a:lstStyle/>
          <a:p>
            <a:fld id="{0469C867-AA10-42FE-9900-474239875666}" type="datetimeFigureOut">
              <a:rPr lang="de-DE" smtClean="0"/>
              <a:t>17/04/18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4A372C8-FA9B-496A-8105-5356EB5E347F}" type="slidenum">
              <a:rPr lang="de-DE" smtClean="0"/>
              <a:t>‹#›</a:t>
            </a:fld>
            <a:endParaRPr lang="de-DE"/>
          </a:p>
        </p:txBody>
      </p:sp>
      <p:pic>
        <p:nvPicPr>
          <p:cNvPr id="7"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pieren 7"/>
          <p:cNvGrpSpPr/>
          <p:nvPr userDrawn="1"/>
        </p:nvGrpSpPr>
        <p:grpSpPr>
          <a:xfrm>
            <a:off x="-1174434" y="3707999"/>
            <a:ext cx="2223127" cy="2979959"/>
            <a:chOff x="-1959104" y="1323973"/>
            <a:chExt cx="3764385" cy="5045918"/>
          </a:xfrm>
        </p:grpSpPr>
        <p:sp>
          <p:nvSpPr>
            <p:cNvPr id="9"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0"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1"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1727146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a:xfrm>
            <a:off x="628650" y="655200"/>
            <a:ext cx="7550550" cy="1035489"/>
          </a:xfrm>
        </p:spPr>
        <p:txBody>
          <a:bodyPr/>
          <a:lstStyle>
            <a:lvl1pPr>
              <a:defRPr>
                <a:solidFill>
                  <a:srgbClr val="162559"/>
                </a:solidFill>
              </a:defRPr>
            </a:lvl1pPr>
          </a:lstStyle>
          <a:p>
            <a:r>
              <a:rPr lang="de-DE" dirty="0"/>
              <a:t>Titelmasterformat durch Klicken bearbeiten</a:t>
            </a:r>
            <a:endParaRPr lang="en-US" dirty="0"/>
          </a:p>
        </p:txBody>
      </p:sp>
      <p:sp>
        <p:nvSpPr>
          <p:cNvPr id="3" name="Content Placeholder 2"/>
          <p:cNvSpPr>
            <a:spLocks noGrp="1"/>
          </p:cNvSpPr>
          <p:nvPr>
            <p:ph sz="half" idx="1"/>
          </p:nvPr>
        </p:nvSpPr>
        <p:spPr>
          <a:xfrm>
            <a:off x="628650" y="1825625"/>
            <a:ext cx="3672450" cy="4351338"/>
          </a:xfrm>
        </p:spPr>
        <p:txBody>
          <a:bodyPr/>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4506750" y="1825625"/>
            <a:ext cx="3672450" cy="4351338"/>
          </a:xfrm>
        </p:spPr>
        <p:txBody>
          <a:bodyPr/>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Date Placeholder 4"/>
          <p:cNvSpPr>
            <a:spLocks noGrp="1"/>
          </p:cNvSpPr>
          <p:nvPr>
            <p:ph type="dt" sz="half" idx="10"/>
          </p:nvPr>
        </p:nvSpPr>
        <p:spPr/>
        <p:txBody>
          <a:bodyPr/>
          <a:lstStyle/>
          <a:p>
            <a:fld id="{0469C867-AA10-42FE-9900-474239875666}" type="datetimeFigureOut">
              <a:rPr lang="de-DE" smtClean="0"/>
              <a:t>17/04/18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4A372C8-FA9B-496A-8105-5356EB5E347F}" type="slidenum">
              <a:rPr lang="de-DE" smtClean="0"/>
              <a:t>‹#›</a:t>
            </a:fld>
            <a:endParaRPr lang="de-DE"/>
          </a:p>
        </p:txBody>
      </p:sp>
      <p:pic>
        <p:nvPicPr>
          <p:cNvPr id="8"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uppieren 8"/>
          <p:cNvGrpSpPr/>
          <p:nvPr userDrawn="1"/>
        </p:nvGrpSpPr>
        <p:grpSpPr>
          <a:xfrm>
            <a:off x="-1174434" y="3707999"/>
            <a:ext cx="2223127" cy="2979959"/>
            <a:chOff x="-1959104" y="1323973"/>
            <a:chExt cx="3764385" cy="5045918"/>
          </a:xfrm>
        </p:grpSpPr>
        <p:sp>
          <p:nvSpPr>
            <p:cNvPr id="10"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1"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5"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2305864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717968" y="789995"/>
            <a:ext cx="7533233" cy="1122086"/>
          </a:xfrm>
        </p:spPr>
        <p:txBody>
          <a:bodyPr/>
          <a:lstStyle>
            <a:lvl1pPr>
              <a:defRPr>
                <a:solidFill>
                  <a:srgbClr val="162559"/>
                </a:solidFill>
              </a:defRPr>
            </a:lvl1pPr>
          </a:lstStyle>
          <a:p>
            <a:r>
              <a:rPr lang="de-DE" dirty="0"/>
              <a:t>Titelmasterformat durch Klicken bearbeiten</a:t>
            </a:r>
            <a:endParaRPr lang="en-US" dirty="0"/>
          </a:p>
        </p:txBody>
      </p:sp>
      <p:sp>
        <p:nvSpPr>
          <p:cNvPr id="3" name="Text Placeholder 2"/>
          <p:cNvSpPr>
            <a:spLocks noGrp="1"/>
          </p:cNvSpPr>
          <p:nvPr>
            <p:ph type="body" idx="1"/>
          </p:nvPr>
        </p:nvSpPr>
        <p:spPr>
          <a:xfrm>
            <a:off x="717968" y="1993407"/>
            <a:ext cx="3673583" cy="823912"/>
          </a:xfrm>
        </p:spPr>
        <p:txBody>
          <a:bodyPr anchor="b"/>
          <a:lstStyle>
            <a:lvl1pPr marL="0" indent="0">
              <a:buNone/>
              <a:defRPr sz="2400" b="1">
                <a:solidFill>
                  <a:srgbClr val="F1940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Content Placeholder 3"/>
          <p:cNvSpPr>
            <a:spLocks noGrp="1"/>
          </p:cNvSpPr>
          <p:nvPr>
            <p:ph sz="half" idx="2"/>
          </p:nvPr>
        </p:nvSpPr>
        <p:spPr>
          <a:xfrm>
            <a:off x="717968" y="2851199"/>
            <a:ext cx="3673583" cy="3338464"/>
          </a:xfrm>
        </p:spPr>
        <p:txBody>
          <a:bodyPr/>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4470577" y="1993407"/>
            <a:ext cx="3780624" cy="823912"/>
          </a:xfrm>
        </p:spPr>
        <p:txBody>
          <a:bodyPr anchor="b"/>
          <a:lstStyle>
            <a:lvl1pPr marL="0" indent="0">
              <a:buNone/>
              <a:defRPr sz="2400" b="1">
                <a:solidFill>
                  <a:srgbClr val="F1940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6" name="Content Placeholder 5"/>
          <p:cNvSpPr>
            <a:spLocks noGrp="1"/>
          </p:cNvSpPr>
          <p:nvPr>
            <p:ph sz="quarter" idx="4"/>
          </p:nvPr>
        </p:nvSpPr>
        <p:spPr>
          <a:xfrm>
            <a:off x="4470577" y="2851199"/>
            <a:ext cx="3780624" cy="3338463"/>
          </a:xfrm>
        </p:spPr>
        <p:txBody>
          <a:bodyPr/>
          <a:lstStyle>
            <a:lvl1pPr>
              <a:defRPr>
                <a:solidFill>
                  <a:srgbClr val="162559"/>
                </a:solidFill>
              </a:defRPr>
            </a:lvl1pPr>
            <a:lvl2pPr>
              <a:buClr>
                <a:srgbClr val="F1940C"/>
              </a:buClr>
              <a:defRPr>
                <a:solidFill>
                  <a:srgbClr val="162559"/>
                </a:solidFill>
              </a:defRPr>
            </a:lvl2pPr>
            <a:lvl3pPr>
              <a:defRPr>
                <a:solidFill>
                  <a:srgbClr val="162559"/>
                </a:solidFill>
              </a:defRPr>
            </a:lvl3pPr>
            <a:lvl4pPr>
              <a:buClr>
                <a:srgbClr val="F1940C"/>
              </a:buClr>
              <a:defRPr>
                <a:solidFill>
                  <a:srgbClr val="162559"/>
                </a:solidFill>
              </a:defRPr>
            </a:lvl4pPr>
            <a:lvl5pPr>
              <a:defRPr>
                <a:solidFill>
                  <a:srgbClr val="162559"/>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Date Placeholder 6"/>
          <p:cNvSpPr>
            <a:spLocks noGrp="1"/>
          </p:cNvSpPr>
          <p:nvPr>
            <p:ph type="dt" sz="half" idx="10"/>
          </p:nvPr>
        </p:nvSpPr>
        <p:spPr/>
        <p:txBody>
          <a:bodyPr/>
          <a:lstStyle/>
          <a:p>
            <a:fld id="{0469C867-AA10-42FE-9900-474239875666}" type="datetimeFigureOut">
              <a:rPr lang="de-DE" smtClean="0"/>
              <a:t>17/04/18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4A372C8-FA9B-496A-8105-5356EB5E347F}" type="slidenum">
              <a:rPr lang="de-DE" smtClean="0"/>
              <a:t>‹#›</a:t>
            </a:fld>
            <a:endParaRPr lang="de-DE"/>
          </a:p>
        </p:txBody>
      </p:sp>
      <p:pic>
        <p:nvPicPr>
          <p:cNvPr id="10"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uppieren 10"/>
          <p:cNvGrpSpPr/>
          <p:nvPr userDrawn="1"/>
        </p:nvGrpSpPr>
        <p:grpSpPr>
          <a:xfrm>
            <a:off x="-1174434" y="3707999"/>
            <a:ext cx="2223127" cy="2979959"/>
            <a:chOff x="-1959104" y="1323973"/>
            <a:chExt cx="3764385" cy="5045918"/>
          </a:xfrm>
        </p:grpSpPr>
        <p:sp>
          <p:nvSpPr>
            <p:cNvPr id="12"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3"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5"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6"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7"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3618079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28650" y="598585"/>
            <a:ext cx="7886700" cy="1325563"/>
          </a:xfrm>
        </p:spPr>
        <p:txBody>
          <a:bodyPr/>
          <a:lstStyle>
            <a:lvl1pPr>
              <a:defRPr>
                <a:solidFill>
                  <a:srgbClr val="162559"/>
                </a:solidFill>
              </a:defRPr>
            </a:lvl1pPr>
          </a:lstStyle>
          <a:p>
            <a:r>
              <a:rPr lang="de-DE" dirty="0"/>
              <a:t>Titelmasterformat durch Klicken bearbeiten</a:t>
            </a:r>
            <a:endParaRPr lang="en-US" dirty="0"/>
          </a:p>
        </p:txBody>
      </p:sp>
      <p:sp>
        <p:nvSpPr>
          <p:cNvPr id="3" name="Date Placeholder 2"/>
          <p:cNvSpPr>
            <a:spLocks noGrp="1"/>
          </p:cNvSpPr>
          <p:nvPr>
            <p:ph type="dt" sz="half" idx="10"/>
          </p:nvPr>
        </p:nvSpPr>
        <p:spPr/>
        <p:txBody>
          <a:bodyPr/>
          <a:lstStyle/>
          <a:p>
            <a:fld id="{0469C867-AA10-42FE-9900-474239875666}" type="datetimeFigureOut">
              <a:rPr lang="de-DE" smtClean="0"/>
              <a:t>17/04/18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4A372C8-FA9B-496A-8105-5356EB5E347F}" type="slidenum">
              <a:rPr lang="de-DE" smtClean="0"/>
              <a:t>‹#›</a:t>
            </a:fld>
            <a:endParaRPr lang="de-DE"/>
          </a:p>
        </p:txBody>
      </p:sp>
      <p:pic>
        <p:nvPicPr>
          <p:cNvPr id="6"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pieren 6"/>
          <p:cNvGrpSpPr/>
          <p:nvPr userDrawn="1"/>
        </p:nvGrpSpPr>
        <p:grpSpPr>
          <a:xfrm>
            <a:off x="-1174434" y="3707999"/>
            <a:ext cx="2223127" cy="2979959"/>
            <a:chOff x="-1959104" y="1323973"/>
            <a:chExt cx="3764385" cy="5045918"/>
          </a:xfrm>
        </p:grpSpPr>
        <p:sp>
          <p:nvSpPr>
            <p:cNvPr id="8"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9"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0"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1"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38373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69C867-AA10-42FE-9900-474239875666}" type="datetimeFigureOut">
              <a:rPr lang="de-DE" smtClean="0"/>
              <a:t>17/04/18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4A372C8-FA9B-496A-8105-5356EB5E347F}" type="slidenum">
              <a:rPr lang="de-DE" smtClean="0"/>
              <a:t>‹#›</a:t>
            </a:fld>
            <a:endParaRPr lang="de-DE"/>
          </a:p>
        </p:txBody>
      </p:sp>
      <p:pic>
        <p:nvPicPr>
          <p:cNvPr id="5"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uppieren 5"/>
          <p:cNvGrpSpPr/>
          <p:nvPr userDrawn="1"/>
        </p:nvGrpSpPr>
        <p:grpSpPr>
          <a:xfrm>
            <a:off x="-1174434" y="3707999"/>
            <a:ext cx="2223127" cy="2979959"/>
            <a:chOff x="-1959104" y="1323973"/>
            <a:chExt cx="3764385" cy="5045918"/>
          </a:xfrm>
        </p:grpSpPr>
        <p:sp>
          <p:nvSpPr>
            <p:cNvPr id="7"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8"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9"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0"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1"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3458516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162559"/>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solidFill>
                  <a:srgbClr val="162559"/>
                </a:solidFill>
              </a:defRPr>
            </a:lvl1pPr>
            <a:lvl2pPr>
              <a:buClr>
                <a:srgbClr val="F1940C"/>
              </a:buClr>
              <a:defRPr sz="2800">
                <a:solidFill>
                  <a:srgbClr val="162559"/>
                </a:solidFill>
              </a:defRPr>
            </a:lvl2pPr>
            <a:lvl3pPr>
              <a:defRPr sz="2400">
                <a:solidFill>
                  <a:srgbClr val="162559"/>
                </a:solidFill>
              </a:defRPr>
            </a:lvl3pPr>
            <a:lvl4pPr>
              <a:buClr>
                <a:srgbClr val="F1940C"/>
              </a:buClr>
              <a:defRPr sz="2000">
                <a:solidFill>
                  <a:srgbClr val="162559"/>
                </a:solidFill>
              </a:defRPr>
            </a:lvl4pPr>
            <a:lvl5pPr>
              <a:defRPr sz="2000">
                <a:solidFill>
                  <a:srgbClr val="162559"/>
                </a:solidFill>
              </a:defRPr>
            </a:lvl5pPr>
            <a:lvl6pPr>
              <a:defRPr sz="2000"/>
            </a:lvl6pPr>
            <a:lvl7pPr>
              <a:defRPr sz="2000"/>
            </a:lvl7pPr>
            <a:lvl8pPr>
              <a:defRPr sz="2000"/>
            </a:lvl8pPr>
            <a:lvl9pPr>
              <a:defRPr sz="20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solidFill>
                  <a:srgbClr val="16255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0469C867-AA10-42FE-9900-474239875666}" type="datetimeFigureOut">
              <a:rPr lang="de-DE" smtClean="0"/>
              <a:t>17/04/18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4A372C8-FA9B-496A-8105-5356EB5E347F}" type="slidenum">
              <a:rPr lang="de-DE" smtClean="0"/>
              <a:t>‹#›</a:t>
            </a:fld>
            <a:endParaRPr lang="de-DE"/>
          </a:p>
        </p:txBody>
      </p:sp>
      <p:pic>
        <p:nvPicPr>
          <p:cNvPr id="8"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uppieren 8"/>
          <p:cNvGrpSpPr/>
          <p:nvPr userDrawn="1"/>
        </p:nvGrpSpPr>
        <p:grpSpPr>
          <a:xfrm>
            <a:off x="-1174434" y="3707999"/>
            <a:ext cx="2223127" cy="2979959"/>
            <a:chOff x="-1959104" y="1323973"/>
            <a:chExt cx="3764385" cy="5045918"/>
          </a:xfrm>
        </p:grpSpPr>
        <p:sp>
          <p:nvSpPr>
            <p:cNvPr id="10"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1"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5"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2214831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35600"/>
            <a:ext cx="2949178" cy="1600200"/>
          </a:xfrm>
        </p:spPr>
        <p:txBody>
          <a:bodyPr anchor="b"/>
          <a:lstStyle>
            <a:lvl1pPr>
              <a:defRPr sz="3200">
                <a:solidFill>
                  <a:srgbClr val="162559"/>
                </a:solidFill>
              </a:defRPr>
            </a:lvl1pPr>
          </a:lstStyle>
          <a:p>
            <a:r>
              <a:rPr lang="de-DE" dirty="0"/>
              <a:t>Titelmasterformat durch Klicken bearbeiten</a:t>
            </a:r>
            <a:endParaRPr lang="en-US" dirty="0"/>
          </a:p>
        </p:txBody>
      </p:sp>
      <p:sp>
        <p:nvSpPr>
          <p:cNvPr id="3" name="Picture Placeholder 2"/>
          <p:cNvSpPr>
            <a:spLocks noGrp="1" noChangeAspect="1"/>
          </p:cNvSpPr>
          <p:nvPr>
            <p:ph type="pic" idx="1"/>
          </p:nvPr>
        </p:nvSpPr>
        <p:spPr>
          <a:xfrm>
            <a:off x="3887391" y="965826"/>
            <a:ext cx="4629150" cy="4873625"/>
          </a:xfrm>
        </p:spPr>
        <p:txBody>
          <a:bodyPr anchor="t"/>
          <a:lstStyle>
            <a:lvl1pPr marL="0" indent="0">
              <a:buNone/>
              <a:defRPr sz="3200">
                <a:solidFill>
                  <a:srgbClr val="162559"/>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35800"/>
            <a:ext cx="2949178" cy="3811588"/>
          </a:xfrm>
        </p:spPr>
        <p:txBody>
          <a:bodyPr/>
          <a:lstStyle>
            <a:lvl1pPr marL="0" indent="0">
              <a:buNone/>
              <a:defRPr sz="1600">
                <a:solidFill>
                  <a:srgbClr val="16255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e Placeholder 4"/>
          <p:cNvSpPr>
            <a:spLocks noGrp="1"/>
          </p:cNvSpPr>
          <p:nvPr>
            <p:ph type="dt" sz="half" idx="10"/>
          </p:nvPr>
        </p:nvSpPr>
        <p:spPr/>
        <p:txBody>
          <a:bodyPr/>
          <a:lstStyle/>
          <a:p>
            <a:fld id="{0469C867-AA10-42FE-9900-474239875666}" type="datetimeFigureOut">
              <a:rPr lang="de-DE" smtClean="0"/>
              <a:t>17/04/18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4A372C8-FA9B-496A-8105-5356EB5E347F}" type="slidenum">
              <a:rPr lang="de-DE" smtClean="0"/>
              <a:t>‹#›</a:t>
            </a:fld>
            <a:endParaRPr lang="de-DE"/>
          </a:p>
        </p:txBody>
      </p:sp>
      <p:pic>
        <p:nvPicPr>
          <p:cNvPr id="8" name="Picture 2" descr="N:\Horizon_Projekte\MOVE_VB_UT_5040_Karl_UL\Proposal\4_Logo\Move-Logo.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544800" y="52013"/>
            <a:ext cx="2599200" cy="1093144"/>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uppieren 8"/>
          <p:cNvGrpSpPr/>
          <p:nvPr userDrawn="1"/>
        </p:nvGrpSpPr>
        <p:grpSpPr>
          <a:xfrm>
            <a:off x="-1174434" y="3707999"/>
            <a:ext cx="2223127" cy="2979959"/>
            <a:chOff x="-1959104" y="1323973"/>
            <a:chExt cx="3764385" cy="5045918"/>
          </a:xfrm>
        </p:grpSpPr>
        <p:sp>
          <p:nvSpPr>
            <p:cNvPr id="10" name="Bogen 3"/>
            <p:cNvSpPr/>
            <p:nvPr userDrawn="1"/>
          </p:nvSpPr>
          <p:spPr>
            <a:xfrm rot="2437978">
              <a:off x="-1959104" y="1884062"/>
              <a:ext cx="3764385" cy="4107686"/>
            </a:xfrm>
            <a:custGeom>
              <a:avLst/>
              <a:gdLst>
                <a:gd name="connsiteX0" fmla="*/ 4808854 w 9617709"/>
                <a:gd name="connsiteY0" fmla="*/ 0 h 10400755"/>
                <a:gd name="connsiteX1" fmla="*/ 9617709 w 9617709"/>
                <a:gd name="connsiteY1" fmla="*/ 5200378 h 10400755"/>
                <a:gd name="connsiteX2" fmla="*/ 4808855 w 9617709"/>
                <a:gd name="connsiteY2" fmla="*/ 5200378 h 10400755"/>
                <a:gd name="connsiteX3" fmla="*/ 4808854 w 9617709"/>
                <a:gd name="connsiteY3" fmla="*/ 0 h 10400755"/>
                <a:gd name="connsiteX0" fmla="*/ 4808854 w 9617709"/>
                <a:gd name="connsiteY0" fmla="*/ 0 h 10400755"/>
                <a:gd name="connsiteX1" fmla="*/ 9617709 w 9617709"/>
                <a:gd name="connsiteY1" fmla="*/ 5200378 h 10400755"/>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8855 w 4808855"/>
                <a:gd name="connsiteY1" fmla="*/ 5292626 h 5292626"/>
                <a:gd name="connsiteX0" fmla="*/ 0 w 4808855"/>
                <a:gd name="connsiteY0" fmla="*/ 92248 h 5292626"/>
                <a:gd name="connsiteX1" fmla="*/ 4808855 w 4808855"/>
                <a:gd name="connsiteY1" fmla="*/ 5292626 h 5292626"/>
                <a:gd name="connsiteX2" fmla="*/ 1 w 4808855"/>
                <a:gd name="connsiteY2" fmla="*/ 5292626 h 5292626"/>
                <a:gd name="connsiteX3" fmla="*/ 0 w 4808855"/>
                <a:gd name="connsiteY3" fmla="*/ 92248 h 5292626"/>
                <a:gd name="connsiteX0" fmla="*/ 301539 w 4808855"/>
                <a:gd name="connsiteY0" fmla="*/ 0 h 5292626"/>
                <a:gd name="connsiteX1" fmla="*/ 4803088 w 4808855"/>
                <a:gd name="connsiteY1" fmla="*/ 5143952 h 5292626"/>
                <a:gd name="connsiteX0" fmla="*/ 0 w 4817239"/>
                <a:gd name="connsiteY0" fmla="*/ 92248 h 5292626"/>
                <a:gd name="connsiteX1" fmla="*/ 4808855 w 4817239"/>
                <a:gd name="connsiteY1" fmla="*/ 5292626 h 5292626"/>
                <a:gd name="connsiteX2" fmla="*/ 1 w 4817239"/>
                <a:gd name="connsiteY2" fmla="*/ 5292626 h 5292626"/>
                <a:gd name="connsiteX3" fmla="*/ 0 w 4817239"/>
                <a:gd name="connsiteY3" fmla="*/ 92248 h 5292626"/>
                <a:gd name="connsiteX0" fmla="*/ 301539 w 4817239"/>
                <a:gd name="connsiteY0" fmla="*/ 0 h 5292626"/>
                <a:gd name="connsiteX1" fmla="*/ 4817239 w 4817239"/>
                <a:gd name="connsiteY1" fmla="*/ 5131198 h 5292626"/>
                <a:gd name="connsiteX0" fmla="*/ 287387 w 4817238"/>
                <a:gd name="connsiteY0" fmla="*/ 12753 h 5292626"/>
                <a:gd name="connsiteX1" fmla="*/ 4808854 w 4817238"/>
                <a:gd name="connsiteY1" fmla="*/ 5292626 h 5292626"/>
                <a:gd name="connsiteX2" fmla="*/ 0 w 4817238"/>
                <a:gd name="connsiteY2" fmla="*/ 5292626 h 5292626"/>
                <a:gd name="connsiteX3" fmla="*/ 287387 w 4817238"/>
                <a:gd name="connsiteY3" fmla="*/ 12753 h 5292626"/>
                <a:gd name="connsiteX0" fmla="*/ 301538 w 4817238"/>
                <a:gd name="connsiteY0" fmla="*/ 0 h 5292626"/>
                <a:gd name="connsiteX1" fmla="*/ 4817238 w 4817238"/>
                <a:gd name="connsiteY1" fmla="*/ 5131198 h 5292626"/>
                <a:gd name="connsiteX0" fmla="*/ 287387 w 4808854"/>
                <a:gd name="connsiteY0" fmla="*/ 12753 h 5292626"/>
                <a:gd name="connsiteX1" fmla="*/ 4808854 w 4808854"/>
                <a:gd name="connsiteY1" fmla="*/ 5292626 h 5292626"/>
                <a:gd name="connsiteX2" fmla="*/ 0 w 4808854"/>
                <a:gd name="connsiteY2" fmla="*/ 5292626 h 5292626"/>
                <a:gd name="connsiteX3" fmla="*/ 287387 w 4808854"/>
                <a:gd name="connsiteY3" fmla="*/ 12753 h 5292626"/>
                <a:gd name="connsiteX0" fmla="*/ 301538 w 4808854"/>
                <a:gd name="connsiteY0" fmla="*/ 0 h 5292626"/>
                <a:gd name="connsiteX1" fmla="*/ 4771816 w 4808854"/>
                <a:gd name="connsiteY1" fmla="*/ 5195277 h 5292626"/>
              </a:gdLst>
              <a:ahLst/>
              <a:cxnLst>
                <a:cxn ang="0">
                  <a:pos x="connsiteX0" y="connsiteY0"/>
                </a:cxn>
                <a:cxn ang="0">
                  <a:pos x="connsiteX1" y="connsiteY1"/>
                </a:cxn>
              </a:cxnLst>
              <a:rect l="l" t="t" r="r" b="b"/>
              <a:pathLst>
                <a:path w="4808854" h="5292626" stroke="0" extrusionOk="0">
                  <a:moveTo>
                    <a:pt x="287387" y="12753"/>
                  </a:moveTo>
                  <a:cubicBezTo>
                    <a:pt x="2943244" y="12753"/>
                    <a:pt x="4808854" y="2420537"/>
                    <a:pt x="4808854" y="5292626"/>
                  </a:cubicBezTo>
                  <a:lnTo>
                    <a:pt x="0" y="5292626"/>
                  </a:lnTo>
                  <a:cubicBezTo>
                    <a:pt x="0" y="3559167"/>
                    <a:pt x="287387" y="1746212"/>
                    <a:pt x="287387" y="12753"/>
                  </a:cubicBezTo>
                  <a:close/>
                </a:path>
                <a:path w="4808854" h="5292626" fill="none">
                  <a:moveTo>
                    <a:pt x="301538" y="0"/>
                  </a:moveTo>
                  <a:cubicBezTo>
                    <a:pt x="2957395" y="0"/>
                    <a:pt x="4771816" y="2323188"/>
                    <a:pt x="4771816" y="5195277"/>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de-DE" sz="1800"/>
            </a:p>
          </p:txBody>
        </p:sp>
        <p:sp>
          <p:nvSpPr>
            <p:cNvPr id="11" name="Freeform 16"/>
            <p:cNvSpPr>
              <a:spLocks/>
            </p:cNvSpPr>
            <p:nvPr userDrawn="1"/>
          </p:nvSpPr>
          <p:spPr bwMode="auto">
            <a:xfrm>
              <a:off x="57882" y="1323973"/>
              <a:ext cx="340853" cy="340853"/>
            </a:xfrm>
            <a:custGeom>
              <a:avLst/>
              <a:gdLst>
                <a:gd name="T0" fmla="*/ 128 w 184"/>
                <a:gd name="T1" fmla="*/ 165 h 185"/>
                <a:gd name="T2" fmla="*/ 19 w 184"/>
                <a:gd name="T3" fmla="*/ 128 h 185"/>
                <a:gd name="T4" fmla="*/ 56 w 184"/>
                <a:gd name="T5" fmla="*/ 20 h 185"/>
                <a:gd name="T6" fmla="*/ 165 w 184"/>
                <a:gd name="T7" fmla="*/ 57 h 185"/>
                <a:gd name="T8" fmla="*/ 128 w 184"/>
                <a:gd name="T9" fmla="*/ 165 h 185"/>
              </a:gdLst>
              <a:ahLst/>
              <a:cxnLst>
                <a:cxn ang="0">
                  <a:pos x="T0" y="T1"/>
                </a:cxn>
                <a:cxn ang="0">
                  <a:pos x="T2" y="T3"/>
                </a:cxn>
                <a:cxn ang="0">
                  <a:pos x="T4" y="T5"/>
                </a:cxn>
                <a:cxn ang="0">
                  <a:pos x="T6" y="T7"/>
                </a:cxn>
                <a:cxn ang="0">
                  <a:pos x="T8" y="T9"/>
                </a:cxn>
              </a:cxnLst>
              <a:rect l="0" t="0" r="r" b="b"/>
              <a:pathLst>
                <a:path w="184" h="185">
                  <a:moveTo>
                    <a:pt x="128" y="165"/>
                  </a:moveTo>
                  <a:cubicBezTo>
                    <a:pt x="88" y="185"/>
                    <a:pt x="39" y="168"/>
                    <a:pt x="19" y="128"/>
                  </a:cubicBezTo>
                  <a:cubicBezTo>
                    <a:pt x="0" y="88"/>
                    <a:pt x="16" y="39"/>
                    <a:pt x="56" y="20"/>
                  </a:cubicBezTo>
                  <a:cubicBezTo>
                    <a:pt x="96" y="0"/>
                    <a:pt x="145" y="17"/>
                    <a:pt x="165" y="57"/>
                  </a:cubicBezTo>
                  <a:cubicBezTo>
                    <a:pt x="184" y="97"/>
                    <a:pt x="168" y="145"/>
                    <a:pt x="128" y="16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2" name="Freeform 14"/>
            <p:cNvSpPr>
              <a:spLocks/>
            </p:cNvSpPr>
            <p:nvPr userDrawn="1"/>
          </p:nvSpPr>
          <p:spPr bwMode="auto">
            <a:xfrm>
              <a:off x="605261" y="2107369"/>
              <a:ext cx="376783" cy="374736"/>
            </a:xfrm>
            <a:custGeom>
              <a:avLst/>
              <a:gdLst>
                <a:gd name="T0" fmla="*/ 65 w 182"/>
                <a:gd name="T1" fmla="*/ 168 h 182"/>
                <a:gd name="T2" fmla="*/ 15 w 182"/>
                <a:gd name="T3" fmla="*/ 65 h 182"/>
                <a:gd name="T4" fmla="*/ 117 w 182"/>
                <a:gd name="T5" fmla="*/ 15 h 182"/>
                <a:gd name="T6" fmla="*/ 168 w 182"/>
                <a:gd name="T7" fmla="*/ 117 h 182"/>
                <a:gd name="T8" fmla="*/ 65 w 182"/>
                <a:gd name="T9" fmla="*/ 168 h 182"/>
              </a:gdLst>
              <a:ahLst/>
              <a:cxnLst>
                <a:cxn ang="0">
                  <a:pos x="T0" y="T1"/>
                </a:cxn>
                <a:cxn ang="0">
                  <a:pos x="T2" y="T3"/>
                </a:cxn>
                <a:cxn ang="0">
                  <a:pos x="T4" y="T5"/>
                </a:cxn>
                <a:cxn ang="0">
                  <a:pos x="T6" y="T7"/>
                </a:cxn>
                <a:cxn ang="0">
                  <a:pos x="T8" y="T9"/>
                </a:cxn>
              </a:cxnLst>
              <a:rect l="0" t="0" r="r" b="b"/>
              <a:pathLst>
                <a:path w="182" h="182">
                  <a:moveTo>
                    <a:pt x="65" y="168"/>
                  </a:moveTo>
                  <a:cubicBezTo>
                    <a:pt x="23" y="154"/>
                    <a:pt x="0" y="108"/>
                    <a:pt x="15" y="65"/>
                  </a:cubicBezTo>
                  <a:cubicBezTo>
                    <a:pt x="29" y="23"/>
                    <a:pt x="75" y="0"/>
                    <a:pt x="117" y="15"/>
                  </a:cubicBezTo>
                  <a:cubicBezTo>
                    <a:pt x="160" y="29"/>
                    <a:pt x="182" y="75"/>
                    <a:pt x="168" y="117"/>
                  </a:cubicBezTo>
                  <a:cubicBezTo>
                    <a:pt x="153" y="160"/>
                    <a:pt x="107" y="182"/>
                    <a:pt x="65" y="168"/>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3" name="Freeform 15"/>
            <p:cNvSpPr>
              <a:spLocks/>
            </p:cNvSpPr>
            <p:nvPr userDrawn="1"/>
          </p:nvSpPr>
          <p:spPr bwMode="auto">
            <a:xfrm>
              <a:off x="850642" y="3174514"/>
              <a:ext cx="549386" cy="546806"/>
            </a:xfrm>
            <a:custGeom>
              <a:avLst/>
              <a:gdLst>
                <a:gd name="T0" fmla="*/ 22 w 211"/>
                <a:gd name="T1" fmla="*/ 146 h 211"/>
                <a:gd name="T2" fmla="*/ 65 w 211"/>
                <a:gd name="T3" fmla="*/ 22 h 211"/>
                <a:gd name="T4" fmla="*/ 189 w 211"/>
                <a:gd name="T5" fmla="*/ 64 h 211"/>
                <a:gd name="T6" fmla="*/ 146 w 211"/>
                <a:gd name="T7" fmla="*/ 189 h 211"/>
                <a:gd name="T8" fmla="*/ 22 w 211"/>
                <a:gd name="T9" fmla="*/ 146 h 211"/>
              </a:gdLst>
              <a:ahLst/>
              <a:cxnLst>
                <a:cxn ang="0">
                  <a:pos x="T0" y="T1"/>
                </a:cxn>
                <a:cxn ang="0">
                  <a:pos x="T2" y="T3"/>
                </a:cxn>
                <a:cxn ang="0">
                  <a:pos x="T4" y="T5"/>
                </a:cxn>
                <a:cxn ang="0">
                  <a:pos x="T6" y="T7"/>
                </a:cxn>
                <a:cxn ang="0">
                  <a:pos x="T8" y="T9"/>
                </a:cxn>
              </a:cxnLst>
              <a:rect l="0" t="0" r="r" b="b"/>
              <a:pathLst>
                <a:path w="211" h="211">
                  <a:moveTo>
                    <a:pt x="22" y="146"/>
                  </a:moveTo>
                  <a:cubicBezTo>
                    <a:pt x="0" y="100"/>
                    <a:pt x="19" y="45"/>
                    <a:pt x="65" y="22"/>
                  </a:cubicBezTo>
                  <a:cubicBezTo>
                    <a:pt x="111" y="0"/>
                    <a:pt x="166" y="19"/>
                    <a:pt x="189" y="64"/>
                  </a:cubicBezTo>
                  <a:cubicBezTo>
                    <a:pt x="211" y="110"/>
                    <a:pt x="192" y="166"/>
                    <a:pt x="146" y="189"/>
                  </a:cubicBezTo>
                  <a:cubicBezTo>
                    <a:pt x="101" y="211"/>
                    <a:pt x="45" y="192"/>
                    <a:pt x="22" y="146"/>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4" name="Freeform 17"/>
            <p:cNvSpPr>
              <a:spLocks/>
            </p:cNvSpPr>
            <p:nvPr userDrawn="1"/>
          </p:nvSpPr>
          <p:spPr bwMode="auto">
            <a:xfrm>
              <a:off x="703699" y="4522883"/>
              <a:ext cx="594250" cy="594250"/>
            </a:xfrm>
            <a:custGeom>
              <a:avLst/>
              <a:gdLst>
                <a:gd name="T0" fmla="*/ 19 w 238"/>
                <a:gd name="T1" fmla="*/ 85 h 238"/>
                <a:gd name="T2" fmla="*/ 153 w 238"/>
                <a:gd name="T3" fmla="*/ 19 h 238"/>
                <a:gd name="T4" fmla="*/ 219 w 238"/>
                <a:gd name="T5" fmla="*/ 153 h 238"/>
                <a:gd name="T6" fmla="*/ 85 w 238"/>
                <a:gd name="T7" fmla="*/ 219 h 238"/>
                <a:gd name="T8" fmla="*/ 19 w 238"/>
                <a:gd name="T9" fmla="*/ 85 h 238"/>
              </a:gdLst>
              <a:ahLst/>
              <a:cxnLst>
                <a:cxn ang="0">
                  <a:pos x="T0" y="T1"/>
                </a:cxn>
                <a:cxn ang="0">
                  <a:pos x="T2" y="T3"/>
                </a:cxn>
                <a:cxn ang="0">
                  <a:pos x="T4" y="T5"/>
                </a:cxn>
                <a:cxn ang="0">
                  <a:pos x="T6" y="T7"/>
                </a:cxn>
                <a:cxn ang="0">
                  <a:pos x="T8" y="T9"/>
                </a:cxn>
              </a:cxnLst>
              <a:rect l="0" t="0" r="r" b="b"/>
              <a:pathLst>
                <a:path w="238" h="238">
                  <a:moveTo>
                    <a:pt x="19" y="85"/>
                  </a:moveTo>
                  <a:cubicBezTo>
                    <a:pt x="38" y="30"/>
                    <a:pt x="98" y="0"/>
                    <a:pt x="153" y="19"/>
                  </a:cubicBezTo>
                  <a:cubicBezTo>
                    <a:pt x="208" y="38"/>
                    <a:pt x="238" y="98"/>
                    <a:pt x="219" y="153"/>
                  </a:cubicBezTo>
                  <a:cubicBezTo>
                    <a:pt x="200" y="208"/>
                    <a:pt x="140" y="238"/>
                    <a:pt x="85" y="219"/>
                  </a:cubicBezTo>
                  <a:cubicBezTo>
                    <a:pt x="30" y="200"/>
                    <a:pt x="0" y="140"/>
                    <a:pt x="19" y="85"/>
                  </a:cubicBezTo>
                  <a:close/>
                </a:path>
              </a:pathLst>
            </a:cu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sp>
          <p:nvSpPr>
            <p:cNvPr id="15" name="Oval 13"/>
            <p:cNvSpPr>
              <a:spLocks noChangeArrowheads="1"/>
            </p:cNvSpPr>
            <p:nvPr userDrawn="1"/>
          </p:nvSpPr>
          <p:spPr bwMode="auto">
            <a:xfrm>
              <a:off x="189521" y="5775316"/>
              <a:ext cx="597193" cy="594575"/>
            </a:xfrm>
            <a:prstGeom prst="ellipse">
              <a:avLst/>
            </a:prstGeom>
            <a:solidFill>
              <a:srgbClr val="F3920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DE" sz="1800"/>
            </a:p>
          </p:txBody>
        </p:sp>
      </p:grpSp>
    </p:spTree>
    <p:extLst>
      <p:ext uri="{BB962C8B-B14F-4D97-AF65-F5344CB8AC3E}">
        <p14:creationId xmlns:p14="http://schemas.microsoft.com/office/powerpoint/2010/main" val="373228093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9C867-AA10-42FE-9900-474239875666}" type="datetimeFigureOut">
              <a:rPr lang="de-DE" smtClean="0"/>
              <a:t>17/04/18</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372C8-FA9B-496A-8105-5356EB5E347F}" type="slidenum">
              <a:rPr lang="de-DE" smtClean="0"/>
              <a:t>‹#›</a:t>
            </a:fld>
            <a:endParaRPr lang="de-DE"/>
          </a:p>
        </p:txBody>
      </p:sp>
    </p:spTree>
    <p:extLst>
      <p:ext uri="{BB962C8B-B14F-4D97-AF65-F5344CB8AC3E}">
        <p14:creationId xmlns:p14="http://schemas.microsoft.com/office/powerpoint/2010/main" val="1010144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809363" y="1302974"/>
            <a:ext cx="7831718" cy="2083693"/>
          </a:xfrm>
        </p:spPr>
        <p:txBody>
          <a:bodyPr>
            <a:normAutofit/>
          </a:bodyPr>
          <a:lstStyle/>
          <a:p>
            <a:pPr algn="just"/>
            <a:r>
              <a:rPr lang="en-GB" sz="4600" b="1" dirty="0"/>
              <a:t>Young employment mobility: how young Europeans land the jobs</a:t>
            </a:r>
            <a:endParaRPr lang="de-DE" sz="4600" dirty="0"/>
          </a:p>
        </p:txBody>
      </p:sp>
      <p:sp>
        <p:nvSpPr>
          <p:cNvPr id="3" name="Untertitel 2"/>
          <p:cNvSpPr>
            <a:spLocks noGrp="1"/>
          </p:cNvSpPr>
          <p:nvPr>
            <p:ph type="subTitle" idx="1"/>
          </p:nvPr>
        </p:nvSpPr>
        <p:spPr>
          <a:xfrm>
            <a:off x="809363" y="4402666"/>
            <a:ext cx="7831717" cy="1171933"/>
          </a:xfrm>
        </p:spPr>
        <p:txBody>
          <a:bodyPr/>
          <a:lstStyle/>
          <a:p>
            <a:r>
              <a:rPr lang="en-GB" dirty="0"/>
              <a:t>Tuba </a:t>
            </a:r>
            <a:r>
              <a:rPr lang="en-GB" dirty="0" err="1"/>
              <a:t>Ardic</a:t>
            </a:r>
            <a:r>
              <a:rPr lang="en-GB" dirty="0"/>
              <a:t> (</a:t>
            </a:r>
            <a:r>
              <a:rPr lang="en-GB" dirty="0" err="1"/>
              <a:t>Sogn</a:t>
            </a:r>
            <a:r>
              <a:rPr lang="en-GB" dirty="0"/>
              <a:t> </a:t>
            </a:r>
            <a:r>
              <a:rPr lang="en-GB" dirty="0" err="1"/>
              <a:t>og</a:t>
            </a:r>
            <a:r>
              <a:rPr lang="en-GB" dirty="0"/>
              <a:t> </a:t>
            </a:r>
            <a:r>
              <a:rPr lang="en-GB" dirty="0" err="1"/>
              <a:t>Fjordane</a:t>
            </a:r>
            <a:r>
              <a:rPr lang="en-GB" dirty="0"/>
              <a:t> University College, Norway)</a:t>
            </a:r>
            <a:r>
              <a:rPr lang="en-US" dirty="0"/>
              <a:t/>
            </a:r>
            <a:br>
              <a:rPr lang="en-US" dirty="0"/>
            </a:br>
            <a:r>
              <a:rPr lang="en-GB" dirty="0"/>
              <a:t>Jan </a:t>
            </a:r>
            <a:r>
              <a:rPr lang="en-GB" dirty="0" err="1"/>
              <a:t>Skrobanek</a:t>
            </a:r>
            <a:r>
              <a:rPr lang="en-GB" dirty="0"/>
              <a:t> (</a:t>
            </a:r>
            <a:r>
              <a:rPr lang="en-GB" dirty="0" err="1"/>
              <a:t>Sogn</a:t>
            </a:r>
            <a:r>
              <a:rPr lang="en-GB" dirty="0"/>
              <a:t> </a:t>
            </a:r>
            <a:r>
              <a:rPr lang="en-GB" dirty="0" err="1"/>
              <a:t>og</a:t>
            </a:r>
            <a:r>
              <a:rPr lang="en-GB" dirty="0"/>
              <a:t> </a:t>
            </a:r>
            <a:r>
              <a:rPr lang="en-GB" dirty="0" err="1"/>
              <a:t>Fjordane</a:t>
            </a:r>
            <a:r>
              <a:rPr lang="en-GB" dirty="0"/>
              <a:t> University College, Norway)</a:t>
            </a:r>
            <a:r>
              <a:rPr lang="en-US" dirty="0"/>
              <a:t/>
            </a:r>
            <a:br>
              <a:rPr lang="en-US" dirty="0"/>
            </a:br>
            <a:r>
              <a:rPr lang="en-GB" dirty="0"/>
              <a:t>Volha Vysotskaya (University of Luxembourg, Luxembourg</a:t>
            </a:r>
            <a:r>
              <a:rPr lang="en-GB" dirty="0" smtClean="0"/>
              <a:t>)</a:t>
            </a:r>
            <a:endParaRPr lang="en-US" dirty="0"/>
          </a:p>
        </p:txBody>
      </p:sp>
      <p:sp>
        <p:nvSpPr>
          <p:cNvPr id="4" name="Untertitel 2"/>
          <p:cNvSpPr txBox="1">
            <a:spLocks/>
          </p:cNvSpPr>
          <p:nvPr/>
        </p:nvSpPr>
        <p:spPr>
          <a:xfrm>
            <a:off x="875264" y="4007282"/>
            <a:ext cx="7831717" cy="89792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bg1">
                    <a:lumMod val="50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de-DE" dirty="0">
              <a:solidFill>
                <a:srgbClr val="162559"/>
              </a:solidFill>
            </a:endParaRPr>
          </a:p>
        </p:txBody>
      </p:sp>
      <p:sp>
        <p:nvSpPr>
          <p:cNvPr id="5" name="Textfeld 4"/>
          <p:cNvSpPr txBox="1"/>
          <p:nvPr/>
        </p:nvSpPr>
        <p:spPr>
          <a:xfrm>
            <a:off x="875264" y="6153072"/>
            <a:ext cx="7831717" cy="369332"/>
          </a:xfrm>
          <a:prstGeom prst="rect">
            <a:avLst/>
          </a:prstGeom>
          <a:noFill/>
        </p:spPr>
        <p:txBody>
          <a:bodyPr wrap="square" rtlCol="0">
            <a:spAutoFit/>
          </a:bodyPr>
          <a:lstStyle/>
          <a:p>
            <a:endParaRPr lang="de-DE" dirty="0"/>
          </a:p>
        </p:txBody>
      </p:sp>
      <p:pic>
        <p:nvPicPr>
          <p:cNvPr id="6" name="Grafik 5" descr="EU Fla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7050" y="6132891"/>
            <a:ext cx="773072" cy="493365"/>
          </a:xfrm>
          <a:prstGeom prst="rect">
            <a:avLst/>
          </a:prstGeom>
          <a:noFill/>
          <a:ln>
            <a:noFill/>
          </a:ln>
        </p:spPr>
      </p:pic>
      <p:sp>
        <p:nvSpPr>
          <p:cNvPr id="7" name="Rechteck 6"/>
          <p:cNvSpPr/>
          <p:nvPr/>
        </p:nvSpPr>
        <p:spPr>
          <a:xfrm>
            <a:off x="1685315" y="6050252"/>
            <a:ext cx="7189075" cy="658642"/>
          </a:xfrm>
          <a:prstGeom prst="rect">
            <a:avLst/>
          </a:prstGeom>
        </p:spPr>
        <p:txBody>
          <a:bodyPr wrap="square">
            <a:spAutoFit/>
          </a:bodyPr>
          <a:lstStyle/>
          <a:p>
            <a:pPr algn="just">
              <a:lnSpc>
                <a:spcPct val="115000"/>
              </a:lnSpc>
              <a:spcAft>
                <a:spcPts val="0"/>
              </a:spcAft>
            </a:pPr>
            <a:r>
              <a:rPr lang="en-US" sz="1600" dirty="0"/>
              <a:t>MOVE has received funding from the European Union’s Horizon 2020 research and innovation </a:t>
            </a:r>
            <a:r>
              <a:rPr lang="en-US" sz="1600" dirty="0" err="1"/>
              <a:t>programme</a:t>
            </a:r>
            <a:r>
              <a:rPr lang="en-US" sz="1600" dirty="0"/>
              <a:t> under Grant Agreement No. 649263</a:t>
            </a:r>
            <a:endParaRPr lang="de-DE" sz="1600" dirty="0">
              <a:ea typeface="Calibri"/>
              <a:cs typeface="Times New Roman"/>
            </a:endParaRPr>
          </a:p>
        </p:txBody>
      </p:sp>
    </p:spTree>
    <p:extLst>
      <p:ext uri="{BB962C8B-B14F-4D97-AF65-F5344CB8AC3E}">
        <p14:creationId xmlns:p14="http://schemas.microsoft.com/office/powerpoint/2010/main" val="67982106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2</a:t>
            </a:r>
            <a:r>
              <a:rPr lang="en-US" baseline="30000" dirty="0">
                <a:solidFill>
                  <a:srgbClr val="FF0000"/>
                </a:solidFill>
              </a:rPr>
              <a:t>nd</a:t>
            </a:r>
            <a:r>
              <a:rPr lang="en-US" dirty="0">
                <a:solidFill>
                  <a:srgbClr val="FF0000"/>
                </a:solidFill>
              </a:rPr>
              <a:t> </a:t>
            </a:r>
            <a:r>
              <a:rPr lang="en-US" dirty="0" smtClean="0">
                <a:solidFill>
                  <a:srgbClr val="FF0000"/>
                </a:solidFill>
              </a:rPr>
              <a:t>type – </a:t>
            </a:r>
            <a:r>
              <a:rPr lang="en-US" b="1" dirty="0" smtClean="0">
                <a:solidFill>
                  <a:srgbClr val="FF0000"/>
                </a:solidFill>
              </a:rPr>
              <a:t>BRIDGING gates</a:t>
            </a:r>
            <a:r>
              <a:rPr lang="en-US" dirty="0" smtClean="0">
                <a:solidFill>
                  <a:srgbClr val="FF0000"/>
                </a:solidFill>
              </a:rPr>
              <a:t> </a:t>
            </a:r>
            <a:endParaRPr lang="en-US"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en-US" dirty="0"/>
              <a:t>bridging gates that are used by young persons </a:t>
            </a:r>
            <a:r>
              <a:rPr lang="en-US" dirty="0" smtClean="0"/>
              <a:t>( TO REWORK)</a:t>
            </a:r>
            <a:endParaRPr lang="en-US" dirty="0"/>
          </a:p>
          <a:p>
            <a:pPr lvl="1"/>
            <a:r>
              <a:rPr lang="en-US" dirty="0"/>
              <a:t>so I started working for another job abroad (I: </a:t>
            </a:r>
            <a:r>
              <a:rPr lang="en-US" dirty="0" err="1"/>
              <a:t>mhm</a:t>
            </a:r>
            <a:r>
              <a:rPr lang="en-US" dirty="0"/>
              <a:t>) and I found it, two jobs one in [town A in Germany] and one in Luxembourg (I: okay) I did the interview and at the very end both the companies eh told me that they can hire me, eh so I had to choose eh my future job (I: wow) and eh I decided for the Luxembourg one…  it's very difficult to find a job. but-but not in my field. …especially in the networks, eh there, eh there is, eh there are a lot of eh, job offers and .. it's not so difficult to find something. eh Actually I receive eh a job offer almost every week, at least one per week. (I: okay) Even if I just changed, the, a, I, I'm not, I have not a Bachelor because I didn't finish my studies in University. (I: That's very interesting!) Anyway, I-I receive job offers from far away  (Bruno, </a:t>
            </a:r>
            <a:r>
              <a:rPr lang="en-US" dirty="0" smtClean="0"/>
              <a:t>Italian, </a:t>
            </a:r>
            <a:r>
              <a:rPr lang="en-US" dirty="0"/>
              <a:t>working in Luxembourg)</a:t>
            </a:r>
          </a:p>
          <a:p>
            <a:r>
              <a:rPr lang="en-US" dirty="0"/>
              <a:t>bridging gates are used by </a:t>
            </a:r>
            <a:r>
              <a:rPr lang="en-US" dirty="0" smtClean="0"/>
              <a:t>companies ( TO REWORK)</a:t>
            </a:r>
            <a:endParaRPr lang="en-US" dirty="0"/>
          </a:p>
          <a:p>
            <a:pPr lvl="1"/>
            <a:r>
              <a:rPr lang="en-US" sz="1700" i="1" dirty="0"/>
              <a:t>[</a:t>
            </a:r>
            <a:r>
              <a:rPr lang="en-US" i="1" dirty="0"/>
              <a:t>city A in Belgium], they also came, that much further when I was in [city A in The Netherlands], and they also came, 3 big firms, multinational,  they were really interested in international profile, that have studied [international law], because they were looking for employees, I think.  Well, I know their problems finding and recruiting people in Luxembourg for those positions, so this is how I got contacted and how I got recruited. So I got a couple of interviews, travelled to Luxembourg, went to the interview, got 3 offers, compared them, then I choose the one I found the most interesting, the most   I had a better feeling  (Thomas, Belgian, </a:t>
            </a:r>
            <a:r>
              <a:rPr lang="en-US" i="1" dirty="0" smtClean="0"/>
              <a:t>working </a:t>
            </a:r>
            <a:r>
              <a:rPr lang="en-US" i="1" dirty="0"/>
              <a:t>in Luxembourg)</a:t>
            </a:r>
          </a:p>
        </p:txBody>
      </p:sp>
    </p:spTree>
    <p:extLst>
      <p:ext uri="{BB962C8B-B14F-4D97-AF65-F5344CB8AC3E}">
        <p14:creationId xmlns:p14="http://schemas.microsoft.com/office/powerpoint/2010/main" val="162613500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Not so simple: complexity of choosing mobility gates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E.g. </a:t>
            </a:r>
          </a:p>
          <a:p>
            <a:r>
              <a:rPr lang="en-US" i="1" dirty="0" err="1"/>
              <a:t>Uhh</a:t>
            </a:r>
            <a:r>
              <a:rPr lang="en-US" i="1" dirty="0"/>
              <a:t>, just for the sake of clarity, my sister is head of [advertising] in that agency [A in Italy]. So you know, connections, </a:t>
            </a:r>
            <a:r>
              <a:rPr lang="en-US" i="1" dirty="0" smtClean="0"/>
              <a:t>again. But </a:t>
            </a:r>
            <a:r>
              <a:rPr lang="en-US" i="1" dirty="0"/>
              <a:t>still. If I were not a good worker she would not have made my name. </a:t>
            </a:r>
            <a:r>
              <a:rPr lang="en-US" i="1" dirty="0" err="1"/>
              <a:t>Uhh</a:t>
            </a:r>
            <a:r>
              <a:rPr lang="en-US" i="1" dirty="0"/>
              <a:t> for, to the sales agency, because she would have lost here professionalism on her side. </a:t>
            </a:r>
            <a:r>
              <a:rPr lang="en-US" i="1" dirty="0" err="1"/>
              <a:t>Uhm</a:t>
            </a:r>
            <a:r>
              <a:rPr lang="en-US" i="1" dirty="0"/>
              <a:t>, so when there were some translations for example to do, I was involved. Like from English into Italian, or from Italian into English, so for example when I was in Australia, I kept the relationship, </a:t>
            </a:r>
            <a:r>
              <a:rPr lang="en-US" i="1" dirty="0" err="1"/>
              <a:t>uhh</a:t>
            </a:r>
            <a:r>
              <a:rPr lang="en-US" i="1" dirty="0"/>
              <a:t>, translating stuff etcetera. As a source of revenue, and as away of continuing working with them, the future opportunity you know? And it was, </a:t>
            </a:r>
            <a:r>
              <a:rPr lang="en-US" i="1" dirty="0" err="1"/>
              <a:t>uhmm</a:t>
            </a:r>
            <a:r>
              <a:rPr lang="en-US" i="1" dirty="0"/>
              <a:t>, it was a clever move from my side. Just to sacrifice a bit of time, you know, just to keep this going, to keep the ball rolling, and the ball rolled to </a:t>
            </a:r>
            <a:r>
              <a:rPr lang="en-US" i="1" dirty="0" smtClean="0"/>
              <a:t>Luxembourg ( </a:t>
            </a:r>
            <a:r>
              <a:rPr lang="en-US" i="1" dirty="0" err="1" smtClean="0"/>
              <a:t>Leonadro</a:t>
            </a:r>
            <a:r>
              <a:rPr lang="en-US" i="1" dirty="0" smtClean="0"/>
              <a:t> </a:t>
            </a:r>
            <a:r>
              <a:rPr lang="en-US" i="1" dirty="0" err="1" smtClean="0"/>
              <a:t>italian</a:t>
            </a:r>
            <a:r>
              <a:rPr lang="en-US" i="1" dirty="0" smtClean="0"/>
              <a:t>, working in Luxembourg).</a:t>
            </a:r>
          </a:p>
          <a:p>
            <a:pPr marL="228600" lvl="1">
              <a:spcBef>
                <a:spcPts val="1000"/>
              </a:spcBef>
              <a:buClrTx/>
            </a:pPr>
            <a:endParaRPr lang="en-US" dirty="0"/>
          </a:p>
        </p:txBody>
      </p:sp>
    </p:spTree>
    <p:extLst>
      <p:ext uri="{BB962C8B-B14F-4D97-AF65-F5344CB8AC3E}">
        <p14:creationId xmlns:p14="http://schemas.microsoft.com/office/powerpoint/2010/main" val="91289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Discussions</a:t>
            </a:r>
            <a:endParaRPr lang="en-US" dirty="0"/>
          </a:p>
        </p:txBody>
      </p:sp>
      <p:sp>
        <p:nvSpPr>
          <p:cNvPr id="3" name="Content Placeholder 2"/>
          <p:cNvSpPr>
            <a:spLocks noGrp="1"/>
          </p:cNvSpPr>
          <p:nvPr>
            <p:ph idx="1"/>
          </p:nvPr>
        </p:nvSpPr>
        <p:spPr>
          <a:xfrm>
            <a:off x="758250" y="1559406"/>
            <a:ext cx="7593750" cy="4351338"/>
          </a:xfrm>
        </p:spPr>
        <p:txBody>
          <a:bodyPr>
            <a:normAutofit fontScale="77500" lnSpcReduction="20000"/>
          </a:bodyPr>
          <a:lstStyle/>
          <a:p>
            <a:r>
              <a:rPr lang="en-US" dirty="0" smtClean="0">
                <a:solidFill>
                  <a:schemeClr val="tx1"/>
                </a:solidFill>
              </a:rPr>
              <a:t>Some indications that there is also bonding/bridging relation regarding the mobility gate of young people</a:t>
            </a:r>
          </a:p>
          <a:p>
            <a:r>
              <a:rPr lang="en-US" dirty="0" smtClean="0">
                <a:solidFill>
                  <a:schemeClr val="tx1"/>
                </a:solidFill>
              </a:rPr>
              <a:t>On the one hand there are strong indications regarding the role of bonding capital (family, social media) </a:t>
            </a:r>
          </a:p>
          <a:p>
            <a:r>
              <a:rPr lang="en-US" dirty="0" smtClean="0">
                <a:solidFill>
                  <a:schemeClr val="tx1"/>
                </a:solidFill>
              </a:rPr>
              <a:t>On the other hand also effects of forms of bridging capital can be found</a:t>
            </a:r>
          </a:p>
          <a:p>
            <a:r>
              <a:rPr lang="en-US" dirty="0" smtClean="0">
                <a:solidFill>
                  <a:schemeClr val="tx1"/>
                </a:solidFill>
              </a:rPr>
              <a:t>Interrelation between cultural capital (education) and kind of capital used while realizing a mobility gate</a:t>
            </a:r>
          </a:p>
          <a:p>
            <a:r>
              <a:rPr lang="en-US" dirty="0">
                <a:solidFill>
                  <a:schemeClr val="tx1"/>
                </a:solidFill>
              </a:rPr>
              <a:t>To young people choosing formal mobility gate, selectivity play a stronger role (besides their professional capital)</a:t>
            </a:r>
          </a:p>
          <a:p>
            <a:r>
              <a:rPr lang="en-US" dirty="0" smtClean="0">
                <a:solidFill>
                  <a:schemeClr val="tx1"/>
                </a:solidFill>
              </a:rPr>
              <a:t>With regard to the kind of relation:</a:t>
            </a:r>
          </a:p>
          <a:p>
            <a:pPr lvl="1"/>
            <a:r>
              <a:rPr lang="en-US" dirty="0" smtClean="0">
                <a:solidFill>
                  <a:schemeClr val="tx1"/>
                </a:solidFill>
              </a:rPr>
              <a:t>Bridging: there is a tendency of organizations </a:t>
            </a:r>
            <a:r>
              <a:rPr lang="en-US" dirty="0">
                <a:solidFill>
                  <a:schemeClr val="tx1"/>
                </a:solidFill>
              </a:rPr>
              <a:t>and </a:t>
            </a:r>
            <a:r>
              <a:rPr lang="en-US" dirty="0" err="1">
                <a:solidFill>
                  <a:schemeClr val="tx1"/>
                </a:solidFill>
              </a:rPr>
              <a:t>programmes</a:t>
            </a:r>
            <a:r>
              <a:rPr lang="en-US" dirty="0">
                <a:solidFill>
                  <a:schemeClr val="tx1"/>
                </a:solidFill>
              </a:rPr>
              <a:t> </a:t>
            </a:r>
            <a:r>
              <a:rPr lang="en-US" dirty="0" smtClean="0">
                <a:solidFill>
                  <a:schemeClr val="tx1"/>
                </a:solidFill>
              </a:rPr>
              <a:t>selection regarding landing a job in accordance with young peoples cultural capital and preferences</a:t>
            </a:r>
          </a:p>
          <a:p>
            <a:pPr lvl="1"/>
            <a:r>
              <a:rPr lang="en-US" dirty="0" smtClean="0">
                <a:solidFill>
                  <a:schemeClr val="tx1"/>
                </a:solidFill>
              </a:rPr>
              <a:t>Bonding: there is a tendency of contingency in landing a job  </a:t>
            </a:r>
          </a:p>
          <a:p>
            <a:pPr marL="0" indent="0">
              <a:buNone/>
            </a:pPr>
            <a:endParaRPr lang="en-US" sz="4400" dirty="0">
              <a:latin typeface="+mj-lt"/>
              <a:ea typeface="+mj-ea"/>
              <a:cs typeface="+mj-cs"/>
            </a:endParaRPr>
          </a:p>
          <a:p>
            <a:pPr marL="0" indent="0">
              <a:buNone/>
            </a:pPr>
            <a:endParaRPr lang="en-US" dirty="0"/>
          </a:p>
        </p:txBody>
      </p:sp>
    </p:spTree>
    <p:extLst>
      <p:ext uri="{BB962C8B-B14F-4D97-AF65-F5344CB8AC3E}">
        <p14:creationId xmlns:p14="http://schemas.microsoft.com/office/powerpoint/2010/main" val="20891177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What we learn from this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Important for your reflections: </a:t>
            </a:r>
          </a:p>
          <a:p>
            <a:pPr lvl="1"/>
            <a:r>
              <a:rPr lang="en-US" dirty="0" smtClean="0"/>
              <a:t>for our data analysis we stay open : do not cling to deterministic types</a:t>
            </a:r>
          </a:p>
          <a:p>
            <a:pPr lvl="1"/>
            <a:r>
              <a:rPr lang="en-US" dirty="0" smtClean="0"/>
              <a:t>Openness towards </a:t>
            </a:r>
            <a:r>
              <a:rPr lang="en-US" dirty="0" err="1" smtClean="0"/>
              <a:t>theorising</a:t>
            </a:r>
            <a:r>
              <a:rPr lang="en-US" dirty="0" smtClean="0"/>
              <a:t> </a:t>
            </a:r>
          </a:p>
          <a:p>
            <a:pPr lvl="1"/>
            <a:r>
              <a:rPr lang="en-US" dirty="0"/>
              <a:t>a</a:t>
            </a:r>
            <a:r>
              <a:rPr lang="en-US" dirty="0" smtClean="0"/>
              <a:t> helpful step for further project development (i.e. survey)</a:t>
            </a:r>
          </a:p>
          <a:p>
            <a:pPr lvl="1"/>
            <a:endParaRPr lang="en-US" dirty="0" smtClean="0"/>
          </a:p>
          <a:p>
            <a:pPr marL="457200" lvl="1"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55558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solidFill>
                  <a:schemeClr val="tx1"/>
                </a:solidFill>
              </a:rPr>
              <a:t>Thank</a:t>
            </a:r>
            <a:r>
              <a:rPr lang="de-DE" dirty="0">
                <a:solidFill>
                  <a:schemeClr val="tx1"/>
                </a:solidFill>
              </a:rPr>
              <a:t> </a:t>
            </a:r>
            <a:r>
              <a:rPr lang="de-DE" dirty="0" err="1">
                <a:solidFill>
                  <a:schemeClr val="tx1"/>
                </a:solidFill>
              </a:rPr>
              <a:t>you</a:t>
            </a:r>
            <a:r>
              <a:rPr lang="de-DE" dirty="0">
                <a:solidFill>
                  <a:schemeClr val="tx1"/>
                </a:solidFill>
              </a:rPr>
              <a:t> </a:t>
            </a:r>
            <a:r>
              <a:rPr lang="de-DE" dirty="0" err="1">
                <a:solidFill>
                  <a:schemeClr val="tx1"/>
                </a:solidFill>
              </a:rPr>
              <a:t>for</a:t>
            </a:r>
            <a:r>
              <a:rPr lang="de-DE" dirty="0">
                <a:solidFill>
                  <a:schemeClr val="tx1"/>
                </a:solidFill>
              </a:rPr>
              <a:t> </a:t>
            </a:r>
            <a:r>
              <a:rPr lang="de-DE" dirty="0" err="1">
                <a:solidFill>
                  <a:schemeClr val="tx1"/>
                </a:solidFill>
              </a:rPr>
              <a:t>your</a:t>
            </a:r>
            <a:r>
              <a:rPr lang="de-DE" dirty="0">
                <a:solidFill>
                  <a:schemeClr val="tx1"/>
                </a:solidFill>
              </a:rPr>
              <a:t> </a:t>
            </a:r>
            <a:r>
              <a:rPr lang="de-DE" dirty="0" err="1">
                <a:solidFill>
                  <a:schemeClr val="tx1"/>
                </a:solidFill>
              </a:rPr>
              <a:t>attention</a:t>
            </a:r>
            <a:endParaRPr lang="de-DE" dirty="0">
              <a:solidFill>
                <a:schemeClr val="tx1"/>
              </a:solidFill>
            </a:endParaRPr>
          </a:p>
        </p:txBody>
      </p:sp>
      <p:sp>
        <p:nvSpPr>
          <p:cNvPr id="3" name="Inhaltsplatzhalter 2"/>
          <p:cNvSpPr>
            <a:spLocks noGrp="1"/>
          </p:cNvSpPr>
          <p:nvPr>
            <p:ph idx="1"/>
          </p:nvPr>
        </p:nvSpPr>
        <p:spPr>
          <a:xfrm>
            <a:off x="758250" y="1403498"/>
            <a:ext cx="7593750" cy="5188687"/>
          </a:xfrm>
        </p:spPr>
        <p:txBody>
          <a:bodyPr>
            <a:normAutofit/>
          </a:bodyPr>
          <a:lstStyle/>
          <a:p>
            <a:pPr marL="0" indent="0">
              <a:buNone/>
            </a:pPr>
            <a:endParaRPr lang="en-US" sz="2000" dirty="0" smtClean="0"/>
          </a:p>
          <a:p>
            <a:pPr marL="0" indent="0">
              <a:buNone/>
            </a:pPr>
            <a:endParaRPr lang="en-US" sz="2400" dirty="0" smtClean="0"/>
          </a:p>
          <a:p>
            <a:pPr marL="0" indent="0">
              <a:buNone/>
            </a:pPr>
            <a:endParaRPr lang="en-US" sz="2400" b="1" dirty="0"/>
          </a:p>
          <a:p>
            <a:pPr marL="0" indent="0">
              <a:buNone/>
            </a:pPr>
            <a:endParaRPr lang="en-US" sz="2400" dirty="0"/>
          </a:p>
          <a:p>
            <a:pPr marL="0" indent="0">
              <a:buNone/>
            </a:pPr>
            <a:endParaRPr lang="en-US" dirty="0" smtClean="0"/>
          </a:p>
          <a:p>
            <a:pPr marL="0" indent="0">
              <a:buNone/>
            </a:pPr>
            <a:endParaRPr lang="en-US" dirty="0"/>
          </a:p>
          <a:p>
            <a:pPr marL="0" indent="0">
              <a:buNone/>
            </a:pPr>
            <a:endParaRPr lang="en-US" sz="2000" dirty="0" smtClean="0"/>
          </a:p>
          <a:p>
            <a:pPr marL="0" indent="0">
              <a:buNone/>
            </a:pPr>
            <a:endParaRPr lang="en-US" sz="2000" dirty="0" smtClean="0"/>
          </a:p>
          <a:p>
            <a:pPr marL="0" indent="0">
              <a:buNone/>
            </a:pPr>
            <a:endParaRPr lang="en-US" sz="2000" dirty="0"/>
          </a:p>
        </p:txBody>
      </p:sp>
      <p:pic>
        <p:nvPicPr>
          <p:cNvPr id="6" name="Picture 2" descr="http://wwwde.uni.lu/var/storage/images/snt/research/apsia/events/vvsw_2013/uni/711097-1-fre-FR/uni.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6917" y="2815790"/>
            <a:ext cx="1233697" cy="11054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41643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R</a:t>
            </a:r>
            <a:r>
              <a:rPr lang="en-GB" dirty="0" smtClean="0"/>
              <a:t>esearch questions</a:t>
            </a:r>
            <a:r>
              <a:rPr lang="en-US" dirty="0"/>
              <a:t/>
            </a:r>
            <a:br>
              <a:rPr lang="en-US" dirty="0"/>
            </a:br>
            <a:endParaRPr lang="en-US" dirty="0"/>
          </a:p>
        </p:txBody>
      </p:sp>
      <p:sp>
        <p:nvSpPr>
          <p:cNvPr id="3" name="Content Placeholder 2"/>
          <p:cNvSpPr>
            <a:spLocks noGrp="1"/>
          </p:cNvSpPr>
          <p:nvPr>
            <p:ph idx="1"/>
          </p:nvPr>
        </p:nvSpPr>
        <p:spPr>
          <a:xfrm>
            <a:off x="758250" y="1524644"/>
            <a:ext cx="7593750" cy="1375834"/>
          </a:xfrm>
        </p:spPr>
        <p:txBody>
          <a:bodyPr>
            <a:noAutofit/>
          </a:bodyPr>
          <a:lstStyle/>
          <a:p>
            <a:r>
              <a:rPr lang="en-GB" sz="2600" dirty="0"/>
              <a:t>Along </a:t>
            </a:r>
            <a:r>
              <a:rPr lang="en-GB" sz="2600" dirty="0" smtClean="0"/>
              <a:t>young people’s mobility </a:t>
            </a:r>
            <a:r>
              <a:rPr lang="en-GB" sz="2600" dirty="0"/>
              <a:t>trajectories, what comes across their pathways? </a:t>
            </a:r>
            <a:endParaRPr lang="en-GB" sz="2600" dirty="0" smtClean="0"/>
          </a:p>
          <a:p>
            <a:r>
              <a:rPr lang="en-GB" sz="2600" dirty="0" smtClean="0"/>
              <a:t>What </a:t>
            </a:r>
            <a:r>
              <a:rPr lang="en-GB" sz="2600" dirty="0"/>
              <a:t>is their “mobility gate”? What do they rely upon in their employment mobility(-</a:t>
            </a:r>
            <a:r>
              <a:rPr lang="en-GB" sz="2600" dirty="0" err="1"/>
              <a:t>ies</a:t>
            </a:r>
            <a:r>
              <a:rPr lang="en-GB" sz="2600" dirty="0" smtClean="0"/>
              <a:t>)</a:t>
            </a:r>
          </a:p>
          <a:p>
            <a:r>
              <a:rPr lang="en-GB" sz="2600" dirty="0" smtClean="0"/>
              <a:t>How do people choose the jobs? And what resources do they use for landing jobs?</a:t>
            </a:r>
          </a:p>
          <a:p>
            <a:pPr marL="0" indent="0">
              <a:buNone/>
            </a:pPr>
            <a:r>
              <a:rPr lang="en-US" sz="2600" dirty="0" smtClean="0"/>
              <a:t>   </a:t>
            </a:r>
            <a:endParaRPr lang="en-US" sz="2600" dirty="0"/>
          </a:p>
        </p:txBody>
      </p:sp>
    </p:spTree>
    <p:extLst>
      <p:ext uri="{BB962C8B-B14F-4D97-AF65-F5344CB8AC3E}">
        <p14:creationId xmlns:p14="http://schemas.microsoft.com/office/powerpoint/2010/main" val="13810800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758250" y="1455238"/>
            <a:ext cx="7593750" cy="4351338"/>
          </a:xfrm>
        </p:spPr>
        <p:txBody>
          <a:bodyPr>
            <a:normAutofit/>
          </a:bodyPr>
          <a:lstStyle/>
          <a:p>
            <a:pPr marL="0" indent="0" algn="ctr">
              <a:buNone/>
            </a:pPr>
            <a:r>
              <a:rPr lang="en-US" sz="2400" dirty="0"/>
              <a:t>In Bowling Alone, Putnam (2000: 22) introduces two types of social capital: bridging/bonding: </a:t>
            </a:r>
          </a:p>
          <a:p>
            <a:pPr marL="0" indent="0">
              <a:buNone/>
            </a:pPr>
            <a:endParaRPr lang="nn-NO" sz="2400" dirty="0" smtClean="0">
              <a:solidFill>
                <a:srgbClr val="FF0000"/>
              </a:solidFill>
            </a:endParaRPr>
          </a:p>
          <a:p>
            <a:pPr marL="0" indent="0">
              <a:buNone/>
            </a:pPr>
            <a:r>
              <a:rPr lang="nn-NO" sz="2400" dirty="0" smtClean="0">
                <a:solidFill>
                  <a:schemeClr val="accent1">
                    <a:lumMod val="50000"/>
                  </a:schemeClr>
                </a:solidFill>
              </a:rPr>
              <a:t>«BRIDGING» </a:t>
            </a:r>
            <a:r>
              <a:rPr lang="nn-NO" sz="2400" dirty="0" err="1" smtClean="0">
                <a:solidFill>
                  <a:schemeClr val="tx1"/>
                </a:solidFill>
              </a:rPr>
              <a:t>social</a:t>
            </a:r>
            <a:r>
              <a:rPr lang="nn-NO" sz="2400" dirty="0" smtClean="0">
                <a:solidFill>
                  <a:schemeClr val="tx1"/>
                </a:solidFill>
              </a:rPr>
              <a:t> </a:t>
            </a:r>
            <a:r>
              <a:rPr lang="nn-NO" sz="2400" dirty="0" err="1" smtClean="0">
                <a:solidFill>
                  <a:schemeClr val="tx1"/>
                </a:solidFill>
              </a:rPr>
              <a:t>capital</a:t>
            </a:r>
            <a:r>
              <a:rPr lang="nn-NO" sz="2400" dirty="0" smtClean="0">
                <a:solidFill>
                  <a:schemeClr val="tx1"/>
                </a:solidFill>
              </a:rPr>
              <a:t> as open </a:t>
            </a:r>
            <a:r>
              <a:rPr lang="nn-NO" sz="2400" dirty="0" err="1" smtClean="0">
                <a:solidFill>
                  <a:schemeClr val="tx1"/>
                </a:solidFill>
              </a:rPr>
              <a:t>networks</a:t>
            </a:r>
            <a:r>
              <a:rPr lang="nn-NO" sz="2400" dirty="0" smtClean="0">
                <a:solidFill>
                  <a:schemeClr val="tx1"/>
                </a:solidFill>
              </a:rPr>
              <a:t> </a:t>
            </a:r>
            <a:r>
              <a:rPr lang="nn-NO" sz="2400" dirty="0" err="1" smtClean="0">
                <a:solidFill>
                  <a:schemeClr val="tx1"/>
                </a:solidFill>
              </a:rPr>
              <a:t>that</a:t>
            </a:r>
            <a:r>
              <a:rPr lang="nn-NO" sz="2400" dirty="0" smtClean="0">
                <a:solidFill>
                  <a:schemeClr val="tx1"/>
                </a:solidFill>
              </a:rPr>
              <a:t> are `</a:t>
            </a:r>
            <a:r>
              <a:rPr lang="nn-NO" sz="2400" dirty="0" err="1" smtClean="0">
                <a:solidFill>
                  <a:schemeClr val="tx1"/>
                </a:solidFill>
              </a:rPr>
              <a:t>outward</a:t>
            </a:r>
            <a:r>
              <a:rPr lang="nn-NO" sz="2400" dirty="0" smtClean="0">
                <a:solidFill>
                  <a:schemeClr val="tx1"/>
                </a:solidFill>
              </a:rPr>
              <a:t> </a:t>
            </a:r>
            <a:r>
              <a:rPr lang="nn-NO" sz="2400" dirty="0" err="1" smtClean="0">
                <a:solidFill>
                  <a:schemeClr val="tx1"/>
                </a:solidFill>
              </a:rPr>
              <a:t>looking</a:t>
            </a:r>
            <a:r>
              <a:rPr lang="nn-NO" sz="2400" dirty="0" smtClean="0">
                <a:solidFill>
                  <a:schemeClr val="tx1"/>
                </a:solidFill>
              </a:rPr>
              <a:t> and </a:t>
            </a:r>
            <a:r>
              <a:rPr lang="nn-NO" sz="2400" dirty="0" err="1" smtClean="0">
                <a:solidFill>
                  <a:schemeClr val="tx1"/>
                </a:solidFill>
              </a:rPr>
              <a:t>encopass</a:t>
            </a:r>
            <a:r>
              <a:rPr lang="nn-NO" sz="2400" dirty="0" smtClean="0">
                <a:solidFill>
                  <a:schemeClr val="tx1"/>
                </a:solidFill>
              </a:rPr>
              <a:t> </a:t>
            </a:r>
            <a:r>
              <a:rPr lang="nn-NO" sz="2400" dirty="0" err="1" smtClean="0">
                <a:solidFill>
                  <a:schemeClr val="tx1"/>
                </a:solidFill>
              </a:rPr>
              <a:t>people</a:t>
            </a:r>
            <a:r>
              <a:rPr lang="nn-NO" sz="2400" dirty="0" smtClean="0">
                <a:solidFill>
                  <a:schemeClr val="tx1"/>
                </a:solidFill>
              </a:rPr>
              <a:t> </a:t>
            </a:r>
            <a:r>
              <a:rPr lang="nn-NO" sz="2400" dirty="0" err="1" smtClean="0">
                <a:solidFill>
                  <a:schemeClr val="tx1"/>
                </a:solidFill>
              </a:rPr>
              <a:t>across</a:t>
            </a:r>
            <a:r>
              <a:rPr lang="nn-NO" sz="2400" dirty="0" smtClean="0">
                <a:solidFill>
                  <a:schemeClr val="tx1"/>
                </a:solidFill>
              </a:rPr>
              <a:t> diverse </a:t>
            </a:r>
            <a:r>
              <a:rPr lang="nn-NO" sz="2400" dirty="0" err="1" smtClean="0">
                <a:solidFill>
                  <a:schemeClr val="tx1"/>
                </a:solidFill>
              </a:rPr>
              <a:t>social</a:t>
            </a:r>
            <a:r>
              <a:rPr lang="nn-NO" sz="2400" dirty="0" smtClean="0">
                <a:solidFill>
                  <a:schemeClr val="tx1"/>
                </a:solidFill>
              </a:rPr>
              <a:t> </a:t>
            </a:r>
            <a:r>
              <a:rPr lang="nn-NO" sz="2400" dirty="0" err="1" smtClean="0">
                <a:solidFill>
                  <a:schemeClr val="tx1"/>
                </a:solidFill>
              </a:rPr>
              <a:t>cleavages</a:t>
            </a:r>
            <a:r>
              <a:rPr lang="nn-NO" sz="2400" dirty="0" smtClean="0">
                <a:solidFill>
                  <a:schemeClr val="tx1"/>
                </a:solidFill>
              </a:rPr>
              <a:t>` (</a:t>
            </a:r>
            <a:r>
              <a:rPr lang="nn-NO" sz="2400" dirty="0" err="1" smtClean="0">
                <a:solidFill>
                  <a:schemeClr val="tx1"/>
                </a:solidFill>
              </a:rPr>
              <a:t>Patulny</a:t>
            </a:r>
            <a:r>
              <a:rPr lang="nn-NO" sz="2400" dirty="0" smtClean="0">
                <a:solidFill>
                  <a:schemeClr val="tx1"/>
                </a:solidFill>
              </a:rPr>
              <a:t> and Svendsen, 2007: 33).</a:t>
            </a:r>
            <a:endParaRPr lang="nn-NO" sz="2400" dirty="0">
              <a:solidFill>
                <a:schemeClr val="tx1"/>
              </a:solidFill>
            </a:endParaRPr>
          </a:p>
          <a:p>
            <a:pPr marL="0" indent="0">
              <a:buNone/>
            </a:pPr>
            <a:r>
              <a:rPr lang="nn-NO" sz="2400" dirty="0" smtClean="0">
                <a:solidFill>
                  <a:schemeClr val="accent1">
                    <a:lumMod val="50000"/>
                  </a:schemeClr>
                </a:solidFill>
              </a:rPr>
              <a:t>«BONDING» </a:t>
            </a:r>
            <a:r>
              <a:rPr lang="nn-NO" sz="2400" dirty="0" err="1" smtClean="0">
                <a:solidFill>
                  <a:schemeClr val="tx1"/>
                </a:solidFill>
              </a:rPr>
              <a:t>social</a:t>
            </a:r>
            <a:r>
              <a:rPr lang="nn-NO" sz="2400" dirty="0" smtClean="0">
                <a:solidFill>
                  <a:schemeClr val="tx1"/>
                </a:solidFill>
              </a:rPr>
              <a:t> </a:t>
            </a:r>
            <a:r>
              <a:rPr lang="nn-NO" sz="2400" dirty="0" err="1" smtClean="0">
                <a:solidFill>
                  <a:schemeClr val="tx1"/>
                </a:solidFill>
              </a:rPr>
              <a:t>capital</a:t>
            </a:r>
            <a:r>
              <a:rPr lang="nn-NO" sz="2400" dirty="0" smtClean="0">
                <a:solidFill>
                  <a:schemeClr val="tx1"/>
                </a:solidFill>
              </a:rPr>
              <a:t> </a:t>
            </a:r>
            <a:r>
              <a:rPr lang="nn-NO" sz="2400" dirty="0" err="1" smtClean="0">
                <a:solidFill>
                  <a:schemeClr val="tx1"/>
                </a:solidFill>
              </a:rPr>
              <a:t>consists</a:t>
            </a:r>
            <a:r>
              <a:rPr lang="nn-NO" sz="2400" dirty="0" smtClean="0">
                <a:solidFill>
                  <a:schemeClr val="tx1"/>
                </a:solidFill>
              </a:rPr>
              <a:t> </a:t>
            </a:r>
            <a:r>
              <a:rPr lang="nn-NO" sz="2400" dirty="0" err="1" smtClean="0">
                <a:solidFill>
                  <a:schemeClr val="tx1"/>
                </a:solidFill>
              </a:rPr>
              <a:t>of</a:t>
            </a:r>
            <a:r>
              <a:rPr lang="nn-NO" sz="2400" dirty="0" smtClean="0">
                <a:solidFill>
                  <a:schemeClr val="tx1"/>
                </a:solidFill>
              </a:rPr>
              <a:t> `</a:t>
            </a:r>
            <a:r>
              <a:rPr lang="nn-NO" sz="2400" dirty="0" err="1" smtClean="0">
                <a:solidFill>
                  <a:schemeClr val="tx1"/>
                </a:solidFill>
              </a:rPr>
              <a:t>inward</a:t>
            </a:r>
            <a:r>
              <a:rPr lang="nn-NO" sz="2400" dirty="0" smtClean="0">
                <a:solidFill>
                  <a:schemeClr val="tx1"/>
                </a:solidFill>
              </a:rPr>
              <a:t> </a:t>
            </a:r>
            <a:r>
              <a:rPr lang="nn-NO" sz="2400" dirty="0" err="1" smtClean="0">
                <a:solidFill>
                  <a:schemeClr val="tx1"/>
                </a:solidFill>
              </a:rPr>
              <a:t>looking</a:t>
            </a:r>
            <a:r>
              <a:rPr lang="nn-NO" sz="2400" dirty="0" smtClean="0">
                <a:solidFill>
                  <a:schemeClr val="tx1"/>
                </a:solidFill>
              </a:rPr>
              <a:t> </a:t>
            </a:r>
            <a:r>
              <a:rPr lang="nb-NO" sz="2400" dirty="0" smtClean="0">
                <a:solidFill>
                  <a:schemeClr val="tx1"/>
                </a:solidFill>
              </a:rPr>
              <a:t>[</a:t>
            </a:r>
            <a:r>
              <a:rPr lang="nn-NO" sz="2400" dirty="0" err="1" smtClean="0">
                <a:solidFill>
                  <a:schemeClr val="tx1"/>
                </a:solidFill>
              </a:rPr>
              <a:t>network</a:t>
            </a:r>
            <a:r>
              <a:rPr lang="nn-NO" sz="2400" dirty="0" smtClean="0">
                <a:solidFill>
                  <a:schemeClr val="tx1"/>
                </a:solidFill>
              </a:rPr>
              <a:t> </a:t>
            </a:r>
            <a:r>
              <a:rPr lang="nn-NO" sz="2400" dirty="0" err="1" smtClean="0">
                <a:solidFill>
                  <a:schemeClr val="tx1"/>
                </a:solidFill>
              </a:rPr>
              <a:t>that</a:t>
            </a:r>
            <a:r>
              <a:rPr lang="nb-NO" sz="2400" dirty="0" smtClean="0">
                <a:solidFill>
                  <a:schemeClr val="tx1"/>
                </a:solidFill>
              </a:rPr>
              <a:t>]</a:t>
            </a:r>
            <a:r>
              <a:rPr lang="nn-NO" sz="2400" dirty="0">
                <a:solidFill>
                  <a:schemeClr val="tx1"/>
                </a:solidFill>
              </a:rPr>
              <a:t> </a:t>
            </a:r>
            <a:r>
              <a:rPr lang="nn-NO" sz="2400" dirty="0" smtClean="0">
                <a:solidFill>
                  <a:schemeClr val="tx1"/>
                </a:solidFill>
              </a:rPr>
              <a:t>tend to </a:t>
            </a:r>
            <a:r>
              <a:rPr lang="nn-NO" sz="2400" dirty="0" err="1" smtClean="0">
                <a:solidFill>
                  <a:schemeClr val="tx1"/>
                </a:solidFill>
              </a:rPr>
              <a:t>reinforce</a:t>
            </a:r>
            <a:r>
              <a:rPr lang="nn-NO" sz="2400" dirty="0" smtClean="0">
                <a:solidFill>
                  <a:schemeClr val="tx1"/>
                </a:solidFill>
              </a:rPr>
              <a:t> </a:t>
            </a:r>
            <a:r>
              <a:rPr lang="nn-NO" sz="2400" dirty="0" err="1" smtClean="0">
                <a:solidFill>
                  <a:schemeClr val="tx1"/>
                </a:solidFill>
              </a:rPr>
              <a:t>exclusive</a:t>
            </a:r>
            <a:r>
              <a:rPr lang="nn-NO" sz="2400" dirty="0" smtClean="0">
                <a:solidFill>
                  <a:schemeClr val="tx1"/>
                </a:solidFill>
              </a:rPr>
              <a:t> </a:t>
            </a:r>
            <a:r>
              <a:rPr lang="nn-NO" sz="2400" dirty="0" err="1" smtClean="0">
                <a:solidFill>
                  <a:schemeClr val="tx1"/>
                </a:solidFill>
              </a:rPr>
              <a:t>identities</a:t>
            </a:r>
            <a:r>
              <a:rPr lang="nn-NO" sz="2400" dirty="0" smtClean="0">
                <a:solidFill>
                  <a:schemeClr val="tx1"/>
                </a:solidFill>
              </a:rPr>
              <a:t> and </a:t>
            </a:r>
            <a:r>
              <a:rPr lang="nn-NO" sz="2400" dirty="0" err="1" smtClean="0">
                <a:solidFill>
                  <a:schemeClr val="tx1"/>
                </a:solidFill>
              </a:rPr>
              <a:t>homogeneous</a:t>
            </a:r>
            <a:r>
              <a:rPr lang="nn-NO" sz="2400" dirty="0" smtClean="0">
                <a:solidFill>
                  <a:schemeClr val="tx1"/>
                </a:solidFill>
              </a:rPr>
              <a:t> </a:t>
            </a:r>
            <a:r>
              <a:rPr lang="nn-NO" sz="2400" dirty="0" err="1" smtClean="0">
                <a:solidFill>
                  <a:schemeClr val="tx1"/>
                </a:solidFill>
              </a:rPr>
              <a:t>groups</a:t>
            </a:r>
            <a:r>
              <a:rPr lang="nn-NO" sz="2400" dirty="0">
                <a:solidFill>
                  <a:schemeClr val="tx1"/>
                </a:solidFill>
              </a:rPr>
              <a:t>` (</a:t>
            </a:r>
            <a:r>
              <a:rPr lang="nn-NO" sz="2400" dirty="0" err="1">
                <a:solidFill>
                  <a:schemeClr val="tx1"/>
                </a:solidFill>
              </a:rPr>
              <a:t>Patulny</a:t>
            </a:r>
            <a:r>
              <a:rPr lang="nn-NO" sz="2400" dirty="0">
                <a:solidFill>
                  <a:schemeClr val="tx1"/>
                </a:solidFill>
              </a:rPr>
              <a:t> and Svendsen, 2007: 33</a:t>
            </a:r>
            <a:r>
              <a:rPr lang="nn-NO" sz="2400" dirty="0" smtClean="0">
                <a:solidFill>
                  <a:schemeClr val="tx1"/>
                </a:solidFill>
              </a:rPr>
              <a:t>).</a:t>
            </a:r>
          </a:p>
          <a:p>
            <a:pPr marL="0" indent="0">
              <a:buNone/>
            </a:pPr>
            <a:endParaRPr lang="nn-NO" sz="2400" dirty="0"/>
          </a:p>
          <a:p>
            <a:pPr marL="0" indent="0">
              <a:buNone/>
            </a:pPr>
            <a:endParaRPr lang="nn-NO" sz="2400" dirty="0"/>
          </a:p>
        </p:txBody>
      </p:sp>
      <p:sp>
        <p:nvSpPr>
          <p:cNvPr id="4" name="Pil ned 3"/>
          <p:cNvSpPr/>
          <p:nvPr/>
        </p:nvSpPr>
        <p:spPr>
          <a:xfrm>
            <a:off x="4265758" y="2442255"/>
            <a:ext cx="408774" cy="2568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p>
        </p:txBody>
      </p:sp>
      <p:sp>
        <p:nvSpPr>
          <p:cNvPr id="6" name="Title 1"/>
          <p:cNvSpPr>
            <a:spLocks noGrp="1"/>
          </p:cNvSpPr>
          <p:nvPr>
            <p:ph type="title"/>
          </p:nvPr>
        </p:nvSpPr>
        <p:spPr>
          <a:xfrm>
            <a:off x="758250" y="428055"/>
            <a:ext cx="7593750" cy="1528067"/>
          </a:xfrm>
        </p:spPr>
        <p:txBody>
          <a:bodyPr>
            <a:normAutofit/>
          </a:bodyPr>
          <a:lstStyle/>
          <a:p>
            <a:r>
              <a:rPr lang="en-US" dirty="0" smtClean="0">
                <a:solidFill>
                  <a:schemeClr val="tx1"/>
                </a:solidFill>
              </a:rPr>
              <a:t>Theory: departure </a:t>
            </a:r>
            <a:endParaRPr lang="en-US" sz="2200" dirty="0">
              <a:solidFill>
                <a:schemeClr val="tx1"/>
              </a:solidFill>
            </a:endParaRPr>
          </a:p>
        </p:txBody>
      </p:sp>
    </p:spTree>
    <p:extLst>
      <p:ext uri="{BB962C8B-B14F-4D97-AF65-F5344CB8AC3E}">
        <p14:creationId xmlns:p14="http://schemas.microsoft.com/office/powerpoint/2010/main" val="32666309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Mobility gates </a:t>
            </a:r>
            <a:r>
              <a:rPr lang="en-US" dirty="0" smtClean="0">
                <a:solidFill>
                  <a:srgbClr val="FF0000"/>
                </a:solidFill>
              </a:rPr>
              <a:t>via</a:t>
            </a:r>
            <a:endParaRPr lang="en-US" dirty="0">
              <a:solidFill>
                <a:srgbClr val="FF0000"/>
              </a:solidFill>
            </a:endParaRPr>
          </a:p>
        </p:txBody>
      </p:sp>
      <p:sp>
        <p:nvSpPr>
          <p:cNvPr id="3" name="Content Placeholder 2"/>
          <p:cNvSpPr>
            <a:spLocks noGrp="1"/>
          </p:cNvSpPr>
          <p:nvPr>
            <p:ph idx="1"/>
          </p:nvPr>
        </p:nvSpPr>
        <p:spPr/>
        <p:txBody>
          <a:bodyPr numCol="2"/>
          <a:lstStyle/>
          <a:p>
            <a:r>
              <a:rPr lang="en-US" dirty="0" smtClean="0">
                <a:solidFill>
                  <a:srgbClr val="FF0000"/>
                </a:solidFill>
              </a:rPr>
              <a:t>BONDING</a:t>
            </a:r>
          </a:p>
          <a:p>
            <a:r>
              <a:rPr lang="en-US" dirty="0"/>
              <a:t>family (close relations</a:t>
            </a:r>
            <a:r>
              <a:rPr lang="en-US" dirty="0" smtClean="0"/>
              <a:t>) friends</a:t>
            </a:r>
          </a:p>
          <a:p>
            <a:r>
              <a:rPr lang="en-US" dirty="0" smtClean="0"/>
              <a:t>diaspora, </a:t>
            </a:r>
            <a:r>
              <a:rPr lang="en-US" dirty="0"/>
              <a:t>historical connections </a:t>
            </a:r>
          </a:p>
          <a:p>
            <a:endParaRPr lang="en-US" dirty="0" smtClean="0"/>
          </a:p>
          <a:p>
            <a:endParaRPr lang="en-US" dirty="0"/>
          </a:p>
          <a:p>
            <a:endParaRPr lang="en-US" dirty="0" smtClean="0"/>
          </a:p>
          <a:p>
            <a:endParaRPr lang="en-US" dirty="0"/>
          </a:p>
          <a:p>
            <a:r>
              <a:rPr lang="en-US" dirty="0" smtClean="0">
                <a:solidFill>
                  <a:srgbClr val="FF0000"/>
                </a:solidFill>
              </a:rPr>
              <a:t>BRIDGING</a:t>
            </a:r>
          </a:p>
          <a:p>
            <a:r>
              <a:rPr lang="en-US" dirty="0" smtClean="0"/>
              <a:t>organisations</a:t>
            </a:r>
          </a:p>
          <a:p>
            <a:r>
              <a:rPr lang="en-US" dirty="0" smtClean="0"/>
              <a:t>institutions</a:t>
            </a:r>
          </a:p>
          <a:p>
            <a:r>
              <a:rPr lang="en-US" dirty="0" err="1" smtClean="0"/>
              <a:t>programmes</a:t>
            </a:r>
            <a:endParaRPr lang="en-US" dirty="0" smtClean="0"/>
          </a:p>
          <a:p>
            <a:r>
              <a:rPr lang="en-US" dirty="0" smtClean="0"/>
              <a:t>recruiting platforms</a:t>
            </a:r>
          </a:p>
          <a:p>
            <a:endParaRPr lang="en-US" dirty="0"/>
          </a:p>
        </p:txBody>
      </p:sp>
    </p:spTree>
    <p:extLst>
      <p:ext uri="{BB962C8B-B14F-4D97-AF65-F5344CB8AC3E}">
        <p14:creationId xmlns:p14="http://schemas.microsoft.com/office/powerpoint/2010/main" val="16261350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758250" y="1513113"/>
            <a:ext cx="7593750" cy="4351338"/>
          </a:xfrm>
        </p:spPr>
        <p:txBody>
          <a:bodyPr>
            <a:normAutofit fontScale="85000" lnSpcReduction="10000"/>
          </a:bodyPr>
          <a:lstStyle/>
          <a:p>
            <a:pPr marL="0" indent="0" algn="ctr">
              <a:buNone/>
            </a:pPr>
            <a:r>
              <a:rPr lang="en-US" sz="2400" dirty="0" smtClean="0"/>
              <a:t>Bourdieu (1983: 191) argues: </a:t>
            </a:r>
            <a:endParaRPr lang="en-US" sz="2400" dirty="0"/>
          </a:p>
          <a:p>
            <a:pPr marL="0" indent="0">
              <a:spcBef>
                <a:spcPts val="1200"/>
              </a:spcBef>
              <a:buNone/>
            </a:pPr>
            <a:r>
              <a:rPr lang="nn-NO" sz="2400" dirty="0" smtClean="0">
                <a:solidFill>
                  <a:schemeClr val="accent1">
                    <a:lumMod val="50000"/>
                  </a:schemeClr>
                </a:solidFill>
              </a:rPr>
              <a:t>«SOCIAL CAPITAL» </a:t>
            </a:r>
            <a:r>
              <a:rPr lang="nn-NO" sz="2400" dirty="0" smtClean="0">
                <a:solidFill>
                  <a:schemeClr val="tx1"/>
                </a:solidFill>
              </a:rPr>
              <a:t>‘</a:t>
            </a:r>
            <a:r>
              <a:rPr lang="nn-NO" sz="2400" dirty="0" err="1" smtClean="0">
                <a:solidFill>
                  <a:schemeClr val="tx1"/>
                </a:solidFill>
              </a:rPr>
              <a:t>the</a:t>
            </a:r>
            <a:r>
              <a:rPr lang="nn-NO" sz="2400" dirty="0" smtClean="0">
                <a:solidFill>
                  <a:schemeClr val="tx1"/>
                </a:solidFill>
              </a:rPr>
              <a:t> </a:t>
            </a:r>
            <a:r>
              <a:rPr lang="nn-NO" sz="2400" dirty="0" err="1" smtClean="0">
                <a:solidFill>
                  <a:schemeClr val="tx1"/>
                </a:solidFill>
              </a:rPr>
              <a:t>extent</a:t>
            </a:r>
            <a:r>
              <a:rPr lang="nn-NO" sz="2400" dirty="0" smtClean="0">
                <a:solidFill>
                  <a:schemeClr val="tx1"/>
                </a:solidFill>
              </a:rPr>
              <a:t> </a:t>
            </a:r>
            <a:r>
              <a:rPr lang="nn-NO" sz="2400" dirty="0" err="1" smtClean="0">
                <a:solidFill>
                  <a:schemeClr val="tx1"/>
                </a:solidFill>
              </a:rPr>
              <a:t>of</a:t>
            </a:r>
            <a:r>
              <a:rPr lang="nn-NO" sz="2400" dirty="0" smtClean="0">
                <a:solidFill>
                  <a:schemeClr val="tx1"/>
                </a:solidFill>
              </a:rPr>
              <a:t> </a:t>
            </a:r>
            <a:r>
              <a:rPr lang="nn-NO" sz="2400" dirty="0" err="1" smtClean="0">
                <a:solidFill>
                  <a:schemeClr val="tx1"/>
                </a:solidFill>
              </a:rPr>
              <a:t>the</a:t>
            </a:r>
            <a:r>
              <a:rPr lang="nn-NO" sz="2400" dirty="0" smtClean="0">
                <a:solidFill>
                  <a:schemeClr val="tx1"/>
                </a:solidFill>
              </a:rPr>
              <a:t> </a:t>
            </a:r>
            <a:r>
              <a:rPr lang="nn-NO" sz="2400" dirty="0" err="1" smtClean="0">
                <a:solidFill>
                  <a:schemeClr val="tx1"/>
                </a:solidFill>
              </a:rPr>
              <a:t>social</a:t>
            </a:r>
            <a:r>
              <a:rPr lang="nn-NO" sz="2400" dirty="0" smtClean="0">
                <a:solidFill>
                  <a:schemeClr val="tx1"/>
                </a:solidFill>
              </a:rPr>
              <a:t> </a:t>
            </a:r>
            <a:r>
              <a:rPr lang="nn-NO" sz="2400" dirty="0" err="1" smtClean="0">
                <a:solidFill>
                  <a:schemeClr val="tx1"/>
                </a:solidFill>
              </a:rPr>
              <a:t>capital</a:t>
            </a:r>
            <a:r>
              <a:rPr lang="nn-NO" sz="2400" dirty="0" smtClean="0">
                <a:solidFill>
                  <a:schemeClr val="tx1"/>
                </a:solidFill>
              </a:rPr>
              <a:t> </a:t>
            </a:r>
            <a:r>
              <a:rPr lang="nn-NO" sz="2400" dirty="0" err="1" smtClean="0">
                <a:solidFill>
                  <a:schemeClr val="tx1"/>
                </a:solidFill>
              </a:rPr>
              <a:t>depends</a:t>
            </a:r>
            <a:r>
              <a:rPr lang="nn-NO" sz="2400" dirty="0" smtClean="0">
                <a:solidFill>
                  <a:schemeClr val="tx1"/>
                </a:solidFill>
              </a:rPr>
              <a:t> </a:t>
            </a:r>
            <a:r>
              <a:rPr lang="nn-NO" sz="2400" dirty="0" err="1" smtClean="0">
                <a:solidFill>
                  <a:schemeClr val="tx1"/>
                </a:solidFill>
              </a:rPr>
              <a:t>on</a:t>
            </a:r>
            <a:r>
              <a:rPr lang="nn-NO" sz="2400" dirty="0" smtClean="0">
                <a:solidFill>
                  <a:schemeClr val="tx1"/>
                </a:solidFill>
              </a:rPr>
              <a:t> </a:t>
            </a:r>
            <a:r>
              <a:rPr lang="nn-NO" sz="2400" dirty="0" err="1" smtClean="0">
                <a:solidFill>
                  <a:schemeClr val="tx1"/>
                </a:solidFill>
              </a:rPr>
              <a:t>the</a:t>
            </a:r>
            <a:r>
              <a:rPr lang="nn-NO" sz="2400" dirty="0" smtClean="0">
                <a:solidFill>
                  <a:schemeClr val="tx1"/>
                </a:solidFill>
              </a:rPr>
              <a:t> </a:t>
            </a:r>
            <a:r>
              <a:rPr lang="nn-NO" sz="2400" dirty="0" err="1" smtClean="0">
                <a:solidFill>
                  <a:schemeClr val="tx1"/>
                </a:solidFill>
              </a:rPr>
              <a:t>extent</a:t>
            </a:r>
            <a:r>
              <a:rPr lang="nn-NO" sz="2400" dirty="0" smtClean="0">
                <a:solidFill>
                  <a:schemeClr val="tx1"/>
                </a:solidFill>
              </a:rPr>
              <a:t> </a:t>
            </a:r>
            <a:r>
              <a:rPr lang="nn-NO" sz="2400" dirty="0" err="1" smtClean="0">
                <a:solidFill>
                  <a:schemeClr val="tx1"/>
                </a:solidFill>
              </a:rPr>
              <a:t>of</a:t>
            </a:r>
            <a:r>
              <a:rPr lang="nn-NO" sz="2400" dirty="0" smtClean="0">
                <a:solidFill>
                  <a:schemeClr val="tx1"/>
                </a:solidFill>
              </a:rPr>
              <a:t> </a:t>
            </a:r>
            <a:r>
              <a:rPr lang="nn-NO" sz="2400" dirty="0" err="1" smtClean="0">
                <a:solidFill>
                  <a:schemeClr val="tx1"/>
                </a:solidFill>
              </a:rPr>
              <a:t>the</a:t>
            </a:r>
            <a:r>
              <a:rPr lang="nn-NO" sz="2400" dirty="0" smtClean="0">
                <a:solidFill>
                  <a:schemeClr val="tx1"/>
                </a:solidFill>
              </a:rPr>
              <a:t> net </a:t>
            </a:r>
            <a:r>
              <a:rPr lang="nn-NO" sz="2400" dirty="0" err="1" smtClean="0">
                <a:solidFill>
                  <a:schemeClr val="tx1"/>
                </a:solidFill>
              </a:rPr>
              <a:t>of</a:t>
            </a:r>
            <a:r>
              <a:rPr lang="nn-NO" sz="2400" dirty="0" smtClean="0">
                <a:solidFill>
                  <a:schemeClr val="tx1"/>
                </a:solidFill>
              </a:rPr>
              <a:t> </a:t>
            </a:r>
            <a:r>
              <a:rPr lang="nn-NO" sz="2400" dirty="0" err="1" smtClean="0">
                <a:solidFill>
                  <a:schemeClr val="tx1"/>
                </a:solidFill>
              </a:rPr>
              <a:t>social</a:t>
            </a:r>
            <a:r>
              <a:rPr lang="nn-NO" sz="2400" dirty="0" smtClean="0">
                <a:solidFill>
                  <a:schemeClr val="tx1"/>
                </a:solidFill>
              </a:rPr>
              <a:t> relations, </a:t>
            </a:r>
            <a:r>
              <a:rPr lang="nn-NO" sz="2400" dirty="0" err="1" smtClean="0">
                <a:solidFill>
                  <a:schemeClr val="tx1"/>
                </a:solidFill>
              </a:rPr>
              <a:t>which</a:t>
            </a:r>
            <a:r>
              <a:rPr lang="nn-NO" sz="2400" dirty="0" smtClean="0">
                <a:solidFill>
                  <a:schemeClr val="tx1"/>
                </a:solidFill>
              </a:rPr>
              <a:t> </a:t>
            </a:r>
            <a:r>
              <a:rPr lang="nn-NO" sz="2400" dirty="0" err="1" smtClean="0">
                <a:solidFill>
                  <a:schemeClr val="tx1"/>
                </a:solidFill>
              </a:rPr>
              <a:t>the</a:t>
            </a:r>
            <a:r>
              <a:rPr lang="nn-NO" sz="2400" dirty="0" smtClean="0">
                <a:solidFill>
                  <a:schemeClr val="tx1"/>
                </a:solidFill>
              </a:rPr>
              <a:t> person </a:t>
            </a:r>
            <a:r>
              <a:rPr lang="nn-NO" sz="2400" dirty="0" err="1" smtClean="0">
                <a:solidFill>
                  <a:schemeClr val="tx1"/>
                </a:solidFill>
              </a:rPr>
              <a:t>can</a:t>
            </a:r>
            <a:r>
              <a:rPr lang="nn-NO" sz="2400" dirty="0" smtClean="0">
                <a:solidFill>
                  <a:schemeClr val="tx1"/>
                </a:solidFill>
              </a:rPr>
              <a:t> </a:t>
            </a:r>
            <a:r>
              <a:rPr lang="nn-NO" sz="2400" dirty="0" err="1" smtClean="0">
                <a:solidFill>
                  <a:schemeClr val="tx1"/>
                </a:solidFill>
              </a:rPr>
              <a:t>mobilize</a:t>
            </a:r>
            <a:r>
              <a:rPr lang="nn-NO" sz="2400" dirty="0" smtClean="0">
                <a:solidFill>
                  <a:schemeClr val="tx1"/>
                </a:solidFill>
              </a:rPr>
              <a:t> and </a:t>
            </a:r>
            <a:r>
              <a:rPr lang="nn-NO" sz="2400" dirty="0" err="1" smtClean="0">
                <a:solidFill>
                  <a:schemeClr val="tx1"/>
                </a:solidFill>
              </a:rPr>
              <a:t>the</a:t>
            </a:r>
            <a:r>
              <a:rPr lang="nn-NO" sz="2400" dirty="0" smtClean="0">
                <a:solidFill>
                  <a:schemeClr val="tx1"/>
                </a:solidFill>
              </a:rPr>
              <a:t> </a:t>
            </a:r>
            <a:r>
              <a:rPr lang="nn-NO" sz="2400" dirty="0" err="1" smtClean="0">
                <a:solidFill>
                  <a:schemeClr val="tx1"/>
                </a:solidFill>
              </a:rPr>
              <a:t>extend</a:t>
            </a:r>
            <a:r>
              <a:rPr lang="nn-NO" sz="2400" dirty="0" smtClean="0">
                <a:solidFill>
                  <a:schemeClr val="tx1"/>
                </a:solidFill>
              </a:rPr>
              <a:t> </a:t>
            </a:r>
            <a:r>
              <a:rPr lang="nn-NO" sz="2400" dirty="0" err="1" smtClean="0">
                <a:solidFill>
                  <a:schemeClr val="tx1"/>
                </a:solidFill>
              </a:rPr>
              <a:t>of</a:t>
            </a:r>
            <a:r>
              <a:rPr lang="nn-NO" sz="2400" dirty="0" smtClean="0">
                <a:solidFill>
                  <a:schemeClr val="tx1"/>
                </a:solidFill>
              </a:rPr>
              <a:t> </a:t>
            </a:r>
            <a:r>
              <a:rPr lang="nn-NO" sz="2400" dirty="0" err="1" smtClean="0">
                <a:solidFill>
                  <a:schemeClr val="tx1"/>
                </a:solidFill>
              </a:rPr>
              <a:t>economic</a:t>
            </a:r>
            <a:r>
              <a:rPr lang="nn-NO" sz="2400" dirty="0" smtClean="0">
                <a:solidFill>
                  <a:schemeClr val="tx1"/>
                </a:solidFill>
              </a:rPr>
              <a:t>, </a:t>
            </a:r>
            <a:r>
              <a:rPr lang="nn-NO" sz="2400" dirty="0" err="1" smtClean="0">
                <a:solidFill>
                  <a:schemeClr val="tx1"/>
                </a:solidFill>
              </a:rPr>
              <a:t>cultural</a:t>
            </a:r>
            <a:r>
              <a:rPr lang="nn-NO" sz="2400" dirty="0" smtClean="0">
                <a:solidFill>
                  <a:schemeClr val="tx1"/>
                </a:solidFill>
              </a:rPr>
              <a:t> and </a:t>
            </a:r>
            <a:r>
              <a:rPr lang="nn-NO" sz="2400" dirty="0" err="1" smtClean="0">
                <a:solidFill>
                  <a:schemeClr val="tx1"/>
                </a:solidFill>
              </a:rPr>
              <a:t>symbolic</a:t>
            </a:r>
            <a:r>
              <a:rPr lang="nn-NO" sz="2400" dirty="0" smtClean="0">
                <a:solidFill>
                  <a:schemeClr val="tx1"/>
                </a:solidFill>
              </a:rPr>
              <a:t> </a:t>
            </a:r>
            <a:r>
              <a:rPr lang="nn-NO" sz="2400" dirty="0" err="1" smtClean="0">
                <a:solidFill>
                  <a:schemeClr val="tx1"/>
                </a:solidFill>
              </a:rPr>
              <a:t>capital</a:t>
            </a:r>
            <a:r>
              <a:rPr lang="nn-NO" sz="2400" dirty="0" smtClean="0">
                <a:solidFill>
                  <a:schemeClr val="tx1"/>
                </a:solidFill>
              </a:rPr>
              <a:t> </a:t>
            </a:r>
            <a:r>
              <a:rPr lang="nn-NO" sz="2400" dirty="0" err="1" smtClean="0">
                <a:solidFill>
                  <a:schemeClr val="tx1"/>
                </a:solidFill>
              </a:rPr>
              <a:t>the</a:t>
            </a:r>
            <a:r>
              <a:rPr lang="nn-NO" sz="2400" dirty="0" smtClean="0">
                <a:solidFill>
                  <a:schemeClr val="tx1"/>
                </a:solidFill>
              </a:rPr>
              <a:t> person </a:t>
            </a:r>
            <a:r>
              <a:rPr lang="nn-NO" sz="2400" dirty="0" err="1" smtClean="0">
                <a:solidFill>
                  <a:schemeClr val="tx1"/>
                </a:solidFill>
              </a:rPr>
              <a:t>itself</a:t>
            </a:r>
            <a:r>
              <a:rPr lang="nn-NO" sz="2400" dirty="0" smtClean="0">
                <a:solidFill>
                  <a:schemeClr val="tx1"/>
                </a:solidFill>
              </a:rPr>
              <a:t> and </a:t>
            </a:r>
            <a:r>
              <a:rPr lang="nn-NO" sz="2400" dirty="0" err="1" smtClean="0">
                <a:solidFill>
                  <a:schemeClr val="tx1"/>
                </a:solidFill>
              </a:rPr>
              <a:t>the</a:t>
            </a:r>
            <a:r>
              <a:rPr lang="nn-NO" sz="2400" dirty="0" smtClean="0">
                <a:solidFill>
                  <a:schemeClr val="tx1"/>
                </a:solidFill>
              </a:rPr>
              <a:t> persons in </a:t>
            </a:r>
            <a:r>
              <a:rPr lang="nn-NO" sz="2400" dirty="0" err="1" smtClean="0">
                <a:solidFill>
                  <a:schemeClr val="tx1"/>
                </a:solidFill>
              </a:rPr>
              <a:t>the</a:t>
            </a:r>
            <a:r>
              <a:rPr lang="nn-NO" sz="2400" dirty="0" smtClean="0">
                <a:solidFill>
                  <a:schemeClr val="tx1"/>
                </a:solidFill>
              </a:rPr>
              <a:t> </a:t>
            </a:r>
            <a:r>
              <a:rPr lang="nn-NO" sz="2400" dirty="0" err="1" smtClean="0">
                <a:solidFill>
                  <a:schemeClr val="tx1"/>
                </a:solidFill>
              </a:rPr>
              <a:t>network</a:t>
            </a:r>
            <a:r>
              <a:rPr lang="nn-NO" sz="2400" dirty="0" smtClean="0">
                <a:solidFill>
                  <a:schemeClr val="tx1"/>
                </a:solidFill>
              </a:rPr>
              <a:t> </a:t>
            </a:r>
            <a:r>
              <a:rPr lang="nn-NO" sz="2400" dirty="0" err="1" smtClean="0">
                <a:solidFill>
                  <a:schemeClr val="tx1"/>
                </a:solidFill>
              </a:rPr>
              <a:t>own</a:t>
            </a:r>
            <a:r>
              <a:rPr lang="nn-NO" sz="2400" dirty="0" smtClean="0">
                <a:solidFill>
                  <a:schemeClr val="tx1"/>
                </a:solidFill>
              </a:rPr>
              <a:t>.’ (ibid.)</a:t>
            </a:r>
          </a:p>
          <a:p>
            <a:pPr marL="0" indent="0">
              <a:buNone/>
            </a:pPr>
            <a:endParaRPr lang="en-US" sz="2400" dirty="0" smtClean="0">
              <a:solidFill>
                <a:srgbClr val="FF0000"/>
              </a:solidFill>
            </a:endParaRPr>
          </a:p>
          <a:p>
            <a:pPr marL="0" indent="0">
              <a:buNone/>
            </a:pPr>
            <a:r>
              <a:rPr lang="en-US" sz="2400" dirty="0" smtClean="0">
                <a:solidFill>
                  <a:schemeClr val="tx1"/>
                </a:solidFill>
              </a:rPr>
              <a:t>Thus, </a:t>
            </a:r>
            <a:r>
              <a:rPr lang="en-US" sz="2400" dirty="0">
                <a:solidFill>
                  <a:schemeClr val="tx1"/>
                </a:solidFill>
              </a:rPr>
              <a:t>Bourdieu </a:t>
            </a:r>
            <a:r>
              <a:rPr lang="en-US" sz="2400" dirty="0" smtClean="0">
                <a:solidFill>
                  <a:schemeClr val="tx1"/>
                </a:solidFill>
              </a:rPr>
              <a:t>(like </a:t>
            </a:r>
            <a:r>
              <a:rPr lang="en-US" sz="2400" dirty="0" err="1" smtClean="0">
                <a:solidFill>
                  <a:schemeClr val="tx1"/>
                </a:solidFill>
              </a:rPr>
              <a:t>Granovetter‟s</a:t>
            </a:r>
            <a:r>
              <a:rPr lang="en-US" sz="2400" dirty="0" smtClean="0">
                <a:solidFill>
                  <a:schemeClr val="tx1"/>
                </a:solidFill>
              </a:rPr>
              <a:t> 1973 and Coleman 1990) postulates </a:t>
            </a:r>
            <a:r>
              <a:rPr lang="en-US" sz="2400" dirty="0">
                <a:solidFill>
                  <a:schemeClr val="tx1"/>
                </a:solidFill>
              </a:rPr>
              <a:t>a </a:t>
            </a:r>
            <a:r>
              <a:rPr lang="en-US" sz="2400" dirty="0" smtClean="0">
                <a:solidFill>
                  <a:schemeClr val="tx1"/>
                </a:solidFill>
              </a:rPr>
              <a:t>direct relation </a:t>
            </a:r>
            <a:r>
              <a:rPr lang="en-US" sz="2400" dirty="0">
                <a:solidFill>
                  <a:schemeClr val="tx1"/>
                </a:solidFill>
              </a:rPr>
              <a:t>between social position and social capital endowment: </a:t>
            </a:r>
          </a:p>
          <a:p>
            <a:pPr marL="0" indent="0">
              <a:buNone/>
            </a:pPr>
            <a:endParaRPr lang="en-US" sz="2400" b="1" cap="small" dirty="0" smtClean="0">
              <a:solidFill>
                <a:schemeClr val="accent1">
                  <a:lumMod val="50000"/>
                </a:schemeClr>
              </a:solidFill>
            </a:endParaRPr>
          </a:p>
          <a:p>
            <a:pPr marL="0" indent="0">
              <a:buNone/>
            </a:pPr>
            <a:r>
              <a:rPr lang="en-US" sz="2400" b="1" cap="small" dirty="0" smtClean="0">
                <a:solidFill>
                  <a:schemeClr val="accent1">
                    <a:lumMod val="50000"/>
                  </a:schemeClr>
                </a:solidFill>
              </a:rPr>
              <a:t>- The </a:t>
            </a:r>
            <a:r>
              <a:rPr lang="en-US" sz="2400" b="1" cap="small" dirty="0">
                <a:solidFill>
                  <a:schemeClr val="accent1">
                    <a:lumMod val="50000"/>
                  </a:schemeClr>
                </a:solidFill>
              </a:rPr>
              <a:t>higher the social position the higher the extent/utility of social </a:t>
            </a:r>
            <a:r>
              <a:rPr lang="en-US" sz="2400" b="1" cap="small" dirty="0" smtClean="0">
                <a:solidFill>
                  <a:schemeClr val="accent1">
                    <a:lumMod val="50000"/>
                  </a:schemeClr>
                </a:solidFill>
              </a:rPr>
              <a:t>capital, </a:t>
            </a:r>
          </a:p>
          <a:p>
            <a:pPr marL="0" indent="0">
              <a:buNone/>
            </a:pPr>
            <a:r>
              <a:rPr lang="en-US" sz="2400" b="1" cap="small" dirty="0" smtClean="0">
                <a:solidFill>
                  <a:schemeClr val="accent1">
                    <a:lumMod val="50000"/>
                  </a:schemeClr>
                </a:solidFill>
              </a:rPr>
              <a:t>- the lower the social position the lower</a:t>
            </a:r>
            <a:r>
              <a:rPr lang="en-US" sz="2400" b="1" cap="small" dirty="0">
                <a:solidFill>
                  <a:schemeClr val="accent1">
                    <a:lumMod val="50000"/>
                  </a:schemeClr>
                </a:solidFill>
              </a:rPr>
              <a:t> the extent/utility of social </a:t>
            </a:r>
            <a:r>
              <a:rPr lang="en-US" sz="2400" b="1" cap="small" dirty="0" smtClean="0">
                <a:solidFill>
                  <a:schemeClr val="accent1">
                    <a:lumMod val="50000"/>
                  </a:schemeClr>
                </a:solidFill>
              </a:rPr>
              <a:t>capital </a:t>
            </a:r>
            <a:r>
              <a:rPr lang="en-US" sz="2100" dirty="0" smtClean="0">
                <a:solidFill>
                  <a:schemeClr val="tx1"/>
                </a:solidFill>
              </a:rPr>
              <a:t>(see MacDonald </a:t>
            </a:r>
            <a:r>
              <a:rPr lang="en-US" sz="2100" dirty="0">
                <a:solidFill>
                  <a:schemeClr val="tx1"/>
                </a:solidFill>
              </a:rPr>
              <a:t>et al. </a:t>
            </a:r>
            <a:r>
              <a:rPr lang="en-US" sz="2100" dirty="0" smtClean="0">
                <a:solidFill>
                  <a:schemeClr val="tx1"/>
                </a:solidFill>
              </a:rPr>
              <a:t>2005</a:t>
            </a:r>
            <a:r>
              <a:rPr lang="en-US" sz="2100" dirty="0">
                <a:solidFill>
                  <a:schemeClr val="tx1"/>
                </a:solidFill>
              </a:rPr>
              <a:t>: </a:t>
            </a:r>
            <a:r>
              <a:rPr lang="en-US" sz="2100" dirty="0" smtClean="0">
                <a:solidFill>
                  <a:schemeClr val="tx1"/>
                </a:solidFill>
              </a:rPr>
              <a:t>17 regarding </a:t>
            </a:r>
            <a:r>
              <a:rPr lang="en-US" sz="2100" b="1" cap="small" dirty="0">
                <a:solidFill>
                  <a:schemeClr val="tx1"/>
                </a:solidFill>
              </a:rPr>
              <a:t>“</a:t>
            </a:r>
            <a:r>
              <a:rPr lang="en-US" sz="2100" dirty="0">
                <a:solidFill>
                  <a:schemeClr val="tx1"/>
                </a:solidFill>
              </a:rPr>
              <a:t>network poverty</a:t>
            </a:r>
            <a:r>
              <a:rPr lang="en-US" sz="2100" dirty="0" smtClean="0">
                <a:solidFill>
                  <a:schemeClr val="tx1"/>
                </a:solidFill>
              </a:rPr>
              <a:t>”)</a:t>
            </a:r>
            <a:endParaRPr lang="en-US" sz="2100" dirty="0">
              <a:solidFill>
                <a:schemeClr val="tx1"/>
              </a:solidFill>
            </a:endParaRPr>
          </a:p>
          <a:p>
            <a:pPr marL="0" indent="0" algn="ctr">
              <a:buNone/>
            </a:pPr>
            <a:endParaRPr lang="en-US" sz="2400" dirty="0">
              <a:solidFill>
                <a:schemeClr val="tx1"/>
              </a:solidFill>
            </a:endParaRPr>
          </a:p>
          <a:p>
            <a:pPr marL="0" indent="0" algn="ctr">
              <a:buNone/>
            </a:pPr>
            <a:endParaRPr lang="en-US" sz="2400" b="1" cap="small" dirty="0">
              <a:solidFill>
                <a:schemeClr val="accent1">
                  <a:lumMod val="50000"/>
                </a:schemeClr>
              </a:solidFill>
            </a:endParaRPr>
          </a:p>
          <a:p>
            <a:pPr marL="0" indent="0">
              <a:buNone/>
            </a:pPr>
            <a:endParaRPr lang="nn-NO" sz="2400" dirty="0" smtClean="0">
              <a:solidFill>
                <a:schemeClr val="tx1"/>
              </a:solidFill>
            </a:endParaRPr>
          </a:p>
          <a:p>
            <a:pPr marL="0" indent="0">
              <a:buNone/>
            </a:pPr>
            <a:endParaRPr lang="nb-NO" sz="2400" dirty="0">
              <a:solidFill>
                <a:schemeClr val="tx1"/>
              </a:solidFill>
            </a:endParaRPr>
          </a:p>
          <a:p>
            <a:pPr marL="0" indent="0">
              <a:buNone/>
            </a:pPr>
            <a:endParaRPr lang="nn-NO" sz="2400" dirty="0" smtClean="0">
              <a:solidFill>
                <a:schemeClr val="tx1"/>
              </a:solidFill>
            </a:endParaRPr>
          </a:p>
          <a:p>
            <a:pPr marL="0" indent="0">
              <a:buNone/>
            </a:pPr>
            <a:endParaRPr lang="nn-NO" sz="2400" dirty="0"/>
          </a:p>
          <a:p>
            <a:pPr marL="0" indent="0">
              <a:buNone/>
            </a:pPr>
            <a:endParaRPr lang="nn-NO" sz="2400" dirty="0"/>
          </a:p>
        </p:txBody>
      </p:sp>
      <p:sp>
        <p:nvSpPr>
          <p:cNvPr id="6" name="Title 1"/>
          <p:cNvSpPr>
            <a:spLocks noGrp="1"/>
          </p:cNvSpPr>
          <p:nvPr>
            <p:ph type="title"/>
          </p:nvPr>
        </p:nvSpPr>
        <p:spPr>
          <a:xfrm>
            <a:off x="758250" y="428055"/>
            <a:ext cx="7593750" cy="1528067"/>
          </a:xfrm>
        </p:spPr>
        <p:txBody>
          <a:bodyPr>
            <a:normAutofit/>
          </a:bodyPr>
          <a:lstStyle/>
          <a:p>
            <a:r>
              <a:rPr lang="en-US" dirty="0" smtClean="0">
                <a:solidFill>
                  <a:schemeClr val="tx1"/>
                </a:solidFill>
              </a:rPr>
              <a:t>Theory - Basic Hypothesis</a:t>
            </a:r>
            <a:br>
              <a:rPr lang="en-US" dirty="0" smtClean="0">
                <a:solidFill>
                  <a:schemeClr val="tx1"/>
                </a:solidFill>
              </a:rPr>
            </a:br>
            <a:endParaRPr lang="en-US" sz="2200" dirty="0">
              <a:solidFill>
                <a:schemeClr val="tx1"/>
              </a:solidFill>
            </a:endParaRPr>
          </a:p>
        </p:txBody>
      </p:sp>
    </p:spTree>
    <p:extLst>
      <p:ext uri="{BB962C8B-B14F-4D97-AF65-F5344CB8AC3E}">
        <p14:creationId xmlns:p14="http://schemas.microsoft.com/office/powerpoint/2010/main" val="16245289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Plassholder for innhold 2"/>
          <p:cNvSpPr>
            <a:spLocks noGrp="1"/>
          </p:cNvSpPr>
          <p:nvPr>
            <p:ph idx="1"/>
          </p:nvPr>
        </p:nvSpPr>
        <p:spPr>
          <a:xfrm>
            <a:off x="758250" y="1397364"/>
            <a:ext cx="7593750" cy="4351338"/>
          </a:xfrm>
        </p:spPr>
        <p:txBody>
          <a:bodyPr>
            <a:normAutofit/>
          </a:bodyPr>
          <a:lstStyle/>
          <a:p>
            <a:pPr marL="0" indent="0" algn="ctr">
              <a:buNone/>
            </a:pPr>
            <a:endParaRPr lang="en-GB" sz="2400" b="1" cap="small" dirty="0" smtClean="0">
              <a:solidFill>
                <a:schemeClr val="accent1">
                  <a:lumMod val="50000"/>
                </a:schemeClr>
              </a:solidFill>
            </a:endParaRPr>
          </a:p>
          <a:p>
            <a:pPr marL="0" indent="0">
              <a:buNone/>
            </a:pPr>
            <a:r>
              <a:rPr lang="en-GB" sz="2400" b="1" cap="small" dirty="0" smtClean="0">
                <a:solidFill>
                  <a:schemeClr val="accent1">
                    <a:lumMod val="50000"/>
                  </a:schemeClr>
                </a:solidFill>
              </a:rPr>
              <a:t>Lower cultural capital endowment =  “network poverty”</a:t>
            </a:r>
          </a:p>
          <a:p>
            <a:pPr>
              <a:buSzPct val="60000"/>
              <a:buFont typeface="Wingdings" panose="05000000000000000000" pitchFamily="2" charset="2"/>
              <a:buChar char="Ø"/>
            </a:pPr>
            <a:r>
              <a:rPr lang="en-GB" sz="2400" dirty="0" smtClean="0">
                <a:solidFill>
                  <a:schemeClr val="tx1"/>
                </a:solidFill>
              </a:rPr>
              <a:t> </a:t>
            </a:r>
            <a:r>
              <a:rPr lang="en-GB" sz="2000" b="1" cap="small" dirty="0" smtClean="0">
                <a:solidFill>
                  <a:schemeClr val="accent1">
                    <a:lumMod val="50000"/>
                  </a:schemeClr>
                </a:solidFill>
              </a:rPr>
              <a:t>H</a:t>
            </a:r>
            <a:r>
              <a:rPr lang="en-GB" sz="2000" b="1" cap="small" baseline="-25000" dirty="0" smtClean="0">
                <a:solidFill>
                  <a:schemeClr val="accent1">
                    <a:lumMod val="50000"/>
                  </a:schemeClr>
                </a:solidFill>
              </a:rPr>
              <a:t>1</a:t>
            </a:r>
            <a:r>
              <a:rPr lang="en-GB" sz="2000" b="1" cap="small" dirty="0" smtClean="0">
                <a:solidFill>
                  <a:schemeClr val="accent1">
                    <a:lumMod val="50000"/>
                  </a:schemeClr>
                </a:solidFill>
              </a:rPr>
              <a:t> </a:t>
            </a:r>
            <a:r>
              <a:rPr lang="en-GB" sz="2000" dirty="0" smtClean="0">
                <a:solidFill>
                  <a:schemeClr val="tx1"/>
                </a:solidFill>
              </a:rPr>
              <a:t>The lower the cultural capital endowment of a young the stronger he depends on binding network relations in realizing employment mobility/while they are landing their job in other countries    </a:t>
            </a:r>
          </a:p>
          <a:p>
            <a:pPr marL="0" indent="0">
              <a:buNone/>
            </a:pPr>
            <a:endParaRPr lang="en-GB" sz="2400" dirty="0" smtClean="0">
              <a:solidFill>
                <a:schemeClr val="tx1"/>
              </a:solidFill>
            </a:endParaRPr>
          </a:p>
          <a:p>
            <a:pPr marL="0" indent="0">
              <a:buNone/>
            </a:pPr>
            <a:r>
              <a:rPr lang="en-GB" sz="2400" b="1" cap="small" dirty="0" smtClean="0">
                <a:solidFill>
                  <a:schemeClr val="accent1">
                    <a:lumMod val="50000"/>
                  </a:schemeClr>
                </a:solidFill>
              </a:rPr>
              <a:t>Higher cultural capital endowment =  “network affluence”</a:t>
            </a:r>
            <a:endParaRPr lang="en-GB" sz="2400" b="1" cap="small" dirty="0" smtClean="0">
              <a:solidFill>
                <a:schemeClr val="tx1"/>
              </a:solidFill>
            </a:endParaRPr>
          </a:p>
          <a:p>
            <a:pPr>
              <a:buSzPct val="60000"/>
              <a:buFont typeface="Wingdings" panose="05000000000000000000" pitchFamily="2" charset="2"/>
              <a:buChar char="Ø"/>
            </a:pPr>
            <a:r>
              <a:rPr lang="en-GB" sz="2400" b="1" dirty="0" smtClean="0">
                <a:solidFill>
                  <a:schemeClr val="tx1"/>
                </a:solidFill>
              </a:rPr>
              <a:t> </a:t>
            </a:r>
            <a:r>
              <a:rPr lang="en-GB" sz="2000" b="1" cap="small" dirty="0" smtClean="0">
                <a:solidFill>
                  <a:schemeClr val="accent1">
                    <a:lumMod val="50000"/>
                  </a:schemeClr>
                </a:solidFill>
              </a:rPr>
              <a:t>H</a:t>
            </a:r>
            <a:r>
              <a:rPr lang="en-GB" sz="2000" b="1" cap="small" baseline="-25000" dirty="0" smtClean="0">
                <a:solidFill>
                  <a:schemeClr val="accent1">
                    <a:lumMod val="50000"/>
                  </a:schemeClr>
                </a:solidFill>
              </a:rPr>
              <a:t>2 </a:t>
            </a:r>
            <a:r>
              <a:rPr lang="en-GB" sz="2000" dirty="0" smtClean="0">
                <a:solidFill>
                  <a:schemeClr val="tx1"/>
                </a:solidFill>
              </a:rPr>
              <a:t>The higher the cultural capital endowment of a young the stronger he depends on bridging network relations realizing employment mobility/while they are landing their job in other countries </a:t>
            </a:r>
            <a:endParaRPr lang="en-GB" sz="2400" dirty="0"/>
          </a:p>
        </p:txBody>
      </p:sp>
      <p:sp>
        <p:nvSpPr>
          <p:cNvPr id="6" name="Title 1"/>
          <p:cNvSpPr>
            <a:spLocks noGrp="1"/>
          </p:cNvSpPr>
          <p:nvPr>
            <p:ph type="title"/>
          </p:nvPr>
        </p:nvSpPr>
        <p:spPr>
          <a:xfrm>
            <a:off x="758250" y="428055"/>
            <a:ext cx="7593750" cy="1528067"/>
          </a:xfrm>
        </p:spPr>
        <p:txBody>
          <a:bodyPr>
            <a:normAutofit/>
          </a:bodyPr>
          <a:lstStyle/>
          <a:p>
            <a:r>
              <a:rPr lang="en-US" dirty="0" smtClean="0">
                <a:solidFill>
                  <a:schemeClr val="tx1"/>
                </a:solidFill>
              </a:rPr>
              <a:t>Theory - Basic Hypothesis</a:t>
            </a:r>
            <a:br>
              <a:rPr lang="en-US" dirty="0" smtClean="0">
                <a:solidFill>
                  <a:schemeClr val="tx1"/>
                </a:solidFill>
              </a:rPr>
            </a:br>
            <a:endParaRPr lang="en-US" sz="2200" dirty="0">
              <a:solidFill>
                <a:schemeClr val="tx1"/>
              </a:solidFill>
            </a:endParaRPr>
          </a:p>
        </p:txBody>
      </p:sp>
    </p:spTree>
    <p:extLst>
      <p:ext uri="{BB962C8B-B14F-4D97-AF65-F5344CB8AC3E}">
        <p14:creationId xmlns:p14="http://schemas.microsoft.com/office/powerpoint/2010/main" val="8663590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Likebent trekant 4"/>
          <p:cNvSpPr/>
          <p:nvPr/>
        </p:nvSpPr>
        <p:spPr>
          <a:xfrm>
            <a:off x="3459831" y="1855871"/>
            <a:ext cx="1994234" cy="145281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n-NO" sz="1350"/>
          </a:p>
        </p:txBody>
      </p:sp>
      <p:sp>
        <p:nvSpPr>
          <p:cNvPr id="6" name="Likebent trekant 5"/>
          <p:cNvSpPr/>
          <p:nvPr/>
        </p:nvSpPr>
        <p:spPr>
          <a:xfrm rot="10800000">
            <a:off x="3476964" y="3362423"/>
            <a:ext cx="1994234" cy="1452813"/>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nn-NO" sz="1350"/>
          </a:p>
        </p:txBody>
      </p:sp>
      <p:sp>
        <p:nvSpPr>
          <p:cNvPr id="7" name="Tittel 3"/>
          <p:cNvSpPr txBox="1">
            <a:spLocks/>
          </p:cNvSpPr>
          <p:nvPr/>
        </p:nvSpPr>
        <p:spPr>
          <a:xfrm>
            <a:off x="5429015" y="3221413"/>
            <a:ext cx="1214801" cy="228281"/>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pPr algn="ctr"/>
            <a:r>
              <a:rPr lang="nn-NO" sz="1500" dirty="0" err="1" smtClean="0"/>
              <a:t>Mobility</a:t>
            </a:r>
            <a:r>
              <a:rPr lang="nn-NO" sz="1500" dirty="0"/>
              <a:t> </a:t>
            </a:r>
            <a:r>
              <a:rPr lang="nn-NO" sz="1500" dirty="0" smtClean="0"/>
              <a:t>gates via </a:t>
            </a:r>
          </a:p>
          <a:p>
            <a:pPr algn="ctr"/>
            <a:r>
              <a:rPr lang="nn-NO" sz="1500" cap="small" dirty="0" err="1" smtClean="0"/>
              <a:t>bridging</a:t>
            </a:r>
            <a:endParaRPr lang="nn-NO" sz="1500" cap="small" dirty="0" smtClean="0"/>
          </a:p>
          <a:p>
            <a:pPr algn="ctr"/>
            <a:r>
              <a:rPr lang="nb-NO" sz="1500" cap="small" dirty="0" smtClean="0"/>
              <a:t>Capital</a:t>
            </a:r>
            <a:endParaRPr lang="nn-NO" sz="1500" cap="small" dirty="0"/>
          </a:p>
        </p:txBody>
      </p:sp>
      <p:sp>
        <p:nvSpPr>
          <p:cNvPr id="8" name="Tittel 3"/>
          <p:cNvSpPr txBox="1">
            <a:spLocks/>
          </p:cNvSpPr>
          <p:nvPr/>
        </p:nvSpPr>
        <p:spPr>
          <a:xfrm>
            <a:off x="3903331" y="4900832"/>
            <a:ext cx="1346090" cy="307776"/>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r>
              <a:rPr lang="nn-NO" sz="1600" b="1" dirty="0" err="1"/>
              <a:t>Employment</a:t>
            </a:r>
            <a:endParaRPr lang="nn-NO" sz="1600" b="1" dirty="0"/>
          </a:p>
        </p:txBody>
      </p:sp>
      <p:sp>
        <p:nvSpPr>
          <p:cNvPr id="11" name="Tittel 3"/>
          <p:cNvSpPr txBox="1">
            <a:spLocks/>
          </p:cNvSpPr>
          <p:nvPr/>
        </p:nvSpPr>
        <p:spPr>
          <a:xfrm>
            <a:off x="729596" y="5025345"/>
            <a:ext cx="2069433" cy="1274301"/>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r>
              <a:rPr lang="en-GB" sz="1500" dirty="0" smtClean="0"/>
              <a:t>Using more bonding social capital, social relations  for land a job</a:t>
            </a:r>
          </a:p>
          <a:p>
            <a:r>
              <a:rPr lang="en-GB" sz="1500" dirty="0" smtClean="0"/>
              <a:t>=</a:t>
            </a:r>
          </a:p>
          <a:p>
            <a:r>
              <a:rPr lang="en-GB" sz="1500" dirty="0" smtClean="0"/>
              <a:t>Lower class strategy for entering  the labour market</a:t>
            </a:r>
            <a:endParaRPr lang="en-GB" sz="1500" dirty="0"/>
          </a:p>
        </p:txBody>
      </p:sp>
      <p:sp>
        <p:nvSpPr>
          <p:cNvPr id="13" name="Tittel 3"/>
          <p:cNvSpPr txBox="1">
            <a:spLocks/>
          </p:cNvSpPr>
          <p:nvPr/>
        </p:nvSpPr>
        <p:spPr>
          <a:xfrm>
            <a:off x="7018226" y="5026496"/>
            <a:ext cx="2027322" cy="1345279"/>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r>
              <a:rPr lang="en-GB" sz="1500" dirty="0" smtClean="0"/>
              <a:t>Use of bridging social capital, social relations for land a job </a:t>
            </a:r>
          </a:p>
          <a:p>
            <a:r>
              <a:rPr lang="en-GB" sz="1500" dirty="0" smtClean="0"/>
              <a:t>= </a:t>
            </a:r>
          </a:p>
          <a:p>
            <a:r>
              <a:rPr lang="en-GB" sz="1500" dirty="0" smtClean="0"/>
              <a:t>Middle class strategy entering the labour market </a:t>
            </a:r>
            <a:endParaRPr lang="en-GB" sz="1500" dirty="0"/>
          </a:p>
        </p:txBody>
      </p:sp>
      <p:sp>
        <p:nvSpPr>
          <p:cNvPr id="16" name="Tittel 3"/>
          <p:cNvSpPr txBox="1">
            <a:spLocks/>
          </p:cNvSpPr>
          <p:nvPr/>
        </p:nvSpPr>
        <p:spPr>
          <a:xfrm>
            <a:off x="2200942" y="3207370"/>
            <a:ext cx="1498685" cy="284747"/>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pPr algn="ctr"/>
            <a:r>
              <a:rPr lang="nn-NO" sz="1500" dirty="0" err="1" smtClean="0"/>
              <a:t>Mobility</a:t>
            </a:r>
            <a:r>
              <a:rPr lang="nn-NO" sz="1500" dirty="0" smtClean="0"/>
              <a:t> gates </a:t>
            </a:r>
          </a:p>
          <a:p>
            <a:pPr algn="ctr"/>
            <a:r>
              <a:rPr lang="nn-NO" sz="1500" dirty="0"/>
              <a:t>v</a:t>
            </a:r>
            <a:r>
              <a:rPr lang="nn-NO" sz="1500" dirty="0" smtClean="0"/>
              <a:t>ia </a:t>
            </a:r>
          </a:p>
          <a:p>
            <a:pPr algn="ctr"/>
            <a:r>
              <a:rPr lang="nn-NO" sz="1500" cap="small" dirty="0" err="1" smtClean="0"/>
              <a:t>bonding</a:t>
            </a:r>
            <a:endParaRPr lang="nn-NO" sz="1500" cap="small" dirty="0" smtClean="0"/>
          </a:p>
          <a:p>
            <a:pPr algn="ctr"/>
            <a:r>
              <a:rPr lang="nb-NO" sz="1500" cap="small" dirty="0" smtClean="0"/>
              <a:t>Capital</a:t>
            </a:r>
            <a:endParaRPr lang="nn-NO" sz="1500" cap="small" dirty="0" smtClean="0"/>
          </a:p>
        </p:txBody>
      </p:sp>
      <p:sp>
        <p:nvSpPr>
          <p:cNvPr id="17" name="Tittel 3"/>
          <p:cNvSpPr txBox="1">
            <a:spLocks/>
          </p:cNvSpPr>
          <p:nvPr/>
        </p:nvSpPr>
        <p:spPr>
          <a:xfrm>
            <a:off x="3734112" y="1095221"/>
            <a:ext cx="1445670" cy="626444"/>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pPr algn="ctr"/>
            <a:r>
              <a:rPr lang="nn-NO" sz="1600" b="1" dirty="0" smtClean="0"/>
              <a:t>Basic </a:t>
            </a:r>
            <a:r>
              <a:rPr lang="nn-NO" sz="1600" b="1" dirty="0" err="1" smtClean="0"/>
              <a:t>motivations</a:t>
            </a:r>
            <a:r>
              <a:rPr lang="nn-NO" sz="1600" b="1" dirty="0" smtClean="0"/>
              <a:t> for </a:t>
            </a:r>
            <a:r>
              <a:rPr lang="nn-NO" sz="1600" b="1" dirty="0" err="1" smtClean="0"/>
              <a:t>being</a:t>
            </a:r>
            <a:r>
              <a:rPr lang="nn-NO" sz="1600" b="1" dirty="0" smtClean="0"/>
              <a:t> mobile</a:t>
            </a:r>
            <a:endParaRPr lang="nn-NO" sz="1600" b="1" dirty="0"/>
          </a:p>
        </p:txBody>
      </p:sp>
      <p:sp>
        <p:nvSpPr>
          <p:cNvPr id="18" name="Tittel 1"/>
          <p:cNvSpPr>
            <a:spLocks noGrp="1"/>
          </p:cNvSpPr>
          <p:nvPr>
            <p:ph type="title"/>
          </p:nvPr>
        </p:nvSpPr>
        <p:spPr>
          <a:xfrm>
            <a:off x="295262" y="158263"/>
            <a:ext cx="7593750" cy="376106"/>
          </a:xfrm>
        </p:spPr>
        <p:txBody>
          <a:bodyPr>
            <a:normAutofit/>
          </a:bodyPr>
          <a:lstStyle/>
          <a:p>
            <a:r>
              <a:rPr lang="nn-NO" sz="2000" dirty="0" err="1" smtClean="0">
                <a:solidFill>
                  <a:srgbClr val="FF0000"/>
                </a:solidFill>
              </a:rPr>
              <a:t>Bonding</a:t>
            </a:r>
            <a:r>
              <a:rPr lang="nn-NO" sz="2000" dirty="0" smtClean="0">
                <a:solidFill>
                  <a:srgbClr val="FF0000"/>
                </a:solidFill>
              </a:rPr>
              <a:t>/</a:t>
            </a:r>
            <a:r>
              <a:rPr lang="nn-NO" sz="2000" dirty="0" err="1" smtClean="0">
                <a:solidFill>
                  <a:srgbClr val="FF0000"/>
                </a:solidFill>
              </a:rPr>
              <a:t>Bridging</a:t>
            </a:r>
            <a:r>
              <a:rPr lang="nn-NO" sz="2000" dirty="0" smtClean="0">
                <a:solidFill>
                  <a:srgbClr val="FF0000"/>
                </a:solidFill>
              </a:rPr>
              <a:t> </a:t>
            </a:r>
            <a:r>
              <a:rPr lang="nn-NO" sz="2000" dirty="0" err="1" smtClean="0">
                <a:solidFill>
                  <a:srgbClr val="FF0000"/>
                </a:solidFill>
              </a:rPr>
              <a:t>social</a:t>
            </a:r>
            <a:r>
              <a:rPr lang="nn-NO" sz="2000" dirty="0" smtClean="0">
                <a:solidFill>
                  <a:srgbClr val="FF0000"/>
                </a:solidFill>
              </a:rPr>
              <a:t> </a:t>
            </a:r>
            <a:r>
              <a:rPr lang="nn-NO" sz="2000" dirty="0" err="1" smtClean="0">
                <a:solidFill>
                  <a:srgbClr val="FF0000"/>
                </a:solidFill>
              </a:rPr>
              <a:t>capital</a:t>
            </a:r>
            <a:r>
              <a:rPr lang="nn-NO" sz="2000" dirty="0" smtClean="0">
                <a:solidFill>
                  <a:srgbClr val="FF0000"/>
                </a:solidFill>
              </a:rPr>
              <a:t> – </a:t>
            </a:r>
            <a:r>
              <a:rPr lang="nn-NO" sz="2000" dirty="0" err="1" smtClean="0">
                <a:solidFill>
                  <a:srgbClr val="FF0000"/>
                </a:solidFill>
              </a:rPr>
              <a:t>Mobility</a:t>
            </a:r>
            <a:r>
              <a:rPr lang="nn-NO" sz="2000" dirty="0" smtClean="0">
                <a:solidFill>
                  <a:srgbClr val="FF0000"/>
                </a:solidFill>
              </a:rPr>
              <a:t> gates</a:t>
            </a:r>
            <a:endParaRPr lang="nn-NO" sz="2000" dirty="0">
              <a:solidFill>
                <a:srgbClr val="FF0000"/>
              </a:solidFill>
            </a:endParaRPr>
          </a:p>
        </p:txBody>
      </p:sp>
      <p:sp>
        <p:nvSpPr>
          <p:cNvPr id="19" name="Tittel 3"/>
          <p:cNvSpPr txBox="1">
            <a:spLocks/>
          </p:cNvSpPr>
          <p:nvPr/>
        </p:nvSpPr>
        <p:spPr>
          <a:xfrm>
            <a:off x="3653327" y="5583618"/>
            <a:ext cx="1768805" cy="228281"/>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rgbClr val="162559"/>
                </a:solidFill>
                <a:latin typeface="+mj-lt"/>
                <a:ea typeface="+mj-ea"/>
                <a:cs typeface="+mj-cs"/>
              </a:defRPr>
            </a:lvl1pPr>
          </a:lstStyle>
          <a:p>
            <a:pPr algn="ctr"/>
            <a:r>
              <a:rPr lang="nn-NO" sz="1500" dirty="0" err="1" smtClean="0"/>
              <a:t>Entering</a:t>
            </a:r>
            <a:r>
              <a:rPr lang="nn-NO" sz="1500" dirty="0" smtClean="0"/>
              <a:t> </a:t>
            </a:r>
            <a:r>
              <a:rPr lang="nn-NO" sz="1500" dirty="0" err="1" smtClean="0"/>
              <a:t>the</a:t>
            </a:r>
            <a:r>
              <a:rPr lang="nn-NO" sz="1500" dirty="0" smtClean="0"/>
              <a:t> </a:t>
            </a:r>
            <a:r>
              <a:rPr lang="nn-NO" sz="1500" dirty="0" err="1" smtClean="0"/>
              <a:t>labour</a:t>
            </a:r>
            <a:r>
              <a:rPr lang="nn-NO" sz="1500" dirty="0" smtClean="0"/>
              <a:t> market</a:t>
            </a:r>
            <a:endParaRPr lang="nn-NO" sz="1500" dirty="0"/>
          </a:p>
        </p:txBody>
      </p:sp>
      <p:sp>
        <p:nvSpPr>
          <p:cNvPr id="2" name="Høyrebuet pil 1"/>
          <p:cNvSpPr/>
          <p:nvPr/>
        </p:nvSpPr>
        <p:spPr>
          <a:xfrm>
            <a:off x="2269620" y="1320462"/>
            <a:ext cx="1302923" cy="4617349"/>
          </a:xfrm>
          <a:prstGeom prst="curvedRigh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solidFill>
                <a:schemeClr val="tx1"/>
              </a:solidFill>
            </a:endParaRPr>
          </a:p>
        </p:txBody>
      </p:sp>
      <p:sp>
        <p:nvSpPr>
          <p:cNvPr id="4" name="Venstrebuet pil 3"/>
          <p:cNvSpPr/>
          <p:nvPr/>
        </p:nvSpPr>
        <p:spPr>
          <a:xfrm>
            <a:off x="5511225" y="1388429"/>
            <a:ext cx="1293659" cy="4549383"/>
          </a:xfrm>
          <a:prstGeom prst="curvedLeftArrow">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n-NO">
              <a:solidFill>
                <a:schemeClr val="tx1"/>
              </a:solidFill>
            </a:endParaRPr>
          </a:p>
        </p:txBody>
      </p:sp>
      <p:sp>
        <p:nvSpPr>
          <p:cNvPr id="9" name="Ellipse 8"/>
          <p:cNvSpPr/>
          <p:nvPr/>
        </p:nvSpPr>
        <p:spPr>
          <a:xfrm>
            <a:off x="348607" y="1289659"/>
            <a:ext cx="1863524" cy="5791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sz="1600" dirty="0" err="1" smtClean="0"/>
              <a:t>Low</a:t>
            </a:r>
            <a:r>
              <a:rPr lang="nn-NO" sz="1600" dirty="0" smtClean="0"/>
              <a:t> </a:t>
            </a:r>
            <a:r>
              <a:rPr lang="nn-NO" sz="1600" dirty="0" err="1" smtClean="0"/>
              <a:t>educated</a:t>
            </a:r>
            <a:endParaRPr lang="nn-NO" sz="1600" dirty="0"/>
          </a:p>
        </p:txBody>
      </p:sp>
      <p:sp>
        <p:nvSpPr>
          <p:cNvPr id="21" name="Ellipse 20"/>
          <p:cNvSpPr/>
          <p:nvPr/>
        </p:nvSpPr>
        <p:spPr>
          <a:xfrm>
            <a:off x="7097065" y="1290982"/>
            <a:ext cx="1863524" cy="53016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n-NO" sz="1600" dirty="0" smtClean="0"/>
              <a:t>High </a:t>
            </a:r>
            <a:r>
              <a:rPr lang="nn-NO" sz="1600" dirty="0" err="1" smtClean="0"/>
              <a:t>educated</a:t>
            </a:r>
            <a:endParaRPr lang="nn-NO" sz="1600" dirty="0"/>
          </a:p>
        </p:txBody>
      </p:sp>
      <p:cxnSp>
        <p:nvCxnSpPr>
          <p:cNvPr id="20" name="Rett pil 19"/>
          <p:cNvCxnSpPr/>
          <p:nvPr/>
        </p:nvCxnSpPr>
        <p:spPr>
          <a:xfrm flipH="1">
            <a:off x="904240" y="1960880"/>
            <a:ext cx="20320" cy="2743200"/>
          </a:xfrm>
          <a:prstGeom prst="straightConnector1">
            <a:avLst/>
          </a:prstGeom>
          <a:ln>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Rett pil 22"/>
          <p:cNvCxnSpPr/>
          <p:nvPr/>
        </p:nvCxnSpPr>
        <p:spPr>
          <a:xfrm flipH="1">
            <a:off x="8163332" y="1938259"/>
            <a:ext cx="20320" cy="2822967"/>
          </a:xfrm>
          <a:prstGeom prst="straightConnector1">
            <a:avLst/>
          </a:prstGeom>
          <a:ln>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6" name="Rett pil 25"/>
          <p:cNvCxnSpPr/>
          <p:nvPr/>
        </p:nvCxnSpPr>
        <p:spPr>
          <a:xfrm>
            <a:off x="1280369" y="1960880"/>
            <a:ext cx="874273" cy="124649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8" name="Rett pil 27"/>
          <p:cNvCxnSpPr/>
          <p:nvPr/>
        </p:nvCxnSpPr>
        <p:spPr>
          <a:xfrm flipH="1">
            <a:off x="1534160" y="3492117"/>
            <a:ext cx="620482" cy="121196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0" name="Rett pil 29"/>
          <p:cNvCxnSpPr/>
          <p:nvPr/>
        </p:nvCxnSpPr>
        <p:spPr>
          <a:xfrm flipH="1">
            <a:off x="6898640" y="1938259"/>
            <a:ext cx="843280" cy="1283154"/>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32" name="Rett pil 31"/>
          <p:cNvCxnSpPr/>
          <p:nvPr/>
        </p:nvCxnSpPr>
        <p:spPr>
          <a:xfrm>
            <a:off x="6936125" y="3449694"/>
            <a:ext cx="795635" cy="1254386"/>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88596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31333" y="962299"/>
            <a:ext cx="6731000" cy="707886"/>
          </a:xfrm>
          <a:prstGeom prst="rect">
            <a:avLst/>
          </a:prstGeom>
          <a:noFill/>
        </p:spPr>
        <p:txBody>
          <a:bodyPr wrap="square" rtlCol="0">
            <a:spAutoFit/>
          </a:bodyPr>
          <a:lstStyle/>
          <a:p>
            <a:r>
              <a:rPr lang="fr-CH" sz="4000" dirty="0">
                <a:solidFill>
                  <a:srgbClr val="162559"/>
                </a:solidFill>
                <a:latin typeface="Calibri Light"/>
                <a:cs typeface="Calibri Light"/>
              </a:rPr>
              <a:t>Methodology</a:t>
            </a:r>
            <a:endParaRPr lang="en-US" sz="4000" dirty="0">
              <a:solidFill>
                <a:srgbClr val="162559"/>
              </a:solidFill>
              <a:latin typeface="Calibri Light"/>
              <a:cs typeface="Calibri Light"/>
            </a:endParaRPr>
          </a:p>
        </p:txBody>
      </p:sp>
      <p:sp>
        <p:nvSpPr>
          <p:cNvPr id="8" name="Rectangle 7"/>
          <p:cNvSpPr/>
          <p:nvPr/>
        </p:nvSpPr>
        <p:spPr>
          <a:xfrm>
            <a:off x="1216415" y="2306953"/>
            <a:ext cx="6731000" cy="2155975"/>
          </a:xfrm>
          <a:prstGeom prst="rect">
            <a:avLst/>
          </a:prstGeom>
        </p:spPr>
        <p:txBody>
          <a:bodyPr wrap="square">
            <a:spAutoFit/>
          </a:bodyPr>
          <a:lstStyle/>
          <a:p>
            <a:pPr marL="228600" indent="-228600">
              <a:lnSpc>
                <a:spcPct val="90000"/>
              </a:lnSpc>
              <a:spcBef>
                <a:spcPts val="1000"/>
              </a:spcBef>
              <a:buFont typeface="Arial" panose="020B0604020202020204" pitchFamily="34" charset="0"/>
              <a:buChar char="•"/>
            </a:pPr>
            <a:r>
              <a:rPr lang="en-US" sz="2600" dirty="0">
                <a:solidFill>
                  <a:srgbClr val="FF0000"/>
                </a:solidFill>
              </a:rPr>
              <a:t>20 Semi structured </a:t>
            </a:r>
            <a:r>
              <a:rPr lang="en-US" sz="2600" dirty="0" smtClean="0">
                <a:solidFill>
                  <a:srgbClr val="FF0000"/>
                </a:solidFill>
              </a:rPr>
              <a:t>interviews</a:t>
            </a:r>
            <a:r>
              <a:rPr lang="en-US" sz="2600" dirty="0" smtClean="0">
                <a:solidFill>
                  <a:srgbClr val="162559"/>
                </a:solidFill>
              </a:rPr>
              <a:t> </a:t>
            </a:r>
            <a:r>
              <a:rPr lang="en-US" sz="2600" dirty="0">
                <a:solidFill>
                  <a:srgbClr val="162559"/>
                </a:solidFill>
              </a:rPr>
              <a:t>have been done in Luxembourg and Norway, 6 expert interviews</a:t>
            </a:r>
          </a:p>
          <a:p>
            <a:pPr marL="228600" indent="-228600">
              <a:lnSpc>
                <a:spcPct val="90000"/>
              </a:lnSpc>
              <a:spcBef>
                <a:spcPts val="1000"/>
              </a:spcBef>
              <a:buFont typeface="Arial" panose="020B0604020202020204" pitchFamily="34" charset="0"/>
              <a:buChar char="•"/>
            </a:pPr>
            <a:r>
              <a:rPr lang="en-US" sz="2600" dirty="0">
                <a:solidFill>
                  <a:srgbClr val="162559"/>
                </a:solidFill>
              </a:rPr>
              <a:t>Young people between 18-29</a:t>
            </a:r>
          </a:p>
          <a:p>
            <a:pPr marL="228600" indent="-228600">
              <a:lnSpc>
                <a:spcPct val="90000"/>
              </a:lnSpc>
              <a:spcBef>
                <a:spcPts val="1000"/>
              </a:spcBef>
              <a:buFont typeface="Arial" panose="020B0604020202020204" pitchFamily="34" charset="0"/>
              <a:buChar char="•"/>
            </a:pPr>
            <a:r>
              <a:rPr lang="en-US" sz="2600" dirty="0">
                <a:solidFill>
                  <a:srgbClr val="162559"/>
                </a:solidFill>
              </a:rPr>
              <a:t>Skilled, </a:t>
            </a:r>
            <a:r>
              <a:rPr lang="en-US" sz="2600" dirty="0" smtClean="0">
                <a:solidFill>
                  <a:srgbClr val="162559"/>
                </a:solidFill>
              </a:rPr>
              <a:t>unskilled</a:t>
            </a:r>
          </a:p>
        </p:txBody>
      </p:sp>
    </p:spTree>
    <p:extLst>
      <p:ext uri="{BB962C8B-B14F-4D97-AF65-F5344CB8AC3E}">
        <p14:creationId xmlns:p14="http://schemas.microsoft.com/office/powerpoint/2010/main" val="254825853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1</a:t>
            </a:r>
            <a:r>
              <a:rPr lang="en-US" baseline="30000" dirty="0">
                <a:solidFill>
                  <a:srgbClr val="FF0000"/>
                </a:solidFill>
              </a:rPr>
              <a:t>st</a:t>
            </a:r>
            <a:r>
              <a:rPr lang="en-US" dirty="0">
                <a:solidFill>
                  <a:srgbClr val="FF0000"/>
                </a:solidFill>
              </a:rPr>
              <a:t> type </a:t>
            </a:r>
            <a:r>
              <a:rPr lang="en-US" dirty="0" smtClean="0">
                <a:solidFill>
                  <a:srgbClr val="FF0000"/>
                </a:solidFill>
              </a:rPr>
              <a:t>–BONDING gates</a:t>
            </a:r>
            <a:endParaRPr lang="en-US" dirty="0">
              <a:solidFill>
                <a:srgbClr val="FF0000"/>
              </a:solidFill>
            </a:endParaRPr>
          </a:p>
        </p:txBody>
      </p:sp>
      <p:sp>
        <p:nvSpPr>
          <p:cNvPr id="3" name="Content Placeholder 2"/>
          <p:cNvSpPr>
            <a:spLocks noGrp="1"/>
          </p:cNvSpPr>
          <p:nvPr>
            <p:ph idx="1"/>
          </p:nvPr>
        </p:nvSpPr>
        <p:spPr>
          <a:xfrm>
            <a:off x="758249" y="1825625"/>
            <a:ext cx="7708417" cy="4566708"/>
          </a:xfrm>
        </p:spPr>
        <p:txBody>
          <a:bodyPr>
            <a:normAutofit/>
          </a:bodyPr>
          <a:lstStyle/>
          <a:p>
            <a:pPr marL="0" indent="0">
              <a:buNone/>
            </a:pPr>
            <a:r>
              <a:rPr lang="en-US" dirty="0" smtClean="0"/>
              <a:t> </a:t>
            </a:r>
            <a:r>
              <a:rPr lang="en-US" dirty="0"/>
              <a:t>family (close relations), </a:t>
            </a:r>
            <a:r>
              <a:rPr lang="en-US" dirty="0" smtClean="0"/>
              <a:t>friends </a:t>
            </a:r>
          </a:p>
          <a:p>
            <a:pPr lvl="1"/>
            <a:r>
              <a:rPr lang="en-US" dirty="0" smtClean="0"/>
              <a:t> </a:t>
            </a:r>
            <a:r>
              <a:rPr lang="en-US" dirty="0"/>
              <a:t>Flexibility, not time restricted </a:t>
            </a:r>
            <a:endParaRPr lang="en-US" dirty="0" smtClean="0"/>
          </a:p>
          <a:p>
            <a:r>
              <a:rPr lang="en-US" sz="1900" i="1" dirty="0"/>
              <a:t>well, sort of, of, I had a personal problem in Romania, so I had go because eh I broke up with my ex, ((laughs)) so yeah, and then I decided to come, because my sister was already here. (I: okay) She is working for [European Institution](I: okay) for like [1-5 years] two years and a half now, (I: okay) so eh. yeah and I said okay, I will go there and try, see what happen. And after eh, less than three months I found this job</a:t>
            </a:r>
            <a:r>
              <a:rPr lang="en-US" sz="1900" i="1" dirty="0" smtClean="0"/>
              <a:t>,  (Christina</a:t>
            </a:r>
            <a:r>
              <a:rPr lang="en-US" sz="1900" i="1" dirty="0"/>
              <a:t>, </a:t>
            </a:r>
            <a:r>
              <a:rPr lang="en-US" sz="1900" i="1" dirty="0" smtClean="0"/>
              <a:t>Romanian, working in Luxembourg).</a:t>
            </a:r>
          </a:p>
          <a:p>
            <a:pPr marL="0" indent="0">
              <a:buNone/>
            </a:pPr>
            <a:r>
              <a:rPr lang="en-US" dirty="0"/>
              <a:t>diaspora, historical connections (e.g. Portugal in Luxembourg, Iceland in Norway) </a:t>
            </a:r>
          </a:p>
          <a:p>
            <a:pPr lvl="1"/>
            <a:r>
              <a:rPr lang="en-US" dirty="0"/>
              <a:t>wait and see, gradual strategy</a:t>
            </a:r>
          </a:p>
          <a:p>
            <a:pPr marL="457200" lvl="1" indent="0">
              <a:buNone/>
            </a:pPr>
            <a:r>
              <a:rPr lang="en-US" sz="1600" i="1" dirty="0" smtClean="0"/>
              <a:t>e.g. </a:t>
            </a:r>
            <a:r>
              <a:rPr lang="en-US" sz="1600" i="1" dirty="0" err="1" smtClean="0"/>
              <a:t>icelandic</a:t>
            </a:r>
            <a:r>
              <a:rPr lang="en-US" sz="1600" i="1" dirty="0" smtClean="0"/>
              <a:t> woman ( INCLUDE)</a:t>
            </a:r>
            <a:endParaRPr lang="en-US" sz="1600" dirty="0"/>
          </a:p>
          <a:p>
            <a:endParaRPr lang="en-US" sz="1900" i="1" dirty="0" smtClean="0"/>
          </a:p>
          <a:p>
            <a:pPr marL="0" indent="0">
              <a:buNone/>
            </a:pPr>
            <a:endParaRPr lang="en-US" sz="1700" dirty="0"/>
          </a:p>
          <a:p>
            <a:pPr marL="1428750" lvl="2" indent="-514350">
              <a:buFont typeface="+mj-lt"/>
              <a:buAutoNum type="arabicPeriod"/>
            </a:pPr>
            <a:endParaRPr lang="en-US" dirty="0"/>
          </a:p>
        </p:txBody>
      </p:sp>
    </p:spTree>
    <p:extLst>
      <p:ext uri="{BB962C8B-B14F-4D97-AF65-F5344CB8AC3E}">
        <p14:creationId xmlns:p14="http://schemas.microsoft.com/office/powerpoint/2010/main" val="162613500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4386</TotalTime>
  <Words>2928</Words>
  <Application>Microsoft Macintosh PowerPoint</Application>
  <PresentationFormat>On-screen Show (4:3)</PresentationFormat>
  <Paragraphs>226</Paragraphs>
  <Slides>14</Slides>
  <Notes>13</Notes>
  <HiddenSlides>4</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Young employment mobility: how young Europeans land the jobs</vt:lpstr>
      <vt:lpstr>Research questions </vt:lpstr>
      <vt:lpstr>Theory: departure </vt:lpstr>
      <vt:lpstr>Mobility gates via</vt:lpstr>
      <vt:lpstr>Theory - Basic Hypothesis </vt:lpstr>
      <vt:lpstr>Theory - Basic Hypothesis </vt:lpstr>
      <vt:lpstr>Bonding/Bridging social capital – Mobility gates</vt:lpstr>
      <vt:lpstr>PowerPoint Presentation</vt:lpstr>
      <vt:lpstr>1st type –BONDING gates</vt:lpstr>
      <vt:lpstr>2nd type – BRIDGING gates </vt:lpstr>
      <vt:lpstr>Not so simple: complexity of choosing mobility gates</vt:lpstr>
      <vt:lpstr>Discussions</vt:lpstr>
      <vt:lpstr>What we learn from this</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Nina Weiler</dc:creator>
  <cp:lastModifiedBy>Volha VYSOTSKAYA</cp:lastModifiedBy>
  <cp:revision>116</cp:revision>
  <cp:lastPrinted>2016-05-23T11:21:42Z</cp:lastPrinted>
  <dcterms:created xsi:type="dcterms:W3CDTF">2015-06-26T09:41:23Z</dcterms:created>
  <dcterms:modified xsi:type="dcterms:W3CDTF">2018-04-17T07:43:54Z</dcterms:modified>
</cp:coreProperties>
</file>