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42"/>
  </p:notesMasterIdLst>
  <p:handoutMasterIdLst>
    <p:handoutMasterId r:id="rId43"/>
  </p:handoutMasterIdLst>
  <p:sldIdLst>
    <p:sldId id="617" r:id="rId2"/>
    <p:sldId id="677" r:id="rId3"/>
    <p:sldId id="679" r:id="rId4"/>
    <p:sldId id="680" r:id="rId5"/>
    <p:sldId id="720" r:id="rId6"/>
    <p:sldId id="683" r:id="rId7"/>
    <p:sldId id="684" r:id="rId8"/>
    <p:sldId id="685" r:id="rId9"/>
    <p:sldId id="686" r:id="rId10"/>
    <p:sldId id="697" r:id="rId11"/>
    <p:sldId id="687" r:id="rId12"/>
    <p:sldId id="688" r:id="rId13"/>
    <p:sldId id="690" r:id="rId14"/>
    <p:sldId id="691" r:id="rId15"/>
    <p:sldId id="696" r:id="rId16"/>
    <p:sldId id="692" r:id="rId17"/>
    <p:sldId id="698" r:id="rId18"/>
    <p:sldId id="693" r:id="rId19"/>
    <p:sldId id="694" r:id="rId20"/>
    <p:sldId id="695" r:id="rId21"/>
    <p:sldId id="699" r:id="rId22"/>
    <p:sldId id="700" r:id="rId23"/>
    <p:sldId id="701" r:id="rId24"/>
    <p:sldId id="708" r:id="rId25"/>
    <p:sldId id="704" r:id="rId26"/>
    <p:sldId id="705" r:id="rId27"/>
    <p:sldId id="706" r:id="rId28"/>
    <p:sldId id="707" r:id="rId29"/>
    <p:sldId id="703" r:id="rId30"/>
    <p:sldId id="714" r:id="rId31"/>
    <p:sldId id="715" r:id="rId32"/>
    <p:sldId id="716" r:id="rId33"/>
    <p:sldId id="717" r:id="rId34"/>
    <p:sldId id="710" r:id="rId35"/>
    <p:sldId id="718" r:id="rId36"/>
    <p:sldId id="711" r:id="rId37"/>
    <p:sldId id="712" r:id="rId38"/>
    <p:sldId id="713" r:id="rId39"/>
    <p:sldId id="719" r:id="rId40"/>
    <p:sldId id="619" r:id="rId41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6B5EEC-DFD0-4F4B-A209-F2A5F8E3ECF2}">
          <p14:sldIdLst>
            <p14:sldId id="617"/>
            <p14:sldId id="677"/>
            <p14:sldId id="679"/>
            <p14:sldId id="680"/>
            <p14:sldId id="720"/>
            <p14:sldId id="683"/>
            <p14:sldId id="684"/>
            <p14:sldId id="685"/>
            <p14:sldId id="686"/>
            <p14:sldId id="697"/>
            <p14:sldId id="687"/>
            <p14:sldId id="688"/>
            <p14:sldId id="690"/>
            <p14:sldId id="691"/>
            <p14:sldId id="696"/>
            <p14:sldId id="692"/>
            <p14:sldId id="698"/>
            <p14:sldId id="693"/>
            <p14:sldId id="694"/>
            <p14:sldId id="695"/>
            <p14:sldId id="699"/>
            <p14:sldId id="700"/>
            <p14:sldId id="701"/>
            <p14:sldId id="708"/>
            <p14:sldId id="704"/>
            <p14:sldId id="705"/>
            <p14:sldId id="706"/>
            <p14:sldId id="707"/>
            <p14:sldId id="703"/>
            <p14:sldId id="714"/>
            <p14:sldId id="715"/>
            <p14:sldId id="716"/>
            <p14:sldId id="717"/>
            <p14:sldId id="710"/>
            <p14:sldId id="718"/>
            <p14:sldId id="711"/>
            <p14:sldId id="712"/>
            <p14:sldId id="713"/>
            <p14:sldId id="719"/>
            <p14:sldId id="61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ippe POIRIER" initials="P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434" autoAdjust="0"/>
  </p:normalViewPr>
  <p:slideViewPr>
    <p:cSldViewPr>
      <p:cViewPr varScale="1">
        <p:scale>
          <a:sx n="112" d="100"/>
          <a:sy n="112" d="100"/>
        </p:scale>
        <p:origin x="-10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6F9DC-7355-4B42-A5A4-4DB10460188A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BD552-B403-4EB7-B7D1-EE32434283E9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02027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141F4826-BE1C-4EF4-8D60-E57542AB9788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30" tIns="44115" rIns="88230" bIns="44115" rtlCol="0" anchor="ctr"/>
          <a:lstStyle/>
          <a:p>
            <a:endParaRPr lang="fr-CH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64" y="4715406"/>
            <a:ext cx="5438748" cy="4467471"/>
          </a:xfrm>
          <a:prstGeom prst="rect">
            <a:avLst/>
          </a:prstGeom>
        </p:spPr>
        <p:txBody>
          <a:bodyPr vert="horz" lIns="88230" tIns="44115" rIns="88230" bIns="441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813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294" y="9430813"/>
            <a:ext cx="2945862" cy="49587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EC0BDA74-AD3E-42E4-9B9E-C54C4E4A550C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3761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AU" dirty="0" smtClean="0"/>
              <a:t>A</a:t>
            </a:r>
            <a:r>
              <a:rPr lang="en-AU" baseline="0" dirty="0" smtClean="0"/>
              <a:t> great majority of e-petitions are initiated by individuals </a:t>
            </a:r>
          </a:p>
          <a:p>
            <a:pPr marL="171450" indent="-171450">
              <a:buFontTx/>
              <a:buChar char="-"/>
            </a:pPr>
            <a:endParaRPr lang="en-AU" baseline="0" dirty="0" smtClean="0"/>
          </a:p>
          <a:p>
            <a:r>
              <a:rPr lang="en-AU" dirty="0" smtClean="0"/>
              <a:t>- In absolute</a:t>
            </a:r>
            <a:r>
              <a:rPr lang="en-AU" baseline="0" dirty="0" smtClean="0"/>
              <a:t> values however this does not imply that there are less petitions that are intiated by organized groups.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B9E19-9E48-41A6-8030-A69365834291}" type="slidenum">
              <a:rPr lang="en-AU" smtClean="0"/>
              <a:t>26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2191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AU" dirty="0" smtClean="0"/>
              <a:t>Strange findings:</a:t>
            </a:r>
            <a:r>
              <a:rPr lang="en-AU" baseline="0" dirty="0" smtClean="0"/>
              <a:t> this indicative of the fact that the simplification offered by an instrument is not sufficient to increase the facilitate women inclusion</a:t>
            </a:r>
          </a:p>
          <a:p>
            <a:pPr marL="171450" indent="-171450">
              <a:buFontTx/>
              <a:buChar char="-"/>
            </a:pPr>
            <a:r>
              <a:rPr lang="en-AU" baseline="0" dirty="0" smtClean="0"/>
              <a:t>It should also be noted that there is an effect of concentration promoted by e-petitions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B9E19-9E48-41A6-8030-A69365834291}" type="slidenum">
              <a:rPr lang="en-AU" smtClean="0"/>
              <a:t>27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163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AU" dirty="0" smtClean="0"/>
              <a:t>All</a:t>
            </a:r>
            <a:r>
              <a:rPr lang="en-AU" baseline="0" dirty="0" smtClean="0"/>
              <a:t> in all we have 20% of e-petitions that gather more than 1000 signatures while we have twice as much for trad. Petitions. </a:t>
            </a:r>
          </a:p>
          <a:p>
            <a:pPr marL="0" indent="0">
              <a:buFontTx/>
              <a:buNone/>
            </a:pPr>
            <a:r>
              <a:rPr lang="en-AU" baseline="0" dirty="0" smtClean="0"/>
              <a:t>This can be explained by the multiplication of e-petitions and that some topics raised by e-petitions appear to be superfluous!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B9E19-9E48-41A6-8030-A69365834291}" type="slidenum">
              <a:rPr lang="en-AU" smtClean="0"/>
              <a:t>31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2073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- Organized</a:t>
            </a:r>
            <a:r>
              <a:rPr lang="en-AU" baseline="0" dirty="0" smtClean="0"/>
              <a:t> group in average gather more signatures than individuals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B9E19-9E48-41A6-8030-A69365834291}" type="slidenum">
              <a:rPr lang="en-AU" smtClean="0"/>
              <a:t>32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736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0013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59839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36366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2980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2835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025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27037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77189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9092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0265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0607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stretch>
            <a:fillRect l="-43000" t="-3000" r="-4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CE47A-0DA9-4C2A-89DB-1A1368CBC909}" type="datetimeFigureOut">
              <a:rPr lang="fr-CH" smtClean="0"/>
              <a:t>17.02.2016</a:t>
            </a:fld>
            <a:endParaRPr lang="fr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82A45-1F43-489A-9D91-D92C4FC4F347}" type="slidenum">
              <a:rPr lang="fr-CH" smtClean="0"/>
              <a:t>‹#›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36932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8964488" cy="1470025"/>
          </a:xfrm>
        </p:spPr>
        <p:txBody>
          <a:bodyPr>
            <a:noAutofit/>
          </a:bodyPr>
          <a:lstStyle/>
          <a:p>
            <a:r>
              <a:rPr lang="fr-CH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Usage des pétitions au Luxembourg </a:t>
            </a:r>
            <a:br>
              <a:rPr lang="fr-CH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H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multiples effets de l’introduction e-pétitions</a:t>
            </a:r>
            <a:r>
              <a:rPr lang="fr-CH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CH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CH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136904" cy="1752600"/>
          </a:xfrm>
        </p:spPr>
        <p:txBody>
          <a:bodyPr>
            <a:normAutofit fontScale="25000" lnSpcReduction="20000"/>
          </a:bodyPr>
          <a:lstStyle/>
          <a:p>
            <a:endParaRPr lang="fr-CH" sz="9600" b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H" sz="96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Raphaël Kies  </a:t>
            </a:r>
            <a:r>
              <a:rPr lang="fr-CH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(PH.D.)</a:t>
            </a:r>
          </a:p>
          <a:p>
            <a:endParaRPr lang="fr-CH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H" sz="6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Chercheur en science politique (</a:t>
            </a:r>
            <a:r>
              <a:rPr lang="fr-CH" sz="64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www.chaireparlementaire.eu</a:t>
            </a:r>
            <a:r>
              <a:rPr lang="fr-CH" sz="6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fr-CH" sz="72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H" sz="7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Faculté des Lettres, des Sciences humaines, des Arts et des Sciences de l’Education </a:t>
            </a:r>
            <a:endParaRPr lang="fr-CH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059171"/>
            <a:ext cx="1440000" cy="798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039296"/>
            <a:ext cx="143827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880" y="6047838"/>
            <a:ext cx="1737511" cy="78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4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3068961"/>
            <a:ext cx="7772400" cy="1296143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Traitement des pétitions </a:t>
            </a:r>
            <a:endParaRPr lang="fr-C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750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Hypothèses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traitement pétitions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Moins de e-pétitions devraient être traitées en comparaison des pétitions traditionnelles</a:t>
            </a:r>
            <a:endParaRPr lang="fr-FR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b="1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Pourquoi?</a:t>
            </a:r>
          </a:p>
          <a:p>
            <a:pPr marL="514350" indent="-514350">
              <a:buAutoNum type="arabicParenR"/>
            </a:pPr>
            <a:r>
              <a:rPr lang="fr-FR" dirty="0" smtClean="0">
                <a:solidFill>
                  <a:srgbClr val="0070C0"/>
                </a:solidFill>
              </a:rPr>
              <a:t>Forte augmentation de pétitions (suite aux e-pétitions) et le personnel, pour les traiter, est resté le même; </a:t>
            </a:r>
          </a:p>
          <a:p>
            <a:pPr marL="514350" indent="-514350">
              <a:buAutoNum type="arabicParenR"/>
            </a:pPr>
            <a:r>
              <a:rPr lang="fr-FR" dirty="0" smtClean="0">
                <a:solidFill>
                  <a:srgbClr val="0070C0"/>
                </a:solidFill>
              </a:rPr>
              <a:t>Les e-pétitions risquent d’être plus superficielles;</a:t>
            </a:r>
          </a:p>
          <a:p>
            <a:pPr marL="514350" indent="-514350">
              <a:buAutoNum type="arabicParenR"/>
            </a:pPr>
            <a:r>
              <a:rPr lang="fr-FR" dirty="0" smtClean="0">
                <a:solidFill>
                  <a:srgbClr val="0070C0"/>
                </a:solidFill>
              </a:rPr>
              <a:t>Les règles d’admissibilité et de traitement sont plus sévères pour les e-pétitions (pétitions publiques).</a:t>
            </a:r>
          </a:p>
          <a:p>
            <a:endParaRPr lang="en-AU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7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Taux de pétitions traitées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Hypothèses= non vérifiées 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01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Raisons du non traitement pétitions: 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comparaison </a:t>
            </a:r>
            <a:endParaRPr lang="fr-CH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4716016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700808"/>
            <a:ext cx="4495800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73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Questions ouvertes pour traitement!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fr-CH" dirty="0" smtClean="0">
                <a:solidFill>
                  <a:srgbClr val="0070C0"/>
                </a:solidFill>
              </a:rPr>
              <a:t>La plupart des pétitions jusqu’en dans les années 80 étaient d’ordre personnel et étaient quand même traitées (pourquoi?)</a:t>
            </a:r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 </a:t>
            </a:r>
          </a:p>
          <a:p>
            <a:r>
              <a:rPr lang="fr-CH" dirty="0" smtClean="0">
                <a:solidFill>
                  <a:srgbClr val="0070C0"/>
                </a:solidFill>
              </a:rPr>
              <a:t>Pourquoi plus de renvoi à la Commission ou Gouvernement avec introduction des e-pétitions?</a:t>
            </a:r>
          </a:p>
          <a:p>
            <a:pPr marL="0" indent="0">
              <a:buNone/>
            </a:pPr>
            <a:endParaRPr lang="fr-CH" dirty="0" smtClean="0">
              <a:solidFill>
                <a:srgbClr val="0070C0"/>
              </a:solidFill>
            </a:endParaRPr>
          </a:p>
          <a:p>
            <a:r>
              <a:rPr lang="fr-CH" dirty="0" smtClean="0">
                <a:solidFill>
                  <a:srgbClr val="0070C0"/>
                </a:solidFill>
              </a:rPr>
              <a:t>Pourquoi faut-il une autorisation d’initiateur pour reclasser une pétition publique en pétition ordinaire (au début cela se faisait automatiquement)?</a:t>
            </a:r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3992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2924944"/>
            <a:ext cx="7772400" cy="1152128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Etendue des pétitions </a:t>
            </a:r>
            <a:endParaRPr lang="fr-C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067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fr-CH" dirty="0" smtClean="0">
                <a:solidFill>
                  <a:schemeClr val="bg1"/>
                </a:solidFill>
              </a:rPr>
              <a:t>Hypothèses 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1: comparaison avec e-pétitions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En général, les e-pétitions devraient être plus « particularistes » et locales que d’ordre national ou international</a:t>
            </a:r>
          </a:p>
          <a:p>
            <a:pPr marL="0" indent="0">
              <a:buNone/>
            </a:pPr>
            <a:endParaRPr lang="fr-FR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2 : la catégorie d’initiateurs a un impact sur l’étendue de la pétition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En général, les pétitions des individus devraient être </a:t>
            </a:r>
            <a:r>
              <a:rPr lang="fr-FR" dirty="0">
                <a:solidFill>
                  <a:srgbClr val="0070C0"/>
                </a:solidFill>
              </a:rPr>
              <a:t>plus « particularistes » que </a:t>
            </a:r>
            <a:r>
              <a:rPr lang="fr-FR" dirty="0" smtClean="0">
                <a:solidFill>
                  <a:srgbClr val="0070C0"/>
                </a:solidFill>
              </a:rPr>
              <a:t>celles des groupes organisés </a:t>
            </a:r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56430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Comparaison pétitions traditionnelles et e-pétitions (hypothèse non vérifiée)</a:t>
            </a:r>
            <a:endParaRPr lang="fr-CH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56792"/>
            <a:ext cx="8229601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18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Étendue par rapport à initiateur des pétitions (hypothèse vérifiée)</a:t>
            </a:r>
            <a:endParaRPr lang="fr-CH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8800"/>
            <a:ext cx="8147248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736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3068960"/>
            <a:ext cx="7772400" cy="1362075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</a:rPr>
              <a:t>thématiques des pétitions</a:t>
            </a:r>
            <a:endParaRPr lang="fr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fr-CH" dirty="0" smtClean="0">
                <a:solidFill>
                  <a:schemeClr val="bg1"/>
                </a:solidFill>
              </a:rPr>
              <a:t>Objectifs du rapport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b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600" dirty="0">
                <a:solidFill>
                  <a:srgbClr val="0070C0"/>
                </a:solidFill>
              </a:rPr>
              <a:t>A</a:t>
            </a:r>
            <a:r>
              <a:rPr lang="fr-FR" sz="3600" dirty="0" smtClean="0">
                <a:solidFill>
                  <a:srgbClr val="0070C0"/>
                </a:solidFill>
              </a:rPr>
              <a:t>voir une </a:t>
            </a:r>
            <a:r>
              <a:rPr lang="fr-FR" sz="3600" b="1" dirty="0" smtClean="0">
                <a:solidFill>
                  <a:srgbClr val="0070C0"/>
                </a:solidFill>
              </a:rPr>
              <a:t>vue d’ensemble de l’utilisation des pétitions au Luxembourg </a:t>
            </a:r>
            <a:r>
              <a:rPr lang="fr-FR" sz="3600" dirty="0" smtClean="0">
                <a:solidFill>
                  <a:srgbClr val="0070C0"/>
                </a:solidFill>
              </a:rPr>
              <a:t>depuis la Seconde </a:t>
            </a:r>
            <a:r>
              <a:rPr lang="fr-FR" sz="3600" dirty="0">
                <a:solidFill>
                  <a:srgbClr val="0070C0"/>
                </a:solidFill>
              </a:rPr>
              <a:t>G</a:t>
            </a:r>
            <a:r>
              <a:rPr lang="fr-FR" sz="3600" dirty="0" smtClean="0">
                <a:solidFill>
                  <a:srgbClr val="0070C0"/>
                </a:solidFill>
              </a:rPr>
              <a:t>uerre mondiale.</a:t>
            </a:r>
          </a:p>
          <a:p>
            <a:pPr marL="514350" indent="-514350">
              <a:buFont typeface="+mj-lt"/>
              <a:buAutoNum type="arabicPeriod"/>
            </a:pPr>
            <a:endParaRPr lang="fr-FR" sz="3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>
                <a:solidFill>
                  <a:srgbClr val="0070C0"/>
                </a:solidFill>
              </a:rPr>
              <a:t>Compléter, dans la mesure du possible, les données existantes sur l’utilisation des pétitions au Luxembourg </a:t>
            </a:r>
            <a:r>
              <a:rPr lang="fr-FR" sz="3600" dirty="0" smtClean="0">
                <a:solidFill>
                  <a:srgbClr val="0070C0"/>
                </a:solidFill>
              </a:rPr>
              <a:t>(surtout pour signatures et libellées questions).</a:t>
            </a:r>
          </a:p>
          <a:p>
            <a:pPr marL="514350" indent="-514350">
              <a:buFont typeface="+mj-lt"/>
              <a:buAutoNum type="arabicPeriod"/>
            </a:pPr>
            <a:endParaRPr lang="fr-FR" sz="3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600" dirty="0" smtClean="0">
                <a:solidFill>
                  <a:srgbClr val="0070C0"/>
                </a:solidFill>
              </a:rPr>
              <a:t>Elaborer </a:t>
            </a:r>
            <a:r>
              <a:rPr lang="fr-FR" sz="3600" b="1" dirty="0" smtClean="0">
                <a:solidFill>
                  <a:srgbClr val="0070C0"/>
                </a:solidFill>
              </a:rPr>
              <a:t>une base de données </a:t>
            </a:r>
            <a:r>
              <a:rPr lang="fr-FR" sz="3600" dirty="0" smtClean="0">
                <a:solidFill>
                  <a:srgbClr val="0070C0"/>
                </a:solidFill>
              </a:rPr>
              <a:t>pouvant servir à l’Administration et à la recherche dans le futur.</a:t>
            </a:r>
          </a:p>
          <a:p>
            <a:pPr marL="514350" indent="-514350">
              <a:buFont typeface="+mj-lt"/>
              <a:buAutoNum type="arabicPeriod"/>
            </a:pPr>
            <a:endParaRPr lang="fr-FR" sz="3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600" dirty="0" smtClean="0">
                <a:solidFill>
                  <a:srgbClr val="0070C0"/>
                </a:solidFill>
              </a:rPr>
              <a:t>Mesurer les </a:t>
            </a:r>
            <a:r>
              <a:rPr lang="fr-FR" sz="3600" b="1" dirty="0" smtClean="0">
                <a:solidFill>
                  <a:srgbClr val="0070C0"/>
                </a:solidFill>
              </a:rPr>
              <a:t>multiples impacts de l’introduction des e-pétitions</a:t>
            </a:r>
            <a:r>
              <a:rPr lang="fr-FR" sz="3600" dirty="0" smtClean="0">
                <a:solidFill>
                  <a:srgbClr val="0070C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fr-FR" sz="3600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600" b="1" dirty="0" smtClean="0">
                <a:solidFill>
                  <a:srgbClr val="0070C0"/>
                </a:solidFill>
              </a:rPr>
              <a:t>Propositions pour améliorer</a:t>
            </a:r>
            <a:r>
              <a:rPr lang="fr-FR" sz="3600" dirty="0" smtClean="0">
                <a:solidFill>
                  <a:srgbClr val="0070C0"/>
                </a:solidFill>
              </a:rPr>
              <a:t> la visibilité et l’accessibilité des e-pétitions.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894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Hypothèses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sur thématiques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Hypothèse 1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thématiques devraient refléter les principales préoccupations de la société 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Hypothèse 2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thématiques soulevées par les pétitions devraient évoluer dans le temps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Hypothèse 3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P</a:t>
            </a:r>
            <a:r>
              <a:rPr lang="fr-FR" dirty="0" smtClean="0">
                <a:solidFill>
                  <a:srgbClr val="0070C0"/>
                </a:solidFill>
              </a:rPr>
              <a:t>as de différences significatives entre les e-pétitions et les pétitions traditionnelles</a:t>
            </a:r>
          </a:p>
          <a:p>
            <a:pPr>
              <a:buFontTx/>
              <a:buChar char="-"/>
            </a:pPr>
            <a:endParaRPr lang="en-AU" dirty="0">
              <a:solidFill>
                <a:srgbClr val="0070C0"/>
              </a:solidFill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257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fr-CH" sz="3200" dirty="0" smtClean="0">
                <a:solidFill>
                  <a:schemeClr val="bg1"/>
                </a:solidFill>
              </a:rPr>
              <a:t>Thématiques abordées: comparaison e-pétitions et pétitions traditionnelles (valeur absolue)</a:t>
            </a:r>
            <a:endParaRPr lang="fr-CH" sz="3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15" y="1412776"/>
            <a:ext cx="8773485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9552" y="1556792"/>
            <a:ext cx="3384376" cy="31683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5" name="Left Arrow 4"/>
          <p:cNvSpPr/>
          <p:nvPr/>
        </p:nvSpPr>
        <p:spPr>
          <a:xfrm>
            <a:off x="6804248" y="2204864"/>
            <a:ext cx="576064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6" name="Left Arrow 5"/>
          <p:cNvSpPr/>
          <p:nvPr/>
        </p:nvSpPr>
        <p:spPr>
          <a:xfrm>
            <a:off x="6804248" y="3789040"/>
            <a:ext cx="576064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8" name="Left Arrow 7"/>
          <p:cNvSpPr/>
          <p:nvPr/>
        </p:nvSpPr>
        <p:spPr>
          <a:xfrm>
            <a:off x="6804248" y="4755528"/>
            <a:ext cx="576064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9" name="Left Arrow 8"/>
          <p:cNvSpPr/>
          <p:nvPr/>
        </p:nvSpPr>
        <p:spPr>
          <a:xfrm>
            <a:off x="6829301" y="2481820"/>
            <a:ext cx="576064" cy="144016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0" name="Left Arrow 9"/>
          <p:cNvSpPr/>
          <p:nvPr/>
        </p:nvSpPr>
        <p:spPr>
          <a:xfrm>
            <a:off x="6829301" y="3140968"/>
            <a:ext cx="576064" cy="144016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1" name="Left Arrow 10"/>
          <p:cNvSpPr/>
          <p:nvPr/>
        </p:nvSpPr>
        <p:spPr>
          <a:xfrm>
            <a:off x="6804248" y="5085184"/>
            <a:ext cx="576064" cy="144016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1058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  <a:solidFill>
            <a:srgbClr val="C00000"/>
          </a:solidFill>
        </p:spPr>
        <p:txBody>
          <a:bodyPr anchor="b">
            <a:noAutofit/>
          </a:bodyPr>
          <a:lstStyle/>
          <a:p>
            <a:r>
              <a:rPr lang="fr-CH" sz="3200" dirty="0" smtClean="0">
                <a:solidFill>
                  <a:schemeClr val="bg1"/>
                </a:solidFill>
              </a:rPr>
              <a:t/>
            </a:r>
            <a:br>
              <a:rPr lang="fr-CH" sz="3200" dirty="0" smtClean="0">
                <a:solidFill>
                  <a:schemeClr val="bg1"/>
                </a:solidFill>
              </a:rPr>
            </a:br>
            <a:r>
              <a:rPr lang="fr-CH" sz="3200" dirty="0" smtClean="0">
                <a:solidFill>
                  <a:schemeClr val="bg1"/>
                </a:solidFill>
              </a:rPr>
              <a:t>Evolution dans le temps: </a:t>
            </a:r>
            <a:br>
              <a:rPr lang="fr-CH" sz="3200" dirty="0" smtClean="0">
                <a:solidFill>
                  <a:schemeClr val="bg1"/>
                </a:solidFill>
              </a:rPr>
            </a:br>
            <a:r>
              <a:rPr lang="fr-CH" sz="3200" dirty="0" smtClean="0">
                <a:solidFill>
                  <a:schemeClr val="bg1"/>
                </a:solidFill>
              </a:rPr>
              <a:t>variables suivant les thématiques</a:t>
            </a:r>
            <a:endParaRPr lang="fr-CH" sz="3200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16240"/>
            <a:ext cx="8640960" cy="568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760748" y="1772816"/>
            <a:ext cx="504056" cy="2880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644008" y="3212976"/>
            <a:ext cx="360040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7" name="Oval 6"/>
          <p:cNvSpPr/>
          <p:nvPr/>
        </p:nvSpPr>
        <p:spPr>
          <a:xfrm>
            <a:off x="6084168" y="3789040"/>
            <a:ext cx="288032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6" name="Down Arrow 5"/>
          <p:cNvSpPr/>
          <p:nvPr/>
        </p:nvSpPr>
        <p:spPr>
          <a:xfrm>
            <a:off x="2603364" y="2204864"/>
            <a:ext cx="216024" cy="792088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9" name="Down Arrow 8"/>
          <p:cNvSpPr/>
          <p:nvPr/>
        </p:nvSpPr>
        <p:spPr>
          <a:xfrm>
            <a:off x="3347864" y="2931314"/>
            <a:ext cx="216024" cy="71371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0" name="Down Arrow 9"/>
          <p:cNvSpPr/>
          <p:nvPr/>
        </p:nvSpPr>
        <p:spPr>
          <a:xfrm>
            <a:off x="4067944" y="1268760"/>
            <a:ext cx="216024" cy="36004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1" name="Down Arrow 10"/>
          <p:cNvSpPr/>
          <p:nvPr/>
        </p:nvSpPr>
        <p:spPr>
          <a:xfrm>
            <a:off x="5436096" y="2204864"/>
            <a:ext cx="216024" cy="46214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2" name="Down Arrow 11"/>
          <p:cNvSpPr/>
          <p:nvPr/>
        </p:nvSpPr>
        <p:spPr>
          <a:xfrm>
            <a:off x="7596336" y="2852936"/>
            <a:ext cx="216024" cy="44881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3" name="Oval 12"/>
          <p:cNvSpPr/>
          <p:nvPr/>
        </p:nvSpPr>
        <p:spPr>
          <a:xfrm>
            <a:off x="6732240" y="3789040"/>
            <a:ext cx="396044" cy="9794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8166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2636912"/>
            <a:ext cx="7772400" cy="1362075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</a:rPr>
              <a:t>Qui sont les pétitionnaires ?</a:t>
            </a:r>
            <a:endParaRPr lang="fr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4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3 catégories: individus; associations informelles; groupes organisés</a:t>
            </a:r>
            <a:endParaRPr lang="fr-C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53727"/>
          </a:xfrm>
        </p:spPr>
        <p:txBody>
          <a:bodyPr>
            <a:normAutofit lnSpcReduction="10000"/>
          </a:bodyPr>
          <a:lstStyle/>
          <a:p>
            <a:pPr algn="ctr"/>
            <a:r>
              <a:rPr lang="fr-CH" dirty="0" smtClean="0"/>
              <a:t>Groupes organisés</a:t>
            </a:r>
            <a:endParaRPr lang="fr-CH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53727"/>
          </a:xfrm>
        </p:spPr>
        <p:txBody>
          <a:bodyPr>
            <a:normAutofit lnSpcReduction="10000"/>
          </a:bodyPr>
          <a:lstStyle/>
          <a:p>
            <a:pPr algn="ctr"/>
            <a:r>
              <a:rPr lang="fr-CH" dirty="0" smtClean="0"/>
              <a:t>Associations informelles </a:t>
            </a:r>
            <a:endParaRPr lang="fr-CH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424586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16832"/>
            <a:ext cx="4320479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272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Hypothèses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pour initiateurs des pétitions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1: comparaison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L</a:t>
            </a:r>
            <a:r>
              <a:rPr lang="fr-FR" dirty="0" smtClean="0">
                <a:solidFill>
                  <a:srgbClr val="0070C0"/>
                </a:solidFill>
              </a:rPr>
              <a:t>es e-pétitions devraient être initiées beaucoup plus fréquemment par des individus, que les pétitions traditionnelles.  </a:t>
            </a:r>
            <a:r>
              <a:rPr lang="fr-FR" i="1" dirty="0" smtClean="0">
                <a:solidFill>
                  <a:srgbClr val="0070C0"/>
                </a:solidFill>
              </a:rPr>
              <a:t>Pourquoi </a:t>
            </a:r>
            <a:r>
              <a:rPr lang="fr-FR" dirty="0" smtClean="0">
                <a:solidFill>
                  <a:srgbClr val="0070C0"/>
                </a:solidFill>
              </a:rPr>
              <a:t>? Accès simplifié pour les individus. </a:t>
            </a:r>
            <a:endParaRPr lang="fr-FR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2: Genre</a:t>
            </a:r>
            <a:endParaRPr lang="fr-FR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La proportion de femmes initiant les e-pétitions devrait être plus élevée que pour les pétitions traditionnelles. </a:t>
            </a:r>
            <a:r>
              <a:rPr lang="fr-FR" i="1" dirty="0" smtClean="0">
                <a:solidFill>
                  <a:srgbClr val="0070C0"/>
                </a:solidFill>
              </a:rPr>
              <a:t>Pourquoi ?</a:t>
            </a:r>
            <a:r>
              <a:rPr lang="fr-FR" b="1" i="1" dirty="0" smtClean="0">
                <a:solidFill>
                  <a:srgbClr val="0070C0"/>
                </a:solidFill>
              </a:rPr>
              <a:t> </a:t>
            </a:r>
            <a:r>
              <a:rPr lang="fr-FR" dirty="0" smtClean="0">
                <a:solidFill>
                  <a:srgbClr val="0070C0"/>
                </a:solidFill>
              </a:rPr>
              <a:t>Pas de pressions sociale, facilité de lancer une pétition. 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3: Concentration 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e-pétitions devraient favoriser un phénomène de concentration (c.à.d. même personne qui initie plusieurs pétitions ). </a:t>
            </a:r>
            <a:r>
              <a:rPr lang="fr-FR" i="1" dirty="0" smtClean="0">
                <a:solidFill>
                  <a:srgbClr val="0070C0"/>
                </a:solidFill>
              </a:rPr>
              <a:t>Pourquoi ? </a:t>
            </a:r>
            <a:r>
              <a:rPr lang="fr-FR" dirty="0" smtClean="0">
                <a:solidFill>
                  <a:srgbClr val="0070C0"/>
                </a:solidFill>
              </a:rPr>
              <a:t>Phénomène commun pour autre cas de e-participation.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3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Initiateurs pétitions par catégorie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600" i="1" dirty="0" smtClean="0">
                <a:solidFill>
                  <a:schemeClr val="bg1"/>
                </a:solidFill>
              </a:rPr>
              <a:t>Hypothèse 1: vérifiée </a:t>
            </a:r>
            <a:endParaRPr lang="fr-FR" sz="3600" i="1" dirty="0">
              <a:solidFill>
                <a:schemeClr val="bg1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68760"/>
            <a:ext cx="822960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067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Initiateurs des pétitions par genre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600" i="1" dirty="0" smtClean="0">
                <a:solidFill>
                  <a:schemeClr val="bg1"/>
                </a:solidFill>
              </a:rPr>
              <a:t>Hypothèse 2: non vérifiée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12913"/>
            <a:ext cx="8229600" cy="4740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24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Concentration des pétitions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600" i="1" dirty="0" smtClean="0">
                <a:solidFill>
                  <a:schemeClr val="bg1"/>
                </a:solidFill>
              </a:rPr>
              <a:t>Hypothèse 3: vérifiée</a:t>
            </a:r>
            <a:endParaRPr lang="fr-F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Pour les pétitions traditionnelles, seulement </a:t>
            </a:r>
            <a:r>
              <a:rPr lang="fr-CH" b="1" dirty="0" smtClean="0">
                <a:solidFill>
                  <a:srgbClr val="0070C0"/>
                </a:solidFill>
              </a:rPr>
              <a:t>3 personnes </a:t>
            </a:r>
            <a:r>
              <a:rPr lang="fr-CH" dirty="0" smtClean="0">
                <a:solidFill>
                  <a:srgbClr val="0070C0"/>
                </a:solidFill>
              </a:rPr>
              <a:t>ont soumis plus d’une pétition.</a:t>
            </a:r>
          </a:p>
          <a:p>
            <a:pPr>
              <a:buFontTx/>
              <a:buChar char="-"/>
            </a:pPr>
            <a:endParaRPr lang="fr-CH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Pour les e-pétitions, </a:t>
            </a:r>
            <a:r>
              <a:rPr lang="fr-CH" b="1" dirty="0" smtClean="0">
                <a:solidFill>
                  <a:srgbClr val="0070C0"/>
                </a:solidFill>
              </a:rPr>
              <a:t>16 personnes </a:t>
            </a:r>
            <a:r>
              <a:rPr lang="fr-CH" dirty="0" smtClean="0">
                <a:solidFill>
                  <a:srgbClr val="0070C0"/>
                </a:solidFill>
              </a:rPr>
              <a:t>ont soumis plus d’une pétition. Les «multi-pétitionnaires» sont responsables en tout de 42 pétitions. </a:t>
            </a:r>
          </a:p>
          <a:p>
            <a:pPr>
              <a:buFontTx/>
              <a:buChar char="-"/>
            </a:pPr>
            <a:endParaRPr lang="fr-CH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Un cas de </a:t>
            </a:r>
            <a:r>
              <a:rPr lang="fr-CH" b="1" dirty="0" smtClean="0">
                <a:solidFill>
                  <a:srgbClr val="0070C0"/>
                </a:solidFill>
              </a:rPr>
              <a:t>«super-pétitionnaire»</a:t>
            </a:r>
            <a:r>
              <a:rPr lang="fr-CH" dirty="0" smtClean="0">
                <a:solidFill>
                  <a:srgbClr val="0070C0"/>
                </a:solidFill>
              </a:rPr>
              <a:t> avec 11 e-pétitions! </a:t>
            </a:r>
          </a:p>
          <a:p>
            <a:pPr marL="0" indent="0">
              <a:buNone/>
            </a:pPr>
            <a:endParaRPr lang="fr-CH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AU" dirty="0" smtClean="0">
                <a:solidFill>
                  <a:srgbClr val="FF0000"/>
                </a:solidFill>
              </a:rPr>
              <a:t>NB: we just consider individual petitions!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96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5576" y="2924944"/>
            <a:ext cx="7772400" cy="1362075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</a:rPr>
              <a:t>Nombre de signatures </a:t>
            </a:r>
            <a:endParaRPr lang="fr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12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fr-CH" dirty="0" smtClean="0">
                <a:solidFill>
                  <a:schemeClr val="bg1"/>
                </a:solidFill>
              </a:rPr>
              <a:t>Méthodologie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Encodage des pétitions de 1945 jusqu’à Septembre 2015</a:t>
            </a:r>
            <a:r>
              <a:rPr lang="fr-FR" dirty="0" smtClean="0">
                <a:solidFill>
                  <a:srgbClr val="0070C0"/>
                </a:solidFill>
              </a:rPr>
              <a:t>. Total= 545 (316 pétitions traditionnelles et 229 e-pétitions)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Définition catégories de codage </a:t>
            </a:r>
            <a:r>
              <a:rPr lang="fr-FR" dirty="0" smtClean="0">
                <a:solidFill>
                  <a:srgbClr val="0070C0"/>
                </a:solidFill>
              </a:rPr>
              <a:t>: libellé, nombre de signatures, objet (étendue et catégorie), identité des pétitionnaires (personne, groupe organisé, association informelle), traitement des pétitions (et raisons du non traitement), mode de traitement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Revue de la littérature spécialisée </a:t>
            </a:r>
            <a:r>
              <a:rPr lang="fr-FR" dirty="0" smtClean="0">
                <a:solidFill>
                  <a:srgbClr val="0070C0"/>
                </a:solidFill>
              </a:rPr>
              <a:t>(très limitée)</a:t>
            </a:r>
          </a:p>
          <a:p>
            <a:pPr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243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fr-CH" dirty="0" smtClean="0">
                <a:solidFill>
                  <a:schemeClr val="bg1"/>
                </a:solidFill>
              </a:rPr>
              <a:t>Hypothèses pour </a:t>
            </a:r>
            <a:r>
              <a:rPr lang="fr-CH" dirty="0">
                <a:solidFill>
                  <a:schemeClr val="bg1"/>
                </a:solidFill>
              </a:rPr>
              <a:t>s</a:t>
            </a:r>
            <a:r>
              <a:rPr lang="fr-CH" dirty="0" smtClean="0">
                <a:solidFill>
                  <a:schemeClr val="bg1"/>
                </a:solidFill>
              </a:rPr>
              <a:t>ignatures 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1: système pétition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e-pétitions devraient attirer plus de signatures que les pétitions traditionnelles. </a:t>
            </a:r>
            <a:r>
              <a:rPr lang="fr-FR" i="1" dirty="0" smtClean="0">
                <a:solidFill>
                  <a:srgbClr val="0070C0"/>
                </a:solidFill>
              </a:rPr>
              <a:t>Pourquoi? </a:t>
            </a:r>
            <a:r>
              <a:rPr lang="fr-FR" dirty="0">
                <a:solidFill>
                  <a:srgbClr val="0070C0"/>
                </a:solidFill>
              </a:rPr>
              <a:t>F</a:t>
            </a:r>
            <a:r>
              <a:rPr lang="fr-FR" dirty="0" smtClean="0">
                <a:solidFill>
                  <a:srgbClr val="0070C0"/>
                </a:solidFill>
              </a:rPr>
              <a:t>aciliter de les signer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2: sur initiateurs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pétitions initiées par des groupes organisés devraient obtenir plus de signatures que celles initiées par des individus</a:t>
            </a:r>
          </a:p>
          <a:p>
            <a:pPr marL="0" indent="0">
              <a:buNone/>
            </a:pPr>
            <a:endParaRPr lang="fr-FR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3: sur étendue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pétitions portant sur des enjeux nationaux ou internationaux devraient attirer plus de signatures que les pétitions portant sur des enjeux locaux ou personnels/particuliers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4: sur thématiques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Les sujets perçus comme plus importants - dans sondage</a:t>
            </a:r>
            <a:r>
              <a:rPr lang="fr-FR" dirty="0">
                <a:solidFill>
                  <a:srgbClr val="0070C0"/>
                </a:solidFill>
              </a:rPr>
              <a:t>, médias </a:t>
            </a:r>
            <a:r>
              <a:rPr lang="fr-FR" dirty="0" smtClean="0">
                <a:solidFill>
                  <a:srgbClr val="0070C0"/>
                </a:solidFill>
              </a:rPr>
              <a:t>traditionnels </a:t>
            </a:r>
            <a:r>
              <a:rPr lang="fr-FR" dirty="0">
                <a:solidFill>
                  <a:srgbClr val="0070C0"/>
                </a:solidFill>
              </a:rPr>
              <a:t>et médias </a:t>
            </a:r>
            <a:r>
              <a:rPr lang="fr-FR" dirty="0" smtClean="0">
                <a:solidFill>
                  <a:srgbClr val="0070C0"/>
                </a:solidFill>
              </a:rPr>
              <a:t>sociaux - devraient obtenir plus de signatures</a:t>
            </a:r>
          </a:p>
        </p:txBody>
      </p:sp>
    </p:spTree>
    <p:extLst>
      <p:ext uri="{BB962C8B-B14F-4D97-AF65-F5344CB8AC3E}">
        <p14:creationId xmlns:p14="http://schemas.microsoft.com/office/powerpoint/2010/main" val="389658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Signatures et système de pétitions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2800" i="1" dirty="0" smtClean="0">
                <a:solidFill>
                  <a:schemeClr val="bg1"/>
                </a:solidFill>
              </a:rPr>
              <a:t>H1: non vérifiée</a:t>
            </a:r>
            <a:endParaRPr lang="fr-FR" sz="2800" i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484784"/>
            <a:ext cx="4320480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309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r>
              <a:rPr lang="fr-CH" dirty="0" smtClean="0">
                <a:solidFill>
                  <a:srgbClr val="0070C0"/>
                </a:solidFill>
              </a:rPr>
              <a:t>La proportion de pet. </a:t>
            </a:r>
            <a:r>
              <a:rPr lang="fr-CH" dirty="0">
                <a:solidFill>
                  <a:srgbClr val="0070C0"/>
                </a:solidFill>
              </a:rPr>
              <a:t>t</a:t>
            </a:r>
            <a:r>
              <a:rPr lang="fr-CH" dirty="0" smtClean="0">
                <a:solidFill>
                  <a:srgbClr val="0070C0"/>
                </a:solidFill>
              </a:rPr>
              <a:t>rad. dépassant 1000 signatures est beaucoup plus marquée que pour e-pet (</a:t>
            </a:r>
            <a:r>
              <a:rPr lang="fr-CH" u="sng" dirty="0" smtClean="0">
                <a:solidFill>
                  <a:srgbClr val="0070C0"/>
                </a:solidFill>
              </a:rPr>
              <a:t>37% vs 20%).</a:t>
            </a:r>
          </a:p>
          <a:p>
            <a:endParaRPr lang="fr-CH" dirty="0">
              <a:solidFill>
                <a:srgbClr val="0070C0"/>
              </a:solidFill>
            </a:endParaRPr>
          </a:p>
          <a:p>
            <a:r>
              <a:rPr lang="fr-CH" dirty="0" smtClean="0">
                <a:solidFill>
                  <a:srgbClr val="0070C0"/>
                </a:solidFill>
              </a:rPr>
              <a:t>Pourquoi? 1) foisonnement e-pétitions (attention difficile à capter); 2) e-pétitions surtout initiées par individus; 3) contenu e-pétitions est parfois farfelu</a:t>
            </a:r>
            <a:r>
              <a:rPr lang="fr-CH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381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Signatures et initiateurs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600" i="1" dirty="0" smtClean="0">
                <a:solidFill>
                  <a:schemeClr val="bg1"/>
                </a:solidFill>
              </a:rPr>
              <a:t>Hypothèse 2: vérifiée</a:t>
            </a:r>
            <a:endParaRPr lang="fr-FR" sz="3600" i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Proportion + de 1000 signatures 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Individus=12,2%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Association Informelle= 54,2%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Groupe organisé= 69,7%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Conclusion</a:t>
            </a:r>
            <a:r>
              <a:rPr lang="fr-CH" dirty="0" smtClean="0">
                <a:solidFill>
                  <a:srgbClr val="C00000"/>
                </a:solidFill>
              </a:rPr>
              <a:t> </a:t>
            </a:r>
            <a:r>
              <a:rPr lang="fr-CH" dirty="0" smtClean="0">
                <a:solidFill>
                  <a:srgbClr val="0070C0"/>
                </a:solidFill>
              </a:rPr>
              <a:t>Au plus un groupe est organisé, au plus ses (e-)pétitions devraient obtenir des signatures!</a:t>
            </a:r>
          </a:p>
          <a:p>
            <a:pPr marL="0" indent="0">
              <a:buNone/>
            </a:pPr>
            <a:endParaRPr lang="fr-CH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0807"/>
            <a:ext cx="4038600" cy="4425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61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Signatures et étendue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3100" i="1" dirty="0" smtClean="0">
                <a:solidFill>
                  <a:schemeClr val="bg1"/>
                </a:solidFill>
              </a:rPr>
              <a:t>Hypothèse 3: vérifiée</a:t>
            </a:r>
            <a:endParaRPr lang="fr-FR" sz="3100" i="1" dirty="0">
              <a:solidFill>
                <a:schemeClr val="bg1"/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556792"/>
            <a:ext cx="403860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Proportion de pétitions avec plus de 1000 signatures</a:t>
            </a:r>
          </a:p>
          <a:p>
            <a:pPr>
              <a:buFontTx/>
              <a:buChar char="-"/>
            </a:pPr>
            <a:r>
              <a:rPr lang="fr-CH" dirty="0" smtClean="0"/>
              <a:t>Local= </a:t>
            </a:r>
            <a:r>
              <a:rPr lang="fr-CH" dirty="0"/>
              <a:t>2</a:t>
            </a:r>
            <a:r>
              <a:rPr lang="fr-CH" dirty="0" smtClean="0"/>
              <a:t>7,5%</a:t>
            </a:r>
          </a:p>
          <a:p>
            <a:pPr>
              <a:buFontTx/>
              <a:buChar char="-"/>
            </a:pPr>
            <a:r>
              <a:rPr lang="fr-CH" dirty="0" smtClean="0"/>
              <a:t>National= 44,3%</a:t>
            </a:r>
          </a:p>
          <a:p>
            <a:pPr>
              <a:buFontTx/>
              <a:buChar char="-"/>
            </a:pPr>
            <a:r>
              <a:rPr lang="fr-CH" dirty="0" smtClean="0"/>
              <a:t>International= 61.6%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Conclusion</a:t>
            </a:r>
            <a:r>
              <a:rPr lang="fr-CH" dirty="0" smtClean="0"/>
              <a:t>: plus l’enjeu de la pétition est étendu, plus il a de probabilités d’attirer des signatures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967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Signatures et thématiques</a:t>
            </a:r>
            <a:endParaRPr lang="fr-CH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13" y="1448780"/>
            <a:ext cx="547260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36096" y="1556792"/>
            <a:ext cx="3250704" cy="4752528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H" sz="1800" b="1" dirty="0" smtClean="0">
                <a:solidFill>
                  <a:srgbClr val="C00000"/>
                </a:solidFill>
              </a:rPr>
              <a:t>Hypothèse globalement vérifiée</a:t>
            </a:r>
          </a:p>
          <a:p>
            <a:pPr marL="0" indent="0">
              <a:buNone/>
            </a:pPr>
            <a:endParaRPr lang="fr-CH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CH" sz="1800" b="1" dirty="0" smtClean="0">
                <a:solidFill>
                  <a:srgbClr val="C00000"/>
                </a:solidFill>
              </a:rPr>
              <a:t>4 Groupes</a:t>
            </a:r>
          </a:p>
          <a:p>
            <a:pPr marL="0" indent="0">
              <a:buNone/>
            </a:pPr>
            <a:r>
              <a:rPr lang="fr-CH" sz="1800" b="1" dirty="0" smtClean="0">
                <a:solidFill>
                  <a:srgbClr val="0070C0"/>
                </a:solidFill>
              </a:rPr>
              <a:t>Grp1=entre 2500 et 3000 signatures </a:t>
            </a:r>
            <a:r>
              <a:rPr lang="fr-CH" sz="1800" dirty="0" smtClean="0">
                <a:solidFill>
                  <a:srgbClr val="0070C0"/>
                </a:solidFill>
              </a:rPr>
              <a:t>(santé peut surprendre)</a:t>
            </a:r>
          </a:p>
          <a:p>
            <a:pPr marL="0" indent="0">
              <a:buNone/>
            </a:pPr>
            <a:endParaRPr lang="fr-CH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sz="1800" b="1" dirty="0" smtClean="0">
                <a:solidFill>
                  <a:srgbClr val="0070C0"/>
                </a:solidFill>
              </a:rPr>
              <a:t>Grp2= autour des 1500 signatures </a:t>
            </a:r>
            <a:r>
              <a:rPr lang="fr-CH" sz="1800" dirty="0" smtClean="0">
                <a:solidFill>
                  <a:srgbClr val="0070C0"/>
                </a:solidFill>
              </a:rPr>
              <a:t>(importance de questions inter. À cause de pétition </a:t>
            </a:r>
            <a:r>
              <a:rPr lang="fr-CH" sz="1800" i="1" dirty="0" smtClean="0">
                <a:solidFill>
                  <a:srgbClr val="0070C0"/>
                </a:solidFill>
              </a:rPr>
              <a:t>Roude Léiw</a:t>
            </a:r>
            <a:r>
              <a:rPr lang="fr-CH" sz="1800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fr-CH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sz="1800" b="1" dirty="0" smtClean="0">
                <a:solidFill>
                  <a:srgbClr val="0070C0"/>
                </a:solidFill>
              </a:rPr>
              <a:t>Grp3= autour de 1000 signatures </a:t>
            </a:r>
          </a:p>
          <a:p>
            <a:pPr marL="0" indent="0">
              <a:buNone/>
            </a:pPr>
            <a:endParaRPr lang="fr-CH" sz="1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sz="1800" b="1" dirty="0" smtClean="0">
                <a:solidFill>
                  <a:srgbClr val="0070C0"/>
                </a:solidFill>
              </a:rPr>
              <a:t>Grp4= autour de 500 signatures  (surtout apparue avec e-pétitions)</a:t>
            </a:r>
            <a:endParaRPr lang="fr-CH" sz="1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7" name="Rectangle 6"/>
          <p:cNvSpPr/>
          <p:nvPr/>
        </p:nvSpPr>
        <p:spPr>
          <a:xfrm>
            <a:off x="251520" y="1628800"/>
            <a:ext cx="1872208" cy="12241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8" name="Rectangle 7"/>
          <p:cNvSpPr/>
          <p:nvPr/>
        </p:nvSpPr>
        <p:spPr>
          <a:xfrm>
            <a:off x="251520" y="2996952"/>
            <a:ext cx="1872208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9" name="Rectangle 8"/>
          <p:cNvSpPr/>
          <p:nvPr/>
        </p:nvSpPr>
        <p:spPr>
          <a:xfrm>
            <a:off x="251520" y="4077072"/>
            <a:ext cx="1872208" cy="64807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0" name="Rectangle 9"/>
          <p:cNvSpPr/>
          <p:nvPr/>
        </p:nvSpPr>
        <p:spPr>
          <a:xfrm>
            <a:off x="251520" y="4869160"/>
            <a:ext cx="1872208" cy="64807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5802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7584" y="2708920"/>
            <a:ext cx="7772400" cy="1362075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</a:rPr>
              <a:t>Améliorations potentielles</a:t>
            </a:r>
            <a:endParaRPr lang="fr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Comment rendre l’instrument 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plus inclusif ?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Constat</a:t>
            </a:r>
            <a:endParaRPr lang="fr-CH" dirty="0" smtClean="0"/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Certaines catégories sont sous-représentées (ex: femmes)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Solution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Identifier les catégories concernées par une analyse détaillée des initiateurs et des </a:t>
            </a:r>
            <a:r>
              <a:rPr lang="fr-CH" u="sng" dirty="0" smtClean="0">
                <a:solidFill>
                  <a:srgbClr val="0070C0"/>
                </a:solidFill>
              </a:rPr>
              <a:t>signataires </a:t>
            </a:r>
            <a:r>
              <a:rPr lang="fr-CH" dirty="0" smtClean="0">
                <a:solidFill>
                  <a:srgbClr val="0070C0"/>
                </a:solidFill>
              </a:rPr>
              <a:t>des pétitions  </a:t>
            </a:r>
          </a:p>
          <a:p>
            <a:pPr marL="0" indent="0">
              <a:buNone/>
            </a:pPr>
            <a:endParaRPr lang="fr-CH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fr-CH" u="sng" dirty="0" smtClean="0">
                <a:solidFill>
                  <a:srgbClr val="0070C0"/>
                </a:solidFill>
              </a:rPr>
              <a:t>Développer une stratégie ciblée </a:t>
            </a:r>
            <a:r>
              <a:rPr lang="fr-CH" dirty="0" smtClean="0">
                <a:solidFill>
                  <a:srgbClr val="0070C0"/>
                </a:solidFill>
              </a:rPr>
              <a:t>pour rendre l’instrument plus attractif et adapté à leurs besoins et compétences  </a:t>
            </a:r>
            <a:endParaRPr lang="fr-CH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78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Comment plus de débats publics 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à la Chambre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Question: </a:t>
            </a:r>
            <a:endParaRPr lang="fr-CH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CH" dirty="0">
                <a:solidFill>
                  <a:srgbClr val="0070C0"/>
                </a:solidFill>
              </a:rPr>
              <a:t>E</a:t>
            </a:r>
            <a:r>
              <a:rPr lang="fr-CH" dirty="0" smtClean="0">
                <a:solidFill>
                  <a:srgbClr val="0070C0"/>
                </a:solidFill>
              </a:rPr>
              <a:t>st-il souhaitable d’accroitre le nombre de débats publics à la Chambre? (pro et contra)</a:t>
            </a:r>
          </a:p>
          <a:p>
            <a:pPr marL="0" indent="0">
              <a:buNone/>
            </a:pPr>
            <a:endParaRPr lang="fr-CH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Constat 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A ce jour seulement 7 pétitions ont fait l’objet d’un débat public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Principe de quorum discutable (car risque d’éliminer des pétitions qui concerne peu de personnes, mais qui peuvent être importantes) </a:t>
            </a:r>
          </a:p>
          <a:p>
            <a:pPr marL="0" indent="0">
              <a:buNone/>
            </a:pPr>
            <a:endParaRPr lang="fr-CH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Possibilité d’accroissement 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Diminuer le quorum de 4500 signatures  (1% de la pop % a All qui est 0,06% de la pop)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Application moins strictes des règles d’admissibilité si pétitions jugées (par une certaine majorité politique) importantes.</a:t>
            </a:r>
          </a:p>
          <a:p>
            <a:pPr>
              <a:buFontTx/>
              <a:buChar char="-"/>
            </a:pPr>
            <a:endParaRPr lang="fr-CH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70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Comment favoriser des forums 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en ligne plus actifs?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Constat </a:t>
            </a:r>
          </a:p>
          <a:p>
            <a:pPr marL="0" indent="0">
              <a:buNone/>
            </a:pPr>
            <a:r>
              <a:rPr lang="fr-CH" dirty="0" smtClean="0">
                <a:solidFill>
                  <a:srgbClr val="0070C0"/>
                </a:solidFill>
              </a:rPr>
              <a:t>Les forums de la plateforme d’e-pétitions ne sont presque pas utilisés</a:t>
            </a:r>
          </a:p>
          <a:p>
            <a:pPr marL="0" indent="0">
              <a:buNone/>
            </a:pPr>
            <a:endParaRPr lang="fr-CH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Amélioration possible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Rendre l’accès et la présentation au forum plus attractif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Facilité du système d’enregistrement 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70C0"/>
                </a:solidFill>
              </a:rPr>
              <a:t>S’associer avec les principaux médias en ligne du pays en proposant un forum commun (Wort.lu; Essentiel.lu; Rtl.lu; Tageblaat.lu). </a:t>
            </a:r>
          </a:p>
          <a:p>
            <a:pPr>
              <a:buFontTx/>
              <a:buChar char="-"/>
            </a:pPr>
            <a:endParaRPr lang="fr-CH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Cela assurera plus une grande visibilité des e-pétitions et de son forum</a:t>
            </a:r>
          </a:p>
          <a:p>
            <a:pPr>
              <a:buFontTx/>
              <a:buChar char="-"/>
            </a:pPr>
            <a:endParaRPr lang="fr-CH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95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Qui sont les signataires </a:t>
            </a:r>
            <a:r>
              <a:rPr lang="fr-CH" dirty="0">
                <a:solidFill>
                  <a:schemeClr val="bg1"/>
                </a:solidFill>
              </a:rPr>
              <a:t>d</a:t>
            </a:r>
            <a:r>
              <a:rPr lang="fr-CH" dirty="0" smtClean="0">
                <a:solidFill>
                  <a:schemeClr val="bg1"/>
                </a:solidFill>
              </a:rPr>
              <a:t>es pétitions?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Constat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2060"/>
                </a:solidFill>
              </a:rPr>
              <a:t>On ignore presque tout de leur identité personnelle</a:t>
            </a:r>
            <a:endParaRPr lang="fr-CH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2060"/>
                </a:solidFill>
              </a:rPr>
              <a:t>Riche matériel empirique à disposition (</a:t>
            </a:r>
            <a:r>
              <a:rPr lang="fr-CH" u="sng" dirty="0" smtClean="0">
                <a:solidFill>
                  <a:srgbClr val="002060"/>
                </a:solidFill>
              </a:rPr>
              <a:t>qui peut être traité de manière anonyme</a:t>
            </a:r>
            <a:r>
              <a:rPr lang="fr-CH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endParaRPr lang="fr-CH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Exemples de recherche possibles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2060"/>
                </a:solidFill>
              </a:rPr>
              <a:t>Catégories sociodémographiques des pétitionnaires 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2060"/>
                </a:solidFill>
              </a:rPr>
              <a:t>Lien entre catégorie sociodémographique et thématique des pétitions signées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002060"/>
                </a:solidFill>
              </a:rPr>
              <a:t>Existence de «super pétitionnaires»?</a:t>
            </a:r>
          </a:p>
          <a:p>
            <a:pPr>
              <a:buFontTx/>
              <a:buChar char="-"/>
            </a:pPr>
            <a:endParaRPr lang="fr-CH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CH" b="1" dirty="0" smtClean="0">
                <a:solidFill>
                  <a:srgbClr val="C00000"/>
                </a:solidFill>
              </a:rPr>
              <a:t>Utile en vue d’améliorer et adapter l’instrument aux besoins de la population</a:t>
            </a:r>
            <a:endParaRPr lang="fr-CH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49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fr-CH" sz="3200" dirty="0" smtClean="0">
                <a:solidFill>
                  <a:schemeClr val="bg1"/>
                </a:solidFill>
              </a:rPr>
              <a:t>Questions de recherche</a:t>
            </a:r>
            <a:br>
              <a:rPr lang="fr-CH" sz="3200" dirty="0" smtClean="0">
                <a:solidFill>
                  <a:schemeClr val="bg1"/>
                </a:solidFill>
              </a:rPr>
            </a:br>
            <a:r>
              <a:rPr lang="fr-CH" sz="3200" dirty="0" smtClean="0">
                <a:solidFill>
                  <a:schemeClr val="bg1"/>
                </a:solidFill>
              </a:rPr>
              <a:t>(correspondant à l’ordre de la présentation)</a:t>
            </a:r>
            <a:endParaRPr lang="fr-CH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Analyser évolution des pétitions ( et impact of e-pétitions) concernant…</a:t>
            </a:r>
          </a:p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1) Le nombre des 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2) Proportion des pétitions traitées et…raisons de de leur non traitement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3) Étendue des 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4) Thématiques des pétitions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5</a:t>
            </a:r>
            <a:r>
              <a:rPr lang="fr-FR" dirty="0" smtClean="0">
                <a:solidFill>
                  <a:srgbClr val="0070C0"/>
                </a:solidFill>
              </a:rPr>
              <a:t>) Catégories des initiateurs </a:t>
            </a:r>
          </a:p>
          <a:p>
            <a:pPr marL="0" indent="0">
              <a:buNone/>
            </a:pPr>
            <a:r>
              <a:rPr lang="fr-FR" dirty="0">
                <a:solidFill>
                  <a:srgbClr val="0070C0"/>
                </a:solidFill>
              </a:rPr>
              <a:t>6</a:t>
            </a:r>
            <a:r>
              <a:rPr lang="fr-FR" dirty="0" smtClean="0">
                <a:solidFill>
                  <a:srgbClr val="0070C0"/>
                </a:solidFill>
              </a:rPr>
              <a:t>) Nombre de signatures</a:t>
            </a:r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9256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CH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d’avance </a:t>
            </a:r>
            <a:br>
              <a:rPr lang="fr-CH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H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vos suggestions et vos remarques</a:t>
            </a:r>
            <a:endParaRPr lang="fr-CH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H" sz="24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www.chaireparlementaire.eu  </a:t>
            </a:r>
          </a:p>
          <a:p>
            <a:endParaRPr lang="fr-CH" sz="2400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H" sz="24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demos@uni.lu </a:t>
            </a:r>
            <a:endParaRPr lang="fr-CH" sz="24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07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2492896"/>
            <a:ext cx="7772400" cy="1362075"/>
          </a:xfrm>
          <a:solidFill>
            <a:srgbClr val="C00000"/>
          </a:solidFill>
        </p:spPr>
        <p:txBody>
          <a:bodyPr anchor="ctr"/>
          <a:lstStyle/>
          <a:p>
            <a:pPr algn="ctr"/>
            <a:r>
              <a:rPr lang="fr-C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des (e-)pétitions </a:t>
            </a:r>
            <a:endParaRPr lang="fr-CH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936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1. Nombre de pétitions </a:t>
            </a:r>
            <a:br>
              <a:rPr lang="fr-CH" dirty="0" smtClean="0">
                <a:solidFill>
                  <a:schemeClr val="bg1"/>
                </a:solidFill>
              </a:rPr>
            </a:br>
            <a:r>
              <a:rPr lang="fr-CH" dirty="0" smtClean="0">
                <a:solidFill>
                  <a:schemeClr val="bg1"/>
                </a:solidFill>
              </a:rPr>
              <a:t>Hypothèses </a:t>
            </a:r>
            <a:endParaRPr lang="fr-CH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4569371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AU" b="1" i="1" dirty="0" smtClean="0"/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1: Comparaison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En moyenne plus de e-pétitions que pétitions traditionnelles (pourquoi ? (Facilité ouverte par le net)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2: Pour pétitions traditionnelles 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Il devrait y avoir une baisse des pétitions dans le temps à cause des évolutions administratives (Ombudsman) judiciaire (Tribunal administratif) et social (réseaux sociaux, etc.)</a:t>
            </a:r>
          </a:p>
          <a:p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rgbClr val="C00000"/>
                </a:solidFill>
              </a:rPr>
              <a:t>Hypothèse 3: Pour e-pétitions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Il devrait y avoir une baisse des e-pétitions car: 1) fin de l’effet de nouveauté; 2) interdiction de présenter le même sujet dans le cours de l’année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04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Comparison traditional </a:t>
            </a:r>
            <a:br>
              <a:rPr lang="en-AU" dirty="0" smtClean="0">
                <a:solidFill>
                  <a:schemeClr val="bg1"/>
                </a:solidFill>
              </a:rPr>
            </a:br>
            <a:r>
              <a:rPr lang="en-AU" dirty="0" smtClean="0">
                <a:solidFill>
                  <a:schemeClr val="bg1"/>
                </a:solidFill>
              </a:rPr>
              <a:t>versus online petitions 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Moyenne des pétitions traditionnelles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De 1945 à février 2014, il y a eu 316 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= </a:t>
            </a:r>
            <a:r>
              <a:rPr lang="fr-FR" u="sng" dirty="0" smtClean="0">
                <a:solidFill>
                  <a:srgbClr val="0070C0"/>
                </a:solidFill>
              </a:rPr>
              <a:t>5,5 pétitions par an</a:t>
            </a:r>
          </a:p>
          <a:p>
            <a:pPr marL="0" indent="0"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Moyenne des e-pétitions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De mars 2014 à septembre 2015, il y a eu 229 pétitions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= </a:t>
            </a:r>
            <a:r>
              <a:rPr lang="fr-FR" u="sng" dirty="0" smtClean="0">
                <a:solidFill>
                  <a:srgbClr val="0070C0"/>
                </a:solidFill>
              </a:rPr>
              <a:t>11,9 pétitions par mois</a:t>
            </a:r>
          </a:p>
          <a:p>
            <a:endParaRPr lang="fr-F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H1: Vérifiée</a:t>
            </a:r>
            <a:endParaRPr lang="fr-FR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Il y a beaucoup plus de e-pétitions et que de pétitions traditionnelles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34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143000"/>
          </a:xfrm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Evolution du dépôt des pétitions traditionnelles Hypothèse 2: non vérifiée (sur long terme)</a:t>
            </a:r>
            <a:endParaRPr lang="fr-FR" sz="32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" y="1556792"/>
            <a:ext cx="822960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79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fr-CH" dirty="0" smtClean="0">
                <a:solidFill>
                  <a:schemeClr val="bg1"/>
                </a:solidFill>
              </a:rPr>
              <a:t>Evolution du dépôt des e-pétitions</a:t>
            </a:r>
            <a:endParaRPr lang="fr-CH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556792"/>
            <a:ext cx="4618856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76056" y="1556792"/>
            <a:ext cx="3610744" cy="496855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fr-CH" dirty="0" smtClean="0">
                <a:solidFill>
                  <a:srgbClr val="C00000"/>
                </a:solidFill>
              </a:rPr>
              <a:t>Forte variation </a:t>
            </a:r>
            <a:r>
              <a:rPr lang="fr-CH" dirty="0" smtClean="0"/>
              <a:t>d’un mois à l’autre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C00000"/>
                </a:solidFill>
              </a:rPr>
              <a:t>Globalement baisse </a:t>
            </a:r>
            <a:r>
              <a:rPr lang="fr-CH" dirty="0" smtClean="0"/>
              <a:t>(H3 vérifiée)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C00000"/>
                </a:solidFill>
              </a:rPr>
              <a:t>Raisons ? </a:t>
            </a:r>
            <a:r>
              <a:rPr lang="fr-CH" dirty="0" smtClean="0"/>
              <a:t>Fin effet nouveauté, traitement plus sévère</a:t>
            </a:r>
          </a:p>
          <a:p>
            <a:pPr>
              <a:buFontTx/>
              <a:buChar char="-"/>
            </a:pPr>
            <a:r>
              <a:rPr lang="fr-CH" dirty="0" smtClean="0">
                <a:solidFill>
                  <a:srgbClr val="C00000"/>
                </a:solidFill>
              </a:rPr>
              <a:t>Résultat à confirmer </a:t>
            </a:r>
            <a:r>
              <a:rPr lang="fr-CH" dirty="0" smtClean="0"/>
              <a:t>sur le long terme (ex: écossais)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739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1582</Words>
  <Application>Microsoft Office PowerPoint</Application>
  <PresentationFormat>On-screen Show (4:3)</PresentationFormat>
  <Paragraphs>224</Paragraphs>
  <Slides>40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Usage des pétitions au Luxembourg  et multiples effets de l’introduction e-pétitions </vt:lpstr>
      <vt:lpstr>Objectifs du rapport</vt:lpstr>
      <vt:lpstr>Méthodologie</vt:lpstr>
      <vt:lpstr>Questions de recherche (correspondant à l’ordre de la présentation)</vt:lpstr>
      <vt:lpstr>Nombre des (e-)pétitions </vt:lpstr>
      <vt:lpstr>1. Nombre de pétitions  Hypothèses </vt:lpstr>
      <vt:lpstr>Comparison traditional  versus online petitions </vt:lpstr>
      <vt:lpstr>Evolution du dépôt des pétitions traditionnelles Hypothèse 2: non vérifiée (sur long terme)</vt:lpstr>
      <vt:lpstr>Evolution du dépôt des e-pétitions</vt:lpstr>
      <vt:lpstr>Traitement des pétitions </vt:lpstr>
      <vt:lpstr>Hypothèses  traitement pétitions</vt:lpstr>
      <vt:lpstr>Taux de pétitions traitées  Hypothèses= non vérifiées </vt:lpstr>
      <vt:lpstr>Raisons du non traitement pétitions:  comparaison </vt:lpstr>
      <vt:lpstr>Questions ouvertes pour traitement!</vt:lpstr>
      <vt:lpstr>Etendue des pétitions </vt:lpstr>
      <vt:lpstr>Hypothèses </vt:lpstr>
      <vt:lpstr>Comparaison pétitions traditionnelles et e-pétitions (hypothèse non vérifiée)</vt:lpstr>
      <vt:lpstr>Étendue par rapport à initiateur des pétitions (hypothèse vérifiée)</vt:lpstr>
      <vt:lpstr>thématiques des pétitions</vt:lpstr>
      <vt:lpstr>Hypothèses sur thématiques</vt:lpstr>
      <vt:lpstr>Thématiques abordées: comparaison e-pétitions et pétitions traditionnelles (valeur absolue)</vt:lpstr>
      <vt:lpstr> Evolution dans le temps:  variables suivant les thématiques</vt:lpstr>
      <vt:lpstr>Qui sont les pétitionnaires ?</vt:lpstr>
      <vt:lpstr>3 catégories: individus; associations informelles; groupes organisés</vt:lpstr>
      <vt:lpstr>Hypothèses  pour initiateurs des pétitions</vt:lpstr>
      <vt:lpstr>Initiateurs pétitions par catégorie  Hypothèse 1: vérifiée </vt:lpstr>
      <vt:lpstr>Initiateurs des pétitions par genre Hypothèse 2: non vérifiée</vt:lpstr>
      <vt:lpstr>Concentration des pétitions Hypothèse 3: vérifiée</vt:lpstr>
      <vt:lpstr>Nombre de signatures </vt:lpstr>
      <vt:lpstr>Hypothèses pour signatures </vt:lpstr>
      <vt:lpstr>Signatures et système de pétitions H1: non vérifiée</vt:lpstr>
      <vt:lpstr>Signatures et initiateurs  Hypothèse 2: vérifiée</vt:lpstr>
      <vt:lpstr>Signatures et étendue Hypothèse 3: vérifiée</vt:lpstr>
      <vt:lpstr>Signatures et thématiques</vt:lpstr>
      <vt:lpstr>Améliorations potentielles</vt:lpstr>
      <vt:lpstr>Comment rendre l’instrument  plus inclusif ?</vt:lpstr>
      <vt:lpstr>Comment plus de débats publics  à la Chambre</vt:lpstr>
      <vt:lpstr>Comment favoriser des forums  en ligne plus actifs?</vt:lpstr>
      <vt:lpstr>Qui sont les signataires des pétitions?</vt:lpstr>
      <vt:lpstr>Merci d’avance  pour vos suggestions et vos remarques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Refonder la légitimité politique de l’Union européenne</dc:title>
  <dc:creator>Philippe POIRIER</dc:creator>
  <cp:lastModifiedBy>Raphaël KIES</cp:lastModifiedBy>
  <cp:revision>465</cp:revision>
  <cp:lastPrinted>2015-03-19T21:36:33Z</cp:lastPrinted>
  <dcterms:created xsi:type="dcterms:W3CDTF">2011-10-06T07:30:57Z</dcterms:created>
  <dcterms:modified xsi:type="dcterms:W3CDTF">2016-02-17T15:42:52Z</dcterms:modified>
</cp:coreProperties>
</file>