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65" r:id="rId4"/>
    <p:sldId id="283" r:id="rId5"/>
    <p:sldId id="277" r:id="rId6"/>
    <p:sldId id="285" r:id="rId7"/>
    <p:sldId id="284" r:id="rId8"/>
    <p:sldId id="264" r:id="rId9"/>
    <p:sldId id="278" r:id="rId10"/>
    <p:sldId id="266" r:id="rId11"/>
    <p:sldId id="267" r:id="rId12"/>
    <p:sldId id="269" r:id="rId13"/>
    <p:sldId id="270" r:id="rId14"/>
    <p:sldId id="272" r:id="rId15"/>
    <p:sldId id="275" r:id="rId16"/>
    <p:sldId id="286" r:id="rId17"/>
    <p:sldId id="276" r:id="rId18"/>
    <p:sldId id="287" r:id="rId19"/>
    <p:sldId id="293" r:id="rId20"/>
    <p:sldId id="292" r:id="rId21"/>
    <p:sldId id="262" r:id="rId22"/>
    <p:sldId id="263" r:id="rId23"/>
    <p:sldId id="261" r:id="rId24"/>
    <p:sldId id="290" r:id="rId25"/>
    <p:sldId id="291" r:id="rId26"/>
    <p:sldId id="288" r:id="rId27"/>
    <p:sldId id="289" r:id="rId28"/>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609" autoAdjust="0"/>
  </p:normalViewPr>
  <p:slideViewPr>
    <p:cSldViewPr>
      <p:cViewPr>
        <p:scale>
          <a:sx n="66" d="100"/>
          <a:sy n="66" d="100"/>
        </p:scale>
        <p:origin x="-2922" y="-10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C50C049-0FD0-4B01-9369-F1F70F711265}"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CE06BE3-9C58-4402-8032-6627EDF8238C}"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1C4FA4E-FB96-43B6-A3BD-FC1D9A812952}"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F71F40A-B63E-4815-87FA-99F2EEB04FA3}"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11023A3-BE6D-461F-84DD-F3871AD0FB0F}"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09332AE0-024A-482A-8079-C8A4688F11EA}"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D4A1BF30-C72B-44F4-A2AE-932325706D6E}"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A98B82B8-65BD-47F4-8077-EC29AB594ED2}"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178360C2-857D-4C2A-94B7-023C278879B3}"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17A8B16-8DB3-4C21-8F24-F1F40E4A529E}"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A1D70E98-26A1-4BD2-BF64-4E43BCC66C33}"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397EF6D-3F56-40CF-A900-46036415448F}"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rkenau"/>
          <p:cNvPicPr>
            <a:picLocks noChangeAspect="1" noChangeArrowheads="1"/>
          </p:cNvPicPr>
          <p:nvPr/>
        </p:nvPicPr>
        <p:blipFill>
          <a:blip r:embed="rId2" cstate="print"/>
          <a:srcRect/>
          <a:stretch>
            <a:fillRect/>
          </a:stretch>
        </p:blipFill>
        <p:spPr bwMode="auto">
          <a:xfrm>
            <a:off x="1219200" y="228600"/>
            <a:ext cx="2243138" cy="3200400"/>
          </a:xfrm>
          <a:prstGeom prst="rect">
            <a:avLst/>
          </a:prstGeom>
          <a:noFill/>
        </p:spPr>
      </p:pic>
      <p:pic>
        <p:nvPicPr>
          <p:cNvPr id="2051" name="Picture 3" descr="Birkenau2"/>
          <p:cNvPicPr>
            <a:picLocks noChangeAspect="1" noChangeArrowheads="1"/>
          </p:cNvPicPr>
          <p:nvPr/>
        </p:nvPicPr>
        <p:blipFill>
          <a:blip r:embed="rId3" cstate="print"/>
          <a:srcRect/>
          <a:stretch>
            <a:fillRect/>
          </a:stretch>
        </p:blipFill>
        <p:spPr bwMode="auto">
          <a:xfrm>
            <a:off x="3962400" y="304800"/>
            <a:ext cx="2233613" cy="3124200"/>
          </a:xfrm>
          <a:prstGeom prst="rect">
            <a:avLst/>
          </a:prstGeom>
          <a:noFill/>
        </p:spPr>
      </p:pic>
      <p:pic>
        <p:nvPicPr>
          <p:cNvPr id="2052" name="Picture 4" descr="Birkenau3"/>
          <p:cNvPicPr>
            <a:picLocks noChangeAspect="1" noChangeArrowheads="1"/>
          </p:cNvPicPr>
          <p:nvPr/>
        </p:nvPicPr>
        <p:blipFill>
          <a:blip r:embed="rId4" cstate="print"/>
          <a:srcRect/>
          <a:stretch>
            <a:fillRect/>
          </a:stretch>
        </p:blipFill>
        <p:spPr bwMode="auto">
          <a:xfrm>
            <a:off x="838200" y="3505200"/>
            <a:ext cx="2578100" cy="3128963"/>
          </a:xfrm>
          <a:prstGeom prst="rect">
            <a:avLst/>
          </a:prstGeom>
          <a:noFill/>
        </p:spPr>
      </p:pic>
      <p:pic>
        <p:nvPicPr>
          <p:cNvPr id="2053" name="Picture 5" descr="Birkenau4"/>
          <p:cNvPicPr>
            <a:picLocks noChangeAspect="1" noChangeArrowheads="1"/>
          </p:cNvPicPr>
          <p:nvPr/>
        </p:nvPicPr>
        <p:blipFill>
          <a:blip r:embed="rId5" cstate="print"/>
          <a:srcRect/>
          <a:stretch>
            <a:fillRect/>
          </a:stretch>
        </p:blipFill>
        <p:spPr bwMode="auto">
          <a:xfrm>
            <a:off x="4038600" y="3581400"/>
            <a:ext cx="2452688" cy="2971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uschwitz19-3_1"/>
          <p:cNvPicPr>
            <a:picLocks noChangeAspect="1" noChangeArrowheads="1"/>
          </p:cNvPicPr>
          <p:nvPr/>
        </p:nvPicPr>
        <p:blipFill>
          <a:blip r:embed="rId2"/>
          <a:srcRect/>
          <a:stretch>
            <a:fillRect/>
          </a:stretch>
        </p:blipFill>
        <p:spPr bwMode="auto">
          <a:xfrm>
            <a:off x="457200" y="-80963"/>
            <a:ext cx="8305800" cy="69564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uschwitz19-4_1"/>
          <p:cNvPicPr>
            <a:picLocks noChangeAspect="1" noChangeArrowheads="1"/>
          </p:cNvPicPr>
          <p:nvPr/>
        </p:nvPicPr>
        <p:blipFill>
          <a:blip r:embed="rId2"/>
          <a:srcRect/>
          <a:stretch>
            <a:fillRect/>
          </a:stretch>
        </p:blipFill>
        <p:spPr bwMode="auto">
          <a:xfrm>
            <a:off x="381000" y="-38100"/>
            <a:ext cx="8458200" cy="68722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uschwitz19-x"/>
          <p:cNvPicPr>
            <a:picLocks noChangeAspect="1" noChangeArrowheads="1"/>
          </p:cNvPicPr>
          <p:nvPr/>
        </p:nvPicPr>
        <p:blipFill>
          <a:blip r:embed="rId2"/>
          <a:srcRect/>
          <a:stretch>
            <a:fillRect/>
          </a:stretch>
        </p:blipFill>
        <p:spPr bwMode="auto">
          <a:xfrm>
            <a:off x="228600" y="0"/>
            <a:ext cx="7620000" cy="5729288"/>
          </a:xfrm>
          <a:prstGeom prst="rect">
            <a:avLst/>
          </a:prstGeom>
          <a:noFill/>
        </p:spPr>
      </p:pic>
      <p:sp>
        <p:nvSpPr>
          <p:cNvPr id="16388" name="Text Box 4"/>
          <p:cNvSpPr txBox="1">
            <a:spLocks noChangeArrowheads="1"/>
          </p:cNvSpPr>
          <p:nvPr/>
        </p:nvSpPr>
        <p:spPr bwMode="auto">
          <a:xfrm>
            <a:off x="441325" y="5680075"/>
            <a:ext cx="5697538" cy="457200"/>
          </a:xfrm>
          <a:prstGeom prst="rect">
            <a:avLst/>
          </a:prstGeom>
          <a:noFill/>
          <a:ln w="9525">
            <a:noFill/>
            <a:miter lim="800000"/>
            <a:headEnd/>
            <a:tailEnd/>
          </a:ln>
          <a:effectLst/>
        </p:spPr>
        <p:txBody>
          <a:bodyPr wrap="none">
            <a:spAutoFit/>
          </a:bodyPr>
          <a:lstStyle/>
          <a:p>
            <a:r>
              <a:rPr lang="fr-BE"/>
              <a:t>Birkenau Extermination Camp, 26 June 1944</a:t>
            </a: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295400" y="6172200"/>
            <a:ext cx="3400425" cy="457200"/>
          </a:xfrm>
          <a:prstGeom prst="rect">
            <a:avLst/>
          </a:prstGeom>
          <a:noFill/>
          <a:ln w="9525">
            <a:noFill/>
            <a:miter lim="800000"/>
            <a:headEnd/>
            <a:tailEnd/>
          </a:ln>
          <a:effectLst/>
        </p:spPr>
        <p:txBody>
          <a:bodyPr wrap="none">
            <a:spAutoFit/>
          </a:bodyPr>
          <a:lstStyle/>
          <a:p>
            <a:r>
              <a:rPr lang="fr-BE"/>
              <a:t>Birkenau, 25 August 1944</a:t>
            </a:r>
            <a:endParaRPr lang="fr-FR"/>
          </a:p>
        </p:txBody>
      </p:sp>
      <p:pic>
        <p:nvPicPr>
          <p:cNvPr id="17412" name="Picture 4" descr="auschwitz19-7_1"/>
          <p:cNvPicPr>
            <a:picLocks noChangeAspect="1" noChangeArrowheads="1"/>
          </p:cNvPicPr>
          <p:nvPr/>
        </p:nvPicPr>
        <p:blipFill>
          <a:blip r:embed="rId2"/>
          <a:srcRect/>
          <a:stretch>
            <a:fillRect/>
          </a:stretch>
        </p:blipFill>
        <p:spPr bwMode="auto">
          <a:xfrm>
            <a:off x="990600" y="228600"/>
            <a:ext cx="7086600" cy="58118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965325" y="5756275"/>
            <a:ext cx="4167188" cy="822325"/>
          </a:xfrm>
          <a:prstGeom prst="rect">
            <a:avLst/>
          </a:prstGeom>
          <a:noFill/>
          <a:ln w="9525">
            <a:noFill/>
            <a:miter lim="800000"/>
            <a:headEnd/>
            <a:tailEnd/>
          </a:ln>
          <a:effectLst/>
        </p:spPr>
        <p:txBody>
          <a:bodyPr wrap="none">
            <a:spAutoFit/>
          </a:bodyPr>
          <a:lstStyle/>
          <a:p>
            <a:r>
              <a:rPr lang="fr-BE"/>
              <a:t>Gas Chamber and Crematoria II,</a:t>
            </a:r>
          </a:p>
          <a:p>
            <a:r>
              <a:rPr lang="fr-BE"/>
              <a:t>25 August 1944</a:t>
            </a:r>
            <a:endParaRPr lang="fr-FR"/>
          </a:p>
        </p:txBody>
      </p:sp>
      <p:pic>
        <p:nvPicPr>
          <p:cNvPr id="19460" name="Picture 4" descr="auschwitz19-7a"/>
          <p:cNvPicPr>
            <a:picLocks noChangeAspect="1" noChangeArrowheads="1"/>
          </p:cNvPicPr>
          <p:nvPr/>
        </p:nvPicPr>
        <p:blipFill>
          <a:blip r:embed="rId2"/>
          <a:srcRect/>
          <a:stretch>
            <a:fillRect/>
          </a:stretch>
        </p:blipFill>
        <p:spPr bwMode="auto">
          <a:xfrm>
            <a:off x="838200" y="152400"/>
            <a:ext cx="7010400" cy="56673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050925" y="5908675"/>
            <a:ext cx="6016625" cy="457200"/>
          </a:xfrm>
          <a:prstGeom prst="rect">
            <a:avLst/>
          </a:prstGeom>
          <a:noFill/>
          <a:ln w="9525">
            <a:noFill/>
            <a:miter lim="800000"/>
            <a:headEnd/>
            <a:tailEnd/>
          </a:ln>
          <a:effectLst/>
        </p:spPr>
        <p:txBody>
          <a:bodyPr wrap="none">
            <a:spAutoFit/>
          </a:bodyPr>
          <a:lstStyle/>
          <a:p>
            <a:r>
              <a:rPr lang="fr-BE"/>
              <a:t>Section of "Buna", Auschwitz, 14 January 1945</a:t>
            </a:r>
            <a:endParaRPr lang="fr-FR"/>
          </a:p>
        </p:txBody>
      </p:sp>
      <p:pic>
        <p:nvPicPr>
          <p:cNvPr id="22533" name="Picture 5" descr="Buna-01-14-45"/>
          <p:cNvPicPr>
            <a:picLocks noChangeAspect="1" noChangeArrowheads="1"/>
          </p:cNvPicPr>
          <p:nvPr/>
        </p:nvPicPr>
        <p:blipFill>
          <a:blip r:embed="rId2"/>
          <a:srcRect/>
          <a:stretch>
            <a:fillRect/>
          </a:stretch>
        </p:blipFill>
        <p:spPr bwMode="auto">
          <a:xfrm>
            <a:off x="1447800" y="203200"/>
            <a:ext cx="6248400" cy="55911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uschwitz19-19_1_s"/>
          <p:cNvPicPr>
            <a:picLocks noChangeAspect="1" noChangeArrowheads="1"/>
          </p:cNvPicPr>
          <p:nvPr/>
        </p:nvPicPr>
        <p:blipFill>
          <a:blip r:embed="rId2"/>
          <a:srcRect/>
          <a:stretch>
            <a:fillRect/>
          </a:stretch>
        </p:blipFill>
        <p:spPr bwMode="auto">
          <a:xfrm>
            <a:off x="4011613" y="2971800"/>
            <a:ext cx="1120775" cy="914400"/>
          </a:xfrm>
          <a:prstGeom prst="rect">
            <a:avLst/>
          </a:prstGeom>
          <a:noFill/>
        </p:spPr>
      </p:pic>
      <p:pic>
        <p:nvPicPr>
          <p:cNvPr id="34820" name="Picture 4" descr="auschwitz19-19_1_s"/>
          <p:cNvPicPr>
            <a:picLocks noChangeAspect="1" noChangeArrowheads="1"/>
          </p:cNvPicPr>
          <p:nvPr/>
        </p:nvPicPr>
        <p:blipFill>
          <a:blip r:embed="rId2"/>
          <a:srcRect/>
          <a:stretch>
            <a:fillRect/>
          </a:stretch>
        </p:blipFill>
        <p:spPr bwMode="auto">
          <a:xfrm>
            <a:off x="1828800" y="257175"/>
            <a:ext cx="6629400" cy="5410200"/>
          </a:xfrm>
          <a:prstGeom prst="rect">
            <a:avLst/>
          </a:prstGeom>
          <a:noFill/>
        </p:spPr>
      </p:pic>
      <p:sp>
        <p:nvSpPr>
          <p:cNvPr id="34821" name="Text Box 5"/>
          <p:cNvSpPr txBox="1">
            <a:spLocks noChangeArrowheads="1"/>
          </p:cNvSpPr>
          <p:nvPr/>
        </p:nvSpPr>
        <p:spPr bwMode="auto">
          <a:xfrm>
            <a:off x="1905000" y="5791200"/>
            <a:ext cx="7010400" cy="457200"/>
          </a:xfrm>
          <a:prstGeom prst="rect">
            <a:avLst/>
          </a:prstGeom>
          <a:noFill/>
          <a:ln w="9525">
            <a:noFill/>
            <a:miter lim="800000"/>
            <a:headEnd/>
            <a:tailEnd/>
          </a:ln>
          <a:effectLst/>
        </p:spPr>
        <p:txBody>
          <a:bodyPr>
            <a:spAutoFit/>
          </a:bodyPr>
          <a:lstStyle/>
          <a:p>
            <a:r>
              <a:rPr lang="fr-BE"/>
              <a:t>I.G.Farben Complex and "Buna", 14 January 1945</a:t>
            </a: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uschwitz19-22_1_s"/>
          <p:cNvPicPr>
            <a:picLocks noChangeAspect="1" noChangeArrowheads="1"/>
          </p:cNvPicPr>
          <p:nvPr/>
        </p:nvPicPr>
        <p:blipFill>
          <a:blip r:embed="rId2"/>
          <a:srcRect/>
          <a:stretch>
            <a:fillRect/>
          </a:stretch>
        </p:blipFill>
        <p:spPr bwMode="auto">
          <a:xfrm>
            <a:off x="990600" y="55563"/>
            <a:ext cx="7467600" cy="6118225"/>
          </a:xfrm>
          <a:prstGeom prst="rect">
            <a:avLst/>
          </a:prstGeom>
          <a:noFill/>
        </p:spPr>
      </p:pic>
      <p:sp>
        <p:nvSpPr>
          <p:cNvPr id="23555" name="Text Box 3"/>
          <p:cNvSpPr txBox="1">
            <a:spLocks noChangeArrowheads="1"/>
          </p:cNvSpPr>
          <p:nvPr/>
        </p:nvSpPr>
        <p:spPr bwMode="auto">
          <a:xfrm>
            <a:off x="1981200" y="6172200"/>
            <a:ext cx="3832225" cy="457200"/>
          </a:xfrm>
          <a:prstGeom prst="rect">
            <a:avLst/>
          </a:prstGeom>
          <a:noFill/>
          <a:ln w="9525">
            <a:noFill/>
            <a:miter lim="800000"/>
            <a:headEnd/>
            <a:tailEnd/>
          </a:ln>
          <a:effectLst/>
        </p:spPr>
        <p:txBody>
          <a:bodyPr wrap="none">
            <a:spAutoFit/>
          </a:bodyPr>
          <a:lstStyle/>
          <a:p>
            <a:r>
              <a:rPr lang="fr-BE"/>
              <a:t>Auschwitz I, 14 January 1945</a:t>
            </a: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970240A"/>
          <p:cNvPicPr>
            <a:picLocks noChangeAspect="1" noChangeArrowheads="1"/>
          </p:cNvPicPr>
          <p:nvPr/>
        </p:nvPicPr>
        <p:blipFill>
          <a:blip r:embed="rId2"/>
          <a:srcRect/>
          <a:stretch>
            <a:fillRect/>
          </a:stretch>
        </p:blipFill>
        <p:spPr bwMode="auto">
          <a:xfrm>
            <a:off x="685800" y="1270000"/>
            <a:ext cx="7772400" cy="4318000"/>
          </a:xfrm>
          <a:prstGeom prst="rect">
            <a:avLst/>
          </a:prstGeom>
          <a:noFill/>
        </p:spPr>
      </p:pic>
      <p:sp>
        <p:nvSpPr>
          <p:cNvPr id="36867" name="Text Box 3"/>
          <p:cNvSpPr txBox="1">
            <a:spLocks noChangeArrowheads="1"/>
          </p:cNvSpPr>
          <p:nvPr/>
        </p:nvSpPr>
        <p:spPr bwMode="auto">
          <a:xfrm>
            <a:off x="974725" y="5756275"/>
            <a:ext cx="6051550" cy="822325"/>
          </a:xfrm>
          <a:prstGeom prst="rect">
            <a:avLst/>
          </a:prstGeom>
          <a:noFill/>
          <a:ln w="9525">
            <a:noFill/>
            <a:miter lim="800000"/>
            <a:headEnd/>
            <a:tailEnd/>
          </a:ln>
          <a:effectLst/>
        </p:spPr>
        <p:txBody>
          <a:bodyPr wrap="none">
            <a:spAutoFit/>
          </a:bodyPr>
          <a:lstStyle/>
          <a:p>
            <a:r>
              <a:rPr lang="fr-BE" i="1"/>
              <a:t>La città ideale</a:t>
            </a:r>
            <a:r>
              <a:rPr lang="fr-BE"/>
              <a:t>, school of Piero della Francesca, </a:t>
            </a:r>
          </a:p>
          <a:p>
            <a:r>
              <a:rPr lang="fr-BE"/>
              <a:t>Urbino, Palazzo ducale</a:t>
            </a:r>
            <a:endParaRPr lang="fr-FR"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Nathalie\Mes documents\Mes images\photos aériennes\auschwitz-2.jpg"/>
          <p:cNvPicPr>
            <a:picLocks noChangeAspect="1" noChangeArrowheads="1"/>
          </p:cNvPicPr>
          <p:nvPr/>
        </p:nvPicPr>
        <p:blipFill>
          <a:blip r:embed="rId2"/>
          <a:srcRect/>
          <a:stretch>
            <a:fillRect/>
          </a:stretch>
        </p:blipFill>
        <p:spPr bwMode="auto">
          <a:xfrm>
            <a:off x="228600" y="228600"/>
            <a:ext cx="4572000" cy="2732088"/>
          </a:xfrm>
          <a:prstGeom prst="rect">
            <a:avLst/>
          </a:prstGeom>
          <a:noFill/>
        </p:spPr>
      </p:pic>
      <p:pic>
        <p:nvPicPr>
          <p:cNvPr id="44035" name="Picture 3" descr="C:\Documents and Settings\Nathalie\Mes documents\Mes images\photos aériennes\3.jpg"/>
          <p:cNvPicPr>
            <a:picLocks noChangeAspect="1" noChangeArrowheads="1"/>
          </p:cNvPicPr>
          <p:nvPr/>
        </p:nvPicPr>
        <p:blipFill>
          <a:blip r:embed="rId3"/>
          <a:srcRect/>
          <a:stretch>
            <a:fillRect/>
          </a:stretch>
        </p:blipFill>
        <p:spPr bwMode="auto">
          <a:xfrm>
            <a:off x="3276600" y="3276600"/>
            <a:ext cx="3657600" cy="2479675"/>
          </a:xfrm>
          <a:prstGeom prst="rect">
            <a:avLst/>
          </a:prstGeom>
          <a:noFill/>
        </p:spPr>
      </p:pic>
      <p:sp>
        <p:nvSpPr>
          <p:cNvPr id="44036" name="Rectangle 4"/>
          <p:cNvSpPr>
            <a:spLocks noChangeArrowheads="1"/>
          </p:cNvSpPr>
          <p:nvPr/>
        </p:nvSpPr>
        <p:spPr bwMode="auto">
          <a:xfrm>
            <a:off x="3124200" y="5791200"/>
            <a:ext cx="5715000" cy="701675"/>
          </a:xfrm>
          <a:prstGeom prst="rect">
            <a:avLst/>
          </a:prstGeom>
          <a:noFill/>
          <a:ln w="9525">
            <a:noFill/>
            <a:miter lim="800000"/>
            <a:headEnd/>
            <a:tailEnd/>
          </a:ln>
          <a:effectLst/>
        </p:spPr>
        <p:txBody>
          <a:bodyPr>
            <a:spAutoFit/>
          </a:bodyPr>
          <a:lstStyle/>
          <a:p>
            <a:pPr>
              <a:spcBef>
                <a:spcPct val="50000"/>
              </a:spcBef>
            </a:pPr>
            <a:r>
              <a:rPr lang="fr-BE" sz="2000"/>
              <a:t>Photo Adam Bujak, Documents Musée d'Etat d'Auschwitz-Birkenau (www.aidh.org)</a:t>
            </a:r>
            <a:endParaRPr lang="fr-F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Nathalie\Mes documents\Mes images\chaussures\détail3.jpg"/>
          <p:cNvPicPr>
            <a:picLocks noChangeAspect="1" noChangeArrowheads="1"/>
          </p:cNvPicPr>
          <p:nvPr/>
        </p:nvPicPr>
        <p:blipFill>
          <a:blip r:embed="rId2"/>
          <a:srcRect/>
          <a:stretch>
            <a:fillRect/>
          </a:stretch>
        </p:blipFill>
        <p:spPr bwMode="auto">
          <a:xfrm>
            <a:off x="4114800" y="152400"/>
            <a:ext cx="2528888" cy="3357563"/>
          </a:xfrm>
          <a:prstGeom prst="rect">
            <a:avLst/>
          </a:prstGeom>
          <a:noFill/>
          <a:ln w="9525">
            <a:noFill/>
            <a:miter lim="800000"/>
            <a:headEnd/>
            <a:tailEnd/>
          </a:ln>
        </p:spPr>
      </p:pic>
      <p:pic>
        <p:nvPicPr>
          <p:cNvPr id="3075" name="Picture 3" descr="C:\Documents and Settings\Nathalie\Mes documents\Mes images\chaussures\détail1.jpg"/>
          <p:cNvPicPr>
            <a:picLocks noChangeAspect="1" noChangeArrowheads="1"/>
          </p:cNvPicPr>
          <p:nvPr/>
        </p:nvPicPr>
        <p:blipFill>
          <a:blip r:embed="rId3"/>
          <a:srcRect/>
          <a:stretch>
            <a:fillRect/>
          </a:stretch>
        </p:blipFill>
        <p:spPr bwMode="auto">
          <a:xfrm>
            <a:off x="838200" y="3581400"/>
            <a:ext cx="2851150" cy="3048000"/>
          </a:xfrm>
          <a:prstGeom prst="rect">
            <a:avLst/>
          </a:prstGeom>
          <a:noFill/>
          <a:ln w="9525">
            <a:noFill/>
            <a:miter lim="800000"/>
            <a:headEnd/>
            <a:tailEnd/>
          </a:ln>
        </p:spPr>
      </p:pic>
      <p:pic>
        <p:nvPicPr>
          <p:cNvPr id="3076" name="Picture 4" descr="C:\Documents and Settings\Nathalie\Mes documents\Mes images\photos aériennes\image_7576056.jpg"/>
          <p:cNvPicPr>
            <a:picLocks noChangeAspect="1" noChangeArrowheads="1"/>
          </p:cNvPicPr>
          <p:nvPr/>
        </p:nvPicPr>
        <p:blipFill>
          <a:blip r:embed="rId4"/>
          <a:srcRect/>
          <a:stretch>
            <a:fillRect/>
          </a:stretch>
        </p:blipFill>
        <p:spPr bwMode="auto">
          <a:xfrm>
            <a:off x="838200" y="228600"/>
            <a:ext cx="3032125" cy="3154363"/>
          </a:xfrm>
          <a:prstGeom prst="rect">
            <a:avLst/>
          </a:prstGeom>
          <a:noFill/>
          <a:ln w="9525">
            <a:noFill/>
            <a:miter lim="800000"/>
            <a:headEnd/>
            <a:tailEnd/>
          </a:ln>
        </p:spPr>
      </p:pic>
      <p:pic>
        <p:nvPicPr>
          <p:cNvPr id="3077" name="Picture 5" descr="C:\Documents and Settings\Nathalie\Mes documents\Mes images\2005-02 (févr.)\détail2.jpg"/>
          <p:cNvPicPr>
            <a:picLocks noChangeAspect="1" noChangeArrowheads="1"/>
          </p:cNvPicPr>
          <p:nvPr/>
        </p:nvPicPr>
        <p:blipFill>
          <a:blip r:embed="rId5"/>
          <a:srcRect/>
          <a:stretch>
            <a:fillRect/>
          </a:stretch>
        </p:blipFill>
        <p:spPr bwMode="auto">
          <a:xfrm>
            <a:off x="3962400" y="3621088"/>
            <a:ext cx="4724400" cy="28781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uschwitz"/>
          <p:cNvPicPr>
            <a:picLocks noChangeAspect="1" noChangeArrowheads="1"/>
          </p:cNvPicPr>
          <p:nvPr/>
        </p:nvPicPr>
        <p:blipFill>
          <a:blip r:embed="rId2"/>
          <a:srcRect/>
          <a:stretch>
            <a:fillRect/>
          </a:stretch>
        </p:blipFill>
        <p:spPr bwMode="auto">
          <a:xfrm>
            <a:off x="0" y="0"/>
            <a:ext cx="4660900" cy="5486400"/>
          </a:xfrm>
          <a:prstGeom prst="rect">
            <a:avLst/>
          </a:prstGeom>
          <a:noFill/>
        </p:spPr>
      </p:pic>
      <p:sp>
        <p:nvSpPr>
          <p:cNvPr id="41987" name="Rectangle 3"/>
          <p:cNvSpPr>
            <a:spLocks noChangeArrowheads="1"/>
          </p:cNvSpPr>
          <p:nvPr/>
        </p:nvSpPr>
        <p:spPr bwMode="auto">
          <a:xfrm>
            <a:off x="4800600" y="304800"/>
            <a:ext cx="4572000" cy="1158875"/>
          </a:xfrm>
          <a:prstGeom prst="rect">
            <a:avLst/>
          </a:prstGeom>
          <a:noFill/>
          <a:ln w="9525">
            <a:noFill/>
            <a:miter lim="800000"/>
            <a:headEnd/>
            <a:tailEnd/>
          </a:ln>
          <a:effectLst/>
        </p:spPr>
        <p:txBody>
          <a:bodyPr>
            <a:spAutoFit/>
          </a:bodyPr>
          <a:lstStyle/>
          <a:p>
            <a:pPr>
              <a:spcBef>
                <a:spcPct val="50000"/>
              </a:spcBef>
            </a:pPr>
            <a:r>
              <a:rPr lang="fr-BE" sz="2000"/>
              <a:t>9. Incineration pits in the open air to burn the bodies</a:t>
            </a:r>
          </a:p>
          <a:p>
            <a:pPr>
              <a:spcBef>
                <a:spcPct val="50000"/>
              </a:spcBef>
            </a:pPr>
            <a:endParaRPr lang="fr-BE" sz="2000"/>
          </a:p>
        </p:txBody>
      </p:sp>
      <p:pic>
        <p:nvPicPr>
          <p:cNvPr id="41988" name="Picture 4" descr="image_7576056"/>
          <p:cNvPicPr>
            <a:picLocks noChangeAspect="1" noChangeArrowheads="1"/>
          </p:cNvPicPr>
          <p:nvPr/>
        </p:nvPicPr>
        <p:blipFill>
          <a:blip r:embed="rId3"/>
          <a:srcRect/>
          <a:stretch>
            <a:fillRect/>
          </a:stretch>
        </p:blipFill>
        <p:spPr bwMode="auto">
          <a:xfrm>
            <a:off x="5410200" y="2971800"/>
            <a:ext cx="3074988" cy="3200400"/>
          </a:xfrm>
          <a:prstGeom prst="rect">
            <a:avLst/>
          </a:prstGeom>
          <a:noFill/>
        </p:spPr>
      </p:pic>
      <p:sp>
        <p:nvSpPr>
          <p:cNvPr id="41990" name="Text Box 6"/>
          <p:cNvSpPr txBox="1">
            <a:spLocks noChangeArrowheads="1"/>
          </p:cNvSpPr>
          <p:nvPr/>
        </p:nvSpPr>
        <p:spPr bwMode="auto">
          <a:xfrm>
            <a:off x="0" y="5486400"/>
            <a:ext cx="5121275" cy="1552575"/>
          </a:xfrm>
          <a:prstGeom prst="rect">
            <a:avLst/>
          </a:prstGeom>
          <a:noFill/>
          <a:ln w="9525">
            <a:noFill/>
            <a:miter lim="800000"/>
            <a:headEnd/>
            <a:tailEnd/>
          </a:ln>
          <a:effectLst/>
        </p:spPr>
        <p:txBody>
          <a:bodyPr>
            <a:spAutoFit/>
          </a:bodyPr>
          <a:lstStyle/>
          <a:p>
            <a:pPr>
              <a:spcBef>
                <a:spcPct val="50000"/>
              </a:spcBef>
            </a:pPr>
            <a:r>
              <a:rPr lang="fr-BE"/>
              <a:t>Aerial photography of Auschwitz-Birkenau taken on 23 August 1944, at 11 a.m. (www.aidh.org)</a:t>
            </a:r>
            <a:endParaRPr lang="fr-FR"/>
          </a:p>
          <a:p>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plan_monowitz"/>
          <p:cNvPicPr>
            <a:picLocks noChangeAspect="1" noChangeArrowheads="1"/>
          </p:cNvPicPr>
          <p:nvPr/>
        </p:nvPicPr>
        <p:blipFill>
          <a:blip r:embed="rId2"/>
          <a:srcRect/>
          <a:stretch>
            <a:fillRect/>
          </a:stretch>
        </p:blipFill>
        <p:spPr bwMode="auto">
          <a:xfrm>
            <a:off x="0" y="0"/>
            <a:ext cx="9144000" cy="5943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onowitz-plan"/>
          <p:cNvPicPr>
            <a:picLocks noChangeAspect="1" noChangeArrowheads="1"/>
          </p:cNvPicPr>
          <p:nvPr/>
        </p:nvPicPr>
        <p:blipFill>
          <a:blip r:embed="rId2"/>
          <a:srcRect/>
          <a:stretch>
            <a:fillRect/>
          </a:stretch>
        </p:blipFill>
        <p:spPr bwMode="auto">
          <a:xfrm>
            <a:off x="533400" y="-7938"/>
            <a:ext cx="7620000" cy="686593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una-01-14-45"/>
          <p:cNvPicPr>
            <a:picLocks noChangeAspect="1" noChangeArrowheads="1"/>
          </p:cNvPicPr>
          <p:nvPr/>
        </p:nvPicPr>
        <p:blipFill>
          <a:blip r:embed="rId2"/>
          <a:srcRect/>
          <a:stretch>
            <a:fillRect/>
          </a:stretch>
        </p:blipFill>
        <p:spPr bwMode="auto">
          <a:xfrm>
            <a:off x="14288" y="-647700"/>
            <a:ext cx="9115425" cy="8153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304800"/>
            <a:ext cx="8382000" cy="7058025"/>
          </a:xfrm>
          <a:prstGeom prst="rect">
            <a:avLst/>
          </a:prstGeom>
          <a:noFill/>
          <a:ln w="9525">
            <a:noFill/>
            <a:miter lim="800000"/>
            <a:headEnd/>
            <a:tailEnd/>
          </a:ln>
          <a:effectLst/>
        </p:spPr>
        <p:txBody>
          <a:bodyPr>
            <a:spAutoFit/>
          </a:bodyPr>
          <a:lstStyle/>
          <a:p>
            <a:r>
              <a:rPr lang="fr-FR">
                <a:cs typeface="Times New Roman" charset="0"/>
              </a:rPr>
              <a:t> </a:t>
            </a:r>
            <a:r>
              <a:rPr lang="fr-FR" sz="1600" b="1">
                <a:cs typeface="Times New Roman" charset="0"/>
              </a:rPr>
              <a:t>Robert Antelme, </a:t>
            </a:r>
            <a:r>
              <a:rPr lang="fr-FR" sz="1600" b="1" i="1">
                <a:cs typeface="Times New Roman" charset="0"/>
              </a:rPr>
              <a:t>L’espèce humaine</a:t>
            </a:r>
            <a:r>
              <a:rPr lang="fr-FR" sz="1600" b="1">
                <a:cs typeface="Times New Roman" charset="0"/>
              </a:rPr>
              <a:t>, Paris, Gallimard, 1957 (écrit à Paris, en 1946-47).</a:t>
            </a:r>
          </a:p>
          <a:p>
            <a:endParaRPr lang="fr-FR" sz="1600" b="1"/>
          </a:p>
          <a:p>
            <a:r>
              <a:rPr lang="fr-FR" sz="1600">
                <a:cs typeface="Times New Roman" charset="0"/>
              </a:rPr>
              <a:t>Il ne faisait pas noir ; jamais il ne faisait complètement noir ici.  Les rectangles sombres des </a:t>
            </a:r>
            <a:r>
              <a:rPr lang="fr-FR" sz="1600" i="1">
                <a:cs typeface="Times New Roman" charset="0"/>
              </a:rPr>
              <a:t>Blocks</a:t>
            </a:r>
            <a:r>
              <a:rPr lang="fr-FR" sz="1600">
                <a:cs typeface="Times New Roman" charset="0"/>
              </a:rPr>
              <a:t> s’alignaient, percés de faibles lumières jaunes.  D’en haut, en survolant, </a:t>
            </a:r>
            <a:r>
              <a:rPr lang="fr-FR" sz="1600">
                <a:solidFill>
                  <a:schemeClr val="accent2"/>
                </a:solidFill>
                <a:cs typeface="Times New Roman" charset="0"/>
              </a:rPr>
              <a:t>on devait voir</a:t>
            </a:r>
            <a:r>
              <a:rPr lang="fr-FR" sz="1600">
                <a:cs typeface="Times New Roman" charset="0"/>
              </a:rPr>
              <a:t> ces taches jaunes et régulièrement espacées, dans la masse noire des bois qui se refermait dessus.  Mais on n’entendait rien d’en haut ; on n’entendait sans doute que le ronflement du moteur, pas la musique que nous  entendions, nous.  On n’entendait pas les toux, le bruit des galoches dans la boue.  On ne voyait pas les têtes qui regardaient en l’air vers le bruit.</a:t>
            </a:r>
          </a:p>
          <a:p>
            <a:r>
              <a:rPr lang="fr-FR" sz="1600">
                <a:cs typeface="Times New Roman" charset="0"/>
              </a:rPr>
              <a:t>   Quelques secondes plus tard, après avoir survolé le camp, </a:t>
            </a:r>
            <a:r>
              <a:rPr lang="fr-FR" sz="1600">
                <a:solidFill>
                  <a:schemeClr val="accent2"/>
                </a:solidFill>
                <a:cs typeface="Times New Roman" charset="0"/>
              </a:rPr>
              <a:t>on devait voir</a:t>
            </a:r>
            <a:r>
              <a:rPr lang="fr-FR" sz="1600">
                <a:cs typeface="Times New Roman" charset="0"/>
              </a:rPr>
              <a:t> d’autres lueurs jaunes à peu près semblables : celles des maisons.  Mille fois, là-bas, avec un compas, sur la carte, </a:t>
            </a:r>
            <a:r>
              <a:rPr lang="fr-FR" sz="1600">
                <a:solidFill>
                  <a:schemeClr val="accent2"/>
                </a:solidFill>
                <a:cs typeface="Times New Roman" charset="0"/>
              </a:rPr>
              <a:t>on avait dû</a:t>
            </a:r>
            <a:r>
              <a:rPr lang="fr-FR" sz="1600">
                <a:cs typeface="Times New Roman" charset="0"/>
              </a:rPr>
              <a:t> passer par-dessus la forêt, par-dessus les têtes qui regardaient en l’air vers le bruit et celles qui dormaient posées sur la planche, par-dessus le sommeil des SS.  Le jour, </a:t>
            </a:r>
            <a:r>
              <a:rPr lang="fr-FR" sz="1600">
                <a:solidFill>
                  <a:schemeClr val="accent2"/>
                </a:solidFill>
                <a:cs typeface="Times New Roman" charset="0"/>
              </a:rPr>
              <a:t>on devait voir</a:t>
            </a:r>
            <a:r>
              <a:rPr lang="fr-FR" sz="1600">
                <a:cs typeface="Times New Roman" charset="0"/>
              </a:rPr>
              <a:t> une longue cheminée, comme d’une usine</a:t>
            </a:r>
            <a:r>
              <a:rPr lang="fr-BE" sz="1600">
                <a:cs typeface="Times New Roman" charset="0"/>
              </a:rPr>
              <a:t>. (p.15)</a:t>
            </a:r>
          </a:p>
          <a:p>
            <a:r>
              <a:rPr lang="fr-FR" sz="1600">
                <a:cs typeface="Times New Roman" charset="0"/>
              </a:rPr>
              <a:t> </a:t>
            </a:r>
          </a:p>
          <a:p>
            <a:r>
              <a:rPr lang="fr-FR" sz="1600">
                <a:cs typeface="Times New Roman" charset="0"/>
              </a:rPr>
              <a:t>Depuis longtemps, cette nuit, on entend les avions.  Leur bruit est régulier, sûr.  Ils passent au-dessus de nous, le bruit remplit l’église […] il caresse notre corps sur la paillasse.</a:t>
            </a:r>
          </a:p>
          <a:p>
            <a:r>
              <a:rPr lang="fr-FR" sz="1600">
                <a:cs typeface="Times New Roman" charset="0"/>
              </a:rPr>
              <a:t>   Le temps durant lequel chacun survole le kommando est très court.  Notre univers est étroit, quelques dizaines de mètres carrés.  Ils ne savent pas qu’ils nous survolent.  Simplement, la nuit dans l’Allemagne, il y a des gares, des usines, et jetés n’importe où dans ce réseau de points sensibles, des camps comme le nôtre.  Ils lâchent des bombes pas loin, ça roule, c’est l’épouvante.  On se sent moins abandonné.  Ils sont là, le bruit continue, on se soulève, on écoute ; ils sont puissants, insaisissables.  Le SS tremble.  On n’a pas peur ; et, si l’on a peur, c’est une peur qui fait rire en même temps.   Ils sont dans leur petite cage, ils sont venus passer une heure sur l’Allemagne, ils ne nous connaîtront jamais, mais du bombardement nous faisons un acte accompli à notre intention.   (pp.72-73)</a:t>
            </a:r>
          </a:p>
          <a:p>
            <a:r>
              <a:rPr lang="fr-FR" sz="1600" b="1">
                <a:cs typeface="Times New Roman" charset="0"/>
              </a:rPr>
              <a:t> </a:t>
            </a:r>
            <a:endParaRPr lang="fr-FR" sz="1600">
              <a:cs typeface="Times New Roman" charset="0"/>
            </a:endParaRPr>
          </a:p>
          <a:p>
            <a:r>
              <a:rPr lang="fr-FR" sz="1600"/>
              <a:t/>
            </a:r>
            <a:br>
              <a:rPr lang="fr-FR" sz="1600"/>
            </a:br>
            <a:endParaRPr lang="fr-F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3400" y="609600"/>
            <a:ext cx="7467600" cy="4838700"/>
          </a:xfrm>
          <a:prstGeom prst="rect">
            <a:avLst/>
          </a:prstGeom>
          <a:noFill/>
          <a:ln w="9525">
            <a:noFill/>
            <a:miter lim="800000"/>
            <a:headEnd/>
            <a:tailEnd/>
          </a:ln>
          <a:effectLst/>
        </p:spPr>
        <p:txBody>
          <a:bodyPr>
            <a:spAutoFit/>
          </a:bodyPr>
          <a:lstStyle/>
          <a:p>
            <a:r>
              <a:rPr lang="fr-BE" b="1">
                <a:cs typeface="Times New Roman" charset="0"/>
              </a:rPr>
              <a:t>Liana Millu, </a:t>
            </a:r>
            <a:r>
              <a:rPr lang="fr-BE" b="1" i="1">
                <a:cs typeface="Times New Roman" charset="0"/>
              </a:rPr>
              <a:t>Il fumo di Birkenau, </a:t>
            </a:r>
            <a:r>
              <a:rPr lang="fr-BE" b="1">
                <a:cs typeface="Times New Roman" charset="0"/>
              </a:rPr>
              <a:t>Firenze, La Giuntina, 1986</a:t>
            </a:r>
          </a:p>
          <a:p>
            <a:pPr algn="just"/>
            <a:endParaRPr lang="en-GB">
              <a:cs typeface="Times New Roman" charset="0"/>
            </a:endParaRPr>
          </a:p>
          <a:p>
            <a:pPr algn="just"/>
            <a:r>
              <a:rPr lang="en-GB">
                <a:cs typeface="Times New Roman" charset="0"/>
              </a:rPr>
              <a:t>We heard the marvellous, the very high buzzing of motors which flew over the camps and disappeared.  </a:t>
            </a:r>
            <a:endParaRPr lang="fr-FR">
              <a:cs typeface="Times New Roman" charset="0"/>
            </a:endParaRPr>
          </a:p>
          <a:p>
            <a:pPr algn="just"/>
            <a:r>
              <a:rPr lang="en-GB">
                <a:cs typeface="Times New Roman" charset="0"/>
              </a:rPr>
              <a:t>A wave of joy and hope spread over, since in this removed month of August 1944 all the prisoners of Birkenau were certain to be liberated within 15 days.</a:t>
            </a:r>
            <a:endParaRPr lang="fr-FR">
              <a:cs typeface="Times New Roman" charset="0"/>
            </a:endParaRPr>
          </a:p>
          <a:p>
            <a:pPr algn="just"/>
            <a:r>
              <a:rPr lang="en-GB">
                <a:cs typeface="Times New Roman" charset="0"/>
              </a:rPr>
              <a:t>Some more patience! one said.  In the rustle of the happy animation, we heard the complain of the Frenchman who didn't stop moaning for two nights. […] The next day was a Friday. </a:t>
            </a:r>
            <a:endParaRPr lang="fr-FR">
              <a:cs typeface="Times New Roman" charset="0"/>
            </a:endParaRPr>
          </a:p>
          <a:p>
            <a:endParaRPr lang="fr-BE">
              <a:cs typeface="Times New Roman"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onc1"/>
          <p:cNvPicPr>
            <a:picLocks noChangeAspect="1" noChangeArrowheads="1"/>
          </p:cNvPicPr>
          <p:nvPr/>
        </p:nvPicPr>
        <p:blipFill>
          <a:blip r:embed="rId2"/>
          <a:srcRect/>
          <a:stretch>
            <a:fillRect/>
          </a:stretch>
        </p:blipFill>
        <p:spPr bwMode="auto">
          <a:xfrm>
            <a:off x="228600" y="228600"/>
            <a:ext cx="3624263" cy="4267200"/>
          </a:xfrm>
          <a:prstGeom prst="rect">
            <a:avLst/>
          </a:prstGeom>
          <a:noFill/>
        </p:spPr>
      </p:pic>
      <p:pic>
        <p:nvPicPr>
          <p:cNvPr id="37891" name="Picture 3" descr="auschwitz19-7_1"/>
          <p:cNvPicPr>
            <a:picLocks noChangeAspect="1" noChangeArrowheads="1"/>
          </p:cNvPicPr>
          <p:nvPr/>
        </p:nvPicPr>
        <p:blipFill>
          <a:blip r:embed="rId3"/>
          <a:srcRect/>
          <a:stretch>
            <a:fillRect/>
          </a:stretch>
        </p:blipFill>
        <p:spPr bwMode="auto">
          <a:xfrm>
            <a:off x="4495800" y="990600"/>
            <a:ext cx="4267200" cy="3498850"/>
          </a:xfrm>
          <a:prstGeom prst="rect">
            <a:avLst/>
          </a:prstGeom>
          <a:noFill/>
        </p:spPr>
      </p:pic>
      <p:sp>
        <p:nvSpPr>
          <p:cNvPr id="37892" name="Text Box 4"/>
          <p:cNvSpPr txBox="1">
            <a:spLocks noChangeArrowheads="1"/>
          </p:cNvSpPr>
          <p:nvPr/>
        </p:nvSpPr>
        <p:spPr bwMode="auto">
          <a:xfrm>
            <a:off x="304800" y="4572000"/>
            <a:ext cx="3425825" cy="457200"/>
          </a:xfrm>
          <a:prstGeom prst="rect">
            <a:avLst/>
          </a:prstGeom>
          <a:noFill/>
          <a:ln w="9525">
            <a:noFill/>
            <a:miter lim="800000"/>
            <a:headEnd/>
            <a:tailEnd/>
          </a:ln>
          <a:effectLst/>
        </p:spPr>
        <p:txBody>
          <a:bodyPr wrap="none">
            <a:spAutoFit/>
          </a:bodyPr>
          <a:lstStyle/>
          <a:p>
            <a:r>
              <a:rPr lang="fr-BE"/>
              <a:t>Wednesday, August 23rd  </a:t>
            </a:r>
            <a:endParaRPr lang="fr-FR"/>
          </a:p>
        </p:txBody>
      </p:sp>
      <p:sp>
        <p:nvSpPr>
          <p:cNvPr id="37893" name="Text Box 5"/>
          <p:cNvSpPr txBox="1">
            <a:spLocks noChangeArrowheads="1"/>
          </p:cNvSpPr>
          <p:nvPr/>
        </p:nvSpPr>
        <p:spPr bwMode="auto">
          <a:xfrm>
            <a:off x="2514600" y="5257800"/>
            <a:ext cx="4243388" cy="822325"/>
          </a:xfrm>
          <a:prstGeom prst="rect">
            <a:avLst/>
          </a:prstGeom>
          <a:noFill/>
          <a:ln w="9525">
            <a:noFill/>
            <a:miter lim="800000"/>
            <a:headEnd/>
            <a:tailEnd/>
          </a:ln>
          <a:effectLst/>
        </p:spPr>
        <p:txBody>
          <a:bodyPr wrap="none">
            <a:spAutoFit/>
          </a:bodyPr>
          <a:lstStyle/>
          <a:p>
            <a:r>
              <a:rPr lang="fr-BE"/>
              <a:t>Liana Millu, </a:t>
            </a:r>
            <a:r>
              <a:rPr lang="fr-BE" i="1"/>
              <a:t>IL fumo di Birkenau</a:t>
            </a:r>
          </a:p>
          <a:p>
            <a:r>
              <a:rPr lang="fr-BE"/>
              <a:t>Thursday, August 24th</a:t>
            </a:r>
            <a:endParaRPr lang="fr-FR"/>
          </a:p>
        </p:txBody>
      </p:sp>
      <p:sp>
        <p:nvSpPr>
          <p:cNvPr id="37894" name="Text Box 6"/>
          <p:cNvSpPr txBox="1">
            <a:spLocks noChangeArrowheads="1"/>
          </p:cNvSpPr>
          <p:nvPr/>
        </p:nvSpPr>
        <p:spPr bwMode="auto">
          <a:xfrm>
            <a:off x="5029200" y="4648200"/>
            <a:ext cx="2630488" cy="457200"/>
          </a:xfrm>
          <a:prstGeom prst="rect">
            <a:avLst/>
          </a:prstGeom>
          <a:noFill/>
          <a:ln w="9525">
            <a:noFill/>
            <a:miter lim="800000"/>
            <a:headEnd/>
            <a:tailEnd/>
          </a:ln>
          <a:effectLst/>
        </p:spPr>
        <p:txBody>
          <a:bodyPr wrap="none">
            <a:spAutoFit/>
          </a:bodyPr>
          <a:lstStyle/>
          <a:p>
            <a:r>
              <a:rPr lang="fr-BE"/>
              <a:t>Friday, August 25th</a:t>
            </a:r>
            <a:endParaRPr lang="fr-FR"/>
          </a:p>
        </p:txBody>
      </p:sp>
      <p:sp>
        <p:nvSpPr>
          <p:cNvPr id="37897" name="Line 9"/>
          <p:cNvSpPr>
            <a:spLocks noChangeShapeType="1"/>
          </p:cNvSpPr>
          <p:nvPr/>
        </p:nvSpPr>
        <p:spPr bwMode="auto">
          <a:xfrm flipV="1">
            <a:off x="3581400" y="4267200"/>
            <a:ext cx="609600" cy="838200"/>
          </a:xfrm>
          <a:prstGeom prst="line">
            <a:avLst/>
          </a:prstGeom>
          <a:noFill/>
          <a:ln w="9525">
            <a:solidFill>
              <a:schemeClr val="tx1"/>
            </a:solidFill>
            <a:round/>
            <a:headEnd/>
            <a:tailEnd/>
          </a:ln>
          <a:effectLst/>
        </p:spPr>
        <p:txBody>
          <a:bodyPr/>
          <a:lstStyle/>
          <a:p>
            <a:endParaRPr lang="fr-FR"/>
          </a:p>
        </p:txBody>
      </p:sp>
      <p:sp>
        <p:nvSpPr>
          <p:cNvPr id="37898" name="Line 10"/>
          <p:cNvSpPr>
            <a:spLocks noChangeShapeType="1"/>
          </p:cNvSpPr>
          <p:nvPr/>
        </p:nvSpPr>
        <p:spPr bwMode="auto">
          <a:xfrm>
            <a:off x="4191000" y="4267200"/>
            <a:ext cx="533400" cy="838200"/>
          </a:xfrm>
          <a:prstGeom prst="line">
            <a:avLst/>
          </a:prstGeom>
          <a:noFill/>
          <a:ln w="9525">
            <a:solidFill>
              <a:schemeClr val="tx1"/>
            </a:solidFill>
            <a:round/>
            <a:headEnd/>
            <a:tailEnd/>
          </a:ln>
          <a:effectLst/>
        </p:spPr>
        <p:txBody>
          <a:bodyPr/>
          <a:lstStyle/>
          <a:p>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143000" y="457200"/>
            <a:ext cx="6858000" cy="5934075"/>
          </a:xfrm>
          <a:prstGeom prst="rect">
            <a:avLst/>
          </a:prstGeom>
          <a:noFill/>
          <a:ln w="9525">
            <a:noFill/>
            <a:miter lim="800000"/>
            <a:headEnd/>
            <a:tailEnd/>
          </a:ln>
          <a:effectLst/>
        </p:spPr>
        <p:txBody>
          <a:bodyPr>
            <a:spAutoFit/>
          </a:bodyPr>
          <a:lstStyle/>
          <a:p>
            <a:r>
              <a:rPr lang="en-GB" i="1">
                <a:cs typeface="Times New Roman" charset="0"/>
              </a:rPr>
              <a:t>"The reconnaissance pilot who risked their lives to photograph the I.G.Farben complex had no idea that their efforts would one day be remembered not for that particular target but for the grim evidence subsequently revealed on the fringes of their photographs.  The World War II photo interpreter probably could identify nothing more than the Farben plant and some labour/prisoner of war camps.  He could neither see nor imagine the scope of the human drama hidden beneath his eyes, which modern imagery analysis and retrospective historical analysis would eventually reveal</a:t>
            </a:r>
            <a:r>
              <a:rPr lang="en-GB">
                <a:cs typeface="Times New Roman" charset="0"/>
              </a:rPr>
              <a:t>."</a:t>
            </a:r>
            <a:endParaRPr lang="fr-BE"/>
          </a:p>
          <a:p>
            <a:endParaRPr lang="en-GB">
              <a:cs typeface="Times New Roman" charset="0"/>
            </a:endParaRPr>
          </a:p>
          <a:p>
            <a:r>
              <a:rPr lang="en-GB">
                <a:cs typeface="Times New Roman" charset="0"/>
              </a:rPr>
              <a:t>Dino A.Brugioni and Robert G.Poirer, "The Holocaust Revisited….", February 1979, </a:t>
            </a:r>
            <a:r>
              <a:rPr lang="fr-BE">
                <a:cs typeface="Times New Roman" charset="0"/>
              </a:rPr>
              <a:t>p.9.</a:t>
            </a:r>
            <a:endParaRPr lang="fr-FR">
              <a:cs typeface="Times New Roman" charset="0"/>
            </a:endParaRPr>
          </a:p>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agasaki3"/>
          <p:cNvPicPr>
            <a:picLocks noChangeAspect="1" noChangeArrowheads="1"/>
          </p:cNvPicPr>
          <p:nvPr/>
        </p:nvPicPr>
        <p:blipFill>
          <a:blip r:embed="rId2"/>
          <a:srcRect/>
          <a:stretch>
            <a:fillRect/>
          </a:stretch>
        </p:blipFill>
        <p:spPr bwMode="auto">
          <a:xfrm>
            <a:off x="6248400" y="762000"/>
            <a:ext cx="2284413" cy="3752850"/>
          </a:xfrm>
          <a:prstGeom prst="rect">
            <a:avLst/>
          </a:prstGeom>
          <a:noFill/>
        </p:spPr>
      </p:pic>
      <p:pic>
        <p:nvPicPr>
          <p:cNvPr id="12291" name="Picture 3" descr="hiroshima5"/>
          <p:cNvPicPr>
            <a:picLocks noChangeAspect="1" noChangeArrowheads="1"/>
          </p:cNvPicPr>
          <p:nvPr/>
        </p:nvPicPr>
        <p:blipFill>
          <a:blip r:embed="rId3"/>
          <a:srcRect/>
          <a:stretch>
            <a:fillRect/>
          </a:stretch>
        </p:blipFill>
        <p:spPr bwMode="auto">
          <a:xfrm>
            <a:off x="609600" y="304800"/>
            <a:ext cx="4572000" cy="2365375"/>
          </a:xfrm>
          <a:prstGeom prst="rect">
            <a:avLst/>
          </a:prstGeom>
          <a:noFill/>
        </p:spPr>
      </p:pic>
      <p:pic>
        <p:nvPicPr>
          <p:cNvPr id="12292" name="Picture 4" descr="nagasaki4"/>
          <p:cNvPicPr>
            <a:picLocks noChangeAspect="1" noChangeArrowheads="1"/>
          </p:cNvPicPr>
          <p:nvPr/>
        </p:nvPicPr>
        <p:blipFill>
          <a:blip r:embed="rId4"/>
          <a:srcRect/>
          <a:stretch>
            <a:fillRect/>
          </a:stretch>
        </p:blipFill>
        <p:spPr bwMode="auto">
          <a:xfrm>
            <a:off x="685800" y="3048000"/>
            <a:ext cx="4354513" cy="3154363"/>
          </a:xfrm>
          <a:prstGeom prst="rect">
            <a:avLst/>
          </a:prstGeom>
          <a:noFill/>
        </p:spPr>
      </p:pic>
      <p:sp>
        <p:nvSpPr>
          <p:cNvPr id="12294" name="Text Box 6"/>
          <p:cNvSpPr txBox="1">
            <a:spLocks noChangeArrowheads="1"/>
          </p:cNvSpPr>
          <p:nvPr/>
        </p:nvSpPr>
        <p:spPr bwMode="auto">
          <a:xfrm>
            <a:off x="974725" y="2632075"/>
            <a:ext cx="1470025" cy="457200"/>
          </a:xfrm>
          <a:prstGeom prst="rect">
            <a:avLst/>
          </a:prstGeom>
          <a:noFill/>
          <a:ln w="9525">
            <a:noFill/>
            <a:miter lim="800000"/>
            <a:headEnd/>
            <a:tailEnd/>
          </a:ln>
          <a:effectLst/>
        </p:spPr>
        <p:txBody>
          <a:bodyPr wrap="none">
            <a:spAutoFit/>
          </a:bodyPr>
          <a:lstStyle/>
          <a:p>
            <a:r>
              <a:rPr lang="fr-BE"/>
              <a:t>Hiroshima</a:t>
            </a:r>
            <a:endParaRPr lang="fr-FR"/>
          </a:p>
        </p:txBody>
      </p:sp>
      <p:sp>
        <p:nvSpPr>
          <p:cNvPr id="12295" name="Text Box 7"/>
          <p:cNvSpPr txBox="1">
            <a:spLocks noChangeArrowheads="1"/>
          </p:cNvSpPr>
          <p:nvPr/>
        </p:nvSpPr>
        <p:spPr bwMode="auto">
          <a:xfrm>
            <a:off x="1127125" y="6137275"/>
            <a:ext cx="1317625" cy="457200"/>
          </a:xfrm>
          <a:prstGeom prst="rect">
            <a:avLst/>
          </a:prstGeom>
          <a:noFill/>
          <a:ln w="9525">
            <a:noFill/>
            <a:miter lim="800000"/>
            <a:headEnd/>
            <a:tailEnd/>
          </a:ln>
          <a:effectLst/>
        </p:spPr>
        <p:txBody>
          <a:bodyPr wrap="none">
            <a:spAutoFit/>
          </a:bodyPr>
          <a:lstStyle/>
          <a:p>
            <a:r>
              <a:rPr lang="fr-BE"/>
              <a:t>Nagasaki</a:t>
            </a:r>
            <a:endParaRPr lang="fr-FR"/>
          </a:p>
        </p:txBody>
      </p:sp>
      <p:sp>
        <p:nvSpPr>
          <p:cNvPr id="12296" name="Text Box 8"/>
          <p:cNvSpPr txBox="1">
            <a:spLocks noChangeArrowheads="1"/>
          </p:cNvSpPr>
          <p:nvPr/>
        </p:nvSpPr>
        <p:spPr bwMode="auto">
          <a:xfrm>
            <a:off x="6689725" y="4613275"/>
            <a:ext cx="1317625" cy="457200"/>
          </a:xfrm>
          <a:prstGeom prst="rect">
            <a:avLst/>
          </a:prstGeom>
          <a:noFill/>
          <a:ln w="9525">
            <a:noFill/>
            <a:miter lim="800000"/>
            <a:headEnd/>
            <a:tailEnd/>
          </a:ln>
          <a:effectLst/>
        </p:spPr>
        <p:txBody>
          <a:bodyPr wrap="none">
            <a:spAutoFit/>
          </a:bodyPr>
          <a:lstStyle/>
          <a:p>
            <a:r>
              <a:rPr lang="fr-BE"/>
              <a:t>Nagasaki</a:t>
            </a: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p:cNvSpPr txBox="1">
            <a:spLocks noChangeArrowheads="1"/>
          </p:cNvSpPr>
          <p:nvPr/>
        </p:nvSpPr>
        <p:spPr bwMode="auto">
          <a:xfrm>
            <a:off x="5943600" y="5122863"/>
            <a:ext cx="2911475" cy="1735137"/>
          </a:xfrm>
          <a:prstGeom prst="rect">
            <a:avLst/>
          </a:prstGeom>
          <a:noFill/>
          <a:ln w="9525">
            <a:noFill/>
            <a:miter lim="800000"/>
            <a:headEnd/>
            <a:tailEnd/>
          </a:ln>
          <a:effectLst/>
        </p:spPr>
        <p:txBody>
          <a:bodyPr>
            <a:spAutoFit/>
          </a:bodyPr>
          <a:lstStyle/>
          <a:p>
            <a:r>
              <a:rPr lang="fr-BE" dirty="0"/>
              <a:t>(www.evidenceincamera.uk)</a:t>
            </a:r>
          </a:p>
          <a:p>
            <a:r>
              <a:rPr lang="fr-BE" dirty="0"/>
              <a:t> </a:t>
            </a:r>
            <a:r>
              <a:rPr lang="fr-FR" sz="1200" dirty="0">
                <a:solidFill>
                  <a:srgbClr val="000000"/>
                </a:solidFill>
                <a:latin typeface="Verdana" pitchFamily="34" charset="0"/>
              </a:rPr>
              <a:t>The </a:t>
            </a:r>
            <a:r>
              <a:rPr lang="fr-FR" sz="1200" dirty="0" err="1">
                <a:solidFill>
                  <a:srgbClr val="000000"/>
                </a:solidFill>
                <a:latin typeface="Verdana" pitchFamily="34" charset="0"/>
              </a:rPr>
              <a:t>Aerial</a:t>
            </a:r>
            <a:r>
              <a:rPr lang="fr-FR" sz="1200" dirty="0">
                <a:solidFill>
                  <a:srgbClr val="000000"/>
                </a:solidFill>
                <a:latin typeface="Verdana" pitchFamily="34" charset="0"/>
              </a:rPr>
              <a:t> Reconnaissance Archives (TARA), </a:t>
            </a:r>
            <a:r>
              <a:rPr lang="fr-FR" sz="1200" dirty="0" err="1">
                <a:solidFill>
                  <a:srgbClr val="000000"/>
                </a:solidFill>
                <a:latin typeface="Verdana" pitchFamily="34" charset="0"/>
              </a:rPr>
              <a:t>at</a:t>
            </a:r>
            <a:r>
              <a:rPr lang="fr-FR" sz="1200" dirty="0">
                <a:solidFill>
                  <a:srgbClr val="000000"/>
                </a:solidFill>
                <a:latin typeface="Verdana" pitchFamily="34" charset="0"/>
              </a:rPr>
              <a:t> </a:t>
            </a:r>
            <a:r>
              <a:rPr lang="fr-FR" sz="1200" dirty="0" err="1">
                <a:solidFill>
                  <a:srgbClr val="000000"/>
                </a:solidFill>
                <a:latin typeface="Verdana" pitchFamily="34" charset="0"/>
              </a:rPr>
              <a:t>Keele</a:t>
            </a:r>
            <a:r>
              <a:rPr lang="fr-FR" sz="1200" dirty="0">
                <a:solidFill>
                  <a:srgbClr val="000000"/>
                </a:solidFill>
                <a:latin typeface="Verdana" pitchFamily="34" charset="0"/>
              </a:rPr>
              <a:t> </a:t>
            </a:r>
            <a:r>
              <a:rPr lang="fr-FR" sz="1200" dirty="0" err="1">
                <a:solidFill>
                  <a:srgbClr val="000000"/>
                </a:solidFill>
                <a:latin typeface="Verdana" pitchFamily="34" charset="0"/>
              </a:rPr>
              <a:t>University</a:t>
            </a:r>
            <a:r>
              <a:rPr lang="fr-FR" sz="1200" dirty="0">
                <a:solidFill>
                  <a:srgbClr val="000000"/>
                </a:solidFill>
                <a:latin typeface="Verdana" pitchFamily="34" charset="0"/>
              </a:rPr>
              <a:t>.</a:t>
            </a:r>
          </a:p>
          <a:p>
            <a:endParaRPr lang="fr-FR" sz="1200" dirty="0"/>
          </a:p>
        </p:txBody>
      </p:sp>
      <p:pic>
        <p:nvPicPr>
          <p:cNvPr id="30723" name="Picture 1027" descr="conc1"/>
          <p:cNvPicPr>
            <a:picLocks noChangeAspect="1" noChangeArrowheads="1"/>
          </p:cNvPicPr>
          <p:nvPr/>
        </p:nvPicPr>
        <p:blipFill>
          <a:blip r:embed="rId2"/>
          <a:srcRect/>
          <a:stretch>
            <a:fillRect/>
          </a:stretch>
        </p:blipFill>
        <p:spPr bwMode="auto">
          <a:xfrm>
            <a:off x="0" y="0"/>
            <a:ext cx="5826125"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uschwitz"/>
          <p:cNvPicPr>
            <a:picLocks noChangeAspect="1" noChangeArrowheads="1"/>
          </p:cNvPicPr>
          <p:nvPr/>
        </p:nvPicPr>
        <p:blipFill>
          <a:blip r:embed="rId2"/>
          <a:srcRect/>
          <a:stretch>
            <a:fillRect/>
          </a:stretch>
        </p:blipFill>
        <p:spPr bwMode="auto">
          <a:xfrm>
            <a:off x="0" y="0"/>
            <a:ext cx="4660900" cy="5486400"/>
          </a:xfrm>
          <a:prstGeom prst="rect">
            <a:avLst/>
          </a:prstGeom>
          <a:noFill/>
        </p:spPr>
      </p:pic>
      <p:sp>
        <p:nvSpPr>
          <p:cNvPr id="24579" name="Rectangle 3"/>
          <p:cNvSpPr>
            <a:spLocks noChangeArrowheads="1"/>
          </p:cNvSpPr>
          <p:nvPr/>
        </p:nvSpPr>
        <p:spPr bwMode="auto">
          <a:xfrm>
            <a:off x="0" y="5486400"/>
            <a:ext cx="5181600" cy="1187450"/>
          </a:xfrm>
          <a:prstGeom prst="rect">
            <a:avLst/>
          </a:prstGeom>
          <a:noFill/>
          <a:ln w="9525">
            <a:noFill/>
            <a:miter lim="800000"/>
            <a:headEnd/>
            <a:tailEnd/>
          </a:ln>
          <a:effectLst/>
        </p:spPr>
        <p:txBody>
          <a:bodyPr>
            <a:spAutoFit/>
          </a:bodyPr>
          <a:lstStyle/>
          <a:p>
            <a:pPr>
              <a:spcBef>
                <a:spcPct val="50000"/>
              </a:spcBef>
            </a:pPr>
            <a:r>
              <a:rPr lang="fr-BE"/>
              <a:t>Aerial photography of Auschwitz-Birkenau taken on 23 August 1944, at 11 a.m. (www.aidh.org)</a:t>
            </a:r>
            <a:endParaRPr lang="fr-FR"/>
          </a:p>
        </p:txBody>
      </p:sp>
      <p:sp>
        <p:nvSpPr>
          <p:cNvPr id="24580" name="Rectangle 4"/>
          <p:cNvSpPr>
            <a:spLocks noChangeArrowheads="1"/>
          </p:cNvSpPr>
          <p:nvPr/>
        </p:nvSpPr>
        <p:spPr bwMode="auto">
          <a:xfrm>
            <a:off x="4724400" y="0"/>
            <a:ext cx="4419600" cy="2574925"/>
          </a:xfrm>
          <a:prstGeom prst="rect">
            <a:avLst/>
          </a:prstGeom>
          <a:noFill/>
          <a:ln w="9525">
            <a:noFill/>
            <a:miter lim="800000"/>
            <a:headEnd/>
            <a:tailEnd/>
          </a:ln>
          <a:effectLst/>
        </p:spPr>
        <p:txBody>
          <a:bodyPr>
            <a:spAutoFit/>
          </a:bodyPr>
          <a:lstStyle/>
          <a:p>
            <a:pPr marL="457200" indent="-457200">
              <a:spcBef>
                <a:spcPct val="50000"/>
              </a:spcBef>
            </a:pPr>
            <a:endParaRPr lang="fr-BE" sz="1400"/>
          </a:p>
          <a:p>
            <a:pPr marL="457200" indent="-457200">
              <a:spcBef>
                <a:spcPct val="50000"/>
              </a:spcBef>
            </a:pPr>
            <a:r>
              <a:rPr lang="fr-BE" sz="2000"/>
              <a:t>9. Incineration pits in the open air to burn the bodies</a:t>
            </a:r>
          </a:p>
          <a:p>
            <a:pPr marL="457200" indent="-457200">
              <a:spcBef>
                <a:spcPct val="50000"/>
              </a:spcBef>
            </a:pPr>
            <a:endParaRPr lang="fr-BE" sz="2000"/>
          </a:p>
          <a:p>
            <a:pPr marL="457200" indent="-457200">
              <a:spcBef>
                <a:spcPct val="50000"/>
              </a:spcBef>
            </a:pPr>
            <a:endParaRPr lang="fr-BE" sz="1800"/>
          </a:p>
          <a:p>
            <a:pPr marL="457200" indent="-457200">
              <a:spcBef>
                <a:spcPct val="50000"/>
              </a:spcBef>
            </a:pPr>
            <a:endParaRPr lang="fr-BE" sz="1400"/>
          </a:p>
          <a:p>
            <a:pPr marL="457200" indent="-457200">
              <a:spcBef>
                <a:spcPct val="50000"/>
              </a:spcBef>
            </a:pPr>
            <a:endParaRPr lang="fr-FR" sz="1400"/>
          </a:p>
        </p:txBody>
      </p:sp>
      <p:pic>
        <p:nvPicPr>
          <p:cNvPr id="24582" name="Picture 6" descr="image_7576056"/>
          <p:cNvPicPr>
            <a:picLocks noChangeAspect="1" noChangeArrowheads="1"/>
          </p:cNvPicPr>
          <p:nvPr/>
        </p:nvPicPr>
        <p:blipFill>
          <a:blip r:embed="rId3"/>
          <a:srcRect/>
          <a:stretch>
            <a:fillRect/>
          </a:stretch>
        </p:blipFill>
        <p:spPr bwMode="auto">
          <a:xfrm>
            <a:off x="5410200" y="2971800"/>
            <a:ext cx="3074988" cy="3200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68313" y="0"/>
            <a:ext cx="8421687" cy="5722938"/>
          </a:xfrm>
          <a:prstGeom prst="rect">
            <a:avLst/>
          </a:prstGeom>
          <a:noFill/>
          <a:ln w="9525">
            <a:noFill/>
            <a:miter lim="800000"/>
            <a:headEnd/>
            <a:tailEnd/>
          </a:ln>
          <a:effectLst/>
        </p:spPr>
        <p:txBody>
          <a:bodyPr>
            <a:spAutoFit/>
          </a:bodyPr>
          <a:lstStyle/>
          <a:p>
            <a:r>
              <a:rPr lang="en-GB" b="1">
                <a:cs typeface="Times New Roman" charset="0"/>
              </a:rPr>
              <a:t>The Stakes</a:t>
            </a:r>
          </a:p>
          <a:p>
            <a:endParaRPr lang="en-GB" sz="2000" b="1">
              <a:cs typeface="Times New Roman" charset="0"/>
            </a:endParaRPr>
          </a:p>
          <a:p>
            <a:r>
              <a:rPr lang="en-GB"/>
              <a:t>The number of crematoria has been augmented until fourteen; in addition, they have dug profound pits where should burn immediately on the stakes, without passing first through the gas chambers, living children, till the age of fourteen.  There was not always enough gas in the chambers; they economised it on the children who died alive in the fire.</a:t>
            </a:r>
          </a:p>
          <a:p>
            <a:r>
              <a:rPr lang="en-GB"/>
              <a:t>During these months the flames that crowned the chimneys of the crematoria did never extinguish and a thick cloud hovered above the stakes, floated for kilometres and enveloped Oswiecim and its neighbourhood in a shroud of grey dust.</a:t>
            </a:r>
          </a:p>
          <a:p>
            <a:r>
              <a:rPr lang="en-GB"/>
              <a:t>A black soot covered our bodies and our clothes when we worked in the fields, also at a distance of several kilometres from the camp</a:t>
            </a:r>
            <a:r>
              <a:rPr lang="en-US"/>
              <a:t> </a:t>
            </a:r>
            <a:r>
              <a:rPr lang="fr-FR" sz="2000">
                <a:cs typeface="Times New Roman" charset="0"/>
              </a:rPr>
              <a:t>Pelagia Lewinska, </a:t>
            </a:r>
            <a:r>
              <a:rPr lang="fr-BE" sz="2000" i="1">
                <a:cs typeface="Times New Roman" charset="0"/>
              </a:rPr>
              <a:t>Twenty months in </a:t>
            </a:r>
            <a:r>
              <a:rPr lang="fr-FR" sz="2000" i="1">
                <a:cs typeface="Times New Roman" charset="0"/>
              </a:rPr>
              <a:t>Auschwitz</a:t>
            </a:r>
            <a:r>
              <a:rPr lang="fr-FR" sz="2000">
                <a:cs typeface="Times New Roman" charset="0"/>
              </a:rPr>
              <a:t>, Paris, Nagel, 1966 </a:t>
            </a:r>
            <a:endParaRPr lang="fr-BE" sz="2000">
              <a:cs typeface="Times New Roman" charset="0"/>
            </a:endParaRPr>
          </a:p>
          <a:p>
            <a:endParaRPr lang="fr-F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26" descr="carte_camps"/>
          <p:cNvPicPr>
            <a:picLocks noChangeAspect="1" noChangeArrowheads="1"/>
          </p:cNvPicPr>
          <p:nvPr/>
        </p:nvPicPr>
        <p:blipFill>
          <a:blip r:embed="rId2"/>
          <a:srcRect/>
          <a:stretch>
            <a:fillRect/>
          </a:stretch>
        </p:blipFill>
        <p:spPr bwMode="auto">
          <a:xfrm>
            <a:off x="0" y="228600"/>
            <a:ext cx="8915400" cy="5451475"/>
          </a:xfrm>
          <a:prstGeom prst="rect">
            <a:avLst/>
          </a:prstGeom>
          <a:noFill/>
        </p:spPr>
      </p:pic>
      <p:sp>
        <p:nvSpPr>
          <p:cNvPr id="31747" name="Text Box 1027"/>
          <p:cNvSpPr txBox="1">
            <a:spLocks noChangeArrowheads="1"/>
          </p:cNvSpPr>
          <p:nvPr/>
        </p:nvSpPr>
        <p:spPr bwMode="auto">
          <a:xfrm>
            <a:off x="365125" y="5791200"/>
            <a:ext cx="5934075" cy="822325"/>
          </a:xfrm>
          <a:prstGeom prst="rect">
            <a:avLst/>
          </a:prstGeom>
          <a:noFill/>
          <a:ln w="9525">
            <a:noFill/>
            <a:miter lim="800000"/>
            <a:headEnd/>
            <a:tailEnd/>
          </a:ln>
          <a:effectLst/>
        </p:spPr>
        <p:txBody>
          <a:bodyPr>
            <a:spAutoFit/>
          </a:bodyPr>
          <a:lstStyle/>
          <a:p>
            <a:r>
              <a:rPr lang="fr-BE"/>
              <a:t>From the</a:t>
            </a:r>
            <a:r>
              <a:rPr lang="fr-BE" i="1"/>
              <a:t> Livre de la déportation</a:t>
            </a:r>
          </a:p>
          <a:p>
            <a:r>
              <a:rPr lang="fr-BE"/>
              <a:t>Mémoire juive et éducation (perso.wanadoo.fr)</a:t>
            </a: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una2annote"/>
          <p:cNvPicPr>
            <a:picLocks noChangeAspect="1" noChangeArrowheads="1"/>
          </p:cNvPicPr>
          <p:nvPr/>
        </p:nvPicPr>
        <p:blipFill>
          <a:blip r:embed="rId2"/>
          <a:srcRect/>
          <a:stretch>
            <a:fillRect/>
          </a:stretch>
        </p:blipFill>
        <p:spPr bwMode="auto">
          <a:xfrm>
            <a:off x="1447800" y="228600"/>
            <a:ext cx="5715000" cy="5715000"/>
          </a:xfrm>
          <a:prstGeom prst="rect">
            <a:avLst/>
          </a:prstGeom>
          <a:noFill/>
        </p:spPr>
      </p:pic>
      <p:sp>
        <p:nvSpPr>
          <p:cNvPr id="11267" name="Text Box 3"/>
          <p:cNvSpPr txBox="1">
            <a:spLocks noChangeArrowheads="1"/>
          </p:cNvSpPr>
          <p:nvPr/>
        </p:nvSpPr>
        <p:spPr bwMode="auto">
          <a:xfrm>
            <a:off x="1219200" y="6035675"/>
            <a:ext cx="6450013" cy="822325"/>
          </a:xfrm>
          <a:prstGeom prst="rect">
            <a:avLst/>
          </a:prstGeom>
          <a:noFill/>
          <a:ln w="9525">
            <a:noFill/>
            <a:miter lim="800000"/>
            <a:headEnd/>
            <a:tailEnd/>
          </a:ln>
          <a:effectLst/>
        </p:spPr>
        <p:txBody>
          <a:bodyPr wrap="none">
            <a:spAutoFit/>
          </a:bodyPr>
          <a:lstStyle/>
          <a:p>
            <a:r>
              <a:rPr lang="fr-BE"/>
              <a:t>Aerial view of the three camps of Auschwitz taken </a:t>
            </a:r>
          </a:p>
          <a:p>
            <a:r>
              <a:rPr lang="fr-BE"/>
              <a:t>by the allied aviation (perso.wanadoo.fr)</a:t>
            </a: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26" descr="Plan_situation_3Auschwitz"/>
          <p:cNvPicPr>
            <a:picLocks noChangeAspect="1" noChangeArrowheads="1"/>
          </p:cNvPicPr>
          <p:nvPr/>
        </p:nvPicPr>
        <p:blipFill>
          <a:blip r:embed="rId2"/>
          <a:srcRect/>
          <a:stretch>
            <a:fillRect/>
          </a:stretch>
        </p:blipFill>
        <p:spPr bwMode="auto">
          <a:xfrm>
            <a:off x="1079500" y="1136650"/>
            <a:ext cx="6985000" cy="4584700"/>
          </a:xfrm>
          <a:prstGeom prst="rect">
            <a:avLst/>
          </a:prstGeom>
          <a:noFill/>
        </p:spPr>
      </p:pic>
      <p:sp>
        <p:nvSpPr>
          <p:cNvPr id="25603" name="Text Box 1027"/>
          <p:cNvSpPr txBox="1">
            <a:spLocks noChangeArrowheads="1"/>
          </p:cNvSpPr>
          <p:nvPr/>
        </p:nvSpPr>
        <p:spPr bwMode="auto">
          <a:xfrm>
            <a:off x="974725" y="5756275"/>
            <a:ext cx="7947025" cy="822325"/>
          </a:xfrm>
          <a:prstGeom prst="rect">
            <a:avLst/>
          </a:prstGeom>
          <a:noFill/>
          <a:ln w="9525">
            <a:noFill/>
            <a:miter lim="800000"/>
            <a:headEnd/>
            <a:tailEnd/>
          </a:ln>
          <a:effectLst/>
        </p:spPr>
        <p:txBody>
          <a:bodyPr wrap="none">
            <a:spAutoFit/>
          </a:bodyPr>
          <a:lstStyle/>
          <a:p>
            <a:r>
              <a:rPr lang="fr-BE"/>
              <a:t>Locationmap of the three camps of Auschwitz, in summer 1944</a:t>
            </a:r>
          </a:p>
          <a:p>
            <a:r>
              <a:rPr lang="fr-BE"/>
              <a:t>(fr.wikipedia.org/wiki/Auschwitz)</a:t>
            </a:r>
            <a:endParaRPr lang="fr-FR"/>
          </a:p>
        </p:txBody>
      </p:sp>
    </p:spTree>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2461</TotalTime>
  <Words>593</Words>
  <Application>Microsoft PowerPoint</Application>
  <PresentationFormat>Affichage à l'écran (4:3)</PresentationFormat>
  <Paragraphs>54</Paragraphs>
  <Slides>27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Times New Roman</vt:lpstr>
      <vt:lpstr>Verdana</vt: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Company>cx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Roelens</dc:creator>
  <cp:lastModifiedBy>User</cp:lastModifiedBy>
  <cp:revision>48</cp:revision>
  <dcterms:created xsi:type="dcterms:W3CDTF">2006-02-27T09:29:14Z</dcterms:created>
  <dcterms:modified xsi:type="dcterms:W3CDTF">2015-08-13T20:43:32Z</dcterms:modified>
</cp:coreProperties>
</file>