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35" r:id="rId2"/>
    <p:sldId id="258" r:id="rId3"/>
    <p:sldId id="263" r:id="rId4"/>
    <p:sldId id="309" r:id="rId5"/>
    <p:sldId id="340" r:id="rId6"/>
    <p:sldId id="341" r:id="rId7"/>
    <p:sldId id="338" r:id="rId8"/>
    <p:sldId id="343" r:id="rId9"/>
    <p:sldId id="311" r:id="rId10"/>
    <p:sldId id="330" r:id="rId11"/>
    <p:sldId id="362" r:id="rId12"/>
    <p:sldId id="264" r:id="rId13"/>
    <p:sldId id="318" r:id="rId14"/>
    <p:sldId id="345" r:id="rId15"/>
    <p:sldId id="344" r:id="rId16"/>
    <p:sldId id="323" r:id="rId17"/>
    <p:sldId id="346" r:id="rId18"/>
    <p:sldId id="325" r:id="rId19"/>
    <p:sldId id="324" r:id="rId20"/>
    <p:sldId id="348" r:id="rId21"/>
    <p:sldId id="329" r:id="rId22"/>
    <p:sldId id="363" r:id="rId23"/>
    <p:sldId id="304" r:id="rId24"/>
    <p:sldId id="305" r:id="rId25"/>
    <p:sldId id="279" r:id="rId26"/>
    <p:sldId id="280" r:id="rId27"/>
    <p:sldId id="281" r:id="rId28"/>
    <p:sldId id="282" r:id="rId29"/>
    <p:sldId id="284" r:id="rId30"/>
    <p:sldId id="285" r:id="rId31"/>
    <p:sldId id="353" r:id="rId32"/>
    <p:sldId id="364" r:id="rId33"/>
    <p:sldId id="354" r:id="rId34"/>
    <p:sldId id="349" r:id="rId35"/>
    <p:sldId id="350" r:id="rId36"/>
    <p:sldId id="351" r:id="rId37"/>
    <p:sldId id="352" r:id="rId38"/>
    <p:sldId id="356" r:id="rId39"/>
    <p:sldId id="333" r:id="rId40"/>
    <p:sldId id="365" r:id="rId41"/>
    <p:sldId id="361" r:id="rId42"/>
    <p:sldId id="358" r:id="rId43"/>
    <p:sldId id="359" r:id="rId44"/>
    <p:sldId id="368" r:id="rId45"/>
    <p:sldId id="375" r:id="rId46"/>
    <p:sldId id="372" r:id="rId47"/>
    <p:sldId id="371" r:id="rId48"/>
    <p:sldId id="373" r:id="rId49"/>
    <p:sldId id="283" r:id="rId50"/>
    <p:sldId id="369" r:id="rId51"/>
    <p:sldId id="370" r:id="rId52"/>
    <p:sldId id="355" r:id="rId53"/>
    <p:sldId id="357" r:id="rId54"/>
    <p:sldId id="374" r:id="rId55"/>
  </p:sldIdLst>
  <p:sldSz cx="9144000" cy="6858000" type="screen4x3"/>
  <p:notesSz cx="9144000" cy="6858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C900"/>
    <a:srgbClr val="FFDE00"/>
    <a:srgbClr val="3FB2FF"/>
    <a:srgbClr val="CF1C20"/>
    <a:srgbClr val="37195E"/>
    <a:srgbClr val="4C4BFB"/>
    <a:srgbClr val="007EB9"/>
    <a:srgbClr val="424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894C026-6AF7-CC4E-BA84-42FD38F573AE}" type="datetimeFigureOut">
              <a:rPr lang="en-US"/>
              <a:pPr>
                <a:defRPr/>
              </a:pPr>
              <a:t>6/18/15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121971A-2475-314C-B310-38F02947F5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348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E4B431-F920-CF44-B45D-5281E4A6F45D}" type="datetimeFigureOut">
              <a:rPr lang="en-US"/>
              <a:pPr>
                <a:defRPr/>
              </a:pPr>
              <a:t>6/18/15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AE6977-E85A-7647-BA52-4E757BE1DE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899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</a:rPr>
              <a:t>Crooks who use their power of persuasion to deceive gullible people through with convincing speech and tailored socially engineered messages</a:t>
            </a:r>
          </a:p>
          <a:p>
            <a:r>
              <a:rPr lang="en-GB">
                <a:latin typeface="Calibri" charset="0"/>
              </a:rPr>
              <a:t>Main target were free services or getting money (advance payment, lending of money without warranty, etc.)</a:t>
            </a:r>
          </a:p>
          <a:p>
            <a:r>
              <a:rPr lang="en-GB">
                <a:latin typeface="Calibri" charset="0"/>
              </a:rPr>
              <a:t>Evolution: new means of communication available: electronic communications means</a:t>
            </a:r>
          </a:p>
          <a:p>
            <a:r>
              <a:rPr lang="en-GB">
                <a:latin typeface="Calibri" charset="0"/>
              </a:rPr>
              <a:t>More services available that previously needed more intimate interactions: e-commerce, e-banking, electronic billing, etc.</a:t>
            </a:r>
          </a:p>
          <a:p>
            <a:r>
              <a:rPr lang="en-GB">
                <a:latin typeface="Calibri" charset="0"/>
              </a:rPr>
              <a:t>New tragets: the valuable information handled by these services</a:t>
            </a:r>
          </a:p>
          <a:p>
            <a:endParaRPr lang="en-GB">
              <a:latin typeface="Calibri" charset="0"/>
            </a:endParaRPr>
          </a:p>
          <a:p>
            <a:endParaRPr lang="en-GB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B81002-F152-5640-8852-3079ACB8A9B5}" type="slidenum">
              <a:rPr lang="en-GB" sz="1200"/>
              <a:pPr/>
              <a:t>2</a:t>
            </a:fld>
            <a:endParaRPr lang="en-GB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</a:rPr>
              <a:t>Many vectors are used to perform phishing attacks cite some:</a:t>
            </a:r>
          </a:p>
          <a:p>
            <a:r>
              <a:rPr lang="en-GB">
                <a:latin typeface="Calibri" charset="0"/>
              </a:rPr>
              <a:t>However, fake websites and spoofed emails (original vectors) remain the most used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C6066C-CF87-9A4D-9E23-C97796DBE3C5}" type="slidenum">
              <a:rPr lang="en-GB" sz="1200"/>
              <a:pPr/>
              <a:t>3</a:t>
            </a:fld>
            <a:endParaRPr lang="en-GB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857D95-EFAA-DF44-9575-90AB0BC671B9}" type="slidenum">
              <a:rPr lang="en-GB" sz="1200"/>
              <a:pPr/>
              <a:t>13</a:t>
            </a:fld>
            <a:endParaRPr lang="en-GB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3FBC12-60CA-A745-B9AC-0F03D7A08703}" type="slidenum">
              <a:rPr lang="en-GB" sz="1200"/>
              <a:pPr/>
              <a:t>14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00105-F0F6-E644-B599-1CADEF3CC1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14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675E4-BED1-AE43-B131-BAB8090BB1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44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06B5-CA55-B941-BE8E-25B0DB1C6D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0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D03D4-D9D0-FF48-863D-7F9621FBE8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85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C8987-53FB-CE4B-9CC4-C425AB18BDF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86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75591-1435-FE4C-A8F8-0CBE93A51FA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98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31EF-1342-B14C-A45F-2815EE3476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42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9182-FE70-1D44-9FE9-EC8845734B6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61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029F1-D8D2-CB4E-B870-5610236ACA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93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83F32-2467-3D40-947F-AA522F3B78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13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592C9-D39E-1849-994B-C0B7895F26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23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B83B51-CBF9-034F-960D-2F849929F4F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png"/><Relationship Id="rId13" Type="http://schemas.openxmlformats.org/officeDocument/2006/relationships/image" Target="../media/image16.jpeg"/><Relationship Id="rId1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3.emf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338"/>
            <a:ext cx="8834438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457200" y="1600200"/>
            <a:ext cx="7772400" cy="533400"/>
          </a:xfrm>
          <a:noFill/>
        </p:spPr>
        <p:txBody>
          <a:bodyPr anchor="t"/>
          <a:lstStyle/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DNS and Semantic Analysis for Phishing Detection</a:t>
            </a:r>
            <a:endParaRPr lang="de-DE" sz="2800" dirty="0">
              <a:latin typeface="Arial" charset="0"/>
              <a:ea typeface="ＭＳ Ｐゴシック" charset="0"/>
            </a:endParaRPr>
          </a:p>
        </p:txBody>
      </p:sp>
      <p:sp>
        <p:nvSpPr>
          <p:cNvPr id="15363" name="Textfeld 13"/>
          <p:cNvSpPr txBox="1">
            <a:spLocks noChangeArrowheads="1"/>
          </p:cNvSpPr>
          <p:nvPr/>
        </p:nvSpPr>
        <p:spPr bwMode="auto">
          <a:xfrm>
            <a:off x="323850" y="2651125"/>
            <a:ext cx="8001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dirty="0">
                <a:solidFill>
                  <a:schemeClr val="bg1"/>
                </a:solidFill>
              </a:rPr>
              <a:t>June 22, 2015</a:t>
            </a:r>
            <a:endParaRPr lang="en-US" sz="1800" dirty="0"/>
          </a:p>
        </p:txBody>
      </p:sp>
      <p:sp>
        <p:nvSpPr>
          <p:cNvPr id="15364" name="Textfeld 9"/>
          <p:cNvSpPr txBox="1">
            <a:spLocks noChangeArrowheads="1"/>
          </p:cNvSpPr>
          <p:nvPr/>
        </p:nvSpPr>
        <p:spPr bwMode="auto">
          <a:xfrm>
            <a:off x="179388" y="3284538"/>
            <a:ext cx="84312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424342"/>
                </a:solidFill>
              </a:rPr>
              <a:t>Ph.D. defense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sz="800" dirty="0">
              <a:solidFill>
                <a:srgbClr val="42434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200" dirty="0">
                <a:solidFill>
                  <a:srgbClr val="424342"/>
                </a:solidFill>
              </a:rPr>
              <a:t>Samuel </a:t>
            </a:r>
            <a:r>
              <a:rPr lang="en-US" sz="2200" dirty="0" err="1">
                <a:solidFill>
                  <a:srgbClr val="424342"/>
                </a:solidFill>
              </a:rPr>
              <a:t>Marchal</a:t>
            </a:r>
            <a:endParaRPr lang="en-US" sz="2200">
              <a:solidFill>
                <a:srgbClr val="424342"/>
              </a:solidFill>
            </a:endParaRPr>
          </a:p>
        </p:txBody>
      </p:sp>
      <p:pic>
        <p:nvPicPr>
          <p:cNvPr id="1536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300663"/>
            <a:ext cx="9001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7287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feld 9"/>
          <p:cNvSpPr txBox="1">
            <a:spLocks noChangeArrowheads="1"/>
          </p:cNvSpPr>
          <p:nvPr/>
        </p:nvSpPr>
        <p:spPr bwMode="auto">
          <a:xfrm>
            <a:off x="179388" y="4581525"/>
            <a:ext cx="8431212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u="sng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Defense committee: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sz="800" u="sng" dirty="0">
              <a:solidFill>
                <a:srgbClr val="424342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Prof. Ulrich </a:t>
            </a:r>
            <a:r>
              <a:rPr lang="en-US" sz="2000" dirty="0" err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Sorger</a:t>
            </a: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 – </a:t>
            </a:r>
            <a:r>
              <a:rPr lang="en-US" sz="2000" i="1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chairman				</a:t>
            </a: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Prof. Eric </a:t>
            </a:r>
            <a:r>
              <a:rPr lang="en-US" sz="2000" dirty="0" err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Filiol</a:t>
            </a: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 – </a:t>
            </a:r>
            <a:r>
              <a:rPr lang="en-US" sz="2000" i="1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reviewer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Prof. Claude </a:t>
            </a:r>
            <a:r>
              <a:rPr lang="en-US" sz="2000" dirty="0" err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Godart</a:t>
            </a: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 – </a:t>
            </a:r>
            <a:r>
              <a:rPr lang="en-US" sz="2000" i="1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vice-chairman		</a:t>
            </a:r>
            <a:r>
              <a:rPr lang="en-US" sz="2000" dirty="0" smtClean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Prof. </a:t>
            </a: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Eric </a:t>
            </a:r>
            <a:r>
              <a:rPr lang="en-US" sz="2000" dirty="0" err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Totel</a:t>
            </a: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 – </a:t>
            </a:r>
            <a:r>
              <a:rPr lang="en-US" sz="2000" i="1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reviewer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Prof. Thomas Engel – </a:t>
            </a:r>
            <a:r>
              <a:rPr lang="en-US" sz="2000" i="1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co-supervisor		</a:t>
            </a: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Dr. Vijay </a:t>
            </a:r>
            <a:r>
              <a:rPr lang="en-US" sz="2000" dirty="0" err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Gurbani</a:t>
            </a: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 – </a:t>
            </a:r>
            <a:r>
              <a:rPr lang="en-US" sz="2000" i="1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expert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Prof. Olivier </a:t>
            </a:r>
            <a:r>
              <a:rPr lang="en-US" sz="2000" dirty="0" err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Festor</a:t>
            </a: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 – </a:t>
            </a:r>
            <a:r>
              <a:rPr lang="en-US" sz="2000" i="1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co-supervisor		</a:t>
            </a: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	Dr. </a:t>
            </a:r>
            <a:r>
              <a:rPr lang="en-US" sz="2000" dirty="0" err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Radu</a:t>
            </a: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 State – </a:t>
            </a:r>
            <a:r>
              <a:rPr lang="en-US" sz="2000" i="1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expert</a:t>
            </a:r>
          </a:p>
        </p:txBody>
      </p:sp>
      <p:pic>
        <p:nvPicPr>
          <p:cNvPr id="2" name="Picture 1" descr="SecanLa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35" y="188640"/>
            <a:ext cx="800593" cy="855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265191"/>
            <a:ext cx="1512168" cy="715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338"/>
            <a:ext cx="8834438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457200" y="1600200"/>
            <a:ext cx="7772400" cy="533400"/>
          </a:xfrm>
          <a:noFill/>
        </p:spPr>
        <p:txBody>
          <a:bodyPr anchor="t"/>
          <a:lstStyle/>
          <a:p>
            <a:pPr algn="l" eaLnBrk="1" hangingPunct="1"/>
            <a:r>
              <a:rPr lang="en-US" sz="2800">
                <a:solidFill>
                  <a:schemeClr val="bg1"/>
                </a:solidFill>
                <a:latin typeface="Arial" charset="0"/>
                <a:ea typeface="ＭＳ Ｐゴシック" charset="0"/>
              </a:rPr>
              <a:t>1. Phishing Presentation and Challenges to Address</a:t>
            </a:r>
            <a:br>
              <a:rPr lang="en-US" sz="280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>
                <a:solidFill>
                  <a:schemeClr val="bg1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>
                <a:solidFill>
                  <a:schemeClr val="bg1"/>
                </a:solidFill>
                <a:latin typeface="Arial" charset="0"/>
                <a:ea typeface="ＭＳ Ｐゴシック" charset="0"/>
              </a:rPr>
              <a:t>2. Phishing Domains Detection Using DNS Features and Semantic Analysis</a:t>
            </a:r>
            <a:br>
              <a:rPr lang="en-US" sz="280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>
                <a:solidFill>
                  <a:schemeClr val="bg1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>
                <a:solidFill>
                  <a:schemeClr val="bg1"/>
                </a:solidFill>
                <a:latin typeface="Arial" charset="0"/>
                <a:ea typeface="ＭＳ Ｐゴシック" charset="0"/>
              </a:rPr>
              <a:t>3. Phishing URLs Rating</a:t>
            </a:r>
            <a:br>
              <a:rPr lang="en-US" sz="280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>
                <a:solidFill>
                  <a:schemeClr val="bg1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>
                <a:solidFill>
                  <a:schemeClr val="bg1"/>
                </a:solidFill>
                <a:latin typeface="Arial" charset="0"/>
                <a:ea typeface="ＭＳ Ｐゴシック" charset="0"/>
              </a:rPr>
              <a:t>4. Phishing Domains Prediction</a:t>
            </a:r>
            <a:br>
              <a:rPr lang="en-US" sz="280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>
                <a:solidFill>
                  <a:schemeClr val="bg1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>
                <a:solidFill>
                  <a:schemeClr val="bg1"/>
                </a:solidFill>
                <a:latin typeface="Arial" charset="0"/>
                <a:ea typeface="ＭＳ Ｐゴシック" charset="0"/>
              </a:rPr>
              <a:t>5. Research Perspectives</a:t>
            </a:r>
            <a:endParaRPr lang="de-DE" sz="2800">
              <a:latin typeface="Arial" charset="0"/>
              <a:ea typeface="ＭＳ Ｐゴシック" charset="0"/>
            </a:endParaRPr>
          </a:p>
        </p:txBody>
      </p:sp>
      <p:pic>
        <p:nvPicPr>
          <p:cNvPr id="2662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300663"/>
            <a:ext cx="9001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7287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ecanLa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35" y="188640"/>
            <a:ext cx="800593" cy="855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265191"/>
            <a:ext cx="1512168" cy="715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338"/>
            <a:ext cx="8834438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457200" y="1600200"/>
            <a:ext cx="7772400" cy="5334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rPr>
              <a:t>1. Phishing Presentation and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rPr>
              <a:t>Challenges to Address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2. Phishing Domains Detection Using DNS Features and Semantic Analysis</a:t>
            </a:r>
            <a:b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3. Phishing URLs Rating</a:t>
            </a:r>
            <a:b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4. Phishing Domains Prediction</a:t>
            </a:r>
            <a:b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5.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Research Perspectives</a:t>
            </a:r>
            <a:endParaRPr lang="de-DE" sz="28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7651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300663"/>
            <a:ext cx="9001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7287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ecanLa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35" y="188640"/>
            <a:ext cx="800593" cy="855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265191"/>
            <a:ext cx="1512168" cy="715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1"/>
          <p:cNvSpPr>
            <a:spLocks noChangeArrowheads="1"/>
          </p:cNvSpPr>
          <p:nvPr/>
        </p:nvSpPr>
        <p:spPr bwMode="auto">
          <a:xfrm>
            <a:off x="457200" y="415925"/>
            <a:ext cx="3722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Phishing Domain Names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2969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15"/>
          <p:cNvSpPr txBox="1">
            <a:spLocks noChangeArrowheads="1"/>
          </p:cNvSpPr>
          <p:nvPr/>
        </p:nvSpPr>
        <p:spPr bwMode="auto">
          <a:xfrm>
            <a:off x="0" y="6559550"/>
            <a:ext cx="637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29701" name="Text Box 15"/>
          <p:cNvSpPr txBox="1">
            <a:spLocks noChangeArrowheads="1"/>
          </p:cNvSpPr>
          <p:nvPr/>
        </p:nvSpPr>
        <p:spPr bwMode="auto">
          <a:xfrm>
            <a:off x="8388350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chemeClr val="bg1"/>
                </a:solidFill>
              </a:rPr>
              <a:t>9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19462" name="Textfeld 10"/>
          <p:cNvSpPr txBox="1">
            <a:spLocks noChangeArrowheads="1"/>
          </p:cNvSpPr>
          <p:nvPr/>
        </p:nvSpPr>
        <p:spPr bwMode="auto">
          <a:xfrm>
            <a:off x="468313" y="4724400"/>
            <a:ext cx="84169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 dirty="0">
                <a:solidFill>
                  <a:srgbClr val="424342"/>
                </a:solidFill>
              </a:rPr>
              <a:t>  </a:t>
            </a:r>
            <a:r>
              <a:rPr lang="sv-SE" sz="2000" dirty="0" err="1">
                <a:solidFill>
                  <a:srgbClr val="FF0000"/>
                </a:solidFill>
              </a:rPr>
              <a:t>Longer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than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legitimate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domains</a:t>
            </a:r>
            <a:r>
              <a:rPr lang="sv-SE" sz="2000" dirty="0">
                <a:solidFill>
                  <a:srgbClr val="424342"/>
                </a:solidFill>
              </a:rPr>
              <a:t>: </a:t>
            </a:r>
            <a:r>
              <a:rPr lang="sv-SE" sz="2000" dirty="0" err="1">
                <a:solidFill>
                  <a:srgbClr val="424342"/>
                </a:solidFill>
              </a:rPr>
              <a:t>many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level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domains</a:t>
            </a:r>
            <a:endParaRPr lang="sv-SE" sz="2000" dirty="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 dirty="0">
                <a:solidFill>
                  <a:srgbClr val="424342"/>
                </a:solidFill>
              </a:rPr>
              <a:t>  Combination </a:t>
            </a:r>
            <a:r>
              <a:rPr lang="sv-SE" sz="2000" dirty="0" err="1">
                <a:solidFill>
                  <a:srgbClr val="424342"/>
                </a:solidFill>
              </a:rPr>
              <a:t>of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FF0000"/>
                </a:solidFill>
              </a:rPr>
              <a:t>several</a:t>
            </a:r>
            <a:r>
              <a:rPr lang="sv-SE" sz="2000" dirty="0">
                <a:solidFill>
                  <a:srgbClr val="FF0000"/>
                </a:solidFill>
              </a:rPr>
              <a:t> </a:t>
            </a:r>
            <a:r>
              <a:rPr lang="sv-SE" sz="2000" dirty="0" err="1">
                <a:solidFill>
                  <a:srgbClr val="FF0000"/>
                </a:solidFill>
              </a:rPr>
              <a:t>words</a:t>
            </a:r>
            <a:r>
              <a:rPr lang="sv-SE" sz="2000" dirty="0">
                <a:solidFill>
                  <a:srgbClr val="FF0000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to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create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unregistered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domain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names</a:t>
            </a:r>
            <a:endParaRPr lang="sv-SE" sz="2000" dirty="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 dirty="0">
                <a:solidFill>
                  <a:srgbClr val="424342"/>
                </a:solidFill>
              </a:rPr>
              <a:t>  </a:t>
            </a:r>
            <a:r>
              <a:rPr lang="sv-SE" sz="2000" dirty="0" err="1">
                <a:solidFill>
                  <a:srgbClr val="424342"/>
                </a:solidFill>
              </a:rPr>
              <a:t>Use</a:t>
            </a:r>
            <a:r>
              <a:rPr lang="sv-SE" sz="2000" dirty="0">
                <a:solidFill>
                  <a:srgbClr val="424342"/>
                </a:solidFill>
              </a:rPr>
              <a:t> a </a:t>
            </a:r>
            <a:r>
              <a:rPr lang="sv-SE" sz="2000" dirty="0" err="1">
                <a:solidFill>
                  <a:srgbClr val="424342"/>
                </a:solidFill>
              </a:rPr>
              <a:t>specific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vocabulary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limited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to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FF0000"/>
                </a:solidFill>
              </a:rPr>
              <a:t>few</a:t>
            </a:r>
            <a:r>
              <a:rPr lang="sv-SE" sz="2000" dirty="0">
                <a:solidFill>
                  <a:srgbClr val="FF0000"/>
                </a:solidFill>
              </a:rPr>
              <a:t> </a:t>
            </a:r>
            <a:r>
              <a:rPr lang="sv-SE" sz="2000" dirty="0" err="1">
                <a:solidFill>
                  <a:srgbClr val="FF0000"/>
                </a:solidFill>
              </a:rPr>
              <a:t>semantic</a:t>
            </a:r>
            <a:r>
              <a:rPr lang="sv-SE" sz="2000" dirty="0">
                <a:solidFill>
                  <a:srgbClr val="FF0000"/>
                </a:solidFill>
              </a:rPr>
              <a:t> </a:t>
            </a:r>
            <a:r>
              <a:rPr lang="sv-SE" sz="2000" dirty="0" err="1">
                <a:solidFill>
                  <a:srgbClr val="FF0000"/>
                </a:solidFill>
              </a:rPr>
              <a:t>fields</a:t>
            </a:r>
            <a:r>
              <a:rPr lang="sv-SE" sz="2000" dirty="0">
                <a:solidFill>
                  <a:srgbClr val="FF0000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to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deceive</a:t>
            </a:r>
            <a:r>
              <a:rPr lang="sv-SE" sz="2000" dirty="0">
                <a:solidFill>
                  <a:srgbClr val="424342"/>
                </a:solidFill>
              </a:rPr>
              <a:t> the  </a:t>
            </a:r>
            <a:r>
              <a:rPr lang="sv-SE" sz="2000" dirty="0" err="1">
                <a:solidFill>
                  <a:srgbClr val="424342"/>
                </a:solidFill>
              </a:rPr>
              <a:t>victims</a:t>
            </a:r>
            <a:endParaRPr lang="sv-SE" sz="2000" dirty="0">
              <a:solidFill>
                <a:srgbClr val="FF0000"/>
              </a:solidFill>
            </a:endParaRPr>
          </a:p>
        </p:txBody>
      </p:sp>
      <p:sp>
        <p:nvSpPr>
          <p:cNvPr id="29703" name="Textfeld 10"/>
          <p:cNvSpPr txBox="1">
            <a:spLocks noChangeArrowheads="1"/>
          </p:cNvSpPr>
          <p:nvPr/>
        </p:nvSpPr>
        <p:spPr bwMode="auto">
          <a:xfrm>
            <a:off x="468313" y="1695450"/>
            <a:ext cx="640715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GB" sz="1600" i="1">
                <a:solidFill>
                  <a:srgbClr val="424342"/>
                </a:solidFill>
              </a:rPr>
              <a:t>secure-ppl-update-account.eskyl.ca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GB" sz="1600" i="1">
                <a:solidFill>
                  <a:srgbClr val="424342"/>
                </a:solidFill>
              </a:rPr>
              <a:t>signin.ebay.it.gencklp.com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GB" sz="1600" i="1">
                <a:solidFill>
                  <a:srgbClr val="424342"/>
                </a:solidFill>
              </a:rPr>
              <a:t>paypal.de-3d-secure.xyz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GB" sz="1600" i="1">
                <a:solidFill>
                  <a:srgbClr val="424342"/>
                </a:solidFill>
              </a:rPr>
              <a:t>paypal.com.account.confirmation-idenity.login.iwa-qatar.com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GB" sz="1600" i="1">
                <a:solidFill>
                  <a:srgbClr val="424342"/>
                </a:solidFill>
              </a:rPr>
              <a:t>secure-server454-update-account-pay.wtcmontevideo.uy</a:t>
            </a:r>
            <a:endParaRPr lang="sv-SE" sz="1600" i="1">
              <a:solidFill>
                <a:srgbClr val="424342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5288" y="4149725"/>
            <a:ext cx="69135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Phishing</a:t>
            </a:r>
            <a:r>
              <a:rPr lang="sv-SE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v-SE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domain</a:t>
            </a:r>
            <a:r>
              <a:rPr lang="sv-SE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v-SE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names</a:t>
            </a:r>
            <a:r>
              <a:rPr lang="sv-SE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v-SE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use</a:t>
            </a:r>
            <a:r>
              <a:rPr lang="sv-SE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v-SE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obfuscation</a:t>
            </a:r>
            <a:r>
              <a:rPr lang="sv-SE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v-SE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techniques</a:t>
            </a:r>
            <a:r>
              <a:rPr lang="sv-SE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</a:t>
            </a:r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705" name="Textfeld 10"/>
          <p:cNvSpPr txBox="1">
            <a:spLocks noChangeArrowheads="1"/>
          </p:cNvSpPr>
          <p:nvPr/>
        </p:nvSpPr>
        <p:spPr bwMode="auto">
          <a:xfrm>
            <a:off x="6659563" y="1695450"/>
            <a:ext cx="252095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GB" sz="1600" i="1">
                <a:solidFill>
                  <a:srgbClr val="424342"/>
                </a:solidFill>
              </a:rPr>
              <a:t>www.paypal.com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GB" sz="1600" i="1">
                <a:solidFill>
                  <a:srgbClr val="424342"/>
                </a:solidFill>
              </a:rPr>
              <a:t>www.ebay.com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GB" sz="1600" i="1">
                <a:solidFill>
                  <a:srgbClr val="424342"/>
                </a:solidFill>
              </a:rPr>
              <a:t>www.facebook.com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GB" sz="1600" i="1">
                <a:solidFill>
                  <a:srgbClr val="424342"/>
                </a:solidFill>
              </a:rPr>
              <a:t>mail.google.com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GB" sz="1600" i="1">
                <a:solidFill>
                  <a:srgbClr val="424342"/>
                </a:solidFill>
              </a:rPr>
              <a:t>www.ing.lu</a:t>
            </a:r>
            <a:endParaRPr lang="sv-SE" sz="1600" i="1">
              <a:solidFill>
                <a:srgbClr val="424342"/>
              </a:solidFill>
            </a:endParaRPr>
          </a:p>
        </p:txBody>
      </p:sp>
      <p:sp>
        <p:nvSpPr>
          <p:cNvPr id="29706" name="Rectangle 1"/>
          <p:cNvSpPr>
            <a:spLocks noChangeArrowheads="1"/>
          </p:cNvSpPr>
          <p:nvPr/>
        </p:nvSpPr>
        <p:spPr bwMode="auto">
          <a:xfrm>
            <a:off x="468313" y="1196975"/>
            <a:ext cx="1893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>
                <a:solidFill>
                  <a:srgbClr val="FF0000"/>
                </a:solidFill>
              </a:rPr>
              <a:t>Phishing DN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29707" name="Rectangle 2"/>
          <p:cNvSpPr>
            <a:spLocks noChangeArrowheads="1"/>
          </p:cNvSpPr>
          <p:nvPr/>
        </p:nvSpPr>
        <p:spPr bwMode="auto">
          <a:xfrm>
            <a:off x="6659563" y="1196975"/>
            <a:ext cx="2135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>
                <a:solidFill>
                  <a:srgbClr val="00C900"/>
                </a:solidFill>
              </a:rPr>
              <a:t>Legitimate DN</a:t>
            </a:r>
            <a:endParaRPr lang="en-GB">
              <a:solidFill>
                <a:srgbClr val="00C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1"/>
          <p:cNvSpPr>
            <a:spLocks noChangeArrowheads="1"/>
          </p:cNvSpPr>
          <p:nvPr/>
        </p:nvSpPr>
        <p:spPr bwMode="auto">
          <a:xfrm>
            <a:off x="457200" y="415925"/>
            <a:ext cx="6249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How to identify phishing domain names ?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30722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6291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30725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10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7450" y="2205038"/>
            <a:ext cx="18557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i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Times New Roman"/>
              </a:rPr>
              <a:t>unkown.domain</a:t>
            </a:r>
            <a:endParaRPr lang="en-GB" sz="1800" i="1" dirty="0">
              <a:latin typeface="+mn-lt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87675" y="2133600"/>
            <a:ext cx="36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dirty="0" smtClean="0">
                <a:latin typeface="+mn-lt"/>
                <a:cs typeface="Times New Roman" charset="0"/>
              </a:rPr>
              <a:t>//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16288" y="2195513"/>
            <a:ext cx="20478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i="1" dirty="0" err="1">
                <a:solidFill>
                  <a:srgbClr val="00C900"/>
                </a:solidFill>
                <a:latin typeface="+mn-lt"/>
                <a:cs typeface="Times New Roman"/>
              </a:rPr>
              <a:t>legitimate.domain</a:t>
            </a:r>
            <a:endParaRPr lang="en-GB" sz="1800" i="1" dirty="0">
              <a:solidFill>
                <a:srgbClr val="00C900"/>
              </a:solidFill>
              <a:latin typeface="+mn-lt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299075" y="2174875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dirty="0" smtClean="0">
                <a:latin typeface="+mn-lt"/>
                <a:cs typeface="Times New Roman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51500" y="2205038"/>
            <a:ext cx="10350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i="1" dirty="0" err="1">
                <a:solidFill>
                  <a:srgbClr val="00C900"/>
                </a:solidFill>
                <a:latin typeface="+mn-lt"/>
                <a:cs typeface="Times New Roman"/>
              </a:rPr>
              <a:t>sim_leg</a:t>
            </a:r>
            <a:endParaRPr lang="en-GB" sz="1800" i="1" dirty="0">
              <a:solidFill>
                <a:srgbClr val="00C900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70263" y="2205038"/>
            <a:ext cx="19224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i="1" dirty="0" err="1">
                <a:solidFill>
                  <a:srgbClr val="FF0000"/>
                </a:solidFill>
                <a:latin typeface="+mn-lt"/>
                <a:cs typeface="Times New Roman"/>
              </a:rPr>
              <a:t>phishing.domain</a:t>
            </a:r>
            <a:endParaRPr lang="en-GB" sz="18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1500" y="2205038"/>
            <a:ext cx="12795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i="1" dirty="0" err="1">
                <a:solidFill>
                  <a:srgbClr val="FF0000"/>
                </a:solidFill>
                <a:latin typeface="+mn-lt"/>
                <a:cs typeface="Times New Roman"/>
              </a:rPr>
              <a:t>sim_phish</a:t>
            </a:r>
            <a:endParaRPr lang="en-GB" sz="18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5238" y="2916238"/>
            <a:ext cx="3540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if 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627313" y="2916238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 i="1">
                <a:solidFill>
                  <a:srgbClr val="404040"/>
                </a:solidFill>
                <a:cs typeface="Arial" charset="0"/>
              </a:rPr>
              <a:t>&lt;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23963" y="2876550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800" i="1" dirty="0">
                <a:solidFill>
                  <a:srgbClr val="000000"/>
                </a:solidFill>
                <a:latin typeface="Arial"/>
                <a:cs typeface="Arial"/>
              </a:rPr>
              <a:t>			  :</a:t>
            </a:r>
          </a:p>
          <a:p>
            <a:pPr>
              <a:defRPr/>
            </a:pPr>
            <a:r>
              <a:rPr lang="en-GB" sz="1800" i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lang="en-GB" sz="1800" i="1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unkown.domain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Arial"/>
                <a:cs typeface="Arial"/>
              </a:rPr>
              <a:t>is a phish</a:t>
            </a:r>
            <a:endParaRPr lang="en-GB" sz="1800" i="1" dirty="0">
              <a:latin typeface="Arial"/>
              <a:cs typeface="Arial"/>
            </a:endParaRPr>
          </a:p>
          <a:p>
            <a:pPr>
              <a:defRPr/>
            </a:pPr>
            <a:r>
              <a:rPr lang="en-GB" sz="1800" i="1" dirty="0">
                <a:latin typeface="Arial"/>
                <a:cs typeface="Arial"/>
              </a:rPr>
              <a:t>else :</a:t>
            </a:r>
          </a:p>
          <a:p>
            <a:pPr>
              <a:defRPr/>
            </a:pPr>
            <a:r>
              <a:rPr lang="en-GB" sz="1800" i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lang="en-GB" sz="1800" i="1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unkown.domain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Arial"/>
                <a:cs typeface="Arial"/>
              </a:rPr>
              <a:t>is legitimate</a:t>
            </a:r>
            <a:endParaRPr lang="en-GB" sz="1800" i="1" dirty="0">
              <a:latin typeface="Arial"/>
              <a:cs typeface="Arial"/>
            </a:endParaRPr>
          </a:p>
        </p:txBody>
      </p:sp>
      <p:sp>
        <p:nvSpPr>
          <p:cNvPr id="30736" name="Textfeld 10"/>
          <p:cNvSpPr txBox="1">
            <a:spLocks noChangeArrowheads="1"/>
          </p:cNvSpPr>
          <p:nvPr/>
        </p:nvSpPr>
        <p:spPr bwMode="auto">
          <a:xfrm>
            <a:off x="179388" y="1125538"/>
            <a:ext cx="84169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sv-SE" sz="2000">
                <a:solidFill>
                  <a:srgbClr val="424342"/>
                </a:solidFill>
              </a:rPr>
              <a:t>Compare the </a:t>
            </a:r>
            <a:r>
              <a:rPr lang="sv-SE" sz="2000">
                <a:solidFill>
                  <a:srgbClr val="FF0000"/>
                </a:solidFill>
              </a:rPr>
              <a:t>semantic</a:t>
            </a:r>
            <a:r>
              <a:rPr lang="sv-SE" sz="2000">
                <a:solidFill>
                  <a:srgbClr val="424342"/>
                </a:solidFill>
              </a:rPr>
              <a:t> composition of an unknown domain name to </a:t>
            </a:r>
            <a:r>
              <a:rPr lang="sv-SE" sz="2000">
                <a:solidFill>
                  <a:srgbClr val="FF0000"/>
                </a:solidFill>
              </a:rPr>
              <a:t>labelled</a:t>
            </a:r>
            <a:r>
              <a:rPr lang="sv-SE" sz="2000">
                <a:solidFill>
                  <a:srgbClr val="424342"/>
                </a:solidFill>
              </a:rPr>
              <a:t> domain names:</a:t>
            </a:r>
          </a:p>
        </p:txBody>
      </p:sp>
      <p:sp>
        <p:nvSpPr>
          <p:cNvPr id="30" name="Textfeld 10"/>
          <p:cNvSpPr txBox="1">
            <a:spLocks noChangeArrowheads="1"/>
          </p:cNvSpPr>
          <p:nvPr/>
        </p:nvSpPr>
        <p:spPr bwMode="auto">
          <a:xfrm>
            <a:off x="684213" y="4652963"/>
            <a:ext cx="77057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ctr" eaLnBrk="1" hangingPunct="1">
              <a:spcBef>
                <a:spcPct val="20000"/>
              </a:spcBef>
            </a:pPr>
            <a:r>
              <a:rPr lang="sv-SE" sz="2000" b="1" u="sng" dirty="0" err="1">
                <a:solidFill>
                  <a:srgbClr val="424342"/>
                </a:solidFill>
              </a:rPr>
              <a:t>Issue</a:t>
            </a:r>
            <a:r>
              <a:rPr lang="sv-SE" sz="2000" b="1" u="sng" dirty="0">
                <a:solidFill>
                  <a:srgbClr val="424342"/>
                </a:solidFill>
              </a:rPr>
              <a:t>:</a:t>
            </a:r>
            <a:r>
              <a:rPr lang="sv-SE" sz="2000" b="1" dirty="0">
                <a:solidFill>
                  <a:srgbClr val="424342"/>
                </a:solidFill>
              </a:rPr>
              <a:t> </a:t>
            </a:r>
          </a:p>
          <a:p>
            <a:pPr lvl="1" eaLnBrk="1" hangingPunct="1">
              <a:spcBef>
                <a:spcPct val="20000"/>
              </a:spcBef>
            </a:pPr>
            <a:endParaRPr lang="sv-SE" sz="800" b="1" dirty="0">
              <a:solidFill>
                <a:srgbClr val="424342"/>
              </a:solidFill>
            </a:endParaRPr>
          </a:p>
          <a:p>
            <a:pPr lvl="1" algn="ctr" eaLnBrk="1" hangingPunct="1">
              <a:spcBef>
                <a:spcPct val="20000"/>
              </a:spcBef>
            </a:pPr>
            <a:r>
              <a:rPr lang="sv-SE" sz="2000" dirty="0" err="1">
                <a:solidFill>
                  <a:srgbClr val="424342"/>
                </a:solidFill>
              </a:rPr>
              <a:t>Several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domain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names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are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>
                <a:solidFill>
                  <a:srgbClr val="FF0000"/>
                </a:solidFill>
              </a:rPr>
              <a:t>short</a:t>
            </a:r>
            <a:r>
              <a:rPr lang="sv-SE" sz="2000" dirty="0">
                <a:solidFill>
                  <a:srgbClr val="424342"/>
                </a:solidFill>
              </a:rPr>
              <a:t> and do not </a:t>
            </a:r>
            <a:r>
              <a:rPr lang="sv-SE" sz="2000" dirty="0" err="1">
                <a:solidFill>
                  <a:srgbClr val="424342"/>
                </a:solidFill>
              </a:rPr>
              <a:t>carry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enough</a:t>
            </a:r>
            <a:r>
              <a:rPr lang="sv-SE" sz="2000" dirty="0">
                <a:solidFill>
                  <a:srgbClr val="424342"/>
                </a:solidFill>
              </a:rPr>
              <a:t> information </a:t>
            </a:r>
            <a:r>
              <a:rPr lang="sv-SE" sz="2000" dirty="0" err="1">
                <a:solidFill>
                  <a:srgbClr val="424342"/>
                </a:solidFill>
              </a:rPr>
              <a:t>to</a:t>
            </a:r>
            <a:r>
              <a:rPr lang="sv-SE" sz="2000" dirty="0">
                <a:solidFill>
                  <a:srgbClr val="424342"/>
                </a:solidFill>
              </a:rPr>
              <a:t> be </a:t>
            </a:r>
            <a:r>
              <a:rPr lang="sv-SE" sz="2000" dirty="0" err="1">
                <a:solidFill>
                  <a:srgbClr val="424342"/>
                </a:solidFill>
              </a:rPr>
              <a:t>evaluated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accuratly</a:t>
            </a:r>
            <a:r>
              <a:rPr lang="sv-SE" sz="2000" dirty="0">
                <a:solidFill>
                  <a:srgbClr val="424342"/>
                </a:solidFill>
              </a:rPr>
              <a:t>:</a:t>
            </a:r>
          </a:p>
          <a:p>
            <a:pPr lvl="1" algn="ctr" eaLnBrk="1" hangingPunct="1">
              <a:spcBef>
                <a:spcPct val="20000"/>
              </a:spcBef>
            </a:pPr>
            <a:r>
              <a:rPr lang="sv-SE" sz="2000" i="1" dirty="0" err="1">
                <a:solidFill>
                  <a:srgbClr val="424342"/>
                </a:solidFill>
              </a:rPr>
              <a:t>www.ebay.com</a:t>
            </a:r>
            <a:r>
              <a:rPr lang="sv-SE" sz="2000" i="1" dirty="0">
                <a:solidFill>
                  <a:srgbClr val="424342"/>
                </a:solidFill>
              </a:rPr>
              <a:t>, </a:t>
            </a:r>
            <a:r>
              <a:rPr lang="sv-SE" sz="2000" i="1" dirty="0" err="1">
                <a:solidFill>
                  <a:srgbClr val="424342"/>
                </a:solidFill>
              </a:rPr>
              <a:t>www.paypal.com</a:t>
            </a:r>
            <a:r>
              <a:rPr lang="sv-SE" sz="2000" i="1" dirty="0">
                <a:solidFill>
                  <a:srgbClr val="424342"/>
                </a:solidFill>
              </a:rPr>
              <a:t>, </a:t>
            </a:r>
            <a:r>
              <a:rPr lang="sv-SE" sz="2000" i="1" dirty="0" err="1" smtClean="0">
                <a:solidFill>
                  <a:srgbClr val="424342"/>
                </a:solidFill>
              </a:rPr>
              <a:t>www.ing.lu</a:t>
            </a:r>
            <a:endParaRPr lang="sv-SE" sz="2000" b="1" u="sng" dirty="0">
              <a:solidFill>
                <a:srgbClr val="42434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45034 0.099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7" y="495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463 L -0.29045 0.099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32" y="472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  <p:bldP spid="20" grpId="3"/>
      <p:bldP spid="21" grpId="0"/>
      <p:bldP spid="21" grpId="1"/>
      <p:bldP spid="22" grpId="0"/>
      <p:bldP spid="22" grpId="1"/>
      <p:bldP spid="22" grpId="2"/>
      <p:bldP spid="22" grpId="3"/>
      <p:bldP spid="23" grpId="0"/>
      <p:bldP spid="23" grpId="1"/>
      <p:bldP spid="24" grpId="0"/>
      <p:bldP spid="24" grpId="1"/>
      <p:bldP spid="25" grpId="0"/>
      <p:bldP spid="25" grpId="1"/>
      <p:bldP spid="12" grpId="0"/>
      <p:bldP spid="27" grpId="0"/>
      <p:bldP spid="13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1"/>
          <p:cNvSpPr>
            <a:spLocks noChangeArrowheads="1"/>
          </p:cNvSpPr>
          <p:nvPr/>
        </p:nvSpPr>
        <p:spPr bwMode="auto">
          <a:xfrm>
            <a:off x="457200" y="415925"/>
            <a:ext cx="6427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 dirty="0" err="1">
                <a:solidFill>
                  <a:srgbClr val="007EB9"/>
                </a:solidFill>
                <a:latin typeface="Calibri" charset="0"/>
              </a:rPr>
              <a:t>How</a:t>
            </a:r>
            <a:r>
              <a:rPr lang="sv-SE" sz="2800" dirty="0">
                <a:solidFill>
                  <a:srgbClr val="007EB9"/>
                </a:solidFill>
                <a:latin typeface="Calibri" charset="0"/>
              </a:rPr>
              <a:t> </a:t>
            </a:r>
            <a:r>
              <a:rPr lang="sv-SE" sz="2800" dirty="0" err="1">
                <a:solidFill>
                  <a:srgbClr val="007EB9"/>
                </a:solidFill>
                <a:latin typeface="Calibri" charset="0"/>
              </a:rPr>
              <a:t>to</a:t>
            </a:r>
            <a:r>
              <a:rPr lang="sv-SE" sz="2800" dirty="0">
                <a:solidFill>
                  <a:srgbClr val="007EB9"/>
                </a:solidFill>
                <a:latin typeface="Calibri" charset="0"/>
              </a:rPr>
              <a:t> </a:t>
            </a:r>
            <a:r>
              <a:rPr lang="sv-SE" sz="2800" dirty="0" err="1">
                <a:solidFill>
                  <a:srgbClr val="007EB9"/>
                </a:solidFill>
                <a:latin typeface="Calibri" charset="0"/>
              </a:rPr>
              <a:t>expand</a:t>
            </a:r>
            <a:r>
              <a:rPr lang="sv-SE" sz="2800" dirty="0">
                <a:solidFill>
                  <a:srgbClr val="007EB9"/>
                </a:solidFill>
                <a:latin typeface="Calibri" charset="0"/>
              </a:rPr>
              <a:t> the </a:t>
            </a:r>
            <a:r>
              <a:rPr lang="sv-SE" sz="2800" dirty="0" err="1">
                <a:solidFill>
                  <a:srgbClr val="007EB9"/>
                </a:solidFill>
                <a:latin typeface="Calibri" charset="0"/>
              </a:rPr>
              <a:t>semantic</a:t>
            </a:r>
            <a:r>
              <a:rPr lang="sv-SE" sz="2800" dirty="0">
                <a:solidFill>
                  <a:srgbClr val="007EB9"/>
                </a:solidFill>
                <a:latin typeface="Calibri" charset="0"/>
              </a:rPr>
              <a:t> </a:t>
            </a:r>
            <a:r>
              <a:rPr lang="sv-SE" sz="2800" dirty="0" smtClean="0">
                <a:solidFill>
                  <a:srgbClr val="007EB9"/>
                </a:solidFill>
                <a:latin typeface="Calibri" charset="0"/>
              </a:rPr>
              <a:t>information ?</a:t>
            </a:r>
            <a:endParaRPr lang="de-DE" sz="2800" dirty="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32770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6291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32773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11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179388" y="5683250"/>
            <a:ext cx="8416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04040"/>
                </a:solidFill>
              </a:rPr>
              <a:t>How to group domain names of common nature ?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04040"/>
                </a:solidFill>
              </a:rPr>
              <a:t>How to infer semantic similarity between sets of domain names ?</a:t>
            </a:r>
            <a:endParaRPr lang="sv-SE" sz="200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9750" y="2997200"/>
            <a:ext cx="39608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GB" sz="1800" i="1">
                <a:solidFill>
                  <a:srgbClr val="424342"/>
                </a:solidFill>
              </a:rPr>
              <a:t>secure-ppl-update-account.eskyl.ca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987675" y="1844675"/>
            <a:ext cx="288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 i="1">
                <a:solidFill>
                  <a:srgbClr val="424342"/>
                </a:solidFill>
              </a:rPr>
              <a:t>signin.ebay.it.gencklp.com</a:t>
            </a:r>
            <a:endParaRPr lang="en-GB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219700" y="2997200"/>
            <a:ext cx="275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GB" sz="1800" i="1">
                <a:solidFill>
                  <a:srgbClr val="424342"/>
                </a:solidFill>
              </a:rPr>
              <a:t>paypal.de-3d-secure.xyz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084888" y="2125663"/>
            <a:ext cx="197008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GB" sz="1800" i="1">
                <a:solidFill>
                  <a:srgbClr val="424342"/>
                </a:solidFill>
              </a:rPr>
              <a:t>www.paypal.com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58888" y="2420938"/>
            <a:ext cx="173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 i="1">
                <a:solidFill>
                  <a:srgbClr val="424342"/>
                </a:solidFill>
              </a:rPr>
              <a:t>www.ebay.com</a:t>
            </a:r>
            <a:endParaRPr lang="en-GB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851275" y="2420938"/>
            <a:ext cx="1920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GB" sz="1800" i="1">
                <a:solidFill>
                  <a:srgbClr val="424342"/>
                </a:solidFill>
              </a:rPr>
              <a:t>mail.google.com</a:t>
            </a:r>
          </a:p>
        </p:txBody>
      </p:sp>
      <p:sp>
        <p:nvSpPr>
          <p:cNvPr id="18" name="Textfeld 10"/>
          <p:cNvSpPr txBox="1">
            <a:spLocks noChangeArrowheads="1"/>
          </p:cNvSpPr>
          <p:nvPr/>
        </p:nvSpPr>
        <p:spPr bwMode="auto">
          <a:xfrm>
            <a:off x="0" y="1052513"/>
            <a:ext cx="8416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lvl="1" indent="0" eaLnBrk="1" hangingPunct="1">
              <a:spcBef>
                <a:spcPct val="20000"/>
              </a:spcBef>
              <a:defRPr/>
            </a:pPr>
            <a:r>
              <a:rPr lang="sv-SE" sz="2000" dirty="0" err="1" smtClean="0">
                <a:solidFill>
                  <a:srgbClr val="424342"/>
                </a:solidFill>
              </a:rPr>
              <a:t>How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to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expand</a:t>
            </a:r>
            <a:r>
              <a:rPr lang="sv-SE" sz="2000" dirty="0" smtClean="0">
                <a:solidFill>
                  <a:srgbClr val="424342"/>
                </a:solidFill>
              </a:rPr>
              <a:t> the </a:t>
            </a:r>
            <a:r>
              <a:rPr lang="sv-SE" sz="2000" dirty="0" err="1" smtClean="0">
                <a:solidFill>
                  <a:srgbClr val="424342"/>
                </a:solidFill>
              </a:rPr>
              <a:t>semantic</a:t>
            </a:r>
            <a:r>
              <a:rPr lang="sv-SE" sz="2000" dirty="0" smtClean="0">
                <a:solidFill>
                  <a:srgbClr val="424342"/>
                </a:solidFill>
              </a:rPr>
              <a:t> information </a:t>
            </a:r>
            <a:r>
              <a:rPr lang="sv-SE" sz="2000" dirty="0" err="1" smtClean="0">
                <a:solidFill>
                  <a:srgbClr val="424342"/>
                </a:solidFill>
              </a:rPr>
              <a:t>we</a:t>
            </a:r>
            <a:r>
              <a:rPr lang="sv-SE" sz="2000" dirty="0" smtClean="0">
                <a:solidFill>
                  <a:srgbClr val="424342"/>
                </a:solidFill>
              </a:rPr>
              <a:t> got </a:t>
            </a:r>
            <a:r>
              <a:rPr lang="sv-SE" sz="2000" dirty="0" err="1" smtClean="0">
                <a:solidFill>
                  <a:srgbClr val="424342"/>
                </a:solidFill>
              </a:rPr>
              <a:t>about</a:t>
            </a:r>
            <a:r>
              <a:rPr lang="sv-SE" sz="2000" dirty="0" smtClean="0">
                <a:solidFill>
                  <a:srgbClr val="424342"/>
                </a:solidFill>
              </a:rPr>
              <a:t> a given </a:t>
            </a:r>
            <a:r>
              <a:rPr lang="sv-SE" sz="2000" dirty="0" err="1" smtClean="0">
                <a:solidFill>
                  <a:srgbClr val="424342"/>
                </a:solidFill>
              </a:rPr>
              <a:t>domain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name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?</a:t>
            </a:r>
            <a:endParaRPr lang="sv-S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750" y="1916113"/>
            <a:ext cx="18129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i="1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unkown.domain</a:t>
            </a:r>
            <a:endParaRPr lang="en-GB" sz="18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5867400" y="1773238"/>
            <a:ext cx="2449513" cy="1368425"/>
          </a:xfrm>
          <a:prstGeom prst="roundRect">
            <a:avLst>
              <a:gd name="adj" fmla="val 34982"/>
            </a:avLst>
          </a:prstGeom>
          <a:noFill/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ea typeface="ＭＳ Ｐゴシック" pitchFamily="64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395288" y="1773238"/>
            <a:ext cx="4105275" cy="1871662"/>
          </a:xfrm>
          <a:prstGeom prst="roundRect">
            <a:avLst>
              <a:gd name="adj" fmla="val 34982"/>
            </a:avLst>
          </a:prstGeom>
          <a:noFill/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ea typeface="ＭＳ Ｐゴシック" pitchFamily="64" charset="-128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39750" y="4149725"/>
            <a:ext cx="1511300" cy="863600"/>
            <a:chOff x="1979712" y="4581128"/>
            <a:chExt cx="1512168" cy="864096"/>
          </a:xfrm>
        </p:grpSpPr>
        <p:sp>
          <p:nvSpPr>
            <p:cNvPr id="32794" name="Rounded Rectangle 23"/>
            <p:cNvSpPr>
              <a:spLocks noChangeArrowheads="1"/>
            </p:cNvSpPr>
            <p:nvPr/>
          </p:nvSpPr>
          <p:spPr bwMode="auto">
            <a:xfrm>
              <a:off x="1979712" y="4581128"/>
              <a:ext cx="1512168" cy="864096"/>
            </a:xfrm>
            <a:prstGeom prst="roundRect">
              <a:avLst>
                <a:gd name="adj" fmla="val 34981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95" name="TextBox 6"/>
            <p:cNvSpPr txBox="1">
              <a:spLocks noChangeArrowheads="1"/>
            </p:cNvSpPr>
            <p:nvPr/>
          </p:nvSpPr>
          <p:spPr bwMode="auto">
            <a:xfrm>
              <a:off x="2123728" y="4653136"/>
              <a:ext cx="123107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2000" i="1">
                  <a:solidFill>
                    <a:srgbClr val="FF0000"/>
                  </a:solidFill>
                </a:rPr>
                <a:t>Phishing</a:t>
              </a:r>
            </a:p>
            <a:p>
              <a:pPr algn="ctr"/>
              <a:r>
                <a:rPr lang="en-GB" sz="2000" i="1">
                  <a:solidFill>
                    <a:srgbClr val="FF0000"/>
                  </a:solidFill>
                </a:rPr>
                <a:t>DN set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771775" y="4149725"/>
            <a:ext cx="1474788" cy="863600"/>
            <a:chOff x="5148064" y="4725144"/>
            <a:chExt cx="1474840" cy="864096"/>
          </a:xfrm>
        </p:grpSpPr>
        <p:sp>
          <p:nvSpPr>
            <p:cNvPr id="32792" name="TextBox 25"/>
            <p:cNvSpPr txBox="1">
              <a:spLocks noChangeArrowheads="1"/>
            </p:cNvSpPr>
            <p:nvPr/>
          </p:nvSpPr>
          <p:spPr bwMode="auto">
            <a:xfrm>
              <a:off x="5192331" y="4797152"/>
              <a:ext cx="143057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2000" i="1">
                  <a:solidFill>
                    <a:srgbClr val="00C900"/>
                  </a:solidFill>
                </a:rPr>
                <a:t>Legitimate</a:t>
              </a:r>
            </a:p>
            <a:p>
              <a:pPr algn="ctr"/>
              <a:r>
                <a:rPr lang="en-GB" sz="2000" i="1">
                  <a:solidFill>
                    <a:srgbClr val="00C900"/>
                  </a:solidFill>
                </a:rPr>
                <a:t>DN set</a:t>
              </a:r>
            </a:p>
          </p:txBody>
        </p:sp>
        <p:sp>
          <p:nvSpPr>
            <p:cNvPr id="32793" name="Rounded Rectangle 26"/>
            <p:cNvSpPr>
              <a:spLocks noChangeArrowheads="1"/>
            </p:cNvSpPr>
            <p:nvPr/>
          </p:nvSpPr>
          <p:spPr bwMode="auto">
            <a:xfrm>
              <a:off x="5148064" y="4725144"/>
              <a:ext cx="1440160" cy="864096"/>
            </a:xfrm>
            <a:prstGeom prst="roundRect">
              <a:avLst>
                <a:gd name="adj" fmla="val 34981"/>
              </a:avLst>
            </a:prstGeom>
            <a:noFill/>
            <a:ln w="38100">
              <a:solidFill>
                <a:srgbClr val="00C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srgbClr val="00C900"/>
                </a:solidFill>
              </a:endParaRPr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182688" y="3644900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dirty="0" smtClean="0">
                <a:latin typeface="+mn-lt"/>
                <a:cs typeface="Times New Roman" charset="0"/>
              </a:rPr>
              <a:t>//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348038" y="3644900"/>
            <a:ext cx="363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dirty="0" smtClean="0">
                <a:latin typeface="+mn-lt"/>
                <a:cs typeface="Times New Roman" charset="0"/>
              </a:rPr>
              <a:t>//</a:t>
            </a:r>
          </a:p>
        </p:txBody>
      </p:sp>
      <p:sp>
        <p:nvSpPr>
          <p:cNvPr id="32" name="Right Arrow 13"/>
          <p:cNvSpPr>
            <a:spLocks noChangeArrowheads="1"/>
          </p:cNvSpPr>
          <p:nvPr/>
        </p:nvSpPr>
        <p:spPr bwMode="auto">
          <a:xfrm>
            <a:off x="4714875" y="4437063"/>
            <a:ext cx="720725" cy="287337"/>
          </a:xfrm>
          <a:prstGeom prst="rightArrow">
            <a:avLst>
              <a:gd name="adj1" fmla="val 50000"/>
              <a:gd name="adj2" fmla="val 50026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580063" y="4365625"/>
            <a:ext cx="3168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rgbClr val="FF0000"/>
                </a:solidFill>
                <a:latin typeface="+mn-lt"/>
                <a:cs typeface="Times New Roman" charset="0"/>
              </a:rPr>
              <a:t>phishing</a:t>
            </a:r>
            <a:r>
              <a:rPr lang="en-GB" dirty="0" smtClean="0">
                <a:latin typeface="+mn-lt"/>
                <a:cs typeface="Times New Roman" charset="0"/>
              </a:rPr>
              <a:t> or </a:t>
            </a:r>
            <a:r>
              <a:rPr lang="en-GB" dirty="0" smtClean="0">
                <a:solidFill>
                  <a:srgbClr val="00C900"/>
                </a:solidFill>
                <a:latin typeface="+mn-lt"/>
                <a:cs typeface="Times New Roman" charset="0"/>
              </a:rPr>
              <a:t>legitimate</a:t>
            </a:r>
          </a:p>
        </p:txBody>
      </p:sp>
      <p:sp>
        <p:nvSpPr>
          <p:cNvPr id="34" name="Textfeld 10"/>
          <p:cNvSpPr txBox="1">
            <a:spLocks noChangeArrowheads="1"/>
          </p:cNvSpPr>
          <p:nvPr/>
        </p:nvSpPr>
        <p:spPr bwMode="auto">
          <a:xfrm>
            <a:off x="12700" y="5260975"/>
            <a:ext cx="395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lvl="1" indent="0" eaLnBrk="1" hangingPunct="1">
              <a:spcBef>
                <a:spcPct val="20000"/>
              </a:spcBef>
              <a:defRPr/>
            </a:pPr>
            <a:r>
              <a:rPr lang="fr-FR" sz="2000" b="1" dirty="0" err="1" smtClean="0">
                <a:solidFill>
                  <a:srgbClr val="424342"/>
                </a:solidFill>
              </a:rPr>
              <a:t>Problematic</a:t>
            </a:r>
            <a:r>
              <a:rPr lang="fr-FR" sz="2000" b="1" dirty="0" smtClean="0">
                <a:solidFill>
                  <a:srgbClr val="424342"/>
                </a:solidFill>
              </a:rPr>
              <a:t>:</a:t>
            </a:r>
            <a:endParaRPr lang="sv-SE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05295 -0.09051 C 0.06545 -0.09976 0.08298 -0.15162 0.11579 -0.16458 C 0.13472 -0.17014 0.1434 -0.16551 0.15642 -0.15902 C 0.16996 -0.15439 0.18038 -0.14676 0.196 -0.1368 L 0.25017 -0.09976 " pathEditMode="relative" rAng="0" ptsTypes="FffaFF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851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13819 0.06736 C 0.16788 0.07847 0.21788 0.1044 0.26441 0.1044 C 0.31753 0.1044 0.35798 0.08403 0.38767 0.07292 L 0.53559 0.0294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520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463 L -0.06528 0.06528 C -0.08177 0.07639 -0.11337 0.12084 -0.13889 0.12084 C -0.16823 0.12084 -0.19739 0.11713 -0.21389 0.10602 L -0.25555 0.07269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58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996 L -0.14861 0.05579 C -0.17917 0.06621 -0.2257 0.07199 -0.27396 0.07199 C -0.32917 0.07199 -0.36042 0.06991 -0.39375 0.04398 L -0.49514 -0.05417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5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3" grpId="1"/>
      <p:bldP spid="14" grpId="0"/>
      <p:bldP spid="14" grpId="1"/>
      <p:bldP spid="15" grpId="0"/>
      <p:bldP spid="16" grpId="0"/>
      <p:bldP spid="16" grpId="1"/>
      <p:bldP spid="17" grpId="0"/>
      <p:bldP spid="17" grpId="1"/>
      <p:bldP spid="6" grpId="0" animBg="1"/>
      <p:bldP spid="23" grpId="0" animBg="1"/>
      <p:bldP spid="30" grpId="0"/>
      <p:bldP spid="31" grpId="0"/>
      <p:bldP spid="32" grpId="0" animBg="1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1"/>
          <p:cNvSpPr>
            <a:spLocks noChangeArrowheads="1"/>
          </p:cNvSpPr>
          <p:nvPr/>
        </p:nvSpPr>
        <p:spPr bwMode="auto">
          <a:xfrm>
            <a:off x="457200" y="415925"/>
            <a:ext cx="3800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Domain Names grouping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3481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6291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34821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12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12" name="Textfeld 10"/>
          <p:cNvSpPr txBox="1">
            <a:spLocks noChangeArrowheads="1"/>
          </p:cNvSpPr>
          <p:nvPr/>
        </p:nvSpPr>
        <p:spPr bwMode="auto">
          <a:xfrm>
            <a:off x="179388" y="3573463"/>
            <a:ext cx="57610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lvl="1" indent="0" eaLnBrk="1" hangingPunct="1">
              <a:spcBef>
                <a:spcPct val="20000"/>
              </a:spcBef>
              <a:defRPr/>
            </a:pPr>
            <a:r>
              <a:rPr lang="sv-S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</a:t>
            </a:r>
            <a:r>
              <a:rPr lang="sv-S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outube.com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		180		IN	A	188.93.174.98</a:t>
            </a:r>
          </a:p>
          <a:p>
            <a:pPr marL="457200" lvl="1" indent="0" eaLnBrk="1" hangingPunct="1">
              <a:spcBef>
                <a:spcPct val="20000"/>
              </a:spcBef>
              <a:defRPr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180		IN	A	188.93.174.114</a:t>
            </a:r>
          </a:p>
          <a:p>
            <a:pPr marL="457200" lvl="1" indent="0" eaLnBrk="1" hangingPunct="1">
              <a:spcBef>
                <a:spcPct val="20000"/>
              </a:spcBef>
              <a:defRPr/>
            </a:pPr>
            <a:endParaRPr lang="sv-SE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eaLnBrk="1" hangingPunct="1">
              <a:spcBef>
                <a:spcPct val="20000"/>
              </a:spcBef>
              <a:defRPr/>
            </a:pPr>
            <a:r>
              <a:rPr lang="sv-S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www.youtube.com</a:t>
            </a: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	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300		IN</a:t>
            </a: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A	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188.93.174.108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eaLnBrk="1" hangingPunct="1">
              <a:spcBef>
                <a:spcPct val="20000"/>
              </a:spcBef>
              <a:defRPr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300</a:t>
            </a: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	A	188.93.174.119</a:t>
            </a:r>
          </a:p>
          <a:p>
            <a:pPr marL="457200" lvl="1" indent="0" eaLnBrk="1" hangingPunct="1">
              <a:spcBef>
                <a:spcPct val="20000"/>
              </a:spcBef>
              <a:defRPr/>
            </a:pPr>
            <a:endParaRPr lang="sv-SE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eaLnBrk="1" hangingPunct="1">
              <a:spcBef>
                <a:spcPct val="20000"/>
              </a:spcBef>
              <a:defRPr/>
            </a:pPr>
            <a:r>
              <a:rPr lang="sv-S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youtube.com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		86400	IN 	NS	ns2.google.com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eaLnBrk="1" hangingPunct="1">
              <a:spcBef>
                <a:spcPct val="20000"/>
              </a:spcBef>
              <a:defRPr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86400</a:t>
            </a: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IN 	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NS</a:t>
            </a: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ns1.google.com</a:t>
            </a:r>
          </a:p>
          <a:p>
            <a:pPr marL="457200" lvl="1" indent="0" eaLnBrk="1" hangingPunct="1">
              <a:spcBef>
                <a:spcPct val="20000"/>
              </a:spcBef>
              <a:defRPr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86400</a:t>
            </a: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IN 	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NS</a:t>
            </a: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ns3.google.com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eaLnBrk="1" hangingPunct="1">
              <a:spcBef>
                <a:spcPct val="20000"/>
              </a:spcBef>
              <a:defRPr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86400</a:t>
            </a: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IN 	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NS</a:t>
            </a: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ns4.google.com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59563" y="2997200"/>
            <a:ext cx="14112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IPCount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4</a:t>
            </a:r>
          </a:p>
        </p:txBody>
      </p:sp>
      <p:sp>
        <p:nvSpPr>
          <p:cNvPr id="3" name="Rectangle 2"/>
          <p:cNvSpPr/>
          <p:nvPr/>
        </p:nvSpPr>
        <p:spPr>
          <a:xfrm>
            <a:off x="6659563" y="3348038"/>
            <a:ext cx="14065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GB" sz="1800" i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ip1</a:t>
            </a:r>
            <a:r>
              <a:rPr lang="en-GB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4.433</a:t>
            </a:r>
          </a:p>
        </p:txBody>
      </p:sp>
      <p:sp>
        <p:nvSpPr>
          <p:cNvPr id="4" name="Rectangle 3"/>
          <p:cNvSpPr/>
          <p:nvPr/>
        </p:nvSpPr>
        <p:spPr>
          <a:xfrm>
            <a:off x="6659563" y="3708400"/>
            <a:ext cx="9572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GB" sz="1800" i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ip2</a:t>
            </a:r>
            <a:r>
              <a:rPr lang="en-GB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0</a:t>
            </a:r>
          </a:p>
        </p:txBody>
      </p:sp>
      <p:sp>
        <p:nvSpPr>
          <p:cNvPr id="5" name="Rectangle 4"/>
          <p:cNvSpPr/>
          <p:nvPr/>
        </p:nvSpPr>
        <p:spPr>
          <a:xfrm>
            <a:off x="6659563" y="4067175"/>
            <a:ext cx="16383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TTL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240</a:t>
            </a:r>
          </a:p>
        </p:txBody>
      </p:sp>
      <p:sp>
        <p:nvSpPr>
          <p:cNvPr id="7" name="Rectangle 6"/>
          <p:cNvSpPr/>
          <p:nvPr/>
        </p:nvSpPr>
        <p:spPr>
          <a:xfrm>
            <a:off x="6689725" y="4356100"/>
            <a:ext cx="162718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ReqCount</a:t>
            </a:r>
            <a:r>
              <a:rPr lang="en-GB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3</a:t>
            </a:r>
          </a:p>
        </p:txBody>
      </p:sp>
      <p:sp>
        <p:nvSpPr>
          <p:cNvPr id="8" name="Rectangle 7"/>
          <p:cNvSpPr/>
          <p:nvPr/>
        </p:nvSpPr>
        <p:spPr>
          <a:xfrm>
            <a:off x="6659563" y="4716463"/>
            <a:ext cx="13938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TimeUp</a:t>
            </a:r>
            <a:r>
              <a:rPr lang="en-GB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1</a:t>
            </a:r>
          </a:p>
        </p:txBody>
      </p:sp>
      <p:sp>
        <p:nvSpPr>
          <p:cNvPr id="9" name="Rectangle 8"/>
          <p:cNvSpPr/>
          <p:nvPr/>
        </p:nvSpPr>
        <p:spPr>
          <a:xfrm>
            <a:off x="6673850" y="5067300"/>
            <a:ext cx="14986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ReqRate</a:t>
            </a:r>
            <a:r>
              <a:rPr lang="en-GB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59563" y="5435600"/>
            <a:ext cx="14859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SubDom</a:t>
            </a:r>
            <a:r>
              <a:rPr lang="en-GB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59563" y="5795963"/>
            <a:ext cx="172878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ServCount</a:t>
            </a:r>
            <a:r>
              <a:rPr lang="en-GB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4</a:t>
            </a:r>
          </a:p>
        </p:txBody>
      </p:sp>
      <p:sp>
        <p:nvSpPr>
          <p:cNvPr id="34832" name="Textfeld 10"/>
          <p:cNvSpPr txBox="1">
            <a:spLocks noChangeArrowheads="1"/>
          </p:cNvSpPr>
          <p:nvPr/>
        </p:nvSpPr>
        <p:spPr bwMode="auto">
          <a:xfrm>
            <a:off x="107950" y="1052513"/>
            <a:ext cx="84169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04040"/>
                </a:solidFill>
              </a:rPr>
              <a:t>Phishing attacks leverage techniques to enhance the availability of malicious contents through</a:t>
            </a:r>
            <a:r>
              <a:rPr lang="sv-SE" sz="2000">
                <a:solidFill>
                  <a:srgbClr val="424342"/>
                </a:solidFill>
              </a:rPr>
              <a:t> </a:t>
            </a:r>
            <a:r>
              <a:rPr lang="sv-SE" sz="2000">
                <a:solidFill>
                  <a:srgbClr val="FF0000"/>
                </a:solidFill>
              </a:rPr>
              <a:t>flux networks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04040"/>
                </a:solidFill>
              </a:rPr>
              <a:t>Flux networks are characterized by specific </a:t>
            </a:r>
            <a:r>
              <a:rPr lang="sv-SE" sz="2000">
                <a:solidFill>
                  <a:srgbClr val="FF0000"/>
                </a:solidFill>
              </a:rPr>
              <a:t>DNS features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95288" y="2381250"/>
            <a:ext cx="8424862" cy="400050"/>
            <a:chOff x="755579" y="4221088"/>
            <a:chExt cx="8424903" cy="400603"/>
          </a:xfrm>
        </p:grpSpPr>
        <p:sp>
          <p:nvSpPr>
            <p:cNvPr id="34839" name="Rectangle 2"/>
            <p:cNvSpPr>
              <a:spLocks noChangeArrowheads="1"/>
            </p:cNvSpPr>
            <p:nvPr/>
          </p:nvSpPr>
          <p:spPr bwMode="auto">
            <a:xfrm>
              <a:off x="755579" y="4221088"/>
              <a:ext cx="8424903" cy="400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lvl="2" algn="ctr" eaLnBrk="1" hangingPunct="1">
                <a:spcBef>
                  <a:spcPct val="20000"/>
                </a:spcBef>
              </a:pPr>
              <a:r>
                <a:rPr lang="sv-SE" sz="2000">
                  <a:solidFill>
                    <a:srgbClr val="424342"/>
                  </a:solidFill>
                </a:rPr>
                <a:t>Perform </a:t>
              </a:r>
              <a:r>
                <a:rPr lang="sv-SE" sz="2000">
                  <a:solidFill>
                    <a:srgbClr val="FF0000"/>
                  </a:solidFill>
                </a:rPr>
                <a:t>DNS monitoring</a:t>
              </a:r>
              <a:r>
                <a:rPr lang="sv-SE" sz="2000">
                  <a:solidFill>
                    <a:srgbClr val="424342"/>
                  </a:solidFill>
                </a:rPr>
                <a:t> to form group of domain names</a:t>
              </a:r>
            </a:p>
          </p:txBody>
        </p:sp>
        <p:sp>
          <p:nvSpPr>
            <p:cNvPr id="34840" name="Right Arrow 13"/>
            <p:cNvSpPr>
              <a:spLocks noChangeArrowheads="1"/>
            </p:cNvSpPr>
            <p:nvPr/>
          </p:nvSpPr>
          <p:spPr bwMode="auto">
            <a:xfrm>
              <a:off x="1331641" y="4293096"/>
              <a:ext cx="720599" cy="288414"/>
            </a:xfrm>
            <a:prstGeom prst="rightArrow">
              <a:avLst>
                <a:gd name="adj1" fmla="val 50000"/>
                <a:gd name="adj2" fmla="val 4988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4284663" y="3573463"/>
            <a:ext cx="1439862" cy="12239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2411413" y="3573463"/>
            <a:ext cx="576262" cy="12239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611188" y="3500438"/>
            <a:ext cx="1657350" cy="18732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684213" y="4221163"/>
            <a:ext cx="495300" cy="3603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4284663" y="4868863"/>
            <a:ext cx="1439862" cy="11525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3" grpId="0"/>
      <p:bldP spid="16" grpId="0" animBg="1"/>
      <p:bldP spid="1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1"/>
          <p:cNvSpPr>
            <a:spLocks noChangeArrowheads="1"/>
          </p:cNvSpPr>
          <p:nvPr/>
        </p:nvSpPr>
        <p:spPr bwMode="auto">
          <a:xfrm>
            <a:off x="457200" y="415925"/>
            <a:ext cx="5497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DNS based domain names clustering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35842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636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35845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13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12" name="Textfeld 10"/>
          <p:cNvSpPr txBox="1">
            <a:spLocks noChangeArrowheads="1"/>
          </p:cNvSpPr>
          <p:nvPr/>
        </p:nvSpPr>
        <p:spPr bwMode="auto">
          <a:xfrm>
            <a:off x="250825" y="981075"/>
            <a:ext cx="75612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dirty="0" err="1" smtClean="0">
                <a:solidFill>
                  <a:srgbClr val="424342"/>
                </a:solidFill>
              </a:rPr>
              <a:t>Apply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smtClean="0">
                <a:solidFill>
                  <a:srgbClr val="FF0000"/>
                </a:solidFill>
              </a:rPr>
              <a:t>K-</a:t>
            </a:r>
            <a:r>
              <a:rPr lang="sv-SE" sz="2000" dirty="0" err="1" smtClean="0">
                <a:solidFill>
                  <a:srgbClr val="FF0000"/>
                </a:solidFill>
              </a:rPr>
              <a:t>means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clustering</a:t>
            </a:r>
            <a:r>
              <a:rPr lang="sv-SE" sz="2000" dirty="0" smtClean="0">
                <a:solidFill>
                  <a:srgbClr val="424342"/>
                </a:solidFill>
              </a:rPr>
              <a:t> on </a:t>
            </a:r>
            <a:r>
              <a:rPr lang="sv-SE" sz="2000" dirty="0" err="1" smtClean="0">
                <a:solidFill>
                  <a:srgbClr val="424342"/>
                </a:solidFill>
              </a:rPr>
              <a:t>extracted</a:t>
            </a:r>
            <a:r>
              <a:rPr lang="sv-SE" sz="2000" dirty="0" smtClean="0">
                <a:solidFill>
                  <a:srgbClr val="424342"/>
                </a:solidFill>
              </a:rPr>
              <a:t> features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dirty="0" err="1" smtClean="0">
                <a:solidFill>
                  <a:srgbClr val="424342"/>
                </a:solidFill>
              </a:rPr>
              <a:t>Method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applied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to</a:t>
            </a:r>
            <a:r>
              <a:rPr lang="sv-SE" sz="2000" dirty="0" smtClean="0">
                <a:solidFill>
                  <a:srgbClr val="424342"/>
                </a:solidFill>
              </a:rPr>
              <a:t> 2 </a:t>
            </a:r>
            <a:r>
              <a:rPr lang="sv-SE" sz="2000" dirty="0" smtClean="0">
                <a:solidFill>
                  <a:srgbClr val="FF0000"/>
                </a:solidFill>
              </a:rPr>
              <a:t>DNS </a:t>
            </a:r>
            <a:r>
              <a:rPr lang="sv-SE" sz="2000" dirty="0" err="1" smtClean="0">
                <a:solidFill>
                  <a:srgbClr val="FF0000"/>
                </a:solidFill>
              </a:rPr>
              <a:t>captures</a:t>
            </a:r>
            <a:r>
              <a:rPr lang="sv-SE" sz="2000" dirty="0" smtClean="0">
                <a:solidFill>
                  <a:srgbClr val="424342"/>
                </a:solidFill>
              </a:rPr>
              <a:t> from different </a:t>
            </a:r>
            <a:r>
              <a:rPr lang="sv-SE" sz="2000" dirty="0" err="1" smtClean="0">
                <a:solidFill>
                  <a:srgbClr val="424342"/>
                </a:solidFill>
              </a:rPr>
              <a:t>networks</a:t>
            </a:r>
            <a:endParaRPr lang="sv-SE" sz="2000" dirty="0" smtClean="0">
              <a:solidFill>
                <a:srgbClr val="424342"/>
              </a:solidFill>
            </a:endParaRPr>
          </a:p>
          <a:p>
            <a:pPr marL="457200" lvl="1" indent="0" eaLnBrk="1" hangingPunct="1">
              <a:spcBef>
                <a:spcPct val="20000"/>
              </a:spcBef>
              <a:defRPr/>
            </a:pPr>
            <a:endParaRPr lang="sv-SE" sz="800" dirty="0" smtClean="0">
              <a:solidFill>
                <a:srgbClr val="424342"/>
              </a:solidFill>
            </a:endParaRPr>
          </a:p>
          <a:p>
            <a:pPr marL="457200" lvl="1" indent="0" eaLnBrk="1" hangingPunct="1">
              <a:spcBef>
                <a:spcPct val="20000"/>
              </a:spcBef>
              <a:defRPr/>
            </a:pPr>
            <a:r>
              <a:rPr lang="sv-SE" sz="2000" dirty="0" smtClean="0">
                <a:solidFill>
                  <a:srgbClr val="FF0000"/>
                </a:solidFill>
              </a:rPr>
              <a:t>		8 clusters </a:t>
            </a:r>
            <a:r>
              <a:rPr lang="sv-SE" sz="2000" dirty="0" err="1" smtClean="0">
                <a:solidFill>
                  <a:srgbClr val="FF0000"/>
                </a:solidFill>
              </a:rPr>
              <a:t>formed</a:t>
            </a:r>
            <a:endParaRPr lang="sv-SE" sz="2000" dirty="0" smtClean="0">
              <a:solidFill>
                <a:srgbClr val="FF0000"/>
              </a:solidFill>
            </a:endParaRPr>
          </a:p>
        </p:txBody>
      </p:sp>
      <p:sp>
        <p:nvSpPr>
          <p:cNvPr id="35847" name="Right Arrow 13"/>
          <p:cNvSpPr>
            <a:spLocks noChangeArrowheads="1"/>
          </p:cNvSpPr>
          <p:nvPr/>
        </p:nvSpPr>
        <p:spPr bwMode="auto">
          <a:xfrm>
            <a:off x="827088" y="1916113"/>
            <a:ext cx="720725" cy="287337"/>
          </a:xfrm>
          <a:prstGeom prst="rightArrow">
            <a:avLst>
              <a:gd name="adj1" fmla="val 50000"/>
              <a:gd name="adj2" fmla="val 5008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" name="Picture 1" descr="entropy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92375"/>
            <a:ext cx="29781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t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492375"/>
            <a:ext cx="29098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req_tim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92375"/>
            <a:ext cx="29146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10"/>
          <p:cNvSpPr txBox="1">
            <a:spLocks noChangeArrowheads="1"/>
          </p:cNvSpPr>
          <p:nvPr/>
        </p:nvSpPr>
        <p:spPr bwMode="auto">
          <a:xfrm>
            <a:off x="250825" y="4581525"/>
            <a:ext cx="7561263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Ability to group in different clusters: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 Popular domain names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 </a:t>
            </a:r>
            <a:r>
              <a:rPr lang="sv-SE" sz="2000">
                <a:solidFill>
                  <a:srgbClr val="FF0000"/>
                </a:solidFill>
              </a:rPr>
              <a:t>CDN</a:t>
            </a:r>
            <a:r>
              <a:rPr lang="sv-SE" sz="2000">
                <a:solidFill>
                  <a:srgbClr val="424342"/>
                </a:solidFill>
              </a:rPr>
              <a:t> domain names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 User tracking domain names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 </a:t>
            </a:r>
            <a:r>
              <a:rPr lang="sv-SE" sz="2000">
                <a:solidFill>
                  <a:srgbClr val="FF0000"/>
                </a:solidFill>
              </a:rPr>
              <a:t>Fluxing</a:t>
            </a:r>
            <a:r>
              <a:rPr lang="sv-SE" sz="2000">
                <a:solidFill>
                  <a:srgbClr val="424342"/>
                </a:solidFill>
              </a:rPr>
              <a:t> domain names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1"/>
          <p:cNvSpPr>
            <a:spLocks noChangeArrowheads="1"/>
          </p:cNvSpPr>
          <p:nvPr/>
        </p:nvSpPr>
        <p:spPr bwMode="auto">
          <a:xfrm>
            <a:off x="457200" y="415925"/>
            <a:ext cx="7405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Quantifying semantic similarity between domains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36866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6218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36869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14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2" name="Rectangle 1"/>
          <p:cNvSpPr/>
          <p:nvPr/>
        </p:nvSpPr>
        <p:spPr>
          <a:xfrm>
            <a:off x="-323850" y="3854450"/>
            <a:ext cx="8424863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eaLnBrk="1" hangingPunct="1">
              <a:spcBef>
                <a:spcPct val="20000"/>
              </a:spcBef>
              <a:defRPr/>
            </a:pPr>
            <a:r>
              <a:rPr lang="sv-SE" sz="2000" b="1" u="sng" dirty="0">
                <a:solidFill>
                  <a:srgbClr val="424342"/>
                </a:solidFill>
              </a:rPr>
              <a:t>Proposition:</a:t>
            </a:r>
          </a:p>
          <a:p>
            <a:pPr marL="1257300" lvl="2" indent="-34290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2000" dirty="0" err="1">
                <a:solidFill>
                  <a:srgbClr val="FF0000"/>
                </a:solidFill>
              </a:rPr>
              <a:t>Extract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words</a:t>
            </a:r>
            <a:r>
              <a:rPr lang="sv-SE" sz="2000" dirty="0">
                <a:solidFill>
                  <a:srgbClr val="424342"/>
                </a:solidFill>
              </a:rPr>
              <a:t> from </a:t>
            </a:r>
            <a:r>
              <a:rPr lang="sv-SE" sz="2000" dirty="0" smtClean="0">
                <a:solidFill>
                  <a:srgbClr val="424342"/>
                </a:solidFill>
              </a:rPr>
              <a:t>sets </a:t>
            </a:r>
            <a:r>
              <a:rPr lang="sv-SE" sz="2000" dirty="0" err="1">
                <a:solidFill>
                  <a:srgbClr val="424342"/>
                </a:solidFill>
              </a:rPr>
              <a:t>of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domain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names</a:t>
            </a:r>
            <a:endParaRPr lang="sv-SE" sz="2000" dirty="0">
              <a:solidFill>
                <a:srgbClr val="424342"/>
              </a:solidFill>
            </a:endParaRPr>
          </a:p>
          <a:p>
            <a:pPr marL="1257300" lvl="2" indent="-34290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FF0000"/>
                </a:solidFill>
              </a:rPr>
              <a:t>Introduce</a:t>
            </a:r>
            <a:r>
              <a:rPr lang="sv-SE" sz="2000" dirty="0">
                <a:solidFill>
                  <a:srgbClr val="424342"/>
                </a:solidFill>
              </a:rPr>
              <a:t> new </a:t>
            </a:r>
            <a:r>
              <a:rPr lang="sv-SE" sz="2000" dirty="0" err="1">
                <a:solidFill>
                  <a:srgbClr val="424342"/>
                </a:solidFill>
              </a:rPr>
              <a:t>metrics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to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compute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semantic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relatedness</a:t>
            </a:r>
            <a:r>
              <a:rPr lang="sv-SE" sz="2000" dirty="0">
                <a:solidFill>
                  <a:srgbClr val="424342"/>
                </a:solidFill>
              </a:rPr>
              <a:t>  </a:t>
            </a:r>
            <a:r>
              <a:rPr lang="sv-SE" sz="2000" dirty="0" err="1">
                <a:solidFill>
                  <a:srgbClr val="424342"/>
                </a:solidFill>
              </a:rPr>
              <a:t>between</a:t>
            </a:r>
            <a:r>
              <a:rPr lang="sv-SE" sz="2000" dirty="0">
                <a:solidFill>
                  <a:srgbClr val="424342"/>
                </a:solidFill>
              </a:rPr>
              <a:t> sets </a:t>
            </a:r>
            <a:r>
              <a:rPr lang="sv-SE" sz="2000" dirty="0" err="1">
                <a:solidFill>
                  <a:srgbClr val="424342"/>
                </a:solidFill>
              </a:rPr>
              <a:t>of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words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FF0000"/>
                </a:solidFill>
              </a:rPr>
              <a:t>based</a:t>
            </a:r>
            <a:r>
              <a:rPr lang="sv-SE" sz="2000" dirty="0">
                <a:solidFill>
                  <a:srgbClr val="424342"/>
                </a:solidFill>
              </a:rPr>
              <a:t> on </a:t>
            </a:r>
            <a:r>
              <a:rPr lang="sv-SE" sz="2000" dirty="0" err="1">
                <a:solidFill>
                  <a:srgbClr val="424342"/>
                </a:solidFill>
              </a:rPr>
              <a:t>state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of</a:t>
            </a:r>
            <a:r>
              <a:rPr lang="sv-SE" sz="2000" dirty="0">
                <a:solidFill>
                  <a:srgbClr val="424342"/>
                </a:solidFill>
              </a:rPr>
              <a:t> the art </a:t>
            </a:r>
            <a:r>
              <a:rPr lang="sv-SE" sz="2000" dirty="0" err="1">
                <a:solidFill>
                  <a:srgbClr val="424342"/>
                </a:solidFill>
              </a:rPr>
              <a:t>metrics</a:t>
            </a:r>
            <a:endParaRPr lang="sv-SE" sz="2000" dirty="0">
              <a:solidFill>
                <a:srgbClr val="424342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50825" y="5510213"/>
            <a:ext cx="87852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[CV07]	Rudi L. Cilibrasi and Paul M. B. Vitanyi. The google similarity distance. IEEE Transactions on Knowledge and 	Data Engineering, 19(3):370–383, 2007. </a:t>
            </a:r>
          </a:p>
          <a:p>
            <a:r>
              <a:rPr lang="en-US" sz="1200"/>
              <a:t>[Kol08]	Peter Kolb. DISCO: A Multilingual Database of Distributionally Similar Words. In Proceedings of KONVENS 2008 	– Ergänzungsband: Textressourcen und lexikalis- ches Wissen, pages 37–44, 2008.  </a:t>
            </a:r>
          </a:p>
          <a:p>
            <a:r>
              <a:rPr lang="en-US" sz="1200"/>
              <a:t>[Mil95]	George A. Miller. WordNet: A lexical database for english. Commununications of the ACM, 38(11):39–41, 1995.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4138" y="1989138"/>
            <a:ext cx="1201737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ensure</a:t>
            </a:r>
          </a:p>
          <a:p>
            <a:pPr algn="ctr">
              <a:defRPr/>
            </a:pP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//</a:t>
            </a:r>
          </a:p>
          <a:p>
            <a:pPr algn="ctr">
              <a:defRPr/>
            </a:pP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secure</a:t>
            </a:r>
          </a:p>
        </p:txBody>
      </p:sp>
      <p:sp>
        <p:nvSpPr>
          <p:cNvPr id="36873" name="Textfeld 10"/>
          <p:cNvSpPr txBox="1">
            <a:spLocks noChangeArrowheads="1"/>
          </p:cNvSpPr>
          <p:nvPr/>
        </p:nvSpPr>
        <p:spPr bwMode="auto">
          <a:xfrm>
            <a:off x="179388" y="1136650"/>
            <a:ext cx="8416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sv-SE" sz="2000">
                <a:solidFill>
                  <a:srgbClr val="404040"/>
                </a:solidFill>
              </a:rPr>
              <a:t>Existing techniques to quantify the semantic relatedness between </a:t>
            </a:r>
            <a:r>
              <a:rPr lang="sv-SE" sz="2000">
                <a:solidFill>
                  <a:srgbClr val="FF0000"/>
                </a:solidFill>
              </a:rPr>
              <a:t>2</a:t>
            </a:r>
            <a:r>
              <a:rPr lang="sv-SE" sz="2000">
                <a:solidFill>
                  <a:srgbClr val="404040"/>
                </a:solidFill>
              </a:rPr>
              <a:t> </a:t>
            </a:r>
            <a:r>
              <a:rPr lang="sv-SE" sz="2000">
                <a:solidFill>
                  <a:srgbClr val="FF0000"/>
                </a:solidFill>
              </a:rPr>
              <a:t>words</a:t>
            </a:r>
            <a:r>
              <a:rPr lang="sv-SE" sz="2000">
                <a:solidFill>
                  <a:srgbClr val="404040"/>
                </a:solidFill>
              </a:rPr>
              <a:t>: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2313" y="1879600"/>
            <a:ext cx="59039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800">
                <a:solidFill>
                  <a:srgbClr val="404040"/>
                </a:solidFill>
              </a:rPr>
              <a:t>Wordnet [Mil95]: occ_count(ensure,secure) = </a:t>
            </a:r>
            <a:r>
              <a:rPr lang="en-GB" sz="1800">
                <a:solidFill>
                  <a:srgbClr val="FF0000"/>
                </a:solidFill>
              </a:rPr>
              <a:t>6</a:t>
            </a:r>
          </a:p>
          <a:p>
            <a:pPr marL="285750" indent="-285750">
              <a:buFont typeface="Arial" charset="0"/>
              <a:buChar char="•"/>
            </a:pPr>
            <a:endParaRPr lang="en-GB" sz="1800">
              <a:solidFill>
                <a:srgbClr val="40404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1800">
                <a:solidFill>
                  <a:srgbClr val="404040"/>
                </a:solidFill>
              </a:rPr>
              <a:t>Normalized Google Distance (NGD) [CV07]</a:t>
            </a:r>
          </a:p>
          <a:p>
            <a:pPr marL="285750" indent="-285750">
              <a:buFont typeface="Arial" charset="0"/>
              <a:buChar char="•"/>
            </a:pPr>
            <a:endParaRPr lang="en-GB" sz="1800">
              <a:solidFill>
                <a:srgbClr val="40404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1800">
                <a:solidFill>
                  <a:srgbClr val="404040"/>
                </a:solidFill>
              </a:rPr>
              <a:t>DISCO [Kol08]: sim(ensure,secure) = </a:t>
            </a:r>
            <a:r>
              <a:rPr lang="en-GB" sz="1800">
                <a:solidFill>
                  <a:srgbClr val="FF0000"/>
                </a:solidFill>
              </a:rPr>
              <a:t>0.0943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95738" y="3338513"/>
            <a:ext cx="37750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sz="1400"/>
              <a:t>Based on mutual information computation</a:t>
            </a:r>
          </a:p>
          <a:p>
            <a:pPr>
              <a:buFont typeface="Arial" charset="0"/>
              <a:buChar char="•"/>
            </a:pPr>
            <a:r>
              <a:rPr lang="en-GB" sz="1400"/>
              <a:t>Symmetric</a:t>
            </a:r>
          </a:p>
          <a:p>
            <a:pPr>
              <a:buFont typeface="Arial" charset="0"/>
              <a:buChar char="•"/>
            </a:pPr>
            <a:r>
              <a:rPr lang="en-GB" sz="1400"/>
              <a:t>Not language specific  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563938" y="2997200"/>
            <a:ext cx="4752975" cy="3603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36877" name="Straight Connector 3"/>
          <p:cNvCxnSpPr>
            <a:cxnSpLocks noChangeShapeType="1"/>
          </p:cNvCxnSpPr>
          <p:nvPr/>
        </p:nvCxnSpPr>
        <p:spPr bwMode="auto">
          <a:xfrm>
            <a:off x="250825" y="5516563"/>
            <a:ext cx="475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8" grpId="0"/>
      <p:bldP spid="9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1"/>
          <p:cNvSpPr>
            <a:spLocks noChangeArrowheads="1"/>
          </p:cNvSpPr>
          <p:nvPr/>
        </p:nvSpPr>
        <p:spPr bwMode="auto">
          <a:xfrm>
            <a:off x="457200" y="415925"/>
            <a:ext cx="6724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Phishing domains set identification summary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37890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636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37893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15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pic>
        <p:nvPicPr>
          <p:cNvPr id="2" name="Picture 1" descr="set_com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8064500" cy="570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et_comp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981075"/>
            <a:ext cx="8237538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et_comp3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49725"/>
            <a:ext cx="6875462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1"/>
          <p:cNvSpPr>
            <a:spLocks noChangeArrowheads="1"/>
          </p:cNvSpPr>
          <p:nvPr/>
        </p:nvSpPr>
        <p:spPr bwMode="auto">
          <a:xfrm>
            <a:off x="457200" y="415925"/>
            <a:ext cx="4835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New semantic similarity metrics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38914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636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38917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16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10" name="Textfeld 10"/>
          <p:cNvSpPr txBox="1">
            <a:spLocks noChangeArrowheads="1"/>
          </p:cNvSpPr>
          <p:nvPr/>
        </p:nvSpPr>
        <p:spPr bwMode="auto">
          <a:xfrm>
            <a:off x="179388" y="1268413"/>
            <a:ext cx="87852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lvl="1" indent="0" eaLnBrk="1" hangingPunct="1">
              <a:spcBef>
                <a:spcPct val="20000"/>
              </a:spcBef>
              <a:defRPr/>
            </a:pPr>
            <a:r>
              <a:rPr lang="sv-SE" sz="2000" dirty="0" err="1" smtClean="0">
                <a:solidFill>
                  <a:srgbClr val="424342"/>
                </a:solidFill>
              </a:rPr>
              <a:t>Assuming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two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domain</a:t>
            </a:r>
            <a:r>
              <a:rPr lang="sv-SE" sz="2000" dirty="0" smtClean="0">
                <a:solidFill>
                  <a:srgbClr val="FF0000"/>
                </a:solidFill>
              </a:rPr>
              <a:t> sets</a:t>
            </a:r>
            <a:r>
              <a:rPr lang="sv-SE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sv-SE" i="1" dirty="0" smtClean="0">
                <a:solidFill>
                  <a:srgbClr val="424342"/>
                </a:solidFill>
                <a:latin typeface="Times New Roman"/>
                <a:cs typeface="Times New Roman"/>
              </a:rPr>
              <a:t>A </a:t>
            </a:r>
            <a:r>
              <a:rPr lang="sv-SE" sz="2000" dirty="0" smtClean="0">
                <a:solidFill>
                  <a:srgbClr val="424342"/>
                </a:solidFill>
              </a:rPr>
              <a:t>and </a:t>
            </a:r>
            <a:r>
              <a:rPr lang="sv-SE" i="1" dirty="0" smtClean="0">
                <a:solidFill>
                  <a:srgbClr val="424342"/>
                </a:solidFill>
                <a:latin typeface="Times New Roman"/>
                <a:cs typeface="Times New Roman"/>
              </a:rPr>
              <a:t>B </a:t>
            </a:r>
            <a:r>
              <a:rPr lang="sv-SE" sz="2000" dirty="0" smtClean="0">
                <a:solidFill>
                  <a:srgbClr val="424342"/>
                </a:solidFill>
                <a:latin typeface="+mn-lt"/>
                <a:cs typeface="Times New Roman"/>
              </a:rPr>
              <a:t>and the </a:t>
            </a:r>
            <a:r>
              <a:rPr lang="sv-SE" sz="2000" dirty="0" err="1" smtClean="0">
                <a:solidFill>
                  <a:srgbClr val="424342"/>
                </a:solidFill>
                <a:latin typeface="+mn-lt"/>
                <a:cs typeface="Times New Roman"/>
              </a:rPr>
              <a:t>associated</a:t>
            </a:r>
            <a:r>
              <a:rPr lang="sv-SE" sz="2000" dirty="0" smtClean="0">
                <a:solidFill>
                  <a:srgbClr val="424342"/>
                </a:solidFill>
                <a:latin typeface="+mn-lt"/>
                <a:cs typeface="Times New Roman"/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  <a:latin typeface="+mn-lt"/>
                <a:cs typeface="Times New Roman"/>
              </a:rPr>
              <a:t>extracted</a:t>
            </a:r>
            <a:r>
              <a:rPr lang="sv-SE" sz="2000" dirty="0" smtClean="0">
                <a:solidFill>
                  <a:srgbClr val="424342"/>
                </a:solidFill>
                <a:latin typeface="+mn-lt"/>
                <a:cs typeface="Times New Roman"/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  <a:latin typeface="+mn-lt"/>
                <a:cs typeface="Times New Roman"/>
              </a:rPr>
              <a:t>word</a:t>
            </a:r>
            <a:r>
              <a:rPr lang="sv-SE" sz="2000" dirty="0" smtClean="0">
                <a:solidFill>
                  <a:srgbClr val="424342"/>
                </a:solidFill>
                <a:latin typeface="+mn-lt"/>
                <a:cs typeface="Times New Roman"/>
              </a:rPr>
              <a:t> sets </a:t>
            </a:r>
            <a:r>
              <a:rPr lang="sv-SE" sz="2000" i="1" dirty="0" smtClean="0">
                <a:solidFill>
                  <a:srgbClr val="424342"/>
                </a:solidFill>
                <a:latin typeface="+mn-lt"/>
                <a:cs typeface="Times New Roman"/>
              </a:rPr>
              <a:t>W</a:t>
            </a:r>
            <a:r>
              <a:rPr lang="sv-SE" sz="2000" i="1" baseline="-25000" dirty="0" smtClean="0">
                <a:solidFill>
                  <a:srgbClr val="424342"/>
                </a:solidFill>
                <a:latin typeface="+mn-lt"/>
                <a:cs typeface="Times New Roman"/>
              </a:rPr>
              <a:t>A</a:t>
            </a:r>
            <a:r>
              <a:rPr lang="sv-SE" sz="2000" dirty="0" smtClean="0">
                <a:solidFill>
                  <a:srgbClr val="424342"/>
                </a:solidFill>
                <a:latin typeface="+mn-lt"/>
                <a:cs typeface="Times New Roman"/>
              </a:rPr>
              <a:t> and </a:t>
            </a:r>
            <a:r>
              <a:rPr lang="sv-SE" sz="2000" i="1" dirty="0" smtClean="0">
                <a:solidFill>
                  <a:srgbClr val="424342"/>
                </a:solidFill>
                <a:latin typeface="+mn-lt"/>
                <a:cs typeface="Times New Roman"/>
              </a:rPr>
              <a:t>W</a:t>
            </a:r>
            <a:r>
              <a:rPr lang="sv-SE" sz="2000" i="1" baseline="-25000" dirty="0" smtClean="0">
                <a:solidFill>
                  <a:srgbClr val="424342"/>
                </a:solidFill>
                <a:latin typeface="+mn-lt"/>
                <a:cs typeface="Times New Roman"/>
              </a:rPr>
              <a:t>B</a:t>
            </a:r>
            <a:r>
              <a:rPr lang="sv-SE" sz="2000" dirty="0" smtClean="0">
                <a:solidFill>
                  <a:srgbClr val="424342"/>
                </a:solidFill>
                <a:latin typeface="+mn-lt"/>
                <a:cs typeface="Times New Roman"/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  <a:latin typeface="+mn-lt"/>
                <a:cs typeface="Times New Roman"/>
              </a:rPr>
              <a:t>with</a:t>
            </a:r>
            <a:r>
              <a:rPr lang="sv-SE" sz="2000" dirty="0" smtClean="0">
                <a:solidFill>
                  <a:srgbClr val="424342"/>
                </a:solidFill>
                <a:latin typeface="+mn-lt"/>
                <a:cs typeface="Times New Roman"/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  <a:latin typeface="+mn-lt"/>
                <a:cs typeface="Times New Roman"/>
              </a:rPr>
              <a:t>their</a:t>
            </a:r>
            <a:r>
              <a:rPr lang="sv-SE" sz="2000" dirty="0" smtClean="0">
                <a:solidFill>
                  <a:srgbClr val="424342"/>
                </a:solidFill>
                <a:latin typeface="+mn-lt"/>
                <a:cs typeface="Times New Roman"/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  <a:latin typeface="+mn-lt"/>
                <a:cs typeface="Times New Roman"/>
              </a:rPr>
              <a:t>occurence</a:t>
            </a:r>
            <a:r>
              <a:rPr lang="sv-SE" sz="2000" dirty="0" smtClean="0">
                <a:solidFill>
                  <a:srgbClr val="424342"/>
                </a:solidFill>
                <a:latin typeface="+mn-lt"/>
                <a:cs typeface="Times New Roman"/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  <a:latin typeface="+mn-lt"/>
                <a:cs typeface="Times New Roman"/>
              </a:rPr>
              <a:t>frequencies</a:t>
            </a:r>
            <a:r>
              <a:rPr lang="sv-SE" sz="2000" dirty="0" smtClean="0">
                <a:solidFill>
                  <a:srgbClr val="424342"/>
                </a:solidFill>
                <a:latin typeface="+mn-lt"/>
                <a:cs typeface="Times New Roman"/>
              </a:rPr>
              <a:t> </a:t>
            </a:r>
            <a:r>
              <a:rPr lang="sv-SE" sz="2200" i="1" dirty="0" err="1" smtClean="0">
                <a:solidFill>
                  <a:srgbClr val="424342"/>
                </a:solidFill>
                <a:latin typeface="Times New Roman"/>
                <a:cs typeface="Times New Roman"/>
              </a:rPr>
              <a:t>distword</a:t>
            </a:r>
            <a:r>
              <a:rPr lang="sv-SE" sz="2000" dirty="0" smtClean="0">
                <a:solidFill>
                  <a:srgbClr val="424342"/>
                </a:solidFill>
                <a:latin typeface="+mn-lt"/>
                <a:cs typeface="Times New Roman"/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  <a:latin typeface="+mn-lt"/>
                <a:cs typeface="Times New Roman"/>
              </a:rPr>
              <a:t>we</a:t>
            </a:r>
            <a:r>
              <a:rPr lang="sv-SE" sz="2000" dirty="0" smtClean="0">
                <a:solidFill>
                  <a:srgbClr val="424342"/>
                </a:solidFill>
                <a:latin typeface="+mn-lt"/>
                <a:cs typeface="Times New Roman"/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  <a:latin typeface="+mn-lt"/>
                <a:cs typeface="Times New Roman"/>
              </a:rPr>
              <a:t>introduce</a:t>
            </a:r>
            <a:r>
              <a:rPr lang="sv-SE" sz="2000" dirty="0" smtClean="0">
                <a:solidFill>
                  <a:srgbClr val="424342"/>
                </a:solidFill>
                <a:latin typeface="+mn-lt"/>
                <a:cs typeface="Times New Roman"/>
              </a:rPr>
              <a:t> </a:t>
            </a:r>
            <a:r>
              <a:rPr lang="sv-SE" sz="2000" dirty="0" smtClean="0">
                <a:solidFill>
                  <a:srgbClr val="FF0000"/>
                </a:solidFill>
                <a:latin typeface="+mn-lt"/>
                <a:cs typeface="Times New Roman"/>
              </a:rPr>
              <a:t>3 </a:t>
            </a:r>
            <a:r>
              <a:rPr lang="sv-SE" sz="2000" dirty="0" err="1" smtClean="0">
                <a:solidFill>
                  <a:srgbClr val="FF0000"/>
                </a:solidFill>
                <a:latin typeface="+mn-lt"/>
                <a:cs typeface="Times New Roman"/>
              </a:rPr>
              <a:t>metrics</a:t>
            </a:r>
            <a:r>
              <a:rPr lang="sv-SE" sz="2000" dirty="0" smtClean="0">
                <a:solidFill>
                  <a:srgbClr val="FF0000"/>
                </a:solidFill>
                <a:latin typeface="+mn-lt"/>
                <a:cs typeface="Times New Roman"/>
              </a:rPr>
              <a:t> </a:t>
            </a:r>
            <a:r>
              <a:rPr lang="sv-S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/>
              </a:rPr>
              <a:t>to</a:t>
            </a: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/>
              </a:rPr>
              <a:t> </a:t>
            </a:r>
            <a:r>
              <a:rPr lang="sv-S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/>
              </a:rPr>
              <a:t>evaluate</a:t>
            </a: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/>
              </a:rPr>
              <a:t> the </a:t>
            </a:r>
            <a:r>
              <a:rPr lang="sv-S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/>
              </a:rPr>
              <a:t>semantic</a:t>
            </a: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/>
              </a:rPr>
              <a:t> </a:t>
            </a:r>
            <a:r>
              <a:rPr lang="sv-S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/>
              </a:rPr>
              <a:t>relatedness</a:t>
            </a: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/>
              </a:rPr>
              <a:t> </a:t>
            </a:r>
            <a:r>
              <a:rPr lang="sv-S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/>
              </a:rPr>
              <a:t>between</a:t>
            </a: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/>
              </a:rPr>
              <a:t> </a:t>
            </a:r>
            <a:r>
              <a:rPr lang="sv-SE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/>
              </a:rPr>
              <a:t> and </a:t>
            </a:r>
            <a:r>
              <a:rPr lang="sv-SE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B</a:t>
            </a:r>
            <a:r>
              <a:rPr lang="sv-SE" sz="2000" dirty="0" smtClean="0">
                <a:solidFill>
                  <a:srgbClr val="424342"/>
                </a:solidFill>
                <a:latin typeface="+mn-lt"/>
                <a:cs typeface="Times New Roman"/>
              </a:rPr>
              <a:t>:</a:t>
            </a:r>
            <a:endParaRPr lang="sv-SE" i="1" dirty="0" smtClean="0">
              <a:solidFill>
                <a:srgbClr val="424342"/>
              </a:solidFill>
              <a:latin typeface="Times New Roman"/>
              <a:cs typeface="Times New Roman"/>
            </a:endParaRPr>
          </a:p>
        </p:txBody>
      </p:sp>
      <p:pic>
        <p:nvPicPr>
          <p:cNvPr id="37895" name="Picture 1" descr="Screen Shot 2014-05-27 at 12.37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05263"/>
            <a:ext cx="79200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650" y="2636838"/>
            <a:ext cx="68278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en-GB" sz="2000" i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{(malware,0.08),(phish,0.16),(blacklisted,0.08),…}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en-GB" sz="2000" i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{(unknown,0.08),(safe,0.08),(test,0.08),…}</a:t>
            </a:r>
          </a:p>
        </p:txBody>
      </p:sp>
      <p:grpSp>
        <p:nvGrpSpPr>
          <p:cNvPr id="38921" name="Group 8"/>
          <p:cNvGrpSpPr>
            <a:grpSpLocks/>
          </p:cNvGrpSpPr>
          <p:nvPr/>
        </p:nvGrpSpPr>
        <p:grpSpPr bwMode="auto">
          <a:xfrm>
            <a:off x="4643438" y="3284538"/>
            <a:ext cx="1657350" cy="709612"/>
            <a:chOff x="4644008" y="3284984"/>
            <a:chExt cx="1656184" cy="709047"/>
          </a:xfrm>
        </p:grpSpPr>
        <p:sp>
          <p:nvSpPr>
            <p:cNvPr id="38922" name="TextBox 2"/>
            <p:cNvSpPr txBox="1">
              <a:spLocks noChangeArrowheads="1"/>
            </p:cNvSpPr>
            <p:nvPr/>
          </p:nvSpPr>
          <p:spPr bwMode="auto">
            <a:xfrm>
              <a:off x="4644008" y="3501008"/>
              <a:ext cx="16084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2000" i="1">
                  <a:latin typeface="Times New Roman" charset="0"/>
                  <a:cs typeface="Times New Roman" charset="0"/>
                </a:rPr>
                <a:t>distword</a:t>
              </a:r>
              <a:r>
                <a:rPr lang="en-GB" sz="2000" i="1" baseline="-25000">
                  <a:latin typeface="Times New Roman" charset="0"/>
                  <a:cs typeface="Times New Roman" charset="0"/>
                </a:rPr>
                <a:t>safe,W</a:t>
              </a:r>
              <a:endParaRPr lang="en-GB" sz="2000" i="1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38923" name="TextBox 3"/>
            <p:cNvSpPr txBox="1">
              <a:spLocks noChangeArrowheads="1"/>
            </p:cNvSpPr>
            <p:nvPr/>
          </p:nvSpPr>
          <p:spPr bwMode="auto">
            <a:xfrm>
              <a:off x="5967557" y="3717032"/>
              <a:ext cx="3326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200" i="1">
                  <a:latin typeface="Times New Roman" charset="0"/>
                  <a:cs typeface="Times New Roman" charset="0"/>
                </a:rPr>
                <a:t>B</a:t>
              </a:r>
            </a:p>
          </p:txBody>
        </p:sp>
        <p:cxnSp>
          <p:nvCxnSpPr>
            <p:cNvPr id="38924" name="Straight Arrow Connector 6"/>
            <p:cNvCxnSpPr>
              <a:cxnSpLocks noChangeShapeType="1"/>
            </p:cNvCxnSpPr>
            <p:nvPr/>
          </p:nvCxnSpPr>
          <p:spPr bwMode="auto">
            <a:xfrm flipH="1" flipV="1">
              <a:off x="4644008" y="3284984"/>
              <a:ext cx="288032" cy="2880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9"/>
          <p:cNvSpPr>
            <a:spLocks noChangeArrowheads="1"/>
          </p:cNvSpPr>
          <p:nvPr/>
        </p:nvSpPr>
        <p:spPr bwMode="auto">
          <a:xfrm>
            <a:off x="457200" y="415925"/>
            <a:ext cx="4197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Phishing: a modern swindle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16386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15"/>
          <p:cNvSpPr txBox="1">
            <a:spLocks noChangeArrowheads="1"/>
          </p:cNvSpPr>
          <p:nvPr/>
        </p:nvSpPr>
        <p:spPr bwMode="auto">
          <a:xfrm>
            <a:off x="8388350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chemeClr val="bg1"/>
                </a:solidFill>
              </a:rPr>
              <a:t>1 / </a:t>
            </a:r>
            <a:r>
              <a:rPr lang="de-DE" sz="1400" dirty="0" smtClean="0">
                <a:solidFill>
                  <a:schemeClr val="bg1"/>
                </a:solidFill>
              </a:rPr>
              <a:t>37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6389" name="Text Box 15"/>
          <p:cNvSpPr txBox="1">
            <a:spLocks noChangeArrowheads="1"/>
          </p:cNvSpPr>
          <p:nvPr/>
        </p:nvSpPr>
        <p:spPr bwMode="auto">
          <a:xfrm>
            <a:off x="0" y="6550025"/>
            <a:ext cx="6300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pic>
        <p:nvPicPr>
          <p:cNvPr id="2" name="Picture 1" descr="good_guy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2" t="-1086" r="1682" b="1086"/>
          <a:stretch>
            <a:fillRect/>
          </a:stretch>
        </p:blipFill>
        <p:spPr bwMode="auto">
          <a:xfrm>
            <a:off x="6350000" y="1447800"/>
            <a:ext cx="2146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ad_guy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1" t="-1147" r="1521" b="1147"/>
          <a:stretch>
            <a:fillRect/>
          </a:stretch>
        </p:blipFill>
        <p:spPr bwMode="auto">
          <a:xfrm>
            <a:off x="71438" y="1590675"/>
            <a:ext cx="236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peech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276475"/>
            <a:ext cx="5842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ollar_ba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933825"/>
            <a:ext cx="10763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hon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84313"/>
            <a:ext cx="92551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email-ico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852738"/>
            <a:ext cx="9271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website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8775"/>
            <a:ext cx="9858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dentity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4868863"/>
            <a:ext cx="10906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redit_card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933825"/>
            <a:ext cx="120491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password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868863"/>
            <a:ext cx="10795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8313" y="5300663"/>
            <a:ext cx="71993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sz="1800">
                <a:solidFill>
                  <a:srgbClr val="424342"/>
                </a:solidFill>
              </a:rPr>
              <a:t> uses </a:t>
            </a:r>
            <a:r>
              <a:rPr lang="en-GB" sz="1800">
                <a:solidFill>
                  <a:srgbClr val="FF0000"/>
                </a:solidFill>
              </a:rPr>
              <a:t>social engineering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sz="1800">
                <a:solidFill>
                  <a:srgbClr val="424342"/>
                </a:solidFill>
              </a:rPr>
              <a:t> exploits </a:t>
            </a:r>
            <a:r>
              <a:rPr lang="en-GB" sz="1800">
                <a:solidFill>
                  <a:srgbClr val="FF0000"/>
                </a:solidFill>
              </a:rPr>
              <a:t>technical flaws </a:t>
            </a:r>
            <a:r>
              <a:rPr lang="en-GB" sz="1800">
                <a:solidFill>
                  <a:srgbClr val="424342"/>
                </a:solidFill>
              </a:rPr>
              <a:t>(to impersonate legitimate entities)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10243 0.08426 C -0.12396 0.10347 -0.15608 0.11528 -0.18941 0.11528 C -0.22743 0.11528 -0.25782 0.10347 -0.27934 0.08426 L -0.38143 -7.40741E-7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0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764 L -0.0875 0.03565 C -0.10573 0.04213 -0.13316 0.04607 -0.16163 0.04607 C -0.19427 0.04607 -0.22031 0.04213 -0.23854 0.03565 L -0.3257 0.00764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192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579 L -0.08385 0.02894 C -0.10139 0.03681 -0.12743 0.04167 -0.15486 0.04167 C -0.18593 0.04167 -0.21076 0.03681 -0.22847 0.02894 L -0.31163 -0.00579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236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-0.09202 0.04954 C -0.11146 0.06065 -0.14011 0.06806 -0.17014 0.06806 C -0.20434 0.06806 -0.2316 0.06065 -0.25105 0.04954 L -0.34254 -1.48148E-6 " pathEditMode="relative" rAng="0" ptsTypes="FffFF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340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1"/>
          <p:cNvSpPr>
            <a:spLocks noChangeArrowheads="1"/>
          </p:cNvSpPr>
          <p:nvPr/>
        </p:nvSpPr>
        <p:spPr bwMode="auto">
          <a:xfrm>
            <a:off x="457200" y="415925"/>
            <a:ext cx="6278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Domain set semantic similarity evaluation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3993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6291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39941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17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90750" y="3068638"/>
            <a:ext cx="1589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i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Sim</a:t>
            </a:r>
            <a:r>
              <a:rPr lang="sv-SE" i="1" baseline="-2500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3</a:t>
            </a:r>
            <a:r>
              <a:rPr lang="sv-SE" i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(A,B)</a:t>
            </a:r>
            <a:endParaRPr lang="en-GB"/>
          </a:p>
        </p:txBody>
      </p:sp>
      <p:pic>
        <p:nvPicPr>
          <p:cNvPr id="28682" name="Picture 3" descr="Screen Shot 2014-05-27 at 1.01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789363"/>
            <a:ext cx="73437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Oval 1"/>
          <p:cNvSpPr>
            <a:spLocks noChangeArrowheads="1"/>
          </p:cNvSpPr>
          <p:nvPr/>
        </p:nvSpPr>
        <p:spPr bwMode="auto">
          <a:xfrm>
            <a:off x="1835150" y="1341438"/>
            <a:ext cx="1368425" cy="792162"/>
          </a:xfrm>
          <a:prstGeom prst="ellipse">
            <a:avLst/>
          </a:prstGeom>
          <a:solidFill>
            <a:srgbClr val="FF0000">
              <a:alpha val="34901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939925" y="1476375"/>
            <a:ext cx="11922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blacklisted</a:t>
            </a:r>
          </a:p>
          <a:p>
            <a:pPr algn="ctr">
              <a:defRPr/>
            </a:pPr>
            <a:r>
              <a:rPr lang="en-GB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domains</a:t>
            </a:r>
          </a:p>
        </p:txBody>
      </p:sp>
      <p:sp>
        <p:nvSpPr>
          <p:cNvPr id="39946" name="Oval 12"/>
          <p:cNvSpPr>
            <a:spLocks noChangeArrowheads="1"/>
          </p:cNvSpPr>
          <p:nvPr/>
        </p:nvSpPr>
        <p:spPr bwMode="auto">
          <a:xfrm>
            <a:off x="6156325" y="1341438"/>
            <a:ext cx="1368425" cy="792162"/>
          </a:xfrm>
          <a:prstGeom prst="ellipse">
            <a:avLst/>
          </a:prstGeom>
          <a:solidFill>
            <a:srgbClr val="00C900">
              <a:alpha val="34901"/>
            </a:srgbClr>
          </a:solidFill>
          <a:ln w="28575">
            <a:solidFill>
              <a:srgbClr val="00C9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300788" y="1476375"/>
            <a:ext cx="11112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legitimate</a:t>
            </a:r>
          </a:p>
          <a:p>
            <a:pPr algn="ctr">
              <a:defRPr/>
            </a:pPr>
            <a:r>
              <a:rPr lang="en-GB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domains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716463" y="2492375"/>
            <a:ext cx="719137" cy="431800"/>
          </a:xfrm>
          <a:prstGeom prst="ellipse">
            <a:avLst/>
          </a:prstGeom>
          <a:solidFill>
            <a:srgbClr val="00C900">
              <a:alpha val="34901"/>
            </a:srgbClr>
          </a:solidFill>
          <a:ln w="28575">
            <a:solidFill>
              <a:srgbClr val="00C9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16463" y="2565400"/>
            <a:ext cx="7334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13,000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851275" y="2492375"/>
            <a:ext cx="720725" cy="431800"/>
          </a:xfrm>
          <a:prstGeom prst="ellipse">
            <a:avLst/>
          </a:prstGeom>
          <a:solidFill>
            <a:srgbClr val="FF0000">
              <a:alpha val="34901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851275" y="2565400"/>
            <a:ext cx="7350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13,000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95288" y="2492375"/>
            <a:ext cx="720725" cy="431800"/>
          </a:xfrm>
          <a:prstGeom prst="ellipse">
            <a:avLst/>
          </a:prstGeom>
          <a:solidFill>
            <a:srgbClr val="FF0000">
              <a:alpha val="34901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95288" y="2565400"/>
            <a:ext cx="7334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13,000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258888" y="2492375"/>
            <a:ext cx="720725" cy="431800"/>
          </a:xfrm>
          <a:prstGeom prst="ellipse">
            <a:avLst/>
          </a:prstGeom>
          <a:solidFill>
            <a:srgbClr val="FF0000">
              <a:alpha val="34901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258888" y="2565400"/>
            <a:ext cx="7350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13,000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124075" y="2492375"/>
            <a:ext cx="719138" cy="431800"/>
          </a:xfrm>
          <a:prstGeom prst="ellipse">
            <a:avLst/>
          </a:prstGeom>
          <a:solidFill>
            <a:srgbClr val="FF0000">
              <a:alpha val="34901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124075" y="2565400"/>
            <a:ext cx="7334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13,000</a:t>
            </a: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2987675" y="2492375"/>
            <a:ext cx="720725" cy="431800"/>
          </a:xfrm>
          <a:prstGeom prst="ellipse">
            <a:avLst/>
          </a:prstGeom>
          <a:solidFill>
            <a:srgbClr val="FF0000">
              <a:alpha val="34901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987675" y="2565400"/>
            <a:ext cx="7334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13,000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308850" y="2492375"/>
            <a:ext cx="719138" cy="431800"/>
          </a:xfrm>
          <a:prstGeom prst="ellipse">
            <a:avLst/>
          </a:prstGeom>
          <a:solidFill>
            <a:srgbClr val="00C900">
              <a:alpha val="34901"/>
            </a:srgbClr>
          </a:solidFill>
          <a:ln w="28575">
            <a:solidFill>
              <a:srgbClr val="00C9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286625" y="2544763"/>
            <a:ext cx="7334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13,000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565775" y="2492375"/>
            <a:ext cx="720725" cy="431800"/>
          </a:xfrm>
          <a:prstGeom prst="ellipse">
            <a:avLst/>
          </a:prstGeom>
          <a:solidFill>
            <a:srgbClr val="00C900">
              <a:alpha val="34901"/>
            </a:srgbClr>
          </a:solidFill>
          <a:ln w="28575">
            <a:solidFill>
              <a:srgbClr val="00C9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565775" y="2565400"/>
            <a:ext cx="7350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13,000</a:t>
            </a: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6430963" y="2492375"/>
            <a:ext cx="719137" cy="431800"/>
          </a:xfrm>
          <a:prstGeom prst="ellipse">
            <a:avLst/>
          </a:prstGeom>
          <a:solidFill>
            <a:srgbClr val="00C900">
              <a:alpha val="34901"/>
            </a:srgbClr>
          </a:solidFill>
          <a:ln w="28575">
            <a:solidFill>
              <a:srgbClr val="00C9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430963" y="2565400"/>
            <a:ext cx="7334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13,000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8158163" y="2492375"/>
            <a:ext cx="720725" cy="431800"/>
          </a:xfrm>
          <a:prstGeom prst="ellipse">
            <a:avLst/>
          </a:prstGeom>
          <a:solidFill>
            <a:srgbClr val="00C900">
              <a:alpha val="34901"/>
            </a:srgbClr>
          </a:solidFill>
          <a:ln w="28575">
            <a:solidFill>
              <a:srgbClr val="00C9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158163" y="2565400"/>
            <a:ext cx="7350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13,000</a:t>
            </a:r>
          </a:p>
        </p:txBody>
      </p:sp>
      <p:cxnSp>
        <p:nvCxnSpPr>
          <p:cNvPr id="7" name="Straight Arrow Connector 6"/>
          <p:cNvCxnSpPr>
            <a:cxnSpLocks noChangeShapeType="1"/>
            <a:endCxn id="19" idx="0"/>
          </p:cNvCxnSpPr>
          <p:nvPr/>
        </p:nvCxnSpPr>
        <p:spPr bwMode="auto">
          <a:xfrm flipH="1">
            <a:off x="755650" y="1989138"/>
            <a:ext cx="1295400" cy="503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cxnSpLocks noChangeShapeType="1"/>
            <a:endCxn id="21" idx="0"/>
          </p:cNvCxnSpPr>
          <p:nvPr/>
        </p:nvCxnSpPr>
        <p:spPr bwMode="auto">
          <a:xfrm flipH="1">
            <a:off x="1619250" y="2060575"/>
            <a:ext cx="504825" cy="431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>
            <a:cxnSpLocks noChangeShapeType="1"/>
            <a:stCxn id="39944" idx="4"/>
            <a:endCxn id="23" idx="0"/>
          </p:cNvCxnSpPr>
          <p:nvPr/>
        </p:nvCxnSpPr>
        <p:spPr bwMode="auto">
          <a:xfrm flipH="1">
            <a:off x="2484438" y="2133600"/>
            <a:ext cx="34925" cy="358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cxnSpLocks noChangeShapeType="1"/>
            <a:endCxn id="25" idx="0"/>
          </p:cNvCxnSpPr>
          <p:nvPr/>
        </p:nvCxnSpPr>
        <p:spPr bwMode="auto">
          <a:xfrm>
            <a:off x="2916238" y="2060575"/>
            <a:ext cx="431800" cy="431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cxnSpLocks noChangeShapeType="1"/>
            <a:endCxn id="17" idx="0"/>
          </p:cNvCxnSpPr>
          <p:nvPr/>
        </p:nvCxnSpPr>
        <p:spPr bwMode="auto">
          <a:xfrm>
            <a:off x="2987675" y="1989138"/>
            <a:ext cx="1223963" cy="503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 flipH="1">
            <a:off x="5076825" y="1989138"/>
            <a:ext cx="1295400" cy="503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 flipH="1">
            <a:off x="5940425" y="2060575"/>
            <a:ext cx="503238" cy="431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 flipH="1">
            <a:off x="6804025" y="2133600"/>
            <a:ext cx="36513" cy="358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>
            <a:off x="7235825" y="2060575"/>
            <a:ext cx="431800" cy="431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cxnSpLocks noChangeShapeType="1"/>
          </p:cNvCxnSpPr>
          <p:nvPr/>
        </p:nvCxnSpPr>
        <p:spPr bwMode="auto">
          <a:xfrm>
            <a:off x="7308850" y="1989138"/>
            <a:ext cx="1223963" cy="5032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7" name="Elbow Connector 28686"/>
          <p:cNvCxnSpPr>
            <a:cxnSpLocks noChangeShapeType="1"/>
            <a:stCxn id="19" idx="4"/>
            <a:endCxn id="15" idx="4"/>
          </p:cNvCxnSpPr>
          <p:nvPr/>
        </p:nvCxnSpPr>
        <p:spPr bwMode="auto">
          <a:xfrm rot="16200000" flipH="1">
            <a:off x="2916238" y="763587"/>
            <a:ext cx="12700" cy="4321175"/>
          </a:xfrm>
          <a:prstGeom prst="curvedConnector3">
            <a:avLst>
              <a:gd name="adj1" fmla="val 5300000"/>
            </a:avLst>
          </a:prstGeom>
          <a:noFill/>
          <a:ln w="28575">
            <a:solidFill>
              <a:schemeClr val="tx1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7164388" y="3933825"/>
            <a:ext cx="18716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2200" i="1">
                <a:solidFill>
                  <a:srgbClr val="00C900"/>
                </a:solidFill>
                <a:latin typeface="Times New Roman" charset="0"/>
                <a:cs typeface="Times New Roman" charset="0"/>
              </a:rPr>
              <a:t>leg</a:t>
            </a:r>
            <a:r>
              <a:rPr lang="sv-SE" sz="2200" i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/</a:t>
            </a:r>
            <a:r>
              <a:rPr lang="sv-SE" sz="2200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mal</a:t>
            </a:r>
            <a:r>
              <a:rPr lang="sv-SE" sz="2200" i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 &lt; 0.8</a:t>
            </a:r>
            <a:endParaRPr lang="en-GB" sz="2200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156450" y="5302250"/>
            <a:ext cx="19526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2200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mal</a:t>
            </a:r>
            <a:r>
              <a:rPr lang="sv-SE" sz="2200" i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/</a:t>
            </a:r>
            <a:r>
              <a:rPr lang="sv-SE" sz="2200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mal</a:t>
            </a:r>
            <a:r>
              <a:rPr lang="sv-SE" sz="2200" i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 &gt; 0.95</a:t>
            </a:r>
            <a:endParaRPr lang="en-GB" sz="2200"/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7164388" y="4652963"/>
            <a:ext cx="1871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2200" i="1">
                <a:solidFill>
                  <a:srgbClr val="00C900"/>
                </a:solidFill>
                <a:latin typeface="Times New Roman" charset="0"/>
                <a:cs typeface="Times New Roman" charset="0"/>
              </a:rPr>
              <a:t>leg</a:t>
            </a:r>
            <a:r>
              <a:rPr lang="sv-SE" sz="2200" i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/</a:t>
            </a:r>
            <a:r>
              <a:rPr lang="sv-SE" sz="2200" i="1">
                <a:solidFill>
                  <a:srgbClr val="00C900"/>
                </a:solidFill>
                <a:latin typeface="Times New Roman" charset="0"/>
                <a:cs typeface="Times New Roman" charset="0"/>
              </a:rPr>
              <a:t>leg</a:t>
            </a:r>
            <a:r>
              <a:rPr lang="sv-SE" sz="2200" i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 &gt; 0.92</a:t>
            </a:r>
            <a:endParaRPr lang="en-GB" sz="2200"/>
          </a:p>
        </p:txBody>
      </p:sp>
      <p:sp>
        <p:nvSpPr>
          <p:cNvPr id="76" name="Rounded Rectangle 75"/>
          <p:cNvSpPr>
            <a:spLocks noChangeArrowheads="1"/>
          </p:cNvSpPr>
          <p:nvPr/>
        </p:nvSpPr>
        <p:spPr bwMode="auto">
          <a:xfrm>
            <a:off x="827088" y="4221163"/>
            <a:ext cx="3457575" cy="863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Rounded Rectangle 76"/>
          <p:cNvSpPr>
            <a:spLocks noChangeArrowheads="1"/>
          </p:cNvSpPr>
          <p:nvPr/>
        </p:nvSpPr>
        <p:spPr bwMode="auto">
          <a:xfrm>
            <a:off x="827088" y="5013325"/>
            <a:ext cx="2808287" cy="7191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" name="Rounded Rectangle 77"/>
          <p:cNvSpPr>
            <a:spLocks noChangeArrowheads="1"/>
          </p:cNvSpPr>
          <p:nvPr/>
        </p:nvSpPr>
        <p:spPr bwMode="auto">
          <a:xfrm>
            <a:off x="4140200" y="4221163"/>
            <a:ext cx="2808288" cy="7207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5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  <p:bldP spid="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1"/>
          <p:cNvSpPr>
            <a:spLocks noChangeArrowheads="1"/>
          </p:cNvSpPr>
          <p:nvPr/>
        </p:nvSpPr>
        <p:spPr bwMode="auto">
          <a:xfrm>
            <a:off x="457200" y="415925"/>
            <a:ext cx="273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 dirty="0" err="1">
                <a:solidFill>
                  <a:srgbClr val="007EB9"/>
                </a:solidFill>
                <a:latin typeface="Calibri" charset="0"/>
              </a:rPr>
              <a:t>First</a:t>
            </a:r>
            <a:r>
              <a:rPr lang="sv-SE" sz="2800" dirty="0">
                <a:solidFill>
                  <a:srgbClr val="007EB9"/>
                </a:solidFill>
                <a:latin typeface="Calibri" charset="0"/>
              </a:rPr>
              <a:t> observation:</a:t>
            </a:r>
            <a:endParaRPr lang="de-DE" sz="2800" dirty="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40962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6434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40965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18 </a:t>
            </a:r>
            <a:r>
              <a:rPr lang="de-DE" sz="1400" dirty="0">
                <a:solidFill>
                  <a:schemeClr val="bg1"/>
                </a:solidFill>
              </a:rPr>
              <a:t>/ </a:t>
            </a:r>
            <a:r>
              <a:rPr lang="de-DE" sz="1400" dirty="0" smtClean="0">
                <a:solidFill>
                  <a:schemeClr val="bg1"/>
                </a:solidFill>
              </a:rPr>
              <a:t>37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8313" y="908050"/>
            <a:ext cx="4324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200" smtClean="0">
                <a:latin typeface="+mj-lt"/>
              </a:rPr>
              <a:t>Domain name semantic analisys:</a:t>
            </a:r>
            <a:endParaRPr lang="en-GB" sz="2200">
              <a:latin typeface="+mj-lt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84213" y="1628775"/>
            <a:ext cx="7816850" cy="461963"/>
            <a:chOff x="827088" y="5661025"/>
            <a:chExt cx="7818002" cy="462959"/>
          </a:xfrm>
        </p:grpSpPr>
        <p:sp>
          <p:nvSpPr>
            <p:cNvPr id="40972" name="Right Arrow 11"/>
            <p:cNvSpPr>
              <a:spLocks noChangeArrowheads="1"/>
            </p:cNvSpPr>
            <p:nvPr/>
          </p:nvSpPr>
          <p:spPr bwMode="auto">
            <a:xfrm>
              <a:off x="827088" y="5732463"/>
              <a:ext cx="720725" cy="288925"/>
            </a:xfrm>
            <a:prstGeom prst="rightArrow">
              <a:avLst>
                <a:gd name="adj1" fmla="val 50000"/>
                <a:gd name="adj2" fmla="val 4989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73" name="TextBox 12"/>
            <p:cNvSpPr txBox="1">
              <a:spLocks noChangeArrowheads="1"/>
            </p:cNvSpPr>
            <p:nvPr/>
          </p:nvSpPr>
          <p:spPr bwMode="auto">
            <a:xfrm>
              <a:off x="1619250" y="5661025"/>
              <a:ext cx="7025840" cy="462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b="1"/>
                <a:t>Relevant to identify </a:t>
              </a:r>
              <a:r>
                <a:rPr lang="en-GB" b="1">
                  <a:solidFill>
                    <a:srgbClr val="FF0000"/>
                  </a:solidFill>
                </a:rPr>
                <a:t>phishing domain names</a:t>
              </a:r>
              <a:r>
                <a:rPr lang="en-GB" b="1"/>
                <a:t>….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08088" y="2060575"/>
            <a:ext cx="637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b="1"/>
              <a:t>…. as long as they are grouped in </a:t>
            </a:r>
            <a:r>
              <a:rPr lang="en-GB" b="1">
                <a:solidFill>
                  <a:srgbClr val="FF0000"/>
                </a:solidFill>
              </a:rPr>
              <a:t>clusters</a:t>
            </a:r>
            <a:r>
              <a:rPr lang="en-GB" b="1"/>
              <a:t>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50913" y="5354638"/>
            <a:ext cx="7108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2800" b="1"/>
              <a:t>How to use semantic analysis to identify </a:t>
            </a:r>
          </a:p>
          <a:p>
            <a:pPr algn="ctr"/>
            <a:r>
              <a:rPr lang="en-GB" sz="2800" b="1">
                <a:solidFill>
                  <a:srgbClr val="FF0000"/>
                </a:solidFill>
              </a:rPr>
              <a:t>single</a:t>
            </a:r>
            <a:r>
              <a:rPr lang="en-GB" sz="2800" b="1"/>
              <a:t> malicious domains / URLs ?</a:t>
            </a:r>
          </a:p>
        </p:txBody>
      </p:sp>
      <p:sp>
        <p:nvSpPr>
          <p:cNvPr id="13" name="Textfeld 10"/>
          <p:cNvSpPr txBox="1">
            <a:spLocks noChangeArrowheads="1"/>
          </p:cNvSpPr>
          <p:nvPr/>
        </p:nvSpPr>
        <p:spPr bwMode="auto">
          <a:xfrm>
            <a:off x="323850" y="3500438"/>
            <a:ext cx="85613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Need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to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accumulate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enough</a:t>
            </a:r>
            <a:r>
              <a:rPr lang="sv-SE" sz="2000" dirty="0" smtClean="0">
                <a:solidFill>
                  <a:srgbClr val="424342"/>
                </a:solidFill>
              </a:rPr>
              <a:t> DNS data </a:t>
            </a:r>
            <a:r>
              <a:rPr lang="sv-SE" sz="2000" dirty="0" err="1" smtClean="0">
                <a:solidFill>
                  <a:srgbClr val="424342"/>
                </a:solidFill>
              </a:rPr>
              <a:t>to</a:t>
            </a:r>
            <a:r>
              <a:rPr lang="sv-SE" sz="2000" dirty="0" smtClean="0">
                <a:solidFill>
                  <a:srgbClr val="424342"/>
                </a:solidFill>
              </a:rPr>
              <a:t> get relevant information </a:t>
            </a:r>
            <a:r>
              <a:rPr lang="sv-SE" sz="2000" dirty="0" err="1" smtClean="0">
                <a:solidFill>
                  <a:srgbClr val="424342"/>
                </a:solidFill>
              </a:rPr>
              <a:t>about</a:t>
            </a:r>
            <a:r>
              <a:rPr lang="sv-SE" sz="2000" dirty="0" smtClean="0">
                <a:solidFill>
                  <a:srgbClr val="424342"/>
                </a:solidFill>
              </a:rPr>
              <a:t> a </a:t>
            </a:r>
            <a:r>
              <a:rPr lang="sv-SE" sz="2000" dirty="0" err="1" smtClean="0">
                <a:solidFill>
                  <a:srgbClr val="424342"/>
                </a:solidFill>
              </a:rPr>
              <a:t>domain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name</a:t>
            </a:r>
            <a:endParaRPr lang="sv-SE" sz="2000" dirty="0" smtClean="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Delay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induced</a:t>
            </a:r>
            <a:r>
              <a:rPr lang="sv-SE" sz="2000" dirty="0" smtClean="0">
                <a:solidFill>
                  <a:srgbClr val="424342"/>
                </a:solidFill>
              </a:rPr>
              <a:t> by the </a:t>
            </a:r>
            <a:r>
              <a:rPr lang="sv-SE" sz="2000" dirty="0" err="1" smtClean="0">
                <a:solidFill>
                  <a:srgbClr val="424342"/>
                </a:solidFill>
              </a:rPr>
              <a:t>composition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of</a:t>
            </a:r>
            <a:r>
              <a:rPr lang="sv-SE" sz="2000" dirty="0" smtClean="0">
                <a:solidFill>
                  <a:srgbClr val="424342"/>
                </a:solidFill>
              </a:rPr>
              <a:t> initial clusters (real-</a:t>
            </a:r>
            <a:r>
              <a:rPr lang="sv-SE" sz="2000" dirty="0" err="1" smtClean="0">
                <a:solidFill>
                  <a:srgbClr val="424342"/>
                </a:solidFill>
              </a:rPr>
              <a:t>time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afterwards</a:t>
            </a:r>
            <a:r>
              <a:rPr lang="sv-SE" sz="2000" dirty="0" smtClean="0">
                <a:solidFill>
                  <a:srgbClr val="424342"/>
                </a:solidFill>
              </a:rPr>
              <a:t>)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Need</a:t>
            </a:r>
            <a:r>
              <a:rPr lang="sv-SE" sz="2000" dirty="0" smtClean="0">
                <a:solidFill>
                  <a:srgbClr val="424342"/>
                </a:solidFill>
              </a:rPr>
              <a:t> for </a:t>
            </a:r>
            <a:r>
              <a:rPr lang="sv-SE" sz="2000" dirty="0" err="1" smtClean="0">
                <a:solidFill>
                  <a:srgbClr val="424342"/>
                </a:solidFill>
              </a:rPr>
              <a:t>reference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datasets</a:t>
            </a:r>
            <a:endParaRPr lang="sv-SE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3850" y="3068638"/>
            <a:ext cx="21752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2200" b="1" u="sng" dirty="0" err="1" smtClean="0">
                <a:latin typeface="+mj-lt"/>
              </a:rPr>
              <a:t>Shortcomings</a:t>
            </a:r>
            <a:r>
              <a:rPr lang="sv-SE" sz="2200" b="1" u="sng" dirty="0">
                <a:latin typeface="+mj-lt"/>
              </a:rPr>
              <a:t>:</a:t>
            </a:r>
            <a:endParaRPr lang="de-DE" sz="2200" b="1" u="sng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338"/>
            <a:ext cx="8834438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457200" y="1600200"/>
            <a:ext cx="7772400" cy="5334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rPr>
              <a:t>1. Phishing Presentation and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rPr>
              <a:t>Challenges to Address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rgbClr val="7F7F7F"/>
                </a:solidFill>
                <a:latin typeface="Arial" charset="0"/>
                <a:ea typeface="ＭＳ Ｐゴシック" charset="0"/>
              </a:rPr>
              <a:t>2. Phishing Domains Detection Using DNS Features and Semantic Analysis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3. Phishing URLs Rating</a:t>
            </a:r>
            <a:b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rgbClr val="7F7F7F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solidFill>
                  <a:srgbClr val="7F7F7F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4. Phishing Domains Prediction</a:t>
            </a:r>
            <a:b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5. 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Research Perspectives</a:t>
            </a:r>
            <a:endParaRPr lang="de-DE" sz="28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198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300663"/>
            <a:ext cx="9001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7287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ecanLa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35" y="188640"/>
            <a:ext cx="800593" cy="855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265191"/>
            <a:ext cx="1512168" cy="715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1"/>
          <p:cNvSpPr>
            <a:spLocks noChangeArrowheads="1"/>
          </p:cNvSpPr>
          <p:nvPr/>
        </p:nvSpPr>
        <p:spPr bwMode="auto">
          <a:xfrm>
            <a:off x="457200" y="415925"/>
            <a:ext cx="439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Phishing URLs characteristics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43010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15"/>
          <p:cNvSpPr txBox="1">
            <a:spLocks noChangeArrowheads="1"/>
          </p:cNvSpPr>
          <p:nvPr/>
        </p:nvSpPr>
        <p:spPr bwMode="auto">
          <a:xfrm>
            <a:off x="0" y="6559550"/>
            <a:ext cx="6227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43013" name="Text Box 15"/>
          <p:cNvSpPr txBox="1">
            <a:spLocks noChangeArrowheads="1"/>
          </p:cNvSpPr>
          <p:nvPr/>
        </p:nvSpPr>
        <p:spPr bwMode="auto">
          <a:xfrm>
            <a:off x="8388350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19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43014" name="Textfeld 10"/>
          <p:cNvSpPr txBox="1">
            <a:spLocks noChangeArrowheads="1"/>
          </p:cNvSpPr>
          <p:nvPr/>
        </p:nvSpPr>
        <p:spPr bwMode="auto">
          <a:xfrm>
            <a:off x="323850" y="1144588"/>
            <a:ext cx="841692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GB" sz="1800" i="1">
                <a:solidFill>
                  <a:srgbClr val="424342"/>
                </a:solidFill>
              </a:rPr>
              <a:t>www.paypal.creasconsultores.com/www.paypal.com/Resolutioncenter.php</a:t>
            </a:r>
            <a:r>
              <a:rPr lang="sv-SE" sz="1800" i="1">
                <a:solidFill>
                  <a:srgbClr val="424342"/>
                </a:solidFill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GB" sz="1800" i="1">
                <a:solidFill>
                  <a:srgbClr val="424342"/>
                </a:solidFill>
              </a:rPr>
              <a:t>shevkun.org/css/paypal.com/cgi-bin/cmd%3D_login-submit/css/websc.php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GB" sz="1800" i="1">
                <a:solidFill>
                  <a:srgbClr val="424342"/>
                </a:solidFill>
              </a:rPr>
              <a:t>us-mg6.mail.yahoo.com.dwarkamaigroup.com/Yahoo.html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GB" sz="1800" i="1">
                <a:solidFill>
                  <a:srgbClr val="424342"/>
                </a:solidFill>
              </a:rPr>
              <a:t>emailoans.hostingventure.com.au/bankofamerica.com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GB" sz="1800" i="1">
                <a:solidFill>
                  <a:srgbClr val="424342"/>
                </a:solidFill>
              </a:rPr>
              <a:t>nitkowski.pl/components/wellsfargo/questions.php</a:t>
            </a:r>
            <a:endParaRPr lang="sv-SE" sz="1800" i="1">
              <a:solidFill>
                <a:srgbClr val="424342"/>
              </a:solidFill>
            </a:endParaRP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95288" y="1700213"/>
            <a:ext cx="1296987" cy="288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1476375" y="2492375"/>
            <a:ext cx="2374900" cy="288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2843213" y="2060575"/>
            <a:ext cx="2305050" cy="288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1692275" y="1268413"/>
            <a:ext cx="2232025" cy="288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395288" y="2924175"/>
            <a:ext cx="1223962" cy="288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Textfeld 10"/>
          <p:cNvSpPr txBox="1">
            <a:spLocks noChangeArrowheads="1"/>
          </p:cNvSpPr>
          <p:nvPr/>
        </p:nvSpPr>
        <p:spPr bwMode="auto">
          <a:xfrm>
            <a:off x="468313" y="3500438"/>
            <a:ext cx="7696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ctr" eaLnBrk="1" hangingPunct="1">
              <a:spcBef>
                <a:spcPct val="20000"/>
              </a:spcBef>
            </a:pPr>
            <a:r>
              <a:rPr lang="sv-SE"/>
              <a:t>The registered domain has no relationship with the rest of the URL</a:t>
            </a:r>
          </a:p>
        </p:txBody>
      </p:sp>
      <p:sp>
        <p:nvSpPr>
          <p:cNvPr id="18" name="Textfeld 10"/>
          <p:cNvSpPr txBox="1">
            <a:spLocks noChangeArrowheads="1"/>
          </p:cNvSpPr>
          <p:nvPr/>
        </p:nvSpPr>
        <p:spPr bwMode="auto">
          <a:xfrm>
            <a:off x="395288" y="4652963"/>
            <a:ext cx="84169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v-SE" sz="200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sv-SE" sz="2000">
                <a:solidFill>
                  <a:srgbClr val="424342"/>
                </a:solidFill>
              </a:rPr>
              <a:t>	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Most parts of URLs can be freely defined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Except the </a:t>
            </a:r>
            <a:r>
              <a:rPr lang="sv-SE" sz="2000">
                <a:solidFill>
                  <a:srgbClr val="FF0000"/>
                </a:solidFill>
              </a:rPr>
              <a:t>registered domain</a:t>
            </a:r>
            <a:r>
              <a:rPr lang="sv-SE" sz="2000"/>
              <a:t>:</a:t>
            </a:r>
            <a:r>
              <a:rPr lang="sv-SE" sz="2000">
                <a:solidFill>
                  <a:srgbClr val="FF0000"/>
                </a:solidFill>
              </a:rPr>
              <a:t> </a:t>
            </a:r>
            <a:r>
              <a:rPr lang="sv-SE" sz="2000">
                <a:solidFill>
                  <a:srgbClr val="424342"/>
                </a:solidFill>
              </a:rPr>
              <a:t>main level domain + public suffix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44638" y="4724400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 i="1"/>
              <a:t>4ld.3ld.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896938" y="4724400"/>
            <a:ext cx="935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 i="1"/>
              <a:t>http://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336800" y="4724400"/>
            <a:ext cx="935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 i="1"/>
              <a:t>mld.ps</a:t>
            </a:r>
            <a:endParaRPr lang="en-GB" i="1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32138" y="4724400"/>
            <a:ext cx="4897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/>
              <a:t>/path1/path2?key1=value1&amp;key2=value2 </a:t>
            </a:r>
            <a:endParaRPr lang="en-GB" sz="200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F1C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6" grpId="0"/>
      <p:bldP spid="19" grpId="0"/>
      <p:bldP spid="19" grpId="1"/>
      <p:bldP spid="20" grpId="0"/>
      <p:bldP spid="21" grpId="0"/>
      <p:bldP spid="21" grpId="1"/>
      <p:bldP spid="22" grpId="0"/>
      <p:bldP spid="2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1"/>
          <p:cNvSpPr>
            <a:spLocks noChangeArrowheads="1"/>
          </p:cNvSpPr>
          <p:nvPr/>
        </p:nvSpPr>
        <p:spPr bwMode="auto">
          <a:xfrm>
            <a:off x="457200" y="415925"/>
            <a:ext cx="598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Proposition for phishing URLs detection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44034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15"/>
          <p:cNvSpPr txBox="1">
            <a:spLocks noChangeArrowheads="1"/>
          </p:cNvSpPr>
          <p:nvPr/>
        </p:nvSpPr>
        <p:spPr bwMode="auto">
          <a:xfrm>
            <a:off x="0" y="6559550"/>
            <a:ext cx="644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44037" name="Text Box 15"/>
          <p:cNvSpPr txBox="1">
            <a:spLocks noChangeArrowheads="1"/>
          </p:cNvSpPr>
          <p:nvPr/>
        </p:nvSpPr>
        <p:spPr bwMode="auto">
          <a:xfrm>
            <a:off x="8388350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20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44038" name="Textfeld 10"/>
          <p:cNvSpPr txBox="1">
            <a:spLocks noChangeArrowheads="1"/>
          </p:cNvSpPr>
          <p:nvPr/>
        </p:nvSpPr>
        <p:spPr bwMode="auto">
          <a:xfrm>
            <a:off x="539750" y="1557338"/>
            <a:ext cx="8416925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 eaLnBrk="1" hangingPunct="1">
              <a:spcBef>
                <a:spcPct val="20000"/>
              </a:spcBef>
            </a:pPr>
            <a:endParaRPr lang="sv-SE" sz="2000">
              <a:solidFill>
                <a:srgbClr val="424342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sv-SE">
                <a:solidFill>
                  <a:srgbClr val="424342"/>
                </a:solidFill>
              </a:rPr>
              <a:t>Assumptions: 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Components of legitimate URLs are all </a:t>
            </a:r>
            <a:r>
              <a:rPr lang="sv-SE" sz="2000">
                <a:solidFill>
                  <a:srgbClr val="FF0000"/>
                </a:solidFill>
              </a:rPr>
              <a:t>related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Registered domains (mld.ps) of phishing URLs are </a:t>
            </a:r>
            <a:r>
              <a:rPr lang="sv-SE" sz="2000">
                <a:solidFill>
                  <a:srgbClr val="FF0000"/>
                </a:solidFill>
              </a:rPr>
              <a:t>not related </a:t>
            </a:r>
            <a:r>
              <a:rPr lang="sv-SE" sz="2000">
                <a:solidFill>
                  <a:srgbClr val="424342"/>
                </a:solidFill>
              </a:rPr>
              <a:t>to the remaining of the URL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50825" y="4652963"/>
            <a:ext cx="8588375" cy="830262"/>
            <a:chOff x="34530" y="5660685"/>
            <a:chExt cx="8589875" cy="831734"/>
          </a:xfrm>
        </p:grpSpPr>
        <p:sp>
          <p:nvSpPr>
            <p:cNvPr id="44040" name="Right Arrow 13"/>
            <p:cNvSpPr>
              <a:spLocks noChangeArrowheads="1"/>
            </p:cNvSpPr>
            <p:nvPr/>
          </p:nvSpPr>
          <p:spPr bwMode="auto">
            <a:xfrm>
              <a:off x="34530" y="5948972"/>
              <a:ext cx="720725" cy="288925"/>
            </a:xfrm>
            <a:prstGeom prst="rightArrow">
              <a:avLst>
                <a:gd name="adj1" fmla="val 50000"/>
                <a:gd name="adj2" fmla="val 4989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41" name="TextBox 14"/>
            <p:cNvSpPr txBox="1">
              <a:spLocks noChangeArrowheads="1"/>
            </p:cNvSpPr>
            <p:nvPr/>
          </p:nvSpPr>
          <p:spPr bwMode="auto">
            <a:xfrm>
              <a:off x="754676" y="5660685"/>
              <a:ext cx="7869729" cy="831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 b="1"/>
                <a:t>Analyse relatedness between </a:t>
              </a:r>
              <a:r>
                <a:rPr lang="en-GB" b="1" i="1"/>
                <a:t>mld.ps </a:t>
              </a:r>
              <a:r>
                <a:rPr lang="en-GB" b="1"/>
                <a:t>and </a:t>
              </a:r>
            </a:p>
            <a:p>
              <a:pPr algn="ctr"/>
              <a:r>
                <a:rPr lang="en-GB" b="1"/>
                <a:t>the remaining part of a URL : </a:t>
              </a:r>
              <a:r>
                <a:rPr lang="en-GB" b="1">
                  <a:solidFill>
                    <a:srgbClr val="FF0000"/>
                  </a:solidFill>
                </a:rPr>
                <a:t>Intra-URL relatedness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1"/>
          <p:cNvSpPr>
            <a:spLocks noChangeArrowheads="1"/>
          </p:cNvSpPr>
          <p:nvPr/>
        </p:nvSpPr>
        <p:spPr bwMode="auto">
          <a:xfrm>
            <a:off x="457200" y="415925"/>
            <a:ext cx="200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URL splitting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4505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650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45061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21 </a:t>
            </a:r>
            <a:r>
              <a:rPr lang="de-DE" sz="1400" dirty="0">
                <a:solidFill>
                  <a:schemeClr val="bg1"/>
                </a:solidFill>
              </a:rPr>
              <a:t>/ </a:t>
            </a:r>
            <a:r>
              <a:rPr lang="de-DE" sz="1400" dirty="0" smtClean="0">
                <a:solidFill>
                  <a:schemeClr val="bg1"/>
                </a:solidFill>
              </a:rPr>
              <a:t>37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8313" y="908050"/>
            <a:ext cx="27924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2200" dirty="0">
                <a:latin typeface="+mj-lt"/>
              </a:rPr>
              <a:t>URL </a:t>
            </a:r>
            <a:r>
              <a:rPr lang="sv-SE" sz="2200" dirty="0" err="1">
                <a:latin typeface="+mj-lt"/>
              </a:rPr>
              <a:t>label</a:t>
            </a:r>
            <a:r>
              <a:rPr lang="sv-SE" sz="2200" dirty="0">
                <a:latin typeface="+mj-lt"/>
              </a:rPr>
              <a:t> </a:t>
            </a:r>
            <a:r>
              <a:rPr lang="sv-SE" sz="2200" dirty="0" err="1">
                <a:latin typeface="+mj-lt"/>
              </a:rPr>
              <a:t>extraction</a:t>
            </a:r>
            <a:r>
              <a:rPr lang="sv-SE" sz="2200" dirty="0">
                <a:latin typeface="+mj-lt"/>
              </a:rPr>
              <a:t>:</a:t>
            </a:r>
            <a:endParaRPr lang="de-DE" sz="2200" dirty="0">
              <a:latin typeface="+mj-lt"/>
            </a:endParaRPr>
          </a:p>
        </p:txBody>
      </p:sp>
      <p:sp>
        <p:nvSpPr>
          <p:cNvPr id="33799" name="Textfeld 10"/>
          <p:cNvSpPr txBox="1">
            <a:spLocks noChangeArrowheads="1"/>
          </p:cNvSpPr>
          <p:nvPr/>
        </p:nvSpPr>
        <p:spPr bwMode="auto">
          <a:xfrm>
            <a:off x="611188" y="4437063"/>
            <a:ext cx="676910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defRPr/>
            </a:pPr>
            <a:r>
              <a:rPr lang="sv-SE" sz="2800" i="1" dirty="0" err="1" smtClean="0">
                <a:solidFill>
                  <a:srgbClr val="4C4BFB"/>
                </a:solidFill>
                <a:latin typeface="Times New Roman" charset="0"/>
                <a:cs typeface="Times New Roman" charset="0"/>
              </a:rPr>
              <a:t>login</a:t>
            </a:r>
            <a:r>
              <a:rPr lang="sv-SE" sz="2800" i="1" dirty="0" err="1" smtClean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.</a:t>
            </a:r>
            <a:r>
              <a:rPr lang="sv-SE" sz="2800" i="1" dirty="0" err="1" smtClean="0">
                <a:solidFill>
                  <a:srgbClr val="FF0000"/>
                </a:solidFill>
                <a:latin typeface="Times New Roman" charset="0"/>
                <a:ea typeface="ＭＳ ゴシック" charset="0"/>
                <a:cs typeface="ＭＳ ゴシック" charset="0"/>
              </a:rPr>
              <a:t>paypal.</a:t>
            </a:r>
            <a:r>
              <a:rPr lang="sv-SE" sz="2800" i="1" dirty="0" err="1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com</a:t>
            </a:r>
            <a:r>
              <a:rPr lang="sv-SE" sz="2800" i="1" dirty="0" smtClean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/</a:t>
            </a:r>
            <a:r>
              <a:rPr lang="sv-SE" sz="2800" i="1" dirty="0" err="1" smtClean="0">
                <a:solidFill>
                  <a:srgbClr val="4C4BFB"/>
                </a:solidFill>
                <a:latin typeface="Times New Roman" charset="0"/>
                <a:cs typeface="Times New Roman" charset="0"/>
              </a:rPr>
              <a:t>securepayment</a:t>
            </a:r>
            <a:endParaRPr lang="sv-SE" sz="2800" i="1" dirty="0" smtClean="0">
              <a:solidFill>
                <a:srgbClr val="4C4BFB"/>
              </a:solidFill>
              <a:latin typeface="Times New Roman" charset="0"/>
              <a:cs typeface="Times New Roman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sv-SE" sz="2000" i="1" dirty="0">
                <a:latin typeface="Times New Roman" charset="0"/>
                <a:cs typeface="Times New Roman" charset="0"/>
              </a:rPr>
              <a:t> </a:t>
            </a:r>
            <a:r>
              <a:rPr lang="sv-SE" sz="2000" i="1" dirty="0" err="1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RD</a:t>
            </a:r>
            <a:r>
              <a:rPr lang="sv-SE" sz="2000" i="1" baseline="-25000" dirty="0" err="1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url</a:t>
            </a:r>
            <a:r>
              <a:rPr lang="sv-SE" sz="2000" i="1" baseline="-25000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sv-SE" sz="2000" i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= {</a:t>
            </a:r>
            <a:r>
              <a:rPr lang="sv-SE" sz="2000" i="1" dirty="0" err="1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paypal</a:t>
            </a:r>
            <a:r>
              <a:rPr lang="sv-SE" sz="2000" i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;</a:t>
            </a:r>
            <a:r>
              <a:rPr lang="sv-SE" sz="2000" i="1" dirty="0" smtClean="0">
                <a:solidFill>
                  <a:srgbClr val="FF0000"/>
                </a:solidFill>
                <a:latin typeface="Times New Roman" charset="0"/>
                <a:ea typeface="ＭＳ ゴシック" charset="0"/>
                <a:cs typeface="ＭＳ ゴシック" charset="0"/>
              </a:rPr>
              <a:t> </a:t>
            </a:r>
            <a:r>
              <a:rPr lang="sv-SE" sz="2000" i="1" dirty="0" err="1" smtClean="0">
                <a:solidFill>
                  <a:srgbClr val="FF0000"/>
                </a:solidFill>
                <a:latin typeface="Times New Roman" charset="0"/>
                <a:ea typeface="ＭＳ ゴシック" charset="0"/>
                <a:cs typeface="ＭＳ ゴシック" charset="0"/>
              </a:rPr>
              <a:t>paypal.</a:t>
            </a:r>
            <a:r>
              <a:rPr lang="sv-SE" sz="2000" i="1" dirty="0" err="1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com</a:t>
            </a:r>
            <a:r>
              <a:rPr lang="sv-SE" sz="2000" i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}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sv-SE" sz="2000" i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sv-SE" sz="2000" i="1" dirty="0" err="1" smtClean="0">
                <a:solidFill>
                  <a:srgbClr val="4C4BFB"/>
                </a:solidFill>
                <a:latin typeface="Times New Roman" charset="0"/>
                <a:cs typeface="Times New Roman" charset="0"/>
              </a:rPr>
              <a:t>REM</a:t>
            </a:r>
            <a:r>
              <a:rPr lang="sv-SE" sz="2000" i="1" baseline="-25000" dirty="0" err="1" smtClean="0">
                <a:solidFill>
                  <a:srgbClr val="4C4BFB"/>
                </a:solidFill>
                <a:latin typeface="Times New Roman" charset="0"/>
                <a:cs typeface="Times New Roman" charset="0"/>
              </a:rPr>
              <a:t>url</a:t>
            </a:r>
            <a:r>
              <a:rPr lang="sv-SE" sz="2000" i="1" baseline="-25000" dirty="0" smtClean="0">
                <a:solidFill>
                  <a:srgbClr val="4C4BFB"/>
                </a:solidFill>
                <a:latin typeface="Times New Roman" charset="0"/>
                <a:cs typeface="Times New Roman" charset="0"/>
              </a:rPr>
              <a:t> </a:t>
            </a:r>
            <a:r>
              <a:rPr lang="sv-SE" sz="2000" i="1" dirty="0" smtClean="0">
                <a:solidFill>
                  <a:srgbClr val="4C4BFB"/>
                </a:solidFill>
                <a:latin typeface="Times New Roman" charset="0"/>
                <a:cs typeface="Times New Roman" charset="0"/>
              </a:rPr>
              <a:t>= {login; </a:t>
            </a:r>
            <a:r>
              <a:rPr lang="sv-SE" sz="2000" i="1" dirty="0" err="1" smtClean="0">
                <a:solidFill>
                  <a:srgbClr val="4C4BFB"/>
                </a:solidFill>
                <a:latin typeface="Times New Roman" charset="0"/>
                <a:cs typeface="Times New Roman" charset="0"/>
              </a:rPr>
              <a:t>secure</a:t>
            </a:r>
            <a:r>
              <a:rPr lang="sv-SE" sz="2000" i="1" dirty="0" smtClean="0">
                <a:solidFill>
                  <a:srgbClr val="4C4BFB"/>
                </a:solidFill>
                <a:latin typeface="Times New Roman" charset="0"/>
                <a:cs typeface="Times New Roman" charset="0"/>
              </a:rPr>
              <a:t>; </a:t>
            </a:r>
            <a:r>
              <a:rPr lang="sv-SE" sz="2000" i="1" dirty="0" err="1" smtClean="0">
                <a:solidFill>
                  <a:srgbClr val="4C4BFB"/>
                </a:solidFill>
                <a:latin typeface="Times New Roman" charset="0"/>
                <a:cs typeface="Times New Roman" charset="0"/>
              </a:rPr>
              <a:t>payment</a:t>
            </a:r>
            <a:r>
              <a:rPr lang="sv-SE" sz="2000" i="1" dirty="0" smtClean="0">
                <a:solidFill>
                  <a:srgbClr val="4C4BFB"/>
                </a:solidFill>
                <a:latin typeface="Times New Roman" charset="0"/>
                <a:cs typeface="Times New Roman" charset="0"/>
              </a:rPr>
              <a:t>}</a:t>
            </a:r>
            <a:endParaRPr lang="sv-SE" sz="2000" dirty="0" smtClean="0">
              <a:solidFill>
                <a:srgbClr val="4C4BFB"/>
              </a:solidFill>
            </a:endParaRPr>
          </a:p>
        </p:txBody>
      </p:sp>
      <p:sp>
        <p:nvSpPr>
          <p:cNvPr id="45064" name="TextBox 1"/>
          <p:cNvSpPr txBox="1">
            <a:spLocks noChangeArrowheads="1"/>
          </p:cNvSpPr>
          <p:nvPr/>
        </p:nvSpPr>
        <p:spPr bwMode="auto">
          <a:xfrm>
            <a:off x="468313" y="1412875"/>
            <a:ext cx="8489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http://4ld.3ld.mld.ps/path1/path2?key1=value1&amp;key2=value2 </a:t>
            </a:r>
            <a:endParaRPr lang="en-US"/>
          </a:p>
          <a:p>
            <a:endParaRPr lang="en-GB"/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260475" y="1844675"/>
            <a:ext cx="7488238" cy="1984375"/>
            <a:chOff x="1259706" y="1844576"/>
            <a:chExt cx="7488757" cy="1984534"/>
          </a:xfrm>
        </p:grpSpPr>
        <p:sp>
          <p:nvSpPr>
            <p:cNvPr id="45070" name="Right Brace 4"/>
            <p:cNvSpPr>
              <a:spLocks/>
            </p:cNvSpPr>
            <p:nvPr/>
          </p:nvSpPr>
          <p:spPr bwMode="auto">
            <a:xfrm rot="5400000">
              <a:off x="1547540" y="1556742"/>
              <a:ext cx="360362" cy="936030"/>
            </a:xfrm>
            <a:prstGeom prst="rightBrace">
              <a:avLst>
                <a:gd name="adj1" fmla="val 47043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71" name="Right Brace 12"/>
            <p:cNvSpPr>
              <a:spLocks/>
            </p:cNvSpPr>
            <p:nvPr/>
          </p:nvSpPr>
          <p:spPr bwMode="auto">
            <a:xfrm rot="5400000">
              <a:off x="5831978" y="-711547"/>
              <a:ext cx="360362" cy="5472608"/>
            </a:xfrm>
            <a:prstGeom prst="rightBrace">
              <a:avLst>
                <a:gd name="adj1" fmla="val 40075"/>
                <a:gd name="adj2" fmla="val 50000"/>
              </a:avLst>
            </a:prstGeom>
            <a:solidFill>
              <a:srgbClr val="FFFF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3366FF"/>
                </a:solidFill>
              </a:endParaRPr>
            </a:p>
          </p:txBody>
        </p:sp>
        <p:sp>
          <p:nvSpPr>
            <p:cNvPr id="45072" name="TextBox 5"/>
            <p:cNvSpPr txBox="1">
              <a:spLocks noChangeArrowheads="1"/>
            </p:cNvSpPr>
            <p:nvPr/>
          </p:nvSpPr>
          <p:spPr bwMode="auto">
            <a:xfrm>
              <a:off x="2555776" y="3429000"/>
              <a:ext cx="17527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2000">
                  <a:solidFill>
                    <a:srgbClr val="0000FF"/>
                  </a:solidFill>
                </a:rPr>
                <a:t>Basic splitting</a:t>
              </a:r>
            </a:p>
          </p:txBody>
        </p:sp>
        <p:cxnSp>
          <p:nvCxnSpPr>
            <p:cNvPr id="45073" name="Straight Arrow Connector 2"/>
            <p:cNvCxnSpPr>
              <a:cxnSpLocks noChangeShapeType="1"/>
            </p:cNvCxnSpPr>
            <p:nvPr/>
          </p:nvCxnSpPr>
          <p:spPr bwMode="auto">
            <a:xfrm>
              <a:off x="1763688" y="2276872"/>
              <a:ext cx="864096" cy="1224136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074" name="Straight Arrow Connector 18"/>
            <p:cNvCxnSpPr>
              <a:cxnSpLocks noChangeShapeType="1"/>
            </p:cNvCxnSpPr>
            <p:nvPr/>
          </p:nvCxnSpPr>
          <p:spPr bwMode="auto">
            <a:xfrm flipH="1">
              <a:off x="4139952" y="2276872"/>
              <a:ext cx="1872208" cy="1224136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268538" y="1844675"/>
            <a:ext cx="2301875" cy="1192213"/>
            <a:chOff x="2267744" y="1844824"/>
            <a:chExt cx="2302250" cy="1192198"/>
          </a:xfrm>
        </p:grpSpPr>
        <p:sp>
          <p:nvSpPr>
            <p:cNvPr id="45067" name="Right Brace 11"/>
            <p:cNvSpPr>
              <a:spLocks/>
            </p:cNvSpPr>
            <p:nvPr/>
          </p:nvSpPr>
          <p:spPr bwMode="auto">
            <a:xfrm rot="5400000">
              <a:off x="2555615" y="1556953"/>
              <a:ext cx="360362" cy="936104"/>
            </a:xfrm>
            <a:prstGeom prst="rightBrace">
              <a:avLst>
                <a:gd name="adj1" fmla="val 40035"/>
                <a:gd name="adj2" fmla="val 50000"/>
              </a:avLst>
            </a:prstGeom>
            <a:solidFill>
              <a:srgbClr val="FFFFFF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068" name="TextBox 14"/>
            <p:cNvSpPr txBox="1">
              <a:spLocks noChangeArrowheads="1"/>
            </p:cNvSpPr>
            <p:nvPr/>
          </p:nvSpPr>
          <p:spPr bwMode="auto">
            <a:xfrm>
              <a:off x="2555776" y="2636912"/>
              <a:ext cx="201421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2000">
                  <a:solidFill>
                    <a:srgbClr val="FF0000"/>
                  </a:solidFill>
                </a:rPr>
                <a:t>“</a:t>
              </a:r>
              <a:r>
                <a:rPr lang="en-GB" altLang="ja-JP" sz="2000">
                  <a:solidFill>
                    <a:srgbClr val="FF0000"/>
                  </a:solidFill>
                </a:rPr>
                <a:t>mld</a:t>
              </a:r>
              <a:r>
                <a:rPr lang="en-GB" sz="2000">
                  <a:solidFill>
                    <a:srgbClr val="FF0000"/>
                  </a:solidFill>
                </a:rPr>
                <a:t>”</a:t>
              </a:r>
              <a:r>
                <a:rPr lang="en-GB" altLang="ja-JP" sz="2000">
                  <a:solidFill>
                    <a:srgbClr val="FF0000"/>
                  </a:solidFill>
                </a:rPr>
                <a:t> &amp; </a:t>
              </a:r>
              <a:r>
                <a:rPr lang="en-GB" sz="2000">
                  <a:solidFill>
                    <a:srgbClr val="FF0000"/>
                  </a:solidFill>
                </a:rPr>
                <a:t>“</a:t>
              </a:r>
              <a:r>
                <a:rPr lang="en-GB" altLang="ja-JP" sz="2000">
                  <a:solidFill>
                    <a:srgbClr val="FF0000"/>
                  </a:solidFill>
                </a:rPr>
                <a:t>mld.ps</a:t>
              </a:r>
              <a:r>
                <a:rPr lang="en-GB" sz="2000">
                  <a:solidFill>
                    <a:srgbClr val="FF0000"/>
                  </a:solidFill>
                </a:rPr>
                <a:t>”</a:t>
              </a:r>
              <a:r>
                <a:rPr lang="en-GB" altLang="ja-JP" sz="2000">
                  <a:solidFill>
                    <a:srgbClr val="0000FF"/>
                  </a:solidFill>
                </a:rPr>
                <a:t> </a:t>
              </a:r>
              <a:endParaRPr lang="en-GB" sz="2000">
                <a:solidFill>
                  <a:srgbClr val="0000FF"/>
                </a:solidFill>
              </a:endParaRPr>
            </a:p>
          </p:txBody>
        </p:sp>
        <p:cxnSp>
          <p:nvCxnSpPr>
            <p:cNvPr id="45069" name="Straight Arrow Connector 26"/>
            <p:cNvCxnSpPr>
              <a:cxnSpLocks noChangeShapeType="1"/>
            </p:cNvCxnSpPr>
            <p:nvPr/>
          </p:nvCxnSpPr>
          <p:spPr bwMode="auto">
            <a:xfrm>
              <a:off x="2771800" y="2276872"/>
              <a:ext cx="576064" cy="43204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636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46084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2</a:t>
            </a:r>
            <a:r>
              <a:rPr lang="de-DE" sz="1400" dirty="0">
                <a:solidFill>
                  <a:schemeClr val="bg1"/>
                </a:solidFill>
              </a:rPr>
              <a:t>2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/ </a:t>
            </a:r>
            <a:r>
              <a:rPr lang="de-DE" sz="1400" dirty="0" smtClean="0">
                <a:solidFill>
                  <a:schemeClr val="bg1"/>
                </a:solidFill>
              </a:rPr>
              <a:t>37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92275" y="1052513"/>
            <a:ext cx="5724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2200" dirty="0" err="1">
                <a:latin typeface="+mj-lt"/>
              </a:rPr>
              <a:t>How</a:t>
            </a:r>
            <a:r>
              <a:rPr lang="sv-SE" sz="2200" dirty="0">
                <a:latin typeface="+mj-lt"/>
              </a:rPr>
              <a:t> </a:t>
            </a:r>
            <a:r>
              <a:rPr lang="sv-SE" sz="2200" dirty="0" err="1">
                <a:latin typeface="+mj-lt"/>
              </a:rPr>
              <a:t>to</a:t>
            </a:r>
            <a:r>
              <a:rPr lang="sv-SE" sz="2200" dirty="0">
                <a:latin typeface="+mj-lt"/>
              </a:rPr>
              <a:t> </a:t>
            </a:r>
            <a:r>
              <a:rPr lang="sv-SE" sz="2200" dirty="0" err="1">
                <a:latin typeface="+mj-lt"/>
              </a:rPr>
              <a:t>evaluate</a:t>
            </a:r>
            <a:r>
              <a:rPr lang="sv-SE" sz="2200" dirty="0">
                <a:latin typeface="+mj-lt"/>
              </a:rPr>
              <a:t> the intra-URL </a:t>
            </a:r>
            <a:r>
              <a:rPr lang="sv-SE" sz="2200" dirty="0" err="1">
                <a:latin typeface="+mj-lt"/>
              </a:rPr>
              <a:t>relatedness</a:t>
            </a:r>
            <a:r>
              <a:rPr lang="sv-SE" sz="2200" dirty="0">
                <a:latin typeface="+mj-lt"/>
              </a:rPr>
              <a:t> ?</a:t>
            </a:r>
            <a:endParaRPr lang="de-DE" sz="2200" dirty="0">
              <a:latin typeface="+mj-lt"/>
            </a:endParaRPr>
          </a:p>
        </p:txBody>
      </p:sp>
      <p:sp>
        <p:nvSpPr>
          <p:cNvPr id="46086" name="Rectangle 11"/>
          <p:cNvSpPr>
            <a:spLocks noChangeArrowheads="1"/>
          </p:cNvSpPr>
          <p:nvPr/>
        </p:nvSpPr>
        <p:spPr bwMode="auto">
          <a:xfrm>
            <a:off x="457200" y="415925"/>
            <a:ext cx="4957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Intra-URL relatedness evaluation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sp>
        <p:nvSpPr>
          <p:cNvPr id="10" name="Bent-Up Arrow 9"/>
          <p:cNvSpPr/>
          <p:nvPr/>
        </p:nvSpPr>
        <p:spPr bwMode="auto">
          <a:xfrm rot="5400000">
            <a:off x="1187450" y="2851150"/>
            <a:ext cx="360363" cy="360363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ea typeface="ＭＳ Ｐゴシック" pitchFamily="64" charset="-128"/>
            </a:endParaRPr>
          </a:p>
        </p:txBody>
      </p:sp>
      <p:sp>
        <p:nvSpPr>
          <p:cNvPr id="46088" name="Rectangle 13"/>
          <p:cNvSpPr>
            <a:spLocks noChangeArrowheads="1"/>
          </p:cNvSpPr>
          <p:nvPr/>
        </p:nvSpPr>
        <p:spPr bwMode="auto">
          <a:xfrm>
            <a:off x="684213" y="1627188"/>
            <a:ext cx="33448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sv-SE" sz="2000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RD</a:t>
            </a:r>
            <a:r>
              <a:rPr lang="sv-SE" sz="2000" i="1" baseline="-250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url </a:t>
            </a:r>
            <a:r>
              <a:rPr lang="sv-SE" sz="2000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= {paypal;</a:t>
            </a:r>
            <a:r>
              <a:rPr lang="sv-SE" sz="2000" i="1">
                <a:solidFill>
                  <a:srgbClr val="FF0000"/>
                </a:solidFill>
                <a:latin typeface="Times New Roman" charset="0"/>
                <a:ea typeface="ＭＳ ゴシック" charset="0"/>
                <a:cs typeface="ＭＳ ゴシック" charset="0"/>
              </a:rPr>
              <a:t> paypal.</a:t>
            </a:r>
            <a:r>
              <a:rPr lang="sv-SE" sz="2000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com}</a:t>
            </a:r>
          </a:p>
        </p:txBody>
      </p:sp>
      <p:sp>
        <p:nvSpPr>
          <p:cNvPr id="46089" name="Rectangle 14"/>
          <p:cNvSpPr>
            <a:spLocks noChangeArrowheads="1"/>
          </p:cNvSpPr>
          <p:nvPr/>
        </p:nvSpPr>
        <p:spPr bwMode="auto">
          <a:xfrm>
            <a:off x="4356100" y="1627188"/>
            <a:ext cx="38703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sv-SE" sz="2000" i="1">
                <a:solidFill>
                  <a:srgbClr val="4C4BFB"/>
                </a:solidFill>
                <a:latin typeface="Times New Roman" charset="0"/>
                <a:cs typeface="Times New Roman" charset="0"/>
              </a:rPr>
              <a:t>REM</a:t>
            </a:r>
            <a:r>
              <a:rPr lang="sv-SE" sz="2000" i="1" baseline="-25000">
                <a:solidFill>
                  <a:srgbClr val="4C4BFB"/>
                </a:solidFill>
                <a:latin typeface="Times New Roman" charset="0"/>
                <a:cs typeface="Times New Roman" charset="0"/>
              </a:rPr>
              <a:t>url </a:t>
            </a:r>
            <a:r>
              <a:rPr lang="sv-SE" sz="2000" i="1">
                <a:solidFill>
                  <a:srgbClr val="4C4BFB"/>
                </a:solidFill>
                <a:latin typeface="Times New Roman" charset="0"/>
                <a:cs typeface="Times New Roman" charset="0"/>
              </a:rPr>
              <a:t>= {login; secure; payment}</a:t>
            </a:r>
            <a:endParaRPr lang="sv-SE" sz="2000">
              <a:solidFill>
                <a:srgbClr val="4C4BFB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55650" y="2379663"/>
            <a:ext cx="7129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eaLnBrk="1" hangingPunct="1">
              <a:spcBef>
                <a:spcPct val="20000"/>
              </a:spcBef>
            </a:pPr>
            <a:r>
              <a:rPr lang="sv-SE" sz="2000">
                <a:solidFill>
                  <a:srgbClr val="424342"/>
                </a:solidFill>
              </a:rPr>
              <a:t>Wordnet [Mil95] 	NGD [CV07]	 Disco [Kol08]</a:t>
            </a:r>
          </a:p>
        </p:txBody>
      </p:sp>
      <p:sp>
        <p:nvSpPr>
          <p:cNvPr id="17" name="Right Brace 16"/>
          <p:cNvSpPr>
            <a:spLocks/>
          </p:cNvSpPr>
          <p:nvPr/>
        </p:nvSpPr>
        <p:spPr bwMode="auto">
          <a:xfrm rot="-5400000">
            <a:off x="3960018" y="-569118"/>
            <a:ext cx="360363" cy="5905500"/>
          </a:xfrm>
          <a:prstGeom prst="rightBrace">
            <a:avLst>
              <a:gd name="adj1" fmla="val 834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4213" y="2935288"/>
            <a:ext cx="6767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 algn="ctr" eaLnBrk="1" hangingPunct="1">
              <a:spcBef>
                <a:spcPct val="20000"/>
              </a:spcBef>
            </a:pPr>
            <a:r>
              <a:rPr lang="sv-SE" sz="2000">
                <a:solidFill>
                  <a:srgbClr val="FF0000"/>
                </a:solidFill>
              </a:rPr>
              <a:t>dictionary</a:t>
            </a:r>
            <a:r>
              <a:rPr lang="sv-SE" sz="2000">
                <a:solidFill>
                  <a:srgbClr val="424342"/>
                </a:solidFill>
              </a:rPr>
              <a:t> based and ”Internet” vocabulary is not necessarily contained in dictionaries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92563" y="1700213"/>
            <a:ext cx="363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b="1"/>
              <a:t>//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0825" y="3933825"/>
            <a:ext cx="8353425" cy="24304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 eaLnBrk="1" hangingPunct="1">
              <a:spcBef>
                <a:spcPct val="20000"/>
              </a:spcBef>
              <a:defRPr/>
            </a:pPr>
            <a:r>
              <a:rPr lang="sv-SE" sz="2000" dirty="0" err="1">
                <a:solidFill>
                  <a:srgbClr val="424342"/>
                </a:solidFill>
              </a:rPr>
              <a:t>use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b="1" dirty="0" err="1">
                <a:solidFill>
                  <a:srgbClr val="424342"/>
                </a:solidFill>
              </a:rPr>
              <a:t>Search</a:t>
            </a:r>
            <a:r>
              <a:rPr lang="sv-SE" sz="2000" b="1" dirty="0">
                <a:solidFill>
                  <a:srgbClr val="424342"/>
                </a:solidFill>
              </a:rPr>
              <a:t> Engine Query Data </a:t>
            </a:r>
          </a:p>
          <a:p>
            <a:pPr lvl="1" algn="ctr" eaLnBrk="1" hangingPunct="1">
              <a:spcBef>
                <a:spcPct val="20000"/>
              </a:spcBef>
              <a:defRPr/>
            </a:pPr>
            <a:r>
              <a:rPr lang="sv-SE" sz="2000" dirty="0">
                <a:solidFill>
                  <a:srgbClr val="424342"/>
                </a:solidFill>
              </a:rPr>
              <a:t>(Google Trends &amp; Yahoo </a:t>
            </a:r>
            <a:r>
              <a:rPr lang="sv-SE" sz="2000" dirty="0" err="1">
                <a:solidFill>
                  <a:srgbClr val="424342"/>
                </a:solidFill>
              </a:rPr>
              <a:t>Clues</a:t>
            </a:r>
            <a:r>
              <a:rPr lang="sv-SE" sz="2000" dirty="0">
                <a:solidFill>
                  <a:srgbClr val="424342"/>
                </a:solidFill>
              </a:rPr>
              <a:t>)</a:t>
            </a:r>
            <a:endParaRPr lang="sv-SE" sz="2000" b="1" dirty="0">
              <a:solidFill>
                <a:srgbClr val="424342"/>
              </a:solidFill>
            </a:endParaRPr>
          </a:p>
          <a:p>
            <a:pPr marL="800100" lvl="1" indent="-34290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sv-SE" sz="2000" dirty="0">
                <a:solidFill>
                  <a:srgbClr val="424342"/>
                </a:solidFill>
              </a:rPr>
              <a:t>Web </a:t>
            </a:r>
            <a:r>
              <a:rPr lang="sv-SE" sz="2000" dirty="0" err="1">
                <a:solidFill>
                  <a:srgbClr val="424342"/>
                </a:solidFill>
              </a:rPr>
              <a:t>searches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reflect</a:t>
            </a:r>
            <a:r>
              <a:rPr lang="sv-SE" sz="2000" dirty="0">
                <a:solidFill>
                  <a:srgbClr val="424342"/>
                </a:solidFill>
              </a:rPr>
              <a:t> the </a:t>
            </a:r>
            <a:r>
              <a:rPr lang="sv-SE" sz="2000" dirty="0" err="1">
                <a:solidFill>
                  <a:srgbClr val="FF0000"/>
                </a:solidFill>
              </a:rPr>
              <a:t>cognitive</a:t>
            </a:r>
            <a:r>
              <a:rPr lang="sv-SE" sz="2000" dirty="0">
                <a:solidFill>
                  <a:srgbClr val="FF0000"/>
                </a:solidFill>
              </a:rPr>
              <a:t> </a:t>
            </a:r>
            <a:r>
              <a:rPr lang="sv-SE" sz="2000" dirty="0" err="1">
                <a:solidFill>
                  <a:srgbClr val="FF0000"/>
                </a:solidFill>
              </a:rPr>
              <a:t>behaviour</a:t>
            </a:r>
            <a:r>
              <a:rPr lang="sv-SE" sz="2000" dirty="0">
                <a:solidFill>
                  <a:srgbClr val="FF0000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of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users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looking</a:t>
            </a:r>
            <a:r>
              <a:rPr lang="sv-SE" sz="2000" dirty="0">
                <a:solidFill>
                  <a:srgbClr val="424342"/>
                </a:solidFill>
              </a:rPr>
              <a:t> for services on the Internet (</a:t>
            </a:r>
            <a:r>
              <a:rPr lang="sv-SE" sz="2000" dirty="0" err="1">
                <a:solidFill>
                  <a:srgbClr val="424342"/>
                </a:solidFill>
              </a:rPr>
              <a:t>what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phishers</a:t>
            </a:r>
            <a:r>
              <a:rPr lang="sv-SE" sz="2000" dirty="0">
                <a:solidFill>
                  <a:srgbClr val="424342"/>
                </a:solidFill>
              </a:rPr>
              <a:t> try </a:t>
            </a:r>
            <a:r>
              <a:rPr lang="sv-SE" sz="2000" dirty="0" err="1">
                <a:solidFill>
                  <a:srgbClr val="424342"/>
                </a:solidFill>
              </a:rPr>
              <a:t>to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identify</a:t>
            </a:r>
            <a:r>
              <a:rPr lang="sv-SE" sz="2000" dirty="0">
                <a:solidFill>
                  <a:srgbClr val="424342"/>
                </a:solidFill>
              </a:rPr>
              <a:t> and </a:t>
            </a:r>
            <a:r>
              <a:rPr lang="sv-SE" sz="2000" dirty="0" err="1">
                <a:solidFill>
                  <a:srgbClr val="424342"/>
                </a:solidFill>
              </a:rPr>
              <a:t>to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mimic</a:t>
            </a:r>
            <a:r>
              <a:rPr lang="sv-SE" sz="2000" dirty="0">
                <a:solidFill>
                  <a:srgbClr val="424342"/>
                </a:solidFill>
              </a:rPr>
              <a:t>)</a:t>
            </a:r>
          </a:p>
          <a:p>
            <a:pPr marL="800100" lvl="1" indent="-34290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sv-SE" sz="2000" dirty="0" err="1">
                <a:solidFill>
                  <a:srgbClr val="424342"/>
                </a:solidFill>
              </a:rPr>
              <a:t>See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which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words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are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requested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together</a:t>
            </a:r>
            <a:r>
              <a:rPr lang="sv-SE" sz="2000" dirty="0">
                <a:solidFill>
                  <a:srgbClr val="424342"/>
                </a:solidFill>
              </a:rPr>
              <a:t> in </a:t>
            </a:r>
            <a:r>
              <a:rPr lang="sv-SE" sz="2000" dirty="0" err="1">
                <a:solidFill>
                  <a:srgbClr val="424342"/>
                </a:solidFill>
              </a:rPr>
              <a:t>search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engines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to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infer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FF0000"/>
                </a:solidFill>
              </a:rPr>
              <a:t>word</a:t>
            </a:r>
            <a:r>
              <a:rPr lang="sv-SE" sz="2000" dirty="0">
                <a:solidFill>
                  <a:srgbClr val="FF0000"/>
                </a:solidFill>
              </a:rPr>
              <a:t> </a:t>
            </a:r>
            <a:r>
              <a:rPr lang="sv-SE" sz="2000" dirty="0" err="1">
                <a:solidFill>
                  <a:srgbClr val="FF0000"/>
                </a:solidFill>
              </a:rPr>
              <a:t>relatedness</a:t>
            </a:r>
            <a:endParaRPr lang="sv-SE" sz="2000" dirty="0">
              <a:solidFill>
                <a:srgbClr val="FF0000"/>
              </a:solidFill>
            </a:endParaRPr>
          </a:p>
        </p:txBody>
      </p:sp>
      <p:sp>
        <p:nvSpPr>
          <p:cNvPr id="26" name="Right Arrow 13"/>
          <p:cNvSpPr>
            <a:spLocks noChangeArrowheads="1"/>
          </p:cNvSpPr>
          <p:nvPr/>
        </p:nvSpPr>
        <p:spPr bwMode="auto">
          <a:xfrm>
            <a:off x="1692275" y="4221163"/>
            <a:ext cx="720725" cy="288925"/>
          </a:xfrm>
          <a:prstGeom prst="rightArrow">
            <a:avLst>
              <a:gd name="adj1" fmla="val 50000"/>
              <a:gd name="adj2" fmla="val 49809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/>
      <p:bldP spid="20" grpId="0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636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47108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23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47109" name="Rectangle 11"/>
          <p:cNvSpPr>
            <a:spLocks noChangeArrowheads="1"/>
          </p:cNvSpPr>
          <p:nvPr/>
        </p:nvSpPr>
        <p:spPr bwMode="auto">
          <a:xfrm>
            <a:off x="457200" y="415925"/>
            <a:ext cx="4957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Intra-URL relatedness evaluation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47110" name="Picture 1" descr="intra_relatedness_pres (1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1" descr="google-trend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552825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2" descr="yahoo_clu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73463"/>
            <a:ext cx="871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636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48132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24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457200" y="415925"/>
            <a:ext cx="197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Features set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55650" y="3427413"/>
            <a:ext cx="28067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GB" i="1">
                <a:latin typeface="Times New Roman" charset="0"/>
                <a:cs typeface="Times New Roman" charset="0"/>
              </a:rPr>
              <a:t>J</a:t>
            </a:r>
            <a:r>
              <a:rPr lang="en-GB" i="1" baseline="-25000">
                <a:latin typeface="Times New Roman" charset="0"/>
                <a:cs typeface="Times New Roman" charset="0"/>
              </a:rPr>
              <a:t>RR   	</a:t>
            </a:r>
            <a:r>
              <a:rPr lang="en-GB" i="1">
                <a:latin typeface="Times New Roman" charset="0"/>
                <a:cs typeface="Times New Roman" charset="0"/>
              </a:rPr>
              <a:t>J</a:t>
            </a:r>
            <a:r>
              <a:rPr lang="en-GB" i="1" baseline="-25000">
                <a:latin typeface="Times New Roman" charset="0"/>
                <a:cs typeface="Times New Roman" charset="0"/>
              </a:rPr>
              <a:t>RA	</a:t>
            </a:r>
            <a:r>
              <a:rPr lang="en-GB" i="1">
                <a:latin typeface="Times New Roman" charset="0"/>
                <a:cs typeface="Times New Roman" charset="0"/>
              </a:rPr>
              <a:t>J</a:t>
            </a:r>
            <a:r>
              <a:rPr lang="en-GB" i="1" baseline="-25000">
                <a:latin typeface="Times New Roman" charset="0"/>
                <a:cs typeface="Times New Roman" charset="0"/>
              </a:rPr>
              <a:t>AA</a:t>
            </a:r>
          </a:p>
          <a:p>
            <a:pPr>
              <a:lnSpc>
                <a:spcPct val="120000"/>
              </a:lnSpc>
            </a:pPr>
            <a:r>
              <a:rPr lang="en-GB" i="1">
                <a:latin typeface="Times New Roman" charset="0"/>
                <a:cs typeface="Times New Roman" charset="0"/>
              </a:rPr>
              <a:t>J</a:t>
            </a:r>
            <a:r>
              <a:rPr lang="en-GB" i="1" baseline="-25000">
                <a:latin typeface="Times New Roman" charset="0"/>
                <a:cs typeface="Times New Roman" charset="0"/>
              </a:rPr>
              <a:t>AR	</a:t>
            </a:r>
            <a:r>
              <a:rPr lang="en-GB" i="1">
                <a:latin typeface="Times New Roman" charset="0"/>
                <a:cs typeface="Times New Roman" charset="0"/>
              </a:rPr>
              <a:t>J</a:t>
            </a:r>
            <a:r>
              <a:rPr lang="en-GB" i="1" baseline="-25000">
                <a:latin typeface="Times New Roman" charset="0"/>
                <a:cs typeface="Times New Roman" charset="0"/>
              </a:rPr>
              <a:t>ARrd	</a:t>
            </a:r>
            <a:r>
              <a:rPr lang="en-GB" i="1">
                <a:latin typeface="Times New Roman" charset="0"/>
                <a:cs typeface="Times New Roman" charset="0"/>
              </a:rPr>
              <a:t>J</a:t>
            </a:r>
            <a:r>
              <a:rPr lang="en-GB" i="1" baseline="-25000">
                <a:latin typeface="Times New Roman" charset="0"/>
                <a:cs typeface="Times New Roman" charset="0"/>
              </a:rPr>
              <a:t>ARrem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48263" y="3357563"/>
            <a:ext cx="1125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i="1">
                <a:latin typeface="Times New Roman" charset="0"/>
                <a:cs typeface="Times New Roman" charset="0"/>
              </a:rPr>
              <a:t>card</a:t>
            </a:r>
            <a:r>
              <a:rPr lang="en-GB" i="1" baseline="-25000">
                <a:latin typeface="Times New Roman" charset="0"/>
                <a:cs typeface="Times New Roman" charset="0"/>
              </a:rPr>
              <a:t>rem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4213" y="5227638"/>
            <a:ext cx="12954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GB" i="1">
                <a:latin typeface="Times New Roman" charset="0"/>
                <a:cs typeface="Times New Roman" charset="0"/>
              </a:rPr>
              <a:t>ratio</a:t>
            </a:r>
            <a:r>
              <a:rPr lang="en-GB" i="1" baseline="-25000">
                <a:latin typeface="Times New Roman" charset="0"/>
                <a:cs typeface="Times New Roman" charset="0"/>
              </a:rPr>
              <a:t>Arem</a:t>
            </a:r>
          </a:p>
          <a:p>
            <a:pPr>
              <a:lnSpc>
                <a:spcPct val="120000"/>
              </a:lnSpc>
            </a:pPr>
            <a:r>
              <a:rPr lang="en-GB" i="1">
                <a:latin typeface="Times New Roman" charset="0"/>
                <a:cs typeface="Times New Roman" charset="0"/>
              </a:rPr>
              <a:t>ratio</a:t>
            </a:r>
            <a:r>
              <a:rPr lang="en-GB" i="1" baseline="-25000">
                <a:latin typeface="Times New Roman" charset="0"/>
                <a:cs typeface="Times New Roman" charset="0"/>
              </a:rPr>
              <a:t>Rrem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59338" y="4797425"/>
            <a:ext cx="13684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GB" i="1">
                <a:latin typeface="Times New Roman" charset="0"/>
                <a:cs typeface="Times New Roman" charset="0"/>
              </a:rPr>
              <a:t>mld</a:t>
            </a:r>
            <a:r>
              <a:rPr lang="en-GB" i="1" baseline="-25000">
                <a:latin typeface="Times New Roman" charset="0"/>
                <a:cs typeface="Times New Roman" charset="0"/>
              </a:rPr>
              <a:t>res</a:t>
            </a:r>
          </a:p>
          <a:p>
            <a:pPr>
              <a:lnSpc>
                <a:spcPct val="120000"/>
              </a:lnSpc>
            </a:pPr>
            <a:r>
              <a:rPr lang="en-GB" i="1">
                <a:latin typeface="Times New Roman" charset="0"/>
                <a:cs typeface="Times New Roman" charset="0"/>
              </a:rPr>
              <a:t>mld.ps</a:t>
            </a:r>
            <a:r>
              <a:rPr lang="en-GB" i="1" baseline="-25000">
                <a:latin typeface="Times New Roman" charset="0"/>
                <a:cs typeface="Times New Roman" charset="0"/>
              </a:rPr>
              <a:t>res</a:t>
            </a:r>
          </a:p>
          <a:p>
            <a:pPr>
              <a:lnSpc>
                <a:spcPct val="120000"/>
              </a:lnSpc>
            </a:pPr>
            <a:r>
              <a:rPr lang="en-GB" i="1">
                <a:latin typeface="Times New Roman" charset="0"/>
                <a:cs typeface="Times New Roman" charset="0"/>
              </a:rPr>
              <a:t>ranking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1188" y="2635250"/>
            <a:ext cx="2603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>
                <a:solidFill>
                  <a:srgbClr val="CF1C20"/>
                </a:solidFill>
              </a:rPr>
              <a:t>Word set relatedness</a:t>
            </a:r>
          </a:p>
          <a:p>
            <a:r>
              <a:rPr lang="en-GB" sz="2000">
                <a:solidFill>
                  <a:srgbClr val="CF1C20"/>
                </a:solidFill>
              </a:rPr>
              <a:t>(Jaccard index)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03800" y="2781300"/>
            <a:ext cx="305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>
                <a:solidFill>
                  <a:srgbClr val="008000"/>
                </a:solidFill>
              </a:rPr>
              <a:t>Words embedded in URL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188" y="4724400"/>
            <a:ext cx="32115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Popularity of words in URL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87900" y="4292600"/>
            <a:ext cx="4162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>
                <a:solidFill>
                  <a:srgbClr val="FFDE00"/>
                </a:solidFill>
              </a:rPr>
              <a:t>Popularity of the registered domain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84213" y="3571875"/>
            <a:ext cx="2879725" cy="9366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F1C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148263" y="3357563"/>
            <a:ext cx="1223962" cy="5762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684213" y="5300663"/>
            <a:ext cx="1295400" cy="10080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4C4B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4859338" y="4868863"/>
            <a:ext cx="1368425" cy="14398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D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68538" y="981075"/>
            <a:ext cx="9096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cs typeface="Times New Roman" charset="0"/>
              </a:rPr>
              <a:t>RD</a:t>
            </a:r>
            <a:r>
              <a:rPr lang="sv-SE" i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cs typeface="Times New Roman" charset="0"/>
              </a:rPr>
              <a:t>url</a:t>
            </a:r>
            <a:r>
              <a:rPr lang="sv-SE" i="1" baseline="-250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5454650" y="981075"/>
            <a:ext cx="11334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cs typeface="Times New Roman" charset="0"/>
              </a:rPr>
              <a:t>REM</a:t>
            </a:r>
            <a:r>
              <a:rPr lang="sv-SE" i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cs typeface="Times New Roman" charset="0"/>
              </a:rPr>
              <a:t>url</a:t>
            </a:r>
            <a:r>
              <a:rPr lang="sv-SE" i="1" baseline="-250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332538" y="1700213"/>
            <a:ext cx="11191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cs typeface="Times New Roman" charset="0"/>
              </a:rPr>
              <a:t>REL</a:t>
            </a:r>
            <a:r>
              <a:rPr lang="sv-SE" i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cs typeface="Times New Roman" charset="0"/>
              </a:rPr>
              <a:t>rem</a:t>
            </a:r>
            <a:r>
              <a:rPr lang="sv-SE" i="1" baseline="-250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4737100" y="1700213"/>
            <a:ext cx="9144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cs typeface="Times New Roman" charset="0"/>
              </a:rPr>
              <a:t>AS</a:t>
            </a:r>
            <a:r>
              <a:rPr lang="sv-SE" i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cs typeface="Times New Roman" charset="0"/>
              </a:rPr>
              <a:t>rem</a:t>
            </a:r>
            <a:r>
              <a:rPr lang="sv-SE" i="1" baseline="-250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1416050" y="1700213"/>
            <a:ext cx="7794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cs typeface="Times New Roman" charset="0"/>
              </a:rPr>
              <a:t>AS</a:t>
            </a:r>
            <a:r>
              <a:rPr lang="sv-SE" i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cs typeface="Times New Roman" charset="0"/>
              </a:rPr>
              <a:t>rd</a:t>
            </a:r>
            <a:r>
              <a:rPr lang="sv-SE" i="1" baseline="-250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3013075" y="1700213"/>
            <a:ext cx="9826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cs typeface="Times New Roman" charset="0"/>
              </a:rPr>
              <a:t>REL</a:t>
            </a:r>
            <a:r>
              <a:rPr lang="sv-SE" i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cs typeface="Times New Roman" charset="0"/>
              </a:rPr>
              <a:t>rd</a:t>
            </a:r>
            <a:r>
              <a:rPr lang="sv-SE" i="1" baseline="-250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  <a:endParaRPr lang="en-GB" dirty="0"/>
          </a:p>
        </p:txBody>
      </p:sp>
      <p:cxnSp>
        <p:nvCxnSpPr>
          <p:cNvPr id="6" name="Straight Arrow Connector 5"/>
          <p:cNvCxnSpPr>
            <a:cxnSpLocks noChangeShapeType="1"/>
            <a:endCxn id="28" idx="0"/>
          </p:cNvCxnSpPr>
          <p:nvPr/>
        </p:nvCxnSpPr>
        <p:spPr bwMode="auto">
          <a:xfrm flipH="1">
            <a:off x="1806575" y="1412875"/>
            <a:ext cx="677863" cy="2873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cxnSpLocks noChangeShapeType="1"/>
            <a:stCxn id="4" idx="2"/>
          </p:cNvCxnSpPr>
          <p:nvPr/>
        </p:nvCxnSpPr>
        <p:spPr bwMode="auto">
          <a:xfrm>
            <a:off x="2722563" y="1443038"/>
            <a:ext cx="696912" cy="257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cxnSpLocks noChangeShapeType="1"/>
            <a:stCxn id="23" idx="2"/>
          </p:cNvCxnSpPr>
          <p:nvPr/>
        </p:nvCxnSpPr>
        <p:spPr bwMode="auto">
          <a:xfrm>
            <a:off x="6021388" y="1443038"/>
            <a:ext cx="711200" cy="257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cxnSpLocks noChangeShapeType="1"/>
            <a:endCxn id="27" idx="0"/>
          </p:cNvCxnSpPr>
          <p:nvPr/>
        </p:nvCxnSpPr>
        <p:spPr bwMode="auto">
          <a:xfrm flipH="1">
            <a:off x="5194300" y="1412875"/>
            <a:ext cx="631825" cy="2873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1403350" y="1773238"/>
            <a:ext cx="5976938" cy="431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F1C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Rounded Rectangle 48"/>
          <p:cNvSpPr>
            <a:spLocks noChangeArrowheads="1"/>
          </p:cNvSpPr>
          <p:nvPr/>
        </p:nvSpPr>
        <p:spPr bwMode="auto">
          <a:xfrm>
            <a:off x="5435600" y="1052513"/>
            <a:ext cx="1081088" cy="431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4716463" y="981075"/>
            <a:ext cx="2663825" cy="1295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4C4B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Rounded Rectangle 50"/>
          <p:cNvSpPr>
            <a:spLocks noChangeArrowheads="1"/>
          </p:cNvSpPr>
          <p:nvPr/>
        </p:nvSpPr>
        <p:spPr bwMode="auto">
          <a:xfrm>
            <a:off x="2195513" y="981075"/>
            <a:ext cx="936625" cy="5032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D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/>
      <p:bldP spid="3" grpId="0"/>
      <p:bldP spid="15" grpId="0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6" grpId="0"/>
      <p:bldP spid="27" grpId="0"/>
      <p:bldP spid="28" grpId="0"/>
      <p:bldP spid="29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6218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49156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25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49157" name="Rectangle 11"/>
          <p:cNvSpPr>
            <a:spLocks noChangeArrowheads="1"/>
          </p:cNvSpPr>
          <p:nvPr/>
        </p:nvSpPr>
        <p:spPr bwMode="auto">
          <a:xfrm>
            <a:off x="457200" y="415925"/>
            <a:ext cx="415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Phishing URLs classification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sp>
        <p:nvSpPr>
          <p:cNvPr id="49158" name="Textfeld 10"/>
          <p:cNvSpPr txBox="1">
            <a:spLocks noChangeArrowheads="1"/>
          </p:cNvSpPr>
          <p:nvPr/>
        </p:nvSpPr>
        <p:spPr bwMode="auto">
          <a:xfrm>
            <a:off x="468313" y="765175"/>
            <a:ext cx="8675687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v-SE" sz="200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 Machine learning approach: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Test the relevancy of the feature set to identify </a:t>
            </a:r>
            <a:r>
              <a:rPr lang="sv-SE" sz="2000">
                <a:solidFill>
                  <a:srgbClr val="FF0000"/>
                </a:solidFill>
              </a:rPr>
              <a:t>phishing URLs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7 classifiers tested: Random Forest, C4.5, JRip, SVM, etc.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10-fold cross-validation on 96,016 URLs (legitimate / phishing)</a:t>
            </a:r>
          </a:p>
        </p:txBody>
      </p:sp>
      <p:pic>
        <p:nvPicPr>
          <p:cNvPr id="2" name="Picture 1" descr="classif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6659563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 rot="2812879">
            <a:off x="1655763" y="6019800"/>
            <a:ext cx="917575" cy="301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feld 10"/>
          <p:cNvSpPr txBox="1">
            <a:spLocks noChangeArrowheads="1"/>
          </p:cNvSpPr>
          <p:nvPr/>
        </p:nvSpPr>
        <p:spPr bwMode="auto">
          <a:xfrm>
            <a:off x="6659563" y="3716338"/>
            <a:ext cx="248443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sv-SE" sz="2000" dirty="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Random</a:t>
            </a:r>
            <a:r>
              <a:rPr lang="sv-SE" sz="2000" dirty="0">
                <a:solidFill>
                  <a:srgbClr val="424342"/>
                </a:solidFill>
              </a:rPr>
              <a:t> Forest:</a:t>
            </a:r>
          </a:p>
          <a:p>
            <a:pPr eaLnBrk="1" hangingPunct="1">
              <a:spcBef>
                <a:spcPct val="20000"/>
              </a:spcBef>
            </a:pPr>
            <a:r>
              <a:rPr lang="sv-SE" sz="2000" dirty="0">
                <a:solidFill>
                  <a:srgbClr val="424342"/>
                </a:solidFill>
              </a:rPr>
              <a:t>    </a:t>
            </a:r>
            <a:r>
              <a:rPr lang="sv-SE" sz="2000" dirty="0" smtClean="0">
                <a:solidFill>
                  <a:srgbClr val="424342"/>
                </a:solidFill>
              </a:rPr>
              <a:t>95.66% </a:t>
            </a:r>
            <a:r>
              <a:rPr lang="sv-SE" sz="2000" smtClean="0">
                <a:solidFill>
                  <a:srgbClr val="424342"/>
                </a:solidFill>
              </a:rPr>
              <a:t>accuracy</a:t>
            </a:r>
            <a:endParaRPr lang="sv-SE" sz="2000" dirty="0">
              <a:solidFill>
                <a:srgbClr val="42434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1"/>
          <p:cNvSpPr>
            <a:spLocks noChangeArrowheads="1"/>
          </p:cNvSpPr>
          <p:nvPr/>
        </p:nvSpPr>
        <p:spPr bwMode="auto">
          <a:xfrm>
            <a:off x="457200" y="415925"/>
            <a:ext cx="2519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Phishing attacks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18434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15"/>
          <p:cNvSpPr txBox="1">
            <a:spLocks noChangeArrowheads="1"/>
          </p:cNvSpPr>
          <p:nvPr/>
        </p:nvSpPr>
        <p:spPr bwMode="auto">
          <a:xfrm>
            <a:off x="0" y="6546850"/>
            <a:ext cx="644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18437" name="Text Box 15"/>
          <p:cNvSpPr txBox="1">
            <a:spLocks noChangeArrowheads="1"/>
          </p:cNvSpPr>
          <p:nvPr/>
        </p:nvSpPr>
        <p:spPr bwMode="auto">
          <a:xfrm>
            <a:off x="837882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chemeClr val="bg1"/>
                </a:solidFill>
              </a:rPr>
              <a:t>2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95288" y="1125538"/>
            <a:ext cx="2497137" cy="2322512"/>
            <a:chOff x="395536" y="1196752"/>
            <a:chExt cx="2496870" cy="2322587"/>
          </a:xfrm>
        </p:grpSpPr>
        <p:pic>
          <p:nvPicPr>
            <p:cNvPr id="18454" name="Picture 9" descr="phish-sit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556792"/>
              <a:ext cx="2496870" cy="1962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900307" y="1196752"/>
              <a:ext cx="1658760" cy="3698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Fake websites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23850" y="3716338"/>
            <a:ext cx="2786063" cy="2565400"/>
            <a:chOff x="5940152" y="1196752"/>
            <a:chExt cx="2785595" cy="2564904"/>
          </a:xfrm>
        </p:grpSpPr>
        <p:pic>
          <p:nvPicPr>
            <p:cNvPr id="1845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556792"/>
              <a:ext cx="2785595" cy="220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371879" y="1196752"/>
              <a:ext cx="1776115" cy="3698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Spoofed emails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940425" y="3573463"/>
            <a:ext cx="2205038" cy="2878137"/>
            <a:chOff x="899592" y="3717032"/>
            <a:chExt cx="2205259" cy="2878708"/>
          </a:xfrm>
        </p:grpSpPr>
        <p:pic>
          <p:nvPicPr>
            <p:cNvPr id="18450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77072"/>
              <a:ext cx="2205259" cy="2518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066297" y="3717032"/>
              <a:ext cx="1994100" cy="369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Instant messages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779838" y="2492375"/>
            <a:ext cx="1776412" cy="2382838"/>
            <a:chOff x="3443925" y="1052736"/>
            <a:chExt cx="1776147" cy="2382788"/>
          </a:xfrm>
        </p:grpSpPr>
        <p:pic>
          <p:nvPicPr>
            <p:cNvPr id="18448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1412776"/>
              <a:ext cx="1489650" cy="20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443925" y="1052736"/>
              <a:ext cx="1776147" cy="369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Phone phishing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084888" y="1125538"/>
            <a:ext cx="2643187" cy="2024062"/>
            <a:chOff x="4644008" y="4139788"/>
            <a:chExt cx="2643602" cy="2025516"/>
          </a:xfrm>
        </p:grpSpPr>
        <p:pic>
          <p:nvPicPr>
            <p:cNvPr id="18446" name="Pictur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4498032"/>
              <a:ext cx="2643602" cy="1667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147324" y="4139788"/>
              <a:ext cx="1622680" cy="368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Fake antivirus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250825" y="1125538"/>
            <a:ext cx="2808288" cy="2447925"/>
          </a:xfrm>
          <a:prstGeom prst="rect">
            <a:avLst/>
          </a:prstGeom>
          <a:noFill/>
          <a:ln w="38100" cap="rnd" cmpd="sng">
            <a:solidFill>
              <a:srgbClr val="FF0000"/>
            </a:solidFill>
            <a:round/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79388" y="3716338"/>
            <a:ext cx="3097212" cy="2665412"/>
          </a:xfrm>
          <a:prstGeom prst="rect">
            <a:avLst/>
          </a:prstGeom>
          <a:noFill/>
          <a:ln w="38100" cap="rnd" cmpd="sng">
            <a:solidFill>
              <a:srgbClr val="FF0000"/>
            </a:solidFill>
            <a:round/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tx1"/>
              </a:solidFill>
              <a:latin typeface="Arial" charset="0"/>
              <a:ea typeface="ＭＳ Ｐゴシック" pitchFamily="64" charset="-128"/>
            </a:endParaRPr>
          </a:p>
        </p:txBody>
      </p:sp>
      <p:sp>
        <p:nvSpPr>
          <p:cNvPr id="25" name="Textfeld 10"/>
          <p:cNvSpPr txBox="1">
            <a:spLocks noChangeArrowheads="1"/>
          </p:cNvSpPr>
          <p:nvPr/>
        </p:nvSpPr>
        <p:spPr bwMode="auto">
          <a:xfrm>
            <a:off x="3924300" y="1946275"/>
            <a:ext cx="52197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Phishing</a:t>
            </a:r>
            <a:r>
              <a:rPr lang="sv-SE" sz="2000" dirty="0">
                <a:solidFill>
                  <a:srgbClr val="FF0000"/>
                </a:solidFill>
              </a:rPr>
              <a:t> email </a:t>
            </a:r>
            <a:r>
              <a:rPr lang="sv-SE" sz="2000" dirty="0" err="1">
                <a:solidFill>
                  <a:srgbClr val="424342"/>
                </a:solidFill>
              </a:rPr>
              <a:t>campaigns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reported</a:t>
            </a:r>
            <a:r>
              <a:rPr lang="sv-SE" sz="2000" dirty="0">
                <a:solidFill>
                  <a:srgbClr val="424342"/>
                </a:solidFill>
              </a:rPr>
              <a:t>:</a:t>
            </a:r>
          </a:p>
          <a:p>
            <a:pPr eaLnBrk="1" hangingPunct="1">
              <a:spcBef>
                <a:spcPct val="20000"/>
              </a:spcBef>
            </a:pPr>
            <a:r>
              <a:rPr lang="sv-SE" sz="2000" dirty="0">
                <a:solidFill>
                  <a:srgbClr val="424342"/>
                </a:solidFill>
              </a:rPr>
              <a:t>	 60,000 / </a:t>
            </a:r>
            <a:r>
              <a:rPr lang="sv-SE" sz="2000" dirty="0" err="1">
                <a:solidFill>
                  <a:srgbClr val="424342"/>
                </a:solidFill>
              </a:rPr>
              <a:t>month</a:t>
            </a:r>
            <a:endParaRPr lang="sv-SE" sz="2000" dirty="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sv-SE" sz="2000" dirty="0">
                <a:solidFill>
                  <a:srgbClr val="424342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Unique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phishing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FF0000"/>
                </a:solidFill>
              </a:rPr>
              <a:t>websites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detected</a:t>
            </a:r>
            <a:r>
              <a:rPr lang="sv-SE" sz="2000" dirty="0">
                <a:solidFill>
                  <a:srgbClr val="424342"/>
                </a:solidFill>
              </a:rPr>
              <a:t>:</a:t>
            </a:r>
          </a:p>
          <a:p>
            <a:pPr eaLnBrk="1" hangingPunct="1">
              <a:spcBef>
                <a:spcPct val="20000"/>
              </a:spcBef>
            </a:pPr>
            <a:r>
              <a:rPr lang="sv-SE" sz="2000" dirty="0">
                <a:solidFill>
                  <a:srgbClr val="424342"/>
                </a:solidFill>
              </a:rPr>
              <a:t>	 50,000 / </a:t>
            </a:r>
            <a:r>
              <a:rPr lang="sv-SE" sz="2000" dirty="0" err="1">
                <a:solidFill>
                  <a:srgbClr val="424342"/>
                </a:solidFill>
              </a:rPr>
              <a:t>month</a:t>
            </a:r>
            <a:endParaRPr lang="sv-SE" sz="2000" dirty="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sv-SE" sz="2000" dirty="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Unique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domain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names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used</a:t>
            </a:r>
            <a:r>
              <a:rPr lang="sv-SE" sz="2000" dirty="0">
                <a:solidFill>
                  <a:srgbClr val="424342"/>
                </a:solidFill>
              </a:rPr>
              <a:t>:</a:t>
            </a:r>
          </a:p>
          <a:p>
            <a:pPr lvl="1" eaLnBrk="1" hangingPunct="1">
              <a:spcBef>
                <a:spcPct val="20000"/>
              </a:spcBef>
            </a:pPr>
            <a:r>
              <a:rPr lang="sv-SE" sz="2000" dirty="0">
                <a:solidFill>
                  <a:srgbClr val="424342"/>
                </a:solidFill>
              </a:rPr>
              <a:t>10,000 / </a:t>
            </a:r>
            <a:r>
              <a:rPr lang="sv-SE" sz="2000" dirty="0" err="1">
                <a:solidFill>
                  <a:srgbClr val="424342"/>
                </a:solidFill>
              </a:rPr>
              <a:t>month</a:t>
            </a:r>
            <a:endParaRPr lang="sv-SE" sz="2000" dirty="0">
              <a:solidFill>
                <a:srgbClr val="424342"/>
              </a:solidFill>
            </a:endParaRPr>
          </a:p>
          <a:p>
            <a:pPr lvl="1" eaLnBrk="1" hangingPunct="1">
              <a:spcBef>
                <a:spcPct val="20000"/>
              </a:spcBef>
            </a:pPr>
            <a:r>
              <a:rPr lang="sv-SE" sz="2000" dirty="0">
                <a:solidFill>
                  <a:srgbClr val="424342"/>
                </a:solidFill>
              </a:rPr>
              <a:t>			</a:t>
            </a:r>
            <a:r>
              <a:rPr lang="sv-SE" sz="2000" dirty="0" smtClean="0">
                <a:solidFill>
                  <a:srgbClr val="424342"/>
                </a:solidFill>
              </a:rPr>
              <a:t>(</a:t>
            </a:r>
            <a:r>
              <a:rPr lang="sv-SE" sz="2000" dirty="0">
                <a:solidFill>
                  <a:srgbClr val="424342"/>
                </a:solidFill>
              </a:rPr>
              <a:t>source: </a:t>
            </a:r>
            <a:r>
              <a:rPr lang="sv-SE" sz="2000" dirty="0" smtClean="0">
                <a:solidFill>
                  <a:srgbClr val="424342"/>
                </a:solidFill>
              </a:rPr>
              <a:t>APWG – 2Q 2014)</a:t>
            </a:r>
            <a:endParaRPr lang="sv-SE" sz="2000" dirty="0">
              <a:solidFill>
                <a:srgbClr val="42434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650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50180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26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50181" name="Rectangle 11"/>
          <p:cNvSpPr>
            <a:spLocks noChangeArrowheads="1"/>
          </p:cNvSpPr>
          <p:nvPr/>
        </p:nvSpPr>
        <p:spPr bwMode="auto">
          <a:xfrm>
            <a:off x="457200" y="415925"/>
            <a:ext cx="1838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URLs rating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sp>
        <p:nvSpPr>
          <p:cNvPr id="50182" name="Textfeld 10"/>
          <p:cNvSpPr txBox="1">
            <a:spLocks noChangeArrowheads="1"/>
          </p:cNvSpPr>
          <p:nvPr/>
        </p:nvSpPr>
        <p:spPr bwMode="auto">
          <a:xfrm>
            <a:off x="468313" y="981075"/>
            <a:ext cx="79914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 Random Forest based rating system: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Use soft prediction score </a:t>
            </a:r>
            <a:r>
              <a:rPr lang="sv-SE" sz="200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[0;1] </a:t>
            </a:r>
            <a:r>
              <a:rPr lang="sv-SE" sz="2000">
                <a:solidFill>
                  <a:srgbClr val="424342"/>
                </a:solidFill>
              </a:rPr>
              <a:t>as URL score: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1: phishing URL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0: legitimate URL</a:t>
            </a:r>
          </a:p>
        </p:txBody>
      </p:sp>
      <p:pic>
        <p:nvPicPr>
          <p:cNvPr id="4" name="Picture 3" descr="rating_log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97200"/>
            <a:ext cx="4532313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4787900" y="3133725"/>
            <a:ext cx="424815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b="1" dirty="0">
                <a:solidFill>
                  <a:srgbClr val="424342"/>
                </a:solidFill>
              </a:rPr>
              <a:t>0: </a:t>
            </a:r>
            <a:r>
              <a:rPr lang="sv-SE" sz="2000" dirty="0">
                <a:solidFill>
                  <a:srgbClr val="424342"/>
                </a:solidFill>
              </a:rPr>
              <a:t>22,863 </a:t>
            </a:r>
            <a:r>
              <a:rPr lang="sv-SE" sz="2000" dirty="0" err="1">
                <a:solidFill>
                  <a:srgbClr val="424342"/>
                </a:solidFill>
              </a:rPr>
              <a:t>legitimate</a:t>
            </a:r>
            <a:r>
              <a:rPr lang="sv-SE" sz="2000" dirty="0">
                <a:solidFill>
                  <a:srgbClr val="424342"/>
                </a:solidFill>
              </a:rPr>
              <a:t> // 40 </a:t>
            </a:r>
            <a:r>
              <a:rPr lang="sv-SE" sz="2000" dirty="0" err="1">
                <a:solidFill>
                  <a:srgbClr val="424342"/>
                </a:solidFill>
              </a:rPr>
              <a:t>phishing</a:t>
            </a:r>
            <a:endParaRPr lang="sv-SE" sz="2000" dirty="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b="1" dirty="0">
                <a:solidFill>
                  <a:srgbClr val="424342"/>
                </a:solidFill>
              </a:rPr>
              <a:t>1: </a:t>
            </a:r>
            <a:r>
              <a:rPr lang="sv-SE" sz="2000" dirty="0">
                <a:solidFill>
                  <a:srgbClr val="424342"/>
                </a:solidFill>
              </a:rPr>
              <a:t>26 </a:t>
            </a:r>
            <a:r>
              <a:rPr lang="sv-SE" sz="2000" dirty="0" err="1">
                <a:solidFill>
                  <a:srgbClr val="424342"/>
                </a:solidFill>
              </a:rPr>
              <a:t>legitimate</a:t>
            </a:r>
            <a:r>
              <a:rPr lang="sv-SE" sz="2000" dirty="0">
                <a:solidFill>
                  <a:srgbClr val="424342"/>
                </a:solidFill>
              </a:rPr>
              <a:t> // 34,790 </a:t>
            </a:r>
            <a:r>
              <a:rPr lang="sv-SE" sz="2000" dirty="0" err="1">
                <a:solidFill>
                  <a:srgbClr val="424342"/>
                </a:solidFill>
              </a:rPr>
              <a:t>phishing</a:t>
            </a:r>
            <a:endParaRPr lang="sv-SE" sz="2000" dirty="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sv-SE" sz="1000" dirty="0">
              <a:solidFill>
                <a:srgbClr val="42434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sv-SE" sz="2000" b="1" dirty="0">
                <a:solidFill>
                  <a:srgbClr val="424342"/>
                </a:solidFill>
              </a:rPr>
              <a:t>99.89% </a:t>
            </a:r>
            <a:r>
              <a:rPr lang="sv-SE" sz="2000" b="1" dirty="0" err="1">
                <a:solidFill>
                  <a:srgbClr val="424342"/>
                </a:solidFill>
              </a:rPr>
              <a:t>correctness</a:t>
            </a:r>
            <a:r>
              <a:rPr lang="sv-SE" sz="2000" b="1" dirty="0">
                <a:solidFill>
                  <a:srgbClr val="424342"/>
                </a:solidFill>
              </a:rPr>
              <a:t> on </a:t>
            </a:r>
          </a:p>
          <a:p>
            <a:pPr algn="ctr" eaLnBrk="1" hangingPunct="1">
              <a:spcBef>
                <a:spcPct val="20000"/>
              </a:spcBef>
            </a:pPr>
            <a:r>
              <a:rPr lang="sv-SE" sz="2000" b="1" dirty="0">
                <a:solidFill>
                  <a:srgbClr val="424342"/>
                </a:solidFill>
              </a:rPr>
              <a:t>60.11% </a:t>
            </a:r>
            <a:r>
              <a:rPr lang="sv-SE" sz="2000" b="1" dirty="0" err="1">
                <a:solidFill>
                  <a:srgbClr val="424342"/>
                </a:solidFill>
              </a:rPr>
              <a:t>of</a:t>
            </a:r>
            <a:r>
              <a:rPr lang="sv-SE" sz="2000" b="1" dirty="0">
                <a:solidFill>
                  <a:srgbClr val="424342"/>
                </a:solidFill>
              </a:rPr>
              <a:t> the </a:t>
            </a:r>
            <a:r>
              <a:rPr lang="sv-SE" sz="2000" b="1" dirty="0" err="1">
                <a:solidFill>
                  <a:srgbClr val="424342"/>
                </a:solidFill>
              </a:rPr>
              <a:t>dataset</a:t>
            </a:r>
            <a:endParaRPr lang="sv-SE" sz="2000" dirty="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sv-SE" sz="2000" dirty="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 [0;0.1] and [0.9;1]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sv-SE" sz="1000" dirty="0">
              <a:solidFill>
                <a:srgbClr val="424342"/>
              </a:solidFill>
              <a:latin typeface="Times New Roman" charset="0"/>
              <a:cs typeface="Times New Roman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sv-SE" sz="2000" b="1" dirty="0">
                <a:solidFill>
                  <a:srgbClr val="424342"/>
                </a:solidFill>
              </a:rPr>
              <a:t>99.22% </a:t>
            </a:r>
            <a:r>
              <a:rPr lang="sv-SE" sz="2000" b="1" dirty="0" err="1">
                <a:solidFill>
                  <a:srgbClr val="424342"/>
                </a:solidFill>
              </a:rPr>
              <a:t>correctness</a:t>
            </a:r>
            <a:r>
              <a:rPr lang="sv-SE" sz="2000" b="1" dirty="0">
                <a:solidFill>
                  <a:srgbClr val="424342"/>
                </a:solidFill>
              </a:rPr>
              <a:t> on </a:t>
            </a:r>
          </a:p>
          <a:p>
            <a:pPr algn="ctr" eaLnBrk="1" hangingPunct="1">
              <a:spcBef>
                <a:spcPct val="20000"/>
              </a:spcBef>
            </a:pPr>
            <a:r>
              <a:rPr lang="sv-SE" sz="2000" b="1" dirty="0">
                <a:solidFill>
                  <a:srgbClr val="424342"/>
                </a:solidFill>
              </a:rPr>
              <a:t>83.97% </a:t>
            </a:r>
            <a:r>
              <a:rPr lang="sv-SE" sz="2000" b="1" dirty="0" err="1">
                <a:solidFill>
                  <a:srgbClr val="424342"/>
                </a:solidFill>
              </a:rPr>
              <a:t>of</a:t>
            </a:r>
            <a:r>
              <a:rPr lang="sv-SE" sz="2000" b="1" dirty="0">
                <a:solidFill>
                  <a:srgbClr val="424342"/>
                </a:solidFill>
              </a:rPr>
              <a:t> the </a:t>
            </a:r>
            <a:r>
              <a:rPr lang="sv-SE" sz="2000" b="1" dirty="0" err="1">
                <a:solidFill>
                  <a:srgbClr val="424342"/>
                </a:solidFill>
              </a:rPr>
              <a:t>dataset</a:t>
            </a:r>
            <a:endParaRPr lang="sv-SE" sz="2000" b="1" dirty="0">
              <a:solidFill>
                <a:srgbClr val="424342"/>
              </a:solidFill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187624" y="4149080"/>
            <a:ext cx="360040" cy="144016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F1C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4067944" y="3212976"/>
            <a:ext cx="360040" cy="144016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F1C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3851920" y="3212976"/>
            <a:ext cx="576064" cy="1800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F1C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1259632" y="3861048"/>
            <a:ext cx="576064" cy="172819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F1C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10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1"/>
          <p:cNvSpPr>
            <a:spLocks noChangeArrowheads="1"/>
          </p:cNvSpPr>
          <p:nvPr/>
        </p:nvSpPr>
        <p:spPr bwMode="auto">
          <a:xfrm>
            <a:off x="457200" y="415925"/>
            <a:ext cx="3109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Conclusive remarks: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51202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558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51205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27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8313" y="908050"/>
            <a:ext cx="54054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2200" dirty="0" err="1">
                <a:latin typeface="+mj-lt"/>
              </a:rPr>
              <a:t>Domain</a:t>
            </a:r>
            <a:r>
              <a:rPr lang="sv-SE" sz="2200" dirty="0">
                <a:latin typeface="+mj-lt"/>
              </a:rPr>
              <a:t> </a:t>
            </a:r>
            <a:r>
              <a:rPr lang="sv-SE" sz="2200" dirty="0" err="1">
                <a:latin typeface="+mj-lt"/>
              </a:rPr>
              <a:t>names</a:t>
            </a:r>
            <a:r>
              <a:rPr lang="sv-SE" sz="2200" dirty="0">
                <a:latin typeface="+mj-lt"/>
              </a:rPr>
              <a:t> / URLs </a:t>
            </a:r>
            <a:r>
              <a:rPr lang="sv-SE" sz="2200" dirty="0" err="1">
                <a:latin typeface="+mj-lt"/>
              </a:rPr>
              <a:t>semantic</a:t>
            </a:r>
            <a:r>
              <a:rPr lang="sv-SE" sz="2200" dirty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analysis</a:t>
            </a:r>
            <a:endParaRPr lang="de-DE" sz="2200" dirty="0">
              <a:latin typeface="+mj-lt"/>
            </a:endParaRPr>
          </a:p>
        </p:txBody>
      </p:sp>
      <p:sp>
        <p:nvSpPr>
          <p:cNvPr id="51211" name="TextBox 12"/>
          <p:cNvSpPr txBox="1">
            <a:spLocks noChangeArrowheads="1"/>
          </p:cNvSpPr>
          <p:nvPr/>
        </p:nvSpPr>
        <p:spPr bwMode="auto">
          <a:xfrm>
            <a:off x="467544" y="1484784"/>
            <a:ext cx="312589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b="1" dirty="0"/>
              <a:t>Relevant to identify: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59710" y="1916832"/>
            <a:ext cx="689804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8585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dirty="0"/>
              <a:t>Clusters of </a:t>
            </a:r>
            <a:r>
              <a:rPr lang="en-GB" dirty="0">
                <a:solidFill>
                  <a:srgbClr val="FF0000"/>
                </a:solidFill>
              </a:rPr>
              <a:t>malicious domains</a:t>
            </a:r>
          </a:p>
          <a:p>
            <a:pPr>
              <a:buFont typeface="Arial" charset="0"/>
              <a:buChar char="•"/>
            </a:pPr>
            <a:r>
              <a:rPr lang="en-GB" dirty="0"/>
              <a:t>Individual </a:t>
            </a:r>
            <a:r>
              <a:rPr lang="en-GB" dirty="0">
                <a:solidFill>
                  <a:srgbClr val="FF0000"/>
                </a:solidFill>
              </a:rPr>
              <a:t>phishing </a:t>
            </a:r>
            <a:r>
              <a:rPr lang="en-GB" dirty="0" smtClean="0">
                <a:solidFill>
                  <a:srgbClr val="FF0000"/>
                </a:solidFill>
              </a:rPr>
              <a:t>URLs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GB" dirty="0">
              <a:solidFill>
                <a:srgbClr val="FF0000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GB" sz="2200" dirty="0"/>
              <a:t>Strong decision: 95.66% accuracy</a:t>
            </a:r>
          </a:p>
          <a:p>
            <a:pPr lvl="1">
              <a:buFont typeface="Arial" charset="0"/>
              <a:buChar char="•"/>
            </a:pPr>
            <a:r>
              <a:rPr lang="en-GB" sz="2200" dirty="0"/>
              <a:t>URL rating: &gt;99% </a:t>
            </a:r>
            <a:r>
              <a:rPr lang="en-GB" sz="2200" dirty="0" smtClean="0"/>
              <a:t>correctness </a:t>
            </a:r>
            <a:r>
              <a:rPr lang="en-GB" sz="2200" dirty="0"/>
              <a:t>on most </a:t>
            </a:r>
            <a:r>
              <a:rPr lang="en-GB" sz="2200" dirty="0" smtClean="0"/>
              <a:t>URLs</a:t>
            </a:r>
          </a:p>
          <a:p>
            <a:pPr lvl="1">
              <a:buFont typeface="Arial" charset="0"/>
              <a:buChar char="•"/>
            </a:pPr>
            <a:r>
              <a:rPr lang="en-GB" sz="2200" dirty="0" smtClean="0"/>
              <a:t>Processing time &lt; 1 sec/URL</a:t>
            </a:r>
            <a:endParaRPr lang="en-GB" sz="2200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0660" y="5068341"/>
            <a:ext cx="776551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2800" b="1" dirty="0"/>
              <a:t>Can we step from </a:t>
            </a:r>
          </a:p>
          <a:p>
            <a:pPr algn="ctr"/>
            <a:r>
              <a:rPr lang="en-GB" sz="2800" b="1" dirty="0"/>
              <a:t>phishing </a:t>
            </a:r>
            <a:r>
              <a:rPr lang="en-GB" sz="2800" b="1" dirty="0">
                <a:solidFill>
                  <a:srgbClr val="FF0000"/>
                </a:solidFill>
              </a:rPr>
              <a:t>identification</a:t>
            </a:r>
            <a:r>
              <a:rPr lang="en-GB" sz="2800" b="1" dirty="0"/>
              <a:t> / </a:t>
            </a:r>
            <a:r>
              <a:rPr lang="en-GB" sz="2800" b="1" dirty="0">
                <a:solidFill>
                  <a:srgbClr val="FF0000"/>
                </a:solidFill>
              </a:rPr>
              <a:t>reactive</a:t>
            </a:r>
            <a:r>
              <a:rPr lang="en-GB" sz="2800" b="1" dirty="0"/>
              <a:t> methods</a:t>
            </a:r>
          </a:p>
          <a:p>
            <a:pPr algn="ctr"/>
            <a:r>
              <a:rPr lang="en-GB" sz="2800" b="1" dirty="0"/>
              <a:t>to phishing </a:t>
            </a:r>
            <a:r>
              <a:rPr lang="en-GB" sz="2800" b="1" dirty="0">
                <a:solidFill>
                  <a:srgbClr val="FF0000"/>
                </a:solidFill>
              </a:rPr>
              <a:t>prediction</a:t>
            </a:r>
            <a:r>
              <a:rPr lang="en-GB" sz="2800" b="1" dirty="0"/>
              <a:t> / </a:t>
            </a:r>
            <a:r>
              <a:rPr lang="en-GB" sz="2800" b="1" dirty="0">
                <a:solidFill>
                  <a:srgbClr val="FF0000"/>
                </a:solidFill>
              </a:rPr>
              <a:t>proactive</a:t>
            </a:r>
            <a:r>
              <a:rPr lang="en-GB" sz="2800" b="1" dirty="0"/>
              <a:t> methods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/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4213" y="4119165"/>
            <a:ext cx="5891464" cy="461665"/>
            <a:chOff x="684213" y="4119165"/>
            <a:chExt cx="5891464" cy="461665"/>
          </a:xfrm>
        </p:grpSpPr>
        <p:sp>
          <p:nvSpPr>
            <p:cNvPr id="51210" name="Right Arrow 11"/>
            <p:cNvSpPr>
              <a:spLocks noChangeArrowheads="1"/>
            </p:cNvSpPr>
            <p:nvPr/>
          </p:nvSpPr>
          <p:spPr bwMode="auto">
            <a:xfrm>
              <a:off x="684213" y="4220817"/>
              <a:ext cx="720624" cy="288303"/>
            </a:xfrm>
            <a:prstGeom prst="rightArrow">
              <a:avLst>
                <a:gd name="adj1" fmla="val 50000"/>
                <a:gd name="adj2" fmla="val 4989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1590117" y="4119165"/>
              <a:ext cx="49855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b="1" dirty="0" smtClean="0"/>
                <a:t>Meet: reliability, speed, coverage</a:t>
              </a:r>
              <a:endParaRPr lang="en-GB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338"/>
            <a:ext cx="8834438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457200" y="1600200"/>
            <a:ext cx="7772400" cy="5334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rPr>
              <a:t>1. Phishing Presentation and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rPr>
              <a:t>Challenges to Address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rPr>
              <a:t>2. Phishing Domains Detection Using DNS Features and Semantic Analysis</a:t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rgbClr val="7F7F7F"/>
                </a:solidFill>
                <a:latin typeface="Arial" charset="0"/>
                <a:ea typeface="ＭＳ Ｐゴシック" charset="0"/>
              </a:rPr>
              <a:t>3. Phishing URLs Rating</a:t>
            </a:r>
            <a:br>
              <a:rPr lang="en-US" sz="2800" dirty="0">
                <a:solidFill>
                  <a:srgbClr val="7F7F7F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rgbClr val="7F7F7F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solidFill>
                  <a:srgbClr val="7F7F7F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4. Phishing Domains Prediction</a:t>
            </a:r>
            <a:r>
              <a:rPr lang="en-US" sz="2800" dirty="0">
                <a:solidFill>
                  <a:srgbClr val="7F7F7F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solidFill>
                  <a:srgbClr val="7F7F7F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rgbClr val="7F7F7F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solidFill>
                  <a:srgbClr val="7F7F7F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5. 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Research Perspectives</a:t>
            </a:r>
            <a:endParaRPr lang="de-DE" sz="28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222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300663"/>
            <a:ext cx="9001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7287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ecanLa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35" y="188640"/>
            <a:ext cx="800593" cy="855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265191"/>
            <a:ext cx="1512168" cy="715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558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53252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28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53253" name="Rectangle 11"/>
          <p:cNvSpPr>
            <a:spLocks noChangeArrowheads="1"/>
          </p:cNvSpPr>
          <p:nvPr/>
        </p:nvSpPr>
        <p:spPr bwMode="auto">
          <a:xfrm>
            <a:off x="457200" y="415925"/>
            <a:ext cx="431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Phishing domains prediction</a:t>
            </a:r>
            <a:endParaRPr lang="de-DE" sz="1800">
              <a:solidFill>
                <a:srgbClr val="007EB9"/>
              </a:solidFill>
              <a:latin typeface="Calibri" charset="0"/>
            </a:endParaRPr>
          </a:p>
        </p:txBody>
      </p:sp>
      <p:sp>
        <p:nvSpPr>
          <p:cNvPr id="52233" name="Right Arrow 11"/>
          <p:cNvSpPr>
            <a:spLocks noChangeArrowheads="1"/>
          </p:cNvSpPr>
          <p:nvPr/>
        </p:nvSpPr>
        <p:spPr bwMode="auto">
          <a:xfrm>
            <a:off x="539750" y="4292600"/>
            <a:ext cx="576263" cy="215900"/>
          </a:xfrm>
          <a:prstGeom prst="rightArrow">
            <a:avLst>
              <a:gd name="adj1" fmla="val 50000"/>
              <a:gd name="adj2" fmla="val 4988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2234" name="TextBox 12"/>
          <p:cNvSpPr txBox="1">
            <a:spLocks noChangeArrowheads="1"/>
          </p:cNvSpPr>
          <p:nvPr/>
        </p:nvSpPr>
        <p:spPr bwMode="auto">
          <a:xfrm>
            <a:off x="823913" y="5334000"/>
            <a:ext cx="7599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i="1"/>
              <a:t>Can these features model the composition of phishing </a:t>
            </a:r>
          </a:p>
          <a:p>
            <a:pPr algn="ctr"/>
            <a:r>
              <a:rPr lang="en-GB" i="1"/>
              <a:t>domain names in order to </a:t>
            </a:r>
            <a:r>
              <a:rPr lang="en-GB" b="1" i="1"/>
              <a:t>predict</a:t>
            </a:r>
            <a:r>
              <a:rPr lang="en-GB" i="1"/>
              <a:t> them ?</a:t>
            </a:r>
          </a:p>
        </p:txBody>
      </p:sp>
      <p:sp>
        <p:nvSpPr>
          <p:cNvPr id="53256" name="Rectangle 1"/>
          <p:cNvSpPr>
            <a:spLocks noChangeArrowheads="1"/>
          </p:cNvSpPr>
          <p:nvPr/>
        </p:nvSpPr>
        <p:spPr bwMode="auto">
          <a:xfrm>
            <a:off x="468313" y="1085850"/>
            <a:ext cx="828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sv-SE" i="1">
                <a:solidFill>
                  <a:srgbClr val="424342"/>
                </a:solidFill>
              </a:rPr>
              <a:t>How can we know which domain names will be registered and used by phishers ?</a:t>
            </a:r>
            <a:endParaRPr lang="sv-SE" i="1">
              <a:solidFill>
                <a:srgbClr val="FF0000"/>
              </a:solidFill>
            </a:endParaRPr>
          </a:p>
        </p:txBody>
      </p:sp>
      <p:sp>
        <p:nvSpPr>
          <p:cNvPr id="13" name="Textfeld 10"/>
          <p:cNvSpPr txBox="1">
            <a:spLocks noChangeArrowheads="1"/>
          </p:cNvSpPr>
          <p:nvPr/>
        </p:nvSpPr>
        <p:spPr bwMode="auto">
          <a:xfrm>
            <a:off x="468313" y="2636838"/>
            <a:ext cx="84169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dirty="0" smtClean="0">
                <a:solidFill>
                  <a:srgbClr val="424342"/>
                </a:solidFill>
              </a:rPr>
              <a:t>  </a:t>
            </a:r>
            <a:r>
              <a:rPr lang="sv-SE" sz="2000" dirty="0" err="1" smtClean="0">
                <a:solidFill>
                  <a:srgbClr val="FF0000"/>
                </a:solidFill>
              </a:rPr>
              <a:t>Longer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than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legitimate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domains</a:t>
            </a:r>
            <a:r>
              <a:rPr lang="sv-SE" sz="2000" dirty="0" smtClean="0">
                <a:solidFill>
                  <a:srgbClr val="424342"/>
                </a:solidFill>
              </a:rPr>
              <a:t>: </a:t>
            </a:r>
            <a:r>
              <a:rPr lang="sv-SE" sz="2000" dirty="0" err="1" smtClean="0">
                <a:solidFill>
                  <a:srgbClr val="424342"/>
                </a:solidFill>
              </a:rPr>
              <a:t>many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level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domains</a:t>
            </a:r>
            <a:endParaRPr lang="sv-SE" sz="2000" dirty="0" smtClean="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dirty="0" smtClean="0">
                <a:solidFill>
                  <a:srgbClr val="424342"/>
                </a:solidFill>
              </a:rPr>
              <a:t>  Combination </a:t>
            </a:r>
            <a:r>
              <a:rPr lang="sv-SE" sz="2000" dirty="0" err="1" smtClean="0">
                <a:solidFill>
                  <a:srgbClr val="424342"/>
                </a:solidFill>
              </a:rPr>
              <a:t>of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several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words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sv-SE" sz="2000" dirty="0" err="1" smtClean="0">
                <a:solidFill>
                  <a:srgbClr val="424342"/>
                </a:solidFill>
              </a:rPr>
              <a:t>Use</a:t>
            </a:r>
            <a:r>
              <a:rPr lang="sv-SE" sz="2000" dirty="0" smtClean="0">
                <a:solidFill>
                  <a:srgbClr val="424342"/>
                </a:solidFill>
              </a:rPr>
              <a:t> a </a:t>
            </a:r>
            <a:r>
              <a:rPr lang="sv-SE" sz="2000" dirty="0" err="1" smtClean="0">
                <a:solidFill>
                  <a:srgbClr val="424342"/>
                </a:solidFill>
              </a:rPr>
              <a:t>specific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vocabulary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limited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to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few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semantic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fields</a:t>
            </a:r>
            <a:endParaRPr lang="sv-SE" sz="2000" dirty="0" smtClean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95288" y="2133600"/>
            <a:ext cx="5156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2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Phishing</a:t>
            </a:r>
            <a:r>
              <a:rPr lang="sv-SE" sz="2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v-SE" sz="2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domain</a:t>
            </a:r>
            <a:r>
              <a:rPr lang="sv-SE" sz="2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v-SE" sz="2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names</a:t>
            </a:r>
            <a:r>
              <a:rPr lang="sv-SE" sz="2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v-SE" sz="2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characteristics</a:t>
            </a:r>
            <a:r>
              <a:rPr lang="sv-SE" sz="2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</a:t>
            </a:r>
            <a:endParaRPr lang="de-DE" sz="2200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1198563" y="4149725"/>
            <a:ext cx="7189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i="1"/>
              <a:t>Allow to identify phishing domain names and URLs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nimBg="1"/>
      <p:bldP spid="52234" grpId="0"/>
      <p:bldP spid="13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558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54276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29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54277" name="Rectangle 11"/>
          <p:cNvSpPr>
            <a:spLocks noChangeArrowheads="1"/>
          </p:cNvSpPr>
          <p:nvPr/>
        </p:nvSpPr>
        <p:spPr bwMode="auto">
          <a:xfrm>
            <a:off x="457200" y="415925"/>
            <a:ext cx="368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Natural language model</a:t>
            </a:r>
            <a:endParaRPr lang="de-DE" sz="1800">
              <a:solidFill>
                <a:srgbClr val="007EB9"/>
              </a:solidFill>
              <a:latin typeface="Calibri" charset="0"/>
            </a:endParaRPr>
          </a:p>
        </p:txBody>
      </p:sp>
      <p:sp>
        <p:nvSpPr>
          <p:cNvPr id="52230" name="Textfeld 10"/>
          <p:cNvSpPr txBox="1">
            <a:spLocks noChangeArrowheads="1"/>
          </p:cNvSpPr>
          <p:nvPr/>
        </p:nvSpPr>
        <p:spPr bwMode="auto">
          <a:xfrm>
            <a:off x="395288" y="1412875"/>
            <a:ext cx="835342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sv-SE" b="1" i="1" dirty="0" err="1" smtClean="0">
                <a:solidFill>
                  <a:srgbClr val="424342"/>
                </a:solidFill>
              </a:rPr>
              <a:t>Key</a:t>
            </a:r>
            <a:r>
              <a:rPr lang="sv-SE" b="1" i="1" dirty="0" smtClean="0">
                <a:solidFill>
                  <a:srgbClr val="424342"/>
                </a:solidFill>
              </a:rPr>
              <a:t> </a:t>
            </a:r>
            <a:r>
              <a:rPr lang="sv-SE" b="1" i="1" dirty="0" err="1" smtClean="0">
                <a:solidFill>
                  <a:srgbClr val="424342"/>
                </a:solidFill>
              </a:rPr>
              <a:t>idea</a:t>
            </a:r>
            <a:r>
              <a:rPr lang="sv-SE" b="1" i="1" dirty="0" smtClean="0">
                <a:solidFill>
                  <a:srgbClr val="424342"/>
                </a:solidFill>
              </a:rPr>
              <a:t>: </a:t>
            </a:r>
            <a:r>
              <a:rPr lang="sv-SE" i="1" dirty="0" err="1" smtClean="0">
                <a:solidFill>
                  <a:srgbClr val="424342"/>
                </a:solidFill>
              </a:rPr>
              <a:t>model</a:t>
            </a:r>
            <a:r>
              <a:rPr lang="sv-SE" i="1" dirty="0" smtClean="0">
                <a:solidFill>
                  <a:srgbClr val="424342"/>
                </a:solidFill>
              </a:rPr>
              <a:t> the </a:t>
            </a:r>
            <a:r>
              <a:rPr lang="sv-SE" i="1" dirty="0" err="1" smtClean="0">
                <a:solidFill>
                  <a:srgbClr val="424342"/>
                </a:solidFill>
              </a:rPr>
              <a:t>composition</a:t>
            </a:r>
            <a:r>
              <a:rPr lang="sv-SE" i="1" dirty="0" smtClean="0">
                <a:solidFill>
                  <a:srgbClr val="424342"/>
                </a:solidFill>
              </a:rPr>
              <a:t> </a:t>
            </a:r>
            <a:r>
              <a:rPr lang="sv-SE" i="1" dirty="0" err="1" smtClean="0">
                <a:solidFill>
                  <a:srgbClr val="424342"/>
                </a:solidFill>
              </a:rPr>
              <a:t>of</a:t>
            </a:r>
            <a:r>
              <a:rPr lang="sv-SE" i="1" dirty="0" smtClean="0">
                <a:solidFill>
                  <a:srgbClr val="424342"/>
                </a:solidFill>
              </a:rPr>
              <a:t> </a:t>
            </a:r>
            <a:r>
              <a:rPr lang="sv-SE" i="1" dirty="0" err="1" smtClean="0">
                <a:solidFill>
                  <a:srgbClr val="424342"/>
                </a:solidFill>
              </a:rPr>
              <a:t>domain</a:t>
            </a:r>
            <a:r>
              <a:rPr lang="sv-SE" i="1" dirty="0" smtClean="0">
                <a:solidFill>
                  <a:srgbClr val="424342"/>
                </a:solidFill>
              </a:rPr>
              <a:t> </a:t>
            </a:r>
            <a:r>
              <a:rPr lang="sv-SE" i="1" dirty="0" err="1" smtClean="0">
                <a:solidFill>
                  <a:srgbClr val="424342"/>
                </a:solidFill>
              </a:rPr>
              <a:t>names</a:t>
            </a:r>
            <a:r>
              <a:rPr lang="sv-SE" i="1" dirty="0" smtClean="0">
                <a:solidFill>
                  <a:srgbClr val="424342"/>
                </a:solidFill>
              </a:rPr>
              <a:t> </a:t>
            </a:r>
            <a:r>
              <a:rPr lang="sv-SE" i="1" dirty="0" err="1" smtClean="0">
                <a:solidFill>
                  <a:srgbClr val="424342"/>
                </a:solidFill>
              </a:rPr>
              <a:t>used</a:t>
            </a:r>
            <a:r>
              <a:rPr lang="sv-SE" i="1" dirty="0" smtClean="0">
                <a:solidFill>
                  <a:srgbClr val="424342"/>
                </a:solidFill>
              </a:rPr>
              <a:t> by </a:t>
            </a:r>
            <a:r>
              <a:rPr lang="sv-SE" i="1" dirty="0" err="1" smtClean="0">
                <a:solidFill>
                  <a:srgbClr val="424342"/>
                </a:solidFill>
              </a:rPr>
              <a:t>phishers</a:t>
            </a:r>
            <a:r>
              <a:rPr lang="sv-SE" i="1" dirty="0" smtClean="0">
                <a:solidFill>
                  <a:srgbClr val="424342"/>
                </a:solidFill>
              </a:rPr>
              <a:t>		  </a:t>
            </a:r>
            <a:r>
              <a:rPr lang="sv-SE" i="1" dirty="0" err="1" smtClean="0">
                <a:solidFill>
                  <a:srgbClr val="FF0000"/>
                </a:solidFill>
              </a:rPr>
              <a:t>natural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</a:rPr>
              <a:t>language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</a:rPr>
              <a:t>processing</a:t>
            </a:r>
            <a:endParaRPr lang="sv-SE" i="1" dirty="0" smtClean="0">
              <a:solidFill>
                <a:srgbClr val="FF0000"/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sv-SE" sz="2000" dirty="0" smtClean="0">
              <a:solidFill>
                <a:srgbClr val="424342"/>
              </a:solidFill>
            </a:endParaRPr>
          </a:p>
          <a:p>
            <a:pPr marL="914400" lvl="1" indent="-45720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sv-SE" sz="2000" dirty="0" err="1" smtClean="0">
                <a:solidFill>
                  <a:srgbClr val="424342"/>
                </a:solidFill>
              </a:rPr>
              <a:t>Extract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smtClean="0">
                <a:solidFill>
                  <a:srgbClr val="FF0000"/>
                </a:solidFill>
              </a:rPr>
              <a:t>features</a:t>
            </a:r>
            <a:r>
              <a:rPr lang="sv-SE" sz="2000" dirty="0" smtClean="0">
                <a:solidFill>
                  <a:srgbClr val="424342"/>
                </a:solidFill>
              </a:rPr>
              <a:t> from </a:t>
            </a:r>
            <a:r>
              <a:rPr lang="sv-SE" sz="2000" dirty="0" err="1" smtClean="0">
                <a:solidFill>
                  <a:srgbClr val="424342"/>
                </a:solidFill>
              </a:rPr>
              <a:t>known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phishing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domain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names</a:t>
            </a:r>
            <a:endParaRPr lang="sv-SE" sz="2000" dirty="0" smtClean="0">
              <a:solidFill>
                <a:srgbClr val="424342"/>
              </a:solidFill>
            </a:endParaRPr>
          </a:p>
          <a:p>
            <a:pPr marL="914400" lvl="1" indent="-45720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sv-SE" sz="2000" dirty="0" err="1" smtClean="0">
                <a:solidFill>
                  <a:srgbClr val="424342"/>
                </a:solidFill>
              </a:rPr>
              <a:t>Build</a:t>
            </a:r>
            <a:r>
              <a:rPr lang="sv-SE" sz="2000" dirty="0" smtClean="0">
                <a:solidFill>
                  <a:srgbClr val="424342"/>
                </a:solidFill>
              </a:rPr>
              <a:t> a </a:t>
            </a:r>
            <a:r>
              <a:rPr lang="sv-SE" sz="2000" dirty="0" err="1" smtClean="0">
                <a:solidFill>
                  <a:srgbClr val="424342"/>
                </a:solidFill>
              </a:rPr>
              <a:t>composition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model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using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these</a:t>
            </a:r>
            <a:r>
              <a:rPr lang="sv-SE" sz="2000" dirty="0" smtClean="0">
                <a:solidFill>
                  <a:srgbClr val="424342"/>
                </a:solidFill>
              </a:rPr>
              <a:t> features</a:t>
            </a:r>
          </a:p>
          <a:p>
            <a:pPr marL="914400" lvl="1" indent="-45720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sv-SE" sz="2000" dirty="0" err="1" smtClean="0">
                <a:solidFill>
                  <a:srgbClr val="424342"/>
                </a:solidFill>
              </a:rPr>
              <a:t>Generate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phishing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domains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before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they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are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registered</a:t>
            </a:r>
            <a:r>
              <a:rPr lang="sv-SE" sz="2000" dirty="0" smtClean="0">
                <a:solidFill>
                  <a:srgbClr val="424342"/>
                </a:solidFill>
              </a:rPr>
              <a:t> by </a:t>
            </a:r>
            <a:r>
              <a:rPr lang="sv-SE" sz="2000" dirty="0" err="1" smtClean="0">
                <a:solidFill>
                  <a:srgbClr val="424342"/>
                </a:solidFill>
              </a:rPr>
              <a:t>phishers</a:t>
            </a:r>
            <a:endParaRPr lang="sv-SE" sz="2000" dirty="0" smtClean="0">
              <a:solidFill>
                <a:srgbClr val="424342"/>
              </a:solidFill>
            </a:endParaRPr>
          </a:p>
          <a:p>
            <a:pPr marL="914400" lvl="1" indent="-457200" eaLnBrk="1" hangingPunct="1">
              <a:spcBef>
                <a:spcPct val="20000"/>
              </a:spcBef>
              <a:buFont typeface="+mj-lt"/>
              <a:buAutoNum type="arabicPeriod"/>
              <a:defRPr/>
            </a:pPr>
            <a:endParaRPr lang="sv-SE" sz="2000" dirty="0" smtClean="0">
              <a:solidFill>
                <a:srgbClr val="424342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95288" y="4902200"/>
            <a:ext cx="7988300" cy="830263"/>
            <a:chOff x="755447" y="5261193"/>
            <a:chExt cx="7989404" cy="831934"/>
          </a:xfrm>
        </p:grpSpPr>
        <p:sp>
          <p:nvSpPr>
            <p:cNvPr id="54281" name="Right Arrow 11"/>
            <p:cNvSpPr>
              <a:spLocks noChangeArrowheads="1"/>
            </p:cNvSpPr>
            <p:nvPr/>
          </p:nvSpPr>
          <p:spPr bwMode="auto">
            <a:xfrm>
              <a:off x="755447" y="5589358"/>
              <a:ext cx="576144" cy="216037"/>
            </a:xfrm>
            <a:prstGeom prst="rightArrow">
              <a:avLst>
                <a:gd name="adj1" fmla="val 50000"/>
                <a:gd name="adj2" fmla="val 4989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282" name="TextBox 12"/>
            <p:cNvSpPr txBox="1">
              <a:spLocks noChangeArrowheads="1"/>
            </p:cNvSpPr>
            <p:nvPr/>
          </p:nvSpPr>
          <p:spPr bwMode="auto">
            <a:xfrm>
              <a:off x="1434355" y="5261193"/>
              <a:ext cx="7310496" cy="831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 i="1"/>
                <a:t>Build a blacklist of potential phishing domain names</a:t>
              </a:r>
            </a:p>
            <a:p>
              <a:pPr algn="ctr"/>
              <a:r>
                <a:rPr lang="en-GB" i="1"/>
                <a:t>to block these as soon as they are used</a:t>
              </a:r>
            </a:p>
          </p:txBody>
        </p:sp>
      </p:grpSp>
      <p:sp>
        <p:nvSpPr>
          <p:cNvPr id="54280" name="Right Arrow 11"/>
          <p:cNvSpPr>
            <a:spLocks noChangeArrowheads="1"/>
          </p:cNvSpPr>
          <p:nvPr/>
        </p:nvSpPr>
        <p:spPr bwMode="auto">
          <a:xfrm>
            <a:off x="1835150" y="1916113"/>
            <a:ext cx="576263" cy="215900"/>
          </a:xfrm>
          <a:prstGeom prst="rightArrow">
            <a:avLst>
              <a:gd name="adj1" fmla="val 50000"/>
              <a:gd name="adj2" fmla="val 49836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1"/>
          <p:cNvSpPr>
            <a:spLocks noChangeArrowheads="1"/>
          </p:cNvSpPr>
          <p:nvPr/>
        </p:nvSpPr>
        <p:spPr bwMode="auto">
          <a:xfrm>
            <a:off x="457200" y="415925"/>
            <a:ext cx="301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Features extraction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5529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558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55301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30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9" name="Textfeld 10"/>
          <p:cNvSpPr txBox="1">
            <a:spLocks noChangeArrowheads="1"/>
          </p:cNvSpPr>
          <p:nvPr/>
        </p:nvSpPr>
        <p:spPr bwMode="auto">
          <a:xfrm>
            <a:off x="250825" y="4708525"/>
            <a:ext cx="87852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  </a:t>
            </a:r>
            <a:r>
              <a:rPr lang="en-GB" sz="2000" i="1">
                <a:latin typeface="Times New Roman" charset="0"/>
                <a:cs typeface="Times New Roman" charset="0"/>
              </a:rPr>
              <a:t>distlen = {(8,1)}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  </a:t>
            </a:r>
            <a:r>
              <a:rPr lang="en-GB" sz="2000" i="1">
                <a:latin typeface="Times New Roman" charset="0"/>
                <a:cs typeface="Times New Roman" charset="0"/>
              </a:rPr>
              <a:t>distword = {(secure,0.25),(login,0.125),(“34”,0.125) ,(ebay,0.125),…}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  </a:t>
            </a:r>
            <a:r>
              <a:rPr lang="en-GB" sz="2000" i="1">
                <a:latin typeface="Times New Roman" charset="0"/>
                <a:cs typeface="Times New Roman" charset="0"/>
              </a:rPr>
              <a:t>distfirstword = {(secure,1)}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2000" i="1">
                <a:latin typeface="Times New Roman" charset="0"/>
                <a:cs typeface="Times New Roman" charset="0"/>
              </a:rPr>
              <a:t>  distbiwords = {(secure, {(login,0.5),(phishing,0.5}), (login, {(“34”,1)}),…}</a:t>
            </a:r>
          </a:p>
        </p:txBody>
      </p:sp>
      <p:sp>
        <p:nvSpPr>
          <p:cNvPr id="53255" name="TextBox 1"/>
          <p:cNvSpPr txBox="1">
            <a:spLocks noChangeArrowheads="1"/>
          </p:cNvSpPr>
          <p:nvPr/>
        </p:nvSpPr>
        <p:spPr bwMode="auto">
          <a:xfrm>
            <a:off x="1047750" y="2392363"/>
            <a:ext cx="734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i="1"/>
              <a:t>securelogin34ebaymy-securephishing-domain.co.uk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8313" y="2463800"/>
            <a:ext cx="7891462" cy="2117725"/>
            <a:chOff x="395288" y="1628775"/>
            <a:chExt cx="7891462" cy="2117725"/>
          </a:xfrm>
        </p:grpSpPr>
        <p:sp>
          <p:nvSpPr>
            <p:cNvPr id="55311" name="Rounded Rectangle 2"/>
            <p:cNvSpPr>
              <a:spLocks noChangeArrowheads="1"/>
            </p:cNvSpPr>
            <p:nvPr/>
          </p:nvSpPr>
          <p:spPr bwMode="auto">
            <a:xfrm flipV="1">
              <a:off x="1042988" y="1628775"/>
              <a:ext cx="936625" cy="360363"/>
            </a:xfrm>
            <a:prstGeom prst="roundRect">
              <a:avLst>
                <a:gd name="adj" fmla="val 41361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12" name="Rounded Rectangle 10"/>
            <p:cNvSpPr>
              <a:spLocks noChangeArrowheads="1"/>
            </p:cNvSpPr>
            <p:nvPr/>
          </p:nvSpPr>
          <p:spPr bwMode="auto">
            <a:xfrm flipV="1">
              <a:off x="1979613" y="1628775"/>
              <a:ext cx="647700" cy="360363"/>
            </a:xfrm>
            <a:prstGeom prst="roundRect">
              <a:avLst>
                <a:gd name="adj" fmla="val 41361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13" name="Rounded Rectangle 11"/>
            <p:cNvSpPr>
              <a:spLocks noChangeArrowheads="1"/>
            </p:cNvSpPr>
            <p:nvPr/>
          </p:nvSpPr>
          <p:spPr bwMode="auto">
            <a:xfrm flipV="1">
              <a:off x="3635375" y="1628775"/>
              <a:ext cx="431800" cy="360363"/>
            </a:xfrm>
            <a:prstGeom prst="roundRect">
              <a:avLst>
                <a:gd name="adj" fmla="val 41361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14" name="Rounded Rectangle 12"/>
            <p:cNvSpPr>
              <a:spLocks noChangeArrowheads="1"/>
            </p:cNvSpPr>
            <p:nvPr/>
          </p:nvSpPr>
          <p:spPr bwMode="auto">
            <a:xfrm flipV="1">
              <a:off x="4067175" y="1628775"/>
              <a:ext cx="1009650" cy="360363"/>
            </a:xfrm>
            <a:prstGeom prst="roundRect">
              <a:avLst>
                <a:gd name="adj" fmla="val 41361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15" name="Rounded Rectangle 13"/>
            <p:cNvSpPr>
              <a:spLocks noChangeArrowheads="1"/>
            </p:cNvSpPr>
            <p:nvPr/>
          </p:nvSpPr>
          <p:spPr bwMode="auto">
            <a:xfrm flipV="1">
              <a:off x="5076825" y="1628775"/>
              <a:ext cx="1150938" cy="360363"/>
            </a:xfrm>
            <a:prstGeom prst="roundRect">
              <a:avLst>
                <a:gd name="adj" fmla="val 41361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16" name="Rounded Rectangle 14"/>
            <p:cNvSpPr>
              <a:spLocks noChangeArrowheads="1"/>
            </p:cNvSpPr>
            <p:nvPr/>
          </p:nvSpPr>
          <p:spPr bwMode="auto">
            <a:xfrm flipV="1">
              <a:off x="6227763" y="1628775"/>
              <a:ext cx="1081087" cy="360363"/>
            </a:xfrm>
            <a:prstGeom prst="roundRect">
              <a:avLst>
                <a:gd name="adj" fmla="val 41361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17" name="Rounded Rectangle 15"/>
            <p:cNvSpPr>
              <a:spLocks noChangeArrowheads="1"/>
            </p:cNvSpPr>
            <p:nvPr/>
          </p:nvSpPr>
          <p:spPr bwMode="auto">
            <a:xfrm flipV="1">
              <a:off x="7308850" y="1628775"/>
              <a:ext cx="863600" cy="360363"/>
            </a:xfrm>
            <a:prstGeom prst="roundRect">
              <a:avLst>
                <a:gd name="adj" fmla="val 41361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18" name="Rounded Rectangle 16"/>
            <p:cNvSpPr>
              <a:spLocks noChangeArrowheads="1"/>
            </p:cNvSpPr>
            <p:nvPr/>
          </p:nvSpPr>
          <p:spPr bwMode="auto">
            <a:xfrm flipV="1">
              <a:off x="2627313" y="1628775"/>
              <a:ext cx="360362" cy="360363"/>
            </a:xfrm>
            <a:prstGeom prst="roundRect">
              <a:avLst>
                <a:gd name="adj" fmla="val 41361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19" name="Rounded Rectangle 17"/>
            <p:cNvSpPr>
              <a:spLocks noChangeArrowheads="1"/>
            </p:cNvSpPr>
            <p:nvPr/>
          </p:nvSpPr>
          <p:spPr bwMode="auto">
            <a:xfrm flipV="1">
              <a:off x="2987675" y="1628775"/>
              <a:ext cx="647700" cy="360363"/>
            </a:xfrm>
            <a:prstGeom prst="roundRect">
              <a:avLst>
                <a:gd name="adj" fmla="val 41361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20" name="TextBox 3"/>
            <p:cNvSpPr txBox="1">
              <a:spLocks noChangeArrowheads="1"/>
            </p:cNvSpPr>
            <p:nvPr/>
          </p:nvSpPr>
          <p:spPr bwMode="auto">
            <a:xfrm>
              <a:off x="1692275" y="3284538"/>
              <a:ext cx="8350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/>
                <a:t>login</a:t>
              </a:r>
            </a:p>
          </p:txBody>
        </p:sp>
        <p:sp>
          <p:nvSpPr>
            <p:cNvPr id="55321" name="TextBox 19"/>
            <p:cNvSpPr txBox="1">
              <a:spLocks noChangeArrowheads="1"/>
            </p:cNvSpPr>
            <p:nvPr/>
          </p:nvSpPr>
          <p:spPr bwMode="auto">
            <a:xfrm>
              <a:off x="395288" y="3284538"/>
              <a:ext cx="11080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/>
                <a:t>secure</a:t>
              </a:r>
            </a:p>
          </p:txBody>
        </p:sp>
        <p:sp>
          <p:nvSpPr>
            <p:cNvPr id="55322" name="TextBox 20"/>
            <p:cNvSpPr txBox="1">
              <a:spLocks noChangeArrowheads="1"/>
            </p:cNvSpPr>
            <p:nvPr/>
          </p:nvSpPr>
          <p:spPr bwMode="auto">
            <a:xfrm>
              <a:off x="2555875" y="3284538"/>
              <a:ext cx="5270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/>
                <a:t>34</a:t>
              </a:r>
            </a:p>
          </p:txBody>
        </p:sp>
        <p:sp>
          <p:nvSpPr>
            <p:cNvPr id="55323" name="TextBox 21"/>
            <p:cNvSpPr txBox="1">
              <a:spLocks noChangeArrowheads="1"/>
            </p:cNvSpPr>
            <p:nvPr/>
          </p:nvSpPr>
          <p:spPr bwMode="auto">
            <a:xfrm>
              <a:off x="3203575" y="3284538"/>
              <a:ext cx="85248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/>
                <a:t>ebay</a:t>
              </a:r>
            </a:p>
          </p:txBody>
        </p:sp>
        <p:sp>
          <p:nvSpPr>
            <p:cNvPr id="55324" name="TextBox 23"/>
            <p:cNvSpPr txBox="1">
              <a:spLocks noChangeArrowheads="1"/>
            </p:cNvSpPr>
            <p:nvPr/>
          </p:nvSpPr>
          <p:spPr bwMode="auto">
            <a:xfrm>
              <a:off x="4067175" y="3284538"/>
              <a:ext cx="59531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/>
                <a:t>my</a:t>
              </a:r>
            </a:p>
          </p:txBody>
        </p:sp>
        <p:sp>
          <p:nvSpPr>
            <p:cNvPr id="55325" name="TextBox 24"/>
            <p:cNvSpPr txBox="1">
              <a:spLocks noChangeArrowheads="1"/>
            </p:cNvSpPr>
            <p:nvPr/>
          </p:nvSpPr>
          <p:spPr bwMode="auto">
            <a:xfrm>
              <a:off x="4643438" y="3284538"/>
              <a:ext cx="110966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/>
                <a:t>secure</a:t>
              </a:r>
            </a:p>
          </p:txBody>
        </p:sp>
        <p:sp>
          <p:nvSpPr>
            <p:cNvPr id="55326" name="TextBox 25"/>
            <p:cNvSpPr txBox="1">
              <a:spLocks noChangeArrowheads="1"/>
            </p:cNvSpPr>
            <p:nvPr/>
          </p:nvSpPr>
          <p:spPr bwMode="auto">
            <a:xfrm>
              <a:off x="5724525" y="3284538"/>
              <a:ext cx="13303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/>
                <a:t>phishing</a:t>
              </a:r>
            </a:p>
          </p:txBody>
        </p:sp>
        <p:sp>
          <p:nvSpPr>
            <p:cNvPr id="55327" name="TextBox 26"/>
            <p:cNvSpPr txBox="1">
              <a:spLocks noChangeArrowheads="1"/>
            </p:cNvSpPr>
            <p:nvPr/>
          </p:nvSpPr>
          <p:spPr bwMode="auto">
            <a:xfrm>
              <a:off x="7092950" y="3284538"/>
              <a:ext cx="11938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/>
                <a:t>domain</a:t>
              </a:r>
            </a:p>
          </p:txBody>
        </p:sp>
        <p:cxnSp>
          <p:nvCxnSpPr>
            <p:cNvPr id="55328" name="Straight Arrow Connector 5"/>
            <p:cNvCxnSpPr>
              <a:cxnSpLocks noChangeShapeType="1"/>
              <a:endCxn id="55321" idx="0"/>
            </p:cNvCxnSpPr>
            <p:nvPr/>
          </p:nvCxnSpPr>
          <p:spPr bwMode="auto">
            <a:xfrm flipH="1">
              <a:off x="949325" y="1989138"/>
              <a:ext cx="598488" cy="1295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329" name="Straight Arrow Connector 30"/>
            <p:cNvCxnSpPr>
              <a:cxnSpLocks noChangeShapeType="1"/>
              <a:endCxn id="55326" idx="0"/>
            </p:cNvCxnSpPr>
            <p:nvPr/>
          </p:nvCxnSpPr>
          <p:spPr bwMode="auto">
            <a:xfrm>
              <a:off x="5651500" y="1989138"/>
              <a:ext cx="738188" cy="1295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330" name="Straight Arrow Connector 31"/>
            <p:cNvCxnSpPr>
              <a:cxnSpLocks noChangeShapeType="1"/>
              <a:endCxn id="55322" idx="0"/>
            </p:cNvCxnSpPr>
            <p:nvPr/>
          </p:nvCxnSpPr>
          <p:spPr bwMode="auto">
            <a:xfrm flipH="1">
              <a:off x="2819400" y="1989138"/>
              <a:ext cx="23813" cy="1295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331" name="Straight Arrow Connector 32"/>
            <p:cNvCxnSpPr>
              <a:cxnSpLocks noChangeShapeType="1"/>
              <a:endCxn id="55323" idx="0"/>
            </p:cNvCxnSpPr>
            <p:nvPr/>
          </p:nvCxnSpPr>
          <p:spPr bwMode="auto">
            <a:xfrm>
              <a:off x="3348038" y="1989138"/>
              <a:ext cx="282575" cy="1295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332" name="Straight Arrow Connector 33"/>
            <p:cNvCxnSpPr>
              <a:cxnSpLocks noChangeShapeType="1"/>
              <a:endCxn id="55324" idx="0"/>
            </p:cNvCxnSpPr>
            <p:nvPr/>
          </p:nvCxnSpPr>
          <p:spPr bwMode="auto">
            <a:xfrm>
              <a:off x="3851275" y="1989138"/>
              <a:ext cx="514350" cy="1295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333" name="Straight Arrow Connector 34"/>
            <p:cNvCxnSpPr>
              <a:cxnSpLocks noChangeShapeType="1"/>
              <a:endCxn id="55325" idx="0"/>
            </p:cNvCxnSpPr>
            <p:nvPr/>
          </p:nvCxnSpPr>
          <p:spPr bwMode="auto">
            <a:xfrm>
              <a:off x="4643438" y="1989138"/>
              <a:ext cx="554037" cy="1295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334" name="Straight Arrow Connector 35"/>
            <p:cNvCxnSpPr>
              <a:cxnSpLocks noChangeShapeType="1"/>
              <a:endCxn id="55327" idx="0"/>
            </p:cNvCxnSpPr>
            <p:nvPr/>
          </p:nvCxnSpPr>
          <p:spPr bwMode="auto">
            <a:xfrm>
              <a:off x="6875463" y="1989138"/>
              <a:ext cx="814387" cy="1295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335" name="Straight Arrow Connector 43"/>
            <p:cNvCxnSpPr>
              <a:cxnSpLocks noChangeShapeType="1"/>
              <a:endCxn id="55320" idx="0"/>
            </p:cNvCxnSpPr>
            <p:nvPr/>
          </p:nvCxnSpPr>
          <p:spPr bwMode="auto">
            <a:xfrm flipH="1">
              <a:off x="2109788" y="1989138"/>
              <a:ext cx="230187" cy="1295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5305" name="Rectangle 34"/>
          <p:cNvSpPr>
            <a:spLocks noChangeArrowheads="1"/>
          </p:cNvSpPr>
          <p:nvPr/>
        </p:nvSpPr>
        <p:spPr bwMode="auto">
          <a:xfrm>
            <a:off x="2268538" y="1335088"/>
            <a:ext cx="39608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GB" sz="1800" i="1">
                <a:solidFill>
                  <a:srgbClr val="424342"/>
                </a:solidFill>
              </a:rPr>
              <a:t>secure-ppl-update-account.eskyl.ca</a:t>
            </a:r>
          </a:p>
        </p:txBody>
      </p:sp>
      <p:sp>
        <p:nvSpPr>
          <p:cNvPr id="55306" name="Rectangle 35"/>
          <p:cNvSpPr>
            <a:spLocks noChangeArrowheads="1"/>
          </p:cNvSpPr>
          <p:nvPr/>
        </p:nvSpPr>
        <p:spPr bwMode="auto">
          <a:xfrm>
            <a:off x="4356100" y="1052513"/>
            <a:ext cx="2889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 i="1">
                <a:solidFill>
                  <a:srgbClr val="424342"/>
                </a:solidFill>
              </a:rPr>
              <a:t>signin.ebay.it.gencklp.com</a:t>
            </a:r>
            <a:endParaRPr lang="en-GB" sz="1800"/>
          </a:p>
        </p:txBody>
      </p:sp>
      <p:sp>
        <p:nvSpPr>
          <p:cNvPr id="55307" name="Rectangle 36"/>
          <p:cNvSpPr>
            <a:spLocks noChangeArrowheads="1"/>
          </p:cNvSpPr>
          <p:nvPr/>
        </p:nvSpPr>
        <p:spPr bwMode="auto">
          <a:xfrm>
            <a:off x="1095375" y="981075"/>
            <a:ext cx="2755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GB" sz="1800" i="1">
                <a:solidFill>
                  <a:srgbClr val="424342"/>
                </a:solidFill>
              </a:rPr>
              <a:t>paypal.de-3d-secure.xyz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403350" y="1763713"/>
            <a:ext cx="556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securelogin34ebaymy-securephishing-domain.co.uk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971550" y="1052513"/>
            <a:ext cx="6337300" cy="1152525"/>
          </a:xfrm>
          <a:prstGeom prst="roundRect">
            <a:avLst>
              <a:gd name="adj" fmla="val 34982"/>
            </a:avLst>
          </a:prstGeom>
          <a:noFill/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ea typeface="ＭＳ Ｐゴシック" pitchFamily="64" charset="-128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140200" y="549275"/>
            <a:ext cx="28940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defRPr/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Phishing domain names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325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1"/>
          <p:cNvSpPr>
            <a:spLocks noChangeArrowheads="1"/>
          </p:cNvSpPr>
          <p:nvPr/>
        </p:nvSpPr>
        <p:spPr bwMode="auto">
          <a:xfrm>
            <a:off x="457200" y="415925"/>
            <a:ext cx="2801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Model generation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56322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558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56325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31 </a:t>
            </a:r>
            <a:r>
              <a:rPr lang="de-DE" sz="1400" dirty="0">
                <a:solidFill>
                  <a:schemeClr val="bg1"/>
                </a:solidFill>
              </a:rPr>
              <a:t>/ </a:t>
            </a:r>
            <a:r>
              <a:rPr lang="de-DE" sz="1400" dirty="0" smtClean="0">
                <a:solidFill>
                  <a:schemeClr val="bg1"/>
                </a:solidFill>
              </a:rPr>
              <a:t>37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9" name="Textfeld 10"/>
          <p:cNvSpPr txBox="1">
            <a:spLocks noChangeArrowheads="1"/>
          </p:cNvSpPr>
          <p:nvPr/>
        </p:nvSpPr>
        <p:spPr bwMode="auto">
          <a:xfrm>
            <a:off x="250825" y="4508500"/>
            <a:ext cx="87852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 dirty="0">
                <a:solidFill>
                  <a:srgbClr val="424342"/>
                </a:solidFill>
              </a:rPr>
              <a:t>  </a:t>
            </a:r>
            <a:r>
              <a:rPr lang="en-GB" sz="2000" i="1" dirty="0" err="1">
                <a:latin typeface="Times New Roman" charset="0"/>
                <a:cs typeface="Times New Roman" charset="0"/>
              </a:rPr>
              <a:t>distlen</a:t>
            </a:r>
            <a:r>
              <a:rPr lang="en-GB" sz="2000" i="1" dirty="0">
                <a:latin typeface="Times New Roman" charset="0"/>
                <a:cs typeface="Times New Roman" charset="0"/>
              </a:rPr>
              <a:t> = {(8,1)}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 dirty="0">
                <a:solidFill>
                  <a:srgbClr val="424342"/>
                </a:solidFill>
              </a:rPr>
              <a:t>  </a:t>
            </a:r>
            <a:r>
              <a:rPr lang="en-GB" sz="2000" i="1" dirty="0" err="1">
                <a:latin typeface="Times New Roman" charset="0"/>
                <a:cs typeface="Times New Roman" charset="0"/>
              </a:rPr>
              <a:t>distword</a:t>
            </a:r>
            <a:r>
              <a:rPr lang="en-GB" sz="2000" i="1" dirty="0">
                <a:latin typeface="Times New Roman" charset="0"/>
                <a:cs typeface="Times New Roman" charset="0"/>
              </a:rPr>
              <a:t> = {(secure,0.25),(login,0.125),(“34”,0.125) ,(ebay,0.125),…}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 dirty="0">
                <a:solidFill>
                  <a:srgbClr val="424342"/>
                </a:solidFill>
              </a:rPr>
              <a:t>  </a:t>
            </a:r>
            <a:r>
              <a:rPr lang="en-GB" sz="2000" i="1" dirty="0" err="1">
                <a:latin typeface="Times New Roman" charset="0"/>
                <a:cs typeface="Times New Roman" charset="0"/>
              </a:rPr>
              <a:t>distfirstword</a:t>
            </a:r>
            <a:r>
              <a:rPr lang="en-GB" sz="2000" i="1" dirty="0">
                <a:latin typeface="Times New Roman" charset="0"/>
                <a:cs typeface="Times New Roman" charset="0"/>
              </a:rPr>
              <a:t> = {(secure,1)}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2000" i="1" dirty="0">
                <a:latin typeface="Times New Roman" charset="0"/>
                <a:cs typeface="Times New Roman" charset="0"/>
              </a:rPr>
              <a:t>  </a:t>
            </a:r>
            <a:r>
              <a:rPr lang="en-GB" sz="2000" i="1" dirty="0" err="1">
                <a:latin typeface="Times New Roman" charset="0"/>
                <a:cs typeface="Times New Roman" charset="0"/>
              </a:rPr>
              <a:t>distbiwords</a:t>
            </a:r>
            <a:r>
              <a:rPr lang="en-GB" sz="2000" i="1" dirty="0">
                <a:latin typeface="Times New Roman" charset="0"/>
                <a:cs typeface="Times New Roman" charset="0"/>
              </a:rPr>
              <a:t> = {(secure, {(login,0.5),(phishing,0.5}), (login, {(“34”,1)}),…}</a:t>
            </a:r>
          </a:p>
        </p:txBody>
      </p:sp>
      <p:pic>
        <p:nvPicPr>
          <p:cNvPr id="5" name="Picture 4" descr="markov_chain_simp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41438"/>
            <a:ext cx="5265737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arkov_chain_entrypoin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6329363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arkov_chain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5970588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68313" y="908050"/>
            <a:ext cx="27717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2200" dirty="0">
                <a:latin typeface="+mj-lt"/>
              </a:rPr>
              <a:t>Markov </a:t>
            </a:r>
            <a:r>
              <a:rPr lang="sv-SE" sz="2200" dirty="0" err="1">
                <a:latin typeface="+mj-lt"/>
              </a:rPr>
              <a:t>Chain</a:t>
            </a:r>
            <a:r>
              <a:rPr lang="sv-SE" sz="2200" dirty="0">
                <a:latin typeface="+mj-lt"/>
              </a:rPr>
              <a:t> </a:t>
            </a:r>
            <a:r>
              <a:rPr lang="sv-SE" sz="2200" dirty="0" err="1">
                <a:latin typeface="+mj-lt"/>
              </a:rPr>
              <a:t>Model</a:t>
            </a:r>
            <a:endParaRPr lang="de-DE" sz="2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ChangeArrowheads="1"/>
          </p:cNvSpPr>
          <p:nvPr/>
        </p:nvSpPr>
        <p:spPr bwMode="auto">
          <a:xfrm>
            <a:off x="457200" y="415925"/>
            <a:ext cx="303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Semantic extension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57346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558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57349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32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pic>
        <p:nvPicPr>
          <p:cNvPr id="57350" name="Picture 4" descr="disco_ex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81163"/>
            <a:ext cx="4675188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feld 10"/>
          <p:cNvSpPr txBox="1">
            <a:spLocks noChangeArrowheads="1"/>
          </p:cNvSpPr>
          <p:nvPr/>
        </p:nvSpPr>
        <p:spPr bwMode="auto">
          <a:xfrm>
            <a:off x="539750" y="4868863"/>
            <a:ext cx="78486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 dirty="0">
                <a:solidFill>
                  <a:srgbClr val="424342"/>
                </a:solidFill>
              </a:rPr>
              <a:t> alternative </a:t>
            </a:r>
            <a:r>
              <a:rPr lang="sv-SE" sz="2000" dirty="0" err="1">
                <a:solidFill>
                  <a:srgbClr val="FF0000"/>
                </a:solidFill>
              </a:rPr>
              <a:t>transitions</a:t>
            </a:r>
            <a:r>
              <a:rPr lang="sv-SE" sz="2000" dirty="0">
                <a:solidFill>
                  <a:srgbClr val="FF0000"/>
                </a:solidFill>
              </a:rPr>
              <a:t> </a:t>
            </a:r>
            <a:r>
              <a:rPr lang="sv-SE" sz="2000" dirty="0" err="1">
                <a:solidFill>
                  <a:srgbClr val="FF0000"/>
                </a:solidFill>
              </a:rPr>
              <a:t>added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to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each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state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of</a:t>
            </a:r>
            <a:r>
              <a:rPr lang="sv-SE" sz="2000" dirty="0">
                <a:solidFill>
                  <a:srgbClr val="424342"/>
                </a:solidFill>
              </a:rPr>
              <a:t> the Markov </a:t>
            </a:r>
            <a:r>
              <a:rPr lang="sv-SE" sz="2000" dirty="0" err="1">
                <a:solidFill>
                  <a:srgbClr val="424342"/>
                </a:solidFill>
              </a:rPr>
              <a:t>Chain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424342"/>
                </a:solidFill>
              </a:rPr>
              <a:t>model</a:t>
            </a:r>
            <a:endParaRPr lang="sv-SE" sz="2000" dirty="0">
              <a:solidFill>
                <a:srgbClr val="424342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i="1" dirty="0">
                <a:solidFill>
                  <a:srgbClr val="424342"/>
                </a:solidFill>
              </a:rPr>
              <a:t>n </a:t>
            </a:r>
            <a:r>
              <a:rPr lang="sv-SE" sz="2000" dirty="0" err="1">
                <a:solidFill>
                  <a:srgbClr val="424342"/>
                </a:solidFill>
              </a:rPr>
              <a:t>most</a:t>
            </a: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>
                <a:solidFill>
                  <a:srgbClr val="FF0000"/>
                </a:solidFill>
              </a:rPr>
              <a:t>related</a:t>
            </a:r>
            <a:r>
              <a:rPr lang="sv-SE" sz="2000" dirty="0">
                <a:solidFill>
                  <a:srgbClr val="FF0000"/>
                </a:solidFill>
              </a:rPr>
              <a:t> </a:t>
            </a:r>
            <a:r>
              <a:rPr lang="sv-SE" sz="2000" dirty="0" err="1">
                <a:solidFill>
                  <a:srgbClr val="FF0000"/>
                </a:solidFill>
              </a:rPr>
              <a:t>word</a:t>
            </a:r>
            <a:r>
              <a:rPr lang="sv-SE" sz="2000" dirty="0">
                <a:solidFill>
                  <a:srgbClr val="424342"/>
                </a:solidFill>
              </a:rPr>
              <a:t>: </a:t>
            </a:r>
            <a:r>
              <a:rPr lang="sv-SE" sz="2000" i="1" dirty="0" err="1">
                <a:solidFill>
                  <a:srgbClr val="424342"/>
                </a:solidFill>
              </a:rPr>
              <a:t>transition</a:t>
            </a:r>
            <a:r>
              <a:rPr lang="sv-SE" sz="2000" i="1" dirty="0">
                <a:solidFill>
                  <a:srgbClr val="424342"/>
                </a:solidFill>
              </a:rPr>
              <a:t> = 0.5 * sim(</a:t>
            </a:r>
            <a:r>
              <a:rPr lang="sv-SE" sz="2000" i="1" dirty="0" err="1">
                <a:solidFill>
                  <a:srgbClr val="424342"/>
                </a:solidFill>
              </a:rPr>
              <a:t>orig_s,altern_s</a:t>
            </a:r>
            <a:r>
              <a:rPr lang="sv-SE" sz="2000" i="1" dirty="0">
                <a:solidFill>
                  <a:srgbClr val="424342"/>
                </a:solidFill>
              </a:rPr>
              <a:t>)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68313" y="908050"/>
            <a:ext cx="43561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2200" dirty="0" err="1">
                <a:latin typeface="+mj-lt"/>
              </a:rPr>
              <a:t>Expand</a:t>
            </a:r>
            <a:r>
              <a:rPr lang="sv-SE" sz="2200" dirty="0">
                <a:latin typeface="+mj-lt"/>
              </a:rPr>
              <a:t> the Markov </a:t>
            </a:r>
            <a:r>
              <a:rPr lang="sv-SE" sz="2200" dirty="0" err="1">
                <a:latin typeface="+mj-lt"/>
              </a:rPr>
              <a:t>Chain</a:t>
            </a:r>
            <a:r>
              <a:rPr lang="sv-SE" sz="2200" dirty="0">
                <a:latin typeface="+mj-lt"/>
              </a:rPr>
              <a:t> </a:t>
            </a:r>
            <a:r>
              <a:rPr lang="sv-SE" sz="2200" dirty="0" err="1">
                <a:latin typeface="+mj-lt"/>
              </a:rPr>
              <a:t>Model</a:t>
            </a:r>
            <a:endParaRPr lang="de-DE" sz="2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1"/>
          <p:cNvSpPr>
            <a:spLocks noChangeArrowheads="1"/>
          </p:cNvSpPr>
          <p:nvPr/>
        </p:nvSpPr>
        <p:spPr bwMode="auto">
          <a:xfrm>
            <a:off x="457200" y="415925"/>
            <a:ext cx="29106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 dirty="0">
                <a:solidFill>
                  <a:srgbClr val="007EB9"/>
                </a:solidFill>
                <a:latin typeface="Calibri" charset="0"/>
              </a:rPr>
              <a:t>G</a:t>
            </a:r>
            <a:r>
              <a:rPr lang="sv-SE" sz="2800" dirty="0" smtClean="0">
                <a:solidFill>
                  <a:srgbClr val="007EB9"/>
                </a:solidFill>
                <a:latin typeface="Calibri" charset="0"/>
              </a:rPr>
              <a:t>eneration </a:t>
            </a:r>
            <a:r>
              <a:rPr lang="sv-SE" sz="2800" dirty="0" err="1">
                <a:solidFill>
                  <a:srgbClr val="007EB9"/>
                </a:solidFill>
                <a:latin typeface="Calibri" charset="0"/>
              </a:rPr>
              <a:t>testing</a:t>
            </a:r>
            <a:endParaRPr lang="de-DE" sz="2800" dirty="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58370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558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58373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33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54278" name="Textfeld 10"/>
          <p:cNvSpPr txBox="1">
            <a:spLocks noChangeArrowheads="1"/>
          </p:cNvSpPr>
          <p:nvPr/>
        </p:nvSpPr>
        <p:spPr bwMode="auto">
          <a:xfrm>
            <a:off x="467544" y="3501008"/>
            <a:ext cx="435610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sv-SE" sz="2000" dirty="0" err="1" smtClean="0">
                <a:solidFill>
                  <a:srgbClr val="404040"/>
                </a:solidFill>
              </a:rPr>
              <a:t>Predictabilty</a:t>
            </a:r>
            <a:r>
              <a:rPr lang="sv-SE" sz="2000" dirty="0" smtClean="0">
                <a:solidFill>
                  <a:srgbClr val="404040"/>
                </a:solidFill>
              </a:rPr>
              <a:t> </a:t>
            </a:r>
            <a:r>
              <a:rPr lang="sv-SE" sz="2000" dirty="0">
                <a:solidFill>
                  <a:srgbClr val="404040"/>
                </a:solidFill>
              </a:rPr>
              <a:t>(1 million generation):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1800" dirty="0">
                <a:solidFill>
                  <a:srgbClr val="404040"/>
                </a:solidFill>
              </a:rPr>
              <a:t>Learning set: the 10% </a:t>
            </a:r>
            <a:r>
              <a:rPr lang="sv-SE" sz="1800" dirty="0" err="1">
                <a:solidFill>
                  <a:srgbClr val="404040"/>
                </a:solidFill>
              </a:rPr>
              <a:t>oldest</a:t>
            </a:r>
            <a:endParaRPr lang="sv-SE" sz="1800" dirty="0">
              <a:solidFill>
                <a:srgbClr val="404040"/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1800" dirty="0" err="1">
                <a:solidFill>
                  <a:srgbClr val="404040"/>
                </a:solidFill>
              </a:rPr>
              <a:t>Testing</a:t>
            </a:r>
            <a:r>
              <a:rPr lang="sv-SE" sz="1800" dirty="0">
                <a:solidFill>
                  <a:srgbClr val="404040"/>
                </a:solidFill>
              </a:rPr>
              <a:t> set: the 90% </a:t>
            </a:r>
            <a:r>
              <a:rPr lang="sv-SE" sz="1800" dirty="0" err="1">
                <a:solidFill>
                  <a:srgbClr val="404040"/>
                </a:solidFill>
              </a:rPr>
              <a:t>newest</a:t>
            </a:r>
            <a:endParaRPr lang="sv-SE" sz="1800" dirty="0">
              <a:solidFill>
                <a:srgbClr val="404040"/>
              </a:solidFill>
            </a:endParaRPr>
          </a:p>
        </p:txBody>
      </p:sp>
      <p:pic>
        <p:nvPicPr>
          <p:cNvPr id="54280" name="Picture 3" descr="seq_hist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801" y="2830984"/>
            <a:ext cx="4103687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0"/>
          <p:cNvSpPr txBox="1">
            <a:spLocks noChangeArrowheads="1"/>
          </p:cNvSpPr>
          <p:nvPr/>
        </p:nvSpPr>
        <p:spPr bwMode="auto">
          <a:xfrm>
            <a:off x="395288" y="981075"/>
            <a:ext cx="841692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50,000 </a:t>
            </a:r>
            <a:r>
              <a:rPr lang="sv-S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malicious</a:t>
            </a: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domain</a:t>
            </a: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names</a:t>
            </a: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(3 </a:t>
            </a:r>
            <a:r>
              <a:rPr lang="sv-S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years</a:t>
            </a: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):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 set: </a:t>
            </a: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build</a:t>
            </a: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generation </a:t>
            </a: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</a:t>
            </a:r>
            <a:endParaRPr lang="sv-S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Testing</a:t>
            </a: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set: </a:t>
            </a: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check </a:t>
            </a: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</a:t>
            </a: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generated</a:t>
            </a: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domain</a:t>
            </a: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names</a:t>
            </a: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were</a:t>
            </a: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actually</a:t>
            </a: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endParaRPr lang="sv-SE" sz="1800" dirty="0" smtClean="0">
              <a:solidFill>
                <a:srgbClr val="42434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1"/>
          <p:cNvSpPr>
            <a:spLocks noChangeArrowheads="1"/>
          </p:cNvSpPr>
          <p:nvPr/>
        </p:nvSpPr>
        <p:spPr bwMode="auto">
          <a:xfrm>
            <a:off x="457200" y="415925"/>
            <a:ext cx="1777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 dirty="0" err="1" smtClean="0">
                <a:solidFill>
                  <a:srgbClr val="007EB9"/>
                </a:solidFill>
                <a:latin typeface="Calibri" charset="0"/>
              </a:rPr>
              <a:t>Conclusion</a:t>
            </a:r>
            <a:endParaRPr lang="de-DE" sz="2800" dirty="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6041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679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60421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34 / 37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0423" name="Rectangle 1"/>
          <p:cNvSpPr>
            <a:spLocks noChangeArrowheads="1"/>
          </p:cNvSpPr>
          <p:nvPr/>
        </p:nvSpPr>
        <p:spPr bwMode="auto">
          <a:xfrm>
            <a:off x="323528" y="1628800"/>
            <a:ext cx="7993062" cy="397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sv-SE" i="1" dirty="0" err="1">
                <a:solidFill>
                  <a:srgbClr val="424342"/>
                </a:solidFill>
              </a:rPr>
              <a:t>Phishing</a:t>
            </a:r>
            <a:r>
              <a:rPr lang="sv-SE" i="1" dirty="0">
                <a:solidFill>
                  <a:srgbClr val="424342"/>
                </a:solidFill>
              </a:rPr>
              <a:t> </a:t>
            </a:r>
            <a:r>
              <a:rPr lang="sv-SE" i="1" dirty="0" err="1">
                <a:solidFill>
                  <a:srgbClr val="424342"/>
                </a:solidFill>
              </a:rPr>
              <a:t>domains</a:t>
            </a:r>
            <a:r>
              <a:rPr lang="sv-SE" i="1" dirty="0">
                <a:solidFill>
                  <a:srgbClr val="424342"/>
                </a:solidFill>
              </a:rPr>
              <a:t> </a:t>
            </a:r>
            <a:r>
              <a:rPr lang="sv-SE" i="1" dirty="0" err="1">
                <a:solidFill>
                  <a:srgbClr val="424342"/>
                </a:solidFill>
              </a:rPr>
              <a:t>are</a:t>
            </a:r>
            <a:r>
              <a:rPr lang="sv-SE" i="1" dirty="0">
                <a:solidFill>
                  <a:srgbClr val="424342"/>
                </a:solidFill>
              </a:rPr>
              <a:t> </a:t>
            </a:r>
            <a:r>
              <a:rPr lang="sv-SE" i="1" dirty="0" err="1" smtClean="0">
                <a:solidFill>
                  <a:srgbClr val="424342"/>
                </a:solidFill>
              </a:rPr>
              <a:t>predictable</a:t>
            </a:r>
            <a:r>
              <a:rPr lang="sv-SE" i="1" dirty="0" smtClean="0">
                <a:solidFill>
                  <a:srgbClr val="424342"/>
                </a:solidFill>
              </a:rPr>
              <a:t>:</a:t>
            </a:r>
            <a:endParaRPr lang="sv-SE" dirty="0">
              <a:solidFill>
                <a:srgbClr val="424342"/>
              </a:solidFill>
            </a:endParaRPr>
          </a:p>
          <a:p>
            <a:pPr lvl="1"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Their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composition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can</a:t>
            </a:r>
            <a:r>
              <a:rPr lang="sv-SE" sz="2000" dirty="0" smtClean="0">
                <a:solidFill>
                  <a:srgbClr val="424342"/>
                </a:solidFill>
              </a:rPr>
              <a:t> be </a:t>
            </a:r>
            <a:r>
              <a:rPr lang="sv-SE" sz="2000" dirty="0" err="1" smtClean="0">
                <a:solidFill>
                  <a:srgbClr val="424342"/>
                </a:solidFill>
              </a:rPr>
              <a:t>modelized</a:t>
            </a:r>
            <a:r>
              <a:rPr lang="sv-SE" sz="2000" dirty="0" smtClean="0">
                <a:solidFill>
                  <a:srgbClr val="424342"/>
                </a:solidFill>
              </a:rPr>
              <a:t>:</a:t>
            </a:r>
          </a:p>
          <a:p>
            <a:pPr lvl="2"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1800" dirty="0">
                <a:solidFill>
                  <a:srgbClr val="424342"/>
                </a:solidFill>
              </a:rPr>
              <a:t> </a:t>
            </a:r>
            <a:r>
              <a:rPr lang="sv-SE" sz="1800" dirty="0" smtClean="0">
                <a:solidFill>
                  <a:srgbClr val="FF0000"/>
                </a:solidFill>
              </a:rPr>
              <a:t>Features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extracted</a:t>
            </a:r>
            <a:r>
              <a:rPr lang="sv-SE" sz="1800" dirty="0" smtClean="0">
                <a:solidFill>
                  <a:srgbClr val="424342"/>
                </a:solidFill>
              </a:rPr>
              <a:t> from </a:t>
            </a:r>
            <a:r>
              <a:rPr lang="sv-SE" sz="1800" dirty="0" err="1" smtClean="0">
                <a:solidFill>
                  <a:srgbClr val="424342"/>
                </a:solidFill>
              </a:rPr>
              <a:t>labelled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phishing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domains</a:t>
            </a:r>
            <a:endParaRPr lang="sv-SE" sz="1800" dirty="0" smtClean="0">
              <a:solidFill>
                <a:srgbClr val="424342"/>
              </a:solidFill>
            </a:endParaRPr>
          </a:p>
          <a:p>
            <a:pPr lvl="2"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1800" dirty="0">
                <a:solidFill>
                  <a:srgbClr val="424342"/>
                </a:solidFill>
              </a:rPr>
              <a:t> </a:t>
            </a:r>
            <a:r>
              <a:rPr lang="sv-SE" sz="1800" dirty="0">
                <a:solidFill>
                  <a:srgbClr val="FF0000"/>
                </a:solidFill>
              </a:rPr>
              <a:t>Markov </a:t>
            </a:r>
            <a:r>
              <a:rPr lang="sv-SE" sz="1800" dirty="0" err="1">
                <a:solidFill>
                  <a:srgbClr val="FF0000"/>
                </a:solidFill>
              </a:rPr>
              <a:t>Chain</a:t>
            </a:r>
            <a:r>
              <a:rPr lang="sv-SE" sz="1800" dirty="0">
                <a:solidFill>
                  <a:srgbClr val="FF0000"/>
                </a:solidFill>
              </a:rPr>
              <a:t> </a:t>
            </a:r>
            <a:r>
              <a:rPr lang="sv-SE" sz="1800" dirty="0" err="1">
                <a:solidFill>
                  <a:srgbClr val="424342"/>
                </a:solidFill>
              </a:rPr>
              <a:t>model</a:t>
            </a:r>
            <a:r>
              <a:rPr lang="sv-SE" sz="1800" dirty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modelization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with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>
                <a:solidFill>
                  <a:srgbClr val="FF0000"/>
                </a:solidFill>
              </a:rPr>
              <a:t>semantic</a:t>
            </a:r>
            <a:r>
              <a:rPr lang="sv-SE" sz="1800" dirty="0">
                <a:solidFill>
                  <a:srgbClr val="424342"/>
                </a:solidFill>
              </a:rPr>
              <a:t> </a:t>
            </a:r>
            <a:r>
              <a:rPr lang="sv-SE" sz="1800" dirty="0" smtClean="0">
                <a:solidFill>
                  <a:srgbClr val="424342"/>
                </a:solidFill>
              </a:rPr>
              <a:t>extension</a:t>
            </a:r>
          </a:p>
          <a:p>
            <a:pPr lvl="2"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1800" dirty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Domain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names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smtClean="0">
                <a:solidFill>
                  <a:srgbClr val="FF0000"/>
                </a:solidFill>
              </a:rPr>
              <a:t>generator</a:t>
            </a:r>
            <a:endParaRPr lang="sv-SE" sz="1800" dirty="0" smtClean="0">
              <a:solidFill>
                <a:srgbClr val="424342"/>
              </a:solidFill>
            </a:endParaRPr>
          </a:p>
          <a:p>
            <a:pPr lvl="1"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 dirty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Build</a:t>
            </a:r>
            <a:r>
              <a:rPr lang="sv-SE" sz="2000" dirty="0" smtClean="0">
                <a:solidFill>
                  <a:srgbClr val="424342"/>
                </a:solidFill>
              </a:rPr>
              <a:t> a </a:t>
            </a:r>
            <a:r>
              <a:rPr lang="sv-SE" sz="2000" dirty="0" err="1" smtClean="0">
                <a:solidFill>
                  <a:srgbClr val="424342"/>
                </a:solidFill>
              </a:rPr>
              <a:t>predictive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blacklist</a:t>
            </a:r>
            <a:r>
              <a:rPr lang="sv-SE" sz="2000" dirty="0" smtClean="0">
                <a:solidFill>
                  <a:srgbClr val="424342"/>
                </a:solidFill>
              </a:rPr>
              <a:t>:</a:t>
            </a:r>
          </a:p>
          <a:p>
            <a:pPr lvl="2"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1800" dirty="0">
                <a:solidFill>
                  <a:srgbClr val="424342"/>
                </a:solidFill>
              </a:rPr>
              <a:t> </a:t>
            </a:r>
            <a:r>
              <a:rPr lang="sv-SE" sz="1800" dirty="0" err="1">
                <a:solidFill>
                  <a:srgbClr val="424342"/>
                </a:solidFill>
              </a:rPr>
              <a:t>U</a:t>
            </a:r>
            <a:r>
              <a:rPr lang="sv-SE" sz="1800" dirty="0" err="1" smtClean="0">
                <a:solidFill>
                  <a:srgbClr val="424342"/>
                </a:solidFill>
              </a:rPr>
              <a:t>nregistered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domain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names</a:t>
            </a:r>
            <a:r>
              <a:rPr lang="sv-SE" sz="1800" dirty="0" smtClean="0">
                <a:solidFill>
                  <a:srgbClr val="424342"/>
                </a:solidFill>
              </a:rPr>
              <a:t> + </a:t>
            </a:r>
            <a:r>
              <a:rPr lang="sv-SE" sz="1800" dirty="0" err="1" smtClean="0">
                <a:solidFill>
                  <a:srgbClr val="FF0000"/>
                </a:solidFill>
              </a:rPr>
              <a:t>malicious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domains</a:t>
            </a:r>
            <a:endParaRPr lang="sv-SE" sz="1800" dirty="0" smtClean="0">
              <a:solidFill>
                <a:srgbClr val="424342"/>
              </a:solidFill>
            </a:endParaRPr>
          </a:p>
          <a:p>
            <a:pPr lvl="2"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1800" dirty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Generated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FF0000"/>
                </a:solidFill>
              </a:rPr>
              <a:t>months</a:t>
            </a:r>
            <a:r>
              <a:rPr lang="sv-SE" sz="1800" dirty="0" smtClean="0">
                <a:solidFill>
                  <a:srgbClr val="424342"/>
                </a:solidFill>
              </a:rPr>
              <a:t> or </a:t>
            </a:r>
            <a:r>
              <a:rPr lang="sv-SE" sz="1800" dirty="0" err="1" smtClean="0">
                <a:solidFill>
                  <a:srgbClr val="FF0000"/>
                </a:solidFill>
              </a:rPr>
              <a:t>years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before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they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are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used</a:t>
            </a:r>
            <a:r>
              <a:rPr lang="sv-SE" sz="1800" dirty="0" smtClean="0">
                <a:solidFill>
                  <a:srgbClr val="424342"/>
                </a:solidFill>
              </a:rPr>
              <a:t>…</a:t>
            </a:r>
          </a:p>
          <a:p>
            <a:pPr lvl="2"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1800" dirty="0">
                <a:solidFill>
                  <a:srgbClr val="424342"/>
                </a:solidFill>
              </a:rPr>
              <a:t> </a:t>
            </a:r>
            <a:r>
              <a:rPr lang="sv-SE" sz="1800" dirty="0" smtClean="0">
                <a:solidFill>
                  <a:srgbClr val="424342"/>
                </a:solidFill>
              </a:rPr>
              <a:t>…. still </a:t>
            </a:r>
            <a:r>
              <a:rPr lang="sv-SE" sz="1800" dirty="0" err="1" smtClean="0">
                <a:solidFill>
                  <a:srgbClr val="424342"/>
                </a:solidFill>
              </a:rPr>
              <a:t>containing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legitimate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domains</a:t>
            </a:r>
            <a:endParaRPr lang="sv-SE" sz="1800" dirty="0">
              <a:solidFill>
                <a:srgbClr val="42434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1"/>
          <p:cNvSpPr>
            <a:spLocks noChangeArrowheads="1"/>
          </p:cNvSpPr>
          <p:nvPr/>
        </p:nvSpPr>
        <p:spPr bwMode="auto">
          <a:xfrm>
            <a:off x="457200" y="415925"/>
            <a:ext cx="4206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Challenges to fight phishing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20482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15"/>
          <p:cNvSpPr txBox="1">
            <a:spLocks noChangeArrowheads="1"/>
          </p:cNvSpPr>
          <p:nvPr/>
        </p:nvSpPr>
        <p:spPr bwMode="auto">
          <a:xfrm>
            <a:off x="0" y="6559550"/>
            <a:ext cx="6300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20485" name="Text Box 15"/>
          <p:cNvSpPr txBox="1">
            <a:spLocks noChangeArrowheads="1"/>
          </p:cNvSpPr>
          <p:nvPr/>
        </p:nvSpPr>
        <p:spPr bwMode="auto">
          <a:xfrm>
            <a:off x="8388350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chemeClr val="bg1"/>
                </a:solidFill>
              </a:rPr>
              <a:t>3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21510" name="Textfeld 10"/>
          <p:cNvSpPr txBox="1">
            <a:spLocks noChangeArrowheads="1"/>
          </p:cNvSpPr>
          <p:nvPr/>
        </p:nvSpPr>
        <p:spPr bwMode="auto">
          <a:xfrm>
            <a:off x="323850" y="1046163"/>
            <a:ext cx="8416925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8700" indent="-1714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en-GB" sz="1000" dirty="0" smtClean="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rgbClr val="424342"/>
                </a:solidFill>
              </a:rPr>
              <a:t>Characteristics of phishing attacks: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rgbClr val="424342"/>
                </a:solidFill>
              </a:rPr>
              <a:t> Target </a:t>
            </a:r>
            <a:r>
              <a:rPr lang="en-GB" sz="2000" dirty="0" err="1" smtClean="0">
                <a:solidFill>
                  <a:srgbClr val="FF0000"/>
                </a:solidFill>
              </a:rPr>
              <a:t>unsavvy</a:t>
            </a:r>
            <a:r>
              <a:rPr lang="en-GB" sz="2000" dirty="0" smtClean="0">
                <a:solidFill>
                  <a:srgbClr val="424342"/>
                </a:solidFill>
              </a:rPr>
              <a:t> users (gullible and with low technical skills)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rgbClr val="424342"/>
                </a:solidFill>
              </a:rPr>
              <a:t> Use several </a:t>
            </a:r>
            <a:r>
              <a:rPr lang="en-GB" sz="2000" dirty="0" smtClean="0">
                <a:solidFill>
                  <a:srgbClr val="FF0000"/>
                </a:solidFill>
              </a:rPr>
              <a:t>vectors</a:t>
            </a:r>
            <a:r>
              <a:rPr lang="en-GB" sz="2000" dirty="0" smtClean="0">
                <a:solidFill>
                  <a:srgbClr val="424342"/>
                </a:solidFill>
              </a:rPr>
              <a:t> (websites, emails, instant message, etc.) 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rgbClr val="424342"/>
                </a:solidFill>
              </a:rPr>
              <a:t> Exploit different </a:t>
            </a:r>
            <a:r>
              <a:rPr lang="en-GB" sz="2000" dirty="0" smtClean="0">
                <a:solidFill>
                  <a:srgbClr val="FF0000"/>
                </a:solidFill>
              </a:rPr>
              <a:t>technical flaws 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rgbClr val="424342"/>
                </a:solidFill>
              </a:rPr>
              <a:t> Have a </a:t>
            </a:r>
            <a:r>
              <a:rPr lang="en-GB" sz="2000" dirty="0" smtClean="0">
                <a:solidFill>
                  <a:srgbClr val="FF0000"/>
                </a:solidFill>
              </a:rPr>
              <a:t>short lifetime</a:t>
            </a:r>
            <a:r>
              <a:rPr lang="en-GB" sz="2000" dirty="0" smtClean="0">
                <a:solidFill>
                  <a:srgbClr val="424342"/>
                </a:solidFill>
              </a:rPr>
              <a:t> (&lt; 8 hours)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rgbClr val="424342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Easy</a:t>
            </a:r>
            <a:r>
              <a:rPr lang="en-GB" sz="2000" dirty="0" smtClean="0">
                <a:solidFill>
                  <a:srgbClr val="424342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to perform</a:t>
            </a:r>
            <a:r>
              <a:rPr lang="en-GB" sz="2000" dirty="0" smtClean="0">
                <a:solidFill>
                  <a:srgbClr val="424342"/>
                </a:solidFill>
              </a:rPr>
              <a:t> by anyone thanks to ready-to-use kits</a:t>
            </a:r>
          </a:p>
          <a:p>
            <a:pPr marL="457200" lvl="1" indent="0" eaLnBrk="1" hangingPunct="1">
              <a:spcBef>
                <a:spcPct val="20000"/>
              </a:spcBef>
              <a:defRPr/>
            </a:pPr>
            <a:endParaRPr lang="en-GB" sz="2000" dirty="0" smtClean="0">
              <a:solidFill>
                <a:srgbClr val="424342"/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GB" sz="1000" dirty="0" smtClean="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rgbClr val="424342"/>
                </a:solidFill>
              </a:rPr>
              <a:t>Requirements for efficient phishing protection: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rgbClr val="424342"/>
                </a:solidFill>
              </a:rPr>
              <a:t>Ease of use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rgbClr val="424342"/>
                </a:solidFill>
              </a:rPr>
              <a:t>Coverage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rgbClr val="424342"/>
                </a:solidFill>
              </a:rPr>
              <a:t>Speed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rgbClr val="424342"/>
                </a:solidFill>
              </a:rPr>
              <a:t>Reliability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338"/>
            <a:ext cx="8834438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457200" y="1600200"/>
            <a:ext cx="7772400" cy="5334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rPr>
              <a:t>1. Phishing Presentation and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rPr>
              <a:t>Challenges to Address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rPr>
              <a:t>2. Phishing Domains Detection Using DNS Features and Semantic Analysis</a:t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rgbClr val="7F7F7F"/>
                </a:solidFill>
                <a:latin typeface="Arial" charset="0"/>
                <a:ea typeface="ＭＳ Ｐゴシック" charset="0"/>
              </a:rPr>
              <a:t>3. Phishing URLs Rating</a:t>
            </a:r>
            <a:br>
              <a:rPr lang="en-US" sz="2800" dirty="0">
                <a:solidFill>
                  <a:srgbClr val="7F7F7F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rgbClr val="7F7F7F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solidFill>
                  <a:srgbClr val="7F7F7F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rgbClr val="7F7F7F"/>
                </a:solidFill>
                <a:latin typeface="Arial" charset="0"/>
                <a:ea typeface="ＭＳ Ｐゴシック" charset="0"/>
              </a:rPr>
              <a:t>4. Phishing Domains Prediction</a:t>
            </a:r>
            <a:br>
              <a:rPr lang="en-US" sz="2800" dirty="0">
                <a:solidFill>
                  <a:srgbClr val="7F7F7F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rgbClr val="7F7F7F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solidFill>
                  <a:srgbClr val="7F7F7F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5.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Research Perspectives</a:t>
            </a:r>
            <a:endParaRPr lang="de-DE" sz="28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1443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300663"/>
            <a:ext cx="9001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7287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ecanLa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35" y="188640"/>
            <a:ext cx="800593" cy="855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265191"/>
            <a:ext cx="1512168" cy="715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1"/>
          <p:cNvSpPr>
            <a:spLocks noChangeArrowheads="1"/>
          </p:cNvSpPr>
          <p:nvPr/>
        </p:nvSpPr>
        <p:spPr bwMode="auto">
          <a:xfrm>
            <a:off x="457200" y="415925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Research perspectives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62466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679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62469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35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50825" y="1044575"/>
            <a:ext cx="806608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i="1" dirty="0" err="1" smtClean="0">
                <a:solidFill>
                  <a:srgbClr val="424342"/>
                </a:solidFill>
              </a:rPr>
              <a:t>Improve</a:t>
            </a:r>
            <a:r>
              <a:rPr lang="sv-SE" sz="2000" i="1" dirty="0" smtClean="0">
                <a:solidFill>
                  <a:srgbClr val="424342"/>
                </a:solidFill>
              </a:rPr>
              <a:t> </a:t>
            </a:r>
            <a:r>
              <a:rPr lang="sv-SE" sz="2000" i="1" dirty="0" err="1" smtClean="0">
                <a:solidFill>
                  <a:srgbClr val="424342"/>
                </a:solidFill>
              </a:rPr>
              <a:t>proposed</a:t>
            </a:r>
            <a:r>
              <a:rPr lang="sv-SE" sz="2000" i="1" dirty="0" smtClean="0">
                <a:solidFill>
                  <a:srgbClr val="424342"/>
                </a:solidFill>
              </a:rPr>
              <a:t> </a:t>
            </a:r>
            <a:r>
              <a:rPr lang="sv-SE" sz="2000" i="1" dirty="0" err="1" smtClean="0">
                <a:solidFill>
                  <a:srgbClr val="424342"/>
                </a:solidFill>
              </a:rPr>
              <a:t>techniques</a:t>
            </a:r>
            <a:r>
              <a:rPr lang="sv-SE" sz="2000" i="1" dirty="0" smtClean="0">
                <a:solidFill>
                  <a:srgbClr val="424342"/>
                </a:solidFill>
              </a:rPr>
              <a:t>: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More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refined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machine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learning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techniques</a:t>
            </a:r>
            <a:r>
              <a:rPr lang="sv-SE" sz="1800" dirty="0" smtClean="0">
                <a:solidFill>
                  <a:srgbClr val="424342"/>
                </a:solidFill>
              </a:rPr>
              <a:t> (</a:t>
            </a:r>
            <a:r>
              <a:rPr lang="sv-SE" sz="1800" dirty="0" err="1" smtClean="0">
                <a:solidFill>
                  <a:srgbClr val="424342"/>
                </a:solidFill>
              </a:rPr>
              <a:t>clustering</a:t>
            </a:r>
            <a:r>
              <a:rPr lang="sv-SE" sz="1800" dirty="0" smtClean="0">
                <a:solidFill>
                  <a:srgbClr val="424342"/>
                </a:solidFill>
              </a:rPr>
              <a:t>, Markov </a:t>
            </a:r>
            <a:r>
              <a:rPr lang="sv-SE" sz="1800" dirty="0" err="1" smtClean="0">
                <a:solidFill>
                  <a:srgbClr val="424342"/>
                </a:solidFill>
              </a:rPr>
              <a:t>Models</a:t>
            </a:r>
            <a:r>
              <a:rPr lang="sv-SE" sz="1800" dirty="0" smtClean="0">
                <a:solidFill>
                  <a:srgbClr val="424342"/>
                </a:solidFill>
              </a:rPr>
              <a:t>, etc.)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1800" dirty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Others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semantic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analysis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techniques</a:t>
            </a:r>
            <a:r>
              <a:rPr lang="sv-SE" sz="1800" dirty="0" smtClean="0">
                <a:solidFill>
                  <a:srgbClr val="424342"/>
                </a:solidFill>
              </a:rPr>
              <a:t> (TF-IDF, Latent </a:t>
            </a:r>
            <a:r>
              <a:rPr lang="sv-SE" sz="1800" dirty="0" err="1" smtClean="0">
                <a:solidFill>
                  <a:srgbClr val="424342"/>
                </a:solidFill>
              </a:rPr>
              <a:t>Semantic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Analysis</a:t>
            </a:r>
            <a:r>
              <a:rPr lang="sv-SE" sz="1800" dirty="0" smtClean="0">
                <a:solidFill>
                  <a:srgbClr val="424342"/>
                </a:solidFill>
              </a:rPr>
              <a:t>, etc.)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1800" dirty="0">
                <a:solidFill>
                  <a:srgbClr val="424342"/>
                </a:solidFill>
              </a:rPr>
              <a:t> </a:t>
            </a:r>
            <a:r>
              <a:rPr lang="sv-SE" sz="1800" dirty="0" smtClean="0">
                <a:solidFill>
                  <a:srgbClr val="424342"/>
                </a:solidFill>
              </a:rPr>
              <a:t>State </a:t>
            </a:r>
            <a:r>
              <a:rPr lang="sv-SE" sz="1800" dirty="0" err="1" smtClean="0">
                <a:solidFill>
                  <a:srgbClr val="424342"/>
                </a:solidFill>
              </a:rPr>
              <a:t>of</a:t>
            </a:r>
            <a:r>
              <a:rPr lang="sv-SE" sz="1800" dirty="0" smtClean="0">
                <a:solidFill>
                  <a:srgbClr val="424342"/>
                </a:solidFill>
              </a:rPr>
              <a:t> the art features</a:t>
            </a:r>
          </a:p>
          <a:p>
            <a:pPr lvl="2" eaLnBrk="1" hangingPunct="1">
              <a:spcBef>
                <a:spcPct val="20000"/>
              </a:spcBef>
              <a:defRPr/>
            </a:pPr>
            <a:endParaRPr lang="sv-SE" sz="800" dirty="0" smtClean="0">
              <a:solidFill>
                <a:srgbClr val="424342"/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 </a:t>
            </a:r>
            <a:r>
              <a:rPr lang="sv-SE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world</a:t>
            </a:r>
            <a:r>
              <a:rPr lang="sv-SE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deployment</a:t>
            </a:r>
            <a:r>
              <a:rPr lang="sv-SE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sv-SE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</a:t>
            </a:r>
            <a:r>
              <a:rPr lang="sv-SE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Scalability</a:t>
            </a: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proposed</a:t>
            </a: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solutions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Ease</a:t>
            </a: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endParaRPr lang="sv-S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ctual</a:t>
            </a: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efficiency</a:t>
            </a: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cope</a:t>
            </a: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sv-S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phishing</a:t>
            </a:r>
            <a:endParaRPr lang="sv-S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eaLnBrk="1" hangingPunct="1">
              <a:spcBef>
                <a:spcPct val="20000"/>
              </a:spcBef>
              <a:defRPr/>
            </a:pPr>
            <a:endParaRPr lang="sv-SE" sz="800" dirty="0" smtClean="0">
              <a:solidFill>
                <a:srgbClr val="424342"/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i="1" dirty="0" err="1" smtClean="0">
                <a:solidFill>
                  <a:srgbClr val="424342"/>
                </a:solidFill>
              </a:rPr>
              <a:t>Other</a:t>
            </a:r>
            <a:r>
              <a:rPr lang="sv-SE" sz="2000" i="1" dirty="0" smtClean="0">
                <a:solidFill>
                  <a:srgbClr val="424342"/>
                </a:solidFill>
              </a:rPr>
              <a:t> </a:t>
            </a:r>
            <a:r>
              <a:rPr lang="sv-SE" sz="2000" i="1" dirty="0" err="1" smtClean="0">
                <a:solidFill>
                  <a:srgbClr val="424342"/>
                </a:solidFill>
              </a:rPr>
              <a:t>application</a:t>
            </a:r>
            <a:r>
              <a:rPr lang="sv-SE" sz="2000" i="1" dirty="0" smtClean="0">
                <a:solidFill>
                  <a:srgbClr val="424342"/>
                </a:solidFill>
              </a:rPr>
              <a:t> </a:t>
            </a:r>
            <a:r>
              <a:rPr lang="sv-SE" sz="2000" i="1" dirty="0" err="1" smtClean="0">
                <a:solidFill>
                  <a:srgbClr val="424342"/>
                </a:solidFill>
              </a:rPr>
              <a:t>of</a:t>
            </a:r>
            <a:r>
              <a:rPr lang="sv-SE" sz="2000" i="1" dirty="0" smtClean="0">
                <a:solidFill>
                  <a:srgbClr val="424342"/>
                </a:solidFill>
              </a:rPr>
              <a:t> </a:t>
            </a:r>
            <a:r>
              <a:rPr lang="sv-SE" sz="2000" i="1" dirty="0" err="1" smtClean="0">
                <a:solidFill>
                  <a:srgbClr val="424342"/>
                </a:solidFill>
              </a:rPr>
              <a:t>lexical</a:t>
            </a:r>
            <a:r>
              <a:rPr lang="sv-SE" sz="2000" i="1" dirty="0" smtClean="0">
                <a:solidFill>
                  <a:srgbClr val="424342"/>
                </a:solidFill>
              </a:rPr>
              <a:t> and </a:t>
            </a:r>
            <a:r>
              <a:rPr lang="sv-SE" sz="2000" i="1" dirty="0" err="1" smtClean="0">
                <a:solidFill>
                  <a:srgbClr val="424342"/>
                </a:solidFill>
              </a:rPr>
              <a:t>semantic</a:t>
            </a:r>
            <a:r>
              <a:rPr lang="sv-SE" sz="2000" i="1" dirty="0" smtClean="0">
                <a:solidFill>
                  <a:srgbClr val="424342"/>
                </a:solidFill>
              </a:rPr>
              <a:t> </a:t>
            </a:r>
            <a:r>
              <a:rPr lang="sv-SE" sz="2000" i="1" dirty="0" err="1" smtClean="0">
                <a:solidFill>
                  <a:srgbClr val="424342"/>
                </a:solidFill>
              </a:rPr>
              <a:t>analysis</a:t>
            </a:r>
            <a:r>
              <a:rPr lang="sv-SE" sz="2000" i="1" dirty="0" smtClean="0">
                <a:solidFill>
                  <a:srgbClr val="424342"/>
                </a:solidFill>
              </a:rPr>
              <a:t>: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Malware</a:t>
            </a:r>
            <a:r>
              <a:rPr lang="sv-SE" sz="1800" dirty="0" smtClean="0">
                <a:solidFill>
                  <a:srgbClr val="424342"/>
                </a:solidFill>
              </a:rPr>
              <a:t> / </a:t>
            </a:r>
            <a:r>
              <a:rPr lang="sv-SE" sz="1800" dirty="0" err="1" smtClean="0">
                <a:solidFill>
                  <a:srgbClr val="424342"/>
                </a:solidFill>
              </a:rPr>
              <a:t>Fake</a:t>
            </a:r>
            <a:r>
              <a:rPr lang="sv-SE" sz="1800" dirty="0" smtClean="0">
                <a:solidFill>
                  <a:srgbClr val="424342"/>
                </a:solidFill>
              </a:rPr>
              <a:t> AV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1800" dirty="0">
                <a:solidFill>
                  <a:srgbClr val="424342"/>
                </a:solidFill>
              </a:rPr>
              <a:t> </a:t>
            </a:r>
            <a:r>
              <a:rPr lang="sv-SE" sz="1800" dirty="0" smtClean="0">
                <a:solidFill>
                  <a:srgbClr val="424342"/>
                </a:solidFill>
              </a:rPr>
              <a:t>CCN, NDN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1"/>
          <p:cNvSpPr>
            <a:spLocks noChangeArrowheads="1"/>
          </p:cNvSpPr>
          <p:nvPr/>
        </p:nvSpPr>
        <p:spPr bwMode="auto">
          <a:xfrm>
            <a:off x="457200" y="415925"/>
            <a:ext cx="444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Published work (PhD related)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63490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558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63493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36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63494" name="Textfeld 13"/>
          <p:cNvSpPr txBox="1">
            <a:spLocks noChangeArrowheads="1"/>
          </p:cNvSpPr>
          <p:nvPr/>
        </p:nvSpPr>
        <p:spPr bwMode="auto">
          <a:xfrm>
            <a:off x="315913" y="1192213"/>
            <a:ext cx="80010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600" dirty="0"/>
              <a:t>Samuel </a:t>
            </a:r>
            <a:r>
              <a:rPr lang="en-US" sz="1600" dirty="0" err="1"/>
              <a:t>Marchal</a:t>
            </a:r>
            <a:r>
              <a:rPr lang="en-US" sz="1600" dirty="0"/>
              <a:t>, </a:t>
            </a:r>
            <a:r>
              <a:rPr lang="en-US" sz="1600" dirty="0" err="1"/>
              <a:t>Jérôme</a:t>
            </a:r>
            <a:r>
              <a:rPr lang="en-US" sz="1600" dirty="0"/>
              <a:t> </a:t>
            </a:r>
            <a:r>
              <a:rPr lang="en-US" sz="1600" dirty="0" err="1"/>
              <a:t>François</a:t>
            </a:r>
            <a:r>
              <a:rPr lang="en-US" sz="1600" dirty="0"/>
              <a:t>, Cynthia Wagner, </a:t>
            </a:r>
            <a:r>
              <a:rPr lang="en-US" sz="1600" dirty="0" err="1"/>
              <a:t>Radu</a:t>
            </a:r>
            <a:r>
              <a:rPr lang="en-US" sz="1600" dirty="0"/>
              <a:t> State, </a:t>
            </a:r>
            <a:r>
              <a:rPr lang="en-US" sz="1600" dirty="0" err="1"/>
              <a:t>Alexandre</a:t>
            </a:r>
            <a:r>
              <a:rPr lang="en-US" sz="1600" dirty="0"/>
              <a:t> </a:t>
            </a:r>
            <a:r>
              <a:rPr lang="en-US" sz="1600" dirty="0" err="1"/>
              <a:t>Dulaunoy</a:t>
            </a:r>
            <a:r>
              <a:rPr lang="en-US" sz="1600" dirty="0"/>
              <a:t>, Thomas Engel, and Olivier </a:t>
            </a:r>
            <a:r>
              <a:rPr lang="en-US" sz="1600" dirty="0" err="1"/>
              <a:t>Festor</a:t>
            </a:r>
            <a:r>
              <a:rPr lang="en-US" sz="1600" dirty="0"/>
              <a:t> - </a:t>
            </a:r>
            <a:r>
              <a:rPr lang="en-US" sz="1600" i="1" dirty="0"/>
              <a:t>DNSSM: A Large Passive DNS Security Monitoring Framework - </a:t>
            </a:r>
            <a:r>
              <a:rPr lang="en-US" sz="1600" dirty="0"/>
              <a:t>In Proceedings of the Network Operations and Management Symposium - NOMS ’12, 2012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600" dirty="0"/>
              <a:t>Samuel </a:t>
            </a:r>
            <a:r>
              <a:rPr lang="en-US" sz="1600" dirty="0" err="1"/>
              <a:t>Marchal</a:t>
            </a:r>
            <a:r>
              <a:rPr lang="en-US" sz="1600" dirty="0"/>
              <a:t>, </a:t>
            </a:r>
            <a:r>
              <a:rPr lang="en-US" sz="1600" dirty="0" err="1"/>
              <a:t>Jérôme</a:t>
            </a:r>
            <a:r>
              <a:rPr lang="en-US" sz="1600" dirty="0"/>
              <a:t> </a:t>
            </a:r>
            <a:r>
              <a:rPr lang="en-US" sz="1600" dirty="0" err="1"/>
              <a:t>François</a:t>
            </a:r>
            <a:r>
              <a:rPr lang="en-US" sz="1600" dirty="0"/>
              <a:t>, </a:t>
            </a:r>
            <a:r>
              <a:rPr lang="en-US" sz="1600" dirty="0" err="1"/>
              <a:t>Radu</a:t>
            </a:r>
            <a:r>
              <a:rPr lang="en-US" sz="1600" dirty="0"/>
              <a:t> State, and Thomas Engel - </a:t>
            </a:r>
            <a:r>
              <a:rPr lang="en-US" sz="1600" i="1" dirty="0"/>
              <a:t>Semantic Exploration of DNS - </a:t>
            </a:r>
            <a:r>
              <a:rPr lang="en-US" sz="1600" dirty="0"/>
              <a:t>In Proceedings of NETWORKING 2012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600" dirty="0"/>
              <a:t>Samuel </a:t>
            </a:r>
            <a:r>
              <a:rPr lang="en-US" sz="1600" dirty="0" err="1"/>
              <a:t>Marchal</a:t>
            </a:r>
            <a:r>
              <a:rPr lang="en-US" sz="1600" dirty="0"/>
              <a:t>, and Thomas Engel - </a:t>
            </a:r>
            <a:r>
              <a:rPr lang="en-US" sz="1600" i="1" dirty="0"/>
              <a:t>Large Scale DNS Analysis</a:t>
            </a:r>
            <a:r>
              <a:rPr lang="en-US" sz="1600" dirty="0"/>
              <a:t> - In Proceedings of the 6th IFIP International Conference on Autonomous Infrastructure, Management, and Security, and Vulnerability </a:t>
            </a:r>
            <a:r>
              <a:rPr lang="en-US" sz="1600" dirty="0" smtClean="0"/>
              <a:t>Assessment - </a:t>
            </a:r>
            <a:r>
              <a:rPr lang="en-US" sz="1600" dirty="0"/>
              <a:t>AIMS ’12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600" dirty="0"/>
              <a:t>Samuel </a:t>
            </a:r>
            <a:r>
              <a:rPr lang="en-US" sz="1600" dirty="0" err="1"/>
              <a:t>Marchal</a:t>
            </a:r>
            <a:r>
              <a:rPr lang="en-US" sz="1600" dirty="0"/>
              <a:t>, </a:t>
            </a:r>
            <a:r>
              <a:rPr lang="en-US" sz="1600" dirty="0" err="1"/>
              <a:t>Jérôme</a:t>
            </a:r>
            <a:r>
              <a:rPr lang="en-US" sz="1600" dirty="0"/>
              <a:t> </a:t>
            </a:r>
            <a:r>
              <a:rPr lang="en-US" sz="1600" dirty="0" err="1"/>
              <a:t>François</a:t>
            </a:r>
            <a:r>
              <a:rPr lang="en-US" sz="1600" dirty="0"/>
              <a:t>, </a:t>
            </a:r>
            <a:r>
              <a:rPr lang="en-US" sz="1600" dirty="0" err="1"/>
              <a:t>Radu</a:t>
            </a:r>
            <a:r>
              <a:rPr lang="en-US" sz="1600" dirty="0"/>
              <a:t> State, and Thomas Engel - </a:t>
            </a:r>
            <a:r>
              <a:rPr lang="en-US" sz="1600" i="1" dirty="0"/>
              <a:t>Proactive Discovery of Phishing Related Domain Names</a:t>
            </a:r>
            <a:r>
              <a:rPr lang="en-US" sz="1600" dirty="0"/>
              <a:t> - In Proceedings of Research in Attacks, Intrusions, and </a:t>
            </a:r>
            <a:r>
              <a:rPr lang="en-US" sz="1600" dirty="0" smtClean="0"/>
              <a:t>Defenses - </a:t>
            </a:r>
            <a:r>
              <a:rPr lang="en-US" sz="1600" dirty="0"/>
              <a:t>RAID ’12, 2012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600" dirty="0"/>
              <a:t>Samuel </a:t>
            </a:r>
            <a:r>
              <a:rPr lang="en-US" sz="1600" dirty="0" err="1"/>
              <a:t>Marchal</a:t>
            </a:r>
            <a:r>
              <a:rPr lang="en-US" sz="1600" dirty="0"/>
              <a:t>, </a:t>
            </a:r>
            <a:r>
              <a:rPr lang="en-US" sz="1600" dirty="0" err="1"/>
              <a:t>Jérôme</a:t>
            </a:r>
            <a:r>
              <a:rPr lang="en-US" sz="1600" dirty="0"/>
              <a:t> </a:t>
            </a:r>
            <a:r>
              <a:rPr lang="en-US" sz="1600" dirty="0" err="1"/>
              <a:t>François</a:t>
            </a:r>
            <a:r>
              <a:rPr lang="en-US" sz="1600" dirty="0"/>
              <a:t>, </a:t>
            </a:r>
            <a:r>
              <a:rPr lang="en-US" sz="1600" dirty="0" err="1"/>
              <a:t>Radu</a:t>
            </a:r>
            <a:r>
              <a:rPr lang="en-US" sz="1600" dirty="0"/>
              <a:t> State, and Thomas Engel - </a:t>
            </a:r>
            <a:r>
              <a:rPr lang="en-US" sz="1600" i="1" dirty="0"/>
              <a:t>Semantic Based DNS Forensics</a:t>
            </a:r>
            <a:r>
              <a:rPr lang="en-US" sz="1600" dirty="0"/>
              <a:t>  - In Proceedings of the 4th IEEE International Workshop on Information Forensics and Security - WIFS ’12, 2012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600" dirty="0"/>
              <a:t>Samuel </a:t>
            </a:r>
            <a:r>
              <a:rPr lang="en-US" sz="1600" dirty="0" err="1"/>
              <a:t>Marchal</a:t>
            </a:r>
            <a:r>
              <a:rPr lang="en-US" sz="1600" dirty="0"/>
              <a:t>, </a:t>
            </a:r>
            <a:r>
              <a:rPr lang="en-US" sz="1600" dirty="0" err="1"/>
              <a:t>Jérôme</a:t>
            </a:r>
            <a:r>
              <a:rPr lang="en-US" sz="1600" dirty="0"/>
              <a:t> </a:t>
            </a:r>
            <a:r>
              <a:rPr lang="en-US" sz="1600" dirty="0" err="1"/>
              <a:t>François</a:t>
            </a:r>
            <a:r>
              <a:rPr lang="en-US" sz="1600" dirty="0"/>
              <a:t>, </a:t>
            </a:r>
            <a:r>
              <a:rPr lang="en-US" sz="1600" dirty="0" err="1"/>
              <a:t>Radu</a:t>
            </a:r>
            <a:r>
              <a:rPr lang="en-US" sz="1600" dirty="0"/>
              <a:t> State, and Thomas Engel - </a:t>
            </a:r>
            <a:r>
              <a:rPr lang="en-US" sz="1600" i="1" dirty="0" err="1"/>
              <a:t>PhishScore</a:t>
            </a:r>
            <a:r>
              <a:rPr lang="en-US" sz="1600" i="1" dirty="0"/>
              <a:t>: Hacking Phishers’ Minds</a:t>
            </a:r>
            <a:r>
              <a:rPr lang="en-US" sz="1600" dirty="0"/>
              <a:t> - In Proceedings of the 10th International Conference on Network and Service </a:t>
            </a:r>
            <a:r>
              <a:rPr lang="en-US" sz="1600" dirty="0" smtClean="0"/>
              <a:t>Management - </a:t>
            </a:r>
            <a:r>
              <a:rPr lang="en-US" sz="1600" dirty="0"/>
              <a:t>CNSM ’14, 2014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600" dirty="0"/>
              <a:t>Samuel </a:t>
            </a:r>
            <a:r>
              <a:rPr lang="en-US" sz="1600" dirty="0" err="1"/>
              <a:t>Marchal</a:t>
            </a:r>
            <a:r>
              <a:rPr lang="en-US" sz="1600" dirty="0"/>
              <a:t>, </a:t>
            </a:r>
            <a:r>
              <a:rPr lang="en-US" sz="1600" dirty="0" err="1"/>
              <a:t>Jérôme</a:t>
            </a:r>
            <a:r>
              <a:rPr lang="en-US" sz="1600" dirty="0"/>
              <a:t> </a:t>
            </a:r>
            <a:r>
              <a:rPr lang="en-US" sz="1600" dirty="0" err="1"/>
              <a:t>François</a:t>
            </a:r>
            <a:r>
              <a:rPr lang="en-US" sz="1600" dirty="0"/>
              <a:t>, </a:t>
            </a:r>
            <a:r>
              <a:rPr lang="en-US" sz="1600" dirty="0" err="1"/>
              <a:t>Radu</a:t>
            </a:r>
            <a:r>
              <a:rPr lang="en-US" sz="1600" dirty="0"/>
              <a:t> State, and Thomas Engel - </a:t>
            </a:r>
            <a:r>
              <a:rPr lang="en-US" sz="1600" i="1" dirty="0" err="1"/>
              <a:t>PhishStorm</a:t>
            </a:r>
            <a:r>
              <a:rPr lang="en-US" sz="1600" i="1" dirty="0"/>
              <a:t>: Detecting Phishing with Streaming Analytics - </a:t>
            </a:r>
            <a:r>
              <a:rPr lang="en-US" sz="1600" dirty="0"/>
              <a:t>IEEE Transactions on Network and Service </a:t>
            </a:r>
            <a:r>
              <a:rPr lang="en-US" sz="1600" dirty="0" smtClean="0"/>
              <a:t>Management - </a:t>
            </a:r>
            <a:r>
              <a:rPr lang="en-US" sz="1600" dirty="0"/>
              <a:t>TNSM, 2014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1"/>
          <p:cNvSpPr>
            <a:spLocks noChangeArrowheads="1"/>
          </p:cNvSpPr>
          <p:nvPr/>
        </p:nvSpPr>
        <p:spPr bwMode="auto">
          <a:xfrm>
            <a:off x="457200" y="415925"/>
            <a:ext cx="3665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Published work (others)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64514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558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64517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chemeClr val="bg1"/>
                </a:solidFill>
              </a:rPr>
              <a:t>37 / </a:t>
            </a:r>
            <a:r>
              <a:rPr lang="de-DE" sz="1400" dirty="0" smtClean="0">
                <a:solidFill>
                  <a:schemeClr val="bg1"/>
                </a:solidFill>
              </a:rPr>
              <a:t>37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4518" name="Textfeld 13"/>
          <p:cNvSpPr txBox="1">
            <a:spLocks noChangeArrowheads="1"/>
          </p:cNvSpPr>
          <p:nvPr/>
        </p:nvSpPr>
        <p:spPr bwMode="auto">
          <a:xfrm>
            <a:off x="315913" y="1192213"/>
            <a:ext cx="8001000" cy="295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600" dirty="0"/>
              <a:t>Quentin </a:t>
            </a:r>
            <a:r>
              <a:rPr lang="en-US" sz="1600" dirty="0" err="1"/>
              <a:t>Jérôme</a:t>
            </a:r>
            <a:r>
              <a:rPr lang="en-US" sz="1600" dirty="0"/>
              <a:t>, Samuel </a:t>
            </a:r>
            <a:r>
              <a:rPr lang="en-US" sz="1600" dirty="0" err="1"/>
              <a:t>Marchal</a:t>
            </a:r>
            <a:r>
              <a:rPr lang="en-US" sz="1600" dirty="0"/>
              <a:t>, </a:t>
            </a:r>
            <a:r>
              <a:rPr lang="en-US" sz="1600" dirty="0" err="1"/>
              <a:t>Radu</a:t>
            </a:r>
            <a:r>
              <a:rPr lang="en-US" sz="1600" dirty="0"/>
              <a:t> State, and Thomas Engel – </a:t>
            </a:r>
            <a:r>
              <a:rPr lang="en-US" sz="1600" i="1" dirty="0"/>
              <a:t>Advanced Detection Tool for PDF Threat - </a:t>
            </a:r>
            <a:r>
              <a:rPr lang="en-US" sz="1600" dirty="0"/>
              <a:t>In Proceedings of Data Privacy and Autonomous Spontaneous Security - SETOP ’13, 2013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600" dirty="0"/>
              <a:t>Samuel </a:t>
            </a:r>
            <a:r>
              <a:rPr lang="en-US" sz="1600" dirty="0" err="1"/>
              <a:t>Marchal</a:t>
            </a:r>
            <a:r>
              <a:rPr lang="en-US" sz="1600" dirty="0"/>
              <a:t>, </a:t>
            </a:r>
            <a:r>
              <a:rPr lang="en-US" sz="1600" dirty="0" err="1"/>
              <a:t>Xiuyan</a:t>
            </a:r>
            <a:r>
              <a:rPr lang="en-US" sz="1600" dirty="0"/>
              <a:t> Jiang, </a:t>
            </a:r>
            <a:r>
              <a:rPr lang="en-US" sz="1600" dirty="0" err="1"/>
              <a:t>Radu</a:t>
            </a:r>
            <a:r>
              <a:rPr lang="en-US" sz="1600" dirty="0"/>
              <a:t> State, and Thomas Engel - </a:t>
            </a:r>
            <a:r>
              <a:rPr lang="en-US" sz="1600" i="1" dirty="0"/>
              <a:t>A big data architecture for large scale security monitoring</a:t>
            </a:r>
            <a:r>
              <a:rPr lang="en-US" sz="1600" dirty="0"/>
              <a:t> - In Proceedings of the IEEE Inter- national Congress on Big Data - </a:t>
            </a:r>
            <a:r>
              <a:rPr lang="en-US" sz="1600" dirty="0" err="1"/>
              <a:t>BigData</a:t>
            </a:r>
            <a:r>
              <a:rPr lang="en-US" sz="1600" dirty="0"/>
              <a:t> Congress ’14, </a:t>
            </a:r>
            <a:r>
              <a:rPr lang="en-US" sz="1600" dirty="0" smtClean="0"/>
              <a:t>2014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600" dirty="0" smtClean="0"/>
              <a:t>Samuel </a:t>
            </a:r>
            <a:r>
              <a:rPr lang="en-US" sz="1600" dirty="0" err="1" smtClean="0"/>
              <a:t>Marchal</a:t>
            </a:r>
            <a:r>
              <a:rPr lang="en-US" sz="1600" dirty="0" smtClean="0"/>
              <a:t>, Anil Mehta, Vijay K. </a:t>
            </a:r>
            <a:r>
              <a:rPr lang="en-US" sz="1600" dirty="0" err="1" smtClean="0"/>
              <a:t>Gurbani</a:t>
            </a:r>
            <a:r>
              <a:rPr lang="en-US" sz="1600" dirty="0" smtClean="0"/>
              <a:t>, </a:t>
            </a:r>
            <a:r>
              <a:rPr lang="en-US" sz="1600" dirty="0" err="1" smtClean="0"/>
              <a:t>Radu</a:t>
            </a:r>
            <a:r>
              <a:rPr lang="en-US" sz="1600" dirty="0" smtClean="0"/>
              <a:t> State, Tin </a:t>
            </a:r>
            <a:r>
              <a:rPr lang="en-US" sz="1600" dirty="0" err="1" smtClean="0"/>
              <a:t>Kam</a:t>
            </a:r>
            <a:r>
              <a:rPr lang="en-US" sz="1600" dirty="0" smtClean="0"/>
              <a:t> Ho, </a:t>
            </a:r>
            <a:r>
              <a:rPr lang="en-US" sz="1600" dirty="0" err="1" smtClean="0"/>
              <a:t>Flavia</a:t>
            </a:r>
            <a:r>
              <a:rPr lang="en-US" sz="1600" dirty="0" smtClean="0"/>
              <a:t> </a:t>
            </a:r>
            <a:r>
              <a:rPr lang="en-US" sz="1600" dirty="0" err="1" smtClean="0"/>
              <a:t>Sancier</a:t>
            </a:r>
            <a:r>
              <a:rPr lang="en-US" sz="1600" dirty="0" smtClean="0"/>
              <a:t>-Barbosa - </a:t>
            </a:r>
            <a:r>
              <a:rPr lang="en-US" sz="1600" i="1" dirty="0"/>
              <a:t>Mitigating mimicry attacks against the Session </a:t>
            </a:r>
            <a:r>
              <a:rPr lang="en-US" sz="1600" i="1" dirty="0" smtClean="0"/>
              <a:t>Initiation </a:t>
            </a:r>
            <a:r>
              <a:rPr lang="en-US" sz="1600" i="1" dirty="0"/>
              <a:t>Protocol (SIP</a:t>
            </a:r>
            <a:r>
              <a:rPr lang="en-US" sz="1600" i="1" dirty="0" smtClean="0"/>
              <a:t>)</a:t>
            </a:r>
            <a:r>
              <a:rPr lang="en-US" sz="1600" i="1" dirty="0"/>
              <a:t> </a:t>
            </a:r>
            <a:r>
              <a:rPr lang="en-US" sz="1600" i="1" dirty="0" smtClean="0"/>
              <a:t>–</a:t>
            </a:r>
            <a:r>
              <a:rPr lang="en-US" sz="1600" dirty="0" smtClean="0"/>
              <a:t> to appear in </a:t>
            </a:r>
            <a:r>
              <a:rPr lang="en-US" sz="1600" dirty="0"/>
              <a:t>IEEE Transactions on Network and </a:t>
            </a:r>
            <a:r>
              <a:rPr lang="en-US" sz="1600"/>
              <a:t>Service </a:t>
            </a:r>
            <a:r>
              <a:rPr lang="en-US" sz="1600" smtClean="0"/>
              <a:t>Management - </a:t>
            </a:r>
            <a:r>
              <a:rPr lang="en-US" sz="1600" dirty="0" smtClean="0"/>
              <a:t>TNSM</a:t>
            </a:r>
            <a:endParaRPr lang="en-US" sz="1600" i="1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8"/>
          <p:cNvSpPr>
            <a:spLocks noChangeArrowheads="1"/>
          </p:cNvSpPr>
          <p:nvPr/>
        </p:nvSpPr>
        <p:spPr bwMode="auto">
          <a:xfrm>
            <a:off x="2843213" y="836613"/>
            <a:ext cx="27368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v-SE" sz="4400">
                <a:solidFill>
                  <a:srgbClr val="007EB9"/>
                </a:solidFill>
                <a:latin typeface="Calibri" charset="0"/>
              </a:rPr>
              <a:t>Questions</a:t>
            </a:r>
            <a:endParaRPr lang="de-DE" sz="44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6553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15"/>
          <p:cNvSpPr txBox="1">
            <a:spLocks noChangeArrowheads="1"/>
          </p:cNvSpPr>
          <p:nvPr/>
        </p:nvSpPr>
        <p:spPr bwMode="auto">
          <a:xfrm>
            <a:off x="15875" y="6550025"/>
            <a:ext cx="558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pic>
        <p:nvPicPr>
          <p:cNvPr id="65541" name="Picture 1" descr="Question-Mar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492375"/>
            <a:ext cx="281940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338"/>
            <a:ext cx="8834438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457200" y="1600200"/>
            <a:ext cx="7772400" cy="533400"/>
          </a:xfrm>
          <a:noFill/>
        </p:spPr>
        <p:txBody>
          <a:bodyPr anchor="t"/>
          <a:lstStyle/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  <a:ea typeface="ＭＳ Ｐゴシック" charset="0"/>
              </a:rPr>
              <a:t>DNS and Semantic Analysis for Phishing Detection</a:t>
            </a:r>
            <a:endParaRPr lang="de-DE" sz="2800">
              <a:latin typeface="Arial" charset="0"/>
              <a:ea typeface="ＭＳ Ｐゴシック" charset="0"/>
            </a:endParaRPr>
          </a:p>
        </p:txBody>
      </p:sp>
      <p:sp>
        <p:nvSpPr>
          <p:cNvPr id="15363" name="Textfeld 13"/>
          <p:cNvSpPr txBox="1">
            <a:spLocks noChangeArrowheads="1"/>
          </p:cNvSpPr>
          <p:nvPr/>
        </p:nvSpPr>
        <p:spPr bwMode="auto">
          <a:xfrm>
            <a:off x="323850" y="2651125"/>
            <a:ext cx="8001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>
                <a:solidFill>
                  <a:schemeClr val="bg1"/>
                </a:solidFill>
              </a:rPr>
              <a:t>June 22, 2015</a:t>
            </a:r>
            <a:endParaRPr lang="en-US" sz="1800"/>
          </a:p>
        </p:txBody>
      </p:sp>
      <p:sp>
        <p:nvSpPr>
          <p:cNvPr id="15364" name="Textfeld 9"/>
          <p:cNvSpPr txBox="1">
            <a:spLocks noChangeArrowheads="1"/>
          </p:cNvSpPr>
          <p:nvPr/>
        </p:nvSpPr>
        <p:spPr bwMode="auto">
          <a:xfrm>
            <a:off x="179388" y="3284538"/>
            <a:ext cx="84312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424342"/>
                </a:solidFill>
              </a:rPr>
              <a:t>Ph.D. defense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sz="800">
              <a:solidFill>
                <a:srgbClr val="42434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200">
                <a:solidFill>
                  <a:srgbClr val="424342"/>
                </a:solidFill>
              </a:rPr>
              <a:t>Samuel Marchal</a:t>
            </a:r>
          </a:p>
        </p:txBody>
      </p:sp>
      <p:pic>
        <p:nvPicPr>
          <p:cNvPr id="1536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300663"/>
            <a:ext cx="9001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7287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feld 9"/>
          <p:cNvSpPr txBox="1">
            <a:spLocks noChangeArrowheads="1"/>
          </p:cNvSpPr>
          <p:nvPr/>
        </p:nvSpPr>
        <p:spPr bwMode="auto">
          <a:xfrm>
            <a:off x="179388" y="4581525"/>
            <a:ext cx="8431212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u="sng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Defense committee: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sz="800" u="sng" dirty="0">
              <a:solidFill>
                <a:srgbClr val="424342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Prof. Ulrich </a:t>
            </a:r>
            <a:r>
              <a:rPr lang="en-US" sz="2000" dirty="0" err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Sorger</a:t>
            </a: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 – </a:t>
            </a:r>
            <a:r>
              <a:rPr lang="en-US" sz="2000" i="1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chairman				</a:t>
            </a: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Prof. Eric </a:t>
            </a:r>
            <a:r>
              <a:rPr lang="en-US" sz="2000" dirty="0" err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Filiol</a:t>
            </a: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 – </a:t>
            </a:r>
            <a:r>
              <a:rPr lang="en-US" sz="2000" i="1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reviewer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Prof. Claude </a:t>
            </a:r>
            <a:r>
              <a:rPr lang="en-US" sz="2000" dirty="0" err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Godart</a:t>
            </a: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 – </a:t>
            </a:r>
            <a:r>
              <a:rPr lang="en-US" sz="2000" i="1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vice-chairman		</a:t>
            </a:r>
            <a:r>
              <a:rPr lang="en-US" sz="2000" dirty="0" smtClean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Prof. </a:t>
            </a: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Eric </a:t>
            </a:r>
            <a:r>
              <a:rPr lang="en-US" sz="2000" dirty="0" err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Totel</a:t>
            </a: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 – </a:t>
            </a:r>
            <a:r>
              <a:rPr lang="en-US" sz="2000" i="1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reviewer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Prof. Thomas Engel – </a:t>
            </a:r>
            <a:r>
              <a:rPr lang="en-US" sz="2000" i="1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co-supervisor		</a:t>
            </a: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Dr. Vijay </a:t>
            </a:r>
            <a:r>
              <a:rPr lang="en-US" sz="2000" dirty="0" err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Gurbani</a:t>
            </a: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 – </a:t>
            </a:r>
            <a:r>
              <a:rPr lang="en-US" sz="2000" i="1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expert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Prof. Olivier </a:t>
            </a:r>
            <a:r>
              <a:rPr lang="en-US" sz="2000" dirty="0" err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Festor</a:t>
            </a: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 – </a:t>
            </a:r>
            <a:r>
              <a:rPr lang="en-US" sz="2000" i="1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co-supervisor		</a:t>
            </a: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	Dr. </a:t>
            </a:r>
            <a:r>
              <a:rPr lang="en-US" sz="2000" dirty="0" err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Radu</a:t>
            </a:r>
            <a:r>
              <a:rPr lang="en-US" sz="2000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 State – </a:t>
            </a:r>
            <a:r>
              <a:rPr lang="en-US" sz="2000" i="1" dirty="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expert</a:t>
            </a:r>
          </a:p>
        </p:txBody>
      </p:sp>
      <p:pic>
        <p:nvPicPr>
          <p:cNvPr id="2" name="Picture 1" descr="SecanLa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35" y="188640"/>
            <a:ext cx="800593" cy="855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265191"/>
            <a:ext cx="1512168" cy="71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8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1"/>
          <p:cNvSpPr>
            <a:spLocks noChangeArrowheads="1"/>
          </p:cNvSpPr>
          <p:nvPr/>
        </p:nvSpPr>
        <p:spPr bwMode="auto">
          <a:xfrm>
            <a:off x="457200" y="415925"/>
            <a:ext cx="3519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Domain Name splitting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67586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558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088" y="5661025"/>
            <a:ext cx="7561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i="1">
                <a:latin typeface="Times New Roman" charset="0"/>
                <a:cs typeface="Times New Roman" charset="0"/>
              </a:rPr>
              <a:t>distword = {(my,0.125),(vodafone,0.25),(security,0.125),…}</a:t>
            </a:r>
          </a:p>
        </p:txBody>
      </p:sp>
      <p:pic>
        <p:nvPicPr>
          <p:cNvPr id="67591" name="Picture 1" descr="splitting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484313"/>
            <a:ext cx="914558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1"/>
          <p:cNvSpPr>
            <a:spLocks noChangeArrowheads="1"/>
          </p:cNvSpPr>
          <p:nvPr/>
        </p:nvSpPr>
        <p:spPr bwMode="auto">
          <a:xfrm>
            <a:off x="457200" y="415925"/>
            <a:ext cx="3762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Experiments and Results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68610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558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8313" y="908050"/>
            <a:ext cx="28654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2200" dirty="0" err="1">
                <a:latin typeface="+mj-lt"/>
              </a:rPr>
              <a:t>Size</a:t>
            </a:r>
            <a:r>
              <a:rPr lang="sv-SE" sz="2200" dirty="0">
                <a:latin typeface="+mj-lt"/>
              </a:rPr>
              <a:t> </a:t>
            </a:r>
            <a:r>
              <a:rPr lang="sv-SE" sz="2200" dirty="0" err="1">
                <a:latin typeface="+mj-lt"/>
              </a:rPr>
              <a:t>of</a:t>
            </a:r>
            <a:r>
              <a:rPr lang="sv-SE" sz="2200" dirty="0">
                <a:latin typeface="+mj-lt"/>
              </a:rPr>
              <a:t> </a:t>
            </a:r>
            <a:r>
              <a:rPr lang="sv-SE" sz="2200" dirty="0" err="1">
                <a:latin typeface="+mj-lt"/>
              </a:rPr>
              <a:t>domains</a:t>
            </a:r>
            <a:r>
              <a:rPr lang="sv-SE" sz="2200" dirty="0">
                <a:latin typeface="+mj-lt"/>
              </a:rPr>
              <a:t> sets:</a:t>
            </a:r>
            <a:endParaRPr lang="de-DE" sz="2200" dirty="0">
              <a:latin typeface="+mj-lt"/>
            </a:endParaRPr>
          </a:p>
        </p:txBody>
      </p:sp>
      <p:sp>
        <p:nvSpPr>
          <p:cNvPr id="68614" name="Textfeld 10"/>
          <p:cNvSpPr txBox="1">
            <a:spLocks noChangeArrowheads="1"/>
          </p:cNvSpPr>
          <p:nvPr/>
        </p:nvSpPr>
        <p:spPr bwMode="auto">
          <a:xfrm>
            <a:off x="468313" y="1412875"/>
            <a:ext cx="84169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sv-SE" sz="2200" i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Sim</a:t>
            </a:r>
            <a:r>
              <a:rPr lang="sv-SE" sz="2200" i="1" baseline="-25000">
                <a:solidFill>
                  <a:srgbClr val="424342"/>
                </a:solidFill>
                <a:latin typeface="Times New Roman" charset="0"/>
                <a:cs typeface="Times New Roman" charset="0"/>
              </a:rPr>
              <a:t>i</a:t>
            </a:r>
            <a:r>
              <a:rPr lang="sv-SE" sz="2200" i="1">
                <a:solidFill>
                  <a:srgbClr val="424342"/>
                </a:solidFill>
                <a:latin typeface="Times New Roman" charset="0"/>
                <a:cs typeface="Times New Roman" charset="0"/>
              </a:rPr>
              <a:t>(A,B) </a:t>
            </a:r>
            <a:r>
              <a:rPr lang="sv-SE" sz="2000">
                <a:solidFill>
                  <a:srgbClr val="424342"/>
                </a:solidFill>
              </a:rPr>
              <a:t>is able to distinguish legitimate from malicious sets of domains: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for large sets (&gt;13,000 domains): ok !!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what is the minimum domain count in one set to evaluate it ?</a:t>
            </a:r>
          </a:p>
        </p:txBody>
      </p:sp>
      <p:pic>
        <p:nvPicPr>
          <p:cNvPr id="31752" name="Picture 1" descr="domainsetscor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52738"/>
            <a:ext cx="4575175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1"/>
          <p:cNvSpPr>
            <a:spLocks noChangeArrowheads="1"/>
          </p:cNvSpPr>
          <p:nvPr/>
        </p:nvSpPr>
        <p:spPr bwMode="auto">
          <a:xfrm>
            <a:off x="457200" y="415925"/>
            <a:ext cx="3762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Experiments and Results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69634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558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pic>
        <p:nvPicPr>
          <p:cNvPr id="69637" name="Picture 1" descr="cluster_comprati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60488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featur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908050"/>
            <a:ext cx="435292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636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70661" name="Rectangle 11"/>
          <p:cNvSpPr>
            <a:spLocks noChangeArrowheads="1"/>
          </p:cNvSpPr>
          <p:nvPr/>
        </p:nvSpPr>
        <p:spPr bwMode="auto">
          <a:xfrm>
            <a:off x="457200" y="415925"/>
            <a:ext cx="2674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Features analysis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sp>
        <p:nvSpPr>
          <p:cNvPr id="70662" name="Textfeld 10"/>
          <p:cNvSpPr txBox="1">
            <a:spLocks noChangeArrowheads="1"/>
          </p:cNvSpPr>
          <p:nvPr/>
        </p:nvSpPr>
        <p:spPr bwMode="auto">
          <a:xfrm>
            <a:off x="468313" y="1268413"/>
            <a:ext cx="345598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 Datasets: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48,009 phishing URLs (source: PhishTank)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48,009 legitimate URLs (source DMOZ)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Features extraction for both datasets</a:t>
            </a:r>
          </a:p>
        </p:txBody>
      </p:sp>
      <p:pic>
        <p:nvPicPr>
          <p:cNvPr id="70663" name="Picture 1" descr="Screen Shot 2014-06-02 at 3.54.4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5263"/>
            <a:ext cx="83883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Rounded Rectangle 9"/>
          <p:cNvSpPr>
            <a:spLocks noChangeArrowheads="1"/>
          </p:cNvSpPr>
          <p:nvPr/>
        </p:nvSpPr>
        <p:spPr bwMode="auto">
          <a:xfrm>
            <a:off x="5003800" y="1700213"/>
            <a:ext cx="576263" cy="23050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F1C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65" name="Rounded Rectangle 10"/>
          <p:cNvSpPr>
            <a:spLocks noChangeArrowheads="1"/>
          </p:cNvSpPr>
          <p:nvPr/>
        </p:nvSpPr>
        <p:spPr bwMode="auto">
          <a:xfrm>
            <a:off x="5580063" y="4724400"/>
            <a:ext cx="2016125" cy="288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F1C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66" name="Rounded Rectangle 11"/>
          <p:cNvSpPr>
            <a:spLocks noChangeArrowheads="1"/>
          </p:cNvSpPr>
          <p:nvPr/>
        </p:nvSpPr>
        <p:spPr bwMode="auto">
          <a:xfrm>
            <a:off x="6372225" y="5516563"/>
            <a:ext cx="1223963" cy="288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F1C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67" name="Rounded Rectangle 12"/>
          <p:cNvSpPr>
            <a:spLocks noChangeArrowheads="1"/>
          </p:cNvSpPr>
          <p:nvPr/>
        </p:nvSpPr>
        <p:spPr bwMode="auto">
          <a:xfrm>
            <a:off x="2987675" y="5516563"/>
            <a:ext cx="1223963" cy="288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C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68" name="Rounded Rectangle 13"/>
          <p:cNvSpPr>
            <a:spLocks noChangeArrowheads="1"/>
          </p:cNvSpPr>
          <p:nvPr/>
        </p:nvSpPr>
        <p:spPr bwMode="auto">
          <a:xfrm>
            <a:off x="2268538" y="4724400"/>
            <a:ext cx="1943100" cy="288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C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1"/>
          <p:cNvSpPr>
            <a:spLocks noChangeArrowheads="1"/>
          </p:cNvSpPr>
          <p:nvPr/>
        </p:nvSpPr>
        <p:spPr bwMode="auto">
          <a:xfrm>
            <a:off x="457200" y="415925"/>
            <a:ext cx="640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Current phishing protection methods (1/2)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21506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15"/>
          <p:cNvSpPr txBox="1">
            <a:spLocks noChangeArrowheads="1"/>
          </p:cNvSpPr>
          <p:nvPr/>
        </p:nvSpPr>
        <p:spPr bwMode="auto">
          <a:xfrm>
            <a:off x="0" y="6559550"/>
            <a:ext cx="6300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21509" name="Text Box 15"/>
          <p:cNvSpPr txBox="1">
            <a:spLocks noChangeArrowheads="1"/>
          </p:cNvSpPr>
          <p:nvPr/>
        </p:nvSpPr>
        <p:spPr bwMode="auto">
          <a:xfrm>
            <a:off x="8388350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chemeClr val="bg1"/>
                </a:solidFill>
              </a:rPr>
              <a:t>4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21510" name="Textfeld 10"/>
          <p:cNvSpPr txBox="1">
            <a:spLocks noChangeArrowheads="1"/>
          </p:cNvSpPr>
          <p:nvPr/>
        </p:nvSpPr>
        <p:spPr bwMode="auto">
          <a:xfrm>
            <a:off x="476250" y="1016000"/>
            <a:ext cx="84169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8700" indent="-1714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en-GB" sz="1000" dirty="0" smtClean="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rgbClr val="424342"/>
                </a:solidFill>
              </a:rPr>
              <a:t> Reactive blacklisting (e.g. </a:t>
            </a:r>
            <a:r>
              <a:rPr lang="en-GB" sz="2000" dirty="0" err="1" smtClean="0">
                <a:solidFill>
                  <a:srgbClr val="424342"/>
                </a:solidFill>
              </a:rPr>
              <a:t>PhishTank</a:t>
            </a:r>
            <a:r>
              <a:rPr lang="en-GB" sz="2000" dirty="0" smtClean="0">
                <a:solidFill>
                  <a:srgbClr val="424342"/>
                </a:solidFill>
              </a:rPr>
              <a:t>):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424342"/>
                </a:solidFill>
              </a:rPr>
              <a:t> List of </a:t>
            </a:r>
            <a:r>
              <a:rPr lang="en-GB" sz="1800" dirty="0" smtClean="0">
                <a:solidFill>
                  <a:srgbClr val="FF0000"/>
                </a:solidFill>
              </a:rPr>
              <a:t>domain names</a:t>
            </a:r>
            <a:r>
              <a:rPr lang="en-GB" sz="1800" dirty="0" smtClean="0">
                <a:solidFill>
                  <a:srgbClr val="424342"/>
                </a:solidFill>
              </a:rPr>
              <a:t> / </a:t>
            </a:r>
            <a:r>
              <a:rPr lang="en-GB" sz="1800" dirty="0" smtClean="0">
                <a:solidFill>
                  <a:srgbClr val="FF0000"/>
                </a:solidFill>
              </a:rPr>
              <a:t>URLs</a:t>
            </a:r>
            <a:r>
              <a:rPr lang="en-GB" sz="1800" dirty="0" smtClean="0">
                <a:solidFill>
                  <a:srgbClr val="424342"/>
                </a:solidFill>
              </a:rPr>
              <a:t> leading to </a:t>
            </a:r>
            <a:r>
              <a:rPr lang="en-GB" sz="1800" dirty="0" err="1" smtClean="0">
                <a:solidFill>
                  <a:srgbClr val="424342"/>
                </a:solidFill>
              </a:rPr>
              <a:t>phishs</a:t>
            </a:r>
            <a:endParaRPr lang="en-GB" sz="1800" dirty="0" smtClean="0">
              <a:solidFill>
                <a:srgbClr val="424342"/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424342"/>
                </a:solidFill>
              </a:rPr>
              <a:t> Easy to integrate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424342"/>
                </a:solidFill>
              </a:rPr>
              <a:t> Based on </a:t>
            </a:r>
            <a:r>
              <a:rPr lang="en-GB" sz="1800" dirty="0" smtClean="0">
                <a:solidFill>
                  <a:srgbClr val="FF0000"/>
                </a:solidFill>
              </a:rPr>
              <a:t>crowd verification</a:t>
            </a:r>
            <a:r>
              <a:rPr lang="en-GB" sz="1800" dirty="0" smtClean="0">
                <a:solidFill>
                  <a:srgbClr val="424342"/>
                </a:solidFill>
              </a:rPr>
              <a:t> (submission + checking)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GB" sz="1000" dirty="0" smtClean="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rgbClr val="424342"/>
                </a:solidFill>
              </a:rPr>
              <a:t> Webpage content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 [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CSDM14,MKK08,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ZHC07] </a:t>
            </a:r>
            <a:r>
              <a:rPr lang="en-GB" sz="2000" dirty="0" smtClean="0">
                <a:solidFill>
                  <a:srgbClr val="424342"/>
                </a:solidFill>
              </a:rPr>
              <a:t>: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424342"/>
                </a:solidFill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Automated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“real time” identification</a:t>
            </a:r>
            <a:endParaRPr lang="en-GB" sz="1800" dirty="0" smtClean="0">
              <a:solidFill>
                <a:srgbClr val="FF0000"/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424342"/>
                </a:solidFill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Visual</a:t>
            </a:r>
            <a:r>
              <a:rPr lang="en-GB" sz="1800" dirty="0" smtClean="0">
                <a:solidFill>
                  <a:srgbClr val="424342"/>
                </a:solidFill>
              </a:rPr>
              <a:t> or </a:t>
            </a:r>
            <a:r>
              <a:rPr lang="en-GB" sz="1800" dirty="0" smtClean="0">
                <a:solidFill>
                  <a:srgbClr val="FF0000"/>
                </a:solidFill>
              </a:rPr>
              <a:t>semantic</a:t>
            </a:r>
            <a:r>
              <a:rPr lang="en-GB" sz="1800" dirty="0" smtClean="0">
                <a:solidFill>
                  <a:srgbClr val="424342"/>
                </a:solidFill>
              </a:rPr>
              <a:t> analysis of webpage content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424342"/>
                </a:solidFill>
              </a:rPr>
              <a:t> Reputation of </a:t>
            </a:r>
            <a:r>
              <a:rPr lang="en-GB" sz="1800" dirty="0" smtClean="0">
                <a:solidFill>
                  <a:srgbClr val="FF0000"/>
                </a:solidFill>
              </a:rPr>
              <a:t>links</a:t>
            </a:r>
            <a:r>
              <a:rPr lang="en-GB" sz="1800" dirty="0" smtClean="0">
                <a:solidFill>
                  <a:srgbClr val="424342"/>
                </a:solidFill>
              </a:rPr>
              <a:t> included in the webpage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GB" sz="1000" dirty="0" smtClean="0">
              <a:solidFill>
                <a:srgbClr val="424342"/>
              </a:solidFill>
            </a:endParaRPr>
          </a:p>
        </p:txBody>
      </p:sp>
      <p:sp>
        <p:nvSpPr>
          <p:cNvPr id="21511" name="Rectangle 1"/>
          <p:cNvSpPr>
            <a:spLocks noChangeArrowheads="1"/>
          </p:cNvSpPr>
          <p:nvPr/>
        </p:nvSpPr>
        <p:spPr bwMode="auto">
          <a:xfrm>
            <a:off x="179388" y="5013325"/>
            <a:ext cx="87137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[CSDM14] 	Teh-Chung Chen, Torin Stepan, Scott Dick, and James Miller. An anti-phishing system employing diffused 	information. </a:t>
            </a:r>
            <a:r>
              <a:rPr lang="en-US" sz="1200" i="1"/>
              <a:t>ACM Transactions on Information and System Security</a:t>
            </a:r>
            <a:r>
              <a:rPr lang="en-US" sz="1200"/>
              <a:t>, 16(4):16:1–16:31, 2014. </a:t>
            </a:r>
          </a:p>
          <a:p>
            <a:r>
              <a:rPr lang="en-US" sz="1200"/>
              <a:t>[MKK08]	Eric Medvet, Engin Kirda, and Christopher Kruegel. Visual-similarity-based phishing detection. In </a:t>
            </a:r>
            <a:r>
              <a:rPr lang="en-US" sz="1200" i="1"/>
              <a:t>Proceedings of 	the 4th International Conference on Security and Privacy in Communication Networks</a:t>
            </a:r>
            <a:r>
              <a:rPr lang="en-US" sz="1200"/>
              <a:t>, SecureComm ’08, pages 	22:1–22:6. ACM, 2008.</a:t>
            </a:r>
            <a:endParaRPr lang="en-GB" sz="1200"/>
          </a:p>
          <a:p>
            <a:r>
              <a:rPr lang="en-GB" sz="1200"/>
              <a:t>[ZHC07] 	Yue Zhang, Jason I. Hong, and Lorrie F. Cranor. Cantina: A content-based approach to detecting phishing web 	sites. In </a:t>
            </a:r>
            <a:r>
              <a:rPr lang="en-GB" sz="1200" i="1"/>
              <a:t>Proceedings of the 16th International Conference on World Wide Web</a:t>
            </a:r>
            <a:r>
              <a:rPr lang="en-GB" sz="1200"/>
              <a:t>, WWW ’07, pages 639–648. 	ACM, 2007. </a:t>
            </a:r>
          </a:p>
        </p:txBody>
      </p:sp>
      <p:cxnSp>
        <p:nvCxnSpPr>
          <p:cNvPr id="21512" name="Straight Connector 8"/>
          <p:cNvCxnSpPr>
            <a:cxnSpLocks noChangeShapeType="1"/>
          </p:cNvCxnSpPr>
          <p:nvPr/>
        </p:nvCxnSpPr>
        <p:spPr bwMode="auto">
          <a:xfrm>
            <a:off x="250825" y="5013325"/>
            <a:ext cx="475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1"/>
          <p:cNvSpPr>
            <a:spLocks noChangeArrowheads="1"/>
          </p:cNvSpPr>
          <p:nvPr/>
        </p:nvSpPr>
        <p:spPr bwMode="auto">
          <a:xfrm>
            <a:off x="457200" y="415925"/>
            <a:ext cx="443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Dataset &amp; model comparison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71682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558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8313" y="908050"/>
            <a:ext cx="46545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2200" dirty="0">
                <a:latin typeface="+mj-lt"/>
              </a:rPr>
              <a:t>2 </a:t>
            </a:r>
            <a:r>
              <a:rPr lang="sv-SE" sz="2200" dirty="0" err="1">
                <a:latin typeface="+mj-lt"/>
              </a:rPr>
              <a:t>datasets</a:t>
            </a:r>
            <a:r>
              <a:rPr lang="sv-SE" sz="2200" dirty="0">
                <a:latin typeface="+mj-lt"/>
              </a:rPr>
              <a:t> </a:t>
            </a:r>
            <a:r>
              <a:rPr lang="sv-SE" sz="2200" dirty="0" err="1">
                <a:latin typeface="+mj-lt"/>
              </a:rPr>
              <a:t>of</a:t>
            </a:r>
            <a:r>
              <a:rPr lang="sv-SE" sz="2200" dirty="0">
                <a:latin typeface="+mj-lt"/>
              </a:rPr>
              <a:t> 50,000 </a:t>
            </a:r>
            <a:r>
              <a:rPr lang="sv-SE" sz="2200" dirty="0" err="1">
                <a:latin typeface="+mj-lt"/>
              </a:rPr>
              <a:t>domains</a:t>
            </a:r>
            <a:r>
              <a:rPr lang="sv-SE" sz="2200" dirty="0">
                <a:latin typeface="+mj-lt"/>
              </a:rPr>
              <a:t> </a:t>
            </a:r>
            <a:r>
              <a:rPr lang="sv-SE" sz="2200" dirty="0" err="1">
                <a:latin typeface="+mj-lt"/>
              </a:rPr>
              <a:t>each</a:t>
            </a:r>
            <a:r>
              <a:rPr lang="sv-SE" sz="2200" dirty="0">
                <a:latin typeface="+mj-lt"/>
              </a:rPr>
              <a:t>:</a:t>
            </a:r>
            <a:endParaRPr lang="de-DE" sz="2200" b="1" dirty="0">
              <a:latin typeface="+mj-lt"/>
            </a:endParaRPr>
          </a:p>
        </p:txBody>
      </p:sp>
      <p:sp>
        <p:nvSpPr>
          <p:cNvPr id="71686" name="Textfeld 10"/>
          <p:cNvSpPr txBox="1">
            <a:spLocks noChangeArrowheads="1"/>
          </p:cNvSpPr>
          <p:nvPr/>
        </p:nvSpPr>
        <p:spPr bwMode="auto">
          <a:xfrm>
            <a:off x="468313" y="1700213"/>
            <a:ext cx="6694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 malicious domains (MDL, DNS-Black-Hole, PhishTank)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 legitimate domains (top Alexa, passive DNS)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endParaRPr lang="sv-SE" sz="2000">
              <a:solidFill>
                <a:srgbClr val="424342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endParaRPr lang="sv-SE" sz="2000">
              <a:solidFill>
                <a:srgbClr val="424342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sv-SE" sz="2000" i="1">
                <a:solidFill>
                  <a:srgbClr val="424342"/>
                </a:solidFill>
              </a:rPr>
              <a:t>Domain length comparison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sv-SE" sz="2000" i="1">
                <a:solidFill>
                  <a:srgbClr val="424342"/>
                </a:solidFill>
              </a:rPr>
              <a:t>(malicious /legitimate)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endParaRPr lang="sv-SE" sz="2000">
              <a:solidFill>
                <a:srgbClr val="424342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 main level domain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 length in words</a:t>
            </a:r>
          </a:p>
          <a:p>
            <a:pPr eaLnBrk="1" hangingPunct="1">
              <a:spcBef>
                <a:spcPct val="20000"/>
              </a:spcBef>
            </a:pPr>
            <a:endParaRPr lang="sv-SE" sz="2000">
              <a:solidFill>
                <a:srgbClr val="424342"/>
              </a:solidFill>
            </a:endParaRPr>
          </a:p>
        </p:txBody>
      </p:sp>
      <p:pic>
        <p:nvPicPr>
          <p:cNvPr id="71687" name="Picture 1" descr="distlength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2781300"/>
            <a:ext cx="45021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1"/>
          <p:cNvSpPr>
            <a:spLocks noChangeArrowheads="1"/>
          </p:cNvSpPr>
          <p:nvPr/>
        </p:nvSpPr>
        <p:spPr bwMode="auto">
          <a:xfrm>
            <a:off x="457200" y="415925"/>
            <a:ext cx="457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Word distribution comparison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72706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558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8313" y="908050"/>
            <a:ext cx="25050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2200" dirty="0" err="1">
                <a:latin typeface="+mj-lt"/>
              </a:rPr>
              <a:t>Hellinger</a:t>
            </a:r>
            <a:r>
              <a:rPr lang="sv-SE" sz="2200" dirty="0">
                <a:latin typeface="+mj-lt"/>
              </a:rPr>
              <a:t> </a:t>
            </a:r>
            <a:r>
              <a:rPr lang="sv-SE" sz="2200" dirty="0" err="1">
                <a:latin typeface="+mj-lt"/>
              </a:rPr>
              <a:t>distance</a:t>
            </a:r>
            <a:r>
              <a:rPr lang="sv-SE" sz="2200" dirty="0">
                <a:latin typeface="+mj-lt"/>
              </a:rPr>
              <a:t>:</a:t>
            </a:r>
            <a:endParaRPr lang="de-DE" sz="2200" b="1" dirty="0">
              <a:latin typeface="+mj-lt"/>
            </a:endParaRPr>
          </a:p>
        </p:txBody>
      </p:sp>
      <p:sp>
        <p:nvSpPr>
          <p:cNvPr id="72710" name="Textfeld 10"/>
          <p:cNvSpPr txBox="1">
            <a:spLocks noChangeArrowheads="1"/>
          </p:cNvSpPr>
          <p:nvPr/>
        </p:nvSpPr>
        <p:spPr bwMode="auto">
          <a:xfrm>
            <a:off x="468313" y="1916113"/>
            <a:ext cx="6694487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 comparison of probabilistic distribution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 symetric metric ( </a:t>
            </a:r>
            <a:r>
              <a:rPr lang="sv-SE" sz="2000" i="1">
                <a:solidFill>
                  <a:srgbClr val="424342"/>
                </a:solidFill>
                <a:latin typeface="Times" charset="0"/>
                <a:cs typeface="Times" charset="0"/>
              </a:rPr>
              <a:t>H</a:t>
            </a:r>
            <a:r>
              <a:rPr lang="sv-SE" sz="2000" i="1" baseline="30000">
                <a:solidFill>
                  <a:srgbClr val="424342"/>
                </a:solidFill>
                <a:latin typeface="Times" charset="0"/>
                <a:cs typeface="Times" charset="0"/>
              </a:rPr>
              <a:t>2</a:t>
            </a:r>
            <a:r>
              <a:rPr lang="sv-SE" sz="2000" i="1">
                <a:solidFill>
                  <a:srgbClr val="424342"/>
                </a:solidFill>
                <a:latin typeface="Times" charset="0"/>
                <a:cs typeface="Times" charset="0"/>
              </a:rPr>
              <a:t>(P, Q) = H</a:t>
            </a:r>
            <a:r>
              <a:rPr lang="sv-SE" sz="2000" i="1" baseline="30000">
                <a:solidFill>
                  <a:srgbClr val="424342"/>
                </a:solidFill>
                <a:latin typeface="Times" charset="0"/>
                <a:cs typeface="Times" charset="0"/>
              </a:rPr>
              <a:t>2</a:t>
            </a:r>
            <a:r>
              <a:rPr lang="sv-SE" sz="2000" i="1">
                <a:solidFill>
                  <a:srgbClr val="424342"/>
                </a:solidFill>
                <a:latin typeface="Times" charset="0"/>
                <a:cs typeface="Times" charset="0"/>
              </a:rPr>
              <a:t>(Q, P) </a:t>
            </a:r>
            <a:r>
              <a:rPr lang="sv-SE" sz="2000">
                <a:solidFill>
                  <a:srgbClr val="424342"/>
                </a:solidFill>
              </a:rPr>
              <a:t>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 applied to </a:t>
            </a:r>
            <a:r>
              <a:rPr lang="sv-SE" sz="2000" i="1">
                <a:solidFill>
                  <a:srgbClr val="424342"/>
                </a:solidFill>
                <a:latin typeface="Times" charset="0"/>
                <a:cs typeface="Times" charset="0"/>
              </a:rPr>
              <a:t>distword</a:t>
            </a:r>
            <a:r>
              <a:rPr lang="sv-SE" sz="2000">
                <a:solidFill>
                  <a:srgbClr val="424342"/>
                </a:solidFill>
              </a:rPr>
              <a:t> (main level domain and public suffix)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>
                <a:solidFill>
                  <a:srgbClr val="424342"/>
                </a:solidFill>
              </a:rPr>
              <a:t> malicious and legitimate sets divided in 5 subsets each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endParaRPr lang="sv-SE" sz="2000">
              <a:solidFill>
                <a:srgbClr val="424342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sv-SE" sz="2000" i="1">
                <a:solidFill>
                  <a:srgbClr val="424342"/>
                </a:solidFill>
              </a:rPr>
              <a:t>Result summary: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endParaRPr lang="sv-SE" sz="2000">
              <a:solidFill>
                <a:srgbClr val="42434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2988" y="4941888"/>
          <a:ext cx="6888162" cy="11620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254"/>
                <a:gridCol w="1584193"/>
                <a:gridCol w="1656202"/>
                <a:gridCol w="1559513"/>
              </a:tblGrid>
              <a:tr h="369992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Level</a:t>
                      </a:r>
                      <a:endParaRPr lang="en-GB" sz="1800" b="1" dirty="0"/>
                    </a:p>
                  </a:txBody>
                  <a:tcPr marL="91441" marR="91441" marT="45615" marB="456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mal </a:t>
                      </a:r>
                      <a:r>
                        <a:rPr lang="en-GB" sz="1800" b="1" baseline="0" dirty="0" smtClean="0"/>
                        <a:t>/ mal</a:t>
                      </a:r>
                      <a:endParaRPr lang="en-GB" sz="1800" b="1" dirty="0"/>
                    </a:p>
                  </a:txBody>
                  <a:tcPr marL="91441" marR="91441" marT="45615" marB="456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leg / leg</a:t>
                      </a:r>
                      <a:endParaRPr lang="en-GB" sz="1800" b="1" dirty="0"/>
                    </a:p>
                  </a:txBody>
                  <a:tcPr marL="91441" marR="91441" marT="45615" marB="456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mal / leg</a:t>
                      </a:r>
                      <a:endParaRPr lang="en-GB" sz="1800" b="1" dirty="0"/>
                    </a:p>
                  </a:txBody>
                  <a:tcPr marL="91441" marR="91441" marT="45615" marB="456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2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Public Suffix</a:t>
                      </a:r>
                      <a:endParaRPr lang="en-GB" sz="1800" dirty="0"/>
                    </a:p>
                  </a:txBody>
                  <a:tcPr marL="91441" marR="91441" marT="45615" marB="456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Times"/>
                          <a:cs typeface="Times"/>
                        </a:rPr>
                        <a:t>0.013</a:t>
                      </a:r>
                      <a:endParaRPr lang="en-GB" sz="2000" dirty="0">
                        <a:latin typeface="Times"/>
                        <a:cs typeface="Times"/>
                      </a:endParaRPr>
                    </a:p>
                  </a:txBody>
                  <a:tcPr marL="91441" marR="91441" marT="45615" marB="456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Times"/>
                          <a:cs typeface="Times"/>
                        </a:rPr>
                        <a:t>0.018</a:t>
                      </a:r>
                      <a:endParaRPr lang="en-GB" sz="2000" dirty="0">
                        <a:latin typeface="Times"/>
                        <a:cs typeface="Times"/>
                      </a:endParaRPr>
                    </a:p>
                  </a:txBody>
                  <a:tcPr marL="91441" marR="91441" marT="45615" marB="456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Times"/>
                          <a:cs typeface="Times"/>
                        </a:rPr>
                        <a:t>0.133</a:t>
                      </a:r>
                      <a:endParaRPr lang="en-GB" sz="2000" dirty="0">
                        <a:latin typeface="Times"/>
                        <a:cs typeface="Times"/>
                      </a:endParaRPr>
                    </a:p>
                  </a:txBody>
                  <a:tcPr marL="91441" marR="91441" marT="45615" marB="456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2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Main level domain</a:t>
                      </a:r>
                      <a:endParaRPr lang="en-GB" sz="1800" dirty="0"/>
                    </a:p>
                  </a:txBody>
                  <a:tcPr marL="91441" marR="91441" marT="45615" marB="456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Times"/>
                          <a:cs typeface="Times"/>
                        </a:rPr>
                        <a:t>0.44</a:t>
                      </a:r>
                      <a:endParaRPr lang="en-GB" sz="2000" dirty="0">
                        <a:latin typeface="Times"/>
                        <a:cs typeface="Times"/>
                      </a:endParaRPr>
                    </a:p>
                  </a:txBody>
                  <a:tcPr marL="91441" marR="91441" marT="45615" marB="456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Times"/>
                          <a:cs typeface="Times"/>
                        </a:rPr>
                        <a:t>0.49</a:t>
                      </a:r>
                      <a:endParaRPr lang="en-GB" sz="2000" dirty="0">
                        <a:latin typeface="Times"/>
                        <a:cs typeface="Times"/>
                      </a:endParaRPr>
                    </a:p>
                  </a:txBody>
                  <a:tcPr marL="91441" marR="91441" marT="45615" marB="456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Times"/>
                          <a:cs typeface="Times"/>
                        </a:rPr>
                        <a:t>0.56</a:t>
                      </a:r>
                      <a:endParaRPr lang="en-GB" sz="2000" dirty="0">
                        <a:latin typeface="Times"/>
                        <a:cs typeface="Times"/>
                      </a:endParaRPr>
                    </a:p>
                  </a:txBody>
                  <a:tcPr marL="91441" marR="91441" marT="45615" marB="456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2733" name="Picture 5" descr="Screen Shot 2014-06-03 at 11.10.0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57229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1"/>
          <p:cNvSpPr>
            <a:spLocks noChangeArrowheads="1"/>
          </p:cNvSpPr>
          <p:nvPr/>
        </p:nvSpPr>
        <p:spPr bwMode="auto">
          <a:xfrm>
            <a:off x="457200" y="415925"/>
            <a:ext cx="2239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Offline testing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73730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558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10" name="Textfeld 10"/>
          <p:cNvSpPr txBox="1">
            <a:spLocks noChangeArrowheads="1"/>
          </p:cNvSpPr>
          <p:nvPr/>
        </p:nvSpPr>
        <p:spPr bwMode="auto">
          <a:xfrm>
            <a:off x="395288" y="2708275"/>
            <a:ext cx="66960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lvl="1" indent="0" eaLnBrk="1" hangingPunct="1">
              <a:lnSpc>
                <a:spcPct val="130000"/>
              </a:lnSpc>
              <a:spcBef>
                <a:spcPct val="20000"/>
              </a:spcBef>
              <a:defRPr/>
            </a:pPr>
            <a:endParaRPr lang="sv-SE" sz="2000" dirty="0" smtClean="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dirty="0" smtClean="0">
                <a:solidFill>
                  <a:srgbClr val="424342"/>
                </a:solidFill>
              </a:rPr>
              <a:t> 5 tests </a:t>
            </a:r>
            <a:r>
              <a:rPr lang="sv-SE" sz="2000" dirty="0" err="1" smtClean="0">
                <a:solidFill>
                  <a:srgbClr val="424342"/>
                </a:solidFill>
              </a:rPr>
              <a:t>of</a:t>
            </a:r>
            <a:r>
              <a:rPr lang="sv-SE" sz="2000" dirty="0" smtClean="0">
                <a:solidFill>
                  <a:srgbClr val="424342"/>
                </a:solidFill>
              </a:rPr>
              <a:t> 1 million </a:t>
            </a:r>
            <a:r>
              <a:rPr lang="sv-SE" sz="2000" dirty="0" err="1" smtClean="0">
                <a:solidFill>
                  <a:srgbClr val="424342"/>
                </a:solidFill>
              </a:rPr>
              <a:t>domains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sv-SE" sz="2000" dirty="0" smtClean="0">
                <a:solidFill>
                  <a:srgbClr val="424342"/>
                </a:solidFill>
              </a:rPr>
              <a:t>  generation</a:t>
            </a:r>
          </a:p>
          <a:p>
            <a:pPr lvl="1"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dirty="0" err="1" smtClean="0">
                <a:solidFill>
                  <a:srgbClr val="424342"/>
                </a:solidFill>
              </a:rPr>
              <a:t>learning</a:t>
            </a:r>
            <a:r>
              <a:rPr lang="sv-SE" sz="2000" dirty="0" smtClean="0">
                <a:solidFill>
                  <a:srgbClr val="424342"/>
                </a:solidFill>
              </a:rPr>
              <a:t> set 30%</a:t>
            </a:r>
          </a:p>
          <a:p>
            <a:pPr marL="457200" lvl="1" indent="0" eaLnBrk="1" hangingPunct="1">
              <a:lnSpc>
                <a:spcPct val="130000"/>
              </a:lnSpc>
              <a:spcBef>
                <a:spcPct val="20000"/>
              </a:spcBef>
              <a:defRPr/>
            </a:pPr>
            <a:r>
              <a:rPr lang="sv-SE" sz="2000" dirty="0" smtClean="0">
                <a:solidFill>
                  <a:srgbClr val="424342"/>
                </a:solidFill>
              </a:rPr>
              <a:t>    (15,000 </a:t>
            </a:r>
            <a:r>
              <a:rPr lang="sv-SE" sz="2000" dirty="0" err="1" smtClean="0">
                <a:solidFill>
                  <a:srgbClr val="424342"/>
                </a:solidFill>
              </a:rPr>
              <a:t>domains</a:t>
            </a:r>
            <a:r>
              <a:rPr lang="sv-SE" sz="2000" dirty="0" smtClean="0">
                <a:solidFill>
                  <a:srgbClr val="424342"/>
                </a:solidFill>
              </a:rPr>
              <a:t>)</a:t>
            </a:r>
          </a:p>
          <a:p>
            <a:pPr lvl="1"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dirty="0" err="1" smtClean="0">
                <a:solidFill>
                  <a:srgbClr val="424342"/>
                </a:solidFill>
              </a:rPr>
              <a:t>testing</a:t>
            </a:r>
            <a:r>
              <a:rPr lang="sv-SE" sz="2000" dirty="0" smtClean="0">
                <a:solidFill>
                  <a:srgbClr val="424342"/>
                </a:solidFill>
              </a:rPr>
              <a:t> set 70%</a:t>
            </a:r>
          </a:p>
          <a:p>
            <a:pPr marL="457200" lvl="1" indent="0" eaLnBrk="1" hangingPunct="1">
              <a:lnSpc>
                <a:spcPct val="130000"/>
              </a:lnSpc>
              <a:spcBef>
                <a:spcPct val="20000"/>
              </a:spcBef>
              <a:defRPr/>
            </a:pPr>
            <a:r>
              <a:rPr lang="sv-SE" sz="2000" dirty="0" smtClean="0">
                <a:solidFill>
                  <a:srgbClr val="424342"/>
                </a:solidFill>
              </a:rPr>
              <a:t>    (35,000 </a:t>
            </a:r>
            <a:r>
              <a:rPr lang="sv-SE" sz="2000" dirty="0" err="1" smtClean="0">
                <a:solidFill>
                  <a:srgbClr val="424342"/>
                </a:solidFill>
              </a:rPr>
              <a:t>domains</a:t>
            </a:r>
            <a:r>
              <a:rPr lang="sv-SE" sz="2000" dirty="0" smtClean="0">
                <a:solidFill>
                  <a:srgbClr val="424342"/>
                </a:solidFill>
              </a:rPr>
              <a:t>)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defRPr/>
            </a:pPr>
            <a:endParaRPr lang="sv-SE" sz="2000" dirty="0" smtClean="0">
              <a:solidFill>
                <a:srgbClr val="424342"/>
              </a:solidFill>
            </a:endParaRPr>
          </a:p>
        </p:txBody>
      </p:sp>
      <p:pic>
        <p:nvPicPr>
          <p:cNvPr id="73734" name="Picture 1" descr="resrnd-wd-3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036888"/>
            <a:ext cx="4437063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1"/>
          <p:cNvSpPr>
            <a:spLocks noChangeArrowheads="1"/>
          </p:cNvSpPr>
          <p:nvPr/>
        </p:nvSpPr>
        <p:spPr bwMode="auto">
          <a:xfrm>
            <a:off x="457200" y="415925"/>
            <a:ext cx="389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Online generation testing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59394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558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4752975" y="2262188"/>
            <a:ext cx="4714875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defRPr/>
            </a:pPr>
            <a:r>
              <a:rPr lang="sv-SE" sz="2000" dirty="0" smtClean="0">
                <a:solidFill>
                  <a:srgbClr val="424342"/>
                </a:solidFill>
              </a:rPr>
              <a:t>≈ 100,000 </a:t>
            </a:r>
            <a:r>
              <a:rPr lang="sv-SE" sz="2000" dirty="0" err="1" smtClean="0">
                <a:solidFill>
                  <a:srgbClr val="424342"/>
                </a:solidFill>
              </a:rPr>
              <a:t>domains</a:t>
            </a:r>
            <a:r>
              <a:rPr lang="sv-SE" sz="2000" dirty="0" smtClean="0">
                <a:solidFill>
                  <a:srgbClr val="424342"/>
                </a:solidFill>
              </a:rPr>
              <a:t> match an @IP: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dirty="0" smtClean="0">
                <a:solidFill>
                  <a:srgbClr val="424342"/>
                </a:solidFill>
              </a:rPr>
              <a:t>80,000 </a:t>
            </a:r>
            <a:r>
              <a:rPr lang="sv-SE" sz="2000" dirty="0" err="1" smtClean="0">
                <a:solidFill>
                  <a:srgbClr val="FF0000"/>
                </a:solidFill>
              </a:rPr>
              <a:t>wildcarding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domains</a:t>
            </a:r>
            <a:endParaRPr lang="sv-SE" sz="2000" dirty="0" smtClean="0">
              <a:solidFill>
                <a:srgbClr val="424342"/>
              </a:solidFill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dirty="0" smtClean="0">
                <a:solidFill>
                  <a:srgbClr val="424342"/>
                </a:solidFill>
              </a:rPr>
              <a:t>5,000 </a:t>
            </a:r>
            <a:r>
              <a:rPr lang="sv-SE" sz="2000" dirty="0" err="1" smtClean="0">
                <a:solidFill>
                  <a:srgbClr val="FF0000"/>
                </a:solidFill>
              </a:rPr>
              <a:t>domains</a:t>
            </a:r>
            <a:r>
              <a:rPr lang="sv-SE" sz="2000" dirty="0" smtClean="0">
                <a:solidFill>
                  <a:srgbClr val="FF0000"/>
                </a:solidFill>
              </a:rPr>
              <a:t> for </a:t>
            </a:r>
            <a:r>
              <a:rPr lang="sv-SE" sz="2000" dirty="0" err="1" smtClean="0">
                <a:solidFill>
                  <a:srgbClr val="FF0000"/>
                </a:solidFill>
              </a:rPr>
              <a:t>sale</a:t>
            </a:r>
            <a:endParaRPr lang="sv-SE" sz="20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2000" dirty="0" smtClean="0">
                <a:solidFill>
                  <a:srgbClr val="424342"/>
                </a:solidFill>
              </a:rPr>
              <a:t>15,000 </a:t>
            </a:r>
            <a:r>
              <a:rPr lang="sv-SE" sz="2000" dirty="0" err="1" smtClean="0">
                <a:solidFill>
                  <a:srgbClr val="424342"/>
                </a:solidFill>
              </a:rPr>
              <a:t>remaining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domains</a:t>
            </a:r>
            <a:r>
              <a:rPr lang="sv-SE" sz="2000" dirty="0" smtClean="0">
                <a:solidFill>
                  <a:srgbClr val="424342"/>
                </a:solidFill>
              </a:rPr>
              <a:t>:</a:t>
            </a:r>
          </a:p>
          <a:p>
            <a:pPr lvl="2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1800" dirty="0" smtClean="0">
                <a:solidFill>
                  <a:srgbClr val="424342"/>
                </a:solidFill>
              </a:rPr>
              <a:t>500 </a:t>
            </a:r>
            <a:r>
              <a:rPr lang="sv-SE" sz="1800" dirty="0" err="1" smtClean="0">
                <a:solidFill>
                  <a:srgbClr val="424342"/>
                </a:solidFill>
              </a:rPr>
              <a:t>actually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FF0000"/>
                </a:solidFill>
              </a:rPr>
              <a:t>malicious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</a:p>
          <a:p>
            <a:pPr marL="914400" lvl="2" indent="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sv-SE" sz="1800" dirty="0" smtClean="0">
                <a:solidFill>
                  <a:srgbClr val="424342"/>
                </a:solidFill>
              </a:rPr>
              <a:t>   and </a:t>
            </a:r>
            <a:r>
              <a:rPr lang="sv-SE" sz="1800" dirty="0" err="1" smtClean="0">
                <a:solidFill>
                  <a:srgbClr val="FF0000"/>
                </a:solidFill>
              </a:rPr>
              <a:t>blacklisted</a:t>
            </a:r>
            <a:endParaRPr lang="sv-SE" sz="1800" dirty="0" smtClean="0">
              <a:solidFill>
                <a:srgbClr val="FF0000"/>
              </a:solidFill>
            </a:endParaRPr>
          </a:p>
          <a:p>
            <a:pPr lvl="2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1800" dirty="0" smtClean="0">
                <a:solidFill>
                  <a:srgbClr val="424342"/>
                </a:solidFill>
              </a:rPr>
              <a:t>200 </a:t>
            </a:r>
            <a:r>
              <a:rPr lang="sv-SE" sz="1800" dirty="0" err="1" smtClean="0">
                <a:solidFill>
                  <a:srgbClr val="424342"/>
                </a:solidFill>
              </a:rPr>
              <a:t>legitimate</a:t>
            </a:r>
            <a:r>
              <a:rPr lang="sv-SE" sz="1800" dirty="0" smtClean="0">
                <a:solidFill>
                  <a:srgbClr val="424342"/>
                </a:solidFill>
              </a:rPr>
              <a:t> </a:t>
            </a:r>
            <a:r>
              <a:rPr lang="sv-SE" sz="1800" dirty="0" err="1" smtClean="0">
                <a:solidFill>
                  <a:srgbClr val="424342"/>
                </a:solidFill>
              </a:rPr>
              <a:t>domains</a:t>
            </a:r>
            <a:endParaRPr lang="sv-SE" sz="1800" dirty="0" smtClean="0">
              <a:solidFill>
                <a:srgbClr val="424342"/>
              </a:solidFill>
            </a:endParaRPr>
          </a:p>
          <a:p>
            <a:pPr lvl="2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sv-SE" sz="1800" dirty="0" smtClean="0">
                <a:solidFill>
                  <a:srgbClr val="424342"/>
                </a:solidFill>
              </a:rPr>
              <a:t>the rest is </a:t>
            </a:r>
            <a:r>
              <a:rPr lang="sv-SE" sz="1800" dirty="0" err="1" smtClean="0">
                <a:solidFill>
                  <a:srgbClr val="424342"/>
                </a:solidFill>
              </a:rPr>
              <a:t>unknown</a:t>
            </a:r>
            <a:r>
              <a:rPr lang="sv-SE" sz="1800" dirty="0" smtClean="0">
                <a:solidFill>
                  <a:srgbClr val="424342"/>
                </a:solidFill>
              </a:rPr>
              <a:t>…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8313" y="982663"/>
            <a:ext cx="68183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2200" dirty="0">
                <a:latin typeface="+mj-lt"/>
              </a:rPr>
              <a:t>DNS </a:t>
            </a:r>
            <a:r>
              <a:rPr lang="sv-SE" sz="2200" dirty="0" err="1">
                <a:latin typeface="+mj-lt"/>
              </a:rPr>
              <a:t>requests</a:t>
            </a:r>
            <a:r>
              <a:rPr lang="sv-SE" sz="2200" dirty="0">
                <a:latin typeface="+mj-lt"/>
              </a:rPr>
              <a:t> for 1 million </a:t>
            </a:r>
            <a:r>
              <a:rPr lang="sv-SE" sz="2200" dirty="0" err="1">
                <a:latin typeface="+mj-lt"/>
              </a:rPr>
              <a:t>generated</a:t>
            </a:r>
            <a:r>
              <a:rPr lang="sv-SE" sz="2200" dirty="0">
                <a:latin typeface="+mj-lt"/>
              </a:rPr>
              <a:t> </a:t>
            </a:r>
            <a:r>
              <a:rPr lang="sv-SE" sz="2200" dirty="0" err="1">
                <a:latin typeface="+mj-lt"/>
              </a:rPr>
              <a:t>domain</a:t>
            </a:r>
            <a:r>
              <a:rPr lang="sv-SE" sz="2200" dirty="0">
                <a:latin typeface="+mj-lt"/>
              </a:rPr>
              <a:t> </a:t>
            </a:r>
            <a:r>
              <a:rPr lang="sv-SE" sz="2200" dirty="0" err="1">
                <a:latin typeface="+mj-lt"/>
              </a:rPr>
              <a:t>names</a:t>
            </a:r>
            <a:endParaRPr lang="de-DE" sz="2200" b="1" dirty="0">
              <a:latin typeface="+mj-lt"/>
            </a:endParaRPr>
          </a:p>
        </p:txBody>
      </p:sp>
      <p:pic>
        <p:nvPicPr>
          <p:cNvPr id="59400" name="Picture 2" descr="on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3941762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1"/>
          <p:cNvSpPr>
            <a:spLocks noChangeArrowheads="1"/>
          </p:cNvSpPr>
          <p:nvPr/>
        </p:nvSpPr>
        <p:spPr bwMode="auto">
          <a:xfrm>
            <a:off x="457200" y="415925"/>
            <a:ext cx="1574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 dirty="0" smtClean="0">
                <a:solidFill>
                  <a:srgbClr val="007EB9"/>
                </a:solidFill>
                <a:latin typeface="Calibri" charset="0"/>
              </a:rPr>
              <a:t>MC Score</a:t>
            </a:r>
            <a:endParaRPr lang="de-DE" sz="2800" dirty="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73730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558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pic>
        <p:nvPicPr>
          <p:cNvPr id="2" name="Picture 1" descr="scor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563712"/>
            <a:ext cx="58547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4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ChangeArrowheads="1"/>
          </p:cNvSpPr>
          <p:nvPr/>
        </p:nvSpPr>
        <p:spPr bwMode="auto">
          <a:xfrm>
            <a:off x="457200" y="415925"/>
            <a:ext cx="640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 dirty="0" err="1">
                <a:solidFill>
                  <a:srgbClr val="007EB9"/>
                </a:solidFill>
                <a:latin typeface="Calibri" charset="0"/>
              </a:rPr>
              <a:t>Current</a:t>
            </a:r>
            <a:r>
              <a:rPr lang="sv-SE" sz="2800" dirty="0">
                <a:solidFill>
                  <a:srgbClr val="007EB9"/>
                </a:solidFill>
                <a:latin typeface="Calibri" charset="0"/>
              </a:rPr>
              <a:t> </a:t>
            </a:r>
            <a:r>
              <a:rPr lang="sv-SE" sz="2800" dirty="0" err="1">
                <a:solidFill>
                  <a:srgbClr val="007EB9"/>
                </a:solidFill>
                <a:latin typeface="Calibri" charset="0"/>
              </a:rPr>
              <a:t>phishing</a:t>
            </a:r>
            <a:r>
              <a:rPr lang="sv-SE" sz="2800" dirty="0">
                <a:solidFill>
                  <a:srgbClr val="007EB9"/>
                </a:solidFill>
                <a:latin typeface="Calibri" charset="0"/>
              </a:rPr>
              <a:t> </a:t>
            </a:r>
            <a:r>
              <a:rPr lang="sv-SE" sz="2800" dirty="0" err="1">
                <a:solidFill>
                  <a:srgbClr val="007EB9"/>
                </a:solidFill>
                <a:latin typeface="Calibri" charset="0"/>
              </a:rPr>
              <a:t>protection</a:t>
            </a:r>
            <a:r>
              <a:rPr lang="sv-SE" sz="2800" dirty="0">
                <a:solidFill>
                  <a:srgbClr val="007EB9"/>
                </a:solidFill>
                <a:latin typeface="Calibri" charset="0"/>
              </a:rPr>
              <a:t> </a:t>
            </a:r>
            <a:r>
              <a:rPr lang="sv-SE" sz="2800" dirty="0" err="1">
                <a:solidFill>
                  <a:srgbClr val="007EB9"/>
                </a:solidFill>
                <a:latin typeface="Calibri" charset="0"/>
              </a:rPr>
              <a:t>methods</a:t>
            </a:r>
            <a:r>
              <a:rPr lang="sv-SE" sz="2800" dirty="0">
                <a:solidFill>
                  <a:srgbClr val="007EB9"/>
                </a:solidFill>
                <a:latin typeface="Calibri" charset="0"/>
              </a:rPr>
              <a:t> (2/2)</a:t>
            </a:r>
            <a:endParaRPr lang="de-DE" sz="2800" dirty="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22530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15"/>
          <p:cNvSpPr txBox="1">
            <a:spLocks noChangeArrowheads="1"/>
          </p:cNvSpPr>
          <p:nvPr/>
        </p:nvSpPr>
        <p:spPr bwMode="auto">
          <a:xfrm>
            <a:off x="0" y="6559550"/>
            <a:ext cx="6300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22533" name="Text Box 15"/>
          <p:cNvSpPr txBox="1">
            <a:spLocks noChangeArrowheads="1"/>
          </p:cNvSpPr>
          <p:nvPr/>
        </p:nvSpPr>
        <p:spPr bwMode="auto">
          <a:xfrm>
            <a:off x="8388350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chemeClr val="bg1"/>
                </a:solidFill>
              </a:rPr>
              <a:t>5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21510" name="Textfeld 10"/>
          <p:cNvSpPr txBox="1">
            <a:spLocks noChangeArrowheads="1"/>
          </p:cNvSpPr>
          <p:nvPr/>
        </p:nvSpPr>
        <p:spPr bwMode="auto">
          <a:xfrm>
            <a:off x="475555" y="980728"/>
            <a:ext cx="841692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8700" indent="-1714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en-GB" sz="1000" dirty="0" smtClean="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rgbClr val="424342"/>
                </a:solidFill>
              </a:rPr>
              <a:t> Email content analys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[FST07]</a:t>
            </a:r>
            <a:r>
              <a:rPr lang="en-GB" sz="2000" dirty="0" smtClean="0">
                <a:solidFill>
                  <a:srgbClr val="424342"/>
                </a:solidFill>
              </a:rPr>
              <a:t>: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424342"/>
                </a:solidFill>
              </a:rPr>
              <a:t> Automated, machine learning based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424342"/>
                </a:solidFill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Lexical</a:t>
            </a:r>
            <a:r>
              <a:rPr lang="en-GB" sz="1800" dirty="0" smtClean="0">
                <a:solidFill>
                  <a:srgbClr val="424342"/>
                </a:solidFill>
              </a:rPr>
              <a:t> and </a:t>
            </a:r>
            <a:r>
              <a:rPr lang="en-GB" sz="1800" dirty="0" smtClean="0">
                <a:solidFill>
                  <a:srgbClr val="FF0000"/>
                </a:solidFill>
              </a:rPr>
              <a:t>semantic</a:t>
            </a:r>
            <a:r>
              <a:rPr lang="en-GB" sz="1800" dirty="0" smtClean="0">
                <a:solidFill>
                  <a:srgbClr val="424342"/>
                </a:solidFill>
              </a:rPr>
              <a:t> analysis of email content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424342"/>
                </a:solidFill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Reputation</a:t>
            </a:r>
            <a:r>
              <a:rPr lang="en-GB" sz="1800" dirty="0" smtClean="0">
                <a:solidFill>
                  <a:srgbClr val="424342"/>
                </a:solidFill>
              </a:rPr>
              <a:t> of the sender’s address and links included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GB" sz="1000" dirty="0" smtClean="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rgbClr val="424342"/>
                </a:solidFill>
              </a:rPr>
              <a:t> URL analysi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[LMF11,MSSV09]</a:t>
            </a:r>
            <a:r>
              <a:rPr lang="en-GB" sz="2000" dirty="0" smtClean="0">
                <a:solidFill>
                  <a:srgbClr val="424342"/>
                </a:solidFill>
              </a:rPr>
              <a:t>: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424342"/>
                </a:solidFill>
              </a:rPr>
              <a:t> Automated, machine learning based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424342"/>
                </a:solidFill>
              </a:rPr>
              <a:t> Study of </a:t>
            </a:r>
            <a:r>
              <a:rPr lang="en-GB" sz="1800" dirty="0" smtClean="0">
                <a:solidFill>
                  <a:srgbClr val="FF0000"/>
                </a:solidFill>
              </a:rPr>
              <a:t>URL composition</a:t>
            </a:r>
            <a:r>
              <a:rPr lang="en-GB" sz="1800" dirty="0" smtClean="0">
                <a:solidFill>
                  <a:srgbClr val="424342"/>
                </a:solidFill>
              </a:rPr>
              <a:t>: length, labels used, number of level domains, etc.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424342"/>
                </a:solidFill>
              </a:rPr>
              <a:t> Reputation of the domain name, host based information, etc.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50825" y="51403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[FST07] 	Ian Fette, Norman Sadeh, and Anthony Tomasic. Learning to detect phishing emails. In </a:t>
            </a:r>
            <a:r>
              <a:rPr lang="en-US" sz="1200" i="1"/>
              <a:t>Proceedings of the 16th 	International Conference on World Wide Web</a:t>
            </a:r>
            <a:r>
              <a:rPr lang="en-US" sz="1200"/>
              <a:t>, WWW ’07, pages 649–656. ACM, 2007. </a:t>
            </a:r>
          </a:p>
          <a:p>
            <a:r>
              <a:rPr lang="en-US" sz="1200"/>
              <a:t>[LMF11]	Anh Le, Athina Markopoulou, and Michalis Faloutsos. PhishDef: URL names say it all. In </a:t>
            </a:r>
            <a:r>
              <a:rPr lang="en-US" sz="1200" i="1"/>
              <a:t>Proceedings of IEEE 	Infocom</a:t>
            </a:r>
            <a:r>
              <a:rPr lang="en-US" sz="1200"/>
              <a:t>, INFOCOM ’11, pages 191–195. IEEE, 2011. </a:t>
            </a:r>
          </a:p>
          <a:p>
            <a:r>
              <a:rPr lang="en-US" sz="1200"/>
              <a:t>[MSSV09]	Justin Ma, Lawrence K. Saul, Stefan Savage, and Geoffrey M. Voelker. Beyond blacklists: Learning to detect 	malicious web sites from suspicious urls. In </a:t>
            </a:r>
            <a:r>
              <a:rPr lang="en-US" sz="1200" i="1"/>
              <a:t>Proceedings of the 15th ACM SIGKDD International Conference on 	Knowledge Discovery and Data Mining</a:t>
            </a:r>
            <a:r>
              <a:rPr lang="en-US" sz="1200"/>
              <a:t>, KDD ’09, pages 1245–1254. ACM, 2009. </a:t>
            </a:r>
          </a:p>
        </p:txBody>
      </p:sp>
      <p:cxnSp>
        <p:nvCxnSpPr>
          <p:cNvPr id="22536" name="Straight Connector 8"/>
          <p:cNvCxnSpPr>
            <a:cxnSpLocks noChangeShapeType="1"/>
          </p:cNvCxnSpPr>
          <p:nvPr/>
        </p:nvCxnSpPr>
        <p:spPr bwMode="auto">
          <a:xfrm>
            <a:off x="250825" y="5157788"/>
            <a:ext cx="475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1"/>
          <p:cNvSpPr>
            <a:spLocks noChangeArrowheads="1"/>
          </p:cNvSpPr>
          <p:nvPr/>
        </p:nvSpPr>
        <p:spPr bwMode="auto">
          <a:xfrm>
            <a:off x="457200" y="415925"/>
            <a:ext cx="6469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Pros &amp; Cons of current protection methods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23554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15"/>
          <p:cNvSpPr txBox="1">
            <a:spLocks noChangeArrowheads="1"/>
          </p:cNvSpPr>
          <p:nvPr/>
        </p:nvSpPr>
        <p:spPr bwMode="auto">
          <a:xfrm>
            <a:off x="0" y="6559550"/>
            <a:ext cx="6300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23557" name="Text Box 15"/>
          <p:cNvSpPr txBox="1">
            <a:spLocks noChangeArrowheads="1"/>
          </p:cNvSpPr>
          <p:nvPr/>
        </p:nvSpPr>
        <p:spPr bwMode="auto">
          <a:xfrm>
            <a:off x="8388350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chemeClr val="bg1"/>
                </a:solidFill>
              </a:rPr>
              <a:t>6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4213" y="1844675"/>
          <a:ext cx="7632700" cy="345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193"/>
                <a:gridCol w="1663958"/>
                <a:gridCol w="1426249"/>
                <a:gridCol w="1347013"/>
                <a:gridCol w="1452287"/>
              </a:tblGrid>
              <a:tr h="69119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Methods</a:t>
                      </a:r>
                      <a:endParaRPr lang="en-GB" sz="1800" dirty="0"/>
                    </a:p>
                  </a:txBody>
                  <a:tcPr marL="91438" marR="91438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Ease</a:t>
                      </a:r>
                      <a:r>
                        <a:rPr lang="en-GB" sz="1800" baseline="0" dirty="0" smtClean="0"/>
                        <a:t> of Use</a:t>
                      </a:r>
                      <a:endParaRPr lang="en-GB" sz="1800" dirty="0"/>
                    </a:p>
                  </a:txBody>
                  <a:tcPr marL="91438" marR="91438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Coverage</a:t>
                      </a:r>
                      <a:endParaRPr lang="en-GB" sz="1800" dirty="0"/>
                    </a:p>
                  </a:txBody>
                  <a:tcPr marL="91438" marR="91438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Speed</a:t>
                      </a:r>
                      <a:endParaRPr lang="en-GB" sz="1800" dirty="0"/>
                    </a:p>
                  </a:txBody>
                  <a:tcPr marL="91438" marR="91438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Reliability</a:t>
                      </a:r>
                      <a:endParaRPr lang="en-GB" sz="1800" dirty="0"/>
                    </a:p>
                  </a:txBody>
                  <a:tcPr marL="91438" marR="91438" marT="45715" marB="45715" anchor="ctr"/>
                </a:tc>
              </a:tr>
              <a:tr h="69119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Blacklist</a:t>
                      </a:r>
                      <a:endParaRPr lang="en-GB" sz="1800" dirty="0"/>
                    </a:p>
                  </a:txBody>
                  <a:tcPr marL="91438" marR="91438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91438" marR="91438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8" marR="91438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38" marR="91438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8" marR="91438" marT="45715" marB="45715" anchor="ctr"/>
                </a:tc>
              </a:tr>
              <a:tr h="69119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Web</a:t>
                      </a:r>
                      <a:r>
                        <a:rPr lang="en-GB" sz="1800" baseline="0" dirty="0" smtClean="0"/>
                        <a:t> page</a:t>
                      </a:r>
                      <a:endParaRPr lang="en-GB" sz="1800" dirty="0"/>
                    </a:p>
                  </a:txBody>
                  <a:tcPr marL="91438" marR="91438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8" marR="91438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8" marR="91438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8" marR="91438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38" marR="91438" marT="45715" marB="45715" anchor="ctr"/>
                </a:tc>
              </a:tr>
              <a:tr h="69119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Email</a:t>
                      </a:r>
                      <a:endParaRPr lang="en-GB" sz="1800" dirty="0"/>
                    </a:p>
                  </a:txBody>
                  <a:tcPr marL="91438" marR="91438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38" marR="91438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8" marR="91438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8" marR="91438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8" marR="91438" marT="45715" marB="45715" anchor="ctr"/>
                </a:tc>
              </a:tr>
              <a:tr h="69119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URL analysis</a:t>
                      </a:r>
                      <a:endParaRPr lang="en-GB" sz="1800" dirty="0"/>
                    </a:p>
                  </a:txBody>
                  <a:tcPr marL="91438" marR="91438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8" marR="91438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L="91438" marR="91438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8" marR="91438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8" marR="91438" marT="45715" marB="45715" anchor="ctr"/>
                </a:tc>
              </a:tr>
            </a:tbl>
          </a:graphicData>
        </a:graphic>
      </p:graphicFrame>
      <p:pic>
        <p:nvPicPr>
          <p:cNvPr id="23596" name="Picture 4" descr="che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05263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7" name="Picture 12" descr="che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35425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8" name="Picture 13" descr="che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357563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9" name="Picture 14" descr="che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3683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0" name="Picture 15" descr="che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724400"/>
            <a:ext cx="4746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1" name="Picture 16" descr="che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005263"/>
            <a:ext cx="4746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2" name="Picture 17" descr="che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3316288"/>
            <a:ext cx="4746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3" name="Picture 18" descr="che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2636838"/>
            <a:ext cx="4746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4" name="Picture 19" descr="red_cro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57563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5" name="Picture 20" descr="red_cro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36838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6" name="Picture 21" descr="red_cro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263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7" name="Picture 22" descr="red_cro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3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8" name="Picture 23" descr="red_cro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724400"/>
            <a:ext cx="4524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9" name="Picture 24" descr="che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24400"/>
            <a:ext cx="4730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0" name="Picture 25" descr="che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4400"/>
            <a:ext cx="4730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1" name="Picture 26" descr="che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83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4213" y="4652963"/>
            <a:ext cx="7632700" cy="647700"/>
          </a:xfrm>
          <a:prstGeom prst="rect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1"/>
          <p:cNvSpPr>
            <a:spLocks noChangeArrowheads="1"/>
          </p:cNvSpPr>
          <p:nvPr/>
        </p:nvSpPr>
        <p:spPr bwMode="auto">
          <a:xfrm>
            <a:off x="457200" y="415925"/>
            <a:ext cx="67357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How to improve phishing detection based on </a:t>
            </a:r>
          </a:p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URL analysis ?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2457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6291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24581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7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22" name="Textfeld 10"/>
          <p:cNvSpPr txBox="1">
            <a:spLocks noChangeArrowheads="1"/>
          </p:cNvSpPr>
          <p:nvPr/>
        </p:nvSpPr>
        <p:spPr bwMode="auto">
          <a:xfrm>
            <a:off x="395288" y="1208088"/>
            <a:ext cx="841692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8700" indent="-1714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en-GB" sz="1000" dirty="0" smtClean="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rgbClr val="424342"/>
                </a:solidFill>
              </a:rPr>
              <a:t> </a:t>
            </a:r>
            <a:r>
              <a:rPr lang="fr-FR" sz="2000" dirty="0" err="1" smtClean="0">
                <a:solidFill>
                  <a:srgbClr val="424342"/>
                </a:solidFill>
              </a:rPr>
              <a:t>Currently</a:t>
            </a:r>
            <a:r>
              <a:rPr lang="fr-FR" sz="2000" dirty="0" smtClean="0">
                <a:solidFill>
                  <a:srgbClr val="424342"/>
                </a:solidFill>
              </a:rPr>
              <a:t> </a:t>
            </a:r>
            <a:r>
              <a:rPr lang="fr-FR" sz="2000" dirty="0" err="1" smtClean="0">
                <a:solidFill>
                  <a:srgbClr val="424342"/>
                </a:solidFill>
              </a:rPr>
              <a:t>used</a:t>
            </a:r>
            <a:r>
              <a:rPr lang="fr-FR" sz="2000" dirty="0" smtClean="0">
                <a:solidFill>
                  <a:srgbClr val="424342"/>
                </a:solidFill>
              </a:rPr>
              <a:t> </a:t>
            </a:r>
            <a:r>
              <a:rPr lang="fr-FR" sz="2000" dirty="0" err="1" smtClean="0">
                <a:solidFill>
                  <a:srgbClr val="424342"/>
                </a:solidFill>
              </a:rPr>
              <a:t>features</a:t>
            </a:r>
            <a:r>
              <a:rPr lang="fr-FR" sz="2000" dirty="0" smtClean="0">
                <a:solidFill>
                  <a:srgbClr val="424342"/>
                </a:solidFill>
              </a:rPr>
              <a:t> for </a:t>
            </a:r>
            <a:r>
              <a:rPr lang="fr-FR" sz="2000" dirty="0" err="1" smtClean="0">
                <a:solidFill>
                  <a:srgbClr val="424342"/>
                </a:solidFill>
              </a:rPr>
              <a:t>phishing</a:t>
            </a:r>
            <a:r>
              <a:rPr lang="fr-FR" sz="2000" dirty="0" smtClean="0">
                <a:solidFill>
                  <a:srgbClr val="424342"/>
                </a:solidFill>
              </a:rPr>
              <a:t> </a:t>
            </a:r>
            <a:r>
              <a:rPr lang="fr-FR" sz="2000" dirty="0" err="1" smtClean="0">
                <a:solidFill>
                  <a:srgbClr val="424342"/>
                </a:solidFill>
              </a:rPr>
              <a:t>URLs</a:t>
            </a:r>
            <a:r>
              <a:rPr lang="fr-FR" sz="2000" dirty="0" smtClean="0">
                <a:solidFill>
                  <a:srgbClr val="424342"/>
                </a:solidFill>
              </a:rPr>
              <a:t> identification</a:t>
            </a:r>
            <a:r>
              <a:rPr lang="en-GB" sz="2000" dirty="0" smtClean="0">
                <a:solidFill>
                  <a:srgbClr val="424342"/>
                </a:solidFill>
              </a:rPr>
              <a:t>: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424342"/>
                </a:solidFill>
              </a:rPr>
              <a:t>Basic: URL length, labels used, number of level domains, position of  labels, etc.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424342"/>
                </a:solidFill>
              </a:rPr>
              <a:t>Static: labels do not evolve, etc.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GB" sz="800" dirty="0" smtClean="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rgbClr val="424342"/>
                </a:solidFill>
              </a:rPr>
              <a:t> Need to introduce new features able to accurately discriminate phishing from legitimate URLs: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424342"/>
                </a:solidFill>
              </a:rPr>
              <a:t>Evolving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424342"/>
                </a:solidFill>
              </a:rPr>
              <a:t>Generic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424342"/>
                </a:solidFill>
              </a:rPr>
              <a:t>Fast to compute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GB" sz="800" dirty="0" smtClean="0">
              <a:solidFill>
                <a:srgbClr val="424342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000" dirty="0" smtClean="0">
                <a:solidFill>
                  <a:srgbClr val="424342"/>
                </a:solidFill>
              </a:rPr>
              <a:t> Use techniques that makes other detection methods reliable: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424342"/>
                </a:solidFill>
              </a:rPr>
              <a:t>Crowd verification (blacklist)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424342"/>
                </a:solidFill>
              </a:rPr>
              <a:t>Visual similarity analysis (web page)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1800" dirty="0" smtClean="0">
                <a:solidFill>
                  <a:srgbClr val="424342"/>
                </a:solidFill>
              </a:rPr>
              <a:t>Semantic content analysis (email + web page)</a:t>
            </a:r>
          </a:p>
          <a:p>
            <a:pPr marL="457200" lvl="1" indent="0" eaLnBrk="1" hangingPunct="1">
              <a:spcBef>
                <a:spcPct val="20000"/>
              </a:spcBef>
              <a:defRPr/>
            </a:pPr>
            <a:endParaRPr lang="en-GB" sz="1800" dirty="0" smtClean="0">
              <a:solidFill>
                <a:srgbClr val="42434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1"/>
          <p:cNvSpPr>
            <a:spLocks noChangeArrowheads="1"/>
          </p:cNvSpPr>
          <p:nvPr/>
        </p:nvSpPr>
        <p:spPr bwMode="auto">
          <a:xfrm>
            <a:off x="457200" y="415925"/>
            <a:ext cx="236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>
                <a:solidFill>
                  <a:srgbClr val="007EB9"/>
                </a:solidFill>
                <a:latin typeface="Calibri" charset="0"/>
              </a:rPr>
              <a:t>What is a URL?</a:t>
            </a:r>
            <a:endParaRPr lang="de-DE" sz="2800">
              <a:solidFill>
                <a:srgbClr val="007EB9"/>
              </a:solidFill>
              <a:latin typeface="Calibri" charset="0"/>
            </a:endParaRPr>
          </a:p>
        </p:txBody>
      </p:sp>
      <p:pic>
        <p:nvPicPr>
          <p:cNvPr id="25602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613"/>
            <a:ext cx="1022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5500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15"/>
          <p:cNvSpPr txBox="1">
            <a:spLocks noChangeArrowheads="1"/>
          </p:cNvSpPr>
          <p:nvPr/>
        </p:nvSpPr>
        <p:spPr bwMode="auto">
          <a:xfrm>
            <a:off x="9525" y="6550025"/>
            <a:ext cx="6291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>
                <a:solidFill>
                  <a:schemeClr val="bg1"/>
                </a:solidFill>
              </a:rPr>
              <a:t>DNS and Semantic Analysis for Phishing Detection</a:t>
            </a:r>
          </a:p>
        </p:txBody>
      </p:sp>
      <p:sp>
        <p:nvSpPr>
          <p:cNvPr id="25605" name="Text Box 15"/>
          <p:cNvSpPr txBox="1">
            <a:spLocks noChangeArrowheads="1"/>
          </p:cNvSpPr>
          <p:nvPr/>
        </p:nvSpPr>
        <p:spPr bwMode="auto">
          <a:xfrm>
            <a:off x="8397875" y="655002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8 </a:t>
            </a:r>
            <a:r>
              <a:rPr lang="de-DE" sz="1400" dirty="0">
                <a:solidFill>
                  <a:schemeClr val="bg1"/>
                </a:solidFill>
              </a:rPr>
              <a:t>/ 37</a:t>
            </a:r>
          </a:p>
        </p:txBody>
      </p:sp>
      <p:sp>
        <p:nvSpPr>
          <p:cNvPr id="25606" name="TextBox 1"/>
          <p:cNvSpPr txBox="1">
            <a:spLocks noChangeArrowheads="1"/>
          </p:cNvSpPr>
          <p:nvPr/>
        </p:nvSpPr>
        <p:spPr bwMode="auto">
          <a:xfrm>
            <a:off x="684213" y="1557338"/>
            <a:ext cx="7994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http://3ld.2ld.tld/path1/path2?key1=value1&amp;key2=value2 </a:t>
            </a:r>
            <a:endParaRPr lang="en-US"/>
          </a:p>
          <a:p>
            <a:endParaRPr lang="en-GB"/>
          </a:p>
        </p:txBody>
      </p:sp>
      <p:sp>
        <p:nvSpPr>
          <p:cNvPr id="25607" name="Right Brace 4"/>
          <p:cNvSpPr>
            <a:spLocks/>
          </p:cNvSpPr>
          <p:nvPr/>
        </p:nvSpPr>
        <p:spPr bwMode="auto">
          <a:xfrm rot="5400000">
            <a:off x="1979613" y="1485900"/>
            <a:ext cx="360362" cy="1366838"/>
          </a:xfrm>
          <a:prstGeom prst="rightBrace">
            <a:avLst>
              <a:gd name="adj1" fmla="val 47043"/>
              <a:gd name="adj2" fmla="val 50000"/>
            </a:avLst>
          </a:prstGeom>
          <a:noFill/>
          <a:ln w="38100">
            <a:solidFill>
              <a:srgbClr val="3FB2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3FB2FF"/>
              </a:solidFill>
            </a:endParaRPr>
          </a:p>
        </p:txBody>
      </p:sp>
      <p:sp>
        <p:nvSpPr>
          <p:cNvPr id="25608" name="Right Brace 11"/>
          <p:cNvSpPr>
            <a:spLocks/>
          </p:cNvSpPr>
          <p:nvPr/>
        </p:nvSpPr>
        <p:spPr bwMode="auto">
          <a:xfrm rot="5400000">
            <a:off x="3563938" y="1341438"/>
            <a:ext cx="360362" cy="1655762"/>
          </a:xfrm>
          <a:prstGeom prst="rightBrace">
            <a:avLst>
              <a:gd name="adj1" fmla="val 40034"/>
              <a:gd name="adj2" fmla="val 50000"/>
            </a:avLst>
          </a:prstGeom>
          <a:solidFill>
            <a:srgbClr val="FF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9" name="Right Brace 12"/>
          <p:cNvSpPr>
            <a:spLocks/>
          </p:cNvSpPr>
          <p:nvPr/>
        </p:nvSpPr>
        <p:spPr bwMode="auto">
          <a:xfrm rot="5400000">
            <a:off x="6299995" y="332581"/>
            <a:ext cx="360362" cy="3673475"/>
          </a:xfrm>
          <a:prstGeom prst="rightBrace">
            <a:avLst>
              <a:gd name="adj1" fmla="val 40067"/>
              <a:gd name="adj2" fmla="val 50000"/>
            </a:avLst>
          </a:prstGeom>
          <a:solidFill>
            <a:srgbClr val="FFFFFF"/>
          </a:solidFill>
          <a:ln w="38100">
            <a:solidFill>
              <a:srgbClr val="00C9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10" name="TextBox 5"/>
          <p:cNvSpPr txBox="1">
            <a:spLocks noChangeArrowheads="1"/>
          </p:cNvSpPr>
          <p:nvPr/>
        </p:nvSpPr>
        <p:spPr bwMode="auto">
          <a:xfrm>
            <a:off x="1258888" y="2492375"/>
            <a:ext cx="1782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>
                <a:solidFill>
                  <a:srgbClr val="3FB2FF"/>
                </a:solidFill>
              </a:rPr>
              <a:t>Domain name</a:t>
            </a:r>
          </a:p>
        </p:txBody>
      </p:sp>
      <p:sp>
        <p:nvSpPr>
          <p:cNvPr id="25611" name="TextBox 14"/>
          <p:cNvSpPr txBox="1">
            <a:spLocks noChangeArrowheads="1"/>
          </p:cNvSpPr>
          <p:nvPr/>
        </p:nvSpPr>
        <p:spPr bwMode="auto">
          <a:xfrm>
            <a:off x="3419475" y="2492375"/>
            <a:ext cx="712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>
                <a:solidFill>
                  <a:srgbClr val="FF0000"/>
                </a:solidFill>
              </a:rPr>
              <a:t>Path</a:t>
            </a:r>
            <a:r>
              <a:rPr lang="en-GB"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5612" name="TextBox 15"/>
          <p:cNvSpPr txBox="1">
            <a:spLocks noChangeArrowheads="1"/>
          </p:cNvSpPr>
          <p:nvPr/>
        </p:nvSpPr>
        <p:spPr bwMode="auto">
          <a:xfrm>
            <a:off x="6084888" y="2492375"/>
            <a:ext cx="88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>
                <a:solidFill>
                  <a:srgbClr val="00C900"/>
                </a:solidFill>
              </a:rPr>
              <a:t>Query </a:t>
            </a:r>
          </a:p>
        </p:txBody>
      </p:sp>
      <p:sp>
        <p:nvSpPr>
          <p:cNvPr id="17" name="Textfeld 10"/>
          <p:cNvSpPr txBox="1">
            <a:spLocks noChangeArrowheads="1"/>
          </p:cNvSpPr>
          <p:nvPr/>
        </p:nvSpPr>
        <p:spPr bwMode="auto">
          <a:xfrm>
            <a:off x="395288" y="3357563"/>
            <a:ext cx="841692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sv-SE" sz="2000" dirty="0" err="1" smtClean="0">
                <a:solidFill>
                  <a:srgbClr val="3FB2FF"/>
                </a:solidFill>
              </a:rPr>
              <a:t>Domain</a:t>
            </a:r>
            <a:r>
              <a:rPr lang="sv-SE" sz="2000" dirty="0" smtClean="0">
                <a:solidFill>
                  <a:srgbClr val="3FB2FF"/>
                </a:solidFill>
              </a:rPr>
              <a:t> </a:t>
            </a:r>
            <a:r>
              <a:rPr lang="sv-SE" sz="2000" dirty="0" err="1" smtClean="0">
                <a:solidFill>
                  <a:srgbClr val="3FB2FF"/>
                </a:solidFill>
              </a:rPr>
              <a:t>name</a:t>
            </a:r>
            <a:r>
              <a:rPr lang="sv-SE" sz="2000" dirty="0" smtClean="0">
                <a:solidFill>
                  <a:srgbClr val="424342"/>
                </a:solidFill>
              </a:rPr>
              <a:t>: </a:t>
            </a:r>
            <a:r>
              <a:rPr lang="sv-SE" sz="2000" dirty="0" err="1" smtClean="0">
                <a:solidFill>
                  <a:srgbClr val="424342"/>
                </a:solidFill>
              </a:rPr>
              <a:t>give</a:t>
            </a:r>
            <a:r>
              <a:rPr lang="sv-SE" sz="2000" dirty="0" smtClean="0">
                <a:solidFill>
                  <a:srgbClr val="424342"/>
                </a:solidFill>
              </a:rPr>
              <a:t> a </a:t>
            </a:r>
            <a:r>
              <a:rPr lang="sv-SE" sz="2000" dirty="0" err="1" smtClean="0">
                <a:solidFill>
                  <a:srgbClr val="424342"/>
                </a:solidFill>
              </a:rPr>
              <a:t>meaningful</a:t>
            </a:r>
            <a:r>
              <a:rPr lang="sv-SE" sz="2000" dirty="0" smtClean="0">
                <a:solidFill>
                  <a:srgbClr val="424342"/>
                </a:solidFill>
              </a:rPr>
              <a:t> representation for @IP, </a:t>
            </a:r>
            <a:r>
              <a:rPr lang="sv-SE" sz="2000" dirty="0" err="1" smtClean="0">
                <a:solidFill>
                  <a:srgbClr val="424342"/>
                </a:solidFill>
              </a:rPr>
              <a:t>usually</a:t>
            </a:r>
            <a:r>
              <a:rPr lang="sv-SE" sz="2000" dirty="0" smtClean="0">
                <a:solidFill>
                  <a:srgbClr val="424342"/>
                </a:solidFill>
              </a:rPr>
              <a:t> combination </a:t>
            </a:r>
            <a:r>
              <a:rPr lang="sv-SE" sz="2000" dirty="0" err="1" smtClean="0">
                <a:solidFill>
                  <a:srgbClr val="424342"/>
                </a:solidFill>
              </a:rPr>
              <a:t>of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words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reflecting</a:t>
            </a:r>
            <a:r>
              <a:rPr lang="sv-SE" sz="2000" dirty="0" smtClean="0">
                <a:solidFill>
                  <a:srgbClr val="424342"/>
                </a:solidFill>
              </a:rPr>
              <a:t> the service </a:t>
            </a:r>
            <a:r>
              <a:rPr lang="sv-SE" sz="2000" dirty="0" err="1" smtClean="0">
                <a:solidFill>
                  <a:srgbClr val="424342"/>
                </a:solidFill>
              </a:rPr>
              <a:t>provided</a:t>
            </a:r>
            <a:r>
              <a:rPr lang="sv-SE" sz="2000" dirty="0" smtClean="0">
                <a:solidFill>
                  <a:srgbClr val="424342"/>
                </a:solidFill>
              </a:rPr>
              <a:t> by the </a:t>
            </a:r>
            <a:r>
              <a:rPr lang="sv-SE" sz="2000" dirty="0" err="1" smtClean="0">
                <a:solidFill>
                  <a:srgbClr val="424342"/>
                </a:solidFill>
              </a:rPr>
              <a:t>machine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sv-SE" sz="2000" dirty="0" smtClean="0">
                <a:solidFill>
                  <a:srgbClr val="424342"/>
                </a:solidFill>
              </a:rPr>
              <a:t>             </a:t>
            </a:r>
            <a:r>
              <a:rPr lang="sv-SE" sz="2000" dirty="0" err="1" smtClean="0">
                <a:solidFill>
                  <a:srgbClr val="424342"/>
                </a:solidFill>
              </a:rPr>
              <a:t>meaningful</a:t>
            </a:r>
            <a:endParaRPr lang="sv-SE" sz="2000" dirty="0" smtClean="0">
              <a:solidFill>
                <a:srgbClr val="424342"/>
              </a:solidFill>
            </a:endParaRPr>
          </a:p>
          <a:p>
            <a:pPr marL="57150" indent="-34290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sv-SE" sz="2000" dirty="0" err="1" smtClean="0">
                <a:solidFill>
                  <a:srgbClr val="FF0000"/>
                </a:solidFill>
              </a:rPr>
              <a:t>Path</a:t>
            </a:r>
            <a:r>
              <a:rPr lang="sv-SE" sz="2000" dirty="0" smtClean="0">
                <a:solidFill>
                  <a:srgbClr val="424342"/>
                </a:solidFill>
              </a:rPr>
              <a:t>: directory, </a:t>
            </a:r>
            <a:r>
              <a:rPr lang="sv-SE" sz="2000" dirty="0" err="1" smtClean="0">
                <a:solidFill>
                  <a:srgbClr val="424342"/>
                </a:solidFill>
              </a:rPr>
              <a:t>files</a:t>
            </a:r>
            <a:r>
              <a:rPr lang="sv-SE" sz="2000" dirty="0" smtClean="0">
                <a:solidFill>
                  <a:srgbClr val="424342"/>
                </a:solidFill>
              </a:rPr>
              <a:t>        </a:t>
            </a:r>
            <a:r>
              <a:rPr lang="sv-SE" sz="2000" dirty="0" err="1" smtClean="0">
                <a:solidFill>
                  <a:srgbClr val="424342"/>
                </a:solidFill>
              </a:rPr>
              <a:t>meaningful</a:t>
            </a:r>
            <a:endParaRPr lang="sv-SE" sz="2000" dirty="0" smtClean="0">
              <a:solidFill>
                <a:srgbClr val="424342"/>
              </a:solidFill>
            </a:endParaRPr>
          </a:p>
          <a:p>
            <a:pPr marL="57150" indent="-34290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sv-SE" sz="2000" dirty="0" smtClean="0">
                <a:solidFill>
                  <a:srgbClr val="00C900"/>
                </a:solidFill>
              </a:rPr>
              <a:t>Query</a:t>
            </a:r>
            <a:r>
              <a:rPr lang="sv-SE" sz="2000" dirty="0" smtClean="0">
                <a:solidFill>
                  <a:srgbClr val="424342"/>
                </a:solidFill>
              </a:rPr>
              <a:t>: </a:t>
            </a:r>
            <a:r>
              <a:rPr lang="sv-SE" sz="2000" dirty="0" err="1" smtClean="0">
                <a:solidFill>
                  <a:srgbClr val="424342"/>
                </a:solidFill>
              </a:rPr>
              <a:t>keys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are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variables</a:t>
            </a:r>
            <a:r>
              <a:rPr lang="sv-SE" sz="2000" dirty="0" smtClean="0">
                <a:solidFill>
                  <a:srgbClr val="424342"/>
                </a:solidFill>
              </a:rPr>
              <a:t> </a:t>
            </a:r>
            <a:r>
              <a:rPr lang="sv-SE" sz="2000" dirty="0" err="1" smtClean="0">
                <a:solidFill>
                  <a:srgbClr val="424342"/>
                </a:solidFill>
              </a:rPr>
              <a:t>used</a:t>
            </a:r>
            <a:r>
              <a:rPr lang="sv-SE" sz="2000" dirty="0" smtClean="0">
                <a:solidFill>
                  <a:srgbClr val="424342"/>
                </a:solidFill>
              </a:rPr>
              <a:t> for </a:t>
            </a:r>
            <a:r>
              <a:rPr lang="sv-SE" sz="2000" dirty="0" err="1" smtClean="0">
                <a:solidFill>
                  <a:srgbClr val="424342"/>
                </a:solidFill>
              </a:rPr>
              <a:t>programing</a:t>
            </a:r>
            <a:r>
              <a:rPr lang="sv-SE" sz="2000" dirty="0" smtClean="0">
                <a:solidFill>
                  <a:srgbClr val="424342"/>
                </a:solidFill>
              </a:rPr>
              <a:t>          </a:t>
            </a:r>
            <a:r>
              <a:rPr lang="sv-SE" sz="2000" dirty="0" err="1" smtClean="0">
                <a:solidFill>
                  <a:srgbClr val="424342"/>
                </a:solidFill>
              </a:rPr>
              <a:t>meaningful</a:t>
            </a:r>
            <a:endParaRPr lang="sv-SE" sz="2000" dirty="0" smtClean="0">
              <a:solidFill>
                <a:srgbClr val="424342"/>
              </a:solidFill>
            </a:endParaRPr>
          </a:p>
          <a:p>
            <a:pPr marL="457200" lvl="1" indent="0" eaLnBrk="1" hangingPunct="1">
              <a:spcBef>
                <a:spcPct val="20000"/>
              </a:spcBef>
              <a:defRPr/>
            </a:pPr>
            <a:endParaRPr lang="sv-SE" sz="2000" dirty="0" smtClean="0">
              <a:solidFill>
                <a:srgbClr val="424342"/>
              </a:solidFill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900113" y="4149725"/>
            <a:ext cx="358775" cy="215900"/>
          </a:xfrm>
          <a:prstGeom prst="rightArrow">
            <a:avLst>
              <a:gd name="adj1" fmla="val 50000"/>
              <a:gd name="adj2" fmla="val 498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>
            <a:off x="6227763" y="4868863"/>
            <a:ext cx="360362" cy="215900"/>
          </a:xfrm>
          <a:prstGeom prst="rightArrow">
            <a:avLst>
              <a:gd name="adj1" fmla="val 50000"/>
              <a:gd name="adj2" fmla="val 5007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Right Arrow 19"/>
          <p:cNvSpPr>
            <a:spLocks noChangeArrowheads="1"/>
          </p:cNvSpPr>
          <p:nvPr/>
        </p:nvSpPr>
        <p:spPr bwMode="auto">
          <a:xfrm>
            <a:off x="3132138" y="4508500"/>
            <a:ext cx="360362" cy="215900"/>
          </a:xfrm>
          <a:prstGeom prst="rightArrow">
            <a:avLst>
              <a:gd name="adj1" fmla="val 50000"/>
              <a:gd name="adj2" fmla="val 5007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5288" y="5516563"/>
            <a:ext cx="8524875" cy="830262"/>
            <a:chOff x="537785" y="5661025"/>
            <a:chExt cx="8526100" cy="830879"/>
          </a:xfrm>
        </p:grpSpPr>
        <p:sp>
          <p:nvSpPr>
            <p:cNvPr id="25618" name="Right Arrow 20"/>
            <p:cNvSpPr>
              <a:spLocks noChangeArrowheads="1"/>
            </p:cNvSpPr>
            <p:nvPr/>
          </p:nvSpPr>
          <p:spPr bwMode="auto">
            <a:xfrm>
              <a:off x="537785" y="5732463"/>
              <a:ext cx="720725" cy="288925"/>
            </a:xfrm>
            <a:prstGeom prst="rightArrow">
              <a:avLst>
                <a:gd name="adj1" fmla="val 50000"/>
                <a:gd name="adj2" fmla="val 4989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9" name="TextBox 7"/>
            <p:cNvSpPr txBox="1">
              <a:spLocks noChangeArrowheads="1"/>
            </p:cNvSpPr>
            <p:nvPr/>
          </p:nvSpPr>
          <p:spPr bwMode="auto">
            <a:xfrm>
              <a:off x="1285463" y="5661025"/>
              <a:ext cx="7778422" cy="830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 b="1"/>
                <a:t>Analyse the composition and the semantic meaning </a:t>
              </a:r>
            </a:p>
            <a:p>
              <a:pPr algn="ctr"/>
              <a:r>
                <a:rPr lang="en-GB" b="1"/>
                <a:t>of terms embedded in URLs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08" grpId="0" animBg="1"/>
      <p:bldP spid="25609" grpId="0" animBg="1"/>
      <p:bldP spid="25610" grpId="0"/>
      <p:bldP spid="25611" grpId="0"/>
      <p:bldP spid="25612" grpId="0"/>
      <p:bldP spid="17" grpId="0"/>
      <p:bldP spid="7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6420</TotalTime>
  <Words>3501</Words>
  <Application>Microsoft Macintosh PowerPoint</Application>
  <PresentationFormat>On-screen Show (4:3)</PresentationFormat>
  <Paragraphs>614</Paragraphs>
  <Slides>54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Leere Präsentation</vt:lpstr>
      <vt:lpstr>DNS and Semantic Analysis for Phishing Detection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Phishing Presentation and Challenges to Address  2. Phishing Domains Detection Using DNS Features and Semantic Analysis  3. Phishing URLs Rating  4. Phishing Domains Prediction  5. Research Perspectives</vt:lpstr>
      <vt:lpstr>1. Phishing Presentation and Challenges to Address  2. Phishing Domains Detection Using DNS Features and Semantic Analysis  3. Phishing URLs Rating  4. Phishing Domains Prediction  5. Research Perspectives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Phishing Presentation and Challenges to Address  2. Phishing Domains Detection Using DNS Features and Semantic Analysis  3. Phishing URLs Rating  4. Phishing Domains Prediction  5. Research Perspectives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Phishing Presentation and Challenges to Address  2. Phishing Domains Detection Using DNS Features and Semantic Analysis  3. Phishing URLs Rating  4. Phishing Domains Prediction  5. Research Perspectives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Phishing Presentation and Challenges to Address  2. Phishing Domains Detection Using DNS Features and Semantic Analysis  3. Phishing URLs Rating  4. Phishing Domains Prediction  5. Research Perspectives</vt:lpstr>
      <vt:lpstr>PowerPoint Presentation</vt:lpstr>
      <vt:lpstr>PowerPoint Presentation</vt:lpstr>
      <vt:lpstr>PowerPoint Presentation</vt:lpstr>
      <vt:lpstr>PowerPoint Presentation</vt:lpstr>
      <vt:lpstr>DNS and Semantic Analysis for Phishing Detection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Torsten Uhde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</dc:title>
  <dc:creator>Torsten Uhde</dc:creator>
  <cp:lastModifiedBy>Samuel MARCHAL</cp:lastModifiedBy>
  <cp:revision>327</cp:revision>
  <cp:lastPrinted>2015-04-24T16:56:28Z</cp:lastPrinted>
  <dcterms:created xsi:type="dcterms:W3CDTF">2010-11-08T10:33:37Z</dcterms:created>
  <dcterms:modified xsi:type="dcterms:W3CDTF">2015-06-18T17:03:09Z</dcterms:modified>
</cp:coreProperties>
</file>